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62" r:id="rId2"/>
  </p:sldMasterIdLst>
  <p:notesMasterIdLst>
    <p:notesMasterId r:id="rId63"/>
  </p:notesMasterIdLst>
  <p:handoutMasterIdLst>
    <p:handoutMasterId r:id="rId64"/>
  </p:handoutMasterIdLst>
  <p:sldIdLst>
    <p:sldId id="1197" r:id="rId3"/>
    <p:sldId id="1189" r:id="rId4"/>
    <p:sldId id="1280" r:id="rId5"/>
    <p:sldId id="1273" r:id="rId6"/>
    <p:sldId id="1609" r:id="rId7"/>
    <p:sldId id="946" r:id="rId8"/>
    <p:sldId id="949" r:id="rId9"/>
    <p:sldId id="1277" r:id="rId10"/>
    <p:sldId id="1613" r:id="rId11"/>
    <p:sldId id="990" r:id="rId12"/>
    <p:sldId id="1017" r:id="rId13"/>
    <p:sldId id="1617" r:id="rId14"/>
    <p:sldId id="1624" r:id="rId15"/>
    <p:sldId id="1284" r:id="rId16"/>
    <p:sldId id="1049" r:id="rId17"/>
    <p:sldId id="1050" r:id="rId18"/>
    <p:sldId id="1625" r:id="rId19"/>
    <p:sldId id="1621" r:id="rId20"/>
    <p:sldId id="1620" r:id="rId21"/>
    <p:sldId id="1614" r:id="rId22"/>
    <p:sldId id="1610" r:id="rId23"/>
    <p:sldId id="1070" r:id="rId24"/>
    <p:sldId id="1074" r:id="rId25"/>
    <p:sldId id="1607" r:id="rId26"/>
    <p:sldId id="1612" r:id="rId27"/>
    <p:sldId id="1611" r:id="rId28"/>
    <p:sldId id="820" r:id="rId29"/>
    <p:sldId id="1278" r:id="rId30"/>
    <p:sldId id="1288" r:id="rId31"/>
    <p:sldId id="1283" r:id="rId32"/>
    <p:sldId id="1286" r:id="rId33"/>
    <p:sldId id="1282" r:id="rId34"/>
    <p:sldId id="856" r:id="rId35"/>
    <p:sldId id="1608" r:id="rId36"/>
    <p:sldId id="859" r:id="rId37"/>
    <p:sldId id="862" r:id="rId38"/>
    <p:sldId id="1006" r:id="rId39"/>
    <p:sldId id="1002" r:id="rId40"/>
    <p:sldId id="1009" r:id="rId41"/>
    <p:sldId id="1010" r:id="rId42"/>
    <p:sldId id="1011" r:id="rId43"/>
    <p:sldId id="1012" r:id="rId44"/>
    <p:sldId id="1013" r:id="rId45"/>
    <p:sldId id="863" r:id="rId46"/>
    <p:sldId id="781" r:id="rId47"/>
    <p:sldId id="782" r:id="rId48"/>
    <p:sldId id="783" r:id="rId49"/>
    <p:sldId id="784" r:id="rId50"/>
    <p:sldId id="1615" r:id="rId51"/>
    <p:sldId id="1048" r:id="rId52"/>
    <p:sldId id="896" r:id="rId53"/>
    <p:sldId id="1618" r:id="rId54"/>
    <p:sldId id="844" r:id="rId55"/>
    <p:sldId id="845" r:id="rId56"/>
    <p:sldId id="847" r:id="rId57"/>
    <p:sldId id="846" r:id="rId58"/>
    <p:sldId id="857" r:id="rId59"/>
    <p:sldId id="1619" r:id="rId60"/>
    <p:sldId id="860" r:id="rId61"/>
    <p:sldId id="887" r:id="rId62"/>
  </p:sldIdLst>
  <p:sldSz cx="9144000" cy="6858000" type="screen4x3"/>
  <p:notesSz cx="7315200" cy="9601200"/>
  <p:defaultTextStyle>
    <a:defPPr>
      <a:defRPr lang="en-US"/>
    </a:defPPr>
    <a:lvl1pPr algn="l" rtl="0" eaLnBrk="0" fontAlgn="base" hangingPunct="0">
      <a:spcBef>
        <a:spcPct val="0"/>
      </a:spcBef>
      <a:spcAft>
        <a:spcPct val="0"/>
      </a:spcAft>
      <a:defRPr sz="1600" b="1" kern="1200">
        <a:solidFill>
          <a:schemeClr val="tx1"/>
        </a:solidFill>
        <a:latin typeface="Arial" charset="0"/>
        <a:ea typeface="+mn-ea"/>
        <a:cs typeface="+mn-cs"/>
      </a:defRPr>
    </a:lvl1pPr>
    <a:lvl2pPr marL="457200" algn="l" rtl="0" eaLnBrk="0" fontAlgn="base" hangingPunct="0">
      <a:spcBef>
        <a:spcPct val="0"/>
      </a:spcBef>
      <a:spcAft>
        <a:spcPct val="0"/>
      </a:spcAft>
      <a:defRPr sz="1600" b="1" kern="1200">
        <a:solidFill>
          <a:schemeClr val="tx1"/>
        </a:solidFill>
        <a:latin typeface="Arial" charset="0"/>
        <a:ea typeface="+mn-ea"/>
        <a:cs typeface="+mn-cs"/>
      </a:defRPr>
    </a:lvl2pPr>
    <a:lvl3pPr marL="914400" algn="l" rtl="0" eaLnBrk="0" fontAlgn="base" hangingPunct="0">
      <a:spcBef>
        <a:spcPct val="0"/>
      </a:spcBef>
      <a:spcAft>
        <a:spcPct val="0"/>
      </a:spcAft>
      <a:defRPr sz="1600" b="1" kern="1200">
        <a:solidFill>
          <a:schemeClr val="tx1"/>
        </a:solidFill>
        <a:latin typeface="Arial" charset="0"/>
        <a:ea typeface="+mn-ea"/>
        <a:cs typeface="+mn-cs"/>
      </a:defRPr>
    </a:lvl3pPr>
    <a:lvl4pPr marL="1371600" algn="l" rtl="0" eaLnBrk="0" fontAlgn="base" hangingPunct="0">
      <a:spcBef>
        <a:spcPct val="0"/>
      </a:spcBef>
      <a:spcAft>
        <a:spcPct val="0"/>
      </a:spcAft>
      <a:defRPr sz="1600" b="1" kern="1200">
        <a:solidFill>
          <a:schemeClr val="tx1"/>
        </a:solidFill>
        <a:latin typeface="Arial" charset="0"/>
        <a:ea typeface="+mn-ea"/>
        <a:cs typeface="+mn-cs"/>
      </a:defRPr>
    </a:lvl4pPr>
    <a:lvl5pPr marL="1828800" algn="l" rtl="0" eaLnBrk="0" fontAlgn="base" hangingPunct="0">
      <a:spcBef>
        <a:spcPct val="0"/>
      </a:spcBef>
      <a:spcAft>
        <a:spcPct val="0"/>
      </a:spcAft>
      <a:defRPr sz="1600" b="1" kern="1200">
        <a:solidFill>
          <a:schemeClr val="tx1"/>
        </a:solidFill>
        <a:latin typeface="Arial" charset="0"/>
        <a:ea typeface="+mn-ea"/>
        <a:cs typeface="+mn-cs"/>
      </a:defRPr>
    </a:lvl5pPr>
    <a:lvl6pPr marL="2286000" algn="l" defTabSz="914400" rtl="0" eaLnBrk="1" latinLnBrk="0" hangingPunct="1">
      <a:defRPr sz="1600" b="1" kern="1200">
        <a:solidFill>
          <a:schemeClr val="tx1"/>
        </a:solidFill>
        <a:latin typeface="Arial" charset="0"/>
        <a:ea typeface="+mn-ea"/>
        <a:cs typeface="+mn-cs"/>
      </a:defRPr>
    </a:lvl6pPr>
    <a:lvl7pPr marL="2743200" algn="l" defTabSz="914400" rtl="0" eaLnBrk="1" latinLnBrk="0" hangingPunct="1">
      <a:defRPr sz="1600" b="1" kern="1200">
        <a:solidFill>
          <a:schemeClr val="tx1"/>
        </a:solidFill>
        <a:latin typeface="Arial" charset="0"/>
        <a:ea typeface="+mn-ea"/>
        <a:cs typeface="+mn-cs"/>
      </a:defRPr>
    </a:lvl7pPr>
    <a:lvl8pPr marL="3200400" algn="l" defTabSz="914400" rtl="0" eaLnBrk="1" latinLnBrk="0" hangingPunct="1">
      <a:defRPr sz="1600" b="1" kern="1200">
        <a:solidFill>
          <a:schemeClr val="tx1"/>
        </a:solidFill>
        <a:latin typeface="Arial" charset="0"/>
        <a:ea typeface="+mn-ea"/>
        <a:cs typeface="+mn-cs"/>
      </a:defRPr>
    </a:lvl8pPr>
    <a:lvl9pPr marL="3657600" algn="l" defTabSz="914400" rtl="0" eaLnBrk="1" latinLnBrk="0" hangingPunct="1">
      <a:defRPr sz="1600" b="1"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E0AE20"/>
    <a:srgbClr val="00FFFF"/>
    <a:srgbClr val="FF00FF"/>
    <a:srgbClr val="0000CC"/>
    <a:srgbClr val="E6AF00"/>
    <a:srgbClr val="00FF00"/>
    <a:srgbClr val="FEFFEB"/>
    <a:srgbClr val="FFFF00"/>
    <a:srgbClr val="FBFF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218" autoAdjust="0"/>
    <p:restoredTop sz="99095" autoAdjust="0"/>
  </p:normalViewPr>
  <p:slideViewPr>
    <p:cSldViewPr snapToGrid="0">
      <p:cViewPr varScale="1">
        <p:scale>
          <a:sx n="110" d="100"/>
          <a:sy n="110" d="100"/>
        </p:scale>
        <p:origin x="1704"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80" d="100"/>
          <a:sy n="80" d="100"/>
        </p:scale>
        <p:origin x="3804" y="96"/>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4.vml.rels><?xml version="1.0" encoding="UTF-8" standalone="yes"?>
<Relationships xmlns="http://schemas.openxmlformats.org/package/2006/relationships"><Relationship Id="rId8" Type="http://schemas.openxmlformats.org/officeDocument/2006/relationships/image" Target="../media/image34.wmf"/><Relationship Id="rId13" Type="http://schemas.openxmlformats.org/officeDocument/2006/relationships/image" Target="../media/image39.wmf"/><Relationship Id="rId18" Type="http://schemas.openxmlformats.org/officeDocument/2006/relationships/image" Target="../media/image44.wmf"/><Relationship Id="rId3" Type="http://schemas.openxmlformats.org/officeDocument/2006/relationships/image" Target="../media/image29.wmf"/><Relationship Id="rId7" Type="http://schemas.openxmlformats.org/officeDocument/2006/relationships/image" Target="../media/image33.wmf"/><Relationship Id="rId12" Type="http://schemas.openxmlformats.org/officeDocument/2006/relationships/image" Target="../media/image38.wmf"/><Relationship Id="rId17" Type="http://schemas.openxmlformats.org/officeDocument/2006/relationships/image" Target="../media/image43.wmf"/><Relationship Id="rId2" Type="http://schemas.openxmlformats.org/officeDocument/2006/relationships/image" Target="../media/image28.wmf"/><Relationship Id="rId16" Type="http://schemas.openxmlformats.org/officeDocument/2006/relationships/image" Target="../media/image42.wmf"/><Relationship Id="rId1" Type="http://schemas.openxmlformats.org/officeDocument/2006/relationships/image" Target="../media/image27.wmf"/><Relationship Id="rId6" Type="http://schemas.openxmlformats.org/officeDocument/2006/relationships/image" Target="../media/image32.wmf"/><Relationship Id="rId11" Type="http://schemas.openxmlformats.org/officeDocument/2006/relationships/image" Target="../media/image37.wmf"/><Relationship Id="rId5" Type="http://schemas.openxmlformats.org/officeDocument/2006/relationships/image" Target="../media/image31.wmf"/><Relationship Id="rId15" Type="http://schemas.openxmlformats.org/officeDocument/2006/relationships/image" Target="../media/image41.wmf"/><Relationship Id="rId10" Type="http://schemas.openxmlformats.org/officeDocument/2006/relationships/image" Target="../media/image36.wmf"/><Relationship Id="rId4" Type="http://schemas.openxmlformats.org/officeDocument/2006/relationships/image" Target="../media/image30.wmf"/><Relationship Id="rId9" Type="http://schemas.openxmlformats.org/officeDocument/2006/relationships/image" Target="../media/image35.wmf"/><Relationship Id="rId14" Type="http://schemas.openxmlformats.org/officeDocument/2006/relationships/image" Target="../media/image40.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6.vml.rels><?xml version="1.0" encoding="UTF-8" standalone="yes"?>
<Relationships xmlns="http://schemas.openxmlformats.org/package/2006/relationships"><Relationship Id="rId8" Type="http://schemas.openxmlformats.org/officeDocument/2006/relationships/image" Target="../media/image53.wmf"/><Relationship Id="rId3" Type="http://schemas.openxmlformats.org/officeDocument/2006/relationships/image" Target="../media/image48.wmf"/><Relationship Id="rId7" Type="http://schemas.openxmlformats.org/officeDocument/2006/relationships/image" Target="../media/image52.wmf"/><Relationship Id="rId2" Type="http://schemas.openxmlformats.org/officeDocument/2006/relationships/image" Target="../media/image47.wmf"/><Relationship Id="rId1" Type="http://schemas.openxmlformats.org/officeDocument/2006/relationships/image" Target="../media/image46.wmf"/><Relationship Id="rId6" Type="http://schemas.openxmlformats.org/officeDocument/2006/relationships/image" Target="../media/image51.wmf"/><Relationship Id="rId5" Type="http://schemas.openxmlformats.org/officeDocument/2006/relationships/image" Target="../media/image50.wmf"/><Relationship Id="rId10" Type="http://schemas.openxmlformats.org/officeDocument/2006/relationships/image" Target="../media/image55.wmf"/><Relationship Id="rId4" Type="http://schemas.openxmlformats.org/officeDocument/2006/relationships/image" Target="../media/image49.wmf"/><Relationship Id="rId9" Type="http://schemas.openxmlformats.org/officeDocument/2006/relationships/image" Target="../media/image54.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58.wmf"/><Relationship Id="rId7" Type="http://schemas.openxmlformats.org/officeDocument/2006/relationships/image" Target="../media/image62.wmf"/><Relationship Id="rId2" Type="http://schemas.openxmlformats.org/officeDocument/2006/relationships/image" Target="../media/image57.wmf"/><Relationship Id="rId1" Type="http://schemas.openxmlformats.org/officeDocument/2006/relationships/image" Target="../media/image56.wmf"/><Relationship Id="rId6" Type="http://schemas.openxmlformats.org/officeDocument/2006/relationships/image" Target="../media/image61.wmf"/><Relationship Id="rId5" Type="http://schemas.openxmlformats.org/officeDocument/2006/relationships/image" Target="../media/image60.wmf"/><Relationship Id="rId4" Type="http://schemas.openxmlformats.org/officeDocument/2006/relationships/image" Target="../media/image59.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65.wmf"/><Relationship Id="rId7" Type="http://schemas.openxmlformats.org/officeDocument/2006/relationships/image" Target="../media/image69.wmf"/><Relationship Id="rId2" Type="http://schemas.openxmlformats.org/officeDocument/2006/relationships/image" Target="../media/image64.wmf"/><Relationship Id="rId1" Type="http://schemas.openxmlformats.org/officeDocument/2006/relationships/image" Target="../media/image63.wmf"/><Relationship Id="rId6" Type="http://schemas.openxmlformats.org/officeDocument/2006/relationships/image" Target="../media/image68.wmf"/><Relationship Id="rId5" Type="http://schemas.openxmlformats.org/officeDocument/2006/relationships/image" Target="../media/image67.wmf"/><Relationship Id="rId4" Type="http://schemas.openxmlformats.org/officeDocument/2006/relationships/image" Target="../media/image66.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74.wmf"/><Relationship Id="rId2" Type="http://schemas.openxmlformats.org/officeDocument/2006/relationships/image" Target="../media/image73.wmf"/><Relationship Id="rId1" Type="http://schemas.openxmlformats.org/officeDocument/2006/relationships/image" Target="../media/image72.wmf"/></Relationships>
</file>

<file path=ppt/drawings/_rels/vmlDrawing10.vml.rels><?xml version="1.0" encoding="UTF-8" standalone="yes"?>
<Relationships xmlns="http://schemas.openxmlformats.org/package/2006/relationships"><Relationship Id="rId8" Type="http://schemas.openxmlformats.org/officeDocument/2006/relationships/image" Target="../media/image83.wmf"/><Relationship Id="rId3" Type="http://schemas.openxmlformats.org/officeDocument/2006/relationships/image" Target="../media/image78.wmf"/><Relationship Id="rId7" Type="http://schemas.openxmlformats.org/officeDocument/2006/relationships/image" Target="../media/image82.wmf"/><Relationship Id="rId2" Type="http://schemas.openxmlformats.org/officeDocument/2006/relationships/image" Target="../media/image77.wmf"/><Relationship Id="rId1" Type="http://schemas.openxmlformats.org/officeDocument/2006/relationships/image" Target="../media/image76.wmf"/><Relationship Id="rId6" Type="http://schemas.openxmlformats.org/officeDocument/2006/relationships/image" Target="../media/image81.wmf"/><Relationship Id="rId5" Type="http://schemas.openxmlformats.org/officeDocument/2006/relationships/image" Target="../media/image80.wmf"/><Relationship Id="rId4" Type="http://schemas.openxmlformats.org/officeDocument/2006/relationships/image" Target="../media/image79.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89.wmf"/><Relationship Id="rId2" Type="http://schemas.openxmlformats.org/officeDocument/2006/relationships/image" Target="../media/image88.wmf"/><Relationship Id="rId1" Type="http://schemas.openxmlformats.org/officeDocument/2006/relationships/image" Target="../media/image87.wmf"/><Relationship Id="rId5" Type="http://schemas.openxmlformats.org/officeDocument/2006/relationships/image" Target="../media/image91.wmf"/><Relationship Id="rId4" Type="http://schemas.openxmlformats.org/officeDocument/2006/relationships/image" Target="../media/image90.wmf"/></Relationships>
</file>

<file path=ppt/drawings/_rels/vmlDrawing12.vml.rels><?xml version="1.0" encoding="UTF-8" standalone="yes"?>
<Relationships xmlns="http://schemas.openxmlformats.org/package/2006/relationships"><Relationship Id="rId8" Type="http://schemas.openxmlformats.org/officeDocument/2006/relationships/image" Target="../media/image100.wmf"/><Relationship Id="rId3" Type="http://schemas.openxmlformats.org/officeDocument/2006/relationships/image" Target="../media/image95.wmf"/><Relationship Id="rId7" Type="http://schemas.openxmlformats.org/officeDocument/2006/relationships/image" Target="../media/image99.wmf"/><Relationship Id="rId2" Type="http://schemas.openxmlformats.org/officeDocument/2006/relationships/image" Target="../media/image94.wmf"/><Relationship Id="rId1" Type="http://schemas.openxmlformats.org/officeDocument/2006/relationships/image" Target="../media/image93.wmf"/><Relationship Id="rId6" Type="http://schemas.openxmlformats.org/officeDocument/2006/relationships/image" Target="../media/image98.wmf"/><Relationship Id="rId5" Type="http://schemas.openxmlformats.org/officeDocument/2006/relationships/image" Target="../media/image97.wmf"/><Relationship Id="rId4" Type="http://schemas.openxmlformats.org/officeDocument/2006/relationships/image" Target="../media/image96.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102.wmf"/><Relationship Id="rId1" Type="http://schemas.openxmlformats.org/officeDocument/2006/relationships/image" Target="../media/image101.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06.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110.wmf"/><Relationship Id="rId2" Type="http://schemas.openxmlformats.org/officeDocument/2006/relationships/image" Target="../media/image109.wmf"/><Relationship Id="rId1" Type="http://schemas.openxmlformats.org/officeDocument/2006/relationships/image" Target="../media/image108.wmf"/><Relationship Id="rId4" Type="http://schemas.openxmlformats.org/officeDocument/2006/relationships/image" Target="../media/image111.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111.wmf"/><Relationship Id="rId2" Type="http://schemas.openxmlformats.org/officeDocument/2006/relationships/image" Target="../media/image110.wmf"/><Relationship Id="rId1" Type="http://schemas.openxmlformats.org/officeDocument/2006/relationships/image" Target="../media/image114.wmf"/></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118.wmf"/><Relationship Id="rId7" Type="http://schemas.openxmlformats.org/officeDocument/2006/relationships/image" Target="../media/image122.wmf"/><Relationship Id="rId2" Type="http://schemas.openxmlformats.org/officeDocument/2006/relationships/image" Target="../media/image117.wmf"/><Relationship Id="rId1" Type="http://schemas.openxmlformats.org/officeDocument/2006/relationships/image" Target="../media/image116.wmf"/><Relationship Id="rId6" Type="http://schemas.openxmlformats.org/officeDocument/2006/relationships/image" Target="../media/image121.wmf"/><Relationship Id="rId5" Type="http://schemas.openxmlformats.org/officeDocument/2006/relationships/image" Target="../media/image120.wmf"/><Relationship Id="rId4" Type="http://schemas.openxmlformats.org/officeDocument/2006/relationships/image" Target="../media/image119.w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125.wmf"/><Relationship Id="rId2" Type="http://schemas.openxmlformats.org/officeDocument/2006/relationships/image" Target="../media/image124.wmf"/><Relationship Id="rId1" Type="http://schemas.openxmlformats.org/officeDocument/2006/relationships/image" Target="../media/image123.w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128.wmf"/><Relationship Id="rId2" Type="http://schemas.openxmlformats.org/officeDocument/2006/relationships/image" Target="../media/image127.wmf"/><Relationship Id="rId1" Type="http://schemas.openxmlformats.org/officeDocument/2006/relationships/image" Target="../media/image126.w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65.wmf"/><Relationship Id="rId2" Type="http://schemas.openxmlformats.org/officeDocument/2006/relationships/image" Target="../media/image64.wmf"/><Relationship Id="rId1" Type="http://schemas.openxmlformats.org/officeDocument/2006/relationships/image" Target="../media/image130.wmf"/></Relationships>
</file>

<file path=ppt/drawings/_rels/vmlDrawing22.vml.rels><?xml version="1.0" encoding="UTF-8" standalone="yes"?>
<Relationships xmlns="http://schemas.openxmlformats.org/package/2006/relationships"><Relationship Id="rId3" Type="http://schemas.openxmlformats.org/officeDocument/2006/relationships/image" Target="../media/image132.wmf"/><Relationship Id="rId2" Type="http://schemas.openxmlformats.org/officeDocument/2006/relationships/image" Target="../media/image124.wmf"/><Relationship Id="rId1" Type="http://schemas.openxmlformats.org/officeDocument/2006/relationships/image" Target="../media/image12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1" y="0"/>
            <a:ext cx="3168927" cy="480388"/>
          </a:xfrm>
          <a:prstGeom prst="rect">
            <a:avLst/>
          </a:prstGeom>
          <a:noFill/>
          <a:ln w="9525">
            <a:noFill/>
            <a:miter lim="800000"/>
            <a:headEnd/>
            <a:tailEnd/>
          </a:ln>
          <a:effectLst/>
        </p:spPr>
        <p:txBody>
          <a:bodyPr vert="horz" wrap="square" lIns="96619" tIns="48310" rIns="96619" bIns="48310" numCol="1" anchor="t" anchorCtr="0" compatLnSpc="1">
            <a:prstTxWarp prst="textNoShape">
              <a:avLst/>
            </a:prstTxWarp>
          </a:bodyPr>
          <a:lstStyle>
            <a:lvl1pPr defTabSz="966910">
              <a:defRPr sz="1200" b="0">
                <a:latin typeface="Times" pitchFamily="18" charset="0"/>
              </a:defRPr>
            </a:lvl1pPr>
          </a:lstStyle>
          <a:p>
            <a:pPr>
              <a:defRPr/>
            </a:pPr>
            <a:endParaRPr lang="en-US" dirty="0"/>
          </a:p>
        </p:txBody>
      </p:sp>
      <p:sp>
        <p:nvSpPr>
          <p:cNvPr id="46083" name="Rectangle 3"/>
          <p:cNvSpPr>
            <a:spLocks noGrp="1" noChangeArrowheads="1"/>
          </p:cNvSpPr>
          <p:nvPr>
            <p:ph type="dt" sz="quarter" idx="1"/>
          </p:nvPr>
        </p:nvSpPr>
        <p:spPr bwMode="auto">
          <a:xfrm>
            <a:off x="4146276" y="0"/>
            <a:ext cx="3168926" cy="480388"/>
          </a:xfrm>
          <a:prstGeom prst="rect">
            <a:avLst/>
          </a:prstGeom>
          <a:noFill/>
          <a:ln w="9525">
            <a:noFill/>
            <a:miter lim="800000"/>
            <a:headEnd/>
            <a:tailEnd/>
          </a:ln>
          <a:effectLst/>
        </p:spPr>
        <p:txBody>
          <a:bodyPr vert="horz" wrap="square" lIns="96619" tIns="48310" rIns="96619" bIns="48310" numCol="1" anchor="t" anchorCtr="0" compatLnSpc="1">
            <a:prstTxWarp prst="textNoShape">
              <a:avLst/>
            </a:prstTxWarp>
          </a:bodyPr>
          <a:lstStyle>
            <a:lvl1pPr algn="r" defTabSz="966910">
              <a:defRPr sz="1200" b="0">
                <a:latin typeface="Times" pitchFamily="18" charset="0"/>
              </a:defRPr>
            </a:lvl1pPr>
          </a:lstStyle>
          <a:p>
            <a:pPr>
              <a:defRPr/>
            </a:pPr>
            <a:endParaRPr lang="en-US" dirty="0"/>
          </a:p>
        </p:txBody>
      </p:sp>
      <p:sp>
        <p:nvSpPr>
          <p:cNvPr id="46084" name="Rectangle 4"/>
          <p:cNvSpPr>
            <a:spLocks noGrp="1" noChangeArrowheads="1"/>
          </p:cNvSpPr>
          <p:nvPr>
            <p:ph type="ftr" sz="quarter" idx="2"/>
          </p:nvPr>
        </p:nvSpPr>
        <p:spPr bwMode="auto">
          <a:xfrm>
            <a:off x="1" y="9120814"/>
            <a:ext cx="3168927" cy="480387"/>
          </a:xfrm>
          <a:prstGeom prst="rect">
            <a:avLst/>
          </a:prstGeom>
          <a:noFill/>
          <a:ln w="9525">
            <a:noFill/>
            <a:miter lim="800000"/>
            <a:headEnd/>
            <a:tailEnd/>
          </a:ln>
          <a:effectLst/>
        </p:spPr>
        <p:txBody>
          <a:bodyPr vert="horz" wrap="square" lIns="96619" tIns="48310" rIns="96619" bIns="48310" numCol="1" anchor="b" anchorCtr="0" compatLnSpc="1">
            <a:prstTxWarp prst="textNoShape">
              <a:avLst/>
            </a:prstTxWarp>
          </a:bodyPr>
          <a:lstStyle>
            <a:lvl1pPr defTabSz="966910">
              <a:defRPr sz="1200" b="0">
                <a:latin typeface="Times" pitchFamily="18" charset="0"/>
              </a:defRPr>
            </a:lvl1pPr>
          </a:lstStyle>
          <a:p>
            <a:pPr>
              <a:defRPr/>
            </a:pPr>
            <a:endParaRPr lang="en-US" dirty="0"/>
          </a:p>
        </p:txBody>
      </p:sp>
      <p:sp>
        <p:nvSpPr>
          <p:cNvPr id="46085" name="Rectangle 5"/>
          <p:cNvSpPr>
            <a:spLocks noGrp="1" noChangeArrowheads="1"/>
          </p:cNvSpPr>
          <p:nvPr>
            <p:ph type="sldNum" sz="quarter" idx="3"/>
          </p:nvPr>
        </p:nvSpPr>
        <p:spPr bwMode="auto">
          <a:xfrm>
            <a:off x="4146276" y="9120814"/>
            <a:ext cx="3168926" cy="480387"/>
          </a:xfrm>
          <a:prstGeom prst="rect">
            <a:avLst/>
          </a:prstGeom>
          <a:noFill/>
          <a:ln w="9525">
            <a:noFill/>
            <a:miter lim="800000"/>
            <a:headEnd/>
            <a:tailEnd/>
          </a:ln>
          <a:effectLst/>
        </p:spPr>
        <p:txBody>
          <a:bodyPr vert="horz" wrap="square" lIns="96619" tIns="48310" rIns="96619" bIns="48310" numCol="1" anchor="b" anchorCtr="0" compatLnSpc="1">
            <a:prstTxWarp prst="textNoShape">
              <a:avLst/>
            </a:prstTxWarp>
          </a:bodyPr>
          <a:lstStyle>
            <a:lvl1pPr algn="r" defTabSz="966910">
              <a:defRPr sz="1200" b="0">
                <a:latin typeface="Times" pitchFamily="18" charset="0"/>
              </a:defRPr>
            </a:lvl1pPr>
          </a:lstStyle>
          <a:p>
            <a:pPr>
              <a:defRPr/>
            </a:pPr>
            <a:fld id="{AF437FCD-9C83-44ED-BB07-AB3A4AD0FAEB}" type="slidenum">
              <a:rPr lang="en-US"/>
              <a:pPr>
                <a:defRPr/>
              </a:pPr>
              <a:t>‹#›</a:t>
            </a:fld>
            <a:endParaRPr lang="en-US" dirty="0"/>
          </a:p>
        </p:txBody>
      </p:sp>
    </p:spTree>
    <p:extLst>
      <p:ext uri="{BB962C8B-B14F-4D97-AF65-F5344CB8AC3E}">
        <p14:creationId xmlns:p14="http://schemas.microsoft.com/office/powerpoint/2010/main" val="13388167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9330" name="Rectangle 2"/>
          <p:cNvSpPr>
            <a:spLocks noGrp="1" noChangeArrowheads="1"/>
          </p:cNvSpPr>
          <p:nvPr>
            <p:ph type="hdr" sz="quarter"/>
          </p:nvPr>
        </p:nvSpPr>
        <p:spPr bwMode="auto">
          <a:xfrm>
            <a:off x="1" y="0"/>
            <a:ext cx="3168927" cy="480388"/>
          </a:xfrm>
          <a:prstGeom prst="rect">
            <a:avLst/>
          </a:prstGeom>
          <a:noFill/>
          <a:ln w="9525">
            <a:noFill/>
            <a:miter lim="800000"/>
            <a:headEnd/>
            <a:tailEnd/>
          </a:ln>
          <a:effectLst/>
        </p:spPr>
        <p:txBody>
          <a:bodyPr vert="horz" wrap="square" lIns="96619" tIns="48310" rIns="96619" bIns="48310" numCol="1" anchor="t" anchorCtr="0" compatLnSpc="1">
            <a:prstTxWarp prst="textNoShape">
              <a:avLst/>
            </a:prstTxWarp>
          </a:bodyPr>
          <a:lstStyle>
            <a:lvl1pPr defTabSz="966910">
              <a:defRPr sz="1200" b="0">
                <a:latin typeface="Times" pitchFamily="18" charset="0"/>
              </a:defRPr>
            </a:lvl1pPr>
          </a:lstStyle>
          <a:p>
            <a:pPr>
              <a:defRPr/>
            </a:pPr>
            <a:endParaRPr lang="en-US" dirty="0"/>
          </a:p>
        </p:txBody>
      </p:sp>
      <p:sp>
        <p:nvSpPr>
          <p:cNvPr id="99331" name="Rectangle 3"/>
          <p:cNvSpPr>
            <a:spLocks noGrp="1" noChangeArrowheads="1"/>
          </p:cNvSpPr>
          <p:nvPr>
            <p:ph type="dt" idx="1"/>
          </p:nvPr>
        </p:nvSpPr>
        <p:spPr bwMode="auto">
          <a:xfrm>
            <a:off x="4146276" y="0"/>
            <a:ext cx="3168926" cy="480388"/>
          </a:xfrm>
          <a:prstGeom prst="rect">
            <a:avLst/>
          </a:prstGeom>
          <a:noFill/>
          <a:ln w="9525">
            <a:noFill/>
            <a:miter lim="800000"/>
            <a:headEnd/>
            <a:tailEnd/>
          </a:ln>
          <a:effectLst/>
        </p:spPr>
        <p:txBody>
          <a:bodyPr vert="horz" wrap="square" lIns="96619" tIns="48310" rIns="96619" bIns="48310" numCol="1" anchor="t" anchorCtr="0" compatLnSpc="1">
            <a:prstTxWarp prst="textNoShape">
              <a:avLst/>
            </a:prstTxWarp>
          </a:bodyPr>
          <a:lstStyle>
            <a:lvl1pPr algn="r" defTabSz="966910">
              <a:defRPr sz="1200" b="0">
                <a:latin typeface="Times" pitchFamily="18" charset="0"/>
              </a:defRPr>
            </a:lvl1pPr>
          </a:lstStyle>
          <a:p>
            <a:pPr>
              <a:defRPr/>
            </a:pPr>
            <a:endParaRPr lang="en-US" dirty="0"/>
          </a:p>
        </p:txBody>
      </p:sp>
      <p:sp>
        <p:nvSpPr>
          <p:cNvPr id="90116" name="Rectangle 4"/>
          <p:cNvSpPr>
            <a:spLocks noGrp="1" noRot="1" noChangeAspect="1" noChangeArrowheads="1" noTextEdit="1"/>
          </p:cNvSpPr>
          <p:nvPr>
            <p:ph type="sldImg" idx="2"/>
          </p:nvPr>
        </p:nvSpPr>
        <p:spPr bwMode="auto">
          <a:xfrm>
            <a:off x="1257300" y="719138"/>
            <a:ext cx="4800600" cy="3600450"/>
          </a:xfrm>
          <a:prstGeom prst="rect">
            <a:avLst/>
          </a:prstGeom>
          <a:noFill/>
          <a:ln w="9525">
            <a:solidFill>
              <a:srgbClr val="000000"/>
            </a:solidFill>
            <a:miter lim="800000"/>
            <a:headEnd/>
            <a:tailEnd/>
          </a:ln>
        </p:spPr>
      </p:sp>
      <p:sp>
        <p:nvSpPr>
          <p:cNvPr id="99333" name="Rectangle 5"/>
          <p:cNvSpPr>
            <a:spLocks noGrp="1" noChangeArrowheads="1"/>
          </p:cNvSpPr>
          <p:nvPr>
            <p:ph type="body" sz="quarter" idx="3"/>
          </p:nvPr>
        </p:nvSpPr>
        <p:spPr bwMode="auto">
          <a:xfrm>
            <a:off x="975694" y="4561227"/>
            <a:ext cx="5363817" cy="4320213"/>
          </a:xfrm>
          <a:prstGeom prst="rect">
            <a:avLst/>
          </a:prstGeom>
          <a:noFill/>
          <a:ln w="9525">
            <a:noFill/>
            <a:miter lim="800000"/>
            <a:headEnd/>
            <a:tailEnd/>
          </a:ln>
          <a:effectLst/>
        </p:spPr>
        <p:txBody>
          <a:bodyPr vert="horz" wrap="square" lIns="96619" tIns="48310" rIns="96619" bIns="4831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9334" name="Rectangle 6"/>
          <p:cNvSpPr>
            <a:spLocks noGrp="1" noChangeArrowheads="1"/>
          </p:cNvSpPr>
          <p:nvPr>
            <p:ph type="ftr" sz="quarter" idx="4"/>
          </p:nvPr>
        </p:nvSpPr>
        <p:spPr bwMode="auto">
          <a:xfrm>
            <a:off x="1" y="9120814"/>
            <a:ext cx="3168927" cy="480387"/>
          </a:xfrm>
          <a:prstGeom prst="rect">
            <a:avLst/>
          </a:prstGeom>
          <a:noFill/>
          <a:ln w="9525">
            <a:noFill/>
            <a:miter lim="800000"/>
            <a:headEnd/>
            <a:tailEnd/>
          </a:ln>
          <a:effectLst/>
        </p:spPr>
        <p:txBody>
          <a:bodyPr vert="horz" wrap="square" lIns="96619" tIns="48310" rIns="96619" bIns="48310" numCol="1" anchor="b" anchorCtr="0" compatLnSpc="1">
            <a:prstTxWarp prst="textNoShape">
              <a:avLst/>
            </a:prstTxWarp>
          </a:bodyPr>
          <a:lstStyle>
            <a:lvl1pPr defTabSz="966910">
              <a:defRPr sz="1200" b="0">
                <a:latin typeface="Times" pitchFamily="18" charset="0"/>
              </a:defRPr>
            </a:lvl1pPr>
          </a:lstStyle>
          <a:p>
            <a:pPr>
              <a:defRPr/>
            </a:pPr>
            <a:endParaRPr lang="en-US" dirty="0"/>
          </a:p>
        </p:txBody>
      </p:sp>
      <p:sp>
        <p:nvSpPr>
          <p:cNvPr id="99335" name="Rectangle 7"/>
          <p:cNvSpPr>
            <a:spLocks noGrp="1" noChangeArrowheads="1"/>
          </p:cNvSpPr>
          <p:nvPr>
            <p:ph type="sldNum" sz="quarter" idx="5"/>
          </p:nvPr>
        </p:nvSpPr>
        <p:spPr bwMode="auto">
          <a:xfrm>
            <a:off x="4146276" y="9120814"/>
            <a:ext cx="3168926" cy="480387"/>
          </a:xfrm>
          <a:prstGeom prst="rect">
            <a:avLst/>
          </a:prstGeom>
          <a:noFill/>
          <a:ln w="9525">
            <a:noFill/>
            <a:miter lim="800000"/>
            <a:headEnd/>
            <a:tailEnd/>
          </a:ln>
          <a:effectLst/>
        </p:spPr>
        <p:txBody>
          <a:bodyPr vert="horz" wrap="square" lIns="96619" tIns="48310" rIns="96619" bIns="48310" numCol="1" anchor="b" anchorCtr="0" compatLnSpc="1">
            <a:prstTxWarp prst="textNoShape">
              <a:avLst/>
            </a:prstTxWarp>
          </a:bodyPr>
          <a:lstStyle>
            <a:lvl1pPr algn="r" defTabSz="966910">
              <a:defRPr sz="1200" b="0">
                <a:latin typeface="Times" pitchFamily="18" charset="0"/>
              </a:defRPr>
            </a:lvl1pPr>
          </a:lstStyle>
          <a:p>
            <a:pPr>
              <a:defRPr/>
            </a:pPr>
            <a:fld id="{110B62FE-7F85-482A-B203-A15BD838E94A}" type="slidenum">
              <a:rPr lang="en-US"/>
              <a:pPr>
                <a:defRPr/>
              </a:pPr>
              <a:t>‹#›</a:t>
            </a:fld>
            <a:endParaRPr lang="en-US" dirty="0"/>
          </a:p>
        </p:txBody>
      </p:sp>
    </p:spTree>
    <p:extLst>
      <p:ext uri="{BB962C8B-B14F-4D97-AF65-F5344CB8AC3E}">
        <p14:creationId xmlns:p14="http://schemas.microsoft.com/office/powerpoint/2010/main" val="5314736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110B62FE-7F85-482A-B203-A15BD838E94A}" type="slidenum">
              <a:rPr lang="en-US" smtClean="0"/>
              <a:pPr>
                <a:defRPr/>
              </a:pPr>
              <a:t>41</a:t>
            </a:fld>
            <a:endParaRPr lang="en-US" dirty="0"/>
          </a:p>
        </p:txBody>
      </p:sp>
    </p:spTree>
    <p:extLst>
      <p:ext uri="{BB962C8B-B14F-4D97-AF65-F5344CB8AC3E}">
        <p14:creationId xmlns:p14="http://schemas.microsoft.com/office/powerpoint/2010/main" val="30988588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7163" y="1066800"/>
            <a:ext cx="4321175" cy="530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30738" y="1066800"/>
            <a:ext cx="4322762" cy="530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54813" y="152400"/>
            <a:ext cx="2198687" cy="6223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57163" y="152400"/>
            <a:ext cx="6445250" cy="6223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254875" cy="406400"/>
          </a:xfrm>
        </p:spPr>
        <p:txBody>
          <a:bodyPr/>
          <a:lstStyle/>
          <a:p>
            <a:r>
              <a:rPr lang="en-US"/>
              <a:t>Click to edit Master title style</a:t>
            </a:r>
          </a:p>
        </p:txBody>
      </p:sp>
      <p:sp>
        <p:nvSpPr>
          <p:cNvPr id="3" name="Text Placeholder 2"/>
          <p:cNvSpPr>
            <a:spLocks noGrp="1"/>
          </p:cNvSpPr>
          <p:nvPr>
            <p:ph type="body" sz="half" idx="1"/>
          </p:nvPr>
        </p:nvSpPr>
        <p:spPr>
          <a:xfrm>
            <a:off x="157163" y="1066800"/>
            <a:ext cx="4321175" cy="5308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30738" y="1066800"/>
            <a:ext cx="4322762" cy="5308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26899253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FD91635C-D0E4-44A4-A4D5-5AB71EA79AAF}"/>
              </a:ext>
            </a:extLst>
          </p:cNvPr>
          <p:cNvSpPr txBox="1"/>
          <p:nvPr userDrawn="1"/>
        </p:nvSpPr>
        <p:spPr>
          <a:xfrm>
            <a:off x="2790119" y="6642556"/>
            <a:ext cx="3563796" cy="215444"/>
          </a:xfrm>
          <a:prstGeom prst="rect">
            <a:avLst/>
          </a:prstGeom>
          <a:noFill/>
        </p:spPr>
        <p:txBody>
          <a:bodyPr wrap="none" rtlCol="0">
            <a:spAutoFit/>
          </a:bodyPr>
          <a:lstStyle/>
          <a:p>
            <a:pPr algn="ctr"/>
            <a:r>
              <a:rPr lang="en-US" sz="800" i="1" dirty="0">
                <a:solidFill>
                  <a:srgbClr val="C00000"/>
                </a:solidFill>
                <a:latin typeface="+mn-lt"/>
                <a:cs typeface="Times New Roman" panose="02020603050405020304" pitchFamily="18" charset="0"/>
              </a:rPr>
              <a:t>IEEE Symposium on Electromagnetic Compatibility</a:t>
            </a:r>
            <a:r>
              <a:rPr lang="en-US" sz="800" i="1">
                <a:solidFill>
                  <a:srgbClr val="C00000"/>
                </a:solidFill>
                <a:latin typeface="+mn-lt"/>
                <a:cs typeface="Times New Roman" panose="02020603050405020304" pitchFamily="18" charset="0"/>
              </a:rPr>
              <a:t>, Aug. 1-5, 2022</a:t>
            </a:r>
            <a:endParaRPr lang="en-US" sz="800" i="1" dirty="0">
              <a:solidFill>
                <a:srgbClr val="C00000"/>
              </a:solidFill>
              <a:latin typeface="+mn-lt"/>
              <a:cs typeface="Times New Roman" panose="02020603050405020304" pitchFamily="18" charset="0"/>
            </a:endParaRPr>
          </a:p>
        </p:txBody>
      </p:sp>
    </p:spTree>
    <p:extLst>
      <p:ext uri="{BB962C8B-B14F-4D97-AF65-F5344CB8AC3E}">
        <p14:creationId xmlns:p14="http://schemas.microsoft.com/office/powerpoint/2010/main" val="21228598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2084590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7163" y="1066800"/>
            <a:ext cx="4321175" cy="530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30738" y="1066800"/>
            <a:ext cx="4322762" cy="530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436311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787548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TextBox 4">
            <a:extLst>
              <a:ext uri="{FF2B5EF4-FFF2-40B4-BE49-F238E27FC236}">
                <a16:creationId xmlns:a16="http://schemas.microsoft.com/office/drawing/2014/main" id="{DB2208DD-F0EF-4280-A07C-49CACB8033A4}"/>
              </a:ext>
            </a:extLst>
          </p:cNvPr>
          <p:cNvSpPr txBox="1"/>
          <p:nvPr userDrawn="1"/>
        </p:nvSpPr>
        <p:spPr>
          <a:xfrm>
            <a:off x="2847828" y="6642556"/>
            <a:ext cx="3448380" cy="215444"/>
          </a:xfrm>
          <a:prstGeom prst="rect">
            <a:avLst/>
          </a:prstGeom>
          <a:noFill/>
        </p:spPr>
        <p:txBody>
          <a:bodyPr wrap="none" rtlCol="0">
            <a:spAutoFit/>
          </a:bodyPr>
          <a:lstStyle/>
          <a:p>
            <a:pPr algn="ctr"/>
            <a:r>
              <a:rPr lang="en-US" sz="800" i="1" dirty="0">
                <a:solidFill>
                  <a:srgbClr val="C00000"/>
                </a:solidFill>
                <a:latin typeface="+mn-lt"/>
                <a:cs typeface="Times New Roman" panose="02020603050405020304" pitchFamily="18" charset="0"/>
              </a:rPr>
              <a:t>IEEE Symposium on Electromagnetic Compatibility</a:t>
            </a:r>
            <a:r>
              <a:rPr lang="en-US" sz="800" i="1">
                <a:solidFill>
                  <a:srgbClr val="C00000"/>
                </a:solidFill>
                <a:latin typeface="+mn-lt"/>
                <a:cs typeface="Times New Roman" panose="02020603050405020304" pitchFamily="18" charset="0"/>
              </a:rPr>
              <a:t>, Aug. 1-5, 2022</a:t>
            </a:r>
            <a:endParaRPr lang="en-US" sz="800" i="1" dirty="0">
              <a:solidFill>
                <a:srgbClr val="C00000"/>
              </a:solidFill>
              <a:latin typeface="+mn-lt"/>
              <a:cs typeface="Times New Roman" panose="02020603050405020304" pitchFamily="18" charset="0"/>
            </a:endParaRPr>
          </a:p>
        </p:txBody>
      </p:sp>
    </p:spTree>
    <p:extLst>
      <p:ext uri="{BB962C8B-B14F-4D97-AF65-F5344CB8AC3E}">
        <p14:creationId xmlns:p14="http://schemas.microsoft.com/office/powerpoint/2010/main" val="13655568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334151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9763344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8133366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165806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54813" y="152400"/>
            <a:ext cx="2198687" cy="6223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57163" y="152400"/>
            <a:ext cx="6445250" cy="6223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487860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254875" cy="406400"/>
          </a:xfrm>
        </p:spPr>
        <p:txBody>
          <a:bodyPr/>
          <a:lstStyle/>
          <a:p>
            <a:r>
              <a:rPr lang="en-US"/>
              <a:t>Click to edit Master title style</a:t>
            </a:r>
          </a:p>
        </p:txBody>
      </p:sp>
      <p:sp>
        <p:nvSpPr>
          <p:cNvPr id="3" name="Text Placeholder 2"/>
          <p:cNvSpPr>
            <a:spLocks noGrp="1"/>
          </p:cNvSpPr>
          <p:nvPr>
            <p:ph type="body" sz="half" idx="1"/>
          </p:nvPr>
        </p:nvSpPr>
        <p:spPr>
          <a:xfrm>
            <a:off x="157163" y="1066800"/>
            <a:ext cx="4321175" cy="5308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30738" y="1066800"/>
            <a:ext cx="4322762" cy="5308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487602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902027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9"/>
          <p:cNvSpPr>
            <a:spLocks noGrp="1" noChangeArrowheads="1"/>
          </p:cNvSpPr>
          <p:nvPr>
            <p:ph type="title"/>
          </p:nvPr>
        </p:nvSpPr>
        <p:spPr bwMode="auto">
          <a:xfrm>
            <a:off x="914400" y="152400"/>
            <a:ext cx="7254875" cy="406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2531" name="Rectangle 10"/>
          <p:cNvSpPr>
            <a:spLocks noGrp="1" noChangeArrowheads="1"/>
          </p:cNvSpPr>
          <p:nvPr>
            <p:ph type="body" idx="1"/>
          </p:nvPr>
        </p:nvSpPr>
        <p:spPr bwMode="auto">
          <a:xfrm>
            <a:off x="157163" y="1066800"/>
            <a:ext cx="8796337" cy="5308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5" name="Rectangle 11"/>
          <p:cNvSpPr>
            <a:spLocks noChangeArrowheads="1"/>
          </p:cNvSpPr>
          <p:nvPr/>
        </p:nvSpPr>
        <p:spPr bwMode="auto">
          <a:xfrm>
            <a:off x="8667750" y="6586538"/>
            <a:ext cx="371475" cy="258762"/>
          </a:xfrm>
          <a:prstGeom prst="rect">
            <a:avLst/>
          </a:prstGeom>
          <a:noFill/>
          <a:ln w="12700">
            <a:noFill/>
            <a:miter lim="800000"/>
            <a:headEnd/>
            <a:tailEnd/>
          </a:ln>
          <a:effectLst/>
        </p:spPr>
        <p:txBody>
          <a:bodyPr wrap="none">
            <a:spAutoFit/>
          </a:bodyPr>
          <a:lstStyle/>
          <a:p>
            <a:pPr algn="r">
              <a:lnSpc>
                <a:spcPct val="90000"/>
              </a:lnSpc>
              <a:defRPr/>
            </a:pPr>
            <a:fld id="{1C6CE681-B705-44A4-8B10-9032CD92A2A8}" type="slidenum">
              <a:rPr lang="en-US" sz="1200">
                <a:solidFill>
                  <a:srgbClr val="BB0018"/>
                </a:solidFill>
              </a:rPr>
              <a:pPr algn="r">
                <a:lnSpc>
                  <a:spcPct val="90000"/>
                </a:lnSpc>
                <a:defRPr/>
              </a:pPr>
              <a:t>‹#›</a:t>
            </a:fld>
            <a:endParaRPr lang="en-US" sz="1200" dirty="0">
              <a:solidFill>
                <a:srgbClr val="BB0018"/>
              </a:solidFill>
            </a:endParaRPr>
          </a:p>
        </p:txBody>
      </p:sp>
      <p:sp>
        <p:nvSpPr>
          <p:cNvPr id="1037" name="Line 13"/>
          <p:cNvSpPr>
            <a:spLocks noChangeShapeType="1"/>
          </p:cNvSpPr>
          <p:nvPr/>
        </p:nvSpPr>
        <p:spPr bwMode="auto">
          <a:xfrm>
            <a:off x="901700" y="685800"/>
            <a:ext cx="7340600" cy="0"/>
          </a:xfrm>
          <a:prstGeom prst="line">
            <a:avLst/>
          </a:prstGeom>
          <a:noFill/>
          <a:ln w="38100">
            <a:solidFill>
              <a:srgbClr val="BB0018"/>
            </a:solidFill>
            <a:round/>
            <a:headEnd/>
            <a:tailEnd/>
          </a:ln>
          <a:effectLst/>
        </p:spPr>
        <p:txBody>
          <a:bodyPr wrap="none" anchor="ctr"/>
          <a:lstStyle/>
          <a:p>
            <a:pPr algn="ctr">
              <a:defRPr/>
            </a:pPr>
            <a:endParaRPr lang="en-US" dirty="0"/>
          </a:p>
        </p:txBody>
      </p:sp>
      <p:sp>
        <p:nvSpPr>
          <p:cNvPr id="10" name="TextBox 9">
            <a:extLst>
              <a:ext uri="{FF2B5EF4-FFF2-40B4-BE49-F238E27FC236}">
                <a16:creationId xmlns:a16="http://schemas.microsoft.com/office/drawing/2014/main" id="{829CB132-E6E4-4FC0-BCC4-55B6FC57C599}"/>
              </a:ext>
            </a:extLst>
          </p:cNvPr>
          <p:cNvSpPr txBox="1"/>
          <p:nvPr userDrawn="1"/>
        </p:nvSpPr>
        <p:spPr>
          <a:xfrm>
            <a:off x="2847828" y="6642556"/>
            <a:ext cx="3448380" cy="215444"/>
          </a:xfrm>
          <a:prstGeom prst="rect">
            <a:avLst/>
          </a:prstGeom>
          <a:noFill/>
        </p:spPr>
        <p:txBody>
          <a:bodyPr wrap="none" rtlCol="0">
            <a:spAutoFit/>
          </a:bodyPr>
          <a:lstStyle/>
          <a:p>
            <a:pPr algn="ctr"/>
            <a:r>
              <a:rPr lang="en-US" sz="800" i="1" dirty="0">
                <a:solidFill>
                  <a:srgbClr val="C00000"/>
                </a:solidFill>
                <a:latin typeface="+mn-lt"/>
                <a:cs typeface="Times New Roman" panose="02020603050405020304" pitchFamily="18" charset="0"/>
              </a:rPr>
              <a:t>IEEE Symposium on Electromagnetic Compatibility</a:t>
            </a:r>
            <a:r>
              <a:rPr lang="en-US" sz="800" i="1">
                <a:solidFill>
                  <a:srgbClr val="C00000"/>
                </a:solidFill>
                <a:latin typeface="+mn-lt"/>
                <a:cs typeface="Times New Roman" panose="02020603050405020304" pitchFamily="18" charset="0"/>
              </a:rPr>
              <a:t>, Aug. 1-5, 2022</a:t>
            </a:r>
            <a:endParaRPr lang="en-US" sz="800" i="1" dirty="0">
              <a:solidFill>
                <a:srgbClr val="C00000"/>
              </a:solidFill>
              <a:latin typeface="+mn-lt"/>
              <a:cs typeface="Times New Roman" panose="02020603050405020304" pitchFamily="18" charset="0"/>
            </a:endParaRPr>
          </a:p>
        </p:txBody>
      </p:sp>
      <p:pic>
        <p:nvPicPr>
          <p:cNvPr id="11" name="Picture 1">
            <a:extLst>
              <a:ext uri="{FF2B5EF4-FFF2-40B4-BE49-F238E27FC236}">
                <a16:creationId xmlns:a16="http://schemas.microsoft.com/office/drawing/2014/main" id="{CC47BB14-AD4D-41E5-A247-1961BD9BABED}"/>
              </a:ext>
            </a:extLst>
          </p:cNvPr>
          <p:cNvPicPr>
            <a:picLocks noChangeAspect="1" noChangeArrowheads="1"/>
          </p:cNvPicPr>
          <p:nvPr userDrawn="1"/>
        </p:nvPicPr>
        <p:blipFill>
          <a:blip r:embed="rId15" cstate="print"/>
          <a:srcRect/>
          <a:stretch>
            <a:fillRect/>
          </a:stretch>
        </p:blipFill>
        <p:spPr bwMode="auto">
          <a:xfrm>
            <a:off x="-5558" y="0"/>
            <a:ext cx="907257" cy="90494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rtl="0" eaLnBrk="0" fontAlgn="base" hangingPunct="0">
        <a:spcBef>
          <a:spcPct val="0"/>
        </a:spcBef>
        <a:spcAft>
          <a:spcPct val="0"/>
        </a:spcAft>
        <a:defRPr sz="2400" b="1">
          <a:solidFill>
            <a:srgbClr val="BB0018"/>
          </a:solidFill>
          <a:latin typeface="+mj-lt"/>
          <a:ea typeface="+mj-ea"/>
          <a:cs typeface="+mj-cs"/>
        </a:defRPr>
      </a:lvl1pPr>
      <a:lvl2pPr algn="l" rtl="0" eaLnBrk="0" fontAlgn="base" hangingPunct="0">
        <a:spcBef>
          <a:spcPct val="0"/>
        </a:spcBef>
        <a:spcAft>
          <a:spcPct val="0"/>
        </a:spcAft>
        <a:defRPr sz="2400" b="1">
          <a:solidFill>
            <a:srgbClr val="BB0018"/>
          </a:solidFill>
          <a:latin typeface="Arial" charset="0"/>
        </a:defRPr>
      </a:lvl2pPr>
      <a:lvl3pPr algn="l" rtl="0" eaLnBrk="0" fontAlgn="base" hangingPunct="0">
        <a:spcBef>
          <a:spcPct val="0"/>
        </a:spcBef>
        <a:spcAft>
          <a:spcPct val="0"/>
        </a:spcAft>
        <a:defRPr sz="2400" b="1">
          <a:solidFill>
            <a:srgbClr val="BB0018"/>
          </a:solidFill>
          <a:latin typeface="Arial" charset="0"/>
        </a:defRPr>
      </a:lvl3pPr>
      <a:lvl4pPr algn="l" rtl="0" eaLnBrk="0" fontAlgn="base" hangingPunct="0">
        <a:spcBef>
          <a:spcPct val="0"/>
        </a:spcBef>
        <a:spcAft>
          <a:spcPct val="0"/>
        </a:spcAft>
        <a:defRPr sz="2400" b="1">
          <a:solidFill>
            <a:srgbClr val="BB0018"/>
          </a:solidFill>
          <a:latin typeface="Arial" charset="0"/>
        </a:defRPr>
      </a:lvl4pPr>
      <a:lvl5pPr algn="l" rtl="0" eaLnBrk="0" fontAlgn="base" hangingPunct="0">
        <a:spcBef>
          <a:spcPct val="0"/>
        </a:spcBef>
        <a:spcAft>
          <a:spcPct val="0"/>
        </a:spcAft>
        <a:defRPr sz="2400" b="1">
          <a:solidFill>
            <a:srgbClr val="BB0018"/>
          </a:solidFill>
          <a:latin typeface="Arial" charset="0"/>
        </a:defRPr>
      </a:lvl5pPr>
      <a:lvl6pPr marL="457200" algn="l" rtl="0" fontAlgn="base">
        <a:spcBef>
          <a:spcPct val="0"/>
        </a:spcBef>
        <a:spcAft>
          <a:spcPct val="0"/>
        </a:spcAft>
        <a:defRPr sz="2400" b="1">
          <a:solidFill>
            <a:srgbClr val="BB0018"/>
          </a:solidFill>
          <a:latin typeface="Arial" charset="0"/>
        </a:defRPr>
      </a:lvl6pPr>
      <a:lvl7pPr marL="914400" algn="l" rtl="0" fontAlgn="base">
        <a:spcBef>
          <a:spcPct val="0"/>
        </a:spcBef>
        <a:spcAft>
          <a:spcPct val="0"/>
        </a:spcAft>
        <a:defRPr sz="2400" b="1">
          <a:solidFill>
            <a:srgbClr val="BB0018"/>
          </a:solidFill>
          <a:latin typeface="Arial" charset="0"/>
        </a:defRPr>
      </a:lvl7pPr>
      <a:lvl8pPr marL="1371600" algn="l" rtl="0" fontAlgn="base">
        <a:spcBef>
          <a:spcPct val="0"/>
        </a:spcBef>
        <a:spcAft>
          <a:spcPct val="0"/>
        </a:spcAft>
        <a:defRPr sz="2400" b="1">
          <a:solidFill>
            <a:srgbClr val="BB0018"/>
          </a:solidFill>
          <a:latin typeface="Arial" charset="0"/>
        </a:defRPr>
      </a:lvl8pPr>
      <a:lvl9pPr marL="1828800" algn="l" rtl="0" fontAlgn="base">
        <a:spcBef>
          <a:spcPct val="0"/>
        </a:spcBef>
        <a:spcAft>
          <a:spcPct val="0"/>
        </a:spcAft>
        <a:defRPr sz="2400" b="1">
          <a:solidFill>
            <a:srgbClr val="BB0018"/>
          </a:solidFill>
          <a:latin typeface="Arial" charset="0"/>
        </a:defRPr>
      </a:lvl9pPr>
    </p:titleStyle>
    <p:bodyStyle>
      <a:lvl1pPr marL="342900" indent="-342900" algn="l" rtl="0" eaLnBrk="0" fontAlgn="base" hangingPunct="0">
        <a:spcBef>
          <a:spcPct val="20000"/>
        </a:spcBef>
        <a:spcAft>
          <a:spcPct val="40000"/>
        </a:spcAft>
        <a:buClr>
          <a:srgbClr val="BB0018"/>
        </a:buClr>
        <a:buFont typeface="Wingdings" pitchFamily="2" charset="2"/>
        <a:buChar char="l"/>
        <a:defRPr b="1">
          <a:solidFill>
            <a:schemeClr val="tx1"/>
          </a:solidFill>
          <a:latin typeface="+mn-lt"/>
          <a:ea typeface="+mn-ea"/>
          <a:cs typeface="+mn-cs"/>
        </a:defRPr>
      </a:lvl1pPr>
      <a:lvl2pPr marL="742950" indent="-285750" algn="l" rtl="0" eaLnBrk="0" fontAlgn="base" hangingPunct="0">
        <a:spcBef>
          <a:spcPct val="0"/>
        </a:spcBef>
        <a:spcAft>
          <a:spcPct val="35000"/>
        </a:spcAft>
        <a:buClr>
          <a:srgbClr val="BB0018"/>
        </a:buClr>
        <a:buSzPct val="75000"/>
        <a:buFont typeface="Wingdings" pitchFamily="2" charset="2"/>
        <a:buChar char="n"/>
        <a:defRPr>
          <a:solidFill>
            <a:schemeClr val="tx1"/>
          </a:solidFill>
          <a:latin typeface="+mn-lt"/>
        </a:defRPr>
      </a:lvl2pPr>
      <a:lvl3pPr marL="1143000" indent="-228600" algn="l" rtl="0" eaLnBrk="0" fontAlgn="base" hangingPunct="0">
        <a:spcBef>
          <a:spcPct val="0"/>
        </a:spcBef>
        <a:spcAft>
          <a:spcPct val="35000"/>
        </a:spcAft>
        <a:buClr>
          <a:srgbClr val="BB0018"/>
        </a:buClr>
        <a:buChar char="•"/>
        <a:defRPr sz="1600">
          <a:solidFill>
            <a:schemeClr val="tx1"/>
          </a:solidFill>
          <a:latin typeface="+mn-lt"/>
        </a:defRPr>
      </a:lvl3pPr>
      <a:lvl4pPr marL="1600200" indent="-228600" algn="l" rtl="0" eaLnBrk="0" fontAlgn="base" hangingPunct="0">
        <a:spcBef>
          <a:spcPct val="0"/>
        </a:spcBef>
        <a:spcAft>
          <a:spcPct val="35000"/>
        </a:spcAft>
        <a:buClr>
          <a:srgbClr val="BB0018"/>
        </a:buClr>
        <a:buChar char="–"/>
        <a:defRPr sz="1400">
          <a:solidFill>
            <a:schemeClr val="tx1"/>
          </a:solidFill>
          <a:latin typeface="+mn-lt"/>
        </a:defRPr>
      </a:lvl4pPr>
      <a:lvl5pPr marL="2057400" indent="-228600" algn="l" rtl="0" eaLnBrk="0" fontAlgn="base" hangingPunct="0">
        <a:spcBef>
          <a:spcPct val="0"/>
        </a:spcBef>
        <a:spcAft>
          <a:spcPct val="35000"/>
        </a:spcAft>
        <a:buClr>
          <a:srgbClr val="BB0018"/>
        </a:buClr>
        <a:buChar char="»"/>
        <a:defRPr sz="1400">
          <a:solidFill>
            <a:schemeClr val="tx1"/>
          </a:solidFill>
          <a:latin typeface="+mn-lt"/>
        </a:defRPr>
      </a:lvl5pPr>
      <a:lvl6pPr marL="2514600" indent="-228600" algn="l" rtl="0" eaLnBrk="0" fontAlgn="base" hangingPunct="0">
        <a:spcBef>
          <a:spcPct val="0"/>
        </a:spcBef>
        <a:spcAft>
          <a:spcPct val="35000"/>
        </a:spcAft>
        <a:buClr>
          <a:srgbClr val="BB0018"/>
        </a:buClr>
        <a:buChar char="»"/>
        <a:defRPr sz="1400">
          <a:solidFill>
            <a:schemeClr val="tx1"/>
          </a:solidFill>
          <a:latin typeface="+mn-lt"/>
        </a:defRPr>
      </a:lvl6pPr>
      <a:lvl7pPr marL="2971800" indent="-228600" algn="l" rtl="0" eaLnBrk="0" fontAlgn="base" hangingPunct="0">
        <a:spcBef>
          <a:spcPct val="0"/>
        </a:spcBef>
        <a:spcAft>
          <a:spcPct val="35000"/>
        </a:spcAft>
        <a:buClr>
          <a:srgbClr val="BB0018"/>
        </a:buClr>
        <a:buChar char="»"/>
        <a:defRPr sz="1400">
          <a:solidFill>
            <a:schemeClr val="tx1"/>
          </a:solidFill>
          <a:latin typeface="+mn-lt"/>
        </a:defRPr>
      </a:lvl7pPr>
      <a:lvl8pPr marL="3429000" indent="-228600" algn="l" rtl="0" eaLnBrk="0" fontAlgn="base" hangingPunct="0">
        <a:spcBef>
          <a:spcPct val="0"/>
        </a:spcBef>
        <a:spcAft>
          <a:spcPct val="35000"/>
        </a:spcAft>
        <a:buClr>
          <a:srgbClr val="BB0018"/>
        </a:buClr>
        <a:buChar char="»"/>
        <a:defRPr sz="1400">
          <a:solidFill>
            <a:schemeClr val="tx1"/>
          </a:solidFill>
          <a:latin typeface="+mn-lt"/>
        </a:defRPr>
      </a:lvl8pPr>
      <a:lvl9pPr marL="3886200" indent="-228600" algn="l" rtl="0" eaLnBrk="0" fontAlgn="base" hangingPunct="0">
        <a:spcBef>
          <a:spcPct val="0"/>
        </a:spcBef>
        <a:spcAft>
          <a:spcPct val="35000"/>
        </a:spcAft>
        <a:buClr>
          <a:srgbClr val="BB0018"/>
        </a:buClr>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9"/>
          <p:cNvSpPr>
            <a:spLocks noGrp="1" noChangeArrowheads="1"/>
          </p:cNvSpPr>
          <p:nvPr>
            <p:ph type="title"/>
          </p:nvPr>
        </p:nvSpPr>
        <p:spPr bwMode="auto">
          <a:xfrm>
            <a:off x="914400" y="152400"/>
            <a:ext cx="7254875" cy="406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2531" name="Rectangle 10"/>
          <p:cNvSpPr>
            <a:spLocks noGrp="1" noChangeArrowheads="1"/>
          </p:cNvSpPr>
          <p:nvPr>
            <p:ph type="body" idx="1"/>
          </p:nvPr>
        </p:nvSpPr>
        <p:spPr bwMode="auto">
          <a:xfrm>
            <a:off x="157163" y="1066800"/>
            <a:ext cx="8796337" cy="5308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5" name="Rectangle 11"/>
          <p:cNvSpPr>
            <a:spLocks noChangeArrowheads="1"/>
          </p:cNvSpPr>
          <p:nvPr/>
        </p:nvSpPr>
        <p:spPr bwMode="auto">
          <a:xfrm>
            <a:off x="8667750" y="6586538"/>
            <a:ext cx="371475" cy="258762"/>
          </a:xfrm>
          <a:prstGeom prst="rect">
            <a:avLst/>
          </a:prstGeom>
          <a:noFill/>
          <a:ln w="12700">
            <a:noFill/>
            <a:miter lim="800000"/>
            <a:headEnd/>
            <a:tailEnd/>
          </a:ln>
          <a:effectLst/>
        </p:spPr>
        <p:txBody>
          <a:bodyPr wrap="none">
            <a:spAutoFit/>
          </a:bodyPr>
          <a:lstStyle/>
          <a:p>
            <a:pPr algn="r">
              <a:lnSpc>
                <a:spcPct val="90000"/>
              </a:lnSpc>
              <a:defRPr/>
            </a:pPr>
            <a:fld id="{1C6CE681-B705-44A4-8B10-9032CD92A2A8}" type="slidenum">
              <a:rPr lang="en-US" sz="1200">
                <a:solidFill>
                  <a:srgbClr val="BB0018"/>
                </a:solidFill>
              </a:rPr>
              <a:pPr algn="r">
                <a:lnSpc>
                  <a:spcPct val="90000"/>
                </a:lnSpc>
                <a:defRPr/>
              </a:pPr>
              <a:t>‹#›</a:t>
            </a:fld>
            <a:endParaRPr lang="en-US" sz="1200" dirty="0">
              <a:solidFill>
                <a:srgbClr val="BB0018"/>
              </a:solidFill>
            </a:endParaRPr>
          </a:p>
        </p:txBody>
      </p:sp>
      <p:sp>
        <p:nvSpPr>
          <p:cNvPr id="1037" name="Line 13"/>
          <p:cNvSpPr>
            <a:spLocks noChangeShapeType="1"/>
          </p:cNvSpPr>
          <p:nvPr/>
        </p:nvSpPr>
        <p:spPr bwMode="auto">
          <a:xfrm>
            <a:off x="901700" y="685800"/>
            <a:ext cx="7340600" cy="0"/>
          </a:xfrm>
          <a:prstGeom prst="line">
            <a:avLst/>
          </a:prstGeom>
          <a:noFill/>
          <a:ln w="38100">
            <a:solidFill>
              <a:srgbClr val="BB0018"/>
            </a:solidFill>
            <a:round/>
            <a:headEnd/>
            <a:tailEnd/>
          </a:ln>
          <a:effectLst/>
        </p:spPr>
        <p:txBody>
          <a:bodyPr wrap="none" anchor="ctr"/>
          <a:lstStyle/>
          <a:p>
            <a:pPr algn="ctr">
              <a:defRPr/>
            </a:pPr>
            <a:endParaRPr lang="en-US" dirty="0"/>
          </a:p>
        </p:txBody>
      </p:sp>
    </p:spTree>
    <p:extLst>
      <p:ext uri="{BB962C8B-B14F-4D97-AF65-F5344CB8AC3E}">
        <p14:creationId xmlns:p14="http://schemas.microsoft.com/office/powerpoint/2010/main" val="4162282990"/>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p:hf sldNum="0" hdr="0" dt="0"/>
  <p:txStyles>
    <p:titleStyle>
      <a:lvl1pPr algn="l" rtl="0" eaLnBrk="0" fontAlgn="base" hangingPunct="0">
        <a:spcBef>
          <a:spcPct val="0"/>
        </a:spcBef>
        <a:spcAft>
          <a:spcPct val="0"/>
        </a:spcAft>
        <a:defRPr sz="2400" b="1">
          <a:solidFill>
            <a:srgbClr val="BB0018"/>
          </a:solidFill>
          <a:latin typeface="+mj-lt"/>
          <a:ea typeface="+mj-ea"/>
          <a:cs typeface="+mj-cs"/>
        </a:defRPr>
      </a:lvl1pPr>
      <a:lvl2pPr algn="l" rtl="0" eaLnBrk="0" fontAlgn="base" hangingPunct="0">
        <a:spcBef>
          <a:spcPct val="0"/>
        </a:spcBef>
        <a:spcAft>
          <a:spcPct val="0"/>
        </a:spcAft>
        <a:defRPr sz="2400" b="1">
          <a:solidFill>
            <a:srgbClr val="BB0018"/>
          </a:solidFill>
          <a:latin typeface="Arial" charset="0"/>
        </a:defRPr>
      </a:lvl2pPr>
      <a:lvl3pPr algn="l" rtl="0" eaLnBrk="0" fontAlgn="base" hangingPunct="0">
        <a:spcBef>
          <a:spcPct val="0"/>
        </a:spcBef>
        <a:spcAft>
          <a:spcPct val="0"/>
        </a:spcAft>
        <a:defRPr sz="2400" b="1">
          <a:solidFill>
            <a:srgbClr val="BB0018"/>
          </a:solidFill>
          <a:latin typeface="Arial" charset="0"/>
        </a:defRPr>
      </a:lvl3pPr>
      <a:lvl4pPr algn="l" rtl="0" eaLnBrk="0" fontAlgn="base" hangingPunct="0">
        <a:spcBef>
          <a:spcPct val="0"/>
        </a:spcBef>
        <a:spcAft>
          <a:spcPct val="0"/>
        </a:spcAft>
        <a:defRPr sz="2400" b="1">
          <a:solidFill>
            <a:srgbClr val="BB0018"/>
          </a:solidFill>
          <a:latin typeface="Arial" charset="0"/>
        </a:defRPr>
      </a:lvl4pPr>
      <a:lvl5pPr algn="l" rtl="0" eaLnBrk="0" fontAlgn="base" hangingPunct="0">
        <a:spcBef>
          <a:spcPct val="0"/>
        </a:spcBef>
        <a:spcAft>
          <a:spcPct val="0"/>
        </a:spcAft>
        <a:defRPr sz="2400" b="1">
          <a:solidFill>
            <a:srgbClr val="BB0018"/>
          </a:solidFill>
          <a:latin typeface="Arial" charset="0"/>
        </a:defRPr>
      </a:lvl5pPr>
      <a:lvl6pPr marL="457200" algn="l" rtl="0" fontAlgn="base">
        <a:spcBef>
          <a:spcPct val="0"/>
        </a:spcBef>
        <a:spcAft>
          <a:spcPct val="0"/>
        </a:spcAft>
        <a:defRPr sz="2400" b="1">
          <a:solidFill>
            <a:srgbClr val="BB0018"/>
          </a:solidFill>
          <a:latin typeface="Arial" charset="0"/>
        </a:defRPr>
      </a:lvl6pPr>
      <a:lvl7pPr marL="914400" algn="l" rtl="0" fontAlgn="base">
        <a:spcBef>
          <a:spcPct val="0"/>
        </a:spcBef>
        <a:spcAft>
          <a:spcPct val="0"/>
        </a:spcAft>
        <a:defRPr sz="2400" b="1">
          <a:solidFill>
            <a:srgbClr val="BB0018"/>
          </a:solidFill>
          <a:latin typeface="Arial" charset="0"/>
        </a:defRPr>
      </a:lvl7pPr>
      <a:lvl8pPr marL="1371600" algn="l" rtl="0" fontAlgn="base">
        <a:spcBef>
          <a:spcPct val="0"/>
        </a:spcBef>
        <a:spcAft>
          <a:spcPct val="0"/>
        </a:spcAft>
        <a:defRPr sz="2400" b="1">
          <a:solidFill>
            <a:srgbClr val="BB0018"/>
          </a:solidFill>
          <a:latin typeface="Arial" charset="0"/>
        </a:defRPr>
      </a:lvl8pPr>
      <a:lvl9pPr marL="1828800" algn="l" rtl="0" fontAlgn="base">
        <a:spcBef>
          <a:spcPct val="0"/>
        </a:spcBef>
        <a:spcAft>
          <a:spcPct val="0"/>
        </a:spcAft>
        <a:defRPr sz="2400" b="1">
          <a:solidFill>
            <a:srgbClr val="BB0018"/>
          </a:solidFill>
          <a:latin typeface="Arial" charset="0"/>
        </a:defRPr>
      </a:lvl9pPr>
    </p:titleStyle>
    <p:bodyStyle>
      <a:lvl1pPr marL="342900" indent="-342900" algn="l" rtl="0" eaLnBrk="0" fontAlgn="base" hangingPunct="0">
        <a:spcBef>
          <a:spcPct val="20000"/>
        </a:spcBef>
        <a:spcAft>
          <a:spcPct val="40000"/>
        </a:spcAft>
        <a:buClr>
          <a:srgbClr val="BB0018"/>
        </a:buClr>
        <a:buFont typeface="Wingdings" pitchFamily="2" charset="2"/>
        <a:buChar char="l"/>
        <a:defRPr b="1">
          <a:solidFill>
            <a:schemeClr val="tx1"/>
          </a:solidFill>
          <a:latin typeface="+mn-lt"/>
          <a:ea typeface="+mn-ea"/>
          <a:cs typeface="+mn-cs"/>
        </a:defRPr>
      </a:lvl1pPr>
      <a:lvl2pPr marL="742950" indent="-285750" algn="l" rtl="0" eaLnBrk="0" fontAlgn="base" hangingPunct="0">
        <a:spcBef>
          <a:spcPct val="0"/>
        </a:spcBef>
        <a:spcAft>
          <a:spcPct val="35000"/>
        </a:spcAft>
        <a:buClr>
          <a:srgbClr val="BB0018"/>
        </a:buClr>
        <a:buSzPct val="75000"/>
        <a:buFont typeface="Wingdings" pitchFamily="2" charset="2"/>
        <a:buChar char="n"/>
        <a:defRPr>
          <a:solidFill>
            <a:schemeClr val="tx1"/>
          </a:solidFill>
          <a:latin typeface="+mn-lt"/>
        </a:defRPr>
      </a:lvl2pPr>
      <a:lvl3pPr marL="1143000" indent="-228600" algn="l" rtl="0" eaLnBrk="0" fontAlgn="base" hangingPunct="0">
        <a:spcBef>
          <a:spcPct val="0"/>
        </a:spcBef>
        <a:spcAft>
          <a:spcPct val="35000"/>
        </a:spcAft>
        <a:buClr>
          <a:srgbClr val="BB0018"/>
        </a:buClr>
        <a:buChar char="•"/>
        <a:defRPr sz="1600">
          <a:solidFill>
            <a:schemeClr val="tx1"/>
          </a:solidFill>
          <a:latin typeface="+mn-lt"/>
        </a:defRPr>
      </a:lvl3pPr>
      <a:lvl4pPr marL="1600200" indent="-228600" algn="l" rtl="0" eaLnBrk="0" fontAlgn="base" hangingPunct="0">
        <a:spcBef>
          <a:spcPct val="0"/>
        </a:spcBef>
        <a:spcAft>
          <a:spcPct val="35000"/>
        </a:spcAft>
        <a:buClr>
          <a:srgbClr val="BB0018"/>
        </a:buClr>
        <a:buChar char="–"/>
        <a:defRPr sz="1400">
          <a:solidFill>
            <a:schemeClr val="tx1"/>
          </a:solidFill>
          <a:latin typeface="+mn-lt"/>
        </a:defRPr>
      </a:lvl4pPr>
      <a:lvl5pPr marL="2057400" indent="-228600" algn="l" rtl="0" eaLnBrk="0" fontAlgn="base" hangingPunct="0">
        <a:spcBef>
          <a:spcPct val="0"/>
        </a:spcBef>
        <a:spcAft>
          <a:spcPct val="35000"/>
        </a:spcAft>
        <a:buClr>
          <a:srgbClr val="BB0018"/>
        </a:buClr>
        <a:buChar char="»"/>
        <a:defRPr sz="1400">
          <a:solidFill>
            <a:schemeClr val="tx1"/>
          </a:solidFill>
          <a:latin typeface="+mn-lt"/>
        </a:defRPr>
      </a:lvl5pPr>
      <a:lvl6pPr marL="2514600" indent="-228600" algn="l" rtl="0" eaLnBrk="0" fontAlgn="base" hangingPunct="0">
        <a:spcBef>
          <a:spcPct val="0"/>
        </a:spcBef>
        <a:spcAft>
          <a:spcPct val="35000"/>
        </a:spcAft>
        <a:buClr>
          <a:srgbClr val="BB0018"/>
        </a:buClr>
        <a:buChar char="»"/>
        <a:defRPr sz="1400">
          <a:solidFill>
            <a:schemeClr val="tx1"/>
          </a:solidFill>
          <a:latin typeface="+mn-lt"/>
        </a:defRPr>
      </a:lvl6pPr>
      <a:lvl7pPr marL="2971800" indent="-228600" algn="l" rtl="0" eaLnBrk="0" fontAlgn="base" hangingPunct="0">
        <a:spcBef>
          <a:spcPct val="0"/>
        </a:spcBef>
        <a:spcAft>
          <a:spcPct val="35000"/>
        </a:spcAft>
        <a:buClr>
          <a:srgbClr val="BB0018"/>
        </a:buClr>
        <a:buChar char="»"/>
        <a:defRPr sz="1400">
          <a:solidFill>
            <a:schemeClr val="tx1"/>
          </a:solidFill>
          <a:latin typeface="+mn-lt"/>
        </a:defRPr>
      </a:lvl7pPr>
      <a:lvl8pPr marL="3429000" indent="-228600" algn="l" rtl="0" eaLnBrk="0" fontAlgn="base" hangingPunct="0">
        <a:spcBef>
          <a:spcPct val="0"/>
        </a:spcBef>
        <a:spcAft>
          <a:spcPct val="35000"/>
        </a:spcAft>
        <a:buClr>
          <a:srgbClr val="BB0018"/>
        </a:buClr>
        <a:buChar char="»"/>
        <a:defRPr sz="1400">
          <a:solidFill>
            <a:schemeClr val="tx1"/>
          </a:solidFill>
          <a:latin typeface="+mn-lt"/>
        </a:defRPr>
      </a:lvl8pPr>
      <a:lvl9pPr marL="3886200" indent="-228600" algn="l" rtl="0" eaLnBrk="0" fontAlgn="base" hangingPunct="0">
        <a:spcBef>
          <a:spcPct val="0"/>
        </a:spcBef>
        <a:spcAft>
          <a:spcPct val="35000"/>
        </a:spcAft>
        <a:buClr>
          <a:srgbClr val="BB0018"/>
        </a:buClr>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John.C.McCloskey@nasa.gov" TargetMode="Externa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 Id="rId4" Type="http://schemas.openxmlformats.org/officeDocument/2006/relationships/image" Target="../media/image5.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8.png"/><Relationship Id="rId5" Type="http://schemas.openxmlformats.org/officeDocument/2006/relationships/image" Target="../media/image6.wmf"/><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17.png"/><Relationship Id="rId7" Type="http://schemas.openxmlformats.org/officeDocument/2006/relationships/image" Target="../media/image18.png"/><Relationship Id="rId12" Type="http://schemas.openxmlformats.org/officeDocument/2006/relationships/image" Target="../media/image20.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2.png"/><Relationship Id="rId11" Type="http://schemas.openxmlformats.org/officeDocument/2006/relationships/image" Target="../media/image470.png"/><Relationship Id="rId5" Type="http://schemas.openxmlformats.org/officeDocument/2006/relationships/image" Target="../media/image410.png"/><Relationship Id="rId10" Type="http://schemas.openxmlformats.org/officeDocument/2006/relationships/image" Target="../media/image19.png"/><Relationship Id="rId4" Type="http://schemas.openxmlformats.org/officeDocument/2006/relationships/image" Target="../media/image40.png"/><Relationship Id="rId9" Type="http://schemas.openxmlformats.org/officeDocument/2006/relationships/image" Target="../media/image45.png"/></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00.png"/><Relationship Id="rId7" Type="http://schemas.openxmlformats.org/officeDocument/2006/relationships/image" Target="../media/image241.png"/><Relationship Id="rId2" Type="http://schemas.openxmlformats.org/officeDocument/2006/relationships/image" Target="../media/image191.png"/><Relationship Id="rId1" Type="http://schemas.openxmlformats.org/officeDocument/2006/relationships/slideLayout" Target="../slideLayouts/slideLayout2.xml"/><Relationship Id="rId6" Type="http://schemas.openxmlformats.org/officeDocument/2006/relationships/image" Target="../media/image231.png"/><Relationship Id="rId5" Type="http://schemas.openxmlformats.org/officeDocument/2006/relationships/image" Target="../media/image221.png"/><Relationship Id="rId4" Type="http://schemas.openxmlformats.org/officeDocument/2006/relationships/image" Target="../media/image211.png"/></Relationships>
</file>

<file path=ppt/slides/_rels/slide1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oleObject" Target="../embeddings/oleObject2.bin"/><Relationship Id="rId7" Type="http://schemas.openxmlformats.org/officeDocument/2006/relationships/image" Target="../media/image10.e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3.wmf"/><Relationship Id="rId5" Type="http://schemas.openxmlformats.org/officeDocument/2006/relationships/oleObject" Target="../embeddings/oleObject3.bin"/><Relationship Id="rId4" Type="http://schemas.openxmlformats.org/officeDocument/2006/relationships/image" Target="../media/image12.wmf"/></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5.emf"/><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www.hottconsultants.com/pdf_files/dipoles-2.pdf" TargetMode="External"/><Relationship Id="rId2" Type="http://schemas.openxmlformats.org/officeDocument/2006/relationships/hyperlink" Target="http://www.hottconsultants.com/pdf_files/dipoles-1.pdf" TargetMode="External"/><Relationship Id="rId1" Type="http://schemas.openxmlformats.org/officeDocument/2006/relationships/slideLayout" Target="../slideLayouts/slideLayout2.xml"/><Relationship Id="rId4" Type="http://schemas.openxmlformats.org/officeDocument/2006/relationships/hyperlink" Target="https://ieeetv.ieee.org/radiated-emissions-as-function-of-common-mode-current-emc-society-demo"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image" Target="../media/image280.png"/><Relationship Id="rId7" Type="http://schemas.openxmlformats.org/officeDocument/2006/relationships/image" Target="../media/image320.png"/><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121.png"/><Relationship Id="rId5" Type="http://schemas.openxmlformats.org/officeDocument/2006/relationships/image" Target="../media/image110.png"/><Relationship Id="rId4" Type="http://schemas.openxmlformats.org/officeDocument/2006/relationships/image" Target="../media/image100.png"/><Relationship Id="rId9" Type="http://schemas.openxmlformats.org/officeDocument/2006/relationships/image" Target="../media/image23.wmf"/></Relationships>
</file>

<file path=ppt/slides/_rels/slide30.xml.rels><?xml version="1.0" encoding="UTF-8" standalone="yes"?>
<Relationships xmlns="http://schemas.openxmlformats.org/package/2006/relationships"><Relationship Id="rId3" Type="http://schemas.openxmlformats.org/officeDocument/2006/relationships/image" Target="../media/image140.png"/><Relationship Id="rId7" Type="http://schemas.openxmlformats.org/officeDocument/2006/relationships/image" Target="../media/image180.png"/><Relationship Id="rId2" Type="http://schemas.openxmlformats.org/officeDocument/2006/relationships/image" Target="../media/image132.png"/><Relationship Id="rId1" Type="http://schemas.openxmlformats.org/officeDocument/2006/relationships/slideLayout" Target="../slideLayouts/slideLayout2.xml"/><Relationship Id="rId6" Type="http://schemas.openxmlformats.org/officeDocument/2006/relationships/image" Target="../media/image171.png"/><Relationship Id="rId5" Type="http://schemas.openxmlformats.org/officeDocument/2006/relationships/image" Target="../media/image160.png"/><Relationship Id="rId4" Type="http://schemas.openxmlformats.org/officeDocument/2006/relationships/image" Target="../media/image25.png"/></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0.emf"/><Relationship Id="rId1" Type="http://schemas.openxmlformats.org/officeDocument/2006/relationships/slideLayout" Target="../slideLayouts/slideLayout2.xml"/><Relationship Id="rId6" Type="http://schemas.openxmlformats.org/officeDocument/2006/relationships/image" Target="../media/image260.png"/><Relationship Id="rId5" Type="http://schemas.openxmlformats.org/officeDocument/2006/relationships/image" Target="../media/image250.png"/><Relationship Id="rId4" Type="http://schemas.openxmlformats.org/officeDocument/2006/relationships/image" Target="../media/image240.png"/></Relationships>
</file>

<file path=ppt/slides/_rels/slide32.xml.rels><?xml version="1.0" encoding="UTF-8" standalone="yes"?>
<Relationships xmlns="http://schemas.openxmlformats.org/package/2006/relationships"><Relationship Id="rId3" Type="http://schemas.openxmlformats.org/officeDocument/2006/relationships/image" Target="../media/image201.png"/><Relationship Id="rId7" Type="http://schemas.openxmlformats.org/officeDocument/2006/relationships/image" Target="../media/image270.png"/><Relationship Id="rId2" Type="http://schemas.openxmlformats.org/officeDocument/2006/relationships/image" Target="../media/image10.emf"/><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10.png"/></Relationships>
</file>

<file path=ppt/slides/_rels/slide33.xml.rels><?xml version="1.0" encoding="UTF-8" standalone="yes"?>
<Relationships xmlns="http://schemas.openxmlformats.org/package/2006/relationships"><Relationship Id="rId13" Type="http://schemas.openxmlformats.org/officeDocument/2006/relationships/oleObject" Target="../embeddings/oleObject10.bin"/><Relationship Id="rId18" Type="http://schemas.openxmlformats.org/officeDocument/2006/relationships/image" Target="../media/image34.wmf"/><Relationship Id="rId26" Type="http://schemas.openxmlformats.org/officeDocument/2006/relationships/image" Target="../media/image38.wmf"/><Relationship Id="rId21" Type="http://schemas.openxmlformats.org/officeDocument/2006/relationships/oleObject" Target="../embeddings/oleObject14.bin"/><Relationship Id="rId34" Type="http://schemas.openxmlformats.org/officeDocument/2006/relationships/image" Target="../media/image42.wmf"/><Relationship Id="rId7" Type="http://schemas.openxmlformats.org/officeDocument/2006/relationships/oleObject" Target="../embeddings/oleObject7.bin"/><Relationship Id="rId12" Type="http://schemas.openxmlformats.org/officeDocument/2006/relationships/image" Target="../media/image31.wmf"/><Relationship Id="rId17" Type="http://schemas.openxmlformats.org/officeDocument/2006/relationships/oleObject" Target="../embeddings/oleObject12.bin"/><Relationship Id="rId25" Type="http://schemas.openxmlformats.org/officeDocument/2006/relationships/oleObject" Target="../embeddings/oleObject16.bin"/><Relationship Id="rId33" Type="http://schemas.openxmlformats.org/officeDocument/2006/relationships/oleObject" Target="../embeddings/oleObject20.bin"/><Relationship Id="rId38" Type="http://schemas.openxmlformats.org/officeDocument/2006/relationships/image" Target="../media/image44.wmf"/><Relationship Id="rId2" Type="http://schemas.openxmlformats.org/officeDocument/2006/relationships/slideLayout" Target="../slideLayouts/slideLayout6.xml"/><Relationship Id="rId16" Type="http://schemas.openxmlformats.org/officeDocument/2006/relationships/image" Target="../media/image33.wmf"/><Relationship Id="rId20" Type="http://schemas.openxmlformats.org/officeDocument/2006/relationships/image" Target="../media/image35.wmf"/><Relationship Id="rId29" Type="http://schemas.openxmlformats.org/officeDocument/2006/relationships/oleObject" Target="../embeddings/oleObject18.bin"/><Relationship Id="rId1" Type="http://schemas.openxmlformats.org/officeDocument/2006/relationships/vmlDrawing" Target="../drawings/vmlDrawing4.vml"/><Relationship Id="rId6" Type="http://schemas.openxmlformats.org/officeDocument/2006/relationships/image" Target="../media/image28.wmf"/><Relationship Id="rId11" Type="http://schemas.openxmlformats.org/officeDocument/2006/relationships/oleObject" Target="../embeddings/oleObject9.bin"/><Relationship Id="rId24" Type="http://schemas.openxmlformats.org/officeDocument/2006/relationships/image" Target="../media/image37.wmf"/><Relationship Id="rId32" Type="http://schemas.openxmlformats.org/officeDocument/2006/relationships/image" Target="../media/image41.wmf"/><Relationship Id="rId37" Type="http://schemas.openxmlformats.org/officeDocument/2006/relationships/oleObject" Target="../embeddings/oleObject22.bin"/><Relationship Id="rId5" Type="http://schemas.openxmlformats.org/officeDocument/2006/relationships/oleObject" Target="../embeddings/oleObject6.bin"/><Relationship Id="rId15" Type="http://schemas.openxmlformats.org/officeDocument/2006/relationships/oleObject" Target="../embeddings/oleObject11.bin"/><Relationship Id="rId23" Type="http://schemas.openxmlformats.org/officeDocument/2006/relationships/oleObject" Target="../embeddings/oleObject15.bin"/><Relationship Id="rId28" Type="http://schemas.openxmlformats.org/officeDocument/2006/relationships/image" Target="../media/image39.wmf"/><Relationship Id="rId36" Type="http://schemas.openxmlformats.org/officeDocument/2006/relationships/image" Target="../media/image43.wmf"/><Relationship Id="rId10" Type="http://schemas.openxmlformats.org/officeDocument/2006/relationships/image" Target="../media/image30.wmf"/><Relationship Id="rId19" Type="http://schemas.openxmlformats.org/officeDocument/2006/relationships/oleObject" Target="../embeddings/oleObject13.bin"/><Relationship Id="rId31" Type="http://schemas.openxmlformats.org/officeDocument/2006/relationships/oleObject" Target="../embeddings/oleObject19.bin"/><Relationship Id="rId4" Type="http://schemas.openxmlformats.org/officeDocument/2006/relationships/image" Target="../media/image27.wmf"/><Relationship Id="rId9" Type="http://schemas.openxmlformats.org/officeDocument/2006/relationships/oleObject" Target="../embeddings/oleObject8.bin"/><Relationship Id="rId14" Type="http://schemas.openxmlformats.org/officeDocument/2006/relationships/image" Target="../media/image32.wmf"/><Relationship Id="rId22" Type="http://schemas.openxmlformats.org/officeDocument/2006/relationships/image" Target="../media/image36.wmf"/><Relationship Id="rId27" Type="http://schemas.openxmlformats.org/officeDocument/2006/relationships/oleObject" Target="../embeddings/oleObject17.bin"/><Relationship Id="rId30" Type="http://schemas.openxmlformats.org/officeDocument/2006/relationships/image" Target="../media/image40.wmf"/><Relationship Id="rId35" Type="http://schemas.openxmlformats.org/officeDocument/2006/relationships/oleObject" Target="../embeddings/oleObject21.bin"/><Relationship Id="rId8" Type="http://schemas.openxmlformats.org/officeDocument/2006/relationships/image" Target="../media/image29.wmf"/><Relationship Id="rId3" Type="http://schemas.openxmlformats.org/officeDocument/2006/relationships/oleObject" Target="../embeddings/oleObject5.bin"/></Relationships>
</file>

<file path=ppt/slides/_rels/slide34.xml.rels><?xml version="1.0" encoding="UTF-8" standalone="yes"?>
<Relationships xmlns="http://schemas.openxmlformats.org/package/2006/relationships"><Relationship Id="rId8" Type="http://schemas.openxmlformats.org/officeDocument/2006/relationships/image" Target="../media/image290.png"/><Relationship Id="rId13" Type="http://schemas.openxmlformats.org/officeDocument/2006/relationships/image" Target="../media/image34.png"/><Relationship Id="rId3" Type="http://schemas.openxmlformats.org/officeDocument/2006/relationships/oleObject" Target="../embeddings/oleObject9.bin"/><Relationship Id="rId7" Type="http://schemas.openxmlformats.org/officeDocument/2006/relationships/image" Target="../media/image281.png"/><Relationship Id="rId12" Type="http://schemas.openxmlformats.org/officeDocument/2006/relationships/image" Target="../media/image330.png"/><Relationship Id="rId2" Type="http://schemas.openxmlformats.org/officeDocument/2006/relationships/slideLayout" Target="../slideLayouts/slideLayout6.xml"/><Relationship Id="rId1" Type="http://schemas.openxmlformats.org/officeDocument/2006/relationships/vmlDrawing" Target="../drawings/vmlDrawing5.vml"/><Relationship Id="rId6" Type="http://schemas.openxmlformats.org/officeDocument/2006/relationships/image" Target="../media/image45.jpeg"/><Relationship Id="rId11" Type="http://schemas.openxmlformats.org/officeDocument/2006/relationships/image" Target="../media/image321.png"/><Relationship Id="rId5" Type="http://schemas.openxmlformats.org/officeDocument/2006/relationships/image" Target="../media/image261.png"/><Relationship Id="rId10" Type="http://schemas.openxmlformats.org/officeDocument/2006/relationships/image" Target="../media/image31.png"/><Relationship Id="rId4" Type="http://schemas.openxmlformats.org/officeDocument/2006/relationships/image" Target="../media/image31.wmf"/><Relationship Id="rId9" Type="http://schemas.openxmlformats.org/officeDocument/2006/relationships/image" Target="../media/image30.png"/></Relationships>
</file>

<file path=ppt/slides/_rels/slide35.xml.rels><?xml version="1.0" encoding="UTF-8" standalone="yes"?>
<Relationships xmlns="http://schemas.openxmlformats.org/package/2006/relationships"><Relationship Id="rId8" Type="http://schemas.openxmlformats.org/officeDocument/2006/relationships/image" Target="../media/image48.wmf"/><Relationship Id="rId13" Type="http://schemas.openxmlformats.org/officeDocument/2006/relationships/oleObject" Target="../embeddings/oleObject28.bin"/><Relationship Id="rId18" Type="http://schemas.openxmlformats.org/officeDocument/2006/relationships/image" Target="../media/image53.wmf"/><Relationship Id="rId3" Type="http://schemas.openxmlformats.org/officeDocument/2006/relationships/oleObject" Target="../embeddings/oleObject23.bin"/><Relationship Id="rId21" Type="http://schemas.openxmlformats.org/officeDocument/2006/relationships/oleObject" Target="../embeddings/oleObject32.bin"/><Relationship Id="rId7" Type="http://schemas.openxmlformats.org/officeDocument/2006/relationships/oleObject" Target="../embeddings/oleObject25.bin"/><Relationship Id="rId12" Type="http://schemas.openxmlformats.org/officeDocument/2006/relationships/image" Target="../media/image50.wmf"/><Relationship Id="rId17" Type="http://schemas.openxmlformats.org/officeDocument/2006/relationships/oleObject" Target="../embeddings/oleObject30.bin"/><Relationship Id="rId2" Type="http://schemas.openxmlformats.org/officeDocument/2006/relationships/slideLayout" Target="../slideLayouts/slideLayout6.xml"/><Relationship Id="rId16" Type="http://schemas.openxmlformats.org/officeDocument/2006/relationships/image" Target="../media/image52.wmf"/><Relationship Id="rId20" Type="http://schemas.openxmlformats.org/officeDocument/2006/relationships/image" Target="../media/image54.wmf"/><Relationship Id="rId1" Type="http://schemas.openxmlformats.org/officeDocument/2006/relationships/vmlDrawing" Target="../drawings/vmlDrawing6.vml"/><Relationship Id="rId6" Type="http://schemas.openxmlformats.org/officeDocument/2006/relationships/image" Target="../media/image47.wmf"/><Relationship Id="rId11" Type="http://schemas.openxmlformats.org/officeDocument/2006/relationships/oleObject" Target="../embeddings/oleObject27.bin"/><Relationship Id="rId5" Type="http://schemas.openxmlformats.org/officeDocument/2006/relationships/oleObject" Target="../embeddings/oleObject24.bin"/><Relationship Id="rId15" Type="http://schemas.openxmlformats.org/officeDocument/2006/relationships/oleObject" Target="../embeddings/oleObject29.bin"/><Relationship Id="rId10" Type="http://schemas.openxmlformats.org/officeDocument/2006/relationships/image" Target="../media/image49.wmf"/><Relationship Id="rId19" Type="http://schemas.openxmlformats.org/officeDocument/2006/relationships/oleObject" Target="../embeddings/oleObject31.bin"/><Relationship Id="rId4" Type="http://schemas.openxmlformats.org/officeDocument/2006/relationships/image" Target="../media/image46.wmf"/><Relationship Id="rId9" Type="http://schemas.openxmlformats.org/officeDocument/2006/relationships/oleObject" Target="../embeddings/oleObject26.bin"/><Relationship Id="rId14" Type="http://schemas.openxmlformats.org/officeDocument/2006/relationships/image" Target="../media/image51.wmf"/><Relationship Id="rId22" Type="http://schemas.openxmlformats.org/officeDocument/2006/relationships/image" Target="../media/image55.wmf"/></Relationships>
</file>

<file path=ppt/slides/_rels/slide36.xml.rels><?xml version="1.0" encoding="UTF-8" standalone="yes"?>
<Relationships xmlns="http://schemas.openxmlformats.org/package/2006/relationships"><Relationship Id="rId8" Type="http://schemas.openxmlformats.org/officeDocument/2006/relationships/image" Target="../media/image58.wmf"/><Relationship Id="rId13" Type="http://schemas.openxmlformats.org/officeDocument/2006/relationships/oleObject" Target="../embeddings/oleObject38.bin"/><Relationship Id="rId18" Type="http://schemas.openxmlformats.org/officeDocument/2006/relationships/image" Target="../media/image760.png"/><Relationship Id="rId3" Type="http://schemas.openxmlformats.org/officeDocument/2006/relationships/oleObject" Target="../embeddings/oleObject33.bin"/><Relationship Id="rId7" Type="http://schemas.openxmlformats.org/officeDocument/2006/relationships/oleObject" Target="../embeddings/oleObject35.bin"/><Relationship Id="rId12" Type="http://schemas.openxmlformats.org/officeDocument/2006/relationships/image" Target="../media/image60.wmf"/><Relationship Id="rId17" Type="http://schemas.openxmlformats.org/officeDocument/2006/relationships/image" Target="../media/image750.png"/><Relationship Id="rId2" Type="http://schemas.openxmlformats.org/officeDocument/2006/relationships/slideLayout" Target="../slideLayouts/slideLayout6.xml"/><Relationship Id="rId16" Type="http://schemas.openxmlformats.org/officeDocument/2006/relationships/image" Target="../media/image62.wmf"/><Relationship Id="rId1" Type="http://schemas.openxmlformats.org/officeDocument/2006/relationships/vmlDrawing" Target="../drawings/vmlDrawing7.vml"/><Relationship Id="rId6" Type="http://schemas.openxmlformats.org/officeDocument/2006/relationships/image" Target="../media/image57.wmf"/><Relationship Id="rId11" Type="http://schemas.openxmlformats.org/officeDocument/2006/relationships/oleObject" Target="../embeddings/oleObject37.bin"/><Relationship Id="rId5" Type="http://schemas.openxmlformats.org/officeDocument/2006/relationships/oleObject" Target="../embeddings/oleObject34.bin"/><Relationship Id="rId15" Type="http://schemas.openxmlformats.org/officeDocument/2006/relationships/oleObject" Target="../embeddings/oleObject39.bin"/><Relationship Id="rId10" Type="http://schemas.openxmlformats.org/officeDocument/2006/relationships/image" Target="../media/image59.wmf"/><Relationship Id="rId4" Type="http://schemas.openxmlformats.org/officeDocument/2006/relationships/image" Target="../media/image56.wmf"/><Relationship Id="rId9" Type="http://schemas.openxmlformats.org/officeDocument/2006/relationships/oleObject" Target="../embeddings/oleObject36.bin"/><Relationship Id="rId14" Type="http://schemas.openxmlformats.org/officeDocument/2006/relationships/image" Target="../media/image61.wmf"/></Relationships>
</file>

<file path=ppt/slides/_rels/slide37.xml.rels><?xml version="1.0" encoding="UTF-8" standalone="yes"?>
<Relationships xmlns="http://schemas.openxmlformats.org/package/2006/relationships"><Relationship Id="rId8" Type="http://schemas.openxmlformats.org/officeDocument/2006/relationships/oleObject" Target="../embeddings/oleObject42.bin"/><Relationship Id="rId13" Type="http://schemas.openxmlformats.org/officeDocument/2006/relationships/image" Target="../media/image67.wmf"/><Relationship Id="rId3" Type="http://schemas.openxmlformats.org/officeDocument/2006/relationships/image" Target="../media/image7.emf"/><Relationship Id="rId7" Type="http://schemas.openxmlformats.org/officeDocument/2006/relationships/image" Target="../media/image64.wmf"/><Relationship Id="rId12" Type="http://schemas.openxmlformats.org/officeDocument/2006/relationships/oleObject" Target="../embeddings/oleObject44.bin"/><Relationship Id="rId17" Type="http://schemas.openxmlformats.org/officeDocument/2006/relationships/image" Target="../media/image69.wmf"/><Relationship Id="rId2" Type="http://schemas.openxmlformats.org/officeDocument/2006/relationships/slideLayout" Target="../slideLayouts/slideLayout6.xml"/><Relationship Id="rId16" Type="http://schemas.openxmlformats.org/officeDocument/2006/relationships/oleObject" Target="../embeddings/oleObject46.bin"/><Relationship Id="rId1" Type="http://schemas.openxmlformats.org/officeDocument/2006/relationships/vmlDrawing" Target="../drawings/vmlDrawing8.vml"/><Relationship Id="rId6" Type="http://schemas.openxmlformats.org/officeDocument/2006/relationships/oleObject" Target="../embeddings/oleObject41.bin"/><Relationship Id="rId11" Type="http://schemas.openxmlformats.org/officeDocument/2006/relationships/image" Target="../media/image66.wmf"/><Relationship Id="rId5" Type="http://schemas.openxmlformats.org/officeDocument/2006/relationships/image" Target="../media/image63.wmf"/><Relationship Id="rId15" Type="http://schemas.openxmlformats.org/officeDocument/2006/relationships/image" Target="../media/image68.wmf"/><Relationship Id="rId10" Type="http://schemas.openxmlformats.org/officeDocument/2006/relationships/oleObject" Target="../embeddings/oleObject43.bin"/><Relationship Id="rId4" Type="http://schemas.openxmlformats.org/officeDocument/2006/relationships/oleObject" Target="../embeddings/oleObject40.bin"/><Relationship Id="rId9" Type="http://schemas.openxmlformats.org/officeDocument/2006/relationships/image" Target="../media/image65.wmf"/><Relationship Id="rId14" Type="http://schemas.openxmlformats.org/officeDocument/2006/relationships/oleObject" Target="../embeddings/oleObject45.bin"/></Relationships>
</file>

<file path=ppt/slides/_rels/slide38.xml.rels><?xml version="1.0" encoding="UTF-8" standalone="yes"?>
<Relationships xmlns="http://schemas.openxmlformats.org/package/2006/relationships"><Relationship Id="rId3" Type="http://schemas.openxmlformats.org/officeDocument/2006/relationships/image" Target="../media/image71.emf"/><Relationship Id="rId2" Type="http://schemas.openxmlformats.org/officeDocument/2006/relationships/image" Target="../media/image70.emf"/><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8" Type="http://schemas.openxmlformats.org/officeDocument/2006/relationships/oleObject" Target="../embeddings/oleObject49.bin"/><Relationship Id="rId3" Type="http://schemas.openxmlformats.org/officeDocument/2006/relationships/image" Target="../media/image75.emf"/><Relationship Id="rId7" Type="http://schemas.openxmlformats.org/officeDocument/2006/relationships/image" Target="../media/image73.wmf"/><Relationship Id="rId2" Type="http://schemas.openxmlformats.org/officeDocument/2006/relationships/slideLayout" Target="../slideLayouts/slideLayout6.xml"/><Relationship Id="rId1" Type="http://schemas.openxmlformats.org/officeDocument/2006/relationships/vmlDrawing" Target="../drawings/vmlDrawing9.vml"/><Relationship Id="rId6" Type="http://schemas.openxmlformats.org/officeDocument/2006/relationships/oleObject" Target="../embeddings/oleObject48.bin"/><Relationship Id="rId5" Type="http://schemas.openxmlformats.org/officeDocument/2006/relationships/image" Target="../media/image72.wmf"/><Relationship Id="rId10" Type="http://schemas.openxmlformats.org/officeDocument/2006/relationships/image" Target="../media/image41.png"/><Relationship Id="rId4" Type="http://schemas.openxmlformats.org/officeDocument/2006/relationships/oleObject" Target="../embeddings/oleObject47.bin"/><Relationship Id="rId9" Type="http://schemas.openxmlformats.org/officeDocument/2006/relationships/image" Target="../media/image74.wmf"/></Relationships>
</file>

<file path=ppt/slides/_rels/slide40.xml.rels><?xml version="1.0" encoding="UTF-8" standalone="yes"?>
<Relationships xmlns="http://schemas.openxmlformats.org/package/2006/relationships"><Relationship Id="rId8" Type="http://schemas.openxmlformats.org/officeDocument/2006/relationships/oleObject" Target="../embeddings/oleObject52.bin"/><Relationship Id="rId13" Type="http://schemas.openxmlformats.org/officeDocument/2006/relationships/image" Target="../media/image80.wmf"/><Relationship Id="rId18" Type="http://schemas.openxmlformats.org/officeDocument/2006/relationships/oleObject" Target="../embeddings/oleObject57.bin"/><Relationship Id="rId3" Type="http://schemas.openxmlformats.org/officeDocument/2006/relationships/image" Target="../media/image84.emf"/><Relationship Id="rId21" Type="http://schemas.openxmlformats.org/officeDocument/2006/relationships/image" Target="../media/image51.png"/><Relationship Id="rId7" Type="http://schemas.openxmlformats.org/officeDocument/2006/relationships/image" Target="../media/image77.wmf"/><Relationship Id="rId12" Type="http://schemas.openxmlformats.org/officeDocument/2006/relationships/oleObject" Target="../embeddings/oleObject54.bin"/><Relationship Id="rId17" Type="http://schemas.openxmlformats.org/officeDocument/2006/relationships/image" Target="../media/image82.wmf"/><Relationship Id="rId2" Type="http://schemas.openxmlformats.org/officeDocument/2006/relationships/slideLayout" Target="../slideLayouts/slideLayout6.xml"/><Relationship Id="rId16" Type="http://schemas.openxmlformats.org/officeDocument/2006/relationships/oleObject" Target="../embeddings/oleObject56.bin"/><Relationship Id="rId20" Type="http://schemas.openxmlformats.org/officeDocument/2006/relationships/image" Target="../media/image50.png"/><Relationship Id="rId1" Type="http://schemas.openxmlformats.org/officeDocument/2006/relationships/vmlDrawing" Target="../drawings/vmlDrawing10.vml"/><Relationship Id="rId6" Type="http://schemas.openxmlformats.org/officeDocument/2006/relationships/oleObject" Target="../embeddings/oleObject51.bin"/><Relationship Id="rId11" Type="http://schemas.openxmlformats.org/officeDocument/2006/relationships/image" Target="../media/image79.wmf"/><Relationship Id="rId5" Type="http://schemas.openxmlformats.org/officeDocument/2006/relationships/image" Target="../media/image76.wmf"/><Relationship Id="rId15" Type="http://schemas.openxmlformats.org/officeDocument/2006/relationships/image" Target="../media/image81.wmf"/><Relationship Id="rId10" Type="http://schemas.openxmlformats.org/officeDocument/2006/relationships/oleObject" Target="../embeddings/oleObject53.bin"/><Relationship Id="rId19" Type="http://schemas.openxmlformats.org/officeDocument/2006/relationships/image" Target="../media/image83.wmf"/><Relationship Id="rId4" Type="http://schemas.openxmlformats.org/officeDocument/2006/relationships/oleObject" Target="../embeddings/oleObject50.bin"/><Relationship Id="rId9" Type="http://schemas.openxmlformats.org/officeDocument/2006/relationships/image" Target="../media/image78.wmf"/><Relationship Id="rId14" Type="http://schemas.openxmlformats.org/officeDocument/2006/relationships/oleObject" Target="../embeddings/oleObject55.bin"/></Relationships>
</file>

<file path=ppt/slides/_rels/slide41.xml.rels><?xml version="1.0" encoding="UTF-8" standalone="yes"?>
<Relationships xmlns="http://schemas.openxmlformats.org/package/2006/relationships"><Relationship Id="rId3" Type="http://schemas.openxmlformats.org/officeDocument/2006/relationships/image" Target="../media/image85.emf"/><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86.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8" Type="http://schemas.openxmlformats.org/officeDocument/2006/relationships/oleObject" Target="../embeddings/oleObject60.bin"/><Relationship Id="rId13" Type="http://schemas.openxmlformats.org/officeDocument/2006/relationships/image" Target="../media/image91.wmf"/><Relationship Id="rId3" Type="http://schemas.openxmlformats.org/officeDocument/2006/relationships/image" Target="../media/image92.emf"/><Relationship Id="rId7" Type="http://schemas.openxmlformats.org/officeDocument/2006/relationships/image" Target="../media/image88.wmf"/><Relationship Id="rId12" Type="http://schemas.openxmlformats.org/officeDocument/2006/relationships/oleObject" Target="../embeddings/oleObject62.bin"/><Relationship Id="rId2" Type="http://schemas.openxmlformats.org/officeDocument/2006/relationships/slideLayout" Target="../slideLayouts/slideLayout6.xml"/><Relationship Id="rId1" Type="http://schemas.openxmlformats.org/officeDocument/2006/relationships/vmlDrawing" Target="../drawings/vmlDrawing11.vml"/><Relationship Id="rId6" Type="http://schemas.openxmlformats.org/officeDocument/2006/relationships/oleObject" Target="../embeddings/oleObject59.bin"/><Relationship Id="rId11" Type="http://schemas.openxmlformats.org/officeDocument/2006/relationships/image" Target="../media/image90.wmf"/><Relationship Id="rId5" Type="http://schemas.openxmlformats.org/officeDocument/2006/relationships/image" Target="../media/image87.wmf"/><Relationship Id="rId10" Type="http://schemas.openxmlformats.org/officeDocument/2006/relationships/oleObject" Target="../embeddings/oleObject61.bin"/><Relationship Id="rId4" Type="http://schemas.openxmlformats.org/officeDocument/2006/relationships/oleObject" Target="../embeddings/oleObject58.bin"/><Relationship Id="rId9" Type="http://schemas.openxmlformats.org/officeDocument/2006/relationships/image" Target="../media/image89.wmf"/></Relationships>
</file>

<file path=ppt/slides/_rels/slide44.xml.rels><?xml version="1.0" encoding="UTF-8" standalone="yes"?>
<Relationships xmlns="http://schemas.openxmlformats.org/package/2006/relationships"><Relationship Id="rId8" Type="http://schemas.openxmlformats.org/officeDocument/2006/relationships/image" Target="../media/image95.wmf"/><Relationship Id="rId13" Type="http://schemas.openxmlformats.org/officeDocument/2006/relationships/oleObject" Target="../embeddings/oleObject68.bin"/><Relationship Id="rId18" Type="http://schemas.openxmlformats.org/officeDocument/2006/relationships/image" Target="../media/image100.wmf"/><Relationship Id="rId3" Type="http://schemas.openxmlformats.org/officeDocument/2006/relationships/oleObject" Target="../embeddings/oleObject63.bin"/><Relationship Id="rId7" Type="http://schemas.openxmlformats.org/officeDocument/2006/relationships/oleObject" Target="../embeddings/oleObject65.bin"/><Relationship Id="rId12" Type="http://schemas.openxmlformats.org/officeDocument/2006/relationships/image" Target="../media/image97.wmf"/><Relationship Id="rId17" Type="http://schemas.openxmlformats.org/officeDocument/2006/relationships/oleObject" Target="../embeddings/oleObject70.bin"/><Relationship Id="rId2" Type="http://schemas.openxmlformats.org/officeDocument/2006/relationships/slideLayout" Target="../slideLayouts/slideLayout6.xml"/><Relationship Id="rId16" Type="http://schemas.openxmlformats.org/officeDocument/2006/relationships/image" Target="../media/image99.wmf"/><Relationship Id="rId1" Type="http://schemas.openxmlformats.org/officeDocument/2006/relationships/vmlDrawing" Target="../drawings/vmlDrawing12.vml"/><Relationship Id="rId6" Type="http://schemas.openxmlformats.org/officeDocument/2006/relationships/image" Target="../media/image94.wmf"/><Relationship Id="rId11" Type="http://schemas.openxmlformats.org/officeDocument/2006/relationships/oleObject" Target="../embeddings/oleObject67.bin"/><Relationship Id="rId5" Type="http://schemas.openxmlformats.org/officeDocument/2006/relationships/oleObject" Target="../embeddings/oleObject64.bin"/><Relationship Id="rId15" Type="http://schemas.openxmlformats.org/officeDocument/2006/relationships/oleObject" Target="../embeddings/oleObject69.bin"/><Relationship Id="rId10" Type="http://schemas.openxmlformats.org/officeDocument/2006/relationships/image" Target="../media/image96.wmf"/><Relationship Id="rId4" Type="http://schemas.openxmlformats.org/officeDocument/2006/relationships/image" Target="../media/image93.wmf"/><Relationship Id="rId9" Type="http://schemas.openxmlformats.org/officeDocument/2006/relationships/oleObject" Target="../embeddings/oleObject66.bin"/><Relationship Id="rId14" Type="http://schemas.openxmlformats.org/officeDocument/2006/relationships/image" Target="../media/image98.wmf"/></Relationships>
</file>

<file path=ppt/slides/_rels/slide45.xml.rels><?xml version="1.0" encoding="UTF-8" standalone="yes"?>
<Relationships xmlns="http://schemas.openxmlformats.org/package/2006/relationships"><Relationship Id="rId8" Type="http://schemas.openxmlformats.org/officeDocument/2006/relationships/image" Target="../media/image104.emf"/><Relationship Id="rId3" Type="http://schemas.openxmlformats.org/officeDocument/2006/relationships/oleObject" Target="../embeddings/oleObject71.bin"/><Relationship Id="rId7" Type="http://schemas.openxmlformats.org/officeDocument/2006/relationships/image" Target="../media/image103.emf"/><Relationship Id="rId2" Type="http://schemas.openxmlformats.org/officeDocument/2006/relationships/slideLayout" Target="../slideLayouts/slideLayout6.xml"/><Relationship Id="rId1" Type="http://schemas.openxmlformats.org/officeDocument/2006/relationships/vmlDrawing" Target="../drawings/vmlDrawing13.vml"/><Relationship Id="rId6" Type="http://schemas.openxmlformats.org/officeDocument/2006/relationships/image" Target="../media/image102.wmf"/><Relationship Id="rId5" Type="http://schemas.openxmlformats.org/officeDocument/2006/relationships/oleObject" Target="../embeddings/oleObject72.bin"/><Relationship Id="rId4" Type="http://schemas.openxmlformats.org/officeDocument/2006/relationships/image" Target="../media/image101.wmf"/><Relationship Id="rId9" Type="http://schemas.openxmlformats.org/officeDocument/2006/relationships/image" Target="../media/image105.emf"/></Relationships>
</file>

<file path=ppt/slides/_rels/slide46.xml.rels><?xml version="1.0" encoding="UTF-8" standalone="yes"?>
<Relationships xmlns="http://schemas.openxmlformats.org/package/2006/relationships"><Relationship Id="rId3" Type="http://schemas.openxmlformats.org/officeDocument/2006/relationships/image" Target="../media/image107.emf"/><Relationship Id="rId2" Type="http://schemas.openxmlformats.org/officeDocument/2006/relationships/slideLayout" Target="../slideLayouts/slideLayout6.xml"/><Relationship Id="rId1" Type="http://schemas.openxmlformats.org/officeDocument/2006/relationships/vmlDrawing" Target="../drawings/vmlDrawing14.vml"/><Relationship Id="rId6" Type="http://schemas.openxmlformats.org/officeDocument/2006/relationships/image" Target="../media/image103.emf"/><Relationship Id="rId5" Type="http://schemas.openxmlformats.org/officeDocument/2006/relationships/image" Target="../media/image106.wmf"/><Relationship Id="rId4" Type="http://schemas.openxmlformats.org/officeDocument/2006/relationships/oleObject" Target="../embeddings/oleObject73.bin"/></Relationships>
</file>

<file path=ppt/slides/_rels/slide47.xml.rels><?xml version="1.0" encoding="UTF-8" standalone="yes"?>
<Relationships xmlns="http://schemas.openxmlformats.org/package/2006/relationships"><Relationship Id="rId8" Type="http://schemas.openxmlformats.org/officeDocument/2006/relationships/image" Target="../media/image113.emf"/><Relationship Id="rId3" Type="http://schemas.openxmlformats.org/officeDocument/2006/relationships/oleObject" Target="../embeddings/oleObject74.bin"/><Relationship Id="rId7" Type="http://schemas.openxmlformats.org/officeDocument/2006/relationships/image" Target="../media/image112.emf"/><Relationship Id="rId12" Type="http://schemas.openxmlformats.org/officeDocument/2006/relationships/image" Target="../media/image111.wmf"/><Relationship Id="rId2" Type="http://schemas.openxmlformats.org/officeDocument/2006/relationships/slideLayout" Target="../slideLayouts/slideLayout6.xml"/><Relationship Id="rId1" Type="http://schemas.openxmlformats.org/officeDocument/2006/relationships/vmlDrawing" Target="../drawings/vmlDrawing15.vml"/><Relationship Id="rId6" Type="http://schemas.openxmlformats.org/officeDocument/2006/relationships/image" Target="../media/image109.wmf"/><Relationship Id="rId11" Type="http://schemas.openxmlformats.org/officeDocument/2006/relationships/oleObject" Target="../embeddings/oleObject77.bin"/><Relationship Id="rId5" Type="http://schemas.openxmlformats.org/officeDocument/2006/relationships/oleObject" Target="../embeddings/oleObject75.bin"/><Relationship Id="rId10" Type="http://schemas.openxmlformats.org/officeDocument/2006/relationships/image" Target="../media/image110.wmf"/><Relationship Id="rId4" Type="http://schemas.openxmlformats.org/officeDocument/2006/relationships/image" Target="../media/image108.wmf"/><Relationship Id="rId9" Type="http://schemas.openxmlformats.org/officeDocument/2006/relationships/oleObject" Target="../embeddings/oleObject76.bin"/></Relationships>
</file>

<file path=ppt/slides/_rels/slide48.xml.rels><?xml version="1.0" encoding="UTF-8" standalone="yes"?>
<Relationships xmlns="http://schemas.openxmlformats.org/package/2006/relationships"><Relationship Id="rId8" Type="http://schemas.openxmlformats.org/officeDocument/2006/relationships/oleObject" Target="../embeddings/oleObject80.bin"/><Relationship Id="rId3" Type="http://schemas.openxmlformats.org/officeDocument/2006/relationships/oleObject" Target="../embeddings/oleObject78.bin"/><Relationship Id="rId7" Type="http://schemas.openxmlformats.org/officeDocument/2006/relationships/image" Target="../media/image110.wmf"/><Relationship Id="rId2" Type="http://schemas.openxmlformats.org/officeDocument/2006/relationships/slideLayout" Target="../slideLayouts/slideLayout6.xml"/><Relationship Id="rId1" Type="http://schemas.openxmlformats.org/officeDocument/2006/relationships/vmlDrawing" Target="../drawings/vmlDrawing16.vml"/><Relationship Id="rId6" Type="http://schemas.openxmlformats.org/officeDocument/2006/relationships/oleObject" Target="../embeddings/oleObject79.bin"/><Relationship Id="rId5" Type="http://schemas.openxmlformats.org/officeDocument/2006/relationships/image" Target="../media/image115.emf"/><Relationship Id="rId4" Type="http://schemas.openxmlformats.org/officeDocument/2006/relationships/image" Target="../media/image114.wmf"/><Relationship Id="rId9" Type="http://schemas.openxmlformats.org/officeDocument/2006/relationships/image" Target="../media/image111.wmf"/></Relationships>
</file>

<file path=ppt/slides/_rels/slide49.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6.xml"/><Relationship Id="rId4" Type="http://schemas.openxmlformats.org/officeDocument/2006/relationships/image" Target="../media/image104.png"/></Relationships>
</file>

<file path=ppt/slides/_rels/slide50.xml.rels><?xml version="1.0" encoding="UTF-8" standalone="yes"?>
<Relationships xmlns="http://schemas.openxmlformats.org/package/2006/relationships"><Relationship Id="rId8" Type="http://schemas.openxmlformats.org/officeDocument/2006/relationships/image" Target="../media/image115.png"/><Relationship Id="rId13" Type="http://schemas.openxmlformats.org/officeDocument/2006/relationships/image" Target="../media/image68.png"/><Relationship Id="rId3" Type="http://schemas.openxmlformats.org/officeDocument/2006/relationships/image" Target="../media/image610.png"/><Relationship Id="rId7" Type="http://schemas.openxmlformats.org/officeDocument/2006/relationships/image" Target="../media/image1000.png"/><Relationship Id="rId12" Type="http://schemas.openxmlformats.org/officeDocument/2006/relationships/image" Target="../media/image156.png"/><Relationship Id="rId2" Type="http://schemas.openxmlformats.org/officeDocument/2006/relationships/image" Target="../media/image510.png"/><Relationship Id="rId1" Type="http://schemas.openxmlformats.org/officeDocument/2006/relationships/slideLayout" Target="../slideLayouts/slideLayout6.xml"/><Relationship Id="rId6" Type="http://schemas.openxmlformats.org/officeDocument/2006/relationships/image" Target="../media/image910.png"/><Relationship Id="rId11" Type="http://schemas.openxmlformats.org/officeDocument/2006/relationships/image" Target="../media/image142.png"/><Relationship Id="rId5" Type="http://schemas.openxmlformats.org/officeDocument/2006/relationships/image" Target="../media/image800.png"/><Relationship Id="rId10" Type="http://schemas.openxmlformats.org/officeDocument/2006/relationships/image" Target="../media/image138.png"/><Relationship Id="rId4" Type="http://schemas.openxmlformats.org/officeDocument/2006/relationships/image" Target="../media/image700.png"/><Relationship Id="rId9" Type="http://schemas.openxmlformats.org/officeDocument/2006/relationships/image" Target="../media/image120.png"/><Relationship Id="rId14" Type="http://schemas.openxmlformats.org/officeDocument/2006/relationships/image" Target="../media/image170.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10.emf"/><Relationship Id="rId2" Type="http://schemas.openxmlformats.org/officeDocument/2006/relationships/slideLayout" Target="../slideLayouts/slideLayout6.xml"/><Relationship Id="rId1" Type="http://schemas.openxmlformats.org/officeDocument/2006/relationships/vmlDrawing" Target="../drawings/vmlDrawing17.vml"/><Relationship Id="rId6" Type="http://schemas.openxmlformats.org/officeDocument/2006/relationships/image" Target="../media/image13.wmf"/><Relationship Id="rId5" Type="http://schemas.openxmlformats.org/officeDocument/2006/relationships/oleObject" Target="../embeddings/oleObject81.bin"/><Relationship Id="rId4" Type="http://schemas.openxmlformats.org/officeDocument/2006/relationships/image" Target="../media/image12.wmf"/></Relationships>
</file>

<file path=ppt/slides/_rels/slide53.xml.rels><?xml version="1.0" encoding="UTF-8" standalone="yes"?>
<Relationships xmlns="http://schemas.openxmlformats.org/package/2006/relationships"><Relationship Id="rId8" Type="http://schemas.openxmlformats.org/officeDocument/2006/relationships/image" Target="../media/image118.wmf"/><Relationship Id="rId13" Type="http://schemas.openxmlformats.org/officeDocument/2006/relationships/oleObject" Target="../embeddings/oleObject87.bin"/><Relationship Id="rId3" Type="http://schemas.openxmlformats.org/officeDocument/2006/relationships/oleObject" Target="../embeddings/oleObject82.bin"/><Relationship Id="rId7" Type="http://schemas.openxmlformats.org/officeDocument/2006/relationships/oleObject" Target="../embeddings/oleObject84.bin"/><Relationship Id="rId12" Type="http://schemas.openxmlformats.org/officeDocument/2006/relationships/image" Target="../media/image120.wmf"/><Relationship Id="rId2" Type="http://schemas.openxmlformats.org/officeDocument/2006/relationships/slideLayout" Target="../slideLayouts/slideLayout6.xml"/><Relationship Id="rId16" Type="http://schemas.openxmlformats.org/officeDocument/2006/relationships/image" Target="../media/image122.wmf"/><Relationship Id="rId1" Type="http://schemas.openxmlformats.org/officeDocument/2006/relationships/vmlDrawing" Target="../drawings/vmlDrawing18.vml"/><Relationship Id="rId6" Type="http://schemas.openxmlformats.org/officeDocument/2006/relationships/image" Target="../media/image117.wmf"/><Relationship Id="rId11" Type="http://schemas.openxmlformats.org/officeDocument/2006/relationships/oleObject" Target="../embeddings/oleObject86.bin"/><Relationship Id="rId5" Type="http://schemas.openxmlformats.org/officeDocument/2006/relationships/oleObject" Target="../embeddings/oleObject83.bin"/><Relationship Id="rId15" Type="http://schemas.openxmlformats.org/officeDocument/2006/relationships/oleObject" Target="../embeddings/oleObject88.bin"/><Relationship Id="rId10" Type="http://schemas.openxmlformats.org/officeDocument/2006/relationships/image" Target="../media/image119.wmf"/><Relationship Id="rId4" Type="http://schemas.openxmlformats.org/officeDocument/2006/relationships/image" Target="../media/image116.wmf"/><Relationship Id="rId9" Type="http://schemas.openxmlformats.org/officeDocument/2006/relationships/oleObject" Target="../embeddings/oleObject85.bin"/><Relationship Id="rId14" Type="http://schemas.openxmlformats.org/officeDocument/2006/relationships/image" Target="../media/image121.wmf"/></Relationships>
</file>

<file path=ppt/slides/_rels/slide54.xml.rels><?xml version="1.0" encoding="UTF-8" standalone="yes"?>
<Relationships xmlns="http://schemas.openxmlformats.org/package/2006/relationships"><Relationship Id="rId8" Type="http://schemas.openxmlformats.org/officeDocument/2006/relationships/image" Target="../media/image125.wmf"/><Relationship Id="rId3" Type="http://schemas.openxmlformats.org/officeDocument/2006/relationships/oleObject" Target="../embeddings/oleObject89.bin"/><Relationship Id="rId7" Type="http://schemas.openxmlformats.org/officeDocument/2006/relationships/oleObject" Target="../embeddings/oleObject91.bin"/><Relationship Id="rId2" Type="http://schemas.openxmlformats.org/officeDocument/2006/relationships/slideLayout" Target="../slideLayouts/slideLayout6.xml"/><Relationship Id="rId1" Type="http://schemas.openxmlformats.org/officeDocument/2006/relationships/vmlDrawing" Target="../drawings/vmlDrawing19.vml"/><Relationship Id="rId6" Type="http://schemas.openxmlformats.org/officeDocument/2006/relationships/image" Target="../media/image124.wmf"/><Relationship Id="rId5" Type="http://schemas.openxmlformats.org/officeDocument/2006/relationships/oleObject" Target="../embeddings/oleObject90.bin"/><Relationship Id="rId4" Type="http://schemas.openxmlformats.org/officeDocument/2006/relationships/image" Target="../media/image123.wmf"/></Relationships>
</file>

<file path=ppt/slides/_rels/slide55.xml.rels><?xml version="1.0" encoding="UTF-8" standalone="yes"?>
<Relationships xmlns="http://schemas.openxmlformats.org/package/2006/relationships"><Relationship Id="rId8" Type="http://schemas.openxmlformats.org/officeDocument/2006/relationships/image" Target="../media/image128.wmf"/><Relationship Id="rId3" Type="http://schemas.openxmlformats.org/officeDocument/2006/relationships/oleObject" Target="../embeddings/oleObject92.bin"/><Relationship Id="rId7" Type="http://schemas.openxmlformats.org/officeDocument/2006/relationships/oleObject" Target="../embeddings/oleObject94.bin"/><Relationship Id="rId2" Type="http://schemas.openxmlformats.org/officeDocument/2006/relationships/slideLayout" Target="../slideLayouts/slideLayout6.xml"/><Relationship Id="rId1" Type="http://schemas.openxmlformats.org/officeDocument/2006/relationships/vmlDrawing" Target="../drawings/vmlDrawing20.vml"/><Relationship Id="rId6" Type="http://schemas.openxmlformats.org/officeDocument/2006/relationships/image" Target="../media/image127.wmf"/><Relationship Id="rId5" Type="http://schemas.openxmlformats.org/officeDocument/2006/relationships/oleObject" Target="../embeddings/oleObject93.bin"/><Relationship Id="rId4" Type="http://schemas.openxmlformats.org/officeDocument/2006/relationships/image" Target="../media/image126.wmf"/></Relationships>
</file>

<file path=ppt/slides/_rels/slide56.xml.rels><?xml version="1.0" encoding="UTF-8" standalone="yes"?>
<Relationships xmlns="http://schemas.openxmlformats.org/package/2006/relationships"><Relationship Id="rId2" Type="http://schemas.openxmlformats.org/officeDocument/2006/relationships/image" Target="../media/image129.emf"/><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8" Type="http://schemas.openxmlformats.org/officeDocument/2006/relationships/image" Target="../media/image65.wmf"/><Relationship Id="rId3" Type="http://schemas.openxmlformats.org/officeDocument/2006/relationships/oleObject" Target="../embeddings/oleObject95.bin"/><Relationship Id="rId7" Type="http://schemas.openxmlformats.org/officeDocument/2006/relationships/oleObject" Target="../embeddings/oleObject97.bin"/><Relationship Id="rId2" Type="http://schemas.openxmlformats.org/officeDocument/2006/relationships/slideLayout" Target="../slideLayouts/slideLayout6.xml"/><Relationship Id="rId1" Type="http://schemas.openxmlformats.org/officeDocument/2006/relationships/vmlDrawing" Target="../drawings/vmlDrawing21.vml"/><Relationship Id="rId6" Type="http://schemas.openxmlformats.org/officeDocument/2006/relationships/image" Target="../media/image64.wmf"/><Relationship Id="rId5" Type="http://schemas.openxmlformats.org/officeDocument/2006/relationships/oleObject" Target="../embeddings/oleObject96.bin"/><Relationship Id="rId4" Type="http://schemas.openxmlformats.org/officeDocument/2006/relationships/image" Target="../media/image130.wmf"/></Relationships>
</file>

<file path=ppt/slides/_rels/slide58.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8" Type="http://schemas.openxmlformats.org/officeDocument/2006/relationships/image" Target="../media/image132.wmf"/><Relationship Id="rId3" Type="http://schemas.openxmlformats.org/officeDocument/2006/relationships/oleObject" Target="../embeddings/oleObject98.bin"/><Relationship Id="rId7" Type="http://schemas.openxmlformats.org/officeDocument/2006/relationships/oleObject" Target="../embeddings/oleObject100.bin"/><Relationship Id="rId2" Type="http://schemas.openxmlformats.org/officeDocument/2006/relationships/slideLayout" Target="../slideLayouts/slideLayout6.xml"/><Relationship Id="rId1" Type="http://schemas.openxmlformats.org/officeDocument/2006/relationships/vmlDrawing" Target="../drawings/vmlDrawing22.vml"/><Relationship Id="rId6" Type="http://schemas.openxmlformats.org/officeDocument/2006/relationships/image" Target="../media/image124.wmf"/><Relationship Id="rId5" Type="http://schemas.openxmlformats.org/officeDocument/2006/relationships/oleObject" Target="../embeddings/oleObject99.bin"/><Relationship Id="rId4" Type="http://schemas.openxmlformats.org/officeDocument/2006/relationships/image" Target="../media/image123.wmf"/></Relationships>
</file>

<file path=ppt/slides/_rels/slide6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133.emf"/><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9218"/>
          <p:cNvSpPr>
            <a:spLocks noChangeArrowheads="1"/>
          </p:cNvSpPr>
          <p:nvPr/>
        </p:nvSpPr>
        <p:spPr bwMode="auto">
          <a:xfrm>
            <a:off x="273050" y="4342385"/>
            <a:ext cx="8686800" cy="1244600"/>
          </a:xfrm>
          <a:prstGeom prst="rect">
            <a:avLst/>
          </a:prstGeom>
          <a:noFill/>
          <a:ln w="12700">
            <a:noFill/>
            <a:miter lim="800000"/>
            <a:headEnd/>
            <a:tailEnd/>
          </a:ln>
        </p:spPr>
        <p:txBody>
          <a:bodyPr lIns="90487" tIns="44450" rIns="90487" bIns="44450"/>
          <a:lstStyle/>
          <a:p>
            <a:pPr marL="342900" marR="0" lvl="0" indent="-342900" algn="ctr" defTabSz="914400" rtl="0" eaLnBrk="0" fontAlgn="base" latinLnBrk="0" hangingPunct="0">
              <a:lnSpc>
                <a:spcPct val="100000"/>
              </a:lnSpc>
              <a:spcBef>
                <a:spcPts val="0"/>
              </a:spcBef>
              <a:spcAft>
                <a:spcPts val="0"/>
              </a:spcAft>
              <a:buClr>
                <a:srgbClr val="BB0018"/>
              </a:buClr>
              <a:buSzTx/>
              <a:buFont typeface="Wingdings" pitchFamily="2" charset="2"/>
              <a:buNone/>
              <a:tabLst/>
              <a:defRPr/>
            </a:pPr>
            <a:r>
              <a:rPr kumimoji="0" lang="en-US" sz="2800" b="1" i="0" u="none" strike="noStrike" kern="1200" cap="none" spc="0" normalizeH="0" baseline="0" noProof="0">
                <a:ln>
                  <a:noFill/>
                </a:ln>
                <a:solidFill>
                  <a:srgbClr val="000000"/>
                </a:solidFill>
                <a:effectLst/>
                <a:uLnTx/>
                <a:uFillTx/>
                <a:latin typeface="Arial" charset="0"/>
                <a:ea typeface="+mn-ea"/>
                <a:cs typeface="+mn-cs"/>
              </a:rPr>
              <a:t>John McCloskey</a:t>
            </a:r>
          </a:p>
          <a:p>
            <a:pPr marL="342900" marR="0" lvl="0" indent="-342900" algn="ctr" defTabSz="914400" rtl="0" eaLnBrk="0" fontAlgn="base" latinLnBrk="0" hangingPunct="0">
              <a:lnSpc>
                <a:spcPct val="100000"/>
              </a:lnSpc>
              <a:spcBef>
                <a:spcPts val="0"/>
              </a:spcBef>
              <a:spcAft>
                <a:spcPts val="0"/>
              </a:spcAft>
              <a:buClr>
                <a:srgbClr val="BB0018"/>
              </a:buClr>
              <a:buSzTx/>
              <a:buFont typeface="Wingdings" pitchFamily="2" charset="2"/>
              <a:buNone/>
              <a:tabLst/>
              <a:defRPr/>
            </a:pPr>
            <a:r>
              <a:rPr lang="en-US" sz="2000">
                <a:solidFill>
                  <a:srgbClr val="000000"/>
                </a:solidFill>
              </a:rPr>
              <a:t>NASA/GSFC Chief EMC Engineer</a:t>
            </a:r>
            <a:endParaRPr kumimoji="0" lang="en-US" sz="2000" b="1" i="0" u="none" strike="noStrike" kern="1200" cap="none" spc="0" normalizeH="0" baseline="0" noProof="0">
              <a:ln>
                <a:noFill/>
              </a:ln>
              <a:solidFill>
                <a:srgbClr val="000000"/>
              </a:solidFill>
              <a:effectLst/>
              <a:uLnTx/>
              <a:uFillTx/>
              <a:latin typeface="Arial" charset="0"/>
              <a:ea typeface="+mn-ea"/>
              <a:cs typeface="+mn-cs"/>
            </a:endParaRPr>
          </a:p>
          <a:p>
            <a:pPr marL="342900" marR="0" lvl="0" indent="-342900" algn="ctr" defTabSz="914400" rtl="0" eaLnBrk="0" fontAlgn="base" latinLnBrk="0" hangingPunct="0">
              <a:lnSpc>
                <a:spcPct val="100000"/>
              </a:lnSpc>
              <a:spcBef>
                <a:spcPts val="0"/>
              </a:spcBef>
              <a:spcAft>
                <a:spcPts val="0"/>
              </a:spcAft>
              <a:buClr>
                <a:srgbClr val="BB0018"/>
              </a:buClr>
              <a:buSzTx/>
              <a:buFont typeface="Wingdings" pitchFamily="2" charset="2"/>
              <a:buNone/>
              <a:tabLst/>
              <a:defRPr/>
            </a:pPr>
            <a:r>
              <a:rPr kumimoji="0" lang="en-US" sz="2000" b="1" i="0" u="none" strike="noStrike" kern="1200" cap="none" spc="0" normalizeH="0" baseline="0" noProof="0">
                <a:ln>
                  <a:noFill/>
                </a:ln>
                <a:solidFill>
                  <a:srgbClr val="000000"/>
                </a:solidFill>
                <a:effectLst/>
                <a:uLnTx/>
                <a:uFillTx/>
                <a:latin typeface="Arial" charset="0"/>
                <a:ea typeface="+mn-ea"/>
                <a:cs typeface="+mn-cs"/>
                <a:hlinkClick r:id="rId2"/>
              </a:rPr>
              <a:t>John.C.McCloskey@nasa.gov</a:t>
            </a:r>
            <a:endParaRPr kumimoji="0" lang="en-US" sz="2000" b="1" i="0" u="none" strike="noStrike" kern="1200" cap="none" spc="0" normalizeH="0" baseline="0" noProof="0">
              <a:ln>
                <a:noFill/>
              </a:ln>
              <a:solidFill>
                <a:srgbClr val="000000"/>
              </a:solidFill>
              <a:effectLst/>
              <a:uLnTx/>
              <a:uFillTx/>
              <a:latin typeface="Arial" charset="0"/>
              <a:ea typeface="+mn-ea"/>
              <a:cs typeface="+mn-cs"/>
            </a:endParaRPr>
          </a:p>
          <a:p>
            <a:pPr marL="342900" marR="0" lvl="0" indent="-342900" algn="ctr" defTabSz="914400" rtl="0" eaLnBrk="0" fontAlgn="base" latinLnBrk="0" hangingPunct="0">
              <a:lnSpc>
                <a:spcPct val="100000"/>
              </a:lnSpc>
              <a:spcBef>
                <a:spcPts val="0"/>
              </a:spcBef>
              <a:spcAft>
                <a:spcPts val="0"/>
              </a:spcAft>
              <a:buClr>
                <a:srgbClr val="BB0018"/>
              </a:buClr>
              <a:buSzTx/>
              <a:buFont typeface="Wingdings" pitchFamily="2" charset="2"/>
              <a:buNone/>
              <a:tabLst/>
              <a:defRPr/>
            </a:pPr>
            <a:r>
              <a:rPr lang="en-US" sz="2000">
                <a:solidFill>
                  <a:srgbClr val="000000"/>
                </a:solidFill>
              </a:rPr>
              <a:t>(301) 802-6274</a:t>
            </a:r>
            <a:endParaRPr kumimoji="0" lang="en-US" sz="2800" b="1" i="0" u="none" strike="noStrike" kern="1200" cap="none" spc="0" normalizeH="0" baseline="0" noProof="0" dirty="0">
              <a:ln>
                <a:noFill/>
              </a:ln>
              <a:solidFill>
                <a:srgbClr val="000000"/>
              </a:solidFill>
              <a:effectLst/>
              <a:uLnTx/>
              <a:uFillTx/>
              <a:latin typeface="Arial" charset="0"/>
              <a:ea typeface="+mn-ea"/>
              <a:cs typeface="+mn-cs"/>
            </a:endParaRPr>
          </a:p>
          <a:p>
            <a:pPr marL="342900" marR="0" lvl="0" indent="-342900" algn="ctr" defTabSz="914400" rtl="0" eaLnBrk="0" fontAlgn="base" latinLnBrk="0" hangingPunct="0">
              <a:lnSpc>
                <a:spcPct val="100000"/>
              </a:lnSpc>
              <a:spcBef>
                <a:spcPts val="600"/>
              </a:spcBef>
              <a:spcAft>
                <a:spcPct val="0"/>
              </a:spcAft>
              <a:buClr>
                <a:srgbClr val="BB0018"/>
              </a:buClr>
              <a:buSzTx/>
              <a:buFont typeface="Wingdings" pitchFamily="2" charset="2"/>
              <a:buNone/>
              <a:tabLst/>
              <a:defRPr/>
            </a:pPr>
            <a:r>
              <a:rPr kumimoji="0" lang="en-US" sz="1800" b="1" i="0" u="none" strike="noStrike" kern="1200" cap="none" spc="0" normalizeH="0" baseline="0" noProof="0">
                <a:ln>
                  <a:noFill/>
                </a:ln>
                <a:solidFill>
                  <a:srgbClr val="000000"/>
                </a:solidFill>
                <a:effectLst/>
                <a:uLnTx/>
                <a:uFillTx/>
                <a:latin typeface="Arial" charset="0"/>
                <a:ea typeface="+mn-ea"/>
                <a:cs typeface="+mn-cs"/>
              </a:rPr>
              <a:t> </a:t>
            </a:r>
            <a:endParaRPr kumimoji="0" lang="en-US" sz="1800" b="1"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23555" name="Rectangle 9219"/>
          <p:cNvSpPr>
            <a:spLocks noChangeArrowheads="1"/>
          </p:cNvSpPr>
          <p:nvPr/>
        </p:nvSpPr>
        <p:spPr bwMode="auto">
          <a:xfrm>
            <a:off x="998290" y="1243087"/>
            <a:ext cx="7147420" cy="2382956"/>
          </a:xfrm>
          <a:prstGeom prst="rect">
            <a:avLst/>
          </a:prstGeom>
          <a:noFill/>
          <a:ln w="12700">
            <a:noFill/>
            <a:miter lim="800000"/>
            <a:headEnd/>
            <a:tailEnd/>
          </a:ln>
        </p:spPr>
        <p:txBody>
          <a:bodyPr lIns="90487" tIns="44450" rIns="90487" bIns="44450" anchor="ctr"/>
          <a:lstStyle/>
          <a:p>
            <a:pPr lvl="0" algn="ctr" eaLnBrk="1" hangingPunct="1"/>
            <a:r>
              <a:rPr lang="en-US" sz="3200">
                <a:solidFill>
                  <a:srgbClr val="BB0018"/>
                </a:solidFill>
              </a:rPr>
              <a:t>The Yin/Yang Relationship Between Conducted and Radiated Coupling </a:t>
            </a:r>
            <a:endParaRPr kumimoji="0" lang="en-US" sz="2000" b="1" i="0" u="none" strike="noStrike" kern="1200" cap="none" spc="0" normalizeH="0" baseline="0" noProof="0">
              <a:ln>
                <a:noFill/>
              </a:ln>
              <a:solidFill>
                <a:srgbClr val="BB0018"/>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BB0018"/>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BB0018"/>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lang="en-US" sz="2000">
              <a:solidFill>
                <a:srgbClr val="BB0018"/>
              </a:solidFill>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BB0018"/>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BB0018"/>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rgbClr val="BB0018"/>
                </a:solidFill>
                <a:effectLst/>
                <a:uLnTx/>
                <a:uFillTx/>
                <a:latin typeface="Arial" charset="0"/>
                <a:ea typeface="+mn-ea"/>
                <a:cs typeface="+mn-cs"/>
              </a:rPr>
              <a:t>August 1, 2022</a:t>
            </a:r>
            <a:endParaRPr kumimoji="0" lang="en-US" sz="2400" b="1" i="0" u="none" strike="noStrike" kern="1200" cap="none" spc="0" normalizeH="0" baseline="0" noProof="0" dirty="0">
              <a:ln>
                <a:noFill/>
              </a:ln>
              <a:solidFill>
                <a:srgbClr val="BB0018"/>
              </a:solidFill>
              <a:effectLst/>
              <a:uLnTx/>
              <a:uFillTx/>
              <a:latin typeface="Arial" charset="0"/>
              <a:ea typeface="+mn-ea"/>
              <a:cs typeface="+mn-cs"/>
            </a:endParaRPr>
          </a:p>
        </p:txBody>
      </p:sp>
      <p:sp>
        <p:nvSpPr>
          <p:cNvPr id="2" name="Title 1"/>
          <p:cNvSpPr>
            <a:spLocks noGrp="1"/>
          </p:cNvSpPr>
          <p:nvPr>
            <p:ph type="title"/>
          </p:nvPr>
        </p:nvSpPr>
        <p:spPr/>
        <p:txBody>
          <a:bodyPr/>
          <a:lstStyle/>
          <a:p>
            <a:pPr algn="ctr"/>
            <a:r>
              <a:rPr lang="en-US" sz="1600" dirty="0"/>
              <a:t>IEEE International Symposium on Electromagnetic Compatibility</a:t>
            </a:r>
            <a:br>
              <a:rPr lang="en-US" sz="1600"/>
            </a:br>
            <a:r>
              <a:rPr lang="en-US" sz="1600"/>
              <a:t>August 1-5, 2022</a:t>
            </a:r>
            <a:endParaRPr lang="en-US" sz="1600" dirty="0"/>
          </a:p>
        </p:txBody>
      </p:sp>
      <p:pic>
        <p:nvPicPr>
          <p:cNvPr id="8" name="Picture 7">
            <a:extLst>
              <a:ext uri="{FF2B5EF4-FFF2-40B4-BE49-F238E27FC236}">
                <a16:creationId xmlns:a16="http://schemas.microsoft.com/office/drawing/2014/main" id="{BF114698-6420-4447-8382-47A6BFBC1A09}"/>
              </a:ext>
            </a:extLst>
          </p:cNvPr>
          <p:cNvPicPr>
            <a:picLocks noChangeAspect="1"/>
          </p:cNvPicPr>
          <p:nvPr/>
        </p:nvPicPr>
        <p:blipFill>
          <a:blip r:embed="rId3"/>
          <a:stretch>
            <a:fillRect/>
          </a:stretch>
        </p:blipFill>
        <p:spPr>
          <a:xfrm>
            <a:off x="3904624" y="2103812"/>
            <a:ext cx="1274426" cy="1274426"/>
          </a:xfrm>
          <a:prstGeom prst="rect">
            <a:avLst/>
          </a:prstGeom>
        </p:spPr>
      </p:pic>
      <p:sp>
        <p:nvSpPr>
          <p:cNvPr id="3" name="TextBox 2">
            <a:extLst>
              <a:ext uri="{FF2B5EF4-FFF2-40B4-BE49-F238E27FC236}">
                <a16:creationId xmlns:a16="http://schemas.microsoft.com/office/drawing/2014/main" id="{BABDB202-4630-4440-A56F-8847B18A4E0F}"/>
              </a:ext>
            </a:extLst>
          </p:cNvPr>
          <p:cNvSpPr txBox="1"/>
          <p:nvPr/>
        </p:nvSpPr>
        <p:spPr>
          <a:xfrm>
            <a:off x="1507699" y="6246041"/>
            <a:ext cx="6128602" cy="246221"/>
          </a:xfrm>
          <a:prstGeom prst="rect">
            <a:avLst/>
          </a:prstGeom>
          <a:noFill/>
        </p:spPr>
        <p:txBody>
          <a:bodyPr wrap="none" rtlCol="0">
            <a:spAutoFit/>
          </a:bodyPr>
          <a:lstStyle/>
          <a:p>
            <a:pPr algn="ctr"/>
            <a:r>
              <a:rPr lang="en-US" sz="1000" i="1"/>
              <a:t>Yin/Yang image by Unknown Author on this and subsequent pages licensed under CC BY-NC-ND </a:t>
            </a:r>
          </a:p>
        </p:txBody>
      </p:sp>
    </p:spTree>
    <p:extLst>
      <p:ext uri="{BB962C8B-B14F-4D97-AF65-F5344CB8AC3E}">
        <p14:creationId xmlns:p14="http://schemas.microsoft.com/office/powerpoint/2010/main" val="2483590131"/>
      </p:ext>
    </p:extLst>
  </p:cSld>
  <p:clrMapOvr>
    <a:masterClrMapping/>
  </p:clrMapOvr>
  <mc:AlternateContent xmlns:mc="http://schemas.openxmlformats.org/markup-compatibility/2006" xmlns:p14="http://schemas.microsoft.com/office/powerpoint/2010/main">
    <mc:Choice Requires="p14">
      <p:transition spd="slow" p14:dur="2000" advTm="20781"/>
    </mc:Choice>
    <mc:Fallback xmlns="">
      <p:transition spd="slow" advTm="20781"/>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Acronyms</a:t>
            </a:r>
          </a:p>
        </p:txBody>
      </p:sp>
      <p:sp>
        <p:nvSpPr>
          <p:cNvPr id="6" name="Content Placeholder 2"/>
          <p:cNvSpPr txBox="1">
            <a:spLocks/>
          </p:cNvSpPr>
          <p:nvPr/>
        </p:nvSpPr>
        <p:spPr>
          <a:xfrm>
            <a:off x="2177426" y="1493351"/>
            <a:ext cx="5390324" cy="2840616"/>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tab pos="1031875" algn="l"/>
              </a:tabLst>
              <a:defRPr/>
            </a:pPr>
            <a:r>
              <a:rPr lang="en-US" sz="1800" b="0">
                <a:solidFill>
                  <a:sysClr val="windowText" lastClr="000000"/>
                </a:solidFill>
                <a:latin typeface="Arial"/>
              </a:rPr>
              <a:t>AC	Alternating Current</a:t>
            </a:r>
          </a:p>
          <a:p>
            <a:pPr marL="0" marR="0" lvl="0" indent="0" algn="l" defTabSz="457200" rtl="0" eaLnBrk="1" fontAlgn="auto" latinLnBrk="0" hangingPunct="1">
              <a:lnSpc>
                <a:spcPct val="100000"/>
              </a:lnSpc>
              <a:spcBef>
                <a:spcPct val="20000"/>
              </a:spcBef>
              <a:spcAft>
                <a:spcPts val="0"/>
              </a:spcAft>
              <a:buClrTx/>
              <a:buSzTx/>
              <a:buFont typeface="Arial"/>
              <a:buNone/>
              <a:tabLst>
                <a:tab pos="1031875" algn="l"/>
              </a:tabLst>
              <a:defRPr/>
            </a:pPr>
            <a:r>
              <a:rPr lang="en-US" sz="1800" b="0">
                <a:solidFill>
                  <a:sysClr val="windowText" lastClr="000000"/>
                </a:solidFill>
                <a:latin typeface="Arial"/>
              </a:rPr>
              <a:t>AF	Antenna Factor</a:t>
            </a:r>
          </a:p>
          <a:p>
            <a:pPr marL="0" marR="0" lvl="0" indent="0" algn="l" defTabSz="457200" rtl="0" eaLnBrk="1" fontAlgn="auto" latinLnBrk="0" hangingPunct="1">
              <a:lnSpc>
                <a:spcPct val="100000"/>
              </a:lnSpc>
              <a:spcBef>
                <a:spcPct val="20000"/>
              </a:spcBef>
              <a:spcAft>
                <a:spcPts val="0"/>
              </a:spcAft>
              <a:buClrTx/>
              <a:buSzTx/>
              <a:buFont typeface="Arial"/>
              <a:buNone/>
              <a:tabLst>
                <a:tab pos="1031875" algn="l"/>
              </a:tabLst>
              <a:defRPr/>
            </a:pPr>
            <a:r>
              <a:rPr lang="en-US" sz="1800" b="0">
                <a:solidFill>
                  <a:sysClr val="windowText" lastClr="000000"/>
                </a:solidFill>
                <a:latin typeface="Arial"/>
              </a:rPr>
              <a:t>CMCE	Common Mode Conducted Emissions</a:t>
            </a:r>
          </a:p>
          <a:p>
            <a:pPr marL="0" marR="0" lvl="0" indent="0" algn="l" defTabSz="457200" rtl="0" eaLnBrk="1" fontAlgn="auto" latinLnBrk="0" hangingPunct="1">
              <a:lnSpc>
                <a:spcPct val="100000"/>
              </a:lnSpc>
              <a:spcBef>
                <a:spcPct val="20000"/>
              </a:spcBef>
              <a:spcAft>
                <a:spcPts val="0"/>
              </a:spcAft>
              <a:buClrTx/>
              <a:buSzTx/>
              <a:buFont typeface="Arial"/>
              <a:buNone/>
              <a:tabLst>
                <a:tab pos="1031875" algn="l"/>
              </a:tabLst>
              <a:defRPr/>
            </a:pPr>
            <a:r>
              <a:rPr lang="en-US" sz="1800" b="0">
                <a:solidFill>
                  <a:sysClr val="windowText" lastClr="000000"/>
                </a:solidFill>
                <a:latin typeface="Arial"/>
              </a:rPr>
              <a:t>CMCS	Common Mode Conducted Susceptibility</a:t>
            </a:r>
          </a:p>
          <a:p>
            <a:pPr marL="0" marR="0" lvl="0" indent="0" algn="l" defTabSz="457200" rtl="0" eaLnBrk="1" fontAlgn="auto" latinLnBrk="0" hangingPunct="1">
              <a:lnSpc>
                <a:spcPct val="100000"/>
              </a:lnSpc>
              <a:spcBef>
                <a:spcPct val="20000"/>
              </a:spcBef>
              <a:spcAft>
                <a:spcPts val="0"/>
              </a:spcAft>
              <a:buClrTx/>
              <a:buSzTx/>
              <a:buFont typeface="Arial"/>
              <a:buNone/>
              <a:tabLst>
                <a:tab pos="1031875" algn="l"/>
              </a:tabLst>
              <a:defRPr/>
            </a:pPr>
            <a:r>
              <a:rPr lang="en-US" sz="1800" b="0">
                <a:solidFill>
                  <a:sysClr val="windowText" lastClr="000000"/>
                </a:solidFill>
                <a:latin typeface="Arial"/>
              </a:rPr>
              <a:t>DC	Direct Current</a:t>
            </a:r>
            <a:endParaRPr lang="en-US" sz="1800" b="0" dirty="0">
              <a:solidFill>
                <a:sysClr val="windowText" lastClr="000000"/>
              </a:solidFill>
              <a:latin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tab pos="1031875" algn="l"/>
              </a:tabLst>
              <a:defRPr/>
            </a:pPr>
            <a:r>
              <a:rPr kumimoji="0" lang="en-US" sz="1800" b="0" i="0" u="none" strike="noStrike" kern="1200" cap="none" spc="0" normalizeH="0" baseline="0" noProof="0">
                <a:ln>
                  <a:noFill/>
                </a:ln>
                <a:solidFill>
                  <a:sysClr val="windowText" lastClr="000000"/>
                </a:solidFill>
                <a:effectLst/>
                <a:uLnTx/>
                <a:uFillTx/>
                <a:latin typeface="Arial"/>
              </a:rPr>
              <a:t>EMC</a:t>
            </a:r>
            <a:r>
              <a:rPr kumimoji="0" lang="en-US" sz="1800" b="0" i="0" u="none" strike="noStrike" kern="1200" cap="none" spc="0" normalizeH="0" baseline="0" noProof="0" dirty="0">
                <a:ln>
                  <a:noFill/>
                </a:ln>
                <a:solidFill>
                  <a:sysClr val="windowText" lastClr="000000"/>
                </a:solidFill>
                <a:effectLst/>
                <a:uLnTx/>
                <a:uFillTx/>
                <a:latin typeface="Arial"/>
              </a:rPr>
              <a:t>	Electromagnetic Compatibility</a:t>
            </a:r>
          </a:p>
          <a:p>
            <a:pPr marL="0" marR="0" lvl="0" indent="0" algn="l" defTabSz="457200" rtl="0" eaLnBrk="1" fontAlgn="auto" latinLnBrk="0" hangingPunct="1">
              <a:lnSpc>
                <a:spcPct val="100000"/>
              </a:lnSpc>
              <a:spcBef>
                <a:spcPct val="20000"/>
              </a:spcBef>
              <a:spcAft>
                <a:spcPts val="0"/>
              </a:spcAft>
              <a:buClrTx/>
              <a:buSzTx/>
              <a:buFont typeface="Arial"/>
              <a:buNone/>
              <a:tabLst>
                <a:tab pos="1031875" algn="l"/>
              </a:tabLst>
              <a:defRPr/>
            </a:pPr>
            <a:r>
              <a:rPr kumimoji="0" lang="en-US" sz="1800" b="0" i="0" u="none" strike="noStrike" kern="1200" cap="none" spc="0" normalizeH="0" baseline="0" noProof="0" dirty="0">
                <a:ln>
                  <a:noFill/>
                </a:ln>
                <a:solidFill>
                  <a:sysClr val="windowText" lastClr="000000"/>
                </a:solidFill>
                <a:effectLst/>
                <a:uLnTx/>
                <a:uFillTx/>
                <a:latin typeface="Arial"/>
              </a:rPr>
              <a:t>EMI	</a:t>
            </a:r>
            <a:r>
              <a:rPr kumimoji="0" lang="en-US" sz="1800" b="0" i="0" u="none" strike="noStrike" kern="1200" cap="none" spc="0" normalizeH="0" baseline="0" noProof="0">
                <a:ln>
                  <a:noFill/>
                </a:ln>
                <a:solidFill>
                  <a:sysClr val="windowText" lastClr="000000"/>
                </a:solidFill>
                <a:effectLst/>
                <a:uLnTx/>
                <a:uFillTx/>
                <a:latin typeface="Arial"/>
              </a:rPr>
              <a:t>Electromagnetic Interference</a:t>
            </a:r>
          </a:p>
          <a:p>
            <a:pPr marL="0" marR="0" lvl="0" indent="0" algn="l" defTabSz="457200" rtl="0" eaLnBrk="1" fontAlgn="auto" latinLnBrk="0" hangingPunct="1">
              <a:lnSpc>
                <a:spcPct val="100000"/>
              </a:lnSpc>
              <a:spcBef>
                <a:spcPct val="20000"/>
              </a:spcBef>
              <a:spcAft>
                <a:spcPts val="0"/>
              </a:spcAft>
              <a:buClrTx/>
              <a:buSzTx/>
              <a:buFont typeface="Arial"/>
              <a:buNone/>
              <a:tabLst>
                <a:tab pos="1031875" algn="l"/>
              </a:tabLst>
              <a:defRPr/>
            </a:pPr>
            <a:r>
              <a:rPr lang="en-US" sz="1800" b="0">
                <a:solidFill>
                  <a:sysClr val="windowText" lastClr="000000"/>
                </a:solidFill>
                <a:latin typeface="Arial"/>
              </a:rPr>
              <a:t>RF	Radio Frequency</a:t>
            </a:r>
            <a:endParaRPr kumimoji="0" lang="en-US" sz="1800" b="0" i="0" u="none" strike="noStrike" kern="1200" cap="none" spc="0" normalizeH="0" baseline="0" noProof="0" dirty="0">
              <a:ln>
                <a:noFill/>
              </a:ln>
              <a:solidFill>
                <a:sysClr val="windowText" lastClr="000000"/>
              </a:solidFill>
              <a:effectLst/>
              <a:uLnTx/>
              <a:uFillTx/>
              <a:latin typeface="Arial"/>
            </a:endParaRPr>
          </a:p>
        </p:txBody>
      </p:sp>
    </p:spTree>
    <p:extLst>
      <p:ext uri="{BB962C8B-B14F-4D97-AF65-F5344CB8AC3E}">
        <p14:creationId xmlns:p14="http://schemas.microsoft.com/office/powerpoint/2010/main" val="29532753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7C49A-E30A-42B2-ABBA-5A037D94E75C}"/>
              </a:ext>
            </a:extLst>
          </p:cNvPr>
          <p:cNvSpPr>
            <a:spLocks noGrp="1"/>
          </p:cNvSpPr>
          <p:nvPr>
            <p:ph type="title"/>
          </p:nvPr>
        </p:nvSpPr>
        <p:spPr/>
        <p:txBody>
          <a:bodyPr/>
          <a:lstStyle/>
          <a:p>
            <a:r>
              <a:rPr lang="en-US"/>
              <a:t>Topics</a:t>
            </a:r>
          </a:p>
        </p:txBody>
      </p:sp>
      <p:sp>
        <p:nvSpPr>
          <p:cNvPr id="3" name="Content Placeholder 2">
            <a:extLst>
              <a:ext uri="{FF2B5EF4-FFF2-40B4-BE49-F238E27FC236}">
                <a16:creationId xmlns:a16="http://schemas.microsoft.com/office/drawing/2014/main" id="{5F406C0D-CD28-4A88-9035-5B2DAA501879}"/>
              </a:ext>
            </a:extLst>
          </p:cNvPr>
          <p:cNvSpPr>
            <a:spLocks noGrp="1"/>
          </p:cNvSpPr>
          <p:nvPr>
            <p:ph idx="1"/>
          </p:nvPr>
        </p:nvSpPr>
        <p:spPr/>
        <p:txBody>
          <a:bodyPr/>
          <a:lstStyle/>
          <a:p>
            <a:r>
              <a:rPr lang="en-US"/>
              <a:t>Introduction/Executive Summary</a:t>
            </a:r>
          </a:p>
          <a:p>
            <a:r>
              <a:rPr lang="en-US"/>
              <a:t>Dipole Antenna Basics</a:t>
            </a:r>
          </a:p>
          <a:p>
            <a:pPr lvl="0"/>
            <a:r>
              <a:rPr lang="en-US">
                <a:solidFill>
                  <a:srgbClr val="000000"/>
                </a:solidFill>
              </a:rPr>
              <a:t>Radiated Fields from Current-Carrying Wire</a:t>
            </a:r>
          </a:p>
          <a:p>
            <a:r>
              <a:rPr lang="en-US"/>
              <a:t>Field-to-Wire Coupling – Transmission Line Model</a:t>
            </a:r>
          </a:p>
          <a:p>
            <a:r>
              <a:rPr lang="en-US"/>
              <a:t>Mitigation Strategies</a:t>
            </a:r>
          </a:p>
          <a:p>
            <a:r>
              <a:rPr lang="en-US"/>
              <a:t>Summary</a:t>
            </a:r>
          </a:p>
        </p:txBody>
      </p:sp>
    </p:spTree>
    <p:extLst>
      <p:ext uri="{BB962C8B-B14F-4D97-AF65-F5344CB8AC3E}">
        <p14:creationId xmlns:p14="http://schemas.microsoft.com/office/powerpoint/2010/main" val="15777478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8521603-CD81-4E1C-AE67-90AD38DF5304}"/>
              </a:ext>
            </a:extLst>
          </p:cNvPr>
          <p:cNvSpPr>
            <a:spLocks noGrp="1"/>
          </p:cNvSpPr>
          <p:nvPr>
            <p:ph type="title"/>
          </p:nvPr>
        </p:nvSpPr>
        <p:spPr/>
        <p:txBody>
          <a:bodyPr/>
          <a:lstStyle/>
          <a:p>
            <a:r>
              <a:rPr lang="en-US"/>
              <a:t>Introduction</a:t>
            </a:r>
          </a:p>
        </p:txBody>
      </p:sp>
      <p:sp>
        <p:nvSpPr>
          <p:cNvPr id="4" name="Content Placeholder 3">
            <a:extLst>
              <a:ext uri="{FF2B5EF4-FFF2-40B4-BE49-F238E27FC236}">
                <a16:creationId xmlns:a16="http://schemas.microsoft.com/office/drawing/2014/main" id="{DB55B741-5167-4A67-93ED-75CAE8C7259D}"/>
              </a:ext>
            </a:extLst>
          </p:cNvPr>
          <p:cNvSpPr>
            <a:spLocks noGrp="1"/>
          </p:cNvSpPr>
          <p:nvPr>
            <p:ph idx="1"/>
          </p:nvPr>
        </p:nvSpPr>
        <p:spPr/>
        <p:txBody>
          <a:bodyPr/>
          <a:lstStyle/>
          <a:p>
            <a:r>
              <a:rPr lang="en-US"/>
              <a:t>One of the biggest challenges an EMC engineer faces on a nearly daily basis is the need to convince electronics developers that EMI actually exists as something to which they should pay attention</a:t>
            </a:r>
          </a:p>
          <a:p>
            <a:r>
              <a:rPr lang="en-US"/>
              <a:t>To an electronics designer who is accustomed to thinking in terms of voltages and currents, the concept of radiated energy is a mere abstraction and a distraction from their work. </a:t>
            </a:r>
            <a:r>
              <a:rPr lang="en-US" i="1"/>
              <a:t>(“I can’t see it, I can’t smell it, I can’t feel it, so why should I care?”)</a:t>
            </a:r>
          </a:p>
          <a:p>
            <a:r>
              <a:rPr lang="en-US"/>
              <a:t>Purposes of this presentation:</a:t>
            </a:r>
          </a:p>
          <a:p>
            <a:pPr lvl="1"/>
            <a:r>
              <a:rPr lang="en-US"/>
              <a:t>Provide basis for understanding yin/yang relationship between conducted and radiated coupling</a:t>
            </a:r>
          </a:p>
          <a:p>
            <a:pPr lvl="1"/>
            <a:r>
              <a:rPr lang="en-US"/>
              <a:t>Show how to correlate radiated energy to voltages and currents that electronics designers understand and provides tangible guidance that electronics designers can implement in order to better control radiated emissions and susceptibility.</a:t>
            </a:r>
          </a:p>
          <a:p>
            <a:pPr lvl="1"/>
            <a:r>
              <a:rPr lang="en-US"/>
              <a:t>Provide tools for EMC engineers to explain these concepts to electronics designers to get them to finally “see it, smell it, feel it, taste it, etc.”</a:t>
            </a:r>
          </a:p>
        </p:txBody>
      </p:sp>
    </p:spTree>
    <p:extLst>
      <p:ext uri="{BB962C8B-B14F-4D97-AF65-F5344CB8AC3E}">
        <p14:creationId xmlns:p14="http://schemas.microsoft.com/office/powerpoint/2010/main" val="20938593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Picture 61">
            <a:extLst>
              <a:ext uri="{FF2B5EF4-FFF2-40B4-BE49-F238E27FC236}">
                <a16:creationId xmlns:a16="http://schemas.microsoft.com/office/drawing/2014/main" id="{68987C34-205A-4F46-96C4-FC631A9AC64C}"/>
              </a:ext>
            </a:extLst>
          </p:cNvPr>
          <p:cNvPicPr>
            <a:picLocks noChangeAspect="1"/>
          </p:cNvPicPr>
          <p:nvPr/>
        </p:nvPicPr>
        <p:blipFill>
          <a:blip r:embed="rId2"/>
          <a:stretch>
            <a:fillRect/>
          </a:stretch>
        </p:blipFill>
        <p:spPr>
          <a:xfrm>
            <a:off x="2680936" y="3599816"/>
            <a:ext cx="507387" cy="494876"/>
          </a:xfrm>
          <a:prstGeom prst="rect">
            <a:avLst/>
          </a:prstGeom>
        </p:spPr>
      </p:pic>
      <p:pic>
        <p:nvPicPr>
          <p:cNvPr id="63" name="Picture 62">
            <a:extLst>
              <a:ext uri="{FF2B5EF4-FFF2-40B4-BE49-F238E27FC236}">
                <a16:creationId xmlns:a16="http://schemas.microsoft.com/office/drawing/2014/main" id="{06F304FB-239F-4717-A5C2-B7ECF388B3EC}"/>
              </a:ext>
            </a:extLst>
          </p:cNvPr>
          <p:cNvPicPr>
            <a:picLocks noChangeAspect="1"/>
          </p:cNvPicPr>
          <p:nvPr/>
        </p:nvPicPr>
        <p:blipFill>
          <a:blip r:embed="rId3"/>
          <a:stretch>
            <a:fillRect/>
          </a:stretch>
        </p:blipFill>
        <p:spPr>
          <a:xfrm>
            <a:off x="5257330" y="3933607"/>
            <a:ext cx="1185389" cy="790259"/>
          </a:xfrm>
          <a:prstGeom prst="rect">
            <a:avLst/>
          </a:prstGeom>
        </p:spPr>
      </p:pic>
      <p:sp>
        <p:nvSpPr>
          <p:cNvPr id="2" name="Title 1">
            <a:extLst>
              <a:ext uri="{FF2B5EF4-FFF2-40B4-BE49-F238E27FC236}">
                <a16:creationId xmlns:a16="http://schemas.microsoft.com/office/drawing/2014/main" id="{4D62782C-C325-4179-A15B-B27BDB6DDA2D}"/>
              </a:ext>
            </a:extLst>
          </p:cNvPr>
          <p:cNvSpPr>
            <a:spLocks noGrp="1"/>
          </p:cNvSpPr>
          <p:nvPr>
            <p:ph type="title"/>
          </p:nvPr>
        </p:nvSpPr>
        <p:spPr/>
        <p:txBody>
          <a:bodyPr/>
          <a:lstStyle/>
          <a:p>
            <a:r>
              <a:rPr lang="en-US"/>
              <a:t>Executive Summary</a:t>
            </a:r>
          </a:p>
        </p:txBody>
      </p:sp>
      <p:sp>
        <p:nvSpPr>
          <p:cNvPr id="4" name="Rectangle 3">
            <a:extLst>
              <a:ext uri="{FF2B5EF4-FFF2-40B4-BE49-F238E27FC236}">
                <a16:creationId xmlns:a16="http://schemas.microsoft.com/office/drawing/2014/main" id="{C4A58E63-648E-46E3-88DD-C0649BD561F2}"/>
              </a:ext>
            </a:extLst>
          </p:cNvPr>
          <p:cNvSpPr/>
          <p:nvPr/>
        </p:nvSpPr>
        <p:spPr bwMode="auto">
          <a:xfrm>
            <a:off x="505834" y="2974805"/>
            <a:ext cx="1545465" cy="1171977"/>
          </a:xfrm>
          <a:prstGeom prst="rect">
            <a:avLst/>
          </a:prstGeom>
          <a:noFill/>
          <a:ln w="19050" cap="flat" cmpd="sng" algn="ctr">
            <a:solidFill>
              <a:schemeClr val="tx1"/>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p:txBody>
      </p:sp>
      <p:sp>
        <p:nvSpPr>
          <p:cNvPr id="5" name="Rectangle 4">
            <a:extLst>
              <a:ext uri="{FF2B5EF4-FFF2-40B4-BE49-F238E27FC236}">
                <a16:creationId xmlns:a16="http://schemas.microsoft.com/office/drawing/2014/main" id="{E41E1087-2A15-4BF9-8261-EC5BB5612A3D}"/>
              </a:ext>
            </a:extLst>
          </p:cNvPr>
          <p:cNvSpPr/>
          <p:nvPr/>
        </p:nvSpPr>
        <p:spPr bwMode="auto">
          <a:xfrm>
            <a:off x="1922510" y="3406247"/>
            <a:ext cx="257577" cy="309092"/>
          </a:xfrm>
          <a:prstGeom prst="rect">
            <a:avLst/>
          </a:prstGeom>
          <a:solidFill>
            <a:schemeClr val="bg1"/>
          </a:solidFill>
          <a:ln w="38100" cap="flat" cmpd="sng" algn="ctr">
            <a:no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p:txBody>
      </p:sp>
      <p:cxnSp>
        <p:nvCxnSpPr>
          <p:cNvPr id="6" name="Straight Connector 5">
            <a:extLst>
              <a:ext uri="{FF2B5EF4-FFF2-40B4-BE49-F238E27FC236}">
                <a16:creationId xmlns:a16="http://schemas.microsoft.com/office/drawing/2014/main" id="{41AF7932-1E07-4208-AA36-182C3A3929F4}"/>
              </a:ext>
            </a:extLst>
          </p:cNvPr>
          <p:cNvCxnSpPr>
            <a:cxnSpLocks/>
          </p:cNvCxnSpPr>
          <p:nvPr/>
        </p:nvCxnSpPr>
        <p:spPr bwMode="auto">
          <a:xfrm>
            <a:off x="1729326" y="3560793"/>
            <a:ext cx="1810794" cy="0"/>
          </a:xfrm>
          <a:prstGeom prst="line">
            <a:avLst/>
          </a:prstGeom>
          <a:solidFill>
            <a:schemeClr val="accent1"/>
          </a:solidFill>
          <a:ln w="76200" cap="flat" cmpd="sng" algn="ctr">
            <a:solidFill>
              <a:schemeClr val="tx1"/>
            </a:solidFill>
            <a:prstDash val="solid"/>
            <a:round/>
            <a:headEnd type="none" w="med" len="med"/>
            <a:tailEnd type="none" w="lg" len="lg"/>
          </a:ln>
          <a:effectLst/>
        </p:spPr>
      </p:cxnSp>
      <p:cxnSp>
        <p:nvCxnSpPr>
          <p:cNvPr id="7" name="Straight Connector 6">
            <a:extLst>
              <a:ext uri="{FF2B5EF4-FFF2-40B4-BE49-F238E27FC236}">
                <a16:creationId xmlns:a16="http://schemas.microsoft.com/office/drawing/2014/main" id="{81459A65-E66F-4C44-9961-62B95CAD689C}"/>
              </a:ext>
            </a:extLst>
          </p:cNvPr>
          <p:cNvCxnSpPr>
            <a:cxnSpLocks/>
          </p:cNvCxnSpPr>
          <p:nvPr/>
        </p:nvCxnSpPr>
        <p:spPr bwMode="auto">
          <a:xfrm>
            <a:off x="325529" y="4146782"/>
            <a:ext cx="1854558" cy="0"/>
          </a:xfrm>
          <a:prstGeom prst="line">
            <a:avLst/>
          </a:prstGeom>
          <a:solidFill>
            <a:schemeClr val="accent1"/>
          </a:solidFill>
          <a:ln w="57150" cap="flat" cmpd="sng" algn="ctr">
            <a:solidFill>
              <a:schemeClr val="tx1"/>
            </a:solidFill>
            <a:prstDash val="solid"/>
            <a:round/>
            <a:headEnd type="none" w="med" len="med"/>
            <a:tailEnd type="none" w="lg" len="lg"/>
          </a:ln>
          <a:effectLst/>
        </p:spPr>
      </p:cxnSp>
      <p:cxnSp>
        <p:nvCxnSpPr>
          <p:cNvPr id="8" name="Straight Connector 7">
            <a:extLst>
              <a:ext uri="{FF2B5EF4-FFF2-40B4-BE49-F238E27FC236}">
                <a16:creationId xmlns:a16="http://schemas.microsoft.com/office/drawing/2014/main" id="{57D3AA1F-0966-4A7A-B075-13379B594B46}"/>
              </a:ext>
            </a:extLst>
          </p:cNvPr>
          <p:cNvCxnSpPr/>
          <p:nvPr/>
        </p:nvCxnSpPr>
        <p:spPr bwMode="auto">
          <a:xfrm flipH="1">
            <a:off x="402803" y="4129609"/>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cxnSp>
        <p:nvCxnSpPr>
          <p:cNvPr id="9" name="Straight Connector 8">
            <a:extLst>
              <a:ext uri="{FF2B5EF4-FFF2-40B4-BE49-F238E27FC236}">
                <a16:creationId xmlns:a16="http://schemas.microsoft.com/office/drawing/2014/main" id="{6A1BA82B-30E3-46F7-9DB5-DC90F555C5A4}"/>
              </a:ext>
            </a:extLst>
          </p:cNvPr>
          <p:cNvCxnSpPr/>
          <p:nvPr/>
        </p:nvCxnSpPr>
        <p:spPr bwMode="auto">
          <a:xfrm flipH="1">
            <a:off x="612505" y="4129609"/>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cxnSp>
        <p:nvCxnSpPr>
          <p:cNvPr id="10" name="Straight Connector 9">
            <a:extLst>
              <a:ext uri="{FF2B5EF4-FFF2-40B4-BE49-F238E27FC236}">
                <a16:creationId xmlns:a16="http://schemas.microsoft.com/office/drawing/2014/main" id="{073D52D9-F552-4228-9189-DF14DDC10B95}"/>
              </a:ext>
            </a:extLst>
          </p:cNvPr>
          <p:cNvCxnSpPr/>
          <p:nvPr/>
        </p:nvCxnSpPr>
        <p:spPr bwMode="auto">
          <a:xfrm flipH="1">
            <a:off x="822207" y="4129609"/>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cxnSp>
        <p:nvCxnSpPr>
          <p:cNvPr id="11" name="Straight Connector 10">
            <a:extLst>
              <a:ext uri="{FF2B5EF4-FFF2-40B4-BE49-F238E27FC236}">
                <a16:creationId xmlns:a16="http://schemas.microsoft.com/office/drawing/2014/main" id="{CACDC011-5B84-49D1-93AA-048E42549FAC}"/>
              </a:ext>
            </a:extLst>
          </p:cNvPr>
          <p:cNvCxnSpPr/>
          <p:nvPr/>
        </p:nvCxnSpPr>
        <p:spPr bwMode="auto">
          <a:xfrm flipH="1">
            <a:off x="1031909" y="4129609"/>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cxnSp>
        <p:nvCxnSpPr>
          <p:cNvPr id="12" name="Straight Connector 11">
            <a:extLst>
              <a:ext uri="{FF2B5EF4-FFF2-40B4-BE49-F238E27FC236}">
                <a16:creationId xmlns:a16="http://schemas.microsoft.com/office/drawing/2014/main" id="{35CDC50E-2B49-4A2C-AEC5-88CC72DE74C1}"/>
              </a:ext>
            </a:extLst>
          </p:cNvPr>
          <p:cNvCxnSpPr/>
          <p:nvPr/>
        </p:nvCxnSpPr>
        <p:spPr bwMode="auto">
          <a:xfrm flipH="1">
            <a:off x="1241611" y="4129609"/>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cxnSp>
        <p:nvCxnSpPr>
          <p:cNvPr id="13" name="Straight Connector 12">
            <a:extLst>
              <a:ext uri="{FF2B5EF4-FFF2-40B4-BE49-F238E27FC236}">
                <a16:creationId xmlns:a16="http://schemas.microsoft.com/office/drawing/2014/main" id="{909D898B-4294-430F-940C-CC255B1F61F3}"/>
              </a:ext>
            </a:extLst>
          </p:cNvPr>
          <p:cNvCxnSpPr/>
          <p:nvPr/>
        </p:nvCxnSpPr>
        <p:spPr bwMode="auto">
          <a:xfrm flipH="1">
            <a:off x="1451313" y="4129609"/>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cxnSp>
        <p:nvCxnSpPr>
          <p:cNvPr id="14" name="Straight Connector 13">
            <a:extLst>
              <a:ext uri="{FF2B5EF4-FFF2-40B4-BE49-F238E27FC236}">
                <a16:creationId xmlns:a16="http://schemas.microsoft.com/office/drawing/2014/main" id="{F8333E87-B213-4ADE-80A4-95C2A94536C1}"/>
              </a:ext>
            </a:extLst>
          </p:cNvPr>
          <p:cNvCxnSpPr/>
          <p:nvPr/>
        </p:nvCxnSpPr>
        <p:spPr bwMode="auto">
          <a:xfrm flipH="1">
            <a:off x="1661015" y="4129609"/>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cxnSp>
        <p:nvCxnSpPr>
          <p:cNvPr id="15" name="Straight Connector 14">
            <a:extLst>
              <a:ext uri="{FF2B5EF4-FFF2-40B4-BE49-F238E27FC236}">
                <a16:creationId xmlns:a16="http://schemas.microsoft.com/office/drawing/2014/main" id="{1C7ED12C-47A0-4EB7-908B-F20C58C12728}"/>
              </a:ext>
            </a:extLst>
          </p:cNvPr>
          <p:cNvCxnSpPr/>
          <p:nvPr/>
        </p:nvCxnSpPr>
        <p:spPr bwMode="auto">
          <a:xfrm flipH="1">
            <a:off x="1870717" y="4129609"/>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pic>
        <p:nvPicPr>
          <p:cNvPr id="16" name="Picture 3">
            <a:extLst>
              <a:ext uri="{FF2B5EF4-FFF2-40B4-BE49-F238E27FC236}">
                <a16:creationId xmlns:a16="http://schemas.microsoft.com/office/drawing/2014/main" id="{7B49625B-8C91-44B3-A238-B55E2C740183}"/>
              </a:ext>
            </a:extLst>
          </p:cNvPr>
          <p:cNvPicPr>
            <a:picLocks noChangeAspect="1" noChangeArrowheads="1"/>
          </p:cNvPicPr>
          <p:nvPr/>
        </p:nvPicPr>
        <p:blipFill>
          <a:blip r:embed="rId4" cstate="print"/>
          <a:srcRect/>
          <a:stretch>
            <a:fillRect/>
          </a:stretch>
        </p:blipFill>
        <p:spPr bwMode="auto">
          <a:xfrm>
            <a:off x="3540120" y="2240478"/>
            <a:ext cx="1919816" cy="1293994"/>
          </a:xfrm>
          <a:prstGeom prst="rect">
            <a:avLst/>
          </a:prstGeom>
          <a:noFill/>
          <a:ln w="9525">
            <a:noFill/>
            <a:miter lim="800000"/>
            <a:headEnd/>
            <a:tailEnd/>
          </a:ln>
        </p:spPr>
      </p:pic>
      <p:sp>
        <p:nvSpPr>
          <p:cNvPr id="24" name="TextBox 23">
            <a:extLst>
              <a:ext uri="{FF2B5EF4-FFF2-40B4-BE49-F238E27FC236}">
                <a16:creationId xmlns:a16="http://schemas.microsoft.com/office/drawing/2014/main" id="{839D9FFD-B496-450A-810E-6F0F61AC75D1}"/>
              </a:ext>
            </a:extLst>
          </p:cNvPr>
          <p:cNvSpPr txBox="1"/>
          <p:nvPr/>
        </p:nvSpPr>
        <p:spPr>
          <a:xfrm>
            <a:off x="2180087" y="3158099"/>
            <a:ext cx="264816" cy="338554"/>
          </a:xfrm>
          <a:prstGeom prst="rect">
            <a:avLst/>
          </a:prstGeom>
          <a:noFill/>
        </p:spPr>
        <p:txBody>
          <a:bodyPr wrap="none" rtlCol="0">
            <a:spAutoFit/>
          </a:bodyPr>
          <a:lstStyle/>
          <a:p>
            <a:r>
              <a:rPr lang="en-US" i="1">
                <a:solidFill>
                  <a:srgbClr val="FF0000"/>
                </a:solidFill>
                <a:latin typeface="Times New Roman" pitchFamily="18" charset="0"/>
                <a:cs typeface="Times New Roman" pitchFamily="18" charset="0"/>
              </a:rPr>
              <a:t>I</a:t>
            </a:r>
            <a:endParaRPr lang="en-US" i="1" dirty="0">
              <a:solidFill>
                <a:srgbClr val="FF0000"/>
              </a:solidFill>
              <a:latin typeface="Times New Roman" pitchFamily="18" charset="0"/>
              <a:cs typeface="Times New Roman" pitchFamily="18" charset="0"/>
            </a:endParaRPr>
          </a:p>
        </p:txBody>
      </p:sp>
      <p:sp>
        <p:nvSpPr>
          <p:cNvPr id="28" name="Rectangle 27">
            <a:extLst>
              <a:ext uri="{FF2B5EF4-FFF2-40B4-BE49-F238E27FC236}">
                <a16:creationId xmlns:a16="http://schemas.microsoft.com/office/drawing/2014/main" id="{5A0A2FCB-F320-49B2-99BA-B54BB97FAEAE}"/>
              </a:ext>
            </a:extLst>
          </p:cNvPr>
          <p:cNvSpPr/>
          <p:nvPr/>
        </p:nvSpPr>
        <p:spPr bwMode="auto">
          <a:xfrm>
            <a:off x="7014722" y="3300726"/>
            <a:ext cx="1545465" cy="1171977"/>
          </a:xfrm>
          <a:prstGeom prst="rect">
            <a:avLst/>
          </a:prstGeom>
          <a:noFill/>
          <a:ln w="19050" cap="flat" cmpd="sng" algn="ctr">
            <a:solidFill>
              <a:schemeClr val="tx1"/>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p:txBody>
      </p:sp>
      <p:sp>
        <p:nvSpPr>
          <p:cNvPr id="29" name="Rectangle 28">
            <a:extLst>
              <a:ext uri="{FF2B5EF4-FFF2-40B4-BE49-F238E27FC236}">
                <a16:creationId xmlns:a16="http://schemas.microsoft.com/office/drawing/2014/main" id="{BAF7C7EF-F6C2-4B4D-A1A9-00D99DE6F4F4}"/>
              </a:ext>
            </a:extLst>
          </p:cNvPr>
          <p:cNvSpPr/>
          <p:nvPr/>
        </p:nvSpPr>
        <p:spPr bwMode="auto">
          <a:xfrm>
            <a:off x="6881273" y="3732168"/>
            <a:ext cx="257577" cy="309092"/>
          </a:xfrm>
          <a:prstGeom prst="rect">
            <a:avLst/>
          </a:prstGeom>
          <a:solidFill>
            <a:schemeClr val="bg1"/>
          </a:solidFill>
          <a:ln w="38100" cap="flat" cmpd="sng" algn="ctr">
            <a:no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p:txBody>
      </p:sp>
      <p:cxnSp>
        <p:nvCxnSpPr>
          <p:cNvPr id="30" name="Straight Connector 29">
            <a:extLst>
              <a:ext uri="{FF2B5EF4-FFF2-40B4-BE49-F238E27FC236}">
                <a16:creationId xmlns:a16="http://schemas.microsoft.com/office/drawing/2014/main" id="{1D689A43-232C-4C87-A5BE-5A3080C05880}"/>
              </a:ext>
            </a:extLst>
          </p:cNvPr>
          <p:cNvCxnSpPr>
            <a:cxnSpLocks/>
          </p:cNvCxnSpPr>
          <p:nvPr/>
        </p:nvCxnSpPr>
        <p:spPr bwMode="auto">
          <a:xfrm>
            <a:off x="5721790" y="3886714"/>
            <a:ext cx="1631822" cy="0"/>
          </a:xfrm>
          <a:prstGeom prst="line">
            <a:avLst/>
          </a:prstGeom>
          <a:solidFill>
            <a:schemeClr val="accent1"/>
          </a:solidFill>
          <a:ln w="76200" cap="flat" cmpd="sng" algn="ctr">
            <a:solidFill>
              <a:schemeClr val="tx1"/>
            </a:solidFill>
            <a:prstDash val="solid"/>
            <a:round/>
            <a:headEnd type="none" w="med" len="med"/>
            <a:tailEnd type="none" w="lg" len="lg"/>
          </a:ln>
          <a:effectLst/>
        </p:spPr>
      </p:cxnSp>
      <p:cxnSp>
        <p:nvCxnSpPr>
          <p:cNvPr id="31" name="Straight Connector 30">
            <a:extLst>
              <a:ext uri="{FF2B5EF4-FFF2-40B4-BE49-F238E27FC236}">
                <a16:creationId xmlns:a16="http://schemas.microsoft.com/office/drawing/2014/main" id="{A3532CFE-A74B-450F-B377-22C2AF7F8180}"/>
              </a:ext>
            </a:extLst>
          </p:cNvPr>
          <p:cNvCxnSpPr>
            <a:cxnSpLocks/>
          </p:cNvCxnSpPr>
          <p:nvPr/>
        </p:nvCxnSpPr>
        <p:spPr bwMode="auto">
          <a:xfrm>
            <a:off x="6834417" y="4472703"/>
            <a:ext cx="1854558" cy="0"/>
          </a:xfrm>
          <a:prstGeom prst="line">
            <a:avLst/>
          </a:prstGeom>
          <a:solidFill>
            <a:schemeClr val="accent1"/>
          </a:solidFill>
          <a:ln w="57150" cap="flat" cmpd="sng" algn="ctr">
            <a:solidFill>
              <a:schemeClr val="tx1"/>
            </a:solidFill>
            <a:prstDash val="solid"/>
            <a:round/>
            <a:headEnd type="none" w="med" len="med"/>
            <a:tailEnd type="none" w="lg" len="lg"/>
          </a:ln>
          <a:effectLst/>
        </p:spPr>
      </p:cxnSp>
      <p:cxnSp>
        <p:nvCxnSpPr>
          <p:cNvPr id="32" name="Straight Connector 31">
            <a:extLst>
              <a:ext uri="{FF2B5EF4-FFF2-40B4-BE49-F238E27FC236}">
                <a16:creationId xmlns:a16="http://schemas.microsoft.com/office/drawing/2014/main" id="{848F3D7F-13FB-40D3-BEF0-FE6AAFC603F7}"/>
              </a:ext>
            </a:extLst>
          </p:cNvPr>
          <p:cNvCxnSpPr/>
          <p:nvPr/>
        </p:nvCxnSpPr>
        <p:spPr bwMode="auto">
          <a:xfrm flipH="1">
            <a:off x="6911691" y="4455530"/>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cxnSp>
        <p:nvCxnSpPr>
          <p:cNvPr id="33" name="Straight Connector 32">
            <a:extLst>
              <a:ext uri="{FF2B5EF4-FFF2-40B4-BE49-F238E27FC236}">
                <a16:creationId xmlns:a16="http://schemas.microsoft.com/office/drawing/2014/main" id="{E8C6304E-C2BC-4BF0-9330-9681DE34F80A}"/>
              </a:ext>
            </a:extLst>
          </p:cNvPr>
          <p:cNvCxnSpPr/>
          <p:nvPr/>
        </p:nvCxnSpPr>
        <p:spPr bwMode="auto">
          <a:xfrm flipH="1">
            <a:off x="7121393" y="4455530"/>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cxnSp>
        <p:nvCxnSpPr>
          <p:cNvPr id="34" name="Straight Connector 33">
            <a:extLst>
              <a:ext uri="{FF2B5EF4-FFF2-40B4-BE49-F238E27FC236}">
                <a16:creationId xmlns:a16="http://schemas.microsoft.com/office/drawing/2014/main" id="{D06C6331-5116-4177-B857-5A10E4B81560}"/>
              </a:ext>
            </a:extLst>
          </p:cNvPr>
          <p:cNvCxnSpPr/>
          <p:nvPr/>
        </p:nvCxnSpPr>
        <p:spPr bwMode="auto">
          <a:xfrm flipH="1">
            <a:off x="7331095" y="4455530"/>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cxnSp>
        <p:nvCxnSpPr>
          <p:cNvPr id="35" name="Straight Connector 34">
            <a:extLst>
              <a:ext uri="{FF2B5EF4-FFF2-40B4-BE49-F238E27FC236}">
                <a16:creationId xmlns:a16="http://schemas.microsoft.com/office/drawing/2014/main" id="{F14DAC9E-298C-43A9-9706-5B2441EBB60C}"/>
              </a:ext>
            </a:extLst>
          </p:cNvPr>
          <p:cNvCxnSpPr/>
          <p:nvPr/>
        </p:nvCxnSpPr>
        <p:spPr bwMode="auto">
          <a:xfrm flipH="1">
            <a:off x="7540797" y="4455530"/>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cxnSp>
        <p:nvCxnSpPr>
          <p:cNvPr id="36" name="Straight Connector 35">
            <a:extLst>
              <a:ext uri="{FF2B5EF4-FFF2-40B4-BE49-F238E27FC236}">
                <a16:creationId xmlns:a16="http://schemas.microsoft.com/office/drawing/2014/main" id="{048F32D1-AD90-43C2-B698-AE78155DC85D}"/>
              </a:ext>
            </a:extLst>
          </p:cNvPr>
          <p:cNvCxnSpPr/>
          <p:nvPr/>
        </p:nvCxnSpPr>
        <p:spPr bwMode="auto">
          <a:xfrm flipH="1">
            <a:off x="7750499" y="4455530"/>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cxnSp>
        <p:nvCxnSpPr>
          <p:cNvPr id="37" name="Straight Connector 36">
            <a:extLst>
              <a:ext uri="{FF2B5EF4-FFF2-40B4-BE49-F238E27FC236}">
                <a16:creationId xmlns:a16="http://schemas.microsoft.com/office/drawing/2014/main" id="{758A2C41-520C-4860-A4DC-D565EBDFD459}"/>
              </a:ext>
            </a:extLst>
          </p:cNvPr>
          <p:cNvCxnSpPr/>
          <p:nvPr/>
        </p:nvCxnSpPr>
        <p:spPr bwMode="auto">
          <a:xfrm flipH="1">
            <a:off x="7960201" y="4455530"/>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cxnSp>
        <p:nvCxnSpPr>
          <p:cNvPr id="38" name="Straight Connector 37">
            <a:extLst>
              <a:ext uri="{FF2B5EF4-FFF2-40B4-BE49-F238E27FC236}">
                <a16:creationId xmlns:a16="http://schemas.microsoft.com/office/drawing/2014/main" id="{9786473F-867E-4D6D-B0B3-94B6888571E1}"/>
              </a:ext>
            </a:extLst>
          </p:cNvPr>
          <p:cNvCxnSpPr/>
          <p:nvPr/>
        </p:nvCxnSpPr>
        <p:spPr bwMode="auto">
          <a:xfrm flipH="1">
            <a:off x="8169903" y="4455530"/>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cxnSp>
        <p:nvCxnSpPr>
          <p:cNvPr id="39" name="Straight Connector 38">
            <a:extLst>
              <a:ext uri="{FF2B5EF4-FFF2-40B4-BE49-F238E27FC236}">
                <a16:creationId xmlns:a16="http://schemas.microsoft.com/office/drawing/2014/main" id="{BE874FFA-9236-48BD-935C-F91E13D55E72}"/>
              </a:ext>
            </a:extLst>
          </p:cNvPr>
          <p:cNvCxnSpPr/>
          <p:nvPr/>
        </p:nvCxnSpPr>
        <p:spPr bwMode="auto">
          <a:xfrm flipH="1">
            <a:off x="8379605" y="4455530"/>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sp>
        <p:nvSpPr>
          <p:cNvPr id="43" name="TextBox 42">
            <a:extLst>
              <a:ext uri="{FF2B5EF4-FFF2-40B4-BE49-F238E27FC236}">
                <a16:creationId xmlns:a16="http://schemas.microsoft.com/office/drawing/2014/main" id="{5580D81B-41D0-4823-8829-7E26597AF755}"/>
              </a:ext>
            </a:extLst>
          </p:cNvPr>
          <p:cNvSpPr txBox="1"/>
          <p:nvPr/>
        </p:nvSpPr>
        <p:spPr>
          <a:xfrm>
            <a:off x="1661015" y="3041527"/>
            <a:ext cx="320922" cy="338554"/>
          </a:xfrm>
          <a:prstGeom prst="rect">
            <a:avLst/>
          </a:prstGeom>
          <a:noFill/>
        </p:spPr>
        <p:txBody>
          <a:bodyPr wrap="none" rtlCol="0">
            <a:spAutoFit/>
          </a:bodyPr>
          <a:lstStyle/>
          <a:p>
            <a:r>
              <a:rPr lang="en-US" i="1">
                <a:solidFill>
                  <a:srgbClr val="0000FF"/>
                </a:solidFill>
                <a:latin typeface="Times New Roman" panose="02020603050405020304" pitchFamily="18" charset="0"/>
                <a:cs typeface="Times New Roman" panose="02020603050405020304" pitchFamily="18" charset="0"/>
              </a:rPr>
              <a:t>V</a:t>
            </a:r>
          </a:p>
        </p:txBody>
      </p:sp>
      <p:sp>
        <p:nvSpPr>
          <p:cNvPr id="45" name="Freeform: Shape 44">
            <a:extLst>
              <a:ext uri="{FF2B5EF4-FFF2-40B4-BE49-F238E27FC236}">
                <a16:creationId xmlns:a16="http://schemas.microsoft.com/office/drawing/2014/main" id="{AF63EEEC-EFEA-416B-83A2-89DDD2F87AF4}"/>
              </a:ext>
            </a:extLst>
          </p:cNvPr>
          <p:cNvSpPr/>
          <p:nvPr/>
        </p:nvSpPr>
        <p:spPr bwMode="auto">
          <a:xfrm>
            <a:off x="1821476" y="3225190"/>
            <a:ext cx="203392" cy="271463"/>
          </a:xfrm>
          <a:custGeom>
            <a:avLst/>
            <a:gdLst>
              <a:gd name="connsiteX0" fmla="*/ 3367 w 203392"/>
              <a:gd name="connsiteY0" fmla="*/ 271463 h 271463"/>
              <a:gd name="connsiteX1" fmla="*/ 27180 w 203392"/>
              <a:gd name="connsiteY1" fmla="*/ 109538 h 271463"/>
              <a:gd name="connsiteX2" fmla="*/ 203392 w 203392"/>
              <a:gd name="connsiteY2" fmla="*/ 0 h 271463"/>
            </a:gdLst>
            <a:ahLst/>
            <a:cxnLst>
              <a:cxn ang="0">
                <a:pos x="connsiteX0" y="connsiteY0"/>
              </a:cxn>
              <a:cxn ang="0">
                <a:pos x="connsiteX1" y="connsiteY1"/>
              </a:cxn>
              <a:cxn ang="0">
                <a:pos x="connsiteX2" y="connsiteY2"/>
              </a:cxn>
            </a:cxnLst>
            <a:rect l="l" t="t" r="r" b="b"/>
            <a:pathLst>
              <a:path w="203392" h="271463">
                <a:moveTo>
                  <a:pt x="3367" y="271463"/>
                </a:moveTo>
                <a:cubicBezTo>
                  <a:pt x="-1395" y="213122"/>
                  <a:pt x="-6157" y="154782"/>
                  <a:pt x="27180" y="109538"/>
                </a:cubicBezTo>
                <a:cubicBezTo>
                  <a:pt x="60517" y="64294"/>
                  <a:pt x="131954" y="32147"/>
                  <a:pt x="203392" y="0"/>
                </a:cubicBezTo>
              </a:path>
            </a:pathLst>
          </a:custGeom>
          <a:noFill/>
          <a:ln w="19050" cap="flat" cmpd="sng" algn="ctr">
            <a:solidFill>
              <a:srgbClr val="0000FF"/>
            </a:solidFill>
            <a:prstDash val="solid"/>
            <a:round/>
            <a:headEnd type="triangle" w="med" len="med"/>
            <a:tailEnd type="triangle" w="med" len="med"/>
          </a:ln>
          <a:effectLst/>
        </p:spPr>
        <p:txBody>
          <a:bodyPr rtlCol="0" anchor="ctr"/>
          <a:lstStyle/>
          <a:p>
            <a:pPr algn="ctr"/>
            <a:endParaRPr lang="en-US"/>
          </a:p>
        </p:txBody>
      </p:sp>
      <p:cxnSp>
        <p:nvCxnSpPr>
          <p:cNvPr id="47" name="Straight Arrow Connector 46">
            <a:extLst>
              <a:ext uri="{FF2B5EF4-FFF2-40B4-BE49-F238E27FC236}">
                <a16:creationId xmlns:a16="http://schemas.microsoft.com/office/drawing/2014/main" id="{871AD0EC-8196-4506-B54D-16CDC3D7D688}"/>
              </a:ext>
            </a:extLst>
          </p:cNvPr>
          <p:cNvCxnSpPr/>
          <p:nvPr/>
        </p:nvCxnSpPr>
        <p:spPr bwMode="auto">
          <a:xfrm>
            <a:off x="2140476" y="3448805"/>
            <a:ext cx="344038" cy="0"/>
          </a:xfrm>
          <a:prstGeom prst="straightConnector1">
            <a:avLst/>
          </a:prstGeom>
          <a:solidFill>
            <a:schemeClr val="accent1"/>
          </a:solidFill>
          <a:ln w="28575" cap="flat" cmpd="sng" algn="ctr">
            <a:solidFill>
              <a:srgbClr val="FF0000"/>
            </a:solidFill>
            <a:prstDash val="solid"/>
            <a:round/>
            <a:headEnd type="none" w="med" len="med"/>
            <a:tailEnd type="triangle"/>
          </a:ln>
          <a:effectLst/>
        </p:spPr>
      </p:cxnSp>
      <p:sp>
        <p:nvSpPr>
          <p:cNvPr id="48" name="TextBox 47">
            <a:extLst>
              <a:ext uri="{FF2B5EF4-FFF2-40B4-BE49-F238E27FC236}">
                <a16:creationId xmlns:a16="http://schemas.microsoft.com/office/drawing/2014/main" id="{4C7D1BED-0F3A-40F9-B9F9-6E99A1566FFA}"/>
              </a:ext>
            </a:extLst>
          </p:cNvPr>
          <p:cNvSpPr txBox="1"/>
          <p:nvPr/>
        </p:nvSpPr>
        <p:spPr>
          <a:xfrm>
            <a:off x="6625036" y="3484020"/>
            <a:ext cx="264816" cy="338554"/>
          </a:xfrm>
          <a:prstGeom prst="rect">
            <a:avLst/>
          </a:prstGeom>
          <a:noFill/>
        </p:spPr>
        <p:txBody>
          <a:bodyPr wrap="none" rtlCol="0">
            <a:spAutoFit/>
          </a:bodyPr>
          <a:lstStyle/>
          <a:p>
            <a:r>
              <a:rPr lang="en-US" i="1">
                <a:solidFill>
                  <a:srgbClr val="FF0000"/>
                </a:solidFill>
                <a:latin typeface="Times New Roman" pitchFamily="18" charset="0"/>
                <a:cs typeface="Times New Roman" pitchFamily="18" charset="0"/>
              </a:rPr>
              <a:t>I</a:t>
            </a:r>
            <a:endParaRPr lang="en-US" i="1" dirty="0">
              <a:solidFill>
                <a:srgbClr val="FF0000"/>
              </a:solidFill>
              <a:latin typeface="Times New Roman" pitchFamily="18" charset="0"/>
              <a:cs typeface="Times New Roman" pitchFamily="18" charset="0"/>
            </a:endParaRPr>
          </a:p>
        </p:txBody>
      </p:sp>
      <p:cxnSp>
        <p:nvCxnSpPr>
          <p:cNvPr id="49" name="Straight Arrow Connector 48">
            <a:extLst>
              <a:ext uri="{FF2B5EF4-FFF2-40B4-BE49-F238E27FC236}">
                <a16:creationId xmlns:a16="http://schemas.microsoft.com/office/drawing/2014/main" id="{07439BF0-82E5-4E9A-A195-371A01BA6979}"/>
              </a:ext>
            </a:extLst>
          </p:cNvPr>
          <p:cNvCxnSpPr/>
          <p:nvPr/>
        </p:nvCxnSpPr>
        <p:spPr bwMode="auto">
          <a:xfrm>
            <a:off x="6585425" y="3774726"/>
            <a:ext cx="344038" cy="0"/>
          </a:xfrm>
          <a:prstGeom prst="straightConnector1">
            <a:avLst/>
          </a:prstGeom>
          <a:solidFill>
            <a:schemeClr val="accent1"/>
          </a:solidFill>
          <a:ln w="28575" cap="flat" cmpd="sng" algn="ctr">
            <a:solidFill>
              <a:srgbClr val="FF0000"/>
            </a:solidFill>
            <a:prstDash val="solid"/>
            <a:round/>
            <a:headEnd type="none" w="med" len="med"/>
            <a:tailEnd type="triangle"/>
          </a:ln>
          <a:effectLst/>
        </p:spPr>
      </p:cxnSp>
      <p:sp>
        <p:nvSpPr>
          <p:cNvPr id="50" name="TextBox 49">
            <a:extLst>
              <a:ext uri="{FF2B5EF4-FFF2-40B4-BE49-F238E27FC236}">
                <a16:creationId xmlns:a16="http://schemas.microsoft.com/office/drawing/2014/main" id="{B16BE590-2BAF-4E65-89C5-159E23915149}"/>
              </a:ext>
            </a:extLst>
          </p:cNvPr>
          <p:cNvSpPr txBox="1"/>
          <p:nvPr/>
        </p:nvSpPr>
        <p:spPr>
          <a:xfrm>
            <a:off x="7132508" y="3361578"/>
            <a:ext cx="320922" cy="338554"/>
          </a:xfrm>
          <a:prstGeom prst="rect">
            <a:avLst/>
          </a:prstGeom>
          <a:noFill/>
        </p:spPr>
        <p:txBody>
          <a:bodyPr wrap="none" rtlCol="0">
            <a:spAutoFit/>
          </a:bodyPr>
          <a:lstStyle/>
          <a:p>
            <a:r>
              <a:rPr lang="en-US" i="1">
                <a:solidFill>
                  <a:srgbClr val="0000FF"/>
                </a:solidFill>
                <a:latin typeface="Times New Roman" panose="02020603050405020304" pitchFamily="18" charset="0"/>
                <a:cs typeface="Times New Roman" panose="02020603050405020304" pitchFamily="18" charset="0"/>
              </a:rPr>
              <a:t>V</a:t>
            </a:r>
          </a:p>
        </p:txBody>
      </p:sp>
      <p:sp>
        <p:nvSpPr>
          <p:cNvPr id="51" name="Freeform: Shape 50">
            <a:extLst>
              <a:ext uri="{FF2B5EF4-FFF2-40B4-BE49-F238E27FC236}">
                <a16:creationId xmlns:a16="http://schemas.microsoft.com/office/drawing/2014/main" id="{318C1F9D-C69F-4FD9-8CF4-DAB4A6F4C272}"/>
              </a:ext>
            </a:extLst>
          </p:cNvPr>
          <p:cNvSpPr/>
          <p:nvPr/>
        </p:nvSpPr>
        <p:spPr bwMode="auto">
          <a:xfrm flipH="1">
            <a:off x="7054741" y="3540656"/>
            <a:ext cx="203392" cy="271463"/>
          </a:xfrm>
          <a:custGeom>
            <a:avLst/>
            <a:gdLst>
              <a:gd name="connsiteX0" fmla="*/ 3367 w 203392"/>
              <a:gd name="connsiteY0" fmla="*/ 271463 h 271463"/>
              <a:gd name="connsiteX1" fmla="*/ 27180 w 203392"/>
              <a:gd name="connsiteY1" fmla="*/ 109538 h 271463"/>
              <a:gd name="connsiteX2" fmla="*/ 203392 w 203392"/>
              <a:gd name="connsiteY2" fmla="*/ 0 h 271463"/>
            </a:gdLst>
            <a:ahLst/>
            <a:cxnLst>
              <a:cxn ang="0">
                <a:pos x="connsiteX0" y="connsiteY0"/>
              </a:cxn>
              <a:cxn ang="0">
                <a:pos x="connsiteX1" y="connsiteY1"/>
              </a:cxn>
              <a:cxn ang="0">
                <a:pos x="connsiteX2" y="connsiteY2"/>
              </a:cxn>
            </a:cxnLst>
            <a:rect l="l" t="t" r="r" b="b"/>
            <a:pathLst>
              <a:path w="203392" h="271463">
                <a:moveTo>
                  <a:pt x="3367" y="271463"/>
                </a:moveTo>
                <a:cubicBezTo>
                  <a:pt x="-1395" y="213122"/>
                  <a:pt x="-6157" y="154782"/>
                  <a:pt x="27180" y="109538"/>
                </a:cubicBezTo>
                <a:cubicBezTo>
                  <a:pt x="60517" y="64294"/>
                  <a:pt x="131954" y="32147"/>
                  <a:pt x="203392" y="0"/>
                </a:cubicBezTo>
              </a:path>
            </a:pathLst>
          </a:custGeom>
          <a:noFill/>
          <a:ln w="19050" cap="flat" cmpd="sng" algn="ctr">
            <a:solidFill>
              <a:srgbClr val="0000FF"/>
            </a:solidFill>
            <a:prstDash val="solid"/>
            <a:round/>
            <a:headEnd type="triangle" w="med" len="med"/>
            <a:tailEnd type="triangle" w="med" len="med"/>
          </a:ln>
          <a:effectLst/>
        </p:spPr>
        <p:txBody>
          <a:bodyPr rtlCol="0" anchor="ctr"/>
          <a:lstStyle/>
          <a:p>
            <a:pPr algn="ctr"/>
            <a:endParaRPr lang="en-US"/>
          </a:p>
        </p:txBody>
      </p:sp>
      <p:sp>
        <p:nvSpPr>
          <p:cNvPr id="52" name="Freeform: Shape 51">
            <a:extLst>
              <a:ext uri="{FF2B5EF4-FFF2-40B4-BE49-F238E27FC236}">
                <a16:creationId xmlns:a16="http://schemas.microsoft.com/office/drawing/2014/main" id="{7132D51B-B631-4D1B-A8BF-D9195747570F}"/>
              </a:ext>
            </a:extLst>
          </p:cNvPr>
          <p:cNvSpPr/>
          <p:nvPr/>
        </p:nvSpPr>
        <p:spPr bwMode="auto">
          <a:xfrm>
            <a:off x="2516777" y="2802560"/>
            <a:ext cx="1010194" cy="331450"/>
          </a:xfrm>
          <a:custGeom>
            <a:avLst/>
            <a:gdLst>
              <a:gd name="connsiteX0" fmla="*/ 0 w 1010194"/>
              <a:gd name="connsiteY0" fmla="*/ 452846 h 452846"/>
              <a:gd name="connsiteX1" fmla="*/ 487680 w 1010194"/>
              <a:gd name="connsiteY1" fmla="*/ 156755 h 452846"/>
              <a:gd name="connsiteX2" fmla="*/ 1010194 w 1010194"/>
              <a:gd name="connsiteY2" fmla="*/ 0 h 452846"/>
              <a:gd name="connsiteX0" fmla="*/ 0 w 1010194"/>
              <a:gd name="connsiteY0" fmla="*/ 452846 h 452846"/>
              <a:gd name="connsiteX1" fmla="*/ 435429 w 1010194"/>
              <a:gd name="connsiteY1" fmla="*/ 139338 h 452846"/>
              <a:gd name="connsiteX2" fmla="*/ 1010194 w 1010194"/>
              <a:gd name="connsiteY2" fmla="*/ 0 h 452846"/>
            </a:gdLst>
            <a:ahLst/>
            <a:cxnLst>
              <a:cxn ang="0">
                <a:pos x="connsiteX0" y="connsiteY0"/>
              </a:cxn>
              <a:cxn ang="0">
                <a:pos x="connsiteX1" y="connsiteY1"/>
              </a:cxn>
              <a:cxn ang="0">
                <a:pos x="connsiteX2" y="connsiteY2"/>
              </a:cxn>
            </a:cxnLst>
            <a:rect l="l" t="t" r="r" b="b"/>
            <a:pathLst>
              <a:path w="1010194" h="452846">
                <a:moveTo>
                  <a:pt x="0" y="452846"/>
                </a:moveTo>
                <a:cubicBezTo>
                  <a:pt x="159657" y="342537"/>
                  <a:pt x="267063" y="214812"/>
                  <a:pt x="435429" y="139338"/>
                </a:cubicBezTo>
                <a:cubicBezTo>
                  <a:pt x="603795" y="63864"/>
                  <a:pt x="833120" y="40640"/>
                  <a:pt x="1010194" y="0"/>
                </a:cubicBezTo>
              </a:path>
            </a:pathLst>
          </a:custGeom>
          <a:noFill/>
          <a:ln w="38100" cap="flat" cmpd="sng" algn="ctr">
            <a:solidFill>
              <a:schemeClr val="tx1"/>
            </a:solidFill>
            <a:prstDash val="sysDash"/>
            <a:round/>
            <a:headEnd type="none" w="med" len="med"/>
            <a:tailEnd type="triangle" w="med" len="med"/>
          </a:ln>
          <a:effectLst/>
        </p:spPr>
        <p:txBody>
          <a:bodyPr rtlCol="0" anchor="ctr"/>
          <a:lstStyle/>
          <a:p>
            <a:pPr algn="ctr"/>
            <a:endParaRPr lang="en-US"/>
          </a:p>
        </p:txBody>
      </p:sp>
      <p:sp>
        <p:nvSpPr>
          <p:cNvPr id="53" name="Freeform: Shape 52">
            <a:extLst>
              <a:ext uri="{FF2B5EF4-FFF2-40B4-BE49-F238E27FC236}">
                <a16:creationId xmlns:a16="http://schemas.microsoft.com/office/drawing/2014/main" id="{78B95ACC-BC87-4BF6-A9A8-AD2454DA6DF8}"/>
              </a:ext>
            </a:extLst>
          </p:cNvPr>
          <p:cNvSpPr/>
          <p:nvPr/>
        </p:nvSpPr>
        <p:spPr bwMode="auto">
          <a:xfrm>
            <a:off x="5538651" y="2802561"/>
            <a:ext cx="1134219" cy="731912"/>
          </a:xfrm>
          <a:custGeom>
            <a:avLst/>
            <a:gdLst>
              <a:gd name="connsiteX0" fmla="*/ 0 w 1254035"/>
              <a:gd name="connsiteY0" fmla="*/ 26125 h 496388"/>
              <a:gd name="connsiteX1" fmla="*/ 574766 w 1254035"/>
              <a:gd name="connsiteY1" fmla="*/ 52251 h 496388"/>
              <a:gd name="connsiteX2" fmla="*/ 1254035 w 1254035"/>
              <a:gd name="connsiteY2" fmla="*/ 496388 h 496388"/>
              <a:gd name="connsiteX0" fmla="*/ 0 w 1254035"/>
              <a:gd name="connsiteY0" fmla="*/ 6138 h 476401"/>
              <a:gd name="connsiteX1" fmla="*/ 653143 w 1254035"/>
              <a:gd name="connsiteY1" fmla="*/ 119349 h 476401"/>
              <a:gd name="connsiteX2" fmla="*/ 1254035 w 1254035"/>
              <a:gd name="connsiteY2" fmla="*/ 476401 h 476401"/>
              <a:gd name="connsiteX0" fmla="*/ 0 w 1254035"/>
              <a:gd name="connsiteY0" fmla="*/ 6138 h 476401"/>
              <a:gd name="connsiteX1" fmla="*/ 670560 w 1254035"/>
              <a:gd name="connsiteY1" fmla="*/ 119349 h 476401"/>
              <a:gd name="connsiteX2" fmla="*/ 1254035 w 1254035"/>
              <a:gd name="connsiteY2" fmla="*/ 476401 h 476401"/>
              <a:gd name="connsiteX0" fmla="*/ 0 w 1254035"/>
              <a:gd name="connsiteY0" fmla="*/ 0 h 470263"/>
              <a:gd name="connsiteX1" fmla="*/ 670560 w 1254035"/>
              <a:gd name="connsiteY1" fmla="*/ 113211 h 470263"/>
              <a:gd name="connsiteX2" fmla="*/ 1254035 w 1254035"/>
              <a:gd name="connsiteY2" fmla="*/ 470263 h 470263"/>
            </a:gdLst>
            <a:ahLst/>
            <a:cxnLst>
              <a:cxn ang="0">
                <a:pos x="connsiteX0" y="connsiteY0"/>
              </a:cxn>
              <a:cxn ang="0">
                <a:pos x="connsiteX1" y="connsiteY1"/>
              </a:cxn>
              <a:cxn ang="0">
                <a:pos x="connsiteX2" y="connsiteY2"/>
              </a:cxn>
            </a:cxnLst>
            <a:rect l="l" t="t" r="r" b="b"/>
            <a:pathLst>
              <a:path w="1254035" h="470263">
                <a:moveTo>
                  <a:pt x="0" y="0"/>
                </a:moveTo>
                <a:cubicBezTo>
                  <a:pt x="296091" y="0"/>
                  <a:pt x="461554" y="34834"/>
                  <a:pt x="670560" y="113211"/>
                </a:cubicBezTo>
                <a:cubicBezTo>
                  <a:pt x="879566" y="191588"/>
                  <a:pt x="1018903" y="287383"/>
                  <a:pt x="1254035" y="470263"/>
                </a:cubicBezTo>
              </a:path>
            </a:pathLst>
          </a:custGeom>
          <a:noFill/>
          <a:ln w="38100" cap="flat" cmpd="sng" algn="ctr">
            <a:solidFill>
              <a:schemeClr val="tx1"/>
            </a:solidFill>
            <a:prstDash val="sysDash"/>
            <a:round/>
            <a:headEnd type="none" w="med" len="med"/>
            <a:tailEnd type="triangle" w="med" len="med"/>
          </a:ln>
          <a:effectLst/>
        </p:spPr>
        <p:txBody>
          <a:bodyPr rtlCol="0" anchor="ctr"/>
          <a:lstStyle/>
          <a:p>
            <a:pPr algn="ctr"/>
            <a:endParaRPr lang="en-US"/>
          </a:p>
        </p:txBody>
      </p:sp>
      <p:sp>
        <p:nvSpPr>
          <p:cNvPr id="54" name="TextBox 53">
            <a:extLst>
              <a:ext uri="{FF2B5EF4-FFF2-40B4-BE49-F238E27FC236}">
                <a16:creationId xmlns:a16="http://schemas.microsoft.com/office/drawing/2014/main" id="{E8640A01-946A-4EFC-BE41-748ED5F9E392}"/>
              </a:ext>
            </a:extLst>
          </p:cNvPr>
          <p:cNvSpPr txBox="1"/>
          <p:nvPr/>
        </p:nvSpPr>
        <p:spPr>
          <a:xfrm>
            <a:off x="353913" y="1312684"/>
            <a:ext cx="1928285" cy="738664"/>
          </a:xfrm>
          <a:prstGeom prst="rect">
            <a:avLst/>
          </a:prstGeom>
          <a:noFill/>
        </p:spPr>
        <p:txBody>
          <a:bodyPr wrap="square" rtlCol="0">
            <a:spAutoFit/>
          </a:bodyPr>
          <a:lstStyle/>
          <a:p>
            <a:pPr algn="ctr"/>
            <a:r>
              <a:rPr lang="en-US" sz="1400" i="1"/>
              <a:t>Voltages and currents in culprit equipment...</a:t>
            </a:r>
          </a:p>
        </p:txBody>
      </p:sp>
      <p:sp>
        <p:nvSpPr>
          <p:cNvPr id="55" name="TextBox 54">
            <a:extLst>
              <a:ext uri="{FF2B5EF4-FFF2-40B4-BE49-F238E27FC236}">
                <a16:creationId xmlns:a16="http://schemas.microsoft.com/office/drawing/2014/main" id="{EEBB8353-F9AB-4736-892D-9214E0D8EEBE}"/>
              </a:ext>
            </a:extLst>
          </p:cNvPr>
          <p:cNvSpPr txBox="1"/>
          <p:nvPr/>
        </p:nvSpPr>
        <p:spPr>
          <a:xfrm>
            <a:off x="3365358" y="1423578"/>
            <a:ext cx="2115461" cy="523220"/>
          </a:xfrm>
          <a:prstGeom prst="rect">
            <a:avLst/>
          </a:prstGeom>
          <a:noFill/>
        </p:spPr>
        <p:txBody>
          <a:bodyPr wrap="square" rtlCol="0">
            <a:spAutoFit/>
          </a:bodyPr>
          <a:lstStyle/>
          <a:p>
            <a:pPr algn="ctr"/>
            <a:r>
              <a:rPr lang="en-US" sz="1400" i="1"/>
              <a:t>...produce electric and magnetic fields...</a:t>
            </a:r>
          </a:p>
        </p:txBody>
      </p:sp>
      <p:sp>
        <p:nvSpPr>
          <p:cNvPr id="56" name="TextBox 55">
            <a:extLst>
              <a:ext uri="{FF2B5EF4-FFF2-40B4-BE49-F238E27FC236}">
                <a16:creationId xmlns:a16="http://schemas.microsoft.com/office/drawing/2014/main" id="{4137944A-5A77-46EB-B0D0-E7688509A367}"/>
              </a:ext>
            </a:extLst>
          </p:cNvPr>
          <p:cNvSpPr txBox="1"/>
          <p:nvPr/>
        </p:nvSpPr>
        <p:spPr>
          <a:xfrm>
            <a:off x="6585425" y="1308499"/>
            <a:ext cx="2226107" cy="738664"/>
          </a:xfrm>
          <a:prstGeom prst="rect">
            <a:avLst/>
          </a:prstGeom>
          <a:noFill/>
        </p:spPr>
        <p:txBody>
          <a:bodyPr wrap="square" rtlCol="0">
            <a:spAutoFit/>
          </a:bodyPr>
          <a:lstStyle/>
          <a:p>
            <a:pPr algn="ctr"/>
            <a:r>
              <a:rPr lang="en-US" sz="1400" i="1"/>
              <a:t>...that produce voltages and currents in victim equipment</a:t>
            </a:r>
          </a:p>
        </p:txBody>
      </p:sp>
      <p:cxnSp>
        <p:nvCxnSpPr>
          <p:cNvPr id="58" name="Straight Arrow Connector 57">
            <a:extLst>
              <a:ext uri="{FF2B5EF4-FFF2-40B4-BE49-F238E27FC236}">
                <a16:creationId xmlns:a16="http://schemas.microsoft.com/office/drawing/2014/main" id="{3FC4D511-1E27-4C09-9F06-AFF8DB0EEF3E}"/>
              </a:ext>
            </a:extLst>
          </p:cNvPr>
          <p:cNvCxnSpPr/>
          <p:nvPr/>
        </p:nvCxnSpPr>
        <p:spPr bwMode="auto">
          <a:xfrm>
            <a:off x="2444903" y="1679601"/>
            <a:ext cx="805470" cy="0"/>
          </a:xfrm>
          <a:prstGeom prst="straightConnector1">
            <a:avLst/>
          </a:prstGeom>
          <a:solidFill>
            <a:schemeClr val="accent1"/>
          </a:solidFill>
          <a:ln w="76200" cap="flat" cmpd="sng" algn="ctr">
            <a:solidFill>
              <a:schemeClr val="tx1"/>
            </a:solidFill>
            <a:prstDash val="solid"/>
            <a:round/>
            <a:headEnd type="none" w="med" len="med"/>
            <a:tailEnd type="triangle"/>
          </a:ln>
          <a:effectLst/>
        </p:spPr>
      </p:cxnSp>
      <p:cxnSp>
        <p:nvCxnSpPr>
          <p:cNvPr id="59" name="Straight Arrow Connector 58">
            <a:extLst>
              <a:ext uri="{FF2B5EF4-FFF2-40B4-BE49-F238E27FC236}">
                <a16:creationId xmlns:a16="http://schemas.microsoft.com/office/drawing/2014/main" id="{129B8121-DD50-469E-A0AC-14C896E6F480}"/>
              </a:ext>
            </a:extLst>
          </p:cNvPr>
          <p:cNvCxnSpPr/>
          <p:nvPr/>
        </p:nvCxnSpPr>
        <p:spPr bwMode="auto">
          <a:xfrm>
            <a:off x="5655581" y="1679601"/>
            <a:ext cx="805470" cy="0"/>
          </a:xfrm>
          <a:prstGeom prst="straightConnector1">
            <a:avLst/>
          </a:prstGeom>
          <a:solidFill>
            <a:schemeClr val="accent1"/>
          </a:solidFill>
          <a:ln w="76200" cap="flat" cmpd="sng" algn="ctr">
            <a:solidFill>
              <a:schemeClr val="tx1"/>
            </a:solidFill>
            <a:prstDash val="solid"/>
            <a:round/>
            <a:headEnd type="none" w="med" len="med"/>
            <a:tailEnd type="triangle"/>
          </a:ln>
          <a:effectLst/>
        </p:spPr>
      </p:cxnSp>
      <p:cxnSp>
        <p:nvCxnSpPr>
          <p:cNvPr id="57" name="Straight Arrow Connector 56">
            <a:extLst>
              <a:ext uri="{FF2B5EF4-FFF2-40B4-BE49-F238E27FC236}">
                <a16:creationId xmlns:a16="http://schemas.microsoft.com/office/drawing/2014/main" id="{074893BF-3B35-4110-A143-3ADDED4FC82A}"/>
              </a:ext>
            </a:extLst>
          </p:cNvPr>
          <p:cNvCxnSpPr>
            <a:cxnSpLocks/>
          </p:cNvCxnSpPr>
          <p:nvPr/>
        </p:nvCxnSpPr>
        <p:spPr bwMode="auto">
          <a:xfrm>
            <a:off x="3617593" y="3560793"/>
            <a:ext cx="498477" cy="0"/>
          </a:xfrm>
          <a:prstGeom prst="straightConnector1">
            <a:avLst/>
          </a:prstGeom>
          <a:solidFill>
            <a:schemeClr val="accent1"/>
          </a:solidFill>
          <a:ln w="19050" cap="flat" cmpd="sng" algn="ctr">
            <a:solidFill>
              <a:schemeClr val="tx1"/>
            </a:solidFill>
            <a:prstDash val="sysDash"/>
            <a:round/>
            <a:headEnd type="none" w="med" len="med"/>
            <a:tailEnd type="triangle"/>
          </a:ln>
          <a:effectLst/>
        </p:spPr>
      </p:cxnSp>
      <p:cxnSp>
        <p:nvCxnSpPr>
          <p:cNvPr id="61" name="Straight Arrow Connector 60">
            <a:extLst>
              <a:ext uri="{FF2B5EF4-FFF2-40B4-BE49-F238E27FC236}">
                <a16:creationId xmlns:a16="http://schemas.microsoft.com/office/drawing/2014/main" id="{CFB2D35D-D6C1-4006-AD7B-69E5330741CE}"/>
              </a:ext>
            </a:extLst>
          </p:cNvPr>
          <p:cNvCxnSpPr>
            <a:cxnSpLocks/>
          </p:cNvCxnSpPr>
          <p:nvPr/>
        </p:nvCxnSpPr>
        <p:spPr bwMode="auto">
          <a:xfrm>
            <a:off x="5157104" y="3894621"/>
            <a:ext cx="498477" cy="0"/>
          </a:xfrm>
          <a:prstGeom prst="straightConnector1">
            <a:avLst/>
          </a:prstGeom>
          <a:solidFill>
            <a:schemeClr val="accent1"/>
          </a:solidFill>
          <a:ln w="19050" cap="flat" cmpd="sng" algn="ctr">
            <a:solidFill>
              <a:schemeClr val="tx1"/>
            </a:solidFill>
            <a:prstDash val="sysDash"/>
            <a:round/>
            <a:headEnd type="triangle" w="med" len="med"/>
            <a:tailEnd type="none" w="med" len="med"/>
          </a:ln>
          <a:effectLst/>
        </p:spPr>
      </p:cxnSp>
      <p:sp>
        <p:nvSpPr>
          <p:cNvPr id="3" name="TextBox 2">
            <a:extLst>
              <a:ext uri="{FF2B5EF4-FFF2-40B4-BE49-F238E27FC236}">
                <a16:creationId xmlns:a16="http://schemas.microsoft.com/office/drawing/2014/main" id="{576B98F7-E02E-4C22-84E1-8763F3FF40C1}"/>
              </a:ext>
            </a:extLst>
          </p:cNvPr>
          <p:cNvSpPr txBox="1"/>
          <p:nvPr/>
        </p:nvSpPr>
        <p:spPr>
          <a:xfrm>
            <a:off x="822207" y="5032706"/>
            <a:ext cx="7738789" cy="1179810"/>
          </a:xfrm>
          <a:prstGeom prst="rect">
            <a:avLst/>
          </a:prstGeom>
          <a:noFill/>
        </p:spPr>
        <p:txBody>
          <a:bodyPr wrap="square" rtlCol="0">
            <a:spAutoFit/>
          </a:bodyPr>
          <a:lstStyle/>
          <a:p>
            <a:pPr marL="342900" indent="-342900">
              <a:spcBef>
                <a:spcPts val="200"/>
              </a:spcBef>
              <a:spcAft>
                <a:spcPts val="200"/>
              </a:spcAft>
              <a:buFont typeface="Arial" panose="020B0604020202020204" pitchFamily="34" charset="0"/>
              <a:buChar char="•"/>
            </a:pPr>
            <a:r>
              <a:rPr lang="en-US">
                <a:solidFill>
                  <a:srgbClr val="0000FF"/>
                </a:solidFill>
              </a:rPr>
              <a:t>Current emissions and susceptibility measurements possible</a:t>
            </a:r>
          </a:p>
          <a:p>
            <a:pPr marL="342900" indent="-342900">
              <a:spcBef>
                <a:spcPts val="200"/>
              </a:spcBef>
              <a:spcAft>
                <a:spcPts val="200"/>
              </a:spcAft>
              <a:buFont typeface="Arial" panose="020B0604020202020204" pitchFamily="34" charset="0"/>
              <a:buChar char="•"/>
            </a:pPr>
            <a:r>
              <a:rPr lang="en-US">
                <a:solidFill>
                  <a:srgbClr val="0000FF"/>
                </a:solidFill>
              </a:rPr>
              <a:t>Provide indirect assessement of radiated emissions and susceptibility</a:t>
            </a:r>
          </a:p>
          <a:p>
            <a:pPr marL="342900" indent="-342900">
              <a:spcBef>
                <a:spcPts val="200"/>
              </a:spcBef>
              <a:spcAft>
                <a:spcPts val="200"/>
              </a:spcAft>
              <a:buFont typeface="Arial" panose="020B0604020202020204" pitchFamily="34" charset="0"/>
              <a:buChar char="•"/>
            </a:pPr>
            <a:r>
              <a:rPr lang="en-US">
                <a:solidFill>
                  <a:srgbClr val="0000FF"/>
                </a:solidFill>
              </a:rPr>
              <a:t>May be peformed in hardware development laboratory before bringing equipment to dedicated EMI test facility</a:t>
            </a:r>
          </a:p>
        </p:txBody>
      </p:sp>
      <p:cxnSp>
        <p:nvCxnSpPr>
          <p:cNvPr id="18" name="Straight Arrow Connector 17">
            <a:extLst>
              <a:ext uri="{FF2B5EF4-FFF2-40B4-BE49-F238E27FC236}">
                <a16:creationId xmlns:a16="http://schemas.microsoft.com/office/drawing/2014/main" id="{EA0FC811-E96B-4653-9982-56970EE9AB3E}"/>
              </a:ext>
            </a:extLst>
          </p:cNvPr>
          <p:cNvCxnSpPr>
            <a:cxnSpLocks/>
          </p:cNvCxnSpPr>
          <p:nvPr/>
        </p:nvCxnSpPr>
        <p:spPr bwMode="auto">
          <a:xfrm flipV="1">
            <a:off x="5226760" y="4647246"/>
            <a:ext cx="179582" cy="409185"/>
          </a:xfrm>
          <a:prstGeom prst="straightConnector1">
            <a:avLst/>
          </a:prstGeom>
          <a:solidFill>
            <a:schemeClr val="accent1"/>
          </a:solidFill>
          <a:ln w="57150" cap="flat" cmpd="sng" algn="ctr">
            <a:solidFill>
              <a:srgbClr val="0000FF"/>
            </a:solidFill>
            <a:prstDash val="solid"/>
            <a:round/>
            <a:headEnd type="none" w="med" len="med"/>
            <a:tailEnd type="triangle"/>
          </a:ln>
          <a:effectLst/>
        </p:spPr>
      </p:cxnSp>
      <p:cxnSp>
        <p:nvCxnSpPr>
          <p:cNvPr id="20" name="Straight Arrow Connector 19">
            <a:extLst>
              <a:ext uri="{FF2B5EF4-FFF2-40B4-BE49-F238E27FC236}">
                <a16:creationId xmlns:a16="http://schemas.microsoft.com/office/drawing/2014/main" id="{3F453EC5-B424-4219-A88A-3FECA67F015B}"/>
              </a:ext>
            </a:extLst>
          </p:cNvPr>
          <p:cNvCxnSpPr>
            <a:cxnSpLocks/>
          </p:cNvCxnSpPr>
          <p:nvPr/>
        </p:nvCxnSpPr>
        <p:spPr bwMode="auto">
          <a:xfrm flipH="1" flipV="1">
            <a:off x="3001321" y="4133714"/>
            <a:ext cx="364037" cy="881487"/>
          </a:xfrm>
          <a:prstGeom prst="straightConnector1">
            <a:avLst/>
          </a:prstGeom>
          <a:solidFill>
            <a:schemeClr val="accent1"/>
          </a:solidFill>
          <a:ln w="57150" cap="flat" cmpd="sng" algn="ctr">
            <a:solidFill>
              <a:srgbClr val="0000FF"/>
            </a:solidFill>
            <a:prstDash val="solid"/>
            <a:round/>
            <a:headEnd type="none" w="med" len="med"/>
            <a:tailEnd type="triangle"/>
          </a:ln>
          <a:effectLst/>
        </p:spPr>
      </p:cxnSp>
    </p:spTree>
    <p:extLst>
      <p:ext uri="{BB962C8B-B14F-4D97-AF65-F5344CB8AC3E}">
        <p14:creationId xmlns:p14="http://schemas.microsoft.com/office/powerpoint/2010/main" val="25939188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Dipole Antenna Basics</a:t>
            </a:r>
            <a:endParaRPr lang="en-US" dirty="0"/>
          </a:p>
        </p:txBody>
      </p:sp>
      <p:sp>
        <p:nvSpPr>
          <p:cNvPr id="3" name="Content Placeholder 2"/>
          <p:cNvSpPr>
            <a:spLocks noGrp="1"/>
          </p:cNvSpPr>
          <p:nvPr>
            <p:ph idx="1"/>
          </p:nvPr>
        </p:nvSpPr>
        <p:spPr/>
        <p:txBody>
          <a:bodyPr/>
          <a:lstStyle/>
          <a:p>
            <a:r>
              <a:rPr lang="en-US"/>
              <a:t>Inspired by Henry Ott’s “Dipoles for Dummies”</a:t>
            </a:r>
          </a:p>
          <a:p>
            <a:r>
              <a:rPr lang="en-US"/>
              <a:t>Antenna is transducer </a:t>
            </a:r>
            <a:r>
              <a:rPr lang="en-US" dirty="0"/>
              <a:t>between conducted and radiated energy</a:t>
            </a:r>
          </a:p>
          <a:p>
            <a:r>
              <a:rPr lang="en-US"/>
              <a:t>Antenna is formed </a:t>
            </a:r>
            <a:r>
              <a:rPr lang="en-US" dirty="0"/>
              <a:t>by establishing an RF potential between two conductors</a:t>
            </a:r>
          </a:p>
          <a:p>
            <a:r>
              <a:rPr lang="en-US" dirty="0"/>
              <a:t>Capacitance </a:t>
            </a:r>
            <a:r>
              <a:rPr lang="en-US"/>
              <a:t>between two </a:t>
            </a:r>
            <a:r>
              <a:rPr lang="en-US" dirty="0"/>
              <a:t>conductors provides </a:t>
            </a:r>
            <a:r>
              <a:rPr lang="en-US"/>
              <a:t>current path</a:t>
            </a:r>
          </a:p>
          <a:p>
            <a:r>
              <a:rPr lang="en-US"/>
              <a:t>Dipole provides simple analytical model for upper bound of radiated efficiency of unintentional antenna</a:t>
            </a:r>
            <a:endParaRPr lang="en-US" dirty="0"/>
          </a:p>
        </p:txBody>
      </p:sp>
      <p:grpSp>
        <p:nvGrpSpPr>
          <p:cNvPr id="34" name="Group 75">
            <a:extLst>
              <a:ext uri="{FF2B5EF4-FFF2-40B4-BE49-F238E27FC236}">
                <a16:creationId xmlns:a16="http://schemas.microsoft.com/office/drawing/2014/main" id="{59DDD9CB-5F4C-412D-932F-14A98EED2281}"/>
              </a:ext>
            </a:extLst>
          </p:cNvPr>
          <p:cNvGrpSpPr/>
          <p:nvPr/>
        </p:nvGrpSpPr>
        <p:grpSpPr>
          <a:xfrm>
            <a:off x="1206208" y="4187853"/>
            <a:ext cx="6731585" cy="1764405"/>
            <a:chOff x="1206208" y="3776731"/>
            <a:chExt cx="6731585" cy="1764405"/>
          </a:xfrm>
        </p:grpSpPr>
        <p:grpSp>
          <p:nvGrpSpPr>
            <p:cNvPr id="35" name="Group 16">
              <a:extLst>
                <a:ext uri="{FF2B5EF4-FFF2-40B4-BE49-F238E27FC236}">
                  <a16:creationId xmlns:a16="http://schemas.microsoft.com/office/drawing/2014/main" id="{7975748B-86CD-4558-93B8-5CCFF0BC972B}"/>
                </a:ext>
              </a:extLst>
            </p:cNvPr>
            <p:cNvGrpSpPr/>
            <p:nvPr/>
          </p:nvGrpSpPr>
          <p:grpSpPr>
            <a:xfrm>
              <a:off x="1708483" y="3778877"/>
              <a:ext cx="437881" cy="1762259"/>
              <a:chOff x="2060620" y="3773510"/>
              <a:chExt cx="437881" cy="1762259"/>
            </a:xfrm>
          </p:grpSpPr>
          <p:grpSp>
            <p:nvGrpSpPr>
              <p:cNvPr id="93" name="Group 15">
                <a:extLst>
                  <a:ext uri="{FF2B5EF4-FFF2-40B4-BE49-F238E27FC236}">
                    <a16:creationId xmlns:a16="http://schemas.microsoft.com/office/drawing/2014/main" id="{5DC4BE97-9602-47B7-A2C1-42DCBABAE751}"/>
                  </a:ext>
                </a:extLst>
              </p:cNvPr>
              <p:cNvGrpSpPr/>
              <p:nvPr/>
            </p:nvGrpSpPr>
            <p:grpSpPr>
              <a:xfrm>
                <a:off x="2060620" y="3773510"/>
                <a:ext cx="437881" cy="785611"/>
                <a:chOff x="2060620" y="3773510"/>
                <a:chExt cx="437881" cy="785611"/>
              </a:xfrm>
            </p:grpSpPr>
            <p:cxnSp>
              <p:nvCxnSpPr>
                <p:cNvPr id="97" name="Straight Connector 96">
                  <a:extLst>
                    <a:ext uri="{FF2B5EF4-FFF2-40B4-BE49-F238E27FC236}">
                      <a16:creationId xmlns:a16="http://schemas.microsoft.com/office/drawing/2014/main" id="{9857E42E-B86D-4863-BDE7-CD6A55EB56C8}"/>
                    </a:ext>
                  </a:extLst>
                </p:cNvPr>
                <p:cNvCxnSpPr/>
                <p:nvPr/>
              </p:nvCxnSpPr>
              <p:spPr bwMode="auto">
                <a:xfrm>
                  <a:off x="2060620" y="4546242"/>
                  <a:ext cx="437881" cy="0"/>
                </a:xfrm>
                <a:prstGeom prst="line">
                  <a:avLst/>
                </a:prstGeom>
                <a:solidFill>
                  <a:schemeClr val="accent1"/>
                </a:solidFill>
                <a:ln w="28575" cap="flat" cmpd="sng" algn="ctr">
                  <a:solidFill>
                    <a:schemeClr val="tx1"/>
                  </a:solidFill>
                  <a:prstDash val="solid"/>
                  <a:round/>
                  <a:headEnd type="none" w="med" len="med"/>
                  <a:tailEnd type="none" w="lg" len="lg"/>
                </a:ln>
                <a:effectLst/>
              </p:spPr>
            </p:cxnSp>
            <p:cxnSp>
              <p:nvCxnSpPr>
                <p:cNvPr id="98" name="Straight Connector 97">
                  <a:extLst>
                    <a:ext uri="{FF2B5EF4-FFF2-40B4-BE49-F238E27FC236}">
                      <a16:creationId xmlns:a16="http://schemas.microsoft.com/office/drawing/2014/main" id="{721EA051-2747-4674-BECA-6B19DD3879B4}"/>
                    </a:ext>
                  </a:extLst>
                </p:cNvPr>
                <p:cNvCxnSpPr/>
                <p:nvPr/>
              </p:nvCxnSpPr>
              <p:spPr bwMode="auto">
                <a:xfrm flipV="1">
                  <a:off x="2498501" y="3773510"/>
                  <a:ext cx="0" cy="785611"/>
                </a:xfrm>
                <a:prstGeom prst="line">
                  <a:avLst/>
                </a:prstGeom>
                <a:solidFill>
                  <a:schemeClr val="accent1"/>
                </a:solidFill>
                <a:ln w="28575" cap="flat" cmpd="sng" algn="ctr">
                  <a:solidFill>
                    <a:schemeClr val="tx1"/>
                  </a:solidFill>
                  <a:prstDash val="solid"/>
                  <a:round/>
                  <a:headEnd type="none" w="med" len="med"/>
                  <a:tailEnd type="none" w="lg" len="lg"/>
                </a:ln>
                <a:effectLst/>
              </p:spPr>
            </p:cxnSp>
          </p:grpSp>
          <p:grpSp>
            <p:nvGrpSpPr>
              <p:cNvPr id="94" name="Group 14">
                <a:extLst>
                  <a:ext uri="{FF2B5EF4-FFF2-40B4-BE49-F238E27FC236}">
                    <a16:creationId xmlns:a16="http://schemas.microsoft.com/office/drawing/2014/main" id="{232AB78D-7C2D-48D5-BD05-AEC76E383DF1}"/>
                  </a:ext>
                </a:extLst>
              </p:cNvPr>
              <p:cNvGrpSpPr/>
              <p:nvPr/>
            </p:nvGrpSpPr>
            <p:grpSpPr>
              <a:xfrm>
                <a:off x="2060620" y="4750158"/>
                <a:ext cx="437881" cy="785611"/>
                <a:chOff x="2060620" y="4750158"/>
                <a:chExt cx="437881" cy="785611"/>
              </a:xfrm>
            </p:grpSpPr>
            <p:cxnSp>
              <p:nvCxnSpPr>
                <p:cNvPr id="95" name="Straight Connector 94">
                  <a:extLst>
                    <a:ext uri="{FF2B5EF4-FFF2-40B4-BE49-F238E27FC236}">
                      <a16:creationId xmlns:a16="http://schemas.microsoft.com/office/drawing/2014/main" id="{9F996B8A-6AFE-4753-92C4-533C0CA6A3BA}"/>
                    </a:ext>
                  </a:extLst>
                </p:cNvPr>
                <p:cNvCxnSpPr/>
                <p:nvPr/>
              </p:nvCxnSpPr>
              <p:spPr bwMode="auto">
                <a:xfrm flipV="1">
                  <a:off x="2060620" y="4763037"/>
                  <a:ext cx="437881" cy="0"/>
                </a:xfrm>
                <a:prstGeom prst="line">
                  <a:avLst/>
                </a:prstGeom>
                <a:solidFill>
                  <a:schemeClr val="accent1"/>
                </a:solidFill>
                <a:ln w="28575" cap="flat" cmpd="sng" algn="ctr">
                  <a:solidFill>
                    <a:schemeClr val="tx1"/>
                  </a:solidFill>
                  <a:prstDash val="solid"/>
                  <a:round/>
                  <a:headEnd type="none" w="med" len="med"/>
                  <a:tailEnd type="none" w="lg" len="lg"/>
                </a:ln>
                <a:effectLst/>
              </p:spPr>
            </p:cxnSp>
            <p:cxnSp>
              <p:nvCxnSpPr>
                <p:cNvPr id="96" name="Straight Connector 95">
                  <a:extLst>
                    <a:ext uri="{FF2B5EF4-FFF2-40B4-BE49-F238E27FC236}">
                      <a16:creationId xmlns:a16="http://schemas.microsoft.com/office/drawing/2014/main" id="{30148273-C066-43BB-B74A-5C78DECF0175}"/>
                    </a:ext>
                  </a:extLst>
                </p:cNvPr>
                <p:cNvCxnSpPr/>
                <p:nvPr/>
              </p:nvCxnSpPr>
              <p:spPr bwMode="auto">
                <a:xfrm>
                  <a:off x="2498501" y="4750158"/>
                  <a:ext cx="0" cy="785611"/>
                </a:xfrm>
                <a:prstGeom prst="line">
                  <a:avLst/>
                </a:prstGeom>
                <a:solidFill>
                  <a:schemeClr val="accent1"/>
                </a:solidFill>
                <a:ln w="28575" cap="flat" cmpd="sng" algn="ctr">
                  <a:solidFill>
                    <a:schemeClr val="tx1"/>
                  </a:solidFill>
                  <a:prstDash val="solid"/>
                  <a:round/>
                  <a:headEnd type="none" w="med" len="med"/>
                  <a:tailEnd type="none" w="lg" len="lg"/>
                </a:ln>
                <a:effectLst/>
              </p:spPr>
            </p:cxnSp>
          </p:grpSp>
        </p:grpSp>
        <p:sp>
          <p:nvSpPr>
            <p:cNvPr id="37" name="TextBox 36">
              <a:extLst>
                <a:ext uri="{FF2B5EF4-FFF2-40B4-BE49-F238E27FC236}">
                  <a16:creationId xmlns:a16="http://schemas.microsoft.com/office/drawing/2014/main" id="{D7426814-54C1-4F62-8E74-DC0E098BBC3C}"/>
                </a:ext>
              </a:extLst>
            </p:cNvPr>
            <p:cNvSpPr txBox="1"/>
            <p:nvPr/>
          </p:nvSpPr>
          <p:spPr>
            <a:xfrm>
              <a:off x="1206208" y="4378817"/>
              <a:ext cx="514885" cy="461665"/>
            </a:xfrm>
            <a:prstGeom prst="rect">
              <a:avLst/>
            </a:prstGeom>
            <a:noFill/>
          </p:spPr>
          <p:txBody>
            <a:bodyPr wrap="none" rtlCol="0">
              <a:spAutoFit/>
            </a:bodyPr>
            <a:lstStyle/>
            <a:p>
              <a:r>
                <a:rPr lang="en-US" sz="2400" i="1" dirty="0">
                  <a:solidFill>
                    <a:srgbClr val="0000FF"/>
                  </a:solidFill>
                  <a:latin typeface="Times New Roman" pitchFamily="18" charset="0"/>
                  <a:cs typeface="Times New Roman" pitchFamily="18" charset="0"/>
                </a:rPr>
                <a:t>V</a:t>
              </a:r>
              <a:r>
                <a:rPr lang="en-US" sz="2400" i="1" baseline="-25000" dirty="0">
                  <a:solidFill>
                    <a:srgbClr val="0000FF"/>
                  </a:solidFill>
                  <a:latin typeface="Times New Roman" pitchFamily="18" charset="0"/>
                  <a:cs typeface="Times New Roman" pitchFamily="18" charset="0"/>
                </a:rPr>
                <a:t>T</a:t>
              </a:r>
            </a:p>
          </p:txBody>
        </p:sp>
        <p:sp>
          <p:nvSpPr>
            <p:cNvPr id="40" name="TextBox 39">
              <a:extLst>
                <a:ext uri="{FF2B5EF4-FFF2-40B4-BE49-F238E27FC236}">
                  <a16:creationId xmlns:a16="http://schemas.microsoft.com/office/drawing/2014/main" id="{D7AC97E3-E5DF-40E4-8082-ED28851945BB}"/>
                </a:ext>
              </a:extLst>
            </p:cNvPr>
            <p:cNvSpPr txBox="1"/>
            <p:nvPr/>
          </p:nvSpPr>
          <p:spPr>
            <a:xfrm>
              <a:off x="1553935" y="4211392"/>
              <a:ext cx="304892" cy="338554"/>
            </a:xfrm>
            <a:prstGeom prst="rect">
              <a:avLst/>
            </a:prstGeom>
            <a:noFill/>
          </p:spPr>
          <p:txBody>
            <a:bodyPr wrap="none" rtlCol="0">
              <a:spAutoFit/>
            </a:bodyPr>
            <a:lstStyle/>
            <a:p>
              <a:r>
                <a:rPr lang="en-US" dirty="0">
                  <a:solidFill>
                    <a:srgbClr val="0000FF"/>
                  </a:solidFill>
                  <a:latin typeface="+mj-lt"/>
                  <a:cs typeface="Times New Roman" pitchFamily="18" charset="0"/>
                </a:rPr>
                <a:t>+</a:t>
              </a:r>
            </a:p>
          </p:txBody>
        </p:sp>
        <p:sp>
          <p:nvSpPr>
            <p:cNvPr id="47" name="TextBox 46">
              <a:extLst>
                <a:ext uri="{FF2B5EF4-FFF2-40B4-BE49-F238E27FC236}">
                  <a16:creationId xmlns:a16="http://schemas.microsoft.com/office/drawing/2014/main" id="{29684AF7-E209-4F24-9DE6-7C0BD2E8BB5E}"/>
                </a:ext>
              </a:extLst>
            </p:cNvPr>
            <p:cNvSpPr txBox="1"/>
            <p:nvPr/>
          </p:nvSpPr>
          <p:spPr>
            <a:xfrm>
              <a:off x="1579583" y="4737279"/>
              <a:ext cx="253596" cy="338554"/>
            </a:xfrm>
            <a:prstGeom prst="rect">
              <a:avLst/>
            </a:prstGeom>
            <a:noFill/>
          </p:spPr>
          <p:txBody>
            <a:bodyPr wrap="none" rtlCol="0">
              <a:spAutoFit/>
            </a:bodyPr>
            <a:lstStyle/>
            <a:p>
              <a:r>
                <a:rPr lang="en-US" dirty="0">
                  <a:solidFill>
                    <a:srgbClr val="0000FF"/>
                  </a:solidFill>
                  <a:latin typeface="+mj-lt"/>
                  <a:cs typeface="Times New Roman" pitchFamily="18" charset="0"/>
                </a:rPr>
                <a:t>-</a:t>
              </a:r>
            </a:p>
          </p:txBody>
        </p:sp>
        <p:cxnSp>
          <p:nvCxnSpPr>
            <p:cNvPr id="48" name="Straight Arrow Connector 47">
              <a:extLst>
                <a:ext uri="{FF2B5EF4-FFF2-40B4-BE49-F238E27FC236}">
                  <a16:creationId xmlns:a16="http://schemas.microsoft.com/office/drawing/2014/main" id="{847ADDB4-B1F6-45B3-8D6B-DFDF480306B3}"/>
                </a:ext>
              </a:extLst>
            </p:cNvPr>
            <p:cNvCxnSpPr/>
            <p:nvPr/>
          </p:nvCxnSpPr>
          <p:spPr bwMode="auto">
            <a:xfrm flipV="1">
              <a:off x="2030455" y="3850783"/>
              <a:ext cx="0" cy="489397"/>
            </a:xfrm>
            <a:prstGeom prst="straightConnector1">
              <a:avLst/>
            </a:prstGeom>
            <a:solidFill>
              <a:schemeClr val="accent1"/>
            </a:solidFill>
            <a:ln w="9525" cap="flat" cmpd="sng" algn="ctr">
              <a:solidFill>
                <a:srgbClr val="FF0000"/>
              </a:solidFill>
              <a:prstDash val="solid"/>
              <a:round/>
              <a:headEnd type="none" w="med" len="med"/>
              <a:tailEnd type="triangle" w="med" len="med"/>
            </a:ln>
            <a:effectLst/>
          </p:spPr>
        </p:cxnSp>
        <p:sp>
          <p:nvSpPr>
            <p:cNvPr id="49" name="TextBox 48">
              <a:extLst>
                <a:ext uri="{FF2B5EF4-FFF2-40B4-BE49-F238E27FC236}">
                  <a16:creationId xmlns:a16="http://schemas.microsoft.com/office/drawing/2014/main" id="{F9620BA4-B40E-4AAB-8BF4-266D21781523}"/>
                </a:ext>
              </a:extLst>
            </p:cNvPr>
            <p:cNvSpPr txBox="1"/>
            <p:nvPr/>
          </p:nvSpPr>
          <p:spPr>
            <a:xfrm>
              <a:off x="1693460" y="3835758"/>
              <a:ext cx="369012" cy="369332"/>
            </a:xfrm>
            <a:prstGeom prst="rect">
              <a:avLst/>
            </a:prstGeom>
            <a:noFill/>
          </p:spPr>
          <p:txBody>
            <a:bodyPr wrap="none" rtlCol="0">
              <a:spAutoFit/>
            </a:bodyPr>
            <a:lstStyle/>
            <a:p>
              <a:r>
                <a:rPr lang="en-US" sz="1800" i="1" dirty="0">
                  <a:solidFill>
                    <a:srgbClr val="FF0000"/>
                  </a:solidFill>
                  <a:latin typeface="Times New Roman" pitchFamily="18" charset="0"/>
                  <a:cs typeface="Times New Roman" pitchFamily="18" charset="0"/>
                </a:rPr>
                <a:t>I</a:t>
              </a:r>
              <a:r>
                <a:rPr lang="en-US" sz="1800" i="1" baseline="-25000" dirty="0">
                  <a:solidFill>
                    <a:srgbClr val="FF0000"/>
                  </a:solidFill>
                  <a:latin typeface="Times New Roman" pitchFamily="18" charset="0"/>
                  <a:cs typeface="Times New Roman" pitchFamily="18" charset="0"/>
                </a:rPr>
                <a:t>T</a:t>
              </a:r>
            </a:p>
          </p:txBody>
        </p:sp>
        <p:grpSp>
          <p:nvGrpSpPr>
            <p:cNvPr id="50" name="Group 124">
              <a:extLst>
                <a:ext uri="{FF2B5EF4-FFF2-40B4-BE49-F238E27FC236}">
                  <a16:creationId xmlns:a16="http://schemas.microsoft.com/office/drawing/2014/main" id="{1353F903-9148-4B08-A071-3B36CA3172D3}"/>
                </a:ext>
              </a:extLst>
            </p:cNvPr>
            <p:cNvGrpSpPr>
              <a:grpSpLocks/>
            </p:cNvGrpSpPr>
            <p:nvPr/>
          </p:nvGrpSpPr>
          <p:grpSpPr bwMode="auto">
            <a:xfrm>
              <a:off x="2458677" y="4453138"/>
              <a:ext cx="438983" cy="376440"/>
              <a:chOff x="3429000" y="3124200"/>
              <a:chExt cx="304800" cy="228600"/>
            </a:xfrm>
          </p:grpSpPr>
          <p:cxnSp>
            <p:nvCxnSpPr>
              <p:cNvPr id="89" name="Straight Connector 114">
                <a:extLst>
                  <a:ext uri="{FF2B5EF4-FFF2-40B4-BE49-F238E27FC236}">
                    <a16:creationId xmlns:a16="http://schemas.microsoft.com/office/drawing/2014/main" id="{D5F31C50-F4D6-454C-8D12-0A2B7DCA3C40}"/>
                  </a:ext>
                </a:extLst>
              </p:cNvPr>
              <p:cNvCxnSpPr>
                <a:cxnSpLocks noChangeShapeType="1"/>
              </p:cNvCxnSpPr>
              <p:nvPr/>
            </p:nvCxnSpPr>
            <p:spPr bwMode="auto">
              <a:xfrm>
                <a:off x="3429000" y="3200400"/>
                <a:ext cx="304800" cy="0"/>
              </a:xfrm>
              <a:prstGeom prst="line">
                <a:avLst/>
              </a:prstGeom>
              <a:noFill/>
              <a:ln w="9525" algn="ctr">
                <a:solidFill>
                  <a:schemeClr val="tx1"/>
                </a:solidFill>
                <a:prstDash val="dash"/>
                <a:round/>
                <a:headEnd/>
                <a:tailEnd type="none" w="lg" len="lg"/>
              </a:ln>
            </p:spPr>
          </p:cxnSp>
          <p:cxnSp>
            <p:nvCxnSpPr>
              <p:cNvPr id="90" name="Straight Connector 115">
                <a:extLst>
                  <a:ext uri="{FF2B5EF4-FFF2-40B4-BE49-F238E27FC236}">
                    <a16:creationId xmlns:a16="http://schemas.microsoft.com/office/drawing/2014/main" id="{D4BE7B3D-9152-42C6-A8FF-9638846CD759}"/>
                  </a:ext>
                </a:extLst>
              </p:cNvPr>
              <p:cNvCxnSpPr>
                <a:cxnSpLocks noChangeShapeType="1"/>
              </p:cNvCxnSpPr>
              <p:nvPr/>
            </p:nvCxnSpPr>
            <p:spPr bwMode="auto">
              <a:xfrm>
                <a:off x="3429000" y="3276600"/>
                <a:ext cx="304800" cy="0"/>
              </a:xfrm>
              <a:prstGeom prst="line">
                <a:avLst/>
              </a:prstGeom>
              <a:noFill/>
              <a:ln w="9525" algn="ctr">
                <a:solidFill>
                  <a:schemeClr val="tx1"/>
                </a:solidFill>
                <a:prstDash val="dash"/>
                <a:round/>
                <a:headEnd/>
                <a:tailEnd type="none" w="lg" len="lg"/>
              </a:ln>
            </p:spPr>
          </p:cxnSp>
          <p:cxnSp>
            <p:nvCxnSpPr>
              <p:cNvPr id="91" name="Straight Connector 119">
                <a:extLst>
                  <a:ext uri="{FF2B5EF4-FFF2-40B4-BE49-F238E27FC236}">
                    <a16:creationId xmlns:a16="http://schemas.microsoft.com/office/drawing/2014/main" id="{C033C863-B380-4AE3-B756-45AC9D4C8654}"/>
                  </a:ext>
                </a:extLst>
              </p:cNvPr>
              <p:cNvCxnSpPr>
                <a:cxnSpLocks noChangeShapeType="1"/>
              </p:cNvCxnSpPr>
              <p:nvPr/>
            </p:nvCxnSpPr>
            <p:spPr bwMode="auto">
              <a:xfrm rot="5400000" flipH="1" flipV="1">
                <a:off x="3543300" y="3162300"/>
                <a:ext cx="76200" cy="0"/>
              </a:xfrm>
              <a:prstGeom prst="line">
                <a:avLst/>
              </a:prstGeom>
              <a:noFill/>
              <a:ln w="9525" algn="ctr">
                <a:solidFill>
                  <a:schemeClr val="tx1"/>
                </a:solidFill>
                <a:prstDash val="dash"/>
                <a:round/>
                <a:headEnd/>
                <a:tailEnd type="none" w="lg" len="lg"/>
              </a:ln>
            </p:spPr>
          </p:cxnSp>
          <p:cxnSp>
            <p:nvCxnSpPr>
              <p:cNvPr id="92" name="Straight Connector 123">
                <a:extLst>
                  <a:ext uri="{FF2B5EF4-FFF2-40B4-BE49-F238E27FC236}">
                    <a16:creationId xmlns:a16="http://schemas.microsoft.com/office/drawing/2014/main" id="{35EE6EFF-3A23-4956-B503-54F81AD4D522}"/>
                  </a:ext>
                </a:extLst>
              </p:cNvPr>
              <p:cNvCxnSpPr>
                <a:cxnSpLocks noChangeShapeType="1"/>
              </p:cNvCxnSpPr>
              <p:nvPr/>
            </p:nvCxnSpPr>
            <p:spPr bwMode="auto">
              <a:xfrm rot="5400000">
                <a:off x="3543300" y="3314700"/>
                <a:ext cx="76200" cy="0"/>
              </a:xfrm>
              <a:prstGeom prst="line">
                <a:avLst/>
              </a:prstGeom>
              <a:noFill/>
              <a:ln w="9525" algn="ctr">
                <a:solidFill>
                  <a:schemeClr val="tx1"/>
                </a:solidFill>
                <a:prstDash val="dash"/>
                <a:round/>
                <a:headEnd/>
                <a:tailEnd type="none" w="lg" len="lg"/>
              </a:ln>
            </p:spPr>
          </p:cxnSp>
        </p:grpSp>
        <p:sp>
          <p:nvSpPr>
            <p:cNvPr id="51" name="Freeform 26">
              <a:extLst>
                <a:ext uri="{FF2B5EF4-FFF2-40B4-BE49-F238E27FC236}">
                  <a16:creationId xmlns:a16="http://schemas.microsoft.com/office/drawing/2014/main" id="{BACE5F75-41E7-4FDE-81B1-5E880EB6B6BC}"/>
                </a:ext>
              </a:extLst>
            </p:cNvPr>
            <p:cNvSpPr/>
            <p:nvPr/>
          </p:nvSpPr>
          <p:spPr bwMode="auto">
            <a:xfrm>
              <a:off x="2146364" y="3921617"/>
              <a:ext cx="528034" cy="495838"/>
            </a:xfrm>
            <a:custGeom>
              <a:avLst/>
              <a:gdLst>
                <a:gd name="connsiteX0" fmla="*/ 528034 w 528034"/>
                <a:gd name="connsiteY0" fmla="*/ 502277 h 502277"/>
                <a:gd name="connsiteX1" fmla="*/ 515155 w 528034"/>
                <a:gd name="connsiteY1" fmla="*/ 321972 h 502277"/>
                <a:gd name="connsiteX2" fmla="*/ 450761 w 528034"/>
                <a:gd name="connsiteY2" fmla="*/ 167426 h 502277"/>
                <a:gd name="connsiteX3" fmla="*/ 193184 w 528034"/>
                <a:gd name="connsiteY3" fmla="*/ 25758 h 502277"/>
                <a:gd name="connsiteX4" fmla="*/ 0 w 528034"/>
                <a:gd name="connsiteY4" fmla="*/ 12879 h 502277"/>
                <a:gd name="connsiteX0" fmla="*/ 528034 w 528034"/>
                <a:gd name="connsiteY0" fmla="*/ 502277 h 502277"/>
                <a:gd name="connsiteX1" fmla="*/ 463640 w 528034"/>
                <a:gd name="connsiteY1" fmla="*/ 283336 h 502277"/>
                <a:gd name="connsiteX2" fmla="*/ 450761 w 528034"/>
                <a:gd name="connsiteY2" fmla="*/ 167426 h 502277"/>
                <a:gd name="connsiteX3" fmla="*/ 193184 w 528034"/>
                <a:gd name="connsiteY3" fmla="*/ 25758 h 502277"/>
                <a:gd name="connsiteX4" fmla="*/ 0 w 528034"/>
                <a:gd name="connsiteY4" fmla="*/ 12879 h 502277"/>
                <a:gd name="connsiteX0" fmla="*/ 528034 w 528034"/>
                <a:gd name="connsiteY0" fmla="*/ 502277 h 502277"/>
                <a:gd name="connsiteX1" fmla="*/ 463640 w 528034"/>
                <a:gd name="connsiteY1" fmla="*/ 283336 h 502277"/>
                <a:gd name="connsiteX2" fmla="*/ 373488 w 528034"/>
                <a:gd name="connsiteY2" fmla="*/ 167426 h 502277"/>
                <a:gd name="connsiteX3" fmla="*/ 193184 w 528034"/>
                <a:gd name="connsiteY3" fmla="*/ 25758 h 502277"/>
                <a:gd name="connsiteX4" fmla="*/ 0 w 528034"/>
                <a:gd name="connsiteY4" fmla="*/ 12879 h 502277"/>
                <a:gd name="connsiteX0" fmla="*/ 528034 w 528034"/>
                <a:gd name="connsiteY0" fmla="*/ 495838 h 495838"/>
                <a:gd name="connsiteX1" fmla="*/ 463640 w 528034"/>
                <a:gd name="connsiteY1" fmla="*/ 276897 h 495838"/>
                <a:gd name="connsiteX2" fmla="*/ 373488 w 528034"/>
                <a:gd name="connsiteY2" fmla="*/ 160987 h 495838"/>
                <a:gd name="connsiteX3" fmla="*/ 218942 w 528034"/>
                <a:gd name="connsiteY3" fmla="*/ 57956 h 495838"/>
                <a:gd name="connsiteX4" fmla="*/ 0 w 528034"/>
                <a:gd name="connsiteY4" fmla="*/ 6440 h 495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8034" h="495838">
                  <a:moveTo>
                    <a:pt x="528034" y="495838"/>
                  </a:moveTo>
                  <a:cubicBezTo>
                    <a:pt x="528034" y="433590"/>
                    <a:pt x="489398" y="332705"/>
                    <a:pt x="463640" y="276897"/>
                  </a:cubicBezTo>
                  <a:cubicBezTo>
                    <a:pt x="437882" y="221089"/>
                    <a:pt x="414271" y="197477"/>
                    <a:pt x="373488" y="160987"/>
                  </a:cubicBezTo>
                  <a:cubicBezTo>
                    <a:pt x="332705" y="124497"/>
                    <a:pt x="281190" y="83714"/>
                    <a:pt x="218942" y="57956"/>
                  </a:cubicBezTo>
                  <a:cubicBezTo>
                    <a:pt x="156694" y="32198"/>
                    <a:pt x="59028" y="0"/>
                    <a:pt x="0" y="6440"/>
                  </a:cubicBezTo>
                </a:path>
              </a:pathLst>
            </a:custGeom>
            <a:noFill/>
            <a:ln w="9525" cap="flat" cmpd="sng" algn="ctr">
              <a:solidFill>
                <a:schemeClr val="tx1"/>
              </a:solidFill>
              <a:prstDash val="dash"/>
              <a:round/>
              <a:headEnd type="none" w="med" len="med"/>
              <a:tailEnd type="none" w="lg" len="lg"/>
            </a:ln>
            <a:effectLst/>
          </p:spPr>
          <p:txBody>
            <a:bodyPr rtlCol="0" anchor="ctr"/>
            <a:lstStyle/>
            <a:p>
              <a:pPr algn="ctr"/>
              <a:endParaRPr lang="en-US"/>
            </a:p>
          </p:txBody>
        </p:sp>
        <p:sp>
          <p:nvSpPr>
            <p:cNvPr id="52" name="Freeform 27">
              <a:extLst>
                <a:ext uri="{FF2B5EF4-FFF2-40B4-BE49-F238E27FC236}">
                  <a16:creationId xmlns:a16="http://schemas.microsoft.com/office/drawing/2014/main" id="{4F1A61E9-CAB4-41B6-B609-A9CEDC283CFA}"/>
                </a:ext>
              </a:extLst>
            </p:cNvPr>
            <p:cNvSpPr/>
            <p:nvPr/>
          </p:nvSpPr>
          <p:spPr bwMode="auto">
            <a:xfrm flipV="1">
              <a:off x="2144218" y="4859628"/>
              <a:ext cx="528034" cy="495838"/>
            </a:xfrm>
            <a:custGeom>
              <a:avLst/>
              <a:gdLst>
                <a:gd name="connsiteX0" fmla="*/ 528034 w 528034"/>
                <a:gd name="connsiteY0" fmla="*/ 502277 h 502277"/>
                <a:gd name="connsiteX1" fmla="*/ 515155 w 528034"/>
                <a:gd name="connsiteY1" fmla="*/ 321972 h 502277"/>
                <a:gd name="connsiteX2" fmla="*/ 450761 w 528034"/>
                <a:gd name="connsiteY2" fmla="*/ 167426 h 502277"/>
                <a:gd name="connsiteX3" fmla="*/ 193184 w 528034"/>
                <a:gd name="connsiteY3" fmla="*/ 25758 h 502277"/>
                <a:gd name="connsiteX4" fmla="*/ 0 w 528034"/>
                <a:gd name="connsiteY4" fmla="*/ 12879 h 502277"/>
                <a:gd name="connsiteX0" fmla="*/ 528034 w 528034"/>
                <a:gd name="connsiteY0" fmla="*/ 502277 h 502277"/>
                <a:gd name="connsiteX1" fmla="*/ 463640 w 528034"/>
                <a:gd name="connsiteY1" fmla="*/ 283336 h 502277"/>
                <a:gd name="connsiteX2" fmla="*/ 450761 w 528034"/>
                <a:gd name="connsiteY2" fmla="*/ 167426 h 502277"/>
                <a:gd name="connsiteX3" fmla="*/ 193184 w 528034"/>
                <a:gd name="connsiteY3" fmla="*/ 25758 h 502277"/>
                <a:gd name="connsiteX4" fmla="*/ 0 w 528034"/>
                <a:gd name="connsiteY4" fmla="*/ 12879 h 502277"/>
                <a:gd name="connsiteX0" fmla="*/ 528034 w 528034"/>
                <a:gd name="connsiteY0" fmla="*/ 502277 h 502277"/>
                <a:gd name="connsiteX1" fmla="*/ 463640 w 528034"/>
                <a:gd name="connsiteY1" fmla="*/ 283336 h 502277"/>
                <a:gd name="connsiteX2" fmla="*/ 373488 w 528034"/>
                <a:gd name="connsiteY2" fmla="*/ 167426 h 502277"/>
                <a:gd name="connsiteX3" fmla="*/ 193184 w 528034"/>
                <a:gd name="connsiteY3" fmla="*/ 25758 h 502277"/>
                <a:gd name="connsiteX4" fmla="*/ 0 w 528034"/>
                <a:gd name="connsiteY4" fmla="*/ 12879 h 502277"/>
                <a:gd name="connsiteX0" fmla="*/ 528034 w 528034"/>
                <a:gd name="connsiteY0" fmla="*/ 495838 h 495838"/>
                <a:gd name="connsiteX1" fmla="*/ 463640 w 528034"/>
                <a:gd name="connsiteY1" fmla="*/ 276897 h 495838"/>
                <a:gd name="connsiteX2" fmla="*/ 373488 w 528034"/>
                <a:gd name="connsiteY2" fmla="*/ 160987 h 495838"/>
                <a:gd name="connsiteX3" fmla="*/ 218942 w 528034"/>
                <a:gd name="connsiteY3" fmla="*/ 57956 h 495838"/>
                <a:gd name="connsiteX4" fmla="*/ 0 w 528034"/>
                <a:gd name="connsiteY4" fmla="*/ 6440 h 495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8034" h="495838">
                  <a:moveTo>
                    <a:pt x="528034" y="495838"/>
                  </a:moveTo>
                  <a:cubicBezTo>
                    <a:pt x="528034" y="433590"/>
                    <a:pt x="489398" y="332705"/>
                    <a:pt x="463640" y="276897"/>
                  </a:cubicBezTo>
                  <a:cubicBezTo>
                    <a:pt x="437882" y="221089"/>
                    <a:pt x="414271" y="197477"/>
                    <a:pt x="373488" y="160987"/>
                  </a:cubicBezTo>
                  <a:cubicBezTo>
                    <a:pt x="332705" y="124497"/>
                    <a:pt x="281190" y="83714"/>
                    <a:pt x="218942" y="57956"/>
                  </a:cubicBezTo>
                  <a:cubicBezTo>
                    <a:pt x="156694" y="32198"/>
                    <a:pt x="59028" y="0"/>
                    <a:pt x="0" y="6440"/>
                  </a:cubicBezTo>
                </a:path>
              </a:pathLst>
            </a:custGeom>
            <a:noFill/>
            <a:ln w="9525" cap="flat" cmpd="sng" algn="ctr">
              <a:solidFill>
                <a:schemeClr val="tx1"/>
              </a:solidFill>
              <a:prstDash val="dash"/>
              <a:round/>
              <a:headEnd type="none" w="med" len="med"/>
              <a:tailEnd type="none" w="lg" len="lg"/>
            </a:ln>
            <a:effectLst/>
          </p:spPr>
          <p:txBody>
            <a:bodyPr rtlCol="0" anchor="ctr"/>
            <a:lstStyle/>
            <a:p>
              <a:pPr algn="ctr"/>
              <a:endParaRPr lang="en-US"/>
            </a:p>
          </p:txBody>
        </p:sp>
        <p:sp>
          <p:nvSpPr>
            <p:cNvPr id="53" name="Freeform 35">
              <a:extLst>
                <a:ext uri="{FF2B5EF4-FFF2-40B4-BE49-F238E27FC236}">
                  <a16:creationId xmlns:a16="http://schemas.microsoft.com/office/drawing/2014/main" id="{E9113F70-43B0-43FB-A85A-E252B454CA42}"/>
                </a:ext>
              </a:extLst>
            </p:cNvPr>
            <p:cNvSpPr/>
            <p:nvPr/>
          </p:nvSpPr>
          <p:spPr bwMode="auto">
            <a:xfrm>
              <a:off x="2172125" y="4082603"/>
              <a:ext cx="248992" cy="1133341"/>
            </a:xfrm>
            <a:custGeom>
              <a:avLst/>
              <a:gdLst>
                <a:gd name="connsiteX0" fmla="*/ 51515 w 248992"/>
                <a:gd name="connsiteY0" fmla="*/ 0 h 1133341"/>
                <a:gd name="connsiteX1" fmla="*/ 218941 w 248992"/>
                <a:gd name="connsiteY1" fmla="*/ 193183 h 1133341"/>
                <a:gd name="connsiteX2" fmla="*/ 231820 w 248992"/>
                <a:gd name="connsiteY2" fmla="*/ 695459 h 1133341"/>
                <a:gd name="connsiteX3" fmla="*/ 206062 w 248992"/>
                <a:gd name="connsiteY3" fmla="*/ 940158 h 1133341"/>
                <a:gd name="connsiteX4" fmla="*/ 103031 w 248992"/>
                <a:gd name="connsiteY4" fmla="*/ 1094704 h 1133341"/>
                <a:gd name="connsiteX5" fmla="*/ 0 w 248992"/>
                <a:gd name="connsiteY5" fmla="*/ 1133341 h 1133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8992" h="1133341">
                  <a:moveTo>
                    <a:pt x="51515" y="0"/>
                  </a:moveTo>
                  <a:cubicBezTo>
                    <a:pt x="120202" y="38636"/>
                    <a:pt x="188890" y="77273"/>
                    <a:pt x="218941" y="193183"/>
                  </a:cubicBezTo>
                  <a:cubicBezTo>
                    <a:pt x="248992" y="309093"/>
                    <a:pt x="233966" y="570963"/>
                    <a:pt x="231820" y="695459"/>
                  </a:cubicBezTo>
                  <a:cubicBezTo>
                    <a:pt x="229674" y="819955"/>
                    <a:pt x="227527" y="873617"/>
                    <a:pt x="206062" y="940158"/>
                  </a:cubicBezTo>
                  <a:cubicBezTo>
                    <a:pt x="184597" y="1006699"/>
                    <a:pt x="137375" y="1062507"/>
                    <a:pt x="103031" y="1094704"/>
                  </a:cubicBezTo>
                  <a:cubicBezTo>
                    <a:pt x="68687" y="1126901"/>
                    <a:pt x="34343" y="1130121"/>
                    <a:pt x="0" y="1133341"/>
                  </a:cubicBezTo>
                </a:path>
              </a:pathLst>
            </a:custGeom>
            <a:noFill/>
            <a:ln w="9525" cap="flat" cmpd="sng" algn="ctr">
              <a:solidFill>
                <a:srgbClr val="FF0000"/>
              </a:solidFill>
              <a:prstDash val="dash"/>
              <a:round/>
              <a:headEnd type="none" w="med" len="med"/>
              <a:tailEnd type="triangle" w="med" len="med"/>
            </a:ln>
            <a:effectLst/>
          </p:spPr>
          <p:txBody>
            <a:bodyPr rtlCol="0" anchor="ctr"/>
            <a:lstStyle/>
            <a:p>
              <a:pPr algn="ctr"/>
              <a:endParaRPr lang="en-US"/>
            </a:p>
          </p:txBody>
        </p:sp>
        <p:grpSp>
          <p:nvGrpSpPr>
            <p:cNvPr id="54" name="Group 70">
              <a:extLst>
                <a:ext uri="{FF2B5EF4-FFF2-40B4-BE49-F238E27FC236}">
                  <a16:creationId xmlns:a16="http://schemas.microsoft.com/office/drawing/2014/main" id="{F3014FE4-75D9-4A39-AF8C-585944F49265}"/>
                </a:ext>
              </a:extLst>
            </p:cNvPr>
            <p:cNvGrpSpPr>
              <a:grpSpLocks/>
            </p:cNvGrpSpPr>
            <p:nvPr/>
          </p:nvGrpSpPr>
          <p:grpSpPr bwMode="auto">
            <a:xfrm>
              <a:off x="2903406" y="4211368"/>
              <a:ext cx="312738" cy="304800"/>
              <a:chOff x="2112335" y="3012558"/>
              <a:chExt cx="312922" cy="304604"/>
            </a:xfrm>
          </p:grpSpPr>
          <p:sp>
            <p:nvSpPr>
              <p:cNvPr id="87" name="TextBox 61">
                <a:extLst>
                  <a:ext uri="{FF2B5EF4-FFF2-40B4-BE49-F238E27FC236}">
                    <a16:creationId xmlns:a16="http://schemas.microsoft.com/office/drawing/2014/main" id="{FC977BF3-EB86-406A-B4BD-76DDB2F05349}"/>
                  </a:ext>
                </a:extLst>
              </p:cNvPr>
              <p:cNvSpPr txBox="1">
                <a:spLocks noChangeArrowheads="1"/>
              </p:cNvSpPr>
              <p:nvPr/>
            </p:nvSpPr>
            <p:spPr bwMode="auto">
              <a:xfrm>
                <a:off x="2112335" y="3012558"/>
                <a:ext cx="312922" cy="304604"/>
              </a:xfrm>
              <a:prstGeom prst="rect">
                <a:avLst/>
              </a:prstGeom>
              <a:noFill/>
              <a:ln w="9525">
                <a:noFill/>
                <a:miter lim="800000"/>
                <a:headEnd/>
                <a:tailEnd/>
              </a:ln>
            </p:spPr>
            <p:txBody>
              <a:bodyPr wrap="none">
                <a:spAutoFit/>
              </a:bodyPr>
              <a:lstStyle/>
              <a:p>
                <a:r>
                  <a:rPr lang="en-US" sz="1400" i="1">
                    <a:solidFill>
                      <a:srgbClr val="FF0000"/>
                    </a:solidFill>
                  </a:rPr>
                  <a:t>H</a:t>
                </a:r>
              </a:p>
            </p:txBody>
          </p:sp>
          <p:cxnSp>
            <p:nvCxnSpPr>
              <p:cNvPr id="88" name="Straight Arrow Connector 66">
                <a:extLst>
                  <a:ext uri="{FF2B5EF4-FFF2-40B4-BE49-F238E27FC236}">
                    <a16:creationId xmlns:a16="http://schemas.microsoft.com/office/drawing/2014/main" id="{7C33AFC9-EE07-49B8-AFF8-5EE3CDCFB365}"/>
                  </a:ext>
                </a:extLst>
              </p:cNvPr>
              <p:cNvCxnSpPr>
                <a:cxnSpLocks noChangeShapeType="1"/>
              </p:cNvCxnSpPr>
              <p:nvPr/>
            </p:nvCxnSpPr>
            <p:spPr bwMode="auto">
              <a:xfrm>
                <a:off x="2218660" y="3042500"/>
                <a:ext cx="170121" cy="1588"/>
              </a:xfrm>
              <a:prstGeom prst="straightConnector1">
                <a:avLst/>
              </a:prstGeom>
              <a:noFill/>
              <a:ln w="3175" algn="ctr">
                <a:solidFill>
                  <a:srgbClr val="FF0000"/>
                </a:solidFill>
                <a:round/>
                <a:headEnd/>
                <a:tailEnd type="triangle" w="med" len="med"/>
              </a:ln>
            </p:spPr>
          </p:cxnSp>
        </p:grpSp>
        <p:grpSp>
          <p:nvGrpSpPr>
            <p:cNvPr id="55" name="Group 69">
              <a:extLst>
                <a:ext uri="{FF2B5EF4-FFF2-40B4-BE49-F238E27FC236}">
                  <a16:creationId xmlns:a16="http://schemas.microsoft.com/office/drawing/2014/main" id="{5C3DC7C0-BBE9-4300-BF11-BF67DD2BB17E}"/>
                </a:ext>
              </a:extLst>
            </p:cNvPr>
            <p:cNvGrpSpPr>
              <a:grpSpLocks/>
            </p:cNvGrpSpPr>
            <p:nvPr/>
          </p:nvGrpSpPr>
          <p:grpSpPr bwMode="auto">
            <a:xfrm>
              <a:off x="3381244" y="4981306"/>
              <a:ext cx="303212" cy="304800"/>
              <a:chOff x="2690037" y="3320902"/>
              <a:chExt cx="303304" cy="304604"/>
            </a:xfrm>
          </p:grpSpPr>
          <p:sp>
            <p:nvSpPr>
              <p:cNvPr id="85" name="TextBox 62">
                <a:extLst>
                  <a:ext uri="{FF2B5EF4-FFF2-40B4-BE49-F238E27FC236}">
                    <a16:creationId xmlns:a16="http://schemas.microsoft.com/office/drawing/2014/main" id="{045F90BB-A09B-44D5-A08D-0D5C328C465E}"/>
                  </a:ext>
                </a:extLst>
              </p:cNvPr>
              <p:cNvSpPr txBox="1">
                <a:spLocks noChangeArrowheads="1"/>
              </p:cNvSpPr>
              <p:nvPr/>
            </p:nvSpPr>
            <p:spPr bwMode="auto">
              <a:xfrm>
                <a:off x="2690037" y="3320902"/>
                <a:ext cx="303304" cy="304604"/>
              </a:xfrm>
              <a:prstGeom prst="rect">
                <a:avLst/>
              </a:prstGeom>
              <a:noFill/>
              <a:ln w="9525">
                <a:noFill/>
                <a:miter lim="800000"/>
                <a:headEnd/>
                <a:tailEnd/>
              </a:ln>
            </p:spPr>
            <p:txBody>
              <a:bodyPr wrap="none">
                <a:spAutoFit/>
              </a:bodyPr>
              <a:lstStyle/>
              <a:p>
                <a:r>
                  <a:rPr lang="en-US" sz="1400" i="1">
                    <a:solidFill>
                      <a:srgbClr val="0000FF"/>
                    </a:solidFill>
                  </a:rPr>
                  <a:t>E</a:t>
                </a:r>
              </a:p>
            </p:txBody>
          </p:sp>
          <p:cxnSp>
            <p:nvCxnSpPr>
              <p:cNvPr id="86" name="Straight Arrow Connector 68">
                <a:extLst>
                  <a:ext uri="{FF2B5EF4-FFF2-40B4-BE49-F238E27FC236}">
                    <a16:creationId xmlns:a16="http://schemas.microsoft.com/office/drawing/2014/main" id="{9BCE87AC-146F-4499-9C9B-1A200A6022DF}"/>
                  </a:ext>
                </a:extLst>
              </p:cNvPr>
              <p:cNvCxnSpPr>
                <a:cxnSpLocks noChangeShapeType="1"/>
              </p:cNvCxnSpPr>
              <p:nvPr/>
            </p:nvCxnSpPr>
            <p:spPr bwMode="auto">
              <a:xfrm>
                <a:off x="2789274" y="3350844"/>
                <a:ext cx="170121" cy="1588"/>
              </a:xfrm>
              <a:prstGeom prst="straightConnector1">
                <a:avLst/>
              </a:prstGeom>
              <a:noFill/>
              <a:ln w="3175" algn="ctr">
                <a:solidFill>
                  <a:srgbClr val="0000FF"/>
                </a:solidFill>
                <a:round/>
                <a:headEnd/>
                <a:tailEnd type="triangle" w="med" len="med"/>
              </a:ln>
            </p:spPr>
          </p:cxnSp>
        </p:grpSp>
        <p:sp>
          <p:nvSpPr>
            <p:cNvPr id="56" name="Curved Left Arrow 45">
              <a:extLst>
                <a:ext uri="{FF2B5EF4-FFF2-40B4-BE49-F238E27FC236}">
                  <a16:creationId xmlns:a16="http://schemas.microsoft.com/office/drawing/2014/main" id="{C038D5EF-E671-4A4A-B66F-E37BABAD8C5B}"/>
                </a:ext>
              </a:extLst>
            </p:cNvPr>
            <p:cNvSpPr>
              <a:spLocks noChangeArrowheads="1"/>
            </p:cNvSpPr>
            <p:nvPr/>
          </p:nvSpPr>
          <p:spPr bwMode="auto">
            <a:xfrm flipV="1">
              <a:off x="3019831" y="4459018"/>
              <a:ext cx="431800" cy="347663"/>
            </a:xfrm>
            <a:prstGeom prst="curvedLeftArrow">
              <a:avLst>
                <a:gd name="adj1" fmla="val 25000"/>
                <a:gd name="adj2" fmla="val 50000"/>
                <a:gd name="adj3" fmla="val 24944"/>
              </a:avLst>
            </a:prstGeom>
            <a:solidFill>
              <a:srgbClr val="FF0000"/>
            </a:solidFill>
            <a:ln w="9525" algn="ctr">
              <a:solidFill>
                <a:schemeClr val="tx1"/>
              </a:solidFill>
              <a:round/>
              <a:headEnd/>
              <a:tailEnd/>
            </a:ln>
          </p:spPr>
          <p:txBody>
            <a:bodyPr rot="10800000"/>
            <a:lstStyle/>
            <a:p>
              <a:endParaRPr lang="en-US"/>
            </a:p>
          </p:txBody>
        </p:sp>
        <p:sp>
          <p:nvSpPr>
            <p:cNvPr id="57" name="Circular Arrow 43">
              <a:extLst>
                <a:ext uri="{FF2B5EF4-FFF2-40B4-BE49-F238E27FC236}">
                  <a16:creationId xmlns:a16="http://schemas.microsoft.com/office/drawing/2014/main" id="{F0704A2D-4963-4130-8EF9-F91AD2C09200}"/>
                </a:ext>
              </a:extLst>
            </p:cNvPr>
            <p:cNvSpPr/>
            <p:nvPr/>
          </p:nvSpPr>
          <p:spPr bwMode="auto">
            <a:xfrm rot="5400000">
              <a:off x="3007130" y="4211369"/>
              <a:ext cx="760413" cy="842962"/>
            </a:xfrm>
            <a:prstGeom prst="circularArrow">
              <a:avLst/>
            </a:prstGeom>
            <a:solidFill>
              <a:srgbClr val="0000FF"/>
            </a:solidFill>
            <a:ln w="9525" cap="flat" cmpd="sng" algn="ctr">
              <a:solidFill>
                <a:schemeClr val="tx1"/>
              </a:solidFill>
              <a:prstDash val="solid"/>
              <a:round/>
              <a:headEnd type="none" w="med" len="med"/>
              <a:tailEnd type="triangle" w="lg" len="lg"/>
            </a:ln>
            <a:effectLst/>
          </p:spPr>
          <p:txBody>
            <a:bodyPr/>
            <a:lstStyle/>
            <a:p>
              <a:pPr>
                <a:defRPr/>
              </a:pPr>
              <a:endParaRPr lang="en-US"/>
            </a:p>
          </p:txBody>
        </p:sp>
        <p:sp>
          <p:nvSpPr>
            <p:cNvPr id="58" name="Curved Left Arrow 48">
              <a:extLst>
                <a:ext uri="{FF2B5EF4-FFF2-40B4-BE49-F238E27FC236}">
                  <a16:creationId xmlns:a16="http://schemas.microsoft.com/office/drawing/2014/main" id="{9F29CD1B-BD10-42D3-9E12-E81A0FE89DB4}"/>
                </a:ext>
              </a:extLst>
            </p:cNvPr>
            <p:cNvSpPr>
              <a:spLocks noChangeArrowheads="1"/>
            </p:cNvSpPr>
            <p:nvPr/>
          </p:nvSpPr>
          <p:spPr bwMode="auto">
            <a:xfrm flipV="1">
              <a:off x="3832631" y="4459018"/>
              <a:ext cx="433387" cy="347663"/>
            </a:xfrm>
            <a:prstGeom prst="curvedLeftArrow">
              <a:avLst>
                <a:gd name="adj1" fmla="val 25000"/>
                <a:gd name="adj2" fmla="val 50000"/>
                <a:gd name="adj3" fmla="val 25035"/>
              </a:avLst>
            </a:prstGeom>
            <a:solidFill>
              <a:srgbClr val="FF0000"/>
            </a:solidFill>
            <a:ln w="9525" algn="ctr">
              <a:solidFill>
                <a:schemeClr val="tx1"/>
              </a:solidFill>
              <a:round/>
              <a:headEnd/>
              <a:tailEnd/>
            </a:ln>
          </p:spPr>
          <p:txBody>
            <a:bodyPr rot="10800000"/>
            <a:lstStyle/>
            <a:p>
              <a:endParaRPr lang="en-US"/>
            </a:p>
          </p:txBody>
        </p:sp>
        <p:sp>
          <p:nvSpPr>
            <p:cNvPr id="59" name="Circular Arrow 45">
              <a:extLst>
                <a:ext uri="{FF2B5EF4-FFF2-40B4-BE49-F238E27FC236}">
                  <a16:creationId xmlns:a16="http://schemas.microsoft.com/office/drawing/2014/main" id="{6A28D94E-34E5-40C4-95DB-96C562DB61D7}"/>
                </a:ext>
              </a:extLst>
            </p:cNvPr>
            <p:cNvSpPr/>
            <p:nvPr/>
          </p:nvSpPr>
          <p:spPr bwMode="auto">
            <a:xfrm rot="5400000">
              <a:off x="3820724" y="4210575"/>
              <a:ext cx="760413" cy="844550"/>
            </a:xfrm>
            <a:prstGeom prst="circularArrow">
              <a:avLst/>
            </a:prstGeom>
            <a:solidFill>
              <a:srgbClr val="0000FF"/>
            </a:solidFill>
            <a:ln w="9525" cap="flat" cmpd="sng" algn="ctr">
              <a:solidFill>
                <a:schemeClr val="tx1"/>
              </a:solidFill>
              <a:prstDash val="solid"/>
              <a:round/>
              <a:headEnd type="none" w="med" len="med"/>
              <a:tailEnd type="triangle" w="lg" len="lg"/>
            </a:ln>
            <a:effectLst/>
          </p:spPr>
          <p:txBody>
            <a:bodyPr/>
            <a:lstStyle/>
            <a:p>
              <a:pPr>
                <a:defRPr/>
              </a:pPr>
              <a:endParaRPr lang="en-US"/>
            </a:p>
          </p:txBody>
        </p:sp>
        <p:sp>
          <p:nvSpPr>
            <p:cNvPr id="60" name="Curved Left Arrow 50">
              <a:extLst>
                <a:ext uri="{FF2B5EF4-FFF2-40B4-BE49-F238E27FC236}">
                  <a16:creationId xmlns:a16="http://schemas.microsoft.com/office/drawing/2014/main" id="{9C6DF4E4-1166-463B-ADAE-525BEA554BB5}"/>
                </a:ext>
              </a:extLst>
            </p:cNvPr>
            <p:cNvSpPr>
              <a:spLocks noChangeArrowheads="1"/>
            </p:cNvSpPr>
            <p:nvPr/>
          </p:nvSpPr>
          <p:spPr bwMode="auto">
            <a:xfrm flipV="1">
              <a:off x="4647018" y="4459018"/>
              <a:ext cx="431800" cy="347663"/>
            </a:xfrm>
            <a:prstGeom prst="curvedLeftArrow">
              <a:avLst>
                <a:gd name="adj1" fmla="val 25000"/>
                <a:gd name="adj2" fmla="val 50000"/>
                <a:gd name="adj3" fmla="val 24944"/>
              </a:avLst>
            </a:prstGeom>
            <a:solidFill>
              <a:srgbClr val="FF0000"/>
            </a:solidFill>
            <a:ln w="9525" algn="ctr">
              <a:solidFill>
                <a:schemeClr val="tx1"/>
              </a:solidFill>
              <a:round/>
              <a:headEnd/>
              <a:tailEnd/>
            </a:ln>
          </p:spPr>
          <p:txBody>
            <a:bodyPr rot="10800000"/>
            <a:lstStyle/>
            <a:p>
              <a:endParaRPr lang="en-US"/>
            </a:p>
          </p:txBody>
        </p:sp>
        <p:sp>
          <p:nvSpPr>
            <p:cNvPr id="61" name="Circular Arrow 47">
              <a:extLst>
                <a:ext uri="{FF2B5EF4-FFF2-40B4-BE49-F238E27FC236}">
                  <a16:creationId xmlns:a16="http://schemas.microsoft.com/office/drawing/2014/main" id="{3887F9A5-FCFE-4726-9115-79B0C61F5FE5}"/>
                </a:ext>
              </a:extLst>
            </p:cNvPr>
            <p:cNvSpPr/>
            <p:nvPr/>
          </p:nvSpPr>
          <p:spPr bwMode="auto">
            <a:xfrm rot="5400000">
              <a:off x="4634318" y="4211368"/>
              <a:ext cx="760413" cy="842963"/>
            </a:xfrm>
            <a:prstGeom prst="circularArrow">
              <a:avLst/>
            </a:prstGeom>
            <a:solidFill>
              <a:srgbClr val="0000FF"/>
            </a:solidFill>
            <a:ln w="9525" cap="flat" cmpd="sng" algn="ctr">
              <a:solidFill>
                <a:schemeClr val="tx1"/>
              </a:solidFill>
              <a:prstDash val="solid"/>
              <a:round/>
              <a:headEnd type="none" w="med" len="med"/>
              <a:tailEnd type="triangle" w="lg" len="lg"/>
            </a:ln>
            <a:effectLst/>
          </p:spPr>
          <p:txBody>
            <a:bodyPr/>
            <a:lstStyle/>
            <a:p>
              <a:pPr>
                <a:defRPr/>
              </a:pPr>
              <a:endParaRPr lang="en-US"/>
            </a:p>
          </p:txBody>
        </p:sp>
        <p:sp>
          <p:nvSpPr>
            <p:cNvPr id="62" name="Curved Left Arrow 52">
              <a:extLst>
                <a:ext uri="{FF2B5EF4-FFF2-40B4-BE49-F238E27FC236}">
                  <a16:creationId xmlns:a16="http://schemas.microsoft.com/office/drawing/2014/main" id="{10BC6552-C938-40E3-9D4B-6A146110C59D}"/>
                </a:ext>
              </a:extLst>
            </p:cNvPr>
            <p:cNvSpPr>
              <a:spLocks noChangeArrowheads="1"/>
            </p:cNvSpPr>
            <p:nvPr/>
          </p:nvSpPr>
          <p:spPr bwMode="auto">
            <a:xfrm flipV="1">
              <a:off x="5461406" y="4459018"/>
              <a:ext cx="431800" cy="347663"/>
            </a:xfrm>
            <a:prstGeom prst="curvedLeftArrow">
              <a:avLst>
                <a:gd name="adj1" fmla="val 25000"/>
                <a:gd name="adj2" fmla="val 50000"/>
                <a:gd name="adj3" fmla="val 24944"/>
              </a:avLst>
            </a:prstGeom>
            <a:solidFill>
              <a:srgbClr val="FF0000"/>
            </a:solidFill>
            <a:ln w="9525" algn="ctr">
              <a:solidFill>
                <a:schemeClr val="tx1"/>
              </a:solidFill>
              <a:round/>
              <a:headEnd/>
              <a:tailEnd/>
            </a:ln>
          </p:spPr>
          <p:txBody>
            <a:bodyPr rot="10800000"/>
            <a:lstStyle/>
            <a:p>
              <a:endParaRPr lang="en-US"/>
            </a:p>
          </p:txBody>
        </p:sp>
        <p:sp>
          <p:nvSpPr>
            <p:cNvPr id="63" name="Circular Arrow 49">
              <a:extLst>
                <a:ext uri="{FF2B5EF4-FFF2-40B4-BE49-F238E27FC236}">
                  <a16:creationId xmlns:a16="http://schemas.microsoft.com/office/drawing/2014/main" id="{D0631135-6411-4077-BCFF-F06B89A71E41}"/>
                </a:ext>
              </a:extLst>
            </p:cNvPr>
            <p:cNvSpPr/>
            <p:nvPr/>
          </p:nvSpPr>
          <p:spPr bwMode="auto">
            <a:xfrm rot="5400000">
              <a:off x="5410068" y="4211369"/>
              <a:ext cx="760413" cy="842962"/>
            </a:xfrm>
            <a:prstGeom prst="circularArrow">
              <a:avLst/>
            </a:prstGeom>
            <a:solidFill>
              <a:srgbClr val="0000FF"/>
            </a:solidFill>
            <a:ln w="9525" cap="flat" cmpd="sng" algn="ctr">
              <a:solidFill>
                <a:schemeClr val="tx1"/>
              </a:solidFill>
              <a:prstDash val="solid"/>
              <a:round/>
              <a:headEnd type="none" w="med" len="med"/>
              <a:tailEnd type="triangle" w="lg" len="lg"/>
            </a:ln>
            <a:effectLst/>
          </p:spPr>
          <p:txBody>
            <a:bodyPr/>
            <a:lstStyle/>
            <a:p>
              <a:pPr>
                <a:defRPr/>
              </a:pPr>
              <a:endParaRPr lang="en-US"/>
            </a:p>
          </p:txBody>
        </p:sp>
        <p:grpSp>
          <p:nvGrpSpPr>
            <p:cNvPr id="64" name="Group 53">
              <a:extLst>
                <a:ext uri="{FF2B5EF4-FFF2-40B4-BE49-F238E27FC236}">
                  <a16:creationId xmlns:a16="http://schemas.microsoft.com/office/drawing/2014/main" id="{64002D3B-D38F-4F4A-9B52-C0E6B716C46D}"/>
                </a:ext>
              </a:extLst>
            </p:cNvPr>
            <p:cNvGrpSpPr/>
            <p:nvPr/>
          </p:nvGrpSpPr>
          <p:grpSpPr>
            <a:xfrm flipH="1">
              <a:off x="7001687" y="3776731"/>
              <a:ext cx="437881" cy="1762259"/>
              <a:chOff x="2060620" y="3773510"/>
              <a:chExt cx="437881" cy="1762259"/>
            </a:xfrm>
          </p:grpSpPr>
          <p:grpSp>
            <p:nvGrpSpPr>
              <p:cNvPr id="79" name="Group 15">
                <a:extLst>
                  <a:ext uri="{FF2B5EF4-FFF2-40B4-BE49-F238E27FC236}">
                    <a16:creationId xmlns:a16="http://schemas.microsoft.com/office/drawing/2014/main" id="{E9F7D27E-AB6C-4B1D-94EC-7E03B058B996}"/>
                  </a:ext>
                </a:extLst>
              </p:cNvPr>
              <p:cNvGrpSpPr/>
              <p:nvPr/>
            </p:nvGrpSpPr>
            <p:grpSpPr>
              <a:xfrm>
                <a:off x="2060620" y="3773510"/>
                <a:ext cx="437881" cy="785611"/>
                <a:chOff x="2060620" y="3773510"/>
                <a:chExt cx="437881" cy="785611"/>
              </a:xfrm>
            </p:grpSpPr>
            <p:cxnSp>
              <p:nvCxnSpPr>
                <p:cNvPr id="83" name="Straight Connector 82">
                  <a:extLst>
                    <a:ext uri="{FF2B5EF4-FFF2-40B4-BE49-F238E27FC236}">
                      <a16:creationId xmlns:a16="http://schemas.microsoft.com/office/drawing/2014/main" id="{E75C077E-8039-48B4-BCE8-0FED8EA78683}"/>
                    </a:ext>
                  </a:extLst>
                </p:cNvPr>
                <p:cNvCxnSpPr/>
                <p:nvPr/>
              </p:nvCxnSpPr>
              <p:spPr bwMode="auto">
                <a:xfrm>
                  <a:off x="2060620" y="4546242"/>
                  <a:ext cx="437881" cy="0"/>
                </a:xfrm>
                <a:prstGeom prst="line">
                  <a:avLst/>
                </a:prstGeom>
                <a:solidFill>
                  <a:schemeClr val="accent1"/>
                </a:solidFill>
                <a:ln w="28575" cap="flat" cmpd="sng" algn="ctr">
                  <a:solidFill>
                    <a:schemeClr val="tx1"/>
                  </a:solidFill>
                  <a:prstDash val="solid"/>
                  <a:round/>
                  <a:headEnd type="none" w="med" len="med"/>
                  <a:tailEnd type="none" w="lg" len="lg"/>
                </a:ln>
                <a:effectLst/>
              </p:spPr>
            </p:cxnSp>
            <p:cxnSp>
              <p:nvCxnSpPr>
                <p:cNvPr id="84" name="Straight Connector 83">
                  <a:extLst>
                    <a:ext uri="{FF2B5EF4-FFF2-40B4-BE49-F238E27FC236}">
                      <a16:creationId xmlns:a16="http://schemas.microsoft.com/office/drawing/2014/main" id="{CFAC6542-53F1-46B3-B10C-A2875372F36F}"/>
                    </a:ext>
                  </a:extLst>
                </p:cNvPr>
                <p:cNvCxnSpPr/>
                <p:nvPr/>
              </p:nvCxnSpPr>
              <p:spPr bwMode="auto">
                <a:xfrm flipV="1">
                  <a:off x="2498501" y="3773510"/>
                  <a:ext cx="0" cy="785611"/>
                </a:xfrm>
                <a:prstGeom prst="line">
                  <a:avLst/>
                </a:prstGeom>
                <a:solidFill>
                  <a:schemeClr val="accent1"/>
                </a:solidFill>
                <a:ln w="28575" cap="flat" cmpd="sng" algn="ctr">
                  <a:solidFill>
                    <a:schemeClr val="tx1"/>
                  </a:solidFill>
                  <a:prstDash val="solid"/>
                  <a:round/>
                  <a:headEnd type="none" w="med" len="med"/>
                  <a:tailEnd type="none" w="lg" len="lg"/>
                </a:ln>
                <a:effectLst/>
              </p:spPr>
            </p:cxnSp>
          </p:grpSp>
          <p:grpSp>
            <p:nvGrpSpPr>
              <p:cNvPr id="80" name="Group 14">
                <a:extLst>
                  <a:ext uri="{FF2B5EF4-FFF2-40B4-BE49-F238E27FC236}">
                    <a16:creationId xmlns:a16="http://schemas.microsoft.com/office/drawing/2014/main" id="{7E8F1BCA-9BB0-4C93-AE61-FB55BDDE04C7}"/>
                  </a:ext>
                </a:extLst>
              </p:cNvPr>
              <p:cNvGrpSpPr/>
              <p:nvPr/>
            </p:nvGrpSpPr>
            <p:grpSpPr>
              <a:xfrm>
                <a:off x="2060620" y="4750158"/>
                <a:ext cx="437881" cy="785611"/>
                <a:chOff x="2060620" y="4750158"/>
                <a:chExt cx="437881" cy="785611"/>
              </a:xfrm>
            </p:grpSpPr>
            <p:cxnSp>
              <p:nvCxnSpPr>
                <p:cNvPr id="81" name="Straight Connector 80">
                  <a:extLst>
                    <a:ext uri="{FF2B5EF4-FFF2-40B4-BE49-F238E27FC236}">
                      <a16:creationId xmlns:a16="http://schemas.microsoft.com/office/drawing/2014/main" id="{91CB7FAD-C77C-4D7E-8FD1-6A2FBA58A5B2}"/>
                    </a:ext>
                  </a:extLst>
                </p:cNvPr>
                <p:cNvCxnSpPr/>
                <p:nvPr/>
              </p:nvCxnSpPr>
              <p:spPr bwMode="auto">
                <a:xfrm flipV="1">
                  <a:off x="2060620" y="4763037"/>
                  <a:ext cx="437881" cy="0"/>
                </a:xfrm>
                <a:prstGeom prst="line">
                  <a:avLst/>
                </a:prstGeom>
                <a:solidFill>
                  <a:schemeClr val="accent1"/>
                </a:solidFill>
                <a:ln w="28575" cap="flat" cmpd="sng" algn="ctr">
                  <a:solidFill>
                    <a:schemeClr val="tx1"/>
                  </a:solidFill>
                  <a:prstDash val="solid"/>
                  <a:round/>
                  <a:headEnd type="none" w="med" len="med"/>
                  <a:tailEnd type="none" w="lg" len="lg"/>
                </a:ln>
                <a:effectLst/>
              </p:spPr>
            </p:cxnSp>
            <p:cxnSp>
              <p:nvCxnSpPr>
                <p:cNvPr id="82" name="Straight Connector 81">
                  <a:extLst>
                    <a:ext uri="{FF2B5EF4-FFF2-40B4-BE49-F238E27FC236}">
                      <a16:creationId xmlns:a16="http://schemas.microsoft.com/office/drawing/2014/main" id="{A3E592FD-8D6B-43B9-99CD-F8BB28DB80D8}"/>
                    </a:ext>
                  </a:extLst>
                </p:cNvPr>
                <p:cNvCxnSpPr/>
                <p:nvPr/>
              </p:nvCxnSpPr>
              <p:spPr bwMode="auto">
                <a:xfrm>
                  <a:off x="2498501" y="4750158"/>
                  <a:ext cx="0" cy="785611"/>
                </a:xfrm>
                <a:prstGeom prst="line">
                  <a:avLst/>
                </a:prstGeom>
                <a:solidFill>
                  <a:schemeClr val="accent1"/>
                </a:solidFill>
                <a:ln w="28575" cap="flat" cmpd="sng" algn="ctr">
                  <a:solidFill>
                    <a:schemeClr val="tx1"/>
                  </a:solidFill>
                  <a:prstDash val="solid"/>
                  <a:round/>
                  <a:headEnd type="none" w="med" len="med"/>
                  <a:tailEnd type="none" w="lg" len="lg"/>
                </a:ln>
                <a:effectLst/>
              </p:spPr>
            </p:cxnSp>
          </p:grpSp>
        </p:grpSp>
        <p:sp>
          <p:nvSpPr>
            <p:cNvPr id="65" name="TextBox 64">
              <a:extLst>
                <a:ext uri="{FF2B5EF4-FFF2-40B4-BE49-F238E27FC236}">
                  <a16:creationId xmlns:a16="http://schemas.microsoft.com/office/drawing/2014/main" id="{2711904D-7CC2-487C-BFC3-CA8AF89249CA}"/>
                </a:ext>
              </a:extLst>
            </p:cNvPr>
            <p:cNvSpPr txBox="1"/>
            <p:nvPr/>
          </p:nvSpPr>
          <p:spPr>
            <a:xfrm>
              <a:off x="7411687" y="4389550"/>
              <a:ext cx="526106" cy="461665"/>
            </a:xfrm>
            <a:prstGeom prst="rect">
              <a:avLst/>
            </a:prstGeom>
            <a:noFill/>
          </p:spPr>
          <p:txBody>
            <a:bodyPr wrap="none" rtlCol="0">
              <a:spAutoFit/>
            </a:bodyPr>
            <a:lstStyle/>
            <a:p>
              <a:r>
                <a:rPr lang="en-US" sz="2400" i="1" dirty="0">
                  <a:solidFill>
                    <a:srgbClr val="0000FF"/>
                  </a:solidFill>
                  <a:latin typeface="Times New Roman" pitchFamily="18" charset="0"/>
                  <a:cs typeface="Times New Roman" pitchFamily="18" charset="0"/>
                </a:rPr>
                <a:t>V</a:t>
              </a:r>
              <a:r>
                <a:rPr lang="en-US" sz="2400" i="1" baseline="-25000" dirty="0">
                  <a:solidFill>
                    <a:srgbClr val="0000FF"/>
                  </a:solidFill>
                  <a:latin typeface="Times New Roman" pitchFamily="18" charset="0"/>
                  <a:cs typeface="Times New Roman" pitchFamily="18" charset="0"/>
                </a:rPr>
                <a:t>R</a:t>
              </a:r>
            </a:p>
          </p:txBody>
        </p:sp>
        <p:sp>
          <p:nvSpPr>
            <p:cNvPr id="66" name="TextBox 65">
              <a:extLst>
                <a:ext uri="{FF2B5EF4-FFF2-40B4-BE49-F238E27FC236}">
                  <a16:creationId xmlns:a16="http://schemas.microsoft.com/office/drawing/2014/main" id="{0755DCBA-249A-4216-AE03-2A084A29303B}"/>
                </a:ext>
              </a:extLst>
            </p:cNvPr>
            <p:cNvSpPr txBox="1"/>
            <p:nvPr/>
          </p:nvSpPr>
          <p:spPr>
            <a:xfrm>
              <a:off x="7308649" y="4222125"/>
              <a:ext cx="304892" cy="338554"/>
            </a:xfrm>
            <a:prstGeom prst="rect">
              <a:avLst/>
            </a:prstGeom>
            <a:noFill/>
          </p:spPr>
          <p:txBody>
            <a:bodyPr wrap="none" rtlCol="0">
              <a:spAutoFit/>
            </a:bodyPr>
            <a:lstStyle/>
            <a:p>
              <a:r>
                <a:rPr lang="en-US" dirty="0">
                  <a:solidFill>
                    <a:srgbClr val="0000FF"/>
                  </a:solidFill>
                  <a:latin typeface="+mj-lt"/>
                  <a:cs typeface="Times New Roman" pitchFamily="18" charset="0"/>
                </a:rPr>
                <a:t>+</a:t>
              </a:r>
            </a:p>
          </p:txBody>
        </p:sp>
        <p:sp>
          <p:nvSpPr>
            <p:cNvPr id="67" name="TextBox 66">
              <a:extLst>
                <a:ext uri="{FF2B5EF4-FFF2-40B4-BE49-F238E27FC236}">
                  <a16:creationId xmlns:a16="http://schemas.microsoft.com/office/drawing/2014/main" id="{4A0D44C5-F6EF-4156-9FEC-2FCC9F22F594}"/>
                </a:ext>
              </a:extLst>
            </p:cNvPr>
            <p:cNvSpPr txBox="1"/>
            <p:nvPr/>
          </p:nvSpPr>
          <p:spPr>
            <a:xfrm>
              <a:off x="7334297" y="4748012"/>
              <a:ext cx="253596" cy="338554"/>
            </a:xfrm>
            <a:prstGeom prst="rect">
              <a:avLst/>
            </a:prstGeom>
            <a:noFill/>
          </p:spPr>
          <p:txBody>
            <a:bodyPr wrap="none" rtlCol="0">
              <a:spAutoFit/>
            </a:bodyPr>
            <a:lstStyle/>
            <a:p>
              <a:r>
                <a:rPr lang="en-US" dirty="0">
                  <a:solidFill>
                    <a:srgbClr val="0000FF"/>
                  </a:solidFill>
                  <a:latin typeface="+mj-lt"/>
                  <a:cs typeface="Times New Roman" pitchFamily="18" charset="0"/>
                </a:rPr>
                <a:t>-</a:t>
              </a:r>
            </a:p>
          </p:txBody>
        </p:sp>
        <p:cxnSp>
          <p:nvCxnSpPr>
            <p:cNvPr id="68" name="Straight Arrow Connector 67">
              <a:extLst>
                <a:ext uri="{FF2B5EF4-FFF2-40B4-BE49-F238E27FC236}">
                  <a16:creationId xmlns:a16="http://schemas.microsoft.com/office/drawing/2014/main" id="{06AC210B-65E2-41D9-94B1-B76C3F49FE05}"/>
                </a:ext>
              </a:extLst>
            </p:cNvPr>
            <p:cNvCxnSpPr/>
            <p:nvPr/>
          </p:nvCxnSpPr>
          <p:spPr bwMode="auto">
            <a:xfrm flipV="1">
              <a:off x="7102582" y="3861516"/>
              <a:ext cx="0" cy="489397"/>
            </a:xfrm>
            <a:prstGeom prst="straightConnector1">
              <a:avLst/>
            </a:prstGeom>
            <a:solidFill>
              <a:schemeClr val="accent1"/>
            </a:solidFill>
            <a:ln w="9525" cap="flat" cmpd="sng" algn="ctr">
              <a:solidFill>
                <a:srgbClr val="FF0000"/>
              </a:solidFill>
              <a:prstDash val="solid"/>
              <a:round/>
              <a:headEnd type="none" w="med" len="med"/>
              <a:tailEnd type="triangle" w="med" len="med"/>
            </a:ln>
            <a:effectLst/>
          </p:spPr>
        </p:cxnSp>
        <p:sp>
          <p:nvSpPr>
            <p:cNvPr id="69" name="TextBox 68">
              <a:extLst>
                <a:ext uri="{FF2B5EF4-FFF2-40B4-BE49-F238E27FC236}">
                  <a16:creationId xmlns:a16="http://schemas.microsoft.com/office/drawing/2014/main" id="{EC550C32-F29C-4364-8053-FE6146C19EB7}"/>
                </a:ext>
              </a:extLst>
            </p:cNvPr>
            <p:cNvSpPr txBox="1"/>
            <p:nvPr/>
          </p:nvSpPr>
          <p:spPr>
            <a:xfrm>
              <a:off x="7074683" y="3846491"/>
              <a:ext cx="377026" cy="369332"/>
            </a:xfrm>
            <a:prstGeom prst="rect">
              <a:avLst/>
            </a:prstGeom>
            <a:noFill/>
          </p:spPr>
          <p:txBody>
            <a:bodyPr wrap="none" rtlCol="0">
              <a:spAutoFit/>
            </a:bodyPr>
            <a:lstStyle/>
            <a:p>
              <a:r>
                <a:rPr lang="en-US" sz="1800" i="1" dirty="0">
                  <a:solidFill>
                    <a:srgbClr val="FF0000"/>
                  </a:solidFill>
                  <a:latin typeface="Times New Roman" pitchFamily="18" charset="0"/>
                  <a:cs typeface="Times New Roman" pitchFamily="18" charset="0"/>
                </a:rPr>
                <a:t>I</a:t>
              </a:r>
              <a:r>
                <a:rPr lang="en-US" sz="1800" i="1" baseline="-25000" dirty="0">
                  <a:solidFill>
                    <a:srgbClr val="FF0000"/>
                  </a:solidFill>
                  <a:latin typeface="Times New Roman" pitchFamily="18" charset="0"/>
                  <a:cs typeface="Times New Roman" pitchFamily="18" charset="0"/>
                </a:rPr>
                <a:t>R</a:t>
              </a:r>
            </a:p>
          </p:txBody>
        </p:sp>
        <p:grpSp>
          <p:nvGrpSpPr>
            <p:cNvPr id="70" name="Group 73">
              <a:extLst>
                <a:ext uri="{FF2B5EF4-FFF2-40B4-BE49-F238E27FC236}">
                  <a16:creationId xmlns:a16="http://schemas.microsoft.com/office/drawing/2014/main" id="{F7BEEA89-178A-497B-8FE4-DBE6FBF60192}"/>
                </a:ext>
              </a:extLst>
            </p:cNvPr>
            <p:cNvGrpSpPr/>
            <p:nvPr/>
          </p:nvGrpSpPr>
          <p:grpSpPr>
            <a:xfrm flipH="1">
              <a:off x="6237541" y="3932350"/>
              <a:ext cx="753442" cy="1433849"/>
              <a:chOff x="7619998" y="3880834"/>
              <a:chExt cx="753442" cy="1433849"/>
            </a:xfrm>
          </p:grpSpPr>
          <p:grpSp>
            <p:nvGrpSpPr>
              <p:cNvPr id="72" name="Group 124">
                <a:extLst>
                  <a:ext uri="{FF2B5EF4-FFF2-40B4-BE49-F238E27FC236}">
                    <a16:creationId xmlns:a16="http://schemas.microsoft.com/office/drawing/2014/main" id="{77A8C830-30DB-47AD-A4A2-DDBEA3CE75B8}"/>
                  </a:ext>
                </a:extLst>
              </p:cNvPr>
              <p:cNvGrpSpPr>
                <a:grpSpLocks/>
              </p:cNvGrpSpPr>
              <p:nvPr/>
            </p:nvGrpSpPr>
            <p:grpSpPr bwMode="auto">
              <a:xfrm>
                <a:off x="7934457" y="4412355"/>
                <a:ext cx="438983" cy="376440"/>
                <a:chOff x="3429000" y="3124200"/>
                <a:chExt cx="304800" cy="228600"/>
              </a:xfrm>
            </p:grpSpPr>
            <p:cxnSp>
              <p:nvCxnSpPr>
                <p:cNvPr id="75" name="Straight Connector 114">
                  <a:extLst>
                    <a:ext uri="{FF2B5EF4-FFF2-40B4-BE49-F238E27FC236}">
                      <a16:creationId xmlns:a16="http://schemas.microsoft.com/office/drawing/2014/main" id="{C8E5AEEC-3315-42FD-B2DA-4937FE2C334C}"/>
                    </a:ext>
                  </a:extLst>
                </p:cNvPr>
                <p:cNvCxnSpPr>
                  <a:cxnSpLocks noChangeShapeType="1"/>
                </p:cNvCxnSpPr>
                <p:nvPr/>
              </p:nvCxnSpPr>
              <p:spPr bwMode="auto">
                <a:xfrm>
                  <a:off x="3429000" y="3200400"/>
                  <a:ext cx="304800" cy="0"/>
                </a:xfrm>
                <a:prstGeom prst="line">
                  <a:avLst/>
                </a:prstGeom>
                <a:noFill/>
                <a:ln w="9525" algn="ctr">
                  <a:solidFill>
                    <a:schemeClr val="tx1"/>
                  </a:solidFill>
                  <a:prstDash val="dash"/>
                  <a:round/>
                  <a:headEnd/>
                  <a:tailEnd type="none" w="lg" len="lg"/>
                </a:ln>
              </p:spPr>
            </p:cxnSp>
            <p:cxnSp>
              <p:nvCxnSpPr>
                <p:cNvPr id="76" name="Straight Connector 115">
                  <a:extLst>
                    <a:ext uri="{FF2B5EF4-FFF2-40B4-BE49-F238E27FC236}">
                      <a16:creationId xmlns:a16="http://schemas.microsoft.com/office/drawing/2014/main" id="{792537FC-9DF3-46F5-A000-17BEC1381C82}"/>
                    </a:ext>
                  </a:extLst>
                </p:cNvPr>
                <p:cNvCxnSpPr>
                  <a:cxnSpLocks noChangeShapeType="1"/>
                </p:cNvCxnSpPr>
                <p:nvPr/>
              </p:nvCxnSpPr>
              <p:spPr bwMode="auto">
                <a:xfrm>
                  <a:off x="3429000" y="3276600"/>
                  <a:ext cx="304800" cy="0"/>
                </a:xfrm>
                <a:prstGeom prst="line">
                  <a:avLst/>
                </a:prstGeom>
                <a:noFill/>
                <a:ln w="9525" algn="ctr">
                  <a:solidFill>
                    <a:schemeClr val="tx1"/>
                  </a:solidFill>
                  <a:prstDash val="dash"/>
                  <a:round/>
                  <a:headEnd/>
                  <a:tailEnd type="none" w="lg" len="lg"/>
                </a:ln>
              </p:spPr>
            </p:cxnSp>
            <p:cxnSp>
              <p:nvCxnSpPr>
                <p:cNvPr id="77" name="Straight Connector 119">
                  <a:extLst>
                    <a:ext uri="{FF2B5EF4-FFF2-40B4-BE49-F238E27FC236}">
                      <a16:creationId xmlns:a16="http://schemas.microsoft.com/office/drawing/2014/main" id="{7B5C0388-9D71-4708-A62B-DE94703B2114}"/>
                    </a:ext>
                  </a:extLst>
                </p:cNvPr>
                <p:cNvCxnSpPr>
                  <a:cxnSpLocks noChangeShapeType="1"/>
                </p:cNvCxnSpPr>
                <p:nvPr/>
              </p:nvCxnSpPr>
              <p:spPr bwMode="auto">
                <a:xfrm rot="5400000" flipH="1" flipV="1">
                  <a:off x="3543300" y="3162300"/>
                  <a:ext cx="76200" cy="0"/>
                </a:xfrm>
                <a:prstGeom prst="line">
                  <a:avLst/>
                </a:prstGeom>
                <a:noFill/>
                <a:ln w="9525" algn="ctr">
                  <a:solidFill>
                    <a:schemeClr val="tx1"/>
                  </a:solidFill>
                  <a:prstDash val="dash"/>
                  <a:round/>
                  <a:headEnd/>
                  <a:tailEnd type="none" w="lg" len="lg"/>
                </a:ln>
              </p:spPr>
            </p:cxnSp>
            <p:cxnSp>
              <p:nvCxnSpPr>
                <p:cNvPr id="78" name="Straight Connector 123">
                  <a:extLst>
                    <a:ext uri="{FF2B5EF4-FFF2-40B4-BE49-F238E27FC236}">
                      <a16:creationId xmlns:a16="http://schemas.microsoft.com/office/drawing/2014/main" id="{70B44C0D-9220-4434-A43E-6A8D686A377A}"/>
                    </a:ext>
                  </a:extLst>
                </p:cNvPr>
                <p:cNvCxnSpPr>
                  <a:cxnSpLocks noChangeShapeType="1"/>
                </p:cNvCxnSpPr>
                <p:nvPr/>
              </p:nvCxnSpPr>
              <p:spPr bwMode="auto">
                <a:xfrm rot="5400000">
                  <a:off x="3543300" y="3314700"/>
                  <a:ext cx="76200" cy="0"/>
                </a:xfrm>
                <a:prstGeom prst="line">
                  <a:avLst/>
                </a:prstGeom>
                <a:noFill/>
                <a:ln w="9525" algn="ctr">
                  <a:solidFill>
                    <a:schemeClr val="tx1"/>
                  </a:solidFill>
                  <a:prstDash val="dash"/>
                  <a:round/>
                  <a:headEnd/>
                  <a:tailEnd type="none" w="lg" len="lg"/>
                </a:ln>
              </p:spPr>
            </p:cxnSp>
          </p:grpSp>
          <p:sp>
            <p:nvSpPr>
              <p:cNvPr id="73" name="Freeform 70">
                <a:extLst>
                  <a:ext uri="{FF2B5EF4-FFF2-40B4-BE49-F238E27FC236}">
                    <a16:creationId xmlns:a16="http://schemas.microsoft.com/office/drawing/2014/main" id="{B31C6019-636A-47E0-A666-7E6B3A273861}"/>
                  </a:ext>
                </a:extLst>
              </p:cNvPr>
              <p:cNvSpPr/>
              <p:nvPr/>
            </p:nvSpPr>
            <p:spPr bwMode="auto">
              <a:xfrm>
                <a:off x="7622144" y="3880834"/>
                <a:ext cx="528034" cy="495838"/>
              </a:xfrm>
              <a:custGeom>
                <a:avLst/>
                <a:gdLst>
                  <a:gd name="connsiteX0" fmla="*/ 528034 w 528034"/>
                  <a:gd name="connsiteY0" fmla="*/ 502277 h 502277"/>
                  <a:gd name="connsiteX1" fmla="*/ 515155 w 528034"/>
                  <a:gd name="connsiteY1" fmla="*/ 321972 h 502277"/>
                  <a:gd name="connsiteX2" fmla="*/ 450761 w 528034"/>
                  <a:gd name="connsiteY2" fmla="*/ 167426 h 502277"/>
                  <a:gd name="connsiteX3" fmla="*/ 193184 w 528034"/>
                  <a:gd name="connsiteY3" fmla="*/ 25758 h 502277"/>
                  <a:gd name="connsiteX4" fmla="*/ 0 w 528034"/>
                  <a:gd name="connsiteY4" fmla="*/ 12879 h 502277"/>
                  <a:gd name="connsiteX0" fmla="*/ 528034 w 528034"/>
                  <a:gd name="connsiteY0" fmla="*/ 502277 h 502277"/>
                  <a:gd name="connsiteX1" fmla="*/ 463640 w 528034"/>
                  <a:gd name="connsiteY1" fmla="*/ 283336 h 502277"/>
                  <a:gd name="connsiteX2" fmla="*/ 450761 w 528034"/>
                  <a:gd name="connsiteY2" fmla="*/ 167426 h 502277"/>
                  <a:gd name="connsiteX3" fmla="*/ 193184 w 528034"/>
                  <a:gd name="connsiteY3" fmla="*/ 25758 h 502277"/>
                  <a:gd name="connsiteX4" fmla="*/ 0 w 528034"/>
                  <a:gd name="connsiteY4" fmla="*/ 12879 h 502277"/>
                  <a:gd name="connsiteX0" fmla="*/ 528034 w 528034"/>
                  <a:gd name="connsiteY0" fmla="*/ 502277 h 502277"/>
                  <a:gd name="connsiteX1" fmla="*/ 463640 w 528034"/>
                  <a:gd name="connsiteY1" fmla="*/ 283336 h 502277"/>
                  <a:gd name="connsiteX2" fmla="*/ 373488 w 528034"/>
                  <a:gd name="connsiteY2" fmla="*/ 167426 h 502277"/>
                  <a:gd name="connsiteX3" fmla="*/ 193184 w 528034"/>
                  <a:gd name="connsiteY3" fmla="*/ 25758 h 502277"/>
                  <a:gd name="connsiteX4" fmla="*/ 0 w 528034"/>
                  <a:gd name="connsiteY4" fmla="*/ 12879 h 502277"/>
                  <a:gd name="connsiteX0" fmla="*/ 528034 w 528034"/>
                  <a:gd name="connsiteY0" fmla="*/ 495838 h 495838"/>
                  <a:gd name="connsiteX1" fmla="*/ 463640 w 528034"/>
                  <a:gd name="connsiteY1" fmla="*/ 276897 h 495838"/>
                  <a:gd name="connsiteX2" fmla="*/ 373488 w 528034"/>
                  <a:gd name="connsiteY2" fmla="*/ 160987 h 495838"/>
                  <a:gd name="connsiteX3" fmla="*/ 218942 w 528034"/>
                  <a:gd name="connsiteY3" fmla="*/ 57956 h 495838"/>
                  <a:gd name="connsiteX4" fmla="*/ 0 w 528034"/>
                  <a:gd name="connsiteY4" fmla="*/ 6440 h 495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8034" h="495838">
                    <a:moveTo>
                      <a:pt x="528034" y="495838"/>
                    </a:moveTo>
                    <a:cubicBezTo>
                      <a:pt x="528034" y="433590"/>
                      <a:pt x="489398" y="332705"/>
                      <a:pt x="463640" y="276897"/>
                    </a:cubicBezTo>
                    <a:cubicBezTo>
                      <a:pt x="437882" y="221089"/>
                      <a:pt x="414271" y="197477"/>
                      <a:pt x="373488" y="160987"/>
                    </a:cubicBezTo>
                    <a:cubicBezTo>
                      <a:pt x="332705" y="124497"/>
                      <a:pt x="281190" y="83714"/>
                      <a:pt x="218942" y="57956"/>
                    </a:cubicBezTo>
                    <a:cubicBezTo>
                      <a:pt x="156694" y="32198"/>
                      <a:pt x="59028" y="0"/>
                      <a:pt x="0" y="6440"/>
                    </a:cubicBezTo>
                  </a:path>
                </a:pathLst>
              </a:custGeom>
              <a:noFill/>
              <a:ln w="9525" cap="flat" cmpd="sng" algn="ctr">
                <a:solidFill>
                  <a:schemeClr val="tx1"/>
                </a:solidFill>
                <a:prstDash val="dash"/>
                <a:round/>
                <a:headEnd type="none" w="med" len="med"/>
                <a:tailEnd type="none" w="lg" len="lg"/>
              </a:ln>
              <a:effectLst/>
            </p:spPr>
            <p:txBody>
              <a:bodyPr rtlCol="0" anchor="ctr"/>
              <a:lstStyle/>
              <a:p>
                <a:pPr algn="ctr"/>
                <a:endParaRPr lang="en-US"/>
              </a:p>
            </p:txBody>
          </p:sp>
          <p:sp>
            <p:nvSpPr>
              <p:cNvPr id="74" name="Freeform 71">
                <a:extLst>
                  <a:ext uri="{FF2B5EF4-FFF2-40B4-BE49-F238E27FC236}">
                    <a16:creationId xmlns:a16="http://schemas.microsoft.com/office/drawing/2014/main" id="{422CAB6A-6498-4342-BFCC-6D963A953F22}"/>
                  </a:ext>
                </a:extLst>
              </p:cNvPr>
              <p:cNvSpPr/>
              <p:nvPr/>
            </p:nvSpPr>
            <p:spPr bwMode="auto">
              <a:xfrm flipV="1">
                <a:off x="7619998" y="4818845"/>
                <a:ext cx="528034" cy="495838"/>
              </a:xfrm>
              <a:custGeom>
                <a:avLst/>
                <a:gdLst>
                  <a:gd name="connsiteX0" fmla="*/ 528034 w 528034"/>
                  <a:gd name="connsiteY0" fmla="*/ 502277 h 502277"/>
                  <a:gd name="connsiteX1" fmla="*/ 515155 w 528034"/>
                  <a:gd name="connsiteY1" fmla="*/ 321972 h 502277"/>
                  <a:gd name="connsiteX2" fmla="*/ 450761 w 528034"/>
                  <a:gd name="connsiteY2" fmla="*/ 167426 h 502277"/>
                  <a:gd name="connsiteX3" fmla="*/ 193184 w 528034"/>
                  <a:gd name="connsiteY3" fmla="*/ 25758 h 502277"/>
                  <a:gd name="connsiteX4" fmla="*/ 0 w 528034"/>
                  <a:gd name="connsiteY4" fmla="*/ 12879 h 502277"/>
                  <a:gd name="connsiteX0" fmla="*/ 528034 w 528034"/>
                  <a:gd name="connsiteY0" fmla="*/ 502277 h 502277"/>
                  <a:gd name="connsiteX1" fmla="*/ 463640 w 528034"/>
                  <a:gd name="connsiteY1" fmla="*/ 283336 h 502277"/>
                  <a:gd name="connsiteX2" fmla="*/ 450761 w 528034"/>
                  <a:gd name="connsiteY2" fmla="*/ 167426 h 502277"/>
                  <a:gd name="connsiteX3" fmla="*/ 193184 w 528034"/>
                  <a:gd name="connsiteY3" fmla="*/ 25758 h 502277"/>
                  <a:gd name="connsiteX4" fmla="*/ 0 w 528034"/>
                  <a:gd name="connsiteY4" fmla="*/ 12879 h 502277"/>
                  <a:gd name="connsiteX0" fmla="*/ 528034 w 528034"/>
                  <a:gd name="connsiteY0" fmla="*/ 502277 h 502277"/>
                  <a:gd name="connsiteX1" fmla="*/ 463640 w 528034"/>
                  <a:gd name="connsiteY1" fmla="*/ 283336 h 502277"/>
                  <a:gd name="connsiteX2" fmla="*/ 373488 w 528034"/>
                  <a:gd name="connsiteY2" fmla="*/ 167426 h 502277"/>
                  <a:gd name="connsiteX3" fmla="*/ 193184 w 528034"/>
                  <a:gd name="connsiteY3" fmla="*/ 25758 h 502277"/>
                  <a:gd name="connsiteX4" fmla="*/ 0 w 528034"/>
                  <a:gd name="connsiteY4" fmla="*/ 12879 h 502277"/>
                  <a:gd name="connsiteX0" fmla="*/ 528034 w 528034"/>
                  <a:gd name="connsiteY0" fmla="*/ 495838 h 495838"/>
                  <a:gd name="connsiteX1" fmla="*/ 463640 w 528034"/>
                  <a:gd name="connsiteY1" fmla="*/ 276897 h 495838"/>
                  <a:gd name="connsiteX2" fmla="*/ 373488 w 528034"/>
                  <a:gd name="connsiteY2" fmla="*/ 160987 h 495838"/>
                  <a:gd name="connsiteX3" fmla="*/ 218942 w 528034"/>
                  <a:gd name="connsiteY3" fmla="*/ 57956 h 495838"/>
                  <a:gd name="connsiteX4" fmla="*/ 0 w 528034"/>
                  <a:gd name="connsiteY4" fmla="*/ 6440 h 495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8034" h="495838">
                    <a:moveTo>
                      <a:pt x="528034" y="495838"/>
                    </a:moveTo>
                    <a:cubicBezTo>
                      <a:pt x="528034" y="433590"/>
                      <a:pt x="489398" y="332705"/>
                      <a:pt x="463640" y="276897"/>
                    </a:cubicBezTo>
                    <a:cubicBezTo>
                      <a:pt x="437882" y="221089"/>
                      <a:pt x="414271" y="197477"/>
                      <a:pt x="373488" y="160987"/>
                    </a:cubicBezTo>
                    <a:cubicBezTo>
                      <a:pt x="332705" y="124497"/>
                      <a:pt x="281190" y="83714"/>
                      <a:pt x="218942" y="57956"/>
                    </a:cubicBezTo>
                    <a:cubicBezTo>
                      <a:pt x="156694" y="32198"/>
                      <a:pt x="59028" y="0"/>
                      <a:pt x="0" y="6440"/>
                    </a:cubicBezTo>
                  </a:path>
                </a:pathLst>
              </a:custGeom>
              <a:noFill/>
              <a:ln w="9525" cap="flat" cmpd="sng" algn="ctr">
                <a:solidFill>
                  <a:schemeClr val="tx1"/>
                </a:solidFill>
                <a:prstDash val="dash"/>
                <a:round/>
                <a:headEnd type="none" w="med" len="med"/>
                <a:tailEnd type="none" w="lg" len="lg"/>
              </a:ln>
              <a:effectLst/>
            </p:spPr>
            <p:txBody>
              <a:bodyPr rtlCol="0" anchor="ctr"/>
              <a:lstStyle/>
              <a:p>
                <a:pPr algn="ctr"/>
                <a:endParaRPr lang="en-US"/>
              </a:p>
            </p:txBody>
          </p:sp>
        </p:grpSp>
        <p:sp>
          <p:nvSpPr>
            <p:cNvPr id="71" name="Freeform 72">
              <a:extLst>
                <a:ext uri="{FF2B5EF4-FFF2-40B4-BE49-F238E27FC236}">
                  <a16:creationId xmlns:a16="http://schemas.microsoft.com/office/drawing/2014/main" id="{8681752A-DA04-4004-8532-06FBF654CD86}"/>
                </a:ext>
              </a:extLst>
            </p:cNvPr>
            <p:cNvSpPr/>
            <p:nvPr/>
          </p:nvSpPr>
          <p:spPr bwMode="auto">
            <a:xfrm flipH="1">
              <a:off x="6729092" y="4093336"/>
              <a:ext cx="248992" cy="1133341"/>
            </a:xfrm>
            <a:custGeom>
              <a:avLst/>
              <a:gdLst>
                <a:gd name="connsiteX0" fmla="*/ 51515 w 248992"/>
                <a:gd name="connsiteY0" fmla="*/ 0 h 1133341"/>
                <a:gd name="connsiteX1" fmla="*/ 218941 w 248992"/>
                <a:gd name="connsiteY1" fmla="*/ 193183 h 1133341"/>
                <a:gd name="connsiteX2" fmla="*/ 231820 w 248992"/>
                <a:gd name="connsiteY2" fmla="*/ 695459 h 1133341"/>
                <a:gd name="connsiteX3" fmla="*/ 206062 w 248992"/>
                <a:gd name="connsiteY3" fmla="*/ 940158 h 1133341"/>
                <a:gd name="connsiteX4" fmla="*/ 103031 w 248992"/>
                <a:gd name="connsiteY4" fmla="*/ 1094704 h 1133341"/>
                <a:gd name="connsiteX5" fmla="*/ 0 w 248992"/>
                <a:gd name="connsiteY5" fmla="*/ 1133341 h 1133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8992" h="1133341">
                  <a:moveTo>
                    <a:pt x="51515" y="0"/>
                  </a:moveTo>
                  <a:cubicBezTo>
                    <a:pt x="120202" y="38636"/>
                    <a:pt x="188890" y="77273"/>
                    <a:pt x="218941" y="193183"/>
                  </a:cubicBezTo>
                  <a:cubicBezTo>
                    <a:pt x="248992" y="309093"/>
                    <a:pt x="233966" y="570963"/>
                    <a:pt x="231820" y="695459"/>
                  </a:cubicBezTo>
                  <a:cubicBezTo>
                    <a:pt x="229674" y="819955"/>
                    <a:pt x="227527" y="873617"/>
                    <a:pt x="206062" y="940158"/>
                  </a:cubicBezTo>
                  <a:cubicBezTo>
                    <a:pt x="184597" y="1006699"/>
                    <a:pt x="137375" y="1062507"/>
                    <a:pt x="103031" y="1094704"/>
                  </a:cubicBezTo>
                  <a:cubicBezTo>
                    <a:pt x="68687" y="1126901"/>
                    <a:pt x="34343" y="1130121"/>
                    <a:pt x="0" y="1133341"/>
                  </a:cubicBezTo>
                </a:path>
              </a:pathLst>
            </a:custGeom>
            <a:noFill/>
            <a:ln w="9525" cap="flat" cmpd="sng" algn="ctr">
              <a:solidFill>
                <a:srgbClr val="FF0000"/>
              </a:solidFill>
              <a:prstDash val="dash"/>
              <a:round/>
              <a:headEnd type="none" w="med" len="med"/>
              <a:tailEnd type="triangle" w="med" len="med"/>
            </a:ln>
            <a:effectLst/>
          </p:spPr>
          <p:txBody>
            <a:bodyPr rtlCol="0" anchor="ctr"/>
            <a:lstStyle/>
            <a:p>
              <a:pPr algn="ctr"/>
              <a:endParaRPr lang="en-US"/>
            </a:p>
          </p:txBody>
        </p:sp>
      </p:grpSp>
    </p:spTree>
    <p:extLst>
      <p:ext uri="{BB962C8B-B14F-4D97-AF65-F5344CB8AC3E}">
        <p14:creationId xmlns:p14="http://schemas.microsoft.com/office/powerpoint/2010/main" val="26861133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Unintentional Radiators, a.k.a. Antennas</a:t>
            </a:r>
          </a:p>
        </p:txBody>
      </p:sp>
      <p:sp>
        <p:nvSpPr>
          <p:cNvPr id="3" name="Content Placeholder 2"/>
          <p:cNvSpPr>
            <a:spLocks noGrp="1"/>
          </p:cNvSpPr>
          <p:nvPr>
            <p:ph idx="1"/>
          </p:nvPr>
        </p:nvSpPr>
        <p:spPr/>
        <p:txBody>
          <a:bodyPr/>
          <a:lstStyle/>
          <a:p>
            <a:r>
              <a:rPr lang="en-US" sz="1600" dirty="0"/>
              <a:t>If any part of your equipment radiates or is susceptible to radio frequency (RF) energy, you have created an antenna whether or not you call it one</a:t>
            </a:r>
          </a:p>
          <a:p>
            <a:r>
              <a:rPr lang="en-US" sz="1600"/>
              <a:t>Unintentional antenna can be formed between any </a:t>
            </a:r>
            <a:r>
              <a:rPr lang="en-US" sz="1600" dirty="0"/>
              <a:t>two conductors, e.g.:</a:t>
            </a:r>
          </a:p>
          <a:p>
            <a:pPr lvl="1"/>
            <a:r>
              <a:rPr lang="en-US" sz="1600" dirty="0"/>
              <a:t>Cable and chassis</a:t>
            </a:r>
          </a:p>
          <a:p>
            <a:pPr lvl="1"/>
            <a:r>
              <a:rPr lang="en-US" sz="1600" dirty="0"/>
              <a:t>Cable and ground plane (structure)</a:t>
            </a:r>
          </a:p>
          <a:p>
            <a:pPr lvl="1"/>
            <a:r>
              <a:rPr lang="en-US" sz="1600" dirty="0"/>
              <a:t>PC board trace and chassis</a:t>
            </a:r>
          </a:p>
          <a:p>
            <a:pPr lvl="1"/>
            <a:r>
              <a:rPr lang="en-US" sz="1600" dirty="0"/>
              <a:t>Poorly bonded connector and chassis (seams on chassis)</a:t>
            </a:r>
          </a:p>
          <a:p>
            <a:pPr lvl="1"/>
            <a:r>
              <a:rPr lang="en-US" sz="1600" dirty="0"/>
              <a:t>Etc.</a:t>
            </a:r>
          </a:p>
        </p:txBody>
      </p:sp>
      <p:sp>
        <p:nvSpPr>
          <p:cNvPr id="4" name="Rectangle 3"/>
          <p:cNvSpPr/>
          <p:nvPr/>
        </p:nvSpPr>
        <p:spPr bwMode="auto">
          <a:xfrm>
            <a:off x="1777285" y="5048521"/>
            <a:ext cx="1545465" cy="1171977"/>
          </a:xfrm>
          <a:prstGeom prst="rect">
            <a:avLst/>
          </a:prstGeom>
          <a:noFill/>
          <a:ln w="19050" cap="flat" cmpd="sng" algn="ctr">
            <a:solidFill>
              <a:schemeClr val="tx1"/>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p:txBody>
      </p:sp>
      <p:sp>
        <p:nvSpPr>
          <p:cNvPr id="5" name="Rectangle 4"/>
          <p:cNvSpPr/>
          <p:nvPr/>
        </p:nvSpPr>
        <p:spPr bwMode="auto">
          <a:xfrm>
            <a:off x="3193961" y="5479963"/>
            <a:ext cx="257577" cy="309092"/>
          </a:xfrm>
          <a:prstGeom prst="rect">
            <a:avLst/>
          </a:prstGeom>
          <a:solidFill>
            <a:schemeClr val="bg1"/>
          </a:solidFill>
          <a:ln w="38100" cap="flat" cmpd="sng" algn="ctr">
            <a:no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p:txBody>
      </p:sp>
      <p:cxnSp>
        <p:nvCxnSpPr>
          <p:cNvPr id="7" name="Straight Connector 6"/>
          <p:cNvCxnSpPr/>
          <p:nvPr/>
        </p:nvCxnSpPr>
        <p:spPr bwMode="auto">
          <a:xfrm>
            <a:off x="3000777" y="5634509"/>
            <a:ext cx="3181082" cy="0"/>
          </a:xfrm>
          <a:prstGeom prst="line">
            <a:avLst/>
          </a:prstGeom>
          <a:solidFill>
            <a:schemeClr val="accent1"/>
          </a:solidFill>
          <a:ln w="76200" cap="flat" cmpd="sng" algn="ctr">
            <a:solidFill>
              <a:schemeClr val="tx1"/>
            </a:solidFill>
            <a:prstDash val="solid"/>
            <a:round/>
            <a:headEnd type="none" w="med" len="med"/>
            <a:tailEnd type="none" w="lg" len="lg"/>
          </a:ln>
          <a:effectLst/>
        </p:spPr>
      </p:cxnSp>
      <p:cxnSp>
        <p:nvCxnSpPr>
          <p:cNvPr id="9" name="Straight Connector 8"/>
          <p:cNvCxnSpPr>
            <a:cxnSpLocks/>
          </p:cNvCxnSpPr>
          <p:nvPr/>
        </p:nvCxnSpPr>
        <p:spPr bwMode="auto">
          <a:xfrm>
            <a:off x="1596980" y="6220498"/>
            <a:ext cx="1854558" cy="0"/>
          </a:xfrm>
          <a:prstGeom prst="line">
            <a:avLst/>
          </a:prstGeom>
          <a:solidFill>
            <a:schemeClr val="accent1"/>
          </a:solidFill>
          <a:ln w="57150" cap="flat" cmpd="sng" algn="ctr">
            <a:solidFill>
              <a:schemeClr val="tx1"/>
            </a:solidFill>
            <a:prstDash val="solid"/>
            <a:round/>
            <a:headEnd type="none" w="med" len="med"/>
            <a:tailEnd type="none" w="lg" len="lg"/>
          </a:ln>
          <a:effectLst/>
        </p:spPr>
      </p:cxnSp>
      <p:cxnSp>
        <p:nvCxnSpPr>
          <p:cNvPr id="11" name="Straight Connector 10"/>
          <p:cNvCxnSpPr/>
          <p:nvPr/>
        </p:nvCxnSpPr>
        <p:spPr bwMode="auto">
          <a:xfrm flipH="1">
            <a:off x="1674254" y="6203325"/>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cxnSp>
        <p:nvCxnSpPr>
          <p:cNvPr id="12" name="Straight Connector 11"/>
          <p:cNvCxnSpPr/>
          <p:nvPr/>
        </p:nvCxnSpPr>
        <p:spPr bwMode="auto">
          <a:xfrm flipH="1">
            <a:off x="1883956" y="6203325"/>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cxnSp>
        <p:nvCxnSpPr>
          <p:cNvPr id="13" name="Straight Connector 12"/>
          <p:cNvCxnSpPr/>
          <p:nvPr/>
        </p:nvCxnSpPr>
        <p:spPr bwMode="auto">
          <a:xfrm flipH="1">
            <a:off x="2093658" y="6203325"/>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cxnSp>
        <p:nvCxnSpPr>
          <p:cNvPr id="14" name="Straight Connector 13"/>
          <p:cNvCxnSpPr/>
          <p:nvPr/>
        </p:nvCxnSpPr>
        <p:spPr bwMode="auto">
          <a:xfrm flipH="1">
            <a:off x="2303360" y="6203325"/>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cxnSp>
        <p:nvCxnSpPr>
          <p:cNvPr id="15" name="Straight Connector 14"/>
          <p:cNvCxnSpPr/>
          <p:nvPr/>
        </p:nvCxnSpPr>
        <p:spPr bwMode="auto">
          <a:xfrm flipH="1">
            <a:off x="2513062" y="6203325"/>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cxnSp>
        <p:nvCxnSpPr>
          <p:cNvPr id="16" name="Straight Connector 15"/>
          <p:cNvCxnSpPr/>
          <p:nvPr/>
        </p:nvCxnSpPr>
        <p:spPr bwMode="auto">
          <a:xfrm flipH="1">
            <a:off x="2722764" y="6203325"/>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cxnSp>
        <p:nvCxnSpPr>
          <p:cNvPr id="17" name="Straight Connector 16"/>
          <p:cNvCxnSpPr/>
          <p:nvPr/>
        </p:nvCxnSpPr>
        <p:spPr bwMode="auto">
          <a:xfrm flipH="1">
            <a:off x="2932466" y="6203325"/>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cxnSp>
        <p:nvCxnSpPr>
          <p:cNvPr id="18" name="Straight Connector 17"/>
          <p:cNvCxnSpPr/>
          <p:nvPr/>
        </p:nvCxnSpPr>
        <p:spPr bwMode="auto">
          <a:xfrm flipH="1">
            <a:off x="3142168" y="6203325"/>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pic>
        <p:nvPicPr>
          <p:cNvPr id="77" name="Picture 3"/>
          <p:cNvPicPr>
            <a:picLocks noChangeAspect="1" noChangeArrowheads="1"/>
          </p:cNvPicPr>
          <p:nvPr/>
        </p:nvPicPr>
        <p:blipFill>
          <a:blip r:embed="rId2" cstate="print"/>
          <a:srcRect/>
          <a:stretch>
            <a:fillRect/>
          </a:stretch>
        </p:blipFill>
        <p:spPr bwMode="auto">
          <a:xfrm rot="-1620000">
            <a:off x="4555309" y="3982585"/>
            <a:ext cx="1919816" cy="1293994"/>
          </a:xfrm>
          <a:prstGeom prst="rect">
            <a:avLst/>
          </a:prstGeom>
          <a:noFill/>
          <a:ln w="9525">
            <a:noFill/>
            <a:miter lim="800000"/>
            <a:headEnd/>
            <a:tailEnd/>
          </a:ln>
        </p:spPr>
      </p:pic>
      <p:sp>
        <p:nvSpPr>
          <p:cNvPr id="78" name="TextBox 77"/>
          <p:cNvSpPr txBox="1"/>
          <p:nvPr/>
        </p:nvSpPr>
        <p:spPr>
          <a:xfrm>
            <a:off x="6452316" y="3799267"/>
            <a:ext cx="1622738" cy="584775"/>
          </a:xfrm>
          <a:prstGeom prst="rect">
            <a:avLst/>
          </a:prstGeom>
          <a:noFill/>
        </p:spPr>
        <p:txBody>
          <a:bodyPr wrap="square" rtlCol="0">
            <a:spAutoFit/>
          </a:bodyPr>
          <a:lstStyle/>
          <a:p>
            <a:r>
              <a:rPr lang="en-US">
                <a:solidFill>
                  <a:srgbClr val="FF0000"/>
                </a:solidFill>
              </a:rPr>
              <a:t>RADIATED FIELDS</a:t>
            </a:r>
            <a:endParaRPr lang="en-US" dirty="0">
              <a:solidFill>
                <a:srgbClr val="FF0000"/>
              </a:solidFill>
            </a:endParaRPr>
          </a:p>
        </p:txBody>
      </p:sp>
      <p:grpSp>
        <p:nvGrpSpPr>
          <p:cNvPr id="64" name="Group 63">
            <a:extLst>
              <a:ext uri="{FF2B5EF4-FFF2-40B4-BE49-F238E27FC236}">
                <a16:creationId xmlns:a16="http://schemas.microsoft.com/office/drawing/2014/main" id="{337FE7AF-C48B-43AC-8EA7-C84E4C50B87D}"/>
              </a:ext>
            </a:extLst>
          </p:cNvPr>
          <p:cNvGrpSpPr/>
          <p:nvPr/>
        </p:nvGrpSpPr>
        <p:grpSpPr>
          <a:xfrm rot="5400000">
            <a:off x="3827968" y="4864818"/>
            <a:ext cx="277961" cy="294498"/>
            <a:chOff x="5192486" y="4824413"/>
            <a:chExt cx="250371" cy="166687"/>
          </a:xfrm>
        </p:grpSpPr>
        <p:cxnSp>
          <p:nvCxnSpPr>
            <p:cNvPr id="79" name="Straight Connector 78">
              <a:extLst>
                <a:ext uri="{FF2B5EF4-FFF2-40B4-BE49-F238E27FC236}">
                  <a16:creationId xmlns:a16="http://schemas.microsoft.com/office/drawing/2014/main" id="{96DA88D8-4969-46DC-89AC-AD75574BF093}"/>
                </a:ext>
              </a:extLst>
            </p:cNvPr>
            <p:cNvCxnSpPr/>
            <p:nvPr/>
          </p:nvCxnSpPr>
          <p:spPr bwMode="auto">
            <a:xfrm>
              <a:off x="5192486" y="4931229"/>
              <a:ext cx="250371" cy="0"/>
            </a:xfrm>
            <a:prstGeom prst="line">
              <a:avLst/>
            </a:prstGeom>
            <a:solidFill>
              <a:srgbClr val="4F81BD"/>
            </a:solidFill>
            <a:ln w="19050" cap="flat" cmpd="sng" algn="ctr">
              <a:solidFill>
                <a:srgbClr val="0000FF"/>
              </a:solidFill>
              <a:prstDash val="solid"/>
              <a:round/>
              <a:headEnd type="none" w="med" len="med"/>
              <a:tailEnd type="none" w="lg" len="lg"/>
            </a:ln>
            <a:effectLst/>
          </p:spPr>
        </p:cxnSp>
        <p:cxnSp>
          <p:nvCxnSpPr>
            <p:cNvPr id="80" name="Straight Connector 79">
              <a:extLst>
                <a:ext uri="{FF2B5EF4-FFF2-40B4-BE49-F238E27FC236}">
                  <a16:creationId xmlns:a16="http://schemas.microsoft.com/office/drawing/2014/main" id="{EF520167-33B5-45A7-B7AB-431E778D5BB0}"/>
                </a:ext>
              </a:extLst>
            </p:cNvPr>
            <p:cNvCxnSpPr/>
            <p:nvPr/>
          </p:nvCxnSpPr>
          <p:spPr bwMode="auto">
            <a:xfrm>
              <a:off x="5192486" y="4887687"/>
              <a:ext cx="250371" cy="0"/>
            </a:xfrm>
            <a:prstGeom prst="line">
              <a:avLst/>
            </a:prstGeom>
            <a:solidFill>
              <a:srgbClr val="4F81BD"/>
            </a:solidFill>
            <a:ln w="19050" cap="flat" cmpd="sng" algn="ctr">
              <a:solidFill>
                <a:srgbClr val="0000FF"/>
              </a:solidFill>
              <a:prstDash val="solid"/>
              <a:round/>
              <a:headEnd type="none" w="med" len="med"/>
              <a:tailEnd type="none" w="lg" len="lg"/>
            </a:ln>
            <a:effectLst/>
          </p:spPr>
        </p:cxnSp>
        <p:cxnSp>
          <p:nvCxnSpPr>
            <p:cNvPr id="81" name="Straight Connector 80">
              <a:extLst>
                <a:ext uri="{FF2B5EF4-FFF2-40B4-BE49-F238E27FC236}">
                  <a16:creationId xmlns:a16="http://schemas.microsoft.com/office/drawing/2014/main" id="{F31C8BC4-41A5-4AB9-AA65-59D53A5813D7}"/>
                </a:ext>
              </a:extLst>
            </p:cNvPr>
            <p:cNvCxnSpPr/>
            <p:nvPr/>
          </p:nvCxnSpPr>
          <p:spPr bwMode="auto">
            <a:xfrm>
              <a:off x="5317671" y="4932588"/>
              <a:ext cx="0" cy="58512"/>
            </a:xfrm>
            <a:prstGeom prst="line">
              <a:avLst/>
            </a:prstGeom>
            <a:solidFill>
              <a:srgbClr val="4F81BD"/>
            </a:solidFill>
            <a:ln w="19050" cap="flat" cmpd="sng" algn="ctr">
              <a:solidFill>
                <a:srgbClr val="0000FF"/>
              </a:solidFill>
              <a:prstDash val="solid"/>
              <a:round/>
              <a:headEnd type="none" w="med" len="med"/>
              <a:tailEnd type="none" w="lg" len="lg"/>
            </a:ln>
            <a:effectLst/>
          </p:spPr>
        </p:cxnSp>
        <p:cxnSp>
          <p:nvCxnSpPr>
            <p:cNvPr id="82" name="Straight Connector 81">
              <a:extLst>
                <a:ext uri="{FF2B5EF4-FFF2-40B4-BE49-F238E27FC236}">
                  <a16:creationId xmlns:a16="http://schemas.microsoft.com/office/drawing/2014/main" id="{BA8A2CAA-58CF-473F-848D-E88E5F6E888F}"/>
                </a:ext>
              </a:extLst>
            </p:cNvPr>
            <p:cNvCxnSpPr/>
            <p:nvPr/>
          </p:nvCxnSpPr>
          <p:spPr bwMode="auto">
            <a:xfrm>
              <a:off x="5317671" y="4824413"/>
              <a:ext cx="0" cy="55082"/>
            </a:xfrm>
            <a:prstGeom prst="line">
              <a:avLst/>
            </a:prstGeom>
            <a:solidFill>
              <a:srgbClr val="4F81BD"/>
            </a:solidFill>
            <a:ln w="19050" cap="flat" cmpd="sng" algn="ctr">
              <a:solidFill>
                <a:srgbClr val="0000FF"/>
              </a:solidFill>
              <a:prstDash val="solid"/>
              <a:round/>
              <a:headEnd type="none" w="med" len="med"/>
              <a:tailEnd type="none" w="lg" len="lg"/>
            </a:ln>
            <a:effectLst/>
          </p:spPr>
        </p:cxnSp>
      </p:grpSp>
      <p:sp>
        <p:nvSpPr>
          <p:cNvPr id="83" name="Freeform: Shape 82">
            <a:extLst>
              <a:ext uri="{FF2B5EF4-FFF2-40B4-BE49-F238E27FC236}">
                <a16:creationId xmlns:a16="http://schemas.microsoft.com/office/drawing/2014/main" id="{D31352CA-BDFE-4CB5-9DCE-607441EBA8FB}"/>
              </a:ext>
            </a:extLst>
          </p:cNvPr>
          <p:cNvSpPr/>
          <p:nvPr/>
        </p:nvSpPr>
        <p:spPr>
          <a:xfrm>
            <a:off x="4128672" y="5012067"/>
            <a:ext cx="624598" cy="554648"/>
          </a:xfrm>
          <a:custGeom>
            <a:avLst/>
            <a:gdLst>
              <a:gd name="connsiteX0" fmla="*/ 0 w 323273"/>
              <a:gd name="connsiteY0" fmla="*/ 3078 h 584969"/>
              <a:gd name="connsiteX1" fmla="*/ 175491 w 323273"/>
              <a:gd name="connsiteY1" fmla="*/ 30787 h 584969"/>
              <a:gd name="connsiteX2" fmla="*/ 286327 w 323273"/>
              <a:gd name="connsiteY2" fmla="*/ 224751 h 584969"/>
              <a:gd name="connsiteX3" fmla="*/ 323273 w 323273"/>
              <a:gd name="connsiteY3" fmla="*/ 584969 h 584969"/>
            </a:gdLst>
            <a:ahLst/>
            <a:cxnLst>
              <a:cxn ang="0">
                <a:pos x="connsiteX0" y="connsiteY0"/>
              </a:cxn>
              <a:cxn ang="0">
                <a:pos x="connsiteX1" y="connsiteY1"/>
              </a:cxn>
              <a:cxn ang="0">
                <a:pos x="connsiteX2" y="connsiteY2"/>
              </a:cxn>
              <a:cxn ang="0">
                <a:pos x="connsiteX3" y="connsiteY3"/>
              </a:cxn>
            </a:cxnLst>
            <a:rect l="l" t="t" r="r" b="b"/>
            <a:pathLst>
              <a:path w="323273" h="584969">
                <a:moveTo>
                  <a:pt x="0" y="3078"/>
                </a:moveTo>
                <a:cubicBezTo>
                  <a:pt x="63885" y="-1540"/>
                  <a:pt x="127770" y="-6158"/>
                  <a:pt x="175491" y="30787"/>
                </a:cubicBezTo>
                <a:cubicBezTo>
                  <a:pt x="223212" y="67732"/>
                  <a:pt x="261697" y="132387"/>
                  <a:pt x="286327" y="224751"/>
                </a:cubicBezTo>
                <a:cubicBezTo>
                  <a:pt x="310957" y="317115"/>
                  <a:pt x="317115" y="451042"/>
                  <a:pt x="323273" y="584969"/>
                </a:cubicBezTo>
              </a:path>
            </a:pathLst>
          </a:custGeom>
          <a:noFill/>
          <a:ln w="19050" cap="flat" cmpd="sng" algn="ctr">
            <a:solidFill>
              <a:srgbClr val="0000FF"/>
            </a:solidFill>
            <a:prstDash val="sys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84" name="TextBox 83">
            <a:extLst>
              <a:ext uri="{FF2B5EF4-FFF2-40B4-BE49-F238E27FC236}">
                <a16:creationId xmlns:a16="http://schemas.microsoft.com/office/drawing/2014/main" id="{36A1745A-E515-48CB-9530-B64126C7EA6A}"/>
              </a:ext>
            </a:extLst>
          </p:cNvPr>
          <p:cNvSpPr txBox="1"/>
          <p:nvPr/>
        </p:nvSpPr>
        <p:spPr>
          <a:xfrm>
            <a:off x="3535823" y="5151047"/>
            <a:ext cx="550151" cy="400110"/>
          </a:xfrm>
          <a:prstGeom prst="rect">
            <a:avLst/>
          </a:prstGeom>
          <a:noFill/>
        </p:spPr>
        <p:txBody>
          <a:bodyPr wrap="none" rtlCol="0">
            <a:spAutoFit/>
          </a:bodyPr>
          <a:lstStyle/>
          <a:p>
            <a:r>
              <a:rPr lang="en-US" sz="2000" i="1" dirty="0">
                <a:solidFill>
                  <a:srgbClr val="FF0000"/>
                </a:solidFill>
                <a:latin typeface="Times New Roman" pitchFamily="18" charset="0"/>
                <a:cs typeface="Times New Roman" pitchFamily="18" charset="0"/>
              </a:rPr>
              <a:t>I</a:t>
            </a:r>
            <a:r>
              <a:rPr lang="en-US" sz="2000" i="1" baseline="-25000" dirty="0">
                <a:solidFill>
                  <a:srgbClr val="FF0000"/>
                </a:solidFill>
                <a:latin typeface="Times New Roman" pitchFamily="18" charset="0"/>
                <a:cs typeface="Times New Roman" pitchFamily="18" charset="0"/>
              </a:rPr>
              <a:t>CM</a:t>
            </a:r>
            <a:endParaRPr lang="en-US" sz="2000" i="1" dirty="0">
              <a:solidFill>
                <a:srgbClr val="FF0000"/>
              </a:solidFill>
              <a:latin typeface="Times New Roman" pitchFamily="18" charset="0"/>
              <a:cs typeface="Times New Roman" pitchFamily="18" charset="0"/>
            </a:endParaRPr>
          </a:p>
        </p:txBody>
      </p:sp>
      <p:sp>
        <p:nvSpPr>
          <p:cNvPr id="85" name="Freeform: Shape 84">
            <a:extLst>
              <a:ext uri="{FF2B5EF4-FFF2-40B4-BE49-F238E27FC236}">
                <a16:creationId xmlns:a16="http://schemas.microsoft.com/office/drawing/2014/main" id="{56E66771-D3DD-4D1E-BEBD-A7CF084BDE54}"/>
              </a:ext>
            </a:extLst>
          </p:cNvPr>
          <p:cNvSpPr/>
          <p:nvPr/>
        </p:nvSpPr>
        <p:spPr>
          <a:xfrm>
            <a:off x="3613783" y="5116364"/>
            <a:ext cx="1039180" cy="434794"/>
          </a:xfrm>
          <a:custGeom>
            <a:avLst/>
            <a:gdLst>
              <a:gd name="connsiteX0" fmla="*/ 0 w 777295"/>
              <a:gd name="connsiteY0" fmla="*/ 323273 h 335715"/>
              <a:gd name="connsiteX1" fmla="*/ 618837 w 777295"/>
              <a:gd name="connsiteY1" fmla="*/ 323273 h 335715"/>
              <a:gd name="connsiteX2" fmla="*/ 775855 w 777295"/>
              <a:gd name="connsiteY2" fmla="*/ 193964 h 335715"/>
              <a:gd name="connsiteX3" fmla="*/ 683491 w 777295"/>
              <a:gd name="connsiteY3" fmla="*/ 0 h 335715"/>
              <a:gd name="connsiteX0" fmla="*/ 0 w 775872"/>
              <a:gd name="connsiteY0" fmla="*/ 389351 h 401793"/>
              <a:gd name="connsiteX1" fmla="*/ 618837 w 775872"/>
              <a:gd name="connsiteY1" fmla="*/ 389351 h 401793"/>
              <a:gd name="connsiteX2" fmla="*/ 775855 w 775872"/>
              <a:gd name="connsiteY2" fmla="*/ 260042 h 401793"/>
              <a:gd name="connsiteX3" fmla="*/ 628073 w 775872"/>
              <a:gd name="connsiteY3" fmla="*/ 0 h 401793"/>
              <a:gd name="connsiteX0" fmla="*/ 0 w 868236"/>
              <a:gd name="connsiteY0" fmla="*/ 408231 h 413614"/>
              <a:gd name="connsiteX1" fmla="*/ 711201 w 868236"/>
              <a:gd name="connsiteY1" fmla="*/ 389351 h 413614"/>
              <a:gd name="connsiteX2" fmla="*/ 868219 w 868236"/>
              <a:gd name="connsiteY2" fmla="*/ 260042 h 413614"/>
              <a:gd name="connsiteX3" fmla="*/ 720437 w 868236"/>
              <a:gd name="connsiteY3" fmla="*/ 0 h 413614"/>
              <a:gd name="connsiteX0" fmla="*/ 0 w 868236"/>
              <a:gd name="connsiteY0" fmla="*/ 408231 h 408231"/>
              <a:gd name="connsiteX1" fmla="*/ 711201 w 868236"/>
              <a:gd name="connsiteY1" fmla="*/ 389351 h 408231"/>
              <a:gd name="connsiteX2" fmla="*/ 868219 w 868236"/>
              <a:gd name="connsiteY2" fmla="*/ 260042 h 408231"/>
              <a:gd name="connsiteX3" fmla="*/ 720437 w 868236"/>
              <a:gd name="connsiteY3" fmla="*/ 0 h 408231"/>
              <a:gd name="connsiteX0" fmla="*/ 0 w 868236"/>
              <a:gd name="connsiteY0" fmla="*/ 408231 h 409420"/>
              <a:gd name="connsiteX1" fmla="*/ 711201 w 868236"/>
              <a:gd name="connsiteY1" fmla="*/ 389351 h 409420"/>
              <a:gd name="connsiteX2" fmla="*/ 868219 w 868236"/>
              <a:gd name="connsiteY2" fmla="*/ 260042 h 409420"/>
              <a:gd name="connsiteX3" fmla="*/ 720437 w 868236"/>
              <a:gd name="connsiteY3" fmla="*/ 0 h 409420"/>
            </a:gdLst>
            <a:ahLst/>
            <a:cxnLst>
              <a:cxn ang="0">
                <a:pos x="connsiteX0" y="connsiteY0"/>
              </a:cxn>
              <a:cxn ang="0">
                <a:pos x="connsiteX1" y="connsiteY1"/>
              </a:cxn>
              <a:cxn ang="0">
                <a:pos x="connsiteX2" y="connsiteY2"/>
              </a:cxn>
              <a:cxn ang="0">
                <a:pos x="connsiteX3" y="connsiteY3"/>
              </a:cxn>
            </a:cxnLst>
            <a:rect l="l" t="t" r="r" b="b"/>
            <a:pathLst>
              <a:path w="868236" h="409420">
                <a:moveTo>
                  <a:pt x="0" y="408231"/>
                </a:moveTo>
                <a:cubicBezTo>
                  <a:pt x="327891" y="409566"/>
                  <a:pt x="566498" y="414049"/>
                  <a:pt x="711201" y="389351"/>
                </a:cubicBezTo>
                <a:cubicBezTo>
                  <a:pt x="855904" y="364653"/>
                  <a:pt x="866680" y="324934"/>
                  <a:pt x="868219" y="260042"/>
                </a:cubicBezTo>
                <a:cubicBezTo>
                  <a:pt x="869758" y="195150"/>
                  <a:pt x="772007" y="70042"/>
                  <a:pt x="720437" y="0"/>
                </a:cubicBezTo>
              </a:path>
            </a:pathLst>
          </a:custGeom>
          <a:noFill/>
          <a:ln w="28575" cap="flat" cmpd="sng" algn="ctr">
            <a:solidFill>
              <a:srgbClr val="FF0000"/>
            </a:solidFill>
            <a:prstDash val="solid"/>
            <a:headEnd type="none" w="med" len="med"/>
            <a:tailEnd type="triangl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38" name="Freeform: Shape 37">
            <a:extLst>
              <a:ext uri="{FF2B5EF4-FFF2-40B4-BE49-F238E27FC236}">
                <a16:creationId xmlns:a16="http://schemas.microsoft.com/office/drawing/2014/main" id="{49BDA8C7-202A-400C-938C-5363E7FC419B}"/>
              </a:ext>
            </a:extLst>
          </p:cNvPr>
          <p:cNvSpPr/>
          <p:nvPr/>
        </p:nvSpPr>
        <p:spPr bwMode="auto">
          <a:xfrm>
            <a:off x="3328987" y="5012066"/>
            <a:ext cx="476236" cy="131434"/>
          </a:xfrm>
          <a:custGeom>
            <a:avLst/>
            <a:gdLst>
              <a:gd name="connsiteX0" fmla="*/ 457200 w 457200"/>
              <a:gd name="connsiteY0" fmla="*/ 0 h 138112"/>
              <a:gd name="connsiteX1" fmla="*/ 214312 w 457200"/>
              <a:gd name="connsiteY1" fmla="*/ 14287 h 138112"/>
              <a:gd name="connsiteX2" fmla="*/ 0 w 457200"/>
              <a:gd name="connsiteY2" fmla="*/ 138112 h 138112"/>
            </a:gdLst>
            <a:ahLst/>
            <a:cxnLst>
              <a:cxn ang="0">
                <a:pos x="connsiteX0" y="connsiteY0"/>
              </a:cxn>
              <a:cxn ang="0">
                <a:pos x="connsiteX1" y="connsiteY1"/>
              </a:cxn>
              <a:cxn ang="0">
                <a:pos x="connsiteX2" y="connsiteY2"/>
              </a:cxn>
            </a:cxnLst>
            <a:rect l="l" t="t" r="r" b="b"/>
            <a:pathLst>
              <a:path w="457200" h="138112">
                <a:moveTo>
                  <a:pt x="457200" y="0"/>
                </a:moveTo>
                <a:lnTo>
                  <a:pt x="214312" y="14287"/>
                </a:lnTo>
                <a:cubicBezTo>
                  <a:pt x="138112" y="37306"/>
                  <a:pt x="69056" y="87709"/>
                  <a:pt x="0" y="138112"/>
                </a:cubicBezTo>
              </a:path>
            </a:pathLst>
          </a:custGeom>
          <a:noFill/>
          <a:ln w="19050" cap="flat" cmpd="sng" algn="ctr">
            <a:solidFill>
              <a:srgbClr val="0000FF"/>
            </a:solidFill>
            <a:prstDash val="sysDash"/>
            <a:round/>
            <a:headEnd type="none" w="med" len="med"/>
            <a:tailEnd type="none" w="med" len="med"/>
          </a:ln>
          <a:effectLst/>
        </p:spPr>
        <p:txBody>
          <a:bodyPr rtlCol="0" anchor="ctr"/>
          <a:lstStyle/>
          <a:p>
            <a:pPr algn="ctr"/>
            <a:endParaRPr lang="en-US"/>
          </a:p>
        </p:txBody>
      </p:sp>
    </p:spTree>
    <p:extLst>
      <p:ext uri="{BB962C8B-B14F-4D97-AF65-F5344CB8AC3E}">
        <p14:creationId xmlns:p14="http://schemas.microsoft.com/office/powerpoint/2010/main" val="4055074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0" name="Title 1"/>
          <p:cNvSpPr>
            <a:spLocks noGrp="1"/>
          </p:cNvSpPr>
          <p:nvPr>
            <p:ph type="title"/>
          </p:nvPr>
        </p:nvSpPr>
        <p:spPr/>
        <p:txBody>
          <a:bodyPr/>
          <a:lstStyle/>
          <a:p>
            <a:r>
              <a:rPr lang="en-US" sz="1800"/>
              <a:t>Radiated Fields from Current-Carrying Wire</a:t>
            </a:r>
            <a:br>
              <a:rPr lang="en-US" sz="1800"/>
            </a:br>
            <a:r>
              <a:rPr lang="en-US" sz="1800"/>
              <a:t>(Bare Wire in Space - No Ground Plane Cancellation)</a:t>
            </a:r>
            <a:endParaRPr lang="en-US" sz="1800" dirty="0"/>
          </a:p>
        </p:txBody>
      </p:sp>
      <p:cxnSp>
        <p:nvCxnSpPr>
          <p:cNvPr id="8211" name="Straight Arrow Connector 73"/>
          <p:cNvCxnSpPr>
            <a:cxnSpLocks noChangeShapeType="1"/>
          </p:cNvCxnSpPr>
          <p:nvPr/>
        </p:nvCxnSpPr>
        <p:spPr bwMode="auto">
          <a:xfrm flipV="1">
            <a:off x="660375" y="3092337"/>
            <a:ext cx="1066800" cy="685800"/>
          </a:xfrm>
          <a:prstGeom prst="straightConnector1">
            <a:avLst/>
          </a:prstGeom>
          <a:noFill/>
          <a:ln w="57150" algn="ctr">
            <a:solidFill>
              <a:schemeClr val="tx1"/>
            </a:solidFill>
            <a:round/>
            <a:headEnd/>
            <a:tailEnd type="triangle" w="med" len="med"/>
          </a:ln>
        </p:spPr>
      </p:cxnSp>
      <p:cxnSp>
        <p:nvCxnSpPr>
          <p:cNvPr id="8212" name="Straight Connector 76"/>
          <p:cNvCxnSpPr>
            <a:cxnSpLocks noChangeShapeType="1"/>
          </p:cNvCxnSpPr>
          <p:nvPr/>
        </p:nvCxnSpPr>
        <p:spPr bwMode="auto">
          <a:xfrm flipV="1">
            <a:off x="1666850" y="2558937"/>
            <a:ext cx="898525" cy="576263"/>
          </a:xfrm>
          <a:prstGeom prst="line">
            <a:avLst/>
          </a:prstGeom>
          <a:noFill/>
          <a:ln w="57150" algn="ctr">
            <a:solidFill>
              <a:schemeClr val="tx1"/>
            </a:solidFill>
            <a:round/>
            <a:headEnd/>
            <a:tailEnd type="none" w="lg" len="lg"/>
          </a:ln>
        </p:spPr>
      </p:cxnSp>
      <p:sp>
        <p:nvSpPr>
          <p:cNvPr id="8213" name="Curved Left Arrow 93"/>
          <p:cNvSpPr>
            <a:spLocks noChangeArrowheads="1"/>
          </p:cNvSpPr>
          <p:nvPr/>
        </p:nvSpPr>
        <p:spPr bwMode="auto">
          <a:xfrm>
            <a:off x="1574775" y="2417650"/>
            <a:ext cx="762000" cy="1676400"/>
          </a:xfrm>
          <a:prstGeom prst="curvedLeftArrow">
            <a:avLst>
              <a:gd name="adj1" fmla="val 25005"/>
              <a:gd name="adj2" fmla="val 49999"/>
              <a:gd name="adj3" fmla="val 25000"/>
            </a:avLst>
          </a:prstGeom>
          <a:solidFill>
            <a:srgbClr val="FF0000"/>
          </a:solidFill>
          <a:ln w="9525" algn="ctr">
            <a:solidFill>
              <a:schemeClr val="tx1"/>
            </a:solidFill>
            <a:round/>
            <a:headEnd/>
            <a:tailEnd/>
          </a:ln>
        </p:spPr>
        <p:txBody>
          <a:bodyPr/>
          <a:lstStyle/>
          <a:p>
            <a:endParaRPr lang="en-US"/>
          </a:p>
        </p:txBody>
      </p:sp>
      <p:sp>
        <p:nvSpPr>
          <p:cNvPr id="67" name="TextBox 101"/>
          <p:cNvSpPr txBox="1">
            <a:spLocks noChangeArrowheads="1"/>
          </p:cNvSpPr>
          <p:nvPr/>
        </p:nvSpPr>
        <p:spPr bwMode="auto">
          <a:xfrm>
            <a:off x="1255112" y="2776424"/>
            <a:ext cx="304892" cy="461665"/>
          </a:xfrm>
          <a:prstGeom prst="rect">
            <a:avLst/>
          </a:prstGeom>
          <a:noFill/>
          <a:ln w="9525">
            <a:noFill/>
            <a:miter lim="800000"/>
            <a:headEnd/>
            <a:tailEnd/>
          </a:ln>
        </p:spPr>
        <p:txBody>
          <a:bodyPr wrap="none">
            <a:spAutoFit/>
          </a:bodyPr>
          <a:lstStyle/>
          <a:p>
            <a:r>
              <a:rPr lang="en-US" sz="2400" i="1">
                <a:latin typeface="Times New Roman" pitchFamily="18" charset="0"/>
                <a:cs typeface="Times New Roman" pitchFamily="18" charset="0"/>
              </a:rPr>
              <a:t>I</a:t>
            </a:r>
            <a:endParaRPr lang="en-US" sz="2400" i="1" baseline="-25000" dirty="0">
              <a:latin typeface="Times New Roman" pitchFamily="18" charset="0"/>
              <a:cs typeface="Times New Roman" pitchFamily="18" charset="0"/>
            </a:endParaRP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52E94AA9-62E2-44F5-ADAB-1ED17C0F5BB7}"/>
                  </a:ext>
                </a:extLst>
              </p:cNvPr>
              <p:cNvSpPr txBox="1"/>
              <p:nvPr/>
            </p:nvSpPr>
            <p:spPr>
              <a:xfrm>
                <a:off x="2428850" y="2993308"/>
                <a:ext cx="1441740" cy="80663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𝐻</m:t>
                      </m:r>
                      <m:r>
                        <a:rPr lang="en-US" sz="2800" b="0" i="1" smtClean="0">
                          <a:latin typeface="Cambria Math" panose="02040503050406030204" pitchFamily="18" charset="0"/>
                        </a:rPr>
                        <m:t>=</m:t>
                      </m:r>
                      <m:f>
                        <m:fPr>
                          <m:ctrlPr>
                            <a:rPr lang="en-US" sz="2800" b="0" i="1" smtClean="0">
                              <a:latin typeface="Cambria Math" panose="02040503050406030204" pitchFamily="18" charset="0"/>
                            </a:rPr>
                          </m:ctrlPr>
                        </m:fPr>
                        <m:num>
                          <m:r>
                            <a:rPr lang="en-US" sz="2800" b="0" i="1" smtClean="0">
                              <a:latin typeface="Cambria Math" panose="02040503050406030204" pitchFamily="18" charset="0"/>
                              <a:ea typeface="Cambria Math" panose="02040503050406030204" pitchFamily="18" charset="0"/>
                            </a:rPr>
                            <m:t>𝐼</m:t>
                          </m:r>
                        </m:num>
                        <m:den>
                          <m:r>
                            <a:rPr lang="en-US" sz="2800" b="0" i="1" smtClean="0">
                              <a:latin typeface="Cambria Math" panose="02040503050406030204" pitchFamily="18" charset="0"/>
                            </a:rPr>
                            <m:t>2</m:t>
                          </m:r>
                          <m:r>
                            <a:rPr lang="en-US" sz="2800" b="0" i="1" smtClean="0">
                              <a:latin typeface="Cambria Math" panose="02040503050406030204" pitchFamily="18" charset="0"/>
                              <a:ea typeface="Cambria Math" panose="02040503050406030204" pitchFamily="18" charset="0"/>
                            </a:rPr>
                            <m:t>𝜋</m:t>
                          </m:r>
                          <m:r>
                            <a:rPr lang="en-US" sz="2800" b="0" i="1" smtClean="0">
                              <a:latin typeface="Cambria Math" panose="02040503050406030204" pitchFamily="18" charset="0"/>
                              <a:ea typeface="Cambria Math" panose="02040503050406030204" pitchFamily="18" charset="0"/>
                            </a:rPr>
                            <m:t>𝑟</m:t>
                          </m:r>
                        </m:den>
                      </m:f>
                    </m:oMath>
                  </m:oMathPara>
                </a14:m>
                <a:endParaRPr lang="en-US" sz="2800" b="0"/>
              </a:p>
            </p:txBody>
          </p:sp>
        </mc:Choice>
        <mc:Fallback xmlns="">
          <p:sp>
            <p:nvSpPr>
              <p:cNvPr id="8" name="TextBox 7">
                <a:extLst>
                  <a:ext uri="{FF2B5EF4-FFF2-40B4-BE49-F238E27FC236}">
                    <a16:creationId xmlns:a16="http://schemas.microsoft.com/office/drawing/2014/main" id="{52E94AA9-62E2-44F5-ADAB-1ED17C0F5BB7}"/>
                  </a:ext>
                </a:extLst>
              </p:cNvPr>
              <p:cNvSpPr txBox="1">
                <a:spLocks noRot="1" noChangeAspect="1" noMove="1" noResize="1" noEditPoints="1" noAdjustHandles="1" noChangeArrowheads="1" noChangeShapeType="1" noTextEdit="1"/>
              </p:cNvSpPr>
              <p:nvPr/>
            </p:nvSpPr>
            <p:spPr>
              <a:xfrm>
                <a:off x="2428850" y="2993308"/>
                <a:ext cx="1441740" cy="806631"/>
              </a:xfrm>
              <a:prstGeom prst="rect">
                <a:avLst/>
              </a:prstGeom>
              <a:blipFill>
                <a:blip r:embed="rId3"/>
                <a:stretch>
                  <a:fillRect/>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3E4E02D4-7492-4894-AE3E-860459B90634}"/>
              </a:ext>
            </a:extLst>
          </p:cNvPr>
          <p:cNvSpPr txBox="1"/>
          <p:nvPr/>
        </p:nvSpPr>
        <p:spPr>
          <a:xfrm>
            <a:off x="2395156" y="3920891"/>
            <a:ext cx="1470274" cy="461665"/>
          </a:xfrm>
          <a:prstGeom prst="rect">
            <a:avLst/>
          </a:prstGeom>
          <a:noFill/>
        </p:spPr>
        <p:txBody>
          <a:bodyPr wrap="none" rtlCol="0">
            <a:spAutoFit/>
          </a:bodyPr>
          <a:lstStyle/>
          <a:p>
            <a:r>
              <a:rPr lang="en-US" sz="2400" b="0" i="1">
                <a:latin typeface="Times New Roman" panose="02020603050405020304" pitchFamily="18" charset="0"/>
                <a:cs typeface="Times New Roman" panose="02020603050405020304" pitchFamily="18" charset="0"/>
              </a:rPr>
              <a:t>(B = </a:t>
            </a:r>
            <a:r>
              <a:rPr lang="el-GR" sz="2400" b="0" i="1">
                <a:latin typeface="Times New Roman" panose="02020603050405020304" pitchFamily="18" charset="0"/>
                <a:cs typeface="Times New Roman" panose="02020603050405020304" pitchFamily="18" charset="0"/>
              </a:rPr>
              <a:t>μ</a:t>
            </a:r>
            <a:r>
              <a:rPr lang="en-US" sz="2400" b="0" i="1" baseline="-25000">
                <a:latin typeface="Times New Roman" panose="02020603050405020304" pitchFamily="18" charset="0"/>
                <a:cs typeface="Times New Roman" panose="02020603050405020304" pitchFamily="18" charset="0"/>
              </a:rPr>
              <a:t>0</a:t>
            </a:r>
            <a:r>
              <a:rPr lang="en-US" sz="2400" b="0" i="1">
                <a:latin typeface="Times New Roman" panose="02020603050405020304" pitchFamily="18" charset="0"/>
                <a:cs typeface="Times New Roman" panose="02020603050405020304" pitchFamily="18" charset="0"/>
              </a:rPr>
              <a:t>H)</a:t>
            </a:r>
          </a:p>
        </p:txBody>
      </p:sp>
      <p:cxnSp>
        <p:nvCxnSpPr>
          <p:cNvPr id="11" name="Straight Arrow Connector 10">
            <a:extLst>
              <a:ext uri="{FF2B5EF4-FFF2-40B4-BE49-F238E27FC236}">
                <a16:creationId xmlns:a16="http://schemas.microsoft.com/office/drawing/2014/main" id="{33D247AA-5014-494E-96B1-38AACB166C07}"/>
              </a:ext>
            </a:extLst>
          </p:cNvPr>
          <p:cNvCxnSpPr>
            <a:cxnSpLocks/>
          </p:cNvCxnSpPr>
          <p:nvPr/>
        </p:nvCxnSpPr>
        <p:spPr bwMode="auto">
          <a:xfrm>
            <a:off x="1803178" y="3092337"/>
            <a:ext cx="518734" cy="283711"/>
          </a:xfrm>
          <a:prstGeom prst="straightConnector1">
            <a:avLst/>
          </a:prstGeom>
          <a:solidFill>
            <a:schemeClr val="accent1"/>
          </a:solidFill>
          <a:ln w="19050" cap="flat" cmpd="sng" algn="ctr">
            <a:solidFill>
              <a:schemeClr val="tx1"/>
            </a:solidFill>
            <a:prstDash val="sysDash"/>
            <a:round/>
            <a:headEnd type="none" w="med" len="med"/>
            <a:tailEnd type="triangle"/>
          </a:ln>
          <a:effectLst/>
        </p:spPr>
      </p:cxnSp>
      <p:sp>
        <p:nvSpPr>
          <p:cNvPr id="53" name="TextBox 35">
            <a:extLst>
              <a:ext uri="{FF2B5EF4-FFF2-40B4-BE49-F238E27FC236}">
                <a16:creationId xmlns:a16="http://schemas.microsoft.com/office/drawing/2014/main" id="{77AF6098-6229-47FA-B236-76939F85C56E}"/>
              </a:ext>
            </a:extLst>
          </p:cNvPr>
          <p:cNvSpPr txBox="1">
            <a:spLocks noChangeArrowheads="1"/>
          </p:cNvSpPr>
          <p:nvPr/>
        </p:nvSpPr>
        <p:spPr bwMode="auto">
          <a:xfrm>
            <a:off x="1826069" y="3135200"/>
            <a:ext cx="264816" cy="338554"/>
          </a:xfrm>
          <a:prstGeom prst="rect">
            <a:avLst/>
          </a:prstGeom>
          <a:noFill/>
          <a:ln w="9525">
            <a:noFill/>
            <a:miter lim="800000"/>
            <a:headEnd/>
            <a:tailEnd/>
          </a:ln>
        </p:spPr>
        <p:txBody>
          <a:bodyPr wrap="none">
            <a:spAutoFit/>
          </a:bodyPr>
          <a:lstStyle/>
          <a:p>
            <a:r>
              <a:rPr lang="en-US" i="1"/>
              <a:t>r</a:t>
            </a:r>
          </a:p>
        </p:txBody>
      </p:sp>
      <p:cxnSp>
        <p:nvCxnSpPr>
          <p:cNvPr id="64" name="Straight Arrow Connector 73">
            <a:extLst>
              <a:ext uri="{FF2B5EF4-FFF2-40B4-BE49-F238E27FC236}">
                <a16:creationId xmlns:a16="http://schemas.microsoft.com/office/drawing/2014/main" id="{52DA2742-5337-486E-978B-090F78F4A2DD}"/>
              </a:ext>
            </a:extLst>
          </p:cNvPr>
          <p:cNvCxnSpPr>
            <a:cxnSpLocks noChangeShapeType="1"/>
          </p:cNvCxnSpPr>
          <p:nvPr/>
        </p:nvCxnSpPr>
        <p:spPr bwMode="auto">
          <a:xfrm flipV="1">
            <a:off x="5433957" y="3097184"/>
            <a:ext cx="1066800" cy="685800"/>
          </a:xfrm>
          <a:prstGeom prst="straightConnector1">
            <a:avLst/>
          </a:prstGeom>
          <a:noFill/>
          <a:ln w="57150" algn="ctr">
            <a:solidFill>
              <a:schemeClr val="tx1"/>
            </a:solidFill>
            <a:round/>
            <a:headEnd/>
            <a:tailEnd type="triangle" w="med" len="med"/>
          </a:ln>
        </p:spPr>
      </p:cxnSp>
      <p:cxnSp>
        <p:nvCxnSpPr>
          <p:cNvPr id="65" name="Straight Connector 76">
            <a:extLst>
              <a:ext uri="{FF2B5EF4-FFF2-40B4-BE49-F238E27FC236}">
                <a16:creationId xmlns:a16="http://schemas.microsoft.com/office/drawing/2014/main" id="{EFBD3E06-741B-4227-8083-A3DB85E5EB04}"/>
              </a:ext>
            </a:extLst>
          </p:cNvPr>
          <p:cNvCxnSpPr>
            <a:cxnSpLocks noChangeShapeType="1"/>
          </p:cNvCxnSpPr>
          <p:nvPr/>
        </p:nvCxnSpPr>
        <p:spPr bwMode="auto">
          <a:xfrm flipV="1">
            <a:off x="6440432" y="2563784"/>
            <a:ext cx="898525" cy="576263"/>
          </a:xfrm>
          <a:prstGeom prst="line">
            <a:avLst/>
          </a:prstGeom>
          <a:noFill/>
          <a:ln w="57150" algn="ctr">
            <a:solidFill>
              <a:schemeClr val="tx1"/>
            </a:solidFill>
            <a:round/>
            <a:headEnd/>
            <a:tailEnd type="none" w="lg" len="lg"/>
          </a:ln>
        </p:spPr>
      </p:cxnSp>
      <p:sp>
        <p:nvSpPr>
          <p:cNvPr id="66" name="TextBox 101">
            <a:extLst>
              <a:ext uri="{FF2B5EF4-FFF2-40B4-BE49-F238E27FC236}">
                <a16:creationId xmlns:a16="http://schemas.microsoft.com/office/drawing/2014/main" id="{62E9A500-34F6-4ACC-B0CD-64B338E6D1EB}"/>
              </a:ext>
            </a:extLst>
          </p:cNvPr>
          <p:cNvSpPr txBox="1">
            <a:spLocks noChangeArrowheads="1"/>
          </p:cNvSpPr>
          <p:nvPr/>
        </p:nvSpPr>
        <p:spPr bwMode="auto">
          <a:xfrm>
            <a:off x="6028694" y="2781271"/>
            <a:ext cx="304892" cy="461665"/>
          </a:xfrm>
          <a:prstGeom prst="rect">
            <a:avLst/>
          </a:prstGeom>
          <a:noFill/>
          <a:ln w="9525">
            <a:noFill/>
            <a:miter lim="800000"/>
            <a:headEnd/>
            <a:tailEnd/>
          </a:ln>
        </p:spPr>
        <p:txBody>
          <a:bodyPr wrap="none">
            <a:spAutoFit/>
          </a:bodyPr>
          <a:lstStyle/>
          <a:p>
            <a:r>
              <a:rPr lang="en-US" sz="2400" i="1">
                <a:latin typeface="Times New Roman" pitchFamily="18" charset="0"/>
                <a:cs typeface="Times New Roman" pitchFamily="18" charset="0"/>
              </a:rPr>
              <a:t>I</a:t>
            </a:r>
            <a:endParaRPr lang="en-US" sz="2400" i="1" baseline="-25000" dirty="0">
              <a:latin typeface="Times New Roman" pitchFamily="18" charset="0"/>
              <a:cs typeface="Times New Roman" pitchFamily="18" charset="0"/>
            </a:endParaRPr>
          </a:p>
        </p:txBody>
      </p:sp>
      <p:cxnSp>
        <p:nvCxnSpPr>
          <p:cNvPr id="69" name="Straight Arrow Connector 68">
            <a:extLst>
              <a:ext uri="{FF2B5EF4-FFF2-40B4-BE49-F238E27FC236}">
                <a16:creationId xmlns:a16="http://schemas.microsoft.com/office/drawing/2014/main" id="{12C9BB41-7F57-4A38-85F9-B4DEA41C0AEF}"/>
              </a:ext>
            </a:extLst>
          </p:cNvPr>
          <p:cNvCxnSpPr>
            <a:cxnSpLocks/>
          </p:cNvCxnSpPr>
          <p:nvPr/>
        </p:nvCxnSpPr>
        <p:spPr bwMode="auto">
          <a:xfrm>
            <a:off x="6576760" y="3097184"/>
            <a:ext cx="518734" cy="283711"/>
          </a:xfrm>
          <a:prstGeom prst="straightConnector1">
            <a:avLst/>
          </a:prstGeom>
          <a:solidFill>
            <a:schemeClr val="accent1"/>
          </a:solidFill>
          <a:ln w="19050" cap="flat" cmpd="sng" algn="ctr">
            <a:solidFill>
              <a:schemeClr val="tx1"/>
            </a:solidFill>
            <a:prstDash val="sysDash"/>
            <a:round/>
            <a:headEnd type="none" w="med" len="med"/>
            <a:tailEnd type="triangle"/>
          </a:ln>
          <a:effectLst/>
        </p:spPr>
      </p:cxnSp>
      <p:sp>
        <p:nvSpPr>
          <p:cNvPr id="70" name="TextBox 35">
            <a:extLst>
              <a:ext uri="{FF2B5EF4-FFF2-40B4-BE49-F238E27FC236}">
                <a16:creationId xmlns:a16="http://schemas.microsoft.com/office/drawing/2014/main" id="{7D981DB5-A82F-4C57-89EF-1499B8A8D185}"/>
              </a:ext>
            </a:extLst>
          </p:cNvPr>
          <p:cNvSpPr txBox="1">
            <a:spLocks noChangeArrowheads="1"/>
          </p:cNvSpPr>
          <p:nvPr/>
        </p:nvSpPr>
        <p:spPr bwMode="auto">
          <a:xfrm>
            <a:off x="6599651" y="3140047"/>
            <a:ext cx="264816" cy="338554"/>
          </a:xfrm>
          <a:prstGeom prst="rect">
            <a:avLst/>
          </a:prstGeom>
          <a:noFill/>
          <a:ln w="9525">
            <a:noFill/>
            <a:miter lim="800000"/>
            <a:headEnd/>
            <a:tailEnd/>
          </a:ln>
        </p:spPr>
        <p:txBody>
          <a:bodyPr wrap="none">
            <a:spAutoFit/>
          </a:bodyPr>
          <a:lstStyle/>
          <a:p>
            <a:r>
              <a:rPr lang="en-US" i="1"/>
              <a:t>r</a:t>
            </a:r>
          </a:p>
        </p:txBody>
      </p:sp>
      <p:cxnSp>
        <p:nvCxnSpPr>
          <p:cNvPr id="15" name="Straight Arrow Connector 14">
            <a:extLst>
              <a:ext uri="{FF2B5EF4-FFF2-40B4-BE49-F238E27FC236}">
                <a16:creationId xmlns:a16="http://schemas.microsoft.com/office/drawing/2014/main" id="{7997D874-F12B-46EC-B8A8-E0CE961A3B62}"/>
              </a:ext>
            </a:extLst>
          </p:cNvPr>
          <p:cNvCxnSpPr/>
          <p:nvPr/>
        </p:nvCxnSpPr>
        <p:spPr bwMode="auto">
          <a:xfrm flipH="1">
            <a:off x="6599651" y="3379806"/>
            <a:ext cx="495843" cy="342900"/>
          </a:xfrm>
          <a:prstGeom prst="straightConnector1">
            <a:avLst/>
          </a:prstGeom>
          <a:solidFill>
            <a:schemeClr val="accent1"/>
          </a:solidFill>
          <a:ln w="57150" cap="flat" cmpd="sng" algn="ctr">
            <a:solidFill>
              <a:srgbClr val="0000FF"/>
            </a:solidFill>
            <a:prstDash val="solid"/>
            <a:round/>
            <a:headEnd type="none" w="med" len="med"/>
            <a:tailEnd type="triangle" w="med" len="med"/>
          </a:ln>
          <a:effectLst/>
        </p:spPr>
      </p:cxnSp>
      <p:sp>
        <p:nvSpPr>
          <p:cNvPr id="16" name="Freeform: Shape 15">
            <a:extLst>
              <a:ext uri="{FF2B5EF4-FFF2-40B4-BE49-F238E27FC236}">
                <a16:creationId xmlns:a16="http://schemas.microsoft.com/office/drawing/2014/main" id="{239DA613-C1A5-436C-AB24-9AA07280306E}"/>
              </a:ext>
            </a:extLst>
          </p:cNvPr>
          <p:cNvSpPr/>
          <p:nvPr/>
        </p:nvSpPr>
        <p:spPr bwMode="auto">
          <a:xfrm>
            <a:off x="7129753" y="2676995"/>
            <a:ext cx="383178" cy="685800"/>
          </a:xfrm>
          <a:custGeom>
            <a:avLst/>
            <a:gdLst>
              <a:gd name="connsiteX0" fmla="*/ 226423 w 324961"/>
              <a:gd name="connsiteY0" fmla="*/ 0 h 705394"/>
              <a:gd name="connsiteX1" fmla="*/ 313509 w 324961"/>
              <a:gd name="connsiteY1" fmla="*/ 304800 h 705394"/>
              <a:gd name="connsiteX2" fmla="*/ 0 w 324961"/>
              <a:gd name="connsiteY2" fmla="*/ 705394 h 705394"/>
            </a:gdLst>
            <a:ahLst/>
            <a:cxnLst>
              <a:cxn ang="0">
                <a:pos x="connsiteX0" y="connsiteY0"/>
              </a:cxn>
              <a:cxn ang="0">
                <a:pos x="connsiteX1" y="connsiteY1"/>
              </a:cxn>
              <a:cxn ang="0">
                <a:pos x="connsiteX2" y="connsiteY2"/>
              </a:cxn>
            </a:cxnLst>
            <a:rect l="l" t="t" r="r" b="b"/>
            <a:pathLst>
              <a:path w="324961" h="705394">
                <a:moveTo>
                  <a:pt x="226423" y="0"/>
                </a:moveTo>
                <a:cubicBezTo>
                  <a:pt x="288834" y="93617"/>
                  <a:pt x="351246" y="187234"/>
                  <a:pt x="313509" y="304800"/>
                </a:cubicBezTo>
                <a:cubicBezTo>
                  <a:pt x="275772" y="422366"/>
                  <a:pt x="137886" y="563880"/>
                  <a:pt x="0" y="705394"/>
                </a:cubicBezTo>
              </a:path>
            </a:pathLst>
          </a:custGeom>
          <a:noFill/>
          <a:ln w="19050" cap="flat" cmpd="sng" algn="ctr">
            <a:solidFill>
              <a:srgbClr val="0000FF"/>
            </a:solidFill>
            <a:prstDash val="dash"/>
            <a:round/>
            <a:headEnd type="none" w="med" len="med"/>
            <a:tailEnd type="none" w="med" len="med"/>
          </a:ln>
          <a:effectLst/>
        </p:spPr>
        <p:txBody>
          <a:bodyPr rtlCol="0" anchor="ctr"/>
          <a:lstStyle/>
          <a:p>
            <a:pPr algn="ctr"/>
            <a:endParaRPr lang="en-US"/>
          </a:p>
        </p:txBody>
      </p:sp>
      <p:sp>
        <p:nvSpPr>
          <p:cNvPr id="18" name="Freeform: Shape 17">
            <a:extLst>
              <a:ext uri="{FF2B5EF4-FFF2-40B4-BE49-F238E27FC236}">
                <a16:creationId xmlns:a16="http://schemas.microsoft.com/office/drawing/2014/main" id="{1DA400BC-BF10-4B0B-AF91-C201AEA40691}"/>
              </a:ext>
            </a:extLst>
          </p:cNvPr>
          <p:cNvSpPr/>
          <p:nvPr/>
        </p:nvSpPr>
        <p:spPr bwMode="auto">
          <a:xfrm>
            <a:off x="5483833" y="3754682"/>
            <a:ext cx="1071155" cy="200430"/>
          </a:xfrm>
          <a:custGeom>
            <a:avLst/>
            <a:gdLst>
              <a:gd name="connsiteX0" fmla="*/ 1071155 w 1071155"/>
              <a:gd name="connsiteY0" fmla="*/ 0 h 229695"/>
              <a:gd name="connsiteX1" fmla="*/ 348343 w 1071155"/>
              <a:gd name="connsiteY1" fmla="*/ 226423 h 229695"/>
              <a:gd name="connsiteX2" fmla="*/ 0 w 1071155"/>
              <a:gd name="connsiteY2" fmla="*/ 113211 h 229695"/>
              <a:gd name="connsiteX0" fmla="*/ 1071155 w 1071155"/>
              <a:gd name="connsiteY0" fmla="*/ 0 h 197027"/>
              <a:gd name="connsiteX1" fmla="*/ 531223 w 1071155"/>
              <a:gd name="connsiteY1" fmla="*/ 191589 h 197027"/>
              <a:gd name="connsiteX2" fmla="*/ 0 w 1071155"/>
              <a:gd name="connsiteY2" fmla="*/ 113211 h 197027"/>
              <a:gd name="connsiteX0" fmla="*/ 1071155 w 1071155"/>
              <a:gd name="connsiteY0" fmla="*/ 0 h 200430"/>
              <a:gd name="connsiteX1" fmla="*/ 531223 w 1071155"/>
              <a:gd name="connsiteY1" fmla="*/ 191589 h 200430"/>
              <a:gd name="connsiteX2" fmla="*/ 0 w 1071155"/>
              <a:gd name="connsiteY2" fmla="*/ 113211 h 200430"/>
              <a:gd name="connsiteX0" fmla="*/ 1071155 w 1071155"/>
              <a:gd name="connsiteY0" fmla="*/ 0 h 200430"/>
              <a:gd name="connsiteX1" fmla="*/ 574766 w 1071155"/>
              <a:gd name="connsiteY1" fmla="*/ 191589 h 200430"/>
              <a:gd name="connsiteX2" fmla="*/ 0 w 1071155"/>
              <a:gd name="connsiteY2" fmla="*/ 113211 h 200430"/>
            </a:gdLst>
            <a:ahLst/>
            <a:cxnLst>
              <a:cxn ang="0">
                <a:pos x="connsiteX0" y="connsiteY0"/>
              </a:cxn>
              <a:cxn ang="0">
                <a:pos x="connsiteX1" y="connsiteY1"/>
              </a:cxn>
              <a:cxn ang="0">
                <a:pos x="connsiteX2" y="connsiteY2"/>
              </a:cxn>
            </a:cxnLst>
            <a:rect l="l" t="t" r="r" b="b"/>
            <a:pathLst>
              <a:path w="1071155" h="200430">
                <a:moveTo>
                  <a:pt x="1071155" y="0"/>
                </a:moveTo>
                <a:cubicBezTo>
                  <a:pt x="799012" y="103777"/>
                  <a:pt x="753292" y="164013"/>
                  <a:pt x="574766" y="191589"/>
                </a:cubicBezTo>
                <a:cubicBezTo>
                  <a:pt x="396240" y="219165"/>
                  <a:pt x="84908" y="179251"/>
                  <a:pt x="0" y="113211"/>
                </a:cubicBezTo>
              </a:path>
            </a:pathLst>
          </a:custGeom>
          <a:noFill/>
          <a:ln w="19050" cap="flat" cmpd="sng" algn="ctr">
            <a:solidFill>
              <a:srgbClr val="0000FF"/>
            </a:solidFill>
            <a:prstDash val="dash"/>
            <a:round/>
            <a:headEnd type="none" w="med" len="med"/>
            <a:tailEnd type="none" w="med" len="med"/>
          </a:ln>
          <a:effectLst/>
        </p:spPr>
        <p:txBody>
          <a:bodyPr rtlCol="0" anchor="ctr"/>
          <a:lstStyle/>
          <a:p>
            <a:pPr algn="ctr"/>
            <a:endParaRPr lang="en-US"/>
          </a:p>
        </p:txBody>
      </p:sp>
      <p:sp>
        <p:nvSpPr>
          <p:cNvPr id="19" name="Left Brace 18">
            <a:extLst>
              <a:ext uri="{FF2B5EF4-FFF2-40B4-BE49-F238E27FC236}">
                <a16:creationId xmlns:a16="http://schemas.microsoft.com/office/drawing/2014/main" id="{378CBB4D-B12A-4D3C-8158-96B5BFF15211}"/>
              </a:ext>
            </a:extLst>
          </p:cNvPr>
          <p:cNvSpPr/>
          <p:nvPr/>
        </p:nvSpPr>
        <p:spPr bwMode="auto">
          <a:xfrm rot="3445726">
            <a:off x="5909504" y="1669953"/>
            <a:ext cx="432862" cy="2249438"/>
          </a:xfrm>
          <a:prstGeom prst="leftBrace">
            <a:avLst/>
          </a:prstGeom>
          <a:noFill/>
          <a:ln w="19050" cap="flat" cmpd="sng" algn="ctr">
            <a:solidFill>
              <a:srgbClr val="0000FF"/>
            </a:solidFill>
            <a:prstDash val="solid"/>
            <a:round/>
            <a:headEnd type="none" w="med" len="med"/>
            <a:tailEnd type="none" w="lg" len="lg"/>
          </a:ln>
          <a:effectLst/>
        </p:spPr>
        <p:txBody>
          <a:bodyPr rtlCol="0" anchor="ctr"/>
          <a:lstStyle/>
          <a:p>
            <a:pPr algn="ctr"/>
            <a:endParaRPr lang="en-US"/>
          </a:p>
        </p:txBody>
      </p:sp>
      <p:sp>
        <p:nvSpPr>
          <p:cNvPr id="81" name="TextBox 79">
            <a:extLst>
              <a:ext uri="{FF2B5EF4-FFF2-40B4-BE49-F238E27FC236}">
                <a16:creationId xmlns:a16="http://schemas.microsoft.com/office/drawing/2014/main" id="{0096C78C-35F2-4917-891D-FBCFBA5AB70A}"/>
              </a:ext>
            </a:extLst>
          </p:cNvPr>
          <p:cNvSpPr txBox="1">
            <a:spLocks noChangeArrowheads="1"/>
          </p:cNvSpPr>
          <p:nvPr/>
        </p:nvSpPr>
        <p:spPr bwMode="auto">
          <a:xfrm>
            <a:off x="5757564" y="2339063"/>
            <a:ext cx="245580" cy="400110"/>
          </a:xfrm>
          <a:prstGeom prst="rect">
            <a:avLst/>
          </a:prstGeom>
          <a:noFill/>
          <a:ln w="9525">
            <a:noFill/>
            <a:miter lim="800000"/>
            <a:headEnd/>
            <a:tailEnd/>
          </a:ln>
        </p:spPr>
        <p:txBody>
          <a:bodyPr wrap="none">
            <a:spAutoFit/>
          </a:bodyPr>
          <a:lstStyle/>
          <a:p>
            <a:r>
              <a:rPr lang="en-US" sz="2000">
                <a:solidFill>
                  <a:srgbClr val="0000FF"/>
                </a:solidFill>
                <a:latin typeface="Monotype Corsiva" pitchFamily="66" charset="0"/>
              </a:rPr>
              <a:t>l</a:t>
            </a:r>
          </a:p>
        </p:txBody>
      </p:sp>
      <p:sp>
        <p:nvSpPr>
          <p:cNvPr id="82" name="TextBox 81">
            <a:extLst>
              <a:ext uri="{FF2B5EF4-FFF2-40B4-BE49-F238E27FC236}">
                <a16:creationId xmlns:a16="http://schemas.microsoft.com/office/drawing/2014/main" id="{53C27BBF-D48A-413F-AE31-F1477B45D9A9}"/>
              </a:ext>
            </a:extLst>
          </p:cNvPr>
          <p:cNvSpPr txBox="1"/>
          <p:nvPr/>
        </p:nvSpPr>
        <p:spPr>
          <a:xfrm>
            <a:off x="462125" y="1037987"/>
            <a:ext cx="3715614" cy="830997"/>
          </a:xfrm>
          <a:prstGeom prst="rect">
            <a:avLst/>
          </a:prstGeom>
          <a:noFill/>
        </p:spPr>
        <p:txBody>
          <a:bodyPr wrap="square" rtlCol="0">
            <a:spAutoFit/>
          </a:bodyPr>
          <a:lstStyle/>
          <a:p>
            <a:pPr algn="ctr"/>
            <a:r>
              <a:rPr lang="en-US">
                <a:solidFill>
                  <a:srgbClr val="FF0000"/>
                </a:solidFill>
              </a:rPr>
              <a:t>CURRENT PRODUCES</a:t>
            </a:r>
          </a:p>
          <a:p>
            <a:pPr algn="ctr"/>
            <a:r>
              <a:rPr lang="en-US">
                <a:solidFill>
                  <a:srgbClr val="FF0000"/>
                </a:solidFill>
              </a:rPr>
              <a:t>MAGNETIC FIELD- AMPÈRE’S LAW</a:t>
            </a:r>
          </a:p>
          <a:p>
            <a:pPr algn="ctr"/>
            <a:r>
              <a:rPr lang="en-US" sz="1400" i="1">
                <a:solidFill>
                  <a:srgbClr val="FF0000"/>
                </a:solidFill>
              </a:rPr>
              <a:t>(accurate close to long wire)</a:t>
            </a:r>
            <a:endParaRPr lang="en-US" sz="1400" i="1" dirty="0">
              <a:solidFill>
                <a:srgbClr val="FF0000"/>
              </a:solidFill>
            </a:endParaRPr>
          </a:p>
        </p:txBody>
      </p:sp>
      <p:sp>
        <p:nvSpPr>
          <p:cNvPr id="2" name="TextBox 1">
            <a:extLst>
              <a:ext uri="{FF2B5EF4-FFF2-40B4-BE49-F238E27FC236}">
                <a16:creationId xmlns:a16="http://schemas.microsoft.com/office/drawing/2014/main" id="{0EC775BB-DB81-471A-A146-D18A66D6B0C8}"/>
              </a:ext>
            </a:extLst>
          </p:cNvPr>
          <p:cNvSpPr txBox="1"/>
          <p:nvPr/>
        </p:nvSpPr>
        <p:spPr>
          <a:xfrm>
            <a:off x="1713029" y="4514585"/>
            <a:ext cx="2358338" cy="338554"/>
          </a:xfrm>
          <a:prstGeom prst="rect">
            <a:avLst/>
          </a:prstGeom>
          <a:noFill/>
        </p:spPr>
        <p:txBody>
          <a:bodyPr wrap="none" rtlCol="0">
            <a:spAutoFit/>
          </a:bodyPr>
          <a:lstStyle/>
          <a:p>
            <a:r>
              <a:rPr lang="en-US" i="1">
                <a:solidFill>
                  <a:srgbClr val="FF0000"/>
                </a:solidFill>
                <a:latin typeface="Times New Roman" panose="02020603050405020304" pitchFamily="18" charset="0"/>
                <a:cs typeface="Times New Roman" panose="02020603050405020304" pitchFamily="18" charset="0"/>
              </a:rPr>
              <a:t>B = magnetic flux density</a:t>
            </a:r>
          </a:p>
        </p:txBody>
      </p:sp>
      <p:sp>
        <p:nvSpPr>
          <p:cNvPr id="3" name="TextBox 2">
            <a:extLst>
              <a:ext uri="{FF2B5EF4-FFF2-40B4-BE49-F238E27FC236}">
                <a16:creationId xmlns:a16="http://schemas.microsoft.com/office/drawing/2014/main" id="{83049B10-3A1D-44C2-8C5F-5746C730C8C6}"/>
              </a:ext>
            </a:extLst>
          </p:cNvPr>
          <p:cNvSpPr txBox="1"/>
          <p:nvPr/>
        </p:nvSpPr>
        <p:spPr>
          <a:xfrm>
            <a:off x="1666850" y="4795863"/>
            <a:ext cx="2544286" cy="338554"/>
          </a:xfrm>
          <a:prstGeom prst="rect">
            <a:avLst/>
          </a:prstGeom>
          <a:noFill/>
        </p:spPr>
        <p:txBody>
          <a:bodyPr wrap="none" rtlCol="0">
            <a:spAutoFit/>
          </a:bodyPr>
          <a:lstStyle/>
          <a:p>
            <a:r>
              <a:rPr lang="en-US" i="1">
                <a:solidFill>
                  <a:srgbClr val="FF0000"/>
                </a:solidFill>
                <a:latin typeface="Times New Roman" panose="02020603050405020304" pitchFamily="18" charset="0"/>
                <a:cs typeface="Times New Roman" panose="02020603050405020304" pitchFamily="18" charset="0"/>
              </a:rPr>
              <a:t>H = magnetic field intensity</a:t>
            </a:r>
          </a:p>
        </p:txBody>
      </p:sp>
      <p:sp>
        <p:nvSpPr>
          <p:cNvPr id="26" name="TextBox 4">
            <a:extLst>
              <a:ext uri="{FF2B5EF4-FFF2-40B4-BE49-F238E27FC236}">
                <a16:creationId xmlns:a16="http://schemas.microsoft.com/office/drawing/2014/main" id="{F25729D1-0EBE-48DD-A4F6-4AF990815E68}"/>
              </a:ext>
            </a:extLst>
          </p:cNvPr>
          <p:cNvSpPr txBox="1">
            <a:spLocks noChangeArrowheads="1"/>
          </p:cNvSpPr>
          <p:nvPr/>
        </p:nvSpPr>
        <p:spPr bwMode="auto">
          <a:xfrm>
            <a:off x="1713029" y="5508365"/>
            <a:ext cx="2427011" cy="307777"/>
          </a:xfrm>
          <a:prstGeom prst="rect">
            <a:avLst/>
          </a:prstGeom>
          <a:noFill/>
          <a:ln w="9525">
            <a:noFill/>
            <a:miter lim="800000"/>
            <a:headEnd/>
            <a:tailEnd/>
          </a:ln>
        </p:spPr>
        <p:txBody>
          <a:bodyPr wrap="none">
            <a:spAutoFit/>
          </a:bodyPr>
          <a:lstStyle/>
          <a:p>
            <a:r>
              <a:rPr lang="en-US" sz="1400" i="1">
                <a:latin typeface="Times New Roman" pitchFamily="18" charset="0"/>
                <a:cs typeface="Times New Roman" pitchFamily="18" charset="0"/>
              </a:rPr>
              <a:t>µ</a:t>
            </a:r>
            <a:r>
              <a:rPr lang="en-US" sz="1400" i="1" baseline="-25000">
                <a:latin typeface="Times New Roman" pitchFamily="18" charset="0"/>
                <a:cs typeface="Times New Roman" pitchFamily="18" charset="0"/>
              </a:rPr>
              <a:t>0</a:t>
            </a:r>
            <a:r>
              <a:rPr lang="en-US" sz="1400" b="0" i="1">
                <a:latin typeface="Times New Roman" pitchFamily="18" charset="0"/>
                <a:cs typeface="Times New Roman" pitchFamily="18" charset="0"/>
              </a:rPr>
              <a:t> = permeability of free space</a:t>
            </a:r>
          </a:p>
        </p:txBody>
      </p:sp>
      <p:graphicFrame>
        <p:nvGraphicFramePr>
          <p:cNvPr id="27" name="Object 14">
            <a:extLst>
              <a:ext uri="{FF2B5EF4-FFF2-40B4-BE49-F238E27FC236}">
                <a16:creationId xmlns:a16="http://schemas.microsoft.com/office/drawing/2014/main" id="{B7D91E7A-50DB-4BC8-8E60-9B073D886ADB}"/>
              </a:ext>
            </a:extLst>
          </p:cNvPr>
          <p:cNvGraphicFramePr>
            <a:graphicFrameLocks noChangeAspect="1"/>
          </p:cNvGraphicFramePr>
          <p:nvPr>
            <p:extLst>
              <p:ext uri="{D42A27DB-BD31-4B8C-83A1-F6EECF244321}">
                <p14:modId xmlns:p14="http://schemas.microsoft.com/office/powerpoint/2010/main" val="3106338745"/>
              </p:ext>
            </p:extLst>
          </p:nvPr>
        </p:nvGraphicFramePr>
        <p:xfrm>
          <a:off x="2209663" y="5790881"/>
          <a:ext cx="1302721" cy="250155"/>
        </p:xfrm>
        <a:graphic>
          <a:graphicData uri="http://schemas.openxmlformats.org/presentationml/2006/ole">
            <mc:AlternateContent xmlns:mc="http://schemas.openxmlformats.org/markup-compatibility/2006">
              <mc:Choice xmlns:v="urn:schemas-microsoft-com:vml" Requires="v">
                <p:oleObj spid="_x0000_s77902" name="Equation" r:id="rId4" imgW="1054080" imgH="203040" progId="Equation.3">
                  <p:embed/>
                </p:oleObj>
              </mc:Choice>
              <mc:Fallback>
                <p:oleObj name="Equation" r:id="rId4" imgW="1054080" imgH="203040" progId="Equation.3">
                  <p:embed/>
                  <p:pic>
                    <p:nvPicPr>
                      <p:cNvPr id="27" name="Object 14">
                        <a:extLst>
                          <a:ext uri="{FF2B5EF4-FFF2-40B4-BE49-F238E27FC236}">
                            <a16:creationId xmlns:a16="http://schemas.microsoft.com/office/drawing/2014/main" id="{B7D91E7A-50DB-4BC8-8E60-9B073D886AD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9663" y="5790881"/>
                        <a:ext cx="1302721" cy="250155"/>
                      </a:xfrm>
                      <a:prstGeom prst="rect">
                        <a:avLst/>
                      </a:prstGeom>
                      <a:noFill/>
                    </p:spPr>
                  </p:pic>
                </p:oleObj>
              </mc:Fallback>
            </mc:AlternateContent>
          </a:graphicData>
        </a:graphic>
      </p:graphicFrame>
      <p:sp>
        <p:nvSpPr>
          <p:cNvPr id="28" name="TextBox 15">
            <a:extLst>
              <a:ext uri="{FF2B5EF4-FFF2-40B4-BE49-F238E27FC236}">
                <a16:creationId xmlns:a16="http://schemas.microsoft.com/office/drawing/2014/main" id="{870D13BF-5DED-4E5D-89C8-FE16A037B5AE}"/>
              </a:ext>
            </a:extLst>
          </p:cNvPr>
          <p:cNvSpPr txBox="1">
            <a:spLocks noChangeArrowheads="1"/>
          </p:cNvSpPr>
          <p:nvPr/>
        </p:nvSpPr>
        <p:spPr bwMode="auto">
          <a:xfrm>
            <a:off x="2319932" y="6020254"/>
            <a:ext cx="1152880" cy="307777"/>
          </a:xfrm>
          <a:prstGeom prst="rect">
            <a:avLst/>
          </a:prstGeom>
          <a:noFill/>
          <a:ln w="9525">
            <a:noFill/>
            <a:miter lim="800000"/>
            <a:headEnd/>
            <a:tailEnd/>
          </a:ln>
        </p:spPr>
        <p:txBody>
          <a:bodyPr wrap="none">
            <a:spAutoFit/>
          </a:bodyPr>
          <a:lstStyle/>
          <a:p>
            <a:r>
              <a:rPr lang="en-US" sz="1400" i="1">
                <a:solidFill>
                  <a:srgbClr val="FF0000"/>
                </a:solidFill>
                <a:latin typeface="Times New Roman" pitchFamily="18" charset="0"/>
                <a:cs typeface="Times New Roman" pitchFamily="18" charset="0"/>
              </a:rPr>
              <a:t>(~ 1.3 µH/m)</a:t>
            </a:r>
          </a:p>
        </p:txBody>
      </p:sp>
      <p:sp>
        <p:nvSpPr>
          <p:cNvPr id="29" name="TextBox 28">
            <a:extLst>
              <a:ext uri="{FF2B5EF4-FFF2-40B4-BE49-F238E27FC236}">
                <a16:creationId xmlns:a16="http://schemas.microsoft.com/office/drawing/2014/main" id="{5F2381E7-5B2F-4412-9FF4-4E4C9E397B2B}"/>
              </a:ext>
            </a:extLst>
          </p:cNvPr>
          <p:cNvSpPr txBox="1"/>
          <p:nvPr/>
        </p:nvSpPr>
        <p:spPr>
          <a:xfrm>
            <a:off x="4874252" y="1037987"/>
            <a:ext cx="3715613" cy="1015663"/>
          </a:xfrm>
          <a:prstGeom prst="rect">
            <a:avLst/>
          </a:prstGeom>
          <a:noFill/>
        </p:spPr>
        <p:txBody>
          <a:bodyPr wrap="square" rtlCol="0">
            <a:spAutoFit/>
          </a:bodyPr>
          <a:lstStyle/>
          <a:p>
            <a:pPr algn="ctr"/>
            <a:r>
              <a:rPr lang="en-US">
                <a:solidFill>
                  <a:srgbClr val="0000FF"/>
                </a:solidFill>
              </a:rPr>
              <a:t>CURRENT PRODUCES</a:t>
            </a:r>
          </a:p>
          <a:p>
            <a:pPr algn="ctr"/>
            <a:r>
              <a:rPr lang="en-US">
                <a:solidFill>
                  <a:srgbClr val="0000FF"/>
                </a:solidFill>
              </a:rPr>
              <a:t>ELECTRIC FIELD</a:t>
            </a:r>
          </a:p>
          <a:p>
            <a:pPr algn="ctr"/>
            <a:r>
              <a:rPr lang="en-US" sz="1400" i="1">
                <a:solidFill>
                  <a:srgbClr val="0000FF"/>
                </a:solidFill>
              </a:rPr>
              <a:t>(worst-case upper bound approximations; details in backup slides)</a:t>
            </a:r>
            <a:endParaRPr lang="en-US" sz="1400" i="1" dirty="0">
              <a:solidFill>
                <a:srgbClr val="0000FF"/>
              </a:solidFill>
            </a:endParaRP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5E21DDDB-C32B-44B5-A070-2DB988055B6A}"/>
                  </a:ext>
                </a:extLst>
              </p:cNvPr>
              <p:cNvSpPr txBox="1"/>
              <p:nvPr/>
            </p:nvSpPr>
            <p:spPr>
              <a:xfrm>
                <a:off x="5816154" y="5522815"/>
                <a:ext cx="1289007" cy="51860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𝐸</m:t>
                          </m:r>
                        </m:e>
                        <m:sub>
                          <m:r>
                            <a:rPr lang="en-US" sz="1800" b="0" i="1" smtClean="0">
                              <a:latin typeface="Cambria Math" panose="02040503050406030204" pitchFamily="18" charset="0"/>
                            </a:rPr>
                            <m:t>𝑀𝐴𝑋</m:t>
                          </m:r>
                        </m:sub>
                      </m:sSub>
                      <m:r>
                        <a:rPr lang="en-US" sz="1800" b="0" i="1" smtClean="0">
                          <a:latin typeface="Cambria Math" panose="02040503050406030204" pitchFamily="18" charset="0"/>
                        </a:rPr>
                        <m:t>=</m:t>
                      </m:r>
                      <m:f>
                        <m:fPr>
                          <m:ctrlPr>
                            <a:rPr lang="en-US" sz="1800" b="0" i="1" smtClean="0">
                              <a:latin typeface="Cambria Math" panose="02040503050406030204" pitchFamily="18" charset="0"/>
                            </a:rPr>
                          </m:ctrlPr>
                        </m:fPr>
                        <m:num>
                          <m:r>
                            <a:rPr lang="en-US" sz="1800" b="0" i="1" smtClean="0">
                              <a:latin typeface="Cambria Math" panose="02040503050406030204" pitchFamily="18" charset="0"/>
                            </a:rPr>
                            <m:t>60 </m:t>
                          </m:r>
                          <m:r>
                            <a:rPr lang="en-US" sz="1800" b="0" i="1" smtClean="0">
                              <a:latin typeface="Cambria Math" panose="02040503050406030204" pitchFamily="18" charset="0"/>
                            </a:rPr>
                            <m:t>𝐼</m:t>
                          </m:r>
                        </m:num>
                        <m:den>
                          <m:r>
                            <a:rPr lang="en-US" sz="1800" b="0" i="1" smtClean="0">
                              <a:latin typeface="Cambria Math" panose="02040503050406030204" pitchFamily="18" charset="0"/>
                            </a:rPr>
                            <m:t>𝑟</m:t>
                          </m:r>
                        </m:den>
                      </m:f>
                    </m:oMath>
                  </m:oMathPara>
                </a14:m>
                <a:endParaRPr lang="en-US" sz="1800" b="0"/>
              </a:p>
            </p:txBody>
          </p:sp>
        </mc:Choice>
        <mc:Fallback xmlns="">
          <p:sp>
            <p:nvSpPr>
              <p:cNvPr id="30" name="TextBox 29">
                <a:extLst>
                  <a:ext uri="{FF2B5EF4-FFF2-40B4-BE49-F238E27FC236}">
                    <a16:creationId xmlns:a16="http://schemas.microsoft.com/office/drawing/2014/main" id="{5E21DDDB-C32B-44B5-A070-2DB988055B6A}"/>
                  </a:ext>
                </a:extLst>
              </p:cNvPr>
              <p:cNvSpPr txBox="1">
                <a:spLocks noRot="1" noChangeAspect="1" noMove="1" noResize="1" noEditPoints="1" noAdjustHandles="1" noChangeArrowheads="1" noChangeShapeType="1" noTextEdit="1"/>
              </p:cNvSpPr>
              <p:nvPr/>
            </p:nvSpPr>
            <p:spPr>
              <a:xfrm>
                <a:off x="5816154" y="5522815"/>
                <a:ext cx="1289007" cy="518604"/>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9126844E-3EA5-47B6-AD80-AD5356E4579B}"/>
                  </a:ext>
                </a:extLst>
              </p:cNvPr>
              <p:cNvSpPr txBox="1"/>
              <p:nvPr/>
            </p:nvSpPr>
            <p:spPr>
              <a:xfrm>
                <a:off x="5825146" y="4620663"/>
                <a:ext cx="1485278" cy="52475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𝐸</m:t>
                          </m:r>
                        </m:e>
                        <m:sub>
                          <m:r>
                            <a:rPr lang="en-US" sz="1800" b="0" i="1" smtClean="0">
                              <a:latin typeface="Cambria Math" panose="02040503050406030204" pitchFamily="18" charset="0"/>
                            </a:rPr>
                            <m:t>𝑠h𝑜𝑟𝑡</m:t>
                          </m:r>
                        </m:sub>
                      </m:sSub>
                      <m:r>
                        <a:rPr lang="en-US" sz="1800" b="0" i="1" smtClean="0">
                          <a:latin typeface="Cambria Math" panose="02040503050406030204" pitchFamily="18" charset="0"/>
                          <a:ea typeface="Cambria Math" panose="02040503050406030204" pitchFamily="18" charset="0"/>
                        </a:rPr>
                        <m:t>≈</m:t>
                      </m:r>
                      <m:f>
                        <m:fPr>
                          <m:ctrlPr>
                            <a:rPr lang="en-US" sz="1800" b="0" i="1">
                              <a:solidFill>
                                <a:srgbClr val="000000"/>
                              </a:solidFill>
                              <a:latin typeface="Cambria Math" panose="02040503050406030204" pitchFamily="18" charset="0"/>
                            </a:rPr>
                          </m:ctrlPr>
                        </m:fPr>
                        <m:num>
                          <m:sSub>
                            <m:sSubPr>
                              <m:ctrlPr>
                                <a:rPr lang="en-US" sz="1800" b="0" i="1">
                                  <a:solidFill>
                                    <a:srgbClr val="000000"/>
                                  </a:solidFill>
                                  <a:latin typeface="Cambria Math" panose="02040503050406030204" pitchFamily="18" charset="0"/>
                                  <a:ea typeface="Cambria Math" panose="02040503050406030204" pitchFamily="18" charset="0"/>
                                </a:rPr>
                              </m:ctrlPr>
                            </m:sSubPr>
                            <m:e>
                              <m:r>
                                <a:rPr lang="en-US" sz="1800" b="0" i="1">
                                  <a:solidFill>
                                    <a:srgbClr val="000000"/>
                                  </a:solidFill>
                                  <a:latin typeface="Cambria Math" panose="02040503050406030204" pitchFamily="18" charset="0"/>
                                  <a:ea typeface="Cambria Math" panose="02040503050406030204" pitchFamily="18" charset="0"/>
                                </a:rPr>
                                <m:t>𝜇</m:t>
                              </m:r>
                            </m:e>
                            <m:sub>
                              <m:r>
                                <a:rPr lang="en-US" sz="1800" b="0" i="1">
                                  <a:solidFill>
                                    <a:srgbClr val="000000"/>
                                  </a:solidFill>
                                  <a:latin typeface="Cambria Math" panose="02040503050406030204" pitchFamily="18" charset="0"/>
                                  <a:ea typeface="Cambria Math" panose="02040503050406030204" pitchFamily="18" charset="0"/>
                                </a:rPr>
                                <m:t>0</m:t>
                              </m:r>
                            </m:sub>
                          </m:sSub>
                          <m:r>
                            <a:rPr lang="en-US" sz="1800" b="0" i="1" smtClean="0">
                              <a:solidFill>
                                <a:srgbClr val="000000"/>
                              </a:solidFill>
                              <a:latin typeface="Cambria Math" panose="02040503050406030204" pitchFamily="18" charset="0"/>
                            </a:rPr>
                            <m:t>𝑙𝑓𝐼</m:t>
                          </m:r>
                        </m:num>
                        <m:den>
                          <m:r>
                            <a:rPr lang="en-US" sz="1800" b="0" i="1" smtClean="0">
                              <a:solidFill>
                                <a:srgbClr val="000000"/>
                              </a:solidFill>
                              <a:latin typeface="Cambria Math" panose="02040503050406030204" pitchFamily="18" charset="0"/>
                            </a:rPr>
                            <m:t>2</m:t>
                          </m:r>
                          <m:r>
                            <a:rPr lang="en-US" sz="1800" b="0" i="1" smtClean="0">
                              <a:solidFill>
                                <a:srgbClr val="000000"/>
                              </a:solidFill>
                              <a:latin typeface="Cambria Math" panose="02040503050406030204" pitchFamily="18" charset="0"/>
                            </a:rPr>
                            <m:t>𝑟</m:t>
                          </m:r>
                        </m:den>
                      </m:f>
                    </m:oMath>
                  </m:oMathPara>
                </a14:m>
                <a:endParaRPr lang="en-US" sz="1800" b="0"/>
              </a:p>
            </p:txBody>
          </p:sp>
        </mc:Choice>
        <mc:Fallback xmlns="">
          <p:sp>
            <p:nvSpPr>
              <p:cNvPr id="32" name="TextBox 31">
                <a:extLst>
                  <a:ext uri="{FF2B5EF4-FFF2-40B4-BE49-F238E27FC236}">
                    <a16:creationId xmlns:a16="http://schemas.microsoft.com/office/drawing/2014/main" id="{9126844E-3EA5-47B6-AD80-AD5356E4579B}"/>
                  </a:ext>
                </a:extLst>
              </p:cNvPr>
              <p:cNvSpPr txBox="1">
                <a:spLocks noRot="1" noChangeAspect="1" noMove="1" noResize="1" noEditPoints="1" noAdjustHandles="1" noChangeArrowheads="1" noChangeShapeType="1" noTextEdit="1"/>
              </p:cNvSpPr>
              <p:nvPr/>
            </p:nvSpPr>
            <p:spPr>
              <a:xfrm>
                <a:off x="5825146" y="4620663"/>
                <a:ext cx="1485278" cy="524759"/>
              </a:xfrm>
              <a:prstGeom prst="rect">
                <a:avLst/>
              </a:prstGeom>
              <a:blipFill>
                <a:blip r:embed="rId7"/>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2479BC2A-B40C-4615-A4AC-46C6C2BDEB11}"/>
              </a:ext>
            </a:extLst>
          </p:cNvPr>
          <p:cNvSpPr txBox="1"/>
          <p:nvPr/>
        </p:nvSpPr>
        <p:spPr>
          <a:xfrm>
            <a:off x="5610230" y="4368340"/>
            <a:ext cx="2489784" cy="276999"/>
          </a:xfrm>
          <a:prstGeom prst="rect">
            <a:avLst/>
          </a:prstGeom>
          <a:noFill/>
        </p:spPr>
        <p:txBody>
          <a:bodyPr wrap="none" rtlCol="0">
            <a:spAutoFit/>
          </a:bodyPr>
          <a:lstStyle/>
          <a:p>
            <a:r>
              <a:rPr lang="en-US" sz="1200" i="1">
                <a:solidFill>
                  <a:srgbClr val="0000FF"/>
                </a:solidFill>
              </a:rPr>
              <a:t>Electrically short wire (l &lt; </a:t>
            </a:r>
            <a:r>
              <a:rPr lang="el-GR" sz="1200" i="1">
                <a:solidFill>
                  <a:srgbClr val="0000FF"/>
                </a:solidFill>
              </a:rPr>
              <a:t>λ</a:t>
            </a:r>
            <a:r>
              <a:rPr lang="en-US" sz="1200" i="1">
                <a:solidFill>
                  <a:srgbClr val="0000FF"/>
                </a:solidFill>
              </a:rPr>
              <a:t>/10):</a:t>
            </a:r>
          </a:p>
        </p:txBody>
      </p:sp>
      <p:sp>
        <p:nvSpPr>
          <p:cNvPr id="34" name="TextBox 33">
            <a:extLst>
              <a:ext uri="{FF2B5EF4-FFF2-40B4-BE49-F238E27FC236}">
                <a16:creationId xmlns:a16="http://schemas.microsoft.com/office/drawing/2014/main" id="{A8313870-5320-4F18-ACE0-C7EEE10C594C}"/>
              </a:ext>
            </a:extLst>
          </p:cNvPr>
          <p:cNvSpPr txBox="1"/>
          <p:nvPr/>
        </p:nvSpPr>
        <p:spPr>
          <a:xfrm>
            <a:off x="5610230" y="5221352"/>
            <a:ext cx="2898550" cy="276999"/>
          </a:xfrm>
          <a:prstGeom prst="rect">
            <a:avLst/>
          </a:prstGeom>
          <a:noFill/>
        </p:spPr>
        <p:txBody>
          <a:bodyPr wrap="none" rtlCol="0">
            <a:spAutoFit/>
          </a:bodyPr>
          <a:lstStyle/>
          <a:p>
            <a:r>
              <a:rPr lang="en-US" sz="1200" i="1">
                <a:solidFill>
                  <a:srgbClr val="0000FF"/>
                </a:solidFill>
              </a:rPr>
              <a:t>Maximum for tuned half-wave dipole:</a:t>
            </a:r>
          </a:p>
        </p:txBody>
      </p:sp>
    </p:spTree>
    <p:extLst>
      <p:ext uri="{BB962C8B-B14F-4D97-AF65-F5344CB8AC3E}">
        <p14:creationId xmlns:p14="http://schemas.microsoft.com/office/powerpoint/2010/main" val="3916662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box(in)">
                                      <p:cBhvr>
                                        <p:cTn id="7" dur="500"/>
                                        <p:tgtEl>
                                          <p:spTgt spid="8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box(in)">
                                      <p:cBhvr>
                                        <p:cTn id="1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2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F7DC151-0CDF-4F28-9B02-677B45756D69}"/>
              </a:ext>
            </a:extLst>
          </p:cNvPr>
          <p:cNvSpPr>
            <a:spLocks noGrp="1"/>
          </p:cNvSpPr>
          <p:nvPr>
            <p:ph type="title"/>
          </p:nvPr>
        </p:nvSpPr>
        <p:spPr/>
        <p:txBody>
          <a:bodyPr/>
          <a:lstStyle/>
          <a:p>
            <a:r>
              <a:rPr lang="en-US"/>
              <a:t>Wire-Above Ground Transmission Line</a:t>
            </a:r>
          </a:p>
        </p:txBody>
      </p:sp>
      <p:sp>
        <p:nvSpPr>
          <p:cNvPr id="51" name="Content Placeholder 50">
            <a:extLst>
              <a:ext uri="{FF2B5EF4-FFF2-40B4-BE49-F238E27FC236}">
                <a16:creationId xmlns:a16="http://schemas.microsoft.com/office/drawing/2014/main" id="{7A7F56AC-9E07-47DE-8C12-5354FA6926C5}"/>
              </a:ext>
            </a:extLst>
          </p:cNvPr>
          <p:cNvSpPr>
            <a:spLocks noGrp="1"/>
          </p:cNvSpPr>
          <p:nvPr>
            <p:ph idx="1"/>
          </p:nvPr>
        </p:nvSpPr>
        <p:spPr/>
        <p:txBody>
          <a:bodyPr/>
          <a:lstStyle/>
          <a:p>
            <a:r>
              <a:rPr lang="en-US" sz="1400"/>
              <a:t>Cable above ground plane behaves as wire-above-ground transmission line </a:t>
            </a:r>
          </a:p>
          <a:p>
            <a:r>
              <a:rPr lang="en-US" sz="1400"/>
              <a:t>Transmission line current has horizontal and vertical components</a:t>
            </a:r>
          </a:p>
          <a:p>
            <a:pPr lvl="1"/>
            <a:r>
              <a:rPr lang="en-US" sz="1400"/>
              <a:t>Horizontal component is current flowing on wire itself</a:t>
            </a:r>
          </a:p>
          <a:p>
            <a:pPr lvl="1"/>
            <a:r>
              <a:rPr lang="en-US" sz="1400"/>
              <a:t>Vertical component is displacement current flowing in dielectric of transmission line</a:t>
            </a:r>
          </a:p>
          <a:p>
            <a:r>
              <a:rPr lang="en-US" sz="1400"/>
              <a:t>Resulting electric field will have horizontally and vertically polarized components with magnitudes corresponding to horizontal and vertical current components</a:t>
            </a:r>
          </a:p>
          <a:p>
            <a:r>
              <a:rPr lang="en-US" sz="1400"/>
              <a:t>Electric field will be function of average current integrated along length of wire</a:t>
            </a:r>
          </a:p>
          <a:p>
            <a:r>
              <a:rPr lang="en-US" sz="1400"/>
              <a:t>Details in backup slides</a:t>
            </a:r>
          </a:p>
        </p:txBody>
      </p:sp>
      <p:pic>
        <p:nvPicPr>
          <p:cNvPr id="38" name="Picture 37">
            <a:extLst>
              <a:ext uri="{FF2B5EF4-FFF2-40B4-BE49-F238E27FC236}">
                <a16:creationId xmlns:a16="http://schemas.microsoft.com/office/drawing/2014/main" id="{FEACB6D9-ED56-4DD5-B607-2DDBE3B7FDD0}"/>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35759" y="4605850"/>
            <a:ext cx="2827874" cy="1435540"/>
          </a:xfrm>
          <a:prstGeom prst="rect">
            <a:avLst/>
          </a:prstGeom>
          <a:noFill/>
          <a:ln>
            <a:noFill/>
          </a:ln>
        </p:spPr>
      </p:pic>
      <p:grpSp>
        <p:nvGrpSpPr>
          <p:cNvPr id="100" name="Group 99">
            <a:extLst>
              <a:ext uri="{FF2B5EF4-FFF2-40B4-BE49-F238E27FC236}">
                <a16:creationId xmlns:a16="http://schemas.microsoft.com/office/drawing/2014/main" id="{0CFB42BD-B63E-4CEE-8DDE-4C8273A608C4}"/>
              </a:ext>
            </a:extLst>
          </p:cNvPr>
          <p:cNvGrpSpPr/>
          <p:nvPr/>
        </p:nvGrpSpPr>
        <p:grpSpPr>
          <a:xfrm>
            <a:off x="-99789" y="4280458"/>
            <a:ext cx="5821579" cy="1670568"/>
            <a:chOff x="7466870" y="1971837"/>
            <a:chExt cx="5821579" cy="1670568"/>
          </a:xfrm>
        </p:grpSpPr>
        <p:grpSp>
          <p:nvGrpSpPr>
            <p:cNvPr id="54" name="Group 53">
              <a:extLst>
                <a:ext uri="{FF2B5EF4-FFF2-40B4-BE49-F238E27FC236}">
                  <a16:creationId xmlns:a16="http://schemas.microsoft.com/office/drawing/2014/main" id="{627B1302-E749-4CCB-A514-02989EC4DBBE}"/>
                </a:ext>
              </a:extLst>
            </p:cNvPr>
            <p:cNvGrpSpPr/>
            <p:nvPr/>
          </p:nvGrpSpPr>
          <p:grpSpPr>
            <a:xfrm>
              <a:off x="7466870" y="1971837"/>
              <a:ext cx="5821579" cy="1377570"/>
              <a:chOff x="2492828" y="2029659"/>
              <a:chExt cx="5821579" cy="1377570"/>
            </a:xfrm>
            <a:scene3d>
              <a:camera prst="orthographicFront">
                <a:rot lat="1800000" lon="9000000" rev="0"/>
              </a:camera>
              <a:lightRig rig="threePt" dir="t"/>
            </a:scene3d>
          </p:grpSpPr>
          <p:sp>
            <p:nvSpPr>
              <p:cNvPr id="55" name="Cube 54">
                <a:extLst>
                  <a:ext uri="{FF2B5EF4-FFF2-40B4-BE49-F238E27FC236}">
                    <a16:creationId xmlns:a16="http://schemas.microsoft.com/office/drawing/2014/main" id="{703429BF-0BDC-4527-B10C-FCCB35B6FCAF}"/>
                  </a:ext>
                </a:extLst>
              </p:cNvPr>
              <p:cNvSpPr/>
              <p:nvPr/>
            </p:nvSpPr>
            <p:spPr bwMode="auto">
              <a:xfrm>
                <a:off x="2492828" y="2416629"/>
                <a:ext cx="5821579" cy="990600"/>
              </a:xfrm>
              <a:prstGeom prst="cube">
                <a:avLst>
                  <a:gd name="adj" fmla="val 94231"/>
                </a:avLst>
              </a:prstGeom>
              <a:solidFill>
                <a:srgbClr val="E6AF00"/>
              </a:solidFill>
              <a:ln w="12700" cap="flat" cmpd="sng" algn="ctr">
                <a:solidFill>
                  <a:schemeClr val="tx1"/>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p:txBody>
          </p:sp>
          <p:grpSp>
            <p:nvGrpSpPr>
              <p:cNvPr id="56" name="Group 55">
                <a:extLst>
                  <a:ext uri="{FF2B5EF4-FFF2-40B4-BE49-F238E27FC236}">
                    <a16:creationId xmlns:a16="http://schemas.microsoft.com/office/drawing/2014/main" id="{97BE54CB-E174-4287-B5F3-FC250FE7B3EB}"/>
                  </a:ext>
                </a:extLst>
              </p:cNvPr>
              <p:cNvGrpSpPr/>
              <p:nvPr/>
            </p:nvGrpSpPr>
            <p:grpSpPr>
              <a:xfrm>
                <a:off x="3612746" y="2029659"/>
                <a:ext cx="140763" cy="779927"/>
                <a:chOff x="3993746" y="2384448"/>
                <a:chExt cx="140763" cy="779927"/>
              </a:xfrm>
            </p:grpSpPr>
            <p:cxnSp>
              <p:nvCxnSpPr>
                <p:cNvPr id="69" name="Straight Connector 68">
                  <a:extLst>
                    <a:ext uri="{FF2B5EF4-FFF2-40B4-BE49-F238E27FC236}">
                      <a16:creationId xmlns:a16="http://schemas.microsoft.com/office/drawing/2014/main" id="{663DC4C6-A645-4775-A50B-34DE0D8B6752}"/>
                    </a:ext>
                  </a:extLst>
                </p:cNvPr>
                <p:cNvCxnSpPr/>
                <p:nvPr/>
              </p:nvCxnSpPr>
              <p:spPr bwMode="auto">
                <a:xfrm>
                  <a:off x="4064128" y="2960914"/>
                  <a:ext cx="0" cy="203461"/>
                </a:xfrm>
                <a:prstGeom prst="line">
                  <a:avLst/>
                </a:prstGeom>
                <a:solidFill>
                  <a:schemeClr val="accent1"/>
                </a:solidFill>
                <a:ln w="25400" cap="flat" cmpd="sng" algn="ctr">
                  <a:solidFill>
                    <a:schemeClr val="tx1"/>
                  </a:solidFill>
                  <a:prstDash val="solid"/>
                  <a:round/>
                  <a:headEnd type="none" w="med" len="med"/>
                  <a:tailEnd type="none" w="lg" len="lg"/>
                </a:ln>
                <a:effectLst/>
              </p:spPr>
            </p:cxnSp>
            <p:grpSp>
              <p:nvGrpSpPr>
                <p:cNvPr id="70" name="Group 77">
                  <a:extLst>
                    <a:ext uri="{FF2B5EF4-FFF2-40B4-BE49-F238E27FC236}">
                      <a16:creationId xmlns:a16="http://schemas.microsoft.com/office/drawing/2014/main" id="{A4F35FA1-5CDD-42B2-AF44-E0EC622A1E26}"/>
                    </a:ext>
                  </a:extLst>
                </p:cNvPr>
                <p:cNvGrpSpPr>
                  <a:grpSpLocks/>
                </p:cNvGrpSpPr>
                <p:nvPr/>
              </p:nvGrpSpPr>
              <p:grpSpPr bwMode="auto">
                <a:xfrm rot="16200000">
                  <a:off x="3883917" y="2705689"/>
                  <a:ext cx="360421" cy="140763"/>
                  <a:chOff x="1066800" y="2438400"/>
                  <a:chExt cx="1447800" cy="685800"/>
                </a:xfrm>
              </p:grpSpPr>
              <p:cxnSp>
                <p:nvCxnSpPr>
                  <p:cNvPr id="72" name="Straight Connector 69">
                    <a:extLst>
                      <a:ext uri="{FF2B5EF4-FFF2-40B4-BE49-F238E27FC236}">
                        <a16:creationId xmlns:a16="http://schemas.microsoft.com/office/drawing/2014/main" id="{2291371D-01A7-4792-8E91-4D65E1BB0309}"/>
                      </a:ext>
                    </a:extLst>
                  </p:cNvPr>
                  <p:cNvCxnSpPr>
                    <a:cxnSpLocks noChangeShapeType="1"/>
                  </p:cNvCxnSpPr>
                  <p:nvPr/>
                </p:nvCxnSpPr>
                <p:spPr bwMode="auto">
                  <a:xfrm rot="5400000" flipH="1" flipV="1">
                    <a:off x="952500" y="2552700"/>
                    <a:ext cx="381000" cy="152400"/>
                  </a:xfrm>
                  <a:prstGeom prst="line">
                    <a:avLst/>
                  </a:prstGeom>
                  <a:noFill/>
                  <a:ln w="25400" algn="ctr">
                    <a:solidFill>
                      <a:schemeClr val="tx1"/>
                    </a:solidFill>
                    <a:round/>
                    <a:headEnd/>
                    <a:tailEnd type="none" w="lg" len="lg"/>
                  </a:ln>
                </p:spPr>
              </p:cxnSp>
              <p:cxnSp>
                <p:nvCxnSpPr>
                  <p:cNvPr id="73" name="Straight Connector 71">
                    <a:extLst>
                      <a:ext uri="{FF2B5EF4-FFF2-40B4-BE49-F238E27FC236}">
                        <a16:creationId xmlns:a16="http://schemas.microsoft.com/office/drawing/2014/main" id="{D3F6012D-81ED-4F72-9AC5-0CA6C7D67BE0}"/>
                      </a:ext>
                    </a:extLst>
                  </p:cNvPr>
                  <p:cNvCxnSpPr>
                    <a:cxnSpLocks noChangeShapeType="1"/>
                  </p:cNvCxnSpPr>
                  <p:nvPr/>
                </p:nvCxnSpPr>
                <p:spPr bwMode="auto">
                  <a:xfrm rot="16200000" flipH="1">
                    <a:off x="990600" y="2667000"/>
                    <a:ext cx="685800" cy="228600"/>
                  </a:xfrm>
                  <a:prstGeom prst="line">
                    <a:avLst/>
                  </a:prstGeom>
                  <a:noFill/>
                  <a:ln w="25400" algn="ctr">
                    <a:solidFill>
                      <a:schemeClr val="tx1"/>
                    </a:solidFill>
                    <a:round/>
                    <a:headEnd/>
                    <a:tailEnd type="none" w="lg" len="lg"/>
                  </a:ln>
                </p:spPr>
              </p:cxnSp>
              <p:cxnSp>
                <p:nvCxnSpPr>
                  <p:cNvPr id="74" name="Straight Connector 72">
                    <a:extLst>
                      <a:ext uri="{FF2B5EF4-FFF2-40B4-BE49-F238E27FC236}">
                        <a16:creationId xmlns:a16="http://schemas.microsoft.com/office/drawing/2014/main" id="{A131A9B9-0360-45B1-BA8D-0DB21C2051AD}"/>
                      </a:ext>
                    </a:extLst>
                  </p:cNvPr>
                  <p:cNvCxnSpPr>
                    <a:cxnSpLocks noChangeShapeType="1"/>
                  </p:cNvCxnSpPr>
                  <p:nvPr/>
                </p:nvCxnSpPr>
                <p:spPr bwMode="auto">
                  <a:xfrm rot="16200000" flipH="1">
                    <a:off x="1447800" y="2667000"/>
                    <a:ext cx="685800" cy="228600"/>
                  </a:xfrm>
                  <a:prstGeom prst="line">
                    <a:avLst/>
                  </a:prstGeom>
                  <a:noFill/>
                  <a:ln w="25400" algn="ctr">
                    <a:solidFill>
                      <a:schemeClr val="tx1"/>
                    </a:solidFill>
                    <a:round/>
                    <a:headEnd/>
                    <a:tailEnd type="none" w="lg" len="lg"/>
                  </a:ln>
                </p:spPr>
              </p:cxnSp>
              <p:cxnSp>
                <p:nvCxnSpPr>
                  <p:cNvPr id="75" name="Straight Connector 73">
                    <a:extLst>
                      <a:ext uri="{FF2B5EF4-FFF2-40B4-BE49-F238E27FC236}">
                        <a16:creationId xmlns:a16="http://schemas.microsoft.com/office/drawing/2014/main" id="{0EB7B187-2A92-423B-8851-CD7AD94CDD8A}"/>
                      </a:ext>
                    </a:extLst>
                  </p:cNvPr>
                  <p:cNvCxnSpPr>
                    <a:cxnSpLocks noChangeShapeType="1"/>
                  </p:cNvCxnSpPr>
                  <p:nvPr/>
                </p:nvCxnSpPr>
                <p:spPr bwMode="auto">
                  <a:xfrm rot="16200000" flipH="1">
                    <a:off x="1905000" y="2667000"/>
                    <a:ext cx="685800" cy="228600"/>
                  </a:xfrm>
                  <a:prstGeom prst="line">
                    <a:avLst/>
                  </a:prstGeom>
                  <a:noFill/>
                  <a:ln w="25400" algn="ctr">
                    <a:solidFill>
                      <a:schemeClr val="tx1"/>
                    </a:solidFill>
                    <a:round/>
                    <a:headEnd/>
                    <a:tailEnd type="none" w="lg" len="lg"/>
                  </a:ln>
                </p:spPr>
              </p:cxnSp>
              <p:cxnSp>
                <p:nvCxnSpPr>
                  <p:cNvPr id="76" name="Straight Connector 74">
                    <a:extLst>
                      <a:ext uri="{FF2B5EF4-FFF2-40B4-BE49-F238E27FC236}">
                        <a16:creationId xmlns:a16="http://schemas.microsoft.com/office/drawing/2014/main" id="{9A8A6FBA-6004-4300-99C9-976842BC6A94}"/>
                      </a:ext>
                    </a:extLst>
                  </p:cNvPr>
                  <p:cNvCxnSpPr>
                    <a:cxnSpLocks noChangeShapeType="1"/>
                  </p:cNvCxnSpPr>
                  <p:nvPr/>
                </p:nvCxnSpPr>
                <p:spPr bwMode="auto">
                  <a:xfrm rot="5400000" flipH="1" flipV="1">
                    <a:off x="2247900" y="2857500"/>
                    <a:ext cx="381000" cy="152400"/>
                  </a:xfrm>
                  <a:prstGeom prst="line">
                    <a:avLst/>
                  </a:prstGeom>
                  <a:noFill/>
                  <a:ln w="25400" algn="ctr">
                    <a:solidFill>
                      <a:schemeClr val="tx1"/>
                    </a:solidFill>
                    <a:round/>
                    <a:headEnd/>
                    <a:tailEnd type="none" w="lg" len="lg"/>
                  </a:ln>
                </p:spPr>
              </p:cxnSp>
              <p:cxnSp>
                <p:nvCxnSpPr>
                  <p:cNvPr id="77" name="Straight Connector 75">
                    <a:extLst>
                      <a:ext uri="{FF2B5EF4-FFF2-40B4-BE49-F238E27FC236}">
                        <a16:creationId xmlns:a16="http://schemas.microsoft.com/office/drawing/2014/main" id="{9B74A2F3-3167-4501-9F41-6BF5F72E2BA3}"/>
                      </a:ext>
                    </a:extLst>
                  </p:cNvPr>
                  <p:cNvCxnSpPr>
                    <a:cxnSpLocks noChangeShapeType="1"/>
                  </p:cNvCxnSpPr>
                  <p:nvPr/>
                </p:nvCxnSpPr>
                <p:spPr bwMode="auto">
                  <a:xfrm rot="5400000" flipH="1" flipV="1">
                    <a:off x="1219200" y="2667000"/>
                    <a:ext cx="685800" cy="228600"/>
                  </a:xfrm>
                  <a:prstGeom prst="line">
                    <a:avLst/>
                  </a:prstGeom>
                  <a:noFill/>
                  <a:ln w="25400" algn="ctr">
                    <a:solidFill>
                      <a:schemeClr val="tx1"/>
                    </a:solidFill>
                    <a:round/>
                    <a:headEnd/>
                    <a:tailEnd type="none" w="lg" len="lg"/>
                  </a:ln>
                </p:spPr>
              </p:cxnSp>
              <p:cxnSp>
                <p:nvCxnSpPr>
                  <p:cNvPr id="78" name="Straight Connector 76">
                    <a:extLst>
                      <a:ext uri="{FF2B5EF4-FFF2-40B4-BE49-F238E27FC236}">
                        <a16:creationId xmlns:a16="http://schemas.microsoft.com/office/drawing/2014/main" id="{88893F2E-6DA4-4AE2-8DA9-DBCD0B35D10F}"/>
                      </a:ext>
                    </a:extLst>
                  </p:cNvPr>
                  <p:cNvCxnSpPr>
                    <a:cxnSpLocks noChangeShapeType="1"/>
                  </p:cNvCxnSpPr>
                  <p:nvPr/>
                </p:nvCxnSpPr>
                <p:spPr bwMode="auto">
                  <a:xfrm rot="5400000" flipH="1" flipV="1">
                    <a:off x="1676400" y="2667000"/>
                    <a:ext cx="685800" cy="228600"/>
                  </a:xfrm>
                  <a:prstGeom prst="line">
                    <a:avLst/>
                  </a:prstGeom>
                  <a:noFill/>
                  <a:ln w="25400" algn="ctr">
                    <a:solidFill>
                      <a:schemeClr val="tx1"/>
                    </a:solidFill>
                    <a:round/>
                    <a:headEnd/>
                    <a:tailEnd type="none" w="lg" len="lg"/>
                  </a:ln>
                </p:spPr>
              </p:cxnSp>
            </p:grpSp>
            <p:cxnSp>
              <p:nvCxnSpPr>
                <p:cNvPr id="71" name="Straight Connector 70">
                  <a:extLst>
                    <a:ext uri="{FF2B5EF4-FFF2-40B4-BE49-F238E27FC236}">
                      <a16:creationId xmlns:a16="http://schemas.microsoft.com/office/drawing/2014/main" id="{11269549-D244-4042-A4FA-D7F74B7807A6}"/>
                    </a:ext>
                  </a:extLst>
                </p:cNvPr>
                <p:cNvCxnSpPr/>
                <p:nvPr/>
              </p:nvCxnSpPr>
              <p:spPr bwMode="auto">
                <a:xfrm>
                  <a:off x="4064127" y="2384448"/>
                  <a:ext cx="0" cy="203461"/>
                </a:xfrm>
                <a:prstGeom prst="line">
                  <a:avLst/>
                </a:prstGeom>
                <a:solidFill>
                  <a:schemeClr val="accent1"/>
                </a:solidFill>
                <a:ln w="25400" cap="flat" cmpd="sng" algn="ctr">
                  <a:solidFill>
                    <a:schemeClr val="tx1"/>
                  </a:solidFill>
                  <a:prstDash val="solid"/>
                  <a:round/>
                  <a:headEnd type="none" w="med" len="med"/>
                  <a:tailEnd type="none" w="lg" len="lg"/>
                </a:ln>
                <a:effectLst/>
              </p:spPr>
            </p:cxnSp>
          </p:grpSp>
          <p:grpSp>
            <p:nvGrpSpPr>
              <p:cNvPr id="57" name="Group 56">
                <a:extLst>
                  <a:ext uri="{FF2B5EF4-FFF2-40B4-BE49-F238E27FC236}">
                    <a16:creationId xmlns:a16="http://schemas.microsoft.com/office/drawing/2014/main" id="{B13A1065-A404-4C49-B240-92C9357C587D}"/>
                  </a:ext>
                </a:extLst>
              </p:cNvPr>
              <p:cNvGrpSpPr/>
              <p:nvPr/>
            </p:nvGrpSpPr>
            <p:grpSpPr>
              <a:xfrm>
                <a:off x="7248575" y="2029659"/>
                <a:ext cx="140763" cy="779927"/>
                <a:chOff x="3993746" y="2384448"/>
                <a:chExt cx="140763" cy="779927"/>
              </a:xfrm>
            </p:grpSpPr>
            <p:cxnSp>
              <p:nvCxnSpPr>
                <p:cNvPr id="59" name="Straight Connector 58">
                  <a:extLst>
                    <a:ext uri="{FF2B5EF4-FFF2-40B4-BE49-F238E27FC236}">
                      <a16:creationId xmlns:a16="http://schemas.microsoft.com/office/drawing/2014/main" id="{7F89DDE3-B087-4816-8130-DFF467D2982B}"/>
                    </a:ext>
                  </a:extLst>
                </p:cNvPr>
                <p:cNvCxnSpPr/>
                <p:nvPr/>
              </p:nvCxnSpPr>
              <p:spPr bwMode="auto">
                <a:xfrm>
                  <a:off x="4064128" y="2960914"/>
                  <a:ext cx="0" cy="203461"/>
                </a:xfrm>
                <a:prstGeom prst="line">
                  <a:avLst/>
                </a:prstGeom>
                <a:solidFill>
                  <a:schemeClr val="accent1"/>
                </a:solidFill>
                <a:ln w="25400" cap="flat" cmpd="sng" algn="ctr">
                  <a:solidFill>
                    <a:schemeClr val="tx1"/>
                  </a:solidFill>
                  <a:prstDash val="solid"/>
                  <a:round/>
                  <a:headEnd type="none" w="med" len="med"/>
                  <a:tailEnd type="none" w="lg" len="lg"/>
                </a:ln>
                <a:effectLst/>
              </p:spPr>
            </p:cxnSp>
            <p:grpSp>
              <p:nvGrpSpPr>
                <p:cNvPr id="60" name="Group 77">
                  <a:extLst>
                    <a:ext uri="{FF2B5EF4-FFF2-40B4-BE49-F238E27FC236}">
                      <a16:creationId xmlns:a16="http://schemas.microsoft.com/office/drawing/2014/main" id="{D6129649-2311-4146-96B0-493613C98B4B}"/>
                    </a:ext>
                  </a:extLst>
                </p:cNvPr>
                <p:cNvGrpSpPr>
                  <a:grpSpLocks/>
                </p:cNvGrpSpPr>
                <p:nvPr/>
              </p:nvGrpSpPr>
              <p:grpSpPr bwMode="auto">
                <a:xfrm rot="16200000">
                  <a:off x="3883917" y="2705689"/>
                  <a:ext cx="360421" cy="140763"/>
                  <a:chOff x="1066800" y="2438400"/>
                  <a:chExt cx="1447800" cy="685800"/>
                </a:xfrm>
              </p:grpSpPr>
              <p:cxnSp>
                <p:nvCxnSpPr>
                  <p:cNvPr id="62" name="Straight Connector 69">
                    <a:extLst>
                      <a:ext uri="{FF2B5EF4-FFF2-40B4-BE49-F238E27FC236}">
                        <a16:creationId xmlns:a16="http://schemas.microsoft.com/office/drawing/2014/main" id="{4A33AFBA-7C05-44C4-9ECD-747840E2BFC1}"/>
                      </a:ext>
                    </a:extLst>
                  </p:cNvPr>
                  <p:cNvCxnSpPr>
                    <a:cxnSpLocks noChangeShapeType="1"/>
                  </p:cNvCxnSpPr>
                  <p:nvPr/>
                </p:nvCxnSpPr>
                <p:spPr bwMode="auto">
                  <a:xfrm rot="5400000" flipH="1" flipV="1">
                    <a:off x="952500" y="2552700"/>
                    <a:ext cx="381000" cy="152400"/>
                  </a:xfrm>
                  <a:prstGeom prst="line">
                    <a:avLst/>
                  </a:prstGeom>
                  <a:noFill/>
                  <a:ln w="25400" algn="ctr">
                    <a:solidFill>
                      <a:schemeClr val="tx1"/>
                    </a:solidFill>
                    <a:round/>
                    <a:headEnd/>
                    <a:tailEnd type="none" w="lg" len="lg"/>
                  </a:ln>
                </p:spPr>
              </p:cxnSp>
              <p:cxnSp>
                <p:nvCxnSpPr>
                  <p:cNvPr id="63" name="Straight Connector 71">
                    <a:extLst>
                      <a:ext uri="{FF2B5EF4-FFF2-40B4-BE49-F238E27FC236}">
                        <a16:creationId xmlns:a16="http://schemas.microsoft.com/office/drawing/2014/main" id="{D4EF9088-A7D6-4A2D-BE99-E80D0B6B48B5}"/>
                      </a:ext>
                    </a:extLst>
                  </p:cNvPr>
                  <p:cNvCxnSpPr>
                    <a:cxnSpLocks noChangeShapeType="1"/>
                  </p:cNvCxnSpPr>
                  <p:nvPr/>
                </p:nvCxnSpPr>
                <p:spPr bwMode="auto">
                  <a:xfrm rot="16200000" flipH="1">
                    <a:off x="990600" y="2667000"/>
                    <a:ext cx="685800" cy="228600"/>
                  </a:xfrm>
                  <a:prstGeom prst="line">
                    <a:avLst/>
                  </a:prstGeom>
                  <a:noFill/>
                  <a:ln w="25400" algn="ctr">
                    <a:solidFill>
                      <a:schemeClr val="tx1"/>
                    </a:solidFill>
                    <a:round/>
                    <a:headEnd/>
                    <a:tailEnd type="none" w="lg" len="lg"/>
                  </a:ln>
                </p:spPr>
              </p:cxnSp>
              <p:cxnSp>
                <p:nvCxnSpPr>
                  <p:cNvPr id="64" name="Straight Connector 72">
                    <a:extLst>
                      <a:ext uri="{FF2B5EF4-FFF2-40B4-BE49-F238E27FC236}">
                        <a16:creationId xmlns:a16="http://schemas.microsoft.com/office/drawing/2014/main" id="{0D5D6A65-2837-4594-B8F9-D9D91CE89120}"/>
                      </a:ext>
                    </a:extLst>
                  </p:cNvPr>
                  <p:cNvCxnSpPr>
                    <a:cxnSpLocks noChangeShapeType="1"/>
                  </p:cNvCxnSpPr>
                  <p:nvPr/>
                </p:nvCxnSpPr>
                <p:spPr bwMode="auto">
                  <a:xfrm rot="16200000" flipH="1">
                    <a:off x="1447800" y="2667000"/>
                    <a:ext cx="685800" cy="228600"/>
                  </a:xfrm>
                  <a:prstGeom prst="line">
                    <a:avLst/>
                  </a:prstGeom>
                  <a:noFill/>
                  <a:ln w="25400" algn="ctr">
                    <a:solidFill>
                      <a:schemeClr val="tx1"/>
                    </a:solidFill>
                    <a:round/>
                    <a:headEnd/>
                    <a:tailEnd type="none" w="lg" len="lg"/>
                  </a:ln>
                </p:spPr>
              </p:cxnSp>
              <p:cxnSp>
                <p:nvCxnSpPr>
                  <p:cNvPr id="65" name="Straight Connector 73">
                    <a:extLst>
                      <a:ext uri="{FF2B5EF4-FFF2-40B4-BE49-F238E27FC236}">
                        <a16:creationId xmlns:a16="http://schemas.microsoft.com/office/drawing/2014/main" id="{E043E2FA-E316-45BB-BB82-A69B073D884C}"/>
                      </a:ext>
                    </a:extLst>
                  </p:cNvPr>
                  <p:cNvCxnSpPr>
                    <a:cxnSpLocks noChangeShapeType="1"/>
                  </p:cNvCxnSpPr>
                  <p:nvPr/>
                </p:nvCxnSpPr>
                <p:spPr bwMode="auto">
                  <a:xfrm rot="16200000" flipH="1">
                    <a:off x="1905000" y="2667000"/>
                    <a:ext cx="685800" cy="228600"/>
                  </a:xfrm>
                  <a:prstGeom prst="line">
                    <a:avLst/>
                  </a:prstGeom>
                  <a:noFill/>
                  <a:ln w="25400" algn="ctr">
                    <a:solidFill>
                      <a:schemeClr val="tx1"/>
                    </a:solidFill>
                    <a:round/>
                    <a:headEnd/>
                    <a:tailEnd type="none" w="lg" len="lg"/>
                  </a:ln>
                </p:spPr>
              </p:cxnSp>
              <p:cxnSp>
                <p:nvCxnSpPr>
                  <p:cNvPr id="66" name="Straight Connector 74">
                    <a:extLst>
                      <a:ext uri="{FF2B5EF4-FFF2-40B4-BE49-F238E27FC236}">
                        <a16:creationId xmlns:a16="http://schemas.microsoft.com/office/drawing/2014/main" id="{EBE4EB0B-CF9B-4CFF-8169-1A9B781CD4C9}"/>
                      </a:ext>
                    </a:extLst>
                  </p:cNvPr>
                  <p:cNvCxnSpPr>
                    <a:cxnSpLocks noChangeShapeType="1"/>
                  </p:cNvCxnSpPr>
                  <p:nvPr/>
                </p:nvCxnSpPr>
                <p:spPr bwMode="auto">
                  <a:xfrm rot="5400000" flipH="1" flipV="1">
                    <a:off x="2247900" y="2857500"/>
                    <a:ext cx="381000" cy="152400"/>
                  </a:xfrm>
                  <a:prstGeom prst="line">
                    <a:avLst/>
                  </a:prstGeom>
                  <a:noFill/>
                  <a:ln w="25400" algn="ctr">
                    <a:solidFill>
                      <a:schemeClr val="tx1"/>
                    </a:solidFill>
                    <a:round/>
                    <a:headEnd/>
                    <a:tailEnd type="none" w="lg" len="lg"/>
                  </a:ln>
                </p:spPr>
              </p:cxnSp>
              <p:cxnSp>
                <p:nvCxnSpPr>
                  <p:cNvPr id="67" name="Straight Connector 75">
                    <a:extLst>
                      <a:ext uri="{FF2B5EF4-FFF2-40B4-BE49-F238E27FC236}">
                        <a16:creationId xmlns:a16="http://schemas.microsoft.com/office/drawing/2014/main" id="{C3C17286-1038-4F59-99BD-0D8EB0C4C9E8}"/>
                      </a:ext>
                    </a:extLst>
                  </p:cNvPr>
                  <p:cNvCxnSpPr>
                    <a:cxnSpLocks noChangeShapeType="1"/>
                  </p:cNvCxnSpPr>
                  <p:nvPr/>
                </p:nvCxnSpPr>
                <p:spPr bwMode="auto">
                  <a:xfrm rot="5400000" flipH="1" flipV="1">
                    <a:off x="1219200" y="2667000"/>
                    <a:ext cx="685800" cy="228600"/>
                  </a:xfrm>
                  <a:prstGeom prst="line">
                    <a:avLst/>
                  </a:prstGeom>
                  <a:noFill/>
                  <a:ln w="25400" algn="ctr">
                    <a:solidFill>
                      <a:schemeClr val="tx1"/>
                    </a:solidFill>
                    <a:round/>
                    <a:headEnd/>
                    <a:tailEnd type="none" w="lg" len="lg"/>
                  </a:ln>
                </p:spPr>
              </p:cxnSp>
              <p:cxnSp>
                <p:nvCxnSpPr>
                  <p:cNvPr id="68" name="Straight Connector 76">
                    <a:extLst>
                      <a:ext uri="{FF2B5EF4-FFF2-40B4-BE49-F238E27FC236}">
                        <a16:creationId xmlns:a16="http://schemas.microsoft.com/office/drawing/2014/main" id="{16C017A7-1293-454B-928B-249C88540BFA}"/>
                      </a:ext>
                    </a:extLst>
                  </p:cNvPr>
                  <p:cNvCxnSpPr>
                    <a:cxnSpLocks noChangeShapeType="1"/>
                  </p:cNvCxnSpPr>
                  <p:nvPr/>
                </p:nvCxnSpPr>
                <p:spPr bwMode="auto">
                  <a:xfrm rot="5400000" flipH="1" flipV="1">
                    <a:off x="1676400" y="2667000"/>
                    <a:ext cx="685800" cy="228600"/>
                  </a:xfrm>
                  <a:prstGeom prst="line">
                    <a:avLst/>
                  </a:prstGeom>
                  <a:noFill/>
                  <a:ln w="25400" algn="ctr">
                    <a:solidFill>
                      <a:schemeClr val="tx1"/>
                    </a:solidFill>
                    <a:round/>
                    <a:headEnd/>
                    <a:tailEnd type="none" w="lg" len="lg"/>
                  </a:ln>
                </p:spPr>
              </p:cxnSp>
            </p:grpSp>
            <p:cxnSp>
              <p:nvCxnSpPr>
                <p:cNvPr id="61" name="Straight Connector 60">
                  <a:extLst>
                    <a:ext uri="{FF2B5EF4-FFF2-40B4-BE49-F238E27FC236}">
                      <a16:creationId xmlns:a16="http://schemas.microsoft.com/office/drawing/2014/main" id="{F6C5DB9F-B779-4124-B1B9-34FA5F5BCFFD}"/>
                    </a:ext>
                  </a:extLst>
                </p:cNvPr>
                <p:cNvCxnSpPr/>
                <p:nvPr/>
              </p:nvCxnSpPr>
              <p:spPr bwMode="auto">
                <a:xfrm>
                  <a:off x="4064127" y="2384448"/>
                  <a:ext cx="0" cy="203461"/>
                </a:xfrm>
                <a:prstGeom prst="line">
                  <a:avLst/>
                </a:prstGeom>
                <a:solidFill>
                  <a:schemeClr val="accent1"/>
                </a:solidFill>
                <a:ln w="25400" cap="flat" cmpd="sng" algn="ctr">
                  <a:solidFill>
                    <a:schemeClr val="tx1"/>
                  </a:solidFill>
                  <a:prstDash val="solid"/>
                  <a:round/>
                  <a:headEnd type="none" w="med" len="med"/>
                  <a:tailEnd type="none" w="lg" len="lg"/>
                </a:ln>
                <a:effectLst/>
              </p:spPr>
            </p:cxnSp>
          </p:grpSp>
          <p:cxnSp>
            <p:nvCxnSpPr>
              <p:cNvPr id="58" name="Straight Connector 57">
                <a:extLst>
                  <a:ext uri="{FF2B5EF4-FFF2-40B4-BE49-F238E27FC236}">
                    <a16:creationId xmlns:a16="http://schemas.microsoft.com/office/drawing/2014/main" id="{A580E28B-CA30-4FD5-A0C7-89C5B15A2150}"/>
                  </a:ext>
                </a:extLst>
              </p:cNvPr>
              <p:cNvCxnSpPr/>
              <p:nvPr/>
            </p:nvCxnSpPr>
            <p:spPr bwMode="auto">
              <a:xfrm>
                <a:off x="3683127" y="2029659"/>
                <a:ext cx="3635829" cy="0"/>
              </a:xfrm>
              <a:prstGeom prst="line">
                <a:avLst/>
              </a:prstGeom>
              <a:solidFill>
                <a:schemeClr val="accent1"/>
              </a:solidFill>
              <a:ln w="25400" cap="flat" cmpd="sng" algn="ctr">
                <a:solidFill>
                  <a:schemeClr val="tx1"/>
                </a:solidFill>
                <a:prstDash val="solid"/>
                <a:round/>
                <a:headEnd type="none" w="med" len="med"/>
                <a:tailEnd type="none" w="lg" len="lg"/>
              </a:ln>
              <a:effectLst/>
            </p:spPr>
          </p:cxnSp>
        </p:grpSp>
        <p:cxnSp>
          <p:nvCxnSpPr>
            <p:cNvPr id="89" name="Straight Arrow Connector 88">
              <a:extLst>
                <a:ext uri="{FF2B5EF4-FFF2-40B4-BE49-F238E27FC236}">
                  <a16:creationId xmlns:a16="http://schemas.microsoft.com/office/drawing/2014/main" id="{ECD24444-45D9-42F0-9038-0BF4C2C2E22B}"/>
                </a:ext>
              </a:extLst>
            </p:cNvPr>
            <p:cNvCxnSpPr/>
            <p:nvPr/>
          </p:nvCxnSpPr>
          <p:spPr bwMode="auto">
            <a:xfrm flipV="1">
              <a:off x="9062519" y="2249642"/>
              <a:ext cx="307818" cy="85362"/>
            </a:xfrm>
            <a:prstGeom prst="straightConnector1">
              <a:avLst/>
            </a:prstGeom>
            <a:solidFill>
              <a:schemeClr val="accent1"/>
            </a:solidFill>
            <a:ln w="12700" cap="flat" cmpd="sng" algn="ctr">
              <a:solidFill>
                <a:srgbClr val="FF0000"/>
              </a:solidFill>
              <a:prstDash val="solid"/>
              <a:round/>
              <a:headEnd type="none" w="med" len="med"/>
              <a:tailEnd type="triangle"/>
            </a:ln>
            <a:effectLst/>
          </p:spPr>
        </p:cxnSp>
        <p:sp>
          <p:nvSpPr>
            <p:cNvPr id="90" name="TextBox 89">
              <a:extLst>
                <a:ext uri="{FF2B5EF4-FFF2-40B4-BE49-F238E27FC236}">
                  <a16:creationId xmlns:a16="http://schemas.microsoft.com/office/drawing/2014/main" id="{98668FF1-ADA0-404C-9CFD-8BD66E2DC9A0}"/>
                </a:ext>
              </a:extLst>
            </p:cNvPr>
            <p:cNvSpPr txBox="1"/>
            <p:nvPr/>
          </p:nvSpPr>
          <p:spPr>
            <a:xfrm>
              <a:off x="8983445" y="2000549"/>
              <a:ext cx="348172" cy="307777"/>
            </a:xfrm>
            <a:prstGeom prst="rect">
              <a:avLst/>
            </a:prstGeom>
            <a:noFill/>
          </p:spPr>
          <p:txBody>
            <a:bodyPr wrap="none" rtlCol="0">
              <a:spAutoFit/>
            </a:bodyPr>
            <a:lstStyle/>
            <a:p>
              <a:r>
                <a:rPr lang="en-US" sz="1400" i="1">
                  <a:solidFill>
                    <a:srgbClr val="FF0000"/>
                  </a:solidFill>
                  <a:latin typeface="Times New Roman" panose="02020603050405020304" pitchFamily="18" charset="0"/>
                  <a:cs typeface="Times New Roman" panose="02020603050405020304" pitchFamily="18" charset="0"/>
                </a:rPr>
                <a:t>I</a:t>
              </a:r>
              <a:r>
                <a:rPr lang="en-US" sz="1400" i="1" baseline="-25000">
                  <a:solidFill>
                    <a:srgbClr val="FF0000"/>
                  </a:solidFill>
                  <a:latin typeface="Times New Roman" panose="02020603050405020304" pitchFamily="18" charset="0"/>
                  <a:cs typeface="Times New Roman" panose="02020603050405020304" pitchFamily="18" charset="0"/>
                </a:rPr>
                <a:t>H</a:t>
              </a:r>
            </a:p>
          </p:txBody>
        </p:sp>
        <p:sp>
          <p:nvSpPr>
            <p:cNvPr id="91" name="TextBox 90">
              <a:extLst>
                <a:ext uri="{FF2B5EF4-FFF2-40B4-BE49-F238E27FC236}">
                  <a16:creationId xmlns:a16="http://schemas.microsoft.com/office/drawing/2014/main" id="{D71166C1-AE24-4C1B-9820-522FEB25C548}"/>
                </a:ext>
              </a:extLst>
            </p:cNvPr>
            <p:cNvSpPr txBox="1"/>
            <p:nvPr/>
          </p:nvSpPr>
          <p:spPr>
            <a:xfrm>
              <a:off x="9362898" y="2297229"/>
              <a:ext cx="335348" cy="307777"/>
            </a:xfrm>
            <a:prstGeom prst="rect">
              <a:avLst/>
            </a:prstGeom>
            <a:noFill/>
          </p:spPr>
          <p:txBody>
            <a:bodyPr wrap="none" rtlCol="0">
              <a:spAutoFit/>
            </a:bodyPr>
            <a:lstStyle/>
            <a:p>
              <a:r>
                <a:rPr lang="en-US" sz="1400" i="1">
                  <a:solidFill>
                    <a:srgbClr val="FF0000"/>
                  </a:solidFill>
                  <a:latin typeface="Times New Roman" panose="02020603050405020304" pitchFamily="18" charset="0"/>
                  <a:cs typeface="Times New Roman" panose="02020603050405020304" pitchFamily="18" charset="0"/>
                </a:rPr>
                <a:t>I</a:t>
              </a:r>
              <a:r>
                <a:rPr lang="en-US" sz="1400" i="1" baseline="-25000">
                  <a:solidFill>
                    <a:srgbClr val="FF0000"/>
                  </a:solidFill>
                  <a:latin typeface="Times New Roman" panose="02020603050405020304" pitchFamily="18" charset="0"/>
                  <a:cs typeface="Times New Roman" panose="02020603050405020304" pitchFamily="18" charset="0"/>
                </a:rPr>
                <a:t>V</a:t>
              </a:r>
            </a:p>
          </p:txBody>
        </p:sp>
        <p:cxnSp>
          <p:nvCxnSpPr>
            <p:cNvPr id="93" name="Straight Arrow Connector 92">
              <a:extLst>
                <a:ext uri="{FF2B5EF4-FFF2-40B4-BE49-F238E27FC236}">
                  <a16:creationId xmlns:a16="http://schemas.microsoft.com/office/drawing/2014/main" id="{67B33676-673E-4854-A45D-94617C4E391B}"/>
                </a:ext>
              </a:extLst>
            </p:cNvPr>
            <p:cNvCxnSpPr>
              <a:cxnSpLocks/>
            </p:cNvCxnSpPr>
            <p:nvPr/>
          </p:nvCxnSpPr>
          <p:spPr bwMode="auto">
            <a:xfrm>
              <a:off x="9421133" y="2391914"/>
              <a:ext cx="0" cy="252127"/>
            </a:xfrm>
            <a:prstGeom prst="straightConnector1">
              <a:avLst/>
            </a:prstGeom>
            <a:solidFill>
              <a:schemeClr val="accent1"/>
            </a:solidFill>
            <a:ln w="9525" cap="flat" cmpd="sng" algn="ctr">
              <a:solidFill>
                <a:srgbClr val="FF0000"/>
              </a:solidFill>
              <a:prstDash val="solid"/>
              <a:round/>
              <a:headEnd type="none" w="med" len="med"/>
              <a:tailEnd type="triangle"/>
            </a:ln>
            <a:effectLst/>
          </p:spPr>
        </p:cxnSp>
        <p:cxnSp>
          <p:nvCxnSpPr>
            <p:cNvPr id="94" name="Straight Arrow Connector 93">
              <a:extLst>
                <a:ext uri="{FF2B5EF4-FFF2-40B4-BE49-F238E27FC236}">
                  <a16:creationId xmlns:a16="http://schemas.microsoft.com/office/drawing/2014/main" id="{72A2D596-9E7E-4D9E-B7DB-ADD09EC7A97D}"/>
                </a:ext>
              </a:extLst>
            </p:cNvPr>
            <p:cNvCxnSpPr>
              <a:cxnSpLocks/>
            </p:cNvCxnSpPr>
            <p:nvPr/>
          </p:nvCxnSpPr>
          <p:spPr bwMode="auto">
            <a:xfrm>
              <a:off x="10302832" y="2127217"/>
              <a:ext cx="1132544" cy="1190532"/>
            </a:xfrm>
            <a:prstGeom prst="straightConnector1">
              <a:avLst/>
            </a:prstGeom>
            <a:solidFill>
              <a:schemeClr val="accent1"/>
            </a:solidFill>
            <a:ln w="9525" cap="flat" cmpd="sng" algn="ctr">
              <a:solidFill>
                <a:schemeClr val="tx1"/>
              </a:solidFill>
              <a:prstDash val="dash"/>
              <a:round/>
              <a:headEnd type="none" w="med" len="med"/>
              <a:tailEnd type="none" w="med" len="med"/>
            </a:ln>
            <a:effectLst/>
          </p:spPr>
        </p:cxnSp>
        <p:cxnSp>
          <p:nvCxnSpPr>
            <p:cNvPr id="95" name="Straight Arrow Connector 94">
              <a:extLst>
                <a:ext uri="{FF2B5EF4-FFF2-40B4-BE49-F238E27FC236}">
                  <a16:creationId xmlns:a16="http://schemas.microsoft.com/office/drawing/2014/main" id="{13542B19-924E-4F44-A6EF-0599805714B9}"/>
                </a:ext>
              </a:extLst>
            </p:cNvPr>
            <p:cNvCxnSpPr>
              <a:cxnSpLocks/>
            </p:cNvCxnSpPr>
            <p:nvPr/>
          </p:nvCxnSpPr>
          <p:spPr bwMode="auto">
            <a:xfrm flipH="1">
              <a:off x="11008037" y="3317749"/>
              <a:ext cx="404598" cy="136161"/>
            </a:xfrm>
            <a:prstGeom prst="straightConnector1">
              <a:avLst/>
            </a:prstGeom>
            <a:solidFill>
              <a:schemeClr val="accent1"/>
            </a:solidFill>
            <a:ln w="28575" cap="flat" cmpd="sng" algn="ctr">
              <a:solidFill>
                <a:srgbClr val="0000FF"/>
              </a:solidFill>
              <a:prstDash val="solid"/>
              <a:round/>
              <a:headEnd type="none" w="med" len="med"/>
              <a:tailEnd type="triangle"/>
            </a:ln>
            <a:effectLst/>
          </p:spPr>
        </p:cxnSp>
        <p:cxnSp>
          <p:nvCxnSpPr>
            <p:cNvPr id="96" name="Straight Arrow Connector 95">
              <a:extLst>
                <a:ext uri="{FF2B5EF4-FFF2-40B4-BE49-F238E27FC236}">
                  <a16:creationId xmlns:a16="http://schemas.microsoft.com/office/drawing/2014/main" id="{99AA3F87-935D-485F-B7DD-89D55A278A78}"/>
                </a:ext>
              </a:extLst>
            </p:cNvPr>
            <p:cNvCxnSpPr/>
            <p:nvPr/>
          </p:nvCxnSpPr>
          <p:spPr bwMode="auto">
            <a:xfrm flipV="1">
              <a:off x="11424005" y="2982771"/>
              <a:ext cx="0" cy="334978"/>
            </a:xfrm>
            <a:prstGeom prst="straightConnector1">
              <a:avLst/>
            </a:prstGeom>
            <a:solidFill>
              <a:schemeClr val="accent1"/>
            </a:solidFill>
            <a:ln w="28575" cap="flat" cmpd="sng" algn="ctr">
              <a:solidFill>
                <a:srgbClr val="0000FF"/>
              </a:solidFill>
              <a:prstDash val="solid"/>
              <a:round/>
              <a:headEnd type="none" w="med" len="med"/>
              <a:tailEnd type="triangle"/>
            </a:ln>
            <a:effectLst/>
          </p:spPr>
        </p:cxnSp>
        <p:sp>
          <p:nvSpPr>
            <p:cNvPr id="97" name="TextBox 96">
              <a:extLst>
                <a:ext uri="{FF2B5EF4-FFF2-40B4-BE49-F238E27FC236}">
                  <a16:creationId xmlns:a16="http://schemas.microsoft.com/office/drawing/2014/main" id="{3B01A8E1-506F-4B84-B08A-DECD3662F694}"/>
                </a:ext>
              </a:extLst>
            </p:cNvPr>
            <p:cNvSpPr txBox="1"/>
            <p:nvPr/>
          </p:nvSpPr>
          <p:spPr>
            <a:xfrm>
              <a:off x="11424005" y="2982771"/>
              <a:ext cx="420308" cy="338554"/>
            </a:xfrm>
            <a:prstGeom prst="rect">
              <a:avLst/>
            </a:prstGeom>
            <a:noFill/>
          </p:spPr>
          <p:txBody>
            <a:bodyPr wrap="none" rtlCol="0">
              <a:spAutoFit/>
            </a:bodyPr>
            <a:lstStyle/>
            <a:p>
              <a:r>
                <a:rPr lang="en-US" i="1">
                  <a:solidFill>
                    <a:srgbClr val="0000FF"/>
                  </a:solidFill>
                  <a:latin typeface="Times New Roman" panose="02020603050405020304" pitchFamily="18" charset="0"/>
                  <a:cs typeface="Times New Roman" panose="02020603050405020304" pitchFamily="18" charset="0"/>
                </a:rPr>
                <a:t>E</a:t>
              </a:r>
              <a:r>
                <a:rPr lang="en-US" i="1" baseline="-25000">
                  <a:solidFill>
                    <a:srgbClr val="0000FF"/>
                  </a:solidFill>
                  <a:latin typeface="Times New Roman" panose="02020603050405020304" pitchFamily="18" charset="0"/>
                  <a:cs typeface="Times New Roman" panose="02020603050405020304" pitchFamily="18" charset="0"/>
                </a:rPr>
                <a:t>V</a:t>
              </a:r>
            </a:p>
          </p:txBody>
        </p:sp>
        <p:sp>
          <p:nvSpPr>
            <p:cNvPr id="98" name="TextBox 97">
              <a:extLst>
                <a:ext uri="{FF2B5EF4-FFF2-40B4-BE49-F238E27FC236}">
                  <a16:creationId xmlns:a16="http://schemas.microsoft.com/office/drawing/2014/main" id="{BAE72107-3E10-4472-B5A0-02428301877B}"/>
                </a:ext>
              </a:extLst>
            </p:cNvPr>
            <p:cNvSpPr txBox="1"/>
            <p:nvPr/>
          </p:nvSpPr>
          <p:spPr>
            <a:xfrm>
              <a:off x="11158526" y="3303851"/>
              <a:ext cx="426720" cy="338554"/>
            </a:xfrm>
            <a:prstGeom prst="rect">
              <a:avLst/>
            </a:prstGeom>
            <a:noFill/>
          </p:spPr>
          <p:txBody>
            <a:bodyPr wrap="none" rtlCol="0">
              <a:spAutoFit/>
            </a:bodyPr>
            <a:lstStyle/>
            <a:p>
              <a:r>
                <a:rPr lang="en-US" i="1">
                  <a:solidFill>
                    <a:srgbClr val="0000FF"/>
                  </a:solidFill>
                  <a:latin typeface="Times New Roman" panose="02020603050405020304" pitchFamily="18" charset="0"/>
                  <a:cs typeface="Times New Roman" panose="02020603050405020304" pitchFamily="18" charset="0"/>
                </a:rPr>
                <a:t>E</a:t>
              </a:r>
              <a:r>
                <a:rPr lang="en-US" i="1" baseline="-25000">
                  <a:solidFill>
                    <a:srgbClr val="0000FF"/>
                  </a:solidFill>
                  <a:latin typeface="Times New Roman" panose="02020603050405020304" pitchFamily="18" charset="0"/>
                  <a:cs typeface="Times New Roman" panose="02020603050405020304" pitchFamily="18" charset="0"/>
                </a:rPr>
                <a:t>H</a:t>
              </a:r>
            </a:p>
          </p:txBody>
        </p:sp>
      </p:grpSp>
      <p:sp>
        <p:nvSpPr>
          <p:cNvPr id="101" name="TextBox 100">
            <a:extLst>
              <a:ext uri="{FF2B5EF4-FFF2-40B4-BE49-F238E27FC236}">
                <a16:creationId xmlns:a16="http://schemas.microsoft.com/office/drawing/2014/main" id="{655DA677-4A74-47A1-8025-4F45F16EDC4F}"/>
              </a:ext>
            </a:extLst>
          </p:cNvPr>
          <p:cNvSpPr txBox="1"/>
          <p:nvPr/>
        </p:nvSpPr>
        <p:spPr>
          <a:xfrm>
            <a:off x="5725881" y="4336028"/>
            <a:ext cx="3047629" cy="307777"/>
          </a:xfrm>
          <a:prstGeom prst="rect">
            <a:avLst/>
          </a:prstGeom>
          <a:noFill/>
        </p:spPr>
        <p:txBody>
          <a:bodyPr wrap="none" rtlCol="0">
            <a:spAutoFit/>
          </a:bodyPr>
          <a:lstStyle/>
          <a:p>
            <a:r>
              <a:rPr lang="en-US" sz="1400" i="1"/>
              <a:t>Lossless transmission line model</a:t>
            </a:r>
          </a:p>
        </p:txBody>
      </p:sp>
      <p:cxnSp>
        <p:nvCxnSpPr>
          <p:cNvPr id="41" name="Straight Arrow Connector 40">
            <a:extLst>
              <a:ext uri="{FF2B5EF4-FFF2-40B4-BE49-F238E27FC236}">
                <a16:creationId xmlns:a16="http://schemas.microsoft.com/office/drawing/2014/main" id="{33463C50-896B-4685-BFB8-CB10D5402F61}"/>
              </a:ext>
            </a:extLst>
          </p:cNvPr>
          <p:cNvCxnSpPr/>
          <p:nvPr/>
        </p:nvCxnSpPr>
        <p:spPr bwMode="auto">
          <a:xfrm flipV="1">
            <a:off x="1098331" y="3569975"/>
            <a:ext cx="3180553" cy="884849"/>
          </a:xfrm>
          <a:prstGeom prst="straightConnector1">
            <a:avLst/>
          </a:prstGeom>
          <a:solidFill>
            <a:schemeClr val="accent1"/>
          </a:solidFill>
          <a:ln w="12700" cap="flat" cmpd="sng" algn="ctr">
            <a:solidFill>
              <a:schemeClr val="tx1"/>
            </a:solidFill>
            <a:prstDash val="dash"/>
            <a:round/>
            <a:headEnd type="triangle" w="med" len="med"/>
            <a:tailEnd type="triangle" w="med" len="med"/>
          </a:ln>
          <a:effectLst/>
        </p:spPr>
      </p:cxnSp>
      <p:sp>
        <p:nvSpPr>
          <p:cNvPr id="42" name="TextBox 41">
            <a:extLst>
              <a:ext uri="{FF2B5EF4-FFF2-40B4-BE49-F238E27FC236}">
                <a16:creationId xmlns:a16="http://schemas.microsoft.com/office/drawing/2014/main" id="{00AAFC8C-6811-4CC2-B017-73FFD982EFC9}"/>
              </a:ext>
            </a:extLst>
          </p:cNvPr>
          <p:cNvSpPr txBox="1"/>
          <p:nvPr/>
        </p:nvSpPr>
        <p:spPr>
          <a:xfrm>
            <a:off x="2582624" y="3807716"/>
            <a:ext cx="248786" cy="369332"/>
          </a:xfrm>
          <a:prstGeom prst="rect">
            <a:avLst/>
          </a:prstGeom>
          <a:solidFill>
            <a:schemeClr val="bg1"/>
          </a:solidFill>
        </p:spPr>
        <p:txBody>
          <a:bodyPr wrap="none" rtlCol="0">
            <a:spAutoFit/>
          </a:bodyPr>
          <a:lstStyle/>
          <a:p>
            <a:r>
              <a:rPr lang="en-US" sz="1800" i="1" dirty="0">
                <a:latin typeface="Times New Roman" panose="02020603050405020304" pitchFamily="18" charset="0"/>
                <a:cs typeface="Times New Roman" panose="02020603050405020304" pitchFamily="18" charset="0"/>
              </a:rPr>
              <a:t>l</a:t>
            </a:r>
          </a:p>
        </p:txBody>
      </p:sp>
      <p:cxnSp>
        <p:nvCxnSpPr>
          <p:cNvPr id="44" name="Straight Arrow Connector 43">
            <a:extLst>
              <a:ext uri="{FF2B5EF4-FFF2-40B4-BE49-F238E27FC236}">
                <a16:creationId xmlns:a16="http://schemas.microsoft.com/office/drawing/2014/main" id="{14742010-A33E-43EB-BE6D-7E82230F180D}"/>
              </a:ext>
            </a:extLst>
          </p:cNvPr>
          <p:cNvCxnSpPr/>
          <p:nvPr/>
        </p:nvCxnSpPr>
        <p:spPr bwMode="auto">
          <a:xfrm flipV="1">
            <a:off x="4541987" y="3873427"/>
            <a:ext cx="0" cy="711997"/>
          </a:xfrm>
          <a:prstGeom prst="straightConnector1">
            <a:avLst/>
          </a:prstGeom>
          <a:solidFill>
            <a:schemeClr val="accent1"/>
          </a:solidFill>
          <a:ln w="12700" cap="flat" cmpd="sng" algn="ctr">
            <a:solidFill>
              <a:schemeClr val="tx1"/>
            </a:solidFill>
            <a:prstDash val="dash"/>
            <a:round/>
            <a:headEnd type="triangle" w="med" len="med"/>
            <a:tailEnd type="triangle" w="med" len="med"/>
          </a:ln>
          <a:effectLst/>
        </p:spPr>
      </p:cxnSp>
      <p:sp>
        <p:nvSpPr>
          <p:cNvPr id="45" name="TextBox 44">
            <a:extLst>
              <a:ext uri="{FF2B5EF4-FFF2-40B4-BE49-F238E27FC236}">
                <a16:creationId xmlns:a16="http://schemas.microsoft.com/office/drawing/2014/main" id="{B939D8AE-4387-4B9C-B0D7-59698E42BE9F}"/>
              </a:ext>
            </a:extLst>
          </p:cNvPr>
          <p:cNvSpPr txBox="1"/>
          <p:nvPr/>
        </p:nvSpPr>
        <p:spPr>
          <a:xfrm>
            <a:off x="4602014" y="3612506"/>
            <a:ext cx="1425474" cy="523220"/>
          </a:xfrm>
          <a:prstGeom prst="rect">
            <a:avLst/>
          </a:prstGeom>
          <a:noFill/>
        </p:spPr>
        <p:txBody>
          <a:bodyPr wrap="square" rtlCol="0">
            <a:spAutoFit/>
          </a:bodyPr>
          <a:lstStyle/>
          <a:p>
            <a:r>
              <a:rPr lang="en-US" sz="1400" i="1">
                <a:solidFill>
                  <a:srgbClr val="0000FF"/>
                </a:solidFill>
                <a:latin typeface="Times New Roman" panose="02020603050405020304" pitchFamily="18" charset="0"/>
                <a:cs typeface="Times New Roman" panose="02020603050405020304" pitchFamily="18" charset="0"/>
              </a:rPr>
              <a:t>h </a:t>
            </a:r>
            <a:r>
              <a:rPr lang="en-US" sz="1400" i="1" dirty="0">
                <a:solidFill>
                  <a:srgbClr val="0000FF"/>
                </a:solidFill>
                <a:latin typeface="Times New Roman" panose="02020603050405020304" pitchFamily="18" charset="0"/>
                <a:cs typeface="Times New Roman" panose="02020603050405020304" pitchFamily="18" charset="0"/>
              </a:rPr>
              <a:t>= </a:t>
            </a:r>
            <a:r>
              <a:rPr lang="en-US" sz="1400" i="1">
                <a:solidFill>
                  <a:srgbClr val="0000FF"/>
                </a:solidFill>
                <a:latin typeface="Times New Roman" panose="02020603050405020304" pitchFamily="18" charset="0"/>
                <a:cs typeface="Times New Roman" panose="02020603050405020304" pitchFamily="18" charset="0"/>
              </a:rPr>
              <a:t>5 cm per MIL-STD-461</a:t>
            </a:r>
            <a:endParaRPr lang="en-US" sz="1400" i="1"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315047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a:t>|E/I| Measured vs. Predicted for 1-Meter Wire</a:t>
            </a:r>
          </a:p>
        </p:txBody>
      </p:sp>
      <p:sp>
        <p:nvSpPr>
          <p:cNvPr id="3" name="Content Placeholder 2"/>
          <p:cNvSpPr>
            <a:spLocks noGrp="1"/>
          </p:cNvSpPr>
          <p:nvPr>
            <p:ph idx="1"/>
          </p:nvPr>
        </p:nvSpPr>
        <p:spPr/>
        <p:txBody>
          <a:bodyPr/>
          <a:lstStyle/>
          <a:p>
            <a:r>
              <a:rPr lang="en-US"/>
              <a:t>Predicted envelope derived in backup slides </a:t>
            </a:r>
          </a:p>
          <a:p>
            <a:r>
              <a:rPr lang="en-US"/>
              <a:t>Additional info provided in “Radiated Emissions as a Function of Common Mode Current,” demo recorded for</a:t>
            </a:r>
            <a:r>
              <a:rPr lang="en-US">
                <a:solidFill>
                  <a:srgbClr val="FF0000"/>
                </a:solidFill>
              </a:rPr>
              <a:t> </a:t>
            </a:r>
            <a:r>
              <a:rPr lang="en-US"/>
              <a:t>2016</a:t>
            </a:r>
            <a:r>
              <a:rPr lang="en-US">
                <a:solidFill>
                  <a:srgbClr val="FF0000"/>
                </a:solidFill>
              </a:rPr>
              <a:t> </a:t>
            </a:r>
            <a:r>
              <a:rPr lang="en-US"/>
              <a:t>IEEE EMC Symposium by John McCloskey and Jen Dimov (link on “References” page)</a:t>
            </a:r>
          </a:p>
        </p:txBody>
      </p:sp>
      <p:grpSp>
        <p:nvGrpSpPr>
          <p:cNvPr id="4" name="Group 3"/>
          <p:cNvGrpSpPr/>
          <p:nvPr/>
        </p:nvGrpSpPr>
        <p:grpSpPr>
          <a:xfrm>
            <a:off x="1747882" y="2957286"/>
            <a:ext cx="5614897" cy="3418114"/>
            <a:chOff x="2255474" y="3439886"/>
            <a:chExt cx="5614897" cy="3418114"/>
          </a:xfrm>
        </p:grpSpPr>
        <p:pic>
          <p:nvPicPr>
            <p:cNvPr id="5" name="Picture 4"/>
            <p:cNvPicPr/>
            <p:nvPr/>
          </p:nvPicPr>
          <p:blipFill>
            <a:blip r:embed="rId2" cstate="print">
              <a:extLst>
                <a:ext uri="{28A0092B-C50C-407E-A947-70E740481C1C}">
                  <a14:useLocalDpi xmlns:a14="http://schemas.microsoft.com/office/drawing/2010/main" val="0"/>
                </a:ext>
              </a:extLst>
            </a:blip>
            <a:srcRect t="-2371"/>
            <a:stretch>
              <a:fillRect/>
            </a:stretch>
          </p:blipFill>
          <p:spPr bwMode="auto">
            <a:xfrm>
              <a:off x="2255474" y="3439886"/>
              <a:ext cx="5614897" cy="3418114"/>
            </a:xfrm>
            <a:prstGeom prst="rect">
              <a:avLst/>
            </a:prstGeom>
            <a:noFill/>
            <a:ln>
              <a:noFill/>
            </a:ln>
          </p:spPr>
        </p:pic>
        <p:cxnSp>
          <p:nvCxnSpPr>
            <p:cNvPr id="6" name="Straight Arrow Connector 5"/>
            <p:cNvCxnSpPr/>
            <p:nvPr/>
          </p:nvCxnSpPr>
          <p:spPr bwMode="auto">
            <a:xfrm>
              <a:off x="4615543" y="4038600"/>
              <a:ext cx="446314" cy="0"/>
            </a:xfrm>
            <a:prstGeom prst="straightConnector1">
              <a:avLst/>
            </a:prstGeom>
            <a:solidFill>
              <a:schemeClr val="accent1"/>
            </a:solidFill>
            <a:ln w="38100" cap="flat" cmpd="sng" algn="ctr">
              <a:solidFill>
                <a:srgbClr val="FF0000"/>
              </a:solidFill>
              <a:prstDash val="solid"/>
              <a:round/>
              <a:headEnd type="none" w="med" len="med"/>
              <a:tailEnd type="triangle"/>
            </a:ln>
            <a:effectLst/>
          </p:spPr>
        </p:cxnSp>
        <p:sp>
          <p:nvSpPr>
            <p:cNvPr id="7" name="TextBox 6"/>
            <p:cNvSpPr txBox="1"/>
            <p:nvPr/>
          </p:nvSpPr>
          <p:spPr>
            <a:xfrm>
              <a:off x="4706292" y="3756819"/>
              <a:ext cx="264816" cy="338554"/>
            </a:xfrm>
            <a:prstGeom prst="rect">
              <a:avLst/>
            </a:prstGeom>
            <a:noFill/>
          </p:spPr>
          <p:txBody>
            <a:bodyPr wrap="none" rtlCol="0">
              <a:spAutoFit/>
            </a:bodyPr>
            <a:lstStyle/>
            <a:p>
              <a:r>
                <a:rPr lang="en-US" i="1">
                  <a:solidFill>
                    <a:srgbClr val="FF0000"/>
                  </a:solidFill>
                  <a:latin typeface="Times New Roman" panose="02020603050405020304" pitchFamily="18" charset="0"/>
                  <a:cs typeface="Times New Roman" panose="02020603050405020304" pitchFamily="18" charset="0"/>
                </a:rPr>
                <a:t>I</a:t>
              </a:r>
            </a:p>
          </p:txBody>
        </p:sp>
        <p:cxnSp>
          <p:nvCxnSpPr>
            <p:cNvPr id="8" name="Straight Arrow Connector 7"/>
            <p:cNvCxnSpPr/>
            <p:nvPr/>
          </p:nvCxnSpPr>
          <p:spPr bwMode="auto">
            <a:xfrm flipH="1">
              <a:off x="3766458" y="5246914"/>
              <a:ext cx="446314" cy="0"/>
            </a:xfrm>
            <a:prstGeom prst="straightConnector1">
              <a:avLst/>
            </a:prstGeom>
            <a:solidFill>
              <a:schemeClr val="accent1"/>
            </a:solidFill>
            <a:ln w="38100" cap="flat" cmpd="sng" algn="ctr">
              <a:solidFill>
                <a:srgbClr val="0000FF"/>
              </a:solidFill>
              <a:prstDash val="solid"/>
              <a:round/>
              <a:headEnd type="none" w="med" len="med"/>
              <a:tailEnd type="triangle"/>
            </a:ln>
            <a:effectLst/>
          </p:spPr>
        </p:cxnSp>
        <p:sp>
          <p:nvSpPr>
            <p:cNvPr id="9" name="TextBox 8"/>
            <p:cNvSpPr txBox="1"/>
            <p:nvPr/>
          </p:nvSpPr>
          <p:spPr>
            <a:xfrm>
              <a:off x="3857207" y="4908360"/>
              <a:ext cx="320922" cy="338554"/>
            </a:xfrm>
            <a:prstGeom prst="rect">
              <a:avLst/>
            </a:prstGeom>
            <a:noFill/>
          </p:spPr>
          <p:txBody>
            <a:bodyPr wrap="none" rtlCol="0">
              <a:spAutoFit/>
            </a:bodyPr>
            <a:lstStyle/>
            <a:p>
              <a:r>
                <a:rPr lang="en-US" i="1">
                  <a:solidFill>
                    <a:srgbClr val="0000CC"/>
                  </a:solidFill>
                  <a:latin typeface="Times New Roman" panose="02020603050405020304" pitchFamily="18" charset="0"/>
                  <a:cs typeface="Times New Roman" panose="02020603050405020304" pitchFamily="18" charset="0"/>
                </a:rPr>
                <a:t>E</a:t>
              </a:r>
            </a:p>
          </p:txBody>
        </p:sp>
      </p:grpSp>
      <p:cxnSp>
        <p:nvCxnSpPr>
          <p:cNvPr id="11" name="Straight Arrow Connector 10"/>
          <p:cNvCxnSpPr/>
          <p:nvPr/>
        </p:nvCxnSpPr>
        <p:spPr bwMode="auto">
          <a:xfrm flipV="1">
            <a:off x="7054040" y="3941341"/>
            <a:ext cx="0" cy="968829"/>
          </a:xfrm>
          <a:prstGeom prst="straightConnector1">
            <a:avLst/>
          </a:prstGeom>
          <a:solidFill>
            <a:schemeClr val="accent1"/>
          </a:solidFill>
          <a:ln w="12700" cap="flat" cmpd="sng" algn="ctr">
            <a:solidFill>
              <a:schemeClr val="tx1"/>
            </a:solidFill>
            <a:prstDash val="solid"/>
            <a:round/>
            <a:headEnd type="triangle" w="med" len="med"/>
            <a:tailEnd type="triangle" w="med" len="med"/>
          </a:ln>
          <a:effectLst/>
        </p:spPr>
      </p:cxnSp>
      <p:sp>
        <p:nvSpPr>
          <p:cNvPr id="12" name="TextBox 11"/>
          <p:cNvSpPr txBox="1"/>
          <p:nvPr/>
        </p:nvSpPr>
        <p:spPr>
          <a:xfrm>
            <a:off x="6745302" y="4310340"/>
            <a:ext cx="617477" cy="230832"/>
          </a:xfrm>
          <a:prstGeom prst="rect">
            <a:avLst/>
          </a:prstGeom>
          <a:solidFill>
            <a:schemeClr val="bg1"/>
          </a:solidFill>
        </p:spPr>
        <p:txBody>
          <a:bodyPr wrap="none" rtlCol="0">
            <a:spAutoFit/>
          </a:bodyPr>
          <a:lstStyle/>
          <a:p>
            <a:r>
              <a:rPr lang="en-US" sz="900" b="0" i="1">
                <a:latin typeface="Times New Roman" panose="02020603050405020304" pitchFamily="18" charset="0"/>
                <a:cs typeface="Times New Roman" panose="02020603050405020304" pitchFamily="18" charset="0"/>
              </a:rPr>
              <a:t>80-90 cm</a:t>
            </a:r>
          </a:p>
        </p:txBody>
      </p:sp>
      <p:cxnSp>
        <p:nvCxnSpPr>
          <p:cNvPr id="14" name="Straight Connector 13"/>
          <p:cNvCxnSpPr/>
          <p:nvPr/>
        </p:nvCxnSpPr>
        <p:spPr bwMode="auto">
          <a:xfrm>
            <a:off x="6786358" y="3941342"/>
            <a:ext cx="333585" cy="0"/>
          </a:xfrm>
          <a:prstGeom prst="line">
            <a:avLst/>
          </a:prstGeom>
          <a:solidFill>
            <a:schemeClr val="accent1"/>
          </a:solidFill>
          <a:ln w="9525" cap="flat" cmpd="sng" algn="ctr">
            <a:solidFill>
              <a:schemeClr val="tx1"/>
            </a:solidFill>
            <a:prstDash val="dash"/>
            <a:round/>
            <a:headEnd type="none" w="med" len="med"/>
            <a:tailEnd type="none" w="lg" len="lg"/>
          </a:ln>
          <a:effectLst/>
        </p:spPr>
      </p:cxnSp>
      <p:pic>
        <p:nvPicPr>
          <p:cNvPr id="15" name="Picture 14">
            <a:extLst>
              <a:ext uri="{FF2B5EF4-FFF2-40B4-BE49-F238E27FC236}">
                <a16:creationId xmlns:a16="http://schemas.microsoft.com/office/drawing/2014/main" id="{2950199A-D50D-46DF-801D-EDA4BCDC2C66}"/>
              </a:ext>
            </a:extLst>
          </p:cNvPr>
          <p:cNvPicPr>
            <a:picLocks noChangeAspect="1"/>
          </p:cNvPicPr>
          <p:nvPr/>
        </p:nvPicPr>
        <p:blipFill>
          <a:blip r:embed="rId3"/>
          <a:stretch>
            <a:fillRect/>
          </a:stretch>
        </p:blipFill>
        <p:spPr>
          <a:xfrm>
            <a:off x="4064613" y="2815368"/>
            <a:ext cx="507387" cy="494876"/>
          </a:xfrm>
          <a:prstGeom prst="rect">
            <a:avLst/>
          </a:prstGeom>
        </p:spPr>
      </p:pic>
    </p:spTree>
    <p:extLst>
      <p:ext uri="{BB962C8B-B14F-4D97-AF65-F5344CB8AC3E}">
        <p14:creationId xmlns:p14="http://schemas.microsoft.com/office/powerpoint/2010/main" val="13862317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a:t>|E/I| Measured vs. Predicted for 1-Meter Wire (cont.)</a:t>
            </a:r>
          </a:p>
        </p:txBody>
      </p:sp>
      <p:sp>
        <p:nvSpPr>
          <p:cNvPr id="4" name="Content Placeholder 3">
            <a:extLst>
              <a:ext uri="{FF2B5EF4-FFF2-40B4-BE49-F238E27FC236}">
                <a16:creationId xmlns:a16="http://schemas.microsoft.com/office/drawing/2014/main" id="{45B74D3B-3DA0-4971-ADE2-4081C9C67958}"/>
              </a:ext>
            </a:extLst>
          </p:cNvPr>
          <p:cNvSpPr>
            <a:spLocks noGrp="1"/>
          </p:cNvSpPr>
          <p:nvPr>
            <p:ph idx="1"/>
          </p:nvPr>
        </p:nvSpPr>
        <p:spPr/>
        <p:txBody>
          <a:bodyPr/>
          <a:lstStyle/>
          <a:p>
            <a:r>
              <a:rPr lang="en-US" sz="1600"/>
              <a:t>Predicted |E/I| envelope provides reasonable upper bound for measured values</a:t>
            </a:r>
          </a:p>
        </p:txBody>
      </p:sp>
      <p:pic>
        <p:nvPicPr>
          <p:cNvPr id="3" name="Picture 2"/>
          <p:cNvPicPr/>
          <p:nvPr/>
        </p:nvPicPr>
        <p:blipFill rotWithShape="1">
          <a:blip r:embed="rId2">
            <a:extLst>
              <a:ext uri="{28A0092B-C50C-407E-A947-70E740481C1C}">
                <a14:useLocalDpi xmlns:a14="http://schemas.microsoft.com/office/drawing/2010/main" val="0"/>
              </a:ext>
            </a:extLst>
          </a:blip>
          <a:srcRect t="2909" b="3260"/>
          <a:stretch/>
        </p:blipFill>
        <p:spPr bwMode="auto">
          <a:xfrm>
            <a:off x="343405" y="1909562"/>
            <a:ext cx="8457190" cy="4711130"/>
          </a:xfrm>
          <a:prstGeom prst="rect">
            <a:avLst/>
          </a:prstGeom>
          <a:noFill/>
          <a:ln>
            <a:noFill/>
          </a:ln>
          <a:extLst>
            <a:ext uri="{53640926-AAD7-44D8-BBD7-CCE9431645EC}">
              <a14:shadowObscured xmlns:a14="http://schemas.microsoft.com/office/drawing/2010/main"/>
            </a:ext>
          </a:extLst>
        </p:spPr>
      </p:pic>
      <p:pic>
        <p:nvPicPr>
          <p:cNvPr id="5" name="Picture 4">
            <a:extLst>
              <a:ext uri="{FF2B5EF4-FFF2-40B4-BE49-F238E27FC236}">
                <a16:creationId xmlns:a16="http://schemas.microsoft.com/office/drawing/2014/main" id="{3B3857AA-AE08-44F4-BF3A-759E04FA815F}"/>
              </a:ext>
            </a:extLst>
          </p:cNvPr>
          <p:cNvPicPr>
            <a:picLocks noChangeAspect="1"/>
          </p:cNvPicPr>
          <p:nvPr/>
        </p:nvPicPr>
        <p:blipFill>
          <a:blip r:embed="rId3"/>
          <a:stretch>
            <a:fillRect/>
          </a:stretch>
        </p:blipFill>
        <p:spPr>
          <a:xfrm>
            <a:off x="4381871" y="1449344"/>
            <a:ext cx="380257" cy="380257"/>
          </a:xfrm>
          <a:prstGeom prst="rect">
            <a:avLst/>
          </a:prstGeom>
        </p:spPr>
      </p:pic>
      <p:sp>
        <p:nvSpPr>
          <p:cNvPr id="6" name="TextBox 5">
            <a:extLst>
              <a:ext uri="{FF2B5EF4-FFF2-40B4-BE49-F238E27FC236}">
                <a16:creationId xmlns:a16="http://schemas.microsoft.com/office/drawing/2014/main" id="{5F8EBCD1-48F6-4BF5-8703-7972DDE70703}"/>
              </a:ext>
            </a:extLst>
          </p:cNvPr>
          <p:cNvSpPr txBox="1"/>
          <p:nvPr/>
        </p:nvSpPr>
        <p:spPr>
          <a:xfrm>
            <a:off x="3739804" y="1404219"/>
            <a:ext cx="753732" cy="246221"/>
          </a:xfrm>
          <a:prstGeom prst="rect">
            <a:avLst/>
          </a:prstGeom>
          <a:noFill/>
        </p:spPr>
        <p:txBody>
          <a:bodyPr wrap="none" rtlCol="0">
            <a:spAutoFit/>
          </a:bodyPr>
          <a:lstStyle/>
          <a:p>
            <a:r>
              <a:rPr lang="en-US" sz="1000" i="1">
                <a:solidFill>
                  <a:srgbClr val="0000FF"/>
                </a:solidFill>
              </a:rPr>
              <a:t>THEORY </a:t>
            </a:r>
          </a:p>
        </p:txBody>
      </p:sp>
      <p:sp>
        <p:nvSpPr>
          <p:cNvPr id="7" name="TextBox 6">
            <a:extLst>
              <a:ext uri="{FF2B5EF4-FFF2-40B4-BE49-F238E27FC236}">
                <a16:creationId xmlns:a16="http://schemas.microsoft.com/office/drawing/2014/main" id="{28B9D569-E518-4192-990C-47E26B1CA3F4}"/>
              </a:ext>
            </a:extLst>
          </p:cNvPr>
          <p:cNvSpPr txBox="1"/>
          <p:nvPr/>
        </p:nvSpPr>
        <p:spPr>
          <a:xfrm>
            <a:off x="4692456" y="1633022"/>
            <a:ext cx="1051891" cy="246221"/>
          </a:xfrm>
          <a:prstGeom prst="rect">
            <a:avLst/>
          </a:prstGeom>
          <a:noFill/>
        </p:spPr>
        <p:txBody>
          <a:bodyPr wrap="none" rtlCol="0">
            <a:spAutoFit/>
          </a:bodyPr>
          <a:lstStyle/>
          <a:p>
            <a:r>
              <a:rPr lang="en-US" sz="1000" i="1">
                <a:solidFill>
                  <a:srgbClr val="0000FF"/>
                </a:solidFill>
              </a:rPr>
              <a:t>EXPERIMENT </a:t>
            </a:r>
          </a:p>
        </p:txBody>
      </p:sp>
    </p:spTree>
    <p:extLst>
      <p:ext uri="{BB962C8B-B14F-4D97-AF65-F5344CB8AC3E}">
        <p14:creationId xmlns:p14="http://schemas.microsoft.com/office/powerpoint/2010/main" val="16833105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D14CA-00E8-40CC-8739-27C0661C5F5C}"/>
              </a:ext>
            </a:extLst>
          </p:cNvPr>
          <p:cNvSpPr>
            <a:spLocks noGrp="1"/>
          </p:cNvSpPr>
          <p:nvPr>
            <p:ph type="title"/>
          </p:nvPr>
        </p:nvSpPr>
        <p:spPr/>
        <p:txBody>
          <a:bodyPr/>
          <a:lstStyle/>
          <a:p>
            <a:r>
              <a:rPr lang="en-US">
                <a:solidFill>
                  <a:srgbClr val="C00000"/>
                </a:solidFill>
              </a:rPr>
              <a:t>Current and Fields – Things to Consider</a:t>
            </a:r>
          </a:p>
        </p:txBody>
      </p:sp>
      <p:sp>
        <p:nvSpPr>
          <p:cNvPr id="3" name="Content Placeholder 2">
            <a:extLst>
              <a:ext uri="{FF2B5EF4-FFF2-40B4-BE49-F238E27FC236}">
                <a16:creationId xmlns:a16="http://schemas.microsoft.com/office/drawing/2014/main" id="{01D0D86C-5B47-4BE2-B18E-4D19F0AF107A}"/>
              </a:ext>
            </a:extLst>
          </p:cNvPr>
          <p:cNvSpPr>
            <a:spLocks noGrp="1"/>
          </p:cNvSpPr>
          <p:nvPr>
            <p:ph idx="1"/>
          </p:nvPr>
        </p:nvSpPr>
        <p:spPr/>
        <p:txBody>
          <a:bodyPr/>
          <a:lstStyle/>
          <a:p>
            <a:r>
              <a:rPr lang="en-US" sz="1400"/>
              <a:t>Measured current is excellent predictor of magnetic field in close proximity to long wire</a:t>
            </a:r>
          </a:p>
          <a:p>
            <a:pPr lvl="1"/>
            <a:r>
              <a:rPr lang="en-US" sz="1400"/>
              <a:t>Per Ampère’s Law (current probe directly employs that very principle)</a:t>
            </a:r>
          </a:p>
          <a:p>
            <a:pPr lvl="1"/>
            <a:r>
              <a:rPr lang="en-US" sz="1400"/>
              <a:t>Useful for assessing coupling to nearby conductors, a.k.a. “near field” (e.g. crosstalk)</a:t>
            </a:r>
          </a:p>
          <a:p>
            <a:r>
              <a:rPr lang="en-US" sz="1400"/>
              <a:t>Measured current is useful for predicting UPPER BOUND for the electric field (horizontal and vertical components) measured in far field</a:t>
            </a:r>
          </a:p>
          <a:p>
            <a:pPr lvl="1"/>
            <a:r>
              <a:rPr lang="en-US" sz="1400"/>
              <a:t>Most likely common mode current on bulk cable (can be measured directly with current probe; no disconnections or power cycles needed)</a:t>
            </a:r>
          </a:p>
          <a:p>
            <a:r>
              <a:rPr lang="en-US" sz="1400"/>
              <a:t>These analytical techniques are NOT intended nor useful for estimating a current on a wire/cable from a measured electric field in the near field</a:t>
            </a:r>
          </a:p>
          <a:p>
            <a:pPr lvl="1"/>
            <a:r>
              <a:rPr lang="en-US" sz="1400"/>
              <a:t>VERY large error bar if attempted in that direction</a:t>
            </a:r>
          </a:p>
        </p:txBody>
      </p:sp>
      <p:pic>
        <p:nvPicPr>
          <p:cNvPr id="4" name="Picture 3">
            <a:extLst>
              <a:ext uri="{FF2B5EF4-FFF2-40B4-BE49-F238E27FC236}">
                <a16:creationId xmlns:a16="http://schemas.microsoft.com/office/drawing/2014/main" id="{059ED385-145D-4BF6-8B6F-05B727CF2FCF}"/>
              </a:ext>
            </a:extLst>
          </p:cNvPr>
          <p:cNvPicPr>
            <a:picLocks noChangeAspect="1"/>
          </p:cNvPicPr>
          <p:nvPr/>
        </p:nvPicPr>
        <p:blipFill>
          <a:blip r:embed="rId2"/>
          <a:stretch>
            <a:fillRect/>
          </a:stretch>
        </p:blipFill>
        <p:spPr>
          <a:xfrm>
            <a:off x="4666489" y="5111032"/>
            <a:ext cx="507387" cy="494876"/>
          </a:xfrm>
          <a:prstGeom prst="rect">
            <a:avLst/>
          </a:prstGeom>
        </p:spPr>
      </p:pic>
      <p:sp>
        <p:nvSpPr>
          <p:cNvPr id="5" name="Rectangle 4">
            <a:extLst>
              <a:ext uri="{FF2B5EF4-FFF2-40B4-BE49-F238E27FC236}">
                <a16:creationId xmlns:a16="http://schemas.microsoft.com/office/drawing/2014/main" id="{8780CDA1-F750-419F-A787-72DF4540DE90}"/>
              </a:ext>
            </a:extLst>
          </p:cNvPr>
          <p:cNvSpPr/>
          <p:nvPr/>
        </p:nvSpPr>
        <p:spPr bwMode="auto">
          <a:xfrm>
            <a:off x="2491387" y="4486021"/>
            <a:ext cx="1545465" cy="1171977"/>
          </a:xfrm>
          <a:prstGeom prst="rect">
            <a:avLst/>
          </a:prstGeom>
          <a:noFill/>
          <a:ln w="19050" cap="flat" cmpd="sng" algn="ctr">
            <a:solidFill>
              <a:schemeClr val="tx1"/>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p:txBody>
      </p:sp>
      <p:sp>
        <p:nvSpPr>
          <p:cNvPr id="6" name="Rectangle 5">
            <a:extLst>
              <a:ext uri="{FF2B5EF4-FFF2-40B4-BE49-F238E27FC236}">
                <a16:creationId xmlns:a16="http://schemas.microsoft.com/office/drawing/2014/main" id="{E0118ABB-B607-4BF9-8305-4007ABB7B3B2}"/>
              </a:ext>
            </a:extLst>
          </p:cNvPr>
          <p:cNvSpPr/>
          <p:nvPr/>
        </p:nvSpPr>
        <p:spPr bwMode="auto">
          <a:xfrm>
            <a:off x="3908063" y="4917463"/>
            <a:ext cx="257577" cy="309092"/>
          </a:xfrm>
          <a:prstGeom prst="rect">
            <a:avLst/>
          </a:prstGeom>
          <a:solidFill>
            <a:schemeClr val="bg1"/>
          </a:solidFill>
          <a:ln w="38100" cap="flat" cmpd="sng" algn="ctr">
            <a:no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p:txBody>
      </p:sp>
      <p:cxnSp>
        <p:nvCxnSpPr>
          <p:cNvPr id="7" name="Straight Connector 6">
            <a:extLst>
              <a:ext uri="{FF2B5EF4-FFF2-40B4-BE49-F238E27FC236}">
                <a16:creationId xmlns:a16="http://schemas.microsoft.com/office/drawing/2014/main" id="{F8A06580-3FF7-4113-A4C2-A39093A19653}"/>
              </a:ext>
            </a:extLst>
          </p:cNvPr>
          <p:cNvCxnSpPr>
            <a:cxnSpLocks/>
          </p:cNvCxnSpPr>
          <p:nvPr/>
        </p:nvCxnSpPr>
        <p:spPr bwMode="auto">
          <a:xfrm>
            <a:off x="3714879" y="5072009"/>
            <a:ext cx="1810794" cy="0"/>
          </a:xfrm>
          <a:prstGeom prst="line">
            <a:avLst/>
          </a:prstGeom>
          <a:solidFill>
            <a:schemeClr val="accent1"/>
          </a:solidFill>
          <a:ln w="76200" cap="flat" cmpd="sng" algn="ctr">
            <a:solidFill>
              <a:schemeClr val="tx1"/>
            </a:solidFill>
            <a:prstDash val="solid"/>
            <a:round/>
            <a:headEnd type="none" w="med" len="med"/>
            <a:tailEnd type="none" w="lg" len="lg"/>
          </a:ln>
          <a:effectLst/>
        </p:spPr>
      </p:cxnSp>
      <p:cxnSp>
        <p:nvCxnSpPr>
          <p:cNvPr id="8" name="Straight Connector 7">
            <a:extLst>
              <a:ext uri="{FF2B5EF4-FFF2-40B4-BE49-F238E27FC236}">
                <a16:creationId xmlns:a16="http://schemas.microsoft.com/office/drawing/2014/main" id="{E479E7D9-879B-4D72-8883-8F1CC79CAC95}"/>
              </a:ext>
            </a:extLst>
          </p:cNvPr>
          <p:cNvCxnSpPr>
            <a:cxnSpLocks/>
          </p:cNvCxnSpPr>
          <p:nvPr/>
        </p:nvCxnSpPr>
        <p:spPr bwMode="auto">
          <a:xfrm>
            <a:off x="2311082" y="5657998"/>
            <a:ext cx="1854558" cy="0"/>
          </a:xfrm>
          <a:prstGeom prst="line">
            <a:avLst/>
          </a:prstGeom>
          <a:solidFill>
            <a:schemeClr val="accent1"/>
          </a:solidFill>
          <a:ln w="57150" cap="flat" cmpd="sng" algn="ctr">
            <a:solidFill>
              <a:schemeClr val="tx1"/>
            </a:solidFill>
            <a:prstDash val="solid"/>
            <a:round/>
            <a:headEnd type="none" w="med" len="med"/>
            <a:tailEnd type="none" w="lg" len="lg"/>
          </a:ln>
          <a:effectLst/>
        </p:spPr>
      </p:cxnSp>
      <p:cxnSp>
        <p:nvCxnSpPr>
          <p:cNvPr id="9" name="Straight Connector 8">
            <a:extLst>
              <a:ext uri="{FF2B5EF4-FFF2-40B4-BE49-F238E27FC236}">
                <a16:creationId xmlns:a16="http://schemas.microsoft.com/office/drawing/2014/main" id="{CED356B7-9DF3-43A7-BF76-57DEADE4ACB0}"/>
              </a:ext>
            </a:extLst>
          </p:cNvPr>
          <p:cNvCxnSpPr/>
          <p:nvPr/>
        </p:nvCxnSpPr>
        <p:spPr bwMode="auto">
          <a:xfrm flipH="1">
            <a:off x="2388356" y="5640825"/>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cxnSp>
        <p:nvCxnSpPr>
          <p:cNvPr id="10" name="Straight Connector 9">
            <a:extLst>
              <a:ext uri="{FF2B5EF4-FFF2-40B4-BE49-F238E27FC236}">
                <a16:creationId xmlns:a16="http://schemas.microsoft.com/office/drawing/2014/main" id="{62BEBC41-F6B4-4C7D-8FFC-BC2C8D4421A1}"/>
              </a:ext>
            </a:extLst>
          </p:cNvPr>
          <p:cNvCxnSpPr/>
          <p:nvPr/>
        </p:nvCxnSpPr>
        <p:spPr bwMode="auto">
          <a:xfrm flipH="1">
            <a:off x="2598058" y="5640825"/>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cxnSp>
        <p:nvCxnSpPr>
          <p:cNvPr id="11" name="Straight Connector 10">
            <a:extLst>
              <a:ext uri="{FF2B5EF4-FFF2-40B4-BE49-F238E27FC236}">
                <a16:creationId xmlns:a16="http://schemas.microsoft.com/office/drawing/2014/main" id="{73B243A4-086C-49B8-8154-90369129A4D7}"/>
              </a:ext>
            </a:extLst>
          </p:cNvPr>
          <p:cNvCxnSpPr/>
          <p:nvPr/>
        </p:nvCxnSpPr>
        <p:spPr bwMode="auto">
          <a:xfrm flipH="1">
            <a:off x="2807760" y="5640825"/>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cxnSp>
        <p:nvCxnSpPr>
          <p:cNvPr id="12" name="Straight Connector 11">
            <a:extLst>
              <a:ext uri="{FF2B5EF4-FFF2-40B4-BE49-F238E27FC236}">
                <a16:creationId xmlns:a16="http://schemas.microsoft.com/office/drawing/2014/main" id="{3B250FD9-1E7E-4CCC-9624-5CB52D06A237}"/>
              </a:ext>
            </a:extLst>
          </p:cNvPr>
          <p:cNvCxnSpPr/>
          <p:nvPr/>
        </p:nvCxnSpPr>
        <p:spPr bwMode="auto">
          <a:xfrm flipH="1">
            <a:off x="3017462" y="5640825"/>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cxnSp>
        <p:nvCxnSpPr>
          <p:cNvPr id="13" name="Straight Connector 12">
            <a:extLst>
              <a:ext uri="{FF2B5EF4-FFF2-40B4-BE49-F238E27FC236}">
                <a16:creationId xmlns:a16="http://schemas.microsoft.com/office/drawing/2014/main" id="{F64F1696-B69E-4A40-AEF2-CD863A546249}"/>
              </a:ext>
            </a:extLst>
          </p:cNvPr>
          <p:cNvCxnSpPr/>
          <p:nvPr/>
        </p:nvCxnSpPr>
        <p:spPr bwMode="auto">
          <a:xfrm flipH="1">
            <a:off x="3227164" y="5640825"/>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cxnSp>
        <p:nvCxnSpPr>
          <p:cNvPr id="14" name="Straight Connector 13">
            <a:extLst>
              <a:ext uri="{FF2B5EF4-FFF2-40B4-BE49-F238E27FC236}">
                <a16:creationId xmlns:a16="http://schemas.microsoft.com/office/drawing/2014/main" id="{91FEB1F5-6DFE-4080-9C07-59C126AE8443}"/>
              </a:ext>
            </a:extLst>
          </p:cNvPr>
          <p:cNvCxnSpPr/>
          <p:nvPr/>
        </p:nvCxnSpPr>
        <p:spPr bwMode="auto">
          <a:xfrm flipH="1">
            <a:off x="3436866" y="5640825"/>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cxnSp>
        <p:nvCxnSpPr>
          <p:cNvPr id="15" name="Straight Connector 14">
            <a:extLst>
              <a:ext uri="{FF2B5EF4-FFF2-40B4-BE49-F238E27FC236}">
                <a16:creationId xmlns:a16="http://schemas.microsoft.com/office/drawing/2014/main" id="{D6E803E6-E824-410C-894B-65E31434378E}"/>
              </a:ext>
            </a:extLst>
          </p:cNvPr>
          <p:cNvCxnSpPr/>
          <p:nvPr/>
        </p:nvCxnSpPr>
        <p:spPr bwMode="auto">
          <a:xfrm flipH="1">
            <a:off x="3646568" y="5640825"/>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cxnSp>
        <p:nvCxnSpPr>
          <p:cNvPr id="16" name="Straight Connector 15">
            <a:extLst>
              <a:ext uri="{FF2B5EF4-FFF2-40B4-BE49-F238E27FC236}">
                <a16:creationId xmlns:a16="http://schemas.microsoft.com/office/drawing/2014/main" id="{0B61AAB0-8E49-4645-9F4F-C99300A50DC2}"/>
              </a:ext>
            </a:extLst>
          </p:cNvPr>
          <p:cNvCxnSpPr/>
          <p:nvPr/>
        </p:nvCxnSpPr>
        <p:spPr bwMode="auto">
          <a:xfrm flipH="1">
            <a:off x="3856270" y="5640825"/>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sp>
        <p:nvSpPr>
          <p:cNvPr id="18" name="TextBox 17">
            <a:extLst>
              <a:ext uri="{FF2B5EF4-FFF2-40B4-BE49-F238E27FC236}">
                <a16:creationId xmlns:a16="http://schemas.microsoft.com/office/drawing/2014/main" id="{88BD7CE2-CE00-47F7-904C-D80398C909C7}"/>
              </a:ext>
            </a:extLst>
          </p:cNvPr>
          <p:cNvSpPr txBox="1"/>
          <p:nvPr/>
        </p:nvSpPr>
        <p:spPr>
          <a:xfrm>
            <a:off x="4165640" y="4669315"/>
            <a:ext cx="264816" cy="338554"/>
          </a:xfrm>
          <a:prstGeom prst="rect">
            <a:avLst/>
          </a:prstGeom>
          <a:noFill/>
        </p:spPr>
        <p:txBody>
          <a:bodyPr wrap="none" rtlCol="0">
            <a:spAutoFit/>
          </a:bodyPr>
          <a:lstStyle/>
          <a:p>
            <a:r>
              <a:rPr lang="en-US" i="1">
                <a:solidFill>
                  <a:srgbClr val="FF0000"/>
                </a:solidFill>
                <a:latin typeface="Times New Roman" pitchFamily="18" charset="0"/>
                <a:cs typeface="Times New Roman" pitchFamily="18" charset="0"/>
              </a:rPr>
              <a:t>I</a:t>
            </a:r>
            <a:endParaRPr lang="en-US" i="1" dirty="0">
              <a:solidFill>
                <a:srgbClr val="FF0000"/>
              </a:solidFill>
              <a:latin typeface="Times New Roman" pitchFamily="18" charset="0"/>
              <a:cs typeface="Times New Roman" pitchFamily="18" charset="0"/>
            </a:endParaRPr>
          </a:p>
        </p:txBody>
      </p:sp>
      <p:cxnSp>
        <p:nvCxnSpPr>
          <p:cNvPr id="21" name="Straight Arrow Connector 20">
            <a:extLst>
              <a:ext uri="{FF2B5EF4-FFF2-40B4-BE49-F238E27FC236}">
                <a16:creationId xmlns:a16="http://schemas.microsoft.com/office/drawing/2014/main" id="{44CAAEF4-DA26-4E90-AD06-143C7CC296D7}"/>
              </a:ext>
            </a:extLst>
          </p:cNvPr>
          <p:cNvCxnSpPr/>
          <p:nvPr/>
        </p:nvCxnSpPr>
        <p:spPr bwMode="auto">
          <a:xfrm>
            <a:off x="4126029" y="4960021"/>
            <a:ext cx="344038" cy="0"/>
          </a:xfrm>
          <a:prstGeom prst="straightConnector1">
            <a:avLst/>
          </a:prstGeom>
          <a:solidFill>
            <a:schemeClr val="accent1"/>
          </a:solidFill>
          <a:ln w="28575" cap="flat" cmpd="sng" algn="ctr">
            <a:solidFill>
              <a:srgbClr val="FF0000"/>
            </a:solidFill>
            <a:prstDash val="solid"/>
            <a:round/>
            <a:headEnd type="none" w="med" len="med"/>
            <a:tailEnd type="triangle"/>
          </a:ln>
          <a:effectLst/>
        </p:spPr>
      </p:cxnSp>
      <p:cxnSp>
        <p:nvCxnSpPr>
          <p:cNvPr id="24" name="Straight Arrow Connector 23">
            <a:extLst>
              <a:ext uri="{FF2B5EF4-FFF2-40B4-BE49-F238E27FC236}">
                <a16:creationId xmlns:a16="http://schemas.microsoft.com/office/drawing/2014/main" id="{CCB98FB9-4E36-48FD-A5D1-F0684A8A29CB}"/>
              </a:ext>
            </a:extLst>
          </p:cNvPr>
          <p:cNvCxnSpPr>
            <a:cxnSpLocks/>
          </p:cNvCxnSpPr>
          <p:nvPr/>
        </p:nvCxnSpPr>
        <p:spPr bwMode="auto">
          <a:xfrm>
            <a:off x="5603146" y="5072009"/>
            <a:ext cx="498477" cy="0"/>
          </a:xfrm>
          <a:prstGeom prst="straightConnector1">
            <a:avLst/>
          </a:prstGeom>
          <a:solidFill>
            <a:schemeClr val="accent1"/>
          </a:solidFill>
          <a:ln w="19050" cap="flat" cmpd="sng" algn="ctr">
            <a:solidFill>
              <a:schemeClr val="tx1"/>
            </a:solidFill>
            <a:prstDash val="sysDash"/>
            <a:round/>
            <a:headEnd type="none" w="med" len="med"/>
            <a:tailEnd type="triangle"/>
          </a:ln>
          <a:effectLst/>
        </p:spPr>
      </p:cxnSp>
      <p:sp>
        <p:nvSpPr>
          <p:cNvPr id="26" name="TextBox 25">
            <a:extLst>
              <a:ext uri="{FF2B5EF4-FFF2-40B4-BE49-F238E27FC236}">
                <a16:creationId xmlns:a16="http://schemas.microsoft.com/office/drawing/2014/main" id="{64A9B8D2-1993-4D86-8BD1-7B9D508C29B2}"/>
              </a:ext>
            </a:extLst>
          </p:cNvPr>
          <p:cNvSpPr txBox="1"/>
          <p:nvPr/>
        </p:nvSpPr>
        <p:spPr>
          <a:xfrm>
            <a:off x="5124209" y="5318400"/>
            <a:ext cx="2342605" cy="523220"/>
          </a:xfrm>
          <a:prstGeom prst="rect">
            <a:avLst/>
          </a:prstGeom>
          <a:noFill/>
        </p:spPr>
        <p:txBody>
          <a:bodyPr wrap="square" rtlCol="0">
            <a:spAutoFit/>
          </a:bodyPr>
          <a:lstStyle/>
          <a:p>
            <a:r>
              <a:rPr lang="en-US" sz="1400" i="1">
                <a:solidFill>
                  <a:srgbClr val="0000FF"/>
                </a:solidFill>
              </a:rPr>
              <a:t>Current monitor probe employs Ampère’s Law</a:t>
            </a:r>
          </a:p>
        </p:txBody>
      </p:sp>
    </p:spTree>
    <p:extLst>
      <p:ext uri="{BB962C8B-B14F-4D97-AF65-F5344CB8AC3E}">
        <p14:creationId xmlns:p14="http://schemas.microsoft.com/office/powerpoint/2010/main" val="5908403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73644-5C4E-495D-AD09-4A7DFBA199ED}"/>
              </a:ext>
            </a:extLst>
          </p:cNvPr>
          <p:cNvSpPr>
            <a:spLocks noGrp="1"/>
          </p:cNvSpPr>
          <p:nvPr>
            <p:ph type="title"/>
          </p:nvPr>
        </p:nvSpPr>
        <p:spPr/>
        <p:txBody>
          <a:bodyPr/>
          <a:lstStyle/>
          <a:p>
            <a:r>
              <a:rPr lang="en-US"/>
              <a:t>Magnetic Coupling: Faraday’s Law</a:t>
            </a:r>
          </a:p>
        </p:txBody>
      </p:sp>
      <p:sp>
        <p:nvSpPr>
          <p:cNvPr id="3" name="Content Placeholder 2">
            <a:extLst>
              <a:ext uri="{FF2B5EF4-FFF2-40B4-BE49-F238E27FC236}">
                <a16:creationId xmlns:a16="http://schemas.microsoft.com/office/drawing/2014/main" id="{E1DF4E71-8131-4520-8134-766BBD2BDEB2}"/>
              </a:ext>
            </a:extLst>
          </p:cNvPr>
          <p:cNvSpPr>
            <a:spLocks noGrp="1"/>
          </p:cNvSpPr>
          <p:nvPr>
            <p:ph idx="1"/>
          </p:nvPr>
        </p:nvSpPr>
        <p:spPr/>
        <p:txBody>
          <a:bodyPr/>
          <a:lstStyle/>
          <a:p>
            <a:r>
              <a:rPr lang="en-US" sz="1600"/>
              <a:t>Time-varying magnetic flux through loop induces potential</a:t>
            </a:r>
          </a:p>
          <a:p>
            <a:pPr lvl="1"/>
            <a:r>
              <a:rPr lang="en-US" sz="1600"/>
              <a:t>a.k.a. electromotive force (emf)</a:t>
            </a:r>
          </a:p>
        </p:txBody>
      </p:sp>
      <p:grpSp>
        <p:nvGrpSpPr>
          <p:cNvPr id="47" name="Group 54">
            <a:extLst>
              <a:ext uri="{FF2B5EF4-FFF2-40B4-BE49-F238E27FC236}">
                <a16:creationId xmlns:a16="http://schemas.microsoft.com/office/drawing/2014/main" id="{F9D73E43-44C4-478F-AD4C-69BC775D9436}"/>
              </a:ext>
            </a:extLst>
          </p:cNvPr>
          <p:cNvGrpSpPr>
            <a:grpSpLocks/>
          </p:cNvGrpSpPr>
          <p:nvPr/>
        </p:nvGrpSpPr>
        <p:grpSpPr bwMode="auto">
          <a:xfrm rot="5400000">
            <a:off x="3310750" y="4251302"/>
            <a:ext cx="228600" cy="152400"/>
            <a:chOff x="1066800" y="2438400"/>
            <a:chExt cx="1447800" cy="685802"/>
          </a:xfrm>
        </p:grpSpPr>
        <p:cxnSp>
          <p:nvCxnSpPr>
            <p:cNvPr id="48" name="Straight Connector 55">
              <a:extLst>
                <a:ext uri="{FF2B5EF4-FFF2-40B4-BE49-F238E27FC236}">
                  <a16:creationId xmlns:a16="http://schemas.microsoft.com/office/drawing/2014/main" id="{95C3BF84-8F96-477F-BD30-CBE6CDB17155}"/>
                </a:ext>
              </a:extLst>
            </p:cNvPr>
            <p:cNvCxnSpPr>
              <a:cxnSpLocks noChangeShapeType="1"/>
            </p:cNvCxnSpPr>
            <p:nvPr/>
          </p:nvCxnSpPr>
          <p:spPr bwMode="auto">
            <a:xfrm rot="5400000" flipH="1" flipV="1">
              <a:off x="952500" y="2552700"/>
              <a:ext cx="381000" cy="152400"/>
            </a:xfrm>
            <a:prstGeom prst="line">
              <a:avLst/>
            </a:prstGeom>
            <a:noFill/>
            <a:ln w="6350" algn="ctr">
              <a:solidFill>
                <a:schemeClr val="tx1"/>
              </a:solidFill>
              <a:round/>
              <a:headEnd/>
              <a:tailEnd type="none" w="lg" len="lg"/>
            </a:ln>
          </p:spPr>
        </p:cxnSp>
        <p:cxnSp>
          <p:nvCxnSpPr>
            <p:cNvPr id="49" name="Straight Connector 56">
              <a:extLst>
                <a:ext uri="{FF2B5EF4-FFF2-40B4-BE49-F238E27FC236}">
                  <a16:creationId xmlns:a16="http://schemas.microsoft.com/office/drawing/2014/main" id="{ED6CD60E-E521-41B7-98AB-5D878C982A8D}"/>
                </a:ext>
              </a:extLst>
            </p:cNvPr>
            <p:cNvCxnSpPr>
              <a:cxnSpLocks noChangeShapeType="1"/>
            </p:cNvCxnSpPr>
            <p:nvPr/>
          </p:nvCxnSpPr>
          <p:spPr bwMode="auto">
            <a:xfrm rot="16200000" flipH="1">
              <a:off x="990600" y="2667000"/>
              <a:ext cx="685800" cy="228600"/>
            </a:xfrm>
            <a:prstGeom prst="line">
              <a:avLst/>
            </a:prstGeom>
            <a:noFill/>
            <a:ln w="6350" algn="ctr">
              <a:solidFill>
                <a:schemeClr val="tx1"/>
              </a:solidFill>
              <a:round/>
              <a:headEnd/>
              <a:tailEnd type="none" w="lg" len="lg"/>
            </a:ln>
          </p:spPr>
        </p:cxnSp>
        <p:cxnSp>
          <p:nvCxnSpPr>
            <p:cNvPr id="50" name="Straight Connector 57">
              <a:extLst>
                <a:ext uri="{FF2B5EF4-FFF2-40B4-BE49-F238E27FC236}">
                  <a16:creationId xmlns:a16="http://schemas.microsoft.com/office/drawing/2014/main" id="{45B32E0A-9467-46C5-B184-73C3BE2B0544}"/>
                </a:ext>
              </a:extLst>
            </p:cNvPr>
            <p:cNvCxnSpPr>
              <a:cxnSpLocks noChangeShapeType="1"/>
            </p:cNvCxnSpPr>
            <p:nvPr/>
          </p:nvCxnSpPr>
          <p:spPr bwMode="auto">
            <a:xfrm rot="16200000" flipH="1">
              <a:off x="1447800" y="2667000"/>
              <a:ext cx="685800" cy="228600"/>
            </a:xfrm>
            <a:prstGeom prst="line">
              <a:avLst/>
            </a:prstGeom>
            <a:noFill/>
            <a:ln w="6350" algn="ctr">
              <a:solidFill>
                <a:schemeClr val="tx1"/>
              </a:solidFill>
              <a:round/>
              <a:headEnd/>
              <a:tailEnd type="none" w="lg" len="lg"/>
            </a:ln>
          </p:spPr>
        </p:cxnSp>
        <p:cxnSp>
          <p:nvCxnSpPr>
            <p:cNvPr id="51" name="Straight Connector 58">
              <a:extLst>
                <a:ext uri="{FF2B5EF4-FFF2-40B4-BE49-F238E27FC236}">
                  <a16:creationId xmlns:a16="http://schemas.microsoft.com/office/drawing/2014/main" id="{9331C1AD-0163-4434-AC8D-8CDD72E7E73C}"/>
                </a:ext>
              </a:extLst>
            </p:cNvPr>
            <p:cNvCxnSpPr>
              <a:cxnSpLocks noChangeShapeType="1"/>
            </p:cNvCxnSpPr>
            <p:nvPr/>
          </p:nvCxnSpPr>
          <p:spPr bwMode="auto">
            <a:xfrm rot="16200000" flipH="1">
              <a:off x="1905000" y="2667000"/>
              <a:ext cx="685800" cy="228600"/>
            </a:xfrm>
            <a:prstGeom prst="line">
              <a:avLst/>
            </a:prstGeom>
            <a:noFill/>
            <a:ln w="6350" algn="ctr">
              <a:solidFill>
                <a:schemeClr val="tx1"/>
              </a:solidFill>
              <a:round/>
              <a:headEnd/>
              <a:tailEnd type="none" w="lg" len="lg"/>
            </a:ln>
          </p:spPr>
        </p:cxnSp>
        <p:cxnSp>
          <p:nvCxnSpPr>
            <p:cNvPr id="52" name="Straight Connector 59">
              <a:extLst>
                <a:ext uri="{FF2B5EF4-FFF2-40B4-BE49-F238E27FC236}">
                  <a16:creationId xmlns:a16="http://schemas.microsoft.com/office/drawing/2014/main" id="{B8698399-7098-41FA-B1D5-2091FEA99C72}"/>
                </a:ext>
              </a:extLst>
            </p:cNvPr>
            <p:cNvCxnSpPr>
              <a:cxnSpLocks noChangeShapeType="1"/>
            </p:cNvCxnSpPr>
            <p:nvPr/>
          </p:nvCxnSpPr>
          <p:spPr bwMode="auto">
            <a:xfrm rot="5400000" flipH="1" flipV="1">
              <a:off x="2247900" y="2857500"/>
              <a:ext cx="381000" cy="152400"/>
            </a:xfrm>
            <a:prstGeom prst="line">
              <a:avLst/>
            </a:prstGeom>
            <a:noFill/>
            <a:ln w="6350" algn="ctr">
              <a:solidFill>
                <a:schemeClr val="tx1"/>
              </a:solidFill>
              <a:round/>
              <a:headEnd/>
              <a:tailEnd type="none" w="lg" len="lg"/>
            </a:ln>
          </p:spPr>
        </p:cxnSp>
        <p:cxnSp>
          <p:nvCxnSpPr>
            <p:cNvPr id="53" name="Straight Connector 60">
              <a:extLst>
                <a:ext uri="{FF2B5EF4-FFF2-40B4-BE49-F238E27FC236}">
                  <a16:creationId xmlns:a16="http://schemas.microsoft.com/office/drawing/2014/main" id="{7DF85263-A7B9-4DB3-BC57-BA5C431A5438}"/>
                </a:ext>
              </a:extLst>
            </p:cNvPr>
            <p:cNvCxnSpPr>
              <a:cxnSpLocks noChangeShapeType="1"/>
            </p:cNvCxnSpPr>
            <p:nvPr/>
          </p:nvCxnSpPr>
          <p:spPr bwMode="auto">
            <a:xfrm rot="5400000" flipH="1" flipV="1">
              <a:off x="1219200" y="2667000"/>
              <a:ext cx="685800" cy="228600"/>
            </a:xfrm>
            <a:prstGeom prst="line">
              <a:avLst/>
            </a:prstGeom>
            <a:noFill/>
            <a:ln w="6350" algn="ctr">
              <a:solidFill>
                <a:schemeClr val="tx1"/>
              </a:solidFill>
              <a:round/>
              <a:headEnd/>
              <a:tailEnd type="none" w="lg" len="lg"/>
            </a:ln>
          </p:spPr>
        </p:cxnSp>
        <p:cxnSp>
          <p:nvCxnSpPr>
            <p:cNvPr id="54" name="Straight Connector 61">
              <a:extLst>
                <a:ext uri="{FF2B5EF4-FFF2-40B4-BE49-F238E27FC236}">
                  <a16:creationId xmlns:a16="http://schemas.microsoft.com/office/drawing/2014/main" id="{ECAE400C-AFB3-40E0-B74C-502DA3FDDFB4}"/>
                </a:ext>
              </a:extLst>
            </p:cNvPr>
            <p:cNvCxnSpPr>
              <a:cxnSpLocks noChangeShapeType="1"/>
            </p:cNvCxnSpPr>
            <p:nvPr/>
          </p:nvCxnSpPr>
          <p:spPr bwMode="auto">
            <a:xfrm rot="5400000" flipH="1" flipV="1">
              <a:off x="1676402" y="2667001"/>
              <a:ext cx="685800" cy="228602"/>
            </a:xfrm>
            <a:prstGeom prst="line">
              <a:avLst/>
            </a:prstGeom>
            <a:noFill/>
            <a:ln w="6350" algn="ctr">
              <a:solidFill>
                <a:schemeClr val="tx1"/>
              </a:solidFill>
              <a:round/>
              <a:headEnd/>
              <a:tailEnd type="none" w="lg" len="lg"/>
            </a:ln>
          </p:spPr>
        </p:cxnSp>
      </p:grpSp>
      <p:cxnSp>
        <p:nvCxnSpPr>
          <p:cNvPr id="55" name="Straight Connector 68">
            <a:extLst>
              <a:ext uri="{FF2B5EF4-FFF2-40B4-BE49-F238E27FC236}">
                <a16:creationId xmlns:a16="http://schemas.microsoft.com/office/drawing/2014/main" id="{5CA651B1-FAD5-43AB-ADD9-C649A0E66D86}"/>
              </a:ext>
            </a:extLst>
          </p:cNvPr>
          <p:cNvCxnSpPr>
            <a:cxnSpLocks noChangeShapeType="1"/>
          </p:cNvCxnSpPr>
          <p:nvPr/>
        </p:nvCxnSpPr>
        <p:spPr bwMode="auto">
          <a:xfrm rot="5400000" flipH="1" flipV="1">
            <a:off x="3348850" y="4137002"/>
            <a:ext cx="152400" cy="0"/>
          </a:xfrm>
          <a:prstGeom prst="line">
            <a:avLst/>
          </a:prstGeom>
          <a:noFill/>
          <a:ln w="12700" algn="ctr">
            <a:solidFill>
              <a:schemeClr val="tx1"/>
            </a:solidFill>
            <a:round/>
            <a:headEnd/>
            <a:tailEnd type="none" w="lg" len="lg"/>
          </a:ln>
        </p:spPr>
      </p:cxnSp>
      <p:cxnSp>
        <p:nvCxnSpPr>
          <p:cNvPr id="56" name="Straight Connector 70">
            <a:extLst>
              <a:ext uri="{FF2B5EF4-FFF2-40B4-BE49-F238E27FC236}">
                <a16:creationId xmlns:a16="http://schemas.microsoft.com/office/drawing/2014/main" id="{93071A62-43FD-4837-9144-C211B8E98838}"/>
              </a:ext>
            </a:extLst>
          </p:cNvPr>
          <p:cNvCxnSpPr>
            <a:cxnSpLocks noChangeShapeType="1"/>
          </p:cNvCxnSpPr>
          <p:nvPr/>
        </p:nvCxnSpPr>
        <p:spPr bwMode="auto">
          <a:xfrm flipV="1">
            <a:off x="3425050" y="2841602"/>
            <a:ext cx="1905000" cy="1219200"/>
          </a:xfrm>
          <a:prstGeom prst="line">
            <a:avLst/>
          </a:prstGeom>
          <a:noFill/>
          <a:ln w="12700" algn="ctr">
            <a:solidFill>
              <a:schemeClr val="tx1"/>
            </a:solidFill>
            <a:round/>
            <a:headEnd/>
            <a:tailEnd type="none" w="lg" len="lg"/>
          </a:ln>
        </p:spPr>
      </p:cxnSp>
      <p:cxnSp>
        <p:nvCxnSpPr>
          <p:cNvPr id="57" name="Straight Connector 75">
            <a:extLst>
              <a:ext uri="{FF2B5EF4-FFF2-40B4-BE49-F238E27FC236}">
                <a16:creationId xmlns:a16="http://schemas.microsoft.com/office/drawing/2014/main" id="{22D4F541-0378-42AE-ABFE-76EAEE0B3715}"/>
              </a:ext>
            </a:extLst>
          </p:cNvPr>
          <p:cNvCxnSpPr>
            <a:cxnSpLocks noChangeShapeType="1"/>
          </p:cNvCxnSpPr>
          <p:nvPr/>
        </p:nvCxnSpPr>
        <p:spPr bwMode="auto">
          <a:xfrm rot="5400000">
            <a:off x="3348850" y="4518002"/>
            <a:ext cx="152400" cy="0"/>
          </a:xfrm>
          <a:prstGeom prst="line">
            <a:avLst/>
          </a:prstGeom>
          <a:noFill/>
          <a:ln w="12700" algn="ctr">
            <a:solidFill>
              <a:schemeClr val="tx1"/>
            </a:solidFill>
            <a:round/>
            <a:headEnd/>
            <a:tailEnd type="none" w="lg" len="lg"/>
          </a:ln>
        </p:spPr>
      </p:cxnSp>
      <p:grpSp>
        <p:nvGrpSpPr>
          <p:cNvPr id="58" name="Group 99">
            <a:extLst>
              <a:ext uri="{FF2B5EF4-FFF2-40B4-BE49-F238E27FC236}">
                <a16:creationId xmlns:a16="http://schemas.microsoft.com/office/drawing/2014/main" id="{291158BF-5EEE-46E0-AAE8-5884DC64109A}"/>
              </a:ext>
            </a:extLst>
          </p:cNvPr>
          <p:cNvGrpSpPr>
            <a:grpSpLocks/>
          </p:cNvGrpSpPr>
          <p:nvPr/>
        </p:nvGrpSpPr>
        <p:grpSpPr bwMode="auto">
          <a:xfrm>
            <a:off x="5253850" y="2841602"/>
            <a:ext cx="152400" cy="533400"/>
            <a:chOff x="4953000" y="2286000"/>
            <a:chExt cx="152400" cy="533400"/>
          </a:xfrm>
        </p:grpSpPr>
        <p:grpSp>
          <p:nvGrpSpPr>
            <p:cNvPr id="59" name="Group 46">
              <a:extLst>
                <a:ext uri="{FF2B5EF4-FFF2-40B4-BE49-F238E27FC236}">
                  <a16:creationId xmlns:a16="http://schemas.microsoft.com/office/drawing/2014/main" id="{8190F623-C81A-4AB1-9C25-EE7CC1D08532}"/>
                </a:ext>
              </a:extLst>
            </p:cNvPr>
            <p:cNvGrpSpPr>
              <a:grpSpLocks/>
            </p:cNvGrpSpPr>
            <p:nvPr/>
          </p:nvGrpSpPr>
          <p:grpSpPr bwMode="auto">
            <a:xfrm rot="5400000">
              <a:off x="4914905" y="2476501"/>
              <a:ext cx="228601" cy="152399"/>
              <a:chOff x="1066800" y="2438400"/>
              <a:chExt cx="1447800" cy="685802"/>
            </a:xfrm>
          </p:grpSpPr>
          <p:cxnSp>
            <p:nvCxnSpPr>
              <p:cNvPr id="62" name="Straight Connector 47">
                <a:extLst>
                  <a:ext uri="{FF2B5EF4-FFF2-40B4-BE49-F238E27FC236}">
                    <a16:creationId xmlns:a16="http://schemas.microsoft.com/office/drawing/2014/main" id="{4451AFE6-FE58-44E2-99BB-2985509ABECA}"/>
                  </a:ext>
                </a:extLst>
              </p:cNvPr>
              <p:cNvCxnSpPr>
                <a:cxnSpLocks noChangeShapeType="1"/>
              </p:cNvCxnSpPr>
              <p:nvPr/>
            </p:nvCxnSpPr>
            <p:spPr bwMode="auto">
              <a:xfrm rot="5400000" flipH="1" flipV="1">
                <a:off x="952500" y="2552700"/>
                <a:ext cx="381000" cy="152400"/>
              </a:xfrm>
              <a:prstGeom prst="line">
                <a:avLst/>
              </a:prstGeom>
              <a:noFill/>
              <a:ln w="6350" algn="ctr">
                <a:solidFill>
                  <a:schemeClr val="tx1"/>
                </a:solidFill>
                <a:round/>
                <a:headEnd/>
                <a:tailEnd type="none" w="lg" len="lg"/>
              </a:ln>
            </p:spPr>
          </p:cxnSp>
          <p:cxnSp>
            <p:nvCxnSpPr>
              <p:cNvPr id="63" name="Straight Connector 48">
                <a:extLst>
                  <a:ext uri="{FF2B5EF4-FFF2-40B4-BE49-F238E27FC236}">
                    <a16:creationId xmlns:a16="http://schemas.microsoft.com/office/drawing/2014/main" id="{552F446D-0153-4BD2-A93C-60228103F66B}"/>
                  </a:ext>
                </a:extLst>
              </p:cNvPr>
              <p:cNvCxnSpPr>
                <a:cxnSpLocks noChangeShapeType="1"/>
              </p:cNvCxnSpPr>
              <p:nvPr/>
            </p:nvCxnSpPr>
            <p:spPr bwMode="auto">
              <a:xfrm rot="16200000" flipH="1">
                <a:off x="990600" y="2667000"/>
                <a:ext cx="685800" cy="228600"/>
              </a:xfrm>
              <a:prstGeom prst="line">
                <a:avLst/>
              </a:prstGeom>
              <a:noFill/>
              <a:ln w="6350" algn="ctr">
                <a:solidFill>
                  <a:schemeClr val="tx1"/>
                </a:solidFill>
                <a:round/>
                <a:headEnd/>
                <a:tailEnd type="none" w="lg" len="lg"/>
              </a:ln>
            </p:spPr>
          </p:cxnSp>
          <p:cxnSp>
            <p:nvCxnSpPr>
              <p:cNvPr id="64" name="Straight Connector 49">
                <a:extLst>
                  <a:ext uri="{FF2B5EF4-FFF2-40B4-BE49-F238E27FC236}">
                    <a16:creationId xmlns:a16="http://schemas.microsoft.com/office/drawing/2014/main" id="{B31232F0-2778-4F40-B5C6-820363CD8424}"/>
                  </a:ext>
                </a:extLst>
              </p:cNvPr>
              <p:cNvCxnSpPr>
                <a:cxnSpLocks noChangeShapeType="1"/>
              </p:cNvCxnSpPr>
              <p:nvPr/>
            </p:nvCxnSpPr>
            <p:spPr bwMode="auto">
              <a:xfrm rot="16200000" flipH="1">
                <a:off x="1447800" y="2667000"/>
                <a:ext cx="685800" cy="228600"/>
              </a:xfrm>
              <a:prstGeom prst="line">
                <a:avLst/>
              </a:prstGeom>
              <a:noFill/>
              <a:ln w="6350" algn="ctr">
                <a:solidFill>
                  <a:schemeClr val="tx1"/>
                </a:solidFill>
                <a:round/>
                <a:headEnd/>
                <a:tailEnd type="none" w="lg" len="lg"/>
              </a:ln>
            </p:spPr>
          </p:cxnSp>
          <p:cxnSp>
            <p:nvCxnSpPr>
              <p:cNvPr id="65" name="Straight Connector 50">
                <a:extLst>
                  <a:ext uri="{FF2B5EF4-FFF2-40B4-BE49-F238E27FC236}">
                    <a16:creationId xmlns:a16="http://schemas.microsoft.com/office/drawing/2014/main" id="{9B148744-6246-4F8A-B113-C4CBC4B224EC}"/>
                  </a:ext>
                </a:extLst>
              </p:cNvPr>
              <p:cNvCxnSpPr>
                <a:cxnSpLocks noChangeShapeType="1"/>
              </p:cNvCxnSpPr>
              <p:nvPr/>
            </p:nvCxnSpPr>
            <p:spPr bwMode="auto">
              <a:xfrm rot="16200000" flipH="1">
                <a:off x="1905000" y="2667000"/>
                <a:ext cx="685800" cy="228600"/>
              </a:xfrm>
              <a:prstGeom prst="line">
                <a:avLst/>
              </a:prstGeom>
              <a:noFill/>
              <a:ln w="6350" algn="ctr">
                <a:solidFill>
                  <a:schemeClr val="tx1"/>
                </a:solidFill>
                <a:round/>
                <a:headEnd/>
                <a:tailEnd type="none" w="lg" len="lg"/>
              </a:ln>
            </p:spPr>
          </p:cxnSp>
          <p:cxnSp>
            <p:nvCxnSpPr>
              <p:cNvPr id="66" name="Straight Connector 51">
                <a:extLst>
                  <a:ext uri="{FF2B5EF4-FFF2-40B4-BE49-F238E27FC236}">
                    <a16:creationId xmlns:a16="http://schemas.microsoft.com/office/drawing/2014/main" id="{6BD12E0C-DCE9-4954-9755-EF29424D7155}"/>
                  </a:ext>
                </a:extLst>
              </p:cNvPr>
              <p:cNvCxnSpPr>
                <a:cxnSpLocks noChangeShapeType="1"/>
              </p:cNvCxnSpPr>
              <p:nvPr/>
            </p:nvCxnSpPr>
            <p:spPr bwMode="auto">
              <a:xfrm rot="5400000" flipH="1" flipV="1">
                <a:off x="2247900" y="2857500"/>
                <a:ext cx="381000" cy="152400"/>
              </a:xfrm>
              <a:prstGeom prst="line">
                <a:avLst/>
              </a:prstGeom>
              <a:noFill/>
              <a:ln w="6350" algn="ctr">
                <a:solidFill>
                  <a:schemeClr val="tx1"/>
                </a:solidFill>
                <a:round/>
                <a:headEnd/>
                <a:tailEnd type="none" w="lg" len="lg"/>
              </a:ln>
            </p:spPr>
          </p:cxnSp>
          <p:cxnSp>
            <p:nvCxnSpPr>
              <p:cNvPr id="67" name="Straight Connector 52">
                <a:extLst>
                  <a:ext uri="{FF2B5EF4-FFF2-40B4-BE49-F238E27FC236}">
                    <a16:creationId xmlns:a16="http://schemas.microsoft.com/office/drawing/2014/main" id="{36C238A4-1899-49FF-A708-74A1684026D6}"/>
                  </a:ext>
                </a:extLst>
              </p:cNvPr>
              <p:cNvCxnSpPr>
                <a:cxnSpLocks noChangeShapeType="1"/>
              </p:cNvCxnSpPr>
              <p:nvPr/>
            </p:nvCxnSpPr>
            <p:spPr bwMode="auto">
              <a:xfrm rot="5400000" flipH="1" flipV="1">
                <a:off x="1219200" y="2667000"/>
                <a:ext cx="685800" cy="228600"/>
              </a:xfrm>
              <a:prstGeom prst="line">
                <a:avLst/>
              </a:prstGeom>
              <a:noFill/>
              <a:ln w="6350" algn="ctr">
                <a:solidFill>
                  <a:schemeClr val="tx1"/>
                </a:solidFill>
                <a:round/>
                <a:headEnd/>
                <a:tailEnd type="none" w="lg" len="lg"/>
              </a:ln>
            </p:spPr>
          </p:cxnSp>
          <p:cxnSp>
            <p:nvCxnSpPr>
              <p:cNvPr id="68" name="Straight Connector 53">
                <a:extLst>
                  <a:ext uri="{FF2B5EF4-FFF2-40B4-BE49-F238E27FC236}">
                    <a16:creationId xmlns:a16="http://schemas.microsoft.com/office/drawing/2014/main" id="{5787E568-2B70-4226-B462-1CBAC32B8BA1}"/>
                  </a:ext>
                </a:extLst>
              </p:cNvPr>
              <p:cNvCxnSpPr>
                <a:cxnSpLocks noChangeShapeType="1"/>
              </p:cNvCxnSpPr>
              <p:nvPr/>
            </p:nvCxnSpPr>
            <p:spPr bwMode="auto">
              <a:xfrm rot="5400000" flipH="1" flipV="1">
                <a:off x="1676402" y="2667001"/>
                <a:ext cx="685800" cy="228602"/>
              </a:xfrm>
              <a:prstGeom prst="line">
                <a:avLst/>
              </a:prstGeom>
              <a:noFill/>
              <a:ln w="6350" algn="ctr">
                <a:solidFill>
                  <a:schemeClr val="tx1"/>
                </a:solidFill>
                <a:round/>
                <a:headEnd/>
                <a:tailEnd type="none" w="lg" len="lg"/>
              </a:ln>
            </p:spPr>
          </p:cxnSp>
        </p:grpSp>
        <p:cxnSp>
          <p:nvCxnSpPr>
            <p:cNvPr id="60" name="Straight Connector 72">
              <a:extLst>
                <a:ext uri="{FF2B5EF4-FFF2-40B4-BE49-F238E27FC236}">
                  <a16:creationId xmlns:a16="http://schemas.microsoft.com/office/drawing/2014/main" id="{B3AE281F-F1F2-4159-A851-6CD66D988CE5}"/>
                </a:ext>
              </a:extLst>
            </p:cNvPr>
            <p:cNvCxnSpPr>
              <a:cxnSpLocks noChangeShapeType="1"/>
            </p:cNvCxnSpPr>
            <p:nvPr/>
          </p:nvCxnSpPr>
          <p:spPr bwMode="auto">
            <a:xfrm rot="5400000">
              <a:off x="4953000" y="2362200"/>
              <a:ext cx="152400" cy="0"/>
            </a:xfrm>
            <a:prstGeom prst="line">
              <a:avLst/>
            </a:prstGeom>
            <a:noFill/>
            <a:ln w="12700" algn="ctr">
              <a:solidFill>
                <a:schemeClr val="tx1"/>
              </a:solidFill>
              <a:round/>
              <a:headEnd/>
              <a:tailEnd type="none" w="lg" len="lg"/>
            </a:ln>
          </p:spPr>
        </p:cxnSp>
        <p:cxnSp>
          <p:nvCxnSpPr>
            <p:cNvPr id="61" name="Straight Connector 77">
              <a:extLst>
                <a:ext uri="{FF2B5EF4-FFF2-40B4-BE49-F238E27FC236}">
                  <a16:creationId xmlns:a16="http://schemas.microsoft.com/office/drawing/2014/main" id="{614AC386-1B17-4077-A925-6DB3B3049B88}"/>
                </a:ext>
              </a:extLst>
            </p:cNvPr>
            <p:cNvCxnSpPr>
              <a:cxnSpLocks noChangeShapeType="1"/>
            </p:cNvCxnSpPr>
            <p:nvPr/>
          </p:nvCxnSpPr>
          <p:spPr bwMode="auto">
            <a:xfrm rot="5400000">
              <a:off x="4953000" y="2743200"/>
              <a:ext cx="152400" cy="0"/>
            </a:xfrm>
            <a:prstGeom prst="line">
              <a:avLst/>
            </a:prstGeom>
            <a:noFill/>
            <a:ln w="12700" algn="ctr">
              <a:solidFill>
                <a:schemeClr val="tx1"/>
              </a:solidFill>
              <a:round/>
              <a:headEnd/>
              <a:tailEnd type="none" w="lg" len="lg"/>
            </a:ln>
          </p:spPr>
        </p:cxnSp>
      </p:grpSp>
      <p:cxnSp>
        <p:nvCxnSpPr>
          <p:cNvPr id="69" name="Straight Connector 79">
            <a:extLst>
              <a:ext uri="{FF2B5EF4-FFF2-40B4-BE49-F238E27FC236}">
                <a16:creationId xmlns:a16="http://schemas.microsoft.com/office/drawing/2014/main" id="{746546E5-CB0D-4D8E-ABF4-882651D37D9D}"/>
              </a:ext>
            </a:extLst>
          </p:cNvPr>
          <p:cNvCxnSpPr>
            <a:cxnSpLocks noChangeShapeType="1"/>
          </p:cNvCxnSpPr>
          <p:nvPr/>
        </p:nvCxnSpPr>
        <p:spPr bwMode="auto">
          <a:xfrm flipV="1">
            <a:off x="3425050" y="3368652"/>
            <a:ext cx="1905000" cy="1219200"/>
          </a:xfrm>
          <a:prstGeom prst="line">
            <a:avLst/>
          </a:prstGeom>
          <a:noFill/>
          <a:ln w="12700" algn="ctr">
            <a:solidFill>
              <a:schemeClr val="tx1"/>
            </a:solidFill>
            <a:round/>
            <a:headEnd/>
            <a:tailEnd type="none" w="lg" len="lg"/>
          </a:ln>
        </p:spPr>
      </p:cxnSp>
      <p:cxnSp>
        <p:nvCxnSpPr>
          <p:cNvPr id="70" name="Straight Connector 81">
            <a:extLst>
              <a:ext uri="{FF2B5EF4-FFF2-40B4-BE49-F238E27FC236}">
                <a16:creationId xmlns:a16="http://schemas.microsoft.com/office/drawing/2014/main" id="{4F86B9A6-13EC-43C5-B595-F8BCC329852E}"/>
              </a:ext>
            </a:extLst>
          </p:cNvPr>
          <p:cNvCxnSpPr>
            <a:cxnSpLocks noChangeShapeType="1"/>
          </p:cNvCxnSpPr>
          <p:nvPr/>
        </p:nvCxnSpPr>
        <p:spPr bwMode="auto">
          <a:xfrm rot="5400000">
            <a:off x="3348850" y="4670402"/>
            <a:ext cx="152400" cy="0"/>
          </a:xfrm>
          <a:prstGeom prst="line">
            <a:avLst/>
          </a:prstGeom>
          <a:noFill/>
          <a:ln w="12700" algn="ctr">
            <a:solidFill>
              <a:schemeClr val="tx1"/>
            </a:solidFill>
            <a:round/>
            <a:headEnd/>
            <a:tailEnd type="none" w="lg" len="lg"/>
          </a:ln>
        </p:spPr>
      </p:cxnSp>
      <p:grpSp>
        <p:nvGrpSpPr>
          <p:cNvPr id="71" name="Group 82">
            <a:extLst>
              <a:ext uri="{FF2B5EF4-FFF2-40B4-BE49-F238E27FC236}">
                <a16:creationId xmlns:a16="http://schemas.microsoft.com/office/drawing/2014/main" id="{DE9F3337-4772-48E0-8152-B8585E28C661}"/>
              </a:ext>
            </a:extLst>
          </p:cNvPr>
          <p:cNvGrpSpPr>
            <a:grpSpLocks/>
          </p:cNvGrpSpPr>
          <p:nvPr/>
        </p:nvGrpSpPr>
        <p:grpSpPr bwMode="auto">
          <a:xfrm>
            <a:off x="3314069" y="4757691"/>
            <a:ext cx="228600" cy="76200"/>
            <a:chOff x="457200" y="4953000"/>
            <a:chExt cx="914400" cy="304800"/>
          </a:xfrm>
        </p:grpSpPr>
        <p:cxnSp>
          <p:nvCxnSpPr>
            <p:cNvPr id="72" name="Straight Connector 83">
              <a:extLst>
                <a:ext uri="{FF2B5EF4-FFF2-40B4-BE49-F238E27FC236}">
                  <a16:creationId xmlns:a16="http://schemas.microsoft.com/office/drawing/2014/main" id="{F067A340-BACF-46DA-A8D3-F4A9AFC597FE}"/>
                </a:ext>
              </a:extLst>
            </p:cNvPr>
            <p:cNvCxnSpPr>
              <a:cxnSpLocks noChangeShapeType="1"/>
            </p:cNvCxnSpPr>
            <p:nvPr/>
          </p:nvCxnSpPr>
          <p:spPr bwMode="auto">
            <a:xfrm>
              <a:off x="457200" y="4953000"/>
              <a:ext cx="914400" cy="0"/>
            </a:xfrm>
            <a:prstGeom prst="line">
              <a:avLst/>
            </a:prstGeom>
            <a:noFill/>
            <a:ln w="9525" algn="ctr">
              <a:solidFill>
                <a:schemeClr val="tx1"/>
              </a:solidFill>
              <a:round/>
              <a:headEnd/>
              <a:tailEnd type="none" w="lg" len="lg"/>
            </a:ln>
          </p:spPr>
        </p:cxnSp>
        <p:cxnSp>
          <p:nvCxnSpPr>
            <p:cNvPr id="73" name="Straight Connector 84">
              <a:extLst>
                <a:ext uri="{FF2B5EF4-FFF2-40B4-BE49-F238E27FC236}">
                  <a16:creationId xmlns:a16="http://schemas.microsoft.com/office/drawing/2014/main" id="{9D85E009-1B90-4C0A-BD41-062038FF40A9}"/>
                </a:ext>
              </a:extLst>
            </p:cNvPr>
            <p:cNvCxnSpPr>
              <a:cxnSpLocks noChangeShapeType="1"/>
            </p:cNvCxnSpPr>
            <p:nvPr/>
          </p:nvCxnSpPr>
          <p:spPr bwMode="auto">
            <a:xfrm>
              <a:off x="609600" y="5105400"/>
              <a:ext cx="609600" cy="0"/>
            </a:xfrm>
            <a:prstGeom prst="line">
              <a:avLst/>
            </a:prstGeom>
            <a:noFill/>
            <a:ln w="9525" algn="ctr">
              <a:solidFill>
                <a:schemeClr val="tx1"/>
              </a:solidFill>
              <a:round/>
              <a:headEnd/>
              <a:tailEnd type="none" w="lg" len="lg"/>
            </a:ln>
          </p:spPr>
        </p:cxnSp>
        <p:cxnSp>
          <p:nvCxnSpPr>
            <p:cNvPr id="74" name="Straight Connector 85">
              <a:extLst>
                <a:ext uri="{FF2B5EF4-FFF2-40B4-BE49-F238E27FC236}">
                  <a16:creationId xmlns:a16="http://schemas.microsoft.com/office/drawing/2014/main" id="{D600BDC4-9427-4828-8B31-2DFCFEB22E82}"/>
                </a:ext>
              </a:extLst>
            </p:cNvPr>
            <p:cNvCxnSpPr>
              <a:cxnSpLocks noChangeShapeType="1"/>
            </p:cNvCxnSpPr>
            <p:nvPr/>
          </p:nvCxnSpPr>
          <p:spPr bwMode="auto">
            <a:xfrm>
              <a:off x="762000" y="5257800"/>
              <a:ext cx="304800" cy="0"/>
            </a:xfrm>
            <a:prstGeom prst="line">
              <a:avLst/>
            </a:prstGeom>
            <a:noFill/>
            <a:ln w="9525" algn="ctr">
              <a:solidFill>
                <a:schemeClr val="tx1"/>
              </a:solidFill>
              <a:round/>
              <a:headEnd/>
              <a:tailEnd type="none" w="lg" len="lg"/>
            </a:ln>
          </p:spPr>
        </p:cxnSp>
      </p:grpSp>
      <p:cxnSp>
        <p:nvCxnSpPr>
          <p:cNvPr id="75" name="Straight Arrow Connector 73">
            <a:extLst>
              <a:ext uri="{FF2B5EF4-FFF2-40B4-BE49-F238E27FC236}">
                <a16:creationId xmlns:a16="http://schemas.microsoft.com/office/drawing/2014/main" id="{3A75D59E-46CE-4C6B-AD6A-AF5BEFCA75B6}"/>
              </a:ext>
            </a:extLst>
          </p:cNvPr>
          <p:cNvCxnSpPr>
            <a:cxnSpLocks noChangeShapeType="1"/>
          </p:cNvCxnSpPr>
          <p:nvPr/>
        </p:nvCxnSpPr>
        <p:spPr bwMode="auto">
          <a:xfrm flipV="1">
            <a:off x="3425050" y="2830489"/>
            <a:ext cx="1066800" cy="685800"/>
          </a:xfrm>
          <a:prstGeom prst="straightConnector1">
            <a:avLst/>
          </a:prstGeom>
          <a:noFill/>
          <a:ln w="57150" algn="ctr">
            <a:solidFill>
              <a:schemeClr val="tx1"/>
            </a:solidFill>
            <a:round/>
            <a:headEnd/>
            <a:tailEnd type="triangle" w="med" len="med"/>
          </a:ln>
        </p:spPr>
      </p:cxnSp>
      <p:cxnSp>
        <p:nvCxnSpPr>
          <p:cNvPr id="76" name="Straight Connector 76">
            <a:extLst>
              <a:ext uri="{FF2B5EF4-FFF2-40B4-BE49-F238E27FC236}">
                <a16:creationId xmlns:a16="http://schemas.microsoft.com/office/drawing/2014/main" id="{8D450A15-E671-47E2-8F6B-4AA139D0E037}"/>
              </a:ext>
            </a:extLst>
          </p:cNvPr>
          <p:cNvCxnSpPr>
            <a:cxnSpLocks noChangeShapeType="1"/>
          </p:cNvCxnSpPr>
          <p:nvPr/>
        </p:nvCxnSpPr>
        <p:spPr bwMode="auto">
          <a:xfrm flipV="1">
            <a:off x="4431525" y="2297089"/>
            <a:ext cx="898525" cy="576263"/>
          </a:xfrm>
          <a:prstGeom prst="line">
            <a:avLst/>
          </a:prstGeom>
          <a:noFill/>
          <a:ln w="57150" algn="ctr">
            <a:solidFill>
              <a:schemeClr val="tx1"/>
            </a:solidFill>
            <a:round/>
            <a:headEnd/>
            <a:tailEnd type="none" w="lg" len="lg"/>
          </a:ln>
        </p:spPr>
      </p:cxnSp>
      <p:sp>
        <p:nvSpPr>
          <p:cNvPr id="77" name="Curved Left Arrow 93">
            <a:extLst>
              <a:ext uri="{FF2B5EF4-FFF2-40B4-BE49-F238E27FC236}">
                <a16:creationId xmlns:a16="http://schemas.microsoft.com/office/drawing/2014/main" id="{4BB8872C-D8E3-4402-BE26-FDCD9625C9CD}"/>
              </a:ext>
            </a:extLst>
          </p:cNvPr>
          <p:cNvSpPr>
            <a:spLocks noChangeArrowheads="1"/>
          </p:cNvSpPr>
          <p:nvPr/>
        </p:nvSpPr>
        <p:spPr bwMode="auto">
          <a:xfrm>
            <a:off x="4339450" y="2155802"/>
            <a:ext cx="762000" cy="1676400"/>
          </a:xfrm>
          <a:prstGeom prst="curvedLeftArrow">
            <a:avLst>
              <a:gd name="adj1" fmla="val 25005"/>
              <a:gd name="adj2" fmla="val 49999"/>
              <a:gd name="adj3" fmla="val 25000"/>
            </a:avLst>
          </a:prstGeom>
          <a:solidFill>
            <a:srgbClr val="FF0000"/>
          </a:solidFill>
          <a:ln w="9525" algn="ctr">
            <a:solidFill>
              <a:schemeClr val="tx1"/>
            </a:solidFill>
            <a:round/>
            <a:headEnd/>
            <a:tailEnd/>
          </a:ln>
        </p:spPr>
        <p:txBody>
          <a:bodyPr/>
          <a:lstStyle/>
          <a:p>
            <a:endParaRPr lang="en-US"/>
          </a:p>
        </p:txBody>
      </p:sp>
      <p:sp>
        <p:nvSpPr>
          <p:cNvPr id="78" name="TextBox 101">
            <a:extLst>
              <a:ext uri="{FF2B5EF4-FFF2-40B4-BE49-F238E27FC236}">
                <a16:creationId xmlns:a16="http://schemas.microsoft.com/office/drawing/2014/main" id="{0B80C251-A3FE-46FA-8B68-519BDFF0954F}"/>
              </a:ext>
            </a:extLst>
          </p:cNvPr>
          <p:cNvSpPr txBox="1">
            <a:spLocks noChangeArrowheads="1"/>
          </p:cNvSpPr>
          <p:nvPr/>
        </p:nvSpPr>
        <p:spPr bwMode="auto">
          <a:xfrm>
            <a:off x="3985886" y="2621619"/>
            <a:ext cx="356188" cy="338554"/>
          </a:xfrm>
          <a:prstGeom prst="rect">
            <a:avLst/>
          </a:prstGeom>
          <a:noFill/>
          <a:ln w="9525">
            <a:noFill/>
            <a:miter lim="800000"/>
            <a:headEnd/>
            <a:tailEnd/>
          </a:ln>
        </p:spPr>
        <p:txBody>
          <a:bodyPr wrap="none">
            <a:spAutoFit/>
          </a:bodyPr>
          <a:lstStyle/>
          <a:p>
            <a:r>
              <a:rPr lang="en-US" i="1" dirty="0">
                <a:latin typeface="Times New Roman" pitchFamily="18" charset="0"/>
                <a:cs typeface="Times New Roman" pitchFamily="18" charset="0"/>
              </a:rPr>
              <a:t>I</a:t>
            </a:r>
            <a:r>
              <a:rPr lang="en-US" i="1" baseline="-25000" dirty="0">
                <a:latin typeface="Times New Roman" pitchFamily="18" charset="0"/>
                <a:cs typeface="Times New Roman" pitchFamily="18" charset="0"/>
              </a:rPr>
              <a:t>C</a:t>
            </a:r>
          </a:p>
        </p:txBody>
      </p:sp>
      <p:pic>
        <p:nvPicPr>
          <p:cNvPr id="79" name="Picture 2">
            <a:extLst>
              <a:ext uri="{FF2B5EF4-FFF2-40B4-BE49-F238E27FC236}">
                <a16:creationId xmlns:a16="http://schemas.microsoft.com/office/drawing/2014/main" id="{10B35BB5-0A72-435B-BDAC-49C8EC92F17E}"/>
              </a:ext>
            </a:extLst>
          </p:cNvPr>
          <p:cNvPicPr>
            <a:picLocks noChangeAspect="1" noChangeArrowheads="1"/>
          </p:cNvPicPr>
          <p:nvPr/>
        </p:nvPicPr>
        <p:blipFill>
          <a:blip r:embed="rId2" cstate="print"/>
          <a:srcRect t="8360" b="8858"/>
          <a:stretch>
            <a:fillRect/>
          </a:stretch>
        </p:blipFill>
        <p:spPr bwMode="auto">
          <a:xfrm rot="14160000" flipH="1" flipV="1">
            <a:off x="3761600" y="4133826"/>
            <a:ext cx="306387" cy="304800"/>
          </a:xfrm>
          <a:prstGeom prst="rect">
            <a:avLst/>
          </a:prstGeom>
          <a:solidFill>
            <a:schemeClr val="bg1"/>
          </a:solidFill>
          <a:ln w="38100">
            <a:noFill/>
            <a:miter lim="800000"/>
            <a:headEnd/>
            <a:tailEnd type="none" w="lg" len="lg"/>
          </a:ln>
        </p:spPr>
      </p:pic>
      <p:sp>
        <p:nvSpPr>
          <p:cNvPr id="80" name="TextBox 79">
            <a:extLst>
              <a:ext uri="{FF2B5EF4-FFF2-40B4-BE49-F238E27FC236}">
                <a16:creationId xmlns:a16="http://schemas.microsoft.com/office/drawing/2014/main" id="{77B0E6C1-22A1-4F8F-B91D-FAEA055AB107}"/>
              </a:ext>
            </a:extLst>
          </p:cNvPr>
          <p:cNvSpPr txBox="1"/>
          <p:nvPr/>
        </p:nvSpPr>
        <p:spPr>
          <a:xfrm>
            <a:off x="2809778" y="2654503"/>
            <a:ext cx="1186542" cy="523220"/>
          </a:xfrm>
          <a:prstGeom prst="rect">
            <a:avLst/>
          </a:prstGeom>
          <a:noFill/>
        </p:spPr>
        <p:txBody>
          <a:bodyPr wrap="square" rtlCol="0">
            <a:spAutoFit/>
          </a:bodyPr>
          <a:lstStyle/>
          <a:p>
            <a:pPr algn="ctr"/>
            <a:r>
              <a:rPr lang="en-US" sz="1400" dirty="0"/>
              <a:t>CULPRIT CIRCUIT</a:t>
            </a:r>
          </a:p>
        </p:txBody>
      </p:sp>
      <p:sp>
        <p:nvSpPr>
          <p:cNvPr id="81" name="TextBox 80">
            <a:extLst>
              <a:ext uri="{FF2B5EF4-FFF2-40B4-BE49-F238E27FC236}">
                <a16:creationId xmlns:a16="http://schemas.microsoft.com/office/drawing/2014/main" id="{95B0D50E-692E-4F9D-B1FC-1DAA7E426885}"/>
              </a:ext>
            </a:extLst>
          </p:cNvPr>
          <p:cNvSpPr txBox="1"/>
          <p:nvPr/>
        </p:nvSpPr>
        <p:spPr>
          <a:xfrm>
            <a:off x="2265503" y="4124074"/>
            <a:ext cx="1186542" cy="523220"/>
          </a:xfrm>
          <a:prstGeom prst="rect">
            <a:avLst/>
          </a:prstGeom>
          <a:noFill/>
        </p:spPr>
        <p:txBody>
          <a:bodyPr wrap="square" rtlCol="0">
            <a:spAutoFit/>
          </a:bodyPr>
          <a:lstStyle/>
          <a:p>
            <a:pPr algn="ctr"/>
            <a:r>
              <a:rPr lang="en-US" sz="1400" dirty="0"/>
              <a:t>VICTIM CIRCUIT</a:t>
            </a:r>
          </a:p>
        </p:txBody>
      </p:sp>
      <p:sp>
        <p:nvSpPr>
          <p:cNvPr id="82" name="TextBox 81">
            <a:extLst>
              <a:ext uri="{FF2B5EF4-FFF2-40B4-BE49-F238E27FC236}">
                <a16:creationId xmlns:a16="http://schemas.microsoft.com/office/drawing/2014/main" id="{B0EF6429-55FE-4CC5-9BC1-E64D5B6B3A80}"/>
              </a:ext>
            </a:extLst>
          </p:cNvPr>
          <p:cNvSpPr txBox="1"/>
          <p:nvPr/>
        </p:nvSpPr>
        <p:spPr>
          <a:xfrm>
            <a:off x="4268425" y="1744005"/>
            <a:ext cx="389850" cy="461665"/>
          </a:xfrm>
          <a:prstGeom prst="rect">
            <a:avLst/>
          </a:prstGeom>
          <a:noFill/>
        </p:spPr>
        <p:txBody>
          <a:bodyPr wrap="none" rtlCol="0">
            <a:spAutoFit/>
          </a:bodyPr>
          <a:lstStyle/>
          <a:p>
            <a:r>
              <a:rPr lang="en-US" sz="2400" i="1">
                <a:solidFill>
                  <a:srgbClr val="FF0000"/>
                </a:solidFill>
                <a:latin typeface="Times New Roman" panose="02020603050405020304" pitchFamily="18" charset="0"/>
                <a:cs typeface="Times New Roman" panose="02020603050405020304" pitchFamily="18" charset="0"/>
              </a:rPr>
              <a:t>B</a:t>
            </a:r>
          </a:p>
        </p:txBody>
      </p:sp>
      <mc:AlternateContent xmlns:mc="http://schemas.openxmlformats.org/markup-compatibility/2006" xmlns:a14="http://schemas.microsoft.com/office/drawing/2010/main">
        <mc:Choice Requires="a14">
          <p:sp>
            <p:nvSpPr>
              <p:cNvPr id="83" name="TextBox 82">
                <a:extLst>
                  <a:ext uri="{FF2B5EF4-FFF2-40B4-BE49-F238E27FC236}">
                    <a16:creationId xmlns:a16="http://schemas.microsoft.com/office/drawing/2014/main" id="{08FAD568-C49E-4968-99AF-ED9DE4F83C3B}"/>
                  </a:ext>
                </a:extLst>
              </p:cNvPr>
              <p:cNvSpPr txBox="1"/>
              <p:nvPr/>
            </p:nvSpPr>
            <p:spPr>
              <a:xfrm>
                <a:off x="4828750" y="4297219"/>
                <a:ext cx="1343316" cy="72654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sz="1800" b="0" i="0" smtClean="0">
                          <a:latin typeface="Cambria Math" panose="02040503050406030204" pitchFamily="18" charset="0"/>
                          <a:ea typeface="Cambria Math" panose="02040503050406030204" pitchFamily="18" charset="0"/>
                        </a:rPr>
                        <m:t>Φ</m:t>
                      </m:r>
                      <m:r>
                        <a:rPr lang="en-US" sz="1800" b="0" i="1" smtClean="0">
                          <a:latin typeface="Cambria Math" panose="02040503050406030204" pitchFamily="18" charset="0"/>
                          <a:ea typeface="Cambria Math" panose="02040503050406030204" pitchFamily="18" charset="0"/>
                        </a:rPr>
                        <m:t>=</m:t>
                      </m:r>
                      <m:nary>
                        <m:naryPr>
                          <m:limLoc m:val="undOvr"/>
                          <m:subHide m:val="on"/>
                          <m:supHide m:val="on"/>
                          <m:ctrlPr>
                            <a:rPr lang="en-US" sz="1800" b="0" i="1" smtClean="0">
                              <a:latin typeface="Cambria Math" panose="02040503050406030204" pitchFamily="18" charset="0"/>
                              <a:ea typeface="Cambria Math" panose="02040503050406030204" pitchFamily="18" charset="0"/>
                            </a:rPr>
                          </m:ctrlPr>
                        </m:naryPr>
                        <m:sub/>
                        <m:sup/>
                        <m:e>
                          <m:acc>
                            <m:accPr>
                              <m:chr m:val="⃗"/>
                              <m:ctrlPr>
                                <a:rPr lang="en-US" sz="1800" b="0" i="1" smtClean="0">
                                  <a:latin typeface="Cambria Math" panose="02040503050406030204" pitchFamily="18" charset="0"/>
                                  <a:ea typeface="Cambria Math" panose="02040503050406030204" pitchFamily="18" charset="0"/>
                                </a:rPr>
                              </m:ctrlPr>
                            </m:accPr>
                            <m:e>
                              <m:r>
                                <a:rPr lang="en-US" sz="1800" b="0" i="1" smtClean="0">
                                  <a:latin typeface="Cambria Math" panose="02040503050406030204" pitchFamily="18" charset="0"/>
                                  <a:ea typeface="Cambria Math" panose="02040503050406030204" pitchFamily="18" charset="0"/>
                                </a:rPr>
                                <m:t>𝐵</m:t>
                              </m:r>
                            </m:e>
                          </m:acc>
                          <m:r>
                            <a:rPr lang="en-US" sz="1800" b="0" i="1" smtClean="0">
                              <a:latin typeface="Cambria Math" panose="02040503050406030204" pitchFamily="18" charset="0"/>
                              <a:ea typeface="Cambria Math" panose="02040503050406030204" pitchFamily="18" charset="0"/>
                            </a:rPr>
                            <m:t>∙</m:t>
                          </m:r>
                          <m:acc>
                            <m:accPr>
                              <m:chr m:val="⃗"/>
                              <m:ctrlPr>
                                <a:rPr lang="en-US" sz="1800" b="0" i="1" smtClean="0">
                                  <a:latin typeface="Cambria Math" panose="02040503050406030204" pitchFamily="18" charset="0"/>
                                  <a:ea typeface="Cambria Math" panose="02040503050406030204" pitchFamily="18" charset="0"/>
                                </a:rPr>
                              </m:ctrlPr>
                            </m:accPr>
                            <m:e>
                              <m:r>
                                <a:rPr lang="en-US" sz="1800" b="0" i="1" smtClean="0">
                                  <a:latin typeface="Cambria Math" panose="02040503050406030204" pitchFamily="18" charset="0"/>
                                  <a:ea typeface="Cambria Math" panose="02040503050406030204" pitchFamily="18" charset="0"/>
                                </a:rPr>
                                <m:t>𝑑𝑠</m:t>
                              </m:r>
                            </m:e>
                          </m:acc>
                        </m:e>
                      </m:nary>
                    </m:oMath>
                  </m:oMathPara>
                </a14:m>
                <a:endParaRPr lang="en-US" sz="1800" b="0"/>
              </a:p>
            </p:txBody>
          </p:sp>
        </mc:Choice>
        <mc:Fallback xmlns="">
          <p:sp>
            <p:nvSpPr>
              <p:cNvPr id="83" name="TextBox 82">
                <a:extLst>
                  <a:ext uri="{FF2B5EF4-FFF2-40B4-BE49-F238E27FC236}">
                    <a16:creationId xmlns:a16="http://schemas.microsoft.com/office/drawing/2014/main" id="{08FAD568-C49E-4968-99AF-ED9DE4F83C3B}"/>
                  </a:ext>
                </a:extLst>
              </p:cNvPr>
              <p:cNvSpPr txBox="1">
                <a:spLocks noRot="1" noChangeAspect="1" noMove="1" noResize="1" noEditPoints="1" noAdjustHandles="1" noChangeArrowheads="1" noChangeShapeType="1" noTextEdit="1"/>
              </p:cNvSpPr>
              <p:nvPr/>
            </p:nvSpPr>
            <p:spPr>
              <a:xfrm>
                <a:off x="4828750" y="4297219"/>
                <a:ext cx="1343316" cy="726546"/>
              </a:xfrm>
              <a:prstGeom prst="rect">
                <a:avLst/>
              </a:prstGeom>
              <a:blipFill>
                <a:blip r:embed="rId4"/>
                <a:stretch>
                  <a:fillRect/>
                </a:stretch>
              </a:blipFill>
            </p:spPr>
            <p:txBody>
              <a:bodyPr/>
              <a:lstStyle/>
              <a:p>
                <a:r>
                  <a:rPr lang="en-US">
                    <a:noFill/>
                  </a:rPr>
                  <a:t> </a:t>
                </a:r>
              </a:p>
            </p:txBody>
          </p:sp>
        </mc:Fallback>
      </mc:AlternateContent>
      <p:sp>
        <p:nvSpPr>
          <p:cNvPr id="84" name="TextBox 83">
            <a:extLst>
              <a:ext uri="{FF2B5EF4-FFF2-40B4-BE49-F238E27FC236}">
                <a16:creationId xmlns:a16="http://schemas.microsoft.com/office/drawing/2014/main" id="{922A03B2-6BA3-4EA9-84BB-B05E106BB9AD}"/>
              </a:ext>
            </a:extLst>
          </p:cNvPr>
          <p:cNvSpPr txBox="1"/>
          <p:nvPr/>
        </p:nvSpPr>
        <p:spPr>
          <a:xfrm>
            <a:off x="4563291" y="4119502"/>
            <a:ext cx="2631554" cy="276999"/>
          </a:xfrm>
          <a:prstGeom prst="rect">
            <a:avLst/>
          </a:prstGeom>
          <a:noFill/>
        </p:spPr>
        <p:txBody>
          <a:bodyPr wrap="none" rtlCol="0">
            <a:spAutoFit/>
          </a:bodyPr>
          <a:lstStyle/>
          <a:p>
            <a:r>
              <a:rPr lang="en-US" sz="1200" i="1">
                <a:solidFill>
                  <a:srgbClr val="FF0000"/>
                </a:solidFill>
              </a:rPr>
              <a:t>Total magnetic flux through loop:</a:t>
            </a:r>
          </a:p>
        </p:txBody>
      </p:sp>
      <p:sp>
        <p:nvSpPr>
          <p:cNvPr id="85" name="TextBox 84">
            <a:extLst>
              <a:ext uri="{FF2B5EF4-FFF2-40B4-BE49-F238E27FC236}">
                <a16:creationId xmlns:a16="http://schemas.microsoft.com/office/drawing/2014/main" id="{6ECAFD67-B5CE-471B-86E4-79D6BF921FD0}"/>
              </a:ext>
            </a:extLst>
          </p:cNvPr>
          <p:cNvSpPr txBox="1"/>
          <p:nvPr/>
        </p:nvSpPr>
        <p:spPr>
          <a:xfrm>
            <a:off x="3625849" y="4368747"/>
            <a:ext cx="593881" cy="400110"/>
          </a:xfrm>
          <a:prstGeom prst="rect">
            <a:avLst/>
          </a:prstGeom>
          <a:noFill/>
        </p:spPr>
        <p:txBody>
          <a:bodyPr wrap="none" rtlCol="0">
            <a:spAutoFit/>
          </a:bodyPr>
          <a:lstStyle/>
          <a:p>
            <a:r>
              <a:rPr lang="en-US" sz="2000" i="1" dirty="0">
                <a:solidFill>
                  <a:srgbClr val="0000FF"/>
                </a:solidFill>
                <a:latin typeface="Times New Roman" pitchFamily="18" charset="0"/>
                <a:cs typeface="Times New Roman" pitchFamily="18" charset="0"/>
              </a:rPr>
              <a:t>V</a:t>
            </a:r>
            <a:r>
              <a:rPr lang="en-US" sz="2000" i="1" baseline="-25000" dirty="0">
                <a:solidFill>
                  <a:srgbClr val="0000FF"/>
                </a:solidFill>
                <a:latin typeface="Times New Roman" pitchFamily="18" charset="0"/>
                <a:cs typeface="Times New Roman" pitchFamily="18" charset="0"/>
              </a:rPr>
              <a:t>emf</a:t>
            </a:r>
          </a:p>
        </p:txBody>
      </p:sp>
      <p:sp>
        <p:nvSpPr>
          <p:cNvPr id="88" name="TextBox 87">
            <a:extLst>
              <a:ext uri="{FF2B5EF4-FFF2-40B4-BE49-F238E27FC236}">
                <a16:creationId xmlns:a16="http://schemas.microsoft.com/office/drawing/2014/main" id="{C2CA8EBA-F8F8-48DA-AE38-91A5414FEA43}"/>
              </a:ext>
            </a:extLst>
          </p:cNvPr>
          <p:cNvSpPr txBox="1"/>
          <p:nvPr/>
        </p:nvSpPr>
        <p:spPr>
          <a:xfrm>
            <a:off x="4563291" y="5055353"/>
            <a:ext cx="1513556" cy="276999"/>
          </a:xfrm>
          <a:prstGeom prst="rect">
            <a:avLst/>
          </a:prstGeom>
          <a:noFill/>
        </p:spPr>
        <p:txBody>
          <a:bodyPr wrap="none" rtlCol="0">
            <a:spAutoFit/>
          </a:bodyPr>
          <a:lstStyle/>
          <a:p>
            <a:r>
              <a:rPr lang="en-US" sz="1200" i="1">
                <a:solidFill>
                  <a:srgbClr val="FF0000"/>
                </a:solidFill>
              </a:rPr>
              <a:t>Induced potential:</a:t>
            </a:r>
          </a:p>
        </p:txBody>
      </p:sp>
      <mc:AlternateContent xmlns:mc="http://schemas.openxmlformats.org/markup-compatibility/2006" xmlns:a14="http://schemas.microsoft.com/office/drawing/2010/main">
        <mc:Choice Requires="a14">
          <p:sp>
            <p:nvSpPr>
              <p:cNvPr id="89" name="TextBox 88">
                <a:extLst>
                  <a:ext uri="{FF2B5EF4-FFF2-40B4-BE49-F238E27FC236}">
                    <a16:creationId xmlns:a16="http://schemas.microsoft.com/office/drawing/2014/main" id="{D8807711-86C9-4565-9CAB-6D7034427D33}"/>
                  </a:ext>
                </a:extLst>
              </p:cNvPr>
              <p:cNvSpPr txBox="1"/>
              <p:nvPr/>
            </p:nvSpPr>
            <p:spPr>
              <a:xfrm>
                <a:off x="4821305" y="5327471"/>
                <a:ext cx="1362552" cy="5259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𝑉</m:t>
                          </m:r>
                        </m:e>
                        <m:sub>
                          <m:r>
                            <a:rPr lang="en-US" sz="1800" b="0" i="1" smtClean="0">
                              <a:latin typeface="Cambria Math" panose="02040503050406030204" pitchFamily="18" charset="0"/>
                            </a:rPr>
                            <m:t>𝑒𝑚𝑓</m:t>
                          </m:r>
                        </m:sub>
                      </m:sSub>
                      <m:r>
                        <a:rPr lang="en-US" sz="1800" b="0" i="1" smtClean="0">
                          <a:latin typeface="Cambria Math" panose="02040503050406030204" pitchFamily="18" charset="0"/>
                        </a:rPr>
                        <m:t>=−</m:t>
                      </m:r>
                      <m:f>
                        <m:fPr>
                          <m:ctrlPr>
                            <a:rPr lang="en-US" sz="1800" b="0" i="1" smtClean="0">
                              <a:latin typeface="Cambria Math" panose="02040503050406030204" pitchFamily="18" charset="0"/>
                            </a:rPr>
                          </m:ctrlPr>
                        </m:fPr>
                        <m:num>
                          <m:r>
                            <a:rPr lang="en-US" sz="1800" b="0" i="1" smtClean="0">
                              <a:latin typeface="Cambria Math" panose="02040503050406030204" pitchFamily="18" charset="0"/>
                            </a:rPr>
                            <m:t>𝑑</m:t>
                          </m:r>
                          <m:r>
                            <a:rPr lang="en-US" sz="1800" b="0" i="1" smtClean="0">
                              <a:latin typeface="Cambria Math" panose="02040503050406030204" pitchFamily="18" charset="0"/>
                              <a:ea typeface="Cambria Math" panose="02040503050406030204" pitchFamily="18" charset="0"/>
                            </a:rPr>
                            <m:t>𝛷</m:t>
                          </m:r>
                        </m:num>
                        <m:den>
                          <m:r>
                            <a:rPr lang="en-US" sz="1800" b="0" i="1" smtClean="0">
                              <a:latin typeface="Cambria Math" panose="02040503050406030204" pitchFamily="18" charset="0"/>
                            </a:rPr>
                            <m:t>𝑑𝑡</m:t>
                          </m:r>
                        </m:den>
                      </m:f>
                    </m:oMath>
                  </m:oMathPara>
                </a14:m>
                <a:endParaRPr lang="en-US" sz="1800" b="0"/>
              </a:p>
            </p:txBody>
          </p:sp>
        </mc:Choice>
        <mc:Fallback xmlns="">
          <p:sp>
            <p:nvSpPr>
              <p:cNvPr id="89" name="TextBox 88">
                <a:extLst>
                  <a:ext uri="{FF2B5EF4-FFF2-40B4-BE49-F238E27FC236}">
                    <a16:creationId xmlns:a16="http://schemas.microsoft.com/office/drawing/2014/main" id="{D8807711-86C9-4565-9CAB-6D7034427D33}"/>
                  </a:ext>
                </a:extLst>
              </p:cNvPr>
              <p:cNvSpPr txBox="1">
                <a:spLocks noRot="1" noChangeAspect="1" noMove="1" noResize="1" noEditPoints="1" noAdjustHandles="1" noChangeArrowheads="1" noChangeShapeType="1" noTextEdit="1"/>
              </p:cNvSpPr>
              <p:nvPr/>
            </p:nvSpPr>
            <p:spPr>
              <a:xfrm>
                <a:off x="4821305" y="5327471"/>
                <a:ext cx="1362552" cy="525913"/>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028639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box(in)">
                                      <p:cBhvr>
                                        <p:cTn id="7" dur="500"/>
                                        <p:tgtEl>
                                          <p:spTgt spid="77"/>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79"/>
                                        </p:tgtEl>
                                        <p:attrNameLst>
                                          <p:attrName>style.visibility</p:attrName>
                                        </p:attrNameLst>
                                      </p:cBhvr>
                                      <p:to>
                                        <p:strVal val="visible"/>
                                      </p:to>
                                    </p:set>
                                    <p:animEffect transition="in" filter="box(in)">
                                      <p:cBhvr>
                                        <p:cTn id="12"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a:t>Field-to-Wire Coupling – Transmission Line Model</a:t>
            </a:r>
            <a:endParaRPr lang="en-US" sz="2000" dirty="0"/>
          </a:p>
        </p:txBody>
      </p:sp>
      <p:grpSp>
        <p:nvGrpSpPr>
          <p:cNvPr id="6" name="Group 5"/>
          <p:cNvGrpSpPr/>
          <p:nvPr/>
        </p:nvGrpSpPr>
        <p:grpSpPr>
          <a:xfrm>
            <a:off x="2704747" y="1501057"/>
            <a:ext cx="5821579" cy="1377570"/>
            <a:chOff x="2492828" y="2029659"/>
            <a:chExt cx="5821579" cy="1377570"/>
          </a:xfrm>
          <a:scene3d>
            <a:camera prst="orthographicFront">
              <a:rot lat="1800000" lon="9000000" rev="0"/>
            </a:camera>
            <a:lightRig rig="threePt" dir="t"/>
          </a:scene3d>
        </p:grpSpPr>
        <p:sp>
          <p:nvSpPr>
            <p:cNvPr id="9" name="Cube 8"/>
            <p:cNvSpPr/>
            <p:nvPr/>
          </p:nvSpPr>
          <p:spPr bwMode="auto">
            <a:xfrm>
              <a:off x="2492828" y="2416629"/>
              <a:ext cx="5821579" cy="990600"/>
            </a:xfrm>
            <a:prstGeom prst="cube">
              <a:avLst>
                <a:gd name="adj" fmla="val 94231"/>
              </a:avLst>
            </a:prstGeom>
            <a:solidFill>
              <a:srgbClr val="E6AF00"/>
            </a:solidFill>
            <a:ln w="12700" cap="flat" cmpd="sng" algn="ctr">
              <a:solidFill>
                <a:schemeClr val="tx1"/>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p:txBody>
        </p:sp>
        <p:grpSp>
          <p:nvGrpSpPr>
            <p:cNvPr id="32" name="Group 31"/>
            <p:cNvGrpSpPr/>
            <p:nvPr/>
          </p:nvGrpSpPr>
          <p:grpSpPr>
            <a:xfrm>
              <a:off x="3612746" y="2029659"/>
              <a:ext cx="140763" cy="779927"/>
              <a:chOff x="3993746" y="2384448"/>
              <a:chExt cx="140763" cy="779927"/>
            </a:xfrm>
          </p:grpSpPr>
          <p:cxnSp>
            <p:nvCxnSpPr>
              <p:cNvPr id="46" name="Straight Connector 45"/>
              <p:cNvCxnSpPr/>
              <p:nvPr/>
            </p:nvCxnSpPr>
            <p:spPr bwMode="auto">
              <a:xfrm>
                <a:off x="4064128" y="2960914"/>
                <a:ext cx="0" cy="203461"/>
              </a:xfrm>
              <a:prstGeom prst="line">
                <a:avLst/>
              </a:prstGeom>
              <a:solidFill>
                <a:schemeClr val="accent1"/>
              </a:solidFill>
              <a:ln w="25400" cap="flat" cmpd="sng" algn="ctr">
                <a:solidFill>
                  <a:schemeClr val="tx1"/>
                </a:solidFill>
                <a:prstDash val="solid"/>
                <a:round/>
                <a:headEnd type="none" w="med" len="med"/>
                <a:tailEnd type="none" w="lg" len="lg"/>
              </a:ln>
              <a:effectLst/>
            </p:spPr>
          </p:cxnSp>
          <p:grpSp>
            <p:nvGrpSpPr>
              <p:cNvPr id="47" name="Group 77"/>
              <p:cNvGrpSpPr>
                <a:grpSpLocks/>
              </p:cNvGrpSpPr>
              <p:nvPr/>
            </p:nvGrpSpPr>
            <p:grpSpPr bwMode="auto">
              <a:xfrm rot="16200000">
                <a:off x="3883917" y="2705689"/>
                <a:ext cx="360421" cy="140763"/>
                <a:chOff x="1066800" y="2438400"/>
                <a:chExt cx="1447800" cy="685800"/>
              </a:xfrm>
            </p:grpSpPr>
            <p:cxnSp>
              <p:nvCxnSpPr>
                <p:cNvPr id="49" name="Straight Connector 69"/>
                <p:cNvCxnSpPr>
                  <a:cxnSpLocks noChangeShapeType="1"/>
                </p:cNvCxnSpPr>
                <p:nvPr/>
              </p:nvCxnSpPr>
              <p:spPr bwMode="auto">
                <a:xfrm rot="5400000" flipH="1" flipV="1">
                  <a:off x="952500" y="2552700"/>
                  <a:ext cx="381000" cy="152400"/>
                </a:xfrm>
                <a:prstGeom prst="line">
                  <a:avLst/>
                </a:prstGeom>
                <a:noFill/>
                <a:ln w="25400" algn="ctr">
                  <a:solidFill>
                    <a:schemeClr val="tx1"/>
                  </a:solidFill>
                  <a:round/>
                  <a:headEnd/>
                  <a:tailEnd type="none" w="lg" len="lg"/>
                </a:ln>
              </p:spPr>
            </p:cxnSp>
            <p:cxnSp>
              <p:nvCxnSpPr>
                <p:cNvPr id="50" name="Straight Connector 71"/>
                <p:cNvCxnSpPr>
                  <a:cxnSpLocks noChangeShapeType="1"/>
                </p:cNvCxnSpPr>
                <p:nvPr/>
              </p:nvCxnSpPr>
              <p:spPr bwMode="auto">
                <a:xfrm rot="16200000" flipH="1">
                  <a:off x="990600" y="2667000"/>
                  <a:ext cx="685800" cy="228600"/>
                </a:xfrm>
                <a:prstGeom prst="line">
                  <a:avLst/>
                </a:prstGeom>
                <a:noFill/>
                <a:ln w="25400" algn="ctr">
                  <a:solidFill>
                    <a:schemeClr val="tx1"/>
                  </a:solidFill>
                  <a:round/>
                  <a:headEnd/>
                  <a:tailEnd type="none" w="lg" len="lg"/>
                </a:ln>
              </p:spPr>
            </p:cxnSp>
            <p:cxnSp>
              <p:nvCxnSpPr>
                <p:cNvPr id="51" name="Straight Connector 72"/>
                <p:cNvCxnSpPr>
                  <a:cxnSpLocks noChangeShapeType="1"/>
                </p:cNvCxnSpPr>
                <p:nvPr/>
              </p:nvCxnSpPr>
              <p:spPr bwMode="auto">
                <a:xfrm rot="16200000" flipH="1">
                  <a:off x="1447800" y="2667000"/>
                  <a:ext cx="685800" cy="228600"/>
                </a:xfrm>
                <a:prstGeom prst="line">
                  <a:avLst/>
                </a:prstGeom>
                <a:noFill/>
                <a:ln w="25400" algn="ctr">
                  <a:solidFill>
                    <a:schemeClr val="tx1"/>
                  </a:solidFill>
                  <a:round/>
                  <a:headEnd/>
                  <a:tailEnd type="none" w="lg" len="lg"/>
                </a:ln>
              </p:spPr>
            </p:cxnSp>
            <p:cxnSp>
              <p:nvCxnSpPr>
                <p:cNvPr id="52" name="Straight Connector 73"/>
                <p:cNvCxnSpPr>
                  <a:cxnSpLocks noChangeShapeType="1"/>
                </p:cNvCxnSpPr>
                <p:nvPr/>
              </p:nvCxnSpPr>
              <p:spPr bwMode="auto">
                <a:xfrm rot="16200000" flipH="1">
                  <a:off x="1905000" y="2667000"/>
                  <a:ext cx="685800" cy="228600"/>
                </a:xfrm>
                <a:prstGeom prst="line">
                  <a:avLst/>
                </a:prstGeom>
                <a:noFill/>
                <a:ln w="25400" algn="ctr">
                  <a:solidFill>
                    <a:schemeClr val="tx1"/>
                  </a:solidFill>
                  <a:round/>
                  <a:headEnd/>
                  <a:tailEnd type="none" w="lg" len="lg"/>
                </a:ln>
              </p:spPr>
            </p:cxnSp>
            <p:cxnSp>
              <p:nvCxnSpPr>
                <p:cNvPr id="53" name="Straight Connector 74"/>
                <p:cNvCxnSpPr>
                  <a:cxnSpLocks noChangeShapeType="1"/>
                </p:cNvCxnSpPr>
                <p:nvPr/>
              </p:nvCxnSpPr>
              <p:spPr bwMode="auto">
                <a:xfrm rot="5400000" flipH="1" flipV="1">
                  <a:off x="2247900" y="2857500"/>
                  <a:ext cx="381000" cy="152400"/>
                </a:xfrm>
                <a:prstGeom prst="line">
                  <a:avLst/>
                </a:prstGeom>
                <a:noFill/>
                <a:ln w="25400" algn="ctr">
                  <a:solidFill>
                    <a:schemeClr val="tx1"/>
                  </a:solidFill>
                  <a:round/>
                  <a:headEnd/>
                  <a:tailEnd type="none" w="lg" len="lg"/>
                </a:ln>
              </p:spPr>
            </p:cxnSp>
            <p:cxnSp>
              <p:nvCxnSpPr>
                <p:cNvPr id="54" name="Straight Connector 75"/>
                <p:cNvCxnSpPr>
                  <a:cxnSpLocks noChangeShapeType="1"/>
                </p:cNvCxnSpPr>
                <p:nvPr/>
              </p:nvCxnSpPr>
              <p:spPr bwMode="auto">
                <a:xfrm rot="5400000" flipH="1" flipV="1">
                  <a:off x="1219200" y="2667000"/>
                  <a:ext cx="685800" cy="228600"/>
                </a:xfrm>
                <a:prstGeom prst="line">
                  <a:avLst/>
                </a:prstGeom>
                <a:noFill/>
                <a:ln w="25400" algn="ctr">
                  <a:solidFill>
                    <a:schemeClr val="tx1"/>
                  </a:solidFill>
                  <a:round/>
                  <a:headEnd/>
                  <a:tailEnd type="none" w="lg" len="lg"/>
                </a:ln>
              </p:spPr>
            </p:cxnSp>
            <p:cxnSp>
              <p:nvCxnSpPr>
                <p:cNvPr id="55" name="Straight Connector 76"/>
                <p:cNvCxnSpPr>
                  <a:cxnSpLocks noChangeShapeType="1"/>
                </p:cNvCxnSpPr>
                <p:nvPr/>
              </p:nvCxnSpPr>
              <p:spPr bwMode="auto">
                <a:xfrm rot="5400000" flipH="1" flipV="1">
                  <a:off x="1676400" y="2667000"/>
                  <a:ext cx="685800" cy="228600"/>
                </a:xfrm>
                <a:prstGeom prst="line">
                  <a:avLst/>
                </a:prstGeom>
                <a:noFill/>
                <a:ln w="25400" algn="ctr">
                  <a:solidFill>
                    <a:schemeClr val="tx1"/>
                  </a:solidFill>
                  <a:round/>
                  <a:headEnd/>
                  <a:tailEnd type="none" w="lg" len="lg"/>
                </a:ln>
              </p:spPr>
            </p:cxnSp>
          </p:grpSp>
          <p:cxnSp>
            <p:nvCxnSpPr>
              <p:cNvPr id="48" name="Straight Connector 47"/>
              <p:cNvCxnSpPr/>
              <p:nvPr/>
            </p:nvCxnSpPr>
            <p:spPr bwMode="auto">
              <a:xfrm>
                <a:off x="4064127" y="2384448"/>
                <a:ext cx="0" cy="203461"/>
              </a:xfrm>
              <a:prstGeom prst="line">
                <a:avLst/>
              </a:prstGeom>
              <a:solidFill>
                <a:schemeClr val="accent1"/>
              </a:solidFill>
              <a:ln w="25400" cap="flat" cmpd="sng" algn="ctr">
                <a:solidFill>
                  <a:schemeClr val="tx1"/>
                </a:solidFill>
                <a:prstDash val="solid"/>
                <a:round/>
                <a:headEnd type="none" w="med" len="med"/>
                <a:tailEnd type="none" w="lg" len="lg"/>
              </a:ln>
              <a:effectLst/>
            </p:spPr>
          </p:cxnSp>
        </p:grpSp>
        <p:grpSp>
          <p:nvGrpSpPr>
            <p:cNvPr id="56" name="Group 55"/>
            <p:cNvGrpSpPr/>
            <p:nvPr/>
          </p:nvGrpSpPr>
          <p:grpSpPr>
            <a:xfrm>
              <a:off x="7248575" y="2029659"/>
              <a:ext cx="140763" cy="779927"/>
              <a:chOff x="3993746" y="2384448"/>
              <a:chExt cx="140763" cy="779927"/>
            </a:xfrm>
          </p:grpSpPr>
          <p:cxnSp>
            <p:nvCxnSpPr>
              <p:cNvPr id="57" name="Straight Connector 56"/>
              <p:cNvCxnSpPr/>
              <p:nvPr/>
            </p:nvCxnSpPr>
            <p:spPr bwMode="auto">
              <a:xfrm>
                <a:off x="4064128" y="2960914"/>
                <a:ext cx="0" cy="203461"/>
              </a:xfrm>
              <a:prstGeom prst="line">
                <a:avLst/>
              </a:prstGeom>
              <a:solidFill>
                <a:schemeClr val="accent1"/>
              </a:solidFill>
              <a:ln w="25400" cap="flat" cmpd="sng" algn="ctr">
                <a:solidFill>
                  <a:schemeClr val="tx1"/>
                </a:solidFill>
                <a:prstDash val="solid"/>
                <a:round/>
                <a:headEnd type="none" w="med" len="med"/>
                <a:tailEnd type="none" w="lg" len="lg"/>
              </a:ln>
              <a:effectLst/>
            </p:spPr>
          </p:cxnSp>
          <p:grpSp>
            <p:nvGrpSpPr>
              <p:cNvPr id="58" name="Group 77"/>
              <p:cNvGrpSpPr>
                <a:grpSpLocks/>
              </p:cNvGrpSpPr>
              <p:nvPr/>
            </p:nvGrpSpPr>
            <p:grpSpPr bwMode="auto">
              <a:xfrm rot="16200000">
                <a:off x="3883917" y="2705689"/>
                <a:ext cx="360421" cy="140763"/>
                <a:chOff x="1066800" y="2438400"/>
                <a:chExt cx="1447800" cy="685800"/>
              </a:xfrm>
            </p:grpSpPr>
            <p:cxnSp>
              <p:nvCxnSpPr>
                <p:cNvPr id="60" name="Straight Connector 69"/>
                <p:cNvCxnSpPr>
                  <a:cxnSpLocks noChangeShapeType="1"/>
                </p:cNvCxnSpPr>
                <p:nvPr/>
              </p:nvCxnSpPr>
              <p:spPr bwMode="auto">
                <a:xfrm rot="5400000" flipH="1" flipV="1">
                  <a:off x="952500" y="2552700"/>
                  <a:ext cx="381000" cy="152400"/>
                </a:xfrm>
                <a:prstGeom prst="line">
                  <a:avLst/>
                </a:prstGeom>
                <a:noFill/>
                <a:ln w="25400" algn="ctr">
                  <a:solidFill>
                    <a:schemeClr val="tx1"/>
                  </a:solidFill>
                  <a:round/>
                  <a:headEnd/>
                  <a:tailEnd type="none" w="lg" len="lg"/>
                </a:ln>
              </p:spPr>
            </p:cxnSp>
            <p:cxnSp>
              <p:nvCxnSpPr>
                <p:cNvPr id="61" name="Straight Connector 71"/>
                <p:cNvCxnSpPr>
                  <a:cxnSpLocks noChangeShapeType="1"/>
                </p:cNvCxnSpPr>
                <p:nvPr/>
              </p:nvCxnSpPr>
              <p:spPr bwMode="auto">
                <a:xfrm rot="16200000" flipH="1">
                  <a:off x="990600" y="2667000"/>
                  <a:ext cx="685800" cy="228600"/>
                </a:xfrm>
                <a:prstGeom prst="line">
                  <a:avLst/>
                </a:prstGeom>
                <a:noFill/>
                <a:ln w="25400" algn="ctr">
                  <a:solidFill>
                    <a:schemeClr val="tx1"/>
                  </a:solidFill>
                  <a:round/>
                  <a:headEnd/>
                  <a:tailEnd type="none" w="lg" len="lg"/>
                </a:ln>
              </p:spPr>
            </p:cxnSp>
            <p:cxnSp>
              <p:nvCxnSpPr>
                <p:cNvPr id="62" name="Straight Connector 72"/>
                <p:cNvCxnSpPr>
                  <a:cxnSpLocks noChangeShapeType="1"/>
                </p:cNvCxnSpPr>
                <p:nvPr/>
              </p:nvCxnSpPr>
              <p:spPr bwMode="auto">
                <a:xfrm rot="16200000" flipH="1">
                  <a:off x="1447800" y="2667000"/>
                  <a:ext cx="685800" cy="228600"/>
                </a:xfrm>
                <a:prstGeom prst="line">
                  <a:avLst/>
                </a:prstGeom>
                <a:noFill/>
                <a:ln w="25400" algn="ctr">
                  <a:solidFill>
                    <a:schemeClr val="tx1"/>
                  </a:solidFill>
                  <a:round/>
                  <a:headEnd/>
                  <a:tailEnd type="none" w="lg" len="lg"/>
                </a:ln>
              </p:spPr>
            </p:cxnSp>
            <p:cxnSp>
              <p:nvCxnSpPr>
                <p:cNvPr id="63" name="Straight Connector 73"/>
                <p:cNvCxnSpPr>
                  <a:cxnSpLocks noChangeShapeType="1"/>
                </p:cNvCxnSpPr>
                <p:nvPr/>
              </p:nvCxnSpPr>
              <p:spPr bwMode="auto">
                <a:xfrm rot="16200000" flipH="1">
                  <a:off x="1905000" y="2667000"/>
                  <a:ext cx="685800" cy="228600"/>
                </a:xfrm>
                <a:prstGeom prst="line">
                  <a:avLst/>
                </a:prstGeom>
                <a:noFill/>
                <a:ln w="25400" algn="ctr">
                  <a:solidFill>
                    <a:schemeClr val="tx1"/>
                  </a:solidFill>
                  <a:round/>
                  <a:headEnd/>
                  <a:tailEnd type="none" w="lg" len="lg"/>
                </a:ln>
              </p:spPr>
            </p:cxnSp>
            <p:cxnSp>
              <p:nvCxnSpPr>
                <p:cNvPr id="64" name="Straight Connector 74"/>
                <p:cNvCxnSpPr>
                  <a:cxnSpLocks noChangeShapeType="1"/>
                </p:cNvCxnSpPr>
                <p:nvPr/>
              </p:nvCxnSpPr>
              <p:spPr bwMode="auto">
                <a:xfrm rot="5400000" flipH="1" flipV="1">
                  <a:off x="2247900" y="2857500"/>
                  <a:ext cx="381000" cy="152400"/>
                </a:xfrm>
                <a:prstGeom prst="line">
                  <a:avLst/>
                </a:prstGeom>
                <a:noFill/>
                <a:ln w="25400" algn="ctr">
                  <a:solidFill>
                    <a:schemeClr val="tx1"/>
                  </a:solidFill>
                  <a:round/>
                  <a:headEnd/>
                  <a:tailEnd type="none" w="lg" len="lg"/>
                </a:ln>
              </p:spPr>
            </p:cxnSp>
            <p:cxnSp>
              <p:nvCxnSpPr>
                <p:cNvPr id="65" name="Straight Connector 75"/>
                <p:cNvCxnSpPr>
                  <a:cxnSpLocks noChangeShapeType="1"/>
                </p:cNvCxnSpPr>
                <p:nvPr/>
              </p:nvCxnSpPr>
              <p:spPr bwMode="auto">
                <a:xfrm rot="5400000" flipH="1" flipV="1">
                  <a:off x="1219200" y="2667000"/>
                  <a:ext cx="685800" cy="228600"/>
                </a:xfrm>
                <a:prstGeom prst="line">
                  <a:avLst/>
                </a:prstGeom>
                <a:noFill/>
                <a:ln w="25400" algn="ctr">
                  <a:solidFill>
                    <a:schemeClr val="tx1"/>
                  </a:solidFill>
                  <a:round/>
                  <a:headEnd/>
                  <a:tailEnd type="none" w="lg" len="lg"/>
                </a:ln>
              </p:spPr>
            </p:cxnSp>
            <p:cxnSp>
              <p:nvCxnSpPr>
                <p:cNvPr id="66" name="Straight Connector 76"/>
                <p:cNvCxnSpPr>
                  <a:cxnSpLocks noChangeShapeType="1"/>
                </p:cNvCxnSpPr>
                <p:nvPr/>
              </p:nvCxnSpPr>
              <p:spPr bwMode="auto">
                <a:xfrm rot="5400000" flipH="1" flipV="1">
                  <a:off x="1676400" y="2667000"/>
                  <a:ext cx="685800" cy="228600"/>
                </a:xfrm>
                <a:prstGeom prst="line">
                  <a:avLst/>
                </a:prstGeom>
                <a:noFill/>
                <a:ln w="25400" algn="ctr">
                  <a:solidFill>
                    <a:schemeClr val="tx1"/>
                  </a:solidFill>
                  <a:round/>
                  <a:headEnd/>
                  <a:tailEnd type="none" w="lg" len="lg"/>
                </a:ln>
              </p:spPr>
            </p:cxnSp>
          </p:grpSp>
          <p:cxnSp>
            <p:nvCxnSpPr>
              <p:cNvPr id="59" name="Straight Connector 58"/>
              <p:cNvCxnSpPr/>
              <p:nvPr/>
            </p:nvCxnSpPr>
            <p:spPr bwMode="auto">
              <a:xfrm>
                <a:off x="4064127" y="2384448"/>
                <a:ext cx="0" cy="203461"/>
              </a:xfrm>
              <a:prstGeom prst="line">
                <a:avLst/>
              </a:prstGeom>
              <a:solidFill>
                <a:schemeClr val="accent1"/>
              </a:solidFill>
              <a:ln w="25400" cap="flat" cmpd="sng" algn="ctr">
                <a:solidFill>
                  <a:schemeClr val="tx1"/>
                </a:solidFill>
                <a:prstDash val="solid"/>
                <a:round/>
                <a:headEnd type="none" w="med" len="med"/>
                <a:tailEnd type="none" w="lg" len="lg"/>
              </a:ln>
              <a:effectLst/>
            </p:spPr>
          </p:cxnSp>
        </p:grpSp>
        <p:cxnSp>
          <p:nvCxnSpPr>
            <p:cNvPr id="11" name="Straight Connector 10"/>
            <p:cNvCxnSpPr/>
            <p:nvPr/>
          </p:nvCxnSpPr>
          <p:spPr bwMode="auto">
            <a:xfrm>
              <a:off x="3683127" y="2029659"/>
              <a:ext cx="3635829" cy="0"/>
            </a:xfrm>
            <a:prstGeom prst="line">
              <a:avLst/>
            </a:prstGeom>
            <a:solidFill>
              <a:schemeClr val="accent1"/>
            </a:solidFill>
            <a:ln w="25400" cap="flat" cmpd="sng" algn="ctr">
              <a:solidFill>
                <a:schemeClr val="tx1"/>
              </a:solidFill>
              <a:prstDash val="solid"/>
              <a:round/>
              <a:headEnd type="none" w="med" len="med"/>
              <a:tailEnd type="none" w="lg" len="lg"/>
            </a:ln>
            <a:effectLst/>
          </p:spPr>
        </p:cxnSp>
      </p:grpSp>
      <p:cxnSp>
        <p:nvCxnSpPr>
          <p:cNvPr id="12" name="Straight Arrow Connector 11"/>
          <p:cNvCxnSpPr/>
          <p:nvPr/>
        </p:nvCxnSpPr>
        <p:spPr bwMode="auto">
          <a:xfrm flipV="1">
            <a:off x="1864762" y="2845027"/>
            <a:ext cx="709357" cy="204233"/>
          </a:xfrm>
          <a:prstGeom prst="straightConnector1">
            <a:avLst/>
          </a:prstGeom>
          <a:solidFill>
            <a:schemeClr val="accent1"/>
          </a:solidFill>
          <a:ln w="38100" cap="flat" cmpd="sng" algn="ctr">
            <a:solidFill>
              <a:schemeClr val="tx1"/>
            </a:solidFill>
            <a:prstDash val="sysDash"/>
            <a:round/>
            <a:headEnd type="none" w="med" len="med"/>
            <a:tailEnd type="triangle"/>
          </a:ln>
          <a:effectLst/>
        </p:spPr>
      </p:cxnSp>
      <p:cxnSp>
        <p:nvCxnSpPr>
          <p:cNvPr id="14" name="Straight Arrow Connector 13"/>
          <p:cNvCxnSpPr/>
          <p:nvPr/>
        </p:nvCxnSpPr>
        <p:spPr bwMode="auto">
          <a:xfrm>
            <a:off x="1876616" y="3049260"/>
            <a:ext cx="353956" cy="277585"/>
          </a:xfrm>
          <a:prstGeom prst="straightConnector1">
            <a:avLst/>
          </a:prstGeom>
          <a:solidFill>
            <a:schemeClr val="accent1"/>
          </a:solidFill>
          <a:ln w="50800" cap="flat" cmpd="sng" algn="ctr">
            <a:solidFill>
              <a:srgbClr val="FF0000"/>
            </a:solidFill>
            <a:prstDash val="solid"/>
            <a:round/>
            <a:headEnd type="none" w="med" len="med"/>
            <a:tailEnd type="triangle"/>
          </a:ln>
          <a:effectLst/>
        </p:spPr>
      </p:cxnSp>
      <p:cxnSp>
        <p:nvCxnSpPr>
          <p:cNvPr id="24" name="Straight Arrow Connector 23"/>
          <p:cNvCxnSpPr/>
          <p:nvPr/>
        </p:nvCxnSpPr>
        <p:spPr bwMode="auto">
          <a:xfrm flipV="1">
            <a:off x="1859803" y="2488647"/>
            <a:ext cx="0" cy="560613"/>
          </a:xfrm>
          <a:prstGeom prst="straightConnector1">
            <a:avLst/>
          </a:prstGeom>
          <a:solidFill>
            <a:schemeClr val="accent1"/>
          </a:solidFill>
          <a:ln w="50800" cap="flat" cmpd="sng" algn="ctr">
            <a:solidFill>
              <a:srgbClr val="0000CC"/>
            </a:solidFill>
            <a:prstDash val="solid"/>
            <a:round/>
            <a:headEnd type="none" w="med" len="med"/>
            <a:tailEnd type="triangle"/>
          </a:ln>
          <a:effectLst/>
        </p:spPr>
      </p:cxnSp>
      <p:sp>
        <p:nvSpPr>
          <p:cNvPr id="28" name="TextBox 27"/>
          <p:cNvSpPr txBox="1"/>
          <p:nvPr/>
        </p:nvSpPr>
        <p:spPr>
          <a:xfrm>
            <a:off x="1464995" y="2257814"/>
            <a:ext cx="389850" cy="461665"/>
          </a:xfrm>
          <a:prstGeom prst="rect">
            <a:avLst/>
          </a:prstGeom>
          <a:noFill/>
        </p:spPr>
        <p:txBody>
          <a:bodyPr wrap="none" rtlCol="0">
            <a:spAutoFit/>
          </a:bodyPr>
          <a:lstStyle/>
          <a:p>
            <a:r>
              <a:rPr lang="en-US" sz="2400" i="1" dirty="0">
                <a:solidFill>
                  <a:srgbClr val="0000CC"/>
                </a:solidFill>
                <a:latin typeface="Times New Roman" panose="02020603050405020304" pitchFamily="18" charset="0"/>
                <a:cs typeface="Times New Roman" panose="02020603050405020304" pitchFamily="18" charset="0"/>
              </a:rPr>
              <a:t>E</a:t>
            </a:r>
          </a:p>
        </p:txBody>
      </p:sp>
      <p:sp>
        <p:nvSpPr>
          <p:cNvPr id="68" name="TextBox 67"/>
          <p:cNvSpPr txBox="1"/>
          <p:nvPr/>
        </p:nvSpPr>
        <p:spPr>
          <a:xfrm>
            <a:off x="1943565" y="3259548"/>
            <a:ext cx="423514" cy="461665"/>
          </a:xfrm>
          <a:prstGeom prst="rect">
            <a:avLst/>
          </a:prstGeom>
          <a:noFill/>
        </p:spPr>
        <p:txBody>
          <a:bodyPr wrap="none" rtlCol="0">
            <a:spAutoFit/>
          </a:bodyPr>
          <a:lstStyle/>
          <a:p>
            <a:r>
              <a:rPr lang="en-US" sz="2400" i="1">
                <a:solidFill>
                  <a:srgbClr val="FF0000"/>
                </a:solidFill>
                <a:latin typeface="Times New Roman" panose="02020603050405020304" pitchFamily="18" charset="0"/>
                <a:cs typeface="Times New Roman" panose="02020603050405020304" pitchFamily="18" charset="0"/>
              </a:rPr>
              <a:t>H</a:t>
            </a:r>
          </a:p>
        </p:txBody>
      </p:sp>
      <p:cxnSp>
        <p:nvCxnSpPr>
          <p:cNvPr id="4" name="Straight Arrow Connector 3"/>
          <p:cNvCxnSpPr/>
          <p:nvPr/>
        </p:nvCxnSpPr>
        <p:spPr bwMode="auto">
          <a:xfrm flipV="1">
            <a:off x="3902867" y="939873"/>
            <a:ext cx="3180553" cy="884849"/>
          </a:xfrm>
          <a:prstGeom prst="straightConnector1">
            <a:avLst/>
          </a:prstGeom>
          <a:solidFill>
            <a:schemeClr val="accent1"/>
          </a:solidFill>
          <a:ln w="12700" cap="flat" cmpd="sng" algn="ctr">
            <a:solidFill>
              <a:schemeClr val="tx1"/>
            </a:solidFill>
            <a:prstDash val="dash"/>
            <a:round/>
            <a:headEnd type="triangle" w="med" len="med"/>
            <a:tailEnd type="triangle" w="med" len="med"/>
          </a:ln>
          <a:effectLst/>
        </p:spPr>
      </p:cxnSp>
      <p:sp>
        <p:nvSpPr>
          <p:cNvPr id="15" name="TextBox 14"/>
          <p:cNvSpPr txBox="1"/>
          <p:nvPr/>
        </p:nvSpPr>
        <p:spPr>
          <a:xfrm>
            <a:off x="5387160" y="1177614"/>
            <a:ext cx="248786" cy="369332"/>
          </a:xfrm>
          <a:prstGeom prst="rect">
            <a:avLst/>
          </a:prstGeom>
          <a:solidFill>
            <a:schemeClr val="bg1"/>
          </a:solidFill>
        </p:spPr>
        <p:txBody>
          <a:bodyPr wrap="none" rtlCol="0">
            <a:spAutoFit/>
          </a:bodyPr>
          <a:lstStyle/>
          <a:p>
            <a:r>
              <a:rPr lang="en-US" sz="1800" i="1" dirty="0">
                <a:latin typeface="Times New Roman" panose="02020603050405020304" pitchFamily="18" charset="0"/>
                <a:cs typeface="Times New Roman" panose="02020603050405020304" pitchFamily="18" charset="0"/>
              </a:rPr>
              <a:t>l</a:t>
            </a:r>
          </a:p>
        </p:txBody>
      </p:sp>
      <p:sp>
        <p:nvSpPr>
          <p:cNvPr id="45" name="TextBox 44"/>
          <p:cNvSpPr txBox="1"/>
          <p:nvPr/>
        </p:nvSpPr>
        <p:spPr>
          <a:xfrm>
            <a:off x="7343142" y="1123774"/>
            <a:ext cx="312906" cy="369332"/>
          </a:xfrm>
          <a:prstGeom prst="rect">
            <a:avLst/>
          </a:prstGeom>
          <a:noFill/>
        </p:spPr>
        <p:txBody>
          <a:bodyPr wrap="none" rtlCol="0">
            <a:spAutoFit/>
          </a:bodyPr>
          <a:lstStyle/>
          <a:p>
            <a:r>
              <a:rPr lang="en-US" sz="1800" i="1" dirty="0">
                <a:latin typeface="Times New Roman" panose="02020603050405020304" pitchFamily="18" charset="0"/>
                <a:cs typeface="Times New Roman" panose="02020603050405020304" pitchFamily="18" charset="0"/>
              </a:rPr>
              <a:t>h</a:t>
            </a:r>
          </a:p>
        </p:txBody>
      </p:sp>
      <p:cxnSp>
        <p:nvCxnSpPr>
          <p:cNvPr id="17" name="Straight Arrow Connector 16"/>
          <p:cNvCxnSpPr/>
          <p:nvPr/>
        </p:nvCxnSpPr>
        <p:spPr bwMode="auto">
          <a:xfrm flipV="1">
            <a:off x="7351867" y="1123774"/>
            <a:ext cx="0" cy="711997"/>
          </a:xfrm>
          <a:prstGeom prst="straightConnector1">
            <a:avLst/>
          </a:prstGeom>
          <a:solidFill>
            <a:schemeClr val="accent1"/>
          </a:solidFill>
          <a:ln w="12700" cap="flat" cmpd="sng" algn="ctr">
            <a:solidFill>
              <a:schemeClr val="tx1"/>
            </a:solidFill>
            <a:prstDash val="dash"/>
            <a:round/>
            <a:headEnd type="triangle" w="med" len="med"/>
            <a:tailEnd type="triangle" w="med" len="med"/>
          </a:ln>
          <a:effectLst/>
        </p:spPr>
      </p:cxnSp>
      <p:sp>
        <p:nvSpPr>
          <p:cNvPr id="19" name="TextBox 18"/>
          <p:cNvSpPr txBox="1"/>
          <p:nvPr/>
        </p:nvSpPr>
        <p:spPr>
          <a:xfrm>
            <a:off x="3517461" y="2170022"/>
            <a:ext cx="356188" cy="400110"/>
          </a:xfrm>
          <a:prstGeom prst="rect">
            <a:avLst/>
          </a:prstGeom>
          <a:noFill/>
        </p:spPr>
        <p:txBody>
          <a:bodyPr wrap="none" rtlCol="0">
            <a:spAutoFit/>
          </a:bodyPr>
          <a:lstStyle/>
          <a:p>
            <a:r>
              <a:rPr lang="en-US" sz="2000" i="1" dirty="0">
                <a:latin typeface="Times New Roman" panose="02020603050405020304" pitchFamily="18" charset="0"/>
                <a:cs typeface="Times New Roman" panose="02020603050405020304" pitchFamily="18" charset="0"/>
              </a:rPr>
              <a:t>V</a:t>
            </a:r>
          </a:p>
        </p:txBody>
      </p:sp>
      <p:sp>
        <p:nvSpPr>
          <p:cNvPr id="20" name="TextBox 19"/>
          <p:cNvSpPr txBox="1"/>
          <p:nvPr/>
        </p:nvSpPr>
        <p:spPr>
          <a:xfrm>
            <a:off x="3556686" y="1862503"/>
            <a:ext cx="330540" cy="400110"/>
          </a:xfrm>
          <a:prstGeom prst="rect">
            <a:avLst/>
          </a:prstGeom>
          <a:noFill/>
        </p:spPr>
        <p:txBody>
          <a:bodyPr wrap="none" rtlCol="0">
            <a:spAutoFit/>
          </a:bodyPr>
          <a:lstStyle/>
          <a:p>
            <a:r>
              <a:rPr lang="en-US" sz="2000" dirty="0">
                <a:latin typeface="Times New Roman" panose="02020603050405020304" pitchFamily="18" charset="0"/>
                <a:cs typeface="Times New Roman" panose="02020603050405020304" pitchFamily="18" charset="0"/>
              </a:rPr>
              <a:t>+</a:t>
            </a:r>
          </a:p>
        </p:txBody>
      </p:sp>
      <p:sp>
        <p:nvSpPr>
          <p:cNvPr id="69" name="TextBox 68"/>
          <p:cNvSpPr txBox="1"/>
          <p:nvPr/>
        </p:nvSpPr>
        <p:spPr>
          <a:xfrm>
            <a:off x="3577369" y="2459859"/>
            <a:ext cx="269626" cy="400110"/>
          </a:xfrm>
          <a:prstGeom prst="rect">
            <a:avLst/>
          </a:prstGeom>
          <a:noFill/>
        </p:spPr>
        <p:txBody>
          <a:bodyPr wrap="none" rtlCol="0">
            <a:spAutoFit/>
          </a:bodyPr>
          <a:lstStyle/>
          <a:p>
            <a:r>
              <a:rPr lang="en-US" sz="2000" dirty="0">
                <a:latin typeface="Times New Roman" panose="02020603050405020304" pitchFamily="18" charset="0"/>
                <a:cs typeface="Times New Roman" panose="02020603050405020304" pitchFamily="18" charset="0"/>
              </a:rPr>
              <a:t>-</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9D6CD0BB-2AD0-48DF-9455-D509A7D06F2B}"/>
                  </a:ext>
                </a:extLst>
              </p:cNvPr>
              <p:cNvSpPr txBox="1"/>
              <p:nvPr/>
            </p:nvSpPr>
            <p:spPr>
              <a:xfrm>
                <a:off x="1645802" y="4661534"/>
                <a:ext cx="1748234" cy="32880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050" b="0" i="1" smtClean="0">
                              <a:latin typeface="Cambria Math" panose="02040503050406030204" pitchFamily="18" charset="0"/>
                            </a:rPr>
                          </m:ctrlPr>
                        </m:fPr>
                        <m:num>
                          <m:r>
                            <a:rPr lang="en-US" sz="1050" b="0" i="1" smtClean="0">
                              <a:latin typeface="Cambria Math" panose="02040503050406030204" pitchFamily="18" charset="0"/>
                            </a:rPr>
                            <m:t>𝐸</m:t>
                          </m:r>
                        </m:num>
                        <m:den>
                          <m:r>
                            <a:rPr lang="en-US" sz="1050" b="0" i="1" smtClean="0">
                              <a:latin typeface="Cambria Math" panose="02040503050406030204" pitchFamily="18" charset="0"/>
                            </a:rPr>
                            <m:t>𝐻</m:t>
                          </m:r>
                        </m:den>
                      </m:f>
                      <m:r>
                        <a:rPr lang="en-US" sz="1050" b="0" i="1" smtClean="0">
                          <a:latin typeface="Cambria Math" panose="02040503050406030204" pitchFamily="18" charset="0"/>
                        </a:rPr>
                        <m:t>=</m:t>
                      </m:r>
                      <m:r>
                        <a:rPr lang="en-US" sz="1050" b="0" i="1" smtClean="0">
                          <a:latin typeface="Cambria Math" panose="02040503050406030204" pitchFamily="18" charset="0"/>
                          <a:ea typeface="Cambria Math" panose="02040503050406030204" pitchFamily="18" charset="0"/>
                        </a:rPr>
                        <m:t>𝜂</m:t>
                      </m:r>
                      <m:r>
                        <a:rPr lang="en-US" sz="1050" b="0" i="1">
                          <a:solidFill>
                            <a:srgbClr val="000000"/>
                          </a:solidFill>
                          <a:latin typeface="Cambria Math" panose="02040503050406030204" pitchFamily="18" charset="0"/>
                          <a:ea typeface="Cambria Math" panose="02040503050406030204" pitchFamily="18" charset="0"/>
                        </a:rPr>
                        <m:t>=</m:t>
                      </m:r>
                      <m:rad>
                        <m:radPr>
                          <m:degHide m:val="on"/>
                          <m:ctrlPr>
                            <a:rPr lang="en-US" sz="1050" b="0" i="1">
                              <a:solidFill>
                                <a:srgbClr val="000000"/>
                              </a:solidFill>
                              <a:latin typeface="Cambria Math" panose="02040503050406030204" pitchFamily="18" charset="0"/>
                              <a:ea typeface="Cambria Math" panose="02040503050406030204" pitchFamily="18" charset="0"/>
                            </a:rPr>
                          </m:ctrlPr>
                        </m:radPr>
                        <m:deg/>
                        <m:e>
                          <m:f>
                            <m:fPr>
                              <m:ctrlPr>
                                <a:rPr lang="en-US" sz="1050" b="0" i="1">
                                  <a:solidFill>
                                    <a:srgbClr val="000000"/>
                                  </a:solidFill>
                                  <a:latin typeface="Cambria Math" panose="02040503050406030204" pitchFamily="18" charset="0"/>
                                  <a:ea typeface="Cambria Math" panose="02040503050406030204" pitchFamily="18" charset="0"/>
                                </a:rPr>
                              </m:ctrlPr>
                            </m:fPr>
                            <m:num>
                              <m:r>
                                <a:rPr lang="en-US" sz="1050" b="0" i="1">
                                  <a:solidFill>
                                    <a:srgbClr val="000000"/>
                                  </a:solidFill>
                                  <a:latin typeface="Cambria Math" panose="02040503050406030204" pitchFamily="18" charset="0"/>
                                  <a:ea typeface="Cambria Math" panose="02040503050406030204" pitchFamily="18" charset="0"/>
                                </a:rPr>
                                <m:t>𝜇</m:t>
                              </m:r>
                            </m:num>
                            <m:den>
                              <m:r>
                                <a:rPr lang="en-US" sz="1050" b="0" i="1">
                                  <a:solidFill>
                                    <a:srgbClr val="000000"/>
                                  </a:solidFill>
                                  <a:latin typeface="Cambria Math" panose="02040503050406030204" pitchFamily="18" charset="0"/>
                                  <a:ea typeface="Cambria Math" panose="02040503050406030204" pitchFamily="18" charset="0"/>
                                </a:rPr>
                                <m:t>𝜀</m:t>
                              </m:r>
                            </m:den>
                          </m:f>
                        </m:e>
                      </m:rad>
                      <m:r>
                        <a:rPr lang="en-US" sz="1050" b="0" i="1" smtClean="0">
                          <a:latin typeface="Cambria Math" panose="02040503050406030204" pitchFamily="18" charset="0"/>
                          <a:ea typeface="Cambria Math" panose="02040503050406030204" pitchFamily="18" charset="0"/>
                        </a:rPr>
                        <m:t>=120</m:t>
                      </m:r>
                      <m:r>
                        <a:rPr lang="en-US" sz="1050" b="0" i="1" smtClean="0">
                          <a:latin typeface="Cambria Math" panose="02040503050406030204" pitchFamily="18" charset="0"/>
                          <a:ea typeface="Cambria Math" panose="02040503050406030204" pitchFamily="18" charset="0"/>
                        </a:rPr>
                        <m:t>𝜋</m:t>
                      </m:r>
                      <m:r>
                        <a:rPr lang="en-US" sz="1050" b="0" i="1" smtClean="0">
                          <a:latin typeface="Cambria Math" panose="02040503050406030204" pitchFamily="18" charset="0"/>
                          <a:ea typeface="Cambria Math" panose="02040503050406030204" pitchFamily="18" charset="0"/>
                        </a:rPr>
                        <m:t>≈377 </m:t>
                      </m:r>
                      <m:r>
                        <m:rPr>
                          <m:sty m:val="p"/>
                        </m:rPr>
                        <a:rPr lang="el-GR" sz="1050" b="0" i="1" smtClean="0">
                          <a:latin typeface="Cambria Math" panose="02040503050406030204" pitchFamily="18" charset="0"/>
                          <a:ea typeface="Cambria Math" panose="02040503050406030204" pitchFamily="18" charset="0"/>
                        </a:rPr>
                        <m:t>Ω</m:t>
                      </m:r>
                    </m:oMath>
                  </m:oMathPara>
                </a14:m>
                <a:endParaRPr lang="en-US" sz="1050" b="0"/>
              </a:p>
            </p:txBody>
          </p:sp>
        </mc:Choice>
        <mc:Fallback xmlns="">
          <p:sp>
            <p:nvSpPr>
              <p:cNvPr id="13" name="TextBox 12">
                <a:extLst>
                  <a:ext uri="{FF2B5EF4-FFF2-40B4-BE49-F238E27FC236}">
                    <a16:creationId xmlns:a16="http://schemas.microsoft.com/office/drawing/2014/main" id="{9D6CD0BB-2AD0-48DF-9455-D509A7D06F2B}"/>
                  </a:ext>
                </a:extLst>
              </p:cNvPr>
              <p:cNvSpPr txBox="1">
                <a:spLocks noRot="1" noChangeAspect="1" noMove="1" noResize="1" noEditPoints="1" noAdjustHandles="1" noChangeArrowheads="1" noChangeShapeType="1" noTextEdit="1"/>
              </p:cNvSpPr>
              <p:nvPr/>
            </p:nvSpPr>
            <p:spPr>
              <a:xfrm>
                <a:off x="1645802" y="4661534"/>
                <a:ext cx="1748234" cy="328808"/>
              </a:xfrm>
              <a:prstGeom prst="rect">
                <a:avLst/>
              </a:prstGeom>
              <a:blipFill>
                <a:blip r:embed="rId2"/>
                <a:stretch>
                  <a:fillRect l="-1394" t="-1852" r="-1394" b="-9259"/>
                </a:stretch>
              </a:blipFill>
            </p:spPr>
            <p:txBody>
              <a:bodyPr/>
              <a:lstStyle/>
              <a:p>
                <a:r>
                  <a:rPr lang="en-US">
                    <a:noFill/>
                  </a:rPr>
                  <a:t> </a:t>
                </a:r>
              </a:p>
            </p:txBody>
          </p:sp>
        </mc:Fallback>
      </mc:AlternateContent>
      <p:sp>
        <p:nvSpPr>
          <p:cNvPr id="18" name="TextBox 17">
            <a:extLst>
              <a:ext uri="{FF2B5EF4-FFF2-40B4-BE49-F238E27FC236}">
                <a16:creationId xmlns:a16="http://schemas.microsoft.com/office/drawing/2014/main" id="{6A728050-F607-4869-A4E8-8AB6DF513009}"/>
              </a:ext>
            </a:extLst>
          </p:cNvPr>
          <p:cNvSpPr txBox="1"/>
          <p:nvPr/>
        </p:nvSpPr>
        <p:spPr>
          <a:xfrm>
            <a:off x="367291" y="4706602"/>
            <a:ext cx="1263487" cy="246221"/>
          </a:xfrm>
          <a:prstGeom prst="rect">
            <a:avLst/>
          </a:prstGeom>
          <a:noFill/>
        </p:spPr>
        <p:txBody>
          <a:bodyPr wrap="none" rtlCol="0">
            <a:spAutoFit/>
          </a:bodyPr>
          <a:lstStyle/>
          <a:p>
            <a:pPr algn="r"/>
            <a:r>
              <a:rPr lang="en-US" sz="1000" i="1">
                <a:solidFill>
                  <a:srgbClr val="0000FF"/>
                </a:solidFill>
              </a:rPr>
              <a:t>Wave impedance:</a:t>
            </a:r>
          </a:p>
        </p:txBody>
      </p:sp>
      <p:sp>
        <p:nvSpPr>
          <p:cNvPr id="3" name="TextBox 2">
            <a:extLst>
              <a:ext uri="{FF2B5EF4-FFF2-40B4-BE49-F238E27FC236}">
                <a16:creationId xmlns:a16="http://schemas.microsoft.com/office/drawing/2014/main" id="{F42118C2-597E-4277-BAC1-1FBF5BCEFE02}"/>
              </a:ext>
            </a:extLst>
          </p:cNvPr>
          <p:cNvSpPr txBox="1"/>
          <p:nvPr/>
        </p:nvSpPr>
        <p:spPr>
          <a:xfrm>
            <a:off x="532695" y="1466439"/>
            <a:ext cx="2821740" cy="738664"/>
          </a:xfrm>
          <a:prstGeom prst="rect">
            <a:avLst/>
          </a:prstGeom>
          <a:noFill/>
        </p:spPr>
        <p:txBody>
          <a:bodyPr wrap="square" rtlCol="0">
            <a:spAutoFit/>
          </a:bodyPr>
          <a:lstStyle/>
          <a:p>
            <a:pPr algn="ctr"/>
            <a:r>
              <a:rPr lang="en-US" sz="1400" i="1"/>
              <a:t>Incident plane wave oriented for worst-case coupling</a:t>
            </a:r>
          </a:p>
          <a:p>
            <a:pPr algn="ctr"/>
            <a:r>
              <a:rPr lang="en-US" sz="1400" i="1"/>
              <a:t>(H-field normal to loop)</a:t>
            </a:r>
          </a:p>
        </p:txBody>
      </p:sp>
      <p:sp>
        <p:nvSpPr>
          <p:cNvPr id="44" name="TextBox 43">
            <a:extLst>
              <a:ext uri="{FF2B5EF4-FFF2-40B4-BE49-F238E27FC236}">
                <a16:creationId xmlns:a16="http://schemas.microsoft.com/office/drawing/2014/main" id="{8AFEE71A-E033-49C5-A0E5-6B5AEEEA0E6D}"/>
              </a:ext>
            </a:extLst>
          </p:cNvPr>
          <p:cNvSpPr txBox="1"/>
          <p:nvPr/>
        </p:nvSpPr>
        <p:spPr>
          <a:xfrm>
            <a:off x="3417384" y="4725432"/>
            <a:ext cx="944489" cy="246221"/>
          </a:xfrm>
          <a:prstGeom prst="rect">
            <a:avLst/>
          </a:prstGeom>
          <a:noFill/>
        </p:spPr>
        <p:txBody>
          <a:bodyPr wrap="none" rtlCol="0">
            <a:spAutoFit/>
          </a:bodyPr>
          <a:lstStyle/>
          <a:p>
            <a:r>
              <a:rPr lang="en-US" sz="1000" i="1">
                <a:solidFill>
                  <a:srgbClr val="0000FF"/>
                </a:solidFill>
              </a:rPr>
              <a:t>(air/vacuum)</a:t>
            </a:r>
          </a:p>
        </p:txBody>
      </p:sp>
      <mc:AlternateContent xmlns:mc="http://schemas.openxmlformats.org/markup-compatibility/2006" xmlns:a14="http://schemas.microsoft.com/office/drawing/2010/main">
        <mc:Choice Requires="a14">
          <p:sp>
            <p:nvSpPr>
              <p:cNvPr id="67" name="Rectangle 66">
                <a:extLst>
                  <a:ext uri="{FF2B5EF4-FFF2-40B4-BE49-F238E27FC236}">
                    <a16:creationId xmlns:a16="http://schemas.microsoft.com/office/drawing/2014/main" id="{4CC2F01F-F32E-42C2-B106-EFE917324D38}"/>
                  </a:ext>
                </a:extLst>
              </p:cNvPr>
              <p:cNvSpPr/>
              <p:nvPr/>
            </p:nvSpPr>
            <p:spPr>
              <a:xfrm>
                <a:off x="5066231" y="3682980"/>
                <a:ext cx="2912144" cy="63190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panose="02040503050406030204" pitchFamily="18" charset="0"/>
                        </a:rPr>
                        <m:t>𝑉</m:t>
                      </m:r>
                      <m:r>
                        <a:rPr lang="en-US" sz="1200" b="1" i="1" smtClean="0">
                          <a:latin typeface="Cambria Math" panose="02040503050406030204" pitchFamily="18" charset="0"/>
                        </a:rPr>
                        <m:t>=</m:t>
                      </m:r>
                      <m:d>
                        <m:dPr>
                          <m:begChr m:val="|"/>
                          <m:endChr m:val="|"/>
                          <m:ctrlPr>
                            <a:rPr lang="en-US" sz="1200" i="1">
                              <a:solidFill>
                                <a:srgbClr val="000000"/>
                              </a:solidFill>
                              <a:latin typeface="Cambria Math" panose="02040503050406030204" pitchFamily="18" charset="0"/>
                            </a:rPr>
                          </m:ctrlPr>
                        </m:dPr>
                        <m:e>
                          <m:f>
                            <m:fPr>
                              <m:ctrlPr>
                                <a:rPr lang="en-US" sz="1200" i="1">
                                  <a:solidFill>
                                    <a:srgbClr val="000000"/>
                                  </a:solidFill>
                                  <a:latin typeface="Cambria Math" panose="02040503050406030204" pitchFamily="18" charset="0"/>
                                </a:rPr>
                              </m:ctrlPr>
                            </m:fPr>
                            <m:num>
                              <m:r>
                                <a:rPr lang="en-US" sz="1200" i="1">
                                  <a:solidFill>
                                    <a:srgbClr val="000000"/>
                                  </a:solidFill>
                                  <a:latin typeface="Cambria Math" panose="02040503050406030204" pitchFamily="18" charset="0"/>
                                </a:rPr>
                                <m:t>𝑑</m:t>
                              </m:r>
                              <m:r>
                                <m:rPr>
                                  <m:sty m:val="p"/>
                                </m:rPr>
                                <a:rPr lang="en-US" sz="1200">
                                  <a:solidFill>
                                    <a:srgbClr val="000000"/>
                                  </a:solidFill>
                                  <a:latin typeface="Cambria Math" panose="02040503050406030204" pitchFamily="18" charset="0"/>
                                </a:rPr>
                                <m:t>Φ</m:t>
                              </m:r>
                            </m:num>
                            <m:den>
                              <m:r>
                                <a:rPr lang="en-US" sz="1200" i="1">
                                  <a:solidFill>
                                    <a:srgbClr val="000000"/>
                                  </a:solidFill>
                                  <a:latin typeface="Cambria Math" panose="02040503050406030204" pitchFamily="18" charset="0"/>
                                </a:rPr>
                                <m:t>𝑑𝑡</m:t>
                              </m:r>
                            </m:den>
                          </m:f>
                        </m:e>
                      </m:d>
                      <m:r>
                        <a:rPr lang="en-US" sz="1200">
                          <a:solidFill>
                            <a:srgbClr val="000000"/>
                          </a:solidFill>
                          <a:latin typeface="Cambria Math" panose="02040503050406030204" pitchFamily="18" charset="0"/>
                        </a:rPr>
                        <m:t>=</m:t>
                      </m:r>
                      <m:f>
                        <m:fPr>
                          <m:ctrlPr>
                            <a:rPr lang="en-US" sz="1400" b="0" i="1">
                              <a:solidFill>
                                <a:srgbClr val="000000"/>
                              </a:solidFill>
                              <a:latin typeface="Cambria Math" panose="02040503050406030204" pitchFamily="18" charset="0"/>
                            </a:rPr>
                          </m:ctrlPr>
                        </m:fPr>
                        <m:num>
                          <m:r>
                            <a:rPr lang="en-US" sz="1400" b="0" i="1">
                              <a:solidFill>
                                <a:srgbClr val="000000"/>
                              </a:solidFill>
                              <a:latin typeface="Cambria Math" panose="02040503050406030204" pitchFamily="18" charset="0"/>
                            </a:rPr>
                            <m:t>𝑑</m:t>
                          </m:r>
                        </m:num>
                        <m:den>
                          <m:r>
                            <a:rPr lang="en-US" sz="1400" b="0" i="1">
                              <a:solidFill>
                                <a:srgbClr val="000000"/>
                              </a:solidFill>
                              <a:latin typeface="Cambria Math" panose="02040503050406030204" pitchFamily="18" charset="0"/>
                            </a:rPr>
                            <m:t>𝑑𝑡</m:t>
                          </m:r>
                        </m:den>
                      </m:f>
                      <m:nary>
                        <m:naryPr>
                          <m:limLoc m:val="undOvr"/>
                          <m:subHide m:val="on"/>
                          <m:supHide m:val="on"/>
                          <m:ctrlPr>
                            <a:rPr lang="en-US" sz="1400" b="0" i="1">
                              <a:solidFill>
                                <a:srgbClr val="000000"/>
                              </a:solidFill>
                              <a:latin typeface="Cambria Math" panose="02040503050406030204" pitchFamily="18" charset="0"/>
                            </a:rPr>
                          </m:ctrlPr>
                        </m:naryPr>
                        <m:sub/>
                        <m:sup/>
                        <m:e>
                          <m:acc>
                            <m:accPr>
                              <m:chr m:val="⃗"/>
                              <m:ctrlPr>
                                <a:rPr lang="en-US" sz="1400" b="0" i="1">
                                  <a:solidFill>
                                    <a:srgbClr val="000000"/>
                                  </a:solidFill>
                                  <a:latin typeface="Cambria Math" panose="02040503050406030204" pitchFamily="18" charset="0"/>
                                </a:rPr>
                              </m:ctrlPr>
                            </m:accPr>
                            <m:e>
                              <m:r>
                                <a:rPr lang="en-US" sz="1400" b="0" i="1">
                                  <a:solidFill>
                                    <a:srgbClr val="000000"/>
                                  </a:solidFill>
                                  <a:latin typeface="Cambria Math" panose="02040503050406030204" pitchFamily="18" charset="0"/>
                                </a:rPr>
                                <m:t>𝐵</m:t>
                              </m:r>
                            </m:e>
                          </m:acc>
                          <m:r>
                            <a:rPr lang="en-US" sz="1400" b="0" i="1">
                              <a:solidFill>
                                <a:srgbClr val="000000"/>
                              </a:solidFill>
                              <a:latin typeface="Cambria Math" panose="02040503050406030204" pitchFamily="18" charset="0"/>
                              <a:ea typeface="Cambria Math" panose="02040503050406030204" pitchFamily="18" charset="0"/>
                            </a:rPr>
                            <m:t>∙</m:t>
                          </m:r>
                          <m:acc>
                            <m:accPr>
                              <m:chr m:val="⃗"/>
                              <m:ctrlPr>
                                <a:rPr lang="en-US" sz="1400" b="0" i="1">
                                  <a:solidFill>
                                    <a:srgbClr val="000000"/>
                                  </a:solidFill>
                                  <a:latin typeface="Cambria Math" panose="02040503050406030204" pitchFamily="18" charset="0"/>
                                  <a:ea typeface="Cambria Math" panose="02040503050406030204" pitchFamily="18" charset="0"/>
                                </a:rPr>
                              </m:ctrlPr>
                            </m:accPr>
                            <m:e>
                              <m:r>
                                <a:rPr lang="en-US" sz="1400" b="0" i="1">
                                  <a:solidFill>
                                    <a:srgbClr val="000000"/>
                                  </a:solidFill>
                                  <a:latin typeface="Cambria Math" panose="02040503050406030204" pitchFamily="18" charset="0"/>
                                  <a:ea typeface="Cambria Math" panose="02040503050406030204" pitchFamily="18" charset="0"/>
                                </a:rPr>
                                <m:t>𝑑𝑠</m:t>
                              </m:r>
                            </m:e>
                          </m:acc>
                        </m:e>
                      </m:nary>
                      <m:r>
                        <a:rPr lang="en-US" sz="1200" i="0">
                          <a:latin typeface="Cambria Math" panose="02040503050406030204" pitchFamily="18" charset="0"/>
                        </a:rPr>
                        <m:t>=</m:t>
                      </m:r>
                      <m:f>
                        <m:fPr>
                          <m:ctrlPr>
                            <a:rPr lang="en-US" sz="1400" b="0" i="1">
                              <a:solidFill>
                                <a:srgbClr val="000000"/>
                              </a:solidFill>
                              <a:latin typeface="Cambria Math" panose="02040503050406030204" pitchFamily="18" charset="0"/>
                            </a:rPr>
                          </m:ctrlPr>
                        </m:fPr>
                        <m:num>
                          <m:r>
                            <a:rPr lang="en-US" sz="1400" b="0" i="1">
                              <a:solidFill>
                                <a:srgbClr val="000000"/>
                              </a:solidFill>
                              <a:latin typeface="Cambria Math" panose="02040503050406030204" pitchFamily="18" charset="0"/>
                            </a:rPr>
                            <m:t>𝑑</m:t>
                          </m:r>
                        </m:num>
                        <m:den>
                          <m:r>
                            <a:rPr lang="en-US" sz="1400" b="0" i="1">
                              <a:solidFill>
                                <a:srgbClr val="000000"/>
                              </a:solidFill>
                              <a:latin typeface="Cambria Math" panose="02040503050406030204" pitchFamily="18" charset="0"/>
                            </a:rPr>
                            <m:t>𝑑𝑡</m:t>
                          </m:r>
                        </m:den>
                      </m:f>
                      <m:nary>
                        <m:naryPr>
                          <m:limLoc m:val="undOvr"/>
                          <m:subHide m:val="on"/>
                          <m:supHide m:val="on"/>
                          <m:ctrlPr>
                            <a:rPr lang="en-US" sz="1400" b="0" i="1">
                              <a:solidFill>
                                <a:srgbClr val="000000"/>
                              </a:solidFill>
                              <a:latin typeface="Cambria Math" panose="02040503050406030204" pitchFamily="18" charset="0"/>
                            </a:rPr>
                          </m:ctrlPr>
                        </m:naryPr>
                        <m:sub/>
                        <m:sup/>
                        <m:e>
                          <m:acc>
                            <m:accPr>
                              <m:chr m:val="⃗"/>
                              <m:ctrlPr>
                                <a:rPr lang="en-US" sz="1400" b="0" i="1">
                                  <a:solidFill>
                                    <a:srgbClr val="000000"/>
                                  </a:solidFill>
                                  <a:latin typeface="Cambria Math" panose="02040503050406030204" pitchFamily="18" charset="0"/>
                                </a:rPr>
                              </m:ctrlPr>
                            </m:accPr>
                            <m:e>
                              <m:r>
                                <a:rPr lang="en-US" sz="1400" b="0" i="1">
                                  <a:solidFill>
                                    <a:srgbClr val="000000"/>
                                  </a:solidFill>
                                  <a:latin typeface="Cambria Math" panose="02040503050406030204" pitchFamily="18" charset="0"/>
                                </a:rPr>
                                <m:t>𝐵</m:t>
                              </m:r>
                            </m:e>
                          </m:acc>
                          <m:r>
                            <a:rPr lang="en-US" sz="1400" b="0" i="1">
                              <a:solidFill>
                                <a:srgbClr val="000000"/>
                              </a:solidFill>
                              <a:latin typeface="Cambria Math" panose="02040503050406030204" pitchFamily="18" charset="0"/>
                              <a:ea typeface="Cambria Math" panose="02040503050406030204" pitchFamily="18" charset="0"/>
                            </a:rPr>
                            <m:t>∙</m:t>
                          </m:r>
                          <m:acc>
                            <m:accPr>
                              <m:chr m:val="⃗"/>
                              <m:ctrlPr>
                                <a:rPr lang="en-US" sz="1400" b="0" i="1">
                                  <a:solidFill>
                                    <a:srgbClr val="000000"/>
                                  </a:solidFill>
                                  <a:latin typeface="Cambria Math" panose="02040503050406030204" pitchFamily="18" charset="0"/>
                                  <a:ea typeface="Cambria Math" panose="02040503050406030204" pitchFamily="18" charset="0"/>
                                </a:rPr>
                              </m:ctrlPr>
                            </m:accPr>
                            <m:e>
                              <m:r>
                                <a:rPr lang="en-US" sz="1400" b="0" i="1">
                                  <a:solidFill>
                                    <a:srgbClr val="000000"/>
                                  </a:solidFill>
                                  <a:latin typeface="Cambria Math" panose="02040503050406030204" pitchFamily="18" charset="0"/>
                                  <a:ea typeface="Cambria Math" panose="02040503050406030204" pitchFamily="18" charset="0"/>
                                </a:rPr>
                                <m:t>𝑑𝑠</m:t>
                              </m:r>
                            </m:e>
                          </m:acc>
                        </m:e>
                      </m:nary>
                    </m:oMath>
                  </m:oMathPara>
                </a14:m>
                <a:endParaRPr lang="en-US" sz="1200" dirty="0"/>
              </a:p>
            </p:txBody>
          </p:sp>
        </mc:Choice>
        <mc:Fallback xmlns="">
          <p:sp>
            <p:nvSpPr>
              <p:cNvPr id="67" name="Rectangle 66">
                <a:extLst>
                  <a:ext uri="{FF2B5EF4-FFF2-40B4-BE49-F238E27FC236}">
                    <a16:creationId xmlns:a16="http://schemas.microsoft.com/office/drawing/2014/main" id="{4CC2F01F-F32E-42C2-B106-EFE917324D38}"/>
                  </a:ext>
                </a:extLst>
              </p:cNvPr>
              <p:cNvSpPr>
                <a:spLocks noRot="1" noChangeAspect="1" noMove="1" noResize="1" noEditPoints="1" noAdjustHandles="1" noChangeArrowheads="1" noChangeShapeType="1" noTextEdit="1"/>
              </p:cNvSpPr>
              <p:nvPr/>
            </p:nvSpPr>
            <p:spPr>
              <a:xfrm>
                <a:off x="5066231" y="3682980"/>
                <a:ext cx="2912144" cy="631904"/>
              </a:xfrm>
              <a:prstGeom prst="rect">
                <a:avLst/>
              </a:prstGeom>
              <a:blipFill>
                <a:blip r:embed="rId3"/>
                <a:stretch>
                  <a:fillRect t="-132692" r="-17364" b="-185577"/>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D3337BD0-C8CD-4526-9611-632C5728B65D}"/>
              </a:ext>
            </a:extLst>
          </p:cNvPr>
          <p:cNvSpPr txBox="1"/>
          <p:nvPr/>
        </p:nvSpPr>
        <p:spPr>
          <a:xfrm>
            <a:off x="2367079" y="2525102"/>
            <a:ext cx="393056" cy="338554"/>
          </a:xfrm>
          <a:prstGeom prst="rect">
            <a:avLst/>
          </a:prstGeom>
          <a:noFill/>
        </p:spPr>
        <p:txBody>
          <a:bodyPr wrap="none" rtlCol="0">
            <a:spAutoFit/>
          </a:bodyPr>
          <a:lstStyle/>
          <a:p>
            <a:r>
              <a:rPr lang="en-US" i="1">
                <a:latin typeface="Times New Roman" panose="02020603050405020304" pitchFamily="18" charset="0"/>
                <a:cs typeface="Times New Roman" panose="02020603050405020304" pitchFamily="18" charset="0"/>
              </a:rPr>
              <a:t>+z</a:t>
            </a:r>
          </a:p>
        </p:txBody>
      </p:sp>
      <mc:AlternateContent xmlns:mc="http://schemas.openxmlformats.org/markup-compatibility/2006" xmlns:a14="http://schemas.microsoft.com/office/drawing/2010/main">
        <mc:Choice Requires="a14">
          <p:sp>
            <p:nvSpPr>
              <p:cNvPr id="70" name="Rectangle 69">
                <a:extLst>
                  <a:ext uri="{FF2B5EF4-FFF2-40B4-BE49-F238E27FC236}">
                    <a16:creationId xmlns:a16="http://schemas.microsoft.com/office/drawing/2014/main" id="{AEF02E7A-DFCB-4D2F-B17E-2B5C2C8635E1}"/>
                  </a:ext>
                </a:extLst>
              </p:cNvPr>
              <p:cNvSpPr/>
              <p:nvPr/>
            </p:nvSpPr>
            <p:spPr>
              <a:xfrm>
                <a:off x="1292449" y="3716895"/>
                <a:ext cx="1638076" cy="28950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panose="02040503050406030204" pitchFamily="18" charset="0"/>
                        </a:rPr>
                        <m:t>𝐸</m:t>
                      </m:r>
                      <m:r>
                        <a:rPr lang="en-US" sz="1200" b="0" i="1" smtClean="0">
                          <a:latin typeface="Cambria Math" panose="02040503050406030204" pitchFamily="18" charset="0"/>
                        </a:rPr>
                        <m:t>(</m:t>
                      </m:r>
                      <m:r>
                        <a:rPr lang="en-US" sz="1200" b="0" i="1" smtClean="0">
                          <a:latin typeface="Cambria Math" panose="02040503050406030204" pitchFamily="18" charset="0"/>
                        </a:rPr>
                        <m:t>𝑡</m:t>
                      </m:r>
                      <m:r>
                        <a:rPr lang="en-US" sz="1200" b="0" i="1" smtClean="0">
                          <a:latin typeface="Cambria Math" panose="02040503050406030204" pitchFamily="18" charset="0"/>
                        </a:rPr>
                        <m:t>,</m:t>
                      </m:r>
                      <m:r>
                        <a:rPr lang="en-US" sz="1200" b="0" i="1" smtClean="0">
                          <a:latin typeface="Cambria Math" panose="02040503050406030204" pitchFamily="18" charset="0"/>
                        </a:rPr>
                        <m:t>𝑧</m:t>
                      </m:r>
                      <m:r>
                        <a:rPr lang="en-US" sz="1200" b="0" i="1" smtClean="0">
                          <a:latin typeface="Cambria Math" panose="02040503050406030204" pitchFamily="18" charset="0"/>
                        </a:rPr>
                        <m:t>)</m:t>
                      </m:r>
                      <m:r>
                        <a:rPr lang="en-US" sz="1200" b="0" i="0">
                          <a:latin typeface="Cambria Math" panose="02040503050406030204" pitchFamily="18" charset="0"/>
                        </a:rPr>
                        <m:t>=</m:t>
                      </m:r>
                      <m:sSub>
                        <m:sSubPr>
                          <m:ctrlPr>
                            <a:rPr lang="en-US" sz="1200" b="0" i="1">
                              <a:latin typeface="Cambria Math" panose="02040503050406030204" pitchFamily="18" charset="0"/>
                            </a:rPr>
                          </m:ctrlPr>
                        </m:sSubPr>
                        <m:e>
                          <m:r>
                            <a:rPr lang="en-US" sz="1200" b="0" i="1" smtClean="0">
                              <a:latin typeface="Cambria Math" panose="02040503050406030204" pitchFamily="18" charset="0"/>
                            </a:rPr>
                            <m:t>𝐸</m:t>
                          </m:r>
                        </m:e>
                        <m:sub>
                          <m:r>
                            <a:rPr lang="en-US" sz="1200" b="0" i="0">
                              <a:latin typeface="Cambria Math" panose="02040503050406030204" pitchFamily="18" charset="0"/>
                            </a:rPr>
                            <m:t>0</m:t>
                          </m:r>
                        </m:sub>
                      </m:sSub>
                      <m:sSup>
                        <m:sSupPr>
                          <m:ctrlPr>
                            <a:rPr lang="en-US" sz="1200" b="0" i="1">
                              <a:latin typeface="Cambria Math" panose="02040503050406030204" pitchFamily="18" charset="0"/>
                            </a:rPr>
                          </m:ctrlPr>
                        </m:sSupPr>
                        <m:e>
                          <m:r>
                            <a:rPr lang="en-US" sz="1200" b="0" i="1">
                              <a:latin typeface="Cambria Math" panose="02040503050406030204" pitchFamily="18" charset="0"/>
                            </a:rPr>
                            <m:t>𝑒</m:t>
                          </m:r>
                        </m:e>
                        <m:sup>
                          <m:r>
                            <a:rPr lang="en-US" sz="1200" b="0" i="1">
                              <a:latin typeface="Cambria Math" panose="02040503050406030204" pitchFamily="18" charset="0"/>
                            </a:rPr>
                            <m:t>𝑗</m:t>
                          </m:r>
                          <m:d>
                            <m:dPr>
                              <m:ctrlPr>
                                <a:rPr lang="en-US" sz="1200" b="0" i="1">
                                  <a:latin typeface="Cambria Math" panose="02040503050406030204" pitchFamily="18" charset="0"/>
                                </a:rPr>
                              </m:ctrlPr>
                            </m:dPr>
                            <m:e>
                              <m:r>
                                <a:rPr lang="en-US" sz="1200" b="0" i="1">
                                  <a:latin typeface="Cambria Math" panose="02040503050406030204" pitchFamily="18" charset="0"/>
                                </a:rPr>
                                <m:t>𝜔</m:t>
                              </m:r>
                              <m:r>
                                <a:rPr lang="en-US" sz="1200" b="0" i="1">
                                  <a:latin typeface="Cambria Math" panose="02040503050406030204" pitchFamily="18" charset="0"/>
                                </a:rPr>
                                <m:t>𝑡</m:t>
                              </m:r>
                              <m:r>
                                <a:rPr lang="en-US" sz="1200" b="0" i="0">
                                  <a:latin typeface="Cambria Math" panose="02040503050406030204" pitchFamily="18" charset="0"/>
                                </a:rPr>
                                <m:t>−</m:t>
                              </m:r>
                              <m:r>
                                <a:rPr lang="en-US" sz="1200" b="0" i="1">
                                  <a:latin typeface="Cambria Math" panose="02040503050406030204" pitchFamily="18" charset="0"/>
                                </a:rPr>
                                <m:t>𝛽</m:t>
                              </m:r>
                              <m:r>
                                <a:rPr lang="en-US" sz="1200" b="0" i="1">
                                  <a:latin typeface="Cambria Math" panose="02040503050406030204" pitchFamily="18" charset="0"/>
                                </a:rPr>
                                <m:t>𝑧</m:t>
                              </m:r>
                            </m:e>
                          </m:d>
                        </m:sup>
                      </m:sSup>
                    </m:oMath>
                  </m:oMathPara>
                </a14:m>
                <a:endParaRPr lang="en-US" sz="1200" b="0" dirty="0"/>
              </a:p>
            </p:txBody>
          </p:sp>
        </mc:Choice>
        <mc:Fallback xmlns="">
          <p:sp>
            <p:nvSpPr>
              <p:cNvPr id="70" name="Rectangle 69">
                <a:extLst>
                  <a:ext uri="{FF2B5EF4-FFF2-40B4-BE49-F238E27FC236}">
                    <a16:creationId xmlns:a16="http://schemas.microsoft.com/office/drawing/2014/main" id="{AEF02E7A-DFCB-4D2F-B17E-2B5C2C8635E1}"/>
                  </a:ext>
                </a:extLst>
              </p:cNvPr>
              <p:cNvSpPr>
                <a:spLocks noRot="1" noChangeAspect="1" noMove="1" noResize="1" noEditPoints="1" noAdjustHandles="1" noChangeArrowheads="1" noChangeShapeType="1" noTextEdit="1"/>
              </p:cNvSpPr>
              <p:nvPr/>
            </p:nvSpPr>
            <p:spPr>
              <a:xfrm>
                <a:off x="1292449" y="3716895"/>
                <a:ext cx="1638076" cy="289503"/>
              </a:xfrm>
              <a:prstGeom prst="rect">
                <a:avLst/>
              </a:prstGeom>
              <a:blipFill>
                <a:blip r:embed="rId4"/>
                <a:stretch>
                  <a:fillRect b="-1063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1" name="Rectangle 70">
                <a:extLst>
                  <a:ext uri="{FF2B5EF4-FFF2-40B4-BE49-F238E27FC236}">
                    <a16:creationId xmlns:a16="http://schemas.microsoft.com/office/drawing/2014/main" id="{6929182E-3ADC-481A-AFCA-D65ED1EE7789}"/>
                  </a:ext>
                </a:extLst>
              </p:cNvPr>
              <p:cNvSpPr/>
              <p:nvPr/>
            </p:nvSpPr>
            <p:spPr>
              <a:xfrm>
                <a:off x="1292449" y="3904761"/>
                <a:ext cx="1638076" cy="28950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panose="02040503050406030204" pitchFamily="18" charset="0"/>
                        </a:rPr>
                        <m:t>𝐻</m:t>
                      </m:r>
                      <m:r>
                        <a:rPr lang="en-US" sz="1200" b="0" i="1" smtClean="0">
                          <a:latin typeface="Cambria Math" panose="02040503050406030204" pitchFamily="18" charset="0"/>
                        </a:rPr>
                        <m:t>(</m:t>
                      </m:r>
                      <m:r>
                        <a:rPr lang="en-US" sz="1200" b="0" i="1" smtClean="0">
                          <a:latin typeface="Cambria Math" panose="02040503050406030204" pitchFamily="18" charset="0"/>
                        </a:rPr>
                        <m:t>𝑡</m:t>
                      </m:r>
                      <m:r>
                        <a:rPr lang="en-US" sz="1200" b="0" i="1" smtClean="0">
                          <a:latin typeface="Cambria Math" panose="02040503050406030204" pitchFamily="18" charset="0"/>
                        </a:rPr>
                        <m:t>,</m:t>
                      </m:r>
                      <m:r>
                        <a:rPr lang="en-US" sz="1200" b="0" i="1" smtClean="0">
                          <a:latin typeface="Cambria Math" panose="02040503050406030204" pitchFamily="18" charset="0"/>
                        </a:rPr>
                        <m:t>𝑧</m:t>
                      </m:r>
                      <m:r>
                        <a:rPr lang="en-US" sz="1200" b="0" i="1" smtClean="0">
                          <a:latin typeface="Cambria Math" panose="02040503050406030204" pitchFamily="18" charset="0"/>
                        </a:rPr>
                        <m:t>)</m:t>
                      </m:r>
                      <m:r>
                        <a:rPr lang="en-US" sz="1200" b="0" i="0">
                          <a:latin typeface="Cambria Math" panose="02040503050406030204" pitchFamily="18" charset="0"/>
                        </a:rPr>
                        <m:t>=</m:t>
                      </m:r>
                      <m:sSub>
                        <m:sSubPr>
                          <m:ctrlPr>
                            <a:rPr lang="en-US" sz="1200" b="0" i="1">
                              <a:latin typeface="Cambria Math" panose="02040503050406030204" pitchFamily="18" charset="0"/>
                            </a:rPr>
                          </m:ctrlPr>
                        </m:sSubPr>
                        <m:e>
                          <m:r>
                            <a:rPr lang="en-US" sz="1200" b="0" i="1" smtClean="0">
                              <a:latin typeface="Cambria Math" panose="02040503050406030204" pitchFamily="18" charset="0"/>
                            </a:rPr>
                            <m:t>𝐻</m:t>
                          </m:r>
                        </m:e>
                        <m:sub>
                          <m:r>
                            <a:rPr lang="en-US" sz="1200" b="0" i="0">
                              <a:latin typeface="Cambria Math" panose="02040503050406030204" pitchFamily="18" charset="0"/>
                            </a:rPr>
                            <m:t>0</m:t>
                          </m:r>
                        </m:sub>
                      </m:sSub>
                      <m:sSup>
                        <m:sSupPr>
                          <m:ctrlPr>
                            <a:rPr lang="en-US" sz="1200" b="0" i="1">
                              <a:latin typeface="Cambria Math" panose="02040503050406030204" pitchFamily="18" charset="0"/>
                            </a:rPr>
                          </m:ctrlPr>
                        </m:sSupPr>
                        <m:e>
                          <m:r>
                            <a:rPr lang="en-US" sz="1200" b="0" i="1">
                              <a:latin typeface="Cambria Math" panose="02040503050406030204" pitchFamily="18" charset="0"/>
                            </a:rPr>
                            <m:t>𝑒</m:t>
                          </m:r>
                        </m:e>
                        <m:sup>
                          <m:r>
                            <a:rPr lang="en-US" sz="1200" b="0" i="1">
                              <a:latin typeface="Cambria Math" panose="02040503050406030204" pitchFamily="18" charset="0"/>
                            </a:rPr>
                            <m:t>𝑗</m:t>
                          </m:r>
                          <m:d>
                            <m:dPr>
                              <m:ctrlPr>
                                <a:rPr lang="en-US" sz="1200" b="0" i="1">
                                  <a:latin typeface="Cambria Math" panose="02040503050406030204" pitchFamily="18" charset="0"/>
                                </a:rPr>
                              </m:ctrlPr>
                            </m:dPr>
                            <m:e>
                              <m:r>
                                <a:rPr lang="en-US" sz="1200" b="0" i="1">
                                  <a:latin typeface="Cambria Math" panose="02040503050406030204" pitchFamily="18" charset="0"/>
                                </a:rPr>
                                <m:t>𝜔</m:t>
                              </m:r>
                              <m:r>
                                <a:rPr lang="en-US" sz="1200" b="0" i="1">
                                  <a:latin typeface="Cambria Math" panose="02040503050406030204" pitchFamily="18" charset="0"/>
                                </a:rPr>
                                <m:t>𝑡</m:t>
                              </m:r>
                              <m:r>
                                <a:rPr lang="en-US" sz="1200" b="0" i="0">
                                  <a:latin typeface="Cambria Math" panose="02040503050406030204" pitchFamily="18" charset="0"/>
                                </a:rPr>
                                <m:t>−</m:t>
                              </m:r>
                              <m:r>
                                <a:rPr lang="en-US" sz="1200" b="0" i="1">
                                  <a:latin typeface="Cambria Math" panose="02040503050406030204" pitchFamily="18" charset="0"/>
                                </a:rPr>
                                <m:t>𝛽</m:t>
                              </m:r>
                              <m:r>
                                <a:rPr lang="en-US" sz="1200" b="0" i="1">
                                  <a:latin typeface="Cambria Math" panose="02040503050406030204" pitchFamily="18" charset="0"/>
                                </a:rPr>
                                <m:t>𝑧</m:t>
                              </m:r>
                            </m:e>
                          </m:d>
                        </m:sup>
                      </m:sSup>
                    </m:oMath>
                  </m:oMathPara>
                </a14:m>
                <a:endParaRPr lang="en-US" sz="1200" b="0" dirty="0"/>
              </a:p>
            </p:txBody>
          </p:sp>
        </mc:Choice>
        <mc:Fallback xmlns="">
          <p:sp>
            <p:nvSpPr>
              <p:cNvPr id="71" name="Rectangle 70">
                <a:extLst>
                  <a:ext uri="{FF2B5EF4-FFF2-40B4-BE49-F238E27FC236}">
                    <a16:creationId xmlns:a16="http://schemas.microsoft.com/office/drawing/2014/main" id="{6929182E-3ADC-481A-AFCA-D65ED1EE7789}"/>
                  </a:ext>
                </a:extLst>
              </p:cNvPr>
              <p:cNvSpPr>
                <a:spLocks noRot="1" noChangeAspect="1" noMove="1" noResize="1" noEditPoints="1" noAdjustHandles="1" noChangeArrowheads="1" noChangeShapeType="1" noTextEdit="1"/>
              </p:cNvSpPr>
              <p:nvPr/>
            </p:nvSpPr>
            <p:spPr>
              <a:xfrm>
                <a:off x="1292449" y="3904761"/>
                <a:ext cx="1638076" cy="289503"/>
              </a:xfrm>
              <a:prstGeom prst="rect">
                <a:avLst/>
              </a:prstGeom>
              <a:blipFill>
                <a:blip r:embed="rId5"/>
                <a:stretch>
                  <a:fillRect b="-1063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2" name="Rectangle 71">
                <a:extLst>
                  <a:ext uri="{FF2B5EF4-FFF2-40B4-BE49-F238E27FC236}">
                    <a16:creationId xmlns:a16="http://schemas.microsoft.com/office/drawing/2014/main" id="{34EA3A4F-3A2C-4FCF-BEAE-ACC58AB8CFAE}"/>
                  </a:ext>
                </a:extLst>
              </p:cNvPr>
              <p:cNvSpPr/>
              <p:nvPr/>
            </p:nvSpPr>
            <p:spPr>
              <a:xfrm>
                <a:off x="1292449" y="4112807"/>
                <a:ext cx="1638076" cy="28950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panose="02040503050406030204" pitchFamily="18" charset="0"/>
                        </a:rPr>
                        <m:t>𝐵</m:t>
                      </m:r>
                      <m:r>
                        <a:rPr lang="en-US" sz="1200" b="0" i="1" smtClean="0">
                          <a:latin typeface="Cambria Math" panose="02040503050406030204" pitchFamily="18" charset="0"/>
                        </a:rPr>
                        <m:t>(</m:t>
                      </m:r>
                      <m:r>
                        <a:rPr lang="en-US" sz="1200" b="0" i="1" smtClean="0">
                          <a:latin typeface="Cambria Math" panose="02040503050406030204" pitchFamily="18" charset="0"/>
                        </a:rPr>
                        <m:t>𝑡</m:t>
                      </m:r>
                      <m:r>
                        <a:rPr lang="en-US" sz="1200" b="0" i="1" smtClean="0">
                          <a:latin typeface="Cambria Math" panose="02040503050406030204" pitchFamily="18" charset="0"/>
                        </a:rPr>
                        <m:t>,</m:t>
                      </m:r>
                      <m:r>
                        <a:rPr lang="en-US" sz="1200" b="0" i="1" smtClean="0">
                          <a:latin typeface="Cambria Math" panose="02040503050406030204" pitchFamily="18" charset="0"/>
                        </a:rPr>
                        <m:t>𝑧</m:t>
                      </m:r>
                      <m:r>
                        <a:rPr lang="en-US" sz="1200" b="0" i="1" smtClean="0">
                          <a:latin typeface="Cambria Math" panose="02040503050406030204" pitchFamily="18" charset="0"/>
                        </a:rPr>
                        <m:t>)</m:t>
                      </m:r>
                      <m:r>
                        <a:rPr lang="en-US" sz="1200" b="0" i="0">
                          <a:latin typeface="Cambria Math" panose="02040503050406030204" pitchFamily="18" charset="0"/>
                        </a:rPr>
                        <m:t>=</m:t>
                      </m:r>
                      <m:sSub>
                        <m:sSubPr>
                          <m:ctrlPr>
                            <a:rPr lang="en-US" sz="1200" b="0" i="1">
                              <a:latin typeface="Cambria Math" panose="02040503050406030204" pitchFamily="18" charset="0"/>
                            </a:rPr>
                          </m:ctrlPr>
                        </m:sSubPr>
                        <m:e>
                          <m:r>
                            <a:rPr lang="en-US" sz="1200" b="0" i="1" smtClean="0">
                              <a:latin typeface="Cambria Math" panose="02040503050406030204" pitchFamily="18" charset="0"/>
                            </a:rPr>
                            <m:t>𝐵</m:t>
                          </m:r>
                        </m:e>
                        <m:sub>
                          <m:r>
                            <a:rPr lang="en-US" sz="1200" b="0" i="0">
                              <a:latin typeface="Cambria Math" panose="02040503050406030204" pitchFamily="18" charset="0"/>
                            </a:rPr>
                            <m:t>0</m:t>
                          </m:r>
                        </m:sub>
                      </m:sSub>
                      <m:sSup>
                        <m:sSupPr>
                          <m:ctrlPr>
                            <a:rPr lang="en-US" sz="1200" b="0" i="1">
                              <a:latin typeface="Cambria Math" panose="02040503050406030204" pitchFamily="18" charset="0"/>
                            </a:rPr>
                          </m:ctrlPr>
                        </m:sSupPr>
                        <m:e>
                          <m:r>
                            <a:rPr lang="en-US" sz="1200" b="0" i="1">
                              <a:latin typeface="Cambria Math" panose="02040503050406030204" pitchFamily="18" charset="0"/>
                            </a:rPr>
                            <m:t>𝑒</m:t>
                          </m:r>
                        </m:e>
                        <m:sup>
                          <m:r>
                            <a:rPr lang="en-US" sz="1200" b="0" i="1">
                              <a:latin typeface="Cambria Math" panose="02040503050406030204" pitchFamily="18" charset="0"/>
                            </a:rPr>
                            <m:t>𝑗</m:t>
                          </m:r>
                          <m:d>
                            <m:dPr>
                              <m:ctrlPr>
                                <a:rPr lang="en-US" sz="1200" b="0" i="1">
                                  <a:latin typeface="Cambria Math" panose="02040503050406030204" pitchFamily="18" charset="0"/>
                                </a:rPr>
                              </m:ctrlPr>
                            </m:dPr>
                            <m:e>
                              <m:r>
                                <a:rPr lang="en-US" sz="1200" b="0" i="1">
                                  <a:latin typeface="Cambria Math" panose="02040503050406030204" pitchFamily="18" charset="0"/>
                                </a:rPr>
                                <m:t>𝜔</m:t>
                              </m:r>
                              <m:r>
                                <a:rPr lang="en-US" sz="1200" b="0" i="1">
                                  <a:latin typeface="Cambria Math" panose="02040503050406030204" pitchFamily="18" charset="0"/>
                                </a:rPr>
                                <m:t>𝑡</m:t>
                              </m:r>
                              <m:r>
                                <a:rPr lang="en-US" sz="1200" b="0" i="0">
                                  <a:latin typeface="Cambria Math" panose="02040503050406030204" pitchFamily="18" charset="0"/>
                                </a:rPr>
                                <m:t>−</m:t>
                              </m:r>
                              <m:r>
                                <a:rPr lang="en-US" sz="1200" b="0" i="1">
                                  <a:latin typeface="Cambria Math" panose="02040503050406030204" pitchFamily="18" charset="0"/>
                                </a:rPr>
                                <m:t>𝛽</m:t>
                              </m:r>
                              <m:r>
                                <a:rPr lang="en-US" sz="1200" b="0" i="1">
                                  <a:latin typeface="Cambria Math" panose="02040503050406030204" pitchFamily="18" charset="0"/>
                                </a:rPr>
                                <m:t>𝑧</m:t>
                              </m:r>
                            </m:e>
                          </m:d>
                        </m:sup>
                      </m:sSup>
                    </m:oMath>
                  </m:oMathPara>
                </a14:m>
                <a:endParaRPr lang="en-US" sz="1200" b="0" dirty="0"/>
              </a:p>
            </p:txBody>
          </p:sp>
        </mc:Choice>
        <mc:Fallback xmlns="">
          <p:sp>
            <p:nvSpPr>
              <p:cNvPr id="72" name="Rectangle 71">
                <a:extLst>
                  <a:ext uri="{FF2B5EF4-FFF2-40B4-BE49-F238E27FC236}">
                    <a16:creationId xmlns:a16="http://schemas.microsoft.com/office/drawing/2014/main" id="{34EA3A4F-3A2C-4FCF-BEAE-ACC58AB8CFAE}"/>
                  </a:ext>
                </a:extLst>
              </p:cNvPr>
              <p:cNvSpPr>
                <a:spLocks noRot="1" noChangeAspect="1" noMove="1" noResize="1" noEditPoints="1" noAdjustHandles="1" noChangeArrowheads="1" noChangeShapeType="1" noTextEdit="1"/>
              </p:cNvSpPr>
              <p:nvPr/>
            </p:nvSpPr>
            <p:spPr>
              <a:xfrm>
                <a:off x="1292449" y="4112807"/>
                <a:ext cx="1638076" cy="289503"/>
              </a:xfrm>
              <a:prstGeom prst="rect">
                <a:avLst/>
              </a:prstGeom>
              <a:blipFill>
                <a:blip r:embed="rId6"/>
                <a:stretch>
                  <a:fillRect b="-10638"/>
                </a:stretch>
              </a:blipFill>
            </p:spPr>
            <p:txBody>
              <a:bodyPr/>
              <a:lstStyle/>
              <a:p>
                <a:r>
                  <a:rPr lang="en-US">
                    <a:noFill/>
                  </a:rPr>
                  <a:t> </a:t>
                </a:r>
              </a:p>
            </p:txBody>
          </p:sp>
        </mc:Fallback>
      </mc:AlternateContent>
      <p:sp>
        <p:nvSpPr>
          <p:cNvPr id="73" name="TextBox 72">
            <a:extLst>
              <a:ext uri="{FF2B5EF4-FFF2-40B4-BE49-F238E27FC236}">
                <a16:creationId xmlns:a16="http://schemas.microsoft.com/office/drawing/2014/main" id="{AA9DF8BF-8C09-44AF-A7FF-0860E8071A64}"/>
              </a:ext>
            </a:extLst>
          </p:cNvPr>
          <p:cNvSpPr txBox="1"/>
          <p:nvPr/>
        </p:nvSpPr>
        <p:spPr>
          <a:xfrm>
            <a:off x="4831640" y="3366204"/>
            <a:ext cx="1473417" cy="307777"/>
          </a:xfrm>
          <a:prstGeom prst="rect">
            <a:avLst/>
          </a:prstGeom>
          <a:noFill/>
        </p:spPr>
        <p:txBody>
          <a:bodyPr wrap="none" rtlCol="0">
            <a:spAutoFit/>
          </a:bodyPr>
          <a:lstStyle/>
          <a:p>
            <a:r>
              <a:rPr lang="en-US" sz="1400" i="1">
                <a:solidFill>
                  <a:srgbClr val="0000FF"/>
                </a:solidFill>
              </a:rPr>
              <a:t>Faraday’s Law:</a:t>
            </a:r>
          </a:p>
        </p:txBody>
      </p:sp>
      <mc:AlternateContent xmlns:mc="http://schemas.openxmlformats.org/markup-compatibility/2006" xmlns:a14="http://schemas.microsoft.com/office/drawing/2010/main">
        <mc:Choice Requires="a14">
          <p:sp>
            <p:nvSpPr>
              <p:cNvPr id="74" name="Rectangle 73">
                <a:extLst>
                  <a:ext uri="{FF2B5EF4-FFF2-40B4-BE49-F238E27FC236}">
                    <a16:creationId xmlns:a16="http://schemas.microsoft.com/office/drawing/2014/main" id="{736AEF72-5BCF-452D-AC61-6763843270A5}"/>
                  </a:ext>
                </a:extLst>
              </p:cNvPr>
              <p:cNvSpPr/>
              <p:nvPr/>
            </p:nvSpPr>
            <p:spPr>
              <a:xfrm>
                <a:off x="5314831" y="4318861"/>
                <a:ext cx="1715150" cy="47590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050" smtClean="0">
                          <a:solidFill>
                            <a:srgbClr val="000000"/>
                          </a:solidFill>
                          <a:latin typeface="Cambria Math" panose="02040503050406030204" pitchFamily="18" charset="0"/>
                        </a:rPr>
                        <m:t>=</m:t>
                      </m:r>
                      <m:r>
                        <a:rPr lang="en-US" sz="1050" b="0" i="1" smtClean="0">
                          <a:solidFill>
                            <a:srgbClr val="000000"/>
                          </a:solidFill>
                          <a:latin typeface="Cambria Math" panose="02040503050406030204" pitchFamily="18" charset="0"/>
                        </a:rPr>
                        <m:t>h</m:t>
                      </m:r>
                      <m:sSub>
                        <m:sSubPr>
                          <m:ctrlPr>
                            <a:rPr lang="en-US" sz="1100" b="0" i="1">
                              <a:solidFill>
                                <a:srgbClr val="000000"/>
                              </a:solidFill>
                              <a:latin typeface="Cambria Math" panose="02040503050406030204" pitchFamily="18" charset="0"/>
                            </a:rPr>
                          </m:ctrlPr>
                        </m:sSubPr>
                        <m:e>
                          <m:r>
                            <a:rPr lang="en-US" sz="1100" b="0" i="1">
                              <a:solidFill>
                                <a:srgbClr val="000000"/>
                              </a:solidFill>
                              <a:latin typeface="Cambria Math" panose="02040503050406030204" pitchFamily="18" charset="0"/>
                            </a:rPr>
                            <m:t>𝐵</m:t>
                          </m:r>
                        </m:e>
                        <m:sub>
                          <m:r>
                            <a:rPr lang="en-US" sz="1100" b="0">
                              <a:solidFill>
                                <a:srgbClr val="000000"/>
                              </a:solidFill>
                              <a:latin typeface="Cambria Math" panose="02040503050406030204" pitchFamily="18" charset="0"/>
                            </a:rPr>
                            <m:t>0</m:t>
                          </m:r>
                        </m:sub>
                      </m:sSub>
                      <m:r>
                        <a:rPr lang="en-US" sz="1050" b="0" i="1" smtClean="0">
                          <a:solidFill>
                            <a:srgbClr val="000000"/>
                          </a:solidFill>
                          <a:latin typeface="Cambria Math" panose="02040503050406030204" pitchFamily="18" charset="0"/>
                          <a:ea typeface="Cambria Math" panose="02040503050406030204" pitchFamily="18" charset="0"/>
                        </a:rPr>
                        <m:t>∙</m:t>
                      </m:r>
                      <m:f>
                        <m:fPr>
                          <m:ctrlPr>
                            <a:rPr lang="en-US" sz="1100" b="0" i="1">
                              <a:solidFill>
                                <a:srgbClr val="000000"/>
                              </a:solidFill>
                              <a:latin typeface="Cambria Math" panose="02040503050406030204" pitchFamily="18" charset="0"/>
                            </a:rPr>
                          </m:ctrlPr>
                        </m:fPr>
                        <m:num>
                          <m:r>
                            <a:rPr lang="en-US" sz="1100" b="0" i="1">
                              <a:solidFill>
                                <a:srgbClr val="000000"/>
                              </a:solidFill>
                              <a:latin typeface="Cambria Math" panose="02040503050406030204" pitchFamily="18" charset="0"/>
                            </a:rPr>
                            <m:t>𝑑</m:t>
                          </m:r>
                        </m:num>
                        <m:den>
                          <m:r>
                            <a:rPr lang="en-US" sz="1100" b="0" i="1">
                              <a:solidFill>
                                <a:srgbClr val="000000"/>
                              </a:solidFill>
                              <a:latin typeface="Cambria Math" panose="02040503050406030204" pitchFamily="18" charset="0"/>
                            </a:rPr>
                            <m:t>𝑑𝑡</m:t>
                          </m:r>
                        </m:den>
                      </m:f>
                      <m:nary>
                        <m:naryPr>
                          <m:ctrlPr>
                            <a:rPr lang="en-US" sz="1100" b="0" i="1" smtClean="0">
                              <a:solidFill>
                                <a:srgbClr val="000000"/>
                              </a:solidFill>
                              <a:latin typeface="Cambria Math" panose="02040503050406030204" pitchFamily="18" charset="0"/>
                            </a:rPr>
                          </m:ctrlPr>
                        </m:naryPr>
                        <m:sub>
                          <m:r>
                            <m:rPr>
                              <m:brk m:alnAt="23"/>
                            </m:rPr>
                            <a:rPr lang="en-US" sz="1100" b="0" i="1" smtClean="0">
                              <a:solidFill>
                                <a:srgbClr val="000000"/>
                              </a:solidFill>
                              <a:latin typeface="Cambria Math" panose="02040503050406030204" pitchFamily="18" charset="0"/>
                            </a:rPr>
                            <m:t>0</m:t>
                          </m:r>
                        </m:sub>
                        <m:sup>
                          <m:r>
                            <a:rPr lang="en-US" sz="1100" b="0" i="1" smtClean="0">
                              <a:solidFill>
                                <a:srgbClr val="000000"/>
                              </a:solidFill>
                              <a:latin typeface="Cambria Math" panose="02040503050406030204" pitchFamily="18" charset="0"/>
                            </a:rPr>
                            <m:t>𝑙</m:t>
                          </m:r>
                        </m:sup>
                        <m:e>
                          <m:sSup>
                            <m:sSupPr>
                              <m:ctrlPr>
                                <a:rPr lang="en-US" sz="1100" b="0" i="1">
                                  <a:solidFill>
                                    <a:srgbClr val="000000"/>
                                  </a:solidFill>
                                  <a:latin typeface="Cambria Math" panose="02040503050406030204" pitchFamily="18" charset="0"/>
                                </a:rPr>
                              </m:ctrlPr>
                            </m:sSupPr>
                            <m:e>
                              <m:r>
                                <a:rPr lang="en-US" sz="1100" b="0" i="1">
                                  <a:solidFill>
                                    <a:srgbClr val="000000"/>
                                  </a:solidFill>
                                  <a:latin typeface="Cambria Math" panose="02040503050406030204" pitchFamily="18" charset="0"/>
                                </a:rPr>
                                <m:t>𝑒</m:t>
                              </m:r>
                            </m:e>
                            <m:sup>
                              <m:r>
                                <a:rPr lang="en-US" sz="1100" b="0" i="1">
                                  <a:solidFill>
                                    <a:srgbClr val="000000"/>
                                  </a:solidFill>
                                  <a:latin typeface="Cambria Math" panose="02040503050406030204" pitchFamily="18" charset="0"/>
                                </a:rPr>
                                <m:t>𝑗</m:t>
                              </m:r>
                              <m:d>
                                <m:dPr>
                                  <m:ctrlPr>
                                    <a:rPr lang="en-US" sz="1100" b="0" i="1">
                                      <a:solidFill>
                                        <a:srgbClr val="000000"/>
                                      </a:solidFill>
                                      <a:latin typeface="Cambria Math" panose="02040503050406030204" pitchFamily="18" charset="0"/>
                                    </a:rPr>
                                  </m:ctrlPr>
                                </m:dPr>
                                <m:e>
                                  <m:r>
                                    <a:rPr lang="en-US" sz="1100" b="0" i="1">
                                      <a:solidFill>
                                        <a:srgbClr val="000000"/>
                                      </a:solidFill>
                                      <a:latin typeface="Cambria Math" panose="02040503050406030204" pitchFamily="18" charset="0"/>
                                    </a:rPr>
                                    <m:t>𝜔</m:t>
                                  </m:r>
                                  <m:r>
                                    <a:rPr lang="en-US" sz="1100" b="0" i="1">
                                      <a:solidFill>
                                        <a:srgbClr val="000000"/>
                                      </a:solidFill>
                                      <a:latin typeface="Cambria Math" panose="02040503050406030204" pitchFamily="18" charset="0"/>
                                    </a:rPr>
                                    <m:t>𝑡</m:t>
                                  </m:r>
                                  <m:r>
                                    <a:rPr lang="en-US" sz="1100" b="0">
                                      <a:solidFill>
                                        <a:srgbClr val="000000"/>
                                      </a:solidFill>
                                      <a:latin typeface="Cambria Math" panose="02040503050406030204" pitchFamily="18" charset="0"/>
                                    </a:rPr>
                                    <m:t>−</m:t>
                                  </m:r>
                                  <m:r>
                                    <a:rPr lang="en-US" sz="1100" b="0" i="1">
                                      <a:solidFill>
                                        <a:srgbClr val="000000"/>
                                      </a:solidFill>
                                      <a:latin typeface="Cambria Math" panose="02040503050406030204" pitchFamily="18" charset="0"/>
                                    </a:rPr>
                                    <m:t>𝛽</m:t>
                                  </m:r>
                                  <m:r>
                                    <a:rPr lang="en-US" sz="1100" b="0" i="1">
                                      <a:solidFill>
                                        <a:srgbClr val="000000"/>
                                      </a:solidFill>
                                      <a:latin typeface="Cambria Math" panose="02040503050406030204" pitchFamily="18" charset="0"/>
                                    </a:rPr>
                                    <m:t>𝑧</m:t>
                                  </m:r>
                                </m:e>
                              </m:d>
                            </m:sup>
                          </m:sSup>
                          <m:r>
                            <a:rPr lang="en-US" sz="1100" b="0" i="1" smtClean="0">
                              <a:solidFill>
                                <a:srgbClr val="000000"/>
                              </a:solidFill>
                              <a:latin typeface="Cambria Math" panose="02040503050406030204" pitchFamily="18" charset="0"/>
                            </a:rPr>
                            <m:t>𝑑𝑧</m:t>
                          </m:r>
                        </m:e>
                      </m:nary>
                    </m:oMath>
                  </m:oMathPara>
                </a14:m>
                <a:endParaRPr lang="en-US" sz="1050" dirty="0"/>
              </a:p>
            </p:txBody>
          </p:sp>
        </mc:Choice>
        <mc:Fallback xmlns="">
          <p:sp>
            <p:nvSpPr>
              <p:cNvPr id="74" name="Rectangle 73">
                <a:extLst>
                  <a:ext uri="{FF2B5EF4-FFF2-40B4-BE49-F238E27FC236}">
                    <a16:creationId xmlns:a16="http://schemas.microsoft.com/office/drawing/2014/main" id="{736AEF72-5BCF-452D-AC61-6763843270A5}"/>
                  </a:ext>
                </a:extLst>
              </p:cNvPr>
              <p:cNvSpPr>
                <a:spLocks noRot="1" noChangeAspect="1" noMove="1" noResize="1" noEditPoints="1" noAdjustHandles="1" noChangeArrowheads="1" noChangeShapeType="1" noTextEdit="1"/>
              </p:cNvSpPr>
              <p:nvPr/>
            </p:nvSpPr>
            <p:spPr>
              <a:xfrm>
                <a:off x="5314831" y="4318861"/>
                <a:ext cx="1715150" cy="475900"/>
              </a:xfrm>
              <a:prstGeom prst="rect">
                <a:avLst/>
              </a:prstGeom>
              <a:blipFill>
                <a:blip r:embed="rId7"/>
                <a:stretch>
                  <a:fillRect t="-134177" b="-20126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5" name="TextBox 74">
                <a:extLst>
                  <a:ext uri="{FF2B5EF4-FFF2-40B4-BE49-F238E27FC236}">
                    <a16:creationId xmlns:a16="http://schemas.microsoft.com/office/drawing/2014/main" id="{4120B300-4A00-44EC-B7A5-C031B251101C}"/>
                  </a:ext>
                </a:extLst>
              </p:cNvPr>
              <p:cNvSpPr txBox="1"/>
              <p:nvPr/>
            </p:nvSpPr>
            <p:spPr>
              <a:xfrm>
                <a:off x="1645802" y="5099013"/>
                <a:ext cx="1400703" cy="33977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050" b="0" i="1" smtClean="0">
                          <a:latin typeface="Cambria Math" panose="02040503050406030204" pitchFamily="18" charset="0"/>
                        </a:rPr>
                        <m:t>𝑐</m:t>
                      </m:r>
                      <m:r>
                        <a:rPr lang="en-US" sz="1050" b="0" i="1" smtClean="0">
                          <a:latin typeface="Cambria Math" panose="02040503050406030204" pitchFamily="18" charset="0"/>
                        </a:rPr>
                        <m:t>=</m:t>
                      </m:r>
                      <m:f>
                        <m:fPr>
                          <m:ctrlPr>
                            <a:rPr lang="en-US" sz="1050" b="0" i="1" smtClean="0">
                              <a:latin typeface="Cambria Math" panose="02040503050406030204" pitchFamily="18" charset="0"/>
                            </a:rPr>
                          </m:ctrlPr>
                        </m:fPr>
                        <m:num>
                          <m:r>
                            <a:rPr lang="en-US" sz="1050" b="0" i="1" smtClean="0">
                              <a:latin typeface="Cambria Math" panose="02040503050406030204" pitchFamily="18" charset="0"/>
                            </a:rPr>
                            <m:t>1</m:t>
                          </m:r>
                        </m:num>
                        <m:den>
                          <m:rad>
                            <m:radPr>
                              <m:degHide m:val="on"/>
                              <m:ctrlPr>
                                <a:rPr lang="en-US" sz="1050" b="0" i="1" smtClean="0">
                                  <a:latin typeface="Cambria Math" panose="02040503050406030204" pitchFamily="18" charset="0"/>
                                </a:rPr>
                              </m:ctrlPr>
                            </m:radPr>
                            <m:deg/>
                            <m:e>
                              <m:r>
                                <a:rPr lang="en-US" sz="1050" b="0" i="1" smtClean="0">
                                  <a:latin typeface="Cambria Math" panose="02040503050406030204" pitchFamily="18" charset="0"/>
                                  <a:ea typeface="Cambria Math" panose="02040503050406030204" pitchFamily="18" charset="0"/>
                                </a:rPr>
                                <m:t>𝜇𝜀</m:t>
                              </m:r>
                            </m:e>
                          </m:rad>
                        </m:den>
                      </m:f>
                      <m:r>
                        <a:rPr lang="en-US" sz="1050" b="0" i="1" smtClean="0">
                          <a:latin typeface="Cambria Math" panose="02040503050406030204" pitchFamily="18" charset="0"/>
                          <a:ea typeface="Cambria Math" panose="02040503050406030204" pitchFamily="18" charset="0"/>
                        </a:rPr>
                        <m:t>=3×</m:t>
                      </m:r>
                      <m:sSup>
                        <m:sSupPr>
                          <m:ctrlPr>
                            <a:rPr lang="en-US" sz="1050" b="0" i="1" smtClean="0">
                              <a:latin typeface="Cambria Math" panose="02040503050406030204" pitchFamily="18" charset="0"/>
                              <a:ea typeface="Cambria Math" panose="02040503050406030204" pitchFamily="18" charset="0"/>
                            </a:rPr>
                          </m:ctrlPr>
                        </m:sSupPr>
                        <m:e>
                          <m:r>
                            <a:rPr lang="en-US" sz="1050" b="0" i="1" smtClean="0">
                              <a:latin typeface="Cambria Math" panose="02040503050406030204" pitchFamily="18" charset="0"/>
                              <a:ea typeface="Cambria Math" panose="02040503050406030204" pitchFamily="18" charset="0"/>
                            </a:rPr>
                            <m:t>10</m:t>
                          </m:r>
                        </m:e>
                        <m:sup>
                          <m:r>
                            <a:rPr lang="en-US" sz="1050" b="0" i="1" smtClean="0">
                              <a:latin typeface="Cambria Math" panose="02040503050406030204" pitchFamily="18" charset="0"/>
                              <a:ea typeface="Cambria Math" panose="02040503050406030204" pitchFamily="18" charset="0"/>
                            </a:rPr>
                            <m:t>8</m:t>
                          </m:r>
                        </m:sup>
                      </m:sSup>
                      <m:r>
                        <a:rPr lang="en-US" sz="1050" b="0" i="1" smtClean="0">
                          <a:latin typeface="Cambria Math" panose="02040503050406030204" pitchFamily="18" charset="0"/>
                          <a:ea typeface="Cambria Math" panose="02040503050406030204" pitchFamily="18" charset="0"/>
                        </a:rPr>
                        <m:t> </m:t>
                      </m:r>
                      <m:r>
                        <a:rPr lang="en-US" sz="1050" b="0" i="1" smtClean="0">
                          <a:latin typeface="Cambria Math" panose="02040503050406030204" pitchFamily="18" charset="0"/>
                          <a:ea typeface="Cambria Math" panose="02040503050406030204" pitchFamily="18" charset="0"/>
                        </a:rPr>
                        <m:t>𝑚</m:t>
                      </m:r>
                      <m:r>
                        <a:rPr lang="en-US" sz="1050" b="0" i="1" smtClean="0">
                          <a:latin typeface="Cambria Math" panose="02040503050406030204" pitchFamily="18" charset="0"/>
                          <a:ea typeface="Cambria Math" panose="02040503050406030204" pitchFamily="18" charset="0"/>
                        </a:rPr>
                        <m:t>/</m:t>
                      </m:r>
                      <m:r>
                        <a:rPr lang="en-US" sz="1050" b="0" i="1" smtClean="0">
                          <a:latin typeface="Cambria Math" panose="02040503050406030204" pitchFamily="18" charset="0"/>
                          <a:ea typeface="Cambria Math" panose="02040503050406030204" pitchFamily="18" charset="0"/>
                        </a:rPr>
                        <m:t>𝑠</m:t>
                      </m:r>
                    </m:oMath>
                  </m:oMathPara>
                </a14:m>
                <a:endParaRPr lang="en-US" sz="1050" b="0"/>
              </a:p>
            </p:txBody>
          </p:sp>
        </mc:Choice>
        <mc:Fallback xmlns="">
          <p:sp>
            <p:nvSpPr>
              <p:cNvPr id="75" name="TextBox 74">
                <a:extLst>
                  <a:ext uri="{FF2B5EF4-FFF2-40B4-BE49-F238E27FC236}">
                    <a16:creationId xmlns:a16="http://schemas.microsoft.com/office/drawing/2014/main" id="{4120B300-4A00-44EC-B7A5-C031B251101C}"/>
                  </a:ext>
                </a:extLst>
              </p:cNvPr>
              <p:cNvSpPr txBox="1">
                <a:spLocks noRot="1" noChangeAspect="1" noMove="1" noResize="1" noEditPoints="1" noAdjustHandles="1" noChangeArrowheads="1" noChangeShapeType="1" noTextEdit="1"/>
              </p:cNvSpPr>
              <p:nvPr/>
            </p:nvSpPr>
            <p:spPr>
              <a:xfrm>
                <a:off x="1645802" y="5099013"/>
                <a:ext cx="1400703" cy="339773"/>
              </a:xfrm>
              <a:prstGeom prst="rect">
                <a:avLst/>
              </a:prstGeom>
              <a:blipFill>
                <a:blip r:embed="rId8"/>
                <a:stretch>
                  <a:fillRect l="-870" t="-1786" b="-10714"/>
                </a:stretch>
              </a:blipFill>
            </p:spPr>
            <p:txBody>
              <a:bodyPr/>
              <a:lstStyle/>
              <a:p>
                <a:r>
                  <a:rPr lang="en-US">
                    <a:noFill/>
                  </a:rPr>
                  <a:t> </a:t>
                </a:r>
              </a:p>
            </p:txBody>
          </p:sp>
        </mc:Fallback>
      </mc:AlternateContent>
      <p:sp>
        <p:nvSpPr>
          <p:cNvPr id="76" name="TextBox 75">
            <a:extLst>
              <a:ext uri="{FF2B5EF4-FFF2-40B4-BE49-F238E27FC236}">
                <a16:creationId xmlns:a16="http://schemas.microsoft.com/office/drawing/2014/main" id="{5DD60814-3D91-4A84-8F0E-D2495FE6C619}"/>
              </a:ext>
            </a:extLst>
          </p:cNvPr>
          <p:cNvSpPr txBox="1"/>
          <p:nvPr/>
        </p:nvSpPr>
        <p:spPr>
          <a:xfrm>
            <a:off x="328110" y="5053492"/>
            <a:ext cx="1302668" cy="400110"/>
          </a:xfrm>
          <a:prstGeom prst="rect">
            <a:avLst/>
          </a:prstGeom>
          <a:noFill/>
        </p:spPr>
        <p:txBody>
          <a:bodyPr wrap="square" rtlCol="0">
            <a:spAutoFit/>
          </a:bodyPr>
          <a:lstStyle/>
          <a:p>
            <a:pPr algn="r"/>
            <a:r>
              <a:rPr lang="en-US" sz="1000" i="1">
                <a:solidFill>
                  <a:srgbClr val="0000FF"/>
                </a:solidFill>
              </a:rPr>
              <a:t>Velocity of propagation:</a:t>
            </a:r>
          </a:p>
        </p:txBody>
      </p:sp>
      <p:sp>
        <p:nvSpPr>
          <p:cNvPr id="77" name="TextBox 76">
            <a:extLst>
              <a:ext uri="{FF2B5EF4-FFF2-40B4-BE49-F238E27FC236}">
                <a16:creationId xmlns:a16="http://schemas.microsoft.com/office/drawing/2014/main" id="{DA0586A8-FE02-439A-B0FD-27B9E78AE778}"/>
              </a:ext>
            </a:extLst>
          </p:cNvPr>
          <p:cNvSpPr txBox="1"/>
          <p:nvPr/>
        </p:nvSpPr>
        <p:spPr>
          <a:xfrm>
            <a:off x="3084441" y="5133256"/>
            <a:ext cx="944489" cy="246221"/>
          </a:xfrm>
          <a:prstGeom prst="rect">
            <a:avLst/>
          </a:prstGeom>
          <a:noFill/>
        </p:spPr>
        <p:txBody>
          <a:bodyPr wrap="none" rtlCol="0">
            <a:spAutoFit/>
          </a:bodyPr>
          <a:lstStyle/>
          <a:p>
            <a:r>
              <a:rPr lang="en-US" sz="1000" i="1">
                <a:solidFill>
                  <a:srgbClr val="0000FF"/>
                </a:solidFill>
              </a:rPr>
              <a:t>(air/vacuum)</a:t>
            </a:r>
          </a:p>
        </p:txBody>
      </p:sp>
      <mc:AlternateContent xmlns:mc="http://schemas.openxmlformats.org/markup-compatibility/2006" xmlns:a14="http://schemas.microsoft.com/office/drawing/2010/main">
        <mc:Choice Requires="a14">
          <p:sp>
            <p:nvSpPr>
              <p:cNvPr id="78" name="TextBox 77">
                <a:extLst>
                  <a:ext uri="{FF2B5EF4-FFF2-40B4-BE49-F238E27FC236}">
                    <a16:creationId xmlns:a16="http://schemas.microsoft.com/office/drawing/2014/main" id="{E6DE9BA9-B6D4-4348-9B96-6DB91BB507C9}"/>
                  </a:ext>
                </a:extLst>
              </p:cNvPr>
              <p:cNvSpPr txBox="1"/>
              <p:nvPr/>
            </p:nvSpPr>
            <p:spPr>
              <a:xfrm>
                <a:off x="1645802" y="5594103"/>
                <a:ext cx="1942070" cy="3527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000" b="0" i="1" smtClean="0">
                              <a:latin typeface="Cambria Math" panose="02040503050406030204" pitchFamily="18" charset="0"/>
                            </a:rPr>
                          </m:ctrlPr>
                        </m:sSubPr>
                        <m:e>
                          <m:r>
                            <a:rPr lang="en-US" sz="1000" b="0" i="1" smtClean="0">
                              <a:latin typeface="Cambria Math" panose="02040503050406030204" pitchFamily="18" charset="0"/>
                            </a:rPr>
                            <m:t>𝐵</m:t>
                          </m:r>
                        </m:e>
                        <m:sub>
                          <m:r>
                            <a:rPr lang="en-US" sz="1000" b="0" i="1" smtClean="0">
                              <a:latin typeface="Cambria Math" panose="02040503050406030204" pitchFamily="18" charset="0"/>
                            </a:rPr>
                            <m:t>0</m:t>
                          </m:r>
                        </m:sub>
                      </m:sSub>
                      <m:r>
                        <a:rPr lang="en-US" sz="1000" b="0" i="1" smtClean="0">
                          <a:latin typeface="Cambria Math" panose="02040503050406030204" pitchFamily="18" charset="0"/>
                        </a:rPr>
                        <m:t>=</m:t>
                      </m:r>
                      <m:r>
                        <a:rPr lang="en-US" sz="1000" b="0" i="1" smtClean="0">
                          <a:latin typeface="Cambria Math" panose="02040503050406030204" pitchFamily="18" charset="0"/>
                          <a:ea typeface="Cambria Math" panose="02040503050406030204" pitchFamily="18" charset="0"/>
                        </a:rPr>
                        <m:t>𝜇</m:t>
                      </m:r>
                      <m:sSub>
                        <m:sSubPr>
                          <m:ctrlPr>
                            <a:rPr lang="en-US" sz="1000" b="0" i="1" smtClean="0">
                              <a:latin typeface="Cambria Math" panose="02040503050406030204" pitchFamily="18" charset="0"/>
                              <a:ea typeface="Cambria Math" panose="02040503050406030204" pitchFamily="18" charset="0"/>
                            </a:rPr>
                          </m:ctrlPr>
                        </m:sSubPr>
                        <m:e>
                          <m:r>
                            <a:rPr lang="en-US" sz="1000" b="0" i="1" smtClean="0">
                              <a:latin typeface="Cambria Math" panose="02040503050406030204" pitchFamily="18" charset="0"/>
                              <a:ea typeface="Cambria Math" panose="02040503050406030204" pitchFamily="18" charset="0"/>
                            </a:rPr>
                            <m:t>𝐻</m:t>
                          </m:r>
                        </m:e>
                        <m:sub>
                          <m:r>
                            <a:rPr lang="en-US" sz="1000" b="0" i="1" smtClean="0">
                              <a:latin typeface="Cambria Math" panose="02040503050406030204" pitchFamily="18" charset="0"/>
                              <a:ea typeface="Cambria Math" panose="02040503050406030204" pitchFamily="18" charset="0"/>
                            </a:rPr>
                            <m:t>0</m:t>
                          </m:r>
                        </m:sub>
                      </m:sSub>
                      <m:r>
                        <a:rPr lang="en-US" sz="1000" b="0" i="1" smtClean="0">
                          <a:latin typeface="Cambria Math" panose="02040503050406030204" pitchFamily="18" charset="0"/>
                          <a:ea typeface="Cambria Math" panose="02040503050406030204" pitchFamily="18" charset="0"/>
                        </a:rPr>
                        <m:t>=</m:t>
                      </m:r>
                      <m:f>
                        <m:fPr>
                          <m:ctrlPr>
                            <a:rPr lang="en-US" sz="1000" b="0" i="1">
                              <a:solidFill>
                                <a:srgbClr val="000000"/>
                              </a:solidFill>
                              <a:latin typeface="Cambria Math" panose="02040503050406030204" pitchFamily="18" charset="0"/>
                            </a:rPr>
                          </m:ctrlPr>
                        </m:fPr>
                        <m:num>
                          <m:r>
                            <a:rPr lang="en-US" sz="1000" b="0" i="1">
                              <a:solidFill>
                                <a:srgbClr val="000000"/>
                              </a:solidFill>
                              <a:latin typeface="Cambria Math" panose="02040503050406030204" pitchFamily="18" charset="0"/>
                            </a:rPr>
                            <m:t>𝜇</m:t>
                          </m:r>
                          <m:sSub>
                            <m:sSubPr>
                              <m:ctrlPr>
                                <a:rPr lang="en-US" sz="1000" b="0" i="1">
                                  <a:solidFill>
                                    <a:srgbClr val="000000"/>
                                  </a:solidFill>
                                  <a:latin typeface="Cambria Math" panose="02040503050406030204" pitchFamily="18" charset="0"/>
                                </a:rPr>
                              </m:ctrlPr>
                            </m:sSubPr>
                            <m:e>
                              <m:r>
                                <a:rPr lang="en-US" sz="1000" b="0" i="1">
                                  <a:solidFill>
                                    <a:srgbClr val="000000"/>
                                  </a:solidFill>
                                  <a:latin typeface="Cambria Math" panose="02040503050406030204" pitchFamily="18" charset="0"/>
                                </a:rPr>
                                <m:t>𝐸</m:t>
                              </m:r>
                            </m:e>
                            <m:sub>
                              <m:r>
                                <a:rPr lang="en-US" sz="1000" b="0" i="1">
                                  <a:solidFill>
                                    <a:srgbClr val="000000"/>
                                  </a:solidFill>
                                  <a:latin typeface="Cambria Math" panose="02040503050406030204" pitchFamily="18" charset="0"/>
                                </a:rPr>
                                <m:t>0</m:t>
                              </m:r>
                            </m:sub>
                          </m:sSub>
                        </m:num>
                        <m:den>
                          <m:rad>
                            <m:radPr>
                              <m:degHide m:val="on"/>
                              <m:ctrlPr>
                                <a:rPr lang="en-US" sz="1000" b="0" i="1">
                                  <a:solidFill>
                                    <a:srgbClr val="000000"/>
                                  </a:solidFill>
                                  <a:latin typeface="Cambria Math" panose="02040503050406030204" pitchFamily="18" charset="0"/>
                                </a:rPr>
                              </m:ctrlPr>
                            </m:radPr>
                            <m:deg/>
                            <m:e>
                              <m:f>
                                <m:fPr>
                                  <m:type m:val="lin"/>
                                  <m:ctrlPr>
                                    <a:rPr lang="en-US" sz="1000" b="0" i="1">
                                      <a:solidFill>
                                        <a:srgbClr val="000000"/>
                                      </a:solidFill>
                                      <a:latin typeface="Cambria Math" panose="02040503050406030204" pitchFamily="18" charset="0"/>
                                    </a:rPr>
                                  </m:ctrlPr>
                                </m:fPr>
                                <m:num>
                                  <m:r>
                                    <a:rPr lang="en-US" sz="1000" b="0" i="1">
                                      <a:solidFill>
                                        <a:srgbClr val="000000"/>
                                      </a:solidFill>
                                      <a:latin typeface="Cambria Math" panose="02040503050406030204" pitchFamily="18" charset="0"/>
                                    </a:rPr>
                                    <m:t>𝜇</m:t>
                                  </m:r>
                                </m:num>
                                <m:den>
                                  <m:r>
                                    <a:rPr lang="en-US" sz="1000" b="0" i="1">
                                      <a:solidFill>
                                        <a:srgbClr val="000000"/>
                                      </a:solidFill>
                                      <a:latin typeface="Cambria Math" panose="02040503050406030204" pitchFamily="18" charset="0"/>
                                    </a:rPr>
                                    <m:t>𝜀</m:t>
                                  </m:r>
                                </m:den>
                              </m:f>
                            </m:e>
                          </m:rad>
                        </m:den>
                      </m:f>
                      <m:r>
                        <a:rPr lang="en-US" sz="1000" b="0" i="1">
                          <a:solidFill>
                            <a:srgbClr val="000000"/>
                          </a:solidFill>
                          <a:latin typeface="Cambria Math" panose="02040503050406030204" pitchFamily="18" charset="0"/>
                        </a:rPr>
                        <m:t>=</m:t>
                      </m:r>
                      <m:rad>
                        <m:radPr>
                          <m:degHide m:val="on"/>
                          <m:ctrlPr>
                            <a:rPr lang="en-US" sz="1000" b="0" i="1">
                              <a:solidFill>
                                <a:srgbClr val="000000"/>
                              </a:solidFill>
                              <a:latin typeface="Cambria Math" panose="02040503050406030204" pitchFamily="18" charset="0"/>
                            </a:rPr>
                          </m:ctrlPr>
                        </m:radPr>
                        <m:deg/>
                        <m:e>
                          <m:r>
                            <a:rPr lang="en-US" sz="1000" b="0" i="1">
                              <a:solidFill>
                                <a:srgbClr val="000000"/>
                              </a:solidFill>
                              <a:latin typeface="Cambria Math" panose="02040503050406030204" pitchFamily="18" charset="0"/>
                              <a:ea typeface="Cambria Math" panose="02040503050406030204" pitchFamily="18" charset="0"/>
                            </a:rPr>
                            <m:t>𝜇𝜀</m:t>
                          </m:r>
                        </m:e>
                      </m:rad>
                      <m:r>
                        <a:rPr lang="en-US" sz="1000" b="0" i="1">
                          <a:solidFill>
                            <a:srgbClr val="000000"/>
                          </a:solidFill>
                          <a:latin typeface="Cambria Math" panose="02040503050406030204" pitchFamily="18" charset="0"/>
                          <a:ea typeface="Cambria Math" panose="02040503050406030204" pitchFamily="18" charset="0"/>
                        </a:rPr>
                        <m:t>∙</m:t>
                      </m:r>
                      <m:sSub>
                        <m:sSubPr>
                          <m:ctrlPr>
                            <a:rPr lang="en-US" sz="1000" b="0" i="1">
                              <a:solidFill>
                                <a:srgbClr val="000000"/>
                              </a:solidFill>
                              <a:latin typeface="Cambria Math" panose="02040503050406030204" pitchFamily="18" charset="0"/>
                              <a:ea typeface="Cambria Math" panose="02040503050406030204" pitchFamily="18" charset="0"/>
                            </a:rPr>
                          </m:ctrlPr>
                        </m:sSubPr>
                        <m:e>
                          <m:r>
                            <a:rPr lang="en-US" sz="1000" b="0" i="1">
                              <a:solidFill>
                                <a:srgbClr val="000000"/>
                              </a:solidFill>
                              <a:latin typeface="Cambria Math" panose="02040503050406030204" pitchFamily="18" charset="0"/>
                              <a:ea typeface="Cambria Math" panose="02040503050406030204" pitchFamily="18" charset="0"/>
                            </a:rPr>
                            <m:t>𝐸</m:t>
                          </m:r>
                        </m:e>
                        <m:sub>
                          <m:r>
                            <a:rPr lang="en-US" sz="1000" b="0" i="1">
                              <a:solidFill>
                                <a:srgbClr val="000000"/>
                              </a:solidFill>
                              <a:latin typeface="Cambria Math" panose="02040503050406030204" pitchFamily="18" charset="0"/>
                              <a:ea typeface="Cambria Math" panose="02040503050406030204" pitchFamily="18" charset="0"/>
                            </a:rPr>
                            <m:t>0</m:t>
                          </m:r>
                        </m:sub>
                      </m:sSub>
                      <m:r>
                        <a:rPr lang="en-US" sz="1000" b="0" i="1" smtClean="0">
                          <a:solidFill>
                            <a:srgbClr val="000000"/>
                          </a:solidFill>
                          <a:latin typeface="Cambria Math" panose="02040503050406030204" pitchFamily="18" charset="0"/>
                        </a:rPr>
                        <m:t>=</m:t>
                      </m:r>
                      <m:f>
                        <m:fPr>
                          <m:ctrlPr>
                            <a:rPr lang="en-US" sz="1000" b="0" i="1" smtClean="0">
                              <a:solidFill>
                                <a:srgbClr val="000000"/>
                              </a:solidFill>
                              <a:latin typeface="Cambria Math" panose="02040503050406030204" pitchFamily="18" charset="0"/>
                            </a:rPr>
                          </m:ctrlPr>
                        </m:fPr>
                        <m:num>
                          <m:sSub>
                            <m:sSubPr>
                              <m:ctrlPr>
                                <a:rPr lang="en-US" sz="1000" b="0" i="1">
                                  <a:solidFill>
                                    <a:srgbClr val="000000"/>
                                  </a:solidFill>
                                  <a:latin typeface="Cambria Math" panose="02040503050406030204" pitchFamily="18" charset="0"/>
                                  <a:ea typeface="Cambria Math" panose="02040503050406030204" pitchFamily="18" charset="0"/>
                                </a:rPr>
                              </m:ctrlPr>
                            </m:sSubPr>
                            <m:e>
                              <m:r>
                                <a:rPr lang="en-US" sz="1000" b="0" i="1">
                                  <a:solidFill>
                                    <a:srgbClr val="000000"/>
                                  </a:solidFill>
                                  <a:latin typeface="Cambria Math" panose="02040503050406030204" pitchFamily="18" charset="0"/>
                                  <a:ea typeface="Cambria Math" panose="02040503050406030204" pitchFamily="18" charset="0"/>
                                </a:rPr>
                                <m:t>𝐸</m:t>
                              </m:r>
                            </m:e>
                            <m:sub>
                              <m:r>
                                <a:rPr lang="en-US" sz="1000" b="0" i="1">
                                  <a:solidFill>
                                    <a:srgbClr val="000000"/>
                                  </a:solidFill>
                                  <a:latin typeface="Cambria Math" panose="02040503050406030204" pitchFamily="18" charset="0"/>
                                  <a:ea typeface="Cambria Math" panose="02040503050406030204" pitchFamily="18" charset="0"/>
                                </a:rPr>
                                <m:t>0</m:t>
                              </m:r>
                            </m:sub>
                          </m:sSub>
                        </m:num>
                        <m:den>
                          <m:r>
                            <a:rPr lang="en-US" sz="1000" b="0" i="1" smtClean="0">
                              <a:solidFill>
                                <a:srgbClr val="000000"/>
                              </a:solidFill>
                              <a:latin typeface="Cambria Math" panose="02040503050406030204" pitchFamily="18" charset="0"/>
                            </a:rPr>
                            <m:t>𝑐</m:t>
                          </m:r>
                        </m:den>
                      </m:f>
                    </m:oMath>
                  </m:oMathPara>
                </a14:m>
                <a:endParaRPr lang="en-US" sz="1000" b="0"/>
              </a:p>
            </p:txBody>
          </p:sp>
        </mc:Choice>
        <mc:Fallback xmlns="">
          <p:sp>
            <p:nvSpPr>
              <p:cNvPr id="78" name="TextBox 77">
                <a:extLst>
                  <a:ext uri="{FF2B5EF4-FFF2-40B4-BE49-F238E27FC236}">
                    <a16:creationId xmlns:a16="http://schemas.microsoft.com/office/drawing/2014/main" id="{E6DE9BA9-B6D4-4348-9B96-6DB91BB507C9}"/>
                  </a:ext>
                </a:extLst>
              </p:cNvPr>
              <p:cNvSpPr txBox="1">
                <a:spLocks noRot="1" noChangeAspect="1" noMove="1" noResize="1" noEditPoints="1" noAdjustHandles="1" noChangeArrowheads="1" noChangeShapeType="1" noTextEdit="1"/>
              </p:cNvSpPr>
              <p:nvPr/>
            </p:nvSpPr>
            <p:spPr>
              <a:xfrm>
                <a:off x="1645802" y="5594103"/>
                <a:ext cx="1942070" cy="352725"/>
              </a:xfrm>
              <a:prstGeom prst="rect">
                <a:avLst/>
              </a:prstGeom>
              <a:blipFill>
                <a:blip r:embed="rId9"/>
                <a:stretch>
                  <a:fillRect l="-1254" t="-15517" b="-1034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046BFB86-6556-4F79-9831-975E6F0E019F}"/>
                  </a:ext>
                </a:extLst>
              </p:cNvPr>
              <p:cNvSpPr/>
              <p:nvPr/>
            </p:nvSpPr>
            <p:spPr>
              <a:xfrm>
                <a:off x="5314832" y="4742679"/>
                <a:ext cx="1715150" cy="47590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050" smtClean="0">
                          <a:solidFill>
                            <a:srgbClr val="000000"/>
                          </a:solidFill>
                          <a:latin typeface="Cambria Math" panose="02040503050406030204" pitchFamily="18" charset="0"/>
                        </a:rPr>
                        <m:t>=</m:t>
                      </m:r>
                      <m:f>
                        <m:fPr>
                          <m:ctrlPr>
                            <a:rPr lang="en-US" sz="1100" b="0" i="1" smtClean="0">
                              <a:solidFill>
                                <a:srgbClr val="000000"/>
                              </a:solidFill>
                              <a:latin typeface="Cambria Math" panose="02040503050406030204" pitchFamily="18" charset="0"/>
                            </a:rPr>
                          </m:ctrlPr>
                        </m:fPr>
                        <m:num>
                          <m:r>
                            <a:rPr lang="en-US" sz="1050" b="0" i="1">
                              <a:solidFill>
                                <a:srgbClr val="000000"/>
                              </a:solidFill>
                              <a:latin typeface="Cambria Math" panose="02040503050406030204" pitchFamily="18" charset="0"/>
                            </a:rPr>
                            <m:t>h</m:t>
                          </m:r>
                          <m:sSub>
                            <m:sSubPr>
                              <m:ctrlPr>
                                <a:rPr lang="en-US" sz="1100" b="0" i="1">
                                  <a:solidFill>
                                    <a:srgbClr val="000000"/>
                                  </a:solidFill>
                                  <a:latin typeface="Cambria Math" panose="02040503050406030204" pitchFamily="18" charset="0"/>
                                </a:rPr>
                              </m:ctrlPr>
                            </m:sSubPr>
                            <m:e>
                              <m:r>
                                <a:rPr lang="en-US" sz="1100" b="0" i="1" smtClean="0">
                                  <a:solidFill>
                                    <a:srgbClr val="000000"/>
                                  </a:solidFill>
                                  <a:latin typeface="Cambria Math" panose="02040503050406030204" pitchFamily="18" charset="0"/>
                                </a:rPr>
                                <m:t>𝐸</m:t>
                              </m:r>
                            </m:e>
                            <m:sub>
                              <m:r>
                                <a:rPr lang="en-US" sz="1100" b="0">
                                  <a:solidFill>
                                    <a:srgbClr val="000000"/>
                                  </a:solidFill>
                                  <a:latin typeface="Cambria Math" panose="02040503050406030204" pitchFamily="18" charset="0"/>
                                </a:rPr>
                                <m:t>0</m:t>
                              </m:r>
                            </m:sub>
                          </m:sSub>
                        </m:num>
                        <m:den>
                          <m:r>
                            <a:rPr lang="en-US" sz="1100" b="0" i="1" smtClean="0">
                              <a:solidFill>
                                <a:srgbClr val="000000"/>
                              </a:solidFill>
                              <a:latin typeface="Cambria Math" panose="02040503050406030204" pitchFamily="18" charset="0"/>
                            </a:rPr>
                            <m:t>𝑐</m:t>
                          </m:r>
                        </m:den>
                      </m:f>
                      <m:r>
                        <a:rPr lang="en-US" sz="1050" b="0" i="1">
                          <a:solidFill>
                            <a:srgbClr val="000000"/>
                          </a:solidFill>
                          <a:latin typeface="Cambria Math" panose="02040503050406030204" pitchFamily="18" charset="0"/>
                          <a:ea typeface="Cambria Math" panose="02040503050406030204" pitchFamily="18" charset="0"/>
                        </a:rPr>
                        <m:t>∙</m:t>
                      </m:r>
                      <m:f>
                        <m:fPr>
                          <m:ctrlPr>
                            <a:rPr lang="en-US" sz="1100" b="0" i="1">
                              <a:solidFill>
                                <a:srgbClr val="000000"/>
                              </a:solidFill>
                              <a:latin typeface="Cambria Math" panose="02040503050406030204" pitchFamily="18" charset="0"/>
                            </a:rPr>
                          </m:ctrlPr>
                        </m:fPr>
                        <m:num>
                          <m:r>
                            <a:rPr lang="en-US" sz="1100" b="0" i="1">
                              <a:solidFill>
                                <a:srgbClr val="000000"/>
                              </a:solidFill>
                              <a:latin typeface="Cambria Math" panose="02040503050406030204" pitchFamily="18" charset="0"/>
                            </a:rPr>
                            <m:t>𝑑</m:t>
                          </m:r>
                        </m:num>
                        <m:den>
                          <m:r>
                            <a:rPr lang="en-US" sz="1100" b="0" i="1">
                              <a:solidFill>
                                <a:srgbClr val="000000"/>
                              </a:solidFill>
                              <a:latin typeface="Cambria Math" panose="02040503050406030204" pitchFamily="18" charset="0"/>
                            </a:rPr>
                            <m:t>𝑑𝑡</m:t>
                          </m:r>
                        </m:den>
                      </m:f>
                      <m:nary>
                        <m:naryPr>
                          <m:ctrlPr>
                            <a:rPr lang="en-US" sz="1100" b="0" i="1">
                              <a:solidFill>
                                <a:srgbClr val="000000"/>
                              </a:solidFill>
                              <a:latin typeface="Cambria Math" panose="02040503050406030204" pitchFamily="18" charset="0"/>
                            </a:rPr>
                          </m:ctrlPr>
                        </m:naryPr>
                        <m:sub>
                          <m:r>
                            <m:rPr>
                              <m:brk m:alnAt="23"/>
                            </m:rPr>
                            <a:rPr lang="en-US" sz="1100" b="0" i="1">
                              <a:solidFill>
                                <a:srgbClr val="000000"/>
                              </a:solidFill>
                              <a:latin typeface="Cambria Math" panose="02040503050406030204" pitchFamily="18" charset="0"/>
                            </a:rPr>
                            <m:t>0</m:t>
                          </m:r>
                        </m:sub>
                        <m:sup>
                          <m:r>
                            <a:rPr lang="en-US" sz="1100" b="0" i="1">
                              <a:solidFill>
                                <a:srgbClr val="000000"/>
                              </a:solidFill>
                              <a:latin typeface="Cambria Math" panose="02040503050406030204" pitchFamily="18" charset="0"/>
                            </a:rPr>
                            <m:t>𝑙</m:t>
                          </m:r>
                        </m:sup>
                        <m:e>
                          <m:sSup>
                            <m:sSupPr>
                              <m:ctrlPr>
                                <a:rPr lang="en-US" sz="1100" b="0" i="1">
                                  <a:solidFill>
                                    <a:srgbClr val="000000"/>
                                  </a:solidFill>
                                  <a:latin typeface="Cambria Math" panose="02040503050406030204" pitchFamily="18" charset="0"/>
                                </a:rPr>
                              </m:ctrlPr>
                            </m:sSupPr>
                            <m:e>
                              <m:r>
                                <a:rPr lang="en-US" sz="1100" b="0" i="1">
                                  <a:solidFill>
                                    <a:srgbClr val="000000"/>
                                  </a:solidFill>
                                  <a:latin typeface="Cambria Math" panose="02040503050406030204" pitchFamily="18" charset="0"/>
                                </a:rPr>
                                <m:t>𝑒</m:t>
                              </m:r>
                            </m:e>
                            <m:sup>
                              <m:r>
                                <a:rPr lang="en-US" sz="1100" b="0" i="1">
                                  <a:solidFill>
                                    <a:srgbClr val="000000"/>
                                  </a:solidFill>
                                  <a:latin typeface="Cambria Math" panose="02040503050406030204" pitchFamily="18" charset="0"/>
                                </a:rPr>
                                <m:t>𝑗</m:t>
                              </m:r>
                              <m:d>
                                <m:dPr>
                                  <m:ctrlPr>
                                    <a:rPr lang="en-US" sz="1100" b="0" i="1">
                                      <a:solidFill>
                                        <a:srgbClr val="000000"/>
                                      </a:solidFill>
                                      <a:latin typeface="Cambria Math" panose="02040503050406030204" pitchFamily="18" charset="0"/>
                                    </a:rPr>
                                  </m:ctrlPr>
                                </m:dPr>
                                <m:e>
                                  <m:r>
                                    <a:rPr lang="en-US" sz="1100" b="0" i="1">
                                      <a:solidFill>
                                        <a:srgbClr val="000000"/>
                                      </a:solidFill>
                                      <a:latin typeface="Cambria Math" panose="02040503050406030204" pitchFamily="18" charset="0"/>
                                    </a:rPr>
                                    <m:t>𝜔</m:t>
                                  </m:r>
                                  <m:r>
                                    <a:rPr lang="en-US" sz="1100" b="0" i="1">
                                      <a:solidFill>
                                        <a:srgbClr val="000000"/>
                                      </a:solidFill>
                                      <a:latin typeface="Cambria Math" panose="02040503050406030204" pitchFamily="18" charset="0"/>
                                    </a:rPr>
                                    <m:t>𝑡</m:t>
                                  </m:r>
                                  <m:r>
                                    <a:rPr lang="en-US" sz="1100" b="0">
                                      <a:solidFill>
                                        <a:srgbClr val="000000"/>
                                      </a:solidFill>
                                      <a:latin typeface="Cambria Math" panose="02040503050406030204" pitchFamily="18" charset="0"/>
                                    </a:rPr>
                                    <m:t>−</m:t>
                                  </m:r>
                                  <m:r>
                                    <a:rPr lang="en-US" sz="1100" b="0" i="1">
                                      <a:solidFill>
                                        <a:srgbClr val="000000"/>
                                      </a:solidFill>
                                      <a:latin typeface="Cambria Math" panose="02040503050406030204" pitchFamily="18" charset="0"/>
                                    </a:rPr>
                                    <m:t>𝛽</m:t>
                                  </m:r>
                                  <m:r>
                                    <a:rPr lang="en-US" sz="1100" b="0" i="1">
                                      <a:solidFill>
                                        <a:srgbClr val="000000"/>
                                      </a:solidFill>
                                      <a:latin typeface="Cambria Math" panose="02040503050406030204" pitchFamily="18" charset="0"/>
                                    </a:rPr>
                                    <m:t>𝑧</m:t>
                                  </m:r>
                                </m:e>
                              </m:d>
                            </m:sup>
                          </m:sSup>
                          <m:r>
                            <a:rPr lang="en-US" sz="1100" b="0" i="1">
                              <a:solidFill>
                                <a:srgbClr val="000000"/>
                              </a:solidFill>
                              <a:latin typeface="Cambria Math" panose="02040503050406030204" pitchFamily="18" charset="0"/>
                            </a:rPr>
                            <m:t>𝑑𝑧</m:t>
                          </m:r>
                        </m:e>
                      </m:nary>
                    </m:oMath>
                  </m:oMathPara>
                </a14:m>
                <a:endParaRPr lang="en-US"/>
              </a:p>
            </p:txBody>
          </p:sp>
        </mc:Choice>
        <mc:Fallback xmlns="">
          <p:sp>
            <p:nvSpPr>
              <p:cNvPr id="7" name="Rectangle 6">
                <a:extLst>
                  <a:ext uri="{FF2B5EF4-FFF2-40B4-BE49-F238E27FC236}">
                    <a16:creationId xmlns:a16="http://schemas.microsoft.com/office/drawing/2014/main" id="{046BFB86-6556-4F79-9831-975E6F0E019F}"/>
                  </a:ext>
                </a:extLst>
              </p:cNvPr>
              <p:cNvSpPr>
                <a:spLocks noRot="1" noChangeAspect="1" noMove="1" noResize="1" noEditPoints="1" noAdjustHandles="1" noChangeArrowheads="1" noChangeShapeType="1" noTextEdit="1"/>
              </p:cNvSpPr>
              <p:nvPr/>
            </p:nvSpPr>
            <p:spPr>
              <a:xfrm>
                <a:off x="5314832" y="4742679"/>
                <a:ext cx="1715150" cy="475900"/>
              </a:xfrm>
              <a:prstGeom prst="rect">
                <a:avLst/>
              </a:prstGeom>
              <a:blipFill>
                <a:blip r:embed="rId10"/>
                <a:stretch>
                  <a:fillRect t="-135897" b="-20512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872CEA63-AF7B-4E5F-BBEA-C26BC74D837D}"/>
                  </a:ext>
                </a:extLst>
              </p:cNvPr>
              <p:cNvSpPr txBox="1"/>
              <p:nvPr/>
            </p:nvSpPr>
            <p:spPr>
              <a:xfrm>
                <a:off x="1645802" y="6042547"/>
                <a:ext cx="695511" cy="28924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000" b="0" i="1" smtClean="0">
                          <a:latin typeface="Cambria Math" panose="02040503050406030204" pitchFamily="18" charset="0"/>
                          <a:ea typeface="Cambria Math" panose="02040503050406030204" pitchFamily="18" charset="0"/>
                        </a:rPr>
                        <m:t>𝛽</m:t>
                      </m:r>
                      <m:r>
                        <a:rPr lang="en-US" sz="1000" b="0" i="1" smtClean="0">
                          <a:latin typeface="Cambria Math" panose="02040503050406030204" pitchFamily="18" charset="0"/>
                          <a:ea typeface="Cambria Math" panose="02040503050406030204" pitchFamily="18" charset="0"/>
                        </a:rPr>
                        <m:t>=</m:t>
                      </m:r>
                      <m:f>
                        <m:fPr>
                          <m:ctrlPr>
                            <a:rPr lang="en-US" sz="1000" b="0" i="1" smtClean="0">
                              <a:latin typeface="Cambria Math" panose="02040503050406030204" pitchFamily="18" charset="0"/>
                              <a:ea typeface="Cambria Math" panose="02040503050406030204" pitchFamily="18" charset="0"/>
                            </a:rPr>
                          </m:ctrlPr>
                        </m:fPr>
                        <m:num>
                          <m:r>
                            <a:rPr lang="en-US" sz="1000" b="0" i="1" smtClean="0">
                              <a:latin typeface="Cambria Math" panose="02040503050406030204" pitchFamily="18" charset="0"/>
                              <a:ea typeface="Cambria Math" panose="02040503050406030204" pitchFamily="18" charset="0"/>
                            </a:rPr>
                            <m:t>𝜔</m:t>
                          </m:r>
                        </m:num>
                        <m:den>
                          <m:r>
                            <a:rPr lang="en-US" sz="1000" b="0" i="1" smtClean="0">
                              <a:latin typeface="Cambria Math" panose="02040503050406030204" pitchFamily="18" charset="0"/>
                              <a:ea typeface="Cambria Math" panose="02040503050406030204" pitchFamily="18" charset="0"/>
                            </a:rPr>
                            <m:t>𝑐</m:t>
                          </m:r>
                        </m:den>
                      </m:f>
                      <m:r>
                        <a:rPr lang="en-US" sz="1000" b="0" i="1" smtClean="0">
                          <a:latin typeface="Cambria Math" panose="02040503050406030204" pitchFamily="18" charset="0"/>
                          <a:ea typeface="Cambria Math" panose="02040503050406030204" pitchFamily="18" charset="0"/>
                        </a:rPr>
                        <m:t>=</m:t>
                      </m:r>
                      <m:f>
                        <m:fPr>
                          <m:ctrlPr>
                            <a:rPr lang="en-US" sz="1000" b="0" i="1" smtClean="0">
                              <a:latin typeface="Cambria Math" panose="02040503050406030204" pitchFamily="18" charset="0"/>
                              <a:ea typeface="Cambria Math" panose="02040503050406030204" pitchFamily="18" charset="0"/>
                            </a:rPr>
                          </m:ctrlPr>
                        </m:fPr>
                        <m:num>
                          <m:r>
                            <a:rPr lang="en-US" sz="1000" b="0" i="1" smtClean="0">
                              <a:latin typeface="Cambria Math" panose="02040503050406030204" pitchFamily="18" charset="0"/>
                              <a:ea typeface="Cambria Math" panose="02040503050406030204" pitchFamily="18" charset="0"/>
                            </a:rPr>
                            <m:t>2</m:t>
                          </m:r>
                          <m:r>
                            <a:rPr lang="en-US" sz="1000" b="0" i="1" smtClean="0">
                              <a:latin typeface="Cambria Math" panose="02040503050406030204" pitchFamily="18" charset="0"/>
                              <a:ea typeface="Cambria Math" panose="02040503050406030204" pitchFamily="18" charset="0"/>
                            </a:rPr>
                            <m:t>𝜋</m:t>
                          </m:r>
                        </m:num>
                        <m:den>
                          <m:r>
                            <a:rPr lang="en-US" sz="1000" b="0" i="1" smtClean="0">
                              <a:latin typeface="Cambria Math" panose="02040503050406030204" pitchFamily="18" charset="0"/>
                              <a:ea typeface="Cambria Math" panose="02040503050406030204" pitchFamily="18" charset="0"/>
                            </a:rPr>
                            <m:t>𝜆</m:t>
                          </m:r>
                        </m:den>
                      </m:f>
                    </m:oMath>
                  </m:oMathPara>
                </a14:m>
                <a:endParaRPr lang="en-US" sz="1000" b="0"/>
              </a:p>
            </p:txBody>
          </p:sp>
        </mc:Choice>
        <mc:Fallback xmlns="">
          <p:sp>
            <p:nvSpPr>
              <p:cNvPr id="8" name="TextBox 7">
                <a:extLst>
                  <a:ext uri="{FF2B5EF4-FFF2-40B4-BE49-F238E27FC236}">
                    <a16:creationId xmlns:a16="http://schemas.microsoft.com/office/drawing/2014/main" id="{872CEA63-AF7B-4E5F-BBEA-C26BC74D837D}"/>
                  </a:ext>
                </a:extLst>
              </p:cNvPr>
              <p:cNvSpPr txBox="1">
                <a:spLocks noRot="1" noChangeAspect="1" noMove="1" noResize="1" noEditPoints="1" noAdjustHandles="1" noChangeArrowheads="1" noChangeShapeType="1" noTextEdit="1"/>
              </p:cNvSpPr>
              <p:nvPr/>
            </p:nvSpPr>
            <p:spPr>
              <a:xfrm>
                <a:off x="1645802" y="6042547"/>
                <a:ext cx="695511" cy="289246"/>
              </a:xfrm>
              <a:prstGeom prst="rect">
                <a:avLst/>
              </a:prstGeom>
              <a:blipFill>
                <a:blip r:embed="rId11"/>
                <a:stretch>
                  <a:fillRect l="-6140" t="-2083" r="-3509" b="-14583"/>
                </a:stretch>
              </a:blipFill>
            </p:spPr>
            <p:txBody>
              <a:bodyPr/>
              <a:lstStyle/>
              <a:p>
                <a:r>
                  <a:rPr lang="en-US">
                    <a:noFill/>
                  </a:rPr>
                  <a:t> </a:t>
                </a:r>
              </a:p>
            </p:txBody>
          </p:sp>
        </mc:Fallback>
      </mc:AlternateContent>
      <p:sp>
        <p:nvSpPr>
          <p:cNvPr id="79" name="TextBox 78">
            <a:extLst>
              <a:ext uri="{FF2B5EF4-FFF2-40B4-BE49-F238E27FC236}">
                <a16:creationId xmlns:a16="http://schemas.microsoft.com/office/drawing/2014/main" id="{8EF832C8-5285-41AD-A70B-A0A1E0969582}"/>
              </a:ext>
            </a:extLst>
          </p:cNvPr>
          <p:cNvSpPr txBox="1"/>
          <p:nvPr/>
        </p:nvSpPr>
        <p:spPr>
          <a:xfrm>
            <a:off x="456775" y="6064059"/>
            <a:ext cx="1174003" cy="246221"/>
          </a:xfrm>
          <a:prstGeom prst="rect">
            <a:avLst/>
          </a:prstGeom>
          <a:noFill/>
        </p:spPr>
        <p:txBody>
          <a:bodyPr wrap="square" rtlCol="0">
            <a:spAutoFit/>
          </a:bodyPr>
          <a:lstStyle/>
          <a:p>
            <a:pPr algn="r"/>
            <a:r>
              <a:rPr lang="en-US" sz="1000" i="1">
                <a:solidFill>
                  <a:srgbClr val="0000FF"/>
                </a:solidFill>
              </a:rPr>
              <a:t>Wavenumber:</a:t>
            </a:r>
          </a:p>
        </p:txBody>
      </p:sp>
      <p:sp>
        <p:nvSpPr>
          <p:cNvPr id="83" name="TextBox 82">
            <a:extLst>
              <a:ext uri="{FF2B5EF4-FFF2-40B4-BE49-F238E27FC236}">
                <a16:creationId xmlns:a16="http://schemas.microsoft.com/office/drawing/2014/main" id="{C0FC7EB1-B652-4E94-8638-148D34AB9E3E}"/>
              </a:ext>
            </a:extLst>
          </p:cNvPr>
          <p:cNvSpPr txBox="1"/>
          <p:nvPr/>
        </p:nvSpPr>
        <p:spPr>
          <a:xfrm>
            <a:off x="472918" y="5625356"/>
            <a:ext cx="1174003" cy="246221"/>
          </a:xfrm>
          <a:prstGeom prst="rect">
            <a:avLst/>
          </a:prstGeom>
          <a:noFill/>
        </p:spPr>
        <p:txBody>
          <a:bodyPr wrap="square" rtlCol="0">
            <a:spAutoFit/>
          </a:bodyPr>
          <a:lstStyle/>
          <a:p>
            <a:pPr algn="r"/>
            <a:r>
              <a:rPr lang="en-US" sz="1000" i="1">
                <a:solidFill>
                  <a:srgbClr val="0000FF"/>
                </a:solidFill>
              </a:rPr>
              <a:t>B in terms of E:</a:t>
            </a:r>
          </a:p>
        </p:txBody>
      </p:sp>
      <mc:AlternateContent xmlns:mc="http://schemas.openxmlformats.org/markup-compatibility/2006" xmlns:a14="http://schemas.microsoft.com/office/drawing/2010/main">
        <mc:Choice Requires="a14">
          <p:sp>
            <p:nvSpPr>
              <p:cNvPr id="84" name="Rectangle 83">
                <a:extLst>
                  <a:ext uri="{FF2B5EF4-FFF2-40B4-BE49-F238E27FC236}">
                    <a16:creationId xmlns:a16="http://schemas.microsoft.com/office/drawing/2014/main" id="{3DC1F19A-1416-463B-84EF-46B4FDF4E20E}"/>
                  </a:ext>
                </a:extLst>
              </p:cNvPr>
              <p:cNvSpPr/>
              <p:nvPr/>
            </p:nvSpPr>
            <p:spPr>
              <a:xfrm>
                <a:off x="5396904" y="5794402"/>
                <a:ext cx="1899046" cy="714683"/>
              </a:xfrm>
              <a:prstGeom prst="rect">
                <a:avLst/>
              </a:prstGeom>
              <a:ln w="28575">
                <a:solidFill>
                  <a:srgbClr val="0000FF"/>
                </a:solidFill>
              </a:ln>
            </p:spPr>
            <p:txBody>
              <a:bodyPr wrap="none">
                <a:spAutoFit/>
              </a:bodyPr>
              <a:lstStyle/>
              <a:p>
                <a:pPr/>
                <a14:m>
                  <m:oMathPara xmlns:m="http://schemas.openxmlformats.org/officeDocument/2006/math">
                    <m:oMathParaPr>
                      <m:jc m:val="centerGroup"/>
                    </m:oMathParaPr>
                    <m:oMath xmlns:m="http://schemas.openxmlformats.org/officeDocument/2006/math">
                      <m:f>
                        <m:fPr>
                          <m:ctrlPr>
                            <a:rPr lang="en-US" sz="1800" i="1">
                              <a:latin typeface="Cambria Math" panose="02040503050406030204" pitchFamily="18" charset="0"/>
                            </a:rPr>
                          </m:ctrlPr>
                        </m:fPr>
                        <m:num>
                          <m:r>
                            <a:rPr lang="en-US" sz="1800" i="1">
                              <a:latin typeface="Cambria Math" panose="02040503050406030204" pitchFamily="18" charset="0"/>
                            </a:rPr>
                            <m:t>𝑉</m:t>
                          </m:r>
                        </m:num>
                        <m:den>
                          <m:sSub>
                            <m:sSubPr>
                              <m:ctrlPr>
                                <a:rPr lang="en-US" sz="1800" i="1">
                                  <a:latin typeface="Cambria Math" panose="02040503050406030204" pitchFamily="18" charset="0"/>
                                </a:rPr>
                              </m:ctrlPr>
                            </m:sSubPr>
                            <m:e>
                              <m:r>
                                <a:rPr lang="en-US" sz="1800" i="1">
                                  <a:latin typeface="Cambria Math" panose="02040503050406030204" pitchFamily="18" charset="0"/>
                                </a:rPr>
                                <m:t>𝐸</m:t>
                              </m:r>
                            </m:e>
                            <m:sub>
                              <m:r>
                                <a:rPr lang="en-US" sz="1800" i="0">
                                  <a:latin typeface="Cambria Math" panose="02040503050406030204" pitchFamily="18" charset="0"/>
                                </a:rPr>
                                <m:t>0</m:t>
                              </m:r>
                            </m:sub>
                          </m:sSub>
                        </m:den>
                      </m:f>
                      <m:r>
                        <a:rPr lang="en-US" sz="1800" i="0">
                          <a:latin typeface="Cambria Math" panose="02040503050406030204" pitchFamily="18" charset="0"/>
                        </a:rPr>
                        <m:t>=2</m:t>
                      </m:r>
                      <m:r>
                        <a:rPr lang="en-US" sz="1800" i="1">
                          <a:latin typeface="Cambria Math" panose="02040503050406030204" pitchFamily="18" charset="0"/>
                        </a:rPr>
                        <m:t>h</m:t>
                      </m:r>
                      <m:func>
                        <m:funcPr>
                          <m:ctrlPr>
                            <a:rPr lang="en-US" sz="1800" i="1">
                              <a:latin typeface="Cambria Math" panose="02040503050406030204" pitchFamily="18" charset="0"/>
                            </a:rPr>
                          </m:ctrlPr>
                        </m:funcPr>
                        <m:fName>
                          <m:r>
                            <m:rPr>
                              <m:sty m:val="p"/>
                            </m:rPr>
                            <a:rPr lang="en-US" sz="1800" i="0">
                              <a:latin typeface="Cambria Math" panose="02040503050406030204" pitchFamily="18" charset="0"/>
                            </a:rPr>
                            <m:t>sin</m:t>
                          </m:r>
                        </m:fName>
                        <m:e>
                          <m:d>
                            <m:dPr>
                              <m:ctrlPr>
                                <a:rPr lang="en-US" sz="1800" i="1">
                                  <a:latin typeface="Cambria Math" panose="02040503050406030204" pitchFamily="18" charset="0"/>
                                </a:rPr>
                              </m:ctrlPr>
                            </m:dPr>
                            <m:e>
                              <m:f>
                                <m:fPr>
                                  <m:ctrlPr>
                                    <a:rPr lang="en-US" sz="1800" i="1">
                                      <a:latin typeface="Cambria Math" panose="02040503050406030204" pitchFamily="18" charset="0"/>
                                    </a:rPr>
                                  </m:ctrlPr>
                                </m:fPr>
                                <m:num>
                                  <m:r>
                                    <a:rPr lang="en-US" sz="1800" i="1">
                                      <a:latin typeface="Cambria Math" panose="02040503050406030204" pitchFamily="18" charset="0"/>
                                    </a:rPr>
                                    <m:t>𝜋</m:t>
                                  </m:r>
                                  <m:r>
                                    <a:rPr lang="en-US" sz="1800" i="1">
                                      <a:latin typeface="Cambria Math" panose="02040503050406030204" pitchFamily="18" charset="0"/>
                                    </a:rPr>
                                    <m:t>𝑙</m:t>
                                  </m:r>
                                </m:num>
                                <m:den>
                                  <m:r>
                                    <a:rPr lang="en-US" sz="1800" i="1">
                                      <a:latin typeface="Cambria Math" panose="02040503050406030204" pitchFamily="18" charset="0"/>
                                    </a:rPr>
                                    <m:t>𝜆</m:t>
                                  </m:r>
                                </m:den>
                              </m:f>
                            </m:e>
                          </m:d>
                        </m:e>
                      </m:func>
                    </m:oMath>
                  </m:oMathPara>
                </a14:m>
                <a:endParaRPr lang="en-US" sz="1800" dirty="0"/>
              </a:p>
            </p:txBody>
          </p:sp>
        </mc:Choice>
        <mc:Fallback xmlns="">
          <p:sp>
            <p:nvSpPr>
              <p:cNvPr id="84" name="Rectangle 83">
                <a:extLst>
                  <a:ext uri="{FF2B5EF4-FFF2-40B4-BE49-F238E27FC236}">
                    <a16:creationId xmlns:a16="http://schemas.microsoft.com/office/drawing/2014/main" id="{3DC1F19A-1416-463B-84EF-46B4FDF4E20E}"/>
                  </a:ext>
                </a:extLst>
              </p:cNvPr>
              <p:cNvSpPr>
                <a:spLocks noRot="1" noChangeAspect="1" noMove="1" noResize="1" noEditPoints="1" noAdjustHandles="1" noChangeArrowheads="1" noChangeShapeType="1" noTextEdit="1"/>
              </p:cNvSpPr>
              <p:nvPr/>
            </p:nvSpPr>
            <p:spPr>
              <a:xfrm>
                <a:off x="5396904" y="5794402"/>
                <a:ext cx="1899046" cy="714683"/>
              </a:xfrm>
              <a:prstGeom prst="rect">
                <a:avLst/>
              </a:prstGeom>
              <a:blipFill>
                <a:blip r:embed="rId12"/>
                <a:stretch>
                  <a:fillRect/>
                </a:stretch>
              </a:blipFill>
              <a:ln w="28575">
                <a:solidFill>
                  <a:srgbClr val="0000FF"/>
                </a:solidFill>
              </a:ln>
            </p:spPr>
            <p:txBody>
              <a:bodyPr/>
              <a:lstStyle/>
              <a:p>
                <a:r>
                  <a:rPr lang="en-US">
                    <a:noFill/>
                  </a:rPr>
                  <a:t> </a:t>
                </a:r>
              </a:p>
            </p:txBody>
          </p:sp>
        </mc:Fallback>
      </mc:AlternateContent>
      <p:sp>
        <p:nvSpPr>
          <p:cNvPr id="10" name="Arrow: Down 9">
            <a:extLst>
              <a:ext uri="{FF2B5EF4-FFF2-40B4-BE49-F238E27FC236}">
                <a16:creationId xmlns:a16="http://schemas.microsoft.com/office/drawing/2014/main" id="{FF5F8DA4-8D8D-49C0-8EEF-39B707D9ACA2}"/>
              </a:ext>
            </a:extLst>
          </p:cNvPr>
          <p:cNvSpPr/>
          <p:nvPr/>
        </p:nvSpPr>
        <p:spPr bwMode="auto">
          <a:xfrm>
            <a:off x="5721738" y="5294496"/>
            <a:ext cx="330926" cy="400110"/>
          </a:xfrm>
          <a:prstGeom prst="downArrow">
            <a:avLst/>
          </a:prstGeom>
          <a:solidFill>
            <a:srgbClr val="0000FF"/>
          </a:solidFill>
          <a:ln w="19050" cap="flat" cmpd="sng" algn="ctr">
            <a:solidFill>
              <a:schemeClr val="tx1"/>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p:txBody>
      </p:sp>
      <p:sp>
        <p:nvSpPr>
          <p:cNvPr id="85" name="TextBox 84">
            <a:extLst>
              <a:ext uri="{FF2B5EF4-FFF2-40B4-BE49-F238E27FC236}">
                <a16:creationId xmlns:a16="http://schemas.microsoft.com/office/drawing/2014/main" id="{EC1EE7EA-1230-4B2B-BF90-22FE641080AC}"/>
              </a:ext>
            </a:extLst>
          </p:cNvPr>
          <p:cNvSpPr txBox="1"/>
          <p:nvPr/>
        </p:nvSpPr>
        <p:spPr>
          <a:xfrm>
            <a:off x="6052664" y="5269143"/>
            <a:ext cx="1207050" cy="400110"/>
          </a:xfrm>
          <a:prstGeom prst="rect">
            <a:avLst/>
          </a:prstGeom>
          <a:noFill/>
        </p:spPr>
        <p:txBody>
          <a:bodyPr wrap="square" rtlCol="0">
            <a:spAutoFit/>
          </a:bodyPr>
          <a:lstStyle/>
          <a:p>
            <a:r>
              <a:rPr lang="en-US" sz="1000" i="1">
                <a:solidFill>
                  <a:srgbClr val="0000FF"/>
                </a:solidFill>
              </a:rPr>
              <a:t>Derivation in backup slides</a:t>
            </a:r>
          </a:p>
        </p:txBody>
      </p:sp>
      <p:sp>
        <p:nvSpPr>
          <p:cNvPr id="80" name="TextBox 79">
            <a:extLst>
              <a:ext uri="{FF2B5EF4-FFF2-40B4-BE49-F238E27FC236}">
                <a16:creationId xmlns:a16="http://schemas.microsoft.com/office/drawing/2014/main" id="{BDB08070-9AB8-475F-AFEF-E671FCCD4A34}"/>
              </a:ext>
            </a:extLst>
          </p:cNvPr>
          <p:cNvSpPr txBox="1"/>
          <p:nvPr/>
        </p:nvSpPr>
        <p:spPr>
          <a:xfrm>
            <a:off x="7029981" y="2411411"/>
            <a:ext cx="1425474" cy="523220"/>
          </a:xfrm>
          <a:prstGeom prst="rect">
            <a:avLst/>
          </a:prstGeom>
          <a:noFill/>
        </p:spPr>
        <p:txBody>
          <a:bodyPr wrap="square" rtlCol="0">
            <a:spAutoFit/>
          </a:bodyPr>
          <a:lstStyle/>
          <a:p>
            <a:r>
              <a:rPr lang="en-US" sz="1400" i="1">
                <a:solidFill>
                  <a:srgbClr val="0000FF"/>
                </a:solidFill>
                <a:latin typeface="Times New Roman" panose="02020603050405020304" pitchFamily="18" charset="0"/>
                <a:cs typeface="Times New Roman" panose="02020603050405020304" pitchFamily="18" charset="0"/>
              </a:rPr>
              <a:t>h </a:t>
            </a:r>
            <a:r>
              <a:rPr lang="en-US" sz="1400" i="1" dirty="0">
                <a:solidFill>
                  <a:srgbClr val="0000FF"/>
                </a:solidFill>
                <a:latin typeface="Times New Roman" panose="02020603050405020304" pitchFamily="18" charset="0"/>
                <a:cs typeface="Times New Roman" panose="02020603050405020304" pitchFamily="18" charset="0"/>
              </a:rPr>
              <a:t>= </a:t>
            </a:r>
            <a:r>
              <a:rPr lang="en-US" sz="1400" i="1">
                <a:solidFill>
                  <a:srgbClr val="0000FF"/>
                </a:solidFill>
                <a:latin typeface="Times New Roman" panose="02020603050405020304" pitchFamily="18" charset="0"/>
                <a:cs typeface="Times New Roman" panose="02020603050405020304" pitchFamily="18" charset="0"/>
              </a:rPr>
              <a:t>5 cm per MIL-STD-461</a:t>
            </a:r>
            <a:endParaRPr lang="en-US" sz="1400" i="1" dirty="0">
              <a:solidFill>
                <a:srgbClr val="0000FF"/>
              </a:solidFill>
              <a:latin typeface="Times New Roman" panose="02020603050405020304" pitchFamily="18" charset="0"/>
              <a:cs typeface="Times New Roman" panose="02020603050405020304" pitchFamily="18" charset="0"/>
            </a:endParaRPr>
          </a:p>
        </p:txBody>
      </p:sp>
      <p:sp>
        <p:nvSpPr>
          <p:cNvPr id="16" name="Rectangle 15">
            <a:extLst>
              <a:ext uri="{FF2B5EF4-FFF2-40B4-BE49-F238E27FC236}">
                <a16:creationId xmlns:a16="http://schemas.microsoft.com/office/drawing/2014/main" id="{B52CE353-0C3D-41EC-A809-543D2B00ED01}"/>
              </a:ext>
            </a:extLst>
          </p:cNvPr>
          <p:cNvSpPr/>
          <p:nvPr/>
        </p:nvSpPr>
        <p:spPr bwMode="auto">
          <a:xfrm>
            <a:off x="4831640" y="3366204"/>
            <a:ext cx="3146735" cy="927304"/>
          </a:xfrm>
          <a:prstGeom prst="rect">
            <a:avLst/>
          </a:prstGeom>
          <a:noFill/>
          <a:ln w="28575" cap="flat" cmpd="sng" algn="ctr">
            <a:solidFill>
              <a:srgbClr val="0000FF"/>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p:txBody>
      </p:sp>
      <p:sp>
        <p:nvSpPr>
          <p:cNvPr id="21" name="TextBox 20">
            <a:extLst>
              <a:ext uri="{FF2B5EF4-FFF2-40B4-BE49-F238E27FC236}">
                <a16:creationId xmlns:a16="http://schemas.microsoft.com/office/drawing/2014/main" id="{119B81F3-1EDB-4074-88EA-658C40566751}"/>
              </a:ext>
            </a:extLst>
          </p:cNvPr>
          <p:cNvSpPr txBox="1"/>
          <p:nvPr/>
        </p:nvSpPr>
        <p:spPr>
          <a:xfrm>
            <a:off x="914400" y="733133"/>
            <a:ext cx="3923762" cy="461665"/>
          </a:xfrm>
          <a:prstGeom prst="rect">
            <a:avLst/>
          </a:prstGeom>
          <a:noFill/>
          <a:ln w="28575">
            <a:solidFill>
              <a:srgbClr val="0000FF"/>
            </a:solidFill>
          </a:ln>
        </p:spPr>
        <p:txBody>
          <a:bodyPr wrap="square" rtlCol="0">
            <a:spAutoFit/>
          </a:bodyPr>
          <a:lstStyle/>
          <a:p>
            <a:r>
              <a:rPr lang="en-US" sz="1200" i="1">
                <a:solidFill>
                  <a:srgbClr val="0000FF"/>
                </a:solidFill>
              </a:rPr>
              <a:t>Inspired by Ken Javor, “On Field-to-Wire Coupling Versus Conducted Injection Techniques”</a:t>
            </a:r>
          </a:p>
        </p:txBody>
      </p:sp>
    </p:spTree>
    <p:extLst>
      <p:ext uri="{BB962C8B-B14F-4D97-AF65-F5344CB8AC3E}">
        <p14:creationId xmlns:p14="http://schemas.microsoft.com/office/powerpoint/2010/main" val="37357903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000"/>
              <a:t>Field-to-Wire Coupling – Transmission Line Model (cont.)</a:t>
            </a:r>
            <a:endParaRPr lang="en-US" dirty="0"/>
          </a:p>
        </p:txBody>
      </p:sp>
      <p:sp>
        <p:nvSpPr>
          <p:cNvPr id="7" name="TextBox 6"/>
          <p:cNvSpPr txBox="1"/>
          <p:nvPr/>
        </p:nvSpPr>
        <p:spPr>
          <a:xfrm>
            <a:off x="7012355" y="2149860"/>
            <a:ext cx="2050934" cy="1846659"/>
          </a:xfrm>
          <a:prstGeom prst="rect">
            <a:avLst/>
          </a:prstGeom>
          <a:solidFill>
            <a:schemeClr val="bg1"/>
          </a:solidFill>
        </p:spPr>
        <p:txBody>
          <a:bodyPr wrap="square" rtlCol="0">
            <a:spAutoFit/>
          </a:bodyPr>
          <a:lstStyle/>
          <a:p>
            <a:r>
              <a:rPr lang="en-US" sz="2400" i="1" dirty="0">
                <a:solidFill>
                  <a:srgbClr val="0000FF"/>
                </a:solidFill>
                <a:latin typeface="Times New Roman" panose="02020603050405020304" pitchFamily="18" charset="0"/>
                <a:cs typeface="Times New Roman" panose="02020603050405020304" pitchFamily="18" charset="0"/>
              </a:rPr>
              <a:t>(V/E)</a:t>
            </a:r>
            <a:r>
              <a:rPr lang="en-US" sz="2400" i="1" baseline="-25000" dirty="0">
                <a:solidFill>
                  <a:srgbClr val="0000FF"/>
                </a:solidFill>
                <a:latin typeface="Times New Roman" panose="02020603050405020304" pitchFamily="18" charset="0"/>
                <a:cs typeface="Times New Roman" panose="02020603050405020304" pitchFamily="18" charset="0"/>
              </a:rPr>
              <a:t>MAX</a:t>
            </a:r>
            <a:r>
              <a:rPr lang="en-US" sz="2400" i="1" dirty="0">
                <a:solidFill>
                  <a:srgbClr val="0000FF"/>
                </a:solidFill>
                <a:latin typeface="Times New Roman" panose="02020603050405020304" pitchFamily="18" charset="0"/>
                <a:cs typeface="Times New Roman" panose="02020603050405020304" pitchFamily="18" charset="0"/>
              </a:rPr>
              <a:t> = </a:t>
            </a:r>
          </a:p>
          <a:p>
            <a:r>
              <a:rPr lang="en-US" sz="2400" i="1" dirty="0">
                <a:solidFill>
                  <a:srgbClr val="0000FF"/>
                </a:solidFill>
                <a:latin typeface="Times New Roman" panose="02020603050405020304" pitchFamily="18" charset="0"/>
                <a:cs typeface="Times New Roman" panose="02020603050405020304" pitchFamily="18" charset="0"/>
              </a:rPr>
              <a:t>150 mV/(V/m) </a:t>
            </a:r>
          </a:p>
          <a:p>
            <a:r>
              <a:rPr lang="en-US" sz="2400" i="1" dirty="0">
                <a:solidFill>
                  <a:srgbClr val="0000FF"/>
                </a:solidFill>
                <a:latin typeface="Times New Roman" panose="02020603050405020304" pitchFamily="18" charset="0"/>
                <a:cs typeface="Times New Roman" panose="02020603050405020304" pitchFamily="18" charset="0"/>
              </a:rPr>
              <a:t>for h = 5 cm</a:t>
            </a:r>
          </a:p>
          <a:p>
            <a:endParaRPr lang="en-US" sz="2400" i="1" dirty="0">
              <a:solidFill>
                <a:srgbClr val="0000FF"/>
              </a:solidFill>
              <a:latin typeface="Times New Roman" panose="02020603050405020304" pitchFamily="18" charset="0"/>
              <a:cs typeface="Times New Roman" panose="02020603050405020304" pitchFamily="18" charset="0"/>
            </a:endParaRPr>
          </a:p>
          <a:p>
            <a:r>
              <a:rPr lang="en-US" sz="1800" i="1" dirty="0">
                <a:solidFill>
                  <a:srgbClr val="0000FF"/>
                </a:solidFill>
                <a:latin typeface="Times New Roman" panose="02020603050405020304" pitchFamily="18" charset="0"/>
                <a:cs typeface="Times New Roman" panose="02020603050405020304" pitchFamily="18" charset="0"/>
              </a:rPr>
              <a:t>= 104 dBµV/(V/m)</a:t>
            </a:r>
          </a:p>
        </p:txBody>
      </p:sp>
      <p:pic>
        <p:nvPicPr>
          <p:cNvPr id="5" name="Picture 4"/>
          <p:cNvPicPr/>
          <p:nvPr/>
        </p:nvPicPr>
        <p:blipFill rotWithShape="1">
          <a:blip r:embed="rId2">
            <a:extLst>
              <a:ext uri="{28A0092B-C50C-407E-A947-70E740481C1C}">
                <a14:useLocalDpi xmlns:a14="http://schemas.microsoft.com/office/drawing/2010/main" val="0"/>
              </a:ext>
            </a:extLst>
          </a:blip>
          <a:srcRect t="3084" b="1682"/>
          <a:stretch/>
        </p:blipFill>
        <p:spPr bwMode="auto">
          <a:xfrm>
            <a:off x="65434" y="1598305"/>
            <a:ext cx="7040041" cy="455491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883326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000"/>
              <a:t>Field-to-Wire Coupling – Transmission Line Model (cont.)</a:t>
            </a:r>
            <a:endParaRPr lang="en-US" sz="2100" dirty="0">
              <a:latin typeface="Arial" panose="020B0604020202020204" pitchFamily="34" charset="0"/>
              <a:cs typeface="Arial" panose="020B0604020202020204" pitchFamily="34" charset="0"/>
            </a:endParaRPr>
          </a:p>
        </p:txBody>
      </p:sp>
      <p:grpSp>
        <p:nvGrpSpPr>
          <p:cNvPr id="11" name="Group 10"/>
          <p:cNvGrpSpPr/>
          <p:nvPr/>
        </p:nvGrpSpPr>
        <p:grpSpPr>
          <a:xfrm>
            <a:off x="3070454" y="4726003"/>
            <a:ext cx="5669281" cy="1793427"/>
            <a:chOff x="3070454" y="4726003"/>
            <a:chExt cx="5669281" cy="1793427"/>
          </a:xfrm>
        </p:grpSpPr>
        <p:sp>
          <p:nvSpPr>
            <p:cNvPr id="20" name="Parallelogram 93"/>
            <p:cNvSpPr>
              <a:spLocks noChangeArrowheads="1"/>
            </p:cNvSpPr>
            <p:nvPr/>
          </p:nvSpPr>
          <p:spPr bwMode="auto">
            <a:xfrm>
              <a:off x="3070454" y="4726003"/>
              <a:ext cx="5669281" cy="1793427"/>
            </a:xfrm>
            <a:prstGeom prst="parallelogram">
              <a:avLst>
                <a:gd name="adj" fmla="val 152642"/>
              </a:avLst>
            </a:prstGeom>
            <a:solidFill>
              <a:srgbClr val="E6AF00">
                <a:alpha val="58038"/>
              </a:srgbClr>
            </a:solidFill>
            <a:ln w="9525" algn="ctr">
              <a:solidFill>
                <a:srgbClr val="000000"/>
              </a:solidFill>
              <a:round/>
              <a:headEnd/>
              <a:tailEnd type="triangle" w="lg" len="lg"/>
            </a:ln>
          </p:spPr>
          <p:txBody>
            <a:bodyPr/>
            <a:lstStyle/>
            <a:p>
              <a:pPr defTabSz="685800">
                <a:defRPr/>
              </a:pPr>
              <a:endParaRPr lang="en-US" sz="1200" kern="0" dirty="0">
                <a:solidFill>
                  <a:srgbClr val="000000"/>
                </a:solidFill>
              </a:endParaRPr>
            </a:p>
          </p:txBody>
        </p:sp>
        <p:sp>
          <p:nvSpPr>
            <p:cNvPr id="21" name="Freeform 20"/>
            <p:cNvSpPr/>
            <p:nvPr/>
          </p:nvSpPr>
          <p:spPr bwMode="auto">
            <a:xfrm>
              <a:off x="5907074" y="4918122"/>
              <a:ext cx="746434" cy="810179"/>
            </a:xfrm>
            <a:custGeom>
              <a:avLst/>
              <a:gdLst>
                <a:gd name="connsiteX0" fmla="*/ 0 w 1173193"/>
                <a:gd name="connsiteY0" fmla="*/ 1276709 h 1276709"/>
                <a:gd name="connsiteX1" fmla="*/ 8627 w 1173193"/>
                <a:gd name="connsiteY1" fmla="*/ 733245 h 1276709"/>
                <a:gd name="connsiteX2" fmla="*/ 1173193 w 1173193"/>
                <a:gd name="connsiteY2" fmla="*/ 0 h 1276709"/>
                <a:gd name="connsiteX3" fmla="*/ 1173193 w 1173193"/>
                <a:gd name="connsiteY3" fmla="*/ 569343 h 1276709"/>
                <a:gd name="connsiteX4" fmla="*/ 0 w 1173193"/>
                <a:gd name="connsiteY4" fmla="*/ 1276709 h 1276709"/>
                <a:gd name="connsiteX0" fmla="*/ 0 w 1173193"/>
                <a:gd name="connsiteY0" fmla="*/ 1276709 h 1276709"/>
                <a:gd name="connsiteX1" fmla="*/ 8627 w 1173193"/>
                <a:gd name="connsiteY1" fmla="*/ 733245 h 1276709"/>
                <a:gd name="connsiteX2" fmla="*/ 1173193 w 1173193"/>
                <a:gd name="connsiteY2" fmla="*/ 0 h 1276709"/>
                <a:gd name="connsiteX3" fmla="*/ 1155940 w 1173193"/>
                <a:gd name="connsiteY3" fmla="*/ 543464 h 1276709"/>
                <a:gd name="connsiteX4" fmla="*/ 0 w 1173193"/>
                <a:gd name="connsiteY4" fmla="*/ 1276709 h 1276709"/>
                <a:gd name="connsiteX0" fmla="*/ 0 w 1155940"/>
                <a:gd name="connsiteY0" fmla="*/ 1250830 h 1250830"/>
                <a:gd name="connsiteX1" fmla="*/ 8627 w 1155940"/>
                <a:gd name="connsiteY1" fmla="*/ 707366 h 1250830"/>
                <a:gd name="connsiteX2" fmla="*/ 1112808 w 1155940"/>
                <a:gd name="connsiteY2" fmla="*/ 0 h 1250830"/>
                <a:gd name="connsiteX3" fmla="*/ 1155940 w 1155940"/>
                <a:gd name="connsiteY3" fmla="*/ 517585 h 1250830"/>
                <a:gd name="connsiteX4" fmla="*/ 0 w 1155940"/>
                <a:gd name="connsiteY4" fmla="*/ 1250830 h 1250830"/>
                <a:gd name="connsiteX0" fmla="*/ 0 w 1155940"/>
                <a:gd name="connsiteY0" fmla="*/ 1242204 h 1242204"/>
                <a:gd name="connsiteX1" fmla="*/ 8627 w 1155940"/>
                <a:gd name="connsiteY1" fmla="*/ 698740 h 1242204"/>
                <a:gd name="connsiteX2" fmla="*/ 1138687 w 1155940"/>
                <a:gd name="connsiteY2" fmla="*/ 0 h 1242204"/>
                <a:gd name="connsiteX3" fmla="*/ 1155940 w 1155940"/>
                <a:gd name="connsiteY3" fmla="*/ 508959 h 1242204"/>
                <a:gd name="connsiteX4" fmla="*/ 0 w 1155940"/>
                <a:gd name="connsiteY4" fmla="*/ 1242204 h 1242204"/>
                <a:gd name="connsiteX0" fmla="*/ 0 w 1155940"/>
                <a:gd name="connsiteY0" fmla="*/ 1242204 h 1242204"/>
                <a:gd name="connsiteX1" fmla="*/ 8627 w 1155940"/>
                <a:gd name="connsiteY1" fmla="*/ 698740 h 1242204"/>
                <a:gd name="connsiteX2" fmla="*/ 1138687 w 1155940"/>
                <a:gd name="connsiteY2" fmla="*/ 0 h 1242204"/>
                <a:gd name="connsiteX3" fmla="*/ 1155940 w 1155940"/>
                <a:gd name="connsiteY3" fmla="*/ 529277 h 1242204"/>
                <a:gd name="connsiteX4" fmla="*/ 0 w 1155940"/>
                <a:gd name="connsiteY4" fmla="*/ 1242204 h 1242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940" h="1242204">
                  <a:moveTo>
                    <a:pt x="0" y="1242204"/>
                  </a:moveTo>
                  <a:lnTo>
                    <a:pt x="8627" y="698740"/>
                  </a:lnTo>
                  <a:lnTo>
                    <a:pt x="1138687" y="0"/>
                  </a:lnTo>
                  <a:lnTo>
                    <a:pt x="1155940" y="529277"/>
                  </a:lnTo>
                  <a:lnTo>
                    <a:pt x="0" y="1242204"/>
                  </a:lnTo>
                  <a:close/>
                </a:path>
              </a:pathLst>
            </a:custGeom>
            <a:solidFill>
              <a:srgbClr val="FFFFFF">
                <a:lumMod val="75000"/>
                <a:alpha val="66000"/>
              </a:srgbClr>
            </a:solidFill>
            <a:ln w="38100" cap="flat" cmpd="sng" algn="ctr">
              <a:noFill/>
              <a:prstDash val="solid"/>
              <a:round/>
              <a:headEnd type="none" w="med" len="med"/>
              <a:tailEnd type="triangle" w="lg" len="lg"/>
            </a:ln>
            <a:effectLst/>
          </p:spPr>
          <p:txBody>
            <a:bodyPr vert="horz" wrap="square" lIns="68580" tIns="34290" rIns="68580" bIns="34290" numCol="1" rtlCol="0" anchor="t" anchorCtr="0" compatLnSpc="1">
              <a:prstTxWarp prst="textNoShape">
                <a:avLst/>
              </a:prstTxWarp>
            </a:bodyPr>
            <a:lstStyle/>
            <a:p>
              <a:pPr defTabSz="685800">
                <a:defRPr/>
              </a:pPr>
              <a:endParaRPr lang="en-US" sz="1200" kern="0">
                <a:solidFill>
                  <a:srgbClr val="000000"/>
                </a:solidFill>
              </a:endParaRPr>
            </a:p>
          </p:txBody>
        </p:sp>
        <p:sp>
          <p:nvSpPr>
            <p:cNvPr id="22" name="Freeform 21"/>
            <p:cNvSpPr/>
            <p:nvPr/>
          </p:nvSpPr>
          <p:spPr bwMode="auto">
            <a:xfrm>
              <a:off x="5207618" y="5390151"/>
              <a:ext cx="709013" cy="818246"/>
            </a:xfrm>
            <a:custGeom>
              <a:avLst/>
              <a:gdLst>
                <a:gd name="connsiteX0" fmla="*/ 0 w 1173193"/>
                <a:gd name="connsiteY0" fmla="*/ 1276709 h 1276709"/>
                <a:gd name="connsiteX1" fmla="*/ 8627 w 1173193"/>
                <a:gd name="connsiteY1" fmla="*/ 733245 h 1276709"/>
                <a:gd name="connsiteX2" fmla="*/ 1173193 w 1173193"/>
                <a:gd name="connsiteY2" fmla="*/ 0 h 1276709"/>
                <a:gd name="connsiteX3" fmla="*/ 1173193 w 1173193"/>
                <a:gd name="connsiteY3" fmla="*/ 569343 h 1276709"/>
                <a:gd name="connsiteX4" fmla="*/ 0 w 1173193"/>
                <a:gd name="connsiteY4" fmla="*/ 1276709 h 1276709"/>
                <a:gd name="connsiteX0" fmla="*/ 0 w 1173193"/>
                <a:gd name="connsiteY0" fmla="*/ 1276709 h 1276709"/>
                <a:gd name="connsiteX1" fmla="*/ 8627 w 1173193"/>
                <a:gd name="connsiteY1" fmla="*/ 733245 h 1276709"/>
                <a:gd name="connsiteX2" fmla="*/ 1173193 w 1173193"/>
                <a:gd name="connsiteY2" fmla="*/ 0 h 1276709"/>
                <a:gd name="connsiteX3" fmla="*/ 1155940 w 1173193"/>
                <a:gd name="connsiteY3" fmla="*/ 543464 h 1276709"/>
                <a:gd name="connsiteX4" fmla="*/ 0 w 1173193"/>
                <a:gd name="connsiteY4" fmla="*/ 1276709 h 1276709"/>
                <a:gd name="connsiteX0" fmla="*/ 0 w 1155940"/>
                <a:gd name="connsiteY0" fmla="*/ 1250830 h 1250830"/>
                <a:gd name="connsiteX1" fmla="*/ 8627 w 1155940"/>
                <a:gd name="connsiteY1" fmla="*/ 707366 h 1250830"/>
                <a:gd name="connsiteX2" fmla="*/ 1112808 w 1155940"/>
                <a:gd name="connsiteY2" fmla="*/ 0 h 1250830"/>
                <a:gd name="connsiteX3" fmla="*/ 1155940 w 1155940"/>
                <a:gd name="connsiteY3" fmla="*/ 517585 h 1250830"/>
                <a:gd name="connsiteX4" fmla="*/ 0 w 1155940"/>
                <a:gd name="connsiteY4" fmla="*/ 1250830 h 1250830"/>
                <a:gd name="connsiteX0" fmla="*/ 0 w 1155940"/>
                <a:gd name="connsiteY0" fmla="*/ 1242204 h 1242204"/>
                <a:gd name="connsiteX1" fmla="*/ 8627 w 1155940"/>
                <a:gd name="connsiteY1" fmla="*/ 698740 h 1242204"/>
                <a:gd name="connsiteX2" fmla="*/ 1138687 w 1155940"/>
                <a:gd name="connsiteY2" fmla="*/ 0 h 1242204"/>
                <a:gd name="connsiteX3" fmla="*/ 1155940 w 1155940"/>
                <a:gd name="connsiteY3" fmla="*/ 508959 h 1242204"/>
                <a:gd name="connsiteX4" fmla="*/ 0 w 1155940"/>
                <a:gd name="connsiteY4" fmla="*/ 1242204 h 1242204"/>
                <a:gd name="connsiteX0" fmla="*/ 0 w 1155940"/>
                <a:gd name="connsiteY0" fmla="*/ 1242204 h 1242204"/>
                <a:gd name="connsiteX1" fmla="*/ 26149 w 1155940"/>
                <a:gd name="connsiteY1" fmla="*/ 698740 h 1242204"/>
                <a:gd name="connsiteX2" fmla="*/ 1138687 w 1155940"/>
                <a:gd name="connsiteY2" fmla="*/ 0 h 1242204"/>
                <a:gd name="connsiteX3" fmla="*/ 1155940 w 1155940"/>
                <a:gd name="connsiteY3" fmla="*/ 508959 h 1242204"/>
                <a:gd name="connsiteX4" fmla="*/ 0 w 1155940"/>
                <a:gd name="connsiteY4" fmla="*/ 1242204 h 1242204"/>
                <a:gd name="connsiteX0" fmla="*/ 0 w 1155940"/>
                <a:gd name="connsiteY0" fmla="*/ 1251110 h 1251110"/>
                <a:gd name="connsiteX1" fmla="*/ 26149 w 1155940"/>
                <a:gd name="connsiteY1" fmla="*/ 707646 h 1251110"/>
                <a:gd name="connsiteX2" fmla="*/ 1138687 w 1155940"/>
                <a:gd name="connsiteY2" fmla="*/ 0 h 1251110"/>
                <a:gd name="connsiteX3" fmla="*/ 1155940 w 1155940"/>
                <a:gd name="connsiteY3" fmla="*/ 517865 h 1251110"/>
                <a:gd name="connsiteX4" fmla="*/ 0 w 1155940"/>
                <a:gd name="connsiteY4" fmla="*/ 1251110 h 1251110"/>
                <a:gd name="connsiteX0" fmla="*/ 0 w 1155940"/>
                <a:gd name="connsiteY0" fmla="*/ 1222777 h 1222777"/>
                <a:gd name="connsiteX1" fmla="*/ 26149 w 1155940"/>
                <a:gd name="connsiteY1" fmla="*/ 679313 h 1222777"/>
                <a:gd name="connsiteX2" fmla="*/ 1138687 w 1155940"/>
                <a:gd name="connsiteY2" fmla="*/ 0 h 1222777"/>
                <a:gd name="connsiteX3" fmla="*/ 1155940 w 1155940"/>
                <a:gd name="connsiteY3" fmla="*/ 489532 h 1222777"/>
                <a:gd name="connsiteX4" fmla="*/ 0 w 1155940"/>
                <a:gd name="connsiteY4" fmla="*/ 1222777 h 1222777"/>
                <a:gd name="connsiteX0" fmla="*/ 0 w 1155940"/>
                <a:gd name="connsiteY0" fmla="*/ 1194443 h 1194443"/>
                <a:gd name="connsiteX1" fmla="*/ 26149 w 1155940"/>
                <a:gd name="connsiteY1" fmla="*/ 650979 h 1194443"/>
                <a:gd name="connsiteX2" fmla="*/ 1138687 w 1155940"/>
                <a:gd name="connsiteY2" fmla="*/ 0 h 1194443"/>
                <a:gd name="connsiteX3" fmla="*/ 1155940 w 1155940"/>
                <a:gd name="connsiteY3" fmla="*/ 461198 h 1194443"/>
                <a:gd name="connsiteX4" fmla="*/ 0 w 1155940"/>
                <a:gd name="connsiteY4" fmla="*/ 1194443 h 1194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940" h="1194443">
                  <a:moveTo>
                    <a:pt x="0" y="1194443"/>
                  </a:moveTo>
                  <a:lnTo>
                    <a:pt x="26149" y="650979"/>
                  </a:lnTo>
                  <a:lnTo>
                    <a:pt x="1138687" y="0"/>
                  </a:lnTo>
                  <a:lnTo>
                    <a:pt x="1155940" y="461198"/>
                  </a:lnTo>
                  <a:lnTo>
                    <a:pt x="0" y="1194443"/>
                  </a:lnTo>
                  <a:close/>
                </a:path>
              </a:pathLst>
            </a:custGeom>
            <a:solidFill>
              <a:srgbClr val="FFFFFF">
                <a:lumMod val="75000"/>
                <a:alpha val="66000"/>
              </a:srgbClr>
            </a:solidFill>
            <a:ln w="38100" cap="flat" cmpd="sng" algn="ctr">
              <a:noFill/>
              <a:prstDash val="solid"/>
              <a:round/>
              <a:headEnd type="none" w="med" len="med"/>
              <a:tailEnd type="triangle" w="lg" len="lg"/>
            </a:ln>
            <a:effectLst/>
          </p:spPr>
          <p:txBody>
            <a:bodyPr vert="horz" wrap="square" lIns="68580" tIns="34290" rIns="68580" bIns="34290" numCol="1" rtlCol="0" anchor="t" anchorCtr="0" compatLnSpc="1">
              <a:prstTxWarp prst="textNoShape">
                <a:avLst/>
              </a:prstTxWarp>
            </a:bodyPr>
            <a:lstStyle/>
            <a:p>
              <a:pPr defTabSz="685800">
                <a:defRPr/>
              </a:pPr>
              <a:endParaRPr lang="en-US" sz="1200" kern="0">
                <a:solidFill>
                  <a:srgbClr val="000000"/>
                </a:solidFill>
              </a:endParaRPr>
            </a:p>
          </p:txBody>
        </p:sp>
        <p:grpSp>
          <p:nvGrpSpPr>
            <p:cNvPr id="23" name="Group 54"/>
            <p:cNvGrpSpPr>
              <a:grpSpLocks/>
            </p:cNvGrpSpPr>
            <p:nvPr/>
          </p:nvGrpSpPr>
          <p:grpSpPr bwMode="auto">
            <a:xfrm rot="5400000">
              <a:off x="5122826" y="5963169"/>
              <a:ext cx="171450" cy="114300"/>
              <a:chOff x="1066800" y="2438400"/>
              <a:chExt cx="1447800" cy="685802"/>
            </a:xfrm>
          </p:grpSpPr>
          <p:cxnSp>
            <p:nvCxnSpPr>
              <p:cNvPr id="24" name="Straight Connector 55"/>
              <p:cNvCxnSpPr>
                <a:cxnSpLocks noChangeShapeType="1"/>
              </p:cNvCxnSpPr>
              <p:nvPr/>
            </p:nvCxnSpPr>
            <p:spPr bwMode="auto">
              <a:xfrm rot="5400000" flipH="1" flipV="1">
                <a:off x="952500" y="2552700"/>
                <a:ext cx="381000" cy="152400"/>
              </a:xfrm>
              <a:prstGeom prst="line">
                <a:avLst/>
              </a:prstGeom>
              <a:noFill/>
              <a:ln w="6350" algn="ctr">
                <a:solidFill>
                  <a:srgbClr val="000000"/>
                </a:solidFill>
                <a:round/>
                <a:headEnd/>
                <a:tailEnd type="none" w="lg" len="lg"/>
              </a:ln>
            </p:spPr>
          </p:cxnSp>
          <p:cxnSp>
            <p:nvCxnSpPr>
              <p:cNvPr id="25" name="Straight Connector 56"/>
              <p:cNvCxnSpPr>
                <a:cxnSpLocks noChangeShapeType="1"/>
              </p:cNvCxnSpPr>
              <p:nvPr/>
            </p:nvCxnSpPr>
            <p:spPr bwMode="auto">
              <a:xfrm rot="16200000" flipH="1">
                <a:off x="990600" y="2667000"/>
                <a:ext cx="685800" cy="228600"/>
              </a:xfrm>
              <a:prstGeom prst="line">
                <a:avLst/>
              </a:prstGeom>
              <a:noFill/>
              <a:ln w="6350" algn="ctr">
                <a:solidFill>
                  <a:srgbClr val="000000"/>
                </a:solidFill>
                <a:round/>
                <a:headEnd/>
                <a:tailEnd type="none" w="lg" len="lg"/>
              </a:ln>
            </p:spPr>
          </p:cxnSp>
          <p:cxnSp>
            <p:nvCxnSpPr>
              <p:cNvPr id="26" name="Straight Connector 57"/>
              <p:cNvCxnSpPr>
                <a:cxnSpLocks noChangeShapeType="1"/>
              </p:cNvCxnSpPr>
              <p:nvPr/>
            </p:nvCxnSpPr>
            <p:spPr bwMode="auto">
              <a:xfrm rot="16200000" flipH="1">
                <a:off x="1447800" y="2667000"/>
                <a:ext cx="685800" cy="228600"/>
              </a:xfrm>
              <a:prstGeom prst="line">
                <a:avLst/>
              </a:prstGeom>
              <a:noFill/>
              <a:ln w="6350" algn="ctr">
                <a:solidFill>
                  <a:srgbClr val="000000"/>
                </a:solidFill>
                <a:round/>
                <a:headEnd/>
                <a:tailEnd type="none" w="lg" len="lg"/>
              </a:ln>
            </p:spPr>
          </p:cxnSp>
          <p:cxnSp>
            <p:nvCxnSpPr>
              <p:cNvPr id="28" name="Straight Connector 58"/>
              <p:cNvCxnSpPr>
                <a:cxnSpLocks noChangeShapeType="1"/>
              </p:cNvCxnSpPr>
              <p:nvPr/>
            </p:nvCxnSpPr>
            <p:spPr bwMode="auto">
              <a:xfrm rot="16200000" flipH="1">
                <a:off x="1905000" y="2667000"/>
                <a:ext cx="685800" cy="228600"/>
              </a:xfrm>
              <a:prstGeom prst="line">
                <a:avLst/>
              </a:prstGeom>
              <a:noFill/>
              <a:ln w="6350" algn="ctr">
                <a:solidFill>
                  <a:srgbClr val="000000"/>
                </a:solidFill>
                <a:round/>
                <a:headEnd/>
                <a:tailEnd type="none" w="lg" len="lg"/>
              </a:ln>
            </p:spPr>
          </p:cxnSp>
          <p:cxnSp>
            <p:nvCxnSpPr>
              <p:cNvPr id="29" name="Straight Connector 59"/>
              <p:cNvCxnSpPr>
                <a:cxnSpLocks noChangeShapeType="1"/>
              </p:cNvCxnSpPr>
              <p:nvPr/>
            </p:nvCxnSpPr>
            <p:spPr bwMode="auto">
              <a:xfrm rot="5400000" flipH="1" flipV="1">
                <a:off x="2247900" y="2857500"/>
                <a:ext cx="381000" cy="152400"/>
              </a:xfrm>
              <a:prstGeom prst="line">
                <a:avLst/>
              </a:prstGeom>
              <a:noFill/>
              <a:ln w="6350" algn="ctr">
                <a:solidFill>
                  <a:srgbClr val="000000"/>
                </a:solidFill>
                <a:round/>
                <a:headEnd/>
                <a:tailEnd type="none" w="lg" len="lg"/>
              </a:ln>
            </p:spPr>
          </p:cxnSp>
          <p:cxnSp>
            <p:nvCxnSpPr>
              <p:cNvPr id="32" name="Straight Connector 60"/>
              <p:cNvCxnSpPr>
                <a:cxnSpLocks noChangeShapeType="1"/>
              </p:cNvCxnSpPr>
              <p:nvPr/>
            </p:nvCxnSpPr>
            <p:spPr bwMode="auto">
              <a:xfrm rot="5400000" flipH="1" flipV="1">
                <a:off x="1219200" y="2667000"/>
                <a:ext cx="685800" cy="228600"/>
              </a:xfrm>
              <a:prstGeom prst="line">
                <a:avLst/>
              </a:prstGeom>
              <a:noFill/>
              <a:ln w="6350" algn="ctr">
                <a:solidFill>
                  <a:srgbClr val="000000"/>
                </a:solidFill>
                <a:round/>
                <a:headEnd/>
                <a:tailEnd type="none" w="lg" len="lg"/>
              </a:ln>
            </p:spPr>
          </p:cxnSp>
          <p:cxnSp>
            <p:nvCxnSpPr>
              <p:cNvPr id="33" name="Straight Connector 61"/>
              <p:cNvCxnSpPr>
                <a:cxnSpLocks noChangeShapeType="1"/>
              </p:cNvCxnSpPr>
              <p:nvPr/>
            </p:nvCxnSpPr>
            <p:spPr bwMode="auto">
              <a:xfrm rot="5400000" flipH="1" flipV="1">
                <a:off x="1676402" y="2667001"/>
                <a:ext cx="685800" cy="228602"/>
              </a:xfrm>
              <a:prstGeom prst="line">
                <a:avLst/>
              </a:prstGeom>
              <a:noFill/>
              <a:ln w="6350" algn="ctr">
                <a:solidFill>
                  <a:srgbClr val="000000"/>
                </a:solidFill>
                <a:round/>
                <a:headEnd/>
                <a:tailEnd type="none" w="lg" len="lg"/>
              </a:ln>
            </p:spPr>
          </p:cxnSp>
        </p:grpSp>
        <p:cxnSp>
          <p:nvCxnSpPr>
            <p:cNvPr id="34" name="Straight Connector 68"/>
            <p:cNvCxnSpPr>
              <a:cxnSpLocks noChangeShapeType="1"/>
            </p:cNvCxnSpPr>
            <p:nvPr/>
          </p:nvCxnSpPr>
          <p:spPr bwMode="auto">
            <a:xfrm rot="5400000" flipH="1" flipV="1">
              <a:off x="5151401" y="5877444"/>
              <a:ext cx="114300" cy="0"/>
            </a:xfrm>
            <a:prstGeom prst="line">
              <a:avLst/>
            </a:prstGeom>
            <a:noFill/>
            <a:ln w="12700" algn="ctr">
              <a:solidFill>
                <a:srgbClr val="000000"/>
              </a:solidFill>
              <a:round/>
              <a:headEnd/>
              <a:tailEnd type="none" w="lg" len="lg"/>
            </a:ln>
          </p:spPr>
        </p:cxnSp>
        <p:cxnSp>
          <p:nvCxnSpPr>
            <p:cNvPr id="35" name="Straight Connector 70"/>
            <p:cNvCxnSpPr>
              <a:cxnSpLocks noChangeShapeType="1"/>
            </p:cNvCxnSpPr>
            <p:nvPr/>
          </p:nvCxnSpPr>
          <p:spPr bwMode="auto">
            <a:xfrm flipV="1">
              <a:off x="5208551" y="4905894"/>
              <a:ext cx="1428750" cy="914400"/>
            </a:xfrm>
            <a:prstGeom prst="line">
              <a:avLst/>
            </a:prstGeom>
            <a:noFill/>
            <a:ln w="38100" algn="ctr">
              <a:solidFill>
                <a:srgbClr val="000000"/>
              </a:solidFill>
              <a:round/>
              <a:headEnd/>
              <a:tailEnd type="none" w="lg" len="lg"/>
            </a:ln>
          </p:spPr>
        </p:cxnSp>
        <p:cxnSp>
          <p:nvCxnSpPr>
            <p:cNvPr id="36" name="Straight Connector 75"/>
            <p:cNvCxnSpPr>
              <a:cxnSpLocks noChangeShapeType="1"/>
            </p:cNvCxnSpPr>
            <p:nvPr/>
          </p:nvCxnSpPr>
          <p:spPr bwMode="auto">
            <a:xfrm rot="5400000">
              <a:off x="5151401" y="6163194"/>
              <a:ext cx="114300" cy="0"/>
            </a:xfrm>
            <a:prstGeom prst="line">
              <a:avLst/>
            </a:prstGeom>
            <a:noFill/>
            <a:ln w="12700" algn="ctr">
              <a:solidFill>
                <a:srgbClr val="000000"/>
              </a:solidFill>
              <a:round/>
              <a:headEnd/>
              <a:tailEnd type="none" w="lg" len="lg"/>
            </a:ln>
          </p:spPr>
        </p:cxnSp>
        <p:grpSp>
          <p:nvGrpSpPr>
            <p:cNvPr id="37" name="Group 99"/>
            <p:cNvGrpSpPr>
              <a:grpSpLocks/>
            </p:cNvGrpSpPr>
            <p:nvPr/>
          </p:nvGrpSpPr>
          <p:grpSpPr bwMode="auto">
            <a:xfrm>
              <a:off x="6580151" y="4905894"/>
              <a:ext cx="114300" cy="400050"/>
              <a:chOff x="4953000" y="2286000"/>
              <a:chExt cx="152400" cy="533400"/>
            </a:xfrm>
          </p:grpSpPr>
          <p:grpSp>
            <p:nvGrpSpPr>
              <p:cNvPr id="38" name="Group 46"/>
              <p:cNvGrpSpPr>
                <a:grpSpLocks/>
              </p:cNvGrpSpPr>
              <p:nvPr/>
            </p:nvGrpSpPr>
            <p:grpSpPr bwMode="auto">
              <a:xfrm rot="5400000">
                <a:off x="4914900" y="2476500"/>
                <a:ext cx="228600" cy="152400"/>
                <a:chOff x="1066800" y="2438400"/>
                <a:chExt cx="1447800" cy="685802"/>
              </a:xfrm>
            </p:grpSpPr>
            <p:cxnSp>
              <p:nvCxnSpPr>
                <p:cNvPr id="41" name="Straight Connector 47"/>
                <p:cNvCxnSpPr>
                  <a:cxnSpLocks noChangeShapeType="1"/>
                </p:cNvCxnSpPr>
                <p:nvPr/>
              </p:nvCxnSpPr>
              <p:spPr bwMode="auto">
                <a:xfrm rot="5400000" flipH="1" flipV="1">
                  <a:off x="952500" y="2552700"/>
                  <a:ext cx="381000" cy="152400"/>
                </a:xfrm>
                <a:prstGeom prst="line">
                  <a:avLst/>
                </a:prstGeom>
                <a:noFill/>
                <a:ln w="6350" algn="ctr">
                  <a:solidFill>
                    <a:srgbClr val="000000"/>
                  </a:solidFill>
                  <a:round/>
                  <a:headEnd/>
                  <a:tailEnd type="none" w="lg" len="lg"/>
                </a:ln>
              </p:spPr>
            </p:cxnSp>
            <p:cxnSp>
              <p:nvCxnSpPr>
                <p:cNvPr id="42" name="Straight Connector 48"/>
                <p:cNvCxnSpPr>
                  <a:cxnSpLocks noChangeShapeType="1"/>
                </p:cNvCxnSpPr>
                <p:nvPr/>
              </p:nvCxnSpPr>
              <p:spPr bwMode="auto">
                <a:xfrm rot="16200000" flipH="1">
                  <a:off x="990600" y="2667000"/>
                  <a:ext cx="685800" cy="228600"/>
                </a:xfrm>
                <a:prstGeom prst="line">
                  <a:avLst/>
                </a:prstGeom>
                <a:noFill/>
                <a:ln w="6350" algn="ctr">
                  <a:solidFill>
                    <a:srgbClr val="000000"/>
                  </a:solidFill>
                  <a:round/>
                  <a:headEnd/>
                  <a:tailEnd type="none" w="lg" len="lg"/>
                </a:ln>
              </p:spPr>
            </p:cxnSp>
            <p:cxnSp>
              <p:nvCxnSpPr>
                <p:cNvPr id="43" name="Straight Connector 49"/>
                <p:cNvCxnSpPr>
                  <a:cxnSpLocks noChangeShapeType="1"/>
                </p:cNvCxnSpPr>
                <p:nvPr/>
              </p:nvCxnSpPr>
              <p:spPr bwMode="auto">
                <a:xfrm rot="16200000" flipH="1">
                  <a:off x="1447800" y="2667000"/>
                  <a:ext cx="685800" cy="228600"/>
                </a:xfrm>
                <a:prstGeom prst="line">
                  <a:avLst/>
                </a:prstGeom>
                <a:noFill/>
                <a:ln w="6350" algn="ctr">
                  <a:solidFill>
                    <a:srgbClr val="000000"/>
                  </a:solidFill>
                  <a:round/>
                  <a:headEnd/>
                  <a:tailEnd type="none" w="lg" len="lg"/>
                </a:ln>
              </p:spPr>
            </p:cxnSp>
            <p:cxnSp>
              <p:nvCxnSpPr>
                <p:cNvPr id="44" name="Straight Connector 50"/>
                <p:cNvCxnSpPr>
                  <a:cxnSpLocks noChangeShapeType="1"/>
                </p:cNvCxnSpPr>
                <p:nvPr/>
              </p:nvCxnSpPr>
              <p:spPr bwMode="auto">
                <a:xfrm rot="16200000" flipH="1">
                  <a:off x="1905000" y="2667000"/>
                  <a:ext cx="685800" cy="228600"/>
                </a:xfrm>
                <a:prstGeom prst="line">
                  <a:avLst/>
                </a:prstGeom>
                <a:noFill/>
                <a:ln w="6350" algn="ctr">
                  <a:solidFill>
                    <a:srgbClr val="000000"/>
                  </a:solidFill>
                  <a:round/>
                  <a:headEnd/>
                  <a:tailEnd type="none" w="lg" len="lg"/>
                </a:ln>
              </p:spPr>
            </p:cxnSp>
            <p:cxnSp>
              <p:nvCxnSpPr>
                <p:cNvPr id="45" name="Straight Connector 51"/>
                <p:cNvCxnSpPr>
                  <a:cxnSpLocks noChangeShapeType="1"/>
                </p:cNvCxnSpPr>
                <p:nvPr/>
              </p:nvCxnSpPr>
              <p:spPr bwMode="auto">
                <a:xfrm rot="5400000" flipH="1" flipV="1">
                  <a:off x="2247900" y="2857500"/>
                  <a:ext cx="381000" cy="152400"/>
                </a:xfrm>
                <a:prstGeom prst="line">
                  <a:avLst/>
                </a:prstGeom>
                <a:noFill/>
                <a:ln w="6350" algn="ctr">
                  <a:solidFill>
                    <a:srgbClr val="000000"/>
                  </a:solidFill>
                  <a:round/>
                  <a:headEnd/>
                  <a:tailEnd type="none" w="lg" len="lg"/>
                </a:ln>
              </p:spPr>
            </p:cxnSp>
            <p:cxnSp>
              <p:nvCxnSpPr>
                <p:cNvPr id="46" name="Straight Connector 52"/>
                <p:cNvCxnSpPr>
                  <a:cxnSpLocks noChangeShapeType="1"/>
                </p:cNvCxnSpPr>
                <p:nvPr/>
              </p:nvCxnSpPr>
              <p:spPr bwMode="auto">
                <a:xfrm rot="5400000" flipH="1" flipV="1">
                  <a:off x="1219200" y="2667000"/>
                  <a:ext cx="685800" cy="228600"/>
                </a:xfrm>
                <a:prstGeom prst="line">
                  <a:avLst/>
                </a:prstGeom>
                <a:noFill/>
                <a:ln w="6350" algn="ctr">
                  <a:solidFill>
                    <a:srgbClr val="000000"/>
                  </a:solidFill>
                  <a:round/>
                  <a:headEnd/>
                  <a:tailEnd type="none" w="lg" len="lg"/>
                </a:ln>
              </p:spPr>
            </p:cxnSp>
            <p:cxnSp>
              <p:nvCxnSpPr>
                <p:cNvPr id="47" name="Straight Connector 53"/>
                <p:cNvCxnSpPr>
                  <a:cxnSpLocks noChangeShapeType="1"/>
                </p:cNvCxnSpPr>
                <p:nvPr/>
              </p:nvCxnSpPr>
              <p:spPr bwMode="auto">
                <a:xfrm rot="5400000" flipH="1" flipV="1">
                  <a:off x="1676402" y="2667001"/>
                  <a:ext cx="685800" cy="228602"/>
                </a:xfrm>
                <a:prstGeom prst="line">
                  <a:avLst/>
                </a:prstGeom>
                <a:noFill/>
                <a:ln w="6350" algn="ctr">
                  <a:solidFill>
                    <a:srgbClr val="000000"/>
                  </a:solidFill>
                  <a:round/>
                  <a:headEnd/>
                  <a:tailEnd type="none" w="lg" len="lg"/>
                </a:ln>
              </p:spPr>
            </p:cxnSp>
          </p:grpSp>
          <p:cxnSp>
            <p:nvCxnSpPr>
              <p:cNvPr id="39" name="Straight Connector 72"/>
              <p:cNvCxnSpPr>
                <a:cxnSpLocks noChangeShapeType="1"/>
              </p:cNvCxnSpPr>
              <p:nvPr/>
            </p:nvCxnSpPr>
            <p:spPr bwMode="auto">
              <a:xfrm rot="5400000">
                <a:off x="4953000" y="2362200"/>
                <a:ext cx="152400" cy="0"/>
              </a:xfrm>
              <a:prstGeom prst="line">
                <a:avLst/>
              </a:prstGeom>
              <a:noFill/>
              <a:ln w="12700" algn="ctr">
                <a:solidFill>
                  <a:srgbClr val="000000"/>
                </a:solidFill>
                <a:round/>
                <a:headEnd/>
                <a:tailEnd type="none" w="lg" len="lg"/>
              </a:ln>
            </p:spPr>
          </p:cxnSp>
          <p:cxnSp>
            <p:nvCxnSpPr>
              <p:cNvPr id="40" name="Straight Connector 77"/>
              <p:cNvCxnSpPr>
                <a:cxnSpLocks noChangeShapeType="1"/>
              </p:cNvCxnSpPr>
              <p:nvPr/>
            </p:nvCxnSpPr>
            <p:spPr bwMode="auto">
              <a:xfrm rot="5400000">
                <a:off x="4953000" y="2743200"/>
                <a:ext cx="152400" cy="0"/>
              </a:xfrm>
              <a:prstGeom prst="line">
                <a:avLst/>
              </a:prstGeom>
              <a:noFill/>
              <a:ln w="12700" algn="ctr">
                <a:solidFill>
                  <a:srgbClr val="000000"/>
                </a:solidFill>
                <a:round/>
                <a:headEnd/>
                <a:tailEnd type="none" w="lg" len="lg"/>
              </a:ln>
            </p:spPr>
          </p:cxnSp>
        </p:grpSp>
        <p:grpSp>
          <p:nvGrpSpPr>
            <p:cNvPr id="66" name="Group 65"/>
            <p:cNvGrpSpPr/>
            <p:nvPr/>
          </p:nvGrpSpPr>
          <p:grpSpPr>
            <a:xfrm>
              <a:off x="5198604" y="5067199"/>
              <a:ext cx="1591760" cy="925183"/>
              <a:chOff x="4183811" y="2113472"/>
              <a:chExt cx="2122346" cy="1233577"/>
            </a:xfrm>
          </p:grpSpPr>
          <p:cxnSp>
            <p:nvCxnSpPr>
              <p:cNvPr id="67" name="Straight Arrow Connector 66"/>
              <p:cNvCxnSpPr/>
              <p:nvPr/>
            </p:nvCxnSpPr>
            <p:spPr bwMode="auto">
              <a:xfrm>
                <a:off x="5115464" y="2765465"/>
                <a:ext cx="1003821" cy="0"/>
              </a:xfrm>
              <a:prstGeom prst="straightConnector1">
                <a:avLst/>
              </a:prstGeom>
              <a:solidFill>
                <a:srgbClr val="BBE0E3"/>
              </a:solidFill>
              <a:ln w="38100" cap="flat" cmpd="sng" algn="ctr">
                <a:solidFill>
                  <a:srgbClr val="FF0000"/>
                </a:solidFill>
                <a:prstDash val="solid"/>
                <a:round/>
                <a:headEnd type="none" w="med" len="med"/>
                <a:tailEnd type="triangle"/>
              </a:ln>
              <a:effectLst/>
            </p:spPr>
          </p:cxnSp>
          <p:cxnSp>
            <p:nvCxnSpPr>
              <p:cNvPr id="68" name="Straight Arrow Connector 67"/>
              <p:cNvCxnSpPr/>
              <p:nvPr/>
            </p:nvCxnSpPr>
            <p:spPr bwMode="auto">
              <a:xfrm>
                <a:off x="4553817" y="3120228"/>
                <a:ext cx="871312" cy="0"/>
              </a:xfrm>
              <a:prstGeom prst="straightConnector1">
                <a:avLst/>
              </a:prstGeom>
              <a:solidFill>
                <a:srgbClr val="BBE0E3"/>
              </a:solidFill>
              <a:ln w="38100" cap="flat" cmpd="sng" algn="ctr">
                <a:solidFill>
                  <a:srgbClr val="FF0000"/>
                </a:solidFill>
                <a:prstDash val="solid"/>
                <a:round/>
                <a:headEnd type="none" w="med" len="med"/>
                <a:tailEnd type="triangle"/>
              </a:ln>
              <a:effectLst/>
            </p:spPr>
          </p:cxnSp>
          <p:cxnSp>
            <p:nvCxnSpPr>
              <p:cNvPr id="69" name="Straight Arrow Connector 68"/>
              <p:cNvCxnSpPr/>
              <p:nvPr/>
            </p:nvCxnSpPr>
            <p:spPr bwMode="auto">
              <a:xfrm>
                <a:off x="4380588" y="3238483"/>
                <a:ext cx="391625" cy="0"/>
              </a:xfrm>
              <a:prstGeom prst="straightConnector1">
                <a:avLst/>
              </a:prstGeom>
              <a:solidFill>
                <a:srgbClr val="BBE0E3"/>
              </a:solidFill>
              <a:ln w="38100" cap="flat" cmpd="sng" algn="ctr">
                <a:solidFill>
                  <a:srgbClr val="FF0000"/>
                </a:solidFill>
                <a:prstDash val="solid"/>
                <a:round/>
                <a:headEnd type="none" w="med" len="med"/>
                <a:tailEnd type="triangle"/>
              </a:ln>
              <a:effectLst/>
            </p:spPr>
          </p:cxnSp>
          <p:cxnSp>
            <p:nvCxnSpPr>
              <p:cNvPr id="70" name="Straight Arrow Connector 69"/>
              <p:cNvCxnSpPr/>
              <p:nvPr/>
            </p:nvCxnSpPr>
            <p:spPr bwMode="auto">
              <a:xfrm>
                <a:off x="4772213" y="2994769"/>
                <a:ext cx="937585" cy="7205"/>
              </a:xfrm>
              <a:prstGeom prst="straightConnector1">
                <a:avLst/>
              </a:prstGeom>
              <a:solidFill>
                <a:srgbClr val="BBE0E3"/>
              </a:solidFill>
              <a:ln w="38100" cap="flat" cmpd="sng" algn="ctr">
                <a:solidFill>
                  <a:srgbClr val="FF0000"/>
                </a:solidFill>
                <a:prstDash val="solid"/>
                <a:round/>
                <a:headEnd type="none" w="med" len="med"/>
                <a:tailEnd type="triangle"/>
              </a:ln>
              <a:effectLst/>
            </p:spPr>
          </p:cxnSp>
          <p:cxnSp>
            <p:nvCxnSpPr>
              <p:cNvPr id="71" name="Straight Arrow Connector 70"/>
              <p:cNvCxnSpPr/>
              <p:nvPr/>
            </p:nvCxnSpPr>
            <p:spPr bwMode="auto">
              <a:xfrm>
                <a:off x="4945443" y="2883720"/>
                <a:ext cx="995704" cy="0"/>
              </a:xfrm>
              <a:prstGeom prst="straightConnector1">
                <a:avLst/>
              </a:prstGeom>
              <a:solidFill>
                <a:srgbClr val="BBE0E3"/>
              </a:solidFill>
              <a:ln w="38100" cap="flat" cmpd="sng" algn="ctr">
                <a:solidFill>
                  <a:srgbClr val="FF0000"/>
                </a:solidFill>
                <a:prstDash val="solid"/>
                <a:round/>
                <a:headEnd type="none" w="med" len="med"/>
                <a:tailEnd type="triangle"/>
              </a:ln>
              <a:effectLst/>
            </p:spPr>
          </p:cxnSp>
          <p:sp>
            <p:nvSpPr>
              <p:cNvPr id="72" name="Freeform 71"/>
              <p:cNvSpPr/>
              <p:nvPr/>
            </p:nvSpPr>
            <p:spPr bwMode="auto">
              <a:xfrm>
                <a:off x="4183811" y="2113472"/>
                <a:ext cx="2122346" cy="1233577"/>
              </a:xfrm>
              <a:custGeom>
                <a:avLst/>
                <a:gdLst>
                  <a:gd name="connsiteX0" fmla="*/ 0 w 2123225"/>
                  <a:gd name="connsiteY0" fmla="*/ 1233577 h 1233577"/>
                  <a:gd name="connsiteX1" fmla="*/ 1061049 w 2123225"/>
                  <a:gd name="connsiteY1" fmla="*/ 1078302 h 1233577"/>
                  <a:gd name="connsiteX2" fmla="*/ 1940944 w 2123225"/>
                  <a:gd name="connsiteY2" fmla="*/ 638354 h 1233577"/>
                  <a:gd name="connsiteX3" fmla="*/ 2122098 w 2123225"/>
                  <a:gd name="connsiteY3" fmla="*/ 232913 h 1233577"/>
                  <a:gd name="connsiteX4" fmla="*/ 1906438 w 2123225"/>
                  <a:gd name="connsiteY4" fmla="*/ 0 h 1233577"/>
                  <a:gd name="connsiteX0" fmla="*/ 0 w 2123225"/>
                  <a:gd name="connsiteY0" fmla="*/ 1233577 h 1233577"/>
                  <a:gd name="connsiteX1" fmla="*/ 543464 w 2123225"/>
                  <a:gd name="connsiteY1" fmla="*/ 1155939 h 1233577"/>
                  <a:gd name="connsiteX2" fmla="*/ 1061049 w 2123225"/>
                  <a:gd name="connsiteY2" fmla="*/ 1078302 h 1233577"/>
                  <a:gd name="connsiteX3" fmla="*/ 1940944 w 2123225"/>
                  <a:gd name="connsiteY3" fmla="*/ 638354 h 1233577"/>
                  <a:gd name="connsiteX4" fmla="*/ 2122098 w 2123225"/>
                  <a:gd name="connsiteY4" fmla="*/ 232913 h 1233577"/>
                  <a:gd name="connsiteX5" fmla="*/ 1906438 w 2123225"/>
                  <a:gd name="connsiteY5" fmla="*/ 0 h 1233577"/>
                  <a:gd name="connsiteX0" fmla="*/ 0 w 2123225"/>
                  <a:gd name="connsiteY0" fmla="*/ 1233577 h 1233577"/>
                  <a:gd name="connsiteX1" fmla="*/ 232914 w 2123225"/>
                  <a:gd name="connsiteY1" fmla="*/ 1173192 h 1233577"/>
                  <a:gd name="connsiteX2" fmla="*/ 543464 w 2123225"/>
                  <a:gd name="connsiteY2" fmla="*/ 1155939 h 1233577"/>
                  <a:gd name="connsiteX3" fmla="*/ 1061049 w 2123225"/>
                  <a:gd name="connsiteY3" fmla="*/ 1078302 h 1233577"/>
                  <a:gd name="connsiteX4" fmla="*/ 1940944 w 2123225"/>
                  <a:gd name="connsiteY4" fmla="*/ 638354 h 1233577"/>
                  <a:gd name="connsiteX5" fmla="*/ 2122098 w 2123225"/>
                  <a:gd name="connsiteY5" fmla="*/ 232913 h 1233577"/>
                  <a:gd name="connsiteX6" fmla="*/ 1906438 w 2123225"/>
                  <a:gd name="connsiteY6" fmla="*/ 0 h 1233577"/>
                  <a:gd name="connsiteX0" fmla="*/ 0 w 2123225"/>
                  <a:gd name="connsiteY0" fmla="*/ 1233577 h 1233577"/>
                  <a:gd name="connsiteX1" fmla="*/ 232914 w 2123225"/>
                  <a:gd name="connsiteY1" fmla="*/ 1173192 h 1233577"/>
                  <a:gd name="connsiteX2" fmla="*/ 586596 w 2123225"/>
                  <a:gd name="connsiteY2" fmla="*/ 1155939 h 1233577"/>
                  <a:gd name="connsiteX3" fmla="*/ 1061049 w 2123225"/>
                  <a:gd name="connsiteY3" fmla="*/ 1078302 h 1233577"/>
                  <a:gd name="connsiteX4" fmla="*/ 1940944 w 2123225"/>
                  <a:gd name="connsiteY4" fmla="*/ 638354 h 1233577"/>
                  <a:gd name="connsiteX5" fmla="*/ 2122098 w 2123225"/>
                  <a:gd name="connsiteY5" fmla="*/ 232913 h 1233577"/>
                  <a:gd name="connsiteX6" fmla="*/ 1906438 w 2123225"/>
                  <a:gd name="connsiteY6" fmla="*/ 0 h 1233577"/>
                  <a:gd name="connsiteX0" fmla="*/ 0 w 2123225"/>
                  <a:gd name="connsiteY0" fmla="*/ 1233577 h 1233577"/>
                  <a:gd name="connsiteX1" fmla="*/ 258793 w 2123225"/>
                  <a:gd name="connsiteY1" fmla="*/ 1199071 h 1233577"/>
                  <a:gd name="connsiteX2" fmla="*/ 586596 w 2123225"/>
                  <a:gd name="connsiteY2" fmla="*/ 1155939 h 1233577"/>
                  <a:gd name="connsiteX3" fmla="*/ 1061049 w 2123225"/>
                  <a:gd name="connsiteY3" fmla="*/ 1078302 h 1233577"/>
                  <a:gd name="connsiteX4" fmla="*/ 1940944 w 2123225"/>
                  <a:gd name="connsiteY4" fmla="*/ 638354 h 1233577"/>
                  <a:gd name="connsiteX5" fmla="*/ 2122098 w 2123225"/>
                  <a:gd name="connsiteY5" fmla="*/ 232913 h 1233577"/>
                  <a:gd name="connsiteX6" fmla="*/ 1906438 w 2123225"/>
                  <a:gd name="connsiteY6" fmla="*/ 0 h 1233577"/>
                  <a:gd name="connsiteX0" fmla="*/ 0 w 2122365"/>
                  <a:gd name="connsiteY0" fmla="*/ 1233577 h 1233577"/>
                  <a:gd name="connsiteX1" fmla="*/ 258793 w 2122365"/>
                  <a:gd name="connsiteY1" fmla="*/ 1199071 h 1233577"/>
                  <a:gd name="connsiteX2" fmla="*/ 586596 w 2122365"/>
                  <a:gd name="connsiteY2" fmla="*/ 1155939 h 1233577"/>
                  <a:gd name="connsiteX3" fmla="*/ 1061049 w 2122365"/>
                  <a:gd name="connsiteY3" fmla="*/ 1078302 h 1233577"/>
                  <a:gd name="connsiteX4" fmla="*/ 1526876 w 2122365"/>
                  <a:gd name="connsiteY4" fmla="*/ 888520 h 1233577"/>
                  <a:gd name="connsiteX5" fmla="*/ 1940944 w 2122365"/>
                  <a:gd name="connsiteY5" fmla="*/ 638354 h 1233577"/>
                  <a:gd name="connsiteX6" fmla="*/ 2122098 w 2122365"/>
                  <a:gd name="connsiteY6" fmla="*/ 232913 h 1233577"/>
                  <a:gd name="connsiteX7" fmla="*/ 1906438 w 2122365"/>
                  <a:gd name="connsiteY7" fmla="*/ 0 h 1233577"/>
                  <a:gd name="connsiteX0" fmla="*/ 0 w 2122361"/>
                  <a:gd name="connsiteY0" fmla="*/ 1233577 h 1233577"/>
                  <a:gd name="connsiteX1" fmla="*/ 258793 w 2122361"/>
                  <a:gd name="connsiteY1" fmla="*/ 1199071 h 1233577"/>
                  <a:gd name="connsiteX2" fmla="*/ 586596 w 2122361"/>
                  <a:gd name="connsiteY2" fmla="*/ 1155939 h 1233577"/>
                  <a:gd name="connsiteX3" fmla="*/ 1061049 w 2122361"/>
                  <a:gd name="connsiteY3" fmla="*/ 1078302 h 1233577"/>
                  <a:gd name="connsiteX4" fmla="*/ 1535502 w 2122361"/>
                  <a:gd name="connsiteY4" fmla="*/ 888520 h 1233577"/>
                  <a:gd name="connsiteX5" fmla="*/ 1940944 w 2122361"/>
                  <a:gd name="connsiteY5" fmla="*/ 638354 h 1233577"/>
                  <a:gd name="connsiteX6" fmla="*/ 2122098 w 2122361"/>
                  <a:gd name="connsiteY6" fmla="*/ 232913 h 1233577"/>
                  <a:gd name="connsiteX7" fmla="*/ 1906438 w 2122361"/>
                  <a:gd name="connsiteY7" fmla="*/ 0 h 1233577"/>
                  <a:gd name="connsiteX0" fmla="*/ 0 w 2122361"/>
                  <a:gd name="connsiteY0" fmla="*/ 1233577 h 1233577"/>
                  <a:gd name="connsiteX1" fmla="*/ 258793 w 2122361"/>
                  <a:gd name="connsiteY1" fmla="*/ 1199071 h 1233577"/>
                  <a:gd name="connsiteX2" fmla="*/ 586596 w 2122361"/>
                  <a:gd name="connsiteY2" fmla="*/ 1155939 h 1233577"/>
                  <a:gd name="connsiteX3" fmla="*/ 1061049 w 2122361"/>
                  <a:gd name="connsiteY3" fmla="*/ 1078302 h 1233577"/>
                  <a:gd name="connsiteX4" fmla="*/ 1535502 w 2122361"/>
                  <a:gd name="connsiteY4" fmla="*/ 888520 h 1233577"/>
                  <a:gd name="connsiteX5" fmla="*/ 1940944 w 2122361"/>
                  <a:gd name="connsiteY5" fmla="*/ 638354 h 1233577"/>
                  <a:gd name="connsiteX6" fmla="*/ 2122098 w 2122361"/>
                  <a:gd name="connsiteY6" fmla="*/ 232913 h 1233577"/>
                  <a:gd name="connsiteX7" fmla="*/ 1906438 w 2122361"/>
                  <a:gd name="connsiteY7" fmla="*/ 0 h 1233577"/>
                  <a:gd name="connsiteX0" fmla="*/ 0 w 2122361"/>
                  <a:gd name="connsiteY0" fmla="*/ 1233577 h 1233577"/>
                  <a:gd name="connsiteX1" fmla="*/ 258793 w 2122361"/>
                  <a:gd name="connsiteY1" fmla="*/ 1199071 h 1233577"/>
                  <a:gd name="connsiteX2" fmla="*/ 586596 w 2122361"/>
                  <a:gd name="connsiteY2" fmla="*/ 1155939 h 1233577"/>
                  <a:gd name="connsiteX3" fmla="*/ 1061049 w 2122361"/>
                  <a:gd name="connsiteY3" fmla="*/ 1078302 h 1233577"/>
                  <a:gd name="connsiteX4" fmla="*/ 1535502 w 2122361"/>
                  <a:gd name="connsiteY4" fmla="*/ 888520 h 1233577"/>
                  <a:gd name="connsiteX5" fmla="*/ 1940944 w 2122361"/>
                  <a:gd name="connsiteY5" fmla="*/ 638354 h 1233577"/>
                  <a:gd name="connsiteX6" fmla="*/ 2122098 w 2122361"/>
                  <a:gd name="connsiteY6" fmla="*/ 232913 h 1233577"/>
                  <a:gd name="connsiteX7" fmla="*/ 1906438 w 2122361"/>
                  <a:gd name="connsiteY7" fmla="*/ 0 h 1233577"/>
                  <a:gd name="connsiteX0" fmla="*/ 0 w 2122346"/>
                  <a:gd name="connsiteY0" fmla="*/ 1233577 h 1233577"/>
                  <a:gd name="connsiteX1" fmla="*/ 258793 w 2122346"/>
                  <a:gd name="connsiteY1" fmla="*/ 1199071 h 1233577"/>
                  <a:gd name="connsiteX2" fmla="*/ 586596 w 2122346"/>
                  <a:gd name="connsiteY2" fmla="*/ 1155939 h 1233577"/>
                  <a:gd name="connsiteX3" fmla="*/ 1061049 w 2122346"/>
                  <a:gd name="connsiteY3" fmla="*/ 1078302 h 1233577"/>
                  <a:gd name="connsiteX4" fmla="*/ 1570007 w 2122346"/>
                  <a:gd name="connsiteY4" fmla="*/ 879893 h 1233577"/>
                  <a:gd name="connsiteX5" fmla="*/ 1940944 w 2122346"/>
                  <a:gd name="connsiteY5" fmla="*/ 638354 h 1233577"/>
                  <a:gd name="connsiteX6" fmla="*/ 2122098 w 2122346"/>
                  <a:gd name="connsiteY6" fmla="*/ 232913 h 1233577"/>
                  <a:gd name="connsiteX7" fmla="*/ 1906438 w 2122346"/>
                  <a:gd name="connsiteY7" fmla="*/ 0 h 1233577"/>
                  <a:gd name="connsiteX0" fmla="*/ 0 w 2122346"/>
                  <a:gd name="connsiteY0" fmla="*/ 1233577 h 1233577"/>
                  <a:gd name="connsiteX1" fmla="*/ 258793 w 2122346"/>
                  <a:gd name="connsiteY1" fmla="*/ 1199071 h 1233577"/>
                  <a:gd name="connsiteX2" fmla="*/ 586596 w 2122346"/>
                  <a:gd name="connsiteY2" fmla="*/ 1155939 h 1233577"/>
                  <a:gd name="connsiteX3" fmla="*/ 1061049 w 2122346"/>
                  <a:gd name="connsiteY3" fmla="*/ 1078302 h 1233577"/>
                  <a:gd name="connsiteX4" fmla="*/ 1570007 w 2122346"/>
                  <a:gd name="connsiteY4" fmla="*/ 879893 h 1233577"/>
                  <a:gd name="connsiteX5" fmla="*/ 1940944 w 2122346"/>
                  <a:gd name="connsiteY5" fmla="*/ 638354 h 1233577"/>
                  <a:gd name="connsiteX6" fmla="*/ 2122098 w 2122346"/>
                  <a:gd name="connsiteY6" fmla="*/ 232913 h 1233577"/>
                  <a:gd name="connsiteX7" fmla="*/ 1906438 w 2122346"/>
                  <a:gd name="connsiteY7" fmla="*/ 0 h 1233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22346" h="1233577">
                    <a:moveTo>
                      <a:pt x="0" y="1233577"/>
                    </a:moveTo>
                    <a:cubicBezTo>
                      <a:pt x="38819" y="1224951"/>
                      <a:pt x="168216" y="1212011"/>
                      <a:pt x="258793" y="1199071"/>
                    </a:cubicBezTo>
                    <a:cubicBezTo>
                      <a:pt x="349370" y="1186131"/>
                      <a:pt x="448574" y="1173192"/>
                      <a:pt x="586596" y="1155939"/>
                    </a:cubicBezTo>
                    <a:cubicBezTo>
                      <a:pt x="724619" y="1138686"/>
                      <a:pt x="897147" y="1124310"/>
                      <a:pt x="1061049" y="1078302"/>
                    </a:cubicBezTo>
                    <a:cubicBezTo>
                      <a:pt x="1224951" y="1032294"/>
                      <a:pt x="1423358" y="953218"/>
                      <a:pt x="1570007" y="879893"/>
                    </a:cubicBezTo>
                    <a:cubicBezTo>
                      <a:pt x="1759787" y="780688"/>
                      <a:pt x="1848929" y="746184"/>
                      <a:pt x="1940944" y="638354"/>
                    </a:cubicBezTo>
                    <a:cubicBezTo>
                      <a:pt x="2032959" y="530524"/>
                      <a:pt x="2127849" y="339305"/>
                      <a:pt x="2122098" y="232913"/>
                    </a:cubicBezTo>
                    <a:cubicBezTo>
                      <a:pt x="2116347" y="126521"/>
                      <a:pt x="2011392" y="63260"/>
                      <a:pt x="1906438" y="0"/>
                    </a:cubicBezTo>
                  </a:path>
                </a:pathLst>
              </a:custGeom>
              <a:noFill/>
              <a:ln w="19050" cap="flat" cmpd="sng" algn="ctr">
                <a:solidFill>
                  <a:srgbClr val="FF0000"/>
                </a:solidFill>
                <a:prstDash val="sysDash"/>
                <a:round/>
                <a:headEnd type="none" w="med" len="med"/>
                <a:tailEnd type="none" w="lg" len="lg"/>
              </a:ln>
              <a:effectLst/>
            </p:spPr>
            <p:txBody>
              <a:bodyPr rtlCol="0" anchor="ctr"/>
              <a:lstStyle/>
              <a:p>
                <a:pPr algn="ctr" defTabSz="685800">
                  <a:defRPr/>
                </a:pPr>
                <a:endParaRPr lang="en-US" sz="1200" kern="0">
                  <a:solidFill>
                    <a:srgbClr val="000000"/>
                  </a:solidFill>
                </a:endParaRPr>
              </a:p>
            </p:txBody>
          </p:sp>
          <p:cxnSp>
            <p:nvCxnSpPr>
              <p:cNvPr id="73" name="Straight Arrow Connector 72"/>
              <p:cNvCxnSpPr/>
              <p:nvPr/>
            </p:nvCxnSpPr>
            <p:spPr bwMode="auto">
              <a:xfrm>
                <a:off x="5276166" y="2647870"/>
                <a:ext cx="921463" cy="0"/>
              </a:xfrm>
              <a:prstGeom prst="straightConnector1">
                <a:avLst/>
              </a:prstGeom>
              <a:solidFill>
                <a:srgbClr val="BBE0E3"/>
              </a:solidFill>
              <a:ln w="38100" cap="flat" cmpd="sng" algn="ctr">
                <a:solidFill>
                  <a:srgbClr val="FF0000"/>
                </a:solidFill>
                <a:prstDash val="solid"/>
                <a:round/>
                <a:headEnd type="none" w="med" len="med"/>
                <a:tailEnd type="triangle"/>
              </a:ln>
              <a:effectLst/>
            </p:spPr>
          </p:cxnSp>
          <p:cxnSp>
            <p:nvCxnSpPr>
              <p:cNvPr id="74" name="Straight Arrow Connector 73"/>
              <p:cNvCxnSpPr/>
              <p:nvPr/>
            </p:nvCxnSpPr>
            <p:spPr bwMode="auto">
              <a:xfrm>
                <a:off x="5649401" y="2421276"/>
                <a:ext cx="656756" cy="0"/>
              </a:xfrm>
              <a:prstGeom prst="straightConnector1">
                <a:avLst/>
              </a:prstGeom>
              <a:solidFill>
                <a:srgbClr val="BBE0E3"/>
              </a:solidFill>
              <a:ln w="38100" cap="flat" cmpd="sng" algn="ctr">
                <a:solidFill>
                  <a:srgbClr val="FF0000"/>
                </a:solidFill>
                <a:prstDash val="solid"/>
                <a:round/>
                <a:headEnd type="none" w="med" len="med"/>
                <a:tailEnd type="triangle"/>
              </a:ln>
              <a:effectLst/>
            </p:spPr>
          </p:cxnSp>
          <p:cxnSp>
            <p:nvCxnSpPr>
              <p:cNvPr id="75" name="Straight Arrow Connector 74"/>
              <p:cNvCxnSpPr/>
              <p:nvPr/>
            </p:nvCxnSpPr>
            <p:spPr bwMode="auto">
              <a:xfrm>
                <a:off x="5997818" y="2214988"/>
                <a:ext cx="233367" cy="0"/>
              </a:xfrm>
              <a:prstGeom prst="straightConnector1">
                <a:avLst/>
              </a:prstGeom>
              <a:solidFill>
                <a:srgbClr val="BBE0E3"/>
              </a:solidFill>
              <a:ln w="38100" cap="flat" cmpd="sng" algn="ctr">
                <a:solidFill>
                  <a:srgbClr val="FF0000"/>
                </a:solidFill>
                <a:prstDash val="solid"/>
                <a:round/>
                <a:headEnd type="none" w="med" len="med"/>
                <a:tailEnd type="triangle"/>
              </a:ln>
              <a:effectLst/>
            </p:spPr>
          </p:cxnSp>
          <p:cxnSp>
            <p:nvCxnSpPr>
              <p:cNvPr id="76" name="Straight Arrow Connector 75"/>
              <p:cNvCxnSpPr/>
              <p:nvPr/>
            </p:nvCxnSpPr>
            <p:spPr bwMode="auto">
              <a:xfrm>
                <a:off x="5781788" y="2313693"/>
                <a:ext cx="524369" cy="7538"/>
              </a:xfrm>
              <a:prstGeom prst="straightConnector1">
                <a:avLst/>
              </a:prstGeom>
              <a:solidFill>
                <a:srgbClr val="BBE0E3"/>
              </a:solidFill>
              <a:ln w="38100" cap="flat" cmpd="sng" algn="ctr">
                <a:solidFill>
                  <a:srgbClr val="FF0000"/>
                </a:solidFill>
                <a:prstDash val="solid"/>
                <a:round/>
                <a:headEnd type="none" w="med" len="med"/>
                <a:tailEnd type="triangle"/>
              </a:ln>
              <a:effectLst/>
            </p:spPr>
          </p:cxnSp>
          <p:cxnSp>
            <p:nvCxnSpPr>
              <p:cNvPr id="77" name="Straight Arrow Connector 76"/>
              <p:cNvCxnSpPr/>
              <p:nvPr/>
            </p:nvCxnSpPr>
            <p:spPr bwMode="auto">
              <a:xfrm>
                <a:off x="5487856" y="2529559"/>
                <a:ext cx="781377" cy="0"/>
              </a:xfrm>
              <a:prstGeom prst="straightConnector1">
                <a:avLst/>
              </a:prstGeom>
              <a:solidFill>
                <a:srgbClr val="BBE0E3"/>
              </a:solidFill>
              <a:ln w="38100" cap="flat" cmpd="sng" algn="ctr">
                <a:solidFill>
                  <a:srgbClr val="FF0000"/>
                </a:solidFill>
                <a:prstDash val="solid"/>
                <a:round/>
                <a:headEnd type="none" w="med" len="med"/>
                <a:tailEnd type="triangle"/>
              </a:ln>
              <a:effectLst/>
            </p:spPr>
          </p:cxnSp>
        </p:grpSp>
        <p:cxnSp>
          <p:nvCxnSpPr>
            <p:cNvPr id="78" name="Straight Connector 77"/>
            <p:cNvCxnSpPr/>
            <p:nvPr/>
          </p:nvCxnSpPr>
          <p:spPr bwMode="auto">
            <a:xfrm flipV="1">
              <a:off x="5202202" y="5085259"/>
              <a:ext cx="1440516" cy="921525"/>
            </a:xfrm>
            <a:prstGeom prst="line">
              <a:avLst/>
            </a:prstGeom>
            <a:solidFill>
              <a:srgbClr val="BBE0E3"/>
            </a:solidFill>
            <a:ln w="9525" cap="flat" cmpd="sng" algn="ctr">
              <a:solidFill>
                <a:srgbClr val="000000"/>
              </a:solidFill>
              <a:prstDash val="dash"/>
              <a:round/>
              <a:headEnd type="none" w="med" len="med"/>
              <a:tailEnd type="none" w="lg" len="lg"/>
            </a:ln>
            <a:effectLst/>
          </p:spPr>
        </p:cxnSp>
        <p:sp>
          <p:nvSpPr>
            <p:cNvPr id="79" name="TextBox 78"/>
            <p:cNvSpPr txBox="1"/>
            <p:nvPr/>
          </p:nvSpPr>
          <p:spPr>
            <a:xfrm rot="19625815">
              <a:off x="6414121" y="5516263"/>
              <a:ext cx="516488" cy="323165"/>
            </a:xfrm>
            <a:prstGeom prst="rect">
              <a:avLst/>
            </a:prstGeom>
            <a:noFill/>
          </p:spPr>
          <p:txBody>
            <a:bodyPr wrap="none" rtlCol="0">
              <a:spAutoFit/>
            </a:bodyPr>
            <a:lstStyle/>
            <a:p>
              <a:pPr eaLnBrk="0" fontAlgn="base" hangingPunct="0">
                <a:spcBef>
                  <a:spcPct val="0"/>
                </a:spcBef>
                <a:spcAft>
                  <a:spcPct val="0"/>
                </a:spcAft>
              </a:pPr>
              <a:r>
                <a:rPr lang="en-US" sz="1500" i="1" dirty="0">
                  <a:solidFill>
                    <a:srgbClr val="FF0000"/>
                  </a:solidFill>
                  <a:latin typeface="Times New Roman" panose="02020603050405020304" pitchFamily="18" charset="0"/>
                  <a:cs typeface="Times New Roman" panose="02020603050405020304" pitchFamily="18" charset="0"/>
                </a:rPr>
                <a:t>B(z)</a:t>
              </a:r>
            </a:p>
          </p:txBody>
        </p:sp>
      </p:grpSp>
      <p:cxnSp>
        <p:nvCxnSpPr>
          <p:cNvPr id="91" name="Straight Connector 90"/>
          <p:cNvCxnSpPr/>
          <p:nvPr/>
        </p:nvCxnSpPr>
        <p:spPr>
          <a:xfrm>
            <a:off x="871478" y="1645312"/>
            <a:ext cx="188752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871478" y="1316028"/>
            <a:ext cx="0" cy="64383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93" name="TextBox 92"/>
          <p:cNvSpPr txBox="1"/>
          <p:nvPr/>
        </p:nvSpPr>
        <p:spPr>
          <a:xfrm>
            <a:off x="521126" y="1257666"/>
            <a:ext cx="417102" cy="253916"/>
          </a:xfrm>
          <a:prstGeom prst="rect">
            <a:avLst/>
          </a:prstGeom>
          <a:noFill/>
        </p:spPr>
        <p:txBody>
          <a:bodyPr wrap="none" rtlCol="0">
            <a:spAutoFit/>
          </a:bodyPr>
          <a:lstStyle/>
          <a:p>
            <a:r>
              <a:rPr lang="en-US" sz="1050" i="1" dirty="0">
                <a:latin typeface="Times New Roman" panose="02020603050405020304" pitchFamily="18" charset="0"/>
                <a:cs typeface="Times New Roman" panose="02020603050405020304" pitchFamily="18" charset="0"/>
              </a:rPr>
              <a:t>B(z)</a:t>
            </a:r>
          </a:p>
        </p:txBody>
      </p:sp>
      <p:sp>
        <p:nvSpPr>
          <p:cNvPr id="94" name="TextBox 93"/>
          <p:cNvSpPr txBox="1"/>
          <p:nvPr/>
        </p:nvSpPr>
        <p:spPr>
          <a:xfrm>
            <a:off x="2733771" y="1483551"/>
            <a:ext cx="237566" cy="253916"/>
          </a:xfrm>
          <a:prstGeom prst="rect">
            <a:avLst/>
          </a:prstGeom>
          <a:noFill/>
        </p:spPr>
        <p:txBody>
          <a:bodyPr wrap="none" rtlCol="0">
            <a:spAutoFit/>
          </a:bodyPr>
          <a:lstStyle/>
          <a:p>
            <a:r>
              <a:rPr lang="en-US" sz="1050" i="1" dirty="0">
                <a:latin typeface="Times New Roman" panose="02020603050405020304" pitchFamily="18" charset="0"/>
                <a:cs typeface="Times New Roman" panose="02020603050405020304" pitchFamily="18" charset="0"/>
              </a:rPr>
              <a:t>z</a:t>
            </a:r>
          </a:p>
        </p:txBody>
      </p:sp>
      <p:sp>
        <p:nvSpPr>
          <p:cNvPr id="95" name="Freeform 94"/>
          <p:cNvSpPr/>
          <p:nvPr/>
        </p:nvSpPr>
        <p:spPr>
          <a:xfrm>
            <a:off x="867065" y="1384059"/>
            <a:ext cx="1882218" cy="253504"/>
          </a:xfrm>
          <a:custGeom>
            <a:avLst/>
            <a:gdLst>
              <a:gd name="connsiteX0" fmla="*/ 0 w 2491530"/>
              <a:gd name="connsiteY0" fmla="*/ 386011 h 386011"/>
              <a:gd name="connsiteX1" fmla="*/ 645952 w 2491530"/>
              <a:gd name="connsiteY1" fmla="*/ 109174 h 386011"/>
              <a:gd name="connsiteX2" fmla="*/ 1275126 w 2491530"/>
              <a:gd name="connsiteY2" fmla="*/ 117 h 386011"/>
              <a:gd name="connsiteX3" fmla="*/ 1921078 w 2491530"/>
              <a:gd name="connsiteY3" fmla="*/ 125952 h 386011"/>
              <a:gd name="connsiteX4" fmla="*/ 2491530 w 2491530"/>
              <a:gd name="connsiteY4" fmla="*/ 377622 h 386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1530" h="386011">
                <a:moveTo>
                  <a:pt x="0" y="386011"/>
                </a:moveTo>
                <a:cubicBezTo>
                  <a:pt x="216715" y="279750"/>
                  <a:pt x="433431" y="173490"/>
                  <a:pt x="645952" y="109174"/>
                </a:cubicBezTo>
                <a:cubicBezTo>
                  <a:pt x="858473" y="44858"/>
                  <a:pt x="1062605" y="-2679"/>
                  <a:pt x="1275126" y="117"/>
                </a:cubicBezTo>
                <a:cubicBezTo>
                  <a:pt x="1487647" y="2913"/>
                  <a:pt x="1718344" y="63035"/>
                  <a:pt x="1921078" y="125952"/>
                </a:cubicBezTo>
                <a:cubicBezTo>
                  <a:pt x="2123812" y="188869"/>
                  <a:pt x="2307671" y="283245"/>
                  <a:pt x="2491530" y="377622"/>
                </a:cubicBezTo>
              </a:path>
            </a:pathLst>
          </a:cu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nvGrpSpPr>
          <p:cNvPr id="96" name="Group 95"/>
          <p:cNvGrpSpPr/>
          <p:nvPr/>
        </p:nvGrpSpPr>
        <p:grpSpPr>
          <a:xfrm>
            <a:off x="5416242" y="1224785"/>
            <a:ext cx="2450211" cy="702192"/>
            <a:chOff x="652524" y="2973447"/>
            <a:chExt cx="3266946" cy="704507"/>
          </a:xfrm>
        </p:grpSpPr>
        <p:cxnSp>
          <p:nvCxnSpPr>
            <p:cNvPr id="97" name="Straight Connector 96"/>
            <p:cNvCxnSpPr/>
            <p:nvPr/>
          </p:nvCxnSpPr>
          <p:spPr>
            <a:xfrm>
              <a:off x="1119658" y="3362371"/>
              <a:ext cx="251669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1119658" y="3032001"/>
              <a:ext cx="0" cy="64595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99" name="TextBox 98"/>
            <p:cNvSpPr txBox="1"/>
            <p:nvPr/>
          </p:nvSpPr>
          <p:spPr>
            <a:xfrm>
              <a:off x="652524" y="2973447"/>
              <a:ext cx="556136" cy="254753"/>
            </a:xfrm>
            <a:prstGeom prst="rect">
              <a:avLst/>
            </a:prstGeom>
            <a:noFill/>
          </p:spPr>
          <p:txBody>
            <a:bodyPr wrap="none" rtlCol="0">
              <a:spAutoFit/>
            </a:bodyPr>
            <a:lstStyle/>
            <a:p>
              <a:r>
                <a:rPr lang="en-US" sz="1050" i="1" dirty="0">
                  <a:latin typeface="Times New Roman" panose="02020603050405020304" pitchFamily="18" charset="0"/>
                  <a:cs typeface="Times New Roman" panose="02020603050405020304" pitchFamily="18" charset="0"/>
                </a:rPr>
                <a:t>B(z)</a:t>
              </a:r>
            </a:p>
          </p:txBody>
        </p:sp>
        <p:sp>
          <p:nvSpPr>
            <p:cNvPr id="100" name="TextBox 99"/>
            <p:cNvSpPr txBox="1"/>
            <p:nvPr/>
          </p:nvSpPr>
          <p:spPr>
            <a:xfrm>
              <a:off x="3602715" y="3200077"/>
              <a:ext cx="316755" cy="254753"/>
            </a:xfrm>
            <a:prstGeom prst="rect">
              <a:avLst/>
            </a:prstGeom>
            <a:noFill/>
          </p:spPr>
          <p:txBody>
            <a:bodyPr wrap="none" rtlCol="0">
              <a:spAutoFit/>
            </a:bodyPr>
            <a:lstStyle/>
            <a:p>
              <a:r>
                <a:rPr lang="en-US" sz="1050" i="1" dirty="0">
                  <a:latin typeface="Times New Roman" panose="02020603050405020304" pitchFamily="18" charset="0"/>
                  <a:cs typeface="Times New Roman" panose="02020603050405020304" pitchFamily="18" charset="0"/>
                </a:rPr>
                <a:t>z</a:t>
              </a:r>
            </a:p>
          </p:txBody>
        </p:sp>
        <p:grpSp>
          <p:nvGrpSpPr>
            <p:cNvPr id="101" name="Group 100"/>
            <p:cNvGrpSpPr/>
            <p:nvPr/>
          </p:nvGrpSpPr>
          <p:grpSpPr>
            <a:xfrm>
              <a:off x="1113774" y="3108646"/>
              <a:ext cx="2517489" cy="499028"/>
              <a:chOff x="4882708" y="3333974"/>
              <a:chExt cx="5005962" cy="499028"/>
            </a:xfrm>
          </p:grpSpPr>
          <p:sp>
            <p:nvSpPr>
              <p:cNvPr id="102" name="Freeform 101"/>
              <p:cNvSpPr/>
              <p:nvPr/>
            </p:nvSpPr>
            <p:spPr>
              <a:xfrm>
                <a:off x="4882708" y="3333974"/>
                <a:ext cx="2509623" cy="254340"/>
              </a:xfrm>
              <a:custGeom>
                <a:avLst/>
                <a:gdLst>
                  <a:gd name="connsiteX0" fmla="*/ 0 w 2491530"/>
                  <a:gd name="connsiteY0" fmla="*/ 386011 h 386011"/>
                  <a:gd name="connsiteX1" fmla="*/ 645952 w 2491530"/>
                  <a:gd name="connsiteY1" fmla="*/ 109174 h 386011"/>
                  <a:gd name="connsiteX2" fmla="*/ 1275126 w 2491530"/>
                  <a:gd name="connsiteY2" fmla="*/ 117 h 386011"/>
                  <a:gd name="connsiteX3" fmla="*/ 1921078 w 2491530"/>
                  <a:gd name="connsiteY3" fmla="*/ 125952 h 386011"/>
                  <a:gd name="connsiteX4" fmla="*/ 2491530 w 2491530"/>
                  <a:gd name="connsiteY4" fmla="*/ 377622 h 386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1530" h="386011">
                    <a:moveTo>
                      <a:pt x="0" y="386011"/>
                    </a:moveTo>
                    <a:cubicBezTo>
                      <a:pt x="216715" y="279750"/>
                      <a:pt x="433431" y="173490"/>
                      <a:pt x="645952" y="109174"/>
                    </a:cubicBezTo>
                    <a:cubicBezTo>
                      <a:pt x="858473" y="44858"/>
                      <a:pt x="1062605" y="-2679"/>
                      <a:pt x="1275126" y="117"/>
                    </a:cubicBezTo>
                    <a:cubicBezTo>
                      <a:pt x="1487647" y="2913"/>
                      <a:pt x="1718344" y="63035"/>
                      <a:pt x="1921078" y="125952"/>
                    </a:cubicBezTo>
                    <a:cubicBezTo>
                      <a:pt x="2123812" y="188869"/>
                      <a:pt x="2307671" y="283245"/>
                      <a:pt x="2491530" y="377622"/>
                    </a:cubicBezTo>
                  </a:path>
                </a:pathLst>
              </a:cu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03" name="Freeform 102"/>
              <p:cNvSpPr/>
              <p:nvPr/>
            </p:nvSpPr>
            <p:spPr>
              <a:xfrm flipV="1">
                <a:off x="7379047" y="3578662"/>
                <a:ext cx="2509623" cy="254340"/>
              </a:xfrm>
              <a:custGeom>
                <a:avLst/>
                <a:gdLst>
                  <a:gd name="connsiteX0" fmla="*/ 0 w 2491530"/>
                  <a:gd name="connsiteY0" fmla="*/ 386011 h 386011"/>
                  <a:gd name="connsiteX1" fmla="*/ 645952 w 2491530"/>
                  <a:gd name="connsiteY1" fmla="*/ 109174 h 386011"/>
                  <a:gd name="connsiteX2" fmla="*/ 1275126 w 2491530"/>
                  <a:gd name="connsiteY2" fmla="*/ 117 h 386011"/>
                  <a:gd name="connsiteX3" fmla="*/ 1921078 w 2491530"/>
                  <a:gd name="connsiteY3" fmla="*/ 125952 h 386011"/>
                  <a:gd name="connsiteX4" fmla="*/ 2491530 w 2491530"/>
                  <a:gd name="connsiteY4" fmla="*/ 377622 h 386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1530" h="386011">
                    <a:moveTo>
                      <a:pt x="0" y="386011"/>
                    </a:moveTo>
                    <a:cubicBezTo>
                      <a:pt x="216715" y="279750"/>
                      <a:pt x="433431" y="173490"/>
                      <a:pt x="645952" y="109174"/>
                    </a:cubicBezTo>
                    <a:cubicBezTo>
                      <a:pt x="858473" y="44858"/>
                      <a:pt x="1062605" y="-2679"/>
                      <a:pt x="1275126" y="117"/>
                    </a:cubicBezTo>
                    <a:cubicBezTo>
                      <a:pt x="1487647" y="2913"/>
                      <a:pt x="1718344" y="63035"/>
                      <a:pt x="1921078" y="125952"/>
                    </a:cubicBezTo>
                    <a:cubicBezTo>
                      <a:pt x="2123812" y="188869"/>
                      <a:pt x="2307671" y="283245"/>
                      <a:pt x="2491530" y="377622"/>
                    </a:cubicBezTo>
                  </a:path>
                </a:pathLst>
              </a:cu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grpSp>
        <p:nvGrpSpPr>
          <p:cNvPr id="104" name="Group 103"/>
          <p:cNvGrpSpPr/>
          <p:nvPr/>
        </p:nvGrpSpPr>
        <p:grpSpPr>
          <a:xfrm>
            <a:off x="521126" y="2229994"/>
            <a:ext cx="2450211" cy="702192"/>
            <a:chOff x="649183" y="3659961"/>
            <a:chExt cx="3266946" cy="704507"/>
          </a:xfrm>
        </p:grpSpPr>
        <p:cxnSp>
          <p:nvCxnSpPr>
            <p:cNvPr id="105" name="Straight Connector 104"/>
            <p:cNvCxnSpPr/>
            <p:nvPr/>
          </p:nvCxnSpPr>
          <p:spPr>
            <a:xfrm>
              <a:off x="1116317" y="4048885"/>
              <a:ext cx="251669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a:off x="1116317" y="3718515"/>
              <a:ext cx="0" cy="64595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7" name="TextBox 106"/>
            <p:cNvSpPr txBox="1"/>
            <p:nvPr/>
          </p:nvSpPr>
          <p:spPr>
            <a:xfrm>
              <a:off x="649183" y="3659961"/>
              <a:ext cx="556136" cy="254753"/>
            </a:xfrm>
            <a:prstGeom prst="rect">
              <a:avLst/>
            </a:prstGeom>
            <a:noFill/>
          </p:spPr>
          <p:txBody>
            <a:bodyPr wrap="none" rtlCol="0">
              <a:spAutoFit/>
            </a:bodyPr>
            <a:lstStyle/>
            <a:p>
              <a:r>
                <a:rPr lang="en-US" sz="1050" i="1" dirty="0">
                  <a:latin typeface="Times New Roman" panose="02020603050405020304" pitchFamily="18" charset="0"/>
                  <a:cs typeface="Times New Roman" panose="02020603050405020304" pitchFamily="18" charset="0"/>
                </a:rPr>
                <a:t>B(z)</a:t>
              </a:r>
            </a:p>
          </p:txBody>
        </p:sp>
        <p:sp>
          <p:nvSpPr>
            <p:cNvPr id="108" name="TextBox 107"/>
            <p:cNvSpPr txBox="1"/>
            <p:nvPr/>
          </p:nvSpPr>
          <p:spPr>
            <a:xfrm>
              <a:off x="3599374" y="3886591"/>
              <a:ext cx="316755" cy="254753"/>
            </a:xfrm>
            <a:prstGeom prst="rect">
              <a:avLst/>
            </a:prstGeom>
            <a:noFill/>
          </p:spPr>
          <p:txBody>
            <a:bodyPr wrap="none" rtlCol="0">
              <a:spAutoFit/>
            </a:bodyPr>
            <a:lstStyle/>
            <a:p>
              <a:r>
                <a:rPr lang="en-US" sz="1050" i="1" dirty="0">
                  <a:latin typeface="Times New Roman" panose="02020603050405020304" pitchFamily="18" charset="0"/>
                  <a:cs typeface="Times New Roman" panose="02020603050405020304" pitchFamily="18" charset="0"/>
                </a:rPr>
                <a:t>z</a:t>
              </a:r>
            </a:p>
          </p:txBody>
        </p:sp>
        <p:grpSp>
          <p:nvGrpSpPr>
            <p:cNvPr id="109" name="Group 108"/>
            <p:cNvGrpSpPr/>
            <p:nvPr/>
          </p:nvGrpSpPr>
          <p:grpSpPr>
            <a:xfrm>
              <a:off x="1110433" y="3795160"/>
              <a:ext cx="2517489" cy="499028"/>
              <a:chOff x="1110433" y="3795160"/>
              <a:chExt cx="3767008" cy="499028"/>
            </a:xfrm>
          </p:grpSpPr>
          <p:sp>
            <p:nvSpPr>
              <p:cNvPr id="110" name="Freeform 109"/>
              <p:cNvSpPr/>
              <p:nvPr/>
            </p:nvSpPr>
            <p:spPr>
              <a:xfrm>
                <a:off x="1110433" y="3795160"/>
                <a:ext cx="1262085" cy="254340"/>
              </a:xfrm>
              <a:custGeom>
                <a:avLst/>
                <a:gdLst>
                  <a:gd name="connsiteX0" fmla="*/ 0 w 2491530"/>
                  <a:gd name="connsiteY0" fmla="*/ 386011 h 386011"/>
                  <a:gd name="connsiteX1" fmla="*/ 645952 w 2491530"/>
                  <a:gd name="connsiteY1" fmla="*/ 109174 h 386011"/>
                  <a:gd name="connsiteX2" fmla="*/ 1275126 w 2491530"/>
                  <a:gd name="connsiteY2" fmla="*/ 117 h 386011"/>
                  <a:gd name="connsiteX3" fmla="*/ 1921078 w 2491530"/>
                  <a:gd name="connsiteY3" fmla="*/ 125952 h 386011"/>
                  <a:gd name="connsiteX4" fmla="*/ 2491530 w 2491530"/>
                  <a:gd name="connsiteY4" fmla="*/ 377622 h 386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1530" h="386011">
                    <a:moveTo>
                      <a:pt x="0" y="386011"/>
                    </a:moveTo>
                    <a:cubicBezTo>
                      <a:pt x="216715" y="279750"/>
                      <a:pt x="433431" y="173490"/>
                      <a:pt x="645952" y="109174"/>
                    </a:cubicBezTo>
                    <a:cubicBezTo>
                      <a:pt x="858473" y="44858"/>
                      <a:pt x="1062605" y="-2679"/>
                      <a:pt x="1275126" y="117"/>
                    </a:cubicBezTo>
                    <a:cubicBezTo>
                      <a:pt x="1487647" y="2913"/>
                      <a:pt x="1718344" y="63035"/>
                      <a:pt x="1921078" y="125952"/>
                    </a:cubicBezTo>
                    <a:cubicBezTo>
                      <a:pt x="2123812" y="188869"/>
                      <a:pt x="2307671" y="283245"/>
                      <a:pt x="2491530" y="377622"/>
                    </a:cubicBezTo>
                  </a:path>
                </a:pathLst>
              </a:cu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11" name="Freeform 110"/>
              <p:cNvSpPr/>
              <p:nvPr/>
            </p:nvSpPr>
            <p:spPr>
              <a:xfrm flipV="1">
                <a:off x="2365837" y="4039848"/>
                <a:ext cx="1262085" cy="254340"/>
              </a:xfrm>
              <a:custGeom>
                <a:avLst/>
                <a:gdLst>
                  <a:gd name="connsiteX0" fmla="*/ 0 w 2491530"/>
                  <a:gd name="connsiteY0" fmla="*/ 386011 h 386011"/>
                  <a:gd name="connsiteX1" fmla="*/ 645952 w 2491530"/>
                  <a:gd name="connsiteY1" fmla="*/ 109174 h 386011"/>
                  <a:gd name="connsiteX2" fmla="*/ 1275126 w 2491530"/>
                  <a:gd name="connsiteY2" fmla="*/ 117 h 386011"/>
                  <a:gd name="connsiteX3" fmla="*/ 1921078 w 2491530"/>
                  <a:gd name="connsiteY3" fmla="*/ 125952 h 386011"/>
                  <a:gd name="connsiteX4" fmla="*/ 2491530 w 2491530"/>
                  <a:gd name="connsiteY4" fmla="*/ 377622 h 386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1530" h="386011">
                    <a:moveTo>
                      <a:pt x="0" y="386011"/>
                    </a:moveTo>
                    <a:cubicBezTo>
                      <a:pt x="216715" y="279750"/>
                      <a:pt x="433431" y="173490"/>
                      <a:pt x="645952" y="109174"/>
                    </a:cubicBezTo>
                    <a:cubicBezTo>
                      <a:pt x="858473" y="44858"/>
                      <a:pt x="1062605" y="-2679"/>
                      <a:pt x="1275126" y="117"/>
                    </a:cubicBezTo>
                    <a:cubicBezTo>
                      <a:pt x="1487647" y="2913"/>
                      <a:pt x="1718344" y="63035"/>
                      <a:pt x="1921078" y="125952"/>
                    </a:cubicBezTo>
                    <a:cubicBezTo>
                      <a:pt x="2123812" y="188869"/>
                      <a:pt x="2307671" y="283245"/>
                      <a:pt x="2491530" y="377622"/>
                    </a:cubicBezTo>
                  </a:path>
                </a:pathLst>
              </a:cu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12" name="Freeform 111"/>
              <p:cNvSpPr/>
              <p:nvPr/>
            </p:nvSpPr>
            <p:spPr>
              <a:xfrm>
                <a:off x="3615356" y="3795428"/>
                <a:ext cx="1262085" cy="254340"/>
              </a:xfrm>
              <a:custGeom>
                <a:avLst/>
                <a:gdLst>
                  <a:gd name="connsiteX0" fmla="*/ 0 w 2491530"/>
                  <a:gd name="connsiteY0" fmla="*/ 386011 h 386011"/>
                  <a:gd name="connsiteX1" fmla="*/ 645952 w 2491530"/>
                  <a:gd name="connsiteY1" fmla="*/ 109174 h 386011"/>
                  <a:gd name="connsiteX2" fmla="*/ 1275126 w 2491530"/>
                  <a:gd name="connsiteY2" fmla="*/ 117 h 386011"/>
                  <a:gd name="connsiteX3" fmla="*/ 1921078 w 2491530"/>
                  <a:gd name="connsiteY3" fmla="*/ 125952 h 386011"/>
                  <a:gd name="connsiteX4" fmla="*/ 2491530 w 2491530"/>
                  <a:gd name="connsiteY4" fmla="*/ 377622 h 386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1530" h="386011">
                    <a:moveTo>
                      <a:pt x="0" y="386011"/>
                    </a:moveTo>
                    <a:cubicBezTo>
                      <a:pt x="216715" y="279750"/>
                      <a:pt x="433431" y="173490"/>
                      <a:pt x="645952" y="109174"/>
                    </a:cubicBezTo>
                    <a:cubicBezTo>
                      <a:pt x="858473" y="44858"/>
                      <a:pt x="1062605" y="-2679"/>
                      <a:pt x="1275126" y="117"/>
                    </a:cubicBezTo>
                    <a:cubicBezTo>
                      <a:pt x="1487647" y="2913"/>
                      <a:pt x="1718344" y="63035"/>
                      <a:pt x="1921078" y="125952"/>
                    </a:cubicBezTo>
                    <a:cubicBezTo>
                      <a:pt x="2123812" y="188869"/>
                      <a:pt x="2307671" y="283245"/>
                      <a:pt x="2491530" y="377622"/>
                    </a:cubicBezTo>
                  </a:path>
                </a:pathLst>
              </a:cu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grpSp>
        <p:nvGrpSpPr>
          <p:cNvPr id="113" name="Group 112"/>
          <p:cNvGrpSpPr/>
          <p:nvPr/>
        </p:nvGrpSpPr>
        <p:grpSpPr>
          <a:xfrm>
            <a:off x="5416242" y="2250719"/>
            <a:ext cx="2450211" cy="702192"/>
            <a:chOff x="655864" y="4444208"/>
            <a:chExt cx="3266946" cy="704507"/>
          </a:xfrm>
        </p:grpSpPr>
        <p:cxnSp>
          <p:nvCxnSpPr>
            <p:cNvPr id="114" name="Straight Connector 113"/>
            <p:cNvCxnSpPr/>
            <p:nvPr/>
          </p:nvCxnSpPr>
          <p:spPr>
            <a:xfrm>
              <a:off x="1122998" y="4833132"/>
              <a:ext cx="251669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a:off x="1122998" y="4502762"/>
              <a:ext cx="0" cy="64595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16" name="TextBox 115"/>
            <p:cNvSpPr txBox="1"/>
            <p:nvPr/>
          </p:nvSpPr>
          <p:spPr>
            <a:xfrm>
              <a:off x="655864" y="4444208"/>
              <a:ext cx="556136" cy="254753"/>
            </a:xfrm>
            <a:prstGeom prst="rect">
              <a:avLst/>
            </a:prstGeom>
            <a:noFill/>
          </p:spPr>
          <p:txBody>
            <a:bodyPr wrap="none" rtlCol="0">
              <a:spAutoFit/>
            </a:bodyPr>
            <a:lstStyle/>
            <a:p>
              <a:r>
                <a:rPr lang="en-US" sz="1050" i="1" dirty="0">
                  <a:latin typeface="Times New Roman" panose="02020603050405020304" pitchFamily="18" charset="0"/>
                  <a:cs typeface="Times New Roman" panose="02020603050405020304" pitchFamily="18" charset="0"/>
                </a:rPr>
                <a:t>B(z)</a:t>
              </a:r>
            </a:p>
          </p:txBody>
        </p:sp>
        <p:sp>
          <p:nvSpPr>
            <p:cNvPr id="117" name="TextBox 116"/>
            <p:cNvSpPr txBox="1"/>
            <p:nvPr/>
          </p:nvSpPr>
          <p:spPr>
            <a:xfrm>
              <a:off x="3606055" y="4670838"/>
              <a:ext cx="316755" cy="254753"/>
            </a:xfrm>
            <a:prstGeom prst="rect">
              <a:avLst/>
            </a:prstGeom>
            <a:noFill/>
          </p:spPr>
          <p:txBody>
            <a:bodyPr wrap="none" rtlCol="0">
              <a:spAutoFit/>
            </a:bodyPr>
            <a:lstStyle/>
            <a:p>
              <a:r>
                <a:rPr lang="en-US" sz="1050" i="1" dirty="0">
                  <a:latin typeface="Times New Roman" panose="02020603050405020304" pitchFamily="18" charset="0"/>
                  <a:cs typeface="Times New Roman" panose="02020603050405020304" pitchFamily="18" charset="0"/>
                </a:rPr>
                <a:t>z</a:t>
              </a:r>
            </a:p>
          </p:txBody>
        </p:sp>
        <p:grpSp>
          <p:nvGrpSpPr>
            <p:cNvPr id="118" name="Group 117"/>
            <p:cNvGrpSpPr/>
            <p:nvPr/>
          </p:nvGrpSpPr>
          <p:grpSpPr>
            <a:xfrm>
              <a:off x="1117114" y="4579407"/>
              <a:ext cx="2532201" cy="501115"/>
              <a:chOff x="1117114" y="4579407"/>
              <a:chExt cx="5028297" cy="501115"/>
            </a:xfrm>
          </p:grpSpPr>
          <p:grpSp>
            <p:nvGrpSpPr>
              <p:cNvPr id="120" name="Group 119"/>
              <p:cNvGrpSpPr/>
              <p:nvPr/>
            </p:nvGrpSpPr>
            <p:grpSpPr>
              <a:xfrm>
                <a:off x="1117114" y="4579407"/>
                <a:ext cx="2517489" cy="499028"/>
                <a:chOff x="4882708" y="3333974"/>
                <a:chExt cx="5005962" cy="499028"/>
              </a:xfrm>
            </p:grpSpPr>
            <p:sp>
              <p:nvSpPr>
                <p:cNvPr id="125" name="Freeform 124"/>
                <p:cNvSpPr/>
                <p:nvPr/>
              </p:nvSpPr>
              <p:spPr>
                <a:xfrm>
                  <a:off x="4882708" y="3333974"/>
                  <a:ext cx="2509623" cy="254340"/>
                </a:xfrm>
                <a:custGeom>
                  <a:avLst/>
                  <a:gdLst>
                    <a:gd name="connsiteX0" fmla="*/ 0 w 2491530"/>
                    <a:gd name="connsiteY0" fmla="*/ 386011 h 386011"/>
                    <a:gd name="connsiteX1" fmla="*/ 645952 w 2491530"/>
                    <a:gd name="connsiteY1" fmla="*/ 109174 h 386011"/>
                    <a:gd name="connsiteX2" fmla="*/ 1275126 w 2491530"/>
                    <a:gd name="connsiteY2" fmla="*/ 117 h 386011"/>
                    <a:gd name="connsiteX3" fmla="*/ 1921078 w 2491530"/>
                    <a:gd name="connsiteY3" fmla="*/ 125952 h 386011"/>
                    <a:gd name="connsiteX4" fmla="*/ 2491530 w 2491530"/>
                    <a:gd name="connsiteY4" fmla="*/ 377622 h 386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1530" h="386011">
                      <a:moveTo>
                        <a:pt x="0" y="386011"/>
                      </a:moveTo>
                      <a:cubicBezTo>
                        <a:pt x="216715" y="279750"/>
                        <a:pt x="433431" y="173490"/>
                        <a:pt x="645952" y="109174"/>
                      </a:cubicBezTo>
                      <a:cubicBezTo>
                        <a:pt x="858473" y="44858"/>
                        <a:pt x="1062605" y="-2679"/>
                        <a:pt x="1275126" y="117"/>
                      </a:cubicBezTo>
                      <a:cubicBezTo>
                        <a:pt x="1487647" y="2913"/>
                        <a:pt x="1718344" y="63035"/>
                        <a:pt x="1921078" y="125952"/>
                      </a:cubicBezTo>
                      <a:cubicBezTo>
                        <a:pt x="2123812" y="188869"/>
                        <a:pt x="2307671" y="283245"/>
                        <a:pt x="2491530" y="377622"/>
                      </a:cubicBezTo>
                    </a:path>
                  </a:pathLst>
                </a:cu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26" name="Freeform 125"/>
                <p:cNvSpPr/>
                <p:nvPr/>
              </p:nvSpPr>
              <p:spPr>
                <a:xfrm flipV="1">
                  <a:off x="7379047" y="3578662"/>
                  <a:ext cx="2509623" cy="254340"/>
                </a:xfrm>
                <a:custGeom>
                  <a:avLst/>
                  <a:gdLst>
                    <a:gd name="connsiteX0" fmla="*/ 0 w 2491530"/>
                    <a:gd name="connsiteY0" fmla="*/ 386011 h 386011"/>
                    <a:gd name="connsiteX1" fmla="*/ 645952 w 2491530"/>
                    <a:gd name="connsiteY1" fmla="*/ 109174 h 386011"/>
                    <a:gd name="connsiteX2" fmla="*/ 1275126 w 2491530"/>
                    <a:gd name="connsiteY2" fmla="*/ 117 h 386011"/>
                    <a:gd name="connsiteX3" fmla="*/ 1921078 w 2491530"/>
                    <a:gd name="connsiteY3" fmla="*/ 125952 h 386011"/>
                    <a:gd name="connsiteX4" fmla="*/ 2491530 w 2491530"/>
                    <a:gd name="connsiteY4" fmla="*/ 377622 h 386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1530" h="386011">
                      <a:moveTo>
                        <a:pt x="0" y="386011"/>
                      </a:moveTo>
                      <a:cubicBezTo>
                        <a:pt x="216715" y="279750"/>
                        <a:pt x="433431" y="173490"/>
                        <a:pt x="645952" y="109174"/>
                      </a:cubicBezTo>
                      <a:cubicBezTo>
                        <a:pt x="858473" y="44858"/>
                        <a:pt x="1062605" y="-2679"/>
                        <a:pt x="1275126" y="117"/>
                      </a:cubicBezTo>
                      <a:cubicBezTo>
                        <a:pt x="1487647" y="2913"/>
                        <a:pt x="1718344" y="63035"/>
                        <a:pt x="1921078" y="125952"/>
                      </a:cubicBezTo>
                      <a:cubicBezTo>
                        <a:pt x="2123812" y="188869"/>
                        <a:pt x="2307671" y="283245"/>
                        <a:pt x="2491530" y="377622"/>
                      </a:cubicBezTo>
                    </a:path>
                  </a:pathLst>
                </a:cu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121" name="Group 120"/>
              <p:cNvGrpSpPr/>
              <p:nvPr/>
            </p:nvGrpSpPr>
            <p:grpSpPr>
              <a:xfrm>
                <a:off x="3627922" y="4581494"/>
                <a:ext cx="2517489" cy="499028"/>
                <a:chOff x="4882708" y="3333974"/>
                <a:chExt cx="5005962" cy="499028"/>
              </a:xfrm>
            </p:grpSpPr>
            <p:sp>
              <p:nvSpPr>
                <p:cNvPr id="123" name="Freeform 122"/>
                <p:cNvSpPr/>
                <p:nvPr/>
              </p:nvSpPr>
              <p:spPr>
                <a:xfrm>
                  <a:off x="4882708" y="3333974"/>
                  <a:ext cx="2509623" cy="254340"/>
                </a:xfrm>
                <a:custGeom>
                  <a:avLst/>
                  <a:gdLst>
                    <a:gd name="connsiteX0" fmla="*/ 0 w 2491530"/>
                    <a:gd name="connsiteY0" fmla="*/ 386011 h 386011"/>
                    <a:gd name="connsiteX1" fmla="*/ 645952 w 2491530"/>
                    <a:gd name="connsiteY1" fmla="*/ 109174 h 386011"/>
                    <a:gd name="connsiteX2" fmla="*/ 1275126 w 2491530"/>
                    <a:gd name="connsiteY2" fmla="*/ 117 h 386011"/>
                    <a:gd name="connsiteX3" fmla="*/ 1921078 w 2491530"/>
                    <a:gd name="connsiteY3" fmla="*/ 125952 h 386011"/>
                    <a:gd name="connsiteX4" fmla="*/ 2491530 w 2491530"/>
                    <a:gd name="connsiteY4" fmla="*/ 377622 h 386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1530" h="386011">
                      <a:moveTo>
                        <a:pt x="0" y="386011"/>
                      </a:moveTo>
                      <a:cubicBezTo>
                        <a:pt x="216715" y="279750"/>
                        <a:pt x="433431" y="173490"/>
                        <a:pt x="645952" y="109174"/>
                      </a:cubicBezTo>
                      <a:cubicBezTo>
                        <a:pt x="858473" y="44858"/>
                        <a:pt x="1062605" y="-2679"/>
                        <a:pt x="1275126" y="117"/>
                      </a:cubicBezTo>
                      <a:cubicBezTo>
                        <a:pt x="1487647" y="2913"/>
                        <a:pt x="1718344" y="63035"/>
                        <a:pt x="1921078" y="125952"/>
                      </a:cubicBezTo>
                      <a:cubicBezTo>
                        <a:pt x="2123812" y="188869"/>
                        <a:pt x="2307671" y="283245"/>
                        <a:pt x="2491530" y="377622"/>
                      </a:cubicBezTo>
                    </a:path>
                  </a:pathLst>
                </a:cu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24" name="Freeform 123"/>
                <p:cNvSpPr/>
                <p:nvPr/>
              </p:nvSpPr>
              <p:spPr>
                <a:xfrm flipV="1">
                  <a:off x="7379047" y="3578662"/>
                  <a:ext cx="2509623" cy="254340"/>
                </a:xfrm>
                <a:custGeom>
                  <a:avLst/>
                  <a:gdLst>
                    <a:gd name="connsiteX0" fmla="*/ 0 w 2491530"/>
                    <a:gd name="connsiteY0" fmla="*/ 386011 h 386011"/>
                    <a:gd name="connsiteX1" fmla="*/ 645952 w 2491530"/>
                    <a:gd name="connsiteY1" fmla="*/ 109174 h 386011"/>
                    <a:gd name="connsiteX2" fmla="*/ 1275126 w 2491530"/>
                    <a:gd name="connsiteY2" fmla="*/ 117 h 386011"/>
                    <a:gd name="connsiteX3" fmla="*/ 1921078 w 2491530"/>
                    <a:gd name="connsiteY3" fmla="*/ 125952 h 386011"/>
                    <a:gd name="connsiteX4" fmla="*/ 2491530 w 2491530"/>
                    <a:gd name="connsiteY4" fmla="*/ 377622 h 386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1530" h="386011">
                      <a:moveTo>
                        <a:pt x="0" y="386011"/>
                      </a:moveTo>
                      <a:cubicBezTo>
                        <a:pt x="216715" y="279750"/>
                        <a:pt x="433431" y="173490"/>
                        <a:pt x="645952" y="109174"/>
                      </a:cubicBezTo>
                      <a:cubicBezTo>
                        <a:pt x="858473" y="44858"/>
                        <a:pt x="1062605" y="-2679"/>
                        <a:pt x="1275126" y="117"/>
                      </a:cubicBezTo>
                      <a:cubicBezTo>
                        <a:pt x="1487647" y="2913"/>
                        <a:pt x="1718344" y="63035"/>
                        <a:pt x="1921078" y="125952"/>
                      </a:cubicBezTo>
                      <a:cubicBezTo>
                        <a:pt x="2123812" y="188869"/>
                        <a:pt x="2307671" y="283245"/>
                        <a:pt x="2491530" y="377622"/>
                      </a:cubicBezTo>
                    </a:path>
                  </a:pathLst>
                </a:cu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grpSp>
      <p:grpSp>
        <p:nvGrpSpPr>
          <p:cNvPr id="127" name="Group 126"/>
          <p:cNvGrpSpPr/>
          <p:nvPr/>
        </p:nvGrpSpPr>
        <p:grpSpPr>
          <a:xfrm>
            <a:off x="521126" y="3257413"/>
            <a:ext cx="2450211" cy="702194"/>
            <a:chOff x="657546" y="5183647"/>
            <a:chExt cx="3266946" cy="704510"/>
          </a:xfrm>
        </p:grpSpPr>
        <p:cxnSp>
          <p:nvCxnSpPr>
            <p:cNvPr id="128" name="Straight Connector 127"/>
            <p:cNvCxnSpPr/>
            <p:nvPr/>
          </p:nvCxnSpPr>
          <p:spPr>
            <a:xfrm>
              <a:off x="1124680" y="5572574"/>
              <a:ext cx="251669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a:off x="1124680" y="5242203"/>
              <a:ext cx="0" cy="64595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0" name="TextBox 129"/>
            <p:cNvSpPr txBox="1"/>
            <p:nvPr/>
          </p:nvSpPr>
          <p:spPr>
            <a:xfrm>
              <a:off x="657546" y="5183647"/>
              <a:ext cx="556136" cy="254753"/>
            </a:xfrm>
            <a:prstGeom prst="rect">
              <a:avLst/>
            </a:prstGeom>
            <a:noFill/>
          </p:spPr>
          <p:txBody>
            <a:bodyPr wrap="none" rtlCol="0">
              <a:spAutoFit/>
            </a:bodyPr>
            <a:lstStyle/>
            <a:p>
              <a:r>
                <a:rPr lang="en-US" sz="1050" i="1" dirty="0">
                  <a:latin typeface="Times New Roman" panose="02020603050405020304" pitchFamily="18" charset="0"/>
                  <a:cs typeface="Times New Roman" panose="02020603050405020304" pitchFamily="18" charset="0"/>
                </a:rPr>
                <a:t>B(z)</a:t>
              </a:r>
            </a:p>
          </p:txBody>
        </p:sp>
        <p:sp>
          <p:nvSpPr>
            <p:cNvPr id="131" name="TextBox 130"/>
            <p:cNvSpPr txBox="1"/>
            <p:nvPr/>
          </p:nvSpPr>
          <p:spPr>
            <a:xfrm>
              <a:off x="3607737" y="5410276"/>
              <a:ext cx="316755" cy="254753"/>
            </a:xfrm>
            <a:prstGeom prst="rect">
              <a:avLst/>
            </a:prstGeom>
            <a:noFill/>
          </p:spPr>
          <p:txBody>
            <a:bodyPr wrap="none" rtlCol="0">
              <a:spAutoFit/>
            </a:bodyPr>
            <a:lstStyle/>
            <a:p>
              <a:r>
                <a:rPr lang="en-US" sz="1050" i="1" dirty="0">
                  <a:latin typeface="Times New Roman" panose="02020603050405020304" pitchFamily="18" charset="0"/>
                  <a:cs typeface="Times New Roman" panose="02020603050405020304" pitchFamily="18" charset="0"/>
                </a:rPr>
                <a:t>z</a:t>
              </a:r>
            </a:p>
          </p:txBody>
        </p:sp>
        <p:grpSp>
          <p:nvGrpSpPr>
            <p:cNvPr id="132" name="Group 131"/>
            <p:cNvGrpSpPr/>
            <p:nvPr/>
          </p:nvGrpSpPr>
          <p:grpSpPr>
            <a:xfrm>
              <a:off x="1118796" y="5313710"/>
              <a:ext cx="2509126" cy="506248"/>
              <a:chOff x="1118797" y="5313710"/>
              <a:chExt cx="3161889" cy="506240"/>
            </a:xfrm>
          </p:grpSpPr>
          <p:grpSp>
            <p:nvGrpSpPr>
              <p:cNvPr id="133" name="Group 132"/>
              <p:cNvGrpSpPr/>
              <p:nvPr/>
            </p:nvGrpSpPr>
            <p:grpSpPr>
              <a:xfrm>
                <a:off x="1118797" y="5318839"/>
                <a:ext cx="1267784" cy="499028"/>
                <a:chOff x="4882708" y="3333974"/>
                <a:chExt cx="5005962" cy="499028"/>
              </a:xfrm>
            </p:grpSpPr>
            <p:sp>
              <p:nvSpPr>
                <p:cNvPr id="137" name="Freeform 136"/>
                <p:cNvSpPr/>
                <p:nvPr/>
              </p:nvSpPr>
              <p:spPr>
                <a:xfrm>
                  <a:off x="4882708" y="3333974"/>
                  <a:ext cx="2509623" cy="254340"/>
                </a:xfrm>
                <a:custGeom>
                  <a:avLst/>
                  <a:gdLst>
                    <a:gd name="connsiteX0" fmla="*/ 0 w 2491530"/>
                    <a:gd name="connsiteY0" fmla="*/ 386011 h 386011"/>
                    <a:gd name="connsiteX1" fmla="*/ 645952 w 2491530"/>
                    <a:gd name="connsiteY1" fmla="*/ 109174 h 386011"/>
                    <a:gd name="connsiteX2" fmla="*/ 1275126 w 2491530"/>
                    <a:gd name="connsiteY2" fmla="*/ 117 h 386011"/>
                    <a:gd name="connsiteX3" fmla="*/ 1921078 w 2491530"/>
                    <a:gd name="connsiteY3" fmla="*/ 125952 h 386011"/>
                    <a:gd name="connsiteX4" fmla="*/ 2491530 w 2491530"/>
                    <a:gd name="connsiteY4" fmla="*/ 377622 h 386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1530" h="386011">
                      <a:moveTo>
                        <a:pt x="0" y="386011"/>
                      </a:moveTo>
                      <a:cubicBezTo>
                        <a:pt x="216715" y="279750"/>
                        <a:pt x="433431" y="173490"/>
                        <a:pt x="645952" y="109174"/>
                      </a:cubicBezTo>
                      <a:cubicBezTo>
                        <a:pt x="858473" y="44858"/>
                        <a:pt x="1062605" y="-2679"/>
                        <a:pt x="1275126" y="117"/>
                      </a:cubicBezTo>
                      <a:cubicBezTo>
                        <a:pt x="1487647" y="2913"/>
                        <a:pt x="1718344" y="63035"/>
                        <a:pt x="1921078" y="125952"/>
                      </a:cubicBezTo>
                      <a:cubicBezTo>
                        <a:pt x="2123812" y="188869"/>
                        <a:pt x="2307671" y="283245"/>
                        <a:pt x="2491530" y="377622"/>
                      </a:cubicBezTo>
                    </a:path>
                  </a:pathLst>
                </a:cu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38" name="Freeform 137"/>
                <p:cNvSpPr/>
                <p:nvPr/>
              </p:nvSpPr>
              <p:spPr>
                <a:xfrm flipV="1">
                  <a:off x="7379047" y="3578662"/>
                  <a:ext cx="2509623" cy="254340"/>
                </a:xfrm>
                <a:custGeom>
                  <a:avLst/>
                  <a:gdLst>
                    <a:gd name="connsiteX0" fmla="*/ 0 w 2491530"/>
                    <a:gd name="connsiteY0" fmla="*/ 386011 h 386011"/>
                    <a:gd name="connsiteX1" fmla="*/ 645952 w 2491530"/>
                    <a:gd name="connsiteY1" fmla="*/ 109174 h 386011"/>
                    <a:gd name="connsiteX2" fmla="*/ 1275126 w 2491530"/>
                    <a:gd name="connsiteY2" fmla="*/ 117 h 386011"/>
                    <a:gd name="connsiteX3" fmla="*/ 1921078 w 2491530"/>
                    <a:gd name="connsiteY3" fmla="*/ 125952 h 386011"/>
                    <a:gd name="connsiteX4" fmla="*/ 2491530 w 2491530"/>
                    <a:gd name="connsiteY4" fmla="*/ 377622 h 386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1530" h="386011">
                      <a:moveTo>
                        <a:pt x="0" y="386011"/>
                      </a:moveTo>
                      <a:cubicBezTo>
                        <a:pt x="216715" y="279750"/>
                        <a:pt x="433431" y="173490"/>
                        <a:pt x="645952" y="109174"/>
                      </a:cubicBezTo>
                      <a:cubicBezTo>
                        <a:pt x="858473" y="44858"/>
                        <a:pt x="1062605" y="-2679"/>
                        <a:pt x="1275126" y="117"/>
                      </a:cubicBezTo>
                      <a:cubicBezTo>
                        <a:pt x="1487647" y="2913"/>
                        <a:pt x="1718344" y="63035"/>
                        <a:pt x="1921078" y="125952"/>
                      </a:cubicBezTo>
                      <a:cubicBezTo>
                        <a:pt x="2123812" y="188869"/>
                        <a:pt x="2307671" y="283245"/>
                        <a:pt x="2491530" y="377622"/>
                      </a:cubicBezTo>
                    </a:path>
                  </a:pathLst>
                </a:cu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sp>
            <p:nvSpPr>
              <p:cNvPr id="134" name="Freeform 133"/>
              <p:cNvSpPr/>
              <p:nvPr/>
            </p:nvSpPr>
            <p:spPr>
              <a:xfrm>
                <a:off x="2383217" y="5320925"/>
                <a:ext cx="635574" cy="254340"/>
              </a:xfrm>
              <a:custGeom>
                <a:avLst/>
                <a:gdLst>
                  <a:gd name="connsiteX0" fmla="*/ 0 w 2491530"/>
                  <a:gd name="connsiteY0" fmla="*/ 386011 h 386011"/>
                  <a:gd name="connsiteX1" fmla="*/ 645952 w 2491530"/>
                  <a:gd name="connsiteY1" fmla="*/ 109174 h 386011"/>
                  <a:gd name="connsiteX2" fmla="*/ 1275126 w 2491530"/>
                  <a:gd name="connsiteY2" fmla="*/ 117 h 386011"/>
                  <a:gd name="connsiteX3" fmla="*/ 1921078 w 2491530"/>
                  <a:gd name="connsiteY3" fmla="*/ 125952 h 386011"/>
                  <a:gd name="connsiteX4" fmla="*/ 2491530 w 2491530"/>
                  <a:gd name="connsiteY4" fmla="*/ 377622 h 386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1530" h="386011">
                    <a:moveTo>
                      <a:pt x="0" y="386011"/>
                    </a:moveTo>
                    <a:cubicBezTo>
                      <a:pt x="216715" y="279750"/>
                      <a:pt x="433431" y="173490"/>
                      <a:pt x="645952" y="109174"/>
                    </a:cubicBezTo>
                    <a:cubicBezTo>
                      <a:pt x="858473" y="44858"/>
                      <a:pt x="1062605" y="-2679"/>
                      <a:pt x="1275126" y="117"/>
                    </a:cubicBezTo>
                    <a:cubicBezTo>
                      <a:pt x="1487647" y="2913"/>
                      <a:pt x="1718344" y="63035"/>
                      <a:pt x="1921078" y="125952"/>
                    </a:cubicBezTo>
                    <a:cubicBezTo>
                      <a:pt x="2123812" y="188869"/>
                      <a:pt x="2307671" y="283245"/>
                      <a:pt x="2491530" y="377622"/>
                    </a:cubicBezTo>
                  </a:path>
                </a:pathLst>
              </a:cu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35" name="Freeform 134"/>
              <p:cNvSpPr/>
              <p:nvPr/>
            </p:nvSpPr>
            <p:spPr>
              <a:xfrm flipV="1">
                <a:off x="3015425" y="5565610"/>
                <a:ext cx="635574" cy="254340"/>
              </a:xfrm>
              <a:custGeom>
                <a:avLst/>
                <a:gdLst>
                  <a:gd name="connsiteX0" fmla="*/ 0 w 2491530"/>
                  <a:gd name="connsiteY0" fmla="*/ 386011 h 386011"/>
                  <a:gd name="connsiteX1" fmla="*/ 645952 w 2491530"/>
                  <a:gd name="connsiteY1" fmla="*/ 109174 h 386011"/>
                  <a:gd name="connsiteX2" fmla="*/ 1275126 w 2491530"/>
                  <a:gd name="connsiteY2" fmla="*/ 117 h 386011"/>
                  <a:gd name="connsiteX3" fmla="*/ 1921078 w 2491530"/>
                  <a:gd name="connsiteY3" fmla="*/ 125952 h 386011"/>
                  <a:gd name="connsiteX4" fmla="*/ 2491530 w 2491530"/>
                  <a:gd name="connsiteY4" fmla="*/ 377622 h 386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1530" h="386011">
                    <a:moveTo>
                      <a:pt x="0" y="386011"/>
                    </a:moveTo>
                    <a:cubicBezTo>
                      <a:pt x="216715" y="279750"/>
                      <a:pt x="433431" y="173490"/>
                      <a:pt x="645952" y="109174"/>
                    </a:cubicBezTo>
                    <a:cubicBezTo>
                      <a:pt x="858473" y="44858"/>
                      <a:pt x="1062605" y="-2679"/>
                      <a:pt x="1275126" y="117"/>
                    </a:cubicBezTo>
                    <a:cubicBezTo>
                      <a:pt x="1487647" y="2913"/>
                      <a:pt x="1718344" y="63035"/>
                      <a:pt x="1921078" y="125952"/>
                    </a:cubicBezTo>
                    <a:cubicBezTo>
                      <a:pt x="2123812" y="188869"/>
                      <a:pt x="2307671" y="283245"/>
                      <a:pt x="2491530" y="377622"/>
                    </a:cubicBezTo>
                  </a:path>
                </a:pathLst>
              </a:cu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36" name="Freeform 135"/>
              <p:cNvSpPr/>
              <p:nvPr/>
            </p:nvSpPr>
            <p:spPr>
              <a:xfrm>
                <a:off x="3645112" y="5313710"/>
                <a:ext cx="635574" cy="254340"/>
              </a:xfrm>
              <a:custGeom>
                <a:avLst/>
                <a:gdLst>
                  <a:gd name="connsiteX0" fmla="*/ 0 w 2491530"/>
                  <a:gd name="connsiteY0" fmla="*/ 386011 h 386011"/>
                  <a:gd name="connsiteX1" fmla="*/ 645952 w 2491530"/>
                  <a:gd name="connsiteY1" fmla="*/ 109174 h 386011"/>
                  <a:gd name="connsiteX2" fmla="*/ 1275126 w 2491530"/>
                  <a:gd name="connsiteY2" fmla="*/ 117 h 386011"/>
                  <a:gd name="connsiteX3" fmla="*/ 1921078 w 2491530"/>
                  <a:gd name="connsiteY3" fmla="*/ 125952 h 386011"/>
                  <a:gd name="connsiteX4" fmla="*/ 2491530 w 2491530"/>
                  <a:gd name="connsiteY4" fmla="*/ 377622 h 386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1530" h="386011">
                    <a:moveTo>
                      <a:pt x="0" y="386011"/>
                    </a:moveTo>
                    <a:cubicBezTo>
                      <a:pt x="216715" y="279750"/>
                      <a:pt x="433431" y="173490"/>
                      <a:pt x="645952" y="109174"/>
                    </a:cubicBezTo>
                    <a:cubicBezTo>
                      <a:pt x="858473" y="44858"/>
                      <a:pt x="1062605" y="-2679"/>
                      <a:pt x="1275126" y="117"/>
                    </a:cubicBezTo>
                    <a:cubicBezTo>
                      <a:pt x="1487647" y="2913"/>
                      <a:pt x="1718344" y="63035"/>
                      <a:pt x="1921078" y="125952"/>
                    </a:cubicBezTo>
                    <a:cubicBezTo>
                      <a:pt x="2123812" y="188869"/>
                      <a:pt x="2307671" y="283245"/>
                      <a:pt x="2491530" y="377622"/>
                    </a:cubicBezTo>
                  </a:path>
                </a:pathLst>
              </a:cu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grpSp>
        <p:nvGrpSpPr>
          <p:cNvPr id="139" name="Group 138"/>
          <p:cNvGrpSpPr/>
          <p:nvPr/>
        </p:nvGrpSpPr>
        <p:grpSpPr>
          <a:xfrm>
            <a:off x="5416247" y="3257415"/>
            <a:ext cx="2450211" cy="702192"/>
            <a:chOff x="5685919" y="4315238"/>
            <a:chExt cx="3266946" cy="704507"/>
          </a:xfrm>
        </p:grpSpPr>
        <p:cxnSp>
          <p:nvCxnSpPr>
            <p:cNvPr id="140" name="Straight Connector 139"/>
            <p:cNvCxnSpPr/>
            <p:nvPr/>
          </p:nvCxnSpPr>
          <p:spPr>
            <a:xfrm>
              <a:off x="6153053" y="4704162"/>
              <a:ext cx="251669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a:off x="6153053" y="4373792"/>
              <a:ext cx="0" cy="64595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42" name="TextBox 141"/>
            <p:cNvSpPr txBox="1"/>
            <p:nvPr/>
          </p:nvSpPr>
          <p:spPr>
            <a:xfrm>
              <a:off x="5685919" y="4315238"/>
              <a:ext cx="556136" cy="254753"/>
            </a:xfrm>
            <a:prstGeom prst="rect">
              <a:avLst/>
            </a:prstGeom>
            <a:noFill/>
          </p:spPr>
          <p:txBody>
            <a:bodyPr wrap="none" rtlCol="0">
              <a:spAutoFit/>
            </a:bodyPr>
            <a:lstStyle/>
            <a:p>
              <a:r>
                <a:rPr lang="en-US" sz="1050" i="1" dirty="0">
                  <a:latin typeface="Times New Roman" panose="02020603050405020304" pitchFamily="18" charset="0"/>
                  <a:cs typeface="Times New Roman" panose="02020603050405020304" pitchFamily="18" charset="0"/>
                </a:rPr>
                <a:t>B(z)</a:t>
              </a:r>
            </a:p>
          </p:txBody>
        </p:sp>
        <p:sp>
          <p:nvSpPr>
            <p:cNvPr id="143" name="TextBox 142"/>
            <p:cNvSpPr txBox="1"/>
            <p:nvPr/>
          </p:nvSpPr>
          <p:spPr>
            <a:xfrm>
              <a:off x="8636110" y="4541868"/>
              <a:ext cx="316755" cy="254753"/>
            </a:xfrm>
            <a:prstGeom prst="rect">
              <a:avLst/>
            </a:prstGeom>
            <a:noFill/>
          </p:spPr>
          <p:txBody>
            <a:bodyPr wrap="none" rtlCol="0">
              <a:spAutoFit/>
            </a:bodyPr>
            <a:lstStyle/>
            <a:p>
              <a:r>
                <a:rPr lang="en-US" sz="1050" i="1" dirty="0">
                  <a:latin typeface="Times New Roman" panose="02020603050405020304" pitchFamily="18" charset="0"/>
                  <a:cs typeface="Times New Roman" panose="02020603050405020304" pitchFamily="18" charset="0"/>
                </a:rPr>
                <a:t>z</a:t>
              </a:r>
            </a:p>
          </p:txBody>
        </p:sp>
        <p:grpSp>
          <p:nvGrpSpPr>
            <p:cNvPr id="144" name="Group 143"/>
            <p:cNvGrpSpPr/>
            <p:nvPr/>
          </p:nvGrpSpPr>
          <p:grpSpPr>
            <a:xfrm>
              <a:off x="6147169" y="4450437"/>
              <a:ext cx="2517489" cy="502591"/>
              <a:chOff x="6147169" y="4450437"/>
              <a:chExt cx="3800805" cy="502591"/>
            </a:xfrm>
          </p:grpSpPr>
          <p:grpSp>
            <p:nvGrpSpPr>
              <p:cNvPr id="145" name="Group 144"/>
              <p:cNvGrpSpPr/>
              <p:nvPr/>
            </p:nvGrpSpPr>
            <p:grpSpPr>
              <a:xfrm>
                <a:off x="6147169" y="4450437"/>
                <a:ext cx="1267783" cy="499028"/>
                <a:chOff x="4882708" y="3333974"/>
                <a:chExt cx="5005962" cy="499028"/>
              </a:xfrm>
            </p:grpSpPr>
            <p:sp>
              <p:nvSpPr>
                <p:cNvPr id="152" name="Freeform 151"/>
                <p:cNvSpPr/>
                <p:nvPr/>
              </p:nvSpPr>
              <p:spPr>
                <a:xfrm>
                  <a:off x="4882708" y="3333974"/>
                  <a:ext cx="2509623" cy="254340"/>
                </a:xfrm>
                <a:custGeom>
                  <a:avLst/>
                  <a:gdLst>
                    <a:gd name="connsiteX0" fmla="*/ 0 w 2491530"/>
                    <a:gd name="connsiteY0" fmla="*/ 386011 h 386011"/>
                    <a:gd name="connsiteX1" fmla="*/ 645952 w 2491530"/>
                    <a:gd name="connsiteY1" fmla="*/ 109174 h 386011"/>
                    <a:gd name="connsiteX2" fmla="*/ 1275126 w 2491530"/>
                    <a:gd name="connsiteY2" fmla="*/ 117 h 386011"/>
                    <a:gd name="connsiteX3" fmla="*/ 1921078 w 2491530"/>
                    <a:gd name="connsiteY3" fmla="*/ 125952 h 386011"/>
                    <a:gd name="connsiteX4" fmla="*/ 2491530 w 2491530"/>
                    <a:gd name="connsiteY4" fmla="*/ 377622 h 386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1530" h="386011">
                      <a:moveTo>
                        <a:pt x="0" y="386011"/>
                      </a:moveTo>
                      <a:cubicBezTo>
                        <a:pt x="216715" y="279750"/>
                        <a:pt x="433431" y="173490"/>
                        <a:pt x="645952" y="109174"/>
                      </a:cubicBezTo>
                      <a:cubicBezTo>
                        <a:pt x="858473" y="44858"/>
                        <a:pt x="1062605" y="-2679"/>
                        <a:pt x="1275126" y="117"/>
                      </a:cubicBezTo>
                      <a:cubicBezTo>
                        <a:pt x="1487647" y="2913"/>
                        <a:pt x="1718344" y="63035"/>
                        <a:pt x="1921078" y="125952"/>
                      </a:cubicBezTo>
                      <a:cubicBezTo>
                        <a:pt x="2123812" y="188869"/>
                        <a:pt x="2307671" y="283245"/>
                        <a:pt x="2491530" y="377622"/>
                      </a:cubicBezTo>
                    </a:path>
                  </a:pathLst>
                </a:cu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53" name="Freeform 152"/>
                <p:cNvSpPr/>
                <p:nvPr/>
              </p:nvSpPr>
              <p:spPr>
                <a:xfrm flipV="1">
                  <a:off x="7379047" y="3578662"/>
                  <a:ext cx="2509623" cy="254340"/>
                </a:xfrm>
                <a:custGeom>
                  <a:avLst/>
                  <a:gdLst>
                    <a:gd name="connsiteX0" fmla="*/ 0 w 2491530"/>
                    <a:gd name="connsiteY0" fmla="*/ 386011 h 386011"/>
                    <a:gd name="connsiteX1" fmla="*/ 645952 w 2491530"/>
                    <a:gd name="connsiteY1" fmla="*/ 109174 h 386011"/>
                    <a:gd name="connsiteX2" fmla="*/ 1275126 w 2491530"/>
                    <a:gd name="connsiteY2" fmla="*/ 117 h 386011"/>
                    <a:gd name="connsiteX3" fmla="*/ 1921078 w 2491530"/>
                    <a:gd name="connsiteY3" fmla="*/ 125952 h 386011"/>
                    <a:gd name="connsiteX4" fmla="*/ 2491530 w 2491530"/>
                    <a:gd name="connsiteY4" fmla="*/ 377622 h 386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1530" h="386011">
                      <a:moveTo>
                        <a:pt x="0" y="386011"/>
                      </a:moveTo>
                      <a:cubicBezTo>
                        <a:pt x="216715" y="279750"/>
                        <a:pt x="433431" y="173490"/>
                        <a:pt x="645952" y="109174"/>
                      </a:cubicBezTo>
                      <a:cubicBezTo>
                        <a:pt x="858473" y="44858"/>
                        <a:pt x="1062605" y="-2679"/>
                        <a:pt x="1275126" y="117"/>
                      </a:cubicBezTo>
                      <a:cubicBezTo>
                        <a:pt x="1487647" y="2913"/>
                        <a:pt x="1718344" y="63035"/>
                        <a:pt x="1921078" y="125952"/>
                      </a:cubicBezTo>
                      <a:cubicBezTo>
                        <a:pt x="2123812" y="188869"/>
                        <a:pt x="2307671" y="283245"/>
                        <a:pt x="2491530" y="377622"/>
                      </a:cubicBezTo>
                    </a:path>
                  </a:pathLst>
                </a:cu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146" name="Group 145"/>
              <p:cNvGrpSpPr/>
              <p:nvPr/>
            </p:nvGrpSpPr>
            <p:grpSpPr>
              <a:xfrm>
                <a:off x="7411587" y="4452524"/>
                <a:ext cx="1267783" cy="499028"/>
                <a:chOff x="4882708" y="3333974"/>
                <a:chExt cx="5005962" cy="499028"/>
              </a:xfrm>
            </p:grpSpPr>
            <p:sp>
              <p:nvSpPr>
                <p:cNvPr id="150" name="Freeform 149"/>
                <p:cNvSpPr/>
                <p:nvPr/>
              </p:nvSpPr>
              <p:spPr>
                <a:xfrm>
                  <a:off x="4882708" y="3333974"/>
                  <a:ext cx="2509623" cy="254340"/>
                </a:xfrm>
                <a:custGeom>
                  <a:avLst/>
                  <a:gdLst>
                    <a:gd name="connsiteX0" fmla="*/ 0 w 2491530"/>
                    <a:gd name="connsiteY0" fmla="*/ 386011 h 386011"/>
                    <a:gd name="connsiteX1" fmla="*/ 645952 w 2491530"/>
                    <a:gd name="connsiteY1" fmla="*/ 109174 h 386011"/>
                    <a:gd name="connsiteX2" fmla="*/ 1275126 w 2491530"/>
                    <a:gd name="connsiteY2" fmla="*/ 117 h 386011"/>
                    <a:gd name="connsiteX3" fmla="*/ 1921078 w 2491530"/>
                    <a:gd name="connsiteY3" fmla="*/ 125952 h 386011"/>
                    <a:gd name="connsiteX4" fmla="*/ 2491530 w 2491530"/>
                    <a:gd name="connsiteY4" fmla="*/ 377622 h 386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1530" h="386011">
                      <a:moveTo>
                        <a:pt x="0" y="386011"/>
                      </a:moveTo>
                      <a:cubicBezTo>
                        <a:pt x="216715" y="279750"/>
                        <a:pt x="433431" y="173490"/>
                        <a:pt x="645952" y="109174"/>
                      </a:cubicBezTo>
                      <a:cubicBezTo>
                        <a:pt x="858473" y="44858"/>
                        <a:pt x="1062605" y="-2679"/>
                        <a:pt x="1275126" y="117"/>
                      </a:cubicBezTo>
                      <a:cubicBezTo>
                        <a:pt x="1487647" y="2913"/>
                        <a:pt x="1718344" y="63035"/>
                        <a:pt x="1921078" y="125952"/>
                      </a:cubicBezTo>
                      <a:cubicBezTo>
                        <a:pt x="2123812" y="188869"/>
                        <a:pt x="2307671" y="283245"/>
                        <a:pt x="2491530" y="377622"/>
                      </a:cubicBezTo>
                    </a:path>
                  </a:pathLst>
                </a:cu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51" name="Freeform 150"/>
                <p:cNvSpPr/>
                <p:nvPr/>
              </p:nvSpPr>
              <p:spPr>
                <a:xfrm flipV="1">
                  <a:off x="7379047" y="3578662"/>
                  <a:ext cx="2509623" cy="254340"/>
                </a:xfrm>
                <a:custGeom>
                  <a:avLst/>
                  <a:gdLst>
                    <a:gd name="connsiteX0" fmla="*/ 0 w 2491530"/>
                    <a:gd name="connsiteY0" fmla="*/ 386011 h 386011"/>
                    <a:gd name="connsiteX1" fmla="*/ 645952 w 2491530"/>
                    <a:gd name="connsiteY1" fmla="*/ 109174 h 386011"/>
                    <a:gd name="connsiteX2" fmla="*/ 1275126 w 2491530"/>
                    <a:gd name="connsiteY2" fmla="*/ 117 h 386011"/>
                    <a:gd name="connsiteX3" fmla="*/ 1921078 w 2491530"/>
                    <a:gd name="connsiteY3" fmla="*/ 125952 h 386011"/>
                    <a:gd name="connsiteX4" fmla="*/ 2491530 w 2491530"/>
                    <a:gd name="connsiteY4" fmla="*/ 377622 h 386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1530" h="386011">
                      <a:moveTo>
                        <a:pt x="0" y="386011"/>
                      </a:moveTo>
                      <a:cubicBezTo>
                        <a:pt x="216715" y="279750"/>
                        <a:pt x="433431" y="173490"/>
                        <a:pt x="645952" y="109174"/>
                      </a:cubicBezTo>
                      <a:cubicBezTo>
                        <a:pt x="858473" y="44858"/>
                        <a:pt x="1062605" y="-2679"/>
                        <a:pt x="1275126" y="117"/>
                      </a:cubicBezTo>
                      <a:cubicBezTo>
                        <a:pt x="1487647" y="2913"/>
                        <a:pt x="1718344" y="63035"/>
                        <a:pt x="1921078" y="125952"/>
                      </a:cubicBezTo>
                      <a:cubicBezTo>
                        <a:pt x="2123812" y="188869"/>
                        <a:pt x="2307671" y="283245"/>
                        <a:pt x="2491530" y="377622"/>
                      </a:cubicBezTo>
                    </a:path>
                  </a:pathLst>
                </a:cu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147" name="Group 146"/>
              <p:cNvGrpSpPr/>
              <p:nvPr/>
            </p:nvGrpSpPr>
            <p:grpSpPr>
              <a:xfrm>
                <a:off x="8680191" y="4454000"/>
                <a:ext cx="1267783" cy="499028"/>
                <a:chOff x="4882708" y="3333974"/>
                <a:chExt cx="5005962" cy="499028"/>
              </a:xfrm>
            </p:grpSpPr>
            <p:sp>
              <p:nvSpPr>
                <p:cNvPr id="148" name="Freeform 147"/>
                <p:cNvSpPr/>
                <p:nvPr/>
              </p:nvSpPr>
              <p:spPr>
                <a:xfrm>
                  <a:off x="4882708" y="3333974"/>
                  <a:ext cx="2509623" cy="254340"/>
                </a:xfrm>
                <a:custGeom>
                  <a:avLst/>
                  <a:gdLst>
                    <a:gd name="connsiteX0" fmla="*/ 0 w 2491530"/>
                    <a:gd name="connsiteY0" fmla="*/ 386011 h 386011"/>
                    <a:gd name="connsiteX1" fmla="*/ 645952 w 2491530"/>
                    <a:gd name="connsiteY1" fmla="*/ 109174 h 386011"/>
                    <a:gd name="connsiteX2" fmla="*/ 1275126 w 2491530"/>
                    <a:gd name="connsiteY2" fmla="*/ 117 h 386011"/>
                    <a:gd name="connsiteX3" fmla="*/ 1921078 w 2491530"/>
                    <a:gd name="connsiteY3" fmla="*/ 125952 h 386011"/>
                    <a:gd name="connsiteX4" fmla="*/ 2491530 w 2491530"/>
                    <a:gd name="connsiteY4" fmla="*/ 377622 h 386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1530" h="386011">
                      <a:moveTo>
                        <a:pt x="0" y="386011"/>
                      </a:moveTo>
                      <a:cubicBezTo>
                        <a:pt x="216715" y="279750"/>
                        <a:pt x="433431" y="173490"/>
                        <a:pt x="645952" y="109174"/>
                      </a:cubicBezTo>
                      <a:cubicBezTo>
                        <a:pt x="858473" y="44858"/>
                        <a:pt x="1062605" y="-2679"/>
                        <a:pt x="1275126" y="117"/>
                      </a:cubicBezTo>
                      <a:cubicBezTo>
                        <a:pt x="1487647" y="2913"/>
                        <a:pt x="1718344" y="63035"/>
                        <a:pt x="1921078" y="125952"/>
                      </a:cubicBezTo>
                      <a:cubicBezTo>
                        <a:pt x="2123812" y="188869"/>
                        <a:pt x="2307671" y="283245"/>
                        <a:pt x="2491530" y="377622"/>
                      </a:cubicBezTo>
                    </a:path>
                  </a:pathLst>
                </a:cu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49" name="Freeform 148"/>
                <p:cNvSpPr/>
                <p:nvPr/>
              </p:nvSpPr>
              <p:spPr>
                <a:xfrm flipV="1">
                  <a:off x="7379047" y="3578662"/>
                  <a:ext cx="2509623" cy="254340"/>
                </a:xfrm>
                <a:custGeom>
                  <a:avLst/>
                  <a:gdLst>
                    <a:gd name="connsiteX0" fmla="*/ 0 w 2491530"/>
                    <a:gd name="connsiteY0" fmla="*/ 386011 h 386011"/>
                    <a:gd name="connsiteX1" fmla="*/ 645952 w 2491530"/>
                    <a:gd name="connsiteY1" fmla="*/ 109174 h 386011"/>
                    <a:gd name="connsiteX2" fmla="*/ 1275126 w 2491530"/>
                    <a:gd name="connsiteY2" fmla="*/ 117 h 386011"/>
                    <a:gd name="connsiteX3" fmla="*/ 1921078 w 2491530"/>
                    <a:gd name="connsiteY3" fmla="*/ 125952 h 386011"/>
                    <a:gd name="connsiteX4" fmla="*/ 2491530 w 2491530"/>
                    <a:gd name="connsiteY4" fmla="*/ 377622 h 386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1530" h="386011">
                      <a:moveTo>
                        <a:pt x="0" y="386011"/>
                      </a:moveTo>
                      <a:cubicBezTo>
                        <a:pt x="216715" y="279750"/>
                        <a:pt x="433431" y="173490"/>
                        <a:pt x="645952" y="109174"/>
                      </a:cubicBezTo>
                      <a:cubicBezTo>
                        <a:pt x="858473" y="44858"/>
                        <a:pt x="1062605" y="-2679"/>
                        <a:pt x="1275126" y="117"/>
                      </a:cubicBezTo>
                      <a:cubicBezTo>
                        <a:pt x="1487647" y="2913"/>
                        <a:pt x="1718344" y="63035"/>
                        <a:pt x="1921078" y="125952"/>
                      </a:cubicBezTo>
                      <a:cubicBezTo>
                        <a:pt x="2123812" y="188869"/>
                        <a:pt x="2307671" y="283245"/>
                        <a:pt x="2491530" y="377622"/>
                      </a:cubicBezTo>
                    </a:path>
                  </a:pathLst>
                </a:cu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grpSp>
      <mc:AlternateContent xmlns:mc="http://schemas.openxmlformats.org/markup-compatibility/2006" xmlns:a14="http://schemas.microsoft.com/office/drawing/2010/main">
        <mc:Choice Requires="a14">
          <p:sp>
            <p:nvSpPr>
              <p:cNvPr id="154" name="Rectangle 153"/>
              <p:cNvSpPr/>
              <p:nvPr/>
            </p:nvSpPr>
            <p:spPr>
              <a:xfrm>
                <a:off x="2952693" y="1584110"/>
                <a:ext cx="1051698" cy="307777"/>
              </a:xfrm>
              <a:prstGeom prst="rect">
                <a:avLst/>
              </a:prstGeom>
              <a:ln w="19050">
                <a:noFill/>
              </a:ln>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en-US" sz="1400" b="0" i="0" smtClean="0">
                          <a:solidFill>
                            <a:srgbClr val="FF0000"/>
                          </a:solidFill>
                          <a:latin typeface="Cambria Math" panose="02040503050406030204" pitchFamily="18" charset="0"/>
                          <a:ea typeface="Cambria Math" panose="02040503050406030204" pitchFamily="18" charset="0"/>
                        </a:rPr>
                        <m:t>Φ</m:t>
                      </m:r>
                      <m:r>
                        <a:rPr lang="en-US" sz="1400" b="0" i="0">
                          <a:solidFill>
                            <a:srgbClr val="FF0000"/>
                          </a:solidFill>
                          <a:latin typeface="Cambria Math" panose="02040503050406030204" pitchFamily="18" charset="0"/>
                        </a:rPr>
                        <m:t>=</m:t>
                      </m:r>
                      <m:sSub>
                        <m:sSubPr>
                          <m:ctrlPr>
                            <a:rPr lang="en-US" sz="1400" b="0" i="1" smtClean="0">
                              <a:solidFill>
                                <a:srgbClr val="FF0000"/>
                              </a:solidFill>
                              <a:latin typeface="Cambria Math" panose="02040503050406030204" pitchFamily="18" charset="0"/>
                            </a:rPr>
                          </m:ctrlPr>
                        </m:sSubPr>
                        <m:e>
                          <m:r>
                            <m:rPr>
                              <m:sty m:val="p"/>
                            </m:rPr>
                            <a:rPr lang="en-US" sz="1400" b="0" i="0" smtClean="0">
                              <a:solidFill>
                                <a:srgbClr val="FF0000"/>
                              </a:solidFill>
                              <a:latin typeface="Cambria Math" panose="02040503050406030204" pitchFamily="18" charset="0"/>
                              <a:ea typeface="Cambria Math" panose="02040503050406030204" pitchFamily="18" charset="0"/>
                            </a:rPr>
                            <m:t>Φ</m:t>
                          </m:r>
                        </m:e>
                        <m:sub>
                          <m:r>
                            <m:rPr>
                              <m:sty m:val="p"/>
                            </m:rPr>
                            <a:rPr lang="en-US" sz="1400" b="0" i="0" smtClean="0">
                              <a:solidFill>
                                <a:srgbClr val="FF0000"/>
                              </a:solidFill>
                              <a:latin typeface="Cambria Math" panose="02040503050406030204" pitchFamily="18" charset="0"/>
                            </a:rPr>
                            <m:t>MAX</m:t>
                          </m:r>
                        </m:sub>
                      </m:sSub>
                    </m:oMath>
                  </m:oMathPara>
                </a14:m>
                <a:endParaRPr lang="en-US" sz="1400" b="0" dirty="0">
                  <a:solidFill>
                    <a:srgbClr val="FF0000"/>
                  </a:solidFill>
                </a:endParaRPr>
              </a:p>
            </p:txBody>
          </p:sp>
        </mc:Choice>
        <mc:Fallback xmlns="">
          <p:sp>
            <p:nvSpPr>
              <p:cNvPr id="154" name="Rectangle 153"/>
              <p:cNvSpPr>
                <a:spLocks noRot="1" noChangeAspect="1" noMove="1" noResize="1" noEditPoints="1" noAdjustHandles="1" noChangeArrowheads="1" noChangeShapeType="1" noTextEdit="1"/>
              </p:cNvSpPr>
              <p:nvPr/>
            </p:nvSpPr>
            <p:spPr>
              <a:xfrm>
                <a:off x="2952693" y="1584110"/>
                <a:ext cx="1051698" cy="307777"/>
              </a:xfrm>
              <a:prstGeom prst="rect">
                <a:avLst/>
              </a:prstGeom>
              <a:blipFill>
                <a:blip r:embed="rId2"/>
                <a:stretch>
                  <a:fillRect/>
                </a:stretch>
              </a:blipFill>
              <a:ln w="19050">
                <a:noFill/>
              </a:ln>
            </p:spPr>
            <p:txBody>
              <a:bodyPr/>
              <a:lstStyle/>
              <a:p>
                <a:r>
                  <a:rPr lang="en-US">
                    <a:noFill/>
                  </a:rPr>
                  <a:t> </a:t>
                </a:r>
              </a:p>
            </p:txBody>
          </p:sp>
        </mc:Fallback>
      </mc:AlternateContent>
      <p:sp>
        <p:nvSpPr>
          <p:cNvPr id="155" name="TextBox 154"/>
          <p:cNvSpPr txBox="1"/>
          <p:nvPr/>
        </p:nvSpPr>
        <p:spPr>
          <a:xfrm>
            <a:off x="3071030" y="1327328"/>
            <a:ext cx="913161" cy="338554"/>
          </a:xfrm>
          <a:prstGeom prst="rect">
            <a:avLst/>
          </a:prstGeom>
          <a:noFill/>
        </p:spPr>
        <p:txBody>
          <a:bodyPr wrap="square" rtlCol="0">
            <a:spAutoFit/>
          </a:bodyPr>
          <a:lstStyle/>
          <a:p>
            <a:r>
              <a:rPr lang="en-US" b="0" i="1" dirty="0">
                <a:solidFill>
                  <a:srgbClr val="FF0000"/>
                </a:solidFill>
                <a:latin typeface="Times New Roman" panose="02020603050405020304" pitchFamily="18" charset="0"/>
                <a:cs typeface="Times New Roman" panose="02020603050405020304" pitchFamily="18" charset="0"/>
              </a:rPr>
              <a:t>l = </a:t>
            </a:r>
            <a:r>
              <a:rPr lang="el-GR" b="0" i="1" dirty="0">
                <a:solidFill>
                  <a:srgbClr val="FF0000"/>
                </a:solidFill>
                <a:latin typeface="Times New Roman" panose="02020603050405020304" pitchFamily="18" charset="0"/>
                <a:cs typeface="Times New Roman" panose="02020603050405020304" pitchFamily="18" charset="0"/>
              </a:rPr>
              <a:t>λ</a:t>
            </a:r>
            <a:r>
              <a:rPr lang="en-US" b="0" i="1" dirty="0">
                <a:solidFill>
                  <a:srgbClr val="FF0000"/>
                </a:solidFill>
                <a:latin typeface="Times New Roman" panose="02020603050405020304" pitchFamily="18" charset="0"/>
                <a:cs typeface="Times New Roman" panose="02020603050405020304" pitchFamily="18" charset="0"/>
              </a:rPr>
              <a:t>/2</a:t>
            </a:r>
          </a:p>
        </p:txBody>
      </p:sp>
      <p:sp>
        <p:nvSpPr>
          <p:cNvPr id="164" name="Left Brace 163"/>
          <p:cNvSpPr/>
          <p:nvPr/>
        </p:nvSpPr>
        <p:spPr>
          <a:xfrm rot="5400000">
            <a:off x="1483126" y="1708812"/>
            <a:ext cx="59924" cy="1219011"/>
          </a:xfrm>
          <a:prstGeom prst="leftBrace">
            <a:avLst/>
          </a:prstGeom>
          <a:ln w="127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200"/>
          </a:p>
        </p:txBody>
      </p:sp>
      <p:sp>
        <p:nvSpPr>
          <p:cNvPr id="165" name="TextBox 164"/>
          <p:cNvSpPr txBox="1"/>
          <p:nvPr/>
        </p:nvSpPr>
        <p:spPr>
          <a:xfrm>
            <a:off x="1081585" y="2013228"/>
            <a:ext cx="863003" cy="230832"/>
          </a:xfrm>
          <a:prstGeom prst="rect">
            <a:avLst/>
          </a:prstGeom>
          <a:noFill/>
        </p:spPr>
        <p:txBody>
          <a:bodyPr wrap="square" rtlCol="0">
            <a:spAutoFit/>
          </a:bodyPr>
          <a:lstStyle/>
          <a:p>
            <a:pPr algn="ctr"/>
            <a:r>
              <a:rPr lang="en-US" sz="900" i="1" dirty="0">
                <a:solidFill>
                  <a:srgbClr val="FF0000"/>
                </a:solidFill>
                <a:latin typeface="Times New Roman" panose="02020603050405020304" pitchFamily="18" charset="0"/>
                <a:cs typeface="Times New Roman" panose="02020603050405020304" pitchFamily="18" charset="0"/>
              </a:rPr>
              <a:t>Cancellation</a:t>
            </a:r>
          </a:p>
        </p:txBody>
      </p:sp>
      <p:sp>
        <p:nvSpPr>
          <p:cNvPr id="166" name="Left Brace 165"/>
          <p:cNvSpPr/>
          <p:nvPr/>
        </p:nvSpPr>
        <p:spPr>
          <a:xfrm rot="5400000">
            <a:off x="1594043" y="2567350"/>
            <a:ext cx="72775" cy="1480415"/>
          </a:xfrm>
          <a:prstGeom prst="leftBrace">
            <a:avLst/>
          </a:prstGeom>
          <a:ln w="127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200"/>
          </a:p>
        </p:txBody>
      </p:sp>
      <p:sp>
        <p:nvSpPr>
          <p:cNvPr id="167" name="TextBox 166"/>
          <p:cNvSpPr txBox="1"/>
          <p:nvPr/>
        </p:nvSpPr>
        <p:spPr>
          <a:xfrm>
            <a:off x="1198928" y="3001878"/>
            <a:ext cx="863003" cy="230832"/>
          </a:xfrm>
          <a:prstGeom prst="rect">
            <a:avLst/>
          </a:prstGeom>
          <a:noFill/>
        </p:spPr>
        <p:txBody>
          <a:bodyPr wrap="square" rtlCol="0">
            <a:spAutoFit/>
          </a:bodyPr>
          <a:lstStyle/>
          <a:p>
            <a:pPr algn="ctr"/>
            <a:r>
              <a:rPr lang="en-US" sz="900" i="1" dirty="0">
                <a:solidFill>
                  <a:srgbClr val="FF0000"/>
                </a:solidFill>
                <a:latin typeface="Times New Roman" panose="02020603050405020304" pitchFamily="18" charset="0"/>
                <a:cs typeface="Times New Roman" panose="02020603050405020304" pitchFamily="18" charset="0"/>
              </a:rPr>
              <a:t>Cancellation</a:t>
            </a:r>
          </a:p>
        </p:txBody>
      </p:sp>
      <mc:AlternateContent xmlns:mc="http://schemas.openxmlformats.org/markup-compatibility/2006" xmlns:a14="http://schemas.microsoft.com/office/drawing/2010/main">
        <mc:Choice Requires="a14">
          <p:sp>
            <p:nvSpPr>
              <p:cNvPr id="173" name="Rectangle 172"/>
              <p:cNvSpPr/>
              <p:nvPr/>
            </p:nvSpPr>
            <p:spPr>
              <a:xfrm>
                <a:off x="2952693" y="2515514"/>
                <a:ext cx="1051698" cy="495649"/>
              </a:xfrm>
              <a:prstGeom prst="rect">
                <a:avLst/>
              </a:prstGeom>
              <a:ln w="19050">
                <a:noFill/>
              </a:ln>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en-US" sz="1400" b="0" i="0" smtClean="0">
                          <a:solidFill>
                            <a:srgbClr val="FF0000"/>
                          </a:solidFill>
                          <a:latin typeface="Cambria Math" panose="02040503050406030204" pitchFamily="18" charset="0"/>
                          <a:ea typeface="Cambria Math" panose="02040503050406030204" pitchFamily="18" charset="0"/>
                        </a:rPr>
                        <m:t>Φ</m:t>
                      </m:r>
                      <m:r>
                        <a:rPr lang="en-US" sz="1400" b="0" i="0">
                          <a:solidFill>
                            <a:srgbClr val="FF0000"/>
                          </a:solidFill>
                          <a:latin typeface="Cambria Math" panose="02040503050406030204" pitchFamily="18" charset="0"/>
                        </a:rPr>
                        <m:t>=</m:t>
                      </m:r>
                      <m:f>
                        <m:fPr>
                          <m:ctrlPr>
                            <a:rPr lang="en-US" sz="1400" b="0" i="1" smtClean="0">
                              <a:solidFill>
                                <a:srgbClr val="FF0000"/>
                              </a:solidFill>
                              <a:latin typeface="Cambria Math" panose="02040503050406030204" pitchFamily="18" charset="0"/>
                            </a:rPr>
                          </m:ctrlPr>
                        </m:fPr>
                        <m:num>
                          <m:sSub>
                            <m:sSubPr>
                              <m:ctrlPr>
                                <a:rPr lang="en-US" sz="1400" b="0" i="1">
                                  <a:solidFill>
                                    <a:srgbClr val="FF0000"/>
                                  </a:solidFill>
                                  <a:latin typeface="Cambria Math" panose="02040503050406030204" pitchFamily="18" charset="0"/>
                                </a:rPr>
                              </m:ctrlPr>
                            </m:sSubPr>
                            <m:e>
                              <m:r>
                                <m:rPr>
                                  <m:sty m:val="p"/>
                                </m:rPr>
                                <a:rPr lang="en-US" sz="1400" b="0">
                                  <a:solidFill>
                                    <a:srgbClr val="FF0000"/>
                                  </a:solidFill>
                                  <a:latin typeface="Cambria Math" panose="02040503050406030204" pitchFamily="18" charset="0"/>
                                  <a:ea typeface="Cambria Math" panose="02040503050406030204" pitchFamily="18" charset="0"/>
                                </a:rPr>
                                <m:t>Φ</m:t>
                              </m:r>
                            </m:e>
                            <m:sub>
                              <m:r>
                                <m:rPr>
                                  <m:sty m:val="p"/>
                                </m:rPr>
                                <a:rPr lang="en-US" sz="1400" b="0">
                                  <a:solidFill>
                                    <a:srgbClr val="FF0000"/>
                                  </a:solidFill>
                                  <a:latin typeface="Cambria Math" panose="02040503050406030204" pitchFamily="18" charset="0"/>
                                </a:rPr>
                                <m:t>MAX</m:t>
                              </m:r>
                            </m:sub>
                          </m:sSub>
                        </m:num>
                        <m:den>
                          <m:r>
                            <a:rPr lang="en-US" sz="1400" b="0" i="1" smtClean="0">
                              <a:solidFill>
                                <a:srgbClr val="FF0000"/>
                              </a:solidFill>
                              <a:latin typeface="Cambria Math" panose="02040503050406030204" pitchFamily="18" charset="0"/>
                            </a:rPr>
                            <m:t>3</m:t>
                          </m:r>
                        </m:den>
                      </m:f>
                    </m:oMath>
                  </m:oMathPara>
                </a14:m>
                <a:endParaRPr lang="en-US" sz="1400" b="0" dirty="0">
                  <a:solidFill>
                    <a:srgbClr val="FF0000"/>
                  </a:solidFill>
                </a:endParaRPr>
              </a:p>
            </p:txBody>
          </p:sp>
        </mc:Choice>
        <mc:Fallback xmlns="">
          <p:sp>
            <p:nvSpPr>
              <p:cNvPr id="173" name="Rectangle 172"/>
              <p:cNvSpPr>
                <a:spLocks noRot="1" noChangeAspect="1" noMove="1" noResize="1" noEditPoints="1" noAdjustHandles="1" noChangeArrowheads="1" noChangeShapeType="1" noTextEdit="1"/>
              </p:cNvSpPr>
              <p:nvPr/>
            </p:nvSpPr>
            <p:spPr>
              <a:xfrm>
                <a:off x="2952693" y="2515514"/>
                <a:ext cx="1051698" cy="495649"/>
              </a:xfrm>
              <a:prstGeom prst="rect">
                <a:avLst/>
              </a:prstGeom>
              <a:blipFill>
                <a:blip r:embed="rId3"/>
                <a:stretch>
                  <a:fillRect b="-1235"/>
                </a:stretch>
              </a:blipFill>
              <a:ln w="19050">
                <a:noFill/>
              </a:ln>
            </p:spPr>
            <p:txBody>
              <a:bodyPr/>
              <a:lstStyle/>
              <a:p>
                <a:r>
                  <a:rPr lang="en-US">
                    <a:noFill/>
                  </a:rPr>
                  <a:t> </a:t>
                </a:r>
              </a:p>
            </p:txBody>
          </p:sp>
        </mc:Fallback>
      </mc:AlternateContent>
      <p:sp>
        <p:nvSpPr>
          <p:cNvPr id="174" name="TextBox 173"/>
          <p:cNvSpPr txBox="1"/>
          <p:nvPr/>
        </p:nvSpPr>
        <p:spPr>
          <a:xfrm>
            <a:off x="3046659" y="2239098"/>
            <a:ext cx="913161" cy="338554"/>
          </a:xfrm>
          <a:prstGeom prst="rect">
            <a:avLst/>
          </a:prstGeom>
          <a:noFill/>
        </p:spPr>
        <p:txBody>
          <a:bodyPr wrap="square" rtlCol="0">
            <a:spAutoFit/>
          </a:bodyPr>
          <a:lstStyle/>
          <a:p>
            <a:r>
              <a:rPr lang="en-US" b="0" i="1" dirty="0">
                <a:solidFill>
                  <a:srgbClr val="FF0000"/>
                </a:solidFill>
                <a:latin typeface="Times New Roman" panose="02020603050405020304" pitchFamily="18" charset="0"/>
                <a:cs typeface="Times New Roman" panose="02020603050405020304" pitchFamily="18" charset="0"/>
              </a:rPr>
              <a:t>l = 3</a:t>
            </a:r>
            <a:r>
              <a:rPr lang="el-GR" b="0" i="1" dirty="0">
                <a:solidFill>
                  <a:srgbClr val="FF0000"/>
                </a:solidFill>
                <a:latin typeface="Times New Roman" panose="02020603050405020304" pitchFamily="18" charset="0"/>
                <a:cs typeface="Times New Roman" panose="02020603050405020304" pitchFamily="18" charset="0"/>
              </a:rPr>
              <a:t>λ</a:t>
            </a:r>
            <a:r>
              <a:rPr lang="en-US" b="0" i="1" dirty="0">
                <a:solidFill>
                  <a:srgbClr val="FF0000"/>
                </a:solidFill>
                <a:latin typeface="Times New Roman" panose="02020603050405020304" pitchFamily="18" charset="0"/>
                <a:cs typeface="Times New Roman" panose="02020603050405020304" pitchFamily="18" charset="0"/>
              </a:rPr>
              <a:t>/2</a:t>
            </a:r>
          </a:p>
        </p:txBody>
      </p:sp>
      <mc:AlternateContent xmlns:mc="http://schemas.openxmlformats.org/markup-compatibility/2006" xmlns:a14="http://schemas.microsoft.com/office/drawing/2010/main">
        <mc:Choice Requires="a14">
          <p:sp>
            <p:nvSpPr>
              <p:cNvPr id="175" name="Rectangle 174"/>
              <p:cNvSpPr/>
              <p:nvPr/>
            </p:nvSpPr>
            <p:spPr>
              <a:xfrm>
                <a:off x="2950444" y="3526803"/>
                <a:ext cx="1051698" cy="495649"/>
              </a:xfrm>
              <a:prstGeom prst="rect">
                <a:avLst/>
              </a:prstGeom>
              <a:ln w="19050">
                <a:noFill/>
              </a:ln>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en-US" sz="1400" b="0" i="0" smtClean="0">
                          <a:solidFill>
                            <a:srgbClr val="FF0000"/>
                          </a:solidFill>
                          <a:latin typeface="Cambria Math" panose="02040503050406030204" pitchFamily="18" charset="0"/>
                          <a:ea typeface="Cambria Math" panose="02040503050406030204" pitchFamily="18" charset="0"/>
                        </a:rPr>
                        <m:t>Φ</m:t>
                      </m:r>
                      <m:r>
                        <a:rPr lang="en-US" sz="1400" b="0" i="0">
                          <a:solidFill>
                            <a:srgbClr val="FF0000"/>
                          </a:solidFill>
                          <a:latin typeface="Cambria Math" panose="02040503050406030204" pitchFamily="18" charset="0"/>
                        </a:rPr>
                        <m:t>=</m:t>
                      </m:r>
                      <m:f>
                        <m:fPr>
                          <m:ctrlPr>
                            <a:rPr lang="en-US" sz="1400" b="0" i="1" smtClean="0">
                              <a:solidFill>
                                <a:srgbClr val="FF0000"/>
                              </a:solidFill>
                              <a:latin typeface="Cambria Math" panose="02040503050406030204" pitchFamily="18" charset="0"/>
                            </a:rPr>
                          </m:ctrlPr>
                        </m:fPr>
                        <m:num>
                          <m:sSub>
                            <m:sSubPr>
                              <m:ctrlPr>
                                <a:rPr lang="en-US" sz="1400" b="0" i="1">
                                  <a:solidFill>
                                    <a:srgbClr val="FF0000"/>
                                  </a:solidFill>
                                  <a:latin typeface="Cambria Math" panose="02040503050406030204" pitchFamily="18" charset="0"/>
                                </a:rPr>
                              </m:ctrlPr>
                            </m:sSubPr>
                            <m:e>
                              <m:r>
                                <m:rPr>
                                  <m:sty m:val="p"/>
                                </m:rPr>
                                <a:rPr lang="en-US" sz="1400" b="0">
                                  <a:solidFill>
                                    <a:srgbClr val="FF0000"/>
                                  </a:solidFill>
                                  <a:latin typeface="Cambria Math" panose="02040503050406030204" pitchFamily="18" charset="0"/>
                                  <a:ea typeface="Cambria Math" panose="02040503050406030204" pitchFamily="18" charset="0"/>
                                </a:rPr>
                                <m:t>Φ</m:t>
                              </m:r>
                            </m:e>
                            <m:sub>
                              <m:r>
                                <m:rPr>
                                  <m:sty m:val="p"/>
                                </m:rPr>
                                <a:rPr lang="en-US" sz="1400" b="0">
                                  <a:solidFill>
                                    <a:srgbClr val="FF0000"/>
                                  </a:solidFill>
                                  <a:latin typeface="Cambria Math" panose="02040503050406030204" pitchFamily="18" charset="0"/>
                                </a:rPr>
                                <m:t>MAX</m:t>
                              </m:r>
                            </m:sub>
                          </m:sSub>
                        </m:num>
                        <m:den>
                          <m:r>
                            <a:rPr lang="en-US" sz="1400" b="0" i="1" smtClean="0">
                              <a:solidFill>
                                <a:srgbClr val="FF0000"/>
                              </a:solidFill>
                              <a:latin typeface="Cambria Math" panose="02040503050406030204" pitchFamily="18" charset="0"/>
                            </a:rPr>
                            <m:t>5</m:t>
                          </m:r>
                        </m:den>
                      </m:f>
                    </m:oMath>
                  </m:oMathPara>
                </a14:m>
                <a:endParaRPr lang="en-US" sz="1400" b="0" dirty="0">
                  <a:solidFill>
                    <a:srgbClr val="FF0000"/>
                  </a:solidFill>
                </a:endParaRPr>
              </a:p>
            </p:txBody>
          </p:sp>
        </mc:Choice>
        <mc:Fallback xmlns="">
          <p:sp>
            <p:nvSpPr>
              <p:cNvPr id="175" name="Rectangle 174"/>
              <p:cNvSpPr>
                <a:spLocks noRot="1" noChangeAspect="1" noMove="1" noResize="1" noEditPoints="1" noAdjustHandles="1" noChangeArrowheads="1" noChangeShapeType="1" noTextEdit="1"/>
              </p:cNvSpPr>
              <p:nvPr/>
            </p:nvSpPr>
            <p:spPr>
              <a:xfrm>
                <a:off x="2950444" y="3526803"/>
                <a:ext cx="1051698" cy="495649"/>
              </a:xfrm>
              <a:prstGeom prst="rect">
                <a:avLst/>
              </a:prstGeom>
              <a:blipFill>
                <a:blip r:embed="rId4"/>
                <a:stretch>
                  <a:fillRect b="-2469"/>
                </a:stretch>
              </a:blipFill>
              <a:ln w="19050">
                <a:noFill/>
              </a:ln>
            </p:spPr>
            <p:txBody>
              <a:bodyPr/>
              <a:lstStyle/>
              <a:p>
                <a:r>
                  <a:rPr lang="en-US">
                    <a:noFill/>
                  </a:rPr>
                  <a:t> </a:t>
                </a:r>
              </a:p>
            </p:txBody>
          </p:sp>
        </mc:Fallback>
      </mc:AlternateContent>
      <p:sp>
        <p:nvSpPr>
          <p:cNvPr id="176" name="TextBox 175"/>
          <p:cNvSpPr txBox="1"/>
          <p:nvPr/>
        </p:nvSpPr>
        <p:spPr>
          <a:xfrm>
            <a:off x="3044410" y="3250387"/>
            <a:ext cx="913161" cy="338554"/>
          </a:xfrm>
          <a:prstGeom prst="rect">
            <a:avLst/>
          </a:prstGeom>
          <a:noFill/>
        </p:spPr>
        <p:txBody>
          <a:bodyPr wrap="square" rtlCol="0">
            <a:spAutoFit/>
          </a:bodyPr>
          <a:lstStyle/>
          <a:p>
            <a:r>
              <a:rPr lang="en-US" b="0" i="1" dirty="0">
                <a:solidFill>
                  <a:srgbClr val="FF0000"/>
                </a:solidFill>
                <a:latin typeface="Times New Roman" panose="02020603050405020304" pitchFamily="18" charset="0"/>
                <a:cs typeface="Times New Roman" panose="02020603050405020304" pitchFamily="18" charset="0"/>
              </a:rPr>
              <a:t>l = 5</a:t>
            </a:r>
            <a:r>
              <a:rPr lang="el-GR" b="0" i="1" dirty="0">
                <a:solidFill>
                  <a:srgbClr val="FF0000"/>
                </a:solidFill>
                <a:latin typeface="Times New Roman" panose="02020603050405020304" pitchFamily="18" charset="0"/>
                <a:cs typeface="Times New Roman" panose="02020603050405020304" pitchFamily="18" charset="0"/>
              </a:rPr>
              <a:t>λ</a:t>
            </a:r>
            <a:r>
              <a:rPr lang="en-US" b="0" i="1" dirty="0">
                <a:solidFill>
                  <a:srgbClr val="FF0000"/>
                </a:solidFill>
                <a:latin typeface="Times New Roman" panose="02020603050405020304" pitchFamily="18" charset="0"/>
                <a:cs typeface="Times New Roman" panose="02020603050405020304" pitchFamily="18" charset="0"/>
              </a:rPr>
              <a:t>/2</a:t>
            </a:r>
          </a:p>
        </p:txBody>
      </p:sp>
      <p:sp>
        <p:nvSpPr>
          <p:cNvPr id="177" name="TextBox 176"/>
          <p:cNvSpPr txBox="1"/>
          <p:nvPr/>
        </p:nvSpPr>
        <p:spPr>
          <a:xfrm>
            <a:off x="7906272" y="1326359"/>
            <a:ext cx="913161" cy="338554"/>
          </a:xfrm>
          <a:prstGeom prst="rect">
            <a:avLst/>
          </a:prstGeom>
          <a:noFill/>
        </p:spPr>
        <p:txBody>
          <a:bodyPr wrap="square" rtlCol="0">
            <a:spAutoFit/>
          </a:bodyPr>
          <a:lstStyle/>
          <a:p>
            <a:r>
              <a:rPr lang="en-US" b="0" i="1" dirty="0">
                <a:solidFill>
                  <a:srgbClr val="FF0000"/>
                </a:solidFill>
                <a:latin typeface="Times New Roman" panose="02020603050405020304" pitchFamily="18" charset="0"/>
                <a:cs typeface="Times New Roman" panose="02020603050405020304" pitchFamily="18" charset="0"/>
              </a:rPr>
              <a:t>l = </a:t>
            </a:r>
            <a:r>
              <a:rPr lang="el-GR" b="0" i="1" dirty="0">
                <a:solidFill>
                  <a:srgbClr val="FF0000"/>
                </a:solidFill>
                <a:latin typeface="Times New Roman" panose="02020603050405020304" pitchFamily="18" charset="0"/>
                <a:cs typeface="Times New Roman" panose="02020603050405020304" pitchFamily="18" charset="0"/>
              </a:rPr>
              <a:t>λ</a:t>
            </a:r>
            <a:endParaRPr lang="en-US" b="0" i="1" dirty="0">
              <a:solidFill>
                <a:srgbClr val="FF0000"/>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78" name="Rectangle 177"/>
              <p:cNvSpPr/>
              <p:nvPr/>
            </p:nvSpPr>
            <p:spPr>
              <a:xfrm>
                <a:off x="7839522" y="1585198"/>
                <a:ext cx="709233" cy="307777"/>
              </a:xfrm>
              <a:prstGeom prst="rect">
                <a:avLst/>
              </a:prstGeom>
              <a:ln w="19050">
                <a:noFill/>
              </a:ln>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en-US" sz="1400" b="0" i="0" smtClean="0">
                          <a:solidFill>
                            <a:srgbClr val="FF0000"/>
                          </a:solidFill>
                          <a:latin typeface="Cambria Math" panose="02040503050406030204" pitchFamily="18" charset="0"/>
                          <a:ea typeface="Cambria Math" panose="02040503050406030204" pitchFamily="18" charset="0"/>
                        </a:rPr>
                        <m:t>Φ</m:t>
                      </m:r>
                      <m:r>
                        <a:rPr lang="en-US" sz="1400" b="0" i="0">
                          <a:solidFill>
                            <a:srgbClr val="FF0000"/>
                          </a:solidFill>
                          <a:latin typeface="Cambria Math" panose="02040503050406030204" pitchFamily="18" charset="0"/>
                        </a:rPr>
                        <m:t>=</m:t>
                      </m:r>
                      <m:r>
                        <a:rPr lang="en-US" sz="1400" b="0" i="1" smtClean="0">
                          <a:solidFill>
                            <a:srgbClr val="FF0000"/>
                          </a:solidFill>
                          <a:latin typeface="Cambria Math" panose="02040503050406030204" pitchFamily="18" charset="0"/>
                        </a:rPr>
                        <m:t>0</m:t>
                      </m:r>
                    </m:oMath>
                  </m:oMathPara>
                </a14:m>
                <a:endParaRPr lang="en-US" sz="1400" b="0" dirty="0">
                  <a:solidFill>
                    <a:srgbClr val="FF0000"/>
                  </a:solidFill>
                </a:endParaRPr>
              </a:p>
            </p:txBody>
          </p:sp>
        </mc:Choice>
        <mc:Fallback xmlns="">
          <p:sp>
            <p:nvSpPr>
              <p:cNvPr id="178" name="Rectangle 177"/>
              <p:cNvSpPr>
                <a:spLocks noRot="1" noChangeAspect="1" noMove="1" noResize="1" noEditPoints="1" noAdjustHandles="1" noChangeArrowheads="1" noChangeShapeType="1" noTextEdit="1"/>
              </p:cNvSpPr>
              <p:nvPr/>
            </p:nvSpPr>
            <p:spPr>
              <a:xfrm>
                <a:off x="7839522" y="1585198"/>
                <a:ext cx="709233" cy="307777"/>
              </a:xfrm>
              <a:prstGeom prst="rect">
                <a:avLst/>
              </a:prstGeom>
              <a:blipFill>
                <a:blip r:embed="rId5"/>
                <a:stretch>
                  <a:fillRect/>
                </a:stretch>
              </a:blipFill>
              <a:ln w="19050">
                <a:noFill/>
              </a:ln>
            </p:spPr>
            <p:txBody>
              <a:bodyPr/>
              <a:lstStyle/>
              <a:p>
                <a:r>
                  <a:rPr lang="en-US">
                    <a:noFill/>
                  </a:rPr>
                  <a:t> </a:t>
                </a:r>
              </a:p>
            </p:txBody>
          </p:sp>
        </mc:Fallback>
      </mc:AlternateContent>
      <p:sp>
        <p:nvSpPr>
          <p:cNvPr id="179" name="TextBox 178"/>
          <p:cNvSpPr txBox="1"/>
          <p:nvPr/>
        </p:nvSpPr>
        <p:spPr>
          <a:xfrm>
            <a:off x="7906272" y="2325429"/>
            <a:ext cx="913161" cy="338554"/>
          </a:xfrm>
          <a:prstGeom prst="rect">
            <a:avLst/>
          </a:prstGeom>
          <a:noFill/>
        </p:spPr>
        <p:txBody>
          <a:bodyPr wrap="square" rtlCol="0">
            <a:spAutoFit/>
          </a:bodyPr>
          <a:lstStyle/>
          <a:p>
            <a:r>
              <a:rPr lang="en-US" b="0" i="1" dirty="0">
                <a:solidFill>
                  <a:srgbClr val="FF0000"/>
                </a:solidFill>
                <a:latin typeface="Times New Roman" panose="02020603050405020304" pitchFamily="18" charset="0"/>
                <a:cs typeface="Times New Roman" panose="02020603050405020304" pitchFamily="18" charset="0"/>
              </a:rPr>
              <a:t>l = 2</a:t>
            </a:r>
            <a:r>
              <a:rPr lang="el-GR" b="0" i="1" dirty="0">
                <a:solidFill>
                  <a:srgbClr val="FF0000"/>
                </a:solidFill>
                <a:latin typeface="Times New Roman" panose="02020603050405020304" pitchFamily="18" charset="0"/>
                <a:cs typeface="Times New Roman" panose="02020603050405020304" pitchFamily="18" charset="0"/>
              </a:rPr>
              <a:t>λ</a:t>
            </a:r>
            <a:endParaRPr lang="en-US" b="0" i="1" dirty="0">
              <a:solidFill>
                <a:srgbClr val="FF0000"/>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80" name="Rectangle 179"/>
              <p:cNvSpPr/>
              <p:nvPr/>
            </p:nvSpPr>
            <p:spPr>
              <a:xfrm>
                <a:off x="7839522" y="2584268"/>
                <a:ext cx="709233" cy="307777"/>
              </a:xfrm>
              <a:prstGeom prst="rect">
                <a:avLst/>
              </a:prstGeom>
              <a:ln w="19050">
                <a:noFill/>
              </a:ln>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en-US" sz="1400" b="0" i="0" smtClean="0">
                          <a:solidFill>
                            <a:srgbClr val="FF0000"/>
                          </a:solidFill>
                          <a:latin typeface="Cambria Math" panose="02040503050406030204" pitchFamily="18" charset="0"/>
                          <a:ea typeface="Cambria Math" panose="02040503050406030204" pitchFamily="18" charset="0"/>
                        </a:rPr>
                        <m:t>Φ</m:t>
                      </m:r>
                      <m:r>
                        <a:rPr lang="en-US" sz="1400" b="0" i="0">
                          <a:solidFill>
                            <a:srgbClr val="FF0000"/>
                          </a:solidFill>
                          <a:latin typeface="Cambria Math" panose="02040503050406030204" pitchFamily="18" charset="0"/>
                        </a:rPr>
                        <m:t>=</m:t>
                      </m:r>
                      <m:r>
                        <a:rPr lang="en-US" sz="1400" b="0" i="1" smtClean="0">
                          <a:solidFill>
                            <a:srgbClr val="FF0000"/>
                          </a:solidFill>
                          <a:latin typeface="Cambria Math" panose="02040503050406030204" pitchFamily="18" charset="0"/>
                        </a:rPr>
                        <m:t>0</m:t>
                      </m:r>
                    </m:oMath>
                  </m:oMathPara>
                </a14:m>
                <a:endParaRPr lang="en-US" sz="1400" b="0" dirty="0">
                  <a:solidFill>
                    <a:srgbClr val="FF0000"/>
                  </a:solidFill>
                </a:endParaRPr>
              </a:p>
            </p:txBody>
          </p:sp>
        </mc:Choice>
        <mc:Fallback xmlns="">
          <p:sp>
            <p:nvSpPr>
              <p:cNvPr id="180" name="Rectangle 179"/>
              <p:cNvSpPr>
                <a:spLocks noRot="1" noChangeAspect="1" noMove="1" noResize="1" noEditPoints="1" noAdjustHandles="1" noChangeArrowheads="1" noChangeShapeType="1" noTextEdit="1"/>
              </p:cNvSpPr>
              <p:nvPr/>
            </p:nvSpPr>
            <p:spPr>
              <a:xfrm>
                <a:off x="7839522" y="2584268"/>
                <a:ext cx="709233" cy="307777"/>
              </a:xfrm>
              <a:prstGeom prst="rect">
                <a:avLst/>
              </a:prstGeom>
              <a:blipFill>
                <a:blip r:embed="rId6"/>
                <a:stretch>
                  <a:fillRect/>
                </a:stretch>
              </a:blipFill>
              <a:ln w="19050">
                <a:noFill/>
              </a:ln>
            </p:spPr>
            <p:txBody>
              <a:bodyPr/>
              <a:lstStyle/>
              <a:p>
                <a:r>
                  <a:rPr lang="en-US">
                    <a:noFill/>
                  </a:rPr>
                  <a:t> </a:t>
                </a:r>
              </a:p>
            </p:txBody>
          </p:sp>
        </mc:Fallback>
      </mc:AlternateContent>
      <p:sp>
        <p:nvSpPr>
          <p:cNvPr id="181" name="TextBox 180"/>
          <p:cNvSpPr txBox="1"/>
          <p:nvPr/>
        </p:nvSpPr>
        <p:spPr>
          <a:xfrm>
            <a:off x="7929573" y="3327518"/>
            <a:ext cx="913161" cy="338554"/>
          </a:xfrm>
          <a:prstGeom prst="rect">
            <a:avLst/>
          </a:prstGeom>
          <a:noFill/>
        </p:spPr>
        <p:txBody>
          <a:bodyPr wrap="square" rtlCol="0">
            <a:spAutoFit/>
          </a:bodyPr>
          <a:lstStyle/>
          <a:p>
            <a:r>
              <a:rPr lang="en-US" b="0" i="1" dirty="0">
                <a:solidFill>
                  <a:srgbClr val="FF0000"/>
                </a:solidFill>
                <a:latin typeface="Times New Roman" panose="02020603050405020304" pitchFamily="18" charset="0"/>
                <a:cs typeface="Times New Roman" panose="02020603050405020304" pitchFamily="18" charset="0"/>
              </a:rPr>
              <a:t>l = 3</a:t>
            </a:r>
            <a:r>
              <a:rPr lang="el-GR" b="0" i="1" dirty="0">
                <a:solidFill>
                  <a:srgbClr val="FF0000"/>
                </a:solidFill>
                <a:latin typeface="Times New Roman" panose="02020603050405020304" pitchFamily="18" charset="0"/>
                <a:cs typeface="Times New Roman" panose="02020603050405020304" pitchFamily="18" charset="0"/>
              </a:rPr>
              <a:t>λ</a:t>
            </a:r>
            <a:endParaRPr lang="en-US" b="0" i="1" dirty="0">
              <a:solidFill>
                <a:srgbClr val="FF0000"/>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82" name="Rectangle 181"/>
              <p:cNvSpPr/>
              <p:nvPr/>
            </p:nvSpPr>
            <p:spPr>
              <a:xfrm>
                <a:off x="7862823" y="3586357"/>
                <a:ext cx="709233" cy="307777"/>
              </a:xfrm>
              <a:prstGeom prst="rect">
                <a:avLst/>
              </a:prstGeom>
              <a:ln w="19050">
                <a:noFill/>
              </a:ln>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en-US" sz="1400" b="0" i="0" smtClean="0">
                          <a:solidFill>
                            <a:srgbClr val="FF0000"/>
                          </a:solidFill>
                          <a:latin typeface="Cambria Math" panose="02040503050406030204" pitchFamily="18" charset="0"/>
                          <a:ea typeface="Cambria Math" panose="02040503050406030204" pitchFamily="18" charset="0"/>
                        </a:rPr>
                        <m:t>Φ</m:t>
                      </m:r>
                      <m:r>
                        <a:rPr lang="en-US" sz="1400" b="0" i="0">
                          <a:solidFill>
                            <a:srgbClr val="FF0000"/>
                          </a:solidFill>
                          <a:latin typeface="Cambria Math" panose="02040503050406030204" pitchFamily="18" charset="0"/>
                        </a:rPr>
                        <m:t>=</m:t>
                      </m:r>
                      <m:r>
                        <a:rPr lang="en-US" sz="1400" b="0" i="1" smtClean="0">
                          <a:solidFill>
                            <a:srgbClr val="FF0000"/>
                          </a:solidFill>
                          <a:latin typeface="Cambria Math" panose="02040503050406030204" pitchFamily="18" charset="0"/>
                        </a:rPr>
                        <m:t>0</m:t>
                      </m:r>
                    </m:oMath>
                  </m:oMathPara>
                </a14:m>
                <a:endParaRPr lang="en-US" sz="1400" b="0" dirty="0">
                  <a:solidFill>
                    <a:srgbClr val="FF0000"/>
                  </a:solidFill>
                </a:endParaRPr>
              </a:p>
            </p:txBody>
          </p:sp>
        </mc:Choice>
        <mc:Fallback xmlns="">
          <p:sp>
            <p:nvSpPr>
              <p:cNvPr id="182" name="Rectangle 181"/>
              <p:cNvSpPr>
                <a:spLocks noRot="1" noChangeAspect="1" noMove="1" noResize="1" noEditPoints="1" noAdjustHandles="1" noChangeArrowheads="1" noChangeShapeType="1" noTextEdit="1"/>
              </p:cNvSpPr>
              <p:nvPr/>
            </p:nvSpPr>
            <p:spPr>
              <a:xfrm>
                <a:off x="7862823" y="3586357"/>
                <a:ext cx="709233" cy="307777"/>
              </a:xfrm>
              <a:prstGeom prst="rect">
                <a:avLst/>
              </a:prstGeom>
              <a:blipFill>
                <a:blip r:embed="rId5"/>
                <a:stretch>
                  <a:fillRect/>
                </a:stretch>
              </a:blipFill>
              <a:ln w="19050">
                <a:noFill/>
              </a:ln>
            </p:spPr>
            <p:txBody>
              <a:bodyPr/>
              <a:lstStyle/>
              <a:p>
                <a:r>
                  <a:rPr lang="en-US">
                    <a:noFill/>
                  </a:rPr>
                  <a:t> </a:t>
                </a:r>
              </a:p>
            </p:txBody>
          </p:sp>
        </mc:Fallback>
      </mc:AlternateContent>
      <p:cxnSp>
        <p:nvCxnSpPr>
          <p:cNvPr id="7" name="Straight Arrow Connector 6"/>
          <p:cNvCxnSpPr/>
          <p:nvPr/>
        </p:nvCxnSpPr>
        <p:spPr bwMode="auto">
          <a:xfrm>
            <a:off x="4042615" y="1450670"/>
            <a:ext cx="0" cy="2215402"/>
          </a:xfrm>
          <a:prstGeom prst="straightConnector1">
            <a:avLst/>
          </a:prstGeom>
          <a:solidFill>
            <a:schemeClr val="accent1"/>
          </a:solidFill>
          <a:ln w="38100" cap="flat" cmpd="sng" algn="ctr">
            <a:solidFill>
              <a:srgbClr val="0000FF"/>
            </a:solidFill>
            <a:prstDash val="solid"/>
            <a:round/>
            <a:headEnd type="none" w="med" len="med"/>
            <a:tailEnd type="triangle"/>
          </a:ln>
          <a:effectLst/>
        </p:spPr>
      </p:cxnSp>
      <p:sp>
        <p:nvSpPr>
          <p:cNvPr id="10" name="TextBox 9"/>
          <p:cNvSpPr txBox="1"/>
          <p:nvPr/>
        </p:nvSpPr>
        <p:spPr>
          <a:xfrm>
            <a:off x="4006884" y="1408135"/>
            <a:ext cx="1352558" cy="646331"/>
          </a:xfrm>
          <a:prstGeom prst="rect">
            <a:avLst/>
          </a:prstGeom>
          <a:noFill/>
        </p:spPr>
        <p:txBody>
          <a:bodyPr wrap="square" rtlCol="0">
            <a:spAutoFit/>
          </a:bodyPr>
          <a:lstStyle/>
          <a:p>
            <a:r>
              <a:rPr lang="en-US" sz="1200" dirty="0">
                <a:solidFill>
                  <a:srgbClr val="0000FF"/>
                </a:solidFill>
              </a:rPr>
              <a:t>Net coupled flux decreases with frequency</a:t>
            </a:r>
          </a:p>
        </p:txBody>
      </p:sp>
      <mc:AlternateContent xmlns:mc="http://schemas.openxmlformats.org/markup-compatibility/2006" xmlns:a14="http://schemas.microsoft.com/office/drawing/2010/main">
        <mc:Choice Requires="a14">
          <p:sp>
            <p:nvSpPr>
              <p:cNvPr id="183" name="Rectangle 182"/>
              <p:cNvSpPr/>
              <p:nvPr/>
            </p:nvSpPr>
            <p:spPr>
              <a:xfrm>
                <a:off x="1139928" y="4399380"/>
                <a:ext cx="2181751" cy="70859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d>
                        <m:dPr>
                          <m:begChr m:val="|"/>
                          <m:endChr m:val="|"/>
                          <m:ctrlPr>
                            <a:rPr lang="en-US" sz="1800" b="0" i="1" smtClean="0">
                              <a:solidFill>
                                <a:schemeClr val="tx1"/>
                              </a:solidFill>
                              <a:latin typeface="Cambria Math" panose="02040503050406030204" pitchFamily="18" charset="0"/>
                            </a:rPr>
                          </m:ctrlPr>
                        </m:dPr>
                        <m:e>
                          <m:r>
                            <a:rPr lang="en-US" sz="1800" b="0" i="1">
                              <a:solidFill>
                                <a:schemeClr val="tx1"/>
                              </a:solidFill>
                              <a:latin typeface="Cambria Math" panose="02040503050406030204" pitchFamily="18" charset="0"/>
                            </a:rPr>
                            <m:t>𝑉</m:t>
                          </m:r>
                        </m:e>
                      </m:d>
                      <m:r>
                        <a:rPr lang="en-US" sz="1800" b="0">
                          <a:solidFill>
                            <a:schemeClr val="tx1"/>
                          </a:solidFill>
                          <a:latin typeface="Cambria Math" panose="02040503050406030204" pitchFamily="18" charset="0"/>
                        </a:rPr>
                        <m:t>=</m:t>
                      </m:r>
                      <m:d>
                        <m:dPr>
                          <m:begChr m:val="|"/>
                          <m:endChr m:val="|"/>
                          <m:ctrlPr>
                            <a:rPr lang="en-US" sz="1800" b="0" i="1">
                              <a:solidFill>
                                <a:schemeClr val="tx1"/>
                              </a:solidFill>
                              <a:latin typeface="Cambria Math" panose="02040503050406030204" pitchFamily="18" charset="0"/>
                            </a:rPr>
                          </m:ctrlPr>
                        </m:dPr>
                        <m:e>
                          <m:f>
                            <m:fPr>
                              <m:ctrlPr>
                                <a:rPr lang="en-US" sz="1800" b="0" i="1">
                                  <a:solidFill>
                                    <a:schemeClr val="tx1"/>
                                  </a:solidFill>
                                  <a:latin typeface="Cambria Math" panose="02040503050406030204" pitchFamily="18" charset="0"/>
                                </a:rPr>
                              </m:ctrlPr>
                            </m:fPr>
                            <m:num>
                              <m:r>
                                <a:rPr lang="en-US" sz="1800" b="0" i="1">
                                  <a:solidFill>
                                    <a:schemeClr val="tx1"/>
                                  </a:solidFill>
                                  <a:latin typeface="Cambria Math" panose="02040503050406030204" pitchFamily="18" charset="0"/>
                                </a:rPr>
                                <m:t>𝑑</m:t>
                              </m:r>
                              <m:r>
                                <m:rPr>
                                  <m:sty m:val="p"/>
                                </m:rPr>
                                <a:rPr lang="en-US" sz="1800" b="0">
                                  <a:solidFill>
                                    <a:schemeClr val="tx1"/>
                                  </a:solidFill>
                                  <a:latin typeface="Cambria Math" panose="02040503050406030204" pitchFamily="18" charset="0"/>
                                </a:rPr>
                                <m:t>Φ</m:t>
                              </m:r>
                            </m:num>
                            <m:den>
                              <m:r>
                                <a:rPr lang="en-US" sz="1800" b="0" i="1">
                                  <a:solidFill>
                                    <a:schemeClr val="tx1"/>
                                  </a:solidFill>
                                  <a:latin typeface="Cambria Math" panose="02040503050406030204" pitchFamily="18" charset="0"/>
                                </a:rPr>
                                <m:t>𝑑𝑡</m:t>
                              </m:r>
                            </m:den>
                          </m:f>
                        </m:e>
                      </m:d>
                      <m:r>
                        <a:rPr lang="en-US" sz="1800" b="0" i="0">
                          <a:solidFill>
                            <a:schemeClr val="tx1"/>
                          </a:solidFill>
                          <a:latin typeface="Cambria Math" panose="02040503050406030204" pitchFamily="18" charset="0"/>
                        </a:rPr>
                        <m:t>=</m:t>
                      </m:r>
                      <m:r>
                        <a:rPr lang="en-US" sz="1800" b="0" i="0" smtClean="0">
                          <a:solidFill>
                            <a:schemeClr val="tx1"/>
                          </a:solidFill>
                          <a:latin typeface="Cambria Math" panose="02040503050406030204" pitchFamily="18" charset="0"/>
                        </a:rPr>
                        <m:t>2</m:t>
                      </m:r>
                      <m:r>
                        <a:rPr lang="en-US" sz="1800" b="0" i="1" smtClean="0">
                          <a:solidFill>
                            <a:schemeClr val="tx1"/>
                          </a:solidFill>
                          <a:latin typeface="Cambria Math" panose="02040503050406030204" pitchFamily="18" charset="0"/>
                          <a:ea typeface="Cambria Math" panose="02040503050406030204" pitchFamily="18" charset="0"/>
                        </a:rPr>
                        <m:t>𝜋</m:t>
                      </m:r>
                      <m:r>
                        <a:rPr lang="en-US" sz="1800" b="0" i="1" smtClean="0">
                          <a:solidFill>
                            <a:schemeClr val="tx1"/>
                          </a:solidFill>
                          <a:latin typeface="Cambria Math" panose="02040503050406030204" pitchFamily="18" charset="0"/>
                          <a:ea typeface="Cambria Math" panose="02040503050406030204" pitchFamily="18" charset="0"/>
                        </a:rPr>
                        <m:t>𝑓</m:t>
                      </m:r>
                      <m:r>
                        <a:rPr lang="en-US" sz="1800" b="0" i="1" smtClean="0">
                          <a:solidFill>
                            <a:schemeClr val="tx1"/>
                          </a:solidFill>
                          <a:latin typeface="Cambria Math" panose="02040503050406030204" pitchFamily="18" charset="0"/>
                          <a:ea typeface="Cambria Math" panose="02040503050406030204" pitchFamily="18" charset="0"/>
                        </a:rPr>
                        <m:t>𝛷</m:t>
                      </m:r>
                    </m:oMath>
                  </m:oMathPara>
                </a14:m>
                <a:endParaRPr lang="en-US" sz="1800" b="0" dirty="0">
                  <a:solidFill>
                    <a:schemeClr val="tx1"/>
                  </a:solidFill>
                </a:endParaRPr>
              </a:p>
            </p:txBody>
          </p:sp>
        </mc:Choice>
        <mc:Fallback xmlns="">
          <p:sp>
            <p:nvSpPr>
              <p:cNvPr id="183" name="Rectangle 182"/>
              <p:cNvSpPr>
                <a:spLocks noRot="1" noChangeAspect="1" noMove="1" noResize="1" noEditPoints="1" noAdjustHandles="1" noChangeArrowheads="1" noChangeShapeType="1" noTextEdit="1"/>
              </p:cNvSpPr>
              <p:nvPr/>
            </p:nvSpPr>
            <p:spPr>
              <a:xfrm>
                <a:off x="1139928" y="4399380"/>
                <a:ext cx="2181751" cy="708592"/>
              </a:xfrm>
              <a:prstGeom prst="rect">
                <a:avLst/>
              </a:prstGeom>
              <a:blipFill>
                <a:blip r:embed="rId7"/>
                <a:stretch>
                  <a:fillRect/>
                </a:stretch>
              </a:blipFill>
            </p:spPr>
            <p:txBody>
              <a:bodyPr/>
              <a:lstStyle/>
              <a:p>
                <a:r>
                  <a:rPr lang="en-US">
                    <a:noFill/>
                  </a:rPr>
                  <a:t> </a:t>
                </a:r>
              </a:p>
            </p:txBody>
          </p:sp>
        </mc:Fallback>
      </mc:AlternateContent>
      <p:sp>
        <p:nvSpPr>
          <p:cNvPr id="184" name="TextBox 183"/>
          <p:cNvSpPr txBox="1"/>
          <p:nvPr/>
        </p:nvSpPr>
        <p:spPr>
          <a:xfrm>
            <a:off x="318234" y="4571024"/>
            <a:ext cx="913161" cy="369332"/>
          </a:xfrm>
          <a:prstGeom prst="rect">
            <a:avLst/>
          </a:prstGeom>
          <a:noFill/>
        </p:spPr>
        <p:txBody>
          <a:bodyPr wrap="square" rtlCol="0">
            <a:spAutoFit/>
          </a:bodyPr>
          <a:lstStyle/>
          <a:p>
            <a:pPr algn="r"/>
            <a:r>
              <a:rPr lang="en-US" sz="1800" i="1" dirty="0">
                <a:solidFill>
                  <a:srgbClr val="FF0000"/>
                </a:solidFill>
                <a:latin typeface="+mj-lt"/>
                <a:cs typeface="Times New Roman" panose="02020603050405020304" pitchFamily="18" charset="0"/>
              </a:rPr>
              <a:t>But:</a:t>
            </a:r>
          </a:p>
        </p:txBody>
      </p:sp>
      <p:sp>
        <p:nvSpPr>
          <p:cNvPr id="185" name="TextBox 184"/>
          <p:cNvSpPr txBox="1"/>
          <p:nvPr/>
        </p:nvSpPr>
        <p:spPr>
          <a:xfrm>
            <a:off x="533096" y="5058785"/>
            <a:ext cx="3113596" cy="830997"/>
          </a:xfrm>
          <a:prstGeom prst="rect">
            <a:avLst/>
          </a:prstGeom>
          <a:noFill/>
        </p:spPr>
        <p:txBody>
          <a:bodyPr wrap="square" rtlCol="0">
            <a:spAutoFit/>
          </a:bodyPr>
          <a:lstStyle/>
          <a:p>
            <a:pPr algn="ctr"/>
            <a:r>
              <a:rPr lang="en-US" sz="2400" i="1" dirty="0">
                <a:solidFill>
                  <a:srgbClr val="0000FF"/>
                </a:solidFill>
                <a:latin typeface="+mj-lt"/>
                <a:cs typeface="Times New Roman" panose="02020603050405020304" pitchFamily="18" charset="0"/>
              </a:rPr>
              <a:t>Constant B (vs. f )</a:t>
            </a:r>
          </a:p>
          <a:p>
            <a:pPr algn="ctr"/>
            <a:r>
              <a:rPr lang="en-US" sz="2400" i="1" dirty="0">
                <a:solidFill>
                  <a:srgbClr val="0000FF"/>
                </a:solidFill>
                <a:latin typeface="+mj-lt"/>
                <a:cs typeface="Times New Roman" panose="02020603050405020304" pitchFamily="18" charset="0"/>
              </a:rPr>
              <a:t>→ Constant V</a:t>
            </a:r>
            <a:r>
              <a:rPr lang="en-US" sz="2400" i="1" baseline="-25000" dirty="0">
                <a:solidFill>
                  <a:srgbClr val="0000FF"/>
                </a:solidFill>
                <a:latin typeface="+mj-lt"/>
                <a:cs typeface="Times New Roman" panose="02020603050405020304" pitchFamily="18" charset="0"/>
              </a:rPr>
              <a:t>peak</a:t>
            </a:r>
          </a:p>
        </p:txBody>
      </p:sp>
      <p:sp>
        <p:nvSpPr>
          <p:cNvPr id="186" name="TextBox 185"/>
          <p:cNvSpPr txBox="1"/>
          <p:nvPr/>
        </p:nvSpPr>
        <p:spPr>
          <a:xfrm>
            <a:off x="3229260" y="4510813"/>
            <a:ext cx="1352558" cy="461665"/>
          </a:xfrm>
          <a:prstGeom prst="rect">
            <a:avLst/>
          </a:prstGeom>
          <a:noFill/>
        </p:spPr>
        <p:txBody>
          <a:bodyPr wrap="square" rtlCol="0">
            <a:spAutoFit/>
          </a:bodyPr>
          <a:lstStyle/>
          <a:p>
            <a:r>
              <a:rPr lang="en-US" sz="1200" i="1" dirty="0">
                <a:solidFill>
                  <a:srgbClr val="FF0000"/>
                </a:solidFill>
              </a:rPr>
              <a:t>Increases with frequency</a:t>
            </a:r>
          </a:p>
        </p:txBody>
      </p:sp>
    </p:spTree>
    <p:extLst>
      <p:ext uri="{BB962C8B-B14F-4D97-AF65-F5344CB8AC3E}">
        <p14:creationId xmlns:p14="http://schemas.microsoft.com/office/powerpoint/2010/main" val="25536145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Straight Arrow Connector 19"/>
          <p:cNvCxnSpPr/>
          <p:nvPr/>
        </p:nvCxnSpPr>
        <p:spPr bwMode="auto">
          <a:xfrm>
            <a:off x="3171894" y="4899479"/>
            <a:ext cx="2739049" cy="334368"/>
          </a:xfrm>
          <a:prstGeom prst="straightConnector1">
            <a:avLst/>
          </a:prstGeom>
          <a:solidFill>
            <a:schemeClr val="accent1"/>
          </a:solidFill>
          <a:ln w="19050" cap="flat" cmpd="sng" algn="ctr">
            <a:solidFill>
              <a:srgbClr val="0000FF"/>
            </a:solidFill>
            <a:prstDash val="sysDash"/>
            <a:round/>
            <a:headEnd type="none" w="med" len="med"/>
            <a:tailEnd type="triangle"/>
          </a:ln>
          <a:effectLst/>
        </p:spPr>
      </p:cxnSp>
      <p:grpSp>
        <p:nvGrpSpPr>
          <p:cNvPr id="77" name="Group 76"/>
          <p:cNvGrpSpPr/>
          <p:nvPr/>
        </p:nvGrpSpPr>
        <p:grpSpPr>
          <a:xfrm>
            <a:off x="2216691" y="4242443"/>
            <a:ext cx="1905000" cy="1219200"/>
            <a:chOff x="3861651" y="3456001"/>
            <a:chExt cx="1905000" cy="1219200"/>
          </a:xfrm>
        </p:grpSpPr>
        <p:cxnSp>
          <p:nvCxnSpPr>
            <p:cNvPr id="78" name="Straight Arrow Connector 73"/>
            <p:cNvCxnSpPr>
              <a:cxnSpLocks noChangeShapeType="1"/>
            </p:cNvCxnSpPr>
            <p:nvPr/>
          </p:nvCxnSpPr>
          <p:spPr bwMode="auto">
            <a:xfrm flipV="1">
              <a:off x="3861651" y="3989401"/>
              <a:ext cx="1066800" cy="685800"/>
            </a:xfrm>
            <a:prstGeom prst="straightConnector1">
              <a:avLst/>
            </a:prstGeom>
            <a:noFill/>
            <a:ln w="38100" algn="ctr">
              <a:solidFill>
                <a:srgbClr val="0000FF"/>
              </a:solidFill>
              <a:prstDash val="sysDash"/>
              <a:round/>
              <a:headEnd/>
              <a:tailEnd/>
            </a:ln>
          </p:spPr>
        </p:cxnSp>
        <p:cxnSp>
          <p:nvCxnSpPr>
            <p:cNvPr id="79" name="Straight Connector 76"/>
            <p:cNvCxnSpPr>
              <a:cxnSpLocks noChangeShapeType="1"/>
            </p:cNvCxnSpPr>
            <p:nvPr/>
          </p:nvCxnSpPr>
          <p:spPr bwMode="auto">
            <a:xfrm flipV="1">
              <a:off x="4868126" y="3456001"/>
              <a:ext cx="898525" cy="576262"/>
            </a:xfrm>
            <a:prstGeom prst="line">
              <a:avLst/>
            </a:prstGeom>
            <a:noFill/>
            <a:ln w="38100" algn="ctr">
              <a:solidFill>
                <a:srgbClr val="0000FF"/>
              </a:solidFill>
              <a:prstDash val="sysDash"/>
              <a:round/>
              <a:headEnd type="triangle" w="med" len="med"/>
              <a:tailEnd/>
            </a:ln>
          </p:spPr>
        </p:cxnSp>
      </p:grpSp>
      <p:sp>
        <p:nvSpPr>
          <p:cNvPr id="2062" name="Parallelogram 93"/>
          <p:cNvSpPr>
            <a:spLocks noChangeArrowheads="1"/>
          </p:cNvSpPr>
          <p:nvPr/>
        </p:nvSpPr>
        <p:spPr bwMode="auto">
          <a:xfrm>
            <a:off x="76199" y="2858574"/>
            <a:ext cx="8824169" cy="2527673"/>
          </a:xfrm>
          <a:prstGeom prst="parallelogram">
            <a:avLst>
              <a:gd name="adj" fmla="val 152642"/>
            </a:avLst>
          </a:prstGeom>
          <a:solidFill>
            <a:srgbClr val="E0AE20">
              <a:alpha val="58038"/>
            </a:srgbClr>
          </a:solidFill>
          <a:ln w="9525" algn="ctr">
            <a:solidFill>
              <a:schemeClr val="tx1"/>
            </a:solidFill>
            <a:round/>
            <a:headEnd/>
            <a:tailEnd type="triangle" w="lg" len="lg"/>
          </a:ln>
        </p:spPr>
        <p:txBody>
          <a:bodyPr/>
          <a:lstStyle/>
          <a:p>
            <a:endParaRPr lang="en-US" dirty="0"/>
          </a:p>
        </p:txBody>
      </p:sp>
      <p:sp>
        <p:nvSpPr>
          <p:cNvPr id="2063" name="Title 3"/>
          <p:cNvSpPr>
            <a:spLocks noGrp="1"/>
          </p:cNvSpPr>
          <p:nvPr>
            <p:ph type="title"/>
          </p:nvPr>
        </p:nvSpPr>
        <p:spPr/>
        <p:txBody>
          <a:bodyPr/>
          <a:lstStyle/>
          <a:p>
            <a:r>
              <a:rPr lang="en-US"/>
              <a:t>Cable-to-Cable Inductive Crosstalk</a:t>
            </a:r>
            <a:endParaRPr lang="en-US" dirty="0"/>
          </a:p>
        </p:txBody>
      </p:sp>
      <p:sp>
        <p:nvSpPr>
          <p:cNvPr id="3" name="Content Placeholder 2">
            <a:extLst>
              <a:ext uri="{FF2B5EF4-FFF2-40B4-BE49-F238E27FC236}">
                <a16:creationId xmlns:a16="http://schemas.microsoft.com/office/drawing/2014/main" id="{541F8346-782B-4B17-976F-503472155778}"/>
              </a:ext>
            </a:extLst>
          </p:cNvPr>
          <p:cNvSpPr>
            <a:spLocks noGrp="1"/>
          </p:cNvSpPr>
          <p:nvPr>
            <p:ph idx="1"/>
          </p:nvPr>
        </p:nvSpPr>
        <p:spPr/>
        <p:txBody>
          <a:bodyPr/>
          <a:lstStyle/>
          <a:p>
            <a:r>
              <a:rPr lang="en-US" sz="1400"/>
              <a:t>Similar analysis applies to cable-to-cable crosstalk</a:t>
            </a:r>
          </a:p>
          <a:p>
            <a:pPr lvl="1"/>
            <a:r>
              <a:rPr lang="en-US" sz="1400"/>
              <a:t>Coupled potential in terms of culprit current instead of incident electric field</a:t>
            </a:r>
          </a:p>
          <a:p>
            <a:r>
              <a:rPr lang="en-US" sz="1400"/>
              <a:t>Once again, it comes down to Faraday’s Law (details in backup)</a:t>
            </a:r>
          </a:p>
        </p:txBody>
      </p:sp>
      <p:cxnSp>
        <p:nvCxnSpPr>
          <p:cNvPr id="2065" name="Straight Connector 68"/>
          <p:cNvCxnSpPr>
            <a:cxnSpLocks noChangeShapeType="1"/>
          </p:cNvCxnSpPr>
          <p:nvPr/>
        </p:nvCxnSpPr>
        <p:spPr bwMode="auto">
          <a:xfrm rot="5400000" flipH="1" flipV="1">
            <a:off x="4446657" y="4530265"/>
            <a:ext cx="152400" cy="0"/>
          </a:xfrm>
          <a:prstGeom prst="line">
            <a:avLst/>
          </a:prstGeom>
          <a:noFill/>
          <a:ln w="12700" algn="ctr">
            <a:solidFill>
              <a:schemeClr val="tx1"/>
            </a:solidFill>
            <a:round/>
            <a:headEnd/>
            <a:tailEnd type="none" w="lg" len="lg"/>
          </a:ln>
        </p:spPr>
      </p:cxnSp>
      <p:cxnSp>
        <p:nvCxnSpPr>
          <p:cNvPr id="2066" name="Straight Connector 70"/>
          <p:cNvCxnSpPr>
            <a:cxnSpLocks noChangeShapeType="1"/>
          </p:cNvCxnSpPr>
          <p:nvPr/>
        </p:nvCxnSpPr>
        <p:spPr bwMode="auto">
          <a:xfrm flipV="1">
            <a:off x="4522857" y="3234865"/>
            <a:ext cx="1905000" cy="1219200"/>
          </a:xfrm>
          <a:prstGeom prst="line">
            <a:avLst/>
          </a:prstGeom>
          <a:noFill/>
          <a:ln w="38100" algn="ctr">
            <a:solidFill>
              <a:schemeClr val="tx1"/>
            </a:solidFill>
            <a:round/>
            <a:headEnd/>
            <a:tailEnd type="none" w="lg" len="lg"/>
          </a:ln>
        </p:spPr>
      </p:cxnSp>
      <p:cxnSp>
        <p:nvCxnSpPr>
          <p:cNvPr id="2067" name="Straight Connector 75"/>
          <p:cNvCxnSpPr>
            <a:cxnSpLocks noChangeShapeType="1"/>
          </p:cNvCxnSpPr>
          <p:nvPr/>
        </p:nvCxnSpPr>
        <p:spPr bwMode="auto">
          <a:xfrm rot="5400000">
            <a:off x="4446657" y="4911265"/>
            <a:ext cx="152400" cy="0"/>
          </a:xfrm>
          <a:prstGeom prst="line">
            <a:avLst/>
          </a:prstGeom>
          <a:noFill/>
          <a:ln w="12700" algn="ctr">
            <a:solidFill>
              <a:schemeClr val="tx1"/>
            </a:solidFill>
            <a:round/>
            <a:headEnd/>
            <a:tailEnd type="none" w="lg" len="lg"/>
          </a:ln>
        </p:spPr>
      </p:cxnSp>
      <p:grpSp>
        <p:nvGrpSpPr>
          <p:cNvPr id="57" name="Group 99"/>
          <p:cNvGrpSpPr>
            <a:grpSpLocks/>
          </p:cNvGrpSpPr>
          <p:nvPr/>
        </p:nvGrpSpPr>
        <p:grpSpPr bwMode="auto">
          <a:xfrm>
            <a:off x="3989652" y="3297571"/>
            <a:ext cx="152400" cy="533400"/>
            <a:chOff x="4953000" y="2286000"/>
            <a:chExt cx="152400" cy="533400"/>
          </a:xfrm>
        </p:grpSpPr>
        <p:grpSp>
          <p:nvGrpSpPr>
            <p:cNvPr id="58" name="Group 46"/>
            <p:cNvGrpSpPr>
              <a:grpSpLocks/>
            </p:cNvGrpSpPr>
            <p:nvPr/>
          </p:nvGrpSpPr>
          <p:grpSpPr bwMode="auto">
            <a:xfrm rot="5400000">
              <a:off x="4914900" y="2476500"/>
              <a:ext cx="228600" cy="152400"/>
              <a:chOff x="1066800" y="2438400"/>
              <a:chExt cx="1447800" cy="685802"/>
            </a:xfrm>
          </p:grpSpPr>
          <p:cxnSp>
            <p:nvCxnSpPr>
              <p:cNvPr id="61" name="Straight Connector 47"/>
              <p:cNvCxnSpPr>
                <a:cxnSpLocks noChangeShapeType="1"/>
              </p:cNvCxnSpPr>
              <p:nvPr/>
            </p:nvCxnSpPr>
            <p:spPr bwMode="auto">
              <a:xfrm rot="5400000" flipH="1" flipV="1">
                <a:off x="952500" y="2552700"/>
                <a:ext cx="381000" cy="152400"/>
              </a:xfrm>
              <a:prstGeom prst="line">
                <a:avLst/>
              </a:prstGeom>
              <a:noFill/>
              <a:ln w="6350" algn="ctr">
                <a:solidFill>
                  <a:schemeClr val="tx1"/>
                </a:solidFill>
                <a:round/>
                <a:headEnd/>
                <a:tailEnd type="none" w="lg" len="lg"/>
              </a:ln>
            </p:spPr>
          </p:cxnSp>
          <p:cxnSp>
            <p:nvCxnSpPr>
              <p:cNvPr id="62" name="Straight Connector 48"/>
              <p:cNvCxnSpPr>
                <a:cxnSpLocks noChangeShapeType="1"/>
              </p:cNvCxnSpPr>
              <p:nvPr/>
            </p:nvCxnSpPr>
            <p:spPr bwMode="auto">
              <a:xfrm rot="16200000" flipH="1">
                <a:off x="990600" y="2667000"/>
                <a:ext cx="685800" cy="228600"/>
              </a:xfrm>
              <a:prstGeom prst="line">
                <a:avLst/>
              </a:prstGeom>
              <a:noFill/>
              <a:ln w="6350" algn="ctr">
                <a:solidFill>
                  <a:schemeClr val="tx1"/>
                </a:solidFill>
                <a:round/>
                <a:headEnd/>
                <a:tailEnd type="none" w="lg" len="lg"/>
              </a:ln>
            </p:spPr>
          </p:cxnSp>
          <p:cxnSp>
            <p:nvCxnSpPr>
              <p:cNvPr id="63" name="Straight Connector 49"/>
              <p:cNvCxnSpPr>
                <a:cxnSpLocks noChangeShapeType="1"/>
              </p:cNvCxnSpPr>
              <p:nvPr/>
            </p:nvCxnSpPr>
            <p:spPr bwMode="auto">
              <a:xfrm rot="16200000" flipH="1">
                <a:off x="1447800" y="2667000"/>
                <a:ext cx="685800" cy="228600"/>
              </a:xfrm>
              <a:prstGeom prst="line">
                <a:avLst/>
              </a:prstGeom>
              <a:noFill/>
              <a:ln w="6350" algn="ctr">
                <a:solidFill>
                  <a:schemeClr val="tx1"/>
                </a:solidFill>
                <a:round/>
                <a:headEnd/>
                <a:tailEnd type="none" w="lg" len="lg"/>
              </a:ln>
            </p:spPr>
          </p:cxnSp>
          <p:cxnSp>
            <p:nvCxnSpPr>
              <p:cNvPr id="64" name="Straight Connector 50"/>
              <p:cNvCxnSpPr>
                <a:cxnSpLocks noChangeShapeType="1"/>
              </p:cNvCxnSpPr>
              <p:nvPr/>
            </p:nvCxnSpPr>
            <p:spPr bwMode="auto">
              <a:xfrm rot="16200000" flipH="1">
                <a:off x="1905000" y="2667000"/>
                <a:ext cx="685800" cy="228600"/>
              </a:xfrm>
              <a:prstGeom prst="line">
                <a:avLst/>
              </a:prstGeom>
              <a:noFill/>
              <a:ln w="6350" algn="ctr">
                <a:solidFill>
                  <a:schemeClr val="tx1"/>
                </a:solidFill>
                <a:round/>
                <a:headEnd/>
                <a:tailEnd type="none" w="lg" len="lg"/>
              </a:ln>
            </p:spPr>
          </p:cxnSp>
          <p:cxnSp>
            <p:nvCxnSpPr>
              <p:cNvPr id="65" name="Straight Connector 51"/>
              <p:cNvCxnSpPr>
                <a:cxnSpLocks noChangeShapeType="1"/>
              </p:cNvCxnSpPr>
              <p:nvPr/>
            </p:nvCxnSpPr>
            <p:spPr bwMode="auto">
              <a:xfrm rot="5400000" flipH="1" flipV="1">
                <a:off x="2247900" y="2857500"/>
                <a:ext cx="381000" cy="152400"/>
              </a:xfrm>
              <a:prstGeom prst="line">
                <a:avLst/>
              </a:prstGeom>
              <a:noFill/>
              <a:ln w="6350" algn="ctr">
                <a:solidFill>
                  <a:schemeClr val="tx1"/>
                </a:solidFill>
                <a:round/>
                <a:headEnd/>
                <a:tailEnd type="none" w="lg" len="lg"/>
              </a:ln>
            </p:spPr>
          </p:cxnSp>
          <p:cxnSp>
            <p:nvCxnSpPr>
              <p:cNvPr id="66" name="Straight Connector 52"/>
              <p:cNvCxnSpPr>
                <a:cxnSpLocks noChangeShapeType="1"/>
              </p:cNvCxnSpPr>
              <p:nvPr/>
            </p:nvCxnSpPr>
            <p:spPr bwMode="auto">
              <a:xfrm rot="5400000" flipH="1" flipV="1">
                <a:off x="1219200" y="2667000"/>
                <a:ext cx="685800" cy="228600"/>
              </a:xfrm>
              <a:prstGeom prst="line">
                <a:avLst/>
              </a:prstGeom>
              <a:noFill/>
              <a:ln w="6350" algn="ctr">
                <a:solidFill>
                  <a:schemeClr val="tx1"/>
                </a:solidFill>
                <a:round/>
                <a:headEnd/>
                <a:tailEnd type="none" w="lg" len="lg"/>
              </a:ln>
            </p:spPr>
          </p:cxnSp>
          <p:cxnSp>
            <p:nvCxnSpPr>
              <p:cNvPr id="67" name="Straight Connector 53"/>
              <p:cNvCxnSpPr>
                <a:cxnSpLocks noChangeShapeType="1"/>
              </p:cNvCxnSpPr>
              <p:nvPr/>
            </p:nvCxnSpPr>
            <p:spPr bwMode="auto">
              <a:xfrm rot="5400000" flipH="1" flipV="1">
                <a:off x="1676402" y="2667001"/>
                <a:ext cx="685800" cy="228602"/>
              </a:xfrm>
              <a:prstGeom prst="line">
                <a:avLst/>
              </a:prstGeom>
              <a:noFill/>
              <a:ln w="6350" algn="ctr">
                <a:solidFill>
                  <a:schemeClr val="tx1"/>
                </a:solidFill>
                <a:round/>
                <a:headEnd/>
                <a:tailEnd type="none" w="lg" len="lg"/>
              </a:ln>
            </p:spPr>
          </p:cxnSp>
        </p:grpSp>
        <p:cxnSp>
          <p:nvCxnSpPr>
            <p:cNvPr id="59" name="Straight Connector 72"/>
            <p:cNvCxnSpPr>
              <a:cxnSpLocks noChangeShapeType="1"/>
            </p:cNvCxnSpPr>
            <p:nvPr/>
          </p:nvCxnSpPr>
          <p:spPr bwMode="auto">
            <a:xfrm rot="5400000">
              <a:off x="4953000" y="2362200"/>
              <a:ext cx="152400" cy="0"/>
            </a:xfrm>
            <a:prstGeom prst="line">
              <a:avLst/>
            </a:prstGeom>
            <a:noFill/>
            <a:ln w="12700" algn="ctr">
              <a:solidFill>
                <a:schemeClr val="tx1"/>
              </a:solidFill>
              <a:round/>
              <a:headEnd/>
              <a:tailEnd type="none" w="lg" len="lg"/>
            </a:ln>
          </p:spPr>
        </p:cxnSp>
        <p:cxnSp>
          <p:nvCxnSpPr>
            <p:cNvPr id="60" name="Straight Connector 77"/>
            <p:cNvCxnSpPr>
              <a:cxnSpLocks noChangeShapeType="1"/>
            </p:cNvCxnSpPr>
            <p:nvPr/>
          </p:nvCxnSpPr>
          <p:spPr bwMode="auto">
            <a:xfrm rot="5400000">
              <a:off x="4953000" y="2743200"/>
              <a:ext cx="152400" cy="0"/>
            </a:xfrm>
            <a:prstGeom prst="line">
              <a:avLst/>
            </a:prstGeom>
            <a:noFill/>
            <a:ln w="12700" algn="ctr">
              <a:solidFill>
                <a:schemeClr val="tx1"/>
              </a:solidFill>
              <a:round/>
              <a:headEnd/>
              <a:tailEnd type="none" w="lg" len="lg"/>
            </a:ln>
          </p:spPr>
        </p:cxnSp>
      </p:grpSp>
      <p:cxnSp>
        <p:nvCxnSpPr>
          <p:cNvPr id="9" name="Straight Connector 8"/>
          <p:cNvCxnSpPr/>
          <p:nvPr/>
        </p:nvCxnSpPr>
        <p:spPr bwMode="auto">
          <a:xfrm>
            <a:off x="2165419" y="4507607"/>
            <a:ext cx="0" cy="533400"/>
          </a:xfrm>
          <a:prstGeom prst="line">
            <a:avLst/>
          </a:prstGeom>
          <a:solidFill>
            <a:schemeClr val="accent1"/>
          </a:solidFill>
          <a:ln w="15875" cap="flat" cmpd="sng" algn="ctr">
            <a:solidFill>
              <a:schemeClr val="tx1"/>
            </a:solidFill>
            <a:prstDash val="solid"/>
            <a:round/>
            <a:headEnd type="none" w="med" len="med"/>
            <a:tailEnd type="none" w="lg" len="lg"/>
          </a:ln>
          <a:effectLst/>
        </p:spPr>
      </p:cxnSp>
      <p:sp>
        <p:nvSpPr>
          <p:cNvPr id="2" name="Oval 1"/>
          <p:cNvSpPr/>
          <p:nvPr/>
        </p:nvSpPr>
        <p:spPr bwMode="auto">
          <a:xfrm>
            <a:off x="2016483" y="4609543"/>
            <a:ext cx="289936" cy="289936"/>
          </a:xfrm>
          <a:prstGeom prst="ellipse">
            <a:avLst/>
          </a:prstGeom>
          <a:solidFill>
            <a:schemeClr val="bg1"/>
          </a:solidFill>
          <a:ln w="9525" cap="flat" cmpd="sng" algn="ctr">
            <a:solidFill>
              <a:schemeClr val="tx1"/>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dirty="0">
              <a:ln>
                <a:noFill/>
              </a:ln>
              <a:solidFill>
                <a:schemeClr val="tx1"/>
              </a:solidFill>
              <a:effectLst/>
              <a:latin typeface="Arial" charset="0"/>
            </a:endParaRPr>
          </a:p>
        </p:txBody>
      </p:sp>
      <p:sp>
        <p:nvSpPr>
          <p:cNvPr id="69" name="Freeform 68"/>
          <p:cNvSpPr/>
          <p:nvPr/>
        </p:nvSpPr>
        <p:spPr bwMode="auto">
          <a:xfrm>
            <a:off x="2074187" y="4656980"/>
            <a:ext cx="174529" cy="195063"/>
          </a:xfrm>
          <a:custGeom>
            <a:avLst/>
            <a:gdLst>
              <a:gd name="connsiteX0" fmla="*/ 0 w 1719263"/>
              <a:gd name="connsiteY0" fmla="*/ 911224 h 1826418"/>
              <a:gd name="connsiteX1" fmla="*/ 428625 w 1719263"/>
              <a:gd name="connsiteY1" fmla="*/ 1587 h 1826418"/>
              <a:gd name="connsiteX2" fmla="*/ 857250 w 1719263"/>
              <a:gd name="connsiteY2" fmla="*/ 920749 h 1826418"/>
              <a:gd name="connsiteX3" fmla="*/ 1285875 w 1719263"/>
              <a:gd name="connsiteY3" fmla="*/ 1825624 h 1826418"/>
              <a:gd name="connsiteX4" fmla="*/ 1719263 w 1719263"/>
              <a:gd name="connsiteY4" fmla="*/ 915987 h 1826418"/>
              <a:gd name="connsiteX0" fmla="*/ 0 w 1719263"/>
              <a:gd name="connsiteY0" fmla="*/ 911224 h 1826418"/>
              <a:gd name="connsiteX1" fmla="*/ 428625 w 1719263"/>
              <a:gd name="connsiteY1" fmla="*/ 1587 h 1826418"/>
              <a:gd name="connsiteX2" fmla="*/ 857250 w 1719263"/>
              <a:gd name="connsiteY2" fmla="*/ 920749 h 1826418"/>
              <a:gd name="connsiteX3" fmla="*/ 1285875 w 1719263"/>
              <a:gd name="connsiteY3" fmla="*/ 1825624 h 1826418"/>
              <a:gd name="connsiteX4" fmla="*/ 1719263 w 1719263"/>
              <a:gd name="connsiteY4" fmla="*/ 915987 h 1826418"/>
              <a:gd name="connsiteX0" fmla="*/ 0 w 1719263"/>
              <a:gd name="connsiteY0" fmla="*/ 911224 h 1826418"/>
              <a:gd name="connsiteX1" fmla="*/ 428625 w 1719263"/>
              <a:gd name="connsiteY1" fmla="*/ 1587 h 1826418"/>
              <a:gd name="connsiteX2" fmla="*/ 857250 w 1719263"/>
              <a:gd name="connsiteY2" fmla="*/ 920749 h 1826418"/>
              <a:gd name="connsiteX3" fmla="*/ 1285875 w 1719263"/>
              <a:gd name="connsiteY3" fmla="*/ 1825624 h 1826418"/>
              <a:gd name="connsiteX4" fmla="*/ 1719263 w 1719263"/>
              <a:gd name="connsiteY4" fmla="*/ 915987 h 18264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9263" h="1826418">
                <a:moveTo>
                  <a:pt x="0" y="911224"/>
                </a:moveTo>
                <a:cubicBezTo>
                  <a:pt x="142875" y="455612"/>
                  <a:pt x="285750" y="0"/>
                  <a:pt x="428625" y="1587"/>
                </a:cubicBezTo>
                <a:cubicBezTo>
                  <a:pt x="571500" y="3174"/>
                  <a:pt x="757238" y="616743"/>
                  <a:pt x="857250" y="920749"/>
                </a:cubicBezTo>
                <a:cubicBezTo>
                  <a:pt x="981075" y="1234280"/>
                  <a:pt x="1142206" y="1826418"/>
                  <a:pt x="1285875" y="1825624"/>
                </a:cubicBezTo>
                <a:cubicBezTo>
                  <a:pt x="1429544" y="1824830"/>
                  <a:pt x="1574403" y="1370408"/>
                  <a:pt x="1719263" y="915987"/>
                </a:cubicBezTo>
              </a:path>
            </a:pathLst>
          </a:cu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dirty="0">
              <a:ln>
                <a:noFill/>
              </a:ln>
              <a:solidFill>
                <a:schemeClr val="tx1"/>
              </a:solidFill>
              <a:effectLst/>
              <a:latin typeface="Arial" charset="0"/>
            </a:endParaRPr>
          </a:p>
        </p:txBody>
      </p:sp>
      <p:sp>
        <p:nvSpPr>
          <p:cNvPr id="70" name="Curved Left Arrow 93"/>
          <p:cNvSpPr>
            <a:spLocks noChangeArrowheads="1"/>
          </p:cNvSpPr>
          <p:nvPr/>
        </p:nvSpPr>
        <p:spPr bwMode="auto">
          <a:xfrm>
            <a:off x="5494142" y="2561096"/>
            <a:ext cx="762000" cy="1676400"/>
          </a:xfrm>
          <a:prstGeom prst="curvedLeftArrow">
            <a:avLst>
              <a:gd name="adj1" fmla="val 25005"/>
              <a:gd name="adj2" fmla="val 49999"/>
              <a:gd name="adj3" fmla="val 25000"/>
            </a:avLst>
          </a:prstGeom>
          <a:solidFill>
            <a:srgbClr val="FF0000"/>
          </a:solidFill>
          <a:ln w="9525" algn="ctr">
            <a:solidFill>
              <a:schemeClr val="tx1"/>
            </a:solidFill>
            <a:round/>
            <a:headEnd/>
            <a:tailEnd/>
          </a:ln>
        </p:spPr>
        <p:txBody>
          <a:bodyPr/>
          <a:lstStyle/>
          <a:p>
            <a:endParaRPr lang="en-US" dirty="0"/>
          </a:p>
        </p:txBody>
      </p:sp>
      <p:cxnSp>
        <p:nvCxnSpPr>
          <p:cNvPr id="4" name="Straight Arrow Connector 3"/>
          <p:cNvCxnSpPr/>
          <p:nvPr/>
        </p:nvCxnSpPr>
        <p:spPr bwMode="auto">
          <a:xfrm flipV="1">
            <a:off x="3070582" y="3263720"/>
            <a:ext cx="3194026" cy="684559"/>
          </a:xfrm>
          <a:prstGeom prst="straightConnector1">
            <a:avLst/>
          </a:prstGeom>
          <a:solidFill>
            <a:schemeClr val="accent1"/>
          </a:solidFill>
          <a:ln w="19050" cap="flat" cmpd="sng" algn="ctr">
            <a:solidFill>
              <a:srgbClr val="FF0000"/>
            </a:solidFill>
            <a:prstDash val="sysDash"/>
            <a:round/>
            <a:headEnd type="none" w="med" len="med"/>
            <a:tailEnd type="triangle"/>
          </a:ln>
          <a:effectLst/>
        </p:spPr>
      </p:cxnSp>
      <p:sp>
        <p:nvSpPr>
          <p:cNvPr id="15" name="TextBox 14"/>
          <p:cNvSpPr txBox="1"/>
          <p:nvPr/>
        </p:nvSpPr>
        <p:spPr>
          <a:xfrm>
            <a:off x="5518128" y="3032625"/>
            <a:ext cx="264816" cy="338554"/>
          </a:xfrm>
          <a:prstGeom prst="rect">
            <a:avLst/>
          </a:prstGeom>
          <a:noFill/>
        </p:spPr>
        <p:txBody>
          <a:bodyPr wrap="none" rtlCol="0">
            <a:spAutoFit/>
          </a:bodyPr>
          <a:lstStyle/>
          <a:p>
            <a:r>
              <a:rPr lang="en-US" i="1" dirty="0">
                <a:solidFill>
                  <a:srgbClr val="FF0000"/>
                </a:solidFill>
                <a:latin typeface="Times New Roman" panose="02020603050405020304" pitchFamily="18" charset="0"/>
                <a:cs typeface="Times New Roman" panose="02020603050405020304" pitchFamily="18" charset="0"/>
              </a:rPr>
              <a:t>r</a:t>
            </a:r>
          </a:p>
        </p:txBody>
      </p:sp>
      <p:graphicFrame>
        <p:nvGraphicFramePr>
          <p:cNvPr id="71" name="Object 4"/>
          <p:cNvGraphicFramePr>
            <a:graphicFrameLocks noChangeAspect="1"/>
          </p:cNvGraphicFramePr>
          <p:nvPr/>
        </p:nvGraphicFramePr>
        <p:xfrm>
          <a:off x="4575906" y="2263888"/>
          <a:ext cx="865188" cy="547687"/>
        </p:xfrm>
        <a:graphic>
          <a:graphicData uri="http://schemas.openxmlformats.org/presentationml/2006/ole">
            <mc:AlternateContent xmlns:mc="http://schemas.openxmlformats.org/markup-compatibility/2006">
              <mc:Choice xmlns:v="urn:schemas-microsoft-com:vml" Requires="v">
                <p:oleObj spid="_x0000_s86068" name="Equation" r:id="rId3" imgW="622080" imgH="393480" progId="Equation.3">
                  <p:embed/>
                </p:oleObj>
              </mc:Choice>
              <mc:Fallback>
                <p:oleObj name="Equation" r:id="rId3" imgW="622080" imgH="393480" progId="Equation.3">
                  <p:embed/>
                  <p:pic>
                    <p:nvPicPr>
                      <p:cNvPr id="71"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5906" y="2263888"/>
                        <a:ext cx="865188" cy="5476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2" name="TextBox 71"/>
          <p:cNvSpPr txBox="1"/>
          <p:nvPr/>
        </p:nvSpPr>
        <p:spPr>
          <a:xfrm>
            <a:off x="2825212" y="2270657"/>
            <a:ext cx="1787414" cy="461665"/>
          </a:xfrm>
          <a:prstGeom prst="rect">
            <a:avLst/>
          </a:prstGeom>
          <a:noFill/>
        </p:spPr>
        <p:txBody>
          <a:bodyPr wrap="square" rtlCol="0">
            <a:spAutoFit/>
          </a:bodyPr>
          <a:lstStyle/>
          <a:p>
            <a:pPr algn="r"/>
            <a:r>
              <a:rPr lang="en-US" sz="1200" b="1" dirty="0">
                <a:solidFill>
                  <a:srgbClr val="FF0000"/>
                </a:solidFill>
              </a:rPr>
              <a:t>Magnetic flux density due to culprit wire</a:t>
            </a:r>
          </a:p>
        </p:txBody>
      </p:sp>
      <p:sp>
        <p:nvSpPr>
          <p:cNvPr id="73" name="Curved Left Arrow 93"/>
          <p:cNvSpPr>
            <a:spLocks noChangeArrowheads="1"/>
          </p:cNvSpPr>
          <p:nvPr/>
        </p:nvSpPr>
        <p:spPr bwMode="auto">
          <a:xfrm flipV="1">
            <a:off x="5251298" y="4105114"/>
            <a:ext cx="762000" cy="1676400"/>
          </a:xfrm>
          <a:prstGeom prst="curvedLeftArrow">
            <a:avLst>
              <a:gd name="adj1" fmla="val 25005"/>
              <a:gd name="adj2" fmla="val 49999"/>
              <a:gd name="adj3" fmla="val 25000"/>
            </a:avLst>
          </a:prstGeom>
          <a:solidFill>
            <a:srgbClr val="0000FF">
              <a:alpha val="52156"/>
            </a:srgbClr>
          </a:solidFill>
          <a:ln w="9525" algn="ctr">
            <a:solidFill>
              <a:schemeClr val="tx1"/>
            </a:solidFill>
            <a:round/>
            <a:headEnd/>
            <a:tailEnd/>
          </a:ln>
        </p:spPr>
        <p:txBody>
          <a:bodyPr/>
          <a:lstStyle/>
          <a:p>
            <a:endParaRPr lang="en-US" dirty="0"/>
          </a:p>
        </p:txBody>
      </p:sp>
      <p:sp>
        <p:nvSpPr>
          <p:cNvPr id="74" name="TextBox 73"/>
          <p:cNvSpPr txBox="1"/>
          <p:nvPr/>
        </p:nvSpPr>
        <p:spPr>
          <a:xfrm>
            <a:off x="3248415" y="5831661"/>
            <a:ext cx="1956694" cy="461665"/>
          </a:xfrm>
          <a:prstGeom prst="rect">
            <a:avLst/>
          </a:prstGeom>
          <a:noFill/>
        </p:spPr>
        <p:txBody>
          <a:bodyPr wrap="square" rtlCol="0">
            <a:spAutoFit/>
          </a:bodyPr>
          <a:lstStyle/>
          <a:p>
            <a:pPr algn="r"/>
            <a:r>
              <a:rPr lang="en-US" sz="1200" b="1" dirty="0">
                <a:solidFill>
                  <a:srgbClr val="0000FF"/>
                </a:solidFill>
              </a:rPr>
              <a:t>Magnetic flux density due to culprit image</a:t>
            </a:r>
          </a:p>
        </p:txBody>
      </p:sp>
      <p:cxnSp>
        <p:nvCxnSpPr>
          <p:cNvPr id="80" name="Straight Arrow Connector 79"/>
          <p:cNvCxnSpPr/>
          <p:nvPr/>
        </p:nvCxnSpPr>
        <p:spPr bwMode="auto">
          <a:xfrm flipV="1">
            <a:off x="2332076" y="5400990"/>
            <a:ext cx="125963" cy="520365"/>
          </a:xfrm>
          <a:prstGeom prst="straightConnector1">
            <a:avLst/>
          </a:prstGeom>
          <a:solidFill>
            <a:schemeClr val="accent1"/>
          </a:solidFill>
          <a:ln w="19050" cap="flat" cmpd="sng" algn="ctr">
            <a:solidFill>
              <a:srgbClr val="0000FF"/>
            </a:solidFill>
            <a:prstDash val="solid"/>
            <a:round/>
            <a:headEnd type="none" w="med" len="med"/>
            <a:tailEnd type="triangle" w="med" len="med"/>
          </a:ln>
          <a:effectLst/>
        </p:spPr>
      </p:cxnSp>
      <p:sp>
        <p:nvSpPr>
          <p:cNvPr id="81" name="TextBox 155"/>
          <p:cNvSpPr txBox="1">
            <a:spLocks noChangeArrowheads="1"/>
          </p:cNvSpPr>
          <p:nvPr/>
        </p:nvSpPr>
        <p:spPr bwMode="auto">
          <a:xfrm>
            <a:off x="1795163" y="5933386"/>
            <a:ext cx="877887" cy="461963"/>
          </a:xfrm>
          <a:prstGeom prst="rect">
            <a:avLst/>
          </a:prstGeom>
          <a:noFill/>
          <a:ln w="9525">
            <a:noFill/>
            <a:miter lim="800000"/>
            <a:headEnd/>
            <a:tailEnd/>
          </a:ln>
        </p:spPr>
        <p:txBody>
          <a:bodyPr>
            <a:spAutoFit/>
          </a:bodyPr>
          <a:lstStyle/>
          <a:p>
            <a:pPr algn="ctr"/>
            <a:r>
              <a:rPr lang="en-US" sz="1200" b="1" dirty="0">
                <a:solidFill>
                  <a:srgbClr val="0000FF"/>
                </a:solidFill>
              </a:rPr>
              <a:t>CULPRIT IMAGE</a:t>
            </a:r>
          </a:p>
        </p:txBody>
      </p:sp>
      <p:sp>
        <p:nvSpPr>
          <p:cNvPr id="82" name="TextBox 81"/>
          <p:cNvSpPr txBox="1"/>
          <p:nvPr/>
        </p:nvSpPr>
        <p:spPr>
          <a:xfrm>
            <a:off x="5362314" y="5155950"/>
            <a:ext cx="322524" cy="338554"/>
          </a:xfrm>
          <a:prstGeom prst="rect">
            <a:avLst/>
          </a:prstGeom>
          <a:noFill/>
        </p:spPr>
        <p:txBody>
          <a:bodyPr wrap="none" rtlCol="0">
            <a:spAutoFit/>
          </a:bodyPr>
          <a:lstStyle/>
          <a:p>
            <a:r>
              <a:rPr lang="en-US" i="1" dirty="0">
                <a:solidFill>
                  <a:srgbClr val="0000FF"/>
                </a:solidFill>
                <a:latin typeface="Times New Roman" panose="02020603050405020304" pitchFamily="18" charset="0"/>
                <a:cs typeface="Times New Roman" panose="02020603050405020304" pitchFamily="18" charset="0"/>
              </a:rPr>
              <a:t>r'</a:t>
            </a:r>
          </a:p>
        </p:txBody>
      </p:sp>
      <p:graphicFrame>
        <p:nvGraphicFramePr>
          <p:cNvPr id="83" name="Object 4"/>
          <p:cNvGraphicFramePr>
            <a:graphicFrameLocks noChangeAspect="1"/>
          </p:cNvGraphicFramePr>
          <p:nvPr/>
        </p:nvGraphicFramePr>
        <p:xfrm>
          <a:off x="5243513" y="5791928"/>
          <a:ext cx="882650" cy="547688"/>
        </p:xfrm>
        <a:graphic>
          <a:graphicData uri="http://schemas.openxmlformats.org/presentationml/2006/ole">
            <mc:AlternateContent xmlns:mc="http://schemas.openxmlformats.org/markup-compatibility/2006">
              <mc:Choice xmlns:v="urn:schemas-microsoft-com:vml" Requires="v">
                <p:oleObj spid="_x0000_s86069" name="Equation" r:id="rId5" imgW="634680" imgH="393480" progId="Equation.3">
                  <p:embed/>
                </p:oleObj>
              </mc:Choice>
              <mc:Fallback>
                <p:oleObj name="Equation" r:id="rId5" imgW="634680" imgH="393480" progId="Equation.3">
                  <p:embed/>
                  <p:pic>
                    <p:nvPicPr>
                      <p:cNvPr id="83" name="Object 4"/>
                      <p:cNvPicPr>
                        <a:picLocks noChangeAspect="1" noChangeArrowheads="1"/>
                      </p:cNvPicPr>
                      <p:nvPr/>
                    </p:nvPicPr>
                    <p:blipFill>
                      <a:blip r:embed="rId6"/>
                      <a:srcRect/>
                      <a:stretch>
                        <a:fillRect/>
                      </a:stretch>
                    </p:blipFill>
                    <p:spPr bwMode="auto">
                      <a:xfrm>
                        <a:off x="5243513" y="5791928"/>
                        <a:ext cx="882650" cy="5476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68" name="Straight Connector 76"/>
          <p:cNvCxnSpPr>
            <a:cxnSpLocks noChangeShapeType="1"/>
          </p:cNvCxnSpPr>
          <p:nvPr/>
        </p:nvCxnSpPr>
        <p:spPr bwMode="auto">
          <a:xfrm flipV="1">
            <a:off x="2159163" y="3297571"/>
            <a:ext cx="1911256" cy="1225769"/>
          </a:xfrm>
          <a:prstGeom prst="line">
            <a:avLst/>
          </a:prstGeom>
          <a:noFill/>
          <a:ln w="38100" algn="ctr">
            <a:solidFill>
              <a:schemeClr val="tx1"/>
            </a:solidFill>
            <a:round/>
            <a:headEnd/>
            <a:tailEnd type="none" w="lg" len="lg"/>
          </a:ln>
        </p:spPr>
      </p:cxnSp>
      <p:cxnSp>
        <p:nvCxnSpPr>
          <p:cNvPr id="76" name="Straight Connector 76"/>
          <p:cNvCxnSpPr>
            <a:cxnSpLocks noChangeShapeType="1"/>
          </p:cNvCxnSpPr>
          <p:nvPr/>
        </p:nvCxnSpPr>
        <p:spPr bwMode="auto">
          <a:xfrm flipV="1">
            <a:off x="3459306" y="3524232"/>
            <a:ext cx="258027" cy="165483"/>
          </a:xfrm>
          <a:prstGeom prst="line">
            <a:avLst/>
          </a:prstGeom>
          <a:noFill/>
          <a:ln w="38100" algn="ctr">
            <a:solidFill>
              <a:schemeClr val="tx1"/>
            </a:solidFill>
            <a:round/>
            <a:headEnd w="sm" len="med"/>
            <a:tailEnd type="triangle" w="med" len="med"/>
          </a:ln>
        </p:spPr>
      </p:cxnSp>
      <p:sp>
        <p:nvSpPr>
          <p:cNvPr id="85" name="TextBox 184"/>
          <p:cNvSpPr txBox="1">
            <a:spLocks noChangeArrowheads="1"/>
          </p:cNvSpPr>
          <p:nvPr/>
        </p:nvSpPr>
        <p:spPr bwMode="auto">
          <a:xfrm>
            <a:off x="4041025" y="4573095"/>
            <a:ext cx="371475" cy="307975"/>
          </a:xfrm>
          <a:prstGeom prst="rect">
            <a:avLst/>
          </a:prstGeom>
          <a:noFill/>
          <a:ln w="9525">
            <a:noFill/>
            <a:miter lim="800000"/>
            <a:headEnd/>
            <a:tailEnd/>
          </a:ln>
        </p:spPr>
        <p:txBody>
          <a:bodyPr wrap="none">
            <a:spAutoFit/>
          </a:bodyPr>
          <a:lstStyle/>
          <a:p>
            <a:r>
              <a:rPr lang="en-US" sz="1400" b="1" dirty="0">
                <a:solidFill>
                  <a:srgbClr val="FF0000"/>
                </a:solidFill>
              </a:rPr>
              <a:t>V</a:t>
            </a:r>
            <a:r>
              <a:rPr lang="en-US" sz="1400" b="1" baseline="-25000" dirty="0">
                <a:solidFill>
                  <a:srgbClr val="FF0000"/>
                </a:solidFill>
              </a:rPr>
              <a:t>v</a:t>
            </a:r>
          </a:p>
        </p:txBody>
      </p:sp>
      <p:cxnSp>
        <p:nvCxnSpPr>
          <p:cNvPr id="86" name="Straight Arrow Connector 105"/>
          <p:cNvCxnSpPr>
            <a:cxnSpLocks noChangeShapeType="1"/>
          </p:cNvCxnSpPr>
          <p:nvPr/>
        </p:nvCxnSpPr>
        <p:spPr bwMode="auto">
          <a:xfrm flipH="1">
            <a:off x="4500974" y="4275481"/>
            <a:ext cx="153987" cy="103188"/>
          </a:xfrm>
          <a:prstGeom prst="straightConnector1">
            <a:avLst/>
          </a:prstGeom>
          <a:noFill/>
          <a:ln w="19050" algn="ctr">
            <a:solidFill>
              <a:srgbClr val="FF0000"/>
            </a:solidFill>
            <a:round/>
            <a:headEnd type="triangle" w="med" len="med"/>
            <a:tailEnd/>
          </a:ln>
        </p:spPr>
      </p:cxnSp>
      <p:sp>
        <p:nvSpPr>
          <p:cNvPr id="87" name="TextBox 106"/>
          <p:cNvSpPr txBox="1">
            <a:spLocks noChangeArrowheads="1"/>
          </p:cNvSpPr>
          <p:nvPr/>
        </p:nvSpPr>
        <p:spPr bwMode="auto">
          <a:xfrm>
            <a:off x="4311191" y="4107909"/>
            <a:ext cx="285750" cy="277813"/>
          </a:xfrm>
          <a:prstGeom prst="rect">
            <a:avLst/>
          </a:prstGeom>
          <a:noFill/>
          <a:ln w="9525">
            <a:noFill/>
            <a:miter lim="800000"/>
            <a:headEnd/>
            <a:tailEnd/>
          </a:ln>
        </p:spPr>
        <p:txBody>
          <a:bodyPr wrap="none">
            <a:spAutoFit/>
          </a:bodyPr>
          <a:lstStyle/>
          <a:p>
            <a:r>
              <a:rPr lang="en-US" sz="1200" b="1" dirty="0">
                <a:solidFill>
                  <a:srgbClr val="FF0000"/>
                </a:solidFill>
              </a:rPr>
              <a:t>I</a:t>
            </a:r>
            <a:r>
              <a:rPr lang="en-US" sz="1200" b="1" baseline="-25000" dirty="0">
                <a:solidFill>
                  <a:srgbClr val="FF0000"/>
                </a:solidFill>
              </a:rPr>
              <a:t>v</a:t>
            </a:r>
          </a:p>
        </p:txBody>
      </p:sp>
      <p:pic>
        <p:nvPicPr>
          <p:cNvPr id="75" name="Picture 2"/>
          <p:cNvPicPr>
            <a:picLocks noChangeAspect="1" noChangeArrowheads="1"/>
          </p:cNvPicPr>
          <p:nvPr/>
        </p:nvPicPr>
        <p:blipFill>
          <a:blip r:embed="rId7" cstate="print"/>
          <a:srcRect t="8360" b="8858"/>
          <a:stretch>
            <a:fillRect/>
          </a:stretch>
        </p:blipFill>
        <p:spPr bwMode="auto">
          <a:xfrm>
            <a:off x="4360369" y="4566209"/>
            <a:ext cx="306387" cy="304800"/>
          </a:xfrm>
          <a:prstGeom prst="rect">
            <a:avLst/>
          </a:prstGeom>
          <a:noFill/>
          <a:ln w="38100">
            <a:noFill/>
            <a:miter lim="800000"/>
            <a:headEnd/>
            <a:tailEnd type="none" w="lg" len="lg"/>
          </a:ln>
        </p:spPr>
      </p:pic>
      <p:sp>
        <p:nvSpPr>
          <p:cNvPr id="88" name="TextBox 62"/>
          <p:cNvSpPr txBox="1">
            <a:spLocks noChangeArrowheads="1"/>
          </p:cNvSpPr>
          <p:nvPr/>
        </p:nvSpPr>
        <p:spPr bwMode="auto">
          <a:xfrm>
            <a:off x="6109115" y="2220258"/>
            <a:ext cx="2754280" cy="577081"/>
          </a:xfrm>
          <a:prstGeom prst="rect">
            <a:avLst/>
          </a:prstGeom>
          <a:noFill/>
          <a:ln w="9525">
            <a:noFill/>
            <a:miter lim="800000"/>
            <a:headEnd/>
            <a:tailEnd/>
          </a:ln>
        </p:spPr>
        <p:txBody>
          <a:bodyPr wrap="none">
            <a:spAutoFit/>
          </a:bodyPr>
          <a:lstStyle/>
          <a:p>
            <a:pPr eaLnBrk="0" fontAlgn="base" hangingPunct="0">
              <a:spcBef>
                <a:spcPct val="0"/>
              </a:spcBef>
              <a:spcAft>
                <a:spcPct val="0"/>
              </a:spcAft>
              <a:defRPr/>
            </a:pPr>
            <a:r>
              <a:rPr lang="en-US" sz="1050" b="1" dirty="0">
                <a:solidFill>
                  <a:srgbClr val="FF0000"/>
                </a:solidFill>
              </a:rPr>
              <a:t>b = culprit to victim cable separation,</a:t>
            </a:r>
          </a:p>
          <a:p>
            <a:pPr eaLnBrk="0" fontAlgn="base" hangingPunct="0">
              <a:spcBef>
                <a:spcPct val="0"/>
              </a:spcBef>
              <a:spcAft>
                <a:spcPct val="0"/>
              </a:spcAft>
              <a:defRPr/>
            </a:pPr>
            <a:r>
              <a:rPr lang="en-US" sz="1050" b="1" dirty="0">
                <a:solidFill>
                  <a:srgbClr val="FF0000"/>
                </a:solidFill>
              </a:rPr>
              <a:t>h = height of cables above ground plane</a:t>
            </a:r>
          </a:p>
          <a:p>
            <a:pPr eaLnBrk="0" fontAlgn="base" hangingPunct="0">
              <a:spcBef>
                <a:spcPct val="0"/>
              </a:spcBef>
              <a:spcAft>
                <a:spcPct val="0"/>
              </a:spcAft>
              <a:defRPr/>
            </a:pPr>
            <a:r>
              <a:rPr lang="en-US" sz="1050" b="1" dirty="0">
                <a:solidFill>
                  <a:srgbClr val="FF0000"/>
                </a:solidFill>
              </a:rPr>
              <a:t>a = wire radius</a:t>
            </a:r>
          </a:p>
        </p:txBody>
      </p:sp>
      <p:cxnSp>
        <p:nvCxnSpPr>
          <p:cNvPr id="89" name="Straight Arrow Connector 88"/>
          <p:cNvCxnSpPr/>
          <p:nvPr/>
        </p:nvCxnSpPr>
        <p:spPr bwMode="auto">
          <a:xfrm>
            <a:off x="3001057" y="3998687"/>
            <a:ext cx="2192115" cy="0"/>
          </a:xfrm>
          <a:prstGeom prst="straightConnector1">
            <a:avLst/>
          </a:prstGeom>
          <a:solidFill>
            <a:schemeClr val="accent1"/>
          </a:solidFill>
          <a:ln w="9525" cap="flat" cmpd="sng" algn="ctr">
            <a:solidFill>
              <a:srgbClr val="FF0000"/>
            </a:solidFill>
            <a:prstDash val="solid"/>
            <a:round/>
            <a:headEnd type="triangle" w="med" len="med"/>
            <a:tailEnd type="triangle" w="med" len="med"/>
          </a:ln>
          <a:effectLst/>
        </p:spPr>
      </p:cxnSp>
      <p:sp>
        <p:nvSpPr>
          <p:cNvPr id="90" name="TextBox 66"/>
          <p:cNvSpPr txBox="1">
            <a:spLocks noChangeArrowheads="1"/>
          </p:cNvSpPr>
          <p:nvPr/>
        </p:nvSpPr>
        <p:spPr bwMode="auto">
          <a:xfrm>
            <a:off x="4259916" y="3792322"/>
            <a:ext cx="255198" cy="246221"/>
          </a:xfrm>
          <a:prstGeom prst="rect">
            <a:avLst/>
          </a:prstGeom>
          <a:noFill/>
          <a:ln w="9525">
            <a:noFill/>
            <a:miter lim="800000"/>
            <a:headEnd/>
            <a:tailEnd/>
          </a:ln>
        </p:spPr>
        <p:txBody>
          <a:bodyPr wrap="none">
            <a:spAutoFit/>
          </a:bodyPr>
          <a:lstStyle/>
          <a:p>
            <a:r>
              <a:rPr lang="en-US" sz="1000" i="1" dirty="0">
                <a:solidFill>
                  <a:srgbClr val="FF0000"/>
                </a:solidFill>
                <a:latin typeface="Times New Roman" panose="02020603050405020304" pitchFamily="18" charset="0"/>
                <a:cs typeface="Times New Roman" panose="02020603050405020304" pitchFamily="18" charset="0"/>
              </a:rPr>
              <a:t>b</a:t>
            </a:r>
          </a:p>
        </p:txBody>
      </p:sp>
      <p:cxnSp>
        <p:nvCxnSpPr>
          <p:cNvPr id="91" name="Straight Arrow Connector 67"/>
          <p:cNvCxnSpPr>
            <a:cxnSpLocks noChangeShapeType="1"/>
          </p:cNvCxnSpPr>
          <p:nvPr/>
        </p:nvCxnSpPr>
        <p:spPr bwMode="auto">
          <a:xfrm rot="5400000">
            <a:off x="2505654" y="4405031"/>
            <a:ext cx="519113" cy="1587"/>
          </a:xfrm>
          <a:prstGeom prst="straightConnector1">
            <a:avLst/>
          </a:prstGeom>
          <a:noFill/>
          <a:ln w="9525" algn="ctr">
            <a:solidFill>
              <a:srgbClr val="FF0000"/>
            </a:solidFill>
            <a:round/>
            <a:headEnd type="triangle" w="med" len="med"/>
            <a:tailEnd type="triangle" w="med" len="med"/>
          </a:ln>
        </p:spPr>
      </p:cxnSp>
      <p:sp>
        <p:nvSpPr>
          <p:cNvPr id="92" name="TextBox 68"/>
          <p:cNvSpPr txBox="1">
            <a:spLocks noChangeArrowheads="1"/>
          </p:cNvSpPr>
          <p:nvPr/>
        </p:nvSpPr>
        <p:spPr bwMode="auto">
          <a:xfrm>
            <a:off x="2715594" y="4277086"/>
            <a:ext cx="255198" cy="246221"/>
          </a:xfrm>
          <a:prstGeom prst="rect">
            <a:avLst/>
          </a:prstGeom>
          <a:noFill/>
          <a:ln w="9525">
            <a:noFill/>
            <a:miter lim="800000"/>
            <a:headEnd/>
            <a:tailEnd/>
          </a:ln>
        </p:spPr>
        <p:txBody>
          <a:bodyPr wrap="none">
            <a:spAutoFit/>
          </a:bodyPr>
          <a:lstStyle/>
          <a:p>
            <a:r>
              <a:rPr lang="en-US" sz="1000" i="1" dirty="0">
                <a:solidFill>
                  <a:srgbClr val="FF0000"/>
                </a:solidFill>
                <a:latin typeface="Times New Roman" panose="02020603050405020304" pitchFamily="18" charset="0"/>
                <a:cs typeface="Times New Roman" panose="02020603050405020304" pitchFamily="18" charset="0"/>
              </a:rPr>
              <a:t>h</a:t>
            </a:r>
          </a:p>
        </p:txBody>
      </p:sp>
      <p:cxnSp>
        <p:nvCxnSpPr>
          <p:cNvPr id="93" name="Straight Connector 92"/>
          <p:cNvCxnSpPr/>
          <p:nvPr/>
        </p:nvCxnSpPr>
        <p:spPr bwMode="auto">
          <a:xfrm>
            <a:off x="6427857" y="3244273"/>
            <a:ext cx="0" cy="533400"/>
          </a:xfrm>
          <a:prstGeom prst="line">
            <a:avLst/>
          </a:prstGeom>
          <a:solidFill>
            <a:schemeClr val="accent1"/>
          </a:solidFill>
          <a:ln w="12700" cap="flat" cmpd="sng" algn="ctr">
            <a:solidFill>
              <a:schemeClr val="tx1"/>
            </a:solidFill>
            <a:prstDash val="solid"/>
            <a:round/>
            <a:headEnd type="none" w="med" len="med"/>
            <a:tailEnd type="none" w="lg" len="lg"/>
          </a:ln>
          <a:effectLst/>
        </p:spPr>
      </p:cxnSp>
      <p:sp>
        <p:nvSpPr>
          <p:cNvPr id="94" name="TextBox 155"/>
          <p:cNvSpPr txBox="1">
            <a:spLocks noChangeArrowheads="1"/>
          </p:cNvSpPr>
          <p:nvPr/>
        </p:nvSpPr>
        <p:spPr bwMode="auto">
          <a:xfrm>
            <a:off x="1109744" y="4566095"/>
            <a:ext cx="877887" cy="461665"/>
          </a:xfrm>
          <a:prstGeom prst="rect">
            <a:avLst/>
          </a:prstGeom>
          <a:noFill/>
          <a:ln w="9525">
            <a:noFill/>
            <a:miter lim="800000"/>
            <a:headEnd/>
            <a:tailEnd/>
          </a:ln>
        </p:spPr>
        <p:txBody>
          <a:bodyPr>
            <a:spAutoFit/>
          </a:bodyPr>
          <a:lstStyle/>
          <a:p>
            <a:pPr algn="r" eaLnBrk="0" fontAlgn="base" hangingPunct="0">
              <a:spcBef>
                <a:spcPct val="0"/>
              </a:spcBef>
              <a:spcAft>
                <a:spcPct val="0"/>
              </a:spcAft>
            </a:pPr>
            <a:r>
              <a:rPr lang="en-US" sz="1200" b="1">
                <a:solidFill>
                  <a:srgbClr val="FF0000"/>
                </a:solidFill>
              </a:rPr>
              <a:t>CULPRIT WIRE</a:t>
            </a:r>
            <a:endParaRPr lang="en-US" sz="1200" b="1" dirty="0">
              <a:solidFill>
                <a:srgbClr val="FF0000"/>
              </a:solidFill>
            </a:endParaRPr>
          </a:p>
        </p:txBody>
      </p:sp>
      <p:sp>
        <p:nvSpPr>
          <p:cNvPr id="95" name="TextBox 101"/>
          <p:cNvSpPr txBox="1">
            <a:spLocks noChangeArrowheads="1"/>
          </p:cNvSpPr>
          <p:nvPr/>
        </p:nvSpPr>
        <p:spPr bwMode="auto">
          <a:xfrm>
            <a:off x="3274352" y="3303438"/>
            <a:ext cx="342900" cy="338137"/>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1600" b="1" dirty="0">
                <a:solidFill>
                  <a:srgbClr val="000000"/>
                </a:solidFill>
              </a:rPr>
              <a:t>I</a:t>
            </a:r>
            <a:r>
              <a:rPr lang="en-US" sz="1600" b="1" baseline="-25000" dirty="0">
                <a:solidFill>
                  <a:srgbClr val="000000"/>
                </a:solidFill>
              </a:rPr>
              <a:t>C</a:t>
            </a:r>
          </a:p>
        </p:txBody>
      </p:sp>
      <p:sp>
        <p:nvSpPr>
          <p:cNvPr id="96" name="TextBox 155"/>
          <p:cNvSpPr txBox="1">
            <a:spLocks noChangeArrowheads="1"/>
          </p:cNvSpPr>
          <p:nvPr/>
        </p:nvSpPr>
        <p:spPr bwMode="auto">
          <a:xfrm>
            <a:off x="6428118" y="3168463"/>
            <a:ext cx="877887" cy="461665"/>
          </a:xfrm>
          <a:prstGeom prst="rect">
            <a:avLst/>
          </a:prstGeom>
          <a:noFill/>
          <a:ln w="9525">
            <a:noFill/>
            <a:miter lim="800000"/>
            <a:headEnd/>
            <a:tailEnd/>
          </a:ln>
        </p:spPr>
        <p:txBody>
          <a:bodyPr>
            <a:spAutoFit/>
          </a:bodyPr>
          <a:lstStyle/>
          <a:p>
            <a:pPr eaLnBrk="0" fontAlgn="base" hangingPunct="0">
              <a:spcBef>
                <a:spcPct val="0"/>
              </a:spcBef>
              <a:spcAft>
                <a:spcPct val="0"/>
              </a:spcAft>
            </a:pPr>
            <a:r>
              <a:rPr lang="en-US" sz="1200" b="1">
                <a:solidFill>
                  <a:srgbClr val="463DF3"/>
                </a:solidFill>
              </a:rPr>
              <a:t>VICTIM WIRE</a:t>
            </a:r>
            <a:endParaRPr lang="en-US" sz="1200" b="1" dirty="0">
              <a:solidFill>
                <a:srgbClr val="463DF3"/>
              </a:solidFill>
            </a:endParaRPr>
          </a:p>
        </p:txBody>
      </p:sp>
      <mc:AlternateContent xmlns:mc="http://schemas.openxmlformats.org/markup-compatibility/2006" xmlns:a14="http://schemas.microsoft.com/office/drawing/2010/main">
        <mc:Choice Requires="a14">
          <p:sp>
            <p:nvSpPr>
              <p:cNvPr id="54" name="Rectangle 53">
                <a:extLst>
                  <a:ext uri="{FF2B5EF4-FFF2-40B4-BE49-F238E27FC236}">
                    <a16:creationId xmlns:a16="http://schemas.microsoft.com/office/drawing/2014/main" id="{C1F3CEC9-7A00-42B4-94C8-9F38A2D65EEB}"/>
                  </a:ext>
                </a:extLst>
              </p:cNvPr>
              <p:cNvSpPr/>
              <p:nvPr/>
            </p:nvSpPr>
            <p:spPr>
              <a:xfrm>
                <a:off x="6388721" y="4939504"/>
                <a:ext cx="2468047" cy="53001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1050" b="0" i="1" smtClean="0">
                              <a:latin typeface="Cambria Math" panose="02040503050406030204" pitchFamily="18" charset="0"/>
                            </a:rPr>
                          </m:ctrlPr>
                        </m:sSubPr>
                        <m:e>
                          <m:r>
                            <a:rPr lang="en-US" sz="1050" b="0" i="1" smtClean="0">
                              <a:latin typeface="Cambria Math" panose="02040503050406030204" pitchFamily="18" charset="0"/>
                            </a:rPr>
                            <m:t>𝑉</m:t>
                          </m:r>
                        </m:e>
                        <m:sub>
                          <m:r>
                            <a:rPr lang="en-US" sz="1050" b="0" i="1" smtClean="0">
                              <a:latin typeface="Cambria Math" panose="02040503050406030204" pitchFamily="18" charset="0"/>
                            </a:rPr>
                            <m:t>𝑉</m:t>
                          </m:r>
                        </m:sub>
                      </m:sSub>
                      <m:r>
                        <a:rPr lang="en-US" sz="1050" b="1" i="1" smtClean="0">
                          <a:latin typeface="Cambria Math" panose="02040503050406030204" pitchFamily="18" charset="0"/>
                        </a:rPr>
                        <m:t>=</m:t>
                      </m:r>
                      <m:d>
                        <m:dPr>
                          <m:begChr m:val="|"/>
                          <m:endChr m:val="|"/>
                          <m:ctrlPr>
                            <a:rPr lang="en-US" sz="1050" i="1">
                              <a:solidFill>
                                <a:srgbClr val="000000"/>
                              </a:solidFill>
                              <a:latin typeface="Cambria Math" panose="02040503050406030204" pitchFamily="18" charset="0"/>
                            </a:rPr>
                          </m:ctrlPr>
                        </m:dPr>
                        <m:e>
                          <m:f>
                            <m:fPr>
                              <m:ctrlPr>
                                <a:rPr lang="en-US" sz="1050" i="1">
                                  <a:solidFill>
                                    <a:srgbClr val="000000"/>
                                  </a:solidFill>
                                  <a:latin typeface="Cambria Math" panose="02040503050406030204" pitchFamily="18" charset="0"/>
                                </a:rPr>
                              </m:ctrlPr>
                            </m:fPr>
                            <m:num>
                              <m:r>
                                <a:rPr lang="en-US" sz="1050" i="1">
                                  <a:solidFill>
                                    <a:srgbClr val="000000"/>
                                  </a:solidFill>
                                  <a:latin typeface="Cambria Math" panose="02040503050406030204" pitchFamily="18" charset="0"/>
                                </a:rPr>
                                <m:t>𝑑</m:t>
                              </m:r>
                              <m:r>
                                <m:rPr>
                                  <m:sty m:val="p"/>
                                </m:rPr>
                                <a:rPr lang="en-US" sz="1050">
                                  <a:solidFill>
                                    <a:srgbClr val="000000"/>
                                  </a:solidFill>
                                  <a:latin typeface="Cambria Math" panose="02040503050406030204" pitchFamily="18" charset="0"/>
                                </a:rPr>
                                <m:t>Φ</m:t>
                              </m:r>
                            </m:num>
                            <m:den>
                              <m:r>
                                <a:rPr lang="en-US" sz="1050" i="1">
                                  <a:solidFill>
                                    <a:srgbClr val="000000"/>
                                  </a:solidFill>
                                  <a:latin typeface="Cambria Math" panose="02040503050406030204" pitchFamily="18" charset="0"/>
                                </a:rPr>
                                <m:t>𝑑𝑡</m:t>
                              </m:r>
                            </m:den>
                          </m:f>
                        </m:e>
                      </m:d>
                      <m:r>
                        <a:rPr lang="en-US" sz="1050">
                          <a:solidFill>
                            <a:srgbClr val="000000"/>
                          </a:solidFill>
                          <a:latin typeface="Cambria Math" panose="02040503050406030204" pitchFamily="18" charset="0"/>
                        </a:rPr>
                        <m:t>=</m:t>
                      </m:r>
                      <m:f>
                        <m:fPr>
                          <m:ctrlPr>
                            <a:rPr lang="en-US" sz="1100" b="0" i="1">
                              <a:solidFill>
                                <a:srgbClr val="000000"/>
                              </a:solidFill>
                              <a:latin typeface="Cambria Math" panose="02040503050406030204" pitchFamily="18" charset="0"/>
                            </a:rPr>
                          </m:ctrlPr>
                        </m:fPr>
                        <m:num>
                          <m:r>
                            <a:rPr lang="en-US" sz="1100" b="0" i="1">
                              <a:solidFill>
                                <a:srgbClr val="000000"/>
                              </a:solidFill>
                              <a:latin typeface="Cambria Math" panose="02040503050406030204" pitchFamily="18" charset="0"/>
                            </a:rPr>
                            <m:t>𝑑</m:t>
                          </m:r>
                        </m:num>
                        <m:den>
                          <m:r>
                            <a:rPr lang="en-US" sz="1100" b="0" i="1">
                              <a:solidFill>
                                <a:srgbClr val="000000"/>
                              </a:solidFill>
                              <a:latin typeface="Cambria Math" panose="02040503050406030204" pitchFamily="18" charset="0"/>
                            </a:rPr>
                            <m:t>𝑑𝑡</m:t>
                          </m:r>
                        </m:den>
                      </m:f>
                      <m:nary>
                        <m:naryPr>
                          <m:limLoc m:val="undOvr"/>
                          <m:subHide m:val="on"/>
                          <m:supHide m:val="on"/>
                          <m:ctrlPr>
                            <a:rPr lang="en-US" sz="1100" b="0" i="1">
                              <a:solidFill>
                                <a:srgbClr val="000000"/>
                              </a:solidFill>
                              <a:latin typeface="Cambria Math" panose="02040503050406030204" pitchFamily="18" charset="0"/>
                            </a:rPr>
                          </m:ctrlPr>
                        </m:naryPr>
                        <m:sub/>
                        <m:sup/>
                        <m:e>
                          <m:acc>
                            <m:accPr>
                              <m:chr m:val="⃗"/>
                              <m:ctrlPr>
                                <a:rPr lang="en-US" sz="1100" b="0" i="1">
                                  <a:solidFill>
                                    <a:srgbClr val="000000"/>
                                  </a:solidFill>
                                  <a:latin typeface="Cambria Math" panose="02040503050406030204" pitchFamily="18" charset="0"/>
                                </a:rPr>
                              </m:ctrlPr>
                            </m:accPr>
                            <m:e>
                              <m:r>
                                <a:rPr lang="en-US" sz="1100" b="0" i="1">
                                  <a:solidFill>
                                    <a:srgbClr val="000000"/>
                                  </a:solidFill>
                                  <a:latin typeface="Cambria Math" panose="02040503050406030204" pitchFamily="18" charset="0"/>
                                </a:rPr>
                                <m:t>𝐵</m:t>
                              </m:r>
                            </m:e>
                          </m:acc>
                          <m:r>
                            <a:rPr lang="en-US" sz="1100" b="0" i="1">
                              <a:solidFill>
                                <a:srgbClr val="000000"/>
                              </a:solidFill>
                              <a:latin typeface="Cambria Math" panose="02040503050406030204" pitchFamily="18" charset="0"/>
                              <a:ea typeface="Cambria Math" panose="02040503050406030204" pitchFamily="18" charset="0"/>
                            </a:rPr>
                            <m:t>∙</m:t>
                          </m:r>
                          <m:acc>
                            <m:accPr>
                              <m:chr m:val="⃗"/>
                              <m:ctrlPr>
                                <a:rPr lang="en-US" sz="1100" b="0" i="1">
                                  <a:solidFill>
                                    <a:srgbClr val="000000"/>
                                  </a:solidFill>
                                  <a:latin typeface="Cambria Math" panose="02040503050406030204" pitchFamily="18" charset="0"/>
                                  <a:ea typeface="Cambria Math" panose="02040503050406030204" pitchFamily="18" charset="0"/>
                                </a:rPr>
                              </m:ctrlPr>
                            </m:accPr>
                            <m:e>
                              <m:r>
                                <a:rPr lang="en-US" sz="1100" b="0" i="1">
                                  <a:solidFill>
                                    <a:srgbClr val="000000"/>
                                  </a:solidFill>
                                  <a:latin typeface="Cambria Math" panose="02040503050406030204" pitchFamily="18" charset="0"/>
                                  <a:ea typeface="Cambria Math" panose="02040503050406030204" pitchFamily="18" charset="0"/>
                                </a:rPr>
                                <m:t>𝑑𝑠</m:t>
                              </m:r>
                            </m:e>
                          </m:acc>
                        </m:e>
                      </m:nary>
                      <m:r>
                        <a:rPr lang="en-US" sz="1050" i="0">
                          <a:latin typeface="Cambria Math" panose="02040503050406030204" pitchFamily="18" charset="0"/>
                        </a:rPr>
                        <m:t>=</m:t>
                      </m:r>
                      <m:f>
                        <m:fPr>
                          <m:ctrlPr>
                            <a:rPr lang="en-US" sz="1100" b="0" i="1">
                              <a:solidFill>
                                <a:srgbClr val="000000"/>
                              </a:solidFill>
                              <a:latin typeface="Cambria Math" panose="02040503050406030204" pitchFamily="18" charset="0"/>
                            </a:rPr>
                          </m:ctrlPr>
                        </m:fPr>
                        <m:num>
                          <m:r>
                            <a:rPr lang="en-US" sz="1100" b="0" i="1">
                              <a:solidFill>
                                <a:srgbClr val="000000"/>
                              </a:solidFill>
                              <a:latin typeface="Cambria Math" panose="02040503050406030204" pitchFamily="18" charset="0"/>
                            </a:rPr>
                            <m:t>𝑑</m:t>
                          </m:r>
                        </m:num>
                        <m:den>
                          <m:r>
                            <a:rPr lang="en-US" sz="1100" b="0" i="1">
                              <a:solidFill>
                                <a:srgbClr val="000000"/>
                              </a:solidFill>
                              <a:latin typeface="Cambria Math" panose="02040503050406030204" pitchFamily="18" charset="0"/>
                            </a:rPr>
                            <m:t>𝑑𝑡</m:t>
                          </m:r>
                        </m:den>
                      </m:f>
                      <m:nary>
                        <m:naryPr>
                          <m:limLoc m:val="undOvr"/>
                          <m:subHide m:val="on"/>
                          <m:supHide m:val="on"/>
                          <m:ctrlPr>
                            <a:rPr lang="en-US" sz="1100" b="0" i="1">
                              <a:solidFill>
                                <a:srgbClr val="000000"/>
                              </a:solidFill>
                              <a:latin typeface="Cambria Math" panose="02040503050406030204" pitchFamily="18" charset="0"/>
                            </a:rPr>
                          </m:ctrlPr>
                        </m:naryPr>
                        <m:sub/>
                        <m:sup/>
                        <m:e>
                          <m:acc>
                            <m:accPr>
                              <m:chr m:val="⃗"/>
                              <m:ctrlPr>
                                <a:rPr lang="en-US" sz="1100" b="0" i="1">
                                  <a:solidFill>
                                    <a:srgbClr val="000000"/>
                                  </a:solidFill>
                                  <a:latin typeface="Cambria Math" panose="02040503050406030204" pitchFamily="18" charset="0"/>
                                </a:rPr>
                              </m:ctrlPr>
                            </m:accPr>
                            <m:e>
                              <m:r>
                                <a:rPr lang="en-US" sz="1100" b="0" i="1">
                                  <a:solidFill>
                                    <a:srgbClr val="000000"/>
                                  </a:solidFill>
                                  <a:latin typeface="Cambria Math" panose="02040503050406030204" pitchFamily="18" charset="0"/>
                                </a:rPr>
                                <m:t>𝐵</m:t>
                              </m:r>
                            </m:e>
                          </m:acc>
                          <m:r>
                            <a:rPr lang="en-US" sz="1100" b="0" i="1">
                              <a:solidFill>
                                <a:srgbClr val="000000"/>
                              </a:solidFill>
                              <a:latin typeface="Cambria Math" panose="02040503050406030204" pitchFamily="18" charset="0"/>
                              <a:ea typeface="Cambria Math" panose="02040503050406030204" pitchFamily="18" charset="0"/>
                            </a:rPr>
                            <m:t>∙</m:t>
                          </m:r>
                          <m:acc>
                            <m:accPr>
                              <m:chr m:val="⃗"/>
                              <m:ctrlPr>
                                <a:rPr lang="en-US" sz="1100" b="0" i="1">
                                  <a:solidFill>
                                    <a:srgbClr val="000000"/>
                                  </a:solidFill>
                                  <a:latin typeface="Cambria Math" panose="02040503050406030204" pitchFamily="18" charset="0"/>
                                  <a:ea typeface="Cambria Math" panose="02040503050406030204" pitchFamily="18" charset="0"/>
                                </a:rPr>
                              </m:ctrlPr>
                            </m:accPr>
                            <m:e>
                              <m:r>
                                <a:rPr lang="en-US" sz="1100" b="0" i="1">
                                  <a:solidFill>
                                    <a:srgbClr val="000000"/>
                                  </a:solidFill>
                                  <a:latin typeface="Cambria Math" panose="02040503050406030204" pitchFamily="18" charset="0"/>
                                  <a:ea typeface="Cambria Math" panose="02040503050406030204" pitchFamily="18" charset="0"/>
                                </a:rPr>
                                <m:t>𝑑𝑠</m:t>
                              </m:r>
                            </m:e>
                          </m:acc>
                        </m:e>
                      </m:nary>
                    </m:oMath>
                  </m:oMathPara>
                </a14:m>
                <a:endParaRPr lang="en-US" sz="1050" dirty="0"/>
              </a:p>
            </p:txBody>
          </p:sp>
        </mc:Choice>
        <mc:Fallback xmlns="">
          <p:sp>
            <p:nvSpPr>
              <p:cNvPr id="54" name="Rectangle 53">
                <a:extLst>
                  <a:ext uri="{FF2B5EF4-FFF2-40B4-BE49-F238E27FC236}">
                    <a16:creationId xmlns:a16="http://schemas.microsoft.com/office/drawing/2014/main" id="{C1F3CEC9-7A00-42B4-94C8-9F38A2D65EEB}"/>
                  </a:ext>
                </a:extLst>
              </p:cNvPr>
              <p:cNvSpPr>
                <a:spLocks noRot="1" noChangeAspect="1" noMove="1" noResize="1" noEditPoints="1" noAdjustHandles="1" noChangeArrowheads="1" noChangeShapeType="1" noTextEdit="1"/>
              </p:cNvSpPr>
              <p:nvPr/>
            </p:nvSpPr>
            <p:spPr>
              <a:xfrm>
                <a:off x="6388721" y="4939504"/>
                <a:ext cx="2468047" cy="530017"/>
              </a:xfrm>
              <a:prstGeom prst="rect">
                <a:avLst/>
              </a:prstGeom>
              <a:blipFill>
                <a:blip r:embed="rId8"/>
                <a:stretch>
                  <a:fillRect t="-122989" r="-14815" b="-172414"/>
                </a:stretch>
              </a:blipFill>
            </p:spPr>
            <p:txBody>
              <a:bodyPr/>
              <a:lstStyle/>
              <a:p>
                <a:r>
                  <a:rPr lang="en-US">
                    <a:noFill/>
                  </a:rPr>
                  <a:t> </a:t>
                </a:r>
              </a:p>
            </p:txBody>
          </p:sp>
        </mc:Fallback>
      </mc:AlternateContent>
      <p:sp>
        <p:nvSpPr>
          <p:cNvPr id="55" name="TextBox 54">
            <a:extLst>
              <a:ext uri="{FF2B5EF4-FFF2-40B4-BE49-F238E27FC236}">
                <a16:creationId xmlns:a16="http://schemas.microsoft.com/office/drawing/2014/main" id="{DCAC3317-823F-47C6-ADA6-04873136A00A}"/>
              </a:ext>
            </a:extLst>
          </p:cNvPr>
          <p:cNvSpPr txBox="1"/>
          <p:nvPr/>
        </p:nvSpPr>
        <p:spPr>
          <a:xfrm>
            <a:off x="6332186" y="4657740"/>
            <a:ext cx="1292790" cy="276999"/>
          </a:xfrm>
          <a:prstGeom prst="rect">
            <a:avLst/>
          </a:prstGeom>
          <a:noFill/>
        </p:spPr>
        <p:txBody>
          <a:bodyPr wrap="none" rtlCol="0">
            <a:spAutoFit/>
          </a:bodyPr>
          <a:lstStyle/>
          <a:p>
            <a:r>
              <a:rPr lang="en-US" sz="1200" i="1">
                <a:solidFill>
                  <a:srgbClr val="0000FF"/>
                </a:solidFill>
              </a:rPr>
              <a:t>Faraday’s Law:</a:t>
            </a:r>
          </a:p>
        </p:txBody>
      </p:sp>
      <p:sp>
        <p:nvSpPr>
          <p:cNvPr id="6" name="Rectangle 5">
            <a:extLst>
              <a:ext uri="{FF2B5EF4-FFF2-40B4-BE49-F238E27FC236}">
                <a16:creationId xmlns:a16="http://schemas.microsoft.com/office/drawing/2014/main" id="{2CD03DB1-FC6A-4E41-BE21-1640D4AA2B7F}"/>
              </a:ext>
            </a:extLst>
          </p:cNvPr>
          <p:cNvSpPr/>
          <p:nvPr/>
        </p:nvSpPr>
        <p:spPr bwMode="auto">
          <a:xfrm>
            <a:off x="6388721" y="4672660"/>
            <a:ext cx="2478767" cy="839839"/>
          </a:xfrm>
          <a:prstGeom prst="rect">
            <a:avLst/>
          </a:prstGeom>
          <a:noFill/>
          <a:ln w="19050" cap="flat" cmpd="sng" algn="ctr">
            <a:solidFill>
              <a:srgbClr val="0000FF"/>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19765486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a:t>Predicted Coupled </a:t>
            </a:r>
            <a:r>
              <a:rPr lang="en-US" sz="2000" dirty="0"/>
              <a:t>Voltage Due to Average Current</a:t>
            </a:r>
            <a:br>
              <a:rPr lang="en-US" sz="2000" dirty="0"/>
            </a:br>
            <a:r>
              <a:rPr lang="en-US" sz="2000" dirty="0"/>
              <a:t>Example</a:t>
            </a:r>
            <a:r>
              <a:rPr lang="en-US" sz="2000"/>
              <a:t>:  </a:t>
            </a:r>
            <a:r>
              <a:rPr lang="en-US" sz="2000" i="1">
                <a:latin typeface="Times New Roman" panose="02020603050405020304" pitchFamily="18" charset="0"/>
                <a:cs typeface="Times New Roman" panose="02020603050405020304" pitchFamily="18" charset="0"/>
              </a:rPr>
              <a:t>b = h </a:t>
            </a:r>
            <a:r>
              <a:rPr lang="en-US" sz="2000" i="1" dirty="0">
                <a:latin typeface="Times New Roman" panose="02020603050405020304" pitchFamily="18" charset="0"/>
                <a:cs typeface="Times New Roman" panose="02020603050405020304" pitchFamily="18" charset="0"/>
              </a:rPr>
              <a:t>= 5 cm, l = 1 m</a:t>
            </a:r>
          </a:p>
        </p:txBody>
      </p:sp>
      <p:pic>
        <p:nvPicPr>
          <p:cNvPr id="3" name="Picture 2"/>
          <p:cNvPicPr>
            <a:picLocks noChangeAspect="1"/>
          </p:cNvPicPr>
          <p:nvPr/>
        </p:nvPicPr>
        <p:blipFill rotWithShape="1">
          <a:blip r:embed="rId2"/>
          <a:srcRect r="4308"/>
          <a:stretch/>
        </p:blipFill>
        <p:spPr>
          <a:xfrm>
            <a:off x="25593" y="997890"/>
            <a:ext cx="9032488" cy="5506987"/>
          </a:xfrm>
          <a:prstGeom prst="rect">
            <a:avLst/>
          </a:prstGeom>
        </p:spPr>
      </p:pic>
      <p:sp>
        <p:nvSpPr>
          <p:cNvPr id="4" name="TextBox 3">
            <a:extLst>
              <a:ext uri="{FF2B5EF4-FFF2-40B4-BE49-F238E27FC236}">
                <a16:creationId xmlns:a16="http://schemas.microsoft.com/office/drawing/2014/main" id="{5F460194-AD09-4A66-8854-52771AC39793}"/>
              </a:ext>
            </a:extLst>
          </p:cNvPr>
          <p:cNvSpPr txBox="1"/>
          <p:nvPr/>
        </p:nvSpPr>
        <p:spPr>
          <a:xfrm>
            <a:off x="1201784" y="1306286"/>
            <a:ext cx="3091542" cy="923330"/>
          </a:xfrm>
          <a:prstGeom prst="rect">
            <a:avLst/>
          </a:prstGeom>
          <a:solidFill>
            <a:schemeClr val="bg1"/>
          </a:solidFill>
          <a:ln w="28575">
            <a:solidFill>
              <a:srgbClr val="FF0000"/>
            </a:solidFill>
          </a:ln>
        </p:spPr>
        <p:txBody>
          <a:bodyPr wrap="square" rtlCol="0">
            <a:spAutoFit/>
          </a:bodyPr>
          <a:lstStyle/>
          <a:p>
            <a:r>
              <a:rPr lang="en-US" sz="1800" i="1">
                <a:solidFill>
                  <a:srgbClr val="FF0000"/>
                </a:solidFill>
                <a:latin typeface="Times New Roman" panose="02020603050405020304" pitchFamily="18" charset="0"/>
                <a:cs typeface="Times New Roman" panose="02020603050405020304" pitchFamily="18" charset="0"/>
              </a:rPr>
              <a:t>Transfer impedance:</a:t>
            </a:r>
          </a:p>
          <a:p>
            <a:r>
              <a:rPr lang="en-US" sz="1800" i="1">
                <a:solidFill>
                  <a:srgbClr val="FF0000"/>
                </a:solidFill>
                <a:latin typeface="Times New Roman" panose="02020603050405020304" pitchFamily="18" charset="0"/>
                <a:cs typeface="Times New Roman" panose="02020603050405020304" pitchFamily="18" charset="0"/>
              </a:rPr>
              <a:t>Induced victim potential as function of culprit current</a:t>
            </a:r>
          </a:p>
        </p:txBody>
      </p:sp>
      <p:sp>
        <p:nvSpPr>
          <p:cNvPr id="5" name="Freeform: Shape 4">
            <a:extLst>
              <a:ext uri="{FF2B5EF4-FFF2-40B4-BE49-F238E27FC236}">
                <a16:creationId xmlns:a16="http://schemas.microsoft.com/office/drawing/2014/main" id="{183B3114-DAEF-46AB-AF73-C571846FE3D9}"/>
              </a:ext>
            </a:extLst>
          </p:cNvPr>
          <p:cNvSpPr/>
          <p:nvPr/>
        </p:nvSpPr>
        <p:spPr bwMode="auto">
          <a:xfrm>
            <a:off x="357051" y="1481795"/>
            <a:ext cx="836023" cy="1452993"/>
          </a:xfrm>
          <a:custGeom>
            <a:avLst/>
            <a:gdLst>
              <a:gd name="connsiteX0" fmla="*/ 836023 w 836023"/>
              <a:gd name="connsiteY0" fmla="*/ 18620 h 1403283"/>
              <a:gd name="connsiteX1" fmla="*/ 261258 w 836023"/>
              <a:gd name="connsiteY1" fmla="*/ 27328 h 1403283"/>
              <a:gd name="connsiteX2" fmla="*/ 78378 w 836023"/>
              <a:gd name="connsiteY2" fmla="*/ 279877 h 1403283"/>
              <a:gd name="connsiteX3" fmla="*/ 0 w 836023"/>
              <a:gd name="connsiteY3" fmla="*/ 1403283 h 1403283"/>
              <a:gd name="connsiteX0" fmla="*/ 836023 w 836023"/>
              <a:gd name="connsiteY0" fmla="*/ 35114 h 1419777"/>
              <a:gd name="connsiteX1" fmla="*/ 261258 w 836023"/>
              <a:gd name="connsiteY1" fmla="*/ 43822 h 1419777"/>
              <a:gd name="connsiteX2" fmla="*/ 69669 w 836023"/>
              <a:gd name="connsiteY2" fmla="*/ 531503 h 1419777"/>
              <a:gd name="connsiteX3" fmla="*/ 0 w 836023"/>
              <a:gd name="connsiteY3" fmla="*/ 1419777 h 1419777"/>
              <a:gd name="connsiteX0" fmla="*/ 836023 w 836023"/>
              <a:gd name="connsiteY0" fmla="*/ 10327 h 1394990"/>
              <a:gd name="connsiteX1" fmla="*/ 200298 w 836023"/>
              <a:gd name="connsiteY1" fmla="*/ 71287 h 1394990"/>
              <a:gd name="connsiteX2" fmla="*/ 69669 w 836023"/>
              <a:gd name="connsiteY2" fmla="*/ 506716 h 1394990"/>
              <a:gd name="connsiteX3" fmla="*/ 0 w 836023"/>
              <a:gd name="connsiteY3" fmla="*/ 1394990 h 1394990"/>
              <a:gd name="connsiteX0" fmla="*/ 836023 w 836023"/>
              <a:gd name="connsiteY0" fmla="*/ 11362 h 1396025"/>
              <a:gd name="connsiteX1" fmla="*/ 200298 w 836023"/>
              <a:gd name="connsiteY1" fmla="*/ 72322 h 1396025"/>
              <a:gd name="connsiteX2" fmla="*/ 34835 w 836023"/>
              <a:gd name="connsiteY2" fmla="*/ 533876 h 1396025"/>
              <a:gd name="connsiteX3" fmla="*/ 0 w 836023"/>
              <a:gd name="connsiteY3" fmla="*/ 1396025 h 1396025"/>
              <a:gd name="connsiteX0" fmla="*/ 836023 w 836023"/>
              <a:gd name="connsiteY0" fmla="*/ 7371 h 1392034"/>
              <a:gd name="connsiteX1" fmla="*/ 235133 w 836023"/>
              <a:gd name="connsiteY1" fmla="*/ 85748 h 1392034"/>
              <a:gd name="connsiteX2" fmla="*/ 34835 w 836023"/>
              <a:gd name="connsiteY2" fmla="*/ 529885 h 1392034"/>
              <a:gd name="connsiteX3" fmla="*/ 0 w 836023"/>
              <a:gd name="connsiteY3" fmla="*/ 1392034 h 1392034"/>
            </a:gdLst>
            <a:ahLst/>
            <a:cxnLst>
              <a:cxn ang="0">
                <a:pos x="connsiteX0" y="connsiteY0"/>
              </a:cxn>
              <a:cxn ang="0">
                <a:pos x="connsiteX1" y="connsiteY1"/>
              </a:cxn>
              <a:cxn ang="0">
                <a:pos x="connsiteX2" y="connsiteY2"/>
              </a:cxn>
              <a:cxn ang="0">
                <a:pos x="connsiteX3" y="connsiteY3"/>
              </a:cxn>
            </a:cxnLst>
            <a:rect l="l" t="t" r="r" b="b"/>
            <a:pathLst>
              <a:path w="836023" h="1392034">
                <a:moveTo>
                  <a:pt x="836023" y="7371"/>
                </a:moveTo>
                <a:cubicBezTo>
                  <a:pt x="611777" y="-10047"/>
                  <a:pt x="368664" y="-1338"/>
                  <a:pt x="235133" y="85748"/>
                </a:cubicBezTo>
                <a:cubicBezTo>
                  <a:pt x="101602" y="172834"/>
                  <a:pt x="74024" y="312171"/>
                  <a:pt x="34835" y="529885"/>
                </a:cubicBezTo>
                <a:cubicBezTo>
                  <a:pt x="-4354" y="747599"/>
                  <a:pt x="17417" y="944994"/>
                  <a:pt x="0" y="1392034"/>
                </a:cubicBezTo>
              </a:path>
            </a:pathLst>
          </a:custGeom>
          <a:noFill/>
          <a:ln w="38100" cap="flat" cmpd="sng" algn="ctr">
            <a:solidFill>
              <a:srgbClr val="FF0000"/>
            </a:solidFill>
            <a:prstDash val="solid"/>
            <a:round/>
            <a:headEnd type="none" w="med" len="med"/>
            <a:tailEnd type="triangle" w="med" len="med"/>
          </a:ln>
          <a:effectLst/>
        </p:spPr>
        <p:txBody>
          <a:bodyPr rtlCol="0" anchor="ctr"/>
          <a:lstStyle/>
          <a:p>
            <a:pPr algn="ctr"/>
            <a:endParaRPr lang="en-US"/>
          </a:p>
        </p:txBody>
      </p:sp>
    </p:spTree>
    <p:extLst>
      <p:ext uri="{BB962C8B-B14F-4D97-AF65-F5344CB8AC3E}">
        <p14:creationId xmlns:p14="http://schemas.microsoft.com/office/powerpoint/2010/main" val="13188027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498080" cy="406400"/>
          </a:xfrm>
        </p:spPr>
        <p:txBody>
          <a:bodyPr/>
          <a:lstStyle/>
          <a:p>
            <a:r>
              <a:rPr lang="en-US" sz="2000"/>
              <a:t>Measured Coupled Voltage Due to Average Culprit Current</a:t>
            </a:r>
            <a:br>
              <a:rPr lang="en-US" sz="2000"/>
            </a:br>
            <a:r>
              <a:rPr lang="en-US" sz="2000"/>
              <a:t>Example:  </a:t>
            </a:r>
            <a:r>
              <a:rPr lang="en-US" sz="2000" i="1">
                <a:latin typeface="Times New Roman" panose="02020603050405020304" pitchFamily="18" charset="0"/>
                <a:cs typeface="Times New Roman" panose="02020603050405020304" pitchFamily="18" charset="0"/>
              </a:rPr>
              <a:t>b = h = 5 cm, l = 1 m</a:t>
            </a:r>
            <a:endParaRPr lang="en-US"/>
          </a:p>
        </p:txBody>
      </p:sp>
      <p:pic>
        <p:nvPicPr>
          <p:cNvPr id="3" name="Picture 2"/>
          <p:cNvPicPr>
            <a:picLocks noChangeAspect="1"/>
          </p:cNvPicPr>
          <p:nvPr/>
        </p:nvPicPr>
        <p:blipFill rotWithShape="1">
          <a:blip r:embed="rId2"/>
          <a:srcRect r="5943"/>
          <a:stretch/>
        </p:blipFill>
        <p:spPr>
          <a:xfrm>
            <a:off x="185427" y="1038539"/>
            <a:ext cx="8712820" cy="5459212"/>
          </a:xfrm>
          <a:prstGeom prst="rect">
            <a:avLst/>
          </a:prstGeom>
        </p:spPr>
      </p:pic>
    </p:spTree>
    <p:extLst>
      <p:ext uri="{BB962C8B-B14F-4D97-AF65-F5344CB8AC3E}">
        <p14:creationId xmlns:p14="http://schemas.microsoft.com/office/powerpoint/2010/main" val="8435204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E4D6F-70EB-4321-96DC-CD94ADA4E39A}"/>
              </a:ext>
            </a:extLst>
          </p:cNvPr>
          <p:cNvSpPr>
            <a:spLocks noGrp="1"/>
          </p:cNvSpPr>
          <p:nvPr>
            <p:ph type="title"/>
          </p:nvPr>
        </p:nvSpPr>
        <p:spPr/>
        <p:txBody>
          <a:bodyPr/>
          <a:lstStyle/>
          <a:p>
            <a:r>
              <a:rPr lang="en-US" sz="2000"/>
              <a:t>Field-to-Wire Coupling / Crosstalk Summary</a:t>
            </a:r>
            <a:endParaRPr lang="en-US"/>
          </a:p>
        </p:txBody>
      </p:sp>
      <p:sp>
        <p:nvSpPr>
          <p:cNvPr id="3" name="Content Placeholder 2">
            <a:extLst>
              <a:ext uri="{FF2B5EF4-FFF2-40B4-BE49-F238E27FC236}">
                <a16:creationId xmlns:a16="http://schemas.microsoft.com/office/drawing/2014/main" id="{47C43450-C0F3-47B4-9785-198B046BB41B}"/>
              </a:ext>
            </a:extLst>
          </p:cNvPr>
          <p:cNvSpPr>
            <a:spLocks noGrp="1"/>
          </p:cNvSpPr>
          <p:nvPr>
            <p:ph idx="1"/>
          </p:nvPr>
        </p:nvSpPr>
        <p:spPr/>
        <p:txBody>
          <a:bodyPr/>
          <a:lstStyle/>
          <a:p>
            <a:r>
              <a:rPr lang="en-US" sz="1400"/>
              <a:t>Incident field induces potential in wire-above-ground loop (Faraday’s Law)</a:t>
            </a:r>
          </a:p>
          <a:p>
            <a:r>
              <a:rPr lang="en-US" sz="1400"/>
              <a:t>Induced current is determined by impedance of configuration</a:t>
            </a:r>
          </a:p>
          <a:p>
            <a:r>
              <a:rPr lang="en-US" sz="1400"/>
              <a:t>For shielded cable with shields terminated to chassis at both ends:</a:t>
            </a:r>
          </a:p>
          <a:p>
            <a:pPr lvl="1"/>
            <a:r>
              <a:rPr lang="en-US" sz="1400"/>
              <a:t>Impedance is dominated by loop inductance for </a:t>
            </a:r>
            <a:r>
              <a:rPr lang="en-US" sz="1600" i="1">
                <a:latin typeface="Times New Roman" panose="02020603050405020304" pitchFamily="18" charset="0"/>
                <a:cs typeface="Times New Roman" panose="02020603050405020304" pitchFamily="18" charset="0"/>
              </a:rPr>
              <a:t>l &lt; </a:t>
            </a:r>
            <a:r>
              <a:rPr lang="el-GR" sz="1600" i="1">
                <a:latin typeface="Times New Roman" panose="02020603050405020304" pitchFamily="18" charset="0"/>
                <a:cs typeface="Times New Roman" panose="02020603050405020304" pitchFamily="18" charset="0"/>
              </a:rPr>
              <a:t>λ</a:t>
            </a:r>
            <a:r>
              <a:rPr lang="en-US" sz="1600" i="1">
                <a:latin typeface="Times New Roman" panose="02020603050405020304" pitchFamily="18" charset="0"/>
                <a:cs typeface="Times New Roman" panose="02020603050405020304" pitchFamily="18" charset="0"/>
              </a:rPr>
              <a:t>/2 </a:t>
            </a:r>
            <a:r>
              <a:rPr lang="en-US" sz="1200" i="1">
                <a:latin typeface="+mj-lt"/>
                <a:cs typeface="Times New Roman" panose="02020603050405020304" pitchFamily="18" charset="0"/>
              </a:rPr>
              <a:t>(~1 </a:t>
            </a:r>
            <a:r>
              <a:rPr lang="el-GR" sz="1200" i="1">
                <a:latin typeface="+mj-lt"/>
                <a:cs typeface="Times New Roman" panose="02020603050405020304" pitchFamily="18" charset="0"/>
              </a:rPr>
              <a:t>μ</a:t>
            </a:r>
            <a:r>
              <a:rPr lang="en-US" sz="1200" i="1">
                <a:latin typeface="+mj-lt"/>
                <a:cs typeface="Times New Roman" panose="02020603050405020304" pitchFamily="18" charset="0"/>
              </a:rPr>
              <a:t>H/m for h = 5 cm)</a:t>
            </a:r>
          </a:p>
          <a:p>
            <a:pPr lvl="1"/>
            <a:r>
              <a:rPr lang="en-US" sz="1400">
                <a:cs typeface="Times New Roman" panose="02020603050405020304" pitchFamily="18" charset="0"/>
              </a:rPr>
              <a:t>Impedance plateaus at characteristic impedance of wire-above-ground transmission line for </a:t>
            </a:r>
            <a:r>
              <a:rPr lang="en-US" sz="1600" i="1">
                <a:solidFill>
                  <a:srgbClr val="000000"/>
                </a:solidFill>
                <a:latin typeface="Times New Roman" panose="02020603050405020304" pitchFamily="18" charset="0"/>
                <a:ea typeface="+mn-ea"/>
                <a:cs typeface="Times New Roman" panose="02020603050405020304" pitchFamily="18" charset="0"/>
              </a:rPr>
              <a:t>l &gt; </a:t>
            </a:r>
            <a:r>
              <a:rPr lang="el-GR" sz="1600" i="1">
                <a:solidFill>
                  <a:srgbClr val="000000"/>
                </a:solidFill>
                <a:latin typeface="Times New Roman" panose="02020603050405020304" pitchFamily="18" charset="0"/>
                <a:ea typeface="+mn-ea"/>
                <a:cs typeface="Times New Roman" panose="02020603050405020304" pitchFamily="18" charset="0"/>
              </a:rPr>
              <a:t>λ</a:t>
            </a:r>
            <a:r>
              <a:rPr lang="en-US" sz="1600" i="1">
                <a:solidFill>
                  <a:srgbClr val="000000"/>
                </a:solidFill>
                <a:latin typeface="Times New Roman" panose="02020603050405020304" pitchFamily="18" charset="0"/>
                <a:ea typeface="+mn-ea"/>
                <a:cs typeface="Times New Roman" panose="02020603050405020304" pitchFamily="18" charset="0"/>
              </a:rPr>
              <a:t>/2 </a:t>
            </a:r>
            <a:r>
              <a:rPr lang="en-US" sz="1200" i="1">
                <a:cs typeface="Times New Roman" panose="02020603050405020304" pitchFamily="18" charset="0"/>
              </a:rPr>
              <a:t>(~300 </a:t>
            </a:r>
            <a:r>
              <a:rPr lang="el-GR" sz="1200" i="1">
                <a:cs typeface="Times New Roman" panose="02020603050405020304" pitchFamily="18" charset="0"/>
              </a:rPr>
              <a:t>Ω</a:t>
            </a:r>
            <a:r>
              <a:rPr lang="en-US" sz="1200" i="1">
                <a:cs typeface="Times New Roman" panose="02020603050405020304" pitchFamily="18" charset="0"/>
              </a:rPr>
              <a:t> for h = 5 cm); w</a:t>
            </a:r>
            <a:r>
              <a:rPr lang="en-US" sz="1400">
                <a:cs typeface="Times New Roman" panose="02020603050405020304" pitchFamily="18" charset="0"/>
              </a:rPr>
              <a:t>ire-above-ground transmission line parameters in backup slides</a:t>
            </a:r>
          </a:p>
          <a:p>
            <a:r>
              <a:rPr lang="en-US" sz="1400">
                <a:cs typeface="Times New Roman" panose="02020603050405020304" pitchFamily="18" charset="0"/>
              </a:rPr>
              <a:t>MIL-STD-461G CS114 test method for bulk cable injection</a:t>
            </a:r>
          </a:p>
          <a:p>
            <a:pPr lvl="1"/>
            <a:r>
              <a:rPr lang="en-US" sz="1400">
                <a:cs typeface="Times New Roman" panose="02020603050405020304" pitchFamily="18" charset="0"/>
              </a:rPr>
              <a:t>Developed specifically to simulate coupled currents from incident fields (injection probe employs Faraday’s Law)</a:t>
            </a:r>
          </a:p>
          <a:p>
            <a:pPr lvl="1"/>
            <a:r>
              <a:rPr lang="en-US" sz="1400">
                <a:cs typeface="Times New Roman" panose="02020603050405020304" pitchFamily="18" charset="0"/>
              </a:rPr>
              <a:t>Includes precalibration step into 100 </a:t>
            </a:r>
            <a:r>
              <a:rPr lang="el-GR" sz="1400">
                <a:cs typeface="Times New Roman" panose="02020603050405020304" pitchFamily="18" charset="0"/>
              </a:rPr>
              <a:t>Ω</a:t>
            </a:r>
            <a:r>
              <a:rPr lang="en-US" sz="1400">
                <a:cs typeface="Times New Roman" panose="02020603050405020304" pitchFamily="18" charset="0"/>
              </a:rPr>
              <a:t> fixture, giving “transfer function” in high frequency plateau of 1.5 mA per V/m; actual injected current determined by loop impedance</a:t>
            </a:r>
          </a:p>
          <a:p>
            <a:pPr lvl="1"/>
            <a:r>
              <a:rPr lang="en-US" sz="1400">
                <a:cs typeface="Times New Roman" panose="02020603050405020304" pitchFamily="18" charset="0"/>
              </a:rPr>
              <a:t>Injects common mode current on bulk cable; no disconnections or power cycles needed</a:t>
            </a:r>
          </a:p>
          <a:p>
            <a:endParaRPr lang="en-US" sz="1400" i="1">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32143594-5403-4084-8409-D9F8D76A8868}"/>
              </a:ext>
            </a:extLst>
          </p:cNvPr>
          <p:cNvPicPr>
            <a:picLocks noChangeAspect="1"/>
          </p:cNvPicPr>
          <p:nvPr/>
        </p:nvPicPr>
        <p:blipFill>
          <a:blip r:embed="rId2"/>
          <a:stretch>
            <a:fillRect/>
          </a:stretch>
        </p:blipFill>
        <p:spPr>
          <a:xfrm>
            <a:off x="3681078" y="5504656"/>
            <a:ext cx="1185389" cy="790259"/>
          </a:xfrm>
          <a:prstGeom prst="rect">
            <a:avLst/>
          </a:prstGeom>
        </p:spPr>
      </p:pic>
      <p:sp>
        <p:nvSpPr>
          <p:cNvPr id="6" name="Rectangle 5">
            <a:extLst>
              <a:ext uri="{FF2B5EF4-FFF2-40B4-BE49-F238E27FC236}">
                <a16:creationId xmlns:a16="http://schemas.microsoft.com/office/drawing/2014/main" id="{4E9A10DD-D9FD-41DB-8348-3ADD40CBD710}"/>
              </a:ext>
            </a:extLst>
          </p:cNvPr>
          <p:cNvSpPr/>
          <p:nvPr/>
        </p:nvSpPr>
        <p:spPr bwMode="auto">
          <a:xfrm>
            <a:off x="5438470" y="4871775"/>
            <a:ext cx="1545465" cy="1171977"/>
          </a:xfrm>
          <a:prstGeom prst="rect">
            <a:avLst/>
          </a:prstGeom>
          <a:noFill/>
          <a:ln w="19050" cap="flat" cmpd="sng" algn="ctr">
            <a:solidFill>
              <a:schemeClr val="tx1"/>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p:txBody>
      </p:sp>
      <p:sp>
        <p:nvSpPr>
          <p:cNvPr id="7" name="Rectangle 6">
            <a:extLst>
              <a:ext uri="{FF2B5EF4-FFF2-40B4-BE49-F238E27FC236}">
                <a16:creationId xmlns:a16="http://schemas.microsoft.com/office/drawing/2014/main" id="{E8A0015A-9D7A-4731-B267-5023877F5DAB}"/>
              </a:ext>
            </a:extLst>
          </p:cNvPr>
          <p:cNvSpPr/>
          <p:nvPr/>
        </p:nvSpPr>
        <p:spPr bwMode="auto">
          <a:xfrm>
            <a:off x="5305021" y="5303217"/>
            <a:ext cx="257577" cy="309092"/>
          </a:xfrm>
          <a:prstGeom prst="rect">
            <a:avLst/>
          </a:prstGeom>
          <a:solidFill>
            <a:schemeClr val="bg1"/>
          </a:solidFill>
          <a:ln w="38100" cap="flat" cmpd="sng" algn="ctr">
            <a:no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p:txBody>
      </p:sp>
      <p:cxnSp>
        <p:nvCxnSpPr>
          <p:cNvPr id="8" name="Straight Connector 7">
            <a:extLst>
              <a:ext uri="{FF2B5EF4-FFF2-40B4-BE49-F238E27FC236}">
                <a16:creationId xmlns:a16="http://schemas.microsoft.com/office/drawing/2014/main" id="{1942E4AC-4192-455A-A9D8-E0334F4FB767}"/>
              </a:ext>
            </a:extLst>
          </p:cNvPr>
          <p:cNvCxnSpPr>
            <a:cxnSpLocks/>
          </p:cNvCxnSpPr>
          <p:nvPr/>
        </p:nvCxnSpPr>
        <p:spPr bwMode="auto">
          <a:xfrm>
            <a:off x="4145538" y="5457763"/>
            <a:ext cx="1631822" cy="0"/>
          </a:xfrm>
          <a:prstGeom prst="line">
            <a:avLst/>
          </a:prstGeom>
          <a:solidFill>
            <a:schemeClr val="accent1"/>
          </a:solidFill>
          <a:ln w="76200" cap="flat" cmpd="sng" algn="ctr">
            <a:solidFill>
              <a:schemeClr val="tx1"/>
            </a:solidFill>
            <a:prstDash val="solid"/>
            <a:round/>
            <a:headEnd type="none" w="med" len="med"/>
            <a:tailEnd type="none" w="lg" len="lg"/>
          </a:ln>
          <a:effectLst/>
        </p:spPr>
      </p:cxnSp>
      <p:cxnSp>
        <p:nvCxnSpPr>
          <p:cNvPr id="9" name="Straight Connector 8">
            <a:extLst>
              <a:ext uri="{FF2B5EF4-FFF2-40B4-BE49-F238E27FC236}">
                <a16:creationId xmlns:a16="http://schemas.microsoft.com/office/drawing/2014/main" id="{E0FCEDF9-AC06-49B1-9380-D84684FF1CD4}"/>
              </a:ext>
            </a:extLst>
          </p:cNvPr>
          <p:cNvCxnSpPr>
            <a:cxnSpLocks/>
          </p:cNvCxnSpPr>
          <p:nvPr/>
        </p:nvCxnSpPr>
        <p:spPr bwMode="auto">
          <a:xfrm>
            <a:off x="5258165" y="6043752"/>
            <a:ext cx="1854558" cy="0"/>
          </a:xfrm>
          <a:prstGeom prst="line">
            <a:avLst/>
          </a:prstGeom>
          <a:solidFill>
            <a:schemeClr val="accent1"/>
          </a:solidFill>
          <a:ln w="57150" cap="flat" cmpd="sng" algn="ctr">
            <a:solidFill>
              <a:schemeClr val="tx1"/>
            </a:solidFill>
            <a:prstDash val="solid"/>
            <a:round/>
            <a:headEnd type="none" w="med" len="med"/>
            <a:tailEnd type="none" w="lg" len="lg"/>
          </a:ln>
          <a:effectLst/>
        </p:spPr>
      </p:cxnSp>
      <p:cxnSp>
        <p:nvCxnSpPr>
          <p:cNvPr id="10" name="Straight Connector 9">
            <a:extLst>
              <a:ext uri="{FF2B5EF4-FFF2-40B4-BE49-F238E27FC236}">
                <a16:creationId xmlns:a16="http://schemas.microsoft.com/office/drawing/2014/main" id="{B9832894-698E-4DF0-9304-211BB3FC60DB}"/>
              </a:ext>
            </a:extLst>
          </p:cNvPr>
          <p:cNvCxnSpPr/>
          <p:nvPr/>
        </p:nvCxnSpPr>
        <p:spPr bwMode="auto">
          <a:xfrm flipH="1">
            <a:off x="5335439" y="6026579"/>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cxnSp>
        <p:nvCxnSpPr>
          <p:cNvPr id="11" name="Straight Connector 10">
            <a:extLst>
              <a:ext uri="{FF2B5EF4-FFF2-40B4-BE49-F238E27FC236}">
                <a16:creationId xmlns:a16="http://schemas.microsoft.com/office/drawing/2014/main" id="{CCEAD318-5BCF-4276-90FD-355409C8E9AF}"/>
              </a:ext>
            </a:extLst>
          </p:cNvPr>
          <p:cNvCxnSpPr/>
          <p:nvPr/>
        </p:nvCxnSpPr>
        <p:spPr bwMode="auto">
          <a:xfrm flipH="1">
            <a:off x="5545141" y="6026579"/>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cxnSp>
        <p:nvCxnSpPr>
          <p:cNvPr id="12" name="Straight Connector 11">
            <a:extLst>
              <a:ext uri="{FF2B5EF4-FFF2-40B4-BE49-F238E27FC236}">
                <a16:creationId xmlns:a16="http://schemas.microsoft.com/office/drawing/2014/main" id="{6039B8ED-9AFF-4B20-8D6D-D9A275F7F52A}"/>
              </a:ext>
            </a:extLst>
          </p:cNvPr>
          <p:cNvCxnSpPr/>
          <p:nvPr/>
        </p:nvCxnSpPr>
        <p:spPr bwMode="auto">
          <a:xfrm flipH="1">
            <a:off x="5754843" y="6026579"/>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cxnSp>
        <p:nvCxnSpPr>
          <p:cNvPr id="13" name="Straight Connector 12">
            <a:extLst>
              <a:ext uri="{FF2B5EF4-FFF2-40B4-BE49-F238E27FC236}">
                <a16:creationId xmlns:a16="http://schemas.microsoft.com/office/drawing/2014/main" id="{7733D70D-52F1-4AA1-B934-E3B1B90F13DF}"/>
              </a:ext>
            </a:extLst>
          </p:cNvPr>
          <p:cNvCxnSpPr/>
          <p:nvPr/>
        </p:nvCxnSpPr>
        <p:spPr bwMode="auto">
          <a:xfrm flipH="1">
            <a:off x="5964545" y="6026579"/>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cxnSp>
        <p:nvCxnSpPr>
          <p:cNvPr id="14" name="Straight Connector 13">
            <a:extLst>
              <a:ext uri="{FF2B5EF4-FFF2-40B4-BE49-F238E27FC236}">
                <a16:creationId xmlns:a16="http://schemas.microsoft.com/office/drawing/2014/main" id="{2CC8810D-92FC-45D3-8FF4-8F0F7199BBC8}"/>
              </a:ext>
            </a:extLst>
          </p:cNvPr>
          <p:cNvCxnSpPr/>
          <p:nvPr/>
        </p:nvCxnSpPr>
        <p:spPr bwMode="auto">
          <a:xfrm flipH="1">
            <a:off x="6174247" y="6026579"/>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cxnSp>
        <p:nvCxnSpPr>
          <p:cNvPr id="15" name="Straight Connector 14">
            <a:extLst>
              <a:ext uri="{FF2B5EF4-FFF2-40B4-BE49-F238E27FC236}">
                <a16:creationId xmlns:a16="http://schemas.microsoft.com/office/drawing/2014/main" id="{5B5DD3DE-7CAD-4C19-BABB-1414A5770086}"/>
              </a:ext>
            </a:extLst>
          </p:cNvPr>
          <p:cNvCxnSpPr/>
          <p:nvPr/>
        </p:nvCxnSpPr>
        <p:spPr bwMode="auto">
          <a:xfrm flipH="1">
            <a:off x="6383949" y="6026579"/>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cxnSp>
        <p:nvCxnSpPr>
          <p:cNvPr id="16" name="Straight Connector 15">
            <a:extLst>
              <a:ext uri="{FF2B5EF4-FFF2-40B4-BE49-F238E27FC236}">
                <a16:creationId xmlns:a16="http://schemas.microsoft.com/office/drawing/2014/main" id="{509B54F5-D814-4F55-A332-B861FF6A5C2E}"/>
              </a:ext>
            </a:extLst>
          </p:cNvPr>
          <p:cNvCxnSpPr/>
          <p:nvPr/>
        </p:nvCxnSpPr>
        <p:spPr bwMode="auto">
          <a:xfrm flipH="1">
            <a:off x="6593651" y="6026579"/>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cxnSp>
        <p:nvCxnSpPr>
          <p:cNvPr id="17" name="Straight Connector 16">
            <a:extLst>
              <a:ext uri="{FF2B5EF4-FFF2-40B4-BE49-F238E27FC236}">
                <a16:creationId xmlns:a16="http://schemas.microsoft.com/office/drawing/2014/main" id="{7A1B6CF0-8CFC-4813-8DF1-BAFB1A9B1F5A}"/>
              </a:ext>
            </a:extLst>
          </p:cNvPr>
          <p:cNvCxnSpPr/>
          <p:nvPr/>
        </p:nvCxnSpPr>
        <p:spPr bwMode="auto">
          <a:xfrm flipH="1">
            <a:off x="6803353" y="6026579"/>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sp>
        <p:nvSpPr>
          <p:cNvPr id="18" name="TextBox 17">
            <a:extLst>
              <a:ext uri="{FF2B5EF4-FFF2-40B4-BE49-F238E27FC236}">
                <a16:creationId xmlns:a16="http://schemas.microsoft.com/office/drawing/2014/main" id="{7594B550-35E7-4675-962B-50C909C9B518}"/>
              </a:ext>
            </a:extLst>
          </p:cNvPr>
          <p:cNvSpPr txBox="1"/>
          <p:nvPr/>
        </p:nvSpPr>
        <p:spPr>
          <a:xfrm>
            <a:off x="5048784" y="5055069"/>
            <a:ext cx="264816" cy="338554"/>
          </a:xfrm>
          <a:prstGeom prst="rect">
            <a:avLst/>
          </a:prstGeom>
          <a:noFill/>
        </p:spPr>
        <p:txBody>
          <a:bodyPr wrap="none" rtlCol="0">
            <a:spAutoFit/>
          </a:bodyPr>
          <a:lstStyle/>
          <a:p>
            <a:r>
              <a:rPr lang="en-US" i="1">
                <a:solidFill>
                  <a:srgbClr val="FF0000"/>
                </a:solidFill>
                <a:latin typeface="Times New Roman" pitchFamily="18" charset="0"/>
                <a:cs typeface="Times New Roman" pitchFamily="18" charset="0"/>
              </a:rPr>
              <a:t>I</a:t>
            </a:r>
            <a:endParaRPr lang="en-US" i="1" dirty="0">
              <a:solidFill>
                <a:srgbClr val="FF0000"/>
              </a:solidFill>
              <a:latin typeface="Times New Roman" pitchFamily="18" charset="0"/>
              <a:cs typeface="Times New Roman" pitchFamily="18" charset="0"/>
            </a:endParaRPr>
          </a:p>
        </p:txBody>
      </p:sp>
      <p:cxnSp>
        <p:nvCxnSpPr>
          <p:cNvPr id="19" name="Straight Arrow Connector 18">
            <a:extLst>
              <a:ext uri="{FF2B5EF4-FFF2-40B4-BE49-F238E27FC236}">
                <a16:creationId xmlns:a16="http://schemas.microsoft.com/office/drawing/2014/main" id="{BBC9D14B-7E4A-43AC-ADA8-4CC25E18FC0D}"/>
              </a:ext>
            </a:extLst>
          </p:cNvPr>
          <p:cNvCxnSpPr/>
          <p:nvPr/>
        </p:nvCxnSpPr>
        <p:spPr bwMode="auto">
          <a:xfrm>
            <a:off x="5009173" y="5345775"/>
            <a:ext cx="344038" cy="0"/>
          </a:xfrm>
          <a:prstGeom prst="straightConnector1">
            <a:avLst/>
          </a:prstGeom>
          <a:solidFill>
            <a:schemeClr val="accent1"/>
          </a:solidFill>
          <a:ln w="28575" cap="flat" cmpd="sng" algn="ctr">
            <a:solidFill>
              <a:srgbClr val="FF0000"/>
            </a:solidFill>
            <a:prstDash val="solid"/>
            <a:round/>
            <a:headEnd type="none" w="med" len="med"/>
            <a:tailEnd type="triangle"/>
          </a:ln>
          <a:effectLst/>
        </p:spPr>
      </p:cxnSp>
      <p:sp>
        <p:nvSpPr>
          <p:cNvPr id="26" name="TextBox 25">
            <a:extLst>
              <a:ext uri="{FF2B5EF4-FFF2-40B4-BE49-F238E27FC236}">
                <a16:creationId xmlns:a16="http://schemas.microsoft.com/office/drawing/2014/main" id="{8D92E025-B3A2-43C1-B263-3D95342222FF}"/>
              </a:ext>
            </a:extLst>
          </p:cNvPr>
          <p:cNvSpPr txBox="1"/>
          <p:nvPr/>
        </p:nvSpPr>
        <p:spPr>
          <a:xfrm>
            <a:off x="1307710" y="5671748"/>
            <a:ext cx="2342605" cy="523220"/>
          </a:xfrm>
          <a:prstGeom prst="rect">
            <a:avLst/>
          </a:prstGeom>
          <a:noFill/>
        </p:spPr>
        <p:txBody>
          <a:bodyPr wrap="square" rtlCol="0">
            <a:spAutoFit/>
          </a:bodyPr>
          <a:lstStyle/>
          <a:p>
            <a:pPr algn="r"/>
            <a:r>
              <a:rPr lang="en-US" sz="1400" i="1">
                <a:solidFill>
                  <a:srgbClr val="0000FF"/>
                </a:solidFill>
              </a:rPr>
              <a:t>Current injection probe employs Faraday’s Law</a:t>
            </a:r>
          </a:p>
        </p:txBody>
      </p:sp>
      <p:sp>
        <p:nvSpPr>
          <p:cNvPr id="20" name="TextBox 19">
            <a:extLst>
              <a:ext uri="{FF2B5EF4-FFF2-40B4-BE49-F238E27FC236}">
                <a16:creationId xmlns:a16="http://schemas.microsoft.com/office/drawing/2014/main" id="{3A2BC9E9-7F4B-4630-A029-0D53E35796C1}"/>
              </a:ext>
            </a:extLst>
          </p:cNvPr>
          <p:cNvSpPr txBox="1"/>
          <p:nvPr/>
        </p:nvSpPr>
        <p:spPr>
          <a:xfrm>
            <a:off x="5045343" y="5517340"/>
            <a:ext cx="320922" cy="338554"/>
          </a:xfrm>
          <a:prstGeom prst="rect">
            <a:avLst/>
          </a:prstGeom>
          <a:noFill/>
        </p:spPr>
        <p:txBody>
          <a:bodyPr wrap="none" rtlCol="0">
            <a:spAutoFit/>
          </a:bodyPr>
          <a:lstStyle/>
          <a:p>
            <a:r>
              <a:rPr lang="en-US" i="1">
                <a:solidFill>
                  <a:srgbClr val="0000FF"/>
                </a:solidFill>
                <a:latin typeface="Times New Roman" panose="02020603050405020304" pitchFamily="18" charset="0"/>
                <a:cs typeface="Times New Roman" panose="02020603050405020304" pitchFamily="18" charset="0"/>
              </a:rPr>
              <a:t>V</a:t>
            </a:r>
          </a:p>
        </p:txBody>
      </p:sp>
      <p:sp>
        <p:nvSpPr>
          <p:cNvPr id="21" name="Freeform: Shape 20">
            <a:extLst>
              <a:ext uri="{FF2B5EF4-FFF2-40B4-BE49-F238E27FC236}">
                <a16:creationId xmlns:a16="http://schemas.microsoft.com/office/drawing/2014/main" id="{461F4159-98F4-470C-985E-483288B7F833}"/>
              </a:ext>
            </a:extLst>
          </p:cNvPr>
          <p:cNvSpPr/>
          <p:nvPr/>
        </p:nvSpPr>
        <p:spPr bwMode="auto">
          <a:xfrm flipV="1">
            <a:off x="4951725" y="5521066"/>
            <a:ext cx="444115" cy="433984"/>
          </a:xfrm>
          <a:custGeom>
            <a:avLst/>
            <a:gdLst>
              <a:gd name="connsiteX0" fmla="*/ 3367 w 203392"/>
              <a:gd name="connsiteY0" fmla="*/ 271463 h 271463"/>
              <a:gd name="connsiteX1" fmla="*/ 27180 w 203392"/>
              <a:gd name="connsiteY1" fmla="*/ 109538 h 271463"/>
              <a:gd name="connsiteX2" fmla="*/ 203392 w 203392"/>
              <a:gd name="connsiteY2" fmla="*/ 0 h 271463"/>
            </a:gdLst>
            <a:ahLst/>
            <a:cxnLst>
              <a:cxn ang="0">
                <a:pos x="connsiteX0" y="connsiteY0"/>
              </a:cxn>
              <a:cxn ang="0">
                <a:pos x="connsiteX1" y="connsiteY1"/>
              </a:cxn>
              <a:cxn ang="0">
                <a:pos x="connsiteX2" y="connsiteY2"/>
              </a:cxn>
            </a:cxnLst>
            <a:rect l="l" t="t" r="r" b="b"/>
            <a:pathLst>
              <a:path w="203392" h="271463">
                <a:moveTo>
                  <a:pt x="3367" y="271463"/>
                </a:moveTo>
                <a:cubicBezTo>
                  <a:pt x="-1395" y="213122"/>
                  <a:pt x="-6157" y="154782"/>
                  <a:pt x="27180" y="109538"/>
                </a:cubicBezTo>
                <a:cubicBezTo>
                  <a:pt x="60517" y="64294"/>
                  <a:pt x="131954" y="32147"/>
                  <a:pt x="203392" y="0"/>
                </a:cubicBezTo>
              </a:path>
            </a:pathLst>
          </a:custGeom>
          <a:noFill/>
          <a:ln w="19050" cap="flat" cmpd="sng" algn="ctr">
            <a:solidFill>
              <a:srgbClr val="0000FF"/>
            </a:solidFill>
            <a:prstDash val="solid"/>
            <a:round/>
            <a:headEnd type="triangle" w="med" len="med"/>
            <a:tailEnd type="triangle" w="med" len="med"/>
          </a:ln>
          <a:effectLst/>
        </p:spPr>
        <p:txBody>
          <a:bodyPr rtlCol="0" anchor="ctr"/>
          <a:lstStyle/>
          <a:p>
            <a:pPr algn="ctr"/>
            <a:endParaRPr lang="en-US"/>
          </a:p>
        </p:txBody>
      </p:sp>
    </p:spTree>
    <p:extLst>
      <p:ext uri="{BB962C8B-B14F-4D97-AF65-F5344CB8AC3E}">
        <p14:creationId xmlns:p14="http://schemas.microsoft.com/office/powerpoint/2010/main" val="27911933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2782C-C325-4179-A15B-B27BDB6DDA2D}"/>
              </a:ext>
            </a:extLst>
          </p:cNvPr>
          <p:cNvSpPr>
            <a:spLocks noGrp="1"/>
          </p:cNvSpPr>
          <p:nvPr>
            <p:ph type="title"/>
          </p:nvPr>
        </p:nvSpPr>
        <p:spPr>
          <a:xfrm>
            <a:off x="914400" y="152400"/>
            <a:ext cx="7448681" cy="406400"/>
          </a:xfrm>
        </p:spPr>
        <p:txBody>
          <a:bodyPr/>
          <a:lstStyle/>
          <a:p>
            <a:r>
              <a:rPr lang="en-US" sz="2000"/>
              <a:t>Tuned Half-Wave Dipole Parameters (Worst-Case Coupling)</a:t>
            </a:r>
          </a:p>
        </p:txBody>
      </p:sp>
      <p:pic>
        <p:nvPicPr>
          <p:cNvPr id="16" name="Picture 3">
            <a:extLst>
              <a:ext uri="{FF2B5EF4-FFF2-40B4-BE49-F238E27FC236}">
                <a16:creationId xmlns:a16="http://schemas.microsoft.com/office/drawing/2014/main" id="{7B49625B-8C91-44B3-A238-B55E2C740183}"/>
              </a:ext>
            </a:extLst>
          </p:cNvPr>
          <p:cNvPicPr>
            <a:picLocks noChangeAspect="1" noChangeArrowheads="1"/>
          </p:cNvPicPr>
          <p:nvPr/>
        </p:nvPicPr>
        <p:blipFill>
          <a:blip r:embed="rId2" cstate="print"/>
          <a:srcRect/>
          <a:stretch>
            <a:fillRect/>
          </a:stretch>
        </p:blipFill>
        <p:spPr bwMode="auto">
          <a:xfrm rot="1110797">
            <a:off x="1683469" y="4055160"/>
            <a:ext cx="1919816" cy="1293994"/>
          </a:xfrm>
          <a:prstGeom prst="rect">
            <a:avLst/>
          </a:prstGeom>
          <a:noFill/>
          <a:ln w="9525">
            <a:noFill/>
            <a:miter lim="800000"/>
            <a:headEnd/>
            <a:tailEnd/>
          </a:ln>
        </p:spPr>
      </p:pic>
      <p:sp>
        <p:nvSpPr>
          <p:cNvPr id="28" name="Rectangle 27">
            <a:extLst>
              <a:ext uri="{FF2B5EF4-FFF2-40B4-BE49-F238E27FC236}">
                <a16:creationId xmlns:a16="http://schemas.microsoft.com/office/drawing/2014/main" id="{5A0A2FCB-F320-49B2-99BA-B54BB97FAEAE}"/>
              </a:ext>
            </a:extLst>
          </p:cNvPr>
          <p:cNvSpPr/>
          <p:nvPr/>
        </p:nvSpPr>
        <p:spPr bwMode="auto">
          <a:xfrm>
            <a:off x="4496282" y="5014406"/>
            <a:ext cx="1545465" cy="1171977"/>
          </a:xfrm>
          <a:prstGeom prst="rect">
            <a:avLst/>
          </a:prstGeom>
          <a:noFill/>
          <a:ln w="19050" cap="flat" cmpd="sng" algn="ctr">
            <a:solidFill>
              <a:schemeClr val="tx1"/>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p:txBody>
      </p:sp>
      <p:sp>
        <p:nvSpPr>
          <p:cNvPr id="29" name="Rectangle 28">
            <a:extLst>
              <a:ext uri="{FF2B5EF4-FFF2-40B4-BE49-F238E27FC236}">
                <a16:creationId xmlns:a16="http://schemas.microsoft.com/office/drawing/2014/main" id="{BAF7C7EF-F6C2-4B4D-A1A9-00D99DE6F4F4}"/>
              </a:ext>
            </a:extLst>
          </p:cNvPr>
          <p:cNvSpPr/>
          <p:nvPr/>
        </p:nvSpPr>
        <p:spPr bwMode="auto">
          <a:xfrm>
            <a:off x="4362833" y="5445848"/>
            <a:ext cx="257577" cy="309092"/>
          </a:xfrm>
          <a:prstGeom prst="rect">
            <a:avLst/>
          </a:prstGeom>
          <a:solidFill>
            <a:schemeClr val="bg1"/>
          </a:solidFill>
          <a:ln w="38100" cap="flat" cmpd="sng" algn="ctr">
            <a:no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p:txBody>
      </p:sp>
      <p:cxnSp>
        <p:nvCxnSpPr>
          <p:cNvPr id="30" name="Straight Connector 29">
            <a:extLst>
              <a:ext uri="{FF2B5EF4-FFF2-40B4-BE49-F238E27FC236}">
                <a16:creationId xmlns:a16="http://schemas.microsoft.com/office/drawing/2014/main" id="{1D689A43-232C-4C87-A5BE-5A3080C05880}"/>
              </a:ext>
            </a:extLst>
          </p:cNvPr>
          <p:cNvCxnSpPr>
            <a:cxnSpLocks/>
          </p:cNvCxnSpPr>
          <p:nvPr/>
        </p:nvCxnSpPr>
        <p:spPr bwMode="auto">
          <a:xfrm>
            <a:off x="2541138" y="5600394"/>
            <a:ext cx="2294034" cy="0"/>
          </a:xfrm>
          <a:prstGeom prst="line">
            <a:avLst/>
          </a:prstGeom>
          <a:solidFill>
            <a:schemeClr val="accent1"/>
          </a:solidFill>
          <a:ln w="76200" cap="flat" cmpd="sng" algn="ctr">
            <a:solidFill>
              <a:schemeClr val="tx1"/>
            </a:solidFill>
            <a:prstDash val="solid"/>
            <a:round/>
            <a:headEnd type="none" w="med" len="med"/>
            <a:tailEnd type="none" w="lg" len="lg"/>
          </a:ln>
          <a:effectLst/>
        </p:spPr>
      </p:cxnSp>
      <p:cxnSp>
        <p:nvCxnSpPr>
          <p:cNvPr id="31" name="Straight Connector 30">
            <a:extLst>
              <a:ext uri="{FF2B5EF4-FFF2-40B4-BE49-F238E27FC236}">
                <a16:creationId xmlns:a16="http://schemas.microsoft.com/office/drawing/2014/main" id="{A3532CFE-A74B-450F-B377-22C2AF7F8180}"/>
              </a:ext>
            </a:extLst>
          </p:cNvPr>
          <p:cNvCxnSpPr>
            <a:cxnSpLocks/>
          </p:cNvCxnSpPr>
          <p:nvPr/>
        </p:nvCxnSpPr>
        <p:spPr bwMode="auto">
          <a:xfrm>
            <a:off x="4315977" y="6186383"/>
            <a:ext cx="1854558" cy="0"/>
          </a:xfrm>
          <a:prstGeom prst="line">
            <a:avLst/>
          </a:prstGeom>
          <a:solidFill>
            <a:schemeClr val="accent1"/>
          </a:solidFill>
          <a:ln w="57150" cap="flat" cmpd="sng" algn="ctr">
            <a:solidFill>
              <a:schemeClr val="tx1"/>
            </a:solidFill>
            <a:prstDash val="solid"/>
            <a:round/>
            <a:headEnd type="none" w="med" len="med"/>
            <a:tailEnd type="none" w="lg" len="lg"/>
          </a:ln>
          <a:effectLst/>
        </p:spPr>
      </p:cxnSp>
      <p:cxnSp>
        <p:nvCxnSpPr>
          <p:cNvPr id="32" name="Straight Connector 31">
            <a:extLst>
              <a:ext uri="{FF2B5EF4-FFF2-40B4-BE49-F238E27FC236}">
                <a16:creationId xmlns:a16="http://schemas.microsoft.com/office/drawing/2014/main" id="{848F3D7F-13FB-40D3-BEF0-FE6AAFC603F7}"/>
              </a:ext>
            </a:extLst>
          </p:cNvPr>
          <p:cNvCxnSpPr/>
          <p:nvPr/>
        </p:nvCxnSpPr>
        <p:spPr bwMode="auto">
          <a:xfrm flipH="1">
            <a:off x="4393251" y="6169210"/>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cxnSp>
        <p:nvCxnSpPr>
          <p:cNvPr id="33" name="Straight Connector 32">
            <a:extLst>
              <a:ext uri="{FF2B5EF4-FFF2-40B4-BE49-F238E27FC236}">
                <a16:creationId xmlns:a16="http://schemas.microsoft.com/office/drawing/2014/main" id="{E8C6304E-C2BC-4BF0-9330-9681DE34F80A}"/>
              </a:ext>
            </a:extLst>
          </p:cNvPr>
          <p:cNvCxnSpPr/>
          <p:nvPr/>
        </p:nvCxnSpPr>
        <p:spPr bwMode="auto">
          <a:xfrm flipH="1">
            <a:off x="4602953" y="6169210"/>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cxnSp>
        <p:nvCxnSpPr>
          <p:cNvPr id="34" name="Straight Connector 33">
            <a:extLst>
              <a:ext uri="{FF2B5EF4-FFF2-40B4-BE49-F238E27FC236}">
                <a16:creationId xmlns:a16="http://schemas.microsoft.com/office/drawing/2014/main" id="{D06C6331-5116-4177-B857-5A10E4B81560}"/>
              </a:ext>
            </a:extLst>
          </p:cNvPr>
          <p:cNvCxnSpPr/>
          <p:nvPr/>
        </p:nvCxnSpPr>
        <p:spPr bwMode="auto">
          <a:xfrm flipH="1">
            <a:off x="4812655" y="6169210"/>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cxnSp>
        <p:nvCxnSpPr>
          <p:cNvPr id="35" name="Straight Connector 34">
            <a:extLst>
              <a:ext uri="{FF2B5EF4-FFF2-40B4-BE49-F238E27FC236}">
                <a16:creationId xmlns:a16="http://schemas.microsoft.com/office/drawing/2014/main" id="{F14DAC9E-298C-43A9-9706-5B2441EBB60C}"/>
              </a:ext>
            </a:extLst>
          </p:cNvPr>
          <p:cNvCxnSpPr/>
          <p:nvPr/>
        </p:nvCxnSpPr>
        <p:spPr bwMode="auto">
          <a:xfrm flipH="1">
            <a:off x="5022357" y="6169210"/>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cxnSp>
        <p:nvCxnSpPr>
          <p:cNvPr id="36" name="Straight Connector 35">
            <a:extLst>
              <a:ext uri="{FF2B5EF4-FFF2-40B4-BE49-F238E27FC236}">
                <a16:creationId xmlns:a16="http://schemas.microsoft.com/office/drawing/2014/main" id="{048F32D1-AD90-43C2-B698-AE78155DC85D}"/>
              </a:ext>
            </a:extLst>
          </p:cNvPr>
          <p:cNvCxnSpPr/>
          <p:nvPr/>
        </p:nvCxnSpPr>
        <p:spPr bwMode="auto">
          <a:xfrm flipH="1">
            <a:off x="5232059" y="6169210"/>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cxnSp>
        <p:nvCxnSpPr>
          <p:cNvPr id="37" name="Straight Connector 36">
            <a:extLst>
              <a:ext uri="{FF2B5EF4-FFF2-40B4-BE49-F238E27FC236}">
                <a16:creationId xmlns:a16="http://schemas.microsoft.com/office/drawing/2014/main" id="{758A2C41-520C-4860-A4DC-D565EBDFD459}"/>
              </a:ext>
            </a:extLst>
          </p:cNvPr>
          <p:cNvCxnSpPr/>
          <p:nvPr/>
        </p:nvCxnSpPr>
        <p:spPr bwMode="auto">
          <a:xfrm flipH="1">
            <a:off x="5441761" y="6169210"/>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cxnSp>
        <p:nvCxnSpPr>
          <p:cNvPr id="38" name="Straight Connector 37">
            <a:extLst>
              <a:ext uri="{FF2B5EF4-FFF2-40B4-BE49-F238E27FC236}">
                <a16:creationId xmlns:a16="http://schemas.microsoft.com/office/drawing/2014/main" id="{9786473F-867E-4D6D-B0B3-94B6888571E1}"/>
              </a:ext>
            </a:extLst>
          </p:cNvPr>
          <p:cNvCxnSpPr/>
          <p:nvPr/>
        </p:nvCxnSpPr>
        <p:spPr bwMode="auto">
          <a:xfrm flipH="1">
            <a:off x="5651463" y="6169210"/>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cxnSp>
        <p:nvCxnSpPr>
          <p:cNvPr id="39" name="Straight Connector 38">
            <a:extLst>
              <a:ext uri="{FF2B5EF4-FFF2-40B4-BE49-F238E27FC236}">
                <a16:creationId xmlns:a16="http://schemas.microsoft.com/office/drawing/2014/main" id="{BE874FFA-9236-48BD-935C-F91E13D55E72}"/>
              </a:ext>
            </a:extLst>
          </p:cNvPr>
          <p:cNvCxnSpPr/>
          <p:nvPr/>
        </p:nvCxnSpPr>
        <p:spPr bwMode="auto">
          <a:xfrm flipH="1">
            <a:off x="5861165" y="6169210"/>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sp>
        <p:nvSpPr>
          <p:cNvPr id="48" name="TextBox 47">
            <a:extLst>
              <a:ext uri="{FF2B5EF4-FFF2-40B4-BE49-F238E27FC236}">
                <a16:creationId xmlns:a16="http://schemas.microsoft.com/office/drawing/2014/main" id="{4C7D1BED-0F3A-40F9-B9F9-6E99A1566FFA}"/>
              </a:ext>
            </a:extLst>
          </p:cNvPr>
          <p:cNvSpPr txBox="1"/>
          <p:nvPr/>
        </p:nvSpPr>
        <p:spPr>
          <a:xfrm>
            <a:off x="4106596" y="5197700"/>
            <a:ext cx="264816" cy="338554"/>
          </a:xfrm>
          <a:prstGeom prst="rect">
            <a:avLst/>
          </a:prstGeom>
          <a:noFill/>
        </p:spPr>
        <p:txBody>
          <a:bodyPr wrap="none" rtlCol="0">
            <a:spAutoFit/>
          </a:bodyPr>
          <a:lstStyle/>
          <a:p>
            <a:r>
              <a:rPr lang="en-US" i="1">
                <a:solidFill>
                  <a:srgbClr val="FF0000"/>
                </a:solidFill>
                <a:latin typeface="Times New Roman" pitchFamily="18" charset="0"/>
                <a:cs typeface="Times New Roman" pitchFamily="18" charset="0"/>
              </a:rPr>
              <a:t>I</a:t>
            </a:r>
            <a:endParaRPr lang="en-US" i="1" dirty="0">
              <a:solidFill>
                <a:srgbClr val="FF0000"/>
              </a:solidFill>
              <a:latin typeface="Times New Roman" pitchFamily="18" charset="0"/>
              <a:cs typeface="Times New Roman" pitchFamily="18" charset="0"/>
            </a:endParaRPr>
          </a:p>
        </p:txBody>
      </p:sp>
      <p:cxnSp>
        <p:nvCxnSpPr>
          <p:cNvPr id="49" name="Straight Arrow Connector 48">
            <a:extLst>
              <a:ext uri="{FF2B5EF4-FFF2-40B4-BE49-F238E27FC236}">
                <a16:creationId xmlns:a16="http://schemas.microsoft.com/office/drawing/2014/main" id="{07439BF0-82E5-4E9A-A195-371A01BA6979}"/>
              </a:ext>
            </a:extLst>
          </p:cNvPr>
          <p:cNvCxnSpPr/>
          <p:nvPr/>
        </p:nvCxnSpPr>
        <p:spPr bwMode="auto">
          <a:xfrm>
            <a:off x="4066985" y="5488406"/>
            <a:ext cx="344038" cy="0"/>
          </a:xfrm>
          <a:prstGeom prst="straightConnector1">
            <a:avLst/>
          </a:prstGeom>
          <a:solidFill>
            <a:schemeClr val="accent1"/>
          </a:solidFill>
          <a:ln w="28575" cap="flat" cmpd="sng" algn="ctr">
            <a:solidFill>
              <a:srgbClr val="FF0000"/>
            </a:solidFill>
            <a:prstDash val="solid"/>
            <a:round/>
            <a:headEnd type="none" w="med" len="med"/>
            <a:tailEnd type="triangle"/>
          </a:ln>
          <a:effectLst/>
        </p:spPr>
      </p:cxnSp>
      <p:sp>
        <p:nvSpPr>
          <p:cNvPr id="50" name="TextBox 49">
            <a:extLst>
              <a:ext uri="{FF2B5EF4-FFF2-40B4-BE49-F238E27FC236}">
                <a16:creationId xmlns:a16="http://schemas.microsoft.com/office/drawing/2014/main" id="{B16BE590-2BAF-4E65-89C5-159E23915149}"/>
              </a:ext>
            </a:extLst>
          </p:cNvPr>
          <p:cNvSpPr txBox="1"/>
          <p:nvPr/>
        </p:nvSpPr>
        <p:spPr>
          <a:xfrm>
            <a:off x="3954024" y="4804750"/>
            <a:ext cx="320922" cy="338554"/>
          </a:xfrm>
          <a:prstGeom prst="rect">
            <a:avLst/>
          </a:prstGeom>
          <a:noFill/>
        </p:spPr>
        <p:txBody>
          <a:bodyPr wrap="none" rtlCol="0">
            <a:spAutoFit/>
          </a:bodyPr>
          <a:lstStyle/>
          <a:p>
            <a:r>
              <a:rPr lang="en-US" i="1">
                <a:solidFill>
                  <a:srgbClr val="0000FF"/>
                </a:solidFill>
                <a:latin typeface="Times New Roman" panose="02020603050405020304" pitchFamily="18" charset="0"/>
                <a:cs typeface="Times New Roman" panose="02020603050405020304" pitchFamily="18" charset="0"/>
              </a:rPr>
              <a:t>V</a:t>
            </a:r>
          </a:p>
        </p:txBody>
      </p:sp>
      <p:sp>
        <p:nvSpPr>
          <p:cNvPr id="51" name="Freeform: Shape 50">
            <a:extLst>
              <a:ext uri="{FF2B5EF4-FFF2-40B4-BE49-F238E27FC236}">
                <a16:creationId xmlns:a16="http://schemas.microsoft.com/office/drawing/2014/main" id="{318C1F9D-C69F-4FD9-8CF4-DAB4A6F4C272}"/>
              </a:ext>
            </a:extLst>
          </p:cNvPr>
          <p:cNvSpPr/>
          <p:nvPr/>
        </p:nvSpPr>
        <p:spPr bwMode="auto">
          <a:xfrm>
            <a:off x="3788495" y="5071590"/>
            <a:ext cx="648894" cy="433984"/>
          </a:xfrm>
          <a:custGeom>
            <a:avLst/>
            <a:gdLst>
              <a:gd name="connsiteX0" fmla="*/ 3367 w 203392"/>
              <a:gd name="connsiteY0" fmla="*/ 271463 h 271463"/>
              <a:gd name="connsiteX1" fmla="*/ 27180 w 203392"/>
              <a:gd name="connsiteY1" fmla="*/ 109538 h 271463"/>
              <a:gd name="connsiteX2" fmla="*/ 203392 w 203392"/>
              <a:gd name="connsiteY2" fmla="*/ 0 h 271463"/>
            </a:gdLst>
            <a:ahLst/>
            <a:cxnLst>
              <a:cxn ang="0">
                <a:pos x="connsiteX0" y="connsiteY0"/>
              </a:cxn>
              <a:cxn ang="0">
                <a:pos x="connsiteX1" y="connsiteY1"/>
              </a:cxn>
              <a:cxn ang="0">
                <a:pos x="connsiteX2" y="connsiteY2"/>
              </a:cxn>
            </a:cxnLst>
            <a:rect l="l" t="t" r="r" b="b"/>
            <a:pathLst>
              <a:path w="203392" h="271463">
                <a:moveTo>
                  <a:pt x="3367" y="271463"/>
                </a:moveTo>
                <a:cubicBezTo>
                  <a:pt x="-1395" y="213122"/>
                  <a:pt x="-6157" y="154782"/>
                  <a:pt x="27180" y="109538"/>
                </a:cubicBezTo>
                <a:cubicBezTo>
                  <a:pt x="60517" y="64294"/>
                  <a:pt x="131954" y="32147"/>
                  <a:pt x="203392" y="0"/>
                </a:cubicBezTo>
              </a:path>
            </a:pathLst>
          </a:custGeom>
          <a:noFill/>
          <a:ln w="19050" cap="flat" cmpd="sng" algn="ctr">
            <a:solidFill>
              <a:srgbClr val="0000FF"/>
            </a:solidFill>
            <a:prstDash val="solid"/>
            <a:round/>
            <a:headEnd type="triangle" w="med" len="med"/>
            <a:tailEnd type="triangle" w="med" len="med"/>
          </a:ln>
          <a:effectLst/>
        </p:spPr>
        <p:txBody>
          <a:bodyPr rtlCol="0" anchor="ctr"/>
          <a:lstStyle/>
          <a:p>
            <a:pPr algn="ctr"/>
            <a:endParaRPr lang="en-US"/>
          </a:p>
        </p:txBody>
      </p:sp>
      <p:grpSp>
        <p:nvGrpSpPr>
          <p:cNvPr id="80" name="Group 53">
            <a:extLst>
              <a:ext uri="{FF2B5EF4-FFF2-40B4-BE49-F238E27FC236}">
                <a16:creationId xmlns:a16="http://schemas.microsoft.com/office/drawing/2014/main" id="{32BFB478-3128-45B9-8419-22858F609E9E}"/>
              </a:ext>
            </a:extLst>
          </p:cNvPr>
          <p:cNvGrpSpPr/>
          <p:nvPr/>
        </p:nvGrpSpPr>
        <p:grpSpPr>
          <a:xfrm flipH="1">
            <a:off x="3533379" y="1212077"/>
            <a:ext cx="437881" cy="1762259"/>
            <a:chOff x="2060620" y="3773510"/>
            <a:chExt cx="437881" cy="1762259"/>
          </a:xfrm>
        </p:grpSpPr>
        <p:grpSp>
          <p:nvGrpSpPr>
            <p:cNvPr id="95" name="Group 15">
              <a:extLst>
                <a:ext uri="{FF2B5EF4-FFF2-40B4-BE49-F238E27FC236}">
                  <a16:creationId xmlns:a16="http://schemas.microsoft.com/office/drawing/2014/main" id="{CBE6907D-C129-4AE3-BE46-A1D1D834DBFE}"/>
                </a:ext>
              </a:extLst>
            </p:cNvPr>
            <p:cNvGrpSpPr/>
            <p:nvPr/>
          </p:nvGrpSpPr>
          <p:grpSpPr>
            <a:xfrm>
              <a:off x="2060620" y="3773510"/>
              <a:ext cx="437881" cy="785611"/>
              <a:chOff x="2060620" y="3773510"/>
              <a:chExt cx="437881" cy="785611"/>
            </a:xfrm>
          </p:grpSpPr>
          <p:cxnSp>
            <p:nvCxnSpPr>
              <p:cNvPr id="99" name="Straight Connector 98">
                <a:extLst>
                  <a:ext uri="{FF2B5EF4-FFF2-40B4-BE49-F238E27FC236}">
                    <a16:creationId xmlns:a16="http://schemas.microsoft.com/office/drawing/2014/main" id="{3C3C1060-8EB8-452E-AA63-DD06AEFC2EE2}"/>
                  </a:ext>
                </a:extLst>
              </p:cNvPr>
              <p:cNvCxnSpPr/>
              <p:nvPr/>
            </p:nvCxnSpPr>
            <p:spPr bwMode="auto">
              <a:xfrm>
                <a:off x="2060620" y="4546242"/>
                <a:ext cx="437881" cy="0"/>
              </a:xfrm>
              <a:prstGeom prst="line">
                <a:avLst/>
              </a:prstGeom>
              <a:solidFill>
                <a:schemeClr val="accent1"/>
              </a:solidFill>
              <a:ln w="28575" cap="flat" cmpd="sng" algn="ctr">
                <a:solidFill>
                  <a:schemeClr val="tx1"/>
                </a:solidFill>
                <a:prstDash val="solid"/>
                <a:round/>
                <a:headEnd type="none" w="med" len="med"/>
                <a:tailEnd type="none" w="lg" len="lg"/>
              </a:ln>
              <a:effectLst/>
            </p:spPr>
          </p:cxnSp>
          <p:cxnSp>
            <p:nvCxnSpPr>
              <p:cNvPr id="100" name="Straight Connector 99">
                <a:extLst>
                  <a:ext uri="{FF2B5EF4-FFF2-40B4-BE49-F238E27FC236}">
                    <a16:creationId xmlns:a16="http://schemas.microsoft.com/office/drawing/2014/main" id="{9607D1C8-0FB6-4150-AF68-813CC45ABDDD}"/>
                  </a:ext>
                </a:extLst>
              </p:cNvPr>
              <p:cNvCxnSpPr/>
              <p:nvPr/>
            </p:nvCxnSpPr>
            <p:spPr bwMode="auto">
              <a:xfrm flipV="1">
                <a:off x="2498501" y="3773510"/>
                <a:ext cx="0" cy="785611"/>
              </a:xfrm>
              <a:prstGeom prst="line">
                <a:avLst/>
              </a:prstGeom>
              <a:solidFill>
                <a:schemeClr val="accent1"/>
              </a:solidFill>
              <a:ln w="28575" cap="flat" cmpd="sng" algn="ctr">
                <a:solidFill>
                  <a:schemeClr val="tx1"/>
                </a:solidFill>
                <a:prstDash val="solid"/>
                <a:round/>
                <a:headEnd type="none" w="med" len="med"/>
                <a:tailEnd type="none" w="lg" len="lg"/>
              </a:ln>
              <a:effectLst/>
            </p:spPr>
          </p:cxnSp>
        </p:grpSp>
        <p:grpSp>
          <p:nvGrpSpPr>
            <p:cNvPr id="96" name="Group 14">
              <a:extLst>
                <a:ext uri="{FF2B5EF4-FFF2-40B4-BE49-F238E27FC236}">
                  <a16:creationId xmlns:a16="http://schemas.microsoft.com/office/drawing/2014/main" id="{9DC32239-8CB5-4415-91D2-6CCD5A115E16}"/>
                </a:ext>
              </a:extLst>
            </p:cNvPr>
            <p:cNvGrpSpPr/>
            <p:nvPr/>
          </p:nvGrpSpPr>
          <p:grpSpPr>
            <a:xfrm>
              <a:off x="2060620" y="4750158"/>
              <a:ext cx="437881" cy="785611"/>
              <a:chOff x="2060620" y="4750158"/>
              <a:chExt cx="437881" cy="785611"/>
            </a:xfrm>
          </p:grpSpPr>
          <p:cxnSp>
            <p:nvCxnSpPr>
              <p:cNvPr id="97" name="Straight Connector 96">
                <a:extLst>
                  <a:ext uri="{FF2B5EF4-FFF2-40B4-BE49-F238E27FC236}">
                    <a16:creationId xmlns:a16="http://schemas.microsoft.com/office/drawing/2014/main" id="{14FD7498-4CCB-4C79-9165-445FA71F2458}"/>
                  </a:ext>
                </a:extLst>
              </p:cNvPr>
              <p:cNvCxnSpPr/>
              <p:nvPr/>
            </p:nvCxnSpPr>
            <p:spPr bwMode="auto">
              <a:xfrm flipV="1">
                <a:off x="2060620" y="4763037"/>
                <a:ext cx="437881" cy="0"/>
              </a:xfrm>
              <a:prstGeom prst="line">
                <a:avLst/>
              </a:prstGeom>
              <a:solidFill>
                <a:schemeClr val="accent1"/>
              </a:solidFill>
              <a:ln w="28575" cap="flat" cmpd="sng" algn="ctr">
                <a:solidFill>
                  <a:schemeClr val="tx1"/>
                </a:solidFill>
                <a:prstDash val="solid"/>
                <a:round/>
                <a:headEnd type="none" w="med" len="med"/>
                <a:tailEnd type="none" w="lg" len="lg"/>
              </a:ln>
              <a:effectLst/>
            </p:spPr>
          </p:cxnSp>
          <p:cxnSp>
            <p:nvCxnSpPr>
              <p:cNvPr id="98" name="Straight Connector 97">
                <a:extLst>
                  <a:ext uri="{FF2B5EF4-FFF2-40B4-BE49-F238E27FC236}">
                    <a16:creationId xmlns:a16="http://schemas.microsoft.com/office/drawing/2014/main" id="{EC1830E4-1BBD-4AF4-8F8B-EDC74AA7167A}"/>
                  </a:ext>
                </a:extLst>
              </p:cNvPr>
              <p:cNvCxnSpPr/>
              <p:nvPr/>
            </p:nvCxnSpPr>
            <p:spPr bwMode="auto">
              <a:xfrm>
                <a:off x="2498501" y="4750158"/>
                <a:ext cx="0" cy="785611"/>
              </a:xfrm>
              <a:prstGeom prst="line">
                <a:avLst/>
              </a:prstGeom>
              <a:solidFill>
                <a:schemeClr val="accent1"/>
              </a:solidFill>
              <a:ln w="28575" cap="flat" cmpd="sng" algn="ctr">
                <a:solidFill>
                  <a:schemeClr val="tx1"/>
                </a:solidFill>
                <a:prstDash val="solid"/>
                <a:round/>
                <a:headEnd type="none" w="med" len="med"/>
                <a:tailEnd type="none" w="lg" len="lg"/>
              </a:ln>
              <a:effectLst/>
            </p:spPr>
          </p:cxnSp>
        </p:grpSp>
      </p:grpSp>
      <p:sp>
        <p:nvSpPr>
          <p:cNvPr id="81" name="TextBox 80">
            <a:extLst>
              <a:ext uri="{FF2B5EF4-FFF2-40B4-BE49-F238E27FC236}">
                <a16:creationId xmlns:a16="http://schemas.microsoft.com/office/drawing/2014/main" id="{E1B3562F-067F-4DCD-BE99-359E65415DEB}"/>
              </a:ext>
            </a:extLst>
          </p:cNvPr>
          <p:cNvSpPr txBox="1"/>
          <p:nvPr/>
        </p:nvSpPr>
        <p:spPr>
          <a:xfrm>
            <a:off x="3943379" y="1824896"/>
            <a:ext cx="526106" cy="461665"/>
          </a:xfrm>
          <a:prstGeom prst="rect">
            <a:avLst/>
          </a:prstGeom>
          <a:noFill/>
        </p:spPr>
        <p:txBody>
          <a:bodyPr wrap="none" rtlCol="0">
            <a:spAutoFit/>
          </a:bodyPr>
          <a:lstStyle/>
          <a:p>
            <a:r>
              <a:rPr lang="en-US" sz="2400" i="1" dirty="0">
                <a:solidFill>
                  <a:srgbClr val="0000FF"/>
                </a:solidFill>
                <a:latin typeface="Times New Roman" pitchFamily="18" charset="0"/>
                <a:cs typeface="Times New Roman" pitchFamily="18" charset="0"/>
              </a:rPr>
              <a:t>V</a:t>
            </a:r>
            <a:r>
              <a:rPr lang="en-US" sz="2400" i="1" baseline="-25000" dirty="0">
                <a:solidFill>
                  <a:srgbClr val="0000FF"/>
                </a:solidFill>
                <a:latin typeface="Times New Roman" pitchFamily="18" charset="0"/>
                <a:cs typeface="Times New Roman" pitchFamily="18" charset="0"/>
              </a:rPr>
              <a:t>R</a:t>
            </a:r>
          </a:p>
        </p:txBody>
      </p:sp>
      <p:sp>
        <p:nvSpPr>
          <p:cNvPr id="82" name="TextBox 81">
            <a:extLst>
              <a:ext uri="{FF2B5EF4-FFF2-40B4-BE49-F238E27FC236}">
                <a16:creationId xmlns:a16="http://schemas.microsoft.com/office/drawing/2014/main" id="{1D0501F9-FB4F-433A-B245-0D1B64762E89}"/>
              </a:ext>
            </a:extLst>
          </p:cNvPr>
          <p:cNvSpPr txBox="1"/>
          <p:nvPr/>
        </p:nvSpPr>
        <p:spPr>
          <a:xfrm>
            <a:off x="3840341" y="1657471"/>
            <a:ext cx="304892" cy="338554"/>
          </a:xfrm>
          <a:prstGeom prst="rect">
            <a:avLst/>
          </a:prstGeom>
          <a:noFill/>
        </p:spPr>
        <p:txBody>
          <a:bodyPr wrap="none" rtlCol="0">
            <a:spAutoFit/>
          </a:bodyPr>
          <a:lstStyle/>
          <a:p>
            <a:r>
              <a:rPr lang="en-US" dirty="0">
                <a:solidFill>
                  <a:srgbClr val="0000FF"/>
                </a:solidFill>
                <a:latin typeface="+mj-lt"/>
                <a:cs typeface="Times New Roman" pitchFamily="18" charset="0"/>
              </a:rPr>
              <a:t>+</a:t>
            </a:r>
          </a:p>
        </p:txBody>
      </p:sp>
      <p:sp>
        <p:nvSpPr>
          <p:cNvPr id="83" name="TextBox 82">
            <a:extLst>
              <a:ext uri="{FF2B5EF4-FFF2-40B4-BE49-F238E27FC236}">
                <a16:creationId xmlns:a16="http://schemas.microsoft.com/office/drawing/2014/main" id="{462E5AF9-9F54-4AE7-9335-1D9F7FFDC6FA}"/>
              </a:ext>
            </a:extLst>
          </p:cNvPr>
          <p:cNvSpPr txBox="1"/>
          <p:nvPr/>
        </p:nvSpPr>
        <p:spPr>
          <a:xfrm>
            <a:off x="3865989" y="2183358"/>
            <a:ext cx="253596" cy="338554"/>
          </a:xfrm>
          <a:prstGeom prst="rect">
            <a:avLst/>
          </a:prstGeom>
          <a:noFill/>
        </p:spPr>
        <p:txBody>
          <a:bodyPr wrap="none" rtlCol="0">
            <a:spAutoFit/>
          </a:bodyPr>
          <a:lstStyle/>
          <a:p>
            <a:r>
              <a:rPr lang="en-US" dirty="0">
                <a:solidFill>
                  <a:srgbClr val="0000FF"/>
                </a:solidFill>
                <a:latin typeface="+mj-lt"/>
                <a:cs typeface="Times New Roman" pitchFamily="18" charset="0"/>
              </a:rPr>
              <a:t>-</a:t>
            </a:r>
          </a:p>
        </p:txBody>
      </p:sp>
      <p:cxnSp>
        <p:nvCxnSpPr>
          <p:cNvPr id="84" name="Straight Arrow Connector 83">
            <a:extLst>
              <a:ext uri="{FF2B5EF4-FFF2-40B4-BE49-F238E27FC236}">
                <a16:creationId xmlns:a16="http://schemas.microsoft.com/office/drawing/2014/main" id="{BC906A4A-7F7B-4E35-BAAD-5D93D432B4FD}"/>
              </a:ext>
            </a:extLst>
          </p:cNvPr>
          <p:cNvCxnSpPr/>
          <p:nvPr/>
        </p:nvCxnSpPr>
        <p:spPr bwMode="auto">
          <a:xfrm flipV="1">
            <a:off x="3634274" y="1296862"/>
            <a:ext cx="0" cy="489397"/>
          </a:xfrm>
          <a:prstGeom prst="straightConnector1">
            <a:avLst/>
          </a:prstGeom>
          <a:solidFill>
            <a:schemeClr val="accent1"/>
          </a:solidFill>
          <a:ln w="9525" cap="flat" cmpd="sng" algn="ctr">
            <a:solidFill>
              <a:srgbClr val="FF0000"/>
            </a:solidFill>
            <a:prstDash val="solid"/>
            <a:round/>
            <a:headEnd type="none" w="med" len="med"/>
            <a:tailEnd type="triangle" w="med" len="med"/>
          </a:ln>
          <a:effectLst/>
        </p:spPr>
      </p:cxnSp>
      <p:sp>
        <p:nvSpPr>
          <p:cNvPr id="85" name="TextBox 84">
            <a:extLst>
              <a:ext uri="{FF2B5EF4-FFF2-40B4-BE49-F238E27FC236}">
                <a16:creationId xmlns:a16="http://schemas.microsoft.com/office/drawing/2014/main" id="{14C04AFC-E638-4CB5-AFDB-7CFFBD440AF2}"/>
              </a:ext>
            </a:extLst>
          </p:cNvPr>
          <p:cNvSpPr txBox="1"/>
          <p:nvPr/>
        </p:nvSpPr>
        <p:spPr>
          <a:xfrm>
            <a:off x="3606375" y="1281837"/>
            <a:ext cx="377026" cy="369332"/>
          </a:xfrm>
          <a:prstGeom prst="rect">
            <a:avLst/>
          </a:prstGeom>
          <a:noFill/>
        </p:spPr>
        <p:txBody>
          <a:bodyPr wrap="none" rtlCol="0">
            <a:spAutoFit/>
          </a:bodyPr>
          <a:lstStyle/>
          <a:p>
            <a:r>
              <a:rPr lang="en-US" sz="1800" i="1" dirty="0">
                <a:solidFill>
                  <a:srgbClr val="FF0000"/>
                </a:solidFill>
                <a:latin typeface="Times New Roman" pitchFamily="18" charset="0"/>
                <a:cs typeface="Times New Roman" pitchFamily="18" charset="0"/>
              </a:rPr>
              <a:t>I</a:t>
            </a:r>
            <a:r>
              <a:rPr lang="en-US" sz="1800" i="1" baseline="-25000" dirty="0">
                <a:solidFill>
                  <a:srgbClr val="FF0000"/>
                </a:solidFill>
                <a:latin typeface="Times New Roman" pitchFamily="18" charset="0"/>
                <a:cs typeface="Times New Roman" pitchFamily="18" charset="0"/>
              </a:rPr>
              <a:t>R</a:t>
            </a:r>
          </a:p>
        </p:txBody>
      </p:sp>
      <p:pic>
        <p:nvPicPr>
          <p:cNvPr id="115" name="Picture 3">
            <a:extLst>
              <a:ext uri="{FF2B5EF4-FFF2-40B4-BE49-F238E27FC236}">
                <a16:creationId xmlns:a16="http://schemas.microsoft.com/office/drawing/2014/main" id="{174CA1E7-706D-4535-9170-3A39759C14E9}"/>
              </a:ext>
            </a:extLst>
          </p:cNvPr>
          <p:cNvPicPr>
            <a:picLocks noChangeAspect="1" noChangeArrowheads="1"/>
          </p:cNvPicPr>
          <p:nvPr/>
        </p:nvPicPr>
        <p:blipFill>
          <a:blip r:embed="rId2" cstate="print"/>
          <a:srcRect/>
          <a:stretch>
            <a:fillRect/>
          </a:stretch>
        </p:blipFill>
        <p:spPr bwMode="auto">
          <a:xfrm>
            <a:off x="1407497" y="1544178"/>
            <a:ext cx="1919816" cy="1293994"/>
          </a:xfrm>
          <a:prstGeom prst="rect">
            <a:avLst/>
          </a:prstGeom>
          <a:noFill/>
          <a:ln w="9525">
            <a:noFill/>
            <a:miter lim="800000"/>
            <a:headEnd/>
            <a:tailEnd/>
          </a:ln>
        </p:spPr>
      </p:pic>
      <p:sp>
        <p:nvSpPr>
          <p:cNvPr id="3" name="TextBox 2">
            <a:extLst>
              <a:ext uri="{FF2B5EF4-FFF2-40B4-BE49-F238E27FC236}">
                <a16:creationId xmlns:a16="http://schemas.microsoft.com/office/drawing/2014/main" id="{AE064D19-CFFB-48CA-9611-CD1D4FD07860}"/>
              </a:ext>
            </a:extLst>
          </p:cNvPr>
          <p:cNvSpPr txBox="1"/>
          <p:nvPr/>
        </p:nvSpPr>
        <p:spPr>
          <a:xfrm>
            <a:off x="4796136" y="852497"/>
            <a:ext cx="3107531" cy="954107"/>
          </a:xfrm>
          <a:prstGeom prst="rect">
            <a:avLst/>
          </a:prstGeom>
          <a:noFill/>
        </p:spPr>
        <p:txBody>
          <a:bodyPr wrap="square" rtlCol="0">
            <a:spAutoFit/>
          </a:bodyPr>
          <a:lstStyle/>
          <a:p>
            <a:r>
              <a:rPr lang="en-US" sz="1400" i="1">
                <a:solidFill>
                  <a:srgbClr val="0000FF"/>
                </a:solidFill>
              </a:rPr>
              <a:t>Tuned half-wave dipole </a:t>
            </a:r>
          </a:p>
          <a:p>
            <a:r>
              <a:rPr lang="en-US" sz="1400" i="1">
                <a:solidFill>
                  <a:srgbClr val="0000FF"/>
                </a:solidFill>
              </a:rPr>
              <a:t>antenna factor effective height h</a:t>
            </a:r>
            <a:r>
              <a:rPr lang="en-US" sz="1400" i="1" baseline="-25000">
                <a:solidFill>
                  <a:srgbClr val="0000FF"/>
                </a:solidFill>
              </a:rPr>
              <a:t>e</a:t>
            </a:r>
            <a:r>
              <a:rPr lang="en-US" sz="1400" i="1">
                <a:solidFill>
                  <a:srgbClr val="0000FF"/>
                </a:solidFill>
              </a:rPr>
              <a:t> </a:t>
            </a:r>
          </a:p>
          <a:p>
            <a:r>
              <a:rPr lang="en-US" sz="1400" i="1">
                <a:solidFill>
                  <a:srgbClr val="0000FF"/>
                </a:solidFill>
              </a:rPr>
              <a:t>(ratio of open-circuit received potential to incident electric field):</a:t>
            </a: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EAC49367-DFEA-45FF-8CE8-269519B8FC3F}"/>
                  </a:ext>
                </a:extLst>
              </p:cNvPr>
              <p:cNvSpPr txBox="1"/>
              <p:nvPr/>
            </p:nvSpPr>
            <p:spPr>
              <a:xfrm>
                <a:off x="4853020" y="1782872"/>
                <a:ext cx="1281120" cy="52604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h</m:t>
                          </m:r>
                        </m:e>
                        <m:sub>
                          <m:r>
                            <a:rPr lang="en-US" sz="1800" b="0" i="1" smtClean="0">
                              <a:latin typeface="Cambria Math" panose="02040503050406030204" pitchFamily="18" charset="0"/>
                            </a:rPr>
                            <m:t>𝑒</m:t>
                          </m:r>
                        </m:sub>
                      </m:sSub>
                      <m:r>
                        <a:rPr lang="en-US" sz="1800" b="0" i="1" smtClean="0">
                          <a:latin typeface="Cambria Math" panose="02040503050406030204" pitchFamily="18" charset="0"/>
                        </a:rPr>
                        <m:t>=</m:t>
                      </m:r>
                      <m:f>
                        <m:fPr>
                          <m:ctrlPr>
                            <a:rPr lang="en-US" sz="1800" b="0" i="1" smtClean="0">
                              <a:latin typeface="Cambria Math" panose="02040503050406030204" pitchFamily="18" charset="0"/>
                            </a:rPr>
                          </m:ctrlPr>
                        </m:fPr>
                        <m:num>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𝑉</m:t>
                              </m:r>
                            </m:e>
                            <m:sub>
                              <m:r>
                                <a:rPr lang="en-US" sz="1800" b="0" i="1" smtClean="0">
                                  <a:latin typeface="Cambria Math" panose="02040503050406030204" pitchFamily="18" charset="0"/>
                                </a:rPr>
                                <m:t>𝑅</m:t>
                              </m:r>
                            </m:sub>
                          </m:sSub>
                        </m:num>
                        <m:den>
                          <m:r>
                            <a:rPr lang="en-US" sz="1800" b="0" i="1" smtClean="0">
                              <a:latin typeface="Cambria Math" panose="02040503050406030204" pitchFamily="18" charset="0"/>
                            </a:rPr>
                            <m:t>𝐸</m:t>
                          </m:r>
                        </m:den>
                      </m:f>
                      <m:r>
                        <a:rPr lang="en-US" sz="1800" b="0" i="1" smtClean="0">
                          <a:latin typeface="Cambria Math" panose="02040503050406030204" pitchFamily="18" charset="0"/>
                        </a:rPr>
                        <m:t>=</m:t>
                      </m:r>
                      <m:f>
                        <m:fPr>
                          <m:ctrlPr>
                            <a:rPr lang="en-US" sz="1800" b="0" i="1" smtClean="0">
                              <a:latin typeface="Cambria Math" panose="02040503050406030204" pitchFamily="18" charset="0"/>
                            </a:rPr>
                          </m:ctrlPr>
                        </m:fPr>
                        <m:num>
                          <m:r>
                            <a:rPr lang="en-US" sz="1800" b="0" i="1" smtClean="0">
                              <a:latin typeface="Cambria Math" panose="02040503050406030204" pitchFamily="18" charset="0"/>
                              <a:ea typeface="Cambria Math" panose="02040503050406030204" pitchFamily="18" charset="0"/>
                            </a:rPr>
                            <m:t>𝜆</m:t>
                          </m:r>
                        </m:num>
                        <m:den>
                          <m:r>
                            <a:rPr lang="en-US" sz="1800" b="0" i="1" smtClean="0">
                              <a:latin typeface="Cambria Math" panose="02040503050406030204" pitchFamily="18" charset="0"/>
                              <a:ea typeface="Cambria Math" panose="02040503050406030204" pitchFamily="18" charset="0"/>
                            </a:rPr>
                            <m:t>𝜋</m:t>
                          </m:r>
                        </m:den>
                      </m:f>
                    </m:oMath>
                  </m:oMathPara>
                </a14:m>
                <a:endParaRPr lang="en-US" sz="1800" b="0"/>
              </a:p>
            </p:txBody>
          </p:sp>
        </mc:Choice>
        <mc:Fallback xmlns="">
          <p:sp>
            <p:nvSpPr>
              <p:cNvPr id="17" name="TextBox 16">
                <a:extLst>
                  <a:ext uri="{FF2B5EF4-FFF2-40B4-BE49-F238E27FC236}">
                    <a16:creationId xmlns:a16="http://schemas.microsoft.com/office/drawing/2014/main" id="{EAC49367-DFEA-45FF-8CE8-269519B8FC3F}"/>
                  </a:ext>
                </a:extLst>
              </p:cNvPr>
              <p:cNvSpPr txBox="1">
                <a:spLocks noRot="1" noChangeAspect="1" noMove="1" noResize="1" noEditPoints="1" noAdjustHandles="1" noChangeArrowheads="1" noChangeShapeType="1" noTextEdit="1"/>
              </p:cNvSpPr>
              <p:nvPr/>
            </p:nvSpPr>
            <p:spPr>
              <a:xfrm>
                <a:off x="4853020" y="1782872"/>
                <a:ext cx="1281120" cy="526041"/>
              </a:xfrm>
              <a:prstGeom prst="rect">
                <a:avLst/>
              </a:prstGeom>
              <a:blipFill>
                <a:blip r:embed="rId3"/>
                <a:stretch>
                  <a:fillRect/>
                </a:stretch>
              </a:blipFill>
            </p:spPr>
            <p:txBody>
              <a:bodyPr/>
              <a:lstStyle/>
              <a:p>
                <a:r>
                  <a:rPr lang="en-US">
                    <a:noFill/>
                  </a:rPr>
                  <a:t> </a:t>
                </a:r>
              </a:p>
            </p:txBody>
          </p:sp>
        </mc:Fallback>
      </mc:AlternateContent>
      <p:sp>
        <p:nvSpPr>
          <p:cNvPr id="116" name="TextBox 115">
            <a:extLst>
              <a:ext uri="{FF2B5EF4-FFF2-40B4-BE49-F238E27FC236}">
                <a16:creationId xmlns:a16="http://schemas.microsoft.com/office/drawing/2014/main" id="{6F8CD6D0-3110-475F-A8EF-5BC3B50147DF}"/>
              </a:ext>
            </a:extLst>
          </p:cNvPr>
          <p:cNvSpPr txBox="1"/>
          <p:nvPr/>
        </p:nvSpPr>
        <p:spPr>
          <a:xfrm>
            <a:off x="4796136" y="2405513"/>
            <a:ext cx="3351978" cy="954107"/>
          </a:xfrm>
          <a:prstGeom prst="rect">
            <a:avLst/>
          </a:prstGeom>
          <a:noFill/>
        </p:spPr>
        <p:txBody>
          <a:bodyPr wrap="square" rtlCol="0">
            <a:spAutoFit/>
          </a:bodyPr>
          <a:lstStyle/>
          <a:p>
            <a:r>
              <a:rPr lang="en-US" sz="1400" i="1">
                <a:solidFill>
                  <a:srgbClr val="0000FF"/>
                </a:solidFill>
              </a:rPr>
              <a:t>Tuned half-wave dipole impedance</a:t>
            </a:r>
          </a:p>
          <a:p>
            <a:r>
              <a:rPr lang="en-US" sz="1400" i="1">
                <a:solidFill>
                  <a:srgbClr val="0000FF"/>
                </a:solidFill>
              </a:rPr>
              <a:t>(details in backup slides):</a:t>
            </a:r>
          </a:p>
          <a:p>
            <a:r>
              <a:rPr lang="en-US" sz="2800" i="1">
                <a:latin typeface="Times New Roman" panose="02020603050405020304" pitchFamily="18" charset="0"/>
                <a:cs typeface="Times New Roman" panose="02020603050405020304" pitchFamily="18" charset="0"/>
              </a:rPr>
              <a:t>73 Ω</a:t>
            </a:r>
          </a:p>
        </p:txBody>
      </p:sp>
      <p:sp>
        <p:nvSpPr>
          <p:cNvPr id="18" name="TextBox 17">
            <a:extLst>
              <a:ext uri="{FF2B5EF4-FFF2-40B4-BE49-F238E27FC236}">
                <a16:creationId xmlns:a16="http://schemas.microsoft.com/office/drawing/2014/main" id="{5975B616-5C1A-42D8-A6C1-22B9F11DA6F5}"/>
              </a:ext>
            </a:extLst>
          </p:cNvPr>
          <p:cNvSpPr txBox="1"/>
          <p:nvPr/>
        </p:nvSpPr>
        <p:spPr>
          <a:xfrm>
            <a:off x="4411023" y="4020960"/>
            <a:ext cx="3030439" cy="738664"/>
          </a:xfrm>
          <a:prstGeom prst="rect">
            <a:avLst/>
          </a:prstGeom>
          <a:noFill/>
        </p:spPr>
        <p:txBody>
          <a:bodyPr wrap="square" rtlCol="0">
            <a:spAutoFit/>
          </a:bodyPr>
          <a:lstStyle/>
          <a:p>
            <a:r>
              <a:rPr lang="en-US" sz="1400" i="1"/>
              <a:t>Useful analytical tools for calculating worst-case coupling to victim equipment</a:t>
            </a:r>
          </a:p>
        </p:txBody>
      </p:sp>
      <p:sp>
        <p:nvSpPr>
          <p:cNvPr id="19" name="Arrow: Down 18">
            <a:extLst>
              <a:ext uri="{FF2B5EF4-FFF2-40B4-BE49-F238E27FC236}">
                <a16:creationId xmlns:a16="http://schemas.microsoft.com/office/drawing/2014/main" id="{E5CD0245-33AF-4905-92CB-05C8AD317981}"/>
              </a:ext>
            </a:extLst>
          </p:cNvPr>
          <p:cNvSpPr/>
          <p:nvPr/>
        </p:nvSpPr>
        <p:spPr bwMode="auto">
          <a:xfrm>
            <a:off x="4975309" y="3391905"/>
            <a:ext cx="549145" cy="544554"/>
          </a:xfrm>
          <a:prstGeom prst="downArrow">
            <a:avLst/>
          </a:prstGeom>
          <a:solidFill>
            <a:srgbClr val="0000FF"/>
          </a:solidFill>
          <a:ln w="19050" cap="flat" cmpd="sng" algn="ctr">
            <a:solidFill>
              <a:schemeClr val="tx1"/>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34686174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Content Placeholder 2"/>
          <p:cNvSpPr>
            <a:spLocks noGrp="1"/>
          </p:cNvSpPr>
          <p:nvPr>
            <p:ph idx="1"/>
          </p:nvPr>
        </p:nvSpPr>
        <p:spPr>
          <a:xfrm>
            <a:off x="157163" y="1066800"/>
            <a:ext cx="8796337" cy="2971800"/>
          </a:xfrm>
        </p:spPr>
        <p:txBody>
          <a:bodyPr/>
          <a:lstStyle/>
          <a:p>
            <a:r>
              <a:rPr lang="en-US" sz="1400"/>
              <a:t>Provide dedicated return path for differential mode currents</a:t>
            </a:r>
          </a:p>
          <a:p>
            <a:pPr lvl="1"/>
            <a:r>
              <a:rPr lang="en-US" sz="1400"/>
              <a:t>Twist (+) and (-) wires together</a:t>
            </a:r>
          </a:p>
          <a:p>
            <a:r>
              <a:rPr lang="en-US" sz="1400"/>
              <a:t>Emissions</a:t>
            </a:r>
            <a:endParaRPr lang="en-US" sz="1400" dirty="0"/>
          </a:p>
          <a:p>
            <a:pPr lvl="1"/>
            <a:r>
              <a:rPr lang="en-US" sz="1600" dirty="0"/>
              <a:t>Provides return current path to cancel culprit current</a:t>
            </a:r>
          </a:p>
          <a:p>
            <a:pPr lvl="1"/>
            <a:r>
              <a:rPr lang="en-US" sz="1600" dirty="0"/>
              <a:t>Reduced net current reduces net magnetic field</a:t>
            </a:r>
          </a:p>
          <a:p>
            <a:r>
              <a:rPr lang="en-US" sz="1400" dirty="0"/>
              <a:t>Susceptibility</a:t>
            </a:r>
          </a:p>
          <a:p>
            <a:pPr lvl="1"/>
            <a:r>
              <a:rPr lang="en-US" sz="1600" dirty="0"/>
              <a:t>Reduced loop area</a:t>
            </a:r>
          </a:p>
          <a:p>
            <a:pPr lvl="1"/>
            <a:r>
              <a:rPr lang="en-US" sz="1600" dirty="0"/>
              <a:t>Voltages induced on adjacent half-twist loops cancel</a:t>
            </a:r>
          </a:p>
          <a:p>
            <a:pPr lvl="1"/>
            <a:r>
              <a:rPr lang="en-US" sz="1600" dirty="0"/>
              <a:t>Worst case induced voltage is that induced on loop area of single half twist</a:t>
            </a:r>
          </a:p>
        </p:txBody>
      </p:sp>
      <p:sp>
        <p:nvSpPr>
          <p:cNvPr id="67587" name="Title 1"/>
          <p:cNvSpPr>
            <a:spLocks noGrp="1"/>
          </p:cNvSpPr>
          <p:nvPr>
            <p:ph type="title"/>
          </p:nvPr>
        </p:nvSpPr>
        <p:spPr>
          <a:xfrm>
            <a:off x="914400" y="152400"/>
            <a:ext cx="7521262" cy="406400"/>
          </a:xfrm>
        </p:spPr>
        <p:txBody>
          <a:bodyPr/>
          <a:lstStyle/>
          <a:p>
            <a:r>
              <a:rPr lang="en-US"/>
              <a:t>Mitigation Strategies: Twisted </a:t>
            </a:r>
            <a:r>
              <a:rPr lang="en-US" dirty="0"/>
              <a:t>Pairs</a:t>
            </a:r>
          </a:p>
        </p:txBody>
      </p:sp>
      <p:grpSp>
        <p:nvGrpSpPr>
          <p:cNvPr id="2" name="Group 113"/>
          <p:cNvGrpSpPr>
            <a:grpSpLocks/>
          </p:cNvGrpSpPr>
          <p:nvPr/>
        </p:nvGrpSpPr>
        <p:grpSpPr bwMode="auto">
          <a:xfrm rot="5400000">
            <a:off x="6183313" y="4924210"/>
            <a:ext cx="228600" cy="152400"/>
            <a:chOff x="1066800" y="2438400"/>
            <a:chExt cx="1447800" cy="685802"/>
          </a:xfrm>
        </p:grpSpPr>
        <p:cxnSp>
          <p:nvCxnSpPr>
            <p:cNvPr id="67736" name="Straight Connector 4"/>
            <p:cNvCxnSpPr>
              <a:cxnSpLocks noChangeShapeType="1"/>
            </p:cNvCxnSpPr>
            <p:nvPr/>
          </p:nvCxnSpPr>
          <p:spPr bwMode="auto">
            <a:xfrm rot="5400000" flipH="1" flipV="1">
              <a:off x="952500" y="2552700"/>
              <a:ext cx="381000" cy="152400"/>
            </a:xfrm>
            <a:prstGeom prst="line">
              <a:avLst/>
            </a:prstGeom>
            <a:noFill/>
            <a:ln w="6350" algn="ctr">
              <a:solidFill>
                <a:schemeClr val="tx1"/>
              </a:solidFill>
              <a:round/>
              <a:headEnd/>
              <a:tailEnd type="none" w="lg" len="lg"/>
            </a:ln>
          </p:spPr>
        </p:cxnSp>
        <p:cxnSp>
          <p:nvCxnSpPr>
            <p:cNvPr id="67737" name="Straight Connector 5"/>
            <p:cNvCxnSpPr>
              <a:cxnSpLocks noChangeShapeType="1"/>
            </p:cNvCxnSpPr>
            <p:nvPr/>
          </p:nvCxnSpPr>
          <p:spPr bwMode="auto">
            <a:xfrm rot="16200000" flipH="1">
              <a:off x="990600" y="2667000"/>
              <a:ext cx="685800" cy="228600"/>
            </a:xfrm>
            <a:prstGeom prst="line">
              <a:avLst/>
            </a:prstGeom>
            <a:noFill/>
            <a:ln w="6350" algn="ctr">
              <a:solidFill>
                <a:schemeClr val="tx1"/>
              </a:solidFill>
              <a:round/>
              <a:headEnd/>
              <a:tailEnd type="none" w="lg" len="lg"/>
            </a:ln>
          </p:spPr>
        </p:cxnSp>
        <p:cxnSp>
          <p:nvCxnSpPr>
            <p:cNvPr id="67738" name="Straight Connector 6"/>
            <p:cNvCxnSpPr>
              <a:cxnSpLocks noChangeShapeType="1"/>
            </p:cNvCxnSpPr>
            <p:nvPr/>
          </p:nvCxnSpPr>
          <p:spPr bwMode="auto">
            <a:xfrm rot="16200000" flipH="1">
              <a:off x="1447800" y="2667000"/>
              <a:ext cx="685800" cy="228600"/>
            </a:xfrm>
            <a:prstGeom prst="line">
              <a:avLst/>
            </a:prstGeom>
            <a:noFill/>
            <a:ln w="6350" algn="ctr">
              <a:solidFill>
                <a:schemeClr val="tx1"/>
              </a:solidFill>
              <a:round/>
              <a:headEnd/>
              <a:tailEnd type="none" w="lg" len="lg"/>
            </a:ln>
          </p:spPr>
        </p:cxnSp>
        <p:cxnSp>
          <p:nvCxnSpPr>
            <p:cNvPr id="67739" name="Straight Connector 7"/>
            <p:cNvCxnSpPr>
              <a:cxnSpLocks noChangeShapeType="1"/>
            </p:cNvCxnSpPr>
            <p:nvPr/>
          </p:nvCxnSpPr>
          <p:spPr bwMode="auto">
            <a:xfrm rot="16200000" flipH="1">
              <a:off x="1905000" y="2667000"/>
              <a:ext cx="685800" cy="228600"/>
            </a:xfrm>
            <a:prstGeom prst="line">
              <a:avLst/>
            </a:prstGeom>
            <a:noFill/>
            <a:ln w="6350" algn="ctr">
              <a:solidFill>
                <a:schemeClr val="tx1"/>
              </a:solidFill>
              <a:round/>
              <a:headEnd/>
              <a:tailEnd type="none" w="lg" len="lg"/>
            </a:ln>
          </p:spPr>
        </p:cxnSp>
        <p:cxnSp>
          <p:nvCxnSpPr>
            <p:cNvPr id="67740" name="Straight Connector 8"/>
            <p:cNvCxnSpPr>
              <a:cxnSpLocks noChangeShapeType="1"/>
            </p:cNvCxnSpPr>
            <p:nvPr/>
          </p:nvCxnSpPr>
          <p:spPr bwMode="auto">
            <a:xfrm rot="5400000" flipH="1" flipV="1">
              <a:off x="2247900" y="2857500"/>
              <a:ext cx="381000" cy="152400"/>
            </a:xfrm>
            <a:prstGeom prst="line">
              <a:avLst/>
            </a:prstGeom>
            <a:noFill/>
            <a:ln w="6350" algn="ctr">
              <a:solidFill>
                <a:schemeClr val="tx1"/>
              </a:solidFill>
              <a:round/>
              <a:headEnd/>
              <a:tailEnd type="none" w="lg" len="lg"/>
            </a:ln>
          </p:spPr>
        </p:cxnSp>
        <p:cxnSp>
          <p:nvCxnSpPr>
            <p:cNvPr id="67741" name="Straight Connector 9"/>
            <p:cNvCxnSpPr>
              <a:cxnSpLocks noChangeShapeType="1"/>
            </p:cNvCxnSpPr>
            <p:nvPr/>
          </p:nvCxnSpPr>
          <p:spPr bwMode="auto">
            <a:xfrm rot="5400000" flipH="1" flipV="1">
              <a:off x="1219200" y="2667000"/>
              <a:ext cx="685800" cy="228600"/>
            </a:xfrm>
            <a:prstGeom prst="line">
              <a:avLst/>
            </a:prstGeom>
            <a:noFill/>
            <a:ln w="6350" algn="ctr">
              <a:solidFill>
                <a:schemeClr val="tx1"/>
              </a:solidFill>
              <a:round/>
              <a:headEnd/>
              <a:tailEnd type="none" w="lg" len="lg"/>
            </a:ln>
          </p:spPr>
        </p:cxnSp>
        <p:cxnSp>
          <p:nvCxnSpPr>
            <p:cNvPr id="67742" name="Straight Connector 10"/>
            <p:cNvCxnSpPr>
              <a:cxnSpLocks noChangeShapeType="1"/>
            </p:cNvCxnSpPr>
            <p:nvPr/>
          </p:nvCxnSpPr>
          <p:spPr bwMode="auto">
            <a:xfrm rot="5400000" flipH="1" flipV="1">
              <a:off x="1676402" y="2667001"/>
              <a:ext cx="685800" cy="228602"/>
            </a:xfrm>
            <a:prstGeom prst="line">
              <a:avLst/>
            </a:prstGeom>
            <a:noFill/>
            <a:ln w="6350" algn="ctr">
              <a:solidFill>
                <a:schemeClr val="tx1"/>
              </a:solidFill>
              <a:round/>
              <a:headEnd/>
              <a:tailEnd type="none" w="lg" len="lg"/>
            </a:ln>
          </p:spPr>
        </p:cxnSp>
      </p:grpSp>
      <p:cxnSp>
        <p:nvCxnSpPr>
          <p:cNvPr id="67589" name="Straight Connector 131"/>
          <p:cNvCxnSpPr>
            <a:cxnSpLocks noChangeShapeType="1"/>
          </p:cNvCxnSpPr>
          <p:nvPr/>
        </p:nvCxnSpPr>
        <p:spPr bwMode="auto">
          <a:xfrm rot="5400000">
            <a:off x="6221413" y="4809910"/>
            <a:ext cx="152400" cy="0"/>
          </a:xfrm>
          <a:prstGeom prst="line">
            <a:avLst/>
          </a:prstGeom>
          <a:noFill/>
          <a:ln w="12700" algn="ctr">
            <a:solidFill>
              <a:schemeClr val="tx1"/>
            </a:solidFill>
            <a:round/>
            <a:headEnd/>
            <a:tailEnd type="none" w="lg" len="lg"/>
          </a:ln>
        </p:spPr>
      </p:cxnSp>
      <p:cxnSp>
        <p:nvCxnSpPr>
          <p:cNvPr id="67590" name="Straight Connector 133"/>
          <p:cNvCxnSpPr>
            <a:cxnSpLocks noChangeShapeType="1"/>
          </p:cNvCxnSpPr>
          <p:nvPr/>
        </p:nvCxnSpPr>
        <p:spPr bwMode="auto">
          <a:xfrm rot="5400000">
            <a:off x="6221413" y="5190910"/>
            <a:ext cx="152400" cy="0"/>
          </a:xfrm>
          <a:prstGeom prst="line">
            <a:avLst/>
          </a:prstGeom>
          <a:noFill/>
          <a:ln w="12700" algn="ctr">
            <a:solidFill>
              <a:schemeClr val="tx1"/>
            </a:solidFill>
            <a:round/>
            <a:headEnd/>
            <a:tailEnd type="none" w="lg" len="lg"/>
          </a:ln>
        </p:spPr>
      </p:cxnSp>
      <p:sp>
        <p:nvSpPr>
          <p:cNvPr id="67591" name="TextBox 153"/>
          <p:cNvSpPr txBox="1">
            <a:spLocks noChangeArrowheads="1"/>
          </p:cNvSpPr>
          <p:nvPr/>
        </p:nvSpPr>
        <p:spPr bwMode="auto">
          <a:xfrm>
            <a:off x="2716213" y="4886110"/>
            <a:ext cx="360362" cy="276225"/>
          </a:xfrm>
          <a:prstGeom prst="rect">
            <a:avLst/>
          </a:prstGeom>
          <a:noFill/>
          <a:ln w="9525">
            <a:noFill/>
            <a:miter lim="800000"/>
            <a:headEnd/>
            <a:tailEnd/>
          </a:ln>
        </p:spPr>
        <p:txBody>
          <a:bodyPr wrap="none">
            <a:spAutoFit/>
          </a:bodyPr>
          <a:lstStyle/>
          <a:p>
            <a:r>
              <a:rPr lang="en-US" sz="1200" b="0"/>
              <a:t>V</a:t>
            </a:r>
            <a:r>
              <a:rPr lang="en-US" sz="1200" b="0" baseline="-25000"/>
              <a:t>C</a:t>
            </a:r>
          </a:p>
        </p:txBody>
      </p:sp>
      <p:sp>
        <p:nvSpPr>
          <p:cNvPr id="67592" name="TextBox 154"/>
          <p:cNvSpPr txBox="1">
            <a:spLocks noChangeArrowheads="1"/>
          </p:cNvSpPr>
          <p:nvPr/>
        </p:nvSpPr>
        <p:spPr bwMode="auto">
          <a:xfrm>
            <a:off x="6373813" y="4886110"/>
            <a:ext cx="354012" cy="276225"/>
          </a:xfrm>
          <a:prstGeom prst="rect">
            <a:avLst/>
          </a:prstGeom>
          <a:noFill/>
          <a:ln w="9525">
            <a:noFill/>
            <a:miter lim="800000"/>
            <a:headEnd/>
            <a:tailEnd/>
          </a:ln>
        </p:spPr>
        <p:txBody>
          <a:bodyPr wrap="none">
            <a:spAutoFit/>
          </a:bodyPr>
          <a:lstStyle/>
          <a:p>
            <a:r>
              <a:rPr lang="en-US" sz="1200" b="0"/>
              <a:t>R</a:t>
            </a:r>
            <a:r>
              <a:rPr lang="en-US" sz="1200" b="0" baseline="-25000"/>
              <a:t>L</a:t>
            </a:r>
          </a:p>
        </p:txBody>
      </p:sp>
      <p:sp>
        <p:nvSpPr>
          <p:cNvPr id="67593" name="TextBox 155"/>
          <p:cNvSpPr txBox="1">
            <a:spLocks noChangeArrowheads="1"/>
          </p:cNvSpPr>
          <p:nvPr/>
        </p:nvSpPr>
        <p:spPr bwMode="auto">
          <a:xfrm>
            <a:off x="1914525" y="4809910"/>
            <a:ext cx="877888" cy="461962"/>
          </a:xfrm>
          <a:prstGeom prst="rect">
            <a:avLst/>
          </a:prstGeom>
          <a:noFill/>
          <a:ln w="9525">
            <a:noFill/>
            <a:miter lim="800000"/>
            <a:headEnd/>
            <a:tailEnd/>
          </a:ln>
        </p:spPr>
        <p:txBody>
          <a:bodyPr>
            <a:spAutoFit/>
          </a:bodyPr>
          <a:lstStyle/>
          <a:p>
            <a:pPr algn="r"/>
            <a:r>
              <a:rPr lang="en-US" sz="1200">
                <a:solidFill>
                  <a:srgbClr val="FF0000"/>
                </a:solidFill>
              </a:rPr>
              <a:t>CULPRIT CIRCUIT</a:t>
            </a:r>
          </a:p>
        </p:txBody>
      </p:sp>
      <p:sp>
        <p:nvSpPr>
          <p:cNvPr id="67594" name="TextBox 156"/>
          <p:cNvSpPr txBox="1">
            <a:spLocks noChangeArrowheads="1"/>
          </p:cNvSpPr>
          <p:nvPr/>
        </p:nvSpPr>
        <p:spPr bwMode="auto">
          <a:xfrm>
            <a:off x="1878013" y="5724310"/>
            <a:ext cx="876300" cy="461962"/>
          </a:xfrm>
          <a:prstGeom prst="rect">
            <a:avLst/>
          </a:prstGeom>
          <a:noFill/>
          <a:ln w="9525">
            <a:noFill/>
            <a:miter lim="800000"/>
            <a:headEnd/>
            <a:tailEnd/>
          </a:ln>
        </p:spPr>
        <p:txBody>
          <a:bodyPr>
            <a:spAutoFit/>
          </a:bodyPr>
          <a:lstStyle/>
          <a:p>
            <a:pPr algn="r"/>
            <a:r>
              <a:rPr lang="en-US" sz="1200">
                <a:solidFill>
                  <a:srgbClr val="FF0000"/>
                </a:solidFill>
              </a:rPr>
              <a:t>VICTIM CIRCUIT</a:t>
            </a:r>
          </a:p>
        </p:txBody>
      </p:sp>
      <p:pic>
        <p:nvPicPr>
          <p:cNvPr id="67595" name="Picture 2"/>
          <p:cNvPicPr>
            <a:picLocks noChangeAspect="1" noChangeArrowheads="1"/>
          </p:cNvPicPr>
          <p:nvPr/>
        </p:nvPicPr>
        <p:blipFill>
          <a:blip r:embed="rId2" cstate="print"/>
          <a:srcRect t="8360" b="8858"/>
          <a:stretch>
            <a:fillRect/>
          </a:stretch>
        </p:blipFill>
        <p:spPr bwMode="auto">
          <a:xfrm>
            <a:off x="3021013" y="4886110"/>
            <a:ext cx="306387" cy="304800"/>
          </a:xfrm>
          <a:prstGeom prst="rect">
            <a:avLst/>
          </a:prstGeom>
          <a:solidFill>
            <a:schemeClr val="bg1"/>
          </a:solidFill>
          <a:ln w="38100">
            <a:noFill/>
            <a:miter lim="800000"/>
            <a:headEnd/>
            <a:tailEnd type="none" w="lg" len="lg"/>
          </a:ln>
        </p:spPr>
      </p:pic>
      <p:cxnSp>
        <p:nvCxnSpPr>
          <p:cNvPr id="67596" name="Straight Connector 18"/>
          <p:cNvCxnSpPr>
            <a:cxnSpLocks noChangeShapeType="1"/>
          </p:cNvCxnSpPr>
          <p:nvPr/>
        </p:nvCxnSpPr>
        <p:spPr bwMode="auto">
          <a:xfrm rot="16200000" flipV="1">
            <a:off x="3098007" y="4809116"/>
            <a:ext cx="152400" cy="1587"/>
          </a:xfrm>
          <a:prstGeom prst="line">
            <a:avLst/>
          </a:prstGeom>
          <a:noFill/>
          <a:ln w="12700" algn="ctr">
            <a:solidFill>
              <a:schemeClr val="tx1"/>
            </a:solidFill>
            <a:round/>
            <a:headEnd/>
            <a:tailEnd type="none" w="lg" len="lg"/>
          </a:ln>
        </p:spPr>
      </p:cxnSp>
      <p:cxnSp>
        <p:nvCxnSpPr>
          <p:cNvPr id="67597" name="Straight Connector 19"/>
          <p:cNvCxnSpPr>
            <a:cxnSpLocks noChangeShapeType="1"/>
          </p:cNvCxnSpPr>
          <p:nvPr/>
        </p:nvCxnSpPr>
        <p:spPr bwMode="auto">
          <a:xfrm rot="5400000">
            <a:off x="3059907" y="5304416"/>
            <a:ext cx="228600" cy="1587"/>
          </a:xfrm>
          <a:prstGeom prst="line">
            <a:avLst/>
          </a:prstGeom>
          <a:noFill/>
          <a:ln w="12700" algn="ctr">
            <a:solidFill>
              <a:schemeClr val="tx1"/>
            </a:solidFill>
            <a:round/>
            <a:headEnd/>
            <a:tailEnd type="none" w="lg" len="lg"/>
          </a:ln>
        </p:spPr>
      </p:cxnSp>
      <p:cxnSp>
        <p:nvCxnSpPr>
          <p:cNvPr id="67598" name="Straight Connector 20"/>
          <p:cNvCxnSpPr>
            <a:cxnSpLocks noChangeShapeType="1"/>
          </p:cNvCxnSpPr>
          <p:nvPr/>
        </p:nvCxnSpPr>
        <p:spPr bwMode="auto">
          <a:xfrm>
            <a:off x="3173413" y="4733710"/>
            <a:ext cx="381000" cy="0"/>
          </a:xfrm>
          <a:prstGeom prst="line">
            <a:avLst/>
          </a:prstGeom>
          <a:noFill/>
          <a:ln w="12700" algn="ctr">
            <a:solidFill>
              <a:schemeClr val="tx1"/>
            </a:solidFill>
            <a:round/>
            <a:headEnd/>
            <a:tailEnd type="none" w="lg" len="lg"/>
          </a:ln>
        </p:spPr>
      </p:cxnSp>
      <p:cxnSp>
        <p:nvCxnSpPr>
          <p:cNvPr id="67599" name="Straight Connector 21"/>
          <p:cNvCxnSpPr>
            <a:cxnSpLocks noChangeShapeType="1"/>
          </p:cNvCxnSpPr>
          <p:nvPr/>
        </p:nvCxnSpPr>
        <p:spPr bwMode="auto">
          <a:xfrm flipV="1">
            <a:off x="3173413" y="5038510"/>
            <a:ext cx="381000" cy="304800"/>
          </a:xfrm>
          <a:prstGeom prst="line">
            <a:avLst/>
          </a:prstGeom>
          <a:noFill/>
          <a:ln w="12700" algn="ctr">
            <a:solidFill>
              <a:schemeClr val="tx1"/>
            </a:solidFill>
            <a:round/>
            <a:headEnd/>
            <a:tailEnd type="none" w="lg" len="lg"/>
          </a:ln>
        </p:spPr>
      </p:cxnSp>
      <p:grpSp>
        <p:nvGrpSpPr>
          <p:cNvPr id="3" name="Group 136"/>
          <p:cNvGrpSpPr>
            <a:grpSpLocks/>
          </p:cNvGrpSpPr>
          <p:nvPr/>
        </p:nvGrpSpPr>
        <p:grpSpPr bwMode="auto">
          <a:xfrm>
            <a:off x="3021013" y="5419510"/>
            <a:ext cx="304800" cy="76200"/>
            <a:chOff x="457200" y="4953000"/>
            <a:chExt cx="914400" cy="304800"/>
          </a:xfrm>
        </p:grpSpPr>
        <p:cxnSp>
          <p:nvCxnSpPr>
            <p:cNvPr id="67733" name="Straight Connector 137"/>
            <p:cNvCxnSpPr>
              <a:cxnSpLocks noChangeShapeType="1"/>
            </p:cNvCxnSpPr>
            <p:nvPr/>
          </p:nvCxnSpPr>
          <p:spPr bwMode="auto">
            <a:xfrm>
              <a:off x="457200" y="4953000"/>
              <a:ext cx="914400" cy="0"/>
            </a:xfrm>
            <a:prstGeom prst="line">
              <a:avLst/>
            </a:prstGeom>
            <a:noFill/>
            <a:ln w="9525" algn="ctr">
              <a:solidFill>
                <a:schemeClr val="tx1"/>
              </a:solidFill>
              <a:round/>
              <a:headEnd/>
              <a:tailEnd type="none" w="lg" len="lg"/>
            </a:ln>
          </p:spPr>
        </p:cxnSp>
        <p:cxnSp>
          <p:nvCxnSpPr>
            <p:cNvPr id="67734" name="Straight Connector 138"/>
            <p:cNvCxnSpPr>
              <a:cxnSpLocks noChangeShapeType="1"/>
            </p:cNvCxnSpPr>
            <p:nvPr/>
          </p:nvCxnSpPr>
          <p:spPr bwMode="auto">
            <a:xfrm>
              <a:off x="609600" y="5105400"/>
              <a:ext cx="609600" cy="0"/>
            </a:xfrm>
            <a:prstGeom prst="line">
              <a:avLst/>
            </a:prstGeom>
            <a:noFill/>
            <a:ln w="9525" algn="ctr">
              <a:solidFill>
                <a:schemeClr val="tx1"/>
              </a:solidFill>
              <a:round/>
              <a:headEnd/>
              <a:tailEnd type="none" w="lg" len="lg"/>
            </a:ln>
          </p:spPr>
        </p:cxnSp>
        <p:cxnSp>
          <p:nvCxnSpPr>
            <p:cNvPr id="67735" name="Straight Connector 139"/>
            <p:cNvCxnSpPr>
              <a:cxnSpLocks noChangeShapeType="1"/>
            </p:cNvCxnSpPr>
            <p:nvPr/>
          </p:nvCxnSpPr>
          <p:spPr bwMode="auto">
            <a:xfrm>
              <a:off x="762000" y="5257800"/>
              <a:ext cx="304800" cy="0"/>
            </a:xfrm>
            <a:prstGeom prst="line">
              <a:avLst/>
            </a:prstGeom>
            <a:noFill/>
            <a:ln w="9525" algn="ctr">
              <a:solidFill>
                <a:schemeClr val="tx1"/>
              </a:solidFill>
              <a:round/>
              <a:headEnd/>
              <a:tailEnd type="none" w="lg" len="lg"/>
            </a:ln>
          </p:spPr>
        </p:cxnSp>
      </p:grpSp>
      <p:cxnSp>
        <p:nvCxnSpPr>
          <p:cNvPr id="67601" name="Straight Connector 26"/>
          <p:cNvCxnSpPr>
            <a:cxnSpLocks noChangeShapeType="1"/>
          </p:cNvCxnSpPr>
          <p:nvPr/>
        </p:nvCxnSpPr>
        <p:spPr bwMode="auto">
          <a:xfrm>
            <a:off x="5916613" y="5038510"/>
            <a:ext cx="381000" cy="304800"/>
          </a:xfrm>
          <a:prstGeom prst="line">
            <a:avLst/>
          </a:prstGeom>
          <a:noFill/>
          <a:ln w="12700" algn="ctr">
            <a:solidFill>
              <a:schemeClr val="tx1"/>
            </a:solidFill>
            <a:round/>
            <a:headEnd/>
            <a:tailEnd type="none" w="lg" len="lg"/>
          </a:ln>
        </p:spPr>
      </p:cxnSp>
      <p:cxnSp>
        <p:nvCxnSpPr>
          <p:cNvPr id="67602" name="Straight Connector 27"/>
          <p:cNvCxnSpPr>
            <a:cxnSpLocks noChangeShapeType="1"/>
          </p:cNvCxnSpPr>
          <p:nvPr/>
        </p:nvCxnSpPr>
        <p:spPr bwMode="auto">
          <a:xfrm rot="16200000" flipH="1">
            <a:off x="3440113" y="4848010"/>
            <a:ext cx="304800" cy="76200"/>
          </a:xfrm>
          <a:prstGeom prst="line">
            <a:avLst/>
          </a:prstGeom>
          <a:noFill/>
          <a:ln w="12700" algn="ctr">
            <a:solidFill>
              <a:schemeClr val="tx1"/>
            </a:solidFill>
            <a:round/>
            <a:headEnd/>
            <a:tailEnd type="none" w="lg" len="lg"/>
          </a:ln>
        </p:spPr>
      </p:cxnSp>
      <p:cxnSp>
        <p:nvCxnSpPr>
          <p:cNvPr id="67603" name="Straight Connector 28"/>
          <p:cNvCxnSpPr>
            <a:cxnSpLocks noChangeShapeType="1"/>
          </p:cNvCxnSpPr>
          <p:nvPr/>
        </p:nvCxnSpPr>
        <p:spPr bwMode="auto">
          <a:xfrm rot="5400000" flipH="1" flipV="1">
            <a:off x="3440113" y="4848010"/>
            <a:ext cx="304800" cy="76200"/>
          </a:xfrm>
          <a:prstGeom prst="line">
            <a:avLst/>
          </a:prstGeom>
          <a:noFill/>
          <a:ln w="12700" algn="ctr">
            <a:solidFill>
              <a:schemeClr val="tx1"/>
            </a:solidFill>
            <a:round/>
            <a:headEnd/>
            <a:tailEnd type="none" w="lg" len="lg"/>
          </a:ln>
        </p:spPr>
      </p:cxnSp>
      <p:cxnSp>
        <p:nvCxnSpPr>
          <p:cNvPr id="67604" name="Straight Connector 29"/>
          <p:cNvCxnSpPr>
            <a:cxnSpLocks noChangeShapeType="1"/>
          </p:cNvCxnSpPr>
          <p:nvPr/>
        </p:nvCxnSpPr>
        <p:spPr bwMode="auto">
          <a:xfrm>
            <a:off x="3630613" y="4733710"/>
            <a:ext cx="381000" cy="0"/>
          </a:xfrm>
          <a:prstGeom prst="line">
            <a:avLst/>
          </a:prstGeom>
          <a:noFill/>
          <a:ln w="12700" algn="ctr">
            <a:solidFill>
              <a:schemeClr val="tx1"/>
            </a:solidFill>
            <a:round/>
            <a:headEnd/>
            <a:tailEnd type="none" w="lg" len="lg"/>
          </a:ln>
        </p:spPr>
      </p:cxnSp>
      <p:cxnSp>
        <p:nvCxnSpPr>
          <p:cNvPr id="67605" name="Straight Connector 30"/>
          <p:cNvCxnSpPr>
            <a:cxnSpLocks noChangeShapeType="1"/>
          </p:cNvCxnSpPr>
          <p:nvPr/>
        </p:nvCxnSpPr>
        <p:spPr bwMode="auto">
          <a:xfrm>
            <a:off x="3630613" y="5038510"/>
            <a:ext cx="381000" cy="0"/>
          </a:xfrm>
          <a:prstGeom prst="line">
            <a:avLst/>
          </a:prstGeom>
          <a:noFill/>
          <a:ln w="12700" algn="ctr">
            <a:solidFill>
              <a:schemeClr val="tx1"/>
            </a:solidFill>
            <a:round/>
            <a:headEnd/>
            <a:tailEnd type="none" w="lg" len="lg"/>
          </a:ln>
        </p:spPr>
      </p:cxnSp>
      <p:cxnSp>
        <p:nvCxnSpPr>
          <p:cNvPr id="67606" name="Straight Connector 31"/>
          <p:cNvCxnSpPr>
            <a:cxnSpLocks noChangeShapeType="1"/>
          </p:cNvCxnSpPr>
          <p:nvPr/>
        </p:nvCxnSpPr>
        <p:spPr bwMode="auto">
          <a:xfrm rot="16200000" flipH="1">
            <a:off x="3897313" y="4848010"/>
            <a:ext cx="304800" cy="76200"/>
          </a:xfrm>
          <a:prstGeom prst="line">
            <a:avLst/>
          </a:prstGeom>
          <a:noFill/>
          <a:ln w="12700" algn="ctr">
            <a:solidFill>
              <a:schemeClr val="tx1"/>
            </a:solidFill>
            <a:round/>
            <a:headEnd/>
            <a:tailEnd type="none" w="lg" len="lg"/>
          </a:ln>
        </p:spPr>
      </p:cxnSp>
      <p:cxnSp>
        <p:nvCxnSpPr>
          <p:cNvPr id="67607" name="Straight Connector 32"/>
          <p:cNvCxnSpPr>
            <a:cxnSpLocks noChangeShapeType="1"/>
          </p:cNvCxnSpPr>
          <p:nvPr/>
        </p:nvCxnSpPr>
        <p:spPr bwMode="auto">
          <a:xfrm rot="5400000" flipH="1" flipV="1">
            <a:off x="3897313" y="4848010"/>
            <a:ext cx="304800" cy="76200"/>
          </a:xfrm>
          <a:prstGeom prst="line">
            <a:avLst/>
          </a:prstGeom>
          <a:noFill/>
          <a:ln w="12700" algn="ctr">
            <a:solidFill>
              <a:schemeClr val="tx1"/>
            </a:solidFill>
            <a:round/>
            <a:headEnd/>
            <a:tailEnd type="none" w="lg" len="lg"/>
          </a:ln>
        </p:spPr>
      </p:cxnSp>
      <p:cxnSp>
        <p:nvCxnSpPr>
          <p:cNvPr id="67608" name="Straight Connector 33"/>
          <p:cNvCxnSpPr>
            <a:cxnSpLocks noChangeShapeType="1"/>
          </p:cNvCxnSpPr>
          <p:nvPr/>
        </p:nvCxnSpPr>
        <p:spPr bwMode="auto">
          <a:xfrm>
            <a:off x="4087813" y="4733710"/>
            <a:ext cx="381000" cy="0"/>
          </a:xfrm>
          <a:prstGeom prst="line">
            <a:avLst/>
          </a:prstGeom>
          <a:noFill/>
          <a:ln w="12700" algn="ctr">
            <a:solidFill>
              <a:schemeClr val="tx1"/>
            </a:solidFill>
            <a:round/>
            <a:headEnd/>
            <a:tailEnd type="none" w="lg" len="lg"/>
          </a:ln>
        </p:spPr>
      </p:cxnSp>
      <p:cxnSp>
        <p:nvCxnSpPr>
          <p:cNvPr id="67609" name="Straight Connector 34"/>
          <p:cNvCxnSpPr>
            <a:cxnSpLocks noChangeShapeType="1"/>
          </p:cNvCxnSpPr>
          <p:nvPr/>
        </p:nvCxnSpPr>
        <p:spPr bwMode="auto">
          <a:xfrm>
            <a:off x="4087813" y="5038510"/>
            <a:ext cx="381000" cy="0"/>
          </a:xfrm>
          <a:prstGeom prst="line">
            <a:avLst/>
          </a:prstGeom>
          <a:noFill/>
          <a:ln w="12700" algn="ctr">
            <a:solidFill>
              <a:schemeClr val="tx1"/>
            </a:solidFill>
            <a:round/>
            <a:headEnd/>
            <a:tailEnd type="none" w="lg" len="lg"/>
          </a:ln>
        </p:spPr>
      </p:cxnSp>
      <p:cxnSp>
        <p:nvCxnSpPr>
          <p:cNvPr id="67610" name="Straight Connector 35"/>
          <p:cNvCxnSpPr>
            <a:cxnSpLocks noChangeShapeType="1"/>
          </p:cNvCxnSpPr>
          <p:nvPr/>
        </p:nvCxnSpPr>
        <p:spPr bwMode="auto">
          <a:xfrm rot="16200000" flipH="1">
            <a:off x="4354513" y="4848010"/>
            <a:ext cx="304800" cy="76200"/>
          </a:xfrm>
          <a:prstGeom prst="line">
            <a:avLst/>
          </a:prstGeom>
          <a:noFill/>
          <a:ln w="12700" algn="ctr">
            <a:solidFill>
              <a:schemeClr val="tx1"/>
            </a:solidFill>
            <a:round/>
            <a:headEnd/>
            <a:tailEnd type="none" w="lg" len="lg"/>
          </a:ln>
        </p:spPr>
      </p:cxnSp>
      <p:cxnSp>
        <p:nvCxnSpPr>
          <p:cNvPr id="67611" name="Straight Connector 36"/>
          <p:cNvCxnSpPr>
            <a:cxnSpLocks noChangeShapeType="1"/>
          </p:cNvCxnSpPr>
          <p:nvPr/>
        </p:nvCxnSpPr>
        <p:spPr bwMode="auto">
          <a:xfrm rot="5400000" flipH="1" flipV="1">
            <a:off x="4354513" y="4848010"/>
            <a:ext cx="304800" cy="76200"/>
          </a:xfrm>
          <a:prstGeom prst="line">
            <a:avLst/>
          </a:prstGeom>
          <a:noFill/>
          <a:ln w="12700" algn="ctr">
            <a:solidFill>
              <a:schemeClr val="tx1"/>
            </a:solidFill>
            <a:round/>
            <a:headEnd/>
            <a:tailEnd type="none" w="lg" len="lg"/>
          </a:ln>
        </p:spPr>
      </p:cxnSp>
      <p:cxnSp>
        <p:nvCxnSpPr>
          <p:cNvPr id="67612" name="Straight Connector 37"/>
          <p:cNvCxnSpPr>
            <a:cxnSpLocks noChangeShapeType="1"/>
          </p:cNvCxnSpPr>
          <p:nvPr/>
        </p:nvCxnSpPr>
        <p:spPr bwMode="auto">
          <a:xfrm>
            <a:off x="4545013" y="4733710"/>
            <a:ext cx="381000" cy="0"/>
          </a:xfrm>
          <a:prstGeom prst="line">
            <a:avLst/>
          </a:prstGeom>
          <a:noFill/>
          <a:ln w="12700" algn="ctr">
            <a:solidFill>
              <a:schemeClr val="tx1"/>
            </a:solidFill>
            <a:round/>
            <a:headEnd/>
            <a:tailEnd type="none" w="lg" len="lg"/>
          </a:ln>
        </p:spPr>
      </p:cxnSp>
      <p:cxnSp>
        <p:nvCxnSpPr>
          <p:cNvPr id="67613" name="Straight Connector 38"/>
          <p:cNvCxnSpPr>
            <a:cxnSpLocks noChangeShapeType="1"/>
          </p:cNvCxnSpPr>
          <p:nvPr/>
        </p:nvCxnSpPr>
        <p:spPr bwMode="auto">
          <a:xfrm>
            <a:off x="4545013" y="5038510"/>
            <a:ext cx="381000" cy="0"/>
          </a:xfrm>
          <a:prstGeom prst="line">
            <a:avLst/>
          </a:prstGeom>
          <a:noFill/>
          <a:ln w="12700" algn="ctr">
            <a:solidFill>
              <a:schemeClr val="tx1"/>
            </a:solidFill>
            <a:round/>
            <a:headEnd/>
            <a:tailEnd type="none" w="lg" len="lg"/>
          </a:ln>
        </p:spPr>
      </p:cxnSp>
      <p:cxnSp>
        <p:nvCxnSpPr>
          <p:cNvPr id="67614" name="Straight Connector 39"/>
          <p:cNvCxnSpPr>
            <a:cxnSpLocks noChangeShapeType="1"/>
          </p:cNvCxnSpPr>
          <p:nvPr/>
        </p:nvCxnSpPr>
        <p:spPr bwMode="auto">
          <a:xfrm rot="16200000" flipH="1">
            <a:off x="4811713" y="4848010"/>
            <a:ext cx="304800" cy="76200"/>
          </a:xfrm>
          <a:prstGeom prst="line">
            <a:avLst/>
          </a:prstGeom>
          <a:noFill/>
          <a:ln w="12700" algn="ctr">
            <a:solidFill>
              <a:schemeClr val="tx1"/>
            </a:solidFill>
            <a:round/>
            <a:headEnd/>
            <a:tailEnd type="none" w="lg" len="lg"/>
          </a:ln>
        </p:spPr>
      </p:cxnSp>
      <p:cxnSp>
        <p:nvCxnSpPr>
          <p:cNvPr id="67615" name="Straight Connector 40"/>
          <p:cNvCxnSpPr>
            <a:cxnSpLocks noChangeShapeType="1"/>
          </p:cNvCxnSpPr>
          <p:nvPr/>
        </p:nvCxnSpPr>
        <p:spPr bwMode="auto">
          <a:xfrm rot="5400000" flipH="1" flipV="1">
            <a:off x="4811713" y="4848010"/>
            <a:ext cx="304800" cy="76200"/>
          </a:xfrm>
          <a:prstGeom prst="line">
            <a:avLst/>
          </a:prstGeom>
          <a:noFill/>
          <a:ln w="12700" algn="ctr">
            <a:solidFill>
              <a:schemeClr val="tx1"/>
            </a:solidFill>
            <a:round/>
            <a:headEnd/>
            <a:tailEnd type="none" w="lg" len="lg"/>
          </a:ln>
        </p:spPr>
      </p:cxnSp>
      <p:cxnSp>
        <p:nvCxnSpPr>
          <p:cNvPr id="67616" name="Straight Connector 41"/>
          <p:cNvCxnSpPr>
            <a:cxnSpLocks noChangeShapeType="1"/>
          </p:cNvCxnSpPr>
          <p:nvPr/>
        </p:nvCxnSpPr>
        <p:spPr bwMode="auto">
          <a:xfrm>
            <a:off x="5002213" y="4733710"/>
            <a:ext cx="381000" cy="0"/>
          </a:xfrm>
          <a:prstGeom prst="line">
            <a:avLst/>
          </a:prstGeom>
          <a:noFill/>
          <a:ln w="12700" algn="ctr">
            <a:solidFill>
              <a:schemeClr val="tx1"/>
            </a:solidFill>
            <a:round/>
            <a:headEnd/>
            <a:tailEnd type="none" w="lg" len="lg"/>
          </a:ln>
        </p:spPr>
      </p:cxnSp>
      <p:cxnSp>
        <p:nvCxnSpPr>
          <p:cNvPr id="67617" name="Straight Connector 42"/>
          <p:cNvCxnSpPr>
            <a:cxnSpLocks noChangeShapeType="1"/>
          </p:cNvCxnSpPr>
          <p:nvPr/>
        </p:nvCxnSpPr>
        <p:spPr bwMode="auto">
          <a:xfrm>
            <a:off x="5002213" y="5038510"/>
            <a:ext cx="381000" cy="0"/>
          </a:xfrm>
          <a:prstGeom prst="line">
            <a:avLst/>
          </a:prstGeom>
          <a:noFill/>
          <a:ln w="12700" algn="ctr">
            <a:solidFill>
              <a:schemeClr val="tx1"/>
            </a:solidFill>
            <a:round/>
            <a:headEnd/>
            <a:tailEnd type="none" w="lg" len="lg"/>
          </a:ln>
        </p:spPr>
      </p:cxnSp>
      <p:cxnSp>
        <p:nvCxnSpPr>
          <p:cNvPr id="67618" name="Straight Connector 43"/>
          <p:cNvCxnSpPr>
            <a:cxnSpLocks noChangeShapeType="1"/>
          </p:cNvCxnSpPr>
          <p:nvPr/>
        </p:nvCxnSpPr>
        <p:spPr bwMode="auto">
          <a:xfrm rot="16200000" flipH="1">
            <a:off x="5268913" y="4848010"/>
            <a:ext cx="304800" cy="76200"/>
          </a:xfrm>
          <a:prstGeom prst="line">
            <a:avLst/>
          </a:prstGeom>
          <a:noFill/>
          <a:ln w="12700" algn="ctr">
            <a:solidFill>
              <a:schemeClr val="tx1"/>
            </a:solidFill>
            <a:round/>
            <a:headEnd/>
            <a:tailEnd type="none" w="lg" len="lg"/>
          </a:ln>
        </p:spPr>
      </p:cxnSp>
      <p:cxnSp>
        <p:nvCxnSpPr>
          <p:cNvPr id="67619" name="Straight Connector 44"/>
          <p:cNvCxnSpPr>
            <a:cxnSpLocks noChangeShapeType="1"/>
          </p:cNvCxnSpPr>
          <p:nvPr/>
        </p:nvCxnSpPr>
        <p:spPr bwMode="auto">
          <a:xfrm rot="5400000" flipH="1" flipV="1">
            <a:off x="5268913" y="4848010"/>
            <a:ext cx="304800" cy="76200"/>
          </a:xfrm>
          <a:prstGeom prst="line">
            <a:avLst/>
          </a:prstGeom>
          <a:noFill/>
          <a:ln w="12700" algn="ctr">
            <a:solidFill>
              <a:schemeClr val="tx1"/>
            </a:solidFill>
            <a:round/>
            <a:headEnd/>
            <a:tailEnd type="none" w="lg" len="lg"/>
          </a:ln>
        </p:spPr>
      </p:cxnSp>
      <p:cxnSp>
        <p:nvCxnSpPr>
          <p:cNvPr id="67620" name="Straight Connector 45"/>
          <p:cNvCxnSpPr>
            <a:cxnSpLocks noChangeShapeType="1"/>
          </p:cNvCxnSpPr>
          <p:nvPr/>
        </p:nvCxnSpPr>
        <p:spPr bwMode="auto">
          <a:xfrm>
            <a:off x="5459413" y="4733710"/>
            <a:ext cx="381000" cy="0"/>
          </a:xfrm>
          <a:prstGeom prst="line">
            <a:avLst/>
          </a:prstGeom>
          <a:noFill/>
          <a:ln w="12700" algn="ctr">
            <a:solidFill>
              <a:schemeClr val="tx1"/>
            </a:solidFill>
            <a:round/>
            <a:headEnd/>
            <a:tailEnd type="none" w="lg" len="lg"/>
          </a:ln>
        </p:spPr>
      </p:cxnSp>
      <p:cxnSp>
        <p:nvCxnSpPr>
          <p:cNvPr id="67621" name="Straight Connector 46"/>
          <p:cNvCxnSpPr>
            <a:cxnSpLocks noChangeShapeType="1"/>
          </p:cNvCxnSpPr>
          <p:nvPr/>
        </p:nvCxnSpPr>
        <p:spPr bwMode="auto">
          <a:xfrm>
            <a:off x="5459413" y="5038510"/>
            <a:ext cx="381000" cy="0"/>
          </a:xfrm>
          <a:prstGeom prst="line">
            <a:avLst/>
          </a:prstGeom>
          <a:noFill/>
          <a:ln w="12700" algn="ctr">
            <a:solidFill>
              <a:schemeClr val="tx1"/>
            </a:solidFill>
            <a:round/>
            <a:headEnd/>
            <a:tailEnd type="none" w="lg" len="lg"/>
          </a:ln>
        </p:spPr>
      </p:cxnSp>
      <p:cxnSp>
        <p:nvCxnSpPr>
          <p:cNvPr id="67622" name="Straight Connector 47"/>
          <p:cNvCxnSpPr>
            <a:cxnSpLocks noChangeShapeType="1"/>
          </p:cNvCxnSpPr>
          <p:nvPr/>
        </p:nvCxnSpPr>
        <p:spPr bwMode="auto">
          <a:xfrm rot="16200000" flipH="1">
            <a:off x="5726113" y="4848010"/>
            <a:ext cx="304800" cy="76200"/>
          </a:xfrm>
          <a:prstGeom prst="line">
            <a:avLst/>
          </a:prstGeom>
          <a:noFill/>
          <a:ln w="12700" algn="ctr">
            <a:solidFill>
              <a:schemeClr val="tx1"/>
            </a:solidFill>
            <a:round/>
            <a:headEnd/>
            <a:tailEnd type="none" w="lg" len="lg"/>
          </a:ln>
        </p:spPr>
      </p:cxnSp>
      <p:cxnSp>
        <p:nvCxnSpPr>
          <p:cNvPr id="67623" name="Straight Connector 48"/>
          <p:cNvCxnSpPr>
            <a:cxnSpLocks noChangeShapeType="1"/>
          </p:cNvCxnSpPr>
          <p:nvPr/>
        </p:nvCxnSpPr>
        <p:spPr bwMode="auto">
          <a:xfrm rot="5400000" flipH="1" flipV="1">
            <a:off x="5726113" y="4848010"/>
            <a:ext cx="304800" cy="76200"/>
          </a:xfrm>
          <a:prstGeom prst="line">
            <a:avLst/>
          </a:prstGeom>
          <a:noFill/>
          <a:ln w="12700" algn="ctr">
            <a:solidFill>
              <a:schemeClr val="tx1"/>
            </a:solidFill>
            <a:round/>
            <a:headEnd/>
            <a:tailEnd type="none" w="lg" len="lg"/>
          </a:ln>
        </p:spPr>
      </p:cxnSp>
      <p:cxnSp>
        <p:nvCxnSpPr>
          <p:cNvPr id="67624" name="Straight Connector 49"/>
          <p:cNvCxnSpPr>
            <a:cxnSpLocks noChangeShapeType="1"/>
          </p:cNvCxnSpPr>
          <p:nvPr/>
        </p:nvCxnSpPr>
        <p:spPr bwMode="auto">
          <a:xfrm>
            <a:off x="5916613" y="4733710"/>
            <a:ext cx="381000" cy="0"/>
          </a:xfrm>
          <a:prstGeom prst="line">
            <a:avLst/>
          </a:prstGeom>
          <a:noFill/>
          <a:ln w="12700" algn="ctr">
            <a:solidFill>
              <a:schemeClr val="tx1"/>
            </a:solidFill>
            <a:round/>
            <a:headEnd/>
            <a:tailEnd type="none" w="lg" len="lg"/>
          </a:ln>
        </p:spPr>
      </p:cxnSp>
      <p:cxnSp>
        <p:nvCxnSpPr>
          <p:cNvPr id="67625" name="Straight Connector 50"/>
          <p:cNvCxnSpPr>
            <a:cxnSpLocks noChangeShapeType="1"/>
          </p:cNvCxnSpPr>
          <p:nvPr/>
        </p:nvCxnSpPr>
        <p:spPr bwMode="auto">
          <a:xfrm rot="5400000" flipH="1" flipV="1">
            <a:off x="6259513" y="5305210"/>
            <a:ext cx="76200" cy="0"/>
          </a:xfrm>
          <a:prstGeom prst="line">
            <a:avLst/>
          </a:prstGeom>
          <a:noFill/>
          <a:ln w="12700" algn="ctr">
            <a:solidFill>
              <a:schemeClr val="tx1"/>
            </a:solidFill>
            <a:round/>
            <a:headEnd/>
            <a:tailEnd type="none" w="lg" len="lg"/>
          </a:ln>
        </p:spPr>
      </p:cxnSp>
      <p:grpSp>
        <p:nvGrpSpPr>
          <p:cNvPr id="4" name="Group 54"/>
          <p:cNvGrpSpPr>
            <a:grpSpLocks/>
          </p:cNvGrpSpPr>
          <p:nvPr/>
        </p:nvGrpSpPr>
        <p:grpSpPr bwMode="auto">
          <a:xfrm rot="5400000">
            <a:off x="3049588" y="5914810"/>
            <a:ext cx="228600" cy="152400"/>
            <a:chOff x="1066800" y="2438400"/>
            <a:chExt cx="1447800" cy="685802"/>
          </a:xfrm>
        </p:grpSpPr>
        <p:cxnSp>
          <p:nvCxnSpPr>
            <p:cNvPr id="67726" name="Straight Connector 55"/>
            <p:cNvCxnSpPr>
              <a:cxnSpLocks noChangeShapeType="1"/>
            </p:cNvCxnSpPr>
            <p:nvPr/>
          </p:nvCxnSpPr>
          <p:spPr bwMode="auto">
            <a:xfrm rot="5400000" flipH="1" flipV="1">
              <a:off x="952500" y="2552700"/>
              <a:ext cx="381000" cy="152400"/>
            </a:xfrm>
            <a:prstGeom prst="line">
              <a:avLst/>
            </a:prstGeom>
            <a:noFill/>
            <a:ln w="6350" algn="ctr">
              <a:solidFill>
                <a:schemeClr val="tx1"/>
              </a:solidFill>
              <a:round/>
              <a:headEnd/>
              <a:tailEnd type="none" w="lg" len="lg"/>
            </a:ln>
          </p:spPr>
        </p:cxnSp>
        <p:cxnSp>
          <p:nvCxnSpPr>
            <p:cNvPr id="67727" name="Straight Connector 56"/>
            <p:cNvCxnSpPr>
              <a:cxnSpLocks noChangeShapeType="1"/>
            </p:cNvCxnSpPr>
            <p:nvPr/>
          </p:nvCxnSpPr>
          <p:spPr bwMode="auto">
            <a:xfrm rot="16200000" flipH="1">
              <a:off x="990600" y="2667000"/>
              <a:ext cx="685800" cy="228600"/>
            </a:xfrm>
            <a:prstGeom prst="line">
              <a:avLst/>
            </a:prstGeom>
            <a:noFill/>
            <a:ln w="6350" algn="ctr">
              <a:solidFill>
                <a:schemeClr val="tx1"/>
              </a:solidFill>
              <a:round/>
              <a:headEnd/>
              <a:tailEnd type="none" w="lg" len="lg"/>
            </a:ln>
          </p:spPr>
        </p:cxnSp>
        <p:cxnSp>
          <p:nvCxnSpPr>
            <p:cNvPr id="67728" name="Straight Connector 57"/>
            <p:cNvCxnSpPr>
              <a:cxnSpLocks noChangeShapeType="1"/>
            </p:cNvCxnSpPr>
            <p:nvPr/>
          </p:nvCxnSpPr>
          <p:spPr bwMode="auto">
            <a:xfrm rot="16200000" flipH="1">
              <a:off x="1447800" y="2667000"/>
              <a:ext cx="685800" cy="228600"/>
            </a:xfrm>
            <a:prstGeom prst="line">
              <a:avLst/>
            </a:prstGeom>
            <a:noFill/>
            <a:ln w="6350" algn="ctr">
              <a:solidFill>
                <a:schemeClr val="tx1"/>
              </a:solidFill>
              <a:round/>
              <a:headEnd/>
              <a:tailEnd type="none" w="lg" len="lg"/>
            </a:ln>
          </p:spPr>
        </p:cxnSp>
        <p:cxnSp>
          <p:nvCxnSpPr>
            <p:cNvPr id="67729" name="Straight Connector 58"/>
            <p:cNvCxnSpPr>
              <a:cxnSpLocks noChangeShapeType="1"/>
            </p:cNvCxnSpPr>
            <p:nvPr/>
          </p:nvCxnSpPr>
          <p:spPr bwMode="auto">
            <a:xfrm rot="16200000" flipH="1">
              <a:off x="1905000" y="2667000"/>
              <a:ext cx="685800" cy="228600"/>
            </a:xfrm>
            <a:prstGeom prst="line">
              <a:avLst/>
            </a:prstGeom>
            <a:noFill/>
            <a:ln w="6350" algn="ctr">
              <a:solidFill>
                <a:schemeClr val="tx1"/>
              </a:solidFill>
              <a:round/>
              <a:headEnd/>
              <a:tailEnd type="none" w="lg" len="lg"/>
            </a:ln>
          </p:spPr>
        </p:cxnSp>
        <p:cxnSp>
          <p:nvCxnSpPr>
            <p:cNvPr id="67730" name="Straight Connector 59"/>
            <p:cNvCxnSpPr>
              <a:cxnSpLocks noChangeShapeType="1"/>
            </p:cNvCxnSpPr>
            <p:nvPr/>
          </p:nvCxnSpPr>
          <p:spPr bwMode="auto">
            <a:xfrm rot="5400000" flipH="1" flipV="1">
              <a:off x="2247900" y="2857500"/>
              <a:ext cx="381000" cy="152400"/>
            </a:xfrm>
            <a:prstGeom prst="line">
              <a:avLst/>
            </a:prstGeom>
            <a:noFill/>
            <a:ln w="6350" algn="ctr">
              <a:solidFill>
                <a:schemeClr val="tx1"/>
              </a:solidFill>
              <a:round/>
              <a:headEnd/>
              <a:tailEnd type="none" w="lg" len="lg"/>
            </a:ln>
          </p:spPr>
        </p:cxnSp>
        <p:cxnSp>
          <p:nvCxnSpPr>
            <p:cNvPr id="67731" name="Straight Connector 60"/>
            <p:cNvCxnSpPr>
              <a:cxnSpLocks noChangeShapeType="1"/>
            </p:cNvCxnSpPr>
            <p:nvPr/>
          </p:nvCxnSpPr>
          <p:spPr bwMode="auto">
            <a:xfrm rot="5400000" flipH="1" flipV="1">
              <a:off x="1219200" y="2667000"/>
              <a:ext cx="685800" cy="228600"/>
            </a:xfrm>
            <a:prstGeom prst="line">
              <a:avLst/>
            </a:prstGeom>
            <a:noFill/>
            <a:ln w="6350" algn="ctr">
              <a:solidFill>
                <a:schemeClr val="tx1"/>
              </a:solidFill>
              <a:round/>
              <a:headEnd/>
              <a:tailEnd type="none" w="lg" len="lg"/>
            </a:ln>
          </p:spPr>
        </p:cxnSp>
        <p:cxnSp>
          <p:nvCxnSpPr>
            <p:cNvPr id="67732" name="Straight Connector 61"/>
            <p:cNvCxnSpPr>
              <a:cxnSpLocks noChangeShapeType="1"/>
            </p:cNvCxnSpPr>
            <p:nvPr/>
          </p:nvCxnSpPr>
          <p:spPr bwMode="auto">
            <a:xfrm rot="5400000" flipH="1" flipV="1">
              <a:off x="1676402" y="2667001"/>
              <a:ext cx="685800" cy="228602"/>
            </a:xfrm>
            <a:prstGeom prst="line">
              <a:avLst/>
            </a:prstGeom>
            <a:noFill/>
            <a:ln w="6350" algn="ctr">
              <a:solidFill>
                <a:schemeClr val="tx1"/>
              </a:solidFill>
              <a:round/>
              <a:headEnd/>
              <a:tailEnd type="none" w="lg" len="lg"/>
            </a:ln>
          </p:spPr>
        </p:cxnSp>
      </p:grpSp>
      <p:cxnSp>
        <p:nvCxnSpPr>
          <p:cNvPr id="67627" name="Straight Connector 68"/>
          <p:cNvCxnSpPr>
            <a:cxnSpLocks noChangeShapeType="1"/>
          </p:cNvCxnSpPr>
          <p:nvPr/>
        </p:nvCxnSpPr>
        <p:spPr bwMode="auto">
          <a:xfrm rot="5400000" flipH="1" flipV="1">
            <a:off x="3087688" y="5800510"/>
            <a:ext cx="152400" cy="0"/>
          </a:xfrm>
          <a:prstGeom prst="line">
            <a:avLst/>
          </a:prstGeom>
          <a:noFill/>
          <a:ln w="12700" algn="ctr">
            <a:solidFill>
              <a:schemeClr val="tx1"/>
            </a:solidFill>
            <a:round/>
            <a:headEnd/>
            <a:tailEnd type="none" w="lg" len="lg"/>
          </a:ln>
        </p:spPr>
      </p:cxnSp>
      <p:cxnSp>
        <p:nvCxnSpPr>
          <p:cNvPr id="67628" name="Straight Connector 75"/>
          <p:cNvCxnSpPr>
            <a:cxnSpLocks noChangeShapeType="1"/>
          </p:cNvCxnSpPr>
          <p:nvPr/>
        </p:nvCxnSpPr>
        <p:spPr bwMode="auto">
          <a:xfrm rot="5400000">
            <a:off x="3087688" y="6181510"/>
            <a:ext cx="152400" cy="0"/>
          </a:xfrm>
          <a:prstGeom prst="line">
            <a:avLst/>
          </a:prstGeom>
          <a:noFill/>
          <a:ln w="12700" algn="ctr">
            <a:solidFill>
              <a:schemeClr val="tx1"/>
            </a:solidFill>
            <a:round/>
            <a:headEnd/>
            <a:tailEnd type="none" w="lg" len="lg"/>
          </a:ln>
        </p:spPr>
      </p:cxnSp>
      <p:cxnSp>
        <p:nvCxnSpPr>
          <p:cNvPr id="67629" name="Straight Connector 81"/>
          <p:cNvCxnSpPr>
            <a:cxnSpLocks noChangeShapeType="1"/>
          </p:cNvCxnSpPr>
          <p:nvPr/>
        </p:nvCxnSpPr>
        <p:spPr bwMode="auto">
          <a:xfrm rot="5400000">
            <a:off x="3087688" y="6333910"/>
            <a:ext cx="152400" cy="0"/>
          </a:xfrm>
          <a:prstGeom prst="line">
            <a:avLst/>
          </a:prstGeom>
          <a:noFill/>
          <a:ln w="12700" algn="ctr">
            <a:solidFill>
              <a:schemeClr val="tx1"/>
            </a:solidFill>
            <a:round/>
            <a:headEnd/>
            <a:tailEnd type="none" w="lg" len="lg"/>
          </a:ln>
        </p:spPr>
      </p:cxnSp>
      <p:grpSp>
        <p:nvGrpSpPr>
          <p:cNvPr id="5" name="Group 82"/>
          <p:cNvGrpSpPr>
            <a:grpSpLocks/>
          </p:cNvGrpSpPr>
          <p:nvPr/>
        </p:nvGrpSpPr>
        <p:grpSpPr bwMode="auto">
          <a:xfrm>
            <a:off x="3051175" y="6410110"/>
            <a:ext cx="228600" cy="76200"/>
            <a:chOff x="457200" y="4953000"/>
            <a:chExt cx="914400" cy="304800"/>
          </a:xfrm>
        </p:grpSpPr>
        <p:cxnSp>
          <p:nvCxnSpPr>
            <p:cNvPr id="67723" name="Straight Connector 83"/>
            <p:cNvCxnSpPr>
              <a:cxnSpLocks noChangeShapeType="1"/>
            </p:cNvCxnSpPr>
            <p:nvPr/>
          </p:nvCxnSpPr>
          <p:spPr bwMode="auto">
            <a:xfrm>
              <a:off x="457200" y="4953000"/>
              <a:ext cx="914400" cy="0"/>
            </a:xfrm>
            <a:prstGeom prst="line">
              <a:avLst/>
            </a:prstGeom>
            <a:noFill/>
            <a:ln w="9525" algn="ctr">
              <a:solidFill>
                <a:schemeClr val="tx1"/>
              </a:solidFill>
              <a:round/>
              <a:headEnd/>
              <a:tailEnd type="none" w="lg" len="lg"/>
            </a:ln>
          </p:spPr>
        </p:cxnSp>
        <p:cxnSp>
          <p:nvCxnSpPr>
            <p:cNvPr id="67724" name="Straight Connector 84"/>
            <p:cNvCxnSpPr>
              <a:cxnSpLocks noChangeShapeType="1"/>
            </p:cNvCxnSpPr>
            <p:nvPr/>
          </p:nvCxnSpPr>
          <p:spPr bwMode="auto">
            <a:xfrm>
              <a:off x="609600" y="5105400"/>
              <a:ext cx="609600" cy="0"/>
            </a:xfrm>
            <a:prstGeom prst="line">
              <a:avLst/>
            </a:prstGeom>
            <a:noFill/>
            <a:ln w="9525" algn="ctr">
              <a:solidFill>
                <a:schemeClr val="tx1"/>
              </a:solidFill>
              <a:round/>
              <a:headEnd/>
              <a:tailEnd type="none" w="lg" len="lg"/>
            </a:ln>
          </p:spPr>
        </p:cxnSp>
        <p:cxnSp>
          <p:nvCxnSpPr>
            <p:cNvPr id="67725" name="Straight Connector 85"/>
            <p:cNvCxnSpPr>
              <a:cxnSpLocks noChangeShapeType="1"/>
            </p:cNvCxnSpPr>
            <p:nvPr/>
          </p:nvCxnSpPr>
          <p:spPr bwMode="auto">
            <a:xfrm>
              <a:off x="762000" y="5257800"/>
              <a:ext cx="304800" cy="0"/>
            </a:xfrm>
            <a:prstGeom prst="line">
              <a:avLst/>
            </a:prstGeom>
            <a:noFill/>
            <a:ln w="9525" algn="ctr">
              <a:solidFill>
                <a:schemeClr val="tx1"/>
              </a:solidFill>
              <a:round/>
              <a:headEnd/>
              <a:tailEnd type="none" w="lg" len="lg"/>
            </a:ln>
          </p:spPr>
        </p:cxnSp>
      </p:grpSp>
      <p:sp>
        <p:nvSpPr>
          <p:cNvPr id="67631" name="TextBox 157"/>
          <p:cNvSpPr txBox="1">
            <a:spLocks noChangeArrowheads="1"/>
          </p:cNvSpPr>
          <p:nvPr/>
        </p:nvSpPr>
        <p:spPr bwMode="auto">
          <a:xfrm>
            <a:off x="2711450" y="5816385"/>
            <a:ext cx="438150" cy="276225"/>
          </a:xfrm>
          <a:prstGeom prst="rect">
            <a:avLst/>
          </a:prstGeom>
          <a:noFill/>
          <a:ln w="9525">
            <a:noFill/>
            <a:miter lim="800000"/>
            <a:headEnd/>
            <a:tailEnd/>
          </a:ln>
        </p:spPr>
        <p:txBody>
          <a:bodyPr wrap="none">
            <a:spAutoFit/>
          </a:bodyPr>
          <a:lstStyle/>
          <a:p>
            <a:r>
              <a:rPr lang="en-US" sz="1200" b="0"/>
              <a:t>R</a:t>
            </a:r>
            <a:r>
              <a:rPr lang="en-US" sz="1200" b="0" baseline="-25000"/>
              <a:t>NE</a:t>
            </a:r>
          </a:p>
        </p:txBody>
      </p:sp>
      <p:cxnSp>
        <p:nvCxnSpPr>
          <p:cNvPr id="67632" name="Straight Connector 102"/>
          <p:cNvCxnSpPr>
            <a:cxnSpLocks noChangeShapeType="1"/>
          </p:cNvCxnSpPr>
          <p:nvPr/>
        </p:nvCxnSpPr>
        <p:spPr bwMode="auto">
          <a:xfrm rot="10800000" flipV="1">
            <a:off x="3160713" y="5724310"/>
            <a:ext cx="393700" cy="3175"/>
          </a:xfrm>
          <a:prstGeom prst="line">
            <a:avLst/>
          </a:prstGeom>
          <a:noFill/>
          <a:ln w="12700" algn="ctr">
            <a:solidFill>
              <a:schemeClr val="tx1"/>
            </a:solidFill>
            <a:round/>
            <a:headEnd/>
            <a:tailEnd type="none" w="lg" len="lg"/>
          </a:ln>
        </p:spPr>
      </p:cxnSp>
      <p:cxnSp>
        <p:nvCxnSpPr>
          <p:cNvPr id="67633" name="Straight Connector 68"/>
          <p:cNvCxnSpPr>
            <a:cxnSpLocks noChangeShapeType="1"/>
          </p:cNvCxnSpPr>
          <p:nvPr/>
        </p:nvCxnSpPr>
        <p:spPr bwMode="auto">
          <a:xfrm rot="16200000" flipH="1">
            <a:off x="3440113" y="5838610"/>
            <a:ext cx="304800" cy="76200"/>
          </a:xfrm>
          <a:prstGeom prst="line">
            <a:avLst/>
          </a:prstGeom>
          <a:noFill/>
          <a:ln w="12700" algn="ctr">
            <a:solidFill>
              <a:schemeClr val="tx1"/>
            </a:solidFill>
            <a:round/>
            <a:headEnd/>
            <a:tailEnd type="none" w="lg" len="lg"/>
          </a:ln>
        </p:spPr>
      </p:cxnSp>
      <p:cxnSp>
        <p:nvCxnSpPr>
          <p:cNvPr id="67634" name="Straight Connector 69"/>
          <p:cNvCxnSpPr>
            <a:cxnSpLocks noChangeShapeType="1"/>
          </p:cNvCxnSpPr>
          <p:nvPr/>
        </p:nvCxnSpPr>
        <p:spPr bwMode="auto">
          <a:xfrm rot="5400000" flipH="1" flipV="1">
            <a:off x="3440113" y="5838610"/>
            <a:ext cx="304800" cy="76200"/>
          </a:xfrm>
          <a:prstGeom prst="line">
            <a:avLst/>
          </a:prstGeom>
          <a:noFill/>
          <a:ln w="12700" algn="ctr">
            <a:solidFill>
              <a:schemeClr val="tx1"/>
            </a:solidFill>
            <a:round/>
            <a:headEnd/>
            <a:tailEnd type="none" w="lg" len="lg"/>
          </a:ln>
        </p:spPr>
      </p:cxnSp>
      <p:cxnSp>
        <p:nvCxnSpPr>
          <p:cNvPr id="67635" name="Straight Connector 70"/>
          <p:cNvCxnSpPr>
            <a:cxnSpLocks noChangeShapeType="1"/>
          </p:cNvCxnSpPr>
          <p:nvPr/>
        </p:nvCxnSpPr>
        <p:spPr bwMode="auto">
          <a:xfrm>
            <a:off x="3630613" y="5724310"/>
            <a:ext cx="381000" cy="0"/>
          </a:xfrm>
          <a:prstGeom prst="line">
            <a:avLst/>
          </a:prstGeom>
          <a:noFill/>
          <a:ln w="12700" algn="ctr">
            <a:solidFill>
              <a:schemeClr val="tx1"/>
            </a:solidFill>
            <a:round/>
            <a:headEnd/>
            <a:tailEnd type="none" w="lg" len="lg"/>
          </a:ln>
        </p:spPr>
      </p:cxnSp>
      <p:cxnSp>
        <p:nvCxnSpPr>
          <p:cNvPr id="67636" name="Straight Connector 71"/>
          <p:cNvCxnSpPr>
            <a:cxnSpLocks noChangeShapeType="1"/>
          </p:cNvCxnSpPr>
          <p:nvPr/>
        </p:nvCxnSpPr>
        <p:spPr bwMode="auto">
          <a:xfrm>
            <a:off x="3630613" y="6029110"/>
            <a:ext cx="381000" cy="0"/>
          </a:xfrm>
          <a:prstGeom prst="line">
            <a:avLst/>
          </a:prstGeom>
          <a:noFill/>
          <a:ln w="12700" algn="ctr">
            <a:solidFill>
              <a:schemeClr val="tx1"/>
            </a:solidFill>
            <a:round/>
            <a:headEnd/>
            <a:tailEnd type="none" w="lg" len="lg"/>
          </a:ln>
        </p:spPr>
      </p:cxnSp>
      <p:cxnSp>
        <p:nvCxnSpPr>
          <p:cNvPr id="67637" name="Straight Connector 72"/>
          <p:cNvCxnSpPr>
            <a:cxnSpLocks noChangeShapeType="1"/>
          </p:cNvCxnSpPr>
          <p:nvPr/>
        </p:nvCxnSpPr>
        <p:spPr bwMode="auto">
          <a:xfrm rot="16200000" flipH="1">
            <a:off x="3897313" y="5838610"/>
            <a:ext cx="304800" cy="76200"/>
          </a:xfrm>
          <a:prstGeom prst="line">
            <a:avLst/>
          </a:prstGeom>
          <a:noFill/>
          <a:ln w="12700" algn="ctr">
            <a:solidFill>
              <a:schemeClr val="tx1"/>
            </a:solidFill>
            <a:round/>
            <a:headEnd/>
            <a:tailEnd type="none" w="lg" len="lg"/>
          </a:ln>
        </p:spPr>
      </p:cxnSp>
      <p:cxnSp>
        <p:nvCxnSpPr>
          <p:cNvPr id="67638" name="Straight Connector 73"/>
          <p:cNvCxnSpPr>
            <a:cxnSpLocks noChangeShapeType="1"/>
          </p:cNvCxnSpPr>
          <p:nvPr/>
        </p:nvCxnSpPr>
        <p:spPr bwMode="auto">
          <a:xfrm rot="5400000" flipH="1" flipV="1">
            <a:off x="3897313" y="5838610"/>
            <a:ext cx="304800" cy="76200"/>
          </a:xfrm>
          <a:prstGeom prst="line">
            <a:avLst/>
          </a:prstGeom>
          <a:noFill/>
          <a:ln w="12700" algn="ctr">
            <a:solidFill>
              <a:schemeClr val="tx1"/>
            </a:solidFill>
            <a:round/>
            <a:headEnd/>
            <a:tailEnd type="none" w="lg" len="lg"/>
          </a:ln>
        </p:spPr>
      </p:cxnSp>
      <p:cxnSp>
        <p:nvCxnSpPr>
          <p:cNvPr id="67639" name="Straight Connector 74"/>
          <p:cNvCxnSpPr>
            <a:cxnSpLocks noChangeShapeType="1"/>
          </p:cNvCxnSpPr>
          <p:nvPr/>
        </p:nvCxnSpPr>
        <p:spPr bwMode="auto">
          <a:xfrm>
            <a:off x="4087813" y="5724310"/>
            <a:ext cx="381000" cy="0"/>
          </a:xfrm>
          <a:prstGeom prst="line">
            <a:avLst/>
          </a:prstGeom>
          <a:noFill/>
          <a:ln w="12700" algn="ctr">
            <a:solidFill>
              <a:schemeClr val="tx1"/>
            </a:solidFill>
            <a:round/>
            <a:headEnd/>
            <a:tailEnd type="none" w="lg" len="lg"/>
          </a:ln>
        </p:spPr>
      </p:cxnSp>
      <p:cxnSp>
        <p:nvCxnSpPr>
          <p:cNvPr id="67640" name="Straight Connector 75"/>
          <p:cNvCxnSpPr>
            <a:cxnSpLocks noChangeShapeType="1"/>
          </p:cNvCxnSpPr>
          <p:nvPr/>
        </p:nvCxnSpPr>
        <p:spPr bwMode="auto">
          <a:xfrm>
            <a:off x="4087813" y="6029110"/>
            <a:ext cx="381000" cy="0"/>
          </a:xfrm>
          <a:prstGeom prst="line">
            <a:avLst/>
          </a:prstGeom>
          <a:noFill/>
          <a:ln w="12700" algn="ctr">
            <a:solidFill>
              <a:schemeClr val="tx1"/>
            </a:solidFill>
            <a:round/>
            <a:headEnd/>
            <a:tailEnd type="none" w="lg" len="lg"/>
          </a:ln>
        </p:spPr>
      </p:cxnSp>
      <p:cxnSp>
        <p:nvCxnSpPr>
          <p:cNvPr id="67641" name="Straight Connector 76"/>
          <p:cNvCxnSpPr>
            <a:cxnSpLocks noChangeShapeType="1"/>
          </p:cNvCxnSpPr>
          <p:nvPr/>
        </p:nvCxnSpPr>
        <p:spPr bwMode="auto">
          <a:xfrm rot="16200000" flipH="1">
            <a:off x="4354513" y="5838610"/>
            <a:ext cx="304800" cy="76200"/>
          </a:xfrm>
          <a:prstGeom prst="line">
            <a:avLst/>
          </a:prstGeom>
          <a:noFill/>
          <a:ln w="12700" algn="ctr">
            <a:solidFill>
              <a:schemeClr val="tx1"/>
            </a:solidFill>
            <a:round/>
            <a:headEnd/>
            <a:tailEnd type="none" w="lg" len="lg"/>
          </a:ln>
        </p:spPr>
      </p:cxnSp>
      <p:cxnSp>
        <p:nvCxnSpPr>
          <p:cNvPr id="67642" name="Straight Connector 77"/>
          <p:cNvCxnSpPr>
            <a:cxnSpLocks noChangeShapeType="1"/>
          </p:cNvCxnSpPr>
          <p:nvPr/>
        </p:nvCxnSpPr>
        <p:spPr bwMode="auto">
          <a:xfrm rot="5400000" flipH="1" flipV="1">
            <a:off x="4354513" y="5838610"/>
            <a:ext cx="304800" cy="76200"/>
          </a:xfrm>
          <a:prstGeom prst="line">
            <a:avLst/>
          </a:prstGeom>
          <a:noFill/>
          <a:ln w="12700" algn="ctr">
            <a:solidFill>
              <a:schemeClr val="tx1"/>
            </a:solidFill>
            <a:round/>
            <a:headEnd/>
            <a:tailEnd type="none" w="lg" len="lg"/>
          </a:ln>
        </p:spPr>
      </p:cxnSp>
      <p:cxnSp>
        <p:nvCxnSpPr>
          <p:cNvPr id="67643" name="Straight Connector 78"/>
          <p:cNvCxnSpPr>
            <a:cxnSpLocks noChangeShapeType="1"/>
          </p:cNvCxnSpPr>
          <p:nvPr/>
        </p:nvCxnSpPr>
        <p:spPr bwMode="auto">
          <a:xfrm>
            <a:off x="4545013" y="5724310"/>
            <a:ext cx="381000" cy="0"/>
          </a:xfrm>
          <a:prstGeom prst="line">
            <a:avLst/>
          </a:prstGeom>
          <a:noFill/>
          <a:ln w="12700" algn="ctr">
            <a:solidFill>
              <a:schemeClr val="tx1"/>
            </a:solidFill>
            <a:round/>
            <a:headEnd/>
            <a:tailEnd type="none" w="lg" len="lg"/>
          </a:ln>
        </p:spPr>
      </p:cxnSp>
      <p:cxnSp>
        <p:nvCxnSpPr>
          <p:cNvPr id="67644" name="Straight Connector 79"/>
          <p:cNvCxnSpPr>
            <a:cxnSpLocks noChangeShapeType="1"/>
          </p:cNvCxnSpPr>
          <p:nvPr/>
        </p:nvCxnSpPr>
        <p:spPr bwMode="auto">
          <a:xfrm>
            <a:off x="4545013" y="6029110"/>
            <a:ext cx="381000" cy="0"/>
          </a:xfrm>
          <a:prstGeom prst="line">
            <a:avLst/>
          </a:prstGeom>
          <a:noFill/>
          <a:ln w="12700" algn="ctr">
            <a:solidFill>
              <a:schemeClr val="tx1"/>
            </a:solidFill>
            <a:round/>
            <a:headEnd/>
            <a:tailEnd type="none" w="lg" len="lg"/>
          </a:ln>
        </p:spPr>
      </p:cxnSp>
      <p:cxnSp>
        <p:nvCxnSpPr>
          <p:cNvPr id="67645" name="Straight Connector 80"/>
          <p:cNvCxnSpPr>
            <a:cxnSpLocks noChangeShapeType="1"/>
          </p:cNvCxnSpPr>
          <p:nvPr/>
        </p:nvCxnSpPr>
        <p:spPr bwMode="auto">
          <a:xfrm rot="16200000" flipH="1">
            <a:off x="4811713" y="5838610"/>
            <a:ext cx="304800" cy="76200"/>
          </a:xfrm>
          <a:prstGeom prst="line">
            <a:avLst/>
          </a:prstGeom>
          <a:noFill/>
          <a:ln w="12700" algn="ctr">
            <a:solidFill>
              <a:schemeClr val="tx1"/>
            </a:solidFill>
            <a:round/>
            <a:headEnd/>
            <a:tailEnd type="none" w="lg" len="lg"/>
          </a:ln>
        </p:spPr>
      </p:cxnSp>
      <p:cxnSp>
        <p:nvCxnSpPr>
          <p:cNvPr id="67646" name="Straight Connector 81"/>
          <p:cNvCxnSpPr>
            <a:cxnSpLocks noChangeShapeType="1"/>
          </p:cNvCxnSpPr>
          <p:nvPr/>
        </p:nvCxnSpPr>
        <p:spPr bwMode="auto">
          <a:xfrm rot="5400000" flipH="1" flipV="1">
            <a:off x="4811713" y="5838610"/>
            <a:ext cx="304800" cy="76200"/>
          </a:xfrm>
          <a:prstGeom prst="line">
            <a:avLst/>
          </a:prstGeom>
          <a:noFill/>
          <a:ln w="12700" algn="ctr">
            <a:solidFill>
              <a:schemeClr val="tx1"/>
            </a:solidFill>
            <a:round/>
            <a:headEnd/>
            <a:tailEnd type="none" w="lg" len="lg"/>
          </a:ln>
        </p:spPr>
      </p:cxnSp>
      <p:cxnSp>
        <p:nvCxnSpPr>
          <p:cNvPr id="67647" name="Straight Connector 82"/>
          <p:cNvCxnSpPr>
            <a:cxnSpLocks noChangeShapeType="1"/>
          </p:cNvCxnSpPr>
          <p:nvPr/>
        </p:nvCxnSpPr>
        <p:spPr bwMode="auto">
          <a:xfrm>
            <a:off x="5002213" y="5724310"/>
            <a:ext cx="381000" cy="0"/>
          </a:xfrm>
          <a:prstGeom prst="line">
            <a:avLst/>
          </a:prstGeom>
          <a:noFill/>
          <a:ln w="12700" algn="ctr">
            <a:solidFill>
              <a:schemeClr val="tx1"/>
            </a:solidFill>
            <a:round/>
            <a:headEnd/>
            <a:tailEnd type="none" w="lg" len="lg"/>
          </a:ln>
        </p:spPr>
      </p:cxnSp>
      <p:cxnSp>
        <p:nvCxnSpPr>
          <p:cNvPr id="67648" name="Straight Connector 83"/>
          <p:cNvCxnSpPr>
            <a:cxnSpLocks noChangeShapeType="1"/>
          </p:cNvCxnSpPr>
          <p:nvPr/>
        </p:nvCxnSpPr>
        <p:spPr bwMode="auto">
          <a:xfrm>
            <a:off x="5002213" y="6029110"/>
            <a:ext cx="381000" cy="0"/>
          </a:xfrm>
          <a:prstGeom prst="line">
            <a:avLst/>
          </a:prstGeom>
          <a:noFill/>
          <a:ln w="12700" algn="ctr">
            <a:solidFill>
              <a:schemeClr val="tx1"/>
            </a:solidFill>
            <a:round/>
            <a:headEnd/>
            <a:tailEnd type="none" w="lg" len="lg"/>
          </a:ln>
        </p:spPr>
      </p:cxnSp>
      <p:cxnSp>
        <p:nvCxnSpPr>
          <p:cNvPr id="67649" name="Straight Connector 84"/>
          <p:cNvCxnSpPr>
            <a:cxnSpLocks noChangeShapeType="1"/>
          </p:cNvCxnSpPr>
          <p:nvPr/>
        </p:nvCxnSpPr>
        <p:spPr bwMode="auto">
          <a:xfrm rot="16200000" flipH="1">
            <a:off x="5268913" y="5838610"/>
            <a:ext cx="304800" cy="76200"/>
          </a:xfrm>
          <a:prstGeom prst="line">
            <a:avLst/>
          </a:prstGeom>
          <a:noFill/>
          <a:ln w="12700" algn="ctr">
            <a:solidFill>
              <a:schemeClr val="tx1"/>
            </a:solidFill>
            <a:round/>
            <a:headEnd/>
            <a:tailEnd type="none" w="lg" len="lg"/>
          </a:ln>
        </p:spPr>
      </p:cxnSp>
      <p:cxnSp>
        <p:nvCxnSpPr>
          <p:cNvPr id="67650" name="Straight Connector 85"/>
          <p:cNvCxnSpPr>
            <a:cxnSpLocks noChangeShapeType="1"/>
          </p:cNvCxnSpPr>
          <p:nvPr/>
        </p:nvCxnSpPr>
        <p:spPr bwMode="auto">
          <a:xfrm rot="5400000" flipH="1" flipV="1">
            <a:off x="5268913" y="5838610"/>
            <a:ext cx="304800" cy="76200"/>
          </a:xfrm>
          <a:prstGeom prst="line">
            <a:avLst/>
          </a:prstGeom>
          <a:noFill/>
          <a:ln w="12700" algn="ctr">
            <a:solidFill>
              <a:schemeClr val="tx1"/>
            </a:solidFill>
            <a:round/>
            <a:headEnd/>
            <a:tailEnd type="none" w="lg" len="lg"/>
          </a:ln>
        </p:spPr>
      </p:cxnSp>
      <p:cxnSp>
        <p:nvCxnSpPr>
          <p:cNvPr id="67651" name="Straight Connector 86"/>
          <p:cNvCxnSpPr>
            <a:cxnSpLocks noChangeShapeType="1"/>
          </p:cNvCxnSpPr>
          <p:nvPr/>
        </p:nvCxnSpPr>
        <p:spPr bwMode="auto">
          <a:xfrm>
            <a:off x="5459413" y="5724310"/>
            <a:ext cx="381000" cy="0"/>
          </a:xfrm>
          <a:prstGeom prst="line">
            <a:avLst/>
          </a:prstGeom>
          <a:noFill/>
          <a:ln w="12700" algn="ctr">
            <a:solidFill>
              <a:schemeClr val="tx1"/>
            </a:solidFill>
            <a:round/>
            <a:headEnd/>
            <a:tailEnd type="none" w="lg" len="lg"/>
          </a:ln>
        </p:spPr>
      </p:cxnSp>
      <p:cxnSp>
        <p:nvCxnSpPr>
          <p:cNvPr id="67652" name="Straight Connector 87"/>
          <p:cNvCxnSpPr>
            <a:cxnSpLocks noChangeShapeType="1"/>
          </p:cNvCxnSpPr>
          <p:nvPr/>
        </p:nvCxnSpPr>
        <p:spPr bwMode="auto">
          <a:xfrm>
            <a:off x="5459413" y="6029110"/>
            <a:ext cx="381000" cy="0"/>
          </a:xfrm>
          <a:prstGeom prst="line">
            <a:avLst/>
          </a:prstGeom>
          <a:noFill/>
          <a:ln w="12700" algn="ctr">
            <a:solidFill>
              <a:schemeClr val="tx1"/>
            </a:solidFill>
            <a:round/>
            <a:headEnd/>
            <a:tailEnd type="none" w="lg" len="lg"/>
          </a:ln>
        </p:spPr>
      </p:cxnSp>
      <p:cxnSp>
        <p:nvCxnSpPr>
          <p:cNvPr id="67653" name="Straight Connector 88"/>
          <p:cNvCxnSpPr>
            <a:cxnSpLocks noChangeShapeType="1"/>
          </p:cNvCxnSpPr>
          <p:nvPr/>
        </p:nvCxnSpPr>
        <p:spPr bwMode="auto">
          <a:xfrm rot="16200000" flipH="1">
            <a:off x="5726113" y="5838610"/>
            <a:ext cx="304800" cy="76200"/>
          </a:xfrm>
          <a:prstGeom prst="line">
            <a:avLst/>
          </a:prstGeom>
          <a:noFill/>
          <a:ln w="12700" algn="ctr">
            <a:solidFill>
              <a:schemeClr val="tx1"/>
            </a:solidFill>
            <a:round/>
            <a:headEnd/>
            <a:tailEnd type="none" w="lg" len="lg"/>
          </a:ln>
        </p:spPr>
      </p:cxnSp>
      <p:cxnSp>
        <p:nvCxnSpPr>
          <p:cNvPr id="67654" name="Straight Connector 89"/>
          <p:cNvCxnSpPr>
            <a:cxnSpLocks noChangeShapeType="1"/>
          </p:cNvCxnSpPr>
          <p:nvPr/>
        </p:nvCxnSpPr>
        <p:spPr bwMode="auto">
          <a:xfrm rot="5400000" flipH="1" flipV="1">
            <a:off x="5726113" y="5838610"/>
            <a:ext cx="304800" cy="76200"/>
          </a:xfrm>
          <a:prstGeom prst="line">
            <a:avLst/>
          </a:prstGeom>
          <a:noFill/>
          <a:ln w="12700" algn="ctr">
            <a:solidFill>
              <a:schemeClr val="tx1"/>
            </a:solidFill>
            <a:round/>
            <a:headEnd/>
            <a:tailEnd type="none" w="lg" len="lg"/>
          </a:ln>
        </p:spPr>
      </p:cxnSp>
      <p:cxnSp>
        <p:nvCxnSpPr>
          <p:cNvPr id="67655" name="Straight Connector 90"/>
          <p:cNvCxnSpPr>
            <a:cxnSpLocks noChangeShapeType="1"/>
          </p:cNvCxnSpPr>
          <p:nvPr/>
        </p:nvCxnSpPr>
        <p:spPr bwMode="auto">
          <a:xfrm flipV="1">
            <a:off x="3173413" y="6029110"/>
            <a:ext cx="381000" cy="228600"/>
          </a:xfrm>
          <a:prstGeom prst="line">
            <a:avLst/>
          </a:prstGeom>
          <a:noFill/>
          <a:ln w="12700" algn="ctr">
            <a:solidFill>
              <a:schemeClr val="tx1"/>
            </a:solidFill>
            <a:round/>
            <a:headEnd/>
            <a:tailEnd type="none" w="lg" len="lg"/>
          </a:ln>
        </p:spPr>
      </p:cxnSp>
      <p:cxnSp>
        <p:nvCxnSpPr>
          <p:cNvPr id="67656" name="Straight Connector 70"/>
          <p:cNvCxnSpPr>
            <a:cxnSpLocks noChangeShapeType="1"/>
          </p:cNvCxnSpPr>
          <p:nvPr/>
        </p:nvCxnSpPr>
        <p:spPr bwMode="auto">
          <a:xfrm>
            <a:off x="5916613" y="5724310"/>
            <a:ext cx="381000" cy="0"/>
          </a:xfrm>
          <a:prstGeom prst="line">
            <a:avLst/>
          </a:prstGeom>
          <a:noFill/>
          <a:ln w="12700" algn="ctr">
            <a:solidFill>
              <a:schemeClr val="tx1"/>
            </a:solidFill>
            <a:round/>
            <a:headEnd/>
            <a:tailEnd type="none" w="lg" len="lg"/>
          </a:ln>
        </p:spPr>
      </p:cxnSp>
      <p:cxnSp>
        <p:nvCxnSpPr>
          <p:cNvPr id="67657" name="Straight Connector 72"/>
          <p:cNvCxnSpPr>
            <a:cxnSpLocks noChangeShapeType="1"/>
          </p:cNvCxnSpPr>
          <p:nvPr/>
        </p:nvCxnSpPr>
        <p:spPr bwMode="auto">
          <a:xfrm rot="5400000">
            <a:off x="6221413" y="5800510"/>
            <a:ext cx="152400" cy="0"/>
          </a:xfrm>
          <a:prstGeom prst="line">
            <a:avLst/>
          </a:prstGeom>
          <a:noFill/>
          <a:ln w="12700" algn="ctr">
            <a:solidFill>
              <a:schemeClr val="tx1"/>
            </a:solidFill>
            <a:round/>
            <a:headEnd/>
            <a:tailEnd type="none" w="lg" len="lg"/>
          </a:ln>
        </p:spPr>
      </p:cxnSp>
      <p:sp>
        <p:nvSpPr>
          <p:cNvPr id="67658" name="TextBox 158"/>
          <p:cNvSpPr txBox="1">
            <a:spLocks noChangeArrowheads="1"/>
          </p:cNvSpPr>
          <p:nvPr/>
        </p:nvSpPr>
        <p:spPr bwMode="auto">
          <a:xfrm>
            <a:off x="6373813" y="5876710"/>
            <a:ext cx="427037" cy="277812"/>
          </a:xfrm>
          <a:prstGeom prst="rect">
            <a:avLst/>
          </a:prstGeom>
          <a:noFill/>
          <a:ln w="9525">
            <a:noFill/>
            <a:miter lim="800000"/>
            <a:headEnd/>
            <a:tailEnd/>
          </a:ln>
        </p:spPr>
        <p:txBody>
          <a:bodyPr wrap="none">
            <a:spAutoFit/>
          </a:bodyPr>
          <a:lstStyle/>
          <a:p>
            <a:r>
              <a:rPr lang="en-US" sz="1200" b="0"/>
              <a:t>R</a:t>
            </a:r>
            <a:r>
              <a:rPr lang="en-US" sz="1200" b="0" baseline="-25000"/>
              <a:t>FE</a:t>
            </a:r>
          </a:p>
        </p:txBody>
      </p:sp>
      <p:grpSp>
        <p:nvGrpSpPr>
          <p:cNvPr id="6" name="Group 113"/>
          <p:cNvGrpSpPr>
            <a:grpSpLocks/>
          </p:cNvGrpSpPr>
          <p:nvPr/>
        </p:nvGrpSpPr>
        <p:grpSpPr bwMode="auto">
          <a:xfrm rot="5400000">
            <a:off x="6183313" y="5914810"/>
            <a:ext cx="228600" cy="152400"/>
            <a:chOff x="1066800" y="2438400"/>
            <a:chExt cx="1447800" cy="685802"/>
          </a:xfrm>
        </p:grpSpPr>
        <p:cxnSp>
          <p:nvCxnSpPr>
            <p:cNvPr id="67716" name="Straight Connector 95"/>
            <p:cNvCxnSpPr>
              <a:cxnSpLocks noChangeShapeType="1"/>
            </p:cNvCxnSpPr>
            <p:nvPr/>
          </p:nvCxnSpPr>
          <p:spPr bwMode="auto">
            <a:xfrm rot="5400000" flipH="1" flipV="1">
              <a:off x="952500" y="2552700"/>
              <a:ext cx="381000" cy="152400"/>
            </a:xfrm>
            <a:prstGeom prst="line">
              <a:avLst/>
            </a:prstGeom>
            <a:noFill/>
            <a:ln w="6350" algn="ctr">
              <a:solidFill>
                <a:schemeClr val="tx1"/>
              </a:solidFill>
              <a:round/>
              <a:headEnd/>
              <a:tailEnd type="none" w="lg" len="lg"/>
            </a:ln>
          </p:spPr>
        </p:cxnSp>
        <p:cxnSp>
          <p:nvCxnSpPr>
            <p:cNvPr id="67717" name="Straight Connector 96"/>
            <p:cNvCxnSpPr>
              <a:cxnSpLocks noChangeShapeType="1"/>
            </p:cNvCxnSpPr>
            <p:nvPr/>
          </p:nvCxnSpPr>
          <p:spPr bwMode="auto">
            <a:xfrm rot="16200000" flipH="1">
              <a:off x="990600" y="2667000"/>
              <a:ext cx="685800" cy="228600"/>
            </a:xfrm>
            <a:prstGeom prst="line">
              <a:avLst/>
            </a:prstGeom>
            <a:noFill/>
            <a:ln w="6350" algn="ctr">
              <a:solidFill>
                <a:schemeClr val="tx1"/>
              </a:solidFill>
              <a:round/>
              <a:headEnd/>
              <a:tailEnd type="none" w="lg" len="lg"/>
            </a:ln>
          </p:spPr>
        </p:cxnSp>
        <p:cxnSp>
          <p:nvCxnSpPr>
            <p:cNvPr id="67718" name="Straight Connector 97"/>
            <p:cNvCxnSpPr>
              <a:cxnSpLocks noChangeShapeType="1"/>
            </p:cNvCxnSpPr>
            <p:nvPr/>
          </p:nvCxnSpPr>
          <p:spPr bwMode="auto">
            <a:xfrm rot="16200000" flipH="1">
              <a:off x="1447800" y="2667000"/>
              <a:ext cx="685800" cy="228600"/>
            </a:xfrm>
            <a:prstGeom prst="line">
              <a:avLst/>
            </a:prstGeom>
            <a:noFill/>
            <a:ln w="6350" algn="ctr">
              <a:solidFill>
                <a:schemeClr val="tx1"/>
              </a:solidFill>
              <a:round/>
              <a:headEnd/>
              <a:tailEnd type="none" w="lg" len="lg"/>
            </a:ln>
          </p:spPr>
        </p:cxnSp>
        <p:cxnSp>
          <p:nvCxnSpPr>
            <p:cNvPr id="67719" name="Straight Connector 98"/>
            <p:cNvCxnSpPr>
              <a:cxnSpLocks noChangeShapeType="1"/>
            </p:cNvCxnSpPr>
            <p:nvPr/>
          </p:nvCxnSpPr>
          <p:spPr bwMode="auto">
            <a:xfrm rot="16200000" flipH="1">
              <a:off x="1905000" y="2667000"/>
              <a:ext cx="685800" cy="228600"/>
            </a:xfrm>
            <a:prstGeom prst="line">
              <a:avLst/>
            </a:prstGeom>
            <a:noFill/>
            <a:ln w="6350" algn="ctr">
              <a:solidFill>
                <a:schemeClr val="tx1"/>
              </a:solidFill>
              <a:round/>
              <a:headEnd/>
              <a:tailEnd type="none" w="lg" len="lg"/>
            </a:ln>
          </p:spPr>
        </p:cxnSp>
        <p:cxnSp>
          <p:nvCxnSpPr>
            <p:cNvPr id="67720" name="Straight Connector 99"/>
            <p:cNvCxnSpPr>
              <a:cxnSpLocks noChangeShapeType="1"/>
            </p:cNvCxnSpPr>
            <p:nvPr/>
          </p:nvCxnSpPr>
          <p:spPr bwMode="auto">
            <a:xfrm rot="5400000" flipH="1" flipV="1">
              <a:off x="2247900" y="2857500"/>
              <a:ext cx="381000" cy="152400"/>
            </a:xfrm>
            <a:prstGeom prst="line">
              <a:avLst/>
            </a:prstGeom>
            <a:noFill/>
            <a:ln w="6350" algn="ctr">
              <a:solidFill>
                <a:schemeClr val="tx1"/>
              </a:solidFill>
              <a:round/>
              <a:headEnd/>
              <a:tailEnd type="none" w="lg" len="lg"/>
            </a:ln>
          </p:spPr>
        </p:cxnSp>
        <p:cxnSp>
          <p:nvCxnSpPr>
            <p:cNvPr id="67721" name="Straight Connector 100"/>
            <p:cNvCxnSpPr>
              <a:cxnSpLocks noChangeShapeType="1"/>
            </p:cNvCxnSpPr>
            <p:nvPr/>
          </p:nvCxnSpPr>
          <p:spPr bwMode="auto">
            <a:xfrm rot="5400000" flipH="1" flipV="1">
              <a:off x="1219200" y="2667000"/>
              <a:ext cx="685800" cy="228600"/>
            </a:xfrm>
            <a:prstGeom prst="line">
              <a:avLst/>
            </a:prstGeom>
            <a:noFill/>
            <a:ln w="6350" algn="ctr">
              <a:solidFill>
                <a:schemeClr val="tx1"/>
              </a:solidFill>
              <a:round/>
              <a:headEnd/>
              <a:tailEnd type="none" w="lg" len="lg"/>
            </a:ln>
          </p:spPr>
        </p:cxnSp>
        <p:cxnSp>
          <p:nvCxnSpPr>
            <p:cNvPr id="67722" name="Straight Connector 101"/>
            <p:cNvCxnSpPr>
              <a:cxnSpLocks noChangeShapeType="1"/>
            </p:cNvCxnSpPr>
            <p:nvPr/>
          </p:nvCxnSpPr>
          <p:spPr bwMode="auto">
            <a:xfrm rot="5400000" flipH="1" flipV="1">
              <a:off x="1676402" y="2667001"/>
              <a:ext cx="685800" cy="228602"/>
            </a:xfrm>
            <a:prstGeom prst="line">
              <a:avLst/>
            </a:prstGeom>
            <a:noFill/>
            <a:ln w="6350" algn="ctr">
              <a:solidFill>
                <a:schemeClr val="tx1"/>
              </a:solidFill>
              <a:round/>
              <a:headEnd/>
              <a:tailEnd type="none" w="lg" len="lg"/>
            </a:ln>
          </p:spPr>
        </p:cxnSp>
      </p:grpSp>
      <p:cxnSp>
        <p:nvCxnSpPr>
          <p:cNvPr id="67660" name="Straight Connector 133"/>
          <p:cNvCxnSpPr>
            <a:cxnSpLocks noChangeShapeType="1"/>
          </p:cNvCxnSpPr>
          <p:nvPr/>
        </p:nvCxnSpPr>
        <p:spPr bwMode="auto">
          <a:xfrm rot="5400000">
            <a:off x="6183313" y="6219610"/>
            <a:ext cx="228600" cy="0"/>
          </a:xfrm>
          <a:prstGeom prst="line">
            <a:avLst/>
          </a:prstGeom>
          <a:noFill/>
          <a:ln w="12700" algn="ctr">
            <a:solidFill>
              <a:schemeClr val="tx1"/>
            </a:solidFill>
            <a:round/>
            <a:headEnd/>
            <a:tailEnd type="none" w="lg" len="lg"/>
          </a:ln>
        </p:spPr>
      </p:cxnSp>
      <p:cxnSp>
        <p:nvCxnSpPr>
          <p:cNvPr id="67661" name="Straight Connector 103"/>
          <p:cNvCxnSpPr>
            <a:cxnSpLocks noChangeShapeType="1"/>
          </p:cNvCxnSpPr>
          <p:nvPr/>
        </p:nvCxnSpPr>
        <p:spPr bwMode="auto">
          <a:xfrm>
            <a:off x="5916613" y="6029110"/>
            <a:ext cx="381000" cy="304800"/>
          </a:xfrm>
          <a:prstGeom prst="line">
            <a:avLst/>
          </a:prstGeom>
          <a:noFill/>
          <a:ln w="12700" algn="ctr">
            <a:solidFill>
              <a:schemeClr val="tx1"/>
            </a:solidFill>
            <a:round/>
            <a:headEnd/>
            <a:tailEnd type="none" w="lg" len="lg"/>
          </a:ln>
        </p:spPr>
      </p:cxnSp>
      <p:cxnSp>
        <p:nvCxnSpPr>
          <p:cNvPr id="67662" name="Straight Arrow Connector 104"/>
          <p:cNvCxnSpPr>
            <a:cxnSpLocks noChangeShapeType="1"/>
          </p:cNvCxnSpPr>
          <p:nvPr/>
        </p:nvCxnSpPr>
        <p:spPr bwMode="auto">
          <a:xfrm>
            <a:off x="3706813" y="4657510"/>
            <a:ext cx="228600" cy="1587"/>
          </a:xfrm>
          <a:prstGeom prst="straightConnector1">
            <a:avLst/>
          </a:prstGeom>
          <a:noFill/>
          <a:ln w="9525" algn="ctr">
            <a:solidFill>
              <a:srgbClr val="FF0000"/>
            </a:solidFill>
            <a:round/>
            <a:headEnd/>
            <a:tailEnd type="triangle" w="med" len="med"/>
          </a:ln>
        </p:spPr>
      </p:cxnSp>
      <p:cxnSp>
        <p:nvCxnSpPr>
          <p:cNvPr id="67663" name="Straight Arrow Connector 105"/>
          <p:cNvCxnSpPr>
            <a:cxnSpLocks noChangeShapeType="1"/>
          </p:cNvCxnSpPr>
          <p:nvPr/>
        </p:nvCxnSpPr>
        <p:spPr bwMode="auto">
          <a:xfrm>
            <a:off x="3706813" y="5114710"/>
            <a:ext cx="228600" cy="1587"/>
          </a:xfrm>
          <a:prstGeom prst="straightConnector1">
            <a:avLst/>
          </a:prstGeom>
          <a:noFill/>
          <a:ln w="9525" algn="ctr">
            <a:solidFill>
              <a:srgbClr val="FF0000"/>
            </a:solidFill>
            <a:round/>
            <a:headEnd type="triangle" w="med" len="med"/>
            <a:tailEnd/>
          </a:ln>
        </p:spPr>
      </p:cxnSp>
      <p:sp>
        <p:nvSpPr>
          <p:cNvPr id="67664" name="TextBox 187"/>
          <p:cNvSpPr txBox="1">
            <a:spLocks noChangeArrowheads="1"/>
          </p:cNvSpPr>
          <p:nvPr/>
        </p:nvSpPr>
        <p:spPr bwMode="auto">
          <a:xfrm>
            <a:off x="3630613" y="4428910"/>
            <a:ext cx="273050" cy="230187"/>
          </a:xfrm>
          <a:prstGeom prst="rect">
            <a:avLst/>
          </a:prstGeom>
          <a:noFill/>
          <a:ln w="9525">
            <a:noFill/>
            <a:miter lim="800000"/>
            <a:headEnd/>
            <a:tailEnd/>
          </a:ln>
        </p:spPr>
        <p:txBody>
          <a:bodyPr wrap="none">
            <a:spAutoFit/>
          </a:bodyPr>
          <a:lstStyle/>
          <a:p>
            <a:r>
              <a:rPr lang="en-US" sz="900">
                <a:solidFill>
                  <a:srgbClr val="FF0000"/>
                </a:solidFill>
              </a:rPr>
              <a:t>I</a:t>
            </a:r>
            <a:r>
              <a:rPr lang="en-US" sz="900" baseline="-25000">
                <a:solidFill>
                  <a:srgbClr val="FF0000"/>
                </a:solidFill>
              </a:rPr>
              <a:t>C</a:t>
            </a:r>
          </a:p>
        </p:txBody>
      </p:sp>
      <p:sp>
        <p:nvSpPr>
          <p:cNvPr id="67665" name="TextBox 187"/>
          <p:cNvSpPr txBox="1">
            <a:spLocks noChangeArrowheads="1"/>
          </p:cNvSpPr>
          <p:nvPr/>
        </p:nvSpPr>
        <p:spPr bwMode="auto">
          <a:xfrm>
            <a:off x="3706813" y="5113122"/>
            <a:ext cx="273050" cy="230188"/>
          </a:xfrm>
          <a:prstGeom prst="rect">
            <a:avLst/>
          </a:prstGeom>
          <a:noFill/>
          <a:ln w="9525">
            <a:noFill/>
            <a:miter lim="800000"/>
            <a:headEnd/>
            <a:tailEnd/>
          </a:ln>
        </p:spPr>
        <p:txBody>
          <a:bodyPr wrap="none">
            <a:spAutoFit/>
          </a:bodyPr>
          <a:lstStyle/>
          <a:p>
            <a:r>
              <a:rPr lang="en-US" sz="900">
                <a:solidFill>
                  <a:srgbClr val="FF0000"/>
                </a:solidFill>
              </a:rPr>
              <a:t>I</a:t>
            </a:r>
            <a:r>
              <a:rPr lang="en-US" sz="900" baseline="-25000">
                <a:solidFill>
                  <a:srgbClr val="FF0000"/>
                </a:solidFill>
              </a:rPr>
              <a:t>C</a:t>
            </a:r>
          </a:p>
        </p:txBody>
      </p:sp>
      <p:sp>
        <p:nvSpPr>
          <p:cNvPr id="67666" name="TextBox 89"/>
          <p:cNvSpPr txBox="1">
            <a:spLocks noChangeArrowheads="1"/>
          </p:cNvSpPr>
          <p:nvPr/>
        </p:nvSpPr>
        <p:spPr bwMode="auto">
          <a:xfrm>
            <a:off x="4908550" y="4195547"/>
            <a:ext cx="1664045" cy="461665"/>
          </a:xfrm>
          <a:prstGeom prst="rect">
            <a:avLst/>
          </a:prstGeom>
          <a:noFill/>
          <a:ln w="9525">
            <a:noFill/>
            <a:miter lim="800000"/>
            <a:headEnd/>
            <a:tailEnd/>
          </a:ln>
        </p:spPr>
        <p:txBody>
          <a:bodyPr wrap="none">
            <a:spAutoFit/>
          </a:bodyPr>
          <a:lstStyle/>
          <a:p>
            <a:r>
              <a:rPr lang="en-US" sz="1200">
                <a:solidFill>
                  <a:srgbClr val="FF0000"/>
                </a:solidFill>
                <a:sym typeface="Wingdings" pitchFamily="2" charset="2"/>
              </a:rPr>
              <a:t>Total enclosed I </a:t>
            </a:r>
            <a:r>
              <a:rPr lang="en-US" sz="1200">
                <a:solidFill>
                  <a:srgbClr val="FF0000"/>
                </a:solidFill>
                <a:latin typeface="Arial" panose="020B0604020202020204" pitchFamily="34" charset="0"/>
                <a:cs typeface="Arial" panose="020B0604020202020204" pitchFamily="34" charset="0"/>
                <a:sym typeface="Wingdings" pitchFamily="2" charset="2"/>
              </a:rPr>
              <a:t>→ </a:t>
            </a:r>
            <a:r>
              <a:rPr lang="en-US" sz="1200">
                <a:solidFill>
                  <a:srgbClr val="FF0000"/>
                </a:solidFill>
                <a:sym typeface="Wingdings" pitchFamily="2" charset="2"/>
              </a:rPr>
              <a:t>0</a:t>
            </a:r>
          </a:p>
          <a:p>
            <a:r>
              <a:rPr lang="en-US" sz="1200">
                <a:solidFill>
                  <a:srgbClr val="FF0000"/>
                </a:solidFill>
              </a:rPr>
              <a:t>Net B </a:t>
            </a:r>
            <a:r>
              <a:rPr lang="en-US" sz="1200">
                <a:solidFill>
                  <a:srgbClr val="FF0000"/>
                </a:solidFill>
                <a:latin typeface="Arial" panose="020B0604020202020204" pitchFamily="34" charset="0"/>
                <a:cs typeface="Arial" panose="020B0604020202020204" pitchFamily="34" charset="0"/>
                <a:sym typeface="Wingdings" pitchFamily="2" charset="2"/>
              </a:rPr>
              <a:t>→</a:t>
            </a:r>
            <a:r>
              <a:rPr lang="en-US" sz="1200">
                <a:solidFill>
                  <a:srgbClr val="FF0000"/>
                </a:solidFill>
                <a:sym typeface="Wingdings" pitchFamily="2" charset="2"/>
              </a:rPr>
              <a:t> 0</a:t>
            </a:r>
            <a:endParaRPr lang="en-US" sz="1200">
              <a:solidFill>
                <a:srgbClr val="FF0000"/>
              </a:solidFill>
            </a:endParaRPr>
          </a:p>
        </p:txBody>
      </p:sp>
      <p:grpSp>
        <p:nvGrpSpPr>
          <p:cNvPr id="7" name="Group 109"/>
          <p:cNvGrpSpPr>
            <a:grpSpLocks/>
          </p:cNvGrpSpPr>
          <p:nvPr/>
        </p:nvGrpSpPr>
        <p:grpSpPr bwMode="auto">
          <a:xfrm>
            <a:off x="3700463" y="5619535"/>
            <a:ext cx="212725" cy="201612"/>
            <a:chOff x="2896375" y="2330932"/>
            <a:chExt cx="212586" cy="201753"/>
          </a:xfrm>
        </p:grpSpPr>
        <p:sp>
          <p:nvSpPr>
            <p:cNvPr id="67713" name="Oval 138"/>
            <p:cNvSpPr>
              <a:spLocks noChangeArrowheads="1"/>
            </p:cNvSpPr>
            <p:nvPr/>
          </p:nvSpPr>
          <p:spPr bwMode="auto">
            <a:xfrm rot="-5400000">
              <a:off x="2907208" y="2330932"/>
              <a:ext cx="201753" cy="201753"/>
            </a:xfrm>
            <a:prstGeom prst="ellipse">
              <a:avLst/>
            </a:prstGeom>
            <a:solidFill>
              <a:schemeClr val="bg1"/>
            </a:solidFill>
            <a:ln w="9525" algn="ctr">
              <a:solidFill>
                <a:schemeClr val="tx1"/>
              </a:solidFill>
              <a:round/>
              <a:headEnd/>
              <a:tailEnd type="triangle" w="lg" len="lg"/>
            </a:ln>
          </p:spPr>
          <p:txBody>
            <a:bodyPr/>
            <a:lstStyle/>
            <a:p>
              <a:endParaRPr lang="en-US" sz="700"/>
            </a:p>
          </p:txBody>
        </p:sp>
        <p:sp>
          <p:nvSpPr>
            <p:cNvPr id="67714" name="TextBox 139"/>
            <p:cNvSpPr txBox="1">
              <a:spLocks noChangeArrowheads="1"/>
            </p:cNvSpPr>
            <p:nvPr/>
          </p:nvSpPr>
          <p:spPr bwMode="auto">
            <a:xfrm rot="-5400000">
              <a:off x="2885543" y="2399989"/>
              <a:ext cx="97491" cy="75827"/>
            </a:xfrm>
            <a:prstGeom prst="rect">
              <a:avLst/>
            </a:prstGeom>
            <a:noFill/>
            <a:ln w="9525">
              <a:noFill/>
              <a:miter lim="800000"/>
              <a:headEnd/>
              <a:tailEnd/>
            </a:ln>
          </p:spPr>
          <p:txBody>
            <a:bodyPr wrap="none">
              <a:spAutoFit/>
            </a:bodyPr>
            <a:lstStyle/>
            <a:p>
              <a:pPr algn="ctr"/>
              <a:r>
                <a:rPr lang="en-US" sz="500" b="0"/>
                <a:t>+</a:t>
              </a:r>
            </a:p>
          </p:txBody>
        </p:sp>
        <p:sp>
          <p:nvSpPr>
            <p:cNvPr id="67715" name="TextBox 140"/>
            <p:cNvSpPr txBox="1">
              <a:spLocks noChangeArrowheads="1"/>
            </p:cNvSpPr>
            <p:nvPr/>
          </p:nvSpPr>
          <p:spPr bwMode="auto">
            <a:xfrm>
              <a:off x="3015531" y="2333360"/>
              <a:ext cx="93429" cy="82597"/>
            </a:xfrm>
            <a:prstGeom prst="rect">
              <a:avLst/>
            </a:prstGeom>
            <a:noFill/>
            <a:ln w="9525">
              <a:noFill/>
              <a:miter lim="800000"/>
              <a:headEnd/>
              <a:tailEnd/>
            </a:ln>
          </p:spPr>
          <p:txBody>
            <a:bodyPr wrap="none">
              <a:spAutoFit/>
            </a:bodyPr>
            <a:lstStyle/>
            <a:p>
              <a:pPr algn="ctr"/>
              <a:r>
                <a:rPr lang="en-US" sz="600" b="0"/>
                <a:t>-</a:t>
              </a:r>
            </a:p>
          </p:txBody>
        </p:sp>
      </p:grpSp>
      <p:grpSp>
        <p:nvGrpSpPr>
          <p:cNvPr id="8" name="Group 113"/>
          <p:cNvGrpSpPr>
            <a:grpSpLocks/>
          </p:cNvGrpSpPr>
          <p:nvPr/>
        </p:nvGrpSpPr>
        <p:grpSpPr bwMode="auto">
          <a:xfrm>
            <a:off x="4159250" y="5619535"/>
            <a:ext cx="212725" cy="201612"/>
            <a:chOff x="2896375" y="2330932"/>
            <a:chExt cx="212586" cy="201753"/>
          </a:xfrm>
        </p:grpSpPr>
        <p:sp>
          <p:nvSpPr>
            <p:cNvPr id="67710" name="Oval 138"/>
            <p:cNvSpPr>
              <a:spLocks noChangeArrowheads="1"/>
            </p:cNvSpPr>
            <p:nvPr/>
          </p:nvSpPr>
          <p:spPr bwMode="auto">
            <a:xfrm rot="-5400000">
              <a:off x="2907208" y="2330932"/>
              <a:ext cx="201753" cy="201753"/>
            </a:xfrm>
            <a:prstGeom prst="ellipse">
              <a:avLst/>
            </a:prstGeom>
            <a:solidFill>
              <a:schemeClr val="bg1"/>
            </a:solidFill>
            <a:ln w="9525" algn="ctr">
              <a:solidFill>
                <a:schemeClr val="tx1"/>
              </a:solidFill>
              <a:round/>
              <a:headEnd/>
              <a:tailEnd type="triangle" w="lg" len="lg"/>
            </a:ln>
          </p:spPr>
          <p:txBody>
            <a:bodyPr/>
            <a:lstStyle/>
            <a:p>
              <a:endParaRPr lang="en-US" sz="700"/>
            </a:p>
          </p:txBody>
        </p:sp>
        <p:sp>
          <p:nvSpPr>
            <p:cNvPr id="67711" name="TextBox 139"/>
            <p:cNvSpPr txBox="1">
              <a:spLocks noChangeArrowheads="1"/>
            </p:cNvSpPr>
            <p:nvPr/>
          </p:nvSpPr>
          <p:spPr bwMode="auto">
            <a:xfrm rot="-5400000">
              <a:off x="2885543" y="2399989"/>
              <a:ext cx="97491" cy="75827"/>
            </a:xfrm>
            <a:prstGeom prst="rect">
              <a:avLst/>
            </a:prstGeom>
            <a:noFill/>
            <a:ln w="9525">
              <a:noFill/>
              <a:miter lim="800000"/>
              <a:headEnd/>
              <a:tailEnd/>
            </a:ln>
          </p:spPr>
          <p:txBody>
            <a:bodyPr wrap="none">
              <a:spAutoFit/>
            </a:bodyPr>
            <a:lstStyle/>
            <a:p>
              <a:pPr algn="ctr"/>
              <a:r>
                <a:rPr lang="en-US" sz="500" b="0"/>
                <a:t>+</a:t>
              </a:r>
            </a:p>
          </p:txBody>
        </p:sp>
        <p:sp>
          <p:nvSpPr>
            <p:cNvPr id="67712" name="TextBox 140"/>
            <p:cNvSpPr txBox="1">
              <a:spLocks noChangeArrowheads="1"/>
            </p:cNvSpPr>
            <p:nvPr/>
          </p:nvSpPr>
          <p:spPr bwMode="auto">
            <a:xfrm>
              <a:off x="3015531" y="2333360"/>
              <a:ext cx="93429" cy="82597"/>
            </a:xfrm>
            <a:prstGeom prst="rect">
              <a:avLst/>
            </a:prstGeom>
            <a:noFill/>
            <a:ln w="9525">
              <a:noFill/>
              <a:miter lim="800000"/>
              <a:headEnd/>
              <a:tailEnd/>
            </a:ln>
          </p:spPr>
          <p:txBody>
            <a:bodyPr wrap="none">
              <a:spAutoFit/>
            </a:bodyPr>
            <a:lstStyle/>
            <a:p>
              <a:pPr algn="ctr"/>
              <a:r>
                <a:rPr lang="en-US" sz="600" b="0"/>
                <a:t>-</a:t>
              </a:r>
            </a:p>
          </p:txBody>
        </p:sp>
      </p:grpSp>
      <p:grpSp>
        <p:nvGrpSpPr>
          <p:cNvPr id="9" name="Group 117"/>
          <p:cNvGrpSpPr>
            <a:grpSpLocks/>
          </p:cNvGrpSpPr>
          <p:nvPr/>
        </p:nvGrpSpPr>
        <p:grpSpPr bwMode="auto">
          <a:xfrm>
            <a:off x="4618038" y="5619535"/>
            <a:ext cx="212725" cy="201612"/>
            <a:chOff x="2896375" y="2330932"/>
            <a:chExt cx="212586" cy="201753"/>
          </a:xfrm>
        </p:grpSpPr>
        <p:sp>
          <p:nvSpPr>
            <p:cNvPr id="67707" name="Oval 138"/>
            <p:cNvSpPr>
              <a:spLocks noChangeArrowheads="1"/>
            </p:cNvSpPr>
            <p:nvPr/>
          </p:nvSpPr>
          <p:spPr bwMode="auto">
            <a:xfrm rot="-5400000">
              <a:off x="2907208" y="2330932"/>
              <a:ext cx="201753" cy="201753"/>
            </a:xfrm>
            <a:prstGeom prst="ellipse">
              <a:avLst/>
            </a:prstGeom>
            <a:solidFill>
              <a:schemeClr val="bg1"/>
            </a:solidFill>
            <a:ln w="9525" algn="ctr">
              <a:solidFill>
                <a:schemeClr val="tx1"/>
              </a:solidFill>
              <a:round/>
              <a:headEnd/>
              <a:tailEnd type="triangle" w="lg" len="lg"/>
            </a:ln>
          </p:spPr>
          <p:txBody>
            <a:bodyPr/>
            <a:lstStyle/>
            <a:p>
              <a:endParaRPr lang="en-US" sz="700"/>
            </a:p>
          </p:txBody>
        </p:sp>
        <p:sp>
          <p:nvSpPr>
            <p:cNvPr id="67708" name="TextBox 139"/>
            <p:cNvSpPr txBox="1">
              <a:spLocks noChangeArrowheads="1"/>
            </p:cNvSpPr>
            <p:nvPr/>
          </p:nvSpPr>
          <p:spPr bwMode="auto">
            <a:xfrm rot="-5400000">
              <a:off x="2885543" y="2399989"/>
              <a:ext cx="97491" cy="75827"/>
            </a:xfrm>
            <a:prstGeom prst="rect">
              <a:avLst/>
            </a:prstGeom>
            <a:noFill/>
            <a:ln w="9525">
              <a:noFill/>
              <a:miter lim="800000"/>
              <a:headEnd/>
              <a:tailEnd/>
            </a:ln>
          </p:spPr>
          <p:txBody>
            <a:bodyPr wrap="none">
              <a:spAutoFit/>
            </a:bodyPr>
            <a:lstStyle/>
            <a:p>
              <a:pPr algn="ctr"/>
              <a:r>
                <a:rPr lang="en-US" sz="500" b="0"/>
                <a:t>+</a:t>
              </a:r>
            </a:p>
          </p:txBody>
        </p:sp>
        <p:sp>
          <p:nvSpPr>
            <p:cNvPr id="67709" name="TextBox 140"/>
            <p:cNvSpPr txBox="1">
              <a:spLocks noChangeArrowheads="1"/>
            </p:cNvSpPr>
            <p:nvPr/>
          </p:nvSpPr>
          <p:spPr bwMode="auto">
            <a:xfrm>
              <a:off x="3015531" y="2333360"/>
              <a:ext cx="93429" cy="82597"/>
            </a:xfrm>
            <a:prstGeom prst="rect">
              <a:avLst/>
            </a:prstGeom>
            <a:noFill/>
            <a:ln w="9525">
              <a:noFill/>
              <a:miter lim="800000"/>
              <a:headEnd/>
              <a:tailEnd/>
            </a:ln>
          </p:spPr>
          <p:txBody>
            <a:bodyPr wrap="none">
              <a:spAutoFit/>
            </a:bodyPr>
            <a:lstStyle/>
            <a:p>
              <a:pPr algn="ctr"/>
              <a:r>
                <a:rPr lang="en-US" sz="600" b="0"/>
                <a:t>-</a:t>
              </a:r>
            </a:p>
          </p:txBody>
        </p:sp>
      </p:grpSp>
      <p:grpSp>
        <p:nvGrpSpPr>
          <p:cNvPr id="10" name="Group 121"/>
          <p:cNvGrpSpPr>
            <a:grpSpLocks/>
          </p:cNvGrpSpPr>
          <p:nvPr/>
        </p:nvGrpSpPr>
        <p:grpSpPr bwMode="auto">
          <a:xfrm>
            <a:off x="5076825" y="5619535"/>
            <a:ext cx="212725" cy="201612"/>
            <a:chOff x="2896375" y="2330932"/>
            <a:chExt cx="212586" cy="201753"/>
          </a:xfrm>
        </p:grpSpPr>
        <p:sp>
          <p:nvSpPr>
            <p:cNvPr id="67704" name="Oval 138"/>
            <p:cNvSpPr>
              <a:spLocks noChangeArrowheads="1"/>
            </p:cNvSpPr>
            <p:nvPr/>
          </p:nvSpPr>
          <p:spPr bwMode="auto">
            <a:xfrm rot="-5400000">
              <a:off x="2907208" y="2330932"/>
              <a:ext cx="201753" cy="201753"/>
            </a:xfrm>
            <a:prstGeom prst="ellipse">
              <a:avLst/>
            </a:prstGeom>
            <a:solidFill>
              <a:schemeClr val="bg1"/>
            </a:solidFill>
            <a:ln w="9525" algn="ctr">
              <a:solidFill>
                <a:schemeClr val="tx1"/>
              </a:solidFill>
              <a:round/>
              <a:headEnd/>
              <a:tailEnd type="triangle" w="lg" len="lg"/>
            </a:ln>
          </p:spPr>
          <p:txBody>
            <a:bodyPr/>
            <a:lstStyle/>
            <a:p>
              <a:endParaRPr lang="en-US" sz="700"/>
            </a:p>
          </p:txBody>
        </p:sp>
        <p:sp>
          <p:nvSpPr>
            <p:cNvPr id="67705" name="TextBox 139"/>
            <p:cNvSpPr txBox="1">
              <a:spLocks noChangeArrowheads="1"/>
            </p:cNvSpPr>
            <p:nvPr/>
          </p:nvSpPr>
          <p:spPr bwMode="auto">
            <a:xfrm rot="-5400000">
              <a:off x="2885543" y="2399989"/>
              <a:ext cx="97491" cy="75827"/>
            </a:xfrm>
            <a:prstGeom prst="rect">
              <a:avLst/>
            </a:prstGeom>
            <a:noFill/>
            <a:ln w="9525">
              <a:noFill/>
              <a:miter lim="800000"/>
              <a:headEnd/>
              <a:tailEnd/>
            </a:ln>
          </p:spPr>
          <p:txBody>
            <a:bodyPr wrap="none">
              <a:spAutoFit/>
            </a:bodyPr>
            <a:lstStyle/>
            <a:p>
              <a:pPr algn="ctr"/>
              <a:r>
                <a:rPr lang="en-US" sz="500" b="0"/>
                <a:t>+</a:t>
              </a:r>
            </a:p>
          </p:txBody>
        </p:sp>
        <p:sp>
          <p:nvSpPr>
            <p:cNvPr id="67706" name="TextBox 140"/>
            <p:cNvSpPr txBox="1">
              <a:spLocks noChangeArrowheads="1"/>
            </p:cNvSpPr>
            <p:nvPr/>
          </p:nvSpPr>
          <p:spPr bwMode="auto">
            <a:xfrm>
              <a:off x="3015531" y="2333360"/>
              <a:ext cx="93429" cy="82597"/>
            </a:xfrm>
            <a:prstGeom prst="rect">
              <a:avLst/>
            </a:prstGeom>
            <a:noFill/>
            <a:ln w="9525">
              <a:noFill/>
              <a:miter lim="800000"/>
              <a:headEnd/>
              <a:tailEnd/>
            </a:ln>
          </p:spPr>
          <p:txBody>
            <a:bodyPr wrap="none">
              <a:spAutoFit/>
            </a:bodyPr>
            <a:lstStyle/>
            <a:p>
              <a:pPr algn="ctr"/>
              <a:r>
                <a:rPr lang="en-US" sz="600" b="0"/>
                <a:t>-</a:t>
              </a:r>
            </a:p>
          </p:txBody>
        </p:sp>
      </p:grpSp>
      <p:grpSp>
        <p:nvGrpSpPr>
          <p:cNvPr id="11" name="Group 125"/>
          <p:cNvGrpSpPr>
            <a:grpSpLocks/>
          </p:cNvGrpSpPr>
          <p:nvPr/>
        </p:nvGrpSpPr>
        <p:grpSpPr bwMode="auto">
          <a:xfrm>
            <a:off x="5535613" y="5619535"/>
            <a:ext cx="212725" cy="201612"/>
            <a:chOff x="2896375" y="2330932"/>
            <a:chExt cx="212586" cy="201753"/>
          </a:xfrm>
        </p:grpSpPr>
        <p:sp>
          <p:nvSpPr>
            <p:cNvPr id="67701" name="Oval 138"/>
            <p:cNvSpPr>
              <a:spLocks noChangeArrowheads="1"/>
            </p:cNvSpPr>
            <p:nvPr/>
          </p:nvSpPr>
          <p:spPr bwMode="auto">
            <a:xfrm rot="-5400000">
              <a:off x="2907208" y="2330932"/>
              <a:ext cx="201753" cy="201753"/>
            </a:xfrm>
            <a:prstGeom prst="ellipse">
              <a:avLst/>
            </a:prstGeom>
            <a:solidFill>
              <a:schemeClr val="bg1"/>
            </a:solidFill>
            <a:ln w="9525" algn="ctr">
              <a:solidFill>
                <a:schemeClr val="tx1"/>
              </a:solidFill>
              <a:round/>
              <a:headEnd/>
              <a:tailEnd type="triangle" w="lg" len="lg"/>
            </a:ln>
          </p:spPr>
          <p:txBody>
            <a:bodyPr/>
            <a:lstStyle/>
            <a:p>
              <a:endParaRPr lang="en-US" sz="700"/>
            </a:p>
          </p:txBody>
        </p:sp>
        <p:sp>
          <p:nvSpPr>
            <p:cNvPr id="67702" name="TextBox 139"/>
            <p:cNvSpPr txBox="1">
              <a:spLocks noChangeArrowheads="1"/>
            </p:cNvSpPr>
            <p:nvPr/>
          </p:nvSpPr>
          <p:spPr bwMode="auto">
            <a:xfrm rot="-5400000">
              <a:off x="2885543" y="2399989"/>
              <a:ext cx="97491" cy="75827"/>
            </a:xfrm>
            <a:prstGeom prst="rect">
              <a:avLst/>
            </a:prstGeom>
            <a:noFill/>
            <a:ln w="9525">
              <a:noFill/>
              <a:miter lim="800000"/>
              <a:headEnd/>
              <a:tailEnd/>
            </a:ln>
          </p:spPr>
          <p:txBody>
            <a:bodyPr wrap="none">
              <a:spAutoFit/>
            </a:bodyPr>
            <a:lstStyle/>
            <a:p>
              <a:pPr algn="ctr"/>
              <a:r>
                <a:rPr lang="en-US" sz="500" b="0"/>
                <a:t>+</a:t>
              </a:r>
            </a:p>
          </p:txBody>
        </p:sp>
        <p:sp>
          <p:nvSpPr>
            <p:cNvPr id="67703" name="TextBox 140"/>
            <p:cNvSpPr txBox="1">
              <a:spLocks noChangeArrowheads="1"/>
            </p:cNvSpPr>
            <p:nvPr/>
          </p:nvSpPr>
          <p:spPr bwMode="auto">
            <a:xfrm>
              <a:off x="3015531" y="2333360"/>
              <a:ext cx="93429" cy="82597"/>
            </a:xfrm>
            <a:prstGeom prst="rect">
              <a:avLst/>
            </a:prstGeom>
            <a:noFill/>
            <a:ln w="9525">
              <a:noFill/>
              <a:miter lim="800000"/>
              <a:headEnd/>
              <a:tailEnd/>
            </a:ln>
          </p:spPr>
          <p:txBody>
            <a:bodyPr wrap="none">
              <a:spAutoFit/>
            </a:bodyPr>
            <a:lstStyle/>
            <a:p>
              <a:pPr algn="ctr"/>
              <a:r>
                <a:rPr lang="en-US" sz="600" b="0"/>
                <a:t>-</a:t>
              </a:r>
            </a:p>
          </p:txBody>
        </p:sp>
      </p:grpSp>
      <p:sp>
        <p:nvSpPr>
          <p:cNvPr id="67672" name="Curved Left Arrow 129"/>
          <p:cNvSpPr>
            <a:spLocks noChangeArrowheads="1"/>
          </p:cNvSpPr>
          <p:nvPr/>
        </p:nvSpPr>
        <p:spPr bwMode="auto">
          <a:xfrm>
            <a:off x="4773613" y="4531237"/>
            <a:ext cx="284162" cy="1524000"/>
          </a:xfrm>
          <a:prstGeom prst="curvedLeftArrow">
            <a:avLst>
              <a:gd name="adj1" fmla="val 31286"/>
              <a:gd name="adj2" fmla="val 95154"/>
              <a:gd name="adj3" fmla="val 28199"/>
            </a:avLst>
          </a:prstGeom>
          <a:solidFill>
            <a:srgbClr val="FF0000"/>
          </a:solidFill>
          <a:ln w="9525" algn="ctr">
            <a:solidFill>
              <a:schemeClr val="tx1"/>
            </a:solidFill>
            <a:round/>
            <a:headEnd/>
            <a:tailEnd/>
          </a:ln>
        </p:spPr>
        <p:txBody>
          <a:bodyPr/>
          <a:lstStyle/>
          <a:p>
            <a:endParaRPr lang="en-US"/>
          </a:p>
        </p:txBody>
      </p:sp>
      <p:sp>
        <p:nvSpPr>
          <p:cNvPr id="67673" name="TextBox 92"/>
          <p:cNvSpPr txBox="1">
            <a:spLocks noChangeArrowheads="1"/>
          </p:cNvSpPr>
          <p:nvPr/>
        </p:nvSpPr>
        <p:spPr bwMode="auto">
          <a:xfrm>
            <a:off x="3630613" y="5419510"/>
            <a:ext cx="384175" cy="215900"/>
          </a:xfrm>
          <a:prstGeom prst="rect">
            <a:avLst/>
          </a:prstGeom>
          <a:noFill/>
          <a:ln w="9525">
            <a:noFill/>
            <a:miter lim="800000"/>
            <a:headEnd/>
            <a:tailEnd/>
          </a:ln>
        </p:spPr>
        <p:txBody>
          <a:bodyPr wrap="none">
            <a:spAutoFit/>
          </a:bodyPr>
          <a:lstStyle/>
          <a:p>
            <a:r>
              <a:rPr lang="en-US" sz="800">
                <a:solidFill>
                  <a:srgbClr val="00B050"/>
                </a:solidFill>
              </a:rPr>
              <a:t>V</a:t>
            </a:r>
            <a:r>
              <a:rPr lang="en-US" sz="800" baseline="-25000">
                <a:solidFill>
                  <a:srgbClr val="00B050"/>
                </a:solidFill>
              </a:rPr>
              <a:t>HT1</a:t>
            </a:r>
          </a:p>
        </p:txBody>
      </p:sp>
      <p:sp>
        <p:nvSpPr>
          <p:cNvPr id="67674" name="TextBox 92"/>
          <p:cNvSpPr txBox="1">
            <a:spLocks noChangeArrowheads="1"/>
          </p:cNvSpPr>
          <p:nvPr/>
        </p:nvSpPr>
        <p:spPr bwMode="auto">
          <a:xfrm>
            <a:off x="4087813" y="5419510"/>
            <a:ext cx="384175" cy="215900"/>
          </a:xfrm>
          <a:prstGeom prst="rect">
            <a:avLst/>
          </a:prstGeom>
          <a:noFill/>
          <a:ln w="9525">
            <a:noFill/>
            <a:miter lim="800000"/>
            <a:headEnd/>
            <a:tailEnd/>
          </a:ln>
        </p:spPr>
        <p:txBody>
          <a:bodyPr wrap="none">
            <a:spAutoFit/>
          </a:bodyPr>
          <a:lstStyle/>
          <a:p>
            <a:r>
              <a:rPr lang="en-US" sz="800">
                <a:solidFill>
                  <a:srgbClr val="00B050"/>
                </a:solidFill>
              </a:rPr>
              <a:t>V</a:t>
            </a:r>
            <a:r>
              <a:rPr lang="en-US" sz="800" baseline="-25000">
                <a:solidFill>
                  <a:srgbClr val="00B050"/>
                </a:solidFill>
              </a:rPr>
              <a:t>HT2</a:t>
            </a:r>
          </a:p>
        </p:txBody>
      </p:sp>
      <p:sp>
        <p:nvSpPr>
          <p:cNvPr id="67675" name="TextBox 92"/>
          <p:cNvSpPr txBox="1">
            <a:spLocks noChangeArrowheads="1"/>
          </p:cNvSpPr>
          <p:nvPr/>
        </p:nvSpPr>
        <p:spPr bwMode="auto">
          <a:xfrm>
            <a:off x="4545013" y="5419510"/>
            <a:ext cx="384175" cy="215900"/>
          </a:xfrm>
          <a:prstGeom prst="rect">
            <a:avLst/>
          </a:prstGeom>
          <a:noFill/>
          <a:ln w="9525">
            <a:noFill/>
            <a:miter lim="800000"/>
            <a:headEnd/>
            <a:tailEnd/>
          </a:ln>
        </p:spPr>
        <p:txBody>
          <a:bodyPr wrap="none">
            <a:spAutoFit/>
          </a:bodyPr>
          <a:lstStyle/>
          <a:p>
            <a:r>
              <a:rPr lang="en-US" sz="800">
                <a:solidFill>
                  <a:srgbClr val="00B050"/>
                </a:solidFill>
              </a:rPr>
              <a:t>V</a:t>
            </a:r>
            <a:r>
              <a:rPr lang="en-US" sz="800" baseline="-25000">
                <a:solidFill>
                  <a:srgbClr val="00B050"/>
                </a:solidFill>
              </a:rPr>
              <a:t>HT3</a:t>
            </a:r>
          </a:p>
        </p:txBody>
      </p:sp>
      <p:sp>
        <p:nvSpPr>
          <p:cNvPr id="67676" name="TextBox 92"/>
          <p:cNvSpPr txBox="1">
            <a:spLocks noChangeArrowheads="1"/>
          </p:cNvSpPr>
          <p:nvPr/>
        </p:nvSpPr>
        <p:spPr bwMode="auto">
          <a:xfrm>
            <a:off x="5002213" y="5419510"/>
            <a:ext cx="384175" cy="215900"/>
          </a:xfrm>
          <a:prstGeom prst="rect">
            <a:avLst/>
          </a:prstGeom>
          <a:noFill/>
          <a:ln w="9525">
            <a:noFill/>
            <a:miter lim="800000"/>
            <a:headEnd/>
            <a:tailEnd/>
          </a:ln>
        </p:spPr>
        <p:txBody>
          <a:bodyPr wrap="none">
            <a:spAutoFit/>
          </a:bodyPr>
          <a:lstStyle/>
          <a:p>
            <a:r>
              <a:rPr lang="en-US" sz="800">
                <a:solidFill>
                  <a:srgbClr val="00B050"/>
                </a:solidFill>
              </a:rPr>
              <a:t>V</a:t>
            </a:r>
            <a:r>
              <a:rPr lang="en-US" sz="800" baseline="-25000">
                <a:solidFill>
                  <a:srgbClr val="00B050"/>
                </a:solidFill>
              </a:rPr>
              <a:t>HT4</a:t>
            </a:r>
          </a:p>
        </p:txBody>
      </p:sp>
      <p:sp>
        <p:nvSpPr>
          <p:cNvPr id="67677" name="TextBox 92"/>
          <p:cNvSpPr txBox="1">
            <a:spLocks noChangeArrowheads="1"/>
          </p:cNvSpPr>
          <p:nvPr/>
        </p:nvSpPr>
        <p:spPr bwMode="auto">
          <a:xfrm>
            <a:off x="5459413" y="5419510"/>
            <a:ext cx="384175" cy="215900"/>
          </a:xfrm>
          <a:prstGeom prst="rect">
            <a:avLst/>
          </a:prstGeom>
          <a:noFill/>
          <a:ln w="9525">
            <a:noFill/>
            <a:miter lim="800000"/>
            <a:headEnd/>
            <a:tailEnd/>
          </a:ln>
        </p:spPr>
        <p:txBody>
          <a:bodyPr wrap="none">
            <a:spAutoFit/>
          </a:bodyPr>
          <a:lstStyle/>
          <a:p>
            <a:r>
              <a:rPr lang="en-US" sz="800">
                <a:solidFill>
                  <a:srgbClr val="00B050"/>
                </a:solidFill>
              </a:rPr>
              <a:t>V</a:t>
            </a:r>
            <a:r>
              <a:rPr lang="en-US" sz="800" baseline="-25000">
                <a:solidFill>
                  <a:srgbClr val="00B050"/>
                </a:solidFill>
              </a:rPr>
              <a:t>HT5</a:t>
            </a:r>
          </a:p>
        </p:txBody>
      </p:sp>
      <p:sp>
        <p:nvSpPr>
          <p:cNvPr id="67693" name="AutoShape 164" descr="9k="/>
          <p:cNvSpPr>
            <a:spLocks noChangeAspect="1" noChangeArrowheads="1"/>
          </p:cNvSpPr>
          <p:nvPr/>
        </p:nvSpPr>
        <p:spPr bwMode="auto">
          <a:xfrm>
            <a:off x="3810000" y="2686050"/>
            <a:ext cx="1524000" cy="1485900"/>
          </a:xfrm>
          <a:prstGeom prst="rect">
            <a:avLst/>
          </a:prstGeom>
          <a:noFill/>
          <a:ln w="9525">
            <a:noFill/>
            <a:miter lim="800000"/>
            <a:headEnd/>
            <a:tailEnd/>
          </a:ln>
        </p:spPr>
        <p:txBody>
          <a:bodyPr/>
          <a:lstStyle/>
          <a:p>
            <a:endParaRPr lang="en-US"/>
          </a:p>
        </p:txBody>
      </p:sp>
      <p:sp>
        <p:nvSpPr>
          <p:cNvPr id="67694" name="AutoShape 168" descr="2Q=="/>
          <p:cNvSpPr>
            <a:spLocks noChangeAspect="1" noChangeArrowheads="1"/>
          </p:cNvSpPr>
          <p:nvPr/>
        </p:nvSpPr>
        <p:spPr bwMode="auto">
          <a:xfrm>
            <a:off x="4000500" y="2943225"/>
            <a:ext cx="1143000" cy="971550"/>
          </a:xfrm>
          <a:prstGeom prst="rect">
            <a:avLst/>
          </a:prstGeom>
          <a:noFill/>
          <a:ln w="9525">
            <a:noFill/>
            <a:miter lim="800000"/>
            <a:headEnd/>
            <a:tailEnd/>
          </a:ln>
        </p:spPr>
        <p:txBody>
          <a:bodyPr/>
          <a:lstStyle/>
          <a:p>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lstStyle/>
          <a:p>
            <a:r>
              <a:rPr lang="en-US"/>
              <a:t>Mitigation Strategies: Shielding</a:t>
            </a:r>
            <a:endParaRPr lang="en-US" dirty="0"/>
          </a:p>
        </p:txBody>
      </p:sp>
      <p:sp>
        <p:nvSpPr>
          <p:cNvPr id="64515" name="Content Placeholder 2"/>
          <p:cNvSpPr>
            <a:spLocks noGrp="1"/>
          </p:cNvSpPr>
          <p:nvPr>
            <p:ph idx="1"/>
          </p:nvPr>
        </p:nvSpPr>
        <p:spPr>
          <a:xfrm>
            <a:off x="157163" y="1066800"/>
            <a:ext cx="8796337" cy="2500648"/>
          </a:xfrm>
        </p:spPr>
        <p:txBody>
          <a:bodyPr/>
          <a:lstStyle/>
          <a:p>
            <a:r>
              <a:rPr lang="en-US" sz="1400" dirty="0"/>
              <a:t>Emissions</a:t>
            </a:r>
          </a:p>
          <a:p>
            <a:pPr lvl="1"/>
            <a:r>
              <a:rPr lang="en-US" sz="1400"/>
              <a:t>Culprit common mode noise current </a:t>
            </a:r>
            <a:r>
              <a:rPr lang="en-US" sz="1400" dirty="0"/>
              <a:t>couples to its own shield and returns to </a:t>
            </a:r>
            <a:r>
              <a:rPr lang="en-US" sz="1400"/>
              <a:t>its source</a:t>
            </a:r>
          </a:p>
          <a:p>
            <a:pPr lvl="1"/>
            <a:r>
              <a:rPr lang="en-US" sz="1400"/>
              <a:t>Minimizes emissions</a:t>
            </a:r>
            <a:endParaRPr lang="en-US" sz="1400" dirty="0"/>
          </a:p>
          <a:p>
            <a:r>
              <a:rPr lang="en-US" sz="1400" dirty="0"/>
              <a:t>Susceptibility</a:t>
            </a:r>
          </a:p>
          <a:p>
            <a:pPr lvl="1"/>
            <a:r>
              <a:rPr lang="en-US" sz="1400" dirty="0"/>
              <a:t>Any remaining current that makes its way to victim couples to victim’s shield and gets shunted back to source (via ground), protecting victim </a:t>
            </a:r>
            <a:r>
              <a:rPr lang="en-US" sz="1400"/>
              <a:t>signal wire(s)</a:t>
            </a:r>
          </a:p>
          <a:p>
            <a:pPr lvl="1"/>
            <a:r>
              <a:rPr lang="en-US" sz="1400"/>
              <a:t>Incident field couples to shield, which shunts current away from signal-carrying conductors</a:t>
            </a:r>
            <a:endParaRPr lang="en-US" sz="1400" dirty="0"/>
          </a:p>
          <a:p>
            <a:r>
              <a:rPr lang="en-US" sz="1400" dirty="0"/>
              <a:t>Shields must provide low impedance path back to source</a:t>
            </a:r>
          </a:p>
          <a:p>
            <a:pPr lvl="1"/>
            <a:r>
              <a:rPr lang="en-US" sz="1400" dirty="0"/>
              <a:t>Includes shield terminations, connector to chassis connections, reference plane to chassis connections, etc.</a:t>
            </a:r>
          </a:p>
        </p:txBody>
      </p:sp>
      <p:grpSp>
        <p:nvGrpSpPr>
          <p:cNvPr id="3" name="Group 54"/>
          <p:cNvGrpSpPr>
            <a:grpSpLocks/>
          </p:cNvGrpSpPr>
          <p:nvPr/>
        </p:nvGrpSpPr>
        <p:grpSpPr bwMode="auto">
          <a:xfrm rot="5400000">
            <a:off x="4010209" y="5628373"/>
            <a:ext cx="228600" cy="152400"/>
            <a:chOff x="1066800" y="2438400"/>
            <a:chExt cx="1447800" cy="685802"/>
          </a:xfrm>
        </p:grpSpPr>
        <p:cxnSp>
          <p:nvCxnSpPr>
            <p:cNvPr id="64586" name="Straight Connector 55"/>
            <p:cNvCxnSpPr>
              <a:cxnSpLocks noChangeShapeType="1"/>
            </p:cNvCxnSpPr>
            <p:nvPr/>
          </p:nvCxnSpPr>
          <p:spPr bwMode="auto">
            <a:xfrm rot="5400000" flipH="1" flipV="1">
              <a:off x="952500" y="2552700"/>
              <a:ext cx="381000" cy="152400"/>
            </a:xfrm>
            <a:prstGeom prst="line">
              <a:avLst/>
            </a:prstGeom>
            <a:noFill/>
            <a:ln w="6350" algn="ctr">
              <a:solidFill>
                <a:schemeClr val="tx1"/>
              </a:solidFill>
              <a:round/>
              <a:headEnd/>
              <a:tailEnd type="none" w="lg" len="lg"/>
            </a:ln>
          </p:spPr>
        </p:cxnSp>
        <p:cxnSp>
          <p:nvCxnSpPr>
            <p:cNvPr id="64587" name="Straight Connector 56"/>
            <p:cNvCxnSpPr>
              <a:cxnSpLocks noChangeShapeType="1"/>
            </p:cNvCxnSpPr>
            <p:nvPr/>
          </p:nvCxnSpPr>
          <p:spPr bwMode="auto">
            <a:xfrm rot="16200000" flipH="1">
              <a:off x="990600" y="2667000"/>
              <a:ext cx="685800" cy="228600"/>
            </a:xfrm>
            <a:prstGeom prst="line">
              <a:avLst/>
            </a:prstGeom>
            <a:noFill/>
            <a:ln w="6350" algn="ctr">
              <a:solidFill>
                <a:schemeClr val="tx1"/>
              </a:solidFill>
              <a:round/>
              <a:headEnd/>
              <a:tailEnd type="none" w="lg" len="lg"/>
            </a:ln>
          </p:spPr>
        </p:cxnSp>
        <p:cxnSp>
          <p:nvCxnSpPr>
            <p:cNvPr id="64588" name="Straight Connector 57"/>
            <p:cNvCxnSpPr>
              <a:cxnSpLocks noChangeShapeType="1"/>
            </p:cNvCxnSpPr>
            <p:nvPr/>
          </p:nvCxnSpPr>
          <p:spPr bwMode="auto">
            <a:xfrm rot="16200000" flipH="1">
              <a:off x="1447800" y="2667000"/>
              <a:ext cx="685800" cy="228600"/>
            </a:xfrm>
            <a:prstGeom prst="line">
              <a:avLst/>
            </a:prstGeom>
            <a:noFill/>
            <a:ln w="6350" algn="ctr">
              <a:solidFill>
                <a:schemeClr val="tx1"/>
              </a:solidFill>
              <a:round/>
              <a:headEnd/>
              <a:tailEnd type="none" w="lg" len="lg"/>
            </a:ln>
          </p:spPr>
        </p:cxnSp>
        <p:cxnSp>
          <p:nvCxnSpPr>
            <p:cNvPr id="64589" name="Straight Connector 58"/>
            <p:cNvCxnSpPr>
              <a:cxnSpLocks noChangeShapeType="1"/>
            </p:cNvCxnSpPr>
            <p:nvPr/>
          </p:nvCxnSpPr>
          <p:spPr bwMode="auto">
            <a:xfrm rot="16200000" flipH="1">
              <a:off x="1905000" y="2667000"/>
              <a:ext cx="685800" cy="228600"/>
            </a:xfrm>
            <a:prstGeom prst="line">
              <a:avLst/>
            </a:prstGeom>
            <a:noFill/>
            <a:ln w="6350" algn="ctr">
              <a:solidFill>
                <a:schemeClr val="tx1"/>
              </a:solidFill>
              <a:round/>
              <a:headEnd/>
              <a:tailEnd type="none" w="lg" len="lg"/>
            </a:ln>
          </p:spPr>
        </p:cxnSp>
        <p:cxnSp>
          <p:nvCxnSpPr>
            <p:cNvPr id="64590" name="Straight Connector 59"/>
            <p:cNvCxnSpPr>
              <a:cxnSpLocks noChangeShapeType="1"/>
            </p:cNvCxnSpPr>
            <p:nvPr/>
          </p:nvCxnSpPr>
          <p:spPr bwMode="auto">
            <a:xfrm rot="5400000" flipH="1" flipV="1">
              <a:off x="2247900" y="2857500"/>
              <a:ext cx="381000" cy="152400"/>
            </a:xfrm>
            <a:prstGeom prst="line">
              <a:avLst/>
            </a:prstGeom>
            <a:noFill/>
            <a:ln w="6350" algn="ctr">
              <a:solidFill>
                <a:schemeClr val="tx1"/>
              </a:solidFill>
              <a:round/>
              <a:headEnd/>
              <a:tailEnd type="none" w="lg" len="lg"/>
            </a:ln>
          </p:spPr>
        </p:cxnSp>
        <p:cxnSp>
          <p:nvCxnSpPr>
            <p:cNvPr id="64591" name="Straight Connector 60"/>
            <p:cNvCxnSpPr>
              <a:cxnSpLocks noChangeShapeType="1"/>
            </p:cNvCxnSpPr>
            <p:nvPr/>
          </p:nvCxnSpPr>
          <p:spPr bwMode="auto">
            <a:xfrm rot="5400000" flipH="1" flipV="1">
              <a:off x="1219200" y="2667000"/>
              <a:ext cx="685800" cy="228600"/>
            </a:xfrm>
            <a:prstGeom prst="line">
              <a:avLst/>
            </a:prstGeom>
            <a:noFill/>
            <a:ln w="6350" algn="ctr">
              <a:solidFill>
                <a:schemeClr val="tx1"/>
              </a:solidFill>
              <a:round/>
              <a:headEnd/>
              <a:tailEnd type="none" w="lg" len="lg"/>
            </a:ln>
          </p:spPr>
        </p:cxnSp>
        <p:cxnSp>
          <p:nvCxnSpPr>
            <p:cNvPr id="64592" name="Straight Connector 61"/>
            <p:cNvCxnSpPr>
              <a:cxnSpLocks noChangeShapeType="1"/>
            </p:cNvCxnSpPr>
            <p:nvPr/>
          </p:nvCxnSpPr>
          <p:spPr bwMode="auto">
            <a:xfrm rot="5400000" flipH="1" flipV="1">
              <a:off x="1676402" y="2667001"/>
              <a:ext cx="685800" cy="228602"/>
            </a:xfrm>
            <a:prstGeom prst="line">
              <a:avLst/>
            </a:prstGeom>
            <a:noFill/>
            <a:ln w="6350" algn="ctr">
              <a:solidFill>
                <a:schemeClr val="tx1"/>
              </a:solidFill>
              <a:round/>
              <a:headEnd/>
              <a:tailEnd type="none" w="lg" len="lg"/>
            </a:ln>
          </p:spPr>
        </p:cxnSp>
      </p:grpSp>
      <p:cxnSp>
        <p:nvCxnSpPr>
          <p:cNvPr id="64518" name="Straight Connector 68"/>
          <p:cNvCxnSpPr>
            <a:cxnSpLocks noChangeShapeType="1"/>
          </p:cNvCxnSpPr>
          <p:nvPr/>
        </p:nvCxnSpPr>
        <p:spPr bwMode="auto">
          <a:xfrm rot="5400000" flipH="1" flipV="1">
            <a:off x="4048309" y="5514073"/>
            <a:ext cx="152400" cy="0"/>
          </a:xfrm>
          <a:prstGeom prst="line">
            <a:avLst/>
          </a:prstGeom>
          <a:noFill/>
          <a:ln w="12700" algn="ctr">
            <a:solidFill>
              <a:schemeClr val="tx1"/>
            </a:solidFill>
            <a:round/>
            <a:headEnd/>
            <a:tailEnd type="none" w="lg" len="lg"/>
          </a:ln>
        </p:spPr>
      </p:cxnSp>
      <p:cxnSp>
        <p:nvCxnSpPr>
          <p:cNvPr id="64521" name="Straight Connector 75"/>
          <p:cNvCxnSpPr>
            <a:cxnSpLocks noChangeShapeType="1"/>
          </p:cNvCxnSpPr>
          <p:nvPr/>
        </p:nvCxnSpPr>
        <p:spPr bwMode="auto">
          <a:xfrm rot="5400000">
            <a:off x="4048309" y="5895073"/>
            <a:ext cx="152400" cy="0"/>
          </a:xfrm>
          <a:prstGeom prst="line">
            <a:avLst/>
          </a:prstGeom>
          <a:noFill/>
          <a:ln w="12700" algn="ctr">
            <a:solidFill>
              <a:schemeClr val="tx1"/>
            </a:solidFill>
            <a:round/>
            <a:headEnd/>
            <a:tailEnd type="none" w="lg" len="lg"/>
          </a:ln>
        </p:spPr>
      </p:cxnSp>
      <p:cxnSp>
        <p:nvCxnSpPr>
          <p:cNvPr id="64523" name="Straight Connector 81"/>
          <p:cNvCxnSpPr>
            <a:cxnSpLocks noChangeShapeType="1"/>
          </p:cNvCxnSpPr>
          <p:nvPr/>
        </p:nvCxnSpPr>
        <p:spPr bwMode="auto">
          <a:xfrm rot="5400000">
            <a:off x="4048309" y="6047473"/>
            <a:ext cx="152400" cy="0"/>
          </a:xfrm>
          <a:prstGeom prst="line">
            <a:avLst/>
          </a:prstGeom>
          <a:noFill/>
          <a:ln w="12700" algn="ctr">
            <a:solidFill>
              <a:schemeClr val="tx1"/>
            </a:solidFill>
            <a:round/>
            <a:headEnd/>
            <a:tailEnd type="none" w="lg" len="lg"/>
          </a:ln>
        </p:spPr>
      </p:cxnSp>
      <p:grpSp>
        <p:nvGrpSpPr>
          <p:cNvPr id="4" name="Group 82"/>
          <p:cNvGrpSpPr>
            <a:grpSpLocks/>
          </p:cNvGrpSpPr>
          <p:nvPr/>
        </p:nvGrpSpPr>
        <p:grpSpPr bwMode="auto">
          <a:xfrm>
            <a:off x="4011797" y="6123673"/>
            <a:ext cx="228600" cy="76200"/>
            <a:chOff x="457200" y="4953000"/>
            <a:chExt cx="914400" cy="304800"/>
          </a:xfrm>
        </p:grpSpPr>
        <p:cxnSp>
          <p:nvCxnSpPr>
            <p:cNvPr id="64583" name="Straight Connector 83"/>
            <p:cNvCxnSpPr>
              <a:cxnSpLocks noChangeShapeType="1"/>
            </p:cNvCxnSpPr>
            <p:nvPr/>
          </p:nvCxnSpPr>
          <p:spPr bwMode="auto">
            <a:xfrm>
              <a:off x="457200" y="4953000"/>
              <a:ext cx="914400" cy="0"/>
            </a:xfrm>
            <a:prstGeom prst="line">
              <a:avLst/>
            </a:prstGeom>
            <a:noFill/>
            <a:ln w="9525" algn="ctr">
              <a:solidFill>
                <a:schemeClr val="tx1"/>
              </a:solidFill>
              <a:round/>
              <a:headEnd/>
              <a:tailEnd type="none" w="lg" len="lg"/>
            </a:ln>
          </p:spPr>
        </p:cxnSp>
        <p:cxnSp>
          <p:nvCxnSpPr>
            <p:cNvPr id="64584" name="Straight Connector 84"/>
            <p:cNvCxnSpPr>
              <a:cxnSpLocks noChangeShapeType="1"/>
            </p:cNvCxnSpPr>
            <p:nvPr/>
          </p:nvCxnSpPr>
          <p:spPr bwMode="auto">
            <a:xfrm>
              <a:off x="609600" y="5105400"/>
              <a:ext cx="609600" cy="0"/>
            </a:xfrm>
            <a:prstGeom prst="line">
              <a:avLst/>
            </a:prstGeom>
            <a:noFill/>
            <a:ln w="9525" algn="ctr">
              <a:solidFill>
                <a:schemeClr val="tx1"/>
              </a:solidFill>
              <a:round/>
              <a:headEnd/>
              <a:tailEnd type="none" w="lg" len="lg"/>
            </a:ln>
          </p:spPr>
        </p:cxnSp>
        <p:cxnSp>
          <p:nvCxnSpPr>
            <p:cNvPr id="64585" name="Straight Connector 85"/>
            <p:cNvCxnSpPr>
              <a:cxnSpLocks noChangeShapeType="1"/>
            </p:cNvCxnSpPr>
            <p:nvPr/>
          </p:nvCxnSpPr>
          <p:spPr bwMode="auto">
            <a:xfrm>
              <a:off x="762000" y="5257800"/>
              <a:ext cx="304800" cy="0"/>
            </a:xfrm>
            <a:prstGeom prst="line">
              <a:avLst/>
            </a:prstGeom>
            <a:noFill/>
            <a:ln w="9525" algn="ctr">
              <a:solidFill>
                <a:schemeClr val="tx1"/>
              </a:solidFill>
              <a:round/>
              <a:headEnd/>
              <a:tailEnd type="none" w="lg" len="lg"/>
            </a:ln>
          </p:spPr>
        </p:cxnSp>
      </p:grpSp>
      <p:cxnSp>
        <p:nvCxnSpPr>
          <p:cNvPr id="64528" name="Straight Connector 132"/>
          <p:cNvCxnSpPr>
            <a:cxnSpLocks noChangeShapeType="1"/>
          </p:cNvCxnSpPr>
          <p:nvPr/>
        </p:nvCxnSpPr>
        <p:spPr bwMode="auto">
          <a:xfrm rot="5400000">
            <a:off x="3318669" y="4638567"/>
            <a:ext cx="531812" cy="0"/>
          </a:xfrm>
          <a:prstGeom prst="line">
            <a:avLst/>
          </a:prstGeom>
          <a:noFill/>
          <a:ln w="12700" algn="ctr">
            <a:solidFill>
              <a:schemeClr val="tx1"/>
            </a:solidFill>
            <a:round/>
            <a:headEnd/>
            <a:tailEnd type="none" w="lg" len="lg"/>
          </a:ln>
        </p:spPr>
      </p:cxnSp>
      <p:cxnSp>
        <p:nvCxnSpPr>
          <p:cNvPr id="64530" name="Straight Connector 135"/>
          <p:cNvCxnSpPr>
            <a:cxnSpLocks noChangeShapeType="1"/>
          </p:cNvCxnSpPr>
          <p:nvPr/>
        </p:nvCxnSpPr>
        <p:spPr bwMode="auto">
          <a:xfrm rot="5400000">
            <a:off x="3508375" y="4980673"/>
            <a:ext cx="152400" cy="0"/>
          </a:xfrm>
          <a:prstGeom prst="line">
            <a:avLst/>
          </a:prstGeom>
          <a:noFill/>
          <a:ln w="12700" algn="ctr">
            <a:solidFill>
              <a:schemeClr val="tx1"/>
            </a:solidFill>
            <a:round/>
            <a:headEnd/>
            <a:tailEnd type="none" w="lg" len="lg"/>
          </a:ln>
        </p:spPr>
      </p:cxnSp>
      <p:grpSp>
        <p:nvGrpSpPr>
          <p:cNvPr id="6" name="Group 136"/>
          <p:cNvGrpSpPr>
            <a:grpSpLocks/>
          </p:cNvGrpSpPr>
          <p:nvPr/>
        </p:nvGrpSpPr>
        <p:grpSpPr bwMode="auto">
          <a:xfrm>
            <a:off x="3480569" y="5056873"/>
            <a:ext cx="228600" cy="76200"/>
            <a:chOff x="457200" y="4953000"/>
            <a:chExt cx="914400" cy="304800"/>
          </a:xfrm>
        </p:grpSpPr>
        <p:cxnSp>
          <p:nvCxnSpPr>
            <p:cNvPr id="64573" name="Straight Connector 137"/>
            <p:cNvCxnSpPr>
              <a:cxnSpLocks noChangeShapeType="1"/>
            </p:cNvCxnSpPr>
            <p:nvPr/>
          </p:nvCxnSpPr>
          <p:spPr bwMode="auto">
            <a:xfrm>
              <a:off x="457200" y="4953000"/>
              <a:ext cx="914400" cy="0"/>
            </a:xfrm>
            <a:prstGeom prst="line">
              <a:avLst/>
            </a:prstGeom>
            <a:noFill/>
            <a:ln w="9525" algn="ctr">
              <a:solidFill>
                <a:schemeClr val="tx1"/>
              </a:solidFill>
              <a:round/>
              <a:headEnd/>
              <a:tailEnd type="none" w="lg" len="lg"/>
            </a:ln>
          </p:spPr>
        </p:cxnSp>
        <p:cxnSp>
          <p:nvCxnSpPr>
            <p:cNvPr id="64574" name="Straight Connector 138"/>
            <p:cNvCxnSpPr>
              <a:cxnSpLocks noChangeShapeType="1"/>
            </p:cNvCxnSpPr>
            <p:nvPr/>
          </p:nvCxnSpPr>
          <p:spPr bwMode="auto">
            <a:xfrm>
              <a:off x="609600" y="5105400"/>
              <a:ext cx="609600" cy="0"/>
            </a:xfrm>
            <a:prstGeom prst="line">
              <a:avLst/>
            </a:prstGeom>
            <a:noFill/>
            <a:ln w="9525" algn="ctr">
              <a:solidFill>
                <a:schemeClr val="tx1"/>
              </a:solidFill>
              <a:round/>
              <a:headEnd/>
              <a:tailEnd type="none" w="lg" len="lg"/>
            </a:ln>
          </p:spPr>
        </p:cxnSp>
        <p:cxnSp>
          <p:nvCxnSpPr>
            <p:cNvPr id="64575" name="Straight Connector 139"/>
            <p:cNvCxnSpPr>
              <a:cxnSpLocks noChangeShapeType="1"/>
            </p:cNvCxnSpPr>
            <p:nvPr/>
          </p:nvCxnSpPr>
          <p:spPr bwMode="auto">
            <a:xfrm>
              <a:off x="762000" y="5257800"/>
              <a:ext cx="304800" cy="0"/>
            </a:xfrm>
            <a:prstGeom prst="line">
              <a:avLst/>
            </a:prstGeom>
            <a:noFill/>
            <a:ln w="9525" algn="ctr">
              <a:solidFill>
                <a:schemeClr val="tx1"/>
              </a:solidFill>
              <a:round/>
              <a:headEnd/>
              <a:tailEnd type="none" w="lg" len="lg"/>
            </a:ln>
          </p:spPr>
        </p:cxnSp>
      </p:grpSp>
      <p:pic>
        <p:nvPicPr>
          <p:cNvPr id="64532" name="Picture 2"/>
          <p:cNvPicPr>
            <a:picLocks noChangeAspect="1" noChangeArrowheads="1"/>
          </p:cNvPicPr>
          <p:nvPr/>
        </p:nvPicPr>
        <p:blipFill>
          <a:blip r:embed="rId2" cstate="print"/>
          <a:srcRect t="8360" b="8858"/>
          <a:stretch>
            <a:fillRect/>
          </a:stretch>
        </p:blipFill>
        <p:spPr bwMode="auto">
          <a:xfrm>
            <a:off x="3432175" y="4461561"/>
            <a:ext cx="306388" cy="304800"/>
          </a:xfrm>
          <a:prstGeom prst="rect">
            <a:avLst/>
          </a:prstGeom>
          <a:solidFill>
            <a:schemeClr val="bg1"/>
          </a:solidFill>
          <a:ln w="38100">
            <a:noFill/>
            <a:miter lim="800000"/>
            <a:headEnd/>
            <a:tailEnd type="none" w="lg" len="lg"/>
          </a:ln>
        </p:spPr>
      </p:pic>
      <p:sp>
        <p:nvSpPr>
          <p:cNvPr id="64533" name="TextBox 153"/>
          <p:cNvSpPr txBox="1">
            <a:spLocks noChangeArrowheads="1"/>
          </p:cNvSpPr>
          <p:nvPr/>
        </p:nvSpPr>
        <p:spPr bwMode="auto">
          <a:xfrm>
            <a:off x="3127375" y="4479023"/>
            <a:ext cx="360363" cy="276225"/>
          </a:xfrm>
          <a:prstGeom prst="rect">
            <a:avLst/>
          </a:prstGeom>
          <a:noFill/>
          <a:ln w="9525">
            <a:noFill/>
            <a:miter lim="800000"/>
            <a:headEnd/>
            <a:tailEnd/>
          </a:ln>
        </p:spPr>
        <p:txBody>
          <a:bodyPr wrap="none">
            <a:spAutoFit/>
          </a:bodyPr>
          <a:lstStyle/>
          <a:p>
            <a:r>
              <a:rPr lang="en-US" sz="1200" b="0"/>
              <a:t>V</a:t>
            </a:r>
            <a:r>
              <a:rPr lang="en-US" sz="1200" b="0" baseline="-25000"/>
              <a:t>C</a:t>
            </a:r>
          </a:p>
        </p:txBody>
      </p:sp>
      <p:sp>
        <p:nvSpPr>
          <p:cNvPr id="64535" name="TextBox 155"/>
          <p:cNvSpPr txBox="1">
            <a:spLocks noChangeArrowheads="1"/>
          </p:cNvSpPr>
          <p:nvPr/>
        </p:nvSpPr>
        <p:spPr bwMode="auto">
          <a:xfrm>
            <a:off x="2176463" y="4404411"/>
            <a:ext cx="877887" cy="457200"/>
          </a:xfrm>
          <a:prstGeom prst="rect">
            <a:avLst/>
          </a:prstGeom>
          <a:noFill/>
          <a:ln w="9525">
            <a:noFill/>
            <a:miter lim="800000"/>
            <a:headEnd/>
            <a:tailEnd/>
          </a:ln>
        </p:spPr>
        <p:txBody>
          <a:bodyPr>
            <a:spAutoFit/>
          </a:bodyPr>
          <a:lstStyle/>
          <a:p>
            <a:pPr algn="r"/>
            <a:r>
              <a:rPr lang="en-US" sz="1200">
                <a:solidFill>
                  <a:srgbClr val="FF0000"/>
                </a:solidFill>
              </a:rPr>
              <a:t>CULPRIT CIRCUIT</a:t>
            </a:r>
          </a:p>
        </p:txBody>
      </p:sp>
      <p:sp>
        <p:nvSpPr>
          <p:cNvPr id="64536" name="TextBox 156"/>
          <p:cNvSpPr txBox="1">
            <a:spLocks noChangeArrowheads="1"/>
          </p:cNvSpPr>
          <p:nvPr/>
        </p:nvSpPr>
        <p:spPr bwMode="auto">
          <a:xfrm>
            <a:off x="2578536" y="5475973"/>
            <a:ext cx="876300" cy="457200"/>
          </a:xfrm>
          <a:prstGeom prst="rect">
            <a:avLst/>
          </a:prstGeom>
          <a:noFill/>
          <a:ln w="9525">
            <a:noFill/>
            <a:miter lim="800000"/>
            <a:headEnd/>
            <a:tailEnd/>
          </a:ln>
        </p:spPr>
        <p:txBody>
          <a:bodyPr>
            <a:spAutoFit/>
          </a:bodyPr>
          <a:lstStyle/>
          <a:p>
            <a:pPr algn="r"/>
            <a:r>
              <a:rPr lang="en-US" sz="1200">
                <a:solidFill>
                  <a:srgbClr val="FF0000"/>
                </a:solidFill>
              </a:rPr>
              <a:t>VICTIM CIRCUIT</a:t>
            </a:r>
          </a:p>
        </p:txBody>
      </p:sp>
      <p:sp>
        <p:nvSpPr>
          <p:cNvPr id="64537" name="TextBox 157"/>
          <p:cNvSpPr txBox="1">
            <a:spLocks noChangeArrowheads="1"/>
          </p:cNvSpPr>
          <p:nvPr/>
        </p:nvSpPr>
        <p:spPr bwMode="auto">
          <a:xfrm>
            <a:off x="3672072" y="5529948"/>
            <a:ext cx="434975" cy="274638"/>
          </a:xfrm>
          <a:prstGeom prst="rect">
            <a:avLst/>
          </a:prstGeom>
          <a:noFill/>
          <a:ln w="9525">
            <a:noFill/>
            <a:miter lim="800000"/>
            <a:headEnd/>
            <a:tailEnd/>
          </a:ln>
        </p:spPr>
        <p:txBody>
          <a:bodyPr wrap="none">
            <a:spAutoFit/>
          </a:bodyPr>
          <a:lstStyle/>
          <a:p>
            <a:r>
              <a:rPr lang="en-US" sz="1200" b="0"/>
              <a:t>R</a:t>
            </a:r>
            <a:r>
              <a:rPr lang="en-US" sz="1200" b="0" baseline="-25000"/>
              <a:t>NE</a:t>
            </a:r>
          </a:p>
        </p:txBody>
      </p:sp>
      <p:grpSp>
        <p:nvGrpSpPr>
          <p:cNvPr id="7" name="Group 159"/>
          <p:cNvGrpSpPr>
            <a:grpSpLocks/>
          </p:cNvGrpSpPr>
          <p:nvPr/>
        </p:nvGrpSpPr>
        <p:grpSpPr bwMode="auto">
          <a:xfrm>
            <a:off x="4874936" y="5020361"/>
            <a:ext cx="304800" cy="228600"/>
            <a:chOff x="3429000" y="3124200"/>
            <a:chExt cx="304800" cy="228600"/>
          </a:xfrm>
        </p:grpSpPr>
        <p:cxnSp>
          <p:nvCxnSpPr>
            <p:cNvPr id="64569" name="Straight Connector 160"/>
            <p:cNvCxnSpPr>
              <a:cxnSpLocks noChangeShapeType="1"/>
            </p:cNvCxnSpPr>
            <p:nvPr/>
          </p:nvCxnSpPr>
          <p:spPr bwMode="auto">
            <a:xfrm>
              <a:off x="3429000" y="3200400"/>
              <a:ext cx="304800" cy="0"/>
            </a:xfrm>
            <a:prstGeom prst="line">
              <a:avLst/>
            </a:prstGeom>
            <a:noFill/>
            <a:ln w="12700" algn="ctr">
              <a:solidFill>
                <a:srgbClr val="0000FF"/>
              </a:solidFill>
              <a:round/>
              <a:headEnd/>
              <a:tailEnd type="none" w="lg" len="lg"/>
            </a:ln>
          </p:spPr>
        </p:cxnSp>
        <p:cxnSp>
          <p:nvCxnSpPr>
            <p:cNvPr id="64570" name="Straight Connector 161"/>
            <p:cNvCxnSpPr>
              <a:cxnSpLocks noChangeShapeType="1"/>
            </p:cNvCxnSpPr>
            <p:nvPr/>
          </p:nvCxnSpPr>
          <p:spPr bwMode="auto">
            <a:xfrm>
              <a:off x="3429000" y="3276600"/>
              <a:ext cx="304800" cy="0"/>
            </a:xfrm>
            <a:prstGeom prst="line">
              <a:avLst/>
            </a:prstGeom>
            <a:noFill/>
            <a:ln w="12700" algn="ctr">
              <a:solidFill>
                <a:srgbClr val="0000FF"/>
              </a:solidFill>
              <a:round/>
              <a:headEnd/>
              <a:tailEnd type="none" w="lg" len="lg"/>
            </a:ln>
          </p:spPr>
        </p:cxnSp>
        <p:cxnSp>
          <p:nvCxnSpPr>
            <p:cNvPr id="64571" name="Straight Connector 162"/>
            <p:cNvCxnSpPr>
              <a:cxnSpLocks noChangeShapeType="1"/>
            </p:cNvCxnSpPr>
            <p:nvPr/>
          </p:nvCxnSpPr>
          <p:spPr bwMode="auto">
            <a:xfrm rot="5400000" flipH="1" flipV="1">
              <a:off x="3543300" y="3162300"/>
              <a:ext cx="76200" cy="0"/>
            </a:xfrm>
            <a:prstGeom prst="line">
              <a:avLst/>
            </a:prstGeom>
            <a:noFill/>
            <a:ln w="12700" algn="ctr">
              <a:solidFill>
                <a:srgbClr val="0000FF"/>
              </a:solidFill>
              <a:round/>
              <a:headEnd/>
              <a:tailEnd type="none" w="lg" len="lg"/>
            </a:ln>
          </p:spPr>
        </p:cxnSp>
        <p:cxnSp>
          <p:nvCxnSpPr>
            <p:cNvPr id="64572" name="Straight Connector 163"/>
            <p:cNvCxnSpPr>
              <a:cxnSpLocks noChangeShapeType="1"/>
            </p:cNvCxnSpPr>
            <p:nvPr/>
          </p:nvCxnSpPr>
          <p:spPr bwMode="auto">
            <a:xfrm rot="5400000">
              <a:off x="3543300" y="3314700"/>
              <a:ext cx="76200" cy="0"/>
            </a:xfrm>
            <a:prstGeom prst="line">
              <a:avLst/>
            </a:prstGeom>
            <a:noFill/>
            <a:ln w="12700" algn="ctr">
              <a:solidFill>
                <a:srgbClr val="0000FF"/>
              </a:solidFill>
              <a:round/>
              <a:headEnd/>
              <a:tailEnd type="none" w="lg" len="lg"/>
            </a:ln>
          </p:spPr>
        </p:cxnSp>
      </p:grpSp>
      <p:cxnSp>
        <p:nvCxnSpPr>
          <p:cNvPr id="64540" name="Straight Connector 169"/>
          <p:cNvCxnSpPr>
            <a:cxnSpLocks noChangeShapeType="1"/>
          </p:cNvCxnSpPr>
          <p:nvPr/>
        </p:nvCxnSpPr>
        <p:spPr bwMode="auto">
          <a:xfrm rot="5400000">
            <a:off x="4925767" y="5370405"/>
            <a:ext cx="198437" cy="0"/>
          </a:xfrm>
          <a:prstGeom prst="line">
            <a:avLst/>
          </a:prstGeom>
          <a:noFill/>
          <a:ln w="12700" algn="ctr">
            <a:solidFill>
              <a:srgbClr val="0000FF"/>
            </a:solidFill>
            <a:prstDash val="dash"/>
            <a:round/>
            <a:headEnd/>
            <a:tailEnd type="none" w="lg" len="lg"/>
          </a:ln>
        </p:spPr>
      </p:cxnSp>
      <p:sp>
        <p:nvSpPr>
          <p:cNvPr id="60" name="TextBox 59"/>
          <p:cNvSpPr txBox="1"/>
          <p:nvPr/>
        </p:nvSpPr>
        <p:spPr>
          <a:xfrm>
            <a:off x="4544245" y="5057571"/>
            <a:ext cx="417512" cy="276225"/>
          </a:xfrm>
          <a:prstGeom prst="rect">
            <a:avLst/>
          </a:prstGeom>
          <a:noFill/>
        </p:spPr>
        <p:txBody>
          <a:bodyPr wrap="none">
            <a:spAutoFit/>
          </a:bodyPr>
          <a:lstStyle/>
          <a:p>
            <a:pPr>
              <a:defRPr/>
            </a:pPr>
            <a:r>
              <a:rPr lang="en-US" sz="1200" dirty="0" err="1">
                <a:solidFill>
                  <a:srgbClr val="0000FF"/>
                </a:solidFill>
              </a:rPr>
              <a:t>C</a:t>
            </a:r>
            <a:r>
              <a:rPr lang="en-US" sz="1050" baseline="-25000" dirty="0" err="1">
                <a:solidFill>
                  <a:srgbClr val="0000FF"/>
                </a:solidFill>
              </a:rPr>
              <a:t>CV</a:t>
            </a:r>
            <a:endParaRPr lang="en-US" sz="1200" baseline="-25000" dirty="0">
              <a:solidFill>
                <a:srgbClr val="0000FF"/>
              </a:solidFill>
            </a:endParaRPr>
          </a:p>
        </p:txBody>
      </p:sp>
      <p:sp>
        <p:nvSpPr>
          <p:cNvPr id="64542" name="Rectangle 186"/>
          <p:cNvSpPr>
            <a:spLocks noChangeArrowheads="1"/>
          </p:cNvSpPr>
          <p:nvPr/>
        </p:nvSpPr>
        <p:spPr bwMode="auto">
          <a:xfrm>
            <a:off x="4984473" y="4828273"/>
            <a:ext cx="90488" cy="146050"/>
          </a:xfrm>
          <a:prstGeom prst="rect">
            <a:avLst/>
          </a:prstGeom>
          <a:solidFill>
            <a:schemeClr val="bg1"/>
          </a:solidFill>
          <a:ln w="38100" algn="ctr">
            <a:noFill/>
            <a:round/>
            <a:headEnd/>
            <a:tailEnd type="triangle" w="lg" len="lg"/>
          </a:ln>
        </p:spPr>
        <p:txBody>
          <a:bodyPr/>
          <a:lstStyle/>
          <a:p>
            <a:endParaRPr lang="en-US"/>
          </a:p>
        </p:txBody>
      </p:sp>
      <p:cxnSp>
        <p:nvCxnSpPr>
          <p:cNvPr id="64543" name="Straight Connector 167"/>
          <p:cNvCxnSpPr>
            <a:cxnSpLocks noChangeShapeType="1"/>
          </p:cNvCxnSpPr>
          <p:nvPr/>
        </p:nvCxnSpPr>
        <p:spPr bwMode="auto">
          <a:xfrm rot="5400000" flipH="1" flipV="1">
            <a:off x="4701898" y="4686986"/>
            <a:ext cx="650875" cy="0"/>
          </a:xfrm>
          <a:prstGeom prst="line">
            <a:avLst/>
          </a:prstGeom>
          <a:noFill/>
          <a:ln w="12700" algn="ctr">
            <a:solidFill>
              <a:srgbClr val="0000FF"/>
            </a:solidFill>
            <a:prstDash val="dash"/>
            <a:round/>
            <a:headEnd/>
            <a:tailEnd type="none" w="lg" len="lg"/>
          </a:ln>
        </p:spPr>
      </p:cxnSp>
      <p:sp>
        <p:nvSpPr>
          <p:cNvPr id="64544" name="TextBox 187"/>
          <p:cNvSpPr txBox="1">
            <a:spLocks noChangeArrowheads="1"/>
          </p:cNvSpPr>
          <p:nvPr/>
        </p:nvSpPr>
        <p:spPr bwMode="auto">
          <a:xfrm>
            <a:off x="5218024" y="4740042"/>
            <a:ext cx="355600" cy="304800"/>
          </a:xfrm>
          <a:prstGeom prst="rect">
            <a:avLst/>
          </a:prstGeom>
          <a:noFill/>
          <a:ln w="9525">
            <a:noFill/>
            <a:miter lim="800000"/>
            <a:headEnd/>
            <a:tailEnd/>
          </a:ln>
        </p:spPr>
        <p:txBody>
          <a:bodyPr wrap="none">
            <a:spAutoFit/>
          </a:bodyPr>
          <a:lstStyle/>
          <a:p>
            <a:r>
              <a:rPr lang="en-US" sz="1400" dirty="0">
                <a:solidFill>
                  <a:srgbClr val="FF0000"/>
                </a:solidFill>
              </a:rPr>
              <a:t>I</a:t>
            </a:r>
            <a:r>
              <a:rPr lang="en-US" sz="1100" baseline="-25000" dirty="0">
                <a:solidFill>
                  <a:srgbClr val="FF0000"/>
                </a:solidFill>
              </a:rPr>
              <a:t>CV</a:t>
            </a:r>
            <a:endParaRPr lang="en-US" sz="1400" baseline="-25000" dirty="0">
              <a:solidFill>
                <a:srgbClr val="FF0000"/>
              </a:solidFill>
            </a:endParaRPr>
          </a:p>
        </p:txBody>
      </p:sp>
      <p:sp>
        <p:nvSpPr>
          <p:cNvPr id="64545" name="Can 63"/>
          <p:cNvSpPr>
            <a:spLocks noChangeArrowheads="1"/>
          </p:cNvSpPr>
          <p:nvPr/>
        </p:nvSpPr>
        <p:spPr bwMode="auto">
          <a:xfrm rot="-5400000">
            <a:off x="4812507" y="3222516"/>
            <a:ext cx="196850" cy="2297113"/>
          </a:xfrm>
          <a:prstGeom prst="can">
            <a:avLst>
              <a:gd name="adj" fmla="val 65748"/>
            </a:avLst>
          </a:prstGeom>
          <a:solidFill>
            <a:srgbClr val="D9D9D9"/>
          </a:solidFill>
          <a:ln w="12700" algn="ctr">
            <a:solidFill>
              <a:schemeClr val="tx1"/>
            </a:solidFill>
            <a:round/>
            <a:headEnd/>
            <a:tailEnd/>
          </a:ln>
        </p:spPr>
        <p:txBody>
          <a:bodyPr vert="eaVert"/>
          <a:lstStyle/>
          <a:p>
            <a:endParaRPr lang="en-US"/>
          </a:p>
        </p:txBody>
      </p:sp>
      <p:sp>
        <p:nvSpPr>
          <p:cNvPr id="64546" name="Can 64"/>
          <p:cNvSpPr>
            <a:spLocks noChangeArrowheads="1"/>
          </p:cNvSpPr>
          <p:nvPr/>
        </p:nvSpPr>
        <p:spPr bwMode="auto">
          <a:xfrm rot="-5400000">
            <a:off x="5358791" y="4290904"/>
            <a:ext cx="196850" cy="2297113"/>
          </a:xfrm>
          <a:prstGeom prst="can">
            <a:avLst>
              <a:gd name="adj" fmla="val 65748"/>
            </a:avLst>
          </a:prstGeom>
          <a:solidFill>
            <a:srgbClr val="D9D9D9"/>
          </a:solidFill>
          <a:ln w="12700" algn="ctr">
            <a:solidFill>
              <a:schemeClr val="tx1"/>
            </a:solidFill>
            <a:round/>
            <a:headEnd/>
            <a:tailEnd/>
          </a:ln>
        </p:spPr>
        <p:txBody>
          <a:bodyPr vert="eaVert"/>
          <a:lstStyle/>
          <a:p>
            <a:endParaRPr lang="en-US"/>
          </a:p>
        </p:txBody>
      </p:sp>
      <p:sp>
        <p:nvSpPr>
          <p:cNvPr id="64547" name="Freeform 84"/>
          <p:cNvSpPr>
            <a:spLocks/>
          </p:cNvSpPr>
          <p:nvPr/>
        </p:nvSpPr>
        <p:spPr bwMode="auto">
          <a:xfrm>
            <a:off x="3587750" y="4475848"/>
            <a:ext cx="241300" cy="417513"/>
          </a:xfrm>
          <a:custGeom>
            <a:avLst/>
            <a:gdLst>
              <a:gd name="T0" fmla="*/ 0 w 241573"/>
              <a:gd name="T1" fmla="*/ 435968 h 416966"/>
              <a:gd name="T2" fmla="*/ 232463 w 241573"/>
              <a:gd name="T3" fmla="*/ 262541 h 416966"/>
              <a:gd name="T4" fmla="*/ 232297 w 241573"/>
              <a:gd name="T5" fmla="*/ 0 h 416966"/>
              <a:gd name="T6" fmla="*/ 0 60000 65536"/>
              <a:gd name="T7" fmla="*/ 0 60000 65536"/>
              <a:gd name="T8" fmla="*/ 0 60000 65536"/>
              <a:gd name="T9" fmla="*/ 0 w 241573"/>
              <a:gd name="T10" fmla="*/ 0 h 416966"/>
              <a:gd name="T11" fmla="*/ 241573 w 241573"/>
              <a:gd name="T12" fmla="*/ 416966 h 416966"/>
            </a:gdLst>
            <a:ahLst/>
            <a:cxnLst>
              <a:cxn ang="T6">
                <a:pos x="T0" y="T1"/>
              </a:cxn>
              <a:cxn ang="T7">
                <a:pos x="T2" y="T3"/>
              </a:cxn>
              <a:cxn ang="T8">
                <a:pos x="T4" y="T5"/>
              </a:cxn>
            </a:cxnLst>
            <a:rect l="T9" t="T10" r="T11" b="T12"/>
            <a:pathLst>
              <a:path w="241573" h="416966">
                <a:moveTo>
                  <a:pt x="0" y="416966"/>
                </a:moveTo>
                <a:lnTo>
                  <a:pt x="241573" y="251098"/>
                </a:lnTo>
                <a:lnTo>
                  <a:pt x="241402" y="0"/>
                </a:lnTo>
              </a:path>
            </a:pathLst>
          </a:custGeom>
          <a:noFill/>
          <a:ln w="12700" cap="flat" cmpd="sng" algn="ctr">
            <a:solidFill>
              <a:schemeClr val="tx1"/>
            </a:solidFill>
            <a:prstDash val="solid"/>
            <a:round/>
            <a:headEnd type="none" w="med" len="med"/>
            <a:tailEnd type="none" w="lg" len="lg"/>
          </a:ln>
        </p:spPr>
        <p:txBody>
          <a:bodyPr anchor="ctr"/>
          <a:lstStyle/>
          <a:p>
            <a:endParaRPr lang="en-US"/>
          </a:p>
        </p:txBody>
      </p:sp>
      <p:sp>
        <p:nvSpPr>
          <p:cNvPr id="64548" name="Freeform 85"/>
          <p:cNvSpPr>
            <a:spLocks/>
          </p:cNvSpPr>
          <p:nvPr/>
        </p:nvSpPr>
        <p:spPr bwMode="auto">
          <a:xfrm>
            <a:off x="4127684" y="5542648"/>
            <a:ext cx="241300" cy="422275"/>
          </a:xfrm>
          <a:custGeom>
            <a:avLst/>
            <a:gdLst>
              <a:gd name="T0" fmla="*/ 0 w 241573"/>
              <a:gd name="T1" fmla="*/ 440729 h 421728"/>
              <a:gd name="T2" fmla="*/ 232463 w 241573"/>
              <a:gd name="T3" fmla="*/ 267389 h 421728"/>
              <a:gd name="T4" fmla="*/ 232297 w 241573"/>
              <a:gd name="T5" fmla="*/ 0 h 421728"/>
              <a:gd name="T6" fmla="*/ 0 60000 65536"/>
              <a:gd name="T7" fmla="*/ 0 60000 65536"/>
              <a:gd name="T8" fmla="*/ 0 60000 65536"/>
              <a:gd name="T9" fmla="*/ 0 w 241573"/>
              <a:gd name="T10" fmla="*/ 0 h 421728"/>
              <a:gd name="T11" fmla="*/ 241573 w 241573"/>
              <a:gd name="T12" fmla="*/ 421728 h 421728"/>
            </a:gdLst>
            <a:ahLst/>
            <a:cxnLst>
              <a:cxn ang="T6">
                <a:pos x="T0" y="T1"/>
              </a:cxn>
              <a:cxn ang="T7">
                <a:pos x="T2" y="T3"/>
              </a:cxn>
              <a:cxn ang="T8">
                <a:pos x="T4" y="T5"/>
              </a:cxn>
            </a:cxnLst>
            <a:rect l="T9" t="T10" r="T11" b="T12"/>
            <a:pathLst>
              <a:path w="241573" h="421728">
                <a:moveTo>
                  <a:pt x="0" y="421728"/>
                </a:moveTo>
                <a:lnTo>
                  <a:pt x="241573" y="255860"/>
                </a:lnTo>
                <a:lnTo>
                  <a:pt x="241402" y="0"/>
                </a:lnTo>
              </a:path>
            </a:pathLst>
          </a:custGeom>
          <a:noFill/>
          <a:ln w="12700" cap="flat" cmpd="sng" algn="ctr">
            <a:solidFill>
              <a:schemeClr val="tx1"/>
            </a:solidFill>
            <a:prstDash val="solid"/>
            <a:round/>
            <a:headEnd type="none" w="med" len="med"/>
            <a:tailEnd type="none" w="lg" len="lg"/>
          </a:ln>
        </p:spPr>
        <p:txBody>
          <a:bodyPr anchor="ctr"/>
          <a:lstStyle/>
          <a:p>
            <a:endParaRPr lang="en-US"/>
          </a:p>
        </p:txBody>
      </p:sp>
      <p:cxnSp>
        <p:nvCxnSpPr>
          <p:cNvPr id="64549" name="Straight Connector 99"/>
          <p:cNvCxnSpPr>
            <a:cxnSpLocks noChangeShapeType="1"/>
          </p:cNvCxnSpPr>
          <p:nvPr/>
        </p:nvCxnSpPr>
        <p:spPr bwMode="auto">
          <a:xfrm rot="10800000">
            <a:off x="3586163" y="4374248"/>
            <a:ext cx="300037" cy="0"/>
          </a:xfrm>
          <a:prstGeom prst="line">
            <a:avLst/>
          </a:prstGeom>
          <a:noFill/>
          <a:ln w="12700" algn="ctr">
            <a:solidFill>
              <a:schemeClr val="tx1"/>
            </a:solidFill>
            <a:round/>
            <a:headEnd/>
            <a:tailEnd type="none" w="lg" len="lg"/>
          </a:ln>
        </p:spPr>
      </p:cxnSp>
      <p:cxnSp>
        <p:nvCxnSpPr>
          <p:cNvPr id="64550" name="Straight Connector 102"/>
          <p:cNvCxnSpPr>
            <a:cxnSpLocks noChangeShapeType="1"/>
          </p:cNvCxnSpPr>
          <p:nvPr/>
        </p:nvCxnSpPr>
        <p:spPr bwMode="auto">
          <a:xfrm rot="10800000">
            <a:off x="4121334" y="5441048"/>
            <a:ext cx="317500" cy="0"/>
          </a:xfrm>
          <a:prstGeom prst="line">
            <a:avLst/>
          </a:prstGeom>
          <a:noFill/>
          <a:ln w="12700" algn="ctr">
            <a:solidFill>
              <a:schemeClr val="tx1"/>
            </a:solidFill>
            <a:round/>
            <a:headEnd/>
            <a:tailEnd type="none" w="lg" len="lg"/>
          </a:ln>
        </p:spPr>
      </p:cxnSp>
      <p:sp>
        <p:nvSpPr>
          <p:cNvPr id="64551" name="Freeform 104"/>
          <p:cNvSpPr>
            <a:spLocks/>
          </p:cNvSpPr>
          <p:nvPr/>
        </p:nvSpPr>
        <p:spPr bwMode="auto">
          <a:xfrm>
            <a:off x="3771900" y="4526648"/>
            <a:ext cx="766485" cy="314325"/>
          </a:xfrm>
          <a:custGeom>
            <a:avLst/>
            <a:gdLst>
              <a:gd name="T0" fmla="*/ 938243 w 938212"/>
              <a:gd name="T1" fmla="*/ 0 h 314325"/>
              <a:gd name="T2" fmla="*/ 138112 w 938212"/>
              <a:gd name="T3" fmla="*/ 0 h 314325"/>
              <a:gd name="T4" fmla="*/ 138112 w 938212"/>
              <a:gd name="T5" fmla="*/ 233363 h 314325"/>
              <a:gd name="T6" fmla="*/ 0 w 938212"/>
              <a:gd name="T7" fmla="*/ 314325 h 314325"/>
              <a:gd name="T8" fmla="*/ 0 60000 65536"/>
              <a:gd name="T9" fmla="*/ 0 60000 65536"/>
              <a:gd name="T10" fmla="*/ 0 60000 65536"/>
              <a:gd name="T11" fmla="*/ 0 60000 65536"/>
              <a:gd name="T12" fmla="*/ 0 w 938212"/>
              <a:gd name="T13" fmla="*/ 0 h 314325"/>
              <a:gd name="T14" fmla="*/ 938212 w 938212"/>
              <a:gd name="T15" fmla="*/ 314325 h 314325"/>
            </a:gdLst>
            <a:ahLst/>
            <a:cxnLst>
              <a:cxn ang="T8">
                <a:pos x="T0" y="T1"/>
              </a:cxn>
              <a:cxn ang="T9">
                <a:pos x="T2" y="T3"/>
              </a:cxn>
              <a:cxn ang="T10">
                <a:pos x="T4" y="T5"/>
              </a:cxn>
              <a:cxn ang="T11">
                <a:pos x="T6" y="T7"/>
              </a:cxn>
            </a:cxnLst>
            <a:rect l="T12" t="T13" r="T14" b="T15"/>
            <a:pathLst>
              <a:path w="938212" h="314325">
                <a:moveTo>
                  <a:pt x="938212" y="0"/>
                </a:moveTo>
                <a:lnTo>
                  <a:pt x="138112" y="0"/>
                </a:lnTo>
                <a:lnTo>
                  <a:pt x="138112" y="233363"/>
                </a:lnTo>
                <a:lnTo>
                  <a:pt x="0" y="314325"/>
                </a:lnTo>
              </a:path>
            </a:pathLst>
          </a:custGeom>
          <a:noFill/>
          <a:ln w="12700" cap="flat" cmpd="sng" algn="ctr">
            <a:solidFill>
              <a:srgbClr val="FF0000"/>
            </a:solidFill>
            <a:prstDash val="solid"/>
            <a:round/>
            <a:headEnd type="none" w="med" len="med"/>
            <a:tailEnd type="triangle" w="med" len="med"/>
          </a:ln>
        </p:spPr>
        <p:txBody>
          <a:bodyPr anchor="ctr"/>
          <a:lstStyle/>
          <a:p>
            <a:endParaRPr lang="en-US"/>
          </a:p>
        </p:txBody>
      </p:sp>
      <p:sp>
        <p:nvSpPr>
          <p:cNvPr id="64552" name="Freeform 105"/>
          <p:cNvSpPr>
            <a:spLocks/>
          </p:cNvSpPr>
          <p:nvPr/>
        </p:nvSpPr>
        <p:spPr bwMode="auto">
          <a:xfrm>
            <a:off x="3624406" y="4541618"/>
            <a:ext cx="1631995" cy="1506126"/>
          </a:xfrm>
          <a:custGeom>
            <a:avLst/>
            <a:gdLst>
              <a:gd name="T0" fmla="*/ 1376332 w 1376363"/>
              <a:gd name="T1" fmla="*/ 0 h 1362075"/>
              <a:gd name="T2" fmla="*/ 1376332 w 1376363"/>
              <a:gd name="T3" fmla="*/ 1033462 h 1362075"/>
              <a:gd name="T4" fmla="*/ 142875 w 1376363"/>
              <a:gd name="T5" fmla="*/ 1033462 h 1362075"/>
              <a:gd name="T6" fmla="*/ 142875 w 1376363"/>
              <a:gd name="T7" fmla="*/ 1262062 h 1362075"/>
              <a:gd name="T8" fmla="*/ 0 w 1376363"/>
              <a:gd name="T9" fmla="*/ 1362075 h 1362075"/>
              <a:gd name="T10" fmla="*/ 0 60000 65536"/>
              <a:gd name="T11" fmla="*/ 0 60000 65536"/>
              <a:gd name="T12" fmla="*/ 0 60000 65536"/>
              <a:gd name="T13" fmla="*/ 0 60000 65536"/>
              <a:gd name="T14" fmla="*/ 0 60000 65536"/>
              <a:gd name="T15" fmla="*/ 0 w 1376363"/>
              <a:gd name="T16" fmla="*/ 0 h 1362075"/>
              <a:gd name="T17" fmla="*/ 1376363 w 1376363"/>
              <a:gd name="T18" fmla="*/ 1362075 h 1362075"/>
              <a:gd name="connsiteX0" fmla="*/ 1505152 w 1505152"/>
              <a:gd name="connsiteY0" fmla="*/ 0 h 1262062"/>
              <a:gd name="connsiteX1" fmla="*/ 1505152 w 1505152"/>
              <a:gd name="connsiteY1" fmla="*/ 1033462 h 1262062"/>
              <a:gd name="connsiteX2" fmla="*/ 271664 w 1505152"/>
              <a:gd name="connsiteY2" fmla="*/ 1033462 h 1262062"/>
              <a:gd name="connsiteX3" fmla="*/ 271664 w 1505152"/>
              <a:gd name="connsiteY3" fmla="*/ 1262062 h 1262062"/>
              <a:gd name="connsiteX4" fmla="*/ 0 w 1505152"/>
              <a:gd name="connsiteY4" fmla="*/ 653737 h 1262062"/>
              <a:gd name="connsiteX0" fmla="*/ 1505152 w 1505152"/>
              <a:gd name="connsiteY0" fmla="*/ 0 h 1262062"/>
              <a:gd name="connsiteX1" fmla="*/ 1505152 w 1505152"/>
              <a:gd name="connsiteY1" fmla="*/ 1033462 h 1262062"/>
              <a:gd name="connsiteX2" fmla="*/ 271664 w 1505152"/>
              <a:gd name="connsiteY2" fmla="*/ 1033462 h 1262062"/>
              <a:gd name="connsiteX3" fmla="*/ 271664 w 1505152"/>
              <a:gd name="connsiteY3" fmla="*/ 1262062 h 1262062"/>
              <a:gd name="connsiteX4" fmla="*/ 190031 w 1505152"/>
              <a:gd name="connsiteY4" fmla="*/ 1053541 h 1262062"/>
              <a:gd name="connsiteX5" fmla="*/ 0 w 1505152"/>
              <a:gd name="connsiteY5" fmla="*/ 653737 h 1262062"/>
              <a:gd name="connsiteX0" fmla="*/ 1505152 w 1505152"/>
              <a:gd name="connsiteY0" fmla="*/ 0 h 1452786"/>
              <a:gd name="connsiteX1" fmla="*/ 1505152 w 1505152"/>
              <a:gd name="connsiteY1" fmla="*/ 1033462 h 1452786"/>
              <a:gd name="connsiteX2" fmla="*/ 271664 w 1505152"/>
              <a:gd name="connsiteY2" fmla="*/ 1033462 h 1452786"/>
              <a:gd name="connsiteX3" fmla="*/ 271664 w 1505152"/>
              <a:gd name="connsiteY3" fmla="*/ 1262062 h 1452786"/>
              <a:gd name="connsiteX4" fmla="*/ 9727 w 1505152"/>
              <a:gd name="connsiteY4" fmla="*/ 1452786 h 1452786"/>
              <a:gd name="connsiteX5" fmla="*/ 0 w 1505152"/>
              <a:gd name="connsiteY5" fmla="*/ 653737 h 1452786"/>
              <a:gd name="connsiteX0" fmla="*/ 1505152 w 1505152"/>
              <a:gd name="connsiteY0" fmla="*/ 0 h 1452786"/>
              <a:gd name="connsiteX1" fmla="*/ 1505152 w 1505152"/>
              <a:gd name="connsiteY1" fmla="*/ 1033462 h 1452786"/>
              <a:gd name="connsiteX2" fmla="*/ 271664 w 1505152"/>
              <a:gd name="connsiteY2" fmla="*/ 1033462 h 1452786"/>
              <a:gd name="connsiteX3" fmla="*/ 271664 w 1505152"/>
              <a:gd name="connsiteY3" fmla="*/ 1262062 h 1452786"/>
              <a:gd name="connsiteX4" fmla="*/ 9727 w 1505152"/>
              <a:gd name="connsiteY4" fmla="*/ 1452786 h 1452786"/>
              <a:gd name="connsiteX5" fmla="*/ 9727 w 1505152"/>
              <a:gd name="connsiteY5" fmla="*/ 1027783 h 1452786"/>
              <a:gd name="connsiteX6" fmla="*/ 0 w 1505152"/>
              <a:gd name="connsiteY6" fmla="*/ 653737 h 1452786"/>
              <a:gd name="connsiteX0" fmla="*/ 1505152 w 1505152"/>
              <a:gd name="connsiteY0" fmla="*/ 0 h 1452786"/>
              <a:gd name="connsiteX1" fmla="*/ 1505152 w 1505152"/>
              <a:gd name="connsiteY1" fmla="*/ 1033462 h 1452786"/>
              <a:gd name="connsiteX2" fmla="*/ 271664 w 1505152"/>
              <a:gd name="connsiteY2" fmla="*/ 1033462 h 1452786"/>
              <a:gd name="connsiteX3" fmla="*/ 271664 w 1505152"/>
              <a:gd name="connsiteY3" fmla="*/ 1262062 h 1452786"/>
              <a:gd name="connsiteX4" fmla="*/ 9727 w 1505152"/>
              <a:gd name="connsiteY4" fmla="*/ 1452786 h 1452786"/>
              <a:gd name="connsiteX5" fmla="*/ 74121 w 1505152"/>
              <a:gd name="connsiteY5" fmla="*/ 1027783 h 1452786"/>
              <a:gd name="connsiteX6" fmla="*/ 0 w 1505152"/>
              <a:gd name="connsiteY6" fmla="*/ 653737 h 1452786"/>
              <a:gd name="connsiteX0" fmla="*/ 1505152 w 1505152"/>
              <a:gd name="connsiteY0" fmla="*/ 0 h 1452786"/>
              <a:gd name="connsiteX1" fmla="*/ 1505152 w 1505152"/>
              <a:gd name="connsiteY1" fmla="*/ 1033462 h 1452786"/>
              <a:gd name="connsiteX2" fmla="*/ 271664 w 1505152"/>
              <a:gd name="connsiteY2" fmla="*/ 1033462 h 1452786"/>
              <a:gd name="connsiteX3" fmla="*/ 271664 w 1505152"/>
              <a:gd name="connsiteY3" fmla="*/ 1262062 h 1452786"/>
              <a:gd name="connsiteX4" fmla="*/ 74121 w 1505152"/>
              <a:gd name="connsiteY4" fmla="*/ 1452786 h 1452786"/>
              <a:gd name="connsiteX5" fmla="*/ 74121 w 1505152"/>
              <a:gd name="connsiteY5" fmla="*/ 1027783 h 1452786"/>
              <a:gd name="connsiteX6" fmla="*/ 0 w 1505152"/>
              <a:gd name="connsiteY6" fmla="*/ 653737 h 1452786"/>
              <a:gd name="connsiteX0" fmla="*/ 1731677 w 1731677"/>
              <a:gd name="connsiteY0" fmla="*/ 0 h 1506126"/>
              <a:gd name="connsiteX1" fmla="*/ 1731677 w 1731677"/>
              <a:gd name="connsiteY1" fmla="*/ 1033462 h 1506126"/>
              <a:gd name="connsiteX2" fmla="*/ 498189 w 1731677"/>
              <a:gd name="connsiteY2" fmla="*/ 1033462 h 1506126"/>
              <a:gd name="connsiteX3" fmla="*/ 498189 w 1731677"/>
              <a:gd name="connsiteY3" fmla="*/ 1262062 h 1506126"/>
              <a:gd name="connsiteX4" fmla="*/ 0 w 1731677"/>
              <a:gd name="connsiteY4" fmla="*/ 1506126 h 1506126"/>
              <a:gd name="connsiteX5" fmla="*/ 300646 w 1731677"/>
              <a:gd name="connsiteY5" fmla="*/ 1027783 h 1506126"/>
              <a:gd name="connsiteX6" fmla="*/ 226525 w 1731677"/>
              <a:gd name="connsiteY6" fmla="*/ 653737 h 1506126"/>
              <a:gd name="connsiteX0" fmla="*/ 2310699 w 2310699"/>
              <a:gd name="connsiteY0" fmla="*/ 0 h 1506126"/>
              <a:gd name="connsiteX1" fmla="*/ 2310699 w 2310699"/>
              <a:gd name="connsiteY1" fmla="*/ 1033462 h 1506126"/>
              <a:gd name="connsiteX2" fmla="*/ 1077211 w 2310699"/>
              <a:gd name="connsiteY2" fmla="*/ 1033462 h 1506126"/>
              <a:gd name="connsiteX3" fmla="*/ 1077211 w 2310699"/>
              <a:gd name="connsiteY3" fmla="*/ 1262062 h 1506126"/>
              <a:gd name="connsiteX4" fmla="*/ 579022 w 2310699"/>
              <a:gd name="connsiteY4" fmla="*/ 1506126 h 1506126"/>
              <a:gd name="connsiteX5" fmla="*/ 0 w 2310699"/>
              <a:gd name="connsiteY5" fmla="*/ 1233523 h 1506126"/>
              <a:gd name="connsiteX6" fmla="*/ 805547 w 2310699"/>
              <a:gd name="connsiteY6" fmla="*/ 653737 h 1506126"/>
              <a:gd name="connsiteX0" fmla="*/ 2384820 w 2384820"/>
              <a:gd name="connsiteY0" fmla="*/ 0 h 1506126"/>
              <a:gd name="connsiteX1" fmla="*/ 2384820 w 2384820"/>
              <a:gd name="connsiteY1" fmla="*/ 1033462 h 1506126"/>
              <a:gd name="connsiteX2" fmla="*/ 1151332 w 2384820"/>
              <a:gd name="connsiteY2" fmla="*/ 1033462 h 1506126"/>
              <a:gd name="connsiteX3" fmla="*/ 1151332 w 2384820"/>
              <a:gd name="connsiteY3" fmla="*/ 1262062 h 1506126"/>
              <a:gd name="connsiteX4" fmla="*/ 653143 w 2384820"/>
              <a:gd name="connsiteY4" fmla="*/ 1506126 h 1506126"/>
              <a:gd name="connsiteX5" fmla="*/ 74121 w 2384820"/>
              <a:gd name="connsiteY5" fmla="*/ 1233523 h 1506126"/>
              <a:gd name="connsiteX6" fmla="*/ 0 w 2384820"/>
              <a:gd name="connsiteY6" fmla="*/ 668977 h 1506126"/>
              <a:gd name="connsiteX0" fmla="*/ 2384820 w 2384820"/>
              <a:gd name="connsiteY0" fmla="*/ 0 h 1506126"/>
              <a:gd name="connsiteX1" fmla="*/ 2384820 w 2384820"/>
              <a:gd name="connsiteY1" fmla="*/ 1033462 h 1506126"/>
              <a:gd name="connsiteX2" fmla="*/ 1151332 w 2384820"/>
              <a:gd name="connsiteY2" fmla="*/ 1033462 h 1506126"/>
              <a:gd name="connsiteX3" fmla="*/ 1151332 w 2384820"/>
              <a:gd name="connsiteY3" fmla="*/ 1262062 h 1506126"/>
              <a:gd name="connsiteX4" fmla="*/ 653143 w 2384820"/>
              <a:gd name="connsiteY4" fmla="*/ 1506126 h 1506126"/>
              <a:gd name="connsiteX5" fmla="*/ 74121 w 2384820"/>
              <a:gd name="connsiteY5" fmla="*/ 1233523 h 1506126"/>
              <a:gd name="connsiteX6" fmla="*/ 0 w 2384820"/>
              <a:gd name="connsiteY6" fmla="*/ 668977 h 1506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84820" h="1506126">
                <a:moveTo>
                  <a:pt x="2384820" y="0"/>
                </a:moveTo>
                <a:lnTo>
                  <a:pt x="2384820" y="1033462"/>
                </a:lnTo>
                <a:lnTo>
                  <a:pt x="1151332" y="1033462"/>
                </a:lnTo>
                <a:lnTo>
                  <a:pt x="1151332" y="1262062"/>
                </a:lnTo>
                <a:lnTo>
                  <a:pt x="653143" y="1506126"/>
                </a:lnTo>
                <a:cubicBezTo>
                  <a:pt x="473608" y="1501370"/>
                  <a:pt x="182978" y="1373048"/>
                  <a:pt x="74121" y="1233523"/>
                </a:cubicBezTo>
                <a:cubicBezTo>
                  <a:pt x="-34736" y="1093998"/>
                  <a:pt x="24707" y="857159"/>
                  <a:pt x="0" y="668977"/>
                </a:cubicBezTo>
              </a:path>
            </a:pathLst>
          </a:custGeom>
          <a:noFill/>
          <a:ln w="12700" cap="flat" cmpd="sng" algn="ctr">
            <a:solidFill>
              <a:srgbClr val="FF0000"/>
            </a:solidFill>
            <a:prstDash val="solid"/>
            <a:round/>
            <a:headEnd type="none" w="med" len="med"/>
            <a:tailEnd type="triangle" w="med" len="med"/>
          </a:ln>
        </p:spPr>
        <p:txBody>
          <a:bodyPr anchor="ctr"/>
          <a:lstStyle/>
          <a:p>
            <a:endParaRPr lang="en-US"/>
          </a:p>
        </p:txBody>
      </p:sp>
      <p:sp>
        <p:nvSpPr>
          <p:cNvPr id="64553" name="TextBox 187"/>
          <p:cNvSpPr txBox="1">
            <a:spLocks noChangeArrowheads="1"/>
          </p:cNvSpPr>
          <p:nvPr/>
        </p:nvSpPr>
        <p:spPr bwMode="auto">
          <a:xfrm>
            <a:off x="4021138" y="4496486"/>
            <a:ext cx="296862" cy="304800"/>
          </a:xfrm>
          <a:prstGeom prst="rect">
            <a:avLst/>
          </a:prstGeom>
          <a:noFill/>
          <a:ln w="9525">
            <a:noFill/>
            <a:miter lim="800000"/>
            <a:headEnd/>
            <a:tailEnd/>
          </a:ln>
        </p:spPr>
        <p:txBody>
          <a:bodyPr wrap="none">
            <a:spAutoFit/>
          </a:bodyPr>
          <a:lstStyle/>
          <a:p>
            <a:r>
              <a:rPr lang="en-US" sz="1400">
                <a:solidFill>
                  <a:srgbClr val="FF0000"/>
                </a:solidFill>
              </a:rPr>
              <a:t>I</a:t>
            </a:r>
            <a:r>
              <a:rPr lang="en-US" sz="1100" baseline="-25000">
                <a:solidFill>
                  <a:srgbClr val="FF0000"/>
                </a:solidFill>
              </a:rPr>
              <a:t>C</a:t>
            </a:r>
            <a:endParaRPr lang="en-US" sz="1400" baseline="-25000">
              <a:solidFill>
                <a:srgbClr val="FF0000"/>
              </a:solidFill>
            </a:endParaRPr>
          </a:p>
        </p:txBody>
      </p:sp>
      <p:grpSp>
        <p:nvGrpSpPr>
          <p:cNvPr id="8" name="Group 159"/>
          <p:cNvGrpSpPr>
            <a:grpSpLocks/>
          </p:cNvGrpSpPr>
          <p:nvPr/>
        </p:nvGrpSpPr>
        <p:grpSpPr bwMode="auto">
          <a:xfrm>
            <a:off x="3794125" y="4379011"/>
            <a:ext cx="68263" cy="85725"/>
            <a:chOff x="3429000" y="3124200"/>
            <a:chExt cx="304800" cy="228600"/>
          </a:xfrm>
        </p:grpSpPr>
        <p:cxnSp>
          <p:nvCxnSpPr>
            <p:cNvPr id="64565" name="Straight Connector 160"/>
            <p:cNvCxnSpPr>
              <a:cxnSpLocks noChangeShapeType="1"/>
            </p:cNvCxnSpPr>
            <p:nvPr/>
          </p:nvCxnSpPr>
          <p:spPr bwMode="auto">
            <a:xfrm>
              <a:off x="3429000" y="3200400"/>
              <a:ext cx="304800" cy="0"/>
            </a:xfrm>
            <a:prstGeom prst="line">
              <a:avLst/>
            </a:prstGeom>
            <a:noFill/>
            <a:ln w="12700" algn="ctr">
              <a:solidFill>
                <a:srgbClr val="0000FF"/>
              </a:solidFill>
              <a:round/>
              <a:headEnd/>
              <a:tailEnd type="none" w="lg" len="lg"/>
            </a:ln>
          </p:spPr>
        </p:cxnSp>
        <p:cxnSp>
          <p:nvCxnSpPr>
            <p:cNvPr id="64566" name="Straight Connector 161"/>
            <p:cNvCxnSpPr>
              <a:cxnSpLocks noChangeShapeType="1"/>
            </p:cNvCxnSpPr>
            <p:nvPr/>
          </p:nvCxnSpPr>
          <p:spPr bwMode="auto">
            <a:xfrm>
              <a:off x="3429000" y="3276600"/>
              <a:ext cx="304800" cy="0"/>
            </a:xfrm>
            <a:prstGeom prst="line">
              <a:avLst/>
            </a:prstGeom>
            <a:noFill/>
            <a:ln w="12700" algn="ctr">
              <a:solidFill>
                <a:srgbClr val="0000FF"/>
              </a:solidFill>
              <a:round/>
              <a:headEnd/>
              <a:tailEnd type="none" w="lg" len="lg"/>
            </a:ln>
          </p:spPr>
        </p:cxnSp>
        <p:cxnSp>
          <p:nvCxnSpPr>
            <p:cNvPr id="64567" name="Straight Connector 162"/>
            <p:cNvCxnSpPr>
              <a:cxnSpLocks noChangeShapeType="1"/>
            </p:cNvCxnSpPr>
            <p:nvPr/>
          </p:nvCxnSpPr>
          <p:spPr bwMode="auto">
            <a:xfrm rot="5400000" flipH="1" flipV="1">
              <a:off x="3543300" y="3162300"/>
              <a:ext cx="76200" cy="0"/>
            </a:xfrm>
            <a:prstGeom prst="line">
              <a:avLst/>
            </a:prstGeom>
            <a:noFill/>
            <a:ln w="12700" algn="ctr">
              <a:solidFill>
                <a:srgbClr val="0000FF"/>
              </a:solidFill>
              <a:round/>
              <a:headEnd/>
              <a:tailEnd type="none" w="lg" len="lg"/>
            </a:ln>
          </p:spPr>
        </p:cxnSp>
        <p:cxnSp>
          <p:nvCxnSpPr>
            <p:cNvPr id="64568" name="Straight Connector 163"/>
            <p:cNvCxnSpPr>
              <a:cxnSpLocks noChangeShapeType="1"/>
            </p:cNvCxnSpPr>
            <p:nvPr/>
          </p:nvCxnSpPr>
          <p:spPr bwMode="auto">
            <a:xfrm rot="5400000">
              <a:off x="3543300" y="3314700"/>
              <a:ext cx="76200" cy="0"/>
            </a:xfrm>
            <a:prstGeom prst="line">
              <a:avLst/>
            </a:prstGeom>
            <a:noFill/>
            <a:ln w="12700" algn="ctr">
              <a:solidFill>
                <a:srgbClr val="0000FF"/>
              </a:solidFill>
              <a:round/>
              <a:headEnd/>
              <a:tailEnd type="none" w="lg" len="lg"/>
            </a:ln>
          </p:spPr>
        </p:cxnSp>
      </p:grpSp>
      <p:sp>
        <p:nvSpPr>
          <p:cNvPr id="11" name="Freeform: Shape 10">
            <a:extLst>
              <a:ext uri="{FF2B5EF4-FFF2-40B4-BE49-F238E27FC236}">
                <a16:creationId xmlns:a16="http://schemas.microsoft.com/office/drawing/2014/main" id="{8BC7E534-7DF3-4FE7-8529-614DC376A0BD}"/>
              </a:ext>
            </a:extLst>
          </p:cNvPr>
          <p:cNvSpPr/>
          <p:nvPr/>
        </p:nvSpPr>
        <p:spPr bwMode="auto">
          <a:xfrm>
            <a:off x="4014788" y="4371072"/>
            <a:ext cx="699159" cy="155575"/>
          </a:xfrm>
          <a:custGeom>
            <a:avLst/>
            <a:gdLst>
              <a:gd name="connsiteX0" fmla="*/ 0 w 743267"/>
              <a:gd name="connsiteY0" fmla="*/ 8248 h 221838"/>
              <a:gd name="connsiteX1" fmla="*/ 676275 w 743267"/>
              <a:gd name="connsiteY1" fmla="*/ 8248 h 221838"/>
              <a:gd name="connsiteX2" fmla="*/ 714375 w 743267"/>
              <a:gd name="connsiteY2" fmla="*/ 93973 h 221838"/>
              <a:gd name="connsiteX3" fmla="*/ 638175 w 743267"/>
              <a:gd name="connsiteY3" fmla="*/ 217798 h 221838"/>
              <a:gd name="connsiteX4" fmla="*/ 523875 w 743267"/>
              <a:gd name="connsiteY4" fmla="*/ 179698 h 221838"/>
              <a:gd name="connsiteX0" fmla="*/ 0 w 743267"/>
              <a:gd name="connsiteY0" fmla="*/ 8248 h 225667"/>
              <a:gd name="connsiteX1" fmla="*/ 676275 w 743267"/>
              <a:gd name="connsiteY1" fmla="*/ 8248 h 225667"/>
              <a:gd name="connsiteX2" fmla="*/ 714375 w 743267"/>
              <a:gd name="connsiteY2" fmla="*/ 93973 h 225667"/>
              <a:gd name="connsiteX3" fmla="*/ 638175 w 743267"/>
              <a:gd name="connsiteY3" fmla="*/ 217798 h 225667"/>
              <a:gd name="connsiteX4" fmla="*/ 523875 w 743267"/>
              <a:gd name="connsiteY4" fmla="*/ 196367 h 225667"/>
              <a:gd name="connsiteX0" fmla="*/ 0 w 743267"/>
              <a:gd name="connsiteY0" fmla="*/ 8248 h 222579"/>
              <a:gd name="connsiteX1" fmla="*/ 676275 w 743267"/>
              <a:gd name="connsiteY1" fmla="*/ 8248 h 222579"/>
              <a:gd name="connsiteX2" fmla="*/ 714375 w 743267"/>
              <a:gd name="connsiteY2" fmla="*/ 93973 h 222579"/>
              <a:gd name="connsiteX3" fmla="*/ 638175 w 743267"/>
              <a:gd name="connsiteY3" fmla="*/ 217798 h 222579"/>
              <a:gd name="connsiteX4" fmla="*/ 523875 w 743267"/>
              <a:gd name="connsiteY4" fmla="*/ 196367 h 222579"/>
              <a:gd name="connsiteX0" fmla="*/ 0 w 743267"/>
              <a:gd name="connsiteY0" fmla="*/ 8248 h 221847"/>
              <a:gd name="connsiteX1" fmla="*/ 676275 w 743267"/>
              <a:gd name="connsiteY1" fmla="*/ 8248 h 221847"/>
              <a:gd name="connsiteX2" fmla="*/ 714375 w 743267"/>
              <a:gd name="connsiteY2" fmla="*/ 93973 h 221847"/>
              <a:gd name="connsiteX3" fmla="*/ 638175 w 743267"/>
              <a:gd name="connsiteY3" fmla="*/ 217798 h 221847"/>
              <a:gd name="connsiteX4" fmla="*/ 519113 w 743267"/>
              <a:gd name="connsiteY4" fmla="*/ 191604 h 221847"/>
              <a:gd name="connsiteX0" fmla="*/ 0 w 742633"/>
              <a:gd name="connsiteY0" fmla="*/ 8248 h 194995"/>
              <a:gd name="connsiteX1" fmla="*/ 676275 w 742633"/>
              <a:gd name="connsiteY1" fmla="*/ 8248 h 194995"/>
              <a:gd name="connsiteX2" fmla="*/ 714375 w 742633"/>
              <a:gd name="connsiteY2" fmla="*/ 93973 h 194995"/>
              <a:gd name="connsiteX3" fmla="*/ 650081 w 742633"/>
              <a:gd name="connsiteY3" fmla="*/ 182080 h 194995"/>
              <a:gd name="connsiteX4" fmla="*/ 519113 w 742633"/>
              <a:gd name="connsiteY4" fmla="*/ 191604 h 194995"/>
              <a:gd name="connsiteX0" fmla="*/ 0 w 735353"/>
              <a:gd name="connsiteY0" fmla="*/ 9092 h 195296"/>
              <a:gd name="connsiteX1" fmla="*/ 676275 w 735353"/>
              <a:gd name="connsiteY1" fmla="*/ 9092 h 195296"/>
              <a:gd name="connsiteX2" fmla="*/ 697706 w 735353"/>
              <a:gd name="connsiteY2" fmla="*/ 106724 h 195296"/>
              <a:gd name="connsiteX3" fmla="*/ 650081 w 735353"/>
              <a:gd name="connsiteY3" fmla="*/ 182924 h 195296"/>
              <a:gd name="connsiteX4" fmla="*/ 519113 w 735353"/>
              <a:gd name="connsiteY4" fmla="*/ 192448 h 195296"/>
              <a:gd name="connsiteX0" fmla="*/ 0 w 728709"/>
              <a:gd name="connsiteY0" fmla="*/ 1673 h 187877"/>
              <a:gd name="connsiteX1" fmla="*/ 666750 w 728709"/>
              <a:gd name="connsiteY1" fmla="*/ 27867 h 187877"/>
              <a:gd name="connsiteX2" fmla="*/ 697706 w 728709"/>
              <a:gd name="connsiteY2" fmla="*/ 99305 h 187877"/>
              <a:gd name="connsiteX3" fmla="*/ 650081 w 728709"/>
              <a:gd name="connsiteY3" fmla="*/ 175505 h 187877"/>
              <a:gd name="connsiteX4" fmla="*/ 519113 w 728709"/>
              <a:gd name="connsiteY4" fmla="*/ 185029 h 187877"/>
              <a:gd name="connsiteX0" fmla="*/ 0 w 699385"/>
              <a:gd name="connsiteY0" fmla="*/ 1673 h 187877"/>
              <a:gd name="connsiteX1" fmla="*/ 614362 w 699385"/>
              <a:gd name="connsiteY1" fmla="*/ 27867 h 187877"/>
              <a:gd name="connsiteX2" fmla="*/ 697706 w 699385"/>
              <a:gd name="connsiteY2" fmla="*/ 99305 h 187877"/>
              <a:gd name="connsiteX3" fmla="*/ 650081 w 699385"/>
              <a:gd name="connsiteY3" fmla="*/ 175505 h 187877"/>
              <a:gd name="connsiteX4" fmla="*/ 519113 w 699385"/>
              <a:gd name="connsiteY4" fmla="*/ 185029 h 187877"/>
              <a:gd name="connsiteX0" fmla="*/ 0 w 698624"/>
              <a:gd name="connsiteY0" fmla="*/ 2040 h 188244"/>
              <a:gd name="connsiteX1" fmla="*/ 614362 w 698624"/>
              <a:gd name="connsiteY1" fmla="*/ 28234 h 188244"/>
              <a:gd name="connsiteX2" fmla="*/ 697706 w 698624"/>
              <a:gd name="connsiteY2" fmla="*/ 99672 h 188244"/>
              <a:gd name="connsiteX3" fmla="*/ 650081 w 698624"/>
              <a:gd name="connsiteY3" fmla="*/ 175872 h 188244"/>
              <a:gd name="connsiteX4" fmla="*/ 519113 w 698624"/>
              <a:gd name="connsiteY4" fmla="*/ 185396 h 188244"/>
              <a:gd name="connsiteX0" fmla="*/ 0 w 699159"/>
              <a:gd name="connsiteY0" fmla="*/ 2623 h 188827"/>
              <a:gd name="connsiteX1" fmla="*/ 602456 w 699159"/>
              <a:gd name="connsiteY1" fmla="*/ 24055 h 188827"/>
              <a:gd name="connsiteX2" fmla="*/ 697706 w 699159"/>
              <a:gd name="connsiteY2" fmla="*/ 100255 h 188827"/>
              <a:gd name="connsiteX3" fmla="*/ 650081 w 699159"/>
              <a:gd name="connsiteY3" fmla="*/ 176455 h 188827"/>
              <a:gd name="connsiteX4" fmla="*/ 519113 w 699159"/>
              <a:gd name="connsiteY4" fmla="*/ 185979 h 188827"/>
              <a:gd name="connsiteX0" fmla="*/ 0 w 699159"/>
              <a:gd name="connsiteY0" fmla="*/ 1869 h 188073"/>
              <a:gd name="connsiteX1" fmla="*/ 602456 w 699159"/>
              <a:gd name="connsiteY1" fmla="*/ 23301 h 188073"/>
              <a:gd name="connsiteX2" fmla="*/ 697706 w 699159"/>
              <a:gd name="connsiteY2" fmla="*/ 99501 h 188073"/>
              <a:gd name="connsiteX3" fmla="*/ 650081 w 699159"/>
              <a:gd name="connsiteY3" fmla="*/ 175701 h 188073"/>
              <a:gd name="connsiteX4" fmla="*/ 519113 w 699159"/>
              <a:gd name="connsiteY4" fmla="*/ 185225 h 188073"/>
              <a:gd name="connsiteX0" fmla="*/ 0 w 699159"/>
              <a:gd name="connsiteY0" fmla="*/ 0 h 186204"/>
              <a:gd name="connsiteX1" fmla="*/ 602456 w 699159"/>
              <a:gd name="connsiteY1" fmla="*/ 21432 h 186204"/>
              <a:gd name="connsiteX2" fmla="*/ 697706 w 699159"/>
              <a:gd name="connsiteY2" fmla="*/ 97632 h 186204"/>
              <a:gd name="connsiteX3" fmla="*/ 650081 w 699159"/>
              <a:gd name="connsiteY3" fmla="*/ 173832 h 186204"/>
              <a:gd name="connsiteX4" fmla="*/ 519113 w 699159"/>
              <a:gd name="connsiteY4" fmla="*/ 183356 h 186204"/>
              <a:gd name="connsiteX0" fmla="*/ 0 w 699159"/>
              <a:gd name="connsiteY0" fmla="*/ 0 h 188044"/>
              <a:gd name="connsiteX1" fmla="*/ 602456 w 699159"/>
              <a:gd name="connsiteY1" fmla="*/ 21432 h 188044"/>
              <a:gd name="connsiteX2" fmla="*/ 697706 w 699159"/>
              <a:gd name="connsiteY2" fmla="*/ 97632 h 188044"/>
              <a:gd name="connsiteX3" fmla="*/ 650081 w 699159"/>
              <a:gd name="connsiteY3" fmla="*/ 173832 h 188044"/>
              <a:gd name="connsiteX4" fmla="*/ 519113 w 699159"/>
              <a:gd name="connsiteY4" fmla="*/ 185737 h 188044"/>
              <a:gd name="connsiteX0" fmla="*/ 0 w 699159"/>
              <a:gd name="connsiteY0" fmla="*/ 0 h 185737"/>
              <a:gd name="connsiteX1" fmla="*/ 602456 w 699159"/>
              <a:gd name="connsiteY1" fmla="*/ 21432 h 185737"/>
              <a:gd name="connsiteX2" fmla="*/ 697706 w 699159"/>
              <a:gd name="connsiteY2" fmla="*/ 97632 h 185737"/>
              <a:gd name="connsiteX3" fmla="*/ 650081 w 699159"/>
              <a:gd name="connsiteY3" fmla="*/ 173832 h 185737"/>
              <a:gd name="connsiteX4" fmla="*/ 519113 w 699159"/>
              <a:gd name="connsiteY4" fmla="*/ 185737 h 1857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9159" h="185737">
                <a:moveTo>
                  <a:pt x="0" y="0"/>
                </a:moveTo>
                <a:cubicBezTo>
                  <a:pt x="278606" y="0"/>
                  <a:pt x="517128" y="7540"/>
                  <a:pt x="602456" y="21432"/>
                </a:cubicBezTo>
                <a:cubicBezTo>
                  <a:pt x="687784" y="35324"/>
                  <a:pt x="689769" y="72232"/>
                  <a:pt x="697706" y="97632"/>
                </a:cubicBezTo>
                <a:cubicBezTo>
                  <a:pt x="705643" y="123032"/>
                  <a:pt x="679847" y="159148"/>
                  <a:pt x="650081" y="173832"/>
                </a:cubicBezTo>
                <a:cubicBezTo>
                  <a:pt x="620316" y="188516"/>
                  <a:pt x="596107" y="183356"/>
                  <a:pt x="519113" y="185737"/>
                </a:cubicBezTo>
              </a:path>
            </a:pathLst>
          </a:custGeom>
          <a:noFill/>
          <a:ln w="12700" cap="flat" cmpd="sng" algn="ctr">
            <a:solidFill>
              <a:srgbClr val="FF0000"/>
            </a:solidFill>
            <a:prstDash val="solid"/>
            <a:round/>
            <a:headEnd type="none" w="med" len="med"/>
            <a:tailEnd type="none" w="med" len="med"/>
          </a:ln>
          <a:effectLst/>
        </p:spPr>
        <p:txBody>
          <a:bodyPr rtlCol="0" anchor="ctr"/>
          <a:lstStyle/>
          <a:p>
            <a:pPr algn="ctr"/>
            <a:endParaRPr lang="en-US"/>
          </a:p>
        </p:txBody>
      </p:sp>
      <p:cxnSp>
        <p:nvCxnSpPr>
          <p:cNvPr id="13" name="Straight Arrow Connector 12">
            <a:extLst>
              <a:ext uri="{FF2B5EF4-FFF2-40B4-BE49-F238E27FC236}">
                <a16:creationId xmlns:a16="http://schemas.microsoft.com/office/drawing/2014/main" id="{E1A16374-ACFA-4B80-BA34-851FC8312BFD}"/>
              </a:ext>
            </a:extLst>
          </p:cNvPr>
          <p:cNvCxnSpPr>
            <a:cxnSpLocks/>
          </p:cNvCxnSpPr>
          <p:nvPr/>
        </p:nvCxnSpPr>
        <p:spPr bwMode="auto">
          <a:xfrm>
            <a:off x="6107296" y="4382330"/>
            <a:ext cx="498477" cy="0"/>
          </a:xfrm>
          <a:prstGeom prst="straightConnector1">
            <a:avLst/>
          </a:prstGeom>
          <a:solidFill>
            <a:schemeClr val="accent1"/>
          </a:solidFill>
          <a:ln w="19050" cap="flat" cmpd="sng" algn="ctr">
            <a:solidFill>
              <a:schemeClr val="tx1"/>
            </a:solidFill>
            <a:prstDash val="sysDash"/>
            <a:round/>
            <a:headEnd type="none" w="med" len="med"/>
            <a:tailEnd type="triangle"/>
          </a:ln>
          <a:effectLst/>
        </p:spPr>
      </p:cxnSp>
      <p:cxnSp>
        <p:nvCxnSpPr>
          <p:cNvPr id="92" name="Straight Arrow Connector 91">
            <a:extLst>
              <a:ext uri="{FF2B5EF4-FFF2-40B4-BE49-F238E27FC236}">
                <a16:creationId xmlns:a16="http://schemas.microsoft.com/office/drawing/2014/main" id="{1BDA3941-CFFF-497A-96FA-52024E214D5C}"/>
              </a:ext>
            </a:extLst>
          </p:cNvPr>
          <p:cNvCxnSpPr>
            <a:cxnSpLocks/>
          </p:cNvCxnSpPr>
          <p:nvPr/>
        </p:nvCxnSpPr>
        <p:spPr bwMode="auto">
          <a:xfrm>
            <a:off x="6676156" y="5436817"/>
            <a:ext cx="498477" cy="0"/>
          </a:xfrm>
          <a:prstGeom prst="straightConnector1">
            <a:avLst/>
          </a:prstGeom>
          <a:solidFill>
            <a:schemeClr val="accent1"/>
          </a:solidFill>
          <a:ln w="19050" cap="flat" cmpd="sng" algn="ctr">
            <a:solidFill>
              <a:schemeClr val="tx1"/>
            </a:solidFill>
            <a:prstDash val="sysDash"/>
            <a:round/>
            <a:headEnd type="none" w="med" len="med"/>
            <a:tailEnd type="triangle"/>
          </a:ln>
          <a:effectLst/>
        </p:spPr>
      </p:cxn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065A8B0-0E31-47F1-8B3F-AD69BE8A18DB}"/>
              </a:ext>
            </a:extLst>
          </p:cNvPr>
          <p:cNvSpPr>
            <a:spLocks noGrp="1"/>
          </p:cNvSpPr>
          <p:nvPr>
            <p:ph type="title"/>
          </p:nvPr>
        </p:nvSpPr>
        <p:spPr/>
        <p:txBody>
          <a:bodyPr/>
          <a:lstStyle/>
          <a:p>
            <a:r>
              <a:rPr lang="en-US" sz="2000"/>
              <a:t>Mitigation Strategies: Route Cable Over Ground Plane</a:t>
            </a:r>
            <a:endParaRPr lang="en-US" sz="2000" dirty="0"/>
          </a:p>
        </p:txBody>
      </p:sp>
      <p:cxnSp>
        <p:nvCxnSpPr>
          <p:cNvPr id="550" name="Straight Connector 549">
            <a:extLst>
              <a:ext uri="{FF2B5EF4-FFF2-40B4-BE49-F238E27FC236}">
                <a16:creationId xmlns:a16="http://schemas.microsoft.com/office/drawing/2014/main" id="{21D06F25-2DFB-4464-A37C-15606575E0A5}"/>
              </a:ext>
            </a:extLst>
          </p:cNvPr>
          <p:cNvCxnSpPr/>
          <p:nvPr/>
        </p:nvCxnSpPr>
        <p:spPr bwMode="auto">
          <a:xfrm>
            <a:off x="1042879" y="3239413"/>
            <a:ext cx="468083" cy="0"/>
          </a:xfrm>
          <a:prstGeom prst="line">
            <a:avLst/>
          </a:prstGeom>
          <a:solidFill>
            <a:srgbClr val="BBE0E3"/>
          </a:solidFill>
          <a:ln w="9525" cap="flat" cmpd="sng" algn="ctr">
            <a:solidFill>
              <a:srgbClr val="000000"/>
            </a:solidFill>
            <a:prstDash val="solid"/>
            <a:round/>
            <a:headEnd type="none" w="med" len="med"/>
            <a:tailEnd type="none" w="lg" len="lg"/>
          </a:ln>
          <a:effectLst/>
        </p:spPr>
      </p:cxnSp>
      <p:cxnSp>
        <p:nvCxnSpPr>
          <p:cNvPr id="551" name="Straight Connector 550">
            <a:extLst>
              <a:ext uri="{FF2B5EF4-FFF2-40B4-BE49-F238E27FC236}">
                <a16:creationId xmlns:a16="http://schemas.microsoft.com/office/drawing/2014/main" id="{CA4741A1-9DD4-49F5-AB1A-460340CEF4C1}"/>
              </a:ext>
            </a:extLst>
          </p:cNvPr>
          <p:cNvCxnSpPr>
            <a:stCxn id="553" idx="6"/>
          </p:cNvCxnSpPr>
          <p:nvPr/>
        </p:nvCxnSpPr>
        <p:spPr bwMode="auto">
          <a:xfrm>
            <a:off x="1338837" y="3435354"/>
            <a:ext cx="161235" cy="3"/>
          </a:xfrm>
          <a:prstGeom prst="line">
            <a:avLst/>
          </a:prstGeom>
          <a:solidFill>
            <a:srgbClr val="BBE0E3"/>
          </a:solidFill>
          <a:ln w="9525" cap="flat" cmpd="sng" algn="ctr">
            <a:solidFill>
              <a:srgbClr val="000000"/>
            </a:solidFill>
            <a:prstDash val="solid"/>
            <a:round/>
            <a:headEnd type="none" w="med" len="med"/>
            <a:tailEnd type="none" w="lg" len="lg"/>
          </a:ln>
          <a:effectLst/>
        </p:spPr>
      </p:cxnSp>
      <p:sp>
        <p:nvSpPr>
          <p:cNvPr id="552" name="Isosceles Triangle 551">
            <a:extLst>
              <a:ext uri="{FF2B5EF4-FFF2-40B4-BE49-F238E27FC236}">
                <a16:creationId xmlns:a16="http://schemas.microsoft.com/office/drawing/2014/main" id="{EEADD39B-A3DD-4CEC-83F3-8EC7875B5BA3}"/>
              </a:ext>
            </a:extLst>
          </p:cNvPr>
          <p:cNvSpPr/>
          <p:nvPr/>
        </p:nvSpPr>
        <p:spPr bwMode="auto">
          <a:xfrm rot="5400000">
            <a:off x="964714" y="3127078"/>
            <a:ext cx="466550" cy="419100"/>
          </a:xfrm>
          <a:prstGeom prst="triangle">
            <a:avLst/>
          </a:prstGeom>
          <a:solidFill>
            <a:srgbClr val="FFFFFF"/>
          </a:solidFill>
          <a:ln w="9525" cap="flat" cmpd="sng" algn="ctr">
            <a:solidFill>
              <a:srgbClr val="000000"/>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fontAlgn="auto">
              <a:spcBef>
                <a:spcPts val="0"/>
              </a:spcBef>
              <a:spcAft>
                <a:spcPts val="0"/>
              </a:spcAft>
              <a:defRPr/>
            </a:pPr>
            <a:endParaRPr lang="en-US" kern="0" dirty="0">
              <a:solidFill>
                <a:srgbClr val="000000"/>
              </a:solidFill>
              <a:cs typeface="Arial" pitchFamily="34" charset="0"/>
            </a:endParaRPr>
          </a:p>
        </p:txBody>
      </p:sp>
      <p:sp>
        <p:nvSpPr>
          <p:cNvPr id="553" name="Oval 552">
            <a:extLst>
              <a:ext uri="{FF2B5EF4-FFF2-40B4-BE49-F238E27FC236}">
                <a16:creationId xmlns:a16="http://schemas.microsoft.com/office/drawing/2014/main" id="{A5492D0D-B60E-42E6-9A82-7F6BA0361EBA}"/>
              </a:ext>
            </a:extLst>
          </p:cNvPr>
          <p:cNvSpPr/>
          <p:nvPr/>
        </p:nvSpPr>
        <p:spPr bwMode="auto">
          <a:xfrm>
            <a:off x="1262637" y="3397254"/>
            <a:ext cx="76200" cy="76200"/>
          </a:xfrm>
          <a:prstGeom prst="ellipse">
            <a:avLst/>
          </a:prstGeom>
          <a:solidFill>
            <a:srgbClr val="FFFFFF"/>
          </a:solidFill>
          <a:ln w="9525" cap="flat" cmpd="sng" algn="ctr">
            <a:solidFill>
              <a:srgbClr val="000000"/>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fontAlgn="auto">
              <a:spcBef>
                <a:spcPts val="0"/>
              </a:spcBef>
              <a:spcAft>
                <a:spcPts val="0"/>
              </a:spcAft>
              <a:defRPr/>
            </a:pPr>
            <a:endParaRPr lang="en-US" kern="0" dirty="0">
              <a:solidFill>
                <a:srgbClr val="000000"/>
              </a:solidFill>
              <a:cs typeface="Arial" pitchFamily="34" charset="0"/>
            </a:endParaRPr>
          </a:p>
        </p:txBody>
      </p:sp>
      <p:cxnSp>
        <p:nvCxnSpPr>
          <p:cNvPr id="554" name="Straight Connector 553">
            <a:extLst>
              <a:ext uri="{FF2B5EF4-FFF2-40B4-BE49-F238E27FC236}">
                <a16:creationId xmlns:a16="http://schemas.microsoft.com/office/drawing/2014/main" id="{E43B58D5-A927-428A-A005-6FDA3DE1DF03}"/>
              </a:ext>
            </a:extLst>
          </p:cNvPr>
          <p:cNvCxnSpPr/>
          <p:nvPr/>
        </p:nvCxnSpPr>
        <p:spPr bwMode="auto">
          <a:xfrm>
            <a:off x="7792020" y="3237371"/>
            <a:ext cx="223838" cy="0"/>
          </a:xfrm>
          <a:prstGeom prst="line">
            <a:avLst/>
          </a:prstGeom>
          <a:solidFill>
            <a:srgbClr val="BBE0E3"/>
          </a:solidFill>
          <a:ln w="9525" cap="flat" cmpd="sng" algn="ctr">
            <a:solidFill>
              <a:srgbClr val="000000"/>
            </a:solidFill>
            <a:prstDash val="solid"/>
            <a:round/>
            <a:headEnd type="none" w="med" len="med"/>
            <a:tailEnd type="none" w="lg" len="lg"/>
          </a:ln>
          <a:effectLst/>
        </p:spPr>
      </p:cxnSp>
      <p:cxnSp>
        <p:nvCxnSpPr>
          <p:cNvPr id="555" name="Straight Connector 554">
            <a:extLst>
              <a:ext uri="{FF2B5EF4-FFF2-40B4-BE49-F238E27FC236}">
                <a16:creationId xmlns:a16="http://schemas.microsoft.com/office/drawing/2014/main" id="{1B5E4FFE-91A3-4DF5-B814-D03D16E8C485}"/>
              </a:ext>
            </a:extLst>
          </p:cNvPr>
          <p:cNvCxnSpPr/>
          <p:nvPr/>
        </p:nvCxnSpPr>
        <p:spPr bwMode="auto">
          <a:xfrm>
            <a:off x="7787256" y="3432633"/>
            <a:ext cx="271463" cy="0"/>
          </a:xfrm>
          <a:prstGeom prst="line">
            <a:avLst/>
          </a:prstGeom>
          <a:solidFill>
            <a:srgbClr val="BBE0E3"/>
          </a:solidFill>
          <a:ln w="9525" cap="flat" cmpd="sng" algn="ctr">
            <a:solidFill>
              <a:srgbClr val="000000"/>
            </a:solidFill>
            <a:prstDash val="solid"/>
            <a:round/>
            <a:headEnd type="none" w="med" len="med"/>
            <a:tailEnd type="none" w="lg" len="lg"/>
          </a:ln>
          <a:effectLst/>
        </p:spPr>
      </p:cxnSp>
      <p:sp>
        <p:nvSpPr>
          <p:cNvPr id="556" name="Isosceles Triangle 555">
            <a:extLst>
              <a:ext uri="{FF2B5EF4-FFF2-40B4-BE49-F238E27FC236}">
                <a16:creationId xmlns:a16="http://schemas.microsoft.com/office/drawing/2014/main" id="{5058AC21-4F1D-44E3-8CB5-8BA7ECD6008F}"/>
              </a:ext>
            </a:extLst>
          </p:cNvPr>
          <p:cNvSpPr/>
          <p:nvPr/>
        </p:nvSpPr>
        <p:spPr bwMode="auto">
          <a:xfrm rot="5400000">
            <a:off x="7932258" y="3127078"/>
            <a:ext cx="466550" cy="419100"/>
          </a:xfrm>
          <a:prstGeom prst="triangle">
            <a:avLst/>
          </a:prstGeom>
          <a:solidFill>
            <a:srgbClr val="FFFFFF"/>
          </a:solidFill>
          <a:ln w="9525" cap="flat" cmpd="sng" algn="ctr">
            <a:solidFill>
              <a:srgbClr val="000000"/>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fontAlgn="auto">
              <a:spcBef>
                <a:spcPts val="0"/>
              </a:spcBef>
              <a:spcAft>
                <a:spcPts val="0"/>
              </a:spcAft>
              <a:defRPr/>
            </a:pPr>
            <a:endParaRPr lang="en-US" kern="0" dirty="0">
              <a:solidFill>
                <a:srgbClr val="000000"/>
              </a:solidFill>
              <a:cs typeface="Arial" pitchFamily="34" charset="0"/>
            </a:endParaRPr>
          </a:p>
        </p:txBody>
      </p:sp>
      <p:sp>
        <p:nvSpPr>
          <p:cNvPr id="557" name="Oval 556">
            <a:extLst>
              <a:ext uri="{FF2B5EF4-FFF2-40B4-BE49-F238E27FC236}">
                <a16:creationId xmlns:a16="http://schemas.microsoft.com/office/drawing/2014/main" id="{1AB6464C-5894-444B-9D94-A7C9897DD7EA}"/>
              </a:ext>
            </a:extLst>
          </p:cNvPr>
          <p:cNvSpPr/>
          <p:nvPr/>
        </p:nvSpPr>
        <p:spPr bwMode="auto">
          <a:xfrm>
            <a:off x="7872987" y="3387729"/>
            <a:ext cx="76200" cy="76200"/>
          </a:xfrm>
          <a:prstGeom prst="ellipse">
            <a:avLst/>
          </a:prstGeom>
          <a:solidFill>
            <a:srgbClr val="FFFFFF"/>
          </a:solidFill>
          <a:ln w="9525" cap="flat" cmpd="sng" algn="ctr">
            <a:solidFill>
              <a:srgbClr val="000000"/>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fontAlgn="auto">
              <a:spcBef>
                <a:spcPts val="0"/>
              </a:spcBef>
              <a:spcAft>
                <a:spcPts val="0"/>
              </a:spcAft>
              <a:defRPr/>
            </a:pPr>
            <a:endParaRPr lang="en-US" kern="0" dirty="0">
              <a:solidFill>
                <a:srgbClr val="000000"/>
              </a:solidFill>
              <a:cs typeface="Arial" pitchFamily="34" charset="0"/>
            </a:endParaRPr>
          </a:p>
        </p:txBody>
      </p:sp>
      <p:grpSp>
        <p:nvGrpSpPr>
          <p:cNvPr id="558" name="Group 109">
            <a:extLst>
              <a:ext uri="{FF2B5EF4-FFF2-40B4-BE49-F238E27FC236}">
                <a16:creationId xmlns:a16="http://schemas.microsoft.com/office/drawing/2014/main" id="{3AE85B6E-E8EE-4185-82F1-163585ED1DC9}"/>
              </a:ext>
            </a:extLst>
          </p:cNvPr>
          <p:cNvGrpSpPr/>
          <p:nvPr/>
        </p:nvGrpSpPr>
        <p:grpSpPr>
          <a:xfrm>
            <a:off x="1505750" y="3239409"/>
            <a:ext cx="6275405" cy="194809"/>
            <a:chOff x="1429330" y="5388426"/>
            <a:chExt cx="6275405" cy="194809"/>
          </a:xfrm>
        </p:grpSpPr>
        <p:cxnSp>
          <p:nvCxnSpPr>
            <p:cNvPr id="559" name="Straight Connector 29">
              <a:extLst>
                <a:ext uri="{FF2B5EF4-FFF2-40B4-BE49-F238E27FC236}">
                  <a16:creationId xmlns:a16="http://schemas.microsoft.com/office/drawing/2014/main" id="{C6C70D7E-8AE9-450E-8C67-F9B364680943}"/>
                </a:ext>
              </a:extLst>
            </p:cNvPr>
            <p:cNvCxnSpPr>
              <a:cxnSpLocks noChangeShapeType="1"/>
            </p:cNvCxnSpPr>
            <p:nvPr/>
          </p:nvCxnSpPr>
          <p:spPr bwMode="auto">
            <a:xfrm>
              <a:off x="1429330" y="5388429"/>
              <a:ext cx="352357" cy="0"/>
            </a:xfrm>
            <a:prstGeom prst="line">
              <a:avLst/>
            </a:prstGeom>
            <a:noFill/>
            <a:ln w="12700" algn="ctr">
              <a:solidFill>
                <a:srgbClr val="0000FF"/>
              </a:solidFill>
              <a:round/>
              <a:headEnd/>
              <a:tailEnd type="none" w="lg" len="lg"/>
            </a:ln>
          </p:spPr>
        </p:cxnSp>
        <p:cxnSp>
          <p:nvCxnSpPr>
            <p:cNvPr id="560" name="Straight Connector 30">
              <a:extLst>
                <a:ext uri="{FF2B5EF4-FFF2-40B4-BE49-F238E27FC236}">
                  <a16:creationId xmlns:a16="http://schemas.microsoft.com/office/drawing/2014/main" id="{833794A3-E55B-4A19-BA34-04888269A7FB}"/>
                </a:ext>
              </a:extLst>
            </p:cNvPr>
            <p:cNvCxnSpPr>
              <a:cxnSpLocks noChangeShapeType="1"/>
            </p:cNvCxnSpPr>
            <p:nvPr/>
          </p:nvCxnSpPr>
          <p:spPr bwMode="auto">
            <a:xfrm>
              <a:off x="1429330" y="5583235"/>
              <a:ext cx="352357" cy="0"/>
            </a:xfrm>
            <a:prstGeom prst="line">
              <a:avLst/>
            </a:prstGeom>
            <a:noFill/>
            <a:ln w="12700" algn="ctr">
              <a:solidFill>
                <a:srgbClr val="00B050"/>
              </a:solidFill>
              <a:round/>
              <a:headEnd/>
              <a:tailEnd type="none" w="lg" len="lg"/>
            </a:ln>
          </p:spPr>
        </p:cxnSp>
        <p:cxnSp>
          <p:nvCxnSpPr>
            <p:cNvPr id="561" name="Straight Connector 31">
              <a:extLst>
                <a:ext uri="{FF2B5EF4-FFF2-40B4-BE49-F238E27FC236}">
                  <a16:creationId xmlns:a16="http://schemas.microsoft.com/office/drawing/2014/main" id="{F2327EC5-3580-4A8F-A4B8-96E46177F173}"/>
                </a:ext>
              </a:extLst>
            </p:cNvPr>
            <p:cNvCxnSpPr>
              <a:cxnSpLocks noChangeShapeType="1"/>
            </p:cNvCxnSpPr>
            <p:nvPr/>
          </p:nvCxnSpPr>
          <p:spPr bwMode="auto">
            <a:xfrm rot="16200000" flipH="1">
              <a:off x="1719520" y="5450596"/>
              <a:ext cx="194806" cy="70471"/>
            </a:xfrm>
            <a:prstGeom prst="line">
              <a:avLst/>
            </a:prstGeom>
            <a:noFill/>
            <a:ln w="12700" algn="ctr">
              <a:solidFill>
                <a:srgbClr val="0000FF"/>
              </a:solidFill>
              <a:round/>
              <a:headEnd/>
              <a:tailEnd type="none" w="lg" len="lg"/>
            </a:ln>
          </p:spPr>
        </p:cxnSp>
        <p:cxnSp>
          <p:nvCxnSpPr>
            <p:cNvPr id="562" name="Straight Connector 32">
              <a:extLst>
                <a:ext uri="{FF2B5EF4-FFF2-40B4-BE49-F238E27FC236}">
                  <a16:creationId xmlns:a16="http://schemas.microsoft.com/office/drawing/2014/main" id="{E43BF0A7-2593-4012-BBD9-8235125F3AF3}"/>
                </a:ext>
              </a:extLst>
            </p:cNvPr>
            <p:cNvCxnSpPr>
              <a:cxnSpLocks noChangeShapeType="1"/>
            </p:cNvCxnSpPr>
            <p:nvPr/>
          </p:nvCxnSpPr>
          <p:spPr bwMode="auto">
            <a:xfrm rot="5400000" flipH="1" flipV="1">
              <a:off x="1719520" y="5450596"/>
              <a:ext cx="194806" cy="70471"/>
            </a:xfrm>
            <a:prstGeom prst="line">
              <a:avLst/>
            </a:prstGeom>
            <a:noFill/>
            <a:ln w="12700" algn="ctr">
              <a:solidFill>
                <a:srgbClr val="00B050"/>
              </a:solidFill>
              <a:round/>
              <a:headEnd/>
              <a:tailEnd type="none" w="lg" len="lg"/>
            </a:ln>
          </p:spPr>
        </p:cxnSp>
        <p:cxnSp>
          <p:nvCxnSpPr>
            <p:cNvPr id="563" name="Straight Connector 33">
              <a:extLst>
                <a:ext uri="{FF2B5EF4-FFF2-40B4-BE49-F238E27FC236}">
                  <a16:creationId xmlns:a16="http://schemas.microsoft.com/office/drawing/2014/main" id="{82968B85-2B23-45E8-ADC9-329D66625198}"/>
                </a:ext>
              </a:extLst>
            </p:cNvPr>
            <p:cNvCxnSpPr>
              <a:cxnSpLocks noChangeShapeType="1"/>
            </p:cNvCxnSpPr>
            <p:nvPr/>
          </p:nvCxnSpPr>
          <p:spPr bwMode="auto">
            <a:xfrm>
              <a:off x="1852159" y="5388429"/>
              <a:ext cx="352357" cy="0"/>
            </a:xfrm>
            <a:prstGeom prst="line">
              <a:avLst/>
            </a:prstGeom>
            <a:noFill/>
            <a:ln w="12700" algn="ctr">
              <a:solidFill>
                <a:srgbClr val="00B050"/>
              </a:solidFill>
              <a:round/>
              <a:headEnd/>
              <a:tailEnd type="none" w="lg" len="lg"/>
            </a:ln>
          </p:spPr>
        </p:cxnSp>
        <p:cxnSp>
          <p:nvCxnSpPr>
            <p:cNvPr id="564" name="Straight Connector 34">
              <a:extLst>
                <a:ext uri="{FF2B5EF4-FFF2-40B4-BE49-F238E27FC236}">
                  <a16:creationId xmlns:a16="http://schemas.microsoft.com/office/drawing/2014/main" id="{08C7E74C-0E58-4507-AC2E-B6B2D354B47A}"/>
                </a:ext>
              </a:extLst>
            </p:cNvPr>
            <p:cNvCxnSpPr>
              <a:cxnSpLocks noChangeShapeType="1"/>
            </p:cNvCxnSpPr>
            <p:nvPr/>
          </p:nvCxnSpPr>
          <p:spPr bwMode="auto">
            <a:xfrm>
              <a:off x="1852159" y="5583235"/>
              <a:ext cx="352357" cy="0"/>
            </a:xfrm>
            <a:prstGeom prst="line">
              <a:avLst/>
            </a:prstGeom>
            <a:noFill/>
            <a:ln w="12700" algn="ctr">
              <a:solidFill>
                <a:srgbClr val="0000FF"/>
              </a:solidFill>
              <a:round/>
              <a:headEnd/>
              <a:tailEnd type="none" w="lg" len="lg"/>
            </a:ln>
          </p:spPr>
        </p:cxnSp>
        <p:cxnSp>
          <p:nvCxnSpPr>
            <p:cNvPr id="565" name="Straight Connector 35">
              <a:extLst>
                <a:ext uri="{FF2B5EF4-FFF2-40B4-BE49-F238E27FC236}">
                  <a16:creationId xmlns:a16="http://schemas.microsoft.com/office/drawing/2014/main" id="{5ABB9FF7-2D9B-4B87-A6AD-4AC882B94CAF}"/>
                </a:ext>
              </a:extLst>
            </p:cNvPr>
            <p:cNvCxnSpPr>
              <a:cxnSpLocks noChangeShapeType="1"/>
            </p:cNvCxnSpPr>
            <p:nvPr/>
          </p:nvCxnSpPr>
          <p:spPr bwMode="auto">
            <a:xfrm rot="16200000" flipH="1">
              <a:off x="2142349" y="5450596"/>
              <a:ext cx="194806" cy="70471"/>
            </a:xfrm>
            <a:prstGeom prst="line">
              <a:avLst/>
            </a:prstGeom>
            <a:noFill/>
            <a:ln w="12700" algn="ctr">
              <a:solidFill>
                <a:srgbClr val="00B050"/>
              </a:solidFill>
              <a:round/>
              <a:headEnd/>
              <a:tailEnd type="none" w="lg" len="lg"/>
            </a:ln>
          </p:spPr>
        </p:cxnSp>
        <p:cxnSp>
          <p:nvCxnSpPr>
            <p:cNvPr id="566" name="Straight Connector 36">
              <a:extLst>
                <a:ext uri="{FF2B5EF4-FFF2-40B4-BE49-F238E27FC236}">
                  <a16:creationId xmlns:a16="http://schemas.microsoft.com/office/drawing/2014/main" id="{901BCD50-76E7-4D5D-AA87-F7BC9666E3D2}"/>
                </a:ext>
              </a:extLst>
            </p:cNvPr>
            <p:cNvCxnSpPr>
              <a:cxnSpLocks noChangeShapeType="1"/>
            </p:cNvCxnSpPr>
            <p:nvPr/>
          </p:nvCxnSpPr>
          <p:spPr bwMode="auto">
            <a:xfrm rot="5400000" flipH="1" flipV="1">
              <a:off x="2142349" y="5450596"/>
              <a:ext cx="194806" cy="70471"/>
            </a:xfrm>
            <a:prstGeom prst="line">
              <a:avLst/>
            </a:prstGeom>
            <a:noFill/>
            <a:ln w="12700" algn="ctr">
              <a:solidFill>
                <a:srgbClr val="0000FF"/>
              </a:solidFill>
              <a:round/>
              <a:headEnd/>
              <a:tailEnd type="none" w="lg" len="lg"/>
            </a:ln>
          </p:spPr>
        </p:cxnSp>
        <p:cxnSp>
          <p:nvCxnSpPr>
            <p:cNvPr id="567" name="Straight Connector 37">
              <a:extLst>
                <a:ext uri="{FF2B5EF4-FFF2-40B4-BE49-F238E27FC236}">
                  <a16:creationId xmlns:a16="http://schemas.microsoft.com/office/drawing/2014/main" id="{D26B3E0A-378F-45B8-B858-AAD79179F59A}"/>
                </a:ext>
              </a:extLst>
            </p:cNvPr>
            <p:cNvCxnSpPr>
              <a:cxnSpLocks noChangeShapeType="1"/>
            </p:cNvCxnSpPr>
            <p:nvPr/>
          </p:nvCxnSpPr>
          <p:spPr bwMode="auto">
            <a:xfrm>
              <a:off x="2274987" y="5388429"/>
              <a:ext cx="352357" cy="0"/>
            </a:xfrm>
            <a:prstGeom prst="line">
              <a:avLst/>
            </a:prstGeom>
            <a:noFill/>
            <a:ln w="12700" algn="ctr">
              <a:solidFill>
                <a:srgbClr val="0000FF"/>
              </a:solidFill>
              <a:round/>
              <a:headEnd/>
              <a:tailEnd type="none" w="lg" len="lg"/>
            </a:ln>
          </p:spPr>
        </p:cxnSp>
        <p:cxnSp>
          <p:nvCxnSpPr>
            <p:cNvPr id="568" name="Straight Connector 38">
              <a:extLst>
                <a:ext uri="{FF2B5EF4-FFF2-40B4-BE49-F238E27FC236}">
                  <a16:creationId xmlns:a16="http://schemas.microsoft.com/office/drawing/2014/main" id="{75691691-F46D-4F00-8A74-D4693A2CCEAD}"/>
                </a:ext>
              </a:extLst>
            </p:cNvPr>
            <p:cNvCxnSpPr>
              <a:cxnSpLocks noChangeShapeType="1"/>
            </p:cNvCxnSpPr>
            <p:nvPr/>
          </p:nvCxnSpPr>
          <p:spPr bwMode="auto">
            <a:xfrm>
              <a:off x="2274987" y="5583235"/>
              <a:ext cx="352357" cy="0"/>
            </a:xfrm>
            <a:prstGeom prst="line">
              <a:avLst/>
            </a:prstGeom>
            <a:noFill/>
            <a:ln w="12700" algn="ctr">
              <a:solidFill>
                <a:srgbClr val="00B050"/>
              </a:solidFill>
              <a:round/>
              <a:headEnd/>
              <a:tailEnd type="none" w="lg" len="lg"/>
            </a:ln>
          </p:spPr>
        </p:cxnSp>
        <p:cxnSp>
          <p:nvCxnSpPr>
            <p:cNvPr id="569" name="Straight Connector 39">
              <a:extLst>
                <a:ext uri="{FF2B5EF4-FFF2-40B4-BE49-F238E27FC236}">
                  <a16:creationId xmlns:a16="http://schemas.microsoft.com/office/drawing/2014/main" id="{039A48B8-8AF9-4AD6-AB0B-FD07F41D73BA}"/>
                </a:ext>
              </a:extLst>
            </p:cNvPr>
            <p:cNvCxnSpPr>
              <a:cxnSpLocks noChangeShapeType="1"/>
            </p:cNvCxnSpPr>
            <p:nvPr/>
          </p:nvCxnSpPr>
          <p:spPr bwMode="auto">
            <a:xfrm rot="16200000" flipH="1">
              <a:off x="2565177" y="5450596"/>
              <a:ext cx="194806" cy="70471"/>
            </a:xfrm>
            <a:prstGeom prst="line">
              <a:avLst/>
            </a:prstGeom>
            <a:noFill/>
            <a:ln w="12700" algn="ctr">
              <a:solidFill>
                <a:srgbClr val="0000FF"/>
              </a:solidFill>
              <a:round/>
              <a:headEnd/>
              <a:tailEnd type="none" w="lg" len="lg"/>
            </a:ln>
          </p:spPr>
        </p:cxnSp>
        <p:cxnSp>
          <p:nvCxnSpPr>
            <p:cNvPr id="570" name="Straight Connector 40">
              <a:extLst>
                <a:ext uri="{FF2B5EF4-FFF2-40B4-BE49-F238E27FC236}">
                  <a16:creationId xmlns:a16="http://schemas.microsoft.com/office/drawing/2014/main" id="{5C061A0B-4737-490E-8237-0EF8464D05AE}"/>
                </a:ext>
              </a:extLst>
            </p:cNvPr>
            <p:cNvCxnSpPr>
              <a:cxnSpLocks noChangeShapeType="1"/>
            </p:cNvCxnSpPr>
            <p:nvPr/>
          </p:nvCxnSpPr>
          <p:spPr bwMode="auto">
            <a:xfrm rot="5400000" flipH="1" flipV="1">
              <a:off x="2565177" y="5450596"/>
              <a:ext cx="194806" cy="70471"/>
            </a:xfrm>
            <a:prstGeom prst="line">
              <a:avLst/>
            </a:prstGeom>
            <a:noFill/>
            <a:ln w="12700" algn="ctr">
              <a:solidFill>
                <a:srgbClr val="00B050"/>
              </a:solidFill>
              <a:round/>
              <a:headEnd/>
              <a:tailEnd type="none" w="lg" len="lg"/>
            </a:ln>
          </p:spPr>
        </p:cxnSp>
        <p:cxnSp>
          <p:nvCxnSpPr>
            <p:cNvPr id="571" name="Straight Connector 41">
              <a:extLst>
                <a:ext uri="{FF2B5EF4-FFF2-40B4-BE49-F238E27FC236}">
                  <a16:creationId xmlns:a16="http://schemas.microsoft.com/office/drawing/2014/main" id="{0F8A551C-DD87-4DEF-BF05-64A67B79DF17}"/>
                </a:ext>
              </a:extLst>
            </p:cNvPr>
            <p:cNvCxnSpPr>
              <a:cxnSpLocks noChangeShapeType="1"/>
            </p:cNvCxnSpPr>
            <p:nvPr/>
          </p:nvCxnSpPr>
          <p:spPr bwMode="auto">
            <a:xfrm>
              <a:off x="2697816" y="5388429"/>
              <a:ext cx="352357" cy="0"/>
            </a:xfrm>
            <a:prstGeom prst="line">
              <a:avLst/>
            </a:prstGeom>
            <a:noFill/>
            <a:ln w="12700" algn="ctr">
              <a:solidFill>
                <a:srgbClr val="00B050"/>
              </a:solidFill>
              <a:round/>
              <a:headEnd/>
              <a:tailEnd type="none" w="lg" len="lg"/>
            </a:ln>
          </p:spPr>
        </p:cxnSp>
        <p:cxnSp>
          <p:nvCxnSpPr>
            <p:cNvPr id="572" name="Straight Connector 42">
              <a:extLst>
                <a:ext uri="{FF2B5EF4-FFF2-40B4-BE49-F238E27FC236}">
                  <a16:creationId xmlns:a16="http://schemas.microsoft.com/office/drawing/2014/main" id="{827F5725-1B6D-4232-83A5-58B37CAC6DA5}"/>
                </a:ext>
              </a:extLst>
            </p:cNvPr>
            <p:cNvCxnSpPr>
              <a:cxnSpLocks noChangeShapeType="1"/>
            </p:cNvCxnSpPr>
            <p:nvPr/>
          </p:nvCxnSpPr>
          <p:spPr bwMode="auto">
            <a:xfrm>
              <a:off x="2697816" y="5583235"/>
              <a:ext cx="352357" cy="0"/>
            </a:xfrm>
            <a:prstGeom prst="line">
              <a:avLst/>
            </a:prstGeom>
            <a:noFill/>
            <a:ln w="12700" algn="ctr">
              <a:solidFill>
                <a:srgbClr val="0000FF"/>
              </a:solidFill>
              <a:round/>
              <a:headEnd/>
              <a:tailEnd type="none" w="lg" len="lg"/>
            </a:ln>
          </p:spPr>
        </p:cxnSp>
        <p:cxnSp>
          <p:nvCxnSpPr>
            <p:cNvPr id="573" name="Straight Connector 43">
              <a:extLst>
                <a:ext uri="{FF2B5EF4-FFF2-40B4-BE49-F238E27FC236}">
                  <a16:creationId xmlns:a16="http://schemas.microsoft.com/office/drawing/2014/main" id="{3AE76E75-7B23-455E-87AA-ACE37D5AD62E}"/>
                </a:ext>
              </a:extLst>
            </p:cNvPr>
            <p:cNvCxnSpPr>
              <a:cxnSpLocks noChangeShapeType="1"/>
            </p:cNvCxnSpPr>
            <p:nvPr/>
          </p:nvCxnSpPr>
          <p:spPr bwMode="auto">
            <a:xfrm rot="16200000" flipH="1">
              <a:off x="2988006" y="5450596"/>
              <a:ext cx="194806" cy="70471"/>
            </a:xfrm>
            <a:prstGeom prst="line">
              <a:avLst/>
            </a:prstGeom>
            <a:noFill/>
            <a:ln w="12700" algn="ctr">
              <a:solidFill>
                <a:srgbClr val="00B050"/>
              </a:solidFill>
              <a:round/>
              <a:headEnd/>
              <a:tailEnd type="none" w="lg" len="lg"/>
            </a:ln>
          </p:spPr>
        </p:cxnSp>
        <p:cxnSp>
          <p:nvCxnSpPr>
            <p:cNvPr id="574" name="Straight Connector 44">
              <a:extLst>
                <a:ext uri="{FF2B5EF4-FFF2-40B4-BE49-F238E27FC236}">
                  <a16:creationId xmlns:a16="http://schemas.microsoft.com/office/drawing/2014/main" id="{869BB2C2-5CE7-4A72-ADA9-6ADAEA50C070}"/>
                </a:ext>
              </a:extLst>
            </p:cNvPr>
            <p:cNvCxnSpPr>
              <a:cxnSpLocks noChangeShapeType="1"/>
            </p:cNvCxnSpPr>
            <p:nvPr/>
          </p:nvCxnSpPr>
          <p:spPr bwMode="auto">
            <a:xfrm rot="5400000" flipH="1" flipV="1">
              <a:off x="2988006" y="5450596"/>
              <a:ext cx="194806" cy="70471"/>
            </a:xfrm>
            <a:prstGeom prst="line">
              <a:avLst/>
            </a:prstGeom>
            <a:noFill/>
            <a:ln w="12700" algn="ctr">
              <a:solidFill>
                <a:srgbClr val="0000FF"/>
              </a:solidFill>
              <a:round/>
              <a:headEnd/>
              <a:tailEnd type="none" w="lg" len="lg"/>
            </a:ln>
          </p:spPr>
        </p:cxnSp>
        <p:cxnSp>
          <p:nvCxnSpPr>
            <p:cNvPr id="575" name="Straight Connector 45">
              <a:extLst>
                <a:ext uri="{FF2B5EF4-FFF2-40B4-BE49-F238E27FC236}">
                  <a16:creationId xmlns:a16="http://schemas.microsoft.com/office/drawing/2014/main" id="{FC148782-2E3A-4E08-94FB-F387BFAA3920}"/>
                </a:ext>
              </a:extLst>
            </p:cNvPr>
            <p:cNvCxnSpPr>
              <a:cxnSpLocks noChangeShapeType="1"/>
            </p:cNvCxnSpPr>
            <p:nvPr/>
          </p:nvCxnSpPr>
          <p:spPr bwMode="auto">
            <a:xfrm>
              <a:off x="3120645" y="5388429"/>
              <a:ext cx="352357" cy="0"/>
            </a:xfrm>
            <a:prstGeom prst="line">
              <a:avLst/>
            </a:prstGeom>
            <a:noFill/>
            <a:ln w="12700" algn="ctr">
              <a:solidFill>
                <a:srgbClr val="0000FF"/>
              </a:solidFill>
              <a:round/>
              <a:headEnd/>
              <a:tailEnd type="none" w="lg" len="lg"/>
            </a:ln>
          </p:spPr>
        </p:cxnSp>
        <p:cxnSp>
          <p:nvCxnSpPr>
            <p:cNvPr id="576" name="Straight Connector 46">
              <a:extLst>
                <a:ext uri="{FF2B5EF4-FFF2-40B4-BE49-F238E27FC236}">
                  <a16:creationId xmlns:a16="http://schemas.microsoft.com/office/drawing/2014/main" id="{6FB99DF5-5AA0-4EE1-99D6-ED4B8B77A75F}"/>
                </a:ext>
              </a:extLst>
            </p:cNvPr>
            <p:cNvCxnSpPr>
              <a:cxnSpLocks noChangeShapeType="1"/>
            </p:cNvCxnSpPr>
            <p:nvPr/>
          </p:nvCxnSpPr>
          <p:spPr bwMode="auto">
            <a:xfrm>
              <a:off x="3120645" y="5583235"/>
              <a:ext cx="352357" cy="0"/>
            </a:xfrm>
            <a:prstGeom prst="line">
              <a:avLst/>
            </a:prstGeom>
            <a:noFill/>
            <a:ln w="12700" algn="ctr">
              <a:solidFill>
                <a:srgbClr val="00B050"/>
              </a:solidFill>
              <a:round/>
              <a:headEnd/>
              <a:tailEnd type="none" w="lg" len="lg"/>
            </a:ln>
          </p:spPr>
        </p:cxnSp>
        <p:cxnSp>
          <p:nvCxnSpPr>
            <p:cNvPr id="577" name="Straight Connector 47">
              <a:extLst>
                <a:ext uri="{FF2B5EF4-FFF2-40B4-BE49-F238E27FC236}">
                  <a16:creationId xmlns:a16="http://schemas.microsoft.com/office/drawing/2014/main" id="{7C1FF59F-7848-492E-B3DB-E4F449B091EC}"/>
                </a:ext>
              </a:extLst>
            </p:cNvPr>
            <p:cNvCxnSpPr>
              <a:cxnSpLocks noChangeShapeType="1"/>
            </p:cNvCxnSpPr>
            <p:nvPr/>
          </p:nvCxnSpPr>
          <p:spPr bwMode="auto">
            <a:xfrm rot="16200000" flipH="1">
              <a:off x="3410835" y="5450596"/>
              <a:ext cx="194806" cy="70471"/>
            </a:xfrm>
            <a:prstGeom prst="line">
              <a:avLst/>
            </a:prstGeom>
            <a:noFill/>
            <a:ln w="12700" algn="ctr">
              <a:solidFill>
                <a:srgbClr val="0000FF"/>
              </a:solidFill>
              <a:round/>
              <a:headEnd/>
              <a:tailEnd type="none" w="lg" len="lg"/>
            </a:ln>
          </p:spPr>
        </p:cxnSp>
        <p:cxnSp>
          <p:nvCxnSpPr>
            <p:cNvPr id="578" name="Straight Connector 48">
              <a:extLst>
                <a:ext uri="{FF2B5EF4-FFF2-40B4-BE49-F238E27FC236}">
                  <a16:creationId xmlns:a16="http://schemas.microsoft.com/office/drawing/2014/main" id="{93D0CEAD-1C5B-4A41-8760-1D32D99C97E8}"/>
                </a:ext>
              </a:extLst>
            </p:cNvPr>
            <p:cNvCxnSpPr>
              <a:cxnSpLocks noChangeShapeType="1"/>
            </p:cNvCxnSpPr>
            <p:nvPr/>
          </p:nvCxnSpPr>
          <p:spPr bwMode="auto">
            <a:xfrm rot="5400000" flipH="1" flipV="1">
              <a:off x="3410835" y="5450596"/>
              <a:ext cx="194806" cy="70471"/>
            </a:xfrm>
            <a:prstGeom prst="line">
              <a:avLst/>
            </a:prstGeom>
            <a:noFill/>
            <a:ln w="12700" algn="ctr">
              <a:solidFill>
                <a:srgbClr val="00B050"/>
              </a:solidFill>
              <a:round/>
              <a:headEnd/>
              <a:tailEnd type="none" w="lg" len="lg"/>
            </a:ln>
          </p:spPr>
        </p:cxnSp>
        <p:cxnSp>
          <p:nvCxnSpPr>
            <p:cNvPr id="579" name="Straight Connector 29">
              <a:extLst>
                <a:ext uri="{FF2B5EF4-FFF2-40B4-BE49-F238E27FC236}">
                  <a16:creationId xmlns:a16="http://schemas.microsoft.com/office/drawing/2014/main" id="{2F871462-3792-4F66-BC0A-9F6C70187D1A}"/>
                </a:ext>
              </a:extLst>
            </p:cNvPr>
            <p:cNvCxnSpPr>
              <a:cxnSpLocks noChangeShapeType="1"/>
            </p:cNvCxnSpPr>
            <p:nvPr/>
          </p:nvCxnSpPr>
          <p:spPr bwMode="auto">
            <a:xfrm>
              <a:off x="3543473" y="5388429"/>
              <a:ext cx="352357" cy="0"/>
            </a:xfrm>
            <a:prstGeom prst="line">
              <a:avLst/>
            </a:prstGeom>
            <a:noFill/>
            <a:ln w="12700" algn="ctr">
              <a:solidFill>
                <a:srgbClr val="00B050"/>
              </a:solidFill>
              <a:round/>
              <a:headEnd/>
              <a:tailEnd type="none" w="lg" len="lg"/>
            </a:ln>
          </p:spPr>
        </p:cxnSp>
        <p:cxnSp>
          <p:nvCxnSpPr>
            <p:cNvPr id="580" name="Straight Connector 30">
              <a:extLst>
                <a:ext uri="{FF2B5EF4-FFF2-40B4-BE49-F238E27FC236}">
                  <a16:creationId xmlns:a16="http://schemas.microsoft.com/office/drawing/2014/main" id="{B227A9D2-9A0F-4EB5-AC99-298373E64C5C}"/>
                </a:ext>
              </a:extLst>
            </p:cNvPr>
            <p:cNvCxnSpPr>
              <a:cxnSpLocks noChangeShapeType="1"/>
            </p:cNvCxnSpPr>
            <p:nvPr/>
          </p:nvCxnSpPr>
          <p:spPr bwMode="auto">
            <a:xfrm>
              <a:off x="3543473" y="5583235"/>
              <a:ext cx="352357" cy="0"/>
            </a:xfrm>
            <a:prstGeom prst="line">
              <a:avLst/>
            </a:prstGeom>
            <a:noFill/>
            <a:ln w="12700" algn="ctr">
              <a:solidFill>
                <a:srgbClr val="0000FF"/>
              </a:solidFill>
              <a:round/>
              <a:headEnd/>
              <a:tailEnd type="none" w="lg" len="lg"/>
            </a:ln>
          </p:spPr>
        </p:cxnSp>
        <p:cxnSp>
          <p:nvCxnSpPr>
            <p:cNvPr id="581" name="Straight Connector 31">
              <a:extLst>
                <a:ext uri="{FF2B5EF4-FFF2-40B4-BE49-F238E27FC236}">
                  <a16:creationId xmlns:a16="http://schemas.microsoft.com/office/drawing/2014/main" id="{ABE90C8E-F02D-40E1-BACB-4CCF463EEC01}"/>
                </a:ext>
              </a:extLst>
            </p:cNvPr>
            <p:cNvCxnSpPr>
              <a:cxnSpLocks noChangeShapeType="1"/>
            </p:cNvCxnSpPr>
            <p:nvPr/>
          </p:nvCxnSpPr>
          <p:spPr bwMode="auto">
            <a:xfrm rot="16200000" flipH="1">
              <a:off x="3833663" y="5450596"/>
              <a:ext cx="194806" cy="70471"/>
            </a:xfrm>
            <a:prstGeom prst="line">
              <a:avLst/>
            </a:prstGeom>
            <a:noFill/>
            <a:ln w="12700" algn="ctr">
              <a:solidFill>
                <a:srgbClr val="00B050"/>
              </a:solidFill>
              <a:round/>
              <a:headEnd/>
              <a:tailEnd type="none" w="lg" len="lg"/>
            </a:ln>
          </p:spPr>
        </p:cxnSp>
        <p:cxnSp>
          <p:nvCxnSpPr>
            <p:cNvPr id="582" name="Straight Connector 32">
              <a:extLst>
                <a:ext uri="{FF2B5EF4-FFF2-40B4-BE49-F238E27FC236}">
                  <a16:creationId xmlns:a16="http://schemas.microsoft.com/office/drawing/2014/main" id="{580F2287-A59B-4431-A5DD-885DA5D3EDCB}"/>
                </a:ext>
              </a:extLst>
            </p:cNvPr>
            <p:cNvCxnSpPr>
              <a:cxnSpLocks noChangeShapeType="1"/>
            </p:cNvCxnSpPr>
            <p:nvPr/>
          </p:nvCxnSpPr>
          <p:spPr bwMode="auto">
            <a:xfrm rot="5400000" flipH="1" flipV="1">
              <a:off x="3833663" y="5450596"/>
              <a:ext cx="194806" cy="70471"/>
            </a:xfrm>
            <a:prstGeom prst="line">
              <a:avLst/>
            </a:prstGeom>
            <a:noFill/>
            <a:ln w="12700" algn="ctr">
              <a:solidFill>
                <a:srgbClr val="0000FF"/>
              </a:solidFill>
              <a:round/>
              <a:headEnd/>
              <a:tailEnd type="none" w="lg" len="lg"/>
            </a:ln>
          </p:spPr>
        </p:cxnSp>
        <p:cxnSp>
          <p:nvCxnSpPr>
            <p:cNvPr id="583" name="Straight Connector 33">
              <a:extLst>
                <a:ext uri="{FF2B5EF4-FFF2-40B4-BE49-F238E27FC236}">
                  <a16:creationId xmlns:a16="http://schemas.microsoft.com/office/drawing/2014/main" id="{DCDF9BD4-EBBA-4150-848C-DB4A302792A3}"/>
                </a:ext>
              </a:extLst>
            </p:cNvPr>
            <p:cNvCxnSpPr>
              <a:cxnSpLocks noChangeShapeType="1"/>
            </p:cNvCxnSpPr>
            <p:nvPr/>
          </p:nvCxnSpPr>
          <p:spPr bwMode="auto">
            <a:xfrm>
              <a:off x="3966301" y="5388429"/>
              <a:ext cx="352357" cy="0"/>
            </a:xfrm>
            <a:prstGeom prst="line">
              <a:avLst/>
            </a:prstGeom>
            <a:noFill/>
            <a:ln w="12700" algn="ctr">
              <a:solidFill>
                <a:srgbClr val="0000FF"/>
              </a:solidFill>
              <a:round/>
              <a:headEnd/>
              <a:tailEnd type="none" w="lg" len="lg"/>
            </a:ln>
          </p:spPr>
        </p:cxnSp>
        <p:cxnSp>
          <p:nvCxnSpPr>
            <p:cNvPr id="584" name="Straight Connector 34">
              <a:extLst>
                <a:ext uri="{FF2B5EF4-FFF2-40B4-BE49-F238E27FC236}">
                  <a16:creationId xmlns:a16="http://schemas.microsoft.com/office/drawing/2014/main" id="{FB3FABFC-BC36-431A-98ED-CC7D60E129F6}"/>
                </a:ext>
              </a:extLst>
            </p:cNvPr>
            <p:cNvCxnSpPr>
              <a:cxnSpLocks noChangeShapeType="1"/>
            </p:cNvCxnSpPr>
            <p:nvPr/>
          </p:nvCxnSpPr>
          <p:spPr bwMode="auto">
            <a:xfrm>
              <a:off x="3966301" y="5583235"/>
              <a:ext cx="352357" cy="0"/>
            </a:xfrm>
            <a:prstGeom prst="line">
              <a:avLst/>
            </a:prstGeom>
            <a:noFill/>
            <a:ln w="12700" algn="ctr">
              <a:solidFill>
                <a:srgbClr val="00B050"/>
              </a:solidFill>
              <a:round/>
              <a:headEnd/>
              <a:tailEnd type="none" w="lg" len="lg"/>
            </a:ln>
          </p:spPr>
        </p:cxnSp>
        <p:cxnSp>
          <p:nvCxnSpPr>
            <p:cNvPr id="585" name="Straight Connector 35">
              <a:extLst>
                <a:ext uri="{FF2B5EF4-FFF2-40B4-BE49-F238E27FC236}">
                  <a16:creationId xmlns:a16="http://schemas.microsoft.com/office/drawing/2014/main" id="{54B9F25C-7E35-474E-883C-ECF61315C08F}"/>
                </a:ext>
              </a:extLst>
            </p:cNvPr>
            <p:cNvCxnSpPr>
              <a:cxnSpLocks noChangeShapeType="1"/>
            </p:cNvCxnSpPr>
            <p:nvPr/>
          </p:nvCxnSpPr>
          <p:spPr bwMode="auto">
            <a:xfrm rot="16200000" flipH="1">
              <a:off x="4256491" y="5450596"/>
              <a:ext cx="194806" cy="70471"/>
            </a:xfrm>
            <a:prstGeom prst="line">
              <a:avLst/>
            </a:prstGeom>
            <a:noFill/>
            <a:ln w="12700" algn="ctr">
              <a:solidFill>
                <a:srgbClr val="0000FF"/>
              </a:solidFill>
              <a:round/>
              <a:headEnd/>
              <a:tailEnd type="none" w="lg" len="lg"/>
            </a:ln>
          </p:spPr>
        </p:cxnSp>
        <p:cxnSp>
          <p:nvCxnSpPr>
            <p:cNvPr id="586" name="Straight Connector 36">
              <a:extLst>
                <a:ext uri="{FF2B5EF4-FFF2-40B4-BE49-F238E27FC236}">
                  <a16:creationId xmlns:a16="http://schemas.microsoft.com/office/drawing/2014/main" id="{E1E5CF54-8EDC-4ABD-A290-4642DD11E638}"/>
                </a:ext>
              </a:extLst>
            </p:cNvPr>
            <p:cNvCxnSpPr>
              <a:cxnSpLocks noChangeShapeType="1"/>
            </p:cNvCxnSpPr>
            <p:nvPr/>
          </p:nvCxnSpPr>
          <p:spPr bwMode="auto">
            <a:xfrm rot="5400000" flipH="1" flipV="1">
              <a:off x="4256491" y="5450596"/>
              <a:ext cx="194806" cy="70471"/>
            </a:xfrm>
            <a:prstGeom prst="line">
              <a:avLst/>
            </a:prstGeom>
            <a:noFill/>
            <a:ln w="12700" algn="ctr">
              <a:solidFill>
                <a:srgbClr val="00B050"/>
              </a:solidFill>
              <a:round/>
              <a:headEnd/>
              <a:tailEnd type="none" w="lg" len="lg"/>
            </a:ln>
          </p:spPr>
        </p:cxnSp>
        <p:cxnSp>
          <p:nvCxnSpPr>
            <p:cNvPr id="587" name="Straight Connector 37">
              <a:extLst>
                <a:ext uri="{FF2B5EF4-FFF2-40B4-BE49-F238E27FC236}">
                  <a16:creationId xmlns:a16="http://schemas.microsoft.com/office/drawing/2014/main" id="{ABF9DEF7-AE4C-4400-8BCC-13F6A642BA99}"/>
                </a:ext>
              </a:extLst>
            </p:cNvPr>
            <p:cNvCxnSpPr>
              <a:cxnSpLocks noChangeShapeType="1"/>
            </p:cNvCxnSpPr>
            <p:nvPr/>
          </p:nvCxnSpPr>
          <p:spPr bwMode="auto">
            <a:xfrm>
              <a:off x="4389130" y="5388429"/>
              <a:ext cx="352357" cy="0"/>
            </a:xfrm>
            <a:prstGeom prst="line">
              <a:avLst/>
            </a:prstGeom>
            <a:noFill/>
            <a:ln w="12700" algn="ctr">
              <a:solidFill>
                <a:srgbClr val="00B050"/>
              </a:solidFill>
              <a:round/>
              <a:headEnd/>
              <a:tailEnd type="none" w="lg" len="lg"/>
            </a:ln>
          </p:spPr>
        </p:cxnSp>
        <p:cxnSp>
          <p:nvCxnSpPr>
            <p:cNvPr id="588" name="Straight Connector 38">
              <a:extLst>
                <a:ext uri="{FF2B5EF4-FFF2-40B4-BE49-F238E27FC236}">
                  <a16:creationId xmlns:a16="http://schemas.microsoft.com/office/drawing/2014/main" id="{9BC74A3C-29DB-49EE-B3B8-1301BE272C3A}"/>
                </a:ext>
              </a:extLst>
            </p:cNvPr>
            <p:cNvCxnSpPr>
              <a:cxnSpLocks noChangeShapeType="1"/>
            </p:cNvCxnSpPr>
            <p:nvPr/>
          </p:nvCxnSpPr>
          <p:spPr bwMode="auto">
            <a:xfrm>
              <a:off x="4389130" y="5583235"/>
              <a:ext cx="352357" cy="0"/>
            </a:xfrm>
            <a:prstGeom prst="line">
              <a:avLst/>
            </a:prstGeom>
            <a:noFill/>
            <a:ln w="12700" algn="ctr">
              <a:solidFill>
                <a:srgbClr val="0000FF"/>
              </a:solidFill>
              <a:round/>
              <a:headEnd/>
              <a:tailEnd type="none" w="lg" len="lg"/>
            </a:ln>
          </p:spPr>
        </p:cxnSp>
        <p:cxnSp>
          <p:nvCxnSpPr>
            <p:cNvPr id="589" name="Straight Connector 39">
              <a:extLst>
                <a:ext uri="{FF2B5EF4-FFF2-40B4-BE49-F238E27FC236}">
                  <a16:creationId xmlns:a16="http://schemas.microsoft.com/office/drawing/2014/main" id="{03DDEF26-A032-41EA-BC3F-1D8DBE4D88F7}"/>
                </a:ext>
              </a:extLst>
            </p:cNvPr>
            <p:cNvCxnSpPr>
              <a:cxnSpLocks noChangeShapeType="1"/>
            </p:cNvCxnSpPr>
            <p:nvPr/>
          </p:nvCxnSpPr>
          <p:spPr bwMode="auto">
            <a:xfrm rot="16200000" flipH="1">
              <a:off x="4679320" y="5450596"/>
              <a:ext cx="194806" cy="70471"/>
            </a:xfrm>
            <a:prstGeom prst="line">
              <a:avLst/>
            </a:prstGeom>
            <a:noFill/>
            <a:ln w="12700" algn="ctr">
              <a:solidFill>
                <a:srgbClr val="00B050"/>
              </a:solidFill>
              <a:round/>
              <a:headEnd/>
              <a:tailEnd type="none" w="lg" len="lg"/>
            </a:ln>
          </p:spPr>
        </p:cxnSp>
        <p:cxnSp>
          <p:nvCxnSpPr>
            <p:cNvPr id="590" name="Straight Connector 40">
              <a:extLst>
                <a:ext uri="{FF2B5EF4-FFF2-40B4-BE49-F238E27FC236}">
                  <a16:creationId xmlns:a16="http://schemas.microsoft.com/office/drawing/2014/main" id="{959D39F9-66C4-4419-AAAC-FAFEABF58718}"/>
                </a:ext>
              </a:extLst>
            </p:cNvPr>
            <p:cNvCxnSpPr>
              <a:cxnSpLocks noChangeShapeType="1"/>
            </p:cNvCxnSpPr>
            <p:nvPr/>
          </p:nvCxnSpPr>
          <p:spPr bwMode="auto">
            <a:xfrm rot="5400000" flipH="1" flipV="1">
              <a:off x="4679320" y="5450596"/>
              <a:ext cx="194806" cy="70471"/>
            </a:xfrm>
            <a:prstGeom prst="line">
              <a:avLst/>
            </a:prstGeom>
            <a:noFill/>
            <a:ln w="12700" algn="ctr">
              <a:solidFill>
                <a:srgbClr val="0000FF"/>
              </a:solidFill>
              <a:round/>
              <a:headEnd/>
              <a:tailEnd type="none" w="lg" len="lg"/>
            </a:ln>
          </p:spPr>
        </p:cxnSp>
        <p:cxnSp>
          <p:nvCxnSpPr>
            <p:cNvPr id="591" name="Straight Connector 41">
              <a:extLst>
                <a:ext uri="{FF2B5EF4-FFF2-40B4-BE49-F238E27FC236}">
                  <a16:creationId xmlns:a16="http://schemas.microsoft.com/office/drawing/2014/main" id="{137833FB-A229-4E78-818B-A83BB1CC3908}"/>
                </a:ext>
              </a:extLst>
            </p:cNvPr>
            <p:cNvCxnSpPr>
              <a:cxnSpLocks noChangeShapeType="1"/>
            </p:cNvCxnSpPr>
            <p:nvPr/>
          </p:nvCxnSpPr>
          <p:spPr bwMode="auto">
            <a:xfrm>
              <a:off x="4811959" y="5388429"/>
              <a:ext cx="352357" cy="0"/>
            </a:xfrm>
            <a:prstGeom prst="line">
              <a:avLst/>
            </a:prstGeom>
            <a:noFill/>
            <a:ln w="12700" algn="ctr">
              <a:solidFill>
                <a:srgbClr val="0000FF"/>
              </a:solidFill>
              <a:round/>
              <a:headEnd/>
              <a:tailEnd type="none" w="lg" len="lg"/>
            </a:ln>
          </p:spPr>
        </p:cxnSp>
        <p:cxnSp>
          <p:nvCxnSpPr>
            <p:cNvPr id="592" name="Straight Connector 42">
              <a:extLst>
                <a:ext uri="{FF2B5EF4-FFF2-40B4-BE49-F238E27FC236}">
                  <a16:creationId xmlns:a16="http://schemas.microsoft.com/office/drawing/2014/main" id="{8059574A-6A01-4CFA-ABB9-8EC5750A01C8}"/>
                </a:ext>
              </a:extLst>
            </p:cNvPr>
            <p:cNvCxnSpPr>
              <a:cxnSpLocks noChangeShapeType="1"/>
            </p:cNvCxnSpPr>
            <p:nvPr/>
          </p:nvCxnSpPr>
          <p:spPr bwMode="auto">
            <a:xfrm>
              <a:off x="4811959" y="5583235"/>
              <a:ext cx="352357" cy="0"/>
            </a:xfrm>
            <a:prstGeom prst="line">
              <a:avLst/>
            </a:prstGeom>
            <a:noFill/>
            <a:ln w="12700" algn="ctr">
              <a:solidFill>
                <a:srgbClr val="00B050"/>
              </a:solidFill>
              <a:round/>
              <a:headEnd/>
              <a:tailEnd type="none" w="lg" len="lg"/>
            </a:ln>
          </p:spPr>
        </p:cxnSp>
        <p:cxnSp>
          <p:nvCxnSpPr>
            <p:cNvPr id="593" name="Straight Connector 43">
              <a:extLst>
                <a:ext uri="{FF2B5EF4-FFF2-40B4-BE49-F238E27FC236}">
                  <a16:creationId xmlns:a16="http://schemas.microsoft.com/office/drawing/2014/main" id="{D7445B69-03CD-4465-AB2D-CF3E328B269D}"/>
                </a:ext>
              </a:extLst>
            </p:cNvPr>
            <p:cNvCxnSpPr>
              <a:cxnSpLocks noChangeShapeType="1"/>
            </p:cNvCxnSpPr>
            <p:nvPr/>
          </p:nvCxnSpPr>
          <p:spPr bwMode="auto">
            <a:xfrm rot="16200000" flipH="1">
              <a:off x="5102149" y="5450596"/>
              <a:ext cx="194806" cy="70471"/>
            </a:xfrm>
            <a:prstGeom prst="line">
              <a:avLst/>
            </a:prstGeom>
            <a:noFill/>
            <a:ln w="12700" algn="ctr">
              <a:solidFill>
                <a:srgbClr val="0000FF"/>
              </a:solidFill>
              <a:round/>
              <a:headEnd/>
              <a:tailEnd type="none" w="lg" len="lg"/>
            </a:ln>
          </p:spPr>
        </p:cxnSp>
        <p:cxnSp>
          <p:nvCxnSpPr>
            <p:cNvPr id="594" name="Straight Connector 44">
              <a:extLst>
                <a:ext uri="{FF2B5EF4-FFF2-40B4-BE49-F238E27FC236}">
                  <a16:creationId xmlns:a16="http://schemas.microsoft.com/office/drawing/2014/main" id="{9478E356-3ACA-48F5-90ED-0140F91BA973}"/>
                </a:ext>
              </a:extLst>
            </p:cNvPr>
            <p:cNvCxnSpPr>
              <a:cxnSpLocks noChangeShapeType="1"/>
            </p:cNvCxnSpPr>
            <p:nvPr/>
          </p:nvCxnSpPr>
          <p:spPr bwMode="auto">
            <a:xfrm rot="5400000" flipH="1" flipV="1">
              <a:off x="5102149" y="5450596"/>
              <a:ext cx="194806" cy="70471"/>
            </a:xfrm>
            <a:prstGeom prst="line">
              <a:avLst/>
            </a:prstGeom>
            <a:noFill/>
            <a:ln w="12700" algn="ctr">
              <a:solidFill>
                <a:srgbClr val="00B050"/>
              </a:solidFill>
              <a:round/>
              <a:headEnd/>
              <a:tailEnd type="none" w="lg" len="lg"/>
            </a:ln>
          </p:spPr>
        </p:cxnSp>
        <p:cxnSp>
          <p:nvCxnSpPr>
            <p:cNvPr id="595" name="Straight Connector 45">
              <a:extLst>
                <a:ext uri="{FF2B5EF4-FFF2-40B4-BE49-F238E27FC236}">
                  <a16:creationId xmlns:a16="http://schemas.microsoft.com/office/drawing/2014/main" id="{CA65A0E8-E572-4B58-A314-C44C6CCF8C7C}"/>
                </a:ext>
              </a:extLst>
            </p:cNvPr>
            <p:cNvCxnSpPr>
              <a:cxnSpLocks noChangeShapeType="1"/>
            </p:cNvCxnSpPr>
            <p:nvPr/>
          </p:nvCxnSpPr>
          <p:spPr bwMode="auto">
            <a:xfrm>
              <a:off x="5234788" y="5388429"/>
              <a:ext cx="352357" cy="0"/>
            </a:xfrm>
            <a:prstGeom prst="line">
              <a:avLst/>
            </a:prstGeom>
            <a:noFill/>
            <a:ln w="12700" algn="ctr">
              <a:solidFill>
                <a:srgbClr val="00B050"/>
              </a:solidFill>
              <a:round/>
              <a:headEnd/>
              <a:tailEnd type="none" w="lg" len="lg"/>
            </a:ln>
          </p:spPr>
        </p:cxnSp>
        <p:cxnSp>
          <p:nvCxnSpPr>
            <p:cNvPr id="596" name="Straight Connector 46">
              <a:extLst>
                <a:ext uri="{FF2B5EF4-FFF2-40B4-BE49-F238E27FC236}">
                  <a16:creationId xmlns:a16="http://schemas.microsoft.com/office/drawing/2014/main" id="{A1208FB1-BB97-4215-A5A2-4B95D0A27E44}"/>
                </a:ext>
              </a:extLst>
            </p:cNvPr>
            <p:cNvCxnSpPr>
              <a:cxnSpLocks noChangeShapeType="1"/>
            </p:cNvCxnSpPr>
            <p:nvPr/>
          </p:nvCxnSpPr>
          <p:spPr bwMode="auto">
            <a:xfrm>
              <a:off x="5234788" y="5583235"/>
              <a:ext cx="352357" cy="0"/>
            </a:xfrm>
            <a:prstGeom prst="line">
              <a:avLst/>
            </a:prstGeom>
            <a:noFill/>
            <a:ln w="12700" algn="ctr">
              <a:solidFill>
                <a:srgbClr val="0000FF"/>
              </a:solidFill>
              <a:round/>
              <a:headEnd/>
              <a:tailEnd type="none" w="lg" len="lg"/>
            </a:ln>
          </p:spPr>
        </p:cxnSp>
        <p:cxnSp>
          <p:nvCxnSpPr>
            <p:cNvPr id="597" name="Straight Connector 47">
              <a:extLst>
                <a:ext uri="{FF2B5EF4-FFF2-40B4-BE49-F238E27FC236}">
                  <a16:creationId xmlns:a16="http://schemas.microsoft.com/office/drawing/2014/main" id="{D862FC9D-9E21-401D-84D3-23D845BC49B0}"/>
                </a:ext>
              </a:extLst>
            </p:cNvPr>
            <p:cNvCxnSpPr>
              <a:cxnSpLocks noChangeShapeType="1"/>
            </p:cNvCxnSpPr>
            <p:nvPr/>
          </p:nvCxnSpPr>
          <p:spPr bwMode="auto">
            <a:xfrm rot="16200000" flipH="1">
              <a:off x="5524978" y="5450596"/>
              <a:ext cx="194806" cy="70471"/>
            </a:xfrm>
            <a:prstGeom prst="line">
              <a:avLst/>
            </a:prstGeom>
            <a:noFill/>
            <a:ln w="12700" algn="ctr">
              <a:solidFill>
                <a:srgbClr val="00B050"/>
              </a:solidFill>
              <a:round/>
              <a:headEnd/>
              <a:tailEnd type="none" w="lg" len="lg"/>
            </a:ln>
          </p:spPr>
        </p:cxnSp>
        <p:cxnSp>
          <p:nvCxnSpPr>
            <p:cNvPr id="598" name="Straight Connector 48">
              <a:extLst>
                <a:ext uri="{FF2B5EF4-FFF2-40B4-BE49-F238E27FC236}">
                  <a16:creationId xmlns:a16="http://schemas.microsoft.com/office/drawing/2014/main" id="{CD1D0082-27B6-4AF0-BC0E-87FC382E59EF}"/>
                </a:ext>
              </a:extLst>
            </p:cNvPr>
            <p:cNvCxnSpPr>
              <a:cxnSpLocks noChangeShapeType="1"/>
            </p:cNvCxnSpPr>
            <p:nvPr/>
          </p:nvCxnSpPr>
          <p:spPr bwMode="auto">
            <a:xfrm rot="5400000" flipH="1" flipV="1">
              <a:off x="5524978" y="5450596"/>
              <a:ext cx="194806" cy="70471"/>
            </a:xfrm>
            <a:prstGeom prst="line">
              <a:avLst/>
            </a:prstGeom>
            <a:noFill/>
            <a:ln w="12700" algn="ctr">
              <a:solidFill>
                <a:srgbClr val="0000FF"/>
              </a:solidFill>
              <a:round/>
              <a:headEnd/>
              <a:tailEnd type="none" w="lg" len="lg"/>
            </a:ln>
          </p:spPr>
        </p:cxnSp>
        <p:cxnSp>
          <p:nvCxnSpPr>
            <p:cNvPr id="599" name="Straight Connector 29">
              <a:extLst>
                <a:ext uri="{FF2B5EF4-FFF2-40B4-BE49-F238E27FC236}">
                  <a16:creationId xmlns:a16="http://schemas.microsoft.com/office/drawing/2014/main" id="{3F394001-BDE3-4C00-9A62-7C2A9359BD25}"/>
                </a:ext>
              </a:extLst>
            </p:cNvPr>
            <p:cNvCxnSpPr>
              <a:cxnSpLocks noChangeShapeType="1"/>
            </p:cNvCxnSpPr>
            <p:nvPr/>
          </p:nvCxnSpPr>
          <p:spPr bwMode="auto">
            <a:xfrm>
              <a:off x="5657616" y="5388429"/>
              <a:ext cx="352357" cy="0"/>
            </a:xfrm>
            <a:prstGeom prst="line">
              <a:avLst/>
            </a:prstGeom>
            <a:noFill/>
            <a:ln w="12700" algn="ctr">
              <a:solidFill>
                <a:srgbClr val="0000FF"/>
              </a:solidFill>
              <a:round/>
              <a:headEnd/>
              <a:tailEnd type="none" w="lg" len="lg"/>
            </a:ln>
          </p:spPr>
        </p:cxnSp>
        <p:cxnSp>
          <p:nvCxnSpPr>
            <p:cNvPr id="600" name="Straight Connector 30">
              <a:extLst>
                <a:ext uri="{FF2B5EF4-FFF2-40B4-BE49-F238E27FC236}">
                  <a16:creationId xmlns:a16="http://schemas.microsoft.com/office/drawing/2014/main" id="{B162C339-C6C6-4B49-922D-BCDF09E90B20}"/>
                </a:ext>
              </a:extLst>
            </p:cNvPr>
            <p:cNvCxnSpPr>
              <a:cxnSpLocks noChangeShapeType="1"/>
            </p:cNvCxnSpPr>
            <p:nvPr/>
          </p:nvCxnSpPr>
          <p:spPr bwMode="auto">
            <a:xfrm>
              <a:off x="5657616" y="5583235"/>
              <a:ext cx="352357" cy="0"/>
            </a:xfrm>
            <a:prstGeom prst="line">
              <a:avLst/>
            </a:prstGeom>
            <a:noFill/>
            <a:ln w="12700" algn="ctr">
              <a:solidFill>
                <a:srgbClr val="00B050"/>
              </a:solidFill>
              <a:round/>
              <a:headEnd/>
              <a:tailEnd type="none" w="lg" len="lg"/>
            </a:ln>
          </p:spPr>
        </p:cxnSp>
        <p:cxnSp>
          <p:nvCxnSpPr>
            <p:cNvPr id="601" name="Straight Connector 31">
              <a:extLst>
                <a:ext uri="{FF2B5EF4-FFF2-40B4-BE49-F238E27FC236}">
                  <a16:creationId xmlns:a16="http://schemas.microsoft.com/office/drawing/2014/main" id="{B6216A42-8773-49F3-B018-12894ADCE15C}"/>
                </a:ext>
              </a:extLst>
            </p:cNvPr>
            <p:cNvCxnSpPr>
              <a:cxnSpLocks noChangeShapeType="1"/>
            </p:cNvCxnSpPr>
            <p:nvPr/>
          </p:nvCxnSpPr>
          <p:spPr bwMode="auto">
            <a:xfrm rot="16200000" flipH="1">
              <a:off x="5947806" y="5450596"/>
              <a:ext cx="194806" cy="70471"/>
            </a:xfrm>
            <a:prstGeom prst="line">
              <a:avLst/>
            </a:prstGeom>
            <a:noFill/>
            <a:ln w="12700" algn="ctr">
              <a:solidFill>
                <a:srgbClr val="0000FF"/>
              </a:solidFill>
              <a:round/>
              <a:headEnd/>
              <a:tailEnd type="none" w="lg" len="lg"/>
            </a:ln>
          </p:spPr>
        </p:cxnSp>
        <p:cxnSp>
          <p:nvCxnSpPr>
            <p:cNvPr id="602" name="Straight Connector 32">
              <a:extLst>
                <a:ext uri="{FF2B5EF4-FFF2-40B4-BE49-F238E27FC236}">
                  <a16:creationId xmlns:a16="http://schemas.microsoft.com/office/drawing/2014/main" id="{E2531EAB-00F8-4609-A1B3-785168EA9399}"/>
                </a:ext>
              </a:extLst>
            </p:cNvPr>
            <p:cNvCxnSpPr>
              <a:cxnSpLocks noChangeShapeType="1"/>
            </p:cNvCxnSpPr>
            <p:nvPr/>
          </p:nvCxnSpPr>
          <p:spPr bwMode="auto">
            <a:xfrm rot="5400000" flipH="1" flipV="1">
              <a:off x="5947806" y="5450596"/>
              <a:ext cx="194806" cy="70471"/>
            </a:xfrm>
            <a:prstGeom prst="line">
              <a:avLst/>
            </a:prstGeom>
            <a:noFill/>
            <a:ln w="12700" algn="ctr">
              <a:solidFill>
                <a:srgbClr val="00B050"/>
              </a:solidFill>
              <a:round/>
              <a:headEnd/>
              <a:tailEnd type="none" w="lg" len="lg"/>
            </a:ln>
          </p:spPr>
        </p:cxnSp>
        <p:cxnSp>
          <p:nvCxnSpPr>
            <p:cNvPr id="603" name="Straight Connector 33">
              <a:extLst>
                <a:ext uri="{FF2B5EF4-FFF2-40B4-BE49-F238E27FC236}">
                  <a16:creationId xmlns:a16="http://schemas.microsoft.com/office/drawing/2014/main" id="{8A45E44C-8F2A-4931-872F-5D2D438E9ED4}"/>
                </a:ext>
              </a:extLst>
            </p:cNvPr>
            <p:cNvCxnSpPr>
              <a:cxnSpLocks noChangeShapeType="1"/>
            </p:cNvCxnSpPr>
            <p:nvPr/>
          </p:nvCxnSpPr>
          <p:spPr bwMode="auto">
            <a:xfrm>
              <a:off x="6080445" y="5388429"/>
              <a:ext cx="352357" cy="0"/>
            </a:xfrm>
            <a:prstGeom prst="line">
              <a:avLst/>
            </a:prstGeom>
            <a:noFill/>
            <a:ln w="12700" algn="ctr">
              <a:solidFill>
                <a:srgbClr val="00B050"/>
              </a:solidFill>
              <a:round/>
              <a:headEnd/>
              <a:tailEnd type="none" w="lg" len="lg"/>
            </a:ln>
          </p:spPr>
        </p:cxnSp>
        <p:cxnSp>
          <p:nvCxnSpPr>
            <p:cNvPr id="604" name="Straight Connector 34">
              <a:extLst>
                <a:ext uri="{FF2B5EF4-FFF2-40B4-BE49-F238E27FC236}">
                  <a16:creationId xmlns:a16="http://schemas.microsoft.com/office/drawing/2014/main" id="{2FA9638F-04B5-4351-93BF-A3B4E3839A82}"/>
                </a:ext>
              </a:extLst>
            </p:cNvPr>
            <p:cNvCxnSpPr>
              <a:cxnSpLocks noChangeShapeType="1"/>
            </p:cNvCxnSpPr>
            <p:nvPr/>
          </p:nvCxnSpPr>
          <p:spPr bwMode="auto">
            <a:xfrm>
              <a:off x="6080445" y="5583235"/>
              <a:ext cx="352357" cy="0"/>
            </a:xfrm>
            <a:prstGeom prst="line">
              <a:avLst/>
            </a:prstGeom>
            <a:noFill/>
            <a:ln w="12700" algn="ctr">
              <a:solidFill>
                <a:srgbClr val="0000FF"/>
              </a:solidFill>
              <a:round/>
              <a:headEnd/>
              <a:tailEnd type="none" w="lg" len="lg"/>
            </a:ln>
          </p:spPr>
        </p:cxnSp>
        <p:cxnSp>
          <p:nvCxnSpPr>
            <p:cNvPr id="605" name="Straight Connector 35">
              <a:extLst>
                <a:ext uri="{FF2B5EF4-FFF2-40B4-BE49-F238E27FC236}">
                  <a16:creationId xmlns:a16="http://schemas.microsoft.com/office/drawing/2014/main" id="{9EC57AC4-B6C3-4AED-8621-C95045820C6B}"/>
                </a:ext>
              </a:extLst>
            </p:cNvPr>
            <p:cNvCxnSpPr>
              <a:cxnSpLocks noChangeShapeType="1"/>
            </p:cNvCxnSpPr>
            <p:nvPr/>
          </p:nvCxnSpPr>
          <p:spPr bwMode="auto">
            <a:xfrm rot="16200000" flipH="1">
              <a:off x="6370635" y="5450596"/>
              <a:ext cx="194806" cy="70471"/>
            </a:xfrm>
            <a:prstGeom prst="line">
              <a:avLst/>
            </a:prstGeom>
            <a:noFill/>
            <a:ln w="12700" algn="ctr">
              <a:solidFill>
                <a:srgbClr val="00B050"/>
              </a:solidFill>
              <a:round/>
              <a:headEnd/>
              <a:tailEnd type="none" w="lg" len="lg"/>
            </a:ln>
          </p:spPr>
        </p:cxnSp>
        <p:cxnSp>
          <p:nvCxnSpPr>
            <p:cNvPr id="606" name="Straight Connector 36">
              <a:extLst>
                <a:ext uri="{FF2B5EF4-FFF2-40B4-BE49-F238E27FC236}">
                  <a16:creationId xmlns:a16="http://schemas.microsoft.com/office/drawing/2014/main" id="{DDF764B0-CF03-45A9-9E60-CBA70F26BF1A}"/>
                </a:ext>
              </a:extLst>
            </p:cNvPr>
            <p:cNvCxnSpPr>
              <a:cxnSpLocks noChangeShapeType="1"/>
            </p:cNvCxnSpPr>
            <p:nvPr/>
          </p:nvCxnSpPr>
          <p:spPr bwMode="auto">
            <a:xfrm rot="5400000" flipH="1" flipV="1">
              <a:off x="6370635" y="5450596"/>
              <a:ext cx="194806" cy="70471"/>
            </a:xfrm>
            <a:prstGeom prst="line">
              <a:avLst/>
            </a:prstGeom>
            <a:noFill/>
            <a:ln w="12700" algn="ctr">
              <a:solidFill>
                <a:srgbClr val="0000FF"/>
              </a:solidFill>
              <a:round/>
              <a:headEnd/>
              <a:tailEnd type="none" w="lg" len="lg"/>
            </a:ln>
          </p:spPr>
        </p:cxnSp>
        <p:cxnSp>
          <p:nvCxnSpPr>
            <p:cNvPr id="607" name="Straight Connector 37">
              <a:extLst>
                <a:ext uri="{FF2B5EF4-FFF2-40B4-BE49-F238E27FC236}">
                  <a16:creationId xmlns:a16="http://schemas.microsoft.com/office/drawing/2014/main" id="{26AA55AD-8947-469B-8AF6-C2CCD57C3CF6}"/>
                </a:ext>
              </a:extLst>
            </p:cNvPr>
            <p:cNvCxnSpPr>
              <a:cxnSpLocks noChangeShapeType="1"/>
            </p:cNvCxnSpPr>
            <p:nvPr/>
          </p:nvCxnSpPr>
          <p:spPr bwMode="auto">
            <a:xfrm>
              <a:off x="6503274" y="5388429"/>
              <a:ext cx="352357" cy="0"/>
            </a:xfrm>
            <a:prstGeom prst="line">
              <a:avLst/>
            </a:prstGeom>
            <a:noFill/>
            <a:ln w="12700" algn="ctr">
              <a:solidFill>
                <a:srgbClr val="0000FF"/>
              </a:solidFill>
              <a:round/>
              <a:headEnd/>
              <a:tailEnd type="none" w="lg" len="lg"/>
            </a:ln>
          </p:spPr>
        </p:cxnSp>
        <p:cxnSp>
          <p:nvCxnSpPr>
            <p:cNvPr id="608" name="Straight Connector 38">
              <a:extLst>
                <a:ext uri="{FF2B5EF4-FFF2-40B4-BE49-F238E27FC236}">
                  <a16:creationId xmlns:a16="http://schemas.microsoft.com/office/drawing/2014/main" id="{74D28251-CFC7-4814-A06F-D48F81C89DDA}"/>
                </a:ext>
              </a:extLst>
            </p:cNvPr>
            <p:cNvCxnSpPr>
              <a:cxnSpLocks noChangeShapeType="1"/>
            </p:cNvCxnSpPr>
            <p:nvPr/>
          </p:nvCxnSpPr>
          <p:spPr bwMode="auto">
            <a:xfrm>
              <a:off x="6503274" y="5583235"/>
              <a:ext cx="352357" cy="0"/>
            </a:xfrm>
            <a:prstGeom prst="line">
              <a:avLst/>
            </a:prstGeom>
            <a:noFill/>
            <a:ln w="12700" algn="ctr">
              <a:solidFill>
                <a:srgbClr val="00B050"/>
              </a:solidFill>
              <a:round/>
              <a:headEnd/>
              <a:tailEnd type="none" w="lg" len="lg"/>
            </a:ln>
          </p:spPr>
        </p:cxnSp>
        <p:cxnSp>
          <p:nvCxnSpPr>
            <p:cNvPr id="609" name="Straight Connector 31">
              <a:extLst>
                <a:ext uri="{FF2B5EF4-FFF2-40B4-BE49-F238E27FC236}">
                  <a16:creationId xmlns:a16="http://schemas.microsoft.com/office/drawing/2014/main" id="{70D2012A-EA45-494D-941B-F5B6F1F3024B}"/>
                </a:ext>
              </a:extLst>
            </p:cNvPr>
            <p:cNvCxnSpPr>
              <a:cxnSpLocks noChangeShapeType="1"/>
            </p:cNvCxnSpPr>
            <p:nvPr/>
          </p:nvCxnSpPr>
          <p:spPr bwMode="auto">
            <a:xfrm rot="16200000" flipH="1">
              <a:off x="6796910" y="5450593"/>
              <a:ext cx="194806" cy="70471"/>
            </a:xfrm>
            <a:prstGeom prst="line">
              <a:avLst/>
            </a:prstGeom>
            <a:noFill/>
            <a:ln w="12700" algn="ctr">
              <a:solidFill>
                <a:srgbClr val="0000FF"/>
              </a:solidFill>
              <a:round/>
              <a:headEnd/>
              <a:tailEnd type="none" w="lg" len="lg"/>
            </a:ln>
          </p:spPr>
        </p:cxnSp>
        <p:cxnSp>
          <p:nvCxnSpPr>
            <p:cNvPr id="610" name="Straight Connector 32">
              <a:extLst>
                <a:ext uri="{FF2B5EF4-FFF2-40B4-BE49-F238E27FC236}">
                  <a16:creationId xmlns:a16="http://schemas.microsoft.com/office/drawing/2014/main" id="{2847525E-8DE5-424B-A66D-ABC25CA70582}"/>
                </a:ext>
              </a:extLst>
            </p:cNvPr>
            <p:cNvCxnSpPr>
              <a:cxnSpLocks noChangeShapeType="1"/>
            </p:cNvCxnSpPr>
            <p:nvPr/>
          </p:nvCxnSpPr>
          <p:spPr bwMode="auto">
            <a:xfrm rot="5400000" flipH="1" flipV="1">
              <a:off x="6796910" y="5450593"/>
              <a:ext cx="194806" cy="70471"/>
            </a:xfrm>
            <a:prstGeom prst="line">
              <a:avLst/>
            </a:prstGeom>
            <a:noFill/>
            <a:ln w="12700" algn="ctr">
              <a:solidFill>
                <a:srgbClr val="00B050"/>
              </a:solidFill>
              <a:round/>
              <a:headEnd/>
              <a:tailEnd type="none" w="lg" len="lg"/>
            </a:ln>
          </p:spPr>
        </p:cxnSp>
        <p:cxnSp>
          <p:nvCxnSpPr>
            <p:cNvPr id="611" name="Straight Connector 33">
              <a:extLst>
                <a:ext uri="{FF2B5EF4-FFF2-40B4-BE49-F238E27FC236}">
                  <a16:creationId xmlns:a16="http://schemas.microsoft.com/office/drawing/2014/main" id="{8367F6F6-CB7B-443C-A2EF-1B8E5BCC4685}"/>
                </a:ext>
              </a:extLst>
            </p:cNvPr>
            <p:cNvCxnSpPr>
              <a:cxnSpLocks noChangeShapeType="1"/>
            </p:cNvCxnSpPr>
            <p:nvPr/>
          </p:nvCxnSpPr>
          <p:spPr bwMode="auto">
            <a:xfrm>
              <a:off x="6929549" y="5388426"/>
              <a:ext cx="352357" cy="0"/>
            </a:xfrm>
            <a:prstGeom prst="line">
              <a:avLst/>
            </a:prstGeom>
            <a:noFill/>
            <a:ln w="12700" algn="ctr">
              <a:solidFill>
                <a:srgbClr val="00B050"/>
              </a:solidFill>
              <a:round/>
              <a:headEnd/>
              <a:tailEnd type="none" w="lg" len="lg"/>
            </a:ln>
          </p:spPr>
        </p:cxnSp>
        <p:cxnSp>
          <p:nvCxnSpPr>
            <p:cNvPr id="612" name="Straight Connector 34">
              <a:extLst>
                <a:ext uri="{FF2B5EF4-FFF2-40B4-BE49-F238E27FC236}">
                  <a16:creationId xmlns:a16="http://schemas.microsoft.com/office/drawing/2014/main" id="{ADA9A086-0CD7-4133-B67C-30FF82E71217}"/>
                </a:ext>
              </a:extLst>
            </p:cNvPr>
            <p:cNvCxnSpPr>
              <a:cxnSpLocks noChangeShapeType="1"/>
            </p:cNvCxnSpPr>
            <p:nvPr/>
          </p:nvCxnSpPr>
          <p:spPr bwMode="auto">
            <a:xfrm>
              <a:off x="6929549" y="5583232"/>
              <a:ext cx="352357" cy="0"/>
            </a:xfrm>
            <a:prstGeom prst="line">
              <a:avLst/>
            </a:prstGeom>
            <a:noFill/>
            <a:ln w="12700" algn="ctr">
              <a:solidFill>
                <a:srgbClr val="0000FF"/>
              </a:solidFill>
              <a:round/>
              <a:headEnd/>
              <a:tailEnd type="none" w="lg" len="lg"/>
            </a:ln>
          </p:spPr>
        </p:cxnSp>
        <p:cxnSp>
          <p:nvCxnSpPr>
            <p:cNvPr id="613" name="Straight Connector 35">
              <a:extLst>
                <a:ext uri="{FF2B5EF4-FFF2-40B4-BE49-F238E27FC236}">
                  <a16:creationId xmlns:a16="http://schemas.microsoft.com/office/drawing/2014/main" id="{9900F6C7-E2B4-4936-864D-4C231BA27D61}"/>
                </a:ext>
              </a:extLst>
            </p:cNvPr>
            <p:cNvCxnSpPr>
              <a:cxnSpLocks noChangeShapeType="1"/>
            </p:cNvCxnSpPr>
            <p:nvPr/>
          </p:nvCxnSpPr>
          <p:spPr bwMode="auto">
            <a:xfrm rot="16200000" flipH="1">
              <a:off x="7219739" y="5450593"/>
              <a:ext cx="194806" cy="70471"/>
            </a:xfrm>
            <a:prstGeom prst="line">
              <a:avLst/>
            </a:prstGeom>
            <a:noFill/>
            <a:ln w="12700" algn="ctr">
              <a:solidFill>
                <a:srgbClr val="00B050"/>
              </a:solidFill>
              <a:round/>
              <a:headEnd/>
              <a:tailEnd type="none" w="lg" len="lg"/>
            </a:ln>
          </p:spPr>
        </p:cxnSp>
        <p:cxnSp>
          <p:nvCxnSpPr>
            <p:cNvPr id="614" name="Straight Connector 36">
              <a:extLst>
                <a:ext uri="{FF2B5EF4-FFF2-40B4-BE49-F238E27FC236}">
                  <a16:creationId xmlns:a16="http://schemas.microsoft.com/office/drawing/2014/main" id="{171A5E63-76EA-4449-8C30-F8E4C4C80E01}"/>
                </a:ext>
              </a:extLst>
            </p:cNvPr>
            <p:cNvCxnSpPr>
              <a:cxnSpLocks noChangeShapeType="1"/>
            </p:cNvCxnSpPr>
            <p:nvPr/>
          </p:nvCxnSpPr>
          <p:spPr bwMode="auto">
            <a:xfrm rot="5400000" flipH="1" flipV="1">
              <a:off x="7219739" y="5450593"/>
              <a:ext cx="194806" cy="70471"/>
            </a:xfrm>
            <a:prstGeom prst="line">
              <a:avLst/>
            </a:prstGeom>
            <a:noFill/>
            <a:ln w="12700" algn="ctr">
              <a:solidFill>
                <a:srgbClr val="0000FF"/>
              </a:solidFill>
              <a:round/>
              <a:headEnd/>
              <a:tailEnd type="none" w="lg" len="lg"/>
            </a:ln>
          </p:spPr>
        </p:cxnSp>
        <p:cxnSp>
          <p:nvCxnSpPr>
            <p:cNvPr id="615" name="Straight Connector 37">
              <a:extLst>
                <a:ext uri="{FF2B5EF4-FFF2-40B4-BE49-F238E27FC236}">
                  <a16:creationId xmlns:a16="http://schemas.microsoft.com/office/drawing/2014/main" id="{465E1502-2CEA-47C6-B402-F6A6D41A6B70}"/>
                </a:ext>
              </a:extLst>
            </p:cNvPr>
            <p:cNvCxnSpPr>
              <a:cxnSpLocks noChangeShapeType="1"/>
            </p:cNvCxnSpPr>
            <p:nvPr/>
          </p:nvCxnSpPr>
          <p:spPr bwMode="auto">
            <a:xfrm>
              <a:off x="7352378" y="5388426"/>
              <a:ext cx="352357" cy="0"/>
            </a:xfrm>
            <a:prstGeom prst="line">
              <a:avLst/>
            </a:prstGeom>
            <a:noFill/>
            <a:ln w="12700" algn="ctr">
              <a:solidFill>
                <a:srgbClr val="0000FF"/>
              </a:solidFill>
              <a:round/>
              <a:headEnd/>
              <a:tailEnd type="none" w="lg" len="lg"/>
            </a:ln>
          </p:spPr>
        </p:cxnSp>
        <p:cxnSp>
          <p:nvCxnSpPr>
            <p:cNvPr id="616" name="Straight Connector 38">
              <a:extLst>
                <a:ext uri="{FF2B5EF4-FFF2-40B4-BE49-F238E27FC236}">
                  <a16:creationId xmlns:a16="http://schemas.microsoft.com/office/drawing/2014/main" id="{068012F0-C9A0-4513-A5CB-0A61B38E505D}"/>
                </a:ext>
              </a:extLst>
            </p:cNvPr>
            <p:cNvCxnSpPr>
              <a:cxnSpLocks noChangeShapeType="1"/>
            </p:cNvCxnSpPr>
            <p:nvPr/>
          </p:nvCxnSpPr>
          <p:spPr bwMode="auto">
            <a:xfrm>
              <a:off x="7352378" y="5583232"/>
              <a:ext cx="352357" cy="0"/>
            </a:xfrm>
            <a:prstGeom prst="line">
              <a:avLst/>
            </a:prstGeom>
            <a:noFill/>
            <a:ln w="12700" algn="ctr">
              <a:solidFill>
                <a:srgbClr val="00B050"/>
              </a:solidFill>
              <a:round/>
              <a:headEnd/>
              <a:tailEnd type="none" w="lg" len="lg"/>
            </a:ln>
          </p:spPr>
        </p:cxnSp>
      </p:grpSp>
      <p:sp>
        <p:nvSpPr>
          <p:cNvPr id="617" name="Rectangle 616">
            <a:extLst>
              <a:ext uri="{FF2B5EF4-FFF2-40B4-BE49-F238E27FC236}">
                <a16:creationId xmlns:a16="http://schemas.microsoft.com/office/drawing/2014/main" id="{424937DA-96DF-47DD-B160-0E631D7067D7}"/>
              </a:ext>
            </a:extLst>
          </p:cNvPr>
          <p:cNvSpPr/>
          <p:nvPr/>
        </p:nvSpPr>
        <p:spPr bwMode="auto">
          <a:xfrm>
            <a:off x="1525088" y="3108783"/>
            <a:ext cx="6272296" cy="468085"/>
          </a:xfrm>
          <a:prstGeom prst="rect">
            <a:avLst/>
          </a:prstGeom>
          <a:solidFill>
            <a:srgbClr val="FFFFFF">
              <a:lumMod val="75000"/>
              <a:alpha val="51000"/>
            </a:srgbClr>
          </a:solidFill>
          <a:ln w="12700" cap="flat" cmpd="sng" algn="ctr">
            <a:solidFill>
              <a:srgbClr val="000000"/>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fontAlgn="auto">
              <a:spcBef>
                <a:spcPts val="0"/>
              </a:spcBef>
              <a:spcAft>
                <a:spcPts val="0"/>
              </a:spcAft>
              <a:defRPr/>
            </a:pPr>
            <a:endParaRPr lang="en-US" kern="0" dirty="0">
              <a:solidFill>
                <a:srgbClr val="000000"/>
              </a:solidFill>
              <a:cs typeface="Arial" pitchFamily="34" charset="0"/>
            </a:endParaRPr>
          </a:p>
        </p:txBody>
      </p:sp>
      <p:sp>
        <p:nvSpPr>
          <p:cNvPr id="618" name="TextBox 617">
            <a:extLst>
              <a:ext uri="{FF2B5EF4-FFF2-40B4-BE49-F238E27FC236}">
                <a16:creationId xmlns:a16="http://schemas.microsoft.com/office/drawing/2014/main" id="{602C1CC0-07CF-49FC-96DB-7217311A8A1D}"/>
              </a:ext>
            </a:extLst>
          </p:cNvPr>
          <p:cNvSpPr txBox="1"/>
          <p:nvPr/>
        </p:nvSpPr>
        <p:spPr>
          <a:xfrm>
            <a:off x="1913773" y="2892438"/>
            <a:ext cx="550151" cy="400110"/>
          </a:xfrm>
          <a:prstGeom prst="rect">
            <a:avLst/>
          </a:prstGeom>
          <a:noFill/>
        </p:spPr>
        <p:txBody>
          <a:bodyPr wrap="none" rtlCol="0">
            <a:spAutoFit/>
          </a:bodyPr>
          <a:lstStyle/>
          <a:p>
            <a:r>
              <a:rPr lang="en-US" sz="2000" i="1" dirty="0">
                <a:solidFill>
                  <a:srgbClr val="FF0000"/>
                </a:solidFill>
                <a:latin typeface="Times New Roman" pitchFamily="18" charset="0"/>
                <a:cs typeface="Times New Roman" pitchFamily="18" charset="0"/>
              </a:rPr>
              <a:t>I</a:t>
            </a:r>
            <a:r>
              <a:rPr lang="en-US" sz="2000" i="1" baseline="-25000" dirty="0">
                <a:solidFill>
                  <a:srgbClr val="FF0000"/>
                </a:solidFill>
                <a:latin typeface="Times New Roman" pitchFamily="18" charset="0"/>
                <a:cs typeface="Times New Roman" pitchFamily="18" charset="0"/>
              </a:rPr>
              <a:t>CM</a:t>
            </a:r>
            <a:endParaRPr lang="en-US" sz="2000" i="1" dirty="0">
              <a:solidFill>
                <a:srgbClr val="FF0000"/>
              </a:solidFill>
              <a:latin typeface="Times New Roman" pitchFamily="18" charset="0"/>
              <a:cs typeface="Times New Roman" pitchFamily="18" charset="0"/>
            </a:endParaRPr>
          </a:p>
        </p:txBody>
      </p:sp>
      <p:sp>
        <p:nvSpPr>
          <p:cNvPr id="619" name="Rectangle 618">
            <a:extLst>
              <a:ext uri="{FF2B5EF4-FFF2-40B4-BE49-F238E27FC236}">
                <a16:creationId xmlns:a16="http://schemas.microsoft.com/office/drawing/2014/main" id="{8F1EFC65-615A-4489-8716-EFC1A86A33BF}"/>
              </a:ext>
            </a:extLst>
          </p:cNvPr>
          <p:cNvSpPr/>
          <p:nvPr/>
        </p:nvSpPr>
        <p:spPr bwMode="auto">
          <a:xfrm>
            <a:off x="425631" y="2757352"/>
            <a:ext cx="1099457" cy="910682"/>
          </a:xfrm>
          <a:prstGeom prst="rect">
            <a:avLst/>
          </a:prstGeom>
          <a:noFill/>
          <a:ln w="19050" cap="flat" cmpd="sng" algn="ctr">
            <a:solidFill>
              <a:srgbClr val="000000"/>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fontAlgn="auto">
              <a:spcBef>
                <a:spcPts val="0"/>
              </a:spcBef>
              <a:spcAft>
                <a:spcPts val="0"/>
              </a:spcAft>
              <a:defRPr/>
            </a:pPr>
            <a:endParaRPr lang="en-US" kern="0" dirty="0">
              <a:solidFill>
                <a:srgbClr val="000000"/>
              </a:solidFill>
              <a:cs typeface="Arial" pitchFamily="34" charset="0"/>
            </a:endParaRPr>
          </a:p>
        </p:txBody>
      </p:sp>
      <p:sp>
        <p:nvSpPr>
          <p:cNvPr id="620" name="TextBox 619">
            <a:extLst>
              <a:ext uri="{FF2B5EF4-FFF2-40B4-BE49-F238E27FC236}">
                <a16:creationId xmlns:a16="http://schemas.microsoft.com/office/drawing/2014/main" id="{2EE2F5F5-D626-4116-BA55-9B8F0A83C0C4}"/>
              </a:ext>
            </a:extLst>
          </p:cNvPr>
          <p:cNvSpPr txBox="1"/>
          <p:nvPr/>
        </p:nvSpPr>
        <p:spPr>
          <a:xfrm>
            <a:off x="640548" y="2727007"/>
            <a:ext cx="666273" cy="276999"/>
          </a:xfrm>
          <a:prstGeom prst="rect">
            <a:avLst/>
          </a:prstGeom>
          <a:noFill/>
        </p:spPr>
        <p:txBody>
          <a:bodyPr wrap="none" rtlCol="0">
            <a:spAutoFit/>
          </a:bodyPr>
          <a:lstStyle/>
          <a:p>
            <a:r>
              <a:rPr lang="en-US" sz="1200" dirty="0">
                <a:solidFill>
                  <a:srgbClr val="000000"/>
                </a:solidFill>
                <a:cs typeface="Arial" pitchFamily="34" charset="0"/>
              </a:rPr>
              <a:t>BOX A</a:t>
            </a:r>
          </a:p>
        </p:txBody>
      </p:sp>
      <p:sp>
        <p:nvSpPr>
          <p:cNvPr id="621" name="Rectangle 620">
            <a:extLst>
              <a:ext uri="{FF2B5EF4-FFF2-40B4-BE49-F238E27FC236}">
                <a16:creationId xmlns:a16="http://schemas.microsoft.com/office/drawing/2014/main" id="{A053DDFD-4CBC-4B3A-AA8B-BE2D2132EADE}"/>
              </a:ext>
            </a:extLst>
          </p:cNvPr>
          <p:cNvSpPr/>
          <p:nvPr/>
        </p:nvSpPr>
        <p:spPr bwMode="auto">
          <a:xfrm flipH="1">
            <a:off x="7800830" y="2739525"/>
            <a:ext cx="1099457" cy="910683"/>
          </a:xfrm>
          <a:prstGeom prst="rect">
            <a:avLst/>
          </a:prstGeom>
          <a:noFill/>
          <a:ln w="19050" cap="flat" cmpd="sng" algn="ctr">
            <a:solidFill>
              <a:srgbClr val="000000"/>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fontAlgn="auto">
              <a:spcBef>
                <a:spcPts val="0"/>
              </a:spcBef>
              <a:spcAft>
                <a:spcPts val="0"/>
              </a:spcAft>
              <a:defRPr/>
            </a:pPr>
            <a:endParaRPr lang="en-US" kern="0" dirty="0">
              <a:solidFill>
                <a:srgbClr val="000000"/>
              </a:solidFill>
              <a:cs typeface="Arial" pitchFamily="34" charset="0"/>
            </a:endParaRPr>
          </a:p>
        </p:txBody>
      </p:sp>
      <p:sp>
        <p:nvSpPr>
          <p:cNvPr id="622" name="TextBox 621">
            <a:extLst>
              <a:ext uri="{FF2B5EF4-FFF2-40B4-BE49-F238E27FC236}">
                <a16:creationId xmlns:a16="http://schemas.microsoft.com/office/drawing/2014/main" id="{08D098DF-79F6-4475-BA16-3BD959B0F74A}"/>
              </a:ext>
            </a:extLst>
          </p:cNvPr>
          <p:cNvSpPr txBox="1"/>
          <p:nvPr/>
        </p:nvSpPr>
        <p:spPr>
          <a:xfrm flipH="1">
            <a:off x="8001840" y="2708024"/>
            <a:ext cx="671979" cy="276999"/>
          </a:xfrm>
          <a:prstGeom prst="rect">
            <a:avLst/>
          </a:prstGeom>
          <a:noFill/>
        </p:spPr>
        <p:txBody>
          <a:bodyPr wrap="none" rtlCol="0">
            <a:spAutoFit/>
          </a:bodyPr>
          <a:lstStyle/>
          <a:p>
            <a:r>
              <a:rPr lang="en-US" sz="1200" dirty="0">
                <a:solidFill>
                  <a:srgbClr val="000000"/>
                </a:solidFill>
                <a:cs typeface="Arial" pitchFamily="34" charset="0"/>
              </a:rPr>
              <a:t>BOX B</a:t>
            </a:r>
          </a:p>
        </p:txBody>
      </p:sp>
      <p:grpSp>
        <p:nvGrpSpPr>
          <p:cNvPr id="623" name="Group 622">
            <a:extLst>
              <a:ext uri="{FF2B5EF4-FFF2-40B4-BE49-F238E27FC236}">
                <a16:creationId xmlns:a16="http://schemas.microsoft.com/office/drawing/2014/main" id="{33516870-E258-48CB-AF83-A85313517926}"/>
              </a:ext>
            </a:extLst>
          </p:cNvPr>
          <p:cNvGrpSpPr/>
          <p:nvPr/>
        </p:nvGrpSpPr>
        <p:grpSpPr>
          <a:xfrm>
            <a:off x="322722" y="3673773"/>
            <a:ext cx="8646513" cy="141668"/>
            <a:chOff x="1769434" y="6042514"/>
            <a:chExt cx="8646513" cy="141668"/>
          </a:xfrm>
        </p:grpSpPr>
        <p:cxnSp>
          <p:nvCxnSpPr>
            <p:cNvPr id="624" name="Straight Connector 623">
              <a:extLst>
                <a:ext uri="{FF2B5EF4-FFF2-40B4-BE49-F238E27FC236}">
                  <a16:creationId xmlns:a16="http://schemas.microsoft.com/office/drawing/2014/main" id="{A534A66F-1C76-43C4-9C07-5372D72E1D20}"/>
                </a:ext>
              </a:extLst>
            </p:cNvPr>
            <p:cNvCxnSpPr/>
            <p:nvPr/>
          </p:nvCxnSpPr>
          <p:spPr bwMode="auto">
            <a:xfrm>
              <a:off x="1769434" y="6042514"/>
              <a:ext cx="8646513" cy="0"/>
            </a:xfrm>
            <a:prstGeom prst="line">
              <a:avLst/>
            </a:prstGeom>
            <a:solidFill>
              <a:srgbClr val="4F81BD"/>
            </a:solidFill>
            <a:ln w="57150" cap="flat" cmpd="sng" algn="ctr">
              <a:solidFill>
                <a:sysClr val="windowText" lastClr="000000"/>
              </a:solidFill>
              <a:prstDash val="solid"/>
              <a:round/>
              <a:headEnd type="none" w="med" len="med"/>
              <a:tailEnd type="none" w="lg" len="lg"/>
            </a:ln>
            <a:effectLst/>
          </p:spPr>
        </p:cxnSp>
        <p:cxnSp>
          <p:nvCxnSpPr>
            <p:cNvPr id="625" name="Straight Connector 624">
              <a:extLst>
                <a:ext uri="{FF2B5EF4-FFF2-40B4-BE49-F238E27FC236}">
                  <a16:creationId xmlns:a16="http://schemas.microsoft.com/office/drawing/2014/main" id="{B43B8217-B97B-4DC0-8748-4D26109207E2}"/>
                </a:ext>
              </a:extLst>
            </p:cNvPr>
            <p:cNvCxnSpPr/>
            <p:nvPr/>
          </p:nvCxnSpPr>
          <p:spPr bwMode="auto">
            <a:xfrm flipH="1">
              <a:off x="1781392" y="6042514"/>
              <a:ext cx="193183" cy="141668"/>
            </a:xfrm>
            <a:prstGeom prst="line">
              <a:avLst/>
            </a:prstGeom>
            <a:solidFill>
              <a:srgbClr val="4F81BD"/>
            </a:solidFill>
            <a:ln w="28575" cap="flat" cmpd="sng" algn="ctr">
              <a:solidFill>
                <a:sysClr val="windowText" lastClr="000000"/>
              </a:solidFill>
              <a:prstDash val="solid"/>
              <a:round/>
              <a:headEnd type="none" w="med" len="med"/>
              <a:tailEnd type="none" w="lg" len="lg"/>
            </a:ln>
            <a:effectLst/>
          </p:spPr>
        </p:cxnSp>
        <p:cxnSp>
          <p:nvCxnSpPr>
            <p:cNvPr id="626" name="Straight Connector 625">
              <a:extLst>
                <a:ext uri="{FF2B5EF4-FFF2-40B4-BE49-F238E27FC236}">
                  <a16:creationId xmlns:a16="http://schemas.microsoft.com/office/drawing/2014/main" id="{BA7A8469-993E-4779-A2BB-8A3CFF1B3810}"/>
                </a:ext>
              </a:extLst>
            </p:cNvPr>
            <p:cNvCxnSpPr/>
            <p:nvPr/>
          </p:nvCxnSpPr>
          <p:spPr bwMode="auto">
            <a:xfrm flipH="1">
              <a:off x="1989873" y="6042514"/>
              <a:ext cx="193183" cy="141668"/>
            </a:xfrm>
            <a:prstGeom prst="line">
              <a:avLst/>
            </a:prstGeom>
            <a:solidFill>
              <a:srgbClr val="4F81BD"/>
            </a:solidFill>
            <a:ln w="28575" cap="flat" cmpd="sng" algn="ctr">
              <a:solidFill>
                <a:sysClr val="windowText" lastClr="000000"/>
              </a:solidFill>
              <a:prstDash val="solid"/>
              <a:round/>
              <a:headEnd type="none" w="med" len="med"/>
              <a:tailEnd type="none" w="lg" len="lg"/>
            </a:ln>
            <a:effectLst/>
          </p:spPr>
        </p:cxnSp>
        <p:cxnSp>
          <p:nvCxnSpPr>
            <p:cNvPr id="627" name="Straight Connector 626">
              <a:extLst>
                <a:ext uri="{FF2B5EF4-FFF2-40B4-BE49-F238E27FC236}">
                  <a16:creationId xmlns:a16="http://schemas.microsoft.com/office/drawing/2014/main" id="{8D55C72B-1874-487F-8F86-AFBBF630B0A0}"/>
                </a:ext>
              </a:extLst>
            </p:cNvPr>
            <p:cNvCxnSpPr/>
            <p:nvPr/>
          </p:nvCxnSpPr>
          <p:spPr bwMode="auto">
            <a:xfrm flipH="1">
              <a:off x="2198354" y="6042514"/>
              <a:ext cx="193183" cy="141668"/>
            </a:xfrm>
            <a:prstGeom prst="line">
              <a:avLst/>
            </a:prstGeom>
            <a:solidFill>
              <a:srgbClr val="4F81BD"/>
            </a:solidFill>
            <a:ln w="28575" cap="flat" cmpd="sng" algn="ctr">
              <a:solidFill>
                <a:sysClr val="windowText" lastClr="000000"/>
              </a:solidFill>
              <a:prstDash val="solid"/>
              <a:round/>
              <a:headEnd type="none" w="med" len="med"/>
              <a:tailEnd type="none" w="lg" len="lg"/>
            </a:ln>
            <a:effectLst/>
          </p:spPr>
        </p:cxnSp>
        <p:cxnSp>
          <p:nvCxnSpPr>
            <p:cNvPr id="628" name="Straight Connector 627">
              <a:extLst>
                <a:ext uri="{FF2B5EF4-FFF2-40B4-BE49-F238E27FC236}">
                  <a16:creationId xmlns:a16="http://schemas.microsoft.com/office/drawing/2014/main" id="{047EC8F6-A467-419C-A025-D8A25A4D7B00}"/>
                </a:ext>
              </a:extLst>
            </p:cNvPr>
            <p:cNvCxnSpPr/>
            <p:nvPr/>
          </p:nvCxnSpPr>
          <p:spPr bwMode="auto">
            <a:xfrm flipH="1">
              <a:off x="2406835" y="6042514"/>
              <a:ext cx="193183" cy="141668"/>
            </a:xfrm>
            <a:prstGeom prst="line">
              <a:avLst/>
            </a:prstGeom>
            <a:solidFill>
              <a:srgbClr val="4F81BD"/>
            </a:solidFill>
            <a:ln w="28575" cap="flat" cmpd="sng" algn="ctr">
              <a:solidFill>
                <a:sysClr val="windowText" lastClr="000000"/>
              </a:solidFill>
              <a:prstDash val="solid"/>
              <a:round/>
              <a:headEnd type="none" w="med" len="med"/>
              <a:tailEnd type="none" w="lg" len="lg"/>
            </a:ln>
            <a:effectLst/>
          </p:spPr>
        </p:cxnSp>
        <p:cxnSp>
          <p:nvCxnSpPr>
            <p:cNvPr id="629" name="Straight Connector 628">
              <a:extLst>
                <a:ext uri="{FF2B5EF4-FFF2-40B4-BE49-F238E27FC236}">
                  <a16:creationId xmlns:a16="http://schemas.microsoft.com/office/drawing/2014/main" id="{6A07694A-B837-49DD-9A18-13C983CA7C5D}"/>
                </a:ext>
              </a:extLst>
            </p:cNvPr>
            <p:cNvCxnSpPr/>
            <p:nvPr/>
          </p:nvCxnSpPr>
          <p:spPr bwMode="auto">
            <a:xfrm flipH="1">
              <a:off x="2615316" y="6042514"/>
              <a:ext cx="193183" cy="141668"/>
            </a:xfrm>
            <a:prstGeom prst="line">
              <a:avLst/>
            </a:prstGeom>
            <a:solidFill>
              <a:srgbClr val="4F81BD"/>
            </a:solidFill>
            <a:ln w="28575" cap="flat" cmpd="sng" algn="ctr">
              <a:solidFill>
                <a:sysClr val="windowText" lastClr="000000"/>
              </a:solidFill>
              <a:prstDash val="solid"/>
              <a:round/>
              <a:headEnd type="none" w="med" len="med"/>
              <a:tailEnd type="none" w="lg" len="lg"/>
            </a:ln>
            <a:effectLst/>
          </p:spPr>
        </p:cxnSp>
        <p:cxnSp>
          <p:nvCxnSpPr>
            <p:cNvPr id="630" name="Straight Connector 629">
              <a:extLst>
                <a:ext uri="{FF2B5EF4-FFF2-40B4-BE49-F238E27FC236}">
                  <a16:creationId xmlns:a16="http://schemas.microsoft.com/office/drawing/2014/main" id="{B8F0F1DA-55CE-4C3F-8EB4-0752133E2753}"/>
                </a:ext>
              </a:extLst>
            </p:cNvPr>
            <p:cNvCxnSpPr/>
            <p:nvPr/>
          </p:nvCxnSpPr>
          <p:spPr bwMode="auto">
            <a:xfrm flipH="1">
              <a:off x="2823797" y="6042514"/>
              <a:ext cx="193183" cy="141668"/>
            </a:xfrm>
            <a:prstGeom prst="line">
              <a:avLst/>
            </a:prstGeom>
            <a:solidFill>
              <a:srgbClr val="4F81BD"/>
            </a:solidFill>
            <a:ln w="28575" cap="flat" cmpd="sng" algn="ctr">
              <a:solidFill>
                <a:sysClr val="windowText" lastClr="000000"/>
              </a:solidFill>
              <a:prstDash val="solid"/>
              <a:round/>
              <a:headEnd type="none" w="med" len="med"/>
              <a:tailEnd type="none" w="lg" len="lg"/>
            </a:ln>
            <a:effectLst/>
          </p:spPr>
        </p:cxnSp>
        <p:cxnSp>
          <p:nvCxnSpPr>
            <p:cNvPr id="631" name="Straight Connector 630">
              <a:extLst>
                <a:ext uri="{FF2B5EF4-FFF2-40B4-BE49-F238E27FC236}">
                  <a16:creationId xmlns:a16="http://schemas.microsoft.com/office/drawing/2014/main" id="{DC97B310-9F6C-44F3-8FA5-6677DF27596D}"/>
                </a:ext>
              </a:extLst>
            </p:cNvPr>
            <p:cNvCxnSpPr/>
            <p:nvPr/>
          </p:nvCxnSpPr>
          <p:spPr bwMode="auto">
            <a:xfrm flipH="1">
              <a:off x="3032278" y="6042514"/>
              <a:ext cx="193183" cy="141668"/>
            </a:xfrm>
            <a:prstGeom prst="line">
              <a:avLst/>
            </a:prstGeom>
            <a:solidFill>
              <a:srgbClr val="4F81BD"/>
            </a:solidFill>
            <a:ln w="28575" cap="flat" cmpd="sng" algn="ctr">
              <a:solidFill>
                <a:sysClr val="windowText" lastClr="000000"/>
              </a:solidFill>
              <a:prstDash val="solid"/>
              <a:round/>
              <a:headEnd type="none" w="med" len="med"/>
              <a:tailEnd type="none" w="lg" len="lg"/>
            </a:ln>
            <a:effectLst/>
          </p:spPr>
        </p:cxnSp>
        <p:cxnSp>
          <p:nvCxnSpPr>
            <p:cNvPr id="632" name="Straight Connector 631">
              <a:extLst>
                <a:ext uri="{FF2B5EF4-FFF2-40B4-BE49-F238E27FC236}">
                  <a16:creationId xmlns:a16="http://schemas.microsoft.com/office/drawing/2014/main" id="{C5BF450C-D823-490F-BCBB-45F741897022}"/>
                </a:ext>
              </a:extLst>
            </p:cNvPr>
            <p:cNvCxnSpPr/>
            <p:nvPr/>
          </p:nvCxnSpPr>
          <p:spPr bwMode="auto">
            <a:xfrm flipH="1">
              <a:off x="3240759" y="6042514"/>
              <a:ext cx="193183" cy="141668"/>
            </a:xfrm>
            <a:prstGeom prst="line">
              <a:avLst/>
            </a:prstGeom>
            <a:solidFill>
              <a:srgbClr val="4F81BD"/>
            </a:solidFill>
            <a:ln w="28575" cap="flat" cmpd="sng" algn="ctr">
              <a:solidFill>
                <a:sysClr val="windowText" lastClr="000000"/>
              </a:solidFill>
              <a:prstDash val="solid"/>
              <a:round/>
              <a:headEnd type="none" w="med" len="med"/>
              <a:tailEnd type="none" w="lg" len="lg"/>
            </a:ln>
            <a:effectLst/>
          </p:spPr>
        </p:cxnSp>
        <p:cxnSp>
          <p:nvCxnSpPr>
            <p:cNvPr id="633" name="Straight Connector 632">
              <a:extLst>
                <a:ext uri="{FF2B5EF4-FFF2-40B4-BE49-F238E27FC236}">
                  <a16:creationId xmlns:a16="http://schemas.microsoft.com/office/drawing/2014/main" id="{199F8758-ABA5-48FF-985C-8976DB37A5D5}"/>
                </a:ext>
              </a:extLst>
            </p:cNvPr>
            <p:cNvCxnSpPr/>
            <p:nvPr/>
          </p:nvCxnSpPr>
          <p:spPr bwMode="auto">
            <a:xfrm flipH="1">
              <a:off x="3449240" y="6042514"/>
              <a:ext cx="193183" cy="141668"/>
            </a:xfrm>
            <a:prstGeom prst="line">
              <a:avLst/>
            </a:prstGeom>
            <a:solidFill>
              <a:srgbClr val="4F81BD"/>
            </a:solidFill>
            <a:ln w="28575" cap="flat" cmpd="sng" algn="ctr">
              <a:solidFill>
                <a:sysClr val="windowText" lastClr="000000"/>
              </a:solidFill>
              <a:prstDash val="solid"/>
              <a:round/>
              <a:headEnd type="none" w="med" len="med"/>
              <a:tailEnd type="none" w="lg" len="lg"/>
            </a:ln>
            <a:effectLst/>
          </p:spPr>
        </p:cxnSp>
        <p:cxnSp>
          <p:nvCxnSpPr>
            <p:cNvPr id="634" name="Straight Connector 633">
              <a:extLst>
                <a:ext uri="{FF2B5EF4-FFF2-40B4-BE49-F238E27FC236}">
                  <a16:creationId xmlns:a16="http://schemas.microsoft.com/office/drawing/2014/main" id="{64CBA615-1620-46CF-98D7-134835BC0EB7}"/>
                </a:ext>
              </a:extLst>
            </p:cNvPr>
            <p:cNvCxnSpPr/>
            <p:nvPr/>
          </p:nvCxnSpPr>
          <p:spPr bwMode="auto">
            <a:xfrm flipH="1">
              <a:off x="3657721" y="6042514"/>
              <a:ext cx="193183" cy="141668"/>
            </a:xfrm>
            <a:prstGeom prst="line">
              <a:avLst/>
            </a:prstGeom>
            <a:solidFill>
              <a:srgbClr val="4F81BD"/>
            </a:solidFill>
            <a:ln w="28575" cap="flat" cmpd="sng" algn="ctr">
              <a:solidFill>
                <a:sysClr val="windowText" lastClr="000000"/>
              </a:solidFill>
              <a:prstDash val="solid"/>
              <a:round/>
              <a:headEnd type="none" w="med" len="med"/>
              <a:tailEnd type="none" w="lg" len="lg"/>
            </a:ln>
            <a:effectLst/>
          </p:spPr>
        </p:cxnSp>
        <p:cxnSp>
          <p:nvCxnSpPr>
            <p:cNvPr id="635" name="Straight Connector 634">
              <a:extLst>
                <a:ext uri="{FF2B5EF4-FFF2-40B4-BE49-F238E27FC236}">
                  <a16:creationId xmlns:a16="http://schemas.microsoft.com/office/drawing/2014/main" id="{7E8B554E-E021-401D-BB4E-23D99D6166B7}"/>
                </a:ext>
              </a:extLst>
            </p:cNvPr>
            <p:cNvCxnSpPr/>
            <p:nvPr/>
          </p:nvCxnSpPr>
          <p:spPr bwMode="auto">
            <a:xfrm flipH="1">
              <a:off x="3866202" y="6042514"/>
              <a:ext cx="193183" cy="141668"/>
            </a:xfrm>
            <a:prstGeom prst="line">
              <a:avLst/>
            </a:prstGeom>
            <a:solidFill>
              <a:srgbClr val="4F81BD"/>
            </a:solidFill>
            <a:ln w="28575" cap="flat" cmpd="sng" algn="ctr">
              <a:solidFill>
                <a:sysClr val="windowText" lastClr="000000"/>
              </a:solidFill>
              <a:prstDash val="solid"/>
              <a:round/>
              <a:headEnd type="none" w="med" len="med"/>
              <a:tailEnd type="none" w="lg" len="lg"/>
            </a:ln>
            <a:effectLst/>
          </p:spPr>
        </p:cxnSp>
        <p:cxnSp>
          <p:nvCxnSpPr>
            <p:cNvPr id="636" name="Straight Connector 635">
              <a:extLst>
                <a:ext uri="{FF2B5EF4-FFF2-40B4-BE49-F238E27FC236}">
                  <a16:creationId xmlns:a16="http://schemas.microsoft.com/office/drawing/2014/main" id="{A479DE3A-7ECC-4D29-8D9C-614F02CE89F9}"/>
                </a:ext>
              </a:extLst>
            </p:cNvPr>
            <p:cNvCxnSpPr/>
            <p:nvPr/>
          </p:nvCxnSpPr>
          <p:spPr bwMode="auto">
            <a:xfrm flipH="1">
              <a:off x="4074683" y="6042514"/>
              <a:ext cx="193183" cy="141668"/>
            </a:xfrm>
            <a:prstGeom prst="line">
              <a:avLst/>
            </a:prstGeom>
            <a:solidFill>
              <a:srgbClr val="4F81BD"/>
            </a:solidFill>
            <a:ln w="28575" cap="flat" cmpd="sng" algn="ctr">
              <a:solidFill>
                <a:sysClr val="windowText" lastClr="000000"/>
              </a:solidFill>
              <a:prstDash val="solid"/>
              <a:round/>
              <a:headEnd type="none" w="med" len="med"/>
              <a:tailEnd type="none" w="lg" len="lg"/>
            </a:ln>
            <a:effectLst/>
          </p:spPr>
        </p:cxnSp>
        <p:cxnSp>
          <p:nvCxnSpPr>
            <p:cNvPr id="637" name="Straight Connector 636">
              <a:extLst>
                <a:ext uri="{FF2B5EF4-FFF2-40B4-BE49-F238E27FC236}">
                  <a16:creationId xmlns:a16="http://schemas.microsoft.com/office/drawing/2014/main" id="{CC47E729-E73C-4525-A078-D48CB85F20B5}"/>
                </a:ext>
              </a:extLst>
            </p:cNvPr>
            <p:cNvCxnSpPr/>
            <p:nvPr/>
          </p:nvCxnSpPr>
          <p:spPr bwMode="auto">
            <a:xfrm flipH="1">
              <a:off x="4283164" y="6042514"/>
              <a:ext cx="193183" cy="141668"/>
            </a:xfrm>
            <a:prstGeom prst="line">
              <a:avLst/>
            </a:prstGeom>
            <a:solidFill>
              <a:srgbClr val="4F81BD"/>
            </a:solidFill>
            <a:ln w="28575" cap="flat" cmpd="sng" algn="ctr">
              <a:solidFill>
                <a:sysClr val="windowText" lastClr="000000"/>
              </a:solidFill>
              <a:prstDash val="solid"/>
              <a:round/>
              <a:headEnd type="none" w="med" len="med"/>
              <a:tailEnd type="none" w="lg" len="lg"/>
            </a:ln>
            <a:effectLst/>
          </p:spPr>
        </p:cxnSp>
        <p:cxnSp>
          <p:nvCxnSpPr>
            <p:cNvPr id="638" name="Straight Connector 637">
              <a:extLst>
                <a:ext uri="{FF2B5EF4-FFF2-40B4-BE49-F238E27FC236}">
                  <a16:creationId xmlns:a16="http://schemas.microsoft.com/office/drawing/2014/main" id="{3C4F63E3-C9F7-4C49-8C4B-FD7C64091D68}"/>
                </a:ext>
              </a:extLst>
            </p:cNvPr>
            <p:cNvCxnSpPr/>
            <p:nvPr/>
          </p:nvCxnSpPr>
          <p:spPr bwMode="auto">
            <a:xfrm flipH="1">
              <a:off x="4491645" y="6042514"/>
              <a:ext cx="193183" cy="141668"/>
            </a:xfrm>
            <a:prstGeom prst="line">
              <a:avLst/>
            </a:prstGeom>
            <a:solidFill>
              <a:srgbClr val="4F81BD"/>
            </a:solidFill>
            <a:ln w="28575" cap="flat" cmpd="sng" algn="ctr">
              <a:solidFill>
                <a:sysClr val="windowText" lastClr="000000"/>
              </a:solidFill>
              <a:prstDash val="solid"/>
              <a:round/>
              <a:headEnd type="none" w="med" len="med"/>
              <a:tailEnd type="none" w="lg" len="lg"/>
            </a:ln>
            <a:effectLst/>
          </p:spPr>
        </p:cxnSp>
        <p:cxnSp>
          <p:nvCxnSpPr>
            <p:cNvPr id="639" name="Straight Connector 638">
              <a:extLst>
                <a:ext uri="{FF2B5EF4-FFF2-40B4-BE49-F238E27FC236}">
                  <a16:creationId xmlns:a16="http://schemas.microsoft.com/office/drawing/2014/main" id="{B9BE1D99-C1C9-4B47-9492-48C4CC859421}"/>
                </a:ext>
              </a:extLst>
            </p:cNvPr>
            <p:cNvCxnSpPr/>
            <p:nvPr/>
          </p:nvCxnSpPr>
          <p:spPr bwMode="auto">
            <a:xfrm flipH="1">
              <a:off x="4700126" y="6042514"/>
              <a:ext cx="193183" cy="141668"/>
            </a:xfrm>
            <a:prstGeom prst="line">
              <a:avLst/>
            </a:prstGeom>
            <a:solidFill>
              <a:srgbClr val="4F81BD"/>
            </a:solidFill>
            <a:ln w="28575" cap="flat" cmpd="sng" algn="ctr">
              <a:solidFill>
                <a:sysClr val="windowText" lastClr="000000"/>
              </a:solidFill>
              <a:prstDash val="solid"/>
              <a:round/>
              <a:headEnd type="none" w="med" len="med"/>
              <a:tailEnd type="none" w="lg" len="lg"/>
            </a:ln>
            <a:effectLst/>
          </p:spPr>
        </p:cxnSp>
        <p:cxnSp>
          <p:nvCxnSpPr>
            <p:cNvPr id="640" name="Straight Connector 639">
              <a:extLst>
                <a:ext uri="{FF2B5EF4-FFF2-40B4-BE49-F238E27FC236}">
                  <a16:creationId xmlns:a16="http://schemas.microsoft.com/office/drawing/2014/main" id="{A41B74B7-1816-4B75-A004-5C610A38FA61}"/>
                </a:ext>
              </a:extLst>
            </p:cNvPr>
            <p:cNvCxnSpPr/>
            <p:nvPr/>
          </p:nvCxnSpPr>
          <p:spPr bwMode="auto">
            <a:xfrm flipH="1">
              <a:off x="4908607" y="6042514"/>
              <a:ext cx="193183" cy="141668"/>
            </a:xfrm>
            <a:prstGeom prst="line">
              <a:avLst/>
            </a:prstGeom>
            <a:solidFill>
              <a:srgbClr val="4F81BD"/>
            </a:solidFill>
            <a:ln w="28575" cap="flat" cmpd="sng" algn="ctr">
              <a:solidFill>
                <a:sysClr val="windowText" lastClr="000000"/>
              </a:solidFill>
              <a:prstDash val="solid"/>
              <a:round/>
              <a:headEnd type="none" w="med" len="med"/>
              <a:tailEnd type="none" w="lg" len="lg"/>
            </a:ln>
            <a:effectLst/>
          </p:spPr>
        </p:cxnSp>
        <p:cxnSp>
          <p:nvCxnSpPr>
            <p:cNvPr id="641" name="Straight Connector 640">
              <a:extLst>
                <a:ext uri="{FF2B5EF4-FFF2-40B4-BE49-F238E27FC236}">
                  <a16:creationId xmlns:a16="http://schemas.microsoft.com/office/drawing/2014/main" id="{9BD299FD-C0A7-427B-87C2-E6BA4AB03825}"/>
                </a:ext>
              </a:extLst>
            </p:cNvPr>
            <p:cNvCxnSpPr/>
            <p:nvPr/>
          </p:nvCxnSpPr>
          <p:spPr bwMode="auto">
            <a:xfrm flipH="1">
              <a:off x="5117088" y="6042514"/>
              <a:ext cx="193183" cy="141668"/>
            </a:xfrm>
            <a:prstGeom prst="line">
              <a:avLst/>
            </a:prstGeom>
            <a:solidFill>
              <a:srgbClr val="4F81BD"/>
            </a:solidFill>
            <a:ln w="28575" cap="flat" cmpd="sng" algn="ctr">
              <a:solidFill>
                <a:sysClr val="windowText" lastClr="000000"/>
              </a:solidFill>
              <a:prstDash val="solid"/>
              <a:round/>
              <a:headEnd type="none" w="med" len="med"/>
              <a:tailEnd type="none" w="lg" len="lg"/>
            </a:ln>
            <a:effectLst/>
          </p:spPr>
        </p:cxnSp>
        <p:cxnSp>
          <p:nvCxnSpPr>
            <p:cNvPr id="642" name="Straight Connector 641">
              <a:extLst>
                <a:ext uri="{FF2B5EF4-FFF2-40B4-BE49-F238E27FC236}">
                  <a16:creationId xmlns:a16="http://schemas.microsoft.com/office/drawing/2014/main" id="{2B6692D8-9B97-4086-A83E-1ED87319784C}"/>
                </a:ext>
              </a:extLst>
            </p:cNvPr>
            <p:cNvCxnSpPr/>
            <p:nvPr/>
          </p:nvCxnSpPr>
          <p:spPr bwMode="auto">
            <a:xfrm flipH="1">
              <a:off x="5325569" y="6042514"/>
              <a:ext cx="193183" cy="141668"/>
            </a:xfrm>
            <a:prstGeom prst="line">
              <a:avLst/>
            </a:prstGeom>
            <a:solidFill>
              <a:srgbClr val="4F81BD"/>
            </a:solidFill>
            <a:ln w="28575" cap="flat" cmpd="sng" algn="ctr">
              <a:solidFill>
                <a:sysClr val="windowText" lastClr="000000"/>
              </a:solidFill>
              <a:prstDash val="solid"/>
              <a:round/>
              <a:headEnd type="none" w="med" len="med"/>
              <a:tailEnd type="none" w="lg" len="lg"/>
            </a:ln>
            <a:effectLst/>
          </p:spPr>
        </p:cxnSp>
        <p:cxnSp>
          <p:nvCxnSpPr>
            <p:cNvPr id="643" name="Straight Connector 642">
              <a:extLst>
                <a:ext uri="{FF2B5EF4-FFF2-40B4-BE49-F238E27FC236}">
                  <a16:creationId xmlns:a16="http://schemas.microsoft.com/office/drawing/2014/main" id="{69D46BC0-5394-4356-9F20-D9E37490DC1E}"/>
                </a:ext>
              </a:extLst>
            </p:cNvPr>
            <p:cNvCxnSpPr/>
            <p:nvPr/>
          </p:nvCxnSpPr>
          <p:spPr bwMode="auto">
            <a:xfrm flipH="1">
              <a:off x="5534050" y="6042514"/>
              <a:ext cx="193183" cy="141668"/>
            </a:xfrm>
            <a:prstGeom prst="line">
              <a:avLst/>
            </a:prstGeom>
            <a:solidFill>
              <a:srgbClr val="4F81BD"/>
            </a:solidFill>
            <a:ln w="28575" cap="flat" cmpd="sng" algn="ctr">
              <a:solidFill>
                <a:sysClr val="windowText" lastClr="000000"/>
              </a:solidFill>
              <a:prstDash val="solid"/>
              <a:round/>
              <a:headEnd type="none" w="med" len="med"/>
              <a:tailEnd type="none" w="lg" len="lg"/>
            </a:ln>
            <a:effectLst/>
          </p:spPr>
        </p:cxnSp>
        <p:cxnSp>
          <p:nvCxnSpPr>
            <p:cNvPr id="644" name="Straight Connector 643">
              <a:extLst>
                <a:ext uri="{FF2B5EF4-FFF2-40B4-BE49-F238E27FC236}">
                  <a16:creationId xmlns:a16="http://schemas.microsoft.com/office/drawing/2014/main" id="{7007E3B9-9BAC-4CD4-B66A-478195E588D4}"/>
                </a:ext>
              </a:extLst>
            </p:cNvPr>
            <p:cNvCxnSpPr/>
            <p:nvPr/>
          </p:nvCxnSpPr>
          <p:spPr bwMode="auto">
            <a:xfrm flipH="1">
              <a:off x="5742531" y="6042514"/>
              <a:ext cx="193183" cy="141668"/>
            </a:xfrm>
            <a:prstGeom prst="line">
              <a:avLst/>
            </a:prstGeom>
            <a:solidFill>
              <a:srgbClr val="4F81BD"/>
            </a:solidFill>
            <a:ln w="28575" cap="flat" cmpd="sng" algn="ctr">
              <a:solidFill>
                <a:sysClr val="windowText" lastClr="000000"/>
              </a:solidFill>
              <a:prstDash val="solid"/>
              <a:round/>
              <a:headEnd type="none" w="med" len="med"/>
              <a:tailEnd type="none" w="lg" len="lg"/>
            </a:ln>
            <a:effectLst/>
          </p:spPr>
        </p:cxnSp>
        <p:cxnSp>
          <p:nvCxnSpPr>
            <p:cNvPr id="645" name="Straight Connector 644">
              <a:extLst>
                <a:ext uri="{FF2B5EF4-FFF2-40B4-BE49-F238E27FC236}">
                  <a16:creationId xmlns:a16="http://schemas.microsoft.com/office/drawing/2014/main" id="{60852942-4703-4983-A4BA-D46314802C46}"/>
                </a:ext>
              </a:extLst>
            </p:cNvPr>
            <p:cNvCxnSpPr/>
            <p:nvPr/>
          </p:nvCxnSpPr>
          <p:spPr bwMode="auto">
            <a:xfrm flipH="1">
              <a:off x="5951012" y="6042514"/>
              <a:ext cx="193183" cy="141668"/>
            </a:xfrm>
            <a:prstGeom prst="line">
              <a:avLst/>
            </a:prstGeom>
            <a:solidFill>
              <a:srgbClr val="4F81BD"/>
            </a:solidFill>
            <a:ln w="28575" cap="flat" cmpd="sng" algn="ctr">
              <a:solidFill>
                <a:sysClr val="windowText" lastClr="000000"/>
              </a:solidFill>
              <a:prstDash val="solid"/>
              <a:round/>
              <a:headEnd type="none" w="med" len="med"/>
              <a:tailEnd type="none" w="lg" len="lg"/>
            </a:ln>
            <a:effectLst/>
          </p:spPr>
        </p:cxnSp>
        <p:cxnSp>
          <p:nvCxnSpPr>
            <p:cNvPr id="646" name="Straight Connector 645">
              <a:extLst>
                <a:ext uri="{FF2B5EF4-FFF2-40B4-BE49-F238E27FC236}">
                  <a16:creationId xmlns:a16="http://schemas.microsoft.com/office/drawing/2014/main" id="{F92E2C5C-E8D0-45DA-B7AD-F1536E0828AD}"/>
                </a:ext>
              </a:extLst>
            </p:cNvPr>
            <p:cNvCxnSpPr/>
            <p:nvPr/>
          </p:nvCxnSpPr>
          <p:spPr bwMode="auto">
            <a:xfrm flipH="1">
              <a:off x="6159493" y="6042514"/>
              <a:ext cx="193183" cy="141668"/>
            </a:xfrm>
            <a:prstGeom prst="line">
              <a:avLst/>
            </a:prstGeom>
            <a:solidFill>
              <a:srgbClr val="4F81BD"/>
            </a:solidFill>
            <a:ln w="28575" cap="flat" cmpd="sng" algn="ctr">
              <a:solidFill>
                <a:sysClr val="windowText" lastClr="000000"/>
              </a:solidFill>
              <a:prstDash val="solid"/>
              <a:round/>
              <a:headEnd type="none" w="med" len="med"/>
              <a:tailEnd type="none" w="lg" len="lg"/>
            </a:ln>
            <a:effectLst/>
          </p:spPr>
        </p:cxnSp>
        <p:cxnSp>
          <p:nvCxnSpPr>
            <p:cNvPr id="647" name="Straight Connector 646">
              <a:extLst>
                <a:ext uri="{FF2B5EF4-FFF2-40B4-BE49-F238E27FC236}">
                  <a16:creationId xmlns:a16="http://schemas.microsoft.com/office/drawing/2014/main" id="{EBA65581-ECBC-4E41-A0A8-8920CD6F9F32}"/>
                </a:ext>
              </a:extLst>
            </p:cNvPr>
            <p:cNvCxnSpPr/>
            <p:nvPr/>
          </p:nvCxnSpPr>
          <p:spPr bwMode="auto">
            <a:xfrm flipH="1">
              <a:off x="6367974" y="6042514"/>
              <a:ext cx="193183" cy="141668"/>
            </a:xfrm>
            <a:prstGeom prst="line">
              <a:avLst/>
            </a:prstGeom>
            <a:solidFill>
              <a:srgbClr val="4F81BD"/>
            </a:solidFill>
            <a:ln w="28575" cap="flat" cmpd="sng" algn="ctr">
              <a:solidFill>
                <a:sysClr val="windowText" lastClr="000000"/>
              </a:solidFill>
              <a:prstDash val="solid"/>
              <a:round/>
              <a:headEnd type="none" w="med" len="med"/>
              <a:tailEnd type="none" w="lg" len="lg"/>
            </a:ln>
            <a:effectLst/>
          </p:spPr>
        </p:cxnSp>
        <p:cxnSp>
          <p:nvCxnSpPr>
            <p:cNvPr id="648" name="Straight Connector 647">
              <a:extLst>
                <a:ext uri="{FF2B5EF4-FFF2-40B4-BE49-F238E27FC236}">
                  <a16:creationId xmlns:a16="http://schemas.microsoft.com/office/drawing/2014/main" id="{7858D4C3-367F-498A-A2F3-E0F34247EA64}"/>
                </a:ext>
              </a:extLst>
            </p:cNvPr>
            <p:cNvCxnSpPr/>
            <p:nvPr/>
          </p:nvCxnSpPr>
          <p:spPr bwMode="auto">
            <a:xfrm flipH="1">
              <a:off x="6576455" y="6042514"/>
              <a:ext cx="193183" cy="141668"/>
            </a:xfrm>
            <a:prstGeom prst="line">
              <a:avLst/>
            </a:prstGeom>
            <a:solidFill>
              <a:srgbClr val="4F81BD"/>
            </a:solidFill>
            <a:ln w="28575" cap="flat" cmpd="sng" algn="ctr">
              <a:solidFill>
                <a:sysClr val="windowText" lastClr="000000"/>
              </a:solidFill>
              <a:prstDash val="solid"/>
              <a:round/>
              <a:headEnd type="none" w="med" len="med"/>
              <a:tailEnd type="none" w="lg" len="lg"/>
            </a:ln>
            <a:effectLst/>
          </p:spPr>
        </p:cxnSp>
        <p:cxnSp>
          <p:nvCxnSpPr>
            <p:cNvPr id="649" name="Straight Connector 648">
              <a:extLst>
                <a:ext uri="{FF2B5EF4-FFF2-40B4-BE49-F238E27FC236}">
                  <a16:creationId xmlns:a16="http://schemas.microsoft.com/office/drawing/2014/main" id="{B2B7AB59-CABA-42A0-906D-1B95FF39C6A0}"/>
                </a:ext>
              </a:extLst>
            </p:cNvPr>
            <p:cNvCxnSpPr/>
            <p:nvPr/>
          </p:nvCxnSpPr>
          <p:spPr bwMode="auto">
            <a:xfrm flipH="1">
              <a:off x="6784936" y="6042514"/>
              <a:ext cx="193183" cy="141668"/>
            </a:xfrm>
            <a:prstGeom prst="line">
              <a:avLst/>
            </a:prstGeom>
            <a:solidFill>
              <a:srgbClr val="4F81BD"/>
            </a:solidFill>
            <a:ln w="28575" cap="flat" cmpd="sng" algn="ctr">
              <a:solidFill>
                <a:sysClr val="windowText" lastClr="000000"/>
              </a:solidFill>
              <a:prstDash val="solid"/>
              <a:round/>
              <a:headEnd type="none" w="med" len="med"/>
              <a:tailEnd type="none" w="lg" len="lg"/>
            </a:ln>
            <a:effectLst/>
          </p:spPr>
        </p:cxnSp>
        <p:cxnSp>
          <p:nvCxnSpPr>
            <p:cNvPr id="650" name="Straight Connector 649">
              <a:extLst>
                <a:ext uri="{FF2B5EF4-FFF2-40B4-BE49-F238E27FC236}">
                  <a16:creationId xmlns:a16="http://schemas.microsoft.com/office/drawing/2014/main" id="{FA7AACA8-1B4B-4C7E-B9E4-3EF5DC434C8B}"/>
                </a:ext>
              </a:extLst>
            </p:cNvPr>
            <p:cNvCxnSpPr/>
            <p:nvPr/>
          </p:nvCxnSpPr>
          <p:spPr bwMode="auto">
            <a:xfrm flipH="1">
              <a:off x="6993417" y="6042514"/>
              <a:ext cx="193183" cy="141668"/>
            </a:xfrm>
            <a:prstGeom prst="line">
              <a:avLst/>
            </a:prstGeom>
            <a:solidFill>
              <a:srgbClr val="4F81BD"/>
            </a:solidFill>
            <a:ln w="28575" cap="flat" cmpd="sng" algn="ctr">
              <a:solidFill>
                <a:sysClr val="windowText" lastClr="000000"/>
              </a:solidFill>
              <a:prstDash val="solid"/>
              <a:round/>
              <a:headEnd type="none" w="med" len="med"/>
              <a:tailEnd type="none" w="lg" len="lg"/>
            </a:ln>
            <a:effectLst/>
          </p:spPr>
        </p:cxnSp>
        <p:cxnSp>
          <p:nvCxnSpPr>
            <p:cNvPr id="651" name="Straight Connector 650">
              <a:extLst>
                <a:ext uri="{FF2B5EF4-FFF2-40B4-BE49-F238E27FC236}">
                  <a16:creationId xmlns:a16="http://schemas.microsoft.com/office/drawing/2014/main" id="{B369013A-2E06-4CF6-B4FB-7DF276860EFF}"/>
                </a:ext>
              </a:extLst>
            </p:cNvPr>
            <p:cNvCxnSpPr/>
            <p:nvPr/>
          </p:nvCxnSpPr>
          <p:spPr bwMode="auto">
            <a:xfrm flipH="1">
              <a:off x="7201898" y="6042514"/>
              <a:ext cx="193183" cy="141668"/>
            </a:xfrm>
            <a:prstGeom prst="line">
              <a:avLst/>
            </a:prstGeom>
            <a:solidFill>
              <a:srgbClr val="4F81BD"/>
            </a:solidFill>
            <a:ln w="28575" cap="flat" cmpd="sng" algn="ctr">
              <a:solidFill>
                <a:sysClr val="windowText" lastClr="000000"/>
              </a:solidFill>
              <a:prstDash val="solid"/>
              <a:round/>
              <a:headEnd type="none" w="med" len="med"/>
              <a:tailEnd type="none" w="lg" len="lg"/>
            </a:ln>
            <a:effectLst/>
          </p:spPr>
        </p:cxnSp>
        <p:cxnSp>
          <p:nvCxnSpPr>
            <p:cNvPr id="652" name="Straight Connector 651">
              <a:extLst>
                <a:ext uri="{FF2B5EF4-FFF2-40B4-BE49-F238E27FC236}">
                  <a16:creationId xmlns:a16="http://schemas.microsoft.com/office/drawing/2014/main" id="{C64043E1-C103-434B-B2F5-4077EE131979}"/>
                </a:ext>
              </a:extLst>
            </p:cNvPr>
            <p:cNvCxnSpPr/>
            <p:nvPr/>
          </p:nvCxnSpPr>
          <p:spPr bwMode="auto">
            <a:xfrm flipH="1">
              <a:off x="7410379" y="6042514"/>
              <a:ext cx="193183" cy="141668"/>
            </a:xfrm>
            <a:prstGeom prst="line">
              <a:avLst/>
            </a:prstGeom>
            <a:solidFill>
              <a:srgbClr val="4F81BD"/>
            </a:solidFill>
            <a:ln w="28575" cap="flat" cmpd="sng" algn="ctr">
              <a:solidFill>
                <a:sysClr val="windowText" lastClr="000000"/>
              </a:solidFill>
              <a:prstDash val="solid"/>
              <a:round/>
              <a:headEnd type="none" w="med" len="med"/>
              <a:tailEnd type="none" w="lg" len="lg"/>
            </a:ln>
            <a:effectLst/>
          </p:spPr>
        </p:cxnSp>
        <p:cxnSp>
          <p:nvCxnSpPr>
            <p:cNvPr id="653" name="Straight Connector 652">
              <a:extLst>
                <a:ext uri="{FF2B5EF4-FFF2-40B4-BE49-F238E27FC236}">
                  <a16:creationId xmlns:a16="http://schemas.microsoft.com/office/drawing/2014/main" id="{0F7E5EFA-1DB9-4C48-A3BC-FEC4B985CC86}"/>
                </a:ext>
              </a:extLst>
            </p:cNvPr>
            <p:cNvCxnSpPr/>
            <p:nvPr/>
          </p:nvCxnSpPr>
          <p:spPr bwMode="auto">
            <a:xfrm flipH="1">
              <a:off x="7618860" y="6042514"/>
              <a:ext cx="193183" cy="141668"/>
            </a:xfrm>
            <a:prstGeom prst="line">
              <a:avLst/>
            </a:prstGeom>
            <a:solidFill>
              <a:srgbClr val="4F81BD"/>
            </a:solidFill>
            <a:ln w="28575" cap="flat" cmpd="sng" algn="ctr">
              <a:solidFill>
                <a:sysClr val="windowText" lastClr="000000"/>
              </a:solidFill>
              <a:prstDash val="solid"/>
              <a:round/>
              <a:headEnd type="none" w="med" len="med"/>
              <a:tailEnd type="none" w="lg" len="lg"/>
            </a:ln>
            <a:effectLst/>
          </p:spPr>
        </p:cxnSp>
        <p:cxnSp>
          <p:nvCxnSpPr>
            <p:cNvPr id="654" name="Straight Connector 653">
              <a:extLst>
                <a:ext uri="{FF2B5EF4-FFF2-40B4-BE49-F238E27FC236}">
                  <a16:creationId xmlns:a16="http://schemas.microsoft.com/office/drawing/2014/main" id="{78484A6A-0D18-4050-B39A-0CBC953E3C00}"/>
                </a:ext>
              </a:extLst>
            </p:cNvPr>
            <p:cNvCxnSpPr/>
            <p:nvPr/>
          </p:nvCxnSpPr>
          <p:spPr bwMode="auto">
            <a:xfrm flipH="1">
              <a:off x="7827341" y="6042514"/>
              <a:ext cx="193183" cy="141668"/>
            </a:xfrm>
            <a:prstGeom prst="line">
              <a:avLst/>
            </a:prstGeom>
            <a:solidFill>
              <a:srgbClr val="4F81BD"/>
            </a:solidFill>
            <a:ln w="28575" cap="flat" cmpd="sng" algn="ctr">
              <a:solidFill>
                <a:sysClr val="windowText" lastClr="000000"/>
              </a:solidFill>
              <a:prstDash val="solid"/>
              <a:round/>
              <a:headEnd type="none" w="med" len="med"/>
              <a:tailEnd type="none" w="lg" len="lg"/>
            </a:ln>
            <a:effectLst/>
          </p:spPr>
        </p:cxnSp>
        <p:cxnSp>
          <p:nvCxnSpPr>
            <p:cNvPr id="655" name="Straight Connector 654">
              <a:extLst>
                <a:ext uri="{FF2B5EF4-FFF2-40B4-BE49-F238E27FC236}">
                  <a16:creationId xmlns:a16="http://schemas.microsoft.com/office/drawing/2014/main" id="{7E933762-0290-44FD-8D61-6945B40E3D66}"/>
                </a:ext>
              </a:extLst>
            </p:cNvPr>
            <p:cNvCxnSpPr/>
            <p:nvPr/>
          </p:nvCxnSpPr>
          <p:spPr bwMode="auto">
            <a:xfrm flipH="1">
              <a:off x="8035822" y="6042514"/>
              <a:ext cx="193183" cy="141668"/>
            </a:xfrm>
            <a:prstGeom prst="line">
              <a:avLst/>
            </a:prstGeom>
            <a:solidFill>
              <a:srgbClr val="4F81BD"/>
            </a:solidFill>
            <a:ln w="28575" cap="flat" cmpd="sng" algn="ctr">
              <a:solidFill>
                <a:sysClr val="windowText" lastClr="000000"/>
              </a:solidFill>
              <a:prstDash val="solid"/>
              <a:round/>
              <a:headEnd type="none" w="med" len="med"/>
              <a:tailEnd type="none" w="lg" len="lg"/>
            </a:ln>
            <a:effectLst/>
          </p:spPr>
        </p:cxnSp>
        <p:cxnSp>
          <p:nvCxnSpPr>
            <p:cNvPr id="656" name="Straight Connector 655">
              <a:extLst>
                <a:ext uri="{FF2B5EF4-FFF2-40B4-BE49-F238E27FC236}">
                  <a16:creationId xmlns:a16="http://schemas.microsoft.com/office/drawing/2014/main" id="{677D1F7D-7A08-4BDA-BC91-785AE4C2C3A8}"/>
                </a:ext>
              </a:extLst>
            </p:cNvPr>
            <p:cNvCxnSpPr/>
            <p:nvPr/>
          </p:nvCxnSpPr>
          <p:spPr bwMode="auto">
            <a:xfrm flipH="1">
              <a:off x="8244303" y="6042514"/>
              <a:ext cx="193183" cy="141668"/>
            </a:xfrm>
            <a:prstGeom prst="line">
              <a:avLst/>
            </a:prstGeom>
            <a:solidFill>
              <a:srgbClr val="4F81BD"/>
            </a:solidFill>
            <a:ln w="28575" cap="flat" cmpd="sng" algn="ctr">
              <a:solidFill>
                <a:sysClr val="windowText" lastClr="000000"/>
              </a:solidFill>
              <a:prstDash val="solid"/>
              <a:round/>
              <a:headEnd type="none" w="med" len="med"/>
              <a:tailEnd type="none" w="lg" len="lg"/>
            </a:ln>
            <a:effectLst/>
          </p:spPr>
        </p:cxnSp>
        <p:cxnSp>
          <p:nvCxnSpPr>
            <p:cNvPr id="657" name="Straight Connector 656">
              <a:extLst>
                <a:ext uri="{FF2B5EF4-FFF2-40B4-BE49-F238E27FC236}">
                  <a16:creationId xmlns:a16="http://schemas.microsoft.com/office/drawing/2014/main" id="{623EF379-EFEA-4D03-BF7B-11B27F583526}"/>
                </a:ext>
              </a:extLst>
            </p:cNvPr>
            <p:cNvCxnSpPr/>
            <p:nvPr/>
          </p:nvCxnSpPr>
          <p:spPr bwMode="auto">
            <a:xfrm flipH="1">
              <a:off x="8452784" y="6042514"/>
              <a:ext cx="193183" cy="141668"/>
            </a:xfrm>
            <a:prstGeom prst="line">
              <a:avLst/>
            </a:prstGeom>
            <a:solidFill>
              <a:srgbClr val="4F81BD"/>
            </a:solidFill>
            <a:ln w="28575" cap="flat" cmpd="sng" algn="ctr">
              <a:solidFill>
                <a:sysClr val="windowText" lastClr="000000"/>
              </a:solidFill>
              <a:prstDash val="solid"/>
              <a:round/>
              <a:headEnd type="none" w="med" len="med"/>
              <a:tailEnd type="none" w="lg" len="lg"/>
            </a:ln>
            <a:effectLst/>
          </p:spPr>
        </p:cxnSp>
        <p:cxnSp>
          <p:nvCxnSpPr>
            <p:cNvPr id="658" name="Straight Connector 657">
              <a:extLst>
                <a:ext uri="{FF2B5EF4-FFF2-40B4-BE49-F238E27FC236}">
                  <a16:creationId xmlns:a16="http://schemas.microsoft.com/office/drawing/2014/main" id="{453372DD-938A-484D-9DB7-47C6903D5ABE}"/>
                </a:ext>
              </a:extLst>
            </p:cNvPr>
            <p:cNvCxnSpPr/>
            <p:nvPr/>
          </p:nvCxnSpPr>
          <p:spPr bwMode="auto">
            <a:xfrm flipH="1">
              <a:off x="8661265" y="6042514"/>
              <a:ext cx="193183" cy="141668"/>
            </a:xfrm>
            <a:prstGeom prst="line">
              <a:avLst/>
            </a:prstGeom>
            <a:solidFill>
              <a:srgbClr val="4F81BD"/>
            </a:solidFill>
            <a:ln w="28575" cap="flat" cmpd="sng" algn="ctr">
              <a:solidFill>
                <a:sysClr val="windowText" lastClr="000000"/>
              </a:solidFill>
              <a:prstDash val="solid"/>
              <a:round/>
              <a:headEnd type="none" w="med" len="med"/>
              <a:tailEnd type="none" w="lg" len="lg"/>
            </a:ln>
            <a:effectLst/>
          </p:spPr>
        </p:cxnSp>
        <p:cxnSp>
          <p:nvCxnSpPr>
            <p:cNvPr id="659" name="Straight Connector 658">
              <a:extLst>
                <a:ext uri="{FF2B5EF4-FFF2-40B4-BE49-F238E27FC236}">
                  <a16:creationId xmlns:a16="http://schemas.microsoft.com/office/drawing/2014/main" id="{26A2F9CC-B4A6-4381-90B3-0AB9CEA9B102}"/>
                </a:ext>
              </a:extLst>
            </p:cNvPr>
            <p:cNvCxnSpPr/>
            <p:nvPr/>
          </p:nvCxnSpPr>
          <p:spPr bwMode="auto">
            <a:xfrm flipH="1">
              <a:off x="8869746" y="6042514"/>
              <a:ext cx="193183" cy="141668"/>
            </a:xfrm>
            <a:prstGeom prst="line">
              <a:avLst/>
            </a:prstGeom>
            <a:solidFill>
              <a:srgbClr val="4F81BD"/>
            </a:solidFill>
            <a:ln w="28575" cap="flat" cmpd="sng" algn="ctr">
              <a:solidFill>
                <a:sysClr val="windowText" lastClr="000000"/>
              </a:solidFill>
              <a:prstDash val="solid"/>
              <a:round/>
              <a:headEnd type="none" w="med" len="med"/>
              <a:tailEnd type="none" w="lg" len="lg"/>
            </a:ln>
            <a:effectLst/>
          </p:spPr>
        </p:cxnSp>
        <p:cxnSp>
          <p:nvCxnSpPr>
            <p:cNvPr id="660" name="Straight Connector 659">
              <a:extLst>
                <a:ext uri="{FF2B5EF4-FFF2-40B4-BE49-F238E27FC236}">
                  <a16:creationId xmlns:a16="http://schemas.microsoft.com/office/drawing/2014/main" id="{AC04796D-4C5E-4459-9179-6DE734F6F5F6}"/>
                </a:ext>
              </a:extLst>
            </p:cNvPr>
            <p:cNvCxnSpPr/>
            <p:nvPr/>
          </p:nvCxnSpPr>
          <p:spPr bwMode="auto">
            <a:xfrm flipH="1">
              <a:off x="9078227" y="6042514"/>
              <a:ext cx="193183" cy="141668"/>
            </a:xfrm>
            <a:prstGeom prst="line">
              <a:avLst/>
            </a:prstGeom>
            <a:solidFill>
              <a:srgbClr val="4F81BD"/>
            </a:solidFill>
            <a:ln w="28575" cap="flat" cmpd="sng" algn="ctr">
              <a:solidFill>
                <a:sysClr val="windowText" lastClr="000000"/>
              </a:solidFill>
              <a:prstDash val="solid"/>
              <a:round/>
              <a:headEnd type="none" w="med" len="med"/>
              <a:tailEnd type="none" w="lg" len="lg"/>
            </a:ln>
            <a:effectLst/>
          </p:spPr>
        </p:cxnSp>
        <p:cxnSp>
          <p:nvCxnSpPr>
            <p:cNvPr id="661" name="Straight Connector 660">
              <a:extLst>
                <a:ext uri="{FF2B5EF4-FFF2-40B4-BE49-F238E27FC236}">
                  <a16:creationId xmlns:a16="http://schemas.microsoft.com/office/drawing/2014/main" id="{B4B112F6-10EA-4183-9E97-7165D0D8C415}"/>
                </a:ext>
              </a:extLst>
            </p:cNvPr>
            <p:cNvCxnSpPr/>
            <p:nvPr/>
          </p:nvCxnSpPr>
          <p:spPr bwMode="auto">
            <a:xfrm flipH="1">
              <a:off x="9286708" y="6042514"/>
              <a:ext cx="193183" cy="141668"/>
            </a:xfrm>
            <a:prstGeom prst="line">
              <a:avLst/>
            </a:prstGeom>
            <a:solidFill>
              <a:srgbClr val="4F81BD"/>
            </a:solidFill>
            <a:ln w="28575" cap="flat" cmpd="sng" algn="ctr">
              <a:solidFill>
                <a:sysClr val="windowText" lastClr="000000"/>
              </a:solidFill>
              <a:prstDash val="solid"/>
              <a:round/>
              <a:headEnd type="none" w="med" len="med"/>
              <a:tailEnd type="none" w="lg" len="lg"/>
            </a:ln>
            <a:effectLst/>
          </p:spPr>
        </p:cxnSp>
        <p:cxnSp>
          <p:nvCxnSpPr>
            <p:cNvPr id="662" name="Straight Connector 661">
              <a:extLst>
                <a:ext uri="{FF2B5EF4-FFF2-40B4-BE49-F238E27FC236}">
                  <a16:creationId xmlns:a16="http://schemas.microsoft.com/office/drawing/2014/main" id="{20E0FFDC-3352-4C9B-A794-77EB8591036C}"/>
                </a:ext>
              </a:extLst>
            </p:cNvPr>
            <p:cNvCxnSpPr/>
            <p:nvPr/>
          </p:nvCxnSpPr>
          <p:spPr bwMode="auto">
            <a:xfrm flipH="1">
              <a:off x="9495189" y="6042514"/>
              <a:ext cx="193183" cy="141668"/>
            </a:xfrm>
            <a:prstGeom prst="line">
              <a:avLst/>
            </a:prstGeom>
            <a:solidFill>
              <a:srgbClr val="4F81BD"/>
            </a:solidFill>
            <a:ln w="28575" cap="flat" cmpd="sng" algn="ctr">
              <a:solidFill>
                <a:sysClr val="windowText" lastClr="000000"/>
              </a:solidFill>
              <a:prstDash val="solid"/>
              <a:round/>
              <a:headEnd type="none" w="med" len="med"/>
              <a:tailEnd type="none" w="lg" len="lg"/>
            </a:ln>
            <a:effectLst/>
          </p:spPr>
        </p:cxnSp>
        <p:cxnSp>
          <p:nvCxnSpPr>
            <p:cNvPr id="663" name="Straight Connector 662">
              <a:extLst>
                <a:ext uri="{FF2B5EF4-FFF2-40B4-BE49-F238E27FC236}">
                  <a16:creationId xmlns:a16="http://schemas.microsoft.com/office/drawing/2014/main" id="{8AE22109-2A31-4833-9E4B-B8EFB95F0ACB}"/>
                </a:ext>
              </a:extLst>
            </p:cNvPr>
            <p:cNvCxnSpPr/>
            <p:nvPr/>
          </p:nvCxnSpPr>
          <p:spPr bwMode="auto">
            <a:xfrm flipH="1">
              <a:off x="9703670" y="6042514"/>
              <a:ext cx="193183" cy="141668"/>
            </a:xfrm>
            <a:prstGeom prst="line">
              <a:avLst/>
            </a:prstGeom>
            <a:solidFill>
              <a:srgbClr val="4F81BD"/>
            </a:solidFill>
            <a:ln w="28575" cap="flat" cmpd="sng" algn="ctr">
              <a:solidFill>
                <a:sysClr val="windowText" lastClr="000000"/>
              </a:solidFill>
              <a:prstDash val="solid"/>
              <a:round/>
              <a:headEnd type="none" w="med" len="med"/>
              <a:tailEnd type="none" w="lg" len="lg"/>
            </a:ln>
            <a:effectLst/>
          </p:spPr>
        </p:cxnSp>
        <p:cxnSp>
          <p:nvCxnSpPr>
            <p:cNvPr id="664" name="Straight Connector 663">
              <a:extLst>
                <a:ext uri="{FF2B5EF4-FFF2-40B4-BE49-F238E27FC236}">
                  <a16:creationId xmlns:a16="http://schemas.microsoft.com/office/drawing/2014/main" id="{17910B2B-B00C-44B7-B5AE-C414642D437B}"/>
                </a:ext>
              </a:extLst>
            </p:cNvPr>
            <p:cNvCxnSpPr/>
            <p:nvPr/>
          </p:nvCxnSpPr>
          <p:spPr bwMode="auto">
            <a:xfrm flipH="1">
              <a:off x="9912151" y="6042514"/>
              <a:ext cx="193183" cy="141668"/>
            </a:xfrm>
            <a:prstGeom prst="line">
              <a:avLst/>
            </a:prstGeom>
            <a:solidFill>
              <a:srgbClr val="4F81BD"/>
            </a:solidFill>
            <a:ln w="28575" cap="flat" cmpd="sng" algn="ctr">
              <a:solidFill>
                <a:sysClr val="windowText" lastClr="000000"/>
              </a:solidFill>
              <a:prstDash val="solid"/>
              <a:round/>
              <a:headEnd type="none" w="med" len="med"/>
              <a:tailEnd type="none" w="lg" len="lg"/>
            </a:ln>
            <a:effectLst/>
          </p:spPr>
        </p:cxnSp>
        <p:cxnSp>
          <p:nvCxnSpPr>
            <p:cNvPr id="665" name="Straight Connector 664">
              <a:extLst>
                <a:ext uri="{FF2B5EF4-FFF2-40B4-BE49-F238E27FC236}">
                  <a16:creationId xmlns:a16="http://schemas.microsoft.com/office/drawing/2014/main" id="{30A675B4-1502-4640-A5F9-E53A431BFB1E}"/>
                </a:ext>
              </a:extLst>
            </p:cNvPr>
            <p:cNvCxnSpPr/>
            <p:nvPr/>
          </p:nvCxnSpPr>
          <p:spPr bwMode="auto">
            <a:xfrm flipH="1">
              <a:off x="10120616" y="6042514"/>
              <a:ext cx="193183" cy="141668"/>
            </a:xfrm>
            <a:prstGeom prst="line">
              <a:avLst/>
            </a:prstGeom>
            <a:solidFill>
              <a:srgbClr val="4F81BD"/>
            </a:solidFill>
            <a:ln w="28575" cap="flat" cmpd="sng" algn="ctr">
              <a:solidFill>
                <a:sysClr val="windowText" lastClr="000000"/>
              </a:solidFill>
              <a:prstDash val="solid"/>
              <a:round/>
              <a:headEnd type="none" w="med" len="med"/>
              <a:tailEnd type="none" w="lg" len="lg"/>
            </a:ln>
            <a:effectLst/>
          </p:spPr>
        </p:cxnSp>
      </p:grpSp>
      <p:grpSp>
        <p:nvGrpSpPr>
          <p:cNvPr id="666" name="Group 665">
            <a:extLst>
              <a:ext uri="{FF2B5EF4-FFF2-40B4-BE49-F238E27FC236}">
                <a16:creationId xmlns:a16="http://schemas.microsoft.com/office/drawing/2014/main" id="{FD859080-1FEC-4140-9582-3C4A896B80ED}"/>
              </a:ext>
            </a:extLst>
          </p:cNvPr>
          <p:cNvGrpSpPr/>
          <p:nvPr/>
        </p:nvGrpSpPr>
        <p:grpSpPr>
          <a:xfrm rot="1800000">
            <a:off x="3958520" y="3482352"/>
            <a:ext cx="217027" cy="188458"/>
            <a:chOff x="5192486" y="4824413"/>
            <a:chExt cx="250371" cy="166687"/>
          </a:xfrm>
        </p:grpSpPr>
        <p:cxnSp>
          <p:nvCxnSpPr>
            <p:cNvPr id="667" name="Straight Connector 666">
              <a:extLst>
                <a:ext uri="{FF2B5EF4-FFF2-40B4-BE49-F238E27FC236}">
                  <a16:creationId xmlns:a16="http://schemas.microsoft.com/office/drawing/2014/main" id="{038B44A9-79F6-4067-BEF3-305A45E13D19}"/>
                </a:ext>
              </a:extLst>
            </p:cNvPr>
            <p:cNvCxnSpPr/>
            <p:nvPr/>
          </p:nvCxnSpPr>
          <p:spPr bwMode="auto">
            <a:xfrm>
              <a:off x="5192486" y="4931229"/>
              <a:ext cx="250371" cy="0"/>
            </a:xfrm>
            <a:prstGeom prst="line">
              <a:avLst/>
            </a:prstGeom>
            <a:solidFill>
              <a:srgbClr val="4F81BD"/>
            </a:solidFill>
            <a:ln w="19050" cap="flat" cmpd="sng" algn="ctr">
              <a:solidFill>
                <a:srgbClr val="0000FF"/>
              </a:solidFill>
              <a:prstDash val="solid"/>
              <a:round/>
              <a:headEnd type="none" w="med" len="med"/>
              <a:tailEnd type="none" w="lg" len="lg"/>
            </a:ln>
            <a:effectLst/>
          </p:spPr>
        </p:cxnSp>
        <p:cxnSp>
          <p:nvCxnSpPr>
            <p:cNvPr id="668" name="Straight Connector 667">
              <a:extLst>
                <a:ext uri="{FF2B5EF4-FFF2-40B4-BE49-F238E27FC236}">
                  <a16:creationId xmlns:a16="http://schemas.microsoft.com/office/drawing/2014/main" id="{FF005B41-B5AE-4B3D-929D-81C99BE26EDA}"/>
                </a:ext>
              </a:extLst>
            </p:cNvPr>
            <p:cNvCxnSpPr/>
            <p:nvPr/>
          </p:nvCxnSpPr>
          <p:spPr bwMode="auto">
            <a:xfrm>
              <a:off x="5192486" y="4887687"/>
              <a:ext cx="250371" cy="0"/>
            </a:xfrm>
            <a:prstGeom prst="line">
              <a:avLst/>
            </a:prstGeom>
            <a:solidFill>
              <a:srgbClr val="4F81BD"/>
            </a:solidFill>
            <a:ln w="19050" cap="flat" cmpd="sng" algn="ctr">
              <a:solidFill>
                <a:srgbClr val="0000FF"/>
              </a:solidFill>
              <a:prstDash val="solid"/>
              <a:round/>
              <a:headEnd type="none" w="med" len="med"/>
              <a:tailEnd type="none" w="lg" len="lg"/>
            </a:ln>
            <a:effectLst/>
          </p:spPr>
        </p:cxnSp>
        <p:cxnSp>
          <p:nvCxnSpPr>
            <p:cNvPr id="669" name="Straight Connector 668">
              <a:extLst>
                <a:ext uri="{FF2B5EF4-FFF2-40B4-BE49-F238E27FC236}">
                  <a16:creationId xmlns:a16="http://schemas.microsoft.com/office/drawing/2014/main" id="{CCC9C5BE-3189-429A-AF39-C171BCFF1CEC}"/>
                </a:ext>
              </a:extLst>
            </p:cNvPr>
            <p:cNvCxnSpPr/>
            <p:nvPr/>
          </p:nvCxnSpPr>
          <p:spPr bwMode="auto">
            <a:xfrm>
              <a:off x="5317671" y="4932588"/>
              <a:ext cx="0" cy="58512"/>
            </a:xfrm>
            <a:prstGeom prst="line">
              <a:avLst/>
            </a:prstGeom>
            <a:solidFill>
              <a:srgbClr val="4F81BD"/>
            </a:solidFill>
            <a:ln w="19050" cap="flat" cmpd="sng" algn="ctr">
              <a:solidFill>
                <a:srgbClr val="0000FF"/>
              </a:solidFill>
              <a:prstDash val="solid"/>
              <a:round/>
              <a:headEnd type="none" w="med" len="med"/>
              <a:tailEnd type="none" w="lg" len="lg"/>
            </a:ln>
            <a:effectLst/>
          </p:spPr>
        </p:cxnSp>
        <p:cxnSp>
          <p:nvCxnSpPr>
            <p:cNvPr id="670" name="Straight Connector 669">
              <a:extLst>
                <a:ext uri="{FF2B5EF4-FFF2-40B4-BE49-F238E27FC236}">
                  <a16:creationId xmlns:a16="http://schemas.microsoft.com/office/drawing/2014/main" id="{8F337EBE-09BF-4EFF-994B-4F552B1FB864}"/>
                </a:ext>
              </a:extLst>
            </p:cNvPr>
            <p:cNvCxnSpPr/>
            <p:nvPr/>
          </p:nvCxnSpPr>
          <p:spPr bwMode="auto">
            <a:xfrm>
              <a:off x="5317671" y="4824413"/>
              <a:ext cx="0" cy="55082"/>
            </a:xfrm>
            <a:prstGeom prst="line">
              <a:avLst/>
            </a:prstGeom>
            <a:solidFill>
              <a:srgbClr val="4F81BD"/>
            </a:solidFill>
            <a:ln w="19050" cap="flat" cmpd="sng" algn="ctr">
              <a:solidFill>
                <a:srgbClr val="0000FF"/>
              </a:solidFill>
              <a:prstDash val="solid"/>
              <a:round/>
              <a:headEnd type="none" w="med" len="med"/>
              <a:tailEnd type="none" w="lg" len="lg"/>
            </a:ln>
            <a:effectLst/>
          </p:spPr>
        </p:cxnSp>
      </p:grpSp>
      <p:pic>
        <p:nvPicPr>
          <p:cNvPr id="671" name="Picture 6">
            <a:extLst>
              <a:ext uri="{FF2B5EF4-FFF2-40B4-BE49-F238E27FC236}">
                <a16:creationId xmlns:a16="http://schemas.microsoft.com/office/drawing/2014/main" id="{4E09FDBC-D813-478D-BAF8-83A5BF128A6D}"/>
              </a:ext>
            </a:extLst>
          </p:cNvPr>
          <p:cNvPicPr>
            <a:picLocks noChangeAspect="1" noChangeArrowheads="1"/>
          </p:cNvPicPr>
          <p:nvPr/>
        </p:nvPicPr>
        <p:blipFill>
          <a:blip r:embed="rId2" cstate="print"/>
          <a:srcRect/>
          <a:stretch>
            <a:fillRect/>
          </a:stretch>
        </p:blipFill>
        <p:spPr bwMode="auto">
          <a:xfrm rot="-1800000">
            <a:off x="2751112" y="2824955"/>
            <a:ext cx="309271" cy="203877"/>
          </a:xfrm>
          <a:prstGeom prst="rect">
            <a:avLst/>
          </a:prstGeom>
          <a:noFill/>
          <a:ln w="9525">
            <a:noFill/>
            <a:miter lim="800000"/>
            <a:headEnd/>
            <a:tailEnd/>
          </a:ln>
          <a:effectLst/>
        </p:spPr>
      </p:pic>
      <p:sp>
        <p:nvSpPr>
          <p:cNvPr id="674" name="TextBox 673">
            <a:extLst>
              <a:ext uri="{FF2B5EF4-FFF2-40B4-BE49-F238E27FC236}">
                <a16:creationId xmlns:a16="http://schemas.microsoft.com/office/drawing/2014/main" id="{42FEBDBB-425A-4035-A3C4-09913C81060D}"/>
              </a:ext>
            </a:extLst>
          </p:cNvPr>
          <p:cNvSpPr txBox="1"/>
          <p:nvPr/>
        </p:nvSpPr>
        <p:spPr>
          <a:xfrm>
            <a:off x="3120490" y="2111639"/>
            <a:ext cx="4410661" cy="954107"/>
          </a:xfrm>
          <a:prstGeom prst="rect">
            <a:avLst/>
          </a:prstGeom>
          <a:noFill/>
        </p:spPr>
        <p:txBody>
          <a:bodyPr wrap="square" rtlCol="0">
            <a:spAutoFit/>
          </a:bodyPr>
          <a:lstStyle/>
          <a:p>
            <a:r>
              <a:rPr lang="en-US" sz="1400" i="1" dirty="0">
                <a:solidFill>
                  <a:srgbClr val="0000FF"/>
                </a:solidFill>
                <a:cs typeface="Arial" pitchFamily="34" charset="0"/>
              </a:rPr>
              <a:t>ROUTING CABLE OVER GROUND PLANE PROVIDES ADDITIONAL LOW IMPEDANCE RETURN PATH FOR COMMON MODE CURRENTS, FURTHER REDUCING RADIATED FIELDS</a:t>
            </a:r>
            <a:endParaRPr lang="en-US" sz="1100" i="1" dirty="0">
              <a:solidFill>
                <a:srgbClr val="0000FF"/>
              </a:solidFill>
              <a:cs typeface="Arial" pitchFamily="34" charset="0"/>
            </a:endParaRPr>
          </a:p>
        </p:txBody>
      </p:sp>
      <p:sp>
        <p:nvSpPr>
          <p:cNvPr id="684" name="Freeform: Shape 683">
            <a:extLst>
              <a:ext uri="{FF2B5EF4-FFF2-40B4-BE49-F238E27FC236}">
                <a16:creationId xmlns:a16="http://schemas.microsoft.com/office/drawing/2014/main" id="{56D901C9-78AB-4B75-8DA9-EA15530D0362}"/>
              </a:ext>
            </a:extLst>
          </p:cNvPr>
          <p:cNvSpPr/>
          <p:nvPr/>
        </p:nvSpPr>
        <p:spPr>
          <a:xfrm>
            <a:off x="2609000" y="2966132"/>
            <a:ext cx="117170" cy="325435"/>
          </a:xfrm>
          <a:custGeom>
            <a:avLst/>
            <a:gdLst>
              <a:gd name="connsiteX0" fmla="*/ 0 w 131894"/>
              <a:gd name="connsiteY0" fmla="*/ 471054 h 471054"/>
              <a:gd name="connsiteX1" fmla="*/ 129309 w 131894"/>
              <a:gd name="connsiteY1" fmla="*/ 350982 h 471054"/>
              <a:gd name="connsiteX2" fmla="*/ 73891 w 131894"/>
              <a:gd name="connsiteY2" fmla="*/ 0 h 471054"/>
            </a:gdLst>
            <a:ahLst/>
            <a:cxnLst>
              <a:cxn ang="0">
                <a:pos x="connsiteX0" y="connsiteY0"/>
              </a:cxn>
              <a:cxn ang="0">
                <a:pos x="connsiteX1" y="connsiteY1"/>
              </a:cxn>
              <a:cxn ang="0">
                <a:pos x="connsiteX2" y="connsiteY2"/>
              </a:cxn>
            </a:cxnLst>
            <a:rect l="l" t="t" r="r" b="b"/>
            <a:pathLst>
              <a:path w="131894" h="471054">
                <a:moveTo>
                  <a:pt x="0" y="471054"/>
                </a:moveTo>
                <a:cubicBezTo>
                  <a:pt x="58497" y="450272"/>
                  <a:pt x="116994" y="429491"/>
                  <a:pt x="129309" y="350982"/>
                </a:cubicBezTo>
                <a:cubicBezTo>
                  <a:pt x="141624" y="272473"/>
                  <a:pt x="107757" y="136236"/>
                  <a:pt x="73891" y="0"/>
                </a:cubicBezTo>
              </a:path>
            </a:pathLst>
          </a:custGeom>
          <a:noFill/>
          <a:ln w="12700" cap="flat" cmpd="sng" algn="ctr">
            <a:solidFill>
              <a:srgbClr val="FF0000"/>
            </a:solidFill>
            <a:prstDash val="dash"/>
            <a:headEnd type="none" w="med" len="med"/>
            <a:tailEnd type="triangl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685" name="Freeform 163">
            <a:extLst>
              <a:ext uri="{FF2B5EF4-FFF2-40B4-BE49-F238E27FC236}">
                <a16:creationId xmlns:a16="http://schemas.microsoft.com/office/drawing/2014/main" id="{48D69480-E37E-4D79-8993-8EB0F9353586}"/>
              </a:ext>
            </a:extLst>
          </p:cNvPr>
          <p:cNvSpPr/>
          <p:nvPr/>
        </p:nvSpPr>
        <p:spPr bwMode="auto">
          <a:xfrm>
            <a:off x="1587895" y="3358016"/>
            <a:ext cx="2111830" cy="163286"/>
          </a:xfrm>
          <a:custGeom>
            <a:avLst/>
            <a:gdLst>
              <a:gd name="connsiteX0" fmla="*/ 43543 w 1030514"/>
              <a:gd name="connsiteY0" fmla="*/ 5443 h 201386"/>
              <a:gd name="connsiteX1" fmla="*/ 620486 w 1030514"/>
              <a:gd name="connsiteY1" fmla="*/ 5443 h 201386"/>
              <a:gd name="connsiteX2" fmla="*/ 925286 w 1030514"/>
              <a:gd name="connsiteY2" fmla="*/ 38100 h 201386"/>
              <a:gd name="connsiteX3" fmla="*/ 1001486 w 1030514"/>
              <a:gd name="connsiteY3" fmla="*/ 136072 h 201386"/>
              <a:gd name="connsiteX4" fmla="*/ 751115 w 1030514"/>
              <a:gd name="connsiteY4" fmla="*/ 190500 h 201386"/>
              <a:gd name="connsiteX5" fmla="*/ 0 w 1030514"/>
              <a:gd name="connsiteY5" fmla="*/ 201386 h 20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0514" h="201386">
                <a:moveTo>
                  <a:pt x="43543" y="5443"/>
                </a:moveTo>
                <a:cubicBezTo>
                  <a:pt x="258536" y="2721"/>
                  <a:pt x="473529" y="0"/>
                  <a:pt x="620486" y="5443"/>
                </a:cubicBezTo>
                <a:cubicBezTo>
                  <a:pt x="767443" y="10886"/>
                  <a:pt x="861786" y="16329"/>
                  <a:pt x="925286" y="38100"/>
                </a:cubicBezTo>
                <a:cubicBezTo>
                  <a:pt x="988786" y="59871"/>
                  <a:pt x="1030514" y="110672"/>
                  <a:pt x="1001486" y="136072"/>
                </a:cubicBezTo>
                <a:cubicBezTo>
                  <a:pt x="972458" y="161472"/>
                  <a:pt x="918029" y="179614"/>
                  <a:pt x="751115" y="190500"/>
                </a:cubicBezTo>
                <a:cubicBezTo>
                  <a:pt x="584201" y="201386"/>
                  <a:pt x="292100" y="201386"/>
                  <a:pt x="0" y="201386"/>
                </a:cubicBezTo>
              </a:path>
            </a:pathLst>
          </a:custGeom>
          <a:noFill/>
          <a:ln w="57150" cap="flat" cmpd="sng" algn="ctr">
            <a:solidFill>
              <a:srgbClr val="FF0000"/>
            </a:solidFill>
            <a:prstDash val="solid"/>
            <a:round/>
            <a:headEnd type="none" w="med" len="med"/>
            <a:tailEnd type="triangle" w="med" len="med"/>
          </a:ln>
          <a:effectLst/>
        </p:spPr>
        <p:txBody>
          <a:bodyPr rtlCol="0" anchor="ctr"/>
          <a:lstStyle/>
          <a:p>
            <a:pPr algn="ctr"/>
            <a:endParaRPr lang="en-US" dirty="0">
              <a:solidFill>
                <a:srgbClr val="000000"/>
              </a:solidFill>
              <a:cs typeface="Arial" pitchFamily="34" charset="0"/>
            </a:endParaRPr>
          </a:p>
        </p:txBody>
      </p:sp>
      <p:sp>
        <p:nvSpPr>
          <p:cNvPr id="686" name="Freeform: Shape 685">
            <a:extLst>
              <a:ext uri="{FF2B5EF4-FFF2-40B4-BE49-F238E27FC236}">
                <a16:creationId xmlns:a16="http://schemas.microsoft.com/office/drawing/2014/main" id="{9830A703-0D18-4585-AADC-66818CC98137}"/>
              </a:ext>
            </a:extLst>
          </p:cNvPr>
          <p:cNvSpPr/>
          <p:nvPr/>
        </p:nvSpPr>
        <p:spPr>
          <a:xfrm>
            <a:off x="1194888" y="3440933"/>
            <a:ext cx="2496243" cy="367344"/>
          </a:xfrm>
          <a:custGeom>
            <a:avLst/>
            <a:gdLst>
              <a:gd name="connsiteX0" fmla="*/ 2472061 w 2492959"/>
              <a:gd name="connsiteY0" fmla="*/ 46181 h 288636"/>
              <a:gd name="connsiteX1" fmla="*/ 2398171 w 2492959"/>
              <a:gd name="connsiteY1" fmla="*/ 203200 h 288636"/>
              <a:gd name="connsiteX2" fmla="*/ 1723916 w 2492959"/>
              <a:gd name="connsiteY2" fmla="*/ 277091 h 288636"/>
              <a:gd name="connsiteX3" fmla="*/ 264571 w 2492959"/>
              <a:gd name="connsiteY3" fmla="*/ 258618 h 288636"/>
              <a:gd name="connsiteX4" fmla="*/ 5952 w 2492959"/>
              <a:gd name="connsiteY4" fmla="*/ 0 h 288636"/>
              <a:gd name="connsiteX0" fmla="*/ 2480448 w 2501346"/>
              <a:gd name="connsiteY0" fmla="*/ 175490 h 426552"/>
              <a:gd name="connsiteX1" fmla="*/ 2406558 w 2501346"/>
              <a:gd name="connsiteY1" fmla="*/ 332509 h 426552"/>
              <a:gd name="connsiteX2" fmla="*/ 1732303 w 2501346"/>
              <a:gd name="connsiteY2" fmla="*/ 406400 h 426552"/>
              <a:gd name="connsiteX3" fmla="*/ 272958 w 2501346"/>
              <a:gd name="connsiteY3" fmla="*/ 387927 h 426552"/>
              <a:gd name="connsiteX4" fmla="*/ 5103 w 2501346"/>
              <a:gd name="connsiteY4" fmla="*/ 0 h 426552"/>
              <a:gd name="connsiteX0" fmla="*/ 2480448 w 2501346"/>
              <a:gd name="connsiteY0" fmla="*/ 83126 h 327946"/>
              <a:gd name="connsiteX1" fmla="*/ 2406558 w 2501346"/>
              <a:gd name="connsiteY1" fmla="*/ 240145 h 327946"/>
              <a:gd name="connsiteX2" fmla="*/ 1732303 w 2501346"/>
              <a:gd name="connsiteY2" fmla="*/ 314036 h 327946"/>
              <a:gd name="connsiteX3" fmla="*/ 272958 w 2501346"/>
              <a:gd name="connsiteY3" fmla="*/ 295563 h 327946"/>
              <a:gd name="connsiteX4" fmla="*/ 5103 w 2501346"/>
              <a:gd name="connsiteY4" fmla="*/ 0 h 327946"/>
              <a:gd name="connsiteX0" fmla="*/ 2475345 w 2496243"/>
              <a:gd name="connsiteY0" fmla="*/ 83126 h 327946"/>
              <a:gd name="connsiteX1" fmla="*/ 2401455 w 2496243"/>
              <a:gd name="connsiteY1" fmla="*/ 240145 h 327946"/>
              <a:gd name="connsiteX2" fmla="*/ 1727200 w 2496243"/>
              <a:gd name="connsiteY2" fmla="*/ 314036 h 327946"/>
              <a:gd name="connsiteX3" fmla="*/ 267855 w 2496243"/>
              <a:gd name="connsiteY3" fmla="*/ 295563 h 327946"/>
              <a:gd name="connsiteX4" fmla="*/ 0 w 2496243"/>
              <a:gd name="connsiteY4" fmla="*/ 0 h 327946"/>
              <a:gd name="connsiteX0" fmla="*/ 2475345 w 2496243"/>
              <a:gd name="connsiteY0" fmla="*/ 83126 h 327946"/>
              <a:gd name="connsiteX1" fmla="*/ 2401455 w 2496243"/>
              <a:gd name="connsiteY1" fmla="*/ 240145 h 327946"/>
              <a:gd name="connsiteX2" fmla="*/ 1727200 w 2496243"/>
              <a:gd name="connsiteY2" fmla="*/ 314036 h 327946"/>
              <a:gd name="connsiteX3" fmla="*/ 267855 w 2496243"/>
              <a:gd name="connsiteY3" fmla="*/ 295563 h 327946"/>
              <a:gd name="connsiteX4" fmla="*/ 0 w 2496243"/>
              <a:gd name="connsiteY4" fmla="*/ 0 h 327946"/>
              <a:gd name="connsiteX0" fmla="*/ 2475345 w 2496243"/>
              <a:gd name="connsiteY0" fmla="*/ 120071 h 367344"/>
              <a:gd name="connsiteX1" fmla="*/ 2401455 w 2496243"/>
              <a:gd name="connsiteY1" fmla="*/ 277090 h 367344"/>
              <a:gd name="connsiteX2" fmla="*/ 1727200 w 2496243"/>
              <a:gd name="connsiteY2" fmla="*/ 350981 h 367344"/>
              <a:gd name="connsiteX3" fmla="*/ 267855 w 2496243"/>
              <a:gd name="connsiteY3" fmla="*/ 332508 h 367344"/>
              <a:gd name="connsiteX4" fmla="*/ 0 w 2496243"/>
              <a:gd name="connsiteY4" fmla="*/ 0 h 3673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6243" h="367344">
                <a:moveTo>
                  <a:pt x="2475345" y="120071"/>
                </a:moveTo>
                <a:cubicBezTo>
                  <a:pt x="2500745" y="179338"/>
                  <a:pt x="2526146" y="238605"/>
                  <a:pt x="2401455" y="277090"/>
                </a:cubicBezTo>
                <a:cubicBezTo>
                  <a:pt x="2276764" y="315575"/>
                  <a:pt x="2082800" y="341745"/>
                  <a:pt x="1727200" y="350981"/>
                </a:cubicBezTo>
                <a:cubicBezTo>
                  <a:pt x="1371600" y="360217"/>
                  <a:pt x="555722" y="391005"/>
                  <a:pt x="267855" y="332508"/>
                </a:cubicBezTo>
                <a:cubicBezTo>
                  <a:pt x="-20012" y="274011"/>
                  <a:pt x="23091" y="106218"/>
                  <a:pt x="0" y="0"/>
                </a:cubicBezTo>
              </a:path>
            </a:pathLst>
          </a:custGeom>
          <a:noFill/>
          <a:ln w="38100" cap="flat" cmpd="sng" algn="ctr">
            <a:solidFill>
              <a:srgbClr val="FF0000"/>
            </a:solidFill>
            <a:prstDash val="solid"/>
            <a:headEnd type="none" w="med" len="med"/>
            <a:tailEnd type="triangl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701" name="TextBox 700">
            <a:extLst>
              <a:ext uri="{FF2B5EF4-FFF2-40B4-BE49-F238E27FC236}">
                <a16:creationId xmlns:a16="http://schemas.microsoft.com/office/drawing/2014/main" id="{AC7AE9AE-C67B-4EA7-BDF0-54E0ACD177E7}"/>
              </a:ext>
            </a:extLst>
          </p:cNvPr>
          <p:cNvSpPr txBox="1"/>
          <p:nvPr/>
        </p:nvSpPr>
        <p:spPr>
          <a:xfrm>
            <a:off x="3253414" y="4261266"/>
            <a:ext cx="4551737" cy="738664"/>
          </a:xfrm>
          <a:prstGeom prst="rect">
            <a:avLst/>
          </a:prstGeom>
          <a:noFill/>
        </p:spPr>
        <p:txBody>
          <a:bodyPr wrap="square" rtlCol="0">
            <a:spAutoFit/>
          </a:bodyPr>
          <a:lstStyle/>
          <a:p>
            <a:pPr algn="r"/>
            <a:r>
              <a:rPr lang="en-US" sz="1400" i="1" dirty="0">
                <a:solidFill>
                  <a:srgbClr val="0000FF"/>
                </a:solidFill>
                <a:cs typeface="Arial" pitchFamily="34" charset="0"/>
              </a:rPr>
              <a:t>ROUTING CABLE OVER GROUND </a:t>
            </a:r>
            <a:r>
              <a:rPr lang="en-US" sz="1400" i="1">
                <a:solidFill>
                  <a:srgbClr val="0000FF"/>
                </a:solidFill>
                <a:cs typeface="Arial" pitchFamily="34" charset="0"/>
              </a:rPr>
              <a:t>PLANE MINIMIZES LOOP AREA, THUS MINIMIZING OPPORTUNITY FOR COMMON MODE COUPLING</a:t>
            </a:r>
            <a:endParaRPr lang="en-US" sz="1100" i="1" dirty="0">
              <a:solidFill>
                <a:srgbClr val="0000FF"/>
              </a:solidFill>
              <a:cs typeface="Arial" pitchFamily="34" charset="0"/>
            </a:endParaRPr>
          </a:p>
        </p:txBody>
      </p:sp>
      <p:cxnSp>
        <p:nvCxnSpPr>
          <p:cNvPr id="702" name="Straight Arrow Connector 701">
            <a:extLst>
              <a:ext uri="{FF2B5EF4-FFF2-40B4-BE49-F238E27FC236}">
                <a16:creationId xmlns:a16="http://schemas.microsoft.com/office/drawing/2014/main" id="{93FDF45E-41D1-47A9-AAAD-7A17A7E56989}"/>
              </a:ext>
            </a:extLst>
          </p:cNvPr>
          <p:cNvCxnSpPr>
            <a:cxnSpLocks/>
          </p:cNvCxnSpPr>
          <p:nvPr/>
        </p:nvCxnSpPr>
        <p:spPr bwMode="auto">
          <a:xfrm flipV="1">
            <a:off x="6477220" y="3521302"/>
            <a:ext cx="635185" cy="739964"/>
          </a:xfrm>
          <a:prstGeom prst="straightConnector1">
            <a:avLst/>
          </a:prstGeom>
          <a:solidFill>
            <a:schemeClr val="accent1"/>
          </a:solidFill>
          <a:ln w="38100" cap="flat" cmpd="sng" algn="ctr">
            <a:solidFill>
              <a:srgbClr val="0000FF"/>
            </a:solidFill>
            <a:prstDash val="solid"/>
            <a:round/>
            <a:headEnd type="none" w="med" len="med"/>
            <a:tailEnd type="triangle"/>
          </a:ln>
          <a:effectLst/>
        </p:spPr>
      </p:cxnSp>
    </p:spTree>
    <p:extLst>
      <p:ext uri="{BB962C8B-B14F-4D97-AF65-F5344CB8AC3E}">
        <p14:creationId xmlns:p14="http://schemas.microsoft.com/office/powerpoint/2010/main" val="27319635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065A8B0-0E31-47F1-8B3F-AD69BE8A18DB}"/>
              </a:ext>
            </a:extLst>
          </p:cNvPr>
          <p:cNvSpPr>
            <a:spLocks noGrp="1"/>
          </p:cNvSpPr>
          <p:nvPr>
            <p:ph type="title"/>
          </p:nvPr>
        </p:nvSpPr>
        <p:spPr/>
        <p:txBody>
          <a:bodyPr/>
          <a:lstStyle/>
          <a:p>
            <a:r>
              <a:rPr lang="en-US"/>
              <a:t>Common Mode Current Measurements</a:t>
            </a:r>
            <a:endParaRPr lang="en-US" dirty="0"/>
          </a:p>
        </p:txBody>
      </p:sp>
      <p:sp>
        <p:nvSpPr>
          <p:cNvPr id="5" name="Content Placeholder 4">
            <a:extLst>
              <a:ext uri="{FF2B5EF4-FFF2-40B4-BE49-F238E27FC236}">
                <a16:creationId xmlns:a16="http://schemas.microsoft.com/office/drawing/2014/main" id="{DAF4631F-A344-4DB1-847A-A505B310A1CF}"/>
              </a:ext>
            </a:extLst>
          </p:cNvPr>
          <p:cNvSpPr>
            <a:spLocks noGrp="1"/>
          </p:cNvSpPr>
          <p:nvPr>
            <p:ph idx="1"/>
          </p:nvPr>
        </p:nvSpPr>
        <p:spPr/>
        <p:txBody>
          <a:bodyPr/>
          <a:lstStyle/>
          <a:p>
            <a:r>
              <a:rPr lang="en-US" sz="1400"/>
              <a:t>Measure common mode conducted emissions (CMCE) and common mode conducted susceptibility (CMCS) at component level</a:t>
            </a:r>
          </a:p>
          <a:p>
            <a:r>
              <a:rPr lang="en-US" sz="1400"/>
              <a:t>Measure on all cables (power and signal) to provide:</a:t>
            </a:r>
          </a:p>
          <a:p>
            <a:pPr lvl="1"/>
            <a:r>
              <a:rPr lang="en-US" sz="1400"/>
              <a:t>Direct assessment of cable-to-cable crosstalk risk</a:t>
            </a:r>
          </a:p>
          <a:p>
            <a:pPr lvl="1"/>
            <a:r>
              <a:rPr lang="en-US" sz="1400"/>
              <a:t>Indirect assessment of radiated emissions and radiated susceptibility</a:t>
            </a:r>
          </a:p>
          <a:p>
            <a:r>
              <a:rPr lang="en-US" sz="1400"/>
              <a:t>Use clamp-on current probes</a:t>
            </a:r>
          </a:p>
          <a:p>
            <a:pPr lvl="1"/>
            <a:r>
              <a:rPr lang="en-US" sz="1400"/>
              <a:t>Easily move from cable-to-cable</a:t>
            </a:r>
          </a:p>
          <a:p>
            <a:pPr lvl="1"/>
            <a:r>
              <a:rPr lang="en-US" sz="1400"/>
              <a:t>No disconnections or power cycles needed </a:t>
            </a:r>
          </a:p>
          <a:p>
            <a:pPr lvl="1"/>
            <a:r>
              <a:rPr lang="en-US" sz="1400"/>
              <a:t>May be performed in hardware development lab before taking product to EMI facility</a:t>
            </a:r>
          </a:p>
          <a:p>
            <a:pPr lvl="1"/>
            <a:r>
              <a:rPr lang="en-US" sz="1400"/>
              <a:t>Don't have to fight RF background, room resonances, etc.</a:t>
            </a:r>
          </a:p>
          <a:p>
            <a:pPr lvl="1"/>
            <a:r>
              <a:rPr lang="en-US" sz="1400"/>
              <a:t>Identify specific sources of potential problems as early as possible</a:t>
            </a:r>
          </a:p>
          <a:p>
            <a:pPr lvl="1"/>
            <a:endParaRPr lang="en-US" sz="1400"/>
          </a:p>
        </p:txBody>
      </p:sp>
      <p:sp>
        <p:nvSpPr>
          <p:cNvPr id="131" name="Rectangle 130">
            <a:extLst>
              <a:ext uri="{FF2B5EF4-FFF2-40B4-BE49-F238E27FC236}">
                <a16:creationId xmlns:a16="http://schemas.microsoft.com/office/drawing/2014/main" id="{AB90FEC8-1000-4814-8AA8-246C727ADDF0}"/>
              </a:ext>
            </a:extLst>
          </p:cNvPr>
          <p:cNvSpPr/>
          <p:nvPr/>
        </p:nvSpPr>
        <p:spPr bwMode="auto">
          <a:xfrm>
            <a:off x="1017431" y="5078928"/>
            <a:ext cx="1545465" cy="1171977"/>
          </a:xfrm>
          <a:prstGeom prst="rect">
            <a:avLst/>
          </a:prstGeom>
          <a:noFill/>
          <a:ln w="19050" cap="flat" cmpd="sng" algn="ctr">
            <a:solidFill>
              <a:schemeClr val="tx1"/>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p:txBody>
      </p:sp>
      <p:sp>
        <p:nvSpPr>
          <p:cNvPr id="132" name="Rectangle 131">
            <a:extLst>
              <a:ext uri="{FF2B5EF4-FFF2-40B4-BE49-F238E27FC236}">
                <a16:creationId xmlns:a16="http://schemas.microsoft.com/office/drawing/2014/main" id="{010280DA-7471-4698-A633-A2E6FB39884F}"/>
              </a:ext>
            </a:extLst>
          </p:cNvPr>
          <p:cNvSpPr/>
          <p:nvPr/>
        </p:nvSpPr>
        <p:spPr bwMode="auto">
          <a:xfrm>
            <a:off x="2434107" y="5510370"/>
            <a:ext cx="257577" cy="309092"/>
          </a:xfrm>
          <a:prstGeom prst="rect">
            <a:avLst/>
          </a:prstGeom>
          <a:solidFill>
            <a:schemeClr val="bg1"/>
          </a:solidFill>
          <a:ln w="38100" cap="flat" cmpd="sng" algn="ctr">
            <a:no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p:txBody>
      </p:sp>
      <p:cxnSp>
        <p:nvCxnSpPr>
          <p:cNvPr id="133" name="Straight Connector 132">
            <a:extLst>
              <a:ext uri="{FF2B5EF4-FFF2-40B4-BE49-F238E27FC236}">
                <a16:creationId xmlns:a16="http://schemas.microsoft.com/office/drawing/2014/main" id="{F36D82FF-C6A6-4A13-8752-6C4A3CADD0BB}"/>
              </a:ext>
            </a:extLst>
          </p:cNvPr>
          <p:cNvCxnSpPr>
            <a:cxnSpLocks/>
          </p:cNvCxnSpPr>
          <p:nvPr/>
        </p:nvCxnSpPr>
        <p:spPr bwMode="auto">
          <a:xfrm>
            <a:off x="2240923" y="5664916"/>
            <a:ext cx="2771262" cy="0"/>
          </a:xfrm>
          <a:prstGeom prst="line">
            <a:avLst/>
          </a:prstGeom>
          <a:solidFill>
            <a:schemeClr val="accent1"/>
          </a:solidFill>
          <a:ln w="76200" cap="flat" cmpd="sng" algn="ctr">
            <a:solidFill>
              <a:schemeClr val="tx1"/>
            </a:solidFill>
            <a:prstDash val="solid"/>
            <a:round/>
            <a:headEnd type="none" w="med" len="med"/>
            <a:tailEnd type="none" w="lg" len="lg"/>
          </a:ln>
          <a:effectLst/>
        </p:spPr>
      </p:cxnSp>
      <p:cxnSp>
        <p:nvCxnSpPr>
          <p:cNvPr id="134" name="Straight Connector 133">
            <a:extLst>
              <a:ext uri="{FF2B5EF4-FFF2-40B4-BE49-F238E27FC236}">
                <a16:creationId xmlns:a16="http://schemas.microsoft.com/office/drawing/2014/main" id="{618737E5-BE43-4BE9-BE78-84882D68A08E}"/>
              </a:ext>
            </a:extLst>
          </p:cNvPr>
          <p:cNvCxnSpPr>
            <a:cxnSpLocks/>
          </p:cNvCxnSpPr>
          <p:nvPr/>
        </p:nvCxnSpPr>
        <p:spPr bwMode="auto">
          <a:xfrm>
            <a:off x="837126" y="6250905"/>
            <a:ext cx="1854558" cy="0"/>
          </a:xfrm>
          <a:prstGeom prst="line">
            <a:avLst/>
          </a:prstGeom>
          <a:solidFill>
            <a:schemeClr val="accent1"/>
          </a:solidFill>
          <a:ln w="57150" cap="flat" cmpd="sng" algn="ctr">
            <a:solidFill>
              <a:schemeClr val="tx1"/>
            </a:solidFill>
            <a:prstDash val="solid"/>
            <a:round/>
            <a:headEnd type="none" w="med" len="med"/>
            <a:tailEnd type="none" w="lg" len="lg"/>
          </a:ln>
          <a:effectLst/>
        </p:spPr>
      </p:cxnSp>
      <p:cxnSp>
        <p:nvCxnSpPr>
          <p:cNvPr id="135" name="Straight Connector 134">
            <a:extLst>
              <a:ext uri="{FF2B5EF4-FFF2-40B4-BE49-F238E27FC236}">
                <a16:creationId xmlns:a16="http://schemas.microsoft.com/office/drawing/2014/main" id="{26D2E250-4EC2-4968-A03F-547CEB1A6BEF}"/>
              </a:ext>
            </a:extLst>
          </p:cNvPr>
          <p:cNvCxnSpPr/>
          <p:nvPr/>
        </p:nvCxnSpPr>
        <p:spPr bwMode="auto">
          <a:xfrm flipH="1">
            <a:off x="914400" y="6233732"/>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cxnSp>
        <p:nvCxnSpPr>
          <p:cNvPr id="136" name="Straight Connector 135">
            <a:extLst>
              <a:ext uri="{FF2B5EF4-FFF2-40B4-BE49-F238E27FC236}">
                <a16:creationId xmlns:a16="http://schemas.microsoft.com/office/drawing/2014/main" id="{3AC8EE11-94B4-40E9-8F4E-AEEC5414C045}"/>
              </a:ext>
            </a:extLst>
          </p:cNvPr>
          <p:cNvCxnSpPr/>
          <p:nvPr/>
        </p:nvCxnSpPr>
        <p:spPr bwMode="auto">
          <a:xfrm flipH="1">
            <a:off x="1124102" y="6233732"/>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cxnSp>
        <p:nvCxnSpPr>
          <p:cNvPr id="137" name="Straight Connector 136">
            <a:extLst>
              <a:ext uri="{FF2B5EF4-FFF2-40B4-BE49-F238E27FC236}">
                <a16:creationId xmlns:a16="http://schemas.microsoft.com/office/drawing/2014/main" id="{5CA728B0-14C1-4ACE-858A-F21DBBD6329B}"/>
              </a:ext>
            </a:extLst>
          </p:cNvPr>
          <p:cNvCxnSpPr/>
          <p:nvPr/>
        </p:nvCxnSpPr>
        <p:spPr bwMode="auto">
          <a:xfrm flipH="1">
            <a:off x="1333804" y="6233732"/>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cxnSp>
        <p:nvCxnSpPr>
          <p:cNvPr id="138" name="Straight Connector 137">
            <a:extLst>
              <a:ext uri="{FF2B5EF4-FFF2-40B4-BE49-F238E27FC236}">
                <a16:creationId xmlns:a16="http://schemas.microsoft.com/office/drawing/2014/main" id="{68B508E4-A3D2-4CD1-816E-2B296FC80917}"/>
              </a:ext>
            </a:extLst>
          </p:cNvPr>
          <p:cNvCxnSpPr/>
          <p:nvPr/>
        </p:nvCxnSpPr>
        <p:spPr bwMode="auto">
          <a:xfrm flipH="1">
            <a:off x="1543506" y="6233732"/>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cxnSp>
        <p:nvCxnSpPr>
          <p:cNvPr id="139" name="Straight Connector 138">
            <a:extLst>
              <a:ext uri="{FF2B5EF4-FFF2-40B4-BE49-F238E27FC236}">
                <a16:creationId xmlns:a16="http://schemas.microsoft.com/office/drawing/2014/main" id="{66CCAB0B-A420-43E1-A630-9B3A2D99A4E3}"/>
              </a:ext>
            </a:extLst>
          </p:cNvPr>
          <p:cNvCxnSpPr/>
          <p:nvPr/>
        </p:nvCxnSpPr>
        <p:spPr bwMode="auto">
          <a:xfrm flipH="1">
            <a:off x="1753208" y="6233732"/>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cxnSp>
        <p:nvCxnSpPr>
          <p:cNvPr id="140" name="Straight Connector 139">
            <a:extLst>
              <a:ext uri="{FF2B5EF4-FFF2-40B4-BE49-F238E27FC236}">
                <a16:creationId xmlns:a16="http://schemas.microsoft.com/office/drawing/2014/main" id="{92B952BD-28BC-40B4-A532-D9EF961548EC}"/>
              </a:ext>
            </a:extLst>
          </p:cNvPr>
          <p:cNvCxnSpPr/>
          <p:nvPr/>
        </p:nvCxnSpPr>
        <p:spPr bwMode="auto">
          <a:xfrm flipH="1">
            <a:off x="1962910" y="6233732"/>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cxnSp>
        <p:nvCxnSpPr>
          <p:cNvPr id="141" name="Straight Connector 140">
            <a:extLst>
              <a:ext uri="{FF2B5EF4-FFF2-40B4-BE49-F238E27FC236}">
                <a16:creationId xmlns:a16="http://schemas.microsoft.com/office/drawing/2014/main" id="{13E9AA87-AA6B-4619-BA71-4981AD543DAA}"/>
              </a:ext>
            </a:extLst>
          </p:cNvPr>
          <p:cNvCxnSpPr/>
          <p:nvPr/>
        </p:nvCxnSpPr>
        <p:spPr bwMode="auto">
          <a:xfrm flipH="1">
            <a:off x="2172612" y="6233732"/>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cxnSp>
        <p:nvCxnSpPr>
          <p:cNvPr id="142" name="Straight Connector 141">
            <a:extLst>
              <a:ext uri="{FF2B5EF4-FFF2-40B4-BE49-F238E27FC236}">
                <a16:creationId xmlns:a16="http://schemas.microsoft.com/office/drawing/2014/main" id="{331FD2CB-39D0-4DA7-B6D7-47DBB2E2213E}"/>
              </a:ext>
            </a:extLst>
          </p:cNvPr>
          <p:cNvCxnSpPr/>
          <p:nvPr/>
        </p:nvCxnSpPr>
        <p:spPr bwMode="auto">
          <a:xfrm flipH="1">
            <a:off x="2382314" y="6233732"/>
            <a:ext cx="193183" cy="141668"/>
          </a:xfrm>
          <a:prstGeom prst="line">
            <a:avLst/>
          </a:prstGeom>
          <a:solidFill>
            <a:schemeClr val="accent1"/>
          </a:solidFill>
          <a:ln w="28575" cap="flat" cmpd="sng" algn="ctr">
            <a:solidFill>
              <a:schemeClr val="tx1"/>
            </a:solidFill>
            <a:prstDash val="solid"/>
            <a:round/>
            <a:headEnd type="none" w="med" len="med"/>
            <a:tailEnd type="none" w="lg" len="lg"/>
          </a:ln>
          <a:effectLst/>
        </p:spPr>
      </p:cxnSp>
      <p:pic>
        <p:nvPicPr>
          <p:cNvPr id="157" name="Picture 156">
            <a:extLst>
              <a:ext uri="{FF2B5EF4-FFF2-40B4-BE49-F238E27FC236}">
                <a16:creationId xmlns:a16="http://schemas.microsoft.com/office/drawing/2014/main" id="{9EC5B472-18C9-45F4-B96E-13BB3698BA98}"/>
              </a:ext>
            </a:extLst>
          </p:cNvPr>
          <p:cNvPicPr>
            <a:picLocks noChangeAspect="1"/>
          </p:cNvPicPr>
          <p:nvPr/>
        </p:nvPicPr>
        <p:blipFill>
          <a:blip r:embed="rId2"/>
          <a:stretch>
            <a:fillRect/>
          </a:stretch>
        </p:blipFill>
        <p:spPr>
          <a:xfrm>
            <a:off x="3207857" y="4670555"/>
            <a:ext cx="837394" cy="816746"/>
          </a:xfrm>
          <a:prstGeom prst="rect">
            <a:avLst/>
          </a:prstGeom>
        </p:spPr>
      </p:pic>
      <p:pic>
        <p:nvPicPr>
          <p:cNvPr id="20" name="Picture 19">
            <a:extLst>
              <a:ext uri="{FF2B5EF4-FFF2-40B4-BE49-F238E27FC236}">
                <a16:creationId xmlns:a16="http://schemas.microsoft.com/office/drawing/2014/main" id="{85DF6ADE-E849-476E-9319-64DDF3DDECEF}"/>
              </a:ext>
            </a:extLst>
          </p:cNvPr>
          <p:cNvPicPr>
            <a:picLocks noChangeAspect="1"/>
          </p:cNvPicPr>
          <p:nvPr/>
        </p:nvPicPr>
        <p:blipFill>
          <a:blip r:embed="rId3"/>
          <a:stretch>
            <a:fillRect/>
          </a:stretch>
        </p:blipFill>
        <p:spPr>
          <a:xfrm>
            <a:off x="5293452" y="4978157"/>
            <a:ext cx="1757966" cy="1171977"/>
          </a:xfrm>
          <a:prstGeom prst="rect">
            <a:avLst/>
          </a:prstGeom>
        </p:spPr>
      </p:pic>
      <p:sp>
        <p:nvSpPr>
          <p:cNvPr id="6" name="TextBox 5">
            <a:extLst>
              <a:ext uri="{FF2B5EF4-FFF2-40B4-BE49-F238E27FC236}">
                <a16:creationId xmlns:a16="http://schemas.microsoft.com/office/drawing/2014/main" id="{DEBA9A79-DC80-4FA3-8A59-B77BA2EF0348}"/>
              </a:ext>
            </a:extLst>
          </p:cNvPr>
          <p:cNvSpPr txBox="1"/>
          <p:nvPr/>
        </p:nvSpPr>
        <p:spPr>
          <a:xfrm>
            <a:off x="4045251" y="4534600"/>
            <a:ext cx="1692997" cy="461665"/>
          </a:xfrm>
          <a:prstGeom prst="rect">
            <a:avLst/>
          </a:prstGeom>
          <a:noFill/>
        </p:spPr>
        <p:txBody>
          <a:bodyPr wrap="square" rtlCol="0">
            <a:spAutoFit/>
          </a:bodyPr>
          <a:lstStyle/>
          <a:p>
            <a:r>
              <a:rPr lang="en-US" sz="1200" i="1">
                <a:solidFill>
                  <a:srgbClr val="0000FF"/>
                </a:solidFill>
              </a:rPr>
              <a:t>Current monitor probe for CMCE</a:t>
            </a:r>
          </a:p>
        </p:txBody>
      </p:sp>
      <p:sp>
        <p:nvSpPr>
          <p:cNvPr id="22" name="TextBox 21">
            <a:extLst>
              <a:ext uri="{FF2B5EF4-FFF2-40B4-BE49-F238E27FC236}">
                <a16:creationId xmlns:a16="http://schemas.microsoft.com/office/drawing/2014/main" id="{3C721C28-84D5-455C-882D-55DC8695FA62}"/>
              </a:ext>
            </a:extLst>
          </p:cNvPr>
          <p:cNvSpPr txBox="1"/>
          <p:nvPr/>
        </p:nvSpPr>
        <p:spPr>
          <a:xfrm>
            <a:off x="6960078" y="5279537"/>
            <a:ext cx="1438103" cy="461665"/>
          </a:xfrm>
          <a:prstGeom prst="rect">
            <a:avLst/>
          </a:prstGeom>
          <a:noFill/>
        </p:spPr>
        <p:txBody>
          <a:bodyPr wrap="square" rtlCol="0">
            <a:spAutoFit/>
          </a:bodyPr>
          <a:lstStyle/>
          <a:p>
            <a:r>
              <a:rPr lang="en-US" sz="1200" i="1">
                <a:solidFill>
                  <a:srgbClr val="0000FF"/>
                </a:solidFill>
              </a:rPr>
              <a:t>Current injection probe for CMCS</a:t>
            </a:r>
          </a:p>
        </p:txBody>
      </p:sp>
    </p:spTree>
    <p:extLst>
      <p:ext uri="{BB962C8B-B14F-4D97-AF65-F5344CB8AC3E}">
        <p14:creationId xmlns:p14="http://schemas.microsoft.com/office/powerpoint/2010/main" val="28462220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4" name="Content Placeholder 3"/>
          <p:cNvSpPr>
            <a:spLocks noGrp="1"/>
          </p:cNvSpPr>
          <p:nvPr>
            <p:ph idx="1"/>
          </p:nvPr>
        </p:nvSpPr>
        <p:spPr/>
        <p:txBody>
          <a:bodyPr/>
          <a:lstStyle/>
          <a:p>
            <a:r>
              <a:rPr lang="en-US" sz="1600"/>
              <a:t>Radiated and conducted EMI issues are </a:t>
            </a:r>
            <a:r>
              <a:rPr lang="en-US" sz="1600" dirty="0"/>
              <a:t>"joined at </a:t>
            </a:r>
            <a:r>
              <a:rPr lang="en-US" sz="1600"/>
              <a:t>the hip”</a:t>
            </a:r>
          </a:p>
          <a:p>
            <a:pPr lvl="1"/>
            <a:r>
              <a:rPr lang="en-US" sz="1600"/>
              <a:t>You can’t have one without the other</a:t>
            </a:r>
          </a:p>
          <a:p>
            <a:pPr lvl="1"/>
            <a:r>
              <a:rPr lang="en-US" sz="1600"/>
              <a:t>Well-established analytical techniques facilitate correlation between the two, giving EMC engineers useful tools for explaining issues to electronics engineers in terms they will best understand (voltages and currents)</a:t>
            </a:r>
          </a:p>
          <a:p>
            <a:r>
              <a:rPr lang="en-US" sz="1600"/>
              <a:t>Current probe </a:t>
            </a:r>
            <a:r>
              <a:rPr lang="en-US" sz="1600" dirty="0"/>
              <a:t>is </a:t>
            </a:r>
            <a:r>
              <a:rPr lang="en-US" sz="1600"/>
              <a:t>your friend</a:t>
            </a:r>
          </a:p>
          <a:p>
            <a:pPr lvl="1"/>
            <a:r>
              <a:rPr lang="en-US" sz="1600"/>
              <a:t>Measure currents early and often; anechoic chamber not needed</a:t>
            </a:r>
          </a:p>
          <a:p>
            <a:pPr lvl="1"/>
            <a:r>
              <a:rPr lang="en-US" sz="1600"/>
              <a:t>Measure in development lab long before going to EMI lab</a:t>
            </a:r>
          </a:p>
          <a:p>
            <a:r>
              <a:rPr lang="en-US" sz="1600"/>
              <a:t>Control current return paths</a:t>
            </a:r>
            <a:endParaRPr lang="en-US" sz="1600" dirty="0"/>
          </a:p>
          <a:p>
            <a:pPr lvl="1"/>
            <a:r>
              <a:rPr lang="en-US" sz="1600"/>
              <a:t>Provide desired </a:t>
            </a:r>
            <a:r>
              <a:rPr lang="en-US" sz="1600" dirty="0"/>
              <a:t>low impedance path (e.g</a:t>
            </a:r>
            <a:r>
              <a:rPr lang="en-US" sz="1600"/>
              <a:t>. dedicated return wire, twisted pair, shield</a:t>
            </a:r>
            <a:r>
              <a:rPr lang="en-US" sz="1600" dirty="0"/>
              <a:t>, ground plane, etc.) and make them flow where you want them to</a:t>
            </a:r>
          </a:p>
          <a:p>
            <a:pPr lvl="1"/>
            <a:r>
              <a:rPr lang="en-US" sz="1600" dirty="0"/>
              <a:t>Let nature do the work</a:t>
            </a:r>
          </a:p>
          <a:p>
            <a:r>
              <a:rPr lang="en-US" sz="1600" dirty="0"/>
              <a:t>When you </a:t>
            </a:r>
            <a:r>
              <a:rPr lang="en-US" sz="1600"/>
              <a:t>control your current return paths, </a:t>
            </a:r>
            <a:r>
              <a:rPr lang="en-US" sz="1600" dirty="0"/>
              <a:t>you go a long way toward controlling </a:t>
            </a:r>
            <a:r>
              <a:rPr lang="en-US" sz="1600"/>
              <a:t>radiated EMI problems</a:t>
            </a:r>
            <a:endParaRPr lang="en-US" sz="1600" dirty="0"/>
          </a:p>
          <a:p>
            <a:endParaRPr lang="en-US" sz="1600" dirty="0"/>
          </a:p>
        </p:txBody>
      </p:sp>
      <p:pic>
        <p:nvPicPr>
          <p:cNvPr id="5" name="Picture 4">
            <a:extLst>
              <a:ext uri="{FF2B5EF4-FFF2-40B4-BE49-F238E27FC236}">
                <a16:creationId xmlns:a16="http://schemas.microsoft.com/office/drawing/2014/main" id="{A432D3C0-25DC-4CA9-A2A3-EA2CDF9B34B5}"/>
              </a:ext>
            </a:extLst>
          </p:cNvPr>
          <p:cNvPicPr>
            <a:picLocks noChangeAspect="1"/>
          </p:cNvPicPr>
          <p:nvPr/>
        </p:nvPicPr>
        <p:blipFill>
          <a:blip r:embed="rId2"/>
          <a:stretch>
            <a:fillRect/>
          </a:stretch>
        </p:blipFill>
        <p:spPr>
          <a:xfrm>
            <a:off x="6323882" y="1066800"/>
            <a:ext cx="380257" cy="380257"/>
          </a:xfrm>
          <a:prstGeom prst="rect">
            <a:avLst/>
          </a:prstGeom>
        </p:spPr>
      </p:pic>
    </p:spTree>
    <p:extLst>
      <p:ext uri="{BB962C8B-B14F-4D97-AF65-F5344CB8AC3E}">
        <p14:creationId xmlns:p14="http://schemas.microsoft.com/office/powerpoint/2010/main" val="6431928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p:txBody>
          <a:bodyPr/>
          <a:lstStyle/>
          <a:p>
            <a:r>
              <a:rPr lang="en-US" sz="1600"/>
              <a:t>Textbooks</a:t>
            </a:r>
          </a:p>
          <a:p>
            <a:pPr lvl="1"/>
            <a:r>
              <a:rPr lang="en-US" sz="1600"/>
              <a:t>Ott</a:t>
            </a:r>
            <a:r>
              <a:rPr lang="en-US" sz="1600" dirty="0"/>
              <a:t>, Henry:  Electromagnetic Compatibility Engineering</a:t>
            </a:r>
          </a:p>
          <a:p>
            <a:pPr lvl="1"/>
            <a:r>
              <a:rPr lang="en-US" sz="1600" dirty="0"/>
              <a:t>Paul, Clayton:  Introduction to Electromagnetic Compatibility</a:t>
            </a:r>
          </a:p>
          <a:p>
            <a:pPr lvl="1"/>
            <a:r>
              <a:rPr lang="en-US" sz="1600" dirty="0"/>
              <a:t>Cheng, David:  Field and Wave Electromagnetics</a:t>
            </a:r>
          </a:p>
          <a:p>
            <a:r>
              <a:rPr lang="en-US" sz="1600"/>
              <a:t>Papers, articles, etc.</a:t>
            </a:r>
          </a:p>
          <a:p>
            <a:pPr lvl="1"/>
            <a:r>
              <a:rPr lang="en-US" sz="1600"/>
              <a:t>Henry Ott, “Dipoles for Dummies”</a:t>
            </a:r>
          </a:p>
          <a:p>
            <a:pPr lvl="2"/>
            <a:r>
              <a:rPr lang="en-US" sz="1200">
                <a:hlinkClick r:id="rId2"/>
              </a:rPr>
              <a:t>http://www.hottconsultants.com/pdf_files/dipoles-1.pdf</a:t>
            </a:r>
            <a:endParaRPr lang="en-US" sz="1200"/>
          </a:p>
          <a:p>
            <a:pPr lvl="2"/>
            <a:r>
              <a:rPr lang="en-US" sz="1200">
                <a:hlinkClick r:id="rId3"/>
              </a:rPr>
              <a:t>http://www.hottconsultants.com/pdf_files/dipoles-2.pdf</a:t>
            </a:r>
            <a:endParaRPr lang="en-US" sz="1200"/>
          </a:p>
          <a:p>
            <a:pPr lvl="1"/>
            <a:r>
              <a:rPr lang="en-US" sz="1600"/>
              <a:t>Ken Javor, “On Field-to-Wire Coupling Versus Conducted Injection Techniques”, 1997 IEEE EMC Symposium record</a:t>
            </a:r>
          </a:p>
          <a:p>
            <a:r>
              <a:rPr lang="en-US" sz="1600"/>
              <a:t>Video of hardware demonstration</a:t>
            </a:r>
          </a:p>
          <a:p>
            <a:pPr lvl="1"/>
            <a:r>
              <a:rPr lang="en-US" sz="1600"/>
              <a:t>John McCloskey and Jen (Roberts) Dimov, “Radiated Emissions as a Function of Common Mode Current,” recorded for 2017 IEEE EMC Symposium</a:t>
            </a:r>
          </a:p>
          <a:p>
            <a:pPr lvl="2"/>
            <a:r>
              <a:rPr lang="en-US" sz="1200">
                <a:hlinkClick r:id="rId4"/>
              </a:rPr>
              <a:t>https://ieeetv.ieee.org/radiated-emissions-as-function-of-common-mode-current-emc-society-demo</a:t>
            </a:r>
            <a:endParaRPr lang="en-US" sz="1200"/>
          </a:p>
          <a:p>
            <a:pPr lvl="1"/>
            <a:endParaRPr lang="en-US" sz="16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B546AB1-8DC5-45EA-A82C-0EDC03D2AF3A}"/>
              </a:ext>
            </a:extLst>
          </p:cNvPr>
          <p:cNvSpPr>
            <a:spLocks noGrp="1"/>
          </p:cNvSpPr>
          <p:nvPr>
            <p:ph type="ctrTitle"/>
          </p:nvPr>
        </p:nvSpPr>
        <p:spPr>
          <a:xfrm>
            <a:off x="685800" y="2487481"/>
            <a:ext cx="7772400" cy="1470025"/>
          </a:xfrm>
        </p:spPr>
        <p:txBody>
          <a:bodyPr/>
          <a:lstStyle/>
          <a:p>
            <a:pPr algn="ctr"/>
            <a:r>
              <a:rPr lang="en-US" sz="3600"/>
              <a:t>BACKUP</a:t>
            </a:r>
          </a:p>
        </p:txBody>
      </p:sp>
    </p:spTree>
    <p:extLst>
      <p:ext uri="{BB962C8B-B14F-4D97-AF65-F5344CB8AC3E}">
        <p14:creationId xmlns:p14="http://schemas.microsoft.com/office/powerpoint/2010/main" val="12454762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7163" y="1066800"/>
            <a:ext cx="8796337" cy="1636056"/>
          </a:xfrm>
        </p:spPr>
        <p:txBody>
          <a:bodyPr/>
          <a:lstStyle/>
          <a:p>
            <a:r>
              <a:rPr lang="en-US" sz="1400" dirty="0"/>
              <a:t>Electric field is negative gradient </a:t>
            </a:r>
            <a:r>
              <a:rPr lang="en-US" sz="1400"/>
              <a:t>of potential (units of V/m)</a:t>
            </a:r>
            <a:endParaRPr lang="en-US" sz="1400" dirty="0"/>
          </a:p>
          <a:p>
            <a:r>
              <a:rPr lang="en-US" sz="1400"/>
              <a:t>Capacitance is the ratio of charge to potential between 2 conductors</a:t>
            </a:r>
          </a:p>
          <a:p>
            <a:r>
              <a:rPr lang="en-US" sz="1400"/>
              <a:t>Capacitive reactance decreases with frequency</a:t>
            </a:r>
          </a:p>
          <a:p>
            <a:r>
              <a:rPr lang="en-US" sz="1400"/>
              <a:t>Time-varying electric field induces displacement current (</a:t>
            </a:r>
            <a:r>
              <a:rPr lang="en-US" sz="1400" i="1">
                <a:latin typeface="Times New Roman" panose="02020603050405020304" pitchFamily="18" charset="0"/>
                <a:cs typeface="Times New Roman" panose="02020603050405020304" pitchFamily="18" charset="0"/>
              </a:rPr>
              <a:t>I</a:t>
            </a:r>
            <a:r>
              <a:rPr lang="en-US" sz="1400" i="1" baseline="-25000">
                <a:latin typeface="Times New Roman" panose="02020603050405020304" pitchFamily="18" charset="0"/>
                <a:cs typeface="Times New Roman" panose="02020603050405020304" pitchFamily="18" charset="0"/>
              </a:rPr>
              <a:t>D</a:t>
            </a:r>
            <a:r>
              <a:rPr lang="en-US" sz="1400"/>
              <a:t>) through dielectric</a:t>
            </a:r>
            <a:endParaRPr lang="en-US" sz="1400" dirty="0"/>
          </a:p>
        </p:txBody>
      </p:sp>
      <p:sp>
        <p:nvSpPr>
          <p:cNvPr id="2" name="Title 1"/>
          <p:cNvSpPr>
            <a:spLocks noGrp="1"/>
          </p:cNvSpPr>
          <p:nvPr>
            <p:ph type="title"/>
          </p:nvPr>
        </p:nvSpPr>
        <p:spPr/>
        <p:txBody>
          <a:bodyPr/>
          <a:lstStyle/>
          <a:p>
            <a:r>
              <a:rPr lang="en-US"/>
              <a:t>Electric Field, Potential, and Capacitance</a:t>
            </a:r>
            <a:endParaRPr lang="en-US" dirty="0"/>
          </a:p>
        </p:txBody>
      </p:sp>
      <p:sp>
        <p:nvSpPr>
          <p:cNvPr id="4" name="Flowchart: Data 3"/>
          <p:cNvSpPr/>
          <p:nvPr/>
        </p:nvSpPr>
        <p:spPr bwMode="auto">
          <a:xfrm>
            <a:off x="2704768" y="2869671"/>
            <a:ext cx="3940629" cy="381000"/>
          </a:xfrm>
          <a:prstGeom prst="flowChartInputOutput">
            <a:avLst/>
          </a:prstGeom>
          <a:solidFill>
            <a:schemeClr val="bg1">
              <a:lumMod val="75000"/>
            </a:schemeClr>
          </a:solidFill>
          <a:ln w="12700" cap="flat" cmpd="sng" algn="ctr">
            <a:solidFill>
              <a:schemeClr val="tx1"/>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p:txBody>
      </p:sp>
      <p:sp>
        <p:nvSpPr>
          <p:cNvPr id="5" name="Flowchart: Data 4"/>
          <p:cNvSpPr/>
          <p:nvPr/>
        </p:nvSpPr>
        <p:spPr bwMode="auto">
          <a:xfrm>
            <a:off x="2704768" y="3903813"/>
            <a:ext cx="3940629" cy="381000"/>
          </a:xfrm>
          <a:prstGeom prst="flowChartInputOutput">
            <a:avLst/>
          </a:prstGeom>
          <a:solidFill>
            <a:schemeClr val="bg1">
              <a:lumMod val="75000"/>
            </a:schemeClr>
          </a:solidFill>
          <a:ln w="12700" cap="flat" cmpd="sng" algn="ctr">
            <a:solidFill>
              <a:schemeClr val="tx1"/>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p:txBody>
      </p:sp>
      <p:sp>
        <p:nvSpPr>
          <p:cNvPr id="6" name="TextBox 5"/>
          <p:cNvSpPr txBox="1"/>
          <p:nvPr/>
        </p:nvSpPr>
        <p:spPr>
          <a:xfrm>
            <a:off x="5333668" y="2869671"/>
            <a:ext cx="482824" cy="369332"/>
          </a:xfrm>
          <a:prstGeom prst="rect">
            <a:avLst/>
          </a:prstGeom>
          <a:noFill/>
        </p:spPr>
        <p:txBody>
          <a:bodyPr wrap="none" rtlCol="0">
            <a:spAutoFit/>
          </a:bodyPr>
          <a:lstStyle/>
          <a:p>
            <a:r>
              <a:rPr lang="en-US" sz="1800" i="1" dirty="0">
                <a:latin typeface="Times New Roman" pitchFamily="18" charset="0"/>
                <a:cs typeface="Times New Roman" pitchFamily="18" charset="0"/>
              </a:rPr>
              <a:t>+Q</a:t>
            </a:r>
          </a:p>
        </p:txBody>
      </p:sp>
      <p:sp>
        <p:nvSpPr>
          <p:cNvPr id="7" name="TextBox 6"/>
          <p:cNvSpPr txBox="1"/>
          <p:nvPr/>
        </p:nvSpPr>
        <p:spPr>
          <a:xfrm>
            <a:off x="5360919" y="3925586"/>
            <a:ext cx="428322" cy="369332"/>
          </a:xfrm>
          <a:prstGeom prst="rect">
            <a:avLst/>
          </a:prstGeom>
          <a:noFill/>
        </p:spPr>
        <p:txBody>
          <a:bodyPr wrap="none" rtlCol="0">
            <a:spAutoFit/>
          </a:bodyPr>
          <a:lstStyle/>
          <a:p>
            <a:r>
              <a:rPr lang="en-US" sz="1800" i="1" dirty="0">
                <a:latin typeface="Times New Roman" pitchFamily="18" charset="0"/>
                <a:cs typeface="Times New Roman" pitchFamily="18" charset="0"/>
              </a:rPr>
              <a:t>-Q</a:t>
            </a:r>
          </a:p>
        </p:txBody>
      </p:sp>
      <p:cxnSp>
        <p:nvCxnSpPr>
          <p:cNvPr id="22" name="Straight Arrow Connector 21"/>
          <p:cNvCxnSpPr/>
          <p:nvPr/>
        </p:nvCxnSpPr>
        <p:spPr bwMode="auto">
          <a:xfrm>
            <a:off x="4624709" y="3305032"/>
            <a:ext cx="0" cy="892629"/>
          </a:xfrm>
          <a:prstGeom prst="straightConnector1">
            <a:avLst/>
          </a:prstGeom>
          <a:solidFill>
            <a:schemeClr val="accent1"/>
          </a:solidFill>
          <a:ln w="57150" cap="flat" cmpd="sng" algn="ctr">
            <a:solidFill>
              <a:srgbClr val="0000FF"/>
            </a:solidFill>
            <a:prstDash val="solid"/>
            <a:round/>
            <a:headEnd type="none" w="med" len="med"/>
            <a:tailEnd type="triangle" w="med" len="med"/>
          </a:ln>
          <a:effectLst/>
        </p:spPr>
      </p:cxnSp>
      <p:sp>
        <p:nvSpPr>
          <p:cNvPr id="23" name="TextBox 22"/>
          <p:cNvSpPr txBox="1"/>
          <p:nvPr/>
        </p:nvSpPr>
        <p:spPr>
          <a:xfrm>
            <a:off x="2576131" y="3556828"/>
            <a:ext cx="356188" cy="400110"/>
          </a:xfrm>
          <a:prstGeom prst="rect">
            <a:avLst/>
          </a:prstGeom>
          <a:solidFill>
            <a:schemeClr val="bg1"/>
          </a:solidFill>
        </p:spPr>
        <p:txBody>
          <a:bodyPr wrap="none" rtlCol="0">
            <a:spAutoFit/>
          </a:bodyPr>
          <a:lstStyle/>
          <a:p>
            <a:r>
              <a:rPr lang="en-US" sz="2000" i="1" dirty="0">
                <a:solidFill>
                  <a:srgbClr val="0000FF"/>
                </a:solidFill>
                <a:latin typeface="Times New Roman" pitchFamily="18" charset="0"/>
                <a:cs typeface="Times New Roman" pitchFamily="18" charset="0"/>
              </a:rPr>
              <a:t>V</a:t>
            </a:r>
          </a:p>
        </p:txBody>
      </p:sp>
      <p:sp>
        <p:nvSpPr>
          <p:cNvPr id="27" name="TextBox 26"/>
          <p:cNvSpPr txBox="1"/>
          <p:nvPr/>
        </p:nvSpPr>
        <p:spPr>
          <a:xfrm>
            <a:off x="2610596" y="3255448"/>
            <a:ext cx="287258" cy="307777"/>
          </a:xfrm>
          <a:prstGeom prst="rect">
            <a:avLst/>
          </a:prstGeom>
          <a:noFill/>
        </p:spPr>
        <p:txBody>
          <a:bodyPr wrap="none" rtlCol="0">
            <a:spAutoFit/>
          </a:bodyPr>
          <a:lstStyle/>
          <a:p>
            <a:r>
              <a:rPr lang="en-US" sz="1400" dirty="0">
                <a:solidFill>
                  <a:srgbClr val="0000FF"/>
                </a:solidFill>
                <a:latin typeface="Times New Roman" pitchFamily="18" charset="0"/>
                <a:cs typeface="Times New Roman" pitchFamily="18" charset="0"/>
              </a:rPr>
              <a:t>+</a:t>
            </a:r>
          </a:p>
        </p:txBody>
      </p:sp>
      <p:sp>
        <p:nvSpPr>
          <p:cNvPr id="28" name="TextBox 27"/>
          <p:cNvSpPr txBox="1"/>
          <p:nvPr/>
        </p:nvSpPr>
        <p:spPr>
          <a:xfrm>
            <a:off x="2632236" y="3950541"/>
            <a:ext cx="243978" cy="307777"/>
          </a:xfrm>
          <a:prstGeom prst="rect">
            <a:avLst/>
          </a:prstGeom>
          <a:noFill/>
        </p:spPr>
        <p:txBody>
          <a:bodyPr wrap="none" rtlCol="0">
            <a:spAutoFit/>
          </a:bodyPr>
          <a:lstStyle/>
          <a:p>
            <a:r>
              <a:rPr lang="en-US" sz="1400" dirty="0">
                <a:solidFill>
                  <a:srgbClr val="0000FF"/>
                </a:solidFill>
                <a:latin typeface="Times New Roman" pitchFamily="18" charset="0"/>
                <a:cs typeface="Times New Roman" pitchFamily="18" charset="0"/>
              </a:rPr>
              <a:t>-</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A69A7CA9-7E6C-41A1-B89D-627D46687C8E}"/>
                  </a:ext>
                </a:extLst>
              </p:cNvPr>
              <p:cNvSpPr txBox="1"/>
              <p:nvPr/>
            </p:nvSpPr>
            <p:spPr>
              <a:xfrm>
                <a:off x="3314670" y="3410640"/>
                <a:ext cx="1310039"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sz="2400" b="0" i="1" smtClean="0">
                              <a:solidFill>
                                <a:srgbClr val="0000FF"/>
                              </a:solidFill>
                              <a:latin typeface="Cambria Math" panose="02040503050406030204" pitchFamily="18" charset="0"/>
                            </a:rPr>
                          </m:ctrlPr>
                        </m:accPr>
                        <m:e>
                          <m:r>
                            <a:rPr lang="en-US" sz="2400" b="0" i="1" smtClean="0">
                              <a:solidFill>
                                <a:srgbClr val="0000FF"/>
                              </a:solidFill>
                              <a:latin typeface="Cambria Math" panose="02040503050406030204" pitchFamily="18" charset="0"/>
                            </a:rPr>
                            <m:t>𝐸</m:t>
                          </m:r>
                        </m:e>
                      </m:acc>
                      <m:r>
                        <a:rPr lang="en-US" sz="2400" b="0" i="1" smtClean="0">
                          <a:solidFill>
                            <a:srgbClr val="0000FF"/>
                          </a:solidFill>
                          <a:latin typeface="Cambria Math" panose="02040503050406030204" pitchFamily="18" charset="0"/>
                        </a:rPr>
                        <m:t>=−</m:t>
                      </m:r>
                      <m:r>
                        <a:rPr lang="en-US" sz="2400" b="0" i="1" smtClean="0">
                          <a:solidFill>
                            <a:srgbClr val="0000FF"/>
                          </a:solidFill>
                          <a:latin typeface="Cambria Math" panose="02040503050406030204" pitchFamily="18" charset="0"/>
                          <a:ea typeface="Cambria Math" panose="02040503050406030204" pitchFamily="18" charset="0"/>
                        </a:rPr>
                        <m:t>𝛻</m:t>
                      </m:r>
                      <m:r>
                        <a:rPr lang="en-US" sz="2400" b="0" i="1" smtClean="0">
                          <a:solidFill>
                            <a:srgbClr val="0000FF"/>
                          </a:solidFill>
                          <a:latin typeface="Cambria Math" panose="02040503050406030204" pitchFamily="18" charset="0"/>
                          <a:ea typeface="Cambria Math" panose="02040503050406030204" pitchFamily="18" charset="0"/>
                        </a:rPr>
                        <m:t>𝑉</m:t>
                      </m:r>
                    </m:oMath>
                  </m:oMathPara>
                </a14:m>
                <a:endParaRPr lang="en-US" sz="2400" b="0" i="1">
                  <a:solidFill>
                    <a:srgbClr val="0000FF"/>
                  </a:solidFill>
                </a:endParaRPr>
              </a:p>
            </p:txBody>
          </p:sp>
        </mc:Choice>
        <mc:Fallback xmlns="">
          <p:sp>
            <p:nvSpPr>
              <p:cNvPr id="9" name="TextBox 8">
                <a:extLst>
                  <a:ext uri="{FF2B5EF4-FFF2-40B4-BE49-F238E27FC236}">
                    <a16:creationId xmlns:a16="http://schemas.microsoft.com/office/drawing/2014/main" id="{A69A7CA9-7E6C-41A1-B89D-627D46687C8E}"/>
                  </a:ext>
                </a:extLst>
              </p:cNvPr>
              <p:cNvSpPr txBox="1">
                <a:spLocks noRot="1" noChangeAspect="1" noMove="1" noResize="1" noEditPoints="1" noAdjustHandles="1" noChangeArrowheads="1" noChangeShapeType="1" noTextEdit="1"/>
              </p:cNvSpPr>
              <p:nvPr/>
            </p:nvSpPr>
            <p:spPr>
              <a:xfrm>
                <a:off x="3314670" y="3410640"/>
                <a:ext cx="1310039" cy="414088"/>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1D0B59F1-BA0B-4475-9813-EE01DB1F570B}"/>
                  </a:ext>
                </a:extLst>
              </p:cNvPr>
              <p:cNvSpPr txBox="1"/>
              <p:nvPr/>
            </p:nvSpPr>
            <p:spPr>
              <a:xfrm>
                <a:off x="2099038" y="4958829"/>
                <a:ext cx="601960" cy="46262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𝐶</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𝑄</m:t>
                          </m:r>
                        </m:num>
                        <m:den>
                          <m:r>
                            <a:rPr lang="en-US" b="0" i="1" smtClean="0">
                              <a:latin typeface="Cambria Math" panose="02040503050406030204" pitchFamily="18" charset="0"/>
                            </a:rPr>
                            <m:t>𝑉</m:t>
                          </m:r>
                        </m:den>
                      </m:f>
                    </m:oMath>
                  </m:oMathPara>
                </a14:m>
                <a:endParaRPr lang="en-US" b="0"/>
              </a:p>
            </p:txBody>
          </p:sp>
        </mc:Choice>
        <mc:Fallback xmlns="">
          <p:sp>
            <p:nvSpPr>
              <p:cNvPr id="10" name="TextBox 9">
                <a:extLst>
                  <a:ext uri="{FF2B5EF4-FFF2-40B4-BE49-F238E27FC236}">
                    <a16:creationId xmlns:a16="http://schemas.microsoft.com/office/drawing/2014/main" id="{1D0B59F1-BA0B-4475-9813-EE01DB1F570B}"/>
                  </a:ext>
                </a:extLst>
              </p:cNvPr>
              <p:cNvSpPr txBox="1">
                <a:spLocks noRot="1" noChangeAspect="1" noMove="1" noResize="1" noEditPoints="1" noAdjustHandles="1" noChangeArrowheads="1" noChangeShapeType="1" noTextEdit="1"/>
              </p:cNvSpPr>
              <p:nvPr/>
            </p:nvSpPr>
            <p:spPr>
              <a:xfrm>
                <a:off x="2099038" y="4958829"/>
                <a:ext cx="601960" cy="462627"/>
              </a:xfrm>
              <a:prstGeom prst="rect">
                <a:avLst/>
              </a:prstGeom>
              <a:blipFill>
                <a:blip r:embed="rId4"/>
                <a:stretch>
                  <a:fillRect/>
                </a:stretch>
              </a:blipFill>
            </p:spPr>
            <p:txBody>
              <a:bodyPr/>
              <a:lstStyle/>
              <a:p>
                <a:r>
                  <a:rPr lang="en-US">
                    <a:noFill/>
                  </a:rPr>
                  <a:t> </a:t>
                </a:r>
              </a:p>
            </p:txBody>
          </p:sp>
        </mc:Fallback>
      </mc:AlternateContent>
      <p:cxnSp>
        <p:nvCxnSpPr>
          <p:cNvPr id="12" name="Straight Arrow Connector 11">
            <a:extLst>
              <a:ext uri="{FF2B5EF4-FFF2-40B4-BE49-F238E27FC236}">
                <a16:creationId xmlns:a16="http://schemas.microsoft.com/office/drawing/2014/main" id="{2E12722F-5BC3-45C6-8D93-9A3AB66842F8}"/>
              </a:ext>
            </a:extLst>
          </p:cNvPr>
          <p:cNvCxnSpPr>
            <a:cxnSpLocks/>
          </p:cNvCxnSpPr>
          <p:nvPr/>
        </p:nvCxnSpPr>
        <p:spPr bwMode="auto">
          <a:xfrm>
            <a:off x="4830742" y="3387551"/>
            <a:ext cx="0" cy="695093"/>
          </a:xfrm>
          <a:prstGeom prst="straightConnector1">
            <a:avLst/>
          </a:prstGeom>
          <a:solidFill>
            <a:schemeClr val="accent1"/>
          </a:solidFill>
          <a:ln w="38100" cap="flat" cmpd="sng" algn="ctr">
            <a:solidFill>
              <a:srgbClr val="FF0000"/>
            </a:solidFill>
            <a:prstDash val="solid"/>
            <a:round/>
            <a:headEnd type="none" w="med" len="med"/>
            <a:tailEnd type="triangle"/>
          </a:ln>
          <a:effectLst/>
        </p:spPr>
      </p:cxn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748CF7F-C1D3-4C4A-A2B7-F63BFD8ACF38}"/>
                  </a:ext>
                </a:extLst>
              </p:cNvPr>
              <p:cNvSpPr txBox="1"/>
              <p:nvPr/>
            </p:nvSpPr>
            <p:spPr>
              <a:xfrm>
                <a:off x="5359196" y="5053711"/>
                <a:ext cx="909736" cy="5058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𝑋</m:t>
                          </m:r>
                        </m:e>
                        <m:sub>
                          <m:r>
                            <a:rPr lang="en-US" b="0" i="1" smtClean="0">
                              <a:latin typeface="Cambria Math" panose="02040503050406030204" pitchFamily="18" charset="0"/>
                            </a:rPr>
                            <m:t>𝐶</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𝑗</m:t>
                          </m:r>
                          <m:r>
                            <a:rPr lang="en-US" b="0" i="1" smtClean="0">
                              <a:latin typeface="Cambria Math" panose="02040503050406030204" pitchFamily="18" charset="0"/>
                              <a:ea typeface="Cambria Math" panose="02040503050406030204" pitchFamily="18" charset="0"/>
                            </a:rPr>
                            <m:t>𝜔</m:t>
                          </m:r>
                          <m:r>
                            <a:rPr lang="en-US" b="0" i="1" smtClean="0">
                              <a:latin typeface="Cambria Math" panose="02040503050406030204" pitchFamily="18" charset="0"/>
                              <a:ea typeface="Cambria Math" panose="02040503050406030204" pitchFamily="18" charset="0"/>
                            </a:rPr>
                            <m:t>𝐶</m:t>
                          </m:r>
                        </m:den>
                      </m:f>
                    </m:oMath>
                  </m:oMathPara>
                </a14:m>
                <a:endParaRPr lang="en-US" b="0"/>
              </a:p>
            </p:txBody>
          </p:sp>
        </mc:Choice>
        <mc:Fallback xmlns="">
          <p:sp>
            <p:nvSpPr>
              <p:cNvPr id="15" name="TextBox 14">
                <a:extLst>
                  <a:ext uri="{FF2B5EF4-FFF2-40B4-BE49-F238E27FC236}">
                    <a16:creationId xmlns:a16="http://schemas.microsoft.com/office/drawing/2014/main" id="{C748CF7F-C1D3-4C4A-A2B7-F63BFD8ACF38}"/>
                  </a:ext>
                </a:extLst>
              </p:cNvPr>
              <p:cNvSpPr txBox="1">
                <a:spLocks noRot="1" noChangeAspect="1" noMove="1" noResize="1" noEditPoints="1" noAdjustHandles="1" noChangeArrowheads="1" noChangeShapeType="1" noTextEdit="1"/>
              </p:cNvSpPr>
              <p:nvPr/>
            </p:nvSpPr>
            <p:spPr>
              <a:xfrm>
                <a:off x="5359196" y="5053711"/>
                <a:ext cx="909736" cy="505844"/>
              </a:xfrm>
              <a:prstGeom prst="rect">
                <a:avLst/>
              </a:prstGeom>
              <a:blipFill>
                <a:blip r:embed="rId5"/>
                <a:stretch>
                  <a:fillRect/>
                </a:stretch>
              </a:blipFill>
            </p:spPr>
            <p:txBody>
              <a:bodyPr/>
              <a:lstStyle/>
              <a:p>
                <a:r>
                  <a:rPr lang="en-US">
                    <a:noFill/>
                  </a:rPr>
                  <a:t> </a:t>
                </a:r>
              </a:p>
            </p:txBody>
          </p:sp>
        </mc:Fallback>
      </mc:AlternateContent>
      <p:sp>
        <p:nvSpPr>
          <p:cNvPr id="29" name="TextBox 28">
            <a:extLst>
              <a:ext uri="{FF2B5EF4-FFF2-40B4-BE49-F238E27FC236}">
                <a16:creationId xmlns:a16="http://schemas.microsoft.com/office/drawing/2014/main" id="{1AC7CED0-2FB2-4972-B308-06E5F7926C54}"/>
              </a:ext>
            </a:extLst>
          </p:cNvPr>
          <p:cNvSpPr txBox="1"/>
          <p:nvPr/>
        </p:nvSpPr>
        <p:spPr>
          <a:xfrm>
            <a:off x="1857224" y="4688207"/>
            <a:ext cx="1140056" cy="276999"/>
          </a:xfrm>
          <a:prstGeom prst="rect">
            <a:avLst/>
          </a:prstGeom>
          <a:noFill/>
        </p:spPr>
        <p:txBody>
          <a:bodyPr wrap="none" rtlCol="0">
            <a:spAutoFit/>
          </a:bodyPr>
          <a:lstStyle/>
          <a:p>
            <a:r>
              <a:rPr lang="en-US" sz="1200" i="1">
                <a:solidFill>
                  <a:srgbClr val="0000FF"/>
                </a:solidFill>
              </a:rPr>
              <a:t>Capacitance:</a:t>
            </a:r>
          </a:p>
        </p:txBody>
      </p:sp>
      <p:sp>
        <p:nvSpPr>
          <p:cNvPr id="30" name="TextBox 29">
            <a:extLst>
              <a:ext uri="{FF2B5EF4-FFF2-40B4-BE49-F238E27FC236}">
                <a16:creationId xmlns:a16="http://schemas.microsoft.com/office/drawing/2014/main" id="{560599AD-EBE8-435F-A559-B38E22572238}"/>
              </a:ext>
            </a:extLst>
          </p:cNvPr>
          <p:cNvSpPr txBox="1"/>
          <p:nvPr/>
        </p:nvSpPr>
        <p:spPr>
          <a:xfrm>
            <a:off x="5131914" y="4595875"/>
            <a:ext cx="2467144" cy="461665"/>
          </a:xfrm>
          <a:prstGeom prst="rect">
            <a:avLst/>
          </a:prstGeom>
          <a:noFill/>
        </p:spPr>
        <p:txBody>
          <a:bodyPr wrap="square" rtlCol="0">
            <a:spAutoFit/>
          </a:bodyPr>
          <a:lstStyle/>
          <a:p>
            <a:r>
              <a:rPr lang="en-US" sz="1200" i="1">
                <a:solidFill>
                  <a:srgbClr val="0000FF"/>
                </a:solidFill>
              </a:rPr>
              <a:t>Capacitive reactance (decreases with frequency):</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7EEB4041-7CD2-46C1-934A-C931940EAF59}"/>
                  </a:ext>
                </a:extLst>
              </p:cNvPr>
              <p:cNvSpPr txBox="1"/>
              <p:nvPr/>
            </p:nvSpPr>
            <p:spPr>
              <a:xfrm>
                <a:off x="3643709" y="4960176"/>
                <a:ext cx="772776" cy="46262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𝐶</m:t>
                      </m:r>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𝜀</m:t>
                              </m:r>
                            </m:e>
                            <m:sub>
                              <m:r>
                                <a:rPr lang="en-US" b="0" i="1" smtClean="0">
                                  <a:latin typeface="Cambria Math" panose="02040503050406030204" pitchFamily="18" charset="0"/>
                                </a:rPr>
                                <m:t>0</m:t>
                              </m:r>
                            </m:sub>
                          </m:sSub>
                          <m:r>
                            <a:rPr lang="en-US" b="0" i="1" smtClean="0">
                              <a:latin typeface="Cambria Math" panose="02040503050406030204" pitchFamily="18" charset="0"/>
                            </a:rPr>
                            <m:t>𝐴</m:t>
                          </m:r>
                        </m:num>
                        <m:den>
                          <m:r>
                            <a:rPr lang="en-US" b="0" i="1" smtClean="0">
                              <a:latin typeface="Cambria Math" panose="02040503050406030204" pitchFamily="18" charset="0"/>
                            </a:rPr>
                            <m:t>𝑑</m:t>
                          </m:r>
                        </m:den>
                      </m:f>
                    </m:oMath>
                  </m:oMathPara>
                </a14:m>
                <a:endParaRPr lang="en-US" b="0"/>
              </a:p>
            </p:txBody>
          </p:sp>
        </mc:Choice>
        <mc:Fallback xmlns="">
          <p:sp>
            <p:nvSpPr>
              <p:cNvPr id="31" name="TextBox 30">
                <a:extLst>
                  <a:ext uri="{FF2B5EF4-FFF2-40B4-BE49-F238E27FC236}">
                    <a16:creationId xmlns:a16="http://schemas.microsoft.com/office/drawing/2014/main" id="{7EEB4041-7CD2-46C1-934A-C931940EAF59}"/>
                  </a:ext>
                </a:extLst>
              </p:cNvPr>
              <p:cNvSpPr txBox="1">
                <a:spLocks noRot="1" noChangeAspect="1" noMove="1" noResize="1" noEditPoints="1" noAdjustHandles="1" noChangeArrowheads="1" noChangeShapeType="1" noTextEdit="1"/>
              </p:cNvSpPr>
              <p:nvPr/>
            </p:nvSpPr>
            <p:spPr>
              <a:xfrm>
                <a:off x="3643709" y="4960176"/>
                <a:ext cx="772776" cy="462627"/>
              </a:xfrm>
              <a:prstGeom prst="rect">
                <a:avLst/>
              </a:prstGeom>
              <a:blipFill>
                <a:blip r:embed="rId6"/>
                <a:stretch>
                  <a:fillRect/>
                </a:stretch>
              </a:blipFill>
            </p:spPr>
            <p:txBody>
              <a:bodyPr/>
              <a:lstStyle/>
              <a:p>
                <a:r>
                  <a:rPr lang="en-US">
                    <a:noFill/>
                  </a:rPr>
                  <a:t> </a:t>
                </a:r>
              </a:p>
            </p:txBody>
          </p:sp>
        </mc:Fallback>
      </mc:AlternateContent>
      <p:sp>
        <p:nvSpPr>
          <p:cNvPr id="32" name="TextBox 31">
            <a:extLst>
              <a:ext uri="{FF2B5EF4-FFF2-40B4-BE49-F238E27FC236}">
                <a16:creationId xmlns:a16="http://schemas.microsoft.com/office/drawing/2014/main" id="{89B58E0C-AFAC-4D26-BC41-53737E479C30}"/>
              </a:ext>
            </a:extLst>
          </p:cNvPr>
          <p:cNvSpPr txBox="1"/>
          <p:nvPr/>
        </p:nvSpPr>
        <p:spPr>
          <a:xfrm>
            <a:off x="3465137" y="4688207"/>
            <a:ext cx="1184940" cy="276999"/>
          </a:xfrm>
          <a:prstGeom prst="rect">
            <a:avLst/>
          </a:prstGeom>
          <a:noFill/>
        </p:spPr>
        <p:txBody>
          <a:bodyPr wrap="none" rtlCol="0">
            <a:spAutoFit/>
          </a:bodyPr>
          <a:lstStyle/>
          <a:p>
            <a:r>
              <a:rPr lang="en-US" sz="1200" i="1">
                <a:solidFill>
                  <a:srgbClr val="0000FF"/>
                </a:solidFill>
              </a:rPr>
              <a:t>Parallel plate:</a:t>
            </a:r>
          </a:p>
        </p:txBody>
      </p:sp>
      <p:cxnSp>
        <p:nvCxnSpPr>
          <p:cNvPr id="25" name="Straight Arrow Connector 24">
            <a:extLst>
              <a:ext uri="{FF2B5EF4-FFF2-40B4-BE49-F238E27FC236}">
                <a16:creationId xmlns:a16="http://schemas.microsoft.com/office/drawing/2014/main" id="{3D4936CD-BEDC-4372-A926-AB1291B7CE4F}"/>
              </a:ext>
            </a:extLst>
          </p:cNvPr>
          <p:cNvCxnSpPr/>
          <p:nvPr/>
        </p:nvCxnSpPr>
        <p:spPr bwMode="auto">
          <a:xfrm flipV="1">
            <a:off x="6587060" y="2932808"/>
            <a:ext cx="0" cy="960900"/>
          </a:xfrm>
          <a:prstGeom prst="straightConnector1">
            <a:avLst/>
          </a:prstGeom>
          <a:solidFill>
            <a:schemeClr val="accent1"/>
          </a:solidFill>
          <a:ln w="19050" cap="flat" cmpd="sng" algn="ctr">
            <a:solidFill>
              <a:schemeClr val="tx1"/>
            </a:solidFill>
            <a:prstDash val="solid"/>
            <a:round/>
            <a:headEnd type="triangle" w="med" len="med"/>
            <a:tailEnd type="triangle" w="med" len="med"/>
          </a:ln>
          <a:effectLst/>
        </p:spPr>
      </p:cxnSp>
      <p:sp>
        <p:nvSpPr>
          <p:cNvPr id="16" name="TextBox 15">
            <a:extLst>
              <a:ext uri="{FF2B5EF4-FFF2-40B4-BE49-F238E27FC236}">
                <a16:creationId xmlns:a16="http://schemas.microsoft.com/office/drawing/2014/main" id="{8F5D46EB-DD14-49AD-AE40-754A262BD602}"/>
              </a:ext>
            </a:extLst>
          </p:cNvPr>
          <p:cNvSpPr txBox="1"/>
          <p:nvPr/>
        </p:nvSpPr>
        <p:spPr>
          <a:xfrm>
            <a:off x="6445536" y="3210942"/>
            <a:ext cx="322707" cy="369332"/>
          </a:xfrm>
          <a:prstGeom prst="rect">
            <a:avLst/>
          </a:prstGeom>
          <a:solidFill>
            <a:schemeClr val="bg1"/>
          </a:solidFill>
        </p:spPr>
        <p:txBody>
          <a:bodyPr wrap="square" rtlCol="0">
            <a:spAutoFit/>
          </a:bodyPr>
          <a:lstStyle/>
          <a:p>
            <a:r>
              <a:rPr lang="en-US" sz="1800" i="1">
                <a:latin typeface="Times New Roman" panose="02020603050405020304" pitchFamily="18" charset="0"/>
                <a:cs typeface="Times New Roman" panose="02020603050405020304" pitchFamily="18" charset="0"/>
              </a:rPr>
              <a:t>d</a:t>
            </a:r>
          </a:p>
        </p:txBody>
      </p:sp>
      <p:sp>
        <p:nvSpPr>
          <p:cNvPr id="35" name="TextBox 34">
            <a:extLst>
              <a:ext uri="{FF2B5EF4-FFF2-40B4-BE49-F238E27FC236}">
                <a16:creationId xmlns:a16="http://schemas.microsoft.com/office/drawing/2014/main" id="{6722E974-FE65-400F-8B34-841F3E9D5E2C}"/>
              </a:ext>
            </a:extLst>
          </p:cNvPr>
          <p:cNvSpPr txBox="1"/>
          <p:nvPr/>
        </p:nvSpPr>
        <p:spPr>
          <a:xfrm>
            <a:off x="2008505" y="2744211"/>
            <a:ext cx="1247461" cy="369332"/>
          </a:xfrm>
          <a:prstGeom prst="rect">
            <a:avLst/>
          </a:prstGeom>
          <a:noFill/>
        </p:spPr>
        <p:txBody>
          <a:bodyPr wrap="square" rtlCol="0">
            <a:spAutoFit/>
          </a:bodyPr>
          <a:lstStyle/>
          <a:p>
            <a:r>
              <a:rPr lang="en-US" sz="1800" i="1">
                <a:latin typeface="Times New Roman" panose="02020603050405020304" pitchFamily="18" charset="0"/>
                <a:cs typeface="Times New Roman" panose="02020603050405020304" pitchFamily="18" charset="0"/>
              </a:rPr>
              <a:t>Area (A)</a:t>
            </a:r>
          </a:p>
        </p:txBody>
      </p:sp>
      <p:cxnSp>
        <p:nvCxnSpPr>
          <p:cNvPr id="34" name="Straight Arrow Connector 33">
            <a:extLst>
              <a:ext uri="{FF2B5EF4-FFF2-40B4-BE49-F238E27FC236}">
                <a16:creationId xmlns:a16="http://schemas.microsoft.com/office/drawing/2014/main" id="{007A9850-242F-492E-B099-FC72EDE46E04}"/>
              </a:ext>
            </a:extLst>
          </p:cNvPr>
          <p:cNvCxnSpPr>
            <a:cxnSpLocks/>
          </p:cNvCxnSpPr>
          <p:nvPr/>
        </p:nvCxnSpPr>
        <p:spPr bwMode="auto">
          <a:xfrm>
            <a:off x="3019365" y="2981790"/>
            <a:ext cx="444137" cy="111396"/>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BF9A51B6-778A-4B9D-8729-39FBA5B722A5}"/>
                  </a:ext>
                </a:extLst>
              </p:cNvPr>
              <p:cNvSpPr txBox="1"/>
              <p:nvPr/>
            </p:nvSpPr>
            <p:spPr>
              <a:xfrm>
                <a:off x="4865126" y="3385809"/>
                <a:ext cx="723531" cy="35073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200" i="1" smtClean="0">
                              <a:solidFill>
                                <a:srgbClr val="FF0000"/>
                              </a:solidFill>
                              <a:latin typeface="Cambria Math" panose="02040503050406030204" pitchFamily="18" charset="0"/>
                            </a:rPr>
                          </m:ctrlPr>
                        </m:sSubPr>
                        <m:e>
                          <m:r>
                            <a:rPr lang="en-US" sz="1200" b="1" i="1" smtClean="0">
                              <a:solidFill>
                                <a:srgbClr val="FF0000"/>
                              </a:solidFill>
                              <a:latin typeface="Cambria Math" panose="02040503050406030204" pitchFamily="18" charset="0"/>
                            </a:rPr>
                            <m:t>𝑰</m:t>
                          </m:r>
                        </m:e>
                        <m:sub>
                          <m:r>
                            <a:rPr lang="en-US" sz="1200" b="1" i="1" smtClean="0">
                              <a:solidFill>
                                <a:srgbClr val="FF0000"/>
                              </a:solidFill>
                              <a:latin typeface="Cambria Math" panose="02040503050406030204" pitchFamily="18" charset="0"/>
                            </a:rPr>
                            <m:t>𝑫</m:t>
                          </m:r>
                        </m:sub>
                      </m:sSub>
                      <m:r>
                        <a:rPr lang="en-US" sz="1200" b="1" i="1" smtClean="0">
                          <a:solidFill>
                            <a:srgbClr val="FF0000"/>
                          </a:solidFill>
                          <a:latin typeface="Cambria Math" panose="02040503050406030204" pitchFamily="18" charset="0"/>
                        </a:rPr>
                        <m:t>=</m:t>
                      </m:r>
                      <m:r>
                        <a:rPr lang="en-US" sz="1200" b="1" i="1" smtClean="0">
                          <a:solidFill>
                            <a:srgbClr val="FF0000"/>
                          </a:solidFill>
                          <a:latin typeface="Cambria Math" panose="02040503050406030204" pitchFamily="18" charset="0"/>
                        </a:rPr>
                        <m:t>𝑪</m:t>
                      </m:r>
                      <m:f>
                        <m:fPr>
                          <m:ctrlPr>
                            <a:rPr lang="en-US" sz="1200" b="1" i="1" smtClean="0">
                              <a:solidFill>
                                <a:srgbClr val="FF0000"/>
                              </a:solidFill>
                              <a:latin typeface="Cambria Math" panose="02040503050406030204" pitchFamily="18" charset="0"/>
                            </a:rPr>
                          </m:ctrlPr>
                        </m:fPr>
                        <m:num>
                          <m:r>
                            <a:rPr lang="en-US" sz="1200" b="1" i="1" smtClean="0">
                              <a:solidFill>
                                <a:srgbClr val="FF0000"/>
                              </a:solidFill>
                              <a:latin typeface="Cambria Math" panose="02040503050406030204" pitchFamily="18" charset="0"/>
                            </a:rPr>
                            <m:t>𝒅𝑽</m:t>
                          </m:r>
                        </m:num>
                        <m:den>
                          <m:r>
                            <a:rPr lang="en-US" sz="1200" b="1" i="1" smtClean="0">
                              <a:solidFill>
                                <a:srgbClr val="FF0000"/>
                              </a:solidFill>
                              <a:latin typeface="Cambria Math" panose="02040503050406030204" pitchFamily="18" charset="0"/>
                            </a:rPr>
                            <m:t>𝒅𝒕</m:t>
                          </m:r>
                        </m:den>
                      </m:f>
                    </m:oMath>
                  </m:oMathPara>
                </a14:m>
                <a:endParaRPr lang="en-US" sz="1200">
                  <a:solidFill>
                    <a:srgbClr val="FF0000"/>
                  </a:solidFill>
                </a:endParaRPr>
              </a:p>
            </p:txBody>
          </p:sp>
        </mc:Choice>
        <mc:Fallback xmlns="">
          <p:sp>
            <p:nvSpPr>
              <p:cNvPr id="37" name="TextBox 36">
                <a:extLst>
                  <a:ext uri="{FF2B5EF4-FFF2-40B4-BE49-F238E27FC236}">
                    <a16:creationId xmlns:a16="http://schemas.microsoft.com/office/drawing/2014/main" id="{BF9A51B6-778A-4B9D-8729-39FBA5B722A5}"/>
                  </a:ext>
                </a:extLst>
              </p:cNvPr>
              <p:cNvSpPr txBox="1">
                <a:spLocks noRot="1" noChangeAspect="1" noMove="1" noResize="1" noEditPoints="1" noAdjustHandles="1" noChangeArrowheads="1" noChangeShapeType="1" noTextEdit="1"/>
              </p:cNvSpPr>
              <p:nvPr/>
            </p:nvSpPr>
            <p:spPr>
              <a:xfrm>
                <a:off x="4865126" y="3385809"/>
                <a:ext cx="723531" cy="350737"/>
              </a:xfrm>
              <a:prstGeom prst="rect">
                <a:avLst/>
              </a:prstGeom>
              <a:blipFill>
                <a:blip r:embed="rId7"/>
                <a:stretch>
                  <a:fillRect l="-4202" t="-5172" r="-4202" b="-15517"/>
                </a:stretch>
              </a:blipFill>
            </p:spPr>
            <p:txBody>
              <a:bodyPr/>
              <a:lstStyle/>
              <a:p>
                <a:r>
                  <a:rPr lang="en-US">
                    <a:noFill/>
                  </a:rPr>
                  <a:t> </a:t>
                </a:r>
              </a:p>
            </p:txBody>
          </p:sp>
        </mc:Fallback>
      </mc:AlternateContent>
      <p:sp>
        <p:nvSpPr>
          <p:cNvPr id="40" name="TextBox 8">
            <a:extLst>
              <a:ext uri="{FF2B5EF4-FFF2-40B4-BE49-F238E27FC236}">
                <a16:creationId xmlns:a16="http://schemas.microsoft.com/office/drawing/2014/main" id="{5D8002FD-5153-4CCF-8F52-18C1AF907F26}"/>
              </a:ext>
            </a:extLst>
          </p:cNvPr>
          <p:cNvSpPr txBox="1">
            <a:spLocks noChangeArrowheads="1"/>
          </p:cNvSpPr>
          <p:nvPr/>
        </p:nvSpPr>
        <p:spPr bwMode="auto">
          <a:xfrm>
            <a:off x="2130884" y="5900993"/>
            <a:ext cx="2316403" cy="307777"/>
          </a:xfrm>
          <a:prstGeom prst="rect">
            <a:avLst/>
          </a:prstGeom>
          <a:noFill/>
          <a:ln w="9525">
            <a:noFill/>
            <a:miter lim="800000"/>
            <a:headEnd/>
            <a:tailEnd/>
          </a:ln>
        </p:spPr>
        <p:txBody>
          <a:bodyPr wrap="none">
            <a:spAutoFit/>
          </a:bodyPr>
          <a:lstStyle/>
          <a:p>
            <a:r>
              <a:rPr lang="el-GR" sz="1400" i="1">
                <a:latin typeface="Times New Roman" pitchFamily="18" charset="0"/>
                <a:cs typeface="Times New Roman" pitchFamily="18" charset="0"/>
              </a:rPr>
              <a:t>ε</a:t>
            </a:r>
            <a:r>
              <a:rPr lang="en-US" sz="1400" i="1" baseline="-25000">
                <a:latin typeface="Times New Roman" pitchFamily="18" charset="0"/>
                <a:cs typeface="Times New Roman" pitchFamily="18" charset="0"/>
              </a:rPr>
              <a:t>0</a:t>
            </a:r>
            <a:r>
              <a:rPr lang="en-US" sz="1400" b="0" i="1">
                <a:latin typeface="Times New Roman" pitchFamily="18" charset="0"/>
                <a:cs typeface="Times New Roman" pitchFamily="18" charset="0"/>
              </a:rPr>
              <a:t> = permittivity of free space</a:t>
            </a:r>
          </a:p>
        </p:txBody>
      </p:sp>
      <p:graphicFrame>
        <p:nvGraphicFramePr>
          <p:cNvPr id="41" name="Object 27">
            <a:extLst>
              <a:ext uri="{FF2B5EF4-FFF2-40B4-BE49-F238E27FC236}">
                <a16:creationId xmlns:a16="http://schemas.microsoft.com/office/drawing/2014/main" id="{F3E7CE8B-0C2A-4EA7-B19C-E2B501A14166}"/>
              </a:ext>
            </a:extLst>
          </p:cNvPr>
          <p:cNvGraphicFramePr>
            <a:graphicFrameLocks noChangeAspect="1"/>
          </p:cNvGraphicFramePr>
          <p:nvPr/>
        </p:nvGraphicFramePr>
        <p:xfrm>
          <a:off x="4447287" y="5841791"/>
          <a:ext cx="1225272" cy="426181"/>
        </p:xfrm>
        <a:graphic>
          <a:graphicData uri="http://schemas.openxmlformats.org/presentationml/2006/ole">
            <mc:AlternateContent xmlns:mc="http://schemas.openxmlformats.org/markup-compatibility/2006">
              <mc:Choice xmlns:v="urn:schemas-microsoft-com:vml" Requires="v">
                <p:oleObj spid="_x0000_s76889" name="Equation" r:id="rId8" imgW="1130040" imgH="393480" progId="Equation.3">
                  <p:embed/>
                </p:oleObj>
              </mc:Choice>
              <mc:Fallback>
                <p:oleObj name="Equation" r:id="rId8" imgW="1130040" imgH="393480" progId="Equation.3">
                  <p:embed/>
                  <p:pic>
                    <p:nvPicPr>
                      <p:cNvPr id="41" name="Object 27">
                        <a:extLst>
                          <a:ext uri="{FF2B5EF4-FFF2-40B4-BE49-F238E27FC236}">
                            <a16:creationId xmlns:a16="http://schemas.microsoft.com/office/drawing/2014/main" id="{F3E7CE8B-0C2A-4EA7-B19C-E2B501A1416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47287" y="5841791"/>
                        <a:ext cx="1225272" cy="426181"/>
                      </a:xfrm>
                      <a:prstGeom prst="rect">
                        <a:avLst/>
                      </a:prstGeom>
                      <a:noFill/>
                    </p:spPr>
                  </p:pic>
                </p:oleObj>
              </mc:Fallback>
            </mc:AlternateContent>
          </a:graphicData>
        </a:graphic>
      </p:graphicFrame>
      <p:sp>
        <p:nvSpPr>
          <p:cNvPr id="43" name="TextBox 14">
            <a:extLst>
              <a:ext uri="{FF2B5EF4-FFF2-40B4-BE49-F238E27FC236}">
                <a16:creationId xmlns:a16="http://schemas.microsoft.com/office/drawing/2014/main" id="{211FF65D-DD8F-4295-BCF3-C9A619948E64}"/>
              </a:ext>
            </a:extLst>
          </p:cNvPr>
          <p:cNvSpPr txBox="1">
            <a:spLocks noChangeArrowheads="1"/>
          </p:cNvSpPr>
          <p:nvPr/>
        </p:nvSpPr>
        <p:spPr bwMode="auto">
          <a:xfrm>
            <a:off x="5763651" y="5900993"/>
            <a:ext cx="1208985" cy="307777"/>
          </a:xfrm>
          <a:prstGeom prst="rect">
            <a:avLst/>
          </a:prstGeom>
          <a:noFill/>
          <a:ln w="9525">
            <a:noFill/>
            <a:miter lim="800000"/>
            <a:headEnd/>
            <a:tailEnd/>
          </a:ln>
        </p:spPr>
        <p:txBody>
          <a:bodyPr wrap="none">
            <a:spAutoFit/>
          </a:bodyPr>
          <a:lstStyle/>
          <a:p>
            <a:r>
              <a:rPr lang="en-US" sz="1400" i="1">
                <a:solidFill>
                  <a:srgbClr val="FF0000"/>
                </a:solidFill>
                <a:latin typeface="Times New Roman" pitchFamily="18" charset="0"/>
                <a:cs typeface="Times New Roman" pitchFamily="18" charset="0"/>
              </a:rPr>
              <a:t>(~ 8.84 pF/m)</a:t>
            </a:r>
          </a:p>
        </p:txBody>
      </p:sp>
    </p:spTree>
    <p:extLst>
      <p:ext uri="{BB962C8B-B14F-4D97-AF65-F5344CB8AC3E}">
        <p14:creationId xmlns:p14="http://schemas.microsoft.com/office/powerpoint/2010/main" val="7790988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0" name="Title 1"/>
          <p:cNvSpPr>
            <a:spLocks noGrp="1"/>
          </p:cNvSpPr>
          <p:nvPr>
            <p:ph type="title"/>
          </p:nvPr>
        </p:nvSpPr>
        <p:spPr/>
        <p:txBody>
          <a:bodyPr/>
          <a:lstStyle/>
          <a:p>
            <a:r>
              <a:rPr lang="en-US" dirty="0"/>
              <a:t>Electric Field (Capacitive</a:t>
            </a:r>
            <a:r>
              <a:rPr lang="en-US"/>
              <a:t>) Coupling</a:t>
            </a:r>
            <a:endParaRPr lang="en-US" dirty="0"/>
          </a:p>
        </p:txBody>
      </p:sp>
      <p:sp>
        <p:nvSpPr>
          <p:cNvPr id="19" name="Content Placeholder 18">
            <a:extLst>
              <a:ext uri="{FF2B5EF4-FFF2-40B4-BE49-F238E27FC236}">
                <a16:creationId xmlns:a16="http://schemas.microsoft.com/office/drawing/2014/main" id="{BCF4DC20-CCC7-4E33-8032-27DB23EC1BA0}"/>
              </a:ext>
            </a:extLst>
          </p:cNvPr>
          <p:cNvSpPr>
            <a:spLocks noGrp="1"/>
          </p:cNvSpPr>
          <p:nvPr>
            <p:ph idx="1"/>
          </p:nvPr>
        </p:nvSpPr>
        <p:spPr/>
        <p:txBody>
          <a:bodyPr/>
          <a:lstStyle/>
          <a:p>
            <a:r>
              <a:rPr lang="en-US" sz="1600"/>
              <a:t>AC potential in culprit circuit couples AC potential in victim circuit according to impedance divider</a:t>
            </a:r>
          </a:p>
          <a:p>
            <a:r>
              <a:rPr lang="en-US" sz="1600"/>
              <a:t>More likely between unshielded conductors in close proximity (e.g. adjacent PC board traces, unshielded wires, etc.)</a:t>
            </a:r>
          </a:p>
        </p:txBody>
      </p:sp>
      <p:grpSp>
        <p:nvGrpSpPr>
          <p:cNvPr id="2" name="Group 54"/>
          <p:cNvGrpSpPr>
            <a:grpSpLocks/>
          </p:cNvGrpSpPr>
          <p:nvPr/>
        </p:nvGrpSpPr>
        <p:grpSpPr bwMode="auto">
          <a:xfrm rot="5400000">
            <a:off x="1202410" y="4803879"/>
            <a:ext cx="228600" cy="152400"/>
            <a:chOff x="1066800" y="2438400"/>
            <a:chExt cx="1447800" cy="685802"/>
          </a:xfrm>
        </p:grpSpPr>
        <p:cxnSp>
          <p:nvCxnSpPr>
            <p:cNvPr id="8257" name="Straight Connector 55"/>
            <p:cNvCxnSpPr>
              <a:cxnSpLocks noChangeShapeType="1"/>
            </p:cNvCxnSpPr>
            <p:nvPr/>
          </p:nvCxnSpPr>
          <p:spPr bwMode="auto">
            <a:xfrm rot="5400000" flipH="1" flipV="1">
              <a:off x="952500" y="2552700"/>
              <a:ext cx="381000" cy="152400"/>
            </a:xfrm>
            <a:prstGeom prst="line">
              <a:avLst/>
            </a:prstGeom>
            <a:noFill/>
            <a:ln w="6350" algn="ctr">
              <a:solidFill>
                <a:schemeClr val="tx1"/>
              </a:solidFill>
              <a:round/>
              <a:headEnd/>
              <a:tailEnd type="none" w="lg" len="lg"/>
            </a:ln>
          </p:spPr>
        </p:cxnSp>
        <p:cxnSp>
          <p:nvCxnSpPr>
            <p:cNvPr id="8258" name="Straight Connector 56"/>
            <p:cNvCxnSpPr>
              <a:cxnSpLocks noChangeShapeType="1"/>
            </p:cNvCxnSpPr>
            <p:nvPr/>
          </p:nvCxnSpPr>
          <p:spPr bwMode="auto">
            <a:xfrm rot="16200000" flipH="1">
              <a:off x="990600" y="2667000"/>
              <a:ext cx="685800" cy="228600"/>
            </a:xfrm>
            <a:prstGeom prst="line">
              <a:avLst/>
            </a:prstGeom>
            <a:noFill/>
            <a:ln w="6350" algn="ctr">
              <a:solidFill>
                <a:schemeClr val="tx1"/>
              </a:solidFill>
              <a:round/>
              <a:headEnd/>
              <a:tailEnd type="none" w="lg" len="lg"/>
            </a:ln>
          </p:spPr>
        </p:cxnSp>
        <p:cxnSp>
          <p:nvCxnSpPr>
            <p:cNvPr id="8259" name="Straight Connector 57"/>
            <p:cNvCxnSpPr>
              <a:cxnSpLocks noChangeShapeType="1"/>
            </p:cNvCxnSpPr>
            <p:nvPr/>
          </p:nvCxnSpPr>
          <p:spPr bwMode="auto">
            <a:xfrm rot="16200000" flipH="1">
              <a:off x="1447800" y="2667000"/>
              <a:ext cx="685800" cy="228600"/>
            </a:xfrm>
            <a:prstGeom prst="line">
              <a:avLst/>
            </a:prstGeom>
            <a:noFill/>
            <a:ln w="6350" algn="ctr">
              <a:solidFill>
                <a:schemeClr val="tx1"/>
              </a:solidFill>
              <a:round/>
              <a:headEnd/>
              <a:tailEnd type="none" w="lg" len="lg"/>
            </a:ln>
          </p:spPr>
        </p:cxnSp>
        <p:cxnSp>
          <p:nvCxnSpPr>
            <p:cNvPr id="8260" name="Straight Connector 58"/>
            <p:cNvCxnSpPr>
              <a:cxnSpLocks noChangeShapeType="1"/>
            </p:cNvCxnSpPr>
            <p:nvPr/>
          </p:nvCxnSpPr>
          <p:spPr bwMode="auto">
            <a:xfrm rot="16200000" flipH="1">
              <a:off x="1905000" y="2667000"/>
              <a:ext cx="685800" cy="228600"/>
            </a:xfrm>
            <a:prstGeom prst="line">
              <a:avLst/>
            </a:prstGeom>
            <a:noFill/>
            <a:ln w="6350" algn="ctr">
              <a:solidFill>
                <a:schemeClr val="tx1"/>
              </a:solidFill>
              <a:round/>
              <a:headEnd/>
              <a:tailEnd type="none" w="lg" len="lg"/>
            </a:ln>
          </p:spPr>
        </p:cxnSp>
        <p:cxnSp>
          <p:nvCxnSpPr>
            <p:cNvPr id="8261" name="Straight Connector 59"/>
            <p:cNvCxnSpPr>
              <a:cxnSpLocks noChangeShapeType="1"/>
            </p:cNvCxnSpPr>
            <p:nvPr/>
          </p:nvCxnSpPr>
          <p:spPr bwMode="auto">
            <a:xfrm rot="5400000" flipH="1" flipV="1">
              <a:off x="2247900" y="2857500"/>
              <a:ext cx="381000" cy="152400"/>
            </a:xfrm>
            <a:prstGeom prst="line">
              <a:avLst/>
            </a:prstGeom>
            <a:noFill/>
            <a:ln w="6350" algn="ctr">
              <a:solidFill>
                <a:schemeClr val="tx1"/>
              </a:solidFill>
              <a:round/>
              <a:headEnd/>
              <a:tailEnd type="none" w="lg" len="lg"/>
            </a:ln>
          </p:spPr>
        </p:cxnSp>
        <p:cxnSp>
          <p:nvCxnSpPr>
            <p:cNvPr id="8262" name="Straight Connector 60"/>
            <p:cNvCxnSpPr>
              <a:cxnSpLocks noChangeShapeType="1"/>
            </p:cNvCxnSpPr>
            <p:nvPr/>
          </p:nvCxnSpPr>
          <p:spPr bwMode="auto">
            <a:xfrm rot="5400000" flipH="1" flipV="1">
              <a:off x="1219200" y="2667000"/>
              <a:ext cx="685800" cy="228600"/>
            </a:xfrm>
            <a:prstGeom prst="line">
              <a:avLst/>
            </a:prstGeom>
            <a:noFill/>
            <a:ln w="6350" algn="ctr">
              <a:solidFill>
                <a:schemeClr val="tx1"/>
              </a:solidFill>
              <a:round/>
              <a:headEnd/>
              <a:tailEnd type="none" w="lg" len="lg"/>
            </a:ln>
          </p:spPr>
        </p:cxnSp>
        <p:cxnSp>
          <p:nvCxnSpPr>
            <p:cNvPr id="8263" name="Straight Connector 61"/>
            <p:cNvCxnSpPr>
              <a:cxnSpLocks noChangeShapeType="1"/>
            </p:cNvCxnSpPr>
            <p:nvPr/>
          </p:nvCxnSpPr>
          <p:spPr bwMode="auto">
            <a:xfrm rot="5400000" flipH="1" flipV="1">
              <a:off x="1676402" y="2667001"/>
              <a:ext cx="685800" cy="228602"/>
            </a:xfrm>
            <a:prstGeom prst="line">
              <a:avLst/>
            </a:prstGeom>
            <a:noFill/>
            <a:ln w="6350" algn="ctr">
              <a:solidFill>
                <a:schemeClr val="tx1"/>
              </a:solidFill>
              <a:round/>
              <a:headEnd/>
              <a:tailEnd type="none" w="lg" len="lg"/>
            </a:ln>
          </p:spPr>
        </p:cxnSp>
      </p:grpSp>
      <p:cxnSp>
        <p:nvCxnSpPr>
          <p:cNvPr id="8204" name="Straight Connector 68"/>
          <p:cNvCxnSpPr>
            <a:cxnSpLocks noChangeShapeType="1"/>
          </p:cNvCxnSpPr>
          <p:nvPr/>
        </p:nvCxnSpPr>
        <p:spPr bwMode="auto">
          <a:xfrm rot="5400000" flipH="1" flipV="1">
            <a:off x="1240510" y="4689579"/>
            <a:ext cx="152400" cy="0"/>
          </a:xfrm>
          <a:prstGeom prst="line">
            <a:avLst/>
          </a:prstGeom>
          <a:noFill/>
          <a:ln w="12700" algn="ctr">
            <a:solidFill>
              <a:schemeClr val="tx1"/>
            </a:solidFill>
            <a:round/>
            <a:headEnd/>
            <a:tailEnd type="none" w="lg" len="lg"/>
          </a:ln>
        </p:spPr>
      </p:cxnSp>
      <p:cxnSp>
        <p:nvCxnSpPr>
          <p:cNvPr id="8205" name="Straight Connector 70"/>
          <p:cNvCxnSpPr>
            <a:cxnSpLocks noChangeShapeType="1"/>
          </p:cNvCxnSpPr>
          <p:nvPr/>
        </p:nvCxnSpPr>
        <p:spPr bwMode="auto">
          <a:xfrm flipV="1">
            <a:off x="1316710" y="3394179"/>
            <a:ext cx="1905000" cy="1219200"/>
          </a:xfrm>
          <a:prstGeom prst="line">
            <a:avLst/>
          </a:prstGeom>
          <a:noFill/>
          <a:ln w="12700" algn="ctr">
            <a:solidFill>
              <a:schemeClr val="tx1"/>
            </a:solidFill>
            <a:round/>
            <a:headEnd/>
            <a:tailEnd type="none" w="lg" len="lg"/>
          </a:ln>
        </p:spPr>
      </p:cxnSp>
      <p:cxnSp>
        <p:nvCxnSpPr>
          <p:cNvPr id="8206" name="Straight Connector 75"/>
          <p:cNvCxnSpPr>
            <a:cxnSpLocks noChangeShapeType="1"/>
          </p:cNvCxnSpPr>
          <p:nvPr/>
        </p:nvCxnSpPr>
        <p:spPr bwMode="auto">
          <a:xfrm rot="5400000">
            <a:off x="1240510" y="5070579"/>
            <a:ext cx="152400" cy="0"/>
          </a:xfrm>
          <a:prstGeom prst="line">
            <a:avLst/>
          </a:prstGeom>
          <a:noFill/>
          <a:ln w="12700" algn="ctr">
            <a:solidFill>
              <a:schemeClr val="tx1"/>
            </a:solidFill>
            <a:round/>
            <a:headEnd/>
            <a:tailEnd type="none" w="lg" len="lg"/>
          </a:ln>
        </p:spPr>
      </p:cxnSp>
      <p:grpSp>
        <p:nvGrpSpPr>
          <p:cNvPr id="3" name="Group 99"/>
          <p:cNvGrpSpPr>
            <a:grpSpLocks/>
          </p:cNvGrpSpPr>
          <p:nvPr/>
        </p:nvGrpSpPr>
        <p:grpSpPr bwMode="auto">
          <a:xfrm>
            <a:off x="3145510" y="3394179"/>
            <a:ext cx="152400" cy="533400"/>
            <a:chOff x="4953000" y="2286000"/>
            <a:chExt cx="152400" cy="533400"/>
          </a:xfrm>
        </p:grpSpPr>
        <p:grpSp>
          <p:nvGrpSpPr>
            <p:cNvPr id="4" name="Group 46"/>
            <p:cNvGrpSpPr>
              <a:grpSpLocks/>
            </p:cNvGrpSpPr>
            <p:nvPr/>
          </p:nvGrpSpPr>
          <p:grpSpPr bwMode="auto">
            <a:xfrm rot="5400000">
              <a:off x="4914905" y="2476501"/>
              <a:ext cx="228601" cy="152399"/>
              <a:chOff x="1066800" y="2438400"/>
              <a:chExt cx="1447800" cy="685802"/>
            </a:xfrm>
          </p:grpSpPr>
          <p:cxnSp>
            <p:nvCxnSpPr>
              <p:cNvPr id="8250" name="Straight Connector 47"/>
              <p:cNvCxnSpPr>
                <a:cxnSpLocks noChangeShapeType="1"/>
              </p:cNvCxnSpPr>
              <p:nvPr/>
            </p:nvCxnSpPr>
            <p:spPr bwMode="auto">
              <a:xfrm rot="5400000" flipH="1" flipV="1">
                <a:off x="952500" y="2552700"/>
                <a:ext cx="381000" cy="152400"/>
              </a:xfrm>
              <a:prstGeom prst="line">
                <a:avLst/>
              </a:prstGeom>
              <a:noFill/>
              <a:ln w="6350" algn="ctr">
                <a:solidFill>
                  <a:schemeClr val="tx1"/>
                </a:solidFill>
                <a:round/>
                <a:headEnd/>
                <a:tailEnd type="none" w="lg" len="lg"/>
              </a:ln>
            </p:spPr>
          </p:cxnSp>
          <p:cxnSp>
            <p:nvCxnSpPr>
              <p:cNvPr id="8251" name="Straight Connector 48"/>
              <p:cNvCxnSpPr>
                <a:cxnSpLocks noChangeShapeType="1"/>
              </p:cNvCxnSpPr>
              <p:nvPr/>
            </p:nvCxnSpPr>
            <p:spPr bwMode="auto">
              <a:xfrm rot="16200000" flipH="1">
                <a:off x="990600" y="2667000"/>
                <a:ext cx="685800" cy="228600"/>
              </a:xfrm>
              <a:prstGeom prst="line">
                <a:avLst/>
              </a:prstGeom>
              <a:noFill/>
              <a:ln w="6350" algn="ctr">
                <a:solidFill>
                  <a:schemeClr val="tx1"/>
                </a:solidFill>
                <a:round/>
                <a:headEnd/>
                <a:tailEnd type="none" w="lg" len="lg"/>
              </a:ln>
            </p:spPr>
          </p:cxnSp>
          <p:cxnSp>
            <p:nvCxnSpPr>
              <p:cNvPr id="8252" name="Straight Connector 49"/>
              <p:cNvCxnSpPr>
                <a:cxnSpLocks noChangeShapeType="1"/>
              </p:cNvCxnSpPr>
              <p:nvPr/>
            </p:nvCxnSpPr>
            <p:spPr bwMode="auto">
              <a:xfrm rot="16200000" flipH="1">
                <a:off x="1447800" y="2667000"/>
                <a:ext cx="685800" cy="228600"/>
              </a:xfrm>
              <a:prstGeom prst="line">
                <a:avLst/>
              </a:prstGeom>
              <a:noFill/>
              <a:ln w="6350" algn="ctr">
                <a:solidFill>
                  <a:schemeClr val="tx1"/>
                </a:solidFill>
                <a:round/>
                <a:headEnd/>
                <a:tailEnd type="none" w="lg" len="lg"/>
              </a:ln>
            </p:spPr>
          </p:cxnSp>
          <p:cxnSp>
            <p:nvCxnSpPr>
              <p:cNvPr id="8253" name="Straight Connector 50"/>
              <p:cNvCxnSpPr>
                <a:cxnSpLocks noChangeShapeType="1"/>
              </p:cNvCxnSpPr>
              <p:nvPr/>
            </p:nvCxnSpPr>
            <p:spPr bwMode="auto">
              <a:xfrm rot="16200000" flipH="1">
                <a:off x="1905000" y="2667000"/>
                <a:ext cx="685800" cy="228600"/>
              </a:xfrm>
              <a:prstGeom prst="line">
                <a:avLst/>
              </a:prstGeom>
              <a:noFill/>
              <a:ln w="6350" algn="ctr">
                <a:solidFill>
                  <a:schemeClr val="tx1"/>
                </a:solidFill>
                <a:round/>
                <a:headEnd/>
                <a:tailEnd type="none" w="lg" len="lg"/>
              </a:ln>
            </p:spPr>
          </p:cxnSp>
          <p:cxnSp>
            <p:nvCxnSpPr>
              <p:cNvPr id="8254" name="Straight Connector 51"/>
              <p:cNvCxnSpPr>
                <a:cxnSpLocks noChangeShapeType="1"/>
              </p:cNvCxnSpPr>
              <p:nvPr/>
            </p:nvCxnSpPr>
            <p:spPr bwMode="auto">
              <a:xfrm rot="5400000" flipH="1" flipV="1">
                <a:off x="2247900" y="2857500"/>
                <a:ext cx="381000" cy="152400"/>
              </a:xfrm>
              <a:prstGeom prst="line">
                <a:avLst/>
              </a:prstGeom>
              <a:noFill/>
              <a:ln w="6350" algn="ctr">
                <a:solidFill>
                  <a:schemeClr val="tx1"/>
                </a:solidFill>
                <a:round/>
                <a:headEnd/>
                <a:tailEnd type="none" w="lg" len="lg"/>
              </a:ln>
            </p:spPr>
          </p:cxnSp>
          <p:cxnSp>
            <p:nvCxnSpPr>
              <p:cNvPr id="8255" name="Straight Connector 52"/>
              <p:cNvCxnSpPr>
                <a:cxnSpLocks noChangeShapeType="1"/>
              </p:cNvCxnSpPr>
              <p:nvPr/>
            </p:nvCxnSpPr>
            <p:spPr bwMode="auto">
              <a:xfrm rot="5400000" flipH="1" flipV="1">
                <a:off x="1219200" y="2667000"/>
                <a:ext cx="685800" cy="228600"/>
              </a:xfrm>
              <a:prstGeom prst="line">
                <a:avLst/>
              </a:prstGeom>
              <a:noFill/>
              <a:ln w="6350" algn="ctr">
                <a:solidFill>
                  <a:schemeClr val="tx1"/>
                </a:solidFill>
                <a:round/>
                <a:headEnd/>
                <a:tailEnd type="none" w="lg" len="lg"/>
              </a:ln>
            </p:spPr>
          </p:cxnSp>
          <p:cxnSp>
            <p:nvCxnSpPr>
              <p:cNvPr id="8256" name="Straight Connector 53"/>
              <p:cNvCxnSpPr>
                <a:cxnSpLocks noChangeShapeType="1"/>
              </p:cNvCxnSpPr>
              <p:nvPr/>
            </p:nvCxnSpPr>
            <p:spPr bwMode="auto">
              <a:xfrm rot="5400000" flipH="1" flipV="1">
                <a:off x="1676402" y="2667001"/>
                <a:ext cx="685800" cy="228602"/>
              </a:xfrm>
              <a:prstGeom prst="line">
                <a:avLst/>
              </a:prstGeom>
              <a:noFill/>
              <a:ln w="6350" algn="ctr">
                <a:solidFill>
                  <a:schemeClr val="tx1"/>
                </a:solidFill>
                <a:round/>
                <a:headEnd/>
                <a:tailEnd type="none" w="lg" len="lg"/>
              </a:ln>
            </p:spPr>
          </p:cxnSp>
        </p:grpSp>
        <p:cxnSp>
          <p:nvCxnSpPr>
            <p:cNvPr id="8248" name="Straight Connector 72"/>
            <p:cNvCxnSpPr>
              <a:cxnSpLocks noChangeShapeType="1"/>
            </p:cNvCxnSpPr>
            <p:nvPr/>
          </p:nvCxnSpPr>
          <p:spPr bwMode="auto">
            <a:xfrm rot="5400000">
              <a:off x="4953000" y="2362200"/>
              <a:ext cx="152400" cy="0"/>
            </a:xfrm>
            <a:prstGeom prst="line">
              <a:avLst/>
            </a:prstGeom>
            <a:noFill/>
            <a:ln w="12700" algn="ctr">
              <a:solidFill>
                <a:schemeClr val="tx1"/>
              </a:solidFill>
              <a:round/>
              <a:headEnd/>
              <a:tailEnd type="none" w="lg" len="lg"/>
            </a:ln>
          </p:spPr>
        </p:cxnSp>
        <p:cxnSp>
          <p:nvCxnSpPr>
            <p:cNvPr id="8249" name="Straight Connector 77"/>
            <p:cNvCxnSpPr>
              <a:cxnSpLocks noChangeShapeType="1"/>
            </p:cNvCxnSpPr>
            <p:nvPr/>
          </p:nvCxnSpPr>
          <p:spPr bwMode="auto">
            <a:xfrm rot="5400000">
              <a:off x="4953000" y="2743200"/>
              <a:ext cx="152400" cy="0"/>
            </a:xfrm>
            <a:prstGeom prst="line">
              <a:avLst/>
            </a:prstGeom>
            <a:noFill/>
            <a:ln w="12700" algn="ctr">
              <a:solidFill>
                <a:schemeClr val="tx1"/>
              </a:solidFill>
              <a:round/>
              <a:headEnd/>
              <a:tailEnd type="none" w="lg" len="lg"/>
            </a:ln>
          </p:spPr>
        </p:cxnSp>
      </p:grpSp>
      <p:cxnSp>
        <p:nvCxnSpPr>
          <p:cNvPr id="8208" name="Straight Connector 79"/>
          <p:cNvCxnSpPr>
            <a:cxnSpLocks noChangeShapeType="1"/>
          </p:cNvCxnSpPr>
          <p:nvPr/>
        </p:nvCxnSpPr>
        <p:spPr bwMode="auto">
          <a:xfrm flipV="1">
            <a:off x="1316710" y="3921229"/>
            <a:ext cx="1905000" cy="1219200"/>
          </a:xfrm>
          <a:prstGeom prst="line">
            <a:avLst/>
          </a:prstGeom>
          <a:noFill/>
          <a:ln w="12700" algn="ctr">
            <a:solidFill>
              <a:schemeClr val="tx1"/>
            </a:solidFill>
            <a:round/>
            <a:headEnd/>
            <a:tailEnd type="none" w="lg" len="lg"/>
          </a:ln>
        </p:spPr>
      </p:cxnSp>
      <p:cxnSp>
        <p:nvCxnSpPr>
          <p:cNvPr id="8209" name="Straight Connector 81"/>
          <p:cNvCxnSpPr>
            <a:cxnSpLocks noChangeShapeType="1"/>
          </p:cNvCxnSpPr>
          <p:nvPr/>
        </p:nvCxnSpPr>
        <p:spPr bwMode="auto">
          <a:xfrm rot="5400000">
            <a:off x="1240510" y="5222979"/>
            <a:ext cx="152400" cy="0"/>
          </a:xfrm>
          <a:prstGeom prst="line">
            <a:avLst/>
          </a:prstGeom>
          <a:noFill/>
          <a:ln w="12700" algn="ctr">
            <a:solidFill>
              <a:schemeClr val="tx1"/>
            </a:solidFill>
            <a:round/>
            <a:headEnd/>
            <a:tailEnd type="none" w="lg" len="lg"/>
          </a:ln>
        </p:spPr>
      </p:cxnSp>
      <p:grpSp>
        <p:nvGrpSpPr>
          <p:cNvPr id="5" name="Group 82"/>
          <p:cNvGrpSpPr>
            <a:grpSpLocks/>
          </p:cNvGrpSpPr>
          <p:nvPr/>
        </p:nvGrpSpPr>
        <p:grpSpPr bwMode="auto">
          <a:xfrm>
            <a:off x="1203997" y="5299179"/>
            <a:ext cx="228600" cy="76200"/>
            <a:chOff x="457200" y="4953000"/>
            <a:chExt cx="914400" cy="304800"/>
          </a:xfrm>
        </p:grpSpPr>
        <p:cxnSp>
          <p:nvCxnSpPr>
            <p:cNvPr id="8244" name="Straight Connector 83"/>
            <p:cNvCxnSpPr>
              <a:cxnSpLocks noChangeShapeType="1"/>
            </p:cNvCxnSpPr>
            <p:nvPr/>
          </p:nvCxnSpPr>
          <p:spPr bwMode="auto">
            <a:xfrm>
              <a:off x="457200" y="4953000"/>
              <a:ext cx="914400" cy="0"/>
            </a:xfrm>
            <a:prstGeom prst="line">
              <a:avLst/>
            </a:prstGeom>
            <a:noFill/>
            <a:ln w="9525" algn="ctr">
              <a:solidFill>
                <a:schemeClr val="tx1"/>
              </a:solidFill>
              <a:round/>
              <a:headEnd/>
              <a:tailEnd type="none" w="lg" len="lg"/>
            </a:ln>
          </p:spPr>
        </p:cxnSp>
        <p:cxnSp>
          <p:nvCxnSpPr>
            <p:cNvPr id="8245" name="Straight Connector 84"/>
            <p:cNvCxnSpPr>
              <a:cxnSpLocks noChangeShapeType="1"/>
            </p:cNvCxnSpPr>
            <p:nvPr/>
          </p:nvCxnSpPr>
          <p:spPr bwMode="auto">
            <a:xfrm>
              <a:off x="609600" y="5105400"/>
              <a:ext cx="609600" cy="0"/>
            </a:xfrm>
            <a:prstGeom prst="line">
              <a:avLst/>
            </a:prstGeom>
            <a:noFill/>
            <a:ln w="9525" algn="ctr">
              <a:solidFill>
                <a:schemeClr val="tx1"/>
              </a:solidFill>
              <a:round/>
              <a:headEnd/>
              <a:tailEnd type="none" w="lg" len="lg"/>
            </a:ln>
          </p:spPr>
        </p:cxnSp>
        <p:cxnSp>
          <p:nvCxnSpPr>
            <p:cNvPr id="8246" name="Straight Connector 85"/>
            <p:cNvCxnSpPr>
              <a:cxnSpLocks noChangeShapeType="1"/>
            </p:cNvCxnSpPr>
            <p:nvPr/>
          </p:nvCxnSpPr>
          <p:spPr bwMode="auto">
            <a:xfrm>
              <a:off x="762000" y="5257800"/>
              <a:ext cx="304800" cy="0"/>
            </a:xfrm>
            <a:prstGeom prst="line">
              <a:avLst/>
            </a:prstGeom>
            <a:noFill/>
            <a:ln w="9525" algn="ctr">
              <a:solidFill>
                <a:schemeClr val="tx1"/>
              </a:solidFill>
              <a:round/>
              <a:headEnd/>
              <a:tailEnd type="none" w="lg" len="lg"/>
            </a:ln>
          </p:spPr>
        </p:cxnSp>
      </p:grpSp>
      <p:cxnSp>
        <p:nvCxnSpPr>
          <p:cNvPr id="8212" name="Straight Connector 76"/>
          <p:cNvCxnSpPr>
            <a:cxnSpLocks noChangeShapeType="1"/>
          </p:cNvCxnSpPr>
          <p:nvPr/>
        </p:nvCxnSpPr>
        <p:spPr bwMode="auto">
          <a:xfrm flipV="1">
            <a:off x="2323185" y="2651906"/>
            <a:ext cx="1206878" cy="774024"/>
          </a:xfrm>
          <a:prstGeom prst="line">
            <a:avLst/>
          </a:prstGeom>
          <a:noFill/>
          <a:ln w="57150" algn="ctr">
            <a:solidFill>
              <a:schemeClr val="tx1"/>
            </a:solidFill>
            <a:round/>
            <a:headEnd/>
            <a:tailEnd type="none" w="lg" len="lg"/>
          </a:ln>
        </p:spPr>
      </p:cxnSp>
      <p:sp>
        <p:nvSpPr>
          <p:cNvPr id="79" name="TextBox 78"/>
          <p:cNvSpPr txBox="1"/>
          <p:nvPr/>
        </p:nvSpPr>
        <p:spPr>
          <a:xfrm>
            <a:off x="157163" y="4676651"/>
            <a:ext cx="1186542" cy="523220"/>
          </a:xfrm>
          <a:prstGeom prst="rect">
            <a:avLst/>
          </a:prstGeom>
          <a:noFill/>
        </p:spPr>
        <p:txBody>
          <a:bodyPr wrap="square" rtlCol="0">
            <a:spAutoFit/>
          </a:bodyPr>
          <a:lstStyle/>
          <a:p>
            <a:pPr algn="ctr"/>
            <a:r>
              <a:rPr lang="en-US" sz="1400" dirty="0"/>
              <a:t>VICTIM CIRCUIT</a:t>
            </a:r>
          </a:p>
        </p:txBody>
      </p:sp>
      <p:grpSp>
        <p:nvGrpSpPr>
          <p:cNvPr id="6" name="Group 99"/>
          <p:cNvGrpSpPr>
            <a:grpSpLocks/>
          </p:cNvGrpSpPr>
          <p:nvPr/>
        </p:nvGrpSpPr>
        <p:grpSpPr bwMode="auto">
          <a:xfrm>
            <a:off x="3451897" y="2961473"/>
            <a:ext cx="152400" cy="533400"/>
            <a:chOff x="4953000" y="2286000"/>
            <a:chExt cx="152400" cy="533400"/>
          </a:xfrm>
        </p:grpSpPr>
        <p:grpSp>
          <p:nvGrpSpPr>
            <p:cNvPr id="7" name="Group 46"/>
            <p:cNvGrpSpPr>
              <a:grpSpLocks/>
            </p:cNvGrpSpPr>
            <p:nvPr/>
          </p:nvGrpSpPr>
          <p:grpSpPr bwMode="auto">
            <a:xfrm rot="5400000">
              <a:off x="4914905" y="2476501"/>
              <a:ext cx="228601" cy="152399"/>
              <a:chOff x="1066800" y="2438400"/>
              <a:chExt cx="1447800" cy="685802"/>
            </a:xfrm>
          </p:grpSpPr>
          <p:cxnSp>
            <p:nvCxnSpPr>
              <p:cNvPr id="49" name="Straight Connector 47"/>
              <p:cNvCxnSpPr>
                <a:cxnSpLocks noChangeShapeType="1"/>
              </p:cNvCxnSpPr>
              <p:nvPr/>
            </p:nvCxnSpPr>
            <p:spPr bwMode="auto">
              <a:xfrm rot="5400000" flipH="1" flipV="1">
                <a:off x="952500" y="2552700"/>
                <a:ext cx="381000" cy="152400"/>
              </a:xfrm>
              <a:prstGeom prst="line">
                <a:avLst/>
              </a:prstGeom>
              <a:noFill/>
              <a:ln w="6350" algn="ctr">
                <a:solidFill>
                  <a:schemeClr val="tx1"/>
                </a:solidFill>
                <a:round/>
                <a:headEnd/>
                <a:tailEnd type="none" w="lg" len="lg"/>
              </a:ln>
            </p:spPr>
          </p:cxnSp>
          <p:cxnSp>
            <p:nvCxnSpPr>
              <p:cNvPr id="50" name="Straight Connector 48"/>
              <p:cNvCxnSpPr>
                <a:cxnSpLocks noChangeShapeType="1"/>
              </p:cNvCxnSpPr>
              <p:nvPr/>
            </p:nvCxnSpPr>
            <p:spPr bwMode="auto">
              <a:xfrm rot="16200000" flipH="1">
                <a:off x="990600" y="2667000"/>
                <a:ext cx="685800" cy="228600"/>
              </a:xfrm>
              <a:prstGeom prst="line">
                <a:avLst/>
              </a:prstGeom>
              <a:noFill/>
              <a:ln w="6350" algn="ctr">
                <a:solidFill>
                  <a:schemeClr val="tx1"/>
                </a:solidFill>
                <a:round/>
                <a:headEnd/>
                <a:tailEnd type="none" w="lg" len="lg"/>
              </a:ln>
            </p:spPr>
          </p:cxnSp>
          <p:cxnSp>
            <p:nvCxnSpPr>
              <p:cNvPr id="51" name="Straight Connector 49"/>
              <p:cNvCxnSpPr>
                <a:cxnSpLocks noChangeShapeType="1"/>
              </p:cNvCxnSpPr>
              <p:nvPr/>
            </p:nvCxnSpPr>
            <p:spPr bwMode="auto">
              <a:xfrm rot="16200000" flipH="1">
                <a:off x="1447800" y="2667000"/>
                <a:ext cx="685800" cy="228600"/>
              </a:xfrm>
              <a:prstGeom prst="line">
                <a:avLst/>
              </a:prstGeom>
              <a:noFill/>
              <a:ln w="6350" algn="ctr">
                <a:solidFill>
                  <a:schemeClr val="tx1"/>
                </a:solidFill>
                <a:round/>
                <a:headEnd/>
                <a:tailEnd type="none" w="lg" len="lg"/>
              </a:ln>
            </p:spPr>
          </p:cxnSp>
          <p:cxnSp>
            <p:nvCxnSpPr>
              <p:cNvPr id="52" name="Straight Connector 50"/>
              <p:cNvCxnSpPr>
                <a:cxnSpLocks noChangeShapeType="1"/>
              </p:cNvCxnSpPr>
              <p:nvPr/>
            </p:nvCxnSpPr>
            <p:spPr bwMode="auto">
              <a:xfrm rot="16200000" flipH="1">
                <a:off x="1905000" y="2667000"/>
                <a:ext cx="685800" cy="228600"/>
              </a:xfrm>
              <a:prstGeom prst="line">
                <a:avLst/>
              </a:prstGeom>
              <a:noFill/>
              <a:ln w="6350" algn="ctr">
                <a:solidFill>
                  <a:schemeClr val="tx1"/>
                </a:solidFill>
                <a:round/>
                <a:headEnd/>
                <a:tailEnd type="none" w="lg" len="lg"/>
              </a:ln>
            </p:spPr>
          </p:cxnSp>
          <p:cxnSp>
            <p:nvCxnSpPr>
              <p:cNvPr id="53" name="Straight Connector 51"/>
              <p:cNvCxnSpPr>
                <a:cxnSpLocks noChangeShapeType="1"/>
              </p:cNvCxnSpPr>
              <p:nvPr/>
            </p:nvCxnSpPr>
            <p:spPr bwMode="auto">
              <a:xfrm rot="5400000" flipH="1" flipV="1">
                <a:off x="2247900" y="2857500"/>
                <a:ext cx="381000" cy="152400"/>
              </a:xfrm>
              <a:prstGeom prst="line">
                <a:avLst/>
              </a:prstGeom>
              <a:noFill/>
              <a:ln w="6350" algn="ctr">
                <a:solidFill>
                  <a:schemeClr val="tx1"/>
                </a:solidFill>
                <a:round/>
                <a:headEnd/>
                <a:tailEnd type="none" w="lg" len="lg"/>
              </a:ln>
            </p:spPr>
          </p:cxnSp>
          <p:cxnSp>
            <p:nvCxnSpPr>
              <p:cNvPr id="54" name="Straight Connector 52"/>
              <p:cNvCxnSpPr>
                <a:cxnSpLocks noChangeShapeType="1"/>
              </p:cNvCxnSpPr>
              <p:nvPr/>
            </p:nvCxnSpPr>
            <p:spPr bwMode="auto">
              <a:xfrm rot="5400000" flipH="1" flipV="1">
                <a:off x="1219200" y="2667000"/>
                <a:ext cx="685800" cy="228600"/>
              </a:xfrm>
              <a:prstGeom prst="line">
                <a:avLst/>
              </a:prstGeom>
              <a:noFill/>
              <a:ln w="6350" algn="ctr">
                <a:solidFill>
                  <a:schemeClr val="tx1"/>
                </a:solidFill>
                <a:round/>
                <a:headEnd/>
                <a:tailEnd type="none" w="lg" len="lg"/>
              </a:ln>
            </p:spPr>
          </p:cxnSp>
          <p:cxnSp>
            <p:nvCxnSpPr>
              <p:cNvPr id="55" name="Straight Connector 53"/>
              <p:cNvCxnSpPr>
                <a:cxnSpLocks noChangeShapeType="1"/>
              </p:cNvCxnSpPr>
              <p:nvPr/>
            </p:nvCxnSpPr>
            <p:spPr bwMode="auto">
              <a:xfrm rot="5400000" flipH="1" flipV="1">
                <a:off x="1676402" y="2667001"/>
                <a:ext cx="685800" cy="228602"/>
              </a:xfrm>
              <a:prstGeom prst="line">
                <a:avLst/>
              </a:prstGeom>
              <a:noFill/>
              <a:ln w="6350" algn="ctr">
                <a:solidFill>
                  <a:schemeClr val="tx1"/>
                </a:solidFill>
                <a:round/>
                <a:headEnd/>
                <a:tailEnd type="none" w="lg" len="lg"/>
              </a:ln>
            </p:spPr>
          </p:cxnSp>
        </p:grpSp>
        <p:cxnSp>
          <p:nvCxnSpPr>
            <p:cNvPr id="47" name="Straight Connector 72"/>
            <p:cNvCxnSpPr>
              <a:cxnSpLocks noChangeShapeType="1"/>
            </p:cNvCxnSpPr>
            <p:nvPr/>
          </p:nvCxnSpPr>
          <p:spPr bwMode="auto">
            <a:xfrm rot="5400000">
              <a:off x="4953000" y="2362200"/>
              <a:ext cx="152400" cy="0"/>
            </a:xfrm>
            <a:prstGeom prst="line">
              <a:avLst/>
            </a:prstGeom>
            <a:noFill/>
            <a:ln w="12700" algn="ctr">
              <a:solidFill>
                <a:schemeClr val="tx1"/>
              </a:solidFill>
              <a:round/>
              <a:headEnd/>
              <a:tailEnd type="none" w="lg" len="lg"/>
            </a:ln>
          </p:spPr>
        </p:cxnSp>
        <p:cxnSp>
          <p:nvCxnSpPr>
            <p:cNvPr id="48" name="Straight Connector 77"/>
            <p:cNvCxnSpPr>
              <a:cxnSpLocks noChangeShapeType="1"/>
            </p:cNvCxnSpPr>
            <p:nvPr/>
          </p:nvCxnSpPr>
          <p:spPr bwMode="auto">
            <a:xfrm rot="5400000">
              <a:off x="4953000" y="2743200"/>
              <a:ext cx="152400" cy="0"/>
            </a:xfrm>
            <a:prstGeom prst="line">
              <a:avLst/>
            </a:prstGeom>
            <a:noFill/>
            <a:ln w="12700" algn="ctr">
              <a:solidFill>
                <a:schemeClr val="tx1"/>
              </a:solidFill>
              <a:round/>
              <a:headEnd/>
              <a:tailEnd type="none" w="lg" len="lg"/>
            </a:ln>
          </p:spPr>
        </p:cxnSp>
      </p:grpSp>
      <p:cxnSp>
        <p:nvCxnSpPr>
          <p:cNvPr id="59" name="Straight Connector 58"/>
          <p:cNvCxnSpPr>
            <a:cxnSpLocks/>
          </p:cNvCxnSpPr>
          <p:nvPr/>
        </p:nvCxnSpPr>
        <p:spPr bwMode="auto">
          <a:xfrm flipV="1">
            <a:off x="3528097" y="2676400"/>
            <a:ext cx="0" cy="326570"/>
          </a:xfrm>
          <a:prstGeom prst="line">
            <a:avLst/>
          </a:prstGeom>
          <a:solidFill>
            <a:schemeClr val="accent1"/>
          </a:solidFill>
          <a:ln w="12700" cap="flat" cmpd="sng" algn="ctr">
            <a:solidFill>
              <a:schemeClr val="tx1"/>
            </a:solidFill>
            <a:prstDash val="solid"/>
            <a:round/>
            <a:headEnd type="none" w="med" len="med"/>
            <a:tailEnd type="none" w="lg" len="lg"/>
          </a:ln>
          <a:effectLst/>
        </p:spPr>
      </p:cxnSp>
      <p:cxnSp>
        <p:nvCxnSpPr>
          <p:cNvPr id="60" name="Straight Connector 81"/>
          <p:cNvCxnSpPr>
            <a:cxnSpLocks noChangeShapeType="1"/>
          </p:cNvCxnSpPr>
          <p:nvPr/>
        </p:nvCxnSpPr>
        <p:spPr bwMode="auto">
          <a:xfrm rot="5400000">
            <a:off x="3451897" y="3777899"/>
            <a:ext cx="152400" cy="0"/>
          </a:xfrm>
          <a:prstGeom prst="line">
            <a:avLst/>
          </a:prstGeom>
          <a:noFill/>
          <a:ln w="12700" algn="ctr">
            <a:solidFill>
              <a:schemeClr val="tx1"/>
            </a:solidFill>
            <a:round/>
            <a:headEnd/>
            <a:tailEnd type="none" w="lg" len="lg"/>
          </a:ln>
        </p:spPr>
      </p:cxnSp>
      <p:grpSp>
        <p:nvGrpSpPr>
          <p:cNvPr id="8" name="Group 82"/>
          <p:cNvGrpSpPr>
            <a:grpSpLocks/>
          </p:cNvGrpSpPr>
          <p:nvPr/>
        </p:nvGrpSpPr>
        <p:grpSpPr bwMode="auto">
          <a:xfrm>
            <a:off x="3413797" y="3854099"/>
            <a:ext cx="228600" cy="76200"/>
            <a:chOff x="457200" y="4953000"/>
            <a:chExt cx="914400" cy="304800"/>
          </a:xfrm>
        </p:grpSpPr>
        <p:cxnSp>
          <p:nvCxnSpPr>
            <p:cNvPr id="62" name="Straight Connector 83"/>
            <p:cNvCxnSpPr>
              <a:cxnSpLocks noChangeShapeType="1"/>
            </p:cNvCxnSpPr>
            <p:nvPr/>
          </p:nvCxnSpPr>
          <p:spPr bwMode="auto">
            <a:xfrm>
              <a:off x="457200" y="4953000"/>
              <a:ext cx="914400" cy="0"/>
            </a:xfrm>
            <a:prstGeom prst="line">
              <a:avLst/>
            </a:prstGeom>
            <a:noFill/>
            <a:ln w="9525" algn="ctr">
              <a:solidFill>
                <a:schemeClr val="tx1"/>
              </a:solidFill>
              <a:round/>
              <a:headEnd/>
              <a:tailEnd type="none" w="lg" len="lg"/>
            </a:ln>
          </p:spPr>
        </p:cxnSp>
        <p:cxnSp>
          <p:nvCxnSpPr>
            <p:cNvPr id="63" name="Straight Connector 84"/>
            <p:cNvCxnSpPr>
              <a:cxnSpLocks noChangeShapeType="1"/>
            </p:cNvCxnSpPr>
            <p:nvPr/>
          </p:nvCxnSpPr>
          <p:spPr bwMode="auto">
            <a:xfrm>
              <a:off x="609600" y="5105400"/>
              <a:ext cx="609600" cy="0"/>
            </a:xfrm>
            <a:prstGeom prst="line">
              <a:avLst/>
            </a:prstGeom>
            <a:noFill/>
            <a:ln w="9525" algn="ctr">
              <a:solidFill>
                <a:schemeClr val="tx1"/>
              </a:solidFill>
              <a:round/>
              <a:headEnd/>
              <a:tailEnd type="none" w="lg" len="lg"/>
            </a:ln>
          </p:spPr>
        </p:cxnSp>
        <p:cxnSp>
          <p:nvCxnSpPr>
            <p:cNvPr id="64" name="Straight Connector 85"/>
            <p:cNvCxnSpPr>
              <a:cxnSpLocks noChangeShapeType="1"/>
            </p:cNvCxnSpPr>
            <p:nvPr/>
          </p:nvCxnSpPr>
          <p:spPr bwMode="auto">
            <a:xfrm>
              <a:off x="762000" y="5257800"/>
              <a:ext cx="304800" cy="0"/>
            </a:xfrm>
            <a:prstGeom prst="line">
              <a:avLst/>
            </a:prstGeom>
            <a:noFill/>
            <a:ln w="9525" algn="ctr">
              <a:solidFill>
                <a:schemeClr val="tx1"/>
              </a:solidFill>
              <a:round/>
              <a:headEnd/>
              <a:tailEnd type="none" w="lg" len="lg"/>
            </a:ln>
          </p:spPr>
        </p:cxnSp>
      </p:grpSp>
      <p:cxnSp>
        <p:nvCxnSpPr>
          <p:cNvPr id="66" name="Straight Connector 65"/>
          <p:cNvCxnSpPr/>
          <p:nvPr/>
        </p:nvCxnSpPr>
        <p:spPr bwMode="auto">
          <a:xfrm>
            <a:off x="3528097" y="3471057"/>
            <a:ext cx="0" cy="272143"/>
          </a:xfrm>
          <a:prstGeom prst="line">
            <a:avLst/>
          </a:prstGeom>
          <a:solidFill>
            <a:schemeClr val="accent1"/>
          </a:solidFill>
          <a:ln w="12700" cap="flat" cmpd="sng" algn="ctr">
            <a:solidFill>
              <a:schemeClr val="tx1"/>
            </a:solidFill>
            <a:prstDash val="solid"/>
            <a:round/>
            <a:headEnd type="none" w="med" len="med"/>
            <a:tailEnd type="none" w="lg" len="lg"/>
          </a:ln>
          <a:effectLst/>
        </p:spPr>
      </p:cxnSp>
      <p:sp>
        <p:nvSpPr>
          <p:cNvPr id="72" name="TextBox 71"/>
          <p:cNvSpPr txBox="1"/>
          <p:nvPr/>
        </p:nvSpPr>
        <p:spPr>
          <a:xfrm>
            <a:off x="2177679" y="3560314"/>
            <a:ext cx="320922" cy="338554"/>
          </a:xfrm>
          <a:prstGeom prst="rect">
            <a:avLst/>
          </a:prstGeom>
          <a:noFill/>
        </p:spPr>
        <p:txBody>
          <a:bodyPr wrap="none">
            <a:spAutoFit/>
          </a:bodyPr>
          <a:lstStyle/>
          <a:p>
            <a:pPr>
              <a:defRPr/>
            </a:pPr>
            <a:r>
              <a:rPr lang="en-US" i="1">
                <a:solidFill>
                  <a:srgbClr val="0000FF"/>
                </a:solidFill>
                <a:latin typeface="Times New Roman" pitchFamily="18" charset="0"/>
                <a:cs typeface="Times New Roman" pitchFamily="18" charset="0"/>
              </a:rPr>
              <a:t>C</a:t>
            </a:r>
            <a:endParaRPr lang="en-US" i="1" baseline="-25000" dirty="0">
              <a:solidFill>
                <a:srgbClr val="0000FF"/>
              </a:solidFill>
              <a:latin typeface="Times New Roman" pitchFamily="18" charset="0"/>
              <a:cs typeface="Times New Roman" pitchFamily="18" charset="0"/>
            </a:endParaRPr>
          </a:p>
        </p:txBody>
      </p:sp>
      <p:sp>
        <p:nvSpPr>
          <p:cNvPr id="73" name="Rectangle 186"/>
          <p:cNvSpPr>
            <a:spLocks noChangeArrowheads="1"/>
          </p:cNvSpPr>
          <p:nvPr/>
        </p:nvSpPr>
        <p:spPr bwMode="auto">
          <a:xfrm>
            <a:off x="1056435" y="2279070"/>
            <a:ext cx="90488" cy="146050"/>
          </a:xfrm>
          <a:prstGeom prst="rect">
            <a:avLst/>
          </a:prstGeom>
          <a:solidFill>
            <a:schemeClr val="bg1"/>
          </a:solidFill>
          <a:ln w="38100" algn="ctr">
            <a:noFill/>
            <a:round/>
            <a:headEnd/>
            <a:tailEnd type="triangle" w="lg" len="lg"/>
          </a:ln>
        </p:spPr>
        <p:txBody>
          <a:bodyPr/>
          <a:lstStyle/>
          <a:p>
            <a:endParaRPr lang="en-US"/>
          </a:p>
        </p:txBody>
      </p:sp>
      <p:sp>
        <p:nvSpPr>
          <p:cNvPr id="74" name="TextBox 73"/>
          <p:cNvSpPr txBox="1"/>
          <p:nvPr/>
        </p:nvSpPr>
        <p:spPr>
          <a:xfrm>
            <a:off x="3640523" y="2973975"/>
            <a:ext cx="470000" cy="400110"/>
          </a:xfrm>
          <a:prstGeom prst="rect">
            <a:avLst/>
          </a:prstGeom>
          <a:solidFill>
            <a:schemeClr val="bg1"/>
          </a:solidFill>
        </p:spPr>
        <p:txBody>
          <a:bodyPr wrap="none" rtlCol="0">
            <a:spAutoFit/>
          </a:bodyPr>
          <a:lstStyle/>
          <a:p>
            <a:r>
              <a:rPr lang="en-US" sz="2000" i="1" dirty="0">
                <a:solidFill>
                  <a:srgbClr val="0000FF"/>
                </a:solidFill>
                <a:latin typeface="Times New Roman" pitchFamily="18" charset="0"/>
                <a:cs typeface="Times New Roman" pitchFamily="18" charset="0"/>
              </a:rPr>
              <a:t>V</a:t>
            </a:r>
            <a:r>
              <a:rPr lang="en-US" sz="2000" i="1" baseline="-25000" dirty="0">
                <a:solidFill>
                  <a:srgbClr val="0000FF"/>
                </a:solidFill>
                <a:latin typeface="Times New Roman" pitchFamily="18" charset="0"/>
                <a:cs typeface="Times New Roman" pitchFamily="18" charset="0"/>
              </a:rPr>
              <a:t>C</a:t>
            </a:r>
          </a:p>
        </p:txBody>
      </p:sp>
      <p:grpSp>
        <p:nvGrpSpPr>
          <p:cNvPr id="20" name="Group 19">
            <a:extLst>
              <a:ext uri="{FF2B5EF4-FFF2-40B4-BE49-F238E27FC236}">
                <a16:creationId xmlns:a16="http://schemas.microsoft.com/office/drawing/2014/main" id="{4CCA892B-B193-40FB-9AB7-6B20E3E359C3}"/>
              </a:ext>
            </a:extLst>
          </p:cNvPr>
          <p:cNvGrpSpPr/>
          <p:nvPr/>
        </p:nvGrpSpPr>
        <p:grpSpPr>
          <a:xfrm>
            <a:off x="2383282" y="3279534"/>
            <a:ext cx="304800" cy="558915"/>
            <a:chOff x="4600272" y="2848314"/>
            <a:chExt cx="304800" cy="558915"/>
          </a:xfrm>
        </p:grpSpPr>
        <p:grpSp>
          <p:nvGrpSpPr>
            <p:cNvPr id="10" name="Group 159"/>
            <p:cNvGrpSpPr>
              <a:grpSpLocks/>
            </p:cNvGrpSpPr>
            <p:nvPr/>
          </p:nvGrpSpPr>
          <p:grpSpPr bwMode="auto">
            <a:xfrm>
              <a:off x="4600272" y="3008766"/>
              <a:ext cx="304800" cy="228600"/>
              <a:chOff x="3429000" y="3124200"/>
              <a:chExt cx="304800" cy="228600"/>
            </a:xfrm>
          </p:grpSpPr>
          <p:cxnSp>
            <p:nvCxnSpPr>
              <p:cNvPr id="68" name="Straight Connector 160"/>
              <p:cNvCxnSpPr>
                <a:cxnSpLocks noChangeShapeType="1"/>
              </p:cNvCxnSpPr>
              <p:nvPr/>
            </p:nvCxnSpPr>
            <p:spPr bwMode="auto">
              <a:xfrm>
                <a:off x="3429000" y="3200400"/>
                <a:ext cx="304800" cy="0"/>
              </a:xfrm>
              <a:prstGeom prst="line">
                <a:avLst/>
              </a:prstGeom>
              <a:noFill/>
              <a:ln w="19050" algn="ctr">
                <a:solidFill>
                  <a:srgbClr val="0000FF"/>
                </a:solidFill>
                <a:round/>
                <a:headEnd/>
                <a:tailEnd type="none" w="lg" len="lg"/>
              </a:ln>
            </p:spPr>
          </p:cxnSp>
          <p:cxnSp>
            <p:nvCxnSpPr>
              <p:cNvPr id="69" name="Straight Connector 161"/>
              <p:cNvCxnSpPr>
                <a:cxnSpLocks noChangeShapeType="1"/>
              </p:cNvCxnSpPr>
              <p:nvPr/>
            </p:nvCxnSpPr>
            <p:spPr bwMode="auto">
              <a:xfrm>
                <a:off x="3429000" y="3276600"/>
                <a:ext cx="304800" cy="0"/>
              </a:xfrm>
              <a:prstGeom prst="line">
                <a:avLst/>
              </a:prstGeom>
              <a:noFill/>
              <a:ln w="19050" algn="ctr">
                <a:solidFill>
                  <a:srgbClr val="0000FF"/>
                </a:solidFill>
                <a:round/>
                <a:headEnd/>
                <a:tailEnd type="none" w="lg" len="lg"/>
              </a:ln>
            </p:spPr>
          </p:cxnSp>
          <p:cxnSp>
            <p:nvCxnSpPr>
              <p:cNvPr id="70" name="Straight Connector 162"/>
              <p:cNvCxnSpPr>
                <a:cxnSpLocks noChangeShapeType="1"/>
              </p:cNvCxnSpPr>
              <p:nvPr/>
            </p:nvCxnSpPr>
            <p:spPr bwMode="auto">
              <a:xfrm rot="5400000" flipH="1" flipV="1">
                <a:off x="3543300" y="3162300"/>
                <a:ext cx="76200" cy="0"/>
              </a:xfrm>
              <a:prstGeom prst="line">
                <a:avLst/>
              </a:prstGeom>
              <a:noFill/>
              <a:ln w="19050" algn="ctr">
                <a:solidFill>
                  <a:srgbClr val="0000FF"/>
                </a:solidFill>
                <a:round/>
                <a:headEnd/>
                <a:tailEnd type="none" w="lg" len="lg"/>
              </a:ln>
            </p:spPr>
          </p:cxnSp>
          <p:cxnSp>
            <p:nvCxnSpPr>
              <p:cNvPr id="71" name="Straight Connector 163"/>
              <p:cNvCxnSpPr>
                <a:cxnSpLocks noChangeShapeType="1"/>
              </p:cNvCxnSpPr>
              <p:nvPr/>
            </p:nvCxnSpPr>
            <p:spPr bwMode="auto">
              <a:xfrm rot="5400000">
                <a:off x="3543300" y="3314700"/>
                <a:ext cx="76200" cy="0"/>
              </a:xfrm>
              <a:prstGeom prst="line">
                <a:avLst/>
              </a:prstGeom>
              <a:noFill/>
              <a:ln w="19050" algn="ctr">
                <a:solidFill>
                  <a:srgbClr val="0000FF"/>
                </a:solidFill>
                <a:round/>
                <a:headEnd/>
                <a:tailEnd type="none" w="lg" len="lg"/>
              </a:ln>
            </p:spPr>
          </p:cxnSp>
        </p:grpSp>
        <p:cxnSp>
          <p:nvCxnSpPr>
            <p:cNvPr id="84" name="Straight Connector 83"/>
            <p:cNvCxnSpPr/>
            <p:nvPr/>
          </p:nvCxnSpPr>
          <p:spPr bwMode="auto">
            <a:xfrm flipV="1">
              <a:off x="4752672" y="2848314"/>
              <a:ext cx="0" cy="163286"/>
            </a:xfrm>
            <a:prstGeom prst="line">
              <a:avLst/>
            </a:prstGeom>
            <a:solidFill>
              <a:schemeClr val="accent1"/>
            </a:solidFill>
            <a:ln w="19050" cap="flat" cmpd="sng" algn="ctr">
              <a:solidFill>
                <a:srgbClr val="0000FF"/>
              </a:solidFill>
              <a:prstDash val="solid"/>
              <a:round/>
              <a:headEnd type="none" w="med" len="med"/>
              <a:tailEnd type="none" w="lg" len="lg"/>
            </a:ln>
            <a:effectLst/>
          </p:spPr>
        </p:cxnSp>
        <p:cxnSp>
          <p:nvCxnSpPr>
            <p:cNvPr id="86" name="Straight Connector 85"/>
            <p:cNvCxnSpPr/>
            <p:nvPr/>
          </p:nvCxnSpPr>
          <p:spPr bwMode="auto">
            <a:xfrm>
              <a:off x="4752672" y="3211286"/>
              <a:ext cx="0" cy="195943"/>
            </a:xfrm>
            <a:prstGeom prst="line">
              <a:avLst/>
            </a:prstGeom>
            <a:solidFill>
              <a:schemeClr val="accent1"/>
            </a:solidFill>
            <a:ln w="19050" cap="flat" cmpd="sng" algn="ctr">
              <a:solidFill>
                <a:srgbClr val="0000FF"/>
              </a:solidFill>
              <a:prstDash val="solid"/>
              <a:round/>
              <a:headEnd type="none" w="med" len="med"/>
              <a:tailEnd type="none" w="lg" len="lg"/>
            </a:ln>
            <a:effectLst/>
          </p:spPr>
        </p:cxnSp>
      </p:grpSp>
      <p:grpSp>
        <p:nvGrpSpPr>
          <p:cNvPr id="11" name="Group 93"/>
          <p:cNvGrpSpPr/>
          <p:nvPr/>
        </p:nvGrpSpPr>
        <p:grpSpPr>
          <a:xfrm>
            <a:off x="1473267" y="3217962"/>
            <a:ext cx="1632857" cy="1698171"/>
            <a:chOff x="3690257" y="2819400"/>
            <a:chExt cx="1632857" cy="1698171"/>
          </a:xfrm>
        </p:grpSpPr>
        <p:sp>
          <p:nvSpPr>
            <p:cNvPr id="87" name="Freeform 86"/>
            <p:cNvSpPr/>
            <p:nvPr/>
          </p:nvSpPr>
          <p:spPr bwMode="auto">
            <a:xfrm>
              <a:off x="3690257" y="3135086"/>
              <a:ext cx="1632857" cy="1382485"/>
            </a:xfrm>
            <a:custGeom>
              <a:avLst/>
              <a:gdLst>
                <a:gd name="connsiteX0" fmla="*/ 0 w 1632857"/>
                <a:gd name="connsiteY0" fmla="*/ 1382485 h 1382485"/>
                <a:gd name="connsiteX1" fmla="*/ 0 w 1632857"/>
                <a:gd name="connsiteY1" fmla="*/ 1045028 h 1382485"/>
                <a:gd name="connsiteX2" fmla="*/ 1632857 w 1632857"/>
                <a:gd name="connsiteY2" fmla="*/ 0 h 1382485"/>
                <a:gd name="connsiteX3" fmla="*/ 1632857 w 1632857"/>
                <a:gd name="connsiteY3" fmla="*/ 315685 h 1382485"/>
              </a:gdLst>
              <a:ahLst/>
              <a:cxnLst>
                <a:cxn ang="0">
                  <a:pos x="connsiteX0" y="connsiteY0"/>
                </a:cxn>
                <a:cxn ang="0">
                  <a:pos x="connsiteX1" y="connsiteY1"/>
                </a:cxn>
                <a:cxn ang="0">
                  <a:pos x="connsiteX2" y="connsiteY2"/>
                </a:cxn>
                <a:cxn ang="0">
                  <a:pos x="connsiteX3" y="connsiteY3"/>
                </a:cxn>
              </a:cxnLst>
              <a:rect l="l" t="t" r="r" b="b"/>
              <a:pathLst>
                <a:path w="1632857" h="1382485">
                  <a:moveTo>
                    <a:pt x="0" y="1382485"/>
                  </a:moveTo>
                  <a:lnTo>
                    <a:pt x="0" y="1045028"/>
                  </a:lnTo>
                  <a:lnTo>
                    <a:pt x="1632857" y="0"/>
                  </a:lnTo>
                  <a:lnTo>
                    <a:pt x="1632857" y="315685"/>
                  </a:lnTo>
                </a:path>
              </a:pathLst>
            </a:custGeom>
            <a:noFill/>
            <a:ln w="19050" cap="flat" cmpd="sng" algn="ctr">
              <a:solidFill>
                <a:srgbClr val="FF0000"/>
              </a:solidFill>
              <a:prstDash val="solid"/>
              <a:round/>
              <a:headEnd type="triangle" w="med" len="med"/>
              <a:tailEnd type="triangle" w="med" len="med"/>
            </a:ln>
            <a:effectLst/>
          </p:spPr>
          <p:txBody>
            <a:bodyPr rtlCol="0" anchor="ctr"/>
            <a:lstStyle/>
            <a:p>
              <a:pPr algn="ctr"/>
              <a:endParaRPr lang="en-US"/>
            </a:p>
          </p:txBody>
        </p:sp>
        <p:cxnSp>
          <p:nvCxnSpPr>
            <p:cNvPr id="89" name="Straight Connector 88"/>
            <p:cNvCxnSpPr/>
            <p:nvPr/>
          </p:nvCxnSpPr>
          <p:spPr bwMode="auto">
            <a:xfrm>
              <a:off x="5007429" y="2819400"/>
              <a:ext cx="0" cy="511629"/>
            </a:xfrm>
            <a:prstGeom prst="line">
              <a:avLst/>
            </a:prstGeom>
            <a:solidFill>
              <a:schemeClr val="accent1"/>
            </a:solidFill>
            <a:ln w="19050" cap="flat" cmpd="sng" algn="ctr">
              <a:solidFill>
                <a:srgbClr val="FF0000"/>
              </a:solidFill>
              <a:prstDash val="solid"/>
              <a:round/>
              <a:headEnd type="none" w="med" len="med"/>
              <a:tailEnd type="none" w="lg" len="lg"/>
            </a:ln>
            <a:effectLst/>
          </p:spPr>
        </p:cxnSp>
      </p:grpSp>
      <p:sp>
        <p:nvSpPr>
          <p:cNvPr id="92" name="TextBox 91"/>
          <p:cNvSpPr txBox="1"/>
          <p:nvPr/>
        </p:nvSpPr>
        <p:spPr>
          <a:xfrm>
            <a:off x="701438" y="3207080"/>
            <a:ext cx="1186542" cy="523220"/>
          </a:xfrm>
          <a:prstGeom prst="rect">
            <a:avLst/>
          </a:prstGeom>
          <a:noFill/>
        </p:spPr>
        <p:txBody>
          <a:bodyPr wrap="square" rtlCol="0">
            <a:spAutoFit/>
          </a:bodyPr>
          <a:lstStyle/>
          <a:p>
            <a:pPr algn="ctr"/>
            <a:r>
              <a:rPr lang="en-US" sz="1400" dirty="0"/>
              <a:t>CULPRIT CIRCUIT</a:t>
            </a:r>
          </a:p>
        </p:txBody>
      </p:sp>
      <p:sp>
        <p:nvSpPr>
          <p:cNvPr id="93" name="TextBox 92"/>
          <p:cNvSpPr txBox="1"/>
          <p:nvPr/>
        </p:nvSpPr>
        <p:spPr>
          <a:xfrm>
            <a:off x="2763880" y="3112299"/>
            <a:ext cx="264816" cy="338554"/>
          </a:xfrm>
          <a:prstGeom prst="rect">
            <a:avLst/>
          </a:prstGeom>
          <a:noFill/>
        </p:spPr>
        <p:txBody>
          <a:bodyPr wrap="none">
            <a:spAutoFit/>
          </a:bodyPr>
          <a:lstStyle/>
          <a:p>
            <a:pPr>
              <a:defRPr/>
            </a:pPr>
            <a:r>
              <a:rPr lang="en-US" i="1">
                <a:solidFill>
                  <a:srgbClr val="FF0000"/>
                </a:solidFill>
                <a:latin typeface="Times New Roman" pitchFamily="18" charset="0"/>
                <a:cs typeface="Times New Roman" pitchFamily="18" charset="0"/>
              </a:rPr>
              <a:t>I</a:t>
            </a:r>
            <a:endParaRPr lang="en-US" i="1" baseline="-25000" dirty="0">
              <a:solidFill>
                <a:srgbClr val="FF0000"/>
              </a:solidFill>
              <a:latin typeface="Times New Roman" pitchFamily="18" charset="0"/>
              <a:cs typeface="Times New Roman" pitchFamily="18" charset="0"/>
            </a:endParaRPr>
          </a:p>
        </p:txBody>
      </p:sp>
      <p:grpSp>
        <p:nvGrpSpPr>
          <p:cNvPr id="12" name="Group 105"/>
          <p:cNvGrpSpPr/>
          <p:nvPr/>
        </p:nvGrpSpPr>
        <p:grpSpPr>
          <a:xfrm>
            <a:off x="2191725" y="3979963"/>
            <a:ext cx="385042" cy="542016"/>
            <a:chOff x="4408715" y="3548743"/>
            <a:chExt cx="385042" cy="542016"/>
          </a:xfrm>
        </p:grpSpPr>
        <p:sp>
          <p:nvSpPr>
            <p:cNvPr id="95" name="TextBox 94"/>
            <p:cNvSpPr txBox="1"/>
            <p:nvPr/>
          </p:nvSpPr>
          <p:spPr>
            <a:xfrm>
              <a:off x="4408715" y="3668486"/>
              <a:ext cx="385042" cy="307777"/>
            </a:xfrm>
            <a:prstGeom prst="rect">
              <a:avLst/>
            </a:prstGeom>
            <a:noFill/>
          </p:spPr>
          <p:txBody>
            <a:bodyPr wrap="none" rtlCol="0">
              <a:spAutoFit/>
            </a:bodyPr>
            <a:lstStyle/>
            <a:p>
              <a:r>
                <a:rPr lang="en-US" sz="1400" i="1" dirty="0">
                  <a:solidFill>
                    <a:srgbClr val="0000FF"/>
                  </a:solidFill>
                  <a:latin typeface="Times New Roman" pitchFamily="18" charset="0"/>
                  <a:cs typeface="Times New Roman" pitchFamily="18" charset="0"/>
                </a:rPr>
                <a:t>V</a:t>
              </a:r>
              <a:r>
                <a:rPr lang="en-US" sz="1400" i="1" baseline="-25000" dirty="0">
                  <a:solidFill>
                    <a:srgbClr val="0000FF"/>
                  </a:solidFill>
                  <a:latin typeface="Times New Roman" pitchFamily="18" charset="0"/>
                  <a:cs typeface="Times New Roman" pitchFamily="18" charset="0"/>
                </a:rPr>
                <a:t>V</a:t>
              </a:r>
            </a:p>
          </p:txBody>
        </p:sp>
        <p:sp>
          <p:nvSpPr>
            <p:cNvPr id="96" name="TextBox 95"/>
            <p:cNvSpPr txBox="1"/>
            <p:nvPr/>
          </p:nvSpPr>
          <p:spPr>
            <a:xfrm>
              <a:off x="4506686" y="3548743"/>
              <a:ext cx="242374" cy="215444"/>
            </a:xfrm>
            <a:prstGeom prst="rect">
              <a:avLst/>
            </a:prstGeom>
            <a:noFill/>
          </p:spPr>
          <p:txBody>
            <a:bodyPr wrap="none" rtlCol="0">
              <a:spAutoFit/>
            </a:bodyPr>
            <a:lstStyle/>
            <a:p>
              <a:r>
                <a:rPr lang="en-US" sz="800" dirty="0">
                  <a:solidFill>
                    <a:srgbClr val="0000FF"/>
                  </a:solidFill>
                  <a:latin typeface="Times New Roman" pitchFamily="18" charset="0"/>
                  <a:cs typeface="Times New Roman" pitchFamily="18" charset="0"/>
                </a:rPr>
                <a:t>+</a:t>
              </a:r>
            </a:p>
          </p:txBody>
        </p:sp>
        <p:sp>
          <p:nvSpPr>
            <p:cNvPr id="97" name="TextBox 96"/>
            <p:cNvSpPr txBox="1"/>
            <p:nvPr/>
          </p:nvSpPr>
          <p:spPr>
            <a:xfrm>
              <a:off x="4492071" y="3875315"/>
              <a:ext cx="218330" cy="215444"/>
            </a:xfrm>
            <a:prstGeom prst="rect">
              <a:avLst/>
            </a:prstGeom>
            <a:noFill/>
          </p:spPr>
          <p:txBody>
            <a:bodyPr wrap="none" rtlCol="0">
              <a:spAutoFit/>
            </a:bodyPr>
            <a:lstStyle/>
            <a:p>
              <a:r>
                <a:rPr lang="en-US" sz="800" dirty="0">
                  <a:solidFill>
                    <a:srgbClr val="0000FF"/>
                  </a:solidFill>
                  <a:latin typeface="Times New Roman" pitchFamily="18" charset="0"/>
                  <a:cs typeface="Times New Roman" pitchFamily="18" charset="0"/>
                </a:rPr>
                <a:t>-</a:t>
              </a:r>
            </a:p>
          </p:txBody>
        </p:sp>
      </p:grpSp>
      <p:sp>
        <p:nvSpPr>
          <p:cNvPr id="78" name="TextBox 77"/>
          <p:cNvSpPr txBox="1"/>
          <p:nvPr/>
        </p:nvSpPr>
        <p:spPr>
          <a:xfrm>
            <a:off x="1064690" y="4515540"/>
            <a:ext cx="325730" cy="246221"/>
          </a:xfrm>
          <a:prstGeom prst="rect">
            <a:avLst/>
          </a:prstGeom>
          <a:noFill/>
        </p:spPr>
        <p:txBody>
          <a:bodyPr wrap="none" rtlCol="0">
            <a:spAutoFit/>
          </a:bodyPr>
          <a:lstStyle/>
          <a:p>
            <a:r>
              <a:rPr lang="en-US" sz="1000" i="1" dirty="0">
                <a:solidFill>
                  <a:srgbClr val="0000FF"/>
                </a:solidFill>
              </a:rPr>
              <a:t>R</a:t>
            </a:r>
            <a:r>
              <a:rPr lang="en-US" sz="1000" i="1" baseline="-25000" dirty="0">
                <a:solidFill>
                  <a:srgbClr val="0000FF"/>
                </a:solidFill>
              </a:rPr>
              <a:t>1</a:t>
            </a:r>
          </a:p>
        </p:txBody>
      </p:sp>
      <p:sp>
        <p:nvSpPr>
          <p:cNvPr id="81" name="TextBox 80"/>
          <p:cNvSpPr txBox="1"/>
          <p:nvPr/>
        </p:nvSpPr>
        <p:spPr>
          <a:xfrm>
            <a:off x="3157650" y="3326820"/>
            <a:ext cx="325730" cy="246221"/>
          </a:xfrm>
          <a:prstGeom prst="rect">
            <a:avLst/>
          </a:prstGeom>
          <a:noFill/>
        </p:spPr>
        <p:txBody>
          <a:bodyPr wrap="none" rtlCol="0">
            <a:spAutoFit/>
          </a:bodyPr>
          <a:lstStyle/>
          <a:p>
            <a:r>
              <a:rPr lang="en-US" sz="1000" i="1" dirty="0">
                <a:solidFill>
                  <a:srgbClr val="0000FF"/>
                </a:solidFill>
              </a:rPr>
              <a:t>R</a:t>
            </a:r>
            <a:r>
              <a:rPr lang="en-US" sz="1000" i="1" baseline="-25000" dirty="0">
                <a:solidFill>
                  <a:srgbClr val="0000FF"/>
                </a:solidFill>
              </a:rPr>
              <a:t>2</a:t>
            </a:r>
          </a:p>
        </p:txBody>
      </p:sp>
      <p:cxnSp>
        <p:nvCxnSpPr>
          <p:cNvPr id="85" name="Straight Arrow Connector 73">
            <a:extLst>
              <a:ext uri="{FF2B5EF4-FFF2-40B4-BE49-F238E27FC236}">
                <a16:creationId xmlns:a16="http://schemas.microsoft.com/office/drawing/2014/main" id="{248078B2-74C0-42F8-AFE6-5209FC77A518}"/>
              </a:ext>
            </a:extLst>
          </p:cNvPr>
          <p:cNvCxnSpPr>
            <a:cxnSpLocks noChangeShapeType="1"/>
          </p:cNvCxnSpPr>
          <p:nvPr/>
        </p:nvCxnSpPr>
        <p:spPr bwMode="auto">
          <a:xfrm flipV="1">
            <a:off x="1316710" y="3383066"/>
            <a:ext cx="1066800" cy="685800"/>
          </a:xfrm>
          <a:prstGeom prst="straightConnector1">
            <a:avLst/>
          </a:prstGeom>
          <a:noFill/>
          <a:ln w="57150" algn="ctr">
            <a:solidFill>
              <a:schemeClr val="tx1"/>
            </a:solidFill>
            <a:round/>
            <a:headEnd/>
            <a:tailEnd type="triangle" w="med" len="med"/>
          </a:ln>
        </p:spPr>
      </p:cxnSp>
      <p:sp>
        <p:nvSpPr>
          <p:cNvPr id="88" name="TextBox 101">
            <a:extLst>
              <a:ext uri="{FF2B5EF4-FFF2-40B4-BE49-F238E27FC236}">
                <a16:creationId xmlns:a16="http://schemas.microsoft.com/office/drawing/2014/main" id="{1906770B-F559-467D-A593-E867EC44201D}"/>
              </a:ext>
            </a:extLst>
          </p:cNvPr>
          <p:cNvSpPr txBox="1">
            <a:spLocks noChangeArrowheads="1"/>
          </p:cNvSpPr>
          <p:nvPr/>
        </p:nvSpPr>
        <p:spPr bwMode="auto">
          <a:xfrm>
            <a:off x="1877546" y="3174196"/>
            <a:ext cx="356188" cy="338554"/>
          </a:xfrm>
          <a:prstGeom prst="rect">
            <a:avLst/>
          </a:prstGeom>
          <a:noFill/>
          <a:ln w="9525">
            <a:noFill/>
            <a:miter lim="800000"/>
            <a:headEnd/>
            <a:tailEnd/>
          </a:ln>
        </p:spPr>
        <p:txBody>
          <a:bodyPr wrap="none">
            <a:spAutoFit/>
          </a:bodyPr>
          <a:lstStyle/>
          <a:p>
            <a:r>
              <a:rPr lang="en-US" i="1" dirty="0">
                <a:latin typeface="Times New Roman" pitchFamily="18" charset="0"/>
                <a:cs typeface="Times New Roman" pitchFamily="18" charset="0"/>
              </a:rPr>
              <a:t>I</a:t>
            </a:r>
            <a:r>
              <a:rPr lang="en-US" i="1" baseline="-25000" dirty="0">
                <a:latin typeface="Times New Roman" pitchFamily="18" charset="0"/>
                <a:cs typeface="Times New Roman" pitchFamily="18" charset="0"/>
              </a:rPr>
              <a:t>C</a:t>
            </a:r>
          </a:p>
        </p:txBody>
      </p:sp>
      <p:sp>
        <p:nvSpPr>
          <p:cNvPr id="14" name="TextBox 13">
            <a:extLst>
              <a:ext uri="{FF2B5EF4-FFF2-40B4-BE49-F238E27FC236}">
                <a16:creationId xmlns:a16="http://schemas.microsoft.com/office/drawing/2014/main" id="{A1E6C27F-CFF4-46A4-B079-4C71BF492006}"/>
              </a:ext>
            </a:extLst>
          </p:cNvPr>
          <p:cNvSpPr txBox="1"/>
          <p:nvPr/>
        </p:nvSpPr>
        <p:spPr>
          <a:xfrm>
            <a:off x="3723077" y="2664274"/>
            <a:ext cx="304892" cy="338554"/>
          </a:xfrm>
          <a:prstGeom prst="rect">
            <a:avLst/>
          </a:prstGeom>
          <a:noFill/>
        </p:spPr>
        <p:txBody>
          <a:bodyPr wrap="none" rtlCol="0">
            <a:spAutoFit/>
          </a:bodyPr>
          <a:lstStyle/>
          <a:p>
            <a:r>
              <a:rPr lang="en-US">
                <a:solidFill>
                  <a:srgbClr val="0000FF"/>
                </a:solidFill>
              </a:rPr>
              <a:t>+</a:t>
            </a:r>
          </a:p>
        </p:txBody>
      </p:sp>
      <p:sp>
        <p:nvSpPr>
          <p:cNvPr id="90" name="TextBox 89">
            <a:extLst>
              <a:ext uri="{FF2B5EF4-FFF2-40B4-BE49-F238E27FC236}">
                <a16:creationId xmlns:a16="http://schemas.microsoft.com/office/drawing/2014/main" id="{EDFA9FDB-D091-4D2E-AE4E-283FECB06D0E}"/>
              </a:ext>
            </a:extLst>
          </p:cNvPr>
          <p:cNvSpPr txBox="1"/>
          <p:nvPr/>
        </p:nvSpPr>
        <p:spPr>
          <a:xfrm>
            <a:off x="3748725" y="3396242"/>
            <a:ext cx="253596" cy="338554"/>
          </a:xfrm>
          <a:prstGeom prst="rect">
            <a:avLst/>
          </a:prstGeom>
          <a:noFill/>
        </p:spPr>
        <p:txBody>
          <a:bodyPr wrap="none" rtlCol="0">
            <a:spAutoFit/>
          </a:bodyPr>
          <a:lstStyle/>
          <a:p>
            <a:r>
              <a:rPr lang="en-US">
                <a:solidFill>
                  <a:srgbClr val="0000FF"/>
                </a:solidFill>
              </a:rPr>
              <a:t>-</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1276AA7F-EE7E-4AF6-B32F-73294795FF22}"/>
                  </a:ext>
                </a:extLst>
              </p:cNvPr>
              <p:cNvSpPr txBox="1"/>
              <p:nvPr/>
            </p:nvSpPr>
            <p:spPr>
              <a:xfrm>
                <a:off x="2699446" y="5337850"/>
                <a:ext cx="1137106"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𝑅</m:t>
                          </m:r>
                        </m:e>
                        <m:sub>
                          <m:r>
                            <a:rPr lang="en-US" b="0" i="1" smtClean="0">
                              <a:latin typeface="Cambria Math" panose="02040503050406030204" pitchFamily="18" charset="0"/>
                            </a:rPr>
                            <m:t>𝑉</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𝑅</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𝑅</m:t>
                          </m:r>
                        </m:e>
                        <m:sub>
                          <m:r>
                            <a:rPr lang="en-US" b="0" i="1" smtClean="0">
                              <a:latin typeface="Cambria Math" panose="02040503050406030204" pitchFamily="18" charset="0"/>
                            </a:rPr>
                            <m:t>2</m:t>
                          </m:r>
                        </m:sub>
                      </m:sSub>
                    </m:oMath>
                  </m:oMathPara>
                </a14:m>
                <a:endParaRPr lang="en-US" b="0"/>
              </a:p>
            </p:txBody>
          </p:sp>
        </mc:Choice>
        <mc:Fallback xmlns="">
          <p:sp>
            <p:nvSpPr>
              <p:cNvPr id="16" name="TextBox 15">
                <a:extLst>
                  <a:ext uri="{FF2B5EF4-FFF2-40B4-BE49-F238E27FC236}">
                    <a16:creationId xmlns:a16="http://schemas.microsoft.com/office/drawing/2014/main" id="{1276AA7F-EE7E-4AF6-B32F-73294795FF22}"/>
                  </a:ext>
                </a:extLst>
              </p:cNvPr>
              <p:cNvSpPr txBox="1">
                <a:spLocks noRot="1" noChangeAspect="1" noMove="1" noResize="1" noEditPoints="1" noAdjustHandles="1" noChangeArrowheads="1" noChangeShapeType="1" noTextEdit="1"/>
              </p:cNvSpPr>
              <p:nvPr/>
            </p:nvSpPr>
            <p:spPr>
              <a:xfrm>
                <a:off x="2699446" y="5337850"/>
                <a:ext cx="1137106" cy="246221"/>
              </a:xfrm>
              <a:prstGeom prst="rect">
                <a:avLst/>
              </a:prstGeom>
              <a:blipFill>
                <a:blip r:embed="rId2"/>
                <a:stretch>
                  <a:fillRect l="-3226" r="-538" b="-35000"/>
                </a:stretch>
              </a:blipFill>
            </p:spPr>
            <p:txBody>
              <a:bodyPr/>
              <a:lstStyle/>
              <a:p>
                <a:r>
                  <a:rPr lang="en-US">
                    <a:noFill/>
                  </a:rPr>
                  <a:t> </a:t>
                </a:r>
              </a:p>
            </p:txBody>
          </p:sp>
        </mc:Fallback>
      </mc:AlternateContent>
      <p:sp>
        <p:nvSpPr>
          <p:cNvPr id="17" name="TextBox 16">
            <a:extLst>
              <a:ext uri="{FF2B5EF4-FFF2-40B4-BE49-F238E27FC236}">
                <a16:creationId xmlns:a16="http://schemas.microsoft.com/office/drawing/2014/main" id="{9E09BD35-7F34-43B2-84B6-0CDED53882D2}"/>
              </a:ext>
            </a:extLst>
          </p:cNvPr>
          <p:cNvSpPr txBox="1"/>
          <p:nvPr/>
        </p:nvSpPr>
        <p:spPr>
          <a:xfrm>
            <a:off x="2348643" y="5040957"/>
            <a:ext cx="1998368" cy="276999"/>
          </a:xfrm>
          <a:prstGeom prst="rect">
            <a:avLst/>
          </a:prstGeom>
          <a:noFill/>
        </p:spPr>
        <p:txBody>
          <a:bodyPr wrap="none" rtlCol="0">
            <a:spAutoFit/>
          </a:bodyPr>
          <a:lstStyle/>
          <a:p>
            <a:r>
              <a:rPr lang="en-US" sz="1200" i="1">
                <a:solidFill>
                  <a:srgbClr val="0000FF"/>
                </a:solidFill>
                <a:latin typeface="+mj-lt"/>
                <a:cs typeface="Times New Roman" panose="02020603050405020304" pitchFamily="18" charset="0"/>
              </a:rPr>
              <a:t>Victim circuit resistance:</a:t>
            </a: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91A5EB9B-335C-42C6-8986-9225B1D5A87A}"/>
                  </a:ext>
                </a:extLst>
              </p:cNvPr>
              <p:cNvSpPr txBox="1"/>
              <p:nvPr/>
            </p:nvSpPr>
            <p:spPr>
              <a:xfrm>
                <a:off x="2438948" y="6048514"/>
                <a:ext cx="1069716"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𝑉</m:t>
                          </m:r>
                        </m:e>
                        <m:sub>
                          <m:r>
                            <a:rPr lang="en-US" sz="2000" b="0" i="1" smtClean="0">
                              <a:latin typeface="Cambria Math" panose="02040503050406030204" pitchFamily="18" charset="0"/>
                            </a:rPr>
                            <m:t>𝑉</m:t>
                          </m:r>
                        </m:sub>
                      </m:sSub>
                      <m:r>
                        <a:rPr lang="en-US" sz="2000" b="0" i="1">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𝐼</m:t>
                      </m:r>
                      <m:sSub>
                        <m:sSubPr>
                          <m:ctrlPr>
                            <a:rPr lang="en-US" sz="2000" b="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𝑅</m:t>
                          </m:r>
                        </m:e>
                        <m:sub>
                          <m:r>
                            <a:rPr lang="en-US" sz="2000" b="0" i="1" smtClean="0">
                              <a:latin typeface="Cambria Math" panose="02040503050406030204" pitchFamily="18" charset="0"/>
                              <a:ea typeface="Cambria Math" panose="02040503050406030204" pitchFamily="18" charset="0"/>
                            </a:rPr>
                            <m:t>𝑉</m:t>
                          </m:r>
                        </m:sub>
                      </m:sSub>
                    </m:oMath>
                  </m:oMathPara>
                </a14:m>
                <a:endParaRPr lang="en-US" sz="2000" b="0"/>
              </a:p>
            </p:txBody>
          </p:sp>
        </mc:Choice>
        <mc:Fallback xmlns="">
          <p:sp>
            <p:nvSpPr>
              <p:cNvPr id="18" name="TextBox 17">
                <a:extLst>
                  <a:ext uri="{FF2B5EF4-FFF2-40B4-BE49-F238E27FC236}">
                    <a16:creationId xmlns:a16="http://schemas.microsoft.com/office/drawing/2014/main" id="{91A5EB9B-335C-42C6-8986-9225B1D5A87A}"/>
                  </a:ext>
                </a:extLst>
              </p:cNvPr>
              <p:cNvSpPr txBox="1">
                <a:spLocks noRot="1" noChangeAspect="1" noMove="1" noResize="1" noEditPoints="1" noAdjustHandles="1" noChangeArrowheads="1" noChangeShapeType="1" noTextEdit="1"/>
              </p:cNvSpPr>
              <p:nvPr/>
            </p:nvSpPr>
            <p:spPr>
              <a:xfrm>
                <a:off x="2438948" y="6048514"/>
                <a:ext cx="1069716" cy="307777"/>
              </a:xfrm>
              <a:prstGeom prst="rect">
                <a:avLst/>
              </a:prstGeom>
              <a:blipFill>
                <a:blip r:embed="rId3"/>
                <a:stretch>
                  <a:fillRect l="-4545" r="-1136" b="-19608"/>
                </a:stretch>
              </a:blipFill>
            </p:spPr>
            <p:txBody>
              <a:bodyPr/>
              <a:lstStyle/>
              <a:p>
                <a:r>
                  <a:rPr lang="en-US">
                    <a:noFill/>
                  </a:rPr>
                  <a:t> </a:t>
                </a:r>
              </a:p>
            </p:txBody>
          </p:sp>
        </mc:Fallback>
      </mc:AlternateContent>
      <p:sp>
        <p:nvSpPr>
          <p:cNvPr id="91" name="TextBox 90">
            <a:extLst>
              <a:ext uri="{FF2B5EF4-FFF2-40B4-BE49-F238E27FC236}">
                <a16:creationId xmlns:a16="http://schemas.microsoft.com/office/drawing/2014/main" id="{B0766151-0568-4FB5-86C6-2F068FE34FFC}"/>
              </a:ext>
            </a:extLst>
          </p:cNvPr>
          <p:cNvSpPr txBox="1"/>
          <p:nvPr/>
        </p:nvSpPr>
        <p:spPr>
          <a:xfrm>
            <a:off x="1810261" y="5728904"/>
            <a:ext cx="3283271" cy="307777"/>
          </a:xfrm>
          <a:prstGeom prst="rect">
            <a:avLst/>
          </a:prstGeom>
          <a:noFill/>
        </p:spPr>
        <p:txBody>
          <a:bodyPr wrap="none" rtlCol="0">
            <a:spAutoFit/>
          </a:bodyPr>
          <a:lstStyle/>
          <a:p>
            <a:r>
              <a:rPr lang="en-US" sz="1400" i="1">
                <a:solidFill>
                  <a:srgbClr val="0000FF"/>
                </a:solidFill>
                <a:latin typeface="+mj-lt"/>
                <a:cs typeface="Times New Roman" panose="02020603050405020304" pitchFamily="18" charset="0"/>
              </a:rPr>
              <a:t>Coupled potential into victim circuit:</a:t>
            </a:r>
          </a:p>
        </p:txBody>
      </p:sp>
      <p:pic>
        <p:nvPicPr>
          <p:cNvPr id="9" name="Picture 8">
            <a:extLst>
              <a:ext uri="{FF2B5EF4-FFF2-40B4-BE49-F238E27FC236}">
                <a16:creationId xmlns:a16="http://schemas.microsoft.com/office/drawing/2014/main" id="{FF52B974-2494-4FAA-AAAA-5AC0054FCAA2}"/>
              </a:ext>
            </a:extLst>
          </p:cNvPr>
          <p:cNvPicPr>
            <a:picLocks noChangeAspect="1"/>
          </p:cNvPicPr>
          <p:nvPr/>
        </p:nvPicPr>
        <p:blipFill>
          <a:blip r:embed="rId4"/>
          <a:stretch>
            <a:fillRect/>
          </a:stretch>
        </p:blipFill>
        <p:spPr>
          <a:xfrm>
            <a:off x="5141681" y="2673637"/>
            <a:ext cx="4002319" cy="2401392"/>
          </a:xfrm>
          <a:prstGeom prst="rect">
            <a:avLst/>
          </a:prstGeom>
        </p:spPr>
      </p:pic>
      <p:sp>
        <p:nvSpPr>
          <p:cNvPr id="13" name="TextBox 12">
            <a:extLst>
              <a:ext uri="{FF2B5EF4-FFF2-40B4-BE49-F238E27FC236}">
                <a16:creationId xmlns:a16="http://schemas.microsoft.com/office/drawing/2014/main" id="{6545DFF9-7A93-4ADB-AC4E-145D8CE7F59F}"/>
              </a:ext>
            </a:extLst>
          </p:cNvPr>
          <p:cNvSpPr txBox="1"/>
          <p:nvPr/>
        </p:nvSpPr>
        <p:spPr>
          <a:xfrm>
            <a:off x="5639587" y="2396638"/>
            <a:ext cx="3175356" cy="307777"/>
          </a:xfrm>
          <a:prstGeom prst="rect">
            <a:avLst/>
          </a:prstGeom>
          <a:noFill/>
        </p:spPr>
        <p:txBody>
          <a:bodyPr wrap="none" rtlCol="0">
            <a:spAutoFit/>
          </a:bodyPr>
          <a:lstStyle/>
          <a:p>
            <a:pPr algn="ctr"/>
            <a:r>
              <a:rPr lang="en-US" sz="1400">
                <a:solidFill>
                  <a:srgbClr val="0000FF"/>
                </a:solidFill>
              </a:rPr>
              <a:t>CAPACITIVE COUPLING EXAMPLE</a:t>
            </a:r>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68608DF9-55F1-47E9-B9C3-084E08F5797C}"/>
                  </a:ext>
                </a:extLst>
              </p:cNvPr>
              <p:cNvSpPr txBox="1"/>
              <p:nvPr/>
            </p:nvSpPr>
            <p:spPr>
              <a:xfrm>
                <a:off x="5807442" y="5146779"/>
                <a:ext cx="2723374" cy="41498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panose="02040503050406030204" pitchFamily="18" charset="0"/>
                        </a:rPr>
                        <m:t>𝐼</m:t>
                      </m:r>
                      <m:r>
                        <a:rPr lang="en-US" sz="1200" b="0" i="1" smtClean="0">
                          <a:latin typeface="Cambria Math" panose="02040503050406030204" pitchFamily="18" charset="0"/>
                        </a:rPr>
                        <m:t>=</m:t>
                      </m:r>
                      <m:r>
                        <a:rPr lang="en-US" sz="1200" b="0" i="1" smtClean="0">
                          <a:latin typeface="Cambria Math" panose="02040503050406030204" pitchFamily="18" charset="0"/>
                        </a:rPr>
                        <m:t>𝐶</m:t>
                      </m:r>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𝑑𝑉</m:t>
                          </m:r>
                        </m:num>
                        <m:den>
                          <m:r>
                            <a:rPr lang="en-US" sz="1200" b="0" i="1" smtClean="0">
                              <a:latin typeface="Cambria Math" panose="02040503050406030204" pitchFamily="18" charset="0"/>
                            </a:rPr>
                            <m:t>𝑑𝑡</m:t>
                          </m:r>
                        </m:den>
                      </m:f>
                      <m:r>
                        <a:rPr lang="en-US" sz="1200" b="0" i="1" smtClean="0">
                          <a:latin typeface="Cambria Math" panose="02040503050406030204" pitchFamily="18" charset="0"/>
                          <a:ea typeface="Cambria Math" panose="02040503050406030204" pitchFamily="18" charset="0"/>
                        </a:rPr>
                        <m:t>≈</m:t>
                      </m:r>
                      <m:d>
                        <m:dPr>
                          <m:ctrlPr>
                            <a:rPr lang="en-US" sz="1200" b="0" i="1" smtClean="0">
                              <a:latin typeface="Cambria Math" panose="02040503050406030204" pitchFamily="18" charset="0"/>
                              <a:ea typeface="Cambria Math" panose="02040503050406030204" pitchFamily="18" charset="0"/>
                            </a:rPr>
                          </m:ctrlPr>
                        </m:dPr>
                        <m:e>
                          <m:r>
                            <a:rPr lang="en-US" sz="1200" b="0" i="1" smtClean="0">
                              <a:latin typeface="Cambria Math" panose="02040503050406030204" pitchFamily="18" charset="0"/>
                              <a:ea typeface="Cambria Math" panose="02040503050406030204" pitchFamily="18" charset="0"/>
                            </a:rPr>
                            <m:t>200 </m:t>
                          </m:r>
                          <m:r>
                            <a:rPr lang="en-US" sz="1200" b="0" i="1" smtClean="0">
                              <a:latin typeface="Cambria Math" panose="02040503050406030204" pitchFamily="18" charset="0"/>
                              <a:ea typeface="Cambria Math" panose="02040503050406030204" pitchFamily="18" charset="0"/>
                            </a:rPr>
                            <m:t>𝑝𝐹</m:t>
                          </m:r>
                          <m:r>
                            <a:rPr lang="en-US" sz="1200" b="0" i="1" smtClean="0">
                              <a:latin typeface="Cambria Math" panose="02040503050406030204" pitchFamily="18" charset="0"/>
                              <a:ea typeface="Cambria Math" panose="02040503050406030204" pitchFamily="18" charset="0"/>
                            </a:rPr>
                            <m:t> </m:t>
                          </m:r>
                        </m:e>
                      </m:d>
                      <m:d>
                        <m:dPr>
                          <m:ctrlPr>
                            <a:rPr lang="en-US" sz="1200" b="0" i="1">
                              <a:latin typeface="Cambria Math" panose="02040503050406030204" pitchFamily="18" charset="0"/>
                              <a:ea typeface="Cambria Math" panose="02040503050406030204" pitchFamily="18" charset="0"/>
                            </a:rPr>
                          </m:ctrlPr>
                        </m:dPr>
                        <m:e>
                          <m:f>
                            <m:fPr>
                              <m:ctrlPr>
                                <a:rPr lang="en-US" sz="1200" b="0" i="1">
                                  <a:latin typeface="Cambria Math" panose="02040503050406030204" pitchFamily="18" charset="0"/>
                                  <a:ea typeface="Cambria Math" panose="02040503050406030204" pitchFamily="18" charset="0"/>
                                </a:rPr>
                              </m:ctrlPr>
                            </m:fPr>
                            <m:num>
                              <m:r>
                                <a:rPr lang="en-US" sz="1200" b="0" i="1">
                                  <a:latin typeface="Cambria Math" panose="02040503050406030204" pitchFamily="18" charset="0"/>
                                  <a:ea typeface="Cambria Math" panose="02040503050406030204" pitchFamily="18" charset="0"/>
                                </a:rPr>
                                <m:t>500 </m:t>
                              </m:r>
                              <m:r>
                                <a:rPr lang="en-US" sz="1200" b="0" i="1">
                                  <a:latin typeface="Cambria Math" panose="02040503050406030204" pitchFamily="18" charset="0"/>
                                  <a:ea typeface="Cambria Math" panose="02040503050406030204" pitchFamily="18" charset="0"/>
                                </a:rPr>
                                <m:t>𝑚𝑉</m:t>
                              </m:r>
                            </m:num>
                            <m:den>
                              <m:r>
                                <a:rPr lang="en-US" sz="1200" b="0" i="1">
                                  <a:latin typeface="Cambria Math" panose="02040503050406030204" pitchFamily="18" charset="0"/>
                                  <a:ea typeface="Cambria Math" panose="02040503050406030204" pitchFamily="18" charset="0"/>
                                </a:rPr>
                                <m:t>50 </m:t>
                              </m:r>
                              <m:r>
                                <a:rPr lang="en-US" sz="1200" b="0" i="1">
                                  <a:latin typeface="Cambria Math" panose="02040503050406030204" pitchFamily="18" charset="0"/>
                                  <a:ea typeface="Cambria Math" panose="02040503050406030204" pitchFamily="18" charset="0"/>
                                </a:rPr>
                                <m:t>𝑛𝑠𝑒𝑐</m:t>
                              </m:r>
                            </m:den>
                          </m:f>
                        </m:e>
                      </m:d>
                      <m:r>
                        <a:rPr lang="en-US" sz="1200" b="0" i="1" smtClean="0">
                          <a:latin typeface="Cambria Math" panose="02040503050406030204" pitchFamily="18" charset="0"/>
                          <a:ea typeface="Cambria Math" panose="02040503050406030204" pitchFamily="18" charset="0"/>
                        </a:rPr>
                        <m:t>≈2 </m:t>
                      </m:r>
                      <m:r>
                        <a:rPr lang="en-US" sz="1200" b="0" i="1" smtClean="0">
                          <a:latin typeface="Cambria Math" panose="02040503050406030204" pitchFamily="18" charset="0"/>
                          <a:ea typeface="Cambria Math" panose="02040503050406030204" pitchFamily="18" charset="0"/>
                        </a:rPr>
                        <m:t>𝑚𝐴</m:t>
                      </m:r>
                    </m:oMath>
                  </m:oMathPara>
                </a14:m>
                <a:endParaRPr lang="en-US" sz="1200" b="0"/>
              </a:p>
            </p:txBody>
          </p:sp>
        </mc:Choice>
        <mc:Fallback xmlns="">
          <p:sp>
            <p:nvSpPr>
              <p:cNvPr id="15" name="TextBox 14">
                <a:extLst>
                  <a:ext uri="{FF2B5EF4-FFF2-40B4-BE49-F238E27FC236}">
                    <a16:creationId xmlns:a16="http://schemas.microsoft.com/office/drawing/2014/main" id="{68608DF9-55F1-47E9-B9C3-084E08F5797C}"/>
                  </a:ext>
                </a:extLst>
              </p:cNvPr>
              <p:cNvSpPr txBox="1">
                <a:spLocks noRot="1" noChangeAspect="1" noMove="1" noResize="1" noEditPoints="1" noAdjustHandles="1" noChangeArrowheads="1" noChangeShapeType="1" noTextEdit="1"/>
              </p:cNvSpPr>
              <p:nvPr/>
            </p:nvSpPr>
            <p:spPr>
              <a:xfrm>
                <a:off x="5807442" y="5146779"/>
                <a:ext cx="2723374" cy="414985"/>
              </a:xfrm>
              <a:prstGeom prst="rect">
                <a:avLst/>
              </a:prstGeom>
              <a:blipFill>
                <a:blip r:embed="rId5"/>
                <a:stretch>
                  <a:fillRect l="-673" r="-1121" b="-294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4" name="TextBox 93">
                <a:extLst>
                  <a:ext uri="{FF2B5EF4-FFF2-40B4-BE49-F238E27FC236}">
                    <a16:creationId xmlns:a16="http://schemas.microsoft.com/office/drawing/2014/main" id="{723BA499-6EC2-4232-A621-F9352335E4D0}"/>
                  </a:ext>
                </a:extLst>
              </p:cNvPr>
              <p:cNvSpPr txBox="1"/>
              <p:nvPr/>
            </p:nvSpPr>
            <p:spPr>
              <a:xfrm>
                <a:off x="2841012" y="4500035"/>
                <a:ext cx="829138" cy="4675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𝐼</m:t>
                      </m:r>
                      <m:r>
                        <a:rPr lang="en-US" b="0" i="1" smtClean="0">
                          <a:latin typeface="Cambria Math" panose="02040503050406030204" pitchFamily="18" charset="0"/>
                        </a:rPr>
                        <m:t>=</m:t>
                      </m:r>
                      <m:r>
                        <a:rPr lang="en-US" b="0" i="1" smtClean="0">
                          <a:latin typeface="Cambria Math" panose="02040503050406030204" pitchFamily="18" charset="0"/>
                        </a:rPr>
                        <m:t>𝐶</m:t>
                      </m:r>
                      <m:f>
                        <m:fPr>
                          <m:ctrlPr>
                            <a:rPr lang="en-US" b="0" i="1" smtClean="0">
                              <a:latin typeface="Cambria Math" panose="02040503050406030204" pitchFamily="18" charset="0"/>
                            </a:rPr>
                          </m:ctrlPr>
                        </m:fPr>
                        <m:num>
                          <m:r>
                            <a:rPr lang="en-US" b="0" i="1" smtClean="0">
                              <a:latin typeface="Cambria Math" panose="02040503050406030204" pitchFamily="18" charset="0"/>
                            </a:rPr>
                            <m:t>𝑑𝑉</m:t>
                          </m:r>
                        </m:num>
                        <m:den>
                          <m:r>
                            <a:rPr lang="en-US" b="0" i="1" smtClean="0">
                              <a:latin typeface="Cambria Math" panose="02040503050406030204" pitchFamily="18" charset="0"/>
                            </a:rPr>
                            <m:t>𝑑𝑡</m:t>
                          </m:r>
                        </m:den>
                      </m:f>
                    </m:oMath>
                  </m:oMathPara>
                </a14:m>
                <a:endParaRPr lang="en-US" b="0"/>
              </a:p>
            </p:txBody>
          </p:sp>
        </mc:Choice>
        <mc:Fallback xmlns="">
          <p:sp>
            <p:nvSpPr>
              <p:cNvPr id="94" name="TextBox 93">
                <a:extLst>
                  <a:ext uri="{FF2B5EF4-FFF2-40B4-BE49-F238E27FC236}">
                    <a16:creationId xmlns:a16="http://schemas.microsoft.com/office/drawing/2014/main" id="{723BA499-6EC2-4232-A621-F9352335E4D0}"/>
                  </a:ext>
                </a:extLst>
              </p:cNvPr>
              <p:cNvSpPr txBox="1">
                <a:spLocks noRot="1" noChangeAspect="1" noMove="1" noResize="1" noEditPoints="1" noAdjustHandles="1" noChangeArrowheads="1" noChangeShapeType="1" noTextEdit="1"/>
              </p:cNvSpPr>
              <p:nvPr/>
            </p:nvSpPr>
            <p:spPr>
              <a:xfrm>
                <a:off x="2841012" y="4500035"/>
                <a:ext cx="829138" cy="46750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8" name="TextBox 97">
                <a:extLst>
                  <a:ext uri="{FF2B5EF4-FFF2-40B4-BE49-F238E27FC236}">
                    <a16:creationId xmlns:a16="http://schemas.microsoft.com/office/drawing/2014/main" id="{31B72EBB-A92D-46E0-B24A-CB20F89CB116}"/>
                  </a:ext>
                </a:extLst>
              </p:cNvPr>
              <p:cNvSpPr txBox="1"/>
              <p:nvPr/>
            </p:nvSpPr>
            <p:spPr>
              <a:xfrm>
                <a:off x="5872941" y="5636571"/>
                <a:ext cx="2592376"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𝑉</m:t>
                          </m:r>
                        </m:e>
                        <m:sub>
                          <m:r>
                            <a:rPr lang="en-US" b="0" i="1" smtClean="0">
                              <a:latin typeface="Cambria Math" panose="02040503050406030204" pitchFamily="18" charset="0"/>
                            </a:rPr>
                            <m:t>𝑉</m:t>
                          </m:r>
                        </m:sub>
                      </m:sSub>
                      <m:r>
                        <a:rPr lang="en-US" b="0" i="1" smtClean="0">
                          <a:latin typeface="Cambria Math" panose="02040503050406030204" pitchFamily="18" charset="0"/>
                          <a:ea typeface="Cambria Math" panose="02040503050406030204" pitchFamily="18" charset="0"/>
                        </a:rPr>
                        <m:t>≈</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2 </m:t>
                          </m:r>
                          <m:r>
                            <a:rPr lang="en-US" b="0" i="1" smtClean="0">
                              <a:latin typeface="Cambria Math" panose="02040503050406030204" pitchFamily="18" charset="0"/>
                              <a:ea typeface="Cambria Math" panose="02040503050406030204" pitchFamily="18" charset="0"/>
                            </a:rPr>
                            <m:t>𝑚𝐴</m:t>
                          </m:r>
                        </m:e>
                      </m:d>
                      <m:d>
                        <m:dPr>
                          <m:ctrlPr>
                            <a:rPr lang="en-US" b="0" i="1">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25 </m:t>
                          </m:r>
                          <m:r>
                            <m:rPr>
                              <m:sty m:val="p"/>
                            </m:rPr>
                            <a:rPr lang="el-GR" b="0" i="1" smtClean="0">
                              <a:latin typeface="Cambria Math" panose="02040503050406030204" pitchFamily="18" charset="0"/>
                              <a:ea typeface="Cambria Math" panose="02040503050406030204" pitchFamily="18" charset="0"/>
                            </a:rPr>
                            <m:t>Ω</m:t>
                          </m:r>
                        </m:e>
                      </m:d>
                      <m:r>
                        <a:rPr lang="en-US" b="0" i="1" smtClean="0">
                          <a:latin typeface="Cambria Math" panose="02040503050406030204" pitchFamily="18" charset="0"/>
                          <a:ea typeface="Cambria Math" panose="02040503050406030204" pitchFamily="18" charset="0"/>
                        </a:rPr>
                        <m:t>≈50 </m:t>
                      </m:r>
                      <m:r>
                        <a:rPr lang="en-US" b="0" i="1" smtClean="0">
                          <a:latin typeface="Cambria Math" panose="02040503050406030204" pitchFamily="18" charset="0"/>
                          <a:ea typeface="Cambria Math" panose="02040503050406030204" pitchFamily="18" charset="0"/>
                        </a:rPr>
                        <m:t>𝑚𝑉</m:t>
                      </m:r>
                    </m:oMath>
                  </m:oMathPara>
                </a14:m>
                <a:endParaRPr lang="en-US" b="0"/>
              </a:p>
            </p:txBody>
          </p:sp>
        </mc:Choice>
        <mc:Fallback xmlns="">
          <p:sp>
            <p:nvSpPr>
              <p:cNvPr id="98" name="TextBox 97">
                <a:extLst>
                  <a:ext uri="{FF2B5EF4-FFF2-40B4-BE49-F238E27FC236}">
                    <a16:creationId xmlns:a16="http://schemas.microsoft.com/office/drawing/2014/main" id="{31B72EBB-A92D-46E0-B24A-CB20F89CB116}"/>
                  </a:ext>
                </a:extLst>
              </p:cNvPr>
              <p:cNvSpPr txBox="1">
                <a:spLocks noRot="1" noChangeAspect="1" noMove="1" noResize="1" noEditPoints="1" noAdjustHandles="1" noChangeArrowheads="1" noChangeShapeType="1" noTextEdit="1"/>
              </p:cNvSpPr>
              <p:nvPr/>
            </p:nvSpPr>
            <p:spPr>
              <a:xfrm>
                <a:off x="5872941" y="5636571"/>
                <a:ext cx="2592376" cy="246221"/>
              </a:xfrm>
              <a:prstGeom prst="rect">
                <a:avLst/>
              </a:prstGeom>
              <a:blipFill>
                <a:blip r:embed="rId7"/>
                <a:stretch>
                  <a:fillRect l="-939" r="-939" b="-17500"/>
                </a:stretch>
              </a:blipFill>
            </p:spPr>
            <p:txBody>
              <a:bodyPr/>
              <a:lstStyle/>
              <a:p>
                <a:r>
                  <a:rPr lang="en-US">
                    <a:noFill/>
                  </a:rPr>
                  <a:t> </a:t>
                </a:r>
              </a:p>
            </p:txBody>
          </p:sp>
        </mc:Fallback>
      </mc:AlternateContent>
      <p:sp>
        <p:nvSpPr>
          <p:cNvPr id="21" name="TextBox 20">
            <a:extLst>
              <a:ext uri="{FF2B5EF4-FFF2-40B4-BE49-F238E27FC236}">
                <a16:creationId xmlns:a16="http://schemas.microsoft.com/office/drawing/2014/main" id="{FB678342-7D3F-4DE8-AE43-65AABEF3605F}"/>
              </a:ext>
            </a:extLst>
          </p:cNvPr>
          <p:cNvSpPr txBox="1"/>
          <p:nvPr/>
        </p:nvSpPr>
        <p:spPr>
          <a:xfrm>
            <a:off x="6851876" y="6069764"/>
            <a:ext cx="963725" cy="276999"/>
          </a:xfrm>
          <a:prstGeom prst="rect">
            <a:avLst/>
          </a:prstGeom>
          <a:noFill/>
        </p:spPr>
        <p:txBody>
          <a:bodyPr wrap="none" rtlCol="0">
            <a:spAutoFit/>
          </a:bodyPr>
          <a:lstStyle/>
          <a:p>
            <a:r>
              <a:rPr lang="en-US" sz="1200" i="1">
                <a:solidFill>
                  <a:srgbClr val="FF0000"/>
                </a:solidFill>
                <a:latin typeface="Times New Roman" panose="02020603050405020304" pitchFamily="18" charset="0"/>
                <a:cs typeface="Times New Roman" panose="02020603050405020304" pitchFamily="18" charset="0"/>
              </a:rPr>
              <a:t>50 </a:t>
            </a:r>
            <a:r>
              <a:rPr lang="el-GR" sz="1200" i="1">
                <a:solidFill>
                  <a:srgbClr val="FF0000"/>
                </a:solidFill>
                <a:latin typeface="Times New Roman" panose="02020603050405020304" pitchFamily="18" charset="0"/>
                <a:cs typeface="Times New Roman" panose="02020603050405020304" pitchFamily="18" charset="0"/>
              </a:rPr>
              <a:t>Ω</a:t>
            </a:r>
            <a:r>
              <a:rPr lang="en-US" sz="1200" i="1">
                <a:solidFill>
                  <a:srgbClr val="FF0000"/>
                </a:solidFill>
                <a:latin typeface="Times New Roman" panose="02020603050405020304" pitchFamily="18" charset="0"/>
                <a:cs typeface="Times New Roman" panose="02020603050405020304" pitchFamily="18" charset="0"/>
              </a:rPr>
              <a:t> // 50 </a:t>
            </a:r>
            <a:r>
              <a:rPr lang="el-GR" sz="1200" i="1">
                <a:solidFill>
                  <a:srgbClr val="FF0000"/>
                </a:solidFill>
                <a:latin typeface="Times New Roman" panose="02020603050405020304" pitchFamily="18" charset="0"/>
                <a:cs typeface="Times New Roman" panose="02020603050405020304" pitchFamily="18" charset="0"/>
              </a:rPr>
              <a:t>Ω</a:t>
            </a:r>
            <a:endParaRPr lang="en-US" sz="1200" i="1">
              <a:solidFill>
                <a:srgbClr val="FF0000"/>
              </a:solidFill>
              <a:latin typeface="Times New Roman" panose="02020603050405020304" pitchFamily="18" charset="0"/>
              <a:cs typeface="Times New Roman" panose="02020603050405020304" pitchFamily="18" charset="0"/>
            </a:endParaRPr>
          </a:p>
        </p:txBody>
      </p:sp>
      <p:cxnSp>
        <p:nvCxnSpPr>
          <p:cNvPr id="23" name="Straight Arrow Connector 22">
            <a:extLst>
              <a:ext uri="{FF2B5EF4-FFF2-40B4-BE49-F238E27FC236}">
                <a16:creationId xmlns:a16="http://schemas.microsoft.com/office/drawing/2014/main" id="{89B503C4-ED26-4EE7-B2FA-4A5E4F317DC5}"/>
              </a:ext>
            </a:extLst>
          </p:cNvPr>
          <p:cNvCxnSpPr>
            <a:stCxn id="21" idx="0"/>
          </p:cNvCxnSpPr>
          <p:nvPr/>
        </p:nvCxnSpPr>
        <p:spPr bwMode="auto">
          <a:xfrm flipH="1" flipV="1">
            <a:off x="7333391" y="5884938"/>
            <a:ext cx="348" cy="184826"/>
          </a:xfrm>
          <a:prstGeom prst="straightConnector1">
            <a:avLst/>
          </a:prstGeom>
          <a:solidFill>
            <a:schemeClr val="accent1"/>
          </a:solidFill>
          <a:ln w="9525" cap="flat" cmpd="sng" algn="ctr">
            <a:solidFill>
              <a:srgbClr val="FF0000"/>
            </a:solidFill>
            <a:prstDash val="solid"/>
            <a:round/>
            <a:headEnd type="none" w="med" len="med"/>
            <a:tailEnd type="triangle"/>
          </a:ln>
          <a:effectLst/>
        </p:spPr>
      </p:cxnSp>
      <p:sp>
        <p:nvSpPr>
          <p:cNvPr id="24" name="TextBox 23">
            <a:extLst>
              <a:ext uri="{FF2B5EF4-FFF2-40B4-BE49-F238E27FC236}">
                <a16:creationId xmlns:a16="http://schemas.microsoft.com/office/drawing/2014/main" id="{E055B3D4-1BAD-4BD0-9949-A9EE78EC93B5}"/>
              </a:ext>
            </a:extLst>
          </p:cNvPr>
          <p:cNvSpPr txBox="1"/>
          <p:nvPr/>
        </p:nvSpPr>
        <p:spPr>
          <a:xfrm>
            <a:off x="5269133" y="2873094"/>
            <a:ext cx="740908" cy="246221"/>
          </a:xfrm>
          <a:prstGeom prst="rect">
            <a:avLst/>
          </a:prstGeom>
          <a:noFill/>
        </p:spPr>
        <p:txBody>
          <a:bodyPr wrap="none" rtlCol="0">
            <a:spAutoFit/>
          </a:bodyPr>
          <a:lstStyle/>
          <a:p>
            <a:r>
              <a:rPr lang="en-US" sz="1000">
                <a:solidFill>
                  <a:srgbClr val="FFFF00"/>
                </a:solidFill>
              </a:rPr>
              <a:t>CULPRIT</a:t>
            </a:r>
          </a:p>
        </p:txBody>
      </p:sp>
      <p:sp>
        <p:nvSpPr>
          <p:cNvPr id="99" name="TextBox 98">
            <a:extLst>
              <a:ext uri="{FF2B5EF4-FFF2-40B4-BE49-F238E27FC236}">
                <a16:creationId xmlns:a16="http://schemas.microsoft.com/office/drawing/2014/main" id="{DD58F666-1809-4BF0-B39D-5A2A44F305BF}"/>
              </a:ext>
            </a:extLst>
          </p:cNvPr>
          <p:cNvSpPr txBox="1"/>
          <p:nvPr/>
        </p:nvSpPr>
        <p:spPr>
          <a:xfrm>
            <a:off x="5169434" y="4269319"/>
            <a:ext cx="619080" cy="246221"/>
          </a:xfrm>
          <a:prstGeom prst="rect">
            <a:avLst/>
          </a:prstGeom>
          <a:noFill/>
        </p:spPr>
        <p:txBody>
          <a:bodyPr wrap="none" rtlCol="0">
            <a:spAutoFit/>
          </a:bodyPr>
          <a:lstStyle/>
          <a:p>
            <a:r>
              <a:rPr lang="en-US" sz="1000">
                <a:solidFill>
                  <a:srgbClr val="00FFFF"/>
                </a:solidFill>
              </a:rPr>
              <a:t>VICTIM</a:t>
            </a:r>
          </a:p>
        </p:txBody>
      </p:sp>
    </p:spTree>
    <p:extLst>
      <p:ext uri="{BB962C8B-B14F-4D97-AF65-F5344CB8AC3E}">
        <p14:creationId xmlns:p14="http://schemas.microsoft.com/office/powerpoint/2010/main" val="1404183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blinds(horizontal)">
                                      <p:cBhvr>
                                        <p:cTn id="7" dur="500"/>
                                        <p:tgtEl>
                                          <p:spTgt spid="7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2"/>
                                        </p:tgtEl>
                                        <p:attrNameLst>
                                          <p:attrName>style.visibility</p:attrName>
                                        </p:attrNameLst>
                                      </p:cBhvr>
                                      <p:to>
                                        <p:strVal val="visible"/>
                                      </p:to>
                                    </p:set>
                                    <p:animEffect transition="in" filter="blinds(horizontal)">
                                      <p:cBhvr>
                                        <p:cTn id="12" dur="500"/>
                                        <p:tgtEl>
                                          <p:spTgt spid="72"/>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93"/>
                                        </p:tgtEl>
                                        <p:attrNameLst>
                                          <p:attrName>style.visibility</p:attrName>
                                        </p:attrNameLst>
                                      </p:cBhvr>
                                      <p:to>
                                        <p:strVal val="visible"/>
                                      </p:to>
                                    </p:set>
                                    <p:animEffect transition="in" filter="blinds(horizontal)">
                                      <p:cBhvr>
                                        <p:cTn id="15" dur="500"/>
                                        <p:tgtEl>
                                          <p:spTgt spid="93"/>
                                        </p:tgtEl>
                                      </p:cBhvr>
                                    </p:animEffect>
                                  </p:childTnLst>
                                </p:cTn>
                              </p:par>
                              <p:par>
                                <p:cTn id="16" presetID="3" presetClass="entr" presetSubtype="1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linds(horizontal)">
                                      <p:cBhvr>
                                        <p:cTn id="18" dur="500"/>
                                        <p:tgtEl>
                                          <p:spTgt spid="11"/>
                                        </p:tgtEl>
                                      </p:cBhvr>
                                    </p:animEffect>
                                  </p:childTnLst>
                                </p:cTn>
                              </p:par>
                              <p:par>
                                <p:cTn id="19" presetID="3" presetClass="entr" presetSubtype="1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blinds(horizontal)">
                                      <p:cBhvr>
                                        <p:cTn id="2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4" grpId="0" animBg="1"/>
      <p:bldP spid="9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0" name="Title 1"/>
          <p:cNvSpPr>
            <a:spLocks noGrp="1"/>
          </p:cNvSpPr>
          <p:nvPr>
            <p:ph type="title"/>
          </p:nvPr>
        </p:nvSpPr>
        <p:spPr/>
        <p:txBody>
          <a:bodyPr/>
          <a:lstStyle/>
          <a:p>
            <a:r>
              <a:rPr lang="en-US"/>
              <a:t>Magnetic Field (Flux), Current, and Inductance</a:t>
            </a:r>
            <a:endParaRPr lang="en-US" dirty="0"/>
          </a:p>
        </p:txBody>
      </p:sp>
      <p:sp>
        <p:nvSpPr>
          <p:cNvPr id="72" name="Content Placeholder 71"/>
          <p:cNvSpPr>
            <a:spLocks noGrp="1"/>
          </p:cNvSpPr>
          <p:nvPr>
            <p:ph idx="1"/>
          </p:nvPr>
        </p:nvSpPr>
        <p:spPr/>
        <p:txBody>
          <a:bodyPr/>
          <a:lstStyle/>
          <a:p>
            <a:r>
              <a:rPr lang="en-US" sz="1600"/>
              <a:t>Magnetic flux induces potential (emf) in loop (Faraday’s Law)</a:t>
            </a:r>
          </a:p>
          <a:p>
            <a:pPr lvl="1"/>
            <a:r>
              <a:rPr lang="en-US" sz="1600"/>
              <a:t>Magnitude is time derivative of total magnetic flux through loop (</a:t>
            </a:r>
            <a:r>
              <a:rPr lang="el-GR">
                <a:latin typeface="Times New Roman" panose="02020603050405020304" pitchFamily="18" charset="0"/>
                <a:cs typeface="Times New Roman" panose="02020603050405020304" pitchFamily="18" charset="0"/>
              </a:rPr>
              <a:t>Φ</a:t>
            </a:r>
            <a:r>
              <a:rPr lang="en-US" sz="1600"/>
              <a:t>)</a:t>
            </a:r>
          </a:p>
          <a:p>
            <a:pPr lvl="1"/>
            <a:r>
              <a:rPr lang="en-US" sz="1600"/>
              <a:t>Induced emf opposes (impedes) coupled flux (negative sign)</a:t>
            </a:r>
          </a:p>
          <a:p>
            <a:r>
              <a:rPr lang="en-US" sz="1600"/>
              <a:t>Inductance is the ratio of induced magnetic flux to the current causing it</a:t>
            </a:r>
          </a:p>
          <a:p>
            <a:r>
              <a:rPr lang="en-US" sz="1600"/>
              <a:t>Inductive reactance increases with frequency</a:t>
            </a:r>
          </a:p>
        </p:txBody>
      </p:sp>
      <p:grpSp>
        <p:nvGrpSpPr>
          <p:cNvPr id="48" name="Group 54">
            <a:extLst>
              <a:ext uri="{FF2B5EF4-FFF2-40B4-BE49-F238E27FC236}">
                <a16:creationId xmlns:a16="http://schemas.microsoft.com/office/drawing/2014/main" id="{80281F7A-1B43-455B-802F-C746FAAA8E86}"/>
              </a:ext>
            </a:extLst>
          </p:cNvPr>
          <p:cNvGrpSpPr>
            <a:grpSpLocks/>
          </p:cNvGrpSpPr>
          <p:nvPr/>
        </p:nvGrpSpPr>
        <p:grpSpPr bwMode="auto">
          <a:xfrm rot="5400000">
            <a:off x="1475414" y="5164990"/>
            <a:ext cx="228600" cy="152400"/>
            <a:chOff x="1066800" y="2438400"/>
            <a:chExt cx="1447800" cy="685802"/>
          </a:xfrm>
        </p:grpSpPr>
        <p:cxnSp>
          <p:nvCxnSpPr>
            <p:cNvPr id="50" name="Straight Connector 55">
              <a:extLst>
                <a:ext uri="{FF2B5EF4-FFF2-40B4-BE49-F238E27FC236}">
                  <a16:creationId xmlns:a16="http://schemas.microsoft.com/office/drawing/2014/main" id="{271A5E5E-9C8E-4BC5-8485-5F775EB1BE93}"/>
                </a:ext>
              </a:extLst>
            </p:cNvPr>
            <p:cNvCxnSpPr>
              <a:cxnSpLocks noChangeShapeType="1"/>
            </p:cNvCxnSpPr>
            <p:nvPr/>
          </p:nvCxnSpPr>
          <p:spPr bwMode="auto">
            <a:xfrm rot="5400000" flipH="1" flipV="1">
              <a:off x="952500" y="2552700"/>
              <a:ext cx="381000" cy="152400"/>
            </a:xfrm>
            <a:prstGeom prst="line">
              <a:avLst/>
            </a:prstGeom>
            <a:noFill/>
            <a:ln w="6350" algn="ctr">
              <a:solidFill>
                <a:schemeClr val="tx1"/>
              </a:solidFill>
              <a:round/>
              <a:headEnd/>
              <a:tailEnd type="none" w="lg" len="lg"/>
            </a:ln>
          </p:spPr>
        </p:cxnSp>
        <p:cxnSp>
          <p:nvCxnSpPr>
            <p:cNvPr id="51" name="Straight Connector 56">
              <a:extLst>
                <a:ext uri="{FF2B5EF4-FFF2-40B4-BE49-F238E27FC236}">
                  <a16:creationId xmlns:a16="http://schemas.microsoft.com/office/drawing/2014/main" id="{C5A4E368-0C6C-4380-871C-510288314967}"/>
                </a:ext>
              </a:extLst>
            </p:cNvPr>
            <p:cNvCxnSpPr>
              <a:cxnSpLocks noChangeShapeType="1"/>
            </p:cNvCxnSpPr>
            <p:nvPr/>
          </p:nvCxnSpPr>
          <p:spPr bwMode="auto">
            <a:xfrm rot="16200000" flipH="1">
              <a:off x="990600" y="2667000"/>
              <a:ext cx="685800" cy="228600"/>
            </a:xfrm>
            <a:prstGeom prst="line">
              <a:avLst/>
            </a:prstGeom>
            <a:noFill/>
            <a:ln w="6350" algn="ctr">
              <a:solidFill>
                <a:schemeClr val="tx1"/>
              </a:solidFill>
              <a:round/>
              <a:headEnd/>
              <a:tailEnd type="none" w="lg" len="lg"/>
            </a:ln>
          </p:spPr>
        </p:cxnSp>
        <p:cxnSp>
          <p:nvCxnSpPr>
            <p:cNvPr id="52" name="Straight Connector 57">
              <a:extLst>
                <a:ext uri="{FF2B5EF4-FFF2-40B4-BE49-F238E27FC236}">
                  <a16:creationId xmlns:a16="http://schemas.microsoft.com/office/drawing/2014/main" id="{1776A3B4-5966-4FAE-933E-744B4FABB1A7}"/>
                </a:ext>
              </a:extLst>
            </p:cNvPr>
            <p:cNvCxnSpPr>
              <a:cxnSpLocks noChangeShapeType="1"/>
            </p:cNvCxnSpPr>
            <p:nvPr/>
          </p:nvCxnSpPr>
          <p:spPr bwMode="auto">
            <a:xfrm rot="16200000" flipH="1">
              <a:off x="1447800" y="2667000"/>
              <a:ext cx="685800" cy="228600"/>
            </a:xfrm>
            <a:prstGeom prst="line">
              <a:avLst/>
            </a:prstGeom>
            <a:noFill/>
            <a:ln w="6350" algn="ctr">
              <a:solidFill>
                <a:schemeClr val="tx1"/>
              </a:solidFill>
              <a:round/>
              <a:headEnd/>
              <a:tailEnd type="none" w="lg" len="lg"/>
            </a:ln>
          </p:spPr>
        </p:cxnSp>
        <p:cxnSp>
          <p:nvCxnSpPr>
            <p:cNvPr id="53" name="Straight Connector 58">
              <a:extLst>
                <a:ext uri="{FF2B5EF4-FFF2-40B4-BE49-F238E27FC236}">
                  <a16:creationId xmlns:a16="http://schemas.microsoft.com/office/drawing/2014/main" id="{93332C75-BF54-4B1E-9E00-2684B8724D88}"/>
                </a:ext>
              </a:extLst>
            </p:cNvPr>
            <p:cNvCxnSpPr>
              <a:cxnSpLocks noChangeShapeType="1"/>
            </p:cNvCxnSpPr>
            <p:nvPr/>
          </p:nvCxnSpPr>
          <p:spPr bwMode="auto">
            <a:xfrm rot="16200000" flipH="1">
              <a:off x="1905000" y="2667000"/>
              <a:ext cx="685800" cy="228600"/>
            </a:xfrm>
            <a:prstGeom prst="line">
              <a:avLst/>
            </a:prstGeom>
            <a:noFill/>
            <a:ln w="6350" algn="ctr">
              <a:solidFill>
                <a:schemeClr val="tx1"/>
              </a:solidFill>
              <a:round/>
              <a:headEnd/>
              <a:tailEnd type="none" w="lg" len="lg"/>
            </a:ln>
          </p:spPr>
        </p:cxnSp>
        <p:cxnSp>
          <p:nvCxnSpPr>
            <p:cNvPr id="54" name="Straight Connector 59">
              <a:extLst>
                <a:ext uri="{FF2B5EF4-FFF2-40B4-BE49-F238E27FC236}">
                  <a16:creationId xmlns:a16="http://schemas.microsoft.com/office/drawing/2014/main" id="{DBDD7E0A-AAC4-4C29-AAF6-4BCE0BEC76DF}"/>
                </a:ext>
              </a:extLst>
            </p:cNvPr>
            <p:cNvCxnSpPr>
              <a:cxnSpLocks noChangeShapeType="1"/>
            </p:cNvCxnSpPr>
            <p:nvPr/>
          </p:nvCxnSpPr>
          <p:spPr bwMode="auto">
            <a:xfrm rot="5400000" flipH="1" flipV="1">
              <a:off x="2247900" y="2857500"/>
              <a:ext cx="381000" cy="152400"/>
            </a:xfrm>
            <a:prstGeom prst="line">
              <a:avLst/>
            </a:prstGeom>
            <a:noFill/>
            <a:ln w="6350" algn="ctr">
              <a:solidFill>
                <a:schemeClr val="tx1"/>
              </a:solidFill>
              <a:round/>
              <a:headEnd/>
              <a:tailEnd type="none" w="lg" len="lg"/>
            </a:ln>
          </p:spPr>
        </p:cxnSp>
        <p:cxnSp>
          <p:nvCxnSpPr>
            <p:cNvPr id="55" name="Straight Connector 60">
              <a:extLst>
                <a:ext uri="{FF2B5EF4-FFF2-40B4-BE49-F238E27FC236}">
                  <a16:creationId xmlns:a16="http://schemas.microsoft.com/office/drawing/2014/main" id="{2E3375C3-E02C-4615-8021-C391E115DF52}"/>
                </a:ext>
              </a:extLst>
            </p:cNvPr>
            <p:cNvCxnSpPr>
              <a:cxnSpLocks noChangeShapeType="1"/>
            </p:cNvCxnSpPr>
            <p:nvPr/>
          </p:nvCxnSpPr>
          <p:spPr bwMode="auto">
            <a:xfrm rot="5400000" flipH="1" flipV="1">
              <a:off x="1219200" y="2667000"/>
              <a:ext cx="685800" cy="228600"/>
            </a:xfrm>
            <a:prstGeom prst="line">
              <a:avLst/>
            </a:prstGeom>
            <a:noFill/>
            <a:ln w="6350" algn="ctr">
              <a:solidFill>
                <a:schemeClr val="tx1"/>
              </a:solidFill>
              <a:round/>
              <a:headEnd/>
              <a:tailEnd type="none" w="lg" len="lg"/>
            </a:ln>
          </p:spPr>
        </p:cxnSp>
        <p:cxnSp>
          <p:nvCxnSpPr>
            <p:cNvPr id="56" name="Straight Connector 61">
              <a:extLst>
                <a:ext uri="{FF2B5EF4-FFF2-40B4-BE49-F238E27FC236}">
                  <a16:creationId xmlns:a16="http://schemas.microsoft.com/office/drawing/2014/main" id="{1416D61A-548B-4952-94F3-841C7AB89AE9}"/>
                </a:ext>
              </a:extLst>
            </p:cNvPr>
            <p:cNvCxnSpPr>
              <a:cxnSpLocks noChangeShapeType="1"/>
            </p:cNvCxnSpPr>
            <p:nvPr/>
          </p:nvCxnSpPr>
          <p:spPr bwMode="auto">
            <a:xfrm rot="5400000" flipH="1" flipV="1">
              <a:off x="1676402" y="2667001"/>
              <a:ext cx="685800" cy="228602"/>
            </a:xfrm>
            <a:prstGeom prst="line">
              <a:avLst/>
            </a:prstGeom>
            <a:noFill/>
            <a:ln w="6350" algn="ctr">
              <a:solidFill>
                <a:schemeClr val="tx1"/>
              </a:solidFill>
              <a:round/>
              <a:headEnd/>
              <a:tailEnd type="none" w="lg" len="lg"/>
            </a:ln>
          </p:spPr>
        </p:cxnSp>
      </p:grpSp>
      <p:cxnSp>
        <p:nvCxnSpPr>
          <p:cNvPr id="57" name="Straight Connector 68">
            <a:extLst>
              <a:ext uri="{FF2B5EF4-FFF2-40B4-BE49-F238E27FC236}">
                <a16:creationId xmlns:a16="http://schemas.microsoft.com/office/drawing/2014/main" id="{93B5BC3E-4B92-458A-9096-87C15E641125}"/>
              </a:ext>
            </a:extLst>
          </p:cNvPr>
          <p:cNvCxnSpPr>
            <a:cxnSpLocks noChangeShapeType="1"/>
          </p:cNvCxnSpPr>
          <p:nvPr/>
        </p:nvCxnSpPr>
        <p:spPr bwMode="auto">
          <a:xfrm rot="5400000" flipH="1" flipV="1">
            <a:off x="1513514" y="5050690"/>
            <a:ext cx="152400" cy="0"/>
          </a:xfrm>
          <a:prstGeom prst="line">
            <a:avLst/>
          </a:prstGeom>
          <a:noFill/>
          <a:ln w="12700" algn="ctr">
            <a:solidFill>
              <a:schemeClr val="tx1"/>
            </a:solidFill>
            <a:round/>
            <a:headEnd/>
            <a:tailEnd type="none" w="lg" len="lg"/>
          </a:ln>
        </p:spPr>
      </p:cxnSp>
      <p:cxnSp>
        <p:nvCxnSpPr>
          <p:cNvPr id="59" name="Straight Connector 75">
            <a:extLst>
              <a:ext uri="{FF2B5EF4-FFF2-40B4-BE49-F238E27FC236}">
                <a16:creationId xmlns:a16="http://schemas.microsoft.com/office/drawing/2014/main" id="{C67835DD-58C0-47E7-A85B-906441CA3D2A}"/>
              </a:ext>
            </a:extLst>
          </p:cNvPr>
          <p:cNvCxnSpPr>
            <a:cxnSpLocks noChangeShapeType="1"/>
          </p:cNvCxnSpPr>
          <p:nvPr/>
        </p:nvCxnSpPr>
        <p:spPr bwMode="auto">
          <a:xfrm rot="5400000">
            <a:off x="1513514" y="5431690"/>
            <a:ext cx="152400" cy="0"/>
          </a:xfrm>
          <a:prstGeom prst="line">
            <a:avLst/>
          </a:prstGeom>
          <a:noFill/>
          <a:ln w="12700" algn="ctr">
            <a:solidFill>
              <a:schemeClr val="tx1"/>
            </a:solidFill>
            <a:round/>
            <a:headEnd/>
            <a:tailEnd type="none" w="lg" len="lg"/>
          </a:ln>
        </p:spPr>
      </p:cxnSp>
      <p:grpSp>
        <p:nvGrpSpPr>
          <p:cNvPr id="60" name="Group 99">
            <a:extLst>
              <a:ext uri="{FF2B5EF4-FFF2-40B4-BE49-F238E27FC236}">
                <a16:creationId xmlns:a16="http://schemas.microsoft.com/office/drawing/2014/main" id="{6645EF0F-4D58-4146-A259-3BC2FE5FBA3D}"/>
              </a:ext>
            </a:extLst>
          </p:cNvPr>
          <p:cNvGrpSpPr>
            <a:grpSpLocks/>
          </p:cNvGrpSpPr>
          <p:nvPr/>
        </p:nvGrpSpPr>
        <p:grpSpPr bwMode="auto">
          <a:xfrm>
            <a:off x="3418514" y="3755290"/>
            <a:ext cx="152400" cy="533400"/>
            <a:chOff x="4953000" y="2286000"/>
            <a:chExt cx="152400" cy="533400"/>
          </a:xfrm>
        </p:grpSpPr>
        <p:grpSp>
          <p:nvGrpSpPr>
            <p:cNvPr id="61" name="Group 46">
              <a:extLst>
                <a:ext uri="{FF2B5EF4-FFF2-40B4-BE49-F238E27FC236}">
                  <a16:creationId xmlns:a16="http://schemas.microsoft.com/office/drawing/2014/main" id="{D5C9AFC7-5AE4-42CB-AB58-F0F977DCA17C}"/>
                </a:ext>
              </a:extLst>
            </p:cNvPr>
            <p:cNvGrpSpPr>
              <a:grpSpLocks/>
            </p:cNvGrpSpPr>
            <p:nvPr/>
          </p:nvGrpSpPr>
          <p:grpSpPr bwMode="auto">
            <a:xfrm rot="5400000">
              <a:off x="4914905" y="2476501"/>
              <a:ext cx="228601" cy="152399"/>
              <a:chOff x="1066800" y="2438400"/>
              <a:chExt cx="1447800" cy="685802"/>
            </a:xfrm>
          </p:grpSpPr>
          <p:cxnSp>
            <p:nvCxnSpPr>
              <p:cNvPr id="64" name="Straight Connector 47">
                <a:extLst>
                  <a:ext uri="{FF2B5EF4-FFF2-40B4-BE49-F238E27FC236}">
                    <a16:creationId xmlns:a16="http://schemas.microsoft.com/office/drawing/2014/main" id="{7A739CFE-BDE8-4EA2-BDB8-D3BC33208EF7}"/>
                  </a:ext>
                </a:extLst>
              </p:cNvPr>
              <p:cNvCxnSpPr>
                <a:cxnSpLocks noChangeShapeType="1"/>
              </p:cNvCxnSpPr>
              <p:nvPr/>
            </p:nvCxnSpPr>
            <p:spPr bwMode="auto">
              <a:xfrm rot="5400000" flipH="1" flipV="1">
                <a:off x="952500" y="2552700"/>
                <a:ext cx="381000" cy="152400"/>
              </a:xfrm>
              <a:prstGeom prst="line">
                <a:avLst/>
              </a:prstGeom>
              <a:noFill/>
              <a:ln w="6350" algn="ctr">
                <a:solidFill>
                  <a:schemeClr val="tx1"/>
                </a:solidFill>
                <a:round/>
                <a:headEnd/>
                <a:tailEnd type="none" w="lg" len="lg"/>
              </a:ln>
            </p:spPr>
          </p:cxnSp>
          <p:cxnSp>
            <p:nvCxnSpPr>
              <p:cNvPr id="65" name="Straight Connector 48">
                <a:extLst>
                  <a:ext uri="{FF2B5EF4-FFF2-40B4-BE49-F238E27FC236}">
                    <a16:creationId xmlns:a16="http://schemas.microsoft.com/office/drawing/2014/main" id="{33E0EAF3-BDF5-4A69-BB00-6AC6A3F453A1}"/>
                  </a:ext>
                </a:extLst>
              </p:cNvPr>
              <p:cNvCxnSpPr>
                <a:cxnSpLocks noChangeShapeType="1"/>
              </p:cNvCxnSpPr>
              <p:nvPr/>
            </p:nvCxnSpPr>
            <p:spPr bwMode="auto">
              <a:xfrm rot="16200000" flipH="1">
                <a:off x="990600" y="2667000"/>
                <a:ext cx="685800" cy="228600"/>
              </a:xfrm>
              <a:prstGeom prst="line">
                <a:avLst/>
              </a:prstGeom>
              <a:noFill/>
              <a:ln w="6350" algn="ctr">
                <a:solidFill>
                  <a:schemeClr val="tx1"/>
                </a:solidFill>
                <a:round/>
                <a:headEnd/>
                <a:tailEnd type="none" w="lg" len="lg"/>
              </a:ln>
            </p:spPr>
          </p:cxnSp>
          <p:cxnSp>
            <p:nvCxnSpPr>
              <p:cNvPr id="66" name="Straight Connector 49">
                <a:extLst>
                  <a:ext uri="{FF2B5EF4-FFF2-40B4-BE49-F238E27FC236}">
                    <a16:creationId xmlns:a16="http://schemas.microsoft.com/office/drawing/2014/main" id="{BAFC3C67-E2F2-427E-BB2C-428653F1CF1A}"/>
                  </a:ext>
                </a:extLst>
              </p:cNvPr>
              <p:cNvCxnSpPr>
                <a:cxnSpLocks noChangeShapeType="1"/>
              </p:cNvCxnSpPr>
              <p:nvPr/>
            </p:nvCxnSpPr>
            <p:spPr bwMode="auto">
              <a:xfrm rot="16200000" flipH="1">
                <a:off x="1447800" y="2667000"/>
                <a:ext cx="685800" cy="228600"/>
              </a:xfrm>
              <a:prstGeom prst="line">
                <a:avLst/>
              </a:prstGeom>
              <a:noFill/>
              <a:ln w="6350" algn="ctr">
                <a:solidFill>
                  <a:schemeClr val="tx1"/>
                </a:solidFill>
                <a:round/>
                <a:headEnd/>
                <a:tailEnd type="none" w="lg" len="lg"/>
              </a:ln>
            </p:spPr>
          </p:cxnSp>
          <p:cxnSp>
            <p:nvCxnSpPr>
              <p:cNvPr id="69" name="Straight Connector 50">
                <a:extLst>
                  <a:ext uri="{FF2B5EF4-FFF2-40B4-BE49-F238E27FC236}">
                    <a16:creationId xmlns:a16="http://schemas.microsoft.com/office/drawing/2014/main" id="{4E7E08EC-B2B2-46B3-967C-F403D0BB4AFD}"/>
                  </a:ext>
                </a:extLst>
              </p:cNvPr>
              <p:cNvCxnSpPr>
                <a:cxnSpLocks noChangeShapeType="1"/>
              </p:cNvCxnSpPr>
              <p:nvPr/>
            </p:nvCxnSpPr>
            <p:spPr bwMode="auto">
              <a:xfrm rot="16200000" flipH="1">
                <a:off x="1905000" y="2667000"/>
                <a:ext cx="685800" cy="228600"/>
              </a:xfrm>
              <a:prstGeom prst="line">
                <a:avLst/>
              </a:prstGeom>
              <a:noFill/>
              <a:ln w="6350" algn="ctr">
                <a:solidFill>
                  <a:schemeClr val="tx1"/>
                </a:solidFill>
                <a:round/>
                <a:headEnd/>
                <a:tailEnd type="none" w="lg" len="lg"/>
              </a:ln>
            </p:spPr>
          </p:cxnSp>
          <p:cxnSp>
            <p:nvCxnSpPr>
              <p:cNvPr id="70" name="Straight Connector 51">
                <a:extLst>
                  <a:ext uri="{FF2B5EF4-FFF2-40B4-BE49-F238E27FC236}">
                    <a16:creationId xmlns:a16="http://schemas.microsoft.com/office/drawing/2014/main" id="{3E49EECF-CD5B-4E0C-A655-08B30164A758}"/>
                  </a:ext>
                </a:extLst>
              </p:cNvPr>
              <p:cNvCxnSpPr>
                <a:cxnSpLocks noChangeShapeType="1"/>
              </p:cNvCxnSpPr>
              <p:nvPr/>
            </p:nvCxnSpPr>
            <p:spPr bwMode="auto">
              <a:xfrm rot="5400000" flipH="1" flipV="1">
                <a:off x="2247900" y="2857500"/>
                <a:ext cx="381000" cy="152400"/>
              </a:xfrm>
              <a:prstGeom prst="line">
                <a:avLst/>
              </a:prstGeom>
              <a:noFill/>
              <a:ln w="6350" algn="ctr">
                <a:solidFill>
                  <a:schemeClr val="tx1"/>
                </a:solidFill>
                <a:round/>
                <a:headEnd/>
                <a:tailEnd type="none" w="lg" len="lg"/>
              </a:ln>
            </p:spPr>
          </p:cxnSp>
          <p:cxnSp>
            <p:nvCxnSpPr>
              <p:cNvPr id="71" name="Straight Connector 52">
                <a:extLst>
                  <a:ext uri="{FF2B5EF4-FFF2-40B4-BE49-F238E27FC236}">
                    <a16:creationId xmlns:a16="http://schemas.microsoft.com/office/drawing/2014/main" id="{F5F7F409-7E1A-43EA-A899-19FF1540B532}"/>
                  </a:ext>
                </a:extLst>
              </p:cNvPr>
              <p:cNvCxnSpPr>
                <a:cxnSpLocks noChangeShapeType="1"/>
              </p:cNvCxnSpPr>
              <p:nvPr/>
            </p:nvCxnSpPr>
            <p:spPr bwMode="auto">
              <a:xfrm rot="5400000" flipH="1" flipV="1">
                <a:off x="1219200" y="2667000"/>
                <a:ext cx="685800" cy="228600"/>
              </a:xfrm>
              <a:prstGeom prst="line">
                <a:avLst/>
              </a:prstGeom>
              <a:noFill/>
              <a:ln w="6350" algn="ctr">
                <a:solidFill>
                  <a:schemeClr val="tx1"/>
                </a:solidFill>
                <a:round/>
                <a:headEnd/>
                <a:tailEnd type="none" w="lg" len="lg"/>
              </a:ln>
            </p:spPr>
          </p:cxnSp>
          <p:cxnSp>
            <p:nvCxnSpPr>
              <p:cNvPr id="77" name="Straight Connector 53">
                <a:extLst>
                  <a:ext uri="{FF2B5EF4-FFF2-40B4-BE49-F238E27FC236}">
                    <a16:creationId xmlns:a16="http://schemas.microsoft.com/office/drawing/2014/main" id="{46F2B086-264E-40AD-94AA-456D2CF46642}"/>
                  </a:ext>
                </a:extLst>
              </p:cNvPr>
              <p:cNvCxnSpPr>
                <a:cxnSpLocks noChangeShapeType="1"/>
              </p:cNvCxnSpPr>
              <p:nvPr/>
            </p:nvCxnSpPr>
            <p:spPr bwMode="auto">
              <a:xfrm rot="5400000" flipH="1" flipV="1">
                <a:off x="1676402" y="2667001"/>
                <a:ext cx="685800" cy="228602"/>
              </a:xfrm>
              <a:prstGeom prst="line">
                <a:avLst/>
              </a:prstGeom>
              <a:noFill/>
              <a:ln w="6350" algn="ctr">
                <a:solidFill>
                  <a:schemeClr val="tx1"/>
                </a:solidFill>
                <a:round/>
                <a:headEnd/>
                <a:tailEnd type="none" w="lg" len="lg"/>
              </a:ln>
            </p:spPr>
          </p:cxnSp>
        </p:grpSp>
        <p:cxnSp>
          <p:nvCxnSpPr>
            <p:cNvPr id="62" name="Straight Connector 72">
              <a:extLst>
                <a:ext uri="{FF2B5EF4-FFF2-40B4-BE49-F238E27FC236}">
                  <a16:creationId xmlns:a16="http://schemas.microsoft.com/office/drawing/2014/main" id="{3C0C0C8B-7B4B-452C-A5B2-90A93A6A4310}"/>
                </a:ext>
              </a:extLst>
            </p:cNvPr>
            <p:cNvCxnSpPr>
              <a:cxnSpLocks noChangeShapeType="1"/>
            </p:cNvCxnSpPr>
            <p:nvPr/>
          </p:nvCxnSpPr>
          <p:spPr bwMode="auto">
            <a:xfrm rot="5400000">
              <a:off x="4953000" y="2362200"/>
              <a:ext cx="152400" cy="0"/>
            </a:xfrm>
            <a:prstGeom prst="line">
              <a:avLst/>
            </a:prstGeom>
            <a:noFill/>
            <a:ln w="12700" algn="ctr">
              <a:solidFill>
                <a:schemeClr val="tx1"/>
              </a:solidFill>
              <a:round/>
              <a:headEnd/>
              <a:tailEnd type="none" w="lg" len="lg"/>
            </a:ln>
          </p:spPr>
        </p:cxnSp>
        <p:cxnSp>
          <p:nvCxnSpPr>
            <p:cNvPr id="63" name="Straight Connector 77">
              <a:extLst>
                <a:ext uri="{FF2B5EF4-FFF2-40B4-BE49-F238E27FC236}">
                  <a16:creationId xmlns:a16="http://schemas.microsoft.com/office/drawing/2014/main" id="{6D02FFD9-1A96-4D02-9DC7-62BFFEF21476}"/>
                </a:ext>
              </a:extLst>
            </p:cNvPr>
            <p:cNvCxnSpPr>
              <a:cxnSpLocks noChangeShapeType="1"/>
            </p:cNvCxnSpPr>
            <p:nvPr/>
          </p:nvCxnSpPr>
          <p:spPr bwMode="auto">
            <a:xfrm rot="5400000">
              <a:off x="4953000" y="2743200"/>
              <a:ext cx="152400" cy="0"/>
            </a:xfrm>
            <a:prstGeom prst="line">
              <a:avLst/>
            </a:prstGeom>
            <a:noFill/>
            <a:ln w="12700" algn="ctr">
              <a:solidFill>
                <a:schemeClr val="tx1"/>
              </a:solidFill>
              <a:round/>
              <a:headEnd/>
              <a:tailEnd type="none" w="lg" len="lg"/>
            </a:ln>
          </p:spPr>
        </p:cxnSp>
      </p:grpSp>
      <p:cxnSp>
        <p:nvCxnSpPr>
          <p:cNvPr id="78" name="Straight Connector 79">
            <a:extLst>
              <a:ext uri="{FF2B5EF4-FFF2-40B4-BE49-F238E27FC236}">
                <a16:creationId xmlns:a16="http://schemas.microsoft.com/office/drawing/2014/main" id="{E29D0797-4C9D-43BE-8E50-2901DEF187C7}"/>
              </a:ext>
            </a:extLst>
          </p:cNvPr>
          <p:cNvCxnSpPr>
            <a:cxnSpLocks noChangeShapeType="1"/>
          </p:cNvCxnSpPr>
          <p:nvPr/>
        </p:nvCxnSpPr>
        <p:spPr bwMode="auto">
          <a:xfrm flipV="1">
            <a:off x="1589714" y="4282340"/>
            <a:ext cx="1905000" cy="1219200"/>
          </a:xfrm>
          <a:prstGeom prst="line">
            <a:avLst/>
          </a:prstGeom>
          <a:noFill/>
          <a:ln w="12700" algn="ctr">
            <a:solidFill>
              <a:schemeClr val="tx1"/>
            </a:solidFill>
            <a:round/>
            <a:headEnd/>
            <a:tailEnd type="none" w="lg" len="lg"/>
          </a:ln>
        </p:spPr>
      </p:cxnSp>
      <p:cxnSp>
        <p:nvCxnSpPr>
          <p:cNvPr id="80" name="Straight Connector 81">
            <a:extLst>
              <a:ext uri="{FF2B5EF4-FFF2-40B4-BE49-F238E27FC236}">
                <a16:creationId xmlns:a16="http://schemas.microsoft.com/office/drawing/2014/main" id="{553EE924-0699-4A6C-8114-61F9F56AB983}"/>
              </a:ext>
            </a:extLst>
          </p:cNvPr>
          <p:cNvCxnSpPr>
            <a:cxnSpLocks noChangeShapeType="1"/>
          </p:cNvCxnSpPr>
          <p:nvPr/>
        </p:nvCxnSpPr>
        <p:spPr bwMode="auto">
          <a:xfrm rot="5400000">
            <a:off x="1513514" y="5584090"/>
            <a:ext cx="152400" cy="0"/>
          </a:xfrm>
          <a:prstGeom prst="line">
            <a:avLst/>
          </a:prstGeom>
          <a:noFill/>
          <a:ln w="12700" algn="ctr">
            <a:solidFill>
              <a:schemeClr val="tx1"/>
            </a:solidFill>
            <a:round/>
            <a:headEnd/>
            <a:tailEnd type="none" w="lg" len="lg"/>
          </a:ln>
        </p:spPr>
      </p:cxnSp>
      <p:grpSp>
        <p:nvGrpSpPr>
          <p:cNvPr id="81" name="Group 82">
            <a:extLst>
              <a:ext uri="{FF2B5EF4-FFF2-40B4-BE49-F238E27FC236}">
                <a16:creationId xmlns:a16="http://schemas.microsoft.com/office/drawing/2014/main" id="{5BF981D5-7D04-446E-A087-B720E4613251}"/>
              </a:ext>
            </a:extLst>
          </p:cNvPr>
          <p:cNvGrpSpPr>
            <a:grpSpLocks/>
          </p:cNvGrpSpPr>
          <p:nvPr/>
        </p:nvGrpSpPr>
        <p:grpSpPr bwMode="auto">
          <a:xfrm>
            <a:off x="1477001" y="5660290"/>
            <a:ext cx="228600" cy="76200"/>
            <a:chOff x="457200" y="4953000"/>
            <a:chExt cx="914400" cy="304800"/>
          </a:xfrm>
        </p:grpSpPr>
        <p:cxnSp>
          <p:nvCxnSpPr>
            <p:cNvPr id="82" name="Straight Connector 83">
              <a:extLst>
                <a:ext uri="{FF2B5EF4-FFF2-40B4-BE49-F238E27FC236}">
                  <a16:creationId xmlns:a16="http://schemas.microsoft.com/office/drawing/2014/main" id="{36CD3582-5926-49BA-8E53-F295A3FC831E}"/>
                </a:ext>
              </a:extLst>
            </p:cNvPr>
            <p:cNvCxnSpPr>
              <a:cxnSpLocks noChangeShapeType="1"/>
            </p:cNvCxnSpPr>
            <p:nvPr/>
          </p:nvCxnSpPr>
          <p:spPr bwMode="auto">
            <a:xfrm>
              <a:off x="457200" y="4953000"/>
              <a:ext cx="914400" cy="0"/>
            </a:xfrm>
            <a:prstGeom prst="line">
              <a:avLst/>
            </a:prstGeom>
            <a:noFill/>
            <a:ln w="9525" algn="ctr">
              <a:solidFill>
                <a:schemeClr val="tx1"/>
              </a:solidFill>
              <a:round/>
              <a:headEnd/>
              <a:tailEnd type="none" w="lg" len="lg"/>
            </a:ln>
          </p:spPr>
        </p:cxnSp>
        <p:cxnSp>
          <p:nvCxnSpPr>
            <p:cNvPr id="83" name="Straight Connector 84">
              <a:extLst>
                <a:ext uri="{FF2B5EF4-FFF2-40B4-BE49-F238E27FC236}">
                  <a16:creationId xmlns:a16="http://schemas.microsoft.com/office/drawing/2014/main" id="{B80C35C2-52D1-426E-9160-EB5E3D2A474E}"/>
                </a:ext>
              </a:extLst>
            </p:cNvPr>
            <p:cNvCxnSpPr>
              <a:cxnSpLocks noChangeShapeType="1"/>
            </p:cNvCxnSpPr>
            <p:nvPr/>
          </p:nvCxnSpPr>
          <p:spPr bwMode="auto">
            <a:xfrm>
              <a:off x="609600" y="5105400"/>
              <a:ext cx="609600" cy="0"/>
            </a:xfrm>
            <a:prstGeom prst="line">
              <a:avLst/>
            </a:prstGeom>
            <a:noFill/>
            <a:ln w="9525" algn="ctr">
              <a:solidFill>
                <a:schemeClr val="tx1"/>
              </a:solidFill>
              <a:round/>
              <a:headEnd/>
              <a:tailEnd type="none" w="lg" len="lg"/>
            </a:ln>
          </p:spPr>
        </p:cxnSp>
        <p:cxnSp>
          <p:nvCxnSpPr>
            <p:cNvPr id="85" name="Straight Connector 85">
              <a:extLst>
                <a:ext uri="{FF2B5EF4-FFF2-40B4-BE49-F238E27FC236}">
                  <a16:creationId xmlns:a16="http://schemas.microsoft.com/office/drawing/2014/main" id="{1CE28DB8-85FA-4CD0-BB62-701284333E39}"/>
                </a:ext>
              </a:extLst>
            </p:cNvPr>
            <p:cNvCxnSpPr>
              <a:cxnSpLocks noChangeShapeType="1"/>
            </p:cNvCxnSpPr>
            <p:nvPr/>
          </p:nvCxnSpPr>
          <p:spPr bwMode="auto">
            <a:xfrm>
              <a:off x="762000" y="5257800"/>
              <a:ext cx="304800" cy="0"/>
            </a:xfrm>
            <a:prstGeom prst="line">
              <a:avLst/>
            </a:prstGeom>
            <a:noFill/>
            <a:ln w="9525" algn="ctr">
              <a:solidFill>
                <a:schemeClr val="tx1"/>
              </a:solidFill>
              <a:round/>
              <a:headEnd/>
              <a:tailEnd type="none" w="lg" len="lg"/>
            </a:ln>
          </p:spPr>
        </p:cxnSp>
      </p:grpSp>
      <p:cxnSp>
        <p:nvCxnSpPr>
          <p:cNvPr id="86" name="Straight Arrow Connector 73">
            <a:extLst>
              <a:ext uri="{FF2B5EF4-FFF2-40B4-BE49-F238E27FC236}">
                <a16:creationId xmlns:a16="http://schemas.microsoft.com/office/drawing/2014/main" id="{6417D369-04D7-4E8E-B409-DD6104A081A5}"/>
              </a:ext>
            </a:extLst>
          </p:cNvPr>
          <p:cNvCxnSpPr>
            <a:cxnSpLocks noChangeShapeType="1"/>
          </p:cNvCxnSpPr>
          <p:nvPr/>
        </p:nvCxnSpPr>
        <p:spPr bwMode="auto">
          <a:xfrm flipV="1">
            <a:off x="1589714" y="4275410"/>
            <a:ext cx="1066800" cy="685800"/>
          </a:xfrm>
          <a:prstGeom prst="straightConnector1">
            <a:avLst/>
          </a:prstGeom>
          <a:noFill/>
          <a:ln w="57150" algn="ctr">
            <a:solidFill>
              <a:schemeClr val="tx1"/>
            </a:solidFill>
            <a:round/>
            <a:headEnd/>
            <a:tailEnd type="triangle" w="med" len="med"/>
          </a:ln>
        </p:spPr>
      </p:cxnSp>
      <p:cxnSp>
        <p:nvCxnSpPr>
          <p:cNvPr id="87" name="Straight Connector 76">
            <a:extLst>
              <a:ext uri="{FF2B5EF4-FFF2-40B4-BE49-F238E27FC236}">
                <a16:creationId xmlns:a16="http://schemas.microsoft.com/office/drawing/2014/main" id="{02EB73ED-5512-41E6-ACCB-1598BAB88BC6}"/>
              </a:ext>
            </a:extLst>
          </p:cNvPr>
          <p:cNvCxnSpPr>
            <a:cxnSpLocks noChangeShapeType="1"/>
          </p:cNvCxnSpPr>
          <p:nvPr/>
        </p:nvCxnSpPr>
        <p:spPr bwMode="auto">
          <a:xfrm flipV="1">
            <a:off x="2596189" y="3742010"/>
            <a:ext cx="898525" cy="576263"/>
          </a:xfrm>
          <a:prstGeom prst="line">
            <a:avLst/>
          </a:prstGeom>
          <a:noFill/>
          <a:ln w="57150" algn="ctr">
            <a:solidFill>
              <a:schemeClr val="tx1"/>
            </a:solidFill>
            <a:round/>
            <a:headEnd/>
            <a:tailEnd type="none" w="lg" len="lg"/>
          </a:ln>
        </p:spPr>
      </p:cxnSp>
      <p:sp>
        <p:nvSpPr>
          <p:cNvPr id="88" name="Curved Left Arrow 93">
            <a:extLst>
              <a:ext uri="{FF2B5EF4-FFF2-40B4-BE49-F238E27FC236}">
                <a16:creationId xmlns:a16="http://schemas.microsoft.com/office/drawing/2014/main" id="{37594D74-CCA5-4C9C-881C-A176574E127F}"/>
              </a:ext>
            </a:extLst>
          </p:cNvPr>
          <p:cNvSpPr>
            <a:spLocks noChangeArrowheads="1"/>
          </p:cNvSpPr>
          <p:nvPr/>
        </p:nvSpPr>
        <p:spPr bwMode="auto">
          <a:xfrm>
            <a:off x="2504114" y="3931752"/>
            <a:ext cx="356188" cy="814137"/>
          </a:xfrm>
          <a:prstGeom prst="curvedLeftArrow">
            <a:avLst>
              <a:gd name="adj1" fmla="val 25005"/>
              <a:gd name="adj2" fmla="val 49999"/>
              <a:gd name="adj3" fmla="val 25000"/>
            </a:avLst>
          </a:prstGeom>
          <a:solidFill>
            <a:srgbClr val="FF0000"/>
          </a:solidFill>
          <a:ln w="9525" algn="ctr">
            <a:solidFill>
              <a:schemeClr val="tx1"/>
            </a:solidFill>
            <a:round/>
            <a:headEnd/>
            <a:tailEnd/>
          </a:ln>
        </p:spPr>
        <p:txBody>
          <a:bodyPr/>
          <a:lstStyle/>
          <a:p>
            <a:endParaRPr lang="en-US"/>
          </a:p>
        </p:txBody>
      </p:sp>
      <p:sp>
        <p:nvSpPr>
          <p:cNvPr id="89" name="TextBox 101">
            <a:extLst>
              <a:ext uri="{FF2B5EF4-FFF2-40B4-BE49-F238E27FC236}">
                <a16:creationId xmlns:a16="http://schemas.microsoft.com/office/drawing/2014/main" id="{5F9A69C4-476D-4C30-9156-9E912056B69B}"/>
              </a:ext>
            </a:extLst>
          </p:cNvPr>
          <p:cNvSpPr txBox="1">
            <a:spLocks noChangeArrowheads="1"/>
          </p:cNvSpPr>
          <p:nvPr/>
        </p:nvSpPr>
        <p:spPr bwMode="auto">
          <a:xfrm>
            <a:off x="2150550" y="4066540"/>
            <a:ext cx="356188" cy="338554"/>
          </a:xfrm>
          <a:prstGeom prst="rect">
            <a:avLst/>
          </a:prstGeom>
          <a:noFill/>
          <a:ln w="9525">
            <a:noFill/>
            <a:miter lim="800000"/>
            <a:headEnd/>
            <a:tailEnd/>
          </a:ln>
        </p:spPr>
        <p:txBody>
          <a:bodyPr wrap="none">
            <a:spAutoFit/>
          </a:bodyPr>
          <a:lstStyle/>
          <a:p>
            <a:r>
              <a:rPr lang="en-US" i="1" dirty="0">
                <a:latin typeface="Times New Roman" pitchFamily="18" charset="0"/>
                <a:cs typeface="Times New Roman" pitchFamily="18" charset="0"/>
              </a:rPr>
              <a:t>I</a:t>
            </a:r>
            <a:r>
              <a:rPr lang="en-US" i="1" baseline="-25000" dirty="0">
                <a:latin typeface="Times New Roman" pitchFamily="18" charset="0"/>
                <a:cs typeface="Times New Roman" pitchFamily="18" charset="0"/>
              </a:rPr>
              <a:t>C</a:t>
            </a:r>
          </a:p>
        </p:txBody>
      </p:sp>
      <p:pic>
        <p:nvPicPr>
          <p:cNvPr id="90" name="Picture 2">
            <a:extLst>
              <a:ext uri="{FF2B5EF4-FFF2-40B4-BE49-F238E27FC236}">
                <a16:creationId xmlns:a16="http://schemas.microsoft.com/office/drawing/2014/main" id="{4FC44B81-64D6-491E-8D98-C09C25BC84E7}"/>
              </a:ext>
            </a:extLst>
          </p:cNvPr>
          <p:cNvPicPr>
            <a:picLocks noChangeAspect="1" noChangeArrowheads="1"/>
          </p:cNvPicPr>
          <p:nvPr/>
        </p:nvPicPr>
        <p:blipFill>
          <a:blip r:embed="rId2" cstate="print"/>
          <a:srcRect t="8360" b="8858"/>
          <a:stretch>
            <a:fillRect/>
          </a:stretch>
        </p:blipFill>
        <p:spPr bwMode="auto">
          <a:xfrm rot="14160000" flipH="1" flipV="1">
            <a:off x="1926264" y="5047514"/>
            <a:ext cx="306387" cy="304800"/>
          </a:xfrm>
          <a:prstGeom prst="rect">
            <a:avLst/>
          </a:prstGeom>
          <a:solidFill>
            <a:schemeClr val="bg1"/>
          </a:solidFill>
          <a:ln w="38100">
            <a:noFill/>
            <a:miter lim="800000"/>
            <a:headEnd/>
            <a:tailEnd type="none" w="lg" len="lg"/>
          </a:ln>
        </p:spPr>
      </p:pic>
      <p:sp>
        <p:nvSpPr>
          <p:cNvPr id="93" name="TextBox 92">
            <a:extLst>
              <a:ext uri="{FF2B5EF4-FFF2-40B4-BE49-F238E27FC236}">
                <a16:creationId xmlns:a16="http://schemas.microsoft.com/office/drawing/2014/main" id="{B28ADFFF-FFA6-45F0-B681-2B0F580095BB}"/>
              </a:ext>
            </a:extLst>
          </p:cNvPr>
          <p:cNvSpPr txBox="1"/>
          <p:nvPr/>
        </p:nvSpPr>
        <p:spPr>
          <a:xfrm>
            <a:off x="2397751" y="3492760"/>
            <a:ext cx="389850" cy="461665"/>
          </a:xfrm>
          <a:prstGeom prst="rect">
            <a:avLst/>
          </a:prstGeom>
          <a:noFill/>
        </p:spPr>
        <p:txBody>
          <a:bodyPr wrap="none" rtlCol="0">
            <a:spAutoFit/>
          </a:bodyPr>
          <a:lstStyle/>
          <a:p>
            <a:r>
              <a:rPr lang="en-US" sz="2400" i="1">
                <a:solidFill>
                  <a:srgbClr val="FF0000"/>
                </a:solidFill>
                <a:latin typeface="Times New Roman" panose="02020603050405020304" pitchFamily="18" charset="0"/>
                <a:cs typeface="Times New Roman" panose="02020603050405020304" pitchFamily="18" charset="0"/>
              </a:rPr>
              <a:t>B</a:t>
            </a:r>
          </a:p>
        </p:txBody>
      </p:sp>
      <mc:AlternateContent xmlns:mc="http://schemas.openxmlformats.org/markup-compatibility/2006" xmlns:a14="http://schemas.microsoft.com/office/drawing/2010/main">
        <mc:Choice Requires="a14">
          <p:sp>
            <p:nvSpPr>
              <p:cNvPr id="94" name="TextBox 93">
                <a:extLst>
                  <a:ext uri="{FF2B5EF4-FFF2-40B4-BE49-F238E27FC236}">
                    <a16:creationId xmlns:a16="http://schemas.microsoft.com/office/drawing/2014/main" id="{64176165-9A3A-4B43-A7A7-D32EF1DD1807}"/>
                  </a:ext>
                </a:extLst>
              </p:cNvPr>
              <p:cNvSpPr txBox="1"/>
              <p:nvPr/>
            </p:nvSpPr>
            <p:spPr>
              <a:xfrm>
                <a:off x="4519748" y="4424407"/>
                <a:ext cx="2946576" cy="72654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𝑉</m:t>
                          </m:r>
                        </m:e>
                        <m:sub>
                          <m:r>
                            <a:rPr lang="en-US" sz="1800" b="0" i="1" smtClean="0">
                              <a:latin typeface="Cambria Math" panose="02040503050406030204" pitchFamily="18" charset="0"/>
                            </a:rPr>
                            <m:t>𝑒𝑚𝑓</m:t>
                          </m:r>
                        </m:sub>
                      </m:sSub>
                      <m:r>
                        <a:rPr lang="en-US" sz="1800" b="0" i="1">
                          <a:solidFill>
                            <a:srgbClr val="000000"/>
                          </a:solidFill>
                          <a:latin typeface="Cambria Math" panose="02040503050406030204" pitchFamily="18" charset="0"/>
                        </a:rPr>
                        <m:t>=−</m:t>
                      </m:r>
                      <m:f>
                        <m:fPr>
                          <m:ctrlPr>
                            <a:rPr lang="en-US" sz="1800" b="0" i="1">
                              <a:solidFill>
                                <a:srgbClr val="000000"/>
                              </a:solidFill>
                              <a:latin typeface="Cambria Math" panose="02040503050406030204" pitchFamily="18" charset="0"/>
                            </a:rPr>
                          </m:ctrlPr>
                        </m:fPr>
                        <m:num>
                          <m:r>
                            <a:rPr lang="en-US" sz="1800" b="0" i="1">
                              <a:solidFill>
                                <a:srgbClr val="000000"/>
                              </a:solidFill>
                              <a:latin typeface="Cambria Math" panose="02040503050406030204" pitchFamily="18" charset="0"/>
                            </a:rPr>
                            <m:t>𝑑</m:t>
                          </m:r>
                          <m:r>
                            <m:rPr>
                              <m:sty m:val="p"/>
                            </m:rPr>
                            <a:rPr lang="en-US" sz="1800" b="0" i="0">
                              <a:solidFill>
                                <a:srgbClr val="000000"/>
                              </a:solidFill>
                              <a:latin typeface="Cambria Math" panose="02040503050406030204" pitchFamily="18" charset="0"/>
                              <a:ea typeface="Cambria Math" panose="02040503050406030204" pitchFamily="18" charset="0"/>
                            </a:rPr>
                            <m:t>Φ</m:t>
                          </m:r>
                        </m:num>
                        <m:den>
                          <m:r>
                            <a:rPr lang="en-US" sz="1800" b="0" i="1">
                              <a:solidFill>
                                <a:srgbClr val="000000"/>
                              </a:solidFill>
                              <a:latin typeface="Cambria Math" panose="02040503050406030204" pitchFamily="18" charset="0"/>
                            </a:rPr>
                            <m:t>𝑑𝑡</m:t>
                          </m:r>
                        </m:den>
                      </m:f>
                      <m:r>
                        <a:rPr lang="en-US" sz="1800" b="0" i="1" smtClean="0">
                          <a:latin typeface="Cambria Math" panose="02040503050406030204" pitchFamily="18" charset="0"/>
                        </a:rPr>
                        <m:t>=−</m:t>
                      </m:r>
                      <m:f>
                        <m:fPr>
                          <m:ctrlPr>
                            <a:rPr lang="en-US" sz="1800" b="0" i="1" smtClean="0">
                              <a:latin typeface="Cambria Math" panose="02040503050406030204" pitchFamily="18" charset="0"/>
                            </a:rPr>
                          </m:ctrlPr>
                        </m:fPr>
                        <m:num>
                          <m:r>
                            <a:rPr lang="en-US" sz="1800" b="0" i="1" smtClean="0">
                              <a:latin typeface="Cambria Math" panose="02040503050406030204" pitchFamily="18" charset="0"/>
                            </a:rPr>
                            <m:t>𝑑</m:t>
                          </m:r>
                        </m:num>
                        <m:den>
                          <m:r>
                            <a:rPr lang="en-US" sz="1800" b="0" i="1" smtClean="0">
                              <a:latin typeface="Cambria Math" panose="02040503050406030204" pitchFamily="18" charset="0"/>
                            </a:rPr>
                            <m:t>𝑑𝑡</m:t>
                          </m:r>
                        </m:den>
                      </m:f>
                      <m:nary>
                        <m:naryPr>
                          <m:limLoc m:val="undOvr"/>
                          <m:subHide m:val="on"/>
                          <m:supHide m:val="on"/>
                          <m:ctrlPr>
                            <a:rPr lang="en-US" sz="1800" b="0" i="1" smtClean="0">
                              <a:latin typeface="Cambria Math" panose="02040503050406030204" pitchFamily="18" charset="0"/>
                            </a:rPr>
                          </m:ctrlPr>
                        </m:naryPr>
                        <m:sub/>
                        <m:sup/>
                        <m:e>
                          <m:acc>
                            <m:accPr>
                              <m:chr m:val="⃗"/>
                              <m:ctrlPr>
                                <a:rPr lang="en-US" sz="1800" b="0" i="1" smtClean="0">
                                  <a:latin typeface="Cambria Math" panose="02040503050406030204" pitchFamily="18" charset="0"/>
                                </a:rPr>
                              </m:ctrlPr>
                            </m:accPr>
                            <m:e>
                              <m:r>
                                <a:rPr lang="en-US" sz="1800" b="0" i="1" smtClean="0">
                                  <a:latin typeface="Cambria Math" panose="02040503050406030204" pitchFamily="18" charset="0"/>
                                </a:rPr>
                                <m:t>𝐵</m:t>
                              </m:r>
                            </m:e>
                          </m:acc>
                          <m:r>
                            <a:rPr lang="en-US" sz="1800" b="0" i="1" smtClean="0">
                              <a:latin typeface="Cambria Math" panose="02040503050406030204" pitchFamily="18" charset="0"/>
                              <a:ea typeface="Cambria Math" panose="02040503050406030204" pitchFamily="18" charset="0"/>
                            </a:rPr>
                            <m:t>∙</m:t>
                          </m:r>
                          <m:acc>
                            <m:accPr>
                              <m:chr m:val="⃗"/>
                              <m:ctrlPr>
                                <a:rPr lang="en-US" sz="1800" b="0" i="1" smtClean="0">
                                  <a:latin typeface="Cambria Math" panose="02040503050406030204" pitchFamily="18" charset="0"/>
                                  <a:ea typeface="Cambria Math" panose="02040503050406030204" pitchFamily="18" charset="0"/>
                                </a:rPr>
                              </m:ctrlPr>
                            </m:accPr>
                            <m:e>
                              <m:r>
                                <a:rPr lang="en-US" sz="1800" b="0" i="1" smtClean="0">
                                  <a:latin typeface="Cambria Math" panose="02040503050406030204" pitchFamily="18" charset="0"/>
                                  <a:ea typeface="Cambria Math" panose="02040503050406030204" pitchFamily="18" charset="0"/>
                                </a:rPr>
                                <m:t>𝑑𝑠</m:t>
                              </m:r>
                            </m:e>
                          </m:acc>
                        </m:e>
                      </m:nary>
                    </m:oMath>
                  </m:oMathPara>
                </a14:m>
                <a:endParaRPr lang="en-US" sz="1400" b="0"/>
              </a:p>
            </p:txBody>
          </p:sp>
        </mc:Choice>
        <mc:Fallback xmlns="">
          <p:sp>
            <p:nvSpPr>
              <p:cNvPr id="94" name="TextBox 93">
                <a:extLst>
                  <a:ext uri="{FF2B5EF4-FFF2-40B4-BE49-F238E27FC236}">
                    <a16:creationId xmlns:a16="http://schemas.microsoft.com/office/drawing/2014/main" id="{64176165-9A3A-4B43-A7A7-D32EF1DD1807}"/>
                  </a:ext>
                </a:extLst>
              </p:cNvPr>
              <p:cNvSpPr txBox="1">
                <a:spLocks noRot="1" noChangeAspect="1" noMove="1" noResize="1" noEditPoints="1" noAdjustHandles="1" noChangeArrowheads="1" noChangeShapeType="1" noTextEdit="1"/>
              </p:cNvSpPr>
              <p:nvPr/>
            </p:nvSpPr>
            <p:spPr>
              <a:xfrm>
                <a:off x="4519748" y="4424407"/>
                <a:ext cx="2946576" cy="726546"/>
              </a:xfrm>
              <a:prstGeom prst="rect">
                <a:avLst/>
              </a:prstGeom>
              <a:blipFill>
                <a:blip r:embed="rId3"/>
                <a:stretch>
                  <a:fillRect/>
                </a:stretch>
              </a:blipFill>
            </p:spPr>
            <p:txBody>
              <a:bodyPr/>
              <a:lstStyle/>
              <a:p>
                <a:r>
                  <a:rPr lang="en-US">
                    <a:noFill/>
                  </a:rPr>
                  <a:t> </a:t>
                </a:r>
              </a:p>
            </p:txBody>
          </p:sp>
        </mc:Fallback>
      </mc:AlternateContent>
      <p:sp>
        <p:nvSpPr>
          <p:cNvPr id="95" name="TextBox 94">
            <a:extLst>
              <a:ext uri="{FF2B5EF4-FFF2-40B4-BE49-F238E27FC236}">
                <a16:creationId xmlns:a16="http://schemas.microsoft.com/office/drawing/2014/main" id="{F74CE683-64B8-47EE-AE94-84CD4E8957BA}"/>
              </a:ext>
            </a:extLst>
          </p:cNvPr>
          <p:cNvSpPr txBox="1"/>
          <p:nvPr/>
        </p:nvSpPr>
        <p:spPr>
          <a:xfrm>
            <a:off x="1954683" y="5328485"/>
            <a:ext cx="593881" cy="400110"/>
          </a:xfrm>
          <a:prstGeom prst="rect">
            <a:avLst/>
          </a:prstGeom>
          <a:noFill/>
        </p:spPr>
        <p:txBody>
          <a:bodyPr wrap="none" rtlCol="0">
            <a:spAutoFit/>
          </a:bodyPr>
          <a:lstStyle/>
          <a:p>
            <a:r>
              <a:rPr lang="en-US" sz="2000" i="1" dirty="0">
                <a:solidFill>
                  <a:srgbClr val="0000FF"/>
                </a:solidFill>
                <a:latin typeface="Times New Roman" pitchFamily="18" charset="0"/>
                <a:cs typeface="Times New Roman" pitchFamily="18" charset="0"/>
              </a:rPr>
              <a:t>V</a:t>
            </a:r>
            <a:r>
              <a:rPr lang="en-US" sz="2000" i="1" baseline="-25000" dirty="0">
                <a:solidFill>
                  <a:srgbClr val="0000FF"/>
                </a:solidFill>
                <a:latin typeface="Times New Roman" pitchFamily="18" charset="0"/>
                <a:cs typeface="Times New Roman" pitchFamily="18" charset="0"/>
              </a:rPr>
              <a:t>emf</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F8CBA859-2A74-4BE2-93A8-65B963BD87B8}"/>
                  </a:ext>
                </a:extLst>
              </p:cNvPr>
              <p:cNvSpPr txBox="1"/>
              <p:nvPr/>
            </p:nvSpPr>
            <p:spPr>
              <a:xfrm>
                <a:off x="4519748" y="3468217"/>
                <a:ext cx="1343316" cy="72654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sz="1800" b="0" i="0" smtClean="0">
                          <a:latin typeface="Cambria Math" panose="02040503050406030204" pitchFamily="18" charset="0"/>
                          <a:ea typeface="Cambria Math" panose="02040503050406030204" pitchFamily="18" charset="0"/>
                        </a:rPr>
                        <m:t>Φ</m:t>
                      </m:r>
                      <m:r>
                        <a:rPr lang="en-US" sz="1800" b="0" i="1" smtClean="0">
                          <a:latin typeface="Cambria Math" panose="02040503050406030204" pitchFamily="18" charset="0"/>
                          <a:ea typeface="Cambria Math" panose="02040503050406030204" pitchFamily="18" charset="0"/>
                        </a:rPr>
                        <m:t>=</m:t>
                      </m:r>
                      <m:nary>
                        <m:naryPr>
                          <m:limLoc m:val="undOvr"/>
                          <m:subHide m:val="on"/>
                          <m:supHide m:val="on"/>
                          <m:ctrlPr>
                            <a:rPr lang="en-US" sz="1800" b="0" i="1" smtClean="0">
                              <a:latin typeface="Cambria Math" panose="02040503050406030204" pitchFamily="18" charset="0"/>
                              <a:ea typeface="Cambria Math" panose="02040503050406030204" pitchFamily="18" charset="0"/>
                            </a:rPr>
                          </m:ctrlPr>
                        </m:naryPr>
                        <m:sub/>
                        <m:sup/>
                        <m:e>
                          <m:acc>
                            <m:accPr>
                              <m:chr m:val="⃗"/>
                              <m:ctrlPr>
                                <a:rPr lang="en-US" sz="1800" b="0" i="1" smtClean="0">
                                  <a:latin typeface="Cambria Math" panose="02040503050406030204" pitchFamily="18" charset="0"/>
                                  <a:ea typeface="Cambria Math" panose="02040503050406030204" pitchFamily="18" charset="0"/>
                                </a:rPr>
                              </m:ctrlPr>
                            </m:accPr>
                            <m:e>
                              <m:r>
                                <a:rPr lang="en-US" sz="1800" b="0" i="1" smtClean="0">
                                  <a:latin typeface="Cambria Math" panose="02040503050406030204" pitchFamily="18" charset="0"/>
                                  <a:ea typeface="Cambria Math" panose="02040503050406030204" pitchFamily="18" charset="0"/>
                                </a:rPr>
                                <m:t>𝐵</m:t>
                              </m:r>
                            </m:e>
                          </m:acc>
                          <m:r>
                            <a:rPr lang="en-US" sz="1800" b="0" i="1" smtClean="0">
                              <a:latin typeface="Cambria Math" panose="02040503050406030204" pitchFamily="18" charset="0"/>
                              <a:ea typeface="Cambria Math" panose="02040503050406030204" pitchFamily="18" charset="0"/>
                            </a:rPr>
                            <m:t>∙</m:t>
                          </m:r>
                          <m:acc>
                            <m:accPr>
                              <m:chr m:val="⃗"/>
                              <m:ctrlPr>
                                <a:rPr lang="en-US" sz="1800" b="0" i="1" smtClean="0">
                                  <a:latin typeface="Cambria Math" panose="02040503050406030204" pitchFamily="18" charset="0"/>
                                  <a:ea typeface="Cambria Math" panose="02040503050406030204" pitchFamily="18" charset="0"/>
                                </a:rPr>
                              </m:ctrlPr>
                            </m:accPr>
                            <m:e>
                              <m:r>
                                <a:rPr lang="en-US" sz="1800" b="0" i="1" smtClean="0">
                                  <a:latin typeface="Cambria Math" panose="02040503050406030204" pitchFamily="18" charset="0"/>
                                  <a:ea typeface="Cambria Math" panose="02040503050406030204" pitchFamily="18" charset="0"/>
                                </a:rPr>
                                <m:t>𝑑𝑠</m:t>
                              </m:r>
                            </m:e>
                          </m:acc>
                        </m:e>
                      </m:nary>
                    </m:oMath>
                  </m:oMathPara>
                </a14:m>
                <a:endParaRPr lang="en-US" sz="1800" b="0"/>
              </a:p>
            </p:txBody>
          </p:sp>
        </mc:Choice>
        <mc:Fallback xmlns="">
          <p:sp>
            <p:nvSpPr>
              <p:cNvPr id="6" name="TextBox 5">
                <a:extLst>
                  <a:ext uri="{FF2B5EF4-FFF2-40B4-BE49-F238E27FC236}">
                    <a16:creationId xmlns:a16="http://schemas.microsoft.com/office/drawing/2014/main" id="{F8CBA859-2A74-4BE2-93A8-65B963BD87B8}"/>
                  </a:ext>
                </a:extLst>
              </p:cNvPr>
              <p:cNvSpPr txBox="1">
                <a:spLocks noRot="1" noChangeAspect="1" noMove="1" noResize="1" noEditPoints="1" noAdjustHandles="1" noChangeArrowheads="1" noChangeShapeType="1" noTextEdit="1"/>
              </p:cNvSpPr>
              <p:nvPr/>
            </p:nvSpPr>
            <p:spPr>
              <a:xfrm>
                <a:off x="4519748" y="3468217"/>
                <a:ext cx="1343316" cy="726546"/>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56D1CAC5-9FD1-410A-B18D-8D45590537AF}"/>
                  </a:ext>
                </a:extLst>
              </p:cNvPr>
              <p:cNvSpPr txBox="1"/>
              <p:nvPr/>
            </p:nvSpPr>
            <p:spPr>
              <a:xfrm>
                <a:off x="4516605" y="5688525"/>
                <a:ext cx="674800" cy="51674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800" b="0" i="1" smtClean="0">
                          <a:latin typeface="Cambria Math" panose="02040503050406030204" pitchFamily="18" charset="0"/>
                        </a:rPr>
                        <m:t>𝐿</m:t>
                      </m:r>
                      <m:r>
                        <a:rPr lang="en-US" sz="1800" b="0" i="1" smtClean="0">
                          <a:latin typeface="Cambria Math" panose="02040503050406030204" pitchFamily="18" charset="0"/>
                        </a:rPr>
                        <m:t>=</m:t>
                      </m:r>
                      <m:f>
                        <m:fPr>
                          <m:ctrlPr>
                            <a:rPr lang="en-US" sz="1800" b="0" i="1" smtClean="0">
                              <a:latin typeface="Cambria Math" panose="02040503050406030204" pitchFamily="18" charset="0"/>
                            </a:rPr>
                          </m:ctrlPr>
                        </m:fPr>
                        <m:num>
                          <m:r>
                            <m:rPr>
                              <m:sty m:val="p"/>
                            </m:rPr>
                            <a:rPr lang="en-US" sz="1800" b="0" i="0" smtClean="0">
                              <a:latin typeface="Cambria Math" panose="02040503050406030204" pitchFamily="18" charset="0"/>
                              <a:ea typeface="Cambria Math" panose="02040503050406030204" pitchFamily="18" charset="0"/>
                            </a:rPr>
                            <m:t>Φ</m:t>
                          </m:r>
                        </m:num>
                        <m:den>
                          <m:r>
                            <a:rPr lang="en-US" sz="1800" b="0" i="1" smtClean="0">
                              <a:latin typeface="Cambria Math" panose="02040503050406030204" pitchFamily="18" charset="0"/>
                            </a:rPr>
                            <m:t>𝐼</m:t>
                          </m:r>
                        </m:den>
                      </m:f>
                    </m:oMath>
                  </m:oMathPara>
                </a14:m>
                <a:endParaRPr lang="en-US" sz="1800" b="0"/>
              </a:p>
            </p:txBody>
          </p:sp>
        </mc:Choice>
        <mc:Fallback xmlns="">
          <p:sp>
            <p:nvSpPr>
              <p:cNvPr id="7" name="TextBox 6">
                <a:extLst>
                  <a:ext uri="{FF2B5EF4-FFF2-40B4-BE49-F238E27FC236}">
                    <a16:creationId xmlns:a16="http://schemas.microsoft.com/office/drawing/2014/main" id="{56D1CAC5-9FD1-410A-B18D-8D45590537AF}"/>
                  </a:ext>
                </a:extLst>
              </p:cNvPr>
              <p:cNvSpPr txBox="1">
                <a:spLocks noRot="1" noChangeAspect="1" noMove="1" noResize="1" noEditPoints="1" noAdjustHandles="1" noChangeArrowheads="1" noChangeShapeType="1" noTextEdit="1"/>
              </p:cNvSpPr>
              <p:nvPr/>
            </p:nvSpPr>
            <p:spPr>
              <a:xfrm>
                <a:off x="4516605" y="5688525"/>
                <a:ext cx="674800" cy="516745"/>
              </a:xfrm>
              <a:prstGeom prst="rect">
                <a:avLst/>
              </a:prstGeom>
              <a:blipFill>
                <a:blip r:embed="rId5"/>
                <a:stretch>
                  <a:fillRect/>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F35127AB-1F56-4A21-A9F6-FFB8C9B9916D}"/>
              </a:ext>
            </a:extLst>
          </p:cNvPr>
          <p:cNvSpPr txBox="1"/>
          <p:nvPr/>
        </p:nvSpPr>
        <p:spPr>
          <a:xfrm>
            <a:off x="4254289" y="3290500"/>
            <a:ext cx="2631554" cy="276999"/>
          </a:xfrm>
          <a:prstGeom prst="rect">
            <a:avLst/>
          </a:prstGeom>
          <a:noFill/>
        </p:spPr>
        <p:txBody>
          <a:bodyPr wrap="none" rtlCol="0">
            <a:spAutoFit/>
          </a:bodyPr>
          <a:lstStyle/>
          <a:p>
            <a:r>
              <a:rPr lang="en-US" sz="1200" i="1">
                <a:solidFill>
                  <a:srgbClr val="FF0000"/>
                </a:solidFill>
              </a:rPr>
              <a:t>Total magnetic flux through loop:</a:t>
            </a:r>
          </a:p>
        </p:txBody>
      </p:sp>
      <p:sp>
        <p:nvSpPr>
          <p:cNvPr id="96" name="TextBox 95">
            <a:extLst>
              <a:ext uri="{FF2B5EF4-FFF2-40B4-BE49-F238E27FC236}">
                <a16:creationId xmlns:a16="http://schemas.microsoft.com/office/drawing/2014/main" id="{DDC15D10-1868-4099-AFD9-EA5961C7B939}"/>
              </a:ext>
            </a:extLst>
          </p:cNvPr>
          <p:cNvSpPr txBox="1"/>
          <p:nvPr/>
        </p:nvSpPr>
        <p:spPr>
          <a:xfrm>
            <a:off x="4225436" y="4176136"/>
            <a:ext cx="1931939" cy="276999"/>
          </a:xfrm>
          <a:prstGeom prst="rect">
            <a:avLst/>
          </a:prstGeom>
          <a:noFill/>
        </p:spPr>
        <p:txBody>
          <a:bodyPr wrap="none" rtlCol="0">
            <a:spAutoFit/>
          </a:bodyPr>
          <a:lstStyle/>
          <a:p>
            <a:r>
              <a:rPr lang="en-US" sz="1200" i="1">
                <a:solidFill>
                  <a:srgbClr val="FF0000"/>
                </a:solidFill>
              </a:rPr>
              <a:t>induced potential (emf):</a:t>
            </a:r>
          </a:p>
        </p:txBody>
      </p:sp>
      <p:sp>
        <p:nvSpPr>
          <p:cNvPr id="97" name="TextBox 96">
            <a:extLst>
              <a:ext uri="{FF2B5EF4-FFF2-40B4-BE49-F238E27FC236}">
                <a16:creationId xmlns:a16="http://schemas.microsoft.com/office/drawing/2014/main" id="{CA3A2D85-1619-45C6-8BA6-BC7AB260C006}"/>
              </a:ext>
            </a:extLst>
          </p:cNvPr>
          <p:cNvSpPr txBox="1"/>
          <p:nvPr/>
        </p:nvSpPr>
        <p:spPr>
          <a:xfrm>
            <a:off x="4254289" y="5355204"/>
            <a:ext cx="1048685" cy="276999"/>
          </a:xfrm>
          <a:prstGeom prst="rect">
            <a:avLst/>
          </a:prstGeom>
          <a:noFill/>
        </p:spPr>
        <p:txBody>
          <a:bodyPr wrap="none" rtlCol="0">
            <a:spAutoFit/>
          </a:bodyPr>
          <a:lstStyle/>
          <a:p>
            <a:r>
              <a:rPr lang="en-US" sz="1200" i="1">
                <a:solidFill>
                  <a:srgbClr val="FF0000"/>
                </a:solidFill>
              </a:rPr>
              <a:t>Inductance:</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C20F030A-51B0-4A5A-8E86-41735593E447}"/>
                  </a:ext>
                </a:extLst>
              </p:cNvPr>
              <p:cNvSpPr txBox="1"/>
              <p:nvPr/>
            </p:nvSpPr>
            <p:spPr>
              <a:xfrm>
                <a:off x="5993036" y="5808397"/>
                <a:ext cx="98809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𝑋</m:t>
                          </m:r>
                        </m:e>
                        <m:sub>
                          <m:r>
                            <a:rPr lang="en-US" sz="1800" b="0" i="1" smtClean="0">
                              <a:latin typeface="Cambria Math" panose="02040503050406030204" pitchFamily="18" charset="0"/>
                            </a:rPr>
                            <m:t>𝐿</m:t>
                          </m:r>
                        </m:sub>
                      </m:sSub>
                      <m:r>
                        <a:rPr lang="en-US" sz="1800" b="0" i="1" smtClean="0">
                          <a:latin typeface="Cambria Math" panose="02040503050406030204" pitchFamily="18" charset="0"/>
                        </a:rPr>
                        <m:t>=</m:t>
                      </m:r>
                      <m:r>
                        <a:rPr lang="en-US" sz="1800" b="0" i="1" smtClean="0">
                          <a:latin typeface="Cambria Math" panose="02040503050406030204" pitchFamily="18" charset="0"/>
                        </a:rPr>
                        <m:t>𝑗</m:t>
                      </m:r>
                      <m:r>
                        <a:rPr lang="en-US" sz="1800" b="0" i="1" smtClean="0">
                          <a:latin typeface="Cambria Math" panose="02040503050406030204" pitchFamily="18" charset="0"/>
                          <a:ea typeface="Cambria Math" panose="02040503050406030204" pitchFamily="18" charset="0"/>
                        </a:rPr>
                        <m:t>𝜔</m:t>
                      </m:r>
                      <m:r>
                        <a:rPr lang="en-US" sz="1800" b="0" i="1" smtClean="0">
                          <a:latin typeface="Cambria Math" panose="02040503050406030204" pitchFamily="18" charset="0"/>
                          <a:ea typeface="Cambria Math" panose="02040503050406030204" pitchFamily="18" charset="0"/>
                        </a:rPr>
                        <m:t>𝐿</m:t>
                      </m:r>
                    </m:oMath>
                  </m:oMathPara>
                </a14:m>
                <a:endParaRPr lang="en-US" sz="1800" b="0"/>
              </a:p>
            </p:txBody>
          </p:sp>
        </mc:Choice>
        <mc:Fallback xmlns="">
          <p:sp>
            <p:nvSpPr>
              <p:cNvPr id="9" name="TextBox 8">
                <a:extLst>
                  <a:ext uri="{FF2B5EF4-FFF2-40B4-BE49-F238E27FC236}">
                    <a16:creationId xmlns:a16="http://schemas.microsoft.com/office/drawing/2014/main" id="{C20F030A-51B0-4A5A-8E86-41735593E447}"/>
                  </a:ext>
                </a:extLst>
              </p:cNvPr>
              <p:cNvSpPr txBox="1">
                <a:spLocks noRot="1" noChangeAspect="1" noMove="1" noResize="1" noEditPoints="1" noAdjustHandles="1" noChangeArrowheads="1" noChangeShapeType="1" noTextEdit="1"/>
              </p:cNvSpPr>
              <p:nvPr/>
            </p:nvSpPr>
            <p:spPr>
              <a:xfrm>
                <a:off x="5993036" y="5808397"/>
                <a:ext cx="988091" cy="276999"/>
              </a:xfrm>
              <a:prstGeom prst="rect">
                <a:avLst/>
              </a:prstGeom>
              <a:blipFill>
                <a:blip r:embed="rId6"/>
                <a:stretch>
                  <a:fillRect l="-4321" r="-4938" b="-37778"/>
                </a:stretch>
              </a:blipFill>
            </p:spPr>
            <p:txBody>
              <a:bodyPr/>
              <a:lstStyle/>
              <a:p>
                <a:r>
                  <a:rPr lang="en-US">
                    <a:noFill/>
                  </a:rPr>
                  <a:t> </a:t>
                </a:r>
              </a:p>
            </p:txBody>
          </p:sp>
        </mc:Fallback>
      </mc:AlternateContent>
      <p:sp>
        <p:nvSpPr>
          <p:cNvPr id="98" name="TextBox 97">
            <a:extLst>
              <a:ext uri="{FF2B5EF4-FFF2-40B4-BE49-F238E27FC236}">
                <a16:creationId xmlns:a16="http://schemas.microsoft.com/office/drawing/2014/main" id="{1266419F-BAE1-422B-9671-4C211E29120E}"/>
              </a:ext>
            </a:extLst>
          </p:cNvPr>
          <p:cNvSpPr txBox="1"/>
          <p:nvPr/>
        </p:nvSpPr>
        <p:spPr>
          <a:xfrm>
            <a:off x="5740639" y="5261199"/>
            <a:ext cx="2187223" cy="461665"/>
          </a:xfrm>
          <a:prstGeom prst="rect">
            <a:avLst/>
          </a:prstGeom>
          <a:noFill/>
        </p:spPr>
        <p:txBody>
          <a:bodyPr wrap="square" rtlCol="0">
            <a:spAutoFit/>
          </a:bodyPr>
          <a:lstStyle/>
          <a:p>
            <a:r>
              <a:rPr lang="en-US" sz="1200" i="1">
                <a:solidFill>
                  <a:srgbClr val="FF0000"/>
                </a:solidFill>
              </a:rPr>
              <a:t>Inductive reactance (increases with frequency):</a:t>
            </a:r>
          </a:p>
        </p:txBody>
      </p:sp>
    </p:spTree>
    <p:extLst>
      <p:ext uri="{BB962C8B-B14F-4D97-AF65-F5344CB8AC3E}">
        <p14:creationId xmlns:p14="http://schemas.microsoft.com/office/powerpoint/2010/main" val="3801653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box(in)">
                                      <p:cBhvr>
                                        <p:cTn id="7" dur="500"/>
                                        <p:tgtEl>
                                          <p:spTgt spid="88"/>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90"/>
                                        </p:tgtEl>
                                        <p:attrNameLst>
                                          <p:attrName>style.visibility</p:attrName>
                                        </p:attrNameLst>
                                      </p:cBhvr>
                                      <p:to>
                                        <p:strVal val="visible"/>
                                      </p:to>
                                    </p:set>
                                    <p:animEffect transition="in" filter="box(in)">
                                      <p:cBhvr>
                                        <p:cTn id="12"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0" name="Title 1"/>
          <p:cNvSpPr>
            <a:spLocks noGrp="1"/>
          </p:cNvSpPr>
          <p:nvPr>
            <p:ph type="title"/>
          </p:nvPr>
        </p:nvSpPr>
        <p:spPr/>
        <p:txBody>
          <a:bodyPr/>
          <a:lstStyle/>
          <a:p>
            <a:r>
              <a:rPr lang="en-US" dirty="0"/>
              <a:t>Magnetic Field (Inductive</a:t>
            </a:r>
            <a:r>
              <a:rPr lang="en-US"/>
              <a:t>) Coupling</a:t>
            </a:r>
            <a:endParaRPr lang="en-US" dirty="0"/>
          </a:p>
        </p:txBody>
      </p:sp>
      <p:sp>
        <p:nvSpPr>
          <p:cNvPr id="7" name="Content Placeholder 6">
            <a:extLst>
              <a:ext uri="{FF2B5EF4-FFF2-40B4-BE49-F238E27FC236}">
                <a16:creationId xmlns:a16="http://schemas.microsoft.com/office/drawing/2014/main" id="{B8B9DB20-903B-4280-8AF9-E7D1A6964CE4}"/>
              </a:ext>
            </a:extLst>
          </p:cNvPr>
          <p:cNvSpPr>
            <a:spLocks noGrp="1"/>
          </p:cNvSpPr>
          <p:nvPr>
            <p:ph idx="1"/>
          </p:nvPr>
        </p:nvSpPr>
        <p:spPr/>
        <p:txBody>
          <a:bodyPr/>
          <a:lstStyle/>
          <a:p>
            <a:r>
              <a:rPr lang="en-US" sz="1600"/>
              <a:t>Magnetic flux generated by culprit current produces noise potental in victim circuit (Faraday’s Law)</a:t>
            </a:r>
          </a:p>
          <a:p>
            <a:r>
              <a:rPr lang="en-US" sz="1600"/>
              <a:t>More likely at system level, e.g. cable-to-cable crosstalk</a:t>
            </a:r>
          </a:p>
        </p:txBody>
      </p:sp>
      <p:grpSp>
        <p:nvGrpSpPr>
          <p:cNvPr id="2" name="Group 54"/>
          <p:cNvGrpSpPr>
            <a:grpSpLocks/>
          </p:cNvGrpSpPr>
          <p:nvPr/>
        </p:nvGrpSpPr>
        <p:grpSpPr bwMode="auto">
          <a:xfrm rot="5400000">
            <a:off x="1624690" y="4659389"/>
            <a:ext cx="228600" cy="152400"/>
            <a:chOff x="1066800" y="2438400"/>
            <a:chExt cx="1447800" cy="685802"/>
          </a:xfrm>
        </p:grpSpPr>
        <p:cxnSp>
          <p:nvCxnSpPr>
            <p:cNvPr id="8257" name="Straight Connector 55"/>
            <p:cNvCxnSpPr>
              <a:cxnSpLocks noChangeShapeType="1"/>
            </p:cNvCxnSpPr>
            <p:nvPr/>
          </p:nvCxnSpPr>
          <p:spPr bwMode="auto">
            <a:xfrm rot="5400000" flipH="1" flipV="1">
              <a:off x="952500" y="2552700"/>
              <a:ext cx="381000" cy="152400"/>
            </a:xfrm>
            <a:prstGeom prst="line">
              <a:avLst/>
            </a:prstGeom>
            <a:noFill/>
            <a:ln w="6350" algn="ctr">
              <a:solidFill>
                <a:schemeClr val="tx1"/>
              </a:solidFill>
              <a:round/>
              <a:headEnd/>
              <a:tailEnd type="none" w="lg" len="lg"/>
            </a:ln>
          </p:spPr>
        </p:cxnSp>
        <p:cxnSp>
          <p:nvCxnSpPr>
            <p:cNvPr id="8258" name="Straight Connector 56"/>
            <p:cNvCxnSpPr>
              <a:cxnSpLocks noChangeShapeType="1"/>
            </p:cNvCxnSpPr>
            <p:nvPr/>
          </p:nvCxnSpPr>
          <p:spPr bwMode="auto">
            <a:xfrm rot="16200000" flipH="1">
              <a:off x="990600" y="2667000"/>
              <a:ext cx="685800" cy="228600"/>
            </a:xfrm>
            <a:prstGeom prst="line">
              <a:avLst/>
            </a:prstGeom>
            <a:noFill/>
            <a:ln w="6350" algn="ctr">
              <a:solidFill>
                <a:schemeClr val="tx1"/>
              </a:solidFill>
              <a:round/>
              <a:headEnd/>
              <a:tailEnd type="none" w="lg" len="lg"/>
            </a:ln>
          </p:spPr>
        </p:cxnSp>
        <p:cxnSp>
          <p:nvCxnSpPr>
            <p:cNvPr id="8259" name="Straight Connector 57"/>
            <p:cNvCxnSpPr>
              <a:cxnSpLocks noChangeShapeType="1"/>
            </p:cNvCxnSpPr>
            <p:nvPr/>
          </p:nvCxnSpPr>
          <p:spPr bwMode="auto">
            <a:xfrm rot="16200000" flipH="1">
              <a:off x="1447800" y="2667000"/>
              <a:ext cx="685800" cy="228600"/>
            </a:xfrm>
            <a:prstGeom prst="line">
              <a:avLst/>
            </a:prstGeom>
            <a:noFill/>
            <a:ln w="6350" algn="ctr">
              <a:solidFill>
                <a:schemeClr val="tx1"/>
              </a:solidFill>
              <a:round/>
              <a:headEnd/>
              <a:tailEnd type="none" w="lg" len="lg"/>
            </a:ln>
          </p:spPr>
        </p:cxnSp>
        <p:cxnSp>
          <p:nvCxnSpPr>
            <p:cNvPr id="8260" name="Straight Connector 58"/>
            <p:cNvCxnSpPr>
              <a:cxnSpLocks noChangeShapeType="1"/>
            </p:cNvCxnSpPr>
            <p:nvPr/>
          </p:nvCxnSpPr>
          <p:spPr bwMode="auto">
            <a:xfrm rot="16200000" flipH="1">
              <a:off x="1905000" y="2667000"/>
              <a:ext cx="685800" cy="228600"/>
            </a:xfrm>
            <a:prstGeom prst="line">
              <a:avLst/>
            </a:prstGeom>
            <a:noFill/>
            <a:ln w="6350" algn="ctr">
              <a:solidFill>
                <a:schemeClr val="tx1"/>
              </a:solidFill>
              <a:round/>
              <a:headEnd/>
              <a:tailEnd type="none" w="lg" len="lg"/>
            </a:ln>
          </p:spPr>
        </p:cxnSp>
        <p:cxnSp>
          <p:nvCxnSpPr>
            <p:cNvPr id="8261" name="Straight Connector 59"/>
            <p:cNvCxnSpPr>
              <a:cxnSpLocks noChangeShapeType="1"/>
            </p:cNvCxnSpPr>
            <p:nvPr/>
          </p:nvCxnSpPr>
          <p:spPr bwMode="auto">
            <a:xfrm rot="5400000" flipH="1" flipV="1">
              <a:off x="2247900" y="2857500"/>
              <a:ext cx="381000" cy="152400"/>
            </a:xfrm>
            <a:prstGeom prst="line">
              <a:avLst/>
            </a:prstGeom>
            <a:noFill/>
            <a:ln w="6350" algn="ctr">
              <a:solidFill>
                <a:schemeClr val="tx1"/>
              </a:solidFill>
              <a:round/>
              <a:headEnd/>
              <a:tailEnd type="none" w="lg" len="lg"/>
            </a:ln>
          </p:spPr>
        </p:cxnSp>
        <p:cxnSp>
          <p:nvCxnSpPr>
            <p:cNvPr id="8262" name="Straight Connector 60"/>
            <p:cNvCxnSpPr>
              <a:cxnSpLocks noChangeShapeType="1"/>
            </p:cNvCxnSpPr>
            <p:nvPr/>
          </p:nvCxnSpPr>
          <p:spPr bwMode="auto">
            <a:xfrm rot="5400000" flipH="1" flipV="1">
              <a:off x="1219200" y="2667000"/>
              <a:ext cx="685800" cy="228600"/>
            </a:xfrm>
            <a:prstGeom prst="line">
              <a:avLst/>
            </a:prstGeom>
            <a:noFill/>
            <a:ln w="6350" algn="ctr">
              <a:solidFill>
                <a:schemeClr val="tx1"/>
              </a:solidFill>
              <a:round/>
              <a:headEnd/>
              <a:tailEnd type="none" w="lg" len="lg"/>
            </a:ln>
          </p:spPr>
        </p:cxnSp>
        <p:cxnSp>
          <p:nvCxnSpPr>
            <p:cNvPr id="8263" name="Straight Connector 61"/>
            <p:cNvCxnSpPr>
              <a:cxnSpLocks noChangeShapeType="1"/>
            </p:cNvCxnSpPr>
            <p:nvPr/>
          </p:nvCxnSpPr>
          <p:spPr bwMode="auto">
            <a:xfrm rot="5400000" flipH="1" flipV="1">
              <a:off x="1676402" y="2667001"/>
              <a:ext cx="685800" cy="228602"/>
            </a:xfrm>
            <a:prstGeom prst="line">
              <a:avLst/>
            </a:prstGeom>
            <a:noFill/>
            <a:ln w="6350" algn="ctr">
              <a:solidFill>
                <a:schemeClr val="tx1"/>
              </a:solidFill>
              <a:round/>
              <a:headEnd/>
              <a:tailEnd type="none" w="lg" len="lg"/>
            </a:ln>
          </p:spPr>
        </p:cxnSp>
      </p:grpSp>
      <p:cxnSp>
        <p:nvCxnSpPr>
          <p:cNvPr id="8204" name="Straight Connector 68"/>
          <p:cNvCxnSpPr>
            <a:cxnSpLocks noChangeShapeType="1"/>
          </p:cNvCxnSpPr>
          <p:nvPr/>
        </p:nvCxnSpPr>
        <p:spPr bwMode="auto">
          <a:xfrm rot="5400000" flipH="1" flipV="1">
            <a:off x="1662790" y="4545089"/>
            <a:ext cx="152400" cy="0"/>
          </a:xfrm>
          <a:prstGeom prst="line">
            <a:avLst/>
          </a:prstGeom>
          <a:noFill/>
          <a:ln w="12700" algn="ctr">
            <a:solidFill>
              <a:schemeClr val="tx1"/>
            </a:solidFill>
            <a:round/>
            <a:headEnd/>
            <a:tailEnd type="none" w="lg" len="lg"/>
          </a:ln>
        </p:spPr>
      </p:cxnSp>
      <p:cxnSp>
        <p:nvCxnSpPr>
          <p:cNvPr id="8205" name="Straight Connector 70"/>
          <p:cNvCxnSpPr>
            <a:cxnSpLocks noChangeShapeType="1"/>
          </p:cNvCxnSpPr>
          <p:nvPr/>
        </p:nvCxnSpPr>
        <p:spPr bwMode="auto">
          <a:xfrm flipV="1">
            <a:off x="1738990" y="3249689"/>
            <a:ext cx="1905000" cy="1219200"/>
          </a:xfrm>
          <a:prstGeom prst="line">
            <a:avLst/>
          </a:prstGeom>
          <a:noFill/>
          <a:ln w="12700" algn="ctr">
            <a:solidFill>
              <a:schemeClr val="tx1"/>
            </a:solidFill>
            <a:round/>
            <a:headEnd/>
            <a:tailEnd type="none" w="lg" len="lg"/>
          </a:ln>
        </p:spPr>
      </p:cxnSp>
      <p:cxnSp>
        <p:nvCxnSpPr>
          <p:cNvPr id="8206" name="Straight Connector 75"/>
          <p:cNvCxnSpPr>
            <a:cxnSpLocks noChangeShapeType="1"/>
          </p:cNvCxnSpPr>
          <p:nvPr/>
        </p:nvCxnSpPr>
        <p:spPr bwMode="auto">
          <a:xfrm rot="5400000">
            <a:off x="1662790" y="4926089"/>
            <a:ext cx="152400" cy="0"/>
          </a:xfrm>
          <a:prstGeom prst="line">
            <a:avLst/>
          </a:prstGeom>
          <a:noFill/>
          <a:ln w="12700" algn="ctr">
            <a:solidFill>
              <a:schemeClr val="tx1"/>
            </a:solidFill>
            <a:round/>
            <a:headEnd/>
            <a:tailEnd type="none" w="lg" len="lg"/>
          </a:ln>
        </p:spPr>
      </p:cxnSp>
      <p:grpSp>
        <p:nvGrpSpPr>
          <p:cNvPr id="3" name="Group 99"/>
          <p:cNvGrpSpPr>
            <a:grpSpLocks/>
          </p:cNvGrpSpPr>
          <p:nvPr/>
        </p:nvGrpSpPr>
        <p:grpSpPr bwMode="auto">
          <a:xfrm>
            <a:off x="3567790" y="3249689"/>
            <a:ext cx="152400" cy="533400"/>
            <a:chOff x="4953000" y="2286000"/>
            <a:chExt cx="152400" cy="533400"/>
          </a:xfrm>
        </p:grpSpPr>
        <p:grpSp>
          <p:nvGrpSpPr>
            <p:cNvPr id="4" name="Group 46"/>
            <p:cNvGrpSpPr>
              <a:grpSpLocks/>
            </p:cNvGrpSpPr>
            <p:nvPr/>
          </p:nvGrpSpPr>
          <p:grpSpPr bwMode="auto">
            <a:xfrm rot="5400000">
              <a:off x="4914905" y="2476501"/>
              <a:ext cx="228601" cy="152399"/>
              <a:chOff x="1066800" y="2438400"/>
              <a:chExt cx="1447800" cy="685802"/>
            </a:xfrm>
          </p:grpSpPr>
          <p:cxnSp>
            <p:nvCxnSpPr>
              <p:cNvPr id="8250" name="Straight Connector 47"/>
              <p:cNvCxnSpPr>
                <a:cxnSpLocks noChangeShapeType="1"/>
              </p:cNvCxnSpPr>
              <p:nvPr/>
            </p:nvCxnSpPr>
            <p:spPr bwMode="auto">
              <a:xfrm rot="5400000" flipH="1" flipV="1">
                <a:off x="952500" y="2552700"/>
                <a:ext cx="381000" cy="152400"/>
              </a:xfrm>
              <a:prstGeom prst="line">
                <a:avLst/>
              </a:prstGeom>
              <a:noFill/>
              <a:ln w="6350" algn="ctr">
                <a:solidFill>
                  <a:schemeClr val="tx1"/>
                </a:solidFill>
                <a:round/>
                <a:headEnd/>
                <a:tailEnd type="none" w="lg" len="lg"/>
              </a:ln>
            </p:spPr>
          </p:cxnSp>
          <p:cxnSp>
            <p:nvCxnSpPr>
              <p:cNvPr id="8251" name="Straight Connector 48"/>
              <p:cNvCxnSpPr>
                <a:cxnSpLocks noChangeShapeType="1"/>
              </p:cNvCxnSpPr>
              <p:nvPr/>
            </p:nvCxnSpPr>
            <p:spPr bwMode="auto">
              <a:xfrm rot="16200000" flipH="1">
                <a:off x="990600" y="2667000"/>
                <a:ext cx="685800" cy="228600"/>
              </a:xfrm>
              <a:prstGeom prst="line">
                <a:avLst/>
              </a:prstGeom>
              <a:noFill/>
              <a:ln w="6350" algn="ctr">
                <a:solidFill>
                  <a:schemeClr val="tx1"/>
                </a:solidFill>
                <a:round/>
                <a:headEnd/>
                <a:tailEnd type="none" w="lg" len="lg"/>
              </a:ln>
            </p:spPr>
          </p:cxnSp>
          <p:cxnSp>
            <p:nvCxnSpPr>
              <p:cNvPr id="8252" name="Straight Connector 49"/>
              <p:cNvCxnSpPr>
                <a:cxnSpLocks noChangeShapeType="1"/>
              </p:cNvCxnSpPr>
              <p:nvPr/>
            </p:nvCxnSpPr>
            <p:spPr bwMode="auto">
              <a:xfrm rot="16200000" flipH="1">
                <a:off x="1447800" y="2667000"/>
                <a:ext cx="685800" cy="228600"/>
              </a:xfrm>
              <a:prstGeom prst="line">
                <a:avLst/>
              </a:prstGeom>
              <a:noFill/>
              <a:ln w="6350" algn="ctr">
                <a:solidFill>
                  <a:schemeClr val="tx1"/>
                </a:solidFill>
                <a:round/>
                <a:headEnd/>
                <a:tailEnd type="none" w="lg" len="lg"/>
              </a:ln>
            </p:spPr>
          </p:cxnSp>
          <p:cxnSp>
            <p:nvCxnSpPr>
              <p:cNvPr id="8253" name="Straight Connector 50"/>
              <p:cNvCxnSpPr>
                <a:cxnSpLocks noChangeShapeType="1"/>
              </p:cNvCxnSpPr>
              <p:nvPr/>
            </p:nvCxnSpPr>
            <p:spPr bwMode="auto">
              <a:xfrm rot="16200000" flipH="1">
                <a:off x="1905000" y="2667000"/>
                <a:ext cx="685800" cy="228600"/>
              </a:xfrm>
              <a:prstGeom prst="line">
                <a:avLst/>
              </a:prstGeom>
              <a:noFill/>
              <a:ln w="6350" algn="ctr">
                <a:solidFill>
                  <a:schemeClr val="tx1"/>
                </a:solidFill>
                <a:round/>
                <a:headEnd/>
                <a:tailEnd type="none" w="lg" len="lg"/>
              </a:ln>
            </p:spPr>
          </p:cxnSp>
          <p:cxnSp>
            <p:nvCxnSpPr>
              <p:cNvPr id="8254" name="Straight Connector 51"/>
              <p:cNvCxnSpPr>
                <a:cxnSpLocks noChangeShapeType="1"/>
              </p:cNvCxnSpPr>
              <p:nvPr/>
            </p:nvCxnSpPr>
            <p:spPr bwMode="auto">
              <a:xfrm rot="5400000" flipH="1" flipV="1">
                <a:off x="2247900" y="2857500"/>
                <a:ext cx="381000" cy="152400"/>
              </a:xfrm>
              <a:prstGeom prst="line">
                <a:avLst/>
              </a:prstGeom>
              <a:noFill/>
              <a:ln w="6350" algn="ctr">
                <a:solidFill>
                  <a:schemeClr val="tx1"/>
                </a:solidFill>
                <a:round/>
                <a:headEnd/>
                <a:tailEnd type="none" w="lg" len="lg"/>
              </a:ln>
            </p:spPr>
          </p:cxnSp>
          <p:cxnSp>
            <p:nvCxnSpPr>
              <p:cNvPr id="8255" name="Straight Connector 52"/>
              <p:cNvCxnSpPr>
                <a:cxnSpLocks noChangeShapeType="1"/>
              </p:cNvCxnSpPr>
              <p:nvPr/>
            </p:nvCxnSpPr>
            <p:spPr bwMode="auto">
              <a:xfrm rot="5400000" flipH="1" flipV="1">
                <a:off x="1219200" y="2667000"/>
                <a:ext cx="685800" cy="228600"/>
              </a:xfrm>
              <a:prstGeom prst="line">
                <a:avLst/>
              </a:prstGeom>
              <a:noFill/>
              <a:ln w="6350" algn="ctr">
                <a:solidFill>
                  <a:schemeClr val="tx1"/>
                </a:solidFill>
                <a:round/>
                <a:headEnd/>
                <a:tailEnd type="none" w="lg" len="lg"/>
              </a:ln>
            </p:spPr>
          </p:cxnSp>
          <p:cxnSp>
            <p:nvCxnSpPr>
              <p:cNvPr id="8256" name="Straight Connector 53"/>
              <p:cNvCxnSpPr>
                <a:cxnSpLocks noChangeShapeType="1"/>
              </p:cNvCxnSpPr>
              <p:nvPr/>
            </p:nvCxnSpPr>
            <p:spPr bwMode="auto">
              <a:xfrm rot="5400000" flipH="1" flipV="1">
                <a:off x="1676402" y="2667001"/>
                <a:ext cx="685800" cy="228602"/>
              </a:xfrm>
              <a:prstGeom prst="line">
                <a:avLst/>
              </a:prstGeom>
              <a:noFill/>
              <a:ln w="6350" algn="ctr">
                <a:solidFill>
                  <a:schemeClr val="tx1"/>
                </a:solidFill>
                <a:round/>
                <a:headEnd/>
                <a:tailEnd type="none" w="lg" len="lg"/>
              </a:ln>
            </p:spPr>
          </p:cxnSp>
        </p:grpSp>
        <p:cxnSp>
          <p:nvCxnSpPr>
            <p:cNvPr id="8248" name="Straight Connector 72"/>
            <p:cNvCxnSpPr>
              <a:cxnSpLocks noChangeShapeType="1"/>
            </p:cNvCxnSpPr>
            <p:nvPr/>
          </p:nvCxnSpPr>
          <p:spPr bwMode="auto">
            <a:xfrm rot="5400000">
              <a:off x="4953000" y="2362200"/>
              <a:ext cx="152400" cy="0"/>
            </a:xfrm>
            <a:prstGeom prst="line">
              <a:avLst/>
            </a:prstGeom>
            <a:noFill/>
            <a:ln w="12700" algn="ctr">
              <a:solidFill>
                <a:schemeClr val="tx1"/>
              </a:solidFill>
              <a:round/>
              <a:headEnd/>
              <a:tailEnd type="none" w="lg" len="lg"/>
            </a:ln>
          </p:spPr>
        </p:cxnSp>
        <p:cxnSp>
          <p:nvCxnSpPr>
            <p:cNvPr id="8249" name="Straight Connector 77"/>
            <p:cNvCxnSpPr>
              <a:cxnSpLocks noChangeShapeType="1"/>
            </p:cNvCxnSpPr>
            <p:nvPr/>
          </p:nvCxnSpPr>
          <p:spPr bwMode="auto">
            <a:xfrm rot="5400000">
              <a:off x="4953000" y="2743200"/>
              <a:ext cx="152400" cy="0"/>
            </a:xfrm>
            <a:prstGeom prst="line">
              <a:avLst/>
            </a:prstGeom>
            <a:noFill/>
            <a:ln w="12700" algn="ctr">
              <a:solidFill>
                <a:schemeClr val="tx1"/>
              </a:solidFill>
              <a:round/>
              <a:headEnd/>
              <a:tailEnd type="none" w="lg" len="lg"/>
            </a:ln>
          </p:spPr>
        </p:cxnSp>
      </p:grpSp>
      <p:cxnSp>
        <p:nvCxnSpPr>
          <p:cNvPr id="8208" name="Straight Connector 79"/>
          <p:cNvCxnSpPr>
            <a:cxnSpLocks noChangeShapeType="1"/>
          </p:cNvCxnSpPr>
          <p:nvPr/>
        </p:nvCxnSpPr>
        <p:spPr bwMode="auto">
          <a:xfrm flipV="1">
            <a:off x="1738990" y="3776739"/>
            <a:ext cx="1905000" cy="1219200"/>
          </a:xfrm>
          <a:prstGeom prst="line">
            <a:avLst/>
          </a:prstGeom>
          <a:noFill/>
          <a:ln w="12700" algn="ctr">
            <a:solidFill>
              <a:schemeClr val="tx1"/>
            </a:solidFill>
            <a:round/>
            <a:headEnd/>
            <a:tailEnd type="none" w="lg" len="lg"/>
          </a:ln>
        </p:spPr>
      </p:cxnSp>
      <p:cxnSp>
        <p:nvCxnSpPr>
          <p:cNvPr id="8209" name="Straight Connector 81"/>
          <p:cNvCxnSpPr>
            <a:cxnSpLocks noChangeShapeType="1"/>
          </p:cNvCxnSpPr>
          <p:nvPr/>
        </p:nvCxnSpPr>
        <p:spPr bwMode="auto">
          <a:xfrm rot="5400000">
            <a:off x="1662790" y="5078489"/>
            <a:ext cx="152400" cy="0"/>
          </a:xfrm>
          <a:prstGeom prst="line">
            <a:avLst/>
          </a:prstGeom>
          <a:noFill/>
          <a:ln w="12700" algn="ctr">
            <a:solidFill>
              <a:schemeClr val="tx1"/>
            </a:solidFill>
            <a:round/>
            <a:headEnd/>
            <a:tailEnd type="none" w="lg" len="lg"/>
          </a:ln>
        </p:spPr>
      </p:cxnSp>
      <p:grpSp>
        <p:nvGrpSpPr>
          <p:cNvPr id="5" name="Group 82"/>
          <p:cNvGrpSpPr>
            <a:grpSpLocks/>
          </p:cNvGrpSpPr>
          <p:nvPr/>
        </p:nvGrpSpPr>
        <p:grpSpPr bwMode="auto">
          <a:xfrm>
            <a:off x="1628009" y="5165778"/>
            <a:ext cx="228600" cy="76200"/>
            <a:chOff x="457200" y="4953000"/>
            <a:chExt cx="914400" cy="304800"/>
          </a:xfrm>
        </p:grpSpPr>
        <p:cxnSp>
          <p:nvCxnSpPr>
            <p:cNvPr id="8244" name="Straight Connector 83"/>
            <p:cNvCxnSpPr>
              <a:cxnSpLocks noChangeShapeType="1"/>
            </p:cNvCxnSpPr>
            <p:nvPr/>
          </p:nvCxnSpPr>
          <p:spPr bwMode="auto">
            <a:xfrm>
              <a:off x="457200" y="4953000"/>
              <a:ext cx="914400" cy="0"/>
            </a:xfrm>
            <a:prstGeom prst="line">
              <a:avLst/>
            </a:prstGeom>
            <a:noFill/>
            <a:ln w="9525" algn="ctr">
              <a:solidFill>
                <a:schemeClr val="tx1"/>
              </a:solidFill>
              <a:round/>
              <a:headEnd/>
              <a:tailEnd type="none" w="lg" len="lg"/>
            </a:ln>
          </p:spPr>
        </p:cxnSp>
        <p:cxnSp>
          <p:nvCxnSpPr>
            <p:cNvPr id="8245" name="Straight Connector 84"/>
            <p:cNvCxnSpPr>
              <a:cxnSpLocks noChangeShapeType="1"/>
            </p:cNvCxnSpPr>
            <p:nvPr/>
          </p:nvCxnSpPr>
          <p:spPr bwMode="auto">
            <a:xfrm>
              <a:off x="609600" y="5105400"/>
              <a:ext cx="609600" cy="0"/>
            </a:xfrm>
            <a:prstGeom prst="line">
              <a:avLst/>
            </a:prstGeom>
            <a:noFill/>
            <a:ln w="9525" algn="ctr">
              <a:solidFill>
                <a:schemeClr val="tx1"/>
              </a:solidFill>
              <a:round/>
              <a:headEnd/>
              <a:tailEnd type="none" w="lg" len="lg"/>
            </a:ln>
          </p:spPr>
        </p:cxnSp>
        <p:cxnSp>
          <p:nvCxnSpPr>
            <p:cNvPr id="8246" name="Straight Connector 85"/>
            <p:cNvCxnSpPr>
              <a:cxnSpLocks noChangeShapeType="1"/>
            </p:cNvCxnSpPr>
            <p:nvPr/>
          </p:nvCxnSpPr>
          <p:spPr bwMode="auto">
            <a:xfrm>
              <a:off x="762000" y="5257800"/>
              <a:ext cx="304800" cy="0"/>
            </a:xfrm>
            <a:prstGeom prst="line">
              <a:avLst/>
            </a:prstGeom>
            <a:noFill/>
            <a:ln w="9525" algn="ctr">
              <a:solidFill>
                <a:schemeClr val="tx1"/>
              </a:solidFill>
              <a:round/>
              <a:headEnd/>
              <a:tailEnd type="none" w="lg" len="lg"/>
            </a:ln>
          </p:spPr>
        </p:cxnSp>
      </p:grpSp>
      <p:cxnSp>
        <p:nvCxnSpPr>
          <p:cNvPr id="8211" name="Straight Arrow Connector 73"/>
          <p:cNvCxnSpPr>
            <a:cxnSpLocks noChangeShapeType="1"/>
          </p:cNvCxnSpPr>
          <p:nvPr/>
        </p:nvCxnSpPr>
        <p:spPr bwMode="auto">
          <a:xfrm flipV="1">
            <a:off x="1738990" y="3238576"/>
            <a:ext cx="1066800" cy="685800"/>
          </a:xfrm>
          <a:prstGeom prst="straightConnector1">
            <a:avLst/>
          </a:prstGeom>
          <a:noFill/>
          <a:ln w="57150" algn="ctr">
            <a:solidFill>
              <a:schemeClr val="tx1"/>
            </a:solidFill>
            <a:round/>
            <a:headEnd/>
            <a:tailEnd type="triangle" w="med" len="med"/>
          </a:ln>
        </p:spPr>
      </p:cxnSp>
      <p:cxnSp>
        <p:nvCxnSpPr>
          <p:cNvPr id="8212" name="Straight Connector 76"/>
          <p:cNvCxnSpPr>
            <a:cxnSpLocks noChangeShapeType="1"/>
          </p:cNvCxnSpPr>
          <p:nvPr/>
        </p:nvCxnSpPr>
        <p:spPr bwMode="auto">
          <a:xfrm flipV="1">
            <a:off x="2745465" y="2705176"/>
            <a:ext cx="898525" cy="576263"/>
          </a:xfrm>
          <a:prstGeom prst="line">
            <a:avLst/>
          </a:prstGeom>
          <a:noFill/>
          <a:ln w="57150" algn="ctr">
            <a:solidFill>
              <a:schemeClr val="tx1"/>
            </a:solidFill>
            <a:round/>
            <a:headEnd/>
            <a:tailEnd type="none" w="lg" len="lg"/>
          </a:ln>
        </p:spPr>
      </p:cxnSp>
      <p:sp>
        <p:nvSpPr>
          <p:cNvPr id="8213" name="Curved Left Arrow 93"/>
          <p:cNvSpPr>
            <a:spLocks noChangeArrowheads="1"/>
          </p:cNvSpPr>
          <p:nvPr/>
        </p:nvSpPr>
        <p:spPr bwMode="auto">
          <a:xfrm>
            <a:off x="2653390" y="2563889"/>
            <a:ext cx="762000" cy="1676400"/>
          </a:xfrm>
          <a:prstGeom prst="curvedLeftArrow">
            <a:avLst>
              <a:gd name="adj1" fmla="val 25005"/>
              <a:gd name="adj2" fmla="val 49999"/>
              <a:gd name="adj3" fmla="val 25000"/>
            </a:avLst>
          </a:prstGeom>
          <a:solidFill>
            <a:srgbClr val="FF0000"/>
          </a:solidFill>
          <a:ln w="9525" algn="ctr">
            <a:solidFill>
              <a:schemeClr val="tx1"/>
            </a:solidFill>
            <a:round/>
            <a:headEnd/>
            <a:tailEnd/>
          </a:ln>
        </p:spPr>
        <p:txBody>
          <a:bodyPr/>
          <a:lstStyle/>
          <a:p>
            <a:endParaRPr lang="en-US"/>
          </a:p>
        </p:txBody>
      </p:sp>
      <p:sp>
        <p:nvSpPr>
          <p:cNvPr id="8214" name="TextBox 101"/>
          <p:cNvSpPr txBox="1">
            <a:spLocks noChangeArrowheads="1"/>
          </p:cNvSpPr>
          <p:nvPr/>
        </p:nvSpPr>
        <p:spPr bwMode="auto">
          <a:xfrm>
            <a:off x="2299826" y="3029706"/>
            <a:ext cx="356188" cy="338554"/>
          </a:xfrm>
          <a:prstGeom prst="rect">
            <a:avLst/>
          </a:prstGeom>
          <a:noFill/>
          <a:ln w="9525">
            <a:noFill/>
            <a:miter lim="800000"/>
            <a:headEnd/>
            <a:tailEnd/>
          </a:ln>
        </p:spPr>
        <p:txBody>
          <a:bodyPr wrap="none">
            <a:spAutoFit/>
          </a:bodyPr>
          <a:lstStyle/>
          <a:p>
            <a:r>
              <a:rPr lang="en-US" i="1" dirty="0">
                <a:latin typeface="Times New Roman" pitchFamily="18" charset="0"/>
                <a:cs typeface="Times New Roman" pitchFamily="18" charset="0"/>
              </a:rPr>
              <a:t>I</a:t>
            </a:r>
            <a:r>
              <a:rPr lang="en-US" i="1" baseline="-25000" dirty="0">
                <a:latin typeface="Times New Roman" pitchFamily="18" charset="0"/>
                <a:cs typeface="Times New Roman" pitchFamily="18" charset="0"/>
              </a:rPr>
              <a:t>C</a:t>
            </a:r>
          </a:p>
        </p:txBody>
      </p:sp>
      <p:pic>
        <p:nvPicPr>
          <p:cNvPr id="76" name="Picture 2"/>
          <p:cNvPicPr>
            <a:picLocks noChangeAspect="1" noChangeArrowheads="1"/>
          </p:cNvPicPr>
          <p:nvPr/>
        </p:nvPicPr>
        <p:blipFill>
          <a:blip r:embed="rId2" cstate="print"/>
          <a:srcRect t="8360" b="8858"/>
          <a:stretch>
            <a:fillRect/>
          </a:stretch>
        </p:blipFill>
        <p:spPr bwMode="auto">
          <a:xfrm rot="14160000" flipH="1" flipV="1">
            <a:off x="2075540" y="4541913"/>
            <a:ext cx="306387" cy="304800"/>
          </a:xfrm>
          <a:prstGeom prst="rect">
            <a:avLst/>
          </a:prstGeom>
          <a:solidFill>
            <a:schemeClr val="bg1"/>
          </a:solidFill>
          <a:ln w="38100">
            <a:noFill/>
            <a:miter lim="800000"/>
            <a:headEnd/>
            <a:tailEnd type="none" w="lg" len="lg"/>
          </a:ln>
        </p:spPr>
      </p:pic>
      <p:sp>
        <p:nvSpPr>
          <p:cNvPr id="78" name="TextBox 77"/>
          <p:cNvSpPr txBox="1"/>
          <p:nvPr/>
        </p:nvSpPr>
        <p:spPr>
          <a:xfrm>
            <a:off x="1123718" y="3062590"/>
            <a:ext cx="1186542" cy="523220"/>
          </a:xfrm>
          <a:prstGeom prst="rect">
            <a:avLst/>
          </a:prstGeom>
          <a:noFill/>
        </p:spPr>
        <p:txBody>
          <a:bodyPr wrap="square" rtlCol="0">
            <a:spAutoFit/>
          </a:bodyPr>
          <a:lstStyle/>
          <a:p>
            <a:pPr algn="ctr"/>
            <a:r>
              <a:rPr lang="en-US" sz="1400" dirty="0"/>
              <a:t>CULPRIT CIRCUIT</a:t>
            </a:r>
          </a:p>
        </p:txBody>
      </p:sp>
      <p:sp>
        <p:nvSpPr>
          <p:cNvPr id="79" name="TextBox 78"/>
          <p:cNvSpPr txBox="1"/>
          <p:nvPr/>
        </p:nvSpPr>
        <p:spPr>
          <a:xfrm>
            <a:off x="579443" y="4532161"/>
            <a:ext cx="1186542" cy="523220"/>
          </a:xfrm>
          <a:prstGeom prst="rect">
            <a:avLst/>
          </a:prstGeom>
          <a:noFill/>
        </p:spPr>
        <p:txBody>
          <a:bodyPr wrap="square" rtlCol="0">
            <a:spAutoFit/>
          </a:bodyPr>
          <a:lstStyle/>
          <a:p>
            <a:pPr algn="ctr"/>
            <a:r>
              <a:rPr lang="en-US" sz="1400" dirty="0"/>
              <a:t>VICTIM CIRCUIT</a:t>
            </a:r>
          </a:p>
        </p:txBody>
      </p:sp>
      <p:sp>
        <p:nvSpPr>
          <p:cNvPr id="43" name="TextBox 42">
            <a:extLst>
              <a:ext uri="{FF2B5EF4-FFF2-40B4-BE49-F238E27FC236}">
                <a16:creationId xmlns:a16="http://schemas.microsoft.com/office/drawing/2014/main" id="{E57747EA-2032-4DB2-8BDE-94BE5D684A3C}"/>
              </a:ext>
            </a:extLst>
          </p:cNvPr>
          <p:cNvSpPr txBox="1"/>
          <p:nvPr/>
        </p:nvSpPr>
        <p:spPr>
          <a:xfrm>
            <a:off x="2582365" y="2152092"/>
            <a:ext cx="389850" cy="461665"/>
          </a:xfrm>
          <a:prstGeom prst="rect">
            <a:avLst/>
          </a:prstGeom>
          <a:noFill/>
        </p:spPr>
        <p:txBody>
          <a:bodyPr wrap="none" rtlCol="0">
            <a:spAutoFit/>
          </a:bodyPr>
          <a:lstStyle/>
          <a:p>
            <a:r>
              <a:rPr lang="en-US" sz="2400" i="1">
                <a:solidFill>
                  <a:srgbClr val="FF0000"/>
                </a:solidFill>
                <a:latin typeface="Times New Roman" panose="02020603050405020304" pitchFamily="18" charset="0"/>
                <a:cs typeface="Times New Roman" panose="02020603050405020304" pitchFamily="18" charset="0"/>
              </a:rPr>
              <a:t>B</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08345AAF-19D3-4523-A553-14532C93B765}"/>
                  </a:ext>
                </a:extLst>
              </p:cNvPr>
              <p:cNvSpPr txBox="1"/>
              <p:nvPr/>
            </p:nvSpPr>
            <p:spPr>
              <a:xfrm>
                <a:off x="2526756" y="4381576"/>
                <a:ext cx="2132699" cy="4675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𝑉</m:t>
                          </m:r>
                        </m:e>
                        <m:sub>
                          <m:r>
                            <a:rPr lang="en-US" b="0" i="1" smtClean="0">
                              <a:latin typeface="Cambria Math" panose="02040503050406030204" pitchFamily="18" charset="0"/>
                            </a:rPr>
                            <m:t>𝑒𝑚𝑓</m:t>
                          </m:r>
                        </m:sub>
                      </m:sSub>
                      <m:r>
                        <a:rPr lang="en-US" b="0" i="1">
                          <a:solidFill>
                            <a:srgbClr val="000000"/>
                          </a:solidFill>
                          <a:latin typeface="Cambria Math" panose="02040503050406030204" pitchFamily="18" charset="0"/>
                        </a:rPr>
                        <m:t>=−</m:t>
                      </m:r>
                      <m:f>
                        <m:fPr>
                          <m:ctrlPr>
                            <a:rPr lang="en-US" b="0" i="1">
                              <a:solidFill>
                                <a:srgbClr val="000000"/>
                              </a:solidFill>
                              <a:latin typeface="Cambria Math" panose="02040503050406030204" pitchFamily="18" charset="0"/>
                            </a:rPr>
                          </m:ctrlPr>
                        </m:fPr>
                        <m:num>
                          <m:r>
                            <a:rPr lang="en-US" b="0" i="1">
                              <a:solidFill>
                                <a:srgbClr val="000000"/>
                              </a:solidFill>
                              <a:latin typeface="Cambria Math" panose="02040503050406030204" pitchFamily="18" charset="0"/>
                            </a:rPr>
                            <m:t>𝑑</m:t>
                          </m:r>
                          <m:r>
                            <m:rPr>
                              <m:sty m:val="p"/>
                            </m:rPr>
                            <a:rPr lang="en-US" b="0" i="0">
                              <a:solidFill>
                                <a:srgbClr val="000000"/>
                              </a:solidFill>
                              <a:latin typeface="Cambria Math" panose="02040503050406030204" pitchFamily="18" charset="0"/>
                              <a:ea typeface="Cambria Math" panose="02040503050406030204" pitchFamily="18" charset="0"/>
                            </a:rPr>
                            <m:t>Φ</m:t>
                          </m:r>
                        </m:num>
                        <m:den>
                          <m:r>
                            <a:rPr lang="en-US" b="0" i="1">
                              <a:solidFill>
                                <a:srgbClr val="000000"/>
                              </a:solidFill>
                              <a:latin typeface="Cambria Math" panose="02040503050406030204" pitchFamily="18" charset="0"/>
                            </a:rPr>
                            <m:t>𝑑𝑡</m:t>
                          </m:r>
                        </m:den>
                      </m:f>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𝐿</m:t>
                          </m:r>
                        </m:e>
                        <m:sub>
                          <m:r>
                            <a:rPr lang="en-US" b="0" i="1" smtClean="0">
                              <a:latin typeface="Cambria Math" panose="02040503050406030204" pitchFamily="18" charset="0"/>
                            </a:rPr>
                            <m:t>𝑀</m:t>
                          </m:r>
                        </m:sub>
                      </m:sSub>
                      <m:f>
                        <m:fPr>
                          <m:ctrlPr>
                            <a:rPr lang="en-US" b="0" i="1" smtClean="0">
                              <a:latin typeface="Cambria Math" panose="02040503050406030204" pitchFamily="18" charset="0"/>
                            </a:rPr>
                          </m:ctrlPr>
                        </m:fPr>
                        <m:num>
                          <m:r>
                            <a:rPr lang="en-US" b="0" i="1" smtClean="0">
                              <a:latin typeface="Cambria Math" panose="02040503050406030204" pitchFamily="18" charset="0"/>
                            </a:rPr>
                            <m:t>𝑑𝐼</m:t>
                          </m:r>
                        </m:num>
                        <m:den>
                          <m:r>
                            <a:rPr lang="en-US" b="0" i="1" smtClean="0">
                              <a:latin typeface="Cambria Math" panose="02040503050406030204" pitchFamily="18" charset="0"/>
                            </a:rPr>
                            <m:t>𝑑𝑡</m:t>
                          </m:r>
                        </m:den>
                      </m:f>
                    </m:oMath>
                  </m:oMathPara>
                </a14:m>
                <a:endParaRPr lang="en-US" sz="1200" b="0"/>
              </a:p>
            </p:txBody>
          </p:sp>
        </mc:Choice>
        <mc:Fallback xmlns="">
          <p:sp>
            <p:nvSpPr>
              <p:cNvPr id="6" name="TextBox 5">
                <a:extLst>
                  <a:ext uri="{FF2B5EF4-FFF2-40B4-BE49-F238E27FC236}">
                    <a16:creationId xmlns:a16="http://schemas.microsoft.com/office/drawing/2014/main" id="{08345AAF-19D3-4523-A553-14532C93B765}"/>
                  </a:ext>
                </a:extLst>
              </p:cNvPr>
              <p:cNvSpPr txBox="1">
                <a:spLocks noRot="1" noChangeAspect="1" noMove="1" noResize="1" noEditPoints="1" noAdjustHandles="1" noChangeArrowheads="1" noChangeShapeType="1" noTextEdit="1"/>
              </p:cNvSpPr>
              <p:nvPr/>
            </p:nvSpPr>
            <p:spPr>
              <a:xfrm>
                <a:off x="2526756" y="4381576"/>
                <a:ext cx="2132699" cy="467500"/>
              </a:xfrm>
              <a:prstGeom prst="rect">
                <a:avLst/>
              </a:prstGeom>
              <a:blipFill>
                <a:blip r:embed="rId3"/>
                <a:stretch>
                  <a:fillRect/>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3CB35E9C-2A1F-4328-9D56-985FFB79A20C}"/>
              </a:ext>
            </a:extLst>
          </p:cNvPr>
          <p:cNvSpPr txBox="1"/>
          <p:nvPr/>
        </p:nvSpPr>
        <p:spPr>
          <a:xfrm>
            <a:off x="2477920" y="4916881"/>
            <a:ext cx="1588897" cy="276999"/>
          </a:xfrm>
          <a:prstGeom prst="rect">
            <a:avLst/>
          </a:prstGeom>
          <a:noFill/>
        </p:spPr>
        <p:txBody>
          <a:bodyPr wrap="none" rtlCol="0">
            <a:spAutoFit/>
          </a:bodyPr>
          <a:lstStyle/>
          <a:p>
            <a:r>
              <a:rPr lang="en-US" sz="1200" i="1">
                <a:solidFill>
                  <a:srgbClr val="0000FF"/>
                </a:solidFill>
              </a:rPr>
              <a:t>Mutual inductance:</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1242E571-F173-4160-891E-472001B6C776}"/>
                  </a:ext>
                </a:extLst>
              </p:cNvPr>
              <p:cNvSpPr txBox="1"/>
              <p:nvPr/>
            </p:nvSpPr>
            <p:spPr>
              <a:xfrm>
                <a:off x="2582365" y="5177923"/>
                <a:ext cx="1309781" cy="56566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800" b="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𝐿</m:t>
                          </m:r>
                        </m:e>
                        <m:sub>
                          <m:r>
                            <a:rPr lang="en-US" sz="1800" b="0" i="1" smtClean="0">
                              <a:latin typeface="Cambria Math" panose="02040503050406030204" pitchFamily="18" charset="0"/>
                              <a:ea typeface="Cambria Math" panose="02040503050406030204" pitchFamily="18" charset="0"/>
                            </a:rPr>
                            <m:t>𝑀</m:t>
                          </m:r>
                        </m:sub>
                      </m:sSub>
                      <m:r>
                        <a:rPr lang="en-US" sz="1800" b="0" i="0" smtClean="0">
                          <a:latin typeface="Cambria Math" panose="02040503050406030204" pitchFamily="18" charset="0"/>
                          <a:ea typeface="Cambria Math" panose="02040503050406030204" pitchFamily="18" charset="0"/>
                        </a:rPr>
                        <m:t>=</m:t>
                      </m:r>
                      <m:f>
                        <m:fPr>
                          <m:ctrlPr>
                            <a:rPr lang="en-US" sz="1800" b="0" i="1" smtClean="0">
                              <a:latin typeface="Cambria Math" panose="02040503050406030204" pitchFamily="18" charset="0"/>
                              <a:ea typeface="Cambria Math" panose="02040503050406030204" pitchFamily="18" charset="0"/>
                            </a:rPr>
                          </m:ctrlPr>
                        </m:fPr>
                        <m:num>
                          <m:r>
                            <m:rPr>
                              <m:sty m:val="p"/>
                            </m:rPr>
                            <a:rPr lang="en-US" sz="1800" b="0">
                              <a:solidFill>
                                <a:srgbClr val="000000"/>
                              </a:solidFill>
                              <a:latin typeface="Cambria Math" panose="02040503050406030204" pitchFamily="18" charset="0"/>
                              <a:ea typeface="Cambria Math" panose="02040503050406030204" pitchFamily="18" charset="0"/>
                            </a:rPr>
                            <m:t>Φ</m:t>
                          </m:r>
                        </m:num>
                        <m:den>
                          <m:sSub>
                            <m:sSubPr>
                              <m:ctrlPr>
                                <a:rPr lang="en-US" sz="1800" b="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𝐼</m:t>
                              </m:r>
                            </m:e>
                            <m:sub>
                              <m:r>
                                <a:rPr lang="en-US" sz="1800" b="0" i="1" smtClean="0">
                                  <a:latin typeface="Cambria Math" panose="02040503050406030204" pitchFamily="18" charset="0"/>
                                  <a:ea typeface="Cambria Math" panose="02040503050406030204" pitchFamily="18" charset="0"/>
                                </a:rPr>
                                <m:t>𝐶</m:t>
                              </m:r>
                            </m:sub>
                          </m:sSub>
                        </m:den>
                      </m:f>
                    </m:oMath>
                  </m:oMathPara>
                </a14:m>
                <a:endParaRPr lang="en-US" sz="2000" b="0" i="1"/>
              </a:p>
            </p:txBody>
          </p:sp>
        </mc:Choice>
        <mc:Fallback xmlns="">
          <p:sp>
            <p:nvSpPr>
              <p:cNvPr id="9" name="TextBox 8">
                <a:extLst>
                  <a:ext uri="{FF2B5EF4-FFF2-40B4-BE49-F238E27FC236}">
                    <a16:creationId xmlns:a16="http://schemas.microsoft.com/office/drawing/2014/main" id="{1242E571-F173-4160-891E-472001B6C776}"/>
                  </a:ext>
                </a:extLst>
              </p:cNvPr>
              <p:cNvSpPr txBox="1">
                <a:spLocks noRot="1" noChangeAspect="1" noMove="1" noResize="1" noEditPoints="1" noAdjustHandles="1" noChangeArrowheads="1" noChangeShapeType="1" noTextEdit="1"/>
              </p:cNvSpPr>
              <p:nvPr/>
            </p:nvSpPr>
            <p:spPr>
              <a:xfrm>
                <a:off x="2582365" y="5177923"/>
                <a:ext cx="1309781" cy="565668"/>
              </a:xfrm>
              <a:prstGeom prst="rect">
                <a:avLst/>
              </a:prstGeom>
              <a:blipFill>
                <a:blip r:embed="rId4"/>
                <a:stretch>
                  <a:fillRect/>
                </a:stretch>
              </a:blipFill>
            </p:spPr>
            <p:txBody>
              <a:bodyPr/>
              <a:lstStyle/>
              <a:p>
                <a:r>
                  <a:rPr lang="en-US">
                    <a:noFill/>
                  </a:rPr>
                  <a:t> </a:t>
                </a:r>
              </a:p>
            </p:txBody>
          </p:sp>
        </mc:Fallback>
      </mc:AlternateContent>
      <p:pic>
        <p:nvPicPr>
          <p:cNvPr id="10" name="Picture 9">
            <a:extLst>
              <a:ext uri="{FF2B5EF4-FFF2-40B4-BE49-F238E27FC236}">
                <a16:creationId xmlns:a16="http://schemas.microsoft.com/office/drawing/2014/main" id="{E7CB6041-96F6-48FE-A631-D6199B5CFEFB}"/>
              </a:ext>
            </a:extLst>
          </p:cNvPr>
          <p:cNvPicPr>
            <a:picLocks noChangeAspect="1"/>
          </p:cNvPicPr>
          <p:nvPr/>
        </p:nvPicPr>
        <p:blipFill>
          <a:blip r:embed="rId5"/>
          <a:stretch>
            <a:fillRect/>
          </a:stretch>
        </p:blipFill>
        <p:spPr>
          <a:xfrm>
            <a:off x="5136717" y="2533183"/>
            <a:ext cx="4007283" cy="2403297"/>
          </a:xfrm>
          <a:prstGeom prst="rect">
            <a:avLst/>
          </a:prstGeom>
        </p:spPr>
      </p:pic>
      <p:sp>
        <p:nvSpPr>
          <p:cNvPr id="47" name="TextBox 46">
            <a:extLst>
              <a:ext uri="{FF2B5EF4-FFF2-40B4-BE49-F238E27FC236}">
                <a16:creationId xmlns:a16="http://schemas.microsoft.com/office/drawing/2014/main" id="{23DCDBCB-871F-4189-8606-F050A82FD30D}"/>
              </a:ext>
            </a:extLst>
          </p:cNvPr>
          <p:cNvSpPr txBox="1"/>
          <p:nvPr/>
        </p:nvSpPr>
        <p:spPr>
          <a:xfrm>
            <a:off x="5606124" y="2225406"/>
            <a:ext cx="3068469" cy="307777"/>
          </a:xfrm>
          <a:prstGeom prst="rect">
            <a:avLst/>
          </a:prstGeom>
          <a:noFill/>
        </p:spPr>
        <p:txBody>
          <a:bodyPr wrap="none" rtlCol="0">
            <a:spAutoFit/>
          </a:bodyPr>
          <a:lstStyle/>
          <a:p>
            <a:pPr algn="ctr"/>
            <a:r>
              <a:rPr lang="en-US" sz="1400">
                <a:solidFill>
                  <a:srgbClr val="FF0000"/>
                </a:solidFill>
              </a:rPr>
              <a:t>INDUCTIVE COUPLING EXAMPLE</a:t>
            </a:r>
          </a:p>
        </p:txBody>
      </p: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8146F87C-6DC4-4432-A2B3-CD984115F520}"/>
                  </a:ext>
                </a:extLst>
              </p:cNvPr>
              <p:cNvSpPr txBox="1"/>
              <p:nvPr/>
            </p:nvSpPr>
            <p:spPr>
              <a:xfrm>
                <a:off x="5355843" y="5030232"/>
                <a:ext cx="3630994" cy="4840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sz="1400" b="0" i="1" smtClean="0">
                              <a:latin typeface="Cambria Math" panose="02040503050406030204" pitchFamily="18" charset="0"/>
                            </a:rPr>
                          </m:ctrlPr>
                        </m:dPr>
                        <m:e>
                          <m:sSub>
                            <m:sSubPr>
                              <m:ctrlPr>
                                <a:rPr lang="en-US" sz="1400" b="0" i="1">
                                  <a:solidFill>
                                    <a:srgbClr val="000000"/>
                                  </a:solidFill>
                                  <a:latin typeface="Cambria Math" panose="02040503050406030204" pitchFamily="18" charset="0"/>
                                </a:rPr>
                              </m:ctrlPr>
                            </m:sSubPr>
                            <m:e>
                              <m:r>
                                <a:rPr lang="en-US" sz="1400" b="0" i="1">
                                  <a:solidFill>
                                    <a:srgbClr val="000000"/>
                                  </a:solidFill>
                                  <a:latin typeface="Cambria Math" panose="02040503050406030204" pitchFamily="18" charset="0"/>
                                </a:rPr>
                                <m:t>𝑉</m:t>
                              </m:r>
                            </m:e>
                            <m:sub>
                              <m:r>
                                <a:rPr lang="en-US" sz="1400" b="0" i="1">
                                  <a:solidFill>
                                    <a:srgbClr val="000000"/>
                                  </a:solidFill>
                                  <a:latin typeface="Cambria Math" panose="02040503050406030204" pitchFamily="18" charset="0"/>
                                </a:rPr>
                                <m:t>𝑒𝑚𝑓</m:t>
                              </m:r>
                            </m:sub>
                          </m:sSub>
                        </m:e>
                      </m:d>
                      <m:r>
                        <a:rPr lang="en-US" sz="1400" b="0" i="1">
                          <a:solidFill>
                            <a:srgbClr val="000000"/>
                          </a:solidFill>
                          <a:latin typeface="Cambria Math" panose="02040503050406030204" pitchFamily="18" charset="0"/>
                        </a:rPr>
                        <m:t>=</m:t>
                      </m:r>
                      <m:sSub>
                        <m:sSubPr>
                          <m:ctrlPr>
                            <a:rPr lang="en-US" sz="1400" b="0" i="1" smtClean="0">
                              <a:solidFill>
                                <a:srgbClr val="000000"/>
                              </a:solidFill>
                              <a:latin typeface="Cambria Math" panose="02040503050406030204" pitchFamily="18" charset="0"/>
                            </a:rPr>
                          </m:ctrlPr>
                        </m:sSubPr>
                        <m:e>
                          <m:r>
                            <a:rPr lang="en-US" sz="1400" b="0" i="1" smtClean="0">
                              <a:solidFill>
                                <a:srgbClr val="000000"/>
                              </a:solidFill>
                              <a:latin typeface="Cambria Math" panose="02040503050406030204" pitchFamily="18" charset="0"/>
                            </a:rPr>
                            <m:t>𝐿</m:t>
                          </m:r>
                        </m:e>
                        <m:sub>
                          <m:r>
                            <a:rPr lang="en-US" sz="1400" b="0" i="1" smtClean="0">
                              <a:solidFill>
                                <a:srgbClr val="000000"/>
                              </a:solidFill>
                              <a:latin typeface="Cambria Math" panose="02040503050406030204" pitchFamily="18" charset="0"/>
                            </a:rPr>
                            <m:t>𝑀</m:t>
                          </m:r>
                        </m:sub>
                      </m:sSub>
                      <m:f>
                        <m:fPr>
                          <m:ctrlPr>
                            <a:rPr lang="en-US" sz="1400" b="0" i="1">
                              <a:solidFill>
                                <a:srgbClr val="000000"/>
                              </a:solidFill>
                              <a:latin typeface="Cambria Math" panose="02040503050406030204" pitchFamily="18" charset="0"/>
                            </a:rPr>
                          </m:ctrlPr>
                        </m:fPr>
                        <m:num>
                          <m:r>
                            <a:rPr lang="en-US" sz="1400" b="0" i="1">
                              <a:solidFill>
                                <a:srgbClr val="000000"/>
                              </a:solidFill>
                              <a:latin typeface="Cambria Math" panose="02040503050406030204" pitchFamily="18" charset="0"/>
                            </a:rPr>
                            <m:t>𝑑𝐼</m:t>
                          </m:r>
                        </m:num>
                        <m:den>
                          <m:r>
                            <a:rPr lang="en-US" sz="1400" b="0" i="1">
                              <a:solidFill>
                                <a:srgbClr val="000000"/>
                              </a:solidFill>
                              <a:latin typeface="Cambria Math" panose="02040503050406030204" pitchFamily="18" charset="0"/>
                            </a:rPr>
                            <m:t>𝑑𝑡</m:t>
                          </m:r>
                        </m:den>
                      </m:f>
                      <m:r>
                        <a:rPr lang="en-US" sz="1400" b="0" i="1" smtClean="0">
                          <a:solidFill>
                            <a:srgbClr val="000000"/>
                          </a:solidFill>
                          <a:latin typeface="Cambria Math" panose="02040503050406030204" pitchFamily="18" charset="0"/>
                          <a:ea typeface="Cambria Math" panose="02040503050406030204" pitchFamily="18" charset="0"/>
                        </a:rPr>
                        <m:t>≈</m:t>
                      </m:r>
                      <m:d>
                        <m:dPr>
                          <m:ctrlPr>
                            <a:rPr lang="en-US" sz="1400" b="0" i="1" smtClean="0">
                              <a:solidFill>
                                <a:srgbClr val="000000"/>
                              </a:solidFill>
                              <a:latin typeface="Cambria Math" panose="02040503050406030204" pitchFamily="18" charset="0"/>
                            </a:rPr>
                          </m:ctrlPr>
                        </m:dPr>
                        <m:e>
                          <m:r>
                            <a:rPr lang="en-US" sz="1400" b="0" i="1" smtClean="0">
                              <a:solidFill>
                                <a:srgbClr val="000000"/>
                              </a:solidFill>
                              <a:latin typeface="Cambria Math" panose="02040503050406030204" pitchFamily="18" charset="0"/>
                            </a:rPr>
                            <m:t>1 </m:t>
                          </m:r>
                          <m:r>
                            <a:rPr lang="en-US" sz="1400" b="0" i="1" smtClean="0">
                              <a:solidFill>
                                <a:srgbClr val="000000"/>
                              </a:solidFill>
                              <a:latin typeface="Cambria Math" panose="02040503050406030204" pitchFamily="18" charset="0"/>
                              <a:ea typeface="Cambria Math" panose="02040503050406030204" pitchFamily="18" charset="0"/>
                            </a:rPr>
                            <m:t>𝜇</m:t>
                          </m:r>
                          <m:r>
                            <a:rPr lang="en-US" sz="1400" b="0" i="1" smtClean="0">
                              <a:solidFill>
                                <a:srgbClr val="000000"/>
                              </a:solidFill>
                              <a:latin typeface="Cambria Math" panose="02040503050406030204" pitchFamily="18" charset="0"/>
                              <a:ea typeface="Cambria Math" panose="02040503050406030204" pitchFamily="18" charset="0"/>
                            </a:rPr>
                            <m:t>𝐻</m:t>
                          </m:r>
                        </m:e>
                      </m:d>
                      <m:d>
                        <m:dPr>
                          <m:ctrlPr>
                            <a:rPr lang="en-US" sz="1400" b="0" i="1" smtClean="0">
                              <a:solidFill>
                                <a:srgbClr val="000000"/>
                              </a:solidFill>
                              <a:latin typeface="Cambria Math" panose="02040503050406030204" pitchFamily="18" charset="0"/>
                            </a:rPr>
                          </m:ctrlPr>
                        </m:dPr>
                        <m:e>
                          <m:f>
                            <m:fPr>
                              <m:ctrlPr>
                                <a:rPr lang="en-US" sz="1400" b="0" i="1">
                                  <a:solidFill>
                                    <a:srgbClr val="000000"/>
                                  </a:solidFill>
                                  <a:latin typeface="Cambria Math" panose="02040503050406030204" pitchFamily="18" charset="0"/>
                                </a:rPr>
                              </m:ctrlPr>
                            </m:fPr>
                            <m:num>
                              <m:r>
                                <a:rPr lang="en-US" sz="1400" b="0" i="1">
                                  <a:solidFill>
                                    <a:srgbClr val="000000"/>
                                  </a:solidFill>
                                  <a:latin typeface="Cambria Math" panose="02040503050406030204" pitchFamily="18" charset="0"/>
                                </a:rPr>
                                <m:t>6 </m:t>
                              </m:r>
                              <m:r>
                                <a:rPr lang="en-US" sz="1400" b="0" i="1">
                                  <a:solidFill>
                                    <a:srgbClr val="000000"/>
                                  </a:solidFill>
                                  <a:latin typeface="Cambria Math" panose="02040503050406030204" pitchFamily="18" charset="0"/>
                                </a:rPr>
                                <m:t>𝑚𝐴</m:t>
                              </m:r>
                            </m:num>
                            <m:den>
                              <m:r>
                                <a:rPr lang="en-US" sz="1400" b="0" i="1">
                                  <a:solidFill>
                                    <a:srgbClr val="000000"/>
                                  </a:solidFill>
                                  <a:latin typeface="Cambria Math" panose="02040503050406030204" pitchFamily="18" charset="0"/>
                                </a:rPr>
                                <m:t>50 </m:t>
                              </m:r>
                              <m:r>
                                <a:rPr lang="en-US" sz="1400" b="0" i="1">
                                  <a:solidFill>
                                    <a:srgbClr val="000000"/>
                                  </a:solidFill>
                                  <a:latin typeface="Cambria Math" panose="02040503050406030204" pitchFamily="18" charset="0"/>
                                </a:rPr>
                                <m:t>𝑛𝑠𝑒𝑐</m:t>
                              </m:r>
                            </m:den>
                          </m:f>
                        </m:e>
                      </m:d>
                      <m:r>
                        <a:rPr lang="en-US" sz="1400" b="0" i="1" smtClean="0">
                          <a:latin typeface="Cambria Math" panose="02040503050406030204" pitchFamily="18" charset="0"/>
                          <a:ea typeface="Cambria Math" panose="02040503050406030204" pitchFamily="18" charset="0"/>
                        </a:rPr>
                        <m:t>≈120 </m:t>
                      </m:r>
                      <m:r>
                        <a:rPr lang="en-US" sz="1400" b="0" i="1" smtClean="0">
                          <a:latin typeface="Cambria Math" panose="02040503050406030204" pitchFamily="18" charset="0"/>
                          <a:ea typeface="Cambria Math" panose="02040503050406030204" pitchFamily="18" charset="0"/>
                        </a:rPr>
                        <m:t>𝑚𝑉</m:t>
                      </m:r>
                    </m:oMath>
                  </m:oMathPara>
                </a14:m>
                <a:endParaRPr lang="en-US" sz="1100" b="0"/>
              </a:p>
            </p:txBody>
          </p:sp>
        </mc:Choice>
        <mc:Fallback xmlns="">
          <p:sp>
            <p:nvSpPr>
              <p:cNvPr id="49" name="TextBox 48">
                <a:extLst>
                  <a:ext uri="{FF2B5EF4-FFF2-40B4-BE49-F238E27FC236}">
                    <a16:creationId xmlns:a16="http://schemas.microsoft.com/office/drawing/2014/main" id="{8146F87C-6DC4-4432-A2B3-CD984115F520}"/>
                  </a:ext>
                </a:extLst>
              </p:cNvPr>
              <p:cNvSpPr txBox="1">
                <a:spLocks noRot="1" noChangeAspect="1" noMove="1" noResize="1" noEditPoints="1" noAdjustHandles="1" noChangeArrowheads="1" noChangeShapeType="1" noTextEdit="1"/>
              </p:cNvSpPr>
              <p:nvPr/>
            </p:nvSpPr>
            <p:spPr>
              <a:xfrm>
                <a:off x="5355843" y="5030232"/>
                <a:ext cx="3630994" cy="484043"/>
              </a:xfrm>
              <a:prstGeom prst="rect">
                <a:avLst/>
              </a:prstGeom>
              <a:blipFill>
                <a:blip r:embed="rId7"/>
                <a:stretch>
                  <a:fillRect r="-336"/>
                </a:stretch>
              </a:blipFill>
            </p:spPr>
            <p:txBody>
              <a:bodyPr/>
              <a:lstStyle/>
              <a:p>
                <a:r>
                  <a:rPr lang="en-US">
                    <a:noFill/>
                  </a:rPr>
                  <a:t> </a:t>
                </a:r>
              </a:p>
            </p:txBody>
          </p:sp>
        </mc:Fallback>
      </mc:AlternateContent>
      <p:sp>
        <p:nvSpPr>
          <p:cNvPr id="50" name="TextBox 49">
            <a:extLst>
              <a:ext uri="{FF2B5EF4-FFF2-40B4-BE49-F238E27FC236}">
                <a16:creationId xmlns:a16="http://schemas.microsoft.com/office/drawing/2014/main" id="{984C0001-4616-4EF1-93BE-AA14C1234184}"/>
              </a:ext>
            </a:extLst>
          </p:cNvPr>
          <p:cNvSpPr txBox="1"/>
          <p:nvPr/>
        </p:nvSpPr>
        <p:spPr>
          <a:xfrm>
            <a:off x="5473898" y="2518589"/>
            <a:ext cx="740908" cy="246221"/>
          </a:xfrm>
          <a:prstGeom prst="rect">
            <a:avLst/>
          </a:prstGeom>
          <a:noFill/>
        </p:spPr>
        <p:txBody>
          <a:bodyPr wrap="none" rtlCol="0">
            <a:spAutoFit/>
          </a:bodyPr>
          <a:lstStyle/>
          <a:p>
            <a:r>
              <a:rPr lang="en-US" sz="1000">
                <a:solidFill>
                  <a:srgbClr val="FFFF00"/>
                </a:solidFill>
              </a:rPr>
              <a:t>CULPRIT</a:t>
            </a:r>
          </a:p>
        </p:txBody>
      </p:sp>
      <p:sp>
        <p:nvSpPr>
          <p:cNvPr id="51" name="TextBox 50">
            <a:extLst>
              <a:ext uri="{FF2B5EF4-FFF2-40B4-BE49-F238E27FC236}">
                <a16:creationId xmlns:a16="http://schemas.microsoft.com/office/drawing/2014/main" id="{EAA4322A-86F2-4C65-B165-4A27261C2123}"/>
              </a:ext>
            </a:extLst>
          </p:cNvPr>
          <p:cNvSpPr txBox="1"/>
          <p:nvPr/>
        </p:nvSpPr>
        <p:spPr>
          <a:xfrm>
            <a:off x="5270352" y="3937626"/>
            <a:ext cx="619080" cy="246221"/>
          </a:xfrm>
          <a:prstGeom prst="rect">
            <a:avLst/>
          </a:prstGeom>
          <a:noFill/>
        </p:spPr>
        <p:txBody>
          <a:bodyPr wrap="none" rtlCol="0">
            <a:spAutoFit/>
          </a:bodyPr>
          <a:lstStyle/>
          <a:p>
            <a:r>
              <a:rPr lang="en-US" sz="1000">
                <a:solidFill>
                  <a:srgbClr val="00FFFF"/>
                </a:solidFill>
              </a:rPr>
              <a:t>VICTIM</a:t>
            </a:r>
          </a:p>
        </p:txBody>
      </p:sp>
      <p:sp>
        <p:nvSpPr>
          <p:cNvPr id="52" name="TextBox 51">
            <a:extLst>
              <a:ext uri="{FF2B5EF4-FFF2-40B4-BE49-F238E27FC236}">
                <a16:creationId xmlns:a16="http://schemas.microsoft.com/office/drawing/2014/main" id="{0F45B2AD-1BE0-4ADA-9BB8-A2E293236A5A}"/>
              </a:ext>
            </a:extLst>
          </p:cNvPr>
          <p:cNvSpPr txBox="1"/>
          <p:nvPr/>
        </p:nvSpPr>
        <p:spPr>
          <a:xfrm>
            <a:off x="6706894" y="5752525"/>
            <a:ext cx="1830629" cy="307777"/>
          </a:xfrm>
          <a:prstGeom prst="rect">
            <a:avLst/>
          </a:prstGeom>
          <a:noFill/>
        </p:spPr>
        <p:txBody>
          <a:bodyPr wrap="none" rtlCol="0">
            <a:spAutoFit/>
          </a:bodyPr>
          <a:lstStyle/>
          <a:p>
            <a:r>
              <a:rPr lang="en-US" sz="1400" i="1">
                <a:solidFill>
                  <a:srgbClr val="FF0000"/>
                </a:solidFill>
                <a:latin typeface="Times New Roman" panose="02020603050405020304" pitchFamily="18" charset="0"/>
                <a:cs typeface="Times New Roman" panose="02020603050405020304" pitchFamily="18" charset="0"/>
              </a:rPr>
              <a:t>6 mA = 300 mV / 50 </a:t>
            </a:r>
            <a:r>
              <a:rPr lang="el-GR" sz="1400" i="1">
                <a:solidFill>
                  <a:srgbClr val="FF0000"/>
                </a:solidFill>
                <a:latin typeface="Times New Roman" panose="02020603050405020304" pitchFamily="18" charset="0"/>
                <a:cs typeface="Times New Roman" panose="02020603050405020304" pitchFamily="18" charset="0"/>
              </a:rPr>
              <a:t>Ω</a:t>
            </a:r>
            <a:endParaRPr lang="en-US" sz="1400" i="1">
              <a:solidFill>
                <a:srgbClr val="FF0000"/>
              </a:solidFill>
              <a:latin typeface="Times New Roman" panose="02020603050405020304" pitchFamily="18" charset="0"/>
              <a:cs typeface="Times New Roman" panose="02020603050405020304" pitchFamily="18" charset="0"/>
            </a:endParaRPr>
          </a:p>
        </p:txBody>
      </p:sp>
      <p:cxnSp>
        <p:nvCxnSpPr>
          <p:cNvPr id="12" name="Straight Arrow Connector 11">
            <a:extLst>
              <a:ext uri="{FF2B5EF4-FFF2-40B4-BE49-F238E27FC236}">
                <a16:creationId xmlns:a16="http://schemas.microsoft.com/office/drawing/2014/main" id="{1B4D6130-2098-414D-8ED2-785FD2D02D03}"/>
              </a:ext>
            </a:extLst>
          </p:cNvPr>
          <p:cNvCxnSpPr/>
          <p:nvPr/>
        </p:nvCxnSpPr>
        <p:spPr bwMode="auto">
          <a:xfrm flipV="1">
            <a:off x="7171340" y="5514275"/>
            <a:ext cx="169986" cy="238250"/>
          </a:xfrm>
          <a:prstGeom prst="straightConnector1">
            <a:avLst/>
          </a:prstGeom>
          <a:solidFill>
            <a:schemeClr val="accent1"/>
          </a:solidFill>
          <a:ln w="9525" cap="flat" cmpd="sng" algn="ctr">
            <a:solidFill>
              <a:srgbClr val="FF0000"/>
            </a:solidFill>
            <a:prstDash val="solid"/>
            <a:round/>
            <a:headEnd type="none" w="med" len="med"/>
            <a:tailEnd type="triangle"/>
          </a:ln>
          <a:effectLst/>
        </p:spPr>
      </p:cxnSp>
    </p:spTree>
    <p:extLst>
      <p:ext uri="{BB962C8B-B14F-4D97-AF65-F5344CB8AC3E}">
        <p14:creationId xmlns:p14="http://schemas.microsoft.com/office/powerpoint/2010/main" val="802670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8213"/>
                                        </p:tgtEl>
                                        <p:attrNameLst>
                                          <p:attrName>style.visibility</p:attrName>
                                        </p:attrNameLst>
                                      </p:cBhvr>
                                      <p:to>
                                        <p:strVal val="visible"/>
                                      </p:to>
                                    </p:set>
                                    <p:animEffect transition="in" filter="box(in)">
                                      <p:cBhvr>
                                        <p:cTn id="7" dur="500"/>
                                        <p:tgtEl>
                                          <p:spTgt spid="821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76"/>
                                        </p:tgtEl>
                                        <p:attrNameLst>
                                          <p:attrName>style.visibility</p:attrName>
                                        </p:attrNameLst>
                                      </p:cBhvr>
                                      <p:to>
                                        <p:strVal val="visible"/>
                                      </p:to>
                                    </p:set>
                                    <p:animEffect transition="in" filter="box(in)">
                                      <p:cBhvr>
                                        <p:cTn id="12"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1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284" name="Straight Arrow Connector 20"/>
          <p:cNvCxnSpPr>
            <a:cxnSpLocks noChangeShapeType="1"/>
          </p:cNvCxnSpPr>
          <p:nvPr/>
        </p:nvCxnSpPr>
        <p:spPr bwMode="auto">
          <a:xfrm flipV="1">
            <a:off x="1017588" y="1911573"/>
            <a:ext cx="990600" cy="533400"/>
          </a:xfrm>
          <a:prstGeom prst="straightConnector1">
            <a:avLst/>
          </a:prstGeom>
          <a:noFill/>
          <a:ln w="9525" algn="ctr">
            <a:solidFill>
              <a:schemeClr val="tx1"/>
            </a:solidFill>
            <a:round/>
            <a:headEnd/>
            <a:tailEnd type="triangle" w="med" len="med"/>
          </a:ln>
        </p:spPr>
      </p:cxnSp>
      <p:sp>
        <p:nvSpPr>
          <p:cNvPr id="11285" name="Title 3"/>
          <p:cNvSpPr>
            <a:spLocks noGrp="1"/>
          </p:cNvSpPr>
          <p:nvPr>
            <p:ph type="title"/>
          </p:nvPr>
        </p:nvSpPr>
        <p:spPr>
          <a:xfrm>
            <a:off x="914400" y="152400"/>
            <a:ext cx="8088086" cy="406400"/>
          </a:xfrm>
        </p:spPr>
        <p:txBody>
          <a:bodyPr/>
          <a:lstStyle/>
          <a:p>
            <a:r>
              <a:rPr lang="en-US"/>
              <a:t>Radiated Fields from Elemental Dipoles</a:t>
            </a:r>
            <a:endParaRPr lang="en-US" dirty="0"/>
          </a:p>
        </p:txBody>
      </p:sp>
      <p:cxnSp>
        <p:nvCxnSpPr>
          <p:cNvPr id="11286" name="Straight Connector 9"/>
          <p:cNvCxnSpPr>
            <a:cxnSpLocks noChangeShapeType="1"/>
          </p:cNvCxnSpPr>
          <p:nvPr/>
        </p:nvCxnSpPr>
        <p:spPr bwMode="auto">
          <a:xfrm rot="5400000" flipH="1" flipV="1">
            <a:off x="369888" y="1797273"/>
            <a:ext cx="1295400" cy="0"/>
          </a:xfrm>
          <a:prstGeom prst="line">
            <a:avLst/>
          </a:prstGeom>
          <a:noFill/>
          <a:ln w="9525" algn="ctr">
            <a:solidFill>
              <a:schemeClr val="tx1"/>
            </a:solidFill>
            <a:round/>
            <a:headEnd/>
            <a:tailEnd type="triangle" w="med" len="med"/>
          </a:ln>
        </p:spPr>
      </p:cxnSp>
      <p:cxnSp>
        <p:nvCxnSpPr>
          <p:cNvPr id="11287" name="Straight Connector 11"/>
          <p:cNvCxnSpPr>
            <a:cxnSpLocks noChangeShapeType="1"/>
          </p:cNvCxnSpPr>
          <p:nvPr/>
        </p:nvCxnSpPr>
        <p:spPr bwMode="auto">
          <a:xfrm>
            <a:off x="1017588" y="2444973"/>
            <a:ext cx="1600200" cy="0"/>
          </a:xfrm>
          <a:prstGeom prst="line">
            <a:avLst/>
          </a:prstGeom>
          <a:noFill/>
          <a:ln w="9525" algn="ctr">
            <a:solidFill>
              <a:schemeClr val="tx1"/>
            </a:solidFill>
            <a:round/>
            <a:headEnd/>
            <a:tailEnd type="triangle" w="med" len="med"/>
          </a:ln>
        </p:spPr>
      </p:cxnSp>
      <p:cxnSp>
        <p:nvCxnSpPr>
          <p:cNvPr id="11288" name="Straight Connector 13"/>
          <p:cNvCxnSpPr>
            <a:cxnSpLocks noChangeShapeType="1"/>
          </p:cNvCxnSpPr>
          <p:nvPr/>
        </p:nvCxnSpPr>
        <p:spPr bwMode="auto">
          <a:xfrm rot="5400000">
            <a:off x="407988" y="2444973"/>
            <a:ext cx="609600" cy="609600"/>
          </a:xfrm>
          <a:prstGeom prst="line">
            <a:avLst/>
          </a:prstGeom>
          <a:noFill/>
          <a:ln w="9525" algn="ctr">
            <a:solidFill>
              <a:schemeClr val="tx1"/>
            </a:solidFill>
            <a:round/>
            <a:headEnd/>
            <a:tailEnd type="triangle" w="med" len="med"/>
          </a:ln>
        </p:spPr>
      </p:cxnSp>
      <p:sp>
        <p:nvSpPr>
          <p:cNvPr id="11289" name="TextBox 14"/>
          <p:cNvSpPr txBox="1">
            <a:spLocks noChangeArrowheads="1"/>
          </p:cNvSpPr>
          <p:nvPr/>
        </p:nvSpPr>
        <p:spPr bwMode="auto">
          <a:xfrm>
            <a:off x="228600" y="2978373"/>
            <a:ext cx="255588" cy="246062"/>
          </a:xfrm>
          <a:prstGeom prst="rect">
            <a:avLst/>
          </a:prstGeom>
          <a:noFill/>
          <a:ln w="9525">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1" u="none" strike="noStrike" kern="1200" cap="none" spc="0" normalizeH="0" baseline="0" noProof="0">
                <a:ln>
                  <a:noFill/>
                </a:ln>
                <a:solidFill>
                  <a:srgbClr val="000000"/>
                </a:solidFill>
                <a:effectLst/>
                <a:uLnTx/>
                <a:uFillTx/>
                <a:latin typeface="Arial" charset="0"/>
                <a:ea typeface="+mn-ea"/>
                <a:cs typeface="+mn-cs"/>
              </a:rPr>
              <a:t>x</a:t>
            </a:r>
          </a:p>
        </p:txBody>
      </p:sp>
      <p:sp>
        <p:nvSpPr>
          <p:cNvPr id="11290" name="TextBox 15"/>
          <p:cNvSpPr txBox="1">
            <a:spLocks noChangeArrowheads="1"/>
          </p:cNvSpPr>
          <p:nvPr/>
        </p:nvSpPr>
        <p:spPr bwMode="auto">
          <a:xfrm>
            <a:off x="2514600" y="2198910"/>
            <a:ext cx="255588" cy="246063"/>
          </a:xfrm>
          <a:prstGeom prst="rect">
            <a:avLst/>
          </a:prstGeom>
          <a:noFill/>
          <a:ln w="9525">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1" u="none" strike="noStrike" kern="1200" cap="none" spc="0" normalizeH="0" baseline="0" noProof="0">
                <a:ln>
                  <a:noFill/>
                </a:ln>
                <a:solidFill>
                  <a:srgbClr val="000000"/>
                </a:solidFill>
                <a:effectLst/>
                <a:uLnTx/>
                <a:uFillTx/>
                <a:latin typeface="Arial" charset="0"/>
                <a:ea typeface="+mn-ea"/>
                <a:cs typeface="+mn-cs"/>
              </a:rPr>
              <a:t>y</a:t>
            </a:r>
          </a:p>
        </p:txBody>
      </p:sp>
      <p:sp>
        <p:nvSpPr>
          <p:cNvPr id="11291" name="TextBox 16"/>
          <p:cNvSpPr txBox="1">
            <a:spLocks noChangeArrowheads="1"/>
          </p:cNvSpPr>
          <p:nvPr/>
        </p:nvSpPr>
        <p:spPr bwMode="auto">
          <a:xfrm>
            <a:off x="788988" y="979710"/>
            <a:ext cx="255587" cy="246063"/>
          </a:xfrm>
          <a:prstGeom prst="rect">
            <a:avLst/>
          </a:prstGeom>
          <a:noFill/>
          <a:ln w="9525">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1" u="none" strike="noStrike" kern="1200" cap="none" spc="0" normalizeH="0" baseline="0" noProof="0">
                <a:ln>
                  <a:noFill/>
                </a:ln>
                <a:solidFill>
                  <a:srgbClr val="000000"/>
                </a:solidFill>
                <a:effectLst/>
                <a:uLnTx/>
                <a:uFillTx/>
                <a:latin typeface="Arial" charset="0"/>
                <a:ea typeface="+mn-ea"/>
                <a:cs typeface="+mn-cs"/>
              </a:rPr>
              <a:t>z</a:t>
            </a:r>
          </a:p>
        </p:txBody>
      </p:sp>
      <p:graphicFrame>
        <p:nvGraphicFramePr>
          <p:cNvPr id="11266" name="Object 3"/>
          <p:cNvGraphicFramePr>
            <a:graphicFrameLocks noChangeAspect="1"/>
          </p:cNvGraphicFramePr>
          <p:nvPr/>
        </p:nvGraphicFramePr>
        <p:xfrm>
          <a:off x="3048000" y="903510"/>
          <a:ext cx="2362200" cy="957263"/>
        </p:xfrm>
        <a:graphic>
          <a:graphicData uri="http://schemas.openxmlformats.org/presentationml/2006/ole">
            <mc:AlternateContent xmlns:mc="http://schemas.openxmlformats.org/markup-compatibility/2006">
              <mc:Choice xmlns:v="urn:schemas-microsoft-com:vml" Requires="v">
                <p:oleObj spid="_x0000_s87386" name="Equation" r:id="rId3" imgW="2349360" imgH="952200" progId="Equation.3">
                  <p:embed/>
                </p:oleObj>
              </mc:Choice>
              <mc:Fallback>
                <p:oleObj name="Equation" r:id="rId3" imgW="2349360" imgH="952200" progId="Equation.3">
                  <p:embed/>
                  <p:pic>
                    <p:nvPicPr>
                      <p:cNvPr id="11266"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903510"/>
                        <a:ext cx="2362200" cy="9572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1267" name="Object 4"/>
          <p:cNvGraphicFramePr>
            <a:graphicFrameLocks noChangeAspect="1"/>
          </p:cNvGraphicFramePr>
          <p:nvPr/>
        </p:nvGraphicFramePr>
        <p:xfrm>
          <a:off x="5832475" y="827310"/>
          <a:ext cx="2992438" cy="1219200"/>
        </p:xfrm>
        <a:graphic>
          <a:graphicData uri="http://schemas.openxmlformats.org/presentationml/2006/ole">
            <mc:AlternateContent xmlns:mc="http://schemas.openxmlformats.org/markup-compatibility/2006">
              <mc:Choice xmlns:v="urn:schemas-microsoft-com:vml" Requires="v">
                <p:oleObj spid="_x0000_s87387" name="Equation" r:id="rId5" imgW="3022560" imgH="1231560" progId="Equation.3">
                  <p:embed/>
                </p:oleObj>
              </mc:Choice>
              <mc:Fallback>
                <p:oleObj name="Equation" r:id="rId5" imgW="3022560" imgH="1231560" progId="Equation.3">
                  <p:embed/>
                  <p:pic>
                    <p:nvPicPr>
                      <p:cNvPr id="11267"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32475" y="827310"/>
                        <a:ext cx="2992438" cy="1219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11292" name="Straight Connector 31"/>
          <p:cNvCxnSpPr>
            <a:cxnSpLocks noChangeShapeType="1"/>
          </p:cNvCxnSpPr>
          <p:nvPr/>
        </p:nvCxnSpPr>
        <p:spPr bwMode="auto">
          <a:xfrm rot="5400000">
            <a:off x="1474788" y="2444973"/>
            <a:ext cx="1066800" cy="0"/>
          </a:xfrm>
          <a:prstGeom prst="line">
            <a:avLst/>
          </a:prstGeom>
          <a:noFill/>
          <a:ln w="9525" algn="ctr">
            <a:solidFill>
              <a:schemeClr val="tx1"/>
            </a:solidFill>
            <a:prstDash val="dash"/>
            <a:round/>
            <a:headEnd/>
            <a:tailEnd type="none" w="lg" len="lg"/>
          </a:ln>
        </p:spPr>
      </p:cxnSp>
      <p:cxnSp>
        <p:nvCxnSpPr>
          <p:cNvPr id="11293" name="Straight Connector 34"/>
          <p:cNvCxnSpPr>
            <a:cxnSpLocks noChangeShapeType="1"/>
          </p:cNvCxnSpPr>
          <p:nvPr/>
        </p:nvCxnSpPr>
        <p:spPr bwMode="auto">
          <a:xfrm>
            <a:off x="1017588" y="2444973"/>
            <a:ext cx="990600" cy="533400"/>
          </a:xfrm>
          <a:prstGeom prst="line">
            <a:avLst/>
          </a:prstGeom>
          <a:noFill/>
          <a:ln w="9525" algn="ctr">
            <a:solidFill>
              <a:schemeClr val="tx1"/>
            </a:solidFill>
            <a:prstDash val="dash"/>
            <a:round/>
            <a:headEnd/>
            <a:tailEnd type="none" w="lg" len="lg"/>
          </a:ln>
        </p:spPr>
      </p:cxnSp>
      <p:sp>
        <p:nvSpPr>
          <p:cNvPr id="11294" name="TextBox 35"/>
          <p:cNvSpPr txBox="1">
            <a:spLocks noChangeArrowheads="1"/>
          </p:cNvSpPr>
          <p:nvPr/>
        </p:nvSpPr>
        <p:spPr bwMode="auto">
          <a:xfrm>
            <a:off x="1474788" y="1878235"/>
            <a:ext cx="242887" cy="276225"/>
          </a:xfrm>
          <a:prstGeom prst="rect">
            <a:avLst/>
          </a:prstGeom>
          <a:noFill/>
          <a:ln w="9525">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Arial" charset="0"/>
                <a:ea typeface="+mn-ea"/>
                <a:cs typeface="+mn-cs"/>
              </a:rPr>
              <a:t>r</a:t>
            </a:r>
          </a:p>
        </p:txBody>
      </p:sp>
      <p:sp>
        <p:nvSpPr>
          <p:cNvPr id="37" name="Arc 36"/>
          <p:cNvSpPr/>
          <p:nvPr/>
        </p:nvSpPr>
        <p:spPr bwMode="auto">
          <a:xfrm>
            <a:off x="636588" y="1911573"/>
            <a:ext cx="762000" cy="685800"/>
          </a:xfrm>
          <a:prstGeom prst="arc">
            <a:avLst/>
          </a:prstGeom>
          <a:noFill/>
          <a:ln w="9525" cap="flat" cmpd="sng" algn="ctr">
            <a:solidFill>
              <a:schemeClr val="tx1"/>
            </a:solidFill>
            <a:prstDash val="solid"/>
            <a:round/>
            <a:headEnd type="none" w="med" len="med"/>
            <a:tailEnd type="triangle" w="med" len="me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000000"/>
              </a:solidFill>
              <a:effectLst/>
              <a:uLnTx/>
              <a:uFillTx/>
              <a:latin typeface="Arial" charset="0"/>
              <a:ea typeface="+mn-ea"/>
              <a:cs typeface="+mn-cs"/>
            </a:endParaRPr>
          </a:p>
        </p:txBody>
      </p:sp>
      <p:sp>
        <p:nvSpPr>
          <p:cNvPr id="11296" name="TextBox 37"/>
          <p:cNvSpPr txBox="1">
            <a:spLocks noChangeArrowheads="1"/>
          </p:cNvSpPr>
          <p:nvPr/>
        </p:nvSpPr>
        <p:spPr bwMode="auto">
          <a:xfrm>
            <a:off x="1169988" y="1759173"/>
            <a:ext cx="271462" cy="277812"/>
          </a:xfrm>
          <a:prstGeom prst="rect">
            <a:avLst/>
          </a:prstGeom>
          <a:noFill/>
          <a:ln w="9525">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l-GR" sz="1200" b="1" i="1" u="none" strike="noStrike" kern="1200" cap="none" spc="0" normalizeH="0" baseline="0" noProof="0">
                <a:ln>
                  <a:noFill/>
                </a:ln>
                <a:solidFill>
                  <a:srgbClr val="000000"/>
                </a:solidFill>
                <a:effectLst/>
                <a:uLnTx/>
                <a:uFillTx/>
                <a:latin typeface="Arial" charset="0"/>
                <a:ea typeface="+mn-ea"/>
                <a:cs typeface="+mn-cs"/>
              </a:rPr>
              <a:t>θ</a:t>
            </a:r>
            <a:endParaRPr kumimoji="0" lang="en-US" sz="1200" b="1" i="1" u="none" strike="noStrike" kern="1200" cap="none" spc="0" normalizeH="0" baseline="0" noProof="0">
              <a:ln>
                <a:noFill/>
              </a:ln>
              <a:solidFill>
                <a:srgbClr val="000000"/>
              </a:solidFill>
              <a:effectLst/>
              <a:uLnTx/>
              <a:uFillTx/>
              <a:latin typeface="Arial" charset="0"/>
              <a:ea typeface="+mn-ea"/>
              <a:cs typeface="+mn-cs"/>
            </a:endParaRPr>
          </a:p>
        </p:txBody>
      </p:sp>
      <p:sp>
        <p:nvSpPr>
          <p:cNvPr id="11297" name="Freeform 39"/>
          <p:cNvSpPr>
            <a:spLocks/>
          </p:cNvSpPr>
          <p:nvPr/>
        </p:nvSpPr>
        <p:spPr bwMode="auto">
          <a:xfrm>
            <a:off x="688975" y="2689448"/>
            <a:ext cx="795338" cy="182562"/>
          </a:xfrm>
          <a:custGeom>
            <a:avLst/>
            <a:gdLst>
              <a:gd name="T0" fmla="*/ 188764 w 846652"/>
              <a:gd name="T1" fmla="*/ 0 h 208633"/>
              <a:gd name="T2" fmla="*/ 101979 w 846652"/>
              <a:gd name="T3" fmla="*/ 7834 h 208633"/>
              <a:gd name="T4" fmla="*/ 0 w 846652"/>
              <a:gd name="T5" fmla="*/ 3918 h 208633"/>
              <a:gd name="T6" fmla="*/ 0 60000 65536"/>
              <a:gd name="T7" fmla="*/ 0 60000 65536"/>
              <a:gd name="T8" fmla="*/ 0 60000 65536"/>
              <a:gd name="T9" fmla="*/ 0 w 846652"/>
              <a:gd name="T10" fmla="*/ 0 h 208633"/>
              <a:gd name="T11" fmla="*/ 846652 w 846652"/>
              <a:gd name="T12" fmla="*/ 208633 h 208633"/>
            </a:gdLst>
            <a:ahLst/>
            <a:cxnLst>
              <a:cxn ang="T6">
                <a:pos x="T0" y="T1"/>
              </a:cxn>
              <a:cxn ang="T7">
                <a:pos x="T2" y="T3"/>
              </a:cxn>
              <a:cxn ang="T8">
                <a:pos x="T4" y="T5"/>
              </a:cxn>
            </a:cxnLst>
            <a:rect l="T9" t="T10" r="T11" b="T12"/>
            <a:pathLst>
              <a:path w="846652" h="208633">
                <a:moveTo>
                  <a:pt x="846652" y="0"/>
                </a:moveTo>
                <a:cubicBezTo>
                  <a:pt x="722156" y="79419"/>
                  <a:pt x="598511" y="176525"/>
                  <a:pt x="457402" y="192579"/>
                </a:cubicBezTo>
                <a:cubicBezTo>
                  <a:pt x="316293" y="208633"/>
                  <a:pt x="176011" y="158571"/>
                  <a:pt x="0" y="96323"/>
                </a:cubicBezTo>
              </a:path>
            </a:pathLst>
          </a:custGeom>
          <a:noFill/>
          <a:ln w="9525" cap="flat" cmpd="sng" algn="ctr">
            <a:solidFill>
              <a:schemeClr val="tx1"/>
            </a:solidFill>
            <a:prstDash val="solid"/>
            <a:round/>
            <a:headEnd type="triangle" w="med" len="med"/>
            <a:tailEnd type="none" w="med" len="me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000000"/>
              </a:solidFill>
              <a:effectLst/>
              <a:uLnTx/>
              <a:uFillTx/>
              <a:latin typeface="Arial" charset="0"/>
              <a:ea typeface="+mn-ea"/>
              <a:cs typeface="+mn-cs"/>
            </a:endParaRPr>
          </a:p>
        </p:txBody>
      </p:sp>
      <p:graphicFrame>
        <p:nvGraphicFramePr>
          <p:cNvPr id="11268" name="Object 5"/>
          <p:cNvGraphicFramePr>
            <a:graphicFrameLocks noChangeAspect="1"/>
          </p:cNvGraphicFramePr>
          <p:nvPr/>
        </p:nvGraphicFramePr>
        <p:xfrm>
          <a:off x="1022350" y="2841848"/>
          <a:ext cx="190500" cy="304800"/>
        </p:xfrm>
        <a:graphic>
          <a:graphicData uri="http://schemas.openxmlformats.org/presentationml/2006/ole">
            <mc:AlternateContent xmlns:mc="http://schemas.openxmlformats.org/markup-compatibility/2006">
              <mc:Choice xmlns:v="urn:schemas-microsoft-com:vml" Requires="v">
                <p:oleObj spid="_x0000_s87388" name="Equation" r:id="rId7" imgW="126720" imgH="203040" progId="Equation.3">
                  <p:embed/>
                </p:oleObj>
              </mc:Choice>
              <mc:Fallback>
                <p:oleObj name="Equation" r:id="rId7" imgW="126720" imgH="203040" progId="Equation.3">
                  <p:embed/>
                  <p:pic>
                    <p:nvPicPr>
                      <p:cNvPr id="11268"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22350" y="2841848"/>
                        <a:ext cx="190500" cy="304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11298" name="Straight Arrow Connector 43"/>
          <p:cNvCxnSpPr>
            <a:cxnSpLocks noChangeShapeType="1"/>
          </p:cNvCxnSpPr>
          <p:nvPr/>
        </p:nvCxnSpPr>
        <p:spPr bwMode="auto">
          <a:xfrm flipV="1">
            <a:off x="2008188" y="1682973"/>
            <a:ext cx="457200" cy="228600"/>
          </a:xfrm>
          <a:prstGeom prst="straightConnector1">
            <a:avLst/>
          </a:prstGeom>
          <a:noFill/>
          <a:ln w="9525" algn="ctr">
            <a:solidFill>
              <a:srgbClr val="0000FF"/>
            </a:solidFill>
            <a:round/>
            <a:headEnd/>
            <a:tailEnd type="triangle" w="med" len="med"/>
          </a:ln>
        </p:spPr>
      </p:cxnSp>
      <p:cxnSp>
        <p:nvCxnSpPr>
          <p:cNvPr id="11299" name="Straight Arrow Connector 44"/>
          <p:cNvCxnSpPr>
            <a:cxnSpLocks noChangeShapeType="1"/>
          </p:cNvCxnSpPr>
          <p:nvPr/>
        </p:nvCxnSpPr>
        <p:spPr bwMode="auto">
          <a:xfrm rot="16200000" flipH="1">
            <a:off x="1931988" y="1987773"/>
            <a:ext cx="304800" cy="152400"/>
          </a:xfrm>
          <a:prstGeom prst="straightConnector1">
            <a:avLst/>
          </a:prstGeom>
          <a:noFill/>
          <a:ln w="9525" algn="ctr">
            <a:solidFill>
              <a:srgbClr val="0000FF"/>
            </a:solidFill>
            <a:round/>
            <a:headEnd/>
            <a:tailEnd type="triangle" w="med" len="med"/>
          </a:ln>
        </p:spPr>
      </p:cxnSp>
      <p:cxnSp>
        <p:nvCxnSpPr>
          <p:cNvPr id="11300" name="Straight Arrow Connector 51"/>
          <p:cNvCxnSpPr>
            <a:cxnSpLocks noChangeShapeType="1"/>
          </p:cNvCxnSpPr>
          <p:nvPr/>
        </p:nvCxnSpPr>
        <p:spPr bwMode="auto">
          <a:xfrm rot="5400000" flipH="1" flipV="1">
            <a:off x="1970088" y="1721073"/>
            <a:ext cx="228600" cy="152400"/>
          </a:xfrm>
          <a:prstGeom prst="straightConnector1">
            <a:avLst/>
          </a:prstGeom>
          <a:noFill/>
          <a:ln w="9525" algn="ctr">
            <a:solidFill>
              <a:srgbClr val="FF0000"/>
            </a:solidFill>
            <a:round/>
            <a:headEnd/>
            <a:tailEnd type="triangle" w="med" len="med"/>
          </a:ln>
        </p:spPr>
      </p:cxnSp>
      <p:graphicFrame>
        <p:nvGraphicFramePr>
          <p:cNvPr id="11269" name="Object 6"/>
          <p:cNvGraphicFramePr>
            <a:graphicFrameLocks noChangeAspect="1"/>
          </p:cNvGraphicFramePr>
          <p:nvPr/>
        </p:nvGraphicFramePr>
        <p:xfrm>
          <a:off x="2466975" y="1511523"/>
          <a:ext cx="268288" cy="339725"/>
        </p:xfrm>
        <a:graphic>
          <a:graphicData uri="http://schemas.openxmlformats.org/presentationml/2006/ole">
            <mc:AlternateContent xmlns:mc="http://schemas.openxmlformats.org/markup-compatibility/2006">
              <mc:Choice xmlns:v="urn:schemas-microsoft-com:vml" Requires="v">
                <p:oleObj spid="_x0000_s87389" name="Equation" r:id="rId9" imgW="190440" imgH="241200" progId="Equation.3">
                  <p:embed/>
                </p:oleObj>
              </mc:Choice>
              <mc:Fallback>
                <p:oleObj name="Equation" r:id="rId9" imgW="190440" imgH="241200" progId="Equation.3">
                  <p:embed/>
                  <p:pic>
                    <p:nvPicPr>
                      <p:cNvPr id="11269"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466975" y="1511523"/>
                        <a:ext cx="268288" cy="339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1270" name="Object 7"/>
          <p:cNvGraphicFramePr>
            <a:graphicFrameLocks noChangeAspect="1"/>
          </p:cNvGraphicFramePr>
          <p:nvPr/>
        </p:nvGraphicFramePr>
        <p:xfrm>
          <a:off x="2138363" y="2110010"/>
          <a:ext cx="277812" cy="347663"/>
        </p:xfrm>
        <a:graphic>
          <a:graphicData uri="http://schemas.openxmlformats.org/presentationml/2006/ole">
            <mc:AlternateContent xmlns:mc="http://schemas.openxmlformats.org/markup-compatibility/2006">
              <mc:Choice xmlns:v="urn:schemas-microsoft-com:vml" Requires="v">
                <p:oleObj spid="_x0000_s87390" name="Equation" r:id="rId11" imgW="203040" imgH="253800" progId="Equation.3">
                  <p:embed/>
                </p:oleObj>
              </mc:Choice>
              <mc:Fallback>
                <p:oleObj name="Equation" r:id="rId11" imgW="203040" imgH="253800" progId="Equation.3">
                  <p:embed/>
                  <p:pic>
                    <p:nvPicPr>
                      <p:cNvPr id="11270" name="Object 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138363" y="2110010"/>
                        <a:ext cx="277812" cy="347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1271" name="Object 8"/>
          <p:cNvGraphicFramePr>
            <a:graphicFrameLocks noChangeAspect="1"/>
          </p:cNvGraphicFramePr>
          <p:nvPr/>
        </p:nvGraphicFramePr>
        <p:xfrm>
          <a:off x="1989138" y="1349598"/>
          <a:ext cx="311150" cy="360362"/>
        </p:xfrm>
        <a:graphic>
          <a:graphicData uri="http://schemas.openxmlformats.org/presentationml/2006/ole">
            <mc:AlternateContent xmlns:mc="http://schemas.openxmlformats.org/markup-compatibility/2006">
              <mc:Choice xmlns:v="urn:schemas-microsoft-com:vml" Requires="v">
                <p:oleObj spid="_x0000_s87391" name="Equation" r:id="rId13" imgW="228600" imgH="266400" progId="Equation.3">
                  <p:embed/>
                </p:oleObj>
              </mc:Choice>
              <mc:Fallback>
                <p:oleObj name="Equation" r:id="rId13" imgW="228600" imgH="266400" progId="Equation.3">
                  <p:embed/>
                  <p:pic>
                    <p:nvPicPr>
                      <p:cNvPr id="11271" name="Object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989138" y="1349598"/>
                        <a:ext cx="311150" cy="3603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1272" name="Object 9"/>
          <p:cNvGraphicFramePr>
            <a:graphicFrameLocks noChangeAspect="1"/>
          </p:cNvGraphicFramePr>
          <p:nvPr/>
        </p:nvGraphicFramePr>
        <p:xfrm>
          <a:off x="3048000" y="2503710"/>
          <a:ext cx="1982788" cy="471488"/>
        </p:xfrm>
        <a:graphic>
          <a:graphicData uri="http://schemas.openxmlformats.org/presentationml/2006/ole">
            <mc:AlternateContent xmlns:mc="http://schemas.openxmlformats.org/markup-compatibility/2006">
              <mc:Choice xmlns:v="urn:schemas-microsoft-com:vml" Requires="v">
                <p:oleObj spid="_x0000_s87392" name="Equation" r:id="rId15" imgW="1765080" imgH="419040" progId="Equation.3">
                  <p:embed/>
                </p:oleObj>
              </mc:Choice>
              <mc:Fallback>
                <p:oleObj name="Equation" r:id="rId15" imgW="1765080" imgH="419040" progId="Equation.3">
                  <p:embed/>
                  <p:pic>
                    <p:nvPicPr>
                      <p:cNvPr id="11272" name="Object 9"/>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048000" y="2503710"/>
                        <a:ext cx="1982788" cy="4714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1273" name="Object 10"/>
          <p:cNvGraphicFramePr>
            <a:graphicFrameLocks noChangeAspect="1"/>
          </p:cNvGraphicFramePr>
          <p:nvPr/>
        </p:nvGraphicFramePr>
        <p:xfrm>
          <a:off x="5867400" y="2503710"/>
          <a:ext cx="2035175" cy="455613"/>
        </p:xfrm>
        <a:graphic>
          <a:graphicData uri="http://schemas.openxmlformats.org/presentationml/2006/ole">
            <mc:AlternateContent xmlns:mc="http://schemas.openxmlformats.org/markup-compatibility/2006">
              <mc:Choice xmlns:v="urn:schemas-microsoft-com:vml" Requires="v">
                <p:oleObj spid="_x0000_s87393" name="Equation" r:id="rId17" imgW="1866600" imgH="419040" progId="Equation.3">
                  <p:embed/>
                </p:oleObj>
              </mc:Choice>
              <mc:Fallback>
                <p:oleObj name="Equation" r:id="rId17" imgW="1866600" imgH="419040" progId="Equation.3">
                  <p:embed/>
                  <p:pic>
                    <p:nvPicPr>
                      <p:cNvPr id="11273" name="Object 1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867400" y="2503710"/>
                        <a:ext cx="2035175" cy="4556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301" name="Left Brace 57"/>
          <p:cNvSpPr>
            <a:spLocks/>
          </p:cNvSpPr>
          <p:nvPr/>
        </p:nvSpPr>
        <p:spPr bwMode="auto">
          <a:xfrm rot="16200000">
            <a:off x="4495800" y="1589310"/>
            <a:ext cx="152400" cy="762000"/>
          </a:xfrm>
          <a:prstGeom prst="leftBrace">
            <a:avLst>
              <a:gd name="adj1" fmla="val 8333"/>
              <a:gd name="adj2" fmla="val 50000"/>
            </a:avLst>
          </a:prstGeom>
          <a:noFill/>
          <a:ln w="9525" algn="ctr">
            <a:solidFill>
              <a:srgbClr val="FF0000"/>
            </a:solidFill>
            <a:round/>
            <a:headEnd/>
            <a:tailEnd type="none" w="lg" len="lg"/>
          </a:ln>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000000"/>
              </a:solidFill>
              <a:effectLst/>
              <a:uLnTx/>
              <a:uFillTx/>
              <a:latin typeface="Arial" charset="0"/>
              <a:ea typeface="+mn-ea"/>
              <a:cs typeface="+mn-cs"/>
            </a:endParaRPr>
          </a:p>
        </p:txBody>
      </p:sp>
      <p:sp>
        <p:nvSpPr>
          <p:cNvPr id="11302" name="TextBox 58"/>
          <p:cNvSpPr txBox="1">
            <a:spLocks noChangeArrowheads="1"/>
          </p:cNvSpPr>
          <p:nvPr/>
        </p:nvSpPr>
        <p:spPr bwMode="auto">
          <a:xfrm>
            <a:off x="3429000" y="2046510"/>
            <a:ext cx="1752600" cy="400050"/>
          </a:xfrm>
          <a:prstGeom prst="rect">
            <a:avLst/>
          </a:prstGeom>
          <a:noFill/>
          <a:ln w="9525">
            <a:noFill/>
            <a:miter lim="800000"/>
            <a:headEnd/>
            <a:tailEnd/>
          </a:ln>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FF0000"/>
                </a:solidFill>
                <a:effectLst/>
                <a:uLnTx/>
                <a:uFillTx/>
                <a:latin typeface="Arial" charset="0"/>
                <a:ea typeface="+mn-ea"/>
                <a:cs typeface="+mn-cs"/>
              </a:rPr>
              <a:t>Complex dependence on 1/r and 1/r</a:t>
            </a:r>
            <a:r>
              <a:rPr kumimoji="0" lang="en-US" sz="1000" b="1" i="0" u="none" strike="noStrike" kern="1200" cap="none" spc="0" normalizeH="0" baseline="30000" noProof="0">
                <a:ln>
                  <a:noFill/>
                </a:ln>
                <a:solidFill>
                  <a:srgbClr val="FF0000"/>
                </a:solidFill>
                <a:effectLst/>
                <a:uLnTx/>
                <a:uFillTx/>
                <a:latin typeface="Arial" charset="0"/>
                <a:ea typeface="+mn-ea"/>
                <a:cs typeface="+mn-cs"/>
              </a:rPr>
              <a:t>2</a:t>
            </a:r>
            <a:r>
              <a:rPr kumimoji="0" lang="en-US" sz="1000" b="1" i="0" u="none" strike="noStrike" kern="1200" cap="none" spc="0" normalizeH="0" baseline="0" noProof="0">
                <a:ln>
                  <a:noFill/>
                </a:ln>
                <a:solidFill>
                  <a:srgbClr val="FF0000"/>
                </a:solidFill>
                <a:effectLst/>
                <a:uLnTx/>
                <a:uFillTx/>
                <a:latin typeface="Arial" charset="0"/>
                <a:ea typeface="+mn-ea"/>
                <a:cs typeface="+mn-cs"/>
              </a:rPr>
              <a:t> in near field</a:t>
            </a:r>
            <a:endParaRPr kumimoji="0" lang="en-US" sz="1000" b="1" i="0" u="none" strike="noStrike" kern="1200" cap="none" spc="0" normalizeH="0" baseline="30000" noProof="0">
              <a:ln>
                <a:noFill/>
              </a:ln>
              <a:solidFill>
                <a:srgbClr val="FF0000"/>
              </a:solidFill>
              <a:effectLst/>
              <a:uLnTx/>
              <a:uFillTx/>
              <a:latin typeface="Arial" charset="0"/>
              <a:ea typeface="+mn-ea"/>
              <a:cs typeface="+mn-cs"/>
            </a:endParaRPr>
          </a:p>
        </p:txBody>
      </p:sp>
      <p:sp>
        <p:nvSpPr>
          <p:cNvPr id="11303" name="Left Brace 59"/>
          <p:cNvSpPr>
            <a:spLocks/>
          </p:cNvSpPr>
          <p:nvPr/>
        </p:nvSpPr>
        <p:spPr bwMode="auto">
          <a:xfrm rot="16200000">
            <a:off x="4572000" y="2808510"/>
            <a:ext cx="152400" cy="457200"/>
          </a:xfrm>
          <a:prstGeom prst="leftBrace">
            <a:avLst>
              <a:gd name="adj1" fmla="val 8333"/>
              <a:gd name="adj2" fmla="val 50000"/>
            </a:avLst>
          </a:prstGeom>
          <a:noFill/>
          <a:ln w="9525" algn="ctr">
            <a:solidFill>
              <a:srgbClr val="FF0000"/>
            </a:solidFill>
            <a:round/>
            <a:headEnd/>
            <a:tailEnd type="none" w="lg" len="lg"/>
          </a:ln>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000000"/>
              </a:solidFill>
              <a:effectLst/>
              <a:uLnTx/>
              <a:uFillTx/>
              <a:latin typeface="Arial" charset="0"/>
              <a:ea typeface="+mn-ea"/>
              <a:cs typeface="+mn-cs"/>
            </a:endParaRPr>
          </a:p>
        </p:txBody>
      </p:sp>
      <p:sp>
        <p:nvSpPr>
          <p:cNvPr id="11304" name="TextBox 60"/>
          <p:cNvSpPr txBox="1">
            <a:spLocks noChangeArrowheads="1"/>
          </p:cNvSpPr>
          <p:nvPr/>
        </p:nvSpPr>
        <p:spPr bwMode="auto">
          <a:xfrm>
            <a:off x="3505200" y="3094260"/>
            <a:ext cx="1752600" cy="400050"/>
          </a:xfrm>
          <a:prstGeom prst="rect">
            <a:avLst/>
          </a:prstGeom>
          <a:noFill/>
          <a:ln w="9525">
            <a:noFill/>
            <a:miter lim="800000"/>
            <a:headEnd/>
            <a:tailEnd/>
          </a:ln>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FF0000"/>
                </a:solidFill>
                <a:effectLst/>
                <a:uLnTx/>
                <a:uFillTx/>
                <a:latin typeface="Arial" charset="0"/>
                <a:ea typeface="+mn-ea"/>
                <a:cs typeface="+mn-cs"/>
              </a:rPr>
              <a:t>Only 1/r dependence remains in far field</a:t>
            </a:r>
            <a:endParaRPr kumimoji="0" lang="en-US" sz="1000" b="1" i="0" u="none" strike="noStrike" kern="1200" cap="none" spc="0" normalizeH="0" baseline="30000" noProof="0">
              <a:ln>
                <a:noFill/>
              </a:ln>
              <a:solidFill>
                <a:srgbClr val="FF0000"/>
              </a:solidFill>
              <a:effectLst/>
              <a:uLnTx/>
              <a:uFillTx/>
              <a:latin typeface="Arial" charset="0"/>
              <a:ea typeface="+mn-ea"/>
              <a:cs typeface="+mn-cs"/>
            </a:endParaRPr>
          </a:p>
        </p:txBody>
      </p:sp>
      <p:sp>
        <p:nvSpPr>
          <p:cNvPr id="11305" name="Left Brace 61"/>
          <p:cNvSpPr>
            <a:spLocks/>
          </p:cNvSpPr>
          <p:nvPr/>
        </p:nvSpPr>
        <p:spPr bwMode="auto">
          <a:xfrm rot="16200000">
            <a:off x="7696200" y="1189260"/>
            <a:ext cx="152400" cy="1371600"/>
          </a:xfrm>
          <a:prstGeom prst="leftBrace">
            <a:avLst>
              <a:gd name="adj1" fmla="val 8333"/>
              <a:gd name="adj2" fmla="val 50000"/>
            </a:avLst>
          </a:prstGeom>
          <a:noFill/>
          <a:ln w="9525" algn="ctr">
            <a:solidFill>
              <a:srgbClr val="FF0000"/>
            </a:solidFill>
            <a:round/>
            <a:headEnd/>
            <a:tailEnd type="none" w="lg" len="lg"/>
          </a:ln>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000000"/>
              </a:solidFill>
              <a:effectLst/>
              <a:uLnTx/>
              <a:uFillTx/>
              <a:latin typeface="Arial" charset="0"/>
              <a:ea typeface="+mn-ea"/>
              <a:cs typeface="+mn-cs"/>
            </a:endParaRPr>
          </a:p>
        </p:txBody>
      </p:sp>
      <p:sp>
        <p:nvSpPr>
          <p:cNvPr id="11306" name="TextBox 62"/>
          <p:cNvSpPr txBox="1">
            <a:spLocks noChangeArrowheads="1"/>
          </p:cNvSpPr>
          <p:nvPr/>
        </p:nvSpPr>
        <p:spPr bwMode="auto">
          <a:xfrm>
            <a:off x="6934200" y="1951260"/>
            <a:ext cx="1752600" cy="400050"/>
          </a:xfrm>
          <a:prstGeom prst="rect">
            <a:avLst/>
          </a:prstGeom>
          <a:noFill/>
          <a:ln w="9525">
            <a:noFill/>
            <a:miter lim="800000"/>
            <a:headEnd/>
            <a:tailEnd/>
          </a:ln>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FF0000"/>
                </a:solidFill>
                <a:effectLst/>
                <a:uLnTx/>
                <a:uFillTx/>
                <a:latin typeface="Arial" charset="0"/>
                <a:ea typeface="+mn-ea"/>
                <a:cs typeface="+mn-cs"/>
              </a:rPr>
              <a:t>Complex dependence on 1/r, 1/r</a:t>
            </a:r>
            <a:r>
              <a:rPr kumimoji="0" lang="en-US" sz="1000" b="1" i="0" u="none" strike="noStrike" kern="1200" cap="none" spc="0" normalizeH="0" baseline="30000" noProof="0">
                <a:ln>
                  <a:noFill/>
                </a:ln>
                <a:solidFill>
                  <a:srgbClr val="FF0000"/>
                </a:solidFill>
                <a:effectLst/>
                <a:uLnTx/>
                <a:uFillTx/>
                <a:latin typeface="Arial" charset="0"/>
                <a:ea typeface="+mn-ea"/>
                <a:cs typeface="+mn-cs"/>
              </a:rPr>
              <a:t>2</a:t>
            </a:r>
            <a:r>
              <a:rPr kumimoji="0" lang="en-US" sz="1000" b="1" i="0" u="none" strike="noStrike" kern="1200" cap="none" spc="0" normalizeH="0" baseline="0" noProof="0">
                <a:ln>
                  <a:noFill/>
                </a:ln>
                <a:solidFill>
                  <a:srgbClr val="FF0000"/>
                </a:solidFill>
                <a:effectLst/>
                <a:uLnTx/>
                <a:uFillTx/>
                <a:latin typeface="Arial" charset="0"/>
                <a:ea typeface="+mn-ea"/>
                <a:cs typeface="+mn-cs"/>
              </a:rPr>
              <a:t>, &amp; 1/r</a:t>
            </a:r>
            <a:r>
              <a:rPr kumimoji="0" lang="en-US" sz="1000" b="1" i="0" u="none" strike="noStrike" kern="1200" cap="none" spc="0" normalizeH="0" baseline="30000" noProof="0">
                <a:ln>
                  <a:noFill/>
                </a:ln>
                <a:solidFill>
                  <a:srgbClr val="FF0000"/>
                </a:solidFill>
                <a:effectLst/>
                <a:uLnTx/>
                <a:uFillTx/>
                <a:latin typeface="Arial" charset="0"/>
                <a:ea typeface="+mn-ea"/>
                <a:cs typeface="+mn-cs"/>
              </a:rPr>
              <a:t>3</a:t>
            </a:r>
            <a:r>
              <a:rPr kumimoji="0" lang="en-US" sz="1000" b="1" i="0" u="none" strike="noStrike" kern="1200" cap="none" spc="0" normalizeH="0" baseline="0" noProof="0">
                <a:ln>
                  <a:noFill/>
                </a:ln>
                <a:solidFill>
                  <a:srgbClr val="FF0000"/>
                </a:solidFill>
                <a:effectLst/>
                <a:uLnTx/>
                <a:uFillTx/>
                <a:latin typeface="Arial" charset="0"/>
                <a:ea typeface="+mn-ea"/>
                <a:cs typeface="+mn-cs"/>
              </a:rPr>
              <a:t> in near field</a:t>
            </a:r>
            <a:endParaRPr kumimoji="0" lang="en-US" sz="1000" b="1" i="0" u="none" strike="noStrike" kern="1200" cap="none" spc="0" normalizeH="0" baseline="30000" noProof="0">
              <a:ln>
                <a:noFill/>
              </a:ln>
              <a:solidFill>
                <a:srgbClr val="FF0000"/>
              </a:solidFill>
              <a:effectLst/>
              <a:uLnTx/>
              <a:uFillTx/>
              <a:latin typeface="Arial" charset="0"/>
              <a:ea typeface="+mn-ea"/>
              <a:cs typeface="+mn-cs"/>
            </a:endParaRPr>
          </a:p>
        </p:txBody>
      </p:sp>
      <p:sp>
        <p:nvSpPr>
          <p:cNvPr id="11307" name="Left Brace 63"/>
          <p:cNvSpPr>
            <a:spLocks/>
          </p:cNvSpPr>
          <p:nvPr/>
        </p:nvSpPr>
        <p:spPr bwMode="auto">
          <a:xfrm rot="16200000">
            <a:off x="7445375" y="2808510"/>
            <a:ext cx="152400" cy="457200"/>
          </a:xfrm>
          <a:prstGeom prst="leftBrace">
            <a:avLst>
              <a:gd name="adj1" fmla="val 8333"/>
              <a:gd name="adj2" fmla="val 50000"/>
            </a:avLst>
          </a:prstGeom>
          <a:noFill/>
          <a:ln w="9525" algn="ctr">
            <a:solidFill>
              <a:srgbClr val="FF0000"/>
            </a:solidFill>
            <a:round/>
            <a:headEnd/>
            <a:tailEnd type="none" w="lg" len="lg"/>
          </a:ln>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000000"/>
              </a:solidFill>
              <a:effectLst/>
              <a:uLnTx/>
              <a:uFillTx/>
              <a:latin typeface="Arial" charset="0"/>
              <a:ea typeface="+mn-ea"/>
              <a:cs typeface="+mn-cs"/>
            </a:endParaRPr>
          </a:p>
        </p:txBody>
      </p:sp>
      <p:sp>
        <p:nvSpPr>
          <p:cNvPr id="11308" name="TextBox 64"/>
          <p:cNvSpPr txBox="1">
            <a:spLocks noChangeArrowheads="1"/>
          </p:cNvSpPr>
          <p:nvPr/>
        </p:nvSpPr>
        <p:spPr bwMode="auto">
          <a:xfrm>
            <a:off x="6378575" y="3094260"/>
            <a:ext cx="1752600" cy="400050"/>
          </a:xfrm>
          <a:prstGeom prst="rect">
            <a:avLst/>
          </a:prstGeom>
          <a:noFill/>
          <a:ln w="9525">
            <a:noFill/>
            <a:miter lim="800000"/>
            <a:headEnd/>
            <a:tailEnd/>
          </a:ln>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FF0000"/>
                </a:solidFill>
                <a:effectLst/>
                <a:uLnTx/>
                <a:uFillTx/>
                <a:latin typeface="Arial" charset="0"/>
                <a:ea typeface="+mn-ea"/>
                <a:cs typeface="+mn-cs"/>
              </a:rPr>
              <a:t>Only 1/r dependence remains in far field</a:t>
            </a:r>
            <a:endParaRPr kumimoji="0" lang="en-US" sz="1000" b="1" i="0" u="none" strike="noStrike" kern="1200" cap="none" spc="0" normalizeH="0" baseline="30000" noProof="0">
              <a:ln>
                <a:noFill/>
              </a:ln>
              <a:solidFill>
                <a:srgbClr val="FF0000"/>
              </a:solidFill>
              <a:effectLst/>
              <a:uLnTx/>
              <a:uFillTx/>
              <a:latin typeface="Arial" charset="0"/>
              <a:ea typeface="+mn-ea"/>
              <a:cs typeface="+mn-cs"/>
            </a:endParaRPr>
          </a:p>
        </p:txBody>
      </p:sp>
      <p:cxnSp>
        <p:nvCxnSpPr>
          <p:cNvPr id="11309" name="Straight Arrow Connector 65"/>
          <p:cNvCxnSpPr>
            <a:cxnSpLocks noChangeShapeType="1"/>
          </p:cNvCxnSpPr>
          <p:nvPr/>
        </p:nvCxnSpPr>
        <p:spPr bwMode="auto">
          <a:xfrm flipV="1">
            <a:off x="1017588" y="4929410"/>
            <a:ext cx="990600" cy="533400"/>
          </a:xfrm>
          <a:prstGeom prst="straightConnector1">
            <a:avLst/>
          </a:prstGeom>
          <a:noFill/>
          <a:ln w="9525" algn="ctr">
            <a:solidFill>
              <a:schemeClr val="tx1"/>
            </a:solidFill>
            <a:round/>
            <a:headEnd/>
            <a:tailEnd type="triangle" w="med" len="med"/>
          </a:ln>
        </p:spPr>
      </p:cxnSp>
      <p:cxnSp>
        <p:nvCxnSpPr>
          <p:cNvPr id="11310" name="Straight Connector 66"/>
          <p:cNvCxnSpPr>
            <a:cxnSpLocks noChangeShapeType="1"/>
          </p:cNvCxnSpPr>
          <p:nvPr/>
        </p:nvCxnSpPr>
        <p:spPr bwMode="auto">
          <a:xfrm>
            <a:off x="1017588" y="5462810"/>
            <a:ext cx="1600200" cy="0"/>
          </a:xfrm>
          <a:prstGeom prst="line">
            <a:avLst/>
          </a:prstGeom>
          <a:noFill/>
          <a:ln w="9525" algn="ctr">
            <a:solidFill>
              <a:schemeClr val="tx1"/>
            </a:solidFill>
            <a:round/>
            <a:headEnd/>
            <a:tailEnd type="triangle" w="med" len="med"/>
          </a:ln>
        </p:spPr>
      </p:cxnSp>
      <p:cxnSp>
        <p:nvCxnSpPr>
          <p:cNvPr id="11311" name="Straight Connector 67"/>
          <p:cNvCxnSpPr>
            <a:cxnSpLocks noChangeShapeType="1"/>
          </p:cNvCxnSpPr>
          <p:nvPr/>
        </p:nvCxnSpPr>
        <p:spPr bwMode="auto">
          <a:xfrm rot="5400000">
            <a:off x="407988" y="5462810"/>
            <a:ext cx="609600" cy="609600"/>
          </a:xfrm>
          <a:prstGeom prst="line">
            <a:avLst/>
          </a:prstGeom>
          <a:noFill/>
          <a:ln w="9525" algn="ctr">
            <a:solidFill>
              <a:schemeClr val="tx1"/>
            </a:solidFill>
            <a:round/>
            <a:headEnd/>
            <a:tailEnd type="triangle" w="med" len="med"/>
          </a:ln>
        </p:spPr>
      </p:cxnSp>
      <p:sp>
        <p:nvSpPr>
          <p:cNvPr id="11312" name="TextBox 68"/>
          <p:cNvSpPr txBox="1">
            <a:spLocks noChangeArrowheads="1"/>
          </p:cNvSpPr>
          <p:nvPr/>
        </p:nvSpPr>
        <p:spPr bwMode="auto">
          <a:xfrm>
            <a:off x="228600" y="5996210"/>
            <a:ext cx="255588" cy="246063"/>
          </a:xfrm>
          <a:prstGeom prst="rect">
            <a:avLst/>
          </a:prstGeom>
          <a:noFill/>
          <a:ln w="9525">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1" u="none" strike="noStrike" kern="1200" cap="none" spc="0" normalizeH="0" baseline="0" noProof="0">
                <a:ln>
                  <a:noFill/>
                </a:ln>
                <a:solidFill>
                  <a:srgbClr val="000000"/>
                </a:solidFill>
                <a:effectLst/>
                <a:uLnTx/>
                <a:uFillTx/>
                <a:latin typeface="Arial" charset="0"/>
                <a:ea typeface="+mn-ea"/>
                <a:cs typeface="+mn-cs"/>
              </a:rPr>
              <a:t>x</a:t>
            </a:r>
          </a:p>
        </p:txBody>
      </p:sp>
      <p:sp>
        <p:nvSpPr>
          <p:cNvPr id="11313" name="TextBox 69"/>
          <p:cNvSpPr txBox="1">
            <a:spLocks noChangeArrowheads="1"/>
          </p:cNvSpPr>
          <p:nvPr/>
        </p:nvSpPr>
        <p:spPr bwMode="auto">
          <a:xfrm>
            <a:off x="2514600" y="5216748"/>
            <a:ext cx="255588" cy="246062"/>
          </a:xfrm>
          <a:prstGeom prst="rect">
            <a:avLst/>
          </a:prstGeom>
          <a:noFill/>
          <a:ln w="9525">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1" u="none" strike="noStrike" kern="1200" cap="none" spc="0" normalizeH="0" baseline="0" noProof="0">
                <a:ln>
                  <a:noFill/>
                </a:ln>
                <a:solidFill>
                  <a:srgbClr val="000000"/>
                </a:solidFill>
                <a:effectLst/>
                <a:uLnTx/>
                <a:uFillTx/>
                <a:latin typeface="Arial" charset="0"/>
                <a:ea typeface="+mn-ea"/>
                <a:cs typeface="+mn-cs"/>
              </a:rPr>
              <a:t>y</a:t>
            </a:r>
          </a:p>
        </p:txBody>
      </p:sp>
      <p:sp>
        <p:nvSpPr>
          <p:cNvPr id="11314" name="TextBox 70"/>
          <p:cNvSpPr txBox="1">
            <a:spLocks noChangeArrowheads="1"/>
          </p:cNvSpPr>
          <p:nvPr/>
        </p:nvSpPr>
        <p:spPr bwMode="auto">
          <a:xfrm>
            <a:off x="788988" y="3997548"/>
            <a:ext cx="255587" cy="246062"/>
          </a:xfrm>
          <a:prstGeom prst="rect">
            <a:avLst/>
          </a:prstGeom>
          <a:noFill/>
          <a:ln w="9525">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1" u="none" strike="noStrike" kern="1200" cap="none" spc="0" normalizeH="0" baseline="0" noProof="0">
                <a:ln>
                  <a:noFill/>
                </a:ln>
                <a:solidFill>
                  <a:srgbClr val="000000"/>
                </a:solidFill>
                <a:effectLst/>
                <a:uLnTx/>
                <a:uFillTx/>
                <a:latin typeface="Arial" charset="0"/>
                <a:ea typeface="+mn-ea"/>
                <a:cs typeface="+mn-cs"/>
              </a:rPr>
              <a:t>z</a:t>
            </a:r>
          </a:p>
        </p:txBody>
      </p:sp>
      <p:cxnSp>
        <p:nvCxnSpPr>
          <p:cNvPr id="11315" name="Straight Connector 71"/>
          <p:cNvCxnSpPr>
            <a:cxnSpLocks noChangeShapeType="1"/>
          </p:cNvCxnSpPr>
          <p:nvPr/>
        </p:nvCxnSpPr>
        <p:spPr bwMode="auto">
          <a:xfrm rot="5400000">
            <a:off x="1474788" y="5462810"/>
            <a:ext cx="1066800" cy="0"/>
          </a:xfrm>
          <a:prstGeom prst="line">
            <a:avLst/>
          </a:prstGeom>
          <a:noFill/>
          <a:ln w="9525" algn="ctr">
            <a:solidFill>
              <a:schemeClr val="tx1"/>
            </a:solidFill>
            <a:prstDash val="dash"/>
            <a:round/>
            <a:headEnd/>
            <a:tailEnd type="none" w="lg" len="lg"/>
          </a:ln>
        </p:spPr>
      </p:cxnSp>
      <p:cxnSp>
        <p:nvCxnSpPr>
          <p:cNvPr id="11316" name="Straight Connector 72"/>
          <p:cNvCxnSpPr>
            <a:cxnSpLocks noChangeShapeType="1"/>
          </p:cNvCxnSpPr>
          <p:nvPr/>
        </p:nvCxnSpPr>
        <p:spPr bwMode="auto">
          <a:xfrm>
            <a:off x="1017588" y="5462810"/>
            <a:ext cx="990600" cy="533400"/>
          </a:xfrm>
          <a:prstGeom prst="line">
            <a:avLst/>
          </a:prstGeom>
          <a:noFill/>
          <a:ln w="9525" algn="ctr">
            <a:solidFill>
              <a:schemeClr val="tx1"/>
            </a:solidFill>
            <a:prstDash val="dash"/>
            <a:round/>
            <a:headEnd/>
            <a:tailEnd type="none" w="lg" len="lg"/>
          </a:ln>
        </p:spPr>
      </p:cxnSp>
      <p:sp>
        <p:nvSpPr>
          <p:cNvPr id="11317" name="TextBox 73"/>
          <p:cNvSpPr txBox="1">
            <a:spLocks noChangeArrowheads="1"/>
          </p:cNvSpPr>
          <p:nvPr/>
        </p:nvSpPr>
        <p:spPr bwMode="auto">
          <a:xfrm rot="21540000">
            <a:off x="1474788" y="4896073"/>
            <a:ext cx="242887" cy="276225"/>
          </a:xfrm>
          <a:prstGeom prst="rect">
            <a:avLst/>
          </a:prstGeom>
          <a:noFill/>
          <a:ln w="9525">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Arial" charset="0"/>
                <a:ea typeface="+mn-ea"/>
                <a:cs typeface="+mn-cs"/>
              </a:rPr>
              <a:t>r</a:t>
            </a:r>
          </a:p>
        </p:txBody>
      </p:sp>
      <p:sp>
        <p:nvSpPr>
          <p:cNvPr id="75" name="Arc 74"/>
          <p:cNvSpPr/>
          <p:nvPr/>
        </p:nvSpPr>
        <p:spPr bwMode="auto">
          <a:xfrm>
            <a:off x="636588" y="4929410"/>
            <a:ext cx="762000" cy="685800"/>
          </a:xfrm>
          <a:prstGeom prst="arc">
            <a:avLst/>
          </a:prstGeom>
          <a:noFill/>
          <a:ln w="9525" cap="flat" cmpd="sng" algn="ctr">
            <a:solidFill>
              <a:schemeClr val="tx1"/>
            </a:solidFill>
            <a:prstDash val="solid"/>
            <a:round/>
            <a:headEnd type="none" w="med" len="med"/>
            <a:tailEnd type="triangle" w="med" len="me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11319" name="TextBox 75"/>
          <p:cNvSpPr txBox="1">
            <a:spLocks noChangeArrowheads="1"/>
          </p:cNvSpPr>
          <p:nvPr/>
        </p:nvSpPr>
        <p:spPr bwMode="auto">
          <a:xfrm>
            <a:off x="1169988" y="4777010"/>
            <a:ext cx="271462" cy="277813"/>
          </a:xfrm>
          <a:prstGeom prst="rect">
            <a:avLst/>
          </a:prstGeom>
          <a:noFill/>
          <a:ln w="9525">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l-GR" sz="1200" b="1" i="1" u="none" strike="noStrike" kern="1200" cap="none" spc="0" normalizeH="0" baseline="0" noProof="0">
                <a:ln>
                  <a:noFill/>
                </a:ln>
                <a:solidFill>
                  <a:srgbClr val="000000"/>
                </a:solidFill>
                <a:effectLst/>
                <a:uLnTx/>
                <a:uFillTx/>
                <a:latin typeface="Arial" charset="0"/>
                <a:ea typeface="+mn-ea"/>
                <a:cs typeface="+mn-cs"/>
              </a:rPr>
              <a:t>θ</a:t>
            </a:r>
            <a:endParaRPr kumimoji="0" lang="en-US" sz="1200" b="1" i="1" u="none" strike="noStrike" kern="1200" cap="none" spc="0" normalizeH="0" baseline="0" noProof="0">
              <a:ln>
                <a:noFill/>
              </a:ln>
              <a:solidFill>
                <a:srgbClr val="000000"/>
              </a:solidFill>
              <a:effectLst/>
              <a:uLnTx/>
              <a:uFillTx/>
              <a:latin typeface="Arial" charset="0"/>
              <a:ea typeface="+mn-ea"/>
              <a:cs typeface="+mn-cs"/>
            </a:endParaRPr>
          </a:p>
        </p:txBody>
      </p:sp>
      <p:sp>
        <p:nvSpPr>
          <p:cNvPr id="11320" name="Freeform 76"/>
          <p:cNvSpPr>
            <a:spLocks/>
          </p:cNvSpPr>
          <p:nvPr/>
        </p:nvSpPr>
        <p:spPr bwMode="auto">
          <a:xfrm>
            <a:off x="688975" y="5707285"/>
            <a:ext cx="795338" cy="182563"/>
          </a:xfrm>
          <a:custGeom>
            <a:avLst/>
            <a:gdLst>
              <a:gd name="T0" fmla="*/ 188764 w 846652"/>
              <a:gd name="T1" fmla="*/ 0 h 208633"/>
              <a:gd name="T2" fmla="*/ 101979 w 846652"/>
              <a:gd name="T3" fmla="*/ 7836 h 208633"/>
              <a:gd name="T4" fmla="*/ 0 w 846652"/>
              <a:gd name="T5" fmla="*/ 3918 h 208633"/>
              <a:gd name="T6" fmla="*/ 0 60000 65536"/>
              <a:gd name="T7" fmla="*/ 0 60000 65536"/>
              <a:gd name="T8" fmla="*/ 0 60000 65536"/>
              <a:gd name="T9" fmla="*/ 0 w 846652"/>
              <a:gd name="T10" fmla="*/ 0 h 208633"/>
              <a:gd name="T11" fmla="*/ 846652 w 846652"/>
              <a:gd name="T12" fmla="*/ 208633 h 208633"/>
            </a:gdLst>
            <a:ahLst/>
            <a:cxnLst>
              <a:cxn ang="T6">
                <a:pos x="T0" y="T1"/>
              </a:cxn>
              <a:cxn ang="T7">
                <a:pos x="T2" y="T3"/>
              </a:cxn>
              <a:cxn ang="T8">
                <a:pos x="T4" y="T5"/>
              </a:cxn>
            </a:cxnLst>
            <a:rect l="T9" t="T10" r="T11" b="T12"/>
            <a:pathLst>
              <a:path w="846652" h="208633">
                <a:moveTo>
                  <a:pt x="846652" y="0"/>
                </a:moveTo>
                <a:cubicBezTo>
                  <a:pt x="722156" y="79419"/>
                  <a:pt x="598511" y="176525"/>
                  <a:pt x="457402" y="192579"/>
                </a:cubicBezTo>
                <a:cubicBezTo>
                  <a:pt x="316293" y="208633"/>
                  <a:pt x="176011" y="158571"/>
                  <a:pt x="0" y="96323"/>
                </a:cubicBezTo>
              </a:path>
            </a:pathLst>
          </a:custGeom>
          <a:noFill/>
          <a:ln w="9525" cap="flat" cmpd="sng" algn="ctr">
            <a:solidFill>
              <a:schemeClr val="tx1"/>
            </a:solidFill>
            <a:prstDash val="solid"/>
            <a:round/>
            <a:headEnd type="triangle" w="med" len="med"/>
            <a:tailEnd type="none" w="med" len="me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000000"/>
              </a:solidFill>
              <a:effectLst/>
              <a:uLnTx/>
              <a:uFillTx/>
              <a:latin typeface="Arial" charset="0"/>
              <a:ea typeface="+mn-ea"/>
              <a:cs typeface="+mn-cs"/>
            </a:endParaRPr>
          </a:p>
        </p:txBody>
      </p:sp>
      <p:graphicFrame>
        <p:nvGraphicFramePr>
          <p:cNvPr id="11274" name="Object 5"/>
          <p:cNvGraphicFramePr>
            <a:graphicFrameLocks noChangeAspect="1"/>
          </p:cNvGraphicFramePr>
          <p:nvPr/>
        </p:nvGraphicFramePr>
        <p:xfrm>
          <a:off x="1022350" y="5859685"/>
          <a:ext cx="190500" cy="304800"/>
        </p:xfrm>
        <a:graphic>
          <a:graphicData uri="http://schemas.openxmlformats.org/presentationml/2006/ole">
            <mc:AlternateContent xmlns:mc="http://schemas.openxmlformats.org/markup-compatibility/2006">
              <mc:Choice xmlns:v="urn:schemas-microsoft-com:vml" Requires="v">
                <p:oleObj spid="_x0000_s87394" name="Equation" r:id="rId19" imgW="126720" imgH="203040" progId="Equation.3">
                  <p:embed/>
                </p:oleObj>
              </mc:Choice>
              <mc:Fallback>
                <p:oleObj name="Equation" r:id="rId19" imgW="126720" imgH="203040" progId="Equation.3">
                  <p:embed/>
                  <p:pic>
                    <p:nvPicPr>
                      <p:cNvPr id="11274" name="Object 5"/>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022350" y="5859685"/>
                        <a:ext cx="190500" cy="304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11321" name="Straight Arrow Connector 78"/>
          <p:cNvCxnSpPr>
            <a:cxnSpLocks noChangeShapeType="1"/>
          </p:cNvCxnSpPr>
          <p:nvPr/>
        </p:nvCxnSpPr>
        <p:spPr bwMode="auto">
          <a:xfrm flipV="1">
            <a:off x="2008188" y="4700810"/>
            <a:ext cx="457200" cy="228600"/>
          </a:xfrm>
          <a:prstGeom prst="straightConnector1">
            <a:avLst/>
          </a:prstGeom>
          <a:noFill/>
          <a:ln w="9525" algn="ctr">
            <a:solidFill>
              <a:srgbClr val="FF0000"/>
            </a:solidFill>
            <a:round/>
            <a:headEnd/>
            <a:tailEnd type="triangle" w="med" len="med"/>
          </a:ln>
        </p:spPr>
      </p:cxnSp>
      <p:cxnSp>
        <p:nvCxnSpPr>
          <p:cNvPr id="11322" name="Straight Arrow Connector 79"/>
          <p:cNvCxnSpPr>
            <a:cxnSpLocks noChangeShapeType="1"/>
          </p:cNvCxnSpPr>
          <p:nvPr/>
        </p:nvCxnSpPr>
        <p:spPr bwMode="auto">
          <a:xfrm rot="16200000" flipH="1">
            <a:off x="1931988" y="5005610"/>
            <a:ext cx="304800" cy="152400"/>
          </a:xfrm>
          <a:prstGeom prst="straightConnector1">
            <a:avLst/>
          </a:prstGeom>
          <a:noFill/>
          <a:ln w="9525" algn="ctr">
            <a:solidFill>
              <a:srgbClr val="FF0000"/>
            </a:solidFill>
            <a:round/>
            <a:headEnd/>
            <a:tailEnd type="triangle" w="med" len="med"/>
          </a:ln>
        </p:spPr>
      </p:cxnSp>
      <p:cxnSp>
        <p:nvCxnSpPr>
          <p:cNvPr id="11323" name="Straight Arrow Connector 80"/>
          <p:cNvCxnSpPr>
            <a:cxnSpLocks noChangeShapeType="1"/>
          </p:cNvCxnSpPr>
          <p:nvPr/>
        </p:nvCxnSpPr>
        <p:spPr bwMode="auto">
          <a:xfrm rot="5400000">
            <a:off x="1779588" y="5005610"/>
            <a:ext cx="304800" cy="152400"/>
          </a:xfrm>
          <a:prstGeom prst="straightConnector1">
            <a:avLst/>
          </a:prstGeom>
          <a:noFill/>
          <a:ln w="9525" algn="ctr">
            <a:solidFill>
              <a:srgbClr val="0000FF"/>
            </a:solidFill>
            <a:round/>
            <a:headEnd/>
            <a:tailEnd type="triangle" w="med" len="med"/>
          </a:ln>
        </p:spPr>
      </p:cxnSp>
      <p:graphicFrame>
        <p:nvGraphicFramePr>
          <p:cNvPr id="11275" name="Object 6"/>
          <p:cNvGraphicFramePr>
            <a:graphicFrameLocks noChangeAspect="1"/>
          </p:cNvGraphicFramePr>
          <p:nvPr/>
        </p:nvGraphicFramePr>
        <p:xfrm>
          <a:off x="2449513" y="4529360"/>
          <a:ext cx="304800" cy="339725"/>
        </p:xfrm>
        <a:graphic>
          <a:graphicData uri="http://schemas.openxmlformats.org/presentationml/2006/ole">
            <mc:AlternateContent xmlns:mc="http://schemas.openxmlformats.org/markup-compatibility/2006">
              <mc:Choice xmlns:v="urn:schemas-microsoft-com:vml" Requires="v">
                <p:oleObj spid="_x0000_s87395" name="Equation" r:id="rId21" imgW="215640" imgH="241200" progId="Equation.3">
                  <p:embed/>
                </p:oleObj>
              </mc:Choice>
              <mc:Fallback>
                <p:oleObj name="Equation" r:id="rId21" imgW="215640" imgH="241200" progId="Equation.3">
                  <p:embed/>
                  <p:pic>
                    <p:nvPicPr>
                      <p:cNvPr id="11275" name="Object 6"/>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2449513" y="4529360"/>
                        <a:ext cx="304800" cy="339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1276" name="Object 7"/>
          <p:cNvGraphicFramePr>
            <a:graphicFrameLocks noChangeAspect="1"/>
          </p:cNvGraphicFramePr>
          <p:nvPr/>
        </p:nvGraphicFramePr>
        <p:xfrm>
          <a:off x="2120900" y="5127848"/>
          <a:ext cx="312738" cy="346075"/>
        </p:xfrm>
        <a:graphic>
          <a:graphicData uri="http://schemas.openxmlformats.org/presentationml/2006/ole">
            <mc:AlternateContent xmlns:mc="http://schemas.openxmlformats.org/markup-compatibility/2006">
              <mc:Choice xmlns:v="urn:schemas-microsoft-com:vml" Requires="v">
                <p:oleObj spid="_x0000_s87396" name="Equation" r:id="rId23" imgW="228600" imgH="253800" progId="Equation.3">
                  <p:embed/>
                </p:oleObj>
              </mc:Choice>
              <mc:Fallback>
                <p:oleObj name="Equation" r:id="rId23" imgW="228600" imgH="253800" progId="Equation.3">
                  <p:embed/>
                  <p:pic>
                    <p:nvPicPr>
                      <p:cNvPr id="11276" name="Object 7"/>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2120900" y="5127848"/>
                        <a:ext cx="312738" cy="346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1277" name="Object 8"/>
          <p:cNvGraphicFramePr>
            <a:graphicFrameLocks noChangeAspect="1"/>
          </p:cNvGraphicFramePr>
          <p:nvPr/>
        </p:nvGraphicFramePr>
        <p:xfrm>
          <a:off x="1627188" y="5081810"/>
          <a:ext cx="276225" cy="360363"/>
        </p:xfrm>
        <a:graphic>
          <a:graphicData uri="http://schemas.openxmlformats.org/presentationml/2006/ole">
            <mc:AlternateContent xmlns:mc="http://schemas.openxmlformats.org/markup-compatibility/2006">
              <mc:Choice xmlns:v="urn:schemas-microsoft-com:vml" Requires="v">
                <p:oleObj spid="_x0000_s87397" name="Equation" r:id="rId25" imgW="203040" imgH="266400" progId="Equation.3">
                  <p:embed/>
                </p:oleObj>
              </mc:Choice>
              <mc:Fallback>
                <p:oleObj name="Equation" r:id="rId25" imgW="203040" imgH="266400" progId="Equation.3">
                  <p:embed/>
                  <p:pic>
                    <p:nvPicPr>
                      <p:cNvPr id="11277" name="Object 8"/>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1627188" y="5081810"/>
                        <a:ext cx="276225" cy="3603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324" name="Oval 84"/>
          <p:cNvSpPr>
            <a:spLocks noChangeArrowheads="1"/>
          </p:cNvSpPr>
          <p:nvPr/>
        </p:nvSpPr>
        <p:spPr bwMode="auto">
          <a:xfrm>
            <a:off x="560388" y="5310410"/>
            <a:ext cx="914400" cy="304800"/>
          </a:xfrm>
          <a:prstGeom prst="ellipse">
            <a:avLst/>
          </a:prstGeom>
          <a:noFill/>
          <a:ln w="28575" algn="ctr">
            <a:solidFill>
              <a:srgbClr val="FF0000"/>
            </a:solidFill>
            <a:round/>
            <a:headEnd/>
            <a:tailEnd type="triangle" w="lg" len="lg"/>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000000"/>
              </a:solidFill>
              <a:effectLst/>
              <a:uLnTx/>
              <a:uFillTx/>
              <a:latin typeface="Arial" charset="0"/>
              <a:ea typeface="+mn-ea"/>
              <a:cs typeface="+mn-cs"/>
            </a:endParaRPr>
          </a:p>
        </p:txBody>
      </p:sp>
      <p:cxnSp>
        <p:nvCxnSpPr>
          <p:cNvPr id="11325" name="Straight Connector 85"/>
          <p:cNvCxnSpPr>
            <a:cxnSpLocks noChangeShapeType="1"/>
          </p:cNvCxnSpPr>
          <p:nvPr/>
        </p:nvCxnSpPr>
        <p:spPr bwMode="auto">
          <a:xfrm rot="5400000" flipH="1" flipV="1">
            <a:off x="369888" y="4815110"/>
            <a:ext cx="1295400" cy="0"/>
          </a:xfrm>
          <a:prstGeom prst="line">
            <a:avLst/>
          </a:prstGeom>
          <a:noFill/>
          <a:ln w="9525" algn="ctr">
            <a:solidFill>
              <a:schemeClr val="tx1"/>
            </a:solidFill>
            <a:round/>
            <a:headEnd/>
            <a:tailEnd type="triangle" w="med" len="med"/>
          </a:ln>
        </p:spPr>
      </p:cxnSp>
      <p:sp>
        <p:nvSpPr>
          <p:cNvPr id="11326" name="TextBox 86"/>
          <p:cNvSpPr txBox="1">
            <a:spLocks noChangeArrowheads="1"/>
          </p:cNvSpPr>
          <p:nvPr/>
        </p:nvSpPr>
        <p:spPr bwMode="auto">
          <a:xfrm>
            <a:off x="485775" y="5097685"/>
            <a:ext cx="265113" cy="339725"/>
          </a:xfrm>
          <a:prstGeom prst="rect">
            <a:avLst/>
          </a:prstGeom>
          <a:noFill/>
          <a:ln w="9525">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1" u="none" strike="noStrike" kern="1200" cap="none" spc="0" normalizeH="0" baseline="0" noProof="0">
                <a:ln>
                  <a:noFill/>
                </a:ln>
                <a:solidFill>
                  <a:srgbClr val="FF0000"/>
                </a:solidFill>
                <a:effectLst/>
                <a:uLnTx/>
                <a:uFillTx/>
                <a:latin typeface="Times New Roman" pitchFamily="18" charset="0"/>
                <a:ea typeface="+mn-ea"/>
                <a:cs typeface="Times New Roman" pitchFamily="18" charset="0"/>
              </a:rPr>
              <a:t>I</a:t>
            </a:r>
          </a:p>
        </p:txBody>
      </p:sp>
      <p:cxnSp>
        <p:nvCxnSpPr>
          <p:cNvPr id="11327" name="Straight Arrow Connector 87"/>
          <p:cNvCxnSpPr>
            <a:cxnSpLocks noChangeShapeType="1"/>
          </p:cNvCxnSpPr>
          <p:nvPr/>
        </p:nvCxnSpPr>
        <p:spPr bwMode="auto">
          <a:xfrm rot="7500000">
            <a:off x="649288" y="5323110"/>
            <a:ext cx="76200" cy="76200"/>
          </a:xfrm>
          <a:prstGeom prst="straightConnector1">
            <a:avLst/>
          </a:prstGeom>
          <a:noFill/>
          <a:ln w="38100" algn="ctr">
            <a:solidFill>
              <a:srgbClr val="FF0000"/>
            </a:solidFill>
            <a:round/>
            <a:headEnd/>
            <a:tailEnd type="triangle" w="med" len="med"/>
          </a:ln>
        </p:spPr>
      </p:cxnSp>
      <p:cxnSp>
        <p:nvCxnSpPr>
          <p:cNvPr id="11328" name="Straight Arrow Connector 88"/>
          <p:cNvCxnSpPr>
            <a:cxnSpLocks noChangeShapeType="1"/>
            <a:endCxn id="11324" idx="3"/>
          </p:cNvCxnSpPr>
          <p:nvPr/>
        </p:nvCxnSpPr>
        <p:spPr bwMode="auto">
          <a:xfrm rot="10800000" flipV="1">
            <a:off x="693738" y="5464398"/>
            <a:ext cx="323850" cy="106362"/>
          </a:xfrm>
          <a:prstGeom prst="straightConnector1">
            <a:avLst/>
          </a:prstGeom>
          <a:noFill/>
          <a:ln w="9525" algn="ctr">
            <a:solidFill>
              <a:schemeClr val="tx1"/>
            </a:solidFill>
            <a:round/>
            <a:headEnd/>
            <a:tailEnd type="triangle" w="med" len="med"/>
          </a:ln>
        </p:spPr>
      </p:cxnSp>
      <p:sp>
        <p:nvSpPr>
          <p:cNvPr id="90" name="TextBox 89"/>
          <p:cNvSpPr txBox="1"/>
          <p:nvPr/>
        </p:nvSpPr>
        <p:spPr>
          <a:xfrm>
            <a:off x="738188" y="5310410"/>
            <a:ext cx="271462" cy="261938"/>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50" b="1" i="1" u="none" strike="noStrike" kern="1200" cap="none" spc="0" normalizeH="0" baseline="0" noProof="0" dirty="0">
                <a:ln>
                  <a:noFill/>
                </a:ln>
                <a:solidFill>
                  <a:srgbClr val="000000"/>
                </a:solidFill>
                <a:effectLst/>
                <a:uLnTx/>
                <a:uFillTx/>
                <a:latin typeface="Arial" charset="0"/>
                <a:ea typeface="+mn-ea"/>
                <a:cs typeface="+mn-cs"/>
              </a:rPr>
              <a:t>b</a:t>
            </a:r>
          </a:p>
        </p:txBody>
      </p:sp>
      <p:graphicFrame>
        <p:nvGraphicFramePr>
          <p:cNvPr id="11278" name="Object 15"/>
          <p:cNvGraphicFramePr>
            <a:graphicFrameLocks noChangeAspect="1"/>
          </p:cNvGraphicFramePr>
          <p:nvPr/>
        </p:nvGraphicFramePr>
        <p:xfrm>
          <a:off x="1057275" y="6350223"/>
          <a:ext cx="773113" cy="268287"/>
        </p:xfrm>
        <a:graphic>
          <a:graphicData uri="http://schemas.openxmlformats.org/presentationml/2006/ole">
            <mc:AlternateContent xmlns:mc="http://schemas.openxmlformats.org/markup-compatibility/2006">
              <mc:Choice xmlns:v="urn:schemas-microsoft-com:vml" Requires="v">
                <p:oleObj spid="_x0000_s87398" name="Equation" r:id="rId27" imgW="583920" imgH="203040" progId="Equation.3">
                  <p:embed/>
                </p:oleObj>
              </mc:Choice>
              <mc:Fallback>
                <p:oleObj name="Equation" r:id="rId27" imgW="583920" imgH="203040" progId="Equation.3">
                  <p:embed/>
                  <p:pic>
                    <p:nvPicPr>
                      <p:cNvPr id="11278" name="Object 15"/>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1057275" y="6350223"/>
                        <a:ext cx="773113" cy="2682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330" name="TextBox 91"/>
          <p:cNvSpPr txBox="1">
            <a:spLocks noChangeArrowheads="1"/>
          </p:cNvSpPr>
          <p:nvPr/>
        </p:nvSpPr>
        <p:spPr bwMode="auto">
          <a:xfrm>
            <a:off x="560388" y="6148610"/>
            <a:ext cx="1881187" cy="261938"/>
          </a:xfrm>
          <a:prstGeom prst="rect">
            <a:avLst/>
          </a:prstGeom>
          <a:noFill/>
          <a:ln w="9525">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a:ln>
                  <a:noFill/>
                </a:ln>
                <a:solidFill>
                  <a:srgbClr val="FF0000"/>
                </a:solidFill>
                <a:effectLst/>
                <a:uLnTx/>
                <a:uFillTx/>
                <a:latin typeface="Arial" charset="0"/>
                <a:ea typeface="+mn-ea"/>
                <a:cs typeface="+mn-cs"/>
              </a:rPr>
              <a:t>Magnetic dipole moment:</a:t>
            </a:r>
          </a:p>
        </p:txBody>
      </p:sp>
      <p:graphicFrame>
        <p:nvGraphicFramePr>
          <p:cNvPr id="11279" name="Object 3"/>
          <p:cNvGraphicFramePr>
            <a:graphicFrameLocks noChangeAspect="1"/>
          </p:cNvGraphicFramePr>
          <p:nvPr/>
        </p:nvGraphicFramePr>
        <p:xfrm>
          <a:off x="3048000" y="3938810"/>
          <a:ext cx="2789238" cy="990600"/>
        </p:xfrm>
        <a:graphic>
          <a:graphicData uri="http://schemas.openxmlformats.org/presentationml/2006/ole">
            <mc:AlternateContent xmlns:mc="http://schemas.openxmlformats.org/markup-compatibility/2006">
              <mc:Choice xmlns:v="urn:schemas-microsoft-com:vml" Requires="v">
                <p:oleObj spid="_x0000_s87399" name="Equation" r:id="rId29" imgW="2679480" imgH="952200" progId="Equation.3">
                  <p:embed/>
                </p:oleObj>
              </mc:Choice>
              <mc:Fallback>
                <p:oleObj name="Equation" r:id="rId29" imgW="2679480" imgH="952200" progId="Equation.3">
                  <p:embed/>
                  <p:pic>
                    <p:nvPicPr>
                      <p:cNvPr id="11279" name="Object 3"/>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3048000" y="3938810"/>
                        <a:ext cx="2789238" cy="990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331" name="Left Brace 93"/>
          <p:cNvSpPr>
            <a:spLocks/>
          </p:cNvSpPr>
          <p:nvPr/>
        </p:nvSpPr>
        <p:spPr bwMode="auto">
          <a:xfrm rot="16200000">
            <a:off x="4953000" y="4605560"/>
            <a:ext cx="152400" cy="762000"/>
          </a:xfrm>
          <a:prstGeom prst="leftBrace">
            <a:avLst>
              <a:gd name="adj1" fmla="val 8333"/>
              <a:gd name="adj2" fmla="val 50000"/>
            </a:avLst>
          </a:prstGeom>
          <a:noFill/>
          <a:ln w="9525" algn="ctr">
            <a:solidFill>
              <a:srgbClr val="FF0000"/>
            </a:solidFill>
            <a:round/>
            <a:headEnd/>
            <a:tailEnd type="none" w="lg" len="lg"/>
          </a:ln>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000000"/>
              </a:solidFill>
              <a:effectLst/>
              <a:uLnTx/>
              <a:uFillTx/>
              <a:latin typeface="Arial" charset="0"/>
              <a:ea typeface="+mn-ea"/>
              <a:cs typeface="+mn-cs"/>
            </a:endParaRPr>
          </a:p>
        </p:txBody>
      </p:sp>
      <p:sp>
        <p:nvSpPr>
          <p:cNvPr id="11332" name="TextBox 94"/>
          <p:cNvSpPr txBox="1">
            <a:spLocks noChangeArrowheads="1"/>
          </p:cNvSpPr>
          <p:nvPr/>
        </p:nvSpPr>
        <p:spPr bwMode="auto">
          <a:xfrm>
            <a:off x="3810000" y="5062760"/>
            <a:ext cx="1752600" cy="400050"/>
          </a:xfrm>
          <a:prstGeom prst="rect">
            <a:avLst/>
          </a:prstGeom>
          <a:noFill/>
          <a:ln w="9525">
            <a:noFill/>
            <a:miter lim="800000"/>
            <a:headEnd/>
            <a:tailEnd/>
          </a:ln>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FF0000"/>
                </a:solidFill>
                <a:effectLst/>
                <a:uLnTx/>
                <a:uFillTx/>
                <a:latin typeface="Arial" charset="0"/>
                <a:ea typeface="+mn-ea"/>
                <a:cs typeface="+mn-cs"/>
              </a:rPr>
              <a:t>Complex dependence on 1/r and 1/r</a:t>
            </a:r>
            <a:r>
              <a:rPr kumimoji="0" lang="en-US" sz="1000" b="1" i="0" u="none" strike="noStrike" kern="1200" cap="none" spc="0" normalizeH="0" baseline="30000" noProof="0">
                <a:ln>
                  <a:noFill/>
                </a:ln>
                <a:solidFill>
                  <a:srgbClr val="FF0000"/>
                </a:solidFill>
                <a:effectLst/>
                <a:uLnTx/>
                <a:uFillTx/>
                <a:latin typeface="Arial" charset="0"/>
                <a:ea typeface="+mn-ea"/>
                <a:cs typeface="+mn-cs"/>
              </a:rPr>
              <a:t>2</a:t>
            </a:r>
            <a:r>
              <a:rPr kumimoji="0" lang="en-US" sz="1000" b="1" i="0" u="none" strike="noStrike" kern="1200" cap="none" spc="0" normalizeH="0" baseline="0" noProof="0">
                <a:ln>
                  <a:noFill/>
                </a:ln>
                <a:solidFill>
                  <a:srgbClr val="FF0000"/>
                </a:solidFill>
                <a:effectLst/>
                <a:uLnTx/>
                <a:uFillTx/>
                <a:latin typeface="Arial" charset="0"/>
                <a:ea typeface="+mn-ea"/>
                <a:cs typeface="+mn-cs"/>
              </a:rPr>
              <a:t> in near field</a:t>
            </a:r>
            <a:endParaRPr kumimoji="0" lang="en-US" sz="1000" b="1" i="0" u="none" strike="noStrike" kern="1200" cap="none" spc="0" normalizeH="0" baseline="30000" noProof="0">
              <a:ln>
                <a:noFill/>
              </a:ln>
              <a:solidFill>
                <a:srgbClr val="FF0000"/>
              </a:solidFill>
              <a:effectLst/>
              <a:uLnTx/>
              <a:uFillTx/>
              <a:latin typeface="Arial" charset="0"/>
              <a:ea typeface="+mn-ea"/>
              <a:cs typeface="+mn-cs"/>
            </a:endParaRPr>
          </a:p>
        </p:txBody>
      </p:sp>
      <p:graphicFrame>
        <p:nvGraphicFramePr>
          <p:cNvPr id="11280" name="Object 3"/>
          <p:cNvGraphicFramePr>
            <a:graphicFrameLocks noChangeAspect="1"/>
          </p:cNvGraphicFramePr>
          <p:nvPr/>
        </p:nvGraphicFramePr>
        <p:xfrm>
          <a:off x="3048000" y="5558060"/>
          <a:ext cx="1951038" cy="450850"/>
        </p:xfrm>
        <a:graphic>
          <a:graphicData uri="http://schemas.openxmlformats.org/presentationml/2006/ole">
            <mc:AlternateContent xmlns:mc="http://schemas.openxmlformats.org/markup-compatibility/2006">
              <mc:Choice xmlns:v="urn:schemas-microsoft-com:vml" Requires="v">
                <p:oleObj spid="_x0000_s87400" name="Equation" r:id="rId31" imgW="1815840" imgH="419040" progId="Equation.3">
                  <p:embed/>
                </p:oleObj>
              </mc:Choice>
              <mc:Fallback>
                <p:oleObj name="Equation" r:id="rId31" imgW="1815840" imgH="419040" progId="Equation.3">
                  <p:embed/>
                  <p:pic>
                    <p:nvPicPr>
                      <p:cNvPr id="11280" name="Object 3"/>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3048000" y="5558060"/>
                        <a:ext cx="1951038" cy="4508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333" name="Left Brace 96"/>
          <p:cNvSpPr>
            <a:spLocks/>
          </p:cNvSpPr>
          <p:nvPr/>
        </p:nvSpPr>
        <p:spPr bwMode="auto">
          <a:xfrm rot="16200000">
            <a:off x="4541838" y="5818410"/>
            <a:ext cx="152400" cy="457200"/>
          </a:xfrm>
          <a:prstGeom prst="leftBrace">
            <a:avLst>
              <a:gd name="adj1" fmla="val 8333"/>
              <a:gd name="adj2" fmla="val 50000"/>
            </a:avLst>
          </a:prstGeom>
          <a:noFill/>
          <a:ln w="9525" algn="ctr">
            <a:solidFill>
              <a:srgbClr val="FF0000"/>
            </a:solidFill>
            <a:round/>
            <a:headEnd/>
            <a:tailEnd type="none" w="lg" len="lg"/>
          </a:ln>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000000"/>
              </a:solidFill>
              <a:effectLst/>
              <a:uLnTx/>
              <a:uFillTx/>
              <a:latin typeface="Arial" charset="0"/>
              <a:ea typeface="+mn-ea"/>
              <a:cs typeface="+mn-cs"/>
            </a:endParaRPr>
          </a:p>
        </p:txBody>
      </p:sp>
      <p:sp>
        <p:nvSpPr>
          <p:cNvPr id="11334" name="TextBox 97"/>
          <p:cNvSpPr txBox="1">
            <a:spLocks noChangeArrowheads="1"/>
          </p:cNvSpPr>
          <p:nvPr/>
        </p:nvSpPr>
        <p:spPr bwMode="auto">
          <a:xfrm>
            <a:off x="3475038" y="6104160"/>
            <a:ext cx="1752600" cy="400050"/>
          </a:xfrm>
          <a:prstGeom prst="rect">
            <a:avLst/>
          </a:prstGeom>
          <a:noFill/>
          <a:ln w="9525">
            <a:noFill/>
            <a:miter lim="800000"/>
            <a:headEnd/>
            <a:tailEnd/>
          </a:ln>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FF0000"/>
                </a:solidFill>
                <a:effectLst/>
                <a:uLnTx/>
                <a:uFillTx/>
                <a:latin typeface="Arial" charset="0"/>
                <a:ea typeface="+mn-ea"/>
                <a:cs typeface="+mn-cs"/>
              </a:rPr>
              <a:t>Only 1/r dependence remains in far field</a:t>
            </a:r>
            <a:endParaRPr kumimoji="0" lang="en-US" sz="1000" b="1" i="0" u="none" strike="noStrike" kern="1200" cap="none" spc="0" normalizeH="0" baseline="30000" noProof="0">
              <a:ln>
                <a:noFill/>
              </a:ln>
              <a:solidFill>
                <a:srgbClr val="FF0000"/>
              </a:solidFill>
              <a:effectLst/>
              <a:uLnTx/>
              <a:uFillTx/>
              <a:latin typeface="Arial" charset="0"/>
              <a:ea typeface="+mn-ea"/>
              <a:cs typeface="+mn-cs"/>
            </a:endParaRPr>
          </a:p>
        </p:txBody>
      </p:sp>
      <p:graphicFrame>
        <p:nvGraphicFramePr>
          <p:cNvPr id="11281" name="Object 4"/>
          <p:cNvGraphicFramePr>
            <a:graphicFrameLocks noChangeAspect="1"/>
          </p:cNvGraphicFramePr>
          <p:nvPr/>
        </p:nvGraphicFramePr>
        <p:xfrm>
          <a:off x="5943600" y="3786410"/>
          <a:ext cx="3048000" cy="1182688"/>
        </p:xfrm>
        <a:graphic>
          <a:graphicData uri="http://schemas.openxmlformats.org/presentationml/2006/ole">
            <mc:AlternateContent xmlns:mc="http://schemas.openxmlformats.org/markup-compatibility/2006">
              <mc:Choice xmlns:v="urn:schemas-microsoft-com:vml" Requires="v">
                <p:oleObj spid="_x0000_s87401" name="Equation" r:id="rId33" imgW="3174840" imgH="1231560" progId="Equation.3">
                  <p:embed/>
                </p:oleObj>
              </mc:Choice>
              <mc:Fallback>
                <p:oleObj name="Equation" r:id="rId33" imgW="3174840" imgH="1231560" progId="Equation.3">
                  <p:embed/>
                  <p:pic>
                    <p:nvPicPr>
                      <p:cNvPr id="11281" name="Object 4"/>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5943600" y="3786410"/>
                        <a:ext cx="3048000" cy="11826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335" name="Left Brace 99"/>
          <p:cNvSpPr>
            <a:spLocks/>
          </p:cNvSpPr>
          <p:nvPr/>
        </p:nvSpPr>
        <p:spPr bwMode="auto">
          <a:xfrm rot="16200000">
            <a:off x="7848600" y="4148360"/>
            <a:ext cx="152400" cy="1371600"/>
          </a:xfrm>
          <a:prstGeom prst="leftBrace">
            <a:avLst>
              <a:gd name="adj1" fmla="val 8333"/>
              <a:gd name="adj2" fmla="val 50000"/>
            </a:avLst>
          </a:prstGeom>
          <a:noFill/>
          <a:ln w="9525" algn="ctr">
            <a:solidFill>
              <a:srgbClr val="FF0000"/>
            </a:solidFill>
            <a:round/>
            <a:headEnd/>
            <a:tailEnd type="none" w="lg" len="lg"/>
          </a:ln>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000000"/>
              </a:solidFill>
              <a:effectLst/>
              <a:uLnTx/>
              <a:uFillTx/>
              <a:latin typeface="Arial" charset="0"/>
              <a:ea typeface="+mn-ea"/>
              <a:cs typeface="+mn-cs"/>
            </a:endParaRPr>
          </a:p>
        </p:txBody>
      </p:sp>
      <p:sp>
        <p:nvSpPr>
          <p:cNvPr id="11336" name="TextBox 100"/>
          <p:cNvSpPr txBox="1">
            <a:spLocks noChangeArrowheads="1"/>
          </p:cNvSpPr>
          <p:nvPr/>
        </p:nvSpPr>
        <p:spPr bwMode="auto">
          <a:xfrm>
            <a:off x="7086600" y="4910360"/>
            <a:ext cx="1752600" cy="400050"/>
          </a:xfrm>
          <a:prstGeom prst="rect">
            <a:avLst/>
          </a:prstGeom>
          <a:noFill/>
          <a:ln w="9525">
            <a:noFill/>
            <a:miter lim="800000"/>
            <a:headEnd/>
            <a:tailEnd/>
          </a:ln>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FF0000"/>
                </a:solidFill>
                <a:effectLst/>
                <a:uLnTx/>
                <a:uFillTx/>
                <a:latin typeface="Arial" charset="0"/>
                <a:ea typeface="+mn-ea"/>
                <a:cs typeface="+mn-cs"/>
              </a:rPr>
              <a:t>Complex dependence on 1/r, 1/r</a:t>
            </a:r>
            <a:r>
              <a:rPr kumimoji="0" lang="en-US" sz="1000" b="1" i="0" u="none" strike="noStrike" kern="1200" cap="none" spc="0" normalizeH="0" baseline="30000" noProof="0">
                <a:ln>
                  <a:noFill/>
                </a:ln>
                <a:solidFill>
                  <a:srgbClr val="FF0000"/>
                </a:solidFill>
                <a:effectLst/>
                <a:uLnTx/>
                <a:uFillTx/>
                <a:latin typeface="Arial" charset="0"/>
                <a:ea typeface="+mn-ea"/>
                <a:cs typeface="+mn-cs"/>
              </a:rPr>
              <a:t>2</a:t>
            </a:r>
            <a:r>
              <a:rPr kumimoji="0" lang="en-US" sz="1000" b="1" i="0" u="none" strike="noStrike" kern="1200" cap="none" spc="0" normalizeH="0" baseline="0" noProof="0">
                <a:ln>
                  <a:noFill/>
                </a:ln>
                <a:solidFill>
                  <a:srgbClr val="FF0000"/>
                </a:solidFill>
                <a:effectLst/>
                <a:uLnTx/>
                <a:uFillTx/>
                <a:latin typeface="Arial" charset="0"/>
                <a:ea typeface="+mn-ea"/>
                <a:cs typeface="+mn-cs"/>
              </a:rPr>
              <a:t>, &amp; 1/r</a:t>
            </a:r>
            <a:r>
              <a:rPr kumimoji="0" lang="en-US" sz="1000" b="1" i="0" u="none" strike="noStrike" kern="1200" cap="none" spc="0" normalizeH="0" baseline="30000" noProof="0">
                <a:ln>
                  <a:noFill/>
                </a:ln>
                <a:solidFill>
                  <a:srgbClr val="FF0000"/>
                </a:solidFill>
                <a:effectLst/>
                <a:uLnTx/>
                <a:uFillTx/>
                <a:latin typeface="Arial" charset="0"/>
                <a:ea typeface="+mn-ea"/>
                <a:cs typeface="+mn-cs"/>
              </a:rPr>
              <a:t>3</a:t>
            </a:r>
            <a:r>
              <a:rPr kumimoji="0" lang="en-US" sz="1000" b="1" i="0" u="none" strike="noStrike" kern="1200" cap="none" spc="0" normalizeH="0" baseline="0" noProof="0">
                <a:ln>
                  <a:noFill/>
                </a:ln>
                <a:solidFill>
                  <a:srgbClr val="FF0000"/>
                </a:solidFill>
                <a:effectLst/>
                <a:uLnTx/>
                <a:uFillTx/>
                <a:latin typeface="Arial" charset="0"/>
                <a:ea typeface="+mn-ea"/>
                <a:cs typeface="+mn-cs"/>
              </a:rPr>
              <a:t> in near field</a:t>
            </a:r>
            <a:endParaRPr kumimoji="0" lang="en-US" sz="1000" b="1" i="0" u="none" strike="noStrike" kern="1200" cap="none" spc="0" normalizeH="0" baseline="30000" noProof="0">
              <a:ln>
                <a:noFill/>
              </a:ln>
              <a:solidFill>
                <a:srgbClr val="FF0000"/>
              </a:solidFill>
              <a:effectLst/>
              <a:uLnTx/>
              <a:uFillTx/>
              <a:latin typeface="Arial" charset="0"/>
              <a:ea typeface="+mn-ea"/>
              <a:cs typeface="+mn-cs"/>
            </a:endParaRPr>
          </a:p>
        </p:txBody>
      </p:sp>
      <p:graphicFrame>
        <p:nvGraphicFramePr>
          <p:cNvPr id="11282" name="Object 4"/>
          <p:cNvGraphicFramePr>
            <a:graphicFrameLocks noChangeAspect="1"/>
          </p:cNvGraphicFramePr>
          <p:nvPr/>
        </p:nvGraphicFramePr>
        <p:xfrm>
          <a:off x="5943600" y="5545360"/>
          <a:ext cx="2133600" cy="501650"/>
        </p:xfrm>
        <a:graphic>
          <a:graphicData uri="http://schemas.openxmlformats.org/presentationml/2006/ole">
            <mc:AlternateContent xmlns:mc="http://schemas.openxmlformats.org/markup-compatibility/2006">
              <mc:Choice xmlns:v="urn:schemas-microsoft-com:vml" Requires="v">
                <p:oleObj spid="_x0000_s87402" name="Equation" r:id="rId35" imgW="1942920" imgH="457200" progId="Equation.3">
                  <p:embed/>
                </p:oleObj>
              </mc:Choice>
              <mc:Fallback>
                <p:oleObj name="Equation" r:id="rId35" imgW="1942920" imgH="457200" progId="Equation.3">
                  <p:embed/>
                  <p:pic>
                    <p:nvPicPr>
                      <p:cNvPr id="11282" name="Object 4"/>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5943600" y="5545360"/>
                        <a:ext cx="2133600" cy="501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337" name="Left Brace 102"/>
          <p:cNvSpPr>
            <a:spLocks/>
          </p:cNvSpPr>
          <p:nvPr/>
        </p:nvSpPr>
        <p:spPr bwMode="auto">
          <a:xfrm rot="16200000">
            <a:off x="7620000" y="5832698"/>
            <a:ext cx="152400" cy="457200"/>
          </a:xfrm>
          <a:prstGeom prst="leftBrace">
            <a:avLst>
              <a:gd name="adj1" fmla="val 8333"/>
              <a:gd name="adj2" fmla="val 50000"/>
            </a:avLst>
          </a:prstGeom>
          <a:noFill/>
          <a:ln w="9525" algn="ctr">
            <a:solidFill>
              <a:srgbClr val="FF0000"/>
            </a:solidFill>
            <a:round/>
            <a:headEnd/>
            <a:tailEnd type="none" w="lg" len="lg"/>
          </a:ln>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000000"/>
              </a:solidFill>
              <a:effectLst/>
              <a:uLnTx/>
              <a:uFillTx/>
              <a:latin typeface="Arial" charset="0"/>
              <a:ea typeface="+mn-ea"/>
              <a:cs typeface="+mn-cs"/>
            </a:endParaRPr>
          </a:p>
        </p:txBody>
      </p:sp>
      <p:sp>
        <p:nvSpPr>
          <p:cNvPr id="11338" name="TextBox 103"/>
          <p:cNvSpPr txBox="1">
            <a:spLocks noChangeArrowheads="1"/>
          </p:cNvSpPr>
          <p:nvPr/>
        </p:nvSpPr>
        <p:spPr bwMode="auto">
          <a:xfrm>
            <a:off x="6553200" y="6118448"/>
            <a:ext cx="1752600" cy="400050"/>
          </a:xfrm>
          <a:prstGeom prst="rect">
            <a:avLst/>
          </a:prstGeom>
          <a:noFill/>
          <a:ln w="9525">
            <a:noFill/>
            <a:miter lim="800000"/>
            <a:headEnd/>
            <a:tailEnd/>
          </a:ln>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FF0000"/>
                </a:solidFill>
                <a:effectLst/>
                <a:uLnTx/>
                <a:uFillTx/>
                <a:latin typeface="Arial" charset="0"/>
                <a:ea typeface="+mn-ea"/>
                <a:cs typeface="+mn-cs"/>
              </a:rPr>
              <a:t>Only 1/r dependence remains in far field</a:t>
            </a:r>
            <a:endParaRPr kumimoji="0" lang="en-US" sz="1000" b="1" i="0" u="none" strike="noStrike" kern="1200" cap="none" spc="0" normalizeH="0" baseline="30000" noProof="0">
              <a:ln>
                <a:noFill/>
              </a:ln>
              <a:solidFill>
                <a:srgbClr val="FF0000"/>
              </a:solidFill>
              <a:effectLst/>
              <a:uLnTx/>
              <a:uFillTx/>
              <a:latin typeface="Arial" charset="0"/>
              <a:ea typeface="+mn-ea"/>
              <a:cs typeface="+mn-cs"/>
            </a:endParaRPr>
          </a:p>
        </p:txBody>
      </p:sp>
      <p:cxnSp>
        <p:nvCxnSpPr>
          <p:cNvPr id="11339" name="Straight Connector 105"/>
          <p:cNvCxnSpPr>
            <a:cxnSpLocks noChangeShapeType="1"/>
          </p:cNvCxnSpPr>
          <p:nvPr/>
        </p:nvCxnSpPr>
        <p:spPr bwMode="auto">
          <a:xfrm>
            <a:off x="76200" y="3634010"/>
            <a:ext cx="8991600" cy="0"/>
          </a:xfrm>
          <a:prstGeom prst="line">
            <a:avLst/>
          </a:prstGeom>
          <a:noFill/>
          <a:ln w="28575" algn="ctr">
            <a:solidFill>
              <a:schemeClr val="tx1"/>
            </a:solidFill>
            <a:round/>
            <a:headEnd/>
            <a:tailEnd type="none" w="lg" len="lg"/>
          </a:ln>
        </p:spPr>
      </p:cxnSp>
      <p:sp>
        <p:nvSpPr>
          <p:cNvPr id="11340" name="TextBox 75"/>
          <p:cNvSpPr txBox="1">
            <a:spLocks noChangeArrowheads="1"/>
          </p:cNvSpPr>
          <p:nvPr/>
        </p:nvSpPr>
        <p:spPr bwMode="auto">
          <a:xfrm>
            <a:off x="1223963" y="827310"/>
            <a:ext cx="1403350" cy="461963"/>
          </a:xfrm>
          <a:prstGeom prst="rect">
            <a:avLst/>
          </a:prstGeom>
          <a:noFill/>
          <a:ln w="9525">
            <a:noFill/>
            <a:miter lim="800000"/>
            <a:headEnd/>
            <a:tailEnd/>
          </a:ln>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00FF"/>
                </a:solidFill>
                <a:effectLst/>
                <a:uLnTx/>
                <a:uFillTx/>
                <a:latin typeface="Arial" charset="0"/>
                <a:ea typeface="+mn-ea"/>
                <a:cs typeface="+mn-cs"/>
              </a:rPr>
              <a:t>Electric (Hertzian) Dipole</a:t>
            </a:r>
          </a:p>
        </p:txBody>
      </p:sp>
      <p:sp>
        <p:nvSpPr>
          <p:cNvPr id="11341" name="TextBox 76"/>
          <p:cNvSpPr txBox="1">
            <a:spLocks noChangeArrowheads="1"/>
          </p:cNvSpPr>
          <p:nvPr/>
        </p:nvSpPr>
        <p:spPr bwMode="auto">
          <a:xfrm>
            <a:off x="1220788" y="3889598"/>
            <a:ext cx="1252537" cy="461962"/>
          </a:xfrm>
          <a:prstGeom prst="rect">
            <a:avLst/>
          </a:prstGeom>
          <a:noFill/>
          <a:ln w="9525">
            <a:noFill/>
            <a:miter lim="800000"/>
            <a:headEnd/>
            <a:tailEnd/>
          </a:ln>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FF0000"/>
                </a:solidFill>
                <a:effectLst/>
                <a:uLnTx/>
                <a:uFillTx/>
                <a:latin typeface="Arial" charset="0"/>
                <a:ea typeface="+mn-ea"/>
                <a:cs typeface="+mn-cs"/>
              </a:rPr>
              <a:t>Magnetic (Loop) Dipole</a:t>
            </a:r>
          </a:p>
        </p:txBody>
      </p:sp>
      <p:sp>
        <p:nvSpPr>
          <p:cNvPr id="11342" name="Left Brace 78"/>
          <p:cNvSpPr>
            <a:spLocks/>
          </p:cNvSpPr>
          <p:nvPr/>
        </p:nvSpPr>
        <p:spPr bwMode="auto">
          <a:xfrm>
            <a:off x="669925" y="2140173"/>
            <a:ext cx="193675" cy="606425"/>
          </a:xfrm>
          <a:prstGeom prst="leftBrace">
            <a:avLst>
              <a:gd name="adj1" fmla="val 8321"/>
              <a:gd name="adj2" fmla="val 50000"/>
            </a:avLst>
          </a:prstGeom>
          <a:noFill/>
          <a:ln w="9525" algn="ctr">
            <a:solidFill>
              <a:schemeClr val="tx1"/>
            </a:solidFill>
            <a:round/>
            <a:headEnd/>
            <a:tailEnd type="none" w="lg" len="lg"/>
          </a:ln>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000000"/>
              </a:solidFill>
              <a:effectLst/>
              <a:uLnTx/>
              <a:uFillTx/>
              <a:latin typeface="Arial" charset="0"/>
              <a:ea typeface="+mn-ea"/>
              <a:cs typeface="+mn-cs"/>
            </a:endParaRPr>
          </a:p>
        </p:txBody>
      </p:sp>
      <p:sp>
        <p:nvSpPr>
          <p:cNvPr id="11343" name="TextBox 79"/>
          <p:cNvSpPr txBox="1">
            <a:spLocks noChangeArrowheads="1"/>
          </p:cNvSpPr>
          <p:nvPr/>
        </p:nvSpPr>
        <p:spPr bwMode="auto">
          <a:xfrm>
            <a:off x="360363" y="2283048"/>
            <a:ext cx="323850" cy="338137"/>
          </a:xfrm>
          <a:prstGeom prst="rect">
            <a:avLst/>
          </a:prstGeom>
          <a:noFill/>
          <a:ln w="9525">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0000FF"/>
                </a:solidFill>
                <a:effectLst/>
                <a:uLnTx/>
                <a:uFillTx/>
                <a:latin typeface="Monotype Corsiva" pitchFamily="66" charset="0"/>
                <a:ea typeface="+mn-ea"/>
                <a:cs typeface="+mn-cs"/>
              </a:rPr>
              <a:t>dl</a:t>
            </a:r>
          </a:p>
        </p:txBody>
      </p:sp>
      <p:cxnSp>
        <p:nvCxnSpPr>
          <p:cNvPr id="11344" name="Straight Arrow Connector 18"/>
          <p:cNvCxnSpPr>
            <a:cxnSpLocks noChangeShapeType="1"/>
          </p:cNvCxnSpPr>
          <p:nvPr/>
        </p:nvCxnSpPr>
        <p:spPr bwMode="auto">
          <a:xfrm rot="5400000" flipH="1" flipV="1">
            <a:off x="711994" y="2445766"/>
            <a:ext cx="609600" cy="1588"/>
          </a:xfrm>
          <a:prstGeom prst="straightConnector1">
            <a:avLst/>
          </a:prstGeom>
          <a:noFill/>
          <a:ln w="76200" algn="ctr">
            <a:solidFill>
              <a:srgbClr val="0000FF"/>
            </a:solidFill>
            <a:round/>
            <a:headEnd/>
            <a:tailEnd type="triangle" w="med" len="med"/>
          </a:ln>
        </p:spPr>
      </p:cxnSp>
      <p:graphicFrame>
        <p:nvGraphicFramePr>
          <p:cNvPr id="11283" name="Object 80"/>
          <p:cNvGraphicFramePr>
            <a:graphicFrameLocks noChangeAspect="1"/>
          </p:cNvGraphicFramePr>
          <p:nvPr/>
        </p:nvGraphicFramePr>
        <p:xfrm>
          <a:off x="2306638" y="3152998"/>
          <a:ext cx="558800" cy="393700"/>
        </p:xfrm>
        <a:graphic>
          <a:graphicData uri="http://schemas.openxmlformats.org/presentationml/2006/ole">
            <mc:AlternateContent xmlns:mc="http://schemas.openxmlformats.org/markup-compatibility/2006">
              <mc:Choice xmlns:v="urn:schemas-microsoft-com:vml" Requires="v">
                <p:oleObj spid="_x0000_s87403" name="Equation" r:id="rId37" imgW="558720" imgH="393480" progId="Equation.3">
                  <p:embed/>
                </p:oleObj>
              </mc:Choice>
              <mc:Fallback>
                <p:oleObj name="Equation" r:id="rId37" imgW="558720" imgH="393480" progId="Equation.3">
                  <p:embed/>
                  <p:pic>
                    <p:nvPicPr>
                      <p:cNvPr id="11283" name="Object 80"/>
                      <p:cNvPicPr>
                        <a:picLocks noChangeAspect="1" noChangeArrowheads="1"/>
                      </p:cNvPicPr>
                      <p:nvPr/>
                    </p:nvPicPr>
                    <p:blipFill>
                      <a:blip r:embed="rId38">
                        <a:extLst>
                          <a:ext uri="{28A0092B-C50C-407E-A947-70E740481C1C}">
                            <a14:useLocalDpi xmlns:a14="http://schemas.microsoft.com/office/drawing/2010/main" val="0"/>
                          </a:ext>
                        </a:extLst>
                      </a:blip>
                      <a:srcRect/>
                      <a:stretch>
                        <a:fillRect/>
                      </a:stretch>
                    </p:blipFill>
                    <p:spPr bwMode="auto">
                      <a:xfrm>
                        <a:off x="2306638" y="3152998"/>
                        <a:ext cx="558800" cy="393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345" name="TextBox 91"/>
          <p:cNvSpPr txBox="1">
            <a:spLocks noChangeArrowheads="1"/>
          </p:cNvSpPr>
          <p:nvPr/>
        </p:nvSpPr>
        <p:spPr bwMode="auto">
          <a:xfrm>
            <a:off x="2012950" y="2994248"/>
            <a:ext cx="1030288" cy="246062"/>
          </a:xfrm>
          <a:prstGeom prst="rect">
            <a:avLst/>
          </a:prstGeom>
          <a:noFill/>
          <a:ln w="9525">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FF0000"/>
                </a:solidFill>
                <a:effectLst/>
                <a:uLnTx/>
                <a:uFillTx/>
                <a:latin typeface="Arial" charset="0"/>
                <a:ea typeface="+mn-ea"/>
                <a:cs typeface="+mn-cs"/>
              </a:rPr>
              <a:t>Wavenumber:</a:t>
            </a:r>
          </a:p>
        </p:txBody>
      </p:sp>
      <p:sp>
        <p:nvSpPr>
          <p:cNvPr id="2" name="Rectangle 1">
            <a:extLst>
              <a:ext uri="{FF2B5EF4-FFF2-40B4-BE49-F238E27FC236}">
                <a16:creationId xmlns:a16="http://schemas.microsoft.com/office/drawing/2014/main" id="{9F001118-4DEB-43EB-90E3-8B25F8D84384}"/>
              </a:ext>
            </a:extLst>
          </p:cNvPr>
          <p:cNvSpPr/>
          <p:nvPr/>
        </p:nvSpPr>
        <p:spPr bwMode="auto">
          <a:xfrm>
            <a:off x="5695406" y="1341659"/>
            <a:ext cx="3222171" cy="455614"/>
          </a:xfrm>
          <a:prstGeom prst="rect">
            <a:avLst/>
          </a:prstGeom>
          <a:noFill/>
          <a:ln w="28575" cap="flat" cmpd="sng" algn="ctr">
            <a:solidFill>
              <a:srgbClr val="0000FF"/>
            </a:solidFill>
            <a:prstDash val="sysDash"/>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14062821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85" name="Title 3"/>
          <p:cNvSpPr>
            <a:spLocks noGrp="1"/>
          </p:cNvSpPr>
          <p:nvPr>
            <p:ph type="title"/>
          </p:nvPr>
        </p:nvSpPr>
        <p:spPr>
          <a:xfrm>
            <a:off x="914400" y="152400"/>
            <a:ext cx="8088086" cy="406400"/>
          </a:xfrm>
        </p:spPr>
        <p:txBody>
          <a:bodyPr/>
          <a:lstStyle/>
          <a:p>
            <a:r>
              <a:rPr lang="en-US" sz="1800"/>
              <a:t>Radiated Field from Electrically Short Wire</a:t>
            </a:r>
            <a:br>
              <a:rPr lang="en-US" sz="2000"/>
            </a:br>
            <a:r>
              <a:rPr lang="en-US" sz="1800"/>
              <a:t>(Bare Wire in Space - No Ground Plane Cancellation)</a:t>
            </a:r>
            <a:endParaRPr lang="en-US" sz="2000" dirty="0"/>
          </a:p>
        </p:txBody>
      </p:sp>
      <p:sp>
        <p:nvSpPr>
          <p:cNvPr id="11345" name="TextBox 91"/>
          <p:cNvSpPr txBox="1">
            <a:spLocks noChangeArrowheads="1"/>
          </p:cNvSpPr>
          <p:nvPr/>
        </p:nvSpPr>
        <p:spPr bwMode="auto">
          <a:xfrm>
            <a:off x="6491857" y="776799"/>
            <a:ext cx="1031051" cy="246221"/>
          </a:xfrm>
          <a:prstGeom prst="rect">
            <a:avLst/>
          </a:prstGeom>
          <a:noFill/>
          <a:ln w="9525">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1" u="none" strike="noStrike" kern="1200" cap="none" spc="0" normalizeH="0" baseline="0" noProof="0">
                <a:ln>
                  <a:noFill/>
                </a:ln>
                <a:solidFill>
                  <a:srgbClr val="FF0000"/>
                </a:solidFill>
                <a:effectLst/>
                <a:uLnTx/>
                <a:uFillTx/>
                <a:latin typeface="Arial" charset="0"/>
                <a:ea typeface="+mn-ea"/>
                <a:cs typeface="+mn-cs"/>
              </a:rPr>
              <a:t>Wavenumber:</a:t>
            </a:r>
          </a:p>
        </p:txBody>
      </p:sp>
      <p:cxnSp>
        <p:nvCxnSpPr>
          <p:cNvPr id="84" name="Straight Connector 9">
            <a:extLst>
              <a:ext uri="{FF2B5EF4-FFF2-40B4-BE49-F238E27FC236}">
                <a16:creationId xmlns:a16="http://schemas.microsoft.com/office/drawing/2014/main" id="{77982462-4505-4BFC-99CF-899D3EEA2161}"/>
              </a:ext>
            </a:extLst>
          </p:cNvPr>
          <p:cNvCxnSpPr>
            <a:cxnSpLocks noChangeShapeType="1"/>
          </p:cNvCxnSpPr>
          <p:nvPr/>
        </p:nvCxnSpPr>
        <p:spPr bwMode="auto">
          <a:xfrm rot="5400000" flipH="1" flipV="1">
            <a:off x="268288" y="2186475"/>
            <a:ext cx="1295400" cy="0"/>
          </a:xfrm>
          <a:prstGeom prst="line">
            <a:avLst/>
          </a:prstGeom>
          <a:noFill/>
          <a:ln w="9525" algn="ctr">
            <a:solidFill>
              <a:schemeClr val="tx1"/>
            </a:solidFill>
            <a:round/>
            <a:headEnd/>
            <a:tailEnd type="triangle" w="med" len="med"/>
          </a:ln>
        </p:spPr>
      </p:cxnSp>
      <p:sp>
        <p:nvSpPr>
          <p:cNvPr id="85" name="TextBox 16">
            <a:extLst>
              <a:ext uri="{FF2B5EF4-FFF2-40B4-BE49-F238E27FC236}">
                <a16:creationId xmlns:a16="http://schemas.microsoft.com/office/drawing/2014/main" id="{D9F07C53-28AB-422E-855E-27D06A46CC87}"/>
              </a:ext>
            </a:extLst>
          </p:cNvPr>
          <p:cNvSpPr txBox="1">
            <a:spLocks noChangeArrowheads="1"/>
          </p:cNvSpPr>
          <p:nvPr/>
        </p:nvSpPr>
        <p:spPr bwMode="auto">
          <a:xfrm>
            <a:off x="687388" y="1368912"/>
            <a:ext cx="255587" cy="246063"/>
          </a:xfrm>
          <a:prstGeom prst="rect">
            <a:avLst/>
          </a:prstGeom>
          <a:noFill/>
          <a:ln w="9525">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1" u="none" strike="noStrike" kern="1200" cap="none" spc="0" normalizeH="0" baseline="0" noProof="0">
                <a:ln>
                  <a:noFill/>
                </a:ln>
                <a:solidFill>
                  <a:srgbClr val="000000"/>
                </a:solidFill>
                <a:effectLst/>
                <a:uLnTx/>
                <a:uFillTx/>
                <a:latin typeface="Arial" charset="0"/>
                <a:ea typeface="+mn-ea"/>
                <a:cs typeface="+mn-cs"/>
              </a:rPr>
              <a:t>z</a:t>
            </a:r>
          </a:p>
        </p:txBody>
      </p:sp>
      <p:cxnSp>
        <p:nvCxnSpPr>
          <p:cNvPr id="86" name="Straight Connector 34">
            <a:extLst>
              <a:ext uri="{FF2B5EF4-FFF2-40B4-BE49-F238E27FC236}">
                <a16:creationId xmlns:a16="http://schemas.microsoft.com/office/drawing/2014/main" id="{966E4418-FA7C-4D1A-BBC3-876A5A937162}"/>
              </a:ext>
            </a:extLst>
          </p:cNvPr>
          <p:cNvCxnSpPr>
            <a:cxnSpLocks noChangeShapeType="1"/>
          </p:cNvCxnSpPr>
          <p:nvPr/>
        </p:nvCxnSpPr>
        <p:spPr bwMode="auto">
          <a:xfrm>
            <a:off x="915988" y="2834175"/>
            <a:ext cx="1120775" cy="0"/>
          </a:xfrm>
          <a:prstGeom prst="line">
            <a:avLst/>
          </a:prstGeom>
          <a:noFill/>
          <a:ln w="9525" algn="ctr">
            <a:solidFill>
              <a:schemeClr val="tx1"/>
            </a:solidFill>
            <a:prstDash val="dash"/>
            <a:round/>
            <a:headEnd type="none" w="med" len="med"/>
            <a:tailEnd type="triangle" w="med" len="med"/>
          </a:ln>
        </p:spPr>
      </p:cxnSp>
      <p:sp>
        <p:nvSpPr>
          <p:cNvPr id="87" name="TextBox 35">
            <a:extLst>
              <a:ext uri="{FF2B5EF4-FFF2-40B4-BE49-F238E27FC236}">
                <a16:creationId xmlns:a16="http://schemas.microsoft.com/office/drawing/2014/main" id="{9345ED6D-0FEB-447F-9CB6-EE8E3F111C10}"/>
              </a:ext>
            </a:extLst>
          </p:cNvPr>
          <p:cNvSpPr txBox="1">
            <a:spLocks noChangeArrowheads="1"/>
          </p:cNvSpPr>
          <p:nvPr/>
        </p:nvSpPr>
        <p:spPr bwMode="auto">
          <a:xfrm>
            <a:off x="1337469" y="2835985"/>
            <a:ext cx="242887" cy="276225"/>
          </a:xfrm>
          <a:prstGeom prst="rect">
            <a:avLst/>
          </a:prstGeom>
          <a:noFill/>
          <a:ln w="9525">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Arial" charset="0"/>
                <a:ea typeface="+mn-ea"/>
                <a:cs typeface="+mn-cs"/>
              </a:rPr>
              <a:t>r</a:t>
            </a:r>
          </a:p>
        </p:txBody>
      </p:sp>
      <p:cxnSp>
        <p:nvCxnSpPr>
          <p:cNvPr id="88" name="Straight Arrow Connector 44">
            <a:extLst>
              <a:ext uri="{FF2B5EF4-FFF2-40B4-BE49-F238E27FC236}">
                <a16:creationId xmlns:a16="http://schemas.microsoft.com/office/drawing/2014/main" id="{F7131ECE-8E7D-4D60-84C2-AD1CD1D05299}"/>
              </a:ext>
            </a:extLst>
          </p:cNvPr>
          <p:cNvCxnSpPr>
            <a:cxnSpLocks noChangeShapeType="1"/>
          </p:cNvCxnSpPr>
          <p:nvPr/>
        </p:nvCxnSpPr>
        <p:spPr bwMode="auto">
          <a:xfrm>
            <a:off x="2036763" y="2858211"/>
            <a:ext cx="0" cy="323627"/>
          </a:xfrm>
          <a:prstGeom prst="straightConnector1">
            <a:avLst/>
          </a:prstGeom>
          <a:noFill/>
          <a:ln w="9525" algn="ctr">
            <a:solidFill>
              <a:srgbClr val="0000FF"/>
            </a:solidFill>
            <a:round/>
            <a:headEnd/>
            <a:tailEnd type="triangle" w="med" len="med"/>
          </a:ln>
        </p:spPr>
      </p:cxnSp>
      <p:graphicFrame>
        <p:nvGraphicFramePr>
          <p:cNvPr id="89" name="Object 7">
            <a:extLst>
              <a:ext uri="{FF2B5EF4-FFF2-40B4-BE49-F238E27FC236}">
                <a16:creationId xmlns:a16="http://schemas.microsoft.com/office/drawing/2014/main" id="{3ABFD449-6ED2-41FF-80B4-3E38F165DC2C}"/>
              </a:ext>
            </a:extLst>
          </p:cNvPr>
          <p:cNvGraphicFramePr>
            <a:graphicFrameLocks noChangeAspect="1"/>
          </p:cNvGraphicFramePr>
          <p:nvPr/>
        </p:nvGraphicFramePr>
        <p:xfrm>
          <a:off x="2036763" y="2834175"/>
          <a:ext cx="277812" cy="347663"/>
        </p:xfrm>
        <a:graphic>
          <a:graphicData uri="http://schemas.openxmlformats.org/presentationml/2006/ole">
            <mc:AlternateContent xmlns:mc="http://schemas.openxmlformats.org/markup-compatibility/2006">
              <mc:Choice xmlns:v="urn:schemas-microsoft-com:vml" Requires="v">
                <p:oleObj spid="_x0000_s79950" name="Equation" r:id="rId3" imgW="203040" imgH="253800" progId="Equation.3">
                  <p:embed/>
                </p:oleObj>
              </mc:Choice>
              <mc:Fallback>
                <p:oleObj name="Equation" r:id="rId3" imgW="203040" imgH="253800" progId="Equation.3">
                  <p:embed/>
                  <p:pic>
                    <p:nvPicPr>
                      <p:cNvPr id="89" name="Object 7">
                        <a:extLst>
                          <a:ext uri="{FF2B5EF4-FFF2-40B4-BE49-F238E27FC236}">
                            <a16:creationId xmlns:a16="http://schemas.microsoft.com/office/drawing/2014/main" id="{3ABFD449-6ED2-41FF-80B4-3E38F165DC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6763" y="2834175"/>
                        <a:ext cx="277812" cy="347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1" name="Left Brace 78">
            <a:extLst>
              <a:ext uri="{FF2B5EF4-FFF2-40B4-BE49-F238E27FC236}">
                <a16:creationId xmlns:a16="http://schemas.microsoft.com/office/drawing/2014/main" id="{05EC85A6-BC93-4AE0-92FB-17233753E689}"/>
              </a:ext>
            </a:extLst>
          </p:cNvPr>
          <p:cNvSpPr>
            <a:spLocks/>
          </p:cNvSpPr>
          <p:nvPr/>
        </p:nvSpPr>
        <p:spPr bwMode="auto">
          <a:xfrm>
            <a:off x="568326" y="2200583"/>
            <a:ext cx="193670" cy="1288870"/>
          </a:xfrm>
          <a:prstGeom prst="leftBrace">
            <a:avLst>
              <a:gd name="adj1" fmla="val 8321"/>
              <a:gd name="adj2" fmla="val 48666"/>
            </a:avLst>
          </a:prstGeom>
          <a:noFill/>
          <a:ln w="19050" algn="ctr">
            <a:solidFill>
              <a:srgbClr val="0000FF"/>
            </a:solidFill>
            <a:round/>
            <a:headEnd/>
            <a:tailEnd type="none" w="lg" len="lg"/>
          </a:ln>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000000"/>
              </a:solidFill>
              <a:effectLst/>
              <a:uLnTx/>
              <a:uFillTx/>
              <a:latin typeface="Arial" charset="0"/>
              <a:ea typeface="+mn-ea"/>
              <a:cs typeface="+mn-cs"/>
            </a:endParaRPr>
          </a:p>
        </p:txBody>
      </p:sp>
      <p:sp>
        <p:nvSpPr>
          <p:cNvPr id="92" name="TextBox 79">
            <a:extLst>
              <a:ext uri="{FF2B5EF4-FFF2-40B4-BE49-F238E27FC236}">
                <a16:creationId xmlns:a16="http://schemas.microsoft.com/office/drawing/2014/main" id="{D4648506-09AB-4A6B-B841-FAC6C347A3F4}"/>
              </a:ext>
            </a:extLst>
          </p:cNvPr>
          <p:cNvSpPr txBox="1">
            <a:spLocks noChangeArrowheads="1"/>
          </p:cNvSpPr>
          <p:nvPr/>
        </p:nvSpPr>
        <p:spPr bwMode="auto">
          <a:xfrm>
            <a:off x="288440" y="2630693"/>
            <a:ext cx="245580" cy="400110"/>
          </a:xfrm>
          <a:prstGeom prst="rect">
            <a:avLst/>
          </a:prstGeom>
          <a:noFill/>
          <a:ln w="9525">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a:ln>
                  <a:noFill/>
                </a:ln>
                <a:solidFill>
                  <a:srgbClr val="0000FF"/>
                </a:solidFill>
                <a:effectLst/>
                <a:uLnTx/>
                <a:uFillTx/>
                <a:latin typeface="Monotype Corsiva" pitchFamily="66" charset="0"/>
                <a:ea typeface="+mn-ea"/>
                <a:cs typeface="+mn-cs"/>
              </a:rPr>
              <a:t>l</a:t>
            </a:r>
          </a:p>
        </p:txBody>
      </p:sp>
      <p:cxnSp>
        <p:nvCxnSpPr>
          <p:cNvPr id="93" name="Straight Arrow Connector 18">
            <a:extLst>
              <a:ext uri="{FF2B5EF4-FFF2-40B4-BE49-F238E27FC236}">
                <a16:creationId xmlns:a16="http://schemas.microsoft.com/office/drawing/2014/main" id="{81E027D7-FA1C-4E9B-9E58-1A1B3CBA4A17}"/>
              </a:ext>
            </a:extLst>
          </p:cNvPr>
          <p:cNvCxnSpPr>
            <a:cxnSpLocks noChangeShapeType="1"/>
          </p:cNvCxnSpPr>
          <p:nvPr/>
        </p:nvCxnSpPr>
        <p:spPr bwMode="auto">
          <a:xfrm flipV="1">
            <a:off x="914400" y="2200583"/>
            <a:ext cx="0" cy="1288869"/>
          </a:xfrm>
          <a:prstGeom prst="straightConnector1">
            <a:avLst/>
          </a:prstGeom>
          <a:noFill/>
          <a:ln w="76200" algn="ctr">
            <a:solidFill>
              <a:srgbClr val="0000FF"/>
            </a:solidFill>
            <a:round/>
            <a:headEnd type="none" w="med" len="med"/>
            <a:tailEnd type="none" w="med" len="med"/>
          </a:ln>
        </p:spPr>
      </p:cxn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6FD8C3EF-ED00-4993-A2D2-D85B5FA290FC}"/>
                  </a:ext>
                </a:extLst>
              </p:cNvPr>
              <p:cNvSpPr txBox="1"/>
              <p:nvPr/>
            </p:nvSpPr>
            <p:spPr>
              <a:xfrm>
                <a:off x="2979831" y="1811754"/>
                <a:ext cx="4576189" cy="519245"/>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𝐸</m:t>
                          </m:r>
                        </m:e>
                        <m:sub>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𝜃</m:t>
                          </m:r>
                        </m:sub>
                      </m:sSub>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m:t>
                      </m:r>
                      <m:nary>
                        <m:naryPr>
                          <m:ctrlP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naryPr>
                        <m:sub>
                          <m:r>
                            <m:rPr>
                              <m:brk m:alnAt="23"/>
                            </m:rP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m:t>
                          </m:r>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𝑙</m:t>
                          </m:r>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/2</m:t>
                          </m:r>
                        </m:sub>
                        <m:sup>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𝑙</m:t>
                          </m:r>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/2</m:t>
                          </m:r>
                        </m:sup>
                        <m:e>
                          <m:f>
                            <m:fPr>
                              <m:ctrlP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fPr>
                            <m:num>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𝐼</m:t>
                              </m:r>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m:t>
                              </m:r>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𝑧</m:t>
                              </m:r>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m:t>
                              </m:r>
                            </m:num>
                            <m:den>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4</m:t>
                              </m:r>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𝜋</m:t>
                              </m:r>
                            </m:den>
                          </m:f>
                          <m:sSub>
                            <m:sSubPr>
                              <m:ctrlP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𝜂</m:t>
                              </m:r>
                            </m:e>
                            <m:sub>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0</m:t>
                              </m:r>
                            </m:sub>
                          </m:sSub>
                          <m:sSubSup>
                            <m:sSubSupPr>
                              <m:ctrlP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sSubSupPr>
                            <m:e>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𝛽</m:t>
                              </m:r>
                            </m:e>
                            <m:sub>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0</m:t>
                              </m:r>
                            </m:sub>
                            <m:sup>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2</m:t>
                              </m:r>
                            </m:sup>
                          </m:sSubSup>
                          <m:func>
                            <m:funcPr>
                              <m:ctrlP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funcPr>
                            <m:fName>
                              <m:r>
                                <m:rPr>
                                  <m:sty m:val="p"/>
                                </m:rPr>
                                <a:rPr kumimoji="0" lang="en-US" sz="1400" b="0" i="0"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sin</m:t>
                              </m:r>
                            </m:fName>
                            <m:e>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𝜃</m:t>
                              </m:r>
                            </m:e>
                          </m:func>
                          <m:d>
                            <m:dPr>
                              <m:ctrlP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dPr>
                            <m:e>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𝑗</m:t>
                              </m:r>
                              <m:f>
                                <m:fPr>
                                  <m:ctrlP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fPr>
                                <m:num>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1</m:t>
                                  </m:r>
                                </m:num>
                                <m:den>
                                  <m:sSub>
                                    <m:sSubPr>
                                      <m:ctrlP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𝛽</m:t>
                                      </m:r>
                                    </m:e>
                                    <m:sub>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0</m:t>
                                      </m:r>
                                    </m:sub>
                                  </m:sSub>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𝑟</m:t>
                                  </m:r>
                                </m:den>
                              </m:f>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m:t>
                              </m:r>
                              <m:f>
                                <m:fPr>
                                  <m:ctrlP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fPr>
                                <m:num>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1</m:t>
                                  </m:r>
                                </m:num>
                                <m:den>
                                  <m:sSubSup>
                                    <m:sSubSupPr>
                                      <m:ctrlP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sSubSupPr>
                                    <m:e>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𝛽</m:t>
                                      </m:r>
                                    </m:e>
                                    <m:sub>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0</m:t>
                                      </m:r>
                                    </m:sub>
                                    <m:sup>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2</m:t>
                                      </m:r>
                                    </m:sup>
                                  </m:sSubSup>
                                  <m:sSubSup>
                                    <m:sSubSupPr>
                                      <m:ctrlP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sSubSupPr>
                                    <m:e>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𝑟</m:t>
                                      </m:r>
                                    </m:e>
                                    <m:sub>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0</m:t>
                                      </m:r>
                                    </m:sub>
                                    <m:sup>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2</m:t>
                                      </m:r>
                                    </m:sup>
                                  </m:sSubSup>
                                </m:den>
                              </m:f>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m:t>
                              </m:r>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𝑗</m:t>
                              </m:r>
                              <m:f>
                                <m:fPr>
                                  <m:ctrlP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fPr>
                                <m:num>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1</m:t>
                                  </m:r>
                                </m:num>
                                <m:den>
                                  <m:sSubSup>
                                    <m:sSubSupPr>
                                      <m:ctrlP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sSubSupPr>
                                    <m:e>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𝛽</m:t>
                                      </m:r>
                                    </m:e>
                                    <m:sub>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0</m:t>
                                      </m:r>
                                    </m:sub>
                                    <m:sup>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3</m:t>
                                      </m:r>
                                    </m:sup>
                                  </m:sSubSup>
                                  <m:sSubSup>
                                    <m:sSubSupPr>
                                      <m:ctrlP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sSubSupPr>
                                    <m:e>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𝑟</m:t>
                                      </m:r>
                                    </m:e>
                                    <m:sub>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0</m:t>
                                      </m:r>
                                    </m:sub>
                                    <m:sup>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3</m:t>
                                      </m:r>
                                    </m:sup>
                                  </m:sSubSup>
                                </m:den>
                              </m:f>
                            </m:e>
                          </m:d>
                        </m:e>
                      </m:nary>
                      <m:sSup>
                        <m:sSupPr>
                          <m:ctrlP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sSupPr>
                        <m:e>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𝑒</m:t>
                          </m:r>
                        </m:e>
                        <m:sup>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m:t>
                          </m:r>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𝑗</m:t>
                          </m:r>
                          <m:sSub>
                            <m:sSubPr>
                              <m:ctrlP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𝛽</m:t>
                              </m:r>
                            </m:e>
                            <m:sub>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0</m:t>
                              </m:r>
                            </m:sub>
                          </m:sSub>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𝑟</m:t>
                          </m:r>
                        </m:sup>
                      </m:sSup>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𝑑𝑧</m:t>
                      </m:r>
                    </m:oMath>
                  </m:oMathPara>
                </a14:m>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mc:Choice>
        <mc:Fallback xmlns="">
          <p:sp>
            <p:nvSpPr>
              <p:cNvPr id="2" name="TextBox 1">
                <a:extLst>
                  <a:ext uri="{FF2B5EF4-FFF2-40B4-BE49-F238E27FC236}">
                    <a16:creationId xmlns:a16="http://schemas.microsoft.com/office/drawing/2014/main" id="{6FD8C3EF-ED00-4993-A2D2-D85B5FA290FC}"/>
                  </a:ext>
                </a:extLst>
              </p:cNvPr>
              <p:cNvSpPr txBox="1">
                <a:spLocks noRot="1" noChangeAspect="1" noMove="1" noResize="1" noEditPoints="1" noAdjustHandles="1" noChangeArrowheads="1" noChangeShapeType="1" noTextEdit="1"/>
              </p:cNvSpPr>
              <p:nvPr/>
            </p:nvSpPr>
            <p:spPr>
              <a:xfrm>
                <a:off x="2979831" y="1811754"/>
                <a:ext cx="4576189" cy="519245"/>
              </a:xfrm>
              <a:prstGeom prst="rect">
                <a:avLst/>
              </a:prstGeom>
              <a:blipFill>
                <a:blip r:embed="rId5"/>
                <a:stretch>
                  <a:fillRect/>
                </a:stretch>
              </a:blipFill>
            </p:spPr>
            <p:txBody>
              <a:bodyPr/>
              <a:lstStyle/>
              <a:p>
                <a:r>
                  <a:rPr lang="en-US">
                    <a:noFill/>
                  </a:rPr>
                  <a:t> </a:t>
                </a:r>
              </a:p>
            </p:txBody>
          </p:sp>
        </mc:Fallback>
      </mc:AlternateContent>
      <p:pic>
        <p:nvPicPr>
          <p:cNvPr id="94" name="Picture 2" descr="Mr. Yuk is mean, Mr. Yuk is GREEN!! Those commercials scared the ...">
            <a:extLst>
              <a:ext uri="{FF2B5EF4-FFF2-40B4-BE49-F238E27FC236}">
                <a16:creationId xmlns:a16="http://schemas.microsoft.com/office/drawing/2014/main" id="{EAABC8F6-5A5C-43F0-96E2-0D06E2900BB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77868" y="1896153"/>
            <a:ext cx="467261" cy="35044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AE08ABBF-4166-41EF-B083-6DE776A9F6C7}"/>
              </a:ext>
            </a:extLst>
          </p:cNvPr>
          <p:cNvSpPr/>
          <p:nvPr/>
        </p:nvSpPr>
        <p:spPr>
          <a:xfrm>
            <a:off x="2876643" y="1560657"/>
            <a:ext cx="1668855" cy="276999"/>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1" u="none" strike="noStrike" kern="1200" cap="none" spc="0" normalizeH="0" baseline="0" noProof="0">
                <a:ln>
                  <a:noFill/>
                </a:ln>
                <a:solidFill>
                  <a:srgbClr val="0000FF"/>
                </a:solidFill>
                <a:effectLst/>
                <a:uLnTx/>
                <a:uFillTx/>
                <a:latin typeface="Arial" charset="0"/>
                <a:ea typeface="+mn-ea"/>
                <a:cs typeface="+mn-cs"/>
              </a:rPr>
              <a:t>A Very Sick Integral:</a:t>
            </a:r>
          </a:p>
        </p:txBody>
      </p:sp>
      <p:sp>
        <p:nvSpPr>
          <p:cNvPr id="96" name="Rectangle 95">
            <a:extLst>
              <a:ext uri="{FF2B5EF4-FFF2-40B4-BE49-F238E27FC236}">
                <a16:creationId xmlns:a16="http://schemas.microsoft.com/office/drawing/2014/main" id="{3255FADF-F78F-48B7-980E-C6691E2DE150}"/>
              </a:ext>
            </a:extLst>
          </p:cNvPr>
          <p:cNvSpPr/>
          <p:nvPr/>
        </p:nvSpPr>
        <p:spPr>
          <a:xfrm>
            <a:off x="2876620" y="2579604"/>
            <a:ext cx="3887603" cy="276999"/>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1" u="none" strike="noStrike" kern="1200" cap="none" spc="0" normalizeH="0" baseline="0" noProof="0">
                <a:ln>
                  <a:noFill/>
                </a:ln>
                <a:solidFill>
                  <a:srgbClr val="0000FF"/>
                </a:solidFill>
                <a:effectLst/>
                <a:uLnTx/>
                <a:uFillTx/>
                <a:latin typeface="Arial" charset="0"/>
                <a:ea typeface="+mn-ea"/>
                <a:cs typeface="+mn-cs"/>
              </a:rPr>
              <a:t>Far field assumption for high frequencies (</a:t>
            </a:r>
            <a:r>
              <a:rPr kumimoji="0" lang="el-GR" sz="1200" b="1" i="1" u="none" strike="noStrike" kern="1200" cap="none" spc="0" normalizeH="0" baseline="0" noProof="0">
                <a:ln>
                  <a:noFill/>
                </a:ln>
                <a:solidFill>
                  <a:srgbClr val="0000FF"/>
                </a:solidFill>
                <a:effectLst/>
                <a:uLnTx/>
                <a:uFillTx/>
                <a:latin typeface="Arial" panose="020B0604020202020204" pitchFamily="34" charset="0"/>
                <a:ea typeface="+mn-ea"/>
                <a:cs typeface="Arial" panose="020B0604020202020204" pitchFamily="34" charset="0"/>
              </a:rPr>
              <a:t>β</a:t>
            </a:r>
            <a:r>
              <a:rPr kumimoji="0" lang="en-US" sz="1200" b="1" i="1" u="none" strike="noStrike" kern="1200" cap="none" spc="0" normalizeH="0" baseline="-25000" noProof="0">
                <a:ln>
                  <a:noFill/>
                </a:ln>
                <a:solidFill>
                  <a:srgbClr val="0000FF"/>
                </a:solidFill>
                <a:effectLst/>
                <a:uLnTx/>
                <a:uFillTx/>
                <a:latin typeface="Arial" panose="020B0604020202020204" pitchFamily="34" charset="0"/>
                <a:ea typeface="+mn-ea"/>
                <a:cs typeface="Arial" panose="020B0604020202020204" pitchFamily="34" charset="0"/>
              </a:rPr>
              <a:t>0</a:t>
            </a:r>
            <a:r>
              <a:rPr kumimoji="0" lang="en-US" sz="1200" b="1" i="1" u="none" strike="noStrike" kern="1200" cap="none" spc="0" normalizeH="0" baseline="0" noProof="0">
                <a:ln>
                  <a:noFill/>
                </a:ln>
                <a:solidFill>
                  <a:srgbClr val="0000FF"/>
                </a:solidFill>
                <a:effectLst/>
                <a:uLnTx/>
                <a:uFillTx/>
                <a:latin typeface="Arial" panose="020B0604020202020204" pitchFamily="34" charset="0"/>
                <a:ea typeface="+mn-ea"/>
                <a:cs typeface="Arial" panose="020B0604020202020204" pitchFamily="34" charset="0"/>
              </a:rPr>
              <a:t>r &gt; 1)</a:t>
            </a:r>
            <a:r>
              <a:rPr kumimoji="0" lang="en-US" sz="1200" b="1" i="1" u="none" strike="noStrike" kern="1200" cap="none" spc="0" normalizeH="0" baseline="0" noProof="0">
                <a:ln>
                  <a:noFill/>
                </a:ln>
                <a:solidFill>
                  <a:srgbClr val="0000FF"/>
                </a:solidFill>
                <a:effectLst/>
                <a:uLnTx/>
                <a:uFillTx/>
                <a:latin typeface="Arial" charset="0"/>
                <a:ea typeface="+mn-ea"/>
                <a:cs typeface="+mn-cs"/>
              </a:rPr>
              <a:t>:</a:t>
            </a:r>
          </a:p>
        </p:txBody>
      </p:sp>
      <mc:AlternateContent xmlns:mc="http://schemas.openxmlformats.org/markup-compatibility/2006" xmlns:a14="http://schemas.microsoft.com/office/drawing/2010/main">
        <mc:Choice Requires="a14">
          <p:sp>
            <p:nvSpPr>
              <p:cNvPr id="97" name="TextBox 96">
                <a:extLst>
                  <a:ext uri="{FF2B5EF4-FFF2-40B4-BE49-F238E27FC236}">
                    <a16:creationId xmlns:a16="http://schemas.microsoft.com/office/drawing/2014/main" id="{B6579DED-593D-48B0-A09D-941519FCFC68}"/>
                  </a:ext>
                </a:extLst>
              </p:cNvPr>
              <p:cNvSpPr txBox="1"/>
              <p:nvPr/>
            </p:nvSpPr>
            <p:spPr>
              <a:xfrm>
                <a:off x="2994469" y="2838054"/>
                <a:ext cx="2810578" cy="519245"/>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𝐸</m:t>
                          </m:r>
                        </m:e>
                        <m:sub>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𝜃</m:t>
                          </m:r>
                        </m:sub>
                      </m:sSub>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m:t>
                      </m:r>
                      <m:nary>
                        <m:naryPr>
                          <m:ctrlP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naryPr>
                        <m:sub>
                          <m:r>
                            <m:rPr>
                              <m:brk m:alnAt="23"/>
                            </m:rP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m:t>
                          </m:r>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𝑙</m:t>
                          </m:r>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/2</m:t>
                          </m:r>
                        </m:sub>
                        <m:sup>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𝑙</m:t>
                          </m:r>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/2</m:t>
                          </m:r>
                        </m:sup>
                        <m:e>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𝑗</m:t>
                          </m:r>
                          <m:f>
                            <m:fPr>
                              <m:ctrlP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fPr>
                            <m:num>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𝐼</m:t>
                              </m:r>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m:t>
                              </m:r>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𝑧</m:t>
                              </m:r>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m:t>
                              </m:r>
                            </m:num>
                            <m:den>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4</m:t>
                              </m:r>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𝜋</m:t>
                              </m:r>
                            </m:den>
                          </m:f>
                          <m:sSub>
                            <m:sSubPr>
                              <m:ctrlP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𝜂</m:t>
                              </m:r>
                            </m:e>
                            <m:sub>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0</m:t>
                              </m:r>
                            </m:sub>
                          </m:sSub>
                          <m:sSub>
                            <m:sSubPr>
                              <m:ctrlP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𝛽</m:t>
                              </m:r>
                            </m:e>
                            <m:sub>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0</m:t>
                              </m:r>
                            </m:sub>
                          </m:sSub>
                          <m:func>
                            <m:funcPr>
                              <m:ctrlP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funcPr>
                            <m:fName>
                              <m:r>
                                <m:rPr>
                                  <m:sty m:val="p"/>
                                </m:rPr>
                                <a:rPr kumimoji="0" lang="en-US" sz="1400" b="0" i="0"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sin</m:t>
                              </m:r>
                            </m:fName>
                            <m:e>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𝜃</m:t>
                              </m:r>
                            </m:e>
                          </m:func>
                          <m:f>
                            <m:fPr>
                              <m:ctrlP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fPr>
                            <m:num>
                              <m:sSup>
                                <m:sSupPr>
                                  <m:ctrlP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ctrlPr>
                                </m:sSupPr>
                                <m:e>
                                  <m: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𝑒</m:t>
                                  </m:r>
                                </m:e>
                                <m:sup>
                                  <m: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m:t>
                                  </m:r>
                                  <m: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𝑗</m:t>
                                  </m:r>
                                  <m:sSub>
                                    <m:sSubPr>
                                      <m:ctrlP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𝛽</m:t>
                                      </m:r>
                                    </m:e>
                                    <m:sub>
                                      <m: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0</m:t>
                                      </m:r>
                                    </m:sub>
                                  </m:sSub>
                                  <m: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𝑟</m:t>
                                  </m:r>
                                </m:sup>
                              </m:sSup>
                            </m:num>
                            <m:den>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𝑟</m:t>
                              </m:r>
                            </m:den>
                          </m:f>
                        </m:e>
                      </m:nary>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𝑑𝑧</m:t>
                      </m:r>
                    </m:oMath>
                  </m:oMathPara>
                </a14:m>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mc:Choice>
        <mc:Fallback xmlns="">
          <p:sp>
            <p:nvSpPr>
              <p:cNvPr id="97" name="TextBox 96">
                <a:extLst>
                  <a:ext uri="{FF2B5EF4-FFF2-40B4-BE49-F238E27FC236}">
                    <a16:creationId xmlns:a16="http://schemas.microsoft.com/office/drawing/2014/main" id="{B6579DED-593D-48B0-A09D-941519FCFC68}"/>
                  </a:ext>
                </a:extLst>
              </p:cNvPr>
              <p:cNvSpPr txBox="1">
                <a:spLocks noRot="1" noChangeAspect="1" noMove="1" noResize="1" noEditPoints="1" noAdjustHandles="1" noChangeArrowheads="1" noChangeShapeType="1" noTextEdit="1"/>
              </p:cNvSpPr>
              <p:nvPr/>
            </p:nvSpPr>
            <p:spPr>
              <a:xfrm>
                <a:off x="2994469" y="2838054"/>
                <a:ext cx="2810578" cy="519245"/>
              </a:xfrm>
              <a:prstGeom prst="rect">
                <a:avLst/>
              </a:prstGeom>
              <a:blipFill>
                <a:blip r:embed="rId7"/>
                <a:stretch>
                  <a:fillRect/>
                </a:stretch>
              </a:blipFill>
            </p:spPr>
            <p:txBody>
              <a:bodyPr/>
              <a:lstStyle/>
              <a:p>
                <a:r>
                  <a:rPr lang="en-US">
                    <a:noFill/>
                  </a:rPr>
                  <a:t> </a:t>
                </a:r>
              </a:p>
            </p:txBody>
          </p:sp>
        </mc:Fallback>
      </mc:AlternateContent>
      <p:sp>
        <p:nvSpPr>
          <p:cNvPr id="98" name="Rectangle 97">
            <a:extLst>
              <a:ext uri="{FF2B5EF4-FFF2-40B4-BE49-F238E27FC236}">
                <a16:creationId xmlns:a16="http://schemas.microsoft.com/office/drawing/2014/main" id="{B7538943-9035-4E70-B728-3BA90D174670}"/>
              </a:ext>
            </a:extLst>
          </p:cNvPr>
          <p:cNvSpPr/>
          <p:nvPr/>
        </p:nvSpPr>
        <p:spPr>
          <a:xfrm>
            <a:off x="2876643" y="3489452"/>
            <a:ext cx="4576184" cy="1384995"/>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1" u="none" strike="noStrike" kern="1200" cap="none" spc="0" normalizeH="0" baseline="0" noProof="0">
                <a:ln>
                  <a:noFill/>
                </a:ln>
                <a:solidFill>
                  <a:srgbClr val="0000FF"/>
                </a:solidFill>
                <a:effectLst/>
                <a:uLnTx/>
                <a:uFillTx/>
                <a:latin typeface="Arial" charset="0"/>
                <a:ea typeface="+mn-ea"/>
                <a:cs typeface="+mn-cs"/>
              </a:rPr>
              <a:t>Additional simplifying assumptions:</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200" b="1" i="1" u="none" strike="noStrike" kern="1200" cap="none" spc="0" normalizeH="0" baseline="0" noProof="0">
                <a:ln>
                  <a:noFill/>
                </a:ln>
                <a:solidFill>
                  <a:srgbClr val="0000FF"/>
                </a:solidFill>
                <a:effectLst/>
                <a:uLnTx/>
                <a:uFillTx/>
                <a:latin typeface="Arial" charset="0"/>
                <a:ea typeface="+mn-ea"/>
                <a:cs typeface="+mn-cs"/>
              </a:rPr>
              <a:t>Wire is electrically short (</a:t>
            </a:r>
            <a:r>
              <a:rPr kumimoji="0" lang="en-US" sz="1200" b="1" i="1" u="none" strike="noStrike" kern="1200" cap="none" spc="0" normalizeH="0" baseline="0" noProof="0">
                <a:ln>
                  <a:noFill/>
                </a:ln>
                <a:solidFill>
                  <a:srgbClr val="0000FF"/>
                </a:solidFill>
                <a:effectLst/>
                <a:uLnTx/>
                <a:uFillTx/>
                <a:latin typeface="Times New Roman" panose="02020603050405020304" pitchFamily="18" charset="0"/>
                <a:ea typeface="+mn-ea"/>
                <a:cs typeface="Times New Roman" panose="02020603050405020304" pitchFamily="18" charset="0"/>
              </a:rPr>
              <a:t>l &lt; </a:t>
            </a:r>
            <a:r>
              <a:rPr kumimoji="0" lang="el-GR" sz="1200" b="1" i="1" u="none" strike="noStrike" kern="1200" cap="none" spc="0" normalizeH="0" baseline="0" noProof="0">
                <a:ln>
                  <a:noFill/>
                </a:ln>
                <a:solidFill>
                  <a:srgbClr val="0000FF"/>
                </a:solidFill>
                <a:effectLst/>
                <a:uLnTx/>
                <a:uFillTx/>
                <a:latin typeface="Times New Roman" panose="02020603050405020304" pitchFamily="18" charset="0"/>
                <a:ea typeface="+mn-ea"/>
                <a:cs typeface="Times New Roman" panose="02020603050405020304" pitchFamily="18" charset="0"/>
              </a:rPr>
              <a:t>λ</a:t>
            </a:r>
            <a:r>
              <a:rPr kumimoji="0" lang="en-US" sz="1200" b="1" i="1" u="none" strike="noStrike" kern="1200" cap="none" spc="0" normalizeH="0" baseline="0" noProof="0">
                <a:ln>
                  <a:noFill/>
                </a:ln>
                <a:solidFill>
                  <a:srgbClr val="0000FF"/>
                </a:solidFill>
                <a:effectLst/>
                <a:uLnTx/>
                <a:uFillTx/>
                <a:latin typeface="Times New Roman" panose="02020603050405020304" pitchFamily="18" charset="0"/>
                <a:ea typeface="+mn-ea"/>
                <a:cs typeface="Times New Roman" panose="02020603050405020304" pitchFamily="18" charset="0"/>
              </a:rPr>
              <a:t>/10</a:t>
            </a:r>
            <a:r>
              <a:rPr kumimoji="0" lang="en-US" sz="1200" b="1" i="1" u="none" strike="noStrike" kern="1200" cap="none" spc="0" normalizeH="0" baseline="0" noProof="0">
                <a:ln>
                  <a:noFill/>
                </a:ln>
                <a:solidFill>
                  <a:srgbClr val="0000FF"/>
                </a:solidFill>
                <a:effectLst/>
                <a:uLnTx/>
                <a:uFillTx/>
                <a:latin typeface="Arial" charset="0"/>
                <a:ea typeface="+mn-ea"/>
                <a:cs typeface="+mn-cs"/>
              </a:rPr>
              <a:t>)</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l-GR" sz="1200" b="1" i="1" u="none" strike="noStrike" kern="1200" cap="none" spc="0" normalizeH="0" baseline="0" noProof="0">
                <a:ln>
                  <a:noFill/>
                </a:ln>
                <a:solidFill>
                  <a:srgbClr val="0000FF"/>
                </a:solidFill>
                <a:effectLst/>
                <a:uLnTx/>
                <a:uFillTx/>
                <a:latin typeface="Arial" charset="0"/>
                <a:ea typeface="+mn-ea"/>
                <a:cs typeface="+mn-cs"/>
              </a:rPr>
              <a:t>θ</a:t>
            </a:r>
            <a:r>
              <a:rPr kumimoji="0" lang="en-US" sz="1200" b="1" i="1" u="none" strike="noStrike" kern="1200" cap="none" spc="0" normalizeH="0" baseline="0" noProof="0">
                <a:ln>
                  <a:noFill/>
                </a:ln>
                <a:solidFill>
                  <a:srgbClr val="0000FF"/>
                </a:solidFill>
                <a:effectLst/>
                <a:uLnTx/>
                <a:uFillTx/>
                <a:latin typeface="Arial" charset="0"/>
                <a:ea typeface="+mn-ea"/>
                <a:cs typeface="+mn-cs"/>
              </a:rPr>
              <a:t> = 90</a:t>
            </a:r>
            <a:r>
              <a:rPr kumimoji="0" lang="en-US" sz="1200" b="1" i="1" u="none" strike="noStrike" kern="1200" cap="none" spc="0" normalizeH="0" baseline="30000" noProof="0">
                <a:ln>
                  <a:noFill/>
                </a:ln>
                <a:solidFill>
                  <a:srgbClr val="0000FF"/>
                </a:solidFill>
                <a:effectLst/>
                <a:uLnTx/>
                <a:uFillTx/>
                <a:latin typeface="Arial" charset="0"/>
                <a:ea typeface="+mn-ea"/>
                <a:cs typeface="+mn-cs"/>
              </a:rPr>
              <a:t>o</a:t>
            </a:r>
            <a:r>
              <a:rPr kumimoji="0" lang="en-US" sz="1200" b="1" i="1" u="none" strike="noStrike" kern="1200" cap="none" spc="0" normalizeH="0" baseline="0" noProof="0">
                <a:ln>
                  <a:noFill/>
                </a:ln>
                <a:solidFill>
                  <a:srgbClr val="0000FF"/>
                </a:solidFill>
                <a:effectLst/>
                <a:uLnTx/>
                <a:uFillTx/>
                <a:latin typeface="Arial" charset="0"/>
                <a:ea typeface="+mn-ea"/>
                <a:cs typeface="+mn-cs"/>
              </a:rPr>
              <a:t> (sin </a:t>
            </a:r>
            <a:r>
              <a:rPr kumimoji="0" lang="el-GR" sz="1200" b="1" i="1" u="none" strike="noStrike" kern="1200" cap="none" spc="0" normalizeH="0" baseline="0" noProof="0">
                <a:ln>
                  <a:noFill/>
                </a:ln>
                <a:solidFill>
                  <a:srgbClr val="0000FF"/>
                </a:solidFill>
                <a:effectLst/>
                <a:uLnTx/>
                <a:uFillTx/>
                <a:latin typeface="Arial" charset="0"/>
                <a:ea typeface="+mn-ea"/>
                <a:cs typeface="+mn-cs"/>
              </a:rPr>
              <a:t>θ</a:t>
            </a:r>
            <a:r>
              <a:rPr kumimoji="0" lang="en-US" sz="1200" b="1" i="1" u="none" strike="noStrike" kern="1200" cap="none" spc="0" normalizeH="0" baseline="0" noProof="0">
                <a:ln>
                  <a:noFill/>
                </a:ln>
                <a:solidFill>
                  <a:srgbClr val="0000FF"/>
                </a:solidFill>
                <a:effectLst/>
                <a:uLnTx/>
                <a:uFillTx/>
                <a:latin typeface="Arial" charset="0"/>
                <a:ea typeface="+mn-ea"/>
                <a:cs typeface="+mn-cs"/>
              </a:rPr>
              <a:t> = 1)</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200" b="1" i="1" u="none" strike="noStrike" kern="1200" cap="none" spc="0" normalizeH="0" baseline="0" noProof="0">
                <a:ln>
                  <a:noFill/>
                </a:ln>
                <a:solidFill>
                  <a:srgbClr val="0000FF"/>
                </a:solidFill>
                <a:effectLst/>
                <a:uLnTx/>
                <a:uFillTx/>
                <a:latin typeface="Arial" charset="0"/>
                <a:ea typeface="+mn-ea"/>
                <a:cs typeface="+mn-cs"/>
              </a:rPr>
              <a:t>r is constant for all points along wire</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200" b="1" i="1" u="none" strike="noStrike" kern="1200" cap="none" spc="0" normalizeH="0" baseline="0" noProof="0">
                <a:ln>
                  <a:noFill/>
                </a:ln>
                <a:solidFill>
                  <a:srgbClr val="0000FF"/>
                </a:solidFill>
                <a:effectLst/>
                <a:uLnTx/>
                <a:uFillTx/>
                <a:latin typeface="Arial" charset="0"/>
                <a:ea typeface="+mn-ea"/>
                <a:cs typeface="+mn-cs"/>
              </a:rPr>
              <a:t>Current is constant along length</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200" b="1" i="1" u="none" strike="noStrike" kern="1200" cap="none" spc="0" normalizeH="0" baseline="0" noProof="0">
                <a:ln>
                  <a:noFill/>
                </a:ln>
                <a:solidFill>
                  <a:srgbClr val="0000FF"/>
                </a:solidFill>
                <a:effectLst/>
                <a:uLnTx/>
                <a:uFillTx/>
                <a:latin typeface="Arial" charset="0"/>
                <a:ea typeface="+mn-ea"/>
                <a:cs typeface="+mn-cs"/>
              </a:rPr>
              <a:t>All contributions are in phase</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200" b="1" i="1" u="none" strike="noStrike" kern="1200" cap="none" spc="0" normalizeH="0" baseline="0" noProof="0">
                <a:ln>
                  <a:noFill/>
                </a:ln>
                <a:solidFill>
                  <a:srgbClr val="0000FF"/>
                </a:solidFill>
                <a:effectLst/>
                <a:uLnTx/>
                <a:uFillTx/>
                <a:latin typeface="Arial" charset="0"/>
                <a:ea typeface="+mn-ea"/>
                <a:cs typeface="+mn-cs"/>
              </a:rPr>
              <a:t>(unrealistic, but provides useful worst-case upper bound)</a:t>
            </a:r>
          </a:p>
        </p:txBody>
      </p:sp>
      <mc:AlternateContent xmlns:mc="http://schemas.openxmlformats.org/markup-compatibility/2006" xmlns:a14="http://schemas.microsoft.com/office/drawing/2010/main">
        <mc:Choice Requires="a14">
          <p:sp>
            <p:nvSpPr>
              <p:cNvPr id="99" name="TextBox 98">
                <a:extLst>
                  <a:ext uri="{FF2B5EF4-FFF2-40B4-BE49-F238E27FC236}">
                    <a16:creationId xmlns:a16="http://schemas.microsoft.com/office/drawing/2014/main" id="{6C05ED99-DC0D-4048-A733-A40FFD9C8986}"/>
                  </a:ext>
                </a:extLst>
              </p:cNvPr>
              <p:cNvSpPr txBox="1"/>
              <p:nvPr/>
            </p:nvSpPr>
            <p:spPr>
              <a:xfrm>
                <a:off x="2994469" y="5010799"/>
                <a:ext cx="1367362" cy="409023"/>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𝐸</m:t>
                          </m:r>
                        </m:e>
                        <m:sub>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𝑀𝐴𝑋</m:t>
                          </m:r>
                        </m:sub>
                      </m:sSub>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m:t>
                      </m:r>
                      <m:f>
                        <m:fPr>
                          <m:ctrlP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ctrlPr>
                        </m:fPr>
                        <m:num>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𝐼𝑙</m:t>
                          </m:r>
                        </m:num>
                        <m:den>
                          <m: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4</m:t>
                          </m:r>
                          <m: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𝜋</m:t>
                          </m:r>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𝑟</m:t>
                          </m:r>
                        </m:den>
                      </m:f>
                      <m:sSub>
                        <m:sSubPr>
                          <m:ctrlP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𝜂</m:t>
                          </m:r>
                        </m:e>
                        <m:sub>
                          <m: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0</m:t>
                          </m:r>
                        </m:sub>
                      </m:sSub>
                      <m:sSub>
                        <m:sSubPr>
                          <m:ctrlP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𝛽</m:t>
                          </m:r>
                        </m:e>
                        <m:sub>
                          <m: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0</m:t>
                          </m:r>
                        </m:sub>
                      </m:sSub>
                    </m:oMath>
                  </m:oMathPara>
                </a14:m>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mc:Choice>
        <mc:Fallback xmlns="">
          <p:sp>
            <p:nvSpPr>
              <p:cNvPr id="99" name="TextBox 98">
                <a:extLst>
                  <a:ext uri="{FF2B5EF4-FFF2-40B4-BE49-F238E27FC236}">
                    <a16:creationId xmlns:a16="http://schemas.microsoft.com/office/drawing/2014/main" id="{6C05ED99-DC0D-4048-A733-A40FFD9C8986}"/>
                  </a:ext>
                </a:extLst>
              </p:cNvPr>
              <p:cNvSpPr txBox="1">
                <a:spLocks noRot="1" noChangeAspect="1" noMove="1" noResize="1" noEditPoints="1" noAdjustHandles="1" noChangeArrowheads="1" noChangeShapeType="1" noTextEdit="1"/>
              </p:cNvSpPr>
              <p:nvPr/>
            </p:nvSpPr>
            <p:spPr>
              <a:xfrm>
                <a:off x="2994469" y="5010799"/>
                <a:ext cx="1367362" cy="409023"/>
              </a:xfrm>
              <a:prstGeom prst="rect">
                <a:avLst/>
              </a:prstGeom>
              <a:blipFill>
                <a:blip r:embed="rId8"/>
                <a:stretch>
                  <a:fillRect l="-2222" t="-1493" b="-134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2" name="TextBox 101">
                <a:extLst>
                  <a:ext uri="{FF2B5EF4-FFF2-40B4-BE49-F238E27FC236}">
                    <a16:creationId xmlns:a16="http://schemas.microsoft.com/office/drawing/2014/main" id="{2859FAF2-674C-4D20-9732-9909DC7C7C58}"/>
                  </a:ext>
                </a:extLst>
              </p:cNvPr>
              <p:cNvSpPr txBox="1"/>
              <p:nvPr/>
            </p:nvSpPr>
            <p:spPr>
              <a:xfrm>
                <a:off x="4792543" y="5089917"/>
                <a:ext cx="1132233" cy="215444"/>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ctrlPr>
                        </m:sSubPr>
                        <m:e>
                          <m:sSub>
                            <m:sSubPr>
                              <m:ctrlP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ctrlPr>
                            </m:sSubPr>
                            <m:e>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𝜂</m:t>
                              </m:r>
                            </m:e>
                            <m:sub>
                              <m: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0</m:t>
                              </m:r>
                            </m:sub>
                          </m:sSub>
                          <m: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𝛽</m:t>
                          </m:r>
                        </m:e>
                        <m:sub>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0</m:t>
                          </m:r>
                        </m:sub>
                      </m:sSub>
                      <m:r>
                        <a:rPr kumimoji="0" lang="en-US" sz="14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m:t>
                      </m:r>
                      <m: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2</m:t>
                      </m:r>
                      <m: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𝜋</m:t>
                      </m:r>
                      <m: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𝑓</m:t>
                      </m:r>
                      <m:sSub>
                        <m:sSubPr>
                          <m:ctrlP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ctrlPr>
                        </m:sSubPr>
                        <m:e>
                          <m: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𝜇</m:t>
                          </m:r>
                        </m:e>
                        <m:sub>
                          <m:r>
                            <a:rPr kumimoji="0" lang="en-US" sz="14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0</m:t>
                          </m:r>
                        </m:sub>
                      </m:sSub>
                    </m:oMath>
                  </m:oMathPara>
                </a14:m>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mc:Choice>
        <mc:Fallback xmlns="">
          <p:sp>
            <p:nvSpPr>
              <p:cNvPr id="102" name="TextBox 101">
                <a:extLst>
                  <a:ext uri="{FF2B5EF4-FFF2-40B4-BE49-F238E27FC236}">
                    <a16:creationId xmlns:a16="http://schemas.microsoft.com/office/drawing/2014/main" id="{2859FAF2-674C-4D20-9732-9909DC7C7C58}"/>
                  </a:ext>
                </a:extLst>
              </p:cNvPr>
              <p:cNvSpPr txBox="1">
                <a:spLocks noRot="1" noChangeAspect="1" noMove="1" noResize="1" noEditPoints="1" noAdjustHandles="1" noChangeArrowheads="1" noChangeShapeType="1" noTextEdit="1"/>
              </p:cNvSpPr>
              <p:nvPr/>
            </p:nvSpPr>
            <p:spPr>
              <a:xfrm>
                <a:off x="4792543" y="5089917"/>
                <a:ext cx="1132233" cy="215444"/>
              </a:xfrm>
              <a:prstGeom prst="rect">
                <a:avLst/>
              </a:prstGeom>
              <a:blipFill>
                <a:blip r:embed="rId9"/>
                <a:stretch>
                  <a:fillRect l="-2688" b="-34286"/>
                </a:stretch>
              </a:blipFill>
            </p:spPr>
            <p:txBody>
              <a:bodyPr/>
              <a:lstStyle/>
              <a:p>
                <a:r>
                  <a:rPr lang="en-US">
                    <a:noFill/>
                  </a:rPr>
                  <a:t> </a:t>
                </a:r>
              </a:p>
            </p:txBody>
          </p:sp>
        </mc:Fallback>
      </mc:AlternateContent>
      <p:cxnSp>
        <p:nvCxnSpPr>
          <p:cNvPr id="5" name="Straight Arrow Connector 4">
            <a:extLst>
              <a:ext uri="{FF2B5EF4-FFF2-40B4-BE49-F238E27FC236}">
                <a16:creationId xmlns:a16="http://schemas.microsoft.com/office/drawing/2014/main" id="{2410092A-66E3-4D26-B834-9F4365E15640}"/>
              </a:ext>
            </a:extLst>
          </p:cNvPr>
          <p:cNvCxnSpPr>
            <a:cxnSpLocks/>
          </p:cNvCxnSpPr>
          <p:nvPr/>
        </p:nvCxnSpPr>
        <p:spPr bwMode="auto">
          <a:xfrm>
            <a:off x="4447140" y="5231107"/>
            <a:ext cx="208205" cy="0"/>
          </a:xfrm>
          <a:prstGeom prst="straightConnector1">
            <a:avLst/>
          </a:prstGeom>
          <a:solidFill>
            <a:schemeClr val="accent1"/>
          </a:solidFill>
          <a:ln w="9525" cap="flat" cmpd="sng" algn="ctr">
            <a:solidFill>
              <a:srgbClr val="0000FF"/>
            </a:solidFill>
            <a:prstDash val="solid"/>
            <a:round/>
            <a:headEnd type="none" w="med" len="med"/>
            <a:tailEnd type="triangle"/>
          </a:ln>
          <a:effectLst/>
        </p:spPr>
      </p:cxnSp>
      <mc:AlternateContent xmlns:mc="http://schemas.openxmlformats.org/markup-compatibility/2006" xmlns:a14="http://schemas.microsoft.com/office/drawing/2010/main">
        <mc:Choice Requires="a14">
          <p:sp>
            <p:nvSpPr>
              <p:cNvPr id="106" name="TextBox 105">
                <a:extLst>
                  <a:ext uri="{FF2B5EF4-FFF2-40B4-BE49-F238E27FC236}">
                    <a16:creationId xmlns:a16="http://schemas.microsoft.com/office/drawing/2014/main" id="{27D43B43-4FA8-4B80-95CA-935C6DE302BB}"/>
                  </a:ext>
                </a:extLst>
              </p:cNvPr>
              <p:cNvSpPr txBox="1"/>
              <p:nvPr/>
            </p:nvSpPr>
            <p:spPr>
              <a:xfrm>
                <a:off x="3036409" y="5660847"/>
                <a:ext cx="1569660" cy="583108"/>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20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𝐸</m:t>
                          </m:r>
                        </m:e>
                        <m:sub>
                          <m:r>
                            <a:rPr kumimoji="0" lang="en-US" sz="20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𝑀𝐴𝑋</m:t>
                          </m:r>
                        </m:sub>
                      </m:sSub>
                      <m:r>
                        <a:rPr kumimoji="0" lang="en-US" sz="20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m:t>
                      </m:r>
                      <m:f>
                        <m:fPr>
                          <m:ctrlPr>
                            <a:rPr kumimoji="0" lang="en-US" sz="20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ctrlPr>
                        </m:fPr>
                        <m:num>
                          <m:sSub>
                            <m:sSubPr>
                              <m:ctrlPr>
                                <a:rPr kumimoji="0" lang="en-US" sz="20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ctrlPr>
                            </m:sSubPr>
                            <m:e>
                              <m:r>
                                <a:rPr kumimoji="0" lang="en-US" sz="20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𝜇</m:t>
                              </m:r>
                            </m:e>
                            <m:sub>
                              <m:r>
                                <a:rPr kumimoji="0" lang="en-US" sz="200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0</m:t>
                              </m:r>
                            </m:sub>
                          </m:sSub>
                          <m:r>
                            <a:rPr kumimoji="0" lang="en-US" sz="20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𝑙𝑓𝐼</m:t>
                          </m:r>
                        </m:num>
                        <m:den>
                          <m:r>
                            <a:rPr kumimoji="0" lang="en-US" sz="20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2</m:t>
                          </m:r>
                          <m:r>
                            <a:rPr kumimoji="0" lang="en-US" sz="20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𝑟</m:t>
                          </m:r>
                        </m:den>
                      </m:f>
                    </m:oMath>
                  </m:oMathPara>
                </a14:m>
                <a:endParaRPr kumimoji="0" lang="en-US" sz="2000" b="0" i="0" u="none" strike="noStrike" kern="1200" cap="none" spc="0" normalizeH="0" baseline="0" noProof="0">
                  <a:ln>
                    <a:noFill/>
                  </a:ln>
                  <a:solidFill>
                    <a:srgbClr val="000000"/>
                  </a:solidFill>
                  <a:effectLst/>
                  <a:uLnTx/>
                  <a:uFillTx/>
                  <a:latin typeface="Arial" charset="0"/>
                  <a:ea typeface="+mn-ea"/>
                  <a:cs typeface="+mn-cs"/>
                </a:endParaRPr>
              </a:p>
            </p:txBody>
          </p:sp>
        </mc:Choice>
        <mc:Fallback xmlns="">
          <p:sp>
            <p:nvSpPr>
              <p:cNvPr id="106" name="TextBox 105">
                <a:extLst>
                  <a:ext uri="{FF2B5EF4-FFF2-40B4-BE49-F238E27FC236}">
                    <a16:creationId xmlns:a16="http://schemas.microsoft.com/office/drawing/2014/main" id="{27D43B43-4FA8-4B80-95CA-935C6DE302BB}"/>
                  </a:ext>
                </a:extLst>
              </p:cNvPr>
              <p:cNvSpPr txBox="1">
                <a:spLocks noRot="1" noChangeAspect="1" noMove="1" noResize="1" noEditPoints="1" noAdjustHandles="1" noChangeArrowheads="1" noChangeShapeType="1" noTextEdit="1"/>
              </p:cNvSpPr>
              <p:nvPr/>
            </p:nvSpPr>
            <p:spPr>
              <a:xfrm>
                <a:off x="3036409" y="5660847"/>
                <a:ext cx="1569660" cy="583108"/>
              </a:xfrm>
              <a:prstGeom prst="rect">
                <a:avLst/>
              </a:prstGeom>
              <a:blipFill>
                <a:blip r:embed="rId10"/>
                <a:stretch>
                  <a:fillRect/>
                </a:stretch>
              </a:blipFill>
            </p:spPr>
            <p:txBody>
              <a:bodyPr/>
              <a:lstStyle/>
              <a:p>
                <a:r>
                  <a:rPr lang="en-US">
                    <a:noFill/>
                  </a:rPr>
                  <a:t> </a:t>
                </a:r>
              </a:p>
            </p:txBody>
          </p:sp>
        </mc:Fallback>
      </mc:AlternateContent>
      <p:sp>
        <p:nvSpPr>
          <p:cNvPr id="7" name="Rectangle 6">
            <a:extLst>
              <a:ext uri="{FF2B5EF4-FFF2-40B4-BE49-F238E27FC236}">
                <a16:creationId xmlns:a16="http://schemas.microsoft.com/office/drawing/2014/main" id="{19EC56C2-0CC1-418E-A31D-930F06F1AA79}"/>
              </a:ext>
            </a:extLst>
          </p:cNvPr>
          <p:cNvSpPr/>
          <p:nvPr/>
        </p:nvSpPr>
        <p:spPr bwMode="auto">
          <a:xfrm>
            <a:off x="3021553" y="5602908"/>
            <a:ext cx="1672036" cy="761654"/>
          </a:xfrm>
          <a:prstGeom prst="rect">
            <a:avLst/>
          </a:prstGeom>
          <a:noFill/>
          <a:ln w="28575" cap="flat" cmpd="sng" algn="ctr">
            <a:solidFill>
              <a:srgbClr val="0000FF"/>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Arial" charset="0"/>
              <a:ea typeface="+mn-ea"/>
              <a:cs typeface="+mn-cs"/>
            </a:endParaRPr>
          </a:p>
        </p:txBody>
      </p:sp>
      <p:sp>
        <p:nvSpPr>
          <p:cNvPr id="60" name="Rectangle 59">
            <a:extLst>
              <a:ext uri="{FF2B5EF4-FFF2-40B4-BE49-F238E27FC236}">
                <a16:creationId xmlns:a16="http://schemas.microsoft.com/office/drawing/2014/main" id="{EED1124D-16B7-456C-B99B-20813EFB9CA0}"/>
              </a:ext>
            </a:extLst>
          </p:cNvPr>
          <p:cNvSpPr/>
          <p:nvPr/>
        </p:nvSpPr>
        <p:spPr>
          <a:xfrm>
            <a:off x="5805047" y="2966219"/>
            <a:ext cx="1255472" cy="276999"/>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1" u="none" strike="noStrike" kern="1200" cap="none" spc="0" normalizeH="0" baseline="0" noProof="0">
                <a:ln>
                  <a:noFill/>
                </a:ln>
                <a:solidFill>
                  <a:srgbClr val="0000FF"/>
                </a:solidFill>
                <a:effectLst/>
                <a:uLnTx/>
                <a:uFillTx/>
                <a:latin typeface="Arial" charset="0"/>
                <a:ea typeface="+mn-ea"/>
                <a:cs typeface="+mn-cs"/>
              </a:rPr>
              <a:t>(still a bit sick)</a:t>
            </a:r>
          </a:p>
        </p:txBody>
      </p:sp>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E4B6219E-70E1-4EEE-859F-C3336B7499D8}"/>
                  </a:ext>
                </a:extLst>
              </p:cNvPr>
              <p:cNvSpPr txBox="1"/>
              <p:nvPr/>
            </p:nvSpPr>
            <p:spPr>
              <a:xfrm>
                <a:off x="3943375" y="959697"/>
                <a:ext cx="1588448" cy="477375"/>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05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sSubPr>
                        <m:e>
                          <m:r>
                            <a:rPr kumimoji="0" lang="en-US" sz="105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𝜂</m:t>
                          </m:r>
                        </m:e>
                        <m:sub>
                          <m:r>
                            <a:rPr kumimoji="0" lang="en-US" sz="105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0</m:t>
                          </m:r>
                        </m:sub>
                      </m:sSub>
                      <m:r>
                        <a:rPr kumimoji="0" lang="en-US" sz="105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m:t>
                      </m:r>
                      <m:rad>
                        <m:radPr>
                          <m:degHide m:val="on"/>
                          <m:ctrlPr>
                            <a:rPr kumimoji="0" lang="en-US" sz="105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ctrlPr>
                        </m:radPr>
                        <m:deg/>
                        <m:e>
                          <m:f>
                            <m:fPr>
                              <m:ctrlPr>
                                <a:rPr kumimoji="0" lang="en-US" sz="105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ctrlPr>
                            </m:fPr>
                            <m:num>
                              <m:sSub>
                                <m:sSubPr>
                                  <m:ctrlPr>
                                    <a:rPr kumimoji="0" lang="en-US" sz="105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ctrlPr>
                                </m:sSubPr>
                                <m:e>
                                  <m:r>
                                    <a:rPr kumimoji="0" lang="en-US" sz="105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𝜇</m:t>
                                  </m:r>
                                </m:e>
                                <m:sub>
                                  <m:r>
                                    <a:rPr kumimoji="0" lang="en-US" sz="105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0</m:t>
                                  </m:r>
                                </m:sub>
                              </m:sSub>
                            </m:num>
                            <m:den>
                              <m:sSub>
                                <m:sSubPr>
                                  <m:ctrlPr>
                                    <a:rPr kumimoji="0" lang="en-US" sz="105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ctrlPr>
                                </m:sSubPr>
                                <m:e>
                                  <m:r>
                                    <a:rPr kumimoji="0" lang="en-US" sz="105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𝜀</m:t>
                                  </m:r>
                                </m:e>
                                <m:sub>
                                  <m:r>
                                    <a:rPr kumimoji="0" lang="en-US" sz="105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0</m:t>
                                  </m:r>
                                </m:sub>
                              </m:sSub>
                            </m:den>
                          </m:f>
                        </m:e>
                      </m:rad>
                      <m:r>
                        <a:rPr kumimoji="0" lang="en-US" sz="105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=120</m:t>
                      </m:r>
                      <m:r>
                        <a:rPr kumimoji="0" lang="en-US" sz="105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𝜋</m:t>
                      </m:r>
                      <m:r>
                        <a:rPr kumimoji="0" lang="en-US" sz="105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≈377 </m:t>
                      </m:r>
                      <m:r>
                        <m:rPr>
                          <m:sty m:val="p"/>
                        </m:rPr>
                        <a:rPr kumimoji="0" lang="el-GR" sz="105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Ω</m:t>
                      </m:r>
                    </m:oMath>
                  </m:oMathPara>
                </a14:m>
                <a:endParaRPr kumimoji="0" lang="en-US" sz="1050" b="0" i="0" u="none" strike="noStrike" kern="1200" cap="none" spc="0" normalizeH="0" baseline="0" noProof="0">
                  <a:ln>
                    <a:noFill/>
                  </a:ln>
                  <a:solidFill>
                    <a:srgbClr val="000000"/>
                  </a:solidFill>
                  <a:effectLst/>
                  <a:uLnTx/>
                  <a:uFillTx/>
                  <a:latin typeface="Arial" charset="0"/>
                  <a:ea typeface="+mn-ea"/>
                  <a:cs typeface="+mn-cs"/>
                </a:endParaRPr>
              </a:p>
            </p:txBody>
          </p:sp>
        </mc:Choice>
        <mc:Fallback xmlns="">
          <p:sp>
            <p:nvSpPr>
              <p:cNvPr id="61" name="TextBox 60">
                <a:extLst>
                  <a:ext uri="{FF2B5EF4-FFF2-40B4-BE49-F238E27FC236}">
                    <a16:creationId xmlns:a16="http://schemas.microsoft.com/office/drawing/2014/main" id="{E4B6219E-70E1-4EEE-859F-C3336B7499D8}"/>
                  </a:ext>
                </a:extLst>
              </p:cNvPr>
              <p:cNvSpPr txBox="1">
                <a:spLocks noRot="1" noChangeAspect="1" noMove="1" noResize="1" noEditPoints="1" noAdjustHandles="1" noChangeArrowheads="1" noChangeShapeType="1" noTextEdit="1"/>
              </p:cNvSpPr>
              <p:nvPr/>
            </p:nvSpPr>
            <p:spPr>
              <a:xfrm>
                <a:off x="3943375" y="959697"/>
                <a:ext cx="1588448" cy="477375"/>
              </a:xfrm>
              <a:prstGeom prst="rect">
                <a:avLst/>
              </a:prstGeom>
              <a:blipFill>
                <a:blip r:embed="rId11"/>
                <a:stretch>
                  <a:fillRect l="-1538" r="-1923"/>
                </a:stretch>
              </a:blipFill>
            </p:spPr>
            <p:txBody>
              <a:bodyPr/>
              <a:lstStyle/>
              <a:p>
                <a:r>
                  <a:rPr lang="en-US">
                    <a:noFill/>
                  </a:rPr>
                  <a:t> </a:t>
                </a:r>
              </a:p>
            </p:txBody>
          </p:sp>
        </mc:Fallback>
      </mc:AlternateContent>
      <p:sp>
        <p:nvSpPr>
          <p:cNvPr id="62" name="TextBox 61">
            <a:extLst>
              <a:ext uri="{FF2B5EF4-FFF2-40B4-BE49-F238E27FC236}">
                <a16:creationId xmlns:a16="http://schemas.microsoft.com/office/drawing/2014/main" id="{0BB42DE1-C8B9-422C-9A17-3DCCCBDC2F55}"/>
              </a:ext>
            </a:extLst>
          </p:cNvPr>
          <p:cNvSpPr txBox="1"/>
          <p:nvPr/>
        </p:nvSpPr>
        <p:spPr>
          <a:xfrm>
            <a:off x="3810942" y="770750"/>
            <a:ext cx="1263487" cy="246221"/>
          </a:xfrm>
          <a:prstGeom prst="rect">
            <a:avLst/>
          </a:prstGeom>
          <a:noFill/>
        </p:spPr>
        <p:txBody>
          <a:bodyPr wrap="non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000" b="1" i="1" u="none" strike="noStrike" kern="1200" cap="none" spc="0" normalizeH="0" baseline="0" noProof="0">
                <a:ln>
                  <a:noFill/>
                </a:ln>
                <a:solidFill>
                  <a:srgbClr val="FF0000"/>
                </a:solidFill>
                <a:effectLst/>
                <a:uLnTx/>
                <a:uFillTx/>
                <a:latin typeface="Arial" charset="0"/>
                <a:ea typeface="+mn-ea"/>
                <a:cs typeface="+mn-cs"/>
              </a:rPr>
              <a:t>Wave impedance:</a:t>
            </a:r>
          </a:p>
        </p:txBody>
      </p:sp>
      <p:sp>
        <p:nvSpPr>
          <p:cNvPr id="63" name="TextBox 62">
            <a:extLst>
              <a:ext uri="{FF2B5EF4-FFF2-40B4-BE49-F238E27FC236}">
                <a16:creationId xmlns:a16="http://schemas.microsoft.com/office/drawing/2014/main" id="{55B3D9C1-8639-4339-9875-7D8EA80DC171}"/>
              </a:ext>
            </a:extLst>
          </p:cNvPr>
          <p:cNvSpPr txBox="1"/>
          <p:nvPr/>
        </p:nvSpPr>
        <p:spPr>
          <a:xfrm>
            <a:off x="5505101" y="1058691"/>
            <a:ext cx="944489"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1" u="none" strike="noStrike" kern="1200" cap="none" spc="0" normalizeH="0" baseline="0" noProof="0">
                <a:ln>
                  <a:noFill/>
                </a:ln>
                <a:solidFill>
                  <a:srgbClr val="FF0000"/>
                </a:solidFill>
                <a:effectLst/>
                <a:uLnTx/>
                <a:uFillTx/>
                <a:latin typeface="Arial" charset="0"/>
                <a:ea typeface="+mn-ea"/>
                <a:cs typeface="+mn-cs"/>
              </a:rPr>
              <a:t>(air/vacuum)</a:t>
            </a:r>
          </a:p>
        </p:txBody>
      </p:sp>
      <mc:AlternateContent xmlns:mc="http://schemas.openxmlformats.org/markup-compatibility/2006" xmlns:a14="http://schemas.microsoft.com/office/drawing/2010/main">
        <mc:Choice Requires="a14">
          <p:sp>
            <p:nvSpPr>
              <p:cNvPr id="64" name="TextBox 63">
                <a:extLst>
                  <a:ext uri="{FF2B5EF4-FFF2-40B4-BE49-F238E27FC236}">
                    <a16:creationId xmlns:a16="http://schemas.microsoft.com/office/drawing/2014/main" id="{821D1ECE-7431-4251-93D2-F9EACF0BBF46}"/>
                  </a:ext>
                </a:extLst>
              </p:cNvPr>
              <p:cNvSpPr txBox="1"/>
              <p:nvPr/>
            </p:nvSpPr>
            <p:spPr>
              <a:xfrm>
                <a:off x="1270774" y="984648"/>
                <a:ext cx="1515800" cy="340863"/>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05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𝑐</m:t>
                      </m:r>
                      <m:r>
                        <a:rPr kumimoji="0" lang="en-US" sz="105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m:t>
                      </m:r>
                      <m:f>
                        <m:fPr>
                          <m:ctrlPr>
                            <a:rPr kumimoji="0" lang="en-US" sz="105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fPr>
                        <m:num>
                          <m:r>
                            <a:rPr kumimoji="0" lang="en-US" sz="105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1</m:t>
                          </m:r>
                        </m:num>
                        <m:den>
                          <m:rad>
                            <m:radPr>
                              <m:degHide m:val="on"/>
                              <m:ctrlPr>
                                <a:rPr kumimoji="0" lang="en-US" sz="105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radPr>
                            <m:deg/>
                            <m:e>
                              <m:sSub>
                                <m:sSubPr>
                                  <m:ctrlPr>
                                    <a:rPr kumimoji="0" lang="en-US" sz="105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sSubPr>
                                <m:e>
                                  <m:r>
                                    <a:rPr kumimoji="0" lang="en-US" sz="105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𝜇</m:t>
                                  </m:r>
                                </m:e>
                                <m:sub>
                                  <m:r>
                                    <a:rPr kumimoji="0" lang="en-US" sz="105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0</m:t>
                                  </m:r>
                                </m:sub>
                              </m:sSub>
                              <m:sSub>
                                <m:sSubPr>
                                  <m:ctrlPr>
                                    <a:rPr kumimoji="0" lang="en-US" sz="105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ctrlPr>
                                </m:sSubPr>
                                <m:e>
                                  <m:r>
                                    <a:rPr kumimoji="0" lang="en-US" sz="105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𝜀</m:t>
                                  </m:r>
                                </m:e>
                                <m:sub>
                                  <m:r>
                                    <a:rPr kumimoji="0" lang="en-US" sz="105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0</m:t>
                                  </m:r>
                                </m:sub>
                              </m:sSub>
                            </m:e>
                          </m:rad>
                        </m:den>
                      </m:f>
                      <m:r>
                        <a:rPr kumimoji="0" lang="en-US" sz="105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≈3×</m:t>
                      </m:r>
                      <m:sSup>
                        <m:sSupPr>
                          <m:ctrlPr>
                            <a:rPr kumimoji="0" lang="en-US" sz="105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ctrlPr>
                        </m:sSupPr>
                        <m:e>
                          <m:r>
                            <a:rPr kumimoji="0" lang="en-US" sz="105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10</m:t>
                          </m:r>
                        </m:e>
                        <m:sup>
                          <m:r>
                            <a:rPr kumimoji="0" lang="en-US" sz="105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8</m:t>
                          </m:r>
                        </m:sup>
                      </m:sSup>
                      <m:r>
                        <a:rPr kumimoji="0" lang="en-US" sz="105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 </m:t>
                      </m:r>
                      <m:r>
                        <a:rPr kumimoji="0" lang="en-US" sz="105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𝑚</m:t>
                      </m:r>
                      <m:r>
                        <a:rPr kumimoji="0" lang="en-US" sz="105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m:t>
                      </m:r>
                      <m:r>
                        <a:rPr kumimoji="0" lang="en-US" sz="105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𝑠</m:t>
                      </m:r>
                    </m:oMath>
                  </m:oMathPara>
                </a14:m>
                <a:endParaRPr kumimoji="0" lang="en-US" sz="1050" b="0" i="0" u="none" strike="noStrike" kern="1200" cap="none" spc="0" normalizeH="0" baseline="0" noProof="0">
                  <a:ln>
                    <a:noFill/>
                  </a:ln>
                  <a:solidFill>
                    <a:srgbClr val="000000"/>
                  </a:solidFill>
                  <a:effectLst/>
                  <a:uLnTx/>
                  <a:uFillTx/>
                  <a:latin typeface="Arial" charset="0"/>
                  <a:ea typeface="+mn-ea"/>
                  <a:cs typeface="+mn-cs"/>
                </a:endParaRPr>
              </a:p>
            </p:txBody>
          </p:sp>
        </mc:Choice>
        <mc:Fallback xmlns="">
          <p:sp>
            <p:nvSpPr>
              <p:cNvPr id="64" name="TextBox 63">
                <a:extLst>
                  <a:ext uri="{FF2B5EF4-FFF2-40B4-BE49-F238E27FC236}">
                    <a16:creationId xmlns:a16="http://schemas.microsoft.com/office/drawing/2014/main" id="{821D1ECE-7431-4251-93D2-F9EACF0BBF46}"/>
                  </a:ext>
                </a:extLst>
              </p:cNvPr>
              <p:cNvSpPr txBox="1">
                <a:spLocks noRot="1" noChangeAspect="1" noMove="1" noResize="1" noEditPoints="1" noAdjustHandles="1" noChangeArrowheads="1" noChangeShapeType="1" noTextEdit="1"/>
              </p:cNvSpPr>
              <p:nvPr/>
            </p:nvSpPr>
            <p:spPr>
              <a:xfrm>
                <a:off x="1270774" y="984648"/>
                <a:ext cx="1515800" cy="340863"/>
              </a:xfrm>
              <a:prstGeom prst="rect">
                <a:avLst/>
              </a:prstGeom>
              <a:blipFill>
                <a:blip r:embed="rId12"/>
                <a:stretch>
                  <a:fillRect l="-402" t="-3636" r="-402" b="-10909"/>
                </a:stretch>
              </a:blipFill>
            </p:spPr>
            <p:txBody>
              <a:bodyPr/>
              <a:lstStyle/>
              <a:p>
                <a:r>
                  <a:rPr lang="en-US">
                    <a:noFill/>
                  </a:rPr>
                  <a:t> </a:t>
                </a:r>
              </a:p>
            </p:txBody>
          </p:sp>
        </mc:Fallback>
      </mc:AlternateContent>
      <p:sp>
        <p:nvSpPr>
          <p:cNvPr id="65" name="TextBox 64">
            <a:extLst>
              <a:ext uri="{FF2B5EF4-FFF2-40B4-BE49-F238E27FC236}">
                <a16:creationId xmlns:a16="http://schemas.microsoft.com/office/drawing/2014/main" id="{F7504C01-AAAF-4F53-86C5-2B2FBD6F24DC}"/>
              </a:ext>
            </a:extLst>
          </p:cNvPr>
          <p:cNvSpPr txBox="1"/>
          <p:nvPr/>
        </p:nvSpPr>
        <p:spPr>
          <a:xfrm>
            <a:off x="1112146" y="767732"/>
            <a:ext cx="1803387" cy="24622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1" u="none" strike="noStrike" kern="1200" cap="none" spc="0" normalizeH="0" baseline="0" noProof="0">
                <a:ln>
                  <a:noFill/>
                </a:ln>
                <a:solidFill>
                  <a:srgbClr val="FF0000"/>
                </a:solidFill>
                <a:effectLst/>
                <a:uLnTx/>
                <a:uFillTx/>
                <a:latin typeface="Arial" charset="0"/>
                <a:ea typeface="+mn-ea"/>
                <a:cs typeface="+mn-cs"/>
              </a:rPr>
              <a:t>Velocity of propagation:</a:t>
            </a:r>
          </a:p>
        </p:txBody>
      </p:sp>
      <p:sp>
        <p:nvSpPr>
          <p:cNvPr id="66" name="TextBox 65">
            <a:extLst>
              <a:ext uri="{FF2B5EF4-FFF2-40B4-BE49-F238E27FC236}">
                <a16:creationId xmlns:a16="http://schemas.microsoft.com/office/drawing/2014/main" id="{4CFC790F-FF11-44FB-A127-FA835686D123}"/>
              </a:ext>
            </a:extLst>
          </p:cNvPr>
          <p:cNvSpPr txBox="1"/>
          <p:nvPr/>
        </p:nvSpPr>
        <p:spPr>
          <a:xfrm>
            <a:off x="2746589" y="1023020"/>
            <a:ext cx="944489"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1" u="none" strike="noStrike" kern="1200" cap="none" spc="0" normalizeH="0" baseline="0" noProof="0">
                <a:ln>
                  <a:noFill/>
                </a:ln>
                <a:solidFill>
                  <a:srgbClr val="FF0000"/>
                </a:solidFill>
                <a:effectLst/>
                <a:uLnTx/>
                <a:uFillTx/>
                <a:latin typeface="Arial" charset="0"/>
                <a:ea typeface="+mn-ea"/>
                <a:cs typeface="+mn-cs"/>
              </a:rPr>
              <a:t>(air/vacuum)</a:t>
            </a:r>
          </a:p>
        </p:txBody>
      </p:sp>
      <mc:AlternateContent xmlns:mc="http://schemas.openxmlformats.org/markup-compatibility/2006" xmlns:a14="http://schemas.microsoft.com/office/drawing/2010/main">
        <mc:Choice Requires="a14">
          <p:sp>
            <p:nvSpPr>
              <p:cNvPr id="67" name="TextBox 66">
                <a:extLst>
                  <a:ext uri="{FF2B5EF4-FFF2-40B4-BE49-F238E27FC236}">
                    <a16:creationId xmlns:a16="http://schemas.microsoft.com/office/drawing/2014/main" id="{AC06CAE8-A9D3-4866-B8FD-B5C65B7B5C82}"/>
                  </a:ext>
                </a:extLst>
              </p:cNvPr>
              <p:cNvSpPr txBox="1"/>
              <p:nvPr/>
            </p:nvSpPr>
            <p:spPr>
              <a:xfrm>
                <a:off x="6628894" y="985930"/>
                <a:ext cx="1667892" cy="307200"/>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05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ctrlPr>
                        </m:sSubPr>
                        <m:e>
                          <m:r>
                            <a:rPr kumimoji="0" lang="en-US" sz="105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𝛽</m:t>
                          </m:r>
                        </m:e>
                        <m:sub>
                          <m:r>
                            <a:rPr kumimoji="0" lang="en-US" sz="105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0</m:t>
                          </m:r>
                        </m:sub>
                      </m:sSub>
                      <m:r>
                        <a:rPr kumimoji="0" lang="en-US" sz="105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m:t>
                      </m:r>
                      <m:f>
                        <m:fPr>
                          <m:ctrlPr>
                            <a:rPr kumimoji="0" lang="en-US" sz="105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ctrlPr>
                        </m:fPr>
                        <m:num>
                          <m:r>
                            <a:rPr kumimoji="0" lang="en-US" sz="105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2</m:t>
                          </m:r>
                          <m:r>
                            <a:rPr kumimoji="0" lang="en-US" sz="105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𝜋</m:t>
                          </m:r>
                        </m:num>
                        <m:den>
                          <m:r>
                            <a:rPr kumimoji="0" lang="en-US" sz="105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𝜆</m:t>
                          </m:r>
                        </m:den>
                      </m:f>
                      <m:r>
                        <a:rPr kumimoji="0" lang="en-US" sz="105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m:t>
                      </m:r>
                      <m:f>
                        <m:fPr>
                          <m:ctrlPr>
                            <a:rPr kumimoji="0" lang="en-US" sz="105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ctrlPr>
                        </m:fPr>
                        <m:num>
                          <m:r>
                            <a:rPr kumimoji="0" lang="en-US" sz="105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2</m:t>
                          </m:r>
                          <m:r>
                            <a:rPr kumimoji="0" lang="en-US" sz="105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𝜋</m:t>
                          </m:r>
                          <m:r>
                            <a:rPr kumimoji="0" lang="en-US" sz="105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𝑓</m:t>
                          </m:r>
                        </m:num>
                        <m:den>
                          <m:r>
                            <a:rPr kumimoji="0" lang="en-US" sz="105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𝑐</m:t>
                          </m:r>
                        </m:den>
                      </m:f>
                      <m:r>
                        <a:rPr kumimoji="0" lang="en-US" sz="105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m:t>
                      </m:r>
                      <m:r>
                        <a:rPr kumimoji="0" lang="en-US" sz="105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2</m:t>
                      </m:r>
                      <m:r>
                        <a:rPr kumimoji="0" lang="en-US" sz="105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𝜋</m:t>
                      </m:r>
                      <m:r>
                        <a:rPr kumimoji="0" lang="en-US" sz="1050" b="0" i="1"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cs typeface="+mn-cs"/>
                        </a:rPr>
                        <m:t>𝑓</m:t>
                      </m:r>
                      <m:rad>
                        <m:radPr>
                          <m:degHide m:val="on"/>
                          <m:ctrlPr>
                            <a:rPr kumimoji="0" lang="en-US" sz="105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ctrlPr>
                        </m:radPr>
                        <m:deg/>
                        <m:e>
                          <m:sSub>
                            <m:sSubPr>
                              <m:ctrlPr>
                                <a:rPr kumimoji="0" lang="en-US" sz="105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ctrlPr>
                            </m:sSubPr>
                            <m:e>
                              <m:r>
                                <a:rPr kumimoji="0" lang="en-US" sz="105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𝜇</m:t>
                              </m:r>
                            </m:e>
                            <m:sub>
                              <m:r>
                                <a:rPr kumimoji="0" lang="en-US" sz="105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0</m:t>
                              </m:r>
                            </m:sub>
                          </m:sSub>
                          <m:sSub>
                            <m:sSubPr>
                              <m:ctrlPr>
                                <a:rPr kumimoji="0" lang="en-US" sz="105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ctrlPr>
                            </m:sSubPr>
                            <m:e>
                              <m:r>
                                <a:rPr kumimoji="0" lang="en-US" sz="105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𝜀</m:t>
                              </m:r>
                            </m:e>
                            <m:sub>
                              <m:r>
                                <a:rPr kumimoji="0" lang="en-US" sz="105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0</m:t>
                              </m:r>
                            </m:sub>
                          </m:sSub>
                        </m:e>
                      </m:rad>
                    </m:oMath>
                  </m:oMathPara>
                </a14:m>
                <a:endParaRPr kumimoji="0" lang="en-US" sz="1050" b="0" i="0" u="none" strike="noStrike" kern="1200" cap="none" spc="0" normalizeH="0" baseline="0" noProof="0">
                  <a:ln>
                    <a:noFill/>
                  </a:ln>
                  <a:solidFill>
                    <a:srgbClr val="000000"/>
                  </a:solidFill>
                  <a:effectLst/>
                  <a:uLnTx/>
                  <a:uFillTx/>
                  <a:latin typeface="Arial" charset="0"/>
                  <a:ea typeface="+mn-ea"/>
                  <a:cs typeface="+mn-cs"/>
                </a:endParaRPr>
              </a:p>
            </p:txBody>
          </p:sp>
        </mc:Choice>
        <mc:Fallback xmlns="">
          <p:sp>
            <p:nvSpPr>
              <p:cNvPr id="67" name="TextBox 66">
                <a:extLst>
                  <a:ext uri="{FF2B5EF4-FFF2-40B4-BE49-F238E27FC236}">
                    <a16:creationId xmlns:a16="http://schemas.microsoft.com/office/drawing/2014/main" id="{AC06CAE8-A9D3-4866-B8FD-B5C65B7B5C82}"/>
                  </a:ext>
                </a:extLst>
              </p:cNvPr>
              <p:cNvSpPr txBox="1">
                <a:spLocks noRot="1" noChangeAspect="1" noMove="1" noResize="1" noEditPoints="1" noAdjustHandles="1" noChangeArrowheads="1" noChangeShapeType="1" noTextEdit="1"/>
              </p:cNvSpPr>
              <p:nvPr/>
            </p:nvSpPr>
            <p:spPr>
              <a:xfrm>
                <a:off x="6628894" y="985930"/>
                <a:ext cx="1667892" cy="307200"/>
              </a:xfrm>
              <a:prstGeom prst="rect">
                <a:avLst/>
              </a:prstGeom>
              <a:blipFill>
                <a:blip r:embed="rId13"/>
                <a:stretch>
                  <a:fillRect l="-2555" t="-8000" r="-365" b="-16000"/>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BE8DB873-6586-4899-AED9-BD0891FD49EE}"/>
              </a:ext>
            </a:extLst>
          </p:cNvPr>
          <p:cNvSpPr txBox="1"/>
          <p:nvPr/>
        </p:nvSpPr>
        <p:spPr>
          <a:xfrm>
            <a:off x="4726272" y="5629235"/>
            <a:ext cx="3300547" cy="646331"/>
          </a:xfrm>
          <a:prstGeom prst="rect">
            <a:avLst/>
          </a:prstGeom>
          <a:noFill/>
        </p:spPr>
        <p:txBody>
          <a:bodyPr wrap="square" rtlCol="0">
            <a:spAutoFit/>
          </a:bodyPr>
          <a:lstStyle/>
          <a:p>
            <a:r>
              <a:rPr lang="en-US" sz="1800" i="1">
                <a:solidFill>
                  <a:srgbClr val="0000FF"/>
                </a:solidFill>
              </a:rPr>
              <a:t>Upper bound for ELECTRICALLY SHORT wire</a:t>
            </a:r>
          </a:p>
        </p:txBody>
      </p:sp>
      <p:sp>
        <p:nvSpPr>
          <p:cNvPr id="33" name="Arc 32">
            <a:extLst>
              <a:ext uri="{FF2B5EF4-FFF2-40B4-BE49-F238E27FC236}">
                <a16:creationId xmlns:a16="http://schemas.microsoft.com/office/drawing/2014/main" id="{196C0DDF-9B69-4F1F-8DB5-E18E24E11E72}"/>
              </a:ext>
            </a:extLst>
          </p:cNvPr>
          <p:cNvSpPr/>
          <p:nvPr/>
        </p:nvSpPr>
        <p:spPr bwMode="auto">
          <a:xfrm>
            <a:off x="568325" y="2491275"/>
            <a:ext cx="762000" cy="685800"/>
          </a:xfrm>
          <a:prstGeom prst="arc">
            <a:avLst/>
          </a:prstGeom>
          <a:noFill/>
          <a:ln w="9525" cap="flat" cmpd="sng" algn="ctr">
            <a:solidFill>
              <a:schemeClr val="tx1"/>
            </a:solidFill>
            <a:prstDash val="solid"/>
            <a:round/>
            <a:headEnd type="none" w="med" len="med"/>
            <a:tailEnd type="triangle" w="med" len="me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000000"/>
              </a:solidFill>
              <a:effectLst/>
              <a:uLnTx/>
              <a:uFillTx/>
              <a:latin typeface="Arial" charset="0"/>
              <a:ea typeface="+mn-ea"/>
              <a:cs typeface="+mn-cs"/>
            </a:endParaRPr>
          </a:p>
        </p:txBody>
      </p:sp>
      <p:sp>
        <p:nvSpPr>
          <p:cNvPr id="34" name="TextBox 37">
            <a:extLst>
              <a:ext uri="{FF2B5EF4-FFF2-40B4-BE49-F238E27FC236}">
                <a16:creationId xmlns:a16="http://schemas.microsoft.com/office/drawing/2014/main" id="{CB16949D-ED22-4C5D-BA42-E0786670502B}"/>
              </a:ext>
            </a:extLst>
          </p:cNvPr>
          <p:cNvSpPr txBox="1">
            <a:spLocks noChangeArrowheads="1"/>
          </p:cNvSpPr>
          <p:nvPr/>
        </p:nvSpPr>
        <p:spPr bwMode="auto">
          <a:xfrm>
            <a:off x="1101725" y="2338875"/>
            <a:ext cx="271462" cy="277812"/>
          </a:xfrm>
          <a:prstGeom prst="rect">
            <a:avLst/>
          </a:prstGeom>
          <a:noFill/>
          <a:ln w="9525">
            <a:noFill/>
            <a:miter lim="800000"/>
            <a:headEnd/>
            <a:tailEnd/>
          </a:ln>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l-GR" sz="1200" b="1" i="1" u="none" strike="noStrike" kern="1200" cap="none" spc="0" normalizeH="0" baseline="0" noProof="0">
                <a:ln>
                  <a:noFill/>
                </a:ln>
                <a:solidFill>
                  <a:srgbClr val="000000"/>
                </a:solidFill>
                <a:effectLst/>
                <a:uLnTx/>
                <a:uFillTx/>
                <a:latin typeface="Arial" charset="0"/>
                <a:ea typeface="+mn-ea"/>
                <a:cs typeface="+mn-cs"/>
              </a:rPr>
              <a:t>θ</a:t>
            </a:r>
            <a:endParaRPr kumimoji="0" lang="en-US" sz="1200" b="1" i="1"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7913986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Radiated Fields from Finite Linear </a:t>
            </a:r>
            <a:r>
              <a:rPr lang="en-US" dirty="0"/>
              <a:t>Dipole</a:t>
            </a:r>
          </a:p>
        </p:txBody>
      </p:sp>
      <p:graphicFrame>
        <p:nvGraphicFramePr>
          <p:cNvPr id="36866" name="Object 10"/>
          <p:cNvGraphicFramePr>
            <a:graphicFrameLocks noChangeAspect="1"/>
          </p:cNvGraphicFramePr>
          <p:nvPr/>
        </p:nvGraphicFramePr>
        <p:xfrm>
          <a:off x="3280651" y="877122"/>
          <a:ext cx="2144713" cy="455612"/>
        </p:xfrm>
        <a:graphic>
          <a:graphicData uri="http://schemas.openxmlformats.org/presentationml/2006/ole">
            <mc:AlternateContent xmlns:mc="http://schemas.openxmlformats.org/markup-compatibility/2006">
              <mc:Choice xmlns:v="urn:schemas-microsoft-com:vml" Requires="v">
                <p:oleObj spid="_x0000_s85536" name="Equation" r:id="rId3" imgW="1968480" imgH="419040" progId="Equation.3">
                  <p:embed/>
                </p:oleObj>
              </mc:Choice>
              <mc:Fallback>
                <p:oleObj name="Equation" r:id="rId3" imgW="1968480" imgH="419040" progId="Equation.3">
                  <p:embed/>
                  <p:pic>
                    <p:nvPicPr>
                      <p:cNvPr id="36866" name="Object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80651" y="877122"/>
                        <a:ext cx="2144713" cy="4556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 name="Object 3"/>
          <p:cNvGraphicFramePr>
            <a:graphicFrameLocks noChangeAspect="1"/>
          </p:cNvGraphicFramePr>
          <p:nvPr/>
        </p:nvGraphicFramePr>
        <p:xfrm>
          <a:off x="3759417" y="1795080"/>
          <a:ext cx="1137836" cy="212396"/>
        </p:xfrm>
        <a:graphic>
          <a:graphicData uri="http://schemas.openxmlformats.org/presentationml/2006/ole">
            <mc:AlternateContent xmlns:mc="http://schemas.openxmlformats.org/markup-compatibility/2006">
              <mc:Choice xmlns:v="urn:schemas-microsoft-com:vml" Requires="v">
                <p:oleObj spid="_x0000_s85537" name="Equation" r:id="rId5" imgW="952200" imgH="177480" progId="Equation.3">
                  <p:embed/>
                </p:oleObj>
              </mc:Choice>
              <mc:Fallback>
                <p:oleObj name="Equation" r:id="rId5" imgW="952200" imgH="177480" progId="Equation.3">
                  <p:embed/>
                  <p:pic>
                    <p:nvPicPr>
                      <p:cNvPr id="4"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59417" y="1795080"/>
                        <a:ext cx="1137836" cy="21239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6868" name="Object 10"/>
          <p:cNvGraphicFramePr>
            <a:graphicFrameLocks noChangeAspect="1"/>
          </p:cNvGraphicFramePr>
          <p:nvPr/>
        </p:nvGraphicFramePr>
        <p:xfrm>
          <a:off x="3734183" y="2093916"/>
          <a:ext cx="3516312" cy="428625"/>
        </p:xfrm>
        <a:graphic>
          <a:graphicData uri="http://schemas.openxmlformats.org/presentationml/2006/ole">
            <mc:AlternateContent xmlns:mc="http://schemas.openxmlformats.org/markup-compatibility/2006">
              <mc:Choice xmlns:v="urn:schemas-microsoft-com:vml" Requires="v">
                <p:oleObj spid="_x0000_s85538" name="Equation" r:id="rId7" imgW="3225600" imgH="393480" progId="Equation.3">
                  <p:embed/>
                </p:oleObj>
              </mc:Choice>
              <mc:Fallback>
                <p:oleObj name="Equation" r:id="rId7" imgW="3225600" imgH="393480" progId="Equation.3">
                  <p:embed/>
                  <p:pic>
                    <p:nvPicPr>
                      <p:cNvPr id="36868" name="Object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34183" y="2093916"/>
                        <a:ext cx="3516312" cy="428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6869" name="Object 10"/>
          <p:cNvGraphicFramePr>
            <a:graphicFrameLocks noChangeAspect="1"/>
          </p:cNvGraphicFramePr>
          <p:nvPr/>
        </p:nvGraphicFramePr>
        <p:xfrm>
          <a:off x="2223923" y="2552428"/>
          <a:ext cx="6313488" cy="428625"/>
        </p:xfrm>
        <a:graphic>
          <a:graphicData uri="http://schemas.openxmlformats.org/presentationml/2006/ole">
            <mc:AlternateContent xmlns:mc="http://schemas.openxmlformats.org/markup-compatibility/2006">
              <mc:Choice xmlns:v="urn:schemas-microsoft-com:vml" Requires="v">
                <p:oleObj spid="_x0000_s85539" name="Equation" r:id="rId9" imgW="5790960" imgH="393480" progId="Equation.3">
                  <p:embed/>
                </p:oleObj>
              </mc:Choice>
              <mc:Fallback>
                <p:oleObj name="Equation" r:id="rId9" imgW="5790960" imgH="393480" progId="Equation.3">
                  <p:embed/>
                  <p:pic>
                    <p:nvPicPr>
                      <p:cNvPr id="36869" name="Object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223923" y="2552428"/>
                        <a:ext cx="6313488" cy="428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6870" name="Object 10"/>
          <p:cNvGraphicFramePr>
            <a:graphicFrameLocks noChangeAspect="1"/>
          </p:cNvGraphicFramePr>
          <p:nvPr/>
        </p:nvGraphicFramePr>
        <p:xfrm>
          <a:off x="2243029" y="3292531"/>
          <a:ext cx="3890962" cy="428625"/>
        </p:xfrm>
        <a:graphic>
          <a:graphicData uri="http://schemas.openxmlformats.org/presentationml/2006/ole">
            <mc:AlternateContent xmlns:mc="http://schemas.openxmlformats.org/markup-compatibility/2006">
              <mc:Choice xmlns:v="urn:schemas-microsoft-com:vml" Requires="v">
                <p:oleObj spid="_x0000_s85540" name="Equation" r:id="rId11" imgW="3568680" imgH="393480" progId="Equation.3">
                  <p:embed/>
                </p:oleObj>
              </mc:Choice>
              <mc:Fallback>
                <p:oleObj name="Equation" r:id="rId11" imgW="3568680" imgH="393480" progId="Equation.3">
                  <p:embed/>
                  <p:pic>
                    <p:nvPicPr>
                      <p:cNvPr id="36870" name="Object 1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243029" y="3292531"/>
                        <a:ext cx="3890962" cy="428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6871" name="Object 7"/>
          <p:cNvGraphicFramePr>
            <a:graphicFrameLocks noChangeAspect="1"/>
          </p:cNvGraphicFramePr>
          <p:nvPr/>
        </p:nvGraphicFramePr>
        <p:xfrm>
          <a:off x="2199783" y="4370332"/>
          <a:ext cx="5565775" cy="428625"/>
        </p:xfrm>
        <a:graphic>
          <a:graphicData uri="http://schemas.openxmlformats.org/presentationml/2006/ole">
            <mc:AlternateContent xmlns:mc="http://schemas.openxmlformats.org/markup-compatibility/2006">
              <mc:Choice xmlns:v="urn:schemas-microsoft-com:vml" Requires="v">
                <p:oleObj spid="_x0000_s85541" name="Equation" r:id="rId13" imgW="5105160" imgH="393480" progId="Equation.3">
                  <p:embed/>
                </p:oleObj>
              </mc:Choice>
              <mc:Fallback>
                <p:oleObj name="Equation" r:id="rId13" imgW="5105160" imgH="393480" progId="Equation.3">
                  <p:embed/>
                  <p:pic>
                    <p:nvPicPr>
                      <p:cNvPr id="36871" name="Object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199783" y="4370332"/>
                        <a:ext cx="5565775" cy="428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 name="Object 8"/>
          <p:cNvGraphicFramePr>
            <a:graphicFrameLocks noChangeAspect="1"/>
          </p:cNvGraphicFramePr>
          <p:nvPr/>
        </p:nvGraphicFramePr>
        <p:xfrm>
          <a:off x="3260398" y="3841749"/>
          <a:ext cx="2413000" cy="393700"/>
        </p:xfrm>
        <a:graphic>
          <a:graphicData uri="http://schemas.openxmlformats.org/presentationml/2006/ole">
            <mc:AlternateContent xmlns:mc="http://schemas.openxmlformats.org/markup-compatibility/2006">
              <mc:Choice xmlns:v="urn:schemas-microsoft-com:vml" Requires="v">
                <p:oleObj spid="_x0000_s85542" name="Equation" r:id="rId15" imgW="2412720" imgH="393480" progId="Equation.3">
                  <p:embed/>
                </p:oleObj>
              </mc:Choice>
              <mc:Fallback>
                <p:oleObj name="Equation" r:id="rId15" imgW="2412720" imgH="393480" progId="Equation.3">
                  <p:embed/>
                  <p:pic>
                    <p:nvPicPr>
                      <p:cNvPr id="9" name="Object 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260398" y="3841749"/>
                        <a:ext cx="2413000" cy="393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6874" name="Object 10"/>
          <p:cNvGraphicFramePr>
            <a:graphicFrameLocks noChangeAspect="1"/>
          </p:cNvGraphicFramePr>
          <p:nvPr/>
        </p:nvGraphicFramePr>
        <p:xfrm>
          <a:off x="1056016" y="4949169"/>
          <a:ext cx="7283450" cy="595313"/>
        </p:xfrm>
        <a:graphic>
          <a:graphicData uri="http://schemas.openxmlformats.org/presentationml/2006/ole">
            <mc:AlternateContent xmlns:mc="http://schemas.openxmlformats.org/markup-compatibility/2006">
              <mc:Choice xmlns:v="urn:schemas-microsoft-com:vml" Requires="v">
                <p:oleObj spid="_x0000_s85543" name="Equation" r:id="rId17" imgW="6680160" imgH="545760" progId="Equation.3">
                  <p:embed/>
                </p:oleObj>
              </mc:Choice>
              <mc:Fallback>
                <p:oleObj name="Equation" r:id="rId17" imgW="6680160" imgH="545760" progId="Equation.3">
                  <p:embed/>
                  <p:pic>
                    <p:nvPicPr>
                      <p:cNvPr id="36874" name="Object 1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056016" y="4949169"/>
                        <a:ext cx="7283450" cy="5953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6876" name="Object 12"/>
          <p:cNvGraphicFramePr>
            <a:graphicFrameLocks noChangeAspect="1"/>
          </p:cNvGraphicFramePr>
          <p:nvPr/>
        </p:nvGraphicFramePr>
        <p:xfrm>
          <a:off x="1081088" y="5634038"/>
          <a:ext cx="7143750" cy="527050"/>
        </p:xfrm>
        <a:graphic>
          <a:graphicData uri="http://schemas.openxmlformats.org/presentationml/2006/ole">
            <mc:AlternateContent xmlns:mc="http://schemas.openxmlformats.org/markup-compatibility/2006">
              <mc:Choice xmlns:v="urn:schemas-microsoft-com:vml" Requires="v">
                <p:oleObj spid="_x0000_s85544" name="Equation" r:id="rId19" imgW="6553080" imgH="482400" progId="Equation.3">
                  <p:embed/>
                </p:oleObj>
              </mc:Choice>
              <mc:Fallback>
                <p:oleObj name="Equation" r:id="rId19" imgW="6553080" imgH="482400" progId="Equation.3">
                  <p:embed/>
                  <p:pic>
                    <p:nvPicPr>
                      <p:cNvPr id="36876" name="Object 12"/>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081088" y="5634038"/>
                        <a:ext cx="7143750" cy="5270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33" name="Group 32"/>
          <p:cNvGrpSpPr/>
          <p:nvPr/>
        </p:nvGrpSpPr>
        <p:grpSpPr>
          <a:xfrm>
            <a:off x="1243498" y="1366344"/>
            <a:ext cx="291005" cy="1723697"/>
            <a:chOff x="402677" y="1261241"/>
            <a:chExt cx="291005" cy="1723697"/>
          </a:xfrm>
        </p:grpSpPr>
        <p:cxnSp>
          <p:nvCxnSpPr>
            <p:cNvPr id="13" name="Straight Connector 12"/>
            <p:cNvCxnSpPr/>
            <p:nvPr/>
          </p:nvCxnSpPr>
          <p:spPr bwMode="auto">
            <a:xfrm>
              <a:off x="548179" y="1261241"/>
              <a:ext cx="0" cy="1723697"/>
            </a:xfrm>
            <a:prstGeom prst="line">
              <a:avLst/>
            </a:prstGeom>
            <a:solidFill>
              <a:schemeClr val="accent1"/>
            </a:solidFill>
            <a:ln w="28575" cap="flat" cmpd="sng" algn="ctr">
              <a:solidFill>
                <a:schemeClr val="tx1"/>
              </a:solidFill>
              <a:prstDash val="solid"/>
              <a:round/>
              <a:headEnd type="none" w="med" len="med"/>
              <a:tailEnd type="none" w="lg" len="lg"/>
            </a:ln>
            <a:effectLst/>
          </p:spPr>
        </p:cxnSp>
        <p:grpSp>
          <p:nvGrpSpPr>
            <p:cNvPr id="32" name="Group 31"/>
            <p:cNvGrpSpPr/>
            <p:nvPr/>
          </p:nvGrpSpPr>
          <p:grpSpPr>
            <a:xfrm>
              <a:off x="402677" y="1977587"/>
              <a:ext cx="291005" cy="291005"/>
              <a:chOff x="781050" y="2257425"/>
              <a:chExt cx="291005" cy="291005"/>
            </a:xfrm>
          </p:grpSpPr>
          <p:sp>
            <p:nvSpPr>
              <p:cNvPr id="30" name="Oval 29"/>
              <p:cNvSpPr/>
              <p:nvPr/>
            </p:nvSpPr>
            <p:spPr bwMode="auto">
              <a:xfrm>
                <a:off x="781050" y="2257425"/>
                <a:ext cx="291005" cy="291005"/>
              </a:xfrm>
              <a:prstGeom prst="ellipse">
                <a:avLst/>
              </a:prstGeom>
              <a:solidFill>
                <a:schemeClr val="bg1"/>
              </a:solidFill>
              <a:ln w="9525" cap="flat" cmpd="sng" algn="ctr">
                <a:solidFill>
                  <a:schemeClr val="tx1"/>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p:txBody>
          </p:sp>
          <p:sp>
            <p:nvSpPr>
              <p:cNvPr id="29" name="Freeform 28"/>
              <p:cNvSpPr/>
              <p:nvPr/>
            </p:nvSpPr>
            <p:spPr bwMode="auto">
              <a:xfrm>
                <a:off x="810545" y="2321983"/>
                <a:ext cx="232016" cy="161887"/>
              </a:xfrm>
              <a:custGeom>
                <a:avLst/>
                <a:gdLst>
                  <a:gd name="connsiteX0" fmla="*/ 0 w 1497806"/>
                  <a:gd name="connsiteY0" fmla="*/ 355203 h 715169"/>
                  <a:gd name="connsiteX1" fmla="*/ 373856 w 1497806"/>
                  <a:gd name="connsiteY1" fmla="*/ 397 h 715169"/>
                  <a:gd name="connsiteX2" fmla="*/ 747713 w 1497806"/>
                  <a:gd name="connsiteY2" fmla="*/ 357585 h 715169"/>
                  <a:gd name="connsiteX3" fmla="*/ 1123950 w 1497806"/>
                  <a:gd name="connsiteY3" fmla="*/ 714772 h 715169"/>
                  <a:gd name="connsiteX4" fmla="*/ 1497806 w 1497806"/>
                  <a:gd name="connsiteY4" fmla="*/ 355203 h 7151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7806" h="715169">
                    <a:moveTo>
                      <a:pt x="0" y="355203"/>
                    </a:moveTo>
                    <a:cubicBezTo>
                      <a:pt x="124618" y="177601"/>
                      <a:pt x="249237" y="0"/>
                      <a:pt x="373856" y="397"/>
                    </a:cubicBezTo>
                    <a:cubicBezTo>
                      <a:pt x="498475" y="794"/>
                      <a:pt x="747713" y="357585"/>
                      <a:pt x="747713" y="357585"/>
                    </a:cubicBezTo>
                    <a:cubicBezTo>
                      <a:pt x="872729" y="476648"/>
                      <a:pt x="998935" y="715169"/>
                      <a:pt x="1123950" y="714772"/>
                    </a:cubicBezTo>
                    <a:cubicBezTo>
                      <a:pt x="1248966" y="714375"/>
                      <a:pt x="1373386" y="534789"/>
                      <a:pt x="1497806" y="355203"/>
                    </a:cubicBezTo>
                  </a:path>
                </a:pathLst>
              </a:custGeom>
              <a:noFill/>
              <a:ln w="9525" cap="flat" cmpd="sng" algn="ctr">
                <a:solidFill>
                  <a:schemeClr val="tx1"/>
                </a:solidFill>
                <a:prstDash val="solid"/>
                <a:round/>
                <a:headEnd type="none" w="med" len="med"/>
                <a:tailEnd type="none" w="lg" len="lg"/>
              </a:ln>
              <a:effectLst/>
            </p:spPr>
            <p:txBody>
              <a:bodyPr rtlCol="0" anchor="ctr"/>
              <a:lstStyle/>
              <a:p>
                <a:pPr algn="ctr"/>
                <a:endParaRPr lang="en-US"/>
              </a:p>
            </p:txBody>
          </p:sp>
        </p:grpSp>
      </p:grpSp>
      <p:cxnSp>
        <p:nvCxnSpPr>
          <p:cNvPr id="35" name="Straight Connector 34"/>
          <p:cNvCxnSpPr/>
          <p:nvPr/>
        </p:nvCxnSpPr>
        <p:spPr bwMode="auto">
          <a:xfrm flipH="1">
            <a:off x="543909" y="2238703"/>
            <a:ext cx="622739" cy="0"/>
          </a:xfrm>
          <a:prstGeom prst="line">
            <a:avLst/>
          </a:prstGeom>
          <a:solidFill>
            <a:schemeClr val="accent1"/>
          </a:solidFill>
          <a:ln w="9525" cap="flat" cmpd="sng" algn="ctr">
            <a:solidFill>
              <a:schemeClr val="tx1"/>
            </a:solidFill>
            <a:prstDash val="dash"/>
            <a:round/>
            <a:headEnd type="none" w="med" len="med"/>
            <a:tailEnd type="none" w="lg" len="lg"/>
          </a:ln>
          <a:effectLst/>
        </p:spPr>
      </p:cxnSp>
      <p:cxnSp>
        <p:nvCxnSpPr>
          <p:cNvPr id="37" name="Straight Connector 36"/>
          <p:cNvCxnSpPr/>
          <p:nvPr/>
        </p:nvCxnSpPr>
        <p:spPr bwMode="auto">
          <a:xfrm flipH="1">
            <a:off x="543909" y="1371601"/>
            <a:ext cx="788276" cy="0"/>
          </a:xfrm>
          <a:prstGeom prst="line">
            <a:avLst/>
          </a:prstGeom>
          <a:solidFill>
            <a:schemeClr val="accent1"/>
          </a:solidFill>
          <a:ln w="9525" cap="flat" cmpd="sng" algn="ctr">
            <a:solidFill>
              <a:schemeClr val="tx1"/>
            </a:solidFill>
            <a:prstDash val="dash"/>
            <a:round/>
            <a:headEnd type="none" w="med" len="med"/>
            <a:tailEnd type="none" w="lg" len="lg"/>
          </a:ln>
          <a:effectLst/>
        </p:spPr>
      </p:cxnSp>
      <p:cxnSp>
        <p:nvCxnSpPr>
          <p:cNvPr id="39" name="Straight Connector 38"/>
          <p:cNvCxnSpPr/>
          <p:nvPr/>
        </p:nvCxnSpPr>
        <p:spPr bwMode="auto">
          <a:xfrm flipH="1">
            <a:off x="543909" y="3079531"/>
            <a:ext cx="788276" cy="0"/>
          </a:xfrm>
          <a:prstGeom prst="line">
            <a:avLst/>
          </a:prstGeom>
          <a:solidFill>
            <a:schemeClr val="accent1"/>
          </a:solidFill>
          <a:ln w="9525" cap="flat" cmpd="sng" algn="ctr">
            <a:solidFill>
              <a:schemeClr val="tx1"/>
            </a:solidFill>
            <a:prstDash val="dash"/>
            <a:round/>
            <a:headEnd type="none" w="med" len="med"/>
            <a:tailEnd type="none" w="lg" len="lg"/>
          </a:ln>
          <a:effectLst/>
        </p:spPr>
      </p:cxnSp>
      <p:cxnSp>
        <p:nvCxnSpPr>
          <p:cNvPr id="41" name="Straight Arrow Connector 40"/>
          <p:cNvCxnSpPr/>
          <p:nvPr/>
        </p:nvCxnSpPr>
        <p:spPr bwMode="auto">
          <a:xfrm>
            <a:off x="659526" y="1376855"/>
            <a:ext cx="0" cy="861848"/>
          </a:xfrm>
          <a:prstGeom prst="straightConnector1">
            <a:avLst/>
          </a:prstGeom>
          <a:solidFill>
            <a:schemeClr val="accent1"/>
          </a:solidFill>
          <a:ln w="9525" cap="flat" cmpd="sng" algn="ctr">
            <a:solidFill>
              <a:schemeClr val="tx1"/>
            </a:solidFill>
            <a:prstDash val="solid"/>
            <a:round/>
            <a:headEnd type="triangle" w="med" len="med"/>
            <a:tailEnd type="triangle" w="med" len="med"/>
          </a:ln>
          <a:effectLst/>
        </p:spPr>
      </p:cxnSp>
      <p:cxnSp>
        <p:nvCxnSpPr>
          <p:cNvPr id="42" name="Straight Arrow Connector 41"/>
          <p:cNvCxnSpPr/>
          <p:nvPr/>
        </p:nvCxnSpPr>
        <p:spPr bwMode="auto">
          <a:xfrm>
            <a:off x="659526" y="2233448"/>
            <a:ext cx="0" cy="861848"/>
          </a:xfrm>
          <a:prstGeom prst="straightConnector1">
            <a:avLst/>
          </a:prstGeom>
          <a:solidFill>
            <a:schemeClr val="accent1"/>
          </a:solidFill>
          <a:ln w="9525" cap="flat" cmpd="sng" algn="ctr">
            <a:solidFill>
              <a:schemeClr val="tx1"/>
            </a:solidFill>
            <a:prstDash val="solid"/>
            <a:round/>
            <a:headEnd type="triangle" w="med" len="med"/>
            <a:tailEnd type="triangle" w="med" len="med"/>
          </a:ln>
          <a:effectLst/>
        </p:spPr>
      </p:cxnSp>
      <p:sp>
        <p:nvSpPr>
          <p:cNvPr id="43" name="TextBox 42"/>
          <p:cNvSpPr txBox="1"/>
          <p:nvPr/>
        </p:nvSpPr>
        <p:spPr>
          <a:xfrm>
            <a:off x="519904" y="1681655"/>
            <a:ext cx="279244" cy="276999"/>
          </a:xfrm>
          <a:prstGeom prst="rect">
            <a:avLst/>
          </a:prstGeom>
          <a:solidFill>
            <a:schemeClr val="bg1"/>
          </a:solidFill>
        </p:spPr>
        <p:txBody>
          <a:bodyPr wrap="none" rtlCol="0">
            <a:spAutoFit/>
          </a:bodyPr>
          <a:lstStyle/>
          <a:p>
            <a:r>
              <a:rPr lang="en-US" sz="1200" i="1" dirty="0"/>
              <a:t>h</a:t>
            </a:r>
          </a:p>
        </p:txBody>
      </p:sp>
      <p:sp>
        <p:nvSpPr>
          <p:cNvPr id="44" name="TextBox 43"/>
          <p:cNvSpPr txBox="1"/>
          <p:nvPr/>
        </p:nvSpPr>
        <p:spPr>
          <a:xfrm>
            <a:off x="519904" y="2548758"/>
            <a:ext cx="279244" cy="276999"/>
          </a:xfrm>
          <a:prstGeom prst="rect">
            <a:avLst/>
          </a:prstGeom>
          <a:solidFill>
            <a:schemeClr val="bg1"/>
          </a:solidFill>
        </p:spPr>
        <p:txBody>
          <a:bodyPr wrap="none" rtlCol="0">
            <a:spAutoFit/>
          </a:bodyPr>
          <a:lstStyle/>
          <a:p>
            <a:r>
              <a:rPr lang="en-US" sz="1200" i="1" dirty="0"/>
              <a:t>h</a:t>
            </a:r>
          </a:p>
        </p:txBody>
      </p:sp>
      <p:sp>
        <p:nvSpPr>
          <p:cNvPr id="45" name="Freeform 44"/>
          <p:cNvSpPr/>
          <p:nvPr/>
        </p:nvSpPr>
        <p:spPr bwMode="auto">
          <a:xfrm>
            <a:off x="856593" y="1397876"/>
            <a:ext cx="493985" cy="830317"/>
          </a:xfrm>
          <a:custGeom>
            <a:avLst/>
            <a:gdLst>
              <a:gd name="connsiteX0" fmla="*/ 341586 w 341586"/>
              <a:gd name="connsiteY0" fmla="*/ 0 h 830317"/>
              <a:gd name="connsiteX1" fmla="*/ 36786 w 341586"/>
              <a:gd name="connsiteY1" fmla="*/ 441434 h 830317"/>
              <a:gd name="connsiteX2" fmla="*/ 120869 w 341586"/>
              <a:gd name="connsiteY2" fmla="*/ 830317 h 830317"/>
            </a:gdLst>
            <a:ahLst/>
            <a:cxnLst>
              <a:cxn ang="0">
                <a:pos x="connsiteX0" y="connsiteY0"/>
              </a:cxn>
              <a:cxn ang="0">
                <a:pos x="connsiteX1" y="connsiteY1"/>
              </a:cxn>
              <a:cxn ang="0">
                <a:pos x="connsiteX2" y="connsiteY2"/>
              </a:cxn>
            </a:cxnLst>
            <a:rect l="l" t="t" r="r" b="b"/>
            <a:pathLst>
              <a:path w="341586" h="830317">
                <a:moveTo>
                  <a:pt x="341586" y="0"/>
                </a:moveTo>
                <a:cubicBezTo>
                  <a:pt x="207579" y="151524"/>
                  <a:pt x="73572" y="303048"/>
                  <a:pt x="36786" y="441434"/>
                </a:cubicBezTo>
                <a:cubicBezTo>
                  <a:pt x="0" y="579820"/>
                  <a:pt x="60434" y="705068"/>
                  <a:pt x="120869" y="830317"/>
                </a:cubicBezTo>
              </a:path>
            </a:pathLst>
          </a:custGeom>
          <a:noFill/>
          <a:ln w="19050" cap="flat" cmpd="sng" algn="ctr">
            <a:solidFill>
              <a:srgbClr val="FF0000"/>
            </a:solidFill>
            <a:prstDash val="sysDash"/>
            <a:round/>
            <a:headEnd type="none" w="med" len="med"/>
            <a:tailEnd type="none" w="lg" len="lg"/>
          </a:ln>
          <a:effectLst/>
        </p:spPr>
        <p:txBody>
          <a:bodyPr rtlCol="0" anchor="ctr"/>
          <a:lstStyle/>
          <a:p>
            <a:pPr algn="ctr"/>
            <a:endParaRPr lang="en-US"/>
          </a:p>
        </p:txBody>
      </p:sp>
      <p:sp>
        <p:nvSpPr>
          <p:cNvPr id="51" name="Freeform 50"/>
          <p:cNvSpPr/>
          <p:nvPr/>
        </p:nvSpPr>
        <p:spPr bwMode="auto">
          <a:xfrm flipV="1">
            <a:off x="856593" y="2254469"/>
            <a:ext cx="493985" cy="830317"/>
          </a:xfrm>
          <a:custGeom>
            <a:avLst/>
            <a:gdLst>
              <a:gd name="connsiteX0" fmla="*/ 341586 w 341586"/>
              <a:gd name="connsiteY0" fmla="*/ 0 h 830317"/>
              <a:gd name="connsiteX1" fmla="*/ 36786 w 341586"/>
              <a:gd name="connsiteY1" fmla="*/ 441434 h 830317"/>
              <a:gd name="connsiteX2" fmla="*/ 120869 w 341586"/>
              <a:gd name="connsiteY2" fmla="*/ 830317 h 830317"/>
            </a:gdLst>
            <a:ahLst/>
            <a:cxnLst>
              <a:cxn ang="0">
                <a:pos x="connsiteX0" y="connsiteY0"/>
              </a:cxn>
              <a:cxn ang="0">
                <a:pos x="connsiteX1" y="connsiteY1"/>
              </a:cxn>
              <a:cxn ang="0">
                <a:pos x="connsiteX2" y="connsiteY2"/>
              </a:cxn>
            </a:cxnLst>
            <a:rect l="l" t="t" r="r" b="b"/>
            <a:pathLst>
              <a:path w="341586" h="830317">
                <a:moveTo>
                  <a:pt x="341586" y="0"/>
                </a:moveTo>
                <a:cubicBezTo>
                  <a:pt x="207579" y="151524"/>
                  <a:pt x="73572" y="303048"/>
                  <a:pt x="36786" y="441434"/>
                </a:cubicBezTo>
                <a:cubicBezTo>
                  <a:pt x="0" y="579820"/>
                  <a:pt x="60434" y="705068"/>
                  <a:pt x="120869" y="830317"/>
                </a:cubicBezTo>
              </a:path>
            </a:pathLst>
          </a:custGeom>
          <a:noFill/>
          <a:ln w="19050" cap="flat" cmpd="sng" algn="ctr">
            <a:solidFill>
              <a:srgbClr val="FF0000"/>
            </a:solidFill>
            <a:prstDash val="sysDash"/>
            <a:round/>
            <a:headEnd type="none" w="med" len="med"/>
            <a:tailEnd type="none" w="lg" len="lg"/>
          </a:ln>
          <a:effectLst/>
        </p:spPr>
        <p:txBody>
          <a:bodyPr rtlCol="0" anchor="ctr"/>
          <a:lstStyle/>
          <a:p>
            <a:pPr algn="ctr"/>
            <a:endParaRPr lang="en-US"/>
          </a:p>
        </p:txBody>
      </p:sp>
      <p:cxnSp>
        <p:nvCxnSpPr>
          <p:cNvPr id="53" name="Straight Arrow Connector 52"/>
          <p:cNvCxnSpPr/>
          <p:nvPr/>
        </p:nvCxnSpPr>
        <p:spPr bwMode="auto">
          <a:xfrm flipV="1">
            <a:off x="1397876" y="966952"/>
            <a:ext cx="0" cy="346841"/>
          </a:xfrm>
          <a:prstGeom prst="straightConnector1">
            <a:avLst/>
          </a:prstGeom>
          <a:solidFill>
            <a:schemeClr val="accent1"/>
          </a:solidFill>
          <a:ln w="9525" cap="flat" cmpd="sng" algn="ctr">
            <a:solidFill>
              <a:schemeClr val="tx1"/>
            </a:solidFill>
            <a:prstDash val="solid"/>
            <a:round/>
            <a:headEnd type="none" w="med" len="med"/>
            <a:tailEnd type="triangle" w="med" len="med"/>
          </a:ln>
          <a:effectLst/>
        </p:spPr>
      </p:cxnSp>
      <p:sp>
        <p:nvSpPr>
          <p:cNvPr id="54" name="TextBox 53"/>
          <p:cNvSpPr txBox="1"/>
          <p:nvPr/>
        </p:nvSpPr>
        <p:spPr>
          <a:xfrm>
            <a:off x="1156138" y="987973"/>
            <a:ext cx="248786" cy="246221"/>
          </a:xfrm>
          <a:prstGeom prst="rect">
            <a:avLst/>
          </a:prstGeom>
          <a:noFill/>
        </p:spPr>
        <p:txBody>
          <a:bodyPr wrap="none" rtlCol="0">
            <a:spAutoFit/>
          </a:bodyPr>
          <a:lstStyle/>
          <a:p>
            <a:r>
              <a:rPr lang="en-US" sz="1000" i="1" dirty="0"/>
              <a:t>z</a:t>
            </a:r>
          </a:p>
        </p:txBody>
      </p:sp>
      <p:cxnSp>
        <p:nvCxnSpPr>
          <p:cNvPr id="56" name="Straight Connector 55"/>
          <p:cNvCxnSpPr/>
          <p:nvPr/>
        </p:nvCxnSpPr>
        <p:spPr bwMode="auto">
          <a:xfrm>
            <a:off x="1278642" y="1818286"/>
            <a:ext cx="220717" cy="0"/>
          </a:xfrm>
          <a:prstGeom prst="line">
            <a:avLst/>
          </a:prstGeom>
          <a:solidFill>
            <a:schemeClr val="accent1"/>
          </a:solidFill>
          <a:ln w="9525" cap="flat" cmpd="sng" algn="ctr">
            <a:solidFill>
              <a:schemeClr val="tx1"/>
            </a:solidFill>
            <a:prstDash val="dash"/>
            <a:round/>
            <a:headEnd type="none" w="med" len="med"/>
            <a:tailEnd type="none" w="lg" len="lg"/>
          </a:ln>
          <a:effectLst/>
        </p:spPr>
      </p:cxnSp>
      <p:cxnSp>
        <p:nvCxnSpPr>
          <p:cNvPr id="57" name="Straight Connector 56"/>
          <p:cNvCxnSpPr/>
          <p:nvPr/>
        </p:nvCxnSpPr>
        <p:spPr bwMode="auto">
          <a:xfrm>
            <a:off x="1278642" y="1928645"/>
            <a:ext cx="220717" cy="0"/>
          </a:xfrm>
          <a:prstGeom prst="line">
            <a:avLst/>
          </a:prstGeom>
          <a:solidFill>
            <a:schemeClr val="accent1"/>
          </a:solidFill>
          <a:ln w="9525" cap="flat" cmpd="sng" algn="ctr">
            <a:solidFill>
              <a:schemeClr val="tx1"/>
            </a:solidFill>
            <a:prstDash val="dash"/>
            <a:round/>
            <a:headEnd type="none" w="med" len="med"/>
            <a:tailEnd type="none" w="lg" len="lg"/>
          </a:ln>
          <a:effectLst/>
        </p:spPr>
      </p:cxnSp>
      <p:sp>
        <p:nvSpPr>
          <p:cNvPr id="58" name="TextBox 57"/>
          <p:cNvSpPr txBox="1"/>
          <p:nvPr/>
        </p:nvSpPr>
        <p:spPr>
          <a:xfrm>
            <a:off x="982719" y="1728953"/>
            <a:ext cx="356188" cy="276999"/>
          </a:xfrm>
          <a:prstGeom prst="rect">
            <a:avLst/>
          </a:prstGeom>
          <a:noFill/>
        </p:spPr>
        <p:txBody>
          <a:bodyPr wrap="none" rtlCol="0">
            <a:spAutoFit/>
          </a:bodyPr>
          <a:lstStyle/>
          <a:p>
            <a:r>
              <a:rPr lang="en-US" sz="1200" i="1" dirty="0"/>
              <a:t>dz</a:t>
            </a:r>
          </a:p>
        </p:txBody>
      </p:sp>
      <p:cxnSp>
        <p:nvCxnSpPr>
          <p:cNvPr id="62" name="Straight Arrow Connector 61"/>
          <p:cNvCxnSpPr/>
          <p:nvPr/>
        </p:nvCxnSpPr>
        <p:spPr bwMode="auto">
          <a:xfrm>
            <a:off x="903890" y="2564524"/>
            <a:ext cx="451945" cy="0"/>
          </a:xfrm>
          <a:prstGeom prst="straightConnector1">
            <a:avLst/>
          </a:prstGeom>
          <a:solidFill>
            <a:schemeClr val="accent1"/>
          </a:solidFill>
          <a:ln w="9525" cap="flat" cmpd="sng" algn="ctr">
            <a:solidFill>
              <a:schemeClr val="tx1"/>
            </a:solidFill>
            <a:prstDash val="solid"/>
            <a:round/>
            <a:headEnd type="triangle" w="med" len="med"/>
            <a:tailEnd type="triangle" w="med" len="med"/>
          </a:ln>
          <a:effectLst/>
        </p:spPr>
      </p:cxnSp>
      <p:sp>
        <p:nvSpPr>
          <p:cNvPr id="64" name="TextBox 63"/>
          <p:cNvSpPr txBox="1"/>
          <p:nvPr/>
        </p:nvSpPr>
        <p:spPr>
          <a:xfrm>
            <a:off x="977463" y="2322790"/>
            <a:ext cx="324128" cy="276999"/>
          </a:xfrm>
          <a:prstGeom prst="rect">
            <a:avLst/>
          </a:prstGeom>
          <a:noFill/>
        </p:spPr>
        <p:txBody>
          <a:bodyPr wrap="none" rtlCol="0">
            <a:spAutoFit/>
          </a:bodyPr>
          <a:lstStyle/>
          <a:p>
            <a:r>
              <a:rPr lang="en-US" sz="1200" i="1" dirty="0">
                <a:latin typeface="Times New Roman" pitchFamily="18" charset="0"/>
                <a:cs typeface="Times New Roman" pitchFamily="18" charset="0"/>
              </a:rPr>
              <a:t>I</a:t>
            </a:r>
            <a:r>
              <a:rPr lang="en-US" sz="1200" i="1" baseline="-25000" dirty="0">
                <a:latin typeface="Times New Roman" pitchFamily="18" charset="0"/>
                <a:cs typeface="Times New Roman" pitchFamily="18" charset="0"/>
              </a:rPr>
              <a:t>m</a:t>
            </a:r>
          </a:p>
        </p:txBody>
      </p:sp>
      <p:cxnSp>
        <p:nvCxnSpPr>
          <p:cNvPr id="66" name="Straight Connector 65"/>
          <p:cNvCxnSpPr/>
          <p:nvPr/>
        </p:nvCxnSpPr>
        <p:spPr bwMode="auto">
          <a:xfrm flipV="1">
            <a:off x="1513493" y="1229711"/>
            <a:ext cx="893380" cy="893380"/>
          </a:xfrm>
          <a:prstGeom prst="line">
            <a:avLst/>
          </a:prstGeom>
          <a:solidFill>
            <a:schemeClr val="accent1"/>
          </a:solidFill>
          <a:ln w="9525" cap="flat" cmpd="sng" algn="ctr">
            <a:solidFill>
              <a:schemeClr val="tx1"/>
            </a:solidFill>
            <a:prstDash val="solid"/>
            <a:round/>
            <a:headEnd type="none" w="med" len="med"/>
            <a:tailEnd type="none" w="lg" len="lg"/>
          </a:ln>
          <a:effectLst/>
        </p:spPr>
      </p:cxnSp>
      <p:cxnSp>
        <p:nvCxnSpPr>
          <p:cNvPr id="67" name="Straight Connector 66"/>
          <p:cNvCxnSpPr/>
          <p:nvPr/>
        </p:nvCxnSpPr>
        <p:spPr bwMode="auto">
          <a:xfrm flipV="1">
            <a:off x="1413646" y="972207"/>
            <a:ext cx="893380" cy="893380"/>
          </a:xfrm>
          <a:prstGeom prst="line">
            <a:avLst/>
          </a:prstGeom>
          <a:solidFill>
            <a:schemeClr val="accent1"/>
          </a:solidFill>
          <a:ln w="9525" cap="flat" cmpd="sng" algn="ctr">
            <a:solidFill>
              <a:schemeClr val="tx1"/>
            </a:solidFill>
            <a:prstDash val="solid"/>
            <a:round/>
            <a:headEnd type="none" w="med" len="med"/>
            <a:tailEnd type="none" w="lg" len="lg"/>
          </a:ln>
          <a:effectLst/>
        </p:spPr>
      </p:cxnSp>
      <p:sp>
        <p:nvSpPr>
          <p:cNvPr id="68" name="TextBox 67"/>
          <p:cNvSpPr txBox="1"/>
          <p:nvPr/>
        </p:nvSpPr>
        <p:spPr>
          <a:xfrm>
            <a:off x="1965435" y="1566042"/>
            <a:ext cx="295274" cy="276999"/>
          </a:xfrm>
          <a:prstGeom prst="rect">
            <a:avLst/>
          </a:prstGeom>
          <a:noFill/>
        </p:spPr>
        <p:txBody>
          <a:bodyPr wrap="none" rtlCol="0">
            <a:spAutoFit/>
          </a:bodyPr>
          <a:lstStyle/>
          <a:p>
            <a:r>
              <a:rPr lang="en-US" sz="1200" i="1" dirty="0">
                <a:latin typeface="+mn-lt"/>
                <a:cs typeface="Times New Roman" pitchFamily="18" charset="0"/>
              </a:rPr>
              <a:t>R</a:t>
            </a:r>
          </a:p>
        </p:txBody>
      </p:sp>
      <p:sp>
        <p:nvSpPr>
          <p:cNvPr id="69" name="TextBox 68"/>
          <p:cNvSpPr txBox="1"/>
          <p:nvPr/>
        </p:nvSpPr>
        <p:spPr>
          <a:xfrm>
            <a:off x="1739462" y="1129861"/>
            <a:ext cx="338554" cy="276999"/>
          </a:xfrm>
          <a:prstGeom prst="rect">
            <a:avLst/>
          </a:prstGeom>
          <a:noFill/>
        </p:spPr>
        <p:txBody>
          <a:bodyPr wrap="none" rtlCol="0">
            <a:spAutoFit/>
          </a:bodyPr>
          <a:lstStyle/>
          <a:p>
            <a:r>
              <a:rPr lang="en-US" sz="1200" i="1" dirty="0">
                <a:latin typeface="+mn-lt"/>
                <a:cs typeface="Times New Roman" pitchFamily="18" charset="0"/>
              </a:rPr>
              <a:t>R’</a:t>
            </a:r>
          </a:p>
        </p:txBody>
      </p:sp>
      <p:sp>
        <p:nvSpPr>
          <p:cNvPr id="70" name="Freeform 69"/>
          <p:cNvSpPr/>
          <p:nvPr/>
        </p:nvSpPr>
        <p:spPr bwMode="auto">
          <a:xfrm>
            <a:off x="1408386" y="1513490"/>
            <a:ext cx="252248" cy="115613"/>
          </a:xfrm>
          <a:custGeom>
            <a:avLst/>
            <a:gdLst>
              <a:gd name="connsiteX0" fmla="*/ 0 w 252248"/>
              <a:gd name="connsiteY0" fmla="*/ 0 h 115613"/>
              <a:gd name="connsiteX1" fmla="*/ 147145 w 252248"/>
              <a:gd name="connsiteY1" fmla="*/ 21020 h 115613"/>
              <a:gd name="connsiteX2" fmla="*/ 252248 w 252248"/>
              <a:gd name="connsiteY2" fmla="*/ 115613 h 115613"/>
            </a:gdLst>
            <a:ahLst/>
            <a:cxnLst>
              <a:cxn ang="0">
                <a:pos x="connsiteX0" y="connsiteY0"/>
              </a:cxn>
              <a:cxn ang="0">
                <a:pos x="connsiteX1" y="connsiteY1"/>
              </a:cxn>
              <a:cxn ang="0">
                <a:pos x="connsiteX2" y="connsiteY2"/>
              </a:cxn>
            </a:cxnLst>
            <a:rect l="l" t="t" r="r" b="b"/>
            <a:pathLst>
              <a:path w="252248" h="115613">
                <a:moveTo>
                  <a:pt x="0" y="0"/>
                </a:moveTo>
                <a:cubicBezTo>
                  <a:pt x="52552" y="875"/>
                  <a:pt x="105104" y="1751"/>
                  <a:pt x="147145" y="21020"/>
                </a:cubicBezTo>
                <a:cubicBezTo>
                  <a:pt x="189186" y="40289"/>
                  <a:pt x="220717" y="77951"/>
                  <a:pt x="252248" y="115613"/>
                </a:cubicBezTo>
              </a:path>
            </a:pathLst>
          </a:custGeom>
          <a:noFill/>
          <a:ln w="9525" cap="flat" cmpd="sng" algn="ctr">
            <a:solidFill>
              <a:schemeClr val="tx1"/>
            </a:solidFill>
            <a:prstDash val="solid"/>
            <a:round/>
            <a:headEnd type="triangle" w="med" len="med"/>
            <a:tailEnd type="triangle" w="med" len="med"/>
          </a:ln>
          <a:effectLst/>
        </p:spPr>
        <p:txBody>
          <a:bodyPr rtlCol="0" anchor="ctr"/>
          <a:lstStyle/>
          <a:p>
            <a:pPr algn="ctr"/>
            <a:endParaRPr lang="en-US"/>
          </a:p>
        </p:txBody>
      </p:sp>
      <p:sp>
        <p:nvSpPr>
          <p:cNvPr id="72" name="TextBox 71"/>
          <p:cNvSpPr txBox="1"/>
          <p:nvPr/>
        </p:nvSpPr>
        <p:spPr>
          <a:xfrm>
            <a:off x="1439917" y="1313793"/>
            <a:ext cx="271228" cy="276999"/>
          </a:xfrm>
          <a:prstGeom prst="rect">
            <a:avLst/>
          </a:prstGeom>
          <a:noFill/>
        </p:spPr>
        <p:txBody>
          <a:bodyPr wrap="none" rtlCol="0">
            <a:spAutoFit/>
          </a:bodyPr>
          <a:lstStyle/>
          <a:p>
            <a:r>
              <a:rPr lang="el-GR" sz="1200" i="1" dirty="0"/>
              <a:t>θ</a:t>
            </a:r>
            <a:endParaRPr lang="en-US" sz="1200" i="1" dirty="0"/>
          </a:p>
        </p:txBody>
      </p:sp>
      <p:graphicFrame>
        <p:nvGraphicFramePr>
          <p:cNvPr id="73" name="Object 72"/>
          <p:cNvGraphicFramePr>
            <a:graphicFrameLocks noChangeAspect="1"/>
          </p:cNvGraphicFramePr>
          <p:nvPr/>
        </p:nvGraphicFramePr>
        <p:xfrm>
          <a:off x="3625480" y="1452563"/>
          <a:ext cx="1549400" cy="280987"/>
        </p:xfrm>
        <a:graphic>
          <a:graphicData uri="http://schemas.openxmlformats.org/presentationml/2006/ole">
            <mc:AlternateContent xmlns:mc="http://schemas.openxmlformats.org/markup-compatibility/2006">
              <mc:Choice xmlns:v="urn:schemas-microsoft-com:vml" Requires="v">
                <p:oleObj spid="_x0000_s85545" name="Equation" r:id="rId21" imgW="1396800" imgH="253800" progId="Equation.3">
                  <p:embed/>
                </p:oleObj>
              </mc:Choice>
              <mc:Fallback>
                <p:oleObj name="Equation" r:id="rId21" imgW="1396800" imgH="253800" progId="Equation.3">
                  <p:embed/>
                  <p:pic>
                    <p:nvPicPr>
                      <p:cNvPr id="73" name="Object 72"/>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3625480" y="1452563"/>
                        <a:ext cx="1549400" cy="2809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4" name="Left Brace 73"/>
          <p:cNvSpPr/>
          <p:nvPr/>
        </p:nvSpPr>
        <p:spPr bwMode="auto">
          <a:xfrm rot="16200000">
            <a:off x="7189079" y="1944413"/>
            <a:ext cx="115612" cy="2028498"/>
          </a:xfrm>
          <a:prstGeom prst="leftBrace">
            <a:avLst/>
          </a:prstGeom>
          <a:noFill/>
          <a:ln w="9525" cap="flat" cmpd="sng" algn="ctr">
            <a:solidFill>
              <a:srgbClr val="FF0000"/>
            </a:solidFill>
            <a:prstDash val="solid"/>
            <a:round/>
            <a:headEnd type="none" w="med" len="med"/>
            <a:tailEnd type="none" w="lg" len="lg"/>
          </a:ln>
          <a:effectLst/>
        </p:spPr>
        <p:txBody>
          <a:bodyPr rtlCol="0" anchor="ctr"/>
          <a:lstStyle/>
          <a:p>
            <a:pPr algn="ctr"/>
            <a:endParaRPr lang="en-US"/>
          </a:p>
        </p:txBody>
      </p:sp>
      <p:sp>
        <p:nvSpPr>
          <p:cNvPr id="75" name="TextBox 74"/>
          <p:cNvSpPr txBox="1"/>
          <p:nvPr/>
        </p:nvSpPr>
        <p:spPr>
          <a:xfrm>
            <a:off x="5875282" y="3005959"/>
            <a:ext cx="2731838" cy="261610"/>
          </a:xfrm>
          <a:prstGeom prst="rect">
            <a:avLst/>
          </a:prstGeom>
          <a:noFill/>
        </p:spPr>
        <p:txBody>
          <a:bodyPr wrap="none" rtlCol="0">
            <a:spAutoFit/>
          </a:bodyPr>
          <a:lstStyle/>
          <a:p>
            <a:r>
              <a:rPr lang="en-US" sz="1100" dirty="0">
                <a:solidFill>
                  <a:srgbClr val="FF0000"/>
                </a:solidFill>
              </a:rPr>
              <a:t>= 0 with symmetrical integration limits</a:t>
            </a:r>
          </a:p>
        </p:txBody>
      </p:sp>
      <p:sp>
        <p:nvSpPr>
          <p:cNvPr id="76" name="TextBox 75"/>
          <p:cNvSpPr txBox="1"/>
          <p:nvPr/>
        </p:nvSpPr>
        <p:spPr>
          <a:xfrm>
            <a:off x="2753710" y="3909848"/>
            <a:ext cx="492443" cy="276999"/>
          </a:xfrm>
          <a:prstGeom prst="rect">
            <a:avLst/>
          </a:prstGeom>
          <a:noFill/>
        </p:spPr>
        <p:txBody>
          <a:bodyPr wrap="none" rtlCol="0">
            <a:spAutoFit/>
          </a:bodyPr>
          <a:lstStyle/>
          <a:p>
            <a:r>
              <a:rPr lang="en-US" sz="1200" dirty="0">
                <a:solidFill>
                  <a:srgbClr val="FF0000"/>
                </a:solidFill>
              </a:rPr>
              <a:t>But:</a:t>
            </a:r>
          </a:p>
        </p:txBody>
      </p:sp>
      <p:sp>
        <p:nvSpPr>
          <p:cNvPr id="77" name="TextBox 76"/>
          <p:cNvSpPr txBox="1"/>
          <p:nvPr/>
        </p:nvSpPr>
        <p:spPr>
          <a:xfrm>
            <a:off x="6957848" y="6358759"/>
            <a:ext cx="1606530" cy="338554"/>
          </a:xfrm>
          <a:prstGeom prst="rect">
            <a:avLst/>
          </a:prstGeom>
          <a:noFill/>
        </p:spPr>
        <p:txBody>
          <a:bodyPr wrap="none" rtlCol="0">
            <a:spAutoFit/>
          </a:bodyPr>
          <a:lstStyle/>
          <a:p>
            <a:r>
              <a:rPr lang="en-US" i="1" dirty="0">
                <a:solidFill>
                  <a:srgbClr val="FF0000"/>
                </a:solidFill>
              </a:rPr>
              <a:t>CONTINUED…</a:t>
            </a:r>
          </a:p>
        </p:txBody>
      </p:sp>
      <p:sp>
        <p:nvSpPr>
          <p:cNvPr id="3" name="TextBox 2">
            <a:extLst>
              <a:ext uri="{FF2B5EF4-FFF2-40B4-BE49-F238E27FC236}">
                <a16:creationId xmlns:a16="http://schemas.microsoft.com/office/drawing/2014/main" id="{BBBF0D7A-5373-4108-BCF1-645C5C8B3F07}"/>
              </a:ext>
            </a:extLst>
          </p:cNvPr>
          <p:cNvSpPr txBox="1"/>
          <p:nvPr/>
        </p:nvSpPr>
        <p:spPr>
          <a:xfrm>
            <a:off x="5875282" y="895677"/>
            <a:ext cx="1950754" cy="523220"/>
          </a:xfrm>
          <a:prstGeom prst="rect">
            <a:avLst/>
          </a:prstGeom>
          <a:noFill/>
          <a:ln w="19050">
            <a:solidFill>
              <a:srgbClr val="FF0000"/>
            </a:solidFill>
          </a:ln>
        </p:spPr>
        <p:txBody>
          <a:bodyPr wrap="square" rtlCol="0">
            <a:spAutoFit/>
          </a:bodyPr>
          <a:lstStyle/>
          <a:p>
            <a:r>
              <a:rPr lang="en-US" sz="1400" i="1">
                <a:solidFill>
                  <a:srgbClr val="FF0000"/>
                </a:solidFill>
              </a:rPr>
              <a:t>“h” used for height of each diplole “leg”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Radiated Fields from Linear </a:t>
            </a:r>
            <a:r>
              <a:rPr lang="en-US" dirty="0"/>
              <a:t>Dipole (cont.)</a:t>
            </a:r>
          </a:p>
        </p:txBody>
      </p:sp>
      <p:graphicFrame>
        <p:nvGraphicFramePr>
          <p:cNvPr id="37890" name="Object 2"/>
          <p:cNvGraphicFramePr>
            <a:graphicFrameLocks noChangeAspect="1"/>
          </p:cNvGraphicFramePr>
          <p:nvPr/>
        </p:nvGraphicFramePr>
        <p:xfrm>
          <a:off x="2047875" y="857250"/>
          <a:ext cx="5013325" cy="527050"/>
        </p:xfrm>
        <a:graphic>
          <a:graphicData uri="http://schemas.openxmlformats.org/presentationml/2006/ole">
            <mc:AlternateContent xmlns:mc="http://schemas.openxmlformats.org/markup-compatibility/2006">
              <mc:Choice xmlns:v="urn:schemas-microsoft-com:vml" Requires="v">
                <p:oleObj spid="_x0000_s74519" name="Equation" r:id="rId3" imgW="4597200" imgH="482400" progId="Equation.3">
                  <p:embed/>
                </p:oleObj>
              </mc:Choice>
              <mc:Fallback>
                <p:oleObj name="Equation" r:id="rId3" imgW="4597200" imgH="482400" progId="Equation.3">
                  <p:embed/>
                  <p:pic>
                    <p:nvPicPr>
                      <p:cNvPr id="3789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47875" y="857250"/>
                        <a:ext cx="5013325" cy="5270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7891" name="Object 3"/>
          <p:cNvGraphicFramePr>
            <a:graphicFrameLocks noChangeAspect="1"/>
          </p:cNvGraphicFramePr>
          <p:nvPr/>
        </p:nvGraphicFramePr>
        <p:xfrm>
          <a:off x="2030413" y="1471337"/>
          <a:ext cx="4278312" cy="527050"/>
        </p:xfrm>
        <a:graphic>
          <a:graphicData uri="http://schemas.openxmlformats.org/presentationml/2006/ole">
            <mc:AlternateContent xmlns:mc="http://schemas.openxmlformats.org/markup-compatibility/2006">
              <mc:Choice xmlns:v="urn:schemas-microsoft-com:vml" Requires="v">
                <p:oleObj spid="_x0000_s74520" name="Equation" r:id="rId5" imgW="3924000" imgH="482400" progId="Equation.3">
                  <p:embed/>
                </p:oleObj>
              </mc:Choice>
              <mc:Fallback>
                <p:oleObj name="Equation" r:id="rId5" imgW="3924000" imgH="482400" progId="Equation.3">
                  <p:embed/>
                  <p:pic>
                    <p:nvPicPr>
                      <p:cNvPr id="37891"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30413" y="1471337"/>
                        <a:ext cx="4278312" cy="5270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7892" name="Object 4"/>
          <p:cNvGraphicFramePr>
            <a:graphicFrameLocks noChangeAspect="1"/>
          </p:cNvGraphicFramePr>
          <p:nvPr/>
        </p:nvGraphicFramePr>
        <p:xfrm>
          <a:off x="2052419" y="2113564"/>
          <a:ext cx="3046412" cy="471488"/>
        </p:xfrm>
        <a:graphic>
          <a:graphicData uri="http://schemas.openxmlformats.org/presentationml/2006/ole">
            <mc:AlternateContent xmlns:mc="http://schemas.openxmlformats.org/markup-compatibility/2006">
              <mc:Choice xmlns:v="urn:schemas-microsoft-com:vml" Requires="v">
                <p:oleObj spid="_x0000_s74521" name="Equation" r:id="rId7" imgW="2793960" imgH="431640" progId="Equation.3">
                  <p:embed/>
                </p:oleObj>
              </mc:Choice>
              <mc:Fallback>
                <p:oleObj name="Equation" r:id="rId7" imgW="2793960" imgH="431640" progId="Equation.3">
                  <p:embed/>
                  <p:pic>
                    <p:nvPicPr>
                      <p:cNvPr id="37892"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52419" y="2113564"/>
                        <a:ext cx="3046412" cy="4714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7893" name="Object 5"/>
          <p:cNvGraphicFramePr>
            <a:graphicFrameLocks noChangeAspect="1"/>
          </p:cNvGraphicFramePr>
          <p:nvPr/>
        </p:nvGraphicFramePr>
        <p:xfrm>
          <a:off x="2004301" y="3106792"/>
          <a:ext cx="2128028" cy="550808"/>
        </p:xfrm>
        <a:graphic>
          <a:graphicData uri="http://schemas.openxmlformats.org/presentationml/2006/ole">
            <mc:AlternateContent xmlns:mc="http://schemas.openxmlformats.org/markup-compatibility/2006">
              <mc:Choice xmlns:v="urn:schemas-microsoft-com:vml" Requires="v">
                <p:oleObj spid="_x0000_s74522" name="Equation" r:id="rId9" imgW="1523880" imgH="393480" progId="Equation.3">
                  <p:embed/>
                </p:oleObj>
              </mc:Choice>
              <mc:Fallback>
                <p:oleObj name="Equation" r:id="rId9" imgW="1523880" imgH="393480" progId="Equation.3">
                  <p:embed/>
                  <p:pic>
                    <p:nvPicPr>
                      <p:cNvPr id="37893"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004301" y="3106792"/>
                        <a:ext cx="2128028" cy="55080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7894" name="Object 6"/>
          <p:cNvGraphicFramePr>
            <a:graphicFrameLocks noChangeAspect="1"/>
          </p:cNvGraphicFramePr>
          <p:nvPr>
            <p:extLst>
              <p:ext uri="{D42A27DB-BD31-4B8C-83A1-F6EECF244321}">
                <p14:modId xmlns:p14="http://schemas.microsoft.com/office/powerpoint/2010/main" val="4125352517"/>
              </p:ext>
            </p:extLst>
          </p:nvPr>
        </p:nvGraphicFramePr>
        <p:xfrm>
          <a:off x="4880248" y="3429000"/>
          <a:ext cx="2643182" cy="534863"/>
        </p:xfrm>
        <a:graphic>
          <a:graphicData uri="http://schemas.openxmlformats.org/presentationml/2006/ole">
            <mc:AlternateContent xmlns:mc="http://schemas.openxmlformats.org/markup-compatibility/2006">
              <mc:Choice xmlns:v="urn:schemas-microsoft-com:vml" Requires="v">
                <p:oleObj spid="_x0000_s74523" name="Equation" r:id="rId11" imgW="1942920" imgH="393480" progId="Equation.3">
                  <p:embed/>
                </p:oleObj>
              </mc:Choice>
              <mc:Fallback>
                <p:oleObj name="Equation" r:id="rId11" imgW="1942920" imgH="393480" progId="Equation.3">
                  <p:embed/>
                  <p:pic>
                    <p:nvPicPr>
                      <p:cNvPr id="37894" name="Object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80248" y="3429000"/>
                        <a:ext cx="2643182" cy="534863"/>
                      </a:xfrm>
                      <a:prstGeom prst="rect">
                        <a:avLst/>
                      </a:prstGeom>
                      <a:noFill/>
                      <a:ln w="25400">
                        <a:noFill/>
                        <a:miter lim="800000"/>
                        <a:headEnd/>
                        <a:tailEnd/>
                      </a:ln>
                    </p:spPr>
                  </p:pic>
                </p:oleObj>
              </mc:Fallback>
            </mc:AlternateContent>
          </a:graphicData>
        </a:graphic>
      </p:graphicFrame>
      <p:graphicFrame>
        <p:nvGraphicFramePr>
          <p:cNvPr id="8" name="Object 7"/>
          <p:cNvGraphicFramePr>
            <a:graphicFrameLocks noChangeAspect="1"/>
          </p:cNvGraphicFramePr>
          <p:nvPr/>
        </p:nvGraphicFramePr>
        <p:xfrm>
          <a:off x="2524454" y="2757651"/>
          <a:ext cx="822656" cy="290349"/>
        </p:xfrm>
        <a:graphic>
          <a:graphicData uri="http://schemas.openxmlformats.org/presentationml/2006/ole">
            <mc:AlternateContent xmlns:mc="http://schemas.openxmlformats.org/markup-compatibility/2006">
              <mc:Choice xmlns:v="urn:schemas-microsoft-com:vml" Requires="v">
                <p:oleObj spid="_x0000_s74524" name="Equation" r:id="rId13" imgW="647640" imgH="228600" progId="Equation.3">
                  <p:embed/>
                </p:oleObj>
              </mc:Choice>
              <mc:Fallback>
                <p:oleObj name="Equation" r:id="rId13" imgW="647640" imgH="228600" progId="Equation.3">
                  <p:embed/>
                  <p:pic>
                    <p:nvPicPr>
                      <p:cNvPr id="8" name="Object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524454" y="2757651"/>
                        <a:ext cx="822656" cy="29034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7896" name="Object 8"/>
          <p:cNvGraphicFramePr>
            <a:graphicFrameLocks noChangeAspect="1"/>
          </p:cNvGraphicFramePr>
          <p:nvPr/>
        </p:nvGraphicFramePr>
        <p:xfrm>
          <a:off x="1994832" y="3774803"/>
          <a:ext cx="2357904" cy="555459"/>
        </p:xfrm>
        <a:graphic>
          <a:graphicData uri="http://schemas.openxmlformats.org/presentationml/2006/ole">
            <mc:AlternateContent xmlns:mc="http://schemas.openxmlformats.org/markup-compatibility/2006">
              <mc:Choice xmlns:v="urn:schemas-microsoft-com:vml" Requires="v">
                <p:oleObj spid="_x0000_s74525" name="Equation" r:id="rId15" imgW="1841400" imgH="431640" progId="Equation.3">
                  <p:embed/>
                </p:oleObj>
              </mc:Choice>
              <mc:Fallback>
                <p:oleObj name="Equation" r:id="rId15" imgW="1841400" imgH="431640" progId="Equation.3">
                  <p:embed/>
                  <p:pic>
                    <p:nvPicPr>
                      <p:cNvPr id="37896" name="Object 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994832" y="3774803"/>
                        <a:ext cx="2357904" cy="55545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 name="TextBox 13"/>
          <p:cNvSpPr txBox="1"/>
          <p:nvPr/>
        </p:nvSpPr>
        <p:spPr>
          <a:xfrm>
            <a:off x="4756338" y="3074419"/>
            <a:ext cx="1664238" cy="307777"/>
          </a:xfrm>
          <a:prstGeom prst="rect">
            <a:avLst/>
          </a:prstGeom>
          <a:noFill/>
        </p:spPr>
        <p:txBody>
          <a:bodyPr wrap="none" rtlCol="0">
            <a:spAutoFit/>
          </a:bodyPr>
          <a:lstStyle/>
          <a:p>
            <a:r>
              <a:rPr lang="en-US" sz="1400" i="1" dirty="0">
                <a:solidFill>
                  <a:srgbClr val="FF0000"/>
                </a:solidFill>
              </a:rPr>
              <a:t>Pattern Function:</a:t>
            </a:r>
          </a:p>
        </p:txBody>
      </p:sp>
      <p:sp>
        <p:nvSpPr>
          <p:cNvPr id="3" name="Right Brace 2">
            <a:extLst>
              <a:ext uri="{FF2B5EF4-FFF2-40B4-BE49-F238E27FC236}">
                <a16:creationId xmlns:a16="http://schemas.microsoft.com/office/drawing/2014/main" id="{816A20EC-D750-4A8C-83DF-D9AAB0CAAAAB}"/>
              </a:ext>
            </a:extLst>
          </p:cNvPr>
          <p:cNvSpPr/>
          <p:nvPr/>
        </p:nvSpPr>
        <p:spPr bwMode="auto">
          <a:xfrm>
            <a:off x="4395111" y="3254372"/>
            <a:ext cx="318852" cy="937382"/>
          </a:xfrm>
          <a:prstGeom prst="rightBrace">
            <a:avLst/>
          </a:prstGeom>
          <a:noFill/>
          <a:ln w="19050" cap="flat" cmpd="sng" algn="ctr">
            <a:solidFill>
              <a:srgbClr val="FF0000"/>
            </a:solidFill>
            <a:prstDash val="solid"/>
            <a:round/>
            <a:headEnd type="none" w="med" len="med"/>
            <a:tailEnd type="none" w="lg" len="lg"/>
          </a:ln>
          <a:effectLst/>
        </p:spPr>
        <p:txBody>
          <a:bodyPr rtlCol="0" anchor="ctr"/>
          <a:lstStyle/>
          <a:p>
            <a:pPr algn="ctr"/>
            <a:endParaRPr lang="en-US"/>
          </a:p>
        </p:txBody>
      </p:sp>
      <p:sp>
        <p:nvSpPr>
          <p:cNvPr id="12" name="TextBox 11">
            <a:extLst>
              <a:ext uri="{FF2B5EF4-FFF2-40B4-BE49-F238E27FC236}">
                <a16:creationId xmlns:a16="http://schemas.microsoft.com/office/drawing/2014/main" id="{0B01A48C-19F8-4339-B6DB-0C9D751627AD}"/>
              </a:ext>
            </a:extLst>
          </p:cNvPr>
          <p:cNvSpPr txBox="1"/>
          <p:nvPr/>
        </p:nvSpPr>
        <p:spPr>
          <a:xfrm>
            <a:off x="1758562" y="4714698"/>
            <a:ext cx="5995552" cy="307777"/>
          </a:xfrm>
          <a:prstGeom prst="rect">
            <a:avLst/>
          </a:prstGeom>
          <a:noFill/>
        </p:spPr>
        <p:txBody>
          <a:bodyPr wrap="none" rtlCol="0">
            <a:spAutoFit/>
          </a:bodyPr>
          <a:lstStyle/>
          <a:p>
            <a:r>
              <a:rPr lang="en-US" sz="1400" i="1">
                <a:solidFill>
                  <a:srgbClr val="FF0000"/>
                </a:solidFill>
              </a:rPr>
              <a:t>Maximum field levels for tuned half-wave dipole (h = </a:t>
            </a:r>
            <a:r>
              <a:rPr lang="el-GR" sz="1400" i="1">
                <a:solidFill>
                  <a:srgbClr val="FF0000"/>
                </a:solidFill>
              </a:rPr>
              <a:t>λ</a:t>
            </a:r>
            <a:r>
              <a:rPr lang="en-US" sz="1400" i="1">
                <a:solidFill>
                  <a:srgbClr val="FF0000"/>
                </a:solidFill>
              </a:rPr>
              <a:t>/4) and </a:t>
            </a:r>
            <a:r>
              <a:rPr lang="el-GR" sz="1400" i="1">
                <a:solidFill>
                  <a:srgbClr val="FF0000"/>
                </a:solidFill>
              </a:rPr>
              <a:t>θ</a:t>
            </a:r>
            <a:r>
              <a:rPr lang="en-US" sz="1400" i="1">
                <a:solidFill>
                  <a:srgbClr val="FF0000"/>
                </a:solidFill>
              </a:rPr>
              <a:t> = 90</a:t>
            </a:r>
            <a:r>
              <a:rPr lang="en-US" sz="1400" i="1" baseline="30000">
                <a:solidFill>
                  <a:srgbClr val="FF0000"/>
                </a:solidFill>
              </a:rPr>
              <a:t>o</a:t>
            </a:r>
            <a:r>
              <a:rPr lang="en-US" sz="1400" i="1">
                <a:solidFill>
                  <a:srgbClr val="FF0000"/>
                </a:solidFill>
              </a:rPr>
              <a:t>:</a:t>
            </a:r>
            <a:endParaRPr lang="en-US" sz="1400" i="1" baseline="30000" dirty="0">
              <a:solidFill>
                <a:srgbClr val="FF0000"/>
              </a:solidFill>
            </a:endParaRP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006F72E3-55C1-4E4E-9C0B-FF36C8DE4A0F}"/>
                  </a:ext>
                </a:extLst>
              </p:cNvPr>
              <p:cNvSpPr txBox="1"/>
              <p:nvPr/>
            </p:nvSpPr>
            <p:spPr>
              <a:xfrm>
                <a:off x="2741043" y="5101789"/>
                <a:ext cx="1587935" cy="5761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𝐸</m:t>
                          </m:r>
                        </m:e>
                        <m:sub>
                          <m:r>
                            <a:rPr lang="en-US" sz="2000" b="0" i="1" smtClean="0">
                              <a:latin typeface="Cambria Math" panose="02040503050406030204" pitchFamily="18" charset="0"/>
                            </a:rPr>
                            <m:t>𝑀𝐴𝑋</m:t>
                          </m:r>
                        </m:sub>
                      </m:sSub>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60 </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𝐼</m:t>
                              </m:r>
                            </m:e>
                            <m:sub>
                              <m:r>
                                <a:rPr lang="en-US" sz="2000" b="0" i="1" smtClean="0">
                                  <a:latin typeface="Cambria Math" panose="02040503050406030204" pitchFamily="18" charset="0"/>
                                </a:rPr>
                                <m:t>𝑀</m:t>
                              </m:r>
                            </m:sub>
                          </m:sSub>
                        </m:num>
                        <m:den>
                          <m:r>
                            <a:rPr lang="en-US" sz="2000" b="0" i="1" smtClean="0">
                              <a:latin typeface="Cambria Math" panose="02040503050406030204" pitchFamily="18" charset="0"/>
                            </a:rPr>
                            <m:t>𝑅</m:t>
                          </m:r>
                        </m:den>
                      </m:f>
                    </m:oMath>
                  </m:oMathPara>
                </a14:m>
                <a:endParaRPr lang="en-US" sz="2000" b="0"/>
              </a:p>
            </p:txBody>
          </p:sp>
        </mc:Choice>
        <mc:Fallback xmlns="">
          <p:sp>
            <p:nvSpPr>
              <p:cNvPr id="4" name="TextBox 3">
                <a:extLst>
                  <a:ext uri="{FF2B5EF4-FFF2-40B4-BE49-F238E27FC236}">
                    <a16:creationId xmlns:a16="http://schemas.microsoft.com/office/drawing/2014/main" id="{006F72E3-55C1-4E4E-9C0B-FF36C8DE4A0F}"/>
                  </a:ext>
                </a:extLst>
              </p:cNvPr>
              <p:cNvSpPr txBox="1">
                <a:spLocks noRot="1" noChangeAspect="1" noMove="1" noResize="1" noEditPoints="1" noAdjustHandles="1" noChangeArrowheads="1" noChangeShapeType="1" noTextEdit="1"/>
              </p:cNvSpPr>
              <p:nvPr/>
            </p:nvSpPr>
            <p:spPr>
              <a:xfrm>
                <a:off x="2741043" y="5101789"/>
                <a:ext cx="1587935" cy="576183"/>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2C2F6C4A-9D00-46B9-8D73-05F9BDDB1426}"/>
                  </a:ext>
                </a:extLst>
              </p:cNvPr>
              <p:cNvSpPr txBox="1"/>
              <p:nvPr/>
            </p:nvSpPr>
            <p:spPr>
              <a:xfrm>
                <a:off x="5117565" y="5082732"/>
                <a:ext cx="1473801" cy="5761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𝐻</m:t>
                          </m:r>
                        </m:e>
                        <m:sub>
                          <m:r>
                            <a:rPr lang="en-US" sz="2000" b="0" i="1" smtClean="0">
                              <a:latin typeface="Cambria Math" panose="02040503050406030204" pitchFamily="18" charset="0"/>
                            </a:rPr>
                            <m:t>𝑀𝐴𝑋</m:t>
                          </m:r>
                        </m:sub>
                      </m:sSub>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𝐼</m:t>
                              </m:r>
                            </m:e>
                            <m:sub>
                              <m:r>
                                <a:rPr lang="en-US" sz="2000" b="0" i="1" smtClean="0">
                                  <a:latin typeface="Cambria Math" panose="02040503050406030204" pitchFamily="18" charset="0"/>
                                </a:rPr>
                                <m:t>𝑀</m:t>
                              </m:r>
                            </m:sub>
                          </m:sSub>
                        </m:num>
                        <m:den>
                          <m:r>
                            <a:rPr lang="en-US" sz="2000" b="0" i="1" smtClean="0">
                              <a:latin typeface="Cambria Math" panose="02040503050406030204" pitchFamily="18" charset="0"/>
                            </a:rPr>
                            <m:t>2</m:t>
                          </m:r>
                          <m:r>
                            <a:rPr lang="en-US" sz="2000" b="0" i="1" smtClean="0">
                              <a:latin typeface="Cambria Math" panose="02040503050406030204" pitchFamily="18" charset="0"/>
                              <a:ea typeface="Cambria Math" panose="02040503050406030204" pitchFamily="18" charset="0"/>
                            </a:rPr>
                            <m:t>𝜋</m:t>
                          </m:r>
                          <m:r>
                            <a:rPr lang="en-US" sz="2000" b="0" i="1" smtClean="0">
                              <a:latin typeface="Cambria Math" panose="02040503050406030204" pitchFamily="18" charset="0"/>
                              <a:ea typeface="Cambria Math" panose="02040503050406030204" pitchFamily="18" charset="0"/>
                            </a:rPr>
                            <m:t>𝑅</m:t>
                          </m:r>
                        </m:den>
                      </m:f>
                    </m:oMath>
                  </m:oMathPara>
                </a14:m>
                <a:endParaRPr lang="en-US" sz="2000" b="0"/>
              </a:p>
            </p:txBody>
          </p:sp>
        </mc:Choice>
        <mc:Fallback xmlns="">
          <p:sp>
            <p:nvSpPr>
              <p:cNvPr id="5" name="TextBox 4">
                <a:extLst>
                  <a:ext uri="{FF2B5EF4-FFF2-40B4-BE49-F238E27FC236}">
                    <a16:creationId xmlns:a16="http://schemas.microsoft.com/office/drawing/2014/main" id="{2C2F6C4A-9D00-46B9-8D73-05F9BDDB1426}"/>
                  </a:ext>
                </a:extLst>
              </p:cNvPr>
              <p:cNvSpPr txBox="1">
                <a:spLocks noRot="1" noChangeAspect="1" noMove="1" noResize="1" noEditPoints="1" noAdjustHandles="1" noChangeArrowheads="1" noChangeShapeType="1" noTextEdit="1"/>
              </p:cNvSpPr>
              <p:nvPr/>
            </p:nvSpPr>
            <p:spPr>
              <a:xfrm>
                <a:off x="5117565" y="5082732"/>
                <a:ext cx="1473801" cy="576183"/>
              </a:xfrm>
              <a:prstGeom prst="rect">
                <a:avLst/>
              </a:prstGeom>
              <a:blipFill>
                <a:blip r:embed="rId18"/>
                <a:stretch>
                  <a:fillRect/>
                </a:stretch>
              </a:blipFill>
            </p:spPr>
            <p:txBody>
              <a:bodyPr/>
              <a:lstStyle/>
              <a:p>
                <a:r>
                  <a:rPr lang="en-US">
                    <a:noFill/>
                  </a:rPr>
                  <a:t> </a:t>
                </a:r>
              </a:p>
            </p:txBody>
          </p:sp>
        </mc:Fallback>
      </mc:AlternateContent>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Transmission Line Currents</a:t>
            </a:r>
          </a:p>
        </p:txBody>
      </p:sp>
      <p:pic>
        <p:nvPicPr>
          <p:cNvPr id="4" name="Picture 3"/>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8466" y="938749"/>
            <a:ext cx="3121102" cy="1676400"/>
          </a:xfrm>
          <a:prstGeom prst="rect">
            <a:avLst/>
          </a:prstGeom>
          <a:noFill/>
          <a:ln>
            <a:noFill/>
          </a:ln>
        </p:spPr>
      </p:pic>
      <p:graphicFrame>
        <p:nvGraphicFramePr>
          <p:cNvPr id="5" name="Object 4"/>
          <p:cNvGraphicFramePr>
            <a:graphicFrameLocks noChangeAspect="1"/>
          </p:cNvGraphicFramePr>
          <p:nvPr/>
        </p:nvGraphicFramePr>
        <p:xfrm>
          <a:off x="413978" y="3667141"/>
          <a:ext cx="3561035" cy="677542"/>
        </p:xfrm>
        <a:graphic>
          <a:graphicData uri="http://schemas.openxmlformats.org/presentationml/2006/ole">
            <mc:AlternateContent xmlns:mc="http://schemas.openxmlformats.org/markup-compatibility/2006">
              <mc:Choice xmlns:v="urn:schemas-microsoft-com:vml" Requires="v">
                <p:oleObj spid="_x0000_s81430" name="Equation" r:id="rId4" imgW="2692400" imgH="508000" progId="Equation.3">
                  <p:embed/>
                </p:oleObj>
              </mc:Choice>
              <mc:Fallback>
                <p:oleObj name="Equation" r:id="rId4" imgW="2692400" imgH="508000" progId="Equation.3">
                  <p:embed/>
                  <p:pic>
                    <p:nvPicPr>
                      <p:cNvPr id="5"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3978" y="3667141"/>
                        <a:ext cx="3561035" cy="677542"/>
                      </a:xfrm>
                      <a:prstGeom prst="rect">
                        <a:avLst/>
                      </a:prstGeom>
                      <a:noFill/>
                    </p:spPr>
                  </p:pic>
                </p:oleObj>
              </mc:Fallback>
            </mc:AlternateContent>
          </a:graphicData>
        </a:graphic>
      </p:graphicFrame>
      <p:graphicFrame>
        <p:nvGraphicFramePr>
          <p:cNvPr id="6" name="Object 5"/>
          <p:cNvGraphicFramePr>
            <a:graphicFrameLocks noChangeAspect="1"/>
          </p:cNvGraphicFramePr>
          <p:nvPr/>
        </p:nvGraphicFramePr>
        <p:xfrm>
          <a:off x="1435058" y="4665269"/>
          <a:ext cx="810818" cy="577193"/>
        </p:xfrm>
        <a:graphic>
          <a:graphicData uri="http://schemas.openxmlformats.org/presentationml/2006/ole">
            <mc:AlternateContent xmlns:mc="http://schemas.openxmlformats.org/markup-compatibility/2006">
              <mc:Choice xmlns:v="urn:schemas-microsoft-com:vml" Requires="v">
                <p:oleObj spid="_x0000_s81431" name="Equation" r:id="rId6" imgW="698197" imgH="495085" progId="Equation.3">
                  <p:embed/>
                </p:oleObj>
              </mc:Choice>
              <mc:Fallback>
                <p:oleObj name="Equation" r:id="rId6" imgW="698197" imgH="495085" progId="Equation.3">
                  <p:embed/>
                  <p:pic>
                    <p:nvPicPr>
                      <p:cNvPr id="6"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35058" y="4665269"/>
                        <a:ext cx="810818" cy="577193"/>
                      </a:xfrm>
                      <a:prstGeom prst="rect">
                        <a:avLst/>
                      </a:prstGeom>
                      <a:noFill/>
                    </p:spPr>
                  </p:pic>
                </p:oleObj>
              </mc:Fallback>
            </mc:AlternateContent>
          </a:graphicData>
        </a:graphic>
      </p:graphicFrame>
      <p:graphicFrame>
        <p:nvGraphicFramePr>
          <p:cNvPr id="7" name="Object 6"/>
          <p:cNvGraphicFramePr>
            <a:graphicFrameLocks noChangeAspect="1"/>
          </p:cNvGraphicFramePr>
          <p:nvPr/>
        </p:nvGraphicFramePr>
        <p:xfrm>
          <a:off x="1450298" y="5403458"/>
          <a:ext cx="989522" cy="611175"/>
        </p:xfrm>
        <a:graphic>
          <a:graphicData uri="http://schemas.openxmlformats.org/presentationml/2006/ole">
            <mc:AlternateContent xmlns:mc="http://schemas.openxmlformats.org/markup-compatibility/2006">
              <mc:Choice xmlns:v="urn:schemas-microsoft-com:vml" Requires="v">
                <p:oleObj spid="_x0000_s81432" name="Equation" r:id="rId8" imgW="812447" imgH="495085" progId="Equation.3">
                  <p:embed/>
                </p:oleObj>
              </mc:Choice>
              <mc:Fallback>
                <p:oleObj name="Equation" r:id="rId8" imgW="812447" imgH="495085" progId="Equation.3">
                  <p:embed/>
                  <p:pic>
                    <p:nvPicPr>
                      <p:cNvPr id="7"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50298" y="5403458"/>
                        <a:ext cx="989522" cy="611175"/>
                      </a:xfrm>
                      <a:prstGeom prst="rect">
                        <a:avLst/>
                      </a:prstGeom>
                      <a:noFill/>
                    </p:spPr>
                  </p:pic>
                </p:oleObj>
              </mc:Fallback>
            </mc:AlternateContent>
          </a:graphicData>
        </a:graphic>
      </p:graphicFrame>
      <p:sp>
        <p:nvSpPr>
          <p:cNvPr id="8" name="Rectangle 5"/>
          <p:cNvSpPr>
            <a:spLocks noChangeArrowheads="1"/>
          </p:cNvSpPr>
          <p:nvPr/>
        </p:nvSpPr>
        <p:spPr bwMode="auto">
          <a:xfrm>
            <a:off x="413978" y="4714339"/>
            <a:ext cx="9144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182563" algn="l" defTabSz="914400" rtl="0" eaLnBrk="0" fontAlgn="base" latinLnBrk="0" hangingPunct="0">
              <a:lnSpc>
                <a:spcPct val="100000"/>
              </a:lnSpc>
              <a:spcBef>
                <a:spcPct val="0"/>
              </a:spcBef>
              <a:spcAft>
                <a:spcPct val="0"/>
              </a:spcAft>
              <a:buClrTx/>
              <a:buSzTx/>
              <a:buFontTx/>
              <a:buNone/>
              <a:tabLst/>
            </a:pPr>
            <a:r>
              <a:rPr kumimoji="0" lang="en-US" altLang="en-US" sz="1400" b="0" i="1"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βl </a:t>
            </a:r>
            <a:r>
              <a:rPr kumimoji="0" lang="en-US" altLang="en-US" sz="1400" b="0" i="1" u="sng"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&lt;</a:t>
            </a:r>
            <a:r>
              <a:rPr kumimoji="0" lang="en-US" altLang="en-US" sz="1400" b="0" i="1"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1:	</a:t>
            </a:r>
            <a:endParaRPr kumimoji="0" lang="en-US" altLang="en-US" sz="3200" b="0" i="0" u="none" strike="noStrike" cap="none" normalizeH="0" baseline="0" dirty="0">
              <a:ln>
                <a:noFill/>
              </a:ln>
              <a:solidFill>
                <a:schemeClr val="tx1"/>
              </a:solidFill>
              <a:effectLst/>
              <a:latin typeface="Arial" panose="020B0604020202020204" pitchFamily="34" charset="0"/>
            </a:endParaRPr>
          </a:p>
        </p:txBody>
      </p:sp>
      <p:sp>
        <p:nvSpPr>
          <p:cNvPr id="9" name="Rectangle 5"/>
          <p:cNvSpPr>
            <a:spLocks noChangeArrowheads="1"/>
          </p:cNvSpPr>
          <p:nvPr/>
        </p:nvSpPr>
        <p:spPr bwMode="auto">
          <a:xfrm>
            <a:off x="413978" y="5491414"/>
            <a:ext cx="9144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182563" algn="l" defTabSz="914400" rtl="0" eaLnBrk="0" fontAlgn="base" latinLnBrk="0" hangingPunct="0">
              <a:lnSpc>
                <a:spcPct val="100000"/>
              </a:lnSpc>
              <a:spcBef>
                <a:spcPct val="0"/>
              </a:spcBef>
              <a:spcAft>
                <a:spcPct val="0"/>
              </a:spcAft>
              <a:buClrTx/>
              <a:buSzTx/>
              <a:buFontTx/>
              <a:buNone/>
              <a:tabLst/>
            </a:pPr>
            <a:r>
              <a:rPr kumimoji="0" lang="en-US" altLang="en-US" sz="1400" b="0" i="1"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βl </a:t>
            </a:r>
            <a:r>
              <a:rPr kumimoji="0" lang="en-US" altLang="en-US" sz="1400" b="0" i="1" u="sng"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&gt;</a:t>
            </a:r>
            <a:r>
              <a:rPr kumimoji="0" lang="en-US" altLang="en-US" sz="1400" b="0" i="1"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1:	</a:t>
            </a:r>
            <a:endParaRPr kumimoji="0" lang="en-US" altLang="en-US" sz="3200" b="0" i="0" u="none" strike="noStrike" cap="none" normalizeH="0" baseline="0" dirty="0">
              <a:ln>
                <a:noFill/>
              </a:ln>
              <a:solidFill>
                <a:schemeClr val="tx1"/>
              </a:solidFill>
              <a:effectLst/>
              <a:latin typeface="Arial" panose="020B0604020202020204" pitchFamily="34" charset="0"/>
            </a:endParaRPr>
          </a:p>
        </p:txBody>
      </p:sp>
      <p:graphicFrame>
        <p:nvGraphicFramePr>
          <p:cNvPr id="10" name="Object 9"/>
          <p:cNvGraphicFramePr>
            <a:graphicFrameLocks noChangeAspect="1"/>
          </p:cNvGraphicFramePr>
          <p:nvPr/>
        </p:nvGraphicFramePr>
        <p:xfrm>
          <a:off x="4751734" y="3827630"/>
          <a:ext cx="2266374" cy="300182"/>
        </p:xfrm>
        <a:graphic>
          <a:graphicData uri="http://schemas.openxmlformats.org/presentationml/2006/ole">
            <mc:AlternateContent xmlns:mc="http://schemas.openxmlformats.org/markup-compatibility/2006">
              <mc:Choice xmlns:v="urn:schemas-microsoft-com:vml" Requires="v">
                <p:oleObj spid="_x0000_s81433" name="Equation" r:id="rId10" imgW="1663700" imgH="228600" progId="Equation.3">
                  <p:embed/>
                </p:oleObj>
              </mc:Choice>
              <mc:Fallback>
                <p:oleObj name="Equation" r:id="rId10" imgW="1663700" imgH="228600" progId="Equation.3">
                  <p:embed/>
                  <p:pic>
                    <p:nvPicPr>
                      <p:cNvPr id="10" name="Object 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751734" y="3827630"/>
                        <a:ext cx="2266374" cy="300182"/>
                      </a:xfrm>
                      <a:prstGeom prst="rect">
                        <a:avLst/>
                      </a:prstGeom>
                      <a:noFill/>
                    </p:spPr>
                  </p:pic>
                </p:oleObj>
              </mc:Fallback>
            </mc:AlternateContent>
          </a:graphicData>
        </a:graphic>
      </p:graphicFrame>
      <p:graphicFrame>
        <p:nvGraphicFramePr>
          <p:cNvPr id="11" name="Object 10"/>
          <p:cNvGraphicFramePr>
            <a:graphicFrameLocks noChangeAspect="1"/>
          </p:cNvGraphicFramePr>
          <p:nvPr/>
        </p:nvGraphicFramePr>
        <p:xfrm>
          <a:off x="4751734" y="4208631"/>
          <a:ext cx="3677227" cy="495300"/>
        </p:xfrm>
        <a:graphic>
          <a:graphicData uri="http://schemas.openxmlformats.org/presentationml/2006/ole">
            <mc:AlternateContent xmlns:mc="http://schemas.openxmlformats.org/markup-compatibility/2006">
              <mc:Choice xmlns:v="urn:schemas-microsoft-com:vml" Requires="v">
                <p:oleObj spid="_x0000_s81434" name="Equation" r:id="rId12" imgW="2895600" imgH="393700" progId="Equation.3">
                  <p:embed/>
                </p:oleObj>
              </mc:Choice>
              <mc:Fallback>
                <p:oleObj name="Equation" r:id="rId12" imgW="2895600" imgH="393700" progId="Equation.3">
                  <p:embed/>
                  <p:pic>
                    <p:nvPicPr>
                      <p:cNvPr id="11" name="Object 1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751734" y="4208631"/>
                        <a:ext cx="3677227" cy="495300"/>
                      </a:xfrm>
                      <a:prstGeom prst="rect">
                        <a:avLst/>
                      </a:prstGeom>
                      <a:noFill/>
                    </p:spPr>
                  </p:pic>
                </p:oleObj>
              </mc:Fallback>
            </mc:AlternateContent>
          </a:graphicData>
        </a:graphic>
      </p:graphicFrame>
      <p:graphicFrame>
        <p:nvGraphicFramePr>
          <p:cNvPr id="12" name="Object 11"/>
          <p:cNvGraphicFramePr>
            <a:graphicFrameLocks noChangeAspect="1"/>
          </p:cNvGraphicFramePr>
          <p:nvPr/>
        </p:nvGraphicFramePr>
        <p:xfrm>
          <a:off x="4763164" y="4784750"/>
          <a:ext cx="3963505" cy="417211"/>
        </p:xfrm>
        <a:graphic>
          <a:graphicData uri="http://schemas.openxmlformats.org/presentationml/2006/ole">
            <mc:AlternateContent xmlns:mc="http://schemas.openxmlformats.org/markup-compatibility/2006">
              <mc:Choice xmlns:v="urn:schemas-microsoft-com:vml" Requires="v">
                <p:oleObj spid="_x0000_s81435" name="Equation" r:id="rId14" imgW="3048000" imgH="330200" progId="Equation.3">
                  <p:embed/>
                </p:oleObj>
              </mc:Choice>
              <mc:Fallback>
                <p:oleObj name="Equation" r:id="rId14" imgW="3048000" imgH="330200" progId="Equation.3">
                  <p:embed/>
                  <p:pic>
                    <p:nvPicPr>
                      <p:cNvPr id="12" name="Object 11"/>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763164" y="4784750"/>
                        <a:ext cx="3963505" cy="417211"/>
                      </a:xfrm>
                      <a:prstGeom prst="rect">
                        <a:avLst/>
                      </a:prstGeom>
                      <a:noFill/>
                    </p:spPr>
                  </p:pic>
                </p:oleObj>
              </mc:Fallback>
            </mc:AlternateContent>
          </a:graphicData>
        </a:graphic>
      </p:graphicFrame>
      <p:graphicFrame>
        <p:nvGraphicFramePr>
          <p:cNvPr id="13" name="Object 12"/>
          <p:cNvGraphicFramePr>
            <a:graphicFrameLocks noChangeAspect="1"/>
          </p:cNvGraphicFramePr>
          <p:nvPr/>
        </p:nvGraphicFramePr>
        <p:xfrm>
          <a:off x="5891525" y="5345552"/>
          <a:ext cx="1024270" cy="729142"/>
        </p:xfrm>
        <a:graphic>
          <a:graphicData uri="http://schemas.openxmlformats.org/presentationml/2006/ole">
            <mc:AlternateContent xmlns:mc="http://schemas.openxmlformats.org/markup-compatibility/2006">
              <mc:Choice xmlns:v="urn:schemas-microsoft-com:vml" Requires="v">
                <p:oleObj spid="_x0000_s81436" name="Equation" r:id="rId16" imgW="698197" imgH="495085" progId="Equation.3">
                  <p:embed/>
                </p:oleObj>
              </mc:Choice>
              <mc:Fallback>
                <p:oleObj name="Equation" r:id="rId16" imgW="698197" imgH="495085" progId="Equation.3">
                  <p:embed/>
                  <p:pic>
                    <p:nvPicPr>
                      <p:cNvPr id="13" name="Object 1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891525" y="5345552"/>
                        <a:ext cx="1024270" cy="729142"/>
                      </a:xfrm>
                      <a:prstGeom prst="rect">
                        <a:avLst/>
                      </a:prstGeom>
                      <a:noFill/>
                    </p:spPr>
                  </p:pic>
                </p:oleObj>
              </mc:Fallback>
            </mc:AlternateContent>
          </a:graphicData>
        </a:graphic>
      </p:graphicFrame>
      <p:sp>
        <p:nvSpPr>
          <p:cNvPr id="14" name="Rectangle 13"/>
          <p:cNvSpPr/>
          <p:nvPr/>
        </p:nvSpPr>
        <p:spPr>
          <a:xfrm>
            <a:off x="5751132" y="5295718"/>
            <a:ext cx="1371600" cy="86352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413978" y="4580314"/>
            <a:ext cx="2293092" cy="150333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6076901" y="1665571"/>
            <a:ext cx="1241045" cy="338554"/>
          </a:xfrm>
          <a:prstGeom prst="rect">
            <a:avLst/>
          </a:prstGeom>
          <a:noFill/>
        </p:spPr>
        <p:txBody>
          <a:bodyPr wrap="none" rtlCol="0">
            <a:spAutoFit/>
          </a:bodyPr>
          <a:lstStyle/>
          <a:p>
            <a:r>
              <a:rPr lang="en-US" b="0" i="1" dirty="0">
                <a:solidFill>
                  <a:srgbClr val="000000"/>
                </a:solidFill>
                <a:latin typeface="Times New Roman" panose="02020603050405020304" pitchFamily="18" charset="0"/>
                <a:ea typeface="SimSun" panose="02010600030101010101" pitchFamily="2" charset="-122"/>
              </a:rPr>
              <a:t>I(z) = I</a:t>
            </a:r>
            <a:r>
              <a:rPr lang="en-US" b="0" i="1" baseline="-25000" dirty="0">
                <a:solidFill>
                  <a:srgbClr val="000000"/>
                </a:solidFill>
                <a:latin typeface="Times New Roman" panose="02020603050405020304" pitchFamily="18" charset="0"/>
                <a:ea typeface="SimSun" panose="02010600030101010101" pitchFamily="2" charset="-122"/>
              </a:rPr>
              <a:t>0</a:t>
            </a:r>
            <a:r>
              <a:rPr lang="en-US" b="0" i="1" dirty="0">
                <a:solidFill>
                  <a:srgbClr val="000000"/>
                </a:solidFill>
                <a:latin typeface="Times New Roman" panose="02020603050405020304" pitchFamily="18" charset="0"/>
                <a:ea typeface="SimSun" panose="02010600030101010101" pitchFamily="2" charset="-122"/>
              </a:rPr>
              <a:t>e</a:t>
            </a:r>
            <a:r>
              <a:rPr lang="en-US" b="0" i="1" baseline="30000" dirty="0">
                <a:solidFill>
                  <a:srgbClr val="000000"/>
                </a:solidFill>
                <a:latin typeface="Times New Roman" panose="02020603050405020304" pitchFamily="18" charset="0"/>
                <a:ea typeface="SimSun" panose="02010600030101010101" pitchFamily="2" charset="-122"/>
              </a:rPr>
              <a:t> –j βz</a:t>
            </a:r>
            <a:endParaRPr lang="en-US" b="0" dirty="0"/>
          </a:p>
        </p:txBody>
      </p:sp>
      <p:sp>
        <p:nvSpPr>
          <p:cNvPr id="17" name="Rectangle 16"/>
          <p:cNvSpPr/>
          <p:nvPr/>
        </p:nvSpPr>
        <p:spPr>
          <a:xfrm>
            <a:off x="5702431" y="1999723"/>
            <a:ext cx="1683474" cy="338554"/>
          </a:xfrm>
          <a:prstGeom prst="rect">
            <a:avLst/>
          </a:prstGeom>
        </p:spPr>
        <p:txBody>
          <a:bodyPr wrap="none">
            <a:spAutoFit/>
          </a:bodyPr>
          <a:lstStyle/>
          <a:p>
            <a:r>
              <a:rPr lang="en-US" b="0" i="1">
                <a:solidFill>
                  <a:srgbClr val="000000"/>
                </a:solidFill>
                <a:latin typeface="Times New Roman" panose="02020603050405020304" pitchFamily="18" charset="0"/>
                <a:ea typeface="SimSun" panose="02010600030101010101" pitchFamily="2" charset="-122"/>
              </a:rPr>
              <a:t>Re[I</a:t>
            </a:r>
            <a:r>
              <a:rPr lang="en-US" b="0" i="1" dirty="0">
                <a:solidFill>
                  <a:srgbClr val="000000"/>
                </a:solidFill>
                <a:latin typeface="Times New Roman" panose="02020603050405020304" pitchFamily="18" charset="0"/>
                <a:ea typeface="SimSun" panose="02010600030101010101" pitchFamily="2" charset="-122"/>
              </a:rPr>
              <a:t>(</a:t>
            </a:r>
            <a:r>
              <a:rPr lang="en-US" b="0" i="1">
                <a:solidFill>
                  <a:srgbClr val="000000"/>
                </a:solidFill>
                <a:latin typeface="Times New Roman" panose="02020603050405020304" pitchFamily="18" charset="0"/>
                <a:ea typeface="SimSun" panose="02010600030101010101" pitchFamily="2" charset="-122"/>
              </a:rPr>
              <a:t>z)] </a:t>
            </a:r>
            <a:r>
              <a:rPr lang="en-US" b="0" i="1" dirty="0">
                <a:solidFill>
                  <a:srgbClr val="000000"/>
                </a:solidFill>
                <a:latin typeface="Times New Roman" panose="02020603050405020304" pitchFamily="18" charset="0"/>
                <a:ea typeface="SimSun" panose="02010600030101010101" pitchFamily="2" charset="-122"/>
              </a:rPr>
              <a:t>= I</a:t>
            </a:r>
            <a:r>
              <a:rPr lang="en-US" b="0" i="1" baseline="-25000" dirty="0">
                <a:solidFill>
                  <a:srgbClr val="000000"/>
                </a:solidFill>
                <a:latin typeface="Times New Roman" panose="02020603050405020304" pitchFamily="18" charset="0"/>
                <a:ea typeface="SimSun" panose="02010600030101010101" pitchFamily="2" charset="-122"/>
              </a:rPr>
              <a:t>0</a:t>
            </a:r>
            <a:r>
              <a:rPr lang="en-US" b="0" i="1" dirty="0">
                <a:solidFill>
                  <a:srgbClr val="000000"/>
                </a:solidFill>
                <a:latin typeface="Times New Roman" panose="02020603050405020304" pitchFamily="18" charset="0"/>
                <a:ea typeface="SimSun" panose="02010600030101010101" pitchFamily="2" charset="-122"/>
              </a:rPr>
              <a:t>cosβz</a:t>
            </a:r>
            <a:endParaRPr lang="en-US" sz="2000" b="0" dirty="0"/>
          </a:p>
        </p:txBody>
      </p:sp>
      <p:sp>
        <p:nvSpPr>
          <p:cNvPr id="18" name="TextBox 17"/>
          <p:cNvSpPr txBox="1"/>
          <p:nvPr/>
        </p:nvSpPr>
        <p:spPr>
          <a:xfrm>
            <a:off x="4601151" y="3312158"/>
            <a:ext cx="3619902" cy="338554"/>
          </a:xfrm>
          <a:prstGeom prst="rect">
            <a:avLst/>
          </a:prstGeom>
          <a:noFill/>
        </p:spPr>
        <p:txBody>
          <a:bodyPr wrap="none" rtlCol="0">
            <a:spAutoFit/>
          </a:bodyPr>
          <a:lstStyle/>
          <a:p>
            <a:r>
              <a:rPr lang="en-US" i="1">
                <a:solidFill>
                  <a:srgbClr val="FF0000"/>
                </a:solidFill>
              </a:rPr>
              <a:t>Integrated average vertical current:</a:t>
            </a:r>
          </a:p>
        </p:txBody>
      </p:sp>
      <p:sp>
        <p:nvSpPr>
          <p:cNvPr id="19" name="TextBox 18"/>
          <p:cNvSpPr txBox="1"/>
          <p:nvPr/>
        </p:nvSpPr>
        <p:spPr>
          <a:xfrm>
            <a:off x="294570" y="3312158"/>
            <a:ext cx="3881191" cy="338554"/>
          </a:xfrm>
          <a:prstGeom prst="rect">
            <a:avLst/>
          </a:prstGeom>
          <a:noFill/>
        </p:spPr>
        <p:txBody>
          <a:bodyPr wrap="none" rtlCol="0">
            <a:spAutoFit/>
          </a:bodyPr>
          <a:lstStyle/>
          <a:p>
            <a:r>
              <a:rPr lang="en-US" i="1">
                <a:solidFill>
                  <a:srgbClr val="FF0000"/>
                </a:solidFill>
              </a:rPr>
              <a:t>Integrated average horizontal current:</a:t>
            </a:r>
          </a:p>
        </p:txBody>
      </p:sp>
      <p:sp>
        <p:nvSpPr>
          <p:cNvPr id="3" name="TextBox 2">
            <a:extLst>
              <a:ext uri="{FF2B5EF4-FFF2-40B4-BE49-F238E27FC236}">
                <a16:creationId xmlns:a16="http://schemas.microsoft.com/office/drawing/2014/main" id="{510E98F8-FE4E-46F7-BFBB-716102DEEFCC}"/>
              </a:ext>
            </a:extLst>
          </p:cNvPr>
          <p:cNvSpPr txBox="1"/>
          <p:nvPr/>
        </p:nvSpPr>
        <p:spPr>
          <a:xfrm>
            <a:off x="5663597" y="1328598"/>
            <a:ext cx="1771639" cy="338554"/>
          </a:xfrm>
          <a:prstGeom prst="rect">
            <a:avLst/>
          </a:prstGeom>
          <a:noFill/>
        </p:spPr>
        <p:txBody>
          <a:bodyPr wrap="none" rtlCol="0">
            <a:spAutoFit/>
          </a:bodyPr>
          <a:lstStyle/>
          <a:p>
            <a:r>
              <a:rPr lang="en-US" i="1">
                <a:solidFill>
                  <a:srgbClr val="0000FF"/>
                </a:solidFill>
              </a:rPr>
              <a:t>Current on wire:</a:t>
            </a:r>
          </a:p>
        </p:txBody>
      </p:sp>
      <p:sp>
        <p:nvSpPr>
          <p:cNvPr id="20" name="TextBox 19">
            <a:extLst>
              <a:ext uri="{FF2B5EF4-FFF2-40B4-BE49-F238E27FC236}">
                <a16:creationId xmlns:a16="http://schemas.microsoft.com/office/drawing/2014/main" id="{83612EBA-3870-46F9-882A-CB5200748BF4}"/>
              </a:ext>
            </a:extLst>
          </p:cNvPr>
          <p:cNvSpPr txBox="1"/>
          <p:nvPr/>
        </p:nvSpPr>
        <p:spPr>
          <a:xfrm>
            <a:off x="2783217" y="5022386"/>
            <a:ext cx="1371600" cy="646331"/>
          </a:xfrm>
          <a:prstGeom prst="rect">
            <a:avLst/>
          </a:prstGeom>
          <a:noFill/>
        </p:spPr>
        <p:txBody>
          <a:bodyPr wrap="square" rtlCol="0">
            <a:spAutoFit/>
          </a:bodyPr>
          <a:lstStyle/>
          <a:p>
            <a:r>
              <a:rPr lang="en-US" sz="1800" i="1">
                <a:solidFill>
                  <a:srgbClr val="0000FF"/>
                </a:solidFill>
                <a:latin typeface="Times New Roman" panose="02020603050405020304" pitchFamily="18" charset="0"/>
                <a:cs typeface="Times New Roman" panose="02020603050405020304" pitchFamily="18" charset="0"/>
              </a:rPr>
              <a:t>l = </a:t>
            </a:r>
            <a:r>
              <a:rPr lang="el-GR" sz="1800" i="1">
                <a:solidFill>
                  <a:srgbClr val="0000FF"/>
                </a:solidFill>
                <a:latin typeface="Times New Roman" panose="02020603050405020304" pitchFamily="18" charset="0"/>
                <a:cs typeface="Times New Roman" panose="02020603050405020304" pitchFamily="18" charset="0"/>
              </a:rPr>
              <a:t>λ</a:t>
            </a:r>
            <a:r>
              <a:rPr lang="en-US" sz="1800" i="1">
                <a:solidFill>
                  <a:srgbClr val="0000FF"/>
                </a:solidFill>
                <a:latin typeface="Times New Roman" panose="02020603050405020304" pitchFamily="18" charset="0"/>
                <a:cs typeface="Times New Roman" panose="02020603050405020304" pitchFamily="18" charset="0"/>
              </a:rPr>
              <a:t>/2</a:t>
            </a:r>
            <a:r>
              <a:rPr lang="el-GR" sz="1800" i="1">
                <a:solidFill>
                  <a:srgbClr val="0000FF"/>
                </a:solidFill>
                <a:latin typeface="Times New Roman" panose="02020603050405020304" pitchFamily="18" charset="0"/>
                <a:cs typeface="Times New Roman" panose="02020603050405020304" pitchFamily="18" charset="0"/>
              </a:rPr>
              <a:t>π</a:t>
            </a:r>
            <a:r>
              <a:rPr lang="en-US" sz="1800" i="1">
                <a:solidFill>
                  <a:srgbClr val="0000FF"/>
                </a:solidFill>
                <a:latin typeface="Times New Roman" panose="02020603050405020304" pitchFamily="18" charset="0"/>
                <a:cs typeface="Times New Roman" panose="02020603050405020304" pitchFamily="18" charset="0"/>
              </a:rPr>
              <a:t> is breakpoint</a:t>
            </a:r>
          </a:p>
        </p:txBody>
      </p:sp>
      <p:cxnSp>
        <p:nvCxnSpPr>
          <p:cNvPr id="22" name="Straight Arrow Connector 21">
            <a:extLst>
              <a:ext uri="{FF2B5EF4-FFF2-40B4-BE49-F238E27FC236}">
                <a16:creationId xmlns:a16="http://schemas.microsoft.com/office/drawing/2014/main" id="{00E2B294-8E5B-4235-948A-7716F5D0CCBD}"/>
              </a:ext>
            </a:extLst>
          </p:cNvPr>
          <p:cNvCxnSpPr/>
          <p:nvPr/>
        </p:nvCxnSpPr>
        <p:spPr bwMode="auto">
          <a:xfrm flipH="1" flipV="1">
            <a:off x="2349458" y="4975949"/>
            <a:ext cx="464292" cy="226012"/>
          </a:xfrm>
          <a:prstGeom prst="straightConnector1">
            <a:avLst/>
          </a:prstGeom>
          <a:solidFill>
            <a:schemeClr val="accent1"/>
          </a:solidFill>
          <a:ln w="9525" cap="flat" cmpd="sng" algn="ctr">
            <a:solidFill>
              <a:srgbClr val="0000FF"/>
            </a:solidFill>
            <a:prstDash val="solid"/>
            <a:round/>
            <a:headEnd type="none" w="med" len="med"/>
            <a:tailEnd type="triangle"/>
          </a:ln>
          <a:effectLst/>
        </p:spPr>
      </p:cxnSp>
      <p:cxnSp>
        <p:nvCxnSpPr>
          <p:cNvPr id="24" name="Straight Arrow Connector 23">
            <a:extLst>
              <a:ext uri="{FF2B5EF4-FFF2-40B4-BE49-F238E27FC236}">
                <a16:creationId xmlns:a16="http://schemas.microsoft.com/office/drawing/2014/main" id="{467D8807-A9FE-4FCC-8DA8-43BDDCA63196}"/>
              </a:ext>
            </a:extLst>
          </p:cNvPr>
          <p:cNvCxnSpPr/>
          <p:nvPr/>
        </p:nvCxnSpPr>
        <p:spPr bwMode="auto">
          <a:xfrm flipH="1">
            <a:off x="2512998" y="5491414"/>
            <a:ext cx="266099" cy="177303"/>
          </a:xfrm>
          <a:prstGeom prst="straightConnector1">
            <a:avLst/>
          </a:prstGeom>
          <a:solidFill>
            <a:schemeClr val="accent1"/>
          </a:solidFill>
          <a:ln w="9525" cap="flat" cmpd="sng" algn="ctr">
            <a:solidFill>
              <a:srgbClr val="0000FF"/>
            </a:solidFill>
            <a:prstDash val="solid"/>
            <a:round/>
            <a:headEnd type="none" w="med" len="med"/>
            <a:tailEnd type="triangle"/>
          </a:ln>
          <a:effectLst/>
        </p:spPr>
      </p:cxnSp>
    </p:spTree>
    <p:extLst>
      <p:ext uri="{BB962C8B-B14F-4D97-AF65-F5344CB8AC3E}">
        <p14:creationId xmlns:p14="http://schemas.microsoft.com/office/powerpoint/2010/main" val="29459109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Response and Envelope of sin(x)/x</a:t>
            </a:r>
          </a:p>
        </p:txBody>
      </p:sp>
      <p:sp>
        <p:nvSpPr>
          <p:cNvPr id="5" name="TextBox 4"/>
          <p:cNvSpPr txBox="1"/>
          <p:nvPr/>
        </p:nvSpPr>
        <p:spPr>
          <a:xfrm>
            <a:off x="560956" y="2096806"/>
            <a:ext cx="2985113" cy="461665"/>
          </a:xfrm>
          <a:prstGeom prst="rect">
            <a:avLst/>
          </a:prstGeom>
          <a:noFill/>
        </p:spPr>
        <p:txBody>
          <a:bodyPr wrap="none" rtlCol="0">
            <a:spAutoFit/>
          </a:bodyPr>
          <a:lstStyle/>
          <a:p>
            <a:pPr algn="r" eaLnBrk="0" fontAlgn="base" hangingPunct="0">
              <a:spcBef>
                <a:spcPct val="0"/>
              </a:spcBef>
              <a:spcAft>
                <a:spcPct val="0"/>
              </a:spcAft>
            </a:pPr>
            <a:r>
              <a:rPr lang="en-US" sz="2400" b="1" i="1" dirty="0">
                <a:solidFill>
                  <a:srgbClr val="FF0000"/>
                </a:solidFill>
                <a:latin typeface="Times New Roman" pitchFamily="18" charset="0"/>
                <a:cs typeface="Times New Roman" pitchFamily="18" charset="0"/>
              </a:rPr>
              <a:t>Envelope of |sin(x)/x|:</a:t>
            </a:r>
          </a:p>
        </p:txBody>
      </p:sp>
      <p:sp>
        <p:nvSpPr>
          <p:cNvPr id="6" name="TextBox 5"/>
          <p:cNvSpPr txBox="1"/>
          <p:nvPr/>
        </p:nvSpPr>
        <p:spPr>
          <a:xfrm>
            <a:off x="2261743" y="2486065"/>
            <a:ext cx="1284326" cy="400110"/>
          </a:xfrm>
          <a:prstGeom prst="rect">
            <a:avLst/>
          </a:prstGeom>
          <a:noFill/>
        </p:spPr>
        <p:txBody>
          <a:bodyPr wrap="none" rtlCol="0">
            <a:spAutoFit/>
          </a:bodyPr>
          <a:lstStyle/>
          <a:p>
            <a:pPr algn="r" eaLnBrk="0" fontAlgn="base" hangingPunct="0">
              <a:spcBef>
                <a:spcPct val="0"/>
              </a:spcBef>
              <a:spcAft>
                <a:spcPct val="0"/>
              </a:spcAft>
            </a:pPr>
            <a:r>
              <a:rPr lang="en-US" sz="2000" b="1" i="1" dirty="0">
                <a:solidFill>
                  <a:srgbClr val="FF0000"/>
                </a:solidFill>
                <a:latin typeface="Times New Roman" pitchFamily="18" charset="0"/>
                <a:cs typeface="Times New Roman" pitchFamily="18" charset="0"/>
              </a:rPr>
              <a:t>1 for x </a:t>
            </a:r>
            <a:r>
              <a:rPr lang="en-US" sz="2000" b="1" i="1" u="sng" dirty="0">
                <a:solidFill>
                  <a:srgbClr val="FF0000"/>
                </a:solidFill>
                <a:latin typeface="Times New Roman" pitchFamily="18" charset="0"/>
                <a:cs typeface="Times New Roman" pitchFamily="18" charset="0"/>
              </a:rPr>
              <a:t>&lt;</a:t>
            </a:r>
            <a:r>
              <a:rPr lang="en-US" sz="2000" b="1" i="1" dirty="0">
                <a:solidFill>
                  <a:srgbClr val="FF0000"/>
                </a:solidFill>
                <a:latin typeface="Times New Roman" pitchFamily="18" charset="0"/>
                <a:cs typeface="Times New Roman" pitchFamily="18" charset="0"/>
              </a:rPr>
              <a:t> 1</a:t>
            </a:r>
          </a:p>
        </p:txBody>
      </p:sp>
      <p:sp>
        <p:nvSpPr>
          <p:cNvPr id="7" name="TextBox 6"/>
          <p:cNvSpPr txBox="1"/>
          <p:nvPr/>
        </p:nvSpPr>
        <p:spPr>
          <a:xfrm>
            <a:off x="2062971" y="2813768"/>
            <a:ext cx="1483098" cy="400110"/>
          </a:xfrm>
          <a:prstGeom prst="rect">
            <a:avLst/>
          </a:prstGeom>
          <a:noFill/>
        </p:spPr>
        <p:txBody>
          <a:bodyPr wrap="none" rtlCol="0">
            <a:spAutoFit/>
          </a:bodyPr>
          <a:lstStyle/>
          <a:p>
            <a:pPr algn="r" eaLnBrk="0" fontAlgn="base" hangingPunct="0">
              <a:spcBef>
                <a:spcPct val="0"/>
              </a:spcBef>
              <a:spcAft>
                <a:spcPct val="0"/>
              </a:spcAft>
            </a:pPr>
            <a:r>
              <a:rPr lang="en-US" sz="2000" b="1" i="1" dirty="0">
                <a:solidFill>
                  <a:srgbClr val="FF0000"/>
                </a:solidFill>
                <a:latin typeface="Times New Roman" pitchFamily="18" charset="0"/>
                <a:cs typeface="Times New Roman" pitchFamily="18" charset="0"/>
              </a:rPr>
              <a:t>1/x for x </a:t>
            </a:r>
            <a:r>
              <a:rPr lang="en-US" sz="2000" b="1" i="1" u="sng" dirty="0">
                <a:solidFill>
                  <a:srgbClr val="FF0000"/>
                </a:solidFill>
                <a:latin typeface="Times New Roman" pitchFamily="18" charset="0"/>
                <a:cs typeface="Times New Roman" pitchFamily="18" charset="0"/>
              </a:rPr>
              <a:t>&gt;</a:t>
            </a:r>
            <a:r>
              <a:rPr lang="en-US" sz="2000" b="1" i="1" dirty="0">
                <a:solidFill>
                  <a:srgbClr val="FF0000"/>
                </a:solidFill>
                <a:latin typeface="Times New Roman" pitchFamily="18" charset="0"/>
                <a:cs typeface="Times New Roman" pitchFamily="18" charset="0"/>
              </a:rPr>
              <a:t> 1</a:t>
            </a:r>
          </a:p>
        </p:txBody>
      </p:sp>
      <p:sp>
        <p:nvSpPr>
          <p:cNvPr id="11" name="TextBox 10"/>
          <p:cNvSpPr txBox="1"/>
          <p:nvPr/>
        </p:nvSpPr>
        <p:spPr>
          <a:xfrm>
            <a:off x="541720" y="873478"/>
            <a:ext cx="3004349" cy="461665"/>
          </a:xfrm>
          <a:prstGeom prst="rect">
            <a:avLst/>
          </a:prstGeom>
          <a:noFill/>
        </p:spPr>
        <p:txBody>
          <a:bodyPr wrap="none" rtlCol="0">
            <a:spAutoFit/>
          </a:bodyPr>
          <a:lstStyle/>
          <a:p>
            <a:pPr algn="r" eaLnBrk="0" fontAlgn="base" hangingPunct="0">
              <a:spcBef>
                <a:spcPct val="0"/>
              </a:spcBef>
              <a:spcAft>
                <a:spcPct val="0"/>
              </a:spcAft>
            </a:pPr>
            <a:r>
              <a:rPr lang="en-US" sz="2400" b="1" i="1" dirty="0">
                <a:solidFill>
                  <a:srgbClr val="FF0000"/>
                </a:solidFill>
                <a:latin typeface="Times New Roman" pitchFamily="18" charset="0"/>
                <a:cs typeface="Times New Roman" pitchFamily="18" charset="0"/>
              </a:rPr>
              <a:t>Response of |sin(x)/x|:</a:t>
            </a:r>
          </a:p>
        </p:txBody>
      </p:sp>
      <p:sp>
        <p:nvSpPr>
          <p:cNvPr id="12" name="TextBox 11"/>
          <p:cNvSpPr txBox="1"/>
          <p:nvPr/>
        </p:nvSpPr>
        <p:spPr>
          <a:xfrm>
            <a:off x="2107855" y="1240965"/>
            <a:ext cx="1438214" cy="400110"/>
          </a:xfrm>
          <a:prstGeom prst="rect">
            <a:avLst/>
          </a:prstGeom>
          <a:noFill/>
        </p:spPr>
        <p:txBody>
          <a:bodyPr wrap="none" rtlCol="0">
            <a:spAutoFit/>
          </a:bodyPr>
          <a:lstStyle/>
          <a:p>
            <a:pPr algn="r" eaLnBrk="0" fontAlgn="base" hangingPunct="0">
              <a:spcBef>
                <a:spcPct val="0"/>
              </a:spcBef>
              <a:spcAft>
                <a:spcPct val="0"/>
              </a:spcAft>
            </a:pPr>
            <a:r>
              <a:rPr lang="en-US" sz="2000" b="1" i="1" dirty="0">
                <a:solidFill>
                  <a:srgbClr val="FF0000"/>
                </a:solidFill>
                <a:latin typeface="Times New Roman" pitchFamily="18" charset="0"/>
                <a:cs typeface="Times New Roman" pitchFamily="18" charset="0"/>
              </a:rPr>
              <a:t>0 for x = n</a:t>
            </a:r>
            <a:r>
              <a:rPr lang="el-GR" sz="2000" b="1" i="1" dirty="0">
                <a:solidFill>
                  <a:srgbClr val="FF0000"/>
                </a:solidFill>
                <a:latin typeface="Times New Roman" pitchFamily="18" charset="0"/>
                <a:cs typeface="Times New Roman" pitchFamily="18" charset="0"/>
              </a:rPr>
              <a:t>π</a:t>
            </a:r>
            <a:endParaRPr lang="en-US" sz="2000" b="1" i="1" dirty="0">
              <a:solidFill>
                <a:srgbClr val="FF0000"/>
              </a:solidFill>
              <a:latin typeface="Times New Roman" pitchFamily="18" charset="0"/>
              <a:cs typeface="Times New Roman" pitchFamily="18" charset="0"/>
            </a:endParaRPr>
          </a:p>
        </p:txBody>
      </p:sp>
      <p:sp>
        <p:nvSpPr>
          <p:cNvPr id="13" name="TextBox 12"/>
          <p:cNvSpPr txBox="1"/>
          <p:nvPr/>
        </p:nvSpPr>
        <p:spPr>
          <a:xfrm>
            <a:off x="1266278" y="1546897"/>
            <a:ext cx="2279791" cy="400110"/>
          </a:xfrm>
          <a:prstGeom prst="rect">
            <a:avLst/>
          </a:prstGeom>
          <a:noFill/>
        </p:spPr>
        <p:txBody>
          <a:bodyPr wrap="none" rtlCol="0">
            <a:spAutoFit/>
          </a:bodyPr>
          <a:lstStyle/>
          <a:p>
            <a:pPr algn="r" eaLnBrk="0" fontAlgn="base" hangingPunct="0">
              <a:spcBef>
                <a:spcPct val="0"/>
              </a:spcBef>
              <a:spcAft>
                <a:spcPct val="0"/>
              </a:spcAft>
            </a:pPr>
            <a:r>
              <a:rPr lang="en-US" sz="2000" b="1" i="1" dirty="0">
                <a:solidFill>
                  <a:srgbClr val="FF0000"/>
                </a:solidFill>
                <a:latin typeface="Times New Roman" pitchFamily="18" charset="0"/>
                <a:cs typeface="Times New Roman" pitchFamily="18" charset="0"/>
              </a:rPr>
              <a:t>1/x for x = (n+1)</a:t>
            </a:r>
            <a:r>
              <a:rPr lang="el-GR" sz="2000" b="1" i="1" dirty="0">
                <a:solidFill>
                  <a:srgbClr val="FF0000"/>
                </a:solidFill>
                <a:latin typeface="Times New Roman" pitchFamily="18" charset="0"/>
                <a:cs typeface="Times New Roman" pitchFamily="18" charset="0"/>
              </a:rPr>
              <a:t>π</a:t>
            </a:r>
            <a:r>
              <a:rPr lang="en-US" sz="2000" b="1" i="1" dirty="0">
                <a:solidFill>
                  <a:srgbClr val="FF0000"/>
                </a:solidFill>
                <a:latin typeface="Times New Roman" pitchFamily="18" charset="0"/>
                <a:cs typeface="Times New Roman" pitchFamily="18" charset="0"/>
              </a:rPr>
              <a:t>/2</a:t>
            </a:r>
          </a:p>
        </p:txBody>
      </p:sp>
      <p:sp>
        <p:nvSpPr>
          <p:cNvPr id="14" name="TextBox 13"/>
          <p:cNvSpPr txBox="1"/>
          <p:nvPr/>
        </p:nvSpPr>
        <p:spPr>
          <a:xfrm>
            <a:off x="4922043" y="3693319"/>
            <a:ext cx="885826" cy="400110"/>
          </a:xfrm>
          <a:prstGeom prst="rect">
            <a:avLst/>
          </a:prstGeom>
          <a:solidFill>
            <a:schemeClr val="bg1"/>
          </a:solidFill>
        </p:spPr>
        <p:txBody>
          <a:bodyPr wrap="square" rtlCol="0">
            <a:spAutoFit/>
          </a:bodyPr>
          <a:lstStyle/>
          <a:p>
            <a:pPr algn="ctr" eaLnBrk="0" fontAlgn="base" hangingPunct="0">
              <a:spcBef>
                <a:spcPct val="0"/>
              </a:spcBef>
              <a:spcAft>
                <a:spcPct val="0"/>
              </a:spcAft>
            </a:pPr>
            <a:r>
              <a:rPr lang="en-US" sz="1000" b="1" dirty="0">
                <a:solidFill>
                  <a:srgbClr val="FF0000"/>
                </a:solidFill>
              </a:rPr>
              <a:t>Lines meet at x = 1</a:t>
            </a:r>
          </a:p>
        </p:txBody>
      </p:sp>
      <p:cxnSp>
        <p:nvCxnSpPr>
          <p:cNvPr id="16" name="Straight Arrow Connector 15"/>
          <p:cNvCxnSpPr/>
          <p:nvPr/>
        </p:nvCxnSpPr>
        <p:spPr bwMode="auto">
          <a:xfrm flipH="1">
            <a:off x="4857750" y="4000500"/>
            <a:ext cx="221457" cy="135731"/>
          </a:xfrm>
          <a:prstGeom prst="straightConnector1">
            <a:avLst/>
          </a:prstGeom>
          <a:solidFill>
            <a:schemeClr val="accent1"/>
          </a:solidFill>
          <a:ln w="28575" cap="flat" cmpd="sng" algn="ctr">
            <a:solidFill>
              <a:srgbClr val="FF0000"/>
            </a:solidFill>
            <a:prstDash val="solid"/>
            <a:round/>
            <a:headEnd type="none" w="med" len="med"/>
            <a:tailEnd type="triangle" w="med" len="med"/>
          </a:ln>
          <a:effectLst/>
        </p:spPr>
      </p:cxnSp>
      <p:pic>
        <p:nvPicPr>
          <p:cNvPr id="53251" name="Picture 3"/>
          <p:cNvPicPr>
            <a:picLocks noChangeAspect="1" noChangeArrowheads="1"/>
          </p:cNvPicPr>
          <p:nvPr/>
        </p:nvPicPr>
        <p:blipFill>
          <a:blip r:embed="rId2" cstate="print"/>
          <a:srcRect/>
          <a:stretch>
            <a:fillRect/>
          </a:stretch>
        </p:blipFill>
        <p:spPr bwMode="auto">
          <a:xfrm>
            <a:off x="3712012" y="727982"/>
            <a:ext cx="4789714" cy="2875273"/>
          </a:xfrm>
          <a:prstGeom prst="rect">
            <a:avLst/>
          </a:prstGeom>
          <a:noFill/>
          <a:ln w="9525">
            <a:noFill/>
            <a:miter lim="800000"/>
            <a:headEnd/>
            <a:tailEnd/>
          </a:ln>
          <a:effectLst/>
        </p:spPr>
      </p:pic>
      <p:pic>
        <p:nvPicPr>
          <p:cNvPr id="53253" name="Picture 5"/>
          <p:cNvPicPr>
            <a:picLocks noChangeAspect="1" noChangeArrowheads="1"/>
          </p:cNvPicPr>
          <p:nvPr/>
        </p:nvPicPr>
        <p:blipFill>
          <a:blip r:embed="rId3" cstate="print"/>
          <a:srcRect/>
          <a:stretch>
            <a:fillRect/>
          </a:stretch>
        </p:blipFill>
        <p:spPr bwMode="auto">
          <a:xfrm>
            <a:off x="1777774" y="3501546"/>
            <a:ext cx="5588453" cy="3356453"/>
          </a:xfrm>
          <a:prstGeom prst="rect">
            <a:avLst/>
          </a:prstGeom>
          <a:noFill/>
          <a:ln w="9525">
            <a:noFill/>
            <a:miter lim="800000"/>
            <a:headEnd/>
            <a:tailEnd/>
          </a:ln>
          <a:effectLst/>
        </p:spPr>
      </p:pic>
    </p:spTree>
    <p:extLst>
      <p:ext uri="{BB962C8B-B14F-4D97-AF65-F5344CB8AC3E}">
        <p14:creationId xmlns:p14="http://schemas.microsoft.com/office/powerpoint/2010/main" val="17649683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848600" cy="406400"/>
          </a:xfrm>
        </p:spPr>
        <p:txBody>
          <a:bodyPr>
            <a:noAutofit/>
          </a:bodyPr>
          <a:lstStyle/>
          <a:p>
            <a:r>
              <a:rPr lang="en-US" dirty="0"/>
              <a:t>Horizontal E-Field (No Ground Plane Attenuation)</a:t>
            </a:r>
          </a:p>
        </p:txBody>
      </p:sp>
      <p:pic>
        <p:nvPicPr>
          <p:cNvPr id="4" name="Picture 3"/>
          <p:cNvPicPr>
            <a:picLocks noChangeAspect="1"/>
          </p:cNvPicPr>
          <p:nvPr/>
        </p:nvPicPr>
        <p:blipFill>
          <a:blip r:embed="rId3"/>
          <a:stretch>
            <a:fillRect/>
          </a:stretch>
        </p:blipFill>
        <p:spPr>
          <a:xfrm>
            <a:off x="381000" y="1419805"/>
            <a:ext cx="8382000" cy="5438195"/>
          </a:xfrm>
          <a:prstGeom prst="rect">
            <a:avLst/>
          </a:prstGeom>
        </p:spPr>
      </p:pic>
      <p:graphicFrame>
        <p:nvGraphicFramePr>
          <p:cNvPr id="6" name="Object 5"/>
          <p:cNvGraphicFramePr>
            <a:graphicFrameLocks noChangeAspect="1"/>
          </p:cNvGraphicFramePr>
          <p:nvPr/>
        </p:nvGraphicFramePr>
        <p:xfrm>
          <a:off x="2911719" y="5326599"/>
          <a:ext cx="3320562" cy="628650"/>
        </p:xfrm>
        <a:graphic>
          <a:graphicData uri="http://schemas.openxmlformats.org/presentationml/2006/ole">
            <mc:AlternateContent xmlns:mc="http://schemas.openxmlformats.org/markup-compatibility/2006">
              <mc:Choice xmlns:v="urn:schemas-microsoft-com:vml" Requires="v">
                <p:oleObj spid="_x0000_s82150" name="Equation" r:id="rId4" imgW="2628900" imgH="508000" progId="Equation.3">
                  <p:embed/>
                </p:oleObj>
              </mc:Choice>
              <mc:Fallback>
                <p:oleObj name="Equation" r:id="rId4" imgW="2628900" imgH="508000" progId="Equation.3">
                  <p:embed/>
                  <p:pic>
                    <p:nvPicPr>
                      <p:cNvPr id="6"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11719" y="5326599"/>
                        <a:ext cx="3320562" cy="628650"/>
                      </a:xfrm>
                      <a:prstGeom prst="rect">
                        <a:avLst/>
                      </a:prstGeom>
                      <a:solidFill>
                        <a:schemeClr val="bg1"/>
                      </a:solidFill>
                    </p:spPr>
                  </p:pic>
                </p:oleObj>
              </mc:Fallback>
            </mc:AlternateContent>
          </a:graphicData>
        </a:graphic>
      </p:graphicFrame>
      <p:graphicFrame>
        <p:nvGraphicFramePr>
          <p:cNvPr id="3" name="Object 2"/>
          <p:cNvGraphicFramePr>
            <a:graphicFrameLocks noChangeAspect="1"/>
          </p:cNvGraphicFramePr>
          <p:nvPr/>
        </p:nvGraphicFramePr>
        <p:xfrm>
          <a:off x="3810000" y="2246313"/>
          <a:ext cx="4278313" cy="561975"/>
        </p:xfrm>
        <a:graphic>
          <a:graphicData uri="http://schemas.openxmlformats.org/presentationml/2006/ole">
            <mc:AlternateContent xmlns:mc="http://schemas.openxmlformats.org/markup-compatibility/2006">
              <mc:Choice xmlns:v="urn:schemas-microsoft-com:vml" Requires="v">
                <p:oleObj spid="_x0000_s82151" name="Equation" r:id="rId6" imgW="3683000" imgH="495300" progId="Equation.3">
                  <p:embed/>
                </p:oleObj>
              </mc:Choice>
              <mc:Fallback>
                <p:oleObj name="Equation" r:id="rId6" imgW="3683000" imgH="495300" progId="Equation.3">
                  <p:embed/>
                  <p:pic>
                    <p:nvPicPr>
                      <p:cNvPr id="3" name="Object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10000" y="2246313"/>
                        <a:ext cx="4278313" cy="561975"/>
                      </a:xfrm>
                      <a:prstGeom prst="rect">
                        <a:avLst/>
                      </a:prstGeom>
                      <a:solidFill>
                        <a:schemeClr val="bg1"/>
                      </a:solidFill>
                    </p:spPr>
                  </p:pic>
                </p:oleObj>
              </mc:Fallback>
            </mc:AlternateContent>
          </a:graphicData>
        </a:graphic>
      </p:graphicFrame>
      <p:graphicFrame>
        <p:nvGraphicFramePr>
          <p:cNvPr id="7" name="Object 6"/>
          <p:cNvGraphicFramePr>
            <a:graphicFrameLocks noChangeAspect="1"/>
          </p:cNvGraphicFramePr>
          <p:nvPr/>
        </p:nvGraphicFramePr>
        <p:xfrm>
          <a:off x="3810000" y="2783932"/>
          <a:ext cx="2914650" cy="560387"/>
        </p:xfrm>
        <a:graphic>
          <a:graphicData uri="http://schemas.openxmlformats.org/presentationml/2006/ole">
            <mc:AlternateContent xmlns:mc="http://schemas.openxmlformats.org/markup-compatibility/2006">
              <mc:Choice xmlns:v="urn:schemas-microsoft-com:vml" Requires="v">
                <p:oleObj spid="_x0000_s82152" name="Equation" r:id="rId8" imgW="2527200" imgH="495000" progId="Equation.3">
                  <p:embed/>
                </p:oleObj>
              </mc:Choice>
              <mc:Fallback>
                <p:oleObj name="Equation" r:id="rId8" imgW="2527200" imgH="495000" progId="Equation.3">
                  <p:embed/>
                  <p:pic>
                    <p:nvPicPr>
                      <p:cNvPr id="7" name="Object 6"/>
                      <p:cNvPicPr>
                        <a:picLocks noChangeAspect="1" noChangeArrowheads="1"/>
                      </p:cNvPicPr>
                      <p:nvPr/>
                    </p:nvPicPr>
                    <p:blipFill>
                      <a:blip r:embed="rId9"/>
                      <a:srcRect/>
                      <a:stretch>
                        <a:fillRect/>
                      </a:stretch>
                    </p:blipFill>
                    <p:spPr bwMode="auto">
                      <a:xfrm>
                        <a:off x="3810000" y="2783932"/>
                        <a:ext cx="2914650" cy="560387"/>
                      </a:xfrm>
                      <a:prstGeom prst="rect">
                        <a:avLst/>
                      </a:prstGeom>
                      <a:solidFill>
                        <a:schemeClr val="bg1"/>
                      </a:solidFill>
                    </p:spPr>
                  </p:pic>
                </p:oleObj>
              </mc:Fallback>
            </mc:AlternateContent>
          </a:graphicData>
        </a:graphic>
      </p:graphicFrame>
      <p:sp>
        <p:nvSpPr>
          <p:cNvPr id="8" name="TextBox 7">
            <a:extLst>
              <a:ext uri="{FF2B5EF4-FFF2-40B4-BE49-F238E27FC236}">
                <a16:creationId xmlns:a16="http://schemas.microsoft.com/office/drawing/2014/main" id="{30EFA31B-69BD-4317-8D59-7EDB4143EDC4}"/>
              </a:ext>
            </a:extLst>
          </p:cNvPr>
          <p:cNvSpPr txBox="1"/>
          <p:nvPr/>
        </p:nvSpPr>
        <p:spPr>
          <a:xfrm>
            <a:off x="6835916" y="973315"/>
            <a:ext cx="1643720" cy="584775"/>
          </a:xfrm>
          <a:prstGeom prst="rect">
            <a:avLst/>
          </a:prstGeom>
          <a:noFill/>
        </p:spPr>
        <p:txBody>
          <a:bodyPr wrap="square" rtlCol="0">
            <a:spAutoFit/>
          </a:bodyPr>
          <a:lstStyle/>
          <a:p>
            <a:r>
              <a:rPr lang="en-US" i="1">
                <a:solidFill>
                  <a:srgbClr val="0000FF"/>
                </a:solidFill>
                <a:latin typeface="Times New Roman" panose="02020603050405020304" pitchFamily="18" charset="0"/>
                <a:cs typeface="Times New Roman" panose="02020603050405020304" pitchFamily="18" charset="0"/>
              </a:rPr>
              <a:t>h </a:t>
            </a:r>
            <a:r>
              <a:rPr lang="en-US" i="1" dirty="0">
                <a:solidFill>
                  <a:srgbClr val="0000FF"/>
                </a:solidFill>
                <a:latin typeface="Times New Roman" panose="02020603050405020304" pitchFamily="18" charset="0"/>
                <a:cs typeface="Times New Roman" panose="02020603050405020304" pitchFamily="18" charset="0"/>
              </a:rPr>
              <a:t>= </a:t>
            </a:r>
            <a:r>
              <a:rPr lang="en-US" i="1">
                <a:solidFill>
                  <a:srgbClr val="0000FF"/>
                </a:solidFill>
                <a:latin typeface="Times New Roman" panose="02020603050405020304" pitchFamily="18" charset="0"/>
                <a:cs typeface="Times New Roman" panose="02020603050405020304" pitchFamily="18" charset="0"/>
              </a:rPr>
              <a:t>5 cm per MIL-STD-461G</a:t>
            </a:r>
            <a:endParaRPr lang="en-US" i="1" dirty="0">
              <a:solidFill>
                <a:srgbClr val="0000FF"/>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26CED989-9C3D-4370-8340-CD321B0C73A4}"/>
                  </a:ext>
                </a:extLst>
              </p:cNvPr>
              <p:cNvSpPr txBox="1"/>
              <p:nvPr/>
            </p:nvSpPr>
            <p:spPr>
              <a:xfrm>
                <a:off x="2850687" y="4656977"/>
                <a:ext cx="3725956" cy="550792"/>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500" b="0" i="1" smtClean="0">
                              <a:latin typeface="Cambria Math" panose="02040503050406030204" pitchFamily="18" charset="0"/>
                            </a:rPr>
                          </m:ctrlPr>
                        </m:sSubPr>
                        <m:e>
                          <m:d>
                            <m:dPr>
                              <m:begChr m:val="|"/>
                              <m:endChr m:val="|"/>
                              <m:ctrlPr>
                                <a:rPr lang="en-US" sz="1500" b="0" i="1" smtClean="0">
                                  <a:latin typeface="Cambria Math" panose="02040503050406030204" pitchFamily="18" charset="0"/>
                                </a:rPr>
                              </m:ctrlPr>
                            </m:dPr>
                            <m:e>
                              <m:f>
                                <m:fPr>
                                  <m:ctrlPr>
                                    <a:rPr lang="en-US" sz="1500" b="0" i="1" smtClean="0">
                                      <a:latin typeface="Cambria Math" panose="02040503050406030204" pitchFamily="18" charset="0"/>
                                    </a:rPr>
                                  </m:ctrlPr>
                                </m:fPr>
                                <m:num>
                                  <m:sSub>
                                    <m:sSubPr>
                                      <m:ctrlPr>
                                        <a:rPr lang="en-US" sz="1500" b="0" i="1" smtClean="0">
                                          <a:latin typeface="Cambria Math" panose="02040503050406030204" pitchFamily="18" charset="0"/>
                                        </a:rPr>
                                      </m:ctrlPr>
                                    </m:sSubPr>
                                    <m:e>
                                      <m:r>
                                        <a:rPr lang="en-US" sz="1500" b="0" i="1" smtClean="0">
                                          <a:latin typeface="Cambria Math" panose="02040503050406030204" pitchFamily="18" charset="0"/>
                                        </a:rPr>
                                        <m:t>𝐸</m:t>
                                      </m:r>
                                    </m:e>
                                    <m:sub>
                                      <m:r>
                                        <a:rPr lang="en-US" sz="1500" b="0" i="1" smtClean="0">
                                          <a:latin typeface="Cambria Math" panose="02040503050406030204" pitchFamily="18" charset="0"/>
                                        </a:rPr>
                                        <m:t>𝑊</m:t>
                                      </m:r>
                                    </m:sub>
                                  </m:sSub>
                                </m:num>
                                <m:den>
                                  <m:sSub>
                                    <m:sSubPr>
                                      <m:ctrlPr>
                                        <a:rPr lang="en-US" sz="1500" b="0" i="1" smtClean="0">
                                          <a:latin typeface="Cambria Math" panose="02040503050406030204" pitchFamily="18" charset="0"/>
                                        </a:rPr>
                                      </m:ctrlPr>
                                    </m:sSubPr>
                                    <m:e>
                                      <m:r>
                                        <a:rPr lang="en-US" sz="1500" b="0" i="1" smtClean="0">
                                          <a:latin typeface="Cambria Math" panose="02040503050406030204" pitchFamily="18" charset="0"/>
                                        </a:rPr>
                                        <m:t>𝐼</m:t>
                                      </m:r>
                                    </m:e>
                                    <m:sub>
                                      <m:r>
                                        <a:rPr lang="en-US" sz="1500" b="0" i="1" smtClean="0">
                                          <a:latin typeface="Cambria Math" panose="02040503050406030204" pitchFamily="18" charset="0"/>
                                        </a:rPr>
                                        <m:t>0</m:t>
                                      </m:r>
                                    </m:sub>
                                  </m:sSub>
                                </m:den>
                              </m:f>
                            </m:e>
                          </m:d>
                        </m:e>
                        <m:sub>
                          <m:r>
                            <a:rPr lang="en-US" sz="1500" b="0" i="1" smtClean="0">
                              <a:latin typeface="Cambria Math" panose="02040503050406030204" pitchFamily="18" charset="0"/>
                            </a:rPr>
                            <m:t>𝐸𝑁𝑉</m:t>
                          </m:r>
                        </m:sub>
                      </m:sSub>
                      <m:r>
                        <a:rPr lang="en-US" sz="1500" b="0" i="1" smtClean="0">
                          <a:latin typeface="Cambria Math" panose="02040503050406030204" pitchFamily="18" charset="0"/>
                        </a:rPr>
                        <m:t>=</m:t>
                      </m:r>
                      <m:f>
                        <m:fPr>
                          <m:ctrlPr>
                            <a:rPr lang="en-US" sz="1500" b="0" i="1" smtClean="0">
                              <a:latin typeface="Cambria Math" panose="02040503050406030204" pitchFamily="18" charset="0"/>
                            </a:rPr>
                          </m:ctrlPr>
                        </m:fPr>
                        <m:num>
                          <m:r>
                            <a:rPr lang="en-US" sz="1500" b="0" i="1" smtClean="0">
                              <a:latin typeface="Cambria Math" panose="02040503050406030204" pitchFamily="18" charset="0"/>
                            </a:rPr>
                            <m:t>4</m:t>
                          </m:r>
                          <m:r>
                            <a:rPr lang="en-US" sz="1500" b="0" i="1" smtClean="0">
                              <a:latin typeface="Cambria Math" panose="02040503050406030204" pitchFamily="18" charset="0"/>
                              <a:ea typeface="Cambria Math" panose="02040503050406030204" pitchFamily="18" charset="0"/>
                            </a:rPr>
                            <m:t>𝜋</m:t>
                          </m:r>
                          <m:r>
                            <a:rPr lang="en-US" sz="1500" b="0" i="1" smtClean="0">
                              <a:latin typeface="Cambria Math" panose="02040503050406030204" pitchFamily="18" charset="0"/>
                              <a:ea typeface="Cambria Math" panose="02040503050406030204" pitchFamily="18" charset="0"/>
                            </a:rPr>
                            <m:t>×</m:t>
                          </m:r>
                          <m:sSup>
                            <m:sSupPr>
                              <m:ctrlPr>
                                <a:rPr lang="en-US" sz="1500" b="0" i="1" smtClean="0">
                                  <a:latin typeface="Cambria Math" panose="02040503050406030204" pitchFamily="18" charset="0"/>
                                  <a:ea typeface="Cambria Math" panose="02040503050406030204" pitchFamily="18" charset="0"/>
                                </a:rPr>
                              </m:ctrlPr>
                            </m:sSupPr>
                            <m:e>
                              <m:r>
                                <a:rPr lang="en-US" sz="1500" b="0" i="1" smtClean="0">
                                  <a:latin typeface="Cambria Math" panose="02040503050406030204" pitchFamily="18" charset="0"/>
                                  <a:ea typeface="Cambria Math" panose="02040503050406030204" pitchFamily="18" charset="0"/>
                                </a:rPr>
                                <m:t>10</m:t>
                              </m:r>
                            </m:e>
                            <m:sup>
                              <m:r>
                                <a:rPr lang="en-US" sz="1500" b="0" i="1" smtClean="0">
                                  <a:latin typeface="Cambria Math" panose="02040503050406030204" pitchFamily="18" charset="0"/>
                                  <a:ea typeface="Cambria Math" panose="02040503050406030204" pitchFamily="18" charset="0"/>
                                </a:rPr>
                                <m:t>−7</m:t>
                              </m:r>
                            </m:sup>
                          </m:sSup>
                        </m:num>
                        <m:den>
                          <m:r>
                            <a:rPr lang="en-US" sz="1500" b="0" i="1" smtClean="0">
                              <a:latin typeface="Cambria Math" panose="02040503050406030204" pitchFamily="18" charset="0"/>
                            </a:rPr>
                            <m:t>2(1 </m:t>
                          </m:r>
                          <m:r>
                            <a:rPr lang="en-US" sz="1500" b="0" i="1" smtClean="0">
                              <a:latin typeface="Cambria Math" panose="02040503050406030204" pitchFamily="18" charset="0"/>
                            </a:rPr>
                            <m:t>𝑚</m:t>
                          </m:r>
                          <m:r>
                            <a:rPr lang="en-US" sz="1500" b="0" i="1" smtClean="0">
                              <a:latin typeface="Cambria Math" panose="02040503050406030204" pitchFamily="18" charset="0"/>
                            </a:rPr>
                            <m:t>)</m:t>
                          </m:r>
                        </m:den>
                      </m:f>
                      <m:r>
                        <a:rPr lang="en-US" sz="1500" b="0" i="1" smtClean="0">
                          <a:latin typeface="Cambria Math" panose="02040503050406030204" pitchFamily="18" charset="0"/>
                          <a:ea typeface="Cambria Math" panose="02040503050406030204" pitchFamily="18" charset="0"/>
                        </a:rPr>
                        <m:t>∙</m:t>
                      </m:r>
                      <m:r>
                        <a:rPr lang="en-US" sz="1500" b="0" i="1" smtClean="0">
                          <a:latin typeface="Cambria Math" panose="02040503050406030204" pitchFamily="18" charset="0"/>
                          <a:ea typeface="Cambria Math" panose="02040503050406030204" pitchFamily="18" charset="0"/>
                        </a:rPr>
                        <m:t>𝑙𝑓</m:t>
                      </m:r>
                      <m:r>
                        <a:rPr lang="en-US" sz="1500" b="0" i="1" smtClean="0">
                          <a:latin typeface="Cambria Math" panose="02040503050406030204" pitchFamily="18" charset="0"/>
                          <a:ea typeface="Cambria Math" panose="02040503050406030204" pitchFamily="18" charset="0"/>
                        </a:rPr>
                        <m:t>=</m:t>
                      </m:r>
                      <m:d>
                        <m:dPr>
                          <m:ctrlPr>
                            <a:rPr lang="en-US" sz="1500" b="0" i="1" smtClean="0">
                              <a:latin typeface="Cambria Math" panose="02040503050406030204" pitchFamily="18" charset="0"/>
                              <a:ea typeface="Cambria Math" panose="02040503050406030204" pitchFamily="18" charset="0"/>
                            </a:rPr>
                          </m:ctrlPr>
                        </m:dPr>
                        <m:e>
                          <m:r>
                            <a:rPr lang="en-US" sz="1500" b="0" i="1" smtClean="0">
                              <a:latin typeface="Cambria Math" panose="02040503050406030204" pitchFamily="18" charset="0"/>
                              <a:ea typeface="Cambria Math" panose="02040503050406030204" pitchFamily="18" charset="0"/>
                            </a:rPr>
                            <m:t>2</m:t>
                          </m:r>
                          <m:r>
                            <a:rPr lang="en-US" sz="1500" b="0" i="1">
                              <a:solidFill>
                                <a:srgbClr val="000000"/>
                              </a:solidFill>
                              <a:latin typeface="Cambria Math" panose="02040503050406030204" pitchFamily="18" charset="0"/>
                              <a:ea typeface="Cambria Math" panose="02040503050406030204" pitchFamily="18" charset="0"/>
                            </a:rPr>
                            <m:t>𝜋</m:t>
                          </m:r>
                          <m:r>
                            <a:rPr lang="en-US" sz="1500" b="0" i="1">
                              <a:solidFill>
                                <a:srgbClr val="000000"/>
                              </a:solidFill>
                              <a:latin typeface="Cambria Math" panose="02040503050406030204" pitchFamily="18" charset="0"/>
                              <a:ea typeface="Cambria Math" panose="02040503050406030204" pitchFamily="18" charset="0"/>
                            </a:rPr>
                            <m:t>×</m:t>
                          </m:r>
                          <m:sSup>
                            <m:sSupPr>
                              <m:ctrlPr>
                                <a:rPr lang="en-US" sz="1500" b="0" i="1">
                                  <a:solidFill>
                                    <a:srgbClr val="000000"/>
                                  </a:solidFill>
                                  <a:latin typeface="Cambria Math" panose="02040503050406030204" pitchFamily="18" charset="0"/>
                                  <a:ea typeface="Cambria Math" panose="02040503050406030204" pitchFamily="18" charset="0"/>
                                </a:rPr>
                              </m:ctrlPr>
                            </m:sSupPr>
                            <m:e>
                              <m:r>
                                <a:rPr lang="en-US" sz="1500" b="0" i="1">
                                  <a:solidFill>
                                    <a:srgbClr val="000000"/>
                                  </a:solidFill>
                                  <a:latin typeface="Cambria Math" panose="02040503050406030204" pitchFamily="18" charset="0"/>
                                  <a:ea typeface="Cambria Math" panose="02040503050406030204" pitchFamily="18" charset="0"/>
                                </a:rPr>
                                <m:t>10</m:t>
                              </m:r>
                            </m:e>
                            <m:sup>
                              <m:r>
                                <a:rPr lang="en-US" sz="1500" b="0" i="1">
                                  <a:solidFill>
                                    <a:srgbClr val="000000"/>
                                  </a:solidFill>
                                  <a:latin typeface="Cambria Math" panose="02040503050406030204" pitchFamily="18" charset="0"/>
                                  <a:ea typeface="Cambria Math" panose="02040503050406030204" pitchFamily="18" charset="0"/>
                                </a:rPr>
                                <m:t>−7</m:t>
                              </m:r>
                            </m:sup>
                          </m:sSup>
                        </m:e>
                      </m:d>
                      <m:r>
                        <a:rPr lang="en-US" sz="1500" b="0" i="1" smtClean="0">
                          <a:solidFill>
                            <a:srgbClr val="000000"/>
                          </a:solidFill>
                          <a:latin typeface="Cambria Math" panose="02040503050406030204" pitchFamily="18" charset="0"/>
                          <a:ea typeface="Cambria Math" panose="02040503050406030204" pitchFamily="18" charset="0"/>
                        </a:rPr>
                        <m:t>∙</m:t>
                      </m:r>
                      <m:r>
                        <a:rPr lang="en-US" sz="1500" b="0" i="1" smtClean="0">
                          <a:solidFill>
                            <a:srgbClr val="000000"/>
                          </a:solidFill>
                          <a:latin typeface="Cambria Math" panose="02040503050406030204" pitchFamily="18" charset="0"/>
                          <a:ea typeface="Cambria Math" panose="02040503050406030204" pitchFamily="18" charset="0"/>
                        </a:rPr>
                        <m:t>𝑙𝑓</m:t>
                      </m:r>
                    </m:oMath>
                  </m:oMathPara>
                </a14:m>
                <a:endParaRPr lang="en-US" sz="1500" b="0"/>
              </a:p>
            </p:txBody>
          </p:sp>
        </mc:Choice>
        <mc:Fallback xmlns="">
          <p:sp>
            <p:nvSpPr>
              <p:cNvPr id="9" name="TextBox 8">
                <a:extLst>
                  <a:ext uri="{FF2B5EF4-FFF2-40B4-BE49-F238E27FC236}">
                    <a16:creationId xmlns:a16="http://schemas.microsoft.com/office/drawing/2014/main" id="{26CED989-9C3D-4370-8340-CD321B0C73A4}"/>
                  </a:ext>
                </a:extLst>
              </p:cNvPr>
              <p:cNvSpPr txBox="1">
                <a:spLocks noRot="1" noChangeAspect="1" noMove="1" noResize="1" noEditPoints="1" noAdjustHandles="1" noChangeArrowheads="1" noChangeShapeType="1" noTextEdit="1"/>
              </p:cNvSpPr>
              <p:nvPr/>
            </p:nvSpPr>
            <p:spPr>
              <a:xfrm>
                <a:off x="2850687" y="4656977"/>
                <a:ext cx="3725956" cy="550792"/>
              </a:xfrm>
              <a:prstGeom prst="rect">
                <a:avLst/>
              </a:prstGeom>
              <a:blipFill>
                <a:blip r:embed="rId10"/>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875677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8131629" cy="406400"/>
          </a:xfrm>
        </p:spPr>
        <p:txBody>
          <a:bodyPr>
            <a:noAutofit/>
          </a:bodyPr>
          <a:lstStyle/>
          <a:p>
            <a:r>
              <a:rPr lang="en-US" sz="2000" dirty="0"/>
              <a:t>Ground </a:t>
            </a:r>
            <a:r>
              <a:rPr lang="en-US" sz="2000"/>
              <a:t>Plane Attenuation (Horizontal </a:t>
            </a:r>
            <a:r>
              <a:rPr lang="en-US" sz="2000" dirty="0"/>
              <a:t>Polarization Only)</a:t>
            </a:r>
          </a:p>
        </p:txBody>
      </p:sp>
      <p:pic>
        <p:nvPicPr>
          <p:cNvPr id="3" name="Picture 2"/>
          <p:cNvPicPr/>
          <p:nvPr/>
        </p:nvPicPr>
        <p:blipFill rotWithShape="1">
          <a:blip r:embed="rId3" cstate="print">
            <a:extLst>
              <a:ext uri="{28A0092B-C50C-407E-A947-70E740481C1C}">
                <a14:useLocalDpi xmlns:a14="http://schemas.microsoft.com/office/drawing/2010/main" val="0"/>
              </a:ext>
            </a:extLst>
          </a:blip>
          <a:srcRect t="4573" b="501"/>
          <a:stretch/>
        </p:blipFill>
        <p:spPr bwMode="auto">
          <a:xfrm>
            <a:off x="381000" y="2133599"/>
            <a:ext cx="4114800" cy="2499353"/>
          </a:xfrm>
          <a:prstGeom prst="rect">
            <a:avLst/>
          </a:prstGeom>
          <a:noFill/>
          <a:ln>
            <a:noFill/>
          </a:ln>
          <a:extLst>
            <a:ext uri="{53640926-AAD7-44D8-BBD7-CCE9431645EC}">
              <a14:shadowObscured xmlns:a14="http://schemas.microsoft.com/office/drawing/2010/main"/>
            </a:ext>
          </a:extLst>
        </p:spPr>
      </p:pic>
      <p:graphicFrame>
        <p:nvGraphicFramePr>
          <p:cNvPr id="4" name="Object 3"/>
          <p:cNvGraphicFramePr>
            <a:graphicFrameLocks noChangeAspect="1"/>
          </p:cNvGraphicFramePr>
          <p:nvPr/>
        </p:nvGraphicFramePr>
        <p:xfrm>
          <a:off x="4472940" y="898541"/>
          <a:ext cx="3587308" cy="489780"/>
        </p:xfrm>
        <a:graphic>
          <a:graphicData uri="http://schemas.openxmlformats.org/presentationml/2006/ole">
            <mc:AlternateContent xmlns:mc="http://schemas.openxmlformats.org/markup-compatibility/2006">
              <mc:Choice xmlns:v="urn:schemas-microsoft-com:vml" Requires="v">
                <p:oleObj spid="_x0000_s83554" name="Equation" r:id="rId4" imgW="3149600" imgH="431800" progId="Equation.3">
                  <p:embed/>
                </p:oleObj>
              </mc:Choice>
              <mc:Fallback>
                <p:oleObj name="Equation" r:id="rId4" imgW="3149600" imgH="431800" progId="Equation.3">
                  <p:embed/>
                  <p:pic>
                    <p:nvPicPr>
                      <p:cNvPr id="4"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72940" y="898541"/>
                        <a:ext cx="3587308" cy="489780"/>
                      </a:xfrm>
                      <a:prstGeom prst="rect">
                        <a:avLst/>
                      </a:prstGeom>
                      <a:noFill/>
                    </p:spPr>
                  </p:pic>
                </p:oleObj>
              </mc:Fallback>
            </mc:AlternateContent>
          </a:graphicData>
        </a:graphic>
      </p:graphicFrame>
      <p:graphicFrame>
        <p:nvGraphicFramePr>
          <p:cNvPr id="5" name="Object 4"/>
          <p:cNvGraphicFramePr>
            <a:graphicFrameLocks noChangeAspect="1"/>
          </p:cNvGraphicFramePr>
          <p:nvPr/>
        </p:nvGraphicFramePr>
        <p:xfrm>
          <a:off x="4473575" y="1958204"/>
          <a:ext cx="3268663" cy="515937"/>
        </p:xfrm>
        <a:graphic>
          <a:graphicData uri="http://schemas.openxmlformats.org/presentationml/2006/ole">
            <mc:AlternateContent xmlns:mc="http://schemas.openxmlformats.org/markup-compatibility/2006">
              <mc:Choice xmlns:v="urn:schemas-microsoft-com:vml" Requires="v">
                <p:oleObj spid="_x0000_s83555" name="Equation" r:id="rId6" imgW="2806700" imgH="457200" progId="Equation.3">
                  <p:embed/>
                </p:oleObj>
              </mc:Choice>
              <mc:Fallback>
                <p:oleObj name="Equation" r:id="rId6" imgW="2806700" imgH="457200" progId="Equation.3">
                  <p:embed/>
                  <p:pic>
                    <p:nvPicPr>
                      <p:cNvPr id="5"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73575" y="1958204"/>
                        <a:ext cx="3268663" cy="515937"/>
                      </a:xfrm>
                      <a:prstGeom prst="rect">
                        <a:avLst/>
                      </a:prstGeom>
                      <a:noFill/>
                    </p:spPr>
                  </p:pic>
                </p:oleObj>
              </mc:Fallback>
            </mc:AlternateContent>
          </a:graphicData>
        </a:graphic>
      </p:graphicFrame>
      <p:graphicFrame>
        <p:nvGraphicFramePr>
          <p:cNvPr id="9" name="Object 8"/>
          <p:cNvGraphicFramePr>
            <a:graphicFrameLocks noChangeAspect="1"/>
          </p:cNvGraphicFramePr>
          <p:nvPr/>
        </p:nvGraphicFramePr>
        <p:xfrm>
          <a:off x="4472940" y="3577256"/>
          <a:ext cx="2630140" cy="531777"/>
        </p:xfrm>
        <a:graphic>
          <a:graphicData uri="http://schemas.openxmlformats.org/presentationml/2006/ole">
            <mc:AlternateContent xmlns:mc="http://schemas.openxmlformats.org/markup-compatibility/2006">
              <mc:Choice xmlns:v="urn:schemas-microsoft-com:vml" Requires="v">
                <p:oleObj spid="_x0000_s83556" name="Equation" r:id="rId8" imgW="2400300" imgH="482600" progId="Equation.3">
                  <p:embed/>
                </p:oleObj>
              </mc:Choice>
              <mc:Fallback>
                <p:oleObj name="Equation" r:id="rId8" imgW="2400300" imgH="482600" progId="Equation.3">
                  <p:embed/>
                  <p:pic>
                    <p:nvPicPr>
                      <p:cNvPr id="9" name="Object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72940" y="3577256"/>
                        <a:ext cx="2630140" cy="531777"/>
                      </a:xfrm>
                      <a:prstGeom prst="rect">
                        <a:avLst/>
                      </a:prstGeom>
                      <a:noFill/>
                    </p:spPr>
                  </p:pic>
                </p:oleObj>
              </mc:Fallback>
            </mc:AlternateContent>
          </a:graphicData>
        </a:graphic>
      </p:graphicFrame>
      <p:graphicFrame>
        <p:nvGraphicFramePr>
          <p:cNvPr id="11" name="Object 10"/>
          <p:cNvGraphicFramePr>
            <a:graphicFrameLocks noChangeAspect="1"/>
          </p:cNvGraphicFramePr>
          <p:nvPr/>
        </p:nvGraphicFramePr>
        <p:xfrm>
          <a:off x="4472940" y="4280264"/>
          <a:ext cx="3070860" cy="520485"/>
        </p:xfrm>
        <a:graphic>
          <a:graphicData uri="http://schemas.openxmlformats.org/presentationml/2006/ole">
            <mc:AlternateContent xmlns:mc="http://schemas.openxmlformats.org/markup-compatibility/2006">
              <mc:Choice xmlns:v="urn:schemas-microsoft-com:vml" Requires="v">
                <p:oleObj spid="_x0000_s83557" name="Equation" r:id="rId10" imgW="2921000" imgH="495300" progId="Equation.3">
                  <p:embed/>
                </p:oleObj>
              </mc:Choice>
              <mc:Fallback>
                <p:oleObj name="Equation" r:id="rId10" imgW="2921000" imgH="495300" progId="Equation.3">
                  <p:embed/>
                  <p:pic>
                    <p:nvPicPr>
                      <p:cNvPr id="11" name="Object 1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72940" y="4280264"/>
                        <a:ext cx="3070860" cy="520485"/>
                      </a:xfrm>
                      <a:prstGeom prst="rect">
                        <a:avLst/>
                      </a:prstGeom>
                      <a:noFill/>
                    </p:spPr>
                  </p:pic>
                </p:oleObj>
              </mc:Fallback>
            </mc:AlternateContent>
          </a:graphicData>
        </a:graphic>
      </p:graphicFrame>
      <p:sp>
        <p:nvSpPr>
          <p:cNvPr id="12" name="TextBox 11"/>
          <p:cNvSpPr txBox="1"/>
          <p:nvPr/>
        </p:nvSpPr>
        <p:spPr>
          <a:xfrm>
            <a:off x="3559635" y="4355840"/>
            <a:ext cx="761747" cy="338554"/>
          </a:xfrm>
          <a:prstGeom prst="rect">
            <a:avLst/>
          </a:prstGeom>
          <a:noFill/>
        </p:spPr>
        <p:txBody>
          <a:bodyPr wrap="none" rtlCol="0">
            <a:spAutoFit/>
          </a:bodyPr>
          <a:lstStyle/>
          <a:p>
            <a:r>
              <a:rPr lang="el-GR" b="1" i="1">
                <a:solidFill>
                  <a:srgbClr val="FF0000"/>
                </a:solidFill>
                <a:latin typeface="Times New Roman" panose="02020603050405020304" pitchFamily="18" charset="0"/>
                <a:cs typeface="Times New Roman" panose="02020603050405020304" pitchFamily="18" charset="0"/>
              </a:rPr>
              <a:t>β</a:t>
            </a:r>
            <a:r>
              <a:rPr lang="en-US" b="1" i="1">
                <a:solidFill>
                  <a:srgbClr val="FF0000"/>
                </a:solidFill>
                <a:latin typeface="Times New Roman" panose="02020603050405020304" pitchFamily="18" charset="0"/>
                <a:cs typeface="Times New Roman" panose="02020603050405020304" pitchFamily="18" charset="0"/>
              </a:rPr>
              <a:t>r </a:t>
            </a:r>
            <a:r>
              <a:rPr lang="en-US" b="1" i="1" u="sng" dirty="0">
                <a:solidFill>
                  <a:srgbClr val="FF0000"/>
                </a:solidFill>
                <a:latin typeface="Times New Roman" panose="02020603050405020304" pitchFamily="18" charset="0"/>
                <a:cs typeface="Times New Roman" panose="02020603050405020304" pitchFamily="18" charset="0"/>
              </a:rPr>
              <a:t>&lt;</a:t>
            </a:r>
            <a:r>
              <a:rPr lang="en-US" b="1" i="1" dirty="0">
                <a:solidFill>
                  <a:srgbClr val="FF0000"/>
                </a:solidFill>
                <a:latin typeface="Times New Roman" panose="02020603050405020304" pitchFamily="18" charset="0"/>
                <a:cs typeface="Times New Roman" panose="02020603050405020304" pitchFamily="18" charset="0"/>
              </a:rPr>
              <a:t> 1:</a:t>
            </a:r>
          </a:p>
        </p:txBody>
      </p:sp>
      <p:graphicFrame>
        <p:nvGraphicFramePr>
          <p:cNvPr id="14" name="Object 13"/>
          <p:cNvGraphicFramePr>
            <a:graphicFrameLocks noChangeAspect="1"/>
          </p:cNvGraphicFramePr>
          <p:nvPr/>
        </p:nvGraphicFramePr>
        <p:xfrm>
          <a:off x="4472939" y="4842199"/>
          <a:ext cx="2024583" cy="521672"/>
        </p:xfrm>
        <a:graphic>
          <a:graphicData uri="http://schemas.openxmlformats.org/presentationml/2006/ole">
            <mc:AlternateContent xmlns:mc="http://schemas.openxmlformats.org/markup-compatibility/2006">
              <mc:Choice xmlns:v="urn:schemas-microsoft-com:vml" Requires="v">
                <p:oleObj spid="_x0000_s83558" name="Equation" r:id="rId12" imgW="1905000" imgH="482600" progId="Equation.3">
                  <p:embed/>
                </p:oleObj>
              </mc:Choice>
              <mc:Fallback>
                <p:oleObj name="Equation" r:id="rId12" imgW="1905000" imgH="482600" progId="Equation.3">
                  <p:embed/>
                  <p:pic>
                    <p:nvPicPr>
                      <p:cNvPr id="14" name="Object 1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472939" y="4842199"/>
                        <a:ext cx="2024583" cy="521672"/>
                      </a:xfrm>
                      <a:prstGeom prst="rect">
                        <a:avLst/>
                      </a:prstGeom>
                      <a:noFill/>
                    </p:spPr>
                  </p:pic>
                </p:oleObj>
              </mc:Fallback>
            </mc:AlternateContent>
          </a:graphicData>
        </a:graphic>
      </p:graphicFrame>
      <p:sp>
        <p:nvSpPr>
          <p:cNvPr id="15" name="TextBox 14"/>
          <p:cNvSpPr txBox="1"/>
          <p:nvPr/>
        </p:nvSpPr>
        <p:spPr>
          <a:xfrm>
            <a:off x="3559635" y="4908362"/>
            <a:ext cx="761747" cy="338554"/>
          </a:xfrm>
          <a:prstGeom prst="rect">
            <a:avLst/>
          </a:prstGeom>
          <a:noFill/>
        </p:spPr>
        <p:txBody>
          <a:bodyPr wrap="none" rtlCol="0">
            <a:spAutoFit/>
          </a:bodyPr>
          <a:lstStyle/>
          <a:p>
            <a:r>
              <a:rPr lang="el-GR" b="1" i="1">
                <a:solidFill>
                  <a:srgbClr val="FF0000"/>
                </a:solidFill>
                <a:latin typeface="Times New Roman" panose="02020603050405020304" pitchFamily="18" charset="0"/>
                <a:cs typeface="Times New Roman" panose="02020603050405020304" pitchFamily="18" charset="0"/>
              </a:rPr>
              <a:t>β</a:t>
            </a:r>
            <a:r>
              <a:rPr lang="en-US" b="1" i="1">
                <a:solidFill>
                  <a:srgbClr val="FF0000"/>
                </a:solidFill>
                <a:latin typeface="Times New Roman" panose="02020603050405020304" pitchFamily="18" charset="0"/>
                <a:cs typeface="Times New Roman" panose="02020603050405020304" pitchFamily="18" charset="0"/>
              </a:rPr>
              <a:t>r </a:t>
            </a:r>
            <a:r>
              <a:rPr lang="en-US" b="1" i="1" u="sng" dirty="0">
                <a:solidFill>
                  <a:srgbClr val="FF0000"/>
                </a:solidFill>
                <a:latin typeface="Times New Roman" panose="02020603050405020304" pitchFamily="18" charset="0"/>
                <a:cs typeface="Times New Roman" panose="02020603050405020304" pitchFamily="18" charset="0"/>
              </a:rPr>
              <a:t>&gt;</a:t>
            </a:r>
            <a:r>
              <a:rPr lang="en-US" b="1" i="1" dirty="0">
                <a:solidFill>
                  <a:srgbClr val="FF0000"/>
                </a:solidFill>
                <a:latin typeface="Times New Roman" panose="02020603050405020304" pitchFamily="18" charset="0"/>
                <a:cs typeface="Times New Roman" panose="02020603050405020304" pitchFamily="18" charset="0"/>
              </a:rPr>
              <a:t> 1:</a:t>
            </a:r>
          </a:p>
        </p:txBody>
      </p:sp>
      <p:graphicFrame>
        <p:nvGraphicFramePr>
          <p:cNvPr id="16" name="Object 15"/>
          <p:cNvGraphicFramePr>
            <a:graphicFrameLocks noChangeAspect="1"/>
          </p:cNvGraphicFramePr>
          <p:nvPr/>
        </p:nvGraphicFramePr>
        <p:xfrm>
          <a:off x="1705064" y="5491162"/>
          <a:ext cx="2317661" cy="252971"/>
        </p:xfrm>
        <a:graphic>
          <a:graphicData uri="http://schemas.openxmlformats.org/presentationml/2006/ole">
            <mc:AlternateContent xmlns:mc="http://schemas.openxmlformats.org/markup-compatibility/2006">
              <mc:Choice xmlns:v="urn:schemas-microsoft-com:vml" Requires="v">
                <p:oleObj spid="_x0000_s83559" name="Equation" r:id="rId14" imgW="2159000" imgH="228600" progId="Equation.3">
                  <p:embed/>
                </p:oleObj>
              </mc:Choice>
              <mc:Fallback>
                <p:oleObj name="Equation" r:id="rId14" imgW="2159000" imgH="228600" progId="Equation.3">
                  <p:embed/>
                  <p:pic>
                    <p:nvPicPr>
                      <p:cNvPr id="16" name="Object 1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705064" y="5491162"/>
                        <a:ext cx="2317661" cy="252971"/>
                      </a:xfrm>
                      <a:prstGeom prst="rect">
                        <a:avLst/>
                      </a:prstGeom>
                      <a:noFill/>
                    </p:spPr>
                  </p:pic>
                </p:oleObj>
              </mc:Fallback>
            </mc:AlternateContent>
          </a:graphicData>
        </a:graphic>
      </p:graphicFrame>
      <p:graphicFrame>
        <p:nvGraphicFramePr>
          <p:cNvPr id="17" name="Object 16"/>
          <p:cNvGraphicFramePr>
            <a:graphicFrameLocks noChangeAspect="1"/>
          </p:cNvGraphicFramePr>
          <p:nvPr/>
        </p:nvGraphicFramePr>
        <p:xfrm>
          <a:off x="4510425" y="5403252"/>
          <a:ext cx="1716204" cy="448180"/>
        </p:xfrm>
        <a:graphic>
          <a:graphicData uri="http://schemas.openxmlformats.org/presentationml/2006/ole">
            <mc:AlternateContent xmlns:mc="http://schemas.openxmlformats.org/markup-compatibility/2006">
              <mc:Choice xmlns:v="urn:schemas-microsoft-com:vml" Requires="v">
                <p:oleObj spid="_x0000_s83560" name="Equation" r:id="rId16" imgW="1841500" imgH="482600" progId="Equation.3">
                  <p:embed/>
                </p:oleObj>
              </mc:Choice>
              <mc:Fallback>
                <p:oleObj name="Equation" r:id="rId16" imgW="1841500" imgH="482600" progId="Equation.3">
                  <p:embed/>
                  <p:pic>
                    <p:nvPicPr>
                      <p:cNvPr id="17" name="Object 16"/>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510425" y="5403252"/>
                        <a:ext cx="1716204" cy="448180"/>
                      </a:xfrm>
                      <a:prstGeom prst="rect">
                        <a:avLst/>
                      </a:prstGeom>
                      <a:noFill/>
                    </p:spPr>
                  </p:pic>
                </p:oleObj>
              </mc:Fallback>
            </mc:AlternateContent>
          </a:graphicData>
        </a:graphic>
      </p:graphicFrame>
      <p:cxnSp>
        <p:nvCxnSpPr>
          <p:cNvPr id="23" name="Straight Arrow Connector 22"/>
          <p:cNvCxnSpPr/>
          <p:nvPr/>
        </p:nvCxnSpPr>
        <p:spPr>
          <a:xfrm>
            <a:off x="4114800" y="5598514"/>
            <a:ext cx="303573" cy="0"/>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aphicFrame>
        <p:nvGraphicFramePr>
          <p:cNvPr id="25" name="Object 24"/>
          <p:cNvGraphicFramePr>
            <a:graphicFrameLocks noChangeAspect="1"/>
          </p:cNvGraphicFramePr>
          <p:nvPr/>
        </p:nvGraphicFramePr>
        <p:xfrm>
          <a:off x="4510088" y="5876925"/>
          <a:ext cx="1446212" cy="571500"/>
        </p:xfrm>
        <a:graphic>
          <a:graphicData uri="http://schemas.openxmlformats.org/presentationml/2006/ole">
            <mc:AlternateContent xmlns:mc="http://schemas.openxmlformats.org/markup-compatibility/2006">
              <mc:Choice xmlns:v="urn:schemas-microsoft-com:vml" Requires="v">
                <p:oleObj spid="_x0000_s83561" name="Equation" r:id="rId18" imgW="1269449" imgH="495085" progId="Equation.3">
                  <p:embed/>
                </p:oleObj>
              </mc:Choice>
              <mc:Fallback>
                <p:oleObj name="Equation" r:id="rId18" imgW="1269449" imgH="495085" progId="Equation.3">
                  <p:embed/>
                  <p:pic>
                    <p:nvPicPr>
                      <p:cNvPr id="25" name="Object 24"/>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510088" y="5876925"/>
                        <a:ext cx="1446212" cy="571500"/>
                      </a:xfrm>
                      <a:prstGeom prst="rect">
                        <a:avLst/>
                      </a:prstGeom>
                      <a:noFill/>
                    </p:spPr>
                  </p:pic>
                </p:oleObj>
              </mc:Fallback>
            </mc:AlternateContent>
          </a:graphicData>
        </a:graphic>
      </p:graphicFrame>
      <p:sp>
        <p:nvSpPr>
          <p:cNvPr id="18" name="TextBox 17">
            <a:extLst>
              <a:ext uri="{FF2B5EF4-FFF2-40B4-BE49-F238E27FC236}">
                <a16:creationId xmlns:a16="http://schemas.microsoft.com/office/drawing/2014/main" id="{D83EBB86-DF9D-4454-8899-A62B7DF28E53}"/>
              </a:ext>
            </a:extLst>
          </p:cNvPr>
          <p:cNvSpPr txBox="1"/>
          <p:nvPr/>
        </p:nvSpPr>
        <p:spPr>
          <a:xfrm>
            <a:off x="631750" y="1733602"/>
            <a:ext cx="2386506" cy="307777"/>
          </a:xfrm>
          <a:prstGeom prst="rect">
            <a:avLst/>
          </a:prstGeom>
          <a:noFill/>
        </p:spPr>
        <p:txBody>
          <a:bodyPr wrap="square" rtlCol="0">
            <a:spAutoFit/>
          </a:bodyPr>
          <a:lstStyle/>
          <a:p>
            <a:r>
              <a:rPr lang="en-US" sz="1400" i="1">
                <a:solidFill>
                  <a:srgbClr val="0000FF"/>
                </a:solidFill>
                <a:latin typeface="Times New Roman" panose="02020603050405020304" pitchFamily="18" charset="0"/>
                <a:cs typeface="Times New Roman" panose="02020603050405020304" pitchFamily="18" charset="0"/>
              </a:rPr>
              <a:t>h </a:t>
            </a:r>
            <a:r>
              <a:rPr lang="en-US" sz="1400" i="1" dirty="0">
                <a:solidFill>
                  <a:srgbClr val="0000FF"/>
                </a:solidFill>
                <a:latin typeface="Times New Roman" panose="02020603050405020304" pitchFamily="18" charset="0"/>
                <a:cs typeface="Times New Roman" panose="02020603050405020304" pitchFamily="18" charset="0"/>
              </a:rPr>
              <a:t>= </a:t>
            </a:r>
            <a:r>
              <a:rPr lang="en-US" sz="1400" i="1">
                <a:solidFill>
                  <a:srgbClr val="0000FF"/>
                </a:solidFill>
                <a:latin typeface="Times New Roman" panose="02020603050405020304" pitchFamily="18" charset="0"/>
                <a:cs typeface="Times New Roman" panose="02020603050405020304" pitchFamily="18" charset="0"/>
              </a:rPr>
              <a:t>5 cm per MIL-STD-461G</a:t>
            </a:r>
            <a:endParaRPr lang="en-US" sz="1400" i="1" dirty="0">
              <a:solidFill>
                <a:srgbClr val="0000FF"/>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88380B5E-29C6-4C6C-BD64-BB7591E1A8B9}"/>
                  </a:ext>
                </a:extLst>
              </p:cNvPr>
              <p:cNvSpPr/>
              <p:nvPr/>
            </p:nvSpPr>
            <p:spPr>
              <a:xfrm>
                <a:off x="5166852" y="2576502"/>
                <a:ext cx="1246431" cy="50045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𝐸</m:t>
                          </m:r>
                        </m:e>
                        <m:sub>
                          <m:r>
                            <a:rPr lang="en-US" sz="1400" b="0" i="1" smtClean="0">
                              <a:latin typeface="Cambria Math" panose="02040503050406030204" pitchFamily="18" charset="0"/>
                            </a:rPr>
                            <m:t>𝑊</m:t>
                          </m:r>
                        </m:sub>
                      </m:sSub>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ea typeface="Cambria Math" panose="02040503050406030204" pitchFamily="18" charset="0"/>
                                </a:rPr>
                                <m:t>𝜇</m:t>
                              </m:r>
                            </m:e>
                            <m:sub>
                              <m:r>
                                <a:rPr lang="en-US" sz="1400" b="0" i="1" smtClean="0">
                                  <a:latin typeface="Cambria Math" panose="02040503050406030204" pitchFamily="18" charset="0"/>
                                </a:rPr>
                                <m:t>0</m:t>
                              </m:r>
                            </m:sub>
                          </m:sSub>
                          <m:r>
                            <a:rPr lang="en-US" sz="1400" b="0" i="1" smtClean="0">
                              <a:latin typeface="Cambria Math" panose="02040503050406030204" pitchFamily="18" charset="0"/>
                            </a:rPr>
                            <m:t>𝑙𝑓</m:t>
                          </m:r>
                        </m:num>
                        <m:den>
                          <m:r>
                            <a:rPr lang="en-US" sz="1400" b="0" i="1" smtClean="0">
                              <a:latin typeface="Cambria Math" panose="02040503050406030204" pitchFamily="18" charset="0"/>
                            </a:rPr>
                            <m:t>2</m:t>
                          </m:r>
                          <m:r>
                            <a:rPr lang="en-US" sz="1400" b="0" i="1" smtClean="0">
                              <a:latin typeface="Cambria Math" panose="02040503050406030204" pitchFamily="18" charset="0"/>
                            </a:rPr>
                            <m:t>𝑟</m:t>
                          </m:r>
                        </m:den>
                      </m:f>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𝐼</m:t>
                          </m:r>
                        </m:e>
                        <m:sub>
                          <m:r>
                            <a:rPr lang="en-US" sz="1400" b="0" i="1" smtClean="0">
                              <a:latin typeface="Cambria Math" panose="02040503050406030204" pitchFamily="18" charset="0"/>
                            </a:rPr>
                            <m:t>𝐻</m:t>
                          </m:r>
                        </m:sub>
                      </m:sSub>
                    </m:oMath>
                  </m:oMathPara>
                </a14:m>
                <a:endParaRPr lang="en-US" sz="1400" b="0"/>
              </a:p>
            </p:txBody>
          </p:sp>
        </mc:Choice>
        <mc:Fallback xmlns="">
          <p:sp>
            <p:nvSpPr>
              <p:cNvPr id="7" name="Rectangle 6">
                <a:extLst>
                  <a:ext uri="{FF2B5EF4-FFF2-40B4-BE49-F238E27FC236}">
                    <a16:creationId xmlns:a16="http://schemas.microsoft.com/office/drawing/2014/main" id="{88380B5E-29C6-4C6C-BD64-BB7591E1A8B9}"/>
                  </a:ext>
                </a:extLst>
              </p:cNvPr>
              <p:cNvSpPr>
                <a:spLocks noRot="1" noChangeAspect="1" noMove="1" noResize="1" noEditPoints="1" noAdjustHandles="1" noChangeArrowheads="1" noChangeShapeType="1" noTextEdit="1"/>
              </p:cNvSpPr>
              <p:nvPr/>
            </p:nvSpPr>
            <p:spPr>
              <a:xfrm>
                <a:off x="5166852" y="2576502"/>
                <a:ext cx="1246431" cy="500458"/>
              </a:xfrm>
              <a:prstGeom prst="rect">
                <a:avLst/>
              </a:prstGeom>
              <a:blipFill>
                <a:blip r:embed="rId20"/>
                <a:stretch>
                  <a:fillRect b="-1220"/>
                </a:stretch>
              </a:blipFill>
            </p:spPr>
            <p:txBody>
              <a:bodyPr/>
              <a:lstStyle/>
              <a:p>
                <a:r>
                  <a:rPr lang="en-US">
                    <a:noFill/>
                  </a:rPr>
                  <a:t> </a:t>
                </a:r>
              </a:p>
            </p:txBody>
          </p:sp>
        </mc:Fallback>
      </mc:AlternateContent>
      <p:sp>
        <p:nvSpPr>
          <p:cNvPr id="19" name="TextBox 18">
            <a:extLst>
              <a:ext uri="{FF2B5EF4-FFF2-40B4-BE49-F238E27FC236}">
                <a16:creationId xmlns:a16="http://schemas.microsoft.com/office/drawing/2014/main" id="{C1473EDA-1C9F-4CFB-B819-A5DFCD9DBC6D}"/>
              </a:ext>
            </a:extLst>
          </p:cNvPr>
          <p:cNvSpPr txBox="1"/>
          <p:nvPr/>
        </p:nvSpPr>
        <p:spPr>
          <a:xfrm>
            <a:off x="4572000" y="2681551"/>
            <a:ext cx="620683" cy="276999"/>
          </a:xfrm>
          <a:prstGeom prst="rect">
            <a:avLst/>
          </a:prstGeom>
          <a:noFill/>
        </p:spPr>
        <p:txBody>
          <a:bodyPr wrap="none" rtlCol="0">
            <a:spAutoFit/>
          </a:bodyPr>
          <a:lstStyle/>
          <a:p>
            <a:r>
              <a:rPr lang="en-US" sz="1200" i="1">
                <a:solidFill>
                  <a:srgbClr val="FF0000"/>
                </a:solidFill>
                <a:latin typeface="Times New Roman" panose="02020603050405020304" pitchFamily="18" charset="0"/>
                <a:cs typeface="Times New Roman" panose="02020603050405020304" pitchFamily="18" charset="0"/>
              </a:rPr>
              <a:t>where</a:t>
            </a:r>
            <a:r>
              <a:rPr lang="en-US" sz="1200" b="1" i="1">
                <a:solidFill>
                  <a:srgbClr val="FF0000"/>
                </a:solidFill>
                <a:latin typeface="Times New Roman" panose="02020603050405020304" pitchFamily="18" charset="0"/>
                <a:cs typeface="Times New Roman" panose="02020603050405020304" pitchFamily="18" charset="0"/>
              </a:rPr>
              <a:t>:</a:t>
            </a:r>
            <a:endParaRPr lang="en-US" sz="1200" b="1" i="1" dirty="0">
              <a:solidFill>
                <a:srgbClr val="FF0000"/>
              </a:solidFill>
              <a:latin typeface="Times New Roman" panose="02020603050405020304" pitchFamily="18" charset="0"/>
              <a:cs typeface="Times New Roman" panose="02020603050405020304" pitchFamily="18" charset="0"/>
            </a:endParaRPr>
          </a:p>
        </p:txBody>
      </p:sp>
      <p:sp>
        <p:nvSpPr>
          <p:cNvPr id="20" name="TextBox 19">
            <a:extLst>
              <a:ext uri="{FF2B5EF4-FFF2-40B4-BE49-F238E27FC236}">
                <a16:creationId xmlns:a16="http://schemas.microsoft.com/office/drawing/2014/main" id="{A5FB68E3-5D24-4C1C-80CA-34AEF0ECC2A1}"/>
              </a:ext>
            </a:extLst>
          </p:cNvPr>
          <p:cNvSpPr txBox="1"/>
          <p:nvPr/>
        </p:nvSpPr>
        <p:spPr>
          <a:xfrm>
            <a:off x="6413283" y="2611301"/>
            <a:ext cx="1591598" cy="461665"/>
          </a:xfrm>
          <a:prstGeom prst="rect">
            <a:avLst/>
          </a:prstGeom>
          <a:noFill/>
        </p:spPr>
        <p:txBody>
          <a:bodyPr wrap="square" rtlCol="0">
            <a:spAutoFit/>
          </a:bodyPr>
          <a:lstStyle/>
          <a:p>
            <a:r>
              <a:rPr lang="en-US" sz="1200" i="1">
                <a:solidFill>
                  <a:srgbClr val="FF0000"/>
                </a:solidFill>
                <a:latin typeface="Times New Roman" panose="02020603050405020304" pitchFamily="18" charset="0"/>
                <a:cs typeface="Times New Roman" panose="02020603050405020304" pitchFamily="18" charset="0"/>
              </a:rPr>
              <a:t>Electric field from current on bare wire</a:t>
            </a:r>
            <a:endParaRPr lang="en-US" sz="1200" b="1" i="1" dirty="0">
              <a:solidFill>
                <a:srgbClr val="FF0000"/>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C83AB373-CA10-4068-AFF4-2D52B18C5AF3}"/>
                  </a:ext>
                </a:extLst>
              </p:cNvPr>
              <p:cNvSpPr txBox="1"/>
              <p:nvPr/>
            </p:nvSpPr>
            <p:spPr>
              <a:xfrm>
                <a:off x="4472939" y="1448448"/>
                <a:ext cx="4039311" cy="3973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𝐸</m:t>
                          </m:r>
                        </m:e>
                        <m:sub>
                          <m:r>
                            <a:rPr lang="en-US" sz="1400" b="0" i="1" smtClean="0">
                              <a:latin typeface="Cambria Math" panose="02040503050406030204" pitchFamily="18" charset="0"/>
                            </a:rPr>
                            <m:t>𝐻</m:t>
                          </m:r>
                        </m:sub>
                      </m:sSub>
                      <m:r>
                        <a:rPr lang="en-US" sz="1400" b="0" i="1" smtClean="0">
                          <a:latin typeface="Cambria Math" panose="02040503050406030204" pitchFamily="18" charset="0"/>
                        </a:rPr>
                        <m:t>=</m:t>
                      </m:r>
                      <m:f>
                        <m:fPr>
                          <m:ctrlPr>
                            <a:rPr lang="en-US" sz="1200" b="0" i="1">
                              <a:solidFill>
                                <a:srgbClr val="000000"/>
                              </a:solidFill>
                              <a:latin typeface="Cambria Math" panose="02040503050406030204" pitchFamily="18" charset="0"/>
                            </a:rPr>
                          </m:ctrlPr>
                        </m:fPr>
                        <m:num>
                          <m:sSub>
                            <m:sSubPr>
                              <m:ctrlPr>
                                <a:rPr lang="en-US" sz="1200" b="0" i="1">
                                  <a:solidFill>
                                    <a:srgbClr val="000000"/>
                                  </a:solidFill>
                                  <a:latin typeface="Cambria Math" panose="02040503050406030204" pitchFamily="18" charset="0"/>
                                </a:rPr>
                              </m:ctrlPr>
                            </m:sSubPr>
                            <m:e>
                              <m:r>
                                <a:rPr lang="en-US" sz="1200" b="0" i="1">
                                  <a:solidFill>
                                    <a:srgbClr val="000000"/>
                                  </a:solidFill>
                                  <a:latin typeface="Cambria Math" panose="02040503050406030204" pitchFamily="18" charset="0"/>
                                  <a:ea typeface="Cambria Math" panose="02040503050406030204" pitchFamily="18" charset="0"/>
                                </a:rPr>
                                <m:t>𝜇</m:t>
                              </m:r>
                            </m:e>
                            <m:sub>
                              <m:r>
                                <a:rPr lang="en-US" sz="1200" b="0" i="1">
                                  <a:solidFill>
                                    <a:srgbClr val="000000"/>
                                  </a:solidFill>
                                  <a:latin typeface="Cambria Math" panose="02040503050406030204" pitchFamily="18" charset="0"/>
                                </a:rPr>
                                <m:t>0</m:t>
                              </m:r>
                            </m:sub>
                          </m:sSub>
                          <m:r>
                            <a:rPr lang="en-US" sz="1200" b="0" i="1">
                              <a:solidFill>
                                <a:srgbClr val="000000"/>
                              </a:solidFill>
                              <a:latin typeface="Cambria Math" panose="02040503050406030204" pitchFamily="18" charset="0"/>
                            </a:rPr>
                            <m:t>𝑙𝑓</m:t>
                          </m:r>
                        </m:num>
                        <m:den>
                          <m:r>
                            <a:rPr lang="en-US" sz="1200" b="0" i="1">
                              <a:solidFill>
                                <a:srgbClr val="000000"/>
                              </a:solidFill>
                              <a:latin typeface="Cambria Math" panose="02040503050406030204" pitchFamily="18" charset="0"/>
                            </a:rPr>
                            <m:t>2</m:t>
                          </m:r>
                          <m:r>
                            <a:rPr lang="en-US" sz="1200" b="0" i="1">
                              <a:solidFill>
                                <a:srgbClr val="000000"/>
                              </a:solidFill>
                              <a:latin typeface="Cambria Math" panose="02040503050406030204" pitchFamily="18" charset="0"/>
                            </a:rPr>
                            <m:t>𝑟</m:t>
                          </m:r>
                        </m:den>
                      </m:f>
                      <m:sSub>
                        <m:sSubPr>
                          <m:ctrlPr>
                            <a:rPr lang="en-US" sz="1200" b="0" i="1">
                              <a:solidFill>
                                <a:srgbClr val="000000"/>
                              </a:solidFill>
                              <a:latin typeface="Cambria Math" panose="02040503050406030204" pitchFamily="18" charset="0"/>
                            </a:rPr>
                          </m:ctrlPr>
                        </m:sSubPr>
                        <m:e>
                          <m:r>
                            <a:rPr lang="en-US" sz="1200" b="0" i="1">
                              <a:solidFill>
                                <a:srgbClr val="000000"/>
                              </a:solidFill>
                              <a:latin typeface="Cambria Math" panose="02040503050406030204" pitchFamily="18" charset="0"/>
                            </a:rPr>
                            <m:t>𝐼</m:t>
                          </m:r>
                        </m:e>
                        <m:sub>
                          <m:r>
                            <a:rPr lang="en-US" sz="1200" b="0" i="1">
                              <a:solidFill>
                                <a:srgbClr val="000000"/>
                              </a:solidFill>
                              <a:latin typeface="Cambria Math" panose="02040503050406030204" pitchFamily="18" charset="0"/>
                            </a:rPr>
                            <m:t>𝐻</m:t>
                          </m:r>
                        </m:sub>
                      </m:sSub>
                      <m:d>
                        <m:dPr>
                          <m:begChr m:val="["/>
                          <m:endChr m:val="]"/>
                          <m:ctrlPr>
                            <a:rPr lang="en-US" sz="1400" b="0" i="1" smtClean="0">
                              <a:latin typeface="Cambria Math" panose="02040503050406030204" pitchFamily="18" charset="0"/>
                            </a:rPr>
                          </m:ctrlPr>
                        </m:dPr>
                        <m:e>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𝑒</m:t>
                              </m:r>
                            </m:e>
                            <m:sup>
                              <m:r>
                                <a:rPr lang="en-US" sz="1400" b="0" i="1" smtClean="0">
                                  <a:latin typeface="Cambria Math" panose="02040503050406030204" pitchFamily="18" charset="0"/>
                                </a:rPr>
                                <m:t>−</m:t>
                              </m:r>
                              <m:r>
                                <a:rPr lang="en-US" sz="1400" b="0" i="1" smtClean="0">
                                  <a:latin typeface="Cambria Math" panose="02040503050406030204" pitchFamily="18" charset="0"/>
                                </a:rPr>
                                <m:t>𝑗</m:t>
                              </m:r>
                              <m:r>
                                <a:rPr lang="en-US" sz="1400" b="0" i="1" smtClean="0">
                                  <a:latin typeface="Cambria Math" panose="02040503050406030204" pitchFamily="18" charset="0"/>
                                  <a:ea typeface="Cambria Math" panose="02040503050406030204" pitchFamily="18" charset="0"/>
                                </a:rPr>
                                <m:t>𝛽</m:t>
                              </m:r>
                              <m:r>
                                <a:rPr lang="en-US" sz="1400" b="0" i="1" smtClean="0">
                                  <a:latin typeface="Cambria Math" panose="02040503050406030204" pitchFamily="18" charset="0"/>
                                  <a:ea typeface="Cambria Math" panose="02040503050406030204" pitchFamily="18" charset="0"/>
                                </a:rPr>
                                <m:t>𝑟</m:t>
                              </m:r>
                            </m:sup>
                          </m:sSup>
                          <m:r>
                            <a:rPr lang="en-US" sz="1400" b="0" i="1" smtClean="0">
                              <a:latin typeface="Cambria Math" panose="02040503050406030204" pitchFamily="18" charset="0"/>
                            </a:rPr>
                            <m:t>−</m:t>
                          </m:r>
                          <m:d>
                            <m:dPr>
                              <m:ctrlPr>
                                <a:rPr lang="en-US" sz="1400" b="0" i="1" smtClean="0">
                                  <a:latin typeface="Cambria Math" panose="02040503050406030204" pitchFamily="18" charset="0"/>
                                </a:rPr>
                              </m:ctrlPr>
                            </m:dPr>
                            <m:e>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𝑟</m:t>
                                  </m:r>
                                </m:num>
                                <m:den>
                                  <m:r>
                                    <a:rPr lang="en-US" sz="1400" b="0" i="1" smtClean="0">
                                      <a:latin typeface="Cambria Math" panose="02040503050406030204" pitchFamily="18" charset="0"/>
                                    </a:rPr>
                                    <m:t>𝑟</m:t>
                                  </m:r>
                                  <m:r>
                                    <a:rPr lang="en-US" sz="1400" b="0" i="1" smtClean="0">
                                      <a:latin typeface="Cambria Math" panose="02040503050406030204" pitchFamily="18" charset="0"/>
                                    </a:rPr>
                                    <m:t>+2</m:t>
                                  </m:r>
                                  <m:r>
                                    <a:rPr lang="en-US" sz="1400" b="0" i="1" smtClean="0">
                                      <a:latin typeface="Cambria Math" panose="02040503050406030204" pitchFamily="18" charset="0"/>
                                    </a:rPr>
                                    <m:t>h</m:t>
                                  </m:r>
                                  <m:func>
                                    <m:funcPr>
                                      <m:ctrlPr>
                                        <a:rPr lang="en-US" sz="1400" b="0" i="1" smtClean="0">
                                          <a:latin typeface="Cambria Math" panose="02040503050406030204" pitchFamily="18" charset="0"/>
                                        </a:rPr>
                                      </m:ctrlPr>
                                    </m:funcPr>
                                    <m:fName>
                                      <m:r>
                                        <m:rPr>
                                          <m:sty m:val="p"/>
                                        </m:rPr>
                                        <a:rPr lang="en-US" sz="1400" b="0" i="0" smtClean="0">
                                          <a:latin typeface="Cambria Math" panose="02040503050406030204" pitchFamily="18" charset="0"/>
                                        </a:rPr>
                                        <m:t>cos</m:t>
                                      </m:r>
                                    </m:fName>
                                    <m:e>
                                      <m:r>
                                        <a:rPr lang="en-US" sz="1400" b="0" i="1" smtClean="0">
                                          <a:latin typeface="Cambria Math" panose="02040503050406030204" pitchFamily="18" charset="0"/>
                                          <a:ea typeface="Cambria Math" panose="02040503050406030204" pitchFamily="18" charset="0"/>
                                        </a:rPr>
                                        <m:t>𝜃</m:t>
                                      </m:r>
                                    </m:e>
                                  </m:func>
                                </m:den>
                              </m:f>
                            </m:e>
                          </m:d>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𝑒</m:t>
                              </m:r>
                            </m:e>
                            <m:sup>
                              <m:r>
                                <a:rPr lang="en-US" sz="1400" b="0" i="1" smtClean="0">
                                  <a:latin typeface="Cambria Math" panose="02040503050406030204" pitchFamily="18" charset="0"/>
                                </a:rPr>
                                <m:t>−</m:t>
                              </m:r>
                              <m:r>
                                <a:rPr lang="en-US" sz="1400" b="0" i="1" smtClean="0">
                                  <a:latin typeface="Cambria Math" panose="02040503050406030204" pitchFamily="18" charset="0"/>
                                </a:rPr>
                                <m:t>𝑗</m:t>
                              </m:r>
                              <m:r>
                                <a:rPr lang="en-US" sz="1400" b="0" i="1" smtClean="0">
                                  <a:latin typeface="Cambria Math" panose="02040503050406030204" pitchFamily="18" charset="0"/>
                                  <a:ea typeface="Cambria Math" panose="02040503050406030204" pitchFamily="18" charset="0"/>
                                </a:rPr>
                                <m:t>𝛽</m:t>
                              </m:r>
                              <m:d>
                                <m:dPr>
                                  <m:ctrlPr>
                                    <a:rPr lang="en-US" sz="1400" b="0" i="1" smtClean="0">
                                      <a:latin typeface="Cambria Math" panose="02040503050406030204" pitchFamily="18" charset="0"/>
                                      <a:ea typeface="Cambria Math" panose="02040503050406030204" pitchFamily="18" charset="0"/>
                                    </a:rPr>
                                  </m:ctrlPr>
                                </m:dPr>
                                <m:e>
                                  <m:r>
                                    <a:rPr lang="en-US" sz="1400" b="0" i="1" smtClean="0">
                                      <a:latin typeface="Cambria Math" panose="02040503050406030204" pitchFamily="18" charset="0"/>
                                      <a:ea typeface="Cambria Math" panose="02040503050406030204" pitchFamily="18" charset="0"/>
                                    </a:rPr>
                                    <m:t>𝑟</m:t>
                                  </m:r>
                                  <m:r>
                                    <a:rPr lang="en-US" sz="1400" b="0" i="1" smtClean="0">
                                      <a:latin typeface="Cambria Math" panose="02040503050406030204" pitchFamily="18" charset="0"/>
                                      <a:ea typeface="Cambria Math" panose="02040503050406030204" pitchFamily="18" charset="0"/>
                                    </a:rPr>
                                    <m:t>+2</m:t>
                                  </m:r>
                                  <m:r>
                                    <a:rPr lang="en-US" sz="1400" b="0" i="1" smtClean="0">
                                      <a:latin typeface="Cambria Math" panose="02040503050406030204" pitchFamily="18" charset="0"/>
                                      <a:ea typeface="Cambria Math" panose="02040503050406030204" pitchFamily="18" charset="0"/>
                                    </a:rPr>
                                    <m:t>h</m:t>
                                  </m:r>
                                  <m:func>
                                    <m:funcPr>
                                      <m:ctrlPr>
                                        <a:rPr lang="en-US" sz="1400" b="0" i="1" smtClean="0">
                                          <a:latin typeface="Cambria Math" panose="02040503050406030204" pitchFamily="18" charset="0"/>
                                          <a:ea typeface="Cambria Math" panose="02040503050406030204" pitchFamily="18" charset="0"/>
                                        </a:rPr>
                                      </m:ctrlPr>
                                    </m:funcPr>
                                    <m:fName>
                                      <m:r>
                                        <m:rPr>
                                          <m:sty m:val="p"/>
                                        </m:rPr>
                                        <a:rPr lang="en-US" sz="1400" b="0" i="0" smtClean="0">
                                          <a:latin typeface="Cambria Math" panose="02040503050406030204" pitchFamily="18" charset="0"/>
                                          <a:ea typeface="Cambria Math" panose="02040503050406030204" pitchFamily="18" charset="0"/>
                                        </a:rPr>
                                        <m:t>cos</m:t>
                                      </m:r>
                                    </m:fName>
                                    <m:e>
                                      <m:r>
                                        <a:rPr lang="en-US" sz="1400" b="0" i="1" smtClean="0">
                                          <a:latin typeface="Cambria Math" panose="02040503050406030204" pitchFamily="18" charset="0"/>
                                          <a:ea typeface="Cambria Math" panose="02040503050406030204" pitchFamily="18" charset="0"/>
                                        </a:rPr>
                                        <m:t>𝜃</m:t>
                                      </m:r>
                                    </m:e>
                                  </m:func>
                                </m:e>
                              </m:d>
                            </m:sup>
                          </m:sSup>
                        </m:e>
                      </m:d>
                    </m:oMath>
                  </m:oMathPara>
                </a14:m>
                <a:endParaRPr lang="en-US" sz="1400" b="0"/>
              </a:p>
            </p:txBody>
          </p:sp>
        </mc:Choice>
        <mc:Fallback xmlns="">
          <p:sp>
            <p:nvSpPr>
              <p:cNvPr id="8" name="TextBox 7">
                <a:extLst>
                  <a:ext uri="{FF2B5EF4-FFF2-40B4-BE49-F238E27FC236}">
                    <a16:creationId xmlns:a16="http://schemas.microsoft.com/office/drawing/2014/main" id="{C83AB373-CA10-4068-AFF4-2D52B18C5AF3}"/>
                  </a:ext>
                </a:extLst>
              </p:cNvPr>
              <p:cNvSpPr txBox="1">
                <a:spLocks noRot="1" noChangeAspect="1" noMove="1" noResize="1" noEditPoints="1" noAdjustHandles="1" noChangeArrowheads="1" noChangeShapeType="1" noTextEdit="1"/>
              </p:cNvSpPr>
              <p:nvPr/>
            </p:nvSpPr>
            <p:spPr>
              <a:xfrm>
                <a:off x="4472939" y="1448448"/>
                <a:ext cx="4039311" cy="397353"/>
              </a:xfrm>
              <a:prstGeom prst="rect">
                <a:avLst/>
              </a:prstGeom>
              <a:blipFill>
                <a:blip r:embed="rId21"/>
                <a:stretch>
                  <a:fillRect l="-453" t="-4615" b="-12308"/>
                </a:stretch>
              </a:blipFill>
            </p:spPr>
            <p:txBody>
              <a:bodyPr/>
              <a:lstStyle/>
              <a:p>
                <a:r>
                  <a:rPr lang="en-US">
                    <a:noFill/>
                  </a:rPr>
                  <a:t> </a:t>
                </a:r>
              </a:p>
            </p:txBody>
          </p:sp>
        </mc:Fallback>
      </mc:AlternateContent>
      <p:sp>
        <p:nvSpPr>
          <p:cNvPr id="21" name="TextBox 20">
            <a:extLst>
              <a:ext uri="{FF2B5EF4-FFF2-40B4-BE49-F238E27FC236}">
                <a16:creationId xmlns:a16="http://schemas.microsoft.com/office/drawing/2014/main" id="{63D1EDF6-1154-4973-91A7-0A30BF755819}"/>
              </a:ext>
            </a:extLst>
          </p:cNvPr>
          <p:cNvSpPr txBox="1"/>
          <p:nvPr/>
        </p:nvSpPr>
        <p:spPr>
          <a:xfrm>
            <a:off x="3945608" y="3214120"/>
            <a:ext cx="4175761" cy="307777"/>
          </a:xfrm>
          <a:prstGeom prst="rect">
            <a:avLst/>
          </a:prstGeom>
          <a:noFill/>
        </p:spPr>
        <p:txBody>
          <a:bodyPr wrap="square" rtlCol="0">
            <a:spAutoFit/>
          </a:bodyPr>
          <a:lstStyle/>
          <a:p>
            <a:r>
              <a:rPr lang="en-US" sz="1400" b="1" i="1">
                <a:solidFill>
                  <a:srgbClr val="0000FF"/>
                </a:solidFill>
                <a:latin typeface="Times New Roman" panose="02020603050405020304" pitchFamily="18" charset="0"/>
                <a:cs typeface="Times New Roman" panose="02020603050405020304" pitchFamily="18" charset="0"/>
              </a:rPr>
              <a:t>Setting </a:t>
            </a:r>
            <a:r>
              <a:rPr lang="el-GR" sz="1400" i="1">
                <a:solidFill>
                  <a:srgbClr val="0000FF"/>
                </a:solidFill>
                <a:latin typeface="Times New Roman" panose="02020603050405020304" pitchFamily="18" charset="0"/>
                <a:cs typeface="Times New Roman" panose="02020603050405020304" pitchFamily="18" charset="0"/>
              </a:rPr>
              <a:t>θ</a:t>
            </a:r>
            <a:r>
              <a:rPr lang="en-US" sz="1400" i="1">
                <a:solidFill>
                  <a:srgbClr val="0000FF"/>
                </a:solidFill>
                <a:latin typeface="Times New Roman" panose="02020603050405020304" pitchFamily="18" charset="0"/>
                <a:cs typeface="Times New Roman" panose="02020603050405020304" pitchFamily="18" charset="0"/>
              </a:rPr>
              <a:t> = 0 for worst-case and taking real part:</a:t>
            </a:r>
            <a:endParaRPr lang="en-US" sz="1400" b="1" i="1" dirty="0">
              <a:solidFill>
                <a:srgbClr val="0000FF"/>
              </a:solidFill>
              <a:latin typeface="Times New Roman" panose="02020603050405020304" pitchFamily="18" charset="0"/>
              <a:cs typeface="Times New Roman" panose="02020603050405020304" pitchFamily="18" charset="0"/>
            </a:endParaRPr>
          </a:p>
        </p:txBody>
      </p:sp>
      <p:cxnSp>
        <p:nvCxnSpPr>
          <p:cNvPr id="10" name="Straight Connector 9">
            <a:extLst>
              <a:ext uri="{FF2B5EF4-FFF2-40B4-BE49-F238E27FC236}">
                <a16:creationId xmlns:a16="http://schemas.microsoft.com/office/drawing/2014/main" id="{AC6078E8-2335-4C1E-A1B2-38E50F4E8DEA}"/>
              </a:ext>
            </a:extLst>
          </p:cNvPr>
          <p:cNvCxnSpPr/>
          <p:nvPr/>
        </p:nvCxnSpPr>
        <p:spPr bwMode="auto">
          <a:xfrm>
            <a:off x="7103080" y="4632952"/>
            <a:ext cx="440720" cy="0"/>
          </a:xfrm>
          <a:prstGeom prst="line">
            <a:avLst/>
          </a:prstGeom>
          <a:solidFill>
            <a:schemeClr val="accent1"/>
          </a:solidFill>
          <a:ln w="38100" cap="flat" cmpd="sng" algn="ctr">
            <a:solidFill>
              <a:srgbClr val="FF0000"/>
            </a:solidFill>
            <a:prstDash val="solid"/>
            <a:round/>
            <a:headEnd type="none" w="med" len="med"/>
            <a:tailEnd type="none" w="lg" len="lg"/>
          </a:ln>
          <a:effectLst/>
        </p:spPr>
      </p:cxnSp>
      <p:sp>
        <p:nvSpPr>
          <p:cNvPr id="24" name="TextBox 23">
            <a:extLst>
              <a:ext uri="{FF2B5EF4-FFF2-40B4-BE49-F238E27FC236}">
                <a16:creationId xmlns:a16="http://schemas.microsoft.com/office/drawing/2014/main" id="{030E2F35-37ED-4808-A152-6FEF6B29B21E}"/>
              </a:ext>
            </a:extLst>
          </p:cNvPr>
          <p:cNvSpPr txBox="1"/>
          <p:nvPr/>
        </p:nvSpPr>
        <p:spPr>
          <a:xfrm>
            <a:off x="631750" y="1993237"/>
            <a:ext cx="2229394" cy="523220"/>
          </a:xfrm>
          <a:prstGeom prst="rect">
            <a:avLst/>
          </a:prstGeom>
          <a:noFill/>
        </p:spPr>
        <p:txBody>
          <a:bodyPr wrap="square" rtlCol="0">
            <a:spAutoFit/>
          </a:bodyPr>
          <a:lstStyle/>
          <a:p>
            <a:pPr algn="ctr"/>
            <a:r>
              <a:rPr lang="en-US" sz="1400" b="1" i="1">
                <a:solidFill>
                  <a:srgbClr val="0000FF"/>
                </a:solidFill>
                <a:latin typeface="Times New Roman" panose="02020603050405020304" pitchFamily="18" charset="0"/>
                <a:cs typeface="Times New Roman" panose="02020603050405020304" pitchFamily="18" charset="0"/>
              </a:rPr>
              <a:t>r = 1 m per MIL-STD-461G RE102 method</a:t>
            </a:r>
            <a:endParaRPr lang="en-US" sz="1400" b="1" i="1" dirty="0">
              <a:solidFill>
                <a:srgbClr val="0000FF"/>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487574E3-5D77-4C47-AD83-2D850E03A43C}"/>
              </a:ext>
            </a:extLst>
          </p:cNvPr>
          <p:cNvSpPr txBox="1"/>
          <p:nvPr/>
        </p:nvSpPr>
        <p:spPr>
          <a:xfrm>
            <a:off x="5956300" y="6008786"/>
            <a:ext cx="1143262" cy="307777"/>
          </a:xfrm>
          <a:prstGeom prst="rect">
            <a:avLst/>
          </a:prstGeom>
          <a:noFill/>
        </p:spPr>
        <p:txBody>
          <a:bodyPr wrap="none" rtlCol="0">
            <a:spAutoFit/>
          </a:bodyPr>
          <a:lstStyle/>
          <a:p>
            <a:r>
              <a:rPr lang="en-US" sz="1400" b="0" i="1">
                <a:latin typeface="Times New Roman" panose="02020603050405020304" pitchFamily="18" charset="0"/>
                <a:cs typeface="Times New Roman" panose="02020603050405020304" pitchFamily="18" charset="0"/>
              </a:rPr>
              <a:t>= +6 dB max</a:t>
            </a:r>
          </a:p>
        </p:txBody>
      </p:sp>
      <p:cxnSp>
        <p:nvCxnSpPr>
          <p:cNvPr id="26" name="Straight Connector 25">
            <a:extLst>
              <a:ext uri="{FF2B5EF4-FFF2-40B4-BE49-F238E27FC236}">
                <a16:creationId xmlns:a16="http://schemas.microsoft.com/office/drawing/2014/main" id="{DE0C5924-A4E3-4544-A9A9-4F3DAFA8DE04}"/>
              </a:ext>
            </a:extLst>
          </p:cNvPr>
          <p:cNvCxnSpPr>
            <a:cxnSpLocks/>
          </p:cNvCxnSpPr>
          <p:nvPr/>
        </p:nvCxnSpPr>
        <p:spPr bwMode="auto">
          <a:xfrm>
            <a:off x="6154591" y="6307854"/>
            <a:ext cx="906639" cy="0"/>
          </a:xfrm>
          <a:prstGeom prst="line">
            <a:avLst/>
          </a:prstGeom>
          <a:solidFill>
            <a:schemeClr val="accent1"/>
          </a:solidFill>
          <a:ln w="38100" cap="flat" cmpd="sng" algn="ctr">
            <a:solidFill>
              <a:srgbClr val="FF0000"/>
            </a:solidFill>
            <a:prstDash val="solid"/>
            <a:round/>
            <a:headEnd type="none" w="med" len="med"/>
            <a:tailEnd type="none" w="lg" len="lg"/>
          </a:ln>
          <a:effectLst/>
        </p:spPr>
      </p:cxnSp>
    </p:spTree>
    <p:extLst>
      <p:ext uri="{BB962C8B-B14F-4D97-AF65-F5344CB8AC3E}">
        <p14:creationId xmlns:p14="http://schemas.microsoft.com/office/powerpoint/2010/main" val="11437705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Ground Plane Attenuation (Gain, Really)</a:t>
            </a:r>
          </a:p>
        </p:txBody>
      </p:sp>
      <p:pic>
        <p:nvPicPr>
          <p:cNvPr id="3" name="Picture 2"/>
          <p:cNvPicPr>
            <a:picLocks noChangeAspect="1"/>
          </p:cNvPicPr>
          <p:nvPr/>
        </p:nvPicPr>
        <p:blipFill rotWithShape="1">
          <a:blip r:embed="rId3"/>
          <a:srcRect t="874"/>
          <a:stretch/>
        </p:blipFill>
        <p:spPr>
          <a:xfrm>
            <a:off x="0" y="1480457"/>
            <a:ext cx="9144000" cy="5377543"/>
          </a:xfrm>
          <a:prstGeom prst="rect">
            <a:avLst/>
          </a:prstGeom>
        </p:spPr>
      </p:pic>
      <p:sp>
        <p:nvSpPr>
          <p:cNvPr id="4" name="TextBox 3">
            <a:extLst>
              <a:ext uri="{FF2B5EF4-FFF2-40B4-BE49-F238E27FC236}">
                <a16:creationId xmlns:a16="http://schemas.microsoft.com/office/drawing/2014/main" id="{1CB420E8-EEAC-4DF4-A860-AFCEC6A8C1AA}"/>
              </a:ext>
            </a:extLst>
          </p:cNvPr>
          <p:cNvSpPr txBox="1"/>
          <p:nvPr/>
        </p:nvSpPr>
        <p:spPr>
          <a:xfrm>
            <a:off x="1460871" y="3249852"/>
            <a:ext cx="1152880" cy="584775"/>
          </a:xfrm>
          <a:prstGeom prst="rect">
            <a:avLst/>
          </a:prstGeom>
          <a:solidFill>
            <a:schemeClr val="bg1"/>
          </a:solidFill>
        </p:spPr>
        <p:txBody>
          <a:bodyPr wrap="none" rtlCol="0">
            <a:spAutoFit/>
          </a:bodyPr>
          <a:lstStyle/>
          <a:p>
            <a:pPr algn="ctr"/>
            <a:r>
              <a:rPr lang="el-GR" b="1" i="1">
                <a:solidFill>
                  <a:srgbClr val="FF0000"/>
                </a:solidFill>
                <a:latin typeface="Times New Roman" panose="02020603050405020304" pitchFamily="18" charset="0"/>
                <a:cs typeface="Times New Roman" panose="02020603050405020304" pitchFamily="18" charset="0"/>
              </a:rPr>
              <a:t>β</a:t>
            </a:r>
            <a:r>
              <a:rPr lang="en-US" b="1" i="1">
                <a:solidFill>
                  <a:srgbClr val="FF0000"/>
                </a:solidFill>
                <a:latin typeface="Times New Roman" panose="02020603050405020304" pitchFamily="18" charset="0"/>
                <a:cs typeface="Times New Roman" panose="02020603050405020304" pitchFamily="18" charset="0"/>
              </a:rPr>
              <a:t>r = 1</a:t>
            </a:r>
          </a:p>
          <a:p>
            <a:pPr algn="ctr"/>
            <a:r>
              <a:rPr lang="en-US" i="1">
                <a:solidFill>
                  <a:srgbClr val="FF0000"/>
                </a:solidFill>
                <a:latin typeface="Times New Roman" panose="02020603050405020304" pitchFamily="18" charset="0"/>
                <a:cs typeface="Times New Roman" panose="02020603050405020304" pitchFamily="18" charset="0"/>
              </a:rPr>
              <a:t>f = 48 MHz</a:t>
            </a:r>
            <a:endParaRPr lang="en-US" b="1" i="1" dirty="0">
              <a:solidFill>
                <a:srgbClr val="FF0000"/>
              </a:solidFill>
              <a:latin typeface="Times New Roman" panose="02020603050405020304" pitchFamily="18" charset="0"/>
              <a:cs typeface="Times New Roman" panose="02020603050405020304" pitchFamily="18" charset="0"/>
            </a:endParaRPr>
          </a:p>
        </p:txBody>
      </p:sp>
      <p:cxnSp>
        <p:nvCxnSpPr>
          <p:cNvPr id="8" name="Straight Arrow Connector 7">
            <a:extLst>
              <a:ext uri="{FF2B5EF4-FFF2-40B4-BE49-F238E27FC236}">
                <a16:creationId xmlns:a16="http://schemas.microsoft.com/office/drawing/2014/main" id="{86D640BC-9B64-4F39-9B2E-FB522690A0AC}"/>
              </a:ext>
            </a:extLst>
          </p:cNvPr>
          <p:cNvCxnSpPr>
            <a:cxnSpLocks/>
          </p:cNvCxnSpPr>
          <p:nvPr/>
        </p:nvCxnSpPr>
        <p:spPr bwMode="auto">
          <a:xfrm>
            <a:off x="2255025" y="3866011"/>
            <a:ext cx="235626" cy="392480"/>
          </a:xfrm>
          <a:prstGeom prst="straightConnector1">
            <a:avLst/>
          </a:prstGeom>
          <a:solidFill>
            <a:schemeClr val="accent1"/>
          </a:solidFill>
          <a:ln w="9525" cap="flat" cmpd="sng" algn="ctr">
            <a:solidFill>
              <a:srgbClr val="FF0000"/>
            </a:solidFill>
            <a:prstDash val="solid"/>
            <a:round/>
            <a:headEnd type="none" w="med" len="med"/>
            <a:tailEnd type="triangle"/>
          </a:ln>
          <a:effectLst/>
        </p:spPr>
      </p:cxnSp>
      <p:sp>
        <p:nvSpPr>
          <p:cNvPr id="9" name="TextBox 8">
            <a:extLst>
              <a:ext uri="{FF2B5EF4-FFF2-40B4-BE49-F238E27FC236}">
                <a16:creationId xmlns:a16="http://schemas.microsoft.com/office/drawing/2014/main" id="{0421CB85-68D6-4544-B044-480F301C70F3}"/>
              </a:ext>
            </a:extLst>
          </p:cNvPr>
          <p:cNvSpPr txBox="1"/>
          <p:nvPr/>
        </p:nvSpPr>
        <p:spPr>
          <a:xfrm>
            <a:off x="6061006" y="1311180"/>
            <a:ext cx="2108269" cy="338554"/>
          </a:xfrm>
          <a:prstGeom prst="rect">
            <a:avLst/>
          </a:prstGeom>
          <a:solidFill>
            <a:schemeClr val="bg1"/>
          </a:solidFill>
        </p:spPr>
        <p:txBody>
          <a:bodyPr wrap="none" rtlCol="0">
            <a:spAutoFit/>
          </a:bodyPr>
          <a:lstStyle/>
          <a:p>
            <a:pPr algn="ctr"/>
            <a:r>
              <a:rPr lang="en-US" b="1" i="1">
                <a:solidFill>
                  <a:srgbClr val="FF0000"/>
                </a:solidFill>
                <a:latin typeface="Times New Roman" panose="02020603050405020304" pitchFamily="18" charset="0"/>
                <a:cs typeface="Times New Roman" panose="02020603050405020304" pitchFamily="18" charset="0"/>
              </a:rPr>
              <a:t>Peaks at h = (2n+1)</a:t>
            </a:r>
            <a:r>
              <a:rPr lang="el-GR" b="1" i="1">
                <a:solidFill>
                  <a:srgbClr val="FF0000"/>
                </a:solidFill>
                <a:latin typeface="Times New Roman" panose="02020603050405020304" pitchFamily="18" charset="0"/>
                <a:cs typeface="Times New Roman" panose="02020603050405020304" pitchFamily="18" charset="0"/>
              </a:rPr>
              <a:t>λ</a:t>
            </a:r>
            <a:r>
              <a:rPr lang="en-US" b="1" i="1">
                <a:solidFill>
                  <a:srgbClr val="FF0000"/>
                </a:solidFill>
                <a:latin typeface="Times New Roman" panose="02020603050405020304" pitchFamily="18" charset="0"/>
                <a:cs typeface="Times New Roman" panose="02020603050405020304" pitchFamily="18" charset="0"/>
              </a:rPr>
              <a:t>/2</a:t>
            </a:r>
            <a:endParaRPr lang="en-US" b="1" i="1" dirty="0">
              <a:solidFill>
                <a:srgbClr val="FF0000"/>
              </a:solidFill>
              <a:latin typeface="Times New Roman" panose="02020603050405020304" pitchFamily="18" charset="0"/>
              <a:cs typeface="Times New Roman" panose="02020603050405020304" pitchFamily="18" charset="0"/>
            </a:endParaRPr>
          </a:p>
        </p:txBody>
      </p:sp>
      <p:cxnSp>
        <p:nvCxnSpPr>
          <p:cNvPr id="11" name="Straight Arrow Connector 10">
            <a:extLst>
              <a:ext uri="{FF2B5EF4-FFF2-40B4-BE49-F238E27FC236}">
                <a16:creationId xmlns:a16="http://schemas.microsoft.com/office/drawing/2014/main" id="{4D5B0F7A-0AF9-4638-AC3E-E23E50566F3F}"/>
              </a:ext>
            </a:extLst>
          </p:cNvPr>
          <p:cNvCxnSpPr/>
          <p:nvPr/>
        </p:nvCxnSpPr>
        <p:spPr bwMode="auto">
          <a:xfrm>
            <a:off x="6453051" y="1649734"/>
            <a:ext cx="0" cy="222609"/>
          </a:xfrm>
          <a:prstGeom prst="straightConnector1">
            <a:avLst/>
          </a:prstGeom>
          <a:solidFill>
            <a:schemeClr val="accent1"/>
          </a:solidFill>
          <a:ln w="9525" cap="flat" cmpd="sng" algn="ctr">
            <a:solidFill>
              <a:srgbClr val="FF0000"/>
            </a:solidFill>
            <a:prstDash val="solid"/>
            <a:round/>
            <a:headEnd type="none" w="med" len="med"/>
            <a:tailEnd type="triangle"/>
          </a:ln>
          <a:effectLst/>
        </p:spPr>
      </p:cxnSp>
      <p:cxnSp>
        <p:nvCxnSpPr>
          <p:cNvPr id="13" name="Straight Arrow Connector 12">
            <a:extLst>
              <a:ext uri="{FF2B5EF4-FFF2-40B4-BE49-F238E27FC236}">
                <a16:creationId xmlns:a16="http://schemas.microsoft.com/office/drawing/2014/main" id="{94B76B16-0F03-4744-AE4C-B9B27DB7FE35}"/>
              </a:ext>
            </a:extLst>
          </p:cNvPr>
          <p:cNvCxnSpPr>
            <a:cxnSpLocks/>
          </p:cNvCxnSpPr>
          <p:nvPr/>
        </p:nvCxnSpPr>
        <p:spPr bwMode="auto">
          <a:xfrm>
            <a:off x="7428411" y="1636671"/>
            <a:ext cx="217715" cy="261798"/>
          </a:xfrm>
          <a:prstGeom prst="straightConnector1">
            <a:avLst/>
          </a:prstGeom>
          <a:solidFill>
            <a:schemeClr val="accent1"/>
          </a:solidFill>
          <a:ln w="9525" cap="flat" cmpd="sng" algn="ctr">
            <a:solidFill>
              <a:srgbClr val="FF0000"/>
            </a:solidFill>
            <a:prstDash val="solid"/>
            <a:round/>
            <a:headEnd type="none" w="med" len="med"/>
            <a:tailEnd type="triangle"/>
          </a:ln>
          <a:effectLst/>
        </p:spPr>
      </p:cxnSp>
      <p:cxnSp>
        <p:nvCxnSpPr>
          <p:cNvPr id="15" name="Straight Arrow Connector 14">
            <a:extLst>
              <a:ext uri="{FF2B5EF4-FFF2-40B4-BE49-F238E27FC236}">
                <a16:creationId xmlns:a16="http://schemas.microsoft.com/office/drawing/2014/main" id="{75D93CD9-D502-48AF-8C0F-C319229A8F4B}"/>
              </a:ext>
            </a:extLst>
          </p:cNvPr>
          <p:cNvCxnSpPr/>
          <p:nvPr/>
        </p:nvCxnSpPr>
        <p:spPr bwMode="auto">
          <a:xfrm>
            <a:off x="7968342" y="1649734"/>
            <a:ext cx="243840" cy="222609"/>
          </a:xfrm>
          <a:prstGeom prst="straightConnector1">
            <a:avLst/>
          </a:prstGeom>
          <a:solidFill>
            <a:schemeClr val="accent1"/>
          </a:solidFill>
          <a:ln w="9525" cap="flat" cmpd="sng" algn="ctr">
            <a:solidFill>
              <a:srgbClr val="FF0000"/>
            </a:solidFill>
            <a:prstDash val="solid"/>
            <a:round/>
            <a:headEnd type="none" w="med" len="med"/>
            <a:tailEnd type="triangle"/>
          </a:ln>
          <a:effectLst/>
        </p:spPr>
      </p:cxnSp>
      <p:sp>
        <p:nvSpPr>
          <p:cNvPr id="18" name="TextBox 17">
            <a:extLst>
              <a:ext uri="{FF2B5EF4-FFF2-40B4-BE49-F238E27FC236}">
                <a16:creationId xmlns:a16="http://schemas.microsoft.com/office/drawing/2014/main" id="{5516839F-8664-413F-A5D8-3CF3DC2B0326}"/>
              </a:ext>
            </a:extLst>
          </p:cNvPr>
          <p:cNvSpPr txBox="1"/>
          <p:nvPr/>
        </p:nvSpPr>
        <p:spPr>
          <a:xfrm>
            <a:off x="794781" y="4434471"/>
            <a:ext cx="2485059" cy="1169551"/>
          </a:xfrm>
          <a:prstGeom prst="rect">
            <a:avLst/>
          </a:prstGeom>
          <a:solidFill>
            <a:schemeClr val="bg1"/>
          </a:solidFill>
        </p:spPr>
        <p:txBody>
          <a:bodyPr wrap="square" rtlCol="0">
            <a:spAutoFit/>
          </a:bodyPr>
          <a:lstStyle/>
          <a:p>
            <a:pPr algn="ctr"/>
            <a:r>
              <a:rPr lang="en-US" sz="1400" b="1" i="1">
                <a:solidFill>
                  <a:srgbClr val="FF0000"/>
                </a:solidFill>
                <a:latin typeface="Times New Roman" panose="02020603050405020304" pitchFamily="18" charset="0"/>
                <a:cs typeface="Times New Roman" panose="02020603050405020304" pitchFamily="18" charset="0"/>
              </a:rPr>
              <a:t>Ground plane provides best attenuation at frequencies for which h is electrically short </a:t>
            </a:r>
            <a:r>
              <a:rPr lang="en-US" sz="1400" i="1">
                <a:solidFill>
                  <a:srgbClr val="FF0000"/>
                </a:solidFill>
                <a:latin typeface="Times New Roman" panose="02020603050405020304" pitchFamily="18" charset="0"/>
                <a:cs typeface="Times New Roman" panose="02020603050405020304" pitchFamily="18" charset="0"/>
              </a:rPr>
              <a:t>and for which emissions from cables are most likely </a:t>
            </a:r>
            <a:r>
              <a:rPr lang="en-US" sz="1400" b="1" i="1">
                <a:solidFill>
                  <a:srgbClr val="FF0000"/>
                </a:solidFill>
                <a:latin typeface="Times New Roman" panose="02020603050405020304" pitchFamily="18" charset="0"/>
                <a:cs typeface="Times New Roman" panose="02020603050405020304" pitchFamily="18" charset="0"/>
              </a:rPr>
              <a:t> </a:t>
            </a:r>
            <a:endParaRPr lang="en-US" sz="1400" b="1" i="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493165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|E</a:t>
            </a:r>
            <a:r>
              <a:rPr lang="en-US" baseline="-25000"/>
              <a:t>H</a:t>
            </a:r>
            <a:r>
              <a:rPr lang="en-US"/>
              <a:t>/I</a:t>
            </a:r>
            <a:r>
              <a:rPr lang="en-US" baseline="-25000"/>
              <a:t>0</a:t>
            </a:r>
            <a:r>
              <a:rPr lang="en-US"/>
              <a:t>| with </a:t>
            </a:r>
            <a:r>
              <a:rPr lang="en-US" dirty="0"/>
              <a:t>Ground Plane Attenuation</a:t>
            </a:r>
          </a:p>
        </p:txBody>
      </p:sp>
      <p:pic>
        <p:nvPicPr>
          <p:cNvPr id="3" name="Picture 2"/>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252414"/>
            <a:ext cx="9144000" cy="5275385"/>
          </a:xfrm>
          <a:prstGeom prst="rect">
            <a:avLst/>
          </a:prstGeom>
          <a:noFill/>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B997B720-8E93-475A-8EFD-C0D3395376B2}"/>
                  </a:ext>
                </a:extLst>
              </p:cNvPr>
              <p:cNvSpPr txBox="1"/>
              <p:nvPr/>
            </p:nvSpPr>
            <p:spPr>
              <a:xfrm>
                <a:off x="5099186" y="1351116"/>
                <a:ext cx="2597378" cy="508665"/>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400" b="0" i="1" smtClean="0">
                              <a:latin typeface="Cambria Math" panose="02040503050406030204" pitchFamily="18" charset="0"/>
                            </a:rPr>
                          </m:ctrlPr>
                        </m:sSubPr>
                        <m:e>
                          <m:d>
                            <m:dPr>
                              <m:begChr m:val="|"/>
                              <m:endChr m:val="|"/>
                              <m:ctrlPr>
                                <a:rPr lang="en-US" sz="1400" b="0" i="1" smtClean="0">
                                  <a:latin typeface="Cambria Math" panose="02040503050406030204" pitchFamily="18" charset="0"/>
                                </a:rPr>
                              </m:ctrlPr>
                            </m:dPr>
                            <m:e>
                              <m:f>
                                <m:fPr>
                                  <m:ctrlPr>
                                    <a:rPr lang="en-US" sz="1400" b="0" i="1" smtClean="0">
                                      <a:latin typeface="Cambria Math" panose="02040503050406030204" pitchFamily="18" charset="0"/>
                                    </a:rPr>
                                  </m:ctrlPr>
                                </m:fPr>
                                <m:num>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𝐸</m:t>
                                      </m:r>
                                    </m:e>
                                    <m:sub>
                                      <m:r>
                                        <a:rPr lang="en-US" sz="1400" b="0" i="1" smtClean="0">
                                          <a:latin typeface="Cambria Math" panose="02040503050406030204" pitchFamily="18" charset="0"/>
                                        </a:rPr>
                                        <m:t>𝐻</m:t>
                                      </m:r>
                                    </m:sub>
                                  </m:sSub>
                                </m:num>
                                <m:den>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𝐼</m:t>
                                      </m:r>
                                    </m:e>
                                    <m:sub>
                                      <m:r>
                                        <a:rPr lang="en-US" sz="1400" b="0" i="1" smtClean="0">
                                          <a:latin typeface="Cambria Math" panose="02040503050406030204" pitchFamily="18" charset="0"/>
                                        </a:rPr>
                                        <m:t>0</m:t>
                                      </m:r>
                                    </m:sub>
                                  </m:sSub>
                                </m:den>
                              </m:f>
                            </m:e>
                          </m:d>
                        </m:e>
                        <m:sub>
                          <m:r>
                            <a:rPr lang="en-US" sz="1400" b="0" i="1" smtClean="0">
                              <a:latin typeface="Cambria Math" panose="02040503050406030204" pitchFamily="18" charset="0"/>
                            </a:rPr>
                            <m:t>𝐸𝑁𝑉</m:t>
                          </m:r>
                        </m:sub>
                      </m:sSub>
                      <m:r>
                        <a:rPr lang="en-US" sz="1400" b="0" i="1" smtClean="0">
                          <a:latin typeface="Cambria Math" panose="02040503050406030204" pitchFamily="18" charset="0"/>
                        </a:rPr>
                        <m:t>=36</m:t>
                      </m:r>
                      <m:f>
                        <m:fPr>
                          <m:type m:val="lin"/>
                          <m:ctrlPr>
                            <a:rPr lang="en-US" sz="1400" b="0" i="1" smtClean="0">
                              <a:latin typeface="Cambria Math" panose="02040503050406030204" pitchFamily="18" charset="0"/>
                            </a:rPr>
                          </m:ctrlPr>
                        </m:fPr>
                        <m:num>
                          <m:r>
                            <a:rPr lang="en-US" sz="1400" b="0" i="1" smtClean="0">
                              <a:latin typeface="Cambria Math" panose="02040503050406030204" pitchFamily="18" charset="0"/>
                            </a:rPr>
                            <m:t>𝑑𝐵</m:t>
                          </m:r>
                          <m:r>
                            <m:rPr>
                              <m:sty m:val="p"/>
                            </m:rPr>
                            <a:rPr lang="el-GR" sz="1400" b="0" i="1" smtClean="0">
                              <a:latin typeface="Cambria Math" panose="02040503050406030204" pitchFamily="18" charset="0"/>
                              <a:ea typeface="Cambria Math" panose="02040503050406030204" pitchFamily="18" charset="0"/>
                            </a:rPr>
                            <m:t>Ω</m:t>
                          </m:r>
                        </m:num>
                        <m:den>
                          <m:r>
                            <a:rPr lang="en-US" sz="1400" b="0" i="1" smtClean="0">
                              <a:latin typeface="Cambria Math" panose="02040503050406030204" pitchFamily="18" charset="0"/>
                            </a:rPr>
                            <m:t>𝑚</m:t>
                          </m:r>
                        </m:den>
                      </m:f>
                      <m:r>
                        <a:rPr lang="en-US" sz="1400" b="0" i="1" smtClean="0">
                          <a:latin typeface="Cambria Math" panose="02040503050406030204" pitchFamily="18" charset="0"/>
                          <a:ea typeface="Cambria Math" panose="02040503050406030204" pitchFamily="18" charset="0"/>
                        </a:rPr>
                        <m:t>=60 </m:t>
                      </m:r>
                      <m:f>
                        <m:fPr>
                          <m:type m:val="lin"/>
                          <m:ctrlPr>
                            <a:rPr lang="en-US" sz="1400" b="0" i="1" smtClean="0">
                              <a:latin typeface="Cambria Math" panose="02040503050406030204" pitchFamily="18" charset="0"/>
                              <a:ea typeface="Cambria Math" panose="02040503050406030204" pitchFamily="18" charset="0"/>
                            </a:rPr>
                          </m:ctrlPr>
                        </m:fPr>
                        <m:num>
                          <m:r>
                            <m:rPr>
                              <m:sty m:val="p"/>
                            </m:rPr>
                            <a:rPr lang="el-GR" sz="1400" b="0" i="1" smtClean="0">
                              <a:latin typeface="Cambria Math" panose="02040503050406030204" pitchFamily="18" charset="0"/>
                              <a:ea typeface="Cambria Math" panose="02040503050406030204" pitchFamily="18" charset="0"/>
                            </a:rPr>
                            <m:t>Ω</m:t>
                          </m:r>
                        </m:num>
                        <m:den>
                          <m:r>
                            <a:rPr lang="en-US" sz="1400" b="0" i="1" smtClean="0">
                              <a:latin typeface="Cambria Math" panose="02040503050406030204" pitchFamily="18" charset="0"/>
                              <a:ea typeface="Cambria Math" panose="02040503050406030204" pitchFamily="18" charset="0"/>
                            </a:rPr>
                            <m:t>𝑚</m:t>
                          </m:r>
                        </m:den>
                      </m:f>
                    </m:oMath>
                  </m:oMathPara>
                </a14:m>
                <a:endParaRPr lang="en-US" sz="1400" b="0"/>
              </a:p>
            </p:txBody>
          </p:sp>
        </mc:Choice>
        <mc:Fallback xmlns="">
          <p:sp>
            <p:nvSpPr>
              <p:cNvPr id="5" name="TextBox 4">
                <a:extLst>
                  <a:ext uri="{FF2B5EF4-FFF2-40B4-BE49-F238E27FC236}">
                    <a16:creationId xmlns:a16="http://schemas.microsoft.com/office/drawing/2014/main" id="{B997B720-8E93-475A-8EFD-C0D3395376B2}"/>
                  </a:ext>
                </a:extLst>
              </p:cNvPr>
              <p:cNvSpPr txBox="1">
                <a:spLocks noRot="1" noChangeAspect="1" noMove="1" noResize="1" noEditPoints="1" noAdjustHandles="1" noChangeArrowheads="1" noChangeShapeType="1" noTextEdit="1"/>
              </p:cNvSpPr>
              <p:nvPr/>
            </p:nvSpPr>
            <p:spPr>
              <a:xfrm>
                <a:off x="5099186" y="1351116"/>
                <a:ext cx="2597378" cy="508665"/>
              </a:xfrm>
              <a:prstGeom prst="rect">
                <a:avLst/>
              </a:prstGeom>
              <a:blipFill>
                <a:blip r:embed="rId3"/>
                <a:stretch>
                  <a:fillRect t="-40964" r="-13817" b="-71084"/>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FC4B453B-9798-4C26-A456-C890E15F40BD}"/>
              </a:ext>
            </a:extLst>
          </p:cNvPr>
          <p:cNvSpPr txBox="1"/>
          <p:nvPr/>
        </p:nvSpPr>
        <p:spPr>
          <a:xfrm>
            <a:off x="7696564" y="1432317"/>
            <a:ext cx="862762" cy="307777"/>
          </a:xfrm>
          <a:prstGeom prst="rect">
            <a:avLst/>
          </a:prstGeom>
          <a:solidFill>
            <a:schemeClr val="bg1"/>
          </a:solidFill>
        </p:spPr>
        <p:txBody>
          <a:bodyPr wrap="square" rtlCol="0">
            <a:spAutoFit/>
          </a:bodyPr>
          <a:lstStyle/>
          <a:p>
            <a:r>
              <a:rPr lang="en-US" sz="1400" b="1" i="1">
                <a:solidFill>
                  <a:srgbClr val="FF0000"/>
                </a:solidFill>
                <a:latin typeface="Times New Roman" panose="02020603050405020304" pitchFamily="18" charset="0"/>
                <a:cs typeface="Times New Roman" panose="02020603050405020304" pitchFamily="18" charset="0"/>
              </a:rPr>
              <a:t>(r = 1 m)</a:t>
            </a:r>
            <a:endParaRPr lang="en-US" sz="1400" b="1" i="1" dirty="0">
              <a:solidFill>
                <a:srgbClr val="FF0000"/>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BBDB8CA2-A775-4C6D-9F84-25BA9F968A0C}"/>
              </a:ext>
            </a:extLst>
          </p:cNvPr>
          <p:cNvSpPr txBox="1"/>
          <p:nvPr/>
        </p:nvSpPr>
        <p:spPr>
          <a:xfrm>
            <a:off x="5852159" y="1885795"/>
            <a:ext cx="2707167" cy="307777"/>
          </a:xfrm>
          <a:prstGeom prst="rect">
            <a:avLst/>
          </a:prstGeom>
          <a:solidFill>
            <a:schemeClr val="bg1"/>
          </a:solidFill>
        </p:spPr>
        <p:txBody>
          <a:bodyPr wrap="square" rtlCol="0">
            <a:spAutoFit/>
          </a:bodyPr>
          <a:lstStyle/>
          <a:p>
            <a:r>
              <a:rPr lang="en-US" sz="1400" i="1">
                <a:solidFill>
                  <a:srgbClr val="FF0000"/>
                </a:solidFill>
                <a:latin typeface="Times New Roman" panose="02020603050405020304" pitchFamily="18" charset="0"/>
                <a:cs typeface="Times New Roman" panose="02020603050405020304" pitchFamily="18" charset="0"/>
              </a:rPr>
              <a:t>(Same as tuned half-wave dipole)</a:t>
            </a:r>
          </a:p>
        </p:txBody>
      </p:sp>
      <p:sp>
        <p:nvSpPr>
          <p:cNvPr id="10" name="TextBox 9">
            <a:extLst>
              <a:ext uri="{FF2B5EF4-FFF2-40B4-BE49-F238E27FC236}">
                <a16:creationId xmlns:a16="http://schemas.microsoft.com/office/drawing/2014/main" id="{DFDCA943-BA53-45F7-97A1-9F2EB61D9506}"/>
              </a:ext>
            </a:extLst>
          </p:cNvPr>
          <p:cNvSpPr txBox="1"/>
          <p:nvPr/>
        </p:nvSpPr>
        <p:spPr>
          <a:xfrm>
            <a:off x="5061427" y="977615"/>
            <a:ext cx="2190023" cy="307777"/>
          </a:xfrm>
          <a:prstGeom prst="rect">
            <a:avLst/>
          </a:prstGeom>
          <a:solidFill>
            <a:schemeClr val="bg1"/>
          </a:solidFill>
        </p:spPr>
        <p:txBody>
          <a:bodyPr wrap="none" rtlCol="0">
            <a:spAutoFit/>
          </a:bodyPr>
          <a:lstStyle/>
          <a:p>
            <a:r>
              <a:rPr lang="en-US" sz="1400" i="1">
                <a:solidFill>
                  <a:srgbClr val="FF0000"/>
                </a:solidFill>
                <a:latin typeface="Times New Roman" panose="02020603050405020304" pitchFamily="18" charset="0"/>
                <a:cs typeface="Times New Roman" panose="02020603050405020304" pitchFamily="18" charset="0"/>
              </a:rPr>
              <a:t>High frequency asymptote:</a:t>
            </a:r>
          </a:p>
        </p:txBody>
      </p:sp>
      <p:cxnSp>
        <p:nvCxnSpPr>
          <p:cNvPr id="12" name="Straight Connector 11">
            <a:extLst>
              <a:ext uri="{FF2B5EF4-FFF2-40B4-BE49-F238E27FC236}">
                <a16:creationId xmlns:a16="http://schemas.microsoft.com/office/drawing/2014/main" id="{D4AF4B3E-A7CE-4A1B-9356-0CFD4781D764}"/>
              </a:ext>
            </a:extLst>
          </p:cNvPr>
          <p:cNvCxnSpPr/>
          <p:nvPr/>
        </p:nvCxnSpPr>
        <p:spPr bwMode="auto">
          <a:xfrm>
            <a:off x="4180114" y="3335383"/>
            <a:ext cx="452846" cy="0"/>
          </a:xfrm>
          <a:prstGeom prst="line">
            <a:avLst/>
          </a:prstGeom>
          <a:solidFill>
            <a:schemeClr val="accent1"/>
          </a:solidFill>
          <a:ln w="57150" cap="flat" cmpd="sng" algn="ctr">
            <a:solidFill>
              <a:srgbClr val="FF0000"/>
            </a:solidFill>
            <a:prstDash val="solid"/>
            <a:round/>
            <a:headEnd type="none" w="med" len="med"/>
            <a:tailEnd type="triangle" w="med" len="med"/>
          </a:ln>
          <a:effectLst/>
        </p:spPr>
      </p:cxnSp>
      <p:sp>
        <p:nvSpPr>
          <p:cNvPr id="13" name="TextBox 12">
            <a:extLst>
              <a:ext uri="{FF2B5EF4-FFF2-40B4-BE49-F238E27FC236}">
                <a16:creationId xmlns:a16="http://schemas.microsoft.com/office/drawing/2014/main" id="{438F2C12-63B4-4890-8707-F36F330F77E1}"/>
              </a:ext>
            </a:extLst>
          </p:cNvPr>
          <p:cNvSpPr txBox="1"/>
          <p:nvPr/>
        </p:nvSpPr>
        <p:spPr>
          <a:xfrm>
            <a:off x="4632960" y="3199451"/>
            <a:ext cx="1461429" cy="646331"/>
          </a:xfrm>
          <a:prstGeom prst="rect">
            <a:avLst/>
          </a:prstGeom>
          <a:solidFill>
            <a:schemeClr val="bg1"/>
          </a:solidFill>
        </p:spPr>
        <p:txBody>
          <a:bodyPr wrap="square" rtlCol="0">
            <a:spAutoFit/>
          </a:bodyPr>
          <a:lstStyle/>
          <a:p>
            <a:r>
              <a:rPr lang="en-US" sz="1200" i="1">
                <a:solidFill>
                  <a:srgbClr val="FF0000"/>
                </a:solidFill>
                <a:latin typeface="Times New Roman" panose="02020603050405020304" pitchFamily="18" charset="0"/>
                <a:cs typeface="Times New Roman" panose="02020603050405020304" pitchFamily="18" charset="0"/>
              </a:rPr>
              <a:t>Length dependence disappears at high frequencies</a:t>
            </a:r>
          </a:p>
        </p:txBody>
      </p:sp>
    </p:spTree>
    <p:extLst>
      <p:ext uri="{BB962C8B-B14F-4D97-AF65-F5344CB8AC3E}">
        <p14:creationId xmlns:p14="http://schemas.microsoft.com/office/powerpoint/2010/main" val="2228520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Vertical</a:t>
            </a:r>
            <a:r>
              <a:rPr lang="en-US"/>
              <a:t>:  |E</a:t>
            </a:r>
            <a:r>
              <a:rPr lang="en-US" baseline="-25000"/>
              <a:t>V</a:t>
            </a:r>
            <a:r>
              <a:rPr lang="en-US"/>
              <a:t>/I</a:t>
            </a:r>
            <a:r>
              <a:rPr lang="en-US" baseline="-25000"/>
              <a:t>0</a:t>
            </a:r>
            <a:r>
              <a:rPr lang="en-US"/>
              <a:t>|</a:t>
            </a:r>
            <a:endParaRPr lang="en-US" dirty="0"/>
          </a:p>
        </p:txBody>
      </p:sp>
      <p:pic>
        <p:nvPicPr>
          <p:cNvPr id="3" name="Picture 2"/>
          <p:cNvPicPr>
            <a:picLocks noChangeAspect="1"/>
          </p:cNvPicPr>
          <p:nvPr/>
        </p:nvPicPr>
        <p:blipFill>
          <a:blip r:embed="rId3"/>
          <a:stretch>
            <a:fillRect/>
          </a:stretch>
        </p:blipFill>
        <p:spPr>
          <a:xfrm>
            <a:off x="0" y="1267308"/>
            <a:ext cx="9144000" cy="5260492"/>
          </a:xfrm>
          <a:prstGeom prst="rect">
            <a:avLst/>
          </a:prstGeom>
        </p:spPr>
      </p:pic>
      <p:graphicFrame>
        <p:nvGraphicFramePr>
          <p:cNvPr id="4" name="Object 3"/>
          <p:cNvGraphicFramePr>
            <a:graphicFrameLocks noChangeAspect="1"/>
          </p:cNvGraphicFramePr>
          <p:nvPr/>
        </p:nvGraphicFramePr>
        <p:xfrm>
          <a:off x="1219200" y="2575511"/>
          <a:ext cx="2057400" cy="504394"/>
        </p:xfrm>
        <a:graphic>
          <a:graphicData uri="http://schemas.openxmlformats.org/presentationml/2006/ole">
            <mc:AlternateContent xmlns:mc="http://schemas.openxmlformats.org/markup-compatibility/2006">
              <mc:Choice xmlns:v="urn:schemas-microsoft-com:vml" Requires="v">
                <p:oleObj spid="_x0000_s84350" name="Equation" r:id="rId4" imgW="1993900" imgH="495300" progId="Equation.3">
                  <p:embed/>
                </p:oleObj>
              </mc:Choice>
              <mc:Fallback>
                <p:oleObj name="Equation" r:id="rId4" imgW="1993900" imgH="495300" progId="Equation.3">
                  <p:embed/>
                  <p:pic>
                    <p:nvPicPr>
                      <p:cNvPr id="4"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2575511"/>
                        <a:ext cx="2057400" cy="504394"/>
                      </a:xfrm>
                      <a:prstGeom prst="rect">
                        <a:avLst/>
                      </a:prstGeom>
                      <a:solidFill>
                        <a:schemeClr val="bg1"/>
                      </a:solidFill>
                    </p:spPr>
                  </p:pic>
                </p:oleObj>
              </mc:Fallback>
            </mc:AlternateContent>
          </a:graphicData>
        </a:graphic>
      </p:graphicFrame>
      <p:graphicFrame>
        <p:nvGraphicFramePr>
          <p:cNvPr id="5" name="Object 4"/>
          <p:cNvGraphicFramePr>
            <a:graphicFrameLocks noChangeAspect="1"/>
          </p:cNvGraphicFramePr>
          <p:nvPr/>
        </p:nvGraphicFramePr>
        <p:xfrm>
          <a:off x="1219200" y="3117165"/>
          <a:ext cx="3105150" cy="485000"/>
        </p:xfrm>
        <a:graphic>
          <a:graphicData uri="http://schemas.openxmlformats.org/presentationml/2006/ole">
            <mc:AlternateContent xmlns:mc="http://schemas.openxmlformats.org/markup-compatibility/2006">
              <mc:Choice xmlns:v="urn:schemas-microsoft-com:vml" Requires="v">
                <p:oleObj spid="_x0000_s84351" name="Equation" r:id="rId6" imgW="3124080" imgH="495000" progId="Equation.3">
                  <p:embed/>
                </p:oleObj>
              </mc:Choice>
              <mc:Fallback>
                <p:oleObj name="Equation" r:id="rId6" imgW="3124080" imgH="495000" progId="Equation.3">
                  <p:embed/>
                  <p:pic>
                    <p:nvPicPr>
                      <p:cNvPr id="5" name="Object 4"/>
                      <p:cNvPicPr>
                        <a:picLocks noChangeAspect="1" noChangeArrowheads="1"/>
                      </p:cNvPicPr>
                      <p:nvPr/>
                    </p:nvPicPr>
                    <p:blipFill>
                      <a:blip r:embed="rId7"/>
                      <a:srcRect/>
                      <a:stretch>
                        <a:fillRect/>
                      </a:stretch>
                    </p:blipFill>
                    <p:spPr bwMode="auto">
                      <a:xfrm>
                        <a:off x="1219200" y="3117165"/>
                        <a:ext cx="3105150" cy="485000"/>
                      </a:xfrm>
                      <a:prstGeom prst="rect">
                        <a:avLst/>
                      </a:prstGeom>
                      <a:solidFill>
                        <a:schemeClr val="bg1"/>
                      </a:solidFill>
                    </p:spPr>
                  </p:pic>
                </p:oleObj>
              </mc:Fallback>
            </mc:AlternateContent>
          </a:graphicData>
        </a:graphic>
      </p:graphicFrame>
      <p:graphicFrame>
        <p:nvGraphicFramePr>
          <p:cNvPr id="6" name="Object 5"/>
          <p:cNvGraphicFramePr>
            <a:graphicFrameLocks noChangeAspect="1"/>
          </p:cNvGraphicFramePr>
          <p:nvPr/>
        </p:nvGraphicFramePr>
        <p:xfrm>
          <a:off x="1219200" y="3613294"/>
          <a:ext cx="2446508" cy="603885"/>
        </p:xfrm>
        <a:graphic>
          <a:graphicData uri="http://schemas.openxmlformats.org/presentationml/2006/ole">
            <mc:AlternateContent xmlns:mc="http://schemas.openxmlformats.org/markup-compatibility/2006">
              <mc:Choice xmlns:v="urn:schemas-microsoft-com:vml" Requires="v">
                <p:oleObj spid="_x0000_s84352" name="Equation" r:id="rId8" imgW="2019300" imgH="508000" progId="Equation.3">
                  <p:embed/>
                </p:oleObj>
              </mc:Choice>
              <mc:Fallback>
                <p:oleObj name="Equation" r:id="rId8" imgW="2019300" imgH="508000" progId="Equation.3">
                  <p:embed/>
                  <p:pic>
                    <p:nvPicPr>
                      <p:cNvPr id="6"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19200" y="3613294"/>
                        <a:ext cx="2446508" cy="603885"/>
                      </a:xfrm>
                      <a:prstGeom prst="rect">
                        <a:avLst/>
                      </a:prstGeom>
                      <a:solidFill>
                        <a:schemeClr val="bg1"/>
                      </a:solidFill>
                    </p:spPr>
                  </p:pic>
                </p:oleObj>
              </mc:Fallback>
            </mc:AlternateContent>
          </a:graphicData>
        </a:graphic>
      </p:graphicFrame>
      <p:graphicFrame>
        <p:nvGraphicFramePr>
          <p:cNvPr id="8" name="Object 7"/>
          <p:cNvGraphicFramePr>
            <a:graphicFrameLocks noChangeAspect="1"/>
          </p:cNvGraphicFramePr>
          <p:nvPr/>
        </p:nvGraphicFramePr>
        <p:xfrm>
          <a:off x="6099175" y="1574800"/>
          <a:ext cx="1681163" cy="406400"/>
        </p:xfrm>
        <a:graphic>
          <a:graphicData uri="http://schemas.openxmlformats.org/presentationml/2006/ole">
            <mc:AlternateContent xmlns:mc="http://schemas.openxmlformats.org/markup-compatibility/2006">
              <mc:Choice xmlns:v="urn:schemas-microsoft-com:vml" Requires="v">
                <p:oleObj spid="_x0000_s84353" name="Equation" r:id="rId10" imgW="1600200" imgH="393700" progId="Equation.3">
                  <p:embed/>
                </p:oleObj>
              </mc:Choice>
              <mc:Fallback>
                <p:oleObj name="Equation" r:id="rId10" imgW="1600200" imgH="393700" progId="Equation.3">
                  <p:embed/>
                  <p:pic>
                    <p:nvPicPr>
                      <p:cNvPr id="8"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099175" y="1574800"/>
                        <a:ext cx="1681163" cy="406400"/>
                      </a:xfrm>
                      <a:prstGeom prst="rect">
                        <a:avLst/>
                      </a:prstGeom>
                      <a:solidFill>
                        <a:schemeClr val="bg1"/>
                      </a:solidFill>
                    </p:spPr>
                  </p:pic>
                </p:oleObj>
              </mc:Fallback>
            </mc:AlternateContent>
          </a:graphicData>
        </a:graphic>
      </p:graphicFrame>
      <p:graphicFrame>
        <p:nvGraphicFramePr>
          <p:cNvPr id="10" name="Object 9"/>
          <p:cNvGraphicFramePr>
            <a:graphicFrameLocks noChangeAspect="1"/>
          </p:cNvGraphicFramePr>
          <p:nvPr/>
        </p:nvGraphicFramePr>
        <p:xfrm>
          <a:off x="6099175" y="2032000"/>
          <a:ext cx="1652588" cy="541338"/>
        </p:xfrm>
        <a:graphic>
          <a:graphicData uri="http://schemas.openxmlformats.org/presentationml/2006/ole">
            <mc:AlternateContent xmlns:mc="http://schemas.openxmlformats.org/markup-compatibility/2006">
              <mc:Choice xmlns:v="urn:schemas-microsoft-com:vml" Requires="v">
                <p:oleObj spid="_x0000_s84354" name="Equation" r:id="rId12" imgW="1536700" imgH="508000" progId="Equation.3">
                  <p:embed/>
                </p:oleObj>
              </mc:Choice>
              <mc:Fallback>
                <p:oleObj name="Equation" r:id="rId12" imgW="1536700" imgH="508000" progId="Equation.3">
                  <p:embed/>
                  <p:pic>
                    <p:nvPicPr>
                      <p:cNvPr id="10" name="Object 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099175" y="2032000"/>
                        <a:ext cx="1652588" cy="541338"/>
                      </a:xfrm>
                      <a:prstGeom prst="rect">
                        <a:avLst/>
                      </a:prstGeom>
                      <a:solidFill>
                        <a:schemeClr val="bg1"/>
                      </a:solidFill>
                    </p:spPr>
                  </p:pic>
                </p:oleObj>
              </mc:Fallback>
            </mc:AlternateContent>
          </a:graphicData>
        </a:graphic>
      </p:graphicFrame>
      <p:sp>
        <p:nvSpPr>
          <p:cNvPr id="7" name="TextBox 6"/>
          <p:cNvSpPr txBox="1"/>
          <p:nvPr/>
        </p:nvSpPr>
        <p:spPr>
          <a:xfrm>
            <a:off x="5588180" y="1113277"/>
            <a:ext cx="2868093" cy="307777"/>
          </a:xfrm>
          <a:prstGeom prst="rect">
            <a:avLst/>
          </a:prstGeom>
          <a:noFill/>
        </p:spPr>
        <p:txBody>
          <a:bodyPr wrap="none" rtlCol="0">
            <a:spAutoFit/>
          </a:bodyPr>
          <a:lstStyle/>
          <a:p>
            <a:r>
              <a:rPr lang="en-US" sz="1400">
                <a:solidFill>
                  <a:srgbClr val="FF0000"/>
                </a:solidFill>
              </a:rPr>
              <a:t>Electric field from tuned dipole:</a:t>
            </a:r>
          </a:p>
        </p:txBody>
      </p:sp>
      <p:sp>
        <p:nvSpPr>
          <p:cNvPr id="9" name="TextBox 8">
            <a:extLst>
              <a:ext uri="{FF2B5EF4-FFF2-40B4-BE49-F238E27FC236}">
                <a16:creationId xmlns:a16="http://schemas.microsoft.com/office/drawing/2014/main" id="{80D1A69D-8027-4B8B-9960-823C4242BB0C}"/>
              </a:ext>
            </a:extLst>
          </p:cNvPr>
          <p:cNvSpPr txBox="1"/>
          <p:nvPr/>
        </p:nvSpPr>
        <p:spPr>
          <a:xfrm>
            <a:off x="5329646" y="3801680"/>
            <a:ext cx="3057843" cy="830997"/>
          </a:xfrm>
          <a:prstGeom prst="rect">
            <a:avLst/>
          </a:prstGeom>
          <a:solidFill>
            <a:schemeClr val="bg1"/>
          </a:solidFill>
          <a:ln w="28575">
            <a:solidFill>
              <a:srgbClr val="0000FF"/>
            </a:solidFill>
          </a:ln>
        </p:spPr>
        <p:txBody>
          <a:bodyPr wrap="square" rtlCol="0">
            <a:spAutoFit/>
          </a:bodyPr>
          <a:lstStyle/>
          <a:p>
            <a:r>
              <a:rPr lang="en-US" i="1">
                <a:solidFill>
                  <a:srgbClr val="0000FF"/>
                </a:solidFill>
                <a:latin typeface="Times New Roman" panose="02020603050405020304" pitchFamily="18" charset="0"/>
                <a:cs typeface="Times New Roman" panose="02020603050405020304" pitchFamily="18" charset="0"/>
              </a:rPr>
              <a:t>For h = 5 cm, horizontal and vertical transfer functions are identical above ~100 MHz</a:t>
            </a:r>
          </a:p>
        </p:txBody>
      </p:sp>
    </p:spTree>
    <p:extLst>
      <p:ext uri="{BB962C8B-B14F-4D97-AF65-F5344CB8AC3E}">
        <p14:creationId xmlns:p14="http://schemas.microsoft.com/office/powerpoint/2010/main" val="35662230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Linear </a:t>
            </a:r>
            <a:r>
              <a:rPr lang="en-US"/>
              <a:t>Dipole Impedance</a:t>
            </a:r>
            <a:endParaRPr lang="en-US" dirty="0"/>
          </a:p>
        </p:txBody>
      </p:sp>
      <p:graphicFrame>
        <p:nvGraphicFramePr>
          <p:cNvPr id="38914" name="Object 2"/>
          <p:cNvGraphicFramePr>
            <a:graphicFrameLocks noChangeAspect="1"/>
          </p:cNvGraphicFramePr>
          <p:nvPr/>
        </p:nvGraphicFramePr>
        <p:xfrm>
          <a:off x="2607333" y="922338"/>
          <a:ext cx="1981200" cy="458787"/>
        </p:xfrm>
        <a:graphic>
          <a:graphicData uri="http://schemas.openxmlformats.org/presentationml/2006/ole">
            <mc:AlternateContent xmlns:mc="http://schemas.openxmlformats.org/markup-compatibility/2006">
              <mc:Choice xmlns:v="urn:schemas-microsoft-com:vml" Requires="v">
                <p:oleObj spid="_x0000_s66546" name="Equation" r:id="rId3" imgW="1815840" imgH="419040" progId="Equation.3">
                  <p:embed/>
                </p:oleObj>
              </mc:Choice>
              <mc:Fallback>
                <p:oleObj name="Equation" r:id="rId3" imgW="1815840" imgH="419040" progId="Equation.3">
                  <p:embed/>
                  <p:pic>
                    <p:nvPicPr>
                      <p:cNvPr id="38914"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07333" y="922338"/>
                        <a:ext cx="1981200" cy="4587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8915" name="Object 3"/>
          <p:cNvGraphicFramePr>
            <a:graphicFrameLocks noChangeAspect="1"/>
          </p:cNvGraphicFramePr>
          <p:nvPr/>
        </p:nvGraphicFramePr>
        <p:xfrm>
          <a:off x="2637332" y="1529200"/>
          <a:ext cx="2241432" cy="404703"/>
        </p:xfrm>
        <a:graphic>
          <a:graphicData uri="http://schemas.openxmlformats.org/presentationml/2006/ole">
            <mc:AlternateContent xmlns:mc="http://schemas.openxmlformats.org/markup-compatibility/2006">
              <mc:Choice xmlns:v="urn:schemas-microsoft-com:vml" Requires="v">
                <p:oleObj spid="_x0000_s66547" name="Equation" r:id="rId5" imgW="1828800" imgH="330120" progId="Equation.3">
                  <p:embed/>
                </p:oleObj>
              </mc:Choice>
              <mc:Fallback>
                <p:oleObj name="Equation" r:id="rId5" imgW="1828800" imgH="330120" progId="Equation.3">
                  <p:embed/>
                  <p:pic>
                    <p:nvPicPr>
                      <p:cNvPr id="38915"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37332" y="1529200"/>
                        <a:ext cx="2241432" cy="40470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8916" name="Object 4"/>
          <p:cNvGraphicFramePr>
            <a:graphicFrameLocks noChangeAspect="1"/>
          </p:cNvGraphicFramePr>
          <p:nvPr/>
        </p:nvGraphicFramePr>
        <p:xfrm>
          <a:off x="2649264" y="2060192"/>
          <a:ext cx="1988447" cy="388719"/>
        </p:xfrm>
        <a:graphic>
          <a:graphicData uri="http://schemas.openxmlformats.org/presentationml/2006/ole">
            <mc:AlternateContent xmlns:mc="http://schemas.openxmlformats.org/markup-compatibility/2006">
              <mc:Choice xmlns:v="urn:schemas-microsoft-com:vml" Requires="v">
                <p:oleObj spid="_x0000_s66548" name="Equation" r:id="rId7" imgW="1688760" imgH="330120" progId="Equation.3">
                  <p:embed/>
                </p:oleObj>
              </mc:Choice>
              <mc:Fallback>
                <p:oleObj name="Equation" r:id="rId7" imgW="1688760" imgH="330120" progId="Equation.3">
                  <p:embed/>
                  <p:pic>
                    <p:nvPicPr>
                      <p:cNvPr id="38916"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49264" y="2060192"/>
                        <a:ext cx="1988447" cy="3887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8917" name="Object 5"/>
          <p:cNvGraphicFramePr>
            <a:graphicFrameLocks noChangeAspect="1"/>
          </p:cNvGraphicFramePr>
          <p:nvPr/>
        </p:nvGraphicFramePr>
        <p:xfrm>
          <a:off x="2637220" y="2623973"/>
          <a:ext cx="3157481" cy="518620"/>
        </p:xfrm>
        <a:graphic>
          <a:graphicData uri="http://schemas.openxmlformats.org/presentationml/2006/ole">
            <mc:AlternateContent xmlns:mc="http://schemas.openxmlformats.org/markup-compatibility/2006">
              <mc:Choice xmlns:v="urn:schemas-microsoft-com:vml" Requires="v">
                <p:oleObj spid="_x0000_s66549" name="Equation" r:id="rId9" imgW="2628720" imgH="431640" progId="Equation.3">
                  <p:embed/>
                </p:oleObj>
              </mc:Choice>
              <mc:Fallback>
                <p:oleObj name="Equation" r:id="rId9" imgW="2628720" imgH="431640" progId="Equation.3">
                  <p:embed/>
                  <p:pic>
                    <p:nvPicPr>
                      <p:cNvPr id="38917"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637220" y="2623973"/>
                        <a:ext cx="3157481" cy="51862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8918" name="Object 6"/>
          <p:cNvGraphicFramePr>
            <a:graphicFrameLocks noChangeAspect="1"/>
          </p:cNvGraphicFramePr>
          <p:nvPr/>
        </p:nvGraphicFramePr>
        <p:xfrm>
          <a:off x="2694917" y="4122354"/>
          <a:ext cx="1413280" cy="323522"/>
        </p:xfrm>
        <a:graphic>
          <a:graphicData uri="http://schemas.openxmlformats.org/presentationml/2006/ole">
            <mc:AlternateContent xmlns:mc="http://schemas.openxmlformats.org/markup-compatibility/2006">
              <mc:Choice xmlns:v="urn:schemas-microsoft-com:vml" Requires="v">
                <p:oleObj spid="_x0000_s66550" name="Equation" r:id="rId11" imgW="1054080" imgH="241200" progId="Equation.3">
                  <p:embed/>
                </p:oleObj>
              </mc:Choice>
              <mc:Fallback>
                <p:oleObj name="Equation" r:id="rId11" imgW="1054080" imgH="241200" progId="Equation.3">
                  <p:embed/>
                  <p:pic>
                    <p:nvPicPr>
                      <p:cNvPr id="38918" name="Object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694917" y="4122354"/>
                        <a:ext cx="1413280" cy="32352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8919" name="Object 7"/>
          <p:cNvGraphicFramePr>
            <a:graphicFrameLocks noChangeAspect="1"/>
          </p:cNvGraphicFramePr>
          <p:nvPr/>
        </p:nvGraphicFramePr>
        <p:xfrm>
          <a:off x="2779384" y="4547421"/>
          <a:ext cx="1144892" cy="339890"/>
        </p:xfrm>
        <a:graphic>
          <a:graphicData uri="http://schemas.openxmlformats.org/presentationml/2006/ole">
            <mc:AlternateContent xmlns:mc="http://schemas.openxmlformats.org/markup-compatibility/2006">
              <mc:Choice xmlns:v="urn:schemas-microsoft-com:vml" Requires="v">
                <p:oleObj spid="_x0000_s66551" name="Equation" r:id="rId13" imgW="812520" imgH="241200" progId="Equation.3">
                  <p:embed/>
                </p:oleObj>
              </mc:Choice>
              <mc:Fallback>
                <p:oleObj name="Equation" r:id="rId13" imgW="812520" imgH="241200" progId="Equation.3">
                  <p:embed/>
                  <p:pic>
                    <p:nvPicPr>
                      <p:cNvPr id="38919" name="Object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779384" y="4547421"/>
                        <a:ext cx="1144892" cy="33989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8920" name="Object 8"/>
          <p:cNvGraphicFramePr>
            <a:graphicFrameLocks noChangeAspect="1"/>
          </p:cNvGraphicFramePr>
          <p:nvPr/>
        </p:nvGraphicFramePr>
        <p:xfrm>
          <a:off x="2812776" y="4939204"/>
          <a:ext cx="1043448" cy="557705"/>
        </p:xfrm>
        <a:graphic>
          <a:graphicData uri="http://schemas.openxmlformats.org/presentationml/2006/ole">
            <mc:AlternateContent xmlns:mc="http://schemas.openxmlformats.org/markup-compatibility/2006">
              <mc:Choice xmlns:v="urn:schemas-microsoft-com:vml" Requires="v">
                <p:oleObj spid="_x0000_s66552" name="Equation" r:id="rId15" imgW="736560" imgH="393480" progId="Equation.3">
                  <p:embed/>
                </p:oleObj>
              </mc:Choice>
              <mc:Fallback>
                <p:oleObj name="Equation" r:id="rId15" imgW="736560" imgH="393480" progId="Equation.3">
                  <p:embed/>
                  <p:pic>
                    <p:nvPicPr>
                      <p:cNvPr id="38920" name="Object 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812776" y="4939204"/>
                        <a:ext cx="1043448" cy="55770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 name="Object 9"/>
          <p:cNvGraphicFramePr>
            <a:graphicFrameLocks noChangeAspect="1"/>
          </p:cNvGraphicFramePr>
          <p:nvPr/>
        </p:nvGraphicFramePr>
        <p:xfrm>
          <a:off x="2696559" y="5602013"/>
          <a:ext cx="1334961" cy="367862"/>
        </p:xfrm>
        <a:graphic>
          <a:graphicData uri="http://schemas.openxmlformats.org/presentationml/2006/ole">
            <mc:AlternateContent xmlns:mc="http://schemas.openxmlformats.org/markup-compatibility/2006">
              <mc:Choice xmlns:v="urn:schemas-microsoft-com:vml" Requires="v">
                <p:oleObj spid="_x0000_s66553" name="Equation" r:id="rId17" imgW="723600" imgH="215640" progId="Equation.3">
                  <p:embed/>
                </p:oleObj>
              </mc:Choice>
              <mc:Fallback>
                <p:oleObj name="Equation" r:id="rId17" imgW="723600" imgH="215640" progId="Equation.3">
                  <p:embed/>
                  <p:pic>
                    <p:nvPicPr>
                      <p:cNvPr id="10" name="Object 9"/>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696559" y="5602013"/>
                        <a:ext cx="1334961" cy="3678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Left Brace 10"/>
          <p:cNvSpPr/>
          <p:nvPr/>
        </p:nvSpPr>
        <p:spPr bwMode="auto">
          <a:xfrm rot="16200000">
            <a:off x="4503688" y="2023241"/>
            <a:ext cx="136632" cy="2396357"/>
          </a:xfrm>
          <a:prstGeom prst="leftBrace">
            <a:avLst/>
          </a:prstGeom>
          <a:noFill/>
          <a:ln w="9525" cap="flat" cmpd="sng" algn="ctr">
            <a:solidFill>
              <a:srgbClr val="FF0000"/>
            </a:solidFill>
            <a:prstDash val="solid"/>
            <a:round/>
            <a:headEnd type="none" w="med" len="med"/>
            <a:tailEnd type="none" w="lg" len="lg"/>
          </a:ln>
          <a:effectLst/>
        </p:spPr>
        <p:txBody>
          <a:bodyPr rtlCol="0" anchor="ctr"/>
          <a:lstStyle/>
          <a:p>
            <a:pPr algn="ctr"/>
            <a:endParaRPr lang="en-US"/>
          </a:p>
        </p:txBody>
      </p:sp>
      <p:sp>
        <p:nvSpPr>
          <p:cNvPr id="12" name="TextBox 11"/>
          <p:cNvSpPr txBox="1"/>
          <p:nvPr/>
        </p:nvSpPr>
        <p:spPr>
          <a:xfrm>
            <a:off x="3605047" y="3289739"/>
            <a:ext cx="1672253" cy="261610"/>
          </a:xfrm>
          <a:prstGeom prst="rect">
            <a:avLst/>
          </a:prstGeom>
          <a:noFill/>
        </p:spPr>
        <p:txBody>
          <a:bodyPr wrap="none" rtlCol="0">
            <a:spAutoFit/>
          </a:bodyPr>
          <a:lstStyle/>
          <a:p>
            <a:r>
              <a:rPr lang="en-US" sz="1100" dirty="0">
                <a:solidFill>
                  <a:srgbClr val="FF0000"/>
                </a:solidFill>
              </a:rPr>
              <a:t>Evaluated numerically</a:t>
            </a:r>
          </a:p>
        </p:txBody>
      </p:sp>
      <p:sp>
        <p:nvSpPr>
          <p:cNvPr id="13" name="TextBox 12"/>
          <p:cNvSpPr txBox="1"/>
          <p:nvPr/>
        </p:nvSpPr>
        <p:spPr>
          <a:xfrm>
            <a:off x="2417379" y="3668111"/>
            <a:ext cx="3600666" cy="307777"/>
          </a:xfrm>
          <a:prstGeom prst="rect">
            <a:avLst/>
          </a:prstGeom>
          <a:noFill/>
        </p:spPr>
        <p:txBody>
          <a:bodyPr wrap="none" rtlCol="0">
            <a:spAutoFit/>
          </a:bodyPr>
          <a:lstStyle/>
          <a:p>
            <a:r>
              <a:rPr lang="en-US" sz="1400" dirty="0">
                <a:solidFill>
                  <a:srgbClr val="FF0000"/>
                </a:solidFill>
              </a:rPr>
              <a:t>For half-wave dipole, </a:t>
            </a:r>
            <a:r>
              <a:rPr lang="en-US" sz="1400" i="1" dirty="0">
                <a:solidFill>
                  <a:srgbClr val="FF0000"/>
                </a:solidFill>
              </a:rPr>
              <a:t>2h = </a:t>
            </a:r>
            <a:r>
              <a:rPr lang="el-GR" sz="1400" i="1" dirty="0">
                <a:solidFill>
                  <a:srgbClr val="FF0000"/>
                </a:solidFill>
              </a:rPr>
              <a:t>λ</a:t>
            </a:r>
            <a:r>
              <a:rPr lang="en-US" sz="1400" i="1" dirty="0">
                <a:solidFill>
                  <a:srgbClr val="FF0000"/>
                </a:solidFill>
              </a:rPr>
              <a:t>/2, </a:t>
            </a:r>
            <a:r>
              <a:rPr lang="el-GR" sz="1400" i="1" dirty="0">
                <a:solidFill>
                  <a:srgbClr val="FF0000"/>
                </a:solidFill>
              </a:rPr>
              <a:t>β</a:t>
            </a:r>
            <a:r>
              <a:rPr lang="en-US" sz="1400" i="1" baseline="-25000" dirty="0" err="1">
                <a:solidFill>
                  <a:srgbClr val="FF0000"/>
                </a:solidFill>
              </a:rPr>
              <a:t>0</a:t>
            </a:r>
            <a:r>
              <a:rPr lang="en-US" sz="1400" i="1" dirty="0" err="1">
                <a:solidFill>
                  <a:srgbClr val="FF0000"/>
                </a:solidFill>
              </a:rPr>
              <a:t>h</a:t>
            </a:r>
            <a:r>
              <a:rPr lang="en-US" sz="1400" i="1" dirty="0">
                <a:solidFill>
                  <a:srgbClr val="FF0000"/>
                </a:solidFill>
              </a:rPr>
              <a:t> = </a:t>
            </a:r>
            <a:r>
              <a:rPr lang="el-GR" sz="1400" i="1" dirty="0">
                <a:solidFill>
                  <a:srgbClr val="FF0000"/>
                </a:solidFill>
              </a:rPr>
              <a:t>π</a:t>
            </a:r>
            <a:r>
              <a:rPr lang="en-US" sz="1400" i="1" dirty="0">
                <a:solidFill>
                  <a:srgbClr val="FF0000"/>
                </a:solidFill>
              </a:rPr>
              <a:t>/2: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Title 1"/>
          <p:cNvSpPr>
            <a:spLocks noGrp="1"/>
          </p:cNvSpPr>
          <p:nvPr>
            <p:ph type="title"/>
          </p:nvPr>
        </p:nvSpPr>
        <p:spPr>
          <a:xfrm>
            <a:off x="914400" y="152400"/>
            <a:ext cx="7366000" cy="406400"/>
          </a:xfrm>
        </p:spPr>
        <p:txBody>
          <a:bodyPr/>
          <a:lstStyle/>
          <a:p>
            <a:r>
              <a:rPr lang="en-US" dirty="0"/>
              <a:t>2-Wire Transmission Line Parameters</a:t>
            </a:r>
          </a:p>
        </p:txBody>
      </p:sp>
      <p:grpSp>
        <p:nvGrpSpPr>
          <p:cNvPr id="2" name="Group 19"/>
          <p:cNvGrpSpPr>
            <a:grpSpLocks/>
          </p:cNvGrpSpPr>
          <p:nvPr/>
        </p:nvGrpSpPr>
        <p:grpSpPr bwMode="auto">
          <a:xfrm>
            <a:off x="4322763" y="946150"/>
            <a:ext cx="2946400" cy="1350963"/>
            <a:chOff x="3161414" y="1066801"/>
            <a:chExt cx="2945218" cy="1350335"/>
          </a:xfrm>
        </p:grpSpPr>
        <p:grpSp>
          <p:nvGrpSpPr>
            <p:cNvPr id="3" name="Group 7"/>
            <p:cNvGrpSpPr>
              <a:grpSpLocks/>
            </p:cNvGrpSpPr>
            <p:nvPr/>
          </p:nvGrpSpPr>
          <p:grpSpPr bwMode="auto">
            <a:xfrm>
              <a:off x="3161414" y="1091610"/>
              <a:ext cx="886046" cy="886046"/>
              <a:chOff x="2587255" y="1212112"/>
              <a:chExt cx="886046" cy="886046"/>
            </a:xfrm>
          </p:grpSpPr>
          <p:sp>
            <p:nvSpPr>
              <p:cNvPr id="2073" name="Oval 3"/>
              <p:cNvSpPr>
                <a:spLocks noChangeArrowheads="1"/>
              </p:cNvSpPr>
              <p:nvPr/>
            </p:nvSpPr>
            <p:spPr bwMode="auto">
              <a:xfrm>
                <a:off x="2587255" y="1212112"/>
                <a:ext cx="886046" cy="886046"/>
              </a:xfrm>
              <a:prstGeom prst="ellipse">
                <a:avLst/>
              </a:prstGeom>
              <a:solidFill>
                <a:schemeClr val="bg1"/>
              </a:solidFill>
              <a:ln w="12700" algn="ctr">
                <a:solidFill>
                  <a:schemeClr val="tx1"/>
                </a:solidFill>
                <a:round/>
                <a:headEnd/>
                <a:tailEnd type="triangle" w="lg" len="lg"/>
              </a:ln>
            </p:spPr>
            <p:txBody>
              <a:bodyPr/>
              <a:lstStyle/>
              <a:p>
                <a:endParaRPr lang="en-US"/>
              </a:p>
            </p:txBody>
          </p:sp>
          <p:cxnSp>
            <p:nvCxnSpPr>
              <p:cNvPr id="2074" name="Straight Connector 5"/>
              <p:cNvCxnSpPr>
                <a:cxnSpLocks noChangeShapeType="1"/>
                <a:endCxn id="2073" idx="7"/>
              </p:cNvCxnSpPr>
              <p:nvPr/>
            </p:nvCxnSpPr>
            <p:spPr bwMode="auto">
              <a:xfrm flipV="1">
                <a:off x="3012558" y="1341870"/>
                <a:ext cx="330984" cy="316809"/>
              </a:xfrm>
              <a:prstGeom prst="line">
                <a:avLst/>
              </a:prstGeom>
              <a:noFill/>
              <a:ln w="12700" algn="ctr">
                <a:solidFill>
                  <a:schemeClr val="tx1"/>
                </a:solidFill>
                <a:round/>
                <a:headEnd/>
                <a:tailEnd/>
              </a:ln>
            </p:spPr>
          </p:cxnSp>
          <p:sp>
            <p:nvSpPr>
              <p:cNvPr id="2075" name="TextBox 6"/>
              <p:cNvSpPr txBox="1">
                <a:spLocks noChangeArrowheads="1"/>
              </p:cNvSpPr>
              <p:nvPr/>
            </p:nvSpPr>
            <p:spPr bwMode="auto">
              <a:xfrm>
                <a:off x="2977115" y="1297172"/>
                <a:ext cx="269626" cy="276999"/>
              </a:xfrm>
              <a:prstGeom prst="rect">
                <a:avLst/>
              </a:prstGeom>
              <a:noFill/>
              <a:ln w="9525">
                <a:noFill/>
                <a:miter lim="800000"/>
                <a:headEnd/>
                <a:tailEnd/>
              </a:ln>
            </p:spPr>
            <p:txBody>
              <a:bodyPr wrap="none">
                <a:spAutoFit/>
              </a:bodyPr>
              <a:lstStyle/>
              <a:p>
                <a:r>
                  <a:rPr lang="en-US" sz="1200" b="0" i="1"/>
                  <a:t>a</a:t>
                </a:r>
              </a:p>
            </p:txBody>
          </p:sp>
        </p:grpSp>
        <p:grpSp>
          <p:nvGrpSpPr>
            <p:cNvPr id="4" name="Group 8"/>
            <p:cNvGrpSpPr>
              <a:grpSpLocks/>
            </p:cNvGrpSpPr>
            <p:nvPr/>
          </p:nvGrpSpPr>
          <p:grpSpPr bwMode="auto">
            <a:xfrm>
              <a:off x="5220586" y="1066801"/>
              <a:ext cx="886046" cy="886046"/>
              <a:chOff x="2587255" y="1212112"/>
              <a:chExt cx="886046" cy="886046"/>
            </a:xfrm>
          </p:grpSpPr>
          <p:sp>
            <p:nvSpPr>
              <p:cNvPr id="2070" name="Oval 9"/>
              <p:cNvSpPr>
                <a:spLocks noChangeArrowheads="1"/>
              </p:cNvSpPr>
              <p:nvPr/>
            </p:nvSpPr>
            <p:spPr bwMode="auto">
              <a:xfrm>
                <a:off x="2587255" y="1212112"/>
                <a:ext cx="886046" cy="886046"/>
              </a:xfrm>
              <a:prstGeom prst="ellipse">
                <a:avLst/>
              </a:prstGeom>
              <a:solidFill>
                <a:schemeClr val="bg1"/>
              </a:solidFill>
              <a:ln w="12700" algn="ctr">
                <a:solidFill>
                  <a:schemeClr val="tx1"/>
                </a:solidFill>
                <a:round/>
                <a:headEnd/>
                <a:tailEnd type="triangle" w="lg" len="lg"/>
              </a:ln>
            </p:spPr>
            <p:txBody>
              <a:bodyPr/>
              <a:lstStyle/>
              <a:p>
                <a:endParaRPr lang="en-US"/>
              </a:p>
            </p:txBody>
          </p:sp>
          <p:cxnSp>
            <p:nvCxnSpPr>
              <p:cNvPr id="2071" name="Straight Connector 10"/>
              <p:cNvCxnSpPr>
                <a:cxnSpLocks noChangeShapeType="1"/>
                <a:endCxn id="2070" idx="7"/>
              </p:cNvCxnSpPr>
              <p:nvPr/>
            </p:nvCxnSpPr>
            <p:spPr bwMode="auto">
              <a:xfrm flipV="1">
                <a:off x="3012558" y="1341870"/>
                <a:ext cx="330984" cy="316809"/>
              </a:xfrm>
              <a:prstGeom prst="line">
                <a:avLst/>
              </a:prstGeom>
              <a:noFill/>
              <a:ln w="12700" algn="ctr">
                <a:solidFill>
                  <a:schemeClr val="tx1"/>
                </a:solidFill>
                <a:round/>
                <a:headEnd/>
                <a:tailEnd/>
              </a:ln>
            </p:spPr>
          </p:cxnSp>
          <p:sp>
            <p:nvSpPr>
              <p:cNvPr id="2072" name="TextBox 11"/>
              <p:cNvSpPr txBox="1">
                <a:spLocks noChangeArrowheads="1"/>
              </p:cNvSpPr>
              <p:nvPr/>
            </p:nvSpPr>
            <p:spPr bwMode="auto">
              <a:xfrm>
                <a:off x="2977115" y="1297172"/>
                <a:ext cx="269626" cy="276999"/>
              </a:xfrm>
              <a:prstGeom prst="rect">
                <a:avLst/>
              </a:prstGeom>
              <a:noFill/>
              <a:ln w="9525">
                <a:noFill/>
                <a:miter lim="800000"/>
                <a:headEnd/>
                <a:tailEnd/>
              </a:ln>
            </p:spPr>
            <p:txBody>
              <a:bodyPr wrap="none">
                <a:spAutoFit/>
              </a:bodyPr>
              <a:lstStyle/>
              <a:p>
                <a:r>
                  <a:rPr lang="en-US" sz="1200" b="0" i="1"/>
                  <a:t>a</a:t>
                </a:r>
              </a:p>
            </p:txBody>
          </p:sp>
        </p:grpSp>
        <p:cxnSp>
          <p:nvCxnSpPr>
            <p:cNvPr id="2065" name="Straight Connector 13"/>
            <p:cNvCxnSpPr>
              <a:cxnSpLocks noChangeShapeType="1"/>
            </p:cNvCxnSpPr>
            <p:nvPr/>
          </p:nvCxnSpPr>
          <p:spPr bwMode="auto">
            <a:xfrm rot="5400000">
              <a:off x="3189767" y="2020187"/>
              <a:ext cx="793898" cy="0"/>
            </a:xfrm>
            <a:prstGeom prst="line">
              <a:avLst/>
            </a:prstGeom>
            <a:noFill/>
            <a:ln w="12700" algn="ctr">
              <a:solidFill>
                <a:schemeClr val="tx1"/>
              </a:solidFill>
              <a:prstDash val="sysDash"/>
              <a:round/>
              <a:headEnd/>
              <a:tailEnd/>
            </a:ln>
          </p:spPr>
        </p:cxnSp>
        <p:cxnSp>
          <p:nvCxnSpPr>
            <p:cNvPr id="2066" name="Straight Connector 14"/>
            <p:cNvCxnSpPr>
              <a:cxnSpLocks noChangeShapeType="1"/>
            </p:cNvCxnSpPr>
            <p:nvPr/>
          </p:nvCxnSpPr>
          <p:spPr bwMode="auto">
            <a:xfrm rot="5400000">
              <a:off x="5263116" y="2009554"/>
              <a:ext cx="793898" cy="0"/>
            </a:xfrm>
            <a:prstGeom prst="line">
              <a:avLst/>
            </a:prstGeom>
            <a:noFill/>
            <a:ln w="12700" algn="ctr">
              <a:solidFill>
                <a:schemeClr val="tx1"/>
              </a:solidFill>
              <a:prstDash val="sysDash"/>
              <a:round/>
              <a:headEnd/>
              <a:tailEnd/>
            </a:ln>
          </p:spPr>
        </p:cxnSp>
        <p:sp>
          <p:nvSpPr>
            <p:cNvPr id="2067" name="TextBox 15"/>
            <p:cNvSpPr txBox="1">
              <a:spLocks noChangeArrowheads="1"/>
            </p:cNvSpPr>
            <p:nvPr/>
          </p:nvSpPr>
          <p:spPr bwMode="auto">
            <a:xfrm>
              <a:off x="4451496" y="2076892"/>
              <a:ext cx="332142" cy="338554"/>
            </a:xfrm>
            <a:prstGeom prst="rect">
              <a:avLst/>
            </a:prstGeom>
            <a:noFill/>
            <a:ln w="9525">
              <a:noFill/>
              <a:miter lim="800000"/>
              <a:headEnd/>
              <a:tailEnd/>
            </a:ln>
          </p:spPr>
          <p:txBody>
            <a:bodyPr wrap="none">
              <a:spAutoFit/>
            </a:bodyPr>
            <a:lstStyle/>
            <a:p>
              <a:r>
                <a:rPr lang="en-US" b="0" i="1"/>
                <a:t>D</a:t>
              </a:r>
            </a:p>
          </p:txBody>
        </p:sp>
        <p:cxnSp>
          <p:nvCxnSpPr>
            <p:cNvPr id="2068" name="Straight Arrow Connector 17"/>
            <p:cNvCxnSpPr>
              <a:cxnSpLocks noChangeShapeType="1"/>
            </p:cNvCxnSpPr>
            <p:nvPr/>
          </p:nvCxnSpPr>
          <p:spPr bwMode="auto">
            <a:xfrm>
              <a:off x="4811990" y="2246169"/>
              <a:ext cx="837443" cy="845"/>
            </a:xfrm>
            <a:prstGeom prst="straightConnector1">
              <a:avLst/>
            </a:prstGeom>
            <a:noFill/>
            <a:ln w="12700" algn="ctr">
              <a:solidFill>
                <a:schemeClr val="tx1"/>
              </a:solidFill>
              <a:round/>
              <a:headEnd/>
              <a:tailEnd type="triangle" w="med" len="med"/>
            </a:ln>
          </p:spPr>
        </p:cxnSp>
        <p:cxnSp>
          <p:nvCxnSpPr>
            <p:cNvPr id="2069" name="Straight Arrow Connector 18"/>
            <p:cNvCxnSpPr>
              <a:cxnSpLocks noChangeShapeType="1"/>
            </p:cNvCxnSpPr>
            <p:nvPr/>
          </p:nvCxnSpPr>
          <p:spPr bwMode="auto">
            <a:xfrm>
              <a:off x="3589245" y="2249713"/>
              <a:ext cx="837443" cy="845"/>
            </a:xfrm>
            <a:prstGeom prst="straightConnector1">
              <a:avLst/>
            </a:prstGeom>
            <a:noFill/>
            <a:ln w="12700" algn="ctr">
              <a:solidFill>
                <a:schemeClr val="tx1"/>
              </a:solidFill>
              <a:round/>
              <a:headEnd type="triangle" w="med" len="med"/>
              <a:tailEnd/>
            </a:ln>
          </p:spPr>
        </p:cxnSp>
      </p:grpSp>
      <p:sp>
        <p:nvSpPr>
          <p:cNvPr id="2054" name="TextBox 20"/>
          <p:cNvSpPr txBox="1">
            <a:spLocks noChangeArrowheads="1"/>
          </p:cNvSpPr>
          <p:nvPr/>
        </p:nvSpPr>
        <p:spPr bwMode="auto">
          <a:xfrm>
            <a:off x="1055688" y="2654300"/>
            <a:ext cx="2476500" cy="307975"/>
          </a:xfrm>
          <a:prstGeom prst="rect">
            <a:avLst/>
          </a:prstGeom>
          <a:noFill/>
          <a:ln w="9525">
            <a:noFill/>
            <a:miter lim="800000"/>
            <a:headEnd/>
            <a:tailEnd/>
          </a:ln>
        </p:spPr>
        <p:txBody>
          <a:bodyPr wrap="none">
            <a:spAutoFit/>
          </a:bodyPr>
          <a:lstStyle/>
          <a:p>
            <a:r>
              <a:rPr lang="en-US" sz="1400">
                <a:solidFill>
                  <a:srgbClr val="FF0000"/>
                </a:solidFill>
              </a:rPr>
              <a:t>Inductance per unit length:</a:t>
            </a:r>
          </a:p>
        </p:txBody>
      </p:sp>
      <p:graphicFrame>
        <p:nvGraphicFramePr>
          <p:cNvPr id="2050" name="Object 2"/>
          <p:cNvGraphicFramePr>
            <a:graphicFrameLocks noChangeAspect="1"/>
          </p:cNvGraphicFramePr>
          <p:nvPr/>
        </p:nvGraphicFramePr>
        <p:xfrm>
          <a:off x="1281113" y="3073400"/>
          <a:ext cx="2233612" cy="377825"/>
        </p:xfrm>
        <a:graphic>
          <a:graphicData uri="http://schemas.openxmlformats.org/presentationml/2006/ole">
            <mc:AlternateContent xmlns:mc="http://schemas.openxmlformats.org/markup-compatibility/2006">
              <mc:Choice xmlns:v="urn:schemas-microsoft-com:vml" Requires="v">
                <p:oleObj spid="_x0000_s58712" name="Equation" r:id="rId3" imgW="2387520" imgH="393480" progId="Equation.3">
                  <p:embed/>
                </p:oleObj>
              </mc:Choice>
              <mc:Fallback>
                <p:oleObj name="Equation" r:id="rId3" imgW="2387520" imgH="393480" progId="Equation.3">
                  <p:embed/>
                  <p:pic>
                    <p:nvPicPr>
                      <p:cNvPr id="205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81113" y="3073400"/>
                        <a:ext cx="2233612" cy="377825"/>
                      </a:xfrm>
                      <a:prstGeom prst="rect">
                        <a:avLst/>
                      </a:prstGeom>
                      <a:solidFill>
                        <a:srgbClr val="FFFFFF"/>
                      </a:solidFill>
                    </p:spPr>
                  </p:pic>
                </p:oleObj>
              </mc:Fallback>
            </mc:AlternateContent>
          </a:graphicData>
        </a:graphic>
      </p:graphicFrame>
      <p:graphicFrame>
        <p:nvGraphicFramePr>
          <p:cNvPr id="2051" name="Object 3"/>
          <p:cNvGraphicFramePr>
            <a:graphicFrameLocks noChangeAspect="1"/>
          </p:cNvGraphicFramePr>
          <p:nvPr/>
        </p:nvGraphicFramePr>
        <p:xfrm>
          <a:off x="5702300" y="3009900"/>
          <a:ext cx="2062163" cy="569913"/>
        </p:xfrm>
        <a:graphic>
          <a:graphicData uri="http://schemas.openxmlformats.org/presentationml/2006/ole">
            <mc:AlternateContent xmlns:mc="http://schemas.openxmlformats.org/markup-compatibility/2006">
              <mc:Choice xmlns:v="urn:schemas-microsoft-com:vml" Requires="v">
                <p:oleObj spid="_x0000_s58713" name="Equation" r:id="rId5" imgW="2031840" imgH="558720" progId="Equation.3">
                  <p:embed/>
                </p:oleObj>
              </mc:Choice>
              <mc:Fallback>
                <p:oleObj name="Equation" r:id="rId5" imgW="2031840" imgH="558720" progId="Equation.3">
                  <p:embed/>
                  <p:pic>
                    <p:nvPicPr>
                      <p:cNvPr id="2051"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02300" y="3009900"/>
                        <a:ext cx="2062163" cy="569913"/>
                      </a:xfrm>
                      <a:prstGeom prst="rect">
                        <a:avLst/>
                      </a:prstGeom>
                      <a:solidFill>
                        <a:srgbClr val="FFFFFF"/>
                      </a:solidFill>
                    </p:spPr>
                  </p:pic>
                </p:oleObj>
              </mc:Fallback>
            </mc:AlternateContent>
          </a:graphicData>
        </a:graphic>
      </p:graphicFrame>
      <p:sp>
        <p:nvSpPr>
          <p:cNvPr id="2055" name="TextBox 20"/>
          <p:cNvSpPr txBox="1">
            <a:spLocks noChangeArrowheads="1"/>
          </p:cNvSpPr>
          <p:nvPr/>
        </p:nvSpPr>
        <p:spPr bwMode="auto">
          <a:xfrm>
            <a:off x="5449888" y="2676525"/>
            <a:ext cx="2587625" cy="307975"/>
          </a:xfrm>
          <a:prstGeom prst="rect">
            <a:avLst/>
          </a:prstGeom>
          <a:noFill/>
          <a:ln w="9525">
            <a:noFill/>
            <a:miter lim="800000"/>
            <a:headEnd/>
            <a:tailEnd/>
          </a:ln>
        </p:spPr>
        <p:txBody>
          <a:bodyPr wrap="none">
            <a:spAutoFit/>
          </a:bodyPr>
          <a:lstStyle/>
          <a:p>
            <a:r>
              <a:rPr lang="en-US" sz="1400">
                <a:solidFill>
                  <a:srgbClr val="0000FF"/>
                </a:solidFill>
              </a:rPr>
              <a:t>Capacitance per unit length:</a:t>
            </a:r>
          </a:p>
        </p:txBody>
      </p:sp>
      <p:pic>
        <p:nvPicPr>
          <p:cNvPr id="2056" name="Picture 5"/>
          <p:cNvPicPr>
            <a:picLocks noChangeAspect="1" noChangeArrowheads="1"/>
          </p:cNvPicPr>
          <p:nvPr/>
        </p:nvPicPr>
        <p:blipFill>
          <a:blip r:embed="rId7" cstate="print"/>
          <a:srcRect/>
          <a:stretch>
            <a:fillRect/>
          </a:stretch>
        </p:blipFill>
        <p:spPr bwMode="auto">
          <a:xfrm>
            <a:off x="1357313" y="962025"/>
            <a:ext cx="2527300" cy="1192213"/>
          </a:xfrm>
          <a:prstGeom prst="rect">
            <a:avLst/>
          </a:prstGeom>
          <a:noFill/>
          <a:ln w="9525">
            <a:noFill/>
            <a:miter lim="800000"/>
            <a:headEnd/>
            <a:tailEnd/>
          </a:ln>
        </p:spPr>
      </p:pic>
      <p:sp>
        <p:nvSpPr>
          <p:cNvPr id="2057" name="TextBox 26"/>
          <p:cNvSpPr txBox="1">
            <a:spLocks noChangeArrowheads="1"/>
          </p:cNvSpPr>
          <p:nvPr/>
        </p:nvSpPr>
        <p:spPr bwMode="auto">
          <a:xfrm>
            <a:off x="4151313" y="2795588"/>
            <a:ext cx="1011237" cy="430212"/>
          </a:xfrm>
          <a:prstGeom prst="rect">
            <a:avLst/>
          </a:prstGeom>
          <a:noFill/>
          <a:ln w="9525">
            <a:noFill/>
            <a:miter lim="800000"/>
            <a:headEnd/>
            <a:tailEnd/>
          </a:ln>
        </p:spPr>
        <p:txBody>
          <a:bodyPr>
            <a:spAutoFit/>
          </a:bodyPr>
          <a:lstStyle/>
          <a:p>
            <a:pPr algn="ctr"/>
            <a:r>
              <a:rPr lang="en-US" sz="1100">
                <a:solidFill>
                  <a:srgbClr val="7030A0"/>
                </a:solidFill>
              </a:rPr>
              <a:t>D/2a dependence</a:t>
            </a:r>
          </a:p>
        </p:txBody>
      </p:sp>
      <p:cxnSp>
        <p:nvCxnSpPr>
          <p:cNvPr id="2058" name="Straight Arrow Connector 28"/>
          <p:cNvCxnSpPr>
            <a:cxnSpLocks noChangeShapeType="1"/>
            <a:stCxn id="2057" idx="1"/>
          </p:cNvCxnSpPr>
          <p:nvPr/>
        </p:nvCxnSpPr>
        <p:spPr bwMode="auto">
          <a:xfrm rot="10800000" flipV="1">
            <a:off x="3805238" y="3009900"/>
            <a:ext cx="346075" cy="109538"/>
          </a:xfrm>
          <a:prstGeom prst="straightConnector1">
            <a:avLst/>
          </a:prstGeom>
          <a:noFill/>
          <a:ln w="9525" algn="ctr">
            <a:solidFill>
              <a:srgbClr val="7030A0"/>
            </a:solidFill>
            <a:round/>
            <a:headEnd/>
            <a:tailEnd type="triangle" w="med" len="med"/>
          </a:ln>
        </p:spPr>
      </p:cxnSp>
      <p:cxnSp>
        <p:nvCxnSpPr>
          <p:cNvPr id="2059" name="Straight Arrow Connector 30"/>
          <p:cNvCxnSpPr>
            <a:cxnSpLocks noChangeShapeType="1"/>
            <a:stCxn id="2057" idx="3"/>
          </p:cNvCxnSpPr>
          <p:nvPr/>
        </p:nvCxnSpPr>
        <p:spPr bwMode="auto">
          <a:xfrm>
            <a:off x="5162550" y="3009900"/>
            <a:ext cx="354013" cy="153988"/>
          </a:xfrm>
          <a:prstGeom prst="straightConnector1">
            <a:avLst/>
          </a:prstGeom>
          <a:noFill/>
          <a:ln w="9525" algn="ctr">
            <a:solidFill>
              <a:srgbClr val="7030A0"/>
            </a:solidFill>
            <a:round/>
            <a:headEnd/>
            <a:tailEnd type="triangle" w="med" len="med"/>
          </a:ln>
        </p:spPr>
      </p:cxnSp>
      <p:pic>
        <p:nvPicPr>
          <p:cNvPr id="2060" name="Picture 30"/>
          <p:cNvPicPr>
            <a:picLocks noChangeAspect="1" noChangeArrowheads="1"/>
          </p:cNvPicPr>
          <p:nvPr/>
        </p:nvPicPr>
        <p:blipFill>
          <a:blip r:embed="rId8" cstate="print"/>
          <a:srcRect/>
          <a:stretch>
            <a:fillRect/>
          </a:stretch>
        </p:blipFill>
        <p:spPr bwMode="auto">
          <a:xfrm>
            <a:off x="212725" y="3605213"/>
            <a:ext cx="3941763" cy="3024187"/>
          </a:xfrm>
          <a:prstGeom prst="rect">
            <a:avLst/>
          </a:prstGeom>
          <a:noFill/>
          <a:ln w="38100">
            <a:noFill/>
            <a:miter lim="800000"/>
            <a:headEnd/>
            <a:tailEnd type="none" w="lg" len="lg"/>
          </a:ln>
        </p:spPr>
      </p:pic>
      <p:pic>
        <p:nvPicPr>
          <p:cNvPr id="2061" name="Picture 27"/>
          <p:cNvPicPr>
            <a:picLocks noChangeAspect="1" noChangeArrowheads="1"/>
          </p:cNvPicPr>
          <p:nvPr/>
        </p:nvPicPr>
        <p:blipFill>
          <a:blip r:embed="rId9" cstate="print"/>
          <a:srcRect/>
          <a:stretch>
            <a:fillRect/>
          </a:stretch>
        </p:blipFill>
        <p:spPr bwMode="auto">
          <a:xfrm>
            <a:off x="4257675" y="3595688"/>
            <a:ext cx="4751388" cy="3030537"/>
          </a:xfrm>
          <a:prstGeom prst="rect">
            <a:avLst/>
          </a:prstGeom>
          <a:noFill/>
          <a:ln w="38100">
            <a:noFill/>
            <a:miter lim="800000"/>
            <a:headEnd/>
            <a:tailEnd type="none" w="lg" len="lg"/>
          </a:ln>
        </p:spPr>
      </p:pic>
      <p:sp>
        <p:nvSpPr>
          <p:cNvPr id="2062" name="TextBox 26"/>
          <p:cNvSpPr txBox="1">
            <a:spLocks noChangeArrowheads="1"/>
          </p:cNvSpPr>
          <p:nvPr/>
        </p:nvSpPr>
        <p:spPr bwMode="auto">
          <a:xfrm>
            <a:off x="873125" y="3783013"/>
            <a:ext cx="1681163" cy="461962"/>
          </a:xfrm>
          <a:prstGeom prst="rect">
            <a:avLst/>
          </a:prstGeom>
          <a:solidFill>
            <a:schemeClr val="bg1"/>
          </a:solidFill>
          <a:ln w="9525">
            <a:noFill/>
            <a:miter lim="800000"/>
            <a:headEnd/>
            <a:tailEnd/>
          </a:ln>
        </p:spPr>
        <p:txBody>
          <a:bodyPr>
            <a:spAutoFit/>
          </a:bodyPr>
          <a:lstStyle/>
          <a:p>
            <a:pPr algn="ctr"/>
            <a:r>
              <a:rPr lang="el-GR" sz="1200" i="1">
                <a:solidFill>
                  <a:srgbClr val="FF0000"/>
                </a:solidFill>
              </a:rPr>
              <a:t>μ</a:t>
            </a:r>
            <a:r>
              <a:rPr lang="en-US" sz="1200" i="1" baseline="-25000">
                <a:solidFill>
                  <a:srgbClr val="FF0000"/>
                </a:solidFill>
              </a:rPr>
              <a:t>r</a:t>
            </a:r>
            <a:r>
              <a:rPr lang="en-US" sz="1200" i="1">
                <a:solidFill>
                  <a:srgbClr val="FF0000"/>
                </a:solidFill>
              </a:rPr>
              <a:t> = 1  for non-magnetic materials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23"/>
          <p:cNvPicPr>
            <a:picLocks noChangeAspect="1" noChangeArrowheads="1"/>
          </p:cNvPicPr>
          <p:nvPr/>
        </p:nvPicPr>
        <p:blipFill>
          <a:blip r:embed="rId3" cstate="print"/>
          <a:srcRect/>
          <a:stretch>
            <a:fillRect/>
          </a:stretch>
        </p:blipFill>
        <p:spPr bwMode="auto">
          <a:xfrm>
            <a:off x="2058988" y="3194050"/>
            <a:ext cx="5457825" cy="3514725"/>
          </a:xfrm>
          <a:prstGeom prst="rect">
            <a:avLst/>
          </a:prstGeom>
          <a:noFill/>
          <a:ln w="38100">
            <a:noFill/>
            <a:miter lim="800000"/>
            <a:headEnd/>
            <a:tailEnd type="none" w="lg" len="lg"/>
          </a:ln>
        </p:spPr>
      </p:pic>
      <p:sp>
        <p:nvSpPr>
          <p:cNvPr id="3076" name="Title 1"/>
          <p:cNvSpPr>
            <a:spLocks noGrp="1"/>
          </p:cNvSpPr>
          <p:nvPr>
            <p:ph type="title"/>
          </p:nvPr>
        </p:nvSpPr>
        <p:spPr>
          <a:xfrm>
            <a:off x="914400" y="152400"/>
            <a:ext cx="7805738" cy="406400"/>
          </a:xfrm>
        </p:spPr>
        <p:txBody>
          <a:bodyPr/>
          <a:lstStyle/>
          <a:p>
            <a:r>
              <a:rPr lang="en-US" dirty="0"/>
              <a:t>2-Wire Transmission Line Parameters (cont.)</a:t>
            </a:r>
          </a:p>
        </p:txBody>
      </p:sp>
      <p:graphicFrame>
        <p:nvGraphicFramePr>
          <p:cNvPr id="3074" name="Object 2"/>
          <p:cNvGraphicFramePr>
            <a:graphicFrameLocks noChangeAspect="1"/>
          </p:cNvGraphicFramePr>
          <p:nvPr/>
        </p:nvGraphicFramePr>
        <p:xfrm>
          <a:off x="2640013" y="2516188"/>
          <a:ext cx="3863975" cy="611187"/>
        </p:xfrm>
        <a:graphic>
          <a:graphicData uri="http://schemas.openxmlformats.org/presentationml/2006/ole">
            <mc:AlternateContent xmlns:mc="http://schemas.openxmlformats.org/markup-compatibility/2006">
              <mc:Choice xmlns:v="urn:schemas-microsoft-com:vml" Requires="v">
                <p:oleObj spid="_x0000_s59565" name="Equation" r:id="rId4" imgW="3085920" imgH="482400" progId="Equation.3">
                  <p:embed/>
                </p:oleObj>
              </mc:Choice>
              <mc:Fallback>
                <p:oleObj name="Equation" r:id="rId4" imgW="3085920" imgH="482400" progId="Equation.3">
                  <p:embed/>
                  <p:pic>
                    <p:nvPicPr>
                      <p:cNvPr id="3074"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40013" y="2516188"/>
                        <a:ext cx="3863975" cy="611187"/>
                      </a:xfrm>
                      <a:prstGeom prst="rect">
                        <a:avLst/>
                      </a:prstGeom>
                      <a:solidFill>
                        <a:srgbClr val="FFFFFF"/>
                      </a:solidFill>
                    </p:spPr>
                  </p:pic>
                </p:oleObj>
              </mc:Fallback>
            </mc:AlternateContent>
          </a:graphicData>
        </a:graphic>
      </p:graphicFrame>
      <p:grpSp>
        <p:nvGrpSpPr>
          <p:cNvPr id="2" name="Group 19"/>
          <p:cNvGrpSpPr>
            <a:grpSpLocks/>
          </p:cNvGrpSpPr>
          <p:nvPr/>
        </p:nvGrpSpPr>
        <p:grpSpPr bwMode="auto">
          <a:xfrm>
            <a:off x="4322763" y="946150"/>
            <a:ext cx="2946400" cy="1350963"/>
            <a:chOff x="3161414" y="1066801"/>
            <a:chExt cx="2945218" cy="1350335"/>
          </a:xfrm>
        </p:grpSpPr>
        <p:grpSp>
          <p:nvGrpSpPr>
            <p:cNvPr id="3" name="Group 7"/>
            <p:cNvGrpSpPr>
              <a:grpSpLocks/>
            </p:cNvGrpSpPr>
            <p:nvPr/>
          </p:nvGrpSpPr>
          <p:grpSpPr bwMode="auto">
            <a:xfrm>
              <a:off x="3161414" y="1091610"/>
              <a:ext cx="886046" cy="886046"/>
              <a:chOff x="2587255" y="1212112"/>
              <a:chExt cx="886046" cy="886046"/>
            </a:xfrm>
          </p:grpSpPr>
          <p:sp>
            <p:nvSpPr>
              <p:cNvPr id="3092" name="Oval 3"/>
              <p:cNvSpPr>
                <a:spLocks noChangeArrowheads="1"/>
              </p:cNvSpPr>
              <p:nvPr/>
            </p:nvSpPr>
            <p:spPr bwMode="auto">
              <a:xfrm>
                <a:off x="2587255" y="1212112"/>
                <a:ext cx="886046" cy="886046"/>
              </a:xfrm>
              <a:prstGeom prst="ellipse">
                <a:avLst/>
              </a:prstGeom>
              <a:solidFill>
                <a:schemeClr val="bg1"/>
              </a:solidFill>
              <a:ln w="12700" algn="ctr">
                <a:solidFill>
                  <a:schemeClr val="tx1"/>
                </a:solidFill>
                <a:round/>
                <a:headEnd/>
                <a:tailEnd type="triangle" w="lg" len="lg"/>
              </a:ln>
            </p:spPr>
            <p:txBody>
              <a:bodyPr/>
              <a:lstStyle/>
              <a:p>
                <a:endParaRPr lang="en-US"/>
              </a:p>
            </p:txBody>
          </p:sp>
          <p:cxnSp>
            <p:nvCxnSpPr>
              <p:cNvPr id="3093" name="Straight Connector 5"/>
              <p:cNvCxnSpPr>
                <a:cxnSpLocks noChangeShapeType="1"/>
                <a:endCxn id="3092" idx="7"/>
              </p:cNvCxnSpPr>
              <p:nvPr/>
            </p:nvCxnSpPr>
            <p:spPr bwMode="auto">
              <a:xfrm flipV="1">
                <a:off x="3012558" y="1341870"/>
                <a:ext cx="330984" cy="316809"/>
              </a:xfrm>
              <a:prstGeom prst="line">
                <a:avLst/>
              </a:prstGeom>
              <a:noFill/>
              <a:ln w="12700" algn="ctr">
                <a:solidFill>
                  <a:schemeClr val="tx1"/>
                </a:solidFill>
                <a:round/>
                <a:headEnd/>
                <a:tailEnd/>
              </a:ln>
            </p:spPr>
          </p:cxnSp>
          <p:sp>
            <p:nvSpPr>
              <p:cNvPr id="3094" name="TextBox 6"/>
              <p:cNvSpPr txBox="1">
                <a:spLocks noChangeArrowheads="1"/>
              </p:cNvSpPr>
              <p:nvPr/>
            </p:nvSpPr>
            <p:spPr bwMode="auto">
              <a:xfrm>
                <a:off x="2977115" y="1297172"/>
                <a:ext cx="269626" cy="276999"/>
              </a:xfrm>
              <a:prstGeom prst="rect">
                <a:avLst/>
              </a:prstGeom>
              <a:noFill/>
              <a:ln w="9525">
                <a:noFill/>
                <a:miter lim="800000"/>
                <a:headEnd/>
                <a:tailEnd/>
              </a:ln>
            </p:spPr>
            <p:txBody>
              <a:bodyPr wrap="none">
                <a:spAutoFit/>
              </a:bodyPr>
              <a:lstStyle/>
              <a:p>
                <a:r>
                  <a:rPr lang="en-US" sz="1200" b="0" i="1"/>
                  <a:t>a</a:t>
                </a:r>
              </a:p>
            </p:txBody>
          </p:sp>
        </p:grpSp>
        <p:grpSp>
          <p:nvGrpSpPr>
            <p:cNvPr id="4" name="Group 8"/>
            <p:cNvGrpSpPr>
              <a:grpSpLocks/>
            </p:cNvGrpSpPr>
            <p:nvPr/>
          </p:nvGrpSpPr>
          <p:grpSpPr bwMode="auto">
            <a:xfrm>
              <a:off x="5220586" y="1066801"/>
              <a:ext cx="886046" cy="886046"/>
              <a:chOff x="2587255" y="1212112"/>
              <a:chExt cx="886046" cy="886046"/>
            </a:xfrm>
          </p:grpSpPr>
          <p:sp>
            <p:nvSpPr>
              <p:cNvPr id="3089" name="Oval 9"/>
              <p:cNvSpPr>
                <a:spLocks noChangeArrowheads="1"/>
              </p:cNvSpPr>
              <p:nvPr/>
            </p:nvSpPr>
            <p:spPr bwMode="auto">
              <a:xfrm>
                <a:off x="2587255" y="1212112"/>
                <a:ext cx="886046" cy="886046"/>
              </a:xfrm>
              <a:prstGeom prst="ellipse">
                <a:avLst/>
              </a:prstGeom>
              <a:solidFill>
                <a:schemeClr val="bg1"/>
              </a:solidFill>
              <a:ln w="12700" algn="ctr">
                <a:solidFill>
                  <a:schemeClr val="tx1"/>
                </a:solidFill>
                <a:round/>
                <a:headEnd/>
                <a:tailEnd type="triangle" w="lg" len="lg"/>
              </a:ln>
            </p:spPr>
            <p:txBody>
              <a:bodyPr/>
              <a:lstStyle/>
              <a:p>
                <a:endParaRPr lang="en-US"/>
              </a:p>
            </p:txBody>
          </p:sp>
          <p:cxnSp>
            <p:nvCxnSpPr>
              <p:cNvPr id="3090" name="Straight Connector 10"/>
              <p:cNvCxnSpPr>
                <a:cxnSpLocks noChangeShapeType="1"/>
                <a:endCxn id="3089" idx="7"/>
              </p:cNvCxnSpPr>
              <p:nvPr/>
            </p:nvCxnSpPr>
            <p:spPr bwMode="auto">
              <a:xfrm flipV="1">
                <a:off x="3012558" y="1341870"/>
                <a:ext cx="330984" cy="316809"/>
              </a:xfrm>
              <a:prstGeom prst="line">
                <a:avLst/>
              </a:prstGeom>
              <a:noFill/>
              <a:ln w="12700" algn="ctr">
                <a:solidFill>
                  <a:schemeClr val="tx1"/>
                </a:solidFill>
                <a:round/>
                <a:headEnd/>
                <a:tailEnd/>
              </a:ln>
            </p:spPr>
          </p:cxnSp>
          <p:sp>
            <p:nvSpPr>
              <p:cNvPr id="3091" name="TextBox 11"/>
              <p:cNvSpPr txBox="1">
                <a:spLocks noChangeArrowheads="1"/>
              </p:cNvSpPr>
              <p:nvPr/>
            </p:nvSpPr>
            <p:spPr bwMode="auto">
              <a:xfrm>
                <a:off x="2977115" y="1297172"/>
                <a:ext cx="269626" cy="276999"/>
              </a:xfrm>
              <a:prstGeom prst="rect">
                <a:avLst/>
              </a:prstGeom>
              <a:noFill/>
              <a:ln w="9525">
                <a:noFill/>
                <a:miter lim="800000"/>
                <a:headEnd/>
                <a:tailEnd/>
              </a:ln>
            </p:spPr>
            <p:txBody>
              <a:bodyPr wrap="none">
                <a:spAutoFit/>
              </a:bodyPr>
              <a:lstStyle/>
              <a:p>
                <a:r>
                  <a:rPr lang="en-US" sz="1200" b="0" i="1"/>
                  <a:t>a</a:t>
                </a:r>
              </a:p>
            </p:txBody>
          </p:sp>
        </p:grpSp>
        <p:cxnSp>
          <p:nvCxnSpPr>
            <p:cNvPr id="3084" name="Straight Connector 13"/>
            <p:cNvCxnSpPr>
              <a:cxnSpLocks noChangeShapeType="1"/>
            </p:cNvCxnSpPr>
            <p:nvPr/>
          </p:nvCxnSpPr>
          <p:spPr bwMode="auto">
            <a:xfrm rot="5400000">
              <a:off x="3189767" y="2020187"/>
              <a:ext cx="793898" cy="0"/>
            </a:xfrm>
            <a:prstGeom prst="line">
              <a:avLst/>
            </a:prstGeom>
            <a:noFill/>
            <a:ln w="12700" algn="ctr">
              <a:solidFill>
                <a:schemeClr val="tx1"/>
              </a:solidFill>
              <a:prstDash val="sysDash"/>
              <a:round/>
              <a:headEnd/>
              <a:tailEnd/>
            </a:ln>
          </p:spPr>
        </p:cxnSp>
        <p:cxnSp>
          <p:nvCxnSpPr>
            <p:cNvPr id="3085" name="Straight Connector 14"/>
            <p:cNvCxnSpPr>
              <a:cxnSpLocks noChangeShapeType="1"/>
            </p:cNvCxnSpPr>
            <p:nvPr/>
          </p:nvCxnSpPr>
          <p:spPr bwMode="auto">
            <a:xfrm rot="5400000">
              <a:off x="5263116" y="2009554"/>
              <a:ext cx="793898" cy="0"/>
            </a:xfrm>
            <a:prstGeom prst="line">
              <a:avLst/>
            </a:prstGeom>
            <a:noFill/>
            <a:ln w="12700" algn="ctr">
              <a:solidFill>
                <a:schemeClr val="tx1"/>
              </a:solidFill>
              <a:prstDash val="sysDash"/>
              <a:round/>
              <a:headEnd/>
              <a:tailEnd/>
            </a:ln>
          </p:spPr>
        </p:cxnSp>
        <p:sp>
          <p:nvSpPr>
            <p:cNvPr id="3086" name="TextBox 15"/>
            <p:cNvSpPr txBox="1">
              <a:spLocks noChangeArrowheads="1"/>
            </p:cNvSpPr>
            <p:nvPr/>
          </p:nvSpPr>
          <p:spPr bwMode="auto">
            <a:xfrm>
              <a:off x="4451496" y="2076892"/>
              <a:ext cx="332142" cy="338554"/>
            </a:xfrm>
            <a:prstGeom prst="rect">
              <a:avLst/>
            </a:prstGeom>
            <a:noFill/>
            <a:ln w="9525">
              <a:noFill/>
              <a:miter lim="800000"/>
              <a:headEnd/>
              <a:tailEnd/>
            </a:ln>
          </p:spPr>
          <p:txBody>
            <a:bodyPr wrap="none">
              <a:spAutoFit/>
            </a:bodyPr>
            <a:lstStyle/>
            <a:p>
              <a:r>
                <a:rPr lang="en-US" b="0" i="1"/>
                <a:t>D</a:t>
              </a:r>
            </a:p>
          </p:txBody>
        </p:sp>
        <p:cxnSp>
          <p:nvCxnSpPr>
            <p:cNvPr id="3087" name="Straight Arrow Connector 17"/>
            <p:cNvCxnSpPr>
              <a:cxnSpLocks noChangeShapeType="1"/>
            </p:cNvCxnSpPr>
            <p:nvPr/>
          </p:nvCxnSpPr>
          <p:spPr bwMode="auto">
            <a:xfrm>
              <a:off x="4811990" y="2246169"/>
              <a:ext cx="837443" cy="845"/>
            </a:xfrm>
            <a:prstGeom prst="straightConnector1">
              <a:avLst/>
            </a:prstGeom>
            <a:noFill/>
            <a:ln w="12700" algn="ctr">
              <a:solidFill>
                <a:schemeClr val="tx1"/>
              </a:solidFill>
              <a:round/>
              <a:headEnd/>
              <a:tailEnd type="triangle" w="med" len="med"/>
            </a:ln>
          </p:spPr>
        </p:cxnSp>
        <p:cxnSp>
          <p:nvCxnSpPr>
            <p:cNvPr id="3088" name="Straight Arrow Connector 18"/>
            <p:cNvCxnSpPr>
              <a:cxnSpLocks noChangeShapeType="1"/>
            </p:cNvCxnSpPr>
            <p:nvPr/>
          </p:nvCxnSpPr>
          <p:spPr bwMode="auto">
            <a:xfrm>
              <a:off x="3589245" y="2249713"/>
              <a:ext cx="837443" cy="845"/>
            </a:xfrm>
            <a:prstGeom prst="straightConnector1">
              <a:avLst/>
            </a:prstGeom>
            <a:noFill/>
            <a:ln w="12700" algn="ctr">
              <a:solidFill>
                <a:schemeClr val="tx1"/>
              </a:solidFill>
              <a:round/>
              <a:headEnd type="triangle" w="med" len="med"/>
              <a:tailEnd/>
            </a:ln>
          </p:spPr>
        </p:cxnSp>
      </p:grpSp>
      <p:pic>
        <p:nvPicPr>
          <p:cNvPr id="3078" name="Picture 5"/>
          <p:cNvPicPr>
            <a:picLocks noChangeAspect="1" noChangeArrowheads="1"/>
          </p:cNvPicPr>
          <p:nvPr/>
        </p:nvPicPr>
        <p:blipFill>
          <a:blip r:embed="rId6" cstate="print"/>
          <a:srcRect/>
          <a:stretch>
            <a:fillRect/>
          </a:stretch>
        </p:blipFill>
        <p:spPr bwMode="auto">
          <a:xfrm>
            <a:off x="1357313" y="962025"/>
            <a:ext cx="2527300" cy="1192213"/>
          </a:xfrm>
          <a:prstGeom prst="rect">
            <a:avLst/>
          </a:prstGeom>
          <a:noFill/>
          <a:ln w="9525">
            <a:noFill/>
            <a:miter lim="800000"/>
            <a:headEnd/>
            <a:tailEnd/>
          </a:ln>
        </p:spPr>
      </p:pic>
      <p:sp>
        <p:nvSpPr>
          <p:cNvPr id="3079" name="TextBox 22"/>
          <p:cNvSpPr txBox="1">
            <a:spLocks noChangeArrowheads="1"/>
          </p:cNvSpPr>
          <p:nvPr/>
        </p:nvSpPr>
        <p:spPr bwMode="auto">
          <a:xfrm>
            <a:off x="6872288" y="2536825"/>
            <a:ext cx="1011237" cy="430213"/>
          </a:xfrm>
          <a:prstGeom prst="rect">
            <a:avLst/>
          </a:prstGeom>
          <a:noFill/>
          <a:ln w="9525">
            <a:noFill/>
            <a:miter lim="800000"/>
            <a:headEnd/>
            <a:tailEnd/>
          </a:ln>
        </p:spPr>
        <p:txBody>
          <a:bodyPr>
            <a:spAutoFit/>
          </a:bodyPr>
          <a:lstStyle/>
          <a:p>
            <a:pPr algn="ctr"/>
            <a:r>
              <a:rPr lang="en-US" sz="1100">
                <a:solidFill>
                  <a:srgbClr val="7030A0"/>
                </a:solidFill>
              </a:rPr>
              <a:t>D/2a dependence</a:t>
            </a:r>
          </a:p>
        </p:txBody>
      </p:sp>
      <p:cxnSp>
        <p:nvCxnSpPr>
          <p:cNvPr id="3080" name="Straight Arrow Connector 24"/>
          <p:cNvCxnSpPr>
            <a:cxnSpLocks noChangeShapeType="1"/>
            <a:stCxn id="3079" idx="1"/>
          </p:cNvCxnSpPr>
          <p:nvPr/>
        </p:nvCxnSpPr>
        <p:spPr bwMode="auto">
          <a:xfrm rot="10800000" flipV="1">
            <a:off x="6629400" y="2752725"/>
            <a:ext cx="242888" cy="4763"/>
          </a:xfrm>
          <a:prstGeom prst="straightConnector1">
            <a:avLst/>
          </a:prstGeom>
          <a:noFill/>
          <a:ln w="9525" algn="ctr">
            <a:solidFill>
              <a:srgbClr val="7030A0"/>
            </a:solidFill>
            <a:round/>
            <a:headEnd/>
            <a:tailEnd type="triangle" w="med" len="med"/>
          </a:ln>
        </p:spPr>
      </p:cxnSp>
      <p:sp>
        <p:nvSpPr>
          <p:cNvPr id="3081" name="TextBox 22"/>
          <p:cNvSpPr txBox="1">
            <a:spLocks noChangeArrowheads="1"/>
          </p:cNvSpPr>
          <p:nvPr/>
        </p:nvSpPr>
        <p:spPr bwMode="auto">
          <a:xfrm>
            <a:off x="6731000" y="3070225"/>
            <a:ext cx="1346200" cy="430213"/>
          </a:xfrm>
          <a:prstGeom prst="rect">
            <a:avLst/>
          </a:prstGeom>
          <a:noFill/>
          <a:ln w="9525">
            <a:noFill/>
            <a:miter lim="800000"/>
            <a:headEnd/>
            <a:tailEnd/>
          </a:ln>
        </p:spPr>
        <p:txBody>
          <a:bodyPr>
            <a:spAutoFit/>
          </a:bodyPr>
          <a:lstStyle/>
          <a:p>
            <a:pPr algn="ctr"/>
            <a:r>
              <a:rPr lang="en-US" sz="1100">
                <a:solidFill>
                  <a:srgbClr val="7030A0"/>
                </a:solidFill>
              </a:rPr>
              <a:t>No dependence on length</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Coaxial Transmission Line Parameters</a:t>
            </a:r>
          </a:p>
        </p:txBody>
      </p:sp>
      <p:sp>
        <p:nvSpPr>
          <p:cNvPr id="3" name="TextBox 20"/>
          <p:cNvSpPr txBox="1">
            <a:spLocks noChangeArrowheads="1"/>
          </p:cNvSpPr>
          <p:nvPr/>
        </p:nvSpPr>
        <p:spPr bwMode="auto">
          <a:xfrm>
            <a:off x="1055688" y="2345204"/>
            <a:ext cx="2600392" cy="276999"/>
          </a:xfrm>
          <a:prstGeom prst="rect">
            <a:avLst/>
          </a:prstGeom>
          <a:noFill/>
          <a:ln w="9525">
            <a:noFill/>
            <a:miter lim="800000"/>
            <a:headEnd/>
            <a:tailEnd/>
          </a:ln>
        </p:spPr>
        <p:txBody>
          <a:bodyPr wrap="none">
            <a:spAutoFit/>
          </a:bodyPr>
          <a:lstStyle/>
          <a:p>
            <a:r>
              <a:rPr lang="en-US" sz="1200" dirty="0">
                <a:solidFill>
                  <a:srgbClr val="FF0000"/>
                </a:solidFill>
              </a:rPr>
              <a:t>Inductance per unit length (H/m):</a:t>
            </a:r>
          </a:p>
        </p:txBody>
      </p:sp>
      <p:graphicFrame>
        <p:nvGraphicFramePr>
          <p:cNvPr id="4" name="Object 2"/>
          <p:cNvGraphicFramePr>
            <a:graphicFrameLocks noChangeAspect="1"/>
          </p:cNvGraphicFramePr>
          <p:nvPr/>
        </p:nvGraphicFramePr>
        <p:xfrm>
          <a:off x="1852612" y="2656354"/>
          <a:ext cx="1421569" cy="576100"/>
        </p:xfrm>
        <a:graphic>
          <a:graphicData uri="http://schemas.openxmlformats.org/presentationml/2006/ole">
            <mc:AlternateContent xmlns:mc="http://schemas.openxmlformats.org/markup-compatibility/2006">
              <mc:Choice xmlns:v="urn:schemas-microsoft-com:vml" Requires="v">
                <p:oleObj spid="_x0000_s61102" name="Equation" r:id="rId3" imgW="1091880" imgH="431640" progId="Equation.3">
                  <p:embed/>
                </p:oleObj>
              </mc:Choice>
              <mc:Fallback>
                <p:oleObj name="Equation" r:id="rId3" imgW="1091880" imgH="431640" progId="Equation.3">
                  <p:embed/>
                  <p:pic>
                    <p:nvPicPr>
                      <p:cNvPr id="4"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52612" y="2656354"/>
                        <a:ext cx="1421569" cy="576100"/>
                      </a:xfrm>
                      <a:prstGeom prst="rect">
                        <a:avLst/>
                      </a:prstGeom>
                      <a:solidFill>
                        <a:srgbClr val="FFFFFF"/>
                      </a:solidFill>
                    </p:spPr>
                  </p:pic>
                </p:oleObj>
              </mc:Fallback>
            </mc:AlternateContent>
          </a:graphicData>
        </a:graphic>
      </p:graphicFrame>
      <p:sp>
        <p:nvSpPr>
          <p:cNvPr id="5" name="TextBox 20"/>
          <p:cNvSpPr txBox="1">
            <a:spLocks noChangeArrowheads="1"/>
          </p:cNvSpPr>
          <p:nvPr/>
        </p:nvSpPr>
        <p:spPr bwMode="auto">
          <a:xfrm>
            <a:off x="5359738" y="2354550"/>
            <a:ext cx="2675732" cy="276999"/>
          </a:xfrm>
          <a:prstGeom prst="rect">
            <a:avLst/>
          </a:prstGeom>
          <a:noFill/>
          <a:ln w="9525">
            <a:noFill/>
            <a:miter lim="800000"/>
            <a:headEnd/>
            <a:tailEnd/>
          </a:ln>
        </p:spPr>
        <p:txBody>
          <a:bodyPr wrap="none">
            <a:spAutoFit/>
          </a:bodyPr>
          <a:lstStyle/>
          <a:p>
            <a:r>
              <a:rPr lang="en-US" sz="1200" dirty="0">
                <a:solidFill>
                  <a:srgbClr val="0000FF"/>
                </a:solidFill>
              </a:rPr>
              <a:t>Capacitance per unit length (F/m):</a:t>
            </a:r>
          </a:p>
        </p:txBody>
      </p:sp>
      <p:graphicFrame>
        <p:nvGraphicFramePr>
          <p:cNvPr id="305155" name="Object 2"/>
          <p:cNvGraphicFramePr>
            <a:graphicFrameLocks noChangeAspect="1"/>
          </p:cNvGraphicFramePr>
          <p:nvPr/>
        </p:nvGraphicFramePr>
        <p:xfrm>
          <a:off x="6319414" y="2617360"/>
          <a:ext cx="1008666" cy="829740"/>
        </p:xfrm>
        <a:graphic>
          <a:graphicData uri="http://schemas.openxmlformats.org/presentationml/2006/ole">
            <mc:AlternateContent xmlns:mc="http://schemas.openxmlformats.org/markup-compatibility/2006">
              <mc:Choice xmlns:v="urn:schemas-microsoft-com:vml" Requires="v">
                <p:oleObj spid="_x0000_s61103" name="Equation" r:id="rId5" imgW="774360" imgH="622080" progId="Equation.3">
                  <p:embed/>
                </p:oleObj>
              </mc:Choice>
              <mc:Fallback>
                <p:oleObj name="Equation" r:id="rId5" imgW="774360" imgH="622080" progId="Equation.3">
                  <p:embed/>
                  <p:pic>
                    <p:nvPicPr>
                      <p:cNvPr id="305155"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19414" y="2617360"/>
                        <a:ext cx="1008666" cy="829740"/>
                      </a:xfrm>
                      <a:prstGeom prst="rect">
                        <a:avLst/>
                      </a:prstGeom>
                      <a:solidFill>
                        <a:srgbClr val="FFFFFF"/>
                      </a:solidFill>
                    </p:spPr>
                  </p:pic>
                </p:oleObj>
              </mc:Fallback>
            </mc:AlternateContent>
          </a:graphicData>
        </a:graphic>
      </p:graphicFrame>
      <p:grpSp>
        <p:nvGrpSpPr>
          <p:cNvPr id="6" name="Group 32"/>
          <p:cNvGrpSpPr/>
          <p:nvPr/>
        </p:nvGrpSpPr>
        <p:grpSpPr>
          <a:xfrm>
            <a:off x="3931093" y="1023421"/>
            <a:ext cx="1281815" cy="1281896"/>
            <a:chOff x="4425172" y="1165090"/>
            <a:chExt cx="1281815" cy="1281896"/>
          </a:xfrm>
        </p:grpSpPr>
        <p:sp>
          <p:nvSpPr>
            <p:cNvPr id="17" name="Oval 9"/>
            <p:cNvSpPr>
              <a:spLocks noChangeArrowheads="1"/>
            </p:cNvSpPr>
            <p:nvPr/>
          </p:nvSpPr>
          <p:spPr bwMode="auto">
            <a:xfrm>
              <a:off x="4425172" y="1165090"/>
              <a:ext cx="1281815" cy="1281896"/>
            </a:xfrm>
            <a:prstGeom prst="ellipse">
              <a:avLst/>
            </a:prstGeom>
            <a:solidFill>
              <a:schemeClr val="bg1"/>
            </a:solidFill>
            <a:ln w="57150" algn="ctr">
              <a:solidFill>
                <a:schemeClr val="bg1">
                  <a:lumMod val="50000"/>
                </a:schemeClr>
              </a:solidFill>
              <a:round/>
              <a:headEnd/>
              <a:tailEnd type="triangle" w="lg" len="lg"/>
            </a:ln>
          </p:spPr>
          <p:txBody>
            <a:bodyPr/>
            <a:lstStyle/>
            <a:p>
              <a:endParaRPr lang="en-US"/>
            </a:p>
          </p:txBody>
        </p:sp>
        <p:sp>
          <p:nvSpPr>
            <p:cNvPr id="19" name="TextBox 11"/>
            <p:cNvSpPr txBox="1">
              <a:spLocks noChangeArrowheads="1"/>
            </p:cNvSpPr>
            <p:nvPr/>
          </p:nvSpPr>
          <p:spPr bwMode="auto">
            <a:xfrm>
              <a:off x="5330345" y="1752466"/>
              <a:ext cx="269734" cy="277128"/>
            </a:xfrm>
            <a:prstGeom prst="rect">
              <a:avLst/>
            </a:prstGeom>
            <a:noFill/>
            <a:ln w="9525">
              <a:noFill/>
              <a:miter lim="800000"/>
              <a:headEnd/>
              <a:tailEnd/>
            </a:ln>
          </p:spPr>
          <p:txBody>
            <a:bodyPr wrap="none">
              <a:spAutoFit/>
            </a:bodyPr>
            <a:lstStyle/>
            <a:p>
              <a:r>
                <a:rPr lang="en-US" sz="1200" b="0" i="1" dirty="0"/>
                <a:t>b</a:t>
              </a:r>
            </a:p>
          </p:txBody>
        </p:sp>
        <p:sp>
          <p:nvSpPr>
            <p:cNvPr id="20" name="Oval 3"/>
            <p:cNvSpPr>
              <a:spLocks noChangeArrowheads="1"/>
            </p:cNvSpPr>
            <p:nvPr/>
          </p:nvSpPr>
          <p:spPr bwMode="auto">
            <a:xfrm>
              <a:off x="4830363" y="1553515"/>
              <a:ext cx="471433" cy="471463"/>
            </a:xfrm>
            <a:prstGeom prst="ellipse">
              <a:avLst/>
            </a:prstGeom>
            <a:solidFill>
              <a:schemeClr val="bg1">
                <a:lumMod val="85000"/>
              </a:schemeClr>
            </a:solidFill>
            <a:ln w="12700" algn="ctr">
              <a:solidFill>
                <a:schemeClr val="tx1"/>
              </a:solidFill>
              <a:round/>
              <a:headEnd/>
              <a:tailEnd type="triangle" w="lg" len="lg"/>
            </a:ln>
          </p:spPr>
          <p:txBody>
            <a:bodyPr/>
            <a:lstStyle/>
            <a:p>
              <a:endParaRPr lang="en-US"/>
            </a:p>
          </p:txBody>
        </p:sp>
        <p:cxnSp>
          <p:nvCxnSpPr>
            <p:cNvPr id="21" name="Straight Connector 5"/>
            <p:cNvCxnSpPr>
              <a:cxnSpLocks noChangeShapeType="1"/>
              <a:endCxn id="20" idx="7"/>
            </p:cNvCxnSpPr>
            <p:nvPr/>
          </p:nvCxnSpPr>
          <p:spPr bwMode="auto">
            <a:xfrm flipV="1">
              <a:off x="5075146" y="1622559"/>
              <a:ext cx="157610" cy="154556"/>
            </a:xfrm>
            <a:prstGeom prst="line">
              <a:avLst/>
            </a:prstGeom>
            <a:noFill/>
            <a:ln w="12700" algn="ctr">
              <a:solidFill>
                <a:schemeClr val="tx1"/>
              </a:solidFill>
              <a:round/>
              <a:headEnd/>
              <a:tailEnd/>
            </a:ln>
          </p:spPr>
        </p:cxnSp>
        <p:sp>
          <p:nvSpPr>
            <p:cNvPr id="25" name="TextBox 24"/>
            <p:cNvSpPr txBox="1"/>
            <p:nvPr/>
          </p:nvSpPr>
          <p:spPr>
            <a:xfrm>
              <a:off x="4935091" y="1509824"/>
              <a:ext cx="269626" cy="276999"/>
            </a:xfrm>
            <a:prstGeom prst="rect">
              <a:avLst/>
            </a:prstGeom>
            <a:noFill/>
          </p:spPr>
          <p:txBody>
            <a:bodyPr wrap="none" rtlCol="0">
              <a:spAutoFit/>
            </a:bodyPr>
            <a:lstStyle/>
            <a:p>
              <a:r>
                <a:rPr lang="en-US" sz="1200" b="0" i="1" dirty="0"/>
                <a:t>a</a:t>
              </a:r>
            </a:p>
          </p:txBody>
        </p:sp>
        <p:cxnSp>
          <p:nvCxnSpPr>
            <p:cNvPr id="30" name="Straight Connector 29"/>
            <p:cNvCxnSpPr>
              <a:stCxn id="25" idx="2"/>
            </p:cNvCxnSpPr>
            <p:nvPr/>
          </p:nvCxnSpPr>
          <p:spPr bwMode="auto">
            <a:xfrm>
              <a:off x="5069904" y="1786823"/>
              <a:ext cx="519527" cy="325312"/>
            </a:xfrm>
            <a:prstGeom prst="line">
              <a:avLst/>
            </a:prstGeom>
            <a:solidFill>
              <a:schemeClr val="accent1"/>
            </a:solidFill>
            <a:ln w="9525" cap="flat" cmpd="sng" algn="ctr">
              <a:solidFill>
                <a:schemeClr val="tx1"/>
              </a:solidFill>
              <a:prstDash val="solid"/>
              <a:round/>
              <a:headEnd type="none" w="med" len="med"/>
              <a:tailEnd type="none" w="lg" len="lg"/>
            </a:ln>
            <a:effectLst/>
          </p:spPr>
        </p:cxnSp>
      </p:grpSp>
      <p:pic>
        <p:nvPicPr>
          <p:cNvPr id="305157" name="Picture 5"/>
          <p:cNvPicPr>
            <a:picLocks noChangeAspect="1" noChangeArrowheads="1"/>
          </p:cNvPicPr>
          <p:nvPr/>
        </p:nvPicPr>
        <p:blipFill>
          <a:blip r:embed="rId7" cstate="print"/>
          <a:srcRect/>
          <a:stretch>
            <a:fillRect/>
          </a:stretch>
        </p:blipFill>
        <p:spPr bwMode="auto">
          <a:xfrm>
            <a:off x="362287" y="3486352"/>
            <a:ext cx="3877276" cy="2974459"/>
          </a:xfrm>
          <a:prstGeom prst="rect">
            <a:avLst/>
          </a:prstGeom>
          <a:noFill/>
          <a:ln w="9525">
            <a:noFill/>
            <a:miter lim="800000"/>
            <a:headEnd/>
            <a:tailEnd/>
          </a:ln>
          <a:effectLst/>
        </p:spPr>
      </p:pic>
      <p:pic>
        <p:nvPicPr>
          <p:cNvPr id="305158" name="Picture 6"/>
          <p:cNvPicPr>
            <a:picLocks noChangeAspect="1" noChangeArrowheads="1"/>
          </p:cNvPicPr>
          <p:nvPr/>
        </p:nvPicPr>
        <p:blipFill>
          <a:blip r:embed="rId8" cstate="print"/>
          <a:srcRect/>
          <a:stretch>
            <a:fillRect/>
          </a:stretch>
        </p:blipFill>
        <p:spPr bwMode="auto">
          <a:xfrm>
            <a:off x="4855335" y="3477575"/>
            <a:ext cx="3889617" cy="2992013"/>
          </a:xfrm>
          <a:prstGeom prst="rect">
            <a:avLst/>
          </a:prstGeom>
          <a:noFill/>
          <a:ln w="9525">
            <a:noFill/>
            <a:miter lim="800000"/>
            <a:headEnd/>
            <a:tailEnd/>
          </a:ln>
          <a:effectLst/>
        </p:spPr>
      </p:pic>
      <p:graphicFrame>
        <p:nvGraphicFramePr>
          <p:cNvPr id="16" name="Object 27"/>
          <p:cNvGraphicFramePr>
            <a:graphicFrameLocks noChangeAspect="1"/>
          </p:cNvGraphicFramePr>
          <p:nvPr/>
        </p:nvGraphicFramePr>
        <p:xfrm>
          <a:off x="4274624" y="2947333"/>
          <a:ext cx="608013" cy="323850"/>
        </p:xfrm>
        <a:graphic>
          <a:graphicData uri="http://schemas.openxmlformats.org/presentationml/2006/ole">
            <mc:AlternateContent xmlns:mc="http://schemas.openxmlformats.org/markup-compatibility/2006">
              <mc:Choice xmlns:v="urn:schemas-microsoft-com:vml" Requires="v">
                <p:oleObj spid="_x0000_s61104" name="Equation" r:id="rId9" imgW="406080" imgH="215640" progId="Equation.3">
                  <p:embed/>
                </p:oleObj>
              </mc:Choice>
              <mc:Fallback>
                <p:oleObj name="Equation" r:id="rId9" imgW="406080" imgH="215640" progId="Equation.3">
                  <p:embed/>
                  <p:pic>
                    <p:nvPicPr>
                      <p:cNvPr id="16" name="Object 2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274624" y="2947333"/>
                        <a:ext cx="608013" cy="3238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8" name="Object 28"/>
          <p:cNvGraphicFramePr>
            <a:graphicFrameLocks noChangeAspect="1"/>
          </p:cNvGraphicFramePr>
          <p:nvPr/>
        </p:nvGraphicFramePr>
        <p:xfrm>
          <a:off x="4273037" y="3225146"/>
          <a:ext cx="609600" cy="323850"/>
        </p:xfrm>
        <a:graphic>
          <a:graphicData uri="http://schemas.openxmlformats.org/presentationml/2006/ole">
            <mc:AlternateContent xmlns:mc="http://schemas.openxmlformats.org/markup-compatibility/2006">
              <mc:Choice xmlns:v="urn:schemas-microsoft-com:vml" Requires="v">
                <p:oleObj spid="_x0000_s61105" name="Equation" r:id="rId11" imgW="406080" imgH="215640" progId="Equation.3">
                  <p:embed/>
                </p:oleObj>
              </mc:Choice>
              <mc:Fallback>
                <p:oleObj name="Equation" r:id="rId11" imgW="406080" imgH="215640" progId="Equation.3">
                  <p:embed/>
                  <p:pic>
                    <p:nvPicPr>
                      <p:cNvPr id="18" name="Object 2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273037" y="3225146"/>
                        <a:ext cx="609600" cy="3238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2" name="TextBox 28"/>
          <p:cNvSpPr txBox="1">
            <a:spLocks noChangeArrowheads="1"/>
          </p:cNvSpPr>
          <p:nvPr/>
        </p:nvSpPr>
        <p:spPr bwMode="auto">
          <a:xfrm>
            <a:off x="4234937" y="3502958"/>
            <a:ext cx="687387" cy="338138"/>
          </a:xfrm>
          <a:prstGeom prst="rect">
            <a:avLst/>
          </a:prstGeom>
          <a:noFill/>
          <a:ln w="9525">
            <a:noFill/>
            <a:miter lim="800000"/>
            <a:headEnd/>
            <a:tailEnd/>
          </a:ln>
        </p:spPr>
        <p:txBody>
          <a:bodyPr wrap="none">
            <a:spAutoFit/>
          </a:bodyPr>
          <a:lstStyle/>
          <a:p>
            <a:r>
              <a:rPr lang="en-US">
                <a:solidFill>
                  <a:srgbClr val="FF0000"/>
                </a:solidFill>
              </a:rPr>
              <a:t>(typ.)</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Coaxial Transmission Line Parameters (cont.)</a:t>
            </a:r>
          </a:p>
        </p:txBody>
      </p:sp>
      <p:graphicFrame>
        <p:nvGraphicFramePr>
          <p:cNvPr id="3" name="Object 2"/>
          <p:cNvGraphicFramePr>
            <a:graphicFrameLocks noChangeAspect="1"/>
          </p:cNvGraphicFramePr>
          <p:nvPr/>
        </p:nvGraphicFramePr>
        <p:xfrm>
          <a:off x="3490119" y="2863806"/>
          <a:ext cx="2163763" cy="611188"/>
        </p:xfrm>
        <a:graphic>
          <a:graphicData uri="http://schemas.openxmlformats.org/presentationml/2006/ole">
            <mc:AlternateContent xmlns:mc="http://schemas.openxmlformats.org/markup-compatibility/2006">
              <mc:Choice xmlns:v="urn:schemas-microsoft-com:vml" Requires="v">
                <p:oleObj spid="_x0000_s61955" name="Equation" r:id="rId3" imgW="1726920" imgH="482400" progId="Equation.3">
                  <p:embed/>
                </p:oleObj>
              </mc:Choice>
              <mc:Fallback>
                <p:oleObj name="Equation" r:id="rId3" imgW="1726920" imgH="482400" progId="Equation.3">
                  <p:embed/>
                  <p:pic>
                    <p:nvPicPr>
                      <p:cNvPr id="3"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0119" y="2863806"/>
                        <a:ext cx="2163763" cy="611188"/>
                      </a:xfrm>
                      <a:prstGeom prst="rect">
                        <a:avLst/>
                      </a:prstGeom>
                      <a:solidFill>
                        <a:srgbClr val="FFFFFF"/>
                      </a:solidFill>
                    </p:spPr>
                  </p:pic>
                </p:oleObj>
              </mc:Fallback>
            </mc:AlternateContent>
          </a:graphicData>
        </a:graphic>
      </p:graphicFrame>
      <p:sp>
        <p:nvSpPr>
          <p:cNvPr id="4" name="TextBox 20"/>
          <p:cNvSpPr txBox="1">
            <a:spLocks noChangeArrowheads="1"/>
          </p:cNvSpPr>
          <p:nvPr/>
        </p:nvSpPr>
        <p:spPr bwMode="auto">
          <a:xfrm>
            <a:off x="3452944" y="2519832"/>
            <a:ext cx="2374368" cy="276999"/>
          </a:xfrm>
          <a:prstGeom prst="rect">
            <a:avLst/>
          </a:prstGeom>
          <a:noFill/>
          <a:ln w="9525">
            <a:noFill/>
            <a:miter lim="800000"/>
            <a:headEnd/>
            <a:tailEnd/>
          </a:ln>
        </p:spPr>
        <p:txBody>
          <a:bodyPr wrap="none">
            <a:spAutoFit/>
          </a:bodyPr>
          <a:lstStyle/>
          <a:p>
            <a:r>
              <a:rPr lang="en-US" sz="1200" dirty="0"/>
              <a:t>Characteristic impedance (</a:t>
            </a:r>
            <a:r>
              <a:rPr lang="el-GR" sz="1200" dirty="0"/>
              <a:t>Ω</a:t>
            </a:r>
            <a:r>
              <a:rPr lang="en-US" sz="1200" dirty="0"/>
              <a:t>):</a:t>
            </a:r>
          </a:p>
        </p:txBody>
      </p:sp>
      <p:grpSp>
        <p:nvGrpSpPr>
          <p:cNvPr id="5" name="Group 4"/>
          <p:cNvGrpSpPr/>
          <p:nvPr/>
        </p:nvGrpSpPr>
        <p:grpSpPr>
          <a:xfrm>
            <a:off x="3931093" y="1023421"/>
            <a:ext cx="1281815" cy="1281896"/>
            <a:chOff x="4425172" y="1165090"/>
            <a:chExt cx="1281815" cy="1281896"/>
          </a:xfrm>
        </p:grpSpPr>
        <p:sp>
          <p:nvSpPr>
            <p:cNvPr id="6" name="Oval 9"/>
            <p:cNvSpPr>
              <a:spLocks noChangeArrowheads="1"/>
            </p:cNvSpPr>
            <p:nvPr/>
          </p:nvSpPr>
          <p:spPr bwMode="auto">
            <a:xfrm>
              <a:off x="4425172" y="1165090"/>
              <a:ext cx="1281815" cy="1281896"/>
            </a:xfrm>
            <a:prstGeom prst="ellipse">
              <a:avLst/>
            </a:prstGeom>
            <a:solidFill>
              <a:schemeClr val="bg1"/>
            </a:solidFill>
            <a:ln w="57150" algn="ctr">
              <a:solidFill>
                <a:schemeClr val="bg1">
                  <a:lumMod val="50000"/>
                </a:schemeClr>
              </a:solidFill>
              <a:round/>
              <a:headEnd/>
              <a:tailEnd type="triangle" w="lg" len="lg"/>
            </a:ln>
          </p:spPr>
          <p:txBody>
            <a:bodyPr/>
            <a:lstStyle/>
            <a:p>
              <a:endParaRPr lang="en-US"/>
            </a:p>
          </p:txBody>
        </p:sp>
        <p:sp>
          <p:nvSpPr>
            <p:cNvPr id="7" name="TextBox 11"/>
            <p:cNvSpPr txBox="1">
              <a:spLocks noChangeArrowheads="1"/>
            </p:cNvSpPr>
            <p:nvPr/>
          </p:nvSpPr>
          <p:spPr bwMode="auto">
            <a:xfrm>
              <a:off x="5330345" y="1752466"/>
              <a:ext cx="269734" cy="277128"/>
            </a:xfrm>
            <a:prstGeom prst="rect">
              <a:avLst/>
            </a:prstGeom>
            <a:noFill/>
            <a:ln w="9525">
              <a:noFill/>
              <a:miter lim="800000"/>
              <a:headEnd/>
              <a:tailEnd/>
            </a:ln>
          </p:spPr>
          <p:txBody>
            <a:bodyPr wrap="none">
              <a:spAutoFit/>
            </a:bodyPr>
            <a:lstStyle/>
            <a:p>
              <a:r>
                <a:rPr lang="en-US" sz="1200" b="0" i="1" dirty="0"/>
                <a:t>b</a:t>
              </a:r>
            </a:p>
          </p:txBody>
        </p:sp>
        <p:sp>
          <p:nvSpPr>
            <p:cNvPr id="8" name="Oval 3"/>
            <p:cNvSpPr>
              <a:spLocks noChangeArrowheads="1"/>
            </p:cNvSpPr>
            <p:nvPr/>
          </p:nvSpPr>
          <p:spPr bwMode="auto">
            <a:xfrm>
              <a:off x="4830363" y="1553515"/>
              <a:ext cx="471433" cy="471463"/>
            </a:xfrm>
            <a:prstGeom prst="ellipse">
              <a:avLst/>
            </a:prstGeom>
            <a:solidFill>
              <a:schemeClr val="bg1">
                <a:lumMod val="85000"/>
              </a:schemeClr>
            </a:solidFill>
            <a:ln w="12700" algn="ctr">
              <a:solidFill>
                <a:schemeClr val="tx1"/>
              </a:solidFill>
              <a:round/>
              <a:headEnd/>
              <a:tailEnd type="triangle" w="lg" len="lg"/>
            </a:ln>
          </p:spPr>
          <p:txBody>
            <a:bodyPr/>
            <a:lstStyle/>
            <a:p>
              <a:endParaRPr lang="en-US"/>
            </a:p>
          </p:txBody>
        </p:sp>
        <p:cxnSp>
          <p:nvCxnSpPr>
            <p:cNvPr id="9" name="Straight Connector 5"/>
            <p:cNvCxnSpPr>
              <a:cxnSpLocks noChangeShapeType="1"/>
              <a:endCxn id="8" idx="7"/>
            </p:cNvCxnSpPr>
            <p:nvPr/>
          </p:nvCxnSpPr>
          <p:spPr bwMode="auto">
            <a:xfrm flipV="1">
              <a:off x="5075146" y="1622559"/>
              <a:ext cx="157610" cy="154556"/>
            </a:xfrm>
            <a:prstGeom prst="line">
              <a:avLst/>
            </a:prstGeom>
            <a:noFill/>
            <a:ln w="12700" algn="ctr">
              <a:solidFill>
                <a:schemeClr val="tx1"/>
              </a:solidFill>
              <a:round/>
              <a:headEnd/>
              <a:tailEnd/>
            </a:ln>
          </p:spPr>
        </p:cxnSp>
        <p:sp>
          <p:nvSpPr>
            <p:cNvPr id="10" name="TextBox 9"/>
            <p:cNvSpPr txBox="1"/>
            <p:nvPr/>
          </p:nvSpPr>
          <p:spPr>
            <a:xfrm>
              <a:off x="4935091" y="1509824"/>
              <a:ext cx="269626" cy="276999"/>
            </a:xfrm>
            <a:prstGeom prst="rect">
              <a:avLst/>
            </a:prstGeom>
            <a:noFill/>
          </p:spPr>
          <p:txBody>
            <a:bodyPr wrap="none" rtlCol="0">
              <a:spAutoFit/>
            </a:bodyPr>
            <a:lstStyle/>
            <a:p>
              <a:r>
                <a:rPr lang="en-US" sz="1200" b="0" i="1" dirty="0"/>
                <a:t>a</a:t>
              </a:r>
            </a:p>
          </p:txBody>
        </p:sp>
        <p:cxnSp>
          <p:nvCxnSpPr>
            <p:cNvPr id="11" name="Straight Connector 10"/>
            <p:cNvCxnSpPr>
              <a:stCxn id="10" idx="2"/>
            </p:cNvCxnSpPr>
            <p:nvPr/>
          </p:nvCxnSpPr>
          <p:spPr bwMode="auto">
            <a:xfrm>
              <a:off x="5069904" y="1786823"/>
              <a:ext cx="519527" cy="325312"/>
            </a:xfrm>
            <a:prstGeom prst="line">
              <a:avLst/>
            </a:prstGeom>
            <a:solidFill>
              <a:schemeClr val="accent1"/>
            </a:solidFill>
            <a:ln w="9525" cap="flat" cmpd="sng" algn="ctr">
              <a:solidFill>
                <a:schemeClr val="tx1"/>
              </a:solidFill>
              <a:prstDash val="solid"/>
              <a:round/>
              <a:headEnd type="none" w="med" len="med"/>
              <a:tailEnd type="none" w="lg" len="lg"/>
            </a:ln>
            <a:effectLst/>
          </p:spPr>
        </p:cxnSp>
      </p:grpSp>
      <p:pic>
        <p:nvPicPr>
          <p:cNvPr id="306179" name="Picture 3"/>
          <p:cNvPicPr>
            <a:picLocks noChangeAspect="1" noChangeArrowheads="1"/>
          </p:cNvPicPr>
          <p:nvPr/>
        </p:nvPicPr>
        <p:blipFill>
          <a:blip r:embed="rId5" cstate="print"/>
          <a:srcRect/>
          <a:stretch>
            <a:fillRect/>
          </a:stretch>
        </p:blipFill>
        <p:spPr bwMode="auto">
          <a:xfrm>
            <a:off x="2385376" y="3503054"/>
            <a:ext cx="4373249" cy="3354946"/>
          </a:xfrm>
          <a:prstGeom prst="rect">
            <a:avLst/>
          </a:prstGeom>
          <a:noFill/>
          <a:ln w="9525">
            <a:noFill/>
            <a:miter lim="800000"/>
            <a:headEnd/>
            <a:tailEnd/>
          </a:ln>
          <a:effectLst/>
        </p:spPr>
      </p:pic>
      <p:sp>
        <p:nvSpPr>
          <p:cNvPr id="13" name="TextBox 12"/>
          <p:cNvSpPr txBox="1"/>
          <p:nvPr/>
        </p:nvSpPr>
        <p:spPr>
          <a:xfrm>
            <a:off x="4391696" y="5138670"/>
            <a:ext cx="1640962" cy="584775"/>
          </a:xfrm>
          <a:prstGeom prst="rect">
            <a:avLst/>
          </a:prstGeom>
          <a:solidFill>
            <a:schemeClr val="bg1"/>
          </a:solidFill>
        </p:spPr>
        <p:txBody>
          <a:bodyPr wrap="none" rtlCol="0">
            <a:spAutoFit/>
          </a:bodyPr>
          <a:lstStyle/>
          <a:p>
            <a:pPr algn="ctr"/>
            <a:r>
              <a:rPr lang="en-US" dirty="0">
                <a:solidFill>
                  <a:srgbClr val="FF0000"/>
                </a:solidFill>
              </a:rPr>
              <a:t>Typical values:</a:t>
            </a:r>
          </a:p>
          <a:p>
            <a:pPr algn="ctr"/>
            <a:r>
              <a:rPr lang="en-US" dirty="0">
                <a:solidFill>
                  <a:srgbClr val="FF0000"/>
                </a:solidFill>
              </a:rPr>
              <a:t>50 </a:t>
            </a:r>
            <a:r>
              <a:rPr lang="el-GR" dirty="0">
                <a:solidFill>
                  <a:srgbClr val="FF0000"/>
                </a:solidFill>
              </a:rPr>
              <a:t>Ω</a:t>
            </a:r>
            <a:r>
              <a:rPr lang="en-US" dirty="0">
                <a:solidFill>
                  <a:srgbClr val="FF0000"/>
                </a:solidFill>
              </a:rPr>
              <a:t>, 75 </a:t>
            </a:r>
            <a:r>
              <a:rPr lang="el-GR" dirty="0">
                <a:solidFill>
                  <a:srgbClr val="FF0000"/>
                </a:solidFill>
              </a:rPr>
              <a:t>Ω</a:t>
            </a:r>
            <a:endParaRPr lang="en-US" dirty="0">
              <a:solidFill>
                <a:srgbClr val="FF0000"/>
              </a:solidFill>
            </a:endParaRPr>
          </a:p>
        </p:txBody>
      </p:sp>
      <p:cxnSp>
        <p:nvCxnSpPr>
          <p:cNvPr id="15" name="Straight Arrow Connector 14"/>
          <p:cNvCxnSpPr/>
          <p:nvPr/>
        </p:nvCxnSpPr>
        <p:spPr bwMode="auto">
          <a:xfrm flipH="1" flipV="1">
            <a:off x="3953814" y="4984124"/>
            <a:ext cx="463640" cy="180304"/>
          </a:xfrm>
          <a:prstGeom prst="straightConnector1">
            <a:avLst/>
          </a:prstGeom>
          <a:solidFill>
            <a:schemeClr val="accent1"/>
          </a:solidFill>
          <a:ln w="28575" cap="flat" cmpd="sng" algn="ctr">
            <a:solidFill>
              <a:srgbClr val="FF0000"/>
            </a:solidFill>
            <a:prstDash val="solid"/>
            <a:round/>
            <a:headEnd type="none" w="med" len="med"/>
            <a:tailEnd type="triangle" w="med" len="med"/>
          </a:ln>
          <a:effectLst/>
        </p:spPr>
      </p:cxnSp>
      <p:cxnSp>
        <p:nvCxnSpPr>
          <p:cNvPr id="17" name="Straight Arrow Connector 16"/>
          <p:cNvCxnSpPr/>
          <p:nvPr/>
        </p:nvCxnSpPr>
        <p:spPr bwMode="auto">
          <a:xfrm flipH="1" flipV="1">
            <a:off x="4997003" y="4301544"/>
            <a:ext cx="206062" cy="798490"/>
          </a:xfrm>
          <a:prstGeom prst="straightConnector1">
            <a:avLst/>
          </a:prstGeom>
          <a:solidFill>
            <a:schemeClr val="accent1"/>
          </a:solidFill>
          <a:ln w="28575" cap="flat" cmpd="sng" algn="ctr">
            <a:solidFill>
              <a:srgbClr val="FF0000"/>
            </a:solidFill>
            <a:prstDash val="solid"/>
            <a:round/>
            <a:headEnd type="none" w="med" len="med"/>
            <a:tailEnd type="triangle" w="med" len="med"/>
          </a:ln>
          <a:effectLst/>
        </p:spPr>
      </p:cxnSp>
      <p:graphicFrame>
        <p:nvGraphicFramePr>
          <p:cNvPr id="16" name="Object 24"/>
          <p:cNvGraphicFramePr>
            <a:graphicFrameLocks noChangeAspect="1"/>
          </p:cNvGraphicFramePr>
          <p:nvPr/>
        </p:nvGraphicFramePr>
        <p:xfrm>
          <a:off x="6991350" y="3386138"/>
          <a:ext cx="609600" cy="322262"/>
        </p:xfrm>
        <a:graphic>
          <a:graphicData uri="http://schemas.openxmlformats.org/presentationml/2006/ole">
            <mc:AlternateContent xmlns:mc="http://schemas.openxmlformats.org/markup-compatibility/2006">
              <mc:Choice xmlns:v="urn:schemas-microsoft-com:vml" Requires="v">
                <p:oleObj spid="_x0000_s61956" name="Equation" r:id="rId6" imgW="406080" imgH="215640" progId="Equation.3">
                  <p:embed/>
                </p:oleObj>
              </mc:Choice>
              <mc:Fallback>
                <p:oleObj name="Equation" r:id="rId6" imgW="406080" imgH="215640" progId="Equation.3">
                  <p:embed/>
                  <p:pic>
                    <p:nvPicPr>
                      <p:cNvPr id="16" name="Object 2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91350" y="3386138"/>
                        <a:ext cx="609600" cy="3222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8" name="Object 25"/>
          <p:cNvGraphicFramePr>
            <a:graphicFrameLocks noChangeAspect="1"/>
          </p:cNvGraphicFramePr>
          <p:nvPr/>
        </p:nvGraphicFramePr>
        <p:xfrm>
          <a:off x="6991350" y="3662363"/>
          <a:ext cx="609600" cy="323850"/>
        </p:xfrm>
        <a:graphic>
          <a:graphicData uri="http://schemas.openxmlformats.org/presentationml/2006/ole">
            <mc:AlternateContent xmlns:mc="http://schemas.openxmlformats.org/markup-compatibility/2006">
              <mc:Choice xmlns:v="urn:schemas-microsoft-com:vml" Requires="v">
                <p:oleObj spid="_x0000_s61957" name="Equation" r:id="rId8" imgW="406080" imgH="215640" progId="Equation.3">
                  <p:embed/>
                </p:oleObj>
              </mc:Choice>
              <mc:Fallback>
                <p:oleObj name="Equation" r:id="rId8" imgW="406080" imgH="215640" progId="Equation.3">
                  <p:embed/>
                  <p:pic>
                    <p:nvPicPr>
                      <p:cNvPr id="18" name="Object 2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991350" y="3662363"/>
                        <a:ext cx="609600" cy="3238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9" name="TextBox 25"/>
          <p:cNvSpPr txBox="1">
            <a:spLocks noChangeArrowheads="1"/>
          </p:cNvSpPr>
          <p:nvPr/>
        </p:nvSpPr>
        <p:spPr bwMode="auto">
          <a:xfrm>
            <a:off x="6951663" y="3940175"/>
            <a:ext cx="688975" cy="339725"/>
          </a:xfrm>
          <a:prstGeom prst="rect">
            <a:avLst/>
          </a:prstGeom>
          <a:noFill/>
          <a:ln w="9525">
            <a:noFill/>
            <a:miter lim="800000"/>
            <a:headEnd/>
            <a:tailEnd/>
          </a:ln>
        </p:spPr>
        <p:txBody>
          <a:bodyPr wrap="none">
            <a:spAutoFit/>
          </a:bodyPr>
          <a:lstStyle/>
          <a:p>
            <a:r>
              <a:rPr lang="en-US">
                <a:solidFill>
                  <a:srgbClr val="FF0000"/>
                </a:solidFill>
              </a:rPr>
              <a:t>(typ.)</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00BB5-FD47-48E5-9CCF-581DBC151378}"/>
              </a:ext>
            </a:extLst>
          </p:cNvPr>
          <p:cNvSpPr>
            <a:spLocks noGrp="1"/>
          </p:cNvSpPr>
          <p:nvPr>
            <p:ph type="title"/>
          </p:nvPr>
        </p:nvSpPr>
        <p:spPr/>
        <p:txBody>
          <a:bodyPr/>
          <a:lstStyle/>
          <a:p>
            <a:r>
              <a:rPr lang="en-US" sz="2000"/>
              <a:t>Wire-Above-Ground Transmission Line Parameters</a:t>
            </a:r>
          </a:p>
        </p:txBody>
      </p:sp>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218B8144-EE54-4E49-AF7D-C91AE90ED2CC}"/>
                  </a:ext>
                </a:extLst>
              </p:cNvPr>
              <p:cNvSpPr/>
              <p:nvPr/>
            </p:nvSpPr>
            <p:spPr>
              <a:xfrm>
                <a:off x="2641047" y="1265177"/>
                <a:ext cx="2307619" cy="79169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400" i="1">
                          <a:latin typeface="Cambria Math" panose="02040503050406030204" pitchFamily="18" charset="0"/>
                        </a:rPr>
                        <m:t>𝐿</m:t>
                      </m:r>
                      <m:r>
                        <a:rPr lang="en-US" sz="1400">
                          <a:latin typeface="Cambria Math" panose="02040503050406030204" pitchFamily="18" charset="0"/>
                        </a:rPr>
                        <m:t>=</m:t>
                      </m:r>
                      <m:f>
                        <m:fPr>
                          <m:ctrlPr>
                            <a:rPr lang="en-US" sz="1400" i="1">
                              <a:latin typeface="Cambria Math" panose="02040503050406030204" pitchFamily="18" charset="0"/>
                            </a:rPr>
                          </m:ctrlPr>
                        </m:fPr>
                        <m:num>
                          <m:sSub>
                            <m:sSubPr>
                              <m:ctrlPr>
                                <a:rPr lang="en-US" sz="1400" i="1">
                                  <a:latin typeface="Cambria Math" panose="02040503050406030204" pitchFamily="18" charset="0"/>
                                </a:rPr>
                              </m:ctrlPr>
                            </m:sSubPr>
                            <m:e>
                              <m:r>
                                <a:rPr lang="en-US" sz="1400" i="1">
                                  <a:latin typeface="Cambria Math" panose="02040503050406030204" pitchFamily="18" charset="0"/>
                                </a:rPr>
                                <m:t>𝜇</m:t>
                              </m:r>
                            </m:e>
                            <m:sub>
                              <m:r>
                                <a:rPr lang="en-US" sz="1400">
                                  <a:latin typeface="Cambria Math" panose="02040503050406030204" pitchFamily="18" charset="0"/>
                                </a:rPr>
                                <m:t>0</m:t>
                              </m:r>
                            </m:sub>
                          </m:sSub>
                        </m:num>
                        <m:den>
                          <m:r>
                            <a:rPr lang="en-US" sz="1400">
                              <a:latin typeface="Cambria Math" panose="02040503050406030204" pitchFamily="18" charset="0"/>
                            </a:rPr>
                            <m:t>2</m:t>
                          </m:r>
                          <m:r>
                            <a:rPr lang="en-US" sz="1400" i="1">
                              <a:latin typeface="Cambria Math" panose="02040503050406030204" pitchFamily="18" charset="0"/>
                            </a:rPr>
                            <m:t>𝜋</m:t>
                          </m:r>
                        </m:den>
                      </m:f>
                      <m:r>
                        <a:rPr lang="en-US" sz="1400" i="1">
                          <a:latin typeface="Cambria Math" panose="02040503050406030204" pitchFamily="18" charset="0"/>
                        </a:rPr>
                        <m:t>𝑙𝑛</m:t>
                      </m:r>
                      <m:d>
                        <m:dPr>
                          <m:begChr m:val="["/>
                          <m:endChr m:val="]"/>
                          <m:ctrlPr>
                            <a:rPr lang="en-US" sz="1400" i="1">
                              <a:latin typeface="Cambria Math" panose="02040503050406030204" pitchFamily="18" charset="0"/>
                            </a:rPr>
                          </m:ctrlPr>
                        </m:dPr>
                        <m:e>
                          <m:f>
                            <m:fPr>
                              <m:ctrlPr>
                                <a:rPr lang="en-US" sz="1400" i="1">
                                  <a:latin typeface="Cambria Math" panose="02040503050406030204" pitchFamily="18" charset="0"/>
                                </a:rPr>
                              </m:ctrlPr>
                            </m:fPr>
                            <m:num>
                              <m:r>
                                <a:rPr lang="en-US" sz="1400" i="1">
                                  <a:latin typeface="Cambria Math" panose="02040503050406030204" pitchFamily="18" charset="0"/>
                                </a:rPr>
                                <m:t>h</m:t>
                              </m:r>
                            </m:num>
                            <m:den>
                              <m:r>
                                <a:rPr lang="en-US" sz="1400" i="1">
                                  <a:latin typeface="Cambria Math" panose="02040503050406030204" pitchFamily="18" charset="0"/>
                                </a:rPr>
                                <m:t>𝑎</m:t>
                              </m:r>
                            </m:den>
                          </m:f>
                          <m:r>
                            <a:rPr lang="en-US" sz="1400">
                              <a:latin typeface="Cambria Math" panose="02040503050406030204" pitchFamily="18" charset="0"/>
                            </a:rPr>
                            <m:t>+</m:t>
                          </m:r>
                          <m:rad>
                            <m:radPr>
                              <m:degHide m:val="on"/>
                              <m:ctrlPr>
                                <a:rPr lang="en-US" sz="1400" i="1">
                                  <a:latin typeface="Cambria Math" panose="02040503050406030204" pitchFamily="18" charset="0"/>
                                </a:rPr>
                              </m:ctrlPr>
                            </m:radPr>
                            <m:deg/>
                            <m:e>
                              <m:sSup>
                                <m:sSupPr>
                                  <m:ctrlPr>
                                    <a:rPr lang="en-US" sz="1400" i="1">
                                      <a:latin typeface="Cambria Math" panose="02040503050406030204" pitchFamily="18" charset="0"/>
                                    </a:rPr>
                                  </m:ctrlPr>
                                </m:sSupPr>
                                <m:e>
                                  <m:d>
                                    <m:dPr>
                                      <m:ctrlPr>
                                        <a:rPr lang="en-US" sz="1400" i="1">
                                          <a:latin typeface="Cambria Math" panose="02040503050406030204" pitchFamily="18" charset="0"/>
                                        </a:rPr>
                                      </m:ctrlPr>
                                    </m:dPr>
                                    <m:e>
                                      <m:f>
                                        <m:fPr>
                                          <m:ctrlPr>
                                            <a:rPr lang="en-US" sz="1400" i="1">
                                              <a:latin typeface="Cambria Math" panose="02040503050406030204" pitchFamily="18" charset="0"/>
                                            </a:rPr>
                                          </m:ctrlPr>
                                        </m:fPr>
                                        <m:num>
                                          <m:r>
                                            <a:rPr lang="en-US" sz="1400" i="1">
                                              <a:latin typeface="Cambria Math" panose="02040503050406030204" pitchFamily="18" charset="0"/>
                                            </a:rPr>
                                            <m:t>h</m:t>
                                          </m:r>
                                        </m:num>
                                        <m:den>
                                          <m:r>
                                            <a:rPr lang="en-US" sz="1400" i="1">
                                              <a:latin typeface="Cambria Math" panose="02040503050406030204" pitchFamily="18" charset="0"/>
                                            </a:rPr>
                                            <m:t>𝑎</m:t>
                                          </m:r>
                                        </m:den>
                                      </m:f>
                                    </m:e>
                                  </m:d>
                                </m:e>
                                <m:sup>
                                  <m:r>
                                    <a:rPr lang="en-US" sz="1400">
                                      <a:latin typeface="Cambria Math" panose="02040503050406030204" pitchFamily="18" charset="0"/>
                                    </a:rPr>
                                    <m:t>2</m:t>
                                  </m:r>
                                </m:sup>
                              </m:sSup>
                              <m:r>
                                <a:rPr lang="en-US" sz="1400">
                                  <a:latin typeface="Cambria Math" panose="02040503050406030204" pitchFamily="18" charset="0"/>
                                </a:rPr>
                                <m:t>−1</m:t>
                              </m:r>
                            </m:e>
                          </m:rad>
                        </m:e>
                      </m:d>
                    </m:oMath>
                  </m:oMathPara>
                </a14:m>
                <a:endParaRPr lang="en-US" sz="1400"/>
              </a:p>
            </p:txBody>
          </p:sp>
        </mc:Choice>
        <mc:Fallback xmlns="">
          <p:sp>
            <p:nvSpPr>
              <p:cNvPr id="4" name="Rectangle 3">
                <a:extLst>
                  <a:ext uri="{FF2B5EF4-FFF2-40B4-BE49-F238E27FC236}">
                    <a16:creationId xmlns:a16="http://schemas.microsoft.com/office/drawing/2014/main" id="{218B8144-EE54-4E49-AF7D-C91AE90ED2CC}"/>
                  </a:ext>
                </a:extLst>
              </p:cNvPr>
              <p:cNvSpPr>
                <a:spLocks noRot="1" noChangeAspect="1" noMove="1" noResize="1" noEditPoints="1" noAdjustHandles="1" noChangeArrowheads="1" noChangeShapeType="1" noTextEdit="1"/>
              </p:cNvSpPr>
              <p:nvPr/>
            </p:nvSpPr>
            <p:spPr>
              <a:xfrm>
                <a:off x="2641047" y="1265177"/>
                <a:ext cx="2307619" cy="791692"/>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AC6895FA-287E-4794-864C-984D63C6A74E}"/>
                  </a:ext>
                </a:extLst>
              </p:cNvPr>
              <p:cNvSpPr/>
              <p:nvPr/>
            </p:nvSpPr>
            <p:spPr>
              <a:xfrm>
                <a:off x="2641047" y="2601138"/>
                <a:ext cx="2095702" cy="102694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400" i="1">
                          <a:latin typeface="Cambria Math" panose="02040503050406030204" pitchFamily="18" charset="0"/>
                        </a:rPr>
                        <m:t>𝐶</m:t>
                      </m:r>
                      <m:r>
                        <a:rPr lang="en-US" sz="1400">
                          <a:latin typeface="Cambria Math" panose="02040503050406030204" pitchFamily="18" charset="0"/>
                        </a:rPr>
                        <m:t>=</m:t>
                      </m:r>
                      <m:f>
                        <m:fPr>
                          <m:ctrlPr>
                            <a:rPr lang="en-US" sz="1400" i="1">
                              <a:latin typeface="Cambria Math" panose="02040503050406030204" pitchFamily="18" charset="0"/>
                            </a:rPr>
                          </m:ctrlPr>
                        </m:fPr>
                        <m:num>
                          <m:r>
                            <a:rPr lang="en-US" sz="1400">
                              <a:latin typeface="Cambria Math" panose="02040503050406030204" pitchFamily="18" charset="0"/>
                            </a:rPr>
                            <m:t>2</m:t>
                          </m:r>
                          <m:r>
                            <a:rPr lang="en-US" sz="1400" i="1">
                              <a:latin typeface="Cambria Math" panose="02040503050406030204" pitchFamily="18" charset="0"/>
                            </a:rPr>
                            <m:t>𝜋</m:t>
                          </m:r>
                          <m:sSub>
                            <m:sSubPr>
                              <m:ctrlPr>
                                <a:rPr lang="en-US" sz="1400" i="1">
                                  <a:latin typeface="Cambria Math" panose="02040503050406030204" pitchFamily="18" charset="0"/>
                                </a:rPr>
                              </m:ctrlPr>
                            </m:sSubPr>
                            <m:e>
                              <m:r>
                                <a:rPr lang="en-US" sz="1400" i="1">
                                  <a:latin typeface="Cambria Math" panose="02040503050406030204" pitchFamily="18" charset="0"/>
                                </a:rPr>
                                <m:t>𝜀</m:t>
                              </m:r>
                            </m:e>
                            <m:sub>
                              <m:r>
                                <a:rPr lang="en-US" sz="1400">
                                  <a:latin typeface="Cambria Math" panose="02040503050406030204" pitchFamily="18" charset="0"/>
                                </a:rPr>
                                <m:t>0</m:t>
                              </m:r>
                            </m:sub>
                          </m:sSub>
                        </m:num>
                        <m:den>
                          <m:r>
                            <a:rPr lang="en-US" sz="1400" i="1">
                              <a:latin typeface="Cambria Math" panose="02040503050406030204" pitchFamily="18" charset="0"/>
                            </a:rPr>
                            <m:t>𝑙𝑛</m:t>
                          </m:r>
                          <m:d>
                            <m:dPr>
                              <m:begChr m:val="["/>
                              <m:endChr m:val="]"/>
                              <m:ctrlPr>
                                <a:rPr lang="en-US" sz="1400" i="1">
                                  <a:latin typeface="Cambria Math" panose="02040503050406030204" pitchFamily="18" charset="0"/>
                                </a:rPr>
                              </m:ctrlPr>
                            </m:dPr>
                            <m:e>
                              <m:f>
                                <m:fPr>
                                  <m:ctrlPr>
                                    <a:rPr lang="en-US" sz="1400" i="1">
                                      <a:latin typeface="Cambria Math" panose="02040503050406030204" pitchFamily="18" charset="0"/>
                                    </a:rPr>
                                  </m:ctrlPr>
                                </m:fPr>
                                <m:num>
                                  <m:r>
                                    <a:rPr lang="en-US" sz="1400" i="1">
                                      <a:latin typeface="Cambria Math" panose="02040503050406030204" pitchFamily="18" charset="0"/>
                                    </a:rPr>
                                    <m:t>h</m:t>
                                  </m:r>
                                </m:num>
                                <m:den>
                                  <m:r>
                                    <a:rPr lang="en-US" sz="1400" i="1">
                                      <a:latin typeface="Cambria Math" panose="02040503050406030204" pitchFamily="18" charset="0"/>
                                    </a:rPr>
                                    <m:t>𝑎</m:t>
                                  </m:r>
                                </m:den>
                              </m:f>
                              <m:r>
                                <a:rPr lang="en-US" sz="1400">
                                  <a:latin typeface="Cambria Math" panose="02040503050406030204" pitchFamily="18" charset="0"/>
                                </a:rPr>
                                <m:t> +</m:t>
                              </m:r>
                              <m:rad>
                                <m:radPr>
                                  <m:degHide m:val="on"/>
                                  <m:ctrlPr>
                                    <a:rPr lang="en-US" sz="1400" i="1">
                                      <a:latin typeface="Cambria Math" panose="02040503050406030204" pitchFamily="18" charset="0"/>
                                    </a:rPr>
                                  </m:ctrlPr>
                                </m:radPr>
                                <m:deg/>
                                <m:e>
                                  <m:sSup>
                                    <m:sSupPr>
                                      <m:ctrlPr>
                                        <a:rPr lang="en-US" sz="1400" i="1">
                                          <a:latin typeface="Cambria Math" panose="02040503050406030204" pitchFamily="18" charset="0"/>
                                        </a:rPr>
                                      </m:ctrlPr>
                                    </m:sSupPr>
                                    <m:e>
                                      <m:d>
                                        <m:dPr>
                                          <m:ctrlPr>
                                            <a:rPr lang="en-US" sz="1400" i="1">
                                              <a:latin typeface="Cambria Math" panose="02040503050406030204" pitchFamily="18" charset="0"/>
                                            </a:rPr>
                                          </m:ctrlPr>
                                        </m:dPr>
                                        <m:e>
                                          <m:f>
                                            <m:fPr>
                                              <m:ctrlPr>
                                                <a:rPr lang="en-US" sz="1400" i="1">
                                                  <a:latin typeface="Cambria Math" panose="02040503050406030204" pitchFamily="18" charset="0"/>
                                                </a:rPr>
                                              </m:ctrlPr>
                                            </m:fPr>
                                            <m:num>
                                              <m:r>
                                                <a:rPr lang="en-US" sz="1400" i="1">
                                                  <a:latin typeface="Cambria Math" panose="02040503050406030204" pitchFamily="18" charset="0"/>
                                                </a:rPr>
                                                <m:t>h</m:t>
                                              </m:r>
                                            </m:num>
                                            <m:den>
                                              <m:r>
                                                <a:rPr lang="en-US" sz="1400" i="1">
                                                  <a:latin typeface="Cambria Math" panose="02040503050406030204" pitchFamily="18" charset="0"/>
                                                </a:rPr>
                                                <m:t>𝑎</m:t>
                                              </m:r>
                                            </m:den>
                                          </m:f>
                                        </m:e>
                                      </m:d>
                                    </m:e>
                                    <m:sup>
                                      <m:r>
                                        <a:rPr lang="en-US" sz="1400">
                                          <a:latin typeface="Cambria Math" panose="02040503050406030204" pitchFamily="18" charset="0"/>
                                        </a:rPr>
                                        <m:t>2</m:t>
                                      </m:r>
                                    </m:sup>
                                  </m:sSup>
                                  <m:r>
                                    <a:rPr lang="en-US" sz="1400">
                                      <a:latin typeface="Cambria Math" panose="02040503050406030204" pitchFamily="18" charset="0"/>
                                    </a:rPr>
                                    <m:t>−1</m:t>
                                  </m:r>
                                </m:e>
                              </m:rad>
                            </m:e>
                          </m:d>
                        </m:den>
                      </m:f>
                    </m:oMath>
                  </m:oMathPara>
                </a14:m>
                <a:endParaRPr lang="en-US" sz="1400"/>
              </a:p>
            </p:txBody>
          </p:sp>
        </mc:Choice>
        <mc:Fallback xmlns="">
          <p:sp>
            <p:nvSpPr>
              <p:cNvPr id="5" name="Rectangle 4">
                <a:extLst>
                  <a:ext uri="{FF2B5EF4-FFF2-40B4-BE49-F238E27FC236}">
                    <a16:creationId xmlns:a16="http://schemas.microsoft.com/office/drawing/2014/main" id="{AC6895FA-287E-4794-864C-984D63C6A74E}"/>
                  </a:ext>
                </a:extLst>
              </p:cNvPr>
              <p:cNvSpPr>
                <a:spLocks noRot="1" noChangeAspect="1" noMove="1" noResize="1" noEditPoints="1" noAdjustHandles="1" noChangeArrowheads="1" noChangeShapeType="1" noTextEdit="1"/>
              </p:cNvSpPr>
              <p:nvPr/>
            </p:nvSpPr>
            <p:spPr>
              <a:xfrm>
                <a:off x="2641047" y="2601138"/>
                <a:ext cx="2095702" cy="1026948"/>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89D612BE-4C36-4046-A67E-7B534CE82F8C}"/>
                  </a:ext>
                </a:extLst>
              </p:cNvPr>
              <p:cNvSpPr/>
              <p:nvPr/>
            </p:nvSpPr>
            <p:spPr>
              <a:xfrm>
                <a:off x="2641047" y="4102638"/>
                <a:ext cx="3664786" cy="8916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𝑍</m:t>
                          </m:r>
                        </m:e>
                        <m:sub>
                          <m:r>
                            <a:rPr lang="en-US">
                              <a:latin typeface="Cambria Math" panose="02040503050406030204" pitchFamily="18" charset="0"/>
                            </a:rPr>
                            <m:t>0</m:t>
                          </m:r>
                        </m:sub>
                      </m:sSub>
                      <m:r>
                        <a:rPr lang="en-US">
                          <a:latin typeface="Cambria Math" panose="02040503050406030204" pitchFamily="18" charset="0"/>
                        </a:rPr>
                        <m:t>=</m:t>
                      </m:r>
                      <m:rad>
                        <m:radPr>
                          <m:degHide m:val="on"/>
                          <m:ctrlPr>
                            <a:rPr lang="en-US" i="1">
                              <a:latin typeface="Cambria Math" panose="02040503050406030204" pitchFamily="18" charset="0"/>
                            </a:rPr>
                          </m:ctrlPr>
                        </m:radPr>
                        <m:deg/>
                        <m:e>
                          <m:f>
                            <m:fPr>
                              <m:ctrlPr>
                                <a:rPr lang="en-US" i="1">
                                  <a:latin typeface="Cambria Math" panose="02040503050406030204" pitchFamily="18" charset="0"/>
                                </a:rPr>
                              </m:ctrlPr>
                            </m:fPr>
                            <m:num>
                              <m:r>
                                <a:rPr lang="en-US" i="1">
                                  <a:latin typeface="Cambria Math" panose="02040503050406030204" pitchFamily="18" charset="0"/>
                                </a:rPr>
                                <m:t>𝐿</m:t>
                              </m:r>
                            </m:num>
                            <m:den>
                              <m:r>
                                <a:rPr lang="en-US" i="1">
                                  <a:latin typeface="Cambria Math" panose="02040503050406030204" pitchFamily="18" charset="0"/>
                                </a:rPr>
                                <m:t>𝐶</m:t>
                              </m:r>
                            </m:den>
                          </m:f>
                        </m:e>
                      </m:rad>
                      <m:r>
                        <a:rPr lang="en-US">
                          <a:latin typeface="Cambria Math" panose="02040503050406030204" pitchFamily="18" charset="0"/>
                        </a:rPr>
                        <m:t>=</m:t>
                      </m:r>
                      <m:f>
                        <m:fPr>
                          <m:ctrlPr>
                            <a:rPr lang="en-US" i="1">
                              <a:latin typeface="Cambria Math" panose="02040503050406030204" pitchFamily="18" charset="0"/>
                            </a:rPr>
                          </m:ctrlPr>
                        </m:fPr>
                        <m:num>
                          <m:r>
                            <a:rPr lang="en-US">
                              <a:latin typeface="Cambria Math" panose="02040503050406030204" pitchFamily="18" charset="0"/>
                            </a:rPr>
                            <m:t>1</m:t>
                          </m:r>
                        </m:num>
                        <m:den>
                          <m:r>
                            <a:rPr lang="en-US">
                              <a:latin typeface="Cambria Math" panose="02040503050406030204" pitchFamily="18" charset="0"/>
                            </a:rPr>
                            <m:t>2</m:t>
                          </m:r>
                          <m:r>
                            <a:rPr lang="en-US" i="1">
                              <a:latin typeface="Cambria Math" panose="02040503050406030204" pitchFamily="18" charset="0"/>
                            </a:rPr>
                            <m:t>𝜋</m:t>
                          </m:r>
                        </m:den>
                      </m:f>
                      <m:rad>
                        <m:radPr>
                          <m:degHide m:val="on"/>
                          <m:ctrlPr>
                            <a:rPr lang="en-US" i="1">
                              <a:latin typeface="Cambria Math" panose="02040503050406030204" pitchFamily="18" charset="0"/>
                            </a:rPr>
                          </m:ctrlPr>
                        </m:radPr>
                        <m:deg/>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𝜇</m:t>
                                  </m:r>
                                </m:e>
                                <m:sub>
                                  <m:r>
                                    <a:rPr lang="en-US">
                                      <a:latin typeface="Cambria Math" panose="02040503050406030204" pitchFamily="18" charset="0"/>
                                    </a:rPr>
                                    <m:t>0</m:t>
                                  </m:r>
                                </m:sub>
                              </m:sSub>
                            </m:num>
                            <m:den>
                              <m:sSub>
                                <m:sSubPr>
                                  <m:ctrlPr>
                                    <a:rPr lang="en-US" i="1">
                                      <a:latin typeface="Cambria Math" panose="02040503050406030204" pitchFamily="18" charset="0"/>
                                    </a:rPr>
                                  </m:ctrlPr>
                                </m:sSubPr>
                                <m:e>
                                  <m:r>
                                    <a:rPr lang="en-US" i="1">
                                      <a:latin typeface="Cambria Math" panose="02040503050406030204" pitchFamily="18" charset="0"/>
                                    </a:rPr>
                                    <m:t>𝜀</m:t>
                                  </m:r>
                                </m:e>
                                <m:sub>
                                  <m:r>
                                    <a:rPr lang="en-US">
                                      <a:latin typeface="Cambria Math" panose="02040503050406030204" pitchFamily="18" charset="0"/>
                                    </a:rPr>
                                    <m:t>0</m:t>
                                  </m:r>
                                </m:sub>
                              </m:sSub>
                            </m:den>
                          </m:f>
                        </m:e>
                      </m:rad>
                      <m:r>
                        <a:rPr lang="en-US" i="1">
                          <a:latin typeface="Cambria Math" panose="02040503050406030204" pitchFamily="18" charset="0"/>
                        </a:rPr>
                        <m:t>𝑙𝑛</m:t>
                      </m:r>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h</m:t>
                              </m:r>
                            </m:num>
                            <m:den>
                              <m:r>
                                <a:rPr lang="en-US" i="1">
                                  <a:latin typeface="Cambria Math" panose="02040503050406030204" pitchFamily="18" charset="0"/>
                                </a:rPr>
                                <m:t>𝑎</m:t>
                              </m:r>
                            </m:den>
                          </m:f>
                          <m:r>
                            <a:rPr lang="en-US">
                              <a:latin typeface="Cambria Math" panose="02040503050406030204" pitchFamily="18" charset="0"/>
                            </a:rPr>
                            <m:t>+</m:t>
                          </m:r>
                          <m:rad>
                            <m:radPr>
                              <m:degHide m:val="on"/>
                              <m:ctrlPr>
                                <a:rPr lang="en-US" i="1">
                                  <a:latin typeface="Cambria Math" panose="02040503050406030204" pitchFamily="18" charset="0"/>
                                </a:rPr>
                              </m:ctrlPr>
                            </m:radPr>
                            <m:deg/>
                            <m:e>
                              <m:sSup>
                                <m:sSupPr>
                                  <m:ctrlPr>
                                    <a:rPr lang="en-US" i="1">
                                      <a:latin typeface="Cambria Math" panose="02040503050406030204" pitchFamily="18" charset="0"/>
                                    </a:rPr>
                                  </m:ctrlPr>
                                </m:sSupPr>
                                <m:e>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h</m:t>
                                          </m:r>
                                        </m:num>
                                        <m:den>
                                          <m:r>
                                            <a:rPr lang="en-US" i="1">
                                              <a:latin typeface="Cambria Math" panose="02040503050406030204" pitchFamily="18" charset="0"/>
                                            </a:rPr>
                                            <m:t>𝑎</m:t>
                                          </m:r>
                                        </m:den>
                                      </m:f>
                                    </m:e>
                                  </m:d>
                                </m:e>
                                <m:sup>
                                  <m:r>
                                    <a:rPr lang="en-US">
                                      <a:latin typeface="Cambria Math" panose="02040503050406030204" pitchFamily="18" charset="0"/>
                                    </a:rPr>
                                    <m:t>2</m:t>
                                  </m:r>
                                </m:sup>
                              </m:sSup>
                              <m:r>
                                <a:rPr lang="en-US">
                                  <a:latin typeface="Cambria Math" panose="02040503050406030204" pitchFamily="18" charset="0"/>
                                </a:rPr>
                                <m:t>−1</m:t>
                              </m:r>
                            </m:e>
                          </m:rad>
                        </m:e>
                      </m:d>
                    </m:oMath>
                  </m:oMathPara>
                </a14:m>
                <a:endParaRPr lang="en-US"/>
              </a:p>
            </p:txBody>
          </p:sp>
        </mc:Choice>
        <mc:Fallback xmlns="">
          <p:sp>
            <p:nvSpPr>
              <p:cNvPr id="6" name="Rectangle 5">
                <a:extLst>
                  <a:ext uri="{FF2B5EF4-FFF2-40B4-BE49-F238E27FC236}">
                    <a16:creationId xmlns:a16="http://schemas.microsoft.com/office/drawing/2014/main" id="{89D612BE-4C36-4046-A67E-7B534CE82F8C}"/>
                  </a:ext>
                </a:extLst>
              </p:cNvPr>
              <p:cNvSpPr>
                <a:spLocks noRot="1" noChangeAspect="1" noMove="1" noResize="1" noEditPoints="1" noAdjustHandles="1" noChangeArrowheads="1" noChangeShapeType="1" noTextEdit="1"/>
              </p:cNvSpPr>
              <p:nvPr/>
            </p:nvSpPr>
            <p:spPr>
              <a:xfrm>
                <a:off x="2641047" y="4102638"/>
                <a:ext cx="3664786" cy="891654"/>
              </a:xfrm>
              <a:prstGeom prst="rect">
                <a:avLst/>
              </a:prstGeom>
              <a:blipFill>
                <a:blip r:embed="rId4"/>
                <a:stretch>
                  <a:fillRect/>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90F8BA95-987E-41D3-8B0B-16DB69430244}"/>
              </a:ext>
            </a:extLst>
          </p:cNvPr>
          <p:cNvSpPr txBox="1"/>
          <p:nvPr/>
        </p:nvSpPr>
        <p:spPr>
          <a:xfrm>
            <a:off x="1751012" y="5302069"/>
            <a:ext cx="5230919" cy="946926"/>
          </a:xfrm>
          <a:prstGeom prst="rect">
            <a:avLst/>
          </a:prstGeom>
          <a:noFill/>
        </p:spPr>
        <p:txBody>
          <a:bodyPr wrap="none" rtlCol="0">
            <a:spAutoFit/>
          </a:bodyPr>
          <a:lstStyle/>
          <a:p>
            <a:pPr marL="914400">
              <a:lnSpc>
                <a:spcPts val="1200"/>
              </a:lnSpc>
              <a:spcBef>
                <a:spcPts val="300"/>
              </a:spcBef>
              <a:spcAft>
                <a:spcPts val="300"/>
              </a:spcAft>
            </a:pPr>
            <a:r>
              <a:rPr lang="en-US" sz="1400" b="0" i="1">
                <a:latin typeface="Helvetica" panose="020B0604020202020204" pitchFamily="34" charset="0"/>
                <a:ea typeface="Calibri" panose="020F0502020204030204" pitchFamily="34" charset="0"/>
                <a:cs typeface="Helvetica" panose="020B0604020202020204" pitchFamily="34" charset="0"/>
              </a:rPr>
              <a:t>µ</a:t>
            </a:r>
            <a:r>
              <a:rPr lang="en-US" sz="1400" b="0" i="1" baseline="-25000">
                <a:latin typeface="Helvetica" panose="020B0604020202020204" pitchFamily="34" charset="0"/>
                <a:ea typeface="Calibri" panose="020F0502020204030204" pitchFamily="34" charset="0"/>
                <a:cs typeface="Helvetica" panose="020B0604020202020204" pitchFamily="34" charset="0"/>
              </a:rPr>
              <a:t>0</a:t>
            </a:r>
            <a:r>
              <a:rPr lang="en-US" sz="1400" b="0" i="1">
                <a:latin typeface="Helvetica" panose="020B0604020202020204" pitchFamily="34" charset="0"/>
                <a:ea typeface="Calibri" panose="020F0502020204030204" pitchFamily="34" charset="0"/>
                <a:cs typeface="Helvetica" panose="020B0604020202020204" pitchFamily="34" charset="0"/>
              </a:rPr>
              <a:t> = permeability of free space = 4π x 10</a:t>
            </a:r>
            <a:r>
              <a:rPr lang="en-US" sz="1400" b="0" i="1" baseline="30000">
                <a:latin typeface="Helvetica" panose="020B0604020202020204" pitchFamily="34" charset="0"/>
                <a:ea typeface="Calibri" panose="020F0502020204030204" pitchFamily="34" charset="0"/>
                <a:cs typeface="Helvetica" panose="020B0604020202020204" pitchFamily="34" charset="0"/>
              </a:rPr>
              <a:t>-7</a:t>
            </a:r>
            <a:r>
              <a:rPr lang="en-US" sz="1400" b="0" i="1">
                <a:latin typeface="Helvetica" panose="020B0604020202020204" pitchFamily="34" charset="0"/>
                <a:ea typeface="Calibri" panose="020F0502020204030204" pitchFamily="34" charset="0"/>
                <a:cs typeface="Helvetica" panose="020B0604020202020204" pitchFamily="34" charset="0"/>
              </a:rPr>
              <a:t> H/m</a:t>
            </a:r>
            <a:endParaRPr lang="en-US" sz="1400" b="0">
              <a:latin typeface="Helvetica" panose="020B0604020202020204" pitchFamily="34" charset="0"/>
              <a:ea typeface="Times New Roman" panose="02020603050405020304" pitchFamily="18" charset="0"/>
              <a:cs typeface="Times New Roman" panose="02020603050405020304" pitchFamily="18" charset="0"/>
            </a:endParaRPr>
          </a:p>
          <a:p>
            <a:pPr marL="914400">
              <a:lnSpc>
                <a:spcPts val="1200"/>
              </a:lnSpc>
              <a:spcBef>
                <a:spcPts val="300"/>
              </a:spcBef>
              <a:spcAft>
                <a:spcPts val="300"/>
              </a:spcAft>
            </a:pPr>
            <a:r>
              <a:rPr lang="en-US" sz="1400" b="0" i="1">
                <a:latin typeface="Helvetica" panose="020B0604020202020204" pitchFamily="34" charset="0"/>
                <a:ea typeface="Calibri" panose="020F0502020204030204" pitchFamily="34" charset="0"/>
                <a:cs typeface="Helvetica" panose="020B0604020202020204" pitchFamily="34" charset="0"/>
              </a:rPr>
              <a:t>ε</a:t>
            </a:r>
            <a:r>
              <a:rPr lang="en-US" sz="1400" b="0" i="1" baseline="-25000">
                <a:latin typeface="Helvetica" panose="020B0604020202020204" pitchFamily="34" charset="0"/>
                <a:ea typeface="Calibri" panose="020F0502020204030204" pitchFamily="34" charset="0"/>
                <a:cs typeface="Helvetica" panose="020B0604020202020204" pitchFamily="34" charset="0"/>
              </a:rPr>
              <a:t>0</a:t>
            </a:r>
            <a:r>
              <a:rPr lang="en-US" sz="1400" b="0" i="1">
                <a:latin typeface="Helvetica" panose="020B0604020202020204" pitchFamily="34" charset="0"/>
                <a:ea typeface="Calibri" panose="020F0502020204030204" pitchFamily="34" charset="0"/>
                <a:cs typeface="Helvetica" panose="020B0604020202020204" pitchFamily="34" charset="0"/>
              </a:rPr>
              <a:t> = permittivity of free space = 1/(36π) x 10</a:t>
            </a:r>
            <a:r>
              <a:rPr lang="en-US" sz="1400" b="0" i="1" baseline="30000">
                <a:latin typeface="Helvetica" panose="020B0604020202020204" pitchFamily="34" charset="0"/>
                <a:ea typeface="Calibri" panose="020F0502020204030204" pitchFamily="34" charset="0"/>
                <a:cs typeface="Helvetica" panose="020B0604020202020204" pitchFamily="34" charset="0"/>
              </a:rPr>
              <a:t>-9</a:t>
            </a:r>
            <a:r>
              <a:rPr lang="en-US" sz="1400" b="0" i="1">
                <a:latin typeface="Helvetica" panose="020B0604020202020204" pitchFamily="34" charset="0"/>
                <a:ea typeface="Calibri" panose="020F0502020204030204" pitchFamily="34" charset="0"/>
                <a:cs typeface="Helvetica" panose="020B0604020202020204" pitchFamily="34" charset="0"/>
              </a:rPr>
              <a:t> F/m</a:t>
            </a:r>
            <a:endParaRPr lang="en-US" sz="1400" b="0">
              <a:latin typeface="Helvetica" panose="020B0604020202020204" pitchFamily="34" charset="0"/>
              <a:ea typeface="Times New Roman" panose="02020603050405020304" pitchFamily="18" charset="0"/>
              <a:cs typeface="Times New Roman" panose="02020603050405020304" pitchFamily="18" charset="0"/>
            </a:endParaRPr>
          </a:p>
          <a:p>
            <a:pPr marL="914400">
              <a:lnSpc>
                <a:spcPts val="1200"/>
              </a:lnSpc>
              <a:spcBef>
                <a:spcPts val="300"/>
              </a:spcBef>
              <a:spcAft>
                <a:spcPts val="300"/>
              </a:spcAft>
            </a:pPr>
            <a:r>
              <a:rPr lang="en-US" sz="1400" b="0" i="1">
                <a:latin typeface="Helvetica" panose="020B0604020202020204" pitchFamily="34" charset="0"/>
                <a:ea typeface="Calibri" panose="020F0502020204030204" pitchFamily="34" charset="0"/>
                <a:cs typeface="Helvetica" panose="020B0604020202020204" pitchFamily="34" charset="0"/>
              </a:rPr>
              <a:t>h = height of wire (cable) above ground plane</a:t>
            </a:r>
            <a:endParaRPr lang="en-US" sz="1400" b="0">
              <a:latin typeface="Helvetica" panose="020B0604020202020204" pitchFamily="34" charset="0"/>
              <a:ea typeface="Times New Roman" panose="02020603050405020304" pitchFamily="18" charset="0"/>
              <a:cs typeface="Times New Roman" panose="02020603050405020304" pitchFamily="18" charset="0"/>
            </a:endParaRPr>
          </a:p>
          <a:p>
            <a:pPr marL="914400">
              <a:lnSpc>
                <a:spcPts val="1200"/>
              </a:lnSpc>
              <a:spcBef>
                <a:spcPts val="300"/>
              </a:spcBef>
              <a:spcAft>
                <a:spcPts val="300"/>
              </a:spcAft>
            </a:pPr>
            <a:r>
              <a:rPr lang="en-US" sz="1400" b="0" i="1">
                <a:latin typeface="Helvetica" panose="020B0604020202020204" pitchFamily="34" charset="0"/>
                <a:ea typeface="Calibri" panose="020F0502020204030204" pitchFamily="34" charset="0"/>
                <a:cs typeface="Helvetica" panose="020B0604020202020204" pitchFamily="34" charset="0"/>
              </a:rPr>
              <a:t>a = wire (cable) radius</a:t>
            </a:r>
            <a:endParaRPr lang="en-US" sz="1400" b="0">
              <a:latin typeface="Helvetica" panose="020B0604020202020204" pitchFamily="34" charset="0"/>
              <a:ea typeface="Times New Roman" panose="02020603050405020304" pitchFamily="18" charset="0"/>
              <a:cs typeface="Times New Roman" panose="02020603050405020304" pitchFamily="18" charset="0"/>
            </a:endParaRPr>
          </a:p>
        </p:txBody>
      </p:sp>
      <p:sp>
        <p:nvSpPr>
          <p:cNvPr id="8" name="TextBox 20">
            <a:extLst>
              <a:ext uri="{FF2B5EF4-FFF2-40B4-BE49-F238E27FC236}">
                <a16:creationId xmlns:a16="http://schemas.microsoft.com/office/drawing/2014/main" id="{57B818EA-1A11-4526-BF29-3D721779C08A}"/>
              </a:ext>
            </a:extLst>
          </p:cNvPr>
          <p:cNvSpPr txBox="1">
            <a:spLocks noChangeArrowheads="1"/>
          </p:cNvSpPr>
          <p:nvPr/>
        </p:nvSpPr>
        <p:spPr bwMode="auto">
          <a:xfrm>
            <a:off x="2641047" y="957202"/>
            <a:ext cx="2476500" cy="307975"/>
          </a:xfrm>
          <a:prstGeom prst="rect">
            <a:avLst/>
          </a:prstGeom>
          <a:noFill/>
          <a:ln w="9525">
            <a:noFill/>
            <a:miter lim="800000"/>
            <a:headEnd/>
            <a:tailEnd/>
          </a:ln>
        </p:spPr>
        <p:txBody>
          <a:bodyPr wrap="none">
            <a:spAutoFit/>
          </a:bodyPr>
          <a:lstStyle/>
          <a:p>
            <a:r>
              <a:rPr lang="en-US" sz="1400" i="1">
                <a:solidFill>
                  <a:srgbClr val="0000FF"/>
                </a:solidFill>
              </a:rPr>
              <a:t>Inductance per unit length:</a:t>
            </a:r>
          </a:p>
        </p:txBody>
      </p:sp>
      <p:sp>
        <p:nvSpPr>
          <p:cNvPr id="9" name="TextBox 20">
            <a:extLst>
              <a:ext uri="{FF2B5EF4-FFF2-40B4-BE49-F238E27FC236}">
                <a16:creationId xmlns:a16="http://schemas.microsoft.com/office/drawing/2014/main" id="{DF9EF9AB-2974-4207-9438-E1C33E26414F}"/>
              </a:ext>
            </a:extLst>
          </p:cNvPr>
          <p:cNvSpPr txBox="1">
            <a:spLocks noChangeArrowheads="1"/>
          </p:cNvSpPr>
          <p:nvPr/>
        </p:nvSpPr>
        <p:spPr bwMode="auto">
          <a:xfrm>
            <a:off x="2641047" y="2303609"/>
            <a:ext cx="2646878" cy="307777"/>
          </a:xfrm>
          <a:prstGeom prst="rect">
            <a:avLst/>
          </a:prstGeom>
          <a:noFill/>
          <a:ln w="9525">
            <a:noFill/>
            <a:miter lim="800000"/>
            <a:headEnd/>
            <a:tailEnd/>
          </a:ln>
        </p:spPr>
        <p:txBody>
          <a:bodyPr wrap="none">
            <a:spAutoFit/>
          </a:bodyPr>
          <a:lstStyle/>
          <a:p>
            <a:r>
              <a:rPr lang="en-US" sz="1400" i="1">
                <a:solidFill>
                  <a:srgbClr val="0000FF"/>
                </a:solidFill>
              </a:rPr>
              <a:t>Capacitance per unit length:</a:t>
            </a:r>
          </a:p>
        </p:txBody>
      </p:sp>
      <p:sp>
        <p:nvSpPr>
          <p:cNvPr id="10" name="TextBox 20">
            <a:extLst>
              <a:ext uri="{FF2B5EF4-FFF2-40B4-BE49-F238E27FC236}">
                <a16:creationId xmlns:a16="http://schemas.microsoft.com/office/drawing/2014/main" id="{26959A36-711A-4724-B7BC-BF682FAA03DA}"/>
              </a:ext>
            </a:extLst>
          </p:cNvPr>
          <p:cNvSpPr txBox="1">
            <a:spLocks noChangeArrowheads="1"/>
          </p:cNvSpPr>
          <p:nvPr/>
        </p:nvSpPr>
        <p:spPr bwMode="auto">
          <a:xfrm>
            <a:off x="2641047" y="3794861"/>
            <a:ext cx="2422458" cy="307777"/>
          </a:xfrm>
          <a:prstGeom prst="rect">
            <a:avLst/>
          </a:prstGeom>
          <a:noFill/>
          <a:ln w="9525">
            <a:noFill/>
            <a:miter lim="800000"/>
            <a:headEnd/>
            <a:tailEnd/>
          </a:ln>
        </p:spPr>
        <p:txBody>
          <a:bodyPr wrap="none">
            <a:spAutoFit/>
          </a:bodyPr>
          <a:lstStyle/>
          <a:p>
            <a:r>
              <a:rPr lang="en-US" sz="1400" i="1">
                <a:solidFill>
                  <a:srgbClr val="0000FF"/>
                </a:solidFill>
              </a:rPr>
              <a:t>Characteristic impedance:</a:t>
            </a:r>
          </a:p>
        </p:txBody>
      </p:sp>
    </p:spTree>
    <p:extLst>
      <p:ext uri="{BB962C8B-B14F-4D97-AF65-F5344CB8AC3E}">
        <p14:creationId xmlns:p14="http://schemas.microsoft.com/office/powerpoint/2010/main" val="4161866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Field-to-Wire Coupling: The Math</a:t>
            </a:r>
          </a:p>
        </p:txBody>
      </p:sp>
      <mc:AlternateContent xmlns:mc="http://schemas.openxmlformats.org/markup-compatibility/2006" xmlns:a14="http://schemas.microsoft.com/office/drawing/2010/main">
        <mc:Choice Requires="a14">
          <p:sp>
            <p:nvSpPr>
              <p:cNvPr id="5" name="Rectangle 4"/>
              <p:cNvSpPr/>
              <p:nvPr/>
            </p:nvSpPr>
            <p:spPr>
              <a:xfrm>
                <a:off x="3946575" y="810125"/>
                <a:ext cx="938590" cy="50321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d>
                        <m:dPr>
                          <m:begChr m:val="|"/>
                          <m:endChr m:val="|"/>
                          <m:ctrlPr>
                            <a:rPr lang="en-US" sz="1200" i="1">
                              <a:latin typeface="Cambria Math" panose="02040503050406030204" pitchFamily="18" charset="0"/>
                            </a:rPr>
                          </m:ctrlPr>
                        </m:dPr>
                        <m:e>
                          <m:r>
                            <a:rPr lang="en-US" sz="1200" i="1">
                              <a:latin typeface="Cambria Math" panose="02040503050406030204" pitchFamily="18" charset="0"/>
                            </a:rPr>
                            <m:t>𝑉</m:t>
                          </m:r>
                        </m:e>
                      </m:d>
                      <m:r>
                        <a:rPr lang="en-US" sz="1200" i="0">
                          <a:latin typeface="Cambria Math" panose="02040503050406030204" pitchFamily="18" charset="0"/>
                        </a:rPr>
                        <m:t>=</m:t>
                      </m:r>
                      <m:d>
                        <m:dPr>
                          <m:begChr m:val="|"/>
                          <m:endChr m:val="|"/>
                          <m:ctrlPr>
                            <a:rPr lang="en-US" sz="1200" i="1">
                              <a:latin typeface="Cambria Math" panose="02040503050406030204" pitchFamily="18" charset="0"/>
                            </a:rPr>
                          </m:ctrlPr>
                        </m:dPr>
                        <m:e>
                          <m:f>
                            <m:fPr>
                              <m:ctrlPr>
                                <a:rPr lang="en-US" sz="1200" i="1">
                                  <a:latin typeface="Cambria Math" panose="02040503050406030204" pitchFamily="18" charset="0"/>
                                </a:rPr>
                              </m:ctrlPr>
                            </m:fPr>
                            <m:num>
                              <m:r>
                                <a:rPr lang="en-US" sz="1200" i="1">
                                  <a:latin typeface="Cambria Math" panose="02040503050406030204" pitchFamily="18" charset="0"/>
                                </a:rPr>
                                <m:t>𝑑</m:t>
                              </m:r>
                              <m:r>
                                <m:rPr>
                                  <m:sty m:val="p"/>
                                </m:rPr>
                                <a:rPr lang="en-US" sz="1200" i="0">
                                  <a:latin typeface="Cambria Math" panose="02040503050406030204" pitchFamily="18" charset="0"/>
                                </a:rPr>
                                <m:t>Φ</m:t>
                              </m:r>
                            </m:num>
                            <m:den>
                              <m:r>
                                <a:rPr lang="en-US" sz="1200" i="1">
                                  <a:latin typeface="Cambria Math" panose="02040503050406030204" pitchFamily="18" charset="0"/>
                                </a:rPr>
                                <m:t>𝑑𝑡</m:t>
                              </m:r>
                            </m:den>
                          </m:f>
                        </m:e>
                      </m:d>
                    </m:oMath>
                  </m:oMathPara>
                </a14:m>
                <a:endParaRPr lang="en-US" sz="1200" dirty="0"/>
              </a:p>
            </p:txBody>
          </p:sp>
        </mc:Choice>
        <mc:Fallback xmlns="">
          <p:sp>
            <p:nvSpPr>
              <p:cNvPr id="5" name="Rectangle 4"/>
              <p:cNvSpPr>
                <a:spLocks noRot="1" noChangeAspect="1" noMove="1" noResize="1" noEditPoints="1" noAdjustHandles="1" noChangeArrowheads="1" noChangeShapeType="1" noTextEdit="1"/>
              </p:cNvSpPr>
              <p:nvPr/>
            </p:nvSpPr>
            <p:spPr>
              <a:xfrm>
                <a:off x="3946575" y="810125"/>
                <a:ext cx="938590" cy="503215"/>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p:cNvSpPr/>
              <p:nvPr/>
            </p:nvSpPr>
            <p:spPr>
              <a:xfrm>
                <a:off x="1771788" y="1399933"/>
                <a:ext cx="2371290" cy="28950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200" i="1">
                          <a:latin typeface="Cambria Math" panose="02040503050406030204" pitchFamily="18" charset="0"/>
                        </a:rPr>
                        <m:t>𝐵</m:t>
                      </m:r>
                      <m:r>
                        <a:rPr lang="en-US" sz="1200" i="0">
                          <a:latin typeface="Cambria Math" panose="02040503050406030204" pitchFamily="18" charset="0"/>
                        </a:rPr>
                        <m:t>=</m:t>
                      </m:r>
                      <m:sSub>
                        <m:sSubPr>
                          <m:ctrlPr>
                            <a:rPr lang="en-US" sz="1200" i="1">
                              <a:latin typeface="Cambria Math" panose="02040503050406030204" pitchFamily="18" charset="0"/>
                            </a:rPr>
                          </m:ctrlPr>
                        </m:sSubPr>
                        <m:e>
                          <m:r>
                            <a:rPr lang="en-US" sz="1200" i="1">
                              <a:latin typeface="Cambria Math" panose="02040503050406030204" pitchFamily="18" charset="0"/>
                            </a:rPr>
                            <m:t>𝐵</m:t>
                          </m:r>
                        </m:e>
                        <m:sub>
                          <m:r>
                            <a:rPr lang="en-US" sz="1200" i="0">
                              <a:latin typeface="Cambria Math" panose="02040503050406030204" pitchFamily="18" charset="0"/>
                            </a:rPr>
                            <m:t>0</m:t>
                          </m:r>
                        </m:sub>
                      </m:sSub>
                      <m:sSup>
                        <m:sSupPr>
                          <m:ctrlPr>
                            <a:rPr lang="en-US" sz="1200" i="1">
                              <a:latin typeface="Cambria Math" panose="02040503050406030204" pitchFamily="18" charset="0"/>
                            </a:rPr>
                          </m:ctrlPr>
                        </m:sSupPr>
                        <m:e>
                          <m:r>
                            <a:rPr lang="en-US" sz="1200" i="1">
                              <a:latin typeface="Cambria Math" panose="02040503050406030204" pitchFamily="18" charset="0"/>
                            </a:rPr>
                            <m:t>𝑒</m:t>
                          </m:r>
                        </m:e>
                        <m:sup>
                          <m:r>
                            <a:rPr lang="en-US" sz="1200" i="1">
                              <a:latin typeface="Cambria Math" panose="02040503050406030204" pitchFamily="18" charset="0"/>
                            </a:rPr>
                            <m:t>𝑗</m:t>
                          </m:r>
                          <m:d>
                            <m:dPr>
                              <m:ctrlPr>
                                <a:rPr lang="en-US" sz="1200" i="1">
                                  <a:latin typeface="Cambria Math" panose="02040503050406030204" pitchFamily="18" charset="0"/>
                                </a:rPr>
                              </m:ctrlPr>
                            </m:dPr>
                            <m:e>
                              <m:r>
                                <a:rPr lang="en-US" sz="1200" i="1">
                                  <a:latin typeface="Cambria Math" panose="02040503050406030204" pitchFamily="18" charset="0"/>
                                </a:rPr>
                                <m:t>𝜔</m:t>
                              </m:r>
                              <m:r>
                                <a:rPr lang="en-US" sz="1200" i="1">
                                  <a:latin typeface="Cambria Math" panose="02040503050406030204" pitchFamily="18" charset="0"/>
                                </a:rPr>
                                <m:t>𝑡</m:t>
                              </m:r>
                              <m:r>
                                <a:rPr lang="en-US" sz="1200" i="0">
                                  <a:latin typeface="Cambria Math" panose="02040503050406030204" pitchFamily="18" charset="0"/>
                                </a:rPr>
                                <m:t>−</m:t>
                              </m:r>
                              <m:r>
                                <a:rPr lang="en-US" sz="1200" i="1">
                                  <a:latin typeface="Cambria Math" panose="02040503050406030204" pitchFamily="18" charset="0"/>
                                </a:rPr>
                                <m:t>𝛽</m:t>
                              </m:r>
                              <m:r>
                                <a:rPr lang="en-US" sz="1200" i="1">
                                  <a:latin typeface="Cambria Math" panose="02040503050406030204" pitchFamily="18" charset="0"/>
                                </a:rPr>
                                <m:t>𝑧</m:t>
                              </m:r>
                            </m:e>
                          </m:d>
                        </m:sup>
                      </m:sSup>
                      <m:r>
                        <a:rPr lang="en-US" sz="1200" i="0">
                          <a:latin typeface="Cambria Math" panose="02040503050406030204" pitchFamily="18" charset="0"/>
                        </a:rPr>
                        <m:t>=</m:t>
                      </m:r>
                      <m:sSub>
                        <m:sSubPr>
                          <m:ctrlPr>
                            <a:rPr lang="en-US" sz="1200" i="1">
                              <a:latin typeface="Cambria Math" panose="02040503050406030204" pitchFamily="18" charset="0"/>
                            </a:rPr>
                          </m:ctrlPr>
                        </m:sSubPr>
                        <m:e>
                          <m:r>
                            <a:rPr lang="en-US" sz="1200" i="1">
                              <a:latin typeface="Cambria Math" panose="02040503050406030204" pitchFamily="18" charset="0"/>
                            </a:rPr>
                            <m:t>𝜇</m:t>
                          </m:r>
                          <m:r>
                            <a:rPr lang="en-US" sz="1200" i="1">
                              <a:latin typeface="Cambria Math" panose="02040503050406030204" pitchFamily="18" charset="0"/>
                            </a:rPr>
                            <m:t>𝐻</m:t>
                          </m:r>
                        </m:e>
                        <m:sub>
                          <m:r>
                            <a:rPr lang="en-US" sz="1200" i="0">
                              <a:latin typeface="Cambria Math" panose="02040503050406030204" pitchFamily="18" charset="0"/>
                            </a:rPr>
                            <m:t>0</m:t>
                          </m:r>
                        </m:sub>
                      </m:sSub>
                      <m:sSup>
                        <m:sSupPr>
                          <m:ctrlPr>
                            <a:rPr lang="en-US" sz="1200" i="1">
                              <a:latin typeface="Cambria Math" panose="02040503050406030204" pitchFamily="18" charset="0"/>
                            </a:rPr>
                          </m:ctrlPr>
                        </m:sSupPr>
                        <m:e>
                          <m:r>
                            <a:rPr lang="en-US" sz="1200" i="1">
                              <a:latin typeface="Cambria Math" panose="02040503050406030204" pitchFamily="18" charset="0"/>
                            </a:rPr>
                            <m:t>𝑒</m:t>
                          </m:r>
                        </m:e>
                        <m:sup>
                          <m:r>
                            <a:rPr lang="en-US" sz="1200" i="1">
                              <a:latin typeface="Cambria Math" panose="02040503050406030204" pitchFamily="18" charset="0"/>
                            </a:rPr>
                            <m:t>𝑗</m:t>
                          </m:r>
                          <m:d>
                            <m:dPr>
                              <m:ctrlPr>
                                <a:rPr lang="en-US" sz="1200" i="1">
                                  <a:latin typeface="Cambria Math" panose="02040503050406030204" pitchFamily="18" charset="0"/>
                                </a:rPr>
                              </m:ctrlPr>
                            </m:dPr>
                            <m:e>
                              <m:r>
                                <a:rPr lang="en-US" sz="1200" i="1">
                                  <a:latin typeface="Cambria Math" panose="02040503050406030204" pitchFamily="18" charset="0"/>
                                </a:rPr>
                                <m:t>𝜔</m:t>
                              </m:r>
                              <m:r>
                                <a:rPr lang="en-US" sz="1200" i="1">
                                  <a:latin typeface="Cambria Math" panose="02040503050406030204" pitchFamily="18" charset="0"/>
                                </a:rPr>
                                <m:t>𝑡</m:t>
                              </m:r>
                              <m:r>
                                <a:rPr lang="en-US" sz="1200" i="0">
                                  <a:latin typeface="Cambria Math" panose="02040503050406030204" pitchFamily="18" charset="0"/>
                                </a:rPr>
                                <m:t>−</m:t>
                              </m:r>
                              <m:r>
                                <a:rPr lang="en-US" sz="1200" i="1">
                                  <a:latin typeface="Cambria Math" panose="02040503050406030204" pitchFamily="18" charset="0"/>
                                </a:rPr>
                                <m:t>𝛽</m:t>
                              </m:r>
                              <m:r>
                                <a:rPr lang="en-US" sz="1200" i="1">
                                  <a:latin typeface="Cambria Math" panose="02040503050406030204" pitchFamily="18" charset="0"/>
                                </a:rPr>
                                <m:t>𝑧</m:t>
                              </m:r>
                            </m:e>
                          </m:d>
                        </m:sup>
                      </m:sSup>
                    </m:oMath>
                  </m:oMathPara>
                </a14:m>
                <a:endParaRPr lang="en-US" sz="1200" dirty="0"/>
              </a:p>
            </p:txBody>
          </p:sp>
        </mc:Choice>
        <mc:Fallback xmlns="">
          <p:sp>
            <p:nvSpPr>
              <p:cNvPr id="6" name="Rectangle 5"/>
              <p:cNvSpPr>
                <a:spLocks noRot="1" noChangeAspect="1" noMove="1" noResize="1" noEditPoints="1" noAdjustHandles="1" noChangeArrowheads="1" noChangeShapeType="1" noTextEdit="1"/>
              </p:cNvSpPr>
              <p:nvPr/>
            </p:nvSpPr>
            <p:spPr>
              <a:xfrm>
                <a:off x="1771788" y="1399933"/>
                <a:ext cx="2371290" cy="289503"/>
              </a:xfrm>
              <a:prstGeom prst="rect">
                <a:avLst/>
              </a:prstGeom>
              <a:blipFill>
                <a:blip r:embed="rId3"/>
                <a:stretch>
                  <a:fillRect b="-638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p:cNvSpPr/>
              <p:nvPr/>
            </p:nvSpPr>
            <p:spPr>
              <a:xfrm>
                <a:off x="4269042" y="1286889"/>
                <a:ext cx="1329146" cy="51559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1200" i="1">
                              <a:latin typeface="Cambria Math" panose="02040503050406030204" pitchFamily="18" charset="0"/>
                            </a:rPr>
                          </m:ctrlPr>
                        </m:sSubPr>
                        <m:e>
                          <m:r>
                            <a:rPr lang="en-US" sz="1200" i="1">
                              <a:latin typeface="Cambria Math" panose="02040503050406030204" pitchFamily="18" charset="0"/>
                            </a:rPr>
                            <m:t>𝐻</m:t>
                          </m:r>
                        </m:e>
                        <m:sub>
                          <m:r>
                            <a:rPr lang="en-US" sz="1200" i="0">
                              <a:latin typeface="Cambria Math" panose="02040503050406030204" pitchFamily="18" charset="0"/>
                            </a:rPr>
                            <m:t>0</m:t>
                          </m:r>
                        </m:sub>
                      </m:sSub>
                      <m:r>
                        <a:rPr lang="en-US" sz="1200" i="0">
                          <a:latin typeface="Cambria Math" panose="02040503050406030204" pitchFamily="18" charset="0"/>
                        </a:rPr>
                        <m:t>=</m:t>
                      </m:r>
                      <m:f>
                        <m:fPr>
                          <m:ctrlPr>
                            <a:rPr lang="en-US" sz="1200" i="1">
                              <a:latin typeface="Cambria Math" panose="02040503050406030204" pitchFamily="18" charset="0"/>
                            </a:rPr>
                          </m:ctrlPr>
                        </m:fPr>
                        <m:num>
                          <m:sSub>
                            <m:sSubPr>
                              <m:ctrlPr>
                                <a:rPr lang="en-US" sz="1200" i="1">
                                  <a:latin typeface="Cambria Math" panose="02040503050406030204" pitchFamily="18" charset="0"/>
                                </a:rPr>
                              </m:ctrlPr>
                            </m:sSubPr>
                            <m:e>
                              <m:r>
                                <a:rPr lang="en-US" sz="1200" i="1">
                                  <a:latin typeface="Cambria Math" panose="02040503050406030204" pitchFamily="18" charset="0"/>
                                </a:rPr>
                                <m:t>𝐸</m:t>
                              </m:r>
                            </m:e>
                            <m:sub>
                              <m:r>
                                <a:rPr lang="en-US" sz="1200" i="0">
                                  <a:latin typeface="Cambria Math" panose="02040503050406030204" pitchFamily="18" charset="0"/>
                                </a:rPr>
                                <m:t>0</m:t>
                              </m:r>
                            </m:sub>
                          </m:sSub>
                        </m:num>
                        <m:den>
                          <m:r>
                            <a:rPr lang="en-US" sz="1200" i="1">
                              <a:latin typeface="Cambria Math" panose="02040503050406030204" pitchFamily="18" charset="0"/>
                            </a:rPr>
                            <m:t>𝜂</m:t>
                          </m:r>
                        </m:den>
                      </m:f>
                      <m:r>
                        <a:rPr lang="en-US" sz="1200" i="0">
                          <a:latin typeface="Cambria Math" panose="02040503050406030204" pitchFamily="18" charset="0"/>
                        </a:rPr>
                        <m:t>=</m:t>
                      </m:r>
                      <m:f>
                        <m:fPr>
                          <m:ctrlPr>
                            <a:rPr lang="en-US" sz="1200" i="1">
                              <a:latin typeface="Cambria Math" panose="02040503050406030204" pitchFamily="18" charset="0"/>
                            </a:rPr>
                          </m:ctrlPr>
                        </m:fPr>
                        <m:num>
                          <m:sSub>
                            <m:sSubPr>
                              <m:ctrlPr>
                                <a:rPr lang="en-US" sz="1200" i="1">
                                  <a:latin typeface="Cambria Math" panose="02040503050406030204" pitchFamily="18" charset="0"/>
                                </a:rPr>
                              </m:ctrlPr>
                            </m:sSubPr>
                            <m:e>
                              <m:r>
                                <a:rPr lang="en-US" sz="1200" i="1">
                                  <a:latin typeface="Cambria Math" panose="02040503050406030204" pitchFamily="18" charset="0"/>
                                </a:rPr>
                                <m:t>𝐸</m:t>
                              </m:r>
                            </m:e>
                            <m:sub>
                              <m:r>
                                <a:rPr lang="en-US" sz="1200" i="0">
                                  <a:latin typeface="Cambria Math" panose="02040503050406030204" pitchFamily="18" charset="0"/>
                                </a:rPr>
                                <m:t>0</m:t>
                              </m:r>
                            </m:sub>
                          </m:sSub>
                        </m:num>
                        <m:den>
                          <m:rad>
                            <m:radPr>
                              <m:degHide m:val="on"/>
                              <m:ctrlPr>
                                <a:rPr lang="en-US" sz="1200" i="1">
                                  <a:latin typeface="Cambria Math" panose="02040503050406030204" pitchFamily="18" charset="0"/>
                                </a:rPr>
                              </m:ctrlPr>
                            </m:radPr>
                            <m:deg/>
                            <m:e>
                              <m:f>
                                <m:fPr>
                                  <m:type m:val="lin"/>
                                  <m:ctrlPr>
                                    <a:rPr lang="en-US" sz="1200" i="1">
                                      <a:latin typeface="Cambria Math" panose="02040503050406030204" pitchFamily="18" charset="0"/>
                                    </a:rPr>
                                  </m:ctrlPr>
                                </m:fPr>
                                <m:num>
                                  <m:r>
                                    <a:rPr lang="en-US" sz="1200" i="1">
                                      <a:latin typeface="Cambria Math" panose="02040503050406030204" pitchFamily="18" charset="0"/>
                                    </a:rPr>
                                    <m:t>𝜇</m:t>
                                  </m:r>
                                </m:num>
                                <m:den>
                                  <m:r>
                                    <a:rPr lang="en-US" sz="1200" i="1">
                                      <a:latin typeface="Cambria Math" panose="02040503050406030204" pitchFamily="18" charset="0"/>
                                    </a:rPr>
                                    <m:t>𝜀</m:t>
                                  </m:r>
                                </m:den>
                              </m:f>
                            </m:e>
                          </m:rad>
                        </m:den>
                      </m:f>
                    </m:oMath>
                  </m:oMathPara>
                </a14:m>
                <a:endParaRPr lang="en-US" sz="1200" dirty="0"/>
              </a:p>
            </p:txBody>
          </p:sp>
        </mc:Choice>
        <mc:Fallback xmlns="">
          <p:sp>
            <p:nvSpPr>
              <p:cNvPr id="7" name="Rectangle 6"/>
              <p:cNvSpPr>
                <a:spLocks noRot="1" noChangeAspect="1" noMove="1" noResize="1" noEditPoints="1" noAdjustHandles="1" noChangeArrowheads="1" noChangeShapeType="1" noTextEdit="1"/>
              </p:cNvSpPr>
              <p:nvPr/>
            </p:nvSpPr>
            <p:spPr>
              <a:xfrm>
                <a:off x="4269042" y="1286889"/>
                <a:ext cx="1329146" cy="515590"/>
              </a:xfrm>
              <a:prstGeom prst="rect">
                <a:avLst/>
              </a:prstGeom>
              <a:blipFill>
                <a:blip r:embed="rId4"/>
                <a:stretch>
                  <a:fillRect t="-4706" r="-21560" b="-776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7"/>
              <p:cNvSpPr/>
              <p:nvPr/>
            </p:nvSpPr>
            <p:spPr>
              <a:xfrm>
                <a:off x="1256644" y="1762564"/>
                <a:ext cx="4830766" cy="51559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1200" i="1">
                          <a:latin typeface="Cambria Math" panose="02040503050406030204" pitchFamily="18" charset="0"/>
                        </a:rPr>
                        <m:t>𝐵</m:t>
                      </m:r>
                      <m:r>
                        <a:rPr lang="en-US" sz="1200" i="0">
                          <a:latin typeface="Cambria Math" panose="02040503050406030204" pitchFamily="18" charset="0"/>
                        </a:rPr>
                        <m:t>=</m:t>
                      </m:r>
                      <m:f>
                        <m:fPr>
                          <m:ctrlPr>
                            <a:rPr lang="en-US" sz="1200" i="1">
                              <a:latin typeface="Cambria Math" panose="02040503050406030204" pitchFamily="18" charset="0"/>
                            </a:rPr>
                          </m:ctrlPr>
                        </m:fPr>
                        <m:num>
                          <m:r>
                            <a:rPr lang="en-US" sz="1200" i="1">
                              <a:latin typeface="Cambria Math" panose="02040503050406030204" pitchFamily="18" charset="0"/>
                            </a:rPr>
                            <m:t>𝜇</m:t>
                          </m:r>
                          <m:sSub>
                            <m:sSubPr>
                              <m:ctrlPr>
                                <a:rPr lang="en-US" sz="1200" i="1">
                                  <a:latin typeface="Cambria Math" panose="02040503050406030204" pitchFamily="18" charset="0"/>
                                </a:rPr>
                              </m:ctrlPr>
                            </m:sSubPr>
                            <m:e>
                              <m:r>
                                <a:rPr lang="en-US" sz="1200" i="1">
                                  <a:latin typeface="Cambria Math" panose="02040503050406030204" pitchFamily="18" charset="0"/>
                                </a:rPr>
                                <m:t>𝐸</m:t>
                              </m:r>
                            </m:e>
                            <m:sub>
                              <m:r>
                                <a:rPr lang="en-US" sz="1200" i="0">
                                  <a:latin typeface="Cambria Math" panose="02040503050406030204" pitchFamily="18" charset="0"/>
                                </a:rPr>
                                <m:t>0</m:t>
                              </m:r>
                            </m:sub>
                          </m:sSub>
                        </m:num>
                        <m:den>
                          <m:rad>
                            <m:radPr>
                              <m:degHide m:val="on"/>
                              <m:ctrlPr>
                                <a:rPr lang="en-US" sz="1200" i="1">
                                  <a:latin typeface="Cambria Math" panose="02040503050406030204" pitchFamily="18" charset="0"/>
                                </a:rPr>
                              </m:ctrlPr>
                            </m:radPr>
                            <m:deg/>
                            <m:e>
                              <m:f>
                                <m:fPr>
                                  <m:type m:val="lin"/>
                                  <m:ctrlPr>
                                    <a:rPr lang="en-US" sz="1200" i="1">
                                      <a:latin typeface="Cambria Math" panose="02040503050406030204" pitchFamily="18" charset="0"/>
                                    </a:rPr>
                                  </m:ctrlPr>
                                </m:fPr>
                                <m:num>
                                  <m:r>
                                    <a:rPr lang="en-US" sz="1200" i="1">
                                      <a:latin typeface="Cambria Math" panose="02040503050406030204" pitchFamily="18" charset="0"/>
                                    </a:rPr>
                                    <m:t>𝜇</m:t>
                                  </m:r>
                                </m:num>
                                <m:den>
                                  <m:r>
                                    <a:rPr lang="en-US" sz="1200" i="1">
                                      <a:latin typeface="Cambria Math" panose="02040503050406030204" pitchFamily="18" charset="0"/>
                                    </a:rPr>
                                    <m:t>𝜀</m:t>
                                  </m:r>
                                </m:den>
                              </m:f>
                            </m:e>
                          </m:rad>
                        </m:den>
                      </m:f>
                      <m:sSup>
                        <m:sSupPr>
                          <m:ctrlPr>
                            <a:rPr lang="en-US" sz="1200" i="1">
                              <a:latin typeface="Cambria Math" panose="02040503050406030204" pitchFamily="18" charset="0"/>
                            </a:rPr>
                          </m:ctrlPr>
                        </m:sSupPr>
                        <m:e>
                          <m:r>
                            <a:rPr lang="en-US" sz="1200" i="1">
                              <a:latin typeface="Cambria Math" panose="02040503050406030204" pitchFamily="18" charset="0"/>
                            </a:rPr>
                            <m:t>𝑒</m:t>
                          </m:r>
                        </m:e>
                        <m:sup>
                          <m:r>
                            <a:rPr lang="en-US" sz="1200" i="1">
                              <a:latin typeface="Cambria Math" panose="02040503050406030204" pitchFamily="18" charset="0"/>
                            </a:rPr>
                            <m:t>𝑗</m:t>
                          </m:r>
                          <m:d>
                            <m:dPr>
                              <m:ctrlPr>
                                <a:rPr lang="en-US" sz="1200" i="1">
                                  <a:latin typeface="Cambria Math" panose="02040503050406030204" pitchFamily="18" charset="0"/>
                                </a:rPr>
                              </m:ctrlPr>
                            </m:dPr>
                            <m:e>
                              <m:r>
                                <a:rPr lang="en-US" sz="1200" i="1">
                                  <a:latin typeface="Cambria Math" panose="02040503050406030204" pitchFamily="18" charset="0"/>
                                </a:rPr>
                                <m:t>𝜔</m:t>
                              </m:r>
                              <m:r>
                                <a:rPr lang="en-US" sz="1200" i="1">
                                  <a:latin typeface="Cambria Math" panose="02040503050406030204" pitchFamily="18" charset="0"/>
                                </a:rPr>
                                <m:t>𝑡</m:t>
                              </m:r>
                              <m:r>
                                <a:rPr lang="en-US" sz="1200" i="0">
                                  <a:latin typeface="Cambria Math" panose="02040503050406030204" pitchFamily="18" charset="0"/>
                                </a:rPr>
                                <m:t>−</m:t>
                              </m:r>
                              <m:r>
                                <a:rPr lang="en-US" sz="1200" i="1">
                                  <a:latin typeface="Cambria Math" panose="02040503050406030204" pitchFamily="18" charset="0"/>
                                </a:rPr>
                                <m:t>𝛽</m:t>
                              </m:r>
                              <m:r>
                                <a:rPr lang="en-US" sz="1200" i="1">
                                  <a:latin typeface="Cambria Math" panose="02040503050406030204" pitchFamily="18" charset="0"/>
                                </a:rPr>
                                <m:t>𝑧</m:t>
                              </m:r>
                            </m:e>
                          </m:d>
                        </m:sup>
                      </m:sSup>
                      <m:r>
                        <a:rPr lang="en-US" sz="1200" i="0">
                          <a:latin typeface="Cambria Math" panose="02040503050406030204" pitchFamily="18" charset="0"/>
                        </a:rPr>
                        <m:t>=</m:t>
                      </m:r>
                      <m:rad>
                        <m:radPr>
                          <m:degHide m:val="on"/>
                          <m:ctrlPr>
                            <a:rPr lang="en-US" sz="1200" i="1">
                              <a:latin typeface="Cambria Math" panose="02040503050406030204" pitchFamily="18" charset="0"/>
                            </a:rPr>
                          </m:ctrlPr>
                        </m:radPr>
                        <m:deg/>
                        <m:e>
                          <m:r>
                            <a:rPr lang="en-US" sz="1200" i="1">
                              <a:latin typeface="Cambria Math" panose="02040503050406030204" pitchFamily="18" charset="0"/>
                            </a:rPr>
                            <m:t>𝜇𝜀</m:t>
                          </m:r>
                          <m:r>
                            <a:rPr lang="en-US" sz="1200" i="0">
                              <a:latin typeface="Cambria Math" panose="02040503050406030204" pitchFamily="18" charset="0"/>
                            </a:rPr>
                            <m:t>∙</m:t>
                          </m:r>
                        </m:e>
                      </m:rad>
                      <m:sSup>
                        <m:sSupPr>
                          <m:ctrlPr>
                            <a:rPr lang="en-US" sz="1200" i="1">
                              <a:latin typeface="Cambria Math" panose="02040503050406030204" pitchFamily="18" charset="0"/>
                            </a:rPr>
                          </m:ctrlPr>
                        </m:sSupPr>
                        <m:e>
                          <m:sSub>
                            <m:sSubPr>
                              <m:ctrlPr>
                                <a:rPr lang="en-US" sz="1200" i="1">
                                  <a:latin typeface="Cambria Math" panose="02040503050406030204" pitchFamily="18" charset="0"/>
                                </a:rPr>
                              </m:ctrlPr>
                            </m:sSubPr>
                            <m:e>
                              <m:r>
                                <a:rPr lang="en-US" sz="1200" i="1">
                                  <a:latin typeface="Cambria Math" panose="02040503050406030204" pitchFamily="18" charset="0"/>
                                </a:rPr>
                                <m:t>𝐸</m:t>
                              </m:r>
                            </m:e>
                            <m:sub>
                              <m:r>
                                <a:rPr lang="en-US" sz="1200" i="0">
                                  <a:latin typeface="Cambria Math" panose="02040503050406030204" pitchFamily="18" charset="0"/>
                                </a:rPr>
                                <m:t>0</m:t>
                              </m:r>
                            </m:sub>
                          </m:sSub>
                          <m:r>
                            <a:rPr lang="en-US" sz="1200" i="1">
                              <a:latin typeface="Cambria Math" panose="02040503050406030204" pitchFamily="18" charset="0"/>
                            </a:rPr>
                            <m:t>𝑒</m:t>
                          </m:r>
                        </m:e>
                        <m:sup>
                          <m:r>
                            <a:rPr lang="en-US" sz="1200" i="1">
                              <a:latin typeface="Cambria Math" panose="02040503050406030204" pitchFamily="18" charset="0"/>
                            </a:rPr>
                            <m:t>𝑗</m:t>
                          </m:r>
                          <m:d>
                            <m:dPr>
                              <m:ctrlPr>
                                <a:rPr lang="en-US" sz="1200" i="1">
                                  <a:latin typeface="Cambria Math" panose="02040503050406030204" pitchFamily="18" charset="0"/>
                                </a:rPr>
                              </m:ctrlPr>
                            </m:dPr>
                            <m:e>
                              <m:r>
                                <a:rPr lang="en-US" sz="1200" i="1">
                                  <a:latin typeface="Cambria Math" panose="02040503050406030204" pitchFamily="18" charset="0"/>
                                </a:rPr>
                                <m:t>𝜔</m:t>
                              </m:r>
                              <m:r>
                                <a:rPr lang="en-US" sz="1200" i="1">
                                  <a:latin typeface="Cambria Math" panose="02040503050406030204" pitchFamily="18" charset="0"/>
                                </a:rPr>
                                <m:t>𝑡</m:t>
                              </m:r>
                              <m:r>
                                <a:rPr lang="en-US" sz="1200" i="0">
                                  <a:latin typeface="Cambria Math" panose="02040503050406030204" pitchFamily="18" charset="0"/>
                                </a:rPr>
                                <m:t>−</m:t>
                              </m:r>
                              <m:r>
                                <a:rPr lang="en-US" sz="1200" i="1">
                                  <a:latin typeface="Cambria Math" panose="02040503050406030204" pitchFamily="18" charset="0"/>
                                </a:rPr>
                                <m:t>𝛽</m:t>
                              </m:r>
                              <m:r>
                                <a:rPr lang="en-US" sz="1200" i="1">
                                  <a:latin typeface="Cambria Math" panose="02040503050406030204" pitchFamily="18" charset="0"/>
                                </a:rPr>
                                <m:t>𝑧</m:t>
                              </m:r>
                            </m:e>
                          </m:d>
                        </m:sup>
                      </m:sSup>
                      <m:r>
                        <a:rPr lang="en-US" sz="1200" i="0">
                          <a:latin typeface="Cambria Math" panose="02040503050406030204" pitchFamily="18" charset="0"/>
                        </a:rPr>
                        <m:t>=</m:t>
                      </m:r>
                      <m:sSup>
                        <m:sSupPr>
                          <m:ctrlPr>
                            <a:rPr lang="en-US" sz="1200" i="1">
                              <a:latin typeface="Cambria Math" panose="02040503050406030204" pitchFamily="18" charset="0"/>
                            </a:rPr>
                          </m:ctrlPr>
                        </m:sSupPr>
                        <m:e>
                          <m:f>
                            <m:fPr>
                              <m:ctrlPr>
                                <a:rPr lang="en-US" sz="1200" i="1">
                                  <a:latin typeface="Cambria Math" panose="02040503050406030204" pitchFamily="18" charset="0"/>
                                </a:rPr>
                              </m:ctrlPr>
                            </m:fPr>
                            <m:num>
                              <m:sSub>
                                <m:sSubPr>
                                  <m:ctrlPr>
                                    <a:rPr lang="en-US" sz="1200" i="1">
                                      <a:latin typeface="Cambria Math" panose="02040503050406030204" pitchFamily="18" charset="0"/>
                                    </a:rPr>
                                  </m:ctrlPr>
                                </m:sSubPr>
                                <m:e>
                                  <m:r>
                                    <a:rPr lang="en-US" sz="1200" i="1">
                                      <a:latin typeface="Cambria Math" panose="02040503050406030204" pitchFamily="18" charset="0"/>
                                    </a:rPr>
                                    <m:t>𝐸</m:t>
                                  </m:r>
                                </m:e>
                                <m:sub>
                                  <m:r>
                                    <a:rPr lang="en-US" sz="1200" i="0">
                                      <a:latin typeface="Cambria Math" panose="02040503050406030204" pitchFamily="18" charset="0"/>
                                    </a:rPr>
                                    <m:t>0</m:t>
                                  </m:r>
                                </m:sub>
                              </m:sSub>
                            </m:num>
                            <m:den>
                              <m:r>
                                <a:rPr lang="en-US" sz="1200" i="1">
                                  <a:latin typeface="Cambria Math" panose="02040503050406030204" pitchFamily="18" charset="0"/>
                                </a:rPr>
                                <m:t>𝑐</m:t>
                              </m:r>
                            </m:den>
                          </m:f>
                          <m:r>
                            <a:rPr lang="en-US" sz="1200" i="1">
                              <a:latin typeface="Cambria Math" panose="02040503050406030204" pitchFamily="18" charset="0"/>
                            </a:rPr>
                            <m:t>𝑒</m:t>
                          </m:r>
                        </m:e>
                        <m:sup>
                          <m:r>
                            <a:rPr lang="en-US" sz="1200" i="1">
                              <a:latin typeface="Cambria Math" panose="02040503050406030204" pitchFamily="18" charset="0"/>
                            </a:rPr>
                            <m:t>𝑗</m:t>
                          </m:r>
                          <m:d>
                            <m:dPr>
                              <m:ctrlPr>
                                <a:rPr lang="en-US" sz="1200" i="1">
                                  <a:latin typeface="Cambria Math" panose="02040503050406030204" pitchFamily="18" charset="0"/>
                                </a:rPr>
                              </m:ctrlPr>
                            </m:dPr>
                            <m:e>
                              <m:r>
                                <a:rPr lang="en-US" sz="1200" i="1">
                                  <a:latin typeface="Cambria Math" panose="02040503050406030204" pitchFamily="18" charset="0"/>
                                </a:rPr>
                                <m:t>𝜔</m:t>
                              </m:r>
                              <m:r>
                                <a:rPr lang="en-US" sz="1200" i="1">
                                  <a:latin typeface="Cambria Math" panose="02040503050406030204" pitchFamily="18" charset="0"/>
                                </a:rPr>
                                <m:t>𝑡</m:t>
                              </m:r>
                              <m:r>
                                <a:rPr lang="en-US" sz="1200" i="0">
                                  <a:latin typeface="Cambria Math" panose="02040503050406030204" pitchFamily="18" charset="0"/>
                                </a:rPr>
                                <m:t>−</m:t>
                              </m:r>
                              <m:r>
                                <a:rPr lang="en-US" sz="1200" i="1">
                                  <a:latin typeface="Cambria Math" panose="02040503050406030204" pitchFamily="18" charset="0"/>
                                </a:rPr>
                                <m:t>𝛽</m:t>
                              </m:r>
                              <m:r>
                                <a:rPr lang="en-US" sz="1200" i="1">
                                  <a:latin typeface="Cambria Math" panose="02040503050406030204" pitchFamily="18" charset="0"/>
                                </a:rPr>
                                <m:t>𝑧</m:t>
                              </m:r>
                            </m:e>
                          </m:d>
                        </m:sup>
                      </m:sSup>
                    </m:oMath>
                  </m:oMathPara>
                </a14:m>
                <a:endParaRPr lang="en-US" sz="1200" dirty="0"/>
              </a:p>
            </p:txBody>
          </p:sp>
        </mc:Choice>
        <mc:Fallback xmlns="">
          <p:sp>
            <p:nvSpPr>
              <p:cNvPr id="8" name="Rectangle 7"/>
              <p:cNvSpPr>
                <a:spLocks noRot="1" noChangeAspect="1" noMove="1" noResize="1" noEditPoints="1" noAdjustHandles="1" noChangeArrowheads="1" noChangeShapeType="1" noTextEdit="1"/>
              </p:cNvSpPr>
              <p:nvPr/>
            </p:nvSpPr>
            <p:spPr>
              <a:xfrm>
                <a:off x="1256644" y="1762564"/>
                <a:ext cx="4830766" cy="515590"/>
              </a:xfrm>
              <a:prstGeom prst="rect">
                <a:avLst/>
              </a:prstGeom>
              <a:blipFill>
                <a:blip r:embed="rId5"/>
                <a:stretch>
                  <a:fillRect t="-4706" b="-776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p:cNvSpPr/>
              <p:nvPr/>
            </p:nvSpPr>
            <p:spPr>
              <a:xfrm>
                <a:off x="2770390" y="2371114"/>
                <a:ext cx="3542893" cy="51142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en-US" sz="1200">
                          <a:latin typeface="Cambria Math" panose="02040503050406030204" pitchFamily="18" charset="0"/>
                        </a:rPr>
                        <m:t>Φ</m:t>
                      </m:r>
                      <m:r>
                        <a:rPr lang="en-US" sz="1200" i="0">
                          <a:latin typeface="Cambria Math" panose="02040503050406030204" pitchFamily="18" charset="0"/>
                        </a:rPr>
                        <m:t>=</m:t>
                      </m:r>
                      <m:f>
                        <m:fPr>
                          <m:ctrlPr>
                            <a:rPr lang="en-US" sz="1200" i="1">
                              <a:latin typeface="Cambria Math" panose="02040503050406030204" pitchFamily="18" charset="0"/>
                            </a:rPr>
                          </m:ctrlPr>
                        </m:fPr>
                        <m:num>
                          <m:r>
                            <a:rPr lang="en-US" sz="1200" i="1">
                              <a:latin typeface="Cambria Math" panose="02040503050406030204" pitchFamily="18" charset="0"/>
                            </a:rPr>
                            <m:t>h</m:t>
                          </m:r>
                          <m:sSub>
                            <m:sSubPr>
                              <m:ctrlPr>
                                <a:rPr lang="en-US" sz="1200" i="1">
                                  <a:latin typeface="Cambria Math" panose="02040503050406030204" pitchFamily="18" charset="0"/>
                                </a:rPr>
                              </m:ctrlPr>
                            </m:sSubPr>
                            <m:e>
                              <m:r>
                                <a:rPr lang="en-US" sz="1200" i="1">
                                  <a:latin typeface="Cambria Math" panose="02040503050406030204" pitchFamily="18" charset="0"/>
                                </a:rPr>
                                <m:t>𝐸</m:t>
                              </m:r>
                            </m:e>
                            <m:sub>
                              <m:r>
                                <a:rPr lang="en-US" sz="1200" i="0">
                                  <a:latin typeface="Cambria Math" panose="02040503050406030204" pitchFamily="18" charset="0"/>
                                </a:rPr>
                                <m:t>0</m:t>
                              </m:r>
                            </m:sub>
                          </m:sSub>
                        </m:num>
                        <m:den>
                          <m:r>
                            <a:rPr lang="en-US" sz="1200" i="1">
                              <a:latin typeface="Cambria Math" panose="02040503050406030204" pitchFamily="18" charset="0"/>
                            </a:rPr>
                            <m:t>𝑐</m:t>
                          </m:r>
                        </m:den>
                      </m:f>
                      <m:nary>
                        <m:naryPr>
                          <m:limLoc m:val="subSup"/>
                          <m:ctrlPr>
                            <a:rPr lang="en-US" sz="1200" i="1">
                              <a:latin typeface="Cambria Math" panose="02040503050406030204" pitchFamily="18" charset="0"/>
                            </a:rPr>
                          </m:ctrlPr>
                        </m:naryPr>
                        <m:sub>
                          <m:r>
                            <a:rPr lang="en-US" sz="1200" i="0">
                              <a:latin typeface="Cambria Math" panose="02040503050406030204" pitchFamily="18" charset="0"/>
                            </a:rPr>
                            <m:t>0</m:t>
                          </m:r>
                        </m:sub>
                        <m:sup>
                          <m:r>
                            <a:rPr lang="en-US" sz="1200" i="1">
                              <a:latin typeface="Cambria Math" panose="02040503050406030204" pitchFamily="18" charset="0"/>
                            </a:rPr>
                            <m:t>𝑙</m:t>
                          </m:r>
                        </m:sup>
                        <m:e>
                          <m:sSup>
                            <m:sSupPr>
                              <m:ctrlPr>
                                <a:rPr lang="en-US" sz="1200" i="1">
                                  <a:latin typeface="Cambria Math" panose="02040503050406030204" pitchFamily="18" charset="0"/>
                                </a:rPr>
                              </m:ctrlPr>
                            </m:sSupPr>
                            <m:e>
                              <m:r>
                                <a:rPr lang="en-US" sz="1200" i="1">
                                  <a:latin typeface="Cambria Math" panose="02040503050406030204" pitchFamily="18" charset="0"/>
                                </a:rPr>
                                <m:t>𝑒</m:t>
                              </m:r>
                            </m:e>
                            <m:sup>
                              <m:r>
                                <a:rPr lang="en-US" sz="1200" i="1">
                                  <a:latin typeface="Cambria Math" panose="02040503050406030204" pitchFamily="18" charset="0"/>
                                </a:rPr>
                                <m:t>𝑗</m:t>
                              </m:r>
                              <m:d>
                                <m:dPr>
                                  <m:ctrlPr>
                                    <a:rPr lang="en-US" sz="1200" i="1">
                                      <a:latin typeface="Cambria Math" panose="02040503050406030204" pitchFamily="18" charset="0"/>
                                    </a:rPr>
                                  </m:ctrlPr>
                                </m:dPr>
                                <m:e>
                                  <m:r>
                                    <a:rPr lang="en-US" sz="1200" i="1">
                                      <a:latin typeface="Cambria Math" panose="02040503050406030204" pitchFamily="18" charset="0"/>
                                    </a:rPr>
                                    <m:t>𝜔</m:t>
                                  </m:r>
                                  <m:r>
                                    <a:rPr lang="en-US" sz="1200" i="1">
                                      <a:latin typeface="Cambria Math" panose="02040503050406030204" pitchFamily="18" charset="0"/>
                                    </a:rPr>
                                    <m:t>𝑡</m:t>
                                  </m:r>
                                  <m:r>
                                    <a:rPr lang="en-US" sz="1200" i="0">
                                      <a:latin typeface="Cambria Math" panose="02040503050406030204" pitchFamily="18" charset="0"/>
                                    </a:rPr>
                                    <m:t>−</m:t>
                                  </m:r>
                                  <m:r>
                                    <a:rPr lang="en-US" sz="1200" i="1">
                                      <a:latin typeface="Cambria Math" panose="02040503050406030204" pitchFamily="18" charset="0"/>
                                    </a:rPr>
                                    <m:t>𝛽</m:t>
                                  </m:r>
                                  <m:r>
                                    <a:rPr lang="en-US" sz="1200" i="1">
                                      <a:latin typeface="Cambria Math" panose="02040503050406030204" pitchFamily="18" charset="0"/>
                                    </a:rPr>
                                    <m:t>𝑧</m:t>
                                  </m:r>
                                </m:e>
                              </m:d>
                            </m:sup>
                          </m:sSup>
                          <m:r>
                            <a:rPr lang="en-US" sz="1200" i="1">
                              <a:latin typeface="Cambria Math" panose="02040503050406030204" pitchFamily="18" charset="0"/>
                            </a:rPr>
                            <m:t>𝑑𝑧</m:t>
                          </m:r>
                        </m:e>
                      </m:nary>
                      <m:r>
                        <a:rPr lang="en-US" sz="1200" i="0">
                          <a:latin typeface="Cambria Math" panose="02040503050406030204" pitchFamily="18" charset="0"/>
                        </a:rPr>
                        <m:t>=−</m:t>
                      </m:r>
                      <m:f>
                        <m:fPr>
                          <m:ctrlPr>
                            <a:rPr lang="en-US" sz="1200" i="1">
                              <a:latin typeface="Cambria Math" panose="02040503050406030204" pitchFamily="18" charset="0"/>
                            </a:rPr>
                          </m:ctrlPr>
                        </m:fPr>
                        <m:num>
                          <m:sSub>
                            <m:sSubPr>
                              <m:ctrlPr>
                                <a:rPr lang="en-US" sz="1200" i="1">
                                  <a:latin typeface="Cambria Math" panose="02040503050406030204" pitchFamily="18" charset="0"/>
                                </a:rPr>
                              </m:ctrlPr>
                            </m:sSubPr>
                            <m:e>
                              <m:r>
                                <a:rPr lang="en-US" sz="1200" i="1">
                                  <a:latin typeface="Cambria Math" panose="02040503050406030204" pitchFamily="18" charset="0"/>
                                </a:rPr>
                                <m:t>h𝐸</m:t>
                              </m:r>
                            </m:e>
                            <m:sub>
                              <m:r>
                                <a:rPr lang="en-US" sz="1200" i="0">
                                  <a:latin typeface="Cambria Math" panose="02040503050406030204" pitchFamily="18" charset="0"/>
                                </a:rPr>
                                <m:t>0</m:t>
                              </m:r>
                            </m:sub>
                          </m:sSub>
                        </m:num>
                        <m:den>
                          <m:r>
                            <a:rPr lang="en-US" sz="1200" i="1">
                              <a:latin typeface="Cambria Math" panose="02040503050406030204" pitchFamily="18" charset="0"/>
                            </a:rPr>
                            <m:t>𝛽</m:t>
                          </m:r>
                          <m:r>
                            <a:rPr lang="en-US" sz="1200" i="1">
                              <a:latin typeface="Cambria Math" panose="02040503050406030204" pitchFamily="18" charset="0"/>
                            </a:rPr>
                            <m:t>𝑐</m:t>
                          </m:r>
                        </m:den>
                      </m:f>
                      <m:d>
                        <m:dPr>
                          <m:begChr m:val="["/>
                          <m:endChr m:val="]"/>
                          <m:ctrlPr>
                            <a:rPr lang="en-US" sz="1200" i="1">
                              <a:latin typeface="Cambria Math" panose="02040503050406030204" pitchFamily="18" charset="0"/>
                            </a:rPr>
                          </m:ctrlPr>
                        </m:dPr>
                        <m:e>
                          <m:sSup>
                            <m:sSupPr>
                              <m:ctrlPr>
                                <a:rPr lang="en-US" sz="1200" i="1">
                                  <a:latin typeface="Cambria Math" panose="02040503050406030204" pitchFamily="18" charset="0"/>
                                </a:rPr>
                              </m:ctrlPr>
                            </m:sSupPr>
                            <m:e>
                              <m:r>
                                <a:rPr lang="en-US" sz="1200" i="1">
                                  <a:latin typeface="Cambria Math" panose="02040503050406030204" pitchFamily="18" charset="0"/>
                                </a:rPr>
                                <m:t>𝑒</m:t>
                              </m:r>
                            </m:e>
                            <m:sup>
                              <m:d>
                                <m:dPr>
                                  <m:begChr m:val=""/>
                                  <m:ctrlPr>
                                    <a:rPr lang="en-US" sz="1200" i="1">
                                      <a:latin typeface="Cambria Math" panose="02040503050406030204" pitchFamily="18" charset="0"/>
                                    </a:rPr>
                                  </m:ctrlPr>
                                </m:dPr>
                                <m:e>
                                  <m:r>
                                    <a:rPr lang="en-US" sz="1200" i="1">
                                      <a:latin typeface="Cambria Math" panose="02040503050406030204" pitchFamily="18" charset="0"/>
                                    </a:rPr>
                                    <m:t>𝑗</m:t>
                                  </m:r>
                                  <m:r>
                                    <a:rPr lang="en-US" sz="1200" i="0">
                                      <a:latin typeface="Cambria Math" panose="02040503050406030204" pitchFamily="18" charset="0"/>
                                    </a:rPr>
                                    <m:t>(</m:t>
                                  </m:r>
                                  <m:r>
                                    <a:rPr lang="en-US" sz="1200" i="1">
                                      <a:latin typeface="Cambria Math" panose="02040503050406030204" pitchFamily="18" charset="0"/>
                                    </a:rPr>
                                    <m:t>𝜔</m:t>
                                  </m:r>
                                  <m:r>
                                    <a:rPr lang="en-US" sz="1200" i="1">
                                      <a:latin typeface="Cambria Math" panose="02040503050406030204" pitchFamily="18" charset="0"/>
                                    </a:rPr>
                                    <m:t>𝑡</m:t>
                                  </m:r>
                                  <m:r>
                                    <a:rPr lang="en-US" sz="1200" i="0">
                                      <a:latin typeface="Cambria Math" panose="02040503050406030204" pitchFamily="18" charset="0"/>
                                    </a:rPr>
                                    <m:t>−</m:t>
                                  </m:r>
                                  <m:r>
                                    <a:rPr lang="en-US" sz="1200" i="1">
                                      <a:latin typeface="Cambria Math" panose="02040503050406030204" pitchFamily="18" charset="0"/>
                                    </a:rPr>
                                    <m:t>𝛽</m:t>
                                  </m:r>
                                  <m:r>
                                    <a:rPr lang="en-US" sz="1200" i="1">
                                      <a:latin typeface="Cambria Math" panose="02040503050406030204" pitchFamily="18" charset="0"/>
                                    </a:rPr>
                                    <m:t>𝑙</m:t>
                                  </m:r>
                                </m:e>
                              </m:d>
                            </m:sup>
                          </m:sSup>
                          <m:r>
                            <a:rPr lang="en-US" sz="1200" i="0">
                              <a:latin typeface="Cambria Math" panose="02040503050406030204" pitchFamily="18" charset="0"/>
                            </a:rPr>
                            <m:t>−</m:t>
                          </m:r>
                          <m:sSup>
                            <m:sSupPr>
                              <m:ctrlPr>
                                <a:rPr lang="en-US" sz="1200" i="1">
                                  <a:latin typeface="Cambria Math" panose="02040503050406030204" pitchFamily="18" charset="0"/>
                                </a:rPr>
                              </m:ctrlPr>
                            </m:sSupPr>
                            <m:e>
                              <m:r>
                                <a:rPr lang="en-US" sz="1200" i="1">
                                  <a:latin typeface="Cambria Math" panose="02040503050406030204" pitchFamily="18" charset="0"/>
                                </a:rPr>
                                <m:t>𝑒</m:t>
                              </m:r>
                            </m:e>
                            <m:sup>
                              <m:r>
                                <a:rPr lang="en-US" sz="1200" i="1">
                                  <a:latin typeface="Cambria Math" panose="02040503050406030204" pitchFamily="18" charset="0"/>
                                </a:rPr>
                                <m:t>𝑗</m:t>
                              </m:r>
                              <m:r>
                                <a:rPr lang="en-US" sz="1200" i="1">
                                  <a:latin typeface="Cambria Math" panose="02040503050406030204" pitchFamily="18" charset="0"/>
                                </a:rPr>
                                <m:t>𝜔</m:t>
                              </m:r>
                              <m:r>
                                <a:rPr lang="en-US" sz="1200" i="1">
                                  <a:latin typeface="Cambria Math" panose="02040503050406030204" pitchFamily="18" charset="0"/>
                                </a:rPr>
                                <m:t>𝑡</m:t>
                              </m:r>
                            </m:sup>
                          </m:sSup>
                        </m:e>
                      </m:d>
                    </m:oMath>
                  </m:oMathPara>
                </a14:m>
                <a:endParaRPr lang="en-US" sz="1200" dirty="0"/>
              </a:p>
            </p:txBody>
          </p:sp>
        </mc:Choice>
        <mc:Fallback xmlns="">
          <p:sp>
            <p:nvSpPr>
              <p:cNvPr id="9" name="Rectangle 8"/>
              <p:cNvSpPr>
                <a:spLocks noRot="1" noChangeAspect="1" noMove="1" noResize="1" noEditPoints="1" noAdjustHandles="1" noChangeArrowheads="1" noChangeShapeType="1" noTextEdit="1"/>
              </p:cNvSpPr>
              <p:nvPr/>
            </p:nvSpPr>
            <p:spPr>
              <a:xfrm>
                <a:off x="2770390" y="2371114"/>
                <a:ext cx="3542893" cy="511422"/>
              </a:xfrm>
              <a:prstGeom prst="rect">
                <a:avLst/>
              </a:prstGeom>
              <a:blipFill>
                <a:blip r:embed="rId6"/>
                <a:stretch>
                  <a:fillRect t="-140476" b="-21071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Rectangle 9"/>
              <p:cNvSpPr/>
              <p:nvPr/>
            </p:nvSpPr>
            <p:spPr>
              <a:xfrm>
                <a:off x="2854280" y="2930393"/>
                <a:ext cx="2476319" cy="44230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100" i="1">
                          <a:latin typeface="Cambria Math" panose="02040503050406030204" pitchFamily="18" charset="0"/>
                        </a:rPr>
                        <m:t>𝑉</m:t>
                      </m:r>
                      <m:r>
                        <a:rPr lang="en-US" sz="1100" i="0">
                          <a:latin typeface="Cambria Math" panose="02040503050406030204" pitchFamily="18" charset="0"/>
                        </a:rPr>
                        <m:t>=</m:t>
                      </m:r>
                      <m:f>
                        <m:fPr>
                          <m:ctrlPr>
                            <a:rPr lang="en-US" sz="1100" i="1">
                              <a:latin typeface="Cambria Math" panose="02040503050406030204" pitchFamily="18" charset="0"/>
                            </a:rPr>
                          </m:ctrlPr>
                        </m:fPr>
                        <m:num>
                          <m:r>
                            <m:rPr>
                              <m:sty m:val="p"/>
                            </m:rPr>
                            <a:rPr lang="en-US" sz="1100" i="0">
                              <a:latin typeface="Cambria Math" panose="02040503050406030204" pitchFamily="18" charset="0"/>
                            </a:rPr>
                            <m:t>dΦ</m:t>
                          </m:r>
                        </m:num>
                        <m:den>
                          <m:r>
                            <a:rPr lang="en-US" sz="1100" i="1">
                              <a:latin typeface="Cambria Math" panose="02040503050406030204" pitchFamily="18" charset="0"/>
                            </a:rPr>
                            <m:t>𝑑𝑡</m:t>
                          </m:r>
                        </m:den>
                      </m:f>
                      <m:r>
                        <a:rPr lang="en-US" sz="1100" i="0">
                          <a:latin typeface="Cambria Math" panose="02040503050406030204" pitchFamily="18" charset="0"/>
                        </a:rPr>
                        <m:t>=−</m:t>
                      </m:r>
                      <m:f>
                        <m:fPr>
                          <m:ctrlPr>
                            <a:rPr lang="en-US" sz="1100" i="1">
                              <a:latin typeface="Cambria Math" panose="02040503050406030204" pitchFamily="18" charset="0"/>
                            </a:rPr>
                          </m:ctrlPr>
                        </m:fPr>
                        <m:num>
                          <m:r>
                            <a:rPr lang="en-US" sz="1100" i="1">
                              <a:latin typeface="Cambria Math" panose="02040503050406030204" pitchFamily="18" charset="0"/>
                            </a:rPr>
                            <m:t>𝑗</m:t>
                          </m:r>
                          <m:r>
                            <a:rPr lang="en-US" sz="1100" i="1">
                              <a:latin typeface="Cambria Math" panose="02040503050406030204" pitchFamily="18" charset="0"/>
                            </a:rPr>
                            <m:t>𝜔</m:t>
                          </m:r>
                          <m:r>
                            <a:rPr lang="en-US" sz="1100" i="1">
                              <a:latin typeface="Cambria Math" panose="02040503050406030204" pitchFamily="18" charset="0"/>
                            </a:rPr>
                            <m:t>h</m:t>
                          </m:r>
                          <m:sSub>
                            <m:sSubPr>
                              <m:ctrlPr>
                                <a:rPr lang="en-US" sz="1100" i="1">
                                  <a:latin typeface="Cambria Math" panose="02040503050406030204" pitchFamily="18" charset="0"/>
                                </a:rPr>
                              </m:ctrlPr>
                            </m:sSubPr>
                            <m:e>
                              <m:r>
                                <a:rPr lang="en-US" sz="1100" i="1">
                                  <a:latin typeface="Cambria Math" panose="02040503050406030204" pitchFamily="18" charset="0"/>
                                </a:rPr>
                                <m:t>𝐸</m:t>
                              </m:r>
                            </m:e>
                            <m:sub>
                              <m:r>
                                <a:rPr lang="en-US" sz="1100" i="0">
                                  <a:latin typeface="Cambria Math" panose="02040503050406030204" pitchFamily="18" charset="0"/>
                                </a:rPr>
                                <m:t>0</m:t>
                              </m:r>
                            </m:sub>
                          </m:sSub>
                        </m:num>
                        <m:den>
                          <m:r>
                            <a:rPr lang="en-US" sz="1100" i="1">
                              <a:latin typeface="Cambria Math" panose="02040503050406030204" pitchFamily="18" charset="0"/>
                            </a:rPr>
                            <m:t>𝛽</m:t>
                          </m:r>
                          <m:r>
                            <a:rPr lang="en-US" sz="1100" i="1">
                              <a:latin typeface="Cambria Math" panose="02040503050406030204" pitchFamily="18" charset="0"/>
                            </a:rPr>
                            <m:t>𝑐</m:t>
                          </m:r>
                        </m:den>
                      </m:f>
                      <m:d>
                        <m:dPr>
                          <m:begChr m:val="["/>
                          <m:endChr m:val="]"/>
                          <m:ctrlPr>
                            <a:rPr lang="en-US" sz="1100" i="1">
                              <a:latin typeface="Cambria Math" panose="02040503050406030204" pitchFamily="18" charset="0"/>
                            </a:rPr>
                          </m:ctrlPr>
                        </m:dPr>
                        <m:e>
                          <m:sSup>
                            <m:sSupPr>
                              <m:ctrlPr>
                                <a:rPr lang="en-US" sz="1100" i="1">
                                  <a:latin typeface="Cambria Math" panose="02040503050406030204" pitchFamily="18" charset="0"/>
                                </a:rPr>
                              </m:ctrlPr>
                            </m:sSupPr>
                            <m:e>
                              <m:r>
                                <a:rPr lang="en-US" sz="1100" i="1">
                                  <a:latin typeface="Cambria Math" panose="02040503050406030204" pitchFamily="18" charset="0"/>
                                </a:rPr>
                                <m:t>𝑒</m:t>
                              </m:r>
                            </m:e>
                            <m:sup>
                              <m:d>
                                <m:dPr>
                                  <m:begChr m:val=""/>
                                  <m:ctrlPr>
                                    <a:rPr lang="en-US" sz="1100" i="1">
                                      <a:latin typeface="Cambria Math" panose="02040503050406030204" pitchFamily="18" charset="0"/>
                                    </a:rPr>
                                  </m:ctrlPr>
                                </m:dPr>
                                <m:e>
                                  <m:r>
                                    <a:rPr lang="en-US" sz="1100" i="1">
                                      <a:latin typeface="Cambria Math" panose="02040503050406030204" pitchFamily="18" charset="0"/>
                                    </a:rPr>
                                    <m:t>𝑗</m:t>
                                  </m:r>
                                  <m:r>
                                    <a:rPr lang="en-US" sz="1100" i="0">
                                      <a:latin typeface="Cambria Math" panose="02040503050406030204" pitchFamily="18" charset="0"/>
                                    </a:rPr>
                                    <m:t>(</m:t>
                                  </m:r>
                                  <m:r>
                                    <a:rPr lang="en-US" sz="1100" i="1">
                                      <a:latin typeface="Cambria Math" panose="02040503050406030204" pitchFamily="18" charset="0"/>
                                    </a:rPr>
                                    <m:t>𝜔</m:t>
                                  </m:r>
                                  <m:r>
                                    <a:rPr lang="en-US" sz="1100" i="1">
                                      <a:latin typeface="Cambria Math" panose="02040503050406030204" pitchFamily="18" charset="0"/>
                                    </a:rPr>
                                    <m:t>𝑡</m:t>
                                  </m:r>
                                  <m:r>
                                    <a:rPr lang="en-US" sz="1100" i="0">
                                      <a:latin typeface="Cambria Math" panose="02040503050406030204" pitchFamily="18" charset="0"/>
                                    </a:rPr>
                                    <m:t>−</m:t>
                                  </m:r>
                                  <m:r>
                                    <a:rPr lang="en-US" sz="1100" i="1">
                                      <a:latin typeface="Cambria Math" panose="02040503050406030204" pitchFamily="18" charset="0"/>
                                    </a:rPr>
                                    <m:t>𝛽</m:t>
                                  </m:r>
                                  <m:r>
                                    <a:rPr lang="en-US" sz="1100" i="1">
                                      <a:latin typeface="Cambria Math" panose="02040503050406030204" pitchFamily="18" charset="0"/>
                                    </a:rPr>
                                    <m:t>𝑙</m:t>
                                  </m:r>
                                </m:e>
                              </m:d>
                            </m:sup>
                          </m:sSup>
                          <m:r>
                            <a:rPr lang="en-US" sz="1100" i="0">
                              <a:latin typeface="Cambria Math" panose="02040503050406030204" pitchFamily="18" charset="0"/>
                            </a:rPr>
                            <m:t>−</m:t>
                          </m:r>
                          <m:sSup>
                            <m:sSupPr>
                              <m:ctrlPr>
                                <a:rPr lang="en-US" sz="1100" i="1">
                                  <a:latin typeface="Cambria Math" panose="02040503050406030204" pitchFamily="18" charset="0"/>
                                </a:rPr>
                              </m:ctrlPr>
                            </m:sSupPr>
                            <m:e>
                              <m:r>
                                <a:rPr lang="en-US" sz="1100" i="1">
                                  <a:latin typeface="Cambria Math" panose="02040503050406030204" pitchFamily="18" charset="0"/>
                                </a:rPr>
                                <m:t>𝑒</m:t>
                              </m:r>
                            </m:e>
                            <m:sup>
                              <m:r>
                                <a:rPr lang="en-US" sz="1100" i="1">
                                  <a:latin typeface="Cambria Math" panose="02040503050406030204" pitchFamily="18" charset="0"/>
                                </a:rPr>
                                <m:t>𝑗</m:t>
                              </m:r>
                              <m:r>
                                <a:rPr lang="en-US" sz="1100" i="1">
                                  <a:latin typeface="Cambria Math" panose="02040503050406030204" pitchFamily="18" charset="0"/>
                                </a:rPr>
                                <m:t>𝜔</m:t>
                              </m:r>
                              <m:r>
                                <a:rPr lang="en-US" sz="1100" i="1">
                                  <a:latin typeface="Cambria Math" panose="02040503050406030204" pitchFamily="18" charset="0"/>
                                </a:rPr>
                                <m:t>𝑡</m:t>
                              </m:r>
                            </m:sup>
                          </m:sSup>
                        </m:e>
                      </m:d>
                    </m:oMath>
                  </m:oMathPara>
                </a14:m>
                <a:endParaRPr lang="en-US" sz="1100" dirty="0"/>
              </a:p>
            </p:txBody>
          </p:sp>
        </mc:Choice>
        <mc:Fallback xmlns="">
          <p:sp>
            <p:nvSpPr>
              <p:cNvPr id="10" name="Rectangle 9"/>
              <p:cNvSpPr>
                <a:spLocks noRot="1" noChangeAspect="1" noMove="1" noResize="1" noEditPoints="1" noAdjustHandles="1" noChangeArrowheads="1" noChangeShapeType="1" noTextEdit="1"/>
              </p:cNvSpPr>
              <p:nvPr/>
            </p:nvSpPr>
            <p:spPr>
              <a:xfrm>
                <a:off x="2854280" y="2930393"/>
                <a:ext cx="2476319" cy="442301"/>
              </a:xfrm>
              <a:prstGeom prst="rect">
                <a:avLst/>
              </a:prstGeom>
              <a:blipFill>
                <a:blip r:embed="rId7"/>
                <a:stretch>
                  <a:fillRect t="-23611" b="-3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p:cNvSpPr/>
              <p:nvPr/>
            </p:nvSpPr>
            <p:spPr>
              <a:xfrm>
                <a:off x="2846932" y="3415824"/>
                <a:ext cx="2117887" cy="30431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200" i="1">
                          <a:latin typeface="Cambria Math" panose="02040503050406030204" pitchFamily="18" charset="0"/>
                        </a:rPr>
                        <m:t>𝑉</m:t>
                      </m:r>
                      <m:r>
                        <a:rPr lang="en-US" sz="1200" i="0">
                          <a:latin typeface="Cambria Math" panose="02040503050406030204" pitchFamily="18" charset="0"/>
                        </a:rPr>
                        <m:t>=−</m:t>
                      </m:r>
                      <m:r>
                        <a:rPr lang="en-US" sz="1200" i="1">
                          <a:latin typeface="Cambria Math" panose="02040503050406030204" pitchFamily="18" charset="0"/>
                        </a:rPr>
                        <m:t>𝑗h</m:t>
                      </m:r>
                      <m:sSub>
                        <m:sSubPr>
                          <m:ctrlPr>
                            <a:rPr lang="en-US" sz="1200" i="1">
                              <a:latin typeface="Cambria Math" panose="02040503050406030204" pitchFamily="18" charset="0"/>
                            </a:rPr>
                          </m:ctrlPr>
                        </m:sSubPr>
                        <m:e>
                          <m:r>
                            <a:rPr lang="en-US" sz="1200" i="1">
                              <a:latin typeface="Cambria Math" panose="02040503050406030204" pitchFamily="18" charset="0"/>
                            </a:rPr>
                            <m:t>𝐸</m:t>
                          </m:r>
                        </m:e>
                        <m:sub>
                          <m:r>
                            <a:rPr lang="en-US" sz="1200" i="0">
                              <a:latin typeface="Cambria Math" panose="02040503050406030204" pitchFamily="18" charset="0"/>
                            </a:rPr>
                            <m:t>0</m:t>
                          </m:r>
                        </m:sub>
                      </m:sSub>
                      <m:d>
                        <m:dPr>
                          <m:begChr m:val="["/>
                          <m:endChr m:val="]"/>
                          <m:ctrlPr>
                            <a:rPr lang="en-US" sz="1200" i="1">
                              <a:latin typeface="Cambria Math" panose="02040503050406030204" pitchFamily="18" charset="0"/>
                            </a:rPr>
                          </m:ctrlPr>
                        </m:dPr>
                        <m:e>
                          <m:sSup>
                            <m:sSupPr>
                              <m:ctrlPr>
                                <a:rPr lang="en-US" sz="1200" i="1">
                                  <a:latin typeface="Cambria Math" panose="02040503050406030204" pitchFamily="18" charset="0"/>
                                </a:rPr>
                              </m:ctrlPr>
                            </m:sSupPr>
                            <m:e>
                              <m:r>
                                <a:rPr lang="en-US" sz="1200" i="1">
                                  <a:latin typeface="Cambria Math" panose="02040503050406030204" pitchFamily="18" charset="0"/>
                                </a:rPr>
                                <m:t>𝑒</m:t>
                              </m:r>
                            </m:e>
                            <m:sup>
                              <m:d>
                                <m:dPr>
                                  <m:begChr m:val=""/>
                                  <m:ctrlPr>
                                    <a:rPr lang="en-US" sz="1200" i="1">
                                      <a:latin typeface="Cambria Math" panose="02040503050406030204" pitchFamily="18" charset="0"/>
                                    </a:rPr>
                                  </m:ctrlPr>
                                </m:dPr>
                                <m:e>
                                  <m:r>
                                    <a:rPr lang="en-US" sz="1200" i="1">
                                      <a:latin typeface="Cambria Math" panose="02040503050406030204" pitchFamily="18" charset="0"/>
                                    </a:rPr>
                                    <m:t>𝑗</m:t>
                                  </m:r>
                                  <m:r>
                                    <a:rPr lang="en-US" sz="1200" i="0">
                                      <a:latin typeface="Cambria Math" panose="02040503050406030204" pitchFamily="18" charset="0"/>
                                    </a:rPr>
                                    <m:t>(</m:t>
                                  </m:r>
                                  <m:r>
                                    <a:rPr lang="en-US" sz="1200" i="1">
                                      <a:latin typeface="Cambria Math" panose="02040503050406030204" pitchFamily="18" charset="0"/>
                                    </a:rPr>
                                    <m:t>𝜔</m:t>
                                  </m:r>
                                  <m:r>
                                    <a:rPr lang="en-US" sz="1200" i="1">
                                      <a:latin typeface="Cambria Math" panose="02040503050406030204" pitchFamily="18" charset="0"/>
                                    </a:rPr>
                                    <m:t>𝑡</m:t>
                                  </m:r>
                                  <m:r>
                                    <a:rPr lang="en-US" sz="1200" i="0">
                                      <a:latin typeface="Cambria Math" panose="02040503050406030204" pitchFamily="18" charset="0"/>
                                    </a:rPr>
                                    <m:t>−</m:t>
                                  </m:r>
                                  <m:r>
                                    <a:rPr lang="en-US" sz="1200" i="1">
                                      <a:latin typeface="Cambria Math" panose="02040503050406030204" pitchFamily="18" charset="0"/>
                                    </a:rPr>
                                    <m:t>𝛽</m:t>
                                  </m:r>
                                  <m:r>
                                    <a:rPr lang="en-US" sz="1200" i="1">
                                      <a:latin typeface="Cambria Math" panose="02040503050406030204" pitchFamily="18" charset="0"/>
                                    </a:rPr>
                                    <m:t>𝑙</m:t>
                                  </m:r>
                                </m:e>
                              </m:d>
                            </m:sup>
                          </m:sSup>
                          <m:r>
                            <a:rPr lang="en-US" sz="1200" i="0">
                              <a:latin typeface="Cambria Math" panose="02040503050406030204" pitchFamily="18" charset="0"/>
                            </a:rPr>
                            <m:t>−</m:t>
                          </m:r>
                          <m:sSup>
                            <m:sSupPr>
                              <m:ctrlPr>
                                <a:rPr lang="en-US" sz="1200" i="1">
                                  <a:latin typeface="Cambria Math" panose="02040503050406030204" pitchFamily="18" charset="0"/>
                                </a:rPr>
                              </m:ctrlPr>
                            </m:sSupPr>
                            <m:e>
                              <m:r>
                                <a:rPr lang="en-US" sz="1200" i="1">
                                  <a:latin typeface="Cambria Math" panose="02040503050406030204" pitchFamily="18" charset="0"/>
                                </a:rPr>
                                <m:t>𝑒</m:t>
                              </m:r>
                            </m:e>
                            <m:sup>
                              <m:r>
                                <a:rPr lang="en-US" sz="1200" i="1">
                                  <a:latin typeface="Cambria Math" panose="02040503050406030204" pitchFamily="18" charset="0"/>
                                </a:rPr>
                                <m:t>𝑗</m:t>
                              </m:r>
                              <m:r>
                                <a:rPr lang="en-US" sz="1200" i="1">
                                  <a:latin typeface="Cambria Math" panose="02040503050406030204" pitchFamily="18" charset="0"/>
                                </a:rPr>
                                <m:t>𝜔</m:t>
                              </m:r>
                              <m:r>
                                <a:rPr lang="en-US" sz="1200" i="1">
                                  <a:latin typeface="Cambria Math" panose="02040503050406030204" pitchFamily="18" charset="0"/>
                                </a:rPr>
                                <m:t>𝑡</m:t>
                              </m:r>
                            </m:sup>
                          </m:sSup>
                        </m:e>
                      </m:d>
                    </m:oMath>
                  </m:oMathPara>
                </a14:m>
                <a:endParaRPr lang="en-US" sz="1200" dirty="0"/>
              </a:p>
            </p:txBody>
          </p:sp>
        </mc:Choice>
        <mc:Fallback xmlns="">
          <p:sp>
            <p:nvSpPr>
              <p:cNvPr id="11" name="Rectangle 10"/>
              <p:cNvSpPr>
                <a:spLocks noRot="1" noChangeAspect="1" noMove="1" noResize="1" noEditPoints="1" noAdjustHandles="1" noChangeArrowheads="1" noChangeShapeType="1" noTextEdit="1"/>
              </p:cNvSpPr>
              <p:nvPr/>
            </p:nvSpPr>
            <p:spPr>
              <a:xfrm>
                <a:off x="2846932" y="3415824"/>
                <a:ext cx="2117887" cy="304314"/>
              </a:xfrm>
              <a:prstGeom prst="rect">
                <a:avLst/>
              </a:prstGeom>
              <a:blipFill>
                <a:blip r:embed="rId8"/>
                <a:stretch>
                  <a:fillRect t="-64000" b="-76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p:cNvSpPr/>
              <p:nvPr/>
            </p:nvSpPr>
            <p:spPr>
              <a:xfrm>
                <a:off x="2854280" y="3780493"/>
                <a:ext cx="2532167" cy="27699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en-US" sz="1200">
                          <a:latin typeface="Cambria Math" panose="02040503050406030204" pitchFamily="18" charset="0"/>
                        </a:rPr>
                        <m:t>V</m:t>
                      </m:r>
                      <m:r>
                        <a:rPr lang="en-US" sz="1200" i="0">
                          <a:latin typeface="Cambria Math" panose="02040503050406030204" pitchFamily="18" charset="0"/>
                        </a:rPr>
                        <m:t>=</m:t>
                      </m:r>
                      <m:r>
                        <a:rPr lang="en-US" sz="1200" i="1">
                          <a:latin typeface="Cambria Math" panose="02040503050406030204" pitchFamily="18" charset="0"/>
                        </a:rPr>
                        <m:t>h</m:t>
                      </m:r>
                      <m:sSub>
                        <m:sSubPr>
                          <m:ctrlPr>
                            <a:rPr lang="en-US" sz="1200" i="1">
                              <a:latin typeface="Cambria Math" panose="02040503050406030204" pitchFamily="18" charset="0"/>
                            </a:rPr>
                          </m:ctrlPr>
                        </m:sSubPr>
                        <m:e>
                          <m:r>
                            <a:rPr lang="en-US" sz="1200" i="1">
                              <a:latin typeface="Cambria Math" panose="02040503050406030204" pitchFamily="18" charset="0"/>
                            </a:rPr>
                            <m:t>𝐸</m:t>
                          </m:r>
                        </m:e>
                        <m:sub>
                          <m:r>
                            <a:rPr lang="en-US" sz="1200" i="0">
                              <a:latin typeface="Cambria Math" panose="02040503050406030204" pitchFamily="18" charset="0"/>
                            </a:rPr>
                            <m:t>0</m:t>
                          </m:r>
                        </m:sub>
                      </m:sSub>
                      <m:d>
                        <m:dPr>
                          <m:begChr m:val="["/>
                          <m:endChr m:val="]"/>
                          <m:ctrlPr>
                            <a:rPr lang="en-US" sz="1200" i="1">
                              <a:latin typeface="Cambria Math" panose="02040503050406030204" pitchFamily="18" charset="0"/>
                            </a:rPr>
                          </m:ctrlPr>
                        </m:dPr>
                        <m:e>
                          <m:r>
                            <a:rPr lang="en-US" sz="1200" i="0">
                              <a:latin typeface="Cambria Math" panose="02040503050406030204" pitchFamily="18" charset="0"/>
                            </a:rPr>
                            <m:t>−</m:t>
                          </m:r>
                          <m:func>
                            <m:funcPr>
                              <m:ctrlPr>
                                <a:rPr lang="en-US" sz="1200" i="1">
                                  <a:latin typeface="Cambria Math" panose="02040503050406030204" pitchFamily="18" charset="0"/>
                                </a:rPr>
                              </m:ctrlPr>
                            </m:funcPr>
                            <m:fName>
                              <m:r>
                                <m:rPr>
                                  <m:sty m:val="p"/>
                                </m:rPr>
                                <a:rPr lang="en-US" sz="1200" i="0">
                                  <a:latin typeface="Cambria Math" panose="02040503050406030204" pitchFamily="18" charset="0"/>
                                </a:rPr>
                                <m:t>sin</m:t>
                              </m:r>
                            </m:fName>
                            <m:e>
                              <m:d>
                                <m:dPr>
                                  <m:ctrlPr>
                                    <a:rPr lang="en-US" sz="1200" i="1">
                                      <a:latin typeface="Cambria Math" panose="02040503050406030204" pitchFamily="18" charset="0"/>
                                    </a:rPr>
                                  </m:ctrlPr>
                                </m:dPr>
                                <m:e>
                                  <m:r>
                                    <a:rPr lang="en-US" sz="1200" i="1">
                                      <a:latin typeface="Cambria Math" panose="02040503050406030204" pitchFamily="18" charset="0"/>
                                    </a:rPr>
                                    <m:t>𝜔</m:t>
                                  </m:r>
                                  <m:r>
                                    <a:rPr lang="en-US" sz="1200" i="1">
                                      <a:latin typeface="Cambria Math" panose="02040503050406030204" pitchFamily="18" charset="0"/>
                                    </a:rPr>
                                    <m:t>𝑡</m:t>
                                  </m:r>
                                  <m:r>
                                    <a:rPr lang="en-US" sz="1200" i="0">
                                      <a:latin typeface="Cambria Math" panose="02040503050406030204" pitchFamily="18" charset="0"/>
                                    </a:rPr>
                                    <m:t>−</m:t>
                                  </m:r>
                                  <m:r>
                                    <a:rPr lang="en-US" sz="1200" i="1">
                                      <a:latin typeface="Cambria Math" panose="02040503050406030204" pitchFamily="18" charset="0"/>
                                    </a:rPr>
                                    <m:t>𝛽</m:t>
                                  </m:r>
                                  <m:r>
                                    <a:rPr lang="en-US" sz="1200" i="1">
                                      <a:latin typeface="Cambria Math" panose="02040503050406030204" pitchFamily="18" charset="0"/>
                                    </a:rPr>
                                    <m:t>𝑙</m:t>
                                  </m:r>
                                </m:e>
                              </m:d>
                            </m:e>
                          </m:func>
                          <m:r>
                            <a:rPr lang="en-US" sz="1200" i="0">
                              <a:latin typeface="Cambria Math" panose="02040503050406030204" pitchFamily="18" charset="0"/>
                            </a:rPr>
                            <m:t>+</m:t>
                          </m:r>
                          <m:func>
                            <m:funcPr>
                              <m:ctrlPr>
                                <a:rPr lang="en-US" sz="1200" i="1">
                                  <a:latin typeface="Cambria Math" panose="02040503050406030204" pitchFamily="18" charset="0"/>
                                </a:rPr>
                              </m:ctrlPr>
                            </m:funcPr>
                            <m:fName>
                              <m:r>
                                <m:rPr>
                                  <m:sty m:val="p"/>
                                </m:rPr>
                                <a:rPr lang="en-US" sz="1200" i="0">
                                  <a:latin typeface="Cambria Math" panose="02040503050406030204" pitchFamily="18" charset="0"/>
                                </a:rPr>
                                <m:t>sin</m:t>
                              </m:r>
                            </m:fName>
                            <m:e>
                              <m:d>
                                <m:dPr>
                                  <m:ctrlPr>
                                    <a:rPr lang="en-US" sz="1200" i="1">
                                      <a:latin typeface="Cambria Math" panose="02040503050406030204" pitchFamily="18" charset="0"/>
                                    </a:rPr>
                                  </m:ctrlPr>
                                </m:dPr>
                                <m:e>
                                  <m:r>
                                    <a:rPr lang="en-US" sz="1200" i="1">
                                      <a:latin typeface="Cambria Math" panose="02040503050406030204" pitchFamily="18" charset="0"/>
                                    </a:rPr>
                                    <m:t>𝜔</m:t>
                                  </m:r>
                                  <m:r>
                                    <a:rPr lang="en-US" sz="1200" i="1">
                                      <a:latin typeface="Cambria Math" panose="02040503050406030204" pitchFamily="18" charset="0"/>
                                    </a:rPr>
                                    <m:t>𝑡</m:t>
                                  </m:r>
                                </m:e>
                              </m:d>
                            </m:e>
                          </m:func>
                        </m:e>
                      </m:d>
                    </m:oMath>
                  </m:oMathPara>
                </a14:m>
                <a:endParaRPr lang="en-US" sz="1200" dirty="0"/>
              </a:p>
            </p:txBody>
          </p:sp>
        </mc:Choice>
        <mc:Fallback xmlns="">
          <p:sp>
            <p:nvSpPr>
              <p:cNvPr id="12" name="Rectangle 11"/>
              <p:cNvSpPr>
                <a:spLocks noRot="1" noChangeAspect="1" noMove="1" noResize="1" noEditPoints="1" noAdjustHandles="1" noChangeArrowheads="1" noChangeShapeType="1" noTextEdit="1"/>
              </p:cNvSpPr>
              <p:nvPr/>
            </p:nvSpPr>
            <p:spPr>
              <a:xfrm>
                <a:off x="2854280" y="3780493"/>
                <a:ext cx="2532167" cy="276999"/>
              </a:xfrm>
              <a:prstGeom prst="rect">
                <a:avLst/>
              </a:prstGeom>
              <a:blipFill>
                <a:blip r:embed="rId9"/>
                <a:stretch>
                  <a:fillRect b="-65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Rectangle 12"/>
              <p:cNvSpPr/>
              <p:nvPr/>
            </p:nvSpPr>
            <p:spPr>
              <a:xfrm>
                <a:off x="5601465" y="3699925"/>
                <a:ext cx="2517612" cy="43813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unc>
                        <m:funcPr>
                          <m:ctrlPr>
                            <a:rPr lang="en-US" sz="1000" i="1">
                              <a:latin typeface="Cambria Math" panose="02040503050406030204" pitchFamily="18" charset="0"/>
                            </a:rPr>
                          </m:ctrlPr>
                        </m:funcPr>
                        <m:fName>
                          <m:r>
                            <m:rPr>
                              <m:sty m:val="p"/>
                            </m:rPr>
                            <a:rPr lang="en-US" sz="1000">
                              <a:latin typeface="Cambria Math" panose="02040503050406030204" pitchFamily="18" charset="0"/>
                            </a:rPr>
                            <m:t>sin</m:t>
                          </m:r>
                        </m:fName>
                        <m:e>
                          <m:r>
                            <a:rPr lang="en-US" sz="1000" i="1">
                              <a:latin typeface="Cambria Math" panose="02040503050406030204" pitchFamily="18" charset="0"/>
                            </a:rPr>
                            <m:t>𝐴</m:t>
                          </m:r>
                          <m:r>
                            <a:rPr lang="en-US" sz="1000" i="0">
                              <a:latin typeface="Cambria Math" panose="02040503050406030204" pitchFamily="18" charset="0"/>
                            </a:rPr>
                            <m:t>−</m:t>
                          </m:r>
                          <m:func>
                            <m:funcPr>
                              <m:ctrlPr>
                                <a:rPr lang="en-US" sz="1000" i="1">
                                  <a:latin typeface="Cambria Math" panose="02040503050406030204" pitchFamily="18" charset="0"/>
                                </a:rPr>
                              </m:ctrlPr>
                            </m:funcPr>
                            <m:fName>
                              <m:r>
                                <m:rPr>
                                  <m:sty m:val="p"/>
                                </m:rPr>
                                <a:rPr lang="en-US" sz="1000" i="0">
                                  <a:latin typeface="Cambria Math" panose="02040503050406030204" pitchFamily="18" charset="0"/>
                                </a:rPr>
                                <m:t>sin</m:t>
                              </m:r>
                            </m:fName>
                            <m:e>
                              <m:r>
                                <a:rPr lang="en-US" sz="1000" i="1">
                                  <a:latin typeface="Cambria Math" panose="02040503050406030204" pitchFamily="18" charset="0"/>
                                </a:rPr>
                                <m:t>𝐵</m:t>
                              </m:r>
                              <m:r>
                                <a:rPr lang="en-US" sz="1000" i="0">
                                  <a:latin typeface="Cambria Math" panose="02040503050406030204" pitchFamily="18" charset="0"/>
                                </a:rPr>
                                <m:t>=2</m:t>
                              </m:r>
                              <m:func>
                                <m:funcPr>
                                  <m:ctrlPr>
                                    <a:rPr lang="en-US" sz="1000" i="1">
                                      <a:latin typeface="Cambria Math" panose="02040503050406030204" pitchFamily="18" charset="0"/>
                                    </a:rPr>
                                  </m:ctrlPr>
                                </m:funcPr>
                                <m:fName>
                                  <m:r>
                                    <m:rPr>
                                      <m:sty m:val="p"/>
                                    </m:rPr>
                                    <a:rPr lang="en-US" sz="1000" i="0">
                                      <a:latin typeface="Cambria Math" panose="02040503050406030204" pitchFamily="18" charset="0"/>
                                    </a:rPr>
                                    <m:t>sin</m:t>
                                  </m:r>
                                </m:fName>
                                <m:e>
                                  <m:d>
                                    <m:dPr>
                                      <m:ctrlPr>
                                        <a:rPr lang="en-US" sz="1000" i="1">
                                          <a:latin typeface="Cambria Math" panose="02040503050406030204" pitchFamily="18" charset="0"/>
                                        </a:rPr>
                                      </m:ctrlPr>
                                    </m:dPr>
                                    <m:e>
                                      <m:f>
                                        <m:fPr>
                                          <m:ctrlPr>
                                            <a:rPr lang="en-US" sz="1000" i="1">
                                              <a:latin typeface="Cambria Math" panose="02040503050406030204" pitchFamily="18" charset="0"/>
                                            </a:rPr>
                                          </m:ctrlPr>
                                        </m:fPr>
                                        <m:num>
                                          <m:r>
                                            <a:rPr lang="en-US" sz="1000" i="1">
                                              <a:latin typeface="Cambria Math" panose="02040503050406030204" pitchFamily="18" charset="0"/>
                                            </a:rPr>
                                            <m:t>𝐴</m:t>
                                          </m:r>
                                          <m:r>
                                            <a:rPr lang="en-US" sz="1000" i="0">
                                              <a:latin typeface="Cambria Math" panose="02040503050406030204" pitchFamily="18" charset="0"/>
                                            </a:rPr>
                                            <m:t>−</m:t>
                                          </m:r>
                                          <m:r>
                                            <a:rPr lang="en-US" sz="1000" i="1">
                                              <a:latin typeface="Cambria Math" panose="02040503050406030204" pitchFamily="18" charset="0"/>
                                            </a:rPr>
                                            <m:t>𝐵</m:t>
                                          </m:r>
                                        </m:num>
                                        <m:den>
                                          <m:r>
                                            <a:rPr lang="en-US" sz="1000" i="0">
                                              <a:latin typeface="Cambria Math" panose="02040503050406030204" pitchFamily="18" charset="0"/>
                                            </a:rPr>
                                            <m:t>2</m:t>
                                          </m:r>
                                        </m:den>
                                      </m:f>
                                    </m:e>
                                  </m:d>
                                  <m:func>
                                    <m:funcPr>
                                      <m:ctrlPr>
                                        <a:rPr lang="en-US" sz="1000" i="1">
                                          <a:latin typeface="Cambria Math" panose="02040503050406030204" pitchFamily="18" charset="0"/>
                                        </a:rPr>
                                      </m:ctrlPr>
                                    </m:funcPr>
                                    <m:fName>
                                      <m:r>
                                        <m:rPr>
                                          <m:sty m:val="p"/>
                                        </m:rPr>
                                        <a:rPr lang="en-US" sz="1000" i="0">
                                          <a:latin typeface="Cambria Math" panose="02040503050406030204" pitchFamily="18" charset="0"/>
                                        </a:rPr>
                                        <m:t>cos</m:t>
                                      </m:r>
                                    </m:fName>
                                    <m:e>
                                      <m:d>
                                        <m:dPr>
                                          <m:ctrlPr>
                                            <a:rPr lang="en-US" sz="1000" i="1">
                                              <a:latin typeface="Cambria Math" panose="02040503050406030204" pitchFamily="18" charset="0"/>
                                            </a:rPr>
                                          </m:ctrlPr>
                                        </m:dPr>
                                        <m:e>
                                          <m:f>
                                            <m:fPr>
                                              <m:ctrlPr>
                                                <a:rPr lang="en-US" sz="1000" i="1">
                                                  <a:latin typeface="Cambria Math" panose="02040503050406030204" pitchFamily="18" charset="0"/>
                                                </a:rPr>
                                              </m:ctrlPr>
                                            </m:fPr>
                                            <m:num>
                                              <m:r>
                                                <a:rPr lang="en-US" sz="1000" i="1">
                                                  <a:latin typeface="Cambria Math" panose="02040503050406030204" pitchFamily="18" charset="0"/>
                                                </a:rPr>
                                                <m:t>𝐴</m:t>
                                              </m:r>
                                              <m:r>
                                                <a:rPr lang="en-US" sz="1000" i="0">
                                                  <a:latin typeface="Cambria Math" panose="02040503050406030204" pitchFamily="18" charset="0"/>
                                                </a:rPr>
                                                <m:t>+</m:t>
                                              </m:r>
                                              <m:r>
                                                <a:rPr lang="en-US" sz="1000" i="1">
                                                  <a:latin typeface="Cambria Math" panose="02040503050406030204" pitchFamily="18" charset="0"/>
                                                </a:rPr>
                                                <m:t>𝐵</m:t>
                                              </m:r>
                                            </m:num>
                                            <m:den>
                                              <m:r>
                                                <a:rPr lang="en-US" sz="1000" i="0">
                                                  <a:latin typeface="Cambria Math" panose="02040503050406030204" pitchFamily="18" charset="0"/>
                                                </a:rPr>
                                                <m:t>2</m:t>
                                              </m:r>
                                            </m:den>
                                          </m:f>
                                        </m:e>
                                      </m:d>
                                    </m:e>
                                  </m:func>
                                </m:e>
                              </m:func>
                            </m:e>
                          </m:func>
                        </m:e>
                      </m:func>
                    </m:oMath>
                  </m:oMathPara>
                </a14:m>
                <a:endParaRPr lang="en-US" sz="1000" dirty="0"/>
              </a:p>
            </p:txBody>
          </p:sp>
        </mc:Choice>
        <mc:Fallback xmlns="">
          <p:sp>
            <p:nvSpPr>
              <p:cNvPr id="13" name="Rectangle 12"/>
              <p:cNvSpPr>
                <a:spLocks noRot="1" noChangeAspect="1" noMove="1" noResize="1" noEditPoints="1" noAdjustHandles="1" noChangeArrowheads="1" noChangeShapeType="1" noTextEdit="1"/>
              </p:cNvSpPr>
              <p:nvPr/>
            </p:nvSpPr>
            <p:spPr>
              <a:xfrm>
                <a:off x="5601465" y="3699925"/>
                <a:ext cx="2517612" cy="438133"/>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3"/>
              <p:cNvSpPr/>
              <p:nvPr/>
            </p:nvSpPr>
            <p:spPr>
              <a:xfrm>
                <a:off x="2846932" y="4057492"/>
                <a:ext cx="2391680" cy="50731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200" i="1">
                          <a:latin typeface="Cambria Math" panose="02040503050406030204" pitchFamily="18" charset="0"/>
                        </a:rPr>
                        <m:t>𝑉</m:t>
                      </m:r>
                      <m:r>
                        <a:rPr lang="en-US" sz="1200" i="0">
                          <a:latin typeface="Cambria Math" panose="02040503050406030204" pitchFamily="18" charset="0"/>
                        </a:rPr>
                        <m:t>=2</m:t>
                      </m:r>
                      <m:r>
                        <a:rPr lang="en-US" sz="1200" i="1">
                          <a:latin typeface="Cambria Math" panose="02040503050406030204" pitchFamily="18" charset="0"/>
                        </a:rPr>
                        <m:t>h</m:t>
                      </m:r>
                      <m:sSub>
                        <m:sSubPr>
                          <m:ctrlPr>
                            <a:rPr lang="en-US" sz="1200" i="1">
                              <a:latin typeface="Cambria Math" panose="02040503050406030204" pitchFamily="18" charset="0"/>
                            </a:rPr>
                          </m:ctrlPr>
                        </m:sSubPr>
                        <m:e>
                          <m:r>
                            <a:rPr lang="en-US" sz="1200" i="1">
                              <a:latin typeface="Cambria Math" panose="02040503050406030204" pitchFamily="18" charset="0"/>
                            </a:rPr>
                            <m:t>𝐸</m:t>
                          </m:r>
                        </m:e>
                        <m:sub>
                          <m:r>
                            <a:rPr lang="en-US" sz="1200" i="0">
                              <a:latin typeface="Cambria Math" panose="02040503050406030204" pitchFamily="18" charset="0"/>
                            </a:rPr>
                            <m:t>0</m:t>
                          </m:r>
                        </m:sub>
                      </m:sSub>
                      <m:func>
                        <m:funcPr>
                          <m:ctrlPr>
                            <a:rPr lang="en-US" sz="1200" i="1">
                              <a:latin typeface="Cambria Math" panose="02040503050406030204" pitchFamily="18" charset="0"/>
                            </a:rPr>
                          </m:ctrlPr>
                        </m:funcPr>
                        <m:fName>
                          <m:r>
                            <m:rPr>
                              <m:sty m:val="p"/>
                            </m:rPr>
                            <a:rPr lang="en-US" sz="1200" i="0">
                              <a:latin typeface="Cambria Math" panose="02040503050406030204" pitchFamily="18" charset="0"/>
                            </a:rPr>
                            <m:t>sin</m:t>
                          </m:r>
                        </m:fName>
                        <m:e>
                          <m:d>
                            <m:dPr>
                              <m:ctrlPr>
                                <a:rPr lang="en-US" sz="1200" i="1">
                                  <a:latin typeface="Cambria Math" panose="02040503050406030204" pitchFamily="18" charset="0"/>
                                </a:rPr>
                              </m:ctrlPr>
                            </m:dPr>
                            <m:e>
                              <m:f>
                                <m:fPr>
                                  <m:ctrlPr>
                                    <a:rPr lang="en-US" sz="1200" i="1">
                                      <a:latin typeface="Cambria Math" panose="02040503050406030204" pitchFamily="18" charset="0"/>
                                    </a:rPr>
                                  </m:ctrlPr>
                                </m:fPr>
                                <m:num>
                                  <m:r>
                                    <a:rPr lang="en-US" sz="1200" i="1">
                                      <a:latin typeface="Cambria Math" panose="02040503050406030204" pitchFamily="18" charset="0"/>
                                    </a:rPr>
                                    <m:t>𝛽</m:t>
                                  </m:r>
                                  <m:r>
                                    <a:rPr lang="en-US" sz="1200" i="1">
                                      <a:latin typeface="Cambria Math" panose="02040503050406030204" pitchFamily="18" charset="0"/>
                                    </a:rPr>
                                    <m:t>𝑙</m:t>
                                  </m:r>
                                </m:num>
                                <m:den>
                                  <m:r>
                                    <a:rPr lang="en-US" sz="1200" i="0">
                                      <a:latin typeface="Cambria Math" panose="02040503050406030204" pitchFamily="18" charset="0"/>
                                    </a:rPr>
                                    <m:t>2</m:t>
                                  </m:r>
                                </m:den>
                              </m:f>
                            </m:e>
                          </m:d>
                        </m:e>
                      </m:func>
                      <m:func>
                        <m:funcPr>
                          <m:ctrlPr>
                            <a:rPr lang="en-US" sz="1200" i="1">
                              <a:latin typeface="Cambria Math" panose="02040503050406030204" pitchFamily="18" charset="0"/>
                            </a:rPr>
                          </m:ctrlPr>
                        </m:funcPr>
                        <m:fName>
                          <m:r>
                            <m:rPr>
                              <m:sty m:val="p"/>
                            </m:rPr>
                            <a:rPr lang="en-US" sz="1200" i="0">
                              <a:latin typeface="Cambria Math" panose="02040503050406030204" pitchFamily="18" charset="0"/>
                            </a:rPr>
                            <m:t>cos</m:t>
                          </m:r>
                        </m:fName>
                        <m:e>
                          <m:d>
                            <m:dPr>
                              <m:ctrlPr>
                                <a:rPr lang="en-US" sz="1200" i="1">
                                  <a:latin typeface="Cambria Math" panose="02040503050406030204" pitchFamily="18" charset="0"/>
                                </a:rPr>
                              </m:ctrlPr>
                            </m:dPr>
                            <m:e>
                              <m:r>
                                <a:rPr lang="en-US" sz="1200" i="0">
                                  <a:latin typeface="Cambria Math" panose="02040503050406030204" pitchFamily="18" charset="0"/>
                                </a:rPr>
                                <m:t>2</m:t>
                              </m:r>
                              <m:r>
                                <a:rPr lang="en-US" sz="1200" i="1">
                                  <a:latin typeface="Cambria Math" panose="02040503050406030204" pitchFamily="18" charset="0"/>
                                </a:rPr>
                                <m:t>𝜔</m:t>
                              </m:r>
                              <m:r>
                                <a:rPr lang="en-US" sz="1200" i="1">
                                  <a:latin typeface="Cambria Math" panose="02040503050406030204" pitchFamily="18" charset="0"/>
                                </a:rPr>
                                <m:t>𝑡</m:t>
                              </m:r>
                              <m:r>
                                <a:rPr lang="en-US" sz="1200" i="0">
                                  <a:latin typeface="Cambria Math" panose="02040503050406030204" pitchFamily="18" charset="0"/>
                                </a:rPr>
                                <m:t>−</m:t>
                              </m:r>
                              <m:r>
                                <a:rPr lang="en-US" sz="1200" i="1">
                                  <a:latin typeface="Cambria Math" panose="02040503050406030204" pitchFamily="18" charset="0"/>
                                </a:rPr>
                                <m:t>𝛽</m:t>
                              </m:r>
                              <m:r>
                                <a:rPr lang="en-US" sz="1200" i="1">
                                  <a:latin typeface="Cambria Math" panose="02040503050406030204" pitchFamily="18" charset="0"/>
                                </a:rPr>
                                <m:t>𝑙</m:t>
                              </m:r>
                            </m:e>
                          </m:d>
                        </m:e>
                      </m:func>
                    </m:oMath>
                  </m:oMathPara>
                </a14:m>
                <a:endParaRPr lang="en-US" sz="1200" dirty="0"/>
              </a:p>
            </p:txBody>
          </p:sp>
        </mc:Choice>
        <mc:Fallback xmlns="">
          <p:sp>
            <p:nvSpPr>
              <p:cNvPr id="14" name="Rectangle 13"/>
              <p:cNvSpPr>
                <a:spLocks noRot="1" noChangeAspect="1" noMove="1" noResize="1" noEditPoints="1" noAdjustHandles="1" noChangeArrowheads="1" noChangeShapeType="1" noTextEdit="1"/>
              </p:cNvSpPr>
              <p:nvPr/>
            </p:nvSpPr>
            <p:spPr>
              <a:xfrm>
                <a:off x="2846932" y="4057492"/>
                <a:ext cx="2391680" cy="507318"/>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Rectangle 14"/>
              <p:cNvSpPr/>
              <p:nvPr/>
            </p:nvSpPr>
            <p:spPr>
              <a:xfrm>
                <a:off x="2770390" y="4910535"/>
                <a:ext cx="1330877" cy="50731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US" sz="1200" i="1">
                              <a:latin typeface="Cambria Math" panose="02040503050406030204" pitchFamily="18" charset="0"/>
                            </a:rPr>
                          </m:ctrlPr>
                        </m:fPr>
                        <m:num>
                          <m:r>
                            <a:rPr lang="en-US" sz="1200" i="1">
                              <a:latin typeface="Cambria Math" panose="02040503050406030204" pitchFamily="18" charset="0"/>
                            </a:rPr>
                            <m:t>𝑉</m:t>
                          </m:r>
                        </m:num>
                        <m:den>
                          <m:sSub>
                            <m:sSubPr>
                              <m:ctrlPr>
                                <a:rPr lang="en-US" sz="1200" i="1">
                                  <a:latin typeface="Cambria Math" panose="02040503050406030204" pitchFamily="18" charset="0"/>
                                </a:rPr>
                              </m:ctrlPr>
                            </m:sSubPr>
                            <m:e>
                              <m:r>
                                <a:rPr lang="en-US" sz="1200" i="1">
                                  <a:latin typeface="Cambria Math" panose="02040503050406030204" pitchFamily="18" charset="0"/>
                                </a:rPr>
                                <m:t>𝐸</m:t>
                              </m:r>
                            </m:e>
                            <m:sub>
                              <m:r>
                                <a:rPr lang="en-US" sz="1200" i="0">
                                  <a:latin typeface="Cambria Math" panose="02040503050406030204" pitchFamily="18" charset="0"/>
                                </a:rPr>
                                <m:t>0</m:t>
                              </m:r>
                            </m:sub>
                          </m:sSub>
                        </m:den>
                      </m:f>
                      <m:r>
                        <a:rPr lang="en-US" sz="1200" i="0">
                          <a:latin typeface="Cambria Math" panose="02040503050406030204" pitchFamily="18" charset="0"/>
                        </a:rPr>
                        <m:t>=2</m:t>
                      </m:r>
                      <m:r>
                        <a:rPr lang="en-US" sz="1200" i="1">
                          <a:latin typeface="Cambria Math" panose="02040503050406030204" pitchFamily="18" charset="0"/>
                        </a:rPr>
                        <m:t>h</m:t>
                      </m:r>
                      <m:func>
                        <m:funcPr>
                          <m:ctrlPr>
                            <a:rPr lang="en-US" sz="1200" i="1">
                              <a:latin typeface="Cambria Math" panose="02040503050406030204" pitchFamily="18" charset="0"/>
                            </a:rPr>
                          </m:ctrlPr>
                        </m:funcPr>
                        <m:fName>
                          <m:r>
                            <m:rPr>
                              <m:sty m:val="p"/>
                            </m:rPr>
                            <a:rPr lang="en-US" sz="1200" i="0">
                              <a:latin typeface="Cambria Math" panose="02040503050406030204" pitchFamily="18" charset="0"/>
                            </a:rPr>
                            <m:t>sin</m:t>
                          </m:r>
                        </m:fName>
                        <m:e>
                          <m:d>
                            <m:dPr>
                              <m:ctrlPr>
                                <a:rPr lang="en-US" sz="1200" i="1">
                                  <a:latin typeface="Cambria Math" panose="02040503050406030204" pitchFamily="18" charset="0"/>
                                </a:rPr>
                              </m:ctrlPr>
                            </m:dPr>
                            <m:e>
                              <m:f>
                                <m:fPr>
                                  <m:ctrlPr>
                                    <a:rPr lang="en-US" sz="1200" i="1">
                                      <a:latin typeface="Cambria Math" panose="02040503050406030204" pitchFamily="18" charset="0"/>
                                    </a:rPr>
                                  </m:ctrlPr>
                                </m:fPr>
                                <m:num>
                                  <m:r>
                                    <a:rPr lang="en-US" sz="1200" i="1">
                                      <a:latin typeface="Cambria Math" panose="02040503050406030204" pitchFamily="18" charset="0"/>
                                    </a:rPr>
                                    <m:t>𝛽</m:t>
                                  </m:r>
                                  <m:r>
                                    <a:rPr lang="en-US" sz="1200" i="1">
                                      <a:latin typeface="Cambria Math" panose="02040503050406030204" pitchFamily="18" charset="0"/>
                                    </a:rPr>
                                    <m:t>𝑙</m:t>
                                  </m:r>
                                </m:num>
                                <m:den>
                                  <m:r>
                                    <a:rPr lang="en-US" sz="1200" i="0">
                                      <a:latin typeface="Cambria Math" panose="02040503050406030204" pitchFamily="18" charset="0"/>
                                    </a:rPr>
                                    <m:t>2</m:t>
                                  </m:r>
                                </m:den>
                              </m:f>
                            </m:e>
                          </m:d>
                        </m:e>
                      </m:func>
                    </m:oMath>
                  </m:oMathPara>
                </a14:m>
                <a:endParaRPr lang="en-US" sz="1200" dirty="0"/>
              </a:p>
            </p:txBody>
          </p:sp>
        </mc:Choice>
        <mc:Fallback xmlns="">
          <p:sp>
            <p:nvSpPr>
              <p:cNvPr id="15" name="Rectangle 14"/>
              <p:cNvSpPr>
                <a:spLocks noRot="1" noChangeAspect="1" noMove="1" noResize="1" noEditPoints="1" noAdjustHandles="1" noChangeArrowheads="1" noChangeShapeType="1" noTextEdit="1"/>
              </p:cNvSpPr>
              <p:nvPr/>
            </p:nvSpPr>
            <p:spPr>
              <a:xfrm>
                <a:off x="2770390" y="4910535"/>
                <a:ext cx="1330877" cy="507318"/>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Rectangle 15"/>
              <p:cNvSpPr/>
              <p:nvPr/>
            </p:nvSpPr>
            <p:spPr>
              <a:xfrm>
                <a:off x="3594910" y="5667151"/>
                <a:ext cx="1899046" cy="714683"/>
              </a:xfrm>
              <a:prstGeom prst="rect">
                <a:avLst/>
              </a:prstGeom>
              <a:ln w="28575">
                <a:solidFill>
                  <a:srgbClr val="FF0000"/>
                </a:solidFill>
              </a:ln>
            </p:spPr>
            <p:txBody>
              <a:bodyPr wrap="none">
                <a:spAutoFit/>
              </a:bodyPr>
              <a:lstStyle/>
              <a:p>
                <a:pPr/>
                <a14:m>
                  <m:oMathPara xmlns:m="http://schemas.openxmlformats.org/officeDocument/2006/math">
                    <m:oMathParaPr>
                      <m:jc m:val="centerGroup"/>
                    </m:oMathParaPr>
                    <m:oMath xmlns:m="http://schemas.openxmlformats.org/officeDocument/2006/math">
                      <m:f>
                        <m:fPr>
                          <m:ctrlPr>
                            <a:rPr lang="en-US" sz="1800" i="1">
                              <a:latin typeface="Cambria Math" panose="02040503050406030204" pitchFamily="18" charset="0"/>
                            </a:rPr>
                          </m:ctrlPr>
                        </m:fPr>
                        <m:num>
                          <m:r>
                            <a:rPr lang="en-US" sz="1800" i="1">
                              <a:latin typeface="Cambria Math" panose="02040503050406030204" pitchFamily="18" charset="0"/>
                            </a:rPr>
                            <m:t>𝑉</m:t>
                          </m:r>
                        </m:num>
                        <m:den>
                          <m:sSub>
                            <m:sSubPr>
                              <m:ctrlPr>
                                <a:rPr lang="en-US" sz="1800" i="1">
                                  <a:latin typeface="Cambria Math" panose="02040503050406030204" pitchFamily="18" charset="0"/>
                                </a:rPr>
                              </m:ctrlPr>
                            </m:sSubPr>
                            <m:e>
                              <m:r>
                                <a:rPr lang="en-US" sz="1800" i="1">
                                  <a:latin typeface="Cambria Math" panose="02040503050406030204" pitchFamily="18" charset="0"/>
                                </a:rPr>
                                <m:t>𝐸</m:t>
                              </m:r>
                            </m:e>
                            <m:sub>
                              <m:r>
                                <a:rPr lang="en-US" sz="1800" i="0">
                                  <a:latin typeface="Cambria Math" panose="02040503050406030204" pitchFamily="18" charset="0"/>
                                </a:rPr>
                                <m:t>0</m:t>
                              </m:r>
                            </m:sub>
                          </m:sSub>
                        </m:den>
                      </m:f>
                      <m:r>
                        <a:rPr lang="en-US" sz="1800" i="0">
                          <a:latin typeface="Cambria Math" panose="02040503050406030204" pitchFamily="18" charset="0"/>
                        </a:rPr>
                        <m:t>=2</m:t>
                      </m:r>
                      <m:r>
                        <a:rPr lang="en-US" sz="1800" i="1">
                          <a:latin typeface="Cambria Math" panose="02040503050406030204" pitchFamily="18" charset="0"/>
                        </a:rPr>
                        <m:t>h</m:t>
                      </m:r>
                      <m:func>
                        <m:funcPr>
                          <m:ctrlPr>
                            <a:rPr lang="en-US" sz="1800" i="1">
                              <a:latin typeface="Cambria Math" panose="02040503050406030204" pitchFamily="18" charset="0"/>
                            </a:rPr>
                          </m:ctrlPr>
                        </m:funcPr>
                        <m:fName>
                          <m:r>
                            <m:rPr>
                              <m:sty m:val="p"/>
                            </m:rPr>
                            <a:rPr lang="en-US" sz="1800" i="0">
                              <a:latin typeface="Cambria Math" panose="02040503050406030204" pitchFamily="18" charset="0"/>
                            </a:rPr>
                            <m:t>sin</m:t>
                          </m:r>
                        </m:fName>
                        <m:e>
                          <m:d>
                            <m:dPr>
                              <m:ctrlPr>
                                <a:rPr lang="en-US" sz="1800" i="1">
                                  <a:latin typeface="Cambria Math" panose="02040503050406030204" pitchFamily="18" charset="0"/>
                                </a:rPr>
                              </m:ctrlPr>
                            </m:dPr>
                            <m:e>
                              <m:f>
                                <m:fPr>
                                  <m:ctrlPr>
                                    <a:rPr lang="en-US" sz="1800" i="1">
                                      <a:latin typeface="Cambria Math" panose="02040503050406030204" pitchFamily="18" charset="0"/>
                                    </a:rPr>
                                  </m:ctrlPr>
                                </m:fPr>
                                <m:num>
                                  <m:r>
                                    <a:rPr lang="en-US" sz="1800" i="1">
                                      <a:latin typeface="Cambria Math" panose="02040503050406030204" pitchFamily="18" charset="0"/>
                                    </a:rPr>
                                    <m:t>𝜋</m:t>
                                  </m:r>
                                  <m:r>
                                    <a:rPr lang="en-US" sz="1800" i="1">
                                      <a:latin typeface="Cambria Math" panose="02040503050406030204" pitchFamily="18" charset="0"/>
                                    </a:rPr>
                                    <m:t>𝑙</m:t>
                                  </m:r>
                                </m:num>
                                <m:den>
                                  <m:r>
                                    <a:rPr lang="en-US" sz="1800" i="1">
                                      <a:latin typeface="Cambria Math" panose="02040503050406030204" pitchFamily="18" charset="0"/>
                                    </a:rPr>
                                    <m:t>𝜆</m:t>
                                  </m:r>
                                </m:den>
                              </m:f>
                            </m:e>
                          </m:d>
                        </m:e>
                      </m:func>
                    </m:oMath>
                  </m:oMathPara>
                </a14:m>
                <a:endParaRPr lang="en-US" sz="1800" dirty="0"/>
              </a:p>
            </p:txBody>
          </p:sp>
        </mc:Choice>
        <mc:Fallback xmlns="">
          <p:sp>
            <p:nvSpPr>
              <p:cNvPr id="16" name="Rectangle 15"/>
              <p:cNvSpPr>
                <a:spLocks noRot="1" noChangeAspect="1" noMove="1" noResize="1" noEditPoints="1" noAdjustHandles="1" noChangeArrowheads="1" noChangeShapeType="1" noTextEdit="1"/>
              </p:cNvSpPr>
              <p:nvPr/>
            </p:nvSpPr>
            <p:spPr>
              <a:xfrm>
                <a:off x="3594910" y="5667151"/>
                <a:ext cx="1899046" cy="714683"/>
              </a:xfrm>
              <a:prstGeom prst="rect">
                <a:avLst/>
              </a:prstGeom>
              <a:blipFill>
                <a:blip r:embed="rId13"/>
                <a:stretch>
                  <a:fillRect/>
                </a:stretch>
              </a:blipFill>
              <a:ln w="28575">
                <a:solidFill>
                  <a:srgbClr val="FF0000"/>
                </a:solidFill>
              </a:ln>
            </p:spPr>
            <p:txBody>
              <a:bodyPr/>
              <a:lstStyle/>
              <a:p>
                <a:r>
                  <a:rPr lang="en-US">
                    <a:noFill/>
                  </a:rPr>
                  <a:t> </a:t>
                </a:r>
              </a:p>
            </p:txBody>
          </p:sp>
        </mc:Fallback>
      </mc:AlternateContent>
      <p:sp>
        <p:nvSpPr>
          <p:cNvPr id="17" name="TextBox 16"/>
          <p:cNvSpPr txBox="1"/>
          <p:nvPr/>
        </p:nvSpPr>
        <p:spPr>
          <a:xfrm>
            <a:off x="2711268" y="923232"/>
            <a:ext cx="1289840" cy="276999"/>
          </a:xfrm>
          <a:prstGeom prst="rect">
            <a:avLst/>
          </a:prstGeom>
          <a:noFill/>
        </p:spPr>
        <p:txBody>
          <a:bodyPr wrap="none" rtlCol="0">
            <a:spAutoFit/>
          </a:bodyPr>
          <a:lstStyle/>
          <a:p>
            <a:r>
              <a:rPr lang="en-US" sz="1200" dirty="0">
                <a:solidFill>
                  <a:srgbClr val="FF0000"/>
                </a:solidFill>
              </a:rPr>
              <a:t>Faraday’s Law:</a:t>
            </a:r>
          </a:p>
        </p:txBody>
      </p:sp>
      <p:sp>
        <p:nvSpPr>
          <p:cNvPr id="18" name="TextBox 17"/>
          <p:cNvSpPr txBox="1"/>
          <p:nvPr/>
        </p:nvSpPr>
        <p:spPr>
          <a:xfrm>
            <a:off x="1520100" y="2392895"/>
            <a:ext cx="1334180" cy="461665"/>
          </a:xfrm>
          <a:prstGeom prst="rect">
            <a:avLst/>
          </a:prstGeom>
          <a:noFill/>
        </p:spPr>
        <p:txBody>
          <a:bodyPr wrap="square" rtlCol="0">
            <a:spAutoFit/>
          </a:bodyPr>
          <a:lstStyle/>
          <a:p>
            <a:pPr algn="r"/>
            <a:r>
              <a:rPr lang="en-US" sz="1200" dirty="0">
                <a:solidFill>
                  <a:srgbClr val="FF0000"/>
                </a:solidFill>
              </a:rPr>
              <a:t>Total integrated magnetic flux:</a:t>
            </a:r>
          </a:p>
        </p:txBody>
      </p:sp>
      <p:sp>
        <p:nvSpPr>
          <p:cNvPr id="19" name="Right Arrow 18"/>
          <p:cNvSpPr/>
          <p:nvPr/>
        </p:nvSpPr>
        <p:spPr bwMode="auto">
          <a:xfrm>
            <a:off x="5397840" y="3859370"/>
            <a:ext cx="192232" cy="168037"/>
          </a:xfrm>
          <a:prstGeom prst="rightArrow">
            <a:avLst/>
          </a:prstGeom>
          <a:solidFill>
            <a:srgbClr val="FF0000"/>
          </a:solidFill>
          <a:ln w="12700" cap="flat" cmpd="sng" algn="ctr">
            <a:solidFill>
              <a:schemeClr val="tx1"/>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p:txBody>
      </p:sp>
      <p:sp>
        <p:nvSpPr>
          <p:cNvPr id="20" name="Rectangle 19"/>
          <p:cNvSpPr/>
          <p:nvPr/>
        </p:nvSpPr>
        <p:spPr>
          <a:xfrm>
            <a:off x="3940754" y="4522575"/>
            <a:ext cx="1649318" cy="400110"/>
          </a:xfrm>
          <a:prstGeom prst="rect">
            <a:avLst/>
          </a:prstGeom>
        </p:spPr>
        <p:txBody>
          <a:bodyPr wrap="square">
            <a:spAutoFit/>
          </a:bodyPr>
          <a:lstStyle/>
          <a:p>
            <a:r>
              <a:rPr lang="en-US" sz="1000" dirty="0">
                <a:solidFill>
                  <a:srgbClr val="FF0000"/>
                </a:solidFill>
                <a:latin typeface="Helvetica" panose="020B0604020202020204" pitchFamily="34" charset="0"/>
                <a:ea typeface="Times New Roman" panose="02020603050405020304" pitchFamily="18" charset="0"/>
              </a:rPr>
              <a:t>Maximum occurs when time dependent term = 1</a:t>
            </a:r>
            <a:endParaRPr lang="en-US" sz="1000" dirty="0">
              <a:solidFill>
                <a:srgbClr val="FF0000"/>
              </a:solidFill>
            </a:endParaRPr>
          </a:p>
        </p:txBody>
      </p:sp>
      <p:sp>
        <p:nvSpPr>
          <p:cNvPr id="21" name="Right Brace 20"/>
          <p:cNvSpPr/>
          <p:nvPr/>
        </p:nvSpPr>
        <p:spPr bwMode="auto">
          <a:xfrm rot="5400000">
            <a:off x="4710140" y="4147037"/>
            <a:ext cx="121073" cy="649362"/>
          </a:xfrm>
          <a:prstGeom prst="rightBrace">
            <a:avLst/>
          </a:prstGeom>
          <a:noFill/>
          <a:ln w="12700" cap="flat" cmpd="sng" algn="ctr">
            <a:solidFill>
              <a:srgbClr val="FF0000"/>
            </a:solidFill>
            <a:prstDash val="solid"/>
            <a:round/>
            <a:headEnd type="none" w="med" len="med"/>
            <a:tailEnd type="none" w="lg" len="lg"/>
          </a:ln>
          <a:effectLst/>
        </p:spPr>
        <p:txBody>
          <a:bodyPr rtlCol="0" anchor="ctr"/>
          <a:lstStyle/>
          <a:p>
            <a:pPr algn="ctr"/>
            <a:endParaRPr lang="en-US"/>
          </a:p>
        </p:txBody>
      </p:sp>
      <mc:AlternateContent xmlns:mc="http://schemas.openxmlformats.org/markup-compatibility/2006" xmlns:a14="http://schemas.microsoft.com/office/drawing/2010/main">
        <mc:Choice Requires="a14">
          <p:sp>
            <p:nvSpPr>
              <p:cNvPr id="22" name="Rectangle 21"/>
              <p:cNvSpPr/>
              <p:nvPr/>
            </p:nvSpPr>
            <p:spPr>
              <a:xfrm>
                <a:off x="4241095" y="4925165"/>
                <a:ext cx="723724" cy="43800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panose="02040503050406030204" pitchFamily="18" charset="0"/>
                          <a:ea typeface="Cambria Math" panose="02040503050406030204" pitchFamily="18" charset="0"/>
                        </a:rPr>
                        <m:t>𝛽</m:t>
                      </m:r>
                      <m:r>
                        <a:rPr lang="en-US" sz="1200" i="0">
                          <a:latin typeface="Cambria Math" panose="02040503050406030204" pitchFamily="18" charset="0"/>
                        </a:rPr>
                        <m:t>=</m:t>
                      </m:r>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2</m:t>
                          </m:r>
                          <m:r>
                            <a:rPr lang="en-US" sz="1200" b="0" i="1" smtClean="0">
                              <a:latin typeface="Cambria Math" panose="02040503050406030204" pitchFamily="18" charset="0"/>
                              <a:ea typeface="Cambria Math" panose="02040503050406030204" pitchFamily="18" charset="0"/>
                            </a:rPr>
                            <m:t>𝜋</m:t>
                          </m:r>
                        </m:num>
                        <m:den>
                          <m:r>
                            <a:rPr lang="en-US" sz="1200" b="0" i="1" smtClean="0">
                              <a:latin typeface="Cambria Math" panose="02040503050406030204" pitchFamily="18" charset="0"/>
                              <a:ea typeface="Cambria Math" panose="02040503050406030204" pitchFamily="18" charset="0"/>
                            </a:rPr>
                            <m:t>𝜆</m:t>
                          </m:r>
                        </m:den>
                      </m:f>
                    </m:oMath>
                  </m:oMathPara>
                </a14:m>
                <a:endParaRPr lang="en-US" sz="1200" b="0" dirty="0"/>
              </a:p>
            </p:txBody>
          </p:sp>
        </mc:Choice>
        <mc:Fallback xmlns="">
          <p:sp>
            <p:nvSpPr>
              <p:cNvPr id="22" name="Rectangle 21"/>
              <p:cNvSpPr>
                <a:spLocks noRot="1" noChangeAspect="1" noMove="1" noResize="1" noEditPoints="1" noAdjustHandles="1" noChangeArrowheads="1" noChangeShapeType="1" noTextEdit="1"/>
              </p:cNvSpPr>
              <p:nvPr/>
            </p:nvSpPr>
            <p:spPr>
              <a:xfrm>
                <a:off x="4241095" y="4925165"/>
                <a:ext cx="723724" cy="438005"/>
              </a:xfrm>
              <a:prstGeom prst="rect">
                <a:avLst/>
              </a:prstGeom>
              <a:blipFill>
                <a:blip r:embed="rId14"/>
                <a:stretch>
                  <a:fillRect b="-1389"/>
                </a:stretch>
              </a:blipFill>
            </p:spPr>
            <p:txBody>
              <a:bodyPr/>
              <a:lstStyle/>
              <a:p>
                <a:r>
                  <a:rPr lang="en-US">
                    <a:noFill/>
                  </a:rPr>
                  <a:t> </a:t>
                </a:r>
              </a:p>
            </p:txBody>
          </p:sp>
        </mc:Fallback>
      </mc:AlternateContent>
      <p:sp>
        <p:nvSpPr>
          <p:cNvPr id="23" name="Right Arrow 22"/>
          <p:cNvSpPr/>
          <p:nvPr/>
        </p:nvSpPr>
        <p:spPr bwMode="auto">
          <a:xfrm>
            <a:off x="4078694" y="5079490"/>
            <a:ext cx="192232" cy="168037"/>
          </a:xfrm>
          <a:prstGeom prst="rightArrow">
            <a:avLst/>
          </a:prstGeom>
          <a:solidFill>
            <a:srgbClr val="FF0000"/>
          </a:solidFill>
          <a:ln w="12700" cap="flat" cmpd="sng" algn="ctr">
            <a:solidFill>
              <a:schemeClr val="tx1"/>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p:txBody>
      </p:sp>
      <p:sp>
        <p:nvSpPr>
          <p:cNvPr id="24" name="TextBox 23"/>
          <p:cNvSpPr txBox="1"/>
          <p:nvPr/>
        </p:nvSpPr>
        <p:spPr>
          <a:xfrm>
            <a:off x="5920655" y="1604860"/>
            <a:ext cx="2601584" cy="830997"/>
          </a:xfrm>
          <a:prstGeom prst="rect">
            <a:avLst/>
          </a:prstGeom>
          <a:noFill/>
        </p:spPr>
        <p:txBody>
          <a:bodyPr wrap="square" rtlCol="0">
            <a:spAutoFit/>
          </a:bodyPr>
          <a:lstStyle/>
          <a:p>
            <a:r>
              <a:rPr lang="en-US" dirty="0">
                <a:solidFill>
                  <a:srgbClr val="0000FF"/>
                </a:solidFill>
              </a:rPr>
              <a:t>B put in terms of E</a:t>
            </a:r>
          </a:p>
          <a:p>
            <a:r>
              <a:rPr lang="en-US" i="1" dirty="0">
                <a:solidFill>
                  <a:srgbClr val="0000FF"/>
                </a:solidFill>
              </a:rPr>
              <a:t>(In terms of culprit current for crosstalk)</a:t>
            </a:r>
          </a:p>
        </p:txBody>
      </p:sp>
      <p:cxnSp>
        <p:nvCxnSpPr>
          <p:cNvPr id="3" name="Straight Arrow Connector 2"/>
          <p:cNvCxnSpPr/>
          <p:nvPr/>
        </p:nvCxnSpPr>
        <p:spPr bwMode="auto">
          <a:xfrm flipH="1">
            <a:off x="5546072" y="1802479"/>
            <a:ext cx="374584" cy="121956"/>
          </a:xfrm>
          <a:prstGeom prst="straightConnector1">
            <a:avLst/>
          </a:prstGeom>
          <a:solidFill>
            <a:schemeClr val="accent1"/>
          </a:solidFill>
          <a:ln w="28575" cap="flat" cmpd="sng" algn="ctr">
            <a:solidFill>
              <a:srgbClr val="0000FF"/>
            </a:solidFill>
            <a:prstDash val="solid"/>
            <a:round/>
            <a:headEnd type="none" w="med" len="med"/>
            <a:tailEnd type="triangle"/>
          </a:ln>
          <a:effectLst/>
        </p:spPr>
      </p:cxnSp>
      <p:sp>
        <p:nvSpPr>
          <p:cNvPr id="25" name="TextBox 24">
            <a:extLst>
              <a:ext uri="{FF2B5EF4-FFF2-40B4-BE49-F238E27FC236}">
                <a16:creationId xmlns:a16="http://schemas.microsoft.com/office/drawing/2014/main" id="{093FF503-4448-43B1-A65A-34AF1AB32726}"/>
              </a:ext>
            </a:extLst>
          </p:cNvPr>
          <p:cNvSpPr txBox="1"/>
          <p:nvPr/>
        </p:nvSpPr>
        <p:spPr>
          <a:xfrm>
            <a:off x="5884894" y="785607"/>
            <a:ext cx="2408080" cy="523220"/>
          </a:xfrm>
          <a:prstGeom prst="rect">
            <a:avLst/>
          </a:prstGeom>
          <a:noFill/>
          <a:ln w="19050">
            <a:solidFill>
              <a:srgbClr val="FF0000"/>
            </a:solidFill>
          </a:ln>
        </p:spPr>
        <p:txBody>
          <a:bodyPr wrap="square" rtlCol="0">
            <a:spAutoFit/>
          </a:bodyPr>
          <a:lstStyle/>
          <a:p>
            <a:r>
              <a:rPr lang="en-US" sz="1400" i="1">
                <a:solidFill>
                  <a:srgbClr val="FF0000"/>
                </a:solidFill>
              </a:rPr>
              <a:t>“h” used for height of wire above ground plane</a:t>
            </a:r>
          </a:p>
        </p:txBody>
      </p:sp>
    </p:spTree>
    <p:extLst>
      <p:ext uri="{BB962C8B-B14F-4D97-AF65-F5344CB8AC3E}">
        <p14:creationId xmlns:p14="http://schemas.microsoft.com/office/powerpoint/2010/main" val="1154219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2" name="Parallelogram 93"/>
          <p:cNvSpPr>
            <a:spLocks noChangeArrowheads="1"/>
          </p:cNvSpPr>
          <p:nvPr/>
        </p:nvSpPr>
        <p:spPr bwMode="auto">
          <a:xfrm>
            <a:off x="76199" y="1761298"/>
            <a:ext cx="8824169" cy="2527673"/>
          </a:xfrm>
          <a:prstGeom prst="parallelogram">
            <a:avLst>
              <a:gd name="adj" fmla="val 152642"/>
            </a:avLst>
          </a:prstGeom>
          <a:solidFill>
            <a:schemeClr val="accent1">
              <a:alpha val="58038"/>
            </a:schemeClr>
          </a:solidFill>
          <a:ln w="9525" algn="ctr">
            <a:solidFill>
              <a:schemeClr val="tx1"/>
            </a:solidFill>
            <a:round/>
            <a:headEnd/>
            <a:tailEnd type="triangle" w="lg" len="lg"/>
          </a:ln>
        </p:spPr>
        <p:txBody>
          <a:bodyPr/>
          <a:lstStyle/>
          <a:p>
            <a:endParaRPr lang="en-US" dirty="0"/>
          </a:p>
        </p:txBody>
      </p:sp>
      <p:sp>
        <p:nvSpPr>
          <p:cNvPr id="2063" name="Title 3"/>
          <p:cNvSpPr>
            <a:spLocks noGrp="1"/>
          </p:cNvSpPr>
          <p:nvPr>
            <p:ph type="title"/>
          </p:nvPr>
        </p:nvSpPr>
        <p:spPr/>
        <p:txBody>
          <a:bodyPr/>
          <a:lstStyle/>
          <a:p>
            <a:r>
              <a:rPr lang="en-US" dirty="0"/>
              <a:t>Inductive (Magnetic Field) Crosstalk</a:t>
            </a:r>
          </a:p>
        </p:txBody>
      </p:sp>
      <p:grpSp>
        <p:nvGrpSpPr>
          <p:cNvPr id="5" name="Group 54"/>
          <p:cNvGrpSpPr>
            <a:grpSpLocks/>
          </p:cNvGrpSpPr>
          <p:nvPr/>
        </p:nvGrpSpPr>
        <p:grpSpPr bwMode="auto">
          <a:xfrm rot="5400000">
            <a:off x="4408557" y="3547289"/>
            <a:ext cx="228600" cy="152400"/>
            <a:chOff x="1066800" y="2438400"/>
            <a:chExt cx="1447800" cy="685802"/>
          </a:xfrm>
        </p:grpSpPr>
        <p:cxnSp>
          <p:nvCxnSpPr>
            <p:cNvPr id="2112" name="Straight Connector 55"/>
            <p:cNvCxnSpPr>
              <a:cxnSpLocks noChangeShapeType="1"/>
            </p:cNvCxnSpPr>
            <p:nvPr/>
          </p:nvCxnSpPr>
          <p:spPr bwMode="auto">
            <a:xfrm rot="5400000" flipH="1" flipV="1">
              <a:off x="952500" y="2552700"/>
              <a:ext cx="381000" cy="152400"/>
            </a:xfrm>
            <a:prstGeom prst="line">
              <a:avLst/>
            </a:prstGeom>
            <a:noFill/>
            <a:ln w="6350" algn="ctr">
              <a:solidFill>
                <a:schemeClr val="tx1"/>
              </a:solidFill>
              <a:round/>
              <a:headEnd/>
              <a:tailEnd type="none" w="lg" len="lg"/>
            </a:ln>
          </p:spPr>
        </p:cxnSp>
        <p:cxnSp>
          <p:nvCxnSpPr>
            <p:cNvPr id="2113" name="Straight Connector 56"/>
            <p:cNvCxnSpPr>
              <a:cxnSpLocks noChangeShapeType="1"/>
            </p:cNvCxnSpPr>
            <p:nvPr/>
          </p:nvCxnSpPr>
          <p:spPr bwMode="auto">
            <a:xfrm rot="16200000" flipH="1">
              <a:off x="990600" y="2667000"/>
              <a:ext cx="685800" cy="228600"/>
            </a:xfrm>
            <a:prstGeom prst="line">
              <a:avLst/>
            </a:prstGeom>
            <a:noFill/>
            <a:ln w="6350" algn="ctr">
              <a:solidFill>
                <a:schemeClr val="tx1"/>
              </a:solidFill>
              <a:round/>
              <a:headEnd/>
              <a:tailEnd type="none" w="lg" len="lg"/>
            </a:ln>
          </p:spPr>
        </p:cxnSp>
        <p:cxnSp>
          <p:nvCxnSpPr>
            <p:cNvPr id="2114" name="Straight Connector 57"/>
            <p:cNvCxnSpPr>
              <a:cxnSpLocks noChangeShapeType="1"/>
            </p:cNvCxnSpPr>
            <p:nvPr/>
          </p:nvCxnSpPr>
          <p:spPr bwMode="auto">
            <a:xfrm rot="16200000" flipH="1">
              <a:off x="1447800" y="2667000"/>
              <a:ext cx="685800" cy="228600"/>
            </a:xfrm>
            <a:prstGeom prst="line">
              <a:avLst/>
            </a:prstGeom>
            <a:noFill/>
            <a:ln w="6350" algn="ctr">
              <a:solidFill>
                <a:schemeClr val="tx1"/>
              </a:solidFill>
              <a:round/>
              <a:headEnd/>
              <a:tailEnd type="none" w="lg" len="lg"/>
            </a:ln>
          </p:spPr>
        </p:cxnSp>
        <p:cxnSp>
          <p:nvCxnSpPr>
            <p:cNvPr id="2115" name="Straight Connector 58"/>
            <p:cNvCxnSpPr>
              <a:cxnSpLocks noChangeShapeType="1"/>
            </p:cNvCxnSpPr>
            <p:nvPr/>
          </p:nvCxnSpPr>
          <p:spPr bwMode="auto">
            <a:xfrm rot="16200000" flipH="1">
              <a:off x="1905000" y="2667000"/>
              <a:ext cx="685800" cy="228600"/>
            </a:xfrm>
            <a:prstGeom prst="line">
              <a:avLst/>
            </a:prstGeom>
            <a:noFill/>
            <a:ln w="6350" algn="ctr">
              <a:solidFill>
                <a:schemeClr val="tx1"/>
              </a:solidFill>
              <a:round/>
              <a:headEnd/>
              <a:tailEnd type="none" w="lg" len="lg"/>
            </a:ln>
          </p:spPr>
        </p:cxnSp>
        <p:cxnSp>
          <p:nvCxnSpPr>
            <p:cNvPr id="2116" name="Straight Connector 59"/>
            <p:cNvCxnSpPr>
              <a:cxnSpLocks noChangeShapeType="1"/>
            </p:cNvCxnSpPr>
            <p:nvPr/>
          </p:nvCxnSpPr>
          <p:spPr bwMode="auto">
            <a:xfrm rot="5400000" flipH="1" flipV="1">
              <a:off x="2247900" y="2857500"/>
              <a:ext cx="381000" cy="152400"/>
            </a:xfrm>
            <a:prstGeom prst="line">
              <a:avLst/>
            </a:prstGeom>
            <a:noFill/>
            <a:ln w="6350" algn="ctr">
              <a:solidFill>
                <a:schemeClr val="tx1"/>
              </a:solidFill>
              <a:round/>
              <a:headEnd/>
              <a:tailEnd type="none" w="lg" len="lg"/>
            </a:ln>
          </p:spPr>
        </p:cxnSp>
        <p:cxnSp>
          <p:nvCxnSpPr>
            <p:cNvPr id="2117" name="Straight Connector 60"/>
            <p:cNvCxnSpPr>
              <a:cxnSpLocks noChangeShapeType="1"/>
            </p:cNvCxnSpPr>
            <p:nvPr/>
          </p:nvCxnSpPr>
          <p:spPr bwMode="auto">
            <a:xfrm rot="5400000" flipH="1" flipV="1">
              <a:off x="1219200" y="2667000"/>
              <a:ext cx="685800" cy="228600"/>
            </a:xfrm>
            <a:prstGeom prst="line">
              <a:avLst/>
            </a:prstGeom>
            <a:noFill/>
            <a:ln w="6350" algn="ctr">
              <a:solidFill>
                <a:schemeClr val="tx1"/>
              </a:solidFill>
              <a:round/>
              <a:headEnd/>
              <a:tailEnd type="none" w="lg" len="lg"/>
            </a:ln>
          </p:spPr>
        </p:cxnSp>
        <p:cxnSp>
          <p:nvCxnSpPr>
            <p:cNvPr id="2118" name="Straight Connector 61"/>
            <p:cNvCxnSpPr>
              <a:cxnSpLocks noChangeShapeType="1"/>
            </p:cNvCxnSpPr>
            <p:nvPr/>
          </p:nvCxnSpPr>
          <p:spPr bwMode="auto">
            <a:xfrm rot="5400000" flipH="1" flipV="1">
              <a:off x="1676402" y="2667001"/>
              <a:ext cx="685800" cy="228602"/>
            </a:xfrm>
            <a:prstGeom prst="line">
              <a:avLst/>
            </a:prstGeom>
            <a:noFill/>
            <a:ln w="6350" algn="ctr">
              <a:solidFill>
                <a:schemeClr val="tx1"/>
              </a:solidFill>
              <a:round/>
              <a:headEnd/>
              <a:tailEnd type="none" w="lg" len="lg"/>
            </a:ln>
          </p:spPr>
        </p:cxnSp>
      </p:grpSp>
      <p:cxnSp>
        <p:nvCxnSpPr>
          <p:cNvPr id="2065" name="Straight Connector 68"/>
          <p:cNvCxnSpPr>
            <a:cxnSpLocks noChangeShapeType="1"/>
          </p:cNvCxnSpPr>
          <p:nvPr/>
        </p:nvCxnSpPr>
        <p:spPr bwMode="auto">
          <a:xfrm rot="5400000" flipH="1" flipV="1">
            <a:off x="4446657" y="3432989"/>
            <a:ext cx="152400" cy="0"/>
          </a:xfrm>
          <a:prstGeom prst="line">
            <a:avLst/>
          </a:prstGeom>
          <a:noFill/>
          <a:ln w="12700" algn="ctr">
            <a:solidFill>
              <a:schemeClr val="tx1"/>
            </a:solidFill>
            <a:round/>
            <a:headEnd/>
            <a:tailEnd type="none" w="lg" len="lg"/>
          </a:ln>
        </p:spPr>
      </p:cxnSp>
      <p:cxnSp>
        <p:nvCxnSpPr>
          <p:cNvPr id="2066" name="Straight Connector 70"/>
          <p:cNvCxnSpPr>
            <a:cxnSpLocks noChangeShapeType="1"/>
          </p:cNvCxnSpPr>
          <p:nvPr/>
        </p:nvCxnSpPr>
        <p:spPr bwMode="auto">
          <a:xfrm flipV="1">
            <a:off x="4522857" y="2137589"/>
            <a:ext cx="1905000" cy="1219200"/>
          </a:xfrm>
          <a:prstGeom prst="line">
            <a:avLst/>
          </a:prstGeom>
          <a:noFill/>
          <a:ln w="12700" algn="ctr">
            <a:solidFill>
              <a:schemeClr val="tx1"/>
            </a:solidFill>
            <a:round/>
            <a:headEnd/>
            <a:tailEnd type="none" w="lg" len="lg"/>
          </a:ln>
        </p:spPr>
      </p:cxnSp>
      <p:cxnSp>
        <p:nvCxnSpPr>
          <p:cNvPr id="2067" name="Straight Connector 75"/>
          <p:cNvCxnSpPr>
            <a:cxnSpLocks noChangeShapeType="1"/>
          </p:cNvCxnSpPr>
          <p:nvPr/>
        </p:nvCxnSpPr>
        <p:spPr bwMode="auto">
          <a:xfrm rot="5400000">
            <a:off x="4446657" y="3813989"/>
            <a:ext cx="152400" cy="0"/>
          </a:xfrm>
          <a:prstGeom prst="line">
            <a:avLst/>
          </a:prstGeom>
          <a:noFill/>
          <a:ln w="12700" algn="ctr">
            <a:solidFill>
              <a:schemeClr val="tx1"/>
            </a:solidFill>
            <a:round/>
            <a:headEnd/>
            <a:tailEnd type="none" w="lg" len="lg"/>
          </a:ln>
        </p:spPr>
      </p:cxnSp>
      <p:grpSp>
        <p:nvGrpSpPr>
          <p:cNvPr id="6" name="Group 99"/>
          <p:cNvGrpSpPr>
            <a:grpSpLocks/>
          </p:cNvGrpSpPr>
          <p:nvPr/>
        </p:nvGrpSpPr>
        <p:grpSpPr bwMode="auto">
          <a:xfrm>
            <a:off x="6351657" y="2137589"/>
            <a:ext cx="152400" cy="533400"/>
            <a:chOff x="4953000" y="2286000"/>
            <a:chExt cx="152400" cy="533400"/>
          </a:xfrm>
        </p:grpSpPr>
        <p:grpSp>
          <p:nvGrpSpPr>
            <p:cNvPr id="7" name="Group 46"/>
            <p:cNvGrpSpPr>
              <a:grpSpLocks/>
            </p:cNvGrpSpPr>
            <p:nvPr/>
          </p:nvGrpSpPr>
          <p:grpSpPr bwMode="auto">
            <a:xfrm rot="5400000">
              <a:off x="4914900" y="2476500"/>
              <a:ext cx="228600" cy="152400"/>
              <a:chOff x="1066800" y="2438400"/>
              <a:chExt cx="1447800" cy="685802"/>
            </a:xfrm>
          </p:grpSpPr>
          <p:cxnSp>
            <p:nvCxnSpPr>
              <p:cNvPr id="2105" name="Straight Connector 47"/>
              <p:cNvCxnSpPr>
                <a:cxnSpLocks noChangeShapeType="1"/>
              </p:cNvCxnSpPr>
              <p:nvPr/>
            </p:nvCxnSpPr>
            <p:spPr bwMode="auto">
              <a:xfrm rot="5400000" flipH="1" flipV="1">
                <a:off x="952500" y="2552700"/>
                <a:ext cx="381000" cy="152400"/>
              </a:xfrm>
              <a:prstGeom prst="line">
                <a:avLst/>
              </a:prstGeom>
              <a:noFill/>
              <a:ln w="6350" algn="ctr">
                <a:solidFill>
                  <a:schemeClr val="tx1"/>
                </a:solidFill>
                <a:round/>
                <a:headEnd/>
                <a:tailEnd type="none" w="lg" len="lg"/>
              </a:ln>
            </p:spPr>
          </p:cxnSp>
          <p:cxnSp>
            <p:nvCxnSpPr>
              <p:cNvPr id="2106" name="Straight Connector 48"/>
              <p:cNvCxnSpPr>
                <a:cxnSpLocks noChangeShapeType="1"/>
              </p:cNvCxnSpPr>
              <p:nvPr/>
            </p:nvCxnSpPr>
            <p:spPr bwMode="auto">
              <a:xfrm rot="16200000" flipH="1">
                <a:off x="990600" y="2667000"/>
                <a:ext cx="685800" cy="228600"/>
              </a:xfrm>
              <a:prstGeom prst="line">
                <a:avLst/>
              </a:prstGeom>
              <a:noFill/>
              <a:ln w="6350" algn="ctr">
                <a:solidFill>
                  <a:schemeClr val="tx1"/>
                </a:solidFill>
                <a:round/>
                <a:headEnd/>
                <a:tailEnd type="none" w="lg" len="lg"/>
              </a:ln>
            </p:spPr>
          </p:cxnSp>
          <p:cxnSp>
            <p:nvCxnSpPr>
              <p:cNvPr id="2107" name="Straight Connector 49"/>
              <p:cNvCxnSpPr>
                <a:cxnSpLocks noChangeShapeType="1"/>
              </p:cNvCxnSpPr>
              <p:nvPr/>
            </p:nvCxnSpPr>
            <p:spPr bwMode="auto">
              <a:xfrm rot="16200000" flipH="1">
                <a:off x="1447800" y="2667000"/>
                <a:ext cx="685800" cy="228600"/>
              </a:xfrm>
              <a:prstGeom prst="line">
                <a:avLst/>
              </a:prstGeom>
              <a:noFill/>
              <a:ln w="6350" algn="ctr">
                <a:solidFill>
                  <a:schemeClr val="tx1"/>
                </a:solidFill>
                <a:round/>
                <a:headEnd/>
                <a:tailEnd type="none" w="lg" len="lg"/>
              </a:ln>
            </p:spPr>
          </p:cxnSp>
          <p:cxnSp>
            <p:nvCxnSpPr>
              <p:cNvPr id="2108" name="Straight Connector 50"/>
              <p:cNvCxnSpPr>
                <a:cxnSpLocks noChangeShapeType="1"/>
              </p:cNvCxnSpPr>
              <p:nvPr/>
            </p:nvCxnSpPr>
            <p:spPr bwMode="auto">
              <a:xfrm rot="16200000" flipH="1">
                <a:off x="1905000" y="2667000"/>
                <a:ext cx="685800" cy="228600"/>
              </a:xfrm>
              <a:prstGeom prst="line">
                <a:avLst/>
              </a:prstGeom>
              <a:noFill/>
              <a:ln w="6350" algn="ctr">
                <a:solidFill>
                  <a:schemeClr val="tx1"/>
                </a:solidFill>
                <a:round/>
                <a:headEnd/>
                <a:tailEnd type="none" w="lg" len="lg"/>
              </a:ln>
            </p:spPr>
          </p:cxnSp>
          <p:cxnSp>
            <p:nvCxnSpPr>
              <p:cNvPr id="2109" name="Straight Connector 51"/>
              <p:cNvCxnSpPr>
                <a:cxnSpLocks noChangeShapeType="1"/>
              </p:cNvCxnSpPr>
              <p:nvPr/>
            </p:nvCxnSpPr>
            <p:spPr bwMode="auto">
              <a:xfrm rot="5400000" flipH="1" flipV="1">
                <a:off x="2247900" y="2857500"/>
                <a:ext cx="381000" cy="152400"/>
              </a:xfrm>
              <a:prstGeom prst="line">
                <a:avLst/>
              </a:prstGeom>
              <a:noFill/>
              <a:ln w="6350" algn="ctr">
                <a:solidFill>
                  <a:schemeClr val="tx1"/>
                </a:solidFill>
                <a:round/>
                <a:headEnd/>
                <a:tailEnd type="none" w="lg" len="lg"/>
              </a:ln>
            </p:spPr>
          </p:cxnSp>
          <p:cxnSp>
            <p:nvCxnSpPr>
              <p:cNvPr id="2110" name="Straight Connector 52"/>
              <p:cNvCxnSpPr>
                <a:cxnSpLocks noChangeShapeType="1"/>
              </p:cNvCxnSpPr>
              <p:nvPr/>
            </p:nvCxnSpPr>
            <p:spPr bwMode="auto">
              <a:xfrm rot="5400000" flipH="1" flipV="1">
                <a:off x="1219200" y="2667000"/>
                <a:ext cx="685800" cy="228600"/>
              </a:xfrm>
              <a:prstGeom prst="line">
                <a:avLst/>
              </a:prstGeom>
              <a:noFill/>
              <a:ln w="6350" algn="ctr">
                <a:solidFill>
                  <a:schemeClr val="tx1"/>
                </a:solidFill>
                <a:round/>
                <a:headEnd/>
                <a:tailEnd type="none" w="lg" len="lg"/>
              </a:ln>
            </p:spPr>
          </p:cxnSp>
          <p:cxnSp>
            <p:nvCxnSpPr>
              <p:cNvPr id="2111" name="Straight Connector 53"/>
              <p:cNvCxnSpPr>
                <a:cxnSpLocks noChangeShapeType="1"/>
              </p:cNvCxnSpPr>
              <p:nvPr/>
            </p:nvCxnSpPr>
            <p:spPr bwMode="auto">
              <a:xfrm rot="5400000" flipH="1" flipV="1">
                <a:off x="1676402" y="2667001"/>
                <a:ext cx="685800" cy="228602"/>
              </a:xfrm>
              <a:prstGeom prst="line">
                <a:avLst/>
              </a:prstGeom>
              <a:noFill/>
              <a:ln w="6350" algn="ctr">
                <a:solidFill>
                  <a:schemeClr val="tx1"/>
                </a:solidFill>
                <a:round/>
                <a:headEnd/>
                <a:tailEnd type="none" w="lg" len="lg"/>
              </a:ln>
            </p:spPr>
          </p:cxnSp>
        </p:grpSp>
        <p:cxnSp>
          <p:nvCxnSpPr>
            <p:cNvPr id="2103" name="Straight Connector 72"/>
            <p:cNvCxnSpPr>
              <a:cxnSpLocks noChangeShapeType="1"/>
            </p:cNvCxnSpPr>
            <p:nvPr/>
          </p:nvCxnSpPr>
          <p:spPr bwMode="auto">
            <a:xfrm rot="5400000">
              <a:off x="4953000" y="2362200"/>
              <a:ext cx="152400" cy="0"/>
            </a:xfrm>
            <a:prstGeom prst="line">
              <a:avLst/>
            </a:prstGeom>
            <a:noFill/>
            <a:ln w="12700" algn="ctr">
              <a:solidFill>
                <a:schemeClr val="tx1"/>
              </a:solidFill>
              <a:round/>
              <a:headEnd/>
              <a:tailEnd type="none" w="lg" len="lg"/>
            </a:ln>
          </p:spPr>
        </p:cxnSp>
        <p:cxnSp>
          <p:nvCxnSpPr>
            <p:cNvPr id="2104" name="Straight Connector 77"/>
            <p:cNvCxnSpPr>
              <a:cxnSpLocks noChangeShapeType="1"/>
            </p:cNvCxnSpPr>
            <p:nvPr/>
          </p:nvCxnSpPr>
          <p:spPr bwMode="auto">
            <a:xfrm rot="5400000">
              <a:off x="4953000" y="2743200"/>
              <a:ext cx="152400" cy="0"/>
            </a:xfrm>
            <a:prstGeom prst="line">
              <a:avLst/>
            </a:prstGeom>
            <a:noFill/>
            <a:ln w="12700" algn="ctr">
              <a:solidFill>
                <a:schemeClr val="tx1"/>
              </a:solidFill>
              <a:round/>
              <a:headEnd/>
              <a:tailEnd type="none" w="lg" len="lg"/>
            </a:ln>
          </p:spPr>
        </p:cxnSp>
      </p:grpSp>
      <p:sp>
        <p:nvSpPr>
          <p:cNvPr id="2069" name="TextBox 155"/>
          <p:cNvSpPr txBox="1">
            <a:spLocks noChangeArrowheads="1"/>
          </p:cNvSpPr>
          <p:nvPr/>
        </p:nvSpPr>
        <p:spPr bwMode="auto">
          <a:xfrm>
            <a:off x="3937825" y="1805375"/>
            <a:ext cx="877887" cy="461963"/>
          </a:xfrm>
          <a:prstGeom prst="rect">
            <a:avLst/>
          </a:prstGeom>
          <a:noFill/>
          <a:ln w="9525">
            <a:noFill/>
            <a:miter lim="800000"/>
            <a:headEnd/>
            <a:tailEnd/>
          </a:ln>
        </p:spPr>
        <p:txBody>
          <a:bodyPr>
            <a:spAutoFit/>
          </a:bodyPr>
          <a:lstStyle/>
          <a:p>
            <a:pPr algn="ctr"/>
            <a:r>
              <a:rPr lang="en-US" sz="1200" dirty="0">
                <a:solidFill>
                  <a:srgbClr val="FF0000"/>
                </a:solidFill>
              </a:rPr>
              <a:t>CULPRIT WIRE</a:t>
            </a:r>
          </a:p>
        </p:txBody>
      </p:sp>
      <p:sp>
        <p:nvSpPr>
          <p:cNvPr id="2070" name="TextBox 156"/>
          <p:cNvSpPr txBox="1">
            <a:spLocks noChangeArrowheads="1"/>
          </p:cNvSpPr>
          <p:nvPr/>
        </p:nvSpPr>
        <p:spPr bwMode="auto">
          <a:xfrm>
            <a:off x="5665955" y="1777966"/>
            <a:ext cx="742881" cy="461665"/>
          </a:xfrm>
          <a:prstGeom prst="rect">
            <a:avLst/>
          </a:prstGeom>
          <a:noFill/>
          <a:ln w="9525">
            <a:noFill/>
            <a:miter lim="800000"/>
            <a:headEnd/>
            <a:tailEnd/>
          </a:ln>
        </p:spPr>
        <p:txBody>
          <a:bodyPr wrap="square">
            <a:spAutoFit/>
          </a:bodyPr>
          <a:lstStyle/>
          <a:p>
            <a:pPr algn="ctr"/>
            <a:r>
              <a:rPr lang="en-US" sz="1200" dirty="0">
                <a:solidFill>
                  <a:srgbClr val="FF0000"/>
                </a:solidFill>
              </a:rPr>
              <a:t>VICTIM WIRE</a:t>
            </a:r>
          </a:p>
        </p:txBody>
      </p:sp>
      <p:cxnSp>
        <p:nvCxnSpPr>
          <p:cNvPr id="2075" name="Straight Connector 76"/>
          <p:cNvCxnSpPr>
            <a:cxnSpLocks noChangeShapeType="1"/>
          </p:cNvCxnSpPr>
          <p:nvPr/>
        </p:nvCxnSpPr>
        <p:spPr bwMode="auto">
          <a:xfrm flipV="1">
            <a:off x="2159163" y="2200295"/>
            <a:ext cx="1911256" cy="1225769"/>
          </a:xfrm>
          <a:prstGeom prst="line">
            <a:avLst/>
          </a:prstGeom>
          <a:noFill/>
          <a:ln w="38100" algn="ctr">
            <a:solidFill>
              <a:schemeClr val="tx1"/>
            </a:solidFill>
            <a:round/>
            <a:headEnd/>
            <a:tailEnd type="none" w="lg" len="lg"/>
          </a:ln>
        </p:spPr>
      </p:cxnSp>
      <p:sp>
        <p:nvSpPr>
          <p:cNvPr id="2077" name="TextBox 101"/>
          <p:cNvSpPr txBox="1">
            <a:spLocks noChangeArrowheads="1"/>
          </p:cNvSpPr>
          <p:nvPr/>
        </p:nvSpPr>
        <p:spPr bwMode="auto">
          <a:xfrm>
            <a:off x="3505740" y="2497026"/>
            <a:ext cx="342900" cy="338137"/>
          </a:xfrm>
          <a:prstGeom prst="rect">
            <a:avLst/>
          </a:prstGeom>
          <a:noFill/>
          <a:ln w="9525">
            <a:noFill/>
            <a:miter lim="800000"/>
            <a:headEnd/>
            <a:tailEnd/>
          </a:ln>
        </p:spPr>
        <p:txBody>
          <a:bodyPr wrap="none">
            <a:spAutoFit/>
          </a:bodyPr>
          <a:lstStyle/>
          <a:p>
            <a:r>
              <a:rPr lang="en-US" dirty="0"/>
              <a:t>I</a:t>
            </a:r>
            <a:r>
              <a:rPr lang="en-US" baseline="-25000" dirty="0"/>
              <a:t>C</a:t>
            </a:r>
          </a:p>
        </p:txBody>
      </p:sp>
      <p:cxnSp>
        <p:nvCxnSpPr>
          <p:cNvPr id="2085" name="Straight Arrow Connector 67"/>
          <p:cNvCxnSpPr>
            <a:cxnSpLocks noChangeShapeType="1"/>
          </p:cNvCxnSpPr>
          <p:nvPr/>
        </p:nvCxnSpPr>
        <p:spPr bwMode="auto">
          <a:xfrm rot="5400000">
            <a:off x="4983232" y="3152002"/>
            <a:ext cx="519113" cy="1587"/>
          </a:xfrm>
          <a:prstGeom prst="straightConnector1">
            <a:avLst/>
          </a:prstGeom>
          <a:noFill/>
          <a:ln w="9525" algn="ctr">
            <a:solidFill>
              <a:srgbClr val="FF0000"/>
            </a:solidFill>
            <a:round/>
            <a:headEnd type="triangle" w="med" len="med"/>
            <a:tailEnd type="triangle" w="med" len="med"/>
          </a:ln>
        </p:spPr>
      </p:cxnSp>
      <p:sp>
        <p:nvSpPr>
          <p:cNvPr id="2086" name="TextBox 68"/>
          <p:cNvSpPr txBox="1">
            <a:spLocks noChangeArrowheads="1"/>
          </p:cNvSpPr>
          <p:nvPr/>
        </p:nvSpPr>
        <p:spPr bwMode="auto">
          <a:xfrm>
            <a:off x="5193172" y="3024057"/>
            <a:ext cx="255198" cy="246221"/>
          </a:xfrm>
          <a:prstGeom prst="rect">
            <a:avLst/>
          </a:prstGeom>
          <a:noFill/>
          <a:ln w="9525">
            <a:noFill/>
            <a:miter lim="800000"/>
            <a:headEnd/>
            <a:tailEnd/>
          </a:ln>
        </p:spPr>
        <p:txBody>
          <a:bodyPr wrap="none">
            <a:spAutoFit/>
          </a:bodyPr>
          <a:lstStyle/>
          <a:p>
            <a:r>
              <a:rPr lang="en-US" sz="1000" i="1" dirty="0">
                <a:solidFill>
                  <a:srgbClr val="FF0000"/>
                </a:solidFill>
                <a:latin typeface="Times New Roman" panose="02020603050405020304" pitchFamily="18" charset="0"/>
                <a:cs typeface="Times New Roman" panose="02020603050405020304" pitchFamily="18" charset="0"/>
              </a:rPr>
              <a:t>h</a:t>
            </a:r>
          </a:p>
        </p:txBody>
      </p:sp>
      <p:sp>
        <p:nvSpPr>
          <p:cNvPr id="98" name="TextBox 62"/>
          <p:cNvSpPr txBox="1">
            <a:spLocks noChangeArrowheads="1"/>
          </p:cNvSpPr>
          <p:nvPr/>
        </p:nvSpPr>
        <p:spPr bwMode="auto">
          <a:xfrm>
            <a:off x="2893287" y="4508798"/>
            <a:ext cx="4684296" cy="1323439"/>
          </a:xfrm>
          <a:prstGeom prst="rect">
            <a:avLst/>
          </a:prstGeom>
          <a:noFill/>
          <a:ln w="9525">
            <a:noFill/>
            <a:miter lim="800000"/>
            <a:headEnd/>
            <a:tailEnd/>
          </a:ln>
        </p:spPr>
        <p:txBody>
          <a:bodyPr wrap="none">
            <a:spAutoFit/>
          </a:bodyPr>
          <a:lstStyle/>
          <a:p>
            <a:pPr>
              <a:tabLst>
                <a:tab pos="228600" algn="l"/>
                <a:tab pos="403225" algn="l"/>
              </a:tabLst>
              <a:defRPr/>
            </a:pPr>
            <a:r>
              <a:rPr lang="en-US" i="1" dirty="0">
                <a:solidFill>
                  <a:srgbClr val="FF0000"/>
                </a:solidFill>
                <a:latin typeface="Times New Roman" panose="02020603050405020304" pitchFamily="18" charset="0"/>
                <a:cs typeface="Times New Roman" panose="02020603050405020304" pitchFamily="18" charset="0"/>
              </a:rPr>
              <a:t>I</a:t>
            </a:r>
            <a:r>
              <a:rPr lang="en-US" i="1" baseline="-25000" dirty="0">
                <a:solidFill>
                  <a:srgbClr val="FF0000"/>
                </a:solidFill>
                <a:latin typeface="Times New Roman" panose="02020603050405020304" pitchFamily="18" charset="0"/>
                <a:cs typeface="Times New Roman" panose="02020603050405020304" pitchFamily="18" charset="0"/>
              </a:rPr>
              <a:t>C</a:t>
            </a:r>
            <a:r>
              <a:rPr lang="en-US" i="1" dirty="0">
                <a:solidFill>
                  <a:srgbClr val="FF0000"/>
                </a:solidFill>
                <a:latin typeface="Times New Roman" panose="02020603050405020304" pitchFamily="18" charset="0"/>
                <a:cs typeface="Times New Roman" panose="02020603050405020304" pitchFamily="18" charset="0"/>
              </a:rPr>
              <a:t> 	=	current on culprit wire</a:t>
            </a:r>
          </a:p>
          <a:p>
            <a:pPr>
              <a:tabLst>
                <a:tab pos="228600" algn="l"/>
                <a:tab pos="403225" algn="l"/>
              </a:tabLst>
              <a:defRPr/>
            </a:pPr>
            <a:r>
              <a:rPr lang="en-US" i="1" dirty="0">
                <a:solidFill>
                  <a:srgbClr val="FF0000"/>
                </a:solidFill>
                <a:latin typeface="Times New Roman" panose="02020603050405020304" pitchFamily="18" charset="0"/>
                <a:cs typeface="Times New Roman" panose="02020603050405020304" pitchFamily="18" charset="0"/>
              </a:rPr>
              <a:t>b	=	culprit to victim wire separation</a:t>
            </a:r>
          </a:p>
          <a:p>
            <a:pPr>
              <a:tabLst>
                <a:tab pos="228600" algn="l"/>
                <a:tab pos="403225" algn="l"/>
              </a:tabLst>
              <a:defRPr/>
            </a:pPr>
            <a:r>
              <a:rPr lang="en-US" i="1" dirty="0">
                <a:solidFill>
                  <a:srgbClr val="FF0000"/>
                </a:solidFill>
                <a:latin typeface="Times New Roman" panose="02020603050405020304" pitchFamily="18" charset="0"/>
                <a:cs typeface="Times New Roman" panose="02020603050405020304" pitchFamily="18" charset="0"/>
              </a:rPr>
              <a:t>h	=	height of wires above ground plane</a:t>
            </a:r>
          </a:p>
          <a:p>
            <a:pPr>
              <a:tabLst>
                <a:tab pos="228600" algn="l"/>
                <a:tab pos="403225" algn="l"/>
              </a:tabLst>
              <a:defRPr/>
            </a:pPr>
            <a:r>
              <a:rPr lang="en-US" i="1" dirty="0">
                <a:solidFill>
                  <a:srgbClr val="FF0000"/>
                </a:solidFill>
                <a:latin typeface="Times New Roman" panose="02020603050405020304" pitchFamily="18" charset="0"/>
                <a:cs typeface="Times New Roman" panose="02020603050405020304" pitchFamily="18" charset="0"/>
              </a:rPr>
              <a:t>a	=	wire radius</a:t>
            </a:r>
          </a:p>
          <a:p>
            <a:pPr>
              <a:tabLst>
                <a:tab pos="228600" algn="l"/>
                <a:tab pos="403225" algn="l"/>
              </a:tabLst>
              <a:defRPr/>
            </a:pPr>
            <a:r>
              <a:rPr lang="en-US" i="1" dirty="0">
                <a:solidFill>
                  <a:srgbClr val="FF0000"/>
                </a:solidFill>
                <a:latin typeface="Times New Roman" panose="02020603050405020304" pitchFamily="18" charset="0"/>
                <a:cs typeface="Times New Roman" panose="02020603050405020304" pitchFamily="18" charset="0"/>
              </a:rPr>
              <a:t>l	=	length of parallel run of culprit and victim wires</a:t>
            </a:r>
          </a:p>
        </p:txBody>
      </p:sp>
      <p:cxnSp>
        <p:nvCxnSpPr>
          <p:cNvPr id="75" name="Straight Arrow Connector 67"/>
          <p:cNvCxnSpPr>
            <a:cxnSpLocks noChangeShapeType="1"/>
          </p:cNvCxnSpPr>
          <p:nvPr/>
        </p:nvCxnSpPr>
        <p:spPr bwMode="auto">
          <a:xfrm rot="5400000">
            <a:off x="2485212" y="3316663"/>
            <a:ext cx="519113" cy="1587"/>
          </a:xfrm>
          <a:prstGeom prst="straightConnector1">
            <a:avLst/>
          </a:prstGeom>
          <a:noFill/>
          <a:ln w="9525" algn="ctr">
            <a:solidFill>
              <a:srgbClr val="FF0000"/>
            </a:solidFill>
            <a:round/>
            <a:headEnd type="triangle" w="med" len="med"/>
            <a:tailEnd type="triangle" w="med" len="med"/>
          </a:ln>
        </p:spPr>
      </p:cxnSp>
      <p:sp>
        <p:nvSpPr>
          <p:cNvPr id="76" name="TextBox 68"/>
          <p:cNvSpPr txBox="1">
            <a:spLocks noChangeArrowheads="1"/>
          </p:cNvSpPr>
          <p:nvPr/>
        </p:nvSpPr>
        <p:spPr bwMode="auto">
          <a:xfrm>
            <a:off x="2697155" y="3195404"/>
            <a:ext cx="255198" cy="246221"/>
          </a:xfrm>
          <a:prstGeom prst="rect">
            <a:avLst/>
          </a:prstGeom>
          <a:noFill/>
          <a:ln w="9525">
            <a:noFill/>
            <a:miter lim="800000"/>
            <a:headEnd/>
            <a:tailEnd/>
          </a:ln>
        </p:spPr>
        <p:txBody>
          <a:bodyPr wrap="none">
            <a:spAutoFit/>
          </a:bodyPr>
          <a:lstStyle/>
          <a:p>
            <a:r>
              <a:rPr lang="en-US" sz="1000" i="1" dirty="0">
                <a:solidFill>
                  <a:srgbClr val="FF0000"/>
                </a:solidFill>
                <a:latin typeface="Times New Roman" panose="02020603050405020304" pitchFamily="18" charset="0"/>
                <a:cs typeface="Times New Roman" panose="02020603050405020304" pitchFamily="18" charset="0"/>
              </a:rPr>
              <a:t>h</a:t>
            </a:r>
          </a:p>
        </p:txBody>
      </p:sp>
      <p:cxnSp>
        <p:nvCxnSpPr>
          <p:cNvPr id="13" name="Straight Arrow Connector 12"/>
          <p:cNvCxnSpPr/>
          <p:nvPr/>
        </p:nvCxnSpPr>
        <p:spPr bwMode="auto">
          <a:xfrm>
            <a:off x="3001057" y="2901411"/>
            <a:ext cx="2192115" cy="0"/>
          </a:xfrm>
          <a:prstGeom prst="straightConnector1">
            <a:avLst/>
          </a:prstGeom>
          <a:solidFill>
            <a:schemeClr val="accent1"/>
          </a:solidFill>
          <a:ln w="9525" cap="flat" cmpd="sng" algn="ctr">
            <a:solidFill>
              <a:srgbClr val="FF0000"/>
            </a:solidFill>
            <a:prstDash val="solid"/>
            <a:round/>
            <a:headEnd type="triangle" w="med" len="med"/>
            <a:tailEnd type="triangle" w="med" len="med"/>
          </a:ln>
          <a:effectLst/>
        </p:spPr>
      </p:cxnSp>
      <p:sp>
        <p:nvSpPr>
          <p:cNvPr id="2084" name="TextBox 66"/>
          <p:cNvSpPr txBox="1">
            <a:spLocks noChangeArrowheads="1"/>
          </p:cNvSpPr>
          <p:nvPr/>
        </p:nvSpPr>
        <p:spPr bwMode="auto">
          <a:xfrm>
            <a:off x="4259916" y="2695046"/>
            <a:ext cx="255198" cy="246221"/>
          </a:xfrm>
          <a:prstGeom prst="rect">
            <a:avLst/>
          </a:prstGeom>
          <a:noFill/>
          <a:ln w="9525">
            <a:noFill/>
            <a:miter lim="800000"/>
            <a:headEnd/>
            <a:tailEnd/>
          </a:ln>
        </p:spPr>
        <p:txBody>
          <a:bodyPr wrap="none">
            <a:spAutoFit/>
          </a:bodyPr>
          <a:lstStyle/>
          <a:p>
            <a:r>
              <a:rPr lang="en-US" sz="1000" i="1" dirty="0">
                <a:solidFill>
                  <a:srgbClr val="FF0000"/>
                </a:solidFill>
                <a:latin typeface="Times New Roman" panose="02020603050405020304" pitchFamily="18" charset="0"/>
                <a:cs typeface="Times New Roman" panose="02020603050405020304" pitchFamily="18" charset="0"/>
              </a:rPr>
              <a:t>b</a:t>
            </a:r>
          </a:p>
        </p:txBody>
      </p:sp>
      <p:sp>
        <p:nvSpPr>
          <p:cNvPr id="16" name="Left Brace 15"/>
          <p:cNvSpPr/>
          <p:nvPr/>
        </p:nvSpPr>
        <p:spPr bwMode="auto">
          <a:xfrm rot="3431975">
            <a:off x="2930096" y="1588936"/>
            <a:ext cx="156753" cy="2191413"/>
          </a:xfrm>
          <a:prstGeom prst="leftBrace">
            <a:avLst>
              <a:gd name="adj1" fmla="val 23471"/>
              <a:gd name="adj2" fmla="val 48749"/>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dirty="0">
              <a:ln>
                <a:noFill/>
              </a:ln>
              <a:solidFill>
                <a:schemeClr val="tx1"/>
              </a:solidFill>
              <a:effectLst/>
              <a:latin typeface="Arial" charset="0"/>
            </a:endParaRPr>
          </a:p>
        </p:txBody>
      </p:sp>
      <p:sp>
        <p:nvSpPr>
          <p:cNvPr id="85" name="TextBox 68"/>
          <p:cNvSpPr txBox="1">
            <a:spLocks noChangeArrowheads="1"/>
          </p:cNvSpPr>
          <p:nvPr/>
        </p:nvSpPr>
        <p:spPr bwMode="auto">
          <a:xfrm>
            <a:off x="2828282" y="2430901"/>
            <a:ext cx="219932" cy="246221"/>
          </a:xfrm>
          <a:prstGeom prst="rect">
            <a:avLst/>
          </a:prstGeom>
          <a:noFill/>
          <a:ln w="9525">
            <a:noFill/>
            <a:miter lim="800000"/>
            <a:headEnd/>
            <a:tailEnd/>
          </a:ln>
        </p:spPr>
        <p:txBody>
          <a:bodyPr wrap="none">
            <a:spAutoFit/>
          </a:bodyPr>
          <a:lstStyle/>
          <a:p>
            <a:r>
              <a:rPr lang="en-US" sz="1000" i="1" dirty="0">
                <a:solidFill>
                  <a:srgbClr val="FF0000"/>
                </a:solidFill>
                <a:latin typeface="Times New Roman" panose="02020603050405020304" pitchFamily="18" charset="0"/>
                <a:cs typeface="Times New Roman" panose="02020603050405020304" pitchFamily="18" charset="0"/>
              </a:rPr>
              <a:t>l</a:t>
            </a:r>
          </a:p>
        </p:txBody>
      </p:sp>
      <p:grpSp>
        <p:nvGrpSpPr>
          <p:cNvPr id="57" name="Group 99"/>
          <p:cNvGrpSpPr>
            <a:grpSpLocks/>
          </p:cNvGrpSpPr>
          <p:nvPr/>
        </p:nvGrpSpPr>
        <p:grpSpPr bwMode="auto">
          <a:xfrm>
            <a:off x="3989652" y="2200295"/>
            <a:ext cx="152400" cy="533400"/>
            <a:chOff x="4953000" y="2286000"/>
            <a:chExt cx="152400" cy="533400"/>
          </a:xfrm>
        </p:grpSpPr>
        <p:grpSp>
          <p:nvGrpSpPr>
            <p:cNvPr id="58" name="Group 46"/>
            <p:cNvGrpSpPr>
              <a:grpSpLocks/>
            </p:cNvGrpSpPr>
            <p:nvPr/>
          </p:nvGrpSpPr>
          <p:grpSpPr bwMode="auto">
            <a:xfrm rot="5400000">
              <a:off x="4914900" y="2476500"/>
              <a:ext cx="228600" cy="152400"/>
              <a:chOff x="1066800" y="2438400"/>
              <a:chExt cx="1447800" cy="685802"/>
            </a:xfrm>
          </p:grpSpPr>
          <p:cxnSp>
            <p:nvCxnSpPr>
              <p:cNvPr id="61" name="Straight Connector 47"/>
              <p:cNvCxnSpPr>
                <a:cxnSpLocks noChangeShapeType="1"/>
              </p:cNvCxnSpPr>
              <p:nvPr/>
            </p:nvCxnSpPr>
            <p:spPr bwMode="auto">
              <a:xfrm rot="5400000" flipH="1" flipV="1">
                <a:off x="952500" y="2552700"/>
                <a:ext cx="381000" cy="152400"/>
              </a:xfrm>
              <a:prstGeom prst="line">
                <a:avLst/>
              </a:prstGeom>
              <a:noFill/>
              <a:ln w="6350" algn="ctr">
                <a:solidFill>
                  <a:schemeClr val="tx1"/>
                </a:solidFill>
                <a:round/>
                <a:headEnd/>
                <a:tailEnd type="none" w="lg" len="lg"/>
              </a:ln>
            </p:spPr>
          </p:cxnSp>
          <p:cxnSp>
            <p:nvCxnSpPr>
              <p:cNvPr id="62" name="Straight Connector 48"/>
              <p:cNvCxnSpPr>
                <a:cxnSpLocks noChangeShapeType="1"/>
              </p:cNvCxnSpPr>
              <p:nvPr/>
            </p:nvCxnSpPr>
            <p:spPr bwMode="auto">
              <a:xfrm rot="16200000" flipH="1">
                <a:off x="990600" y="2667000"/>
                <a:ext cx="685800" cy="228600"/>
              </a:xfrm>
              <a:prstGeom prst="line">
                <a:avLst/>
              </a:prstGeom>
              <a:noFill/>
              <a:ln w="6350" algn="ctr">
                <a:solidFill>
                  <a:schemeClr val="tx1"/>
                </a:solidFill>
                <a:round/>
                <a:headEnd/>
                <a:tailEnd type="none" w="lg" len="lg"/>
              </a:ln>
            </p:spPr>
          </p:cxnSp>
          <p:cxnSp>
            <p:nvCxnSpPr>
              <p:cNvPr id="63" name="Straight Connector 49"/>
              <p:cNvCxnSpPr>
                <a:cxnSpLocks noChangeShapeType="1"/>
              </p:cNvCxnSpPr>
              <p:nvPr/>
            </p:nvCxnSpPr>
            <p:spPr bwMode="auto">
              <a:xfrm rot="16200000" flipH="1">
                <a:off x="1447800" y="2667000"/>
                <a:ext cx="685800" cy="228600"/>
              </a:xfrm>
              <a:prstGeom prst="line">
                <a:avLst/>
              </a:prstGeom>
              <a:noFill/>
              <a:ln w="6350" algn="ctr">
                <a:solidFill>
                  <a:schemeClr val="tx1"/>
                </a:solidFill>
                <a:round/>
                <a:headEnd/>
                <a:tailEnd type="none" w="lg" len="lg"/>
              </a:ln>
            </p:spPr>
          </p:cxnSp>
          <p:cxnSp>
            <p:nvCxnSpPr>
              <p:cNvPr id="64" name="Straight Connector 50"/>
              <p:cNvCxnSpPr>
                <a:cxnSpLocks noChangeShapeType="1"/>
              </p:cNvCxnSpPr>
              <p:nvPr/>
            </p:nvCxnSpPr>
            <p:spPr bwMode="auto">
              <a:xfrm rot="16200000" flipH="1">
                <a:off x="1905000" y="2667000"/>
                <a:ext cx="685800" cy="228600"/>
              </a:xfrm>
              <a:prstGeom prst="line">
                <a:avLst/>
              </a:prstGeom>
              <a:noFill/>
              <a:ln w="6350" algn="ctr">
                <a:solidFill>
                  <a:schemeClr val="tx1"/>
                </a:solidFill>
                <a:round/>
                <a:headEnd/>
                <a:tailEnd type="none" w="lg" len="lg"/>
              </a:ln>
            </p:spPr>
          </p:cxnSp>
          <p:cxnSp>
            <p:nvCxnSpPr>
              <p:cNvPr id="65" name="Straight Connector 51"/>
              <p:cNvCxnSpPr>
                <a:cxnSpLocks noChangeShapeType="1"/>
              </p:cNvCxnSpPr>
              <p:nvPr/>
            </p:nvCxnSpPr>
            <p:spPr bwMode="auto">
              <a:xfrm rot="5400000" flipH="1" flipV="1">
                <a:off x="2247900" y="2857500"/>
                <a:ext cx="381000" cy="152400"/>
              </a:xfrm>
              <a:prstGeom prst="line">
                <a:avLst/>
              </a:prstGeom>
              <a:noFill/>
              <a:ln w="6350" algn="ctr">
                <a:solidFill>
                  <a:schemeClr val="tx1"/>
                </a:solidFill>
                <a:round/>
                <a:headEnd/>
                <a:tailEnd type="none" w="lg" len="lg"/>
              </a:ln>
            </p:spPr>
          </p:cxnSp>
          <p:cxnSp>
            <p:nvCxnSpPr>
              <p:cNvPr id="66" name="Straight Connector 52"/>
              <p:cNvCxnSpPr>
                <a:cxnSpLocks noChangeShapeType="1"/>
              </p:cNvCxnSpPr>
              <p:nvPr/>
            </p:nvCxnSpPr>
            <p:spPr bwMode="auto">
              <a:xfrm rot="5400000" flipH="1" flipV="1">
                <a:off x="1219200" y="2667000"/>
                <a:ext cx="685800" cy="228600"/>
              </a:xfrm>
              <a:prstGeom prst="line">
                <a:avLst/>
              </a:prstGeom>
              <a:noFill/>
              <a:ln w="6350" algn="ctr">
                <a:solidFill>
                  <a:schemeClr val="tx1"/>
                </a:solidFill>
                <a:round/>
                <a:headEnd/>
                <a:tailEnd type="none" w="lg" len="lg"/>
              </a:ln>
            </p:spPr>
          </p:cxnSp>
          <p:cxnSp>
            <p:nvCxnSpPr>
              <p:cNvPr id="67" name="Straight Connector 53"/>
              <p:cNvCxnSpPr>
                <a:cxnSpLocks noChangeShapeType="1"/>
              </p:cNvCxnSpPr>
              <p:nvPr/>
            </p:nvCxnSpPr>
            <p:spPr bwMode="auto">
              <a:xfrm rot="5400000" flipH="1" flipV="1">
                <a:off x="1676402" y="2667001"/>
                <a:ext cx="685800" cy="228602"/>
              </a:xfrm>
              <a:prstGeom prst="line">
                <a:avLst/>
              </a:prstGeom>
              <a:noFill/>
              <a:ln w="6350" algn="ctr">
                <a:solidFill>
                  <a:schemeClr val="tx1"/>
                </a:solidFill>
                <a:round/>
                <a:headEnd/>
                <a:tailEnd type="none" w="lg" len="lg"/>
              </a:ln>
            </p:spPr>
          </p:cxnSp>
        </p:grpSp>
        <p:cxnSp>
          <p:nvCxnSpPr>
            <p:cNvPr id="59" name="Straight Connector 72"/>
            <p:cNvCxnSpPr>
              <a:cxnSpLocks noChangeShapeType="1"/>
            </p:cNvCxnSpPr>
            <p:nvPr/>
          </p:nvCxnSpPr>
          <p:spPr bwMode="auto">
            <a:xfrm rot="5400000">
              <a:off x="4953000" y="2362200"/>
              <a:ext cx="152400" cy="0"/>
            </a:xfrm>
            <a:prstGeom prst="line">
              <a:avLst/>
            </a:prstGeom>
            <a:noFill/>
            <a:ln w="12700" algn="ctr">
              <a:solidFill>
                <a:schemeClr val="tx1"/>
              </a:solidFill>
              <a:round/>
              <a:headEnd/>
              <a:tailEnd type="none" w="lg" len="lg"/>
            </a:ln>
          </p:spPr>
        </p:cxnSp>
        <p:cxnSp>
          <p:nvCxnSpPr>
            <p:cNvPr id="60" name="Straight Connector 77"/>
            <p:cNvCxnSpPr>
              <a:cxnSpLocks noChangeShapeType="1"/>
            </p:cNvCxnSpPr>
            <p:nvPr/>
          </p:nvCxnSpPr>
          <p:spPr bwMode="auto">
            <a:xfrm rot="5400000">
              <a:off x="4953000" y="2743200"/>
              <a:ext cx="152400" cy="0"/>
            </a:xfrm>
            <a:prstGeom prst="line">
              <a:avLst/>
            </a:prstGeom>
            <a:noFill/>
            <a:ln w="12700" algn="ctr">
              <a:solidFill>
                <a:schemeClr val="tx1"/>
              </a:solidFill>
              <a:round/>
              <a:headEnd/>
              <a:tailEnd type="none" w="lg" len="lg"/>
            </a:ln>
          </p:spPr>
        </p:cxnSp>
      </p:grpSp>
      <p:cxnSp>
        <p:nvCxnSpPr>
          <p:cNvPr id="9" name="Straight Connector 8"/>
          <p:cNvCxnSpPr/>
          <p:nvPr/>
        </p:nvCxnSpPr>
        <p:spPr bwMode="auto">
          <a:xfrm>
            <a:off x="2165419" y="3410331"/>
            <a:ext cx="0" cy="533400"/>
          </a:xfrm>
          <a:prstGeom prst="line">
            <a:avLst/>
          </a:prstGeom>
          <a:solidFill>
            <a:schemeClr val="accent1"/>
          </a:solidFill>
          <a:ln w="15875" cap="flat" cmpd="sng" algn="ctr">
            <a:solidFill>
              <a:schemeClr val="tx1"/>
            </a:solidFill>
            <a:prstDash val="solid"/>
            <a:round/>
            <a:headEnd type="none" w="med" len="med"/>
            <a:tailEnd type="none" w="lg" len="lg"/>
          </a:ln>
          <a:effectLst/>
        </p:spPr>
      </p:cxnSp>
      <p:sp>
        <p:nvSpPr>
          <p:cNvPr id="2" name="Oval 1"/>
          <p:cNvSpPr/>
          <p:nvPr/>
        </p:nvSpPr>
        <p:spPr bwMode="auto">
          <a:xfrm>
            <a:off x="2016483" y="3512267"/>
            <a:ext cx="289936" cy="289936"/>
          </a:xfrm>
          <a:prstGeom prst="ellipse">
            <a:avLst/>
          </a:prstGeom>
          <a:solidFill>
            <a:schemeClr val="bg1"/>
          </a:solidFill>
          <a:ln w="9525" cap="flat" cmpd="sng" algn="ctr">
            <a:solidFill>
              <a:schemeClr val="tx1"/>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dirty="0">
              <a:ln>
                <a:noFill/>
              </a:ln>
              <a:solidFill>
                <a:schemeClr val="tx1"/>
              </a:solidFill>
              <a:effectLst/>
              <a:latin typeface="Arial" charset="0"/>
            </a:endParaRPr>
          </a:p>
        </p:txBody>
      </p:sp>
      <p:sp>
        <p:nvSpPr>
          <p:cNvPr id="69" name="Freeform 68"/>
          <p:cNvSpPr/>
          <p:nvPr/>
        </p:nvSpPr>
        <p:spPr bwMode="auto">
          <a:xfrm>
            <a:off x="2074187" y="3559704"/>
            <a:ext cx="174529" cy="195063"/>
          </a:xfrm>
          <a:custGeom>
            <a:avLst/>
            <a:gdLst>
              <a:gd name="connsiteX0" fmla="*/ 0 w 1719263"/>
              <a:gd name="connsiteY0" fmla="*/ 911224 h 1826418"/>
              <a:gd name="connsiteX1" fmla="*/ 428625 w 1719263"/>
              <a:gd name="connsiteY1" fmla="*/ 1587 h 1826418"/>
              <a:gd name="connsiteX2" fmla="*/ 857250 w 1719263"/>
              <a:gd name="connsiteY2" fmla="*/ 920749 h 1826418"/>
              <a:gd name="connsiteX3" fmla="*/ 1285875 w 1719263"/>
              <a:gd name="connsiteY3" fmla="*/ 1825624 h 1826418"/>
              <a:gd name="connsiteX4" fmla="*/ 1719263 w 1719263"/>
              <a:gd name="connsiteY4" fmla="*/ 915987 h 1826418"/>
              <a:gd name="connsiteX0" fmla="*/ 0 w 1719263"/>
              <a:gd name="connsiteY0" fmla="*/ 911224 h 1826418"/>
              <a:gd name="connsiteX1" fmla="*/ 428625 w 1719263"/>
              <a:gd name="connsiteY1" fmla="*/ 1587 h 1826418"/>
              <a:gd name="connsiteX2" fmla="*/ 857250 w 1719263"/>
              <a:gd name="connsiteY2" fmla="*/ 920749 h 1826418"/>
              <a:gd name="connsiteX3" fmla="*/ 1285875 w 1719263"/>
              <a:gd name="connsiteY3" fmla="*/ 1825624 h 1826418"/>
              <a:gd name="connsiteX4" fmla="*/ 1719263 w 1719263"/>
              <a:gd name="connsiteY4" fmla="*/ 915987 h 1826418"/>
              <a:gd name="connsiteX0" fmla="*/ 0 w 1719263"/>
              <a:gd name="connsiteY0" fmla="*/ 911224 h 1826418"/>
              <a:gd name="connsiteX1" fmla="*/ 428625 w 1719263"/>
              <a:gd name="connsiteY1" fmla="*/ 1587 h 1826418"/>
              <a:gd name="connsiteX2" fmla="*/ 857250 w 1719263"/>
              <a:gd name="connsiteY2" fmla="*/ 920749 h 1826418"/>
              <a:gd name="connsiteX3" fmla="*/ 1285875 w 1719263"/>
              <a:gd name="connsiteY3" fmla="*/ 1825624 h 1826418"/>
              <a:gd name="connsiteX4" fmla="*/ 1719263 w 1719263"/>
              <a:gd name="connsiteY4" fmla="*/ 915987 h 18264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9263" h="1826418">
                <a:moveTo>
                  <a:pt x="0" y="911224"/>
                </a:moveTo>
                <a:cubicBezTo>
                  <a:pt x="142875" y="455612"/>
                  <a:pt x="285750" y="0"/>
                  <a:pt x="428625" y="1587"/>
                </a:cubicBezTo>
                <a:cubicBezTo>
                  <a:pt x="571500" y="3174"/>
                  <a:pt x="757238" y="616743"/>
                  <a:pt x="857250" y="920749"/>
                </a:cubicBezTo>
                <a:cubicBezTo>
                  <a:pt x="981075" y="1234280"/>
                  <a:pt x="1142206" y="1826418"/>
                  <a:pt x="1285875" y="1825624"/>
                </a:cubicBezTo>
                <a:cubicBezTo>
                  <a:pt x="1429544" y="1824830"/>
                  <a:pt x="1574403" y="1370408"/>
                  <a:pt x="1719263" y="915987"/>
                </a:cubicBezTo>
              </a:path>
            </a:pathLst>
          </a:cu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dirty="0">
              <a:ln>
                <a:noFill/>
              </a:ln>
              <a:solidFill>
                <a:schemeClr val="tx1"/>
              </a:solidFill>
              <a:effectLst/>
              <a:latin typeface="Arial" charset="0"/>
            </a:endParaRPr>
          </a:p>
        </p:txBody>
      </p:sp>
      <p:cxnSp>
        <p:nvCxnSpPr>
          <p:cNvPr id="68" name="Straight Connector 76"/>
          <p:cNvCxnSpPr>
            <a:cxnSpLocks noChangeShapeType="1"/>
          </p:cNvCxnSpPr>
          <p:nvPr/>
        </p:nvCxnSpPr>
        <p:spPr bwMode="auto">
          <a:xfrm flipV="1">
            <a:off x="3459306" y="2426956"/>
            <a:ext cx="258027" cy="165483"/>
          </a:xfrm>
          <a:prstGeom prst="line">
            <a:avLst/>
          </a:prstGeom>
          <a:noFill/>
          <a:ln w="38100" algn="ctr">
            <a:solidFill>
              <a:schemeClr val="tx1"/>
            </a:solidFill>
            <a:round/>
            <a:headEnd w="sm" len="med"/>
            <a:tailEnd type="triangle" w="med" len="med"/>
          </a:ln>
        </p:spPr>
      </p:cxnSp>
    </p:spTree>
    <p:extLst>
      <p:ext uri="{BB962C8B-B14F-4D97-AF65-F5344CB8AC3E}">
        <p14:creationId xmlns:p14="http://schemas.microsoft.com/office/powerpoint/2010/main" val="34619651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Straight Arrow Connector 19"/>
          <p:cNvCxnSpPr/>
          <p:nvPr/>
        </p:nvCxnSpPr>
        <p:spPr bwMode="auto">
          <a:xfrm>
            <a:off x="3171894" y="3802203"/>
            <a:ext cx="2739049" cy="334368"/>
          </a:xfrm>
          <a:prstGeom prst="straightConnector1">
            <a:avLst/>
          </a:prstGeom>
          <a:solidFill>
            <a:schemeClr val="accent1"/>
          </a:solidFill>
          <a:ln w="19050" cap="flat" cmpd="sng" algn="ctr">
            <a:solidFill>
              <a:srgbClr val="0000FF"/>
            </a:solidFill>
            <a:prstDash val="sysDash"/>
            <a:round/>
            <a:headEnd type="none" w="med" len="med"/>
            <a:tailEnd type="triangle"/>
          </a:ln>
          <a:effectLst/>
        </p:spPr>
      </p:cxnSp>
      <p:grpSp>
        <p:nvGrpSpPr>
          <p:cNvPr id="77" name="Group 76"/>
          <p:cNvGrpSpPr/>
          <p:nvPr/>
        </p:nvGrpSpPr>
        <p:grpSpPr>
          <a:xfrm>
            <a:off x="2216691" y="3145167"/>
            <a:ext cx="1905000" cy="1219200"/>
            <a:chOff x="3861651" y="3456001"/>
            <a:chExt cx="1905000" cy="1219200"/>
          </a:xfrm>
        </p:grpSpPr>
        <p:cxnSp>
          <p:nvCxnSpPr>
            <p:cNvPr id="78" name="Straight Arrow Connector 73"/>
            <p:cNvCxnSpPr>
              <a:cxnSpLocks noChangeShapeType="1"/>
            </p:cNvCxnSpPr>
            <p:nvPr/>
          </p:nvCxnSpPr>
          <p:spPr bwMode="auto">
            <a:xfrm flipV="1">
              <a:off x="3861651" y="3989401"/>
              <a:ext cx="1066800" cy="685800"/>
            </a:xfrm>
            <a:prstGeom prst="straightConnector1">
              <a:avLst/>
            </a:prstGeom>
            <a:noFill/>
            <a:ln w="38100" algn="ctr">
              <a:solidFill>
                <a:srgbClr val="0000FF"/>
              </a:solidFill>
              <a:prstDash val="sysDash"/>
              <a:round/>
              <a:headEnd/>
              <a:tailEnd/>
            </a:ln>
          </p:spPr>
        </p:cxnSp>
        <p:cxnSp>
          <p:nvCxnSpPr>
            <p:cNvPr id="79" name="Straight Connector 76"/>
            <p:cNvCxnSpPr>
              <a:cxnSpLocks noChangeShapeType="1"/>
            </p:cNvCxnSpPr>
            <p:nvPr/>
          </p:nvCxnSpPr>
          <p:spPr bwMode="auto">
            <a:xfrm flipV="1">
              <a:off x="4868126" y="3456001"/>
              <a:ext cx="898525" cy="576262"/>
            </a:xfrm>
            <a:prstGeom prst="line">
              <a:avLst/>
            </a:prstGeom>
            <a:noFill/>
            <a:ln w="38100" algn="ctr">
              <a:solidFill>
                <a:srgbClr val="0000FF"/>
              </a:solidFill>
              <a:prstDash val="sysDash"/>
              <a:round/>
              <a:headEnd type="triangle" w="med" len="med"/>
              <a:tailEnd/>
            </a:ln>
          </p:spPr>
        </p:cxnSp>
      </p:grpSp>
      <p:sp>
        <p:nvSpPr>
          <p:cNvPr id="2062" name="Parallelogram 93"/>
          <p:cNvSpPr>
            <a:spLocks noChangeArrowheads="1"/>
          </p:cNvSpPr>
          <p:nvPr/>
        </p:nvSpPr>
        <p:spPr bwMode="auto">
          <a:xfrm>
            <a:off x="76199" y="1761298"/>
            <a:ext cx="8824169" cy="2527673"/>
          </a:xfrm>
          <a:prstGeom prst="parallelogram">
            <a:avLst>
              <a:gd name="adj" fmla="val 152642"/>
            </a:avLst>
          </a:prstGeom>
          <a:solidFill>
            <a:schemeClr val="accent1">
              <a:alpha val="58038"/>
            </a:schemeClr>
          </a:solidFill>
          <a:ln w="9525" algn="ctr">
            <a:solidFill>
              <a:schemeClr val="tx1"/>
            </a:solidFill>
            <a:round/>
            <a:headEnd/>
            <a:tailEnd type="triangle" w="lg" len="lg"/>
          </a:ln>
        </p:spPr>
        <p:txBody>
          <a:bodyPr/>
          <a:lstStyle/>
          <a:p>
            <a:endParaRPr lang="en-US" dirty="0"/>
          </a:p>
        </p:txBody>
      </p:sp>
      <p:sp>
        <p:nvSpPr>
          <p:cNvPr id="2063" name="Title 3"/>
          <p:cNvSpPr>
            <a:spLocks noGrp="1"/>
          </p:cNvSpPr>
          <p:nvPr>
            <p:ph type="title"/>
          </p:nvPr>
        </p:nvSpPr>
        <p:spPr/>
        <p:txBody>
          <a:bodyPr/>
          <a:lstStyle/>
          <a:p>
            <a:r>
              <a:rPr lang="en-US" dirty="0"/>
              <a:t>Inductive (Magnetic Field) Crosstalk (cont.)</a:t>
            </a:r>
          </a:p>
        </p:txBody>
      </p:sp>
      <p:cxnSp>
        <p:nvCxnSpPr>
          <p:cNvPr id="2065" name="Straight Connector 68"/>
          <p:cNvCxnSpPr>
            <a:cxnSpLocks noChangeShapeType="1"/>
          </p:cNvCxnSpPr>
          <p:nvPr/>
        </p:nvCxnSpPr>
        <p:spPr bwMode="auto">
          <a:xfrm rot="5400000" flipH="1" flipV="1">
            <a:off x="4446657" y="3432989"/>
            <a:ext cx="152400" cy="0"/>
          </a:xfrm>
          <a:prstGeom prst="line">
            <a:avLst/>
          </a:prstGeom>
          <a:noFill/>
          <a:ln w="12700" algn="ctr">
            <a:solidFill>
              <a:schemeClr val="tx1"/>
            </a:solidFill>
            <a:round/>
            <a:headEnd/>
            <a:tailEnd type="none" w="lg" len="lg"/>
          </a:ln>
        </p:spPr>
      </p:cxnSp>
      <p:cxnSp>
        <p:nvCxnSpPr>
          <p:cNvPr id="2066" name="Straight Connector 70"/>
          <p:cNvCxnSpPr>
            <a:cxnSpLocks noChangeShapeType="1"/>
          </p:cNvCxnSpPr>
          <p:nvPr/>
        </p:nvCxnSpPr>
        <p:spPr bwMode="auto">
          <a:xfrm flipV="1">
            <a:off x="4522857" y="2137589"/>
            <a:ext cx="1905000" cy="1219200"/>
          </a:xfrm>
          <a:prstGeom prst="line">
            <a:avLst/>
          </a:prstGeom>
          <a:noFill/>
          <a:ln w="19050" algn="ctr">
            <a:solidFill>
              <a:schemeClr val="tx1"/>
            </a:solidFill>
            <a:round/>
            <a:headEnd/>
            <a:tailEnd type="none" w="lg" len="lg"/>
          </a:ln>
        </p:spPr>
      </p:cxnSp>
      <p:cxnSp>
        <p:nvCxnSpPr>
          <p:cNvPr id="2067" name="Straight Connector 75"/>
          <p:cNvCxnSpPr>
            <a:cxnSpLocks noChangeShapeType="1"/>
          </p:cNvCxnSpPr>
          <p:nvPr/>
        </p:nvCxnSpPr>
        <p:spPr bwMode="auto">
          <a:xfrm rot="5400000">
            <a:off x="4446657" y="3813989"/>
            <a:ext cx="152400" cy="0"/>
          </a:xfrm>
          <a:prstGeom prst="line">
            <a:avLst/>
          </a:prstGeom>
          <a:noFill/>
          <a:ln w="12700" algn="ctr">
            <a:solidFill>
              <a:schemeClr val="tx1"/>
            </a:solidFill>
            <a:round/>
            <a:headEnd/>
            <a:tailEnd type="none" w="lg" len="lg"/>
          </a:ln>
        </p:spPr>
      </p:cxnSp>
      <p:grpSp>
        <p:nvGrpSpPr>
          <p:cNvPr id="57" name="Group 99"/>
          <p:cNvGrpSpPr>
            <a:grpSpLocks/>
          </p:cNvGrpSpPr>
          <p:nvPr/>
        </p:nvGrpSpPr>
        <p:grpSpPr bwMode="auto">
          <a:xfrm>
            <a:off x="3989652" y="2200295"/>
            <a:ext cx="152400" cy="533400"/>
            <a:chOff x="4953000" y="2286000"/>
            <a:chExt cx="152400" cy="533400"/>
          </a:xfrm>
        </p:grpSpPr>
        <p:grpSp>
          <p:nvGrpSpPr>
            <p:cNvPr id="58" name="Group 46"/>
            <p:cNvGrpSpPr>
              <a:grpSpLocks/>
            </p:cNvGrpSpPr>
            <p:nvPr/>
          </p:nvGrpSpPr>
          <p:grpSpPr bwMode="auto">
            <a:xfrm rot="5400000">
              <a:off x="4914900" y="2476500"/>
              <a:ext cx="228600" cy="152400"/>
              <a:chOff x="1066800" y="2438400"/>
              <a:chExt cx="1447800" cy="685802"/>
            </a:xfrm>
          </p:grpSpPr>
          <p:cxnSp>
            <p:nvCxnSpPr>
              <p:cNvPr id="61" name="Straight Connector 47"/>
              <p:cNvCxnSpPr>
                <a:cxnSpLocks noChangeShapeType="1"/>
              </p:cNvCxnSpPr>
              <p:nvPr/>
            </p:nvCxnSpPr>
            <p:spPr bwMode="auto">
              <a:xfrm rot="5400000" flipH="1" flipV="1">
                <a:off x="952500" y="2552700"/>
                <a:ext cx="381000" cy="152400"/>
              </a:xfrm>
              <a:prstGeom prst="line">
                <a:avLst/>
              </a:prstGeom>
              <a:noFill/>
              <a:ln w="6350" algn="ctr">
                <a:solidFill>
                  <a:schemeClr val="tx1"/>
                </a:solidFill>
                <a:round/>
                <a:headEnd/>
                <a:tailEnd type="none" w="lg" len="lg"/>
              </a:ln>
            </p:spPr>
          </p:cxnSp>
          <p:cxnSp>
            <p:nvCxnSpPr>
              <p:cNvPr id="62" name="Straight Connector 48"/>
              <p:cNvCxnSpPr>
                <a:cxnSpLocks noChangeShapeType="1"/>
              </p:cNvCxnSpPr>
              <p:nvPr/>
            </p:nvCxnSpPr>
            <p:spPr bwMode="auto">
              <a:xfrm rot="16200000" flipH="1">
                <a:off x="990600" y="2667000"/>
                <a:ext cx="685800" cy="228600"/>
              </a:xfrm>
              <a:prstGeom prst="line">
                <a:avLst/>
              </a:prstGeom>
              <a:noFill/>
              <a:ln w="6350" algn="ctr">
                <a:solidFill>
                  <a:schemeClr val="tx1"/>
                </a:solidFill>
                <a:round/>
                <a:headEnd/>
                <a:tailEnd type="none" w="lg" len="lg"/>
              </a:ln>
            </p:spPr>
          </p:cxnSp>
          <p:cxnSp>
            <p:nvCxnSpPr>
              <p:cNvPr id="63" name="Straight Connector 49"/>
              <p:cNvCxnSpPr>
                <a:cxnSpLocks noChangeShapeType="1"/>
              </p:cNvCxnSpPr>
              <p:nvPr/>
            </p:nvCxnSpPr>
            <p:spPr bwMode="auto">
              <a:xfrm rot="16200000" flipH="1">
                <a:off x="1447800" y="2667000"/>
                <a:ext cx="685800" cy="228600"/>
              </a:xfrm>
              <a:prstGeom prst="line">
                <a:avLst/>
              </a:prstGeom>
              <a:noFill/>
              <a:ln w="6350" algn="ctr">
                <a:solidFill>
                  <a:schemeClr val="tx1"/>
                </a:solidFill>
                <a:round/>
                <a:headEnd/>
                <a:tailEnd type="none" w="lg" len="lg"/>
              </a:ln>
            </p:spPr>
          </p:cxnSp>
          <p:cxnSp>
            <p:nvCxnSpPr>
              <p:cNvPr id="64" name="Straight Connector 50"/>
              <p:cNvCxnSpPr>
                <a:cxnSpLocks noChangeShapeType="1"/>
              </p:cNvCxnSpPr>
              <p:nvPr/>
            </p:nvCxnSpPr>
            <p:spPr bwMode="auto">
              <a:xfrm rot="16200000" flipH="1">
                <a:off x="1905000" y="2667000"/>
                <a:ext cx="685800" cy="228600"/>
              </a:xfrm>
              <a:prstGeom prst="line">
                <a:avLst/>
              </a:prstGeom>
              <a:noFill/>
              <a:ln w="6350" algn="ctr">
                <a:solidFill>
                  <a:schemeClr val="tx1"/>
                </a:solidFill>
                <a:round/>
                <a:headEnd/>
                <a:tailEnd type="none" w="lg" len="lg"/>
              </a:ln>
            </p:spPr>
          </p:cxnSp>
          <p:cxnSp>
            <p:nvCxnSpPr>
              <p:cNvPr id="65" name="Straight Connector 51"/>
              <p:cNvCxnSpPr>
                <a:cxnSpLocks noChangeShapeType="1"/>
              </p:cNvCxnSpPr>
              <p:nvPr/>
            </p:nvCxnSpPr>
            <p:spPr bwMode="auto">
              <a:xfrm rot="5400000" flipH="1" flipV="1">
                <a:off x="2247900" y="2857500"/>
                <a:ext cx="381000" cy="152400"/>
              </a:xfrm>
              <a:prstGeom prst="line">
                <a:avLst/>
              </a:prstGeom>
              <a:noFill/>
              <a:ln w="6350" algn="ctr">
                <a:solidFill>
                  <a:schemeClr val="tx1"/>
                </a:solidFill>
                <a:round/>
                <a:headEnd/>
                <a:tailEnd type="none" w="lg" len="lg"/>
              </a:ln>
            </p:spPr>
          </p:cxnSp>
          <p:cxnSp>
            <p:nvCxnSpPr>
              <p:cNvPr id="66" name="Straight Connector 52"/>
              <p:cNvCxnSpPr>
                <a:cxnSpLocks noChangeShapeType="1"/>
              </p:cNvCxnSpPr>
              <p:nvPr/>
            </p:nvCxnSpPr>
            <p:spPr bwMode="auto">
              <a:xfrm rot="5400000" flipH="1" flipV="1">
                <a:off x="1219200" y="2667000"/>
                <a:ext cx="685800" cy="228600"/>
              </a:xfrm>
              <a:prstGeom prst="line">
                <a:avLst/>
              </a:prstGeom>
              <a:noFill/>
              <a:ln w="6350" algn="ctr">
                <a:solidFill>
                  <a:schemeClr val="tx1"/>
                </a:solidFill>
                <a:round/>
                <a:headEnd/>
                <a:tailEnd type="none" w="lg" len="lg"/>
              </a:ln>
            </p:spPr>
          </p:cxnSp>
          <p:cxnSp>
            <p:nvCxnSpPr>
              <p:cNvPr id="67" name="Straight Connector 53"/>
              <p:cNvCxnSpPr>
                <a:cxnSpLocks noChangeShapeType="1"/>
              </p:cNvCxnSpPr>
              <p:nvPr/>
            </p:nvCxnSpPr>
            <p:spPr bwMode="auto">
              <a:xfrm rot="5400000" flipH="1" flipV="1">
                <a:off x="1676402" y="2667001"/>
                <a:ext cx="685800" cy="228602"/>
              </a:xfrm>
              <a:prstGeom prst="line">
                <a:avLst/>
              </a:prstGeom>
              <a:noFill/>
              <a:ln w="6350" algn="ctr">
                <a:solidFill>
                  <a:schemeClr val="tx1"/>
                </a:solidFill>
                <a:round/>
                <a:headEnd/>
                <a:tailEnd type="none" w="lg" len="lg"/>
              </a:ln>
            </p:spPr>
          </p:cxnSp>
        </p:grpSp>
        <p:cxnSp>
          <p:nvCxnSpPr>
            <p:cNvPr id="59" name="Straight Connector 72"/>
            <p:cNvCxnSpPr>
              <a:cxnSpLocks noChangeShapeType="1"/>
            </p:cNvCxnSpPr>
            <p:nvPr/>
          </p:nvCxnSpPr>
          <p:spPr bwMode="auto">
            <a:xfrm rot="5400000">
              <a:off x="4953000" y="2362200"/>
              <a:ext cx="152400" cy="0"/>
            </a:xfrm>
            <a:prstGeom prst="line">
              <a:avLst/>
            </a:prstGeom>
            <a:noFill/>
            <a:ln w="12700" algn="ctr">
              <a:solidFill>
                <a:schemeClr val="tx1"/>
              </a:solidFill>
              <a:round/>
              <a:headEnd/>
              <a:tailEnd type="none" w="lg" len="lg"/>
            </a:ln>
          </p:spPr>
        </p:cxnSp>
        <p:cxnSp>
          <p:nvCxnSpPr>
            <p:cNvPr id="60" name="Straight Connector 77"/>
            <p:cNvCxnSpPr>
              <a:cxnSpLocks noChangeShapeType="1"/>
            </p:cNvCxnSpPr>
            <p:nvPr/>
          </p:nvCxnSpPr>
          <p:spPr bwMode="auto">
            <a:xfrm rot="5400000">
              <a:off x="4953000" y="2743200"/>
              <a:ext cx="152400" cy="0"/>
            </a:xfrm>
            <a:prstGeom prst="line">
              <a:avLst/>
            </a:prstGeom>
            <a:noFill/>
            <a:ln w="12700" algn="ctr">
              <a:solidFill>
                <a:schemeClr val="tx1"/>
              </a:solidFill>
              <a:round/>
              <a:headEnd/>
              <a:tailEnd type="none" w="lg" len="lg"/>
            </a:ln>
          </p:spPr>
        </p:cxnSp>
      </p:grpSp>
      <p:cxnSp>
        <p:nvCxnSpPr>
          <p:cNvPr id="9" name="Straight Connector 8"/>
          <p:cNvCxnSpPr/>
          <p:nvPr/>
        </p:nvCxnSpPr>
        <p:spPr bwMode="auto">
          <a:xfrm>
            <a:off x="2165419" y="3410331"/>
            <a:ext cx="0" cy="533400"/>
          </a:xfrm>
          <a:prstGeom prst="line">
            <a:avLst/>
          </a:prstGeom>
          <a:solidFill>
            <a:schemeClr val="accent1"/>
          </a:solidFill>
          <a:ln w="15875" cap="flat" cmpd="sng" algn="ctr">
            <a:solidFill>
              <a:schemeClr val="tx1"/>
            </a:solidFill>
            <a:prstDash val="solid"/>
            <a:round/>
            <a:headEnd type="none" w="med" len="med"/>
            <a:tailEnd type="none" w="lg" len="lg"/>
          </a:ln>
          <a:effectLst/>
        </p:spPr>
      </p:cxnSp>
      <p:sp>
        <p:nvSpPr>
          <p:cNvPr id="2" name="Oval 1"/>
          <p:cNvSpPr/>
          <p:nvPr/>
        </p:nvSpPr>
        <p:spPr bwMode="auto">
          <a:xfrm>
            <a:off x="2016483" y="3512267"/>
            <a:ext cx="289936" cy="289936"/>
          </a:xfrm>
          <a:prstGeom prst="ellipse">
            <a:avLst/>
          </a:prstGeom>
          <a:solidFill>
            <a:schemeClr val="bg1"/>
          </a:solidFill>
          <a:ln w="9525" cap="flat" cmpd="sng" algn="ctr">
            <a:solidFill>
              <a:schemeClr val="tx1"/>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dirty="0">
              <a:ln>
                <a:noFill/>
              </a:ln>
              <a:solidFill>
                <a:schemeClr val="tx1"/>
              </a:solidFill>
              <a:effectLst/>
              <a:latin typeface="Arial" charset="0"/>
            </a:endParaRPr>
          </a:p>
        </p:txBody>
      </p:sp>
      <p:sp>
        <p:nvSpPr>
          <p:cNvPr id="69" name="Freeform 68"/>
          <p:cNvSpPr/>
          <p:nvPr/>
        </p:nvSpPr>
        <p:spPr bwMode="auto">
          <a:xfrm>
            <a:off x="2074187" y="3559704"/>
            <a:ext cx="174529" cy="195063"/>
          </a:xfrm>
          <a:custGeom>
            <a:avLst/>
            <a:gdLst>
              <a:gd name="connsiteX0" fmla="*/ 0 w 1719263"/>
              <a:gd name="connsiteY0" fmla="*/ 911224 h 1826418"/>
              <a:gd name="connsiteX1" fmla="*/ 428625 w 1719263"/>
              <a:gd name="connsiteY1" fmla="*/ 1587 h 1826418"/>
              <a:gd name="connsiteX2" fmla="*/ 857250 w 1719263"/>
              <a:gd name="connsiteY2" fmla="*/ 920749 h 1826418"/>
              <a:gd name="connsiteX3" fmla="*/ 1285875 w 1719263"/>
              <a:gd name="connsiteY3" fmla="*/ 1825624 h 1826418"/>
              <a:gd name="connsiteX4" fmla="*/ 1719263 w 1719263"/>
              <a:gd name="connsiteY4" fmla="*/ 915987 h 1826418"/>
              <a:gd name="connsiteX0" fmla="*/ 0 w 1719263"/>
              <a:gd name="connsiteY0" fmla="*/ 911224 h 1826418"/>
              <a:gd name="connsiteX1" fmla="*/ 428625 w 1719263"/>
              <a:gd name="connsiteY1" fmla="*/ 1587 h 1826418"/>
              <a:gd name="connsiteX2" fmla="*/ 857250 w 1719263"/>
              <a:gd name="connsiteY2" fmla="*/ 920749 h 1826418"/>
              <a:gd name="connsiteX3" fmla="*/ 1285875 w 1719263"/>
              <a:gd name="connsiteY3" fmla="*/ 1825624 h 1826418"/>
              <a:gd name="connsiteX4" fmla="*/ 1719263 w 1719263"/>
              <a:gd name="connsiteY4" fmla="*/ 915987 h 1826418"/>
              <a:gd name="connsiteX0" fmla="*/ 0 w 1719263"/>
              <a:gd name="connsiteY0" fmla="*/ 911224 h 1826418"/>
              <a:gd name="connsiteX1" fmla="*/ 428625 w 1719263"/>
              <a:gd name="connsiteY1" fmla="*/ 1587 h 1826418"/>
              <a:gd name="connsiteX2" fmla="*/ 857250 w 1719263"/>
              <a:gd name="connsiteY2" fmla="*/ 920749 h 1826418"/>
              <a:gd name="connsiteX3" fmla="*/ 1285875 w 1719263"/>
              <a:gd name="connsiteY3" fmla="*/ 1825624 h 1826418"/>
              <a:gd name="connsiteX4" fmla="*/ 1719263 w 1719263"/>
              <a:gd name="connsiteY4" fmla="*/ 915987 h 18264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9263" h="1826418">
                <a:moveTo>
                  <a:pt x="0" y="911224"/>
                </a:moveTo>
                <a:cubicBezTo>
                  <a:pt x="142875" y="455612"/>
                  <a:pt x="285750" y="0"/>
                  <a:pt x="428625" y="1587"/>
                </a:cubicBezTo>
                <a:cubicBezTo>
                  <a:pt x="571500" y="3174"/>
                  <a:pt x="757238" y="616743"/>
                  <a:pt x="857250" y="920749"/>
                </a:cubicBezTo>
                <a:cubicBezTo>
                  <a:pt x="981075" y="1234280"/>
                  <a:pt x="1142206" y="1826418"/>
                  <a:pt x="1285875" y="1825624"/>
                </a:cubicBezTo>
                <a:cubicBezTo>
                  <a:pt x="1429544" y="1824830"/>
                  <a:pt x="1574403" y="1370408"/>
                  <a:pt x="1719263" y="915987"/>
                </a:cubicBezTo>
              </a:path>
            </a:pathLst>
          </a:cu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dirty="0">
              <a:ln>
                <a:noFill/>
              </a:ln>
              <a:solidFill>
                <a:schemeClr val="tx1"/>
              </a:solidFill>
              <a:effectLst/>
              <a:latin typeface="Arial" charset="0"/>
            </a:endParaRPr>
          </a:p>
        </p:txBody>
      </p:sp>
      <p:sp>
        <p:nvSpPr>
          <p:cNvPr id="70" name="Curved Left Arrow 93"/>
          <p:cNvSpPr>
            <a:spLocks noChangeArrowheads="1"/>
          </p:cNvSpPr>
          <p:nvPr/>
        </p:nvSpPr>
        <p:spPr bwMode="auto">
          <a:xfrm>
            <a:off x="5494142" y="1463820"/>
            <a:ext cx="762000" cy="1676400"/>
          </a:xfrm>
          <a:prstGeom prst="curvedLeftArrow">
            <a:avLst>
              <a:gd name="adj1" fmla="val 25005"/>
              <a:gd name="adj2" fmla="val 49999"/>
              <a:gd name="adj3" fmla="val 25000"/>
            </a:avLst>
          </a:prstGeom>
          <a:solidFill>
            <a:srgbClr val="FF0000"/>
          </a:solidFill>
          <a:ln w="9525" algn="ctr">
            <a:solidFill>
              <a:schemeClr val="tx1"/>
            </a:solidFill>
            <a:round/>
            <a:headEnd/>
            <a:tailEnd/>
          </a:ln>
        </p:spPr>
        <p:txBody>
          <a:bodyPr/>
          <a:lstStyle/>
          <a:p>
            <a:endParaRPr lang="en-US" dirty="0"/>
          </a:p>
        </p:txBody>
      </p:sp>
      <p:cxnSp>
        <p:nvCxnSpPr>
          <p:cNvPr id="4" name="Straight Arrow Connector 3"/>
          <p:cNvCxnSpPr/>
          <p:nvPr/>
        </p:nvCxnSpPr>
        <p:spPr bwMode="auto">
          <a:xfrm flipV="1">
            <a:off x="3070582" y="2166444"/>
            <a:ext cx="3194026" cy="684559"/>
          </a:xfrm>
          <a:prstGeom prst="straightConnector1">
            <a:avLst/>
          </a:prstGeom>
          <a:solidFill>
            <a:schemeClr val="accent1"/>
          </a:solidFill>
          <a:ln w="19050" cap="flat" cmpd="sng" algn="ctr">
            <a:solidFill>
              <a:srgbClr val="FF0000"/>
            </a:solidFill>
            <a:prstDash val="sysDash"/>
            <a:round/>
            <a:headEnd type="none" w="med" len="med"/>
            <a:tailEnd type="triangle"/>
          </a:ln>
          <a:effectLst/>
        </p:spPr>
      </p:cxnSp>
      <p:sp>
        <p:nvSpPr>
          <p:cNvPr id="15" name="TextBox 14"/>
          <p:cNvSpPr txBox="1"/>
          <p:nvPr/>
        </p:nvSpPr>
        <p:spPr>
          <a:xfrm>
            <a:off x="5518128" y="1935349"/>
            <a:ext cx="264816" cy="338554"/>
          </a:xfrm>
          <a:prstGeom prst="rect">
            <a:avLst/>
          </a:prstGeom>
          <a:noFill/>
        </p:spPr>
        <p:txBody>
          <a:bodyPr wrap="none" rtlCol="0">
            <a:spAutoFit/>
          </a:bodyPr>
          <a:lstStyle/>
          <a:p>
            <a:r>
              <a:rPr lang="en-US" i="1" dirty="0">
                <a:solidFill>
                  <a:srgbClr val="FF0000"/>
                </a:solidFill>
                <a:latin typeface="Times New Roman" panose="02020603050405020304" pitchFamily="18" charset="0"/>
                <a:cs typeface="Times New Roman" panose="02020603050405020304" pitchFamily="18" charset="0"/>
              </a:rPr>
              <a:t>r</a:t>
            </a:r>
          </a:p>
        </p:txBody>
      </p:sp>
      <p:graphicFrame>
        <p:nvGraphicFramePr>
          <p:cNvPr id="71" name="Object 4"/>
          <p:cNvGraphicFramePr>
            <a:graphicFrameLocks noChangeAspect="1"/>
          </p:cNvGraphicFramePr>
          <p:nvPr/>
        </p:nvGraphicFramePr>
        <p:xfrm>
          <a:off x="4575906" y="1166612"/>
          <a:ext cx="865188" cy="547687"/>
        </p:xfrm>
        <a:graphic>
          <a:graphicData uri="http://schemas.openxmlformats.org/presentationml/2006/ole">
            <mc:AlternateContent xmlns:mc="http://schemas.openxmlformats.org/markup-compatibility/2006">
              <mc:Choice xmlns:v="urn:schemas-microsoft-com:vml" Requires="v">
                <p:oleObj spid="_x0000_s67822" name="Equation" r:id="rId3" imgW="622080" imgH="393480" progId="Equation.3">
                  <p:embed/>
                </p:oleObj>
              </mc:Choice>
              <mc:Fallback>
                <p:oleObj name="Equation" r:id="rId3" imgW="622080" imgH="393480" progId="Equation.3">
                  <p:embed/>
                  <p:pic>
                    <p:nvPicPr>
                      <p:cNvPr id="71"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5906" y="1166612"/>
                        <a:ext cx="865188" cy="5476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2" name="TextBox 71"/>
          <p:cNvSpPr txBox="1"/>
          <p:nvPr/>
        </p:nvSpPr>
        <p:spPr>
          <a:xfrm>
            <a:off x="2825212" y="1173381"/>
            <a:ext cx="1787414" cy="461665"/>
          </a:xfrm>
          <a:prstGeom prst="rect">
            <a:avLst/>
          </a:prstGeom>
          <a:noFill/>
        </p:spPr>
        <p:txBody>
          <a:bodyPr wrap="square" rtlCol="0">
            <a:spAutoFit/>
          </a:bodyPr>
          <a:lstStyle/>
          <a:p>
            <a:pPr algn="r"/>
            <a:r>
              <a:rPr lang="en-US" sz="1200" b="1" dirty="0">
                <a:solidFill>
                  <a:srgbClr val="FF0000"/>
                </a:solidFill>
              </a:rPr>
              <a:t>Magnetic flux density due to culprit wire</a:t>
            </a:r>
          </a:p>
        </p:txBody>
      </p:sp>
      <p:sp>
        <p:nvSpPr>
          <p:cNvPr id="73" name="Curved Left Arrow 93"/>
          <p:cNvSpPr>
            <a:spLocks noChangeArrowheads="1"/>
          </p:cNvSpPr>
          <p:nvPr/>
        </p:nvSpPr>
        <p:spPr bwMode="auto">
          <a:xfrm flipV="1">
            <a:off x="5251298" y="3007838"/>
            <a:ext cx="762000" cy="1676400"/>
          </a:xfrm>
          <a:prstGeom prst="curvedLeftArrow">
            <a:avLst>
              <a:gd name="adj1" fmla="val 25005"/>
              <a:gd name="adj2" fmla="val 49999"/>
              <a:gd name="adj3" fmla="val 25000"/>
            </a:avLst>
          </a:prstGeom>
          <a:solidFill>
            <a:srgbClr val="0000FF">
              <a:alpha val="52156"/>
            </a:srgbClr>
          </a:solidFill>
          <a:ln w="9525" algn="ctr">
            <a:solidFill>
              <a:schemeClr val="tx1"/>
            </a:solidFill>
            <a:round/>
            <a:headEnd/>
            <a:tailEnd/>
          </a:ln>
        </p:spPr>
        <p:txBody>
          <a:bodyPr/>
          <a:lstStyle/>
          <a:p>
            <a:endParaRPr lang="en-US" dirty="0"/>
          </a:p>
        </p:txBody>
      </p:sp>
      <p:sp>
        <p:nvSpPr>
          <p:cNvPr id="74" name="TextBox 73"/>
          <p:cNvSpPr txBox="1"/>
          <p:nvPr/>
        </p:nvSpPr>
        <p:spPr>
          <a:xfrm>
            <a:off x="3248415" y="4734385"/>
            <a:ext cx="1956694" cy="461665"/>
          </a:xfrm>
          <a:prstGeom prst="rect">
            <a:avLst/>
          </a:prstGeom>
          <a:noFill/>
        </p:spPr>
        <p:txBody>
          <a:bodyPr wrap="square" rtlCol="0">
            <a:spAutoFit/>
          </a:bodyPr>
          <a:lstStyle/>
          <a:p>
            <a:pPr algn="r"/>
            <a:r>
              <a:rPr lang="en-US" sz="1200" b="1" dirty="0">
                <a:solidFill>
                  <a:srgbClr val="0000FF"/>
                </a:solidFill>
              </a:rPr>
              <a:t>Magnetic flux density due to culprit image</a:t>
            </a:r>
          </a:p>
        </p:txBody>
      </p:sp>
      <p:cxnSp>
        <p:nvCxnSpPr>
          <p:cNvPr id="80" name="Straight Arrow Connector 79"/>
          <p:cNvCxnSpPr/>
          <p:nvPr/>
        </p:nvCxnSpPr>
        <p:spPr bwMode="auto">
          <a:xfrm flipV="1">
            <a:off x="2332076" y="4303714"/>
            <a:ext cx="125963" cy="520365"/>
          </a:xfrm>
          <a:prstGeom prst="straightConnector1">
            <a:avLst/>
          </a:prstGeom>
          <a:solidFill>
            <a:schemeClr val="accent1"/>
          </a:solidFill>
          <a:ln w="19050" cap="flat" cmpd="sng" algn="ctr">
            <a:solidFill>
              <a:srgbClr val="0000FF"/>
            </a:solidFill>
            <a:prstDash val="solid"/>
            <a:round/>
            <a:headEnd type="none" w="med" len="med"/>
            <a:tailEnd type="triangle" w="med" len="med"/>
          </a:ln>
          <a:effectLst/>
        </p:spPr>
      </p:cxnSp>
      <p:sp>
        <p:nvSpPr>
          <p:cNvPr id="81" name="TextBox 155"/>
          <p:cNvSpPr txBox="1">
            <a:spLocks noChangeArrowheads="1"/>
          </p:cNvSpPr>
          <p:nvPr/>
        </p:nvSpPr>
        <p:spPr bwMode="auto">
          <a:xfrm>
            <a:off x="1795163" y="4836110"/>
            <a:ext cx="877887" cy="461963"/>
          </a:xfrm>
          <a:prstGeom prst="rect">
            <a:avLst/>
          </a:prstGeom>
          <a:noFill/>
          <a:ln w="9525">
            <a:noFill/>
            <a:miter lim="800000"/>
            <a:headEnd/>
            <a:tailEnd/>
          </a:ln>
        </p:spPr>
        <p:txBody>
          <a:bodyPr>
            <a:spAutoFit/>
          </a:bodyPr>
          <a:lstStyle/>
          <a:p>
            <a:pPr algn="ctr"/>
            <a:r>
              <a:rPr lang="en-US" sz="1200" b="1" dirty="0">
                <a:solidFill>
                  <a:srgbClr val="0000FF"/>
                </a:solidFill>
              </a:rPr>
              <a:t>CULPRIT IMAGE</a:t>
            </a:r>
          </a:p>
        </p:txBody>
      </p:sp>
      <p:sp>
        <p:nvSpPr>
          <p:cNvPr id="82" name="TextBox 81"/>
          <p:cNvSpPr txBox="1"/>
          <p:nvPr/>
        </p:nvSpPr>
        <p:spPr>
          <a:xfrm>
            <a:off x="5362314" y="4058674"/>
            <a:ext cx="322524" cy="338554"/>
          </a:xfrm>
          <a:prstGeom prst="rect">
            <a:avLst/>
          </a:prstGeom>
          <a:noFill/>
        </p:spPr>
        <p:txBody>
          <a:bodyPr wrap="none" rtlCol="0">
            <a:spAutoFit/>
          </a:bodyPr>
          <a:lstStyle/>
          <a:p>
            <a:r>
              <a:rPr lang="en-US" i="1" dirty="0">
                <a:solidFill>
                  <a:srgbClr val="0000FF"/>
                </a:solidFill>
                <a:latin typeface="Times New Roman" panose="02020603050405020304" pitchFamily="18" charset="0"/>
                <a:cs typeface="Times New Roman" panose="02020603050405020304" pitchFamily="18" charset="0"/>
              </a:rPr>
              <a:t>r'</a:t>
            </a:r>
          </a:p>
        </p:txBody>
      </p:sp>
      <p:graphicFrame>
        <p:nvGraphicFramePr>
          <p:cNvPr id="83" name="Object 4"/>
          <p:cNvGraphicFramePr>
            <a:graphicFrameLocks noChangeAspect="1"/>
          </p:cNvGraphicFramePr>
          <p:nvPr/>
        </p:nvGraphicFramePr>
        <p:xfrm>
          <a:off x="5243513" y="4694238"/>
          <a:ext cx="882650" cy="547687"/>
        </p:xfrm>
        <a:graphic>
          <a:graphicData uri="http://schemas.openxmlformats.org/presentationml/2006/ole">
            <mc:AlternateContent xmlns:mc="http://schemas.openxmlformats.org/markup-compatibility/2006">
              <mc:Choice xmlns:v="urn:schemas-microsoft-com:vml" Requires="v">
                <p:oleObj spid="_x0000_s67823" name="Equation" r:id="rId5" imgW="634680" imgH="393480" progId="Equation.3">
                  <p:embed/>
                </p:oleObj>
              </mc:Choice>
              <mc:Fallback>
                <p:oleObj name="Equation" r:id="rId5" imgW="634680" imgH="393480" progId="Equation.3">
                  <p:embed/>
                  <p:pic>
                    <p:nvPicPr>
                      <p:cNvPr id="83" name="Object 4"/>
                      <p:cNvPicPr>
                        <a:picLocks noChangeAspect="1" noChangeArrowheads="1"/>
                      </p:cNvPicPr>
                      <p:nvPr/>
                    </p:nvPicPr>
                    <p:blipFill>
                      <a:blip r:embed="rId6"/>
                      <a:srcRect/>
                      <a:stretch>
                        <a:fillRect/>
                      </a:stretch>
                    </p:blipFill>
                    <p:spPr bwMode="auto">
                      <a:xfrm>
                        <a:off x="5243513" y="4694238"/>
                        <a:ext cx="882650" cy="5476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68" name="Straight Connector 76"/>
          <p:cNvCxnSpPr>
            <a:cxnSpLocks noChangeShapeType="1"/>
          </p:cNvCxnSpPr>
          <p:nvPr/>
        </p:nvCxnSpPr>
        <p:spPr bwMode="auto">
          <a:xfrm flipV="1">
            <a:off x="2159163" y="2200295"/>
            <a:ext cx="1911256" cy="1225769"/>
          </a:xfrm>
          <a:prstGeom prst="line">
            <a:avLst/>
          </a:prstGeom>
          <a:noFill/>
          <a:ln w="38100" algn="ctr">
            <a:solidFill>
              <a:schemeClr val="tx1"/>
            </a:solidFill>
            <a:round/>
            <a:headEnd/>
            <a:tailEnd type="none" w="lg" len="lg"/>
          </a:ln>
        </p:spPr>
      </p:cxnSp>
      <p:cxnSp>
        <p:nvCxnSpPr>
          <p:cNvPr id="76" name="Straight Connector 76"/>
          <p:cNvCxnSpPr>
            <a:cxnSpLocks noChangeShapeType="1"/>
          </p:cNvCxnSpPr>
          <p:nvPr/>
        </p:nvCxnSpPr>
        <p:spPr bwMode="auto">
          <a:xfrm flipV="1">
            <a:off x="3459306" y="2426956"/>
            <a:ext cx="258027" cy="165483"/>
          </a:xfrm>
          <a:prstGeom prst="line">
            <a:avLst/>
          </a:prstGeom>
          <a:noFill/>
          <a:ln w="38100" algn="ctr">
            <a:solidFill>
              <a:schemeClr val="tx1"/>
            </a:solidFill>
            <a:round/>
            <a:headEnd w="sm" len="med"/>
            <a:tailEnd type="triangle" w="med" len="med"/>
          </a:ln>
        </p:spPr>
      </p:cxnSp>
      <p:sp>
        <p:nvSpPr>
          <p:cNvPr id="85" name="TextBox 184"/>
          <p:cNvSpPr txBox="1">
            <a:spLocks noChangeArrowheads="1"/>
          </p:cNvSpPr>
          <p:nvPr/>
        </p:nvSpPr>
        <p:spPr bwMode="auto">
          <a:xfrm>
            <a:off x="4041025" y="3475819"/>
            <a:ext cx="371475" cy="307975"/>
          </a:xfrm>
          <a:prstGeom prst="rect">
            <a:avLst/>
          </a:prstGeom>
          <a:noFill/>
          <a:ln w="9525">
            <a:noFill/>
            <a:miter lim="800000"/>
            <a:headEnd/>
            <a:tailEnd/>
          </a:ln>
        </p:spPr>
        <p:txBody>
          <a:bodyPr wrap="none">
            <a:spAutoFit/>
          </a:bodyPr>
          <a:lstStyle/>
          <a:p>
            <a:r>
              <a:rPr lang="en-US" sz="1400" b="1" dirty="0">
                <a:solidFill>
                  <a:srgbClr val="FF0000"/>
                </a:solidFill>
              </a:rPr>
              <a:t>V</a:t>
            </a:r>
            <a:r>
              <a:rPr lang="en-US" sz="1400" b="1" baseline="-25000" dirty="0">
                <a:solidFill>
                  <a:srgbClr val="FF0000"/>
                </a:solidFill>
              </a:rPr>
              <a:t>v</a:t>
            </a:r>
          </a:p>
        </p:txBody>
      </p:sp>
      <p:cxnSp>
        <p:nvCxnSpPr>
          <p:cNvPr id="86" name="Straight Arrow Connector 105"/>
          <p:cNvCxnSpPr>
            <a:cxnSpLocks noChangeShapeType="1"/>
          </p:cNvCxnSpPr>
          <p:nvPr/>
        </p:nvCxnSpPr>
        <p:spPr bwMode="auto">
          <a:xfrm flipH="1">
            <a:off x="4500974" y="3178205"/>
            <a:ext cx="153987" cy="103188"/>
          </a:xfrm>
          <a:prstGeom prst="straightConnector1">
            <a:avLst/>
          </a:prstGeom>
          <a:noFill/>
          <a:ln w="19050" algn="ctr">
            <a:solidFill>
              <a:srgbClr val="FF0000"/>
            </a:solidFill>
            <a:round/>
            <a:headEnd type="triangle" w="med" len="med"/>
            <a:tailEnd/>
          </a:ln>
        </p:spPr>
      </p:cxnSp>
      <p:sp>
        <p:nvSpPr>
          <p:cNvPr id="87" name="TextBox 106"/>
          <p:cNvSpPr txBox="1">
            <a:spLocks noChangeArrowheads="1"/>
          </p:cNvSpPr>
          <p:nvPr/>
        </p:nvSpPr>
        <p:spPr bwMode="auto">
          <a:xfrm>
            <a:off x="4311191" y="3010633"/>
            <a:ext cx="285750" cy="277813"/>
          </a:xfrm>
          <a:prstGeom prst="rect">
            <a:avLst/>
          </a:prstGeom>
          <a:noFill/>
          <a:ln w="9525">
            <a:noFill/>
            <a:miter lim="800000"/>
            <a:headEnd/>
            <a:tailEnd/>
          </a:ln>
        </p:spPr>
        <p:txBody>
          <a:bodyPr wrap="none">
            <a:spAutoFit/>
          </a:bodyPr>
          <a:lstStyle/>
          <a:p>
            <a:r>
              <a:rPr lang="en-US" sz="1200" b="1" dirty="0">
                <a:solidFill>
                  <a:srgbClr val="FF0000"/>
                </a:solidFill>
              </a:rPr>
              <a:t>I</a:t>
            </a:r>
            <a:r>
              <a:rPr lang="en-US" sz="1200" b="1" baseline="-25000" dirty="0">
                <a:solidFill>
                  <a:srgbClr val="FF0000"/>
                </a:solidFill>
              </a:rPr>
              <a:t>v</a:t>
            </a:r>
          </a:p>
        </p:txBody>
      </p:sp>
      <p:pic>
        <p:nvPicPr>
          <p:cNvPr id="75" name="Picture 2"/>
          <p:cNvPicPr>
            <a:picLocks noChangeAspect="1" noChangeArrowheads="1"/>
          </p:cNvPicPr>
          <p:nvPr/>
        </p:nvPicPr>
        <p:blipFill>
          <a:blip r:embed="rId7" cstate="print"/>
          <a:srcRect t="8360" b="8858"/>
          <a:stretch>
            <a:fillRect/>
          </a:stretch>
        </p:blipFill>
        <p:spPr bwMode="auto">
          <a:xfrm>
            <a:off x="4360369" y="3468933"/>
            <a:ext cx="306387" cy="304800"/>
          </a:xfrm>
          <a:prstGeom prst="rect">
            <a:avLst/>
          </a:prstGeom>
          <a:solidFill>
            <a:schemeClr val="accent5"/>
          </a:solidFill>
          <a:ln w="38100">
            <a:noFill/>
            <a:miter lim="800000"/>
            <a:headEnd/>
            <a:tailEnd type="none" w="lg" len="lg"/>
          </a:ln>
        </p:spPr>
      </p:pic>
      <p:sp>
        <p:nvSpPr>
          <p:cNvPr id="88" name="TextBox 62"/>
          <p:cNvSpPr txBox="1">
            <a:spLocks noChangeArrowheads="1"/>
          </p:cNvSpPr>
          <p:nvPr/>
        </p:nvSpPr>
        <p:spPr bwMode="auto">
          <a:xfrm>
            <a:off x="6109115" y="1122982"/>
            <a:ext cx="2754280" cy="577081"/>
          </a:xfrm>
          <a:prstGeom prst="rect">
            <a:avLst/>
          </a:prstGeom>
          <a:noFill/>
          <a:ln w="9525">
            <a:noFill/>
            <a:miter lim="800000"/>
            <a:headEnd/>
            <a:tailEnd/>
          </a:ln>
        </p:spPr>
        <p:txBody>
          <a:bodyPr wrap="none">
            <a:spAutoFit/>
          </a:bodyPr>
          <a:lstStyle/>
          <a:p>
            <a:pPr eaLnBrk="0" fontAlgn="base" hangingPunct="0">
              <a:spcBef>
                <a:spcPct val="0"/>
              </a:spcBef>
              <a:spcAft>
                <a:spcPct val="0"/>
              </a:spcAft>
              <a:defRPr/>
            </a:pPr>
            <a:r>
              <a:rPr lang="en-US" sz="1050" b="1" dirty="0">
                <a:solidFill>
                  <a:srgbClr val="FF0000"/>
                </a:solidFill>
              </a:rPr>
              <a:t>b = culprit to victim cable separation,</a:t>
            </a:r>
          </a:p>
          <a:p>
            <a:pPr eaLnBrk="0" fontAlgn="base" hangingPunct="0">
              <a:spcBef>
                <a:spcPct val="0"/>
              </a:spcBef>
              <a:spcAft>
                <a:spcPct val="0"/>
              </a:spcAft>
              <a:defRPr/>
            </a:pPr>
            <a:r>
              <a:rPr lang="en-US" sz="1050" b="1" dirty="0">
                <a:solidFill>
                  <a:srgbClr val="FF0000"/>
                </a:solidFill>
              </a:rPr>
              <a:t>h = height of cables above ground plane</a:t>
            </a:r>
          </a:p>
          <a:p>
            <a:pPr eaLnBrk="0" fontAlgn="base" hangingPunct="0">
              <a:spcBef>
                <a:spcPct val="0"/>
              </a:spcBef>
              <a:spcAft>
                <a:spcPct val="0"/>
              </a:spcAft>
              <a:defRPr/>
            </a:pPr>
            <a:r>
              <a:rPr lang="en-US" sz="1050" b="1" dirty="0">
                <a:solidFill>
                  <a:srgbClr val="FF0000"/>
                </a:solidFill>
              </a:rPr>
              <a:t>a = wire radius</a:t>
            </a:r>
          </a:p>
        </p:txBody>
      </p:sp>
      <p:cxnSp>
        <p:nvCxnSpPr>
          <p:cNvPr id="89" name="Straight Arrow Connector 88"/>
          <p:cNvCxnSpPr/>
          <p:nvPr/>
        </p:nvCxnSpPr>
        <p:spPr bwMode="auto">
          <a:xfrm>
            <a:off x="3001057" y="2901411"/>
            <a:ext cx="2192115" cy="0"/>
          </a:xfrm>
          <a:prstGeom prst="straightConnector1">
            <a:avLst/>
          </a:prstGeom>
          <a:solidFill>
            <a:schemeClr val="accent1"/>
          </a:solidFill>
          <a:ln w="9525" cap="flat" cmpd="sng" algn="ctr">
            <a:solidFill>
              <a:srgbClr val="FF0000"/>
            </a:solidFill>
            <a:prstDash val="solid"/>
            <a:round/>
            <a:headEnd type="triangle" w="med" len="med"/>
            <a:tailEnd type="triangle" w="med" len="med"/>
          </a:ln>
          <a:effectLst/>
        </p:spPr>
      </p:cxnSp>
      <p:sp>
        <p:nvSpPr>
          <p:cNvPr id="90" name="TextBox 66"/>
          <p:cNvSpPr txBox="1">
            <a:spLocks noChangeArrowheads="1"/>
          </p:cNvSpPr>
          <p:nvPr/>
        </p:nvSpPr>
        <p:spPr bwMode="auto">
          <a:xfrm>
            <a:off x="4259916" y="2695046"/>
            <a:ext cx="255198" cy="246221"/>
          </a:xfrm>
          <a:prstGeom prst="rect">
            <a:avLst/>
          </a:prstGeom>
          <a:noFill/>
          <a:ln w="9525">
            <a:noFill/>
            <a:miter lim="800000"/>
            <a:headEnd/>
            <a:tailEnd/>
          </a:ln>
        </p:spPr>
        <p:txBody>
          <a:bodyPr wrap="none">
            <a:spAutoFit/>
          </a:bodyPr>
          <a:lstStyle/>
          <a:p>
            <a:r>
              <a:rPr lang="en-US" sz="1000" i="1" dirty="0">
                <a:solidFill>
                  <a:srgbClr val="FF0000"/>
                </a:solidFill>
                <a:latin typeface="Times New Roman" panose="02020603050405020304" pitchFamily="18" charset="0"/>
                <a:cs typeface="Times New Roman" panose="02020603050405020304" pitchFamily="18" charset="0"/>
              </a:rPr>
              <a:t>b</a:t>
            </a:r>
          </a:p>
        </p:txBody>
      </p:sp>
      <p:cxnSp>
        <p:nvCxnSpPr>
          <p:cNvPr id="91" name="Straight Arrow Connector 67"/>
          <p:cNvCxnSpPr>
            <a:cxnSpLocks noChangeShapeType="1"/>
          </p:cNvCxnSpPr>
          <p:nvPr/>
        </p:nvCxnSpPr>
        <p:spPr bwMode="auto">
          <a:xfrm rot="5400000">
            <a:off x="2505654" y="3307755"/>
            <a:ext cx="519113" cy="1587"/>
          </a:xfrm>
          <a:prstGeom prst="straightConnector1">
            <a:avLst/>
          </a:prstGeom>
          <a:noFill/>
          <a:ln w="9525" algn="ctr">
            <a:solidFill>
              <a:srgbClr val="FF0000"/>
            </a:solidFill>
            <a:round/>
            <a:headEnd type="triangle" w="med" len="med"/>
            <a:tailEnd type="triangle" w="med" len="med"/>
          </a:ln>
        </p:spPr>
      </p:cxnSp>
      <p:sp>
        <p:nvSpPr>
          <p:cNvPr id="92" name="TextBox 68"/>
          <p:cNvSpPr txBox="1">
            <a:spLocks noChangeArrowheads="1"/>
          </p:cNvSpPr>
          <p:nvPr/>
        </p:nvSpPr>
        <p:spPr bwMode="auto">
          <a:xfrm>
            <a:off x="2715594" y="3179810"/>
            <a:ext cx="255198" cy="246221"/>
          </a:xfrm>
          <a:prstGeom prst="rect">
            <a:avLst/>
          </a:prstGeom>
          <a:noFill/>
          <a:ln w="9525">
            <a:noFill/>
            <a:miter lim="800000"/>
            <a:headEnd/>
            <a:tailEnd/>
          </a:ln>
        </p:spPr>
        <p:txBody>
          <a:bodyPr wrap="none">
            <a:spAutoFit/>
          </a:bodyPr>
          <a:lstStyle/>
          <a:p>
            <a:r>
              <a:rPr lang="en-US" sz="1000" i="1" dirty="0">
                <a:solidFill>
                  <a:srgbClr val="FF0000"/>
                </a:solidFill>
                <a:latin typeface="Times New Roman" panose="02020603050405020304" pitchFamily="18" charset="0"/>
                <a:cs typeface="Times New Roman" panose="02020603050405020304" pitchFamily="18" charset="0"/>
              </a:rPr>
              <a:t>h</a:t>
            </a:r>
          </a:p>
        </p:txBody>
      </p:sp>
      <p:cxnSp>
        <p:nvCxnSpPr>
          <p:cNvPr id="93" name="Straight Connector 92"/>
          <p:cNvCxnSpPr/>
          <p:nvPr/>
        </p:nvCxnSpPr>
        <p:spPr bwMode="auto">
          <a:xfrm>
            <a:off x="6427857" y="2146997"/>
            <a:ext cx="0" cy="533400"/>
          </a:xfrm>
          <a:prstGeom prst="line">
            <a:avLst/>
          </a:prstGeom>
          <a:solidFill>
            <a:schemeClr val="accent1"/>
          </a:solidFill>
          <a:ln w="12700" cap="flat" cmpd="sng" algn="ctr">
            <a:solidFill>
              <a:schemeClr val="tx1"/>
            </a:solidFill>
            <a:prstDash val="solid"/>
            <a:round/>
            <a:headEnd type="none" w="med" len="med"/>
            <a:tailEnd type="none" w="lg" len="lg"/>
          </a:ln>
          <a:effectLst/>
        </p:spPr>
      </p:cxnSp>
      <p:sp>
        <p:nvSpPr>
          <p:cNvPr id="94" name="TextBox 155"/>
          <p:cNvSpPr txBox="1">
            <a:spLocks noChangeArrowheads="1"/>
          </p:cNvSpPr>
          <p:nvPr/>
        </p:nvSpPr>
        <p:spPr bwMode="auto">
          <a:xfrm>
            <a:off x="1109744" y="3468819"/>
            <a:ext cx="877887" cy="461665"/>
          </a:xfrm>
          <a:prstGeom prst="rect">
            <a:avLst/>
          </a:prstGeom>
          <a:noFill/>
          <a:ln w="9525">
            <a:noFill/>
            <a:miter lim="800000"/>
            <a:headEnd/>
            <a:tailEnd/>
          </a:ln>
        </p:spPr>
        <p:txBody>
          <a:bodyPr>
            <a:spAutoFit/>
          </a:bodyPr>
          <a:lstStyle/>
          <a:p>
            <a:pPr algn="r" eaLnBrk="0" fontAlgn="base" hangingPunct="0">
              <a:spcBef>
                <a:spcPct val="0"/>
              </a:spcBef>
              <a:spcAft>
                <a:spcPct val="0"/>
              </a:spcAft>
            </a:pPr>
            <a:r>
              <a:rPr lang="en-US" sz="1200" b="1">
                <a:solidFill>
                  <a:srgbClr val="FF0000"/>
                </a:solidFill>
              </a:rPr>
              <a:t>CULPRIT WIRE</a:t>
            </a:r>
            <a:endParaRPr lang="en-US" sz="1200" b="1" dirty="0">
              <a:solidFill>
                <a:srgbClr val="FF0000"/>
              </a:solidFill>
            </a:endParaRPr>
          </a:p>
        </p:txBody>
      </p:sp>
      <p:sp>
        <p:nvSpPr>
          <p:cNvPr id="95" name="TextBox 101"/>
          <p:cNvSpPr txBox="1">
            <a:spLocks noChangeArrowheads="1"/>
          </p:cNvSpPr>
          <p:nvPr/>
        </p:nvSpPr>
        <p:spPr bwMode="auto">
          <a:xfrm>
            <a:off x="3274352" y="2206162"/>
            <a:ext cx="342900" cy="338137"/>
          </a:xfrm>
          <a:prstGeom prst="rect">
            <a:avLst/>
          </a:prstGeom>
          <a:noFill/>
          <a:ln w="9525">
            <a:noFill/>
            <a:miter lim="800000"/>
            <a:headEnd/>
            <a:tailEnd/>
          </a:ln>
        </p:spPr>
        <p:txBody>
          <a:bodyPr wrap="none">
            <a:spAutoFit/>
          </a:bodyPr>
          <a:lstStyle/>
          <a:p>
            <a:pPr eaLnBrk="0" fontAlgn="base" hangingPunct="0">
              <a:spcBef>
                <a:spcPct val="0"/>
              </a:spcBef>
              <a:spcAft>
                <a:spcPct val="0"/>
              </a:spcAft>
            </a:pPr>
            <a:r>
              <a:rPr lang="en-US" sz="1600" b="1" dirty="0">
                <a:solidFill>
                  <a:srgbClr val="000000"/>
                </a:solidFill>
              </a:rPr>
              <a:t>I</a:t>
            </a:r>
            <a:r>
              <a:rPr lang="en-US" sz="1600" b="1" baseline="-25000" dirty="0">
                <a:solidFill>
                  <a:srgbClr val="000000"/>
                </a:solidFill>
              </a:rPr>
              <a:t>C</a:t>
            </a:r>
          </a:p>
        </p:txBody>
      </p:sp>
      <p:sp>
        <p:nvSpPr>
          <p:cNvPr id="96" name="TextBox 155"/>
          <p:cNvSpPr txBox="1">
            <a:spLocks noChangeArrowheads="1"/>
          </p:cNvSpPr>
          <p:nvPr/>
        </p:nvSpPr>
        <p:spPr bwMode="auto">
          <a:xfrm>
            <a:off x="6428118" y="2071187"/>
            <a:ext cx="877887" cy="461665"/>
          </a:xfrm>
          <a:prstGeom prst="rect">
            <a:avLst/>
          </a:prstGeom>
          <a:noFill/>
          <a:ln w="9525">
            <a:noFill/>
            <a:miter lim="800000"/>
            <a:headEnd/>
            <a:tailEnd/>
          </a:ln>
        </p:spPr>
        <p:txBody>
          <a:bodyPr>
            <a:spAutoFit/>
          </a:bodyPr>
          <a:lstStyle/>
          <a:p>
            <a:pPr eaLnBrk="0" fontAlgn="base" hangingPunct="0">
              <a:spcBef>
                <a:spcPct val="0"/>
              </a:spcBef>
              <a:spcAft>
                <a:spcPct val="0"/>
              </a:spcAft>
            </a:pPr>
            <a:r>
              <a:rPr lang="en-US" sz="1200" b="1">
                <a:solidFill>
                  <a:srgbClr val="463DF3"/>
                </a:solidFill>
              </a:rPr>
              <a:t>VICTIM WIRE</a:t>
            </a:r>
            <a:endParaRPr lang="en-US" sz="1200" b="1" dirty="0">
              <a:solidFill>
                <a:srgbClr val="463DF3"/>
              </a:solidFill>
            </a:endParaRPr>
          </a:p>
        </p:txBody>
      </p:sp>
    </p:spTree>
    <p:extLst>
      <p:ext uri="{BB962C8B-B14F-4D97-AF65-F5344CB8AC3E}">
        <p14:creationId xmlns:p14="http://schemas.microsoft.com/office/powerpoint/2010/main" val="31529834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Inductive Crosstalk (cont.)</a:t>
            </a:r>
          </a:p>
        </p:txBody>
      </p:sp>
      <p:cxnSp>
        <p:nvCxnSpPr>
          <p:cNvPr id="4" name="Straight Connector 3"/>
          <p:cNvCxnSpPr/>
          <p:nvPr/>
        </p:nvCxnSpPr>
        <p:spPr bwMode="auto">
          <a:xfrm>
            <a:off x="1128252" y="2769624"/>
            <a:ext cx="2595716" cy="0"/>
          </a:xfrm>
          <a:prstGeom prst="line">
            <a:avLst/>
          </a:prstGeom>
          <a:solidFill>
            <a:schemeClr val="accent1"/>
          </a:solidFill>
          <a:ln w="19050" cap="flat" cmpd="sng" algn="ctr">
            <a:solidFill>
              <a:schemeClr val="tx1"/>
            </a:solidFill>
            <a:prstDash val="solid"/>
            <a:round/>
            <a:headEnd type="none" w="med" len="med"/>
            <a:tailEnd type="none" w="lg" len="lg"/>
          </a:ln>
          <a:effectLst/>
        </p:spPr>
      </p:cxnSp>
      <p:grpSp>
        <p:nvGrpSpPr>
          <p:cNvPr id="3" name="Group 32"/>
          <p:cNvGrpSpPr/>
          <p:nvPr/>
        </p:nvGrpSpPr>
        <p:grpSpPr>
          <a:xfrm>
            <a:off x="1462549" y="1850922"/>
            <a:ext cx="1927122" cy="169607"/>
            <a:chOff x="651387" y="2131141"/>
            <a:chExt cx="1927122" cy="169607"/>
          </a:xfrm>
        </p:grpSpPr>
        <p:grpSp>
          <p:nvGrpSpPr>
            <p:cNvPr id="5" name="Group 12"/>
            <p:cNvGrpSpPr/>
            <p:nvPr/>
          </p:nvGrpSpPr>
          <p:grpSpPr>
            <a:xfrm>
              <a:off x="651387" y="2131141"/>
              <a:ext cx="169607" cy="169607"/>
              <a:chOff x="796413" y="1047136"/>
              <a:chExt cx="169607" cy="169607"/>
            </a:xfrm>
          </p:grpSpPr>
          <p:grpSp>
            <p:nvGrpSpPr>
              <p:cNvPr id="7" name="Group 11"/>
              <p:cNvGrpSpPr/>
              <p:nvPr/>
            </p:nvGrpSpPr>
            <p:grpSpPr>
              <a:xfrm>
                <a:off x="840658" y="1091381"/>
                <a:ext cx="81116" cy="81116"/>
                <a:chOff x="843118" y="1097528"/>
                <a:chExt cx="81116" cy="81116"/>
              </a:xfrm>
            </p:grpSpPr>
            <p:cxnSp>
              <p:nvCxnSpPr>
                <p:cNvPr id="6" name="Straight Connector 5"/>
                <p:cNvCxnSpPr/>
                <p:nvPr/>
              </p:nvCxnSpPr>
              <p:spPr bwMode="auto">
                <a:xfrm>
                  <a:off x="843118" y="1097528"/>
                  <a:ext cx="81116" cy="81116"/>
                </a:xfrm>
                <a:prstGeom prst="line">
                  <a:avLst/>
                </a:prstGeom>
                <a:solidFill>
                  <a:schemeClr val="accent1"/>
                </a:solidFill>
                <a:ln w="9525" cap="flat" cmpd="sng" algn="ctr">
                  <a:solidFill>
                    <a:schemeClr val="tx1"/>
                  </a:solidFill>
                  <a:prstDash val="solid"/>
                  <a:round/>
                  <a:headEnd type="none" w="med" len="med"/>
                  <a:tailEnd type="none" w="lg" len="lg"/>
                </a:ln>
                <a:effectLst/>
              </p:spPr>
            </p:cxnSp>
            <p:cxnSp>
              <p:nvCxnSpPr>
                <p:cNvPr id="10" name="Straight Connector 9"/>
                <p:cNvCxnSpPr/>
                <p:nvPr/>
              </p:nvCxnSpPr>
              <p:spPr bwMode="auto">
                <a:xfrm flipV="1">
                  <a:off x="843118" y="1097528"/>
                  <a:ext cx="81116" cy="81116"/>
                </a:xfrm>
                <a:prstGeom prst="line">
                  <a:avLst/>
                </a:prstGeom>
                <a:solidFill>
                  <a:schemeClr val="accent1"/>
                </a:solidFill>
                <a:ln w="9525" cap="flat" cmpd="sng" algn="ctr">
                  <a:solidFill>
                    <a:schemeClr val="tx1"/>
                  </a:solidFill>
                  <a:prstDash val="solid"/>
                  <a:round/>
                  <a:headEnd type="none" w="med" len="med"/>
                  <a:tailEnd type="none" w="lg" len="lg"/>
                </a:ln>
                <a:effectLst/>
              </p:spPr>
            </p:cxnSp>
          </p:grpSp>
          <p:sp>
            <p:nvSpPr>
              <p:cNvPr id="11" name="Oval 10"/>
              <p:cNvSpPr/>
              <p:nvPr/>
            </p:nvSpPr>
            <p:spPr bwMode="auto">
              <a:xfrm>
                <a:off x="796413" y="1047136"/>
                <a:ext cx="169607" cy="169607"/>
              </a:xfrm>
              <a:prstGeom prst="ellipse">
                <a:avLst/>
              </a:prstGeom>
              <a:noFill/>
              <a:ln w="9525" cap="flat" cmpd="sng" algn="ctr">
                <a:solidFill>
                  <a:schemeClr val="tx1"/>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p:txBody>
          </p:sp>
        </p:grpSp>
        <p:sp>
          <p:nvSpPr>
            <p:cNvPr id="23" name="Oval 22"/>
            <p:cNvSpPr/>
            <p:nvPr/>
          </p:nvSpPr>
          <p:spPr bwMode="auto">
            <a:xfrm>
              <a:off x="2492477" y="2172928"/>
              <a:ext cx="86032" cy="86032"/>
            </a:xfrm>
            <a:prstGeom prst="ellipse">
              <a:avLst/>
            </a:prstGeom>
            <a:solidFill>
              <a:schemeClr val="tx1"/>
            </a:solidFill>
            <a:ln w="9525" cap="flat" cmpd="sng" algn="ctr">
              <a:solidFill>
                <a:schemeClr val="tx1"/>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p:txBody>
        </p:sp>
      </p:grpSp>
      <p:grpSp>
        <p:nvGrpSpPr>
          <p:cNvPr id="8" name="Group 31"/>
          <p:cNvGrpSpPr/>
          <p:nvPr/>
        </p:nvGrpSpPr>
        <p:grpSpPr>
          <a:xfrm>
            <a:off x="1462549" y="3518719"/>
            <a:ext cx="1927122" cy="169607"/>
            <a:chOff x="651387" y="3798938"/>
            <a:chExt cx="1927122" cy="169607"/>
          </a:xfrm>
        </p:grpSpPr>
        <p:grpSp>
          <p:nvGrpSpPr>
            <p:cNvPr id="9" name="Group 28"/>
            <p:cNvGrpSpPr/>
            <p:nvPr/>
          </p:nvGrpSpPr>
          <p:grpSpPr>
            <a:xfrm>
              <a:off x="651387" y="3798938"/>
              <a:ext cx="169607" cy="169607"/>
              <a:chOff x="690716" y="3655141"/>
              <a:chExt cx="169607" cy="169607"/>
            </a:xfrm>
          </p:grpSpPr>
          <p:sp>
            <p:nvSpPr>
              <p:cNvPr id="16" name="Oval 15"/>
              <p:cNvSpPr/>
              <p:nvPr/>
            </p:nvSpPr>
            <p:spPr bwMode="auto">
              <a:xfrm>
                <a:off x="690716" y="3655141"/>
                <a:ext cx="169607" cy="169607"/>
              </a:xfrm>
              <a:prstGeom prst="ellipse">
                <a:avLst/>
              </a:prstGeom>
              <a:noFill/>
              <a:ln w="9525" cap="flat" cmpd="sng" algn="ctr">
                <a:solidFill>
                  <a:srgbClr val="0000FF"/>
                </a:solidFill>
                <a:prstDash val="dash"/>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p:txBody>
          </p:sp>
          <p:sp>
            <p:nvSpPr>
              <p:cNvPr id="19" name="Oval 18"/>
              <p:cNvSpPr/>
              <p:nvPr/>
            </p:nvSpPr>
            <p:spPr bwMode="auto">
              <a:xfrm>
                <a:off x="732503" y="3696928"/>
                <a:ext cx="86032" cy="86032"/>
              </a:xfrm>
              <a:prstGeom prst="ellipse">
                <a:avLst/>
              </a:prstGeom>
              <a:solidFill>
                <a:srgbClr val="0000FF"/>
              </a:solidFill>
              <a:ln w="9525" cap="flat" cmpd="sng" algn="ctr">
                <a:solidFill>
                  <a:srgbClr val="0000FF"/>
                </a:solidFill>
                <a:prstDash val="dash"/>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p:txBody>
          </p:sp>
        </p:grpSp>
        <p:sp>
          <p:nvSpPr>
            <p:cNvPr id="24" name="Oval 23"/>
            <p:cNvSpPr/>
            <p:nvPr/>
          </p:nvSpPr>
          <p:spPr bwMode="auto">
            <a:xfrm>
              <a:off x="2492477" y="3840725"/>
              <a:ext cx="86032" cy="86032"/>
            </a:xfrm>
            <a:prstGeom prst="ellipse">
              <a:avLst/>
            </a:prstGeom>
            <a:solidFill>
              <a:srgbClr val="0000FF"/>
            </a:solidFill>
            <a:ln w="9525" cap="flat" cmpd="sng" algn="ctr">
              <a:solidFill>
                <a:srgbClr val="0000FF"/>
              </a:solidFill>
              <a:prstDash val="dash"/>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p:txBody>
        </p:sp>
      </p:grpSp>
      <p:sp>
        <p:nvSpPr>
          <p:cNvPr id="34" name="Right Brace 33"/>
          <p:cNvSpPr/>
          <p:nvPr/>
        </p:nvSpPr>
        <p:spPr bwMode="auto">
          <a:xfrm>
            <a:off x="1681316" y="1946787"/>
            <a:ext cx="147484" cy="811162"/>
          </a:xfrm>
          <a:prstGeom prst="rightBrace">
            <a:avLst/>
          </a:prstGeom>
          <a:noFill/>
          <a:ln w="9525" cap="flat" cmpd="sng" algn="ctr">
            <a:solidFill>
              <a:srgbClr val="7030A0"/>
            </a:solidFill>
            <a:prstDash val="solid"/>
            <a:round/>
            <a:headEnd type="none" w="med" len="med"/>
            <a:tailEnd type="none" w="lg" len="lg"/>
          </a:ln>
          <a:effectLst/>
        </p:spPr>
        <p:txBody>
          <a:bodyPr rtlCol="0" anchor="ctr"/>
          <a:lstStyle/>
          <a:p>
            <a:pPr algn="ctr"/>
            <a:endParaRPr lang="en-US"/>
          </a:p>
        </p:txBody>
      </p:sp>
      <p:sp>
        <p:nvSpPr>
          <p:cNvPr id="35" name="TextBox 34"/>
          <p:cNvSpPr txBox="1"/>
          <p:nvPr/>
        </p:nvSpPr>
        <p:spPr>
          <a:xfrm>
            <a:off x="1821426" y="2212259"/>
            <a:ext cx="279244" cy="276999"/>
          </a:xfrm>
          <a:prstGeom prst="rect">
            <a:avLst/>
          </a:prstGeom>
          <a:noFill/>
        </p:spPr>
        <p:txBody>
          <a:bodyPr wrap="none" rtlCol="0">
            <a:spAutoFit/>
          </a:bodyPr>
          <a:lstStyle/>
          <a:p>
            <a:r>
              <a:rPr lang="en-US" sz="1200" dirty="0">
                <a:solidFill>
                  <a:srgbClr val="7030A0"/>
                </a:solidFill>
              </a:rPr>
              <a:t>h</a:t>
            </a:r>
          </a:p>
        </p:txBody>
      </p:sp>
      <p:sp>
        <p:nvSpPr>
          <p:cNvPr id="37" name="Right Brace 36"/>
          <p:cNvSpPr/>
          <p:nvPr/>
        </p:nvSpPr>
        <p:spPr bwMode="auto">
          <a:xfrm rot="16200000">
            <a:off x="2372032" y="840659"/>
            <a:ext cx="135193" cy="1767348"/>
          </a:xfrm>
          <a:prstGeom prst="rightBrace">
            <a:avLst/>
          </a:prstGeom>
          <a:noFill/>
          <a:ln w="9525" cap="flat" cmpd="sng" algn="ctr">
            <a:solidFill>
              <a:srgbClr val="7030A0"/>
            </a:solidFill>
            <a:prstDash val="solid"/>
            <a:round/>
            <a:headEnd type="none" w="med" len="med"/>
            <a:tailEnd type="none" w="lg" len="lg"/>
          </a:ln>
          <a:effectLst/>
        </p:spPr>
        <p:txBody>
          <a:bodyPr rtlCol="0" anchor="ctr"/>
          <a:lstStyle/>
          <a:p>
            <a:pPr algn="ctr"/>
            <a:endParaRPr lang="en-US"/>
          </a:p>
        </p:txBody>
      </p:sp>
      <p:sp>
        <p:nvSpPr>
          <p:cNvPr id="38" name="TextBox 37"/>
          <p:cNvSpPr txBox="1"/>
          <p:nvPr/>
        </p:nvSpPr>
        <p:spPr>
          <a:xfrm>
            <a:off x="2305664" y="1420762"/>
            <a:ext cx="279244" cy="276999"/>
          </a:xfrm>
          <a:prstGeom prst="rect">
            <a:avLst/>
          </a:prstGeom>
          <a:noFill/>
        </p:spPr>
        <p:txBody>
          <a:bodyPr wrap="none" rtlCol="0">
            <a:spAutoFit/>
          </a:bodyPr>
          <a:lstStyle/>
          <a:p>
            <a:r>
              <a:rPr lang="en-US" sz="1200" dirty="0">
                <a:solidFill>
                  <a:srgbClr val="7030A0"/>
                </a:solidFill>
              </a:rPr>
              <a:t>b</a:t>
            </a:r>
          </a:p>
        </p:txBody>
      </p:sp>
      <p:sp>
        <p:nvSpPr>
          <p:cNvPr id="39" name="TextBox 62"/>
          <p:cNvSpPr txBox="1">
            <a:spLocks noChangeArrowheads="1"/>
          </p:cNvSpPr>
          <p:nvPr/>
        </p:nvSpPr>
        <p:spPr bwMode="auto">
          <a:xfrm>
            <a:off x="1038584" y="963968"/>
            <a:ext cx="3259226" cy="507831"/>
          </a:xfrm>
          <a:prstGeom prst="rect">
            <a:avLst/>
          </a:prstGeom>
          <a:noFill/>
          <a:ln w="9525">
            <a:noFill/>
            <a:miter lim="800000"/>
            <a:headEnd/>
            <a:tailEnd/>
          </a:ln>
        </p:spPr>
        <p:txBody>
          <a:bodyPr wrap="none">
            <a:spAutoFit/>
          </a:bodyPr>
          <a:lstStyle/>
          <a:p>
            <a:pPr>
              <a:defRPr/>
            </a:pPr>
            <a:r>
              <a:rPr lang="en-US" sz="900" dirty="0">
                <a:solidFill>
                  <a:srgbClr val="7030A0"/>
                </a:solidFill>
              </a:rPr>
              <a:t>b = culprit to victim cable separation</a:t>
            </a:r>
          </a:p>
          <a:p>
            <a:pPr>
              <a:defRPr/>
            </a:pPr>
            <a:r>
              <a:rPr lang="en-US" sz="900" dirty="0">
                <a:solidFill>
                  <a:srgbClr val="7030A0"/>
                </a:solidFill>
              </a:rPr>
              <a:t>h = height of culprit &amp; victim cables above ground plane</a:t>
            </a:r>
          </a:p>
          <a:p>
            <a:pPr>
              <a:defRPr/>
            </a:pPr>
            <a:r>
              <a:rPr lang="en-US" sz="900" dirty="0">
                <a:solidFill>
                  <a:srgbClr val="7030A0"/>
                </a:solidFill>
              </a:rPr>
              <a:t>a = wire radius</a:t>
            </a:r>
          </a:p>
        </p:txBody>
      </p:sp>
      <p:cxnSp>
        <p:nvCxnSpPr>
          <p:cNvPr id="45" name="Straight Connector 44"/>
          <p:cNvCxnSpPr/>
          <p:nvPr/>
        </p:nvCxnSpPr>
        <p:spPr bwMode="auto">
          <a:xfrm>
            <a:off x="3347884" y="1954162"/>
            <a:ext cx="0" cy="368710"/>
          </a:xfrm>
          <a:prstGeom prst="line">
            <a:avLst/>
          </a:prstGeom>
          <a:solidFill>
            <a:schemeClr val="accent1"/>
          </a:solidFill>
          <a:ln w="9525" cap="flat" cmpd="sng" algn="ctr">
            <a:solidFill>
              <a:schemeClr val="tx1"/>
            </a:solidFill>
            <a:prstDash val="dash"/>
            <a:round/>
            <a:headEnd type="none" w="med" len="med"/>
            <a:tailEnd type="none" w="lg" len="lg"/>
          </a:ln>
          <a:effectLst/>
        </p:spPr>
      </p:cxnSp>
      <p:cxnSp>
        <p:nvCxnSpPr>
          <p:cNvPr id="47" name="Straight Arrow Connector 46"/>
          <p:cNvCxnSpPr/>
          <p:nvPr/>
        </p:nvCxnSpPr>
        <p:spPr bwMode="auto">
          <a:xfrm flipH="1">
            <a:off x="3274142" y="2337620"/>
            <a:ext cx="73743" cy="265471"/>
          </a:xfrm>
          <a:prstGeom prst="straightConnector1">
            <a:avLst/>
          </a:prstGeom>
          <a:solidFill>
            <a:schemeClr val="accent1"/>
          </a:solidFill>
          <a:ln w="9525" cap="flat" cmpd="sng" algn="ctr">
            <a:solidFill>
              <a:srgbClr val="FF0000"/>
            </a:solidFill>
            <a:prstDash val="solid"/>
            <a:round/>
            <a:headEnd type="none" w="med" len="med"/>
            <a:tailEnd type="triangle" w="med" len="med"/>
          </a:ln>
          <a:effectLst/>
        </p:spPr>
      </p:cxnSp>
      <p:sp>
        <p:nvSpPr>
          <p:cNvPr id="50" name="Right Brace 49"/>
          <p:cNvSpPr/>
          <p:nvPr/>
        </p:nvSpPr>
        <p:spPr bwMode="auto">
          <a:xfrm>
            <a:off x="3441290" y="1944329"/>
            <a:ext cx="142568" cy="356420"/>
          </a:xfrm>
          <a:prstGeom prst="rightBrace">
            <a:avLst/>
          </a:prstGeom>
          <a:noFill/>
          <a:ln w="9525" cap="flat" cmpd="sng" algn="ctr">
            <a:solidFill>
              <a:srgbClr val="7030A0"/>
            </a:solidFill>
            <a:prstDash val="solid"/>
            <a:round/>
            <a:headEnd type="none" w="med" len="med"/>
            <a:tailEnd type="none" w="lg" len="lg"/>
          </a:ln>
          <a:effectLst/>
        </p:spPr>
        <p:txBody>
          <a:bodyPr rtlCol="0" anchor="ctr"/>
          <a:lstStyle/>
          <a:p>
            <a:pPr algn="ctr"/>
            <a:endParaRPr lang="en-US"/>
          </a:p>
        </p:txBody>
      </p:sp>
      <p:sp>
        <p:nvSpPr>
          <p:cNvPr id="51" name="TextBox 50"/>
          <p:cNvSpPr txBox="1"/>
          <p:nvPr/>
        </p:nvSpPr>
        <p:spPr>
          <a:xfrm>
            <a:off x="3551903" y="1966454"/>
            <a:ext cx="279244" cy="276999"/>
          </a:xfrm>
          <a:prstGeom prst="rect">
            <a:avLst/>
          </a:prstGeom>
          <a:noFill/>
        </p:spPr>
        <p:txBody>
          <a:bodyPr wrap="none" rtlCol="0">
            <a:spAutoFit/>
          </a:bodyPr>
          <a:lstStyle/>
          <a:p>
            <a:r>
              <a:rPr lang="en-US" sz="1200" dirty="0">
                <a:solidFill>
                  <a:srgbClr val="7030A0"/>
                </a:solidFill>
              </a:rPr>
              <a:t>y</a:t>
            </a:r>
          </a:p>
        </p:txBody>
      </p:sp>
      <p:cxnSp>
        <p:nvCxnSpPr>
          <p:cNvPr id="53" name="Straight Connector 52"/>
          <p:cNvCxnSpPr/>
          <p:nvPr/>
        </p:nvCxnSpPr>
        <p:spPr bwMode="auto">
          <a:xfrm flipH="1">
            <a:off x="2905432" y="2315497"/>
            <a:ext cx="442452" cy="0"/>
          </a:xfrm>
          <a:prstGeom prst="line">
            <a:avLst/>
          </a:prstGeom>
          <a:solidFill>
            <a:schemeClr val="accent1"/>
          </a:solidFill>
          <a:ln w="9525" cap="flat" cmpd="sng" algn="ctr">
            <a:solidFill>
              <a:schemeClr val="tx1"/>
            </a:solidFill>
            <a:prstDash val="dash"/>
            <a:round/>
            <a:headEnd type="none" w="med" len="med"/>
            <a:tailEnd type="none" w="lg" len="lg"/>
          </a:ln>
          <a:effectLst/>
        </p:spPr>
      </p:cxnSp>
      <p:sp>
        <p:nvSpPr>
          <p:cNvPr id="54" name="TextBox 53"/>
          <p:cNvSpPr txBox="1"/>
          <p:nvPr/>
        </p:nvSpPr>
        <p:spPr>
          <a:xfrm>
            <a:off x="3266768" y="2470356"/>
            <a:ext cx="295274" cy="276999"/>
          </a:xfrm>
          <a:prstGeom prst="rect">
            <a:avLst/>
          </a:prstGeom>
          <a:noFill/>
        </p:spPr>
        <p:txBody>
          <a:bodyPr wrap="none" rtlCol="0">
            <a:spAutoFit/>
          </a:bodyPr>
          <a:lstStyle/>
          <a:p>
            <a:r>
              <a:rPr lang="en-US" sz="1200" dirty="0">
                <a:solidFill>
                  <a:srgbClr val="FF0000"/>
                </a:solidFill>
              </a:rPr>
              <a:t>B</a:t>
            </a:r>
          </a:p>
        </p:txBody>
      </p:sp>
      <p:sp>
        <p:nvSpPr>
          <p:cNvPr id="55" name="TextBox 54"/>
          <p:cNvSpPr txBox="1"/>
          <p:nvPr/>
        </p:nvSpPr>
        <p:spPr>
          <a:xfrm>
            <a:off x="3119283" y="2278627"/>
            <a:ext cx="253596" cy="246221"/>
          </a:xfrm>
          <a:prstGeom prst="rect">
            <a:avLst/>
          </a:prstGeom>
          <a:noFill/>
        </p:spPr>
        <p:txBody>
          <a:bodyPr wrap="none" rtlCol="0">
            <a:spAutoFit/>
          </a:bodyPr>
          <a:lstStyle/>
          <a:p>
            <a:r>
              <a:rPr lang="el-GR" sz="1000" dirty="0"/>
              <a:t>θ</a:t>
            </a:r>
            <a:endParaRPr lang="en-US" sz="1000" dirty="0"/>
          </a:p>
        </p:txBody>
      </p:sp>
      <p:sp>
        <p:nvSpPr>
          <p:cNvPr id="56" name="TextBox 55"/>
          <p:cNvSpPr txBox="1"/>
          <p:nvPr/>
        </p:nvSpPr>
        <p:spPr>
          <a:xfrm>
            <a:off x="317090" y="1740310"/>
            <a:ext cx="1098755" cy="553998"/>
          </a:xfrm>
          <a:prstGeom prst="rect">
            <a:avLst/>
          </a:prstGeom>
          <a:noFill/>
        </p:spPr>
        <p:txBody>
          <a:bodyPr wrap="square" rtlCol="0">
            <a:spAutoFit/>
          </a:bodyPr>
          <a:lstStyle/>
          <a:p>
            <a:pPr algn="r"/>
            <a:r>
              <a:rPr lang="en-US" sz="1000" dirty="0"/>
              <a:t>CULPRIT WIRE</a:t>
            </a:r>
          </a:p>
          <a:p>
            <a:pPr algn="r"/>
            <a:r>
              <a:rPr lang="en-US" sz="1000" dirty="0"/>
              <a:t>I</a:t>
            </a:r>
            <a:r>
              <a:rPr lang="en-US" sz="1000" baseline="-25000" dirty="0"/>
              <a:t>C</a:t>
            </a:r>
            <a:r>
              <a:rPr lang="en-US" sz="1000" dirty="0"/>
              <a:t> (into page)</a:t>
            </a:r>
          </a:p>
        </p:txBody>
      </p:sp>
      <p:sp>
        <p:nvSpPr>
          <p:cNvPr id="57" name="TextBox 56"/>
          <p:cNvSpPr txBox="1"/>
          <p:nvPr/>
        </p:nvSpPr>
        <p:spPr>
          <a:xfrm>
            <a:off x="314631" y="3323303"/>
            <a:ext cx="1098755" cy="553998"/>
          </a:xfrm>
          <a:prstGeom prst="rect">
            <a:avLst/>
          </a:prstGeom>
          <a:noFill/>
        </p:spPr>
        <p:txBody>
          <a:bodyPr wrap="square" rtlCol="0">
            <a:spAutoFit/>
          </a:bodyPr>
          <a:lstStyle/>
          <a:p>
            <a:pPr algn="r"/>
            <a:r>
              <a:rPr lang="en-US" sz="1000" dirty="0">
                <a:solidFill>
                  <a:srgbClr val="0000FF"/>
                </a:solidFill>
              </a:rPr>
              <a:t>CULPRIT IMAGE</a:t>
            </a:r>
          </a:p>
          <a:p>
            <a:pPr algn="r"/>
            <a:r>
              <a:rPr lang="en-US" sz="1000" dirty="0">
                <a:solidFill>
                  <a:srgbClr val="0000FF"/>
                </a:solidFill>
              </a:rPr>
              <a:t>I</a:t>
            </a:r>
            <a:r>
              <a:rPr lang="en-US" sz="1000" baseline="-25000" dirty="0">
                <a:solidFill>
                  <a:srgbClr val="0000FF"/>
                </a:solidFill>
              </a:rPr>
              <a:t>C</a:t>
            </a:r>
            <a:r>
              <a:rPr lang="en-US" sz="1000" dirty="0">
                <a:solidFill>
                  <a:srgbClr val="0000FF"/>
                </a:solidFill>
              </a:rPr>
              <a:t> (out of page)</a:t>
            </a:r>
          </a:p>
        </p:txBody>
      </p:sp>
      <p:sp>
        <p:nvSpPr>
          <p:cNvPr id="58" name="TextBox 57"/>
          <p:cNvSpPr txBox="1"/>
          <p:nvPr/>
        </p:nvSpPr>
        <p:spPr>
          <a:xfrm>
            <a:off x="3374924" y="1524001"/>
            <a:ext cx="717755" cy="400110"/>
          </a:xfrm>
          <a:prstGeom prst="rect">
            <a:avLst/>
          </a:prstGeom>
          <a:noFill/>
        </p:spPr>
        <p:txBody>
          <a:bodyPr wrap="square" rtlCol="0">
            <a:spAutoFit/>
          </a:bodyPr>
          <a:lstStyle/>
          <a:p>
            <a:r>
              <a:rPr lang="en-US" sz="1000" dirty="0"/>
              <a:t>VICTIM WIRE</a:t>
            </a:r>
          </a:p>
        </p:txBody>
      </p:sp>
      <p:sp>
        <p:nvSpPr>
          <p:cNvPr id="59" name="TextBox 58"/>
          <p:cNvSpPr txBox="1"/>
          <p:nvPr/>
        </p:nvSpPr>
        <p:spPr>
          <a:xfrm>
            <a:off x="3475705" y="3687953"/>
            <a:ext cx="717755" cy="400110"/>
          </a:xfrm>
          <a:prstGeom prst="rect">
            <a:avLst/>
          </a:prstGeom>
          <a:noFill/>
        </p:spPr>
        <p:txBody>
          <a:bodyPr wrap="square" rtlCol="0">
            <a:spAutoFit/>
          </a:bodyPr>
          <a:lstStyle/>
          <a:p>
            <a:r>
              <a:rPr lang="en-US" sz="1000" dirty="0">
                <a:solidFill>
                  <a:srgbClr val="0000FF"/>
                </a:solidFill>
              </a:rPr>
              <a:t>VICTIM IMAGE</a:t>
            </a:r>
          </a:p>
        </p:txBody>
      </p:sp>
      <p:graphicFrame>
        <p:nvGraphicFramePr>
          <p:cNvPr id="22530" name="Object 4"/>
          <p:cNvGraphicFramePr>
            <a:graphicFrameLocks noChangeAspect="1"/>
          </p:cNvGraphicFramePr>
          <p:nvPr/>
        </p:nvGraphicFramePr>
        <p:xfrm>
          <a:off x="4647741" y="1018100"/>
          <a:ext cx="1376976" cy="520472"/>
        </p:xfrm>
        <a:graphic>
          <a:graphicData uri="http://schemas.openxmlformats.org/presentationml/2006/ole">
            <mc:AlternateContent xmlns:mc="http://schemas.openxmlformats.org/markup-compatibility/2006">
              <mc:Choice xmlns:v="urn:schemas-microsoft-com:vml" Requires="v">
                <p:oleObj spid="_x0000_s69436" name="Equation" r:id="rId3" imgW="1244520" imgH="469800" progId="Equation.3">
                  <p:embed/>
                </p:oleObj>
              </mc:Choice>
              <mc:Fallback>
                <p:oleObj name="Equation" r:id="rId3" imgW="1244520" imgH="469800" progId="Equation.3">
                  <p:embed/>
                  <p:pic>
                    <p:nvPicPr>
                      <p:cNvPr id="2253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7741" y="1018100"/>
                        <a:ext cx="1376976" cy="520472"/>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61" name="TextBox 62"/>
          <p:cNvSpPr txBox="1">
            <a:spLocks noChangeArrowheads="1"/>
          </p:cNvSpPr>
          <p:nvPr/>
        </p:nvSpPr>
        <p:spPr bwMode="auto">
          <a:xfrm>
            <a:off x="4427436" y="789705"/>
            <a:ext cx="3472425" cy="246221"/>
          </a:xfrm>
          <a:prstGeom prst="rect">
            <a:avLst/>
          </a:prstGeom>
          <a:noFill/>
          <a:ln w="9525">
            <a:noFill/>
            <a:miter lim="800000"/>
            <a:headEnd/>
            <a:tailEnd/>
          </a:ln>
        </p:spPr>
        <p:txBody>
          <a:bodyPr wrap="none">
            <a:spAutoFit/>
          </a:bodyPr>
          <a:lstStyle/>
          <a:p>
            <a:r>
              <a:rPr lang="en-US" sz="1000" dirty="0">
                <a:solidFill>
                  <a:srgbClr val="FF0000"/>
                </a:solidFill>
              </a:rPr>
              <a:t>Magnetic flux density at distance y from victim wire:</a:t>
            </a:r>
          </a:p>
        </p:txBody>
      </p:sp>
      <p:graphicFrame>
        <p:nvGraphicFramePr>
          <p:cNvPr id="62" name="Object 5"/>
          <p:cNvGraphicFramePr>
            <a:graphicFrameLocks noChangeAspect="1"/>
          </p:cNvGraphicFramePr>
          <p:nvPr/>
        </p:nvGraphicFramePr>
        <p:xfrm>
          <a:off x="4783138" y="1865313"/>
          <a:ext cx="3238500" cy="531812"/>
        </p:xfrm>
        <a:graphic>
          <a:graphicData uri="http://schemas.openxmlformats.org/presentationml/2006/ole">
            <mc:AlternateContent xmlns:mc="http://schemas.openxmlformats.org/markup-compatibility/2006">
              <mc:Choice xmlns:v="urn:schemas-microsoft-com:vml" Requires="v">
                <p:oleObj spid="_x0000_s69437" name="Equation" r:id="rId5" imgW="2869920" imgH="469800" progId="Equation.3">
                  <p:embed/>
                </p:oleObj>
              </mc:Choice>
              <mc:Fallback>
                <p:oleObj name="Equation" r:id="rId5" imgW="2869920" imgH="469800" progId="Equation.3">
                  <p:embed/>
                  <p:pic>
                    <p:nvPicPr>
                      <p:cNvPr id="62"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83138" y="1865313"/>
                        <a:ext cx="3238500" cy="531812"/>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63" name="TextBox 62"/>
          <p:cNvSpPr txBox="1">
            <a:spLocks noChangeArrowheads="1"/>
          </p:cNvSpPr>
          <p:nvPr/>
        </p:nvSpPr>
        <p:spPr bwMode="auto">
          <a:xfrm>
            <a:off x="4427436" y="1578745"/>
            <a:ext cx="4017446" cy="246221"/>
          </a:xfrm>
          <a:prstGeom prst="rect">
            <a:avLst/>
          </a:prstGeom>
          <a:noFill/>
          <a:ln w="9525">
            <a:noFill/>
            <a:miter lim="800000"/>
            <a:headEnd/>
            <a:tailEnd/>
          </a:ln>
        </p:spPr>
        <p:txBody>
          <a:bodyPr wrap="none">
            <a:spAutoFit/>
          </a:bodyPr>
          <a:lstStyle/>
          <a:p>
            <a:r>
              <a:rPr lang="en-US" sz="1000" dirty="0">
                <a:solidFill>
                  <a:srgbClr val="FF0000"/>
                </a:solidFill>
              </a:rPr>
              <a:t>Differential magnetic flux per unit length through victim circuit:</a:t>
            </a:r>
          </a:p>
        </p:txBody>
      </p:sp>
      <p:graphicFrame>
        <p:nvGraphicFramePr>
          <p:cNvPr id="67" name="Object 5"/>
          <p:cNvGraphicFramePr>
            <a:graphicFrameLocks noChangeAspect="1"/>
          </p:cNvGraphicFramePr>
          <p:nvPr/>
        </p:nvGraphicFramePr>
        <p:xfrm>
          <a:off x="4881563" y="2640796"/>
          <a:ext cx="2963862" cy="515937"/>
        </p:xfrm>
        <a:graphic>
          <a:graphicData uri="http://schemas.openxmlformats.org/presentationml/2006/ole">
            <mc:AlternateContent xmlns:mc="http://schemas.openxmlformats.org/markup-compatibility/2006">
              <mc:Choice xmlns:v="urn:schemas-microsoft-com:vml" Requires="v">
                <p:oleObj spid="_x0000_s69438" name="Equation" r:id="rId7" imgW="2628720" imgH="457200" progId="Equation.3">
                  <p:embed/>
                </p:oleObj>
              </mc:Choice>
              <mc:Fallback>
                <p:oleObj name="Equation" r:id="rId7" imgW="2628720" imgH="457200" progId="Equation.3">
                  <p:embed/>
                  <p:pic>
                    <p:nvPicPr>
                      <p:cNvPr id="67"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81563" y="2640796"/>
                        <a:ext cx="2963862" cy="515937"/>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68" name="TextBox 62"/>
          <p:cNvSpPr txBox="1">
            <a:spLocks noChangeArrowheads="1"/>
          </p:cNvSpPr>
          <p:nvPr/>
        </p:nvSpPr>
        <p:spPr bwMode="auto">
          <a:xfrm>
            <a:off x="4427436" y="2392429"/>
            <a:ext cx="3313728" cy="246221"/>
          </a:xfrm>
          <a:prstGeom prst="rect">
            <a:avLst/>
          </a:prstGeom>
          <a:noFill/>
          <a:ln w="9525">
            <a:noFill/>
            <a:miter lim="800000"/>
            <a:headEnd/>
            <a:tailEnd/>
          </a:ln>
        </p:spPr>
        <p:txBody>
          <a:bodyPr wrap="none">
            <a:spAutoFit/>
          </a:bodyPr>
          <a:lstStyle/>
          <a:p>
            <a:r>
              <a:rPr lang="en-US" sz="1000" dirty="0">
                <a:solidFill>
                  <a:srgbClr val="FF0000"/>
                </a:solidFill>
              </a:rPr>
              <a:t>Magnetic flux per unit length through victim circuit:</a:t>
            </a:r>
          </a:p>
        </p:txBody>
      </p:sp>
      <p:sp>
        <p:nvSpPr>
          <p:cNvPr id="48" name="Right Brace 47"/>
          <p:cNvSpPr/>
          <p:nvPr/>
        </p:nvSpPr>
        <p:spPr bwMode="auto">
          <a:xfrm>
            <a:off x="3443671" y="2318185"/>
            <a:ext cx="171067" cy="1303696"/>
          </a:xfrm>
          <a:prstGeom prst="rightBrace">
            <a:avLst>
              <a:gd name="adj1" fmla="val 8333"/>
              <a:gd name="adj2" fmla="val 50000"/>
            </a:avLst>
          </a:prstGeom>
          <a:noFill/>
          <a:ln w="9525" cap="flat" cmpd="sng" algn="ctr">
            <a:solidFill>
              <a:srgbClr val="7030A0"/>
            </a:solidFill>
            <a:prstDash val="solid"/>
            <a:round/>
            <a:headEnd type="none" w="med" len="med"/>
            <a:tailEnd type="none" w="lg" len="lg"/>
          </a:ln>
          <a:effectLst/>
        </p:spPr>
        <p:txBody>
          <a:bodyPr rtlCol="0" anchor="ctr"/>
          <a:lstStyle/>
          <a:p>
            <a:pPr algn="ctr"/>
            <a:endParaRPr lang="en-US"/>
          </a:p>
        </p:txBody>
      </p:sp>
      <p:sp>
        <p:nvSpPr>
          <p:cNvPr id="49" name="TextBox 48"/>
          <p:cNvSpPr txBox="1"/>
          <p:nvPr/>
        </p:nvSpPr>
        <p:spPr>
          <a:xfrm>
            <a:off x="3575714" y="2818940"/>
            <a:ext cx="312906" cy="276999"/>
          </a:xfrm>
          <a:prstGeom prst="rect">
            <a:avLst/>
          </a:prstGeom>
          <a:noFill/>
        </p:spPr>
        <p:txBody>
          <a:bodyPr wrap="none" rtlCol="0">
            <a:spAutoFit/>
          </a:bodyPr>
          <a:lstStyle/>
          <a:p>
            <a:r>
              <a:rPr lang="en-US" sz="1200" dirty="0">
                <a:solidFill>
                  <a:srgbClr val="7030A0"/>
                </a:solidFill>
              </a:rPr>
              <a:t>y’</a:t>
            </a:r>
          </a:p>
        </p:txBody>
      </p:sp>
      <p:sp>
        <p:nvSpPr>
          <p:cNvPr id="52" name="Left Brace 51"/>
          <p:cNvSpPr/>
          <p:nvPr/>
        </p:nvSpPr>
        <p:spPr bwMode="auto">
          <a:xfrm rot="16200000">
            <a:off x="6090050" y="2796778"/>
            <a:ext cx="110727" cy="796528"/>
          </a:xfrm>
          <a:prstGeom prst="leftBrace">
            <a:avLst/>
          </a:prstGeom>
          <a:noFill/>
          <a:ln w="12700" cap="flat" cmpd="sng" algn="ctr">
            <a:solidFill>
              <a:srgbClr val="0000FF"/>
            </a:solidFill>
            <a:prstDash val="solid"/>
            <a:round/>
            <a:headEnd type="none" w="med" len="med"/>
            <a:tailEnd type="none" w="lg" len="lg"/>
          </a:ln>
          <a:effectLst/>
        </p:spPr>
        <p:txBody>
          <a:bodyPr rtlCol="0" anchor="ctr"/>
          <a:lstStyle/>
          <a:p>
            <a:pPr algn="ctr"/>
            <a:endParaRPr lang="en-US"/>
          </a:p>
        </p:txBody>
      </p:sp>
      <p:sp>
        <p:nvSpPr>
          <p:cNvPr id="60" name="Left Brace 59"/>
          <p:cNvSpPr/>
          <p:nvPr/>
        </p:nvSpPr>
        <p:spPr bwMode="auto">
          <a:xfrm rot="16200000">
            <a:off x="7199714" y="2792015"/>
            <a:ext cx="110727" cy="796528"/>
          </a:xfrm>
          <a:prstGeom prst="leftBrace">
            <a:avLst/>
          </a:prstGeom>
          <a:noFill/>
          <a:ln w="12700" cap="flat" cmpd="sng" algn="ctr">
            <a:solidFill>
              <a:srgbClr val="0000FF"/>
            </a:solidFill>
            <a:prstDash val="solid"/>
            <a:round/>
            <a:headEnd type="none" w="med" len="med"/>
            <a:tailEnd type="none" w="lg" len="lg"/>
          </a:ln>
          <a:effectLst/>
        </p:spPr>
        <p:txBody>
          <a:bodyPr rtlCol="0" anchor="ctr"/>
          <a:lstStyle/>
          <a:p>
            <a:pPr algn="ctr"/>
            <a:endParaRPr lang="en-US"/>
          </a:p>
        </p:txBody>
      </p:sp>
      <p:sp>
        <p:nvSpPr>
          <p:cNvPr id="64" name="TextBox 63"/>
          <p:cNvSpPr txBox="1"/>
          <p:nvPr/>
        </p:nvSpPr>
        <p:spPr>
          <a:xfrm>
            <a:off x="5514976" y="3243262"/>
            <a:ext cx="1257300" cy="338554"/>
          </a:xfrm>
          <a:prstGeom prst="rect">
            <a:avLst/>
          </a:prstGeom>
          <a:noFill/>
        </p:spPr>
        <p:txBody>
          <a:bodyPr wrap="square" rtlCol="0">
            <a:spAutoFit/>
          </a:bodyPr>
          <a:lstStyle/>
          <a:p>
            <a:pPr algn="ctr"/>
            <a:r>
              <a:rPr lang="en-US" sz="800" dirty="0">
                <a:solidFill>
                  <a:srgbClr val="0000FF"/>
                </a:solidFill>
              </a:rPr>
              <a:t>CULPRIT WIRE CONTRIBUTION</a:t>
            </a:r>
          </a:p>
        </p:txBody>
      </p:sp>
      <p:sp>
        <p:nvSpPr>
          <p:cNvPr id="69" name="TextBox 68"/>
          <p:cNvSpPr txBox="1"/>
          <p:nvPr/>
        </p:nvSpPr>
        <p:spPr>
          <a:xfrm>
            <a:off x="6624637" y="3231356"/>
            <a:ext cx="1257300" cy="338554"/>
          </a:xfrm>
          <a:prstGeom prst="rect">
            <a:avLst/>
          </a:prstGeom>
          <a:noFill/>
        </p:spPr>
        <p:txBody>
          <a:bodyPr wrap="square" rtlCol="0">
            <a:spAutoFit/>
          </a:bodyPr>
          <a:lstStyle/>
          <a:p>
            <a:pPr algn="ctr"/>
            <a:r>
              <a:rPr lang="en-US" sz="800" dirty="0">
                <a:solidFill>
                  <a:srgbClr val="0000FF"/>
                </a:solidFill>
              </a:rPr>
              <a:t>IMAGE CONTRIBUTION</a:t>
            </a:r>
          </a:p>
        </p:txBody>
      </p:sp>
      <p:graphicFrame>
        <p:nvGraphicFramePr>
          <p:cNvPr id="25609" name="Object 9"/>
          <p:cNvGraphicFramePr>
            <a:graphicFrameLocks noChangeAspect="1"/>
          </p:cNvGraphicFramePr>
          <p:nvPr/>
        </p:nvGraphicFramePr>
        <p:xfrm>
          <a:off x="5071271" y="3615529"/>
          <a:ext cx="2763837" cy="446088"/>
        </p:xfrm>
        <a:graphic>
          <a:graphicData uri="http://schemas.openxmlformats.org/presentationml/2006/ole">
            <mc:AlternateContent xmlns:mc="http://schemas.openxmlformats.org/markup-compatibility/2006">
              <mc:Choice xmlns:v="urn:schemas-microsoft-com:vml" Requires="v">
                <p:oleObj spid="_x0000_s69439" name="Equation" r:id="rId9" imgW="2450880" imgH="393480" progId="Equation.3">
                  <p:embed/>
                </p:oleObj>
              </mc:Choice>
              <mc:Fallback>
                <p:oleObj name="Equation" r:id="rId9" imgW="2450880" imgH="393480" progId="Equation.3">
                  <p:embed/>
                  <p:pic>
                    <p:nvPicPr>
                      <p:cNvPr id="25609" name="Object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071271" y="3615529"/>
                        <a:ext cx="2763837" cy="446088"/>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graphicFrame>
        <p:nvGraphicFramePr>
          <p:cNvPr id="25610" name="Object 10"/>
          <p:cNvGraphicFramePr>
            <a:graphicFrameLocks noChangeAspect="1"/>
          </p:cNvGraphicFramePr>
          <p:nvPr/>
        </p:nvGraphicFramePr>
        <p:xfrm>
          <a:off x="5071270" y="4837907"/>
          <a:ext cx="1817688" cy="544512"/>
        </p:xfrm>
        <a:graphic>
          <a:graphicData uri="http://schemas.openxmlformats.org/presentationml/2006/ole">
            <mc:AlternateContent xmlns:mc="http://schemas.openxmlformats.org/markup-compatibility/2006">
              <mc:Choice xmlns:v="urn:schemas-microsoft-com:vml" Requires="v">
                <p:oleObj spid="_x0000_s69440" name="Equation" r:id="rId11" imgW="1612800" imgH="482400" progId="Equation.3">
                  <p:embed/>
                </p:oleObj>
              </mc:Choice>
              <mc:Fallback>
                <p:oleObj name="Equation" r:id="rId11" imgW="1612800" imgH="482400" progId="Equation.3">
                  <p:embed/>
                  <p:pic>
                    <p:nvPicPr>
                      <p:cNvPr id="25610" name="Object 1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071270" y="4837907"/>
                        <a:ext cx="1817688" cy="544512"/>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graphicFrame>
        <p:nvGraphicFramePr>
          <p:cNvPr id="25611" name="Object 11"/>
          <p:cNvGraphicFramePr>
            <a:graphicFrameLocks noChangeAspect="1"/>
          </p:cNvGraphicFramePr>
          <p:nvPr/>
        </p:nvGraphicFramePr>
        <p:xfrm>
          <a:off x="5073656" y="4148138"/>
          <a:ext cx="2935288" cy="574675"/>
        </p:xfrm>
        <a:graphic>
          <a:graphicData uri="http://schemas.openxmlformats.org/presentationml/2006/ole">
            <mc:AlternateContent xmlns:mc="http://schemas.openxmlformats.org/markup-compatibility/2006">
              <mc:Choice xmlns:v="urn:schemas-microsoft-com:vml" Requires="v">
                <p:oleObj spid="_x0000_s69441" name="Equation" r:id="rId13" imgW="2603160" imgH="507960" progId="Equation.3">
                  <p:embed/>
                </p:oleObj>
              </mc:Choice>
              <mc:Fallback>
                <p:oleObj name="Equation" r:id="rId13" imgW="2603160" imgH="507960" progId="Equation.3">
                  <p:embed/>
                  <p:pic>
                    <p:nvPicPr>
                      <p:cNvPr id="25611" name="Object 1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073656" y="4148138"/>
                        <a:ext cx="2935288" cy="574675"/>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graphicFrame>
        <p:nvGraphicFramePr>
          <p:cNvPr id="25612" name="Object 12"/>
          <p:cNvGraphicFramePr>
            <a:graphicFrameLocks noChangeAspect="1"/>
          </p:cNvGraphicFramePr>
          <p:nvPr/>
        </p:nvGraphicFramePr>
        <p:xfrm>
          <a:off x="3006725" y="5732463"/>
          <a:ext cx="2878138" cy="668337"/>
        </p:xfrm>
        <a:graphic>
          <a:graphicData uri="http://schemas.openxmlformats.org/presentationml/2006/ole">
            <mc:AlternateContent xmlns:mc="http://schemas.openxmlformats.org/markup-compatibility/2006">
              <mc:Choice xmlns:v="urn:schemas-microsoft-com:vml" Requires="v">
                <p:oleObj spid="_x0000_s69442" name="Equation" r:id="rId15" imgW="2082600" imgH="482400" progId="Equation.3">
                  <p:embed/>
                </p:oleObj>
              </mc:Choice>
              <mc:Fallback>
                <p:oleObj name="Equation" r:id="rId15" imgW="2082600" imgH="482400" progId="Equation.3">
                  <p:embed/>
                  <p:pic>
                    <p:nvPicPr>
                      <p:cNvPr id="25612" name="Object 12"/>
                      <p:cNvPicPr>
                        <a:picLocks noChangeAspect="1" noChangeArrowheads="1"/>
                      </p:cNvPicPr>
                      <p:nvPr/>
                    </p:nvPicPr>
                    <p:blipFill>
                      <a:blip r:embed="rId16"/>
                      <a:srcRect/>
                      <a:stretch>
                        <a:fillRect/>
                      </a:stretch>
                    </p:blipFill>
                    <p:spPr bwMode="auto">
                      <a:xfrm>
                        <a:off x="3006725" y="5732463"/>
                        <a:ext cx="2878138" cy="668337"/>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66" name="TextBox 63"/>
          <p:cNvSpPr txBox="1">
            <a:spLocks noChangeArrowheads="1"/>
          </p:cNvSpPr>
          <p:nvPr/>
        </p:nvSpPr>
        <p:spPr bwMode="auto">
          <a:xfrm>
            <a:off x="2620068" y="5444743"/>
            <a:ext cx="2276475" cy="246063"/>
          </a:xfrm>
          <a:prstGeom prst="rect">
            <a:avLst/>
          </a:prstGeom>
          <a:noFill/>
          <a:ln w="9525">
            <a:noFill/>
            <a:miter lim="800000"/>
            <a:headEnd/>
            <a:tailEnd/>
          </a:ln>
        </p:spPr>
        <p:txBody>
          <a:bodyPr wrap="none">
            <a:spAutoFit/>
          </a:bodyPr>
          <a:lstStyle/>
          <a:p>
            <a:r>
              <a:rPr lang="en-US" sz="1000" dirty="0">
                <a:solidFill>
                  <a:srgbClr val="FF0000"/>
                </a:solidFill>
              </a:rPr>
              <a:t>Mutual inductance per unit length:</a:t>
            </a:r>
          </a:p>
        </p:txBody>
      </p:sp>
    </p:spTree>
    <p:extLst>
      <p:ext uri="{BB962C8B-B14F-4D97-AF65-F5344CB8AC3E}">
        <p14:creationId xmlns:p14="http://schemas.microsoft.com/office/powerpoint/2010/main" val="32455073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8058150" cy="406400"/>
          </a:xfrm>
        </p:spPr>
        <p:txBody>
          <a:bodyPr/>
          <a:lstStyle/>
          <a:p>
            <a:r>
              <a:rPr lang="en-US" dirty="0"/>
              <a:t>Inductive Crosstalk (cont.)</a:t>
            </a:r>
          </a:p>
        </p:txBody>
      </p:sp>
      <p:cxnSp>
        <p:nvCxnSpPr>
          <p:cNvPr id="3" name="Straight Connector 2"/>
          <p:cNvCxnSpPr/>
          <p:nvPr/>
        </p:nvCxnSpPr>
        <p:spPr bwMode="auto">
          <a:xfrm>
            <a:off x="1128252" y="2769624"/>
            <a:ext cx="2595716" cy="0"/>
          </a:xfrm>
          <a:prstGeom prst="line">
            <a:avLst/>
          </a:prstGeom>
          <a:solidFill>
            <a:schemeClr val="accent1"/>
          </a:solidFill>
          <a:ln w="19050" cap="flat" cmpd="sng" algn="ctr">
            <a:solidFill>
              <a:schemeClr val="tx1"/>
            </a:solidFill>
            <a:prstDash val="solid"/>
            <a:round/>
            <a:headEnd type="none" w="med" len="med"/>
            <a:tailEnd type="none" w="lg" len="lg"/>
          </a:ln>
          <a:effectLst/>
        </p:spPr>
      </p:cxnSp>
      <p:grpSp>
        <p:nvGrpSpPr>
          <p:cNvPr id="4" name="Group 32"/>
          <p:cNvGrpSpPr/>
          <p:nvPr/>
        </p:nvGrpSpPr>
        <p:grpSpPr>
          <a:xfrm>
            <a:off x="1462549" y="1850922"/>
            <a:ext cx="1927122" cy="169607"/>
            <a:chOff x="651387" y="2131141"/>
            <a:chExt cx="1927122" cy="169607"/>
          </a:xfrm>
        </p:grpSpPr>
        <p:grpSp>
          <p:nvGrpSpPr>
            <p:cNvPr id="5" name="Group 12"/>
            <p:cNvGrpSpPr/>
            <p:nvPr/>
          </p:nvGrpSpPr>
          <p:grpSpPr>
            <a:xfrm>
              <a:off x="651387" y="2131141"/>
              <a:ext cx="169607" cy="169607"/>
              <a:chOff x="796413" y="1047136"/>
              <a:chExt cx="169607" cy="169607"/>
            </a:xfrm>
          </p:grpSpPr>
          <p:grpSp>
            <p:nvGrpSpPr>
              <p:cNvPr id="7" name="Group 11"/>
              <p:cNvGrpSpPr/>
              <p:nvPr/>
            </p:nvGrpSpPr>
            <p:grpSpPr>
              <a:xfrm>
                <a:off x="840658" y="1091381"/>
                <a:ext cx="81116" cy="81116"/>
                <a:chOff x="843118" y="1097528"/>
                <a:chExt cx="81116" cy="81116"/>
              </a:xfrm>
            </p:grpSpPr>
            <p:cxnSp>
              <p:nvCxnSpPr>
                <p:cNvPr id="9" name="Straight Connector 5"/>
                <p:cNvCxnSpPr/>
                <p:nvPr/>
              </p:nvCxnSpPr>
              <p:spPr bwMode="auto">
                <a:xfrm>
                  <a:off x="843118" y="1097528"/>
                  <a:ext cx="81116" cy="81116"/>
                </a:xfrm>
                <a:prstGeom prst="line">
                  <a:avLst/>
                </a:prstGeom>
                <a:solidFill>
                  <a:schemeClr val="accent1"/>
                </a:solidFill>
                <a:ln w="9525" cap="flat" cmpd="sng" algn="ctr">
                  <a:solidFill>
                    <a:schemeClr val="tx1"/>
                  </a:solidFill>
                  <a:prstDash val="solid"/>
                  <a:round/>
                  <a:headEnd type="none" w="med" len="med"/>
                  <a:tailEnd type="none" w="lg" len="lg"/>
                </a:ln>
                <a:effectLst/>
              </p:spPr>
            </p:cxnSp>
            <p:cxnSp>
              <p:nvCxnSpPr>
                <p:cNvPr id="10" name="Straight Connector 9"/>
                <p:cNvCxnSpPr/>
                <p:nvPr/>
              </p:nvCxnSpPr>
              <p:spPr bwMode="auto">
                <a:xfrm flipV="1">
                  <a:off x="843118" y="1097528"/>
                  <a:ext cx="81116" cy="81116"/>
                </a:xfrm>
                <a:prstGeom prst="line">
                  <a:avLst/>
                </a:prstGeom>
                <a:solidFill>
                  <a:schemeClr val="accent1"/>
                </a:solidFill>
                <a:ln w="9525" cap="flat" cmpd="sng" algn="ctr">
                  <a:solidFill>
                    <a:schemeClr val="tx1"/>
                  </a:solidFill>
                  <a:prstDash val="solid"/>
                  <a:round/>
                  <a:headEnd type="none" w="med" len="med"/>
                  <a:tailEnd type="none" w="lg" len="lg"/>
                </a:ln>
                <a:effectLst/>
              </p:spPr>
            </p:cxnSp>
          </p:grpSp>
          <p:sp>
            <p:nvSpPr>
              <p:cNvPr id="8" name="Oval 7"/>
              <p:cNvSpPr/>
              <p:nvPr/>
            </p:nvSpPr>
            <p:spPr bwMode="auto">
              <a:xfrm>
                <a:off x="796413" y="1047136"/>
                <a:ext cx="169607" cy="169607"/>
              </a:xfrm>
              <a:prstGeom prst="ellipse">
                <a:avLst/>
              </a:prstGeom>
              <a:noFill/>
              <a:ln w="9525" cap="flat" cmpd="sng" algn="ctr">
                <a:solidFill>
                  <a:schemeClr val="tx1"/>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p:txBody>
          </p:sp>
        </p:grpSp>
        <p:sp>
          <p:nvSpPr>
            <p:cNvPr id="6" name="Oval 5"/>
            <p:cNvSpPr/>
            <p:nvPr/>
          </p:nvSpPr>
          <p:spPr bwMode="auto">
            <a:xfrm>
              <a:off x="2492477" y="2172928"/>
              <a:ext cx="86032" cy="86032"/>
            </a:xfrm>
            <a:prstGeom prst="ellipse">
              <a:avLst/>
            </a:prstGeom>
            <a:solidFill>
              <a:schemeClr val="tx1"/>
            </a:solidFill>
            <a:ln w="9525" cap="flat" cmpd="sng" algn="ctr">
              <a:solidFill>
                <a:schemeClr val="tx1"/>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p:txBody>
        </p:sp>
      </p:grpSp>
      <p:grpSp>
        <p:nvGrpSpPr>
          <p:cNvPr id="11" name="Group 31"/>
          <p:cNvGrpSpPr/>
          <p:nvPr/>
        </p:nvGrpSpPr>
        <p:grpSpPr>
          <a:xfrm>
            <a:off x="1462549" y="3518719"/>
            <a:ext cx="1927122" cy="169607"/>
            <a:chOff x="651387" y="3798938"/>
            <a:chExt cx="1927122" cy="169607"/>
          </a:xfrm>
        </p:grpSpPr>
        <p:grpSp>
          <p:nvGrpSpPr>
            <p:cNvPr id="12" name="Group 28"/>
            <p:cNvGrpSpPr/>
            <p:nvPr/>
          </p:nvGrpSpPr>
          <p:grpSpPr>
            <a:xfrm>
              <a:off x="651387" y="3798938"/>
              <a:ext cx="169607" cy="169607"/>
              <a:chOff x="690716" y="3655141"/>
              <a:chExt cx="169607" cy="169607"/>
            </a:xfrm>
          </p:grpSpPr>
          <p:sp>
            <p:nvSpPr>
              <p:cNvPr id="14" name="Oval 13"/>
              <p:cNvSpPr/>
              <p:nvPr/>
            </p:nvSpPr>
            <p:spPr bwMode="auto">
              <a:xfrm>
                <a:off x="690716" y="3655141"/>
                <a:ext cx="169607" cy="169607"/>
              </a:xfrm>
              <a:prstGeom prst="ellipse">
                <a:avLst/>
              </a:prstGeom>
              <a:noFill/>
              <a:ln w="9525" cap="flat" cmpd="sng" algn="ctr">
                <a:solidFill>
                  <a:srgbClr val="0000FF"/>
                </a:solidFill>
                <a:prstDash val="dash"/>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p:txBody>
          </p:sp>
          <p:sp>
            <p:nvSpPr>
              <p:cNvPr id="15" name="Oval 14"/>
              <p:cNvSpPr/>
              <p:nvPr/>
            </p:nvSpPr>
            <p:spPr bwMode="auto">
              <a:xfrm>
                <a:off x="732503" y="3696928"/>
                <a:ext cx="86032" cy="86032"/>
              </a:xfrm>
              <a:prstGeom prst="ellipse">
                <a:avLst/>
              </a:prstGeom>
              <a:solidFill>
                <a:srgbClr val="0000FF"/>
              </a:solidFill>
              <a:ln w="9525" cap="flat" cmpd="sng" algn="ctr">
                <a:solidFill>
                  <a:srgbClr val="0000FF"/>
                </a:solidFill>
                <a:prstDash val="dash"/>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p:txBody>
          </p:sp>
        </p:grpSp>
        <p:sp>
          <p:nvSpPr>
            <p:cNvPr id="13" name="Oval 12"/>
            <p:cNvSpPr/>
            <p:nvPr/>
          </p:nvSpPr>
          <p:spPr bwMode="auto">
            <a:xfrm>
              <a:off x="2492477" y="3840725"/>
              <a:ext cx="86032" cy="86032"/>
            </a:xfrm>
            <a:prstGeom prst="ellipse">
              <a:avLst/>
            </a:prstGeom>
            <a:solidFill>
              <a:srgbClr val="0000FF"/>
            </a:solidFill>
            <a:ln w="9525" cap="flat" cmpd="sng" algn="ctr">
              <a:solidFill>
                <a:srgbClr val="0000FF"/>
              </a:solidFill>
              <a:prstDash val="dash"/>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p:txBody>
        </p:sp>
      </p:grpSp>
      <p:sp>
        <p:nvSpPr>
          <p:cNvPr id="16" name="Right Brace 15"/>
          <p:cNvSpPr/>
          <p:nvPr/>
        </p:nvSpPr>
        <p:spPr bwMode="auto">
          <a:xfrm>
            <a:off x="1681316" y="1946787"/>
            <a:ext cx="147484" cy="811162"/>
          </a:xfrm>
          <a:prstGeom prst="rightBrace">
            <a:avLst/>
          </a:prstGeom>
          <a:noFill/>
          <a:ln w="9525" cap="flat" cmpd="sng" algn="ctr">
            <a:solidFill>
              <a:srgbClr val="7030A0"/>
            </a:solidFill>
            <a:prstDash val="solid"/>
            <a:round/>
            <a:headEnd type="none" w="med" len="med"/>
            <a:tailEnd type="none" w="lg" len="lg"/>
          </a:ln>
          <a:effectLst/>
        </p:spPr>
        <p:txBody>
          <a:bodyPr rtlCol="0" anchor="ctr"/>
          <a:lstStyle/>
          <a:p>
            <a:pPr algn="ctr"/>
            <a:endParaRPr lang="en-US"/>
          </a:p>
        </p:txBody>
      </p:sp>
      <p:sp>
        <p:nvSpPr>
          <p:cNvPr id="17" name="TextBox 16"/>
          <p:cNvSpPr txBox="1"/>
          <p:nvPr/>
        </p:nvSpPr>
        <p:spPr>
          <a:xfrm>
            <a:off x="1821426" y="2212259"/>
            <a:ext cx="279244" cy="276999"/>
          </a:xfrm>
          <a:prstGeom prst="rect">
            <a:avLst/>
          </a:prstGeom>
          <a:noFill/>
        </p:spPr>
        <p:txBody>
          <a:bodyPr wrap="none" rtlCol="0">
            <a:spAutoFit/>
          </a:bodyPr>
          <a:lstStyle/>
          <a:p>
            <a:r>
              <a:rPr lang="en-US" sz="1200" dirty="0">
                <a:solidFill>
                  <a:srgbClr val="7030A0"/>
                </a:solidFill>
              </a:rPr>
              <a:t>h</a:t>
            </a:r>
          </a:p>
        </p:txBody>
      </p:sp>
      <p:sp>
        <p:nvSpPr>
          <p:cNvPr id="18" name="Right Brace 17"/>
          <p:cNvSpPr/>
          <p:nvPr/>
        </p:nvSpPr>
        <p:spPr bwMode="auto">
          <a:xfrm rot="16200000">
            <a:off x="2372032" y="840659"/>
            <a:ext cx="135193" cy="1767348"/>
          </a:xfrm>
          <a:prstGeom prst="rightBrace">
            <a:avLst/>
          </a:prstGeom>
          <a:noFill/>
          <a:ln w="9525" cap="flat" cmpd="sng" algn="ctr">
            <a:solidFill>
              <a:srgbClr val="7030A0"/>
            </a:solidFill>
            <a:prstDash val="solid"/>
            <a:round/>
            <a:headEnd type="none" w="med" len="med"/>
            <a:tailEnd type="none" w="lg" len="lg"/>
          </a:ln>
          <a:effectLst/>
        </p:spPr>
        <p:txBody>
          <a:bodyPr rtlCol="0" anchor="ctr"/>
          <a:lstStyle/>
          <a:p>
            <a:pPr algn="ctr"/>
            <a:endParaRPr lang="en-US"/>
          </a:p>
        </p:txBody>
      </p:sp>
      <p:sp>
        <p:nvSpPr>
          <p:cNvPr id="19" name="TextBox 18"/>
          <p:cNvSpPr txBox="1"/>
          <p:nvPr/>
        </p:nvSpPr>
        <p:spPr>
          <a:xfrm>
            <a:off x="2305664" y="1420762"/>
            <a:ext cx="279244" cy="276999"/>
          </a:xfrm>
          <a:prstGeom prst="rect">
            <a:avLst/>
          </a:prstGeom>
          <a:noFill/>
        </p:spPr>
        <p:txBody>
          <a:bodyPr wrap="none" rtlCol="0">
            <a:spAutoFit/>
          </a:bodyPr>
          <a:lstStyle/>
          <a:p>
            <a:r>
              <a:rPr lang="en-US" sz="1200" dirty="0">
                <a:solidFill>
                  <a:srgbClr val="7030A0"/>
                </a:solidFill>
              </a:rPr>
              <a:t>b</a:t>
            </a:r>
          </a:p>
        </p:txBody>
      </p:sp>
      <p:sp>
        <p:nvSpPr>
          <p:cNvPr id="20" name="TextBox 62"/>
          <p:cNvSpPr txBox="1">
            <a:spLocks noChangeArrowheads="1"/>
          </p:cNvSpPr>
          <p:nvPr/>
        </p:nvSpPr>
        <p:spPr bwMode="auto">
          <a:xfrm>
            <a:off x="1038584" y="963968"/>
            <a:ext cx="3259226" cy="507831"/>
          </a:xfrm>
          <a:prstGeom prst="rect">
            <a:avLst/>
          </a:prstGeom>
          <a:noFill/>
          <a:ln w="9525">
            <a:noFill/>
            <a:miter lim="800000"/>
            <a:headEnd/>
            <a:tailEnd/>
          </a:ln>
        </p:spPr>
        <p:txBody>
          <a:bodyPr wrap="none">
            <a:spAutoFit/>
          </a:bodyPr>
          <a:lstStyle/>
          <a:p>
            <a:pPr>
              <a:defRPr/>
            </a:pPr>
            <a:r>
              <a:rPr lang="en-US" sz="900" dirty="0">
                <a:solidFill>
                  <a:srgbClr val="7030A0"/>
                </a:solidFill>
              </a:rPr>
              <a:t>b = culprit to victim cable separation</a:t>
            </a:r>
          </a:p>
          <a:p>
            <a:pPr>
              <a:defRPr/>
            </a:pPr>
            <a:r>
              <a:rPr lang="en-US" sz="900" dirty="0">
                <a:solidFill>
                  <a:srgbClr val="7030A0"/>
                </a:solidFill>
              </a:rPr>
              <a:t>h = height of culprit &amp; victim cables above ground plane</a:t>
            </a:r>
          </a:p>
          <a:p>
            <a:pPr>
              <a:defRPr/>
            </a:pPr>
            <a:r>
              <a:rPr lang="en-US" sz="900" dirty="0">
                <a:solidFill>
                  <a:srgbClr val="7030A0"/>
                </a:solidFill>
              </a:rPr>
              <a:t>a = wire radius</a:t>
            </a:r>
          </a:p>
        </p:txBody>
      </p:sp>
      <p:cxnSp>
        <p:nvCxnSpPr>
          <p:cNvPr id="21" name="Straight Connector 20"/>
          <p:cNvCxnSpPr/>
          <p:nvPr/>
        </p:nvCxnSpPr>
        <p:spPr bwMode="auto">
          <a:xfrm>
            <a:off x="3347884" y="1954162"/>
            <a:ext cx="0" cy="368710"/>
          </a:xfrm>
          <a:prstGeom prst="line">
            <a:avLst/>
          </a:prstGeom>
          <a:solidFill>
            <a:schemeClr val="accent1"/>
          </a:solidFill>
          <a:ln w="9525" cap="flat" cmpd="sng" algn="ctr">
            <a:solidFill>
              <a:schemeClr val="tx1"/>
            </a:solidFill>
            <a:prstDash val="dash"/>
            <a:round/>
            <a:headEnd type="none" w="med" len="med"/>
            <a:tailEnd type="none" w="lg" len="lg"/>
          </a:ln>
          <a:effectLst/>
        </p:spPr>
      </p:cxnSp>
      <p:cxnSp>
        <p:nvCxnSpPr>
          <p:cNvPr id="22" name="Straight Arrow Connector 21"/>
          <p:cNvCxnSpPr/>
          <p:nvPr/>
        </p:nvCxnSpPr>
        <p:spPr bwMode="auto">
          <a:xfrm flipH="1">
            <a:off x="3274142" y="2337620"/>
            <a:ext cx="73743" cy="265471"/>
          </a:xfrm>
          <a:prstGeom prst="straightConnector1">
            <a:avLst/>
          </a:prstGeom>
          <a:solidFill>
            <a:schemeClr val="accent1"/>
          </a:solidFill>
          <a:ln w="9525" cap="flat" cmpd="sng" algn="ctr">
            <a:solidFill>
              <a:srgbClr val="FF0000"/>
            </a:solidFill>
            <a:prstDash val="solid"/>
            <a:round/>
            <a:headEnd type="none" w="med" len="med"/>
            <a:tailEnd type="triangle" w="med" len="med"/>
          </a:ln>
          <a:effectLst/>
        </p:spPr>
      </p:cxnSp>
      <p:sp>
        <p:nvSpPr>
          <p:cNvPr id="23" name="Right Brace 22"/>
          <p:cNvSpPr/>
          <p:nvPr/>
        </p:nvSpPr>
        <p:spPr bwMode="auto">
          <a:xfrm>
            <a:off x="3441290" y="1944329"/>
            <a:ext cx="142568" cy="356420"/>
          </a:xfrm>
          <a:prstGeom prst="rightBrace">
            <a:avLst/>
          </a:prstGeom>
          <a:noFill/>
          <a:ln w="9525" cap="flat" cmpd="sng" algn="ctr">
            <a:solidFill>
              <a:srgbClr val="7030A0"/>
            </a:solidFill>
            <a:prstDash val="solid"/>
            <a:round/>
            <a:headEnd type="none" w="med" len="med"/>
            <a:tailEnd type="none" w="lg" len="lg"/>
          </a:ln>
          <a:effectLst/>
        </p:spPr>
        <p:txBody>
          <a:bodyPr rtlCol="0" anchor="ctr"/>
          <a:lstStyle/>
          <a:p>
            <a:pPr algn="ctr"/>
            <a:endParaRPr lang="en-US"/>
          </a:p>
        </p:txBody>
      </p:sp>
      <p:sp>
        <p:nvSpPr>
          <p:cNvPr id="24" name="TextBox 23"/>
          <p:cNvSpPr txBox="1"/>
          <p:nvPr/>
        </p:nvSpPr>
        <p:spPr>
          <a:xfrm>
            <a:off x="3551903" y="1966454"/>
            <a:ext cx="279244" cy="276999"/>
          </a:xfrm>
          <a:prstGeom prst="rect">
            <a:avLst/>
          </a:prstGeom>
          <a:noFill/>
        </p:spPr>
        <p:txBody>
          <a:bodyPr wrap="none" rtlCol="0">
            <a:spAutoFit/>
          </a:bodyPr>
          <a:lstStyle/>
          <a:p>
            <a:r>
              <a:rPr lang="en-US" sz="1200" dirty="0">
                <a:solidFill>
                  <a:srgbClr val="7030A0"/>
                </a:solidFill>
              </a:rPr>
              <a:t>y</a:t>
            </a:r>
          </a:p>
        </p:txBody>
      </p:sp>
      <p:cxnSp>
        <p:nvCxnSpPr>
          <p:cNvPr id="25" name="Straight Connector 24"/>
          <p:cNvCxnSpPr/>
          <p:nvPr/>
        </p:nvCxnSpPr>
        <p:spPr bwMode="auto">
          <a:xfrm flipH="1">
            <a:off x="2905432" y="2315497"/>
            <a:ext cx="442452" cy="0"/>
          </a:xfrm>
          <a:prstGeom prst="line">
            <a:avLst/>
          </a:prstGeom>
          <a:solidFill>
            <a:schemeClr val="accent1"/>
          </a:solidFill>
          <a:ln w="9525" cap="flat" cmpd="sng" algn="ctr">
            <a:solidFill>
              <a:schemeClr val="tx1"/>
            </a:solidFill>
            <a:prstDash val="dash"/>
            <a:round/>
            <a:headEnd type="none" w="med" len="med"/>
            <a:tailEnd type="none" w="lg" len="lg"/>
          </a:ln>
          <a:effectLst/>
        </p:spPr>
      </p:cxnSp>
      <p:sp>
        <p:nvSpPr>
          <p:cNvPr id="26" name="TextBox 25"/>
          <p:cNvSpPr txBox="1"/>
          <p:nvPr/>
        </p:nvSpPr>
        <p:spPr>
          <a:xfrm>
            <a:off x="3266768" y="2470356"/>
            <a:ext cx="295274" cy="276999"/>
          </a:xfrm>
          <a:prstGeom prst="rect">
            <a:avLst/>
          </a:prstGeom>
          <a:noFill/>
        </p:spPr>
        <p:txBody>
          <a:bodyPr wrap="none" rtlCol="0">
            <a:spAutoFit/>
          </a:bodyPr>
          <a:lstStyle/>
          <a:p>
            <a:r>
              <a:rPr lang="en-US" sz="1200" dirty="0">
                <a:solidFill>
                  <a:srgbClr val="FF0000"/>
                </a:solidFill>
              </a:rPr>
              <a:t>B</a:t>
            </a:r>
          </a:p>
        </p:txBody>
      </p:sp>
      <p:sp>
        <p:nvSpPr>
          <p:cNvPr id="27" name="TextBox 26"/>
          <p:cNvSpPr txBox="1"/>
          <p:nvPr/>
        </p:nvSpPr>
        <p:spPr>
          <a:xfrm>
            <a:off x="3119283" y="2278627"/>
            <a:ext cx="253596" cy="246221"/>
          </a:xfrm>
          <a:prstGeom prst="rect">
            <a:avLst/>
          </a:prstGeom>
          <a:noFill/>
        </p:spPr>
        <p:txBody>
          <a:bodyPr wrap="none" rtlCol="0">
            <a:spAutoFit/>
          </a:bodyPr>
          <a:lstStyle/>
          <a:p>
            <a:r>
              <a:rPr lang="el-GR" sz="1000" dirty="0"/>
              <a:t>θ</a:t>
            </a:r>
            <a:endParaRPr lang="en-US" sz="1000" dirty="0"/>
          </a:p>
        </p:txBody>
      </p:sp>
      <p:sp>
        <p:nvSpPr>
          <p:cNvPr id="28" name="TextBox 27"/>
          <p:cNvSpPr txBox="1"/>
          <p:nvPr/>
        </p:nvSpPr>
        <p:spPr>
          <a:xfrm>
            <a:off x="317090" y="1740310"/>
            <a:ext cx="1098755" cy="553998"/>
          </a:xfrm>
          <a:prstGeom prst="rect">
            <a:avLst/>
          </a:prstGeom>
          <a:noFill/>
        </p:spPr>
        <p:txBody>
          <a:bodyPr wrap="square" rtlCol="0">
            <a:spAutoFit/>
          </a:bodyPr>
          <a:lstStyle/>
          <a:p>
            <a:pPr algn="r"/>
            <a:r>
              <a:rPr lang="en-US" sz="1000" dirty="0"/>
              <a:t>CULPRIT WIRE</a:t>
            </a:r>
          </a:p>
          <a:p>
            <a:pPr algn="r"/>
            <a:r>
              <a:rPr lang="en-US" sz="1000" dirty="0"/>
              <a:t>I</a:t>
            </a:r>
            <a:r>
              <a:rPr lang="en-US" sz="1000" baseline="-25000" dirty="0"/>
              <a:t>C</a:t>
            </a:r>
            <a:r>
              <a:rPr lang="en-US" sz="1000" dirty="0"/>
              <a:t> (into page)</a:t>
            </a:r>
          </a:p>
        </p:txBody>
      </p:sp>
      <p:sp>
        <p:nvSpPr>
          <p:cNvPr id="29" name="TextBox 28"/>
          <p:cNvSpPr txBox="1"/>
          <p:nvPr/>
        </p:nvSpPr>
        <p:spPr>
          <a:xfrm>
            <a:off x="314631" y="3323303"/>
            <a:ext cx="1098755" cy="553998"/>
          </a:xfrm>
          <a:prstGeom prst="rect">
            <a:avLst/>
          </a:prstGeom>
          <a:noFill/>
        </p:spPr>
        <p:txBody>
          <a:bodyPr wrap="square" rtlCol="0">
            <a:spAutoFit/>
          </a:bodyPr>
          <a:lstStyle/>
          <a:p>
            <a:pPr algn="r"/>
            <a:r>
              <a:rPr lang="en-US" sz="1000" dirty="0">
                <a:solidFill>
                  <a:srgbClr val="0000FF"/>
                </a:solidFill>
              </a:rPr>
              <a:t>CULPRIT IMAGE</a:t>
            </a:r>
          </a:p>
          <a:p>
            <a:pPr algn="r"/>
            <a:r>
              <a:rPr lang="en-US" sz="1000" dirty="0">
                <a:solidFill>
                  <a:srgbClr val="0000FF"/>
                </a:solidFill>
              </a:rPr>
              <a:t>I</a:t>
            </a:r>
            <a:r>
              <a:rPr lang="en-US" sz="1000" baseline="-25000" dirty="0">
                <a:solidFill>
                  <a:srgbClr val="0000FF"/>
                </a:solidFill>
              </a:rPr>
              <a:t>C</a:t>
            </a:r>
            <a:r>
              <a:rPr lang="en-US" sz="1000" dirty="0">
                <a:solidFill>
                  <a:srgbClr val="0000FF"/>
                </a:solidFill>
              </a:rPr>
              <a:t> (out of page)</a:t>
            </a:r>
          </a:p>
        </p:txBody>
      </p:sp>
      <p:sp>
        <p:nvSpPr>
          <p:cNvPr id="30" name="TextBox 29"/>
          <p:cNvSpPr txBox="1"/>
          <p:nvPr/>
        </p:nvSpPr>
        <p:spPr>
          <a:xfrm>
            <a:off x="3374924" y="1524001"/>
            <a:ext cx="717755" cy="400110"/>
          </a:xfrm>
          <a:prstGeom prst="rect">
            <a:avLst/>
          </a:prstGeom>
          <a:noFill/>
        </p:spPr>
        <p:txBody>
          <a:bodyPr wrap="square" rtlCol="0">
            <a:spAutoFit/>
          </a:bodyPr>
          <a:lstStyle/>
          <a:p>
            <a:r>
              <a:rPr lang="en-US" sz="1000" dirty="0"/>
              <a:t>VICTIM WIRE</a:t>
            </a:r>
          </a:p>
        </p:txBody>
      </p:sp>
      <p:sp>
        <p:nvSpPr>
          <p:cNvPr id="31" name="TextBox 30"/>
          <p:cNvSpPr txBox="1"/>
          <p:nvPr/>
        </p:nvSpPr>
        <p:spPr>
          <a:xfrm>
            <a:off x="3475705" y="3687953"/>
            <a:ext cx="717755" cy="400110"/>
          </a:xfrm>
          <a:prstGeom prst="rect">
            <a:avLst/>
          </a:prstGeom>
          <a:noFill/>
        </p:spPr>
        <p:txBody>
          <a:bodyPr wrap="square" rtlCol="0">
            <a:spAutoFit/>
          </a:bodyPr>
          <a:lstStyle/>
          <a:p>
            <a:r>
              <a:rPr lang="en-US" sz="1000" dirty="0">
                <a:solidFill>
                  <a:srgbClr val="0000FF"/>
                </a:solidFill>
              </a:rPr>
              <a:t>VICTIM IMAGE</a:t>
            </a:r>
          </a:p>
        </p:txBody>
      </p:sp>
      <p:sp>
        <p:nvSpPr>
          <p:cNvPr id="32" name="Right Brace 31"/>
          <p:cNvSpPr/>
          <p:nvPr/>
        </p:nvSpPr>
        <p:spPr bwMode="auto">
          <a:xfrm>
            <a:off x="3443671" y="2318185"/>
            <a:ext cx="171067" cy="1303696"/>
          </a:xfrm>
          <a:prstGeom prst="rightBrace">
            <a:avLst>
              <a:gd name="adj1" fmla="val 8333"/>
              <a:gd name="adj2" fmla="val 50000"/>
            </a:avLst>
          </a:prstGeom>
          <a:noFill/>
          <a:ln w="9525" cap="flat" cmpd="sng" algn="ctr">
            <a:solidFill>
              <a:srgbClr val="7030A0"/>
            </a:solidFill>
            <a:prstDash val="solid"/>
            <a:round/>
            <a:headEnd type="none" w="med" len="med"/>
            <a:tailEnd type="none" w="lg" len="lg"/>
          </a:ln>
          <a:effectLst/>
        </p:spPr>
        <p:txBody>
          <a:bodyPr rtlCol="0" anchor="ctr"/>
          <a:lstStyle/>
          <a:p>
            <a:pPr algn="ctr"/>
            <a:endParaRPr lang="en-US"/>
          </a:p>
        </p:txBody>
      </p:sp>
      <p:sp>
        <p:nvSpPr>
          <p:cNvPr id="33" name="TextBox 32"/>
          <p:cNvSpPr txBox="1"/>
          <p:nvPr/>
        </p:nvSpPr>
        <p:spPr>
          <a:xfrm>
            <a:off x="3575714" y="2818940"/>
            <a:ext cx="312906" cy="276999"/>
          </a:xfrm>
          <a:prstGeom prst="rect">
            <a:avLst/>
          </a:prstGeom>
          <a:noFill/>
        </p:spPr>
        <p:txBody>
          <a:bodyPr wrap="none" rtlCol="0">
            <a:spAutoFit/>
          </a:bodyPr>
          <a:lstStyle/>
          <a:p>
            <a:r>
              <a:rPr lang="en-US" sz="1200" dirty="0">
                <a:solidFill>
                  <a:srgbClr val="7030A0"/>
                </a:solidFill>
              </a:rPr>
              <a:t>y’</a:t>
            </a:r>
          </a:p>
        </p:txBody>
      </p:sp>
      <p:graphicFrame>
        <p:nvGraphicFramePr>
          <p:cNvPr id="34" name="Object 6"/>
          <p:cNvGraphicFramePr>
            <a:graphicFrameLocks noChangeAspect="1"/>
          </p:cNvGraphicFramePr>
          <p:nvPr/>
        </p:nvGraphicFramePr>
        <p:xfrm>
          <a:off x="4737304" y="2828156"/>
          <a:ext cx="3657600" cy="463550"/>
        </p:xfrm>
        <a:graphic>
          <a:graphicData uri="http://schemas.openxmlformats.org/presentationml/2006/ole">
            <mc:AlternateContent xmlns:mc="http://schemas.openxmlformats.org/markup-compatibility/2006">
              <mc:Choice xmlns:v="urn:schemas-microsoft-com:vml" Requires="v">
                <p:oleObj spid="_x0000_s69988" name="Equation" r:id="rId3" imgW="3098520" imgH="393480" progId="Equation.3">
                  <p:embed/>
                </p:oleObj>
              </mc:Choice>
              <mc:Fallback>
                <p:oleObj name="Equation" r:id="rId3" imgW="3098520" imgH="393480" progId="Equation.3">
                  <p:embed/>
                  <p:pic>
                    <p:nvPicPr>
                      <p:cNvPr id="34" name="Object 6"/>
                      <p:cNvPicPr>
                        <a:picLocks noChangeAspect="1" noChangeArrowheads="1"/>
                      </p:cNvPicPr>
                      <p:nvPr/>
                    </p:nvPicPr>
                    <p:blipFill>
                      <a:blip r:embed="rId4"/>
                      <a:srcRect/>
                      <a:stretch>
                        <a:fillRect/>
                      </a:stretch>
                    </p:blipFill>
                    <p:spPr bwMode="auto">
                      <a:xfrm>
                        <a:off x="4737304" y="2828156"/>
                        <a:ext cx="3657600" cy="463550"/>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35" name="TextBox 64"/>
          <p:cNvSpPr txBox="1">
            <a:spLocks noChangeArrowheads="1"/>
          </p:cNvSpPr>
          <p:nvPr/>
        </p:nvSpPr>
        <p:spPr bwMode="auto">
          <a:xfrm>
            <a:off x="4493620" y="2608287"/>
            <a:ext cx="2387192" cy="246221"/>
          </a:xfrm>
          <a:prstGeom prst="rect">
            <a:avLst/>
          </a:prstGeom>
          <a:noFill/>
          <a:ln w="9525">
            <a:noFill/>
            <a:miter lim="800000"/>
            <a:headEnd/>
            <a:tailEnd/>
          </a:ln>
        </p:spPr>
        <p:txBody>
          <a:bodyPr wrap="none">
            <a:spAutoFit/>
          </a:bodyPr>
          <a:lstStyle/>
          <a:p>
            <a:r>
              <a:rPr lang="en-US" sz="1000" dirty="0">
                <a:solidFill>
                  <a:srgbClr val="FF0000"/>
                </a:solidFill>
              </a:rPr>
              <a:t>Potential coupled into victim circuit:</a:t>
            </a:r>
          </a:p>
        </p:txBody>
      </p:sp>
      <p:graphicFrame>
        <p:nvGraphicFramePr>
          <p:cNvPr id="38" name="Object 12"/>
          <p:cNvGraphicFramePr>
            <a:graphicFrameLocks noChangeAspect="1"/>
          </p:cNvGraphicFramePr>
          <p:nvPr/>
        </p:nvGraphicFramePr>
        <p:xfrm>
          <a:off x="4857954" y="1832793"/>
          <a:ext cx="2360612" cy="549275"/>
        </p:xfrm>
        <a:graphic>
          <a:graphicData uri="http://schemas.openxmlformats.org/presentationml/2006/ole">
            <mc:AlternateContent xmlns:mc="http://schemas.openxmlformats.org/markup-compatibility/2006">
              <mc:Choice xmlns:v="urn:schemas-microsoft-com:vml" Requires="v">
                <p:oleObj spid="_x0000_s69989" name="Equation" r:id="rId5" imgW="2082600" imgH="482400" progId="Equation.3">
                  <p:embed/>
                </p:oleObj>
              </mc:Choice>
              <mc:Fallback>
                <p:oleObj name="Equation" r:id="rId5" imgW="2082600" imgH="482400" progId="Equation.3">
                  <p:embed/>
                  <p:pic>
                    <p:nvPicPr>
                      <p:cNvPr id="38" name="Object 12"/>
                      <p:cNvPicPr>
                        <a:picLocks noChangeAspect="1" noChangeArrowheads="1"/>
                      </p:cNvPicPr>
                      <p:nvPr/>
                    </p:nvPicPr>
                    <p:blipFill>
                      <a:blip r:embed="rId6"/>
                      <a:srcRect/>
                      <a:stretch>
                        <a:fillRect/>
                      </a:stretch>
                    </p:blipFill>
                    <p:spPr bwMode="auto">
                      <a:xfrm>
                        <a:off x="4857954" y="1832793"/>
                        <a:ext cx="2360612" cy="549275"/>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39" name="TextBox 63"/>
          <p:cNvSpPr txBox="1">
            <a:spLocks noChangeArrowheads="1"/>
          </p:cNvSpPr>
          <p:nvPr/>
        </p:nvSpPr>
        <p:spPr bwMode="auto">
          <a:xfrm>
            <a:off x="4473678" y="1545867"/>
            <a:ext cx="2276475" cy="246063"/>
          </a:xfrm>
          <a:prstGeom prst="rect">
            <a:avLst/>
          </a:prstGeom>
          <a:noFill/>
          <a:ln w="9525">
            <a:noFill/>
            <a:miter lim="800000"/>
            <a:headEnd/>
            <a:tailEnd/>
          </a:ln>
        </p:spPr>
        <p:txBody>
          <a:bodyPr wrap="none">
            <a:spAutoFit/>
          </a:bodyPr>
          <a:lstStyle/>
          <a:p>
            <a:r>
              <a:rPr lang="en-US" sz="1000" dirty="0">
                <a:solidFill>
                  <a:srgbClr val="FF0000"/>
                </a:solidFill>
              </a:rPr>
              <a:t>Mutual inductance per unit length:</a:t>
            </a:r>
          </a:p>
        </p:txBody>
      </p:sp>
      <p:graphicFrame>
        <p:nvGraphicFramePr>
          <p:cNvPr id="49" name="Object 6"/>
          <p:cNvGraphicFramePr>
            <a:graphicFrameLocks noChangeAspect="1"/>
          </p:cNvGraphicFramePr>
          <p:nvPr/>
        </p:nvGraphicFramePr>
        <p:xfrm>
          <a:off x="4737304" y="3655992"/>
          <a:ext cx="3373910" cy="715168"/>
        </p:xfrm>
        <a:graphic>
          <a:graphicData uri="http://schemas.openxmlformats.org/presentationml/2006/ole">
            <mc:AlternateContent xmlns:mc="http://schemas.openxmlformats.org/markup-compatibility/2006">
              <mc:Choice xmlns:v="urn:schemas-microsoft-com:vml" Requires="v">
                <p:oleObj spid="_x0000_s69990" name="Equation" r:id="rId7" imgW="1079280" imgH="228600" progId="Equation.3">
                  <p:embed/>
                </p:oleObj>
              </mc:Choice>
              <mc:Fallback>
                <p:oleObj name="Equation" r:id="rId7" imgW="1079280" imgH="228600" progId="Equation.3">
                  <p:embed/>
                  <p:pic>
                    <p:nvPicPr>
                      <p:cNvPr id="49" name="Object 6"/>
                      <p:cNvPicPr>
                        <a:picLocks noChangeAspect="1" noChangeArrowheads="1"/>
                      </p:cNvPicPr>
                      <p:nvPr/>
                    </p:nvPicPr>
                    <p:blipFill>
                      <a:blip r:embed="rId8"/>
                      <a:srcRect/>
                      <a:stretch>
                        <a:fillRect/>
                      </a:stretch>
                    </p:blipFill>
                    <p:spPr bwMode="auto">
                      <a:xfrm>
                        <a:off x="4737304" y="3655992"/>
                        <a:ext cx="3373910" cy="715168"/>
                      </a:xfrm>
                      <a:prstGeom prst="rect">
                        <a:avLst/>
                      </a:prstGeom>
                      <a:noFill/>
                      <a:ln w="38100">
                        <a:solidFill>
                          <a:srgbClr val="FF0000"/>
                        </a:solidFill>
                      </a:ln>
                    </p:spPr>
                  </p:pic>
                </p:oleObj>
              </mc:Fallback>
            </mc:AlternateContent>
          </a:graphicData>
        </a:graphic>
      </p:graphicFrame>
    </p:spTree>
    <p:extLst>
      <p:ext uri="{BB962C8B-B14F-4D97-AF65-F5344CB8AC3E}">
        <p14:creationId xmlns:p14="http://schemas.microsoft.com/office/powerpoint/2010/main" val="71339760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8058150" cy="406400"/>
          </a:xfrm>
        </p:spPr>
        <p:txBody>
          <a:bodyPr/>
          <a:lstStyle/>
          <a:p>
            <a:r>
              <a:rPr lang="en-US" dirty="0"/>
              <a:t>Inductive </a:t>
            </a:r>
            <a:r>
              <a:rPr lang="en-US"/>
              <a:t>Crosstalk – </a:t>
            </a:r>
            <a:r>
              <a:rPr lang="en-US" dirty="0"/>
              <a:t>Electrically Short Model</a:t>
            </a:r>
          </a:p>
        </p:txBody>
      </p:sp>
      <p:cxnSp>
        <p:nvCxnSpPr>
          <p:cNvPr id="3" name="Straight Connector 2"/>
          <p:cNvCxnSpPr/>
          <p:nvPr/>
        </p:nvCxnSpPr>
        <p:spPr bwMode="auto">
          <a:xfrm>
            <a:off x="1128252" y="2769624"/>
            <a:ext cx="2595716" cy="0"/>
          </a:xfrm>
          <a:prstGeom prst="line">
            <a:avLst/>
          </a:prstGeom>
          <a:solidFill>
            <a:schemeClr val="accent1"/>
          </a:solidFill>
          <a:ln w="19050" cap="flat" cmpd="sng" algn="ctr">
            <a:solidFill>
              <a:schemeClr val="tx1"/>
            </a:solidFill>
            <a:prstDash val="solid"/>
            <a:round/>
            <a:headEnd type="none" w="med" len="med"/>
            <a:tailEnd type="none" w="lg" len="lg"/>
          </a:ln>
          <a:effectLst/>
        </p:spPr>
      </p:cxnSp>
      <p:grpSp>
        <p:nvGrpSpPr>
          <p:cNvPr id="4" name="Group 32"/>
          <p:cNvGrpSpPr/>
          <p:nvPr/>
        </p:nvGrpSpPr>
        <p:grpSpPr>
          <a:xfrm>
            <a:off x="1462549" y="1850922"/>
            <a:ext cx="1927122" cy="169607"/>
            <a:chOff x="651387" y="2131141"/>
            <a:chExt cx="1927122" cy="169607"/>
          </a:xfrm>
        </p:grpSpPr>
        <p:grpSp>
          <p:nvGrpSpPr>
            <p:cNvPr id="5" name="Group 12"/>
            <p:cNvGrpSpPr/>
            <p:nvPr/>
          </p:nvGrpSpPr>
          <p:grpSpPr>
            <a:xfrm>
              <a:off x="651387" y="2131141"/>
              <a:ext cx="169607" cy="169607"/>
              <a:chOff x="796413" y="1047136"/>
              <a:chExt cx="169607" cy="169607"/>
            </a:xfrm>
          </p:grpSpPr>
          <p:grpSp>
            <p:nvGrpSpPr>
              <p:cNvPr id="7" name="Group 11"/>
              <p:cNvGrpSpPr/>
              <p:nvPr/>
            </p:nvGrpSpPr>
            <p:grpSpPr>
              <a:xfrm>
                <a:off x="840658" y="1091381"/>
                <a:ext cx="81116" cy="81116"/>
                <a:chOff x="843118" y="1097528"/>
                <a:chExt cx="81116" cy="81116"/>
              </a:xfrm>
            </p:grpSpPr>
            <p:cxnSp>
              <p:nvCxnSpPr>
                <p:cNvPr id="9" name="Straight Connector 5"/>
                <p:cNvCxnSpPr/>
                <p:nvPr/>
              </p:nvCxnSpPr>
              <p:spPr bwMode="auto">
                <a:xfrm>
                  <a:off x="843118" y="1097528"/>
                  <a:ext cx="81116" cy="81116"/>
                </a:xfrm>
                <a:prstGeom prst="line">
                  <a:avLst/>
                </a:prstGeom>
                <a:solidFill>
                  <a:schemeClr val="accent1"/>
                </a:solidFill>
                <a:ln w="9525" cap="flat" cmpd="sng" algn="ctr">
                  <a:solidFill>
                    <a:schemeClr val="tx1"/>
                  </a:solidFill>
                  <a:prstDash val="solid"/>
                  <a:round/>
                  <a:headEnd type="none" w="med" len="med"/>
                  <a:tailEnd type="none" w="lg" len="lg"/>
                </a:ln>
                <a:effectLst/>
              </p:spPr>
            </p:cxnSp>
            <p:cxnSp>
              <p:nvCxnSpPr>
                <p:cNvPr id="10" name="Straight Connector 9"/>
                <p:cNvCxnSpPr/>
                <p:nvPr/>
              </p:nvCxnSpPr>
              <p:spPr bwMode="auto">
                <a:xfrm flipV="1">
                  <a:off x="843118" y="1097528"/>
                  <a:ext cx="81116" cy="81116"/>
                </a:xfrm>
                <a:prstGeom prst="line">
                  <a:avLst/>
                </a:prstGeom>
                <a:solidFill>
                  <a:schemeClr val="accent1"/>
                </a:solidFill>
                <a:ln w="9525" cap="flat" cmpd="sng" algn="ctr">
                  <a:solidFill>
                    <a:schemeClr val="tx1"/>
                  </a:solidFill>
                  <a:prstDash val="solid"/>
                  <a:round/>
                  <a:headEnd type="none" w="med" len="med"/>
                  <a:tailEnd type="none" w="lg" len="lg"/>
                </a:ln>
                <a:effectLst/>
              </p:spPr>
            </p:cxnSp>
          </p:grpSp>
          <p:sp>
            <p:nvSpPr>
              <p:cNvPr id="8" name="Oval 7"/>
              <p:cNvSpPr/>
              <p:nvPr/>
            </p:nvSpPr>
            <p:spPr bwMode="auto">
              <a:xfrm>
                <a:off x="796413" y="1047136"/>
                <a:ext cx="169607" cy="169607"/>
              </a:xfrm>
              <a:prstGeom prst="ellipse">
                <a:avLst/>
              </a:prstGeom>
              <a:noFill/>
              <a:ln w="9525" cap="flat" cmpd="sng" algn="ctr">
                <a:solidFill>
                  <a:schemeClr val="tx1"/>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p:txBody>
          </p:sp>
        </p:grpSp>
        <p:sp>
          <p:nvSpPr>
            <p:cNvPr id="6" name="Oval 5"/>
            <p:cNvSpPr/>
            <p:nvPr/>
          </p:nvSpPr>
          <p:spPr bwMode="auto">
            <a:xfrm>
              <a:off x="2492477" y="2172928"/>
              <a:ext cx="86032" cy="86032"/>
            </a:xfrm>
            <a:prstGeom prst="ellipse">
              <a:avLst/>
            </a:prstGeom>
            <a:solidFill>
              <a:schemeClr val="tx1"/>
            </a:solidFill>
            <a:ln w="9525" cap="flat" cmpd="sng" algn="ctr">
              <a:solidFill>
                <a:schemeClr val="tx1"/>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p:txBody>
        </p:sp>
      </p:grpSp>
      <p:grpSp>
        <p:nvGrpSpPr>
          <p:cNvPr id="11" name="Group 31"/>
          <p:cNvGrpSpPr/>
          <p:nvPr/>
        </p:nvGrpSpPr>
        <p:grpSpPr>
          <a:xfrm>
            <a:off x="1462549" y="3518719"/>
            <a:ext cx="1927122" cy="169607"/>
            <a:chOff x="651387" y="3798938"/>
            <a:chExt cx="1927122" cy="169607"/>
          </a:xfrm>
        </p:grpSpPr>
        <p:grpSp>
          <p:nvGrpSpPr>
            <p:cNvPr id="12" name="Group 28"/>
            <p:cNvGrpSpPr/>
            <p:nvPr/>
          </p:nvGrpSpPr>
          <p:grpSpPr>
            <a:xfrm>
              <a:off x="651387" y="3798938"/>
              <a:ext cx="169607" cy="169607"/>
              <a:chOff x="690716" y="3655141"/>
              <a:chExt cx="169607" cy="169607"/>
            </a:xfrm>
          </p:grpSpPr>
          <p:sp>
            <p:nvSpPr>
              <p:cNvPr id="14" name="Oval 13"/>
              <p:cNvSpPr/>
              <p:nvPr/>
            </p:nvSpPr>
            <p:spPr bwMode="auto">
              <a:xfrm>
                <a:off x="690716" y="3655141"/>
                <a:ext cx="169607" cy="169607"/>
              </a:xfrm>
              <a:prstGeom prst="ellipse">
                <a:avLst/>
              </a:prstGeom>
              <a:noFill/>
              <a:ln w="9525" cap="flat" cmpd="sng" algn="ctr">
                <a:solidFill>
                  <a:srgbClr val="0000FF"/>
                </a:solidFill>
                <a:prstDash val="dash"/>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p:txBody>
          </p:sp>
          <p:sp>
            <p:nvSpPr>
              <p:cNvPr id="15" name="Oval 14"/>
              <p:cNvSpPr/>
              <p:nvPr/>
            </p:nvSpPr>
            <p:spPr bwMode="auto">
              <a:xfrm>
                <a:off x="732503" y="3696928"/>
                <a:ext cx="86032" cy="86032"/>
              </a:xfrm>
              <a:prstGeom prst="ellipse">
                <a:avLst/>
              </a:prstGeom>
              <a:solidFill>
                <a:srgbClr val="0000FF"/>
              </a:solidFill>
              <a:ln w="9525" cap="flat" cmpd="sng" algn="ctr">
                <a:solidFill>
                  <a:srgbClr val="0000FF"/>
                </a:solidFill>
                <a:prstDash val="dash"/>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p:txBody>
          </p:sp>
        </p:grpSp>
        <p:sp>
          <p:nvSpPr>
            <p:cNvPr id="13" name="Oval 12"/>
            <p:cNvSpPr/>
            <p:nvPr/>
          </p:nvSpPr>
          <p:spPr bwMode="auto">
            <a:xfrm>
              <a:off x="2492477" y="3840725"/>
              <a:ext cx="86032" cy="86032"/>
            </a:xfrm>
            <a:prstGeom prst="ellipse">
              <a:avLst/>
            </a:prstGeom>
            <a:solidFill>
              <a:srgbClr val="0000FF"/>
            </a:solidFill>
            <a:ln w="9525" cap="flat" cmpd="sng" algn="ctr">
              <a:solidFill>
                <a:srgbClr val="0000FF"/>
              </a:solidFill>
              <a:prstDash val="dash"/>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p:txBody>
        </p:sp>
      </p:grpSp>
      <p:sp>
        <p:nvSpPr>
          <p:cNvPr id="16" name="Right Brace 15"/>
          <p:cNvSpPr/>
          <p:nvPr/>
        </p:nvSpPr>
        <p:spPr bwMode="auto">
          <a:xfrm>
            <a:off x="1681316" y="1946787"/>
            <a:ext cx="147484" cy="811162"/>
          </a:xfrm>
          <a:prstGeom prst="rightBrace">
            <a:avLst/>
          </a:prstGeom>
          <a:noFill/>
          <a:ln w="9525" cap="flat" cmpd="sng" algn="ctr">
            <a:solidFill>
              <a:srgbClr val="7030A0"/>
            </a:solidFill>
            <a:prstDash val="solid"/>
            <a:round/>
            <a:headEnd type="none" w="med" len="med"/>
            <a:tailEnd type="none" w="lg" len="lg"/>
          </a:ln>
          <a:effectLst/>
        </p:spPr>
        <p:txBody>
          <a:bodyPr rtlCol="0" anchor="ctr"/>
          <a:lstStyle/>
          <a:p>
            <a:pPr algn="ctr"/>
            <a:endParaRPr lang="en-US"/>
          </a:p>
        </p:txBody>
      </p:sp>
      <p:sp>
        <p:nvSpPr>
          <p:cNvPr id="17" name="TextBox 16"/>
          <p:cNvSpPr txBox="1"/>
          <p:nvPr/>
        </p:nvSpPr>
        <p:spPr>
          <a:xfrm>
            <a:off x="1821426" y="2212259"/>
            <a:ext cx="279244" cy="276999"/>
          </a:xfrm>
          <a:prstGeom prst="rect">
            <a:avLst/>
          </a:prstGeom>
          <a:noFill/>
        </p:spPr>
        <p:txBody>
          <a:bodyPr wrap="none" rtlCol="0">
            <a:spAutoFit/>
          </a:bodyPr>
          <a:lstStyle/>
          <a:p>
            <a:r>
              <a:rPr lang="en-US" sz="1200" dirty="0">
                <a:solidFill>
                  <a:srgbClr val="7030A0"/>
                </a:solidFill>
              </a:rPr>
              <a:t>h</a:t>
            </a:r>
          </a:p>
        </p:txBody>
      </p:sp>
      <p:sp>
        <p:nvSpPr>
          <p:cNvPr id="18" name="Right Brace 17"/>
          <p:cNvSpPr/>
          <p:nvPr/>
        </p:nvSpPr>
        <p:spPr bwMode="auto">
          <a:xfrm rot="16200000">
            <a:off x="2372032" y="840659"/>
            <a:ext cx="135193" cy="1767348"/>
          </a:xfrm>
          <a:prstGeom prst="rightBrace">
            <a:avLst/>
          </a:prstGeom>
          <a:noFill/>
          <a:ln w="9525" cap="flat" cmpd="sng" algn="ctr">
            <a:solidFill>
              <a:srgbClr val="7030A0"/>
            </a:solidFill>
            <a:prstDash val="solid"/>
            <a:round/>
            <a:headEnd type="none" w="med" len="med"/>
            <a:tailEnd type="none" w="lg" len="lg"/>
          </a:ln>
          <a:effectLst/>
        </p:spPr>
        <p:txBody>
          <a:bodyPr rtlCol="0" anchor="ctr"/>
          <a:lstStyle/>
          <a:p>
            <a:pPr algn="ctr"/>
            <a:endParaRPr lang="en-US"/>
          </a:p>
        </p:txBody>
      </p:sp>
      <p:sp>
        <p:nvSpPr>
          <p:cNvPr id="19" name="TextBox 18"/>
          <p:cNvSpPr txBox="1"/>
          <p:nvPr/>
        </p:nvSpPr>
        <p:spPr>
          <a:xfrm>
            <a:off x="2305664" y="1420762"/>
            <a:ext cx="279244" cy="276999"/>
          </a:xfrm>
          <a:prstGeom prst="rect">
            <a:avLst/>
          </a:prstGeom>
          <a:noFill/>
        </p:spPr>
        <p:txBody>
          <a:bodyPr wrap="none" rtlCol="0">
            <a:spAutoFit/>
          </a:bodyPr>
          <a:lstStyle/>
          <a:p>
            <a:r>
              <a:rPr lang="en-US" sz="1200" dirty="0">
                <a:solidFill>
                  <a:srgbClr val="7030A0"/>
                </a:solidFill>
              </a:rPr>
              <a:t>b</a:t>
            </a:r>
          </a:p>
        </p:txBody>
      </p:sp>
      <p:sp>
        <p:nvSpPr>
          <p:cNvPr id="20" name="TextBox 62"/>
          <p:cNvSpPr txBox="1">
            <a:spLocks noChangeArrowheads="1"/>
          </p:cNvSpPr>
          <p:nvPr/>
        </p:nvSpPr>
        <p:spPr bwMode="auto">
          <a:xfrm>
            <a:off x="1038584" y="963968"/>
            <a:ext cx="3259226" cy="507831"/>
          </a:xfrm>
          <a:prstGeom prst="rect">
            <a:avLst/>
          </a:prstGeom>
          <a:noFill/>
          <a:ln w="9525">
            <a:noFill/>
            <a:miter lim="800000"/>
            <a:headEnd/>
            <a:tailEnd/>
          </a:ln>
        </p:spPr>
        <p:txBody>
          <a:bodyPr wrap="none">
            <a:spAutoFit/>
          </a:bodyPr>
          <a:lstStyle/>
          <a:p>
            <a:pPr>
              <a:defRPr/>
            </a:pPr>
            <a:r>
              <a:rPr lang="en-US" sz="900" dirty="0">
                <a:solidFill>
                  <a:srgbClr val="7030A0"/>
                </a:solidFill>
              </a:rPr>
              <a:t>b = culprit to victim cable separation</a:t>
            </a:r>
          </a:p>
          <a:p>
            <a:pPr>
              <a:defRPr/>
            </a:pPr>
            <a:r>
              <a:rPr lang="en-US" sz="900" dirty="0">
                <a:solidFill>
                  <a:srgbClr val="7030A0"/>
                </a:solidFill>
              </a:rPr>
              <a:t>h = height of culprit &amp; victim cables above ground plane</a:t>
            </a:r>
          </a:p>
          <a:p>
            <a:pPr>
              <a:defRPr/>
            </a:pPr>
            <a:r>
              <a:rPr lang="en-US" sz="900" dirty="0">
                <a:solidFill>
                  <a:srgbClr val="7030A0"/>
                </a:solidFill>
              </a:rPr>
              <a:t>a = wire radius</a:t>
            </a:r>
          </a:p>
        </p:txBody>
      </p:sp>
      <p:cxnSp>
        <p:nvCxnSpPr>
          <p:cNvPr id="21" name="Straight Connector 20"/>
          <p:cNvCxnSpPr/>
          <p:nvPr/>
        </p:nvCxnSpPr>
        <p:spPr bwMode="auto">
          <a:xfrm>
            <a:off x="3347884" y="1954162"/>
            <a:ext cx="0" cy="368710"/>
          </a:xfrm>
          <a:prstGeom prst="line">
            <a:avLst/>
          </a:prstGeom>
          <a:solidFill>
            <a:schemeClr val="accent1"/>
          </a:solidFill>
          <a:ln w="9525" cap="flat" cmpd="sng" algn="ctr">
            <a:solidFill>
              <a:schemeClr val="tx1"/>
            </a:solidFill>
            <a:prstDash val="dash"/>
            <a:round/>
            <a:headEnd type="none" w="med" len="med"/>
            <a:tailEnd type="none" w="lg" len="lg"/>
          </a:ln>
          <a:effectLst/>
        </p:spPr>
      </p:cxnSp>
      <p:cxnSp>
        <p:nvCxnSpPr>
          <p:cNvPr id="22" name="Straight Arrow Connector 21"/>
          <p:cNvCxnSpPr/>
          <p:nvPr/>
        </p:nvCxnSpPr>
        <p:spPr bwMode="auto">
          <a:xfrm flipH="1">
            <a:off x="3274142" y="2337620"/>
            <a:ext cx="73743" cy="265471"/>
          </a:xfrm>
          <a:prstGeom prst="straightConnector1">
            <a:avLst/>
          </a:prstGeom>
          <a:solidFill>
            <a:schemeClr val="accent1"/>
          </a:solidFill>
          <a:ln w="9525" cap="flat" cmpd="sng" algn="ctr">
            <a:solidFill>
              <a:srgbClr val="FF0000"/>
            </a:solidFill>
            <a:prstDash val="solid"/>
            <a:round/>
            <a:headEnd type="none" w="med" len="med"/>
            <a:tailEnd type="triangle" w="med" len="med"/>
          </a:ln>
          <a:effectLst/>
        </p:spPr>
      </p:cxnSp>
      <p:sp>
        <p:nvSpPr>
          <p:cNvPr id="23" name="Right Brace 22"/>
          <p:cNvSpPr/>
          <p:nvPr/>
        </p:nvSpPr>
        <p:spPr bwMode="auto">
          <a:xfrm>
            <a:off x="3441290" y="1944329"/>
            <a:ext cx="142568" cy="356420"/>
          </a:xfrm>
          <a:prstGeom prst="rightBrace">
            <a:avLst/>
          </a:prstGeom>
          <a:noFill/>
          <a:ln w="9525" cap="flat" cmpd="sng" algn="ctr">
            <a:solidFill>
              <a:srgbClr val="7030A0"/>
            </a:solidFill>
            <a:prstDash val="solid"/>
            <a:round/>
            <a:headEnd type="none" w="med" len="med"/>
            <a:tailEnd type="none" w="lg" len="lg"/>
          </a:ln>
          <a:effectLst/>
        </p:spPr>
        <p:txBody>
          <a:bodyPr rtlCol="0" anchor="ctr"/>
          <a:lstStyle/>
          <a:p>
            <a:pPr algn="ctr"/>
            <a:endParaRPr lang="en-US"/>
          </a:p>
        </p:txBody>
      </p:sp>
      <p:sp>
        <p:nvSpPr>
          <p:cNvPr id="24" name="TextBox 23"/>
          <p:cNvSpPr txBox="1"/>
          <p:nvPr/>
        </p:nvSpPr>
        <p:spPr>
          <a:xfrm>
            <a:off x="3551903" y="1966454"/>
            <a:ext cx="279244" cy="276999"/>
          </a:xfrm>
          <a:prstGeom prst="rect">
            <a:avLst/>
          </a:prstGeom>
          <a:noFill/>
        </p:spPr>
        <p:txBody>
          <a:bodyPr wrap="none" rtlCol="0">
            <a:spAutoFit/>
          </a:bodyPr>
          <a:lstStyle/>
          <a:p>
            <a:r>
              <a:rPr lang="en-US" sz="1200" dirty="0">
                <a:solidFill>
                  <a:srgbClr val="7030A0"/>
                </a:solidFill>
              </a:rPr>
              <a:t>y</a:t>
            </a:r>
          </a:p>
        </p:txBody>
      </p:sp>
      <p:cxnSp>
        <p:nvCxnSpPr>
          <p:cNvPr id="25" name="Straight Connector 24"/>
          <p:cNvCxnSpPr/>
          <p:nvPr/>
        </p:nvCxnSpPr>
        <p:spPr bwMode="auto">
          <a:xfrm flipH="1">
            <a:off x="2905432" y="2315497"/>
            <a:ext cx="442452" cy="0"/>
          </a:xfrm>
          <a:prstGeom prst="line">
            <a:avLst/>
          </a:prstGeom>
          <a:solidFill>
            <a:schemeClr val="accent1"/>
          </a:solidFill>
          <a:ln w="9525" cap="flat" cmpd="sng" algn="ctr">
            <a:solidFill>
              <a:schemeClr val="tx1"/>
            </a:solidFill>
            <a:prstDash val="dash"/>
            <a:round/>
            <a:headEnd type="none" w="med" len="med"/>
            <a:tailEnd type="none" w="lg" len="lg"/>
          </a:ln>
          <a:effectLst/>
        </p:spPr>
      </p:cxnSp>
      <p:sp>
        <p:nvSpPr>
          <p:cNvPr id="26" name="TextBox 25"/>
          <p:cNvSpPr txBox="1"/>
          <p:nvPr/>
        </p:nvSpPr>
        <p:spPr>
          <a:xfrm>
            <a:off x="3266768" y="2470356"/>
            <a:ext cx="295274" cy="276999"/>
          </a:xfrm>
          <a:prstGeom prst="rect">
            <a:avLst/>
          </a:prstGeom>
          <a:noFill/>
        </p:spPr>
        <p:txBody>
          <a:bodyPr wrap="none" rtlCol="0">
            <a:spAutoFit/>
          </a:bodyPr>
          <a:lstStyle/>
          <a:p>
            <a:r>
              <a:rPr lang="en-US" sz="1200" dirty="0">
                <a:solidFill>
                  <a:srgbClr val="FF0000"/>
                </a:solidFill>
              </a:rPr>
              <a:t>B</a:t>
            </a:r>
          </a:p>
        </p:txBody>
      </p:sp>
      <p:sp>
        <p:nvSpPr>
          <p:cNvPr id="27" name="TextBox 26"/>
          <p:cNvSpPr txBox="1"/>
          <p:nvPr/>
        </p:nvSpPr>
        <p:spPr>
          <a:xfrm>
            <a:off x="3119283" y="2278627"/>
            <a:ext cx="253596" cy="246221"/>
          </a:xfrm>
          <a:prstGeom prst="rect">
            <a:avLst/>
          </a:prstGeom>
          <a:noFill/>
        </p:spPr>
        <p:txBody>
          <a:bodyPr wrap="none" rtlCol="0">
            <a:spAutoFit/>
          </a:bodyPr>
          <a:lstStyle/>
          <a:p>
            <a:r>
              <a:rPr lang="el-GR" sz="1000" dirty="0"/>
              <a:t>θ</a:t>
            </a:r>
            <a:endParaRPr lang="en-US" sz="1000" dirty="0"/>
          </a:p>
        </p:txBody>
      </p:sp>
      <p:sp>
        <p:nvSpPr>
          <p:cNvPr id="28" name="TextBox 27"/>
          <p:cNvSpPr txBox="1"/>
          <p:nvPr/>
        </p:nvSpPr>
        <p:spPr>
          <a:xfrm>
            <a:off x="317090" y="1740310"/>
            <a:ext cx="1098755" cy="553998"/>
          </a:xfrm>
          <a:prstGeom prst="rect">
            <a:avLst/>
          </a:prstGeom>
          <a:noFill/>
        </p:spPr>
        <p:txBody>
          <a:bodyPr wrap="square" rtlCol="0">
            <a:spAutoFit/>
          </a:bodyPr>
          <a:lstStyle/>
          <a:p>
            <a:pPr algn="r"/>
            <a:r>
              <a:rPr lang="en-US" sz="1000" dirty="0"/>
              <a:t>CULPRIT WIRE</a:t>
            </a:r>
          </a:p>
          <a:p>
            <a:pPr algn="r"/>
            <a:r>
              <a:rPr lang="en-US" sz="1000" dirty="0"/>
              <a:t>I</a:t>
            </a:r>
            <a:r>
              <a:rPr lang="en-US" sz="1000" baseline="-25000" dirty="0"/>
              <a:t>C</a:t>
            </a:r>
            <a:r>
              <a:rPr lang="en-US" sz="1000" dirty="0"/>
              <a:t> (into page)</a:t>
            </a:r>
          </a:p>
        </p:txBody>
      </p:sp>
      <p:sp>
        <p:nvSpPr>
          <p:cNvPr id="29" name="TextBox 28"/>
          <p:cNvSpPr txBox="1"/>
          <p:nvPr/>
        </p:nvSpPr>
        <p:spPr>
          <a:xfrm>
            <a:off x="314631" y="3323303"/>
            <a:ext cx="1098755" cy="553998"/>
          </a:xfrm>
          <a:prstGeom prst="rect">
            <a:avLst/>
          </a:prstGeom>
          <a:noFill/>
        </p:spPr>
        <p:txBody>
          <a:bodyPr wrap="square" rtlCol="0">
            <a:spAutoFit/>
          </a:bodyPr>
          <a:lstStyle/>
          <a:p>
            <a:pPr algn="r"/>
            <a:r>
              <a:rPr lang="en-US" sz="1000" dirty="0">
                <a:solidFill>
                  <a:srgbClr val="0000FF"/>
                </a:solidFill>
              </a:rPr>
              <a:t>CULPRIT IMAGE</a:t>
            </a:r>
          </a:p>
          <a:p>
            <a:pPr algn="r"/>
            <a:r>
              <a:rPr lang="en-US" sz="1000" dirty="0">
                <a:solidFill>
                  <a:srgbClr val="0000FF"/>
                </a:solidFill>
              </a:rPr>
              <a:t>I</a:t>
            </a:r>
            <a:r>
              <a:rPr lang="en-US" sz="1000" baseline="-25000" dirty="0">
                <a:solidFill>
                  <a:srgbClr val="0000FF"/>
                </a:solidFill>
              </a:rPr>
              <a:t>C</a:t>
            </a:r>
            <a:r>
              <a:rPr lang="en-US" sz="1000" dirty="0">
                <a:solidFill>
                  <a:srgbClr val="0000FF"/>
                </a:solidFill>
              </a:rPr>
              <a:t> (out of page)</a:t>
            </a:r>
          </a:p>
        </p:txBody>
      </p:sp>
      <p:sp>
        <p:nvSpPr>
          <p:cNvPr id="30" name="TextBox 29"/>
          <p:cNvSpPr txBox="1"/>
          <p:nvPr/>
        </p:nvSpPr>
        <p:spPr>
          <a:xfrm>
            <a:off x="3374924" y="1524001"/>
            <a:ext cx="717755" cy="400110"/>
          </a:xfrm>
          <a:prstGeom prst="rect">
            <a:avLst/>
          </a:prstGeom>
          <a:noFill/>
        </p:spPr>
        <p:txBody>
          <a:bodyPr wrap="square" rtlCol="0">
            <a:spAutoFit/>
          </a:bodyPr>
          <a:lstStyle/>
          <a:p>
            <a:r>
              <a:rPr lang="en-US" sz="1000" dirty="0"/>
              <a:t>VICTIM WIRE</a:t>
            </a:r>
          </a:p>
        </p:txBody>
      </p:sp>
      <p:sp>
        <p:nvSpPr>
          <p:cNvPr id="31" name="TextBox 30"/>
          <p:cNvSpPr txBox="1"/>
          <p:nvPr/>
        </p:nvSpPr>
        <p:spPr>
          <a:xfrm>
            <a:off x="3475705" y="3687953"/>
            <a:ext cx="717755" cy="400110"/>
          </a:xfrm>
          <a:prstGeom prst="rect">
            <a:avLst/>
          </a:prstGeom>
          <a:noFill/>
        </p:spPr>
        <p:txBody>
          <a:bodyPr wrap="square" rtlCol="0">
            <a:spAutoFit/>
          </a:bodyPr>
          <a:lstStyle/>
          <a:p>
            <a:r>
              <a:rPr lang="en-US" sz="1000" dirty="0">
                <a:solidFill>
                  <a:srgbClr val="0000FF"/>
                </a:solidFill>
              </a:rPr>
              <a:t>VICTIM IMAGE</a:t>
            </a:r>
          </a:p>
        </p:txBody>
      </p:sp>
      <p:sp>
        <p:nvSpPr>
          <p:cNvPr id="32" name="Right Brace 31"/>
          <p:cNvSpPr/>
          <p:nvPr/>
        </p:nvSpPr>
        <p:spPr bwMode="auto">
          <a:xfrm>
            <a:off x="3443671" y="2318185"/>
            <a:ext cx="171067" cy="1303696"/>
          </a:xfrm>
          <a:prstGeom prst="rightBrace">
            <a:avLst>
              <a:gd name="adj1" fmla="val 8333"/>
              <a:gd name="adj2" fmla="val 50000"/>
            </a:avLst>
          </a:prstGeom>
          <a:noFill/>
          <a:ln w="9525" cap="flat" cmpd="sng" algn="ctr">
            <a:solidFill>
              <a:srgbClr val="7030A0"/>
            </a:solidFill>
            <a:prstDash val="solid"/>
            <a:round/>
            <a:headEnd type="none" w="med" len="med"/>
            <a:tailEnd type="none" w="lg" len="lg"/>
          </a:ln>
          <a:effectLst/>
        </p:spPr>
        <p:txBody>
          <a:bodyPr rtlCol="0" anchor="ctr"/>
          <a:lstStyle/>
          <a:p>
            <a:pPr algn="ctr"/>
            <a:endParaRPr lang="en-US"/>
          </a:p>
        </p:txBody>
      </p:sp>
      <p:sp>
        <p:nvSpPr>
          <p:cNvPr id="33" name="TextBox 32"/>
          <p:cNvSpPr txBox="1"/>
          <p:nvPr/>
        </p:nvSpPr>
        <p:spPr>
          <a:xfrm>
            <a:off x="3575714" y="2818940"/>
            <a:ext cx="312906" cy="276999"/>
          </a:xfrm>
          <a:prstGeom prst="rect">
            <a:avLst/>
          </a:prstGeom>
          <a:noFill/>
        </p:spPr>
        <p:txBody>
          <a:bodyPr wrap="none" rtlCol="0">
            <a:spAutoFit/>
          </a:bodyPr>
          <a:lstStyle/>
          <a:p>
            <a:r>
              <a:rPr lang="en-US" sz="1200" dirty="0">
                <a:solidFill>
                  <a:srgbClr val="7030A0"/>
                </a:solidFill>
              </a:rPr>
              <a:t>y’</a:t>
            </a:r>
          </a:p>
        </p:txBody>
      </p:sp>
      <p:graphicFrame>
        <p:nvGraphicFramePr>
          <p:cNvPr id="40" name="Object 6"/>
          <p:cNvGraphicFramePr>
            <a:graphicFrameLocks noChangeAspect="1"/>
          </p:cNvGraphicFramePr>
          <p:nvPr/>
        </p:nvGraphicFramePr>
        <p:xfrm>
          <a:off x="4852988" y="2675923"/>
          <a:ext cx="3062322" cy="588220"/>
        </p:xfrm>
        <a:graphic>
          <a:graphicData uri="http://schemas.openxmlformats.org/presentationml/2006/ole">
            <mc:AlternateContent xmlns:mc="http://schemas.openxmlformats.org/markup-compatibility/2006">
              <mc:Choice xmlns:v="urn:schemas-microsoft-com:vml" Requires="v">
                <p:oleObj spid="_x0000_s71012" name="Equation" r:id="rId3" imgW="2095200" imgH="393480" progId="Equation.3">
                  <p:embed/>
                </p:oleObj>
              </mc:Choice>
              <mc:Fallback>
                <p:oleObj name="Equation" r:id="rId3" imgW="2095200" imgH="393480" progId="Equation.3">
                  <p:embed/>
                  <p:pic>
                    <p:nvPicPr>
                      <p:cNvPr id="4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2988" y="2675923"/>
                        <a:ext cx="3062322" cy="588220"/>
                      </a:xfrm>
                      <a:prstGeom prst="rect">
                        <a:avLst/>
                      </a:prstGeom>
                      <a:solidFill>
                        <a:srgbClr val="FFFFFF"/>
                      </a:solidFill>
                    </p:spPr>
                  </p:pic>
                </p:oleObj>
              </mc:Fallback>
            </mc:AlternateContent>
          </a:graphicData>
        </a:graphic>
      </p:graphicFrame>
      <p:sp>
        <p:nvSpPr>
          <p:cNvPr id="41" name="TextBox 65"/>
          <p:cNvSpPr txBox="1">
            <a:spLocks noChangeArrowheads="1"/>
          </p:cNvSpPr>
          <p:nvPr/>
        </p:nvSpPr>
        <p:spPr bwMode="auto">
          <a:xfrm>
            <a:off x="4530074" y="1587428"/>
            <a:ext cx="3826689" cy="1015663"/>
          </a:xfrm>
          <a:prstGeom prst="rect">
            <a:avLst/>
          </a:prstGeom>
          <a:noFill/>
          <a:ln w="9525">
            <a:noFill/>
            <a:miter lim="800000"/>
            <a:headEnd/>
            <a:tailEnd/>
          </a:ln>
        </p:spPr>
        <p:txBody>
          <a:bodyPr wrap="none">
            <a:spAutoFit/>
          </a:bodyPr>
          <a:lstStyle/>
          <a:p>
            <a:r>
              <a:rPr lang="en-US" sz="1200" dirty="0">
                <a:solidFill>
                  <a:srgbClr val="FF0000"/>
                </a:solidFill>
              </a:rPr>
              <a:t>For electrically short (</a:t>
            </a:r>
            <a:r>
              <a:rPr lang="en-US" sz="1200" i="1" dirty="0">
                <a:solidFill>
                  <a:srgbClr val="FF0000"/>
                </a:solidFill>
                <a:latin typeface="Times New Roman" panose="02020603050405020304" pitchFamily="18" charset="0"/>
                <a:cs typeface="Times New Roman" panose="02020603050405020304" pitchFamily="18" charset="0"/>
              </a:rPr>
              <a:t>l &lt;&lt; </a:t>
            </a:r>
            <a:r>
              <a:rPr lang="el-GR" sz="1200" i="1" dirty="0">
                <a:solidFill>
                  <a:srgbClr val="FF0000"/>
                </a:solidFill>
                <a:latin typeface="Times New Roman" panose="02020603050405020304" pitchFamily="18" charset="0"/>
                <a:cs typeface="Times New Roman" panose="02020603050405020304" pitchFamily="18" charset="0"/>
              </a:rPr>
              <a:t>λ</a:t>
            </a:r>
            <a:r>
              <a:rPr lang="en-US" sz="1200" dirty="0">
                <a:solidFill>
                  <a:srgbClr val="FF0000"/>
                </a:solidFill>
              </a:rPr>
              <a:t>) shielded bulk cable:</a:t>
            </a:r>
          </a:p>
          <a:p>
            <a:r>
              <a:rPr lang="en-US" sz="1200" dirty="0">
                <a:solidFill>
                  <a:srgbClr val="FF0000"/>
                </a:solidFill>
              </a:rPr>
              <a:t>R</a:t>
            </a:r>
            <a:r>
              <a:rPr lang="en-US" sz="1200" baseline="-25000" dirty="0">
                <a:solidFill>
                  <a:srgbClr val="FF0000"/>
                </a:solidFill>
              </a:rPr>
              <a:t>NE</a:t>
            </a:r>
            <a:r>
              <a:rPr lang="en-US" sz="1200" dirty="0">
                <a:solidFill>
                  <a:srgbClr val="FF0000"/>
                </a:solidFill>
              </a:rPr>
              <a:t>, R</a:t>
            </a:r>
            <a:r>
              <a:rPr lang="en-US" sz="1200" baseline="-25000" dirty="0">
                <a:solidFill>
                  <a:srgbClr val="FF0000"/>
                </a:solidFill>
              </a:rPr>
              <a:t>FE</a:t>
            </a:r>
            <a:r>
              <a:rPr lang="en-US" sz="1200" dirty="0">
                <a:solidFill>
                  <a:srgbClr val="FF0000"/>
                </a:solidFill>
              </a:rPr>
              <a:t> = 0</a:t>
            </a:r>
          </a:p>
          <a:p>
            <a:r>
              <a:rPr lang="en-US" sz="1200" dirty="0">
                <a:solidFill>
                  <a:srgbClr val="FF0000"/>
                </a:solidFill>
              </a:rPr>
              <a:t>Impedance of victim circuit is purely inductive</a:t>
            </a:r>
          </a:p>
          <a:p>
            <a:r>
              <a:rPr lang="en-US" sz="1200" dirty="0">
                <a:solidFill>
                  <a:srgbClr val="FF0000"/>
                </a:solidFill>
              </a:rPr>
              <a:t>Self inductance per unit length of victim circuit</a:t>
            </a:r>
          </a:p>
          <a:p>
            <a:r>
              <a:rPr lang="en-US" sz="1200" dirty="0">
                <a:solidFill>
                  <a:srgbClr val="FF0000"/>
                </a:solidFill>
              </a:rPr>
              <a:t>(a = cable radius, h = height above ground plane):</a:t>
            </a:r>
          </a:p>
        </p:txBody>
      </p:sp>
      <p:sp>
        <p:nvSpPr>
          <p:cNvPr id="42" name="TextBox 66"/>
          <p:cNvSpPr txBox="1">
            <a:spLocks noChangeArrowheads="1"/>
          </p:cNvSpPr>
          <p:nvPr/>
        </p:nvSpPr>
        <p:spPr bwMode="auto">
          <a:xfrm>
            <a:off x="812007" y="4524382"/>
            <a:ext cx="2744787" cy="277812"/>
          </a:xfrm>
          <a:prstGeom prst="rect">
            <a:avLst/>
          </a:prstGeom>
          <a:noFill/>
          <a:ln w="9525">
            <a:noFill/>
            <a:miter lim="800000"/>
            <a:headEnd/>
            <a:tailEnd/>
          </a:ln>
        </p:spPr>
        <p:txBody>
          <a:bodyPr wrap="none">
            <a:spAutoFit/>
          </a:bodyPr>
          <a:lstStyle/>
          <a:p>
            <a:r>
              <a:rPr lang="en-US" sz="1200">
                <a:solidFill>
                  <a:srgbClr val="FF0000"/>
                </a:solidFill>
              </a:rPr>
              <a:t>Current coupled into victim circuit:</a:t>
            </a:r>
          </a:p>
        </p:txBody>
      </p:sp>
      <p:graphicFrame>
        <p:nvGraphicFramePr>
          <p:cNvPr id="43" name="Object 7"/>
          <p:cNvGraphicFramePr>
            <a:graphicFrameLocks noChangeAspect="1"/>
          </p:cNvGraphicFramePr>
          <p:nvPr/>
        </p:nvGraphicFramePr>
        <p:xfrm>
          <a:off x="1039813" y="4783138"/>
          <a:ext cx="2617787" cy="528637"/>
        </p:xfrm>
        <a:graphic>
          <a:graphicData uri="http://schemas.openxmlformats.org/presentationml/2006/ole">
            <mc:AlternateContent xmlns:mc="http://schemas.openxmlformats.org/markup-compatibility/2006">
              <mc:Choice xmlns:v="urn:schemas-microsoft-com:vml" Requires="v">
                <p:oleObj spid="_x0000_s71013" name="Equation" r:id="rId5" imgW="2133360" imgH="431640" progId="Equation.3">
                  <p:embed/>
                </p:oleObj>
              </mc:Choice>
              <mc:Fallback>
                <p:oleObj name="Equation" r:id="rId5" imgW="2133360" imgH="431640" progId="Equation.3">
                  <p:embed/>
                  <p:pic>
                    <p:nvPicPr>
                      <p:cNvPr id="43" name="Object 7"/>
                      <p:cNvPicPr>
                        <a:picLocks noChangeAspect="1" noChangeArrowheads="1"/>
                      </p:cNvPicPr>
                      <p:nvPr/>
                    </p:nvPicPr>
                    <p:blipFill>
                      <a:blip r:embed="rId6"/>
                      <a:srcRect/>
                      <a:stretch>
                        <a:fillRect/>
                      </a:stretch>
                    </p:blipFill>
                    <p:spPr bwMode="auto">
                      <a:xfrm>
                        <a:off x="1039813" y="4783138"/>
                        <a:ext cx="2617787" cy="528637"/>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graphicFrame>
        <p:nvGraphicFramePr>
          <p:cNvPr id="44" name="Object 8"/>
          <p:cNvGraphicFramePr>
            <a:graphicFrameLocks noChangeAspect="1"/>
          </p:cNvGraphicFramePr>
          <p:nvPr/>
        </p:nvGraphicFramePr>
        <p:xfrm>
          <a:off x="4818063" y="4797425"/>
          <a:ext cx="3357562" cy="1141413"/>
        </p:xfrm>
        <a:graphic>
          <a:graphicData uri="http://schemas.openxmlformats.org/presentationml/2006/ole">
            <mc:AlternateContent xmlns:mc="http://schemas.openxmlformats.org/markup-compatibility/2006">
              <mc:Choice xmlns:v="urn:schemas-microsoft-com:vml" Requires="v">
                <p:oleObj spid="_x0000_s71014" name="Equation" r:id="rId7" imgW="2400120" imgH="812520" progId="Equation.3">
                  <p:embed/>
                </p:oleObj>
              </mc:Choice>
              <mc:Fallback>
                <p:oleObj name="Equation" r:id="rId7" imgW="2400120" imgH="812520" progId="Equation.3">
                  <p:embed/>
                  <p:pic>
                    <p:nvPicPr>
                      <p:cNvPr id="44" name="Object 8"/>
                      <p:cNvPicPr>
                        <a:picLocks noChangeAspect="1" noChangeArrowheads="1"/>
                      </p:cNvPicPr>
                      <p:nvPr/>
                    </p:nvPicPr>
                    <p:blipFill>
                      <a:blip r:embed="rId8"/>
                      <a:srcRect/>
                      <a:stretch>
                        <a:fillRect/>
                      </a:stretch>
                    </p:blipFill>
                    <p:spPr bwMode="auto">
                      <a:xfrm>
                        <a:off x="4818063" y="4797425"/>
                        <a:ext cx="3357562" cy="1141413"/>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45" name="TextBox 69"/>
          <p:cNvSpPr txBox="1">
            <a:spLocks noChangeArrowheads="1"/>
          </p:cNvSpPr>
          <p:nvPr/>
        </p:nvSpPr>
        <p:spPr bwMode="auto">
          <a:xfrm>
            <a:off x="4474369" y="4524379"/>
            <a:ext cx="2251075" cy="277812"/>
          </a:xfrm>
          <a:prstGeom prst="rect">
            <a:avLst/>
          </a:prstGeom>
          <a:noFill/>
          <a:ln w="9525">
            <a:noFill/>
            <a:miter lim="800000"/>
            <a:headEnd/>
            <a:tailEnd/>
          </a:ln>
        </p:spPr>
        <p:txBody>
          <a:bodyPr wrap="none">
            <a:spAutoFit/>
          </a:bodyPr>
          <a:lstStyle/>
          <a:p>
            <a:r>
              <a:rPr lang="en-US" sz="1200" dirty="0">
                <a:solidFill>
                  <a:srgbClr val="FF0000"/>
                </a:solidFill>
              </a:rPr>
              <a:t>Coupling Transfer Function:</a:t>
            </a:r>
          </a:p>
        </p:txBody>
      </p:sp>
      <p:sp>
        <p:nvSpPr>
          <p:cNvPr id="46" name="TextBox 71"/>
          <p:cNvSpPr txBox="1">
            <a:spLocks noChangeArrowheads="1"/>
          </p:cNvSpPr>
          <p:nvPr/>
        </p:nvSpPr>
        <p:spPr bwMode="auto">
          <a:xfrm>
            <a:off x="1578769" y="5567369"/>
            <a:ext cx="2000250" cy="461963"/>
          </a:xfrm>
          <a:prstGeom prst="rect">
            <a:avLst/>
          </a:prstGeom>
          <a:noFill/>
          <a:ln w="9525">
            <a:noFill/>
            <a:miter lim="800000"/>
            <a:headEnd/>
            <a:tailEnd/>
          </a:ln>
        </p:spPr>
        <p:txBody>
          <a:bodyPr>
            <a:spAutoFit/>
          </a:bodyPr>
          <a:lstStyle/>
          <a:p>
            <a:pPr algn="ctr"/>
            <a:r>
              <a:rPr lang="en-US" sz="1200">
                <a:solidFill>
                  <a:srgbClr val="FF0000"/>
                </a:solidFill>
              </a:rPr>
              <a:t>Frequency dependence cancels out</a:t>
            </a:r>
          </a:p>
        </p:txBody>
      </p:sp>
      <p:sp>
        <p:nvSpPr>
          <p:cNvPr id="47" name="Left Brace 72"/>
          <p:cNvSpPr>
            <a:spLocks/>
          </p:cNvSpPr>
          <p:nvPr/>
        </p:nvSpPr>
        <p:spPr bwMode="auto">
          <a:xfrm rot="-5400000">
            <a:off x="2409032" y="5054607"/>
            <a:ext cx="279400" cy="793750"/>
          </a:xfrm>
          <a:prstGeom prst="leftBrace">
            <a:avLst>
              <a:gd name="adj1" fmla="val 8378"/>
              <a:gd name="adj2" fmla="val 50000"/>
            </a:avLst>
          </a:prstGeom>
          <a:noFill/>
          <a:ln w="28575" algn="ctr">
            <a:solidFill>
              <a:srgbClr val="FF0000"/>
            </a:solidFill>
            <a:round/>
            <a:headEnd/>
            <a:tailEnd type="none" w="lg" len="lg"/>
          </a:ln>
        </p:spPr>
        <p:txBody>
          <a:bodyPr anchor="ctr"/>
          <a:lstStyle/>
          <a:p>
            <a:pPr algn="ctr"/>
            <a:endParaRPr lang="en-US"/>
          </a:p>
        </p:txBody>
      </p:sp>
      <p:sp>
        <p:nvSpPr>
          <p:cNvPr id="48" name="Rectangle 73"/>
          <p:cNvSpPr>
            <a:spLocks noChangeArrowheads="1"/>
          </p:cNvSpPr>
          <p:nvPr/>
        </p:nvSpPr>
        <p:spPr bwMode="auto">
          <a:xfrm>
            <a:off x="4347369" y="4548194"/>
            <a:ext cx="4022725" cy="1425575"/>
          </a:xfrm>
          <a:prstGeom prst="rect">
            <a:avLst/>
          </a:prstGeom>
          <a:noFill/>
          <a:ln w="38100" algn="ctr">
            <a:solidFill>
              <a:srgbClr val="FF0000"/>
            </a:solidFill>
            <a:prstDash val="sysDash"/>
            <a:round/>
            <a:headEnd/>
            <a:tailEnd type="triangle" w="lg" len="lg"/>
          </a:ln>
        </p:spPr>
        <p:txBody>
          <a:bodyPr/>
          <a:lstStyle/>
          <a:p>
            <a:endParaRPr lang="en-US"/>
          </a:p>
        </p:txBody>
      </p:sp>
    </p:spTree>
    <p:extLst>
      <p:ext uri="{BB962C8B-B14F-4D97-AF65-F5344CB8AC3E}">
        <p14:creationId xmlns:p14="http://schemas.microsoft.com/office/powerpoint/2010/main" val="415705279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915275" cy="406400"/>
          </a:xfrm>
        </p:spPr>
        <p:txBody>
          <a:bodyPr/>
          <a:lstStyle/>
          <a:p>
            <a:r>
              <a:rPr lang="en-US" dirty="0"/>
              <a:t>Inductive Crosstalk – Electrically </a:t>
            </a:r>
            <a:r>
              <a:rPr lang="en-US"/>
              <a:t>Short Model (cont.)</a:t>
            </a:r>
            <a:endParaRPr lang="en-US" dirty="0"/>
          </a:p>
        </p:txBody>
      </p:sp>
      <p:pic>
        <p:nvPicPr>
          <p:cNvPr id="27650" name="Picture 2"/>
          <p:cNvPicPr>
            <a:picLocks noChangeAspect="1" noChangeArrowheads="1"/>
          </p:cNvPicPr>
          <p:nvPr/>
        </p:nvPicPr>
        <p:blipFill>
          <a:blip r:embed="rId2" cstate="print"/>
          <a:srcRect/>
          <a:stretch>
            <a:fillRect/>
          </a:stretch>
        </p:blipFill>
        <p:spPr bwMode="auto">
          <a:xfrm>
            <a:off x="411087" y="985838"/>
            <a:ext cx="8321826" cy="5872162"/>
          </a:xfrm>
          <a:prstGeom prst="rect">
            <a:avLst/>
          </a:prstGeom>
          <a:noFill/>
          <a:ln w="9525">
            <a:noFill/>
            <a:miter lim="800000"/>
            <a:headEnd/>
            <a:tailEnd/>
          </a:ln>
          <a:effectLst/>
        </p:spPr>
      </p:pic>
      <p:cxnSp>
        <p:nvCxnSpPr>
          <p:cNvPr id="4" name="Straight Arrow Connector 3"/>
          <p:cNvCxnSpPr/>
          <p:nvPr/>
        </p:nvCxnSpPr>
        <p:spPr bwMode="auto">
          <a:xfrm flipH="1">
            <a:off x="4698380" y="1955180"/>
            <a:ext cx="847493" cy="557561"/>
          </a:xfrm>
          <a:prstGeom prst="straightConnector1">
            <a:avLst/>
          </a:prstGeom>
          <a:solidFill>
            <a:schemeClr val="accent1"/>
          </a:solidFill>
          <a:ln w="28575" cap="flat" cmpd="sng" algn="ctr">
            <a:solidFill>
              <a:srgbClr val="FF0000"/>
            </a:solidFill>
            <a:prstDash val="sysDash"/>
            <a:round/>
            <a:headEnd type="none" w="med" len="med"/>
            <a:tailEnd type="triangle"/>
          </a:ln>
          <a:effectLst/>
        </p:spPr>
      </p:cxnSp>
      <p:sp>
        <p:nvSpPr>
          <p:cNvPr id="5" name="TextBox 4"/>
          <p:cNvSpPr txBox="1"/>
          <p:nvPr/>
        </p:nvSpPr>
        <p:spPr>
          <a:xfrm>
            <a:off x="5545873" y="1528142"/>
            <a:ext cx="1612942" cy="738664"/>
          </a:xfrm>
          <a:prstGeom prst="rect">
            <a:avLst/>
          </a:prstGeom>
          <a:solidFill>
            <a:schemeClr val="bg1"/>
          </a:solidFill>
        </p:spPr>
        <p:txBody>
          <a:bodyPr wrap="none" rtlCol="0">
            <a:spAutoFit/>
          </a:bodyPr>
          <a:lstStyle/>
          <a:p>
            <a:r>
              <a:rPr lang="en-US" sz="1400" i="1">
                <a:solidFill>
                  <a:srgbClr val="FF0000"/>
                </a:solidFill>
                <a:latin typeface="Times New Roman" panose="02020603050405020304" pitchFamily="18" charset="0"/>
                <a:cs typeface="Times New Roman" panose="02020603050405020304" pitchFamily="18" charset="0"/>
              </a:rPr>
              <a:t>Later examples:</a:t>
            </a:r>
          </a:p>
          <a:p>
            <a:r>
              <a:rPr lang="en-US" sz="1400" i="1">
                <a:solidFill>
                  <a:srgbClr val="FF0000"/>
                </a:solidFill>
                <a:latin typeface="Times New Roman" panose="02020603050405020304" pitchFamily="18" charset="0"/>
                <a:cs typeface="Times New Roman" panose="02020603050405020304" pitchFamily="18" charset="0"/>
              </a:rPr>
              <a:t>h = 5 cm, b = 5 cm</a:t>
            </a:r>
          </a:p>
          <a:p>
            <a:r>
              <a:rPr lang="en-US" sz="1400" i="1">
                <a:solidFill>
                  <a:srgbClr val="FF0000"/>
                </a:solidFill>
                <a:latin typeface="Times New Roman" panose="02020603050405020304" pitchFamily="18" charset="0"/>
                <a:cs typeface="Times New Roman" panose="02020603050405020304" pitchFamily="18" charset="0"/>
              </a:rPr>
              <a:t>~15 dB attenuation</a:t>
            </a:r>
          </a:p>
        </p:txBody>
      </p:sp>
    </p:spTree>
    <p:extLst>
      <p:ext uri="{BB962C8B-B14F-4D97-AF65-F5344CB8AC3E}">
        <p14:creationId xmlns:p14="http://schemas.microsoft.com/office/powerpoint/2010/main" val="176224762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Transmission Line Current Distribution (cont.)</a:t>
            </a:r>
            <a:endParaRPr lang="en-US" dirty="0"/>
          </a:p>
        </p:txBody>
      </p:sp>
      <p:cxnSp>
        <p:nvCxnSpPr>
          <p:cNvPr id="18" name="Straight Connector 17"/>
          <p:cNvCxnSpPr/>
          <p:nvPr/>
        </p:nvCxnSpPr>
        <p:spPr bwMode="auto">
          <a:xfrm flipH="1">
            <a:off x="1915697" y="2438411"/>
            <a:ext cx="1093075" cy="0"/>
          </a:xfrm>
          <a:prstGeom prst="line">
            <a:avLst/>
          </a:prstGeom>
          <a:solidFill>
            <a:schemeClr val="accent1"/>
          </a:solidFill>
          <a:ln w="19050" cap="flat" cmpd="sng" algn="ctr">
            <a:solidFill>
              <a:schemeClr val="tx1"/>
            </a:solidFill>
            <a:prstDash val="solid"/>
            <a:round/>
            <a:headEnd type="none" w="med" len="med"/>
            <a:tailEnd type="none" w="lg" len="lg"/>
          </a:ln>
          <a:effectLst/>
        </p:spPr>
      </p:cxnSp>
      <p:cxnSp>
        <p:nvCxnSpPr>
          <p:cNvPr id="19" name="Straight Connector 18"/>
          <p:cNvCxnSpPr/>
          <p:nvPr/>
        </p:nvCxnSpPr>
        <p:spPr bwMode="auto">
          <a:xfrm>
            <a:off x="1905186" y="1418907"/>
            <a:ext cx="1019503" cy="0"/>
          </a:xfrm>
          <a:prstGeom prst="line">
            <a:avLst/>
          </a:prstGeom>
          <a:solidFill>
            <a:schemeClr val="accent1"/>
          </a:solidFill>
          <a:ln w="19050" cap="flat" cmpd="sng" algn="ctr">
            <a:solidFill>
              <a:schemeClr val="tx1"/>
            </a:solidFill>
            <a:prstDash val="solid"/>
            <a:round/>
            <a:headEnd type="none" w="med" len="med"/>
            <a:tailEnd type="none" w="lg" len="lg"/>
          </a:ln>
          <a:effectLst/>
        </p:spPr>
      </p:cxnSp>
      <p:cxnSp>
        <p:nvCxnSpPr>
          <p:cNvPr id="20" name="Straight Connector 19"/>
          <p:cNvCxnSpPr/>
          <p:nvPr/>
        </p:nvCxnSpPr>
        <p:spPr bwMode="auto">
          <a:xfrm>
            <a:off x="7128827" y="1418907"/>
            <a:ext cx="0" cy="1019503"/>
          </a:xfrm>
          <a:prstGeom prst="line">
            <a:avLst/>
          </a:prstGeom>
          <a:solidFill>
            <a:schemeClr val="accent1"/>
          </a:solidFill>
          <a:ln w="19050" cap="flat" cmpd="sng" algn="ctr">
            <a:solidFill>
              <a:schemeClr val="tx1"/>
            </a:solidFill>
            <a:prstDash val="solid"/>
            <a:round/>
            <a:headEnd type="none" w="med" len="med"/>
            <a:tailEnd type="none" w="lg" len="lg"/>
          </a:ln>
          <a:effectLst/>
        </p:spPr>
      </p:cxnSp>
      <p:cxnSp>
        <p:nvCxnSpPr>
          <p:cNvPr id="21" name="Straight Connector 20"/>
          <p:cNvCxnSpPr/>
          <p:nvPr/>
        </p:nvCxnSpPr>
        <p:spPr bwMode="auto">
          <a:xfrm>
            <a:off x="1915696" y="1418907"/>
            <a:ext cx="0" cy="1030014"/>
          </a:xfrm>
          <a:prstGeom prst="line">
            <a:avLst/>
          </a:prstGeom>
          <a:solidFill>
            <a:schemeClr val="accent1"/>
          </a:solidFill>
          <a:ln w="19050" cap="flat" cmpd="sng" algn="ctr">
            <a:solidFill>
              <a:schemeClr val="tx1"/>
            </a:solidFill>
            <a:prstDash val="solid"/>
            <a:round/>
            <a:headEnd type="none" w="med" len="med"/>
            <a:tailEnd type="none" w="lg" len="lg"/>
          </a:ln>
          <a:effectLst/>
        </p:spPr>
      </p:cxnSp>
      <p:grpSp>
        <p:nvGrpSpPr>
          <p:cNvPr id="3" name="Group 12"/>
          <p:cNvGrpSpPr/>
          <p:nvPr/>
        </p:nvGrpSpPr>
        <p:grpSpPr>
          <a:xfrm>
            <a:off x="1758041" y="1761606"/>
            <a:ext cx="315310" cy="315310"/>
            <a:chOff x="1587062" y="2039006"/>
            <a:chExt cx="315310" cy="315310"/>
          </a:xfrm>
        </p:grpSpPr>
        <p:sp>
          <p:nvSpPr>
            <p:cNvPr id="23" name="Oval 22"/>
            <p:cNvSpPr/>
            <p:nvPr/>
          </p:nvSpPr>
          <p:spPr bwMode="auto">
            <a:xfrm>
              <a:off x="1587062" y="2039006"/>
              <a:ext cx="315310" cy="315310"/>
            </a:xfrm>
            <a:prstGeom prst="ellipse">
              <a:avLst/>
            </a:prstGeom>
            <a:solidFill>
              <a:schemeClr val="bg1"/>
            </a:solidFill>
            <a:ln w="19050" cap="flat" cmpd="sng" algn="ctr">
              <a:solidFill>
                <a:schemeClr val="tx1"/>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p:txBody>
        </p:sp>
        <p:sp>
          <p:nvSpPr>
            <p:cNvPr id="24" name="Freeform 23"/>
            <p:cNvSpPr/>
            <p:nvPr/>
          </p:nvSpPr>
          <p:spPr bwMode="auto">
            <a:xfrm>
              <a:off x="1636987" y="2082217"/>
              <a:ext cx="215460" cy="228889"/>
            </a:xfrm>
            <a:custGeom>
              <a:avLst/>
              <a:gdLst>
                <a:gd name="connsiteX0" fmla="*/ 0 w 1719263"/>
                <a:gd name="connsiteY0" fmla="*/ 911224 h 1826418"/>
                <a:gd name="connsiteX1" fmla="*/ 428625 w 1719263"/>
                <a:gd name="connsiteY1" fmla="*/ 1587 h 1826418"/>
                <a:gd name="connsiteX2" fmla="*/ 857250 w 1719263"/>
                <a:gd name="connsiteY2" fmla="*/ 920749 h 1826418"/>
                <a:gd name="connsiteX3" fmla="*/ 1285875 w 1719263"/>
                <a:gd name="connsiteY3" fmla="*/ 1825624 h 1826418"/>
                <a:gd name="connsiteX4" fmla="*/ 1719263 w 1719263"/>
                <a:gd name="connsiteY4" fmla="*/ 915987 h 1826418"/>
                <a:gd name="connsiteX0" fmla="*/ 0 w 1719263"/>
                <a:gd name="connsiteY0" fmla="*/ 911224 h 1826418"/>
                <a:gd name="connsiteX1" fmla="*/ 428625 w 1719263"/>
                <a:gd name="connsiteY1" fmla="*/ 1587 h 1826418"/>
                <a:gd name="connsiteX2" fmla="*/ 857250 w 1719263"/>
                <a:gd name="connsiteY2" fmla="*/ 920749 h 1826418"/>
                <a:gd name="connsiteX3" fmla="*/ 1285875 w 1719263"/>
                <a:gd name="connsiteY3" fmla="*/ 1825624 h 1826418"/>
                <a:gd name="connsiteX4" fmla="*/ 1719263 w 1719263"/>
                <a:gd name="connsiteY4" fmla="*/ 915987 h 1826418"/>
                <a:gd name="connsiteX0" fmla="*/ 0 w 1719263"/>
                <a:gd name="connsiteY0" fmla="*/ 911224 h 1826418"/>
                <a:gd name="connsiteX1" fmla="*/ 428625 w 1719263"/>
                <a:gd name="connsiteY1" fmla="*/ 1587 h 1826418"/>
                <a:gd name="connsiteX2" fmla="*/ 857250 w 1719263"/>
                <a:gd name="connsiteY2" fmla="*/ 920749 h 1826418"/>
                <a:gd name="connsiteX3" fmla="*/ 1285875 w 1719263"/>
                <a:gd name="connsiteY3" fmla="*/ 1825624 h 1826418"/>
                <a:gd name="connsiteX4" fmla="*/ 1719263 w 1719263"/>
                <a:gd name="connsiteY4" fmla="*/ 915987 h 18264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9263" h="1826418">
                  <a:moveTo>
                    <a:pt x="0" y="911224"/>
                  </a:moveTo>
                  <a:cubicBezTo>
                    <a:pt x="142875" y="455612"/>
                    <a:pt x="285750" y="0"/>
                    <a:pt x="428625" y="1587"/>
                  </a:cubicBezTo>
                  <a:cubicBezTo>
                    <a:pt x="571500" y="3174"/>
                    <a:pt x="757238" y="616743"/>
                    <a:pt x="857250" y="920749"/>
                  </a:cubicBezTo>
                  <a:cubicBezTo>
                    <a:pt x="981075" y="1234280"/>
                    <a:pt x="1142206" y="1826418"/>
                    <a:pt x="1285875" y="1825624"/>
                  </a:cubicBezTo>
                  <a:cubicBezTo>
                    <a:pt x="1429544" y="1824830"/>
                    <a:pt x="1574403" y="1370408"/>
                    <a:pt x="1719263" y="915987"/>
                  </a:cubicBezTo>
                </a:path>
              </a:pathLst>
            </a:cu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p:txBody>
        </p:sp>
      </p:grpSp>
      <p:sp>
        <p:nvSpPr>
          <p:cNvPr id="25" name="TextBox 24"/>
          <p:cNvSpPr txBox="1"/>
          <p:nvPr/>
        </p:nvSpPr>
        <p:spPr>
          <a:xfrm>
            <a:off x="2104888" y="1240231"/>
            <a:ext cx="385042" cy="338554"/>
          </a:xfrm>
          <a:prstGeom prst="rect">
            <a:avLst/>
          </a:prstGeom>
          <a:solidFill>
            <a:schemeClr val="bg1"/>
          </a:solidFill>
          <a:ln w="19050">
            <a:solidFill>
              <a:schemeClr val="tx1"/>
            </a:solidFill>
          </a:ln>
        </p:spPr>
        <p:txBody>
          <a:bodyPr wrap="none" rtlCol="0">
            <a:spAutoFit/>
          </a:bodyPr>
          <a:lstStyle/>
          <a:p>
            <a:r>
              <a:rPr lang="en-US" i="1" dirty="0">
                <a:latin typeface="Times New Roman" pitchFamily="18" charset="0"/>
                <a:cs typeface="Times New Roman" pitchFamily="18" charset="0"/>
              </a:rPr>
              <a:t>Z</a:t>
            </a:r>
            <a:r>
              <a:rPr lang="en-US" i="1" baseline="-25000" dirty="0">
                <a:latin typeface="Times New Roman" pitchFamily="18" charset="0"/>
                <a:cs typeface="Times New Roman" pitchFamily="18" charset="0"/>
              </a:rPr>
              <a:t>S</a:t>
            </a:r>
          </a:p>
        </p:txBody>
      </p:sp>
      <p:cxnSp>
        <p:nvCxnSpPr>
          <p:cNvPr id="27" name="Straight Connector 26"/>
          <p:cNvCxnSpPr/>
          <p:nvPr/>
        </p:nvCxnSpPr>
        <p:spPr bwMode="auto">
          <a:xfrm>
            <a:off x="2914179" y="1418907"/>
            <a:ext cx="4214648" cy="0"/>
          </a:xfrm>
          <a:prstGeom prst="line">
            <a:avLst/>
          </a:prstGeom>
          <a:solidFill>
            <a:schemeClr val="accent1"/>
          </a:solidFill>
          <a:ln w="76200" cap="flat" cmpd="sng" algn="ctr">
            <a:solidFill>
              <a:srgbClr val="FF0000"/>
            </a:solidFill>
            <a:prstDash val="solid"/>
            <a:round/>
            <a:headEnd type="none" w="med" len="med"/>
            <a:tailEnd type="none" w="lg" len="lg"/>
          </a:ln>
          <a:effectLst/>
        </p:spPr>
      </p:cxnSp>
      <p:cxnSp>
        <p:nvCxnSpPr>
          <p:cNvPr id="28" name="Straight Connector 27"/>
          <p:cNvCxnSpPr/>
          <p:nvPr/>
        </p:nvCxnSpPr>
        <p:spPr bwMode="auto">
          <a:xfrm flipH="1">
            <a:off x="2914178" y="2438410"/>
            <a:ext cx="4214649" cy="0"/>
          </a:xfrm>
          <a:prstGeom prst="line">
            <a:avLst/>
          </a:prstGeom>
          <a:solidFill>
            <a:schemeClr val="accent1"/>
          </a:solidFill>
          <a:ln w="76200" cap="flat" cmpd="sng" algn="ctr">
            <a:solidFill>
              <a:srgbClr val="FF0000"/>
            </a:solidFill>
            <a:prstDash val="solid"/>
            <a:round/>
            <a:headEnd type="none" w="med" len="med"/>
            <a:tailEnd type="none" w="lg" len="lg"/>
          </a:ln>
          <a:effectLst/>
        </p:spPr>
      </p:cxnSp>
      <p:sp>
        <p:nvSpPr>
          <p:cNvPr id="29" name="TextBox 28"/>
          <p:cNvSpPr txBox="1"/>
          <p:nvPr/>
        </p:nvSpPr>
        <p:spPr>
          <a:xfrm>
            <a:off x="1332372" y="1728961"/>
            <a:ext cx="423514" cy="369332"/>
          </a:xfrm>
          <a:prstGeom prst="rect">
            <a:avLst/>
          </a:prstGeom>
          <a:noFill/>
        </p:spPr>
        <p:txBody>
          <a:bodyPr wrap="none" rtlCol="0">
            <a:spAutoFit/>
          </a:bodyPr>
          <a:lstStyle/>
          <a:p>
            <a:r>
              <a:rPr lang="en-US" sz="1800" i="1" dirty="0">
                <a:latin typeface="Times New Roman" pitchFamily="18" charset="0"/>
                <a:cs typeface="Times New Roman" pitchFamily="18" charset="0"/>
              </a:rPr>
              <a:t>V</a:t>
            </a:r>
            <a:r>
              <a:rPr lang="en-US" sz="1800" i="1" baseline="-25000" dirty="0">
                <a:latin typeface="Times New Roman" pitchFamily="18" charset="0"/>
                <a:cs typeface="Times New Roman" pitchFamily="18" charset="0"/>
              </a:rPr>
              <a:t>S</a:t>
            </a:r>
          </a:p>
        </p:txBody>
      </p:sp>
      <p:cxnSp>
        <p:nvCxnSpPr>
          <p:cNvPr id="30" name="Straight Arrow Connector 29"/>
          <p:cNvCxnSpPr/>
          <p:nvPr/>
        </p:nvCxnSpPr>
        <p:spPr bwMode="auto">
          <a:xfrm>
            <a:off x="2924689" y="1130662"/>
            <a:ext cx="4204138" cy="0"/>
          </a:xfrm>
          <a:prstGeom prst="straightConnector1">
            <a:avLst/>
          </a:prstGeom>
          <a:solidFill>
            <a:schemeClr val="accent1"/>
          </a:solidFill>
          <a:ln w="19050" cap="flat" cmpd="sng" algn="ctr">
            <a:solidFill>
              <a:schemeClr val="tx1"/>
            </a:solidFill>
            <a:prstDash val="solid"/>
            <a:round/>
            <a:headEnd type="triangle" w="med" len="med"/>
            <a:tailEnd type="triangle" w="med" len="med"/>
          </a:ln>
          <a:effectLst/>
        </p:spPr>
      </p:cxnSp>
      <p:sp>
        <p:nvSpPr>
          <p:cNvPr id="31" name="TextBox 30"/>
          <p:cNvSpPr txBox="1"/>
          <p:nvPr/>
        </p:nvSpPr>
        <p:spPr>
          <a:xfrm>
            <a:off x="4902365" y="945996"/>
            <a:ext cx="248786" cy="369332"/>
          </a:xfrm>
          <a:prstGeom prst="rect">
            <a:avLst/>
          </a:prstGeom>
          <a:solidFill>
            <a:schemeClr val="bg1"/>
          </a:solidFill>
        </p:spPr>
        <p:txBody>
          <a:bodyPr wrap="none" rtlCol="0">
            <a:spAutoFit/>
          </a:bodyPr>
          <a:lstStyle/>
          <a:p>
            <a:r>
              <a:rPr lang="en-US" sz="1800" i="1" dirty="0">
                <a:latin typeface="Times New Roman" pitchFamily="18" charset="0"/>
                <a:cs typeface="Times New Roman" pitchFamily="18" charset="0"/>
              </a:rPr>
              <a:t>l</a:t>
            </a:r>
          </a:p>
        </p:txBody>
      </p:sp>
      <p:sp>
        <p:nvSpPr>
          <p:cNvPr id="32" name="TextBox 31"/>
          <p:cNvSpPr txBox="1"/>
          <p:nvPr/>
        </p:nvSpPr>
        <p:spPr>
          <a:xfrm>
            <a:off x="4561485" y="1671158"/>
            <a:ext cx="1271752" cy="461665"/>
          </a:xfrm>
          <a:prstGeom prst="rect">
            <a:avLst/>
          </a:prstGeom>
          <a:noFill/>
        </p:spPr>
        <p:txBody>
          <a:bodyPr wrap="square" rtlCol="0">
            <a:spAutoFit/>
          </a:bodyPr>
          <a:lstStyle/>
          <a:p>
            <a:r>
              <a:rPr lang="en-US" sz="2400" i="1" dirty="0">
                <a:solidFill>
                  <a:srgbClr val="FF0000"/>
                </a:solidFill>
                <a:latin typeface="Times New Roman" pitchFamily="18" charset="0"/>
                <a:cs typeface="Times New Roman" pitchFamily="18" charset="0"/>
              </a:rPr>
              <a:t>( </a:t>
            </a:r>
            <a:r>
              <a:rPr lang="el-GR" sz="2400" i="1" dirty="0">
                <a:solidFill>
                  <a:srgbClr val="FF0000"/>
                </a:solidFill>
                <a:latin typeface="Times New Roman" pitchFamily="18" charset="0"/>
                <a:cs typeface="Times New Roman" pitchFamily="18" charset="0"/>
              </a:rPr>
              <a:t>γ</a:t>
            </a:r>
            <a:r>
              <a:rPr lang="en-US" sz="2400" i="1" dirty="0">
                <a:solidFill>
                  <a:srgbClr val="FF0000"/>
                </a:solidFill>
                <a:latin typeface="Times New Roman" pitchFamily="18" charset="0"/>
                <a:cs typeface="Times New Roman" pitchFamily="18" charset="0"/>
              </a:rPr>
              <a:t>, Z</a:t>
            </a:r>
            <a:r>
              <a:rPr lang="en-US" sz="2400" i="1" baseline="-25000" dirty="0">
                <a:solidFill>
                  <a:srgbClr val="FF0000"/>
                </a:solidFill>
                <a:latin typeface="Times New Roman" pitchFamily="18" charset="0"/>
                <a:cs typeface="Times New Roman" pitchFamily="18" charset="0"/>
              </a:rPr>
              <a:t>0 </a:t>
            </a:r>
            <a:r>
              <a:rPr lang="en-US" sz="2400" i="1" dirty="0">
                <a:solidFill>
                  <a:srgbClr val="FF0000"/>
                </a:solidFill>
                <a:latin typeface="Times New Roman" pitchFamily="18" charset="0"/>
                <a:cs typeface="Times New Roman" pitchFamily="18" charset="0"/>
              </a:rPr>
              <a:t>)</a:t>
            </a:r>
          </a:p>
        </p:txBody>
      </p:sp>
      <p:cxnSp>
        <p:nvCxnSpPr>
          <p:cNvPr id="33" name="Straight Arrow Connector 32"/>
          <p:cNvCxnSpPr/>
          <p:nvPr/>
        </p:nvCxnSpPr>
        <p:spPr bwMode="auto">
          <a:xfrm>
            <a:off x="2921876" y="2657665"/>
            <a:ext cx="2764221" cy="0"/>
          </a:xfrm>
          <a:prstGeom prst="straightConnector1">
            <a:avLst/>
          </a:prstGeom>
          <a:solidFill>
            <a:schemeClr val="accent1"/>
          </a:solidFill>
          <a:ln w="19050" cap="flat" cmpd="sng" algn="ctr">
            <a:solidFill>
              <a:schemeClr val="tx1"/>
            </a:solidFill>
            <a:prstDash val="solid"/>
            <a:round/>
            <a:headEnd type="triangle" w="med" len="med"/>
            <a:tailEnd type="triangle" w="med" len="med"/>
          </a:ln>
          <a:effectLst/>
        </p:spPr>
      </p:cxnSp>
      <p:sp>
        <p:nvSpPr>
          <p:cNvPr id="34" name="TextBox 33"/>
          <p:cNvSpPr txBox="1"/>
          <p:nvPr/>
        </p:nvSpPr>
        <p:spPr>
          <a:xfrm>
            <a:off x="4098324" y="2488388"/>
            <a:ext cx="264816" cy="338554"/>
          </a:xfrm>
          <a:prstGeom prst="rect">
            <a:avLst/>
          </a:prstGeom>
          <a:solidFill>
            <a:schemeClr val="bg1"/>
          </a:solidFill>
        </p:spPr>
        <p:txBody>
          <a:bodyPr wrap="none" rtlCol="0">
            <a:spAutoFit/>
          </a:bodyPr>
          <a:lstStyle/>
          <a:p>
            <a:r>
              <a:rPr lang="en-US" i="1" dirty="0">
                <a:latin typeface="Times New Roman" pitchFamily="18" charset="0"/>
                <a:cs typeface="Times New Roman" pitchFamily="18" charset="0"/>
              </a:rPr>
              <a:t>z</a:t>
            </a:r>
          </a:p>
        </p:txBody>
      </p:sp>
      <p:cxnSp>
        <p:nvCxnSpPr>
          <p:cNvPr id="35" name="Straight Connector 34"/>
          <p:cNvCxnSpPr/>
          <p:nvPr/>
        </p:nvCxnSpPr>
        <p:spPr bwMode="auto">
          <a:xfrm>
            <a:off x="5686097" y="1282262"/>
            <a:ext cx="0" cy="1587062"/>
          </a:xfrm>
          <a:prstGeom prst="line">
            <a:avLst/>
          </a:prstGeom>
          <a:solidFill>
            <a:schemeClr val="accent1"/>
          </a:solidFill>
          <a:ln w="19050" cap="flat" cmpd="sng" algn="ctr">
            <a:solidFill>
              <a:schemeClr val="tx1"/>
            </a:solidFill>
            <a:prstDash val="dash"/>
            <a:round/>
            <a:headEnd type="none" w="med" len="med"/>
            <a:tailEnd type="none" w="lg" len="lg"/>
          </a:ln>
          <a:effectLst/>
        </p:spPr>
      </p:cxnSp>
      <p:cxnSp>
        <p:nvCxnSpPr>
          <p:cNvPr id="36" name="Straight Arrow Connector 35"/>
          <p:cNvCxnSpPr/>
          <p:nvPr/>
        </p:nvCxnSpPr>
        <p:spPr bwMode="auto">
          <a:xfrm>
            <a:off x="5696607" y="2657665"/>
            <a:ext cx="1439917" cy="0"/>
          </a:xfrm>
          <a:prstGeom prst="straightConnector1">
            <a:avLst/>
          </a:prstGeom>
          <a:solidFill>
            <a:schemeClr val="accent1"/>
          </a:solidFill>
          <a:ln w="19050" cap="flat" cmpd="sng" algn="ctr">
            <a:solidFill>
              <a:schemeClr val="tx1"/>
            </a:solidFill>
            <a:prstDash val="solid"/>
            <a:round/>
            <a:headEnd type="triangle" w="med" len="med"/>
            <a:tailEnd type="triangle" w="med" len="med"/>
          </a:ln>
          <a:effectLst/>
        </p:spPr>
      </p:cxnSp>
      <p:sp>
        <p:nvSpPr>
          <p:cNvPr id="37" name="TextBox 36"/>
          <p:cNvSpPr txBox="1"/>
          <p:nvPr/>
        </p:nvSpPr>
        <p:spPr>
          <a:xfrm>
            <a:off x="6005950" y="2488388"/>
            <a:ext cx="902811" cy="338554"/>
          </a:xfrm>
          <a:prstGeom prst="rect">
            <a:avLst/>
          </a:prstGeom>
          <a:solidFill>
            <a:schemeClr val="bg1"/>
          </a:solidFill>
        </p:spPr>
        <p:txBody>
          <a:bodyPr wrap="none" rtlCol="0">
            <a:spAutoFit/>
          </a:bodyPr>
          <a:lstStyle/>
          <a:p>
            <a:r>
              <a:rPr lang="en-US" i="1" dirty="0">
                <a:latin typeface="Times New Roman" pitchFamily="18" charset="0"/>
                <a:cs typeface="Times New Roman" pitchFamily="18" charset="0"/>
              </a:rPr>
              <a:t>z'  = l - z</a:t>
            </a:r>
          </a:p>
        </p:txBody>
      </p:sp>
      <p:sp>
        <p:nvSpPr>
          <p:cNvPr id="6" name="TextBox 5"/>
          <p:cNvSpPr txBox="1"/>
          <p:nvPr/>
        </p:nvSpPr>
        <p:spPr>
          <a:xfrm>
            <a:off x="7247502" y="1498128"/>
            <a:ext cx="1347143" cy="830997"/>
          </a:xfrm>
          <a:prstGeom prst="rect">
            <a:avLst/>
          </a:prstGeom>
          <a:noFill/>
        </p:spPr>
        <p:txBody>
          <a:bodyPr wrap="square" rtlCol="0">
            <a:spAutoFit/>
          </a:bodyPr>
          <a:lstStyle/>
          <a:p>
            <a:r>
              <a:rPr lang="en-US" i="1">
                <a:solidFill>
                  <a:srgbClr val="0000FF"/>
                </a:solidFill>
                <a:latin typeface="Times New Roman" panose="02020603050405020304" pitchFamily="18" charset="0"/>
                <a:cs typeface="Times New Roman" panose="02020603050405020304" pitchFamily="18" charset="0"/>
              </a:rPr>
              <a:t>CURRENT MAXIMUM AT SHORT</a:t>
            </a:r>
          </a:p>
        </p:txBody>
      </p:sp>
      <p:graphicFrame>
        <p:nvGraphicFramePr>
          <p:cNvPr id="38" name="Object 37"/>
          <p:cNvGraphicFramePr>
            <a:graphicFrameLocks noChangeAspect="1"/>
          </p:cNvGraphicFramePr>
          <p:nvPr/>
        </p:nvGraphicFramePr>
        <p:xfrm>
          <a:off x="2724150" y="3819525"/>
          <a:ext cx="3695700" cy="677863"/>
        </p:xfrm>
        <a:graphic>
          <a:graphicData uri="http://schemas.openxmlformats.org/presentationml/2006/ole">
            <mc:AlternateContent xmlns:mc="http://schemas.openxmlformats.org/markup-compatibility/2006">
              <mc:Choice xmlns:v="urn:schemas-microsoft-com:vml" Requires="v">
                <p:oleObj spid="_x0000_s72036" name="Equation" r:id="rId3" imgW="2793960" imgH="507960" progId="Equation.3">
                  <p:embed/>
                </p:oleObj>
              </mc:Choice>
              <mc:Fallback>
                <p:oleObj name="Equation" r:id="rId3" imgW="2793960" imgH="507960" progId="Equation.3">
                  <p:embed/>
                  <p:pic>
                    <p:nvPicPr>
                      <p:cNvPr id="38" name="Object 37"/>
                      <p:cNvPicPr>
                        <a:picLocks noChangeAspect="1" noChangeArrowheads="1"/>
                      </p:cNvPicPr>
                      <p:nvPr/>
                    </p:nvPicPr>
                    <p:blipFill>
                      <a:blip r:embed="rId4"/>
                      <a:srcRect/>
                      <a:stretch>
                        <a:fillRect/>
                      </a:stretch>
                    </p:blipFill>
                    <p:spPr bwMode="auto">
                      <a:xfrm>
                        <a:off x="2724150" y="3819525"/>
                        <a:ext cx="3695700" cy="677863"/>
                      </a:xfrm>
                      <a:prstGeom prst="rect">
                        <a:avLst/>
                      </a:prstGeom>
                      <a:noFill/>
                    </p:spPr>
                  </p:pic>
                </p:oleObj>
              </mc:Fallback>
            </mc:AlternateContent>
          </a:graphicData>
        </a:graphic>
      </p:graphicFrame>
      <p:grpSp>
        <p:nvGrpSpPr>
          <p:cNvPr id="4" name="Group 3"/>
          <p:cNvGrpSpPr/>
          <p:nvPr/>
        </p:nvGrpSpPr>
        <p:grpSpPr>
          <a:xfrm>
            <a:off x="3425454" y="4573930"/>
            <a:ext cx="2293092" cy="1503338"/>
            <a:chOff x="3481581" y="4573930"/>
            <a:chExt cx="2293092" cy="1503338"/>
          </a:xfrm>
        </p:grpSpPr>
        <p:graphicFrame>
          <p:nvGraphicFramePr>
            <p:cNvPr id="39" name="Object 38"/>
            <p:cNvGraphicFramePr>
              <a:graphicFrameLocks noChangeAspect="1"/>
            </p:cNvGraphicFramePr>
            <p:nvPr/>
          </p:nvGraphicFramePr>
          <p:xfrm>
            <a:off x="4502661" y="4658885"/>
            <a:ext cx="810818" cy="577193"/>
          </p:xfrm>
          <a:graphic>
            <a:graphicData uri="http://schemas.openxmlformats.org/presentationml/2006/ole">
              <mc:AlternateContent xmlns:mc="http://schemas.openxmlformats.org/markup-compatibility/2006">
                <mc:Choice xmlns:v="urn:schemas-microsoft-com:vml" Requires="v">
                  <p:oleObj spid="_x0000_s72037" name="Equation" r:id="rId5" imgW="698197" imgH="495085" progId="Equation.3">
                    <p:embed/>
                  </p:oleObj>
                </mc:Choice>
                <mc:Fallback>
                  <p:oleObj name="Equation" r:id="rId5" imgW="698197" imgH="495085" progId="Equation.3">
                    <p:embed/>
                    <p:pic>
                      <p:nvPicPr>
                        <p:cNvPr id="39" name="Object 3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02661" y="4658885"/>
                          <a:ext cx="810818" cy="577193"/>
                        </a:xfrm>
                        <a:prstGeom prst="rect">
                          <a:avLst/>
                        </a:prstGeom>
                        <a:noFill/>
                      </p:spPr>
                    </p:pic>
                  </p:oleObj>
                </mc:Fallback>
              </mc:AlternateContent>
            </a:graphicData>
          </a:graphic>
        </p:graphicFrame>
        <p:graphicFrame>
          <p:nvGraphicFramePr>
            <p:cNvPr id="40" name="Object 39"/>
            <p:cNvGraphicFramePr>
              <a:graphicFrameLocks noChangeAspect="1"/>
            </p:cNvGraphicFramePr>
            <p:nvPr/>
          </p:nvGraphicFramePr>
          <p:xfrm>
            <a:off x="4517901" y="5397074"/>
            <a:ext cx="989522" cy="611175"/>
          </p:xfrm>
          <a:graphic>
            <a:graphicData uri="http://schemas.openxmlformats.org/presentationml/2006/ole">
              <mc:AlternateContent xmlns:mc="http://schemas.openxmlformats.org/markup-compatibility/2006">
                <mc:Choice xmlns:v="urn:schemas-microsoft-com:vml" Requires="v">
                  <p:oleObj spid="_x0000_s72038" name="Equation" r:id="rId7" imgW="812447" imgH="495085" progId="Equation.3">
                    <p:embed/>
                  </p:oleObj>
                </mc:Choice>
                <mc:Fallback>
                  <p:oleObj name="Equation" r:id="rId7" imgW="812447" imgH="495085" progId="Equation.3">
                    <p:embed/>
                    <p:pic>
                      <p:nvPicPr>
                        <p:cNvPr id="40" name="Object 3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17901" y="5397074"/>
                          <a:ext cx="989522" cy="611175"/>
                        </a:xfrm>
                        <a:prstGeom prst="rect">
                          <a:avLst/>
                        </a:prstGeom>
                        <a:noFill/>
                      </p:spPr>
                    </p:pic>
                  </p:oleObj>
                </mc:Fallback>
              </mc:AlternateContent>
            </a:graphicData>
          </a:graphic>
        </p:graphicFrame>
        <p:sp>
          <p:nvSpPr>
            <p:cNvPr id="41" name="Rectangle 5"/>
            <p:cNvSpPr>
              <a:spLocks noChangeArrowheads="1"/>
            </p:cNvSpPr>
            <p:nvPr/>
          </p:nvSpPr>
          <p:spPr bwMode="auto">
            <a:xfrm>
              <a:off x="3481581" y="4707955"/>
              <a:ext cx="914400" cy="5232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182563" algn="l" defTabSz="914400" rtl="0" eaLnBrk="0" fontAlgn="base" latinLnBrk="0" hangingPunct="0">
                <a:lnSpc>
                  <a:spcPct val="100000"/>
                </a:lnSpc>
                <a:spcBef>
                  <a:spcPct val="0"/>
                </a:spcBef>
                <a:spcAft>
                  <a:spcPct val="0"/>
                </a:spcAft>
                <a:buClrTx/>
                <a:buSzTx/>
                <a:buFontTx/>
                <a:buNone/>
                <a:tabLst/>
              </a:pPr>
              <a:r>
                <a:rPr kumimoji="0" lang="en-US" altLang="en-US" sz="1400" b="0" i="1"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βl </a:t>
              </a:r>
              <a:r>
                <a:rPr kumimoji="0" lang="en-US" altLang="en-US" sz="1400" b="0" i="1" u="sng"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&lt;</a:t>
              </a:r>
              <a:r>
                <a:rPr kumimoji="0" lang="en-US" altLang="en-US" sz="1400" b="0" i="1"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1:	</a:t>
              </a:r>
              <a:endParaRPr kumimoji="0" lang="en-US" altLang="en-US" sz="3200" b="0" i="0" u="none" strike="noStrike" cap="none" normalizeH="0" baseline="0" dirty="0">
                <a:ln>
                  <a:noFill/>
                </a:ln>
                <a:solidFill>
                  <a:schemeClr val="tx1"/>
                </a:solidFill>
                <a:effectLst/>
                <a:latin typeface="Arial" panose="020B0604020202020204" pitchFamily="34" charset="0"/>
              </a:endParaRPr>
            </a:p>
          </p:txBody>
        </p:sp>
        <p:sp>
          <p:nvSpPr>
            <p:cNvPr id="42" name="Rectangle 5"/>
            <p:cNvSpPr>
              <a:spLocks noChangeArrowheads="1"/>
            </p:cNvSpPr>
            <p:nvPr/>
          </p:nvSpPr>
          <p:spPr bwMode="auto">
            <a:xfrm>
              <a:off x="3481581" y="5485030"/>
              <a:ext cx="914400" cy="5232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182563" algn="l" defTabSz="914400" rtl="0" eaLnBrk="0" fontAlgn="base" latinLnBrk="0" hangingPunct="0">
                <a:lnSpc>
                  <a:spcPct val="100000"/>
                </a:lnSpc>
                <a:spcBef>
                  <a:spcPct val="0"/>
                </a:spcBef>
                <a:spcAft>
                  <a:spcPct val="0"/>
                </a:spcAft>
                <a:buClrTx/>
                <a:buSzTx/>
                <a:buFontTx/>
                <a:buNone/>
                <a:tabLst/>
              </a:pPr>
              <a:r>
                <a:rPr kumimoji="0" lang="en-US" altLang="en-US" sz="1400" b="0" i="1"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βl </a:t>
              </a:r>
              <a:r>
                <a:rPr kumimoji="0" lang="en-US" altLang="en-US" sz="1400" b="0" i="1" u="sng"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&gt;</a:t>
              </a:r>
              <a:r>
                <a:rPr kumimoji="0" lang="en-US" altLang="en-US" sz="1400" b="0" i="1" u="none" strike="noStrike" cap="none" normalizeH="0" baseline="0" dirty="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1:	</a:t>
              </a:r>
              <a:endParaRPr kumimoji="0" lang="en-US" altLang="en-US" sz="3200" b="0" i="0" u="none" strike="noStrike" cap="none" normalizeH="0" baseline="0" dirty="0">
                <a:ln>
                  <a:noFill/>
                </a:ln>
                <a:solidFill>
                  <a:schemeClr val="tx1"/>
                </a:solidFill>
                <a:effectLst/>
                <a:latin typeface="Arial" panose="020B0604020202020204" pitchFamily="34" charset="0"/>
              </a:endParaRPr>
            </a:p>
          </p:txBody>
        </p:sp>
        <p:sp>
          <p:nvSpPr>
            <p:cNvPr id="43" name="Rectangle 42"/>
            <p:cNvSpPr/>
            <p:nvPr/>
          </p:nvSpPr>
          <p:spPr>
            <a:xfrm>
              <a:off x="3481581" y="4573930"/>
              <a:ext cx="2293092" cy="150333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TextBox 43"/>
          <p:cNvSpPr txBox="1"/>
          <p:nvPr/>
        </p:nvSpPr>
        <p:spPr>
          <a:xfrm>
            <a:off x="3677108" y="3381519"/>
            <a:ext cx="1789785" cy="369332"/>
          </a:xfrm>
          <a:prstGeom prst="rect">
            <a:avLst/>
          </a:prstGeom>
          <a:noFill/>
        </p:spPr>
        <p:txBody>
          <a:bodyPr wrap="none" rtlCol="0">
            <a:spAutoFit/>
          </a:bodyPr>
          <a:lstStyle/>
          <a:p>
            <a:r>
              <a:rPr lang="en-US" sz="1800" i="1">
                <a:solidFill>
                  <a:srgbClr val="FF0000"/>
                </a:solidFill>
                <a:latin typeface="Times New Roman" panose="02020603050405020304" pitchFamily="18" charset="0"/>
                <a:cs typeface="Times New Roman" panose="02020603050405020304" pitchFamily="18" charset="0"/>
              </a:rPr>
              <a:t>Average current:</a:t>
            </a:r>
          </a:p>
        </p:txBody>
      </p:sp>
    </p:spTree>
    <p:extLst>
      <p:ext uri="{BB962C8B-B14F-4D97-AF65-F5344CB8AC3E}">
        <p14:creationId xmlns:p14="http://schemas.microsoft.com/office/powerpoint/2010/main" val="139620517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12703" y="1005016"/>
            <a:ext cx="8429555" cy="5733536"/>
          </a:xfrm>
          <a:prstGeom prst="rect">
            <a:avLst/>
          </a:prstGeom>
        </p:spPr>
      </p:pic>
      <p:sp>
        <p:nvSpPr>
          <p:cNvPr id="2" name="Title 1"/>
          <p:cNvSpPr>
            <a:spLocks noGrp="1"/>
          </p:cNvSpPr>
          <p:nvPr>
            <p:ph type="title"/>
          </p:nvPr>
        </p:nvSpPr>
        <p:spPr/>
        <p:txBody>
          <a:bodyPr/>
          <a:lstStyle/>
          <a:p>
            <a:r>
              <a:rPr lang="en-US" dirty="0"/>
              <a:t>Average Current Example:  h = 5 cm, l = 1 m</a:t>
            </a:r>
          </a:p>
        </p:txBody>
      </p:sp>
      <p:cxnSp>
        <p:nvCxnSpPr>
          <p:cNvPr id="5" name="Straight Connector 4"/>
          <p:cNvCxnSpPr/>
          <p:nvPr/>
        </p:nvCxnSpPr>
        <p:spPr bwMode="auto">
          <a:xfrm>
            <a:off x="6345346" y="1950642"/>
            <a:ext cx="1958595" cy="1783720"/>
          </a:xfrm>
          <a:prstGeom prst="line">
            <a:avLst/>
          </a:prstGeom>
          <a:solidFill>
            <a:schemeClr val="accent1"/>
          </a:solidFill>
          <a:ln w="19050" cap="flat" cmpd="sng" algn="ctr">
            <a:solidFill>
              <a:srgbClr val="0000FF"/>
            </a:solidFill>
            <a:prstDash val="dash"/>
            <a:round/>
            <a:headEnd type="none" w="med" len="med"/>
            <a:tailEnd type="none" w="lg" len="lg"/>
          </a:ln>
          <a:effectLst/>
        </p:spPr>
      </p:cxnSp>
      <p:sp>
        <p:nvSpPr>
          <p:cNvPr id="7" name="TextBox 6"/>
          <p:cNvSpPr txBox="1"/>
          <p:nvPr/>
        </p:nvSpPr>
        <p:spPr>
          <a:xfrm rot="2520000">
            <a:off x="6705579" y="2497300"/>
            <a:ext cx="1537600" cy="369332"/>
          </a:xfrm>
          <a:prstGeom prst="rect">
            <a:avLst/>
          </a:prstGeom>
          <a:solidFill>
            <a:schemeClr val="bg1"/>
          </a:solidFill>
        </p:spPr>
        <p:txBody>
          <a:bodyPr wrap="none" rtlCol="0">
            <a:spAutoFit/>
          </a:bodyPr>
          <a:lstStyle/>
          <a:p>
            <a:r>
              <a:rPr lang="en-US" sz="1800" i="1" dirty="0">
                <a:solidFill>
                  <a:srgbClr val="0000FF"/>
                </a:solidFill>
                <a:latin typeface="Times New Roman" panose="02020603050405020304" pitchFamily="18" charset="0"/>
                <a:cs typeface="Times New Roman" panose="02020603050405020304" pitchFamily="18" charset="0"/>
              </a:rPr>
              <a:t>-20 dB/decade</a:t>
            </a:r>
          </a:p>
        </p:txBody>
      </p:sp>
    </p:spTree>
    <p:extLst>
      <p:ext uri="{BB962C8B-B14F-4D97-AF65-F5344CB8AC3E}">
        <p14:creationId xmlns:p14="http://schemas.microsoft.com/office/powerpoint/2010/main" val="246276883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8058150" cy="406400"/>
          </a:xfrm>
        </p:spPr>
        <p:txBody>
          <a:bodyPr/>
          <a:lstStyle/>
          <a:p>
            <a:r>
              <a:rPr lang="en-US" dirty="0"/>
              <a:t>Coupled Voltage Due to Average Current</a:t>
            </a:r>
          </a:p>
        </p:txBody>
      </p:sp>
      <p:cxnSp>
        <p:nvCxnSpPr>
          <p:cNvPr id="3" name="Straight Connector 2"/>
          <p:cNvCxnSpPr/>
          <p:nvPr/>
        </p:nvCxnSpPr>
        <p:spPr bwMode="auto">
          <a:xfrm>
            <a:off x="1128252" y="2769624"/>
            <a:ext cx="2595716" cy="0"/>
          </a:xfrm>
          <a:prstGeom prst="line">
            <a:avLst/>
          </a:prstGeom>
          <a:solidFill>
            <a:schemeClr val="accent1"/>
          </a:solidFill>
          <a:ln w="19050" cap="flat" cmpd="sng" algn="ctr">
            <a:solidFill>
              <a:schemeClr val="tx1"/>
            </a:solidFill>
            <a:prstDash val="solid"/>
            <a:round/>
            <a:headEnd type="none" w="med" len="med"/>
            <a:tailEnd type="none" w="lg" len="lg"/>
          </a:ln>
          <a:effectLst/>
        </p:spPr>
      </p:cxnSp>
      <p:grpSp>
        <p:nvGrpSpPr>
          <p:cNvPr id="4" name="Group 32"/>
          <p:cNvGrpSpPr/>
          <p:nvPr/>
        </p:nvGrpSpPr>
        <p:grpSpPr>
          <a:xfrm>
            <a:off x="1462549" y="1850922"/>
            <a:ext cx="1927122" cy="169607"/>
            <a:chOff x="651387" y="2131141"/>
            <a:chExt cx="1927122" cy="169607"/>
          </a:xfrm>
        </p:grpSpPr>
        <p:grpSp>
          <p:nvGrpSpPr>
            <p:cNvPr id="5" name="Group 12"/>
            <p:cNvGrpSpPr/>
            <p:nvPr/>
          </p:nvGrpSpPr>
          <p:grpSpPr>
            <a:xfrm>
              <a:off x="651387" y="2131141"/>
              <a:ext cx="169607" cy="169607"/>
              <a:chOff x="796413" y="1047136"/>
              <a:chExt cx="169607" cy="169607"/>
            </a:xfrm>
          </p:grpSpPr>
          <p:grpSp>
            <p:nvGrpSpPr>
              <p:cNvPr id="7" name="Group 11"/>
              <p:cNvGrpSpPr/>
              <p:nvPr/>
            </p:nvGrpSpPr>
            <p:grpSpPr>
              <a:xfrm>
                <a:off x="840658" y="1091381"/>
                <a:ext cx="81116" cy="81116"/>
                <a:chOff x="843118" y="1097528"/>
                <a:chExt cx="81116" cy="81116"/>
              </a:xfrm>
            </p:grpSpPr>
            <p:cxnSp>
              <p:nvCxnSpPr>
                <p:cNvPr id="9" name="Straight Connector 5"/>
                <p:cNvCxnSpPr/>
                <p:nvPr/>
              </p:nvCxnSpPr>
              <p:spPr bwMode="auto">
                <a:xfrm>
                  <a:off x="843118" y="1097528"/>
                  <a:ext cx="81116" cy="81116"/>
                </a:xfrm>
                <a:prstGeom prst="line">
                  <a:avLst/>
                </a:prstGeom>
                <a:solidFill>
                  <a:schemeClr val="accent1"/>
                </a:solidFill>
                <a:ln w="9525" cap="flat" cmpd="sng" algn="ctr">
                  <a:solidFill>
                    <a:schemeClr val="tx1"/>
                  </a:solidFill>
                  <a:prstDash val="solid"/>
                  <a:round/>
                  <a:headEnd type="none" w="med" len="med"/>
                  <a:tailEnd type="none" w="lg" len="lg"/>
                </a:ln>
                <a:effectLst/>
              </p:spPr>
            </p:cxnSp>
            <p:cxnSp>
              <p:nvCxnSpPr>
                <p:cNvPr id="10" name="Straight Connector 9"/>
                <p:cNvCxnSpPr/>
                <p:nvPr/>
              </p:nvCxnSpPr>
              <p:spPr bwMode="auto">
                <a:xfrm flipV="1">
                  <a:off x="843118" y="1097528"/>
                  <a:ext cx="81116" cy="81116"/>
                </a:xfrm>
                <a:prstGeom prst="line">
                  <a:avLst/>
                </a:prstGeom>
                <a:solidFill>
                  <a:schemeClr val="accent1"/>
                </a:solidFill>
                <a:ln w="9525" cap="flat" cmpd="sng" algn="ctr">
                  <a:solidFill>
                    <a:schemeClr val="tx1"/>
                  </a:solidFill>
                  <a:prstDash val="solid"/>
                  <a:round/>
                  <a:headEnd type="none" w="med" len="med"/>
                  <a:tailEnd type="none" w="lg" len="lg"/>
                </a:ln>
                <a:effectLst/>
              </p:spPr>
            </p:cxnSp>
          </p:grpSp>
          <p:sp>
            <p:nvSpPr>
              <p:cNvPr id="8" name="Oval 7"/>
              <p:cNvSpPr/>
              <p:nvPr/>
            </p:nvSpPr>
            <p:spPr bwMode="auto">
              <a:xfrm>
                <a:off x="796413" y="1047136"/>
                <a:ext cx="169607" cy="169607"/>
              </a:xfrm>
              <a:prstGeom prst="ellipse">
                <a:avLst/>
              </a:prstGeom>
              <a:noFill/>
              <a:ln w="9525" cap="flat" cmpd="sng" algn="ctr">
                <a:solidFill>
                  <a:schemeClr val="tx1"/>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p:txBody>
          </p:sp>
        </p:grpSp>
        <p:sp>
          <p:nvSpPr>
            <p:cNvPr id="6" name="Oval 5"/>
            <p:cNvSpPr/>
            <p:nvPr/>
          </p:nvSpPr>
          <p:spPr bwMode="auto">
            <a:xfrm>
              <a:off x="2492477" y="2172928"/>
              <a:ext cx="86032" cy="86032"/>
            </a:xfrm>
            <a:prstGeom prst="ellipse">
              <a:avLst/>
            </a:prstGeom>
            <a:solidFill>
              <a:schemeClr val="tx1"/>
            </a:solidFill>
            <a:ln w="9525" cap="flat" cmpd="sng" algn="ctr">
              <a:solidFill>
                <a:schemeClr val="tx1"/>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p:txBody>
        </p:sp>
      </p:grpSp>
      <p:grpSp>
        <p:nvGrpSpPr>
          <p:cNvPr id="11" name="Group 31"/>
          <p:cNvGrpSpPr/>
          <p:nvPr/>
        </p:nvGrpSpPr>
        <p:grpSpPr>
          <a:xfrm>
            <a:off x="1462549" y="3518719"/>
            <a:ext cx="1927122" cy="169607"/>
            <a:chOff x="651387" y="3798938"/>
            <a:chExt cx="1927122" cy="169607"/>
          </a:xfrm>
        </p:grpSpPr>
        <p:grpSp>
          <p:nvGrpSpPr>
            <p:cNvPr id="12" name="Group 28"/>
            <p:cNvGrpSpPr/>
            <p:nvPr/>
          </p:nvGrpSpPr>
          <p:grpSpPr>
            <a:xfrm>
              <a:off x="651387" y="3798938"/>
              <a:ext cx="169607" cy="169607"/>
              <a:chOff x="690716" y="3655141"/>
              <a:chExt cx="169607" cy="169607"/>
            </a:xfrm>
          </p:grpSpPr>
          <p:sp>
            <p:nvSpPr>
              <p:cNvPr id="14" name="Oval 13"/>
              <p:cNvSpPr/>
              <p:nvPr/>
            </p:nvSpPr>
            <p:spPr bwMode="auto">
              <a:xfrm>
                <a:off x="690716" y="3655141"/>
                <a:ext cx="169607" cy="169607"/>
              </a:xfrm>
              <a:prstGeom prst="ellipse">
                <a:avLst/>
              </a:prstGeom>
              <a:noFill/>
              <a:ln w="9525" cap="flat" cmpd="sng" algn="ctr">
                <a:solidFill>
                  <a:srgbClr val="0000FF"/>
                </a:solidFill>
                <a:prstDash val="dash"/>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p:txBody>
          </p:sp>
          <p:sp>
            <p:nvSpPr>
              <p:cNvPr id="15" name="Oval 14"/>
              <p:cNvSpPr/>
              <p:nvPr/>
            </p:nvSpPr>
            <p:spPr bwMode="auto">
              <a:xfrm>
                <a:off x="732503" y="3696928"/>
                <a:ext cx="86032" cy="86032"/>
              </a:xfrm>
              <a:prstGeom prst="ellipse">
                <a:avLst/>
              </a:prstGeom>
              <a:solidFill>
                <a:srgbClr val="0000FF"/>
              </a:solidFill>
              <a:ln w="9525" cap="flat" cmpd="sng" algn="ctr">
                <a:solidFill>
                  <a:srgbClr val="0000FF"/>
                </a:solidFill>
                <a:prstDash val="dash"/>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p:txBody>
          </p:sp>
        </p:grpSp>
        <p:sp>
          <p:nvSpPr>
            <p:cNvPr id="13" name="Oval 12"/>
            <p:cNvSpPr/>
            <p:nvPr/>
          </p:nvSpPr>
          <p:spPr bwMode="auto">
            <a:xfrm>
              <a:off x="2492477" y="3840725"/>
              <a:ext cx="86032" cy="86032"/>
            </a:xfrm>
            <a:prstGeom prst="ellipse">
              <a:avLst/>
            </a:prstGeom>
            <a:solidFill>
              <a:srgbClr val="0000FF"/>
            </a:solidFill>
            <a:ln w="9525" cap="flat" cmpd="sng" algn="ctr">
              <a:solidFill>
                <a:srgbClr val="0000FF"/>
              </a:solidFill>
              <a:prstDash val="dash"/>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p:txBody>
        </p:sp>
      </p:grpSp>
      <p:sp>
        <p:nvSpPr>
          <p:cNvPr id="16" name="Right Brace 15"/>
          <p:cNvSpPr/>
          <p:nvPr/>
        </p:nvSpPr>
        <p:spPr bwMode="auto">
          <a:xfrm>
            <a:off x="1681316" y="1946787"/>
            <a:ext cx="147484" cy="811162"/>
          </a:xfrm>
          <a:prstGeom prst="rightBrace">
            <a:avLst/>
          </a:prstGeom>
          <a:noFill/>
          <a:ln w="9525" cap="flat" cmpd="sng" algn="ctr">
            <a:solidFill>
              <a:srgbClr val="7030A0"/>
            </a:solidFill>
            <a:prstDash val="solid"/>
            <a:round/>
            <a:headEnd type="none" w="med" len="med"/>
            <a:tailEnd type="none" w="lg" len="lg"/>
          </a:ln>
          <a:effectLst/>
        </p:spPr>
        <p:txBody>
          <a:bodyPr rtlCol="0" anchor="ctr"/>
          <a:lstStyle/>
          <a:p>
            <a:pPr algn="ctr"/>
            <a:endParaRPr lang="en-US"/>
          </a:p>
        </p:txBody>
      </p:sp>
      <p:sp>
        <p:nvSpPr>
          <p:cNvPr id="17" name="TextBox 16"/>
          <p:cNvSpPr txBox="1"/>
          <p:nvPr/>
        </p:nvSpPr>
        <p:spPr>
          <a:xfrm>
            <a:off x="1821426" y="2212259"/>
            <a:ext cx="279244" cy="276999"/>
          </a:xfrm>
          <a:prstGeom prst="rect">
            <a:avLst/>
          </a:prstGeom>
          <a:noFill/>
        </p:spPr>
        <p:txBody>
          <a:bodyPr wrap="none" rtlCol="0">
            <a:spAutoFit/>
          </a:bodyPr>
          <a:lstStyle/>
          <a:p>
            <a:r>
              <a:rPr lang="en-US" sz="1200" dirty="0">
                <a:solidFill>
                  <a:srgbClr val="7030A0"/>
                </a:solidFill>
              </a:rPr>
              <a:t>h</a:t>
            </a:r>
          </a:p>
        </p:txBody>
      </p:sp>
      <p:sp>
        <p:nvSpPr>
          <p:cNvPr id="18" name="Right Brace 17"/>
          <p:cNvSpPr/>
          <p:nvPr/>
        </p:nvSpPr>
        <p:spPr bwMode="auto">
          <a:xfrm rot="16200000">
            <a:off x="2372032" y="840659"/>
            <a:ext cx="135193" cy="1767348"/>
          </a:xfrm>
          <a:prstGeom prst="rightBrace">
            <a:avLst/>
          </a:prstGeom>
          <a:noFill/>
          <a:ln w="9525" cap="flat" cmpd="sng" algn="ctr">
            <a:solidFill>
              <a:srgbClr val="7030A0"/>
            </a:solidFill>
            <a:prstDash val="solid"/>
            <a:round/>
            <a:headEnd type="none" w="med" len="med"/>
            <a:tailEnd type="none" w="lg" len="lg"/>
          </a:ln>
          <a:effectLst/>
        </p:spPr>
        <p:txBody>
          <a:bodyPr rtlCol="0" anchor="ctr"/>
          <a:lstStyle/>
          <a:p>
            <a:pPr algn="ctr"/>
            <a:endParaRPr lang="en-US"/>
          </a:p>
        </p:txBody>
      </p:sp>
      <p:sp>
        <p:nvSpPr>
          <p:cNvPr id="19" name="TextBox 18"/>
          <p:cNvSpPr txBox="1"/>
          <p:nvPr/>
        </p:nvSpPr>
        <p:spPr>
          <a:xfrm>
            <a:off x="2305664" y="1420762"/>
            <a:ext cx="279244" cy="276999"/>
          </a:xfrm>
          <a:prstGeom prst="rect">
            <a:avLst/>
          </a:prstGeom>
          <a:noFill/>
        </p:spPr>
        <p:txBody>
          <a:bodyPr wrap="none" rtlCol="0">
            <a:spAutoFit/>
          </a:bodyPr>
          <a:lstStyle/>
          <a:p>
            <a:r>
              <a:rPr lang="en-US" sz="1200" dirty="0">
                <a:solidFill>
                  <a:srgbClr val="7030A0"/>
                </a:solidFill>
              </a:rPr>
              <a:t>b</a:t>
            </a:r>
          </a:p>
        </p:txBody>
      </p:sp>
      <p:sp>
        <p:nvSpPr>
          <p:cNvPr id="20" name="TextBox 62"/>
          <p:cNvSpPr txBox="1">
            <a:spLocks noChangeArrowheads="1"/>
          </p:cNvSpPr>
          <p:nvPr/>
        </p:nvSpPr>
        <p:spPr bwMode="auto">
          <a:xfrm>
            <a:off x="1038584" y="963968"/>
            <a:ext cx="3259226" cy="507831"/>
          </a:xfrm>
          <a:prstGeom prst="rect">
            <a:avLst/>
          </a:prstGeom>
          <a:noFill/>
          <a:ln w="9525">
            <a:noFill/>
            <a:miter lim="800000"/>
            <a:headEnd/>
            <a:tailEnd/>
          </a:ln>
        </p:spPr>
        <p:txBody>
          <a:bodyPr wrap="none">
            <a:spAutoFit/>
          </a:bodyPr>
          <a:lstStyle/>
          <a:p>
            <a:pPr>
              <a:defRPr/>
            </a:pPr>
            <a:r>
              <a:rPr lang="en-US" sz="900" dirty="0">
                <a:solidFill>
                  <a:srgbClr val="7030A0"/>
                </a:solidFill>
              </a:rPr>
              <a:t>b = culprit to victim cable separation</a:t>
            </a:r>
          </a:p>
          <a:p>
            <a:pPr>
              <a:defRPr/>
            </a:pPr>
            <a:r>
              <a:rPr lang="en-US" sz="900" dirty="0">
                <a:solidFill>
                  <a:srgbClr val="7030A0"/>
                </a:solidFill>
              </a:rPr>
              <a:t>h = height of culprit &amp; victim cables above ground plane</a:t>
            </a:r>
          </a:p>
          <a:p>
            <a:pPr>
              <a:defRPr/>
            </a:pPr>
            <a:r>
              <a:rPr lang="en-US" sz="900" dirty="0">
                <a:solidFill>
                  <a:srgbClr val="7030A0"/>
                </a:solidFill>
              </a:rPr>
              <a:t>a = wire radius</a:t>
            </a:r>
          </a:p>
        </p:txBody>
      </p:sp>
      <p:cxnSp>
        <p:nvCxnSpPr>
          <p:cNvPr id="21" name="Straight Connector 20"/>
          <p:cNvCxnSpPr/>
          <p:nvPr/>
        </p:nvCxnSpPr>
        <p:spPr bwMode="auto">
          <a:xfrm>
            <a:off x="3347884" y="1954162"/>
            <a:ext cx="0" cy="368710"/>
          </a:xfrm>
          <a:prstGeom prst="line">
            <a:avLst/>
          </a:prstGeom>
          <a:solidFill>
            <a:schemeClr val="accent1"/>
          </a:solidFill>
          <a:ln w="9525" cap="flat" cmpd="sng" algn="ctr">
            <a:solidFill>
              <a:schemeClr val="tx1"/>
            </a:solidFill>
            <a:prstDash val="dash"/>
            <a:round/>
            <a:headEnd type="none" w="med" len="med"/>
            <a:tailEnd type="none" w="lg" len="lg"/>
          </a:ln>
          <a:effectLst/>
        </p:spPr>
      </p:cxnSp>
      <p:cxnSp>
        <p:nvCxnSpPr>
          <p:cNvPr id="22" name="Straight Arrow Connector 21"/>
          <p:cNvCxnSpPr/>
          <p:nvPr/>
        </p:nvCxnSpPr>
        <p:spPr bwMode="auto">
          <a:xfrm flipH="1">
            <a:off x="3274142" y="2337620"/>
            <a:ext cx="73743" cy="265471"/>
          </a:xfrm>
          <a:prstGeom prst="straightConnector1">
            <a:avLst/>
          </a:prstGeom>
          <a:solidFill>
            <a:schemeClr val="accent1"/>
          </a:solidFill>
          <a:ln w="9525" cap="flat" cmpd="sng" algn="ctr">
            <a:solidFill>
              <a:srgbClr val="FF0000"/>
            </a:solidFill>
            <a:prstDash val="solid"/>
            <a:round/>
            <a:headEnd type="none" w="med" len="med"/>
            <a:tailEnd type="triangle" w="med" len="med"/>
          </a:ln>
          <a:effectLst/>
        </p:spPr>
      </p:cxnSp>
      <p:sp>
        <p:nvSpPr>
          <p:cNvPr id="23" name="Right Brace 22"/>
          <p:cNvSpPr/>
          <p:nvPr/>
        </p:nvSpPr>
        <p:spPr bwMode="auto">
          <a:xfrm>
            <a:off x="3441290" y="1944329"/>
            <a:ext cx="142568" cy="356420"/>
          </a:xfrm>
          <a:prstGeom prst="rightBrace">
            <a:avLst/>
          </a:prstGeom>
          <a:noFill/>
          <a:ln w="9525" cap="flat" cmpd="sng" algn="ctr">
            <a:solidFill>
              <a:srgbClr val="7030A0"/>
            </a:solidFill>
            <a:prstDash val="solid"/>
            <a:round/>
            <a:headEnd type="none" w="med" len="med"/>
            <a:tailEnd type="none" w="lg" len="lg"/>
          </a:ln>
          <a:effectLst/>
        </p:spPr>
        <p:txBody>
          <a:bodyPr rtlCol="0" anchor="ctr"/>
          <a:lstStyle/>
          <a:p>
            <a:pPr algn="ctr"/>
            <a:endParaRPr lang="en-US"/>
          </a:p>
        </p:txBody>
      </p:sp>
      <p:sp>
        <p:nvSpPr>
          <p:cNvPr id="24" name="TextBox 23"/>
          <p:cNvSpPr txBox="1"/>
          <p:nvPr/>
        </p:nvSpPr>
        <p:spPr>
          <a:xfrm>
            <a:off x="3551903" y="1966454"/>
            <a:ext cx="279244" cy="276999"/>
          </a:xfrm>
          <a:prstGeom prst="rect">
            <a:avLst/>
          </a:prstGeom>
          <a:noFill/>
        </p:spPr>
        <p:txBody>
          <a:bodyPr wrap="none" rtlCol="0">
            <a:spAutoFit/>
          </a:bodyPr>
          <a:lstStyle/>
          <a:p>
            <a:r>
              <a:rPr lang="en-US" sz="1200" dirty="0">
                <a:solidFill>
                  <a:srgbClr val="7030A0"/>
                </a:solidFill>
              </a:rPr>
              <a:t>y</a:t>
            </a:r>
          </a:p>
        </p:txBody>
      </p:sp>
      <p:cxnSp>
        <p:nvCxnSpPr>
          <p:cNvPr id="25" name="Straight Connector 24"/>
          <p:cNvCxnSpPr/>
          <p:nvPr/>
        </p:nvCxnSpPr>
        <p:spPr bwMode="auto">
          <a:xfrm flipH="1">
            <a:off x="2905432" y="2315497"/>
            <a:ext cx="442452" cy="0"/>
          </a:xfrm>
          <a:prstGeom prst="line">
            <a:avLst/>
          </a:prstGeom>
          <a:solidFill>
            <a:schemeClr val="accent1"/>
          </a:solidFill>
          <a:ln w="9525" cap="flat" cmpd="sng" algn="ctr">
            <a:solidFill>
              <a:schemeClr val="tx1"/>
            </a:solidFill>
            <a:prstDash val="dash"/>
            <a:round/>
            <a:headEnd type="none" w="med" len="med"/>
            <a:tailEnd type="none" w="lg" len="lg"/>
          </a:ln>
          <a:effectLst/>
        </p:spPr>
      </p:cxnSp>
      <p:sp>
        <p:nvSpPr>
          <p:cNvPr id="26" name="TextBox 25"/>
          <p:cNvSpPr txBox="1"/>
          <p:nvPr/>
        </p:nvSpPr>
        <p:spPr>
          <a:xfrm>
            <a:off x="3266768" y="2470356"/>
            <a:ext cx="295274" cy="276999"/>
          </a:xfrm>
          <a:prstGeom prst="rect">
            <a:avLst/>
          </a:prstGeom>
          <a:noFill/>
        </p:spPr>
        <p:txBody>
          <a:bodyPr wrap="none" rtlCol="0">
            <a:spAutoFit/>
          </a:bodyPr>
          <a:lstStyle/>
          <a:p>
            <a:r>
              <a:rPr lang="en-US" sz="1200" dirty="0">
                <a:solidFill>
                  <a:srgbClr val="FF0000"/>
                </a:solidFill>
              </a:rPr>
              <a:t>B</a:t>
            </a:r>
          </a:p>
        </p:txBody>
      </p:sp>
      <p:sp>
        <p:nvSpPr>
          <p:cNvPr id="27" name="TextBox 26"/>
          <p:cNvSpPr txBox="1"/>
          <p:nvPr/>
        </p:nvSpPr>
        <p:spPr>
          <a:xfrm>
            <a:off x="3119283" y="2278627"/>
            <a:ext cx="253596" cy="246221"/>
          </a:xfrm>
          <a:prstGeom prst="rect">
            <a:avLst/>
          </a:prstGeom>
          <a:noFill/>
        </p:spPr>
        <p:txBody>
          <a:bodyPr wrap="none" rtlCol="0">
            <a:spAutoFit/>
          </a:bodyPr>
          <a:lstStyle/>
          <a:p>
            <a:r>
              <a:rPr lang="el-GR" sz="1000" dirty="0"/>
              <a:t>θ</a:t>
            </a:r>
            <a:endParaRPr lang="en-US" sz="1000" dirty="0"/>
          </a:p>
        </p:txBody>
      </p:sp>
      <p:sp>
        <p:nvSpPr>
          <p:cNvPr id="28" name="TextBox 27"/>
          <p:cNvSpPr txBox="1"/>
          <p:nvPr/>
        </p:nvSpPr>
        <p:spPr>
          <a:xfrm>
            <a:off x="317090" y="1740310"/>
            <a:ext cx="1098755" cy="553998"/>
          </a:xfrm>
          <a:prstGeom prst="rect">
            <a:avLst/>
          </a:prstGeom>
          <a:noFill/>
        </p:spPr>
        <p:txBody>
          <a:bodyPr wrap="square" rtlCol="0">
            <a:spAutoFit/>
          </a:bodyPr>
          <a:lstStyle/>
          <a:p>
            <a:pPr algn="r"/>
            <a:r>
              <a:rPr lang="en-US" sz="1000" dirty="0"/>
              <a:t>CULPRIT WIRE</a:t>
            </a:r>
          </a:p>
          <a:p>
            <a:pPr algn="r"/>
            <a:r>
              <a:rPr lang="en-US" sz="1000" dirty="0"/>
              <a:t>I</a:t>
            </a:r>
            <a:r>
              <a:rPr lang="en-US" sz="1000" baseline="-25000" dirty="0"/>
              <a:t>C</a:t>
            </a:r>
            <a:r>
              <a:rPr lang="en-US" sz="1000" dirty="0"/>
              <a:t> (into page)</a:t>
            </a:r>
          </a:p>
        </p:txBody>
      </p:sp>
      <p:sp>
        <p:nvSpPr>
          <p:cNvPr id="29" name="TextBox 28"/>
          <p:cNvSpPr txBox="1"/>
          <p:nvPr/>
        </p:nvSpPr>
        <p:spPr>
          <a:xfrm>
            <a:off x="314631" y="3323303"/>
            <a:ext cx="1098755" cy="553998"/>
          </a:xfrm>
          <a:prstGeom prst="rect">
            <a:avLst/>
          </a:prstGeom>
          <a:noFill/>
        </p:spPr>
        <p:txBody>
          <a:bodyPr wrap="square" rtlCol="0">
            <a:spAutoFit/>
          </a:bodyPr>
          <a:lstStyle/>
          <a:p>
            <a:pPr algn="r"/>
            <a:r>
              <a:rPr lang="en-US" sz="1000" dirty="0">
                <a:solidFill>
                  <a:srgbClr val="0000FF"/>
                </a:solidFill>
              </a:rPr>
              <a:t>CULPRIT IMAGE</a:t>
            </a:r>
          </a:p>
          <a:p>
            <a:pPr algn="r"/>
            <a:r>
              <a:rPr lang="en-US" sz="1000" dirty="0">
                <a:solidFill>
                  <a:srgbClr val="0000FF"/>
                </a:solidFill>
              </a:rPr>
              <a:t>I</a:t>
            </a:r>
            <a:r>
              <a:rPr lang="en-US" sz="1000" baseline="-25000" dirty="0">
                <a:solidFill>
                  <a:srgbClr val="0000FF"/>
                </a:solidFill>
              </a:rPr>
              <a:t>C</a:t>
            </a:r>
            <a:r>
              <a:rPr lang="en-US" sz="1000" dirty="0">
                <a:solidFill>
                  <a:srgbClr val="0000FF"/>
                </a:solidFill>
              </a:rPr>
              <a:t> (out of page)</a:t>
            </a:r>
          </a:p>
        </p:txBody>
      </p:sp>
      <p:sp>
        <p:nvSpPr>
          <p:cNvPr id="30" name="TextBox 29"/>
          <p:cNvSpPr txBox="1"/>
          <p:nvPr/>
        </p:nvSpPr>
        <p:spPr>
          <a:xfrm>
            <a:off x="3374924" y="1524001"/>
            <a:ext cx="717755" cy="400110"/>
          </a:xfrm>
          <a:prstGeom prst="rect">
            <a:avLst/>
          </a:prstGeom>
          <a:noFill/>
        </p:spPr>
        <p:txBody>
          <a:bodyPr wrap="square" rtlCol="0">
            <a:spAutoFit/>
          </a:bodyPr>
          <a:lstStyle/>
          <a:p>
            <a:r>
              <a:rPr lang="en-US" sz="1000" dirty="0"/>
              <a:t>VICTIM WIRE</a:t>
            </a:r>
          </a:p>
        </p:txBody>
      </p:sp>
      <p:sp>
        <p:nvSpPr>
          <p:cNvPr id="31" name="TextBox 30"/>
          <p:cNvSpPr txBox="1"/>
          <p:nvPr/>
        </p:nvSpPr>
        <p:spPr>
          <a:xfrm>
            <a:off x="3475705" y="3687953"/>
            <a:ext cx="717755" cy="400110"/>
          </a:xfrm>
          <a:prstGeom prst="rect">
            <a:avLst/>
          </a:prstGeom>
          <a:noFill/>
        </p:spPr>
        <p:txBody>
          <a:bodyPr wrap="square" rtlCol="0">
            <a:spAutoFit/>
          </a:bodyPr>
          <a:lstStyle/>
          <a:p>
            <a:r>
              <a:rPr lang="en-US" sz="1000" dirty="0">
                <a:solidFill>
                  <a:srgbClr val="0000FF"/>
                </a:solidFill>
              </a:rPr>
              <a:t>VICTIM IMAGE</a:t>
            </a:r>
          </a:p>
        </p:txBody>
      </p:sp>
      <p:sp>
        <p:nvSpPr>
          <p:cNvPr id="32" name="Right Brace 31"/>
          <p:cNvSpPr/>
          <p:nvPr/>
        </p:nvSpPr>
        <p:spPr bwMode="auto">
          <a:xfrm>
            <a:off x="3443671" y="2318185"/>
            <a:ext cx="171067" cy="1303696"/>
          </a:xfrm>
          <a:prstGeom prst="rightBrace">
            <a:avLst>
              <a:gd name="adj1" fmla="val 8333"/>
              <a:gd name="adj2" fmla="val 50000"/>
            </a:avLst>
          </a:prstGeom>
          <a:noFill/>
          <a:ln w="9525" cap="flat" cmpd="sng" algn="ctr">
            <a:solidFill>
              <a:srgbClr val="7030A0"/>
            </a:solidFill>
            <a:prstDash val="solid"/>
            <a:round/>
            <a:headEnd type="none" w="med" len="med"/>
            <a:tailEnd type="none" w="lg" len="lg"/>
          </a:ln>
          <a:effectLst/>
        </p:spPr>
        <p:txBody>
          <a:bodyPr rtlCol="0" anchor="ctr"/>
          <a:lstStyle/>
          <a:p>
            <a:pPr algn="ctr"/>
            <a:endParaRPr lang="en-US"/>
          </a:p>
        </p:txBody>
      </p:sp>
      <p:sp>
        <p:nvSpPr>
          <p:cNvPr id="33" name="TextBox 32"/>
          <p:cNvSpPr txBox="1"/>
          <p:nvPr/>
        </p:nvSpPr>
        <p:spPr>
          <a:xfrm>
            <a:off x="3575714" y="2818940"/>
            <a:ext cx="312906" cy="276999"/>
          </a:xfrm>
          <a:prstGeom prst="rect">
            <a:avLst/>
          </a:prstGeom>
          <a:noFill/>
        </p:spPr>
        <p:txBody>
          <a:bodyPr wrap="none" rtlCol="0">
            <a:spAutoFit/>
          </a:bodyPr>
          <a:lstStyle/>
          <a:p>
            <a:r>
              <a:rPr lang="en-US" sz="1200" dirty="0">
                <a:solidFill>
                  <a:srgbClr val="7030A0"/>
                </a:solidFill>
              </a:rPr>
              <a:t>y’</a:t>
            </a:r>
          </a:p>
        </p:txBody>
      </p:sp>
      <p:graphicFrame>
        <p:nvGraphicFramePr>
          <p:cNvPr id="34" name="Object 6"/>
          <p:cNvGraphicFramePr>
            <a:graphicFrameLocks noChangeAspect="1"/>
          </p:cNvGraphicFramePr>
          <p:nvPr/>
        </p:nvGraphicFramePr>
        <p:xfrm>
          <a:off x="4737304" y="2828156"/>
          <a:ext cx="3657600" cy="463550"/>
        </p:xfrm>
        <a:graphic>
          <a:graphicData uri="http://schemas.openxmlformats.org/presentationml/2006/ole">
            <mc:AlternateContent xmlns:mc="http://schemas.openxmlformats.org/markup-compatibility/2006">
              <mc:Choice xmlns:v="urn:schemas-microsoft-com:vml" Requires="v">
                <p:oleObj spid="_x0000_s73060" name="Equation" r:id="rId3" imgW="3098520" imgH="393480" progId="Equation.3">
                  <p:embed/>
                </p:oleObj>
              </mc:Choice>
              <mc:Fallback>
                <p:oleObj name="Equation" r:id="rId3" imgW="3098520" imgH="393480" progId="Equation.3">
                  <p:embed/>
                  <p:pic>
                    <p:nvPicPr>
                      <p:cNvPr id="34" name="Object 6"/>
                      <p:cNvPicPr>
                        <a:picLocks noChangeAspect="1" noChangeArrowheads="1"/>
                      </p:cNvPicPr>
                      <p:nvPr/>
                    </p:nvPicPr>
                    <p:blipFill>
                      <a:blip r:embed="rId4"/>
                      <a:srcRect/>
                      <a:stretch>
                        <a:fillRect/>
                      </a:stretch>
                    </p:blipFill>
                    <p:spPr bwMode="auto">
                      <a:xfrm>
                        <a:off x="4737304" y="2828156"/>
                        <a:ext cx="3657600" cy="463550"/>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35" name="TextBox 64"/>
          <p:cNvSpPr txBox="1">
            <a:spLocks noChangeArrowheads="1"/>
          </p:cNvSpPr>
          <p:nvPr/>
        </p:nvSpPr>
        <p:spPr bwMode="auto">
          <a:xfrm>
            <a:off x="4493620" y="2608287"/>
            <a:ext cx="2387192" cy="246221"/>
          </a:xfrm>
          <a:prstGeom prst="rect">
            <a:avLst/>
          </a:prstGeom>
          <a:noFill/>
          <a:ln w="9525">
            <a:noFill/>
            <a:miter lim="800000"/>
            <a:headEnd/>
            <a:tailEnd/>
          </a:ln>
        </p:spPr>
        <p:txBody>
          <a:bodyPr wrap="none">
            <a:spAutoFit/>
          </a:bodyPr>
          <a:lstStyle/>
          <a:p>
            <a:r>
              <a:rPr lang="en-US" sz="1000" dirty="0">
                <a:solidFill>
                  <a:srgbClr val="FF0000"/>
                </a:solidFill>
              </a:rPr>
              <a:t>Potential coupled into victim circuit:</a:t>
            </a:r>
          </a:p>
        </p:txBody>
      </p:sp>
      <p:graphicFrame>
        <p:nvGraphicFramePr>
          <p:cNvPr id="38" name="Object 12"/>
          <p:cNvGraphicFramePr>
            <a:graphicFrameLocks noChangeAspect="1"/>
          </p:cNvGraphicFramePr>
          <p:nvPr/>
        </p:nvGraphicFramePr>
        <p:xfrm>
          <a:off x="4857954" y="1832793"/>
          <a:ext cx="2360612" cy="549275"/>
        </p:xfrm>
        <a:graphic>
          <a:graphicData uri="http://schemas.openxmlformats.org/presentationml/2006/ole">
            <mc:AlternateContent xmlns:mc="http://schemas.openxmlformats.org/markup-compatibility/2006">
              <mc:Choice xmlns:v="urn:schemas-microsoft-com:vml" Requires="v">
                <p:oleObj spid="_x0000_s73061" name="Equation" r:id="rId5" imgW="2082600" imgH="482400" progId="Equation.3">
                  <p:embed/>
                </p:oleObj>
              </mc:Choice>
              <mc:Fallback>
                <p:oleObj name="Equation" r:id="rId5" imgW="2082600" imgH="482400" progId="Equation.3">
                  <p:embed/>
                  <p:pic>
                    <p:nvPicPr>
                      <p:cNvPr id="38" name="Object 12"/>
                      <p:cNvPicPr>
                        <a:picLocks noChangeAspect="1" noChangeArrowheads="1"/>
                      </p:cNvPicPr>
                      <p:nvPr/>
                    </p:nvPicPr>
                    <p:blipFill>
                      <a:blip r:embed="rId6"/>
                      <a:srcRect/>
                      <a:stretch>
                        <a:fillRect/>
                      </a:stretch>
                    </p:blipFill>
                    <p:spPr bwMode="auto">
                      <a:xfrm>
                        <a:off x="4857954" y="1832793"/>
                        <a:ext cx="2360612" cy="549275"/>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39" name="TextBox 63"/>
          <p:cNvSpPr txBox="1">
            <a:spLocks noChangeArrowheads="1"/>
          </p:cNvSpPr>
          <p:nvPr/>
        </p:nvSpPr>
        <p:spPr bwMode="auto">
          <a:xfrm>
            <a:off x="4473678" y="1545867"/>
            <a:ext cx="2276475" cy="246063"/>
          </a:xfrm>
          <a:prstGeom prst="rect">
            <a:avLst/>
          </a:prstGeom>
          <a:noFill/>
          <a:ln w="9525">
            <a:noFill/>
            <a:miter lim="800000"/>
            <a:headEnd/>
            <a:tailEnd/>
          </a:ln>
        </p:spPr>
        <p:txBody>
          <a:bodyPr wrap="none">
            <a:spAutoFit/>
          </a:bodyPr>
          <a:lstStyle/>
          <a:p>
            <a:r>
              <a:rPr lang="en-US" sz="1000" dirty="0">
                <a:solidFill>
                  <a:srgbClr val="FF0000"/>
                </a:solidFill>
              </a:rPr>
              <a:t>Mutual inductance per unit length:</a:t>
            </a:r>
          </a:p>
        </p:txBody>
      </p:sp>
      <p:graphicFrame>
        <p:nvGraphicFramePr>
          <p:cNvPr id="49" name="Object 6"/>
          <p:cNvGraphicFramePr>
            <a:graphicFrameLocks noChangeAspect="1"/>
          </p:cNvGraphicFramePr>
          <p:nvPr/>
        </p:nvGraphicFramePr>
        <p:xfrm>
          <a:off x="4737304" y="3655992"/>
          <a:ext cx="3373910" cy="715168"/>
        </p:xfrm>
        <a:graphic>
          <a:graphicData uri="http://schemas.openxmlformats.org/presentationml/2006/ole">
            <mc:AlternateContent xmlns:mc="http://schemas.openxmlformats.org/markup-compatibility/2006">
              <mc:Choice xmlns:v="urn:schemas-microsoft-com:vml" Requires="v">
                <p:oleObj spid="_x0000_s73062" name="Equation" r:id="rId7" imgW="1079280" imgH="228600" progId="Equation.3">
                  <p:embed/>
                </p:oleObj>
              </mc:Choice>
              <mc:Fallback>
                <p:oleObj name="Equation" r:id="rId7" imgW="1079280" imgH="228600" progId="Equation.3">
                  <p:embed/>
                  <p:pic>
                    <p:nvPicPr>
                      <p:cNvPr id="49" name="Object 6"/>
                      <p:cNvPicPr>
                        <a:picLocks noChangeAspect="1" noChangeArrowheads="1"/>
                      </p:cNvPicPr>
                      <p:nvPr/>
                    </p:nvPicPr>
                    <p:blipFill>
                      <a:blip r:embed="rId8"/>
                      <a:srcRect/>
                      <a:stretch>
                        <a:fillRect/>
                      </a:stretch>
                    </p:blipFill>
                    <p:spPr bwMode="auto">
                      <a:xfrm>
                        <a:off x="4737304" y="3655992"/>
                        <a:ext cx="3373910" cy="715168"/>
                      </a:xfrm>
                      <a:prstGeom prst="rect">
                        <a:avLst/>
                      </a:prstGeom>
                      <a:noFill/>
                      <a:ln w="38100">
                        <a:solidFill>
                          <a:srgbClr val="FF0000"/>
                        </a:solidFill>
                      </a:ln>
                    </p:spPr>
                  </p:pic>
                </p:oleObj>
              </mc:Fallback>
            </mc:AlternateContent>
          </a:graphicData>
        </a:graphic>
      </p:graphicFrame>
      <p:sp>
        <p:nvSpPr>
          <p:cNvPr id="36" name="TextBox 35"/>
          <p:cNvSpPr txBox="1"/>
          <p:nvPr/>
        </p:nvSpPr>
        <p:spPr>
          <a:xfrm>
            <a:off x="5611915" y="4983892"/>
            <a:ext cx="2013693" cy="954107"/>
          </a:xfrm>
          <a:prstGeom prst="rect">
            <a:avLst/>
          </a:prstGeom>
          <a:noFill/>
        </p:spPr>
        <p:txBody>
          <a:bodyPr wrap="none" rtlCol="0">
            <a:spAutoFit/>
          </a:bodyPr>
          <a:lstStyle/>
          <a:p>
            <a:pPr algn="ctr"/>
            <a:r>
              <a:rPr lang="en-US" sz="2800" i="1" dirty="0">
                <a:solidFill>
                  <a:srgbClr val="0000FF"/>
                </a:solidFill>
                <a:latin typeface="Times New Roman" panose="02020603050405020304" pitchFamily="18" charset="0"/>
                <a:cs typeface="Times New Roman" panose="02020603050405020304" pitchFamily="18" charset="0"/>
              </a:rPr>
              <a:t>For l &gt; 0.1</a:t>
            </a:r>
            <a:r>
              <a:rPr lang="el-GR" sz="2800" i="1" dirty="0">
                <a:solidFill>
                  <a:srgbClr val="0000FF"/>
                </a:solidFill>
                <a:latin typeface="Times New Roman" panose="02020603050405020304" pitchFamily="18" charset="0"/>
                <a:cs typeface="Times New Roman" panose="02020603050405020304" pitchFamily="18" charset="0"/>
              </a:rPr>
              <a:t>λ</a:t>
            </a:r>
            <a:r>
              <a:rPr lang="en-US" sz="2800" i="1" dirty="0">
                <a:solidFill>
                  <a:srgbClr val="0000FF"/>
                </a:solidFill>
                <a:latin typeface="Times New Roman" panose="02020603050405020304" pitchFamily="18" charset="0"/>
                <a:cs typeface="Times New Roman" panose="02020603050405020304" pitchFamily="18" charset="0"/>
              </a:rPr>
              <a:t>,</a:t>
            </a:r>
          </a:p>
          <a:p>
            <a:pPr algn="ctr"/>
            <a:r>
              <a:rPr lang="en-US" sz="2800" i="1" dirty="0">
                <a:solidFill>
                  <a:srgbClr val="0000FF"/>
                </a:solidFill>
                <a:latin typeface="Times New Roman" panose="02020603050405020304" pitchFamily="18" charset="0"/>
                <a:cs typeface="Times New Roman" panose="02020603050405020304" pitchFamily="18" charset="0"/>
              </a:rPr>
              <a:t>I</a:t>
            </a:r>
            <a:r>
              <a:rPr lang="en-US" sz="2800" i="1" baseline="-25000" dirty="0">
                <a:solidFill>
                  <a:srgbClr val="0000FF"/>
                </a:solidFill>
                <a:latin typeface="Times New Roman" panose="02020603050405020304" pitchFamily="18" charset="0"/>
                <a:cs typeface="Times New Roman" panose="02020603050405020304" pitchFamily="18" charset="0"/>
              </a:rPr>
              <a:t>C</a:t>
            </a:r>
            <a:r>
              <a:rPr lang="en-US" sz="2800" i="1" dirty="0">
                <a:solidFill>
                  <a:srgbClr val="0000FF"/>
                </a:solidFill>
                <a:latin typeface="Times New Roman" panose="02020603050405020304" pitchFamily="18" charset="0"/>
                <a:cs typeface="Times New Roman" panose="02020603050405020304" pitchFamily="18" charset="0"/>
              </a:rPr>
              <a:t> </a:t>
            </a:r>
            <a:r>
              <a:rPr lang="en-US" sz="2800" i="1">
                <a:solidFill>
                  <a:srgbClr val="0000FF"/>
                </a:solidFill>
                <a:latin typeface="Times New Roman" panose="02020603050405020304" pitchFamily="18" charset="0"/>
                <a:cs typeface="Times New Roman" panose="02020603050405020304" pitchFamily="18" charset="0"/>
              </a:rPr>
              <a:t>= ~I</a:t>
            </a:r>
            <a:r>
              <a:rPr lang="en-US" sz="2800" i="1" baseline="-25000">
                <a:solidFill>
                  <a:srgbClr val="0000FF"/>
                </a:solidFill>
                <a:latin typeface="Times New Roman" panose="02020603050405020304" pitchFamily="18" charset="0"/>
                <a:cs typeface="Times New Roman" panose="02020603050405020304" pitchFamily="18" charset="0"/>
              </a:rPr>
              <a:t>AV</a:t>
            </a:r>
            <a:endParaRPr lang="en-US" sz="2800" i="1" baseline="-25000" dirty="0">
              <a:solidFill>
                <a:srgbClr val="0000FF"/>
              </a:solidFill>
              <a:latin typeface="Times New Roman" panose="02020603050405020304" pitchFamily="18" charset="0"/>
              <a:cs typeface="Times New Roman" panose="02020603050405020304" pitchFamily="18" charset="0"/>
            </a:endParaRPr>
          </a:p>
        </p:txBody>
      </p:sp>
      <p:cxnSp>
        <p:nvCxnSpPr>
          <p:cNvPr id="40" name="Straight Arrow Connector 39"/>
          <p:cNvCxnSpPr/>
          <p:nvPr/>
        </p:nvCxnSpPr>
        <p:spPr bwMode="auto">
          <a:xfrm flipV="1">
            <a:off x="7051589" y="4272308"/>
            <a:ext cx="444843" cy="711584"/>
          </a:xfrm>
          <a:prstGeom prst="straightConnector1">
            <a:avLst/>
          </a:prstGeom>
          <a:solidFill>
            <a:schemeClr val="accent1"/>
          </a:solidFill>
          <a:ln w="38100" cap="flat" cmpd="sng" algn="ctr">
            <a:solidFill>
              <a:srgbClr val="0000FF"/>
            </a:solidFill>
            <a:prstDash val="solid"/>
            <a:round/>
            <a:headEnd type="none" w="med" len="med"/>
            <a:tailEnd type="triangle"/>
          </a:ln>
          <a:effectLst/>
        </p:spPr>
      </p:cxnSp>
    </p:spTree>
    <p:extLst>
      <p:ext uri="{BB962C8B-B14F-4D97-AF65-F5344CB8AC3E}">
        <p14:creationId xmlns:p14="http://schemas.microsoft.com/office/powerpoint/2010/main" val="6395323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latin typeface="Times New Roman" panose="02020603050405020304" pitchFamily="18" charset="0"/>
                <a:cs typeface="Times New Roman" panose="02020603050405020304" pitchFamily="18" charset="0"/>
              </a:rPr>
              <a:t>I</a:t>
            </a:r>
            <a:r>
              <a:rPr lang="en-US" i="1" baseline="-25000" dirty="0">
                <a:latin typeface="Times New Roman" panose="02020603050405020304" pitchFamily="18" charset="0"/>
                <a:cs typeface="Times New Roman" panose="02020603050405020304" pitchFamily="18" charset="0"/>
              </a:rPr>
              <a:t>V</a:t>
            </a:r>
            <a:r>
              <a:rPr lang="en-US" i="1" dirty="0">
                <a:latin typeface="Times New Roman" panose="02020603050405020304" pitchFamily="18" charset="0"/>
                <a:cs typeface="Times New Roman" panose="02020603050405020304" pitchFamily="18" charset="0"/>
              </a:rPr>
              <a:t>/I</a:t>
            </a:r>
            <a:r>
              <a:rPr lang="en-US" i="1" baseline="-25000" dirty="0">
                <a:latin typeface="Times New Roman" panose="02020603050405020304" pitchFamily="18" charset="0"/>
                <a:cs typeface="Times New Roman" panose="02020603050405020304" pitchFamily="18" charset="0"/>
              </a:rPr>
              <a:t>C</a:t>
            </a:r>
            <a:r>
              <a:rPr lang="en-US" dirty="0"/>
              <a:t> for </a:t>
            </a:r>
            <a:r>
              <a:rPr lang="en-US"/>
              <a:t>various geometries, </a:t>
            </a:r>
            <a:r>
              <a:rPr lang="el-GR" i="1">
                <a:latin typeface="Times New Roman" panose="02020603050405020304" pitchFamily="18" charset="0"/>
                <a:cs typeface="Times New Roman" panose="02020603050405020304" pitchFamily="18" charset="0"/>
              </a:rPr>
              <a:t>β</a:t>
            </a:r>
            <a:r>
              <a:rPr lang="en-US" i="1">
                <a:latin typeface="Times New Roman" panose="02020603050405020304" pitchFamily="18" charset="0"/>
                <a:cs typeface="Times New Roman" panose="02020603050405020304" pitchFamily="18" charset="0"/>
              </a:rPr>
              <a:t>l &lt; 1</a:t>
            </a:r>
            <a:endParaRPr lang="en-US" i="1" dirty="0">
              <a:latin typeface="Times New Roman" panose="02020603050405020304" pitchFamily="18" charset="0"/>
              <a:cs typeface="Times New Roman" panose="02020603050405020304" pitchFamily="18" charset="0"/>
            </a:endParaRPr>
          </a:p>
        </p:txBody>
      </p:sp>
      <p:pic>
        <p:nvPicPr>
          <p:cNvPr id="3" name="Picture 2"/>
          <p:cNvPicPr/>
          <p:nvPr/>
        </p:nvPicPr>
        <p:blipFill rotWithShape="1">
          <a:blip r:embed="rId2">
            <a:extLst>
              <a:ext uri="{28A0092B-C50C-407E-A947-70E740481C1C}">
                <a14:useLocalDpi xmlns:a14="http://schemas.microsoft.com/office/drawing/2010/main"/>
              </a:ext>
            </a:extLst>
          </a:blip>
          <a:srcRect r="4180"/>
          <a:stretch/>
        </p:blipFill>
        <p:spPr bwMode="auto">
          <a:xfrm>
            <a:off x="305841" y="1818748"/>
            <a:ext cx="8340071" cy="5039252"/>
          </a:xfrm>
          <a:prstGeom prst="rect">
            <a:avLst/>
          </a:prstGeom>
          <a:noFill/>
          <a:ln>
            <a:noFill/>
          </a:ln>
        </p:spPr>
      </p:pic>
      <mc:AlternateContent xmlns:mc="http://schemas.openxmlformats.org/markup-compatibility/2006" xmlns:a14="http://schemas.microsoft.com/office/drawing/2010/main">
        <mc:Choice Requires="a14">
          <p:sp>
            <p:nvSpPr>
              <p:cNvPr id="4" name="Rectangle 3"/>
              <p:cNvSpPr/>
              <p:nvPr/>
            </p:nvSpPr>
            <p:spPr>
              <a:xfrm>
                <a:off x="3512701" y="816003"/>
                <a:ext cx="2058272" cy="1186479"/>
              </a:xfrm>
              <a:prstGeom prst="rect">
                <a:avLst/>
              </a:prstGeom>
            </p:spPr>
            <p:txBody>
              <a:bodyPr wrap="square">
                <a:spAutoFit/>
              </a:bodyPr>
              <a:lstStyle/>
              <a:p>
                <a14:m>
                  <m:oMath xmlns:m="http://schemas.openxmlformats.org/officeDocument/2006/math">
                    <m:f>
                      <m:fPr>
                        <m:ctrlPr>
                          <a:rPr lang="en-US" sz="1400" i="1" smtClean="0">
                            <a:latin typeface="Cambria Math" panose="02040503050406030204" pitchFamily="18" charset="0"/>
                            <a:ea typeface="MS Mincho" panose="02020609040205080304" pitchFamily="49" charset="-128"/>
                            <a:cs typeface="Times New Roman" panose="02020603050405020304" pitchFamily="18" charset="0"/>
                          </a:rPr>
                        </m:ctrlPr>
                      </m:fPr>
                      <m:num>
                        <m:sSub>
                          <m:sSubPr>
                            <m:ctrlPr>
                              <a:rPr lang="en-US" sz="1400" i="1">
                                <a:effectLst/>
                                <a:latin typeface="Cambria Math" panose="02040503050406030204" pitchFamily="18" charset="0"/>
                                <a:ea typeface="MS Mincho" panose="02020609040205080304" pitchFamily="49" charset="-128"/>
                                <a:cs typeface="Times New Roman" panose="02020603050405020304" pitchFamily="18" charset="0"/>
                              </a:rPr>
                            </m:ctrlPr>
                          </m:sSubPr>
                          <m:e>
                            <m:r>
                              <a:rPr lang="en-US" sz="1400" i="1">
                                <a:effectLst/>
                                <a:latin typeface="Cambria Math" panose="02040503050406030204" pitchFamily="18" charset="0"/>
                                <a:ea typeface="MS Mincho" panose="02020609040205080304" pitchFamily="49" charset="-128"/>
                                <a:cs typeface="Times New Roman" panose="02020603050405020304" pitchFamily="18" charset="0"/>
                              </a:rPr>
                              <m:t>𝐼</m:t>
                            </m:r>
                          </m:e>
                          <m:sub>
                            <m:r>
                              <a:rPr lang="en-US" sz="1400" i="1">
                                <a:effectLst/>
                                <a:latin typeface="Cambria Math" panose="02040503050406030204" pitchFamily="18" charset="0"/>
                                <a:ea typeface="MS Mincho" panose="02020609040205080304" pitchFamily="49" charset="-128"/>
                                <a:cs typeface="Times New Roman" panose="02020603050405020304" pitchFamily="18" charset="0"/>
                              </a:rPr>
                              <m:t>𝑉</m:t>
                            </m:r>
                          </m:sub>
                        </m:sSub>
                      </m:num>
                      <m:den>
                        <m:sSub>
                          <m:sSubPr>
                            <m:ctrlPr>
                              <a:rPr lang="en-US" sz="1400" i="1">
                                <a:effectLst/>
                                <a:latin typeface="Cambria Math" panose="02040503050406030204" pitchFamily="18" charset="0"/>
                                <a:ea typeface="MS Mincho" panose="02020609040205080304" pitchFamily="49" charset="-128"/>
                                <a:cs typeface="Times New Roman" panose="02020603050405020304" pitchFamily="18" charset="0"/>
                              </a:rPr>
                            </m:ctrlPr>
                          </m:sSubPr>
                          <m:e>
                            <m:r>
                              <a:rPr lang="en-US" sz="1400" i="1">
                                <a:effectLst/>
                                <a:latin typeface="Cambria Math" panose="02040503050406030204" pitchFamily="18" charset="0"/>
                                <a:ea typeface="MS Mincho" panose="02020609040205080304" pitchFamily="49" charset="-128"/>
                                <a:cs typeface="Times New Roman" panose="02020603050405020304" pitchFamily="18" charset="0"/>
                              </a:rPr>
                              <m:t>𝐼</m:t>
                            </m:r>
                          </m:e>
                          <m:sub>
                            <m:r>
                              <a:rPr lang="en-US" sz="1400" i="1">
                                <a:effectLst/>
                                <a:latin typeface="Cambria Math" panose="02040503050406030204" pitchFamily="18" charset="0"/>
                                <a:ea typeface="MS Mincho" panose="02020609040205080304" pitchFamily="49" charset="-128"/>
                                <a:cs typeface="Times New Roman" panose="02020603050405020304" pitchFamily="18" charset="0"/>
                              </a:rPr>
                              <m:t>𝐶</m:t>
                            </m:r>
                          </m:sub>
                        </m:sSub>
                      </m:den>
                    </m:f>
                    <m:r>
                      <a:rPr lang="en-US" sz="1400" b="1" i="1" smtClean="0">
                        <a:effectLst/>
                        <a:latin typeface="Cambria Math" panose="02040503050406030204" pitchFamily="18" charset="0"/>
                        <a:ea typeface="Cambria Math" panose="02040503050406030204" pitchFamily="18" charset="0"/>
                        <a:cs typeface="Times New Roman" panose="02020603050405020304" pitchFamily="18" charset="0"/>
                      </a:rPr>
                      <m:t>≈</m:t>
                    </m:r>
                    <m:f>
                      <m:fPr>
                        <m:ctrlPr>
                          <a:rPr lang="en-US" sz="1400" b="1" i="1" smtClean="0">
                            <a:effectLst/>
                            <a:latin typeface="Cambria Math" panose="02040503050406030204" pitchFamily="18" charset="0"/>
                            <a:ea typeface="MS Mincho" panose="02020609040205080304" pitchFamily="49" charset="-128"/>
                            <a:cs typeface="Times New Roman" panose="02020603050405020304" pitchFamily="18" charset="0"/>
                          </a:rPr>
                        </m:ctrlPr>
                      </m:fPr>
                      <m:num>
                        <m:sSub>
                          <m:sSubPr>
                            <m:ctrlPr>
                              <a:rPr lang="en-US" sz="1400" b="1" i="1" smtClean="0">
                                <a:effectLst/>
                                <a:latin typeface="Cambria Math" panose="02040503050406030204" pitchFamily="18" charset="0"/>
                                <a:ea typeface="MS Mincho" panose="02020609040205080304" pitchFamily="49" charset="-128"/>
                                <a:cs typeface="Times New Roman" panose="02020603050405020304" pitchFamily="18" charset="0"/>
                              </a:rPr>
                            </m:ctrlPr>
                          </m:sSubPr>
                          <m:e>
                            <m:r>
                              <a:rPr lang="en-US" sz="1400" b="1" i="1" smtClean="0">
                                <a:effectLst/>
                                <a:latin typeface="Cambria Math" panose="02040503050406030204" pitchFamily="18" charset="0"/>
                                <a:ea typeface="MS Mincho" panose="02020609040205080304" pitchFamily="49" charset="-128"/>
                                <a:cs typeface="Times New Roman" panose="02020603050405020304" pitchFamily="18" charset="0"/>
                              </a:rPr>
                              <m:t>𝑳</m:t>
                            </m:r>
                          </m:e>
                          <m:sub>
                            <m:r>
                              <a:rPr lang="en-US" sz="1400" b="1" i="1" smtClean="0">
                                <a:effectLst/>
                                <a:latin typeface="Cambria Math" panose="02040503050406030204" pitchFamily="18" charset="0"/>
                                <a:ea typeface="MS Mincho" panose="02020609040205080304" pitchFamily="49" charset="-128"/>
                                <a:cs typeface="Times New Roman" panose="02020603050405020304" pitchFamily="18" charset="0"/>
                              </a:rPr>
                              <m:t>𝑴</m:t>
                            </m:r>
                          </m:sub>
                        </m:sSub>
                      </m:num>
                      <m:den>
                        <m:sSub>
                          <m:sSubPr>
                            <m:ctrlPr>
                              <a:rPr lang="en-US" sz="1400" b="1" i="1" smtClean="0">
                                <a:effectLst/>
                                <a:latin typeface="Cambria Math" panose="02040503050406030204" pitchFamily="18" charset="0"/>
                                <a:ea typeface="MS Mincho" panose="02020609040205080304" pitchFamily="49" charset="-128"/>
                                <a:cs typeface="Times New Roman" panose="02020603050405020304" pitchFamily="18" charset="0"/>
                              </a:rPr>
                            </m:ctrlPr>
                          </m:sSubPr>
                          <m:e>
                            <m:r>
                              <a:rPr lang="en-US" sz="1400" b="1" i="1" smtClean="0">
                                <a:effectLst/>
                                <a:latin typeface="Cambria Math" panose="02040503050406030204" pitchFamily="18" charset="0"/>
                                <a:ea typeface="MS Mincho" panose="02020609040205080304" pitchFamily="49" charset="-128"/>
                                <a:cs typeface="Times New Roman" panose="02020603050405020304" pitchFamily="18" charset="0"/>
                              </a:rPr>
                              <m:t>𝑳</m:t>
                            </m:r>
                          </m:e>
                          <m:sub>
                            <m:r>
                              <a:rPr lang="en-US" sz="1400" b="1" i="1" smtClean="0">
                                <a:effectLst/>
                                <a:latin typeface="Cambria Math" panose="02040503050406030204" pitchFamily="18" charset="0"/>
                                <a:ea typeface="MS Mincho" panose="02020609040205080304" pitchFamily="49" charset="-128"/>
                                <a:cs typeface="Times New Roman" panose="02020603050405020304" pitchFamily="18" charset="0"/>
                              </a:rPr>
                              <m:t>𝑽</m:t>
                            </m:r>
                          </m:sub>
                        </m:sSub>
                      </m:den>
                    </m:f>
                    <m:r>
                      <a:rPr lang="en-US" sz="1400" i="1">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en-US" sz="1400" i="1">
                            <a:effectLst/>
                            <a:latin typeface="Cambria Math" panose="02040503050406030204" pitchFamily="18" charset="0"/>
                            <a:ea typeface="MS Mincho" panose="02020609040205080304" pitchFamily="49" charset="-128"/>
                            <a:cs typeface="Times New Roman" panose="02020603050405020304" pitchFamily="18" charset="0"/>
                          </a:rPr>
                        </m:ctrlPr>
                      </m:fPr>
                      <m:num>
                        <m:r>
                          <a:rPr lang="en-US" sz="1400" i="1">
                            <a:effectLst/>
                            <a:latin typeface="Cambria Math" panose="02040503050406030204" pitchFamily="18" charset="0"/>
                            <a:ea typeface="MS Mincho" panose="02020609040205080304" pitchFamily="49" charset="-128"/>
                            <a:cs typeface="Times New Roman" panose="02020603050405020304" pitchFamily="18" charset="0"/>
                          </a:rPr>
                          <m:t>𝑙𝑛</m:t>
                        </m:r>
                        <m:d>
                          <m:dPr>
                            <m:begChr m:val="["/>
                            <m:endChr m:val="]"/>
                            <m:ctrlPr>
                              <a:rPr lang="en-US" sz="1400" i="1">
                                <a:effectLst/>
                                <a:latin typeface="Cambria Math" panose="02040503050406030204" pitchFamily="18" charset="0"/>
                                <a:ea typeface="MS Mincho" panose="02020609040205080304" pitchFamily="49" charset="-128"/>
                                <a:cs typeface="Times New Roman" panose="02020603050405020304" pitchFamily="18" charset="0"/>
                              </a:rPr>
                            </m:ctrlPr>
                          </m:dPr>
                          <m:e>
                            <m:f>
                              <m:fPr>
                                <m:ctrlPr>
                                  <a:rPr lang="en-US" sz="1400" i="1">
                                    <a:effectLst/>
                                    <a:latin typeface="Cambria Math" panose="02040503050406030204" pitchFamily="18" charset="0"/>
                                    <a:ea typeface="MS Mincho" panose="02020609040205080304" pitchFamily="49" charset="-128"/>
                                    <a:cs typeface="Times New Roman" panose="02020603050405020304" pitchFamily="18" charset="0"/>
                                  </a:rPr>
                                </m:ctrlPr>
                              </m:fPr>
                              <m:num>
                                <m:sSup>
                                  <m:sSupPr>
                                    <m:ctrlPr>
                                      <a:rPr lang="en-US" i="1">
                                        <a:latin typeface="Cambria Math" panose="02040503050406030204" pitchFamily="18" charset="0"/>
                                        <a:ea typeface="MS Mincho" panose="02020609040205080304" pitchFamily="49" charset="-128"/>
                                        <a:cs typeface="Times New Roman" panose="02020603050405020304" pitchFamily="18" charset="0"/>
                                      </a:rPr>
                                    </m:ctrlPr>
                                  </m:sSupPr>
                                  <m:e>
                                    <m:r>
                                      <a:rPr lang="en-US" sz="1800" i="1">
                                        <a:effectLst/>
                                        <a:latin typeface="Cambria Math" panose="02040503050406030204" pitchFamily="18" charset="0"/>
                                        <a:ea typeface="MS Mincho" panose="02020609040205080304" pitchFamily="49" charset="-128"/>
                                        <a:cs typeface="Times New Roman" panose="02020603050405020304" pitchFamily="18" charset="0"/>
                                      </a:rPr>
                                      <m:t>𝑏</m:t>
                                    </m:r>
                                  </m:e>
                                  <m:sup>
                                    <m:r>
                                      <a:rPr lang="en-US" sz="1400" i="1">
                                        <a:effectLst/>
                                        <a:latin typeface="Cambria Math" panose="02040503050406030204" pitchFamily="18" charset="0"/>
                                        <a:ea typeface="MS Mincho" panose="02020609040205080304" pitchFamily="49" charset="-128"/>
                                        <a:cs typeface="Times New Roman" panose="02020603050405020304" pitchFamily="18" charset="0"/>
                                      </a:rPr>
                                      <m:t>2</m:t>
                                    </m:r>
                                  </m:sup>
                                </m:sSup>
                                <m:r>
                                  <a:rPr lang="en-US" sz="1400" i="1">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en-US" sz="1400" i="1">
                                        <a:effectLst/>
                                        <a:latin typeface="Cambria Math" panose="02040503050406030204" pitchFamily="18" charset="0"/>
                                        <a:ea typeface="MS Mincho" panose="02020609040205080304" pitchFamily="49" charset="-128"/>
                                        <a:cs typeface="Times New Roman" panose="02020603050405020304" pitchFamily="18" charset="0"/>
                                      </a:rPr>
                                    </m:ctrlPr>
                                  </m:sSupPr>
                                  <m:e>
                                    <m:d>
                                      <m:dPr>
                                        <m:ctrlPr>
                                          <a:rPr lang="en-US" sz="1400" i="1">
                                            <a:effectLst/>
                                            <a:latin typeface="Cambria Math" panose="02040503050406030204" pitchFamily="18" charset="0"/>
                                            <a:ea typeface="MS Mincho" panose="02020609040205080304" pitchFamily="49" charset="-128"/>
                                            <a:cs typeface="Times New Roman" panose="02020603050405020304" pitchFamily="18" charset="0"/>
                                          </a:rPr>
                                        </m:ctrlPr>
                                      </m:dPr>
                                      <m:e>
                                        <m:r>
                                          <a:rPr lang="en-US" sz="1800" i="1">
                                            <a:effectLst/>
                                            <a:latin typeface="Cambria Math" panose="02040503050406030204" pitchFamily="18" charset="0"/>
                                            <a:ea typeface="MS Mincho" panose="02020609040205080304" pitchFamily="49" charset="-128"/>
                                            <a:cs typeface="Times New Roman" panose="02020603050405020304" pitchFamily="18" charset="0"/>
                                          </a:rPr>
                                          <m:t>2</m:t>
                                        </m:r>
                                        <m:r>
                                          <a:rPr lang="en-US" sz="1800" i="1">
                                            <a:effectLst/>
                                            <a:latin typeface="Cambria Math" panose="02040503050406030204" pitchFamily="18" charset="0"/>
                                            <a:ea typeface="MS Mincho" panose="02020609040205080304" pitchFamily="49" charset="-128"/>
                                            <a:cs typeface="Times New Roman" panose="02020603050405020304" pitchFamily="18" charset="0"/>
                                          </a:rPr>
                                          <m:t>h</m:t>
                                        </m:r>
                                        <m:r>
                                          <a:rPr lang="en-US" sz="1800" i="1">
                                            <a:effectLst/>
                                            <a:latin typeface="Cambria Math" panose="02040503050406030204" pitchFamily="18" charset="0"/>
                                            <a:ea typeface="MS Mincho" panose="02020609040205080304" pitchFamily="49" charset="-128"/>
                                            <a:cs typeface="Times New Roman" panose="02020603050405020304" pitchFamily="18" charset="0"/>
                                          </a:rPr>
                                          <m:t>−</m:t>
                                        </m:r>
                                        <m:r>
                                          <a:rPr lang="en-US" sz="1800" i="1">
                                            <a:effectLst/>
                                            <a:latin typeface="Cambria Math" panose="02040503050406030204" pitchFamily="18" charset="0"/>
                                            <a:ea typeface="MS Mincho" panose="02020609040205080304" pitchFamily="49" charset="-128"/>
                                            <a:cs typeface="Times New Roman" panose="02020603050405020304" pitchFamily="18" charset="0"/>
                                          </a:rPr>
                                          <m:t>𝑎</m:t>
                                        </m:r>
                                      </m:e>
                                    </m:d>
                                  </m:e>
                                  <m:sup>
                                    <m:r>
                                      <a:rPr lang="en-US" sz="1400" i="1">
                                        <a:effectLst/>
                                        <a:latin typeface="Cambria Math" panose="02040503050406030204" pitchFamily="18" charset="0"/>
                                        <a:ea typeface="MS Mincho" panose="02020609040205080304" pitchFamily="49" charset="-128"/>
                                        <a:cs typeface="Times New Roman" panose="02020603050405020304" pitchFamily="18" charset="0"/>
                                      </a:rPr>
                                      <m:t>2</m:t>
                                    </m:r>
                                  </m:sup>
                                </m:sSup>
                              </m:num>
                              <m:den>
                                <m:sSup>
                                  <m:sSupPr>
                                    <m:ctrlPr>
                                      <a:rPr lang="en-US" sz="1400" i="1">
                                        <a:effectLst/>
                                        <a:latin typeface="Cambria Math" panose="02040503050406030204" pitchFamily="18" charset="0"/>
                                        <a:ea typeface="MS Mincho" panose="02020609040205080304" pitchFamily="49" charset="-128"/>
                                        <a:cs typeface="Times New Roman" panose="02020603050405020304" pitchFamily="18" charset="0"/>
                                      </a:rPr>
                                    </m:ctrlPr>
                                  </m:sSupPr>
                                  <m:e>
                                    <m:r>
                                      <a:rPr lang="en-US" sz="1800" i="1">
                                        <a:effectLst/>
                                        <a:latin typeface="Cambria Math" panose="02040503050406030204" pitchFamily="18" charset="0"/>
                                        <a:ea typeface="MS Mincho" panose="02020609040205080304" pitchFamily="49" charset="-128"/>
                                        <a:cs typeface="Times New Roman" panose="02020603050405020304" pitchFamily="18" charset="0"/>
                                      </a:rPr>
                                      <m:t>𝑏</m:t>
                                    </m:r>
                                  </m:e>
                                  <m:sup>
                                    <m:r>
                                      <a:rPr lang="en-US" sz="1400" i="1">
                                        <a:effectLst/>
                                        <a:latin typeface="Cambria Math" panose="02040503050406030204" pitchFamily="18" charset="0"/>
                                        <a:ea typeface="MS Mincho" panose="02020609040205080304" pitchFamily="49" charset="-128"/>
                                        <a:cs typeface="Times New Roman" panose="02020603050405020304" pitchFamily="18" charset="0"/>
                                      </a:rPr>
                                      <m:t>2</m:t>
                                    </m:r>
                                  </m:sup>
                                </m:sSup>
                                <m:r>
                                  <a:rPr lang="en-US" sz="1400" i="1">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en-US" sz="1400" i="1">
                                        <a:effectLst/>
                                        <a:latin typeface="Cambria Math" panose="02040503050406030204" pitchFamily="18" charset="0"/>
                                        <a:ea typeface="MS Mincho" panose="02020609040205080304" pitchFamily="49" charset="-128"/>
                                        <a:cs typeface="Times New Roman" panose="02020603050405020304" pitchFamily="18" charset="0"/>
                                      </a:rPr>
                                    </m:ctrlPr>
                                  </m:sSupPr>
                                  <m:e>
                                    <m:r>
                                      <a:rPr lang="en-US" sz="1800" i="1">
                                        <a:effectLst/>
                                        <a:latin typeface="Cambria Math" panose="02040503050406030204" pitchFamily="18" charset="0"/>
                                        <a:ea typeface="MS Mincho" panose="02020609040205080304" pitchFamily="49" charset="-128"/>
                                        <a:cs typeface="Times New Roman" panose="02020603050405020304" pitchFamily="18" charset="0"/>
                                      </a:rPr>
                                      <m:t>𝑎</m:t>
                                    </m:r>
                                  </m:e>
                                  <m:sup>
                                    <m:r>
                                      <a:rPr lang="en-US" sz="1400" i="1">
                                        <a:effectLst/>
                                        <a:latin typeface="Cambria Math" panose="02040503050406030204" pitchFamily="18" charset="0"/>
                                        <a:ea typeface="MS Mincho" panose="02020609040205080304" pitchFamily="49" charset="-128"/>
                                        <a:cs typeface="Times New Roman" panose="02020603050405020304" pitchFamily="18" charset="0"/>
                                      </a:rPr>
                                      <m:t>2</m:t>
                                    </m:r>
                                  </m:sup>
                                </m:sSup>
                              </m:den>
                            </m:f>
                          </m:e>
                        </m:d>
                      </m:num>
                      <m:den>
                        <m:r>
                          <a:rPr lang="en-US" sz="1400" i="1">
                            <a:effectLst/>
                            <a:latin typeface="Cambria Math" panose="02040503050406030204" pitchFamily="18" charset="0"/>
                            <a:ea typeface="MS Mincho" panose="02020609040205080304" pitchFamily="49" charset="-128"/>
                            <a:cs typeface="Times New Roman" panose="02020603050405020304" pitchFamily="18" charset="0"/>
                          </a:rPr>
                          <m:t>2∙</m:t>
                        </m:r>
                        <m:r>
                          <a:rPr lang="en-US" sz="1400" i="1">
                            <a:effectLst/>
                            <a:latin typeface="Cambria Math" panose="02040503050406030204" pitchFamily="18" charset="0"/>
                            <a:ea typeface="MS Mincho" panose="02020609040205080304" pitchFamily="49" charset="-128"/>
                            <a:cs typeface="Times New Roman" panose="02020603050405020304" pitchFamily="18" charset="0"/>
                          </a:rPr>
                          <m:t>𝑙𝑛</m:t>
                        </m:r>
                        <m:d>
                          <m:dPr>
                            <m:begChr m:val="["/>
                            <m:endChr m:val="]"/>
                            <m:ctrlPr>
                              <a:rPr lang="en-US" sz="1400" i="1">
                                <a:effectLst/>
                                <a:latin typeface="Cambria Math" panose="02040503050406030204" pitchFamily="18" charset="0"/>
                                <a:ea typeface="MS Mincho" panose="02020609040205080304" pitchFamily="49" charset="-128"/>
                                <a:cs typeface="Times New Roman" panose="02020603050405020304" pitchFamily="18" charset="0"/>
                              </a:rPr>
                            </m:ctrlPr>
                          </m:dPr>
                          <m:e>
                            <m:f>
                              <m:fPr>
                                <m:ctrlPr>
                                  <a:rPr lang="en-US" sz="1800" i="1">
                                    <a:effectLst/>
                                    <a:latin typeface="Cambria Math" panose="02040503050406030204" pitchFamily="18" charset="0"/>
                                    <a:ea typeface="MS Mincho" panose="02020609040205080304" pitchFamily="49" charset="-128"/>
                                    <a:cs typeface="Times New Roman" panose="02020603050405020304" pitchFamily="18" charset="0"/>
                                  </a:rPr>
                                </m:ctrlPr>
                              </m:fPr>
                              <m:num>
                                <m:r>
                                  <a:rPr lang="en-US" sz="1800" i="1">
                                    <a:effectLst/>
                                    <a:latin typeface="Cambria Math" panose="02040503050406030204" pitchFamily="18" charset="0"/>
                                    <a:ea typeface="MS Mincho" panose="02020609040205080304" pitchFamily="49" charset="-128"/>
                                    <a:cs typeface="Times New Roman" panose="02020603050405020304" pitchFamily="18" charset="0"/>
                                  </a:rPr>
                                  <m:t>h</m:t>
                                </m:r>
                              </m:num>
                              <m:den>
                                <m:r>
                                  <a:rPr lang="en-US" sz="1800" i="1">
                                    <a:effectLst/>
                                    <a:latin typeface="Cambria Math" panose="02040503050406030204" pitchFamily="18" charset="0"/>
                                    <a:ea typeface="MS Mincho" panose="02020609040205080304" pitchFamily="49" charset="-128"/>
                                    <a:cs typeface="Times New Roman" panose="02020603050405020304" pitchFamily="18" charset="0"/>
                                  </a:rPr>
                                  <m:t>𝑎</m:t>
                                </m:r>
                              </m:den>
                            </m:f>
                            <m:r>
                              <a:rPr lang="en-US" sz="1400" i="1">
                                <a:effectLst/>
                                <a:latin typeface="Cambria Math" panose="02040503050406030204" pitchFamily="18" charset="0"/>
                                <a:ea typeface="MS Mincho" panose="02020609040205080304" pitchFamily="49" charset="-128"/>
                                <a:cs typeface="Times New Roman" panose="02020603050405020304" pitchFamily="18" charset="0"/>
                              </a:rPr>
                              <m:t>+</m:t>
                            </m:r>
                            <m:rad>
                              <m:radPr>
                                <m:degHide m:val="on"/>
                                <m:ctrlPr>
                                  <a:rPr lang="en-US" sz="1400" i="1">
                                    <a:effectLst/>
                                    <a:latin typeface="Cambria Math" panose="02040503050406030204" pitchFamily="18" charset="0"/>
                                    <a:ea typeface="MS Mincho" panose="02020609040205080304" pitchFamily="49" charset="-128"/>
                                    <a:cs typeface="Times New Roman" panose="02020603050405020304" pitchFamily="18" charset="0"/>
                                  </a:rPr>
                                </m:ctrlPr>
                              </m:radPr>
                              <m:deg/>
                              <m:e>
                                <m:sSup>
                                  <m:sSupPr>
                                    <m:ctrlPr>
                                      <a:rPr lang="en-US" sz="1400" i="1">
                                        <a:effectLst/>
                                        <a:latin typeface="Cambria Math" panose="02040503050406030204" pitchFamily="18" charset="0"/>
                                        <a:ea typeface="MS Mincho" panose="02020609040205080304" pitchFamily="49" charset="-128"/>
                                        <a:cs typeface="Times New Roman" panose="02020603050405020304" pitchFamily="18" charset="0"/>
                                      </a:rPr>
                                    </m:ctrlPr>
                                  </m:sSupPr>
                                  <m:e>
                                    <m:d>
                                      <m:dPr>
                                        <m:ctrlPr>
                                          <a:rPr lang="en-US" sz="1400" i="1">
                                            <a:effectLst/>
                                            <a:latin typeface="Cambria Math" panose="02040503050406030204" pitchFamily="18" charset="0"/>
                                            <a:ea typeface="MS Mincho" panose="02020609040205080304" pitchFamily="49" charset="-128"/>
                                            <a:cs typeface="Times New Roman" panose="02020603050405020304" pitchFamily="18" charset="0"/>
                                          </a:rPr>
                                        </m:ctrlPr>
                                      </m:dPr>
                                      <m:e>
                                        <m:f>
                                          <m:fPr>
                                            <m:ctrlPr>
                                              <a:rPr lang="en-US" sz="1800" i="1">
                                                <a:effectLst/>
                                                <a:latin typeface="Cambria Math" panose="02040503050406030204" pitchFamily="18" charset="0"/>
                                                <a:ea typeface="MS Mincho" panose="02020609040205080304" pitchFamily="49" charset="-128"/>
                                                <a:cs typeface="Times New Roman" panose="02020603050405020304" pitchFamily="18" charset="0"/>
                                              </a:rPr>
                                            </m:ctrlPr>
                                          </m:fPr>
                                          <m:num>
                                            <m:r>
                                              <a:rPr lang="en-US" sz="1800" i="1">
                                                <a:effectLst/>
                                                <a:latin typeface="Cambria Math" panose="02040503050406030204" pitchFamily="18" charset="0"/>
                                                <a:ea typeface="MS Mincho" panose="02020609040205080304" pitchFamily="49" charset="-128"/>
                                                <a:cs typeface="Times New Roman" panose="02020603050405020304" pitchFamily="18" charset="0"/>
                                              </a:rPr>
                                              <m:t>h</m:t>
                                            </m:r>
                                          </m:num>
                                          <m:den>
                                            <m:r>
                                              <a:rPr lang="en-US" sz="1800" i="1">
                                                <a:effectLst/>
                                                <a:latin typeface="Cambria Math" panose="02040503050406030204" pitchFamily="18" charset="0"/>
                                                <a:ea typeface="MS Mincho" panose="02020609040205080304" pitchFamily="49" charset="-128"/>
                                                <a:cs typeface="Times New Roman" panose="02020603050405020304" pitchFamily="18" charset="0"/>
                                              </a:rPr>
                                              <m:t>𝑎</m:t>
                                            </m:r>
                                          </m:den>
                                        </m:f>
                                      </m:e>
                                    </m:d>
                                  </m:e>
                                  <m:sup>
                                    <m:r>
                                      <a:rPr lang="en-US" sz="1400" i="1">
                                        <a:effectLst/>
                                        <a:latin typeface="Cambria Math" panose="02040503050406030204" pitchFamily="18" charset="0"/>
                                        <a:ea typeface="MS Mincho" panose="02020609040205080304" pitchFamily="49" charset="-128"/>
                                        <a:cs typeface="Times New Roman" panose="02020603050405020304" pitchFamily="18" charset="0"/>
                                      </a:rPr>
                                      <m:t>2</m:t>
                                    </m:r>
                                  </m:sup>
                                </m:sSup>
                                <m:r>
                                  <a:rPr lang="en-US" sz="1400" i="1">
                                    <a:effectLst/>
                                    <a:latin typeface="Cambria Math" panose="02040503050406030204" pitchFamily="18" charset="0"/>
                                    <a:ea typeface="MS Mincho" panose="02020609040205080304" pitchFamily="49" charset="-128"/>
                                    <a:cs typeface="Times New Roman" panose="02020603050405020304" pitchFamily="18" charset="0"/>
                                  </a:rPr>
                                  <m:t>−1</m:t>
                                </m:r>
                              </m:e>
                            </m:rad>
                          </m:e>
                        </m:d>
                      </m:den>
                    </m:f>
                  </m:oMath>
                </a14:m>
                <a:r>
                  <a:rPr lang="en-US" sz="1200">
                    <a:effectLst/>
                    <a:latin typeface="Times New Roman" panose="02020603050405020304" pitchFamily="18" charset="0"/>
                    <a:ea typeface="MS Mincho" panose="02020609040205080304" pitchFamily="49" charset="-128"/>
                  </a:rPr>
                  <a:t>	</a:t>
                </a:r>
                <a:endParaRPr lang="en-US"/>
              </a:p>
            </p:txBody>
          </p:sp>
        </mc:Choice>
        <mc:Fallback xmlns="">
          <p:sp>
            <p:nvSpPr>
              <p:cNvPr id="4" name="Rectangle 3"/>
              <p:cNvSpPr>
                <a:spLocks noRot="1" noChangeAspect="1" noMove="1" noResize="1" noEditPoints="1" noAdjustHandles="1" noChangeArrowheads="1" noChangeShapeType="1" noTextEdit="1"/>
              </p:cNvSpPr>
              <p:nvPr/>
            </p:nvSpPr>
            <p:spPr>
              <a:xfrm>
                <a:off x="3512701" y="816003"/>
                <a:ext cx="2058272" cy="1186479"/>
              </a:xfrm>
              <a:prstGeom prst="rect">
                <a:avLst/>
              </a:prstGeom>
              <a:blipFill rotWithShape="0">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369624952"/>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38100" cap="flat" cmpd="sng" algn="ctr">
          <a:solidFill>
            <a:schemeClr val="tx1"/>
          </a:solidFill>
          <a:prstDash val="solid"/>
          <a:round/>
          <a:headEnd type="none" w="med" len="med"/>
          <a:tailEnd type="triangle" w="lg" len="lg"/>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600" b="1" i="0" u="none" strike="noStrike" cap="none" normalizeH="0" baseline="0" smtClean="0">
            <a:ln>
              <a:noFill/>
            </a:ln>
            <a:solidFill>
              <a:schemeClr val="tx1"/>
            </a:solidFill>
            <a:effectLst/>
            <a:latin typeface="Arial" charset="0"/>
          </a:defRPr>
        </a:defPPr>
      </a:lstStyle>
    </a:spDef>
    <a:lnDef>
      <a:spPr bwMode="auto">
        <a:solidFill>
          <a:schemeClr val="accent1"/>
        </a:solidFill>
        <a:ln w="9525" cap="flat" cmpd="sng" algn="ctr">
          <a:solidFill>
            <a:schemeClr val="tx1"/>
          </a:solidFill>
          <a:prstDash val="solid"/>
          <a:round/>
          <a:headEnd type="none" w="med" len="med"/>
          <a:tailEnd type="none" w="lg" len="lg"/>
        </a:ln>
        <a:effectLst/>
      </a:spPr>
      <a:body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38100" cap="flat" cmpd="sng" algn="ctr">
          <a:solidFill>
            <a:schemeClr val="tx1"/>
          </a:solidFill>
          <a:prstDash val="solid"/>
          <a:round/>
          <a:headEnd type="none" w="med" len="med"/>
          <a:tailEnd type="triangle" w="lg" len="lg"/>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600" b="1" i="0" u="none" strike="noStrike" cap="none" normalizeH="0" baseline="0" smtClean="0">
            <a:ln>
              <a:noFill/>
            </a:ln>
            <a:solidFill>
              <a:schemeClr val="tx1"/>
            </a:solidFill>
            <a:effectLst/>
            <a:latin typeface="Arial" charset="0"/>
          </a:defRPr>
        </a:defPPr>
      </a:lstStyle>
    </a:spDef>
    <a:lnDef>
      <a:spPr bwMode="auto">
        <a:solidFill>
          <a:schemeClr val="accent1"/>
        </a:solidFill>
        <a:ln w="9525" cap="flat" cmpd="sng" algn="ctr">
          <a:solidFill>
            <a:schemeClr val="tx1"/>
          </a:solidFill>
          <a:prstDash val="solid"/>
          <a:round/>
          <a:headEnd type="none" w="med" len="med"/>
          <a:tailEnd type="none" w="lg" len="lg"/>
        </a:ln>
        <a:effectLst/>
      </a:spPr>
      <a:body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45739</TotalTime>
  <Words>4260</Words>
  <Application>Microsoft Office PowerPoint</Application>
  <PresentationFormat>On-screen Show (4:3)</PresentationFormat>
  <Paragraphs>756</Paragraphs>
  <Slides>60</Slides>
  <Notes>1</Notes>
  <HiddenSlides>0</HiddenSlides>
  <MMClips>0</MMClips>
  <ScaleCrop>false</ScaleCrop>
  <HeadingPairs>
    <vt:vector size="8" baseType="variant">
      <vt:variant>
        <vt:lpstr>Fonts Used</vt:lpstr>
      </vt:variant>
      <vt:variant>
        <vt:i4>8</vt:i4>
      </vt:variant>
      <vt:variant>
        <vt:lpstr>Theme</vt:lpstr>
      </vt:variant>
      <vt:variant>
        <vt:i4>2</vt:i4>
      </vt:variant>
      <vt:variant>
        <vt:lpstr>Embedded OLE Servers</vt:lpstr>
      </vt:variant>
      <vt:variant>
        <vt:i4>1</vt:i4>
      </vt:variant>
      <vt:variant>
        <vt:lpstr>Slide Titles</vt:lpstr>
      </vt:variant>
      <vt:variant>
        <vt:i4>60</vt:i4>
      </vt:variant>
    </vt:vector>
  </HeadingPairs>
  <TitlesOfParts>
    <vt:vector size="71" baseType="lpstr">
      <vt:lpstr>Arial</vt:lpstr>
      <vt:lpstr>Calibri</vt:lpstr>
      <vt:lpstr>Cambria Math</vt:lpstr>
      <vt:lpstr>Helvetica</vt:lpstr>
      <vt:lpstr>Monotype Corsiva</vt:lpstr>
      <vt:lpstr>Times</vt:lpstr>
      <vt:lpstr>Times New Roman</vt:lpstr>
      <vt:lpstr>Wingdings</vt:lpstr>
      <vt:lpstr>Blank Presentation</vt:lpstr>
      <vt:lpstr>1_Blank Presentation</vt:lpstr>
      <vt:lpstr>Equation</vt:lpstr>
      <vt:lpstr>IEEE International Symposium on Electromagnetic Compatibility August 1-5, 2022</vt:lpstr>
      <vt:lpstr>Acronyms</vt:lpstr>
      <vt:lpstr>Topics</vt:lpstr>
      <vt:lpstr>Introduction</vt:lpstr>
      <vt:lpstr>Executive Summary</vt:lpstr>
      <vt:lpstr>Dipole Antenna Basics</vt:lpstr>
      <vt:lpstr>Unintentional Radiators, a.k.a. Antennas</vt:lpstr>
      <vt:lpstr>Radiated Fields from Current-Carrying Wire (Bare Wire in Space - No Ground Plane Cancellation)</vt:lpstr>
      <vt:lpstr>Wire-Above Ground Transmission Line</vt:lpstr>
      <vt:lpstr>|E/I| Measured vs. Predicted for 1-Meter Wire</vt:lpstr>
      <vt:lpstr>|E/I| Measured vs. Predicted for 1-Meter Wire (cont.)</vt:lpstr>
      <vt:lpstr>Current and Fields – Things to Consider</vt:lpstr>
      <vt:lpstr>Magnetic Coupling: Faraday’s Law</vt:lpstr>
      <vt:lpstr>Field-to-Wire Coupling – Transmission Line Model</vt:lpstr>
      <vt:lpstr>Field-to-Wire Coupling – Transmission Line Model (cont.)</vt:lpstr>
      <vt:lpstr>Field-to-Wire Coupling – Transmission Line Model (cont.)</vt:lpstr>
      <vt:lpstr>Cable-to-Cable Inductive Crosstalk</vt:lpstr>
      <vt:lpstr>Predicted Coupled Voltage Due to Average Current Example:  b = h = 5 cm, l = 1 m</vt:lpstr>
      <vt:lpstr>Measured Coupled Voltage Due to Average Culprit Current Example:  b = h = 5 cm, l = 1 m</vt:lpstr>
      <vt:lpstr>Field-to-Wire Coupling / Crosstalk Summary</vt:lpstr>
      <vt:lpstr>Tuned Half-Wave Dipole Parameters (Worst-Case Coupling)</vt:lpstr>
      <vt:lpstr>Mitigation Strategies: Twisted Pairs</vt:lpstr>
      <vt:lpstr>Mitigation Strategies: Shielding</vt:lpstr>
      <vt:lpstr>Mitigation Strategies: Route Cable Over Ground Plane</vt:lpstr>
      <vt:lpstr>Common Mode Current Measurements</vt:lpstr>
      <vt:lpstr>Summary</vt:lpstr>
      <vt:lpstr>References</vt:lpstr>
      <vt:lpstr>BACKUP</vt:lpstr>
      <vt:lpstr>Electric Field, Potential, and Capacitance</vt:lpstr>
      <vt:lpstr>Electric Field (Capacitive) Coupling</vt:lpstr>
      <vt:lpstr>Magnetic Field (Flux), Current, and Inductance</vt:lpstr>
      <vt:lpstr>Magnetic Field (Inductive) Coupling</vt:lpstr>
      <vt:lpstr>Radiated Fields from Elemental Dipoles</vt:lpstr>
      <vt:lpstr>Radiated Field from Electrically Short Wire (Bare Wire in Space - No Ground Plane Cancellation)</vt:lpstr>
      <vt:lpstr>Radiated Fields from Finite Linear Dipole</vt:lpstr>
      <vt:lpstr>Radiated Fields from Linear Dipole (cont.)</vt:lpstr>
      <vt:lpstr>Transmission Line Currents</vt:lpstr>
      <vt:lpstr>Response and Envelope of sin(x)/x</vt:lpstr>
      <vt:lpstr>Horizontal E-Field (No Ground Plane Attenuation)</vt:lpstr>
      <vt:lpstr>Ground Plane Attenuation (Horizontal Polarization Only)</vt:lpstr>
      <vt:lpstr>Ground Plane Attenuation (Gain, Really)</vt:lpstr>
      <vt:lpstr>|EH/I0| with Ground Plane Attenuation</vt:lpstr>
      <vt:lpstr>Vertical:  |EV/I0|</vt:lpstr>
      <vt:lpstr>Linear Dipole Impedance</vt:lpstr>
      <vt:lpstr>2-Wire Transmission Line Parameters</vt:lpstr>
      <vt:lpstr>2-Wire Transmission Line Parameters (cont.)</vt:lpstr>
      <vt:lpstr>Coaxial Transmission Line Parameters</vt:lpstr>
      <vt:lpstr>Coaxial Transmission Line Parameters (cont.)</vt:lpstr>
      <vt:lpstr>Wire-Above-Ground Transmission Line Parameters</vt:lpstr>
      <vt:lpstr>Field-to-Wire Coupling: The Math</vt:lpstr>
      <vt:lpstr>Inductive (Magnetic Field) Crosstalk</vt:lpstr>
      <vt:lpstr>Inductive (Magnetic Field) Crosstalk (cont.)</vt:lpstr>
      <vt:lpstr>Inductive Crosstalk (cont.)</vt:lpstr>
      <vt:lpstr>Inductive Crosstalk (cont.)</vt:lpstr>
      <vt:lpstr>Inductive Crosstalk – Electrically Short Model</vt:lpstr>
      <vt:lpstr>Inductive Crosstalk – Electrically Short Model (cont.)</vt:lpstr>
      <vt:lpstr>Transmission Line Current Distribution (cont.)</vt:lpstr>
      <vt:lpstr>Average Current Example:  h = 5 cm, l = 1 m</vt:lpstr>
      <vt:lpstr>Coupled Voltage Due to Average Current</vt:lpstr>
      <vt:lpstr>IV/IC for various geometries, βl &lt; 1</vt:lpstr>
    </vt:vector>
  </TitlesOfParts>
  <Company>NASA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HSTNet User</dc:creator>
  <cp:lastModifiedBy>Calhoun, JoAnne (GSFC-2710)</cp:lastModifiedBy>
  <cp:revision>1903</cp:revision>
  <cp:lastPrinted>2003-08-21T14:26:29Z</cp:lastPrinted>
  <dcterms:created xsi:type="dcterms:W3CDTF">2003-05-13T12:20:03Z</dcterms:created>
  <dcterms:modified xsi:type="dcterms:W3CDTF">2022-07-18T15:33:05Z</dcterms:modified>
</cp:coreProperties>
</file>