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63" r:id="rId2"/>
    <p:sldId id="264" r:id="rId3"/>
    <p:sldId id="265" r:id="rId4"/>
    <p:sldId id="266" r:id="rId5"/>
    <p:sldId id="267" r:id="rId6"/>
    <p:sldId id="270" r:id="rId7"/>
    <p:sldId id="277" r:id="rId8"/>
    <p:sldId id="274" r:id="rId9"/>
    <p:sldId id="269" r:id="rId10"/>
    <p:sldId id="275" r:id="rId11"/>
    <p:sldId id="278" r:id="rId12"/>
    <p:sldId id="27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4BCF"/>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7192" autoAdjust="0"/>
  </p:normalViewPr>
  <p:slideViewPr>
    <p:cSldViewPr snapToGrid="0">
      <p:cViewPr varScale="1">
        <p:scale>
          <a:sx n="99" d="100"/>
          <a:sy n="99" d="100"/>
        </p:scale>
        <p:origin x="97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50A4FA-97F9-46FC-AEBA-130C2F27706D}"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en-US"/>
        </a:p>
      </dgm:t>
    </dgm:pt>
    <dgm:pt modelId="{F5A111FC-BDDD-4B22-84D7-94722255851C}">
      <dgm:prSet phldrT="[Text]"/>
      <dgm:spPr/>
      <dgm:t>
        <a:bodyPr/>
        <a:lstStyle/>
        <a:p>
          <a:r>
            <a:rPr lang="en-US" b="1" dirty="0">
              <a:latin typeface="Bahnschrift Light Condensed" panose="020B0502040204020203" pitchFamily="34" charset="0"/>
            </a:rPr>
            <a:t>Support</a:t>
          </a:r>
        </a:p>
      </dgm:t>
    </dgm:pt>
    <dgm:pt modelId="{F4D4F341-9DBC-4FE8-A7FD-0CB57DD08A0C}" type="parTrans" cxnId="{6FA78652-7BE4-4EE5-B9ED-FB6D786A1C00}">
      <dgm:prSet/>
      <dgm:spPr/>
      <dgm:t>
        <a:bodyPr/>
        <a:lstStyle/>
        <a:p>
          <a:endParaRPr lang="en-US">
            <a:latin typeface="Bahnschrift Light Condensed" panose="020B0502040204020203" pitchFamily="34" charset="0"/>
          </a:endParaRPr>
        </a:p>
      </dgm:t>
    </dgm:pt>
    <dgm:pt modelId="{1338486A-83F0-4332-B682-430A27A60E27}" type="sibTrans" cxnId="{6FA78652-7BE4-4EE5-B9ED-FB6D786A1C00}">
      <dgm:prSet/>
      <dgm:spPr/>
      <dgm:t>
        <a:bodyPr/>
        <a:lstStyle/>
        <a:p>
          <a:endParaRPr lang="en-US">
            <a:latin typeface="Bahnschrift Light Condensed" panose="020B0502040204020203" pitchFamily="34" charset="0"/>
          </a:endParaRPr>
        </a:p>
      </dgm:t>
    </dgm:pt>
    <dgm:pt modelId="{3ECFA01F-B338-497E-9AB0-BED6E5735E55}">
      <dgm:prSet phldrT="[Text]" custT="1"/>
      <dgm:spPr/>
      <dgm:t>
        <a:bodyPr/>
        <a:lstStyle/>
        <a:p>
          <a:r>
            <a:rPr lang="en-US" sz="2400" dirty="0">
              <a:latin typeface="Bahnschrift Light Condensed" panose="020B0502040204020203" pitchFamily="34" charset="0"/>
            </a:rPr>
            <a:t>Provide Safety, Quality &amp; Mission Assurance to Launch Services Program (LSP)</a:t>
          </a:r>
        </a:p>
      </dgm:t>
    </dgm:pt>
    <dgm:pt modelId="{1DD637A8-44BE-4DA3-9B8D-98D9BD5F5FD5}" type="parTrans" cxnId="{A9A69E21-11BD-4BC8-B671-69DBB6E50CA2}">
      <dgm:prSet/>
      <dgm:spPr/>
      <dgm:t>
        <a:bodyPr/>
        <a:lstStyle/>
        <a:p>
          <a:endParaRPr lang="en-US">
            <a:latin typeface="Bahnschrift Light Condensed" panose="020B0502040204020203" pitchFamily="34" charset="0"/>
          </a:endParaRPr>
        </a:p>
      </dgm:t>
    </dgm:pt>
    <dgm:pt modelId="{137BCF02-4621-42B8-9BD7-58B4D0A1B71F}" type="sibTrans" cxnId="{A9A69E21-11BD-4BC8-B671-69DBB6E50CA2}">
      <dgm:prSet/>
      <dgm:spPr/>
      <dgm:t>
        <a:bodyPr/>
        <a:lstStyle/>
        <a:p>
          <a:endParaRPr lang="en-US">
            <a:latin typeface="Bahnschrift Light Condensed" panose="020B0502040204020203" pitchFamily="34" charset="0"/>
          </a:endParaRPr>
        </a:p>
      </dgm:t>
    </dgm:pt>
    <dgm:pt modelId="{2A33F7EC-CAE7-4E49-BFBF-B5A10D7AAA54}">
      <dgm:prSet phldrT="[Text]"/>
      <dgm:spPr/>
      <dgm:t>
        <a:bodyPr/>
        <a:lstStyle/>
        <a:p>
          <a:r>
            <a:rPr lang="en-US" b="1" dirty="0">
              <a:latin typeface="Bahnschrift Light Condensed" panose="020B0502040204020203" pitchFamily="34" charset="0"/>
            </a:rPr>
            <a:t>Acquire</a:t>
          </a:r>
        </a:p>
      </dgm:t>
    </dgm:pt>
    <dgm:pt modelId="{289F1006-52BC-4C51-8DC1-7FFF9A3FE568}" type="parTrans" cxnId="{027FB56A-00DF-4D11-8C37-8BEB29A8301A}">
      <dgm:prSet/>
      <dgm:spPr/>
      <dgm:t>
        <a:bodyPr/>
        <a:lstStyle/>
        <a:p>
          <a:endParaRPr lang="en-US">
            <a:latin typeface="Bahnschrift Light Condensed" panose="020B0502040204020203" pitchFamily="34" charset="0"/>
          </a:endParaRPr>
        </a:p>
      </dgm:t>
    </dgm:pt>
    <dgm:pt modelId="{BE34029B-0A91-441F-93A8-51A2C37B401C}" type="sibTrans" cxnId="{027FB56A-00DF-4D11-8C37-8BEB29A8301A}">
      <dgm:prSet/>
      <dgm:spPr/>
      <dgm:t>
        <a:bodyPr/>
        <a:lstStyle/>
        <a:p>
          <a:endParaRPr lang="en-US">
            <a:latin typeface="Bahnschrift Light Condensed" panose="020B0502040204020203" pitchFamily="34" charset="0"/>
          </a:endParaRPr>
        </a:p>
      </dgm:t>
    </dgm:pt>
    <dgm:pt modelId="{5CB4E40A-6315-4B8C-9D8C-607E207901EE}">
      <dgm:prSet phldrT="[Text]" custT="1"/>
      <dgm:spPr/>
      <dgm:t>
        <a:bodyPr/>
        <a:lstStyle/>
        <a:p>
          <a:r>
            <a:rPr lang="en-US" sz="2400" dirty="0">
              <a:latin typeface="Bahnschrift Light Condensed" panose="020B0502040204020203" pitchFamily="34" charset="0"/>
            </a:rPr>
            <a:t>Acquire Launch Services for NASA Satellites &amp; Payloads</a:t>
          </a:r>
        </a:p>
      </dgm:t>
    </dgm:pt>
    <dgm:pt modelId="{304D7C17-2D29-4114-B13F-975613BF5F15}" type="parTrans" cxnId="{8E7D2BF3-2471-4CC9-89FF-A1BB03A4139F}">
      <dgm:prSet/>
      <dgm:spPr/>
      <dgm:t>
        <a:bodyPr/>
        <a:lstStyle/>
        <a:p>
          <a:endParaRPr lang="en-US">
            <a:latin typeface="Bahnschrift Light Condensed" panose="020B0502040204020203" pitchFamily="34" charset="0"/>
          </a:endParaRPr>
        </a:p>
      </dgm:t>
    </dgm:pt>
    <dgm:pt modelId="{7EAE3B99-78AE-4F75-AC6B-AF1B0ECEE801}" type="sibTrans" cxnId="{8E7D2BF3-2471-4CC9-89FF-A1BB03A4139F}">
      <dgm:prSet/>
      <dgm:spPr/>
      <dgm:t>
        <a:bodyPr/>
        <a:lstStyle/>
        <a:p>
          <a:endParaRPr lang="en-US">
            <a:latin typeface="Bahnschrift Light Condensed" panose="020B0502040204020203" pitchFamily="34" charset="0"/>
          </a:endParaRPr>
        </a:p>
      </dgm:t>
    </dgm:pt>
    <dgm:pt modelId="{8AD27675-56A6-4CFE-AE38-2648AB67E9FD}">
      <dgm:prSet phldrT="[Text]"/>
      <dgm:spPr/>
      <dgm:t>
        <a:bodyPr/>
        <a:lstStyle/>
        <a:p>
          <a:r>
            <a:rPr lang="en-US" b="1" dirty="0">
              <a:latin typeface="Bahnschrift Light Condensed" panose="020B0502040204020203" pitchFamily="34" charset="0"/>
            </a:rPr>
            <a:t>Manage</a:t>
          </a:r>
        </a:p>
      </dgm:t>
    </dgm:pt>
    <dgm:pt modelId="{11A9CC87-7C17-4C7B-900C-7430093E0C5D}" type="parTrans" cxnId="{81E273D5-C6AB-40EA-8EAC-0A4DA87C9A17}">
      <dgm:prSet/>
      <dgm:spPr/>
      <dgm:t>
        <a:bodyPr/>
        <a:lstStyle/>
        <a:p>
          <a:endParaRPr lang="en-US">
            <a:latin typeface="Bahnschrift Light Condensed" panose="020B0502040204020203" pitchFamily="34" charset="0"/>
          </a:endParaRPr>
        </a:p>
      </dgm:t>
    </dgm:pt>
    <dgm:pt modelId="{29D0BABD-9F75-485B-8D9D-89FC353AA15D}" type="sibTrans" cxnId="{81E273D5-C6AB-40EA-8EAC-0A4DA87C9A17}">
      <dgm:prSet/>
      <dgm:spPr/>
      <dgm:t>
        <a:bodyPr/>
        <a:lstStyle/>
        <a:p>
          <a:endParaRPr lang="en-US">
            <a:latin typeface="Bahnschrift Light Condensed" panose="020B0502040204020203" pitchFamily="34" charset="0"/>
          </a:endParaRPr>
        </a:p>
      </dgm:t>
    </dgm:pt>
    <dgm:pt modelId="{45530458-ED6D-4D05-AE46-B26029ECA7CB}">
      <dgm:prSet phldrT="[Text]"/>
      <dgm:spPr/>
      <dgm:t>
        <a:bodyPr/>
        <a:lstStyle/>
        <a:p>
          <a:r>
            <a:rPr lang="en-US" sz="2000" dirty="0">
              <a:latin typeface="Bahnschrift Light Condensed" panose="020B0502040204020203" pitchFamily="34" charset="0"/>
            </a:rPr>
            <a:t>Shepherd Payload &amp; Rocket </a:t>
          </a:r>
          <a:r>
            <a:rPr lang="en-US" sz="2000" i="1" dirty="0">
              <a:latin typeface="Bahnschrift Light Condensed" panose="020B0502040204020203" pitchFamily="34" charset="0"/>
            </a:rPr>
            <a:t>Cradle to Launch</a:t>
          </a:r>
          <a:endParaRPr lang="en-US" sz="2000" dirty="0">
            <a:latin typeface="Bahnschrift Light Condensed" panose="020B0502040204020203" pitchFamily="34" charset="0"/>
          </a:endParaRPr>
        </a:p>
      </dgm:t>
    </dgm:pt>
    <dgm:pt modelId="{4289BCBD-157F-4659-AE45-542D82925CA1}" type="parTrans" cxnId="{229C59A1-A6F6-48E2-B9D9-996B28DD04A2}">
      <dgm:prSet/>
      <dgm:spPr/>
      <dgm:t>
        <a:bodyPr/>
        <a:lstStyle/>
        <a:p>
          <a:endParaRPr lang="en-US">
            <a:latin typeface="Bahnschrift Light Condensed" panose="020B0502040204020203" pitchFamily="34" charset="0"/>
          </a:endParaRPr>
        </a:p>
      </dgm:t>
    </dgm:pt>
    <dgm:pt modelId="{C353A679-427E-4487-B5CC-B4FC3672BBCE}" type="sibTrans" cxnId="{229C59A1-A6F6-48E2-B9D9-996B28DD04A2}">
      <dgm:prSet/>
      <dgm:spPr/>
      <dgm:t>
        <a:bodyPr/>
        <a:lstStyle/>
        <a:p>
          <a:endParaRPr lang="en-US">
            <a:latin typeface="Bahnschrift Light Condensed" panose="020B0502040204020203" pitchFamily="34" charset="0"/>
          </a:endParaRPr>
        </a:p>
      </dgm:t>
    </dgm:pt>
    <dgm:pt modelId="{C7A67787-56BD-48E9-AA96-F29ACB243321}" type="pres">
      <dgm:prSet presAssocID="{C150A4FA-97F9-46FC-AEBA-130C2F27706D}" presName="Name0" presStyleCnt="0">
        <dgm:presLayoutVars>
          <dgm:dir/>
          <dgm:animLvl val="lvl"/>
          <dgm:resizeHandles val="exact"/>
        </dgm:presLayoutVars>
      </dgm:prSet>
      <dgm:spPr/>
    </dgm:pt>
    <dgm:pt modelId="{EEBF4E78-6BBF-4E71-B97C-13FBD3E19FD3}" type="pres">
      <dgm:prSet presAssocID="{F5A111FC-BDDD-4B22-84D7-94722255851C}" presName="linNode" presStyleCnt="0"/>
      <dgm:spPr/>
    </dgm:pt>
    <dgm:pt modelId="{1FCB4CDD-1969-45DB-804C-B53BCFF5DF17}" type="pres">
      <dgm:prSet presAssocID="{F5A111FC-BDDD-4B22-84D7-94722255851C}" presName="parentText" presStyleLbl="node1" presStyleIdx="0" presStyleCnt="3">
        <dgm:presLayoutVars>
          <dgm:chMax val="1"/>
          <dgm:bulletEnabled val="1"/>
        </dgm:presLayoutVars>
      </dgm:prSet>
      <dgm:spPr/>
    </dgm:pt>
    <dgm:pt modelId="{A5302288-2F1D-41BB-BE51-0A56E7F300A1}" type="pres">
      <dgm:prSet presAssocID="{F5A111FC-BDDD-4B22-84D7-94722255851C}" presName="descendantText" presStyleLbl="alignAccFollowNode1" presStyleIdx="0" presStyleCnt="3">
        <dgm:presLayoutVars>
          <dgm:bulletEnabled val="1"/>
        </dgm:presLayoutVars>
      </dgm:prSet>
      <dgm:spPr/>
    </dgm:pt>
    <dgm:pt modelId="{EA098682-5067-43BF-AACF-62E96D7036B8}" type="pres">
      <dgm:prSet presAssocID="{1338486A-83F0-4332-B682-430A27A60E27}" presName="sp" presStyleCnt="0"/>
      <dgm:spPr/>
    </dgm:pt>
    <dgm:pt modelId="{00D8DD53-3C74-4B51-BCF8-4D0DD37130BE}" type="pres">
      <dgm:prSet presAssocID="{2A33F7EC-CAE7-4E49-BFBF-B5A10D7AAA54}" presName="linNode" presStyleCnt="0"/>
      <dgm:spPr/>
    </dgm:pt>
    <dgm:pt modelId="{62526219-39B0-4A2E-815E-95D779B863D6}" type="pres">
      <dgm:prSet presAssocID="{2A33F7EC-CAE7-4E49-BFBF-B5A10D7AAA54}" presName="parentText" presStyleLbl="node1" presStyleIdx="1" presStyleCnt="3">
        <dgm:presLayoutVars>
          <dgm:chMax val="1"/>
          <dgm:bulletEnabled val="1"/>
        </dgm:presLayoutVars>
      </dgm:prSet>
      <dgm:spPr/>
    </dgm:pt>
    <dgm:pt modelId="{C3C832B1-CD38-4197-AA39-50ED1F5A7A16}" type="pres">
      <dgm:prSet presAssocID="{2A33F7EC-CAE7-4E49-BFBF-B5A10D7AAA54}" presName="descendantText" presStyleLbl="alignAccFollowNode1" presStyleIdx="1" presStyleCnt="3">
        <dgm:presLayoutVars>
          <dgm:bulletEnabled val="1"/>
        </dgm:presLayoutVars>
      </dgm:prSet>
      <dgm:spPr/>
    </dgm:pt>
    <dgm:pt modelId="{DE56A4F7-4979-452A-8161-6C7726B721A4}" type="pres">
      <dgm:prSet presAssocID="{BE34029B-0A91-441F-93A8-51A2C37B401C}" presName="sp" presStyleCnt="0"/>
      <dgm:spPr/>
    </dgm:pt>
    <dgm:pt modelId="{5AA3000C-DD64-4FD9-994D-CB7A88E1E153}" type="pres">
      <dgm:prSet presAssocID="{8AD27675-56A6-4CFE-AE38-2648AB67E9FD}" presName="linNode" presStyleCnt="0"/>
      <dgm:spPr/>
    </dgm:pt>
    <dgm:pt modelId="{759BF16B-815A-4F23-B40F-5A55F08C84F8}" type="pres">
      <dgm:prSet presAssocID="{8AD27675-56A6-4CFE-AE38-2648AB67E9FD}" presName="parentText" presStyleLbl="node1" presStyleIdx="2" presStyleCnt="3">
        <dgm:presLayoutVars>
          <dgm:chMax val="1"/>
          <dgm:bulletEnabled val="1"/>
        </dgm:presLayoutVars>
      </dgm:prSet>
      <dgm:spPr/>
    </dgm:pt>
    <dgm:pt modelId="{8EB31893-1B71-4AB2-A647-B649EF4839DA}" type="pres">
      <dgm:prSet presAssocID="{8AD27675-56A6-4CFE-AE38-2648AB67E9FD}" presName="descendantText" presStyleLbl="alignAccFollowNode1" presStyleIdx="2" presStyleCnt="3">
        <dgm:presLayoutVars>
          <dgm:bulletEnabled val="1"/>
        </dgm:presLayoutVars>
      </dgm:prSet>
      <dgm:spPr/>
    </dgm:pt>
  </dgm:ptLst>
  <dgm:cxnLst>
    <dgm:cxn modelId="{A9A69E21-11BD-4BC8-B671-69DBB6E50CA2}" srcId="{F5A111FC-BDDD-4B22-84D7-94722255851C}" destId="{3ECFA01F-B338-497E-9AB0-BED6E5735E55}" srcOrd="0" destOrd="0" parTransId="{1DD637A8-44BE-4DA3-9B8D-98D9BD5F5FD5}" sibTransId="{137BCF02-4621-42B8-9BD7-58B4D0A1B71F}"/>
    <dgm:cxn modelId="{8D0AAF28-75BD-4651-BEC9-524831D08546}" type="presOf" srcId="{5CB4E40A-6315-4B8C-9D8C-607E207901EE}" destId="{C3C832B1-CD38-4197-AA39-50ED1F5A7A16}" srcOrd="0" destOrd="0" presId="urn:microsoft.com/office/officeart/2005/8/layout/vList5"/>
    <dgm:cxn modelId="{85735339-37ED-470C-98D1-D80327DBC0BF}" type="presOf" srcId="{8AD27675-56A6-4CFE-AE38-2648AB67E9FD}" destId="{759BF16B-815A-4F23-B40F-5A55F08C84F8}" srcOrd="0" destOrd="0" presId="urn:microsoft.com/office/officeart/2005/8/layout/vList5"/>
    <dgm:cxn modelId="{027FB56A-00DF-4D11-8C37-8BEB29A8301A}" srcId="{C150A4FA-97F9-46FC-AEBA-130C2F27706D}" destId="{2A33F7EC-CAE7-4E49-BFBF-B5A10D7AAA54}" srcOrd="1" destOrd="0" parTransId="{289F1006-52BC-4C51-8DC1-7FFF9A3FE568}" sibTransId="{BE34029B-0A91-441F-93A8-51A2C37B401C}"/>
    <dgm:cxn modelId="{ED5DDB4F-63C8-4F4C-88A2-F70EE591C085}" type="presOf" srcId="{3ECFA01F-B338-497E-9AB0-BED6E5735E55}" destId="{A5302288-2F1D-41BB-BE51-0A56E7F300A1}" srcOrd="0" destOrd="0" presId="urn:microsoft.com/office/officeart/2005/8/layout/vList5"/>
    <dgm:cxn modelId="{6FA78652-7BE4-4EE5-B9ED-FB6D786A1C00}" srcId="{C150A4FA-97F9-46FC-AEBA-130C2F27706D}" destId="{F5A111FC-BDDD-4B22-84D7-94722255851C}" srcOrd="0" destOrd="0" parTransId="{F4D4F341-9DBC-4FE8-A7FD-0CB57DD08A0C}" sibTransId="{1338486A-83F0-4332-B682-430A27A60E27}"/>
    <dgm:cxn modelId="{229C59A1-A6F6-48E2-B9D9-996B28DD04A2}" srcId="{8AD27675-56A6-4CFE-AE38-2648AB67E9FD}" destId="{45530458-ED6D-4D05-AE46-B26029ECA7CB}" srcOrd="0" destOrd="0" parTransId="{4289BCBD-157F-4659-AE45-542D82925CA1}" sibTransId="{C353A679-427E-4487-B5CC-B4FC3672BBCE}"/>
    <dgm:cxn modelId="{C3A2DBA2-B98F-4B1B-AF75-8D1D4B961DE1}" type="presOf" srcId="{F5A111FC-BDDD-4B22-84D7-94722255851C}" destId="{1FCB4CDD-1969-45DB-804C-B53BCFF5DF17}" srcOrd="0" destOrd="0" presId="urn:microsoft.com/office/officeart/2005/8/layout/vList5"/>
    <dgm:cxn modelId="{0CCF4FC2-391B-4714-85B5-EB06037DADAB}" type="presOf" srcId="{C150A4FA-97F9-46FC-AEBA-130C2F27706D}" destId="{C7A67787-56BD-48E9-AA96-F29ACB243321}" srcOrd="0" destOrd="0" presId="urn:microsoft.com/office/officeart/2005/8/layout/vList5"/>
    <dgm:cxn modelId="{225353D5-1053-47A9-8DC7-52F6AE555292}" type="presOf" srcId="{2A33F7EC-CAE7-4E49-BFBF-B5A10D7AAA54}" destId="{62526219-39B0-4A2E-815E-95D779B863D6}" srcOrd="0" destOrd="0" presId="urn:microsoft.com/office/officeart/2005/8/layout/vList5"/>
    <dgm:cxn modelId="{81E273D5-C6AB-40EA-8EAC-0A4DA87C9A17}" srcId="{C150A4FA-97F9-46FC-AEBA-130C2F27706D}" destId="{8AD27675-56A6-4CFE-AE38-2648AB67E9FD}" srcOrd="2" destOrd="0" parTransId="{11A9CC87-7C17-4C7B-900C-7430093E0C5D}" sibTransId="{29D0BABD-9F75-485B-8D9D-89FC353AA15D}"/>
    <dgm:cxn modelId="{B285E0EA-E09D-4B32-BB39-6F7B623F941A}" type="presOf" srcId="{45530458-ED6D-4D05-AE46-B26029ECA7CB}" destId="{8EB31893-1B71-4AB2-A647-B649EF4839DA}" srcOrd="0" destOrd="0" presId="urn:microsoft.com/office/officeart/2005/8/layout/vList5"/>
    <dgm:cxn modelId="{8E7D2BF3-2471-4CC9-89FF-A1BB03A4139F}" srcId="{2A33F7EC-CAE7-4E49-BFBF-B5A10D7AAA54}" destId="{5CB4E40A-6315-4B8C-9D8C-607E207901EE}" srcOrd="0" destOrd="0" parTransId="{304D7C17-2D29-4114-B13F-975613BF5F15}" sibTransId="{7EAE3B99-78AE-4F75-AC6B-AF1B0ECEE801}"/>
    <dgm:cxn modelId="{3A13ECA7-E8C4-4279-AC29-9D74D6A0762E}" type="presParOf" srcId="{C7A67787-56BD-48E9-AA96-F29ACB243321}" destId="{EEBF4E78-6BBF-4E71-B97C-13FBD3E19FD3}" srcOrd="0" destOrd="0" presId="urn:microsoft.com/office/officeart/2005/8/layout/vList5"/>
    <dgm:cxn modelId="{D3B774F6-11F3-429E-8DBF-DEB5DF4735F9}" type="presParOf" srcId="{EEBF4E78-6BBF-4E71-B97C-13FBD3E19FD3}" destId="{1FCB4CDD-1969-45DB-804C-B53BCFF5DF17}" srcOrd="0" destOrd="0" presId="urn:microsoft.com/office/officeart/2005/8/layout/vList5"/>
    <dgm:cxn modelId="{91F6ECED-0DFC-40C4-8420-27A461BE8599}" type="presParOf" srcId="{EEBF4E78-6BBF-4E71-B97C-13FBD3E19FD3}" destId="{A5302288-2F1D-41BB-BE51-0A56E7F300A1}" srcOrd="1" destOrd="0" presId="urn:microsoft.com/office/officeart/2005/8/layout/vList5"/>
    <dgm:cxn modelId="{EA407040-4AAE-480A-86A3-60CDCF78316B}" type="presParOf" srcId="{C7A67787-56BD-48E9-AA96-F29ACB243321}" destId="{EA098682-5067-43BF-AACF-62E96D7036B8}" srcOrd="1" destOrd="0" presId="urn:microsoft.com/office/officeart/2005/8/layout/vList5"/>
    <dgm:cxn modelId="{6DE900D6-4E9C-4562-B3F3-CEA30AF8D09A}" type="presParOf" srcId="{C7A67787-56BD-48E9-AA96-F29ACB243321}" destId="{00D8DD53-3C74-4B51-BCF8-4D0DD37130BE}" srcOrd="2" destOrd="0" presId="urn:microsoft.com/office/officeart/2005/8/layout/vList5"/>
    <dgm:cxn modelId="{1017B932-B801-4D3D-95A6-3032C2ADFDBB}" type="presParOf" srcId="{00D8DD53-3C74-4B51-BCF8-4D0DD37130BE}" destId="{62526219-39B0-4A2E-815E-95D779B863D6}" srcOrd="0" destOrd="0" presId="urn:microsoft.com/office/officeart/2005/8/layout/vList5"/>
    <dgm:cxn modelId="{69ACDFA0-16D2-4C01-9665-1ED23797DD76}" type="presParOf" srcId="{00D8DD53-3C74-4B51-BCF8-4D0DD37130BE}" destId="{C3C832B1-CD38-4197-AA39-50ED1F5A7A16}" srcOrd="1" destOrd="0" presId="urn:microsoft.com/office/officeart/2005/8/layout/vList5"/>
    <dgm:cxn modelId="{A5DAA592-B62F-4FF9-A3DA-205CBBEDD6F3}" type="presParOf" srcId="{C7A67787-56BD-48E9-AA96-F29ACB243321}" destId="{DE56A4F7-4979-452A-8161-6C7726B721A4}" srcOrd="3" destOrd="0" presId="urn:microsoft.com/office/officeart/2005/8/layout/vList5"/>
    <dgm:cxn modelId="{E82D15A8-35F9-47E2-919E-31BBDEE07F06}" type="presParOf" srcId="{C7A67787-56BD-48E9-AA96-F29ACB243321}" destId="{5AA3000C-DD64-4FD9-994D-CB7A88E1E153}" srcOrd="4" destOrd="0" presId="urn:microsoft.com/office/officeart/2005/8/layout/vList5"/>
    <dgm:cxn modelId="{8C5E86FA-CCF3-43A3-BB42-8AA68370BAAB}" type="presParOf" srcId="{5AA3000C-DD64-4FD9-994D-CB7A88E1E153}" destId="{759BF16B-815A-4F23-B40F-5A55F08C84F8}" srcOrd="0" destOrd="0" presId="urn:microsoft.com/office/officeart/2005/8/layout/vList5"/>
    <dgm:cxn modelId="{34D8E39E-ECF3-4D11-B17A-871C25130D2A}" type="presParOf" srcId="{5AA3000C-DD64-4FD9-994D-CB7A88E1E153}" destId="{8EB31893-1B71-4AB2-A647-B649EF4839DA}" srcOrd="1"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302288-2F1D-41BB-BE51-0A56E7F300A1}">
      <dsp:nvSpPr>
        <dsp:cNvPr id="0" name=""/>
        <dsp:cNvSpPr/>
      </dsp:nvSpPr>
      <dsp:spPr>
        <a:xfrm rot="5400000">
          <a:off x="3760349" y="-1391534"/>
          <a:ext cx="965376" cy="3993447"/>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5260" tIns="87630" rIns="175260" bIns="8763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latin typeface="Bahnschrift Light Condensed" panose="020B0502040204020203" pitchFamily="34" charset="0"/>
            </a:rPr>
            <a:t>Provide Safety, Quality &amp; Mission Assurance to Launch Services Program (LSP)</a:t>
          </a:r>
        </a:p>
      </dsp:txBody>
      <dsp:txXfrm rot="-5400000">
        <a:off x="2246314" y="169627"/>
        <a:ext cx="3946321" cy="871124"/>
      </dsp:txXfrm>
    </dsp:sp>
    <dsp:sp modelId="{1FCB4CDD-1969-45DB-804C-B53BCFF5DF17}">
      <dsp:nvSpPr>
        <dsp:cNvPr id="0" name=""/>
        <dsp:cNvSpPr/>
      </dsp:nvSpPr>
      <dsp:spPr>
        <a:xfrm>
          <a:off x="0" y="1828"/>
          <a:ext cx="2246313" cy="120672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186690" bIns="93345" numCol="1" spcCol="1270" anchor="ctr" anchorCtr="0">
          <a:noAutofit/>
        </a:bodyPr>
        <a:lstStyle/>
        <a:p>
          <a:pPr marL="0" lvl="0" indent="0" algn="ctr" defTabSz="2178050">
            <a:lnSpc>
              <a:spcPct val="90000"/>
            </a:lnSpc>
            <a:spcBef>
              <a:spcPct val="0"/>
            </a:spcBef>
            <a:spcAft>
              <a:spcPct val="35000"/>
            </a:spcAft>
            <a:buNone/>
          </a:pPr>
          <a:r>
            <a:rPr lang="en-US" sz="4900" b="1" kern="1200" dirty="0">
              <a:latin typeface="Bahnschrift Light Condensed" panose="020B0502040204020203" pitchFamily="34" charset="0"/>
            </a:rPr>
            <a:t>Support</a:t>
          </a:r>
        </a:p>
      </dsp:txBody>
      <dsp:txXfrm>
        <a:off x="58907" y="60735"/>
        <a:ext cx="2128499" cy="1088906"/>
      </dsp:txXfrm>
    </dsp:sp>
    <dsp:sp modelId="{C3C832B1-CD38-4197-AA39-50ED1F5A7A16}">
      <dsp:nvSpPr>
        <dsp:cNvPr id="0" name=""/>
        <dsp:cNvSpPr/>
      </dsp:nvSpPr>
      <dsp:spPr>
        <a:xfrm rot="5400000">
          <a:off x="3760349" y="-124478"/>
          <a:ext cx="965376" cy="3993447"/>
        </a:xfrm>
        <a:prstGeom prst="round2SameRect">
          <a:avLst/>
        </a:prstGeom>
        <a:solidFill>
          <a:schemeClr val="accent4">
            <a:tint val="40000"/>
            <a:alpha val="90000"/>
            <a:hueOff val="5430963"/>
            <a:satOff val="-25622"/>
            <a:lumOff val="-925"/>
            <a:alphaOff val="0"/>
          </a:schemeClr>
        </a:solidFill>
        <a:ln w="12700" cap="flat" cmpd="sng" algn="ctr">
          <a:solidFill>
            <a:schemeClr val="accent4">
              <a:tint val="40000"/>
              <a:alpha val="90000"/>
              <a:hueOff val="5430963"/>
              <a:satOff val="-25622"/>
              <a:lumOff val="-92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5260" tIns="87630" rIns="175260" bIns="8763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latin typeface="Bahnschrift Light Condensed" panose="020B0502040204020203" pitchFamily="34" charset="0"/>
            </a:rPr>
            <a:t>Acquire Launch Services for NASA Satellites &amp; Payloads</a:t>
          </a:r>
        </a:p>
      </dsp:txBody>
      <dsp:txXfrm rot="-5400000">
        <a:off x="2246314" y="1436683"/>
        <a:ext cx="3946321" cy="871124"/>
      </dsp:txXfrm>
    </dsp:sp>
    <dsp:sp modelId="{62526219-39B0-4A2E-815E-95D779B863D6}">
      <dsp:nvSpPr>
        <dsp:cNvPr id="0" name=""/>
        <dsp:cNvSpPr/>
      </dsp:nvSpPr>
      <dsp:spPr>
        <a:xfrm>
          <a:off x="0" y="1268884"/>
          <a:ext cx="2246313" cy="1206720"/>
        </a:xfrm>
        <a:prstGeom prst="roundRect">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186690" bIns="93345" numCol="1" spcCol="1270" anchor="ctr" anchorCtr="0">
          <a:noAutofit/>
        </a:bodyPr>
        <a:lstStyle/>
        <a:p>
          <a:pPr marL="0" lvl="0" indent="0" algn="ctr" defTabSz="2178050">
            <a:lnSpc>
              <a:spcPct val="90000"/>
            </a:lnSpc>
            <a:spcBef>
              <a:spcPct val="0"/>
            </a:spcBef>
            <a:spcAft>
              <a:spcPct val="35000"/>
            </a:spcAft>
            <a:buNone/>
          </a:pPr>
          <a:r>
            <a:rPr lang="en-US" sz="4900" b="1" kern="1200" dirty="0">
              <a:latin typeface="Bahnschrift Light Condensed" panose="020B0502040204020203" pitchFamily="34" charset="0"/>
            </a:rPr>
            <a:t>Acquire</a:t>
          </a:r>
        </a:p>
      </dsp:txBody>
      <dsp:txXfrm>
        <a:off x="58907" y="1327791"/>
        <a:ext cx="2128499" cy="1088906"/>
      </dsp:txXfrm>
    </dsp:sp>
    <dsp:sp modelId="{8EB31893-1B71-4AB2-A647-B649EF4839DA}">
      <dsp:nvSpPr>
        <dsp:cNvPr id="0" name=""/>
        <dsp:cNvSpPr/>
      </dsp:nvSpPr>
      <dsp:spPr>
        <a:xfrm rot="5400000">
          <a:off x="3760349" y="1142577"/>
          <a:ext cx="965376" cy="3993447"/>
        </a:xfrm>
        <a:prstGeom prst="round2SameRect">
          <a:avLst/>
        </a:prstGeom>
        <a:solidFill>
          <a:schemeClr val="accent4">
            <a:tint val="40000"/>
            <a:alpha val="90000"/>
            <a:hueOff val="10861925"/>
            <a:satOff val="-51245"/>
            <a:lumOff val="-1851"/>
            <a:alphaOff val="0"/>
          </a:schemeClr>
        </a:solidFill>
        <a:ln w="12700" cap="flat" cmpd="sng" algn="ctr">
          <a:solidFill>
            <a:schemeClr val="accent4">
              <a:tint val="40000"/>
              <a:alpha val="90000"/>
              <a:hueOff val="10861925"/>
              <a:satOff val="-51245"/>
              <a:lumOff val="-18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dirty="0">
              <a:latin typeface="Bahnschrift Light Condensed" panose="020B0502040204020203" pitchFamily="34" charset="0"/>
            </a:rPr>
            <a:t>Shepherd Payload &amp; Rocket </a:t>
          </a:r>
          <a:r>
            <a:rPr lang="en-US" sz="2700" i="1" kern="1200" dirty="0">
              <a:latin typeface="Bahnschrift Light Condensed" panose="020B0502040204020203" pitchFamily="34" charset="0"/>
            </a:rPr>
            <a:t>Cradle to Launch</a:t>
          </a:r>
          <a:endParaRPr lang="en-US" sz="2700" kern="1200" dirty="0">
            <a:latin typeface="Bahnschrift Light Condensed" panose="020B0502040204020203" pitchFamily="34" charset="0"/>
          </a:endParaRPr>
        </a:p>
      </dsp:txBody>
      <dsp:txXfrm rot="-5400000">
        <a:off x="2246314" y="2703738"/>
        <a:ext cx="3946321" cy="871124"/>
      </dsp:txXfrm>
    </dsp:sp>
    <dsp:sp modelId="{759BF16B-815A-4F23-B40F-5A55F08C84F8}">
      <dsp:nvSpPr>
        <dsp:cNvPr id="0" name=""/>
        <dsp:cNvSpPr/>
      </dsp:nvSpPr>
      <dsp:spPr>
        <a:xfrm>
          <a:off x="0" y="2535941"/>
          <a:ext cx="2246313" cy="1206720"/>
        </a:xfrm>
        <a:prstGeom prst="roundRect">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186690" bIns="93345" numCol="1" spcCol="1270" anchor="ctr" anchorCtr="0">
          <a:noAutofit/>
        </a:bodyPr>
        <a:lstStyle/>
        <a:p>
          <a:pPr marL="0" lvl="0" indent="0" algn="ctr" defTabSz="2178050">
            <a:lnSpc>
              <a:spcPct val="90000"/>
            </a:lnSpc>
            <a:spcBef>
              <a:spcPct val="0"/>
            </a:spcBef>
            <a:spcAft>
              <a:spcPct val="35000"/>
            </a:spcAft>
            <a:buNone/>
          </a:pPr>
          <a:r>
            <a:rPr lang="en-US" sz="4900" b="1" kern="1200" dirty="0">
              <a:latin typeface="Bahnschrift Light Condensed" panose="020B0502040204020203" pitchFamily="34" charset="0"/>
            </a:rPr>
            <a:t>Manage</a:t>
          </a:r>
        </a:p>
      </dsp:txBody>
      <dsp:txXfrm>
        <a:off x="58907" y="2594848"/>
        <a:ext cx="2128499" cy="108890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E3DD00-109C-481A-9E38-722FF6060EE3}" type="datetimeFigureOut">
              <a:rPr lang="en-US" smtClean="0"/>
              <a:t>7/13/2022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18302F-ED30-42A1-B26C-36EBA843E427}" type="slidenum">
              <a:rPr lang="en-US" smtClean="0"/>
              <a:t>‹#›</a:t>
            </a:fld>
            <a:endParaRPr lang="en-US"/>
          </a:p>
        </p:txBody>
      </p:sp>
    </p:spTree>
    <p:extLst>
      <p:ext uri="{BB962C8B-B14F-4D97-AF65-F5344CB8AC3E}">
        <p14:creationId xmlns:p14="http://schemas.microsoft.com/office/powerpoint/2010/main" val="1246989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https://images-assets.nasa.gov/image/KSC-20220519-PH-KED02_0003/KSC-20220519-PH-KED02_0003~medium.jpg</a:t>
            </a:r>
          </a:p>
        </p:txBody>
      </p:sp>
      <p:sp>
        <p:nvSpPr>
          <p:cNvPr id="4" name="Slide Number Placeholder 3"/>
          <p:cNvSpPr>
            <a:spLocks noGrp="1"/>
          </p:cNvSpPr>
          <p:nvPr>
            <p:ph type="sldNum" sz="quarter" idx="5"/>
          </p:nvPr>
        </p:nvSpPr>
        <p:spPr/>
        <p:txBody>
          <a:bodyPr/>
          <a:lstStyle/>
          <a:p>
            <a:fld id="{8F18302F-ED30-42A1-B26C-36EBA843E427}" type="slidenum">
              <a:rPr lang="en-US" smtClean="0"/>
              <a:t>1</a:t>
            </a:fld>
            <a:endParaRPr lang="en-US"/>
          </a:p>
        </p:txBody>
      </p:sp>
    </p:spTree>
    <p:extLst>
      <p:ext uri="{BB962C8B-B14F-4D97-AF65-F5344CB8AC3E}">
        <p14:creationId xmlns:p14="http://schemas.microsoft.com/office/powerpoint/2010/main" val="2199318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and sweet</a:t>
            </a:r>
          </a:p>
        </p:txBody>
      </p:sp>
      <p:sp>
        <p:nvSpPr>
          <p:cNvPr id="4" name="Slide Number Placeholder 3"/>
          <p:cNvSpPr>
            <a:spLocks noGrp="1"/>
          </p:cNvSpPr>
          <p:nvPr>
            <p:ph type="sldNum" sz="quarter" idx="5"/>
          </p:nvPr>
        </p:nvSpPr>
        <p:spPr/>
        <p:txBody>
          <a:bodyPr/>
          <a:lstStyle/>
          <a:p>
            <a:fld id="{8F18302F-ED30-42A1-B26C-36EBA843E427}" type="slidenum">
              <a:rPr lang="en-US" smtClean="0"/>
              <a:t>2</a:t>
            </a:fld>
            <a:endParaRPr lang="en-US"/>
          </a:p>
        </p:txBody>
      </p:sp>
    </p:spTree>
    <p:extLst>
      <p:ext uri="{BB962C8B-B14F-4D97-AF65-F5344CB8AC3E}">
        <p14:creationId xmlns:p14="http://schemas.microsoft.com/office/powerpoint/2010/main" val="1152583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and sweet</a:t>
            </a:r>
          </a:p>
        </p:txBody>
      </p:sp>
      <p:sp>
        <p:nvSpPr>
          <p:cNvPr id="4" name="Slide Number Placeholder 3"/>
          <p:cNvSpPr>
            <a:spLocks noGrp="1"/>
          </p:cNvSpPr>
          <p:nvPr>
            <p:ph type="sldNum" sz="quarter" idx="5"/>
          </p:nvPr>
        </p:nvSpPr>
        <p:spPr/>
        <p:txBody>
          <a:bodyPr/>
          <a:lstStyle/>
          <a:p>
            <a:fld id="{8F18302F-ED30-42A1-B26C-36EBA843E427}" type="slidenum">
              <a:rPr lang="en-US" smtClean="0"/>
              <a:t>3</a:t>
            </a:fld>
            <a:endParaRPr lang="en-US"/>
          </a:p>
        </p:txBody>
      </p:sp>
    </p:spTree>
    <p:extLst>
      <p:ext uri="{BB962C8B-B14F-4D97-AF65-F5344CB8AC3E}">
        <p14:creationId xmlns:p14="http://schemas.microsoft.com/office/powerpoint/2010/main" val="2812079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&amp; quality-</a:t>
            </a:r>
          </a:p>
          <a:p>
            <a:r>
              <a:rPr lang="en-US" dirty="0" err="1"/>
              <a:t>Ixpe</a:t>
            </a:r>
            <a:r>
              <a:rPr lang="en-US" dirty="0"/>
              <a:t> dart</a:t>
            </a:r>
          </a:p>
          <a:p>
            <a:r>
              <a:rPr lang="en-US" dirty="0"/>
              <a:t>Oft-2 shared assurance mission where LSP provided the shared assurance to </a:t>
            </a:r>
            <a:r>
              <a:rPr lang="en-US" dirty="0" err="1"/>
              <a:t>ccp</a:t>
            </a:r>
            <a:endParaRPr lang="en-US" dirty="0"/>
          </a:p>
        </p:txBody>
      </p:sp>
      <p:sp>
        <p:nvSpPr>
          <p:cNvPr id="4" name="Slide Number Placeholder 3"/>
          <p:cNvSpPr>
            <a:spLocks noGrp="1"/>
          </p:cNvSpPr>
          <p:nvPr>
            <p:ph type="sldNum" sz="quarter" idx="5"/>
          </p:nvPr>
        </p:nvSpPr>
        <p:spPr/>
        <p:txBody>
          <a:bodyPr/>
          <a:lstStyle/>
          <a:p>
            <a:fld id="{8F18302F-ED30-42A1-B26C-36EBA843E427}" type="slidenum">
              <a:rPr lang="en-US" smtClean="0"/>
              <a:t>4</a:t>
            </a:fld>
            <a:endParaRPr lang="en-US"/>
          </a:p>
        </p:txBody>
      </p:sp>
    </p:spTree>
    <p:extLst>
      <p:ext uri="{BB962C8B-B14F-4D97-AF65-F5344CB8AC3E}">
        <p14:creationId xmlns:p14="http://schemas.microsoft.com/office/powerpoint/2010/main" val="4265132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other vehicles that have gone through verification in the past (include pics)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Bahnschrift Light Condensed" panose="020B0502040204020203" pitchFamily="34" charset="0"/>
              </a:rPr>
              <a:t>Fleet </a:t>
            </a:r>
            <a:r>
              <a:rPr lang="en-US" sz="1200" baseline="30000" dirty="0">
                <a:solidFill>
                  <a:schemeClr val="bg1"/>
                </a:solidFill>
                <a:latin typeface="Bahnschrift Light Condensed" panose="020B0502040204020203" pitchFamily="34" charset="0"/>
              </a:rPr>
              <a:t>[2]</a:t>
            </a:r>
            <a:endParaRPr lang="en-US" sz="1200" dirty="0">
              <a:solidFill>
                <a:schemeClr val="bg1"/>
              </a:solidFill>
              <a:latin typeface="Bahnschrift Light Condensed" panose="020B0502040204020203" pitchFamily="34" charset="0"/>
            </a:endParaRPr>
          </a:p>
          <a:p>
            <a:r>
              <a:rPr lang="en-US" dirty="0"/>
              <a:t>images-assets.nasa.gov/image/jsc2022e044244/jsc2022e044244~orig.jpg</a:t>
            </a:r>
          </a:p>
          <a:p>
            <a:endParaRPr lang="en-US" dirty="0"/>
          </a:p>
        </p:txBody>
      </p:sp>
      <p:sp>
        <p:nvSpPr>
          <p:cNvPr id="4" name="Slide Number Placeholder 3"/>
          <p:cNvSpPr>
            <a:spLocks noGrp="1"/>
          </p:cNvSpPr>
          <p:nvPr>
            <p:ph type="sldNum" sz="quarter" idx="5"/>
          </p:nvPr>
        </p:nvSpPr>
        <p:spPr/>
        <p:txBody>
          <a:bodyPr/>
          <a:lstStyle/>
          <a:p>
            <a:fld id="{8F18302F-ED30-42A1-B26C-36EBA843E427}" type="slidenum">
              <a:rPr lang="en-US" smtClean="0"/>
              <a:t>5</a:t>
            </a:fld>
            <a:endParaRPr lang="en-US"/>
          </a:p>
        </p:txBody>
      </p:sp>
    </p:spTree>
    <p:extLst>
      <p:ext uri="{BB962C8B-B14F-4D97-AF65-F5344CB8AC3E}">
        <p14:creationId xmlns:p14="http://schemas.microsoft.com/office/powerpoint/2010/main" val="2932012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 feet: Width of two car driveway or two parking spots</a:t>
            </a:r>
          </a:p>
          <a:p>
            <a:r>
              <a:rPr lang="en-US" dirty="0"/>
              <a:t>51 feet: Semi truck trailer</a:t>
            </a:r>
          </a:p>
          <a:p>
            <a:r>
              <a:rPr lang="en-US" dirty="0"/>
              <a:t>70 feet: two school busses</a:t>
            </a:r>
          </a:p>
          <a:p>
            <a:endParaRPr lang="en-US" dirty="0"/>
          </a:p>
        </p:txBody>
      </p:sp>
      <p:sp>
        <p:nvSpPr>
          <p:cNvPr id="4" name="Slide Number Placeholder 3"/>
          <p:cNvSpPr>
            <a:spLocks noGrp="1"/>
          </p:cNvSpPr>
          <p:nvPr>
            <p:ph type="sldNum" sz="quarter" idx="5"/>
          </p:nvPr>
        </p:nvSpPr>
        <p:spPr/>
        <p:txBody>
          <a:bodyPr/>
          <a:lstStyle/>
          <a:p>
            <a:fld id="{8F18302F-ED30-42A1-B26C-36EBA843E427}" type="slidenum">
              <a:rPr lang="en-US" smtClean="0"/>
              <a:t>6</a:t>
            </a:fld>
            <a:endParaRPr lang="en-US"/>
          </a:p>
        </p:txBody>
      </p:sp>
    </p:spTree>
    <p:extLst>
      <p:ext uri="{BB962C8B-B14F-4D97-AF65-F5344CB8AC3E}">
        <p14:creationId xmlns:p14="http://schemas.microsoft.com/office/powerpoint/2010/main" val="3275419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Srm</a:t>
            </a:r>
            <a:r>
              <a:rPr lang="en-US" dirty="0"/>
              <a:t> or </a:t>
            </a:r>
            <a:r>
              <a:rPr lang="en-US" dirty="0" err="1"/>
              <a:t>srb</a:t>
            </a:r>
            <a:endParaRPr lang="en-US" dirty="0"/>
          </a:p>
          <a:p>
            <a:endParaRPr lang="en-US" dirty="0"/>
          </a:p>
        </p:txBody>
      </p:sp>
      <p:sp>
        <p:nvSpPr>
          <p:cNvPr id="4" name="Slide Number Placeholder 3"/>
          <p:cNvSpPr>
            <a:spLocks noGrp="1"/>
          </p:cNvSpPr>
          <p:nvPr>
            <p:ph type="sldNum" sz="quarter" idx="5"/>
          </p:nvPr>
        </p:nvSpPr>
        <p:spPr/>
        <p:txBody>
          <a:bodyPr/>
          <a:lstStyle/>
          <a:p>
            <a:fld id="{8F18302F-ED30-42A1-B26C-36EBA843E427}" type="slidenum">
              <a:rPr lang="en-US" smtClean="0"/>
              <a:t>7</a:t>
            </a:fld>
            <a:endParaRPr lang="en-US"/>
          </a:p>
        </p:txBody>
      </p:sp>
    </p:spTree>
    <p:extLst>
      <p:ext uri="{BB962C8B-B14F-4D97-AF65-F5344CB8AC3E}">
        <p14:creationId xmlns:p14="http://schemas.microsoft.com/office/powerpoint/2010/main" val="3965247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a:t>
            </a:r>
          </a:p>
        </p:txBody>
      </p:sp>
      <p:sp>
        <p:nvSpPr>
          <p:cNvPr id="4" name="Slide Number Placeholder 3"/>
          <p:cNvSpPr>
            <a:spLocks noGrp="1"/>
          </p:cNvSpPr>
          <p:nvPr>
            <p:ph type="sldNum" sz="quarter" idx="5"/>
          </p:nvPr>
        </p:nvSpPr>
        <p:spPr/>
        <p:txBody>
          <a:bodyPr/>
          <a:lstStyle/>
          <a:p>
            <a:fld id="{8F18302F-ED30-42A1-B26C-36EBA843E427}" type="slidenum">
              <a:rPr lang="en-US" smtClean="0"/>
              <a:t>8</a:t>
            </a:fld>
            <a:endParaRPr lang="en-US"/>
          </a:p>
        </p:txBody>
      </p:sp>
    </p:spTree>
    <p:extLst>
      <p:ext uri="{BB962C8B-B14F-4D97-AF65-F5344CB8AC3E}">
        <p14:creationId xmlns:p14="http://schemas.microsoft.com/office/powerpoint/2010/main" val="3417500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Complete project by:</a:t>
            </a:r>
          </a:p>
          <a:p>
            <a:endParaRPr lang="en-US" dirty="0"/>
          </a:p>
          <a:p>
            <a:r>
              <a:rPr lang="en-US" dirty="0"/>
              <a:t>MSFC &amp; ULA Decatur Facility understanding of manufacturing processes</a:t>
            </a:r>
          </a:p>
          <a:p>
            <a:r>
              <a:rPr lang="en-US" dirty="0"/>
              <a:t>Centennial CO Audit Support – understanding of audits and how they work</a:t>
            </a:r>
          </a:p>
        </p:txBody>
      </p:sp>
      <p:sp>
        <p:nvSpPr>
          <p:cNvPr id="4" name="Slide Number Placeholder 3"/>
          <p:cNvSpPr>
            <a:spLocks noGrp="1"/>
          </p:cNvSpPr>
          <p:nvPr>
            <p:ph type="sldNum" sz="quarter" idx="5"/>
          </p:nvPr>
        </p:nvSpPr>
        <p:spPr/>
        <p:txBody>
          <a:bodyPr/>
          <a:lstStyle/>
          <a:p>
            <a:fld id="{8F18302F-ED30-42A1-B26C-36EBA843E427}" type="slidenum">
              <a:rPr lang="en-US" smtClean="0"/>
              <a:t>9</a:t>
            </a:fld>
            <a:endParaRPr lang="en-US"/>
          </a:p>
        </p:txBody>
      </p:sp>
    </p:spTree>
    <p:extLst>
      <p:ext uri="{BB962C8B-B14F-4D97-AF65-F5344CB8AC3E}">
        <p14:creationId xmlns:p14="http://schemas.microsoft.com/office/powerpoint/2010/main" val="1943295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18302F-ED30-42A1-B26C-36EBA843E427}" type="slidenum">
              <a:rPr lang="en-US" smtClean="0"/>
              <a:t>10</a:t>
            </a:fld>
            <a:endParaRPr lang="en-US"/>
          </a:p>
        </p:txBody>
      </p:sp>
    </p:spTree>
    <p:extLst>
      <p:ext uri="{BB962C8B-B14F-4D97-AF65-F5344CB8AC3E}">
        <p14:creationId xmlns:p14="http://schemas.microsoft.com/office/powerpoint/2010/main" val="2913214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F1BCA-E327-43BE-B7BC-9867C21F29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964B87-BE05-4C52-9C76-0C5BD7F582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E30FA4F-A83D-4449-81BB-629379CC89F5}"/>
              </a:ext>
            </a:extLst>
          </p:cNvPr>
          <p:cNvSpPr>
            <a:spLocks noGrp="1"/>
          </p:cNvSpPr>
          <p:nvPr>
            <p:ph type="dt" sz="half" idx="10"/>
          </p:nvPr>
        </p:nvSpPr>
        <p:spPr/>
        <p:txBody>
          <a:bodyPr/>
          <a:lstStyle/>
          <a:p>
            <a:fld id="{8E1FE597-013D-466F-844E-31F563C21AB8}" type="datetimeFigureOut">
              <a:rPr lang="en-US" smtClean="0"/>
              <a:t>7/13/2022</a:t>
            </a:fld>
            <a:endParaRPr lang="en-US"/>
          </a:p>
        </p:txBody>
      </p:sp>
      <p:sp>
        <p:nvSpPr>
          <p:cNvPr id="5" name="Footer Placeholder 4">
            <a:extLst>
              <a:ext uri="{FF2B5EF4-FFF2-40B4-BE49-F238E27FC236}">
                <a16:creationId xmlns:a16="http://schemas.microsoft.com/office/drawing/2014/main" id="{630D1633-CB6B-4060-A0D6-4E55FA1F58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8FB053-FAD8-4449-84B1-4EA5F8681D08}"/>
              </a:ext>
            </a:extLst>
          </p:cNvPr>
          <p:cNvSpPr>
            <a:spLocks noGrp="1"/>
          </p:cNvSpPr>
          <p:nvPr>
            <p:ph type="sldNum" sz="quarter" idx="12"/>
          </p:nvPr>
        </p:nvSpPr>
        <p:spPr/>
        <p:txBody>
          <a:bodyPr/>
          <a:lstStyle/>
          <a:p>
            <a:fld id="{AB9C04B0-EA59-4CAB-BC58-6EADE54C3CCA}" type="slidenum">
              <a:rPr lang="en-US" smtClean="0"/>
              <a:t>‹#›</a:t>
            </a:fld>
            <a:endParaRPr lang="en-US"/>
          </a:p>
        </p:txBody>
      </p:sp>
    </p:spTree>
    <p:extLst>
      <p:ext uri="{BB962C8B-B14F-4D97-AF65-F5344CB8AC3E}">
        <p14:creationId xmlns:p14="http://schemas.microsoft.com/office/powerpoint/2010/main" val="4248043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F906B-E06D-463A-8579-EC2308BFB1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C55EA4-10EA-4E20-8937-E3D7D9DF6A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F91806-175D-4BDC-B210-88B697AB5219}"/>
              </a:ext>
            </a:extLst>
          </p:cNvPr>
          <p:cNvSpPr>
            <a:spLocks noGrp="1"/>
          </p:cNvSpPr>
          <p:nvPr>
            <p:ph type="dt" sz="half" idx="10"/>
          </p:nvPr>
        </p:nvSpPr>
        <p:spPr/>
        <p:txBody>
          <a:bodyPr/>
          <a:lstStyle/>
          <a:p>
            <a:fld id="{8E1FE597-013D-466F-844E-31F563C21AB8}" type="datetimeFigureOut">
              <a:rPr lang="en-US" smtClean="0"/>
              <a:t>7/13/2022</a:t>
            </a:fld>
            <a:endParaRPr lang="en-US"/>
          </a:p>
        </p:txBody>
      </p:sp>
      <p:sp>
        <p:nvSpPr>
          <p:cNvPr id="5" name="Footer Placeholder 4">
            <a:extLst>
              <a:ext uri="{FF2B5EF4-FFF2-40B4-BE49-F238E27FC236}">
                <a16:creationId xmlns:a16="http://schemas.microsoft.com/office/drawing/2014/main" id="{B5F63B4F-F694-4408-B0BD-8583B354CC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1AF5B8-58E7-425C-8EC6-2B882AF22A81}"/>
              </a:ext>
            </a:extLst>
          </p:cNvPr>
          <p:cNvSpPr>
            <a:spLocks noGrp="1"/>
          </p:cNvSpPr>
          <p:nvPr>
            <p:ph type="sldNum" sz="quarter" idx="12"/>
          </p:nvPr>
        </p:nvSpPr>
        <p:spPr/>
        <p:txBody>
          <a:bodyPr/>
          <a:lstStyle/>
          <a:p>
            <a:fld id="{AB9C04B0-EA59-4CAB-BC58-6EADE54C3CCA}" type="slidenum">
              <a:rPr lang="en-US" smtClean="0"/>
              <a:t>‹#›</a:t>
            </a:fld>
            <a:endParaRPr lang="en-US"/>
          </a:p>
        </p:txBody>
      </p:sp>
    </p:spTree>
    <p:extLst>
      <p:ext uri="{BB962C8B-B14F-4D97-AF65-F5344CB8AC3E}">
        <p14:creationId xmlns:p14="http://schemas.microsoft.com/office/powerpoint/2010/main" val="1874325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723DB-DB55-46E6-AE8C-C884A79648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D68A8FC-09E5-4935-9297-4B6844B71E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1FBA1E-B05E-4F41-B3A4-75E78814AFED}"/>
              </a:ext>
            </a:extLst>
          </p:cNvPr>
          <p:cNvSpPr>
            <a:spLocks noGrp="1"/>
          </p:cNvSpPr>
          <p:nvPr>
            <p:ph type="dt" sz="half" idx="10"/>
          </p:nvPr>
        </p:nvSpPr>
        <p:spPr/>
        <p:txBody>
          <a:bodyPr/>
          <a:lstStyle/>
          <a:p>
            <a:fld id="{8E1FE597-013D-466F-844E-31F563C21AB8}" type="datetimeFigureOut">
              <a:rPr lang="en-US" smtClean="0"/>
              <a:t>7/13/2022</a:t>
            </a:fld>
            <a:endParaRPr lang="en-US"/>
          </a:p>
        </p:txBody>
      </p:sp>
      <p:sp>
        <p:nvSpPr>
          <p:cNvPr id="5" name="Footer Placeholder 4">
            <a:extLst>
              <a:ext uri="{FF2B5EF4-FFF2-40B4-BE49-F238E27FC236}">
                <a16:creationId xmlns:a16="http://schemas.microsoft.com/office/drawing/2014/main" id="{A646274F-CE97-429E-989F-BBD080286D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F49BE-3D70-466D-9401-9593D5CC1BA9}"/>
              </a:ext>
            </a:extLst>
          </p:cNvPr>
          <p:cNvSpPr>
            <a:spLocks noGrp="1"/>
          </p:cNvSpPr>
          <p:nvPr>
            <p:ph type="sldNum" sz="quarter" idx="12"/>
          </p:nvPr>
        </p:nvSpPr>
        <p:spPr/>
        <p:txBody>
          <a:bodyPr/>
          <a:lstStyle/>
          <a:p>
            <a:fld id="{AB9C04B0-EA59-4CAB-BC58-6EADE54C3CCA}" type="slidenum">
              <a:rPr lang="en-US" smtClean="0"/>
              <a:t>‹#›</a:t>
            </a:fld>
            <a:endParaRPr lang="en-US"/>
          </a:p>
        </p:txBody>
      </p:sp>
    </p:spTree>
    <p:extLst>
      <p:ext uri="{BB962C8B-B14F-4D97-AF65-F5344CB8AC3E}">
        <p14:creationId xmlns:p14="http://schemas.microsoft.com/office/powerpoint/2010/main" val="2631480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455EE-9CC6-48D9-9383-9D3204CCAD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4BF462-A017-458F-AE82-3BF3B434527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268C88-D264-47DD-9180-F42653F6658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78C7AE-4A74-41BA-9B05-B934CFF94F84}"/>
              </a:ext>
            </a:extLst>
          </p:cNvPr>
          <p:cNvSpPr>
            <a:spLocks noGrp="1"/>
          </p:cNvSpPr>
          <p:nvPr>
            <p:ph type="dt" sz="half" idx="10"/>
          </p:nvPr>
        </p:nvSpPr>
        <p:spPr/>
        <p:txBody>
          <a:bodyPr/>
          <a:lstStyle/>
          <a:p>
            <a:fld id="{8E1FE597-013D-466F-844E-31F563C21AB8}" type="datetimeFigureOut">
              <a:rPr lang="en-US" smtClean="0"/>
              <a:t>7/13/2022</a:t>
            </a:fld>
            <a:endParaRPr lang="en-US"/>
          </a:p>
        </p:txBody>
      </p:sp>
      <p:sp>
        <p:nvSpPr>
          <p:cNvPr id="6" name="Footer Placeholder 5">
            <a:extLst>
              <a:ext uri="{FF2B5EF4-FFF2-40B4-BE49-F238E27FC236}">
                <a16:creationId xmlns:a16="http://schemas.microsoft.com/office/drawing/2014/main" id="{0CDE1D79-E531-4F1D-BF2F-3111B570A3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F8FBA1-CA29-423D-A61A-ECEA6BB40770}"/>
              </a:ext>
            </a:extLst>
          </p:cNvPr>
          <p:cNvSpPr>
            <a:spLocks noGrp="1"/>
          </p:cNvSpPr>
          <p:nvPr>
            <p:ph type="sldNum" sz="quarter" idx="12"/>
          </p:nvPr>
        </p:nvSpPr>
        <p:spPr/>
        <p:txBody>
          <a:bodyPr/>
          <a:lstStyle/>
          <a:p>
            <a:fld id="{AB9C04B0-EA59-4CAB-BC58-6EADE54C3CCA}" type="slidenum">
              <a:rPr lang="en-US" smtClean="0"/>
              <a:t>‹#›</a:t>
            </a:fld>
            <a:endParaRPr lang="en-US"/>
          </a:p>
        </p:txBody>
      </p:sp>
    </p:spTree>
    <p:extLst>
      <p:ext uri="{BB962C8B-B14F-4D97-AF65-F5344CB8AC3E}">
        <p14:creationId xmlns:p14="http://schemas.microsoft.com/office/powerpoint/2010/main" val="2169619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6E388-DA6B-455C-95E7-FAA7429B8A5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988016-012A-4085-9338-6871D9EFAA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0D69B5-8432-41B4-B467-4525E36ACF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F706785-7056-4362-96EA-83220E6658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DF7534C-F1A4-4472-B991-11DDAACB9F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E9A2D9-B014-4F3E-8D55-EF95A0E7A8F2}"/>
              </a:ext>
            </a:extLst>
          </p:cNvPr>
          <p:cNvSpPr>
            <a:spLocks noGrp="1"/>
          </p:cNvSpPr>
          <p:nvPr>
            <p:ph type="dt" sz="half" idx="10"/>
          </p:nvPr>
        </p:nvSpPr>
        <p:spPr/>
        <p:txBody>
          <a:bodyPr/>
          <a:lstStyle/>
          <a:p>
            <a:fld id="{8E1FE597-013D-466F-844E-31F563C21AB8}" type="datetimeFigureOut">
              <a:rPr lang="en-US" smtClean="0"/>
              <a:t>7/13/2022</a:t>
            </a:fld>
            <a:endParaRPr lang="en-US"/>
          </a:p>
        </p:txBody>
      </p:sp>
      <p:sp>
        <p:nvSpPr>
          <p:cNvPr id="8" name="Footer Placeholder 7">
            <a:extLst>
              <a:ext uri="{FF2B5EF4-FFF2-40B4-BE49-F238E27FC236}">
                <a16:creationId xmlns:a16="http://schemas.microsoft.com/office/drawing/2014/main" id="{C363727C-85DE-4627-88E8-55B40BD1F4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10037E-88D5-4F61-B2CD-FCE3516C3730}"/>
              </a:ext>
            </a:extLst>
          </p:cNvPr>
          <p:cNvSpPr>
            <a:spLocks noGrp="1"/>
          </p:cNvSpPr>
          <p:nvPr>
            <p:ph type="sldNum" sz="quarter" idx="12"/>
          </p:nvPr>
        </p:nvSpPr>
        <p:spPr/>
        <p:txBody>
          <a:bodyPr/>
          <a:lstStyle/>
          <a:p>
            <a:fld id="{AB9C04B0-EA59-4CAB-BC58-6EADE54C3CCA}" type="slidenum">
              <a:rPr lang="en-US" smtClean="0"/>
              <a:t>‹#›</a:t>
            </a:fld>
            <a:endParaRPr lang="en-US"/>
          </a:p>
        </p:txBody>
      </p:sp>
    </p:spTree>
    <p:extLst>
      <p:ext uri="{BB962C8B-B14F-4D97-AF65-F5344CB8AC3E}">
        <p14:creationId xmlns:p14="http://schemas.microsoft.com/office/powerpoint/2010/main" val="2754607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2F690-07AA-4098-B3F1-25D7041427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D8339-1CA0-4129-8AE8-037EC921A0F1}"/>
              </a:ext>
            </a:extLst>
          </p:cNvPr>
          <p:cNvSpPr>
            <a:spLocks noGrp="1"/>
          </p:cNvSpPr>
          <p:nvPr>
            <p:ph type="dt" sz="half" idx="10"/>
          </p:nvPr>
        </p:nvSpPr>
        <p:spPr/>
        <p:txBody>
          <a:bodyPr/>
          <a:lstStyle/>
          <a:p>
            <a:fld id="{8E1FE597-013D-466F-844E-31F563C21AB8}" type="datetimeFigureOut">
              <a:rPr lang="en-US" smtClean="0"/>
              <a:t>7/13/2022</a:t>
            </a:fld>
            <a:endParaRPr lang="en-US"/>
          </a:p>
        </p:txBody>
      </p:sp>
      <p:sp>
        <p:nvSpPr>
          <p:cNvPr id="4" name="Footer Placeholder 3">
            <a:extLst>
              <a:ext uri="{FF2B5EF4-FFF2-40B4-BE49-F238E27FC236}">
                <a16:creationId xmlns:a16="http://schemas.microsoft.com/office/drawing/2014/main" id="{70DC18A8-64AB-4DAE-8F83-A6452546CD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41CAC9-EADC-4732-BADA-F6011C4D69E6}"/>
              </a:ext>
            </a:extLst>
          </p:cNvPr>
          <p:cNvSpPr>
            <a:spLocks noGrp="1"/>
          </p:cNvSpPr>
          <p:nvPr>
            <p:ph type="sldNum" sz="quarter" idx="12"/>
          </p:nvPr>
        </p:nvSpPr>
        <p:spPr/>
        <p:txBody>
          <a:bodyPr/>
          <a:lstStyle/>
          <a:p>
            <a:fld id="{AB9C04B0-EA59-4CAB-BC58-6EADE54C3CCA}" type="slidenum">
              <a:rPr lang="en-US" smtClean="0"/>
              <a:t>‹#›</a:t>
            </a:fld>
            <a:endParaRPr lang="en-US"/>
          </a:p>
        </p:txBody>
      </p:sp>
    </p:spTree>
    <p:extLst>
      <p:ext uri="{BB962C8B-B14F-4D97-AF65-F5344CB8AC3E}">
        <p14:creationId xmlns:p14="http://schemas.microsoft.com/office/powerpoint/2010/main" val="2025484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D799FC-1288-41F6-9142-64663BEF567B}"/>
              </a:ext>
            </a:extLst>
          </p:cNvPr>
          <p:cNvSpPr>
            <a:spLocks noGrp="1"/>
          </p:cNvSpPr>
          <p:nvPr>
            <p:ph type="dt" sz="half" idx="10"/>
          </p:nvPr>
        </p:nvSpPr>
        <p:spPr/>
        <p:txBody>
          <a:bodyPr/>
          <a:lstStyle/>
          <a:p>
            <a:fld id="{8E1FE597-013D-466F-844E-31F563C21AB8}" type="datetimeFigureOut">
              <a:rPr lang="en-US" smtClean="0"/>
              <a:t>7/13/2022</a:t>
            </a:fld>
            <a:endParaRPr lang="en-US"/>
          </a:p>
        </p:txBody>
      </p:sp>
      <p:sp>
        <p:nvSpPr>
          <p:cNvPr id="3" name="Footer Placeholder 2">
            <a:extLst>
              <a:ext uri="{FF2B5EF4-FFF2-40B4-BE49-F238E27FC236}">
                <a16:creationId xmlns:a16="http://schemas.microsoft.com/office/drawing/2014/main" id="{D28EF1A5-1A27-4887-8BD2-BA2F92B65C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7EDBC6-4AF9-421C-BE89-FC068C132E31}"/>
              </a:ext>
            </a:extLst>
          </p:cNvPr>
          <p:cNvSpPr>
            <a:spLocks noGrp="1"/>
          </p:cNvSpPr>
          <p:nvPr>
            <p:ph type="sldNum" sz="quarter" idx="12"/>
          </p:nvPr>
        </p:nvSpPr>
        <p:spPr/>
        <p:txBody>
          <a:bodyPr/>
          <a:lstStyle/>
          <a:p>
            <a:fld id="{AB9C04B0-EA59-4CAB-BC58-6EADE54C3CCA}" type="slidenum">
              <a:rPr lang="en-US" smtClean="0"/>
              <a:t>‹#›</a:t>
            </a:fld>
            <a:endParaRPr lang="en-US"/>
          </a:p>
        </p:txBody>
      </p:sp>
    </p:spTree>
    <p:extLst>
      <p:ext uri="{BB962C8B-B14F-4D97-AF65-F5344CB8AC3E}">
        <p14:creationId xmlns:p14="http://schemas.microsoft.com/office/powerpoint/2010/main" val="2464201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A37AB-CB7B-40AF-B83A-92B884C22E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F5CACB-BF76-4499-97FB-34F8C67F6B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52384C-22B5-4CEC-BF4E-1D7DD12CB8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EDC452-DFBC-47AE-9BC3-54F71AD3ECCC}"/>
              </a:ext>
            </a:extLst>
          </p:cNvPr>
          <p:cNvSpPr>
            <a:spLocks noGrp="1"/>
          </p:cNvSpPr>
          <p:nvPr>
            <p:ph type="dt" sz="half" idx="10"/>
          </p:nvPr>
        </p:nvSpPr>
        <p:spPr/>
        <p:txBody>
          <a:bodyPr/>
          <a:lstStyle/>
          <a:p>
            <a:fld id="{8E1FE597-013D-466F-844E-31F563C21AB8}" type="datetimeFigureOut">
              <a:rPr lang="en-US" smtClean="0"/>
              <a:t>7/13/2022</a:t>
            </a:fld>
            <a:endParaRPr lang="en-US"/>
          </a:p>
        </p:txBody>
      </p:sp>
      <p:sp>
        <p:nvSpPr>
          <p:cNvPr id="6" name="Footer Placeholder 5">
            <a:extLst>
              <a:ext uri="{FF2B5EF4-FFF2-40B4-BE49-F238E27FC236}">
                <a16:creationId xmlns:a16="http://schemas.microsoft.com/office/drawing/2014/main" id="{40131C56-20A2-4278-AC8D-3D011BB70B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C4EA13-7207-490B-95F1-C5F9EBF83C54}"/>
              </a:ext>
            </a:extLst>
          </p:cNvPr>
          <p:cNvSpPr>
            <a:spLocks noGrp="1"/>
          </p:cNvSpPr>
          <p:nvPr>
            <p:ph type="sldNum" sz="quarter" idx="12"/>
          </p:nvPr>
        </p:nvSpPr>
        <p:spPr/>
        <p:txBody>
          <a:bodyPr/>
          <a:lstStyle/>
          <a:p>
            <a:fld id="{AB9C04B0-EA59-4CAB-BC58-6EADE54C3CCA}" type="slidenum">
              <a:rPr lang="en-US" smtClean="0"/>
              <a:t>‹#›</a:t>
            </a:fld>
            <a:endParaRPr lang="en-US"/>
          </a:p>
        </p:txBody>
      </p:sp>
    </p:spTree>
    <p:extLst>
      <p:ext uri="{BB962C8B-B14F-4D97-AF65-F5344CB8AC3E}">
        <p14:creationId xmlns:p14="http://schemas.microsoft.com/office/powerpoint/2010/main" val="3205701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79DD7-6C6D-454A-A812-B5C18DC3D2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A01C82B-C7B5-4ECF-83AB-2022AEC5EA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FC9865-22F6-416D-87CB-F305866626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1C95A8-1CD8-41A0-9161-B4046ABF4459}"/>
              </a:ext>
            </a:extLst>
          </p:cNvPr>
          <p:cNvSpPr>
            <a:spLocks noGrp="1"/>
          </p:cNvSpPr>
          <p:nvPr>
            <p:ph type="dt" sz="half" idx="10"/>
          </p:nvPr>
        </p:nvSpPr>
        <p:spPr/>
        <p:txBody>
          <a:bodyPr/>
          <a:lstStyle/>
          <a:p>
            <a:fld id="{8E1FE597-013D-466F-844E-31F563C21AB8}" type="datetimeFigureOut">
              <a:rPr lang="en-US" smtClean="0"/>
              <a:t>7/13/2022</a:t>
            </a:fld>
            <a:endParaRPr lang="en-US"/>
          </a:p>
        </p:txBody>
      </p:sp>
      <p:sp>
        <p:nvSpPr>
          <p:cNvPr id="6" name="Footer Placeholder 5">
            <a:extLst>
              <a:ext uri="{FF2B5EF4-FFF2-40B4-BE49-F238E27FC236}">
                <a16:creationId xmlns:a16="http://schemas.microsoft.com/office/drawing/2014/main" id="{D48CB01B-B797-4061-8B2B-EEEFC3F623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44E178-A8F0-49C2-BA3F-2B4391188F02}"/>
              </a:ext>
            </a:extLst>
          </p:cNvPr>
          <p:cNvSpPr>
            <a:spLocks noGrp="1"/>
          </p:cNvSpPr>
          <p:nvPr>
            <p:ph type="sldNum" sz="quarter" idx="12"/>
          </p:nvPr>
        </p:nvSpPr>
        <p:spPr/>
        <p:txBody>
          <a:bodyPr/>
          <a:lstStyle/>
          <a:p>
            <a:fld id="{AB9C04B0-EA59-4CAB-BC58-6EADE54C3CCA}" type="slidenum">
              <a:rPr lang="en-US" smtClean="0"/>
              <a:t>‹#›</a:t>
            </a:fld>
            <a:endParaRPr lang="en-US"/>
          </a:p>
        </p:txBody>
      </p:sp>
    </p:spTree>
    <p:extLst>
      <p:ext uri="{BB962C8B-B14F-4D97-AF65-F5344CB8AC3E}">
        <p14:creationId xmlns:p14="http://schemas.microsoft.com/office/powerpoint/2010/main" val="2113926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DBCD5-B624-4347-86DC-60C82E0EF8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51AC886-184B-4937-ADDC-30287D9F85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923F70-104F-4552-95E7-09427EF505C8}"/>
              </a:ext>
            </a:extLst>
          </p:cNvPr>
          <p:cNvSpPr>
            <a:spLocks noGrp="1"/>
          </p:cNvSpPr>
          <p:nvPr>
            <p:ph type="dt" sz="half" idx="10"/>
          </p:nvPr>
        </p:nvSpPr>
        <p:spPr/>
        <p:txBody>
          <a:bodyPr/>
          <a:lstStyle/>
          <a:p>
            <a:fld id="{8E1FE597-013D-466F-844E-31F563C21AB8}" type="datetimeFigureOut">
              <a:rPr lang="en-US" smtClean="0"/>
              <a:t>7/13/2022</a:t>
            </a:fld>
            <a:endParaRPr lang="en-US"/>
          </a:p>
        </p:txBody>
      </p:sp>
      <p:sp>
        <p:nvSpPr>
          <p:cNvPr id="5" name="Footer Placeholder 4">
            <a:extLst>
              <a:ext uri="{FF2B5EF4-FFF2-40B4-BE49-F238E27FC236}">
                <a16:creationId xmlns:a16="http://schemas.microsoft.com/office/drawing/2014/main" id="{B6036DAD-3642-4997-ADC0-2727D45178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0CF422-5031-4C50-A69D-0656B521D5CB}"/>
              </a:ext>
            </a:extLst>
          </p:cNvPr>
          <p:cNvSpPr>
            <a:spLocks noGrp="1"/>
          </p:cNvSpPr>
          <p:nvPr>
            <p:ph type="sldNum" sz="quarter" idx="12"/>
          </p:nvPr>
        </p:nvSpPr>
        <p:spPr/>
        <p:txBody>
          <a:bodyPr/>
          <a:lstStyle/>
          <a:p>
            <a:fld id="{AB9C04B0-EA59-4CAB-BC58-6EADE54C3CCA}" type="slidenum">
              <a:rPr lang="en-US" smtClean="0"/>
              <a:t>‹#›</a:t>
            </a:fld>
            <a:endParaRPr lang="en-US"/>
          </a:p>
        </p:txBody>
      </p:sp>
    </p:spTree>
    <p:extLst>
      <p:ext uri="{BB962C8B-B14F-4D97-AF65-F5344CB8AC3E}">
        <p14:creationId xmlns:p14="http://schemas.microsoft.com/office/powerpoint/2010/main" val="3608984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B104D9-D993-4C90-A402-6783FF705E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B8F15B-5B3B-4B61-B983-1CF54B8AC9B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0D0432-8F99-45DD-9290-38ACD0BA6A80}"/>
              </a:ext>
            </a:extLst>
          </p:cNvPr>
          <p:cNvSpPr>
            <a:spLocks noGrp="1"/>
          </p:cNvSpPr>
          <p:nvPr>
            <p:ph type="dt" sz="half" idx="10"/>
          </p:nvPr>
        </p:nvSpPr>
        <p:spPr/>
        <p:txBody>
          <a:bodyPr/>
          <a:lstStyle/>
          <a:p>
            <a:fld id="{8E1FE597-013D-466F-844E-31F563C21AB8}" type="datetimeFigureOut">
              <a:rPr lang="en-US" smtClean="0"/>
              <a:t>7/13/2022</a:t>
            </a:fld>
            <a:endParaRPr lang="en-US"/>
          </a:p>
        </p:txBody>
      </p:sp>
      <p:sp>
        <p:nvSpPr>
          <p:cNvPr id="5" name="Footer Placeholder 4">
            <a:extLst>
              <a:ext uri="{FF2B5EF4-FFF2-40B4-BE49-F238E27FC236}">
                <a16:creationId xmlns:a16="http://schemas.microsoft.com/office/drawing/2014/main" id="{4A88E172-99BD-4BAF-AA40-C6C3C1222F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8DA2CC-0093-4877-9B5A-93CB6F9CDF68}"/>
              </a:ext>
            </a:extLst>
          </p:cNvPr>
          <p:cNvSpPr>
            <a:spLocks noGrp="1"/>
          </p:cNvSpPr>
          <p:nvPr>
            <p:ph type="sldNum" sz="quarter" idx="12"/>
          </p:nvPr>
        </p:nvSpPr>
        <p:spPr/>
        <p:txBody>
          <a:bodyPr/>
          <a:lstStyle/>
          <a:p>
            <a:fld id="{AB9C04B0-EA59-4CAB-BC58-6EADE54C3CCA}" type="slidenum">
              <a:rPr lang="en-US" smtClean="0"/>
              <a:t>‹#›</a:t>
            </a:fld>
            <a:endParaRPr lang="en-US"/>
          </a:p>
        </p:txBody>
      </p:sp>
    </p:spTree>
    <p:extLst>
      <p:ext uri="{BB962C8B-B14F-4D97-AF65-F5344CB8AC3E}">
        <p14:creationId xmlns:p14="http://schemas.microsoft.com/office/powerpoint/2010/main" val="4231443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EC3DC7-AC62-4C00-B747-8BE888874B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48A4E6-7772-4DD7-97DF-279317233A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ED5478-FBC9-4DA9-A55D-E6D2DC1067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1FE597-013D-466F-844E-31F563C21AB8}" type="datetimeFigureOut">
              <a:rPr lang="en-US" smtClean="0"/>
              <a:t>7/13/2022</a:t>
            </a:fld>
            <a:endParaRPr lang="en-US"/>
          </a:p>
        </p:txBody>
      </p:sp>
      <p:sp>
        <p:nvSpPr>
          <p:cNvPr id="5" name="Footer Placeholder 4">
            <a:extLst>
              <a:ext uri="{FF2B5EF4-FFF2-40B4-BE49-F238E27FC236}">
                <a16:creationId xmlns:a16="http://schemas.microsoft.com/office/drawing/2014/main" id="{8DB6781B-6ABA-4433-98AA-E2AB20B7FB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DDDF4E-A00D-48C9-89DC-F09A06EEA8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9C04B0-EA59-4CAB-BC58-6EADE54C3CCA}" type="slidenum">
              <a:rPr lang="en-US" smtClean="0"/>
              <a:t>‹#›</a:t>
            </a:fld>
            <a:endParaRPr lang="en-US"/>
          </a:p>
        </p:txBody>
      </p:sp>
    </p:spTree>
    <p:extLst>
      <p:ext uri="{BB962C8B-B14F-4D97-AF65-F5344CB8AC3E}">
        <p14:creationId xmlns:p14="http://schemas.microsoft.com/office/powerpoint/2010/main" val="624585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jpeg"/><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2.pn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jpeg"/><Relationship Id="rId5" Type="http://schemas.microsoft.com/office/2007/relationships/hdphoto" Target="../media/hdphoto1.wdp"/><Relationship Id="rId4" Type="http://schemas.openxmlformats.org/officeDocument/2006/relationships/image" Target="../media/image3.png"/><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diagramLayout" Target="../diagrams/layout1.xml"/><Relationship Id="rId12" Type="http://schemas.openxmlformats.org/officeDocument/2006/relationships/image" Target="../media/image11.png"/><Relationship Id="rId2" Type="http://schemas.openxmlformats.org/officeDocument/2006/relationships/notesSlide" Target="../notesSlides/notesSlide4.xml"/><Relationship Id="rId16"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diagramData" Target="../diagrams/data1.xml"/><Relationship Id="rId11" Type="http://schemas.openxmlformats.org/officeDocument/2006/relationships/image" Target="../media/image10.png"/><Relationship Id="rId5" Type="http://schemas.microsoft.com/office/2007/relationships/hdphoto" Target="../media/hdphoto1.wdp"/><Relationship Id="rId15" Type="http://schemas.openxmlformats.org/officeDocument/2006/relationships/image" Target="../media/image13.png"/><Relationship Id="rId10" Type="http://schemas.microsoft.com/office/2007/relationships/diagramDrawing" Target="../diagrams/drawing1.xml"/><Relationship Id="rId4" Type="http://schemas.openxmlformats.org/officeDocument/2006/relationships/image" Target="../media/image3.png"/><Relationship Id="rId9" Type="http://schemas.openxmlformats.org/officeDocument/2006/relationships/diagramColors" Target="../diagrams/colors1.xml"/><Relationship Id="rId14" Type="http://schemas.microsoft.com/office/2007/relationships/hdphoto" Target="../media/hdphoto2.wdp"/></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jpeg"/><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8.png"/><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0.jpeg"/><Relationship Id="rId5" Type="http://schemas.microsoft.com/office/2007/relationships/hdphoto" Target="../media/hdphoto1.wdp"/><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2.jpeg"/><Relationship Id="rId5" Type="http://schemas.microsoft.com/office/2007/relationships/hdphoto" Target="../media/hdphoto1.wdp"/><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png"/><Relationship Id="rId7"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3.JPG"/><Relationship Id="rId5" Type="http://schemas.microsoft.com/office/2007/relationships/hdphoto" Target="../media/hdphoto1.wdp"/><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png"/><Relationship Id="rId7" Type="http://schemas.openxmlformats.org/officeDocument/2006/relationships/image" Target="../media/image27.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6.jpeg"/><Relationship Id="rId11" Type="http://schemas.openxmlformats.org/officeDocument/2006/relationships/image" Target="../media/image31.jpeg"/><Relationship Id="rId5" Type="http://schemas.microsoft.com/office/2007/relationships/hdphoto" Target="../media/hdphoto1.wdp"/><Relationship Id="rId10" Type="http://schemas.openxmlformats.org/officeDocument/2006/relationships/image" Target="../media/image30.jpeg"/><Relationship Id="rId4" Type="http://schemas.openxmlformats.org/officeDocument/2006/relationships/image" Target="../media/image3.png"/><Relationship Id="rId9"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hyperlink" Target="https://nodis3.gsfc.nasa.gov/NPD_attachments/AttachmentA_7C.pdf" TargetMode="External"/><Relationship Id="rId13" Type="http://schemas.openxmlformats.org/officeDocument/2006/relationships/hyperlink" Target="https://images.nasa.gov/details-KSC-20210826-PH-KLS01_0053" TargetMode="External"/><Relationship Id="rId3" Type="http://schemas.openxmlformats.org/officeDocument/2006/relationships/image" Target="../media/image3.png"/><Relationship Id="rId7" Type="http://schemas.openxmlformats.org/officeDocument/2006/relationships/hyperlink" Target="https://images.nasa.gov/details-KSC-20210826-PH-KLS01_0073" TargetMode="External"/><Relationship Id="rId12" Type="http://schemas.openxmlformats.org/officeDocument/2006/relationships/hyperlink" Target="https://sma.nasa.gov/" TargetMode="Externa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hyperlink" Target="https://www.ulalaunch.com/rockets" TargetMode="External"/><Relationship Id="rId11" Type="http://schemas.openxmlformats.org/officeDocument/2006/relationships/hyperlink" Target="https://images.nasa.gov/details-KSC-20160811-PH_KLS01_0068" TargetMode="External"/><Relationship Id="rId5" Type="http://schemas.openxmlformats.org/officeDocument/2006/relationships/hyperlink" Target="https://www.ulalaunch.com/" TargetMode="External"/><Relationship Id="rId10" Type="http://schemas.openxmlformats.org/officeDocument/2006/relationships/hyperlink" Target="https://www.ulalaunch.com/rockets/vulcan-centaur" TargetMode="External"/><Relationship Id="rId4" Type="http://schemas.microsoft.com/office/2007/relationships/hdphoto" Target="../media/hdphoto1.wdp"/><Relationship Id="rId9" Type="http://schemas.openxmlformats.org/officeDocument/2006/relationships/hyperlink" Target="https://images.nasa.gov/details-SSC-20120420-S00534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C5052A30-0E52-4FB0-98E0-5A6A33EC05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6667" b="25937"/>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5742AB41-5C65-4C05-A764-D481F1AB4778}"/>
              </a:ext>
            </a:extLst>
          </p:cNvPr>
          <p:cNvSpPr/>
          <p:nvPr/>
        </p:nvSpPr>
        <p:spPr>
          <a:xfrm>
            <a:off x="0" y="0"/>
            <a:ext cx="12192000" cy="6858000"/>
          </a:xfrm>
          <a:prstGeom prst="rect">
            <a:avLst/>
          </a:pr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92D839-70FF-4F2B-87D2-63D432B81096}"/>
              </a:ext>
            </a:extLst>
          </p:cNvPr>
          <p:cNvSpPr>
            <a:spLocks noGrp="1"/>
          </p:cNvSpPr>
          <p:nvPr>
            <p:ph type="ctrTitle"/>
          </p:nvPr>
        </p:nvSpPr>
        <p:spPr>
          <a:xfrm>
            <a:off x="2517339" y="2642265"/>
            <a:ext cx="7165145" cy="1289698"/>
          </a:xfrm>
        </p:spPr>
        <p:txBody>
          <a:bodyPr>
            <a:normAutofit/>
          </a:bodyPr>
          <a:lstStyle/>
          <a:p>
            <a:r>
              <a:rPr lang="en-US" sz="6600" dirty="0">
                <a:solidFill>
                  <a:schemeClr val="bg1"/>
                </a:solidFill>
                <a:latin typeface="Bahnschrift Light Condensed" panose="020B0502040204020203" pitchFamily="34" charset="0"/>
              </a:rPr>
              <a:t>Pathways Showcase</a:t>
            </a:r>
          </a:p>
        </p:txBody>
      </p:sp>
      <p:sp>
        <p:nvSpPr>
          <p:cNvPr id="3" name="Subtitle 2">
            <a:extLst>
              <a:ext uri="{FF2B5EF4-FFF2-40B4-BE49-F238E27FC236}">
                <a16:creationId xmlns:a16="http://schemas.microsoft.com/office/drawing/2014/main" id="{CD96F433-8CAB-4182-87B0-614B6B82C26A}"/>
              </a:ext>
            </a:extLst>
          </p:cNvPr>
          <p:cNvSpPr>
            <a:spLocks noGrp="1"/>
          </p:cNvSpPr>
          <p:nvPr>
            <p:ph type="subTitle" idx="1"/>
          </p:nvPr>
        </p:nvSpPr>
        <p:spPr>
          <a:xfrm>
            <a:off x="5100731" y="4240061"/>
            <a:ext cx="1990531" cy="1030288"/>
          </a:xfrm>
        </p:spPr>
        <p:txBody>
          <a:bodyPr/>
          <a:lstStyle/>
          <a:p>
            <a:r>
              <a:rPr lang="en-US" dirty="0">
                <a:solidFill>
                  <a:schemeClr val="bg1"/>
                </a:solidFill>
                <a:latin typeface="Bahnschrift Light Condensed" panose="020B0502040204020203" pitchFamily="34" charset="0"/>
              </a:rPr>
              <a:t>Michaelle Ramos</a:t>
            </a:r>
          </a:p>
          <a:p>
            <a:r>
              <a:rPr lang="en-US" dirty="0">
                <a:solidFill>
                  <a:schemeClr val="bg1"/>
                </a:solidFill>
                <a:latin typeface="Bahnschrift Light Condensed" panose="020B0502040204020203" pitchFamily="34" charset="0"/>
              </a:rPr>
              <a:t>July 26, 2022</a:t>
            </a:r>
          </a:p>
        </p:txBody>
      </p:sp>
      <p:pic>
        <p:nvPicPr>
          <p:cNvPr id="4" name="Picture 3">
            <a:extLst>
              <a:ext uri="{FF2B5EF4-FFF2-40B4-BE49-F238E27FC236}">
                <a16:creationId xmlns:a16="http://schemas.microsoft.com/office/drawing/2014/main" id="{5F5461CE-4572-430F-A35F-B6C88CCA4C72}"/>
              </a:ext>
            </a:extLst>
          </p:cNvPr>
          <p:cNvPicPr>
            <a:picLocks noChangeAspect="1"/>
          </p:cNvPicPr>
          <p:nvPr/>
        </p:nvPicPr>
        <p:blipFill>
          <a:blip r:embed="rId4"/>
          <a:stretch>
            <a:fillRect/>
          </a:stretch>
        </p:blipFill>
        <p:spPr>
          <a:xfrm>
            <a:off x="-524858" y="-27993"/>
            <a:ext cx="2926080" cy="1463040"/>
          </a:xfrm>
          <a:prstGeom prst="rect">
            <a:avLst/>
          </a:prstGeom>
        </p:spPr>
      </p:pic>
      <p:pic>
        <p:nvPicPr>
          <p:cNvPr id="10" name="Picture 9">
            <a:extLst>
              <a:ext uri="{FF2B5EF4-FFF2-40B4-BE49-F238E27FC236}">
                <a16:creationId xmlns:a16="http://schemas.microsoft.com/office/drawing/2014/main" id="{00A1F823-CFF7-4082-8AEE-14F5C1AE248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453" b="89801" l="6266" r="91944">
                        <a14:foregroundMark x1="7417" y1="32090" x2="10358" y2="37811"/>
                        <a14:foregroundMark x1="6266" y1="56468" x2="7417" y2="56468"/>
                        <a14:foregroundMark x1="8951" y1="73881" x2="10230" y2="72139"/>
                        <a14:foregroundMark x1="39386" y1="38557" x2="39003" y2="37065"/>
                        <a14:foregroundMark x1="46803" y1="28358" x2="46803" y2="28358"/>
                        <a14:foregroundMark x1="37596" y1="39303" x2="37596" y2="39303"/>
                        <a14:foregroundMark x1="37468" y1="37562" x2="37724" y2="37562"/>
                        <a14:foregroundMark x1="38619" y1="40299" x2="38747" y2="39055"/>
                        <a14:foregroundMark x1="39642" y1="40299" x2="38619" y2="38308"/>
                        <a14:foregroundMark x1="37852" y1="38060" x2="37468" y2="36567"/>
                        <a14:foregroundMark x1="47442" y1="21144" x2="47442" y2="21144"/>
                        <a14:foregroundMark x1="52174" y1="21891" x2="52174" y2="21891"/>
                        <a14:foregroundMark x1="53197" y1="20896" x2="53197" y2="20896"/>
                        <a14:foregroundMark x1="54220" y1="20149" x2="54220" y2="20149"/>
                        <a14:foregroundMark x1="53581" y1="20647" x2="53581" y2="20647"/>
                        <a14:foregroundMark x1="24041" y1="29104" x2="23913" y2="34080"/>
                        <a14:foregroundMark x1="91944" y1="55224" x2="89898" y2="65672"/>
                        <a14:backgroundMark x1="26982" y1="64179" x2="27494" y2="64428"/>
                        <a14:backgroundMark x1="31841" y1="64677" x2="32992" y2="65174"/>
                        <a14:backgroundMark x1="36829" y1="64925" x2="38363" y2="64925"/>
                        <a14:backgroundMark x1="25448" y1="64925" x2="26854" y2="64677"/>
                        <a14:backgroundMark x1="20972" y1="77861" x2="23146" y2="77861"/>
                        <a14:backgroundMark x1="30818" y1="77612" x2="28133" y2="78109"/>
                        <a14:backgroundMark x1="80946" y1="66169" x2="78772" y2="64428"/>
                      </a14:backgroundRemoval>
                    </a14:imgEffect>
                  </a14:imgLayer>
                </a14:imgProps>
              </a:ext>
            </a:extLst>
          </a:blip>
          <a:stretch>
            <a:fillRect/>
          </a:stretch>
        </p:blipFill>
        <p:spPr>
          <a:xfrm>
            <a:off x="9682484" y="-5705"/>
            <a:ext cx="2468880" cy="1269168"/>
          </a:xfrm>
          <a:prstGeom prst="rect">
            <a:avLst/>
          </a:prstGeom>
        </p:spPr>
      </p:pic>
      <p:sp>
        <p:nvSpPr>
          <p:cNvPr id="6" name="Rectangle 5">
            <a:extLst>
              <a:ext uri="{FF2B5EF4-FFF2-40B4-BE49-F238E27FC236}">
                <a16:creationId xmlns:a16="http://schemas.microsoft.com/office/drawing/2014/main" id="{817236F3-EA5B-46BA-A156-887C2378FF3B}"/>
              </a:ext>
            </a:extLst>
          </p:cNvPr>
          <p:cNvSpPr/>
          <p:nvPr/>
        </p:nvSpPr>
        <p:spPr>
          <a:xfrm>
            <a:off x="1514667" y="1610673"/>
            <a:ext cx="9162662" cy="434060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53D5AE7-382F-4B8B-8291-E553D61407D7}"/>
              </a:ext>
            </a:extLst>
          </p:cNvPr>
          <p:cNvSpPr/>
          <p:nvPr/>
        </p:nvSpPr>
        <p:spPr>
          <a:xfrm>
            <a:off x="1670180" y="1782256"/>
            <a:ext cx="8836090" cy="3993393"/>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FF47F184-5A14-4D98-9059-5FC24331E3F6}"/>
              </a:ext>
            </a:extLst>
          </p:cNvPr>
          <p:cNvCxnSpPr>
            <a:cxnSpLocks/>
          </p:cNvCxnSpPr>
          <p:nvPr/>
        </p:nvCxnSpPr>
        <p:spPr>
          <a:xfrm>
            <a:off x="3191069" y="4002832"/>
            <a:ext cx="5822302"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9047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BEE9F36-16EB-4595-B49A-6CA63A98FC91}"/>
              </a:ext>
            </a:extLst>
          </p:cNvPr>
          <p:cNvGrpSpPr/>
          <p:nvPr/>
        </p:nvGrpSpPr>
        <p:grpSpPr>
          <a:xfrm>
            <a:off x="0" y="867757"/>
            <a:ext cx="6692767" cy="182881"/>
            <a:chOff x="0" y="761113"/>
            <a:chExt cx="6041822" cy="117567"/>
          </a:xfrm>
          <a:solidFill>
            <a:srgbClr val="FFFF00"/>
          </a:solidFill>
        </p:grpSpPr>
        <p:cxnSp>
          <p:nvCxnSpPr>
            <p:cNvPr id="3" name="Straight Connector 2">
              <a:extLst>
                <a:ext uri="{FF2B5EF4-FFF2-40B4-BE49-F238E27FC236}">
                  <a16:creationId xmlns:a16="http://schemas.microsoft.com/office/drawing/2014/main" id="{A1C83EC2-4A6E-4890-8C7E-A58E16EB68CF}"/>
                </a:ext>
              </a:extLst>
            </p:cNvPr>
            <p:cNvCxnSpPr/>
            <p:nvPr/>
          </p:nvCxnSpPr>
          <p:spPr>
            <a:xfrm>
              <a:off x="0" y="821094"/>
              <a:ext cx="5962261" cy="0"/>
            </a:xfrm>
            <a:prstGeom prst="line">
              <a:avLst/>
            </a:prstGeom>
            <a:grpFill/>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F3D836D3-C61E-46FE-A1C6-6225B70FCE6A}"/>
                </a:ext>
              </a:extLst>
            </p:cNvPr>
            <p:cNvSpPr/>
            <p:nvPr/>
          </p:nvSpPr>
          <p:spPr>
            <a:xfrm>
              <a:off x="5876729" y="761113"/>
              <a:ext cx="165093" cy="117567"/>
            </a:xfrm>
            <a:prstGeom prst="ellipse">
              <a:avLst/>
            </a:prstGeom>
            <a:grp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itle 2">
            <a:extLst>
              <a:ext uri="{FF2B5EF4-FFF2-40B4-BE49-F238E27FC236}">
                <a16:creationId xmlns:a16="http://schemas.microsoft.com/office/drawing/2014/main" id="{C89B58F2-69EA-46C6-BCB6-75683B368933}"/>
              </a:ext>
            </a:extLst>
          </p:cNvPr>
          <p:cNvSpPr txBox="1">
            <a:spLocks/>
          </p:cNvSpPr>
          <p:nvPr/>
        </p:nvSpPr>
        <p:spPr>
          <a:xfrm>
            <a:off x="1432492" y="226061"/>
            <a:ext cx="5005630" cy="64169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latin typeface="Bahnschrift Light Condensed" panose="020B0502040204020203" pitchFamily="34" charset="0"/>
              </a:rPr>
              <a:t>I blame ET…</a:t>
            </a:r>
          </a:p>
        </p:txBody>
      </p:sp>
      <p:pic>
        <p:nvPicPr>
          <p:cNvPr id="7" name="Picture 6">
            <a:extLst>
              <a:ext uri="{FF2B5EF4-FFF2-40B4-BE49-F238E27FC236}">
                <a16:creationId xmlns:a16="http://schemas.microsoft.com/office/drawing/2014/main" id="{DE442CF5-497A-451A-8DA5-E056C81C807F}"/>
              </a:ext>
            </a:extLst>
          </p:cNvPr>
          <p:cNvPicPr>
            <a:picLocks noChangeAspect="1"/>
          </p:cNvPicPr>
          <p:nvPr/>
        </p:nvPicPr>
        <p:blipFill>
          <a:blip r:embed="rId3"/>
          <a:stretch>
            <a:fillRect/>
          </a:stretch>
        </p:blipFill>
        <p:spPr>
          <a:xfrm>
            <a:off x="-384898" y="0"/>
            <a:ext cx="1817390" cy="908695"/>
          </a:xfrm>
          <a:prstGeom prst="rect">
            <a:avLst/>
          </a:prstGeom>
        </p:spPr>
      </p:pic>
      <p:pic>
        <p:nvPicPr>
          <p:cNvPr id="8" name="Picture 7">
            <a:extLst>
              <a:ext uri="{FF2B5EF4-FFF2-40B4-BE49-F238E27FC236}">
                <a16:creationId xmlns:a16="http://schemas.microsoft.com/office/drawing/2014/main" id="{2D4E4ADB-950E-450F-A15F-FCC914A8329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453" b="89801" l="6266" r="91944">
                        <a14:foregroundMark x1="7417" y1="32090" x2="10358" y2="37811"/>
                        <a14:foregroundMark x1="6266" y1="56468" x2="7417" y2="56468"/>
                        <a14:foregroundMark x1="8951" y1="73881" x2="10230" y2="72139"/>
                        <a14:foregroundMark x1="39386" y1="38557" x2="39003" y2="37065"/>
                        <a14:foregroundMark x1="46803" y1="28358" x2="46803" y2="28358"/>
                        <a14:foregroundMark x1="37596" y1="39303" x2="37596" y2="39303"/>
                        <a14:foregroundMark x1="37468" y1="37562" x2="37724" y2="37562"/>
                        <a14:foregroundMark x1="38619" y1="40299" x2="38747" y2="39055"/>
                        <a14:foregroundMark x1="39642" y1="40299" x2="38619" y2="38308"/>
                        <a14:foregroundMark x1="37852" y1="38060" x2="37468" y2="36567"/>
                        <a14:foregroundMark x1="47442" y1="21144" x2="47442" y2="21144"/>
                        <a14:foregroundMark x1="52174" y1="21891" x2="52174" y2="21891"/>
                        <a14:foregroundMark x1="53197" y1="20896" x2="53197" y2="20896"/>
                        <a14:foregroundMark x1="54220" y1="20149" x2="54220" y2="20149"/>
                        <a14:foregroundMark x1="53581" y1="20647" x2="53581" y2="20647"/>
                        <a14:foregroundMark x1="24041" y1="29104" x2="23913" y2="34080"/>
                        <a14:foregroundMark x1="91944" y1="55224" x2="89898" y2="65672"/>
                        <a14:backgroundMark x1="26982" y1="64179" x2="27494" y2="64428"/>
                        <a14:backgroundMark x1="31841" y1="64677" x2="32992" y2="65174"/>
                        <a14:backgroundMark x1="36829" y1="64925" x2="38363" y2="64925"/>
                        <a14:backgroundMark x1="25448" y1="64925" x2="26854" y2="64677"/>
                        <a14:backgroundMark x1="20972" y1="77861" x2="23146" y2="77861"/>
                        <a14:backgroundMark x1="30818" y1="77612" x2="28133" y2="78109"/>
                        <a14:backgroundMark x1="80946" y1="66169" x2="78772" y2="64428"/>
                      </a14:backgroundRemoval>
                    </a14:imgEffect>
                  </a14:imgLayer>
                </a14:imgProps>
              </a:ext>
            </a:extLst>
          </a:blip>
          <a:stretch>
            <a:fillRect/>
          </a:stretch>
        </p:blipFill>
        <p:spPr>
          <a:xfrm>
            <a:off x="10602889" y="-75959"/>
            <a:ext cx="1589111" cy="816908"/>
          </a:xfrm>
          <a:prstGeom prst="rect">
            <a:avLst/>
          </a:prstGeom>
        </p:spPr>
      </p:pic>
      <p:pic>
        <p:nvPicPr>
          <p:cNvPr id="16" name="Picture 15">
            <a:extLst>
              <a:ext uri="{FF2B5EF4-FFF2-40B4-BE49-F238E27FC236}">
                <a16:creationId xmlns:a16="http://schemas.microsoft.com/office/drawing/2014/main" id="{1AB16C07-8572-4E88-855C-2BEC63CCA47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353" t="22472" b="7703"/>
          <a:stretch/>
        </p:blipFill>
        <p:spPr>
          <a:xfrm rot="5400000">
            <a:off x="1036141" y="2430599"/>
            <a:ext cx="4853064" cy="2743200"/>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pic>
        <p:nvPicPr>
          <p:cNvPr id="17" name="Picture 16">
            <a:extLst>
              <a:ext uri="{FF2B5EF4-FFF2-40B4-BE49-F238E27FC236}">
                <a16:creationId xmlns:a16="http://schemas.microsoft.com/office/drawing/2014/main" id="{40464584-F11A-4ABD-A5A4-77646FA3F39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2003" r="36570"/>
          <a:stretch/>
        </p:blipFill>
        <p:spPr>
          <a:xfrm>
            <a:off x="7357729" y="1375668"/>
            <a:ext cx="1871822" cy="4853063"/>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81421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BEE9F36-16EB-4595-B49A-6CA63A98FC91}"/>
              </a:ext>
            </a:extLst>
          </p:cNvPr>
          <p:cNvGrpSpPr/>
          <p:nvPr/>
        </p:nvGrpSpPr>
        <p:grpSpPr>
          <a:xfrm>
            <a:off x="0" y="867757"/>
            <a:ext cx="6692767" cy="182881"/>
            <a:chOff x="0" y="761113"/>
            <a:chExt cx="6041822" cy="117567"/>
          </a:xfrm>
          <a:solidFill>
            <a:srgbClr val="FFFF00"/>
          </a:solidFill>
        </p:grpSpPr>
        <p:cxnSp>
          <p:nvCxnSpPr>
            <p:cNvPr id="3" name="Straight Connector 2">
              <a:extLst>
                <a:ext uri="{FF2B5EF4-FFF2-40B4-BE49-F238E27FC236}">
                  <a16:creationId xmlns:a16="http://schemas.microsoft.com/office/drawing/2014/main" id="{A1C83EC2-4A6E-4890-8C7E-A58E16EB68CF}"/>
                </a:ext>
              </a:extLst>
            </p:cNvPr>
            <p:cNvCxnSpPr/>
            <p:nvPr/>
          </p:nvCxnSpPr>
          <p:spPr>
            <a:xfrm>
              <a:off x="0" y="821094"/>
              <a:ext cx="5962261" cy="0"/>
            </a:xfrm>
            <a:prstGeom prst="line">
              <a:avLst/>
            </a:prstGeom>
            <a:grpFill/>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F3D836D3-C61E-46FE-A1C6-6225B70FCE6A}"/>
                </a:ext>
              </a:extLst>
            </p:cNvPr>
            <p:cNvSpPr/>
            <p:nvPr/>
          </p:nvSpPr>
          <p:spPr>
            <a:xfrm>
              <a:off x="5876729" y="761113"/>
              <a:ext cx="165093" cy="117567"/>
            </a:xfrm>
            <a:prstGeom prst="ellipse">
              <a:avLst/>
            </a:prstGeom>
            <a:grp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itle 2">
            <a:extLst>
              <a:ext uri="{FF2B5EF4-FFF2-40B4-BE49-F238E27FC236}">
                <a16:creationId xmlns:a16="http://schemas.microsoft.com/office/drawing/2014/main" id="{C89B58F2-69EA-46C6-BCB6-75683B368933}"/>
              </a:ext>
            </a:extLst>
          </p:cNvPr>
          <p:cNvSpPr txBox="1">
            <a:spLocks/>
          </p:cNvSpPr>
          <p:nvPr/>
        </p:nvSpPr>
        <p:spPr>
          <a:xfrm>
            <a:off x="1432492" y="226061"/>
            <a:ext cx="5005630" cy="64169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latin typeface="Bahnschrift Light Condensed" panose="020B0502040204020203" pitchFamily="34" charset="0"/>
              </a:rPr>
              <a:t>Education &amp; Hobbies</a:t>
            </a:r>
          </a:p>
        </p:txBody>
      </p:sp>
      <p:pic>
        <p:nvPicPr>
          <p:cNvPr id="7" name="Picture 6">
            <a:extLst>
              <a:ext uri="{FF2B5EF4-FFF2-40B4-BE49-F238E27FC236}">
                <a16:creationId xmlns:a16="http://schemas.microsoft.com/office/drawing/2014/main" id="{DE442CF5-497A-451A-8DA5-E056C81C807F}"/>
              </a:ext>
            </a:extLst>
          </p:cNvPr>
          <p:cNvPicPr>
            <a:picLocks noChangeAspect="1"/>
          </p:cNvPicPr>
          <p:nvPr/>
        </p:nvPicPr>
        <p:blipFill>
          <a:blip r:embed="rId3"/>
          <a:stretch>
            <a:fillRect/>
          </a:stretch>
        </p:blipFill>
        <p:spPr>
          <a:xfrm>
            <a:off x="-384898" y="0"/>
            <a:ext cx="1817390" cy="908695"/>
          </a:xfrm>
          <a:prstGeom prst="rect">
            <a:avLst/>
          </a:prstGeom>
        </p:spPr>
      </p:pic>
      <p:pic>
        <p:nvPicPr>
          <p:cNvPr id="8" name="Picture 7">
            <a:extLst>
              <a:ext uri="{FF2B5EF4-FFF2-40B4-BE49-F238E27FC236}">
                <a16:creationId xmlns:a16="http://schemas.microsoft.com/office/drawing/2014/main" id="{2D4E4ADB-950E-450F-A15F-FCC914A8329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453" b="89801" l="6266" r="91944">
                        <a14:foregroundMark x1="7417" y1="32090" x2="10358" y2="37811"/>
                        <a14:foregroundMark x1="6266" y1="56468" x2="7417" y2="56468"/>
                        <a14:foregroundMark x1="8951" y1="73881" x2="10230" y2="72139"/>
                        <a14:foregroundMark x1="39386" y1="38557" x2="39003" y2="37065"/>
                        <a14:foregroundMark x1="46803" y1="28358" x2="46803" y2="28358"/>
                        <a14:foregroundMark x1="37596" y1="39303" x2="37596" y2="39303"/>
                        <a14:foregroundMark x1="37468" y1="37562" x2="37724" y2="37562"/>
                        <a14:foregroundMark x1="38619" y1="40299" x2="38747" y2="39055"/>
                        <a14:foregroundMark x1="39642" y1="40299" x2="38619" y2="38308"/>
                        <a14:foregroundMark x1="37852" y1="38060" x2="37468" y2="36567"/>
                        <a14:foregroundMark x1="47442" y1="21144" x2="47442" y2="21144"/>
                        <a14:foregroundMark x1="52174" y1="21891" x2="52174" y2="21891"/>
                        <a14:foregroundMark x1="53197" y1="20896" x2="53197" y2="20896"/>
                        <a14:foregroundMark x1="54220" y1="20149" x2="54220" y2="20149"/>
                        <a14:foregroundMark x1="53581" y1="20647" x2="53581" y2="20647"/>
                        <a14:foregroundMark x1="24041" y1="29104" x2="23913" y2="34080"/>
                        <a14:foregroundMark x1="91944" y1="55224" x2="89898" y2="65672"/>
                        <a14:backgroundMark x1="26982" y1="64179" x2="27494" y2="64428"/>
                        <a14:backgroundMark x1="31841" y1="64677" x2="32992" y2="65174"/>
                        <a14:backgroundMark x1="36829" y1="64925" x2="38363" y2="64925"/>
                        <a14:backgroundMark x1="25448" y1="64925" x2="26854" y2="64677"/>
                        <a14:backgroundMark x1="20972" y1="77861" x2="23146" y2="77861"/>
                        <a14:backgroundMark x1="30818" y1="77612" x2="28133" y2="78109"/>
                        <a14:backgroundMark x1="80946" y1="66169" x2="78772" y2="64428"/>
                      </a14:backgroundRemoval>
                    </a14:imgEffect>
                  </a14:imgLayer>
                </a14:imgProps>
              </a:ext>
            </a:extLst>
          </a:blip>
          <a:stretch>
            <a:fillRect/>
          </a:stretch>
        </p:blipFill>
        <p:spPr>
          <a:xfrm>
            <a:off x="10602889" y="-75959"/>
            <a:ext cx="1589111" cy="816908"/>
          </a:xfrm>
          <a:prstGeom prst="rect">
            <a:avLst/>
          </a:prstGeom>
        </p:spPr>
      </p:pic>
      <p:pic>
        <p:nvPicPr>
          <p:cNvPr id="9" name="Picture 8">
            <a:extLst>
              <a:ext uri="{FF2B5EF4-FFF2-40B4-BE49-F238E27FC236}">
                <a16:creationId xmlns:a16="http://schemas.microsoft.com/office/drawing/2014/main" id="{DA5CDDFC-9646-4688-8D14-CE62C10EF8D9}"/>
              </a:ext>
            </a:extLst>
          </p:cNvPr>
          <p:cNvPicPr>
            <a:picLocks noChangeAspect="1"/>
          </p:cNvPicPr>
          <p:nvPr/>
        </p:nvPicPr>
        <p:blipFill rotWithShape="1">
          <a:blip r:embed="rId6">
            <a:extLst>
              <a:ext uri="{28A0092B-C50C-407E-A947-70E740481C1C}">
                <a14:useLocalDpi xmlns:a14="http://schemas.microsoft.com/office/drawing/2010/main" val="0"/>
              </a:ext>
            </a:extLst>
          </a:blip>
          <a:srcRect t="5788" b="24534"/>
          <a:stretch/>
        </p:blipFill>
        <p:spPr>
          <a:xfrm>
            <a:off x="7150275" y="3842984"/>
            <a:ext cx="4869005" cy="2540350"/>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7D3D8E99-A028-4694-B0CB-C5C2D4499BF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92107" y="1229389"/>
            <a:ext cx="4073031" cy="2291080"/>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1712E456-2C27-44A6-A353-977083AC68E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53349" y="3734034"/>
            <a:ext cx="4150549" cy="2758251"/>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70A5BAF2-D5BC-464E-8C21-8056CA1CF3FE}"/>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39080" t="10357" b="14055"/>
          <a:stretch/>
        </p:blipFill>
        <p:spPr>
          <a:xfrm flipH="1">
            <a:off x="128993" y="1945633"/>
            <a:ext cx="2468797" cy="3829001"/>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
        <p:nvSpPr>
          <p:cNvPr id="14" name="Content Placeholder 3">
            <a:extLst>
              <a:ext uri="{FF2B5EF4-FFF2-40B4-BE49-F238E27FC236}">
                <a16:creationId xmlns:a16="http://schemas.microsoft.com/office/drawing/2014/main" id="{4BD2FC99-24C3-49BD-B921-7751C7128E35}"/>
              </a:ext>
            </a:extLst>
          </p:cNvPr>
          <p:cNvSpPr txBox="1">
            <a:spLocks/>
          </p:cNvSpPr>
          <p:nvPr/>
        </p:nvSpPr>
        <p:spPr>
          <a:xfrm>
            <a:off x="7444259" y="965146"/>
            <a:ext cx="4676621" cy="2667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US" sz="2400" b="1" dirty="0">
                <a:solidFill>
                  <a:srgbClr val="00B0F0"/>
                </a:solidFill>
                <a:latin typeface="Bahnschrift Light Condensed" panose="020B0502040204020203" pitchFamily="34" charset="0"/>
              </a:rPr>
              <a:t>B.S Aerospace Engineering (Astro)</a:t>
            </a:r>
          </a:p>
          <a:p>
            <a:pPr marL="1085850" lvl="1" indent="-342900"/>
            <a:r>
              <a:rPr lang="en-US" sz="2000" b="1" dirty="0">
                <a:solidFill>
                  <a:schemeClr val="bg1"/>
                </a:solidFill>
                <a:latin typeface="Bahnschrift Light Condensed" panose="020B0502040204020203" pitchFamily="34" charset="0"/>
              </a:rPr>
              <a:t>Applied Mathematics</a:t>
            </a:r>
          </a:p>
          <a:p>
            <a:pPr marL="1085850" lvl="1" indent="-342900"/>
            <a:r>
              <a:rPr lang="en-US" sz="2000" b="1" dirty="0">
                <a:solidFill>
                  <a:schemeClr val="bg1"/>
                </a:solidFill>
                <a:latin typeface="Bahnschrift Light Condensed" panose="020B0502040204020203" pitchFamily="34" charset="0"/>
              </a:rPr>
              <a:t>Computer &amp; Electrical Engineering</a:t>
            </a:r>
          </a:p>
          <a:p>
            <a:pPr marL="342900" indent="-342900"/>
            <a:r>
              <a:rPr lang="en-US" sz="2400" b="1" dirty="0">
                <a:solidFill>
                  <a:srgbClr val="00B0F0"/>
                </a:solidFill>
                <a:latin typeface="Bahnschrift Light Condensed" panose="020B0502040204020203" pitchFamily="34" charset="0"/>
              </a:rPr>
              <a:t>Hobbies:</a:t>
            </a:r>
          </a:p>
          <a:p>
            <a:pPr marL="1085850" lvl="1" indent="-342900"/>
            <a:r>
              <a:rPr lang="en-US" sz="2000" b="1" dirty="0">
                <a:solidFill>
                  <a:schemeClr val="bg1"/>
                </a:solidFill>
                <a:latin typeface="Bahnschrift Light Condensed" panose="020B0502040204020203" pitchFamily="34" charset="0"/>
              </a:rPr>
              <a:t>SCUBA Diving, Outdoor Adventures, Softball</a:t>
            </a:r>
          </a:p>
          <a:p>
            <a:pPr marL="1085850" lvl="1" indent="-342900"/>
            <a:r>
              <a:rPr lang="en-US" sz="2000" b="1" dirty="0">
                <a:solidFill>
                  <a:schemeClr val="bg1"/>
                </a:solidFill>
                <a:latin typeface="Bahnschrift Light Condensed" panose="020B0502040204020203" pitchFamily="34" charset="0"/>
              </a:rPr>
              <a:t>Outreach, Original Scientific Research &amp; Expeditions</a:t>
            </a:r>
          </a:p>
        </p:txBody>
      </p:sp>
      <p:sp>
        <p:nvSpPr>
          <p:cNvPr id="15" name="Oval 14">
            <a:extLst>
              <a:ext uri="{FF2B5EF4-FFF2-40B4-BE49-F238E27FC236}">
                <a16:creationId xmlns:a16="http://schemas.microsoft.com/office/drawing/2014/main" id="{30613BB3-E970-4E0D-B290-CA3759E32EEE}"/>
              </a:ext>
            </a:extLst>
          </p:cNvPr>
          <p:cNvSpPr/>
          <p:nvPr/>
        </p:nvSpPr>
        <p:spPr>
          <a:xfrm>
            <a:off x="4238699" y="4687502"/>
            <a:ext cx="186362" cy="18288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5704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BEE9F36-16EB-4595-B49A-6CA63A98FC91}"/>
              </a:ext>
            </a:extLst>
          </p:cNvPr>
          <p:cNvGrpSpPr/>
          <p:nvPr/>
        </p:nvGrpSpPr>
        <p:grpSpPr>
          <a:xfrm>
            <a:off x="0" y="867757"/>
            <a:ext cx="6692767" cy="182881"/>
            <a:chOff x="0" y="761113"/>
            <a:chExt cx="6041822" cy="117567"/>
          </a:xfrm>
          <a:solidFill>
            <a:srgbClr val="FFFF00"/>
          </a:solidFill>
        </p:grpSpPr>
        <p:cxnSp>
          <p:nvCxnSpPr>
            <p:cNvPr id="3" name="Straight Connector 2">
              <a:extLst>
                <a:ext uri="{FF2B5EF4-FFF2-40B4-BE49-F238E27FC236}">
                  <a16:creationId xmlns:a16="http://schemas.microsoft.com/office/drawing/2014/main" id="{A1C83EC2-4A6E-4890-8C7E-A58E16EB68CF}"/>
                </a:ext>
              </a:extLst>
            </p:cNvPr>
            <p:cNvCxnSpPr/>
            <p:nvPr/>
          </p:nvCxnSpPr>
          <p:spPr>
            <a:xfrm>
              <a:off x="0" y="821094"/>
              <a:ext cx="5962261" cy="0"/>
            </a:xfrm>
            <a:prstGeom prst="line">
              <a:avLst/>
            </a:prstGeom>
            <a:grpFill/>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F3D836D3-C61E-46FE-A1C6-6225B70FCE6A}"/>
                </a:ext>
              </a:extLst>
            </p:cNvPr>
            <p:cNvSpPr/>
            <p:nvPr/>
          </p:nvSpPr>
          <p:spPr>
            <a:xfrm>
              <a:off x="5876729" y="761113"/>
              <a:ext cx="165093" cy="117567"/>
            </a:xfrm>
            <a:prstGeom prst="ellipse">
              <a:avLst/>
            </a:prstGeom>
            <a:grp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itle 2">
            <a:extLst>
              <a:ext uri="{FF2B5EF4-FFF2-40B4-BE49-F238E27FC236}">
                <a16:creationId xmlns:a16="http://schemas.microsoft.com/office/drawing/2014/main" id="{C89B58F2-69EA-46C6-BCB6-75683B368933}"/>
              </a:ext>
            </a:extLst>
          </p:cNvPr>
          <p:cNvSpPr txBox="1">
            <a:spLocks/>
          </p:cNvSpPr>
          <p:nvPr/>
        </p:nvSpPr>
        <p:spPr>
          <a:xfrm>
            <a:off x="1054359" y="272716"/>
            <a:ext cx="5383763" cy="64169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latin typeface="Bahnschrift Light Condensed" panose="020B0502040204020203" pitchFamily="34" charset="0"/>
              </a:rPr>
              <a:t>Office of Safety &amp; Mission Assurance</a:t>
            </a:r>
          </a:p>
        </p:txBody>
      </p:sp>
      <p:pic>
        <p:nvPicPr>
          <p:cNvPr id="7" name="Picture 6">
            <a:extLst>
              <a:ext uri="{FF2B5EF4-FFF2-40B4-BE49-F238E27FC236}">
                <a16:creationId xmlns:a16="http://schemas.microsoft.com/office/drawing/2014/main" id="{DE442CF5-497A-451A-8DA5-E056C81C807F}"/>
              </a:ext>
            </a:extLst>
          </p:cNvPr>
          <p:cNvPicPr>
            <a:picLocks noChangeAspect="1"/>
          </p:cNvPicPr>
          <p:nvPr/>
        </p:nvPicPr>
        <p:blipFill>
          <a:blip r:embed="rId3"/>
          <a:stretch>
            <a:fillRect/>
          </a:stretch>
        </p:blipFill>
        <p:spPr>
          <a:xfrm>
            <a:off x="-384898" y="0"/>
            <a:ext cx="1817390" cy="908695"/>
          </a:xfrm>
          <a:prstGeom prst="rect">
            <a:avLst/>
          </a:prstGeom>
        </p:spPr>
      </p:pic>
      <p:pic>
        <p:nvPicPr>
          <p:cNvPr id="8" name="Picture 7">
            <a:extLst>
              <a:ext uri="{FF2B5EF4-FFF2-40B4-BE49-F238E27FC236}">
                <a16:creationId xmlns:a16="http://schemas.microsoft.com/office/drawing/2014/main" id="{2D4E4ADB-950E-450F-A15F-FCC914A8329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453" b="89801" l="6266" r="91944">
                        <a14:foregroundMark x1="7417" y1="32090" x2="10358" y2="37811"/>
                        <a14:foregroundMark x1="6266" y1="56468" x2="7417" y2="56468"/>
                        <a14:foregroundMark x1="8951" y1="73881" x2="10230" y2="72139"/>
                        <a14:foregroundMark x1="39386" y1="38557" x2="39003" y2="37065"/>
                        <a14:foregroundMark x1="46803" y1="28358" x2="46803" y2="28358"/>
                        <a14:foregroundMark x1="37596" y1="39303" x2="37596" y2="39303"/>
                        <a14:foregroundMark x1="37468" y1="37562" x2="37724" y2="37562"/>
                        <a14:foregroundMark x1="38619" y1="40299" x2="38747" y2="39055"/>
                        <a14:foregroundMark x1="39642" y1="40299" x2="38619" y2="38308"/>
                        <a14:foregroundMark x1="37852" y1="38060" x2="37468" y2="36567"/>
                        <a14:foregroundMark x1="47442" y1="21144" x2="47442" y2="21144"/>
                        <a14:foregroundMark x1="52174" y1="21891" x2="52174" y2="21891"/>
                        <a14:foregroundMark x1="53197" y1="20896" x2="53197" y2="20896"/>
                        <a14:foregroundMark x1="54220" y1="20149" x2="54220" y2="20149"/>
                        <a14:foregroundMark x1="53581" y1="20647" x2="53581" y2="20647"/>
                        <a14:foregroundMark x1="24041" y1="29104" x2="23913" y2="34080"/>
                        <a14:foregroundMark x1="91944" y1="55224" x2="89898" y2="65672"/>
                        <a14:backgroundMark x1="26982" y1="64179" x2="27494" y2="64428"/>
                        <a14:backgroundMark x1="31841" y1="64677" x2="32992" y2="65174"/>
                        <a14:backgroundMark x1="36829" y1="64925" x2="38363" y2="64925"/>
                        <a14:backgroundMark x1="25448" y1="64925" x2="26854" y2="64677"/>
                        <a14:backgroundMark x1="20972" y1="77861" x2="23146" y2="77861"/>
                        <a14:backgroundMark x1="30818" y1="77612" x2="28133" y2="78109"/>
                        <a14:backgroundMark x1="80946" y1="66169" x2="78772" y2="64428"/>
                      </a14:backgroundRemoval>
                    </a14:imgEffect>
                  </a14:imgLayer>
                </a14:imgProps>
              </a:ext>
            </a:extLst>
          </a:blip>
          <a:stretch>
            <a:fillRect/>
          </a:stretch>
        </p:blipFill>
        <p:spPr>
          <a:xfrm>
            <a:off x="10602889" y="-75959"/>
            <a:ext cx="1589111" cy="816908"/>
          </a:xfrm>
          <a:prstGeom prst="rect">
            <a:avLst/>
          </a:prstGeom>
        </p:spPr>
      </p:pic>
      <p:sp>
        <p:nvSpPr>
          <p:cNvPr id="15" name="Content Placeholder 3">
            <a:extLst>
              <a:ext uri="{FF2B5EF4-FFF2-40B4-BE49-F238E27FC236}">
                <a16:creationId xmlns:a16="http://schemas.microsoft.com/office/drawing/2014/main" id="{763B4FC6-9635-4D03-BCF6-C1E33BA3373C}"/>
              </a:ext>
            </a:extLst>
          </p:cNvPr>
          <p:cNvSpPr txBox="1">
            <a:spLocks/>
          </p:cNvSpPr>
          <p:nvPr/>
        </p:nvSpPr>
        <p:spPr>
          <a:xfrm>
            <a:off x="747975" y="1143337"/>
            <a:ext cx="10361084" cy="613266"/>
          </a:xfrm>
          <a:prstGeom prst="rect">
            <a:avLst/>
          </a:prstGeom>
        </p:spPr>
        <p:txBody>
          <a:bodyPr vert="horz" lIns="91440" tIns="45720" rIns="91440" bIns="45720" rtlCol="0">
            <a:noAutofit/>
          </a:bodyPr>
          <a:lstStyle>
            <a:lvl1pPr marL="0" marR="0" indent="0" algn="l" defTabSz="914400" rtl="0" eaLnBrk="1" fontAlgn="auto" latinLnBrk="0" hangingPunct="1">
              <a:lnSpc>
                <a:spcPct val="100000"/>
              </a:lnSpc>
              <a:spcBef>
                <a:spcPct val="20000"/>
              </a:spcBef>
              <a:spcAft>
                <a:spcPts val="0"/>
              </a:spcAft>
              <a:buClr>
                <a:srgbClr val="FF0000"/>
              </a:buClr>
              <a:buSzPct val="61000"/>
              <a:buFont typeface="Wingdings" charset="2"/>
              <a:buNone/>
              <a:tabLst/>
              <a:defRPr sz="2000" b="0" kern="1200">
                <a:solidFill>
                  <a:schemeClr val="tx1"/>
                </a:solidFill>
                <a:latin typeface="Gill Sans MT" panose="020B0502020104020203" pitchFamily="34" charset="0"/>
                <a:ea typeface="+mn-ea"/>
                <a:cs typeface="+mn-cs"/>
              </a:defRPr>
            </a:lvl1pPr>
            <a:lvl2pPr marL="742950" marR="0" indent="-285750" algn="l" defTabSz="914400" rtl="0" eaLnBrk="1" fontAlgn="auto" latinLnBrk="0" hangingPunct="1">
              <a:lnSpc>
                <a:spcPct val="100000"/>
              </a:lnSpc>
              <a:spcBef>
                <a:spcPct val="20000"/>
              </a:spcBef>
              <a:spcAft>
                <a:spcPts val="0"/>
              </a:spcAft>
              <a:buClr>
                <a:sysClr val="windowText" lastClr="000000">
                  <a:lumMod val="65000"/>
                  <a:lumOff val="35000"/>
                </a:sysClr>
              </a:buClr>
              <a:buSzPct val="49000"/>
              <a:buFont typeface="Lucida Grande"/>
              <a:buChar char="⚫"/>
              <a:tabLst/>
              <a:defRPr sz="1600" b="1" kern="1200" baseline="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Clr>
                <a:schemeClr val="tx1">
                  <a:lumMod val="50000"/>
                  <a:lumOff val="50000"/>
                </a:schemeClr>
              </a:buClr>
              <a:buFont typeface="Arial"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800" dirty="0">
                <a:highlight>
                  <a:srgbClr val="FFFF00"/>
                </a:highlight>
                <a:latin typeface="Bahnschrift Light Condensed" panose="020B0502040204020203" pitchFamily="34" charset="0"/>
              </a:rPr>
              <a:t>Assures the safety and enhances the success of all NASA activities </a:t>
            </a:r>
            <a:r>
              <a:rPr lang="en-US" sz="2800" baseline="30000" dirty="0">
                <a:highlight>
                  <a:srgbClr val="FFFF00"/>
                </a:highlight>
                <a:latin typeface="Bahnschrift Light Condensed" panose="020B0502040204020203" pitchFamily="34" charset="0"/>
              </a:rPr>
              <a:t>[8]</a:t>
            </a:r>
          </a:p>
        </p:txBody>
      </p:sp>
      <p:graphicFrame>
        <p:nvGraphicFramePr>
          <p:cNvPr id="2" name="Diagram 1">
            <a:extLst>
              <a:ext uri="{FF2B5EF4-FFF2-40B4-BE49-F238E27FC236}">
                <a16:creationId xmlns:a16="http://schemas.microsoft.com/office/drawing/2014/main" id="{0B495189-DCCD-4567-AB65-B2CA03F6686C}"/>
              </a:ext>
            </a:extLst>
          </p:cNvPr>
          <p:cNvGraphicFramePr/>
          <p:nvPr>
            <p:extLst>
              <p:ext uri="{D42A27DB-BD31-4B8C-83A1-F6EECF244321}">
                <p14:modId xmlns:p14="http://schemas.microsoft.com/office/powerpoint/2010/main" val="3653137181"/>
              </p:ext>
            </p:extLst>
          </p:nvPr>
        </p:nvGraphicFramePr>
        <p:xfrm>
          <a:off x="270126" y="2682237"/>
          <a:ext cx="6239761" cy="374449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pSp>
        <p:nvGrpSpPr>
          <p:cNvPr id="36" name="Group 35">
            <a:extLst>
              <a:ext uri="{FF2B5EF4-FFF2-40B4-BE49-F238E27FC236}">
                <a16:creationId xmlns:a16="http://schemas.microsoft.com/office/drawing/2014/main" id="{D3A5B611-E025-47E2-9949-DCE051F86701}"/>
              </a:ext>
            </a:extLst>
          </p:cNvPr>
          <p:cNvGrpSpPr/>
          <p:nvPr/>
        </p:nvGrpSpPr>
        <p:grpSpPr>
          <a:xfrm>
            <a:off x="667983" y="1590913"/>
            <a:ext cx="10856034" cy="993446"/>
            <a:chOff x="110412" y="1687779"/>
            <a:chExt cx="10856034" cy="993446"/>
          </a:xfrm>
        </p:grpSpPr>
        <p:sp>
          <p:nvSpPr>
            <p:cNvPr id="34" name="Content Placeholder 3">
              <a:extLst>
                <a:ext uri="{FF2B5EF4-FFF2-40B4-BE49-F238E27FC236}">
                  <a16:creationId xmlns:a16="http://schemas.microsoft.com/office/drawing/2014/main" id="{6BD990B1-CAF5-4A16-954D-947C2C7C961C}"/>
                </a:ext>
              </a:extLst>
            </p:cNvPr>
            <p:cNvSpPr txBox="1">
              <a:spLocks/>
            </p:cNvSpPr>
            <p:nvPr/>
          </p:nvSpPr>
          <p:spPr>
            <a:xfrm>
              <a:off x="110412" y="1687779"/>
              <a:ext cx="10361084" cy="613266"/>
            </a:xfrm>
            <a:prstGeom prst="rect">
              <a:avLst/>
            </a:prstGeom>
          </p:spPr>
          <p:txBody>
            <a:bodyPr vert="horz" lIns="91440" tIns="45720" rIns="91440" bIns="45720" rtlCol="0">
              <a:noAutofit/>
            </a:bodyPr>
            <a:lstStyle>
              <a:lvl1pPr marL="0" marR="0" indent="0" algn="l" defTabSz="914400" rtl="0" eaLnBrk="1" fontAlgn="auto" latinLnBrk="0" hangingPunct="1">
                <a:lnSpc>
                  <a:spcPct val="100000"/>
                </a:lnSpc>
                <a:spcBef>
                  <a:spcPct val="20000"/>
                </a:spcBef>
                <a:spcAft>
                  <a:spcPts val="0"/>
                </a:spcAft>
                <a:buClr>
                  <a:srgbClr val="FF0000"/>
                </a:buClr>
                <a:buSzPct val="61000"/>
                <a:buFont typeface="Wingdings" charset="2"/>
                <a:buNone/>
                <a:tabLst/>
                <a:defRPr sz="2000" b="0" kern="1200">
                  <a:solidFill>
                    <a:schemeClr val="tx1"/>
                  </a:solidFill>
                  <a:latin typeface="Gill Sans MT" panose="020B0502020104020203" pitchFamily="34" charset="0"/>
                  <a:ea typeface="+mn-ea"/>
                  <a:cs typeface="+mn-cs"/>
                </a:defRPr>
              </a:lvl1pPr>
              <a:lvl2pPr marL="742950" marR="0" indent="-285750" algn="l" defTabSz="914400" rtl="0" eaLnBrk="1" fontAlgn="auto" latinLnBrk="0" hangingPunct="1">
                <a:lnSpc>
                  <a:spcPct val="100000"/>
                </a:lnSpc>
                <a:spcBef>
                  <a:spcPct val="20000"/>
                </a:spcBef>
                <a:spcAft>
                  <a:spcPts val="0"/>
                </a:spcAft>
                <a:buClr>
                  <a:sysClr val="windowText" lastClr="000000">
                    <a:lumMod val="65000"/>
                    <a:lumOff val="35000"/>
                  </a:sysClr>
                </a:buClr>
                <a:buSzPct val="49000"/>
                <a:buFont typeface="Lucida Grande"/>
                <a:buChar char="⚫"/>
                <a:tabLst/>
                <a:defRPr sz="1600" b="1" kern="1200" baseline="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Clr>
                  <a:schemeClr val="tx1">
                    <a:lumMod val="50000"/>
                    <a:lumOff val="50000"/>
                  </a:schemeClr>
                </a:buClr>
                <a:buFont typeface="Arial"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800" dirty="0">
                  <a:solidFill>
                    <a:schemeClr val="bg1"/>
                  </a:solidFill>
                  <a:latin typeface="Bahnschrift Light Condensed" panose="020B0502040204020203" pitchFamily="34" charset="0"/>
                </a:rPr>
                <a:t>Safety &amp; Mission Assurance Launch Services Division (SA-D)</a:t>
              </a:r>
            </a:p>
          </p:txBody>
        </p:sp>
        <p:sp>
          <p:nvSpPr>
            <p:cNvPr id="35" name="Content Placeholder 3">
              <a:extLst>
                <a:ext uri="{FF2B5EF4-FFF2-40B4-BE49-F238E27FC236}">
                  <a16:creationId xmlns:a16="http://schemas.microsoft.com/office/drawing/2014/main" id="{F01DC383-394D-432A-9266-8027E97AF772}"/>
                </a:ext>
              </a:extLst>
            </p:cNvPr>
            <p:cNvSpPr txBox="1">
              <a:spLocks/>
            </p:cNvSpPr>
            <p:nvPr/>
          </p:nvSpPr>
          <p:spPr>
            <a:xfrm>
              <a:off x="605362" y="2067959"/>
              <a:ext cx="10361084" cy="613266"/>
            </a:xfrm>
            <a:prstGeom prst="rect">
              <a:avLst/>
            </a:prstGeom>
          </p:spPr>
          <p:txBody>
            <a:bodyPr vert="horz" lIns="91440" tIns="45720" rIns="91440" bIns="45720" rtlCol="0">
              <a:noAutofit/>
            </a:bodyPr>
            <a:lstStyle>
              <a:lvl1pPr marL="0" marR="0" indent="0" algn="l" defTabSz="914400" rtl="0" eaLnBrk="1" fontAlgn="auto" latinLnBrk="0" hangingPunct="1">
                <a:lnSpc>
                  <a:spcPct val="100000"/>
                </a:lnSpc>
                <a:spcBef>
                  <a:spcPct val="20000"/>
                </a:spcBef>
                <a:spcAft>
                  <a:spcPts val="0"/>
                </a:spcAft>
                <a:buClr>
                  <a:srgbClr val="FF0000"/>
                </a:buClr>
                <a:buSzPct val="61000"/>
                <a:buFont typeface="Wingdings" charset="2"/>
                <a:buNone/>
                <a:tabLst/>
                <a:defRPr sz="2000" b="0" kern="1200">
                  <a:solidFill>
                    <a:schemeClr val="tx1"/>
                  </a:solidFill>
                  <a:latin typeface="Gill Sans MT" panose="020B0502020104020203" pitchFamily="34" charset="0"/>
                  <a:ea typeface="+mn-ea"/>
                  <a:cs typeface="+mn-cs"/>
                </a:defRPr>
              </a:lvl1pPr>
              <a:lvl2pPr marL="742950" marR="0" indent="-285750" algn="l" defTabSz="914400" rtl="0" eaLnBrk="1" fontAlgn="auto" latinLnBrk="0" hangingPunct="1">
                <a:lnSpc>
                  <a:spcPct val="100000"/>
                </a:lnSpc>
                <a:spcBef>
                  <a:spcPct val="20000"/>
                </a:spcBef>
                <a:spcAft>
                  <a:spcPts val="0"/>
                </a:spcAft>
                <a:buClr>
                  <a:sysClr val="windowText" lastClr="000000">
                    <a:lumMod val="65000"/>
                    <a:lumOff val="35000"/>
                  </a:sysClr>
                </a:buClr>
                <a:buSzPct val="49000"/>
                <a:buFont typeface="Lucida Grande"/>
                <a:buChar char="⚫"/>
                <a:tabLst/>
                <a:defRPr sz="1600" b="1" kern="1200" baseline="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Clr>
                  <a:schemeClr val="tx1">
                    <a:lumMod val="50000"/>
                    <a:lumOff val="50000"/>
                  </a:schemeClr>
                </a:buClr>
                <a:buFont typeface="Arial"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solidFill>
                    <a:schemeClr val="bg1"/>
                  </a:solidFill>
                  <a:latin typeface="Bahnschrift Light Condensed" panose="020B0502040204020203" pitchFamily="34" charset="0"/>
                </a:rPr>
                <a:t>My Branch: </a:t>
              </a:r>
              <a:r>
                <a:rPr lang="en-US" i="1" dirty="0">
                  <a:solidFill>
                    <a:schemeClr val="bg1"/>
                  </a:solidFill>
                  <a:latin typeface="Bahnschrift Light Condensed" panose="020B0502040204020203" pitchFamily="34" charset="0"/>
                </a:rPr>
                <a:t>SA-D1 (Safety &amp; Quality Engineering)</a:t>
              </a:r>
            </a:p>
          </p:txBody>
        </p:sp>
      </p:grpSp>
      <p:sp>
        <p:nvSpPr>
          <p:cNvPr id="40" name="Rectangle: Rounded Corners 39">
            <a:extLst>
              <a:ext uri="{FF2B5EF4-FFF2-40B4-BE49-F238E27FC236}">
                <a16:creationId xmlns:a16="http://schemas.microsoft.com/office/drawing/2014/main" id="{6C630194-7765-47DD-81EE-90C2DE62C65E}"/>
              </a:ext>
            </a:extLst>
          </p:cNvPr>
          <p:cNvSpPr/>
          <p:nvPr/>
        </p:nvSpPr>
        <p:spPr>
          <a:xfrm>
            <a:off x="6756937" y="2444819"/>
            <a:ext cx="5255834" cy="4276549"/>
          </a:xfrm>
          <a:prstGeom prst="roundRect">
            <a:avLst/>
          </a:prstGeom>
          <a:solidFill>
            <a:schemeClr val="tx1">
              <a:lumMod val="65000"/>
              <a:lumOff val="3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Content Placeholder 3">
            <a:extLst>
              <a:ext uri="{FF2B5EF4-FFF2-40B4-BE49-F238E27FC236}">
                <a16:creationId xmlns:a16="http://schemas.microsoft.com/office/drawing/2014/main" id="{8CAE8706-30BA-4719-8C63-F1DF1330B47C}"/>
              </a:ext>
            </a:extLst>
          </p:cNvPr>
          <p:cNvSpPr txBox="1">
            <a:spLocks/>
          </p:cNvSpPr>
          <p:nvPr/>
        </p:nvSpPr>
        <p:spPr>
          <a:xfrm>
            <a:off x="7554813" y="2423729"/>
            <a:ext cx="3715266" cy="613266"/>
          </a:xfrm>
          <a:prstGeom prst="rect">
            <a:avLst/>
          </a:prstGeom>
        </p:spPr>
        <p:txBody>
          <a:bodyPr vert="horz" lIns="91440" tIns="45720" rIns="91440" bIns="45720" rtlCol="0">
            <a:noAutofit/>
          </a:bodyPr>
          <a:lstStyle>
            <a:lvl1pPr marL="0" marR="0" indent="0" algn="l" defTabSz="914400" rtl="0" eaLnBrk="1" fontAlgn="auto" latinLnBrk="0" hangingPunct="1">
              <a:lnSpc>
                <a:spcPct val="100000"/>
              </a:lnSpc>
              <a:spcBef>
                <a:spcPct val="20000"/>
              </a:spcBef>
              <a:spcAft>
                <a:spcPts val="0"/>
              </a:spcAft>
              <a:buClr>
                <a:srgbClr val="FF0000"/>
              </a:buClr>
              <a:buSzPct val="61000"/>
              <a:buFont typeface="Wingdings" charset="2"/>
              <a:buNone/>
              <a:tabLst/>
              <a:defRPr sz="2000" b="0" kern="1200">
                <a:solidFill>
                  <a:schemeClr val="tx1"/>
                </a:solidFill>
                <a:latin typeface="Gill Sans MT" panose="020B0502020104020203" pitchFamily="34" charset="0"/>
                <a:ea typeface="+mn-ea"/>
                <a:cs typeface="+mn-cs"/>
              </a:defRPr>
            </a:lvl1pPr>
            <a:lvl2pPr marL="742950" marR="0" indent="-285750" algn="l" defTabSz="914400" rtl="0" eaLnBrk="1" fontAlgn="auto" latinLnBrk="0" hangingPunct="1">
              <a:lnSpc>
                <a:spcPct val="100000"/>
              </a:lnSpc>
              <a:spcBef>
                <a:spcPct val="20000"/>
              </a:spcBef>
              <a:spcAft>
                <a:spcPts val="0"/>
              </a:spcAft>
              <a:buClr>
                <a:sysClr val="windowText" lastClr="000000">
                  <a:lumMod val="65000"/>
                  <a:lumOff val="35000"/>
                </a:sysClr>
              </a:buClr>
              <a:buSzPct val="49000"/>
              <a:buFont typeface="Lucida Grande"/>
              <a:buChar char="⚫"/>
              <a:tabLst/>
              <a:defRPr sz="1600" b="1" kern="1200" baseline="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Clr>
                <a:schemeClr val="tx1">
                  <a:lumMod val="50000"/>
                  <a:lumOff val="50000"/>
                </a:schemeClr>
              </a:buClr>
              <a:buFont typeface="Arial"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800" u="sng" dirty="0">
                <a:solidFill>
                  <a:schemeClr val="bg1"/>
                </a:solidFill>
                <a:latin typeface="Bahnschrift Light Condensed" panose="020B0502040204020203" pitchFamily="34" charset="0"/>
              </a:rPr>
              <a:t>Recent Mission Successes</a:t>
            </a:r>
          </a:p>
        </p:txBody>
      </p:sp>
      <p:pic>
        <p:nvPicPr>
          <p:cNvPr id="44" name="Picture 2">
            <a:extLst>
              <a:ext uri="{FF2B5EF4-FFF2-40B4-BE49-F238E27FC236}">
                <a16:creationId xmlns:a16="http://schemas.microsoft.com/office/drawing/2014/main" id="{70C124D8-2D51-411B-B035-94F2FBCBD925}"/>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395783" y="4217997"/>
            <a:ext cx="2217800" cy="164592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a:extLst>
              <a:ext uri="{FF2B5EF4-FFF2-40B4-BE49-F238E27FC236}">
                <a16:creationId xmlns:a16="http://schemas.microsoft.com/office/drawing/2014/main" id="{64B80486-4599-4937-89B1-B61B91A19FD3}"/>
              </a:ext>
            </a:extLst>
          </p:cNvPr>
          <p:cNvPicPr>
            <a:picLocks noChangeAspect="1"/>
          </p:cNvPicPr>
          <p:nvPr/>
        </p:nvPicPr>
        <p:blipFill>
          <a:blip r:embed="rId12"/>
          <a:stretch>
            <a:fillRect/>
          </a:stretch>
        </p:blipFill>
        <p:spPr>
          <a:xfrm>
            <a:off x="10747964" y="2961631"/>
            <a:ext cx="1045847" cy="1645920"/>
          </a:xfrm>
          <a:prstGeom prst="rect">
            <a:avLst/>
          </a:prstGeom>
        </p:spPr>
      </p:pic>
      <p:pic>
        <p:nvPicPr>
          <p:cNvPr id="9" name="Picture 8">
            <a:extLst>
              <a:ext uri="{FF2B5EF4-FFF2-40B4-BE49-F238E27FC236}">
                <a16:creationId xmlns:a16="http://schemas.microsoft.com/office/drawing/2014/main" id="{ABCC6890-5031-4549-9E63-084AB5394216}"/>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1914" b="94737" l="4667" r="93333">
                        <a14:foregroundMark x1="4667" y1="57416" x2="20667" y2="56459"/>
                        <a14:foregroundMark x1="17667" y1="40670" x2="17333" y2="25837"/>
                        <a14:foregroundMark x1="26667" y1="19139" x2="38667" y2="9569"/>
                        <a14:foregroundMark x1="47333" y1="2392" x2="57000" y2="5742"/>
                        <a14:foregroundMark x1="69667" y1="5742" x2="76667" y2="19617"/>
                        <a14:foregroundMark x1="83667" y1="17703" x2="73333" y2="37799"/>
                        <a14:foregroundMark x1="73333" y1="37799" x2="73333" y2="37799"/>
                        <a14:foregroundMark x1="21333" y1="21531" x2="28000" y2="15789"/>
                        <a14:foregroundMark x1="14333" y1="46411" x2="17000" y2="30622"/>
                        <a14:foregroundMark x1="16333" y1="66029" x2="12667" y2="58852"/>
                        <a14:foregroundMark x1="25000" y1="77990" x2="30000" y2="87081"/>
                        <a14:foregroundMark x1="42667" y1="93301" x2="60667" y2="71770"/>
                        <a14:foregroundMark x1="63000" y1="94737" x2="54667" y2="70335"/>
                        <a14:foregroundMark x1="91000" y1="49282" x2="59333" y2="48325"/>
                        <a14:foregroundMark x1="93333" y1="48804" x2="92333" y2="56459"/>
                      </a14:backgroundRemoval>
                    </a14:imgEffect>
                    <a14:imgEffect>
                      <a14:sharpenSoften amount="25000"/>
                    </a14:imgEffect>
                  </a14:imgLayer>
                </a14:imgProps>
              </a:ext>
            </a:extLst>
          </a:blip>
          <a:stretch>
            <a:fillRect/>
          </a:stretch>
        </p:blipFill>
        <p:spPr>
          <a:xfrm>
            <a:off x="6756937" y="5046930"/>
            <a:ext cx="2330796" cy="1623788"/>
          </a:xfrm>
          <a:prstGeom prst="rect">
            <a:avLst/>
          </a:prstGeom>
        </p:spPr>
      </p:pic>
      <p:pic>
        <p:nvPicPr>
          <p:cNvPr id="2050" name="Picture 2" descr="DART's Mission to Bump an Asteroid – Double Asteroid Redirection Test (DART)  Mission">
            <a:extLst>
              <a:ext uri="{FF2B5EF4-FFF2-40B4-BE49-F238E27FC236}">
                <a16:creationId xmlns:a16="http://schemas.microsoft.com/office/drawing/2014/main" id="{DA23351F-1C18-45FA-ADD6-D7F8494B566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355408" y="4848191"/>
            <a:ext cx="1347318" cy="165777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OFT-2 CST-100 Starliner (Uncrewed) | Atlas V N22 | Everyday Astronaut">
            <a:extLst>
              <a:ext uri="{FF2B5EF4-FFF2-40B4-BE49-F238E27FC236}">
                <a16:creationId xmlns:a16="http://schemas.microsoft.com/office/drawing/2014/main" id="{926A5CEF-4296-4F53-999E-931B11466D34}"/>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959480" y="2862683"/>
            <a:ext cx="1303719" cy="2004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690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BEE9F36-16EB-4595-B49A-6CA63A98FC91}"/>
              </a:ext>
            </a:extLst>
          </p:cNvPr>
          <p:cNvGrpSpPr/>
          <p:nvPr/>
        </p:nvGrpSpPr>
        <p:grpSpPr>
          <a:xfrm>
            <a:off x="0" y="867757"/>
            <a:ext cx="6692767" cy="182881"/>
            <a:chOff x="0" y="761113"/>
            <a:chExt cx="6041822" cy="117567"/>
          </a:xfrm>
          <a:solidFill>
            <a:srgbClr val="FFFF00"/>
          </a:solidFill>
        </p:grpSpPr>
        <p:cxnSp>
          <p:nvCxnSpPr>
            <p:cNvPr id="3" name="Straight Connector 2">
              <a:extLst>
                <a:ext uri="{FF2B5EF4-FFF2-40B4-BE49-F238E27FC236}">
                  <a16:creationId xmlns:a16="http://schemas.microsoft.com/office/drawing/2014/main" id="{A1C83EC2-4A6E-4890-8C7E-A58E16EB68CF}"/>
                </a:ext>
              </a:extLst>
            </p:cNvPr>
            <p:cNvCxnSpPr/>
            <p:nvPr/>
          </p:nvCxnSpPr>
          <p:spPr>
            <a:xfrm>
              <a:off x="0" y="821094"/>
              <a:ext cx="5962261" cy="0"/>
            </a:xfrm>
            <a:prstGeom prst="line">
              <a:avLst/>
            </a:prstGeom>
            <a:grpFill/>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F3D836D3-C61E-46FE-A1C6-6225B70FCE6A}"/>
                </a:ext>
              </a:extLst>
            </p:cNvPr>
            <p:cNvSpPr/>
            <p:nvPr/>
          </p:nvSpPr>
          <p:spPr>
            <a:xfrm>
              <a:off x="5876729" y="761113"/>
              <a:ext cx="165093" cy="117567"/>
            </a:xfrm>
            <a:prstGeom prst="ellipse">
              <a:avLst/>
            </a:prstGeom>
            <a:grp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itle 2">
            <a:extLst>
              <a:ext uri="{FF2B5EF4-FFF2-40B4-BE49-F238E27FC236}">
                <a16:creationId xmlns:a16="http://schemas.microsoft.com/office/drawing/2014/main" id="{C89B58F2-69EA-46C6-BCB6-75683B368933}"/>
              </a:ext>
            </a:extLst>
          </p:cNvPr>
          <p:cNvSpPr txBox="1">
            <a:spLocks/>
          </p:cNvSpPr>
          <p:nvPr/>
        </p:nvSpPr>
        <p:spPr>
          <a:xfrm>
            <a:off x="971097" y="219191"/>
            <a:ext cx="5396147" cy="64169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latin typeface="Bahnschrift Light Condensed" panose="020B0502040204020203" pitchFamily="34" charset="0"/>
              </a:rPr>
              <a:t>Launch Vehicle Certification</a:t>
            </a:r>
          </a:p>
        </p:txBody>
      </p:sp>
      <p:pic>
        <p:nvPicPr>
          <p:cNvPr id="7" name="Picture 6">
            <a:extLst>
              <a:ext uri="{FF2B5EF4-FFF2-40B4-BE49-F238E27FC236}">
                <a16:creationId xmlns:a16="http://schemas.microsoft.com/office/drawing/2014/main" id="{DE442CF5-497A-451A-8DA5-E056C81C807F}"/>
              </a:ext>
            </a:extLst>
          </p:cNvPr>
          <p:cNvPicPr>
            <a:picLocks noChangeAspect="1"/>
          </p:cNvPicPr>
          <p:nvPr/>
        </p:nvPicPr>
        <p:blipFill>
          <a:blip r:embed="rId3"/>
          <a:stretch>
            <a:fillRect/>
          </a:stretch>
        </p:blipFill>
        <p:spPr>
          <a:xfrm>
            <a:off x="-384898" y="0"/>
            <a:ext cx="1817390" cy="908695"/>
          </a:xfrm>
          <a:prstGeom prst="rect">
            <a:avLst/>
          </a:prstGeom>
        </p:spPr>
      </p:pic>
      <p:pic>
        <p:nvPicPr>
          <p:cNvPr id="8" name="Picture 7">
            <a:extLst>
              <a:ext uri="{FF2B5EF4-FFF2-40B4-BE49-F238E27FC236}">
                <a16:creationId xmlns:a16="http://schemas.microsoft.com/office/drawing/2014/main" id="{2D4E4ADB-950E-450F-A15F-FCC914A8329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453" b="89801" l="6266" r="91944">
                        <a14:foregroundMark x1="7417" y1="32090" x2="10358" y2="37811"/>
                        <a14:foregroundMark x1="6266" y1="56468" x2="7417" y2="56468"/>
                        <a14:foregroundMark x1="8951" y1="73881" x2="10230" y2="72139"/>
                        <a14:foregroundMark x1="39386" y1="38557" x2="39003" y2="37065"/>
                        <a14:foregroundMark x1="46803" y1="28358" x2="46803" y2="28358"/>
                        <a14:foregroundMark x1="37596" y1="39303" x2="37596" y2="39303"/>
                        <a14:foregroundMark x1="37468" y1="37562" x2="37724" y2="37562"/>
                        <a14:foregroundMark x1="38619" y1="40299" x2="38747" y2="39055"/>
                        <a14:foregroundMark x1="39642" y1="40299" x2="38619" y2="38308"/>
                        <a14:foregroundMark x1="37852" y1="38060" x2="37468" y2="36567"/>
                        <a14:foregroundMark x1="47442" y1="21144" x2="47442" y2="21144"/>
                        <a14:foregroundMark x1="52174" y1="21891" x2="52174" y2="21891"/>
                        <a14:foregroundMark x1="53197" y1="20896" x2="53197" y2="20896"/>
                        <a14:foregroundMark x1="54220" y1="20149" x2="54220" y2="20149"/>
                        <a14:foregroundMark x1="53581" y1="20647" x2="53581" y2="20647"/>
                        <a14:foregroundMark x1="24041" y1="29104" x2="23913" y2="34080"/>
                        <a14:foregroundMark x1="91944" y1="55224" x2="89898" y2="65672"/>
                        <a14:backgroundMark x1="26982" y1="64179" x2="27494" y2="64428"/>
                        <a14:backgroundMark x1="31841" y1="64677" x2="32992" y2="65174"/>
                        <a14:backgroundMark x1="36829" y1="64925" x2="38363" y2="64925"/>
                        <a14:backgroundMark x1="25448" y1="64925" x2="26854" y2="64677"/>
                        <a14:backgroundMark x1="20972" y1="77861" x2="23146" y2="77861"/>
                        <a14:backgroundMark x1="30818" y1="77612" x2="28133" y2="78109"/>
                        <a14:backgroundMark x1="80946" y1="66169" x2="78772" y2="64428"/>
                      </a14:backgroundRemoval>
                    </a14:imgEffect>
                  </a14:imgLayer>
                </a14:imgProps>
              </a:ext>
            </a:extLst>
          </a:blip>
          <a:stretch>
            <a:fillRect/>
          </a:stretch>
        </p:blipFill>
        <p:spPr>
          <a:xfrm>
            <a:off x="10602889" y="-75959"/>
            <a:ext cx="1589111" cy="816908"/>
          </a:xfrm>
          <a:prstGeom prst="rect">
            <a:avLst/>
          </a:prstGeom>
        </p:spPr>
      </p:pic>
      <p:sp>
        <p:nvSpPr>
          <p:cNvPr id="17" name="Content Placeholder 3">
            <a:extLst>
              <a:ext uri="{FF2B5EF4-FFF2-40B4-BE49-F238E27FC236}">
                <a16:creationId xmlns:a16="http://schemas.microsoft.com/office/drawing/2014/main" id="{3814F1F3-79E4-4240-ADB0-C7C777B2EFC7}"/>
              </a:ext>
            </a:extLst>
          </p:cNvPr>
          <p:cNvSpPr txBox="1">
            <a:spLocks/>
          </p:cNvSpPr>
          <p:nvPr/>
        </p:nvSpPr>
        <p:spPr>
          <a:xfrm>
            <a:off x="0" y="1782276"/>
            <a:ext cx="5109031" cy="473434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US" sz="3200" b="1" dirty="0">
                <a:solidFill>
                  <a:srgbClr val="00B0F0"/>
                </a:solidFill>
                <a:latin typeface="Bahnschrift Light Condensed" panose="020B0502040204020203" pitchFamily="34" charset="0"/>
              </a:rPr>
              <a:t>NASA Certification Process</a:t>
            </a:r>
          </a:p>
          <a:p>
            <a:pPr marL="1085850" lvl="1" indent="-342900"/>
            <a:r>
              <a:rPr lang="en-US" dirty="0">
                <a:solidFill>
                  <a:schemeClr val="bg1"/>
                </a:solidFill>
                <a:latin typeface="Bahnschrift Light Condensed" panose="020B0502040204020203" pitchFamily="34" charset="0"/>
              </a:rPr>
              <a:t>Launch Vehicle Certification Requirements Matrix </a:t>
            </a:r>
            <a:r>
              <a:rPr lang="en-US" baseline="30000" dirty="0">
                <a:solidFill>
                  <a:schemeClr val="bg1"/>
                </a:solidFill>
                <a:latin typeface="Bahnschrift Light Condensed" panose="020B0502040204020203" pitchFamily="34" charset="0"/>
              </a:rPr>
              <a:t>[4] </a:t>
            </a:r>
            <a:endParaRPr lang="en-US" sz="2000" i="1" dirty="0">
              <a:solidFill>
                <a:schemeClr val="bg1"/>
              </a:solidFill>
              <a:latin typeface="Bahnschrift Light Condensed" panose="020B0502040204020203" pitchFamily="34" charset="0"/>
            </a:endParaRPr>
          </a:p>
          <a:p>
            <a:pPr marL="1543050" lvl="2" indent="-342900"/>
            <a:r>
              <a:rPr lang="en-US" sz="1800" i="1" dirty="0">
                <a:solidFill>
                  <a:schemeClr val="bg1"/>
                </a:solidFill>
                <a:latin typeface="Bahnschrift Light Condensed" panose="020B0502040204020203" pitchFamily="34" charset="0"/>
              </a:rPr>
              <a:t>(Vehicle Maturity, Payload Class, Management, Flight Experience, Design, etc.)</a:t>
            </a:r>
            <a:endParaRPr lang="en-US" i="1" dirty="0">
              <a:solidFill>
                <a:schemeClr val="bg1"/>
              </a:solidFill>
              <a:latin typeface="Bahnschrift Light Condensed" panose="020B0502040204020203" pitchFamily="34" charset="0"/>
            </a:endParaRPr>
          </a:p>
          <a:p>
            <a:pPr marL="342900" indent="-342900"/>
            <a:r>
              <a:rPr lang="en-US" sz="3200" b="1" dirty="0">
                <a:solidFill>
                  <a:srgbClr val="00B0F0"/>
                </a:solidFill>
                <a:latin typeface="Bahnschrift Light Condensed" panose="020B0502040204020203" pitchFamily="34" charset="0"/>
              </a:rPr>
              <a:t>United Launch Alliance (ULA)</a:t>
            </a:r>
          </a:p>
          <a:p>
            <a:pPr marL="1085850" lvl="1" indent="-342900"/>
            <a:r>
              <a:rPr lang="en-US" sz="2800" dirty="0">
                <a:solidFill>
                  <a:schemeClr val="bg1"/>
                </a:solidFill>
                <a:latin typeface="Bahnschrift Light Condensed" panose="020B0502040204020203" pitchFamily="34" charset="0"/>
              </a:rPr>
              <a:t>Launch Vehicle Provider</a:t>
            </a:r>
            <a:endParaRPr lang="en-US" sz="1600" baseline="30000" dirty="0">
              <a:solidFill>
                <a:schemeClr val="bg1"/>
              </a:solidFill>
              <a:highlight>
                <a:srgbClr val="FF0000"/>
              </a:highlight>
              <a:latin typeface="Bahnschrift Light Condensed" panose="020B0502040204020203" pitchFamily="34" charset="0"/>
            </a:endParaRPr>
          </a:p>
          <a:p>
            <a:pPr marL="1028700" lvl="1" indent="-342900"/>
            <a:r>
              <a:rPr lang="en-US" sz="2800" dirty="0">
                <a:solidFill>
                  <a:srgbClr val="FFFF00"/>
                </a:solidFill>
                <a:latin typeface="Bahnschrift Light Condensed" panose="020B0502040204020203" pitchFamily="34" charset="0"/>
              </a:rPr>
              <a:t>Vulcan Centaur </a:t>
            </a:r>
            <a:r>
              <a:rPr lang="en-US" sz="2800" baseline="30000" dirty="0">
                <a:solidFill>
                  <a:srgbClr val="FFFF00"/>
                </a:solidFill>
                <a:latin typeface="Bahnschrift Light Condensed" panose="020B0502040204020203" pitchFamily="34" charset="0"/>
              </a:rPr>
              <a:t>[6]</a:t>
            </a:r>
            <a:endParaRPr lang="en-US" sz="2800" dirty="0">
              <a:solidFill>
                <a:srgbClr val="FFFF00"/>
              </a:solidFill>
              <a:latin typeface="Bahnschrift Light Condensed" panose="020B0502040204020203" pitchFamily="34" charset="0"/>
            </a:endParaRPr>
          </a:p>
          <a:p>
            <a:pPr marL="1485900" lvl="2" indent="-342900"/>
            <a:r>
              <a:rPr lang="en-US" sz="2600" dirty="0">
                <a:solidFill>
                  <a:schemeClr val="bg1"/>
                </a:solidFill>
                <a:latin typeface="Bahnschrift Light Condensed" panose="020B0502040204020203" pitchFamily="34" charset="0"/>
              </a:rPr>
              <a:t>1st Launch: Coming Soon</a:t>
            </a:r>
          </a:p>
          <a:p>
            <a:pPr marL="1943100" lvl="3" indent="-342900"/>
            <a:endParaRPr lang="en-US" sz="1200" dirty="0">
              <a:solidFill>
                <a:schemeClr val="bg1"/>
              </a:solidFill>
              <a:latin typeface="Bahnschrift Light Condensed" panose="020B0502040204020203" pitchFamily="34" charset="0"/>
            </a:endParaRPr>
          </a:p>
        </p:txBody>
      </p:sp>
      <p:grpSp>
        <p:nvGrpSpPr>
          <p:cNvPr id="12" name="Group 11">
            <a:extLst>
              <a:ext uri="{FF2B5EF4-FFF2-40B4-BE49-F238E27FC236}">
                <a16:creationId xmlns:a16="http://schemas.microsoft.com/office/drawing/2014/main" id="{82A1C2D8-2D1C-4ABA-A9EB-24243EB08266}"/>
              </a:ext>
            </a:extLst>
          </p:cNvPr>
          <p:cNvGrpSpPr/>
          <p:nvPr/>
        </p:nvGrpSpPr>
        <p:grpSpPr>
          <a:xfrm>
            <a:off x="9694332" y="1782276"/>
            <a:ext cx="2342217" cy="4187561"/>
            <a:chOff x="9694332" y="1782276"/>
            <a:chExt cx="2342217" cy="4187561"/>
          </a:xfrm>
        </p:grpSpPr>
        <p:sp>
          <p:nvSpPr>
            <p:cNvPr id="16" name="TextBox 15">
              <a:extLst>
                <a:ext uri="{FF2B5EF4-FFF2-40B4-BE49-F238E27FC236}">
                  <a16:creationId xmlns:a16="http://schemas.microsoft.com/office/drawing/2014/main" id="{FCAC05CF-EEF2-4749-A63D-5BCB88C289E4}"/>
                </a:ext>
              </a:extLst>
            </p:cNvPr>
            <p:cNvSpPr txBox="1"/>
            <p:nvPr/>
          </p:nvSpPr>
          <p:spPr>
            <a:xfrm>
              <a:off x="10436528" y="5708227"/>
              <a:ext cx="845103" cy="261610"/>
            </a:xfrm>
            <a:prstGeom prst="rect">
              <a:avLst/>
            </a:prstGeom>
            <a:noFill/>
          </p:spPr>
          <p:txBody>
            <a:bodyPr wrap="none" rtlCol="0">
              <a:spAutoFit/>
            </a:bodyPr>
            <a:lstStyle/>
            <a:p>
              <a:r>
                <a:rPr lang="en-US" sz="1100" dirty="0">
                  <a:solidFill>
                    <a:schemeClr val="bg1"/>
                  </a:solidFill>
                  <a:latin typeface="Bahnschrift Light Condensed" panose="020B0502040204020203" pitchFamily="34" charset="0"/>
                </a:rPr>
                <a:t>Delta IV Heavy</a:t>
              </a:r>
            </a:p>
          </p:txBody>
        </p:sp>
        <p:pic>
          <p:nvPicPr>
            <p:cNvPr id="1026" name="Picture 2" descr="A United Launch Alliance Delta IV Heavy rocket with NASA’s Orion spacecraft mounted atop for Exploration Flight Test-1 (EFT-1) is seen after the Mobile Service Tower was finished rolling back early on Dec. 4, 2014, at Cape Canaveral Air Force Station's Space Launch Complex 37, Florida. Part of Batch image transfer from Flickr.">
              <a:extLst>
                <a:ext uri="{FF2B5EF4-FFF2-40B4-BE49-F238E27FC236}">
                  <a16:creationId xmlns:a16="http://schemas.microsoft.com/office/drawing/2014/main" id="{BC7CCE3B-3043-46AA-8ABA-097BDFD2A60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2518" r="24526" b="42978"/>
            <a:stretch/>
          </p:blipFill>
          <p:spPr bwMode="auto">
            <a:xfrm>
              <a:off x="9694332" y="1782276"/>
              <a:ext cx="2342217" cy="3931920"/>
            </a:xfrm>
            <a:prstGeom prst="rect">
              <a:avLst/>
            </a:prstGeom>
            <a:noFill/>
            <a:ln>
              <a:solidFill>
                <a:srgbClr val="FFFF00"/>
              </a:solidFill>
            </a:ln>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FC66D7AD-3B85-4937-80A2-1852F88BB73C}"/>
              </a:ext>
            </a:extLst>
          </p:cNvPr>
          <p:cNvGrpSpPr/>
          <p:nvPr/>
        </p:nvGrpSpPr>
        <p:grpSpPr>
          <a:xfrm>
            <a:off x="7897095" y="1782276"/>
            <a:ext cx="1610129" cy="4177220"/>
            <a:chOff x="7713105" y="1782276"/>
            <a:chExt cx="1610129" cy="4177220"/>
          </a:xfrm>
        </p:grpSpPr>
        <p:pic>
          <p:nvPicPr>
            <p:cNvPr id="1028" name="Picture 4" descr="Following the postponement on Nov. 15, 2017, the countdown is again underway for the liftoff of the Joint Polar Satellite System-1, or JPSS-1, spacecraft. Built by Ball Aerospace and Technologies Corp. of Boulder, Colorado, JPSS is the first in a series four next-generation environmental satellites in a collaborative program between NOAA and NASA. The satellite is scheduled to liftoff at 1:47 a.m. PST (4:47 a.m. EST), on Nov. 18, 2017, atop a United Launch Alliance Delta II rocket from Space Launch Complex 2 at Vandenberg Air Force Base in California. ">
              <a:extLst>
                <a:ext uri="{FF2B5EF4-FFF2-40B4-BE49-F238E27FC236}">
                  <a16:creationId xmlns:a16="http://schemas.microsoft.com/office/drawing/2014/main" id="{81955E11-682B-4B09-A622-11B2615D6A5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553" t="2823" r="20331" b="13989"/>
            <a:stretch/>
          </p:blipFill>
          <p:spPr bwMode="auto">
            <a:xfrm>
              <a:off x="7713105" y="1782276"/>
              <a:ext cx="1610129" cy="3931920"/>
            </a:xfrm>
            <a:prstGeom prst="rect">
              <a:avLst/>
            </a:prstGeom>
            <a:noFill/>
            <a:ln>
              <a:solidFill>
                <a:srgbClr val="FFFF00"/>
              </a:solidFill>
            </a:ln>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F2F61BEE-ADE1-4813-AF10-926FBFF9B794}"/>
                </a:ext>
              </a:extLst>
            </p:cNvPr>
            <p:cNvSpPr txBox="1"/>
            <p:nvPr/>
          </p:nvSpPr>
          <p:spPr>
            <a:xfrm>
              <a:off x="8095617" y="5697886"/>
              <a:ext cx="817853" cy="261610"/>
            </a:xfrm>
            <a:prstGeom prst="rect">
              <a:avLst/>
            </a:prstGeom>
            <a:noFill/>
          </p:spPr>
          <p:txBody>
            <a:bodyPr wrap="none" rtlCol="0">
              <a:spAutoFit/>
            </a:bodyPr>
            <a:lstStyle/>
            <a:p>
              <a:r>
                <a:rPr lang="en-US" sz="1100" dirty="0">
                  <a:solidFill>
                    <a:schemeClr val="bg1"/>
                  </a:solidFill>
                  <a:latin typeface="Bahnschrift Light Condensed" panose="020B0502040204020203" pitchFamily="34" charset="0"/>
                </a:rPr>
                <a:t>Delta II Heavy</a:t>
              </a:r>
            </a:p>
          </p:txBody>
        </p:sp>
      </p:grpSp>
      <p:grpSp>
        <p:nvGrpSpPr>
          <p:cNvPr id="14" name="Group 13">
            <a:extLst>
              <a:ext uri="{FF2B5EF4-FFF2-40B4-BE49-F238E27FC236}">
                <a16:creationId xmlns:a16="http://schemas.microsoft.com/office/drawing/2014/main" id="{2767468E-9A62-4B3C-A99D-5F96775CC168}"/>
              </a:ext>
            </a:extLst>
          </p:cNvPr>
          <p:cNvGrpSpPr/>
          <p:nvPr/>
        </p:nvGrpSpPr>
        <p:grpSpPr>
          <a:xfrm>
            <a:off x="5148947" y="1864771"/>
            <a:ext cx="2561039" cy="4015213"/>
            <a:chOff x="5148947" y="1864771"/>
            <a:chExt cx="2561039" cy="4015213"/>
          </a:xfrm>
        </p:grpSpPr>
        <p:pic>
          <p:nvPicPr>
            <p:cNvPr id="10" name="Picture 9">
              <a:extLst>
                <a:ext uri="{FF2B5EF4-FFF2-40B4-BE49-F238E27FC236}">
                  <a16:creationId xmlns:a16="http://schemas.microsoft.com/office/drawing/2014/main" id="{8610125C-54B0-4116-A429-4F4582607B41}"/>
                </a:ext>
              </a:extLst>
            </p:cNvPr>
            <p:cNvPicPr>
              <a:picLocks noChangeAspect="1"/>
            </p:cNvPicPr>
            <p:nvPr/>
          </p:nvPicPr>
          <p:blipFill rotWithShape="1">
            <a:blip r:embed="rId8"/>
            <a:srcRect l="9745" t="17154" r="20230" b="5652"/>
            <a:stretch/>
          </p:blipFill>
          <p:spPr>
            <a:xfrm>
              <a:off x="5148947" y="1864771"/>
              <a:ext cx="2561039" cy="3766929"/>
            </a:xfrm>
            <a:prstGeom prst="rect">
              <a:avLst/>
            </a:prstGeom>
            <a:ln>
              <a:solidFill>
                <a:srgbClr val="FFFF00"/>
              </a:solidFill>
            </a:ln>
          </p:spPr>
        </p:pic>
        <p:sp>
          <p:nvSpPr>
            <p:cNvPr id="20" name="TextBox 19">
              <a:extLst>
                <a:ext uri="{FF2B5EF4-FFF2-40B4-BE49-F238E27FC236}">
                  <a16:creationId xmlns:a16="http://schemas.microsoft.com/office/drawing/2014/main" id="{88CCE814-FF33-4DFD-92EA-DB44628A77E3}"/>
                </a:ext>
              </a:extLst>
            </p:cNvPr>
            <p:cNvSpPr txBox="1"/>
            <p:nvPr/>
          </p:nvSpPr>
          <p:spPr>
            <a:xfrm>
              <a:off x="6113007" y="5618374"/>
              <a:ext cx="508473" cy="261610"/>
            </a:xfrm>
            <a:prstGeom prst="rect">
              <a:avLst/>
            </a:prstGeom>
            <a:noFill/>
          </p:spPr>
          <p:txBody>
            <a:bodyPr wrap="none" rtlCol="0">
              <a:spAutoFit/>
            </a:bodyPr>
            <a:lstStyle/>
            <a:p>
              <a:r>
                <a:rPr lang="en-US" sz="1100" dirty="0">
                  <a:solidFill>
                    <a:schemeClr val="bg1"/>
                  </a:solidFill>
                  <a:latin typeface="Bahnschrift Light Condensed" panose="020B0502040204020203" pitchFamily="34" charset="0"/>
                </a:rPr>
                <a:t>Atlas V</a:t>
              </a:r>
            </a:p>
          </p:txBody>
        </p:sp>
      </p:grpSp>
    </p:spTree>
    <p:extLst>
      <p:ext uri="{BB962C8B-B14F-4D97-AF65-F5344CB8AC3E}">
        <p14:creationId xmlns:p14="http://schemas.microsoft.com/office/powerpoint/2010/main" val="159141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BEE9F36-16EB-4595-B49A-6CA63A98FC91}"/>
              </a:ext>
            </a:extLst>
          </p:cNvPr>
          <p:cNvGrpSpPr/>
          <p:nvPr/>
        </p:nvGrpSpPr>
        <p:grpSpPr>
          <a:xfrm>
            <a:off x="0" y="867757"/>
            <a:ext cx="6692767" cy="182881"/>
            <a:chOff x="0" y="761113"/>
            <a:chExt cx="6041822" cy="117567"/>
          </a:xfrm>
          <a:solidFill>
            <a:srgbClr val="FFFF00"/>
          </a:solidFill>
        </p:grpSpPr>
        <p:cxnSp>
          <p:nvCxnSpPr>
            <p:cNvPr id="3" name="Straight Connector 2">
              <a:extLst>
                <a:ext uri="{FF2B5EF4-FFF2-40B4-BE49-F238E27FC236}">
                  <a16:creationId xmlns:a16="http://schemas.microsoft.com/office/drawing/2014/main" id="{A1C83EC2-4A6E-4890-8C7E-A58E16EB68CF}"/>
                </a:ext>
              </a:extLst>
            </p:cNvPr>
            <p:cNvCxnSpPr/>
            <p:nvPr/>
          </p:nvCxnSpPr>
          <p:spPr>
            <a:xfrm>
              <a:off x="0" y="821094"/>
              <a:ext cx="5962261" cy="0"/>
            </a:xfrm>
            <a:prstGeom prst="line">
              <a:avLst/>
            </a:prstGeom>
            <a:grpFill/>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F3D836D3-C61E-46FE-A1C6-6225B70FCE6A}"/>
                </a:ext>
              </a:extLst>
            </p:cNvPr>
            <p:cNvSpPr/>
            <p:nvPr/>
          </p:nvSpPr>
          <p:spPr>
            <a:xfrm>
              <a:off x="5876729" y="761113"/>
              <a:ext cx="165093" cy="117567"/>
            </a:xfrm>
            <a:prstGeom prst="ellipse">
              <a:avLst/>
            </a:prstGeom>
            <a:grp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Picture 6">
            <a:extLst>
              <a:ext uri="{FF2B5EF4-FFF2-40B4-BE49-F238E27FC236}">
                <a16:creationId xmlns:a16="http://schemas.microsoft.com/office/drawing/2014/main" id="{DE442CF5-497A-451A-8DA5-E056C81C807F}"/>
              </a:ext>
            </a:extLst>
          </p:cNvPr>
          <p:cNvPicPr>
            <a:picLocks noChangeAspect="1"/>
          </p:cNvPicPr>
          <p:nvPr/>
        </p:nvPicPr>
        <p:blipFill>
          <a:blip r:embed="rId3"/>
          <a:stretch>
            <a:fillRect/>
          </a:stretch>
        </p:blipFill>
        <p:spPr>
          <a:xfrm>
            <a:off x="-384898" y="0"/>
            <a:ext cx="1817390" cy="908695"/>
          </a:xfrm>
          <a:prstGeom prst="rect">
            <a:avLst/>
          </a:prstGeom>
        </p:spPr>
      </p:pic>
      <p:pic>
        <p:nvPicPr>
          <p:cNvPr id="8" name="Picture 7">
            <a:extLst>
              <a:ext uri="{FF2B5EF4-FFF2-40B4-BE49-F238E27FC236}">
                <a16:creationId xmlns:a16="http://schemas.microsoft.com/office/drawing/2014/main" id="{2D4E4ADB-950E-450F-A15F-FCC914A8329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453" b="89801" l="6266" r="91944">
                        <a14:foregroundMark x1="7417" y1="32090" x2="10358" y2="37811"/>
                        <a14:foregroundMark x1="6266" y1="56468" x2="7417" y2="56468"/>
                        <a14:foregroundMark x1="8951" y1="73881" x2="10230" y2="72139"/>
                        <a14:foregroundMark x1="39386" y1="38557" x2="39003" y2="37065"/>
                        <a14:foregroundMark x1="46803" y1="28358" x2="46803" y2="28358"/>
                        <a14:foregroundMark x1="37596" y1="39303" x2="37596" y2="39303"/>
                        <a14:foregroundMark x1="37468" y1="37562" x2="37724" y2="37562"/>
                        <a14:foregroundMark x1="38619" y1="40299" x2="38747" y2="39055"/>
                        <a14:foregroundMark x1="39642" y1="40299" x2="38619" y2="38308"/>
                        <a14:foregroundMark x1="37852" y1="38060" x2="37468" y2="36567"/>
                        <a14:foregroundMark x1="47442" y1="21144" x2="47442" y2="21144"/>
                        <a14:foregroundMark x1="52174" y1="21891" x2="52174" y2="21891"/>
                        <a14:foregroundMark x1="53197" y1="20896" x2="53197" y2="20896"/>
                        <a14:foregroundMark x1="54220" y1="20149" x2="54220" y2="20149"/>
                        <a14:foregroundMark x1="53581" y1="20647" x2="53581" y2="20647"/>
                        <a14:foregroundMark x1="24041" y1="29104" x2="23913" y2="34080"/>
                        <a14:foregroundMark x1="91944" y1="55224" x2="89898" y2="65672"/>
                        <a14:backgroundMark x1="26982" y1="64179" x2="27494" y2="64428"/>
                        <a14:backgroundMark x1="31841" y1="64677" x2="32992" y2="65174"/>
                        <a14:backgroundMark x1="36829" y1="64925" x2="38363" y2="64925"/>
                        <a14:backgroundMark x1="25448" y1="64925" x2="26854" y2="64677"/>
                        <a14:backgroundMark x1="20972" y1="77861" x2="23146" y2="77861"/>
                        <a14:backgroundMark x1="30818" y1="77612" x2="28133" y2="78109"/>
                        <a14:backgroundMark x1="80946" y1="66169" x2="78772" y2="64428"/>
                      </a14:backgroundRemoval>
                    </a14:imgEffect>
                  </a14:imgLayer>
                </a14:imgProps>
              </a:ext>
            </a:extLst>
          </a:blip>
          <a:stretch>
            <a:fillRect/>
          </a:stretch>
        </p:blipFill>
        <p:spPr>
          <a:xfrm>
            <a:off x="10602889" y="-75959"/>
            <a:ext cx="1589111" cy="816908"/>
          </a:xfrm>
          <a:prstGeom prst="rect">
            <a:avLst/>
          </a:prstGeom>
        </p:spPr>
      </p:pic>
      <p:grpSp>
        <p:nvGrpSpPr>
          <p:cNvPr id="116" name="Group 115">
            <a:extLst>
              <a:ext uri="{FF2B5EF4-FFF2-40B4-BE49-F238E27FC236}">
                <a16:creationId xmlns:a16="http://schemas.microsoft.com/office/drawing/2014/main" id="{4E4BA61A-778B-4AC0-A414-E6A1AD91E591}"/>
              </a:ext>
            </a:extLst>
          </p:cNvPr>
          <p:cNvGrpSpPr/>
          <p:nvPr/>
        </p:nvGrpSpPr>
        <p:grpSpPr>
          <a:xfrm>
            <a:off x="345899" y="1914730"/>
            <a:ext cx="10859556" cy="3494649"/>
            <a:chOff x="889851" y="1914731"/>
            <a:chExt cx="9983578" cy="3028538"/>
          </a:xfrm>
        </p:grpSpPr>
        <p:grpSp>
          <p:nvGrpSpPr>
            <p:cNvPr id="78" name="Group 77">
              <a:extLst>
                <a:ext uri="{FF2B5EF4-FFF2-40B4-BE49-F238E27FC236}">
                  <a16:creationId xmlns:a16="http://schemas.microsoft.com/office/drawing/2014/main" id="{C70CC48E-968D-448F-93C9-D730724BED80}"/>
                </a:ext>
              </a:extLst>
            </p:cNvPr>
            <p:cNvGrpSpPr/>
            <p:nvPr/>
          </p:nvGrpSpPr>
          <p:grpSpPr>
            <a:xfrm>
              <a:off x="3795630" y="1914731"/>
              <a:ext cx="2366359" cy="3028538"/>
              <a:chOff x="3774924" y="1893409"/>
              <a:chExt cx="2366359" cy="3028538"/>
            </a:xfrm>
          </p:grpSpPr>
          <p:pic>
            <p:nvPicPr>
              <p:cNvPr id="48" name="Picture 47">
                <a:extLst>
                  <a:ext uri="{FF2B5EF4-FFF2-40B4-BE49-F238E27FC236}">
                    <a16:creationId xmlns:a16="http://schemas.microsoft.com/office/drawing/2014/main" id="{C12517F8-8D9A-4914-BFC5-10100B44F27C}"/>
                  </a:ext>
                </a:extLst>
              </p:cNvPr>
              <p:cNvPicPr>
                <a:picLocks noChangeAspect="1"/>
              </p:cNvPicPr>
              <p:nvPr/>
            </p:nvPicPr>
            <p:blipFill>
              <a:blip r:embed="rId6"/>
              <a:stretch>
                <a:fillRect/>
              </a:stretch>
            </p:blipFill>
            <p:spPr>
              <a:xfrm>
                <a:off x="5458345" y="1893409"/>
                <a:ext cx="682938" cy="3022189"/>
              </a:xfrm>
              <a:prstGeom prst="rect">
                <a:avLst/>
              </a:prstGeom>
            </p:spPr>
          </p:pic>
          <p:pic>
            <p:nvPicPr>
              <p:cNvPr id="52" name="Picture 51">
                <a:extLst>
                  <a:ext uri="{FF2B5EF4-FFF2-40B4-BE49-F238E27FC236}">
                    <a16:creationId xmlns:a16="http://schemas.microsoft.com/office/drawing/2014/main" id="{76EC76E7-542C-42F4-B2EE-3E448E138C58}"/>
                  </a:ext>
                </a:extLst>
              </p:cNvPr>
              <p:cNvPicPr>
                <a:picLocks noChangeAspect="1"/>
              </p:cNvPicPr>
              <p:nvPr/>
            </p:nvPicPr>
            <p:blipFill>
              <a:blip r:embed="rId6">
                <a:lum bright="70000" contrast="-70000"/>
              </a:blip>
              <a:stretch>
                <a:fillRect/>
              </a:stretch>
            </p:blipFill>
            <p:spPr>
              <a:xfrm>
                <a:off x="5552990" y="2247396"/>
                <a:ext cx="497459" cy="2582676"/>
              </a:xfrm>
              <a:prstGeom prst="rect">
                <a:avLst/>
              </a:prstGeom>
            </p:spPr>
          </p:pic>
          <p:cxnSp>
            <p:nvCxnSpPr>
              <p:cNvPr id="65" name="Connector: Elbow 64">
                <a:extLst>
                  <a:ext uri="{FF2B5EF4-FFF2-40B4-BE49-F238E27FC236}">
                    <a16:creationId xmlns:a16="http://schemas.microsoft.com/office/drawing/2014/main" id="{4856FE64-2F2B-4CE9-A1FD-EA0EE7908453}"/>
                  </a:ext>
                </a:extLst>
              </p:cNvPr>
              <p:cNvCxnSpPr>
                <a:cxnSpLocks/>
                <a:stCxn id="48" idx="0"/>
                <a:endCxn id="48" idx="2"/>
              </p:cNvCxnSpPr>
              <p:nvPr/>
            </p:nvCxnSpPr>
            <p:spPr>
              <a:xfrm rot="16200000" flipH="1">
                <a:off x="4288719" y="3404503"/>
                <a:ext cx="3022189" cy="12700"/>
              </a:xfrm>
              <a:prstGeom prst="bentConnector5">
                <a:avLst>
                  <a:gd name="adj1" fmla="val -7564"/>
                  <a:gd name="adj2" fmla="val -6803913"/>
                  <a:gd name="adj3" fmla="val 107564"/>
                </a:avLst>
              </a:prstGeom>
              <a:ln w="381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061ED4BE-96F2-4EA3-A5A8-AB3C2D8A9E93}"/>
                  </a:ext>
                </a:extLst>
              </p:cNvPr>
              <p:cNvSpPr txBox="1"/>
              <p:nvPr/>
            </p:nvSpPr>
            <p:spPr>
              <a:xfrm>
                <a:off x="3774924" y="2926388"/>
                <a:ext cx="1141840" cy="453434"/>
              </a:xfrm>
              <a:prstGeom prst="rect">
                <a:avLst/>
              </a:prstGeom>
              <a:noFill/>
            </p:spPr>
            <p:txBody>
              <a:bodyPr wrap="square" rtlCol="0">
                <a:spAutoFit/>
              </a:bodyPr>
              <a:lstStyle/>
              <a:p>
                <a:pPr algn="ctr"/>
                <a:r>
                  <a:rPr lang="en-US" sz="2800" dirty="0">
                    <a:solidFill>
                      <a:schemeClr val="bg1"/>
                    </a:solidFill>
                    <a:latin typeface="Bahnschrift Light Condensed" panose="020B0502040204020203" pitchFamily="34" charset="0"/>
                  </a:rPr>
                  <a:t>70 feet</a:t>
                </a:r>
              </a:p>
            </p:txBody>
          </p:sp>
          <p:cxnSp>
            <p:nvCxnSpPr>
              <p:cNvPr id="70" name="Straight Connector 69">
                <a:extLst>
                  <a:ext uri="{FF2B5EF4-FFF2-40B4-BE49-F238E27FC236}">
                    <a16:creationId xmlns:a16="http://schemas.microsoft.com/office/drawing/2014/main" id="{412BBF25-AC81-423C-BF72-481D30D6B66D}"/>
                  </a:ext>
                </a:extLst>
              </p:cNvPr>
              <p:cNvCxnSpPr/>
              <p:nvPr/>
            </p:nvCxnSpPr>
            <p:spPr>
              <a:xfrm flipH="1">
                <a:off x="4179243" y="3379822"/>
                <a:ext cx="751979"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grpSp>
        <p:grpSp>
          <p:nvGrpSpPr>
            <p:cNvPr id="71" name="Group 70">
              <a:extLst>
                <a:ext uri="{FF2B5EF4-FFF2-40B4-BE49-F238E27FC236}">
                  <a16:creationId xmlns:a16="http://schemas.microsoft.com/office/drawing/2014/main" id="{F0DB4057-0D56-4F8D-9996-83701EDF9B99}"/>
                </a:ext>
              </a:extLst>
            </p:cNvPr>
            <p:cNvGrpSpPr/>
            <p:nvPr/>
          </p:nvGrpSpPr>
          <p:grpSpPr>
            <a:xfrm>
              <a:off x="889851" y="2368084"/>
              <a:ext cx="2776009" cy="2121832"/>
              <a:chOff x="1196170" y="2793768"/>
              <a:chExt cx="2776009" cy="2121832"/>
            </a:xfrm>
          </p:grpSpPr>
          <p:pic>
            <p:nvPicPr>
              <p:cNvPr id="72" name="Picture 71">
                <a:extLst>
                  <a:ext uri="{FF2B5EF4-FFF2-40B4-BE49-F238E27FC236}">
                    <a16:creationId xmlns:a16="http://schemas.microsoft.com/office/drawing/2014/main" id="{8307207C-14CB-4D92-A917-ECCA21020F72}"/>
                  </a:ext>
                </a:extLst>
              </p:cNvPr>
              <p:cNvPicPr>
                <a:picLocks noChangeAspect="1"/>
              </p:cNvPicPr>
              <p:nvPr/>
            </p:nvPicPr>
            <p:blipFill>
              <a:blip r:embed="rId6"/>
              <a:stretch>
                <a:fillRect/>
              </a:stretch>
            </p:blipFill>
            <p:spPr>
              <a:xfrm>
                <a:off x="3289242" y="2796186"/>
                <a:ext cx="682937" cy="2119413"/>
              </a:xfrm>
              <a:prstGeom prst="rect">
                <a:avLst/>
              </a:prstGeom>
            </p:spPr>
          </p:pic>
          <p:pic>
            <p:nvPicPr>
              <p:cNvPr id="73" name="Picture 72">
                <a:extLst>
                  <a:ext uri="{FF2B5EF4-FFF2-40B4-BE49-F238E27FC236}">
                    <a16:creationId xmlns:a16="http://schemas.microsoft.com/office/drawing/2014/main" id="{FF5217C3-E916-41C0-AD1A-17CC0A5C2A96}"/>
                  </a:ext>
                </a:extLst>
              </p:cNvPr>
              <p:cNvPicPr>
                <a:picLocks noChangeAspect="1"/>
              </p:cNvPicPr>
              <p:nvPr/>
            </p:nvPicPr>
            <p:blipFill>
              <a:blip r:embed="rId6">
                <a:lum bright="70000" contrast="-70000"/>
              </a:blip>
              <a:stretch>
                <a:fillRect/>
              </a:stretch>
            </p:blipFill>
            <p:spPr>
              <a:xfrm>
                <a:off x="3388099" y="2919309"/>
                <a:ext cx="497459" cy="1910764"/>
              </a:xfrm>
              <a:prstGeom prst="rect">
                <a:avLst/>
              </a:prstGeom>
            </p:spPr>
          </p:pic>
          <p:cxnSp>
            <p:nvCxnSpPr>
              <p:cNvPr id="74" name="Connector: Elbow 73">
                <a:extLst>
                  <a:ext uri="{FF2B5EF4-FFF2-40B4-BE49-F238E27FC236}">
                    <a16:creationId xmlns:a16="http://schemas.microsoft.com/office/drawing/2014/main" id="{0FC512EA-CF6C-4FC7-A30B-C1ADC058D256}"/>
                  </a:ext>
                </a:extLst>
              </p:cNvPr>
              <p:cNvCxnSpPr>
                <a:cxnSpLocks/>
                <a:endCxn id="72" idx="2"/>
              </p:cNvCxnSpPr>
              <p:nvPr/>
            </p:nvCxnSpPr>
            <p:spPr>
              <a:xfrm rot="5400000">
                <a:off x="2572971" y="3851508"/>
                <a:ext cx="2121832" cy="6351"/>
              </a:xfrm>
              <a:prstGeom prst="bentConnector5">
                <a:avLst>
                  <a:gd name="adj1" fmla="val -10830"/>
                  <a:gd name="adj2" fmla="val 16888333"/>
                  <a:gd name="adj3" fmla="val 110774"/>
                </a:avLst>
              </a:prstGeom>
              <a:ln w="381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99CE585D-8906-44AD-ADE4-E8146E437F05}"/>
                  </a:ext>
                </a:extLst>
              </p:cNvPr>
              <p:cNvSpPr txBox="1"/>
              <p:nvPr/>
            </p:nvSpPr>
            <p:spPr>
              <a:xfrm>
                <a:off x="1196170" y="3545270"/>
                <a:ext cx="1433371" cy="453434"/>
              </a:xfrm>
              <a:prstGeom prst="rect">
                <a:avLst/>
              </a:prstGeom>
              <a:noFill/>
            </p:spPr>
            <p:txBody>
              <a:bodyPr wrap="square" rtlCol="0">
                <a:spAutoFit/>
              </a:bodyPr>
              <a:lstStyle/>
              <a:p>
                <a:pPr algn="ctr"/>
                <a:r>
                  <a:rPr lang="en-US" sz="2800" dirty="0">
                    <a:solidFill>
                      <a:schemeClr val="bg1"/>
                    </a:solidFill>
                    <a:latin typeface="Bahnschrift Light Condensed" panose="020B0502040204020203" pitchFamily="34" charset="0"/>
                  </a:rPr>
                  <a:t>51 feet</a:t>
                </a:r>
              </a:p>
            </p:txBody>
          </p:sp>
          <p:cxnSp>
            <p:nvCxnSpPr>
              <p:cNvPr id="76" name="Straight Connector 75">
                <a:extLst>
                  <a:ext uri="{FF2B5EF4-FFF2-40B4-BE49-F238E27FC236}">
                    <a16:creationId xmlns:a16="http://schemas.microsoft.com/office/drawing/2014/main" id="{2C95909E-98E6-47E4-800F-8023AE15D99D}"/>
                  </a:ext>
                </a:extLst>
              </p:cNvPr>
              <p:cNvCxnSpPr/>
              <p:nvPr/>
            </p:nvCxnSpPr>
            <p:spPr>
              <a:xfrm flipH="1">
                <a:off x="1803076" y="3958557"/>
                <a:ext cx="751979"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grpSp>
        <p:pic>
          <p:nvPicPr>
            <p:cNvPr id="115" name="Picture 114">
              <a:extLst>
                <a:ext uri="{FF2B5EF4-FFF2-40B4-BE49-F238E27FC236}">
                  <a16:creationId xmlns:a16="http://schemas.microsoft.com/office/drawing/2014/main" id="{F9D1F6BA-2186-4833-AA97-D7F1DC28549F}"/>
                </a:ext>
              </a:extLst>
            </p:cNvPr>
            <p:cNvPicPr>
              <a:picLocks noChangeAspect="1"/>
            </p:cNvPicPr>
            <p:nvPr/>
          </p:nvPicPr>
          <p:blipFill>
            <a:blip r:embed="rId7"/>
            <a:stretch>
              <a:fillRect/>
            </a:stretch>
          </p:blipFill>
          <p:spPr>
            <a:xfrm>
              <a:off x="7544725" y="1917061"/>
              <a:ext cx="3328704" cy="3023878"/>
            </a:xfrm>
            <a:prstGeom prst="rect">
              <a:avLst/>
            </a:prstGeom>
          </p:spPr>
        </p:pic>
      </p:grpSp>
      <p:sp>
        <p:nvSpPr>
          <p:cNvPr id="119" name="TextBox 118">
            <a:extLst>
              <a:ext uri="{FF2B5EF4-FFF2-40B4-BE49-F238E27FC236}">
                <a16:creationId xmlns:a16="http://schemas.microsoft.com/office/drawing/2014/main" id="{CA50C301-C777-4BB3-9207-480699533052}"/>
              </a:ext>
            </a:extLst>
          </p:cNvPr>
          <p:cNvSpPr txBox="1"/>
          <p:nvPr/>
        </p:nvSpPr>
        <p:spPr>
          <a:xfrm>
            <a:off x="9499167" y="5611527"/>
            <a:ext cx="1898277" cy="461665"/>
          </a:xfrm>
          <a:prstGeom prst="rect">
            <a:avLst/>
          </a:prstGeom>
          <a:noFill/>
        </p:spPr>
        <p:txBody>
          <a:bodyPr wrap="none" rtlCol="0">
            <a:spAutoFit/>
          </a:bodyPr>
          <a:lstStyle/>
          <a:p>
            <a:r>
              <a:rPr lang="en-US" sz="2400" dirty="0">
                <a:solidFill>
                  <a:schemeClr val="bg1"/>
                </a:solidFill>
                <a:latin typeface="Bahnschrift Light Condensed" panose="020B0502040204020203" pitchFamily="34" charset="0"/>
              </a:rPr>
              <a:t>Diameter: 18 feet</a:t>
            </a:r>
          </a:p>
        </p:txBody>
      </p:sp>
      <p:sp>
        <p:nvSpPr>
          <p:cNvPr id="121" name="Title 2">
            <a:extLst>
              <a:ext uri="{FF2B5EF4-FFF2-40B4-BE49-F238E27FC236}">
                <a16:creationId xmlns:a16="http://schemas.microsoft.com/office/drawing/2014/main" id="{CA8341C4-6DF8-4253-B4AA-411D2A1A114E}"/>
              </a:ext>
            </a:extLst>
          </p:cNvPr>
          <p:cNvSpPr txBox="1">
            <a:spLocks/>
          </p:cNvSpPr>
          <p:nvPr/>
        </p:nvSpPr>
        <p:spPr>
          <a:xfrm>
            <a:off x="971097" y="219191"/>
            <a:ext cx="5396147" cy="64169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latin typeface="Bahnschrift Light Condensed" panose="020B0502040204020203" pitchFamily="34" charset="0"/>
              </a:rPr>
              <a:t>Vulcan – Payload Fairing</a:t>
            </a:r>
          </a:p>
        </p:txBody>
      </p:sp>
    </p:spTree>
    <p:extLst>
      <p:ext uri="{BB962C8B-B14F-4D97-AF65-F5344CB8AC3E}">
        <p14:creationId xmlns:p14="http://schemas.microsoft.com/office/powerpoint/2010/main" val="25757157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BEE9F36-16EB-4595-B49A-6CA63A98FC91}"/>
              </a:ext>
            </a:extLst>
          </p:cNvPr>
          <p:cNvGrpSpPr/>
          <p:nvPr/>
        </p:nvGrpSpPr>
        <p:grpSpPr>
          <a:xfrm>
            <a:off x="0" y="867757"/>
            <a:ext cx="6692767" cy="182881"/>
            <a:chOff x="0" y="761113"/>
            <a:chExt cx="6041822" cy="117567"/>
          </a:xfrm>
          <a:solidFill>
            <a:srgbClr val="FFFF00"/>
          </a:solidFill>
        </p:grpSpPr>
        <p:cxnSp>
          <p:nvCxnSpPr>
            <p:cNvPr id="3" name="Straight Connector 2">
              <a:extLst>
                <a:ext uri="{FF2B5EF4-FFF2-40B4-BE49-F238E27FC236}">
                  <a16:creationId xmlns:a16="http://schemas.microsoft.com/office/drawing/2014/main" id="{A1C83EC2-4A6E-4890-8C7E-A58E16EB68CF}"/>
                </a:ext>
              </a:extLst>
            </p:cNvPr>
            <p:cNvCxnSpPr/>
            <p:nvPr/>
          </p:nvCxnSpPr>
          <p:spPr>
            <a:xfrm>
              <a:off x="0" y="821094"/>
              <a:ext cx="5962261" cy="0"/>
            </a:xfrm>
            <a:prstGeom prst="line">
              <a:avLst/>
            </a:prstGeom>
            <a:grpFill/>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F3D836D3-C61E-46FE-A1C6-6225B70FCE6A}"/>
                </a:ext>
              </a:extLst>
            </p:cNvPr>
            <p:cNvSpPr/>
            <p:nvPr/>
          </p:nvSpPr>
          <p:spPr>
            <a:xfrm>
              <a:off x="5876729" y="761113"/>
              <a:ext cx="165093" cy="117567"/>
            </a:xfrm>
            <a:prstGeom prst="ellipse">
              <a:avLst/>
            </a:prstGeom>
            <a:grp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Picture 6">
            <a:extLst>
              <a:ext uri="{FF2B5EF4-FFF2-40B4-BE49-F238E27FC236}">
                <a16:creationId xmlns:a16="http://schemas.microsoft.com/office/drawing/2014/main" id="{DE442CF5-497A-451A-8DA5-E056C81C807F}"/>
              </a:ext>
            </a:extLst>
          </p:cNvPr>
          <p:cNvPicPr>
            <a:picLocks noChangeAspect="1"/>
          </p:cNvPicPr>
          <p:nvPr/>
        </p:nvPicPr>
        <p:blipFill>
          <a:blip r:embed="rId3"/>
          <a:stretch>
            <a:fillRect/>
          </a:stretch>
        </p:blipFill>
        <p:spPr>
          <a:xfrm>
            <a:off x="-384898" y="0"/>
            <a:ext cx="1817390" cy="908695"/>
          </a:xfrm>
          <a:prstGeom prst="rect">
            <a:avLst/>
          </a:prstGeom>
        </p:spPr>
      </p:pic>
      <p:pic>
        <p:nvPicPr>
          <p:cNvPr id="8" name="Picture 7">
            <a:extLst>
              <a:ext uri="{FF2B5EF4-FFF2-40B4-BE49-F238E27FC236}">
                <a16:creationId xmlns:a16="http://schemas.microsoft.com/office/drawing/2014/main" id="{2D4E4ADB-950E-450F-A15F-FCC914A8329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453" b="89801" l="6266" r="91944">
                        <a14:foregroundMark x1="7417" y1="32090" x2="10358" y2="37811"/>
                        <a14:foregroundMark x1="6266" y1="56468" x2="7417" y2="56468"/>
                        <a14:foregroundMark x1="8951" y1="73881" x2="10230" y2="72139"/>
                        <a14:foregroundMark x1="39386" y1="38557" x2="39003" y2="37065"/>
                        <a14:foregroundMark x1="46803" y1="28358" x2="46803" y2="28358"/>
                        <a14:foregroundMark x1="37596" y1="39303" x2="37596" y2="39303"/>
                        <a14:foregroundMark x1="37468" y1="37562" x2="37724" y2="37562"/>
                        <a14:foregroundMark x1="38619" y1="40299" x2="38747" y2="39055"/>
                        <a14:foregroundMark x1="39642" y1="40299" x2="38619" y2="38308"/>
                        <a14:foregroundMark x1="37852" y1="38060" x2="37468" y2="36567"/>
                        <a14:foregroundMark x1="47442" y1="21144" x2="47442" y2="21144"/>
                        <a14:foregroundMark x1="52174" y1="21891" x2="52174" y2="21891"/>
                        <a14:foregroundMark x1="53197" y1="20896" x2="53197" y2="20896"/>
                        <a14:foregroundMark x1="54220" y1="20149" x2="54220" y2="20149"/>
                        <a14:foregroundMark x1="53581" y1="20647" x2="53581" y2="20647"/>
                        <a14:foregroundMark x1="24041" y1="29104" x2="23913" y2="34080"/>
                        <a14:foregroundMark x1="91944" y1="55224" x2="89898" y2="65672"/>
                        <a14:backgroundMark x1="26982" y1="64179" x2="27494" y2="64428"/>
                        <a14:backgroundMark x1="31841" y1="64677" x2="32992" y2="65174"/>
                        <a14:backgroundMark x1="36829" y1="64925" x2="38363" y2="64925"/>
                        <a14:backgroundMark x1="25448" y1="64925" x2="26854" y2="64677"/>
                        <a14:backgroundMark x1="20972" y1="77861" x2="23146" y2="77861"/>
                        <a14:backgroundMark x1="30818" y1="77612" x2="28133" y2="78109"/>
                        <a14:backgroundMark x1="80946" y1="66169" x2="78772" y2="64428"/>
                      </a14:backgroundRemoval>
                    </a14:imgEffect>
                  </a14:imgLayer>
                </a14:imgProps>
              </a:ext>
            </a:extLst>
          </a:blip>
          <a:stretch>
            <a:fillRect/>
          </a:stretch>
        </p:blipFill>
        <p:spPr>
          <a:xfrm>
            <a:off x="10602889" y="-75959"/>
            <a:ext cx="1589111" cy="816908"/>
          </a:xfrm>
          <a:prstGeom prst="rect">
            <a:avLst/>
          </a:prstGeom>
        </p:spPr>
      </p:pic>
      <p:pic>
        <p:nvPicPr>
          <p:cNvPr id="6146" name="Picture 2" descr="A Centaur upper stage, standing upright on a transporter, is prepared to be lifted and attached to the United Launch Alliance Atlas V rocket first stage booster at Space Launch Complex 41 on Florida’s Cape Canaveral Air Force Station. The rocket will boost NASA’s Origins, Spectral Interpretation, Resource Identification, Security-Regolith Explorer, or OSIRIS-REx spacecraft.&#10;Targeted for liftoff Sept. 8, 2016, OSIRIS-Rex will be the first U.S. mission to sample an asteroid, retrieve at least two ounces of surface material and return it to Earth for study. The asteroid, Bennu, may hold clues to the origin of the solar system and the source of water and organic molecules found on Earth.">
            <a:extLst>
              <a:ext uri="{FF2B5EF4-FFF2-40B4-BE49-F238E27FC236}">
                <a16:creationId xmlns:a16="http://schemas.microsoft.com/office/drawing/2014/main" id="{0C104622-71CC-4AD3-B980-2B09AD5578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5297" y="1350693"/>
            <a:ext cx="3412575" cy="5120640"/>
          </a:xfrm>
          <a:prstGeom prst="rect">
            <a:avLst/>
          </a:prstGeom>
          <a:noFill/>
          <a:ln w="28575">
            <a:solidFill>
              <a:srgbClr val="FFFF00"/>
            </a:solidFill>
          </a:ln>
          <a:extLst>
            <a:ext uri="{909E8E84-426E-40DD-AFC4-6F175D3DCCD1}">
              <a14:hiddenFill xmlns:a14="http://schemas.microsoft.com/office/drawing/2010/main">
                <a:solidFill>
                  <a:srgbClr val="FFFFFF"/>
                </a:solidFill>
              </a14:hiddenFill>
            </a:ext>
          </a:extLst>
        </p:spPr>
      </p:pic>
      <p:sp>
        <p:nvSpPr>
          <p:cNvPr id="37" name="TextBox 36">
            <a:extLst>
              <a:ext uri="{FF2B5EF4-FFF2-40B4-BE49-F238E27FC236}">
                <a16:creationId xmlns:a16="http://schemas.microsoft.com/office/drawing/2014/main" id="{78203A0A-65BA-46D0-B118-05DCAB80885B}"/>
              </a:ext>
            </a:extLst>
          </p:cNvPr>
          <p:cNvSpPr txBox="1"/>
          <p:nvPr/>
        </p:nvSpPr>
        <p:spPr>
          <a:xfrm>
            <a:off x="345071" y="6200087"/>
            <a:ext cx="5089962" cy="276999"/>
          </a:xfrm>
          <a:prstGeom prst="rect">
            <a:avLst/>
          </a:prstGeom>
          <a:noFill/>
        </p:spPr>
        <p:txBody>
          <a:bodyPr wrap="square" rtlCol="0">
            <a:spAutoFit/>
          </a:bodyPr>
          <a:lstStyle/>
          <a:p>
            <a:r>
              <a:rPr lang="en-US" sz="1200" dirty="0">
                <a:solidFill>
                  <a:schemeClr val="bg1"/>
                </a:solidFill>
                <a:latin typeface="Bahnschrift Light Condensed" panose="020B0502040204020203" pitchFamily="34" charset="0"/>
              </a:rPr>
              <a:t>[7] </a:t>
            </a:r>
            <a:r>
              <a:rPr lang="en-US" sz="1200" b="0" i="0" dirty="0">
                <a:solidFill>
                  <a:srgbClr val="FFFFFF"/>
                </a:solidFill>
                <a:effectLst/>
                <a:latin typeface="Bahnschrift Light Condensed" panose="020B0502040204020203" pitchFamily="34" charset="0"/>
              </a:rPr>
              <a:t>OSIRIS-</a:t>
            </a:r>
            <a:r>
              <a:rPr lang="en-US" sz="1200" b="0" i="0" dirty="0" err="1">
                <a:solidFill>
                  <a:srgbClr val="FFFFFF"/>
                </a:solidFill>
                <a:effectLst/>
                <a:latin typeface="Bahnschrift Light Condensed" panose="020B0502040204020203" pitchFamily="34" charset="0"/>
              </a:rPr>
              <a:t>REx</a:t>
            </a:r>
            <a:r>
              <a:rPr lang="en-US" sz="1200" b="0" i="0" dirty="0">
                <a:solidFill>
                  <a:srgbClr val="FFFFFF"/>
                </a:solidFill>
                <a:effectLst/>
                <a:latin typeface="Bahnschrift Light Condensed" panose="020B0502040204020203" pitchFamily="34" charset="0"/>
              </a:rPr>
              <a:t>, Atlas V Centaur Stage Arrival and Lift &amp; Mate</a:t>
            </a:r>
            <a:endParaRPr lang="en-US" sz="1200" dirty="0">
              <a:solidFill>
                <a:schemeClr val="bg1"/>
              </a:solidFill>
              <a:latin typeface="Bahnschrift Light Condensed" panose="020B0502040204020203" pitchFamily="34" charset="0"/>
            </a:endParaRPr>
          </a:p>
        </p:txBody>
      </p:sp>
      <p:sp>
        <p:nvSpPr>
          <p:cNvPr id="11" name="TextBox 10">
            <a:extLst>
              <a:ext uri="{FF2B5EF4-FFF2-40B4-BE49-F238E27FC236}">
                <a16:creationId xmlns:a16="http://schemas.microsoft.com/office/drawing/2014/main" id="{DBEE165C-A684-4650-B5AA-8FF8CF20F755}"/>
              </a:ext>
            </a:extLst>
          </p:cNvPr>
          <p:cNvSpPr txBox="1"/>
          <p:nvPr/>
        </p:nvSpPr>
        <p:spPr>
          <a:xfrm>
            <a:off x="4064316" y="1325690"/>
            <a:ext cx="4063367" cy="5170646"/>
          </a:xfrm>
          <a:prstGeom prst="rect">
            <a:avLst/>
          </a:prstGeom>
          <a:noFill/>
        </p:spPr>
        <p:txBody>
          <a:bodyPr wrap="square" rtlCol="0">
            <a:spAutoFit/>
          </a:bodyPr>
          <a:lstStyle/>
          <a:p>
            <a:pPr marL="285750" indent="-285750">
              <a:buFont typeface="Arial" panose="020B0604020202020204" pitchFamily="34" charset="0"/>
              <a:buChar char="•"/>
            </a:pPr>
            <a:r>
              <a:rPr lang="en-US" sz="2400" b="1" dirty="0">
                <a:solidFill>
                  <a:srgbClr val="00B0F0"/>
                </a:solidFill>
                <a:latin typeface="Bahnschrift Light Condensed" panose="020B0502040204020203" pitchFamily="34" charset="0"/>
              </a:rPr>
              <a:t>Second Stage</a:t>
            </a:r>
          </a:p>
          <a:p>
            <a:pPr marL="742950" lvl="1" indent="-285750">
              <a:buFont typeface="Arial" panose="020B0604020202020204" pitchFamily="34" charset="0"/>
              <a:buChar char="•"/>
            </a:pPr>
            <a:r>
              <a:rPr lang="en-US" sz="2400" dirty="0">
                <a:solidFill>
                  <a:schemeClr val="bg1"/>
                </a:solidFill>
                <a:latin typeface="Bahnschrift Light Condensed" panose="020B0502040204020203" pitchFamily="34" charset="0"/>
              </a:rPr>
              <a:t>Centaur V</a:t>
            </a:r>
          </a:p>
          <a:p>
            <a:pPr marL="1200150" lvl="2" indent="-285750">
              <a:buFont typeface="Arial" panose="020B0604020202020204" pitchFamily="34" charset="0"/>
              <a:buChar char="•"/>
            </a:pPr>
            <a:r>
              <a:rPr lang="en-US" sz="2000" dirty="0">
                <a:solidFill>
                  <a:schemeClr val="bg1"/>
                </a:solidFill>
                <a:latin typeface="Bahnschrift Light Condensed" panose="020B0502040204020203" pitchFamily="34" charset="0"/>
              </a:rPr>
              <a:t>18ft Diameter X 38.5 ft Long</a:t>
            </a:r>
          </a:p>
          <a:p>
            <a:pPr marL="742950" lvl="1" indent="-285750">
              <a:buFont typeface="Arial" panose="020B0604020202020204" pitchFamily="34" charset="0"/>
              <a:buChar char="•"/>
            </a:pPr>
            <a:r>
              <a:rPr lang="en-US" sz="2400" dirty="0">
                <a:solidFill>
                  <a:schemeClr val="bg1"/>
                </a:solidFill>
                <a:latin typeface="Bahnschrift Light Condensed" panose="020B0502040204020203" pitchFamily="34" charset="0"/>
              </a:rPr>
              <a:t>RL-10 Engines</a:t>
            </a:r>
          </a:p>
          <a:p>
            <a:pPr marL="1200150" lvl="2" indent="-285750">
              <a:buFont typeface="Arial" panose="020B0604020202020204" pitchFamily="34" charset="0"/>
              <a:buChar char="•"/>
            </a:pPr>
            <a:r>
              <a:rPr lang="en-US" u="sng" dirty="0">
                <a:solidFill>
                  <a:schemeClr val="bg1"/>
                </a:solidFill>
                <a:latin typeface="Bahnschrift Light Condensed" panose="020B0502040204020203" pitchFamily="34" charset="0"/>
              </a:rPr>
              <a:t>Designed By: </a:t>
            </a:r>
            <a:r>
              <a:rPr lang="en-US" dirty="0">
                <a:solidFill>
                  <a:schemeClr val="bg1"/>
                </a:solidFill>
                <a:latin typeface="Bahnschrift Light Condensed" panose="020B0502040204020203" pitchFamily="34" charset="0"/>
              </a:rPr>
              <a:t>Aerojet Rocketdyne</a:t>
            </a:r>
          </a:p>
          <a:p>
            <a:pPr marL="1200150" lvl="2" indent="-285750">
              <a:buFont typeface="Arial" panose="020B0604020202020204" pitchFamily="34" charset="0"/>
              <a:buChar char="•"/>
            </a:pPr>
            <a:r>
              <a:rPr lang="en-US" u="sng" dirty="0">
                <a:solidFill>
                  <a:schemeClr val="bg1"/>
                </a:solidFill>
                <a:latin typeface="Bahnschrift Light Condensed" panose="020B0502040204020203" pitchFamily="34" charset="0"/>
              </a:rPr>
              <a:t>Propellants: </a:t>
            </a:r>
            <a:r>
              <a:rPr lang="en-US" dirty="0">
                <a:solidFill>
                  <a:schemeClr val="bg1"/>
                </a:solidFill>
                <a:latin typeface="Bahnschrift Light Condensed" panose="020B0502040204020203" pitchFamily="34" charset="0"/>
              </a:rPr>
              <a:t>Liquid Hydrogen/ Liquid Oxygen</a:t>
            </a:r>
          </a:p>
          <a:p>
            <a:pPr marL="1200150" lvl="2" indent="-285750">
              <a:buFont typeface="Arial" panose="020B0604020202020204" pitchFamily="34" charset="0"/>
              <a:buChar char="•"/>
            </a:pPr>
            <a:r>
              <a:rPr lang="en-US" u="sng" dirty="0">
                <a:solidFill>
                  <a:schemeClr val="bg1"/>
                </a:solidFill>
                <a:latin typeface="Bahnschrift Light Condensed" panose="020B0502040204020203" pitchFamily="34" charset="0"/>
              </a:rPr>
              <a:t>Thrust: </a:t>
            </a:r>
            <a:r>
              <a:rPr lang="en-US" dirty="0">
                <a:solidFill>
                  <a:schemeClr val="bg1"/>
                </a:solidFill>
                <a:latin typeface="Bahnschrift Light Condensed" panose="020B0502040204020203" pitchFamily="34" charset="0"/>
              </a:rPr>
              <a:t>24,000 lbf</a:t>
            </a:r>
          </a:p>
          <a:p>
            <a:pPr marL="285750" indent="-285750">
              <a:buFont typeface="Arial" panose="020B0604020202020204" pitchFamily="34" charset="0"/>
              <a:buChar char="•"/>
            </a:pPr>
            <a:endParaRPr lang="en-US" sz="2000" dirty="0">
              <a:solidFill>
                <a:schemeClr val="bg1"/>
              </a:solidFill>
              <a:latin typeface="Bahnschrift Light Condensed" panose="020B0502040204020203" pitchFamily="34" charset="0"/>
            </a:endParaRPr>
          </a:p>
          <a:p>
            <a:pPr marL="285750" indent="-285750">
              <a:buFont typeface="Arial" panose="020B0604020202020204" pitchFamily="34" charset="0"/>
              <a:buChar char="•"/>
            </a:pPr>
            <a:r>
              <a:rPr lang="en-US" sz="2400" b="1" dirty="0">
                <a:solidFill>
                  <a:srgbClr val="00B0F0"/>
                </a:solidFill>
                <a:latin typeface="Bahnschrift Light Condensed" panose="020B0502040204020203" pitchFamily="34" charset="0"/>
              </a:rPr>
              <a:t>First Stage</a:t>
            </a:r>
          </a:p>
          <a:p>
            <a:pPr marL="742950" lvl="1" indent="-285750">
              <a:buFont typeface="Arial" panose="020B0604020202020204" pitchFamily="34" charset="0"/>
              <a:buChar char="•"/>
            </a:pPr>
            <a:r>
              <a:rPr lang="en-US" sz="2400" dirty="0">
                <a:solidFill>
                  <a:schemeClr val="bg1"/>
                </a:solidFill>
                <a:latin typeface="Bahnschrift Light Condensed" panose="020B0502040204020203" pitchFamily="34" charset="0"/>
              </a:rPr>
              <a:t>Booster</a:t>
            </a:r>
          </a:p>
          <a:p>
            <a:pPr marL="1200150" lvl="2" indent="-285750">
              <a:buFont typeface="Arial" panose="020B0604020202020204" pitchFamily="34" charset="0"/>
              <a:buChar char="•"/>
            </a:pPr>
            <a:r>
              <a:rPr lang="en-US" sz="2000" dirty="0">
                <a:solidFill>
                  <a:schemeClr val="bg1"/>
                </a:solidFill>
                <a:latin typeface="Bahnschrift Light Condensed" panose="020B0502040204020203" pitchFamily="34" charset="0"/>
              </a:rPr>
              <a:t>18ft Diameter X 109 ft Long</a:t>
            </a:r>
          </a:p>
          <a:p>
            <a:pPr marL="742950" lvl="1" indent="-285750">
              <a:buFont typeface="Arial" panose="020B0604020202020204" pitchFamily="34" charset="0"/>
              <a:buChar char="•"/>
            </a:pPr>
            <a:r>
              <a:rPr lang="en-US" sz="2400" dirty="0">
                <a:solidFill>
                  <a:schemeClr val="bg1"/>
                </a:solidFill>
                <a:latin typeface="Bahnschrift Light Condensed" panose="020B0502040204020203" pitchFamily="34" charset="0"/>
              </a:rPr>
              <a:t>GEM 63XL SRB’s</a:t>
            </a:r>
          </a:p>
          <a:p>
            <a:pPr marL="1200150" lvl="2" indent="-285750">
              <a:buFont typeface="Arial" panose="020B0604020202020204" pitchFamily="34" charset="0"/>
              <a:buChar char="•"/>
            </a:pPr>
            <a:r>
              <a:rPr lang="en-US" u="sng" dirty="0">
                <a:solidFill>
                  <a:schemeClr val="bg1"/>
                </a:solidFill>
                <a:latin typeface="Bahnschrift Light Condensed" panose="020B0502040204020203" pitchFamily="34" charset="0"/>
              </a:rPr>
              <a:t>Designed By:</a:t>
            </a:r>
            <a:r>
              <a:rPr lang="en-US" dirty="0">
                <a:solidFill>
                  <a:schemeClr val="bg1"/>
                </a:solidFill>
                <a:latin typeface="Bahnschrift Light Condensed" panose="020B0502040204020203" pitchFamily="34" charset="0"/>
              </a:rPr>
              <a:t> Northrop </a:t>
            </a:r>
            <a:r>
              <a:rPr lang="en-US" dirty="0" err="1">
                <a:solidFill>
                  <a:schemeClr val="bg1"/>
                </a:solidFill>
                <a:latin typeface="Bahnschrift Light Condensed" panose="020B0502040204020203" pitchFamily="34" charset="0"/>
              </a:rPr>
              <a:t>Gruman</a:t>
            </a:r>
            <a:endParaRPr lang="en-US" dirty="0">
              <a:solidFill>
                <a:schemeClr val="bg1"/>
              </a:solidFill>
              <a:latin typeface="Bahnschrift Light Condensed" panose="020B0502040204020203" pitchFamily="34" charset="0"/>
            </a:endParaRPr>
          </a:p>
          <a:p>
            <a:pPr marL="1200150" lvl="2" indent="-285750">
              <a:buFont typeface="Arial" panose="020B0604020202020204" pitchFamily="34" charset="0"/>
              <a:buChar char="•"/>
            </a:pPr>
            <a:r>
              <a:rPr lang="en-US" dirty="0">
                <a:solidFill>
                  <a:schemeClr val="bg1"/>
                </a:solidFill>
                <a:latin typeface="Bahnschrift Light Condensed" panose="020B0502040204020203" pitchFamily="34" charset="0"/>
              </a:rPr>
              <a:t>0, 2, 4, &amp; 6 Configurations</a:t>
            </a:r>
          </a:p>
          <a:p>
            <a:pPr lvl="1"/>
            <a:endParaRPr lang="en-US" dirty="0">
              <a:solidFill>
                <a:schemeClr val="bg1"/>
              </a:solidFill>
              <a:latin typeface="Bahnschrift Light Condensed" panose="020B0502040204020203" pitchFamily="34" charset="0"/>
            </a:endParaRPr>
          </a:p>
        </p:txBody>
      </p:sp>
      <p:pic>
        <p:nvPicPr>
          <p:cNvPr id="12" name="Picture 2" descr="A pathfinder test article of United Launch Alliance’s (ULA) Vulcan Centaur rocket is seen at Space Launch Complex 41 at Cape Canaveral Space Force Station in Florida on Aug. 26, 2021. The pathfinder booster is undergoing a series of fueling tests to validate the infrastructure in place at the launch pad and allow the launch team to rehearse countdown operations before the Vulcan’s first flight.">
            <a:extLst>
              <a:ext uri="{FF2B5EF4-FFF2-40B4-BE49-F238E27FC236}">
                <a16:creationId xmlns:a16="http://schemas.microsoft.com/office/drawing/2014/main" id="{34BCAB6F-5C80-4A70-A196-9EB032DE0D9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32005" y="1259253"/>
            <a:ext cx="3534454" cy="5303520"/>
          </a:xfrm>
          <a:prstGeom prst="rect">
            <a:avLst/>
          </a:prstGeom>
          <a:noFill/>
          <a:ln w="28575">
            <a:solidFill>
              <a:srgbClr val="FFFF00"/>
            </a:solidFill>
          </a:ln>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CAB4669C-88BB-4CA9-8993-FD1A1EC0A035}"/>
              </a:ext>
            </a:extLst>
          </p:cNvPr>
          <p:cNvSpPr txBox="1"/>
          <p:nvPr/>
        </p:nvSpPr>
        <p:spPr>
          <a:xfrm>
            <a:off x="8332006" y="6264610"/>
            <a:ext cx="2366353" cy="276999"/>
          </a:xfrm>
          <a:prstGeom prst="rect">
            <a:avLst/>
          </a:prstGeom>
          <a:noFill/>
        </p:spPr>
        <p:txBody>
          <a:bodyPr wrap="none" rtlCol="0">
            <a:spAutoFit/>
          </a:bodyPr>
          <a:lstStyle/>
          <a:p>
            <a:r>
              <a:rPr lang="en-US" sz="1200" dirty="0">
                <a:solidFill>
                  <a:schemeClr val="bg1"/>
                </a:solidFill>
                <a:latin typeface="Bahnschrift Light Condensed" panose="020B0502040204020203" pitchFamily="34" charset="0"/>
              </a:rPr>
              <a:t>[9] ULA Vulcan Rocket Unveiled at SLC-41 </a:t>
            </a:r>
            <a:r>
              <a:rPr lang="en-US" sz="1200" baseline="30000" dirty="0">
                <a:solidFill>
                  <a:schemeClr val="bg1"/>
                </a:solidFill>
                <a:latin typeface="Bahnschrift Light Condensed" panose="020B0502040204020203" pitchFamily="34" charset="0"/>
              </a:rPr>
              <a:t>[3]</a:t>
            </a:r>
            <a:endParaRPr lang="en-US" sz="1200" dirty="0">
              <a:solidFill>
                <a:schemeClr val="bg1"/>
              </a:solidFill>
              <a:latin typeface="Bahnschrift Light Condensed" panose="020B0502040204020203" pitchFamily="34" charset="0"/>
            </a:endParaRPr>
          </a:p>
        </p:txBody>
      </p:sp>
      <p:sp>
        <p:nvSpPr>
          <p:cNvPr id="15" name="Title 2">
            <a:extLst>
              <a:ext uri="{FF2B5EF4-FFF2-40B4-BE49-F238E27FC236}">
                <a16:creationId xmlns:a16="http://schemas.microsoft.com/office/drawing/2014/main" id="{3A10FFF0-067C-4944-AF8A-02E8EBB57D3E}"/>
              </a:ext>
            </a:extLst>
          </p:cNvPr>
          <p:cNvSpPr txBox="1">
            <a:spLocks/>
          </p:cNvSpPr>
          <p:nvPr/>
        </p:nvSpPr>
        <p:spPr>
          <a:xfrm>
            <a:off x="971097" y="219191"/>
            <a:ext cx="5396147" cy="64169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latin typeface="Bahnschrift Light Condensed" panose="020B0502040204020203" pitchFamily="34" charset="0"/>
              </a:rPr>
              <a:t>Vulcan – 1</a:t>
            </a:r>
            <a:r>
              <a:rPr lang="en-US" baseline="30000" dirty="0">
                <a:solidFill>
                  <a:schemeClr val="bg1"/>
                </a:solidFill>
                <a:latin typeface="Bahnschrift Light Condensed" panose="020B0502040204020203" pitchFamily="34" charset="0"/>
              </a:rPr>
              <a:t>st</a:t>
            </a:r>
            <a:r>
              <a:rPr lang="en-US" dirty="0">
                <a:solidFill>
                  <a:schemeClr val="bg1"/>
                </a:solidFill>
                <a:latin typeface="Bahnschrift Light Condensed" panose="020B0502040204020203" pitchFamily="34" charset="0"/>
              </a:rPr>
              <a:t> &amp; 2</a:t>
            </a:r>
            <a:r>
              <a:rPr lang="en-US" baseline="30000" dirty="0">
                <a:solidFill>
                  <a:schemeClr val="bg1"/>
                </a:solidFill>
                <a:latin typeface="Bahnschrift Light Condensed" panose="020B0502040204020203" pitchFamily="34" charset="0"/>
              </a:rPr>
              <a:t>nd</a:t>
            </a:r>
            <a:r>
              <a:rPr lang="en-US" dirty="0">
                <a:solidFill>
                  <a:schemeClr val="bg1"/>
                </a:solidFill>
                <a:latin typeface="Bahnschrift Light Condensed" panose="020B0502040204020203" pitchFamily="34" charset="0"/>
              </a:rPr>
              <a:t> Stages</a:t>
            </a:r>
          </a:p>
        </p:txBody>
      </p:sp>
    </p:spTree>
    <p:extLst>
      <p:ext uri="{BB962C8B-B14F-4D97-AF65-F5344CB8AC3E}">
        <p14:creationId xmlns:p14="http://schemas.microsoft.com/office/powerpoint/2010/main" val="770606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BEE9F36-16EB-4595-B49A-6CA63A98FC91}"/>
              </a:ext>
            </a:extLst>
          </p:cNvPr>
          <p:cNvGrpSpPr/>
          <p:nvPr/>
        </p:nvGrpSpPr>
        <p:grpSpPr>
          <a:xfrm>
            <a:off x="0" y="867757"/>
            <a:ext cx="6692767" cy="182881"/>
            <a:chOff x="0" y="761113"/>
            <a:chExt cx="6041822" cy="117567"/>
          </a:xfrm>
          <a:solidFill>
            <a:srgbClr val="FFFF00"/>
          </a:solidFill>
        </p:grpSpPr>
        <p:cxnSp>
          <p:nvCxnSpPr>
            <p:cNvPr id="3" name="Straight Connector 2">
              <a:extLst>
                <a:ext uri="{FF2B5EF4-FFF2-40B4-BE49-F238E27FC236}">
                  <a16:creationId xmlns:a16="http://schemas.microsoft.com/office/drawing/2014/main" id="{A1C83EC2-4A6E-4890-8C7E-A58E16EB68CF}"/>
                </a:ext>
              </a:extLst>
            </p:cNvPr>
            <p:cNvCxnSpPr/>
            <p:nvPr/>
          </p:nvCxnSpPr>
          <p:spPr>
            <a:xfrm>
              <a:off x="0" y="821094"/>
              <a:ext cx="5962261" cy="0"/>
            </a:xfrm>
            <a:prstGeom prst="line">
              <a:avLst/>
            </a:prstGeom>
            <a:grpFill/>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F3D836D3-C61E-46FE-A1C6-6225B70FCE6A}"/>
                </a:ext>
              </a:extLst>
            </p:cNvPr>
            <p:cNvSpPr/>
            <p:nvPr/>
          </p:nvSpPr>
          <p:spPr>
            <a:xfrm>
              <a:off x="5876729" y="761113"/>
              <a:ext cx="165093" cy="117567"/>
            </a:xfrm>
            <a:prstGeom prst="ellipse">
              <a:avLst/>
            </a:prstGeom>
            <a:grp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itle 2">
            <a:extLst>
              <a:ext uri="{FF2B5EF4-FFF2-40B4-BE49-F238E27FC236}">
                <a16:creationId xmlns:a16="http://schemas.microsoft.com/office/drawing/2014/main" id="{C89B58F2-69EA-46C6-BCB6-75683B368933}"/>
              </a:ext>
            </a:extLst>
          </p:cNvPr>
          <p:cNvSpPr txBox="1">
            <a:spLocks/>
          </p:cNvSpPr>
          <p:nvPr/>
        </p:nvSpPr>
        <p:spPr>
          <a:xfrm>
            <a:off x="971097" y="219191"/>
            <a:ext cx="5396147" cy="64169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latin typeface="Bahnschrift Light Condensed" panose="020B0502040204020203" pitchFamily="34" charset="0"/>
              </a:rPr>
              <a:t>Blue Origin – BE-4 Engines</a:t>
            </a:r>
          </a:p>
        </p:txBody>
      </p:sp>
      <p:pic>
        <p:nvPicPr>
          <p:cNvPr id="7" name="Picture 6">
            <a:extLst>
              <a:ext uri="{FF2B5EF4-FFF2-40B4-BE49-F238E27FC236}">
                <a16:creationId xmlns:a16="http://schemas.microsoft.com/office/drawing/2014/main" id="{DE442CF5-497A-451A-8DA5-E056C81C807F}"/>
              </a:ext>
            </a:extLst>
          </p:cNvPr>
          <p:cNvPicPr>
            <a:picLocks noChangeAspect="1"/>
          </p:cNvPicPr>
          <p:nvPr/>
        </p:nvPicPr>
        <p:blipFill>
          <a:blip r:embed="rId3"/>
          <a:stretch>
            <a:fillRect/>
          </a:stretch>
        </p:blipFill>
        <p:spPr>
          <a:xfrm>
            <a:off x="-384898" y="0"/>
            <a:ext cx="1817390" cy="908695"/>
          </a:xfrm>
          <a:prstGeom prst="rect">
            <a:avLst/>
          </a:prstGeom>
        </p:spPr>
      </p:pic>
      <p:pic>
        <p:nvPicPr>
          <p:cNvPr id="8" name="Picture 7">
            <a:extLst>
              <a:ext uri="{FF2B5EF4-FFF2-40B4-BE49-F238E27FC236}">
                <a16:creationId xmlns:a16="http://schemas.microsoft.com/office/drawing/2014/main" id="{2D4E4ADB-950E-450F-A15F-FCC914A8329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453" b="89801" l="6266" r="91944">
                        <a14:foregroundMark x1="7417" y1="32090" x2="10358" y2="37811"/>
                        <a14:foregroundMark x1="6266" y1="56468" x2="7417" y2="56468"/>
                        <a14:foregroundMark x1="8951" y1="73881" x2="10230" y2="72139"/>
                        <a14:foregroundMark x1="39386" y1="38557" x2="39003" y2="37065"/>
                        <a14:foregroundMark x1="46803" y1="28358" x2="46803" y2="28358"/>
                        <a14:foregroundMark x1="37596" y1="39303" x2="37596" y2="39303"/>
                        <a14:foregroundMark x1="37468" y1="37562" x2="37724" y2="37562"/>
                        <a14:foregroundMark x1="38619" y1="40299" x2="38747" y2="39055"/>
                        <a14:foregroundMark x1="39642" y1="40299" x2="38619" y2="38308"/>
                        <a14:foregroundMark x1="37852" y1="38060" x2="37468" y2="36567"/>
                        <a14:foregroundMark x1="47442" y1="21144" x2="47442" y2="21144"/>
                        <a14:foregroundMark x1="52174" y1="21891" x2="52174" y2="21891"/>
                        <a14:foregroundMark x1="53197" y1="20896" x2="53197" y2="20896"/>
                        <a14:foregroundMark x1="54220" y1="20149" x2="54220" y2="20149"/>
                        <a14:foregroundMark x1="53581" y1="20647" x2="53581" y2="20647"/>
                        <a14:foregroundMark x1="24041" y1="29104" x2="23913" y2="34080"/>
                        <a14:foregroundMark x1="91944" y1="55224" x2="89898" y2="65672"/>
                        <a14:backgroundMark x1="26982" y1="64179" x2="27494" y2="64428"/>
                        <a14:backgroundMark x1="31841" y1="64677" x2="32992" y2="65174"/>
                        <a14:backgroundMark x1="36829" y1="64925" x2="38363" y2="64925"/>
                        <a14:backgroundMark x1="25448" y1="64925" x2="26854" y2="64677"/>
                        <a14:backgroundMark x1="20972" y1="77861" x2="23146" y2="77861"/>
                        <a14:backgroundMark x1="30818" y1="77612" x2="28133" y2="78109"/>
                        <a14:backgroundMark x1="80946" y1="66169" x2="78772" y2="64428"/>
                      </a14:backgroundRemoval>
                    </a14:imgEffect>
                  </a14:imgLayer>
                </a14:imgProps>
              </a:ext>
            </a:extLst>
          </a:blip>
          <a:stretch>
            <a:fillRect/>
          </a:stretch>
        </p:blipFill>
        <p:spPr>
          <a:xfrm>
            <a:off x="10602889" y="-75959"/>
            <a:ext cx="1589111" cy="816908"/>
          </a:xfrm>
          <a:prstGeom prst="rect">
            <a:avLst/>
          </a:prstGeom>
        </p:spPr>
      </p:pic>
      <p:sp>
        <p:nvSpPr>
          <p:cNvPr id="9" name="TextBox 8">
            <a:extLst>
              <a:ext uri="{FF2B5EF4-FFF2-40B4-BE49-F238E27FC236}">
                <a16:creationId xmlns:a16="http://schemas.microsoft.com/office/drawing/2014/main" id="{AD796CB4-3F36-48C0-A878-485B94E175EF}"/>
              </a:ext>
            </a:extLst>
          </p:cNvPr>
          <p:cNvSpPr txBox="1"/>
          <p:nvPr/>
        </p:nvSpPr>
        <p:spPr>
          <a:xfrm>
            <a:off x="523797" y="2252560"/>
            <a:ext cx="3628527" cy="1846659"/>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chemeClr val="bg1"/>
                </a:solidFill>
                <a:latin typeface="Bahnschrift Light Condensed" panose="020B0502040204020203" pitchFamily="34" charset="0"/>
              </a:rPr>
              <a:t>Designed By: Blue Origin</a:t>
            </a:r>
          </a:p>
          <a:p>
            <a:pPr marL="742950" lvl="1" indent="-285750">
              <a:buFont typeface="Arial" panose="020B0604020202020204" pitchFamily="34" charset="0"/>
              <a:buChar char="•"/>
            </a:pPr>
            <a:r>
              <a:rPr lang="en-US" sz="2000" dirty="0">
                <a:solidFill>
                  <a:schemeClr val="bg1"/>
                </a:solidFill>
                <a:latin typeface="Bahnschrift Light Condensed" panose="020B0502040204020203" pitchFamily="34" charset="0"/>
              </a:rPr>
              <a:t>Ox-Rich Staged Combustion Engine made in USA </a:t>
            </a:r>
            <a:r>
              <a:rPr lang="en-US" sz="2000" baseline="30000" dirty="0">
                <a:solidFill>
                  <a:schemeClr val="bg1"/>
                </a:solidFill>
                <a:latin typeface="Bahnschrift Light Condensed" panose="020B0502040204020203" pitchFamily="34" charset="0"/>
              </a:rPr>
              <a:t>[7]</a:t>
            </a:r>
          </a:p>
          <a:p>
            <a:pPr marL="742950" lvl="1" indent="-285750">
              <a:buFont typeface="Arial" panose="020B0604020202020204" pitchFamily="34" charset="0"/>
              <a:buChar char="•"/>
            </a:pPr>
            <a:r>
              <a:rPr lang="en-US" dirty="0">
                <a:solidFill>
                  <a:schemeClr val="bg1"/>
                </a:solidFill>
                <a:latin typeface="Bahnschrift Light Condensed" panose="020B0502040204020203" pitchFamily="34" charset="0"/>
              </a:rPr>
              <a:t>Utilizes Liquified Natural Gas (LNG) &amp; Liquid Oxygen</a:t>
            </a:r>
          </a:p>
          <a:p>
            <a:pPr marL="742950" lvl="1" indent="-285750">
              <a:buFont typeface="Arial" panose="020B0604020202020204" pitchFamily="34" charset="0"/>
              <a:buChar char="•"/>
            </a:pPr>
            <a:r>
              <a:rPr lang="en-US" dirty="0">
                <a:solidFill>
                  <a:schemeClr val="bg1"/>
                </a:solidFill>
                <a:latin typeface="Bahnschrift Light Condensed" panose="020B0502040204020203" pitchFamily="34" charset="0"/>
              </a:rPr>
              <a:t>Thrust: 550,000 lbf</a:t>
            </a:r>
          </a:p>
        </p:txBody>
      </p:sp>
      <p:pic>
        <p:nvPicPr>
          <p:cNvPr id="4098" name="Picture 2" descr="NASA Administrator Charles Bolden (r) discusses the upcoming testing of Blue Origin's BE-3 engine thrust chamber assembly with Steve Knowles, Blue Origin project manager, at the E-1 Test Stand during an April 20, 2012, visit to Stennis Space Center. Blue Origin is one of NASA's partners developing innovative systems to reach low-Earth orbit.">
            <a:extLst>
              <a:ext uri="{FF2B5EF4-FFF2-40B4-BE49-F238E27FC236}">
                <a16:creationId xmlns:a16="http://schemas.microsoft.com/office/drawing/2014/main" id="{3C7FEDA5-A6BB-4FB5-B6F0-F03F58703D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6653" y="1444105"/>
            <a:ext cx="7113650" cy="4740238"/>
          </a:xfrm>
          <a:prstGeom prst="rect">
            <a:avLst/>
          </a:prstGeom>
          <a:noFill/>
          <a:ln w="28575">
            <a:solidFill>
              <a:srgbClr val="FFFF00"/>
            </a:solidFill>
          </a:ln>
          <a:extLst>
            <a:ext uri="{909E8E84-426E-40DD-AFC4-6F175D3DCCD1}">
              <a14:hiddenFill xmlns:a14="http://schemas.microsoft.com/office/drawing/2010/main">
                <a:solidFill>
                  <a:srgbClr val="FFFFFF"/>
                </a:solidFill>
              </a14:hiddenFill>
            </a:ext>
          </a:extLst>
        </p:spPr>
      </p:pic>
      <p:sp>
        <p:nvSpPr>
          <p:cNvPr id="42" name="TextBox 41">
            <a:extLst>
              <a:ext uri="{FF2B5EF4-FFF2-40B4-BE49-F238E27FC236}">
                <a16:creationId xmlns:a16="http://schemas.microsoft.com/office/drawing/2014/main" id="{1BB36EF6-6BFA-42E1-83B9-560024848FC1}"/>
              </a:ext>
            </a:extLst>
          </p:cNvPr>
          <p:cNvSpPr txBox="1"/>
          <p:nvPr/>
        </p:nvSpPr>
        <p:spPr>
          <a:xfrm>
            <a:off x="4374447" y="5907253"/>
            <a:ext cx="3628527" cy="307777"/>
          </a:xfrm>
          <a:prstGeom prst="rect">
            <a:avLst/>
          </a:prstGeom>
          <a:noFill/>
        </p:spPr>
        <p:txBody>
          <a:bodyPr wrap="square" rtlCol="0">
            <a:spAutoFit/>
          </a:bodyPr>
          <a:lstStyle/>
          <a:p>
            <a:r>
              <a:rPr lang="en-US" sz="1400" dirty="0">
                <a:solidFill>
                  <a:schemeClr val="bg1"/>
                </a:solidFill>
                <a:latin typeface="Bahnschrift Light Condensed" panose="020B0502040204020203" pitchFamily="34" charset="0"/>
              </a:rPr>
              <a:t>[5] Blue Origin Testing BE-3 Engine </a:t>
            </a:r>
            <a:r>
              <a:rPr lang="en-US" sz="1400" baseline="30000" dirty="0">
                <a:solidFill>
                  <a:schemeClr val="bg1"/>
                </a:solidFill>
                <a:latin typeface="Bahnschrift Light Condensed" panose="020B0502040204020203" pitchFamily="34" charset="0"/>
              </a:rPr>
              <a:t>[5]</a:t>
            </a:r>
            <a:endParaRPr lang="en-US" sz="1400" dirty="0">
              <a:solidFill>
                <a:schemeClr val="bg1"/>
              </a:solidFill>
              <a:latin typeface="Bahnschrift Light Condensed" panose="020B0502040204020203" pitchFamily="34" charset="0"/>
            </a:endParaRPr>
          </a:p>
        </p:txBody>
      </p:sp>
    </p:spTree>
    <p:extLst>
      <p:ext uri="{BB962C8B-B14F-4D97-AF65-F5344CB8AC3E}">
        <p14:creationId xmlns:p14="http://schemas.microsoft.com/office/powerpoint/2010/main" val="35003793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BEE9F36-16EB-4595-B49A-6CA63A98FC91}"/>
              </a:ext>
            </a:extLst>
          </p:cNvPr>
          <p:cNvGrpSpPr/>
          <p:nvPr/>
        </p:nvGrpSpPr>
        <p:grpSpPr>
          <a:xfrm>
            <a:off x="0" y="867757"/>
            <a:ext cx="6692767" cy="182881"/>
            <a:chOff x="0" y="761113"/>
            <a:chExt cx="6041822" cy="117567"/>
          </a:xfrm>
          <a:solidFill>
            <a:srgbClr val="FFFF00"/>
          </a:solidFill>
        </p:grpSpPr>
        <p:cxnSp>
          <p:nvCxnSpPr>
            <p:cNvPr id="3" name="Straight Connector 2">
              <a:extLst>
                <a:ext uri="{FF2B5EF4-FFF2-40B4-BE49-F238E27FC236}">
                  <a16:creationId xmlns:a16="http://schemas.microsoft.com/office/drawing/2014/main" id="{A1C83EC2-4A6E-4890-8C7E-A58E16EB68CF}"/>
                </a:ext>
              </a:extLst>
            </p:cNvPr>
            <p:cNvCxnSpPr/>
            <p:nvPr/>
          </p:nvCxnSpPr>
          <p:spPr>
            <a:xfrm>
              <a:off x="0" y="821094"/>
              <a:ext cx="5962261" cy="0"/>
            </a:xfrm>
            <a:prstGeom prst="line">
              <a:avLst/>
            </a:prstGeom>
            <a:grpFill/>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F3D836D3-C61E-46FE-A1C6-6225B70FCE6A}"/>
                </a:ext>
              </a:extLst>
            </p:cNvPr>
            <p:cNvSpPr/>
            <p:nvPr/>
          </p:nvSpPr>
          <p:spPr>
            <a:xfrm>
              <a:off x="5876729" y="761113"/>
              <a:ext cx="165093" cy="117567"/>
            </a:xfrm>
            <a:prstGeom prst="ellipse">
              <a:avLst/>
            </a:prstGeom>
            <a:grp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itle 2">
            <a:extLst>
              <a:ext uri="{FF2B5EF4-FFF2-40B4-BE49-F238E27FC236}">
                <a16:creationId xmlns:a16="http://schemas.microsoft.com/office/drawing/2014/main" id="{C89B58F2-69EA-46C6-BCB6-75683B368933}"/>
              </a:ext>
            </a:extLst>
          </p:cNvPr>
          <p:cNvSpPr txBox="1">
            <a:spLocks/>
          </p:cNvSpPr>
          <p:nvPr/>
        </p:nvSpPr>
        <p:spPr>
          <a:xfrm>
            <a:off x="894097" y="219191"/>
            <a:ext cx="5891716" cy="64169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latin typeface="Bahnschrift Light Condensed" panose="020B0502040204020203" pitchFamily="34" charset="0"/>
              </a:rPr>
              <a:t>Vulcan Centaur V Certification </a:t>
            </a:r>
          </a:p>
        </p:txBody>
      </p:sp>
      <p:pic>
        <p:nvPicPr>
          <p:cNvPr id="7" name="Picture 6">
            <a:extLst>
              <a:ext uri="{FF2B5EF4-FFF2-40B4-BE49-F238E27FC236}">
                <a16:creationId xmlns:a16="http://schemas.microsoft.com/office/drawing/2014/main" id="{DE442CF5-497A-451A-8DA5-E056C81C807F}"/>
              </a:ext>
            </a:extLst>
          </p:cNvPr>
          <p:cNvPicPr>
            <a:picLocks noChangeAspect="1"/>
          </p:cNvPicPr>
          <p:nvPr/>
        </p:nvPicPr>
        <p:blipFill>
          <a:blip r:embed="rId3"/>
          <a:stretch>
            <a:fillRect/>
          </a:stretch>
        </p:blipFill>
        <p:spPr>
          <a:xfrm>
            <a:off x="-384898" y="0"/>
            <a:ext cx="1817390" cy="908695"/>
          </a:xfrm>
          <a:prstGeom prst="rect">
            <a:avLst/>
          </a:prstGeom>
        </p:spPr>
      </p:pic>
      <p:pic>
        <p:nvPicPr>
          <p:cNvPr id="8" name="Picture 7">
            <a:extLst>
              <a:ext uri="{FF2B5EF4-FFF2-40B4-BE49-F238E27FC236}">
                <a16:creationId xmlns:a16="http://schemas.microsoft.com/office/drawing/2014/main" id="{2D4E4ADB-950E-450F-A15F-FCC914A8329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453" b="89801" l="6266" r="91944">
                        <a14:foregroundMark x1="7417" y1="32090" x2="10358" y2="37811"/>
                        <a14:foregroundMark x1="6266" y1="56468" x2="7417" y2="56468"/>
                        <a14:foregroundMark x1="8951" y1="73881" x2="10230" y2="72139"/>
                        <a14:foregroundMark x1="39386" y1="38557" x2="39003" y2="37065"/>
                        <a14:foregroundMark x1="46803" y1="28358" x2="46803" y2="28358"/>
                        <a14:foregroundMark x1="37596" y1="39303" x2="37596" y2="39303"/>
                        <a14:foregroundMark x1="37468" y1="37562" x2="37724" y2="37562"/>
                        <a14:foregroundMark x1="38619" y1="40299" x2="38747" y2="39055"/>
                        <a14:foregroundMark x1="39642" y1="40299" x2="38619" y2="38308"/>
                        <a14:foregroundMark x1="37852" y1="38060" x2="37468" y2="36567"/>
                        <a14:foregroundMark x1="47442" y1="21144" x2="47442" y2="21144"/>
                        <a14:foregroundMark x1="52174" y1="21891" x2="52174" y2="21891"/>
                        <a14:foregroundMark x1="53197" y1="20896" x2="53197" y2="20896"/>
                        <a14:foregroundMark x1="54220" y1="20149" x2="54220" y2="20149"/>
                        <a14:foregroundMark x1="53581" y1="20647" x2="53581" y2="20647"/>
                        <a14:foregroundMark x1="24041" y1="29104" x2="23913" y2="34080"/>
                        <a14:foregroundMark x1="91944" y1="55224" x2="89898" y2="65672"/>
                        <a14:backgroundMark x1="26982" y1="64179" x2="27494" y2="64428"/>
                        <a14:backgroundMark x1="31841" y1="64677" x2="32992" y2="65174"/>
                        <a14:backgroundMark x1="36829" y1="64925" x2="38363" y2="64925"/>
                        <a14:backgroundMark x1="25448" y1="64925" x2="26854" y2="64677"/>
                        <a14:backgroundMark x1="20972" y1="77861" x2="23146" y2="77861"/>
                        <a14:backgroundMark x1="30818" y1="77612" x2="28133" y2="78109"/>
                        <a14:backgroundMark x1="80946" y1="66169" x2="78772" y2="64428"/>
                      </a14:backgroundRemoval>
                    </a14:imgEffect>
                  </a14:imgLayer>
                </a14:imgProps>
              </a:ext>
            </a:extLst>
          </a:blip>
          <a:stretch>
            <a:fillRect/>
          </a:stretch>
        </p:blipFill>
        <p:spPr>
          <a:xfrm>
            <a:off x="10602889" y="-75959"/>
            <a:ext cx="1589111" cy="816908"/>
          </a:xfrm>
          <a:prstGeom prst="rect">
            <a:avLst/>
          </a:prstGeom>
        </p:spPr>
      </p:pic>
      <p:sp>
        <p:nvSpPr>
          <p:cNvPr id="13" name="Content Placeholder 3">
            <a:extLst>
              <a:ext uri="{FF2B5EF4-FFF2-40B4-BE49-F238E27FC236}">
                <a16:creationId xmlns:a16="http://schemas.microsoft.com/office/drawing/2014/main" id="{EB706CAB-8F23-455F-A575-A5E6FFC61595}"/>
              </a:ext>
            </a:extLst>
          </p:cNvPr>
          <p:cNvSpPr txBox="1">
            <a:spLocks/>
          </p:cNvSpPr>
          <p:nvPr/>
        </p:nvSpPr>
        <p:spPr>
          <a:xfrm>
            <a:off x="390912" y="2296418"/>
            <a:ext cx="5572203" cy="38444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US" dirty="0">
                <a:solidFill>
                  <a:schemeClr val="bg1"/>
                </a:solidFill>
                <a:latin typeface="Bahnschrift Light Condensed" panose="020B0502040204020203" pitchFamily="34" charset="0"/>
              </a:rPr>
              <a:t>Safety &amp; Quality Assurance</a:t>
            </a:r>
          </a:p>
          <a:p>
            <a:pPr marL="800100" lvl="1" indent="-342900"/>
            <a:r>
              <a:rPr lang="en-US" dirty="0">
                <a:solidFill>
                  <a:srgbClr val="00B0F0"/>
                </a:solidFill>
                <a:latin typeface="Bahnschrift Light Condensed" panose="020B0502040204020203" pitchFamily="34" charset="0"/>
              </a:rPr>
              <a:t>Review design and follow development processes</a:t>
            </a:r>
          </a:p>
          <a:p>
            <a:pPr marL="1257300" lvl="2" indent="-342900"/>
            <a:r>
              <a:rPr lang="en-US" dirty="0">
                <a:solidFill>
                  <a:schemeClr val="bg1"/>
                </a:solidFill>
                <a:latin typeface="Bahnschrift Light Condensed" panose="020B0502040204020203" pitchFamily="34" charset="0"/>
              </a:rPr>
              <a:t>Provide an Overview of the BE-4 Main Engine Controller (MEC) for SA-D (Summer 2021)</a:t>
            </a:r>
          </a:p>
          <a:p>
            <a:pPr marL="800100" lvl="1" indent="-342900"/>
            <a:r>
              <a:rPr lang="en-US" dirty="0">
                <a:solidFill>
                  <a:srgbClr val="00B0F0"/>
                </a:solidFill>
                <a:latin typeface="Bahnschrift Light Condensed" panose="020B0502040204020203" pitchFamily="34" charset="0"/>
              </a:rPr>
              <a:t>Assist in preparation for an upcoming audit</a:t>
            </a:r>
          </a:p>
          <a:p>
            <a:pPr marL="1257300" lvl="2" indent="-342900"/>
            <a:r>
              <a:rPr lang="en-US" dirty="0">
                <a:solidFill>
                  <a:schemeClr val="bg1"/>
                </a:solidFill>
                <a:latin typeface="Bahnschrift Light Condensed" panose="020B0502040204020203" pitchFamily="34" charset="0"/>
              </a:rPr>
              <a:t>Select unique processes used for the MEC and Turbopump to follow through audit (Summer 2022)</a:t>
            </a:r>
          </a:p>
          <a:p>
            <a:pPr marL="1257300" lvl="2" indent="-342900"/>
            <a:endParaRPr lang="en-US" dirty="0">
              <a:solidFill>
                <a:srgbClr val="00B0F0"/>
              </a:solidFill>
              <a:latin typeface="Bahnschrift Light Condensed" panose="020B0502040204020203" pitchFamily="34" charset="0"/>
            </a:endParaRPr>
          </a:p>
        </p:txBody>
      </p:sp>
      <p:sp>
        <p:nvSpPr>
          <p:cNvPr id="14" name="Content Placeholder 3">
            <a:extLst>
              <a:ext uri="{FF2B5EF4-FFF2-40B4-BE49-F238E27FC236}">
                <a16:creationId xmlns:a16="http://schemas.microsoft.com/office/drawing/2014/main" id="{C784587D-CD44-4115-82B8-A6D533B37DF2}"/>
              </a:ext>
            </a:extLst>
          </p:cNvPr>
          <p:cNvSpPr txBox="1">
            <a:spLocks/>
          </p:cNvSpPr>
          <p:nvPr/>
        </p:nvSpPr>
        <p:spPr>
          <a:xfrm>
            <a:off x="7334451" y="1313343"/>
            <a:ext cx="3146703" cy="3807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gn="ctr">
              <a:buNone/>
            </a:pPr>
            <a:endParaRPr lang="en-US" dirty="0">
              <a:solidFill>
                <a:srgbClr val="00B0F0"/>
              </a:solidFill>
              <a:latin typeface="Bahnschrift Light Condensed" panose="020B0502040204020203" pitchFamily="34" charset="0"/>
            </a:endParaRPr>
          </a:p>
        </p:txBody>
      </p:sp>
      <p:pic>
        <p:nvPicPr>
          <p:cNvPr id="15" name="Picture 14" descr="A person wearing sunglasses&#10;&#10;Description automatically generated with low confidence">
            <a:extLst>
              <a:ext uri="{FF2B5EF4-FFF2-40B4-BE49-F238E27FC236}">
                <a16:creationId xmlns:a16="http://schemas.microsoft.com/office/drawing/2014/main" id="{8F37BE15-1AD2-4DF8-8B9B-3AC0502462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45886" y="1332426"/>
            <a:ext cx="3099860" cy="2324895"/>
          </a:xfrm>
          <a:prstGeom prst="rect">
            <a:avLst/>
          </a:prstGeom>
          <a:ln w="28575">
            <a:solidFill>
              <a:srgbClr val="FFFF00"/>
            </a:solidFill>
          </a:ln>
        </p:spPr>
      </p:pic>
      <p:pic>
        <p:nvPicPr>
          <p:cNvPr id="16" name="Picture 15" descr="A picture containing tree, outdoor, person&#10;&#10;Description automatically generated">
            <a:extLst>
              <a:ext uri="{FF2B5EF4-FFF2-40B4-BE49-F238E27FC236}">
                <a16:creationId xmlns:a16="http://schemas.microsoft.com/office/drawing/2014/main" id="{2E3A0E1E-C2CE-4106-BEAE-2DCCE3B98A88}"/>
              </a:ext>
            </a:extLst>
          </p:cNvPr>
          <p:cNvPicPr>
            <a:picLocks noChangeAspect="1"/>
          </p:cNvPicPr>
          <p:nvPr/>
        </p:nvPicPr>
        <p:blipFill rotWithShape="1">
          <a:blip r:embed="rId7">
            <a:extLst>
              <a:ext uri="{28A0092B-C50C-407E-A947-70E740481C1C}">
                <a14:useLocalDpi xmlns:a14="http://schemas.microsoft.com/office/drawing/2010/main" val="0"/>
              </a:ext>
            </a:extLst>
          </a:blip>
          <a:srcRect b="15248"/>
          <a:stretch/>
        </p:blipFill>
        <p:spPr>
          <a:xfrm>
            <a:off x="9743688" y="1332426"/>
            <a:ext cx="2057400" cy="2324894"/>
          </a:xfrm>
          <a:prstGeom prst="rect">
            <a:avLst/>
          </a:prstGeom>
          <a:ln w="28575">
            <a:solidFill>
              <a:srgbClr val="FFFF00"/>
            </a:solidFill>
          </a:ln>
        </p:spPr>
      </p:pic>
      <p:pic>
        <p:nvPicPr>
          <p:cNvPr id="17" name="Picture 16" descr="A picture containing tree&#10;&#10;Description automatically generated">
            <a:extLst>
              <a:ext uri="{FF2B5EF4-FFF2-40B4-BE49-F238E27FC236}">
                <a16:creationId xmlns:a16="http://schemas.microsoft.com/office/drawing/2014/main" id="{E40DBB67-D149-4C1D-A360-67207AAA7C5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0800000">
            <a:off x="7449186" y="3833230"/>
            <a:ext cx="3793121" cy="2844841"/>
          </a:xfrm>
          <a:prstGeom prst="rect">
            <a:avLst/>
          </a:prstGeom>
          <a:ln w="28575">
            <a:solidFill>
              <a:srgbClr val="FFFF00"/>
            </a:solidFill>
          </a:ln>
        </p:spPr>
      </p:pic>
    </p:spTree>
    <p:extLst>
      <p:ext uri="{BB962C8B-B14F-4D97-AF65-F5344CB8AC3E}">
        <p14:creationId xmlns:p14="http://schemas.microsoft.com/office/powerpoint/2010/main" val="4170030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BEE9F36-16EB-4595-B49A-6CA63A98FC91}"/>
              </a:ext>
            </a:extLst>
          </p:cNvPr>
          <p:cNvGrpSpPr/>
          <p:nvPr/>
        </p:nvGrpSpPr>
        <p:grpSpPr>
          <a:xfrm>
            <a:off x="0" y="867757"/>
            <a:ext cx="6692767" cy="182881"/>
            <a:chOff x="0" y="761113"/>
            <a:chExt cx="6041822" cy="117567"/>
          </a:xfrm>
          <a:solidFill>
            <a:srgbClr val="FFFF00"/>
          </a:solidFill>
        </p:grpSpPr>
        <p:cxnSp>
          <p:nvCxnSpPr>
            <p:cNvPr id="3" name="Straight Connector 2">
              <a:extLst>
                <a:ext uri="{FF2B5EF4-FFF2-40B4-BE49-F238E27FC236}">
                  <a16:creationId xmlns:a16="http://schemas.microsoft.com/office/drawing/2014/main" id="{A1C83EC2-4A6E-4890-8C7E-A58E16EB68CF}"/>
                </a:ext>
              </a:extLst>
            </p:cNvPr>
            <p:cNvCxnSpPr/>
            <p:nvPr/>
          </p:nvCxnSpPr>
          <p:spPr>
            <a:xfrm>
              <a:off x="0" y="821094"/>
              <a:ext cx="5962261" cy="0"/>
            </a:xfrm>
            <a:prstGeom prst="line">
              <a:avLst/>
            </a:prstGeom>
            <a:grpFill/>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F3D836D3-C61E-46FE-A1C6-6225B70FCE6A}"/>
                </a:ext>
              </a:extLst>
            </p:cNvPr>
            <p:cNvSpPr/>
            <p:nvPr/>
          </p:nvSpPr>
          <p:spPr>
            <a:xfrm>
              <a:off x="5876729" y="761113"/>
              <a:ext cx="165093" cy="117567"/>
            </a:xfrm>
            <a:prstGeom prst="ellipse">
              <a:avLst/>
            </a:prstGeom>
            <a:grp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itle 2">
            <a:extLst>
              <a:ext uri="{FF2B5EF4-FFF2-40B4-BE49-F238E27FC236}">
                <a16:creationId xmlns:a16="http://schemas.microsoft.com/office/drawing/2014/main" id="{C89B58F2-69EA-46C6-BCB6-75683B368933}"/>
              </a:ext>
            </a:extLst>
          </p:cNvPr>
          <p:cNvSpPr txBox="1">
            <a:spLocks/>
          </p:cNvSpPr>
          <p:nvPr/>
        </p:nvSpPr>
        <p:spPr>
          <a:xfrm>
            <a:off x="971097" y="219191"/>
            <a:ext cx="5396147" cy="64169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latin typeface="Bahnschrift Light Condensed" panose="020B0502040204020203" pitchFamily="34" charset="0"/>
              </a:rPr>
              <a:t>Experiences</a:t>
            </a:r>
          </a:p>
        </p:txBody>
      </p:sp>
      <p:pic>
        <p:nvPicPr>
          <p:cNvPr id="7" name="Picture 6">
            <a:extLst>
              <a:ext uri="{FF2B5EF4-FFF2-40B4-BE49-F238E27FC236}">
                <a16:creationId xmlns:a16="http://schemas.microsoft.com/office/drawing/2014/main" id="{DE442CF5-497A-451A-8DA5-E056C81C807F}"/>
              </a:ext>
            </a:extLst>
          </p:cNvPr>
          <p:cNvPicPr>
            <a:picLocks noChangeAspect="1"/>
          </p:cNvPicPr>
          <p:nvPr/>
        </p:nvPicPr>
        <p:blipFill>
          <a:blip r:embed="rId3"/>
          <a:stretch>
            <a:fillRect/>
          </a:stretch>
        </p:blipFill>
        <p:spPr>
          <a:xfrm>
            <a:off x="-384898" y="0"/>
            <a:ext cx="1817390" cy="908695"/>
          </a:xfrm>
          <a:prstGeom prst="rect">
            <a:avLst/>
          </a:prstGeom>
        </p:spPr>
      </p:pic>
      <p:pic>
        <p:nvPicPr>
          <p:cNvPr id="8" name="Picture 7">
            <a:extLst>
              <a:ext uri="{FF2B5EF4-FFF2-40B4-BE49-F238E27FC236}">
                <a16:creationId xmlns:a16="http://schemas.microsoft.com/office/drawing/2014/main" id="{2D4E4ADB-950E-450F-A15F-FCC914A8329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453" b="89801" l="6266" r="91944">
                        <a14:foregroundMark x1="7417" y1="32090" x2="10358" y2="37811"/>
                        <a14:foregroundMark x1="6266" y1="56468" x2="7417" y2="56468"/>
                        <a14:foregroundMark x1="8951" y1="73881" x2="10230" y2="72139"/>
                        <a14:foregroundMark x1="39386" y1="38557" x2="39003" y2="37065"/>
                        <a14:foregroundMark x1="46803" y1="28358" x2="46803" y2="28358"/>
                        <a14:foregroundMark x1="37596" y1="39303" x2="37596" y2="39303"/>
                        <a14:foregroundMark x1="37468" y1="37562" x2="37724" y2="37562"/>
                        <a14:foregroundMark x1="38619" y1="40299" x2="38747" y2="39055"/>
                        <a14:foregroundMark x1="39642" y1="40299" x2="38619" y2="38308"/>
                        <a14:foregroundMark x1="37852" y1="38060" x2="37468" y2="36567"/>
                        <a14:foregroundMark x1="47442" y1="21144" x2="47442" y2="21144"/>
                        <a14:foregroundMark x1="52174" y1="21891" x2="52174" y2="21891"/>
                        <a14:foregroundMark x1="53197" y1="20896" x2="53197" y2="20896"/>
                        <a14:foregroundMark x1="54220" y1="20149" x2="54220" y2="20149"/>
                        <a14:foregroundMark x1="53581" y1="20647" x2="53581" y2="20647"/>
                        <a14:foregroundMark x1="24041" y1="29104" x2="23913" y2="34080"/>
                        <a14:foregroundMark x1="91944" y1="55224" x2="89898" y2="65672"/>
                        <a14:backgroundMark x1="26982" y1="64179" x2="27494" y2="64428"/>
                        <a14:backgroundMark x1="31841" y1="64677" x2="32992" y2="65174"/>
                        <a14:backgroundMark x1="36829" y1="64925" x2="38363" y2="64925"/>
                        <a14:backgroundMark x1="25448" y1="64925" x2="26854" y2="64677"/>
                        <a14:backgroundMark x1="20972" y1="77861" x2="23146" y2="77861"/>
                        <a14:backgroundMark x1="30818" y1="77612" x2="28133" y2="78109"/>
                        <a14:backgroundMark x1="80946" y1="66169" x2="78772" y2="64428"/>
                      </a14:backgroundRemoval>
                    </a14:imgEffect>
                  </a14:imgLayer>
                </a14:imgProps>
              </a:ext>
            </a:extLst>
          </a:blip>
          <a:stretch>
            <a:fillRect/>
          </a:stretch>
        </p:blipFill>
        <p:spPr>
          <a:xfrm>
            <a:off x="10602889" y="-75959"/>
            <a:ext cx="1589111" cy="816908"/>
          </a:xfrm>
          <a:prstGeom prst="rect">
            <a:avLst/>
          </a:prstGeom>
        </p:spPr>
      </p:pic>
      <p:sp>
        <p:nvSpPr>
          <p:cNvPr id="14" name="Content Placeholder 3">
            <a:extLst>
              <a:ext uri="{FF2B5EF4-FFF2-40B4-BE49-F238E27FC236}">
                <a16:creationId xmlns:a16="http://schemas.microsoft.com/office/drawing/2014/main" id="{C784587D-CD44-4115-82B8-A6D533B37DF2}"/>
              </a:ext>
            </a:extLst>
          </p:cNvPr>
          <p:cNvSpPr txBox="1">
            <a:spLocks/>
          </p:cNvSpPr>
          <p:nvPr/>
        </p:nvSpPr>
        <p:spPr>
          <a:xfrm>
            <a:off x="7334451" y="1313343"/>
            <a:ext cx="3146703" cy="3807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gn="ctr">
              <a:buNone/>
            </a:pPr>
            <a:endParaRPr lang="en-US" dirty="0">
              <a:solidFill>
                <a:srgbClr val="00B0F0"/>
              </a:solidFill>
              <a:latin typeface="Bahnschrift Light Condensed" panose="020B0502040204020203" pitchFamily="34" charset="0"/>
            </a:endParaRPr>
          </a:p>
        </p:txBody>
      </p:sp>
      <p:pic>
        <p:nvPicPr>
          <p:cNvPr id="10" name="Picture 9">
            <a:extLst>
              <a:ext uri="{FF2B5EF4-FFF2-40B4-BE49-F238E27FC236}">
                <a16:creationId xmlns:a16="http://schemas.microsoft.com/office/drawing/2014/main" id="{B2F173C8-B6E7-4729-8BDB-E8734E2F45F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51297" y="1184877"/>
            <a:ext cx="3258590" cy="2443943"/>
          </a:xfrm>
          <a:prstGeom prst="rect">
            <a:avLst/>
          </a:prstGeom>
          <a:ln w="28575">
            <a:solidFill>
              <a:srgbClr val="FFFF00"/>
            </a:solidFill>
          </a:ln>
        </p:spPr>
      </p:pic>
      <p:pic>
        <p:nvPicPr>
          <p:cNvPr id="12" name="Picture 11" descr="A person wearing a hard hat and standing in front of a factory&#10;&#10;Description automatically generated with low confidence">
            <a:extLst>
              <a:ext uri="{FF2B5EF4-FFF2-40B4-BE49-F238E27FC236}">
                <a16:creationId xmlns:a16="http://schemas.microsoft.com/office/drawing/2014/main" id="{585743BD-2560-4A3E-9423-30CFB4652D53}"/>
              </a:ext>
            </a:extLst>
          </p:cNvPr>
          <p:cNvPicPr>
            <a:picLocks noChangeAspect="1"/>
          </p:cNvPicPr>
          <p:nvPr/>
        </p:nvPicPr>
        <p:blipFill rotWithShape="1">
          <a:blip r:embed="rId7">
            <a:extLst>
              <a:ext uri="{28A0092B-C50C-407E-A947-70E740481C1C}">
                <a14:useLocalDpi xmlns:a14="http://schemas.microsoft.com/office/drawing/2010/main" val="0"/>
              </a:ext>
            </a:extLst>
          </a:blip>
          <a:srcRect b="6664"/>
          <a:stretch/>
        </p:blipFill>
        <p:spPr>
          <a:xfrm>
            <a:off x="3638936" y="3763059"/>
            <a:ext cx="2556392" cy="2974268"/>
          </a:xfrm>
          <a:prstGeom prst="rect">
            <a:avLst/>
          </a:prstGeom>
          <a:ln w="28575">
            <a:solidFill>
              <a:srgbClr val="FFFF00"/>
            </a:solidFill>
          </a:ln>
        </p:spPr>
      </p:pic>
      <p:pic>
        <p:nvPicPr>
          <p:cNvPr id="16" name="Picture 15" descr="A person wearing a hard hat&#10;&#10;Description automatically generated with medium confidence">
            <a:extLst>
              <a:ext uri="{FF2B5EF4-FFF2-40B4-BE49-F238E27FC236}">
                <a16:creationId xmlns:a16="http://schemas.microsoft.com/office/drawing/2014/main" id="{77BB4DE8-E066-4D15-8E75-67A13A43AD7C}"/>
              </a:ext>
            </a:extLst>
          </p:cNvPr>
          <p:cNvPicPr>
            <a:picLocks noChangeAspect="1"/>
          </p:cNvPicPr>
          <p:nvPr/>
        </p:nvPicPr>
        <p:blipFill rotWithShape="1">
          <a:blip r:embed="rId8">
            <a:extLst>
              <a:ext uri="{28A0092B-C50C-407E-A947-70E740481C1C}">
                <a14:useLocalDpi xmlns:a14="http://schemas.microsoft.com/office/drawing/2010/main" val="0"/>
              </a:ext>
            </a:extLst>
          </a:blip>
          <a:srcRect t="21916" r="21283" b="15889"/>
          <a:stretch/>
        </p:blipFill>
        <p:spPr>
          <a:xfrm>
            <a:off x="6692766" y="1184877"/>
            <a:ext cx="2319845" cy="2443942"/>
          </a:xfrm>
          <a:prstGeom prst="rect">
            <a:avLst/>
          </a:prstGeom>
          <a:ln w="28575">
            <a:solidFill>
              <a:srgbClr val="FFFF00"/>
            </a:solidFill>
          </a:ln>
        </p:spPr>
      </p:pic>
      <p:pic>
        <p:nvPicPr>
          <p:cNvPr id="18" name="Picture 17" descr="A group of people posing for the camera&#10;&#10;Description automatically generated with medium confidence">
            <a:extLst>
              <a:ext uri="{FF2B5EF4-FFF2-40B4-BE49-F238E27FC236}">
                <a16:creationId xmlns:a16="http://schemas.microsoft.com/office/drawing/2014/main" id="{9BA8258C-D388-4173-9B78-506D5A45226D}"/>
              </a:ext>
            </a:extLst>
          </p:cNvPr>
          <p:cNvPicPr>
            <a:picLocks noChangeAspect="1"/>
          </p:cNvPicPr>
          <p:nvPr/>
        </p:nvPicPr>
        <p:blipFill rotWithShape="1">
          <a:blip r:embed="rId9">
            <a:extLst>
              <a:ext uri="{28A0092B-C50C-407E-A947-70E740481C1C}">
                <a14:useLocalDpi xmlns:a14="http://schemas.microsoft.com/office/drawing/2010/main" val="0"/>
              </a:ext>
            </a:extLst>
          </a:blip>
          <a:srcRect l="18682" t="19553" r="4031" b="19784"/>
          <a:stretch/>
        </p:blipFill>
        <p:spPr>
          <a:xfrm rot="5400000">
            <a:off x="8372013" y="2620476"/>
            <a:ext cx="4504618" cy="2651760"/>
          </a:xfrm>
          <a:prstGeom prst="rect">
            <a:avLst/>
          </a:prstGeom>
          <a:ln w="28575">
            <a:solidFill>
              <a:srgbClr val="FFFF00"/>
            </a:solidFill>
          </a:ln>
        </p:spPr>
      </p:pic>
      <p:pic>
        <p:nvPicPr>
          <p:cNvPr id="22" name="Picture 21" descr="A group of people posing for a photo in front of a factory&#10;&#10;Description automatically generated with medium confidence">
            <a:extLst>
              <a:ext uri="{FF2B5EF4-FFF2-40B4-BE49-F238E27FC236}">
                <a16:creationId xmlns:a16="http://schemas.microsoft.com/office/drawing/2014/main" id="{C7E15D0F-C34F-4FB3-B00D-5B9B802BEC4C}"/>
              </a:ext>
            </a:extLst>
          </p:cNvPr>
          <p:cNvPicPr>
            <a:picLocks noChangeAspect="1"/>
          </p:cNvPicPr>
          <p:nvPr/>
        </p:nvPicPr>
        <p:blipFill rotWithShape="1">
          <a:blip r:embed="rId10">
            <a:extLst>
              <a:ext uri="{28A0092B-C50C-407E-A947-70E740481C1C}">
                <a14:useLocalDpi xmlns:a14="http://schemas.microsoft.com/office/drawing/2010/main" val="0"/>
              </a:ext>
            </a:extLst>
          </a:blip>
          <a:srcRect l="24956" r="24767"/>
          <a:stretch/>
        </p:blipFill>
        <p:spPr>
          <a:xfrm>
            <a:off x="96504" y="1607418"/>
            <a:ext cx="3000789" cy="4476345"/>
          </a:xfrm>
          <a:prstGeom prst="rect">
            <a:avLst/>
          </a:prstGeom>
          <a:ln w="28575">
            <a:solidFill>
              <a:srgbClr val="FFFF00"/>
            </a:solidFill>
          </a:ln>
        </p:spPr>
      </p:pic>
      <p:pic>
        <p:nvPicPr>
          <p:cNvPr id="24" name="Picture 23" descr="A person standing in a server room&#10;&#10;Description automatically generated with low confidence">
            <a:extLst>
              <a:ext uri="{FF2B5EF4-FFF2-40B4-BE49-F238E27FC236}">
                <a16:creationId xmlns:a16="http://schemas.microsoft.com/office/drawing/2014/main" id="{93B72CDB-6118-4947-A334-6299EC443DDD}"/>
              </a:ext>
            </a:extLst>
          </p:cNvPr>
          <p:cNvPicPr>
            <a:picLocks noChangeAspect="1"/>
          </p:cNvPicPr>
          <p:nvPr/>
        </p:nvPicPr>
        <p:blipFill rotWithShape="1">
          <a:blip r:embed="rId11">
            <a:extLst>
              <a:ext uri="{28A0092B-C50C-407E-A947-70E740481C1C}">
                <a14:useLocalDpi xmlns:a14="http://schemas.microsoft.com/office/drawing/2010/main" val="0"/>
              </a:ext>
            </a:extLst>
          </a:blip>
          <a:srcRect t="15394" r="17144" b="5046"/>
          <a:stretch/>
        </p:blipFill>
        <p:spPr>
          <a:xfrm rot="5400000">
            <a:off x="6349690" y="4179216"/>
            <a:ext cx="2974268" cy="2141955"/>
          </a:xfrm>
          <a:prstGeom prst="rect">
            <a:avLst/>
          </a:prstGeom>
          <a:ln w="28575">
            <a:solidFill>
              <a:srgbClr val="FFFF00"/>
            </a:solidFill>
          </a:ln>
        </p:spPr>
      </p:pic>
      <p:sp>
        <p:nvSpPr>
          <p:cNvPr id="31" name="TextBox 30">
            <a:extLst>
              <a:ext uri="{FF2B5EF4-FFF2-40B4-BE49-F238E27FC236}">
                <a16:creationId xmlns:a16="http://schemas.microsoft.com/office/drawing/2014/main" id="{240D52FE-6ECB-4C70-B1F1-A64867050D85}"/>
              </a:ext>
            </a:extLst>
          </p:cNvPr>
          <p:cNvSpPr txBox="1"/>
          <p:nvPr/>
        </p:nvSpPr>
        <p:spPr>
          <a:xfrm>
            <a:off x="-49159" y="6083763"/>
            <a:ext cx="3569110" cy="261610"/>
          </a:xfrm>
          <a:prstGeom prst="rect">
            <a:avLst/>
          </a:prstGeom>
          <a:noFill/>
        </p:spPr>
        <p:txBody>
          <a:bodyPr wrap="square" rtlCol="0">
            <a:spAutoFit/>
          </a:bodyPr>
          <a:lstStyle/>
          <a:p>
            <a:pPr algn="ctr"/>
            <a:r>
              <a:rPr lang="en-US" sz="1100" dirty="0">
                <a:solidFill>
                  <a:schemeClr val="bg1"/>
                </a:solidFill>
                <a:latin typeface="Bahnschrift Light Condensed" panose="020B0502040204020203" pitchFamily="34" charset="0"/>
              </a:rPr>
              <a:t>(L-R) Astronaut Sunita Williams, Michy Ramos, Astronaut Butch Wilmore</a:t>
            </a:r>
          </a:p>
        </p:txBody>
      </p:sp>
      <p:sp>
        <p:nvSpPr>
          <p:cNvPr id="32" name="TextBox 31">
            <a:extLst>
              <a:ext uri="{FF2B5EF4-FFF2-40B4-BE49-F238E27FC236}">
                <a16:creationId xmlns:a16="http://schemas.microsoft.com/office/drawing/2014/main" id="{10AC2D5B-2CDE-4BC4-AC09-AE81EF7E48FC}"/>
              </a:ext>
            </a:extLst>
          </p:cNvPr>
          <p:cNvSpPr txBox="1"/>
          <p:nvPr/>
        </p:nvSpPr>
        <p:spPr>
          <a:xfrm>
            <a:off x="9478320" y="6198665"/>
            <a:ext cx="3628527" cy="261610"/>
          </a:xfrm>
          <a:prstGeom prst="rect">
            <a:avLst/>
          </a:prstGeom>
          <a:noFill/>
        </p:spPr>
        <p:txBody>
          <a:bodyPr wrap="square" rtlCol="0">
            <a:spAutoFit/>
          </a:bodyPr>
          <a:lstStyle/>
          <a:p>
            <a:r>
              <a:rPr lang="en-US" sz="1100" dirty="0">
                <a:solidFill>
                  <a:schemeClr val="bg1"/>
                </a:solidFill>
                <a:latin typeface="Bahnschrift Light Condensed" panose="020B0502040204020203" pitchFamily="34" charset="0"/>
              </a:rPr>
              <a:t>(L-R) Astronaut Sunita Williams, Michy Ramos</a:t>
            </a:r>
          </a:p>
        </p:txBody>
      </p:sp>
      <p:sp>
        <p:nvSpPr>
          <p:cNvPr id="33" name="TextBox 32">
            <a:extLst>
              <a:ext uri="{FF2B5EF4-FFF2-40B4-BE49-F238E27FC236}">
                <a16:creationId xmlns:a16="http://schemas.microsoft.com/office/drawing/2014/main" id="{1838D2E8-3F6F-4440-8723-6778418F0776}"/>
              </a:ext>
            </a:extLst>
          </p:cNvPr>
          <p:cNvSpPr txBox="1"/>
          <p:nvPr/>
        </p:nvSpPr>
        <p:spPr>
          <a:xfrm>
            <a:off x="6736971" y="3714785"/>
            <a:ext cx="2170831" cy="261610"/>
          </a:xfrm>
          <a:prstGeom prst="rect">
            <a:avLst/>
          </a:prstGeom>
          <a:noFill/>
        </p:spPr>
        <p:txBody>
          <a:bodyPr wrap="square" rtlCol="0">
            <a:spAutoFit/>
          </a:bodyPr>
          <a:lstStyle/>
          <a:p>
            <a:r>
              <a:rPr lang="en-US" sz="1100" dirty="0">
                <a:solidFill>
                  <a:schemeClr val="bg1"/>
                </a:solidFill>
                <a:latin typeface="Bahnschrift Light Condensed" panose="020B0502040204020203" pitchFamily="34" charset="0"/>
              </a:rPr>
              <a:t>Artemis Viewing in VAB</a:t>
            </a:r>
          </a:p>
        </p:txBody>
      </p:sp>
      <p:sp>
        <p:nvSpPr>
          <p:cNvPr id="34" name="TextBox 33">
            <a:extLst>
              <a:ext uri="{FF2B5EF4-FFF2-40B4-BE49-F238E27FC236}">
                <a16:creationId xmlns:a16="http://schemas.microsoft.com/office/drawing/2014/main" id="{1D4BEB89-14DB-47FA-83AC-02626F4D7E64}"/>
              </a:ext>
            </a:extLst>
          </p:cNvPr>
          <p:cNvSpPr txBox="1"/>
          <p:nvPr/>
        </p:nvSpPr>
        <p:spPr>
          <a:xfrm>
            <a:off x="5109912" y="3743876"/>
            <a:ext cx="2170831" cy="261610"/>
          </a:xfrm>
          <a:prstGeom prst="rect">
            <a:avLst/>
          </a:prstGeom>
          <a:noFill/>
        </p:spPr>
        <p:txBody>
          <a:bodyPr wrap="square" rtlCol="0">
            <a:spAutoFit/>
          </a:bodyPr>
          <a:lstStyle/>
          <a:p>
            <a:r>
              <a:rPr lang="en-US" sz="1100" dirty="0">
                <a:latin typeface="Bahnschrift Light Condensed" panose="020B0502040204020203" pitchFamily="34" charset="0"/>
              </a:rPr>
              <a:t>OFT-2 Launch 2022</a:t>
            </a:r>
          </a:p>
        </p:txBody>
      </p:sp>
      <p:sp>
        <p:nvSpPr>
          <p:cNvPr id="35" name="TextBox 34">
            <a:extLst>
              <a:ext uri="{FF2B5EF4-FFF2-40B4-BE49-F238E27FC236}">
                <a16:creationId xmlns:a16="http://schemas.microsoft.com/office/drawing/2014/main" id="{B443BD62-3E40-4184-8496-1BB586C811FB}"/>
              </a:ext>
            </a:extLst>
          </p:cNvPr>
          <p:cNvSpPr txBox="1"/>
          <p:nvPr/>
        </p:nvSpPr>
        <p:spPr>
          <a:xfrm>
            <a:off x="5681857" y="1158401"/>
            <a:ext cx="2170831" cy="261610"/>
          </a:xfrm>
          <a:prstGeom prst="rect">
            <a:avLst/>
          </a:prstGeom>
          <a:noFill/>
        </p:spPr>
        <p:txBody>
          <a:bodyPr wrap="square" rtlCol="0">
            <a:spAutoFit/>
          </a:bodyPr>
          <a:lstStyle/>
          <a:p>
            <a:r>
              <a:rPr lang="en-US" sz="1100" dirty="0">
                <a:latin typeface="Bahnschrift Light Condensed" panose="020B0502040204020203" pitchFamily="34" charset="0"/>
              </a:rPr>
              <a:t>VAB Selfie </a:t>
            </a:r>
          </a:p>
        </p:txBody>
      </p:sp>
      <p:sp>
        <p:nvSpPr>
          <p:cNvPr id="37" name="TextBox 36">
            <a:extLst>
              <a:ext uri="{FF2B5EF4-FFF2-40B4-BE49-F238E27FC236}">
                <a16:creationId xmlns:a16="http://schemas.microsoft.com/office/drawing/2014/main" id="{0AB7918F-B8C7-46C7-BC73-D2F5774F548A}"/>
              </a:ext>
            </a:extLst>
          </p:cNvPr>
          <p:cNvSpPr txBox="1"/>
          <p:nvPr/>
        </p:nvSpPr>
        <p:spPr>
          <a:xfrm>
            <a:off x="7927195" y="1158401"/>
            <a:ext cx="2170831" cy="261610"/>
          </a:xfrm>
          <a:prstGeom prst="rect">
            <a:avLst/>
          </a:prstGeom>
          <a:noFill/>
        </p:spPr>
        <p:txBody>
          <a:bodyPr wrap="square" rtlCol="0">
            <a:spAutoFit/>
          </a:bodyPr>
          <a:lstStyle/>
          <a:p>
            <a:r>
              <a:rPr lang="en-US" sz="1100" dirty="0">
                <a:solidFill>
                  <a:schemeClr val="bg1"/>
                </a:solidFill>
                <a:latin typeface="Bahnschrift Light Condensed" panose="020B0502040204020203" pitchFamily="34" charset="0"/>
              </a:rPr>
              <a:t>OFT-2 </a:t>
            </a:r>
            <a:r>
              <a:rPr lang="en-US" sz="1100" dirty="0" err="1">
                <a:solidFill>
                  <a:schemeClr val="bg1"/>
                </a:solidFill>
                <a:latin typeface="Bahnschrift Light Condensed" panose="020B0502040204020203" pitchFamily="34" charset="0"/>
              </a:rPr>
              <a:t>Starliner</a:t>
            </a:r>
            <a:r>
              <a:rPr lang="en-US" sz="1100" dirty="0">
                <a:solidFill>
                  <a:schemeClr val="bg1"/>
                </a:solidFill>
                <a:latin typeface="Bahnschrift Light Condensed" panose="020B0502040204020203" pitchFamily="34" charset="0"/>
              </a:rPr>
              <a:t> 2021</a:t>
            </a:r>
          </a:p>
        </p:txBody>
      </p:sp>
    </p:spTree>
    <p:extLst>
      <p:ext uri="{BB962C8B-B14F-4D97-AF65-F5344CB8AC3E}">
        <p14:creationId xmlns:p14="http://schemas.microsoft.com/office/powerpoint/2010/main" val="1424641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C5052A30-0E52-4FB0-98E0-5A6A33EC05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6667" b="25937"/>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5742AB41-5C65-4C05-A764-D481F1AB4778}"/>
              </a:ext>
            </a:extLst>
          </p:cNvPr>
          <p:cNvSpPr/>
          <p:nvPr/>
        </p:nvSpPr>
        <p:spPr>
          <a:xfrm>
            <a:off x="0" y="0"/>
            <a:ext cx="12192000" cy="6858000"/>
          </a:xfrm>
          <a:prstGeom prst="rect">
            <a:avLst/>
          </a:pr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92D839-70FF-4F2B-87D2-63D432B81096}"/>
              </a:ext>
            </a:extLst>
          </p:cNvPr>
          <p:cNvSpPr>
            <a:spLocks noGrp="1"/>
          </p:cNvSpPr>
          <p:nvPr>
            <p:ph type="ctrTitle"/>
          </p:nvPr>
        </p:nvSpPr>
        <p:spPr>
          <a:xfrm>
            <a:off x="2513423" y="1647506"/>
            <a:ext cx="7165145" cy="1289698"/>
          </a:xfrm>
        </p:spPr>
        <p:txBody>
          <a:bodyPr>
            <a:normAutofit/>
          </a:bodyPr>
          <a:lstStyle/>
          <a:p>
            <a:r>
              <a:rPr lang="en-US" sz="6600" dirty="0">
                <a:solidFill>
                  <a:schemeClr val="bg1"/>
                </a:solidFill>
                <a:latin typeface="Bahnschrift Light Condensed" panose="020B0502040204020203" pitchFamily="34" charset="0"/>
              </a:rPr>
              <a:t>Thank you!</a:t>
            </a:r>
          </a:p>
        </p:txBody>
      </p:sp>
      <p:sp>
        <p:nvSpPr>
          <p:cNvPr id="3" name="Subtitle 2">
            <a:extLst>
              <a:ext uri="{FF2B5EF4-FFF2-40B4-BE49-F238E27FC236}">
                <a16:creationId xmlns:a16="http://schemas.microsoft.com/office/drawing/2014/main" id="{CD96F433-8CAB-4182-87B0-614B6B82C26A}"/>
              </a:ext>
            </a:extLst>
          </p:cNvPr>
          <p:cNvSpPr>
            <a:spLocks noGrp="1"/>
          </p:cNvSpPr>
          <p:nvPr>
            <p:ph type="subTitle" idx="1"/>
          </p:nvPr>
        </p:nvSpPr>
        <p:spPr>
          <a:xfrm>
            <a:off x="6086370" y="3099947"/>
            <a:ext cx="2618729" cy="2598209"/>
          </a:xfrm>
        </p:spPr>
        <p:txBody>
          <a:bodyPr>
            <a:normAutofit fontScale="92500" lnSpcReduction="20000"/>
          </a:bodyPr>
          <a:lstStyle/>
          <a:p>
            <a:r>
              <a:rPr lang="en-US" sz="2600" b="1" dirty="0">
                <a:solidFill>
                  <a:schemeClr val="bg1"/>
                </a:solidFill>
                <a:latin typeface="Bahnschrift Light Condensed" panose="020B0502040204020203" pitchFamily="34" charset="0"/>
              </a:rPr>
              <a:t>LSP &amp; SA-D Teams</a:t>
            </a:r>
          </a:p>
          <a:p>
            <a:r>
              <a:rPr lang="en-US" dirty="0">
                <a:solidFill>
                  <a:schemeClr val="bg1"/>
                </a:solidFill>
                <a:latin typeface="Bahnschrift Light Condensed" panose="020B0502040204020203" pitchFamily="34" charset="0"/>
              </a:rPr>
              <a:t>Mark Ross</a:t>
            </a:r>
          </a:p>
          <a:p>
            <a:r>
              <a:rPr lang="en-US" dirty="0">
                <a:solidFill>
                  <a:schemeClr val="bg1"/>
                </a:solidFill>
                <a:latin typeface="Bahnschrift Light Condensed" panose="020B0502040204020203" pitchFamily="34" charset="0"/>
              </a:rPr>
              <a:t>Carol Bacque-Carson</a:t>
            </a:r>
          </a:p>
          <a:p>
            <a:r>
              <a:rPr lang="en-US" dirty="0">
                <a:solidFill>
                  <a:schemeClr val="bg1"/>
                </a:solidFill>
                <a:latin typeface="Bahnschrift Light Condensed" panose="020B0502040204020203" pitchFamily="34" charset="0"/>
              </a:rPr>
              <a:t>Brittany White</a:t>
            </a:r>
          </a:p>
          <a:p>
            <a:r>
              <a:rPr lang="en-US" dirty="0">
                <a:solidFill>
                  <a:schemeClr val="bg1"/>
                </a:solidFill>
                <a:latin typeface="Bahnschrift Light Condensed" panose="020B0502040204020203" pitchFamily="34" charset="0"/>
              </a:rPr>
              <a:t>Jeff Savage-Skaja</a:t>
            </a:r>
          </a:p>
          <a:p>
            <a:r>
              <a:rPr lang="en-US" dirty="0">
                <a:solidFill>
                  <a:schemeClr val="bg1"/>
                </a:solidFill>
                <a:latin typeface="Bahnschrift Light Condensed" panose="020B0502040204020203" pitchFamily="34" charset="0"/>
              </a:rPr>
              <a:t>Eb Farris</a:t>
            </a:r>
          </a:p>
          <a:p>
            <a:r>
              <a:rPr lang="en-US" dirty="0">
                <a:solidFill>
                  <a:schemeClr val="bg1"/>
                </a:solidFill>
                <a:latin typeface="Bahnschrift Light Condensed" panose="020B0502040204020203" pitchFamily="34" charset="0"/>
              </a:rPr>
              <a:t>John Ilgenfritz</a:t>
            </a:r>
          </a:p>
          <a:p>
            <a:endParaRPr lang="en-US" dirty="0">
              <a:solidFill>
                <a:schemeClr val="bg1"/>
              </a:solidFill>
              <a:latin typeface="Bahnschrift Light Condensed" panose="020B0502040204020203" pitchFamily="34" charset="0"/>
            </a:endParaRPr>
          </a:p>
        </p:txBody>
      </p:sp>
      <p:pic>
        <p:nvPicPr>
          <p:cNvPr id="4" name="Picture 3">
            <a:extLst>
              <a:ext uri="{FF2B5EF4-FFF2-40B4-BE49-F238E27FC236}">
                <a16:creationId xmlns:a16="http://schemas.microsoft.com/office/drawing/2014/main" id="{5F5461CE-4572-430F-A35F-B6C88CCA4C72}"/>
              </a:ext>
            </a:extLst>
          </p:cNvPr>
          <p:cNvPicPr>
            <a:picLocks noChangeAspect="1"/>
          </p:cNvPicPr>
          <p:nvPr/>
        </p:nvPicPr>
        <p:blipFill>
          <a:blip r:embed="rId3"/>
          <a:stretch>
            <a:fillRect/>
          </a:stretch>
        </p:blipFill>
        <p:spPr>
          <a:xfrm>
            <a:off x="-524858" y="-27993"/>
            <a:ext cx="2926080" cy="1463040"/>
          </a:xfrm>
          <a:prstGeom prst="rect">
            <a:avLst/>
          </a:prstGeom>
        </p:spPr>
      </p:pic>
      <p:pic>
        <p:nvPicPr>
          <p:cNvPr id="10" name="Picture 9">
            <a:extLst>
              <a:ext uri="{FF2B5EF4-FFF2-40B4-BE49-F238E27FC236}">
                <a16:creationId xmlns:a16="http://schemas.microsoft.com/office/drawing/2014/main" id="{00A1F823-CFF7-4082-8AEE-14F5C1AE248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453" b="89801" l="6266" r="91944">
                        <a14:foregroundMark x1="7417" y1="32090" x2="10358" y2="37811"/>
                        <a14:foregroundMark x1="6266" y1="56468" x2="7417" y2="56468"/>
                        <a14:foregroundMark x1="8951" y1="73881" x2="10230" y2="72139"/>
                        <a14:foregroundMark x1="39386" y1="38557" x2="39003" y2="37065"/>
                        <a14:foregroundMark x1="46803" y1="28358" x2="46803" y2="28358"/>
                        <a14:foregroundMark x1="37596" y1="39303" x2="37596" y2="39303"/>
                        <a14:foregroundMark x1="37468" y1="37562" x2="37724" y2="37562"/>
                        <a14:foregroundMark x1="38619" y1="40299" x2="38747" y2="39055"/>
                        <a14:foregroundMark x1="39642" y1="40299" x2="38619" y2="38308"/>
                        <a14:foregroundMark x1="37852" y1="38060" x2="37468" y2="36567"/>
                        <a14:foregroundMark x1="47442" y1="21144" x2="47442" y2="21144"/>
                        <a14:foregroundMark x1="52174" y1="21891" x2="52174" y2="21891"/>
                        <a14:foregroundMark x1="53197" y1="20896" x2="53197" y2="20896"/>
                        <a14:foregroundMark x1="54220" y1="20149" x2="54220" y2="20149"/>
                        <a14:foregroundMark x1="53581" y1="20647" x2="53581" y2="20647"/>
                        <a14:foregroundMark x1="24041" y1="29104" x2="23913" y2="34080"/>
                        <a14:foregroundMark x1="91944" y1="55224" x2="89898" y2="65672"/>
                        <a14:backgroundMark x1="26982" y1="64179" x2="27494" y2="64428"/>
                        <a14:backgroundMark x1="31841" y1="64677" x2="32992" y2="65174"/>
                        <a14:backgroundMark x1="36829" y1="64925" x2="38363" y2="64925"/>
                        <a14:backgroundMark x1="25448" y1="64925" x2="26854" y2="64677"/>
                        <a14:backgroundMark x1="20972" y1="77861" x2="23146" y2="77861"/>
                        <a14:backgroundMark x1="30818" y1="77612" x2="28133" y2="78109"/>
                        <a14:backgroundMark x1="80946" y1="66169" x2="78772" y2="64428"/>
                      </a14:backgroundRemoval>
                    </a14:imgEffect>
                  </a14:imgLayer>
                </a14:imgProps>
              </a:ext>
            </a:extLst>
          </a:blip>
          <a:stretch>
            <a:fillRect/>
          </a:stretch>
        </p:blipFill>
        <p:spPr>
          <a:xfrm>
            <a:off x="9682484" y="-5705"/>
            <a:ext cx="2468880" cy="1269168"/>
          </a:xfrm>
          <a:prstGeom prst="rect">
            <a:avLst/>
          </a:prstGeom>
        </p:spPr>
      </p:pic>
      <p:sp>
        <p:nvSpPr>
          <p:cNvPr id="6" name="Rectangle 5">
            <a:extLst>
              <a:ext uri="{FF2B5EF4-FFF2-40B4-BE49-F238E27FC236}">
                <a16:creationId xmlns:a16="http://schemas.microsoft.com/office/drawing/2014/main" id="{817236F3-EA5B-46BA-A156-887C2378FF3B}"/>
              </a:ext>
            </a:extLst>
          </p:cNvPr>
          <p:cNvSpPr/>
          <p:nvPr/>
        </p:nvSpPr>
        <p:spPr>
          <a:xfrm>
            <a:off x="1514667" y="1610673"/>
            <a:ext cx="9162662" cy="434060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53D5AE7-382F-4B8B-8291-E553D61407D7}"/>
              </a:ext>
            </a:extLst>
          </p:cNvPr>
          <p:cNvSpPr/>
          <p:nvPr/>
        </p:nvSpPr>
        <p:spPr>
          <a:xfrm>
            <a:off x="1670180" y="1782256"/>
            <a:ext cx="8836090" cy="3993393"/>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FF47F184-5A14-4D98-9059-5FC24331E3F6}"/>
              </a:ext>
            </a:extLst>
          </p:cNvPr>
          <p:cNvCxnSpPr>
            <a:cxnSpLocks/>
            <a:stCxn id="2" idx="2"/>
            <a:endCxn id="11" idx="2"/>
          </p:cNvCxnSpPr>
          <p:nvPr/>
        </p:nvCxnSpPr>
        <p:spPr>
          <a:xfrm flipH="1">
            <a:off x="6088225" y="2937204"/>
            <a:ext cx="7771" cy="2838445"/>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14" name="Subtitle 2">
            <a:extLst>
              <a:ext uri="{FF2B5EF4-FFF2-40B4-BE49-F238E27FC236}">
                <a16:creationId xmlns:a16="http://schemas.microsoft.com/office/drawing/2014/main" id="{845CF131-973D-47D7-8EA8-10E456C26D21}"/>
              </a:ext>
            </a:extLst>
          </p:cNvPr>
          <p:cNvSpPr txBox="1">
            <a:spLocks/>
          </p:cNvSpPr>
          <p:nvPr/>
        </p:nvSpPr>
        <p:spPr>
          <a:xfrm>
            <a:off x="3476319" y="3099947"/>
            <a:ext cx="2618729" cy="25982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chemeClr val="bg1"/>
                </a:solidFill>
                <a:latin typeface="Bahnschrift Light Condensed" panose="020B0502040204020203" pitchFamily="34" charset="0"/>
              </a:rPr>
              <a:t>Pathways Program</a:t>
            </a:r>
          </a:p>
          <a:p>
            <a:r>
              <a:rPr lang="en-US" dirty="0">
                <a:solidFill>
                  <a:schemeClr val="bg1"/>
                </a:solidFill>
                <a:latin typeface="Bahnschrift Light Condensed" panose="020B0502040204020203" pitchFamily="34" charset="0"/>
              </a:rPr>
              <a:t>Mai Miller</a:t>
            </a:r>
          </a:p>
          <a:p>
            <a:r>
              <a:rPr lang="en-US" dirty="0">
                <a:solidFill>
                  <a:schemeClr val="bg1"/>
                </a:solidFill>
                <a:latin typeface="Bahnschrift Light Condensed" panose="020B0502040204020203" pitchFamily="34" charset="0"/>
              </a:rPr>
              <a:t>Rocky Nance</a:t>
            </a:r>
          </a:p>
          <a:p>
            <a:endParaRPr lang="en-US" dirty="0">
              <a:solidFill>
                <a:schemeClr val="bg1"/>
              </a:solidFill>
              <a:latin typeface="Bahnschrift Light Condensed" panose="020B0502040204020203" pitchFamily="34" charset="0"/>
            </a:endParaRPr>
          </a:p>
        </p:txBody>
      </p:sp>
    </p:spTree>
    <p:extLst>
      <p:ext uri="{BB962C8B-B14F-4D97-AF65-F5344CB8AC3E}">
        <p14:creationId xmlns:p14="http://schemas.microsoft.com/office/powerpoint/2010/main" val="2864893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BEE9F36-16EB-4595-B49A-6CA63A98FC91}"/>
              </a:ext>
            </a:extLst>
          </p:cNvPr>
          <p:cNvGrpSpPr/>
          <p:nvPr/>
        </p:nvGrpSpPr>
        <p:grpSpPr>
          <a:xfrm>
            <a:off x="0" y="867757"/>
            <a:ext cx="6692767" cy="182881"/>
            <a:chOff x="0" y="761113"/>
            <a:chExt cx="6041822" cy="117567"/>
          </a:xfrm>
          <a:solidFill>
            <a:srgbClr val="FFFF00"/>
          </a:solidFill>
        </p:grpSpPr>
        <p:cxnSp>
          <p:nvCxnSpPr>
            <p:cNvPr id="3" name="Straight Connector 2">
              <a:extLst>
                <a:ext uri="{FF2B5EF4-FFF2-40B4-BE49-F238E27FC236}">
                  <a16:creationId xmlns:a16="http://schemas.microsoft.com/office/drawing/2014/main" id="{A1C83EC2-4A6E-4890-8C7E-A58E16EB68CF}"/>
                </a:ext>
              </a:extLst>
            </p:cNvPr>
            <p:cNvCxnSpPr/>
            <p:nvPr/>
          </p:nvCxnSpPr>
          <p:spPr>
            <a:xfrm>
              <a:off x="0" y="821094"/>
              <a:ext cx="5962261" cy="0"/>
            </a:xfrm>
            <a:prstGeom prst="line">
              <a:avLst/>
            </a:prstGeom>
            <a:grpFill/>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F3D836D3-C61E-46FE-A1C6-6225B70FCE6A}"/>
                </a:ext>
              </a:extLst>
            </p:cNvPr>
            <p:cNvSpPr/>
            <p:nvPr/>
          </p:nvSpPr>
          <p:spPr>
            <a:xfrm>
              <a:off x="5876729" y="761113"/>
              <a:ext cx="165093" cy="117567"/>
            </a:xfrm>
            <a:prstGeom prst="ellipse">
              <a:avLst/>
            </a:prstGeom>
            <a:grp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itle 2">
            <a:extLst>
              <a:ext uri="{FF2B5EF4-FFF2-40B4-BE49-F238E27FC236}">
                <a16:creationId xmlns:a16="http://schemas.microsoft.com/office/drawing/2014/main" id="{C89B58F2-69EA-46C6-BCB6-75683B368933}"/>
              </a:ext>
            </a:extLst>
          </p:cNvPr>
          <p:cNvSpPr txBox="1">
            <a:spLocks/>
          </p:cNvSpPr>
          <p:nvPr/>
        </p:nvSpPr>
        <p:spPr>
          <a:xfrm>
            <a:off x="971097" y="219191"/>
            <a:ext cx="5396147" cy="64169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latin typeface="Bahnschrift Light Condensed" panose="020B0502040204020203" pitchFamily="34" charset="0"/>
              </a:rPr>
              <a:t>References</a:t>
            </a:r>
          </a:p>
        </p:txBody>
      </p:sp>
      <p:pic>
        <p:nvPicPr>
          <p:cNvPr id="7" name="Picture 6">
            <a:extLst>
              <a:ext uri="{FF2B5EF4-FFF2-40B4-BE49-F238E27FC236}">
                <a16:creationId xmlns:a16="http://schemas.microsoft.com/office/drawing/2014/main" id="{DE442CF5-497A-451A-8DA5-E056C81C807F}"/>
              </a:ext>
            </a:extLst>
          </p:cNvPr>
          <p:cNvPicPr>
            <a:picLocks noChangeAspect="1"/>
          </p:cNvPicPr>
          <p:nvPr/>
        </p:nvPicPr>
        <p:blipFill>
          <a:blip r:embed="rId2"/>
          <a:stretch>
            <a:fillRect/>
          </a:stretch>
        </p:blipFill>
        <p:spPr>
          <a:xfrm>
            <a:off x="-384898" y="0"/>
            <a:ext cx="1817390" cy="908695"/>
          </a:xfrm>
          <a:prstGeom prst="rect">
            <a:avLst/>
          </a:prstGeom>
        </p:spPr>
      </p:pic>
      <p:pic>
        <p:nvPicPr>
          <p:cNvPr id="8" name="Picture 7">
            <a:extLst>
              <a:ext uri="{FF2B5EF4-FFF2-40B4-BE49-F238E27FC236}">
                <a16:creationId xmlns:a16="http://schemas.microsoft.com/office/drawing/2014/main" id="{2D4E4ADB-950E-450F-A15F-FCC914A8329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453" b="89801" l="6266" r="91944">
                        <a14:foregroundMark x1="7417" y1="32090" x2="10358" y2="37811"/>
                        <a14:foregroundMark x1="6266" y1="56468" x2="7417" y2="56468"/>
                        <a14:foregroundMark x1="8951" y1="73881" x2="10230" y2="72139"/>
                        <a14:foregroundMark x1="39386" y1="38557" x2="39003" y2="37065"/>
                        <a14:foregroundMark x1="46803" y1="28358" x2="46803" y2="28358"/>
                        <a14:foregroundMark x1="37596" y1="39303" x2="37596" y2="39303"/>
                        <a14:foregroundMark x1="37468" y1="37562" x2="37724" y2="37562"/>
                        <a14:foregroundMark x1="38619" y1="40299" x2="38747" y2="39055"/>
                        <a14:foregroundMark x1="39642" y1="40299" x2="38619" y2="38308"/>
                        <a14:foregroundMark x1="37852" y1="38060" x2="37468" y2="36567"/>
                        <a14:foregroundMark x1="47442" y1="21144" x2="47442" y2="21144"/>
                        <a14:foregroundMark x1="52174" y1="21891" x2="52174" y2="21891"/>
                        <a14:foregroundMark x1="53197" y1="20896" x2="53197" y2="20896"/>
                        <a14:foregroundMark x1="54220" y1="20149" x2="54220" y2="20149"/>
                        <a14:foregroundMark x1="53581" y1="20647" x2="53581" y2="20647"/>
                        <a14:foregroundMark x1="24041" y1="29104" x2="23913" y2="34080"/>
                        <a14:foregroundMark x1="91944" y1="55224" x2="89898" y2="65672"/>
                        <a14:backgroundMark x1="26982" y1="64179" x2="27494" y2="64428"/>
                        <a14:backgroundMark x1="31841" y1="64677" x2="32992" y2="65174"/>
                        <a14:backgroundMark x1="36829" y1="64925" x2="38363" y2="64925"/>
                        <a14:backgroundMark x1="25448" y1="64925" x2="26854" y2="64677"/>
                        <a14:backgroundMark x1="20972" y1="77861" x2="23146" y2="77861"/>
                        <a14:backgroundMark x1="30818" y1="77612" x2="28133" y2="78109"/>
                        <a14:backgroundMark x1="80946" y1="66169" x2="78772" y2="64428"/>
                      </a14:backgroundRemoval>
                    </a14:imgEffect>
                  </a14:imgLayer>
                </a14:imgProps>
              </a:ext>
            </a:extLst>
          </a:blip>
          <a:stretch>
            <a:fillRect/>
          </a:stretch>
        </p:blipFill>
        <p:spPr>
          <a:xfrm>
            <a:off x="10602889" y="-75959"/>
            <a:ext cx="1589111" cy="816908"/>
          </a:xfrm>
          <a:prstGeom prst="rect">
            <a:avLst/>
          </a:prstGeom>
        </p:spPr>
      </p:pic>
      <p:sp>
        <p:nvSpPr>
          <p:cNvPr id="14" name="Content Placeholder 3">
            <a:extLst>
              <a:ext uri="{FF2B5EF4-FFF2-40B4-BE49-F238E27FC236}">
                <a16:creationId xmlns:a16="http://schemas.microsoft.com/office/drawing/2014/main" id="{C784587D-CD44-4115-82B8-A6D533B37DF2}"/>
              </a:ext>
            </a:extLst>
          </p:cNvPr>
          <p:cNvSpPr txBox="1">
            <a:spLocks/>
          </p:cNvSpPr>
          <p:nvPr/>
        </p:nvSpPr>
        <p:spPr>
          <a:xfrm>
            <a:off x="7334451" y="1313343"/>
            <a:ext cx="3146703" cy="3807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gn="ctr">
              <a:buNone/>
            </a:pPr>
            <a:endParaRPr lang="en-US" dirty="0">
              <a:solidFill>
                <a:srgbClr val="00B0F0"/>
              </a:solidFill>
              <a:latin typeface="Bahnschrift Light Condensed" panose="020B0502040204020203" pitchFamily="34" charset="0"/>
            </a:endParaRPr>
          </a:p>
        </p:txBody>
      </p:sp>
      <p:sp>
        <p:nvSpPr>
          <p:cNvPr id="11" name="Content Placeholder 3">
            <a:extLst>
              <a:ext uri="{FF2B5EF4-FFF2-40B4-BE49-F238E27FC236}">
                <a16:creationId xmlns:a16="http://schemas.microsoft.com/office/drawing/2014/main" id="{8EC02222-C312-42B0-BEC1-AD73BE11BDAD}"/>
              </a:ext>
            </a:extLst>
          </p:cNvPr>
          <p:cNvSpPr txBox="1">
            <a:spLocks/>
          </p:cNvSpPr>
          <p:nvPr/>
        </p:nvSpPr>
        <p:spPr>
          <a:xfrm>
            <a:off x="915458" y="1499793"/>
            <a:ext cx="10361084" cy="473434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solidFill>
                  <a:schemeClr val="bg1"/>
                </a:solidFill>
                <a:latin typeface="Bahnschrift Light Condensed" panose="020B0502040204020203" pitchFamily="34" charset="0"/>
              </a:rPr>
              <a:t>[1] </a:t>
            </a:r>
            <a:r>
              <a:rPr lang="en-US" sz="2000" dirty="0">
                <a:solidFill>
                  <a:schemeClr val="bg1"/>
                </a:solidFill>
                <a:latin typeface="Bahnschrift Light Condensed" panose="020B0502040204020203" pitchFamily="34" charset="0"/>
                <a:hlinkClick r:id="rId5">
                  <a:extLst>
                    <a:ext uri="{A12FA001-AC4F-418D-AE19-62706E023703}">
                      <ahyp:hlinkClr xmlns:ahyp="http://schemas.microsoft.com/office/drawing/2018/hyperlinkcolor" val="tx"/>
                    </a:ext>
                  </a:extLst>
                </a:hlinkClick>
              </a:rPr>
              <a:t>https://www.ulalaunch.com/</a:t>
            </a:r>
            <a:endParaRPr lang="en-US" sz="2000" dirty="0">
              <a:solidFill>
                <a:schemeClr val="bg1"/>
              </a:solidFill>
              <a:latin typeface="Bahnschrift Light Condensed" panose="020B0502040204020203" pitchFamily="34" charset="0"/>
            </a:endParaRPr>
          </a:p>
          <a:p>
            <a:pPr marL="0" indent="0">
              <a:buNone/>
            </a:pPr>
            <a:r>
              <a:rPr lang="en-US" sz="2000" dirty="0">
                <a:solidFill>
                  <a:schemeClr val="bg1"/>
                </a:solidFill>
                <a:latin typeface="Bahnschrift Light Condensed" panose="020B0502040204020203" pitchFamily="34" charset="0"/>
              </a:rPr>
              <a:t>[2] </a:t>
            </a:r>
            <a:r>
              <a:rPr lang="en-US" sz="2000" dirty="0">
                <a:solidFill>
                  <a:schemeClr val="bg1"/>
                </a:solidFill>
                <a:latin typeface="Bahnschrift Light Condensed" panose="020B0502040204020203" pitchFamily="34" charset="0"/>
                <a:hlinkClick r:id="rId6">
                  <a:extLst>
                    <a:ext uri="{A12FA001-AC4F-418D-AE19-62706E023703}">
                      <ahyp:hlinkClr xmlns:ahyp="http://schemas.microsoft.com/office/drawing/2018/hyperlinkcolor" val="tx"/>
                    </a:ext>
                  </a:extLst>
                </a:hlinkClick>
              </a:rPr>
              <a:t>https://www.ulalaunch.com/rockets</a:t>
            </a:r>
            <a:endParaRPr lang="en-US" sz="2000" dirty="0">
              <a:solidFill>
                <a:schemeClr val="bg1"/>
              </a:solidFill>
              <a:latin typeface="Bahnschrift Light Condensed" panose="020B0502040204020203" pitchFamily="34" charset="0"/>
            </a:endParaRPr>
          </a:p>
          <a:p>
            <a:pPr marL="0" indent="0">
              <a:buNone/>
            </a:pPr>
            <a:r>
              <a:rPr lang="en-US" sz="2000" dirty="0">
                <a:solidFill>
                  <a:schemeClr val="bg1"/>
                </a:solidFill>
                <a:latin typeface="Bahnschrift Light Condensed" panose="020B0502040204020203" pitchFamily="34" charset="0"/>
              </a:rPr>
              <a:t>[3] </a:t>
            </a:r>
            <a:r>
              <a:rPr lang="en-US" sz="2000" dirty="0">
                <a:solidFill>
                  <a:schemeClr val="bg1"/>
                </a:solidFill>
                <a:latin typeface="Bahnschrift Light Condensed" panose="020B0502040204020203" pitchFamily="34" charset="0"/>
                <a:hlinkClick r:id="rId7">
                  <a:extLst>
                    <a:ext uri="{A12FA001-AC4F-418D-AE19-62706E023703}">
                      <ahyp:hlinkClr xmlns:ahyp="http://schemas.microsoft.com/office/drawing/2018/hyperlinkcolor" val="tx"/>
                    </a:ext>
                  </a:extLst>
                </a:hlinkClick>
              </a:rPr>
              <a:t>https://images.nasa.gov/details-KSC-20210826-PH-KLS01_0073</a:t>
            </a:r>
            <a:endParaRPr lang="en-US" sz="2000" dirty="0">
              <a:solidFill>
                <a:schemeClr val="bg1"/>
              </a:solidFill>
              <a:latin typeface="Bahnschrift Light Condensed" panose="020B0502040204020203" pitchFamily="34" charset="0"/>
            </a:endParaRPr>
          </a:p>
          <a:p>
            <a:pPr marL="0" indent="0">
              <a:buNone/>
            </a:pPr>
            <a:r>
              <a:rPr lang="en-US" sz="2000" dirty="0">
                <a:solidFill>
                  <a:schemeClr val="bg1"/>
                </a:solidFill>
                <a:latin typeface="Bahnschrift Light Condensed" panose="020B0502040204020203" pitchFamily="34" charset="0"/>
              </a:rPr>
              <a:t>[4] </a:t>
            </a:r>
            <a:r>
              <a:rPr lang="en-US" sz="2000" dirty="0">
                <a:solidFill>
                  <a:schemeClr val="bg1"/>
                </a:solidFill>
                <a:latin typeface="Bahnschrift Light Condensed" panose="020B0502040204020203" pitchFamily="34" charset="0"/>
                <a:hlinkClick r:id="rId8">
                  <a:extLst>
                    <a:ext uri="{A12FA001-AC4F-418D-AE19-62706E023703}">
                      <ahyp:hlinkClr xmlns:ahyp="http://schemas.microsoft.com/office/drawing/2018/hyperlinkcolor" val="tx"/>
                    </a:ext>
                  </a:extLst>
                </a:hlinkClick>
              </a:rPr>
              <a:t>https://nodis3.gsfc.nasa.gov/NPD_attachments/AttachmentA_7C.pdf</a:t>
            </a:r>
            <a:endParaRPr lang="en-US" sz="2000" dirty="0">
              <a:solidFill>
                <a:schemeClr val="bg1"/>
              </a:solidFill>
              <a:latin typeface="Bahnschrift Light Condensed" panose="020B0502040204020203" pitchFamily="34" charset="0"/>
            </a:endParaRPr>
          </a:p>
          <a:p>
            <a:pPr marL="0" indent="0">
              <a:buNone/>
            </a:pPr>
            <a:r>
              <a:rPr lang="en-US" sz="2000" dirty="0">
                <a:solidFill>
                  <a:schemeClr val="bg1"/>
                </a:solidFill>
                <a:latin typeface="Bahnschrift Light Condensed" panose="020B0502040204020203" pitchFamily="34" charset="0"/>
              </a:rPr>
              <a:t>[5] </a:t>
            </a:r>
            <a:r>
              <a:rPr lang="en-US" sz="2000" dirty="0">
                <a:solidFill>
                  <a:schemeClr val="bg1"/>
                </a:solidFill>
                <a:latin typeface="Bahnschrift Light Condensed" panose="020B0502040204020203" pitchFamily="34" charset="0"/>
                <a:hlinkClick r:id="rId9">
                  <a:extLst>
                    <a:ext uri="{A12FA001-AC4F-418D-AE19-62706E023703}">
                      <ahyp:hlinkClr xmlns:ahyp="http://schemas.microsoft.com/office/drawing/2018/hyperlinkcolor" val="tx"/>
                    </a:ext>
                  </a:extLst>
                </a:hlinkClick>
              </a:rPr>
              <a:t>https://images.nasa.gov/details-SSC-20120420-S00534S</a:t>
            </a:r>
            <a:endParaRPr lang="en-US" sz="2000" dirty="0">
              <a:solidFill>
                <a:schemeClr val="bg1"/>
              </a:solidFill>
              <a:latin typeface="Bahnschrift Light Condensed" panose="020B0502040204020203" pitchFamily="34" charset="0"/>
            </a:endParaRPr>
          </a:p>
          <a:p>
            <a:pPr marL="0" indent="0">
              <a:buNone/>
            </a:pPr>
            <a:r>
              <a:rPr lang="en-US" sz="2000" dirty="0">
                <a:solidFill>
                  <a:schemeClr val="bg1"/>
                </a:solidFill>
                <a:latin typeface="Bahnschrift Light Condensed" panose="020B0502040204020203" pitchFamily="34" charset="0"/>
              </a:rPr>
              <a:t>[6] </a:t>
            </a:r>
            <a:r>
              <a:rPr lang="en-US" sz="2000" dirty="0">
                <a:solidFill>
                  <a:schemeClr val="bg1"/>
                </a:solidFill>
                <a:latin typeface="Bahnschrift Light Condensed" panose="020B0502040204020203" pitchFamily="34" charset="0"/>
                <a:hlinkClick r:id="rId10">
                  <a:extLst>
                    <a:ext uri="{A12FA001-AC4F-418D-AE19-62706E023703}">
                      <ahyp:hlinkClr xmlns:ahyp="http://schemas.microsoft.com/office/drawing/2018/hyperlinkcolor" val="tx"/>
                    </a:ext>
                  </a:extLst>
                </a:hlinkClick>
              </a:rPr>
              <a:t>https://www.ulalaunch.com/rockets/vulcan-centaur</a:t>
            </a:r>
            <a:endParaRPr lang="en-US" sz="2000" dirty="0">
              <a:solidFill>
                <a:schemeClr val="bg1"/>
              </a:solidFill>
              <a:latin typeface="Bahnschrift Light Condensed" panose="020B0502040204020203" pitchFamily="34" charset="0"/>
            </a:endParaRPr>
          </a:p>
          <a:p>
            <a:pPr marL="0" indent="0">
              <a:buNone/>
            </a:pPr>
            <a:r>
              <a:rPr lang="en-US" sz="2000" dirty="0">
                <a:solidFill>
                  <a:schemeClr val="bg1"/>
                </a:solidFill>
                <a:latin typeface="Bahnschrift Light Condensed" panose="020B0502040204020203" pitchFamily="34" charset="0"/>
              </a:rPr>
              <a:t>[7] </a:t>
            </a:r>
            <a:r>
              <a:rPr lang="en-US" sz="2000" dirty="0">
                <a:solidFill>
                  <a:schemeClr val="bg1"/>
                </a:solidFill>
                <a:latin typeface="Bahnschrift Light Condensed" panose="020B0502040204020203" pitchFamily="34" charset="0"/>
                <a:hlinkClick r:id="rId11">
                  <a:extLst>
                    <a:ext uri="{A12FA001-AC4F-418D-AE19-62706E023703}">
                      <ahyp:hlinkClr xmlns:ahyp="http://schemas.microsoft.com/office/drawing/2018/hyperlinkcolor" val="tx"/>
                    </a:ext>
                  </a:extLst>
                </a:hlinkClick>
              </a:rPr>
              <a:t>https://images.nasa.gov/details-KSC-20160811-PH_KLS01_0068</a:t>
            </a:r>
            <a:endParaRPr lang="en-US" sz="2000" dirty="0">
              <a:solidFill>
                <a:schemeClr val="bg1"/>
              </a:solidFill>
              <a:latin typeface="Bahnschrift Light Condensed" panose="020B0502040204020203" pitchFamily="34" charset="0"/>
            </a:endParaRPr>
          </a:p>
          <a:p>
            <a:pPr marL="0" indent="0">
              <a:buNone/>
            </a:pPr>
            <a:r>
              <a:rPr lang="en-US" sz="2000" dirty="0">
                <a:solidFill>
                  <a:schemeClr val="bg1"/>
                </a:solidFill>
                <a:latin typeface="Bahnschrift Light Condensed" panose="020B0502040204020203" pitchFamily="34" charset="0"/>
              </a:rPr>
              <a:t>[8] </a:t>
            </a:r>
            <a:r>
              <a:rPr lang="en-US" sz="2000" dirty="0">
                <a:solidFill>
                  <a:schemeClr val="bg1"/>
                </a:solidFill>
                <a:latin typeface="Bahnschrift Light Condensed" panose="020B0502040204020203" pitchFamily="34" charset="0"/>
                <a:hlinkClick r:id="rId12">
                  <a:extLst>
                    <a:ext uri="{A12FA001-AC4F-418D-AE19-62706E023703}">
                      <ahyp:hlinkClr xmlns:ahyp="http://schemas.microsoft.com/office/drawing/2018/hyperlinkcolor" val="tx"/>
                    </a:ext>
                  </a:extLst>
                </a:hlinkClick>
              </a:rPr>
              <a:t>https://sma.nasa.gov/</a:t>
            </a:r>
            <a:endParaRPr lang="en-US" sz="2000" dirty="0">
              <a:solidFill>
                <a:schemeClr val="bg1"/>
              </a:solidFill>
              <a:latin typeface="Bahnschrift Light Condensed" panose="020B0502040204020203" pitchFamily="34" charset="0"/>
            </a:endParaRPr>
          </a:p>
          <a:p>
            <a:pPr marL="0" indent="0">
              <a:buNone/>
            </a:pPr>
            <a:r>
              <a:rPr lang="en-US" sz="2000" dirty="0">
                <a:solidFill>
                  <a:schemeClr val="bg1"/>
                </a:solidFill>
                <a:latin typeface="Bahnschrift Light Condensed" panose="020B0502040204020203" pitchFamily="34" charset="0"/>
              </a:rPr>
              <a:t>[9] </a:t>
            </a:r>
            <a:r>
              <a:rPr lang="en-US" sz="2000" dirty="0">
                <a:solidFill>
                  <a:schemeClr val="bg1"/>
                </a:solidFill>
                <a:latin typeface="Bahnschrift Light Condensed" panose="020B0502040204020203" pitchFamily="34" charset="0"/>
                <a:hlinkClick r:id="rId13">
                  <a:extLst>
                    <a:ext uri="{A12FA001-AC4F-418D-AE19-62706E023703}">
                      <ahyp:hlinkClr xmlns:ahyp="http://schemas.microsoft.com/office/drawing/2018/hyperlinkcolor" val="tx"/>
                    </a:ext>
                  </a:extLst>
                </a:hlinkClick>
              </a:rPr>
              <a:t>https://images.nasa.gov/details-KSC-20210826-PH-KLS01_0053</a:t>
            </a:r>
            <a:endParaRPr lang="en-US" sz="2000" dirty="0">
              <a:solidFill>
                <a:schemeClr val="bg1"/>
              </a:solidFill>
              <a:latin typeface="Bahnschrift Light Condensed" panose="020B0502040204020203" pitchFamily="34" charset="0"/>
            </a:endParaRPr>
          </a:p>
          <a:p>
            <a:endParaRPr lang="en-US" sz="2000" dirty="0">
              <a:solidFill>
                <a:schemeClr val="bg1"/>
              </a:solidFill>
              <a:latin typeface="Bahnschrift Light Condensed" panose="020B0502040204020203" pitchFamily="34" charset="0"/>
            </a:endParaRPr>
          </a:p>
          <a:p>
            <a:endParaRPr lang="en-US" sz="2000" dirty="0">
              <a:solidFill>
                <a:schemeClr val="bg1"/>
              </a:solidFill>
              <a:latin typeface="Bahnschrift Light Condensed" panose="020B0502040204020203" pitchFamily="34" charset="0"/>
            </a:endParaRPr>
          </a:p>
          <a:p>
            <a:endParaRPr lang="en-US" sz="2000" dirty="0">
              <a:solidFill>
                <a:schemeClr val="bg1"/>
              </a:solidFill>
              <a:latin typeface="Bahnschrift Light Condensed" panose="020B0502040204020203" pitchFamily="34" charset="0"/>
            </a:endParaRPr>
          </a:p>
          <a:p>
            <a:endParaRPr lang="en-US" sz="2000" dirty="0">
              <a:solidFill>
                <a:schemeClr val="bg1"/>
              </a:solidFill>
              <a:latin typeface="Bahnschrift Light Condensed" panose="020B0502040204020203" pitchFamily="34" charset="0"/>
            </a:endParaRPr>
          </a:p>
          <a:p>
            <a:endParaRPr lang="en-US" sz="2000" dirty="0">
              <a:solidFill>
                <a:schemeClr val="bg1"/>
              </a:solidFill>
              <a:latin typeface="Bahnschrift Light Condensed" panose="020B0502040204020203" pitchFamily="34" charset="0"/>
            </a:endParaRPr>
          </a:p>
          <a:p>
            <a:endParaRPr lang="en-US" sz="2000" dirty="0">
              <a:solidFill>
                <a:schemeClr val="bg1"/>
              </a:solidFill>
              <a:latin typeface="Bahnschrift Light Condensed" panose="020B0502040204020203" pitchFamily="34" charset="0"/>
            </a:endParaRPr>
          </a:p>
          <a:p>
            <a:endParaRPr lang="en-US" sz="2000" dirty="0">
              <a:solidFill>
                <a:schemeClr val="bg1"/>
              </a:solidFill>
              <a:latin typeface="Bahnschrift Light Condensed" panose="020B0502040204020203" pitchFamily="34" charset="0"/>
            </a:endParaRPr>
          </a:p>
          <a:p>
            <a:endParaRPr lang="en-US" sz="2000" dirty="0">
              <a:solidFill>
                <a:schemeClr val="bg1"/>
              </a:solidFill>
              <a:latin typeface="Bahnschrift Light Condensed" panose="020B0502040204020203" pitchFamily="34" charset="0"/>
            </a:endParaRPr>
          </a:p>
        </p:txBody>
      </p:sp>
    </p:spTree>
    <p:extLst>
      <p:ext uri="{BB962C8B-B14F-4D97-AF65-F5344CB8AC3E}">
        <p14:creationId xmlns:p14="http://schemas.microsoft.com/office/powerpoint/2010/main" val="19891886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20666</TotalTime>
  <Words>697</Words>
  <Application>Microsoft Office PowerPoint</Application>
  <PresentationFormat>Widescreen</PresentationFormat>
  <Paragraphs>128</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Bahnschrift Light Condensed</vt:lpstr>
      <vt:lpstr>Calibri</vt:lpstr>
      <vt:lpstr>Calibri Light</vt:lpstr>
      <vt:lpstr>Wingdings</vt:lpstr>
      <vt:lpstr>Office Theme</vt:lpstr>
      <vt:lpstr>Pathways Showcase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NASA Showcase</dc:title>
  <dc:creator>Ramos, Michaelle M. (KSC-BAA20)</dc:creator>
  <cp:lastModifiedBy>Ramos, Michaelle M. (KSC-BAA20)</cp:lastModifiedBy>
  <cp:revision>52</cp:revision>
  <dcterms:created xsi:type="dcterms:W3CDTF">2022-07-07T14:59:47Z</dcterms:created>
  <dcterms:modified xsi:type="dcterms:W3CDTF">2022-07-25T16:10:31Z</dcterms:modified>
</cp:coreProperties>
</file>