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3"/>
    <p:sldMasterId id="2147483662" r:id="rId4"/>
  </p:sldMasterIdLst>
  <p:notesMasterIdLst>
    <p:notesMasterId r:id="rId29"/>
  </p:notesMasterIdLst>
  <p:sldIdLst>
    <p:sldId id="281" r:id="rId5"/>
    <p:sldId id="279" r:id="rId6"/>
    <p:sldId id="256" r:id="rId7"/>
    <p:sldId id="268" r:id="rId8"/>
    <p:sldId id="275" r:id="rId9"/>
    <p:sldId id="2013" r:id="rId10"/>
    <p:sldId id="2213" r:id="rId11"/>
    <p:sldId id="2019" r:id="rId12"/>
    <p:sldId id="2206" r:id="rId13"/>
    <p:sldId id="2209" r:id="rId14"/>
    <p:sldId id="2210" r:id="rId15"/>
    <p:sldId id="277" r:id="rId16"/>
    <p:sldId id="269" r:id="rId17"/>
    <p:sldId id="264" r:id="rId18"/>
    <p:sldId id="272" r:id="rId19"/>
    <p:sldId id="258" r:id="rId20"/>
    <p:sldId id="271" r:id="rId21"/>
    <p:sldId id="262" r:id="rId22"/>
    <p:sldId id="261" r:id="rId23"/>
    <p:sldId id="260" r:id="rId24"/>
    <p:sldId id="273" r:id="rId25"/>
    <p:sldId id="2018" r:id="rId26"/>
    <p:sldId id="2208" r:id="rId27"/>
    <p:sldId id="201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29AA82D-BE52-3724-3847-68700B0925E7}" name="Farrah Baird" initials="FB" userId="79c2645ab7e2684e" providerId="Windows Live"/>
  <p188:author id="{AFF19733-E806-BD05-A1E9-D27BCA550DC1}" name="Marisa Naughton" initials="MN" userId="53c38d9d1c2d9ba5" providerId="Windows Live"/>
  <p188:author id="{1F22535A-54A1-1E7E-ABA4-7EB75C56D84E}" name="DiVito, Elizabeth W. (AFRC-300)[FUENTEK LLC]" initials="DEW(3L" userId="S::edivito@ndc.nasa.gov::a638ef89-c395-4e9c-83bc-990cf689c619" providerId="AD"/>
  <p188:author id="{BA689996-881C-9AE6-AD52-A4296E717835}" name="Elizabeth DiVito" initials="ED" userId="fac3cea8eb8fc311"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CF2102"/>
    <a:srgbClr val="D873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5DE3E7-3F7F-7547-1ED1-13131573E5C9}" v="3" dt="2022-07-11T21:29:30.504"/>
    <p1510:client id="{3B958721-11DA-8949-95FB-D5FBA61BB423}" v="1" dt="2022-07-11T22:56:44.476"/>
    <p1510:client id="{58F2B02D-BCA9-7A44-8ACC-06C3EF38E2FD}" v="22" dt="2022-07-11T21:17:54.967"/>
    <p1510:client id="{AE4D1240-A414-CE74-9897-BC903D1B891B}" v="6" dt="2022-07-11T22:36:38.737"/>
    <p1510:client id="{BAAD9B89-70FA-0756-225A-EF0B19935755}" v="61" dt="2022-07-11T22:34:31.0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1.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2.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8/10/relationships/authors" Target="authors.xml"/><Relationship Id="rId8"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5685AE0-2AF8-1341-9C90-0D14A36CEFED}" type="doc">
      <dgm:prSet loTypeId="urn:microsoft.com/office/officeart/2008/layout/VerticalCurvedList" loCatId="" qsTypeId="urn:microsoft.com/office/officeart/2005/8/quickstyle/simple1" qsCatId="simple" csTypeId="urn:microsoft.com/office/officeart/2005/8/colors/accent0_3" csCatId="mainScheme" phldr="1"/>
      <dgm:spPr/>
      <dgm:t>
        <a:bodyPr/>
        <a:lstStyle/>
        <a:p>
          <a:endParaRPr lang="en-US"/>
        </a:p>
      </dgm:t>
    </dgm:pt>
    <dgm:pt modelId="{49AE82E0-1ED5-3A4A-8729-581D82AC962A}">
      <dgm:prSet phldrT="[Text]" custT="1"/>
      <dgm:spPr>
        <a:solidFill>
          <a:schemeClr val="accent1"/>
        </a:solidFill>
      </dgm:spPr>
      <dgm:t>
        <a:bodyPr anchor="ctr"/>
        <a:lstStyle/>
        <a:p>
          <a:pPr>
            <a:spcBef>
              <a:spcPts val="200"/>
            </a:spcBef>
          </a:pPr>
          <a:r>
            <a:rPr lang="en-US" sz="2400">
              <a:latin typeface="Helvetica" pitchFamily="2" charset="0"/>
            </a:rPr>
            <a:t>SmallSats technology more capable than ever</a:t>
          </a:r>
        </a:p>
      </dgm:t>
    </dgm:pt>
    <dgm:pt modelId="{4F4CDDD8-D7FF-BB47-BB98-F243AA7F0DB7}" type="parTrans" cxnId="{442378FC-A108-8442-8AD1-05275090CF88}">
      <dgm:prSet/>
      <dgm:spPr/>
      <dgm:t>
        <a:bodyPr/>
        <a:lstStyle/>
        <a:p>
          <a:endParaRPr lang="en-US" sz="1800">
            <a:latin typeface="Helvetica" pitchFamily="2" charset="0"/>
          </a:endParaRPr>
        </a:p>
      </dgm:t>
    </dgm:pt>
    <dgm:pt modelId="{3D0305E3-CFB8-D947-A22D-199781D7B310}" type="sibTrans" cxnId="{442378FC-A108-8442-8AD1-05275090CF88}">
      <dgm:prSet/>
      <dgm:spPr/>
      <dgm:t>
        <a:bodyPr/>
        <a:lstStyle/>
        <a:p>
          <a:endParaRPr lang="en-US" sz="1800">
            <a:latin typeface="Helvetica" pitchFamily="2" charset="0"/>
          </a:endParaRPr>
        </a:p>
      </dgm:t>
    </dgm:pt>
    <dgm:pt modelId="{6EE62E96-F775-AC4F-9718-43540927110D}">
      <dgm:prSet phldrT="[Text]" custT="1"/>
      <dgm:spPr>
        <a:solidFill>
          <a:schemeClr val="accent1"/>
        </a:solidFill>
      </dgm:spPr>
      <dgm:t>
        <a:bodyPr anchor="ctr"/>
        <a:lstStyle/>
        <a:p>
          <a:pPr>
            <a:spcBef>
              <a:spcPts val="200"/>
            </a:spcBef>
          </a:pPr>
          <a:r>
            <a:rPr lang="en-US" sz="2400">
              <a:latin typeface="Helvetica" pitchFamily="2" charset="0"/>
            </a:rPr>
            <a:t>Scientific and engineering impact has far reach </a:t>
          </a:r>
        </a:p>
      </dgm:t>
    </dgm:pt>
    <dgm:pt modelId="{E60E0572-BAA3-2D42-A635-68C7B6BA508C}" type="parTrans" cxnId="{714EC003-D1CD-304C-B6A3-E00E544CAA34}">
      <dgm:prSet/>
      <dgm:spPr/>
      <dgm:t>
        <a:bodyPr/>
        <a:lstStyle/>
        <a:p>
          <a:endParaRPr lang="en-US" sz="1800">
            <a:latin typeface="Helvetica" pitchFamily="2" charset="0"/>
          </a:endParaRPr>
        </a:p>
      </dgm:t>
    </dgm:pt>
    <dgm:pt modelId="{3B362B19-7675-8246-B588-045F61BDF9B0}" type="sibTrans" cxnId="{714EC003-D1CD-304C-B6A3-E00E544CAA34}">
      <dgm:prSet/>
      <dgm:spPr/>
      <dgm:t>
        <a:bodyPr/>
        <a:lstStyle/>
        <a:p>
          <a:endParaRPr lang="en-US" sz="1800">
            <a:latin typeface="Helvetica" pitchFamily="2" charset="0"/>
          </a:endParaRPr>
        </a:p>
      </dgm:t>
    </dgm:pt>
    <dgm:pt modelId="{B89137EC-58B1-E348-B3A8-AEEA3E83437C}">
      <dgm:prSet phldrT="[Text]" custT="1"/>
      <dgm:spPr>
        <a:solidFill>
          <a:schemeClr val="accent1"/>
        </a:solidFill>
      </dgm:spPr>
      <dgm:t>
        <a:bodyPr anchor="ctr"/>
        <a:lstStyle/>
        <a:p>
          <a:pPr>
            <a:spcBef>
              <a:spcPts val="200"/>
            </a:spcBef>
          </a:pPr>
          <a:r>
            <a:rPr lang="en-US" sz="2400">
              <a:latin typeface="Helvetica" pitchFamily="2" charset="0"/>
            </a:rPr>
            <a:t>Increases access to space </a:t>
          </a:r>
          <a:br>
            <a:rPr lang="en-US" sz="2400">
              <a:latin typeface="Helvetica" pitchFamily="2" charset="0"/>
            </a:rPr>
          </a:br>
          <a:r>
            <a:rPr lang="en-US" sz="1500">
              <a:latin typeface="Helvetica" pitchFamily="2" charset="0"/>
            </a:rPr>
            <a:t>(e.g., Academic Partnerships, Small Businesses)</a:t>
          </a:r>
        </a:p>
      </dgm:t>
    </dgm:pt>
    <dgm:pt modelId="{AE96C861-BEBC-B04D-905C-DBD81A158A6C}" type="parTrans" cxnId="{D031E0C8-C0F9-654A-A97F-6A2A208ED6BB}">
      <dgm:prSet/>
      <dgm:spPr/>
      <dgm:t>
        <a:bodyPr/>
        <a:lstStyle/>
        <a:p>
          <a:endParaRPr lang="en-US" sz="1800">
            <a:latin typeface="Helvetica" pitchFamily="2" charset="0"/>
          </a:endParaRPr>
        </a:p>
      </dgm:t>
    </dgm:pt>
    <dgm:pt modelId="{0B0E0C6A-728F-E14F-894F-7560B5E1EFE8}" type="sibTrans" cxnId="{D031E0C8-C0F9-654A-A97F-6A2A208ED6BB}">
      <dgm:prSet/>
      <dgm:spPr/>
      <dgm:t>
        <a:bodyPr/>
        <a:lstStyle/>
        <a:p>
          <a:endParaRPr lang="en-US" sz="1800">
            <a:latin typeface="Helvetica" pitchFamily="2" charset="0"/>
          </a:endParaRPr>
        </a:p>
      </dgm:t>
    </dgm:pt>
    <dgm:pt modelId="{FB136FAB-1208-154E-9410-5D20CA6E6B3A}">
      <dgm:prSet phldrT="[Text]" custT="1"/>
      <dgm:spPr>
        <a:solidFill>
          <a:schemeClr val="accent1"/>
        </a:solidFill>
      </dgm:spPr>
      <dgm:t>
        <a:bodyPr anchor="ctr"/>
        <a:lstStyle/>
        <a:p>
          <a:pPr>
            <a:spcBef>
              <a:spcPts val="200"/>
            </a:spcBef>
          </a:pPr>
          <a:r>
            <a:rPr lang="en-US" sz="2400">
              <a:latin typeface="Helvetica" pitchFamily="2" charset="0"/>
            </a:rPr>
            <a:t>Multiple Flights Possible</a:t>
          </a:r>
        </a:p>
      </dgm:t>
    </dgm:pt>
    <dgm:pt modelId="{C668E819-3ECE-884A-B66A-EBE315320DAC}" type="parTrans" cxnId="{73CEF29D-B604-104B-8DD6-AE47C25A3D2E}">
      <dgm:prSet/>
      <dgm:spPr/>
      <dgm:t>
        <a:bodyPr/>
        <a:lstStyle/>
        <a:p>
          <a:endParaRPr lang="en-US" sz="1800">
            <a:latin typeface="Helvetica" pitchFamily="2" charset="0"/>
          </a:endParaRPr>
        </a:p>
      </dgm:t>
    </dgm:pt>
    <dgm:pt modelId="{C0DDE97A-4E91-B942-B4A3-4DDFEF438B9C}" type="sibTrans" cxnId="{73CEF29D-B604-104B-8DD6-AE47C25A3D2E}">
      <dgm:prSet/>
      <dgm:spPr/>
      <dgm:t>
        <a:bodyPr/>
        <a:lstStyle/>
        <a:p>
          <a:endParaRPr lang="en-US" sz="1800">
            <a:latin typeface="Helvetica" pitchFamily="2" charset="0"/>
          </a:endParaRPr>
        </a:p>
      </dgm:t>
    </dgm:pt>
    <dgm:pt modelId="{490B1FC4-76A3-6C49-8B62-953AE08343BB}">
      <dgm:prSet phldrT="[Text]" custT="1"/>
      <dgm:spPr>
        <a:solidFill>
          <a:schemeClr val="accent1"/>
        </a:solidFill>
      </dgm:spPr>
      <dgm:t>
        <a:bodyPr anchor="ctr"/>
        <a:lstStyle/>
        <a:p>
          <a:pPr>
            <a:spcBef>
              <a:spcPts val="200"/>
            </a:spcBef>
          </a:pPr>
          <a:r>
            <a:rPr lang="en-US" sz="2400">
              <a:latin typeface="Helvetica" pitchFamily="2" charset="0"/>
            </a:rPr>
            <a:t>Autonomous Operations</a:t>
          </a:r>
        </a:p>
      </dgm:t>
    </dgm:pt>
    <dgm:pt modelId="{C85CB94B-1883-C342-BB6C-D2E3762AF5FC}" type="parTrans" cxnId="{5DCBAAB6-FD61-3A46-A27F-5D3B6408979C}">
      <dgm:prSet/>
      <dgm:spPr/>
      <dgm:t>
        <a:bodyPr/>
        <a:lstStyle/>
        <a:p>
          <a:endParaRPr lang="en-US" sz="1800">
            <a:latin typeface="Helvetica" pitchFamily="2" charset="0"/>
          </a:endParaRPr>
        </a:p>
      </dgm:t>
    </dgm:pt>
    <dgm:pt modelId="{82C6F987-3465-6F43-AD42-5F3B82492A48}" type="sibTrans" cxnId="{5DCBAAB6-FD61-3A46-A27F-5D3B6408979C}">
      <dgm:prSet/>
      <dgm:spPr/>
      <dgm:t>
        <a:bodyPr/>
        <a:lstStyle/>
        <a:p>
          <a:endParaRPr lang="en-US" sz="1800">
            <a:latin typeface="Helvetica" pitchFamily="2" charset="0"/>
          </a:endParaRPr>
        </a:p>
      </dgm:t>
    </dgm:pt>
    <dgm:pt modelId="{A321C4C5-D194-D444-ACBB-A40342DC22C9}">
      <dgm:prSet phldrT="[Text]" custT="1"/>
      <dgm:spPr>
        <a:solidFill>
          <a:schemeClr val="accent1"/>
        </a:solidFill>
      </dgm:spPr>
      <dgm:t>
        <a:bodyPr anchor="ctr"/>
        <a:lstStyle/>
        <a:p>
          <a:pPr>
            <a:spcBef>
              <a:spcPts val="200"/>
            </a:spcBef>
          </a:pPr>
          <a:r>
            <a:rPr lang="en-US" sz="2400">
              <a:latin typeface="Helvetica" pitchFamily="2" charset="0"/>
            </a:rPr>
            <a:t>Technology Migration</a:t>
          </a:r>
        </a:p>
      </dgm:t>
    </dgm:pt>
    <dgm:pt modelId="{6CE311ED-804F-5045-B31F-7A33178F1B33}" type="parTrans" cxnId="{771EF17A-4867-F642-BFE0-4C12CB373285}">
      <dgm:prSet/>
      <dgm:spPr/>
      <dgm:t>
        <a:bodyPr/>
        <a:lstStyle/>
        <a:p>
          <a:endParaRPr lang="en-US" sz="1800">
            <a:latin typeface="Helvetica" pitchFamily="2" charset="0"/>
          </a:endParaRPr>
        </a:p>
      </dgm:t>
    </dgm:pt>
    <dgm:pt modelId="{A655C337-0469-6D46-AA2B-0EC437AF30CF}" type="sibTrans" cxnId="{771EF17A-4867-F642-BFE0-4C12CB373285}">
      <dgm:prSet/>
      <dgm:spPr/>
      <dgm:t>
        <a:bodyPr/>
        <a:lstStyle/>
        <a:p>
          <a:endParaRPr lang="en-US" sz="1800">
            <a:latin typeface="Helvetica" pitchFamily="2" charset="0"/>
          </a:endParaRPr>
        </a:p>
      </dgm:t>
    </dgm:pt>
    <dgm:pt modelId="{BC762A42-23AB-6F44-9974-D677654BCB0F}" type="pres">
      <dgm:prSet presAssocID="{25685AE0-2AF8-1341-9C90-0D14A36CEFED}" presName="Name0" presStyleCnt="0">
        <dgm:presLayoutVars>
          <dgm:chMax val="7"/>
          <dgm:chPref val="7"/>
          <dgm:dir/>
        </dgm:presLayoutVars>
      </dgm:prSet>
      <dgm:spPr/>
    </dgm:pt>
    <dgm:pt modelId="{9F68D2A5-3424-6D49-9C8E-466CA068AA7D}" type="pres">
      <dgm:prSet presAssocID="{25685AE0-2AF8-1341-9C90-0D14A36CEFED}" presName="Name1" presStyleCnt="0"/>
      <dgm:spPr/>
    </dgm:pt>
    <dgm:pt modelId="{33130018-D86F-9B4D-9259-6B356919BB2A}" type="pres">
      <dgm:prSet presAssocID="{25685AE0-2AF8-1341-9C90-0D14A36CEFED}" presName="cycle" presStyleCnt="0"/>
      <dgm:spPr/>
    </dgm:pt>
    <dgm:pt modelId="{DD366461-ADAE-9543-8951-8C337EF2DDA1}" type="pres">
      <dgm:prSet presAssocID="{25685AE0-2AF8-1341-9C90-0D14A36CEFED}" presName="srcNode" presStyleLbl="node1" presStyleIdx="0" presStyleCnt="6"/>
      <dgm:spPr/>
    </dgm:pt>
    <dgm:pt modelId="{ACF4D29D-D877-6E46-A692-7982336D0279}" type="pres">
      <dgm:prSet presAssocID="{25685AE0-2AF8-1341-9C90-0D14A36CEFED}" presName="conn" presStyleLbl="parChTrans1D2" presStyleIdx="0" presStyleCnt="1"/>
      <dgm:spPr/>
    </dgm:pt>
    <dgm:pt modelId="{97FBE21C-59B3-FE40-BC38-D12D07179ACC}" type="pres">
      <dgm:prSet presAssocID="{25685AE0-2AF8-1341-9C90-0D14A36CEFED}" presName="extraNode" presStyleLbl="node1" presStyleIdx="0" presStyleCnt="6"/>
      <dgm:spPr/>
    </dgm:pt>
    <dgm:pt modelId="{FA5DE850-18E4-3C41-A841-C3CEAA4E1CB5}" type="pres">
      <dgm:prSet presAssocID="{25685AE0-2AF8-1341-9C90-0D14A36CEFED}" presName="dstNode" presStyleLbl="node1" presStyleIdx="0" presStyleCnt="6"/>
      <dgm:spPr/>
    </dgm:pt>
    <dgm:pt modelId="{F1E2C4C9-AA8F-D04D-91B1-CF2C15570AD7}" type="pres">
      <dgm:prSet presAssocID="{49AE82E0-1ED5-3A4A-8729-581D82AC962A}" presName="text_1" presStyleLbl="node1" presStyleIdx="0" presStyleCnt="6">
        <dgm:presLayoutVars>
          <dgm:bulletEnabled val="1"/>
        </dgm:presLayoutVars>
      </dgm:prSet>
      <dgm:spPr/>
    </dgm:pt>
    <dgm:pt modelId="{159A6E50-94CF-5049-9C7A-2247FE552532}" type="pres">
      <dgm:prSet presAssocID="{49AE82E0-1ED5-3A4A-8729-581D82AC962A}" presName="accent_1" presStyleCnt="0"/>
      <dgm:spPr/>
    </dgm:pt>
    <dgm:pt modelId="{AAA3EC9B-1548-1249-BA01-20D8E949B919}" type="pres">
      <dgm:prSet presAssocID="{49AE82E0-1ED5-3A4A-8729-581D82AC962A}" presName="accentRepeatNode" presStyleLbl="solidFgAcc1" presStyleIdx="0" presStyleCnt="6"/>
      <dgm:spPr>
        <a:solidFill>
          <a:schemeClr val="tx1"/>
        </a:solidFill>
        <a:ln>
          <a:noFill/>
        </a:ln>
      </dgm:spPr>
    </dgm:pt>
    <dgm:pt modelId="{F109A67B-26E5-2048-8036-BCD6B4D0BA4C}" type="pres">
      <dgm:prSet presAssocID="{6EE62E96-F775-AC4F-9718-43540927110D}" presName="text_2" presStyleLbl="node1" presStyleIdx="1" presStyleCnt="6">
        <dgm:presLayoutVars>
          <dgm:bulletEnabled val="1"/>
        </dgm:presLayoutVars>
      </dgm:prSet>
      <dgm:spPr/>
    </dgm:pt>
    <dgm:pt modelId="{DC4F5ED0-21C5-CA47-ADA6-5921178557F7}" type="pres">
      <dgm:prSet presAssocID="{6EE62E96-F775-AC4F-9718-43540927110D}" presName="accent_2" presStyleCnt="0"/>
      <dgm:spPr/>
    </dgm:pt>
    <dgm:pt modelId="{B2CEAC86-73BE-9445-87CA-E9317BDFEEC1}" type="pres">
      <dgm:prSet presAssocID="{6EE62E96-F775-AC4F-9718-43540927110D}" presName="accentRepeatNode" presStyleLbl="solidFgAcc1" presStyleIdx="1" presStyleCnt="6"/>
      <dgm:spPr>
        <a:solidFill>
          <a:schemeClr val="tx1"/>
        </a:solidFill>
        <a:ln>
          <a:noFill/>
        </a:ln>
      </dgm:spPr>
    </dgm:pt>
    <dgm:pt modelId="{52D5A4AB-5F21-B24E-9B43-0EEFB7BADB05}" type="pres">
      <dgm:prSet presAssocID="{B89137EC-58B1-E348-B3A8-AEEA3E83437C}" presName="text_3" presStyleLbl="node1" presStyleIdx="2" presStyleCnt="6">
        <dgm:presLayoutVars>
          <dgm:bulletEnabled val="1"/>
        </dgm:presLayoutVars>
      </dgm:prSet>
      <dgm:spPr/>
    </dgm:pt>
    <dgm:pt modelId="{D5A16673-C984-DA44-A2E4-93AFC9155D11}" type="pres">
      <dgm:prSet presAssocID="{B89137EC-58B1-E348-B3A8-AEEA3E83437C}" presName="accent_3" presStyleCnt="0"/>
      <dgm:spPr/>
    </dgm:pt>
    <dgm:pt modelId="{98574BA8-6A9F-A346-B126-B931DFBFBE0C}" type="pres">
      <dgm:prSet presAssocID="{B89137EC-58B1-E348-B3A8-AEEA3E83437C}" presName="accentRepeatNode" presStyleLbl="solidFgAcc1" presStyleIdx="2" presStyleCnt="6"/>
      <dgm:spPr>
        <a:solidFill>
          <a:schemeClr val="tx1"/>
        </a:solidFill>
        <a:ln>
          <a:noFill/>
        </a:ln>
      </dgm:spPr>
    </dgm:pt>
    <dgm:pt modelId="{9A9F3FC1-44F4-CE46-9080-3B1627195F6B}" type="pres">
      <dgm:prSet presAssocID="{FB136FAB-1208-154E-9410-5D20CA6E6B3A}" presName="text_4" presStyleLbl="node1" presStyleIdx="3" presStyleCnt="6">
        <dgm:presLayoutVars>
          <dgm:bulletEnabled val="1"/>
        </dgm:presLayoutVars>
      </dgm:prSet>
      <dgm:spPr/>
    </dgm:pt>
    <dgm:pt modelId="{674235A3-D6CD-8644-B987-64FC7C5FFA1A}" type="pres">
      <dgm:prSet presAssocID="{FB136FAB-1208-154E-9410-5D20CA6E6B3A}" presName="accent_4" presStyleCnt="0"/>
      <dgm:spPr/>
    </dgm:pt>
    <dgm:pt modelId="{58C1C127-4BB5-724C-BDB1-8E9ED0315621}" type="pres">
      <dgm:prSet presAssocID="{FB136FAB-1208-154E-9410-5D20CA6E6B3A}" presName="accentRepeatNode" presStyleLbl="solidFgAcc1" presStyleIdx="3" presStyleCnt="6"/>
      <dgm:spPr>
        <a:solidFill>
          <a:schemeClr val="tx1"/>
        </a:solidFill>
        <a:ln>
          <a:noFill/>
        </a:ln>
      </dgm:spPr>
    </dgm:pt>
    <dgm:pt modelId="{B015F31C-C1AC-F241-AD3B-415C4C1F36B5}" type="pres">
      <dgm:prSet presAssocID="{490B1FC4-76A3-6C49-8B62-953AE08343BB}" presName="text_5" presStyleLbl="node1" presStyleIdx="4" presStyleCnt="6">
        <dgm:presLayoutVars>
          <dgm:bulletEnabled val="1"/>
        </dgm:presLayoutVars>
      </dgm:prSet>
      <dgm:spPr/>
    </dgm:pt>
    <dgm:pt modelId="{2FD155AD-9A5D-894D-9E2F-FBDE3AC29479}" type="pres">
      <dgm:prSet presAssocID="{490B1FC4-76A3-6C49-8B62-953AE08343BB}" presName="accent_5" presStyleCnt="0"/>
      <dgm:spPr/>
    </dgm:pt>
    <dgm:pt modelId="{DD2CDBC2-8233-CD40-820B-56CB4CC2ADAF}" type="pres">
      <dgm:prSet presAssocID="{490B1FC4-76A3-6C49-8B62-953AE08343BB}" presName="accentRepeatNode" presStyleLbl="solidFgAcc1" presStyleIdx="4" presStyleCnt="6"/>
      <dgm:spPr>
        <a:solidFill>
          <a:schemeClr val="tx1"/>
        </a:solidFill>
        <a:ln>
          <a:noFill/>
        </a:ln>
      </dgm:spPr>
    </dgm:pt>
    <dgm:pt modelId="{676FF1ED-EC3A-B842-8495-13565B93258A}" type="pres">
      <dgm:prSet presAssocID="{A321C4C5-D194-D444-ACBB-A40342DC22C9}" presName="text_6" presStyleLbl="node1" presStyleIdx="5" presStyleCnt="6">
        <dgm:presLayoutVars>
          <dgm:bulletEnabled val="1"/>
        </dgm:presLayoutVars>
      </dgm:prSet>
      <dgm:spPr/>
    </dgm:pt>
    <dgm:pt modelId="{AE081565-76B5-F14E-8E21-E23F2883CA73}" type="pres">
      <dgm:prSet presAssocID="{A321C4C5-D194-D444-ACBB-A40342DC22C9}" presName="accent_6" presStyleCnt="0"/>
      <dgm:spPr/>
    </dgm:pt>
    <dgm:pt modelId="{61139129-3B5B-5544-9AEA-D50434B0ABBD}" type="pres">
      <dgm:prSet presAssocID="{A321C4C5-D194-D444-ACBB-A40342DC22C9}" presName="accentRepeatNode" presStyleLbl="solidFgAcc1" presStyleIdx="5" presStyleCnt="6"/>
      <dgm:spPr>
        <a:solidFill>
          <a:schemeClr val="tx1"/>
        </a:solidFill>
        <a:ln>
          <a:noFill/>
        </a:ln>
      </dgm:spPr>
    </dgm:pt>
  </dgm:ptLst>
  <dgm:cxnLst>
    <dgm:cxn modelId="{714EC003-D1CD-304C-B6A3-E00E544CAA34}" srcId="{25685AE0-2AF8-1341-9C90-0D14A36CEFED}" destId="{6EE62E96-F775-AC4F-9718-43540927110D}" srcOrd="1" destOrd="0" parTransId="{E60E0572-BAA3-2D42-A635-68C7B6BA508C}" sibTransId="{3B362B19-7675-8246-B588-045F61BDF9B0}"/>
    <dgm:cxn modelId="{AFCD5619-5001-3D42-822E-CD1B3DED08B9}" type="presOf" srcId="{49AE82E0-1ED5-3A4A-8729-581D82AC962A}" destId="{F1E2C4C9-AA8F-D04D-91B1-CF2C15570AD7}" srcOrd="0" destOrd="0" presId="urn:microsoft.com/office/officeart/2008/layout/VerticalCurvedList"/>
    <dgm:cxn modelId="{53F3B82B-978F-7742-B40E-A73BCB004B04}" type="presOf" srcId="{490B1FC4-76A3-6C49-8B62-953AE08343BB}" destId="{B015F31C-C1AC-F241-AD3B-415C4C1F36B5}" srcOrd="0" destOrd="0" presId="urn:microsoft.com/office/officeart/2008/layout/VerticalCurvedList"/>
    <dgm:cxn modelId="{E6BD4470-F37C-BE4A-9F9E-B303BE3BC124}" type="presOf" srcId="{A321C4C5-D194-D444-ACBB-A40342DC22C9}" destId="{676FF1ED-EC3A-B842-8495-13565B93258A}" srcOrd="0" destOrd="0" presId="urn:microsoft.com/office/officeart/2008/layout/VerticalCurvedList"/>
    <dgm:cxn modelId="{771EF17A-4867-F642-BFE0-4C12CB373285}" srcId="{25685AE0-2AF8-1341-9C90-0D14A36CEFED}" destId="{A321C4C5-D194-D444-ACBB-A40342DC22C9}" srcOrd="5" destOrd="0" parTransId="{6CE311ED-804F-5045-B31F-7A33178F1B33}" sibTransId="{A655C337-0469-6D46-AA2B-0EC437AF30CF}"/>
    <dgm:cxn modelId="{92E1AE7B-AE94-8A46-9E46-76CF4543149A}" type="presOf" srcId="{FB136FAB-1208-154E-9410-5D20CA6E6B3A}" destId="{9A9F3FC1-44F4-CE46-9080-3B1627195F6B}" srcOrd="0" destOrd="0" presId="urn:microsoft.com/office/officeart/2008/layout/VerticalCurvedList"/>
    <dgm:cxn modelId="{18D3189D-5FAF-7B43-B546-6CF45C032791}" type="presOf" srcId="{25685AE0-2AF8-1341-9C90-0D14A36CEFED}" destId="{BC762A42-23AB-6F44-9974-D677654BCB0F}" srcOrd="0" destOrd="0" presId="urn:microsoft.com/office/officeart/2008/layout/VerticalCurvedList"/>
    <dgm:cxn modelId="{73CEF29D-B604-104B-8DD6-AE47C25A3D2E}" srcId="{25685AE0-2AF8-1341-9C90-0D14A36CEFED}" destId="{FB136FAB-1208-154E-9410-5D20CA6E6B3A}" srcOrd="3" destOrd="0" parTransId="{C668E819-3ECE-884A-B66A-EBE315320DAC}" sibTransId="{C0DDE97A-4E91-B942-B4A3-4DDFEF438B9C}"/>
    <dgm:cxn modelId="{5DCBAAB6-FD61-3A46-A27F-5D3B6408979C}" srcId="{25685AE0-2AF8-1341-9C90-0D14A36CEFED}" destId="{490B1FC4-76A3-6C49-8B62-953AE08343BB}" srcOrd="4" destOrd="0" parTransId="{C85CB94B-1883-C342-BB6C-D2E3762AF5FC}" sibTransId="{82C6F987-3465-6F43-AD42-5F3B82492A48}"/>
    <dgm:cxn modelId="{D031E0C8-C0F9-654A-A97F-6A2A208ED6BB}" srcId="{25685AE0-2AF8-1341-9C90-0D14A36CEFED}" destId="{B89137EC-58B1-E348-B3A8-AEEA3E83437C}" srcOrd="2" destOrd="0" parTransId="{AE96C861-BEBC-B04D-905C-DBD81A158A6C}" sibTransId="{0B0E0C6A-728F-E14F-894F-7560B5E1EFE8}"/>
    <dgm:cxn modelId="{93AE35CB-12C2-024A-8EC8-15870F6A9D0A}" type="presOf" srcId="{B89137EC-58B1-E348-B3A8-AEEA3E83437C}" destId="{52D5A4AB-5F21-B24E-9B43-0EEFB7BADB05}" srcOrd="0" destOrd="0" presId="urn:microsoft.com/office/officeart/2008/layout/VerticalCurvedList"/>
    <dgm:cxn modelId="{CBDA74D0-6741-8A41-A90C-9578E00C6BCE}" type="presOf" srcId="{6EE62E96-F775-AC4F-9718-43540927110D}" destId="{F109A67B-26E5-2048-8036-BCD6B4D0BA4C}" srcOrd="0" destOrd="0" presId="urn:microsoft.com/office/officeart/2008/layout/VerticalCurvedList"/>
    <dgm:cxn modelId="{B22249DE-5FCD-5C4F-A64E-A0F4B6895111}" type="presOf" srcId="{3D0305E3-CFB8-D947-A22D-199781D7B310}" destId="{ACF4D29D-D877-6E46-A692-7982336D0279}" srcOrd="0" destOrd="0" presId="urn:microsoft.com/office/officeart/2008/layout/VerticalCurvedList"/>
    <dgm:cxn modelId="{442378FC-A108-8442-8AD1-05275090CF88}" srcId="{25685AE0-2AF8-1341-9C90-0D14A36CEFED}" destId="{49AE82E0-1ED5-3A4A-8729-581D82AC962A}" srcOrd="0" destOrd="0" parTransId="{4F4CDDD8-D7FF-BB47-BB98-F243AA7F0DB7}" sibTransId="{3D0305E3-CFB8-D947-A22D-199781D7B310}"/>
    <dgm:cxn modelId="{81B9DD7F-263D-134C-87B2-E8CAECA2CD3B}" type="presParOf" srcId="{BC762A42-23AB-6F44-9974-D677654BCB0F}" destId="{9F68D2A5-3424-6D49-9C8E-466CA068AA7D}" srcOrd="0" destOrd="0" presId="urn:microsoft.com/office/officeart/2008/layout/VerticalCurvedList"/>
    <dgm:cxn modelId="{2D510F36-121D-D347-8C57-EAF38D824F22}" type="presParOf" srcId="{9F68D2A5-3424-6D49-9C8E-466CA068AA7D}" destId="{33130018-D86F-9B4D-9259-6B356919BB2A}" srcOrd="0" destOrd="0" presId="urn:microsoft.com/office/officeart/2008/layout/VerticalCurvedList"/>
    <dgm:cxn modelId="{20ABAB5B-D732-0E4C-96A9-AEF3AFBAB996}" type="presParOf" srcId="{33130018-D86F-9B4D-9259-6B356919BB2A}" destId="{DD366461-ADAE-9543-8951-8C337EF2DDA1}" srcOrd="0" destOrd="0" presId="urn:microsoft.com/office/officeart/2008/layout/VerticalCurvedList"/>
    <dgm:cxn modelId="{910D11EB-B159-074F-B235-932A6432543E}" type="presParOf" srcId="{33130018-D86F-9B4D-9259-6B356919BB2A}" destId="{ACF4D29D-D877-6E46-A692-7982336D0279}" srcOrd="1" destOrd="0" presId="urn:microsoft.com/office/officeart/2008/layout/VerticalCurvedList"/>
    <dgm:cxn modelId="{2CD69CD5-8147-4543-AC5D-CA13EC34BFC0}" type="presParOf" srcId="{33130018-D86F-9B4D-9259-6B356919BB2A}" destId="{97FBE21C-59B3-FE40-BC38-D12D07179ACC}" srcOrd="2" destOrd="0" presId="urn:microsoft.com/office/officeart/2008/layout/VerticalCurvedList"/>
    <dgm:cxn modelId="{59086792-8B1E-CD4E-8268-49961499BFDF}" type="presParOf" srcId="{33130018-D86F-9B4D-9259-6B356919BB2A}" destId="{FA5DE850-18E4-3C41-A841-C3CEAA4E1CB5}" srcOrd="3" destOrd="0" presId="urn:microsoft.com/office/officeart/2008/layout/VerticalCurvedList"/>
    <dgm:cxn modelId="{DB7112CB-5D23-7C44-BC23-F2FCAC342F84}" type="presParOf" srcId="{9F68D2A5-3424-6D49-9C8E-466CA068AA7D}" destId="{F1E2C4C9-AA8F-D04D-91B1-CF2C15570AD7}" srcOrd="1" destOrd="0" presId="urn:microsoft.com/office/officeart/2008/layout/VerticalCurvedList"/>
    <dgm:cxn modelId="{47C53D15-6A63-CB4F-880D-E675A7A3C011}" type="presParOf" srcId="{9F68D2A5-3424-6D49-9C8E-466CA068AA7D}" destId="{159A6E50-94CF-5049-9C7A-2247FE552532}" srcOrd="2" destOrd="0" presId="urn:microsoft.com/office/officeart/2008/layout/VerticalCurvedList"/>
    <dgm:cxn modelId="{20E24651-CDB4-094A-A52A-87DE227539DC}" type="presParOf" srcId="{159A6E50-94CF-5049-9C7A-2247FE552532}" destId="{AAA3EC9B-1548-1249-BA01-20D8E949B919}" srcOrd="0" destOrd="0" presId="urn:microsoft.com/office/officeart/2008/layout/VerticalCurvedList"/>
    <dgm:cxn modelId="{00D917E1-0F5A-BE4D-A4E0-3251F1E38479}" type="presParOf" srcId="{9F68D2A5-3424-6D49-9C8E-466CA068AA7D}" destId="{F109A67B-26E5-2048-8036-BCD6B4D0BA4C}" srcOrd="3" destOrd="0" presId="urn:microsoft.com/office/officeart/2008/layout/VerticalCurvedList"/>
    <dgm:cxn modelId="{3ECC1A13-3E22-F548-9280-EE732612F9EA}" type="presParOf" srcId="{9F68D2A5-3424-6D49-9C8E-466CA068AA7D}" destId="{DC4F5ED0-21C5-CA47-ADA6-5921178557F7}" srcOrd="4" destOrd="0" presId="urn:microsoft.com/office/officeart/2008/layout/VerticalCurvedList"/>
    <dgm:cxn modelId="{7AA695FD-BFCF-8440-884C-DEC406BD07E2}" type="presParOf" srcId="{DC4F5ED0-21C5-CA47-ADA6-5921178557F7}" destId="{B2CEAC86-73BE-9445-87CA-E9317BDFEEC1}" srcOrd="0" destOrd="0" presId="urn:microsoft.com/office/officeart/2008/layout/VerticalCurvedList"/>
    <dgm:cxn modelId="{132C6B7D-EA10-6543-8F9F-1F523EA320F2}" type="presParOf" srcId="{9F68D2A5-3424-6D49-9C8E-466CA068AA7D}" destId="{52D5A4AB-5F21-B24E-9B43-0EEFB7BADB05}" srcOrd="5" destOrd="0" presId="urn:microsoft.com/office/officeart/2008/layout/VerticalCurvedList"/>
    <dgm:cxn modelId="{0C20BAE1-4617-5F49-A7CF-4DC0331B9033}" type="presParOf" srcId="{9F68D2A5-3424-6D49-9C8E-466CA068AA7D}" destId="{D5A16673-C984-DA44-A2E4-93AFC9155D11}" srcOrd="6" destOrd="0" presId="urn:microsoft.com/office/officeart/2008/layout/VerticalCurvedList"/>
    <dgm:cxn modelId="{B5843EC5-833A-4F44-8A50-3F7CDF080DAC}" type="presParOf" srcId="{D5A16673-C984-DA44-A2E4-93AFC9155D11}" destId="{98574BA8-6A9F-A346-B126-B931DFBFBE0C}" srcOrd="0" destOrd="0" presId="urn:microsoft.com/office/officeart/2008/layout/VerticalCurvedList"/>
    <dgm:cxn modelId="{A2D6DA3C-36CC-8749-AAD8-F3DBE783D61F}" type="presParOf" srcId="{9F68D2A5-3424-6D49-9C8E-466CA068AA7D}" destId="{9A9F3FC1-44F4-CE46-9080-3B1627195F6B}" srcOrd="7" destOrd="0" presId="urn:microsoft.com/office/officeart/2008/layout/VerticalCurvedList"/>
    <dgm:cxn modelId="{DDBBF40E-D5F8-2346-BE90-8A191C0A97D6}" type="presParOf" srcId="{9F68D2A5-3424-6D49-9C8E-466CA068AA7D}" destId="{674235A3-D6CD-8644-B987-64FC7C5FFA1A}" srcOrd="8" destOrd="0" presId="urn:microsoft.com/office/officeart/2008/layout/VerticalCurvedList"/>
    <dgm:cxn modelId="{05BE1869-A258-6346-8807-4331AE9B35A3}" type="presParOf" srcId="{674235A3-D6CD-8644-B987-64FC7C5FFA1A}" destId="{58C1C127-4BB5-724C-BDB1-8E9ED0315621}" srcOrd="0" destOrd="0" presId="urn:microsoft.com/office/officeart/2008/layout/VerticalCurvedList"/>
    <dgm:cxn modelId="{4274610E-2628-1248-903A-0D357548F2AC}" type="presParOf" srcId="{9F68D2A5-3424-6D49-9C8E-466CA068AA7D}" destId="{B015F31C-C1AC-F241-AD3B-415C4C1F36B5}" srcOrd="9" destOrd="0" presId="urn:microsoft.com/office/officeart/2008/layout/VerticalCurvedList"/>
    <dgm:cxn modelId="{DD958B8B-17D6-6F47-81DE-31213DB05760}" type="presParOf" srcId="{9F68D2A5-3424-6D49-9C8E-466CA068AA7D}" destId="{2FD155AD-9A5D-894D-9E2F-FBDE3AC29479}" srcOrd="10" destOrd="0" presId="urn:microsoft.com/office/officeart/2008/layout/VerticalCurvedList"/>
    <dgm:cxn modelId="{444E2C99-50F9-BF4F-9F26-074A69680F6E}" type="presParOf" srcId="{2FD155AD-9A5D-894D-9E2F-FBDE3AC29479}" destId="{DD2CDBC2-8233-CD40-820B-56CB4CC2ADAF}" srcOrd="0" destOrd="0" presId="urn:microsoft.com/office/officeart/2008/layout/VerticalCurvedList"/>
    <dgm:cxn modelId="{DD3B6F5B-06E6-FC4E-9265-8BF57B145D12}" type="presParOf" srcId="{9F68D2A5-3424-6D49-9C8E-466CA068AA7D}" destId="{676FF1ED-EC3A-B842-8495-13565B93258A}" srcOrd="11" destOrd="0" presId="urn:microsoft.com/office/officeart/2008/layout/VerticalCurvedList"/>
    <dgm:cxn modelId="{383C040F-4AD0-7441-9754-B2E68600D422}" type="presParOf" srcId="{9F68D2A5-3424-6D49-9C8E-466CA068AA7D}" destId="{AE081565-76B5-F14E-8E21-E23F2883CA73}" srcOrd="12" destOrd="0" presId="urn:microsoft.com/office/officeart/2008/layout/VerticalCurvedList"/>
    <dgm:cxn modelId="{BA48F4EA-DEC1-EC4F-BA6D-FEE229643482}" type="presParOf" srcId="{AE081565-76B5-F14E-8E21-E23F2883CA73}" destId="{61139129-3B5B-5544-9AEA-D50434B0ABBD}"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7B26195-C1A5-4D43-A0A8-0AAF60C8FB81}" type="doc">
      <dgm:prSet loTypeId="urn:microsoft.com/office/officeart/2005/8/layout/process1" loCatId="" qsTypeId="urn:microsoft.com/office/officeart/2005/8/quickstyle/simple2" qsCatId="simple" csTypeId="urn:microsoft.com/office/officeart/2005/8/colors/accent0_1" csCatId="mainScheme" phldr="1"/>
      <dgm:spPr/>
      <dgm:t>
        <a:bodyPr/>
        <a:lstStyle/>
        <a:p>
          <a:endParaRPr lang="en-US"/>
        </a:p>
      </dgm:t>
    </dgm:pt>
    <dgm:pt modelId="{BD5E67F1-4F15-F240-B35B-D401B2D0EBEC}">
      <dgm:prSet phldrT="[Text]" custT="1"/>
      <dgm:spPr>
        <a:solidFill>
          <a:schemeClr val="tx1"/>
        </a:solidFill>
        <a:ln>
          <a:noFill/>
        </a:ln>
      </dgm:spPr>
      <dgm:t>
        <a:bodyPr tIns="109728"/>
        <a:lstStyle/>
        <a:p>
          <a:pPr>
            <a:spcAft>
              <a:spcPts val="1000"/>
            </a:spcAft>
          </a:pPr>
          <a:r>
            <a:rPr lang="en-US" sz="1400" b="1" err="1">
              <a:ln>
                <a:noFill/>
              </a:ln>
              <a:solidFill>
                <a:schemeClr val="accent5"/>
              </a:solidFill>
              <a:latin typeface="Helvetica" pitchFamily="2" charset="0"/>
            </a:rPr>
            <a:t>GeneSat</a:t>
          </a:r>
          <a:r>
            <a:rPr lang="en-US" sz="1400" b="1">
              <a:ln>
                <a:noFill/>
              </a:ln>
              <a:solidFill>
                <a:schemeClr val="accent5"/>
              </a:solidFill>
              <a:latin typeface="Helvetica" pitchFamily="2" charset="0"/>
            </a:rPr>
            <a:t> (2006)</a:t>
          </a:r>
        </a:p>
      </dgm:t>
    </dgm:pt>
    <dgm:pt modelId="{DCBA5F20-9751-E94A-B6E8-A607D5CA429D}" type="parTrans" cxnId="{4CABF742-C7AA-F849-B41A-B9F22E76126A}">
      <dgm:prSet/>
      <dgm:spPr/>
      <dgm:t>
        <a:bodyPr/>
        <a:lstStyle/>
        <a:p>
          <a:endParaRPr lang="en-US" sz="1500">
            <a:ln>
              <a:noFill/>
            </a:ln>
          </a:endParaRPr>
        </a:p>
      </dgm:t>
    </dgm:pt>
    <dgm:pt modelId="{E8B7CF03-2568-0649-8860-261000A1F20B}" type="sibTrans" cxnId="{4CABF742-C7AA-F849-B41A-B9F22E76126A}">
      <dgm:prSet custT="1"/>
      <dgm:spPr>
        <a:solidFill>
          <a:schemeClr val="accent5"/>
        </a:solidFill>
      </dgm:spPr>
      <dgm:t>
        <a:bodyPr/>
        <a:lstStyle/>
        <a:p>
          <a:endParaRPr lang="en-US" sz="1500">
            <a:ln>
              <a:noFill/>
            </a:ln>
          </a:endParaRPr>
        </a:p>
      </dgm:t>
    </dgm:pt>
    <dgm:pt modelId="{315EC15D-1A4E-6045-9330-04482C191728}">
      <dgm:prSet phldrT="[Text]" custT="1"/>
      <dgm:spPr>
        <a:solidFill>
          <a:schemeClr val="tx1"/>
        </a:solidFill>
        <a:ln>
          <a:noFill/>
        </a:ln>
      </dgm:spPr>
      <dgm:t>
        <a:bodyPr tIns="109728"/>
        <a:lstStyle/>
        <a:p>
          <a:pPr>
            <a:spcAft>
              <a:spcPts val="500"/>
            </a:spcAft>
          </a:pPr>
          <a:r>
            <a:rPr lang="en-US" sz="1200">
              <a:ln>
                <a:noFill/>
              </a:ln>
              <a:solidFill>
                <a:schemeClr val="bg1"/>
              </a:solidFill>
              <a:latin typeface="Helvetica" pitchFamily="2" charset="0"/>
            </a:rPr>
            <a:t>3U</a:t>
          </a:r>
        </a:p>
      </dgm:t>
    </dgm:pt>
    <dgm:pt modelId="{86EB3795-647C-2841-818C-48496124ADA4}" type="parTrans" cxnId="{CCCB42EE-7799-544C-8FB9-F8CFB7AC9690}">
      <dgm:prSet/>
      <dgm:spPr/>
      <dgm:t>
        <a:bodyPr/>
        <a:lstStyle/>
        <a:p>
          <a:endParaRPr lang="en-US" sz="1500">
            <a:ln>
              <a:noFill/>
            </a:ln>
          </a:endParaRPr>
        </a:p>
      </dgm:t>
    </dgm:pt>
    <dgm:pt modelId="{0C3326B2-CACC-3446-B49F-E49F0E731F2F}" type="sibTrans" cxnId="{CCCB42EE-7799-544C-8FB9-F8CFB7AC9690}">
      <dgm:prSet/>
      <dgm:spPr/>
      <dgm:t>
        <a:bodyPr/>
        <a:lstStyle/>
        <a:p>
          <a:endParaRPr lang="en-US" sz="1500">
            <a:ln>
              <a:noFill/>
            </a:ln>
          </a:endParaRPr>
        </a:p>
      </dgm:t>
    </dgm:pt>
    <dgm:pt modelId="{AEEE8B27-72A5-204B-AA5F-E489B9C4DBB8}">
      <dgm:prSet phldrT="[Text]" custT="1"/>
      <dgm:spPr>
        <a:solidFill>
          <a:schemeClr val="tx1"/>
        </a:solidFill>
        <a:ln>
          <a:noFill/>
        </a:ln>
      </dgm:spPr>
      <dgm:t>
        <a:bodyPr tIns="109728"/>
        <a:lstStyle/>
        <a:p>
          <a:pPr>
            <a:spcAft>
              <a:spcPts val="1000"/>
            </a:spcAft>
          </a:pPr>
          <a:r>
            <a:rPr lang="en-US" sz="1400" b="1">
              <a:ln>
                <a:noFill/>
              </a:ln>
              <a:solidFill>
                <a:schemeClr val="accent5"/>
              </a:solidFill>
              <a:latin typeface="Helvetica" pitchFamily="2" charset="0"/>
            </a:rPr>
            <a:t>PharmaSat (2009)</a:t>
          </a:r>
        </a:p>
      </dgm:t>
    </dgm:pt>
    <dgm:pt modelId="{BA3136A5-D869-304B-B376-D1FB76CA8D08}" type="parTrans" cxnId="{0FB4AB84-0BC5-8047-8656-2419B0441EBD}">
      <dgm:prSet/>
      <dgm:spPr/>
      <dgm:t>
        <a:bodyPr/>
        <a:lstStyle/>
        <a:p>
          <a:endParaRPr lang="en-US" sz="1500">
            <a:ln>
              <a:noFill/>
            </a:ln>
          </a:endParaRPr>
        </a:p>
      </dgm:t>
    </dgm:pt>
    <dgm:pt modelId="{D5D7528E-1220-2A4A-A6B7-42E9A8E0527D}" type="sibTrans" cxnId="{0FB4AB84-0BC5-8047-8656-2419B0441EBD}">
      <dgm:prSet custT="1"/>
      <dgm:spPr>
        <a:solidFill>
          <a:schemeClr val="accent5"/>
        </a:solidFill>
      </dgm:spPr>
      <dgm:t>
        <a:bodyPr/>
        <a:lstStyle/>
        <a:p>
          <a:endParaRPr lang="en-US" sz="1500">
            <a:ln>
              <a:noFill/>
            </a:ln>
          </a:endParaRPr>
        </a:p>
      </dgm:t>
    </dgm:pt>
    <dgm:pt modelId="{7030B6C8-DB16-4848-8D25-FC9842E8A904}">
      <dgm:prSet phldrT="[Text]" custT="1"/>
      <dgm:spPr>
        <a:solidFill>
          <a:schemeClr val="tx1"/>
        </a:solidFill>
        <a:ln>
          <a:noFill/>
        </a:ln>
      </dgm:spPr>
      <dgm:t>
        <a:bodyPr tIns="109728"/>
        <a:lstStyle/>
        <a:p>
          <a:pPr>
            <a:spcAft>
              <a:spcPts val="500"/>
            </a:spcAft>
          </a:pPr>
          <a:r>
            <a:rPr lang="en-US" sz="1200">
              <a:ln>
                <a:noFill/>
              </a:ln>
              <a:solidFill>
                <a:schemeClr val="bg1"/>
              </a:solidFill>
              <a:latin typeface="Helvetica" pitchFamily="2" charset="0"/>
            </a:rPr>
            <a:t>3U</a:t>
          </a:r>
        </a:p>
      </dgm:t>
    </dgm:pt>
    <dgm:pt modelId="{3AF89EAA-7E61-A64B-9964-76EF1063280C}" type="parTrans" cxnId="{6927A253-47D0-9041-AD04-C250F2583F6B}">
      <dgm:prSet/>
      <dgm:spPr/>
      <dgm:t>
        <a:bodyPr/>
        <a:lstStyle/>
        <a:p>
          <a:endParaRPr lang="en-US" sz="1500">
            <a:ln>
              <a:noFill/>
            </a:ln>
          </a:endParaRPr>
        </a:p>
      </dgm:t>
    </dgm:pt>
    <dgm:pt modelId="{02A14219-D35B-2A45-88B3-9E8844696546}" type="sibTrans" cxnId="{6927A253-47D0-9041-AD04-C250F2583F6B}">
      <dgm:prSet/>
      <dgm:spPr/>
      <dgm:t>
        <a:bodyPr/>
        <a:lstStyle/>
        <a:p>
          <a:endParaRPr lang="en-US" sz="1500">
            <a:ln>
              <a:noFill/>
            </a:ln>
          </a:endParaRPr>
        </a:p>
      </dgm:t>
    </dgm:pt>
    <dgm:pt modelId="{FDBFDFE3-5F6D-E547-BB3C-C99FBBB134BD}">
      <dgm:prSet phldrT="[Text]" custT="1"/>
      <dgm:spPr>
        <a:solidFill>
          <a:schemeClr val="tx1"/>
        </a:solidFill>
        <a:ln>
          <a:noFill/>
        </a:ln>
      </dgm:spPr>
      <dgm:t>
        <a:bodyPr tIns="109728"/>
        <a:lstStyle/>
        <a:p>
          <a:pPr>
            <a:spcAft>
              <a:spcPts val="1000"/>
            </a:spcAft>
          </a:pPr>
          <a:r>
            <a:rPr lang="en-US" sz="1400" b="1">
              <a:ln>
                <a:noFill/>
              </a:ln>
              <a:solidFill>
                <a:schemeClr val="accent5"/>
              </a:solidFill>
              <a:latin typeface="Helvetica" pitchFamily="2" charset="0"/>
            </a:rPr>
            <a:t>O/OREOS (2010)</a:t>
          </a:r>
        </a:p>
      </dgm:t>
    </dgm:pt>
    <dgm:pt modelId="{4457721D-B39D-774B-A8C8-8F3907C51C12}" type="parTrans" cxnId="{BDC4F140-CDA9-C44A-A96B-18A0118AE617}">
      <dgm:prSet/>
      <dgm:spPr/>
      <dgm:t>
        <a:bodyPr/>
        <a:lstStyle/>
        <a:p>
          <a:endParaRPr lang="en-US" sz="1500">
            <a:ln>
              <a:noFill/>
            </a:ln>
          </a:endParaRPr>
        </a:p>
      </dgm:t>
    </dgm:pt>
    <dgm:pt modelId="{7BDA1B2D-DCED-B742-AC7C-4292F8E46E3F}" type="sibTrans" cxnId="{BDC4F140-CDA9-C44A-A96B-18A0118AE617}">
      <dgm:prSet custT="1"/>
      <dgm:spPr>
        <a:solidFill>
          <a:schemeClr val="accent5"/>
        </a:solidFill>
      </dgm:spPr>
      <dgm:t>
        <a:bodyPr/>
        <a:lstStyle/>
        <a:p>
          <a:endParaRPr lang="en-US" sz="1500">
            <a:ln>
              <a:noFill/>
            </a:ln>
          </a:endParaRPr>
        </a:p>
      </dgm:t>
    </dgm:pt>
    <dgm:pt modelId="{A5CA421B-EFA5-8341-BEF2-C29A8CCAD6D9}">
      <dgm:prSet phldrT="[Text]" custT="1"/>
      <dgm:spPr>
        <a:solidFill>
          <a:schemeClr val="tx1"/>
        </a:solidFill>
        <a:ln>
          <a:noFill/>
        </a:ln>
      </dgm:spPr>
      <dgm:t>
        <a:bodyPr tIns="109728"/>
        <a:lstStyle/>
        <a:p>
          <a:pPr>
            <a:spcAft>
              <a:spcPts val="500"/>
            </a:spcAft>
          </a:pPr>
          <a:r>
            <a:rPr lang="en-US" sz="1200">
              <a:ln>
                <a:noFill/>
              </a:ln>
              <a:solidFill>
                <a:schemeClr val="bg1"/>
              </a:solidFill>
              <a:latin typeface="Helvetica" pitchFamily="2" charset="0"/>
            </a:rPr>
            <a:t>3U</a:t>
          </a:r>
        </a:p>
      </dgm:t>
    </dgm:pt>
    <dgm:pt modelId="{1BF82F89-985A-494F-8F99-322AF872D3B8}" type="parTrans" cxnId="{57521AE7-C8A0-0B45-B891-8E6768A2B1A4}">
      <dgm:prSet/>
      <dgm:spPr/>
      <dgm:t>
        <a:bodyPr/>
        <a:lstStyle/>
        <a:p>
          <a:endParaRPr lang="en-US" sz="1500">
            <a:ln>
              <a:noFill/>
            </a:ln>
          </a:endParaRPr>
        </a:p>
      </dgm:t>
    </dgm:pt>
    <dgm:pt modelId="{A42F3445-BB93-0448-87A2-B6B826A17907}" type="sibTrans" cxnId="{57521AE7-C8A0-0B45-B891-8E6768A2B1A4}">
      <dgm:prSet/>
      <dgm:spPr/>
      <dgm:t>
        <a:bodyPr/>
        <a:lstStyle/>
        <a:p>
          <a:endParaRPr lang="en-US" sz="1500">
            <a:ln>
              <a:noFill/>
            </a:ln>
          </a:endParaRPr>
        </a:p>
      </dgm:t>
    </dgm:pt>
    <dgm:pt modelId="{66DE184E-F0AD-FA43-881D-0C5CB84860C2}">
      <dgm:prSet phldrT="[Text]" custT="1"/>
      <dgm:spPr>
        <a:solidFill>
          <a:schemeClr val="tx1"/>
        </a:solidFill>
        <a:ln>
          <a:noFill/>
        </a:ln>
      </dgm:spPr>
      <dgm:t>
        <a:bodyPr tIns="109728"/>
        <a:lstStyle/>
        <a:p>
          <a:pPr>
            <a:spcAft>
              <a:spcPts val="500"/>
            </a:spcAft>
          </a:pPr>
          <a:r>
            <a:rPr lang="en-US" sz="1200">
              <a:ln>
                <a:noFill/>
              </a:ln>
              <a:solidFill>
                <a:schemeClr val="bg1"/>
              </a:solidFill>
              <a:latin typeface="Helvetica" pitchFamily="2" charset="0"/>
            </a:rPr>
            <a:t>E. Coli</a:t>
          </a:r>
        </a:p>
      </dgm:t>
    </dgm:pt>
    <dgm:pt modelId="{78C1CB14-6335-0547-9B2B-10CD34C7CDFD}" type="parTrans" cxnId="{87CA91AB-4EAD-8248-8336-C926258D973F}">
      <dgm:prSet/>
      <dgm:spPr/>
      <dgm:t>
        <a:bodyPr/>
        <a:lstStyle/>
        <a:p>
          <a:endParaRPr lang="en-US" sz="1500">
            <a:ln>
              <a:noFill/>
            </a:ln>
          </a:endParaRPr>
        </a:p>
      </dgm:t>
    </dgm:pt>
    <dgm:pt modelId="{E7CE070D-9C58-1943-9210-841D2D6C4BA9}" type="sibTrans" cxnId="{87CA91AB-4EAD-8248-8336-C926258D973F}">
      <dgm:prSet/>
      <dgm:spPr/>
      <dgm:t>
        <a:bodyPr/>
        <a:lstStyle/>
        <a:p>
          <a:endParaRPr lang="en-US" sz="1500">
            <a:ln>
              <a:noFill/>
            </a:ln>
          </a:endParaRPr>
        </a:p>
      </dgm:t>
    </dgm:pt>
    <dgm:pt modelId="{A5E5D43E-18FC-3749-897F-8EB3990BA063}">
      <dgm:prSet phldrT="[Text]" custT="1"/>
      <dgm:spPr>
        <a:solidFill>
          <a:schemeClr val="tx1"/>
        </a:solidFill>
        <a:ln>
          <a:noFill/>
        </a:ln>
      </dgm:spPr>
      <dgm:t>
        <a:bodyPr tIns="109728"/>
        <a:lstStyle/>
        <a:p>
          <a:pPr>
            <a:spcAft>
              <a:spcPts val="500"/>
            </a:spcAft>
          </a:pPr>
          <a:r>
            <a:rPr lang="en-US" sz="1200">
              <a:ln>
                <a:noFill/>
              </a:ln>
              <a:solidFill>
                <a:schemeClr val="bg1"/>
              </a:solidFill>
              <a:latin typeface="Helvetica" pitchFamily="2" charset="0"/>
            </a:rPr>
            <a:t>Brewer's Yeast</a:t>
          </a:r>
        </a:p>
      </dgm:t>
    </dgm:pt>
    <dgm:pt modelId="{95CC8E47-0DDF-0444-BFAE-85954C49ED46}" type="parTrans" cxnId="{0D67F3B4-1B3C-8641-8829-41A61E133AB6}">
      <dgm:prSet/>
      <dgm:spPr/>
      <dgm:t>
        <a:bodyPr/>
        <a:lstStyle/>
        <a:p>
          <a:endParaRPr lang="en-US" sz="1500">
            <a:ln>
              <a:noFill/>
            </a:ln>
          </a:endParaRPr>
        </a:p>
      </dgm:t>
    </dgm:pt>
    <dgm:pt modelId="{066BCCDC-F39E-2548-A5C3-2E734CF278FA}" type="sibTrans" cxnId="{0D67F3B4-1B3C-8641-8829-41A61E133AB6}">
      <dgm:prSet/>
      <dgm:spPr/>
      <dgm:t>
        <a:bodyPr/>
        <a:lstStyle/>
        <a:p>
          <a:endParaRPr lang="en-US" sz="1500">
            <a:ln>
              <a:noFill/>
            </a:ln>
          </a:endParaRPr>
        </a:p>
      </dgm:t>
    </dgm:pt>
    <dgm:pt modelId="{30FF0795-CAF6-4749-BD2C-0F2DEBC85E51}">
      <dgm:prSet phldrT="[Text]" custT="1"/>
      <dgm:spPr>
        <a:solidFill>
          <a:schemeClr val="tx1"/>
        </a:solidFill>
        <a:ln>
          <a:noFill/>
        </a:ln>
      </dgm:spPr>
      <dgm:t>
        <a:bodyPr tIns="109728"/>
        <a:lstStyle/>
        <a:p>
          <a:pPr>
            <a:spcAft>
              <a:spcPts val="500"/>
            </a:spcAft>
          </a:pPr>
          <a:r>
            <a:rPr lang="en-US" sz="1200">
              <a:ln>
                <a:noFill/>
              </a:ln>
              <a:solidFill>
                <a:schemeClr val="bg1"/>
              </a:solidFill>
              <a:latin typeface="Helvetica" pitchFamily="2" charset="0"/>
            </a:rPr>
            <a:t>2 </a:t>
          </a:r>
          <a:r>
            <a:rPr lang="en-US" sz="1200" err="1">
              <a:ln>
                <a:noFill/>
              </a:ln>
              <a:solidFill>
                <a:schemeClr val="bg1"/>
              </a:solidFill>
              <a:latin typeface="Helvetica" pitchFamily="2" charset="0"/>
            </a:rPr>
            <a:t>Bacteriae</a:t>
          </a:r>
          <a:r>
            <a:rPr lang="en-US" sz="1200">
              <a:ln>
                <a:noFill/>
              </a:ln>
              <a:solidFill>
                <a:schemeClr val="bg1"/>
              </a:solidFill>
              <a:latin typeface="Helvetica" pitchFamily="2" charset="0"/>
            </a:rPr>
            <a:t> and Other Biomolecules</a:t>
          </a:r>
        </a:p>
      </dgm:t>
    </dgm:pt>
    <dgm:pt modelId="{DA039EA8-BF03-0044-B5EE-4BB07DBA568F}" type="parTrans" cxnId="{64838E44-2126-2C40-863B-399CB44BD806}">
      <dgm:prSet/>
      <dgm:spPr/>
      <dgm:t>
        <a:bodyPr/>
        <a:lstStyle/>
        <a:p>
          <a:endParaRPr lang="en-US" sz="1500">
            <a:ln>
              <a:noFill/>
            </a:ln>
          </a:endParaRPr>
        </a:p>
      </dgm:t>
    </dgm:pt>
    <dgm:pt modelId="{5C921295-668E-7A4D-92B1-E86B85BD8AF7}" type="sibTrans" cxnId="{64838E44-2126-2C40-863B-399CB44BD806}">
      <dgm:prSet/>
      <dgm:spPr/>
      <dgm:t>
        <a:bodyPr/>
        <a:lstStyle/>
        <a:p>
          <a:endParaRPr lang="en-US" sz="1500">
            <a:ln>
              <a:noFill/>
            </a:ln>
          </a:endParaRPr>
        </a:p>
      </dgm:t>
    </dgm:pt>
    <dgm:pt modelId="{C7477EB0-6EC9-8441-A0A6-7875A6CA564F}">
      <dgm:prSet phldrT="[Text]" custT="1"/>
      <dgm:spPr>
        <a:solidFill>
          <a:schemeClr val="tx1"/>
        </a:solidFill>
        <a:ln>
          <a:noFill/>
        </a:ln>
      </dgm:spPr>
      <dgm:t>
        <a:bodyPr tIns="109728"/>
        <a:lstStyle/>
        <a:p>
          <a:pPr>
            <a:spcAft>
              <a:spcPts val="500"/>
            </a:spcAft>
          </a:pPr>
          <a:r>
            <a:rPr lang="en-US" sz="1200">
              <a:ln>
                <a:noFill/>
              </a:ln>
              <a:solidFill>
                <a:schemeClr val="bg1"/>
              </a:solidFill>
              <a:latin typeface="Helvetica" pitchFamily="2" charset="0"/>
            </a:rPr>
            <a:t>Different Radiation Exposures, Optical Density, and Fluorescence Spectroscopy</a:t>
          </a:r>
        </a:p>
      </dgm:t>
    </dgm:pt>
    <dgm:pt modelId="{947F7619-2ABC-154A-A12C-DEE87CF80F48}" type="parTrans" cxnId="{BD62E727-CE5F-C04B-B4B7-6C1EF00E25DB}">
      <dgm:prSet/>
      <dgm:spPr/>
      <dgm:t>
        <a:bodyPr/>
        <a:lstStyle/>
        <a:p>
          <a:endParaRPr lang="en-US" sz="1500">
            <a:ln>
              <a:noFill/>
            </a:ln>
          </a:endParaRPr>
        </a:p>
      </dgm:t>
    </dgm:pt>
    <dgm:pt modelId="{CFD2011B-2302-3648-A488-206DEF5D270F}" type="sibTrans" cxnId="{BD62E727-CE5F-C04B-B4B7-6C1EF00E25DB}">
      <dgm:prSet/>
      <dgm:spPr/>
      <dgm:t>
        <a:bodyPr/>
        <a:lstStyle/>
        <a:p>
          <a:endParaRPr lang="en-US" sz="1500">
            <a:ln>
              <a:noFill/>
            </a:ln>
          </a:endParaRPr>
        </a:p>
      </dgm:t>
    </dgm:pt>
    <dgm:pt modelId="{B7F21A41-CD10-6E4E-A968-BB466A5D580E}">
      <dgm:prSet phldrT="[Text]" custT="1"/>
      <dgm:spPr>
        <a:solidFill>
          <a:schemeClr val="tx1"/>
        </a:solidFill>
        <a:ln>
          <a:noFill/>
        </a:ln>
      </dgm:spPr>
      <dgm:t>
        <a:bodyPr tIns="109728"/>
        <a:lstStyle/>
        <a:p>
          <a:pPr>
            <a:spcAft>
              <a:spcPts val="1000"/>
            </a:spcAft>
          </a:pPr>
          <a:r>
            <a:rPr lang="en-US" sz="1400" b="1">
              <a:ln>
                <a:noFill/>
              </a:ln>
              <a:solidFill>
                <a:schemeClr val="accent5"/>
              </a:solidFill>
              <a:latin typeface="Helvetica" pitchFamily="2" charset="0"/>
            </a:rPr>
            <a:t>BioSentinel (2021)</a:t>
          </a:r>
        </a:p>
      </dgm:t>
    </dgm:pt>
    <dgm:pt modelId="{CCD4480F-1FA0-0A41-BD2F-712861EAF004}" type="parTrans" cxnId="{41418895-0562-A54F-96B4-8CED729F2E55}">
      <dgm:prSet/>
      <dgm:spPr/>
      <dgm:t>
        <a:bodyPr/>
        <a:lstStyle/>
        <a:p>
          <a:endParaRPr lang="en-US" sz="1500">
            <a:ln>
              <a:noFill/>
            </a:ln>
          </a:endParaRPr>
        </a:p>
      </dgm:t>
    </dgm:pt>
    <dgm:pt modelId="{6549469D-B19F-B24F-982A-A1EECE0A300A}" type="sibTrans" cxnId="{41418895-0562-A54F-96B4-8CED729F2E55}">
      <dgm:prSet/>
      <dgm:spPr/>
      <dgm:t>
        <a:bodyPr/>
        <a:lstStyle/>
        <a:p>
          <a:endParaRPr lang="en-US" sz="1500">
            <a:ln>
              <a:noFill/>
            </a:ln>
          </a:endParaRPr>
        </a:p>
      </dgm:t>
    </dgm:pt>
    <dgm:pt modelId="{F1BC32B9-9B36-9846-AE44-2EC2AAD4BE84}">
      <dgm:prSet phldrT="[Text]" custT="1"/>
      <dgm:spPr>
        <a:solidFill>
          <a:schemeClr val="tx1"/>
        </a:solidFill>
        <a:ln>
          <a:noFill/>
        </a:ln>
      </dgm:spPr>
      <dgm:t>
        <a:bodyPr tIns="109728"/>
        <a:lstStyle/>
        <a:p>
          <a:pPr>
            <a:spcAft>
              <a:spcPts val="500"/>
            </a:spcAft>
          </a:pPr>
          <a:r>
            <a:rPr lang="en-US" sz="1200">
              <a:ln>
                <a:noFill/>
              </a:ln>
              <a:solidFill>
                <a:schemeClr val="bg1"/>
              </a:solidFill>
              <a:latin typeface="Helvetica" pitchFamily="2" charset="0"/>
            </a:rPr>
            <a:t>6U Artemis-1</a:t>
          </a:r>
        </a:p>
      </dgm:t>
    </dgm:pt>
    <dgm:pt modelId="{5CEB442A-0876-7F4C-A8EF-0DF02B812919}" type="parTrans" cxnId="{A13CFC9A-B93F-6645-9ADF-2CACAE5B6DBF}">
      <dgm:prSet/>
      <dgm:spPr/>
      <dgm:t>
        <a:bodyPr/>
        <a:lstStyle/>
        <a:p>
          <a:endParaRPr lang="en-US" sz="1500">
            <a:ln>
              <a:noFill/>
            </a:ln>
          </a:endParaRPr>
        </a:p>
      </dgm:t>
    </dgm:pt>
    <dgm:pt modelId="{BDDD9B8E-B247-3C4E-AE82-3DEC37B4386A}" type="sibTrans" cxnId="{A13CFC9A-B93F-6645-9ADF-2CACAE5B6DBF}">
      <dgm:prSet/>
      <dgm:spPr/>
      <dgm:t>
        <a:bodyPr/>
        <a:lstStyle/>
        <a:p>
          <a:endParaRPr lang="en-US" sz="1500">
            <a:ln>
              <a:noFill/>
            </a:ln>
          </a:endParaRPr>
        </a:p>
      </dgm:t>
    </dgm:pt>
    <dgm:pt modelId="{D3B4E8DF-CA62-8444-AF61-BEC72B9BC70A}">
      <dgm:prSet phldrT="[Text]" custT="1"/>
      <dgm:spPr>
        <a:solidFill>
          <a:schemeClr val="tx1"/>
        </a:solidFill>
        <a:ln>
          <a:noFill/>
        </a:ln>
      </dgm:spPr>
      <dgm:t>
        <a:bodyPr tIns="109728"/>
        <a:lstStyle/>
        <a:p>
          <a:pPr>
            <a:spcAft>
              <a:spcPts val="500"/>
            </a:spcAft>
          </a:pPr>
          <a:r>
            <a:rPr lang="en-US" sz="1200">
              <a:ln>
                <a:noFill/>
              </a:ln>
              <a:solidFill>
                <a:schemeClr val="bg1"/>
              </a:solidFill>
              <a:latin typeface="Helvetica" pitchFamily="2" charset="0"/>
            </a:rPr>
            <a:t>Brewer's Yeast</a:t>
          </a:r>
        </a:p>
      </dgm:t>
    </dgm:pt>
    <dgm:pt modelId="{5B8CED7D-664C-B14B-AA0F-4F72366B56C2}" type="parTrans" cxnId="{D6EAEE9B-3ED8-984C-A9AF-DE660F0735CE}">
      <dgm:prSet/>
      <dgm:spPr/>
      <dgm:t>
        <a:bodyPr/>
        <a:lstStyle/>
        <a:p>
          <a:endParaRPr lang="en-US" sz="1500">
            <a:ln>
              <a:noFill/>
            </a:ln>
          </a:endParaRPr>
        </a:p>
      </dgm:t>
    </dgm:pt>
    <dgm:pt modelId="{4E115DF5-C7F9-2843-B0A7-24807A1635AB}" type="sibTrans" cxnId="{D6EAEE9B-3ED8-984C-A9AF-DE660F0735CE}">
      <dgm:prSet/>
      <dgm:spPr/>
      <dgm:t>
        <a:bodyPr/>
        <a:lstStyle/>
        <a:p>
          <a:endParaRPr lang="en-US" sz="1500">
            <a:ln>
              <a:noFill/>
            </a:ln>
          </a:endParaRPr>
        </a:p>
      </dgm:t>
    </dgm:pt>
    <dgm:pt modelId="{5998D5A1-5038-7F47-AFD7-EC602FC3730F}">
      <dgm:prSet phldrT="[Text]" custT="1"/>
      <dgm:spPr>
        <a:solidFill>
          <a:schemeClr val="tx1"/>
        </a:solidFill>
        <a:ln>
          <a:noFill/>
        </a:ln>
      </dgm:spPr>
      <dgm:t>
        <a:bodyPr tIns="109728"/>
        <a:lstStyle/>
        <a:p>
          <a:pPr>
            <a:spcAft>
              <a:spcPts val="500"/>
            </a:spcAft>
          </a:pPr>
          <a:r>
            <a:rPr lang="en-US" sz="1200">
              <a:ln>
                <a:noFill/>
              </a:ln>
              <a:solidFill>
                <a:schemeClr val="bg1"/>
              </a:solidFill>
              <a:latin typeface="Helvetica" pitchFamily="2" charset="0"/>
            </a:rPr>
            <a:t>Antifungal Agent Efficacy and Optical Density</a:t>
          </a:r>
        </a:p>
      </dgm:t>
    </dgm:pt>
    <dgm:pt modelId="{6C3C3861-0A90-A640-88CC-EB5270F87033}" type="parTrans" cxnId="{EB2DC819-6DF9-9F40-A101-63381AF6086B}">
      <dgm:prSet/>
      <dgm:spPr/>
      <dgm:t>
        <a:bodyPr/>
        <a:lstStyle/>
        <a:p>
          <a:endParaRPr lang="en-US" sz="1500">
            <a:ln>
              <a:noFill/>
            </a:ln>
          </a:endParaRPr>
        </a:p>
      </dgm:t>
    </dgm:pt>
    <dgm:pt modelId="{F067FD83-7077-BA43-AA10-BE2D889E0317}" type="sibTrans" cxnId="{EB2DC819-6DF9-9F40-A101-63381AF6086B}">
      <dgm:prSet/>
      <dgm:spPr/>
      <dgm:t>
        <a:bodyPr/>
        <a:lstStyle/>
        <a:p>
          <a:endParaRPr lang="en-US" sz="1500">
            <a:ln>
              <a:noFill/>
            </a:ln>
          </a:endParaRPr>
        </a:p>
      </dgm:t>
    </dgm:pt>
    <dgm:pt modelId="{4B2DEF7A-1913-CC4A-A586-42A52F21D0ED}">
      <dgm:prSet phldrT="[Text]" custT="1"/>
      <dgm:spPr>
        <a:solidFill>
          <a:schemeClr val="tx1"/>
        </a:solidFill>
        <a:ln>
          <a:noFill/>
        </a:ln>
      </dgm:spPr>
      <dgm:t>
        <a:bodyPr tIns="109728"/>
        <a:lstStyle/>
        <a:p>
          <a:pPr>
            <a:spcAft>
              <a:spcPts val="500"/>
            </a:spcAft>
          </a:pPr>
          <a:r>
            <a:rPr lang="en-US" sz="1200">
              <a:ln>
                <a:noFill/>
              </a:ln>
              <a:solidFill>
                <a:schemeClr val="bg1"/>
              </a:solidFill>
              <a:latin typeface="Helvetica" pitchFamily="2" charset="0"/>
            </a:rPr>
            <a:t>Cell Growth and Gene Expression Measured by Light Scattering and Fluorescence</a:t>
          </a:r>
        </a:p>
      </dgm:t>
    </dgm:pt>
    <dgm:pt modelId="{F83DD56D-964E-6448-8563-8D5B5E9FBFEF}" type="parTrans" cxnId="{40526229-4664-0748-B16E-C3E9556AFFD5}">
      <dgm:prSet/>
      <dgm:spPr/>
      <dgm:t>
        <a:bodyPr/>
        <a:lstStyle/>
        <a:p>
          <a:endParaRPr lang="en-US" sz="1500">
            <a:ln>
              <a:noFill/>
            </a:ln>
          </a:endParaRPr>
        </a:p>
      </dgm:t>
    </dgm:pt>
    <dgm:pt modelId="{7D4B201F-9073-514B-B214-7F94F30B5318}" type="sibTrans" cxnId="{40526229-4664-0748-B16E-C3E9556AFFD5}">
      <dgm:prSet/>
      <dgm:spPr/>
      <dgm:t>
        <a:bodyPr/>
        <a:lstStyle/>
        <a:p>
          <a:endParaRPr lang="en-US" sz="1500">
            <a:ln>
              <a:noFill/>
            </a:ln>
          </a:endParaRPr>
        </a:p>
      </dgm:t>
    </dgm:pt>
    <dgm:pt modelId="{952672E1-A654-CA42-B224-4078FCEAAD9E}">
      <dgm:prSet phldrT="[Text]" custT="1"/>
      <dgm:spPr>
        <a:solidFill>
          <a:schemeClr val="tx1"/>
        </a:solidFill>
        <a:ln>
          <a:noFill/>
        </a:ln>
      </dgm:spPr>
      <dgm:t>
        <a:bodyPr tIns="109728"/>
        <a:lstStyle/>
        <a:p>
          <a:pPr>
            <a:spcAft>
              <a:spcPts val="500"/>
            </a:spcAft>
          </a:pPr>
          <a:r>
            <a:rPr lang="en-US" sz="1200">
              <a:ln>
                <a:noFill/>
              </a:ln>
              <a:solidFill>
                <a:schemeClr val="bg1"/>
              </a:solidFill>
              <a:latin typeface="Helvetica" pitchFamily="2" charset="0"/>
            </a:rPr>
            <a:t>Deep Space Radiation Effects and Optical Density</a:t>
          </a:r>
        </a:p>
      </dgm:t>
    </dgm:pt>
    <dgm:pt modelId="{BF2E3F47-4EB8-1243-B804-8FB0C1322972}" type="parTrans" cxnId="{BA689F61-8B8F-B34C-B5A9-7BD0B73D0EFE}">
      <dgm:prSet/>
      <dgm:spPr/>
      <dgm:t>
        <a:bodyPr/>
        <a:lstStyle/>
        <a:p>
          <a:endParaRPr lang="en-US" sz="1500">
            <a:ln>
              <a:noFill/>
            </a:ln>
          </a:endParaRPr>
        </a:p>
      </dgm:t>
    </dgm:pt>
    <dgm:pt modelId="{96A597AB-FDD5-E247-9EDF-7FBBAA1FC244}" type="sibTrans" cxnId="{BA689F61-8B8F-B34C-B5A9-7BD0B73D0EFE}">
      <dgm:prSet/>
      <dgm:spPr/>
      <dgm:t>
        <a:bodyPr/>
        <a:lstStyle/>
        <a:p>
          <a:endParaRPr lang="en-US" sz="1500">
            <a:ln>
              <a:noFill/>
            </a:ln>
          </a:endParaRPr>
        </a:p>
      </dgm:t>
    </dgm:pt>
    <dgm:pt modelId="{74E55037-1ED7-DD4B-ACA3-6F7F37473EC6}">
      <dgm:prSet phldrT="[Text]" custT="1"/>
      <dgm:spPr>
        <a:solidFill>
          <a:schemeClr val="tx1"/>
        </a:solidFill>
        <a:ln>
          <a:noFill/>
        </a:ln>
      </dgm:spPr>
      <dgm:t>
        <a:bodyPr tIns="109728"/>
        <a:lstStyle/>
        <a:p>
          <a:pPr>
            <a:spcAft>
              <a:spcPts val="1000"/>
            </a:spcAft>
          </a:pPr>
          <a:r>
            <a:rPr lang="en-US" sz="1400" b="1">
              <a:ln>
                <a:noFill/>
              </a:ln>
              <a:solidFill>
                <a:schemeClr val="accent5"/>
              </a:solidFill>
              <a:latin typeface="Helvetica" pitchFamily="2" charset="0"/>
            </a:rPr>
            <a:t>EcAMSat (2017)</a:t>
          </a:r>
        </a:p>
      </dgm:t>
    </dgm:pt>
    <dgm:pt modelId="{CABEF672-2C7F-BC42-9F64-878794EE54EB}" type="parTrans" cxnId="{9360852A-89FD-5549-86D7-09CE590B7CC7}">
      <dgm:prSet/>
      <dgm:spPr/>
      <dgm:t>
        <a:bodyPr/>
        <a:lstStyle/>
        <a:p>
          <a:endParaRPr lang="en-US" sz="1500">
            <a:ln>
              <a:noFill/>
            </a:ln>
          </a:endParaRPr>
        </a:p>
      </dgm:t>
    </dgm:pt>
    <dgm:pt modelId="{FD6AA293-413F-1345-BD24-70BAA672F9C1}" type="sibTrans" cxnId="{9360852A-89FD-5549-86D7-09CE590B7CC7}">
      <dgm:prSet custT="1"/>
      <dgm:spPr>
        <a:solidFill>
          <a:schemeClr val="accent5"/>
        </a:solidFill>
      </dgm:spPr>
      <dgm:t>
        <a:bodyPr/>
        <a:lstStyle/>
        <a:p>
          <a:endParaRPr lang="en-US" sz="1500">
            <a:ln>
              <a:noFill/>
            </a:ln>
          </a:endParaRPr>
        </a:p>
      </dgm:t>
    </dgm:pt>
    <dgm:pt modelId="{CC92FED0-5523-8942-8AE8-6FD72F883DA9}">
      <dgm:prSet phldrT="[Text]" custT="1"/>
      <dgm:spPr>
        <a:solidFill>
          <a:schemeClr val="tx1"/>
        </a:solidFill>
        <a:ln>
          <a:noFill/>
        </a:ln>
      </dgm:spPr>
      <dgm:t>
        <a:bodyPr tIns="109728"/>
        <a:lstStyle/>
        <a:p>
          <a:pPr>
            <a:spcAft>
              <a:spcPts val="1000"/>
            </a:spcAft>
          </a:pPr>
          <a:r>
            <a:rPr lang="en-US" sz="1400" b="1" err="1">
              <a:ln>
                <a:noFill/>
              </a:ln>
              <a:solidFill>
                <a:schemeClr val="accent5"/>
              </a:solidFill>
              <a:latin typeface="Helvetica" pitchFamily="2" charset="0"/>
            </a:rPr>
            <a:t>SporeSat</a:t>
          </a:r>
          <a:r>
            <a:rPr lang="en-US" sz="1400" b="1">
              <a:ln>
                <a:noFill/>
              </a:ln>
              <a:solidFill>
                <a:schemeClr val="accent5"/>
              </a:solidFill>
              <a:latin typeface="Helvetica" pitchFamily="2" charset="0"/>
            </a:rPr>
            <a:t> (2014)</a:t>
          </a:r>
        </a:p>
      </dgm:t>
    </dgm:pt>
    <dgm:pt modelId="{64DB1B19-58A0-0840-9DCA-95F7EE3F8B39}" type="parTrans" cxnId="{CE0A2063-A2A6-4D4E-BB79-83E5760D4434}">
      <dgm:prSet/>
      <dgm:spPr/>
      <dgm:t>
        <a:bodyPr/>
        <a:lstStyle/>
        <a:p>
          <a:endParaRPr lang="en-US" sz="1500">
            <a:ln>
              <a:noFill/>
            </a:ln>
          </a:endParaRPr>
        </a:p>
      </dgm:t>
    </dgm:pt>
    <dgm:pt modelId="{1A6ABC7E-710D-E54C-8E8C-4EE7F20AF824}" type="sibTrans" cxnId="{CE0A2063-A2A6-4D4E-BB79-83E5760D4434}">
      <dgm:prSet custT="1"/>
      <dgm:spPr>
        <a:solidFill>
          <a:schemeClr val="accent5"/>
        </a:solidFill>
      </dgm:spPr>
      <dgm:t>
        <a:bodyPr/>
        <a:lstStyle/>
        <a:p>
          <a:endParaRPr lang="en-US" sz="1500">
            <a:ln>
              <a:noFill/>
            </a:ln>
          </a:endParaRPr>
        </a:p>
      </dgm:t>
    </dgm:pt>
    <dgm:pt modelId="{850CD441-5C10-A541-8905-D0F463DA9791}">
      <dgm:prSet phldrT="[Text]" custT="1"/>
      <dgm:spPr>
        <a:solidFill>
          <a:schemeClr val="tx1"/>
        </a:solidFill>
        <a:ln>
          <a:noFill/>
        </a:ln>
      </dgm:spPr>
      <dgm:t>
        <a:bodyPr tIns="109728"/>
        <a:lstStyle/>
        <a:p>
          <a:pPr>
            <a:spcAft>
              <a:spcPts val="500"/>
            </a:spcAft>
          </a:pPr>
          <a:r>
            <a:rPr lang="en-US" sz="1200">
              <a:ln>
                <a:noFill/>
              </a:ln>
              <a:solidFill>
                <a:schemeClr val="bg1"/>
              </a:solidFill>
              <a:latin typeface="Helvetica" pitchFamily="2" charset="0"/>
            </a:rPr>
            <a:t>3U</a:t>
          </a:r>
        </a:p>
      </dgm:t>
    </dgm:pt>
    <dgm:pt modelId="{286A8ECD-FE82-C94A-991D-AEE94A3F7A10}" type="parTrans" cxnId="{D09E0B05-6B3D-F642-9267-5C086FC58957}">
      <dgm:prSet/>
      <dgm:spPr/>
      <dgm:t>
        <a:bodyPr/>
        <a:lstStyle/>
        <a:p>
          <a:endParaRPr lang="en-US" sz="1500">
            <a:ln>
              <a:noFill/>
            </a:ln>
          </a:endParaRPr>
        </a:p>
      </dgm:t>
    </dgm:pt>
    <dgm:pt modelId="{B8A475C8-D437-1D4E-82EF-CECE8037344E}" type="sibTrans" cxnId="{D09E0B05-6B3D-F642-9267-5C086FC58957}">
      <dgm:prSet/>
      <dgm:spPr/>
      <dgm:t>
        <a:bodyPr/>
        <a:lstStyle/>
        <a:p>
          <a:endParaRPr lang="en-US" sz="1500">
            <a:ln>
              <a:noFill/>
            </a:ln>
          </a:endParaRPr>
        </a:p>
      </dgm:t>
    </dgm:pt>
    <dgm:pt modelId="{DF715791-39A8-0541-ABB9-D9844150F873}">
      <dgm:prSet phldrT="[Text]" custT="1"/>
      <dgm:spPr>
        <a:solidFill>
          <a:schemeClr val="tx1"/>
        </a:solidFill>
        <a:ln>
          <a:noFill/>
        </a:ln>
      </dgm:spPr>
      <dgm:t>
        <a:bodyPr tIns="109728"/>
        <a:lstStyle/>
        <a:p>
          <a:pPr>
            <a:spcAft>
              <a:spcPts val="500"/>
            </a:spcAft>
          </a:pPr>
          <a:r>
            <a:rPr lang="en-US" sz="1200">
              <a:ln>
                <a:noFill/>
              </a:ln>
              <a:solidFill>
                <a:schemeClr val="bg1"/>
              </a:solidFill>
              <a:latin typeface="Helvetica" pitchFamily="2" charset="0"/>
            </a:rPr>
            <a:t>Fern Spores</a:t>
          </a:r>
        </a:p>
      </dgm:t>
    </dgm:pt>
    <dgm:pt modelId="{53D8891E-E319-3544-A837-619600AB2DDE}" type="parTrans" cxnId="{148A27D7-B395-0A4B-9603-77103A35FC94}">
      <dgm:prSet/>
      <dgm:spPr/>
      <dgm:t>
        <a:bodyPr/>
        <a:lstStyle/>
        <a:p>
          <a:endParaRPr lang="en-US" sz="1500">
            <a:ln>
              <a:noFill/>
            </a:ln>
          </a:endParaRPr>
        </a:p>
      </dgm:t>
    </dgm:pt>
    <dgm:pt modelId="{5DE7A525-5FD4-1848-A7F2-D20F79052305}" type="sibTrans" cxnId="{148A27D7-B395-0A4B-9603-77103A35FC94}">
      <dgm:prSet/>
      <dgm:spPr/>
      <dgm:t>
        <a:bodyPr/>
        <a:lstStyle/>
        <a:p>
          <a:endParaRPr lang="en-US" sz="1500">
            <a:ln>
              <a:noFill/>
            </a:ln>
          </a:endParaRPr>
        </a:p>
      </dgm:t>
    </dgm:pt>
    <dgm:pt modelId="{8DB9DD4D-1610-D845-BBCF-A2B18DE3FE86}">
      <dgm:prSet phldrT="[Text]" custT="1"/>
      <dgm:spPr>
        <a:solidFill>
          <a:schemeClr val="tx1"/>
        </a:solidFill>
        <a:ln>
          <a:noFill/>
        </a:ln>
      </dgm:spPr>
      <dgm:t>
        <a:bodyPr tIns="109728"/>
        <a:lstStyle/>
        <a:p>
          <a:pPr>
            <a:spcAft>
              <a:spcPts val="500"/>
            </a:spcAft>
          </a:pPr>
          <a:r>
            <a:rPr lang="en-US" sz="1200">
              <a:ln>
                <a:noFill/>
              </a:ln>
              <a:solidFill>
                <a:schemeClr val="bg1"/>
              </a:solidFill>
              <a:latin typeface="Helvetica" pitchFamily="2" charset="0"/>
            </a:rPr>
            <a:t>Lab-on-Chip Measured Ion Concentrations</a:t>
          </a:r>
        </a:p>
      </dgm:t>
    </dgm:pt>
    <dgm:pt modelId="{1FC748D2-E950-A04B-823E-E2912B1EBB76}" type="parTrans" cxnId="{D5D4213C-293D-7D4A-936C-73DAC286EDF5}">
      <dgm:prSet/>
      <dgm:spPr/>
      <dgm:t>
        <a:bodyPr/>
        <a:lstStyle/>
        <a:p>
          <a:endParaRPr lang="en-US" sz="1500">
            <a:ln>
              <a:noFill/>
            </a:ln>
          </a:endParaRPr>
        </a:p>
      </dgm:t>
    </dgm:pt>
    <dgm:pt modelId="{EBD45C73-982C-ED4F-80E6-07FBFF28E01F}" type="sibTrans" cxnId="{D5D4213C-293D-7D4A-936C-73DAC286EDF5}">
      <dgm:prSet/>
      <dgm:spPr/>
      <dgm:t>
        <a:bodyPr/>
        <a:lstStyle/>
        <a:p>
          <a:endParaRPr lang="en-US" sz="1500">
            <a:ln>
              <a:noFill/>
            </a:ln>
          </a:endParaRPr>
        </a:p>
      </dgm:t>
    </dgm:pt>
    <dgm:pt modelId="{E91843D0-12EF-3E4D-A39E-5D148F856B2B}">
      <dgm:prSet phldrT="[Text]" custT="1"/>
      <dgm:spPr>
        <a:solidFill>
          <a:schemeClr val="tx1"/>
        </a:solidFill>
        <a:ln>
          <a:noFill/>
        </a:ln>
      </dgm:spPr>
      <dgm:t>
        <a:bodyPr tIns="109728"/>
        <a:lstStyle/>
        <a:p>
          <a:pPr>
            <a:spcAft>
              <a:spcPts val="500"/>
            </a:spcAft>
          </a:pPr>
          <a:r>
            <a:rPr lang="en-US" sz="1200">
              <a:ln>
                <a:noFill/>
              </a:ln>
              <a:solidFill>
                <a:schemeClr val="bg1"/>
              </a:solidFill>
              <a:latin typeface="Helvetica" pitchFamily="2" charset="0"/>
            </a:rPr>
            <a:t>6U</a:t>
          </a:r>
        </a:p>
      </dgm:t>
    </dgm:pt>
    <dgm:pt modelId="{83EB5122-B23B-DC47-955C-D42DFA9BEF6A}" type="parTrans" cxnId="{4A6DCBD2-3D4D-E34B-9DC7-41161A4100AB}">
      <dgm:prSet/>
      <dgm:spPr/>
      <dgm:t>
        <a:bodyPr/>
        <a:lstStyle/>
        <a:p>
          <a:endParaRPr lang="en-US" sz="1500">
            <a:ln>
              <a:noFill/>
            </a:ln>
          </a:endParaRPr>
        </a:p>
      </dgm:t>
    </dgm:pt>
    <dgm:pt modelId="{35DF0BA8-079C-B744-9F2D-422DFE0BDB98}" type="sibTrans" cxnId="{4A6DCBD2-3D4D-E34B-9DC7-41161A4100AB}">
      <dgm:prSet/>
      <dgm:spPr/>
      <dgm:t>
        <a:bodyPr/>
        <a:lstStyle/>
        <a:p>
          <a:endParaRPr lang="en-US" sz="1500">
            <a:ln>
              <a:noFill/>
            </a:ln>
          </a:endParaRPr>
        </a:p>
      </dgm:t>
    </dgm:pt>
    <dgm:pt modelId="{1317606A-CB0B-CD47-A6A6-FE7DDB0445DA}">
      <dgm:prSet phldrT="[Text]" custT="1"/>
      <dgm:spPr>
        <a:solidFill>
          <a:schemeClr val="tx1"/>
        </a:solidFill>
        <a:ln>
          <a:noFill/>
        </a:ln>
      </dgm:spPr>
      <dgm:t>
        <a:bodyPr tIns="109728"/>
        <a:lstStyle/>
        <a:p>
          <a:pPr>
            <a:spcAft>
              <a:spcPts val="500"/>
            </a:spcAft>
          </a:pPr>
          <a:r>
            <a:rPr lang="en-US" sz="1200">
              <a:ln>
                <a:noFill/>
              </a:ln>
              <a:solidFill>
                <a:schemeClr val="bg1"/>
              </a:solidFill>
              <a:latin typeface="Helvetica" pitchFamily="2" charset="0"/>
            </a:rPr>
            <a:t>E-Coli</a:t>
          </a:r>
        </a:p>
      </dgm:t>
    </dgm:pt>
    <dgm:pt modelId="{C485D5DD-33E7-0542-9ACD-93B5C59FAFD2}" type="parTrans" cxnId="{10102003-5FD8-0A4E-A691-C1ED20A42D73}">
      <dgm:prSet/>
      <dgm:spPr/>
      <dgm:t>
        <a:bodyPr/>
        <a:lstStyle/>
        <a:p>
          <a:endParaRPr lang="en-US" sz="1500">
            <a:ln>
              <a:noFill/>
            </a:ln>
          </a:endParaRPr>
        </a:p>
      </dgm:t>
    </dgm:pt>
    <dgm:pt modelId="{7DBF6EA7-08F5-4642-91EE-3167723C8082}" type="sibTrans" cxnId="{10102003-5FD8-0A4E-A691-C1ED20A42D73}">
      <dgm:prSet/>
      <dgm:spPr/>
      <dgm:t>
        <a:bodyPr/>
        <a:lstStyle/>
        <a:p>
          <a:endParaRPr lang="en-US" sz="1500">
            <a:ln>
              <a:noFill/>
            </a:ln>
          </a:endParaRPr>
        </a:p>
      </dgm:t>
    </dgm:pt>
    <dgm:pt modelId="{AC7EDE17-CF4A-DE4C-A845-EFC59D7C2F29}">
      <dgm:prSet phldrT="[Text]" custT="1"/>
      <dgm:spPr>
        <a:solidFill>
          <a:schemeClr val="tx1"/>
        </a:solidFill>
        <a:ln>
          <a:noFill/>
        </a:ln>
      </dgm:spPr>
      <dgm:t>
        <a:bodyPr tIns="109728"/>
        <a:lstStyle/>
        <a:p>
          <a:pPr>
            <a:spcAft>
              <a:spcPts val="500"/>
            </a:spcAft>
          </a:pPr>
          <a:r>
            <a:rPr lang="en-US" sz="1200">
              <a:ln>
                <a:noFill/>
              </a:ln>
              <a:solidFill>
                <a:schemeClr val="bg1"/>
              </a:solidFill>
              <a:latin typeface="Helvetica" pitchFamily="2" charset="0"/>
            </a:rPr>
            <a:t>Antibiotic Efficacy and Optical Density</a:t>
          </a:r>
        </a:p>
      </dgm:t>
    </dgm:pt>
    <dgm:pt modelId="{8FA8FCC2-C7FB-0440-83AC-FCAD923FE598}" type="parTrans" cxnId="{2393863B-81F3-0544-A650-DD4E0D3B3382}">
      <dgm:prSet/>
      <dgm:spPr/>
      <dgm:t>
        <a:bodyPr/>
        <a:lstStyle/>
        <a:p>
          <a:endParaRPr lang="en-US" sz="1500">
            <a:ln>
              <a:noFill/>
            </a:ln>
          </a:endParaRPr>
        </a:p>
      </dgm:t>
    </dgm:pt>
    <dgm:pt modelId="{327C456E-56AB-484A-A4AF-3307132F1879}" type="sibTrans" cxnId="{2393863B-81F3-0544-A650-DD4E0D3B3382}">
      <dgm:prSet/>
      <dgm:spPr/>
      <dgm:t>
        <a:bodyPr/>
        <a:lstStyle/>
        <a:p>
          <a:endParaRPr lang="en-US" sz="1500">
            <a:ln>
              <a:noFill/>
            </a:ln>
          </a:endParaRPr>
        </a:p>
      </dgm:t>
    </dgm:pt>
    <dgm:pt modelId="{0FB94A82-2DEC-B44E-BCDA-5CB73DC37F03}" type="pres">
      <dgm:prSet presAssocID="{27B26195-C1A5-4D43-A0A8-0AAF60C8FB81}" presName="Name0" presStyleCnt="0">
        <dgm:presLayoutVars>
          <dgm:dir/>
          <dgm:resizeHandles val="exact"/>
        </dgm:presLayoutVars>
      </dgm:prSet>
      <dgm:spPr/>
    </dgm:pt>
    <dgm:pt modelId="{7B012A05-13E7-DA44-B22F-4D2EF5F3AF8B}" type="pres">
      <dgm:prSet presAssocID="{BD5E67F1-4F15-F240-B35B-D401B2D0EBEC}" presName="node" presStyleLbl="node1" presStyleIdx="0" presStyleCnt="6" custScaleX="296824">
        <dgm:presLayoutVars>
          <dgm:bulletEnabled val="1"/>
        </dgm:presLayoutVars>
      </dgm:prSet>
      <dgm:spPr/>
    </dgm:pt>
    <dgm:pt modelId="{DFE19218-CD7F-F54B-B572-244AE7C63312}" type="pres">
      <dgm:prSet presAssocID="{E8B7CF03-2568-0649-8860-261000A1F20B}" presName="sibTrans" presStyleLbl="sibTrans2D1" presStyleIdx="0" presStyleCnt="5" custScaleX="168507" custScaleY="168508"/>
      <dgm:spPr/>
    </dgm:pt>
    <dgm:pt modelId="{9CD70D29-D105-5E49-93F2-1DED5C957047}" type="pres">
      <dgm:prSet presAssocID="{E8B7CF03-2568-0649-8860-261000A1F20B}" presName="connectorText" presStyleLbl="sibTrans2D1" presStyleIdx="0" presStyleCnt="5"/>
      <dgm:spPr/>
    </dgm:pt>
    <dgm:pt modelId="{762BB0F8-AD1A-E448-91E0-A79E433942C7}" type="pres">
      <dgm:prSet presAssocID="{AEEE8B27-72A5-204B-AA5F-E489B9C4DBB8}" presName="node" presStyleLbl="node1" presStyleIdx="1" presStyleCnt="6" custScaleX="296824">
        <dgm:presLayoutVars>
          <dgm:bulletEnabled val="1"/>
        </dgm:presLayoutVars>
      </dgm:prSet>
      <dgm:spPr/>
    </dgm:pt>
    <dgm:pt modelId="{89878E9E-D171-A341-A8F9-09115058A1BD}" type="pres">
      <dgm:prSet presAssocID="{D5D7528E-1220-2A4A-A6B7-42E9A8E0527D}" presName="sibTrans" presStyleLbl="sibTrans2D1" presStyleIdx="1" presStyleCnt="5" custScaleX="168507" custScaleY="168508"/>
      <dgm:spPr/>
    </dgm:pt>
    <dgm:pt modelId="{785FA52C-8A77-3A48-828C-63EEAD92CA2D}" type="pres">
      <dgm:prSet presAssocID="{D5D7528E-1220-2A4A-A6B7-42E9A8E0527D}" presName="connectorText" presStyleLbl="sibTrans2D1" presStyleIdx="1" presStyleCnt="5"/>
      <dgm:spPr/>
    </dgm:pt>
    <dgm:pt modelId="{6A2B83BF-1BBF-E04A-A49F-02DCDB447D29}" type="pres">
      <dgm:prSet presAssocID="{FDBFDFE3-5F6D-E547-BB3C-C99FBBB134BD}" presName="node" presStyleLbl="node1" presStyleIdx="2" presStyleCnt="6" custScaleX="296824">
        <dgm:presLayoutVars>
          <dgm:bulletEnabled val="1"/>
        </dgm:presLayoutVars>
      </dgm:prSet>
      <dgm:spPr/>
    </dgm:pt>
    <dgm:pt modelId="{E760F926-BE18-FA4D-9561-28FA007549FF}" type="pres">
      <dgm:prSet presAssocID="{7BDA1B2D-DCED-B742-AC7C-4292F8E46E3F}" presName="sibTrans" presStyleLbl="sibTrans2D1" presStyleIdx="2" presStyleCnt="5" custScaleX="168507" custScaleY="168508"/>
      <dgm:spPr/>
    </dgm:pt>
    <dgm:pt modelId="{7B818FAD-C5F8-4242-A329-63FCA31B1A71}" type="pres">
      <dgm:prSet presAssocID="{7BDA1B2D-DCED-B742-AC7C-4292F8E46E3F}" presName="connectorText" presStyleLbl="sibTrans2D1" presStyleIdx="2" presStyleCnt="5"/>
      <dgm:spPr/>
    </dgm:pt>
    <dgm:pt modelId="{13493144-54D7-0640-BB1D-15BA764D6E9D}" type="pres">
      <dgm:prSet presAssocID="{CC92FED0-5523-8942-8AE8-6FD72F883DA9}" presName="node" presStyleLbl="node1" presStyleIdx="3" presStyleCnt="6" custScaleX="296824">
        <dgm:presLayoutVars>
          <dgm:bulletEnabled val="1"/>
        </dgm:presLayoutVars>
      </dgm:prSet>
      <dgm:spPr/>
    </dgm:pt>
    <dgm:pt modelId="{B0EEBD00-BA68-6B49-B750-DAE7E5EA9418}" type="pres">
      <dgm:prSet presAssocID="{1A6ABC7E-710D-E54C-8E8C-4EE7F20AF824}" presName="sibTrans" presStyleLbl="sibTrans2D1" presStyleIdx="3" presStyleCnt="5" custScaleX="168507" custScaleY="168508"/>
      <dgm:spPr/>
    </dgm:pt>
    <dgm:pt modelId="{31C9EBC9-1D1C-FE43-89DF-11488765BC7D}" type="pres">
      <dgm:prSet presAssocID="{1A6ABC7E-710D-E54C-8E8C-4EE7F20AF824}" presName="connectorText" presStyleLbl="sibTrans2D1" presStyleIdx="3" presStyleCnt="5"/>
      <dgm:spPr/>
    </dgm:pt>
    <dgm:pt modelId="{3201F34F-2526-3F41-B552-E77357C7702B}" type="pres">
      <dgm:prSet presAssocID="{74E55037-1ED7-DD4B-ACA3-6F7F37473EC6}" presName="node" presStyleLbl="node1" presStyleIdx="4" presStyleCnt="6" custScaleX="296824">
        <dgm:presLayoutVars>
          <dgm:bulletEnabled val="1"/>
        </dgm:presLayoutVars>
      </dgm:prSet>
      <dgm:spPr/>
    </dgm:pt>
    <dgm:pt modelId="{3479D853-0046-C741-8054-63584259F4E7}" type="pres">
      <dgm:prSet presAssocID="{FD6AA293-413F-1345-BD24-70BAA672F9C1}" presName="sibTrans" presStyleLbl="sibTrans2D1" presStyleIdx="4" presStyleCnt="5" custScaleX="168507" custScaleY="168508"/>
      <dgm:spPr/>
    </dgm:pt>
    <dgm:pt modelId="{2B9EB41D-18C2-054D-BF65-CD404CBDEBF2}" type="pres">
      <dgm:prSet presAssocID="{FD6AA293-413F-1345-BD24-70BAA672F9C1}" presName="connectorText" presStyleLbl="sibTrans2D1" presStyleIdx="4" presStyleCnt="5"/>
      <dgm:spPr/>
    </dgm:pt>
    <dgm:pt modelId="{E46A0EBE-C086-8F44-92D2-9C75DB955952}" type="pres">
      <dgm:prSet presAssocID="{B7F21A41-CD10-6E4E-A968-BB466A5D580E}" presName="node" presStyleLbl="node1" presStyleIdx="5" presStyleCnt="6" custScaleX="296824">
        <dgm:presLayoutVars>
          <dgm:bulletEnabled val="1"/>
        </dgm:presLayoutVars>
      </dgm:prSet>
      <dgm:spPr/>
    </dgm:pt>
  </dgm:ptLst>
  <dgm:cxnLst>
    <dgm:cxn modelId="{6620F900-C176-7349-BD76-6E92E90C40AA}" type="presOf" srcId="{E91843D0-12EF-3E4D-A39E-5D148F856B2B}" destId="{3201F34F-2526-3F41-B552-E77357C7702B}" srcOrd="0" destOrd="1" presId="urn:microsoft.com/office/officeart/2005/8/layout/process1"/>
    <dgm:cxn modelId="{60CA1E03-614A-5D45-89DE-AA2B13A8E2CF}" type="presOf" srcId="{BD5E67F1-4F15-F240-B35B-D401B2D0EBEC}" destId="{7B012A05-13E7-DA44-B22F-4D2EF5F3AF8B}" srcOrd="0" destOrd="0" presId="urn:microsoft.com/office/officeart/2005/8/layout/process1"/>
    <dgm:cxn modelId="{10102003-5FD8-0A4E-A691-C1ED20A42D73}" srcId="{74E55037-1ED7-DD4B-ACA3-6F7F37473EC6}" destId="{1317606A-CB0B-CD47-A6A6-FE7DDB0445DA}" srcOrd="1" destOrd="0" parTransId="{C485D5DD-33E7-0542-9ACD-93B5C59FAFD2}" sibTransId="{7DBF6EA7-08F5-4642-91EE-3167723C8082}"/>
    <dgm:cxn modelId="{D09E0B05-6B3D-F642-9267-5C086FC58957}" srcId="{CC92FED0-5523-8942-8AE8-6FD72F883DA9}" destId="{850CD441-5C10-A541-8905-D0F463DA9791}" srcOrd="0" destOrd="0" parTransId="{286A8ECD-FE82-C94A-991D-AEE94A3F7A10}" sibTransId="{B8A475C8-D437-1D4E-82EF-CECE8037344E}"/>
    <dgm:cxn modelId="{44586607-625B-5845-91CA-D96A5944C051}" type="presOf" srcId="{1A6ABC7E-710D-E54C-8E8C-4EE7F20AF824}" destId="{B0EEBD00-BA68-6B49-B750-DAE7E5EA9418}" srcOrd="0" destOrd="0" presId="urn:microsoft.com/office/officeart/2005/8/layout/process1"/>
    <dgm:cxn modelId="{1816D910-31C3-9B49-839F-A05F3827DEEE}" type="presOf" srcId="{A5E5D43E-18FC-3749-897F-8EB3990BA063}" destId="{762BB0F8-AD1A-E448-91E0-A79E433942C7}" srcOrd="0" destOrd="2" presId="urn:microsoft.com/office/officeart/2005/8/layout/process1"/>
    <dgm:cxn modelId="{C79E5D12-2549-1447-A9E5-AE618069E6B1}" type="presOf" srcId="{952672E1-A654-CA42-B224-4078FCEAAD9E}" destId="{E46A0EBE-C086-8F44-92D2-9C75DB955952}" srcOrd="0" destOrd="3" presId="urn:microsoft.com/office/officeart/2005/8/layout/process1"/>
    <dgm:cxn modelId="{C75FA116-DB17-6E4C-A50D-AFCE67B661DD}" type="presOf" srcId="{7BDA1B2D-DCED-B742-AC7C-4292F8E46E3F}" destId="{E760F926-BE18-FA4D-9561-28FA007549FF}" srcOrd="0" destOrd="0" presId="urn:microsoft.com/office/officeart/2005/8/layout/process1"/>
    <dgm:cxn modelId="{EB2DC819-6DF9-9F40-A101-63381AF6086B}" srcId="{A5E5D43E-18FC-3749-897F-8EB3990BA063}" destId="{5998D5A1-5038-7F47-AFD7-EC602FC3730F}" srcOrd="0" destOrd="0" parTransId="{6C3C3861-0A90-A640-88CC-EB5270F87033}" sibTransId="{F067FD83-7077-BA43-AA10-BE2D889E0317}"/>
    <dgm:cxn modelId="{A8C82621-836C-BC45-A6C1-6B171E604A14}" type="presOf" srcId="{1A6ABC7E-710D-E54C-8E8C-4EE7F20AF824}" destId="{31C9EBC9-1D1C-FE43-89DF-11488765BC7D}" srcOrd="1" destOrd="0" presId="urn:microsoft.com/office/officeart/2005/8/layout/process1"/>
    <dgm:cxn modelId="{BD62E727-CE5F-C04B-B4B7-6C1EF00E25DB}" srcId="{30FF0795-CAF6-4749-BD2C-0F2DEBC85E51}" destId="{C7477EB0-6EC9-8441-A0A6-7875A6CA564F}" srcOrd="0" destOrd="0" parTransId="{947F7619-2ABC-154A-A12C-DEE87CF80F48}" sibTransId="{CFD2011B-2302-3648-A488-206DEF5D270F}"/>
    <dgm:cxn modelId="{40526229-4664-0748-B16E-C3E9556AFFD5}" srcId="{66DE184E-F0AD-FA43-881D-0C5CB84860C2}" destId="{4B2DEF7A-1913-CC4A-A586-42A52F21D0ED}" srcOrd="0" destOrd="0" parTransId="{F83DD56D-964E-6448-8563-8D5B5E9FBFEF}" sibTransId="{7D4B201F-9073-514B-B214-7F94F30B5318}"/>
    <dgm:cxn modelId="{9360852A-89FD-5549-86D7-09CE590B7CC7}" srcId="{27B26195-C1A5-4D43-A0A8-0AAF60C8FB81}" destId="{74E55037-1ED7-DD4B-ACA3-6F7F37473EC6}" srcOrd="4" destOrd="0" parTransId="{CABEF672-2C7F-BC42-9F64-878794EE54EB}" sibTransId="{FD6AA293-413F-1345-BD24-70BAA672F9C1}"/>
    <dgm:cxn modelId="{6CE90E2D-B2F1-0141-B5A6-6170AB50FCB4}" type="presOf" srcId="{FD6AA293-413F-1345-BD24-70BAA672F9C1}" destId="{2B9EB41D-18C2-054D-BF65-CD404CBDEBF2}" srcOrd="1" destOrd="0" presId="urn:microsoft.com/office/officeart/2005/8/layout/process1"/>
    <dgm:cxn modelId="{EF7B5A32-3AB3-B846-8DA9-D2ED85BD85F9}" type="presOf" srcId="{315EC15D-1A4E-6045-9330-04482C191728}" destId="{7B012A05-13E7-DA44-B22F-4D2EF5F3AF8B}" srcOrd="0" destOrd="1" presId="urn:microsoft.com/office/officeart/2005/8/layout/process1"/>
    <dgm:cxn modelId="{2393863B-81F3-0544-A650-DD4E0D3B3382}" srcId="{1317606A-CB0B-CD47-A6A6-FE7DDB0445DA}" destId="{AC7EDE17-CF4A-DE4C-A845-EFC59D7C2F29}" srcOrd="0" destOrd="0" parTransId="{8FA8FCC2-C7FB-0440-83AC-FCAD923FE598}" sibTransId="{327C456E-56AB-484A-A4AF-3307132F1879}"/>
    <dgm:cxn modelId="{D5D4213C-293D-7D4A-936C-73DAC286EDF5}" srcId="{DF715791-39A8-0541-ABB9-D9844150F873}" destId="{8DB9DD4D-1610-D845-BBCF-A2B18DE3FE86}" srcOrd="0" destOrd="0" parTransId="{1FC748D2-E950-A04B-823E-E2912B1EBB76}" sibTransId="{EBD45C73-982C-ED4F-80E6-07FBFF28E01F}"/>
    <dgm:cxn modelId="{A2F2003F-42D5-DB49-9BE0-60F8A2B029FB}" type="presOf" srcId="{E8B7CF03-2568-0649-8860-261000A1F20B}" destId="{9CD70D29-D105-5E49-93F2-1DED5C957047}" srcOrd="1" destOrd="0" presId="urn:microsoft.com/office/officeart/2005/8/layout/process1"/>
    <dgm:cxn modelId="{47B26C40-326D-3F4A-ADC2-6069420B0FE6}" type="presOf" srcId="{D3B4E8DF-CA62-8444-AF61-BEC72B9BC70A}" destId="{E46A0EBE-C086-8F44-92D2-9C75DB955952}" srcOrd="0" destOrd="2" presId="urn:microsoft.com/office/officeart/2005/8/layout/process1"/>
    <dgm:cxn modelId="{BDC4F140-CDA9-C44A-A96B-18A0118AE617}" srcId="{27B26195-C1A5-4D43-A0A8-0AAF60C8FB81}" destId="{FDBFDFE3-5F6D-E547-BB3C-C99FBBB134BD}" srcOrd="2" destOrd="0" parTransId="{4457721D-B39D-774B-A8C8-8F3907C51C12}" sibTransId="{7BDA1B2D-DCED-B742-AC7C-4292F8E46E3F}"/>
    <dgm:cxn modelId="{4CABF742-C7AA-F849-B41A-B9F22E76126A}" srcId="{27B26195-C1A5-4D43-A0A8-0AAF60C8FB81}" destId="{BD5E67F1-4F15-F240-B35B-D401B2D0EBEC}" srcOrd="0" destOrd="0" parTransId="{DCBA5F20-9751-E94A-B6E8-A607D5CA429D}" sibTransId="{E8B7CF03-2568-0649-8860-261000A1F20B}"/>
    <dgm:cxn modelId="{64838E44-2126-2C40-863B-399CB44BD806}" srcId="{FDBFDFE3-5F6D-E547-BB3C-C99FBBB134BD}" destId="{30FF0795-CAF6-4749-BD2C-0F2DEBC85E51}" srcOrd="1" destOrd="0" parTransId="{DA039EA8-BF03-0044-B5EE-4BB07DBA568F}" sibTransId="{5C921295-668E-7A4D-92B1-E86B85BD8AF7}"/>
    <dgm:cxn modelId="{3DF6B844-D101-DA4A-AF4E-3BEE2491D3B2}" type="presOf" srcId="{1317606A-CB0B-CD47-A6A6-FE7DDB0445DA}" destId="{3201F34F-2526-3F41-B552-E77357C7702B}" srcOrd="0" destOrd="2" presId="urn:microsoft.com/office/officeart/2005/8/layout/process1"/>
    <dgm:cxn modelId="{65044B4F-3AB7-5A43-8342-7D56F971350D}" type="presOf" srcId="{AC7EDE17-CF4A-DE4C-A845-EFC59D7C2F29}" destId="{3201F34F-2526-3F41-B552-E77357C7702B}" srcOrd="0" destOrd="3" presId="urn:microsoft.com/office/officeart/2005/8/layout/process1"/>
    <dgm:cxn modelId="{4F91D74F-E074-4C49-92D8-DDE8E6E95916}" type="presOf" srcId="{4B2DEF7A-1913-CC4A-A586-42A52F21D0ED}" destId="{7B012A05-13E7-DA44-B22F-4D2EF5F3AF8B}" srcOrd="0" destOrd="3" presId="urn:microsoft.com/office/officeart/2005/8/layout/process1"/>
    <dgm:cxn modelId="{6927A253-47D0-9041-AD04-C250F2583F6B}" srcId="{AEEE8B27-72A5-204B-AA5F-E489B9C4DBB8}" destId="{7030B6C8-DB16-4848-8D25-FC9842E8A904}" srcOrd="0" destOrd="0" parTransId="{3AF89EAA-7E61-A64B-9964-76EF1063280C}" sibTransId="{02A14219-D35B-2A45-88B3-9E8844696546}"/>
    <dgm:cxn modelId="{D6FC075A-FDD8-564D-95B6-4B6E34BE7234}" type="presOf" srcId="{B7F21A41-CD10-6E4E-A968-BB466A5D580E}" destId="{E46A0EBE-C086-8F44-92D2-9C75DB955952}" srcOrd="0" destOrd="0" presId="urn:microsoft.com/office/officeart/2005/8/layout/process1"/>
    <dgm:cxn modelId="{45C6655B-A70B-2A4F-B82D-FF29C0E052A4}" type="presOf" srcId="{FD6AA293-413F-1345-BD24-70BAA672F9C1}" destId="{3479D853-0046-C741-8054-63584259F4E7}" srcOrd="0" destOrd="0" presId="urn:microsoft.com/office/officeart/2005/8/layout/process1"/>
    <dgm:cxn modelId="{FCF59860-DEF1-274F-9631-ABB211F09B77}" type="presOf" srcId="{DF715791-39A8-0541-ABB9-D9844150F873}" destId="{13493144-54D7-0640-BB1D-15BA764D6E9D}" srcOrd="0" destOrd="2" presId="urn:microsoft.com/office/officeart/2005/8/layout/process1"/>
    <dgm:cxn modelId="{04BEF960-DDFD-664B-91A7-8562E8191A7B}" type="presOf" srcId="{74E55037-1ED7-DD4B-ACA3-6F7F37473EC6}" destId="{3201F34F-2526-3F41-B552-E77357C7702B}" srcOrd="0" destOrd="0" presId="urn:microsoft.com/office/officeart/2005/8/layout/process1"/>
    <dgm:cxn modelId="{BA689F61-8B8F-B34C-B5A9-7BD0B73D0EFE}" srcId="{D3B4E8DF-CA62-8444-AF61-BEC72B9BC70A}" destId="{952672E1-A654-CA42-B224-4078FCEAAD9E}" srcOrd="0" destOrd="0" parTransId="{BF2E3F47-4EB8-1243-B804-8FB0C1322972}" sibTransId="{96A597AB-FDD5-E247-9EDF-7FBBAA1FC244}"/>
    <dgm:cxn modelId="{BAB86162-9F60-9743-9275-8DDCEE0C6FF6}" type="presOf" srcId="{A5CA421B-EFA5-8341-BEF2-C29A8CCAD6D9}" destId="{6A2B83BF-1BBF-E04A-A49F-02DCDB447D29}" srcOrd="0" destOrd="1" presId="urn:microsoft.com/office/officeart/2005/8/layout/process1"/>
    <dgm:cxn modelId="{CE0A2063-A2A6-4D4E-BB79-83E5760D4434}" srcId="{27B26195-C1A5-4D43-A0A8-0AAF60C8FB81}" destId="{CC92FED0-5523-8942-8AE8-6FD72F883DA9}" srcOrd="3" destOrd="0" parTransId="{64DB1B19-58A0-0840-9DCA-95F7EE3F8B39}" sibTransId="{1A6ABC7E-710D-E54C-8E8C-4EE7F20AF824}"/>
    <dgm:cxn modelId="{140C4663-1FBF-034D-94BB-9F14B124C6EF}" type="presOf" srcId="{FDBFDFE3-5F6D-E547-BB3C-C99FBBB134BD}" destId="{6A2B83BF-1BBF-E04A-A49F-02DCDB447D29}" srcOrd="0" destOrd="0" presId="urn:microsoft.com/office/officeart/2005/8/layout/process1"/>
    <dgm:cxn modelId="{8DDBBE6C-1596-5346-91B3-13E21C728C6C}" type="presOf" srcId="{27B26195-C1A5-4D43-A0A8-0AAF60C8FB81}" destId="{0FB94A82-2DEC-B44E-BCDA-5CB73DC37F03}" srcOrd="0" destOrd="0" presId="urn:microsoft.com/office/officeart/2005/8/layout/process1"/>
    <dgm:cxn modelId="{C7E40271-F94D-7143-B7CE-560CEC6AA2A6}" type="presOf" srcId="{E8B7CF03-2568-0649-8860-261000A1F20B}" destId="{DFE19218-CD7F-F54B-B572-244AE7C63312}" srcOrd="0" destOrd="0" presId="urn:microsoft.com/office/officeart/2005/8/layout/process1"/>
    <dgm:cxn modelId="{08448F77-E376-2345-A7DB-9AAB7604E6F1}" type="presOf" srcId="{AEEE8B27-72A5-204B-AA5F-E489B9C4DBB8}" destId="{762BB0F8-AD1A-E448-91E0-A79E433942C7}" srcOrd="0" destOrd="0" presId="urn:microsoft.com/office/officeart/2005/8/layout/process1"/>
    <dgm:cxn modelId="{0FB4AB84-0BC5-8047-8656-2419B0441EBD}" srcId="{27B26195-C1A5-4D43-A0A8-0AAF60C8FB81}" destId="{AEEE8B27-72A5-204B-AA5F-E489B9C4DBB8}" srcOrd="1" destOrd="0" parTransId="{BA3136A5-D869-304B-B376-D1FB76CA8D08}" sibTransId="{D5D7528E-1220-2A4A-A6B7-42E9A8E0527D}"/>
    <dgm:cxn modelId="{44BA108B-12BF-2C4F-B9C7-587753703803}" type="presOf" srcId="{D5D7528E-1220-2A4A-A6B7-42E9A8E0527D}" destId="{785FA52C-8A77-3A48-828C-63EEAD92CA2D}" srcOrd="1" destOrd="0" presId="urn:microsoft.com/office/officeart/2005/8/layout/process1"/>
    <dgm:cxn modelId="{2A04968C-86E8-304F-869F-D921AACB98C8}" type="presOf" srcId="{CC92FED0-5523-8942-8AE8-6FD72F883DA9}" destId="{13493144-54D7-0640-BB1D-15BA764D6E9D}" srcOrd="0" destOrd="0" presId="urn:microsoft.com/office/officeart/2005/8/layout/process1"/>
    <dgm:cxn modelId="{41418895-0562-A54F-96B4-8CED729F2E55}" srcId="{27B26195-C1A5-4D43-A0A8-0AAF60C8FB81}" destId="{B7F21A41-CD10-6E4E-A968-BB466A5D580E}" srcOrd="5" destOrd="0" parTransId="{CCD4480F-1FA0-0A41-BD2F-712861EAF004}" sibTransId="{6549469D-B19F-B24F-982A-A1EECE0A300A}"/>
    <dgm:cxn modelId="{A13CFC9A-B93F-6645-9ADF-2CACAE5B6DBF}" srcId="{B7F21A41-CD10-6E4E-A968-BB466A5D580E}" destId="{F1BC32B9-9B36-9846-AE44-2EC2AAD4BE84}" srcOrd="0" destOrd="0" parTransId="{5CEB442A-0876-7F4C-A8EF-0DF02B812919}" sibTransId="{BDDD9B8E-B247-3C4E-AE82-3DEC37B4386A}"/>
    <dgm:cxn modelId="{01F3AB9B-3FA2-EA4D-A4AF-847AB663AF75}" type="presOf" srcId="{7030B6C8-DB16-4848-8D25-FC9842E8A904}" destId="{762BB0F8-AD1A-E448-91E0-A79E433942C7}" srcOrd="0" destOrd="1" presId="urn:microsoft.com/office/officeart/2005/8/layout/process1"/>
    <dgm:cxn modelId="{D6EAEE9B-3ED8-984C-A9AF-DE660F0735CE}" srcId="{B7F21A41-CD10-6E4E-A968-BB466A5D580E}" destId="{D3B4E8DF-CA62-8444-AF61-BEC72B9BC70A}" srcOrd="1" destOrd="0" parTransId="{5B8CED7D-664C-B14B-AA0F-4F72366B56C2}" sibTransId="{4E115DF5-C7F9-2843-B0A7-24807A1635AB}"/>
    <dgm:cxn modelId="{871CD29F-441F-A04C-A995-4DC9C9CE9407}" type="presOf" srcId="{F1BC32B9-9B36-9846-AE44-2EC2AAD4BE84}" destId="{E46A0EBE-C086-8F44-92D2-9C75DB955952}" srcOrd="0" destOrd="1" presId="urn:microsoft.com/office/officeart/2005/8/layout/process1"/>
    <dgm:cxn modelId="{9F314CA1-F8EF-264F-85F4-389CCB67D6D9}" type="presOf" srcId="{7BDA1B2D-DCED-B742-AC7C-4292F8E46E3F}" destId="{7B818FAD-C5F8-4242-A329-63FCA31B1A71}" srcOrd="1" destOrd="0" presId="urn:microsoft.com/office/officeart/2005/8/layout/process1"/>
    <dgm:cxn modelId="{FC12C6A2-C421-2B49-BA39-FD48BE746F03}" type="presOf" srcId="{66DE184E-F0AD-FA43-881D-0C5CB84860C2}" destId="{7B012A05-13E7-DA44-B22F-4D2EF5F3AF8B}" srcOrd="0" destOrd="2" presId="urn:microsoft.com/office/officeart/2005/8/layout/process1"/>
    <dgm:cxn modelId="{87CA91AB-4EAD-8248-8336-C926258D973F}" srcId="{BD5E67F1-4F15-F240-B35B-D401B2D0EBEC}" destId="{66DE184E-F0AD-FA43-881D-0C5CB84860C2}" srcOrd="1" destOrd="0" parTransId="{78C1CB14-6335-0547-9B2B-10CD34C7CDFD}" sibTransId="{E7CE070D-9C58-1943-9210-841D2D6C4BA9}"/>
    <dgm:cxn modelId="{C6A84DAE-DFCF-E249-B28D-3DBFE4C7DF67}" type="presOf" srcId="{C7477EB0-6EC9-8441-A0A6-7875A6CA564F}" destId="{6A2B83BF-1BBF-E04A-A49F-02DCDB447D29}" srcOrd="0" destOrd="3" presId="urn:microsoft.com/office/officeart/2005/8/layout/process1"/>
    <dgm:cxn modelId="{528EBFAF-2BE4-104F-8CE0-EEA5BD08A880}" type="presOf" srcId="{30FF0795-CAF6-4749-BD2C-0F2DEBC85E51}" destId="{6A2B83BF-1BBF-E04A-A49F-02DCDB447D29}" srcOrd="0" destOrd="2" presId="urn:microsoft.com/office/officeart/2005/8/layout/process1"/>
    <dgm:cxn modelId="{0D67F3B4-1B3C-8641-8829-41A61E133AB6}" srcId="{AEEE8B27-72A5-204B-AA5F-E489B9C4DBB8}" destId="{A5E5D43E-18FC-3749-897F-8EB3990BA063}" srcOrd="1" destOrd="0" parTransId="{95CC8E47-0DDF-0444-BFAE-85954C49ED46}" sibTransId="{066BCCDC-F39E-2548-A5C3-2E734CF278FA}"/>
    <dgm:cxn modelId="{FF3976D1-2F48-024C-982E-577842688DD4}" type="presOf" srcId="{850CD441-5C10-A541-8905-D0F463DA9791}" destId="{13493144-54D7-0640-BB1D-15BA764D6E9D}" srcOrd="0" destOrd="1" presId="urn:microsoft.com/office/officeart/2005/8/layout/process1"/>
    <dgm:cxn modelId="{4A6DCBD2-3D4D-E34B-9DC7-41161A4100AB}" srcId="{74E55037-1ED7-DD4B-ACA3-6F7F37473EC6}" destId="{E91843D0-12EF-3E4D-A39E-5D148F856B2B}" srcOrd="0" destOrd="0" parTransId="{83EB5122-B23B-DC47-955C-D42DFA9BEF6A}" sibTransId="{35DF0BA8-079C-B744-9F2D-422DFE0BDB98}"/>
    <dgm:cxn modelId="{148A27D7-B395-0A4B-9603-77103A35FC94}" srcId="{CC92FED0-5523-8942-8AE8-6FD72F883DA9}" destId="{DF715791-39A8-0541-ABB9-D9844150F873}" srcOrd="1" destOrd="0" parTransId="{53D8891E-E319-3544-A837-619600AB2DDE}" sibTransId="{5DE7A525-5FD4-1848-A7F2-D20F79052305}"/>
    <dgm:cxn modelId="{BC77E5D7-FF06-6345-B992-EB36DA5C73C2}" type="presOf" srcId="{5998D5A1-5038-7F47-AFD7-EC602FC3730F}" destId="{762BB0F8-AD1A-E448-91E0-A79E433942C7}" srcOrd="0" destOrd="3" presId="urn:microsoft.com/office/officeart/2005/8/layout/process1"/>
    <dgm:cxn modelId="{57521AE7-C8A0-0B45-B891-8E6768A2B1A4}" srcId="{FDBFDFE3-5F6D-E547-BB3C-C99FBBB134BD}" destId="{A5CA421B-EFA5-8341-BEF2-C29A8CCAD6D9}" srcOrd="0" destOrd="0" parTransId="{1BF82F89-985A-494F-8F99-322AF872D3B8}" sibTransId="{A42F3445-BB93-0448-87A2-B6B826A17907}"/>
    <dgm:cxn modelId="{CCCB42EE-7799-544C-8FB9-F8CFB7AC9690}" srcId="{BD5E67F1-4F15-F240-B35B-D401B2D0EBEC}" destId="{315EC15D-1A4E-6045-9330-04482C191728}" srcOrd="0" destOrd="0" parTransId="{86EB3795-647C-2841-818C-48496124ADA4}" sibTransId="{0C3326B2-CACC-3446-B49F-E49F0E731F2F}"/>
    <dgm:cxn modelId="{8502E0FA-1B04-B84F-977D-49E0F7B0F3D3}" type="presOf" srcId="{D5D7528E-1220-2A4A-A6B7-42E9A8E0527D}" destId="{89878E9E-D171-A341-A8F9-09115058A1BD}" srcOrd="0" destOrd="0" presId="urn:microsoft.com/office/officeart/2005/8/layout/process1"/>
    <dgm:cxn modelId="{8E6A0BFE-0328-7F42-B547-83973940C9C8}" type="presOf" srcId="{8DB9DD4D-1610-D845-BBCF-A2B18DE3FE86}" destId="{13493144-54D7-0640-BB1D-15BA764D6E9D}" srcOrd="0" destOrd="3" presId="urn:microsoft.com/office/officeart/2005/8/layout/process1"/>
    <dgm:cxn modelId="{0AA3D114-C58F-6244-ACEE-8EBE2D23BFAB}" type="presParOf" srcId="{0FB94A82-2DEC-B44E-BCDA-5CB73DC37F03}" destId="{7B012A05-13E7-DA44-B22F-4D2EF5F3AF8B}" srcOrd="0" destOrd="0" presId="urn:microsoft.com/office/officeart/2005/8/layout/process1"/>
    <dgm:cxn modelId="{2776B5F6-BEF8-3847-8D03-DA2B105ECCB4}" type="presParOf" srcId="{0FB94A82-2DEC-B44E-BCDA-5CB73DC37F03}" destId="{DFE19218-CD7F-F54B-B572-244AE7C63312}" srcOrd="1" destOrd="0" presId="urn:microsoft.com/office/officeart/2005/8/layout/process1"/>
    <dgm:cxn modelId="{93EE9532-3CBC-1141-9620-4050D30E0BAA}" type="presParOf" srcId="{DFE19218-CD7F-F54B-B572-244AE7C63312}" destId="{9CD70D29-D105-5E49-93F2-1DED5C957047}" srcOrd="0" destOrd="0" presId="urn:microsoft.com/office/officeart/2005/8/layout/process1"/>
    <dgm:cxn modelId="{335E381E-0AD3-1C42-A6E2-C87D0843FEEC}" type="presParOf" srcId="{0FB94A82-2DEC-B44E-BCDA-5CB73DC37F03}" destId="{762BB0F8-AD1A-E448-91E0-A79E433942C7}" srcOrd="2" destOrd="0" presId="urn:microsoft.com/office/officeart/2005/8/layout/process1"/>
    <dgm:cxn modelId="{14CA6549-3EFC-0E44-A184-27DC6AD12D4F}" type="presParOf" srcId="{0FB94A82-2DEC-B44E-BCDA-5CB73DC37F03}" destId="{89878E9E-D171-A341-A8F9-09115058A1BD}" srcOrd="3" destOrd="0" presId="urn:microsoft.com/office/officeart/2005/8/layout/process1"/>
    <dgm:cxn modelId="{3F13293E-DDC0-F74E-A328-2BFD3CD1EBC4}" type="presParOf" srcId="{89878E9E-D171-A341-A8F9-09115058A1BD}" destId="{785FA52C-8A77-3A48-828C-63EEAD92CA2D}" srcOrd="0" destOrd="0" presId="urn:microsoft.com/office/officeart/2005/8/layout/process1"/>
    <dgm:cxn modelId="{5275C2C2-3653-AF47-A640-41A048C1AD49}" type="presParOf" srcId="{0FB94A82-2DEC-B44E-BCDA-5CB73DC37F03}" destId="{6A2B83BF-1BBF-E04A-A49F-02DCDB447D29}" srcOrd="4" destOrd="0" presId="urn:microsoft.com/office/officeart/2005/8/layout/process1"/>
    <dgm:cxn modelId="{6042FC1E-E538-0341-ACCD-6AA21D620A02}" type="presParOf" srcId="{0FB94A82-2DEC-B44E-BCDA-5CB73DC37F03}" destId="{E760F926-BE18-FA4D-9561-28FA007549FF}" srcOrd="5" destOrd="0" presId="urn:microsoft.com/office/officeart/2005/8/layout/process1"/>
    <dgm:cxn modelId="{4BB120FD-3679-EC43-BAB9-EBE7A189EE02}" type="presParOf" srcId="{E760F926-BE18-FA4D-9561-28FA007549FF}" destId="{7B818FAD-C5F8-4242-A329-63FCA31B1A71}" srcOrd="0" destOrd="0" presId="urn:microsoft.com/office/officeart/2005/8/layout/process1"/>
    <dgm:cxn modelId="{F7211717-6141-1D40-AF50-6CDDD19B25DB}" type="presParOf" srcId="{0FB94A82-2DEC-B44E-BCDA-5CB73DC37F03}" destId="{13493144-54D7-0640-BB1D-15BA764D6E9D}" srcOrd="6" destOrd="0" presId="urn:microsoft.com/office/officeart/2005/8/layout/process1"/>
    <dgm:cxn modelId="{67B30CFC-55EF-B646-A3BA-083D2792585E}" type="presParOf" srcId="{0FB94A82-2DEC-B44E-BCDA-5CB73DC37F03}" destId="{B0EEBD00-BA68-6B49-B750-DAE7E5EA9418}" srcOrd="7" destOrd="0" presId="urn:microsoft.com/office/officeart/2005/8/layout/process1"/>
    <dgm:cxn modelId="{22C3CFF9-5F08-354C-B840-2E6DD415BABC}" type="presParOf" srcId="{B0EEBD00-BA68-6B49-B750-DAE7E5EA9418}" destId="{31C9EBC9-1D1C-FE43-89DF-11488765BC7D}" srcOrd="0" destOrd="0" presId="urn:microsoft.com/office/officeart/2005/8/layout/process1"/>
    <dgm:cxn modelId="{14761169-EB7A-1F47-939E-02D02AF227B0}" type="presParOf" srcId="{0FB94A82-2DEC-B44E-BCDA-5CB73DC37F03}" destId="{3201F34F-2526-3F41-B552-E77357C7702B}" srcOrd="8" destOrd="0" presId="urn:microsoft.com/office/officeart/2005/8/layout/process1"/>
    <dgm:cxn modelId="{1904FC2E-D9A8-4344-B709-19E500E1B113}" type="presParOf" srcId="{0FB94A82-2DEC-B44E-BCDA-5CB73DC37F03}" destId="{3479D853-0046-C741-8054-63584259F4E7}" srcOrd="9" destOrd="0" presId="urn:microsoft.com/office/officeart/2005/8/layout/process1"/>
    <dgm:cxn modelId="{34E1ED6D-8051-3644-A218-2FDF256E17E4}" type="presParOf" srcId="{3479D853-0046-C741-8054-63584259F4E7}" destId="{2B9EB41D-18C2-054D-BF65-CD404CBDEBF2}" srcOrd="0" destOrd="0" presId="urn:microsoft.com/office/officeart/2005/8/layout/process1"/>
    <dgm:cxn modelId="{0EA12687-0574-FE4F-8DAC-0A296D61DD31}" type="presParOf" srcId="{0FB94A82-2DEC-B44E-BCDA-5CB73DC37F03}" destId="{E46A0EBE-C086-8F44-92D2-9C75DB955952}" srcOrd="10" destOrd="0" presId="urn:microsoft.com/office/officeart/2005/8/layout/process1"/>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F4D29D-D877-6E46-A692-7982336D0279}">
      <dsp:nvSpPr>
        <dsp:cNvPr id="0" name=""/>
        <dsp:cNvSpPr/>
      </dsp:nvSpPr>
      <dsp:spPr>
        <a:xfrm>
          <a:off x="-6370256" y="-974395"/>
          <a:ext cx="7582482" cy="7582482"/>
        </a:xfrm>
        <a:prstGeom prst="blockArc">
          <a:avLst>
            <a:gd name="adj1" fmla="val 18900000"/>
            <a:gd name="adj2" fmla="val 2700000"/>
            <a:gd name="adj3" fmla="val 285"/>
          </a:avLst>
        </a:pr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1E2C4C9-AA8F-D04D-91B1-CF2C15570AD7}">
      <dsp:nvSpPr>
        <dsp:cNvPr id="0" name=""/>
        <dsp:cNvSpPr/>
      </dsp:nvSpPr>
      <dsp:spPr>
        <a:xfrm>
          <a:off x="451278" y="296670"/>
          <a:ext cx="7854766" cy="593115"/>
        </a:xfrm>
        <a:prstGeom prst="rect">
          <a:avLst/>
        </a:prstGeom>
        <a:solidFill>
          <a:schemeClr val="accent1"/>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785"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a:latin typeface="Helvetica" pitchFamily="2" charset="0"/>
            </a:rPr>
            <a:t>SmallSats technology more capable than ever</a:t>
          </a:r>
        </a:p>
      </dsp:txBody>
      <dsp:txXfrm>
        <a:off x="451278" y="296670"/>
        <a:ext cx="7854766" cy="593115"/>
      </dsp:txXfrm>
    </dsp:sp>
    <dsp:sp modelId="{AAA3EC9B-1548-1249-BA01-20D8E949B919}">
      <dsp:nvSpPr>
        <dsp:cNvPr id="0" name=""/>
        <dsp:cNvSpPr/>
      </dsp:nvSpPr>
      <dsp:spPr>
        <a:xfrm>
          <a:off x="80582" y="222530"/>
          <a:ext cx="741393" cy="741393"/>
        </a:xfrm>
        <a:prstGeom prst="ellipse">
          <a:avLst/>
        </a:prstGeom>
        <a:solidFill>
          <a:schemeClr val="tx1"/>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F109A67B-26E5-2048-8036-BCD6B4D0BA4C}">
      <dsp:nvSpPr>
        <dsp:cNvPr id="0" name=""/>
        <dsp:cNvSpPr/>
      </dsp:nvSpPr>
      <dsp:spPr>
        <a:xfrm>
          <a:off x="939156" y="1186230"/>
          <a:ext cx="7366889" cy="593115"/>
        </a:xfrm>
        <a:prstGeom prst="rect">
          <a:avLst/>
        </a:prstGeom>
        <a:solidFill>
          <a:schemeClr val="accent1"/>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785"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a:latin typeface="Helvetica" pitchFamily="2" charset="0"/>
            </a:rPr>
            <a:t>Scientific and engineering impact has far reach </a:t>
          </a:r>
        </a:p>
      </dsp:txBody>
      <dsp:txXfrm>
        <a:off x="939156" y="1186230"/>
        <a:ext cx="7366889" cy="593115"/>
      </dsp:txXfrm>
    </dsp:sp>
    <dsp:sp modelId="{B2CEAC86-73BE-9445-87CA-E9317BDFEEC1}">
      <dsp:nvSpPr>
        <dsp:cNvPr id="0" name=""/>
        <dsp:cNvSpPr/>
      </dsp:nvSpPr>
      <dsp:spPr>
        <a:xfrm>
          <a:off x="568459" y="1112090"/>
          <a:ext cx="741393" cy="741393"/>
        </a:xfrm>
        <a:prstGeom prst="ellipse">
          <a:avLst/>
        </a:prstGeom>
        <a:solidFill>
          <a:schemeClr val="tx1"/>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52D5A4AB-5F21-B24E-9B43-0EEFB7BADB05}">
      <dsp:nvSpPr>
        <dsp:cNvPr id="0" name=""/>
        <dsp:cNvSpPr/>
      </dsp:nvSpPr>
      <dsp:spPr>
        <a:xfrm>
          <a:off x="1162250" y="2075790"/>
          <a:ext cx="7143794" cy="593115"/>
        </a:xfrm>
        <a:prstGeom prst="rect">
          <a:avLst/>
        </a:prstGeom>
        <a:solidFill>
          <a:schemeClr val="accent1"/>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785"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a:latin typeface="Helvetica" pitchFamily="2" charset="0"/>
            </a:rPr>
            <a:t>Increases access to space </a:t>
          </a:r>
          <a:br>
            <a:rPr lang="en-US" sz="2400" kern="1200">
              <a:latin typeface="Helvetica" pitchFamily="2" charset="0"/>
            </a:rPr>
          </a:br>
          <a:r>
            <a:rPr lang="en-US" sz="1500" kern="1200">
              <a:latin typeface="Helvetica" pitchFamily="2" charset="0"/>
            </a:rPr>
            <a:t>(e.g., Academic Partnerships, Small Businesses)</a:t>
          </a:r>
        </a:p>
      </dsp:txBody>
      <dsp:txXfrm>
        <a:off x="1162250" y="2075790"/>
        <a:ext cx="7143794" cy="593115"/>
      </dsp:txXfrm>
    </dsp:sp>
    <dsp:sp modelId="{98574BA8-6A9F-A346-B126-B931DFBFBE0C}">
      <dsp:nvSpPr>
        <dsp:cNvPr id="0" name=""/>
        <dsp:cNvSpPr/>
      </dsp:nvSpPr>
      <dsp:spPr>
        <a:xfrm>
          <a:off x="791553" y="2001650"/>
          <a:ext cx="741393" cy="741393"/>
        </a:xfrm>
        <a:prstGeom prst="ellipse">
          <a:avLst/>
        </a:prstGeom>
        <a:solidFill>
          <a:schemeClr val="tx1"/>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9A9F3FC1-44F4-CE46-9080-3B1627195F6B}">
      <dsp:nvSpPr>
        <dsp:cNvPr id="0" name=""/>
        <dsp:cNvSpPr/>
      </dsp:nvSpPr>
      <dsp:spPr>
        <a:xfrm>
          <a:off x="1162250" y="2964786"/>
          <a:ext cx="7143794" cy="593115"/>
        </a:xfrm>
        <a:prstGeom prst="rect">
          <a:avLst/>
        </a:prstGeom>
        <a:solidFill>
          <a:schemeClr val="accent1"/>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785"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a:latin typeface="Helvetica" pitchFamily="2" charset="0"/>
            </a:rPr>
            <a:t>Multiple Flights Possible</a:t>
          </a:r>
        </a:p>
      </dsp:txBody>
      <dsp:txXfrm>
        <a:off x="1162250" y="2964786"/>
        <a:ext cx="7143794" cy="593115"/>
      </dsp:txXfrm>
    </dsp:sp>
    <dsp:sp modelId="{58C1C127-4BB5-724C-BDB1-8E9ED0315621}">
      <dsp:nvSpPr>
        <dsp:cNvPr id="0" name=""/>
        <dsp:cNvSpPr/>
      </dsp:nvSpPr>
      <dsp:spPr>
        <a:xfrm>
          <a:off x="791553" y="2890647"/>
          <a:ext cx="741393" cy="741393"/>
        </a:xfrm>
        <a:prstGeom prst="ellipse">
          <a:avLst/>
        </a:prstGeom>
        <a:solidFill>
          <a:schemeClr val="tx1"/>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B015F31C-C1AC-F241-AD3B-415C4C1F36B5}">
      <dsp:nvSpPr>
        <dsp:cNvPr id="0" name=""/>
        <dsp:cNvSpPr/>
      </dsp:nvSpPr>
      <dsp:spPr>
        <a:xfrm>
          <a:off x="939156" y="3854346"/>
          <a:ext cx="7366889" cy="593115"/>
        </a:xfrm>
        <a:prstGeom prst="rect">
          <a:avLst/>
        </a:prstGeom>
        <a:solidFill>
          <a:schemeClr val="accent1"/>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785"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a:latin typeface="Helvetica" pitchFamily="2" charset="0"/>
            </a:rPr>
            <a:t>Autonomous Operations</a:t>
          </a:r>
        </a:p>
      </dsp:txBody>
      <dsp:txXfrm>
        <a:off x="939156" y="3854346"/>
        <a:ext cx="7366889" cy="593115"/>
      </dsp:txXfrm>
    </dsp:sp>
    <dsp:sp modelId="{DD2CDBC2-8233-CD40-820B-56CB4CC2ADAF}">
      <dsp:nvSpPr>
        <dsp:cNvPr id="0" name=""/>
        <dsp:cNvSpPr/>
      </dsp:nvSpPr>
      <dsp:spPr>
        <a:xfrm>
          <a:off x="568459" y="3780207"/>
          <a:ext cx="741393" cy="741393"/>
        </a:xfrm>
        <a:prstGeom prst="ellipse">
          <a:avLst/>
        </a:prstGeom>
        <a:solidFill>
          <a:schemeClr val="tx1"/>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676FF1ED-EC3A-B842-8495-13565B93258A}">
      <dsp:nvSpPr>
        <dsp:cNvPr id="0" name=""/>
        <dsp:cNvSpPr/>
      </dsp:nvSpPr>
      <dsp:spPr>
        <a:xfrm>
          <a:off x="451278" y="4743906"/>
          <a:ext cx="7854766" cy="593115"/>
        </a:xfrm>
        <a:prstGeom prst="rect">
          <a:avLst/>
        </a:prstGeom>
        <a:solidFill>
          <a:schemeClr val="accent1"/>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785"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a:latin typeface="Helvetica" pitchFamily="2" charset="0"/>
            </a:rPr>
            <a:t>Technology Migration</a:t>
          </a:r>
        </a:p>
      </dsp:txBody>
      <dsp:txXfrm>
        <a:off x="451278" y="4743906"/>
        <a:ext cx="7854766" cy="593115"/>
      </dsp:txXfrm>
    </dsp:sp>
    <dsp:sp modelId="{61139129-3B5B-5544-9AEA-D50434B0ABBD}">
      <dsp:nvSpPr>
        <dsp:cNvPr id="0" name=""/>
        <dsp:cNvSpPr/>
      </dsp:nvSpPr>
      <dsp:spPr>
        <a:xfrm>
          <a:off x="80582" y="4669767"/>
          <a:ext cx="741393" cy="741393"/>
        </a:xfrm>
        <a:prstGeom prst="ellipse">
          <a:avLst/>
        </a:prstGeom>
        <a:solidFill>
          <a:schemeClr val="tx1"/>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012A05-13E7-DA44-B22F-4D2EF5F3AF8B}">
      <dsp:nvSpPr>
        <dsp:cNvPr id="0" name=""/>
        <dsp:cNvSpPr/>
      </dsp:nvSpPr>
      <dsp:spPr>
        <a:xfrm>
          <a:off x="6310" y="1603074"/>
          <a:ext cx="1759436" cy="2021474"/>
        </a:xfrm>
        <a:prstGeom prst="roundRect">
          <a:avLst>
            <a:gd name="adj" fmla="val 10000"/>
          </a:avLst>
        </a:prstGeom>
        <a:solidFill>
          <a:schemeClr val="tx1"/>
        </a:solidFill>
        <a:ln w="1905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109728" rIns="53340" bIns="53340" numCol="1" spcCol="1270" anchor="t" anchorCtr="0">
          <a:noAutofit/>
        </a:bodyPr>
        <a:lstStyle/>
        <a:p>
          <a:pPr marL="0" lvl="0" indent="0" algn="l" defTabSz="622300">
            <a:lnSpc>
              <a:spcPct val="90000"/>
            </a:lnSpc>
            <a:spcBef>
              <a:spcPct val="0"/>
            </a:spcBef>
            <a:spcAft>
              <a:spcPts val="1000"/>
            </a:spcAft>
            <a:buNone/>
          </a:pPr>
          <a:r>
            <a:rPr lang="en-US" sz="1400" b="1" kern="1200" err="1">
              <a:ln>
                <a:noFill/>
              </a:ln>
              <a:solidFill>
                <a:schemeClr val="accent5"/>
              </a:solidFill>
              <a:latin typeface="Helvetica" pitchFamily="2" charset="0"/>
            </a:rPr>
            <a:t>GeneSat</a:t>
          </a:r>
          <a:r>
            <a:rPr lang="en-US" sz="1400" b="1" kern="1200">
              <a:ln>
                <a:noFill/>
              </a:ln>
              <a:solidFill>
                <a:schemeClr val="accent5"/>
              </a:solidFill>
              <a:latin typeface="Helvetica" pitchFamily="2" charset="0"/>
            </a:rPr>
            <a:t> (2006)</a:t>
          </a:r>
        </a:p>
        <a:p>
          <a:pPr marL="114300" lvl="1" indent="-114300" algn="l" defTabSz="533400">
            <a:lnSpc>
              <a:spcPct val="90000"/>
            </a:lnSpc>
            <a:spcBef>
              <a:spcPct val="0"/>
            </a:spcBef>
            <a:spcAft>
              <a:spcPts val="500"/>
            </a:spcAft>
            <a:buChar char="•"/>
          </a:pPr>
          <a:r>
            <a:rPr lang="en-US" sz="1200" kern="1200">
              <a:ln>
                <a:noFill/>
              </a:ln>
              <a:solidFill>
                <a:schemeClr val="bg1"/>
              </a:solidFill>
              <a:latin typeface="Helvetica" pitchFamily="2" charset="0"/>
            </a:rPr>
            <a:t>3U</a:t>
          </a:r>
        </a:p>
        <a:p>
          <a:pPr marL="114300" lvl="1" indent="-114300" algn="l" defTabSz="533400">
            <a:lnSpc>
              <a:spcPct val="90000"/>
            </a:lnSpc>
            <a:spcBef>
              <a:spcPct val="0"/>
            </a:spcBef>
            <a:spcAft>
              <a:spcPts val="500"/>
            </a:spcAft>
            <a:buChar char="•"/>
          </a:pPr>
          <a:r>
            <a:rPr lang="en-US" sz="1200" kern="1200">
              <a:ln>
                <a:noFill/>
              </a:ln>
              <a:solidFill>
                <a:schemeClr val="bg1"/>
              </a:solidFill>
              <a:latin typeface="Helvetica" pitchFamily="2" charset="0"/>
            </a:rPr>
            <a:t>E. Coli</a:t>
          </a:r>
        </a:p>
        <a:p>
          <a:pPr marL="228600" lvl="2" indent="-114300" algn="l" defTabSz="533400">
            <a:lnSpc>
              <a:spcPct val="90000"/>
            </a:lnSpc>
            <a:spcBef>
              <a:spcPct val="0"/>
            </a:spcBef>
            <a:spcAft>
              <a:spcPts val="500"/>
            </a:spcAft>
            <a:buChar char="•"/>
          </a:pPr>
          <a:r>
            <a:rPr lang="en-US" sz="1200" kern="1200">
              <a:ln>
                <a:noFill/>
              </a:ln>
              <a:solidFill>
                <a:schemeClr val="bg1"/>
              </a:solidFill>
              <a:latin typeface="Helvetica" pitchFamily="2" charset="0"/>
            </a:rPr>
            <a:t>Cell Growth and Gene Expression Measured by Light Scattering and Fluorescence</a:t>
          </a:r>
        </a:p>
      </dsp:txBody>
      <dsp:txXfrm>
        <a:off x="57842" y="1654606"/>
        <a:ext cx="1656372" cy="1918410"/>
      </dsp:txXfrm>
    </dsp:sp>
    <dsp:sp modelId="{DFE19218-CD7F-F54B-B572-244AE7C63312}">
      <dsp:nvSpPr>
        <dsp:cNvPr id="0" name=""/>
        <dsp:cNvSpPr/>
      </dsp:nvSpPr>
      <dsp:spPr>
        <a:xfrm>
          <a:off x="1781978" y="2489956"/>
          <a:ext cx="211752" cy="247711"/>
        </a:xfrm>
        <a:prstGeom prst="rightArrow">
          <a:avLst>
            <a:gd name="adj1" fmla="val 60000"/>
            <a:gd name="adj2" fmla="val 50000"/>
          </a:avLst>
        </a:prstGeom>
        <a:solidFill>
          <a:schemeClr val="accent5"/>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ln>
              <a:noFill/>
            </a:ln>
          </a:endParaRPr>
        </a:p>
      </dsp:txBody>
      <dsp:txXfrm>
        <a:off x="1781978" y="2539498"/>
        <a:ext cx="148226" cy="148627"/>
      </dsp:txXfrm>
    </dsp:sp>
    <dsp:sp modelId="{762BB0F8-AD1A-E448-91E0-A79E433942C7}">
      <dsp:nvSpPr>
        <dsp:cNvPr id="0" name=""/>
        <dsp:cNvSpPr/>
      </dsp:nvSpPr>
      <dsp:spPr>
        <a:xfrm>
          <a:off x="2002849" y="1603074"/>
          <a:ext cx="1759436" cy="2021474"/>
        </a:xfrm>
        <a:prstGeom prst="roundRect">
          <a:avLst>
            <a:gd name="adj" fmla="val 10000"/>
          </a:avLst>
        </a:prstGeom>
        <a:solidFill>
          <a:schemeClr val="tx1"/>
        </a:solidFill>
        <a:ln w="1905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109728" rIns="53340" bIns="53340" numCol="1" spcCol="1270" anchor="t" anchorCtr="0">
          <a:noAutofit/>
        </a:bodyPr>
        <a:lstStyle/>
        <a:p>
          <a:pPr marL="0" lvl="0" indent="0" algn="l" defTabSz="622300">
            <a:lnSpc>
              <a:spcPct val="90000"/>
            </a:lnSpc>
            <a:spcBef>
              <a:spcPct val="0"/>
            </a:spcBef>
            <a:spcAft>
              <a:spcPts val="1000"/>
            </a:spcAft>
            <a:buNone/>
          </a:pPr>
          <a:r>
            <a:rPr lang="en-US" sz="1400" b="1" kern="1200">
              <a:ln>
                <a:noFill/>
              </a:ln>
              <a:solidFill>
                <a:schemeClr val="accent5"/>
              </a:solidFill>
              <a:latin typeface="Helvetica" pitchFamily="2" charset="0"/>
            </a:rPr>
            <a:t>PharmaSat (2009)</a:t>
          </a:r>
        </a:p>
        <a:p>
          <a:pPr marL="114300" lvl="1" indent="-114300" algn="l" defTabSz="533400">
            <a:lnSpc>
              <a:spcPct val="90000"/>
            </a:lnSpc>
            <a:spcBef>
              <a:spcPct val="0"/>
            </a:spcBef>
            <a:spcAft>
              <a:spcPts val="500"/>
            </a:spcAft>
            <a:buChar char="•"/>
          </a:pPr>
          <a:r>
            <a:rPr lang="en-US" sz="1200" kern="1200">
              <a:ln>
                <a:noFill/>
              </a:ln>
              <a:solidFill>
                <a:schemeClr val="bg1"/>
              </a:solidFill>
              <a:latin typeface="Helvetica" pitchFamily="2" charset="0"/>
            </a:rPr>
            <a:t>3U</a:t>
          </a:r>
        </a:p>
        <a:p>
          <a:pPr marL="114300" lvl="1" indent="-114300" algn="l" defTabSz="533400">
            <a:lnSpc>
              <a:spcPct val="90000"/>
            </a:lnSpc>
            <a:spcBef>
              <a:spcPct val="0"/>
            </a:spcBef>
            <a:spcAft>
              <a:spcPts val="500"/>
            </a:spcAft>
            <a:buChar char="•"/>
          </a:pPr>
          <a:r>
            <a:rPr lang="en-US" sz="1200" kern="1200">
              <a:ln>
                <a:noFill/>
              </a:ln>
              <a:solidFill>
                <a:schemeClr val="bg1"/>
              </a:solidFill>
              <a:latin typeface="Helvetica" pitchFamily="2" charset="0"/>
            </a:rPr>
            <a:t>Brewer's Yeast</a:t>
          </a:r>
        </a:p>
        <a:p>
          <a:pPr marL="228600" lvl="2" indent="-114300" algn="l" defTabSz="533400">
            <a:lnSpc>
              <a:spcPct val="90000"/>
            </a:lnSpc>
            <a:spcBef>
              <a:spcPct val="0"/>
            </a:spcBef>
            <a:spcAft>
              <a:spcPts val="500"/>
            </a:spcAft>
            <a:buChar char="•"/>
          </a:pPr>
          <a:r>
            <a:rPr lang="en-US" sz="1200" kern="1200">
              <a:ln>
                <a:noFill/>
              </a:ln>
              <a:solidFill>
                <a:schemeClr val="bg1"/>
              </a:solidFill>
              <a:latin typeface="Helvetica" pitchFamily="2" charset="0"/>
            </a:rPr>
            <a:t>Antifungal Agent Efficacy and Optical Density</a:t>
          </a:r>
        </a:p>
      </dsp:txBody>
      <dsp:txXfrm>
        <a:off x="2054381" y="1654606"/>
        <a:ext cx="1656372" cy="1918410"/>
      </dsp:txXfrm>
    </dsp:sp>
    <dsp:sp modelId="{89878E9E-D171-A341-A8F9-09115058A1BD}">
      <dsp:nvSpPr>
        <dsp:cNvPr id="0" name=""/>
        <dsp:cNvSpPr/>
      </dsp:nvSpPr>
      <dsp:spPr>
        <a:xfrm>
          <a:off x="3778517" y="2489956"/>
          <a:ext cx="211752" cy="247711"/>
        </a:xfrm>
        <a:prstGeom prst="rightArrow">
          <a:avLst>
            <a:gd name="adj1" fmla="val 60000"/>
            <a:gd name="adj2" fmla="val 50000"/>
          </a:avLst>
        </a:prstGeom>
        <a:solidFill>
          <a:schemeClr val="accent5"/>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ln>
              <a:noFill/>
            </a:ln>
          </a:endParaRPr>
        </a:p>
      </dsp:txBody>
      <dsp:txXfrm>
        <a:off x="3778517" y="2539498"/>
        <a:ext cx="148226" cy="148627"/>
      </dsp:txXfrm>
    </dsp:sp>
    <dsp:sp modelId="{6A2B83BF-1BBF-E04A-A49F-02DCDB447D29}">
      <dsp:nvSpPr>
        <dsp:cNvPr id="0" name=""/>
        <dsp:cNvSpPr/>
      </dsp:nvSpPr>
      <dsp:spPr>
        <a:xfrm>
          <a:off x="3999387" y="1603074"/>
          <a:ext cx="1759436" cy="2021474"/>
        </a:xfrm>
        <a:prstGeom prst="roundRect">
          <a:avLst>
            <a:gd name="adj" fmla="val 10000"/>
          </a:avLst>
        </a:prstGeom>
        <a:solidFill>
          <a:schemeClr val="tx1"/>
        </a:solidFill>
        <a:ln w="1905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109728" rIns="53340" bIns="53340" numCol="1" spcCol="1270" anchor="t" anchorCtr="0">
          <a:noAutofit/>
        </a:bodyPr>
        <a:lstStyle/>
        <a:p>
          <a:pPr marL="0" lvl="0" indent="0" algn="l" defTabSz="622300">
            <a:lnSpc>
              <a:spcPct val="90000"/>
            </a:lnSpc>
            <a:spcBef>
              <a:spcPct val="0"/>
            </a:spcBef>
            <a:spcAft>
              <a:spcPts val="1000"/>
            </a:spcAft>
            <a:buNone/>
          </a:pPr>
          <a:r>
            <a:rPr lang="en-US" sz="1400" b="1" kern="1200">
              <a:ln>
                <a:noFill/>
              </a:ln>
              <a:solidFill>
                <a:schemeClr val="accent5"/>
              </a:solidFill>
              <a:latin typeface="Helvetica" pitchFamily="2" charset="0"/>
            </a:rPr>
            <a:t>O/OREOS (2010)</a:t>
          </a:r>
        </a:p>
        <a:p>
          <a:pPr marL="114300" lvl="1" indent="-114300" algn="l" defTabSz="533400">
            <a:lnSpc>
              <a:spcPct val="90000"/>
            </a:lnSpc>
            <a:spcBef>
              <a:spcPct val="0"/>
            </a:spcBef>
            <a:spcAft>
              <a:spcPts val="500"/>
            </a:spcAft>
            <a:buChar char="•"/>
          </a:pPr>
          <a:r>
            <a:rPr lang="en-US" sz="1200" kern="1200">
              <a:ln>
                <a:noFill/>
              </a:ln>
              <a:solidFill>
                <a:schemeClr val="bg1"/>
              </a:solidFill>
              <a:latin typeface="Helvetica" pitchFamily="2" charset="0"/>
            </a:rPr>
            <a:t>3U</a:t>
          </a:r>
        </a:p>
        <a:p>
          <a:pPr marL="114300" lvl="1" indent="-114300" algn="l" defTabSz="533400">
            <a:lnSpc>
              <a:spcPct val="90000"/>
            </a:lnSpc>
            <a:spcBef>
              <a:spcPct val="0"/>
            </a:spcBef>
            <a:spcAft>
              <a:spcPts val="500"/>
            </a:spcAft>
            <a:buChar char="•"/>
          </a:pPr>
          <a:r>
            <a:rPr lang="en-US" sz="1200" kern="1200">
              <a:ln>
                <a:noFill/>
              </a:ln>
              <a:solidFill>
                <a:schemeClr val="bg1"/>
              </a:solidFill>
              <a:latin typeface="Helvetica" pitchFamily="2" charset="0"/>
            </a:rPr>
            <a:t>2 </a:t>
          </a:r>
          <a:r>
            <a:rPr lang="en-US" sz="1200" kern="1200" err="1">
              <a:ln>
                <a:noFill/>
              </a:ln>
              <a:solidFill>
                <a:schemeClr val="bg1"/>
              </a:solidFill>
              <a:latin typeface="Helvetica" pitchFamily="2" charset="0"/>
            </a:rPr>
            <a:t>Bacteriae</a:t>
          </a:r>
          <a:r>
            <a:rPr lang="en-US" sz="1200" kern="1200">
              <a:ln>
                <a:noFill/>
              </a:ln>
              <a:solidFill>
                <a:schemeClr val="bg1"/>
              </a:solidFill>
              <a:latin typeface="Helvetica" pitchFamily="2" charset="0"/>
            </a:rPr>
            <a:t> and Other Biomolecules</a:t>
          </a:r>
        </a:p>
        <a:p>
          <a:pPr marL="228600" lvl="2" indent="-114300" algn="l" defTabSz="533400">
            <a:lnSpc>
              <a:spcPct val="90000"/>
            </a:lnSpc>
            <a:spcBef>
              <a:spcPct val="0"/>
            </a:spcBef>
            <a:spcAft>
              <a:spcPts val="500"/>
            </a:spcAft>
            <a:buChar char="•"/>
          </a:pPr>
          <a:r>
            <a:rPr lang="en-US" sz="1200" kern="1200">
              <a:ln>
                <a:noFill/>
              </a:ln>
              <a:solidFill>
                <a:schemeClr val="bg1"/>
              </a:solidFill>
              <a:latin typeface="Helvetica" pitchFamily="2" charset="0"/>
            </a:rPr>
            <a:t>Different Radiation Exposures, Optical Density, and Fluorescence Spectroscopy</a:t>
          </a:r>
        </a:p>
      </dsp:txBody>
      <dsp:txXfrm>
        <a:off x="4050919" y="1654606"/>
        <a:ext cx="1656372" cy="1918410"/>
      </dsp:txXfrm>
    </dsp:sp>
    <dsp:sp modelId="{E760F926-BE18-FA4D-9561-28FA007549FF}">
      <dsp:nvSpPr>
        <dsp:cNvPr id="0" name=""/>
        <dsp:cNvSpPr/>
      </dsp:nvSpPr>
      <dsp:spPr>
        <a:xfrm>
          <a:off x="5775055" y="2489956"/>
          <a:ext cx="211752" cy="247711"/>
        </a:xfrm>
        <a:prstGeom prst="rightArrow">
          <a:avLst>
            <a:gd name="adj1" fmla="val 60000"/>
            <a:gd name="adj2" fmla="val 50000"/>
          </a:avLst>
        </a:prstGeom>
        <a:solidFill>
          <a:schemeClr val="accent5"/>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ln>
              <a:noFill/>
            </a:ln>
          </a:endParaRPr>
        </a:p>
      </dsp:txBody>
      <dsp:txXfrm>
        <a:off x="5775055" y="2539498"/>
        <a:ext cx="148226" cy="148627"/>
      </dsp:txXfrm>
    </dsp:sp>
    <dsp:sp modelId="{13493144-54D7-0640-BB1D-15BA764D6E9D}">
      <dsp:nvSpPr>
        <dsp:cNvPr id="0" name=""/>
        <dsp:cNvSpPr/>
      </dsp:nvSpPr>
      <dsp:spPr>
        <a:xfrm>
          <a:off x="5995926" y="1603074"/>
          <a:ext cx="1759436" cy="2021474"/>
        </a:xfrm>
        <a:prstGeom prst="roundRect">
          <a:avLst>
            <a:gd name="adj" fmla="val 10000"/>
          </a:avLst>
        </a:prstGeom>
        <a:solidFill>
          <a:schemeClr val="tx1"/>
        </a:solidFill>
        <a:ln w="1905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109728" rIns="53340" bIns="53340" numCol="1" spcCol="1270" anchor="t" anchorCtr="0">
          <a:noAutofit/>
        </a:bodyPr>
        <a:lstStyle/>
        <a:p>
          <a:pPr marL="0" lvl="0" indent="0" algn="l" defTabSz="622300">
            <a:lnSpc>
              <a:spcPct val="90000"/>
            </a:lnSpc>
            <a:spcBef>
              <a:spcPct val="0"/>
            </a:spcBef>
            <a:spcAft>
              <a:spcPts val="1000"/>
            </a:spcAft>
            <a:buNone/>
          </a:pPr>
          <a:r>
            <a:rPr lang="en-US" sz="1400" b="1" kern="1200" err="1">
              <a:ln>
                <a:noFill/>
              </a:ln>
              <a:solidFill>
                <a:schemeClr val="accent5"/>
              </a:solidFill>
              <a:latin typeface="Helvetica" pitchFamily="2" charset="0"/>
            </a:rPr>
            <a:t>SporeSat</a:t>
          </a:r>
          <a:r>
            <a:rPr lang="en-US" sz="1400" b="1" kern="1200">
              <a:ln>
                <a:noFill/>
              </a:ln>
              <a:solidFill>
                <a:schemeClr val="accent5"/>
              </a:solidFill>
              <a:latin typeface="Helvetica" pitchFamily="2" charset="0"/>
            </a:rPr>
            <a:t> (2014)</a:t>
          </a:r>
        </a:p>
        <a:p>
          <a:pPr marL="114300" lvl="1" indent="-114300" algn="l" defTabSz="533400">
            <a:lnSpc>
              <a:spcPct val="90000"/>
            </a:lnSpc>
            <a:spcBef>
              <a:spcPct val="0"/>
            </a:spcBef>
            <a:spcAft>
              <a:spcPts val="500"/>
            </a:spcAft>
            <a:buChar char="•"/>
          </a:pPr>
          <a:r>
            <a:rPr lang="en-US" sz="1200" kern="1200">
              <a:ln>
                <a:noFill/>
              </a:ln>
              <a:solidFill>
                <a:schemeClr val="bg1"/>
              </a:solidFill>
              <a:latin typeface="Helvetica" pitchFamily="2" charset="0"/>
            </a:rPr>
            <a:t>3U</a:t>
          </a:r>
        </a:p>
        <a:p>
          <a:pPr marL="114300" lvl="1" indent="-114300" algn="l" defTabSz="533400">
            <a:lnSpc>
              <a:spcPct val="90000"/>
            </a:lnSpc>
            <a:spcBef>
              <a:spcPct val="0"/>
            </a:spcBef>
            <a:spcAft>
              <a:spcPts val="500"/>
            </a:spcAft>
            <a:buChar char="•"/>
          </a:pPr>
          <a:r>
            <a:rPr lang="en-US" sz="1200" kern="1200">
              <a:ln>
                <a:noFill/>
              </a:ln>
              <a:solidFill>
                <a:schemeClr val="bg1"/>
              </a:solidFill>
              <a:latin typeface="Helvetica" pitchFamily="2" charset="0"/>
            </a:rPr>
            <a:t>Fern Spores</a:t>
          </a:r>
        </a:p>
        <a:p>
          <a:pPr marL="228600" lvl="2" indent="-114300" algn="l" defTabSz="533400">
            <a:lnSpc>
              <a:spcPct val="90000"/>
            </a:lnSpc>
            <a:spcBef>
              <a:spcPct val="0"/>
            </a:spcBef>
            <a:spcAft>
              <a:spcPts val="500"/>
            </a:spcAft>
            <a:buChar char="•"/>
          </a:pPr>
          <a:r>
            <a:rPr lang="en-US" sz="1200" kern="1200">
              <a:ln>
                <a:noFill/>
              </a:ln>
              <a:solidFill>
                <a:schemeClr val="bg1"/>
              </a:solidFill>
              <a:latin typeface="Helvetica" pitchFamily="2" charset="0"/>
            </a:rPr>
            <a:t>Lab-on-Chip Measured Ion Concentrations</a:t>
          </a:r>
        </a:p>
      </dsp:txBody>
      <dsp:txXfrm>
        <a:off x="6047458" y="1654606"/>
        <a:ext cx="1656372" cy="1918410"/>
      </dsp:txXfrm>
    </dsp:sp>
    <dsp:sp modelId="{B0EEBD00-BA68-6B49-B750-DAE7E5EA9418}">
      <dsp:nvSpPr>
        <dsp:cNvPr id="0" name=""/>
        <dsp:cNvSpPr/>
      </dsp:nvSpPr>
      <dsp:spPr>
        <a:xfrm>
          <a:off x="7771594" y="2489956"/>
          <a:ext cx="211752" cy="247711"/>
        </a:xfrm>
        <a:prstGeom prst="rightArrow">
          <a:avLst>
            <a:gd name="adj1" fmla="val 60000"/>
            <a:gd name="adj2" fmla="val 50000"/>
          </a:avLst>
        </a:prstGeom>
        <a:solidFill>
          <a:schemeClr val="accent5"/>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ln>
              <a:noFill/>
            </a:ln>
          </a:endParaRPr>
        </a:p>
      </dsp:txBody>
      <dsp:txXfrm>
        <a:off x="7771594" y="2539498"/>
        <a:ext cx="148226" cy="148627"/>
      </dsp:txXfrm>
    </dsp:sp>
    <dsp:sp modelId="{3201F34F-2526-3F41-B552-E77357C7702B}">
      <dsp:nvSpPr>
        <dsp:cNvPr id="0" name=""/>
        <dsp:cNvSpPr/>
      </dsp:nvSpPr>
      <dsp:spPr>
        <a:xfrm>
          <a:off x="7992464" y="1603074"/>
          <a:ext cx="1759436" cy="2021474"/>
        </a:xfrm>
        <a:prstGeom prst="roundRect">
          <a:avLst>
            <a:gd name="adj" fmla="val 10000"/>
          </a:avLst>
        </a:prstGeom>
        <a:solidFill>
          <a:schemeClr val="tx1"/>
        </a:solidFill>
        <a:ln w="1905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109728" rIns="53340" bIns="53340" numCol="1" spcCol="1270" anchor="t" anchorCtr="0">
          <a:noAutofit/>
        </a:bodyPr>
        <a:lstStyle/>
        <a:p>
          <a:pPr marL="0" lvl="0" indent="0" algn="l" defTabSz="622300">
            <a:lnSpc>
              <a:spcPct val="90000"/>
            </a:lnSpc>
            <a:spcBef>
              <a:spcPct val="0"/>
            </a:spcBef>
            <a:spcAft>
              <a:spcPts val="1000"/>
            </a:spcAft>
            <a:buNone/>
          </a:pPr>
          <a:r>
            <a:rPr lang="en-US" sz="1400" b="1" kern="1200">
              <a:ln>
                <a:noFill/>
              </a:ln>
              <a:solidFill>
                <a:schemeClr val="accent5"/>
              </a:solidFill>
              <a:latin typeface="Helvetica" pitchFamily="2" charset="0"/>
            </a:rPr>
            <a:t>EcAMSat (2017)</a:t>
          </a:r>
        </a:p>
        <a:p>
          <a:pPr marL="114300" lvl="1" indent="-114300" algn="l" defTabSz="533400">
            <a:lnSpc>
              <a:spcPct val="90000"/>
            </a:lnSpc>
            <a:spcBef>
              <a:spcPct val="0"/>
            </a:spcBef>
            <a:spcAft>
              <a:spcPts val="500"/>
            </a:spcAft>
            <a:buChar char="•"/>
          </a:pPr>
          <a:r>
            <a:rPr lang="en-US" sz="1200" kern="1200">
              <a:ln>
                <a:noFill/>
              </a:ln>
              <a:solidFill>
                <a:schemeClr val="bg1"/>
              </a:solidFill>
              <a:latin typeface="Helvetica" pitchFamily="2" charset="0"/>
            </a:rPr>
            <a:t>6U</a:t>
          </a:r>
        </a:p>
        <a:p>
          <a:pPr marL="114300" lvl="1" indent="-114300" algn="l" defTabSz="533400">
            <a:lnSpc>
              <a:spcPct val="90000"/>
            </a:lnSpc>
            <a:spcBef>
              <a:spcPct val="0"/>
            </a:spcBef>
            <a:spcAft>
              <a:spcPts val="500"/>
            </a:spcAft>
            <a:buChar char="•"/>
          </a:pPr>
          <a:r>
            <a:rPr lang="en-US" sz="1200" kern="1200">
              <a:ln>
                <a:noFill/>
              </a:ln>
              <a:solidFill>
                <a:schemeClr val="bg1"/>
              </a:solidFill>
              <a:latin typeface="Helvetica" pitchFamily="2" charset="0"/>
            </a:rPr>
            <a:t>E-Coli</a:t>
          </a:r>
        </a:p>
        <a:p>
          <a:pPr marL="228600" lvl="2" indent="-114300" algn="l" defTabSz="533400">
            <a:lnSpc>
              <a:spcPct val="90000"/>
            </a:lnSpc>
            <a:spcBef>
              <a:spcPct val="0"/>
            </a:spcBef>
            <a:spcAft>
              <a:spcPts val="500"/>
            </a:spcAft>
            <a:buChar char="•"/>
          </a:pPr>
          <a:r>
            <a:rPr lang="en-US" sz="1200" kern="1200">
              <a:ln>
                <a:noFill/>
              </a:ln>
              <a:solidFill>
                <a:schemeClr val="bg1"/>
              </a:solidFill>
              <a:latin typeface="Helvetica" pitchFamily="2" charset="0"/>
            </a:rPr>
            <a:t>Antibiotic Efficacy and Optical Density</a:t>
          </a:r>
        </a:p>
      </dsp:txBody>
      <dsp:txXfrm>
        <a:off x="8043996" y="1654606"/>
        <a:ext cx="1656372" cy="1918410"/>
      </dsp:txXfrm>
    </dsp:sp>
    <dsp:sp modelId="{3479D853-0046-C741-8054-63584259F4E7}">
      <dsp:nvSpPr>
        <dsp:cNvPr id="0" name=""/>
        <dsp:cNvSpPr/>
      </dsp:nvSpPr>
      <dsp:spPr>
        <a:xfrm>
          <a:off x="9768132" y="2489956"/>
          <a:ext cx="211752" cy="247711"/>
        </a:xfrm>
        <a:prstGeom prst="rightArrow">
          <a:avLst>
            <a:gd name="adj1" fmla="val 60000"/>
            <a:gd name="adj2" fmla="val 50000"/>
          </a:avLst>
        </a:prstGeom>
        <a:solidFill>
          <a:schemeClr val="accent5"/>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ln>
              <a:noFill/>
            </a:ln>
          </a:endParaRPr>
        </a:p>
      </dsp:txBody>
      <dsp:txXfrm>
        <a:off x="9768132" y="2539498"/>
        <a:ext cx="148226" cy="148627"/>
      </dsp:txXfrm>
    </dsp:sp>
    <dsp:sp modelId="{E46A0EBE-C086-8F44-92D2-9C75DB955952}">
      <dsp:nvSpPr>
        <dsp:cNvPr id="0" name=""/>
        <dsp:cNvSpPr/>
      </dsp:nvSpPr>
      <dsp:spPr>
        <a:xfrm>
          <a:off x="9989003" y="1603074"/>
          <a:ext cx="1759436" cy="2021474"/>
        </a:xfrm>
        <a:prstGeom prst="roundRect">
          <a:avLst>
            <a:gd name="adj" fmla="val 10000"/>
          </a:avLst>
        </a:prstGeom>
        <a:solidFill>
          <a:schemeClr val="tx1"/>
        </a:solidFill>
        <a:ln w="1905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109728" rIns="53340" bIns="53340" numCol="1" spcCol="1270" anchor="t" anchorCtr="0">
          <a:noAutofit/>
        </a:bodyPr>
        <a:lstStyle/>
        <a:p>
          <a:pPr marL="0" lvl="0" indent="0" algn="l" defTabSz="622300">
            <a:lnSpc>
              <a:spcPct val="90000"/>
            </a:lnSpc>
            <a:spcBef>
              <a:spcPct val="0"/>
            </a:spcBef>
            <a:spcAft>
              <a:spcPts val="1000"/>
            </a:spcAft>
            <a:buNone/>
          </a:pPr>
          <a:r>
            <a:rPr lang="en-US" sz="1400" b="1" kern="1200">
              <a:ln>
                <a:noFill/>
              </a:ln>
              <a:solidFill>
                <a:schemeClr val="accent5"/>
              </a:solidFill>
              <a:latin typeface="Helvetica" pitchFamily="2" charset="0"/>
            </a:rPr>
            <a:t>BioSentinel (2021)</a:t>
          </a:r>
        </a:p>
        <a:p>
          <a:pPr marL="114300" lvl="1" indent="-114300" algn="l" defTabSz="533400">
            <a:lnSpc>
              <a:spcPct val="90000"/>
            </a:lnSpc>
            <a:spcBef>
              <a:spcPct val="0"/>
            </a:spcBef>
            <a:spcAft>
              <a:spcPts val="500"/>
            </a:spcAft>
            <a:buChar char="•"/>
          </a:pPr>
          <a:r>
            <a:rPr lang="en-US" sz="1200" kern="1200">
              <a:ln>
                <a:noFill/>
              </a:ln>
              <a:solidFill>
                <a:schemeClr val="bg1"/>
              </a:solidFill>
              <a:latin typeface="Helvetica" pitchFamily="2" charset="0"/>
            </a:rPr>
            <a:t>6U Artemis-1</a:t>
          </a:r>
        </a:p>
        <a:p>
          <a:pPr marL="114300" lvl="1" indent="-114300" algn="l" defTabSz="533400">
            <a:lnSpc>
              <a:spcPct val="90000"/>
            </a:lnSpc>
            <a:spcBef>
              <a:spcPct val="0"/>
            </a:spcBef>
            <a:spcAft>
              <a:spcPts val="500"/>
            </a:spcAft>
            <a:buChar char="•"/>
          </a:pPr>
          <a:r>
            <a:rPr lang="en-US" sz="1200" kern="1200">
              <a:ln>
                <a:noFill/>
              </a:ln>
              <a:solidFill>
                <a:schemeClr val="bg1"/>
              </a:solidFill>
              <a:latin typeface="Helvetica" pitchFamily="2" charset="0"/>
            </a:rPr>
            <a:t>Brewer's Yeast</a:t>
          </a:r>
        </a:p>
        <a:p>
          <a:pPr marL="228600" lvl="2" indent="-114300" algn="l" defTabSz="533400">
            <a:lnSpc>
              <a:spcPct val="90000"/>
            </a:lnSpc>
            <a:spcBef>
              <a:spcPct val="0"/>
            </a:spcBef>
            <a:spcAft>
              <a:spcPts val="500"/>
            </a:spcAft>
            <a:buChar char="•"/>
          </a:pPr>
          <a:r>
            <a:rPr lang="en-US" sz="1200" kern="1200">
              <a:ln>
                <a:noFill/>
              </a:ln>
              <a:solidFill>
                <a:schemeClr val="bg1"/>
              </a:solidFill>
              <a:latin typeface="Helvetica" pitchFamily="2" charset="0"/>
            </a:rPr>
            <a:t>Deep Space Radiation Effects and Optical Density</a:t>
          </a:r>
        </a:p>
      </dsp:txBody>
      <dsp:txXfrm>
        <a:off x="10040535" y="1654606"/>
        <a:ext cx="1656372" cy="1918410"/>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FCF6EB-D973-A74D-B669-E4F031593383}" type="datetimeFigureOut">
              <a:rPr lang="en-US" smtClean="0"/>
              <a:t>7/11/22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4B75FF-15A9-2740-AC78-7C5A1C547618}" type="slidenum">
              <a:rPr lang="en-US" smtClean="0"/>
              <a:t>‹#›</a:t>
            </a:fld>
            <a:endParaRPr lang="en-US"/>
          </a:p>
        </p:txBody>
      </p:sp>
    </p:spTree>
    <p:extLst>
      <p:ext uri="{BB962C8B-B14F-4D97-AF65-F5344CB8AC3E}">
        <p14:creationId xmlns:p14="http://schemas.microsoft.com/office/powerpoint/2010/main" val="1004796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Outline:</a:t>
            </a:r>
          </a:p>
          <a:p>
            <a:r>
              <a:rPr lang="en-US"/>
              <a:t>Intro to SST and its mission</a:t>
            </a:r>
          </a:p>
          <a:p>
            <a:r>
              <a:rPr lang="en-US"/>
              <a:t>Briefly review the connection with FO</a:t>
            </a:r>
          </a:p>
          <a:p>
            <a:r>
              <a:rPr lang="en-US"/>
              <a:t>Introduce SST Activities</a:t>
            </a:r>
          </a:p>
          <a:p>
            <a:r>
              <a:rPr lang="en-US"/>
              <a:t>CubeSats in Action</a:t>
            </a:r>
          </a:p>
          <a:p>
            <a:r>
              <a:rPr lang="en-US"/>
              <a:t>Where have we been (Early Firsts)</a:t>
            </a:r>
          </a:p>
          <a:p>
            <a:r>
              <a:rPr lang="en-US"/>
              <a:t>What do we do now</a:t>
            </a:r>
          </a:p>
          <a:p>
            <a:r>
              <a:rPr lang="en-US"/>
              <a:t>Where are we going</a:t>
            </a:r>
          </a:p>
          <a:p>
            <a:endParaRPr lang="en-US"/>
          </a:p>
        </p:txBody>
      </p:sp>
      <p:sp>
        <p:nvSpPr>
          <p:cNvPr id="4" name="Slide Number Placeholder 3"/>
          <p:cNvSpPr>
            <a:spLocks noGrp="1"/>
          </p:cNvSpPr>
          <p:nvPr>
            <p:ph type="sldNum" sz="quarter" idx="5"/>
          </p:nvPr>
        </p:nvSpPr>
        <p:spPr/>
        <p:txBody>
          <a:bodyPr/>
          <a:lstStyle/>
          <a:p>
            <a:fld id="{C54B75FF-15A9-2740-AC78-7C5A1C547618}" type="slidenum">
              <a:rPr lang="en-US" smtClean="0"/>
              <a:t>1</a:t>
            </a:fld>
            <a:endParaRPr lang="en-US"/>
          </a:p>
        </p:txBody>
      </p:sp>
    </p:spTree>
    <p:extLst>
      <p:ext uri="{BB962C8B-B14F-4D97-AF65-F5344CB8AC3E}">
        <p14:creationId xmlns:p14="http://schemas.microsoft.com/office/powerpoint/2010/main" val="167850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4B75FF-15A9-2740-AC78-7C5A1C547618}" type="slidenum">
              <a:rPr lang="en-US" smtClean="0"/>
              <a:t>3</a:t>
            </a:fld>
            <a:endParaRPr lang="en-US"/>
          </a:p>
        </p:txBody>
      </p:sp>
    </p:spTree>
    <p:extLst>
      <p:ext uri="{BB962C8B-B14F-4D97-AF65-F5344CB8AC3E}">
        <p14:creationId xmlns:p14="http://schemas.microsoft.com/office/powerpoint/2010/main" val="4125189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CubeSat Definition</a:t>
            </a:r>
          </a:p>
          <a:p>
            <a:r>
              <a:rPr lang="en-US" err="1"/>
              <a:t>SmallSat</a:t>
            </a:r>
            <a:r>
              <a:rPr lang="en-US"/>
              <a:t> Definition</a:t>
            </a:r>
          </a:p>
        </p:txBody>
      </p:sp>
      <p:sp>
        <p:nvSpPr>
          <p:cNvPr id="4" name="Slide Number Placeholder 3"/>
          <p:cNvSpPr>
            <a:spLocks noGrp="1"/>
          </p:cNvSpPr>
          <p:nvPr>
            <p:ph type="sldNum" sz="quarter" idx="5"/>
          </p:nvPr>
        </p:nvSpPr>
        <p:spPr/>
        <p:txBody>
          <a:bodyPr/>
          <a:lstStyle/>
          <a:p>
            <a:fld id="{C54B75FF-15A9-2740-AC78-7C5A1C547618}" type="slidenum">
              <a:rPr lang="en-US" smtClean="0"/>
              <a:t>4</a:t>
            </a:fld>
            <a:endParaRPr lang="en-US"/>
          </a:p>
        </p:txBody>
      </p:sp>
    </p:spTree>
    <p:extLst>
      <p:ext uri="{BB962C8B-B14F-4D97-AF65-F5344CB8AC3E}">
        <p14:creationId xmlns:p14="http://schemas.microsoft.com/office/powerpoint/2010/main" val="2442420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900" b="1"/>
              <a:t>SmallSats are ever more capable: </a:t>
            </a:r>
            <a:r>
              <a:rPr lang="en-US" sz="1900" i="1"/>
              <a:t>Miniature/micro/nano technologies</a:t>
            </a:r>
            <a:endParaRPr lang="en-US" sz="1800" b="1"/>
          </a:p>
          <a:p>
            <a:pPr lvl="1" algn="l"/>
            <a:r>
              <a:rPr lang="en-US" sz="1700"/>
              <a:t>bioengineered organisms; fabrication; materials; optics; sensors; actuators; MEMS; fluidics; electronics; communications; instrumentation; data handling &amp; storage</a:t>
            </a:r>
          </a:p>
          <a:p>
            <a:pPr lvl="1" algn="l"/>
            <a:r>
              <a:rPr lang="en-US" sz="1700"/>
              <a:t>Power generation &amp; storage density up; power needs down</a:t>
            </a:r>
          </a:p>
          <a:p>
            <a:pPr algn="l">
              <a:spcBef>
                <a:spcPts val="800"/>
              </a:spcBef>
            </a:pPr>
            <a:r>
              <a:rPr lang="en-US" sz="1800" b="1">
                <a:solidFill>
                  <a:srgbClr val="000080"/>
                </a:solidFill>
              </a:rPr>
              <a:t>Access to space: </a:t>
            </a:r>
            <a:r>
              <a:rPr lang="en-US" sz="1900" i="1">
                <a:solidFill>
                  <a:srgbClr val="000080"/>
                </a:solidFill>
              </a:rPr>
              <a:t>Low-cost</a:t>
            </a:r>
            <a:r>
              <a:rPr lang="en-US" sz="1900">
                <a:solidFill>
                  <a:srgbClr val="000080"/>
                </a:solidFill>
              </a:rPr>
              <a:t> launches as secondary payloads</a:t>
            </a:r>
            <a:endParaRPr lang="en-US" sz="1800" b="1"/>
          </a:p>
          <a:p>
            <a:pPr lvl="1" algn="l"/>
            <a:r>
              <a:rPr lang="en-US" sz="1700" i="1">
                <a:solidFill>
                  <a:srgbClr val="000080"/>
                </a:solidFill>
              </a:rPr>
              <a:t>military, government, commercial</a:t>
            </a:r>
            <a:r>
              <a:rPr lang="en-US" sz="1700">
                <a:solidFill>
                  <a:srgbClr val="000080"/>
                </a:solidFill>
              </a:rPr>
              <a:t>; US, Russia, Europe, Canada, India, … </a:t>
            </a:r>
          </a:p>
          <a:p>
            <a:pPr lvl="1" algn="l"/>
            <a:r>
              <a:rPr lang="en-US" sz="1700" b="1" i="1">
                <a:solidFill>
                  <a:srgbClr val="000080"/>
                </a:solidFill>
              </a:rPr>
              <a:t>Multiple flights possible</a:t>
            </a:r>
            <a:r>
              <a:rPr lang="en-US" sz="1700">
                <a:solidFill>
                  <a:srgbClr val="000080"/>
                </a:solidFill>
              </a:rPr>
              <a:t> - test, learn, iterate</a:t>
            </a:r>
            <a:r>
              <a:rPr lang="en-US" sz="1700"/>
              <a:t> </a:t>
            </a:r>
            <a:endParaRPr lang="en-US" sz="1700" b="1"/>
          </a:p>
          <a:p>
            <a:pPr algn="l">
              <a:lnSpc>
                <a:spcPct val="80000"/>
              </a:lnSpc>
              <a:spcBef>
                <a:spcPts val="1400"/>
              </a:spcBef>
            </a:pPr>
            <a:r>
              <a:rPr lang="en-US" sz="1800" b="1"/>
              <a:t>Excellent education vehicle: </a:t>
            </a:r>
            <a:r>
              <a:rPr lang="en-US" sz="1900"/>
              <a:t>Significant academic participation worldwide</a:t>
            </a:r>
          </a:p>
          <a:p>
            <a:pPr algn="l">
              <a:lnSpc>
                <a:spcPct val="80000"/>
              </a:lnSpc>
              <a:spcBef>
                <a:spcPts val="1400"/>
              </a:spcBef>
            </a:pPr>
            <a:r>
              <a:rPr lang="en-US" sz="1800" b="1">
                <a:solidFill>
                  <a:srgbClr val="000080"/>
                </a:solidFill>
              </a:rPr>
              <a:t>Autonomous operations: </a:t>
            </a:r>
            <a:r>
              <a:rPr lang="en-US" sz="1900">
                <a:solidFill>
                  <a:srgbClr val="000080"/>
                </a:solidFill>
              </a:rPr>
              <a:t>Less reliance on human-tended experiments</a:t>
            </a:r>
            <a:r>
              <a:rPr lang="en-US" sz="1900"/>
              <a:t> </a:t>
            </a:r>
            <a:endParaRPr lang="en-US" sz="1900" b="1"/>
          </a:p>
          <a:p>
            <a:pPr algn="l">
              <a:spcBef>
                <a:spcPts val="1400"/>
              </a:spcBef>
            </a:pPr>
            <a:r>
              <a:rPr lang="en-US" sz="1800" b="1"/>
              <a:t>Technology migration: </a:t>
            </a:r>
            <a:r>
              <a:rPr lang="en-US" sz="1800"/>
              <a:t>ISS; landers/orbiters for moon, Mars, other planets </a:t>
            </a:r>
          </a:p>
          <a:p>
            <a:endParaRPr lang="en-US"/>
          </a:p>
        </p:txBody>
      </p:sp>
      <p:sp>
        <p:nvSpPr>
          <p:cNvPr id="4" name="Slide Number Placeholder 3"/>
          <p:cNvSpPr>
            <a:spLocks noGrp="1"/>
          </p:cNvSpPr>
          <p:nvPr>
            <p:ph type="sldNum" sz="quarter" idx="5"/>
          </p:nvPr>
        </p:nvSpPr>
        <p:spPr/>
        <p:txBody>
          <a:bodyPr/>
          <a:lstStyle/>
          <a:p>
            <a:fld id="{C54B75FF-15A9-2740-AC78-7C5A1C547618}" type="slidenum">
              <a:rPr lang="en-US" smtClean="0"/>
              <a:t>5</a:t>
            </a:fld>
            <a:endParaRPr lang="en-US"/>
          </a:p>
        </p:txBody>
      </p:sp>
    </p:spTree>
    <p:extLst>
      <p:ext uri="{BB962C8B-B14F-4D97-AF65-F5344CB8AC3E}">
        <p14:creationId xmlns:p14="http://schemas.microsoft.com/office/powerpoint/2010/main" val="2011963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Reference for this slide: https://</a:t>
            </a:r>
            <a:r>
              <a:rPr lang="en-US" err="1"/>
              <a:t>ntrs.nasa.gov</a:t>
            </a:r>
            <a:r>
              <a:rPr lang="en-US"/>
              <a:t>/</a:t>
            </a:r>
            <a:r>
              <a:rPr lang="en-US" err="1"/>
              <a:t>api</a:t>
            </a:r>
            <a:r>
              <a:rPr lang="en-US"/>
              <a:t>/citations/20190031730/downloads/20190031730.pdf</a:t>
            </a:r>
          </a:p>
        </p:txBody>
      </p:sp>
      <p:sp>
        <p:nvSpPr>
          <p:cNvPr id="4" name="Slide Number Placeholder 3"/>
          <p:cNvSpPr>
            <a:spLocks noGrp="1"/>
          </p:cNvSpPr>
          <p:nvPr>
            <p:ph type="sldNum" sz="quarter" idx="5"/>
          </p:nvPr>
        </p:nvSpPr>
        <p:spPr/>
        <p:txBody>
          <a:bodyPr/>
          <a:lstStyle/>
          <a:p>
            <a:fld id="{C54B75FF-15A9-2740-AC78-7C5A1C547618}" type="slidenum">
              <a:rPr lang="en-US" smtClean="0"/>
              <a:t>6</a:t>
            </a:fld>
            <a:endParaRPr lang="en-US"/>
          </a:p>
        </p:txBody>
      </p:sp>
    </p:spTree>
    <p:extLst>
      <p:ext uri="{BB962C8B-B14F-4D97-AF65-F5344CB8AC3E}">
        <p14:creationId xmlns:p14="http://schemas.microsoft.com/office/powerpoint/2010/main" val="25289836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following slides are just a few examples of CubeSats in action.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Reference: https://</a:t>
            </a:r>
            <a:r>
              <a:rPr lang="en-US" err="1"/>
              <a:t>www.nasa.gov</a:t>
            </a:r>
            <a:r>
              <a:rPr lang="en-US"/>
              <a:t>/centers/</a:t>
            </a:r>
            <a:r>
              <a:rPr lang="en-US" err="1"/>
              <a:t>ames</a:t>
            </a:r>
            <a:r>
              <a:rPr lang="en-US"/>
              <a:t>/engineering/projects/</a:t>
            </a:r>
            <a:r>
              <a:rPr lang="en-US" err="1"/>
              <a:t>biosentinel.html</a:t>
            </a:r>
            <a:endParaRPr lang="en-US"/>
          </a:p>
        </p:txBody>
      </p:sp>
      <p:sp>
        <p:nvSpPr>
          <p:cNvPr id="4" name="Slide Number Placeholder 3"/>
          <p:cNvSpPr>
            <a:spLocks noGrp="1"/>
          </p:cNvSpPr>
          <p:nvPr>
            <p:ph type="sldNum" sz="quarter" idx="5"/>
          </p:nvPr>
        </p:nvSpPr>
        <p:spPr/>
        <p:txBody>
          <a:bodyPr/>
          <a:lstStyle/>
          <a:p>
            <a:fld id="{F49FE53C-2FE9-0140-B0DA-12CD37EABEDD}" type="slidenum">
              <a:rPr lang="en-US" smtClean="0"/>
              <a:t>9</a:t>
            </a:fld>
            <a:endParaRPr lang="en-US"/>
          </a:p>
        </p:txBody>
      </p:sp>
    </p:spTree>
    <p:extLst>
      <p:ext uri="{BB962C8B-B14F-4D97-AF65-F5344CB8AC3E}">
        <p14:creationId xmlns:p14="http://schemas.microsoft.com/office/powerpoint/2010/main" val="3669116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following slides are just a few examples of CubeSats in action.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Source: https://</a:t>
            </a:r>
            <a:r>
              <a:rPr lang="en-US" err="1"/>
              <a:t>www.jpl.nasa.gov</a:t>
            </a:r>
            <a:r>
              <a:rPr lang="en-US"/>
              <a:t>/news/nasa-solar-sail-mission-to-chase-tiny-asteroid-after-artemis-i-launch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F49FE53C-2FE9-0140-B0DA-12CD37EABEDD}" type="slidenum">
              <a:rPr lang="en-US" smtClean="0"/>
              <a:t>10</a:t>
            </a:fld>
            <a:endParaRPr lang="en-US"/>
          </a:p>
        </p:txBody>
      </p:sp>
    </p:spTree>
    <p:extLst>
      <p:ext uri="{BB962C8B-B14F-4D97-AF65-F5344CB8AC3E}">
        <p14:creationId xmlns:p14="http://schemas.microsoft.com/office/powerpoint/2010/main" val="1006004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following slides are just a few examples of CubeSats in action.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https://</a:t>
            </a:r>
            <a:r>
              <a:rPr lang="en-US" err="1"/>
              <a:t>blogs.nasa.gov</a:t>
            </a:r>
            <a:r>
              <a:rPr lang="en-US"/>
              <a:t>/blog/tag/cusp/</a:t>
            </a:r>
          </a:p>
        </p:txBody>
      </p:sp>
      <p:sp>
        <p:nvSpPr>
          <p:cNvPr id="4" name="Slide Number Placeholder 3"/>
          <p:cNvSpPr>
            <a:spLocks noGrp="1"/>
          </p:cNvSpPr>
          <p:nvPr>
            <p:ph type="sldNum" sz="quarter" idx="5"/>
          </p:nvPr>
        </p:nvSpPr>
        <p:spPr/>
        <p:txBody>
          <a:bodyPr/>
          <a:lstStyle/>
          <a:p>
            <a:fld id="{F49FE53C-2FE9-0140-B0DA-12CD37EABEDD}" type="slidenum">
              <a:rPr lang="en-US" smtClean="0"/>
              <a:t>11</a:t>
            </a:fld>
            <a:endParaRPr lang="en-US"/>
          </a:p>
        </p:txBody>
      </p:sp>
    </p:spTree>
    <p:extLst>
      <p:ext uri="{BB962C8B-B14F-4D97-AF65-F5344CB8AC3E}">
        <p14:creationId xmlns:p14="http://schemas.microsoft.com/office/powerpoint/2010/main" val="33217337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Source: </a:t>
            </a:r>
          </a:p>
        </p:txBody>
      </p:sp>
      <p:sp>
        <p:nvSpPr>
          <p:cNvPr id="4" name="Slide Number Placeholder 3"/>
          <p:cNvSpPr>
            <a:spLocks noGrp="1"/>
          </p:cNvSpPr>
          <p:nvPr>
            <p:ph type="sldNum" sz="quarter" idx="5"/>
          </p:nvPr>
        </p:nvSpPr>
        <p:spPr/>
        <p:txBody>
          <a:bodyPr/>
          <a:lstStyle/>
          <a:p>
            <a:fld id="{C54B75FF-15A9-2740-AC78-7C5A1C547618}" type="slidenum">
              <a:rPr lang="en-US" smtClean="0"/>
              <a:t>12</a:t>
            </a:fld>
            <a:endParaRPr lang="en-US"/>
          </a:p>
        </p:txBody>
      </p:sp>
    </p:spTree>
    <p:extLst>
      <p:ext uri="{BB962C8B-B14F-4D97-AF65-F5344CB8AC3E}">
        <p14:creationId xmlns:p14="http://schemas.microsoft.com/office/powerpoint/2010/main" val="31816136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Goal: Understand fundamental Biological effects when organisms are present in fractional-gravity and deep-space environments, to gain new scientific understanding and information to guide system development.</a:t>
            </a:r>
          </a:p>
        </p:txBody>
      </p:sp>
      <p:sp>
        <p:nvSpPr>
          <p:cNvPr id="4" name="Slide Number Placeholder 3"/>
          <p:cNvSpPr>
            <a:spLocks noGrp="1"/>
          </p:cNvSpPr>
          <p:nvPr>
            <p:ph type="sldNum" sz="quarter" idx="5"/>
          </p:nvPr>
        </p:nvSpPr>
        <p:spPr/>
        <p:txBody>
          <a:bodyPr/>
          <a:lstStyle/>
          <a:p>
            <a:fld id="{C54B75FF-15A9-2740-AC78-7C5A1C547618}" type="slidenum">
              <a:rPr lang="en-US" smtClean="0"/>
              <a:t>13</a:t>
            </a:fld>
            <a:endParaRPr lang="en-US"/>
          </a:p>
        </p:txBody>
      </p:sp>
    </p:spTree>
    <p:extLst>
      <p:ext uri="{BB962C8B-B14F-4D97-AF65-F5344CB8AC3E}">
        <p14:creationId xmlns:p14="http://schemas.microsoft.com/office/powerpoint/2010/main" val="11716530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err="1">
                <a:solidFill>
                  <a:schemeClr val="tx1"/>
                </a:solidFill>
                <a:effectLst/>
                <a:latin typeface="+mn-lt"/>
                <a:ea typeface="+mn-ea"/>
                <a:cs typeface="+mn-cs"/>
              </a:rPr>
              <a:t>Cubesat</a:t>
            </a:r>
            <a:r>
              <a:rPr lang="en-US" sz="1200" b="0" i="0" kern="1200">
                <a:solidFill>
                  <a:schemeClr val="tx1"/>
                </a:solidFill>
                <a:effectLst/>
                <a:latin typeface="+mn-lt"/>
                <a:ea typeface="+mn-ea"/>
                <a:cs typeface="+mn-cs"/>
              </a:rPr>
              <a:t> photo from: https://</a:t>
            </a:r>
            <a:r>
              <a:rPr lang="en-US" sz="1200" b="0" i="0" kern="1200" err="1">
                <a:solidFill>
                  <a:schemeClr val="tx1"/>
                </a:solidFill>
                <a:effectLst/>
                <a:latin typeface="+mn-lt"/>
                <a:ea typeface="+mn-ea"/>
                <a:cs typeface="+mn-cs"/>
              </a:rPr>
              <a:t>www.nasa.gov</a:t>
            </a:r>
            <a:r>
              <a:rPr lang="en-US" sz="1200" b="0" i="0" kern="1200">
                <a:solidFill>
                  <a:schemeClr val="tx1"/>
                </a:solidFill>
                <a:effectLst/>
                <a:latin typeface="+mn-lt"/>
                <a:ea typeface="+mn-ea"/>
                <a:cs typeface="+mn-cs"/>
              </a:rPr>
              <a:t>/sites/default/files/thumbnails/image/</a:t>
            </a:r>
            <a:r>
              <a:rPr lang="en-US" sz="1200" b="0" i="0" kern="1200" err="1">
                <a:solidFill>
                  <a:schemeClr val="tx1"/>
                </a:solidFill>
                <a:effectLst/>
                <a:latin typeface="+mn-lt"/>
                <a:ea typeface="+mn-ea"/>
                <a:cs typeface="+mn-cs"/>
              </a:rPr>
              <a:t>elana-feature.jpg</a:t>
            </a:r>
            <a:endParaRPr lang="en-US" sz="1200" b="0" i="0" kern="1200">
              <a:solidFill>
                <a:schemeClr val="tx1"/>
              </a:solidFill>
              <a:effectLst/>
              <a:latin typeface="+mn-lt"/>
              <a:ea typeface="+mn-ea"/>
              <a:cs typeface="+mn-cs"/>
            </a:endParaRP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To date, 210 CubeSat missions from 42 states, the District of Columbia, and Puerto Rico have been selected, and 134 CubeSat missions have launched into space through </a:t>
            </a:r>
            <a:r>
              <a:rPr lang="en-US" sz="1200" b="0" i="0" kern="1200" err="1">
                <a:solidFill>
                  <a:schemeClr val="tx1"/>
                </a:solidFill>
                <a:effectLst/>
                <a:latin typeface="+mn-lt"/>
                <a:ea typeface="+mn-ea"/>
                <a:cs typeface="+mn-cs"/>
              </a:rPr>
              <a:t>ELaNa</a:t>
            </a:r>
            <a:r>
              <a:rPr lang="en-US" sz="1200" b="0" i="0" kern="1200">
                <a:solidFill>
                  <a:schemeClr val="tx1"/>
                </a:solidFill>
                <a:effectLst/>
                <a:latin typeface="+mn-lt"/>
                <a:ea typeface="+mn-ea"/>
                <a:cs typeface="+mn-cs"/>
              </a:rPr>
              <a:t> rideshare opportunities. </a:t>
            </a:r>
          </a:p>
          <a:p>
            <a:r>
              <a:rPr lang="en-US" sz="1200" b="0" i="0" kern="1200">
                <a:solidFill>
                  <a:schemeClr val="tx1"/>
                </a:solidFill>
                <a:effectLst/>
                <a:latin typeface="+mn-lt"/>
                <a:ea typeface="+mn-ea"/>
                <a:cs typeface="+mn-cs"/>
              </a:rPr>
              <a:t>(Reference: https://</a:t>
            </a:r>
            <a:r>
              <a:rPr lang="en-US" sz="1200" b="0" i="0" kern="1200" err="1">
                <a:solidFill>
                  <a:schemeClr val="tx1"/>
                </a:solidFill>
                <a:effectLst/>
                <a:latin typeface="+mn-lt"/>
                <a:ea typeface="+mn-ea"/>
                <a:cs typeface="+mn-cs"/>
              </a:rPr>
              <a:t>www.nasa.gov</a:t>
            </a:r>
            <a:r>
              <a:rPr lang="en-US" sz="1200" b="0" i="0" kern="1200">
                <a:solidFill>
                  <a:schemeClr val="tx1"/>
                </a:solidFill>
                <a:effectLst/>
                <a:latin typeface="+mn-lt"/>
                <a:ea typeface="+mn-ea"/>
                <a:cs typeface="+mn-cs"/>
              </a:rPr>
              <a:t>/feature/nasa-announces-13th-round-of-candidates-for-cubesat-space-missions)</a:t>
            </a:r>
          </a:p>
          <a:p>
            <a:endParaRPr lang="en-US" sz="1200" b="1" i="0" kern="1200">
              <a:solidFill>
                <a:schemeClr val="tx1"/>
              </a:solidFill>
              <a:effectLst/>
              <a:latin typeface="+mn-lt"/>
              <a:ea typeface="+mn-ea"/>
              <a:cs typeface="+mn-cs"/>
            </a:endParaRPr>
          </a:p>
          <a:p>
            <a:r>
              <a:rPr lang="en-US" sz="1200" b="1" i="0" kern="1200">
                <a:solidFill>
                  <a:schemeClr val="tx1"/>
                </a:solidFill>
                <a:effectLst/>
                <a:latin typeface="+mn-lt"/>
                <a:ea typeface="+mn-ea"/>
                <a:cs typeface="+mn-cs"/>
              </a:rPr>
              <a:t>CSLI 13th Round CubeSat Selections (March 2022)</a:t>
            </a: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The organizations and the CubeSats chosen during this selection round are:</a:t>
            </a:r>
          </a:p>
          <a:p>
            <a:endParaRPr lang="en-US" sz="1200" b="0" i="0" kern="1200">
              <a:solidFill>
                <a:schemeClr val="tx1"/>
              </a:solidFill>
              <a:effectLst/>
              <a:latin typeface="+mn-lt"/>
              <a:ea typeface="+mn-ea"/>
              <a:cs typeface="+mn-cs"/>
            </a:endParaRPr>
          </a:p>
          <a:p>
            <a:r>
              <a:rPr lang="en-US" sz="1200" b="1" i="0" kern="1200">
                <a:solidFill>
                  <a:schemeClr val="tx1"/>
                </a:solidFill>
                <a:effectLst/>
                <a:latin typeface="+mn-lt"/>
                <a:ea typeface="+mn-ea"/>
                <a:cs typeface="+mn-cs"/>
              </a:rPr>
              <a:t>Arizona State University</a:t>
            </a:r>
            <a:endParaRPr lang="en-US" sz="1200" b="1" i="1" kern="1200">
              <a:solidFill>
                <a:schemeClr val="tx1"/>
              </a:solidFill>
              <a:effectLst/>
              <a:latin typeface="+mn-lt"/>
              <a:ea typeface="+mn-ea"/>
              <a:cs typeface="+mn-cs"/>
            </a:endParaRPr>
          </a:p>
          <a:p>
            <a:r>
              <a:rPr lang="en-US" sz="1200" b="1" i="0" kern="1200">
                <a:solidFill>
                  <a:schemeClr val="tx1"/>
                </a:solidFill>
                <a:effectLst/>
                <a:latin typeface="+mn-lt"/>
                <a:ea typeface="+mn-ea"/>
                <a:cs typeface="+mn-cs"/>
              </a:rPr>
              <a:t>University of Illinois at Urbana-Champaign</a:t>
            </a:r>
            <a:endParaRPr lang="en-US" sz="1200" b="0" i="0" kern="1200">
              <a:solidFill>
                <a:schemeClr val="tx1"/>
              </a:solidFill>
              <a:effectLst/>
              <a:latin typeface="+mn-lt"/>
              <a:ea typeface="+mn-ea"/>
              <a:cs typeface="+mn-cs"/>
            </a:endParaRPr>
          </a:p>
          <a:p>
            <a:r>
              <a:rPr lang="en-US" sz="1200" b="1" i="0" kern="1200">
                <a:solidFill>
                  <a:schemeClr val="tx1"/>
                </a:solidFill>
                <a:effectLst/>
                <a:latin typeface="+mn-lt"/>
                <a:ea typeface="+mn-ea"/>
                <a:cs typeface="+mn-cs"/>
              </a:rPr>
              <a:t>NASA Langley Research Center</a:t>
            </a:r>
            <a:r>
              <a:rPr lang="en-US" sz="1200" b="0" i="0" kern="1200">
                <a:solidFill>
                  <a:schemeClr val="tx1"/>
                </a:solidFill>
                <a:effectLst/>
                <a:latin typeface="+mn-lt"/>
                <a:ea typeface="+mn-ea"/>
                <a:cs typeface="+mn-cs"/>
              </a:rPr>
              <a:t> </a:t>
            </a:r>
          </a:p>
          <a:p>
            <a:r>
              <a:rPr lang="en-US" sz="1200" b="1" i="0" kern="1200">
                <a:solidFill>
                  <a:schemeClr val="tx1"/>
                </a:solidFill>
                <a:effectLst/>
                <a:latin typeface="+mn-lt"/>
                <a:ea typeface="+mn-ea"/>
                <a:cs typeface="+mn-cs"/>
              </a:rPr>
              <a:t>California Polytechnic State University</a:t>
            </a:r>
            <a:r>
              <a:rPr lang="en-US" sz="1200" b="0" i="0" kern="1200">
                <a:solidFill>
                  <a:schemeClr val="tx1"/>
                </a:solidFill>
                <a:effectLst/>
                <a:latin typeface="+mn-lt"/>
                <a:ea typeface="+mn-ea"/>
                <a:cs typeface="+mn-cs"/>
              </a:rPr>
              <a:t> </a:t>
            </a:r>
          </a:p>
          <a:p>
            <a:r>
              <a:rPr lang="en-US" sz="1200" b="1" i="0" kern="1200">
                <a:solidFill>
                  <a:schemeClr val="tx1"/>
                </a:solidFill>
                <a:effectLst/>
                <a:latin typeface="+mn-lt"/>
                <a:ea typeface="+mn-ea"/>
                <a:cs typeface="+mn-cs"/>
              </a:rPr>
              <a:t>Olin College</a:t>
            </a:r>
          </a:p>
          <a:p>
            <a:r>
              <a:rPr lang="en-US" sz="1200" b="1" i="0" kern="1200">
                <a:solidFill>
                  <a:schemeClr val="tx1"/>
                </a:solidFill>
                <a:effectLst/>
                <a:latin typeface="+mn-lt"/>
                <a:ea typeface="+mn-ea"/>
                <a:cs typeface="+mn-cs"/>
              </a:rPr>
              <a:t>University of New Hampshire</a:t>
            </a:r>
            <a:r>
              <a:rPr lang="en-US" sz="1200" b="0" i="0" kern="1200">
                <a:solidFill>
                  <a:schemeClr val="tx1"/>
                </a:solidFill>
                <a:effectLst/>
                <a:latin typeface="+mn-lt"/>
                <a:ea typeface="+mn-ea"/>
                <a:cs typeface="+mn-cs"/>
              </a:rPr>
              <a:t> </a:t>
            </a:r>
          </a:p>
          <a:p>
            <a:r>
              <a:rPr lang="en-US" sz="1200" b="1" i="0" kern="1200">
                <a:solidFill>
                  <a:schemeClr val="tx1"/>
                </a:solidFill>
                <a:effectLst/>
                <a:latin typeface="+mn-lt"/>
                <a:ea typeface="+mn-ea"/>
                <a:cs typeface="+mn-cs"/>
              </a:rPr>
              <a:t>Utah State University</a:t>
            </a:r>
            <a:r>
              <a:rPr lang="en-US" sz="1200" b="0" i="0" kern="1200">
                <a:solidFill>
                  <a:schemeClr val="tx1"/>
                </a:solidFill>
                <a:effectLst/>
                <a:latin typeface="+mn-lt"/>
                <a:ea typeface="+mn-ea"/>
                <a:cs typeface="+mn-cs"/>
              </a:rPr>
              <a:t> </a:t>
            </a:r>
          </a:p>
          <a:p>
            <a:r>
              <a:rPr lang="en-US" sz="1200" b="1" i="0" kern="1200">
                <a:solidFill>
                  <a:schemeClr val="tx1"/>
                </a:solidFill>
                <a:effectLst/>
                <a:latin typeface="+mn-lt"/>
                <a:ea typeface="+mn-ea"/>
                <a:cs typeface="+mn-cs"/>
              </a:rPr>
              <a:t>Arizona State University</a:t>
            </a:r>
            <a:r>
              <a:rPr lang="en-US" sz="1200" b="0" i="0" kern="1200">
                <a:solidFill>
                  <a:schemeClr val="tx1"/>
                </a:solidFill>
                <a:effectLst/>
                <a:latin typeface="+mn-lt"/>
                <a:ea typeface="+mn-ea"/>
                <a:cs typeface="+mn-cs"/>
              </a:rPr>
              <a:t> </a:t>
            </a:r>
            <a:br>
              <a:rPr lang="en-US" sz="1200" b="0" i="0" kern="1200">
                <a:solidFill>
                  <a:schemeClr val="tx1"/>
                </a:solidFill>
                <a:effectLst/>
                <a:latin typeface="+mn-lt"/>
                <a:ea typeface="+mn-ea"/>
                <a:cs typeface="+mn-cs"/>
              </a:rPr>
            </a:br>
            <a:endParaRPr lang="en-US"/>
          </a:p>
        </p:txBody>
      </p:sp>
      <p:sp>
        <p:nvSpPr>
          <p:cNvPr id="4" name="Slide Number Placeholder 3"/>
          <p:cNvSpPr>
            <a:spLocks noGrp="1"/>
          </p:cNvSpPr>
          <p:nvPr>
            <p:ph type="sldNum" sz="quarter" idx="5"/>
          </p:nvPr>
        </p:nvSpPr>
        <p:spPr/>
        <p:txBody>
          <a:bodyPr/>
          <a:lstStyle/>
          <a:p>
            <a:fld id="{C54B75FF-15A9-2740-AC78-7C5A1C547618}" type="slidenum">
              <a:rPr lang="en-US" smtClean="0"/>
              <a:t>14</a:t>
            </a:fld>
            <a:endParaRPr lang="en-US"/>
          </a:p>
        </p:txBody>
      </p:sp>
    </p:spTree>
    <p:extLst>
      <p:ext uri="{BB962C8B-B14F-4D97-AF65-F5344CB8AC3E}">
        <p14:creationId xmlns:p14="http://schemas.microsoft.com/office/powerpoint/2010/main" val="19833092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Source: SpaceX https://</a:t>
            </a:r>
            <a:r>
              <a:rPr lang="en-US" sz="1200" kern="1200" err="1">
                <a:solidFill>
                  <a:schemeClr val="tx1"/>
                </a:solidFill>
                <a:effectLst/>
                <a:latin typeface="+mn-lt"/>
                <a:ea typeface="+mn-ea"/>
                <a:cs typeface="+mn-cs"/>
              </a:rPr>
              <a:t>storage.googleapis.com</a:t>
            </a:r>
            <a:r>
              <a:rPr lang="en-US" sz="1200" kern="1200">
                <a:solidFill>
                  <a:schemeClr val="tx1"/>
                </a:solidFill>
                <a:effectLst/>
                <a:latin typeface="+mn-lt"/>
                <a:ea typeface="+mn-ea"/>
                <a:cs typeface="+mn-cs"/>
              </a:rPr>
              <a:t>/rideshare-static/</a:t>
            </a:r>
            <a:r>
              <a:rPr lang="en-US" sz="1200" kern="1200" err="1">
                <a:solidFill>
                  <a:schemeClr val="tx1"/>
                </a:solidFill>
                <a:effectLst/>
                <a:latin typeface="+mn-lt"/>
                <a:ea typeface="+mn-ea"/>
                <a:cs typeface="+mn-cs"/>
              </a:rPr>
              <a:t>Rideshare_Payload_Users_Guide.pdf</a:t>
            </a:r>
            <a:r>
              <a:rPr lang="en-US" sz="1200" kern="1200">
                <a:solidFill>
                  <a:schemeClr val="tx1"/>
                </a:solidFill>
                <a:effectLst/>
                <a:latin typeface="+mn-lt"/>
                <a:ea typeface="+mn-ea"/>
                <a:cs typeface="+mn-cs"/>
              </a:rPr>
              <a:t> (Page 17)</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Understanding the environmental controls provided - biological payloads want to see temp and humidity controls; PI can start to request some of these controls</a:t>
            </a:r>
          </a:p>
          <a:p>
            <a:endParaRPr lang="en-US"/>
          </a:p>
        </p:txBody>
      </p:sp>
      <p:sp>
        <p:nvSpPr>
          <p:cNvPr id="4" name="Slide Number Placeholder 3"/>
          <p:cNvSpPr>
            <a:spLocks noGrp="1"/>
          </p:cNvSpPr>
          <p:nvPr>
            <p:ph type="sldNum" sz="quarter" idx="5"/>
          </p:nvPr>
        </p:nvSpPr>
        <p:spPr/>
        <p:txBody>
          <a:bodyPr/>
          <a:lstStyle/>
          <a:p>
            <a:fld id="{C54B75FF-15A9-2740-AC78-7C5A1C547618}" type="slidenum">
              <a:rPr lang="en-US" smtClean="0"/>
              <a:t>16</a:t>
            </a:fld>
            <a:endParaRPr lang="en-US"/>
          </a:p>
        </p:txBody>
      </p:sp>
    </p:spTree>
    <p:extLst>
      <p:ext uri="{BB962C8B-B14F-4D97-AF65-F5344CB8AC3E}">
        <p14:creationId xmlns:p14="http://schemas.microsoft.com/office/powerpoint/2010/main" val="4438539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Source: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All mission operations look very similar to this. The spacecraft won’t turn on until after 45 from deployment by the launch provider. You won’t get immediate info; when spacecraft is stable, we go into mission ops with the PI to start doing science work. For as long as the spacecraft is in space, the PI can run their experiment. </a:t>
            </a:r>
          </a:p>
        </p:txBody>
      </p:sp>
      <p:sp>
        <p:nvSpPr>
          <p:cNvPr id="4" name="Slide Number Placeholder 3"/>
          <p:cNvSpPr>
            <a:spLocks noGrp="1"/>
          </p:cNvSpPr>
          <p:nvPr>
            <p:ph type="sldNum" sz="quarter" idx="5"/>
          </p:nvPr>
        </p:nvSpPr>
        <p:spPr/>
        <p:txBody>
          <a:bodyPr/>
          <a:lstStyle/>
          <a:p>
            <a:fld id="{C54B75FF-15A9-2740-AC78-7C5A1C547618}" type="slidenum">
              <a:rPr lang="en-US" smtClean="0"/>
              <a:t>17</a:t>
            </a:fld>
            <a:endParaRPr lang="en-US"/>
          </a:p>
        </p:txBody>
      </p:sp>
    </p:spTree>
    <p:extLst>
      <p:ext uri="{BB962C8B-B14F-4D97-AF65-F5344CB8AC3E}">
        <p14:creationId xmlns:p14="http://schemas.microsoft.com/office/powerpoint/2010/main" val="26739067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Photos from https://</a:t>
            </a:r>
            <a:r>
              <a:rPr lang="en-US" err="1"/>
              <a:t>www.rocketlabusa.com</a:t>
            </a:r>
            <a:r>
              <a:rPr lang="en-US"/>
              <a:t>/assets/Uploads/Payload-User-Guide-LAUNCH-V6.6.pdf (Page 26)</a:t>
            </a:r>
          </a:p>
          <a:p>
            <a:endParaRPr lang="en-US"/>
          </a:p>
          <a:p>
            <a:r>
              <a:rPr lang="en-US"/>
              <a:t>Companies that applied and are awarded Venture-Class Acquisition of Dedicated Rideshare (VADR) missions to operate their small launch vehicles for science and technology payloads:</a:t>
            </a:r>
          </a:p>
          <a:p>
            <a:r>
              <a:rPr lang="en-US"/>
              <a:t>ABL Space Systems (El Segundo, CA)</a:t>
            </a:r>
          </a:p>
          <a:p>
            <a:r>
              <a:rPr lang="en-US"/>
              <a:t>Astra Space, Inc. (Alameda, CA)</a:t>
            </a:r>
          </a:p>
          <a:p>
            <a:r>
              <a:rPr lang="en-US"/>
              <a:t>Blue Origin Florida, LLC (Merritt Island, FL)</a:t>
            </a:r>
          </a:p>
          <a:p>
            <a:r>
              <a:rPr lang="en-US"/>
              <a:t>L2 Solutions, LLC (Houston, TX)</a:t>
            </a:r>
          </a:p>
          <a:p>
            <a:r>
              <a:rPr lang="en-US"/>
              <a:t>Northrop Grumman Systems Corporation (Chandler, AZ)</a:t>
            </a:r>
          </a:p>
          <a:p>
            <a:r>
              <a:rPr lang="en-US"/>
              <a:t>Phantom Space Corporation (Tucson, AZ)</a:t>
            </a:r>
          </a:p>
          <a:p>
            <a:r>
              <a:rPr lang="en-US"/>
              <a:t>Relativity Space, Inc (Long Beach, CA)</a:t>
            </a:r>
          </a:p>
          <a:p>
            <a:r>
              <a:rPr lang="en-US"/>
              <a:t>Rocket Lab USA, Inc (Long Beach, CA)</a:t>
            </a:r>
          </a:p>
          <a:p>
            <a:r>
              <a:rPr lang="en-US"/>
              <a:t>Spaceflight Inc (Seattle, WA)</a:t>
            </a:r>
          </a:p>
          <a:p>
            <a:r>
              <a:rPr lang="en-US"/>
              <a:t>Space Exploration Technologies Corp – SpaceX (Hawthorne, CA)</a:t>
            </a:r>
          </a:p>
          <a:p>
            <a:r>
              <a:rPr lang="en-US"/>
              <a:t>United Launch Services, LLC (Centennial, CO)</a:t>
            </a:r>
          </a:p>
          <a:p>
            <a:r>
              <a:rPr lang="en-US"/>
              <a:t>Virgin Orbit, LLC (Long Beach, CA)</a:t>
            </a:r>
          </a:p>
        </p:txBody>
      </p:sp>
      <p:sp>
        <p:nvSpPr>
          <p:cNvPr id="4" name="Slide Number Placeholder 3"/>
          <p:cNvSpPr>
            <a:spLocks noGrp="1"/>
          </p:cNvSpPr>
          <p:nvPr>
            <p:ph type="sldNum" sz="quarter" idx="5"/>
          </p:nvPr>
        </p:nvSpPr>
        <p:spPr/>
        <p:txBody>
          <a:bodyPr/>
          <a:lstStyle/>
          <a:p>
            <a:fld id="{C54B75FF-15A9-2740-AC78-7C5A1C547618}" type="slidenum">
              <a:rPr lang="en-US" smtClean="0"/>
              <a:t>18</a:t>
            </a:fld>
            <a:endParaRPr lang="en-US"/>
          </a:p>
        </p:txBody>
      </p:sp>
    </p:spTree>
    <p:extLst>
      <p:ext uri="{BB962C8B-B14F-4D97-AF65-F5344CB8AC3E}">
        <p14:creationId xmlns:p14="http://schemas.microsoft.com/office/powerpoint/2010/main" val="7421746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Photos from Rocket Lab’s Electron webpage: https://</a:t>
            </a:r>
            <a:r>
              <a:rPr lang="en-US" err="1"/>
              <a:t>www.rocketlabusa.com</a:t>
            </a:r>
            <a:r>
              <a:rPr lang="en-US"/>
              <a:t>/launch/electron/</a:t>
            </a:r>
          </a:p>
          <a:p>
            <a:r>
              <a:rPr lang="en-US"/>
              <a:t>Flight Profile from: https://</a:t>
            </a:r>
            <a:r>
              <a:rPr lang="en-US" err="1"/>
              <a:t>www.rocketlabusa.com</a:t>
            </a:r>
            <a:r>
              <a:rPr lang="en-US"/>
              <a:t>/assets/Uploads/Rocket-Lab-Launch-Payload-Users-Guide-6.5.pdf (Page 10)</a:t>
            </a:r>
          </a:p>
          <a:p>
            <a:endParaRPr lang="en-US"/>
          </a:p>
          <a:p>
            <a:r>
              <a:rPr lang="en-US"/>
              <a:t>Kick Stage</a:t>
            </a:r>
          </a:p>
          <a:p>
            <a:r>
              <a:rPr lang="en-US"/>
              <a:t>Electron’s unique Kick Stage is designed to deliver small satellites to precise and unique orbits, whether flying as dedicated or ride share.</a:t>
            </a:r>
          </a:p>
          <a:p>
            <a:pPr marL="171450" indent="-171450">
              <a:buFont typeface="Arial" panose="020B0604020202020204" pitchFamily="34" charset="0"/>
              <a:buChar char="•"/>
            </a:pPr>
            <a:r>
              <a:rPr lang="en-US"/>
              <a:t>Deployment of payloads at multiple planes/inclinations</a:t>
            </a:r>
          </a:p>
          <a:p>
            <a:pPr marL="171450" indent="-171450">
              <a:buFont typeface="Arial" panose="020B0604020202020204" pitchFamily="34" charset="0"/>
              <a:buChar char="•"/>
            </a:pPr>
            <a:r>
              <a:rPr lang="en-US"/>
              <a:t>Higher altitude deployment</a:t>
            </a:r>
          </a:p>
          <a:p>
            <a:pPr marL="171450" indent="-171450">
              <a:buFont typeface="Arial" panose="020B0604020202020204" pitchFamily="34" charset="0"/>
              <a:buChar char="•"/>
            </a:pPr>
            <a:r>
              <a:rPr lang="en-US"/>
              <a:t>Hosted payload support</a:t>
            </a:r>
          </a:p>
          <a:p>
            <a:pPr marL="171450" indent="-171450">
              <a:buFont typeface="Arial" panose="020B0604020202020204" pitchFamily="34" charset="0"/>
              <a:buChar char="•"/>
            </a:pPr>
            <a:r>
              <a:rPr lang="en-US"/>
              <a:t>Multiple trajectory changes</a:t>
            </a:r>
          </a:p>
          <a:p>
            <a:pPr marL="171450" indent="-171450">
              <a:buFont typeface="Arial" panose="020B0604020202020204" pitchFamily="34" charset="0"/>
              <a:buChar char="•"/>
            </a:pPr>
            <a:r>
              <a:rPr lang="en-US"/>
              <a:t>Sustained low altitude orbits</a:t>
            </a:r>
          </a:p>
          <a:p>
            <a:pPr marL="171450" indent="-171450">
              <a:buFont typeface="Arial" panose="020B0604020202020204" pitchFamily="34" charset="0"/>
              <a:buChar char="•"/>
            </a:pPr>
            <a:r>
              <a:rPr lang="en-US"/>
              <a:t>Deorbiting payloads to eliminate space debris</a:t>
            </a:r>
          </a:p>
        </p:txBody>
      </p:sp>
      <p:sp>
        <p:nvSpPr>
          <p:cNvPr id="4" name="Slide Number Placeholder 3"/>
          <p:cNvSpPr>
            <a:spLocks noGrp="1"/>
          </p:cNvSpPr>
          <p:nvPr>
            <p:ph type="sldNum" sz="quarter" idx="5"/>
          </p:nvPr>
        </p:nvSpPr>
        <p:spPr/>
        <p:txBody>
          <a:bodyPr/>
          <a:lstStyle/>
          <a:p>
            <a:fld id="{C54B75FF-15A9-2740-AC78-7C5A1C547618}" type="slidenum">
              <a:rPr lang="en-US" smtClean="0"/>
              <a:t>19</a:t>
            </a:fld>
            <a:endParaRPr lang="en-US"/>
          </a:p>
        </p:txBody>
      </p:sp>
    </p:spTree>
    <p:extLst>
      <p:ext uri="{BB962C8B-B14F-4D97-AF65-F5344CB8AC3E}">
        <p14:creationId xmlns:p14="http://schemas.microsoft.com/office/powerpoint/2010/main" val="1508237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Website screen capture: https://</a:t>
            </a:r>
            <a:r>
              <a:rPr lang="en-US" err="1"/>
              <a:t>www.spacex.com</a:t>
            </a:r>
            <a:r>
              <a:rPr lang="en-US"/>
              <a:t>/rideshare/</a:t>
            </a:r>
          </a:p>
        </p:txBody>
      </p:sp>
      <p:sp>
        <p:nvSpPr>
          <p:cNvPr id="4" name="Slide Number Placeholder 3"/>
          <p:cNvSpPr>
            <a:spLocks noGrp="1"/>
          </p:cNvSpPr>
          <p:nvPr>
            <p:ph type="sldNum" sz="quarter" idx="5"/>
          </p:nvPr>
        </p:nvSpPr>
        <p:spPr/>
        <p:txBody>
          <a:bodyPr/>
          <a:lstStyle/>
          <a:p>
            <a:fld id="{C54B75FF-15A9-2740-AC78-7C5A1C547618}" type="slidenum">
              <a:rPr lang="en-US" smtClean="0"/>
              <a:t>20</a:t>
            </a:fld>
            <a:endParaRPr lang="en-US"/>
          </a:p>
        </p:txBody>
      </p:sp>
    </p:spTree>
    <p:extLst>
      <p:ext uri="{BB962C8B-B14F-4D97-AF65-F5344CB8AC3E}">
        <p14:creationId xmlns:p14="http://schemas.microsoft.com/office/powerpoint/2010/main" val="36736620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Photo reference: https://</a:t>
            </a:r>
            <a:r>
              <a:rPr lang="en-US" err="1"/>
              <a:t>www.nasa.gov</a:t>
            </a:r>
            <a:r>
              <a:rPr lang="en-US"/>
              <a:t>/sites/default/files/styles/</a:t>
            </a:r>
            <a:r>
              <a:rPr lang="en-US" err="1"/>
              <a:t>full_width_feature</a:t>
            </a:r>
            <a:r>
              <a:rPr lang="en-US"/>
              <a:t>/public/thumbnails/image/capstone_tli_04_copy1.png</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There are plenty of opportunities - for your payloads on our tech demos.</a:t>
            </a:r>
          </a:p>
          <a:p>
            <a:endParaRPr lang="en-US"/>
          </a:p>
        </p:txBody>
      </p:sp>
      <p:sp>
        <p:nvSpPr>
          <p:cNvPr id="4" name="Slide Number Placeholder 3"/>
          <p:cNvSpPr>
            <a:spLocks noGrp="1"/>
          </p:cNvSpPr>
          <p:nvPr>
            <p:ph type="sldNum" sz="quarter" idx="5"/>
          </p:nvPr>
        </p:nvSpPr>
        <p:spPr/>
        <p:txBody>
          <a:bodyPr/>
          <a:lstStyle/>
          <a:p>
            <a:fld id="{C54B75FF-15A9-2740-AC78-7C5A1C547618}" type="slidenum">
              <a:rPr lang="en-US" smtClean="0"/>
              <a:t>21</a:t>
            </a:fld>
            <a:endParaRPr lang="en-US"/>
          </a:p>
        </p:txBody>
      </p:sp>
    </p:spTree>
    <p:extLst>
      <p:ext uri="{BB962C8B-B14F-4D97-AF65-F5344CB8AC3E}">
        <p14:creationId xmlns:p14="http://schemas.microsoft.com/office/powerpoint/2010/main" val="4328344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Image Credit: https://</a:t>
            </a:r>
            <a:r>
              <a:rPr lang="en-US" err="1"/>
              <a:t>www.nasa.gov</a:t>
            </a:r>
            <a:r>
              <a:rPr lang="en-US"/>
              <a:t>/sites/default/files/atoms/files/soa_2021_1.pdf (Page 5)</a:t>
            </a:r>
          </a:p>
        </p:txBody>
      </p:sp>
      <p:sp>
        <p:nvSpPr>
          <p:cNvPr id="4" name="Slide Number Placeholder 3"/>
          <p:cNvSpPr>
            <a:spLocks noGrp="1"/>
          </p:cNvSpPr>
          <p:nvPr>
            <p:ph type="sldNum" sz="quarter" idx="5"/>
          </p:nvPr>
        </p:nvSpPr>
        <p:spPr/>
        <p:txBody>
          <a:bodyPr/>
          <a:lstStyle/>
          <a:p>
            <a:fld id="{C54B75FF-15A9-2740-AC78-7C5A1C547618}" type="slidenum">
              <a:rPr lang="en-US" smtClean="0"/>
              <a:t>22</a:t>
            </a:fld>
            <a:endParaRPr lang="en-US"/>
          </a:p>
        </p:txBody>
      </p:sp>
    </p:spTree>
    <p:extLst>
      <p:ext uri="{BB962C8B-B14F-4D97-AF65-F5344CB8AC3E}">
        <p14:creationId xmlns:p14="http://schemas.microsoft.com/office/powerpoint/2010/main" val="34659858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4B75FF-15A9-2740-AC78-7C5A1C547618}" type="slidenum">
              <a:rPr lang="en-US" smtClean="0"/>
              <a:t>23</a:t>
            </a:fld>
            <a:endParaRPr lang="en-US"/>
          </a:p>
        </p:txBody>
      </p:sp>
    </p:spTree>
    <p:extLst>
      <p:ext uri="{BB962C8B-B14F-4D97-AF65-F5344CB8AC3E}">
        <p14:creationId xmlns:p14="http://schemas.microsoft.com/office/powerpoint/2010/main" val="16261748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4BB90-E8CC-245A-1CF8-4B56C15DF1C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8643FFE-B42C-2FDF-B88C-101EFDBFEA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423AF9-69A3-A77D-D42D-A88A5CFEFF41}"/>
              </a:ext>
            </a:extLst>
          </p:cNvPr>
          <p:cNvSpPr>
            <a:spLocks noGrp="1"/>
          </p:cNvSpPr>
          <p:nvPr>
            <p:ph type="dt" sz="half" idx="10"/>
          </p:nvPr>
        </p:nvSpPr>
        <p:spPr/>
        <p:txBody>
          <a:bodyPr/>
          <a:lstStyle/>
          <a:p>
            <a:fld id="{FDD50B5D-67E8-0C42-93A0-448E5CE76500}" type="datetimeFigureOut">
              <a:rPr lang="en-US" smtClean="0"/>
              <a:t>7/11/22</a:t>
            </a:fld>
            <a:endParaRPr lang="en-US"/>
          </a:p>
        </p:txBody>
      </p:sp>
      <p:sp>
        <p:nvSpPr>
          <p:cNvPr id="5" name="Footer Placeholder 4">
            <a:extLst>
              <a:ext uri="{FF2B5EF4-FFF2-40B4-BE49-F238E27FC236}">
                <a16:creationId xmlns:a16="http://schemas.microsoft.com/office/drawing/2014/main" id="{3BFB02C1-E3B9-00EE-1EC0-17CF8263AE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58C183-4806-D769-7EA3-24E55D15C0C5}"/>
              </a:ext>
            </a:extLst>
          </p:cNvPr>
          <p:cNvSpPr>
            <a:spLocks noGrp="1"/>
          </p:cNvSpPr>
          <p:nvPr>
            <p:ph type="sldNum" sz="quarter" idx="12"/>
          </p:nvPr>
        </p:nvSpPr>
        <p:spPr/>
        <p:txBody>
          <a:bodyPr/>
          <a:lstStyle/>
          <a:p>
            <a:fld id="{26F285D5-EACD-0243-9FE4-466168F4E1D5}" type="slidenum">
              <a:rPr lang="en-US" smtClean="0"/>
              <a:t>‹#›</a:t>
            </a:fld>
            <a:endParaRPr lang="en-US"/>
          </a:p>
        </p:txBody>
      </p:sp>
    </p:spTree>
    <p:extLst>
      <p:ext uri="{BB962C8B-B14F-4D97-AF65-F5344CB8AC3E}">
        <p14:creationId xmlns:p14="http://schemas.microsoft.com/office/powerpoint/2010/main" val="2351829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3AA34-11F9-EE83-F2A8-DF47F9C4A8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256F19-D149-6587-E743-9C8B4E47CD5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EDCB7E-FF59-DAF9-78B5-DB6639FA70F3}"/>
              </a:ext>
            </a:extLst>
          </p:cNvPr>
          <p:cNvSpPr>
            <a:spLocks noGrp="1"/>
          </p:cNvSpPr>
          <p:nvPr>
            <p:ph type="dt" sz="half" idx="10"/>
          </p:nvPr>
        </p:nvSpPr>
        <p:spPr/>
        <p:txBody>
          <a:bodyPr/>
          <a:lstStyle/>
          <a:p>
            <a:fld id="{FDD50B5D-67E8-0C42-93A0-448E5CE76500}" type="datetimeFigureOut">
              <a:rPr lang="en-US" smtClean="0"/>
              <a:t>7/11/22</a:t>
            </a:fld>
            <a:endParaRPr lang="en-US"/>
          </a:p>
        </p:txBody>
      </p:sp>
      <p:sp>
        <p:nvSpPr>
          <p:cNvPr id="5" name="Footer Placeholder 4">
            <a:extLst>
              <a:ext uri="{FF2B5EF4-FFF2-40B4-BE49-F238E27FC236}">
                <a16:creationId xmlns:a16="http://schemas.microsoft.com/office/drawing/2014/main" id="{A2CF90C5-EE04-98FF-CAED-E3CDE255A9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7C1CE1-5035-2DC5-9501-84D0990CAD47}"/>
              </a:ext>
            </a:extLst>
          </p:cNvPr>
          <p:cNvSpPr>
            <a:spLocks noGrp="1"/>
          </p:cNvSpPr>
          <p:nvPr>
            <p:ph type="sldNum" sz="quarter" idx="12"/>
          </p:nvPr>
        </p:nvSpPr>
        <p:spPr/>
        <p:txBody>
          <a:bodyPr/>
          <a:lstStyle/>
          <a:p>
            <a:fld id="{26F285D5-EACD-0243-9FE4-466168F4E1D5}" type="slidenum">
              <a:rPr lang="en-US" smtClean="0"/>
              <a:t>‹#›</a:t>
            </a:fld>
            <a:endParaRPr lang="en-US"/>
          </a:p>
        </p:txBody>
      </p:sp>
    </p:spTree>
    <p:extLst>
      <p:ext uri="{BB962C8B-B14F-4D97-AF65-F5344CB8AC3E}">
        <p14:creationId xmlns:p14="http://schemas.microsoft.com/office/powerpoint/2010/main" val="2089221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AE47A-86EB-8C17-DC2F-0BFCA4FBC3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41F2374-DDB7-7973-FC79-9AAB2F604C3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F22866-3B2D-8A9C-8E90-2167A68D7AD3}"/>
              </a:ext>
            </a:extLst>
          </p:cNvPr>
          <p:cNvSpPr>
            <a:spLocks noGrp="1"/>
          </p:cNvSpPr>
          <p:nvPr>
            <p:ph type="dt" sz="half" idx="10"/>
          </p:nvPr>
        </p:nvSpPr>
        <p:spPr/>
        <p:txBody>
          <a:bodyPr/>
          <a:lstStyle/>
          <a:p>
            <a:fld id="{FDD50B5D-67E8-0C42-93A0-448E5CE76500}" type="datetimeFigureOut">
              <a:rPr lang="en-US" smtClean="0"/>
              <a:t>7/11/22</a:t>
            </a:fld>
            <a:endParaRPr lang="en-US"/>
          </a:p>
        </p:txBody>
      </p:sp>
      <p:sp>
        <p:nvSpPr>
          <p:cNvPr id="5" name="Footer Placeholder 4">
            <a:extLst>
              <a:ext uri="{FF2B5EF4-FFF2-40B4-BE49-F238E27FC236}">
                <a16:creationId xmlns:a16="http://schemas.microsoft.com/office/drawing/2014/main" id="{76E7BAE3-60A8-6443-3A5D-7C29F2C2DE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9692CB-D221-6ADF-2CEF-58931C656F7C}"/>
              </a:ext>
            </a:extLst>
          </p:cNvPr>
          <p:cNvSpPr>
            <a:spLocks noGrp="1"/>
          </p:cNvSpPr>
          <p:nvPr>
            <p:ph type="sldNum" sz="quarter" idx="12"/>
          </p:nvPr>
        </p:nvSpPr>
        <p:spPr/>
        <p:txBody>
          <a:bodyPr/>
          <a:lstStyle/>
          <a:p>
            <a:fld id="{26F285D5-EACD-0243-9FE4-466168F4E1D5}" type="slidenum">
              <a:rPr lang="en-US" smtClean="0"/>
              <a:t>‹#›</a:t>
            </a:fld>
            <a:endParaRPr lang="en-US"/>
          </a:p>
        </p:txBody>
      </p:sp>
    </p:spTree>
    <p:extLst>
      <p:ext uri="{BB962C8B-B14F-4D97-AF65-F5344CB8AC3E}">
        <p14:creationId xmlns:p14="http://schemas.microsoft.com/office/powerpoint/2010/main" val="1356969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E75B3-6CD3-99CB-51F3-3294D2F00B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18FE19B-D459-3505-C3C1-5781318204E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995BD2-FDA8-C86C-13D0-C0D88926EC8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704D91A-7D11-AFBC-B79F-98F4BCA0B187}"/>
              </a:ext>
            </a:extLst>
          </p:cNvPr>
          <p:cNvSpPr>
            <a:spLocks noGrp="1"/>
          </p:cNvSpPr>
          <p:nvPr>
            <p:ph type="dt" sz="half" idx="10"/>
          </p:nvPr>
        </p:nvSpPr>
        <p:spPr/>
        <p:txBody>
          <a:bodyPr/>
          <a:lstStyle/>
          <a:p>
            <a:fld id="{FDD50B5D-67E8-0C42-93A0-448E5CE76500}" type="datetimeFigureOut">
              <a:rPr lang="en-US" smtClean="0"/>
              <a:t>7/11/22</a:t>
            </a:fld>
            <a:endParaRPr lang="en-US"/>
          </a:p>
        </p:txBody>
      </p:sp>
      <p:sp>
        <p:nvSpPr>
          <p:cNvPr id="6" name="Footer Placeholder 5">
            <a:extLst>
              <a:ext uri="{FF2B5EF4-FFF2-40B4-BE49-F238E27FC236}">
                <a16:creationId xmlns:a16="http://schemas.microsoft.com/office/drawing/2014/main" id="{A964CA3D-6C38-A1BE-9C4D-863C9CB43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CE0CBA-45F6-91EE-CCFD-0CBD4DCBA528}"/>
              </a:ext>
            </a:extLst>
          </p:cNvPr>
          <p:cNvSpPr>
            <a:spLocks noGrp="1"/>
          </p:cNvSpPr>
          <p:nvPr>
            <p:ph type="sldNum" sz="quarter" idx="12"/>
          </p:nvPr>
        </p:nvSpPr>
        <p:spPr/>
        <p:txBody>
          <a:bodyPr/>
          <a:lstStyle/>
          <a:p>
            <a:fld id="{26F285D5-EACD-0243-9FE4-466168F4E1D5}" type="slidenum">
              <a:rPr lang="en-US" smtClean="0"/>
              <a:t>‹#›</a:t>
            </a:fld>
            <a:endParaRPr lang="en-US"/>
          </a:p>
        </p:txBody>
      </p:sp>
    </p:spTree>
    <p:extLst>
      <p:ext uri="{BB962C8B-B14F-4D97-AF65-F5344CB8AC3E}">
        <p14:creationId xmlns:p14="http://schemas.microsoft.com/office/powerpoint/2010/main" val="1446621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8A9DB-03F3-FE90-46DB-B7D1F86464E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D835527-A94B-3B01-D41A-75715C93E4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2214AEF-A998-3641-70A5-F2021152CF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ACCAA0-88A5-CA7F-A719-B2438920785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620510-0849-4D27-4732-7984CD04A28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12F8A47-3A33-1E30-D2DF-0E73B1920E9C}"/>
              </a:ext>
            </a:extLst>
          </p:cNvPr>
          <p:cNvSpPr>
            <a:spLocks noGrp="1"/>
          </p:cNvSpPr>
          <p:nvPr>
            <p:ph type="dt" sz="half" idx="10"/>
          </p:nvPr>
        </p:nvSpPr>
        <p:spPr/>
        <p:txBody>
          <a:bodyPr/>
          <a:lstStyle/>
          <a:p>
            <a:fld id="{FDD50B5D-67E8-0C42-93A0-448E5CE76500}" type="datetimeFigureOut">
              <a:rPr lang="en-US" smtClean="0"/>
              <a:t>7/11/22</a:t>
            </a:fld>
            <a:endParaRPr lang="en-US"/>
          </a:p>
        </p:txBody>
      </p:sp>
      <p:sp>
        <p:nvSpPr>
          <p:cNvPr id="8" name="Footer Placeholder 7">
            <a:extLst>
              <a:ext uri="{FF2B5EF4-FFF2-40B4-BE49-F238E27FC236}">
                <a16:creationId xmlns:a16="http://schemas.microsoft.com/office/drawing/2014/main" id="{64C97557-B857-7D50-17BC-4C126D72C06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2C977AF-0BC6-E460-98AD-13FBD51DDE0B}"/>
              </a:ext>
            </a:extLst>
          </p:cNvPr>
          <p:cNvSpPr>
            <a:spLocks noGrp="1"/>
          </p:cNvSpPr>
          <p:nvPr>
            <p:ph type="sldNum" sz="quarter" idx="12"/>
          </p:nvPr>
        </p:nvSpPr>
        <p:spPr/>
        <p:txBody>
          <a:bodyPr/>
          <a:lstStyle/>
          <a:p>
            <a:fld id="{26F285D5-EACD-0243-9FE4-466168F4E1D5}" type="slidenum">
              <a:rPr lang="en-US" smtClean="0"/>
              <a:t>‹#›</a:t>
            </a:fld>
            <a:endParaRPr lang="en-US"/>
          </a:p>
        </p:txBody>
      </p:sp>
    </p:spTree>
    <p:extLst>
      <p:ext uri="{BB962C8B-B14F-4D97-AF65-F5344CB8AC3E}">
        <p14:creationId xmlns:p14="http://schemas.microsoft.com/office/powerpoint/2010/main" val="4239255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4E5B8-8E0B-8B51-6D80-FCFE954F101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02B87A-E174-0DBA-942C-4085F6EF06B8}"/>
              </a:ext>
            </a:extLst>
          </p:cNvPr>
          <p:cNvSpPr>
            <a:spLocks noGrp="1"/>
          </p:cNvSpPr>
          <p:nvPr>
            <p:ph type="dt" sz="half" idx="10"/>
          </p:nvPr>
        </p:nvSpPr>
        <p:spPr/>
        <p:txBody>
          <a:bodyPr/>
          <a:lstStyle/>
          <a:p>
            <a:fld id="{FDD50B5D-67E8-0C42-93A0-448E5CE76500}" type="datetimeFigureOut">
              <a:rPr lang="en-US" smtClean="0"/>
              <a:t>7/11/22</a:t>
            </a:fld>
            <a:endParaRPr lang="en-US"/>
          </a:p>
        </p:txBody>
      </p:sp>
      <p:sp>
        <p:nvSpPr>
          <p:cNvPr id="4" name="Footer Placeholder 3">
            <a:extLst>
              <a:ext uri="{FF2B5EF4-FFF2-40B4-BE49-F238E27FC236}">
                <a16:creationId xmlns:a16="http://schemas.microsoft.com/office/drawing/2014/main" id="{38FFD346-8894-7D52-1886-133A9D7E7E5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6FEB5CD-B417-554D-766E-AB8795298523}"/>
              </a:ext>
            </a:extLst>
          </p:cNvPr>
          <p:cNvSpPr>
            <a:spLocks noGrp="1"/>
          </p:cNvSpPr>
          <p:nvPr>
            <p:ph type="sldNum" sz="quarter" idx="12"/>
          </p:nvPr>
        </p:nvSpPr>
        <p:spPr/>
        <p:txBody>
          <a:bodyPr/>
          <a:lstStyle/>
          <a:p>
            <a:fld id="{26F285D5-EACD-0243-9FE4-466168F4E1D5}" type="slidenum">
              <a:rPr lang="en-US" smtClean="0"/>
              <a:t>‹#›</a:t>
            </a:fld>
            <a:endParaRPr lang="en-US"/>
          </a:p>
        </p:txBody>
      </p:sp>
    </p:spTree>
    <p:extLst>
      <p:ext uri="{BB962C8B-B14F-4D97-AF65-F5344CB8AC3E}">
        <p14:creationId xmlns:p14="http://schemas.microsoft.com/office/powerpoint/2010/main" val="1656421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43E69F-F5BF-4B5B-9013-090A7CD8079C}"/>
              </a:ext>
            </a:extLst>
          </p:cNvPr>
          <p:cNvSpPr>
            <a:spLocks noGrp="1"/>
          </p:cNvSpPr>
          <p:nvPr>
            <p:ph type="dt" sz="half" idx="10"/>
          </p:nvPr>
        </p:nvSpPr>
        <p:spPr/>
        <p:txBody>
          <a:bodyPr/>
          <a:lstStyle/>
          <a:p>
            <a:fld id="{FDD50B5D-67E8-0C42-93A0-448E5CE76500}" type="datetimeFigureOut">
              <a:rPr lang="en-US" smtClean="0"/>
              <a:t>7/11/22</a:t>
            </a:fld>
            <a:endParaRPr lang="en-US"/>
          </a:p>
        </p:txBody>
      </p:sp>
      <p:sp>
        <p:nvSpPr>
          <p:cNvPr id="3" name="Footer Placeholder 2">
            <a:extLst>
              <a:ext uri="{FF2B5EF4-FFF2-40B4-BE49-F238E27FC236}">
                <a16:creationId xmlns:a16="http://schemas.microsoft.com/office/drawing/2014/main" id="{DF823EDF-CBD8-3801-6D3A-C3C10C2141E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380812-EF46-5C84-E725-74085E2637B7}"/>
              </a:ext>
            </a:extLst>
          </p:cNvPr>
          <p:cNvSpPr>
            <a:spLocks noGrp="1"/>
          </p:cNvSpPr>
          <p:nvPr>
            <p:ph type="sldNum" sz="quarter" idx="12"/>
          </p:nvPr>
        </p:nvSpPr>
        <p:spPr/>
        <p:txBody>
          <a:bodyPr/>
          <a:lstStyle/>
          <a:p>
            <a:fld id="{26F285D5-EACD-0243-9FE4-466168F4E1D5}" type="slidenum">
              <a:rPr lang="en-US" smtClean="0"/>
              <a:t>‹#›</a:t>
            </a:fld>
            <a:endParaRPr lang="en-US"/>
          </a:p>
        </p:txBody>
      </p:sp>
    </p:spTree>
    <p:extLst>
      <p:ext uri="{BB962C8B-B14F-4D97-AF65-F5344CB8AC3E}">
        <p14:creationId xmlns:p14="http://schemas.microsoft.com/office/powerpoint/2010/main" val="1875362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8B21C-B3A0-078A-8F20-BB7B53BCD8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42DB06A-BAF3-762A-3916-9F994F375B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101759C-B756-49DF-0CB5-5965A5E3AF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BF8277-73F7-54FA-7BC3-07C2F16FA89E}"/>
              </a:ext>
            </a:extLst>
          </p:cNvPr>
          <p:cNvSpPr>
            <a:spLocks noGrp="1"/>
          </p:cNvSpPr>
          <p:nvPr>
            <p:ph type="dt" sz="half" idx="10"/>
          </p:nvPr>
        </p:nvSpPr>
        <p:spPr/>
        <p:txBody>
          <a:bodyPr/>
          <a:lstStyle/>
          <a:p>
            <a:fld id="{FDD50B5D-67E8-0C42-93A0-448E5CE76500}" type="datetimeFigureOut">
              <a:rPr lang="en-US" smtClean="0"/>
              <a:t>7/11/22</a:t>
            </a:fld>
            <a:endParaRPr lang="en-US"/>
          </a:p>
        </p:txBody>
      </p:sp>
      <p:sp>
        <p:nvSpPr>
          <p:cNvPr id="6" name="Footer Placeholder 5">
            <a:extLst>
              <a:ext uri="{FF2B5EF4-FFF2-40B4-BE49-F238E27FC236}">
                <a16:creationId xmlns:a16="http://schemas.microsoft.com/office/drawing/2014/main" id="{5BC9F3B2-0247-9DD3-68AE-09E2CB5E9D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2157D6-F5A6-B785-0206-6245FF73032B}"/>
              </a:ext>
            </a:extLst>
          </p:cNvPr>
          <p:cNvSpPr>
            <a:spLocks noGrp="1"/>
          </p:cNvSpPr>
          <p:nvPr>
            <p:ph type="sldNum" sz="quarter" idx="12"/>
          </p:nvPr>
        </p:nvSpPr>
        <p:spPr/>
        <p:txBody>
          <a:bodyPr/>
          <a:lstStyle/>
          <a:p>
            <a:fld id="{26F285D5-EACD-0243-9FE4-466168F4E1D5}" type="slidenum">
              <a:rPr lang="en-US" smtClean="0"/>
              <a:t>‹#›</a:t>
            </a:fld>
            <a:endParaRPr lang="en-US"/>
          </a:p>
        </p:txBody>
      </p:sp>
    </p:spTree>
    <p:extLst>
      <p:ext uri="{BB962C8B-B14F-4D97-AF65-F5344CB8AC3E}">
        <p14:creationId xmlns:p14="http://schemas.microsoft.com/office/powerpoint/2010/main" val="18261074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F9312-3645-2096-8EB3-FE551ACC15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0FF73AA-B6C6-998B-2045-D0A35CAF5E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92432A1-F474-2EC0-2E00-F2768B478C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E9ACAC-80AF-8434-AB27-41EF415D1098}"/>
              </a:ext>
            </a:extLst>
          </p:cNvPr>
          <p:cNvSpPr>
            <a:spLocks noGrp="1"/>
          </p:cNvSpPr>
          <p:nvPr>
            <p:ph type="dt" sz="half" idx="10"/>
          </p:nvPr>
        </p:nvSpPr>
        <p:spPr/>
        <p:txBody>
          <a:bodyPr/>
          <a:lstStyle/>
          <a:p>
            <a:fld id="{FDD50B5D-67E8-0C42-93A0-448E5CE76500}" type="datetimeFigureOut">
              <a:rPr lang="en-US" smtClean="0"/>
              <a:t>7/11/22</a:t>
            </a:fld>
            <a:endParaRPr lang="en-US"/>
          </a:p>
        </p:txBody>
      </p:sp>
      <p:sp>
        <p:nvSpPr>
          <p:cNvPr id="6" name="Footer Placeholder 5">
            <a:extLst>
              <a:ext uri="{FF2B5EF4-FFF2-40B4-BE49-F238E27FC236}">
                <a16:creationId xmlns:a16="http://schemas.microsoft.com/office/drawing/2014/main" id="{25E5CB5B-7418-6154-E7CC-03349DFCF1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FACAE9-16F7-12D8-40A6-D82D015B9C2F}"/>
              </a:ext>
            </a:extLst>
          </p:cNvPr>
          <p:cNvSpPr>
            <a:spLocks noGrp="1"/>
          </p:cNvSpPr>
          <p:nvPr>
            <p:ph type="sldNum" sz="quarter" idx="12"/>
          </p:nvPr>
        </p:nvSpPr>
        <p:spPr/>
        <p:txBody>
          <a:bodyPr/>
          <a:lstStyle/>
          <a:p>
            <a:fld id="{26F285D5-EACD-0243-9FE4-466168F4E1D5}" type="slidenum">
              <a:rPr lang="en-US" smtClean="0"/>
              <a:t>‹#›</a:t>
            </a:fld>
            <a:endParaRPr lang="en-US"/>
          </a:p>
        </p:txBody>
      </p:sp>
    </p:spTree>
    <p:extLst>
      <p:ext uri="{BB962C8B-B14F-4D97-AF65-F5344CB8AC3E}">
        <p14:creationId xmlns:p14="http://schemas.microsoft.com/office/powerpoint/2010/main" val="3173799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1BAE3-D7B1-6E61-E264-643C6379C12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7247A29-0B8C-C702-62AE-635257B7304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550B4B-CCD9-8D11-A356-502580799C41}"/>
              </a:ext>
            </a:extLst>
          </p:cNvPr>
          <p:cNvSpPr>
            <a:spLocks noGrp="1"/>
          </p:cNvSpPr>
          <p:nvPr>
            <p:ph type="dt" sz="half" idx="10"/>
          </p:nvPr>
        </p:nvSpPr>
        <p:spPr/>
        <p:txBody>
          <a:bodyPr/>
          <a:lstStyle/>
          <a:p>
            <a:fld id="{FDD50B5D-67E8-0C42-93A0-448E5CE76500}" type="datetimeFigureOut">
              <a:rPr lang="en-US" smtClean="0"/>
              <a:t>7/11/22</a:t>
            </a:fld>
            <a:endParaRPr lang="en-US"/>
          </a:p>
        </p:txBody>
      </p:sp>
      <p:sp>
        <p:nvSpPr>
          <p:cNvPr id="5" name="Footer Placeholder 4">
            <a:extLst>
              <a:ext uri="{FF2B5EF4-FFF2-40B4-BE49-F238E27FC236}">
                <a16:creationId xmlns:a16="http://schemas.microsoft.com/office/drawing/2014/main" id="{8E1BB669-1032-E972-0789-A74D5F33C4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ED16AF-2336-DF31-74AC-66DB86AF2D64}"/>
              </a:ext>
            </a:extLst>
          </p:cNvPr>
          <p:cNvSpPr>
            <a:spLocks noGrp="1"/>
          </p:cNvSpPr>
          <p:nvPr>
            <p:ph type="sldNum" sz="quarter" idx="12"/>
          </p:nvPr>
        </p:nvSpPr>
        <p:spPr/>
        <p:txBody>
          <a:bodyPr/>
          <a:lstStyle/>
          <a:p>
            <a:fld id="{26F285D5-EACD-0243-9FE4-466168F4E1D5}" type="slidenum">
              <a:rPr lang="en-US" smtClean="0"/>
              <a:t>‹#›</a:t>
            </a:fld>
            <a:endParaRPr lang="en-US"/>
          </a:p>
        </p:txBody>
      </p:sp>
    </p:spTree>
    <p:extLst>
      <p:ext uri="{BB962C8B-B14F-4D97-AF65-F5344CB8AC3E}">
        <p14:creationId xmlns:p14="http://schemas.microsoft.com/office/powerpoint/2010/main" val="1842846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5CF487-A5E3-F866-852D-51D37D95012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9DA49E4-223F-0CDD-FF03-E4A57D5DEB4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221BDA-4A78-90FE-F8F5-458C377AC9F6}"/>
              </a:ext>
            </a:extLst>
          </p:cNvPr>
          <p:cNvSpPr>
            <a:spLocks noGrp="1"/>
          </p:cNvSpPr>
          <p:nvPr>
            <p:ph type="dt" sz="half" idx="10"/>
          </p:nvPr>
        </p:nvSpPr>
        <p:spPr/>
        <p:txBody>
          <a:bodyPr/>
          <a:lstStyle/>
          <a:p>
            <a:fld id="{FDD50B5D-67E8-0C42-93A0-448E5CE76500}" type="datetimeFigureOut">
              <a:rPr lang="en-US" smtClean="0"/>
              <a:t>7/11/22</a:t>
            </a:fld>
            <a:endParaRPr lang="en-US"/>
          </a:p>
        </p:txBody>
      </p:sp>
      <p:sp>
        <p:nvSpPr>
          <p:cNvPr id="5" name="Footer Placeholder 4">
            <a:extLst>
              <a:ext uri="{FF2B5EF4-FFF2-40B4-BE49-F238E27FC236}">
                <a16:creationId xmlns:a16="http://schemas.microsoft.com/office/drawing/2014/main" id="{31CE4641-29AC-1FDA-2409-EEAF5FDDAB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DBC53C-3F46-4654-B87C-F4CE5365D2B7}"/>
              </a:ext>
            </a:extLst>
          </p:cNvPr>
          <p:cNvSpPr>
            <a:spLocks noGrp="1"/>
          </p:cNvSpPr>
          <p:nvPr>
            <p:ph type="sldNum" sz="quarter" idx="12"/>
          </p:nvPr>
        </p:nvSpPr>
        <p:spPr/>
        <p:txBody>
          <a:bodyPr/>
          <a:lstStyle/>
          <a:p>
            <a:fld id="{26F285D5-EACD-0243-9FE4-466168F4E1D5}" type="slidenum">
              <a:rPr lang="en-US" smtClean="0"/>
              <a:t>‹#›</a:t>
            </a:fld>
            <a:endParaRPr lang="en-US"/>
          </a:p>
        </p:txBody>
      </p:sp>
    </p:spTree>
    <p:extLst>
      <p:ext uri="{BB962C8B-B14F-4D97-AF65-F5344CB8AC3E}">
        <p14:creationId xmlns:p14="http://schemas.microsoft.com/office/powerpoint/2010/main" val="936879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C645B40-0BC3-D85D-D08B-5013A0BBAC53}"/>
              </a:ext>
            </a:extLst>
          </p:cNvPr>
          <p:cNvGrpSpPr/>
          <p:nvPr userDrawn="1"/>
        </p:nvGrpSpPr>
        <p:grpSpPr>
          <a:xfrm>
            <a:off x="0" y="0"/>
            <a:ext cx="12192000" cy="6858000"/>
            <a:chOff x="0" y="0"/>
            <a:chExt cx="12192000" cy="6858000"/>
          </a:xfrm>
        </p:grpSpPr>
        <p:pic>
          <p:nvPicPr>
            <p:cNvPr id="8" name="Picture 7">
              <a:extLst>
                <a:ext uri="{FF2B5EF4-FFF2-40B4-BE49-F238E27FC236}">
                  <a16:creationId xmlns:a16="http://schemas.microsoft.com/office/drawing/2014/main" id="{79A06F0E-9F5E-5ED4-5C9B-3F0FCC72E8E4}"/>
                </a:ext>
              </a:extLst>
            </p:cNvPr>
            <p:cNvPicPr>
              <a:picLocks noChangeAspect="1"/>
            </p:cNvPicPr>
            <p:nvPr/>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9397A71E-4D4D-BCC2-AEF1-7A805D30125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3429000"/>
              <a:ext cx="12192000" cy="3429000"/>
            </a:xfrm>
            <a:prstGeom prst="rect">
              <a:avLst/>
            </a:prstGeom>
          </p:spPr>
        </p:pic>
      </p:grpSp>
      <p:grpSp>
        <p:nvGrpSpPr>
          <p:cNvPr id="10" name="Group 9">
            <a:extLst>
              <a:ext uri="{FF2B5EF4-FFF2-40B4-BE49-F238E27FC236}">
                <a16:creationId xmlns:a16="http://schemas.microsoft.com/office/drawing/2014/main" id="{FDE705E5-D980-99CA-2DD4-77B87DA08446}"/>
              </a:ext>
            </a:extLst>
          </p:cNvPr>
          <p:cNvGrpSpPr>
            <a:grpSpLocks noChangeAspect="1"/>
          </p:cNvGrpSpPr>
          <p:nvPr userDrawn="1"/>
        </p:nvGrpSpPr>
        <p:grpSpPr>
          <a:xfrm>
            <a:off x="403860" y="3615329"/>
            <a:ext cx="6400800" cy="562495"/>
            <a:chOff x="403861" y="3615329"/>
            <a:chExt cx="6035039" cy="530352"/>
          </a:xfrm>
        </p:grpSpPr>
        <p:grpSp>
          <p:nvGrpSpPr>
            <p:cNvPr id="11" name="Group 10">
              <a:extLst>
                <a:ext uri="{FF2B5EF4-FFF2-40B4-BE49-F238E27FC236}">
                  <a16:creationId xmlns:a16="http://schemas.microsoft.com/office/drawing/2014/main" id="{7DB56669-2902-9B2A-F1F4-6B99E83545A8}"/>
                </a:ext>
              </a:extLst>
            </p:cNvPr>
            <p:cNvGrpSpPr/>
            <p:nvPr/>
          </p:nvGrpSpPr>
          <p:grpSpPr>
            <a:xfrm>
              <a:off x="3016908" y="3646615"/>
              <a:ext cx="3421992" cy="475231"/>
              <a:chOff x="3121025" y="1905001"/>
              <a:chExt cx="3646488" cy="506413"/>
            </a:xfrm>
            <a:solidFill>
              <a:srgbClr val="3AE2F4"/>
            </a:solidFill>
          </p:grpSpPr>
          <p:sp>
            <p:nvSpPr>
              <p:cNvPr id="20" name="Freeform 81">
                <a:extLst>
                  <a:ext uri="{FF2B5EF4-FFF2-40B4-BE49-F238E27FC236}">
                    <a16:creationId xmlns:a16="http://schemas.microsoft.com/office/drawing/2014/main" id="{0149461A-A7D7-B065-50B1-9798D668954D}"/>
                  </a:ext>
                </a:extLst>
              </p:cNvPr>
              <p:cNvSpPr>
                <a:spLocks/>
              </p:cNvSpPr>
              <p:nvPr/>
            </p:nvSpPr>
            <p:spPr bwMode="auto">
              <a:xfrm>
                <a:off x="3121025" y="1905001"/>
                <a:ext cx="296863" cy="501650"/>
              </a:xfrm>
              <a:custGeom>
                <a:avLst/>
                <a:gdLst>
                  <a:gd name="T0" fmla="*/ 14 w 79"/>
                  <a:gd name="T1" fmla="*/ 95 h 132"/>
                  <a:gd name="T2" fmla="*/ 40 w 79"/>
                  <a:gd name="T3" fmla="*/ 120 h 132"/>
                  <a:gd name="T4" fmla="*/ 65 w 79"/>
                  <a:gd name="T5" fmla="*/ 96 h 132"/>
                  <a:gd name="T6" fmla="*/ 35 w 79"/>
                  <a:gd name="T7" fmla="*/ 69 h 132"/>
                  <a:gd name="T8" fmla="*/ 2 w 79"/>
                  <a:gd name="T9" fmla="*/ 36 h 132"/>
                  <a:gd name="T10" fmla="*/ 40 w 79"/>
                  <a:gd name="T11" fmla="*/ 0 h 132"/>
                  <a:gd name="T12" fmla="*/ 77 w 79"/>
                  <a:gd name="T13" fmla="*/ 33 h 132"/>
                  <a:gd name="T14" fmla="*/ 63 w 79"/>
                  <a:gd name="T15" fmla="*/ 33 h 132"/>
                  <a:gd name="T16" fmla="*/ 40 w 79"/>
                  <a:gd name="T17" fmla="*/ 12 h 132"/>
                  <a:gd name="T18" fmla="*/ 17 w 79"/>
                  <a:gd name="T19" fmla="*/ 34 h 132"/>
                  <a:gd name="T20" fmla="*/ 48 w 79"/>
                  <a:gd name="T21" fmla="*/ 60 h 132"/>
                  <a:gd name="T22" fmla="*/ 79 w 79"/>
                  <a:gd name="T23" fmla="*/ 95 h 132"/>
                  <a:gd name="T24" fmla="*/ 40 w 79"/>
                  <a:gd name="T25" fmla="*/ 132 h 132"/>
                  <a:gd name="T26" fmla="*/ 0 w 79"/>
                  <a:gd name="T27" fmla="*/ 95 h 132"/>
                  <a:gd name="T28" fmla="*/ 14 w 79"/>
                  <a:gd name="T29" fmla="*/ 9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132">
                    <a:moveTo>
                      <a:pt x="14" y="95"/>
                    </a:moveTo>
                    <a:cubicBezTo>
                      <a:pt x="16" y="116"/>
                      <a:pt x="32" y="120"/>
                      <a:pt x="40" y="120"/>
                    </a:cubicBezTo>
                    <a:cubicBezTo>
                      <a:pt x="53" y="120"/>
                      <a:pt x="65" y="110"/>
                      <a:pt x="65" y="96"/>
                    </a:cubicBezTo>
                    <a:cubicBezTo>
                      <a:pt x="65" y="78"/>
                      <a:pt x="50" y="74"/>
                      <a:pt x="35" y="69"/>
                    </a:cubicBezTo>
                    <a:cubicBezTo>
                      <a:pt x="25" y="66"/>
                      <a:pt x="2" y="60"/>
                      <a:pt x="2" y="36"/>
                    </a:cubicBezTo>
                    <a:cubicBezTo>
                      <a:pt x="2" y="13"/>
                      <a:pt x="21" y="0"/>
                      <a:pt x="40" y="0"/>
                    </a:cubicBezTo>
                    <a:cubicBezTo>
                      <a:pt x="56" y="0"/>
                      <a:pt x="75" y="9"/>
                      <a:pt x="77" y="33"/>
                    </a:cubicBezTo>
                    <a:cubicBezTo>
                      <a:pt x="63" y="33"/>
                      <a:pt x="63" y="33"/>
                      <a:pt x="63" y="33"/>
                    </a:cubicBezTo>
                    <a:cubicBezTo>
                      <a:pt x="61" y="25"/>
                      <a:pt x="57" y="12"/>
                      <a:pt x="40" y="12"/>
                    </a:cubicBezTo>
                    <a:cubicBezTo>
                      <a:pt x="27" y="12"/>
                      <a:pt x="17" y="21"/>
                      <a:pt x="17" y="34"/>
                    </a:cubicBezTo>
                    <a:cubicBezTo>
                      <a:pt x="16" y="50"/>
                      <a:pt x="29" y="54"/>
                      <a:pt x="48" y="60"/>
                    </a:cubicBezTo>
                    <a:cubicBezTo>
                      <a:pt x="60" y="65"/>
                      <a:pt x="79" y="72"/>
                      <a:pt x="79" y="95"/>
                    </a:cubicBezTo>
                    <a:cubicBezTo>
                      <a:pt x="79" y="116"/>
                      <a:pt x="64" y="132"/>
                      <a:pt x="40" y="132"/>
                    </a:cubicBezTo>
                    <a:cubicBezTo>
                      <a:pt x="19" y="132"/>
                      <a:pt x="1" y="119"/>
                      <a:pt x="0" y="95"/>
                    </a:cubicBezTo>
                    <a:lnTo>
                      <a:pt x="14" y="9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sp>
            <p:nvSpPr>
              <p:cNvPr id="21" name="Freeform 82">
                <a:extLst>
                  <a:ext uri="{FF2B5EF4-FFF2-40B4-BE49-F238E27FC236}">
                    <a16:creationId xmlns:a16="http://schemas.microsoft.com/office/drawing/2014/main" id="{07F48E66-3087-4B02-C671-13E62B7E69C2}"/>
                  </a:ext>
                </a:extLst>
              </p:cNvPr>
              <p:cNvSpPr>
                <a:spLocks noEditPoints="1"/>
              </p:cNvSpPr>
              <p:nvPr/>
            </p:nvSpPr>
            <p:spPr bwMode="auto">
              <a:xfrm>
                <a:off x="3484563" y="1916113"/>
                <a:ext cx="306388" cy="482600"/>
              </a:xfrm>
              <a:custGeom>
                <a:avLst/>
                <a:gdLst>
                  <a:gd name="T0" fmla="*/ 34 w 82"/>
                  <a:gd name="T1" fmla="*/ 0 h 127"/>
                  <a:gd name="T2" fmla="*/ 68 w 82"/>
                  <a:gd name="T3" fmla="*/ 8 h 127"/>
                  <a:gd name="T4" fmla="*/ 82 w 82"/>
                  <a:gd name="T5" fmla="*/ 38 h 127"/>
                  <a:gd name="T6" fmla="*/ 69 w 82"/>
                  <a:gd name="T7" fmla="*/ 68 h 127"/>
                  <a:gd name="T8" fmla="*/ 35 w 82"/>
                  <a:gd name="T9" fmla="*/ 77 h 127"/>
                  <a:gd name="T10" fmla="*/ 15 w 82"/>
                  <a:gd name="T11" fmla="*/ 77 h 127"/>
                  <a:gd name="T12" fmla="*/ 15 w 82"/>
                  <a:gd name="T13" fmla="*/ 127 h 127"/>
                  <a:gd name="T14" fmla="*/ 0 w 82"/>
                  <a:gd name="T15" fmla="*/ 127 h 127"/>
                  <a:gd name="T16" fmla="*/ 0 w 82"/>
                  <a:gd name="T17" fmla="*/ 0 h 127"/>
                  <a:gd name="T18" fmla="*/ 34 w 82"/>
                  <a:gd name="T19" fmla="*/ 0 h 127"/>
                  <a:gd name="T20" fmla="*/ 15 w 82"/>
                  <a:gd name="T21" fmla="*/ 64 h 127"/>
                  <a:gd name="T22" fmla="*/ 35 w 82"/>
                  <a:gd name="T23" fmla="*/ 64 h 127"/>
                  <a:gd name="T24" fmla="*/ 59 w 82"/>
                  <a:gd name="T25" fmla="*/ 59 h 127"/>
                  <a:gd name="T26" fmla="*/ 68 w 82"/>
                  <a:gd name="T27" fmla="*/ 38 h 127"/>
                  <a:gd name="T28" fmla="*/ 59 w 82"/>
                  <a:gd name="T29" fmla="*/ 18 h 127"/>
                  <a:gd name="T30" fmla="*/ 35 w 82"/>
                  <a:gd name="T31" fmla="*/ 12 h 127"/>
                  <a:gd name="T32" fmla="*/ 15 w 82"/>
                  <a:gd name="T33" fmla="*/ 12 h 127"/>
                  <a:gd name="T34" fmla="*/ 15 w 82"/>
                  <a:gd name="T35" fmla="*/ 6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7">
                    <a:moveTo>
                      <a:pt x="34" y="0"/>
                    </a:moveTo>
                    <a:cubicBezTo>
                      <a:pt x="52" y="0"/>
                      <a:pt x="60" y="2"/>
                      <a:pt x="68" y="8"/>
                    </a:cubicBezTo>
                    <a:cubicBezTo>
                      <a:pt x="77" y="14"/>
                      <a:pt x="82" y="26"/>
                      <a:pt x="82" y="38"/>
                    </a:cubicBezTo>
                    <a:cubicBezTo>
                      <a:pt x="82" y="50"/>
                      <a:pt x="77" y="62"/>
                      <a:pt x="69" y="68"/>
                    </a:cubicBezTo>
                    <a:cubicBezTo>
                      <a:pt x="60" y="75"/>
                      <a:pt x="52" y="77"/>
                      <a:pt x="35" y="77"/>
                    </a:cubicBezTo>
                    <a:cubicBezTo>
                      <a:pt x="15" y="77"/>
                      <a:pt x="15" y="77"/>
                      <a:pt x="15" y="77"/>
                    </a:cubicBezTo>
                    <a:cubicBezTo>
                      <a:pt x="15" y="127"/>
                      <a:pt x="15" y="127"/>
                      <a:pt x="15" y="127"/>
                    </a:cubicBezTo>
                    <a:cubicBezTo>
                      <a:pt x="0" y="127"/>
                      <a:pt x="0" y="127"/>
                      <a:pt x="0" y="127"/>
                    </a:cubicBezTo>
                    <a:cubicBezTo>
                      <a:pt x="0" y="0"/>
                      <a:pt x="0" y="0"/>
                      <a:pt x="0" y="0"/>
                    </a:cubicBezTo>
                    <a:lnTo>
                      <a:pt x="34" y="0"/>
                    </a:lnTo>
                    <a:close/>
                    <a:moveTo>
                      <a:pt x="15" y="64"/>
                    </a:moveTo>
                    <a:cubicBezTo>
                      <a:pt x="35" y="64"/>
                      <a:pt x="35" y="64"/>
                      <a:pt x="35" y="64"/>
                    </a:cubicBezTo>
                    <a:cubicBezTo>
                      <a:pt x="46" y="64"/>
                      <a:pt x="52" y="63"/>
                      <a:pt x="59" y="59"/>
                    </a:cubicBezTo>
                    <a:cubicBezTo>
                      <a:pt x="64" y="55"/>
                      <a:pt x="68" y="47"/>
                      <a:pt x="68" y="38"/>
                    </a:cubicBezTo>
                    <a:cubicBezTo>
                      <a:pt x="68" y="29"/>
                      <a:pt x="64" y="21"/>
                      <a:pt x="59" y="18"/>
                    </a:cubicBezTo>
                    <a:cubicBezTo>
                      <a:pt x="52" y="13"/>
                      <a:pt x="46" y="12"/>
                      <a:pt x="35" y="12"/>
                    </a:cubicBezTo>
                    <a:cubicBezTo>
                      <a:pt x="15" y="12"/>
                      <a:pt x="15" y="12"/>
                      <a:pt x="15" y="12"/>
                    </a:cubicBezTo>
                    <a:lnTo>
                      <a:pt x="15" y="6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sp>
            <p:nvSpPr>
              <p:cNvPr id="22" name="Freeform 83">
                <a:extLst>
                  <a:ext uri="{FF2B5EF4-FFF2-40B4-BE49-F238E27FC236}">
                    <a16:creationId xmlns:a16="http://schemas.microsoft.com/office/drawing/2014/main" id="{6247570C-94FE-6100-C120-1013D9B1C85D}"/>
                  </a:ext>
                </a:extLst>
              </p:cNvPr>
              <p:cNvSpPr>
                <a:spLocks noEditPoints="1"/>
              </p:cNvSpPr>
              <p:nvPr/>
            </p:nvSpPr>
            <p:spPr bwMode="auto">
              <a:xfrm>
                <a:off x="3749675" y="1916113"/>
                <a:ext cx="449263" cy="482600"/>
              </a:xfrm>
              <a:custGeom>
                <a:avLst/>
                <a:gdLst>
                  <a:gd name="T0" fmla="*/ 36 w 283"/>
                  <a:gd name="T1" fmla="*/ 304 h 304"/>
                  <a:gd name="T2" fmla="*/ 0 w 283"/>
                  <a:gd name="T3" fmla="*/ 304 h 304"/>
                  <a:gd name="T4" fmla="*/ 125 w 283"/>
                  <a:gd name="T5" fmla="*/ 0 h 304"/>
                  <a:gd name="T6" fmla="*/ 158 w 283"/>
                  <a:gd name="T7" fmla="*/ 0 h 304"/>
                  <a:gd name="T8" fmla="*/ 283 w 283"/>
                  <a:gd name="T9" fmla="*/ 304 h 304"/>
                  <a:gd name="T10" fmla="*/ 246 w 283"/>
                  <a:gd name="T11" fmla="*/ 304 h 304"/>
                  <a:gd name="T12" fmla="*/ 213 w 283"/>
                  <a:gd name="T13" fmla="*/ 218 h 304"/>
                  <a:gd name="T14" fmla="*/ 71 w 283"/>
                  <a:gd name="T15" fmla="*/ 218 h 304"/>
                  <a:gd name="T16" fmla="*/ 36 w 283"/>
                  <a:gd name="T17" fmla="*/ 304 h 304"/>
                  <a:gd name="T18" fmla="*/ 142 w 283"/>
                  <a:gd name="T19" fmla="*/ 39 h 304"/>
                  <a:gd name="T20" fmla="*/ 81 w 283"/>
                  <a:gd name="T21" fmla="*/ 192 h 304"/>
                  <a:gd name="T22" fmla="*/ 201 w 283"/>
                  <a:gd name="T23" fmla="*/ 192 h 304"/>
                  <a:gd name="T24" fmla="*/ 142 w 283"/>
                  <a:gd name="T25" fmla="*/ 39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3" h="304">
                    <a:moveTo>
                      <a:pt x="36" y="304"/>
                    </a:moveTo>
                    <a:lnTo>
                      <a:pt x="0" y="304"/>
                    </a:lnTo>
                    <a:lnTo>
                      <a:pt x="125" y="0"/>
                    </a:lnTo>
                    <a:lnTo>
                      <a:pt x="158" y="0"/>
                    </a:lnTo>
                    <a:lnTo>
                      <a:pt x="283" y="304"/>
                    </a:lnTo>
                    <a:lnTo>
                      <a:pt x="246" y="304"/>
                    </a:lnTo>
                    <a:lnTo>
                      <a:pt x="213" y="218"/>
                    </a:lnTo>
                    <a:lnTo>
                      <a:pt x="71" y="218"/>
                    </a:lnTo>
                    <a:lnTo>
                      <a:pt x="36" y="304"/>
                    </a:lnTo>
                    <a:close/>
                    <a:moveTo>
                      <a:pt x="142" y="39"/>
                    </a:moveTo>
                    <a:lnTo>
                      <a:pt x="81" y="192"/>
                    </a:lnTo>
                    <a:lnTo>
                      <a:pt x="201" y="192"/>
                    </a:lnTo>
                    <a:lnTo>
                      <a:pt x="142" y="3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sp>
            <p:nvSpPr>
              <p:cNvPr id="23" name="Freeform 84">
                <a:extLst>
                  <a:ext uri="{FF2B5EF4-FFF2-40B4-BE49-F238E27FC236}">
                    <a16:creationId xmlns:a16="http://schemas.microsoft.com/office/drawing/2014/main" id="{063F0775-F3B2-3FEB-DFD5-4992EBEB6743}"/>
                  </a:ext>
                </a:extLst>
              </p:cNvPr>
              <p:cNvSpPr>
                <a:spLocks/>
              </p:cNvSpPr>
              <p:nvPr/>
            </p:nvSpPr>
            <p:spPr bwMode="auto">
              <a:xfrm>
                <a:off x="4203700" y="1905001"/>
                <a:ext cx="471488" cy="501650"/>
              </a:xfrm>
              <a:custGeom>
                <a:avLst/>
                <a:gdLst>
                  <a:gd name="T0" fmla="*/ 126 w 126"/>
                  <a:gd name="T1" fmla="*/ 96 h 132"/>
                  <a:gd name="T2" fmla="*/ 67 w 126"/>
                  <a:gd name="T3" fmla="*/ 132 h 132"/>
                  <a:gd name="T4" fmla="*/ 0 w 126"/>
                  <a:gd name="T5" fmla="*/ 66 h 132"/>
                  <a:gd name="T6" fmla="*/ 67 w 126"/>
                  <a:gd name="T7" fmla="*/ 0 h 132"/>
                  <a:gd name="T8" fmla="*/ 126 w 126"/>
                  <a:gd name="T9" fmla="*/ 38 h 132"/>
                  <a:gd name="T10" fmla="*/ 110 w 126"/>
                  <a:gd name="T11" fmla="*/ 38 h 132"/>
                  <a:gd name="T12" fmla="*/ 67 w 126"/>
                  <a:gd name="T13" fmla="*/ 13 h 132"/>
                  <a:gd name="T14" fmla="*/ 15 w 126"/>
                  <a:gd name="T15" fmla="*/ 66 h 132"/>
                  <a:gd name="T16" fmla="*/ 67 w 126"/>
                  <a:gd name="T17" fmla="*/ 120 h 132"/>
                  <a:gd name="T18" fmla="*/ 110 w 126"/>
                  <a:gd name="T19" fmla="*/ 96 h 132"/>
                  <a:gd name="T20" fmla="*/ 126 w 126"/>
                  <a:gd name="T21" fmla="*/ 9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 h="132">
                    <a:moveTo>
                      <a:pt x="126" y="96"/>
                    </a:moveTo>
                    <a:cubicBezTo>
                      <a:pt x="117" y="116"/>
                      <a:pt x="95" y="132"/>
                      <a:pt x="67" y="132"/>
                    </a:cubicBezTo>
                    <a:cubicBezTo>
                      <a:pt x="29" y="132"/>
                      <a:pt x="0" y="103"/>
                      <a:pt x="0" y="66"/>
                    </a:cubicBezTo>
                    <a:cubicBezTo>
                      <a:pt x="0" y="30"/>
                      <a:pt x="29" y="0"/>
                      <a:pt x="67" y="0"/>
                    </a:cubicBezTo>
                    <a:cubicBezTo>
                      <a:pt x="98" y="0"/>
                      <a:pt x="118" y="21"/>
                      <a:pt x="126" y="38"/>
                    </a:cubicBezTo>
                    <a:cubicBezTo>
                      <a:pt x="110" y="38"/>
                      <a:pt x="110" y="38"/>
                      <a:pt x="110" y="38"/>
                    </a:cubicBezTo>
                    <a:cubicBezTo>
                      <a:pt x="106" y="30"/>
                      <a:pt x="91" y="13"/>
                      <a:pt x="67" y="13"/>
                    </a:cubicBezTo>
                    <a:cubicBezTo>
                      <a:pt x="37" y="13"/>
                      <a:pt x="15" y="37"/>
                      <a:pt x="15" y="66"/>
                    </a:cubicBezTo>
                    <a:cubicBezTo>
                      <a:pt x="15" y="96"/>
                      <a:pt x="37" y="120"/>
                      <a:pt x="67" y="120"/>
                    </a:cubicBezTo>
                    <a:cubicBezTo>
                      <a:pt x="94" y="120"/>
                      <a:pt x="107" y="101"/>
                      <a:pt x="110" y="96"/>
                    </a:cubicBezTo>
                    <a:lnTo>
                      <a:pt x="126" y="9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sp>
            <p:nvSpPr>
              <p:cNvPr id="24" name="Freeform 85">
                <a:extLst>
                  <a:ext uri="{FF2B5EF4-FFF2-40B4-BE49-F238E27FC236}">
                    <a16:creationId xmlns:a16="http://schemas.microsoft.com/office/drawing/2014/main" id="{31AC7CCF-4938-8A71-97EB-240AAB0D4324}"/>
                  </a:ext>
                </a:extLst>
              </p:cNvPr>
              <p:cNvSpPr>
                <a:spLocks/>
              </p:cNvSpPr>
              <p:nvPr/>
            </p:nvSpPr>
            <p:spPr bwMode="auto">
              <a:xfrm>
                <a:off x="4741863" y="1916113"/>
                <a:ext cx="266700" cy="482600"/>
              </a:xfrm>
              <a:custGeom>
                <a:avLst/>
                <a:gdLst>
                  <a:gd name="T0" fmla="*/ 0 w 168"/>
                  <a:gd name="T1" fmla="*/ 0 h 304"/>
                  <a:gd name="T2" fmla="*/ 168 w 168"/>
                  <a:gd name="T3" fmla="*/ 0 h 304"/>
                  <a:gd name="T4" fmla="*/ 168 w 168"/>
                  <a:gd name="T5" fmla="*/ 29 h 304"/>
                  <a:gd name="T6" fmla="*/ 36 w 168"/>
                  <a:gd name="T7" fmla="*/ 29 h 304"/>
                  <a:gd name="T8" fmla="*/ 36 w 168"/>
                  <a:gd name="T9" fmla="*/ 137 h 304"/>
                  <a:gd name="T10" fmla="*/ 168 w 168"/>
                  <a:gd name="T11" fmla="*/ 137 h 304"/>
                  <a:gd name="T12" fmla="*/ 168 w 168"/>
                  <a:gd name="T13" fmla="*/ 166 h 304"/>
                  <a:gd name="T14" fmla="*/ 36 w 168"/>
                  <a:gd name="T15" fmla="*/ 166 h 304"/>
                  <a:gd name="T16" fmla="*/ 36 w 168"/>
                  <a:gd name="T17" fmla="*/ 276 h 304"/>
                  <a:gd name="T18" fmla="*/ 168 w 168"/>
                  <a:gd name="T19" fmla="*/ 276 h 304"/>
                  <a:gd name="T20" fmla="*/ 168 w 168"/>
                  <a:gd name="T21" fmla="*/ 304 h 304"/>
                  <a:gd name="T22" fmla="*/ 0 w 168"/>
                  <a:gd name="T23" fmla="*/ 304 h 304"/>
                  <a:gd name="T24" fmla="*/ 0 w 168"/>
                  <a:gd name="T25"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304">
                    <a:moveTo>
                      <a:pt x="0" y="0"/>
                    </a:moveTo>
                    <a:lnTo>
                      <a:pt x="168" y="0"/>
                    </a:lnTo>
                    <a:lnTo>
                      <a:pt x="168" y="29"/>
                    </a:lnTo>
                    <a:lnTo>
                      <a:pt x="36" y="29"/>
                    </a:lnTo>
                    <a:lnTo>
                      <a:pt x="36" y="137"/>
                    </a:lnTo>
                    <a:lnTo>
                      <a:pt x="168" y="137"/>
                    </a:lnTo>
                    <a:lnTo>
                      <a:pt x="168" y="166"/>
                    </a:lnTo>
                    <a:lnTo>
                      <a:pt x="36" y="166"/>
                    </a:lnTo>
                    <a:lnTo>
                      <a:pt x="36" y="276"/>
                    </a:lnTo>
                    <a:lnTo>
                      <a:pt x="168" y="276"/>
                    </a:lnTo>
                    <a:lnTo>
                      <a:pt x="168" y="304"/>
                    </a:lnTo>
                    <a:lnTo>
                      <a:pt x="0" y="304"/>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sp>
            <p:nvSpPr>
              <p:cNvPr id="25" name="Freeform 86">
                <a:extLst>
                  <a:ext uri="{FF2B5EF4-FFF2-40B4-BE49-F238E27FC236}">
                    <a16:creationId xmlns:a16="http://schemas.microsoft.com/office/drawing/2014/main" id="{A26361F1-F63E-A376-3BD4-BE757038E87E}"/>
                  </a:ext>
                </a:extLst>
              </p:cNvPr>
              <p:cNvSpPr>
                <a:spLocks/>
              </p:cNvSpPr>
              <p:nvPr/>
            </p:nvSpPr>
            <p:spPr bwMode="auto">
              <a:xfrm>
                <a:off x="5191125" y="1916113"/>
                <a:ext cx="296863" cy="482600"/>
              </a:xfrm>
              <a:custGeom>
                <a:avLst/>
                <a:gdLst>
                  <a:gd name="T0" fmla="*/ 71 w 187"/>
                  <a:gd name="T1" fmla="*/ 43 h 304"/>
                  <a:gd name="T2" fmla="*/ 0 w 187"/>
                  <a:gd name="T3" fmla="*/ 43 h 304"/>
                  <a:gd name="T4" fmla="*/ 0 w 187"/>
                  <a:gd name="T5" fmla="*/ 0 h 304"/>
                  <a:gd name="T6" fmla="*/ 187 w 187"/>
                  <a:gd name="T7" fmla="*/ 0 h 304"/>
                  <a:gd name="T8" fmla="*/ 187 w 187"/>
                  <a:gd name="T9" fmla="*/ 43 h 304"/>
                  <a:gd name="T10" fmla="*/ 118 w 187"/>
                  <a:gd name="T11" fmla="*/ 43 h 304"/>
                  <a:gd name="T12" fmla="*/ 118 w 187"/>
                  <a:gd name="T13" fmla="*/ 304 h 304"/>
                  <a:gd name="T14" fmla="*/ 71 w 187"/>
                  <a:gd name="T15" fmla="*/ 304 h 304"/>
                  <a:gd name="T16" fmla="*/ 71 w 187"/>
                  <a:gd name="T17" fmla="*/ 43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304">
                    <a:moveTo>
                      <a:pt x="71" y="43"/>
                    </a:moveTo>
                    <a:lnTo>
                      <a:pt x="0" y="43"/>
                    </a:lnTo>
                    <a:lnTo>
                      <a:pt x="0" y="0"/>
                    </a:lnTo>
                    <a:lnTo>
                      <a:pt x="187" y="0"/>
                    </a:lnTo>
                    <a:lnTo>
                      <a:pt x="187" y="43"/>
                    </a:lnTo>
                    <a:lnTo>
                      <a:pt x="118" y="43"/>
                    </a:lnTo>
                    <a:lnTo>
                      <a:pt x="118" y="304"/>
                    </a:lnTo>
                    <a:lnTo>
                      <a:pt x="71" y="304"/>
                    </a:lnTo>
                    <a:lnTo>
                      <a:pt x="71" y="4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sp>
            <p:nvSpPr>
              <p:cNvPr id="26" name="Freeform 87">
                <a:extLst>
                  <a:ext uri="{FF2B5EF4-FFF2-40B4-BE49-F238E27FC236}">
                    <a16:creationId xmlns:a16="http://schemas.microsoft.com/office/drawing/2014/main" id="{41D090A0-B1A7-DB76-167E-330C5C154F07}"/>
                  </a:ext>
                </a:extLst>
              </p:cNvPr>
              <p:cNvSpPr>
                <a:spLocks/>
              </p:cNvSpPr>
              <p:nvPr/>
            </p:nvSpPr>
            <p:spPr bwMode="auto">
              <a:xfrm>
                <a:off x="5540375" y="1916113"/>
                <a:ext cx="265113" cy="482600"/>
              </a:xfrm>
              <a:custGeom>
                <a:avLst/>
                <a:gdLst>
                  <a:gd name="T0" fmla="*/ 0 w 167"/>
                  <a:gd name="T1" fmla="*/ 0 h 304"/>
                  <a:gd name="T2" fmla="*/ 167 w 167"/>
                  <a:gd name="T3" fmla="*/ 0 h 304"/>
                  <a:gd name="T4" fmla="*/ 167 w 167"/>
                  <a:gd name="T5" fmla="*/ 43 h 304"/>
                  <a:gd name="T6" fmla="*/ 47 w 167"/>
                  <a:gd name="T7" fmla="*/ 43 h 304"/>
                  <a:gd name="T8" fmla="*/ 47 w 167"/>
                  <a:gd name="T9" fmla="*/ 130 h 304"/>
                  <a:gd name="T10" fmla="*/ 167 w 167"/>
                  <a:gd name="T11" fmla="*/ 130 h 304"/>
                  <a:gd name="T12" fmla="*/ 167 w 167"/>
                  <a:gd name="T13" fmla="*/ 173 h 304"/>
                  <a:gd name="T14" fmla="*/ 47 w 167"/>
                  <a:gd name="T15" fmla="*/ 173 h 304"/>
                  <a:gd name="T16" fmla="*/ 47 w 167"/>
                  <a:gd name="T17" fmla="*/ 261 h 304"/>
                  <a:gd name="T18" fmla="*/ 167 w 167"/>
                  <a:gd name="T19" fmla="*/ 261 h 304"/>
                  <a:gd name="T20" fmla="*/ 167 w 167"/>
                  <a:gd name="T21" fmla="*/ 304 h 304"/>
                  <a:gd name="T22" fmla="*/ 0 w 167"/>
                  <a:gd name="T23" fmla="*/ 304 h 304"/>
                  <a:gd name="T24" fmla="*/ 0 w 167"/>
                  <a:gd name="T25"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4">
                    <a:moveTo>
                      <a:pt x="0" y="0"/>
                    </a:moveTo>
                    <a:lnTo>
                      <a:pt x="167" y="0"/>
                    </a:lnTo>
                    <a:lnTo>
                      <a:pt x="167" y="43"/>
                    </a:lnTo>
                    <a:lnTo>
                      <a:pt x="47" y="43"/>
                    </a:lnTo>
                    <a:lnTo>
                      <a:pt x="47" y="130"/>
                    </a:lnTo>
                    <a:lnTo>
                      <a:pt x="167" y="130"/>
                    </a:lnTo>
                    <a:lnTo>
                      <a:pt x="167" y="173"/>
                    </a:lnTo>
                    <a:lnTo>
                      <a:pt x="47" y="173"/>
                    </a:lnTo>
                    <a:lnTo>
                      <a:pt x="47" y="261"/>
                    </a:lnTo>
                    <a:lnTo>
                      <a:pt x="167" y="261"/>
                    </a:lnTo>
                    <a:lnTo>
                      <a:pt x="167" y="304"/>
                    </a:lnTo>
                    <a:lnTo>
                      <a:pt x="0" y="304"/>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sp>
            <p:nvSpPr>
              <p:cNvPr id="27" name="Freeform 88">
                <a:extLst>
                  <a:ext uri="{FF2B5EF4-FFF2-40B4-BE49-F238E27FC236}">
                    <a16:creationId xmlns:a16="http://schemas.microsoft.com/office/drawing/2014/main" id="{398E7CAE-608F-04E2-363B-4524132A0716}"/>
                  </a:ext>
                </a:extLst>
              </p:cNvPr>
              <p:cNvSpPr>
                <a:spLocks/>
              </p:cNvSpPr>
              <p:nvPr/>
            </p:nvSpPr>
            <p:spPr bwMode="auto">
              <a:xfrm>
                <a:off x="5865813" y="1905001"/>
                <a:ext cx="479425" cy="506413"/>
              </a:xfrm>
              <a:custGeom>
                <a:avLst/>
                <a:gdLst>
                  <a:gd name="T0" fmla="*/ 127 w 128"/>
                  <a:gd name="T1" fmla="*/ 91 h 133"/>
                  <a:gd name="T2" fmla="*/ 67 w 128"/>
                  <a:gd name="T3" fmla="*/ 133 h 133"/>
                  <a:gd name="T4" fmla="*/ 0 w 128"/>
                  <a:gd name="T5" fmla="*/ 66 h 133"/>
                  <a:gd name="T6" fmla="*/ 67 w 128"/>
                  <a:gd name="T7" fmla="*/ 0 h 133"/>
                  <a:gd name="T8" fmla="*/ 128 w 128"/>
                  <a:gd name="T9" fmla="*/ 42 h 133"/>
                  <a:gd name="T10" fmla="*/ 106 w 128"/>
                  <a:gd name="T11" fmla="*/ 42 h 133"/>
                  <a:gd name="T12" fmla="*/ 66 w 128"/>
                  <a:gd name="T13" fmla="*/ 18 h 133"/>
                  <a:gd name="T14" fmla="*/ 20 w 128"/>
                  <a:gd name="T15" fmla="*/ 66 h 133"/>
                  <a:gd name="T16" fmla="*/ 67 w 128"/>
                  <a:gd name="T17" fmla="*/ 115 h 133"/>
                  <a:gd name="T18" fmla="*/ 106 w 128"/>
                  <a:gd name="T19" fmla="*/ 91 h 133"/>
                  <a:gd name="T20" fmla="*/ 127 w 128"/>
                  <a:gd name="T21" fmla="*/ 9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 h="133">
                    <a:moveTo>
                      <a:pt x="127" y="91"/>
                    </a:moveTo>
                    <a:cubicBezTo>
                      <a:pt x="119" y="115"/>
                      <a:pt x="96" y="133"/>
                      <a:pt x="67" y="133"/>
                    </a:cubicBezTo>
                    <a:cubicBezTo>
                      <a:pt x="28" y="133"/>
                      <a:pt x="0" y="102"/>
                      <a:pt x="0" y="66"/>
                    </a:cubicBezTo>
                    <a:cubicBezTo>
                      <a:pt x="0" y="31"/>
                      <a:pt x="27" y="0"/>
                      <a:pt x="67" y="0"/>
                    </a:cubicBezTo>
                    <a:cubicBezTo>
                      <a:pt x="101" y="0"/>
                      <a:pt x="121" y="24"/>
                      <a:pt x="128" y="42"/>
                    </a:cubicBezTo>
                    <a:cubicBezTo>
                      <a:pt x="106" y="42"/>
                      <a:pt x="106" y="42"/>
                      <a:pt x="106" y="42"/>
                    </a:cubicBezTo>
                    <a:cubicBezTo>
                      <a:pt x="102" y="34"/>
                      <a:pt x="89" y="18"/>
                      <a:pt x="66" y="18"/>
                    </a:cubicBezTo>
                    <a:cubicBezTo>
                      <a:pt x="39" y="18"/>
                      <a:pt x="20" y="40"/>
                      <a:pt x="20" y="66"/>
                    </a:cubicBezTo>
                    <a:cubicBezTo>
                      <a:pt x="20" y="93"/>
                      <a:pt x="40" y="115"/>
                      <a:pt x="67" y="115"/>
                    </a:cubicBezTo>
                    <a:cubicBezTo>
                      <a:pt x="91" y="115"/>
                      <a:pt x="103" y="96"/>
                      <a:pt x="106" y="91"/>
                    </a:cubicBezTo>
                    <a:lnTo>
                      <a:pt x="127" y="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sp>
            <p:nvSpPr>
              <p:cNvPr id="28" name="Freeform 89">
                <a:extLst>
                  <a:ext uri="{FF2B5EF4-FFF2-40B4-BE49-F238E27FC236}">
                    <a16:creationId xmlns:a16="http://schemas.microsoft.com/office/drawing/2014/main" id="{D2B2C836-8A07-DA68-4762-989B86FB05CD}"/>
                  </a:ext>
                </a:extLst>
              </p:cNvPr>
              <p:cNvSpPr>
                <a:spLocks/>
              </p:cNvSpPr>
              <p:nvPr/>
            </p:nvSpPr>
            <p:spPr bwMode="auto">
              <a:xfrm>
                <a:off x="6408738" y="1916113"/>
                <a:ext cx="358775" cy="482600"/>
              </a:xfrm>
              <a:custGeom>
                <a:avLst/>
                <a:gdLst>
                  <a:gd name="T0" fmla="*/ 0 w 226"/>
                  <a:gd name="T1" fmla="*/ 304 h 304"/>
                  <a:gd name="T2" fmla="*/ 0 w 226"/>
                  <a:gd name="T3" fmla="*/ 0 h 304"/>
                  <a:gd name="T4" fmla="*/ 49 w 226"/>
                  <a:gd name="T5" fmla="*/ 0 h 304"/>
                  <a:gd name="T6" fmla="*/ 49 w 226"/>
                  <a:gd name="T7" fmla="*/ 127 h 304"/>
                  <a:gd name="T8" fmla="*/ 179 w 226"/>
                  <a:gd name="T9" fmla="*/ 127 h 304"/>
                  <a:gd name="T10" fmla="*/ 179 w 226"/>
                  <a:gd name="T11" fmla="*/ 0 h 304"/>
                  <a:gd name="T12" fmla="*/ 226 w 226"/>
                  <a:gd name="T13" fmla="*/ 0 h 304"/>
                  <a:gd name="T14" fmla="*/ 226 w 226"/>
                  <a:gd name="T15" fmla="*/ 304 h 304"/>
                  <a:gd name="T16" fmla="*/ 179 w 226"/>
                  <a:gd name="T17" fmla="*/ 304 h 304"/>
                  <a:gd name="T18" fmla="*/ 179 w 226"/>
                  <a:gd name="T19" fmla="*/ 170 h 304"/>
                  <a:gd name="T20" fmla="*/ 49 w 226"/>
                  <a:gd name="T21" fmla="*/ 170 h 304"/>
                  <a:gd name="T22" fmla="*/ 49 w 226"/>
                  <a:gd name="T23" fmla="*/ 304 h 304"/>
                  <a:gd name="T24" fmla="*/ 0 w 226"/>
                  <a:gd name="T25"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 h="304">
                    <a:moveTo>
                      <a:pt x="0" y="304"/>
                    </a:moveTo>
                    <a:lnTo>
                      <a:pt x="0" y="0"/>
                    </a:lnTo>
                    <a:lnTo>
                      <a:pt x="49" y="0"/>
                    </a:lnTo>
                    <a:lnTo>
                      <a:pt x="49" y="127"/>
                    </a:lnTo>
                    <a:lnTo>
                      <a:pt x="179" y="127"/>
                    </a:lnTo>
                    <a:lnTo>
                      <a:pt x="179" y="0"/>
                    </a:lnTo>
                    <a:lnTo>
                      <a:pt x="226" y="0"/>
                    </a:lnTo>
                    <a:lnTo>
                      <a:pt x="226" y="304"/>
                    </a:lnTo>
                    <a:lnTo>
                      <a:pt x="179" y="304"/>
                    </a:lnTo>
                    <a:lnTo>
                      <a:pt x="179" y="170"/>
                    </a:lnTo>
                    <a:lnTo>
                      <a:pt x="49" y="170"/>
                    </a:lnTo>
                    <a:lnTo>
                      <a:pt x="49" y="304"/>
                    </a:lnTo>
                    <a:lnTo>
                      <a:pt x="0" y="30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grpSp>
        <p:grpSp>
          <p:nvGrpSpPr>
            <p:cNvPr id="12" name="Group 11">
              <a:extLst>
                <a:ext uri="{FF2B5EF4-FFF2-40B4-BE49-F238E27FC236}">
                  <a16:creationId xmlns:a16="http://schemas.microsoft.com/office/drawing/2014/main" id="{B482098F-BBFE-DED7-2EEC-FADDA7ED4A25}"/>
                </a:ext>
              </a:extLst>
            </p:cNvPr>
            <p:cNvGrpSpPr/>
            <p:nvPr/>
          </p:nvGrpSpPr>
          <p:grpSpPr>
            <a:xfrm>
              <a:off x="403861" y="3615329"/>
              <a:ext cx="2483439" cy="530352"/>
              <a:chOff x="336550" y="1871663"/>
              <a:chExt cx="2646363" cy="565150"/>
            </a:xfrm>
            <a:solidFill>
              <a:schemeClr val="bg1"/>
            </a:solidFill>
          </p:grpSpPr>
          <p:sp>
            <p:nvSpPr>
              <p:cNvPr id="13" name="Freeform 90">
                <a:extLst>
                  <a:ext uri="{FF2B5EF4-FFF2-40B4-BE49-F238E27FC236}">
                    <a16:creationId xmlns:a16="http://schemas.microsoft.com/office/drawing/2014/main" id="{51BCA6AC-9E2D-7398-DD50-AC1182B24607}"/>
                  </a:ext>
                </a:extLst>
              </p:cNvPr>
              <p:cNvSpPr>
                <a:spLocks/>
              </p:cNvSpPr>
              <p:nvPr/>
            </p:nvSpPr>
            <p:spPr bwMode="auto">
              <a:xfrm>
                <a:off x="336550" y="1912938"/>
                <a:ext cx="265113" cy="490538"/>
              </a:xfrm>
              <a:custGeom>
                <a:avLst/>
                <a:gdLst>
                  <a:gd name="T0" fmla="*/ 0 w 167"/>
                  <a:gd name="T1" fmla="*/ 0 h 309"/>
                  <a:gd name="T2" fmla="*/ 167 w 167"/>
                  <a:gd name="T3" fmla="*/ 0 h 309"/>
                  <a:gd name="T4" fmla="*/ 167 w 167"/>
                  <a:gd name="T5" fmla="*/ 31 h 309"/>
                  <a:gd name="T6" fmla="*/ 33 w 167"/>
                  <a:gd name="T7" fmla="*/ 31 h 309"/>
                  <a:gd name="T8" fmla="*/ 33 w 167"/>
                  <a:gd name="T9" fmla="*/ 139 h 309"/>
                  <a:gd name="T10" fmla="*/ 165 w 167"/>
                  <a:gd name="T11" fmla="*/ 139 h 309"/>
                  <a:gd name="T12" fmla="*/ 165 w 167"/>
                  <a:gd name="T13" fmla="*/ 168 h 309"/>
                  <a:gd name="T14" fmla="*/ 33 w 167"/>
                  <a:gd name="T15" fmla="*/ 168 h 309"/>
                  <a:gd name="T16" fmla="*/ 33 w 167"/>
                  <a:gd name="T17" fmla="*/ 278 h 309"/>
                  <a:gd name="T18" fmla="*/ 167 w 167"/>
                  <a:gd name="T19" fmla="*/ 278 h 309"/>
                  <a:gd name="T20" fmla="*/ 167 w 167"/>
                  <a:gd name="T21" fmla="*/ 309 h 309"/>
                  <a:gd name="T22" fmla="*/ 0 w 167"/>
                  <a:gd name="T23" fmla="*/ 309 h 309"/>
                  <a:gd name="T24" fmla="*/ 0 w 167"/>
                  <a:gd name="T25"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9">
                    <a:moveTo>
                      <a:pt x="0" y="0"/>
                    </a:moveTo>
                    <a:lnTo>
                      <a:pt x="167" y="0"/>
                    </a:lnTo>
                    <a:lnTo>
                      <a:pt x="167" y="31"/>
                    </a:lnTo>
                    <a:lnTo>
                      <a:pt x="33" y="31"/>
                    </a:lnTo>
                    <a:lnTo>
                      <a:pt x="33" y="139"/>
                    </a:lnTo>
                    <a:lnTo>
                      <a:pt x="165" y="139"/>
                    </a:lnTo>
                    <a:lnTo>
                      <a:pt x="165" y="168"/>
                    </a:lnTo>
                    <a:lnTo>
                      <a:pt x="33" y="168"/>
                    </a:lnTo>
                    <a:lnTo>
                      <a:pt x="33" y="278"/>
                    </a:lnTo>
                    <a:lnTo>
                      <a:pt x="167" y="278"/>
                    </a:lnTo>
                    <a:lnTo>
                      <a:pt x="167" y="309"/>
                    </a:lnTo>
                    <a:lnTo>
                      <a:pt x="0" y="309"/>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91">
                <a:extLst>
                  <a:ext uri="{FF2B5EF4-FFF2-40B4-BE49-F238E27FC236}">
                    <a16:creationId xmlns:a16="http://schemas.microsoft.com/office/drawing/2014/main" id="{245BF284-617A-E730-1B99-A5887CD7B82D}"/>
                  </a:ext>
                </a:extLst>
              </p:cNvPr>
              <p:cNvSpPr>
                <a:spLocks/>
              </p:cNvSpPr>
              <p:nvPr/>
            </p:nvSpPr>
            <p:spPr bwMode="auto">
              <a:xfrm>
                <a:off x="650875" y="1912938"/>
                <a:ext cx="392113" cy="490538"/>
              </a:xfrm>
              <a:custGeom>
                <a:avLst/>
                <a:gdLst>
                  <a:gd name="T0" fmla="*/ 103 w 247"/>
                  <a:gd name="T1" fmla="*/ 148 h 309"/>
                  <a:gd name="T2" fmla="*/ 7 w 247"/>
                  <a:gd name="T3" fmla="*/ 0 h 309"/>
                  <a:gd name="T4" fmla="*/ 44 w 247"/>
                  <a:gd name="T5" fmla="*/ 0 h 309"/>
                  <a:gd name="T6" fmla="*/ 122 w 247"/>
                  <a:gd name="T7" fmla="*/ 124 h 309"/>
                  <a:gd name="T8" fmla="*/ 200 w 247"/>
                  <a:gd name="T9" fmla="*/ 0 h 309"/>
                  <a:gd name="T10" fmla="*/ 240 w 247"/>
                  <a:gd name="T11" fmla="*/ 0 h 309"/>
                  <a:gd name="T12" fmla="*/ 144 w 247"/>
                  <a:gd name="T13" fmla="*/ 151 h 309"/>
                  <a:gd name="T14" fmla="*/ 247 w 247"/>
                  <a:gd name="T15" fmla="*/ 309 h 309"/>
                  <a:gd name="T16" fmla="*/ 207 w 247"/>
                  <a:gd name="T17" fmla="*/ 309 h 309"/>
                  <a:gd name="T18" fmla="*/ 122 w 247"/>
                  <a:gd name="T19" fmla="*/ 175 h 309"/>
                  <a:gd name="T20" fmla="*/ 37 w 247"/>
                  <a:gd name="T21" fmla="*/ 309 h 309"/>
                  <a:gd name="T22" fmla="*/ 0 w 247"/>
                  <a:gd name="T23" fmla="*/ 309 h 309"/>
                  <a:gd name="T24" fmla="*/ 103 w 247"/>
                  <a:gd name="T25" fmla="*/ 148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7" h="309">
                    <a:moveTo>
                      <a:pt x="103" y="148"/>
                    </a:moveTo>
                    <a:lnTo>
                      <a:pt x="7" y="0"/>
                    </a:lnTo>
                    <a:lnTo>
                      <a:pt x="44" y="0"/>
                    </a:lnTo>
                    <a:lnTo>
                      <a:pt x="122" y="124"/>
                    </a:lnTo>
                    <a:lnTo>
                      <a:pt x="200" y="0"/>
                    </a:lnTo>
                    <a:lnTo>
                      <a:pt x="240" y="0"/>
                    </a:lnTo>
                    <a:lnTo>
                      <a:pt x="144" y="151"/>
                    </a:lnTo>
                    <a:lnTo>
                      <a:pt x="247" y="309"/>
                    </a:lnTo>
                    <a:lnTo>
                      <a:pt x="207" y="309"/>
                    </a:lnTo>
                    <a:lnTo>
                      <a:pt x="122" y="175"/>
                    </a:lnTo>
                    <a:lnTo>
                      <a:pt x="37" y="309"/>
                    </a:lnTo>
                    <a:lnTo>
                      <a:pt x="0" y="309"/>
                    </a:lnTo>
                    <a:lnTo>
                      <a:pt x="103" y="14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92">
                <a:extLst>
                  <a:ext uri="{FF2B5EF4-FFF2-40B4-BE49-F238E27FC236}">
                    <a16:creationId xmlns:a16="http://schemas.microsoft.com/office/drawing/2014/main" id="{BA43B435-68E6-516D-BE83-DE298517480C}"/>
                  </a:ext>
                </a:extLst>
              </p:cNvPr>
              <p:cNvSpPr>
                <a:spLocks noEditPoints="1"/>
              </p:cNvSpPr>
              <p:nvPr/>
            </p:nvSpPr>
            <p:spPr bwMode="auto">
              <a:xfrm>
                <a:off x="1100138" y="1912938"/>
                <a:ext cx="306388" cy="490538"/>
              </a:xfrm>
              <a:custGeom>
                <a:avLst/>
                <a:gdLst>
                  <a:gd name="T0" fmla="*/ 34 w 82"/>
                  <a:gd name="T1" fmla="*/ 0 h 129"/>
                  <a:gd name="T2" fmla="*/ 68 w 82"/>
                  <a:gd name="T3" fmla="*/ 9 h 129"/>
                  <a:gd name="T4" fmla="*/ 82 w 82"/>
                  <a:gd name="T5" fmla="*/ 39 h 129"/>
                  <a:gd name="T6" fmla="*/ 69 w 82"/>
                  <a:gd name="T7" fmla="*/ 70 h 129"/>
                  <a:gd name="T8" fmla="*/ 35 w 82"/>
                  <a:gd name="T9" fmla="*/ 78 h 129"/>
                  <a:gd name="T10" fmla="*/ 14 w 82"/>
                  <a:gd name="T11" fmla="*/ 78 h 129"/>
                  <a:gd name="T12" fmla="*/ 14 w 82"/>
                  <a:gd name="T13" fmla="*/ 129 h 129"/>
                  <a:gd name="T14" fmla="*/ 0 w 82"/>
                  <a:gd name="T15" fmla="*/ 129 h 129"/>
                  <a:gd name="T16" fmla="*/ 0 w 82"/>
                  <a:gd name="T17" fmla="*/ 0 h 129"/>
                  <a:gd name="T18" fmla="*/ 34 w 82"/>
                  <a:gd name="T19" fmla="*/ 0 h 129"/>
                  <a:gd name="T20" fmla="*/ 14 w 82"/>
                  <a:gd name="T21" fmla="*/ 66 h 129"/>
                  <a:gd name="T22" fmla="*/ 35 w 82"/>
                  <a:gd name="T23" fmla="*/ 66 h 129"/>
                  <a:gd name="T24" fmla="*/ 59 w 82"/>
                  <a:gd name="T25" fmla="*/ 60 h 129"/>
                  <a:gd name="T26" fmla="*/ 68 w 82"/>
                  <a:gd name="T27" fmla="*/ 39 h 129"/>
                  <a:gd name="T28" fmla="*/ 58 w 82"/>
                  <a:gd name="T29" fmla="*/ 18 h 129"/>
                  <a:gd name="T30" fmla="*/ 35 w 82"/>
                  <a:gd name="T31" fmla="*/ 13 h 129"/>
                  <a:gd name="T32" fmla="*/ 14 w 82"/>
                  <a:gd name="T33" fmla="*/ 13 h 129"/>
                  <a:gd name="T34" fmla="*/ 14 w 82"/>
                  <a:gd name="T35" fmla="*/ 6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9">
                    <a:moveTo>
                      <a:pt x="34" y="0"/>
                    </a:moveTo>
                    <a:cubicBezTo>
                      <a:pt x="52" y="0"/>
                      <a:pt x="60" y="3"/>
                      <a:pt x="68" y="9"/>
                    </a:cubicBezTo>
                    <a:cubicBezTo>
                      <a:pt x="77" y="15"/>
                      <a:pt x="82" y="27"/>
                      <a:pt x="82" y="39"/>
                    </a:cubicBezTo>
                    <a:cubicBezTo>
                      <a:pt x="82" y="51"/>
                      <a:pt x="77" y="63"/>
                      <a:pt x="69" y="70"/>
                    </a:cubicBezTo>
                    <a:cubicBezTo>
                      <a:pt x="60" y="76"/>
                      <a:pt x="52" y="78"/>
                      <a:pt x="35" y="78"/>
                    </a:cubicBezTo>
                    <a:cubicBezTo>
                      <a:pt x="14" y="78"/>
                      <a:pt x="14" y="78"/>
                      <a:pt x="14" y="78"/>
                    </a:cubicBezTo>
                    <a:cubicBezTo>
                      <a:pt x="14" y="129"/>
                      <a:pt x="14" y="129"/>
                      <a:pt x="14" y="129"/>
                    </a:cubicBezTo>
                    <a:cubicBezTo>
                      <a:pt x="0" y="129"/>
                      <a:pt x="0" y="129"/>
                      <a:pt x="0" y="129"/>
                    </a:cubicBezTo>
                    <a:cubicBezTo>
                      <a:pt x="0" y="0"/>
                      <a:pt x="0" y="0"/>
                      <a:pt x="0" y="0"/>
                    </a:cubicBezTo>
                    <a:lnTo>
                      <a:pt x="34" y="0"/>
                    </a:lnTo>
                    <a:close/>
                    <a:moveTo>
                      <a:pt x="14" y="66"/>
                    </a:moveTo>
                    <a:cubicBezTo>
                      <a:pt x="35" y="66"/>
                      <a:pt x="35" y="66"/>
                      <a:pt x="35" y="66"/>
                    </a:cubicBezTo>
                    <a:cubicBezTo>
                      <a:pt x="46" y="66"/>
                      <a:pt x="52" y="64"/>
                      <a:pt x="59" y="60"/>
                    </a:cubicBezTo>
                    <a:cubicBezTo>
                      <a:pt x="64" y="57"/>
                      <a:pt x="68" y="48"/>
                      <a:pt x="68" y="39"/>
                    </a:cubicBezTo>
                    <a:cubicBezTo>
                      <a:pt x="68" y="30"/>
                      <a:pt x="64" y="22"/>
                      <a:pt x="58" y="18"/>
                    </a:cubicBezTo>
                    <a:cubicBezTo>
                      <a:pt x="52" y="14"/>
                      <a:pt x="45" y="13"/>
                      <a:pt x="35" y="13"/>
                    </a:cubicBezTo>
                    <a:cubicBezTo>
                      <a:pt x="14" y="13"/>
                      <a:pt x="14" y="13"/>
                      <a:pt x="14" y="13"/>
                    </a:cubicBezTo>
                    <a:lnTo>
                      <a:pt x="14" y="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6" name="Freeform 93">
                <a:extLst>
                  <a:ext uri="{FF2B5EF4-FFF2-40B4-BE49-F238E27FC236}">
                    <a16:creationId xmlns:a16="http://schemas.microsoft.com/office/drawing/2014/main" id="{D247D8E5-DFAB-0582-2369-2E244D908455}"/>
                  </a:ext>
                </a:extLst>
              </p:cNvPr>
              <p:cNvSpPr>
                <a:spLocks/>
              </p:cNvSpPr>
              <p:nvPr/>
            </p:nvSpPr>
            <p:spPr bwMode="auto">
              <a:xfrm>
                <a:off x="1462088" y="1912938"/>
                <a:ext cx="236538" cy="490538"/>
              </a:xfrm>
              <a:custGeom>
                <a:avLst/>
                <a:gdLst>
                  <a:gd name="T0" fmla="*/ 0 w 149"/>
                  <a:gd name="T1" fmla="*/ 0 h 309"/>
                  <a:gd name="T2" fmla="*/ 33 w 149"/>
                  <a:gd name="T3" fmla="*/ 0 h 309"/>
                  <a:gd name="T4" fmla="*/ 33 w 149"/>
                  <a:gd name="T5" fmla="*/ 278 h 309"/>
                  <a:gd name="T6" fmla="*/ 149 w 149"/>
                  <a:gd name="T7" fmla="*/ 278 h 309"/>
                  <a:gd name="T8" fmla="*/ 149 w 149"/>
                  <a:gd name="T9" fmla="*/ 309 h 309"/>
                  <a:gd name="T10" fmla="*/ 0 w 149"/>
                  <a:gd name="T11" fmla="*/ 309 h 309"/>
                  <a:gd name="T12" fmla="*/ 0 w 149"/>
                  <a:gd name="T13" fmla="*/ 0 h 309"/>
                </a:gdLst>
                <a:ahLst/>
                <a:cxnLst>
                  <a:cxn ang="0">
                    <a:pos x="T0" y="T1"/>
                  </a:cxn>
                  <a:cxn ang="0">
                    <a:pos x="T2" y="T3"/>
                  </a:cxn>
                  <a:cxn ang="0">
                    <a:pos x="T4" y="T5"/>
                  </a:cxn>
                  <a:cxn ang="0">
                    <a:pos x="T6" y="T7"/>
                  </a:cxn>
                  <a:cxn ang="0">
                    <a:pos x="T8" y="T9"/>
                  </a:cxn>
                  <a:cxn ang="0">
                    <a:pos x="T10" y="T11"/>
                  </a:cxn>
                  <a:cxn ang="0">
                    <a:pos x="T12" y="T13"/>
                  </a:cxn>
                </a:cxnLst>
                <a:rect l="0" t="0" r="r" b="b"/>
                <a:pathLst>
                  <a:path w="149" h="309">
                    <a:moveTo>
                      <a:pt x="0" y="0"/>
                    </a:moveTo>
                    <a:lnTo>
                      <a:pt x="33" y="0"/>
                    </a:lnTo>
                    <a:lnTo>
                      <a:pt x="33" y="278"/>
                    </a:lnTo>
                    <a:lnTo>
                      <a:pt x="149" y="278"/>
                    </a:lnTo>
                    <a:lnTo>
                      <a:pt x="149" y="309"/>
                    </a:lnTo>
                    <a:lnTo>
                      <a:pt x="0" y="309"/>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94">
                <a:extLst>
                  <a:ext uri="{FF2B5EF4-FFF2-40B4-BE49-F238E27FC236}">
                    <a16:creationId xmlns:a16="http://schemas.microsoft.com/office/drawing/2014/main" id="{B3F8E1A2-B5DC-0A85-7F06-EBB83438241F}"/>
                  </a:ext>
                </a:extLst>
              </p:cNvPr>
              <p:cNvSpPr>
                <a:spLocks/>
              </p:cNvSpPr>
              <p:nvPr/>
            </p:nvSpPr>
            <p:spPr bwMode="auto">
              <a:xfrm>
                <a:off x="2338388" y="1912938"/>
                <a:ext cx="325438" cy="490538"/>
              </a:xfrm>
              <a:custGeom>
                <a:avLst/>
                <a:gdLst>
                  <a:gd name="T0" fmla="*/ 0 w 87"/>
                  <a:gd name="T1" fmla="*/ 0 h 129"/>
                  <a:gd name="T2" fmla="*/ 34 w 87"/>
                  <a:gd name="T3" fmla="*/ 0 h 129"/>
                  <a:gd name="T4" fmla="*/ 70 w 87"/>
                  <a:gd name="T5" fmla="*/ 7 h 129"/>
                  <a:gd name="T6" fmla="*/ 87 w 87"/>
                  <a:gd name="T7" fmla="*/ 41 h 129"/>
                  <a:gd name="T8" fmla="*/ 79 w 87"/>
                  <a:gd name="T9" fmla="*/ 67 h 129"/>
                  <a:gd name="T10" fmla="*/ 51 w 87"/>
                  <a:gd name="T11" fmla="*/ 81 h 129"/>
                  <a:gd name="T12" fmla="*/ 83 w 87"/>
                  <a:gd name="T13" fmla="*/ 129 h 129"/>
                  <a:gd name="T14" fmla="*/ 67 w 87"/>
                  <a:gd name="T15" fmla="*/ 129 h 129"/>
                  <a:gd name="T16" fmla="*/ 31 w 87"/>
                  <a:gd name="T17" fmla="*/ 73 h 129"/>
                  <a:gd name="T18" fmla="*/ 35 w 87"/>
                  <a:gd name="T19" fmla="*/ 73 h 129"/>
                  <a:gd name="T20" fmla="*/ 64 w 87"/>
                  <a:gd name="T21" fmla="*/ 66 h 129"/>
                  <a:gd name="T22" fmla="*/ 73 w 87"/>
                  <a:gd name="T23" fmla="*/ 43 h 129"/>
                  <a:gd name="T24" fmla="*/ 61 w 87"/>
                  <a:gd name="T25" fmla="*/ 18 h 129"/>
                  <a:gd name="T26" fmla="*/ 35 w 87"/>
                  <a:gd name="T27" fmla="*/ 13 h 129"/>
                  <a:gd name="T28" fmla="*/ 15 w 87"/>
                  <a:gd name="T29" fmla="*/ 13 h 129"/>
                  <a:gd name="T30" fmla="*/ 15 w 87"/>
                  <a:gd name="T31" fmla="*/ 129 h 129"/>
                  <a:gd name="T32" fmla="*/ 0 w 87"/>
                  <a:gd name="T33" fmla="*/ 129 h 129"/>
                  <a:gd name="T34" fmla="*/ 0 w 87"/>
                  <a:gd name="T35"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9">
                    <a:moveTo>
                      <a:pt x="0" y="0"/>
                    </a:moveTo>
                    <a:cubicBezTo>
                      <a:pt x="34" y="0"/>
                      <a:pt x="34" y="0"/>
                      <a:pt x="34" y="0"/>
                    </a:cubicBezTo>
                    <a:cubicBezTo>
                      <a:pt x="54" y="0"/>
                      <a:pt x="63" y="3"/>
                      <a:pt x="70" y="7"/>
                    </a:cubicBezTo>
                    <a:cubicBezTo>
                      <a:pt x="80" y="13"/>
                      <a:pt x="87" y="27"/>
                      <a:pt x="87" y="41"/>
                    </a:cubicBezTo>
                    <a:cubicBezTo>
                      <a:pt x="87" y="50"/>
                      <a:pt x="85" y="59"/>
                      <a:pt x="79" y="67"/>
                    </a:cubicBezTo>
                    <a:cubicBezTo>
                      <a:pt x="72" y="77"/>
                      <a:pt x="63" y="79"/>
                      <a:pt x="51" y="81"/>
                    </a:cubicBezTo>
                    <a:cubicBezTo>
                      <a:pt x="83" y="129"/>
                      <a:pt x="83" y="129"/>
                      <a:pt x="83" y="129"/>
                    </a:cubicBezTo>
                    <a:cubicBezTo>
                      <a:pt x="67" y="129"/>
                      <a:pt x="67" y="129"/>
                      <a:pt x="67" y="129"/>
                    </a:cubicBezTo>
                    <a:cubicBezTo>
                      <a:pt x="31" y="73"/>
                      <a:pt x="31" y="73"/>
                      <a:pt x="31" y="73"/>
                    </a:cubicBezTo>
                    <a:cubicBezTo>
                      <a:pt x="35" y="73"/>
                      <a:pt x="35" y="73"/>
                      <a:pt x="35" y="73"/>
                    </a:cubicBezTo>
                    <a:cubicBezTo>
                      <a:pt x="44" y="73"/>
                      <a:pt x="57" y="72"/>
                      <a:pt x="64" y="66"/>
                    </a:cubicBezTo>
                    <a:cubicBezTo>
                      <a:pt x="70" y="59"/>
                      <a:pt x="73" y="52"/>
                      <a:pt x="73" y="43"/>
                    </a:cubicBezTo>
                    <a:cubicBezTo>
                      <a:pt x="73" y="33"/>
                      <a:pt x="69" y="23"/>
                      <a:pt x="61" y="18"/>
                    </a:cubicBezTo>
                    <a:cubicBezTo>
                      <a:pt x="54" y="14"/>
                      <a:pt x="46" y="13"/>
                      <a:pt x="35" y="13"/>
                    </a:cubicBezTo>
                    <a:cubicBezTo>
                      <a:pt x="15" y="13"/>
                      <a:pt x="15" y="13"/>
                      <a:pt x="15" y="13"/>
                    </a:cubicBezTo>
                    <a:cubicBezTo>
                      <a:pt x="15" y="129"/>
                      <a:pt x="15" y="129"/>
                      <a:pt x="15" y="129"/>
                    </a:cubicBezTo>
                    <a:cubicBezTo>
                      <a:pt x="0" y="129"/>
                      <a:pt x="0" y="129"/>
                      <a:pt x="0" y="129"/>
                    </a:cubicBez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95">
                <a:extLst>
                  <a:ext uri="{FF2B5EF4-FFF2-40B4-BE49-F238E27FC236}">
                    <a16:creationId xmlns:a16="http://schemas.microsoft.com/office/drawing/2014/main" id="{4D788BFB-EB3F-304A-32CB-761AAAEA2272}"/>
                  </a:ext>
                </a:extLst>
              </p:cNvPr>
              <p:cNvSpPr>
                <a:spLocks/>
              </p:cNvSpPr>
              <p:nvPr/>
            </p:nvSpPr>
            <p:spPr bwMode="auto">
              <a:xfrm>
                <a:off x="2717800" y="1912938"/>
                <a:ext cx="265113" cy="490538"/>
              </a:xfrm>
              <a:custGeom>
                <a:avLst/>
                <a:gdLst>
                  <a:gd name="T0" fmla="*/ 0 w 167"/>
                  <a:gd name="T1" fmla="*/ 0 h 309"/>
                  <a:gd name="T2" fmla="*/ 167 w 167"/>
                  <a:gd name="T3" fmla="*/ 0 h 309"/>
                  <a:gd name="T4" fmla="*/ 167 w 167"/>
                  <a:gd name="T5" fmla="*/ 31 h 309"/>
                  <a:gd name="T6" fmla="*/ 35 w 167"/>
                  <a:gd name="T7" fmla="*/ 31 h 309"/>
                  <a:gd name="T8" fmla="*/ 35 w 167"/>
                  <a:gd name="T9" fmla="*/ 139 h 309"/>
                  <a:gd name="T10" fmla="*/ 167 w 167"/>
                  <a:gd name="T11" fmla="*/ 139 h 309"/>
                  <a:gd name="T12" fmla="*/ 167 w 167"/>
                  <a:gd name="T13" fmla="*/ 168 h 309"/>
                  <a:gd name="T14" fmla="*/ 35 w 167"/>
                  <a:gd name="T15" fmla="*/ 168 h 309"/>
                  <a:gd name="T16" fmla="*/ 35 w 167"/>
                  <a:gd name="T17" fmla="*/ 278 h 309"/>
                  <a:gd name="T18" fmla="*/ 167 w 167"/>
                  <a:gd name="T19" fmla="*/ 278 h 309"/>
                  <a:gd name="T20" fmla="*/ 167 w 167"/>
                  <a:gd name="T21" fmla="*/ 309 h 309"/>
                  <a:gd name="T22" fmla="*/ 0 w 167"/>
                  <a:gd name="T23" fmla="*/ 309 h 309"/>
                  <a:gd name="T24" fmla="*/ 0 w 167"/>
                  <a:gd name="T25"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9">
                    <a:moveTo>
                      <a:pt x="0" y="0"/>
                    </a:moveTo>
                    <a:lnTo>
                      <a:pt x="167" y="0"/>
                    </a:lnTo>
                    <a:lnTo>
                      <a:pt x="167" y="31"/>
                    </a:lnTo>
                    <a:lnTo>
                      <a:pt x="35" y="31"/>
                    </a:lnTo>
                    <a:lnTo>
                      <a:pt x="35" y="139"/>
                    </a:lnTo>
                    <a:lnTo>
                      <a:pt x="167" y="139"/>
                    </a:lnTo>
                    <a:lnTo>
                      <a:pt x="167" y="168"/>
                    </a:lnTo>
                    <a:lnTo>
                      <a:pt x="35" y="168"/>
                    </a:lnTo>
                    <a:lnTo>
                      <a:pt x="35" y="278"/>
                    </a:lnTo>
                    <a:lnTo>
                      <a:pt x="167" y="278"/>
                    </a:lnTo>
                    <a:lnTo>
                      <a:pt x="167" y="309"/>
                    </a:lnTo>
                    <a:lnTo>
                      <a:pt x="0" y="309"/>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96">
                <a:extLst>
                  <a:ext uri="{FF2B5EF4-FFF2-40B4-BE49-F238E27FC236}">
                    <a16:creationId xmlns:a16="http://schemas.microsoft.com/office/drawing/2014/main" id="{9D09A31E-324B-9321-41F3-19EC85166EFC}"/>
                  </a:ext>
                </a:extLst>
              </p:cNvPr>
              <p:cNvSpPr>
                <a:spLocks/>
              </p:cNvSpPr>
              <p:nvPr/>
            </p:nvSpPr>
            <p:spPr bwMode="auto">
              <a:xfrm>
                <a:off x="1725613" y="1871663"/>
                <a:ext cx="560388" cy="565150"/>
              </a:xfrm>
              <a:custGeom>
                <a:avLst/>
                <a:gdLst>
                  <a:gd name="T0" fmla="*/ 75 w 150"/>
                  <a:gd name="T1" fmla="*/ 0 h 149"/>
                  <a:gd name="T2" fmla="*/ 71 w 150"/>
                  <a:gd name="T3" fmla="*/ 0 h 149"/>
                  <a:gd name="T4" fmla="*/ 134 w 150"/>
                  <a:gd name="T5" fmla="*/ 66 h 149"/>
                  <a:gd name="T6" fmla="*/ 68 w 150"/>
                  <a:gd name="T7" fmla="*/ 133 h 149"/>
                  <a:gd name="T8" fmla="*/ 1 w 150"/>
                  <a:gd name="T9" fmla="*/ 66 h 149"/>
                  <a:gd name="T10" fmla="*/ 1 w 150"/>
                  <a:gd name="T11" fmla="*/ 63 h 149"/>
                  <a:gd name="T12" fmla="*/ 0 w 150"/>
                  <a:gd name="T13" fmla="*/ 75 h 149"/>
                  <a:gd name="T14" fmla="*/ 75 w 150"/>
                  <a:gd name="T15" fmla="*/ 149 h 149"/>
                  <a:gd name="T16" fmla="*/ 150 w 150"/>
                  <a:gd name="T17" fmla="*/ 75 h 149"/>
                  <a:gd name="T18" fmla="*/ 75 w 150"/>
                  <a:gd name="T1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49">
                    <a:moveTo>
                      <a:pt x="75" y="0"/>
                    </a:moveTo>
                    <a:cubicBezTo>
                      <a:pt x="74" y="0"/>
                      <a:pt x="72" y="0"/>
                      <a:pt x="71" y="0"/>
                    </a:cubicBezTo>
                    <a:cubicBezTo>
                      <a:pt x="106" y="2"/>
                      <a:pt x="134" y="31"/>
                      <a:pt x="134" y="66"/>
                    </a:cubicBezTo>
                    <a:cubicBezTo>
                      <a:pt x="134" y="103"/>
                      <a:pt x="104" y="133"/>
                      <a:pt x="68" y="133"/>
                    </a:cubicBezTo>
                    <a:cubicBezTo>
                      <a:pt x="31" y="133"/>
                      <a:pt x="1" y="103"/>
                      <a:pt x="1" y="66"/>
                    </a:cubicBezTo>
                    <a:cubicBezTo>
                      <a:pt x="1" y="65"/>
                      <a:pt x="1" y="64"/>
                      <a:pt x="1" y="63"/>
                    </a:cubicBezTo>
                    <a:cubicBezTo>
                      <a:pt x="1" y="67"/>
                      <a:pt x="0" y="71"/>
                      <a:pt x="0" y="75"/>
                    </a:cubicBezTo>
                    <a:cubicBezTo>
                      <a:pt x="0" y="116"/>
                      <a:pt x="34" y="149"/>
                      <a:pt x="75" y="149"/>
                    </a:cubicBezTo>
                    <a:cubicBezTo>
                      <a:pt x="116" y="149"/>
                      <a:pt x="150" y="116"/>
                      <a:pt x="150" y="75"/>
                    </a:cubicBezTo>
                    <a:cubicBezTo>
                      <a:pt x="150" y="33"/>
                      <a:pt x="116" y="0"/>
                      <a:pt x="75"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 name="Title 1">
            <a:extLst>
              <a:ext uri="{FF2B5EF4-FFF2-40B4-BE49-F238E27FC236}">
                <a16:creationId xmlns:a16="http://schemas.microsoft.com/office/drawing/2014/main" id="{1879A42C-DFEB-C530-3A78-FD56A6E2D7B0}"/>
              </a:ext>
            </a:extLst>
          </p:cNvPr>
          <p:cNvSpPr>
            <a:spLocks noGrp="1"/>
          </p:cNvSpPr>
          <p:nvPr>
            <p:ph type="ctrTitle"/>
          </p:nvPr>
        </p:nvSpPr>
        <p:spPr>
          <a:xfrm>
            <a:off x="305009" y="4405234"/>
            <a:ext cx="9607087" cy="604459"/>
          </a:xfrm>
          <a:prstGeom prst="rect">
            <a:avLst/>
          </a:prstGeom>
        </p:spPr>
        <p:txBody>
          <a:bodyPr anchor="b">
            <a:normAutofit/>
          </a:bodyPr>
          <a:lstStyle>
            <a:lvl1pPr algn="l">
              <a:defRPr sz="2500"/>
            </a:lvl1pPr>
          </a:lstStyle>
          <a:p>
            <a:r>
              <a:rPr lang="en-US"/>
              <a:t>Click to edit Master title style</a:t>
            </a:r>
          </a:p>
        </p:txBody>
      </p:sp>
      <p:sp>
        <p:nvSpPr>
          <p:cNvPr id="3" name="Subtitle 2">
            <a:extLst>
              <a:ext uri="{FF2B5EF4-FFF2-40B4-BE49-F238E27FC236}">
                <a16:creationId xmlns:a16="http://schemas.microsoft.com/office/drawing/2014/main" id="{9C9A31AD-0560-CC8E-19CD-81A9FB462062}"/>
              </a:ext>
            </a:extLst>
          </p:cNvPr>
          <p:cNvSpPr>
            <a:spLocks noGrp="1"/>
          </p:cNvSpPr>
          <p:nvPr>
            <p:ph type="subTitle" idx="1"/>
          </p:nvPr>
        </p:nvSpPr>
        <p:spPr>
          <a:xfrm>
            <a:off x="328524" y="5479830"/>
            <a:ext cx="9583571" cy="974610"/>
          </a:xfrm>
          <a:prstGeom prst="rect">
            <a:avLst/>
          </a:prstGeom>
        </p:spPr>
        <p:txBody>
          <a:bodyPr>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36" name="Text Placeholder 35">
            <a:extLst>
              <a:ext uri="{FF2B5EF4-FFF2-40B4-BE49-F238E27FC236}">
                <a16:creationId xmlns:a16="http://schemas.microsoft.com/office/drawing/2014/main" id="{42F289C5-53C3-9C83-3372-B8ACA5B1EEFD}"/>
              </a:ext>
            </a:extLst>
          </p:cNvPr>
          <p:cNvSpPr>
            <a:spLocks noGrp="1"/>
          </p:cNvSpPr>
          <p:nvPr>
            <p:ph type="body" sz="quarter" idx="10"/>
          </p:nvPr>
        </p:nvSpPr>
        <p:spPr>
          <a:xfrm>
            <a:off x="328613" y="4985766"/>
            <a:ext cx="9583737" cy="354013"/>
          </a:xfrm>
        </p:spPr>
        <p:txBody>
          <a:bodyPr/>
          <a:lstStyle>
            <a:lvl1pPr marL="0" indent="0">
              <a:buNone/>
              <a:defRPr>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27557358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9069B0D-37F4-72E3-FA78-FC8F1F1C1E5C}"/>
              </a:ext>
            </a:extLst>
          </p:cNvPr>
          <p:cNvSpPr>
            <a:spLocks noGrp="1"/>
          </p:cNvSpPr>
          <p:nvPr>
            <p:ph type="pic" idx="1"/>
          </p:nvPr>
        </p:nvSpPr>
        <p:spPr>
          <a:xfrm>
            <a:off x="4267199" y="816864"/>
            <a:ext cx="7726691" cy="555954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a:extLst>
              <a:ext uri="{FF2B5EF4-FFF2-40B4-BE49-F238E27FC236}">
                <a16:creationId xmlns:a16="http://schemas.microsoft.com/office/drawing/2014/main" id="{175DFDBA-7969-491D-3A91-54B223925C45}"/>
              </a:ext>
            </a:extLst>
          </p:cNvPr>
          <p:cNvSpPr>
            <a:spLocks noGrp="1"/>
          </p:cNvSpPr>
          <p:nvPr>
            <p:ph type="body" sz="half" idx="10"/>
          </p:nvPr>
        </p:nvSpPr>
        <p:spPr>
          <a:xfrm>
            <a:off x="146305" y="816864"/>
            <a:ext cx="3925824" cy="5559550"/>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Slide Number Placeholder 5">
            <a:extLst>
              <a:ext uri="{FF2B5EF4-FFF2-40B4-BE49-F238E27FC236}">
                <a16:creationId xmlns:a16="http://schemas.microsoft.com/office/drawing/2014/main" id="{E0723321-1F26-82B6-69DA-FCE22B8A107D}"/>
              </a:ext>
            </a:extLst>
          </p:cNvPr>
          <p:cNvSpPr>
            <a:spLocks noGrp="1"/>
          </p:cNvSpPr>
          <p:nvPr>
            <p:ph type="sldNum" sz="quarter" idx="4"/>
          </p:nvPr>
        </p:nvSpPr>
        <p:spPr>
          <a:xfrm>
            <a:off x="11384291" y="6575798"/>
            <a:ext cx="609600" cy="190500"/>
          </a:xfrm>
          <a:prstGeom prst="rect">
            <a:avLst/>
          </a:prstGeom>
        </p:spPr>
        <p:txBody>
          <a:bodyPr vert="horz" lIns="91440" tIns="45720" rIns="91440" bIns="45720" rtlCol="0" anchor="ctr"/>
          <a:lstStyle>
            <a:lvl1pPr algn="r">
              <a:defRPr sz="800">
                <a:solidFill>
                  <a:srgbClr val="7F7F7F"/>
                </a:solidFill>
                <a:latin typeface="Helvetica"/>
                <a:cs typeface="Helvetica"/>
              </a:defRPr>
            </a:lvl1pPr>
          </a:lstStyle>
          <a:p>
            <a:fld id="{919F2107-1728-CF4B-B9CE-67131BF22805}" type="slidenum">
              <a:rPr lang="en-US" smtClean="0"/>
              <a:pPr/>
              <a:t>‹#›</a:t>
            </a:fld>
            <a:endParaRPr lang="en-US"/>
          </a:p>
        </p:txBody>
      </p:sp>
      <p:sp>
        <p:nvSpPr>
          <p:cNvPr id="10" name="Title 1">
            <a:extLst>
              <a:ext uri="{FF2B5EF4-FFF2-40B4-BE49-F238E27FC236}">
                <a16:creationId xmlns:a16="http://schemas.microsoft.com/office/drawing/2014/main" id="{7B27F1A1-F0F6-23FD-8CAB-4E798E25D6AC}"/>
              </a:ext>
            </a:extLst>
          </p:cNvPr>
          <p:cNvSpPr>
            <a:spLocks noGrp="1"/>
          </p:cNvSpPr>
          <p:nvPr>
            <p:ph type="title"/>
          </p:nvPr>
        </p:nvSpPr>
        <p:spPr>
          <a:xfrm>
            <a:off x="146304" y="99949"/>
            <a:ext cx="11935968" cy="515445"/>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246381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C645B40-0BC3-D85D-D08B-5013A0BBAC53}"/>
              </a:ext>
            </a:extLst>
          </p:cNvPr>
          <p:cNvGrpSpPr/>
          <p:nvPr userDrawn="1"/>
        </p:nvGrpSpPr>
        <p:grpSpPr>
          <a:xfrm>
            <a:off x="0" y="0"/>
            <a:ext cx="12192000" cy="6858000"/>
            <a:chOff x="0" y="0"/>
            <a:chExt cx="12192000" cy="6858000"/>
          </a:xfrm>
        </p:grpSpPr>
        <p:pic>
          <p:nvPicPr>
            <p:cNvPr id="8" name="Picture 7">
              <a:extLst>
                <a:ext uri="{FF2B5EF4-FFF2-40B4-BE49-F238E27FC236}">
                  <a16:creationId xmlns:a16="http://schemas.microsoft.com/office/drawing/2014/main" id="{79A06F0E-9F5E-5ED4-5C9B-3F0FCC72E8E4}"/>
                </a:ext>
              </a:extLst>
            </p:cNvPr>
            <p:cNvPicPr>
              <a:picLocks noChangeAspect="1"/>
            </p:cNvPicPr>
            <p:nvPr/>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9397A71E-4D4D-BCC2-AEF1-7A805D30125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3429000"/>
              <a:ext cx="12192000" cy="3429000"/>
            </a:xfrm>
            <a:prstGeom prst="rect">
              <a:avLst/>
            </a:prstGeom>
          </p:spPr>
        </p:pic>
      </p:grpSp>
      <p:grpSp>
        <p:nvGrpSpPr>
          <p:cNvPr id="10" name="Group 9">
            <a:extLst>
              <a:ext uri="{FF2B5EF4-FFF2-40B4-BE49-F238E27FC236}">
                <a16:creationId xmlns:a16="http://schemas.microsoft.com/office/drawing/2014/main" id="{FDE705E5-D980-99CA-2DD4-77B87DA08446}"/>
              </a:ext>
            </a:extLst>
          </p:cNvPr>
          <p:cNvGrpSpPr>
            <a:grpSpLocks noChangeAspect="1"/>
          </p:cNvGrpSpPr>
          <p:nvPr userDrawn="1"/>
        </p:nvGrpSpPr>
        <p:grpSpPr>
          <a:xfrm>
            <a:off x="403860" y="3615329"/>
            <a:ext cx="6400800" cy="562495"/>
            <a:chOff x="403861" y="3615329"/>
            <a:chExt cx="6035039" cy="530352"/>
          </a:xfrm>
        </p:grpSpPr>
        <p:grpSp>
          <p:nvGrpSpPr>
            <p:cNvPr id="11" name="Group 10">
              <a:extLst>
                <a:ext uri="{FF2B5EF4-FFF2-40B4-BE49-F238E27FC236}">
                  <a16:creationId xmlns:a16="http://schemas.microsoft.com/office/drawing/2014/main" id="{7DB56669-2902-9B2A-F1F4-6B99E83545A8}"/>
                </a:ext>
              </a:extLst>
            </p:cNvPr>
            <p:cNvGrpSpPr/>
            <p:nvPr/>
          </p:nvGrpSpPr>
          <p:grpSpPr>
            <a:xfrm>
              <a:off x="3016908" y="3646615"/>
              <a:ext cx="3421992" cy="475231"/>
              <a:chOff x="3121025" y="1905001"/>
              <a:chExt cx="3646488" cy="506413"/>
            </a:xfrm>
            <a:solidFill>
              <a:srgbClr val="3AE2F4"/>
            </a:solidFill>
          </p:grpSpPr>
          <p:sp>
            <p:nvSpPr>
              <p:cNvPr id="20" name="Freeform 81">
                <a:extLst>
                  <a:ext uri="{FF2B5EF4-FFF2-40B4-BE49-F238E27FC236}">
                    <a16:creationId xmlns:a16="http://schemas.microsoft.com/office/drawing/2014/main" id="{0149461A-A7D7-B065-50B1-9798D668954D}"/>
                  </a:ext>
                </a:extLst>
              </p:cNvPr>
              <p:cNvSpPr>
                <a:spLocks/>
              </p:cNvSpPr>
              <p:nvPr/>
            </p:nvSpPr>
            <p:spPr bwMode="auto">
              <a:xfrm>
                <a:off x="3121025" y="1905001"/>
                <a:ext cx="296863" cy="501650"/>
              </a:xfrm>
              <a:custGeom>
                <a:avLst/>
                <a:gdLst>
                  <a:gd name="T0" fmla="*/ 14 w 79"/>
                  <a:gd name="T1" fmla="*/ 95 h 132"/>
                  <a:gd name="T2" fmla="*/ 40 w 79"/>
                  <a:gd name="T3" fmla="*/ 120 h 132"/>
                  <a:gd name="T4" fmla="*/ 65 w 79"/>
                  <a:gd name="T5" fmla="*/ 96 h 132"/>
                  <a:gd name="T6" fmla="*/ 35 w 79"/>
                  <a:gd name="T7" fmla="*/ 69 h 132"/>
                  <a:gd name="T8" fmla="*/ 2 w 79"/>
                  <a:gd name="T9" fmla="*/ 36 h 132"/>
                  <a:gd name="T10" fmla="*/ 40 w 79"/>
                  <a:gd name="T11" fmla="*/ 0 h 132"/>
                  <a:gd name="T12" fmla="*/ 77 w 79"/>
                  <a:gd name="T13" fmla="*/ 33 h 132"/>
                  <a:gd name="T14" fmla="*/ 63 w 79"/>
                  <a:gd name="T15" fmla="*/ 33 h 132"/>
                  <a:gd name="T16" fmla="*/ 40 w 79"/>
                  <a:gd name="T17" fmla="*/ 12 h 132"/>
                  <a:gd name="T18" fmla="*/ 17 w 79"/>
                  <a:gd name="T19" fmla="*/ 34 h 132"/>
                  <a:gd name="T20" fmla="*/ 48 w 79"/>
                  <a:gd name="T21" fmla="*/ 60 h 132"/>
                  <a:gd name="T22" fmla="*/ 79 w 79"/>
                  <a:gd name="T23" fmla="*/ 95 h 132"/>
                  <a:gd name="T24" fmla="*/ 40 w 79"/>
                  <a:gd name="T25" fmla="*/ 132 h 132"/>
                  <a:gd name="T26" fmla="*/ 0 w 79"/>
                  <a:gd name="T27" fmla="*/ 95 h 132"/>
                  <a:gd name="T28" fmla="*/ 14 w 79"/>
                  <a:gd name="T29" fmla="*/ 9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132">
                    <a:moveTo>
                      <a:pt x="14" y="95"/>
                    </a:moveTo>
                    <a:cubicBezTo>
                      <a:pt x="16" y="116"/>
                      <a:pt x="32" y="120"/>
                      <a:pt x="40" y="120"/>
                    </a:cubicBezTo>
                    <a:cubicBezTo>
                      <a:pt x="53" y="120"/>
                      <a:pt x="65" y="110"/>
                      <a:pt x="65" y="96"/>
                    </a:cubicBezTo>
                    <a:cubicBezTo>
                      <a:pt x="65" y="78"/>
                      <a:pt x="50" y="74"/>
                      <a:pt x="35" y="69"/>
                    </a:cubicBezTo>
                    <a:cubicBezTo>
                      <a:pt x="25" y="66"/>
                      <a:pt x="2" y="60"/>
                      <a:pt x="2" y="36"/>
                    </a:cubicBezTo>
                    <a:cubicBezTo>
                      <a:pt x="2" y="13"/>
                      <a:pt x="21" y="0"/>
                      <a:pt x="40" y="0"/>
                    </a:cubicBezTo>
                    <a:cubicBezTo>
                      <a:pt x="56" y="0"/>
                      <a:pt x="75" y="9"/>
                      <a:pt x="77" y="33"/>
                    </a:cubicBezTo>
                    <a:cubicBezTo>
                      <a:pt x="63" y="33"/>
                      <a:pt x="63" y="33"/>
                      <a:pt x="63" y="33"/>
                    </a:cubicBezTo>
                    <a:cubicBezTo>
                      <a:pt x="61" y="25"/>
                      <a:pt x="57" y="12"/>
                      <a:pt x="40" y="12"/>
                    </a:cubicBezTo>
                    <a:cubicBezTo>
                      <a:pt x="27" y="12"/>
                      <a:pt x="17" y="21"/>
                      <a:pt x="17" y="34"/>
                    </a:cubicBezTo>
                    <a:cubicBezTo>
                      <a:pt x="16" y="50"/>
                      <a:pt x="29" y="54"/>
                      <a:pt x="48" y="60"/>
                    </a:cubicBezTo>
                    <a:cubicBezTo>
                      <a:pt x="60" y="65"/>
                      <a:pt x="79" y="72"/>
                      <a:pt x="79" y="95"/>
                    </a:cubicBezTo>
                    <a:cubicBezTo>
                      <a:pt x="79" y="116"/>
                      <a:pt x="64" y="132"/>
                      <a:pt x="40" y="132"/>
                    </a:cubicBezTo>
                    <a:cubicBezTo>
                      <a:pt x="19" y="132"/>
                      <a:pt x="1" y="119"/>
                      <a:pt x="0" y="95"/>
                    </a:cubicBezTo>
                    <a:lnTo>
                      <a:pt x="14" y="9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sp>
            <p:nvSpPr>
              <p:cNvPr id="21" name="Freeform 82">
                <a:extLst>
                  <a:ext uri="{FF2B5EF4-FFF2-40B4-BE49-F238E27FC236}">
                    <a16:creationId xmlns:a16="http://schemas.microsoft.com/office/drawing/2014/main" id="{07F48E66-3087-4B02-C671-13E62B7E69C2}"/>
                  </a:ext>
                </a:extLst>
              </p:cNvPr>
              <p:cNvSpPr>
                <a:spLocks noEditPoints="1"/>
              </p:cNvSpPr>
              <p:nvPr/>
            </p:nvSpPr>
            <p:spPr bwMode="auto">
              <a:xfrm>
                <a:off x="3484563" y="1916113"/>
                <a:ext cx="306388" cy="482600"/>
              </a:xfrm>
              <a:custGeom>
                <a:avLst/>
                <a:gdLst>
                  <a:gd name="T0" fmla="*/ 34 w 82"/>
                  <a:gd name="T1" fmla="*/ 0 h 127"/>
                  <a:gd name="T2" fmla="*/ 68 w 82"/>
                  <a:gd name="T3" fmla="*/ 8 h 127"/>
                  <a:gd name="T4" fmla="*/ 82 w 82"/>
                  <a:gd name="T5" fmla="*/ 38 h 127"/>
                  <a:gd name="T6" fmla="*/ 69 w 82"/>
                  <a:gd name="T7" fmla="*/ 68 h 127"/>
                  <a:gd name="T8" fmla="*/ 35 w 82"/>
                  <a:gd name="T9" fmla="*/ 77 h 127"/>
                  <a:gd name="T10" fmla="*/ 15 w 82"/>
                  <a:gd name="T11" fmla="*/ 77 h 127"/>
                  <a:gd name="T12" fmla="*/ 15 w 82"/>
                  <a:gd name="T13" fmla="*/ 127 h 127"/>
                  <a:gd name="T14" fmla="*/ 0 w 82"/>
                  <a:gd name="T15" fmla="*/ 127 h 127"/>
                  <a:gd name="T16" fmla="*/ 0 w 82"/>
                  <a:gd name="T17" fmla="*/ 0 h 127"/>
                  <a:gd name="T18" fmla="*/ 34 w 82"/>
                  <a:gd name="T19" fmla="*/ 0 h 127"/>
                  <a:gd name="T20" fmla="*/ 15 w 82"/>
                  <a:gd name="T21" fmla="*/ 64 h 127"/>
                  <a:gd name="T22" fmla="*/ 35 w 82"/>
                  <a:gd name="T23" fmla="*/ 64 h 127"/>
                  <a:gd name="T24" fmla="*/ 59 w 82"/>
                  <a:gd name="T25" fmla="*/ 59 h 127"/>
                  <a:gd name="T26" fmla="*/ 68 w 82"/>
                  <a:gd name="T27" fmla="*/ 38 h 127"/>
                  <a:gd name="T28" fmla="*/ 59 w 82"/>
                  <a:gd name="T29" fmla="*/ 18 h 127"/>
                  <a:gd name="T30" fmla="*/ 35 w 82"/>
                  <a:gd name="T31" fmla="*/ 12 h 127"/>
                  <a:gd name="T32" fmla="*/ 15 w 82"/>
                  <a:gd name="T33" fmla="*/ 12 h 127"/>
                  <a:gd name="T34" fmla="*/ 15 w 82"/>
                  <a:gd name="T35" fmla="*/ 6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7">
                    <a:moveTo>
                      <a:pt x="34" y="0"/>
                    </a:moveTo>
                    <a:cubicBezTo>
                      <a:pt x="52" y="0"/>
                      <a:pt x="60" y="2"/>
                      <a:pt x="68" y="8"/>
                    </a:cubicBezTo>
                    <a:cubicBezTo>
                      <a:pt x="77" y="14"/>
                      <a:pt x="82" y="26"/>
                      <a:pt x="82" y="38"/>
                    </a:cubicBezTo>
                    <a:cubicBezTo>
                      <a:pt x="82" y="50"/>
                      <a:pt x="77" y="62"/>
                      <a:pt x="69" y="68"/>
                    </a:cubicBezTo>
                    <a:cubicBezTo>
                      <a:pt x="60" y="75"/>
                      <a:pt x="52" y="77"/>
                      <a:pt x="35" y="77"/>
                    </a:cubicBezTo>
                    <a:cubicBezTo>
                      <a:pt x="15" y="77"/>
                      <a:pt x="15" y="77"/>
                      <a:pt x="15" y="77"/>
                    </a:cubicBezTo>
                    <a:cubicBezTo>
                      <a:pt x="15" y="127"/>
                      <a:pt x="15" y="127"/>
                      <a:pt x="15" y="127"/>
                    </a:cubicBezTo>
                    <a:cubicBezTo>
                      <a:pt x="0" y="127"/>
                      <a:pt x="0" y="127"/>
                      <a:pt x="0" y="127"/>
                    </a:cubicBezTo>
                    <a:cubicBezTo>
                      <a:pt x="0" y="0"/>
                      <a:pt x="0" y="0"/>
                      <a:pt x="0" y="0"/>
                    </a:cubicBezTo>
                    <a:lnTo>
                      <a:pt x="34" y="0"/>
                    </a:lnTo>
                    <a:close/>
                    <a:moveTo>
                      <a:pt x="15" y="64"/>
                    </a:moveTo>
                    <a:cubicBezTo>
                      <a:pt x="35" y="64"/>
                      <a:pt x="35" y="64"/>
                      <a:pt x="35" y="64"/>
                    </a:cubicBezTo>
                    <a:cubicBezTo>
                      <a:pt x="46" y="64"/>
                      <a:pt x="52" y="63"/>
                      <a:pt x="59" y="59"/>
                    </a:cubicBezTo>
                    <a:cubicBezTo>
                      <a:pt x="64" y="55"/>
                      <a:pt x="68" y="47"/>
                      <a:pt x="68" y="38"/>
                    </a:cubicBezTo>
                    <a:cubicBezTo>
                      <a:pt x="68" y="29"/>
                      <a:pt x="64" y="21"/>
                      <a:pt x="59" y="18"/>
                    </a:cubicBezTo>
                    <a:cubicBezTo>
                      <a:pt x="52" y="13"/>
                      <a:pt x="46" y="12"/>
                      <a:pt x="35" y="12"/>
                    </a:cubicBezTo>
                    <a:cubicBezTo>
                      <a:pt x="15" y="12"/>
                      <a:pt x="15" y="12"/>
                      <a:pt x="15" y="12"/>
                    </a:cubicBezTo>
                    <a:lnTo>
                      <a:pt x="15" y="6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sp>
            <p:nvSpPr>
              <p:cNvPr id="22" name="Freeform 83">
                <a:extLst>
                  <a:ext uri="{FF2B5EF4-FFF2-40B4-BE49-F238E27FC236}">
                    <a16:creationId xmlns:a16="http://schemas.microsoft.com/office/drawing/2014/main" id="{6247570C-94FE-6100-C120-1013D9B1C85D}"/>
                  </a:ext>
                </a:extLst>
              </p:cNvPr>
              <p:cNvSpPr>
                <a:spLocks noEditPoints="1"/>
              </p:cNvSpPr>
              <p:nvPr/>
            </p:nvSpPr>
            <p:spPr bwMode="auto">
              <a:xfrm>
                <a:off x="3749675" y="1916113"/>
                <a:ext cx="449263" cy="482600"/>
              </a:xfrm>
              <a:custGeom>
                <a:avLst/>
                <a:gdLst>
                  <a:gd name="T0" fmla="*/ 36 w 283"/>
                  <a:gd name="T1" fmla="*/ 304 h 304"/>
                  <a:gd name="T2" fmla="*/ 0 w 283"/>
                  <a:gd name="T3" fmla="*/ 304 h 304"/>
                  <a:gd name="T4" fmla="*/ 125 w 283"/>
                  <a:gd name="T5" fmla="*/ 0 h 304"/>
                  <a:gd name="T6" fmla="*/ 158 w 283"/>
                  <a:gd name="T7" fmla="*/ 0 h 304"/>
                  <a:gd name="T8" fmla="*/ 283 w 283"/>
                  <a:gd name="T9" fmla="*/ 304 h 304"/>
                  <a:gd name="T10" fmla="*/ 246 w 283"/>
                  <a:gd name="T11" fmla="*/ 304 h 304"/>
                  <a:gd name="T12" fmla="*/ 213 w 283"/>
                  <a:gd name="T13" fmla="*/ 218 h 304"/>
                  <a:gd name="T14" fmla="*/ 71 w 283"/>
                  <a:gd name="T15" fmla="*/ 218 h 304"/>
                  <a:gd name="T16" fmla="*/ 36 w 283"/>
                  <a:gd name="T17" fmla="*/ 304 h 304"/>
                  <a:gd name="T18" fmla="*/ 142 w 283"/>
                  <a:gd name="T19" fmla="*/ 39 h 304"/>
                  <a:gd name="T20" fmla="*/ 81 w 283"/>
                  <a:gd name="T21" fmla="*/ 192 h 304"/>
                  <a:gd name="T22" fmla="*/ 201 w 283"/>
                  <a:gd name="T23" fmla="*/ 192 h 304"/>
                  <a:gd name="T24" fmla="*/ 142 w 283"/>
                  <a:gd name="T25" fmla="*/ 39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3" h="304">
                    <a:moveTo>
                      <a:pt x="36" y="304"/>
                    </a:moveTo>
                    <a:lnTo>
                      <a:pt x="0" y="304"/>
                    </a:lnTo>
                    <a:lnTo>
                      <a:pt x="125" y="0"/>
                    </a:lnTo>
                    <a:lnTo>
                      <a:pt x="158" y="0"/>
                    </a:lnTo>
                    <a:lnTo>
                      <a:pt x="283" y="304"/>
                    </a:lnTo>
                    <a:lnTo>
                      <a:pt x="246" y="304"/>
                    </a:lnTo>
                    <a:lnTo>
                      <a:pt x="213" y="218"/>
                    </a:lnTo>
                    <a:lnTo>
                      <a:pt x="71" y="218"/>
                    </a:lnTo>
                    <a:lnTo>
                      <a:pt x="36" y="304"/>
                    </a:lnTo>
                    <a:close/>
                    <a:moveTo>
                      <a:pt x="142" y="39"/>
                    </a:moveTo>
                    <a:lnTo>
                      <a:pt x="81" y="192"/>
                    </a:lnTo>
                    <a:lnTo>
                      <a:pt x="201" y="192"/>
                    </a:lnTo>
                    <a:lnTo>
                      <a:pt x="142" y="3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sp>
            <p:nvSpPr>
              <p:cNvPr id="23" name="Freeform 84">
                <a:extLst>
                  <a:ext uri="{FF2B5EF4-FFF2-40B4-BE49-F238E27FC236}">
                    <a16:creationId xmlns:a16="http://schemas.microsoft.com/office/drawing/2014/main" id="{063F0775-F3B2-3FEB-DFD5-4992EBEB6743}"/>
                  </a:ext>
                </a:extLst>
              </p:cNvPr>
              <p:cNvSpPr>
                <a:spLocks/>
              </p:cNvSpPr>
              <p:nvPr/>
            </p:nvSpPr>
            <p:spPr bwMode="auto">
              <a:xfrm>
                <a:off x="4203700" y="1905001"/>
                <a:ext cx="471488" cy="501650"/>
              </a:xfrm>
              <a:custGeom>
                <a:avLst/>
                <a:gdLst>
                  <a:gd name="T0" fmla="*/ 126 w 126"/>
                  <a:gd name="T1" fmla="*/ 96 h 132"/>
                  <a:gd name="T2" fmla="*/ 67 w 126"/>
                  <a:gd name="T3" fmla="*/ 132 h 132"/>
                  <a:gd name="T4" fmla="*/ 0 w 126"/>
                  <a:gd name="T5" fmla="*/ 66 h 132"/>
                  <a:gd name="T6" fmla="*/ 67 w 126"/>
                  <a:gd name="T7" fmla="*/ 0 h 132"/>
                  <a:gd name="T8" fmla="*/ 126 w 126"/>
                  <a:gd name="T9" fmla="*/ 38 h 132"/>
                  <a:gd name="T10" fmla="*/ 110 w 126"/>
                  <a:gd name="T11" fmla="*/ 38 h 132"/>
                  <a:gd name="T12" fmla="*/ 67 w 126"/>
                  <a:gd name="T13" fmla="*/ 13 h 132"/>
                  <a:gd name="T14" fmla="*/ 15 w 126"/>
                  <a:gd name="T15" fmla="*/ 66 h 132"/>
                  <a:gd name="T16" fmla="*/ 67 w 126"/>
                  <a:gd name="T17" fmla="*/ 120 h 132"/>
                  <a:gd name="T18" fmla="*/ 110 w 126"/>
                  <a:gd name="T19" fmla="*/ 96 h 132"/>
                  <a:gd name="T20" fmla="*/ 126 w 126"/>
                  <a:gd name="T21" fmla="*/ 9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 h="132">
                    <a:moveTo>
                      <a:pt x="126" y="96"/>
                    </a:moveTo>
                    <a:cubicBezTo>
                      <a:pt x="117" y="116"/>
                      <a:pt x="95" y="132"/>
                      <a:pt x="67" y="132"/>
                    </a:cubicBezTo>
                    <a:cubicBezTo>
                      <a:pt x="29" y="132"/>
                      <a:pt x="0" y="103"/>
                      <a:pt x="0" y="66"/>
                    </a:cubicBezTo>
                    <a:cubicBezTo>
                      <a:pt x="0" y="30"/>
                      <a:pt x="29" y="0"/>
                      <a:pt x="67" y="0"/>
                    </a:cubicBezTo>
                    <a:cubicBezTo>
                      <a:pt x="98" y="0"/>
                      <a:pt x="118" y="21"/>
                      <a:pt x="126" y="38"/>
                    </a:cubicBezTo>
                    <a:cubicBezTo>
                      <a:pt x="110" y="38"/>
                      <a:pt x="110" y="38"/>
                      <a:pt x="110" y="38"/>
                    </a:cubicBezTo>
                    <a:cubicBezTo>
                      <a:pt x="106" y="30"/>
                      <a:pt x="91" y="13"/>
                      <a:pt x="67" y="13"/>
                    </a:cubicBezTo>
                    <a:cubicBezTo>
                      <a:pt x="37" y="13"/>
                      <a:pt x="15" y="37"/>
                      <a:pt x="15" y="66"/>
                    </a:cubicBezTo>
                    <a:cubicBezTo>
                      <a:pt x="15" y="96"/>
                      <a:pt x="37" y="120"/>
                      <a:pt x="67" y="120"/>
                    </a:cubicBezTo>
                    <a:cubicBezTo>
                      <a:pt x="94" y="120"/>
                      <a:pt x="107" y="101"/>
                      <a:pt x="110" y="96"/>
                    </a:cubicBezTo>
                    <a:lnTo>
                      <a:pt x="126" y="9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sp>
            <p:nvSpPr>
              <p:cNvPr id="24" name="Freeform 85">
                <a:extLst>
                  <a:ext uri="{FF2B5EF4-FFF2-40B4-BE49-F238E27FC236}">
                    <a16:creationId xmlns:a16="http://schemas.microsoft.com/office/drawing/2014/main" id="{31AC7CCF-4938-8A71-97EB-240AAB0D4324}"/>
                  </a:ext>
                </a:extLst>
              </p:cNvPr>
              <p:cNvSpPr>
                <a:spLocks/>
              </p:cNvSpPr>
              <p:nvPr/>
            </p:nvSpPr>
            <p:spPr bwMode="auto">
              <a:xfrm>
                <a:off x="4741863" y="1916113"/>
                <a:ext cx="266700" cy="482600"/>
              </a:xfrm>
              <a:custGeom>
                <a:avLst/>
                <a:gdLst>
                  <a:gd name="T0" fmla="*/ 0 w 168"/>
                  <a:gd name="T1" fmla="*/ 0 h 304"/>
                  <a:gd name="T2" fmla="*/ 168 w 168"/>
                  <a:gd name="T3" fmla="*/ 0 h 304"/>
                  <a:gd name="T4" fmla="*/ 168 w 168"/>
                  <a:gd name="T5" fmla="*/ 29 h 304"/>
                  <a:gd name="T6" fmla="*/ 36 w 168"/>
                  <a:gd name="T7" fmla="*/ 29 h 304"/>
                  <a:gd name="T8" fmla="*/ 36 w 168"/>
                  <a:gd name="T9" fmla="*/ 137 h 304"/>
                  <a:gd name="T10" fmla="*/ 168 w 168"/>
                  <a:gd name="T11" fmla="*/ 137 h 304"/>
                  <a:gd name="T12" fmla="*/ 168 w 168"/>
                  <a:gd name="T13" fmla="*/ 166 h 304"/>
                  <a:gd name="T14" fmla="*/ 36 w 168"/>
                  <a:gd name="T15" fmla="*/ 166 h 304"/>
                  <a:gd name="T16" fmla="*/ 36 w 168"/>
                  <a:gd name="T17" fmla="*/ 276 h 304"/>
                  <a:gd name="T18" fmla="*/ 168 w 168"/>
                  <a:gd name="T19" fmla="*/ 276 h 304"/>
                  <a:gd name="T20" fmla="*/ 168 w 168"/>
                  <a:gd name="T21" fmla="*/ 304 h 304"/>
                  <a:gd name="T22" fmla="*/ 0 w 168"/>
                  <a:gd name="T23" fmla="*/ 304 h 304"/>
                  <a:gd name="T24" fmla="*/ 0 w 168"/>
                  <a:gd name="T25"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304">
                    <a:moveTo>
                      <a:pt x="0" y="0"/>
                    </a:moveTo>
                    <a:lnTo>
                      <a:pt x="168" y="0"/>
                    </a:lnTo>
                    <a:lnTo>
                      <a:pt x="168" y="29"/>
                    </a:lnTo>
                    <a:lnTo>
                      <a:pt x="36" y="29"/>
                    </a:lnTo>
                    <a:lnTo>
                      <a:pt x="36" y="137"/>
                    </a:lnTo>
                    <a:lnTo>
                      <a:pt x="168" y="137"/>
                    </a:lnTo>
                    <a:lnTo>
                      <a:pt x="168" y="166"/>
                    </a:lnTo>
                    <a:lnTo>
                      <a:pt x="36" y="166"/>
                    </a:lnTo>
                    <a:lnTo>
                      <a:pt x="36" y="276"/>
                    </a:lnTo>
                    <a:lnTo>
                      <a:pt x="168" y="276"/>
                    </a:lnTo>
                    <a:lnTo>
                      <a:pt x="168" y="304"/>
                    </a:lnTo>
                    <a:lnTo>
                      <a:pt x="0" y="304"/>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sp>
            <p:nvSpPr>
              <p:cNvPr id="25" name="Freeform 86">
                <a:extLst>
                  <a:ext uri="{FF2B5EF4-FFF2-40B4-BE49-F238E27FC236}">
                    <a16:creationId xmlns:a16="http://schemas.microsoft.com/office/drawing/2014/main" id="{A26361F1-F63E-A376-3BD4-BE757038E87E}"/>
                  </a:ext>
                </a:extLst>
              </p:cNvPr>
              <p:cNvSpPr>
                <a:spLocks/>
              </p:cNvSpPr>
              <p:nvPr/>
            </p:nvSpPr>
            <p:spPr bwMode="auto">
              <a:xfrm>
                <a:off x="5191125" y="1916113"/>
                <a:ext cx="296863" cy="482600"/>
              </a:xfrm>
              <a:custGeom>
                <a:avLst/>
                <a:gdLst>
                  <a:gd name="T0" fmla="*/ 71 w 187"/>
                  <a:gd name="T1" fmla="*/ 43 h 304"/>
                  <a:gd name="T2" fmla="*/ 0 w 187"/>
                  <a:gd name="T3" fmla="*/ 43 h 304"/>
                  <a:gd name="T4" fmla="*/ 0 w 187"/>
                  <a:gd name="T5" fmla="*/ 0 h 304"/>
                  <a:gd name="T6" fmla="*/ 187 w 187"/>
                  <a:gd name="T7" fmla="*/ 0 h 304"/>
                  <a:gd name="T8" fmla="*/ 187 w 187"/>
                  <a:gd name="T9" fmla="*/ 43 h 304"/>
                  <a:gd name="T10" fmla="*/ 118 w 187"/>
                  <a:gd name="T11" fmla="*/ 43 h 304"/>
                  <a:gd name="T12" fmla="*/ 118 w 187"/>
                  <a:gd name="T13" fmla="*/ 304 h 304"/>
                  <a:gd name="T14" fmla="*/ 71 w 187"/>
                  <a:gd name="T15" fmla="*/ 304 h 304"/>
                  <a:gd name="T16" fmla="*/ 71 w 187"/>
                  <a:gd name="T17" fmla="*/ 43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304">
                    <a:moveTo>
                      <a:pt x="71" y="43"/>
                    </a:moveTo>
                    <a:lnTo>
                      <a:pt x="0" y="43"/>
                    </a:lnTo>
                    <a:lnTo>
                      <a:pt x="0" y="0"/>
                    </a:lnTo>
                    <a:lnTo>
                      <a:pt x="187" y="0"/>
                    </a:lnTo>
                    <a:lnTo>
                      <a:pt x="187" y="43"/>
                    </a:lnTo>
                    <a:lnTo>
                      <a:pt x="118" y="43"/>
                    </a:lnTo>
                    <a:lnTo>
                      <a:pt x="118" y="304"/>
                    </a:lnTo>
                    <a:lnTo>
                      <a:pt x="71" y="304"/>
                    </a:lnTo>
                    <a:lnTo>
                      <a:pt x="71" y="4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sp>
            <p:nvSpPr>
              <p:cNvPr id="26" name="Freeform 87">
                <a:extLst>
                  <a:ext uri="{FF2B5EF4-FFF2-40B4-BE49-F238E27FC236}">
                    <a16:creationId xmlns:a16="http://schemas.microsoft.com/office/drawing/2014/main" id="{41D090A0-B1A7-DB76-167E-330C5C154F07}"/>
                  </a:ext>
                </a:extLst>
              </p:cNvPr>
              <p:cNvSpPr>
                <a:spLocks/>
              </p:cNvSpPr>
              <p:nvPr/>
            </p:nvSpPr>
            <p:spPr bwMode="auto">
              <a:xfrm>
                <a:off x="5540375" y="1916113"/>
                <a:ext cx="265113" cy="482600"/>
              </a:xfrm>
              <a:custGeom>
                <a:avLst/>
                <a:gdLst>
                  <a:gd name="T0" fmla="*/ 0 w 167"/>
                  <a:gd name="T1" fmla="*/ 0 h 304"/>
                  <a:gd name="T2" fmla="*/ 167 w 167"/>
                  <a:gd name="T3" fmla="*/ 0 h 304"/>
                  <a:gd name="T4" fmla="*/ 167 w 167"/>
                  <a:gd name="T5" fmla="*/ 43 h 304"/>
                  <a:gd name="T6" fmla="*/ 47 w 167"/>
                  <a:gd name="T7" fmla="*/ 43 h 304"/>
                  <a:gd name="T8" fmla="*/ 47 w 167"/>
                  <a:gd name="T9" fmla="*/ 130 h 304"/>
                  <a:gd name="T10" fmla="*/ 167 w 167"/>
                  <a:gd name="T11" fmla="*/ 130 h 304"/>
                  <a:gd name="T12" fmla="*/ 167 w 167"/>
                  <a:gd name="T13" fmla="*/ 173 h 304"/>
                  <a:gd name="T14" fmla="*/ 47 w 167"/>
                  <a:gd name="T15" fmla="*/ 173 h 304"/>
                  <a:gd name="T16" fmla="*/ 47 w 167"/>
                  <a:gd name="T17" fmla="*/ 261 h 304"/>
                  <a:gd name="T18" fmla="*/ 167 w 167"/>
                  <a:gd name="T19" fmla="*/ 261 h 304"/>
                  <a:gd name="T20" fmla="*/ 167 w 167"/>
                  <a:gd name="T21" fmla="*/ 304 h 304"/>
                  <a:gd name="T22" fmla="*/ 0 w 167"/>
                  <a:gd name="T23" fmla="*/ 304 h 304"/>
                  <a:gd name="T24" fmla="*/ 0 w 167"/>
                  <a:gd name="T25"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4">
                    <a:moveTo>
                      <a:pt x="0" y="0"/>
                    </a:moveTo>
                    <a:lnTo>
                      <a:pt x="167" y="0"/>
                    </a:lnTo>
                    <a:lnTo>
                      <a:pt x="167" y="43"/>
                    </a:lnTo>
                    <a:lnTo>
                      <a:pt x="47" y="43"/>
                    </a:lnTo>
                    <a:lnTo>
                      <a:pt x="47" y="130"/>
                    </a:lnTo>
                    <a:lnTo>
                      <a:pt x="167" y="130"/>
                    </a:lnTo>
                    <a:lnTo>
                      <a:pt x="167" y="173"/>
                    </a:lnTo>
                    <a:lnTo>
                      <a:pt x="47" y="173"/>
                    </a:lnTo>
                    <a:lnTo>
                      <a:pt x="47" y="261"/>
                    </a:lnTo>
                    <a:lnTo>
                      <a:pt x="167" y="261"/>
                    </a:lnTo>
                    <a:lnTo>
                      <a:pt x="167" y="304"/>
                    </a:lnTo>
                    <a:lnTo>
                      <a:pt x="0" y="304"/>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sp>
            <p:nvSpPr>
              <p:cNvPr id="27" name="Freeform 88">
                <a:extLst>
                  <a:ext uri="{FF2B5EF4-FFF2-40B4-BE49-F238E27FC236}">
                    <a16:creationId xmlns:a16="http://schemas.microsoft.com/office/drawing/2014/main" id="{398E7CAE-608F-04E2-363B-4524132A0716}"/>
                  </a:ext>
                </a:extLst>
              </p:cNvPr>
              <p:cNvSpPr>
                <a:spLocks/>
              </p:cNvSpPr>
              <p:nvPr/>
            </p:nvSpPr>
            <p:spPr bwMode="auto">
              <a:xfrm>
                <a:off x="5865813" y="1905001"/>
                <a:ext cx="479425" cy="506413"/>
              </a:xfrm>
              <a:custGeom>
                <a:avLst/>
                <a:gdLst>
                  <a:gd name="T0" fmla="*/ 127 w 128"/>
                  <a:gd name="T1" fmla="*/ 91 h 133"/>
                  <a:gd name="T2" fmla="*/ 67 w 128"/>
                  <a:gd name="T3" fmla="*/ 133 h 133"/>
                  <a:gd name="T4" fmla="*/ 0 w 128"/>
                  <a:gd name="T5" fmla="*/ 66 h 133"/>
                  <a:gd name="T6" fmla="*/ 67 w 128"/>
                  <a:gd name="T7" fmla="*/ 0 h 133"/>
                  <a:gd name="T8" fmla="*/ 128 w 128"/>
                  <a:gd name="T9" fmla="*/ 42 h 133"/>
                  <a:gd name="T10" fmla="*/ 106 w 128"/>
                  <a:gd name="T11" fmla="*/ 42 h 133"/>
                  <a:gd name="T12" fmla="*/ 66 w 128"/>
                  <a:gd name="T13" fmla="*/ 18 h 133"/>
                  <a:gd name="T14" fmla="*/ 20 w 128"/>
                  <a:gd name="T15" fmla="*/ 66 h 133"/>
                  <a:gd name="T16" fmla="*/ 67 w 128"/>
                  <a:gd name="T17" fmla="*/ 115 h 133"/>
                  <a:gd name="T18" fmla="*/ 106 w 128"/>
                  <a:gd name="T19" fmla="*/ 91 h 133"/>
                  <a:gd name="T20" fmla="*/ 127 w 128"/>
                  <a:gd name="T21" fmla="*/ 9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 h="133">
                    <a:moveTo>
                      <a:pt x="127" y="91"/>
                    </a:moveTo>
                    <a:cubicBezTo>
                      <a:pt x="119" y="115"/>
                      <a:pt x="96" y="133"/>
                      <a:pt x="67" y="133"/>
                    </a:cubicBezTo>
                    <a:cubicBezTo>
                      <a:pt x="28" y="133"/>
                      <a:pt x="0" y="102"/>
                      <a:pt x="0" y="66"/>
                    </a:cubicBezTo>
                    <a:cubicBezTo>
                      <a:pt x="0" y="31"/>
                      <a:pt x="27" y="0"/>
                      <a:pt x="67" y="0"/>
                    </a:cubicBezTo>
                    <a:cubicBezTo>
                      <a:pt x="101" y="0"/>
                      <a:pt x="121" y="24"/>
                      <a:pt x="128" y="42"/>
                    </a:cubicBezTo>
                    <a:cubicBezTo>
                      <a:pt x="106" y="42"/>
                      <a:pt x="106" y="42"/>
                      <a:pt x="106" y="42"/>
                    </a:cubicBezTo>
                    <a:cubicBezTo>
                      <a:pt x="102" y="34"/>
                      <a:pt x="89" y="18"/>
                      <a:pt x="66" y="18"/>
                    </a:cubicBezTo>
                    <a:cubicBezTo>
                      <a:pt x="39" y="18"/>
                      <a:pt x="20" y="40"/>
                      <a:pt x="20" y="66"/>
                    </a:cubicBezTo>
                    <a:cubicBezTo>
                      <a:pt x="20" y="93"/>
                      <a:pt x="40" y="115"/>
                      <a:pt x="67" y="115"/>
                    </a:cubicBezTo>
                    <a:cubicBezTo>
                      <a:pt x="91" y="115"/>
                      <a:pt x="103" y="96"/>
                      <a:pt x="106" y="91"/>
                    </a:cubicBezTo>
                    <a:lnTo>
                      <a:pt x="127" y="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sp>
            <p:nvSpPr>
              <p:cNvPr id="28" name="Freeform 89">
                <a:extLst>
                  <a:ext uri="{FF2B5EF4-FFF2-40B4-BE49-F238E27FC236}">
                    <a16:creationId xmlns:a16="http://schemas.microsoft.com/office/drawing/2014/main" id="{D2B2C836-8A07-DA68-4762-989B86FB05CD}"/>
                  </a:ext>
                </a:extLst>
              </p:cNvPr>
              <p:cNvSpPr>
                <a:spLocks/>
              </p:cNvSpPr>
              <p:nvPr/>
            </p:nvSpPr>
            <p:spPr bwMode="auto">
              <a:xfrm>
                <a:off x="6408738" y="1916113"/>
                <a:ext cx="358775" cy="482600"/>
              </a:xfrm>
              <a:custGeom>
                <a:avLst/>
                <a:gdLst>
                  <a:gd name="T0" fmla="*/ 0 w 226"/>
                  <a:gd name="T1" fmla="*/ 304 h 304"/>
                  <a:gd name="T2" fmla="*/ 0 w 226"/>
                  <a:gd name="T3" fmla="*/ 0 h 304"/>
                  <a:gd name="T4" fmla="*/ 49 w 226"/>
                  <a:gd name="T5" fmla="*/ 0 h 304"/>
                  <a:gd name="T6" fmla="*/ 49 w 226"/>
                  <a:gd name="T7" fmla="*/ 127 h 304"/>
                  <a:gd name="T8" fmla="*/ 179 w 226"/>
                  <a:gd name="T9" fmla="*/ 127 h 304"/>
                  <a:gd name="T10" fmla="*/ 179 w 226"/>
                  <a:gd name="T11" fmla="*/ 0 h 304"/>
                  <a:gd name="T12" fmla="*/ 226 w 226"/>
                  <a:gd name="T13" fmla="*/ 0 h 304"/>
                  <a:gd name="T14" fmla="*/ 226 w 226"/>
                  <a:gd name="T15" fmla="*/ 304 h 304"/>
                  <a:gd name="T16" fmla="*/ 179 w 226"/>
                  <a:gd name="T17" fmla="*/ 304 h 304"/>
                  <a:gd name="T18" fmla="*/ 179 w 226"/>
                  <a:gd name="T19" fmla="*/ 170 h 304"/>
                  <a:gd name="T20" fmla="*/ 49 w 226"/>
                  <a:gd name="T21" fmla="*/ 170 h 304"/>
                  <a:gd name="T22" fmla="*/ 49 w 226"/>
                  <a:gd name="T23" fmla="*/ 304 h 304"/>
                  <a:gd name="T24" fmla="*/ 0 w 226"/>
                  <a:gd name="T25"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 h="304">
                    <a:moveTo>
                      <a:pt x="0" y="304"/>
                    </a:moveTo>
                    <a:lnTo>
                      <a:pt x="0" y="0"/>
                    </a:lnTo>
                    <a:lnTo>
                      <a:pt x="49" y="0"/>
                    </a:lnTo>
                    <a:lnTo>
                      <a:pt x="49" y="127"/>
                    </a:lnTo>
                    <a:lnTo>
                      <a:pt x="179" y="127"/>
                    </a:lnTo>
                    <a:lnTo>
                      <a:pt x="179" y="0"/>
                    </a:lnTo>
                    <a:lnTo>
                      <a:pt x="226" y="0"/>
                    </a:lnTo>
                    <a:lnTo>
                      <a:pt x="226" y="304"/>
                    </a:lnTo>
                    <a:lnTo>
                      <a:pt x="179" y="304"/>
                    </a:lnTo>
                    <a:lnTo>
                      <a:pt x="179" y="170"/>
                    </a:lnTo>
                    <a:lnTo>
                      <a:pt x="49" y="170"/>
                    </a:lnTo>
                    <a:lnTo>
                      <a:pt x="49" y="304"/>
                    </a:lnTo>
                    <a:lnTo>
                      <a:pt x="0" y="30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grpSp>
        <p:grpSp>
          <p:nvGrpSpPr>
            <p:cNvPr id="12" name="Group 11">
              <a:extLst>
                <a:ext uri="{FF2B5EF4-FFF2-40B4-BE49-F238E27FC236}">
                  <a16:creationId xmlns:a16="http://schemas.microsoft.com/office/drawing/2014/main" id="{B482098F-BBFE-DED7-2EEC-FADDA7ED4A25}"/>
                </a:ext>
              </a:extLst>
            </p:cNvPr>
            <p:cNvGrpSpPr/>
            <p:nvPr/>
          </p:nvGrpSpPr>
          <p:grpSpPr>
            <a:xfrm>
              <a:off x="403861" y="3615329"/>
              <a:ext cx="2483439" cy="530352"/>
              <a:chOff x="336550" y="1871663"/>
              <a:chExt cx="2646363" cy="565150"/>
            </a:xfrm>
            <a:solidFill>
              <a:schemeClr val="bg1"/>
            </a:solidFill>
          </p:grpSpPr>
          <p:sp>
            <p:nvSpPr>
              <p:cNvPr id="13" name="Freeform 90">
                <a:extLst>
                  <a:ext uri="{FF2B5EF4-FFF2-40B4-BE49-F238E27FC236}">
                    <a16:creationId xmlns:a16="http://schemas.microsoft.com/office/drawing/2014/main" id="{51BCA6AC-9E2D-7398-DD50-AC1182B24607}"/>
                  </a:ext>
                </a:extLst>
              </p:cNvPr>
              <p:cNvSpPr>
                <a:spLocks/>
              </p:cNvSpPr>
              <p:nvPr/>
            </p:nvSpPr>
            <p:spPr bwMode="auto">
              <a:xfrm>
                <a:off x="336550" y="1912938"/>
                <a:ext cx="265113" cy="490538"/>
              </a:xfrm>
              <a:custGeom>
                <a:avLst/>
                <a:gdLst>
                  <a:gd name="T0" fmla="*/ 0 w 167"/>
                  <a:gd name="T1" fmla="*/ 0 h 309"/>
                  <a:gd name="T2" fmla="*/ 167 w 167"/>
                  <a:gd name="T3" fmla="*/ 0 h 309"/>
                  <a:gd name="T4" fmla="*/ 167 w 167"/>
                  <a:gd name="T5" fmla="*/ 31 h 309"/>
                  <a:gd name="T6" fmla="*/ 33 w 167"/>
                  <a:gd name="T7" fmla="*/ 31 h 309"/>
                  <a:gd name="T8" fmla="*/ 33 w 167"/>
                  <a:gd name="T9" fmla="*/ 139 h 309"/>
                  <a:gd name="T10" fmla="*/ 165 w 167"/>
                  <a:gd name="T11" fmla="*/ 139 h 309"/>
                  <a:gd name="T12" fmla="*/ 165 w 167"/>
                  <a:gd name="T13" fmla="*/ 168 h 309"/>
                  <a:gd name="T14" fmla="*/ 33 w 167"/>
                  <a:gd name="T15" fmla="*/ 168 h 309"/>
                  <a:gd name="T16" fmla="*/ 33 w 167"/>
                  <a:gd name="T17" fmla="*/ 278 h 309"/>
                  <a:gd name="T18" fmla="*/ 167 w 167"/>
                  <a:gd name="T19" fmla="*/ 278 h 309"/>
                  <a:gd name="T20" fmla="*/ 167 w 167"/>
                  <a:gd name="T21" fmla="*/ 309 h 309"/>
                  <a:gd name="T22" fmla="*/ 0 w 167"/>
                  <a:gd name="T23" fmla="*/ 309 h 309"/>
                  <a:gd name="T24" fmla="*/ 0 w 167"/>
                  <a:gd name="T25"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9">
                    <a:moveTo>
                      <a:pt x="0" y="0"/>
                    </a:moveTo>
                    <a:lnTo>
                      <a:pt x="167" y="0"/>
                    </a:lnTo>
                    <a:lnTo>
                      <a:pt x="167" y="31"/>
                    </a:lnTo>
                    <a:lnTo>
                      <a:pt x="33" y="31"/>
                    </a:lnTo>
                    <a:lnTo>
                      <a:pt x="33" y="139"/>
                    </a:lnTo>
                    <a:lnTo>
                      <a:pt x="165" y="139"/>
                    </a:lnTo>
                    <a:lnTo>
                      <a:pt x="165" y="168"/>
                    </a:lnTo>
                    <a:lnTo>
                      <a:pt x="33" y="168"/>
                    </a:lnTo>
                    <a:lnTo>
                      <a:pt x="33" y="278"/>
                    </a:lnTo>
                    <a:lnTo>
                      <a:pt x="167" y="278"/>
                    </a:lnTo>
                    <a:lnTo>
                      <a:pt x="167" y="309"/>
                    </a:lnTo>
                    <a:lnTo>
                      <a:pt x="0" y="309"/>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91">
                <a:extLst>
                  <a:ext uri="{FF2B5EF4-FFF2-40B4-BE49-F238E27FC236}">
                    <a16:creationId xmlns:a16="http://schemas.microsoft.com/office/drawing/2014/main" id="{245BF284-617A-E730-1B99-A5887CD7B82D}"/>
                  </a:ext>
                </a:extLst>
              </p:cNvPr>
              <p:cNvSpPr>
                <a:spLocks/>
              </p:cNvSpPr>
              <p:nvPr/>
            </p:nvSpPr>
            <p:spPr bwMode="auto">
              <a:xfrm>
                <a:off x="650875" y="1912938"/>
                <a:ext cx="392113" cy="490538"/>
              </a:xfrm>
              <a:custGeom>
                <a:avLst/>
                <a:gdLst>
                  <a:gd name="T0" fmla="*/ 103 w 247"/>
                  <a:gd name="T1" fmla="*/ 148 h 309"/>
                  <a:gd name="T2" fmla="*/ 7 w 247"/>
                  <a:gd name="T3" fmla="*/ 0 h 309"/>
                  <a:gd name="T4" fmla="*/ 44 w 247"/>
                  <a:gd name="T5" fmla="*/ 0 h 309"/>
                  <a:gd name="T6" fmla="*/ 122 w 247"/>
                  <a:gd name="T7" fmla="*/ 124 h 309"/>
                  <a:gd name="T8" fmla="*/ 200 w 247"/>
                  <a:gd name="T9" fmla="*/ 0 h 309"/>
                  <a:gd name="T10" fmla="*/ 240 w 247"/>
                  <a:gd name="T11" fmla="*/ 0 h 309"/>
                  <a:gd name="T12" fmla="*/ 144 w 247"/>
                  <a:gd name="T13" fmla="*/ 151 h 309"/>
                  <a:gd name="T14" fmla="*/ 247 w 247"/>
                  <a:gd name="T15" fmla="*/ 309 h 309"/>
                  <a:gd name="T16" fmla="*/ 207 w 247"/>
                  <a:gd name="T17" fmla="*/ 309 h 309"/>
                  <a:gd name="T18" fmla="*/ 122 w 247"/>
                  <a:gd name="T19" fmla="*/ 175 h 309"/>
                  <a:gd name="T20" fmla="*/ 37 w 247"/>
                  <a:gd name="T21" fmla="*/ 309 h 309"/>
                  <a:gd name="T22" fmla="*/ 0 w 247"/>
                  <a:gd name="T23" fmla="*/ 309 h 309"/>
                  <a:gd name="T24" fmla="*/ 103 w 247"/>
                  <a:gd name="T25" fmla="*/ 148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7" h="309">
                    <a:moveTo>
                      <a:pt x="103" y="148"/>
                    </a:moveTo>
                    <a:lnTo>
                      <a:pt x="7" y="0"/>
                    </a:lnTo>
                    <a:lnTo>
                      <a:pt x="44" y="0"/>
                    </a:lnTo>
                    <a:lnTo>
                      <a:pt x="122" y="124"/>
                    </a:lnTo>
                    <a:lnTo>
                      <a:pt x="200" y="0"/>
                    </a:lnTo>
                    <a:lnTo>
                      <a:pt x="240" y="0"/>
                    </a:lnTo>
                    <a:lnTo>
                      <a:pt x="144" y="151"/>
                    </a:lnTo>
                    <a:lnTo>
                      <a:pt x="247" y="309"/>
                    </a:lnTo>
                    <a:lnTo>
                      <a:pt x="207" y="309"/>
                    </a:lnTo>
                    <a:lnTo>
                      <a:pt x="122" y="175"/>
                    </a:lnTo>
                    <a:lnTo>
                      <a:pt x="37" y="309"/>
                    </a:lnTo>
                    <a:lnTo>
                      <a:pt x="0" y="309"/>
                    </a:lnTo>
                    <a:lnTo>
                      <a:pt x="103" y="14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92">
                <a:extLst>
                  <a:ext uri="{FF2B5EF4-FFF2-40B4-BE49-F238E27FC236}">
                    <a16:creationId xmlns:a16="http://schemas.microsoft.com/office/drawing/2014/main" id="{BA43B435-68E6-516D-BE83-DE298517480C}"/>
                  </a:ext>
                </a:extLst>
              </p:cNvPr>
              <p:cNvSpPr>
                <a:spLocks noEditPoints="1"/>
              </p:cNvSpPr>
              <p:nvPr/>
            </p:nvSpPr>
            <p:spPr bwMode="auto">
              <a:xfrm>
                <a:off x="1100138" y="1912938"/>
                <a:ext cx="306388" cy="490538"/>
              </a:xfrm>
              <a:custGeom>
                <a:avLst/>
                <a:gdLst>
                  <a:gd name="T0" fmla="*/ 34 w 82"/>
                  <a:gd name="T1" fmla="*/ 0 h 129"/>
                  <a:gd name="T2" fmla="*/ 68 w 82"/>
                  <a:gd name="T3" fmla="*/ 9 h 129"/>
                  <a:gd name="T4" fmla="*/ 82 w 82"/>
                  <a:gd name="T5" fmla="*/ 39 h 129"/>
                  <a:gd name="T6" fmla="*/ 69 w 82"/>
                  <a:gd name="T7" fmla="*/ 70 h 129"/>
                  <a:gd name="T8" fmla="*/ 35 w 82"/>
                  <a:gd name="T9" fmla="*/ 78 h 129"/>
                  <a:gd name="T10" fmla="*/ 14 w 82"/>
                  <a:gd name="T11" fmla="*/ 78 h 129"/>
                  <a:gd name="T12" fmla="*/ 14 w 82"/>
                  <a:gd name="T13" fmla="*/ 129 h 129"/>
                  <a:gd name="T14" fmla="*/ 0 w 82"/>
                  <a:gd name="T15" fmla="*/ 129 h 129"/>
                  <a:gd name="T16" fmla="*/ 0 w 82"/>
                  <a:gd name="T17" fmla="*/ 0 h 129"/>
                  <a:gd name="T18" fmla="*/ 34 w 82"/>
                  <a:gd name="T19" fmla="*/ 0 h 129"/>
                  <a:gd name="T20" fmla="*/ 14 w 82"/>
                  <a:gd name="T21" fmla="*/ 66 h 129"/>
                  <a:gd name="T22" fmla="*/ 35 w 82"/>
                  <a:gd name="T23" fmla="*/ 66 h 129"/>
                  <a:gd name="T24" fmla="*/ 59 w 82"/>
                  <a:gd name="T25" fmla="*/ 60 h 129"/>
                  <a:gd name="T26" fmla="*/ 68 w 82"/>
                  <a:gd name="T27" fmla="*/ 39 h 129"/>
                  <a:gd name="T28" fmla="*/ 58 w 82"/>
                  <a:gd name="T29" fmla="*/ 18 h 129"/>
                  <a:gd name="T30" fmla="*/ 35 w 82"/>
                  <a:gd name="T31" fmla="*/ 13 h 129"/>
                  <a:gd name="T32" fmla="*/ 14 w 82"/>
                  <a:gd name="T33" fmla="*/ 13 h 129"/>
                  <a:gd name="T34" fmla="*/ 14 w 82"/>
                  <a:gd name="T35" fmla="*/ 6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9">
                    <a:moveTo>
                      <a:pt x="34" y="0"/>
                    </a:moveTo>
                    <a:cubicBezTo>
                      <a:pt x="52" y="0"/>
                      <a:pt x="60" y="3"/>
                      <a:pt x="68" y="9"/>
                    </a:cubicBezTo>
                    <a:cubicBezTo>
                      <a:pt x="77" y="15"/>
                      <a:pt x="82" y="27"/>
                      <a:pt x="82" y="39"/>
                    </a:cubicBezTo>
                    <a:cubicBezTo>
                      <a:pt x="82" y="51"/>
                      <a:pt x="77" y="63"/>
                      <a:pt x="69" y="70"/>
                    </a:cubicBezTo>
                    <a:cubicBezTo>
                      <a:pt x="60" y="76"/>
                      <a:pt x="52" y="78"/>
                      <a:pt x="35" y="78"/>
                    </a:cubicBezTo>
                    <a:cubicBezTo>
                      <a:pt x="14" y="78"/>
                      <a:pt x="14" y="78"/>
                      <a:pt x="14" y="78"/>
                    </a:cubicBezTo>
                    <a:cubicBezTo>
                      <a:pt x="14" y="129"/>
                      <a:pt x="14" y="129"/>
                      <a:pt x="14" y="129"/>
                    </a:cubicBezTo>
                    <a:cubicBezTo>
                      <a:pt x="0" y="129"/>
                      <a:pt x="0" y="129"/>
                      <a:pt x="0" y="129"/>
                    </a:cubicBezTo>
                    <a:cubicBezTo>
                      <a:pt x="0" y="0"/>
                      <a:pt x="0" y="0"/>
                      <a:pt x="0" y="0"/>
                    </a:cubicBezTo>
                    <a:lnTo>
                      <a:pt x="34" y="0"/>
                    </a:lnTo>
                    <a:close/>
                    <a:moveTo>
                      <a:pt x="14" y="66"/>
                    </a:moveTo>
                    <a:cubicBezTo>
                      <a:pt x="35" y="66"/>
                      <a:pt x="35" y="66"/>
                      <a:pt x="35" y="66"/>
                    </a:cubicBezTo>
                    <a:cubicBezTo>
                      <a:pt x="46" y="66"/>
                      <a:pt x="52" y="64"/>
                      <a:pt x="59" y="60"/>
                    </a:cubicBezTo>
                    <a:cubicBezTo>
                      <a:pt x="64" y="57"/>
                      <a:pt x="68" y="48"/>
                      <a:pt x="68" y="39"/>
                    </a:cubicBezTo>
                    <a:cubicBezTo>
                      <a:pt x="68" y="30"/>
                      <a:pt x="64" y="22"/>
                      <a:pt x="58" y="18"/>
                    </a:cubicBezTo>
                    <a:cubicBezTo>
                      <a:pt x="52" y="14"/>
                      <a:pt x="45" y="13"/>
                      <a:pt x="35" y="13"/>
                    </a:cubicBezTo>
                    <a:cubicBezTo>
                      <a:pt x="14" y="13"/>
                      <a:pt x="14" y="13"/>
                      <a:pt x="14" y="13"/>
                    </a:cubicBezTo>
                    <a:lnTo>
                      <a:pt x="14" y="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6" name="Freeform 93">
                <a:extLst>
                  <a:ext uri="{FF2B5EF4-FFF2-40B4-BE49-F238E27FC236}">
                    <a16:creationId xmlns:a16="http://schemas.microsoft.com/office/drawing/2014/main" id="{D247D8E5-DFAB-0582-2369-2E244D908455}"/>
                  </a:ext>
                </a:extLst>
              </p:cNvPr>
              <p:cNvSpPr>
                <a:spLocks/>
              </p:cNvSpPr>
              <p:nvPr/>
            </p:nvSpPr>
            <p:spPr bwMode="auto">
              <a:xfrm>
                <a:off x="1462088" y="1912938"/>
                <a:ext cx="236538" cy="490538"/>
              </a:xfrm>
              <a:custGeom>
                <a:avLst/>
                <a:gdLst>
                  <a:gd name="T0" fmla="*/ 0 w 149"/>
                  <a:gd name="T1" fmla="*/ 0 h 309"/>
                  <a:gd name="T2" fmla="*/ 33 w 149"/>
                  <a:gd name="T3" fmla="*/ 0 h 309"/>
                  <a:gd name="T4" fmla="*/ 33 w 149"/>
                  <a:gd name="T5" fmla="*/ 278 h 309"/>
                  <a:gd name="T6" fmla="*/ 149 w 149"/>
                  <a:gd name="T7" fmla="*/ 278 h 309"/>
                  <a:gd name="T8" fmla="*/ 149 w 149"/>
                  <a:gd name="T9" fmla="*/ 309 h 309"/>
                  <a:gd name="T10" fmla="*/ 0 w 149"/>
                  <a:gd name="T11" fmla="*/ 309 h 309"/>
                  <a:gd name="T12" fmla="*/ 0 w 149"/>
                  <a:gd name="T13" fmla="*/ 0 h 309"/>
                </a:gdLst>
                <a:ahLst/>
                <a:cxnLst>
                  <a:cxn ang="0">
                    <a:pos x="T0" y="T1"/>
                  </a:cxn>
                  <a:cxn ang="0">
                    <a:pos x="T2" y="T3"/>
                  </a:cxn>
                  <a:cxn ang="0">
                    <a:pos x="T4" y="T5"/>
                  </a:cxn>
                  <a:cxn ang="0">
                    <a:pos x="T6" y="T7"/>
                  </a:cxn>
                  <a:cxn ang="0">
                    <a:pos x="T8" y="T9"/>
                  </a:cxn>
                  <a:cxn ang="0">
                    <a:pos x="T10" y="T11"/>
                  </a:cxn>
                  <a:cxn ang="0">
                    <a:pos x="T12" y="T13"/>
                  </a:cxn>
                </a:cxnLst>
                <a:rect l="0" t="0" r="r" b="b"/>
                <a:pathLst>
                  <a:path w="149" h="309">
                    <a:moveTo>
                      <a:pt x="0" y="0"/>
                    </a:moveTo>
                    <a:lnTo>
                      <a:pt x="33" y="0"/>
                    </a:lnTo>
                    <a:lnTo>
                      <a:pt x="33" y="278"/>
                    </a:lnTo>
                    <a:lnTo>
                      <a:pt x="149" y="278"/>
                    </a:lnTo>
                    <a:lnTo>
                      <a:pt x="149" y="309"/>
                    </a:lnTo>
                    <a:lnTo>
                      <a:pt x="0" y="309"/>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94">
                <a:extLst>
                  <a:ext uri="{FF2B5EF4-FFF2-40B4-BE49-F238E27FC236}">
                    <a16:creationId xmlns:a16="http://schemas.microsoft.com/office/drawing/2014/main" id="{B3F8E1A2-B5DC-0A85-7F06-EBB83438241F}"/>
                  </a:ext>
                </a:extLst>
              </p:cNvPr>
              <p:cNvSpPr>
                <a:spLocks/>
              </p:cNvSpPr>
              <p:nvPr/>
            </p:nvSpPr>
            <p:spPr bwMode="auto">
              <a:xfrm>
                <a:off x="2338388" y="1912938"/>
                <a:ext cx="325438" cy="490538"/>
              </a:xfrm>
              <a:custGeom>
                <a:avLst/>
                <a:gdLst>
                  <a:gd name="T0" fmla="*/ 0 w 87"/>
                  <a:gd name="T1" fmla="*/ 0 h 129"/>
                  <a:gd name="T2" fmla="*/ 34 w 87"/>
                  <a:gd name="T3" fmla="*/ 0 h 129"/>
                  <a:gd name="T4" fmla="*/ 70 w 87"/>
                  <a:gd name="T5" fmla="*/ 7 h 129"/>
                  <a:gd name="T6" fmla="*/ 87 w 87"/>
                  <a:gd name="T7" fmla="*/ 41 h 129"/>
                  <a:gd name="T8" fmla="*/ 79 w 87"/>
                  <a:gd name="T9" fmla="*/ 67 h 129"/>
                  <a:gd name="T10" fmla="*/ 51 w 87"/>
                  <a:gd name="T11" fmla="*/ 81 h 129"/>
                  <a:gd name="T12" fmla="*/ 83 w 87"/>
                  <a:gd name="T13" fmla="*/ 129 h 129"/>
                  <a:gd name="T14" fmla="*/ 67 w 87"/>
                  <a:gd name="T15" fmla="*/ 129 h 129"/>
                  <a:gd name="T16" fmla="*/ 31 w 87"/>
                  <a:gd name="T17" fmla="*/ 73 h 129"/>
                  <a:gd name="T18" fmla="*/ 35 w 87"/>
                  <a:gd name="T19" fmla="*/ 73 h 129"/>
                  <a:gd name="T20" fmla="*/ 64 w 87"/>
                  <a:gd name="T21" fmla="*/ 66 h 129"/>
                  <a:gd name="T22" fmla="*/ 73 w 87"/>
                  <a:gd name="T23" fmla="*/ 43 h 129"/>
                  <a:gd name="T24" fmla="*/ 61 w 87"/>
                  <a:gd name="T25" fmla="*/ 18 h 129"/>
                  <a:gd name="T26" fmla="*/ 35 w 87"/>
                  <a:gd name="T27" fmla="*/ 13 h 129"/>
                  <a:gd name="T28" fmla="*/ 15 w 87"/>
                  <a:gd name="T29" fmla="*/ 13 h 129"/>
                  <a:gd name="T30" fmla="*/ 15 w 87"/>
                  <a:gd name="T31" fmla="*/ 129 h 129"/>
                  <a:gd name="T32" fmla="*/ 0 w 87"/>
                  <a:gd name="T33" fmla="*/ 129 h 129"/>
                  <a:gd name="T34" fmla="*/ 0 w 87"/>
                  <a:gd name="T35"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9">
                    <a:moveTo>
                      <a:pt x="0" y="0"/>
                    </a:moveTo>
                    <a:cubicBezTo>
                      <a:pt x="34" y="0"/>
                      <a:pt x="34" y="0"/>
                      <a:pt x="34" y="0"/>
                    </a:cubicBezTo>
                    <a:cubicBezTo>
                      <a:pt x="54" y="0"/>
                      <a:pt x="63" y="3"/>
                      <a:pt x="70" y="7"/>
                    </a:cubicBezTo>
                    <a:cubicBezTo>
                      <a:pt x="80" y="13"/>
                      <a:pt x="87" y="27"/>
                      <a:pt x="87" y="41"/>
                    </a:cubicBezTo>
                    <a:cubicBezTo>
                      <a:pt x="87" y="50"/>
                      <a:pt x="85" y="59"/>
                      <a:pt x="79" y="67"/>
                    </a:cubicBezTo>
                    <a:cubicBezTo>
                      <a:pt x="72" y="77"/>
                      <a:pt x="63" y="79"/>
                      <a:pt x="51" y="81"/>
                    </a:cubicBezTo>
                    <a:cubicBezTo>
                      <a:pt x="83" y="129"/>
                      <a:pt x="83" y="129"/>
                      <a:pt x="83" y="129"/>
                    </a:cubicBezTo>
                    <a:cubicBezTo>
                      <a:pt x="67" y="129"/>
                      <a:pt x="67" y="129"/>
                      <a:pt x="67" y="129"/>
                    </a:cubicBezTo>
                    <a:cubicBezTo>
                      <a:pt x="31" y="73"/>
                      <a:pt x="31" y="73"/>
                      <a:pt x="31" y="73"/>
                    </a:cubicBezTo>
                    <a:cubicBezTo>
                      <a:pt x="35" y="73"/>
                      <a:pt x="35" y="73"/>
                      <a:pt x="35" y="73"/>
                    </a:cubicBezTo>
                    <a:cubicBezTo>
                      <a:pt x="44" y="73"/>
                      <a:pt x="57" y="72"/>
                      <a:pt x="64" y="66"/>
                    </a:cubicBezTo>
                    <a:cubicBezTo>
                      <a:pt x="70" y="59"/>
                      <a:pt x="73" y="52"/>
                      <a:pt x="73" y="43"/>
                    </a:cubicBezTo>
                    <a:cubicBezTo>
                      <a:pt x="73" y="33"/>
                      <a:pt x="69" y="23"/>
                      <a:pt x="61" y="18"/>
                    </a:cubicBezTo>
                    <a:cubicBezTo>
                      <a:pt x="54" y="14"/>
                      <a:pt x="46" y="13"/>
                      <a:pt x="35" y="13"/>
                    </a:cubicBezTo>
                    <a:cubicBezTo>
                      <a:pt x="15" y="13"/>
                      <a:pt x="15" y="13"/>
                      <a:pt x="15" y="13"/>
                    </a:cubicBezTo>
                    <a:cubicBezTo>
                      <a:pt x="15" y="129"/>
                      <a:pt x="15" y="129"/>
                      <a:pt x="15" y="129"/>
                    </a:cubicBezTo>
                    <a:cubicBezTo>
                      <a:pt x="0" y="129"/>
                      <a:pt x="0" y="129"/>
                      <a:pt x="0" y="129"/>
                    </a:cubicBez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95">
                <a:extLst>
                  <a:ext uri="{FF2B5EF4-FFF2-40B4-BE49-F238E27FC236}">
                    <a16:creationId xmlns:a16="http://schemas.microsoft.com/office/drawing/2014/main" id="{4D788BFB-EB3F-304A-32CB-761AAAEA2272}"/>
                  </a:ext>
                </a:extLst>
              </p:cNvPr>
              <p:cNvSpPr>
                <a:spLocks/>
              </p:cNvSpPr>
              <p:nvPr/>
            </p:nvSpPr>
            <p:spPr bwMode="auto">
              <a:xfrm>
                <a:off x="2717800" y="1912938"/>
                <a:ext cx="265113" cy="490538"/>
              </a:xfrm>
              <a:custGeom>
                <a:avLst/>
                <a:gdLst>
                  <a:gd name="T0" fmla="*/ 0 w 167"/>
                  <a:gd name="T1" fmla="*/ 0 h 309"/>
                  <a:gd name="T2" fmla="*/ 167 w 167"/>
                  <a:gd name="T3" fmla="*/ 0 h 309"/>
                  <a:gd name="T4" fmla="*/ 167 w 167"/>
                  <a:gd name="T5" fmla="*/ 31 h 309"/>
                  <a:gd name="T6" fmla="*/ 35 w 167"/>
                  <a:gd name="T7" fmla="*/ 31 h 309"/>
                  <a:gd name="T8" fmla="*/ 35 w 167"/>
                  <a:gd name="T9" fmla="*/ 139 h 309"/>
                  <a:gd name="T10" fmla="*/ 167 w 167"/>
                  <a:gd name="T11" fmla="*/ 139 h 309"/>
                  <a:gd name="T12" fmla="*/ 167 w 167"/>
                  <a:gd name="T13" fmla="*/ 168 h 309"/>
                  <a:gd name="T14" fmla="*/ 35 w 167"/>
                  <a:gd name="T15" fmla="*/ 168 h 309"/>
                  <a:gd name="T16" fmla="*/ 35 w 167"/>
                  <a:gd name="T17" fmla="*/ 278 h 309"/>
                  <a:gd name="T18" fmla="*/ 167 w 167"/>
                  <a:gd name="T19" fmla="*/ 278 h 309"/>
                  <a:gd name="T20" fmla="*/ 167 w 167"/>
                  <a:gd name="T21" fmla="*/ 309 h 309"/>
                  <a:gd name="T22" fmla="*/ 0 w 167"/>
                  <a:gd name="T23" fmla="*/ 309 h 309"/>
                  <a:gd name="T24" fmla="*/ 0 w 167"/>
                  <a:gd name="T25"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9">
                    <a:moveTo>
                      <a:pt x="0" y="0"/>
                    </a:moveTo>
                    <a:lnTo>
                      <a:pt x="167" y="0"/>
                    </a:lnTo>
                    <a:lnTo>
                      <a:pt x="167" y="31"/>
                    </a:lnTo>
                    <a:lnTo>
                      <a:pt x="35" y="31"/>
                    </a:lnTo>
                    <a:lnTo>
                      <a:pt x="35" y="139"/>
                    </a:lnTo>
                    <a:lnTo>
                      <a:pt x="167" y="139"/>
                    </a:lnTo>
                    <a:lnTo>
                      <a:pt x="167" y="168"/>
                    </a:lnTo>
                    <a:lnTo>
                      <a:pt x="35" y="168"/>
                    </a:lnTo>
                    <a:lnTo>
                      <a:pt x="35" y="278"/>
                    </a:lnTo>
                    <a:lnTo>
                      <a:pt x="167" y="278"/>
                    </a:lnTo>
                    <a:lnTo>
                      <a:pt x="167" y="309"/>
                    </a:lnTo>
                    <a:lnTo>
                      <a:pt x="0" y="309"/>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96">
                <a:extLst>
                  <a:ext uri="{FF2B5EF4-FFF2-40B4-BE49-F238E27FC236}">
                    <a16:creationId xmlns:a16="http://schemas.microsoft.com/office/drawing/2014/main" id="{9D09A31E-324B-9321-41F3-19EC85166EFC}"/>
                  </a:ext>
                </a:extLst>
              </p:cNvPr>
              <p:cNvSpPr>
                <a:spLocks/>
              </p:cNvSpPr>
              <p:nvPr/>
            </p:nvSpPr>
            <p:spPr bwMode="auto">
              <a:xfrm>
                <a:off x="1725613" y="1871663"/>
                <a:ext cx="560388" cy="565150"/>
              </a:xfrm>
              <a:custGeom>
                <a:avLst/>
                <a:gdLst>
                  <a:gd name="T0" fmla="*/ 75 w 150"/>
                  <a:gd name="T1" fmla="*/ 0 h 149"/>
                  <a:gd name="T2" fmla="*/ 71 w 150"/>
                  <a:gd name="T3" fmla="*/ 0 h 149"/>
                  <a:gd name="T4" fmla="*/ 134 w 150"/>
                  <a:gd name="T5" fmla="*/ 66 h 149"/>
                  <a:gd name="T6" fmla="*/ 68 w 150"/>
                  <a:gd name="T7" fmla="*/ 133 h 149"/>
                  <a:gd name="T8" fmla="*/ 1 w 150"/>
                  <a:gd name="T9" fmla="*/ 66 h 149"/>
                  <a:gd name="T10" fmla="*/ 1 w 150"/>
                  <a:gd name="T11" fmla="*/ 63 h 149"/>
                  <a:gd name="T12" fmla="*/ 0 w 150"/>
                  <a:gd name="T13" fmla="*/ 75 h 149"/>
                  <a:gd name="T14" fmla="*/ 75 w 150"/>
                  <a:gd name="T15" fmla="*/ 149 h 149"/>
                  <a:gd name="T16" fmla="*/ 150 w 150"/>
                  <a:gd name="T17" fmla="*/ 75 h 149"/>
                  <a:gd name="T18" fmla="*/ 75 w 150"/>
                  <a:gd name="T1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49">
                    <a:moveTo>
                      <a:pt x="75" y="0"/>
                    </a:moveTo>
                    <a:cubicBezTo>
                      <a:pt x="74" y="0"/>
                      <a:pt x="72" y="0"/>
                      <a:pt x="71" y="0"/>
                    </a:cubicBezTo>
                    <a:cubicBezTo>
                      <a:pt x="106" y="2"/>
                      <a:pt x="134" y="31"/>
                      <a:pt x="134" y="66"/>
                    </a:cubicBezTo>
                    <a:cubicBezTo>
                      <a:pt x="134" y="103"/>
                      <a:pt x="104" y="133"/>
                      <a:pt x="68" y="133"/>
                    </a:cubicBezTo>
                    <a:cubicBezTo>
                      <a:pt x="31" y="133"/>
                      <a:pt x="1" y="103"/>
                      <a:pt x="1" y="66"/>
                    </a:cubicBezTo>
                    <a:cubicBezTo>
                      <a:pt x="1" y="65"/>
                      <a:pt x="1" y="64"/>
                      <a:pt x="1" y="63"/>
                    </a:cubicBezTo>
                    <a:cubicBezTo>
                      <a:pt x="1" y="67"/>
                      <a:pt x="0" y="71"/>
                      <a:pt x="0" y="75"/>
                    </a:cubicBezTo>
                    <a:cubicBezTo>
                      <a:pt x="0" y="116"/>
                      <a:pt x="34" y="149"/>
                      <a:pt x="75" y="149"/>
                    </a:cubicBezTo>
                    <a:cubicBezTo>
                      <a:pt x="116" y="149"/>
                      <a:pt x="150" y="116"/>
                      <a:pt x="150" y="75"/>
                    </a:cubicBezTo>
                    <a:cubicBezTo>
                      <a:pt x="150" y="33"/>
                      <a:pt x="116" y="0"/>
                      <a:pt x="75"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 name="Title 1">
            <a:extLst>
              <a:ext uri="{FF2B5EF4-FFF2-40B4-BE49-F238E27FC236}">
                <a16:creationId xmlns:a16="http://schemas.microsoft.com/office/drawing/2014/main" id="{1879A42C-DFEB-C530-3A78-FD56A6E2D7B0}"/>
              </a:ext>
            </a:extLst>
          </p:cNvPr>
          <p:cNvSpPr>
            <a:spLocks noGrp="1"/>
          </p:cNvSpPr>
          <p:nvPr>
            <p:ph type="ctrTitle"/>
          </p:nvPr>
        </p:nvSpPr>
        <p:spPr>
          <a:xfrm>
            <a:off x="305009" y="4405234"/>
            <a:ext cx="9607087" cy="604459"/>
          </a:xfrm>
          <a:prstGeom prst="rect">
            <a:avLst/>
          </a:prstGeom>
        </p:spPr>
        <p:txBody>
          <a:bodyPr anchor="b">
            <a:normAutofit/>
          </a:bodyPr>
          <a:lstStyle>
            <a:lvl1pPr algn="l">
              <a:defRPr sz="2500"/>
            </a:lvl1pPr>
          </a:lstStyle>
          <a:p>
            <a:r>
              <a:rPr lang="en-US"/>
              <a:t>Click to edit Master title style</a:t>
            </a:r>
          </a:p>
        </p:txBody>
      </p:sp>
      <p:sp>
        <p:nvSpPr>
          <p:cNvPr id="3" name="Subtitle 2">
            <a:extLst>
              <a:ext uri="{FF2B5EF4-FFF2-40B4-BE49-F238E27FC236}">
                <a16:creationId xmlns:a16="http://schemas.microsoft.com/office/drawing/2014/main" id="{9C9A31AD-0560-CC8E-19CD-81A9FB462062}"/>
              </a:ext>
            </a:extLst>
          </p:cNvPr>
          <p:cNvSpPr>
            <a:spLocks noGrp="1"/>
          </p:cNvSpPr>
          <p:nvPr>
            <p:ph type="subTitle" idx="1"/>
          </p:nvPr>
        </p:nvSpPr>
        <p:spPr>
          <a:xfrm>
            <a:off x="328524" y="5479830"/>
            <a:ext cx="9583571" cy="974610"/>
          </a:xfrm>
          <a:prstGeom prst="rect">
            <a:avLst/>
          </a:prstGeom>
        </p:spPr>
        <p:txBody>
          <a:bodyPr>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36" name="Text Placeholder 35">
            <a:extLst>
              <a:ext uri="{FF2B5EF4-FFF2-40B4-BE49-F238E27FC236}">
                <a16:creationId xmlns:a16="http://schemas.microsoft.com/office/drawing/2014/main" id="{42F289C5-53C3-9C83-3372-B8ACA5B1EEFD}"/>
              </a:ext>
            </a:extLst>
          </p:cNvPr>
          <p:cNvSpPr>
            <a:spLocks noGrp="1"/>
          </p:cNvSpPr>
          <p:nvPr>
            <p:ph type="body" sz="quarter" idx="10"/>
          </p:nvPr>
        </p:nvSpPr>
        <p:spPr>
          <a:xfrm>
            <a:off x="328613" y="4985766"/>
            <a:ext cx="9583737" cy="354013"/>
          </a:xfrm>
        </p:spPr>
        <p:txBody>
          <a:bodyPr/>
          <a:lstStyle>
            <a:lvl1pPr marL="0" indent="0">
              <a:buNone/>
              <a:defRPr>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1712148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C26E6A-E9E0-956A-B65E-25EE3F926CA2}"/>
              </a:ext>
            </a:extLst>
          </p:cNvPr>
          <p:cNvSpPr>
            <a:spLocks noGrp="1"/>
          </p:cNvSpPr>
          <p:nvPr>
            <p:ph idx="1"/>
          </p:nvPr>
        </p:nvSpPr>
        <p:spPr>
          <a:xfrm>
            <a:off x="146304" y="804672"/>
            <a:ext cx="11935968" cy="555955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EE59D195-6E08-264E-8430-70A920D2FD47}"/>
              </a:ext>
            </a:extLst>
          </p:cNvPr>
          <p:cNvSpPr>
            <a:spLocks noGrp="1"/>
          </p:cNvSpPr>
          <p:nvPr>
            <p:ph type="title"/>
          </p:nvPr>
        </p:nvSpPr>
        <p:spPr>
          <a:xfrm>
            <a:off x="146304" y="99949"/>
            <a:ext cx="11935968" cy="515445"/>
          </a:xfrm>
          <a:prstGeom prst="rect">
            <a:avLst/>
          </a:prstGeom>
        </p:spPr>
        <p:txBody>
          <a:bodyPr/>
          <a:lstStyle/>
          <a:p>
            <a:r>
              <a:rPr lang="en-US"/>
              <a:t>Click to edit Master title style</a:t>
            </a:r>
          </a:p>
        </p:txBody>
      </p:sp>
      <p:sp>
        <p:nvSpPr>
          <p:cNvPr id="8" name="Slide Number Placeholder 5">
            <a:extLst>
              <a:ext uri="{FF2B5EF4-FFF2-40B4-BE49-F238E27FC236}">
                <a16:creationId xmlns:a16="http://schemas.microsoft.com/office/drawing/2014/main" id="{94F11BAA-4BBE-0032-57D0-8F3A8CB868EB}"/>
              </a:ext>
            </a:extLst>
          </p:cNvPr>
          <p:cNvSpPr>
            <a:spLocks noGrp="1"/>
          </p:cNvSpPr>
          <p:nvPr>
            <p:ph type="sldNum" sz="quarter" idx="4"/>
          </p:nvPr>
        </p:nvSpPr>
        <p:spPr>
          <a:xfrm>
            <a:off x="11384291" y="6575798"/>
            <a:ext cx="609600" cy="190500"/>
          </a:xfrm>
          <a:prstGeom prst="rect">
            <a:avLst/>
          </a:prstGeom>
        </p:spPr>
        <p:txBody>
          <a:bodyPr vert="horz" lIns="91440" tIns="45720" rIns="91440" bIns="45720" rtlCol="0" anchor="ctr"/>
          <a:lstStyle>
            <a:lvl1pPr algn="r">
              <a:defRPr sz="800">
                <a:solidFill>
                  <a:srgbClr val="7F7F7F"/>
                </a:solidFill>
                <a:latin typeface="Helvetica"/>
                <a:cs typeface="Helvetica"/>
              </a:defRPr>
            </a:lvl1pPr>
          </a:lstStyle>
          <a:p>
            <a:fld id="{919F2107-1728-CF4B-B9CE-67131BF22805}" type="slidenum">
              <a:rPr lang="en-US" smtClean="0"/>
              <a:pPr/>
              <a:t>‹#›</a:t>
            </a:fld>
            <a:endParaRPr lang="en-US"/>
          </a:p>
        </p:txBody>
      </p:sp>
    </p:spTree>
    <p:extLst>
      <p:ext uri="{BB962C8B-B14F-4D97-AF65-F5344CB8AC3E}">
        <p14:creationId xmlns:p14="http://schemas.microsoft.com/office/powerpoint/2010/main" val="40461050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D44BD-756F-899A-B7F0-AD570E3EF7FF}"/>
              </a:ext>
            </a:extLst>
          </p:cNvPr>
          <p:cNvSpPr>
            <a:spLocks noGrp="1"/>
          </p:cNvSpPr>
          <p:nvPr>
            <p:ph type="title"/>
          </p:nvPr>
        </p:nvSpPr>
        <p:spPr>
          <a:xfrm>
            <a:off x="231647" y="1709738"/>
            <a:ext cx="11762243" cy="2852737"/>
          </a:xfrm>
          <a:prstGeom prst="rect">
            <a:avLst/>
          </a:prstGeom>
        </p:spPr>
        <p:txBody>
          <a:bodyPr anchor="b">
            <a:normAutofit/>
          </a:bodyPr>
          <a:lstStyle>
            <a:lvl1pPr>
              <a:defRPr sz="2500">
                <a:solidFill>
                  <a:schemeClr val="accent5"/>
                </a:solidFill>
              </a:defRPr>
            </a:lvl1pPr>
          </a:lstStyle>
          <a:p>
            <a:r>
              <a:rPr lang="en-US"/>
              <a:t>Click to edit Master title style</a:t>
            </a:r>
          </a:p>
        </p:txBody>
      </p:sp>
      <p:sp>
        <p:nvSpPr>
          <p:cNvPr id="3" name="Text Placeholder 2">
            <a:extLst>
              <a:ext uri="{FF2B5EF4-FFF2-40B4-BE49-F238E27FC236}">
                <a16:creationId xmlns:a16="http://schemas.microsoft.com/office/drawing/2014/main" id="{FCE0D741-2E91-A547-7EF2-CF1416E0BABF}"/>
              </a:ext>
            </a:extLst>
          </p:cNvPr>
          <p:cNvSpPr>
            <a:spLocks noGrp="1"/>
          </p:cNvSpPr>
          <p:nvPr>
            <p:ph type="body" idx="1"/>
          </p:nvPr>
        </p:nvSpPr>
        <p:spPr>
          <a:xfrm>
            <a:off x="231647" y="4589463"/>
            <a:ext cx="11762243" cy="1500187"/>
          </a:xfrm>
          <a:prstGeom prst="rect">
            <a:avLst/>
          </a:prstGeom>
        </p:spPr>
        <p:txBody>
          <a:bodyPr>
            <a:normAutofit/>
          </a:bodyPr>
          <a:lstStyle>
            <a:lvl1pPr marL="0" indent="0">
              <a:buNone/>
              <a:defRPr sz="1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Slide Number Placeholder 5">
            <a:extLst>
              <a:ext uri="{FF2B5EF4-FFF2-40B4-BE49-F238E27FC236}">
                <a16:creationId xmlns:a16="http://schemas.microsoft.com/office/drawing/2014/main" id="{F6A324C7-4CE1-89A4-6251-3832D6DDCCB4}"/>
              </a:ext>
            </a:extLst>
          </p:cNvPr>
          <p:cNvSpPr>
            <a:spLocks noGrp="1"/>
          </p:cNvSpPr>
          <p:nvPr>
            <p:ph type="sldNum" sz="quarter" idx="4"/>
          </p:nvPr>
        </p:nvSpPr>
        <p:spPr>
          <a:xfrm>
            <a:off x="11384291" y="6575798"/>
            <a:ext cx="609600" cy="190500"/>
          </a:xfrm>
          <a:prstGeom prst="rect">
            <a:avLst/>
          </a:prstGeom>
        </p:spPr>
        <p:txBody>
          <a:bodyPr vert="horz" lIns="91440" tIns="45720" rIns="91440" bIns="45720" rtlCol="0" anchor="ctr"/>
          <a:lstStyle>
            <a:lvl1pPr algn="r">
              <a:defRPr sz="800">
                <a:solidFill>
                  <a:srgbClr val="7F7F7F"/>
                </a:solidFill>
                <a:latin typeface="Helvetica"/>
                <a:cs typeface="Helvetica"/>
              </a:defRPr>
            </a:lvl1pPr>
          </a:lstStyle>
          <a:p>
            <a:fld id="{919F2107-1728-CF4B-B9CE-67131BF22805}" type="slidenum">
              <a:rPr lang="en-US" smtClean="0"/>
              <a:pPr/>
              <a:t>‹#›</a:t>
            </a:fld>
            <a:endParaRPr lang="en-US"/>
          </a:p>
        </p:txBody>
      </p:sp>
    </p:spTree>
    <p:extLst>
      <p:ext uri="{BB962C8B-B14F-4D97-AF65-F5344CB8AC3E}">
        <p14:creationId xmlns:p14="http://schemas.microsoft.com/office/powerpoint/2010/main" val="11672114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CE99B-2085-A6A0-95A4-A8D5EEAE7714}"/>
              </a:ext>
            </a:extLst>
          </p:cNvPr>
          <p:cNvSpPr>
            <a:spLocks noGrp="1"/>
          </p:cNvSpPr>
          <p:nvPr>
            <p:ph type="title"/>
          </p:nvPr>
        </p:nvSpPr>
        <p:spPr>
          <a:xfrm>
            <a:off x="146304" y="99949"/>
            <a:ext cx="11935968" cy="51544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D56E83CF-97D5-195C-A644-B85B6228AF33}"/>
              </a:ext>
            </a:extLst>
          </p:cNvPr>
          <p:cNvSpPr>
            <a:spLocks noGrp="1"/>
          </p:cNvSpPr>
          <p:nvPr>
            <p:ph sz="half" idx="1"/>
          </p:nvPr>
        </p:nvSpPr>
        <p:spPr>
          <a:xfrm>
            <a:off x="146304" y="804672"/>
            <a:ext cx="5873496" cy="558393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483BADD-3FC7-F6A2-5A49-1F9ADF6B8CFA}"/>
              </a:ext>
            </a:extLst>
          </p:cNvPr>
          <p:cNvSpPr>
            <a:spLocks noGrp="1"/>
          </p:cNvSpPr>
          <p:nvPr>
            <p:ph sz="half" idx="2"/>
          </p:nvPr>
        </p:nvSpPr>
        <p:spPr>
          <a:xfrm>
            <a:off x="6172199" y="804672"/>
            <a:ext cx="5873496" cy="558393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6A6B00B2-5D80-7271-E259-AA7155DCE143}"/>
              </a:ext>
            </a:extLst>
          </p:cNvPr>
          <p:cNvSpPr>
            <a:spLocks noGrp="1"/>
          </p:cNvSpPr>
          <p:nvPr>
            <p:ph type="sldNum" sz="quarter" idx="4"/>
          </p:nvPr>
        </p:nvSpPr>
        <p:spPr>
          <a:xfrm>
            <a:off x="11384291" y="6575798"/>
            <a:ext cx="609600" cy="190500"/>
          </a:xfrm>
          <a:prstGeom prst="rect">
            <a:avLst/>
          </a:prstGeom>
        </p:spPr>
        <p:txBody>
          <a:bodyPr vert="horz" lIns="91440" tIns="45720" rIns="91440" bIns="45720" rtlCol="0" anchor="ctr"/>
          <a:lstStyle>
            <a:lvl1pPr algn="r">
              <a:defRPr sz="800">
                <a:solidFill>
                  <a:srgbClr val="7F7F7F"/>
                </a:solidFill>
                <a:latin typeface="Helvetica"/>
                <a:cs typeface="Helvetica"/>
              </a:defRPr>
            </a:lvl1pPr>
          </a:lstStyle>
          <a:p>
            <a:fld id="{919F2107-1728-CF4B-B9CE-67131BF22805}" type="slidenum">
              <a:rPr lang="en-US" smtClean="0"/>
              <a:pPr/>
              <a:t>‹#›</a:t>
            </a:fld>
            <a:endParaRPr lang="en-US"/>
          </a:p>
        </p:txBody>
      </p:sp>
    </p:spTree>
    <p:extLst>
      <p:ext uri="{BB962C8B-B14F-4D97-AF65-F5344CB8AC3E}">
        <p14:creationId xmlns:p14="http://schemas.microsoft.com/office/powerpoint/2010/main" val="22555825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1F560FB-429C-3525-8B6A-7A3DD138EA9F}"/>
              </a:ext>
            </a:extLst>
          </p:cNvPr>
          <p:cNvSpPr>
            <a:spLocks noGrp="1"/>
          </p:cNvSpPr>
          <p:nvPr>
            <p:ph type="body" idx="1"/>
          </p:nvPr>
        </p:nvSpPr>
        <p:spPr>
          <a:xfrm>
            <a:off x="146304" y="803339"/>
            <a:ext cx="585127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5970D70-0BE7-18AA-79A4-679E384AEF7E}"/>
              </a:ext>
            </a:extLst>
          </p:cNvPr>
          <p:cNvSpPr>
            <a:spLocks noGrp="1"/>
          </p:cNvSpPr>
          <p:nvPr>
            <p:ph sz="half" idx="2"/>
          </p:nvPr>
        </p:nvSpPr>
        <p:spPr>
          <a:xfrm>
            <a:off x="146304" y="1627250"/>
            <a:ext cx="5851271" cy="467601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C70A4C2-AF71-F931-724F-81306A6B137D}"/>
              </a:ext>
            </a:extLst>
          </p:cNvPr>
          <p:cNvSpPr>
            <a:spLocks noGrp="1"/>
          </p:cNvSpPr>
          <p:nvPr>
            <p:ph type="body" sz="quarter" idx="3"/>
          </p:nvPr>
        </p:nvSpPr>
        <p:spPr>
          <a:xfrm>
            <a:off x="6172200" y="803339"/>
            <a:ext cx="5873496"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3F260FA-1F45-A646-56B9-F2AE3FD68E2F}"/>
              </a:ext>
            </a:extLst>
          </p:cNvPr>
          <p:cNvSpPr>
            <a:spLocks noGrp="1"/>
          </p:cNvSpPr>
          <p:nvPr>
            <p:ph sz="quarter" idx="4"/>
          </p:nvPr>
        </p:nvSpPr>
        <p:spPr>
          <a:xfrm>
            <a:off x="6172200" y="1627250"/>
            <a:ext cx="5873496" cy="467601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FD9B28D7-E87C-8632-ECAF-FA91EA6CC684}"/>
              </a:ext>
            </a:extLst>
          </p:cNvPr>
          <p:cNvSpPr>
            <a:spLocks noGrp="1"/>
          </p:cNvSpPr>
          <p:nvPr>
            <p:ph type="title"/>
          </p:nvPr>
        </p:nvSpPr>
        <p:spPr>
          <a:xfrm>
            <a:off x="146304" y="99949"/>
            <a:ext cx="11935968" cy="515445"/>
          </a:xfrm>
          <a:prstGeom prst="rect">
            <a:avLst/>
          </a:prstGeom>
        </p:spPr>
        <p:txBody>
          <a:bodyPr/>
          <a:lstStyle/>
          <a:p>
            <a:r>
              <a:rPr lang="en-US"/>
              <a:t>Click to edit Master title style</a:t>
            </a:r>
          </a:p>
        </p:txBody>
      </p:sp>
      <p:sp>
        <p:nvSpPr>
          <p:cNvPr id="12" name="Slide Number Placeholder 5">
            <a:extLst>
              <a:ext uri="{FF2B5EF4-FFF2-40B4-BE49-F238E27FC236}">
                <a16:creationId xmlns:a16="http://schemas.microsoft.com/office/drawing/2014/main" id="{11711043-0FE8-8B20-2DE3-D94B75859A51}"/>
              </a:ext>
            </a:extLst>
          </p:cNvPr>
          <p:cNvSpPr>
            <a:spLocks noGrp="1"/>
          </p:cNvSpPr>
          <p:nvPr>
            <p:ph type="sldNum" sz="quarter" idx="10"/>
          </p:nvPr>
        </p:nvSpPr>
        <p:spPr>
          <a:xfrm>
            <a:off x="11384291" y="6575798"/>
            <a:ext cx="609600" cy="190500"/>
          </a:xfrm>
          <a:prstGeom prst="rect">
            <a:avLst/>
          </a:prstGeom>
        </p:spPr>
        <p:txBody>
          <a:bodyPr vert="horz" lIns="91440" tIns="45720" rIns="91440" bIns="45720" rtlCol="0" anchor="ctr"/>
          <a:lstStyle>
            <a:lvl1pPr algn="r">
              <a:defRPr sz="800">
                <a:solidFill>
                  <a:srgbClr val="7F7F7F"/>
                </a:solidFill>
                <a:latin typeface="Helvetica"/>
                <a:cs typeface="Helvetica"/>
              </a:defRPr>
            </a:lvl1pPr>
          </a:lstStyle>
          <a:p>
            <a:fld id="{919F2107-1728-CF4B-B9CE-67131BF22805}" type="slidenum">
              <a:rPr lang="en-US" smtClean="0"/>
              <a:pPr/>
              <a:t>‹#›</a:t>
            </a:fld>
            <a:endParaRPr lang="en-US"/>
          </a:p>
        </p:txBody>
      </p:sp>
    </p:spTree>
    <p:extLst>
      <p:ext uri="{BB962C8B-B14F-4D97-AF65-F5344CB8AC3E}">
        <p14:creationId xmlns:p14="http://schemas.microsoft.com/office/powerpoint/2010/main" val="2317695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083D8-912F-BF4B-A1F9-168EFFD9CD00}"/>
              </a:ext>
            </a:extLst>
          </p:cNvPr>
          <p:cNvSpPr>
            <a:spLocks noGrp="1"/>
          </p:cNvSpPr>
          <p:nvPr>
            <p:ph type="title"/>
          </p:nvPr>
        </p:nvSpPr>
        <p:spPr>
          <a:xfrm>
            <a:off x="146304" y="99949"/>
            <a:ext cx="11935968" cy="515445"/>
          </a:xfrm>
          <a:prstGeom prst="rect">
            <a:avLst/>
          </a:prstGeom>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86488DF5-99BD-848F-14F9-D38E9C320BD1}"/>
              </a:ext>
            </a:extLst>
          </p:cNvPr>
          <p:cNvSpPr>
            <a:spLocks noGrp="1"/>
          </p:cNvSpPr>
          <p:nvPr>
            <p:ph type="sldNum" sz="quarter" idx="4"/>
          </p:nvPr>
        </p:nvSpPr>
        <p:spPr>
          <a:xfrm>
            <a:off x="11384291" y="6575798"/>
            <a:ext cx="609600" cy="190500"/>
          </a:xfrm>
          <a:prstGeom prst="rect">
            <a:avLst/>
          </a:prstGeom>
        </p:spPr>
        <p:txBody>
          <a:bodyPr vert="horz" lIns="91440" tIns="45720" rIns="91440" bIns="45720" rtlCol="0" anchor="ctr"/>
          <a:lstStyle>
            <a:lvl1pPr algn="r">
              <a:defRPr sz="800">
                <a:solidFill>
                  <a:srgbClr val="7F7F7F"/>
                </a:solidFill>
                <a:latin typeface="Helvetica"/>
                <a:cs typeface="Helvetica"/>
              </a:defRPr>
            </a:lvl1pPr>
          </a:lstStyle>
          <a:p>
            <a:fld id="{919F2107-1728-CF4B-B9CE-67131BF22805}" type="slidenum">
              <a:rPr lang="en-US" smtClean="0"/>
              <a:pPr/>
              <a:t>‹#›</a:t>
            </a:fld>
            <a:endParaRPr lang="en-US"/>
          </a:p>
        </p:txBody>
      </p:sp>
    </p:spTree>
    <p:extLst>
      <p:ext uri="{BB962C8B-B14F-4D97-AF65-F5344CB8AC3E}">
        <p14:creationId xmlns:p14="http://schemas.microsoft.com/office/powerpoint/2010/main" val="35233396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BEEFA148-C4B7-DB36-017D-5AD6A6F7D1D6}"/>
              </a:ext>
            </a:extLst>
          </p:cNvPr>
          <p:cNvSpPr>
            <a:spLocks noGrp="1"/>
          </p:cNvSpPr>
          <p:nvPr>
            <p:ph type="sldNum" sz="quarter" idx="4"/>
          </p:nvPr>
        </p:nvSpPr>
        <p:spPr>
          <a:xfrm>
            <a:off x="11384291" y="6575798"/>
            <a:ext cx="609600" cy="190500"/>
          </a:xfrm>
          <a:prstGeom prst="rect">
            <a:avLst/>
          </a:prstGeom>
        </p:spPr>
        <p:txBody>
          <a:bodyPr vert="horz" lIns="91440" tIns="45720" rIns="91440" bIns="45720" rtlCol="0" anchor="ctr"/>
          <a:lstStyle>
            <a:lvl1pPr algn="r">
              <a:defRPr sz="800">
                <a:solidFill>
                  <a:srgbClr val="7F7F7F"/>
                </a:solidFill>
                <a:latin typeface="Helvetica"/>
                <a:cs typeface="Helvetica"/>
              </a:defRPr>
            </a:lvl1pPr>
          </a:lstStyle>
          <a:p>
            <a:fld id="{919F2107-1728-CF4B-B9CE-67131BF22805}" type="slidenum">
              <a:rPr lang="en-US" smtClean="0"/>
              <a:pPr/>
              <a:t>‹#›</a:t>
            </a:fld>
            <a:endParaRPr lang="en-US"/>
          </a:p>
        </p:txBody>
      </p:sp>
    </p:spTree>
    <p:extLst>
      <p:ext uri="{BB962C8B-B14F-4D97-AF65-F5344CB8AC3E}">
        <p14:creationId xmlns:p14="http://schemas.microsoft.com/office/powerpoint/2010/main" val="17335799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628DC1-566B-59B1-4594-D334171F2826}"/>
              </a:ext>
            </a:extLst>
          </p:cNvPr>
          <p:cNvSpPr>
            <a:spLocks noGrp="1"/>
          </p:cNvSpPr>
          <p:nvPr>
            <p:ph idx="1"/>
          </p:nvPr>
        </p:nvSpPr>
        <p:spPr>
          <a:xfrm>
            <a:off x="4279393" y="816864"/>
            <a:ext cx="7714498" cy="5559551"/>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2C95C4B-007B-0008-E389-A1A2B132C8AE}"/>
              </a:ext>
            </a:extLst>
          </p:cNvPr>
          <p:cNvSpPr>
            <a:spLocks noGrp="1"/>
          </p:cNvSpPr>
          <p:nvPr>
            <p:ph type="body" sz="half" idx="2"/>
          </p:nvPr>
        </p:nvSpPr>
        <p:spPr>
          <a:xfrm>
            <a:off x="146305" y="816864"/>
            <a:ext cx="3925824" cy="5559550"/>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5">
            <a:extLst>
              <a:ext uri="{FF2B5EF4-FFF2-40B4-BE49-F238E27FC236}">
                <a16:creationId xmlns:a16="http://schemas.microsoft.com/office/drawing/2014/main" id="{A07B30E7-813F-3BF9-9A8B-E087E0972277}"/>
              </a:ext>
            </a:extLst>
          </p:cNvPr>
          <p:cNvSpPr>
            <a:spLocks noGrp="1"/>
          </p:cNvSpPr>
          <p:nvPr>
            <p:ph type="sldNum" sz="quarter" idx="4"/>
          </p:nvPr>
        </p:nvSpPr>
        <p:spPr>
          <a:xfrm>
            <a:off x="11384291" y="6575798"/>
            <a:ext cx="609600" cy="190500"/>
          </a:xfrm>
          <a:prstGeom prst="rect">
            <a:avLst/>
          </a:prstGeom>
        </p:spPr>
        <p:txBody>
          <a:bodyPr vert="horz" lIns="91440" tIns="45720" rIns="91440" bIns="45720" rtlCol="0" anchor="ctr"/>
          <a:lstStyle>
            <a:lvl1pPr algn="r">
              <a:defRPr sz="800">
                <a:solidFill>
                  <a:srgbClr val="7F7F7F"/>
                </a:solidFill>
                <a:latin typeface="Helvetica"/>
                <a:cs typeface="Helvetica"/>
              </a:defRPr>
            </a:lvl1pPr>
          </a:lstStyle>
          <a:p>
            <a:fld id="{919F2107-1728-CF4B-B9CE-67131BF22805}" type="slidenum">
              <a:rPr lang="en-US" smtClean="0"/>
              <a:pPr/>
              <a:t>‹#›</a:t>
            </a:fld>
            <a:endParaRPr lang="en-US"/>
          </a:p>
        </p:txBody>
      </p:sp>
      <p:sp>
        <p:nvSpPr>
          <p:cNvPr id="9" name="Title 1">
            <a:extLst>
              <a:ext uri="{FF2B5EF4-FFF2-40B4-BE49-F238E27FC236}">
                <a16:creationId xmlns:a16="http://schemas.microsoft.com/office/drawing/2014/main" id="{8F08F2F3-509D-093B-05C1-FC8CFC8F54DD}"/>
              </a:ext>
            </a:extLst>
          </p:cNvPr>
          <p:cNvSpPr>
            <a:spLocks noGrp="1"/>
          </p:cNvSpPr>
          <p:nvPr>
            <p:ph type="title"/>
          </p:nvPr>
        </p:nvSpPr>
        <p:spPr>
          <a:xfrm>
            <a:off x="146304" y="99949"/>
            <a:ext cx="11935968" cy="515445"/>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237975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9069B0D-37F4-72E3-FA78-FC8F1F1C1E5C}"/>
              </a:ext>
            </a:extLst>
          </p:cNvPr>
          <p:cNvSpPr>
            <a:spLocks noGrp="1"/>
          </p:cNvSpPr>
          <p:nvPr>
            <p:ph type="pic" idx="1"/>
          </p:nvPr>
        </p:nvSpPr>
        <p:spPr>
          <a:xfrm>
            <a:off x="4267199" y="816864"/>
            <a:ext cx="7726691" cy="555954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a:extLst>
              <a:ext uri="{FF2B5EF4-FFF2-40B4-BE49-F238E27FC236}">
                <a16:creationId xmlns:a16="http://schemas.microsoft.com/office/drawing/2014/main" id="{175DFDBA-7969-491D-3A91-54B223925C45}"/>
              </a:ext>
            </a:extLst>
          </p:cNvPr>
          <p:cNvSpPr>
            <a:spLocks noGrp="1"/>
          </p:cNvSpPr>
          <p:nvPr>
            <p:ph type="body" sz="half" idx="10"/>
          </p:nvPr>
        </p:nvSpPr>
        <p:spPr>
          <a:xfrm>
            <a:off x="146305" y="816864"/>
            <a:ext cx="3925824" cy="5559550"/>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Slide Number Placeholder 5">
            <a:extLst>
              <a:ext uri="{FF2B5EF4-FFF2-40B4-BE49-F238E27FC236}">
                <a16:creationId xmlns:a16="http://schemas.microsoft.com/office/drawing/2014/main" id="{E0723321-1F26-82B6-69DA-FCE22B8A107D}"/>
              </a:ext>
            </a:extLst>
          </p:cNvPr>
          <p:cNvSpPr>
            <a:spLocks noGrp="1"/>
          </p:cNvSpPr>
          <p:nvPr>
            <p:ph type="sldNum" sz="quarter" idx="4"/>
          </p:nvPr>
        </p:nvSpPr>
        <p:spPr>
          <a:xfrm>
            <a:off x="11384291" y="6575798"/>
            <a:ext cx="609600" cy="190500"/>
          </a:xfrm>
          <a:prstGeom prst="rect">
            <a:avLst/>
          </a:prstGeom>
        </p:spPr>
        <p:txBody>
          <a:bodyPr vert="horz" lIns="91440" tIns="45720" rIns="91440" bIns="45720" rtlCol="0" anchor="ctr"/>
          <a:lstStyle>
            <a:lvl1pPr algn="r">
              <a:defRPr sz="800">
                <a:solidFill>
                  <a:srgbClr val="7F7F7F"/>
                </a:solidFill>
                <a:latin typeface="Helvetica"/>
                <a:cs typeface="Helvetica"/>
              </a:defRPr>
            </a:lvl1pPr>
          </a:lstStyle>
          <a:p>
            <a:fld id="{919F2107-1728-CF4B-B9CE-67131BF22805}" type="slidenum">
              <a:rPr lang="en-US" smtClean="0"/>
              <a:pPr/>
              <a:t>‹#›</a:t>
            </a:fld>
            <a:endParaRPr lang="en-US"/>
          </a:p>
        </p:txBody>
      </p:sp>
      <p:sp>
        <p:nvSpPr>
          <p:cNvPr id="10" name="Title 1">
            <a:extLst>
              <a:ext uri="{FF2B5EF4-FFF2-40B4-BE49-F238E27FC236}">
                <a16:creationId xmlns:a16="http://schemas.microsoft.com/office/drawing/2014/main" id="{7B27F1A1-F0F6-23FD-8CAB-4E798E25D6AC}"/>
              </a:ext>
            </a:extLst>
          </p:cNvPr>
          <p:cNvSpPr>
            <a:spLocks noGrp="1"/>
          </p:cNvSpPr>
          <p:nvPr>
            <p:ph type="title"/>
          </p:nvPr>
        </p:nvSpPr>
        <p:spPr>
          <a:xfrm>
            <a:off x="146304" y="99949"/>
            <a:ext cx="11935968" cy="515445"/>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42306448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1966" y="727113"/>
            <a:ext cx="11791925" cy="5673687"/>
          </a:xfrm>
          <a:prstGeom prst="rect">
            <a:avLst/>
          </a:prstGeom>
        </p:spPr>
        <p:txBody>
          <a:bodyPr/>
          <a:lstStyle>
            <a:lvl1pPr marL="0" indent="0">
              <a:buNone/>
              <a:defRPr sz="1800">
                <a:latin typeface="Helvetica" pitchFamily="2" charset="0"/>
              </a:defRPr>
            </a:lvl1pPr>
            <a:lvl2pPr marL="349250" indent="-230188">
              <a:tabLst/>
              <a:defRPr sz="1800">
                <a:latin typeface="Helvetica" pitchFamily="2" charset="0"/>
              </a:defRPr>
            </a:lvl2pPr>
            <a:lvl3pPr marL="579438" indent="-230188">
              <a:tabLst/>
              <a:defRPr sz="1800">
                <a:latin typeface="Helvetica" pitchFamily="2" charset="0"/>
              </a:defRPr>
            </a:lvl3pPr>
            <a:lvl4pPr marL="809625" indent="-230188">
              <a:tabLst/>
              <a:defRPr sz="1800">
                <a:latin typeface="Helvetica" pitchFamily="2" charset="0"/>
              </a:defRPr>
            </a:lvl4pPr>
            <a:lvl5pPr marL="1028700" indent="-230188">
              <a:tabLst/>
              <a:defRPr sz="1800">
                <a:latin typeface="Helvetica"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1">
            <a:extLst>
              <a:ext uri="{FF2B5EF4-FFF2-40B4-BE49-F238E27FC236}">
                <a16:creationId xmlns:a16="http://schemas.microsoft.com/office/drawing/2014/main" id="{8DC33C12-3B59-B346-9F31-A822B32D58C6}"/>
              </a:ext>
            </a:extLst>
          </p:cNvPr>
          <p:cNvSpPr>
            <a:spLocks noGrp="1"/>
          </p:cNvSpPr>
          <p:nvPr>
            <p:ph type="title"/>
          </p:nvPr>
        </p:nvSpPr>
        <p:spPr>
          <a:xfrm>
            <a:off x="200038" y="109853"/>
            <a:ext cx="11791925" cy="457200"/>
          </a:xfrm>
          <a:prstGeom prst="rect">
            <a:avLst/>
          </a:prstGeom>
        </p:spPr>
        <p:txBody>
          <a:bodyPr anchor="ctr">
            <a:normAutofit/>
          </a:bodyPr>
          <a:lstStyle>
            <a:lvl1pPr>
              <a:defRPr sz="1800">
                <a:solidFill>
                  <a:schemeClr val="bg1"/>
                </a:solidFill>
                <a:latin typeface="Helvetica" pitchFamily="2" charset="0"/>
              </a:defRPr>
            </a:lvl1pPr>
          </a:lstStyle>
          <a:p>
            <a:r>
              <a:rPr lang="en-US"/>
              <a:t>Click to edit Master title style</a:t>
            </a:r>
          </a:p>
        </p:txBody>
      </p:sp>
      <p:sp>
        <p:nvSpPr>
          <p:cNvPr id="7" name="Slide Number Placeholder 5">
            <a:extLst>
              <a:ext uri="{FF2B5EF4-FFF2-40B4-BE49-F238E27FC236}">
                <a16:creationId xmlns:a16="http://schemas.microsoft.com/office/drawing/2014/main" id="{43590BA9-03D7-A64F-9521-8028613AF025}"/>
              </a:ext>
            </a:extLst>
          </p:cNvPr>
          <p:cNvSpPr>
            <a:spLocks noGrp="1"/>
          </p:cNvSpPr>
          <p:nvPr>
            <p:ph type="sldNum" sz="quarter" idx="4"/>
          </p:nvPr>
        </p:nvSpPr>
        <p:spPr>
          <a:xfrm>
            <a:off x="11384291" y="6575798"/>
            <a:ext cx="609600" cy="190500"/>
          </a:xfrm>
          <a:prstGeom prst="rect">
            <a:avLst/>
          </a:prstGeom>
        </p:spPr>
        <p:txBody>
          <a:bodyPr vert="horz" lIns="91440" tIns="45720" rIns="91440" bIns="45720" rtlCol="0" anchor="ctr"/>
          <a:lstStyle>
            <a:lvl1pPr algn="r">
              <a:defRPr sz="800">
                <a:solidFill>
                  <a:srgbClr val="7F7F7F"/>
                </a:solidFill>
                <a:latin typeface="Helvetica"/>
                <a:cs typeface="Helvetica"/>
              </a:defRPr>
            </a:lvl1pPr>
          </a:lstStyle>
          <a:p>
            <a:fld id="{919F2107-1728-CF4B-B9CE-67131BF22805}" type="slidenum">
              <a:rPr lang="en-US" smtClean="0"/>
              <a:pPr/>
              <a:t>‹#›</a:t>
            </a:fld>
            <a:endParaRPr lang="en-US"/>
          </a:p>
        </p:txBody>
      </p:sp>
      <p:sp>
        <p:nvSpPr>
          <p:cNvPr id="8" name="Rectangle 7">
            <a:extLst>
              <a:ext uri="{FF2B5EF4-FFF2-40B4-BE49-F238E27FC236}">
                <a16:creationId xmlns:a16="http://schemas.microsoft.com/office/drawing/2014/main" id="{10D2B13D-250E-6448-9234-803778BF3612}"/>
              </a:ext>
            </a:extLst>
          </p:cNvPr>
          <p:cNvSpPr/>
          <p:nvPr userDrawn="1"/>
        </p:nvSpPr>
        <p:spPr>
          <a:xfrm>
            <a:off x="201966" y="6563327"/>
            <a:ext cx="4450897" cy="215444"/>
          </a:xfrm>
          <a:prstGeom prst="rect">
            <a:avLst/>
          </a:prstGeom>
        </p:spPr>
        <p:txBody>
          <a:bodyPr wrap="square" anchor="ctr">
            <a:spAutoFit/>
          </a:bodyPr>
          <a:lstStyle/>
          <a:p>
            <a:r>
              <a:rPr lang="en-US" sz="800">
                <a:solidFill>
                  <a:srgbClr val="7F7F7F"/>
                </a:solidFill>
                <a:latin typeface="Helvetica"/>
                <a:cs typeface="Helvetica"/>
              </a:rPr>
              <a:t>National Aeronautics and Space Administration</a:t>
            </a:r>
          </a:p>
        </p:txBody>
      </p:sp>
    </p:spTree>
    <p:extLst>
      <p:ext uri="{BB962C8B-B14F-4D97-AF65-F5344CB8AC3E}">
        <p14:creationId xmlns:p14="http://schemas.microsoft.com/office/powerpoint/2010/main" val="37288244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aste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C26E6A-E9E0-956A-B65E-25EE3F926CA2}"/>
              </a:ext>
            </a:extLst>
          </p:cNvPr>
          <p:cNvSpPr>
            <a:spLocks noGrp="1"/>
          </p:cNvSpPr>
          <p:nvPr>
            <p:ph idx="1"/>
          </p:nvPr>
        </p:nvSpPr>
        <p:spPr>
          <a:xfrm>
            <a:off x="146304" y="804672"/>
            <a:ext cx="11935968" cy="555955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EE59D195-6E08-264E-8430-70A920D2FD47}"/>
              </a:ext>
            </a:extLst>
          </p:cNvPr>
          <p:cNvSpPr>
            <a:spLocks noGrp="1"/>
          </p:cNvSpPr>
          <p:nvPr>
            <p:ph type="title"/>
          </p:nvPr>
        </p:nvSpPr>
        <p:spPr>
          <a:xfrm>
            <a:off x="146304" y="99949"/>
            <a:ext cx="11935968" cy="515445"/>
          </a:xfrm>
          <a:prstGeom prst="rect">
            <a:avLst/>
          </a:prstGeom>
        </p:spPr>
        <p:txBody>
          <a:bodyPr/>
          <a:lstStyle/>
          <a:p>
            <a:r>
              <a:rPr lang="en-US"/>
              <a:t>Click to edit Master title style</a:t>
            </a:r>
          </a:p>
        </p:txBody>
      </p:sp>
      <p:sp>
        <p:nvSpPr>
          <p:cNvPr id="8" name="Slide Number Placeholder 5">
            <a:extLst>
              <a:ext uri="{FF2B5EF4-FFF2-40B4-BE49-F238E27FC236}">
                <a16:creationId xmlns:a16="http://schemas.microsoft.com/office/drawing/2014/main" id="{94F11BAA-4BBE-0032-57D0-8F3A8CB868EB}"/>
              </a:ext>
            </a:extLst>
          </p:cNvPr>
          <p:cNvSpPr>
            <a:spLocks noGrp="1"/>
          </p:cNvSpPr>
          <p:nvPr>
            <p:ph type="sldNum" sz="quarter" idx="4"/>
          </p:nvPr>
        </p:nvSpPr>
        <p:spPr>
          <a:xfrm>
            <a:off x="11384291" y="6575798"/>
            <a:ext cx="609600" cy="190500"/>
          </a:xfrm>
          <a:prstGeom prst="rect">
            <a:avLst/>
          </a:prstGeom>
        </p:spPr>
        <p:txBody>
          <a:bodyPr vert="horz" lIns="91440" tIns="45720" rIns="91440" bIns="45720" rtlCol="0" anchor="ctr"/>
          <a:lstStyle>
            <a:lvl1pPr algn="r">
              <a:defRPr sz="800">
                <a:solidFill>
                  <a:srgbClr val="7F7F7F"/>
                </a:solidFill>
                <a:latin typeface="Helvetica"/>
                <a:cs typeface="Helvetica"/>
              </a:defRPr>
            </a:lvl1pPr>
          </a:lstStyle>
          <a:p>
            <a:fld id="{919F2107-1728-CF4B-B9CE-67131BF22805}" type="slidenum">
              <a:rPr lang="en-US" smtClean="0"/>
              <a:pPr/>
              <a:t>‹#›</a:t>
            </a:fld>
            <a:endParaRPr lang="en-US"/>
          </a:p>
        </p:txBody>
      </p:sp>
      <p:pic>
        <p:nvPicPr>
          <p:cNvPr id="5" name="Image" descr="Image">
            <a:extLst>
              <a:ext uri="{FF2B5EF4-FFF2-40B4-BE49-F238E27FC236}">
                <a16:creationId xmlns:a16="http://schemas.microsoft.com/office/drawing/2014/main" id="{851658C3-191F-A2A5-5F5F-F199E9964950}"/>
              </a:ext>
            </a:extLst>
          </p:cNvPr>
          <p:cNvPicPr>
            <a:picLocks noChangeAspect="1"/>
          </p:cNvPicPr>
          <p:nvPr userDrawn="1"/>
        </p:nvPicPr>
        <p:blipFill>
          <a:blip r:embed="rId2"/>
          <a:stretch>
            <a:fillRect/>
          </a:stretch>
        </p:blipFill>
        <p:spPr>
          <a:xfrm>
            <a:off x="281366" y="5965704"/>
            <a:ext cx="554274" cy="547849"/>
          </a:xfrm>
          <a:prstGeom prst="rect">
            <a:avLst/>
          </a:prstGeom>
          <a:ln w="12700">
            <a:miter lim="400000"/>
          </a:ln>
        </p:spPr>
      </p:pic>
    </p:spTree>
    <p:extLst>
      <p:ext uri="{BB962C8B-B14F-4D97-AF65-F5344CB8AC3E}">
        <p14:creationId xmlns:p14="http://schemas.microsoft.com/office/powerpoint/2010/main" val="37149890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_Timeline">
    <p:spTree>
      <p:nvGrpSpPr>
        <p:cNvPr id="1" name=""/>
        <p:cNvGrpSpPr/>
        <p:nvPr/>
      </p:nvGrpSpPr>
      <p:grpSpPr>
        <a:xfrm>
          <a:off x="0" y="0"/>
          <a:ext cx="0" cy="0"/>
          <a:chOff x="0" y="0"/>
          <a:chExt cx="0" cy="0"/>
        </a:xfrm>
      </p:grpSpPr>
      <p:pic>
        <p:nvPicPr>
          <p:cNvPr id="9" name="Image" descr="Image">
            <a:extLst>
              <a:ext uri="{FF2B5EF4-FFF2-40B4-BE49-F238E27FC236}">
                <a16:creationId xmlns:a16="http://schemas.microsoft.com/office/drawing/2014/main" id="{710C1619-570A-6046-B82C-7062D96D7C77}"/>
              </a:ext>
            </a:extLst>
          </p:cNvPr>
          <p:cNvPicPr>
            <a:picLocks noChangeAspect="1"/>
          </p:cNvPicPr>
          <p:nvPr userDrawn="1"/>
        </p:nvPicPr>
        <p:blipFill>
          <a:blip r:embed="rId2"/>
          <a:stretch>
            <a:fillRect/>
          </a:stretch>
        </p:blipFill>
        <p:spPr>
          <a:xfrm>
            <a:off x="165251" y="6192496"/>
            <a:ext cx="554274" cy="547849"/>
          </a:xfrm>
          <a:prstGeom prst="rect">
            <a:avLst/>
          </a:prstGeom>
          <a:ln w="12700">
            <a:miter lim="400000"/>
          </a:ln>
        </p:spPr>
      </p:pic>
      <p:sp>
        <p:nvSpPr>
          <p:cNvPr id="6" name="Content Placeholder 2">
            <a:extLst>
              <a:ext uri="{FF2B5EF4-FFF2-40B4-BE49-F238E27FC236}">
                <a16:creationId xmlns:a16="http://schemas.microsoft.com/office/drawing/2014/main" id="{628983CE-D803-2970-2052-5E018FF79325}"/>
              </a:ext>
            </a:extLst>
          </p:cNvPr>
          <p:cNvSpPr>
            <a:spLocks noGrp="1"/>
          </p:cNvSpPr>
          <p:nvPr>
            <p:ph idx="1"/>
          </p:nvPr>
        </p:nvSpPr>
        <p:spPr>
          <a:xfrm>
            <a:off x="146304" y="804672"/>
            <a:ext cx="11935968" cy="555955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32EBD28D-9793-942A-BC96-236F8C7C7376}"/>
              </a:ext>
            </a:extLst>
          </p:cNvPr>
          <p:cNvSpPr>
            <a:spLocks noGrp="1"/>
          </p:cNvSpPr>
          <p:nvPr>
            <p:ph type="title"/>
          </p:nvPr>
        </p:nvSpPr>
        <p:spPr>
          <a:xfrm>
            <a:off x="146304" y="99949"/>
            <a:ext cx="11935968" cy="515445"/>
          </a:xfrm>
          <a:prstGeom prst="rect">
            <a:avLst/>
          </a:prstGeom>
        </p:spPr>
        <p:txBody>
          <a:bodyPr/>
          <a:lstStyle/>
          <a:p>
            <a:r>
              <a:rPr lang="en-US"/>
              <a:t>Click to edit Master title style</a:t>
            </a:r>
          </a:p>
        </p:txBody>
      </p:sp>
      <p:sp>
        <p:nvSpPr>
          <p:cNvPr id="8" name="Slide Number Placeholder 5">
            <a:extLst>
              <a:ext uri="{FF2B5EF4-FFF2-40B4-BE49-F238E27FC236}">
                <a16:creationId xmlns:a16="http://schemas.microsoft.com/office/drawing/2014/main" id="{1E9FE3D9-BE08-9D6E-AB91-3B5B18E51B39}"/>
              </a:ext>
            </a:extLst>
          </p:cNvPr>
          <p:cNvSpPr>
            <a:spLocks noGrp="1"/>
          </p:cNvSpPr>
          <p:nvPr>
            <p:ph type="sldNum" sz="quarter" idx="4"/>
          </p:nvPr>
        </p:nvSpPr>
        <p:spPr>
          <a:xfrm>
            <a:off x="11384291" y="6575798"/>
            <a:ext cx="609600" cy="190500"/>
          </a:xfrm>
          <a:prstGeom prst="rect">
            <a:avLst/>
          </a:prstGeom>
        </p:spPr>
        <p:txBody>
          <a:bodyPr vert="horz" lIns="91440" tIns="45720" rIns="91440" bIns="45720" rtlCol="0" anchor="ctr"/>
          <a:lstStyle>
            <a:lvl1pPr algn="r">
              <a:defRPr sz="800">
                <a:solidFill>
                  <a:srgbClr val="7F7F7F"/>
                </a:solidFill>
                <a:latin typeface="Helvetica"/>
                <a:cs typeface="Helvetica"/>
              </a:defRPr>
            </a:lvl1pPr>
          </a:lstStyle>
          <a:p>
            <a:fld id="{919F2107-1728-CF4B-B9CE-67131BF22805}" type="slidenum">
              <a:rPr lang="en-US" smtClean="0"/>
              <a:pPr/>
              <a:t>‹#›</a:t>
            </a:fld>
            <a:endParaRPr lang="en-US"/>
          </a:p>
        </p:txBody>
      </p:sp>
    </p:spTree>
    <p:extLst>
      <p:ext uri="{BB962C8B-B14F-4D97-AF65-F5344CB8AC3E}">
        <p14:creationId xmlns:p14="http://schemas.microsoft.com/office/powerpoint/2010/main" val="1600755376"/>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able of contents" preserve="1">
  <p:cSld name="Table of contents">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957067" y="510900"/>
            <a:ext cx="10277600" cy="763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spcBef>
                <a:spcPts val="0"/>
              </a:spcBef>
              <a:spcAft>
                <a:spcPts val="0"/>
              </a:spcAft>
              <a:buSzPts val="2800"/>
              <a:buFont typeface="Montserrat"/>
              <a:buNone/>
              <a:defRPr>
                <a:latin typeface="Montserrat"/>
                <a:ea typeface="Montserrat"/>
                <a:cs typeface="Montserrat"/>
                <a:sym typeface="Montserrat"/>
              </a:defRPr>
            </a:lvl2pPr>
            <a:lvl3pPr lvl="2">
              <a:spcBef>
                <a:spcPts val="0"/>
              </a:spcBef>
              <a:spcAft>
                <a:spcPts val="0"/>
              </a:spcAft>
              <a:buSzPts val="2800"/>
              <a:buFont typeface="Montserrat"/>
              <a:buNone/>
              <a:defRPr>
                <a:latin typeface="Montserrat"/>
                <a:ea typeface="Montserrat"/>
                <a:cs typeface="Montserrat"/>
                <a:sym typeface="Montserrat"/>
              </a:defRPr>
            </a:lvl3pPr>
            <a:lvl4pPr lvl="3">
              <a:spcBef>
                <a:spcPts val="0"/>
              </a:spcBef>
              <a:spcAft>
                <a:spcPts val="0"/>
              </a:spcAft>
              <a:buSzPts val="2800"/>
              <a:buFont typeface="Montserrat"/>
              <a:buNone/>
              <a:defRPr>
                <a:latin typeface="Montserrat"/>
                <a:ea typeface="Montserrat"/>
                <a:cs typeface="Montserrat"/>
                <a:sym typeface="Montserrat"/>
              </a:defRPr>
            </a:lvl4pPr>
            <a:lvl5pPr lvl="4">
              <a:spcBef>
                <a:spcPts val="0"/>
              </a:spcBef>
              <a:spcAft>
                <a:spcPts val="0"/>
              </a:spcAft>
              <a:buSzPts val="2800"/>
              <a:buFont typeface="Montserrat"/>
              <a:buNone/>
              <a:defRPr>
                <a:latin typeface="Montserrat"/>
                <a:ea typeface="Montserrat"/>
                <a:cs typeface="Montserrat"/>
                <a:sym typeface="Montserrat"/>
              </a:defRPr>
            </a:lvl5pPr>
            <a:lvl6pPr lvl="5">
              <a:spcBef>
                <a:spcPts val="0"/>
              </a:spcBef>
              <a:spcAft>
                <a:spcPts val="0"/>
              </a:spcAft>
              <a:buSzPts val="2800"/>
              <a:buFont typeface="Montserrat"/>
              <a:buNone/>
              <a:defRPr>
                <a:latin typeface="Montserrat"/>
                <a:ea typeface="Montserrat"/>
                <a:cs typeface="Montserrat"/>
                <a:sym typeface="Montserrat"/>
              </a:defRPr>
            </a:lvl6pPr>
            <a:lvl7pPr lvl="6">
              <a:spcBef>
                <a:spcPts val="0"/>
              </a:spcBef>
              <a:spcAft>
                <a:spcPts val="0"/>
              </a:spcAft>
              <a:buSzPts val="2800"/>
              <a:buFont typeface="Montserrat"/>
              <a:buNone/>
              <a:defRPr>
                <a:latin typeface="Montserrat"/>
                <a:ea typeface="Montserrat"/>
                <a:cs typeface="Montserrat"/>
                <a:sym typeface="Montserrat"/>
              </a:defRPr>
            </a:lvl7pPr>
            <a:lvl8pPr lvl="7">
              <a:spcBef>
                <a:spcPts val="0"/>
              </a:spcBef>
              <a:spcAft>
                <a:spcPts val="0"/>
              </a:spcAft>
              <a:buSzPts val="2800"/>
              <a:buFont typeface="Montserrat"/>
              <a:buNone/>
              <a:defRPr>
                <a:latin typeface="Montserrat"/>
                <a:ea typeface="Montserrat"/>
                <a:cs typeface="Montserrat"/>
                <a:sym typeface="Montserrat"/>
              </a:defRPr>
            </a:lvl8pPr>
            <a:lvl9pPr lvl="8">
              <a:spcBef>
                <a:spcPts val="0"/>
              </a:spcBef>
              <a:spcAft>
                <a:spcPts val="0"/>
              </a:spcAft>
              <a:buSzPts val="2800"/>
              <a:buFont typeface="Montserrat"/>
              <a:buNone/>
              <a:defRPr>
                <a:latin typeface="Montserrat"/>
                <a:ea typeface="Montserrat"/>
                <a:cs typeface="Montserrat"/>
                <a:sym typeface="Montserrat"/>
              </a:defRPr>
            </a:lvl9pPr>
          </a:lstStyle>
          <a:p>
            <a:endParaRPr/>
          </a:p>
        </p:txBody>
      </p:sp>
      <p:sp>
        <p:nvSpPr>
          <p:cNvPr id="63" name="Google Shape;63;p14"/>
          <p:cNvSpPr txBox="1">
            <a:spLocks noGrp="1"/>
          </p:cNvSpPr>
          <p:nvPr>
            <p:ph type="ctrTitle" idx="2"/>
          </p:nvPr>
        </p:nvSpPr>
        <p:spPr>
          <a:xfrm>
            <a:off x="3080467" y="1929084"/>
            <a:ext cx="2867200" cy="5120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Montserrat"/>
              <a:buNone/>
              <a:defRPr sz="2400">
                <a:solidFill>
                  <a:schemeClr val="accent1"/>
                </a:solidFill>
                <a:latin typeface="Montserrat"/>
                <a:ea typeface="Montserrat"/>
                <a:cs typeface="Montserrat"/>
                <a:sym typeface="Montserrat"/>
              </a:defRPr>
            </a:lvl1pPr>
            <a:lvl2pPr lvl="1" rtl="0">
              <a:spcBef>
                <a:spcPts val="0"/>
              </a:spcBef>
              <a:spcAft>
                <a:spcPts val="0"/>
              </a:spcAft>
              <a:buSzPts val="2000"/>
              <a:buFont typeface="Montserrat"/>
              <a:buNone/>
              <a:defRPr sz="2667">
                <a:latin typeface="Montserrat"/>
                <a:ea typeface="Montserrat"/>
                <a:cs typeface="Montserrat"/>
                <a:sym typeface="Montserrat"/>
              </a:defRPr>
            </a:lvl2pPr>
            <a:lvl3pPr lvl="2" rtl="0">
              <a:spcBef>
                <a:spcPts val="0"/>
              </a:spcBef>
              <a:spcAft>
                <a:spcPts val="0"/>
              </a:spcAft>
              <a:buSzPts val="2000"/>
              <a:buFont typeface="Montserrat"/>
              <a:buNone/>
              <a:defRPr sz="2667">
                <a:latin typeface="Montserrat"/>
                <a:ea typeface="Montserrat"/>
                <a:cs typeface="Montserrat"/>
                <a:sym typeface="Montserrat"/>
              </a:defRPr>
            </a:lvl3pPr>
            <a:lvl4pPr lvl="3" rtl="0">
              <a:spcBef>
                <a:spcPts val="0"/>
              </a:spcBef>
              <a:spcAft>
                <a:spcPts val="0"/>
              </a:spcAft>
              <a:buSzPts val="2000"/>
              <a:buFont typeface="Montserrat"/>
              <a:buNone/>
              <a:defRPr sz="2667">
                <a:latin typeface="Montserrat"/>
                <a:ea typeface="Montserrat"/>
                <a:cs typeface="Montserrat"/>
                <a:sym typeface="Montserrat"/>
              </a:defRPr>
            </a:lvl4pPr>
            <a:lvl5pPr lvl="4" rtl="0">
              <a:spcBef>
                <a:spcPts val="0"/>
              </a:spcBef>
              <a:spcAft>
                <a:spcPts val="0"/>
              </a:spcAft>
              <a:buSzPts val="2000"/>
              <a:buFont typeface="Montserrat"/>
              <a:buNone/>
              <a:defRPr sz="2667">
                <a:latin typeface="Montserrat"/>
                <a:ea typeface="Montserrat"/>
                <a:cs typeface="Montserrat"/>
                <a:sym typeface="Montserrat"/>
              </a:defRPr>
            </a:lvl5pPr>
            <a:lvl6pPr lvl="5" rtl="0">
              <a:spcBef>
                <a:spcPts val="0"/>
              </a:spcBef>
              <a:spcAft>
                <a:spcPts val="0"/>
              </a:spcAft>
              <a:buSzPts val="2000"/>
              <a:buFont typeface="Montserrat"/>
              <a:buNone/>
              <a:defRPr sz="2667">
                <a:latin typeface="Montserrat"/>
                <a:ea typeface="Montserrat"/>
                <a:cs typeface="Montserrat"/>
                <a:sym typeface="Montserrat"/>
              </a:defRPr>
            </a:lvl6pPr>
            <a:lvl7pPr lvl="6" rtl="0">
              <a:spcBef>
                <a:spcPts val="0"/>
              </a:spcBef>
              <a:spcAft>
                <a:spcPts val="0"/>
              </a:spcAft>
              <a:buSzPts val="2000"/>
              <a:buFont typeface="Montserrat"/>
              <a:buNone/>
              <a:defRPr sz="2667">
                <a:latin typeface="Montserrat"/>
                <a:ea typeface="Montserrat"/>
                <a:cs typeface="Montserrat"/>
                <a:sym typeface="Montserrat"/>
              </a:defRPr>
            </a:lvl7pPr>
            <a:lvl8pPr lvl="7" rtl="0">
              <a:spcBef>
                <a:spcPts val="0"/>
              </a:spcBef>
              <a:spcAft>
                <a:spcPts val="0"/>
              </a:spcAft>
              <a:buSzPts val="2000"/>
              <a:buFont typeface="Montserrat"/>
              <a:buNone/>
              <a:defRPr sz="2667">
                <a:latin typeface="Montserrat"/>
                <a:ea typeface="Montserrat"/>
                <a:cs typeface="Montserrat"/>
                <a:sym typeface="Montserrat"/>
              </a:defRPr>
            </a:lvl8pPr>
            <a:lvl9pPr lvl="8" rtl="0">
              <a:spcBef>
                <a:spcPts val="0"/>
              </a:spcBef>
              <a:spcAft>
                <a:spcPts val="0"/>
              </a:spcAft>
              <a:buSzPts val="2000"/>
              <a:buFont typeface="Montserrat"/>
              <a:buNone/>
              <a:defRPr sz="2667">
                <a:latin typeface="Montserrat"/>
                <a:ea typeface="Montserrat"/>
                <a:cs typeface="Montserrat"/>
                <a:sym typeface="Montserrat"/>
              </a:defRPr>
            </a:lvl9pPr>
          </a:lstStyle>
          <a:p>
            <a:endParaRPr/>
          </a:p>
        </p:txBody>
      </p:sp>
      <p:sp>
        <p:nvSpPr>
          <p:cNvPr id="64" name="Google Shape;64;p14"/>
          <p:cNvSpPr txBox="1">
            <a:spLocks noGrp="1"/>
          </p:cNvSpPr>
          <p:nvPr>
            <p:ph type="title" idx="3" hasCustomPrompt="1"/>
          </p:nvPr>
        </p:nvSpPr>
        <p:spPr>
          <a:xfrm>
            <a:off x="957067" y="2028033"/>
            <a:ext cx="1991200" cy="12556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SzPts val="8000"/>
              <a:buNone/>
              <a:defRPr sz="9333">
                <a:solidFill>
                  <a:srgbClr val="4A8CFF"/>
                </a:solidFill>
              </a:defRPr>
            </a:lvl1pPr>
            <a:lvl2pPr lvl="1" algn="ctr" rtl="0">
              <a:spcBef>
                <a:spcPts val="0"/>
              </a:spcBef>
              <a:spcAft>
                <a:spcPts val="0"/>
              </a:spcAft>
              <a:buSzPts val="8000"/>
              <a:buFont typeface="Fira Sans Extra Condensed Medium"/>
              <a:buNone/>
              <a:defRPr sz="10666">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SzPts val="8000"/>
              <a:buFont typeface="Fira Sans Extra Condensed Medium"/>
              <a:buNone/>
              <a:defRPr sz="10666">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SzPts val="8000"/>
              <a:buFont typeface="Fira Sans Extra Condensed Medium"/>
              <a:buNone/>
              <a:defRPr sz="10666">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SzPts val="8000"/>
              <a:buFont typeface="Fira Sans Extra Condensed Medium"/>
              <a:buNone/>
              <a:defRPr sz="10666">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SzPts val="8000"/>
              <a:buFont typeface="Fira Sans Extra Condensed Medium"/>
              <a:buNone/>
              <a:defRPr sz="10666">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SzPts val="8000"/>
              <a:buFont typeface="Fira Sans Extra Condensed Medium"/>
              <a:buNone/>
              <a:defRPr sz="10666">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SzPts val="8000"/>
              <a:buFont typeface="Fira Sans Extra Condensed Medium"/>
              <a:buNone/>
              <a:defRPr sz="10666">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SzPts val="8000"/>
              <a:buFont typeface="Fira Sans Extra Condensed Medium"/>
              <a:buNone/>
              <a:defRPr sz="10666">
                <a:latin typeface="Fira Sans Extra Condensed Medium"/>
                <a:ea typeface="Fira Sans Extra Condensed Medium"/>
                <a:cs typeface="Fira Sans Extra Condensed Medium"/>
                <a:sym typeface="Fira Sans Extra Condensed Medium"/>
              </a:defRPr>
            </a:lvl9pPr>
          </a:lstStyle>
          <a:p>
            <a:r>
              <a:t>xx%</a:t>
            </a:r>
          </a:p>
        </p:txBody>
      </p:sp>
      <p:sp>
        <p:nvSpPr>
          <p:cNvPr id="65" name="Google Shape;65;p14"/>
          <p:cNvSpPr txBox="1">
            <a:spLocks noGrp="1"/>
          </p:cNvSpPr>
          <p:nvPr>
            <p:ph type="subTitle" idx="1"/>
          </p:nvPr>
        </p:nvSpPr>
        <p:spPr>
          <a:xfrm>
            <a:off x="3080467" y="2478500"/>
            <a:ext cx="2867200" cy="1023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Font typeface="Montserrat"/>
              <a:buNone/>
              <a:defRPr sz="1867">
                <a:solidFill>
                  <a:schemeClr val="accent2"/>
                </a:solidFill>
                <a:latin typeface="Montserrat"/>
                <a:ea typeface="Montserrat"/>
                <a:cs typeface="Montserrat"/>
                <a:sym typeface="Montserrat"/>
              </a:defRPr>
            </a:lvl1pPr>
            <a:lvl2pPr lvl="1" rtl="0">
              <a:spcBef>
                <a:spcPts val="0"/>
              </a:spcBef>
              <a:spcAft>
                <a:spcPts val="0"/>
              </a:spcAft>
              <a:buSzPts val="1400"/>
              <a:buFont typeface="Montserrat"/>
              <a:buNone/>
              <a:defRPr>
                <a:latin typeface="Montserrat"/>
                <a:ea typeface="Montserrat"/>
                <a:cs typeface="Montserrat"/>
                <a:sym typeface="Montserrat"/>
              </a:defRPr>
            </a:lvl2pPr>
            <a:lvl3pPr lvl="2" rtl="0">
              <a:spcBef>
                <a:spcPts val="2133"/>
              </a:spcBef>
              <a:spcAft>
                <a:spcPts val="0"/>
              </a:spcAft>
              <a:buSzPts val="1400"/>
              <a:buFont typeface="Montserrat"/>
              <a:buNone/>
              <a:defRPr>
                <a:latin typeface="Montserrat"/>
                <a:ea typeface="Montserrat"/>
                <a:cs typeface="Montserrat"/>
                <a:sym typeface="Montserrat"/>
              </a:defRPr>
            </a:lvl3pPr>
            <a:lvl4pPr lvl="3" rtl="0">
              <a:spcBef>
                <a:spcPts val="2133"/>
              </a:spcBef>
              <a:spcAft>
                <a:spcPts val="0"/>
              </a:spcAft>
              <a:buSzPts val="1400"/>
              <a:buFont typeface="Montserrat"/>
              <a:buNone/>
              <a:defRPr>
                <a:latin typeface="Montserrat"/>
                <a:ea typeface="Montserrat"/>
                <a:cs typeface="Montserrat"/>
                <a:sym typeface="Montserrat"/>
              </a:defRPr>
            </a:lvl4pPr>
            <a:lvl5pPr lvl="4" rtl="0">
              <a:spcBef>
                <a:spcPts val="2133"/>
              </a:spcBef>
              <a:spcAft>
                <a:spcPts val="0"/>
              </a:spcAft>
              <a:buSzPts val="1400"/>
              <a:buFont typeface="Montserrat"/>
              <a:buNone/>
              <a:defRPr>
                <a:latin typeface="Montserrat"/>
                <a:ea typeface="Montserrat"/>
                <a:cs typeface="Montserrat"/>
                <a:sym typeface="Montserrat"/>
              </a:defRPr>
            </a:lvl5pPr>
            <a:lvl6pPr lvl="5" rtl="0">
              <a:spcBef>
                <a:spcPts val="2133"/>
              </a:spcBef>
              <a:spcAft>
                <a:spcPts val="0"/>
              </a:spcAft>
              <a:buSzPts val="1400"/>
              <a:buFont typeface="Montserrat"/>
              <a:buNone/>
              <a:defRPr>
                <a:latin typeface="Montserrat"/>
                <a:ea typeface="Montserrat"/>
                <a:cs typeface="Montserrat"/>
                <a:sym typeface="Montserrat"/>
              </a:defRPr>
            </a:lvl6pPr>
            <a:lvl7pPr lvl="6" rtl="0">
              <a:spcBef>
                <a:spcPts val="2133"/>
              </a:spcBef>
              <a:spcAft>
                <a:spcPts val="0"/>
              </a:spcAft>
              <a:buSzPts val="1400"/>
              <a:buFont typeface="Montserrat"/>
              <a:buNone/>
              <a:defRPr>
                <a:latin typeface="Montserrat"/>
                <a:ea typeface="Montserrat"/>
                <a:cs typeface="Montserrat"/>
                <a:sym typeface="Montserrat"/>
              </a:defRPr>
            </a:lvl7pPr>
            <a:lvl8pPr lvl="7" rtl="0">
              <a:spcBef>
                <a:spcPts val="2133"/>
              </a:spcBef>
              <a:spcAft>
                <a:spcPts val="0"/>
              </a:spcAft>
              <a:buSzPts val="1400"/>
              <a:buFont typeface="Montserrat"/>
              <a:buNone/>
              <a:defRPr>
                <a:latin typeface="Montserrat"/>
                <a:ea typeface="Montserrat"/>
                <a:cs typeface="Montserrat"/>
                <a:sym typeface="Montserrat"/>
              </a:defRPr>
            </a:lvl8pPr>
            <a:lvl9pPr lvl="8" rtl="0">
              <a:spcBef>
                <a:spcPts val="2133"/>
              </a:spcBef>
              <a:spcAft>
                <a:spcPts val="2133"/>
              </a:spcAft>
              <a:buSzPts val="1400"/>
              <a:buFont typeface="Montserrat"/>
              <a:buNone/>
              <a:defRPr>
                <a:latin typeface="Montserrat"/>
                <a:ea typeface="Montserrat"/>
                <a:cs typeface="Montserrat"/>
                <a:sym typeface="Montserrat"/>
              </a:defRPr>
            </a:lvl9pPr>
          </a:lstStyle>
          <a:p>
            <a:endParaRPr/>
          </a:p>
        </p:txBody>
      </p:sp>
      <p:sp>
        <p:nvSpPr>
          <p:cNvPr id="66" name="Google Shape;66;p14"/>
          <p:cNvSpPr txBox="1">
            <a:spLocks noGrp="1"/>
          </p:cNvSpPr>
          <p:nvPr>
            <p:ph type="ctrTitle" idx="4"/>
          </p:nvPr>
        </p:nvSpPr>
        <p:spPr>
          <a:xfrm>
            <a:off x="8310733" y="1929084"/>
            <a:ext cx="2867200" cy="5120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Montserrat"/>
              <a:buNone/>
              <a:defRPr sz="2400">
                <a:solidFill>
                  <a:schemeClr val="accent1"/>
                </a:solidFill>
                <a:latin typeface="Montserrat"/>
                <a:ea typeface="Montserrat"/>
                <a:cs typeface="Montserrat"/>
                <a:sym typeface="Montserrat"/>
              </a:defRPr>
            </a:lvl1pPr>
            <a:lvl2pPr lvl="1" rtl="0">
              <a:spcBef>
                <a:spcPts val="0"/>
              </a:spcBef>
              <a:spcAft>
                <a:spcPts val="0"/>
              </a:spcAft>
              <a:buSzPts val="2000"/>
              <a:buFont typeface="Montserrat"/>
              <a:buNone/>
              <a:defRPr sz="2667">
                <a:latin typeface="Montserrat"/>
                <a:ea typeface="Montserrat"/>
                <a:cs typeface="Montserrat"/>
                <a:sym typeface="Montserrat"/>
              </a:defRPr>
            </a:lvl2pPr>
            <a:lvl3pPr lvl="2" rtl="0">
              <a:spcBef>
                <a:spcPts val="0"/>
              </a:spcBef>
              <a:spcAft>
                <a:spcPts val="0"/>
              </a:spcAft>
              <a:buSzPts val="2000"/>
              <a:buFont typeface="Montserrat"/>
              <a:buNone/>
              <a:defRPr sz="2667">
                <a:latin typeface="Montserrat"/>
                <a:ea typeface="Montserrat"/>
                <a:cs typeface="Montserrat"/>
                <a:sym typeface="Montserrat"/>
              </a:defRPr>
            </a:lvl3pPr>
            <a:lvl4pPr lvl="3" rtl="0">
              <a:spcBef>
                <a:spcPts val="0"/>
              </a:spcBef>
              <a:spcAft>
                <a:spcPts val="0"/>
              </a:spcAft>
              <a:buSzPts val="2000"/>
              <a:buFont typeface="Montserrat"/>
              <a:buNone/>
              <a:defRPr sz="2667">
                <a:latin typeface="Montserrat"/>
                <a:ea typeface="Montserrat"/>
                <a:cs typeface="Montserrat"/>
                <a:sym typeface="Montserrat"/>
              </a:defRPr>
            </a:lvl4pPr>
            <a:lvl5pPr lvl="4" rtl="0">
              <a:spcBef>
                <a:spcPts val="0"/>
              </a:spcBef>
              <a:spcAft>
                <a:spcPts val="0"/>
              </a:spcAft>
              <a:buSzPts val="2000"/>
              <a:buFont typeface="Montserrat"/>
              <a:buNone/>
              <a:defRPr sz="2667">
                <a:latin typeface="Montserrat"/>
                <a:ea typeface="Montserrat"/>
                <a:cs typeface="Montserrat"/>
                <a:sym typeface="Montserrat"/>
              </a:defRPr>
            </a:lvl5pPr>
            <a:lvl6pPr lvl="5" rtl="0">
              <a:spcBef>
                <a:spcPts val="0"/>
              </a:spcBef>
              <a:spcAft>
                <a:spcPts val="0"/>
              </a:spcAft>
              <a:buSzPts val="2000"/>
              <a:buFont typeface="Montserrat"/>
              <a:buNone/>
              <a:defRPr sz="2667">
                <a:latin typeface="Montserrat"/>
                <a:ea typeface="Montserrat"/>
                <a:cs typeface="Montserrat"/>
                <a:sym typeface="Montserrat"/>
              </a:defRPr>
            </a:lvl6pPr>
            <a:lvl7pPr lvl="6" rtl="0">
              <a:spcBef>
                <a:spcPts val="0"/>
              </a:spcBef>
              <a:spcAft>
                <a:spcPts val="0"/>
              </a:spcAft>
              <a:buSzPts val="2000"/>
              <a:buFont typeface="Montserrat"/>
              <a:buNone/>
              <a:defRPr sz="2667">
                <a:latin typeface="Montserrat"/>
                <a:ea typeface="Montserrat"/>
                <a:cs typeface="Montserrat"/>
                <a:sym typeface="Montserrat"/>
              </a:defRPr>
            </a:lvl7pPr>
            <a:lvl8pPr lvl="7" rtl="0">
              <a:spcBef>
                <a:spcPts val="0"/>
              </a:spcBef>
              <a:spcAft>
                <a:spcPts val="0"/>
              </a:spcAft>
              <a:buSzPts val="2000"/>
              <a:buFont typeface="Montserrat"/>
              <a:buNone/>
              <a:defRPr sz="2667">
                <a:latin typeface="Montserrat"/>
                <a:ea typeface="Montserrat"/>
                <a:cs typeface="Montserrat"/>
                <a:sym typeface="Montserrat"/>
              </a:defRPr>
            </a:lvl8pPr>
            <a:lvl9pPr lvl="8" rtl="0">
              <a:spcBef>
                <a:spcPts val="0"/>
              </a:spcBef>
              <a:spcAft>
                <a:spcPts val="0"/>
              </a:spcAft>
              <a:buSzPts val="2000"/>
              <a:buFont typeface="Montserrat"/>
              <a:buNone/>
              <a:defRPr sz="2667">
                <a:latin typeface="Montserrat"/>
                <a:ea typeface="Montserrat"/>
                <a:cs typeface="Montserrat"/>
                <a:sym typeface="Montserrat"/>
              </a:defRPr>
            </a:lvl9pPr>
          </a:lstStyle>
          <a:p>
            <a:endParaRPr/>
          </a:p>
        </p:txBody>
      </p:sp>
      <p:sp>
        <p:nvSpPr>
          <p:cNvPr id="67" name="Google Shape;67;p14"/>
          <p:cNvSpPr txBox="1">
            <a:spLocks noGrp="1"/>
          </p:cNvSpPr>
          <p:nvPr>
            <p:ph type="title" idx="5" hasCustomPrompt="1"/>
          </p:nvPr>
        </p:nvSpPr>
        <p:spPr>
          <a:xfrm>
            <a:off x="6248533" y="2028033"/>
            <a:ext cx="1991200" cy="12556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SzPts val="8000"/>
              <a:buNone/>
              <a:defRPr sz="9333">
                <a:solidFill>
                  <a:srgbClr val="4A8CFF"/>
                </a:solidFill>
              </a:defRPr>
            </a:lvl1pPr>
            <a:lvl2pPr lvl="1" algn="ctr" rtl="0">
              <a:spcBef>
                <a:spcPts val="0"/>
              </a:spcBef>
              <a:spcAft>
                <a:spcPts val="0"/>
              </a:spcAft>
              <a:buSzPts val="8000"/>
              <a:buFont typeface="Fira Sans Extra Condensed Medium"/>
              <a:buNone/>
              <a:defRPr sz="10666">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SzPts val="8000"/>
              <a:buFont typeface="Fira Sans Extra Condensed Medium"/>
              <a:buNone/>
              <a:defRPr sz="10666">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SzPts val="8000"/>
              <a:buFont typeface="Fira Sans Extra Condensed Medium"/>
              <a:buNone/>
              <a:defRPr sz="10666">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SzPts val="8000"/>
              <a:buFont typeface="Fira Sans Extra Condensed Medium"/>
              <a:buNone/>
              <a:defRPr sz="10666">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SzPts val="8000"/>
              <a:buFont typeface="Fira Sans Extra Condensed Medium"/>
              <a:buNone/>
              <a:defRPr sz="10666">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SzPts val="8000"/>
              <a:buFont typeface="Fira Sans Extra Condensed Medium"/>
              <a:buNone/>
              <a:defRPr sz="10666">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SzPts val="8000"/>
              <a:buFont typeface="Fira Sans Extra Condensed Medium"/>
              <a:buNone/>
              <a:defRPr sz="10666">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SzPts val="8000"/>
              <a:buFont typeface="Fira Sans Extra Condensed Medium"/>
              <a:buNone/>
              <a:defRPr sz="10666">
                <a:latin typeface="Fira Sans Extra Condensed Medium"/>
                <a:ea typeface="Fira Sans Extra Condensed Medium"/>
                <a:cs typeface="Fira Sans Extra Condensed Medium"/>
                <a:sym typeface="Fira Sans Extra Condensed Medium"/>
              </a:defRPr>
            </a:lvl9pPr>
          </a:lstStyle>
          <a:p>
            <a:r>
              <a:t>xx%</a:t>
            </a:r>
          </a:p>
        </p:txBody>
      </p:sp>
      <p:sp>
        <p:nvSpPr>
          <p:cNvPr id="68" name="Google Shape;68;p14"/>
          <p:cNvSpPr txBox="1">
            <a:spLocks noGrp="1"/>
          </p:cNvSpPr>
          <p:nvPr>
            <p:ph type="subTitle" idx="6"/>
          </p:nvPr>
        </p:nvSpPr>
        <p:spPr>
          <a:xfrm>
            <a:off x="8367733" y="2478504"/>
            <a:ext cx="2867200" cy="1023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Font typeface="Montserrat"/>
              <a:buNone/>
              <a:defRPr sz="1867">
                <a:solidFill>
                  <a:schemeClr val="accent2"/>
                </a:solidFill>
                <a:latin typeface="Montserrat"/>
                <a:ea typeface="Montserrat"/>
                <a:cs typeface="Montserrat"/>
                <a:sym typeface="Montserrat"/>
              </a:defRPr>
            </a:lvl1pPr>
            <a:lvl2pPr lvl="1" rtl="0">
              <a:spcBef>
                <a:spcPts val="0"/>
              </a:spcBef>
              <a:spcAft>
                <a:spcPts val="0"/>
              </a:spcAft>
              <a:buSzPts val="1400"/>
              <a:buFont typeface="Montserrat"/>
              <a:buNone/>
              <a:defRPr>
                <a:latin typeface="Montserrat"/>
                <a:ea typeface="Montserrat"/>
                <a:cs typeface="Montserrat"/>
                <a:sym typeface="Montserrat"/>
              </a:defRPr>
            </a:lvl2pPr>
            <a:lvl3pPr lvl="2" rtl="0">
              <a:spcBef>
                <a:spcPts val="2133"/>
              </a:spcBef>
              <a:spcAft>
                <a:spcPts val="0"/>
              </a:spcAft>
              <a:buSzPts val="1400"/>
              <a:buFont typeface="Montserrat"/>
              <a:buNone/>
              <a:defRPr>
                <a:latin typeface="Montserrat"/>
                <a:ea typeface="Montserrat"/>
                <a:cs typeface="Montserrat"/>
                <a:sym typeface="Montserrat"/>
              </a:defRPr>
            </a:lvl3pPr>
            <a:lvl4pPr lvl="3" rtl="0">
              <a:spcBef>
                <a:spcPts val="2133"/>
              </a:spcBef>
              <a:spcAft>
                <a:spcPts val="0"/>
              </a:spcAft>
              <a:buSzPts val="1400"/>
              <a:buFont typeface="Montserrat"/>
              <a:buNone/>
              <a:defRPr>
                <a:latin typeface="Montserrat"/>
                <a:ea typeface="Montserrat"/>
                <a:cs typeface="Montserrat"/>
                <a:sym typeface="Montserrat"/>
              </a:defRPr>
            </a:lvl4pPr>
            <a:lvl5pPr lvl="4" rtl="0">
              <a:spcBef>
                <a:spcPts val="2133"/>
              </a:spcBef>
              <a:spcAft>
                <a:spcPts val="0"/>
              </a:spcAft>
              <a:buSzPts val="1400"/>
              <a:buFont typeface="Montserrat"/>
              <a:buNone/>
              <a:defRPr>
                <a:latin typeface="Montserrat"/>
                <a:ea typeface="Montserrat"/>
                <a:cs typeface="Montserrat"/>
                <a:sym typeface="Montserrat"/>
              </a:defRPr>
            </a:lvl5pPr>
            <a:lvl6pPr lvl="5" rtl="0">
              <a:spcBef>
                <a:spcPts val="2133"/>
              </a:spcBef>
              <a:spcAft>
                <a:spcPts val="0"/>
              </a:spcAft>
              <a:buSzPts val="1400"/>
              <a:buFont typeface="Montserrat"/>
              <a:buNone/>
              <a:defRPr>
                <a:latin typeface="Montserrat"/>
                <a:ea typeface="Montserrat"/>
                <a:cs typeface="Montserrat"/>
                <a:sym typeface="Montserrat"/>
              </a:defRPr>
            </a:lvl6pPr>
            <a:lvl7pPr lvl="6" rtl="0">
              <a:spcBef>
                <a:spcPts val="2133"/>
              </a:spcBef>
              <a:spcAft>
                <a:spcPts val="0"/>
              </a:spcAft>
              <a:buSzPts val="1400"/>
              <a:buFont typeface="Montserrat"/>
              <a:buNone/>
              <a:defRPr>
                <a:latin typeface="Montserrat"/>
                <a:ea typeface="Montserrat"/>
                <a:cs typeface="Montserrat"/>
                <a:sym typeface="Montserrat"/>
              </a:defRPr>
            </a:lvl7pPr>
            <a:lvl8pPr lvl="7" rtl="0">
              <a:spcBef>
                <a:spcPts val="2133"/>
              </a:spcBef>
              <a:spcAft>
                <a:spcPts val="0"/>
              </a:spcAft>
              <a:buSzPts val="1400"/>
              <a:buFont typeface="Montserrat"/>
              <a:buNone/>
              <a:defRPr>
                <a:latin typeface="Montserrat"/>
                <a:ea typeface="Montserrat"/>
                <a:cs typeface="Montserrat"/>
                <a:sym typeface="Montserrat"/>
              </a:defRPr>
            </a:lvl8pPr>
            <a:lvl9pPr lvl="8" rtl="0">
              <a:spcBef>
                <a:spcPts val="2133"/>
              </a:spcBef>
              <a:spcAft>
                <a:spcPts val="2133"/>
              </a:spcAft>
              <a:buSzPts val="1400"/>
              <a:buFont typeface="Montserrat"/>
              <a:buNone/>
              <a:defRPr>
                <a:latin typeface="Montserrat"/>
                <a:ea typeface="Montserrat"/>
                <a:cs typeface="Montserrat"/>
                <a:sym typeface="Montserrat"/>
              </a:defRPr>
            </a:lvl9pPr>
          </a:lstStyle>
          <a:p>
            <a:endParaRPr/>
          </a:p>
        </p:txBody>
      </p:sp>
      <p:sp>
        <p:nvSpPr>
          <p:cNvPr id="69" name="Google Shape;69;p14"/>
          <p:cNvSpPr txBox="1">
            <a:spLocks noGrp="1"/>
          </p:cNvSpPr>
          <p:nvPr>
            <p:ph type="ctrTitle" idx="7"/>
          </p:nvPr>
        </p:nvSpPr>
        <p:spPr>
          <a:xfrm>
            <a:off x="3080467" y="3825036"/>
            <a:ext cx="2867200" cy="5120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Montserrat"/>
              <a:buNone/>
              <a:defRPr sz="2400">
                <a:solidFill>
                  <a:schemeClr val="accent1"/>
                </a:solidFill>
                <a:latin typeface="Montserrat"/>
                <a:ea typeface="Montserrat"/>
                <a:cs typeface="Montserrat"/>
                <a:sym typeface="Montserrat"/>
              </a:defRPr>
            </a:lvl1pPr>
            <a:lvl2pPr lvl="1" rtl="0">
              <a:spcBef>
                <a:spcPts val="0"/>
              </a:spcBef>
              <a:spcAft>
                <a:spcPts val="0"/>
              </a:spcAft>
              <a:buSzPts val="2000"/>
              <a:buFont typeface="Montserrat"/>
              <a:buNone/>
              <a:defRPr sz="2667">
                <a:latin typeface="Montserrat"/>
                <a:ea typeface="Montserrat"/>
                <a:cs typeface="Montserrat"/>
                <a:sym typeface="Montserrat"/>
              </a:defRPr>
            </a:lvl2pPr>
            <a:lvl3pPr lvl="2" rtl="0">
              <a:spcBef>
                <a:spcPts val="0"/>
              </a:spcBef>
              <a:spcAft>
                <a:spcPts val="0"/>
              </a:spcAft>
              <a:buSzPts val="2000"/>
              <a:buFont typeface="Montserrat"/>
              <a:buNone/>
              <a:defRPr sz="2667">
                <a:latin typeface="Montserrat"/>
                <a:ea typeface="Montserrat"/>
                <a:cs typeface="Montserrat"/>
                <a:sym typeface="Montserrat"/>
              </a:defRPr>
            </a:lvl3pPr>
            <a:lvl4pPr lvl="3" rtl="0">
              <a:spcBef>
                <a:spcPts val="0"/>
              </a:spcBef>
              <a:spcAft>
                <a:spcPts val="0"/>
              </a:spcAft>
              <a:buSzPts val="2000"/>
              <a:buFont typeface="Montserrat"/>
              <a:buNone/>
              <a:defRPr sz="2667">
                <a:latin typeface="Montserrat"/>
                <a:ea typeface="Montserrat"/>
                <a:cs typeface="Montserrat"/>
                <a:sym typeface="Montserrat"/>
              </a:defRPr>
            </a:lvl4pPr>
            <a:lvl5pPr lvl="4" rtl="0">
              <a:spcBef>
                <a:spcPts val="0"/>
              </a:spcBef>
              <a:spcAft>
                <a:spcPts val="0"/>
              </a:spcAft>
              <a:buSzPts val="2000"/>
              <a:buFont typeface="Montserrat"/>
              <a:buNone/>
              <a:defRPr sz="2667">
                <a:latin typeface="Montserrat"/>
                <a:ea typeface="Montserrat"/>
                <a:cs typeface="Montserrat"/>
                <a:sym typeface="Montserrat"/>
              </a:defRPr>
            </a:lvl5pPr>
            <a:lvl6pPr lvl="5" rtl="0">
              <a:spcBef>
                <a:spcPts val="0"/>
              </a:spcBef>
              <a:spcAft>
                <a:spcPts val="0"/>
              </a:spcAft>
              <a:buSzPts val="2000"/>
              <a:buFont typeface="Montserrat"/>
              <a:buNone/>
              <a:defRPr sz="2667">
                <a:latin typeface="Montserrat"/>
                <a:ea typeface="Montserrat"/>
                <a:cs typeface="Montserrat"/>
                <a:sym typeface="Montserrat"/>
              </a:defRPr>
            </a:lvl6pPr>
            <a:lvl7pPr lvl="6" rtl="0">
              <a:spcBef>
                <a:spcPts val="0"/>
              </a:spcBef>
              <a:spcAft>
                <a:spcPts val="0"/>
              </a:spcAft>
              <a:buSzPts val="2000"/>
              <a:buFont typeface="Montserrat"/>
              <a:buNone/>
              <a:defRPr sz="2667">
                <a:latin typeface="Montserrat"/>
                <a:ea typeface="Montserrat"/>
                <a:cs typeface="Montserrat"/>
                <a:sym typeface="Montserrat"/>
              </a:defRPr>
            </a:lvl7pPr>
            <a:lvl8pPr lvl="7" rtl="0">
              <a:spcBef>
                <a:spcPts val="0"/>
              </a:spcBef>
              <a:spcAft>
                <a:spcPts val="0"/>
              </a:spcAft>
              <a:buSzPts val="2000"/>
              <a:buFont typeface="Montserrat"/>
              <a:buNone/>
              <a:defRPr sz="2667">
                <a:latin typeface="Montserrat"/>
                <a:ea typeface="Montserrat"/>
                <a:cs typeface="Montserrat"/>
                <a:sym typeface="Montserrat"/>
              </a:defRPr>
            </a:lvl8pPr>
            <a:lvl9pPr lvl="8" rtl="0">
              <a:spcBef>
                <a:spcPts val="0"/>
              </a:spcBef>
              <a:spcAft>
                <a:spcPts val="0"/>
              </a:spcAft>
              <a:buSzPts val="2000"/>
              <a:buFont typeface="Montserrat"/>
              <a:buNone/>
              <a:defRPr sz="2667">
                <a:latin typeface="Montserrat"/>
                <a:ea typeface="Montserrat"/>
                <a:cs typeface="Montserrat"/>
                <a:sym typeface="Montserrat"/>
              </a:defRPr>
            </a:lvl9pPr>
          </a:lstStyle>
          <a:p>
            <a:endParaRPr/>
          </a:p>
        </p:txBody>
      </p:sp>
      <p:sp>
        <p:nvSpPr>
          <p:cNvPr id="70" name="Google Shape;70;p14"/>
          <p:cNvSpPr txBox="1">
            <a:spLocks noGrp="1"/>
          </p:cNvSpPr>
          <p:nvPr>
            <p:ph type="title" idx="8" hasCustomPrompt="1"/>
          </p:nvPr>
        </p:nvSpPr>
        <p:spPr>
          <a:xfrm>
            <a:off x="957067" y="3947267"/>
            <a:ext cx="1991200" cy="12556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SzPts val="8000"/>
              <a:buNone/>
              <a:defRPr sz="9333">
                <a:solidFill>
                  <a:srgbClr val="4A8CFF"/>
                </a:solidFill>
              </a:defRPr>
            </a:lvl1pPr>
            <a:lvl2pPr lvl="1" algn="ctr" rtl="0">
              <a:spcBef>
                <a:spcPts val="0"/>
              </a:spcBef>
              <a:spcAft>
                <a:spcPts val="0"/>
              </a:spcAft>
              <a:buSzPts val="8000"/>
              <a:buFont typeface="Fira Sans Extra Condensed Medium"/>
              <a:buNone/>
              <a:defRPr sz="10666">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SzPts val="8000"/>
              <a:buFont typeface="Fira Sans Extra Condensed Medium"/>
              <a:buNone/>
              <a:defRPr sz="10666">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SzPts val="8000"/>
              <a:buFont typeface="Fira Sans Extra Condensed Medium"/>
              <a:buNone/>
              <a:defRPr sz="10666">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SzPts val="8000"/>
              <a:buFont typeface="Fira Sans Extra Condensed Medium"/>
              <a:buNone/>
              <a:defRPr sz="10666">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SzPts val="8000"/>
              <a:buFont typeface="Fira Sans Extra Condensed Medium"/>
              <a:buNone/>
              <a:defRPr sz="10666">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SzPts val="8000"/>
              <a:buFont typeface="Fira Sans Extra Condensed Medium"/>
              <a:buNone/>
              <a:defRPr sz="10666">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SzPts val="8000"/>
              <a:buFont typeface="Fira Sans Extra Condensed Medium"/>
              <a:buNone/>
              <a:defRPr sz="10666">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SzPts val="8000"/>
              <a:buFont typeface="Fira Sans Extra Condensed Medium"/>
              <a:buNone/>
              <a:defRPr sz="10666">
                <a:latin typeface="Fira Sans Extra Condensed Medium"/>
                <a:ea typeface="Fira Sans Extra Condensed Medium"/>
                <a:cs typeface="Fira Sans Extra Condensed Medium"/>
                <a:sym typeface="Fira Sans Extra Condensed Medium"/>
              </a:defRPr>
            </a:lvl9pPr>
          </a:lstStyle>
          <a:p>
            <a:r>
              <a:t>xx%</a:t>
            </a:r>
          </a:p>
        </p:txBody>
      </p:sp>
      <p:sp>
        <p:nvSpPr>
          <p:cNvPr id="71" name="Google Shape;71;p14"/>
          <p:cNvSpPr txBox="1">
            <a:spLocks noGrp="1"/>
          </p:cNvSpPr>
          <p:nvPr>
            <p:ph type="subTitle" idx="9"/>
          </p:nvPr>
        </p:nvSpPr>
        <p:spPr>
          <a:xfrm>
            <a:off x="3080467" y="4397767"/>
            <a:ext cx="2867200" cy="1023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Font typeface="Montserrat"/>
              <a:buNone/>
              <a:defRPr sz="1867">
                <a:solidFill>
                  <a:schemeClr val="accent2"/>
                </a:solidFill>
                <a:latin typeface="Montserrat"/>
                <a:ea typeface="Montserrat"/>
                <a:cs typeface="Montserrat"/>
                <a:sym typeface="Montserrat"/>
              </a:defRPr>
            </a:lvl1pPr>
            <a:lvl2pPr lvl="1" rtl="0">
              <a:spcBef>
                <a:spcPts val="0"/>
              </a:spcBef>
              <a:spcAft>
                <a:spcPts val="0"/>
              </a:spcAft>
              <a:buSzPts val="1400"/>
              <a:buFont typeface="Montserrat"/>
              <a:buNone/>
              <a:defRPr>
                <a:latin typeface="Montserrat"/>
                <a:ea typeface="Montserrat"/>
                <a:cs typeface="Montserrat"/>
                <a:sym typeface="Montserrat"/>
              </a:defRPr>
            </a:lvl2pPr>
            <a:lvl3pPr lvl="2" rtl="0">
              <a:spcBef>
                <a:spcPts val="2133"/>
              </a:spcBef>
              <a:spcAft>
                <a:spcPts val="0"/>
              </a:spcAft>
              <a:buSzPts val="1400"/>
              <a:buFont typeface="Montserrat"/>
              <a:buNone/>
              <a:defRPr>
                <a:latin typeface="Montserrat"/>
                <a:ea typeface="Montserrat"/>
                <a:cs typeface="Montserrat"/>
                <a:sym typeface="Montserrat"/>
              </a:defRPr>
            </a:lvl3pPr>
            <a:lvl4pPr lvl="3" rtl="0">
              <a:spcBef>
                <a:spcPts val="2133"/>
              </a:spcBef>
              <a:spcAft>
                <a:spcPts val="0"/>
              </a:spcAft>
              <a:buSzPts val="1400"/>
              <a:buFont typeface="Montserrat"/>
              <a:buNone/>
              <a:defRPr>
                <a:latin typeface="Montserrat"/>
                <a:ea typeface="Montserrat"/>
                <a:cs typeface="Montserrat"/>
                <a:sym typeface="Montserrat"/>
              </a:defRPr>
            </a:lvl4pPr>
            <a:lvl5pPr lvl="4" rtl="0">
              <a:spcBef>
                <a:spcPts val="2133"/>
              </a:spcBef>
              <a:spcAft>
                <a:spcPts val="0"/>
              </a:spcAft>
              <a:buSzPts val="1400"/>
              <a:buFont typeface="Montserrat"/>
              <a:buNone/>
              <a:defRPr>
                <a:latin typeface="Montserrat"/>
                <a:ea typeface="Montserrat"/>
                <a:cs typeface="Montserrat"/>
                <a:sym typeface="Montserrat"/>
              </a:defRPr>
            </a:lvl5pPr>
            <a:lvl6pPr lvl="5" rtl="0">
              <a:spcBef>
                <a:spcPts val="2133"/>
              </a:spcBef>
              <a:spcAft>
                <a:spcPts val="0"/>
              </a:spcAft>
              <a:buSzPts val="1400"/>
              <a:buFont typeface="Montserrat"/>
              <a:buNone/>
              <a:defRPr>
                <a:latin typeface="Montserrat"/>
                <a:ea typeface="Montserrat"/>
                <a:cs typeface="Montserrat"/>
                <a:sym typeface="Montserrat"/>
              </a:defRPr>
            </a:lvl6pPr>
            <a:lvl7pPr lvl="6" rtl="0">
              <a:spcBef>
                <a:spcPts val="2133"/>
              </a:spcBef>
              <a:spcAft>
                <a:spcPts val="0"/>
              </a:spcAft>
              <a:buSzPts val="1400"/>
              <a:buFont typeface="Montserrat"/>
              <a:buNone/>
              <a:defRPr>
                <a:latin typeface="Montserrat"/>
                <a:ea typeface="Montserrat"/>
                <a:cs typeface="Montserrat"/>
                <a:sym typeface="Montserrat"/>
              </a:defRPr>
            </a:lvl7pPr>
            <a:lvl8pPr lvl="7" rtl="0">
              <a:spcBef>
                <a:spcPts val="2133"/>
              </a:spcBef>
              <a:spcAft>
                <a:spcPts val="0"/>
              </a:spcAft>
              <a:buSzPts val="1400"/>
              <a:buFont typeface="Montserrat"/>
              <a:buNone/>
              <a:defRPr>
                <a:latin typeface="Montserrat"/>
                <a:ea typeface="Montserrat"/>
                <a:cs typeface="Montserrat"/>
                <a:sym typeface="Montserrat"/>
              </a:defRPr>
            </a:lvl8pPr>
            <a:lvl9pPr lvl="8" rtl="0">
              <a:spcBef>
                <a:spcPts val="2133"/>
              </a:spcBef>
              <a:spcAft>
                <a:spcPts val="2133"/>
              </a:spcAft>
              <a:buSzPts val="1400"/>
              <a:buFont typeface="Montserrat"/>
              <a:buNone/>
              <a:defRPr>
                <a:latin typeface="Montserrat"/>
                <a:ea typeface="Montserrat"/>
                <a:cs typeface="Montserrat"/>
                <a:sym typeface="Montserrat"/>
              </a:defRPr>
            </a:lvl9pPr>
          </a:lstStyle>
          <a:p>
            <a:endParaRPr/>
          </a:p>
        </p:txBody>
      </p:sp>
      <p:sp>
        <p:nvSpPr>
          <p:cNvPr id="72" name="Google Shape;72;p14"/>
          <p:cNvSpPr txBox="1">
            <a:spLocks noGrp="1"/>
          </p:cNvSpPr>
          <p:nvPr>
            <p:ph type="ctrTitle" idx="13"/>
          </p:nvPr>
        </p:nvSpPr>
        <p:spPr>
          <a:xfrm>
            <a:off x="8367533" y="3825033"/>
            <a:ext cx="2867200" cy="5120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Montserrat"/>
              <a:buNone/>
              <a:defRPr sz="2400">
                <a:solidFill>
                  <a:schemeClr val="accent1"/>
                </a:solidFill>
                <a:latin typeface="Montserrat"/>
                <a:ea typeface="Montserrat"/>
                <a:cs typeface="Montserrat"/>
                <a:sym typeface="Montserrat"/>
              </a:defRPr>
            </a:lvl1pPr>
            <a:lvl2pPr lvl="1" rtl="0">
              <a:spcBef>
                <a:spcPts val="0"/>
              </a:spcBef>
              <a:spcAft>
                <a:spcPts val="0"/>
              </a:spcAft>
              <a:buSzPts val="2000"/>
              <a:buFont typeface="Montserrat"/>
              <a:buNone/>
              <a:defRPr sz="2667">
                <a:latin typeface="Montserrat"/>
                <a:ea typeface="Montserrat"/>
                <a:cs typeface="Montserrat"/>
                <a:sym typeface="Montserrat"/>
              </a:defRPr>
            </a:lvl2pPr>
            <a:lvl3pPr lvl="2" rtl="0">
              <a:spcBef>
                <a:spcPts val="0"/>
              </a:spcBef>
              <a:spcAft>
                <a:spcPts val="0"/>
              </a:spcAft>
              <a:buSzPts val="2000"/>
              <a:buFont typeface="Montserrat"/>
              <a:buNone/>
              <a:defRPr sz="2667">
                <a:latin typeface="Montserrat"/>
                <a:ea typeface="Montserrat"/>
                <a:cs typeface="Montserrat"/>
                <a:sym typeface="Montserrat"/>
              </a:defRPr>
            </a:lvl3pPr>
            <a:lvl4pPr lvl="3" rtl="0">
              <a:spcBef>
                <a:spcPts val="0"/>
              </a:spcBef>
              <a:spcAft>
                <a:spcPts val="0"/>
              </a:spcAft>
              <a:buSzPts val="2000"/>
              <a:buFont typeface="Montserrat"/>
              <a:buNone/>
              <a:defRPr sz="2667">
                <a:latin typeface="Montserrat"/>
                <a:ea typeface="Montserrat"/>
                <a:cs typeface="Montserrat"/>
                <a:sym typeface="Montserrat"/>
              </a:defRPr>
            </a:lvl4pPr>
            <a:lvl5pPr lvl="4" rtl="0">
              <a:spcBef>
                <a:spcPts val="0"/>
              </a:spcBef>
              <a:spcAft>
                <a:spcPts val="0"/>
              </a:spcAft>
              <a:buSzPts val="2000"/>
              <a:buFont typeface="Montserrat"/>
              <a:buNone/>
              <a:defRPr sz="2667">
                <a:latin typeface="Montserrat"/>
                <a:ea typeface="Montserrat"/>
                <a:cs typeface="Montserrat"/>
                <a:sym typeface="Montserrat"/>
              </a:defRPr>
            </a:lvl5pPr>
            <a:lvl6pPr lvl="5" rtl="0">
              <a:spcBef>
                <a:spcPts val="0"/>
              </a:spcBef>
              <a:spcAft>
                <a:spcPts val="0"/>
              </a:spcAft>
              <a:buSzPts val="2000"/>
              <a:buFont typeface="Montserrat"/>
              <a:buNone/>
              <a:defRPr sz="2667">
                <a:latin typeface="Montserrat"/>
                <a:ea typeface="Montserrat"/>
                <a:cs typeface="Montserrat"/>
                <a:sym typeface="Montserrat"/>
              </a:defRPr>
            </a:lvl6pPr>
            <a:lvl7pPr lvl="6" rtl="0">
              <a:spcBef>
                <a:spcPts val="0"/>
              </a:spcBef>
              <a:spcAft>
                <a:spcPts val="0"/>
              </a:spcAft>
              <a:buSzPts val="2000"/>
              <a:buFont typeface="Montserrat"/>
              <a:buNone/>
              <a:defRPr sz="2667">
                <a:latin typeface="Montserrat"/>
                <a:ea typeface="Montserrat"/>
                <a:cs typeface="Montserrat"/>
                <a:sym typeface="Montserrat"/>
              </a:defRPr>
            </a:lvl7pPr>
            <a:lvl8pPr lvl="7" rtl="0">
              <a:spcBef>
                <a:spcPts val="0"/>
              </a:spcBef>
              <a:spcAft>
                <a:spcPts val="0"/>
              </a:spcAft>
              <a:buSzPts val="2000"/>
              <a:buFont typeface="Montserrat"/>
              <a:buNone/>
              <a:defRPr sz="2667">
                <a:latin typeface="Montserrat"/>
                <a:ea typeface="Montserrat"/>
                <a:cs typeface="Montserrat"/>
                <a:sym typeface="Montserrat"/>
              </a:defRPr>
            </a:lvl8pPr>
            <a:lvl9pPr lvl="8" rtl="0">
              <a:spcBef>
                <a:spcPts val="0"/>
              </a:spcBef>
              <a:spcAft>
                <a:spcPts val="0"/>
              </a:spcAft>
              <a:buSzPts val="2000"/>
              <a:buFont typeface="Montserrat"/>
              <a:buNone/>
              <a:defRPr sz="2667">
                <a:latin typeface="Montserrat"/>
                <a:ea typeface="Montserrat"/>
                <a:cs typeface="Montserrat"/>
                <a:sym typeface="Montserrat"/>
              </a:defRPr>
            </a:lvl9pPr>
          </a:lstStyle>
          <a:p>
            <a:endParaRPr/>
          </a:p>
        </p:txBody>
      </p:sp>
      <p:sp>
        <p:nvSpPr>
          <p:cNvPr id="73" name="Google Shape;73;p14"/>
          <p:cNvSpPr txBox="1">
            <a:spLocks noGrp="1"/>
          </p:cNvSpPr>
          <p:nvPr>
            <p:ph type="title" idx="14" hasCustomPrompt="1"/>
          </p:nvPr>
        </p:nvSpPr>
        <p:spPr>
          <a:xfrm>
            <a:off x="6248533" y="3947267"/>
            <a:ext cx="1991200" cy="12556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SzPts val="8000"/>
              <a:buNone/>
              <a:defRPr sz="9333">
                <a:solidFill>
                  <a:srgbClr val="4A8CFF"/>
                </a:solidFill>
              </a:defRPr>
            </a:lvl1pPr>
            <a:lvl2pPr lvl="1" algn="ctr" rtl="0">
              <a:spcBef>
                <a:spcPts val="0"/>
              </a:spcBef>
              <a:spcAft>
                <a:spcPts val="0"/>
              </a:spcAft>
              <a:buSzPts val="8000"/>
              <a:buFont typeface="Fira Sans Extra Condensed Medium"/>
              <a:buNone/>
              <a:defRPr sz="10666">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SzPts val="8000"/>
              <a:buFont typeface="Fira Sans Extra Condensed Medium"/>
              <a:buNone/>
              <a:defRPr sz="10666">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SzPts val="8000"/>
              <a:buFont typeface="Fira Sans Extra Condensed Medium"/>
              <a:buNone/>
              <a:defRPr sz="10666">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SzPts val="8000"/>
              <a:buFont typeface="Fira Sans Extra Condensed Medium"/>
              <a:buNone/>
              <a:defRPr sz="10666">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SzPts val="8000"/>
              <a:buFont typeface="Fira Sans Extra Condensed Medium"/>
              <a:buNone/>
              <a:defRPr sz="10666">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SzPts val="8000"/>
              <a:buFont typeface="Fira Sans Extra Condensed Medium"/>
              <a:buNone/>
              <a:defRPr sz="10666">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SzPts val="8000"/>
              <a:buFont typeface="Fira Sans Extra Condensed Medium"/>
              <a:buNone/>
              <a:defRPr sz="10666">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SzPts val="8000"/>
              <a:buFont typeface="Fira Sans Extra Condensed Medium"/>
              <a:buNone/>
              <a:defRPr sz="10666">
                <a:latin typeface="Fira Sans Extra Condensed Medium"/>
                <a:ea typeface="Fira Sans Extra Condensed Medium"/>
                <a:cs typeface="Fira Sans Extra Condensed Medium"/>
                <a:sym typeface="Fira Sans Extra Condensed Medium"/>
              </a:defRPr>
            </a:lvl9pPr>
          </a:lstStyle>
          <a:p>
            <a:r>
              <a:t>xx%</a:t>
            </a:r>
          </a:p>
        </p:txBody>
      </p:sp>
      <p:sp>
        <p:nvSpPr>
          <p:cNvPr id="74" name="Google Shape;74;p14"/>
          <p:cNvSpPr txBox="1">
            <a:spLocks noGrp="1"/>
          </p:cNvSpPr>
          <p:nvPr>
            <p:ph type="subTitle" idx="15"/>
          </p:nvPr>
        </p:nvSpPr>
        <p:spPr>
          <a:xfrm>
            <a:off x="8367733" y="4397767"/>
            <a:ext cx="2867200" cy="1023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Font typeface="Montserrat"/>
              <a:buNone/>
              <a:defRPr sz="1867">
                <a:solidFill>
                  <a:schemeClr val="accent2"/>
                </a:solidFill>
                <a:latin typeface="Montserrat"/>
                <a:ea typeface="Montserrat"/>
                <a:cs typeface="Montserrat"/>
                <a:sym typeface="Montserrat"/>
              </a:defRPr>
            </a:lvl1pPr>
            <a:lvl2pPr lvl="1" rtl="0">
              <a:spcBef>
                <a:spcPts val="0"/>
              </a:spcBef>
              <a:spcAft>
                <a:spcPts val="0"/>
              </a:spcAft>
              <a:buSzPts val="1400"/>
              <a:buFont typeface="Montserrat"/>
              <a:buNone/>
              <a:defRPr>
                <a:latin typeface="Montserrat"/>
                <a:ea typeface="Montserrat"/>
                <a:cs typeface="Montserrat"/>
                <a:sym typeface="Montserrat"/>
              </a:defRPr>
            </a:lvl2pPr>
            <a:lvl3pPr lvl="2" rtl="0">
              <a:spcBef>
                <a:spcPts val="2133"/>
              </a:spcBef>
              <a:spcAft>
                <a:spcPts val="0"/>
              </a:spcAft>
              <a:buSzPts val="1400"/>
              <a:buFont typeface="Montserrat"/>
              <a:buNone/>
              <a:defRPr>
                <a:latin typeface="Montserrat"/>
                <a:ea typeface="Montserrat"/>
                <a:cs typeface="Montserrat"/>
                <a:sym typeface="Montserrat"/>
              </a:defRPr>
            </a:lvl3pPr>
            <a:lvl4pPr lvl="3" rtl="0">
              <a:spcBef>
                <a:spcPts val="2133"/>
              </a:spcBef>
              <a:spcAft>
                <a:spcPts val="0"/>
              </a:spcAft>
              <a:buSzPts val="1400"/>
              <a:buFont typeface="Montserrat"/>
              <a:buNone/>
              <a:defRPr>
                <a:latin typeface="Montserrat"/>
                <a:ea typeface="Montserrat"/>
                <a:cs typeface="Montserrat"/>
                <a:sym typeface="Montserrat"/>
              </a:defRPr>
            </a:lvl4pPr>
            <a:lvl5pPr lvl="4" rtl="0">
              <a:spcBef>
                <a:spcPts val="2133"/>
              </a:spcBef>
              <a:spcAft>
                <a:spcPts val="0"/>
              </a:spcAft>
              <a:buSzPts val="1400"/>
              <a:buFont typeface="Montserrat"/>
              <a:buNone/>
              <a:defRPr>
                <a:latin typeface="Montserrat"/>
                <a:ea typeface="Montserrat"/>
                <a:cs typeface="Montserrat"/>
                <a:sym typeface="Montserrat"/>
              </a:defRPr>
            </a:lvl5pPr>
            <a:lvl6pPr lvl="5" rtl="0">
              <a:spcBef>
                <a:spcPts val="2133"/>
              </a:spcBef>
              <a:spcAft>
                <a:spcPts val="0"/>
              </a:spcAft>
              <a:buSzPts val="1400"/>
              <a:buFont typeface="Montserrat"/>
              <a:buNone/>
              <a:defRPr>
                <a:latin typeface="Montserrat"/>
                <a:ea typeface="Montserrat"/>
                <a:cs typeface="Montserrat"/>
                <a:sym typeface="Montserrat"/>
              </a:defRPr>
            </a:lvl6pPr>
            <a:lvl7pPr lvl="6" rtl="0">
              <a:spcBef>
                <a:spcPts val="2133"/>
              </a:spcBef>
              <a:spcAft>
                <a:spcPts val="0"/>
              </a:spcAft>
              <a:buSzPts val="1400"/>
              <a:buFont typeface="Montserrat"/>
              <a:buNone/>
              <a:defRPr>
                <a:latin typeface="Montserrat"/>
                <a:ea typeface="Montserrat"/>
                <a:cs typeface="Montserrat"/>
                <a:sym typeface="Montserrat"/>
              </a:defRPr>
            </a:lvl7pPr>
            <a:lvl8pPr lvl="7" rtl="0">
              <a:spcBef>
                <a:spcPts val="2133"/>
              </a:spcBef>
              <a:spcAft>
                <a:spcPts val="0"/>
              </a:spcAft>
              <a:buSzPts val="1400"/>
              <a:buFont typeface="Montserrat"/>
              <a:buNone/>
              <a:defRPr>
                <a:latin typeface="Montserrat"/>
                <a:ea typeface="Montserrat"/>
                <a:cs typeface="Montserrat"/>
                <a:sym typeface="Montserrat"/>
              </a:defRPr>
            </a:lvl8pPr>
            <a:lvl9pPr lvl="8" rtl="0">
              <a:spcBef>
                <a:spcPts val="2133"/>
              </a:spcBef>
              <a:spcAft>
                <a:spcPts val="2133"/>
              </a:spcAft>
              <a:buSzPts val="1400"/>
              <a:buFont typeface="Montserrat"/>
              <a:buNone/>
              <a:defRPr>
                <a:latin typeface="Montserrat"/>
                <a:ea typeface="Montserrat"/>
                <a:cs typeface="Montserrat"/>
                <a:sym typeface="Montserrat"/>
              </a:defRPr>
            </a:lvl9pPr>
          </a:lstStyle>
          <a:p>
            <a:endParaRPr/>
          </a:p>
        </p:txBody>
      </p:sp>
      <p:sp>
        <p:nvSpPr>
          <p:cNvPr id="75" name="Google Shape;75;p14"/>
          <p:cNvSpPr/>
          <p:nvPr/>
        </p:nvSpPr>
        <p:spPr>
          <a:xfrm>
            <a:off x="67" y="6445700"/>
            <a:ext cx="6096000" cy="412400"/>
          </a:xfrm>
          <a:prstGeom prst="rect">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6" name="Google Shape;76;p14"/>
          <p:cNvSpPr/>
          <p:nvPr/>
        </p:nvSpPr>
        <p:spPr>
          <a:xfrm>
            <a:off x="6096000" y="6445700"/>
            <a:ext cx="6096000" cy="412400"/>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0587695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2_Timeline">
    <p:spTree>
      <p:nvGrpSpPr>
        <p:cNvPr id="1" name=""/>
        <p:cNvGrpSpPr/>
        <p:nvPr/>
      </p:nvGrpSpPr>
      <p:grpSpPr>
        <a:xfrm>
          <a:off x="0" y="0"/>
          <a:ext cx="0" cy="0"/>
          <a:chOff x="0" y="0"/>
          <a:chExt cx="0" cy="0"/>
        </a:xfrm>
      </p:grpSpPr>
      <p:pic>
        <p:nvPicPr>
          <p:cNvPr id="9" name="Image" descr="Image">
            <a:extLst>
              <a:ext uri="{FF2B5EF4-FFF2-40B4-BE49-F238E27FC236}">
                <a16:creationId xmlns:a16="http://schemas.microsoft.com/office/drawing/2014/main" id="{710C1619-570A-6046-B82C-7062D96D7C77}"/>
              </a:ext>
            </a:extLst>
          </p:cNvPr>
          <p:cNvPicPr>
            <a:picLocks noChangeAspect="1"/>
          </p:cNvPicPr>
          <p:nvPr userDrawn="1"/>
        </p:nvPicPr>
        <p:blipFill>
          <a:blip r:embed="rId2"/>
          <a:stretch>
            <a:fillRect/>
          </a:stretch>
        </p:blipFill>
        <p:spPr>
          <a:xfrm>
            <a:off x="165251" y="6192496"/>
            <a:ext cx="554274" cy="547849"/>
          </a:xfrm>
          <a:prstGeom prst="rect">
            <a:avLst/>
          </a:prstGeom>
          <a:ln w="12700">
            <a:miter lim="400000"/>
          </a:ln>
        </p:spPr>
      </p:pic>
      <p:sp>
        <p:nvSpPr>
          <p:cNvPr id="62" name="Slide Number">
            <a:extLst>
              <a:ext uri="{FF2B5EF4-FFF2-40B4-BE49-F238E27FC236}">
                <a16:creationId xmlns:a16="http://schemas.microsoft.com/office/drawing/2014/main" id="{C45BD269-808A-431E-9193-C7339353159E}"/>
              </a:ext>
            </a:extLst>
          </p:cNvPr>
          <p:cNvSpPr txBox="1">
            <a:spLocks noGrp="1"/>
          </p:cNvSpPr>
          <p:nvPr>
            <p:ph type="sldNum" sz="quarter" idx="2"/>
          </p:nvPr>
        </p:nvSpPr>
        <p:spPr>
          <a:xfrm>
            <a:off x="10889053" y="6314020"/>
            <a:ext cx="1044573" cy="304799"/>
          </a:xfrm>
          <a:prstGeom prst="rect">
            <a:avLst/>
          </a:prstGeom>
        </p:spPr>
        <p:txBody>
          <a:bodyPr lIns="45718" tIns="45718" rIns="45718" bIns="45718" anchor="ctr"/>
          <a:lstStyle>
            <a:lvl1pPr algn="ctr">
              <a:defRPr sz="900">
                <a:solidFill>
                  <a:schemeClr val="bg2">
                    <a:lumMod val="50000"/>
                  </a:schemeClr>
                </a:solidFill>
              </a:defRPr>
            </a:lvl1pPr>
          </a:lstStyle>
          <a:p>
            <a:r>
              <a:rPr lang="en-US"/>
              <a:t>Confidential | </a:t>
            </a:r>
            <a:fld id="{86CB4B4D-7CA3-9044-876B-883B54F8677D}" type="slidenum">
              <a:rPr lang="en-US" smtClean="0"/>
              <a:pPr/>
              <a:t>‹#›</a:t>
            </a:fld>
            <a:endParaRPr lang="en-US"/>
          </a:p>
        </p:txBody>
      </p:sp>
      <p:sp>
        <p:nvSpPr>
          <p:cNvPr id="55" name="Text Placeholder 2">
            <a:extLst>
              <a:ext uri="{FF2B5EF4-FFF2-40B4-BE49-F238E27FC236}">
                <a16:creationId xmlns:a16="http://schemas.microsoft.com/office/drawing/2014/main" id="{DE71116E-3FC6-4A95-B1DA-8394B4699DE6}"/>
              </a:ext>
            </a:extLst>
          </p:cNvPr>
          <p:cNvSpPr>
            <a:spLocks noGrp="1"/>
          </p:cNvSpPr>
          <p:nvPr>
            <p:ph type="body" sz="quarter" idx="23" hasCustomPrompt="1"/>
          </p:nvPr>
        </p:nvSpPr>
        <p:spPr>
          <a:xfrm>
            <a:off x="273759" y="284424"/>
            <a:ext cx="9950556" cy="635850"/>
          </a:xfrm>
          <a:prstGeom prst="rect">
            <a:avLst/>
          </a:prstGeom>
        </p:spPr>
        <p:txBody>
          <a:bodyPr/>
          <a:lstStyle>
            <a:lvl1pPr algn="l">
              <a:spcBef>
                <a:spcPts val="0"/>
              </a:spcBef>
              <a:defRPr sz="3200" b="0" cap="all" baseline="0">
                <a:solidFill>
                  <a:schemeClr val="tx1"/>
                </a:solidFill>
                <a:latin typeface="Tw Cen MT Condensed Extra Bold" panose="020B0803020202020204" pitchFamily="34" charset="0"/>
              </a:defRPr>
            </a:lvl1pPr>
          </a:lstStyle>
          <a:p>
            <a:pPr lvl="0"/>
            <a:r>
              <a:rPr lang="en-US"/>
              <a:t>Title goes here</a:t>
            </a:r>
          </a:p>
        </p:txBody>
      </p:sp>
      <p:sp>
        <p:nvSpPr>
          <p:cNvPr id="61" name="Text Placeholder 5">
            <a:extLst>
              <a:ext uri="{FF2B5EF4-FFF2-40B4-BE49-F238E27FC236}">
                <a16:creationId xmlns:a16="http://schemas.microsoft.com/office/drawing/2014/main" id="{69385785-786B-472F-A08E-0D829D1C742E}"/>
              </a:ext>
            </a:extLst>
          </p:cNvPr>
          <p:cNvSpPr>
            <a:spLocks noGrp="1"/>
          </p:cNvSpPr>
          <p:nvPr>
            <p:ph type="body" sz="quarter" idx="24" hasCustomPrompt="1"/>
          </p:nvPr>
        </p:nvSpPr>
        <p:spPr>
          <a:xfrm>
            <a:off x="283344" y="142849"/>
            <a:ext cx="3684587" cy="226220"/>
          </a:xfrm>
          <a:prstGeom prst="rect">
            <a:avLst/>
          </a:prstGeom>
        </p:spPr>
        <p:txBody>
          <a:bodyPr/>
          <a:lstStyle>
            <a:lvl1pPr algn="l">
              <a:spcBef>
                <a:spcPts val="0"/>
              </a:spcBef>
              <a:defRPr sz="1000" b="1" cap="all" baseline="0">
                <a:solidFill>
                  <a:schemeClr val="accent2"/>
                </a:solidFill>
                <a:latin typeface="Courier New" panose="02070309020205020404" pitchFamily="49" charset="0"/>
                <a:cs typeface="Courier New" panose="02070309020205020404" pitchFamily="49" charset="0"/>
              </a:defRPr>
            </a:lvl1pPr>
          </a:lstStyle>
          <a:p>
            <a:pPr lvl="0"/>
            <a:r>
              <a:rPr lang="en-US"/>
              <a:t>Label goes here</a:t>
            </a:r>
          </a:p>
        </p:txBody>
      </p:sp>
    </p:spTree>
    <p:extLst>
      <p:ext uri="{BB962C8B-B14F-4D97-AF65-F5344CB8AC3E}">
        <p14:creationId xmlns:p14="http://schemas.microsoft.com/office/powerpoint/2010/main" val="3833507305"/>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FDA24-1A96-6719-8358-F4325654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B4F2E4B-F327-1A2F-F92F-600BAFE8F4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2AF9FCF-E7AB-BCB4-D317-80DA04428733}"/>
              </a:ext>
            </a:extLst>
          </p:cNvPr>
          <p:cNvSpPr>
            <a:spLocks noGrp="1"/>
          </p:cNvSpPr>
          <p:nvPr>
            <p:ph type="dt" sz="half" idx="10"/>
          </p:nvPr>
        </p:nvSpPr>
        <p:spPr/>
        <p:txBody>
          <a:bodyPr/>
          <a:lstStyle/>
          <a:p>
            <a:fld id="{D234F69A-C2BE-C24F-B2C9-C6393A9A0253}" type="datetimeFigureOut">
              <a:rPr lang="en-US" smtClean="0"/>
              <a:t>7/11/22</a:t>
            </a:fld>
            <a:endParaRPr lang="en-US"/>
          </a:p>
        </p:txBody>
      </p:sp>
      <p:sp>
        <p:nvSpPr>
          <p:cNvPr id="5" name="Footer Placeholder 4">
            <a:extLst>
              <a:ext uri="{FF2B5EF4-FFF2-40B4-BE49-F238E27FC236}">
                <a16:creationId xmlns:a16="http://schemas.microsoft.com/office/drawing/2014/main" id="{CDE8CE9C-A80F-C9BC-26FE-84E1D33C69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7358D1-A59D-3226-864B-2D8F3375A888}"/>
              </a:ext>
            </a:extLst>
          </p:cNvPr>
          <p:cNvSpPr>
            <a:spLocks noGrp="1"/>
          </p:cNvSpPr>
          <p:nvPr>
            <p:ph type="sldNum" sz="quarter" idx="12"/>
          </p:nvPr>
        </p:nvSpPr>
        <p:spPr/>
        <p:txBody>
          <a:bodyPr/>
          <a:lstStyle/>
          <a:p>
            <a:fld id="{73956AF9-5E1F-2545-82A2-2BA127A3F25C}" type="slidenum">
              <a:rPr lang="en-US" smtClean="0"/>
              <a:t>‹#›</a:t>
            </a:fld>
            <a:endParaRPr lang="en-US"/>
          </a:p>
        </p:txBody>
      </p:sp>
    </p:spTree>
    <p:extLst>
      <p:ext uri="{BB962C8B-B14F-4D97-AF65-F5344CB8AC3E}">
        <p14:creationId xmlns:p14="http://schemas.microsoft.com/office/powerpoint/2010/main" val="15184771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theme" Target="../theme/theme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57AC83-9932-AC96-E60B-EBF41E1F94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5877940-42FB-E626-3C4A-7D87E48FC0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B20DD9-B986-9043-1713-910FC02354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D50B5D-67E8-0C42-93A0-448E5CE76500}" type="datetimeFigureOut">
              <a:rPr lang="en-US" smtClean="0"/>
              <a:t>7/11/22</a:t>
            </a:fld>
            <a:endParaRPr lang="en-US"/>
          </a:p>
        </p:txBody>
      </p:sp>
      <p:sp>
        <p:nvSpPr>
          <p:cNvPr id="5" name="Footer Placeholder 4">
            <a:extLst>
              <a:ext uri="{FF2B5EF4-FFF2-40B4-BE49-F238E27FC236}">
                <a16:creationId xmlns:a16="http://schemas.microsoft.com/office/drawing/2014/main" id="{494D8126-FBFC-CB57-7282-DB01F3DD0E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F828E30-4E10-BB53-5BDF-BAD9AFEAEF8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F285D5-EACD-0243-9FE4-466168F4E1D5}" type="slidenum">
              <a:rPr lang="en-US" smtClean="0"/>
              <a:t>‹#›</a:t>
            </a:fld>
            <a:endParaRPr lang="en-US"/>
          </a:p>
        </p:txBody>
      </p:sp>
    </p:spTree>
    <p:extLst>
      <p:ext uri="{BB962C8B-B14F-4D97-AF65-F5344CB8AC3E}">
        <p14:creationId xmlns:p14="http://schemas.microsoft.com/office/powerpoint/2010/main" val="22508582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216F919-E19D-3684-0414-88D734085CF8}"/>
              </a:ext>
            </a:extLst>
          </p:cNvPr>
          <p:cNvSpPr/>
          <p:nvPr userDrawn="1"/>
        </p:nvSpPr>
        <p:spPr>
          <a:xfrm>
            <a:off x="0" y="0"/>
            <a:ext cx="12192000" cy="615394"/>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4FA23B16-B64A-AD06-864B-FCC21126890E}"/>
              </a:ext>
            </a:extLst>
          </p:cNvPr>
          <p:cNvSpPr>
            <a:spLocks noGrp="1"/>
          </p:cNvSpPr>
          <p:nvPr>
            <p:ph type="title"/>
          </p:nvPr>
        </p:nvSpPr>
        <p:spPr>
          <a:xfrm>
            <a:off x="146304" y="99949"/>
            <a:ext cx="11847587" cy="5154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23D11D1-D052-313B-7989-EFD42B378E41}"/>
              </a:ext>
            </a:extLst>
          </p:cNvPr>
          <p:cNvSpPr>
            <a:spLocks noGrp="1"/>
          </p:cNvSpPr>
          <p:nvPr>
            <p:ph type="body" idx="1"/>
          </p:nvPr>
        </p:nvSpPr>
        <p:spPr>
          <a:xfrm>
            <a:off x="146304" y="804672"/>
            <a:ext cx="11847587" cy="55595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F44833F3-4980-3D12-C6D3-A5C520313E24}"/>
              </a:ext>
            </a:extLst>
          </p:cNvPr>
          <p:cNvSpPr>
            <a:spLocks noGrp="1"/>
          </p:cNvSpPr>
          <p:nvPr>
            <p:ph type="sldNum" sz="quarter" idx="4"/>
          </p:nvPr>
        </p:nvSpPr>
        <p:spPr>
          <a:xfrm>
            <a:off x="11384291" y="6575798"/>
            <a:ext cx="609600" cy="190500"/>
          </a:xfrm>
          <a:prstGeom prst="rect">
            <a:avLst/>
          </a:prstGeom>
        </p:spPr>
        <p:txBody>
          <a:bodyPr vert="horz" lIns="91440" tIns="45720" rIns="91440" bIns="45720" rtlCol="0" anchor="ctr"/>
          <a:lstStyle>
            <a:lvl1pPr algn="r">
              <a:defRPr sz="800">
                <a:solidFill>
                  <a:srgbClr val="7F7F7F"/>
                </a:solidFill>
                <a:latin typeface="Helvetica"/>
                <a:cs typeface="Helvetica"/>
              </a:defRPr>
            </a:lvl1pPr>
          </a:lstStyle>
          <a:p>
            <a:fld id="{919F2107-1728-CF4B-B9CE-67131BF22805}" type="slidenum">
              <a:rPr lang="en-US" smtClean="0"/>
              <a:pPr/>
              <a:t>‹#›</a:t>
            </a:fld>
            <a:endParaRPr lang="en-US"/>
          </a:p>
        </p:txBody>
      </p:sp>
      <p:sp>
        <p:nvSpPr>
          <p:cNvPr id="10" name="Rectangle 9">
            <a:extLst>
              <a:ext uri="{FF2B5EF4-FFF2-40B4-BE49-F238E27FC236}">
                <a16:creationId xmlns:a16="http://schemas.microsoft.com/office/drawing/2014/main" id="{C1A795D5-AFE8-93BC-0464-61AB4B2CB9F7}"/>
              </a:ext>
            </a:extLst>
          </p:cNvPr>
          <p:cNvSpPr/>
          <p:nvPr userDrawn="1"/>
        </p:nvSpPr>
        <p:spPr>
          <a:xfrm>
            <a:off x="201966" y="6563327"/>
            <a:ext cx="4450897" cy="215444"/>
          </a:xfrm>
          <a:prstGeom prst="rect">
            <a:avLst/>
          </a:prstGeom>
        </p:spPr>
        <p:txBody>
          <a:bodyPr wrap="square" anchor="ctr">
            <a:spAutoFit/>
          </a:bodyPr>
          <a:lstStyle/>
          <a:p>
            <a:r>
              <a:rPr lang="en-US" sz="800">
                <a:solidFill>
                  <a:srgbClr val="7F7F7F"/>
                </a:solidFill>
                <a:latin typeface="Helvetica"/>
                <a:cs typeface="Helvetica"/>
              </a:rPr>
              <a:t>National Aeronautics and Space Administration</a:t>
            </a:r>
          </a:p>
        </p:txBody>
      </p:sp>
    </p:spTree>
    <p:extLst>
      <p:ext uri="{BB962C8B-B14F-4D97-AF65-F5344CB8AC3E}">
        <p14:creationId xmlns:p14="http://schemas.microsoft.com/office/powerpoint/2010/main" val="1480098890"/>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Lst>
  <p:txStyles>
    <p:titleStyle>
      <a:lvl1pPr algn="l" defTabSz="914400" rtl="0" eaLnBrk="1" latinLnBrk="0" hangingPunct="1">
        <a:lnSpc>
          <a:spcPct val="90000"/>
        </a:lnSpc>
        <a:spcBef>
          <a:spcPct val="0"/>
        </a:spcBef>
        <a:buNone/>
        <a:defRPr sz="1800" b="1" i="0" kern="1200" cap="all" baseline="0">
          <a:solidFill>
            <a:schemeClr val="bg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baseline="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700" kern="1200" baseline="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baseline="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5.xml"/><Relationship Id="rId5" Type="http://schemas.openxmlformats.org/officeDocument/2006/relationships/image" Target="../media/image8.pn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14.png"/><Relationship Id="rId18" Type="http://schemas.openxmlformats.org/officeDocument/2006/relationships/image" Target="../media/image19.svg"/><Relationship Id="rId3" Type="http://schemas.openxmlformats.org/officeDocument/2006/relationships/image" Target="../media/image9.png"/><Relationship Id="rId21" Type="http://schemas.openxmlformats.org/officeDocument/2006/relationships/image" Target="../media/image22.png"/><Relationship Id="rId7" Type="http://schemas.openxmlformats.org/officeDocument/2006/relationships/diagramColors" Target="../diagrams/colors1.xml"/><Relationship Id="rId12" Type="http://schemas.openxmlformats.org/officeDocument/2006/relationships/image" Target="../media/image13.svg"/><Relationship Id="rId17" Type="http://schemas.openxmlformats.org/officeDocument/2006/relationships/image" Target="../media/image18.png"/><Relationship Id="rId2" Type="http://schemas.openxmlformats.org/officeDocument/2006/relationships/notesSlide" Target="../notesSlides/notesSlide4.xml"/><Relationship Id="rId16" Type="http://schemas.openxmlformats.org/officeDocument/2006/relationships/image" Target="../media/image17.svg"/><Relationship Id="rId20" Type="http://schemas.openxmlformats.org/officeDocument/2006/relationships/image" Target="../media/image21.svg"/><Relationship Id="rId1" Type="http://schemas.openxmlformats.org/officeDocument/2006/relationships/slideLayout" Target="../slideLayouts/slideLayout19.xml"/><Relationship Id="rId6" Type="http://schemas.openxmlformats.org/officeDocument/2006/relationships/diagramQuickStyle" Target="../diagrams/quickStyle1.xml"/><Relationship Id="rId11" Type="http://schemas.openxmlformats.org/officeDocument/2006/relationships/image" Target="../media/image12.png"/><Relationship Id="rId5" Type="http://schemas.openxmlformats.org/officeDocument/2006/relationships/diagramLayout" Target="../diagrams/layout1.xml"/><Relationship Id="rId15" Type="http://schemas.openxmlformats.org/officeDocument/2006/relationships/image" Target="../media/image16.png"/><Relationship Id="rId10" Type="http://schemas.openxmlformats.org/officeDocument/2006/relationships/image" Target="../media/image11.svg"/><Relationship Id="rId19" Type="http://schemas.openxmlformats.org/officeDocument/2006/relationships/image" Target="../media/image20.png"/><Relationship Id="rId4" Type="http://schemas.openxmlformats.org/officeDocument/2006/relationships/diagramData" Target="../diagrams/data1.xml"/><Relationship Id="rId9" Type="http://schemas.openxmlformats.org/officeDocument/2006/relationships/image" Target="../media/image10.png"/><Relationship Id="rId14" Type="http://schemas.openxmlformats.org/officeDocument/2006/relationships/image" Target="../media/image15.sv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15.xml"/><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27.jpe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notesSlide" Target="../notesSlides/notesSlide9.xml"/><Relationship Id="rId1" Type="http://schemas.openxmlformats.org/officeDocument/2006/relationships/slideLayout" Target="../slideLayouts/slideLayout15.xml"/><Relationship Id="rId5" Type="http://schemas.openxmlformats.org/officeDocument/2006/relationships/image" Target="../media/image32.jpeg"/><Relationship Id="rId4" Type="http://schemas.openxmlformats.org/officeDocument/2006/relationships/image" Target="../media/image31.jpe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1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19.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19.xml"/><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7.xml"/><Relationship Id="rId1" Type="http://schemas.openxmlformats.org/officeDocument/2006/relationships/slideLayout" Target="../slideLayouts/slideLayout19.xml"/><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362A7-D6DD-BC53-E265-2461B3F5F671}"/>
              </a:ext>
            </a:extLst>
          </p:cNvPr>
          <p:cNvSpPr>
            <a:spLocks noGrp="1"/>
          </p:cNvSpPr>
          <p:nvPr>
            <p:ph type="ctrTitle"/>
          </p:nvPr>
        </p:nvSpPr>
        <p:spPr/>
        <p:txBody>
          <a:bodyPr>
            <a:normAutofit/>
          </a:bodyPr>
          <a:lstStyle/>
          <a:p>
            <a:r>
              <a:rPr lang="en-US" b="1"/>
              <a:t>Expanding Orbital Testing:</a:t>
            </a:r>
            <a:endParaRPr lang="en-US"/>
          </a:p>
        </p:txBody>
      </p:sp>
      <p:sp>
        <p:nvSpPr>
          <p:cNvPr id="3" name="Subtitle 2">
            <a:extLst>
              <a:ext uri="{FF2B5EF4-FFF2-40B4-BE49-F238E27FC236}">
                <a16:creationId xmlns:a16="http://schemas.microsoft.com/office/drawing/2014/main" id="{C1463A59-0A3A-78CC-24C2-C10186C9A1E1}"/>
              </a:ext>
            </a:extLst>
          </p:cNvPr>
          <p:cNvSpPr>
            <a:spLocks noGrp="1"/>
          </p:cNvSpPr>
          <p:nvPr>
            <p:ph type="subTitle" idx="1"/>
          </p:nvPr>
        </p:nvSpPr>
        <p:spPr/>
        <p:txBody>
          <a:bodyPr/>
          <a:lstStyle/>
          <a:p>
            <a:r>
              <a:rPr lang="en-US"/>
              <a:t>Presented by Elwood </a:t>
            </a:r>
            <a:r>
              <a:rPr lang="en-US" err="1"/>
              <a:t>Agasid</a:t>
            </a:r>
            <a:br>
              <a:rPr lang="en-US"/>
            </a:br>
            <a:r>
              <a:rPr lang="en-US"/>
              <a:t>Deputy Program Manager, NASA’s Ames Research Center</a:t>
            </a:r>
          </a:p>
        </p:txBody>
      </p:sp>
      <p:sp>
        <p:nvSpPr>
          <p:cNvPr id="4" name="Text Placeholder 3">
            <a:extLst>
              <a:ext uri="{FF2B5EF4-FFF2-40B4-BE49-F238E27FC236}">
                <a16:creationId xmlns:a16="http://schemas.microsoft.com/office/drawing/2014/main" id="{CE399541-92AE-3679-8AE7-3DB5CAFADF0D}"/>
              </a:ext>
            </a:extLst>
          </p:cNvPr>
          <p:cNvSpPr>
            <a:spLocks noGrp="1"/>
          </p:cNvSpPr>
          <p:nvPr>
            <p:ph type="body" sz="quarter" idx="10"/>
          </p:nvPr>
        </p:nvSpPr>
        <p:spPr/>
        <p:txBody>
          <a:bodyPr>
            <a:normAutofit/>
          </a:bodyPr>
          <a:lstStyle/>
          <a:p>
            <a:r>
              <a:rPr lang="en-US" b="1"/>
              <a:t>NASA Small Spacecraft Technology Program</a:t>
            </a:r>
          </a:p>
        </p:txBody>
      </p:sp>
      <p:sp>
        <p:nvSpPr>
          <p:cNvPr id="5" name="TextBox 4">
            <a:extLst>
              <a:ext uri="{FF2B5EF4-FFF2-40B4-BE49-F238E27FC236}">
                <a16:creationId xmlns:a16="http://schemas.microsoft.com/office/drawing/2014/main" id="{CA5719ED-D186-3E01-BA6F-7ECCA1705006}"/>
              </a:ext>
            </a:extLst>
          </p:cNvPr>
          <p:cNvSpPr txBox="1"/>
          <p:nvPr/>
        </p:nvSpPr>
        <p:spPr>
          <a:xfrm>
            <a:off x="305009" y="6463686"/>
            <a:ext cx="4511171" cy="261610"/>
          </a:xfrm>
          <a:prstGeom prst="rect">
            <a:avLst/>
          </a:prstGeom>
          <a:noFill/>
          <a:ln>
            <a:solidFill>
              <a:schemeClr val="bg1"/>
            </a:solidFill>
          </a:ln>
        </p:spPr>
        <p:txBody>
          <a:bodyPr wrap="none" rtlCol="0">
            <a:spAutoFit/>
          </a:bodyPr>
          <a:lstStyle/>
          <a:p>
            <a:r>
              <a:rPr lang="en-US" sz="1100" i="1">
                <a:solidFill>
                  <a:schemeClr val="bg1"/>
                </a:solidFill>
                <a:latin typeface="Helvetica" pitchFamily="2" charset="0"/>
              </a:rPr>
              <a:t>DISTRIBUTION A. Approved for public release; distribution unlimited.</a:t>
            </a:r>
          </a:p>
        </p:txBody>
      </p:sp>
    </p:spTree>
    <p:extLst>
      <p:ext uri="{BB962C8B-B14F-4D97-AF65-F5344CB8AC3E}">
        <p14:creationId xmlns:p14="http://schemas.microsoft.com/office/powerpoint/2010/main" val="7053781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693B2-961D-C095-B3C2-E3FBCB30D442}"/>
              </a:ext>
            </a:extLst>
          </p:cNvPr>
          <p:cNvSpPr>
            <a:spLocks noGrp="1"/>
          </p:cNvSpPr>
          <p:nvPr>
            <p:ph type="title"/>
          </p:nvPr>
        </p:nvSpPr>
        <p:spPr/>
        <p:txBody>
          <a:bodyPr/>
          <a:lstStyle/>
          <a:p>
            <a:endParaRPr lang="en-US"/>
          </a:p>
        </p:txBody>
      </p:sp>
      <p:sp>
        <p:nvSpPr>
          <p:cNvPr id="4" name="Content Placeholder 2">
            <a:extLst>
              <a:ext uri="{FF2B5EF4-FFF2-40B4-BE49-F238E27FC236}">
                <a16:creationId xmlns:a16="http://schemas.microsoft.com/office/drawing/2014/main" id="{AFBEF382-EA91-E3D9-D76B-A22CABBD5734}"/>
              </a:ext>
            </a:extLst>
          </p:cNvPr>
          <p:cNvSpPr txBox="1">
            <a:spLocks/>
          </p:cNvSpPr>
          <p:nvPr/>
        </p:nvSpPr>
        <p:spPr>
          <a:xfrm>
            <a:off x="0" y="-1"/>
            <a:ext cx="12192000" cy="6845926"/>
          </a:xfrm>
          <a:prstGeom prst="rect">
            <a:avLst/>
          </a:prstGeom>
          <a:solidFill>
            <a:schemeClr val="tx1"/>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a:p>
        </p:txBody>
      </p:sp>
      <p:pic>
        <p:nvPicPr>
          <p:cNvPr id="5" name="Picture 4">
            <a:extLst>
              <a:ext uri="{FF2B5EF4-FFF2-40B4-BE49-F238E27FC236}">
                <a16:creationId xmlns:a16="http://schemas.microsoft.com/office/drawing/2014/main" id="{6EEFD815-7314-0584-8744-9EFB328D84E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flipH="1">
            <a:off x="7110484" y="1836839"/>
            <a:ext cx="5081516" cy="5009086"/>
          </a:xfrm>
          <a:prstGeom prst="rect">
            <a:avLst/>
          </a:prstGeom>
        </p:spPr>
      </p:pic>
      <p:sp>
        <p:nvSpPr>
          <p:cNvPr id="6" name="TextBox 5">
            <a:extLst>
              <a:ext uri="{FF2B5EF4-FFF2-40B4-BE49-F238E27FC236}">
                <a16:creationId xmlns:a16="http://schemas.microsoft.com/office/drawing/2014/main" id="{BB5E7AC1-C351-7FB7-C10A-DF389A84C1B3}"/>
              </a:ext>
            </a:extLst>
          </p:cNvPr>
          <p:cNvSpPr txBox="1"/>
          <p:nvPr/>
        </p:nvSpPr>
        <p:spPr>
          <a:xfrm>
            <a:off x="303941" y="796714"/>
            <a:ext cx="5829302" cy="307777"/>
          </a:xfrm>
          <a:prstGeom prst="rect">
            <a:avLst/>
          </a:prstGeom>
          <a:noFill/>
        </p:spPr>
        <p:txBody>
          <a:bodyPr wrap="square" rtlCol="0">
            <a:spAutoFit/>
          </a:bodyPr>
          <a:lstStyle/>
          <a:p>
            <a:r>
              <a:rPr lang="en-US" sz="1400" b="1">
                <a:solidFill>
                  <a:srgbClr val="30C3D3"/>
                </a:solidFill>
                <a:latin typeface="Helvetica" pitchFamily="2" charset="0"/>
                <a:cs typeface="Arial" panose="020B0604020202020204" pitchFamily="34" charset="0"/>
              </a:rPr>
              <a:t>WITH SMALL SPACECRAFT </a:t>
            </a:r>
          </a:p>
        </p:txBody>
      </p:sp>
      <p:sp>
        <p:nvSpPr>
          <p:cNvPr id="7" name="TextBox 6">
            <a:extLst>
              <a:ext uri="{FF2B5EF4-FFF2-40B4-BE49-F238E27FC236}">
                <a16:creationId xmlns:a16="http://schemas.microsoft.com/office/drawing/2014/main" id="{FD38FA0A-B813-8267-0120-17AABCA9E511}"/>
              </a:ext>
            </a:extLst>
          </p:cNvPr>
          <p:cNvSpPr txBox="1"/>
          <p:nvPr/>
        </p:nvSpPr>
        <p:spPr>
          <a:xfrm>
            <a:off x="290156" y="1543619"/>
            <a:ext cx="4970776" cy="1421030"/>
          </a:xfrm>
          <a:prstGeom prst="rect">
            <a:avLst/>
          </a:prstGeom>
          <a:noFill/>
        </p:spPr>
        <p:txBody>
          <a:bodyPr wrap="square" rtlCol="0">
            <a:spAutoFit/>
          </a:bodyPr>
          <a:lstStyle/>
          <a:p>
            <a:pPr>
              <a:lnSpc>
                <a:spcPct val="125000"/>
              </a:lnSpc>
            </a:pPr>
            <a:r>
              <a:rPr lang="en-US" sz="1400">
                <a:solidFill>
                  <a:schemeClr val="bg1"/>
                </a:solidFill>
                <a:latin typeface="Helvetica" pitchFamily="2" charset="0"/>
                <a:cs typeface="Arial" panose="020B0604020202020204" pitchFamily="34" charset="0"/>
              </a:rPr>
              <a:t>The Small Spacecraft Technology program expands the ability to execute unique missions through rapid development and demonstration of capabilities for small spacecraft applicable to exploration, science and the commercial space sector.</a:t>
            </a:r>
          </a:p>
        </p:txBody>
      </p:sp>
      <p:grpSp>
        <p:nvGrpSpPr>
          <p:cNvPr id="8" name="Group 7">
            <a:extLst>
              <a:ext uri="{FF2B5EF4-FFF2-40B4-BE49-F238E27FC236}">
                <a16:creationId xmlns:a16="http://schemas.microsoft.com/office/drawing/2014/main" id="{59947169-DB3D-2B81-DFAC-F44D3553F014}"/>
              </a:ext>
            </a:extLst>
          </p:cNvPr>
          <p:cNvGrpSpPr>
            <a:grpSpLocks noChangeAspect="1"/>
          </p:cNvGrpSpPr>
          <p:nvPr/>
        </p:nvGrpSpPr>
        <p:grpSpPr>
          <a:xfrm>
            <a:off x="408827" y="436676"/>
            <a:ext cx="4572009" cy="401776"/>
            <a:chOff x="408828" y="631546"/>
            <a:chExt cx="6035049" cy="530352"/>
          </a:xfrm>
        </p:grpSpPr>
        <p:grpSp>
          <p:nvGrpSpPr>
            <p:cNvPr id="9" name="Group 8">
              <a:extLst>
                <a:ext uri="{FF2B5EF4-FFF2-40B4-BE49-F238E27FC236}">
                  <a16:creationId xmlns:a16="http://schemas.microsoft.com/office/drawing/2014/main" id="{6FA42FF6-8C94-8512-46C3-6F43AE48E6FC}"/>
                </a:ext>
              </a:extLst>
            </p:cNvPr>
            <p:cNvGrpSpPr/>
            <p:nvPr/>
          </p:nvGrpSpPr>
          <p:grpSpPr>
            <a:xfrm>
              <a:off x="3021880" y="662832"/>
              <a:ext cx="3421997" cy="475231"/>
              <a:chOff x="3121025" y="1905001"/>
              <a:chExt cx="3646488" cy="506413"/>
            </a:xfrm>
          </p:grpSpPr>
          <p:sp>
            <p:nvSpPr>
              <p:cNvPr id="18" name="Freeform 81">
                <a:extLst>
                  <a:ext uri="{FF2B5EF4-FFF2-40B4-BE49-F238E27FC236}">
                    <a16:creationId xmlns:a16="http://schemas.microsoft.com/office/drawing/2014/main" id="{94DB48C7-B8B0-1707-E41C-06A811BCA5F8}"/>
                  </a:ext>
                </a:extLst>
              </p:cNvPr>
              <p:cNvSpPr>
                <a:spLocks/>
              </p:cNvSpPr>
              <p:nvPr/>
            </p:nvSpPr>
            <p:spPr bwMode="auto">
              <a:xfrm>
                <a:off x="3121025" y="1905001"/>
                <a:ext cx="296863" cy="501650"/>
              </a:xfrm>
              <a:custGeom>
                <a:avLst/>
                <a:gdLst>
                  <a:gd name="T0" fmla="*/ 14 w 79"/>
                  <a:gd name="T1" fmla="*/ 95 h 132"/>
                  <a:gd name="T2" fmla="*/ 40 w 79"/>
                  <a:gd name="T3" fmla="*/ 120 h 132"/>
                  <a:gd name="T4" fmla="*/ 65 w 79"/>
                  <a:gd name="T5" fmla="*/ 96 h 132"/>
                  <a:gd name="T6" fmla="*/ 35 w 79"/>
                  <a:gd name="T7" fmla="*/ 69 h 132"/>
                  <a:gd name="T8" fmla="*/ 2 w 79"/>
                  <a:gd name="T9" fmla="*/ 36 h 132"/>
                  <a:gd name="T10" fmla="*/ 40 w 79"/>
                  <a:gd name="T11" fmla="*/ 0 h 132"/>
                  <a:gd name="T12" fmla="*/ 77 w 79"/>
                  <a:gd name="T13" fmla="*/ 33 h 132"/>
                  <a:gd name="T14" fmla="*/ 63 w 79"/>
                  <a:gd name="T15" fmla="*/ 33 h 132"/>
                  <a:gd name="T16" fmla="*/ 40 w 79"/>
                  <a:gd name="T17" fmla="*/ 12 h 132"/>
                  <a:gd name="T18" fmla="*/ 17 w 79"/>
                  <a:gd name="T19" fmla="*/ 34 h 132"/>
                  <a:gd name="T20" fmla="*/ 48 w 79"/>
                  <a:gd name="T21" fmla="*/ 60 h 132"/>
                  <a:gd name="T22" fmla="*/ 79 w 79"/>
                  <a:gd name="T23" fmla="*/ 95 h 132"/>
                  <a:gd name="T24" fmla="*/ 40 w 79"/>
                  <a:gd name="T25" fmla="*/ 132 h 132"/>
                  <a:gd name="T26" fmla="*/ 0 w 79"/>
                  <a:gd name="T27" fmla="*/ 95 h 132"/>
                  <a:gd name="T28" fmla="*/ 14 w 79"/>
                  <a:gd name="T29" fmla="*/ 9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132">
                    <a:moveTo>
                      <a:pt x="14" y="95"/>
                    </a:moveTo>
                    <a:cubicBezTo>
                      <a:pt x="16" y="116"/>
                      <a:pt x="32" y="120"/>
                      <a:pt x="40" y="120"/>
                    </a:cubicBezTo>
                    <a:cubicBezTo>
                      <a:pt x="53" y="120"/>
                      <a:pt x="65" y="110"/>
                      <a:pt x="65" y="96"/>
                    </a:cubicBezTo>
                    <a:cubicBezTo>
                      <a:pt x="65" y="78"/>
                      <a:pt x="50" y="74"/>
                      <a:pt x="35" y="69"/>
                    </a:cubicBezTo>
                    <a:cubicBezTo>
                      <a:pt x="25" y="66"/>
                      <a:pt x="2" y="60"/>
                      <a:pt x="2" y="36"/>
                    </a:cubicBezTo>
                    <a:cubicBezTo>
                      <a:pt x="2" y="13"/>
                      <a:pt x="21" y="0"/>
                      <a:pt x="40" y="0"/>
                    </a:cubicBezTo>
                    <a:cubicBezTo>
                      <a:pt x="56" y="0"/>
                      <a:pt x="75" y="9"/>
                      <a:pt x="77" y="33"/>
                    </a:cubicBezTo>
                    <a:cubicBezTo>
                      <a:pt x="63" y="33"/>
                      <a:pt x="63" y="33"/>
                      <a:pt x="63" y="33"/>
                    </a:cubicBezTo>
                    <a:cubicBezTo>
                      <a:pt x="61" y="25"/>
                      <a:pt x="57" y="12"/>
                      <a:pt x="40" y="12"/>
                    </a:cubicBezTo>
                    <a:cubicBezTo>
                      <a:pt x="27" y="12"/>
                      <a:pt x="17" y="21"/>
                      <a:pt x="17" y="34"/>
                    </a:cubicBezTo>
                    <a:cubicBezTo>
                      <a:pt x="16" y="50"/>
                      <a:pt x="29" y="54"/>
                      <a:pt x="48" y="60"/>
                    </a:cubicBezTo>
                    <a:cubicBezTo>
                      <a:pt x="60" y="65"/>
                      <a:pt x="79" y="72"/>
                      <a:pt x="79" y="95"/>
                    </a:cubicBezTo>
                    <a:cubicBezTo>
                      <a:pt x="79" y="116"/>
                      <a:pt x="64" y="132"/>
                      <a:pt x="40" y="132"/>
                    </a:cubicBezTo>
                    <a:cubicBezTo>
                      <a:pt x="19" y="132"/>
                      <a:pt x="1" y="119"/>
                      <a:pt x="0" y="95"/>
                    </a:cubicBezTo>
                    <a:lnTo>
                      <a:pt x="14" y="95"/>
                    </a:lnTo>
                    <a:close/>
                  </a:path>
                </a:pathLst>
              </a:custGeom>
              <a:solidFill>
                <a:srgbClr val="98989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sp>
            <p:nvSpPr>
              <p:cNvPr id="19" name="Freeform 82">
                <a:extLst>
                  <a:ext uri="{FF2B5EF4-FFF2-40B4-BE49-F238E27FC236}">
                    <a16:creationId xmlns:a16="http://schemas.microsoft.com/office/drawing/2014/main" id="{537E0C78-7A83-09D7-1B29-A5B9DC635554}"/>
                  </a:ext>
                </a:extLst>
              </p:cNvPr>
              <p:cNvSpPr>
                <a:spLocks noEditPoints="1"/>
              </p:cNvSpPr>
              <p:nvPr/>
            </p:nvSpPr>
            <p:spPr bwMode="auto">
              <a:xfrm>
                <a:off x="3484563" y="1916113"/>
                <a:ext cx="306388" cy="482600"/>
              </a:xfrm>
              <a:custGeom>
                <a:avLst/>
                <a:gdLst>
                  <a:gd name="T0" fmla="*/ 34 w 82"/>
                  <a:gd name="T1" fmla="*/ 0 h 127"/>
                  <a:gd name="T2" fmla="*/ 68 w 82"/>
                  <a:gd name="T3" fmla="*/ 8 h 127"/>
                  <a:gd name="T4" fmla="*/ 82 w 82"/>
                  <a:gd name="T5" fmla="*/ 38 h 127"/>
                  <a:gd name="T6" fmla="*/ 69 w 82"/>
                  <a:gd name="T7" fmla="*/ 68 h 127"/>
                  <a:gd name="T8" fmla="*/ 35 w 82"/>
                  <a:gd name="T9" fmla="*/ 77 h 127"/>
                  <a:gd name="T10" fmla="*/ 15 w 82"/>
                  <a:gd name="T11" fmla="*/ 77 h 127"/>
                  <a:gd name="T12" fmla="*/ 15 w 82"/>
                  <a:gd name="T13" fmla="*/ 127 h 127"/>
                  <a:gd name="T14" fmla="*/ 0 w 82"/>
                  <a:gd name="T15" fmla="*/ 127 h 127"/>
                  <a:gd name="T16" fmla="*/ 0 w 82"/>
                  <a:gd name="T17" fmla="*/ 0 h 127"/>
                  <a:gd name="T18" fmla="*/ 34 w 82"/>
                  <a:gd name="T19" fmla="*/ 0 h 127"/>
                  <a:gd name="T20" fmla="*/ 15 w 82"/>
                  <a:gd name="T21" fmla="*/ 64 h 127"/>
                  <a:gd name="T22" fmla="*/ 35 w 82"/>
                  <a:gd name="T23" fmla="*/ 64 h 127"/>
                  <a:gd name="T24" fmla="*/ 59 w 82"/>
                  <a:gd name="T25" fmla="*/ 59 h 127"/>
                  <a:gd name="T26" fmla="*/ 68 w 82"/>
                  <a:gd name="T27" fmla="*/ 38 h 127"/>
                  <a:gd name="T28" fmla="*/ 59 w 82"/>
                  <a:gd name="T29" fmla="*/ 18 h 127"/>
                  <a:gd name="T30" fmla="*/ 35 w 82"/>
                  <a:gd name="T31" fmla="*/ 12 h 127"/>
                  <a:gd name="T32" fmla="*/ 15 w 82"/>
                  <a:gd name="T33" fmla="*/ 12 h 127"/>
                  <a:gd name="T34" fmla="*/ 15 w 82"/>
                  <a:gd name="T35" fmla="*/ 6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7">
                    <a:moveTo>
                      <a:pt x="34" y="0"/>
                    </a:moveTo>
                    <a:cubicBezTo>
                      <a:pt x="52" y="0"/>
                      <a:pt x="60" y="2"/>
                      <a:pt x="68" y="8"/>
                    </a:cubicBezTo>
                    <a:cubicBezTo>
                      <a:pt x="77" y="14"/>
                      <a:pt x="82" y="26"/>
                      <a:pt x="82" y="38"/>
                    </a:cubicBezTo>
                    <a:cubicBezTo>
                      <a:pt x="82" y="50"/>
                      <a:pt x="77" y="62"/>
                      <a:pt x="69" y="68"/>
                    </a:cubicBezTo>
                    <a:cubicBezTo>
                      <a:pt x="60" y="75"/>
                      <a:pt x="52" y="77"/>
                      <a:pt x="35" y="77"/>
                    </a:cubicBezTo>
                    <a:cubicBezTo>
                      <a:pt x="15" y="77"/>
                      <a:pt x="15" y="77"/>
                      <a:pt x="15" y="77"/>
                    </a:cubicBezTo>
                    <a:cubicBezTo>
                      <a:pt x="15" y="127"/>
                      <a:pt x="15" y="127"/>
                      <a:pt x="15" y="127"/>
                    </a:cubicBezTo>
                    <a:cubicBezTo>
                      <a:pt x="0" y="127"/>
                      <a:pt x="0" y="127"/>
                      <a:pt x="0" y="127"/>
                    </a:cubicBezTo>
                    <a:cubicBezTo>
                      <a:pt x="0" y="0"/>
                      <a:pt x="0" y="0"/>
                      <a:pt x="0" y="0"/>
                    </a:cubicBezTo>
                    <a:lnTo>
                      <a:pt x="34" y="0"/>
                    </a:lnTo>
                    <a:close/>
                    <a:moveTo>
                      <a:pt x="15" y="64"/>
                    </a:moveTo>
                    <a:cubicBezTo>
                      <a:pt x="35" y="64"/>
                      <a:pt x="35" y="64"/>
                      <a:pt x="35" y="64"/>
                    </a:cubicBezTo>
                    <a:cubicBezTo>
                      <a:pt x="46" y="64"/>
                      <a:pt x="52" y="63"/>
                      <a:pt x="59" y="59"/>
                    </a:cubicBezTo>
                    <a:cubicBezTo>
                      <a:pt x="64" y="55"/>
                      <a:pt x="68" y="47"/>
                      <a:pt x="68" y="38"/>
                    </a:cubicBezTo>
                    <a:cubicBezTo>
                      <a:pt x="68" y="29"/>
                      <a:pt x="64" y="21"/>
                      <a:pt x="59" y="18"/>
                    </a:cubicBezTo>
                    <a:cubicBezTo>
                      <a:pt x="52" y="13"/>
                      <a:pt x="46" y="12"/>
                      <a:pt x="35" y="12"/>
                    </a:cubicBezTo>
                    <a:cubicBezTo>
                      <a:pt x="15" y="12"/>
                      <a:pt x="15" y="12"/>
                      <a:pt x="15" y="12"/>
                    </a:cubicBezTo>
                    <a:lnTo>
                      <a:pt x="15" y="64"/>
                    </a:lnTo>
                    <a:close/>
                  </a:path>
                </a:pathLst>
              </a:custGeom>
              <a:solidFill>
                <a:srgbClr val="98989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sp>
            <p:nvSpPr>
              <p:cNvPr id="20" name="Freeform 83">
                <a:extLst>
                  <a:ext uri="{FF2B5EF4-FFF2-40B4-BE49-F238E27FC236}">
                    <a16:creationId xmlns:a16="http://schemas.microsoft.com/office/drawing/2014/main" id="{39B92777-ADA6-1251-FE3D-B5508276A598}"/>
                  </a:ext>
                </a:extLst>
              </p:cNvPr>
              <p:cNvSpPr>
                <a:spLocks noEditPoints="1"/>
              </p:cNvSpPr>
              <p:nvPr/>
            </p:nvSpPr>
            <p:spPr bwMode="auto">
              <a:xfrm>
                <a:off x="3749675" y="1916113"/>
                <a:ext cx="449263" cy="482600"/>
              </a:xfrm>
              <a:custGeom>
                <a:avLst/>
                <a:gdLst>
                  <a:gd name="T0" fmla="*/ 36 w 283"/>
                  <a:gd name="T1" fmla="*/ 304 h 304"/>
                  <a:gd name="T2" fmla="*/ 0 w 283"/>
                  <a:gd name="T3" fmla="*/ 304 h 304"/>
                  <a:gd name="T4" fmla="*/ 125 w 283"/>
                  <a:gd name="T5" fmla="*/ 0 h 304"/>
                  <a:gd name="T6" fmla="*/ 158 w 283"/>
                  <a:gd name="T7" fmla="*/ 0 h 304"/>
                  <a:gd name="T8" fmla="*/ 283 w 283"/>
                  <a:gd name="T9" fmla="*/ 304 h 304"/>
                  <a:gd name="T10" fmla="*/ 246 w 283"/>
                  <a:gd name="T11" fmla="*/ 304 h 304"/>
                  <a:gd name="T12" fmla="*/ 213 w 283"/>
                  <a:gd name="T13" fmla="*/ 218 h 304"/>
                  <a:gd name="T14" fmla="*/ 71 w 283"/>
                  <a:gd name="T15" fmla="*/ 218 h 304"/>
                  <a:gd name="T16" fmla="*/ 36 w 283"/>
                  <a:gd name="T17" fmla="*/ 304 h 304"/>
                  <a:gd name="T18" fmla="*/ 142 w 283"/>
                  <a:gd name="T19" fmla="*/ 39 h 304"/>
                  <a:gd name="T20" fmla="*/ 81 w 283"/>
                  <a:gd name="T21" fmla="*/ 192 h 304"/>
                  <a:gd name="T22" fmla="*/ 201 w 283"/>
                  <a:gd name="T23" fmla="*/ 192 h 304"/>
                  <a:gd name="T24" fmla="*/ 142 w 283"/>
                  <a:gd name="T25" fmla="*/ 39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3" h="304">
                    <a:moveTo>
                      <a:pt x="36" y="304"/>
                    </a:moveTo>
                    <a:lnTo>
                      <a:pt x="0" y="304"/>
                    </a:lnTo>
                    <a:lnTo>
                      <a:pt x="125" y="0"/>
                    </a:lnTo>
                    <a:lnTo>
                      <a:pt x="158" y="0"/>
                    </a:lnTo>
                    <a:lnTo>
                      <a:pt x="283" y="304"/>
                    </a:lnTo>
                    <a:lnTo>
                      <a:pt x="246" y="304"/>
                    </a:lnTo>
                    <a:lnTo>
                      <a:pt x="213" y="218"/>
                    </a:lnTo>
                    <a:lnTo>
                      <a:pt x="71" y="218"/>
                    </a:lnTo>
                    <a:lnTo>
                      <a:pt x="36" y="304"/>
                    </a:lnTo>
                    <a:close/>
                    <a:moveTo>
                      <a:pt x="142" y="39"/>
                    </a:moveTo>
                    <a:lnTo>
                      <a:pt x="81" y="192"/>
                    </a:lnTo>
                    <a:lnTo>
                      <a:pt x="201" y="192"/>
                    </a:lnTo>
                    <a:lnTo>
                      <a:pt x="142" y="39"/>
                    </a:lnTo>
                    <a:close/>
                  </a:path>
                </a:pathLst>
              </a:custGeom>
              <a:solidFill>
                <a:srgbClr val="98989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sp>
            <p:nvSpPr>
              <p:cNvPr id="21" name="Freeform 84">
                <a:extLst>
                  <a:ext uri="{FF2B5EF4-FFF2-40B4-BE49-F238E27FC236}">
                    <a16:creationId xmlns:a16="http://schemas.microsoft.com/office/drawing/2014/main" id="{42261EDA-18A9-D283-7912-DE2A6F5C3220}"/>
                  </a:ext>
                </a:extLst>
              </p:cNvPr>
              <p:cNvSpPr>
                <a:spLocks/>
              </p:cNvSpPr>
              <p:nvPr/>
            </p:nvSpPr>
            <p:spPr bwMode="auto">
              <a:xfrm>
                <a:off x="4203700" y="1905001"/>
                <a:ext cx="471488" cy="501650"/>
              </a:xfrm>
              <a:custGeom>
                <a:avLst/>
                <a:gdLst>
                  <a:gd name="T0" fmla="*/ 126 w 126"/>
                  <a:gd name="T1" fmla="*/ 96 h 132"/>
                  <a:gd name="T2" fmla="*/ 67 w 126"/>
                  <a:gd name="T3" fmla="*/ 132 h 132"/>
                  <a:gd name="T4" fmla="*/ 0 w 126"/>
                  <a:gd name="T5" fmla="*/ 66 h 132"/>
                  <a:gd name="T6" fmla="*/ 67 w 126"/>
                  <a:gd name="T7" fmla="*/ 0 h 132"/>
                  <a:gd name="T8" fmla="*/ 126 w 126"/>
                  <a:gd name="T9" fmla="*/ 38 h 132"/>
                  <a:gd name="T10" fmla="*/ 110 w 126"/>
                  <a:gd name="T11" fmla="*/ 38 h 132"/>
                  <a:gd name="T12" fmla="*/ 67 w 126"/>
                  <a:gd name="T13" fmla="*/ 13 h 132"/>
                  <a:gd name="T14" fmla="*/ 15 w 126"/>
                  <a:gd name="T15" fmla="*/ 66 h 132"/>
                  <a:gd name="T16" fmla="*/ 67 w 126"/>
                  <a:gd name="T17" fmla="*/ 120 h 132"/>
                  <a:gd name="T18" fmla="*/ 110 w 126"/>
                  <a:gd name="T19" fmla="*/ 96 h 132"/>
                  <a:gd name="T20" fmla="*/ 126 w 126"/>
                  <a:gd name="T21" fmla="*/ 9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 h="132">
                    <a:moveTo>
                      <a:pt x="126" y="96"/>
                    </a:moveTo>
                    <a:cubicBezTo>
                      <a:pt x="117" y="116"/>
                      <a:pt x="95" y="132"/>
                      <a:pt x="67" y="132"/>
                    </a:cubicBezTo>
                    <a:cubicBezTo>
                      <a:pt x="29" y="132"/>
                      <a:pt x="0" y="103"/>
                      <a:pt x="0" y="66"/>
                    </a:cubicBezTo>
                    <a:cubicBezTo>
                      <a:pt x="0" y="30"/>
                      <a:pt x="29" y="0"/>
                      <a:pt x="67" y="0"/>
                    </a:cubicBezTo>
                    <a:cubicBezTo>
                      <a:pt x="98" y="0"/>
                      <a:pt x="118" y="21"/>
                      <a:pt x="126" y="38"/>
                    </a:cubicBezTo>
                    <a:cubicBezTo>
                      <a:pt x="110" y="38"/>
                      <a:pt x="110" y="38"/>
                      <a:pt x="110" y="38"/>
                    </a:cubicBezTo>
                    <a:cubicBezTo>
                      <a:pt x="106" y="30"/>
                      <a:pt x="91" y="13"/>
                      <a:pt x="67" y="13"/>
                    </a:cubicBezTo>
                    <a:cubicBezTo>
                      <a:pt x="37" y="13"/>
                      <a:pt x="15" y="37"/>
                      <a:pt x="15" y="66"/>
                    </a:cubicBezTo>
                    <a:cubicBezTo>
                      <a:pt x="15" y="96"/>
                      <a:pt x="37" y="120"/>
                      <a:pt x="67" y="120"/>
                    </a:cubicBezTo>
                    <a:cubicBezTo>
                      <a:pt x="94" y="120"/>
                      <a:pt x="107" y="101"/>
                      <a:pt x="110" y="96"/>
                    </a:cubicBezTo>
                    <a:lnTo>
                      <a:pt x="126" y="96"/>
                    </a:lnTo>
                    <a:close/>
                  </a:path>
                </a:pathLst>
              </a:custGeom>
              <a:solidFill>
                <a:srgbClr val="98989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sp>
            <p:nvSpPr>
              <p:cNvPr id="22" name="Freeform 85">
                <a:extLst>
                  <a:ext uri="{FF2B5EF4-FFF2-40B4-BE49-F238E27FC236}">
                    <a16:creationId xmlns:a16="http://schemas.microsoft.com/office/drawing/2014/main" id="{CAEFCC2E-B88C-477E-F2A9-2E674E547406}"/>
                  </a:ext>
                </a:extLst>
              </p:cNvPr>
              <p:cNvSpPr>
                <a:spLocks/>
              </p:cNvSpPr>
              <p:nvPr/>
            </p:nvSpPr>
            <p:spPr bwMode="auto">
              <a:xfrm>
                <a:off x="4741863" y="1916113"/>
                <a:ext cx="266700" cy="482600"/>
              </a:xfrm>
              <a:custGeom>
                <a:avLst/>
                <a:gdLst>
                  <a:gd name="T0" fmla="*/ 0 w 168"/>
                  <a:gd name="T1" fmla="*/ 0 h 304"/>
                  <a:gd name="T2" fmla="*/ 168 w 168"/>
                  <a:gd name="T3" fmla="*/ 0 h 304"/>
                  <a:gd name="T4" fmla="*/ 168 w 168"/>
                  <a:gd name="T5" fmla="*/ 29 h 304"/>
                  <a:gd name="T6" fmla="*/ 36 w 168"/>
                  <a:gd name="T7" fmla="*/ 29 h 304"/>
                  <a:gd name="T8" fmla="*/ 36 w 168"/>
                  <a:gd name="T9" fmla="*/ 137 h 304"/>
                  <a:gd name="T10" fmla="*/ 168 w 168"/>
                  <a:gd name="T11" fmla="*/ 137 h 304"/>
                  <a:gd name="T12" fmla="*/ 168 w 168"/>
                  <a:gd name="T13" fmla="*/ 166 h 304"/>
                  <a:gd name="T14" fmla="*/ 36 w 168"/>
                  <a:gd name="T15" fmla="*/ 166 h 304"/>
                  <a:gd name="T16" fmla="*/ 36 w 168"/>
                  <a:gd name="T17" fmla="*/ 276 h 304"/>
                  <a:gd name="T18" fmla="*/ 168 w 168"/>
                  <a:gd name="T19" fmla="*/ 276 h 304"/>
                  <a:gd name="T20" fmla="*/ 168 w 168"/>
                  <a:gd name="T21" fmla="*/ 304 h 304"/>
                  <a:gd name="T22" fmla="*/ 0 w 168"/>
                  <a:gd name="T23" fmla="*/ 304 h 304"/>
                  <a:gd name="T24" fmla="*/ 0 w 168"/>
                  <a:gd name="T25"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304">
                    <a:moveTo>
                      <a:pt x="0" y="0"/>
                    </a:moveTo>
                    <a:lnTo>
                      <a:pt x="168" y="0"/>
                    </a:lnTo>
                    <a:lnTo>
                      <a:pt x="168" y="29"/>
                    </a:lnTo>
                    <a:lnTo>
                      <a:pt x="36" y="29"/>
                    </a:lnTo>
                    <a:lnTo>
                      <a:pt x="36" y="137"/>
                    </a:lnTo>
                    <a:lnTo>
                      <a:pt x="168" y="137"/>
                    </a:lnTo>
                    <a:lnTo>
                      <a:pt x="168" y="166"/>
                    </a:lnTo>
                    <a:lnTo>
                      <a:pt x="36" y="166"/>
                    </a:lnTo>
                    <a:lnTo>
                      <a:pt x="36" y="276"/>
                    </a:lnTo>
                    <a:lnTo>
                      <a:pt x="168" y="276"/>
                    </a:lnTo>
                    <a:lnTo>
                      <a:pt x="168" y="304"/>
                    </a:lnTo>
                    <a:lnTo>
                      <a:pt x="0" y="304"/>
                    </a:lnTo>
                    <a:lnTo>
                      <a:pt x="0" y="0"/>
                    </a:lnTo>
                    <a:close/>
                  </a:path>
                </a:pathLst>
              </a:custGeom>
              <a:solidFill>
                <a:srgbClr val="98989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sp>
            <p:nvSpPr>
              <p:cNvPr id="23" name="Freeform 86">
                <a:extLst>
                  <a:ext uri="{FF2B5EF4-FFF2-40B4-BE49-F238E27FC236}">
                    <a16:creationId xmlns:a16="http://schemas.microsoft.com/office/drawing/2014/main" id="{3734D54D-0BCC-72E4-F1B7-3C02E1669C18}"/>
                  </a:ext>
                </a:extLst>
              </p:cNvPr>
              <p:cNvSpPr>
                <a:spLocks/>
              </p:cNvSpPr>
              <p:nvPr/>
            </p:nvSpPr>
            <p:spPr bwMode="auto">
              <a:xfrm>
                <a:off x="5191125" y="1916113"/>
                <a:ext cx="296863" cy="482600"/>
              </a:xfrm>
              <a:custGeom>
                <a:avLst/>
                <a:gdLst>
                  <a:gd name="T0" fmla="*/ 71 w 187"/>
                  <a:gd name="T1" fmla="*/ 43 h 304"/>
                  <a:gd name="T2" fmla="*/ 0 w 187"/>
                  <a:gd name="T3" fmla="*/ 43 h 304"/>
                  <a:gd name="T4" fmla="*/ 0 w 187"/>
                  <a:gd name="T5" fmla="*/ 0 h 304"/>
                  <a:gd name="T6" fmla="*/ 187 w 187"/>
                  <a:gd name="T7" fmla="*/ 0 h 304"/>
                  <a:gd name="T8" fmla="*/ 187 w 187"/>
                  <a:gd name="T9" fmla="*/ 43 h 304"/>
                  <a:gd name="T10" fmla="*/ 118 w 187"/>
                  <a:gd name="T11" fmla="*/ 43 h 304"/>
                  <a:gd name="T12" fmla="*/ 118 w 187"/>
                  <a:gd name="T13" fmla="*/ 304 h 304"/>
                  <a:gd name="T14" fmla="*/ 71 w 187"/>
                  <a:gd name="T15" fmla="*/ 304 h 304"/>
                  <a:gd name="T16" fmla="*/ 71 w 187"/>
                  <a:gd name="T17" fmla="*/ 43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304">
                    <a:moveTo>
                      <a:pt x="71" y="43"/>
                    </a:moveTo>
                    <a:lnTo>
                      <a:pt x="0" y="43"/>
                    </a:lnTo>
                    <a:lnTo>
                      <a:pt x="0" y="0"/>
                    </a:lnTo>
                    <a:lnTo>
                      <a:pt x="187" y="0"/>
                    </a:lnTo>
                    <a:lnTo>
                      <a:pt x="187" y="43"/>
                    </a:lnTo>
                    <a:lnTo>
                      <a:pt x="118" y="43"/>
                    </a:lnTo>
                    <a:lnTo>
                      <a:pt x="118" y="304"/>
                    </a:lnTo>
                    <a:lnTo>
                      <a:pt x="71" y="304"/>
                    </a:lnTo>
                    <a:lnTo>
                      <a:pt x="71" y="43"/>
                    </a:lnTo>
                    <a:close/>
                  </a:path>
                </a:pathLst>
              </a:custGeom>
              <a:solidFill>
                <a:srgbClr val="98989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sp>
            <p:nvSpPr>
              <p:cNvPr id="24" name="Freeform 87">
                <a:extLst>
                  <a:ext uri="{FF2B5EF4-FFF2-40B4-BE49-F238E27FC236}">
                    <a16:creationId xmlns:a16="http://schemas.microsoft.com/office/drawing/2014/main" id="{0CD8412E-E123-8E88-0FEF-134600026196}"/>
                  </a:ext>
                </a:extLst>
              </p:cNvPr>
              <p:cNvSpPr>
                <a:spLocks/>
              </p:cNvSpPr>
              <p:nvPr/>
            </p:nvSpPr>
            <p:spPr bwMode="auto">
              <a:xfrm>
                <a:off x="5540375" y="1916113"/>
                <a:ext cx="265113" cy="482600"/>
              </a:xfrm>
              <a:custGeom>
                <a:avLst/>
                <a:gdLst>
                  <a:gd name="T0" fmla="*/ 0 w 167"/>
                  <a:gd name="T1" fmla="*/ 0 h 304"/>
                  <a:gd name="T2" fmla="*/ 167 w 167"/>
                  <a:gd name="T3" fmla="*/ 0 h 304"/>
                  <a:gd name="T4" fmla="*/ 167 w 167"/>
                  <a:gd name="T5" fmla="*/ 43 h 304"/>
                  <a:gd name="T6" fmla="*/ 47 w 167"/>
                  <a:gd name="T7" fmla="*/ 43 h 304"/>
                  <a:gd name="T8" fmla="*/ 47 w 167"/>
                  <a:gd name="T9" fmla="*/ 130 h 304"/>
                  <a:gd name="T10" fmla="*/ 167 w 167"/>
                  <a:gd name="T11" fmla="*/ 130 h 304"/>
                  <a:gd name="T12" fmla="*/ 167 w 167"/>
                  <a:gd name="T13" fmla="*/ 173 h 304"/>
                  <a:gd name="T14" fmla="*/ 47 w 167"/>
                  <a:gd name="T15" fmla="*/ 173 h 304"/>
                  <a:gd name="T16" fmla="*/ 47 w 167"/>
                  <a:gd name="T17" fmla="*/ 261 h 304"/>
                  <a:gd name="T18" fmla="*/ 167 w 167"/>
                  <a:gd name="T19" fmla="*/ 261 h 304"/>
                  <a:gd name="T20" fmla="*/ 167 w 167"/>
                  <a:gd name="T21" fmla="*/ 304 h 304"/>
                  <a:gd name="T22" fmla="*/ 0 w 167"/>
                  <a:gd name="T23" fmla="*/ 304 h 304"/>
                  <a:gd name="T24" fmla="*/ 0 w 167"/>
                  <a:gd name="T25"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4">
                    <a:moveTo>
                      <a:pt x="0" y="0"/>
                    </a:moveTo>
                    <a:lnTo>
                      <a:pt x="167" y="0"/>
                    </a:lnTo>
                    <a:lnTo>
                      <a:pt x="167" y="43"/>
                    </a:lnTo>
                    <a:lnTo>
                      <a:pt x="47" y="43"/>
                    </a:lnTo>
                    <a:lnTo>
                      <a:pt x="47" y="130"/>
                    </a:lnTo>
                    <a:lnTo>
                      <a:pt x="167" y="130"/>
                    </a:lnTo>
                    <a:lnTo>
                      <a:pt x="167" y="173"/>
                    </a:lnTo>
                    <a:lnTo>
                      <a:pt x="47" y="173"/>
                    </a:lnTo>
                    <a:lnTo>
                      <a:pt x="47" y="261"/>
                    </a:lnTo>
                    <a:lnTo>
                      <a:pt x="167" y="261"/>
                    </a:lnTo>
                    <a:lnTo>
                      <a:pt x="167" y="304"/>
                    </a:lnTo>
                    <a:lnTo>
                      <a:pt x="0" y="304"/>
                    </a:lnTo>
                    <a:lnTo>
                      <a:pt x="0" y="0"/>
                    </a:lnTo>
                    <a:close/>
                  </a:path>
                </a:pathLst>
              </a:custGeom>
              <a:solidFill>
                <a:srgbClr val="98989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sp>
            <p:nvSpPr>
              <p:cNvPr id="25" name="Freeform 88">
                <a:extLst>
                  <a:ext uri="{FF2B5EF4-FFF2-40B4-BE49-F238E27FC236}">
                    <a16:creationId xmlns:a16="http://schemas.microsoft.com/office/drawing/2014/main" id="{7369A11C-8D56-92E2-A420-68F0C4D2A2CD}"/>
                  </a:ext>
                </a:extLst>
              </p:cNvPr>
              <p:cNvSpPr>
                <a:spLocks/>
              </p:cNvSpPr>
              <p:nvPr/>
            </p:nvSpPr>
            <p:spPr bwMode="auto">
              <a:xfrm>
                <a:off x="5865813" y="1905001"/>
                <a:ext cx="479425" cy="506413"/>
              </a:xfrm>
              <a:custGeom>
                <a:avLst/>
                <a:gdLst>
                  <a:gd name="T0" fmla="*/ 127 w 128"/>
                  <a:gd name="T1" fmla="*/ 91 h 133"/>
                  <a:gd name="T2" fmla="*/ 67 w 128"/>
                  <a:gd name="T3" fmla="*/ 133 h 133"/>
                  <a:gd name="T4" fmla="*/ 0 w 128"/>
                  <a:gd name="T5" fmla="*/ 66 h 133"/>
                  <a:gd name="T6" fmla="*/ 67 w 128"/>
                  <a:gd name="T7" fmla="*/ 0 h 133"/>
                  <a:gd name="T8" fmla="*/ 128 w 128"/>
                  <a:gd name="T9" fmla="*/ 42 h 133"/>
                  <a:gd name="T10" fmla="*/ 106 w 128"/>
                  <a:gd name="T11" fmla="*/ 42 h 133"/>
                  <a:gd name="T12" fmla="*/ 66 w 128"/>
                  <a:gd name="T13" fmla="*/ 18 h 133"/>
                  <a:gd name="T14" fmla="*/ 20 w 128"/>
                  <a:gd name="T15" fmla="*/ 66 h 133"/>
                  <a:gd name="T16" fmla="*/ 67 w 128"/>
                  <a:gd name="T17" fmla="*/ 115 h 133"/>
                  <a:gd name="T18" fmla="*/ 106 w 128"/>
                  <a:gd name="T19" fmla="*/ 91 h 133"/>
                  <a:gd name="T20" fmla="*/ 127 w 128"/>
                  <a:gd name="T21" fmla="*/ 9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 h="133">
                    <a:moveTo>
                      <a:pt x="127" y="91"/>
                    </a:moveTo>
                    <a:cubicBezTo>
                      <a:pt x="119" y="115"/>
                      <a:pt x="96" y="133"/>
                      <a:pt x="67" y="133"/>
                    </a:cubicBezTo>
                    <a:cubicBezTo>
                      <a:pt x="28" y="133"/>
                      <a:pt x="0" y="102"/>
                      <a:pt x="0" y="66"/>
                    </a:cubicBezTo>
                    <a:cubicBezTo>
                      <a:pt x="0" y="31"/>
                      <a:pt x="27" y="0"/>
                      <a:pt x="67" y="0"/>
                    </a:cubicBezTo>
                    <a:cubicBezTo>
                      <a:pt x="101" y="0"/>
                      <a:pt x="121" y="24"/>
                      <a:pt x="128" y="42"/>
                    </a:cubicBezTo>
                    <a:cubicBezTo>
                      <a:pt x="106" y="42"/>
                      <a:pt x="106" y="42"/>
                      <a:pt x="106" y="42"/>
                    </a:cubicBezTo>
                    <a:cubicBezTo>
                      <a:pt x="102" y="34"/>
                      <a:pt x="89" y="18"/>
                      <a:pt x="66" y="18"/>
                    </a:cubicBezTo>
                    <a:cubicBezTo>
                      <a:pt x="39" y="18"/>
                      <a:pt x="20" y="40"/>
                      <a:pt x="20" y="66"/>
                    </a:cubicBezTo>
                    <a:cubicBezTo>
                      <a:pt x="20" y="93"/>
                      <a:pt x="40" y="115"/>
                      <a:pt x="67" y="115"/>
                    </a:cubicBezTo>
                    <a:cubicBezTo>
                      <a:pt x="91" y="115"/>
                      <a:pt x="103" y="96"/>
                      <a:pt x="106" y="91"/>
                    </a:cubicBezTo>
                    <a:lnTo>
                      <a:pt x="127" y="91"/>
                    </a:lnTo>
                    <a:close/>
                  </a:path>
                </a:pathLst>
              </a:custGeom>
              <a:solidFill>
                <a:srgbClr val="98989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sp>
            <p:nvSpPr>
              <p:cNvPr id="26" name="Freeform 89">
                <a:extLst>
                  <a:ext uri="{FF2B5EF4-FFF2-40B4-BE49-F238E27FC236}">
                    <a16:creationId xmlns:a16="http://schemas.microsoft.com/office/drawing/2014/main" id="{BC14E015-B1F6-35AD-F702-38C9C09B167C}"/>
                  </a:ext>
                </a:extLst>
              </p:cNvPr>
              <p:cNvSpPr>
                <a:spLocks/>
              </p:cNvSpPr>
              <p:nvPr/>
            </p:nvSpPr>
            <p:spPr bwMode="auto">
              <a:xfrm>
                <a:off x="6408738" y="1916113"/>
                <a:ext cx="358775" cy="482600"/>
              </a:xfrm>
              <a:custGeom>
                <a:avLst/>
                <a:gdLst>
                  <a:gd name="T0" fmla="*/ 0 w 226"/>
                  <a:gd name="T1" fmla="*/ 304 h 304"/>
                  <a:gd name="T2" fmla="*/ 0 w 226"/>
                  <a:gd name="T3" fmla="*/ 0 h 304"/>
                  <a:gd name="T4" fmla="*/ 49 w 226"/>
                  <a:gd name="T5" fmla="*/ 0 h 304"/>
                  <a:gd name="T6" fmla="*/ 49 w 226"/>
                  <a:gd name="T7" fmla="*/ 127 h 304"/>
                  <a:gd name="T8" fmla="*/ 179 w 226"/>
                  <a:gd name="T9" fmla="*/ 127 h 304"/>
                  <a:gd name="T10" fmla="*/ 179 w 226"/>
                  <a:gd name="T11" fmla="*/ 0 h 304"/>
                  <a:gd name="T12" fmla="*/ 226 w 226"/>
                  <a:gd name="T13" fmla="*/ 0 h 304"/>
                  <a:gd name="T14" fmla="*/ 226 w 226"/>
                  <a:gd name="T15" fmla="*/ 304 h 304"/>
                  <a:gd name="T16" fmla="*/ 179 w 226"/>
                  <a:gd name="T17" fmla="*/ 304 h 304"/>
                  <a:gd name="T18" fmla="*/ 179 w 226"/>
                  <a:gd name="T19" fmla="*/ 170 h 304"/>
                  <a:gd name="T20" fmla="*/ 49 w 226"/>
                  <a:gd name="T21" fmla="*/ 170 h 304"/>
                  <a:gd name="T22" fmla="*/ 49 w 226"/>
                  <a:gd name="T23" fmla="*/ 304 h 304"/>
                  <a:gd name="T24" fmla="*/ 0 w 226"/>
                  <a:gd name="T25"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 h="304">
                    <a:moveTo>
                      <a:pt x="0" y="304"/>
                    </a:moveTo>
                    <a:lnTo>
                      <a:pt x="0" y="0"/>
                    </a:lnTo>
                    <a:lnTo>
                      <a:pt x="49" y="0"/>
                    </a:lnTo>
                    <a:lnTo>
                      <a:pt x="49" y="127"/>
                    </a:lnTo>
                    <a:lnTo>
                      <a:pt x="179" y="127"/>
                    </a:lnTo>
                    <a:lnTo>
                      <a:pt x="179" y="0"/>
                    </a:lnTo>
                    <a:lnTo>
                      <a:pt x="226" y="0"/>
                    </a:lnTo>
                    <a:lnTo>
                      <a:pt x="226" y="304"/>
                    </a:lnTo>
                    <a:lnTo>
                      <a:pt x="179" y="304"/>
                    </a:lnTo>
                    <a:lnTo>
                      <a:pt x="179" y="170"/>
                    </a:lnTo>
                    <a:lnTo>
                      <a:pt x="49" y="170"/>
                    </a:lnTo>
                    <a:lnTo>
                      <a:pt x="49" y="304"/>
                    </a:lnTo>
                    <a:lnTo>
                      <a:pt x="0" y="304"/>
                    </a:lnTo>
                    <a:close/>
                  </a:path>
                </a:pathLst>
              </a:custGeom>
              <a:solidFill>
                <a:srgbClr val="98989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grpSp>
        <p:grpSp>
          <p:nvGrpSpPr>
            <p:cNvPr id="10" name="Group 9">
              <a:extLst>
                <a:ext uri="{FF2B5EF4-FFF2-40B4-BE49-F238E27FC236}">
                  <a16:creationId xmlns:a16="http://schemas.microsoft.com/office/drawing/2014/main" id="{82D67084-FA86-FE6B-D5EF-FE6BB7D797A2}"/>
                </a:ext>
              </a:extLst>
            </p:cNvPr>
            <p:cNvGrpSpPr/>
            <p:nvPr/>
          </p:nvGrpSpPr>
          <p:grpSpPr>
            <a:xfrm>
              <a:off x="408828" y="631546"/>
              <a:ext cx="2483434" cy="530352"/>
              <a:chOff x="336550" y="1871663"/>
              <a:chExt cx="2646363" cy="565150"/>
            </a:xfrm>
            <a:solidFill>
              <a:schemeClr val="bg1"/>
            </a:solidFill>
          </p:grpSpPr>
          <p:sp>
            <p:nvSpPr>
              <p:cNvPr id="11" name="Freeform 90">
                <a:extLst>
                  <a:ext uri="{FF2B5EF4-FFF2-40B4-BE49-F238E27FC236}">
                    <a16:creationId xmlns:a16="http://schemas.microsoft.com/office/drawing/2014/main" id="{5C7139FD-4B47-296D-C88B-FA0DB2C88ED7}"/>
                  </a:ext>
                </a:extLst>
              </p:cNvPr>
              <p:cNvSpPr>
                <a:spLocks/>
              </p:cNvSpPr>
              <p:nvPr/>
            </p:nvSpPr>
            <p:spPr bwMode="auto">
              <a:xfrm>
                <a:off x="336550" y="1912938"/>
                <a:ext cx="265113" cy="490538"/>
              </a:xfrm>
              <a:custGeom>
                <a:avLst/>
                <a:gdLst>
                  <a:gd name="T0" fmla="*/ 0 w 167"/>
                  <a:gd name="T1" fmla="*/ 0 h 309"/>
                  <a:gd name="T2" fmla="*/ 167 w 167"/>
                  <a:gd name="T3" fmla="*/ 0 h 309"/>
                  <a:gd name="T4" fmla="*/ 167 w 167"/>
                  <a:gd name="T5" fmla="*/ 31 h 309"/>
                  <a:gd name="T6" fmla="*/ 33 w 167"/>
                  <a:gd name="T7" fmla="*/ 31 h 309"/>
                  <a:gd name="T8" fmla="*/ 33 w 167"/>
                  <a:gd name="T9" fmla="*/ 139 h 309"/>
                  <a:gd name="T10" fmla="*/ 165 w 167"/>
                  <a:gd name="T11" fmla="*/ 139 h 309"/>
                  <a:gd name="T12" fmla="*/ 165 w 167"/>
                  <a:gd name="T13" fmla="*/ 168 h 309"/>
                  <a:gd name="T14" fmla="*/ 33 w 167"/>
                  <a:gd name="T15" fmla="*/ 168 h 309"/>
                  <a:gd name="T16" fmla="*/ 33 w 167"/>
                  <a:gd name="T17" fmla="*/ 278 h 309"/>
                  <a:gd name="T18" fmla="*/ 167 w 167"/>
                  <a:gd name="T19" fmla="*/ 278 h 309"/>
                  <a:gd name="T20" fmla="*/ 167 w 167"/>
                  <a:gd name="T21" fmla="*/ 309 h 309"/>
                  <a:gd name="T22" fmla="*/ 0 w 167"/>
                  <a:gd name="T23" fmla="*/ 309 h 309"/>
                  <a:gd name="T24" fmla="*/ 0 w 167"/>
                  <a:gd name="T25"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9">
                    <a:moveTo>
                      <a:pt x="0" y="0"/>
                    </a:moveTo>
                    <a:lnTo>
                      <a:pt x="167" y="0"/>
                    </a:lnTo>
                    <a:lnTo>
                      <a:pt x="167" y="31"/>
                    </a:lnTo>
                    <a:lnTo>
                      <a:pt x="33" y="31"/>
                    </a:lnTo>
                    <a:lnTo>
                      <a:pt x="33" y="139"/>
                    </a:lnTo>
                    <a:lnTo>
                      <a:pt x="165" y="139"/>
                    </a:lnTo>
                    <a:lnTo>
                      <a:pt x="165" y="168"/>
                    </a:lnTo>
                    <a:lnTo>
                      <a:pt x="33" y="168"/>
                    </a:lnTo>
                    <a:lnTo>
                      <a:pt x="33" y="278"/>
                    </a:lnTo>
                    <a:lnTo>
                      <a:pt x="167" y="278"/>
                    </a:lnTo>
                    <a:lnTo>
                      <a:pt x="167" y="309"/>
                    </a:lnTo>
                    <a:lnTo>
                      <a:pt x="0" y="309"/>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91">
                <a:extLst>
                  <a:ext uri="{FF2B5EF4-FFF2-40B4-BE49-F238E27FC236}">
                    <a16:creationId xmlns:a16="http://schemas.microsoft.com/office/drawing/2014/main" id="{19FEDD87-92E2-57E3-83F0-69BE2D6F7DCF}"/>
                  </a:ext>
                </a:extLst>
              </p:cNvPr>
              <p:cNvSpPr>
                <a:spLocks/>
              </p:cNvSpPr>
              <p:nvPr/>
            </p:nvSpPr>
            <p:spPr bwMode="auto">
              <a:xfrm>
                <a:off x="650875" y="1912938"/>
                <a:ext cx="392113" cy="490538"/>
              </a:xfrm>
              <a:custGeom>
                <a:avLst/>
                <a:gdLst>
                  <a:gd name="T0" fmla="*/ 103 w 247"/>
                  <a:gd name="T1" fmla="*/ 148 h 309"/>
                  <a:gd name="T2" fmla="*/ 7 w 247"/>
                  <a:gd name="T3" fmla="*/ 0 h 309"/>
                  <a:gd name="T4" fmla="*/ 44 w 247"/>
                  <a:gd name="T5" fmla="*/ 0 h 309"/>
                  <a:gd name="T6" fmla="*/ 122 w 247"/>
                  <a:gd name="T7" fmla="*/ 124 h 309"/>
                  <a:gd name="T8" fmla="*/ 200 w 247"/>
                  <a:gd name="T9" fmla="*/ 0 h 309"/>
                  <a:gd name="T10" fmla="*/ 240 w 247"/>
                  <a:gd name="T11" fmla="*/ 0 h 309"/>
                  <a:gd name="T12" fmla="*/ 144 w 247"/>
                  <a:gd name="T13" fmla="*/ 151 h 309"/>
                  <a:gd name="T14" fmla="*/ 247 w 247"/>
                  <a:gd name="T15" fmla="*/ 309 h 309"/>
                  <a:gd name="T16" fmla="*/ 207 w 247"/>
                  <a:gd name="T17" fmla="*/ 309 h 309"/>
                  <a:gd name="T18" fmla="*/ 122 w 247"/>
                  <a:gd name="T19" fmla="*/ 175 h 309"/>
                  <a:gd name="T20" fmla="*/ 37 w 247"/>
                  <a:gd name="T21" fmla="*/ 309 h 309"/>
                  <a:gd name="T22" fmla="*/ 0 w 247"/>
                  <a:gd name="T23" fmla="*/ 309 h 309"/>
                  <a:gd name="T24" fmla="*/ 103 w 247"/>
                  <a:gd name="T25" fmla="*/ 148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7" h="309">
                    <a:moveTo>
                      <a:pt x="103" y="148"/>
                    </a:moveTo>
                    <a:lnTo>
                      <a:pt x="7" y="0"/>
                    </a:lnTo>
                    <a:lnTo>
                      <a:pt x="44" y="0"/>
                    </a:lnTo>
                    <a:lnTo>
                      <a:pt x="122" y="124"/>
                    </a:lnTo>
                    <a:lnTo>
                      <a:pt x="200" y="0"/>
                    </a:lnTo>
                    <a:lnTo>
                      <a:pt x="240" y="0"/>
                    </a:lnTo>
                    <a:lnTo>
                      <a:pt x="144" y="151"/>
                    </a:lnTo>
                    <a:lnTo>
                      <a:pt x="247" y="309"/>
                    </a:lnTo>
                    <a:lnTo>
                      <a:pt x="207" y="309"/>
                    </a:lnTo>
                    <a:lnTo>
                      <a:pt x="122" y="175"/>
                    </a:lnTo>
                    <a:lnTo>
                      <a:pt x="37" y="309"/>
                    </a:lnTo>
                    <a:lnTo>
                      <a:pt x="0" y="309"/>
                    </a:lnTo>
                    <a:lnTo>
                      <a:pt x="103" y="14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92">
                <a:extLst>
                  <a:ext uri="{FF2B5EF4-FFF2-40B4-BE49-F238E27FC236}">
                    <a16:creationId xmlns:a16="http://schemas.microsoft.com/office/drawing/2014/main" id="{EB808E18-1CB7-604E-10F3-2C578CF3A1A2}"/>
                  </a:ext>
                </a:extLst>
              </p:cNvPr>
              <p:cNvSpPr>
                <a:spLocks noEditPoints="1"/>
              </p:cNvSpPr>
              <p:nvPr/>
            </p:nvSpPr>
            <p:spPr bwMode="auto">
              <a:xfrm>
                <a:off x="1100138" y="1912938"/>
                <a:ext cx="306388" cy="490538"/>
              </a:xfrm>
              <a:custGeom>
                <a:avLst/>
                <a:gdLst>
                  <a:gd name="T0" fmla="*/ 34 w 82"/>
                  <a:gd name="T1" fmla="*/ 0 h 129"/>
                  <a:gd name="T2" fmla="*/ 68 w 82"/>
                  <a:gd name="T3" fmla="*/ 9 h 129"/>
                  <a:gd name="T4" fmla="*/ 82 w 82"/>
                  <a:gd name="T5" fmla="*/ 39 h 129"/>
                  <a:gd name="T6" fmla="*/ 69 w 82"/>
                  <a:gd name="T7" fmla="*/ 70 h 129"/>
                  <a:gd name="T8" fmla="*/ 35 w 82"/>
                  <a:gd name="T9" fmla="*/ 78 h 129"/>
                  <a:gd name="T10" fmla="*/ 14 w 82"/>
                  <a:gd name="T11" fmla="*/ 78 h 129"/>
                  <a:gd name="T12" fmla="*/ 14 w 82"/>
                  <a:gd name="T13" fmla="*/ 129 h 129"/>
                  <a:gd name="T14" fmla="*/ 0 w 82"/>
                  <a:gd name="T15" fmla="*/ 129 h 129"/>
                  <a:gd name="T16" fmla="*/ 0 w 82"/>
                  <a:gd name="T17" fmla="*/ 0 h 129"/>
                  <a:gd name="T18" fmla="*/ 34 w 82"/>
                  <a:gd name="T19" fmla="*/ 0 h 129"/>
                  <a:gd name="T20" fmla="*/ 14 w 82"/>
                  <a:gd name="T21" fmla="*/ 66 h 129"/>
                  <a:gd name="T22" fmla="*/ 35 w 82"/>
                  <a:gd name="T23" fmla="*/ 66 h 129"/>
                  <a:gd name="T24" fmla="*/ 59 w 82"/>
                  <a:gd name="T25" fmla="*/ 60 h 129"/>
                  <a:gd name="T26" fmla="*/ 68 w 82"/>
                  <a:gd name="T27" fmla="*/ 39 h 129"/>
                  <a:gd name="T28" fmla="*/ 58 w 82"/>
                  <a:gd name="T29" fmla="*/ 18 h 129"/>
                  <a:gd name="T30" fmla="*/ 35 w 82"/>
                  <a:gd name="T31" fmla="*/ 13 h 129"/>
                  <a:gd name="T32" fmla="*/ 14 w 82"/>
                  <a:gd name="T33" fmla="*/ 13 h 129"/>
                  <a:gd name="T34" fmla="*/ 14 w 82"/>
                  <a:gd name="T35" fmla="*/ 6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9">
                    <a:moveTo>
                      <a:pt x="34" y="0"/>
                    </a:moveTo>
                    <a:cubicBezTo>
                      <a:pt x="52" y="0"/>
                      <a:pt x="60" y="3"/>
                      <a:pt x="68" y="9"/>
                    </a:cubicBezTo>
                    <a:cubicBezTo>
                      <a:pt x="77" y="15"/>
                      <a:pt x="82" y="27"/>
                      <a:pt x="82" y="39"/>
                    </a:cubicBezTo>
                    <a:cubicBezTo>
                      <a:pt x="82" y="51"/>
                      <a:pt x="77" y="63"/>
                      <a:pt x="69" y="70"/>
                    </a:cubicBezTo>
                    <a:cubicBezTo>
                      <a:pt x="60" y="76"/>
                      <a:pt x="52" y="78"/>
                      <a:pt x="35" y="78"/>
                    </a:cubicBezTo>
                    <a:cubicBezTo>
                      <a:pt x="14" y="78"/>
                      <a:pt x="14" y="78"/>
                      <a:pt x="14" y="78"/>
                    </a:cubicBezTo>
                    <a:cubicBezTo>
                      <a:pt x="14" y="129"/>
                      <a:pt x="14" y="129"/>
                      <a:pt x="14" y="129"/>
                    </a:cubicBezTo>
                    <a:cubicBezTo>
                      <a:pt x="0" y="129"/>
                      <a:pt x="0" y="129"/>
                      <a:pt x="0" y="129"/>
                    </a:cubicBezTo>
                    <a:cubicBezTo>
                      <a:pt x="0" y="0"/>
                      <a:pt x="0" y="0"/>
                      <a:pt x="0" y="0"/>
                    </a:cubicBezTo>
                    <a:lnTo>
                      <a:pt x="34" y="0"/>
                    </a:lnTo>
                    <a:close/>
                    <a:moveTo>
                      <a:pt x="14" y="66"/>
                    </a:moveTo>
                    <a:cubicBezTo>
                      <a:pt x="35" y="66"/>
                      <a:pt x="35" y="66"/>
                      <a:pt x="35" y="66"/>
                    </a:cubicBezTo>
                    <a:cubicBezTo>
                      <a:pt x="46" y="66"/>
                      <a:pt x="52" y="64"/>
                      <a:pt x="59" y="60"/>
                    </a:cubicBezTo>
                    <a:cubicBezTo>
                      <a:pt x="64" y="57"/>
                      <a:pt x="68" y="48"/>
                      <a:pt x="68" y="39"/>
                    </a:cubicBezTo>
                    <a:cubicBezTo>
                      <a:pt x="68" y="30"/>
                      <a:pt x="64" y="22"/>
                      <a:pt x="58" y="18"/>
                    </a:cubicBezTo>
                    <a:cubicBezTo>
                      <a:pt x="52" y="14"/>
                      <a:pt x="45" y="13"/>
                      <a:pt x="35" y="13"/>
                    </a:cubicBezTo>
                    <a:cubicBezTo>
                      <a:pt x="14" y="13"/>
                      <a:pt x="14" y="13"/>
                      <a:pt x="14" y="13"/>
                    </a:cubicBezTo>
                    <a:lnTo>
                      <a:pt x="14" y="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4" name="Freeform 93">
                <a:extLst>
                  <a:ext uri="{FF2B5EF4-FFF2-40B4-BE49-F238E27FC236}">
                    <a16:creationId xmlns:a16="http://schemas.microsoft.com/office/drawing/2014/main" id="{A18E0635-3566-F23A-2512-428779FFD721}"/>
                  </a:ext>
                </a:extLst>
              </p:cNvPr>
              <p:cNvSpPr>
                <a:spLocks/>
              </p:cNvSpPr>
              <p:nvPr/>
            </p:nvSpPr>
            <p:spPr bwMode="auto">
              <a:xfrm>
                <a:off x="1462088" y="1912938"/>
                <a:ext cx="236538" cy="490538"/>
              </a:xfrm>
              <a:custGeom>
                <a:avLst/>
                <a:gdLst>
                  <a:gd name="T0" fmla="*/ 0 w 149"/>
                  <a:gd name="T1" fmla="*/ 0 h 309"/>
                  <a:gd name="T2" fmla="*/ 33 w 149"/>
                  <a:gd name="T3" fmla="*/ 0 h 309"/>
                  <a:gd name="T4" fmla="*/ 33 w 149"/>
                  <a:gd name="T5" fmla="*/ 278 h 309"/>
                  <a:gd name="T6" fmla="*/ 149 w 149"/>
                  <a:gd name="T7" fmla="*/ 278 h 309"/>
                  <a:gd name="T8" fmla="*/ 149 w 149"/>
                  <a:gd name="T9" fmla="*/ 309 h 309"/>
                  <a:gd name="T10" fmla="*/ 0 w 149"/>
                  <a:gd name="T11" fmla="*/ 309 h 309"/>
                  <a:gd name="T12" fmla="*/ 0 w 149"/>
                  <a:gd name="T13" fmla="*/ 0 h 309"/>
                </a:gdLst>
                <a:ahLst/>
                <a:cxnLst>
                  <a:cxn ang="0">
                    <a:pos x="T0" y="T1"/>
                  </a:cxn>
                  <a:cxn ang="0">
                    <a:pos x="T2" y="T3"/>
                  </a:cxn>
                  <a:cxn ang="0">
                    <a:pos x="T4" y="T5"/>
                  </a:cxn>
                  <a:cxn ang="0">
                    <a:pos x="T6" y="T7"/>
                  </a:cxn>
                  <a:cxn ang="0">
                    <a:pos x="T8" y="T9"/>
                  </a:cxn>
                  <a:cxn ang="0">
                    <a:pos x="T10" y="T11"/>
                  </a:cxn>
                  <a:cxn ang="0">
                    <a:pos x="T12" y="T13"/>
                  </a:cxn>
                </a:cxnLst>
                <a:rect l="0" t="0" r="r" b="b"/>
                <a:pathLst>
                  <a:path w="149" h="309">
                    <a:moveTo>
                      <a:pt x="0" y="0"/>
                    </a:moveTo>
                    <a:lnTo>
                      <a:pt x="33" y="0"/>
                    </a:lnTo>
                    <a:lnTo>
                      <a:pt x="33" y="278"/>
                    </a:lnTo>
                    <a:lnTo>
                      <a:pt x="149" y="278"/>
                    </a:lnTo>
                    <a:lnTo>
                      <a:pt x="149" y="309"/>
                    </a:lnTo>
                    <a:lnTo>
                      <a:pt x="0" y="309"/>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94">
                <a:extLst>
                  <a:ext uri="{FF2B5EF4-FFF2-40B4-BE49-F238E27FC236}">
                    <a16:creationId xmlns:a16="http://schemas.microsoft.com/office/drawing/2014/main" id="{AB18137F-CF36-1FC7-7601-6926DA5FF6A9}"/>
                  </a:ext>
                </a:extLst>
              </p:cNvPr>
              <p:cNvSpPr>
                <a:spLocks/>
              </p:cNvSpPr>
              <p:nvPr/>
            </p:nvSpPr>
            <p:spPr bwMode="auto">
              <a:xfrm>
                <a:off x="2338388" y="1912938"/>
                <a:ext cx="325438" cy="490538"/>
              </a:xfrm>
              <a:custGeom>
                <a:avLst/>
                <a:gdLst>
                  <a:gd name="T0" fmla="*/ 0 w 87"/>
                  <a:gd name="T1" fmla="*/ 0 h 129"/>
                  <a:gd name="T2" fmla="*/ 34 w 87"/>
                  <a:gd name="T3" fmla="*/ 0 h 129"/>
                  <a:gd name="T4" fmla="*/ 70 w 87"/>
                  <a:gd name="T5" fmla="*/ 7 h 129"/>
                  <a:gd name="T6" fmla="*/ 87 w 87"/>
                  <a:gd name="T7" fmla="*/ 41 h 129"/>
                  <a:gd name="T8" fmla="*/ 79 w 87"/>
                  <a:gd name="T9" fmla="*/ 67 h 129"/>
                  <a:gd name="T10" fmla="*/ 51 w 87"/>
                  <a:gd name="T11" fmla="*/ 81 h 129"/>
                  <a:gd name="T12" fmla="*/ 83 w 87"/>
                  <a:gd name="T13" fmla="*/ 129 h 129"/>
                  <a:gd name="T14" fmla="*/ 67 w 87"/>
                  <a:gd name="T15" fmla="*/ 129 h 129"/>
                  <a:gd name="T16" fmla="*/ 31 w 87"/>
                  <a:gd name="T17" fmla="*/ 73 h 129"/>
                  <a:gd name="T18" fmla="*/ 35 w 87"/>
                  <a:gd name="T19" fmla="*/ 73 h 129"/>
                  <a:gd name="T20" fmla="*/ 64 w 87"/>
                  <a:gd name="T21" fmla="*/ 66 h 129"/>
                  <a:gd name="T22" fmla="*/ 73 w 87"/>
                  <a:gd name="T23" fmla="*/ 43 h 129"/>
                  <a:gd name="T24" fmla="*/ 61 w 87"/>
                  <a:gd name="T25" fmla="*/ 18 h 129"/>
                  <a:gd name="T26" fmla="*/ 35 w 87"/>
                  <a:gd name="T27" fmla="*/ 13 h 129"/>
                  <a:gd name="T28" fmla="*/ 15 w 87"/>
                  <a:gd name="T29" fmla="*/ 13 h 129"/>
                  <a:gd name="T30" fmla="*/ 15 w 87"/>
                  <a:gd name="T31" fmla="*/ 129 h 129"/>
                  <a:gd name="T32" fmla="*/ 0 w 87"/>
                  <a:gd name="T33" fmla="*/ 129 h 129"/>
                  <a:gd name="T34" fmla="*/ 0 w 87"/>
                  <a:gd name="T35"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9">
                    <a:moveTo>
                      <a:pt x="0" y="0"/>
                    </a:moveTo>
                    <a:cubicBezTo>
                      <a:pt x="34" y="0"/>
                      <a:pt x="34" y="0"/>
                      <a:pt x="34" y="0"/>
                    </a:cubicBezTo>
                    <a:cubicBezTo>
                      <a:pt x="54" y="0"/>
                      <a:pt x="63" y="3"/>
                      <a:pt x="70" y="7"/>
                    </a:cubicBezTo>
                    <a:cubicBezTo>
                      <a:pt x="80" y="13"/>
                      <a:pt x="87" y="27"/>
                      <a:pt x="87" y="41"/>
                    </a:cubicBezTo>
                    <a:cubicBezTo>
                      <a:pt x="87" y="50"/>
                      <a:pt x="85" y="59"/>
                      <a:pt x="79" y="67"/>
                    </a:cubicBezTo>
                    <a:cubicBezTo>
                      <a:pt x="72" y="77"/>
                      <a:pt x="63" y="79"/>
                      <a:pt x="51" y="81"/>
                    </a:cubicBezTo>
                    <a:cubicBezTo>
                      <a:pt x="83" y="129"/>
                      <a:pt x="83" y="129"/>
                      <a:pt x="83" y="129"/>
                    </a:cubicBezTo>
                    <a:cubicBezTo>
                      <a:pt x="67" y="129"/>
                      <a:pt x="67" y="129"/>
                      <a:pt x="67" y="129"/>
                    </a:cubicBezTo>
                    <a:cubicBezTo>
                      <a:pt x="31" y="73"/>
                      <a:pt x="31" y="73"/>
                      <a:pt x="31" y="73"/>
                    </a:cubicBezTo>
                    <a:cubicBezTo>
                      <a:pt x="35" y="73"/>
                      <a:pt x="35" y="73"/>
                      <a:pt x="35" y="73"/>
                    </a:cubicBezTo>
                    <a:cubicBezTo>
                      <a:pt x="44" y="73"/>
                      <a:pt x="57" y="72"/>
                      <a:pt x="64" y="66"/>
                    </a:cubicBezTo>
                    <a:cubicBezTo>
                      <a:pt x="70" y="59"/>
                      <a:pt x="73" y="52"/>
                      <a:pt x="73" y="43"/>
                    </a:cubicBezTo>
                    <a:cubicBezTo>
                      <a:pt x="73" y="33"/>
                      <a:pt x="69" y="23"/>
                      <a:pt x="61" y="18"/>
                    </a:cubicBezTo>
                    <a:cubicBezTo>
                      <a:pt x="54" y="14"/>
                      <a:pt x="46" y="13"/>
                      <a:pt x="35" y="13"/>
                    </a:cubicBezTo>
                    <a:cubicBezTo>
                      <a:pt x="15" y="13"/>
                      <a:pt x="15" y="13"/>
                      <a:pt x="15" y="13"/>
                    </a:cubicBezTo>
                    <a:cubicBezTo>
                      <a:pt x="15" y="129"/>
                      <a:pt x="15" y="129"/>
                      <a:pt x="15" y="129"/>
                    </a:cubicBezTo>
                    <a:cubicBezTo>
                      <a:pt x="0" y="129"/>
                      <a:pt x="0" y="129"/>
                      <a:pt x="0" y="129"/>
                    </a:cubicBez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95">
                <a:extLst>
                  <a:ext uri="{FF2B5EF4-FFF2-40B4-BE49-F238E27FC236}">
                    <a16:creationId xmlns:a16="http://schemas.microsoft.com/office/drawing/2014/main" id="{9617DA4C-CADA-9A5F-0B07-EC1A70B5C295}"/>
                  </a:ext>
                </a:extLst>
              </p:cNvPr>
              <p:cNvSpPr>
                <a:spLocks/>
              </p:cNvSpPr>
              <p:nvPr/>
            </p:nvSpPr>
            <p:spPr bwMode="auto">
              <a:xfrm>
                <a:off x="2717800" y="1912938"/>
                <a:ext cx="265113" cy="490538"/>
              </a:xfrm>
              <a:custGeom>
                <a:avLst/>
                <a:gdLst>
                  <a:gd name="T0" fmla="*/ 0 w 167"/>
                  <a:gd name="T1" fmla="*/ 0 h 309"/>
                  <a:gd name="T2" fmla="*/ 167 w 167"/>
                  <a:gd name="T3" fmla="*/ 0 h 309"/>
                  <a:gd name="T4" fmla="*/ 167 w 167"/>
                  <a:gd name="T5" fmla="*/ 31 h 309"/>
                  <a:gd name="T6" fmla="*/ 35 w 167"/>
                  <a:gd name="T7" fmla="*/ 31 h 309"/>
                  <a:gd name="T8" fmla="*/ 35 w 167"/>
                  <a:gd name="T9" fmla="*/ 139 h 309"/>
                  <a:gd name="T10" fmla="*/ 167 w 167"/>
                  <a:gd name="T11" fmla="*/ 139 h 309"/>
                  <a:gd name="T12" fmla="*/ 167 w 167"/>
                  <a:gd name="T13" fmla="*/ 168 h 309"/>
                  <a:gd name="T14" fmla="*/ 35 w 167"/>
                  <a:gd name="T15" fmla="*/ 168 h 309"/>
                  <a:gd name="T16" fmla="*/ 35 w 167"/>
                  <a:gd name="T17" fmla="*/ 278 h 309"/>
                  <a:gd name="T18" fmla="*/ 167 w 167"/>
                  <a:gd name="T19" fmla="*/ 278 h 309"/>
                  <a:gd name="T20" fmla="*/ 167 w 167"/>
                  <a:gd name="T21" fmla="*/ 309 h 309"/>
                  <a:gd name="T22" fmla="*/ 0 w 167"/>
                  <a:gd name="T23" fmla="*/ 309 h 309"/>
                  <a:gd name="T24" fmla="*/ 0 w 167"/>
                  <a:gd name="T25"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9">
                    <a:moveTo>
                      <a:pt x="0" y="0"/>
                    </a:moveTo>
                    <a:lnTo>
                      <a:pt x="167" y="0"/>
                    </a:lnTo>
                    <a:lnTo>
                      <a:pt x="167" y="31"/>
                    </a:lnTo>
                    <a:lnTo>
                      <a:pt x="35" y="31"/>
                    </a:lnTo>
                    <a:lnTo>
                      <a:pt x="35" y="139"/>
                    </a:lnTo>
                    <a:lnTo>
                      <a:pt x="167" y="139"/>
                    </a:lnTo>
                    <a:lnTo>
                      <a:pt x="167" y="168"/>
                    </a:lnTo>
                    <a:lnTo>
                      <a:pt x="35" y="168"/>
                    </a:lnTo>
                    <a:lnTo>
                      <a:pt x="35" y="278"/>
                    </a:lnTo>
                    <a:lnTo>
                      <a:pt x="167" y="278"/>
                    </a:lnTo>
                    <a:lnTo>
                      <a:pt x="167" y="309"/>
                    </a:lnTo>
                    <a:lnTo>
                      <a:pt x="0" y="309"/>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96">
                <a:extLst>
                  <a:ext uri="{FF2B5EF4-FFF2-40B4-BE49-F238E27FC236}">
                    <a16:creationId xmlns:a16="http://schemas.microsoft.com/office/drawing/2014/main" id="{4ED09FBB-CEF2-6CCD-38D5-6D32984D6A16}"/>
                  </a:ext>
                </a:extLst>
              </p:cNvPr>
              <p:cNvSpPr>
                <a:spLocks/>
              </p:cNvSpPr>
              <p:nvPr/>
            </p:nvSpPr>
            <p:spPr bwMode="auto">
              <a:xfrm>
                <a:off x="1725613" y="1871663"/>
                <a:ext cx="560388" cy="565150"/>
              </a:xfrm>
              <a:custGeom>
                <a:avLst/>
                <a:gdLst>
                  <a:gd name="T0" fmla="*/ 75 w 150"/>
                  <a:gd name="T1" fmla="*/ 0 h 149"/>
                  <a:gd name="T2" fmla="*/ 71 w 150"/>
                  <a:gd name="T3" fmla="*/ 0 h 149"/>
                  <a:gd name="T4" fmla="*/ 134 w 150"/>
                  <a:gd name="T5" fmla="*/ 66 h 149"/>
                  <a:gd name="T6" fmla="*/ 68 w 150"/>
                  <a:gd name="T7" fmla="*/ 133 h 149"/>
                  <a:gd name="T8" fmla="*/ 1 w 150"/>
                  <a:gd name="T9" fmla="*/ 66 h 149"/>
                  <a:gd name="T10" fmla="*/ 1 w 150"/>
                  <a:gd name="T11" fmla="*/ 63 h 149"/>
                  <a:gd name="T12" fmla="*/ 0 w 150"/>
                  <a:gd name="T13" fmla="*/ 75 h 149"/>
                  <a:gd name="T14" fmla="*/ 75 w 150"/>
                  <a:gd name="T15" fmla="*/ 149 h 149"/>
                  <a:gd name="T16" fmla="*/ 150 w 150"/>
                  <a:gd name="T17" fmla="*/ 75 h 149"/>
                  <a:gd name="T18" fmla="*/ 75 w 150"/>
                  <a:gd name="T1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49">
                    <a:moveTo>
                      <a:pt x="75" y="0"/>
                    </a:moveTo>
                    <a:cubicBezTo>
                      <a:pt x="74" y="0"/>
                      <a:pt x="72" y="0"/>
                      <a:pt x="71" y="0"/>
                    </a:cubicBezTo>
                    <a:cubicBezTo>
                      <a:pt x="106" y="2"/>
                      <a:pt x="134" y="31"/>
                      <a:pt x="134" y="66"/>
                    </a:cubicBezTo>
                    <a:cubicBezTo>
                      <a:pt x="134" y="103"/>
                      <a:pt x="104" y="133"/>
                      <a:pt x="68" y="133"/>
                    </a:cubicBezTo>
                    <a:cubicBezTo>
                      <a:pt x="31" y="133"/>
                      <a:pt x="1" y="103"/>
                      <a:pt x="1" y="66"/>
                    </a:cubicBezTo>
                    <a:cubicBezTo>
                      <a:pt x="1" y="65"/>
                      <a:pt x="1" y="64"/>
                      <a:pt x="1" y="63"/>
                    </a:cubicBezTo>
                    <a:cubicBezTo>
                      <a:pt x="1" y="67"/>
                      <a:pt x="0" y="71"/>
                      <a:pt x="0" y="75"/>
                    </a:cubicBezTo>
                    <a:cubicBezTo>
                      <a:pt x="0" y="116"/>
                      <a:pt x="34" y="149"/>
                      <a:pt x="75" y="149"/>
                    </a:cubicBezTo>
                    <a:cubicBezTo>
                      <a:pt x="116" y="149"/>
                      <a:pt x="150" y="116"/>
                      <a:pt x="150" y="75"/>
                    </a:cubicBezTo>
                    <a:cubicBezTo>
                      <a:pt x="150" y="33"/>
                      <a:pt x="116" y="0"/>
                      <a:pt x="75"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2227154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39">
            <a:extLst>
              <a:ext uri="{FF2B5EF4-FFF2-40B4-BE49-F238E27FC236}">
                <a16:creationId xmlns:a16="http://schemas.microsoft.com/office/drawing/2014/main" id="{591409A5-595B-D387-FF28-5059357354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3098"/>
          <a:stretch/>
        </p:blipFill>
        <p:spPr>
          <a:xfrm>
            <a:off x="-3999" y="0"/>
            <a:ext cx="12203907" cy="6660288"/>
          </a:xfrm>
          <a:prstGeom prst="rect">
            <a:avLst/>
          </a:prstGeom>
        </p:spPr>
      </p:pic>
      <p:sp>
        <p:nvSpPr>
          <p:cNvPr id="41" name="TextBox 40">
            <a:extLst>
              <a:ext uri="{FF2B5EF4-FFF2-40B4-BE49-F238E27FC236}">
                <a16:creationId xmlns:a16="http://schemas.microsoft.com/office/drawing/2014/main" id="{E4EF4087-2B95-C07A-BDB9-BD7C4812E77A}"/>
              </a:ext>
            </a:extLst>
          </p:cNvPr>
          <p:cNvSpPr txBox="1"/>
          <p:nvPr/>
        </p:nvSpPr>
        <p:spPr>
          <a:xfrm>
            <a:off x="273270" y="1982645"/>
            <a:ext cx="2700936" cy="618631"/>
          </a:xfrm>
          <a:prstGeom prst="rect">
            <a:avLst/>
          </a:prstGeom>
          <a:noFill/>
        </p:spPr>
        <p:txBody>
          <a:bodyPr wrap="square" rtlCol="0">
            <a:spAutoFit/>
          </a:bodyPr>
          <a:lstStyle/>
          <a:p>
            <a:pPr>
              <a:lnSpc>
                <a:spcPct val="90000"/>
              </a:lnSpc>
            </a:pPr>
            <a:r>
              <a:rPr lang="en-US" sz="950">
                <a:solidFill>
                  <a:schemeClr val="bg1"/>
                </a:solidFill>
                <a:latin typeface="Helvetica" pitchFamily="2" charset="0"/>
                <a:ea typeface="Helvetica Neue Medium" panose="02000503000000020004" pitchFamily="2" charset="0"/>
                <a:cs typeface="Arial" panose="020B0604020202020204" pitchFamily="34" charset="0"/>
              </a:rPr>
              <a:t>Commercial suborbital and orbital test capabilities de-risking technology for future missions. Technology moves from lab to orbit in &lt;9 months.</a:t>
            </a:r>
          </a:p>
        </p:txBody>
      </p:sp>
      <p:sp>
        <p:nvSpPr>
          <p:cNvPr id="42" name="TextBox 41">
            <a:extLst>
              <a:ext uri="{FF2B5EF4-FFF2-40B4-BE49-F238E27FC236}">
                <a16:creationId xmlns:a16="http://schemas.microsoft.com/office/drawing/2014/main" id="{71633CF4-1090-4C6F-C797-F72228A35C0C}"/>
              </a:ext>
            </a:extLst>
          </p:cNvPr>
          <p:cNvSpPr txBox="1"/>
          <p:nvPr/>
        </p:nvSpPr>
        <p:spPr>
          <a:xfrm>
            <a:off x="8694933" y="2117399"/>
            <a:ext cx="3384774" cy="618631"/>
          </a:xfrm>
          <a:prstGeom prst="rect">
            <a:avLst/>
          </a:prstGeom>
          <a:noFill/>
        </p:spPr>
        <p:txBody>
          <a:bodyPr wrap="square" rtlCol="0">
            <a:spAutoFit/>
          </a:bodyPr>
          <a:lstStyle/>
          <a:p>
            <a:pPr algn="r">
              <a:lnSpc>
                <a:spcPct val="90000"/>
              </a:lnSpc>
            </a:pPr>
            <a:r>
              <a:rPr lang="en-US" sz="950">
                <a:solidFill>
                  <a:schemeClr val="bg1"/>
                </a:solidFill>
                <a:latin typeface="Helvetica" pitchFamily="2" charset="0"/>
                <a:ea typeface="Helvetica Neue Medium" panose="02000503000000020004" pitchFamily="2" charset="0"/>
                <a:cs typeface="Arial" panose="020B0604020202020204" pitchFamily="34" charset="0"/>
              </a:rPr>
              <a:t>Targeted measurements of Moon, Mars, Venus, and the asteroid belt in response to events and opportunities. Capabilities are competitive with traditional systems but developed for &lt;$30M in &lt;3 years.</a:t>
            </a:r>
          </a:p>
        </p:txBody>
      </p:sp>
      <p:sp>
        <p:nvSpPr>
          <p:cNvPr id="43" name="TextBox 42">
            <a:extLst>
              <a:ext uri="{FF2B5EF4-FFF2-40B4-BE49-F238E27FC236}">
                <a16:creationId xmlns:a16="http://schemas.microsoft.com/office/drawing/2014/main" id="{6A359E26-300D-D315-01EA-A564C25E5A7A}"/>
              </a:ext>
            </a:extLst>
          </p:cNvPr>
          <p:cNvSpPr txBox="1"/>
          <p:nvPr/>
        </p:nvSpPr>
        <p:spPr>
          <a:xfrm>
            <a:off x="8837772" y="1895847"/>
            <a:ext cx="3230901" cy="272382"/>
          </a:xfrm>
          <a:prstGeom prst="rect">
            <a:avLst/>
          </a:prstGeom>
          <a:noFill/>
        </p:spPr>
        <p:txBody>
          <a:bodyPr wrap="square" rtlCol="0">
            <a:spAutoFit/>
          </a:bodyPr>
          <a:lstStyle/>
          <a:p>
            <a:pPr algn="r">
              <a:lnSpc>
                <a:spcPct val="90000"/>
              </a:lnSpc>
            </a:pPr>
            <a:r>
              <a:rPr lang="en-US" sz="1300" b="1">
                <a:solidFill>
                  <a:srgbClr val="DF5C36"/>
                </a:solidFill>
                <a:latin typeface="Helvetica" pitchFamily="2" charset="0"/>
                <a:ea typeface="Helvetica Neue" panose="02000503000000020004" pitchFamily="2" charset="0"/>
                <a:cs typeface="Arial" panose="020B0604020202020204" pitchFamily="34" charset="0"/>
              </a:rPr>
              <a:t>On-Demand Missions Beyond Earth</a:t>
            </a:r>
          </a:p>
        </p:txBody>
      </p:sp>
      <p:sp>
        <p:nvSpPr>
          <p:cNvPr id="44" name="TextBox 43">
            <a:extLst>
              <a:ext uri="{FF2B5EF4-FFF2-40B4-BE49-F238E27FC236}">
                <a16:creationId xmlns:a16="http://schemas.microsoft.com/office/drawing/2014/main" id="{48DE82FB-F816-762B-21A6-E9CFA00F9995}"/>
              </a:ext>
            </a:extLst>
          </p:cNvPr>
          <p:cNvSpPr txBox="1"/>
          <p:nvPr/>
        </p:nvSpPr>
        <p:spPr>
          <a:xfrm>
            <a:off x="273269" y="1777894"/>
            <a:ext cx="3037489" cy="272382"/>
          </a:xfrm>
          <a:prstGeom prst="rect">
            <a:avLst/>
          </a:prstGeom>
          <a:noFill/>
        </p:spPr>
        <p:txBody>
          <a:bodyPr wrap="square" rtlCol="0">
            <a:spAutoFit/>
          </a:bodyPr>
          <a:lstStyle/>
          <a:p>
            <a:pPr>
              <a:lnSpc>
                <a:spcPct val="90000"/>
              </a:lnSpc>
            </a:pPr>
            <a:r>
              <a:rPr lang="en-US" sz="1300" b="1">
                <a:solidFill>
                  <a:srgbClr val="96C656"/>
                </a:solidFill>
                <a:latin typeface="Helvetica" pitchFamily="2" charset="0"/>
                <a:ea typeface="Helvetica Neue" panose="02000503000000020004" pitchFamily="2" charset="0"/>
                <a:cs typeface="Arial" panose="020B0604020202020204" pitchFamily="34" charset="0"/>
              </a:rPr>
              <a:t>Rapid Leap from Lab to Orbit</a:t>
            </a:r>
          </a:p>
        </p:txBody>
      </p:sp>
      <p:sp>
        <p:nvSpPr>
          <p:cNvPr id="45" name="TextBox 44">
            <a:extLst>
              <a:ext uri="{FF2B5EF4-FFF2-40B4-BE49-F238E27FC236}">
                <a16:creationId xmlns:a16="http://schemas.microsoft.com/office/drawing/2014/main" id="{77B1D537-D0D3-0ECC-0863-63D72348D533}"/>
              </a:ext>
            </a:extLst>
          </p:cNvPr>
          <p:cNvSpPr txBox="1"/>
          <p:nvPr/>
        </p:nvSpPr>
        <p:spPr>
          <a:xfrm>
            <a:off x="4275776" y="5933986"/>
            <a:ext cx="3571860" cy="487056"/>
          </a:xfrm>
          <a:prstGeom prst="rect">
            <a:avLst/>
          </a:prstGeom>
          <a:noFill/>
        </p:spPr>
        <p:txBody>
          <a:bodyPr wrap="square" rtlCol="0">
            <a:spAutoFit/>
          </a:bodyPr>
          <a:lstStyle/>
          <a:p>
            <a:pPr>
              <a:lnSpc>
                <a:spcPct val="90000"/>
              </a:lnSpc>
            </a:pPr>
            <a:r>
              <a:rPr lang="en-US" sz="950">
                <a:solidFill>
                  <a:schemeClr val="bg1"/>
                </a:solidFill>
                <a:latin typeface="Helvetica" pitchFamily="2" charset="0"/>
                <a:ea typeface="Helvetica Neue Medium" panose="02000503000000020004" pitchFamily="2" charset="0"/>
                <a:cs typeface="Arial" panose="020B0604020202020204" pitchFamily="34" charset="0"/>
              </a:rPr>
              <a:t>Modular communications, navigation, and mission support that provides full coverage of Moon and Mars. Each node costs &lt;$20M to build and deliver to space.</a:t>
            </a:r>
          </a:p>
        </p:txBody>
      </p:sp>
      <p:sp>
        <p:nvSpPr>
          <p:cNvPr id="46" name="TextBox 45">
            <a:extLst>
              <a:ext uri="{FF2B5EF4-FFF2-40B4-BE49-F238E27FC236}">
                <a16:creationId xmlns:a16="http://schemas.microsoft.com/office/drawing/2014/main" id="{F07DB4D0-387B-6CBF-A0C2-F8CE0EB46E5C}"/>
              </a:ext>
            </a:extLst>
          </p:cNvPr>
          <p:cNvSpPr txBox="1"/>
          <p:nvPr/>
        </p:nvSpPr>
        <p:spPr>
          <a:xfrm>
            <a:off x="4275774" y="5729235"/>
            <a:ext cx="4088580" cy="272382"/>
          </a:xfrm>
          <a:prstGeom prst="rect">
            <a:avLst/>
          </a:prstGeom>
          <a:noFill/>
        </p:spPr>
        <p:txBody>
          <a:bodyPr wrap="square" rtlCol="0">
            <a:spAutoFit/>
          </a:bodyPr>
          <a:lstStyle/>
          <a:p>
            <a:pPr>
              <a:lnSpc>
                <a:spcPct val="90000"/>
              </a:lnSpc>
            </a:pPr>
            <a:r>
              <a:rPr lang="en-US" sz="1300" b="1">
                <a:solidFill>
                  <a:srgbClr val="EBAB29"/>
                </a:solidFill>
                <a:latin typeface="Helvetica" pitchFamily="2" charset="0"/>
                <a:ea typeface="Helvetica Neue" panose="02000503000000020004" pitchFamily="2" charset="0"/>
                <a:cs typeface="Arial" panose="020B0604020202020204" pitchFamily="34" charset="0"/>
              </a:rPr>
              <a:t>Unprecedented Deep Space Infrastructure</a:t>
            </a:r>
          </a:p>
        </p:txBody>
      </p:sp>
      <p:sp>
        <p:nvSpPr>
          <p:cNvPr id="47" name="TextBox 46">
            <a:extLst>
              <a:ext uri="{FF2B5EF4-FFF2-40B4-BE49-F238E27FC236}">
                <a16:creationId xmlns:a16="http://schemas.microsoft.com/office/drawing/2014/main" id="{EFD05EA5-877E-7E08-03FB-7056472BBF87}"/>
              </a:ext>
            </a:extLst>
          </p:cNvPr>
          <p:cNvSpPr txBox="1"/>
          <p:nvPr/>
        </p:nvSpPr>
        <p:spPr>
          <a:xfrm>
            <a:off x="9983557" y="5526083"/>
            <a:ext cx="2096150" cy="881780"/>
          </a:xfrm>
          <a:prstGeom prst="rect">
            <a:avLst/>
          </a:prstGeom>
          <a:noFill/>
        </p:spPr>
        <p:txBody>
          <a:bodyPr wrap="square" rtlCol="0">
            <a:spAutoFit/>
          </a:bodyPr>
          <a:lstStyle/>
          <a:p>
            <a:pPr>
              <a:lnSpc>
                <a:spcPct val="90000"/>
              </a:lnSpc>
            </a:pPr>
            <a:r>
              <a:rPr lang="en-US" sz="950">
                <a:solidFill>
                  <a:schemeClr val="bg1"/>
                </a:solidFill>
                <a:latin typeface="Helvetica" pitchFamily="2" charset="0"/>
                <a:ea typeface="Helvetica Neue Medium" panose="02000503000000020004" pitchFamily="2" charset="0"/>
                <a:cs typeface="Arial" panose="020B0604020202020204" pitchFamily="34" charset="0"/>
              </a:rPr>
              <a:t>Networked spacecraft providing multi-kilometer synthetic apertures and massive sensor webs of 30 to 100 spacecraft. Each node costs &lt;$10M to build and deliver to space.</a:t>
            </a:r>
          </a:p>
        </p:txBody>
      </p:sp>
      <p:sp>
        <p:nvSpPr>
          <p:cNvPr id="48" name="TextBox 47">
            <a:extLst>
              <a:ext uri="{FF2B5EF4-FFF2-40B4-BE49-F238E27FC236}">
                <a16:creationId xmlns:a16="http://schemas.microsoft.com/office/drawing/2014/main" id="{A9EE0237-EFF7-C6ED-058D-2006E858AC7F}"/>
              </a:ext>
            </a:extLst>
          </p:cNvPr>
          <p:cNvSpPr txBox="1"/>
          <p:nvPr/>
        </p:nvSpPr>
        <p:spPr>
          <a:xfrm>
            <a:off x="9983556" y="5119202"/>
            <a:ext cx="2200867" cy="452432"/>
          </a:xfrm>
          <a:prstGeom prst="rect">
            <a:avLst/>
          </a:prstGeom>
          <a:noFill/>
        </p:spPr>
        <p:txBody>
          <a:bodyPr wrap="square" rtlCol="0">
            <a:spAutoFit/>
          </a:bodyPr>
          <a:lstStyle/>
          <a:p>
            <a:pPr>
              <a:lnSpc>
                <a:spcPct val="90000"/>
              </a:lnSpc>
            </a:pPr>
            <a:r>
              <a:rPr lang="en-US" sz="1300" b="1">
                <a:solidFill>
                  <a:srgbClr val="1CAEBB"/>
                </a:solidFill>
                <a:latin typeface="Helvetica" pitchFamily="2" charset="0"/>
                <a:ea typeface="Helvetica Neue" panose="02000503000000020004" pitchFamily="2" charset="0"/>
                <a:cs typeface="Arial" panose="020B0604020202020204" pitchFamily="34" charset="0"/>
              </a:rPr>
              <a:t>Unparalleled Sensing Capabilities</a:t>
            </a:r>
          </a:p>
        </p:txBody>
      </p:sp>
      <p:sp>
        <p:nvSpPr>
          <p:cNvPr id="49" name="TextBox 48">
            <a:extLst>
              <a:ext uri="{FF2B5EF4-FFF2-40B4-BE49-F238E27FC236}">
                <a16:creationId xmlns:a16="http://schemas.microsoft.com/office/drawing/2014/main" id="{314772F0-DA42-1707-BD00-159C2B3E90CB}"/>
              </a:ext>
            </a:extLst>
          </p:cNvPr>
          <p:cNvSpPr txBox="1"/>
          <p:nvPr/>
        </p:nvSpPr>
        <p:spPr>
          <a:xfrm>
            <a:off x="3576451" y="2090287"/>
            <a:ext cx="1229875" cy="341632"/>
          </a:xfrm>
          <a:prstGeom prst="rect">
            <a:avLst/>
          </a:prstGeom>
          <a:noFill/>
        </p:spPr>
        <p:txBody>
          <a:bodyPr wrap="square" rtlCol="0">
            <a:spAutoFit/>
          </a:bodyPr>
          <a:lstStyle/>
          <a:p>
            <a:pPr>
              <a:lnSpc>
                <a:spcPct val="90000"/>
              </a:lnSpc>
              <a:spcAft>
                <a:spcPts val="300"/>
              </a:spcAft>
            </a:pPr>
            <a:r>
              <a:rPr lang="en-US" sz="900">
                <a:solidFill>
                  <a:schemeClr val="bg2">
                    <a:lumMod val="75000"/>
                  </a:schemeClr>
                </a:solidFill>
                <a:latin typeface="Helvetica" pitchFamily="2" charset="0"/>
                <a:ea typeface="Helvetica Neue Medium" panose="02000503000000020004" pitchFamily="2" charset="0"/>
                <a:cs typeface="Arial" panose="020B0604020202020204" pitchFamily="34" charset="0"/>
              </a:rPr>
              <a:t>Responsive deep space access</a:t>
            </a:r>
          </a:p>
        </p:txBody>
      </p:sp>
      <p:sp>
        <p:nvSpPr>
          <p:cNvPr id="50" name="TextBox 49">
            <a:extLst>
              <a:ext uri="{FF2B5EF4-FFF2-40B4-BE49-F238E27FC236}">
                <a16:creationId xmlns:a16="http://schemas.microsoft.com/office/drawing/2014/main" id="{585E6814-B3D3-A03B-F5AE-4D8CDF7C7CBA}"/>
              </a:ext>
            </a:extLst>
          </p:cNvPr>
          <p:cNvSpPr txBox="1"/>
          <p:nvPr/>
        </p:nvSpPr>
        <p:spPr>
          <a:xfrm>
            <a:off x="6862812" y="2677642"/>
            <a:ext cx="2090709" cy="667875"/>
          </a:xfrm>
          <a:prstGeom prst="rect">
            <a:avLst/>
          </a:prstGeom>
          <a:noFill/>
        </p:spPr>
        <p:txBody>
          <a:bodyPr wrap="square" rtlCol="0">
            <a:spAutoFit/>
          </a:bodyPr>
          <a:lstStyle/>
          <a:p>
            <a:pPr>
              <a:lnSpc>
                <a:spcPct val="90000"/>
              </a:lnSpc>
              <a:spcAft>
                <a:spcPts val="300"/>
              </a:spcAft>
            </a:pPr>
            <a:r>
              <a:rPr lang="en-US" sz="900">
                <a:solidFill>
                  <a:schemeClr val="bg2">
                    <a:lumMod val="75000"/>
                  </a:schemeClr>
                </a:solidFill>
                <a:latin typeface="Helvetica" pitchFamily="2" charset="0"/>
                <a:ea typeface="Helvetica Neue Medium" panose="02000503000000020004" pitchFamily="2" charset="0"/>
                <a:cs typeface="Arial" panose="020B0604020202020204" pitchFamily="34" charset="0"/>
              </a:rPr>
              <a:t>Sustained deep space presence</a:t>
            </a:r>
          </a:p>
          <a:p>
            <a:pPr>
              <a:lnSpc>
                <a:spcPct val="90000"/>
              </a:lnSpc>
              <a:spcAft>
                <a:spcPts val="300"/>
              </a:spcAft>
            </a:pPr>
            <a:r>
              <a:rPr lang="en-US" sz="900">
                <a:solidFill>
                  <a:schemeClr val="bg2">
                    <a:lumMod val="75000"/>
                  </a:schemeClr>
                </a:solidFill>
                <a:latin typeface="Helvetica" pitchFamily="2" charset="0"/>
                <a:ea typeface="Helvetica Neue Medium" panose="02000503000000020004" pitchFamily="2" charset="0"/>
                <a:cs typeface="Arial" panose="020B0604020202020204" pitchFamily="34" charset="0"/>
              </a:rPr>
              <a:t>    Commercial lunar activity</a:t>
            </a:r>
          </a:p>
          <a:p>
            <a:pPr>
              <a:lnSpc>
                <a:spcPct val="90000"/>
              </a:lnSpc>
              <a:spcAft>
                <a:spcPts val="300"/>
              </a:spcAft>
            </a:pPr>
            <a:r>
              <a:rPr lang="en-US" sz="900">
                <a:solidFill>
                  <a:schemeClr val="bg2">
                    <a:lumMod val="75000"/>
                  </a:schemeClr>
                </a:solidFill>
                <a:latin typeface="Helvetica" pitchFamily="2" charset="0"/>
                <a:ea typeface="Helvetica Neue Medium" panose="02000503000000020004" pitchFamily="2" charset="0"/>
                <a:cs typeface="Arial" panose="020B0604020202020204" pitchFamily="34" charset="0"/>
              </a:rPr>
              <a:t>      In-situ resource extraction  </a:t>
            </a:r>
            <a:br>
              <a:rPr lang="en-US" sz="900">
                <a:solidFill>
                  <a:schemeClr val="bg2">
                    <a:lumMod val="75000"/>
                  </a:schemeClr>
                </a:solidFill>
                <a:latin typeface="Helvetica" pitchFamily="2" charset="0"/>
                <a:ea typeface="Helvetica Neue Medium" panose="02000503000000020004" pitchFamily="2" charset="0"/>
                <a:cs typeface="Arial" panose="020B0604020202020204" pitchFamily="34" charset="0"/>
              </a:rPr>
            </a:br>
            <a:r>
              <a:rPr lang="en-US" sz="900">
                <a:solidFill>
                  <a:schemeClr val="bg2">
                    <a:lumMod val="75000"/>
                  </a:schemeClr>
                </a:solidFill>
                <a:latin typeface="Helvetica" pitchFamily="2" charset="0"/>
                <a:ea typeface="Helvetica Neue Medium" panose="02000503000000020004" pitchFamily="2" charset="0"/>
                <a:cs typeface="Arial" panose="020B0604020202020204" pitchFamily="34" charset="0"/>
              </a:rPr>
              <a:t>       and utilization </a:t>
            </a:r>
          </a:p>
        </p:txBody>
      </p:sp>
      <p:sp>
        <p:nvSpPr>
          <p:cNvPr id="51" name="TextBox 50">
            <a:extLst>
              <a:ext uri="{FF2B5EF4-FFF2-40B4-BE49-F238E27FC236}">
                <a16:creationId xmlns:a16="http://schemas.microsoft.com/office/drawing/2014/main" id="{5EE93E00-F2C1-B564-3AB2-9F14F30577B7}"/>
              </a:ext>
            </a:extLst>
          </p:cNvPr>
          <p:cNvSpPr txBox="1"/>
          <p:nvPr/>
        </p:nvSpPr>
        <p:spPr>
          <a:xfrm>
            <a:off x="2005856" y="3405224"/>
            <a:ext cx="2090709" cy="504754"/>
          </a:xfrm>
          <a:prstGeom prst="rect">
            <a:avLst/>
          </a:prstGeom>
          <a:noFill/>
        </p:spPr>
        <p:txBody>
          <a:bodyPr wrap="square" rtlCol="0">
            <a:spAutoFit/>
          </a:bodyPr>
          <a:lstStyle/>
          <a:p>
            <a:pPr>
              <a:lnSpc>
                <a:spcPct val="90000"/>
              </a:lnSpc>
              <a:spcAft>
                <a:spcPts val="300"/>
              </a:spcAft>
            </a:pPr>
            <a:r>
              <a:rPr lang="en-US" sz="900">
                <a:solidFill>
                  <a:schemeClr val="bg2">
                    <a:lumMod val="75000"/>
                  </a:schemeClr>
                </a:solidFill>
                <a:latin typeface="Helvetica" pitchFamily="2" charset="0"/>
                <a:ea typeface="Helvetica Neue Medium" panose="02000503000000020004" pitchFamily="2" charset="0"/>
                <a:cs typeface="Arial" panose="020B0604020202020204" pitchFamily="34" charset="0"/>
              </a:rPr>
              <a:t>Expanded space commerce</a:t>
            </a:r>
          </a:p>
          <a:p>
            <a:pPr>
              <a:lnSpc>
                <a:spcPct val="90000"/>
              </a:lnSpc>
              <a:spcAft>
                <a:spcPts val="300"/>
              </a:spcAft>
            </a:pPr>
            <a:r>
              <a:rPr lang="en-US" sz="900">
                <a:solidFill>
                  <a:schemeClr val="bg2">
                    <a:lumMod val="75000"/>
                  </a:schemeClr>
                </a:solidFill>
                <a:latin typeface="Helvetica" pitchFamily="2" charset="0"/>
                <a:ea typeface="Helvetica Neue Medium" panose="02000503000000020004" pitchFamily="2" charset="0"/>
                <a:cs typeface="Arial" panose="020B0604020202020204" pitchFamily="34" charset="0"/>
              </a:rPr>
              <a:t>On-orbit manufacturing, assembly, and inspection</a:t>
            </a:r>
          </a:p>
        </p:txBody>
      </p:sp>
      <p:sp>
        <p:nvSpPr>
          <p:cNvPr id="52" name="TextBox 51">
            <a:extLst>
              <a:ext uri="{FF2B5EF4-FFF2-40B4-BE49-F238E27FC236}">
                <a16:creationId xmlns:a16="http://schemas.microsoft.com/office/drawing/2014/main" id="{B9BEB998-FC80-FF68-BAA3-1EE737881FB3}"/>
              </a:ext>
            </a:extLst>
          </p:cNvPr>
          <p:cNvSpPr txBox="1"/>
          <p:nvPr/>
        </p:nvSpPr>
        <p:spPr>
          <a:xfrm>
            <a:off x="303594" y="815587"/>
            <a:ext cx="4348670" cy="286232"/>
          </a:xfrm>
          <a:prstGeom prst="rect">
            <a:avLst/>
          </a:prstGeom>
          <a:noFill/>
        </p:spPr>
        <p:txBody>
          <a:bodyPr wrap="square" rtlCol="0">
            <a:spAutoFit/>
          </a:bodyPr>
          <a:lstStyle/>
          <a:p>
            <a:pPr>
              <a:lnSpc>
                <a:spcPct val="90000"/>
              </a:lnSpc>
            </a:pPr>
            <a:r>
              <a:rPr lang="en-US" sz="1400" b="1">
                <a:solidFill>
                  <a:srgbClr val="30C3D3"/>
                </a:solidFill>
                <a:latin typeface="Helvetica" pitchFamily="2" charset="0"/>
                <a:cs typeface="Arial" panose="020B0604020202020204" pitchFamily="34" charset="0"/>
              </a:rPr>
              <a:t>CHANGING THE PACE OF SPACE </a:t>
            </a:r>
          </a:p>
        </p:txBody>
      </p:sp>
      <p:sp>
        <p:nvSpPr>
          <p:cNvPr id="53" name="TextBox 52">
            <a:extLst>
              <a:ext uri="{FF2B5EF4-FFF2-40B4-BE49-F238E27FC236}">
                <a16:creationId xmlns:a16="http://schemas.microsoft.com/office/drawing/2014/main" id="{80BC0354-9A0A-1EC2-CDC7-1B8C671A6701}"/>
              </a:ext>
            </a:extLst>
          </p:cNvPr>
          <p:cNvSpPr txBox="1"/>
          <p:nvPr/>
        </p:nvSpPr>
        <p:spPr>
          <a:xfrm>
            <a:off x="303594" y="1110131"/>
            <a:ext cx="8789234" cy="424732"/>
          </a:xfrm>
          <a:prstGeom prst="rect">
            <a:avLst/>
          </a:prstGeom>
          <a:noFill/>
        </p:spPr>
        <p:txBody>
          <a:bodyPr wrap="square" rtlCol="0">
            <a:spAutoFit/>
          </a:bodyPr>
          <a:lstStyle/>
          <a:p>
            <a:pPr>
              <a:lnSpc>
                <a:spcPct val="90000"/>
              </a:lnSpc>
            </a:pPr>
            <a:r>
              <a:rPr lang="en-US" sz="1200">
                <a:solidFill>
                  <a:schemeClr val="bg1"/>
                </a:solidFill>
                <a:latin typeface="Helvetica" pitchFamily="2" charset="0"/>
                <a:cs typeface="Arial" panose="020B0604020202020204" pitchFamily="34" charset="0"/>
              </a:rPr>
              <a:t>Leveraging small spacecraft and responsive launch to rapidly expand space capabilities at dramatically lower costs</a:t>
            </a:r>
          </a:p>
          <a:p>
            <a:pPr>
              <a:lnSpc>
                <a:spcPct val="90000"/>
              </a:lnSpc>
            </a:pPr>
            <a:endParaRPr lang="en-US" sz="1200">
              <a:solidFill>
                <a:schemeClr val="bg1"/>
              </a:solidFill>
              <a:latin typeface="Helvetica" pitchFamily="2" charset="0"/>
              <a:cs typeface="Arial" panose="020B0604020202020204" pitchFamily="34" charset="0"/>
            </a:endParaRPr>
          </a:p>
        </p:txBody>
      </p:sp>
      <p:grpSp>
        <p:nvGrpSpPr>
          <p:cNvPr id="54" name="Group 53">
            <a:extLst>
              <a:ext uri="{FF2B5EF4-FFF2-40B4-BE49-F238E27FC236}">
                <a16:creationId xmlns:a16="http://schemas.microsoft.com/office/drawing/2014/main" id="{EBAD5BF0-B339-B062-17A1-3A15FD7BDAE1}"/>
              </a:ext>
            </a:extLst>
          </p:cNvPr>
          <p:cNvGrpSpPr>
            <a:grpSpLocks noChangeAspect="1"/>
          </p:cNvGrpSpPr>
          <p:nvPr/>
        </p:nvGrpSpPr>
        <p:grpSpPr>
          <a:xfrm>
            <a:off x="408824" y="433834"/>
            <a:ext cx="4572084" cy="401776"/>
            <a:chOff x="408828" y="631546"/>
            <a:chExt cx="6035148" cy="530352"/>
          </a:xfrm>
        </p:grpSpPr>
        <p:grpSp>
          <p:nvGrpSpPr>
            <p:cNvPr id="55" name="Group 54">
              <a:extLst>
                <a:ext uri="{FF2B5EF4-FFF2-40B4-BE49-F238E27FC236}">
                  <a16:creationId xmlns:a16="http://schemas.microsoft.com/office/drawing/2014/main" id="{07EF66A3-BF57-E35F-B15E-1C34A559DCAE}"/>
                </a:ext>
              </a:extLst>
            </p:cNvPr>
            <p:cNvGrpSpPr/>
            <p:nvPr/>
          </p:nvGrpSpPr>
          <p:grpSpPr>
            <a:xfrm>
              <a:off x="3021979" y="662832"/>
              <a:ext cx="3421997" cy="475231"/>
              <a:chOff x="3121025" y="1905001"/>
              <a:chExt cx="3646488" cy="506413"/>
            </a:xfrm>
          </p:grpSpPr>
          <p:sp>
            <p:nvSpPr>
              <p:cNvPr id="64" name="Freeform 81">
                <a:extLst>
                  <a:ext uri="{FF2B5EF4-FFF2-40B4-BE49-F238E27FC236}">
                    <a16:creationId xmlns:a16="http://schemas.microsoft.com/office/drawing/2014/main" id="{A4E5E46E-F30D-3AE9-FF4B-7450F0F2AAB8}"/>
                  </a:ext>
                </a:extLst>
              </p:cNvPr>
              <p:cNvSpPr>
                <a:spLocks/>
              </p:cNvSpPr>
              <p:nvPr/>
            </p:nvSpPr>
            <p:spPr bwMode="auto">
              <a:xfrm>
                <a:off x="3121025" y="1905001"/>
                <a:ext cx="296863" cy="501650"/>
              </a:xfrm>
              <a:custGeom>
                <a:avLst/>
                <a:gdLst>
                  <a:gd name="T0" fmla="*/ 14 w 79"/>
                  <a:gd name="T1" fmla="*/ 95 h 132"/>
                  <a:gd name="T2" fmla="*/ 40 w 79"/>
                  <a:gd name="T3" fmla="*/ 120 h 132"/>
                  <a:gd name="T4" fmla="*/ 65 w 79"/>
                  <a:gd name="T5" fmla="*/ 96 h 132"/>
                  <a:gd name="T6" fmla="*/ 35 w 79"/>
                  <a:gd name="T7" fmla="*/ 69 h 132"/>
                  <a:gd name="T8" fmla="*/ 2 w 79"/>
                  <a:gd name="T9" fmla="*/ 36 h 132"/>
                  <a:gd name="T10" fmla="*/ 40 w 79"/>
                  <a:gd name="T11" fmla="*/ 0 h 132"/>
                  <a:gd name="T12" fmla="*/ 77 w 79"/>
                  <a:gd name="T13" fmla="*/ 33 h 132"/>
                  <a:gd name="T14" fmla="*/ 63 w 79"/>
                  <a:gd name="T15" fmla="*/ 33 h 132"/>
                  <a:gd name="T16" fmla="*/ 40 w 79"/>
                  <a:gd name="T17" fmla="*/ 12 h 132"/>
                  <a:gd name="T18" fmla="*/ 17 w 79"/>
                  <a:gd name="T19" fmla="*/ 34 h 132"/>
                  <a:gd name="T20" fmla="*/ 48 w 79"/>
                  <a:gd name="T21" fmla="*/ 60 h 132"/>
                  <a:gd name="T22" fmla="*/ 79 w 79"/>
                  <a:gd name="T23" fmla="*/ 95 h 132"/>
                  <a:gd name="T24" fmla="*/ 40 w 79"/>
                  <a:gd name="T25" fmla="*/ 132 h 132"/>
                  <a:gd name="T26" fmla="*/ 0 w 79"/>
                  <a:gd name="T27" fmla="*/ 95 h 132"/>
                  <a:gd name="T28" fmla="*/ 14 w 79"/>
                  <a:gd name="T29" fmla="*/ 9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132">
                    <a:moveTo>
                      <a:pt x="14" y="95"/>
                    </a:moveTo>
                    <a:cubicBezTo>
                      <a:pt x="16" y="116"/>
                      <a:pt x="32" y="120"/>
                      <a:pt x="40" y="120"/>
                    </a:cubicBezTo>
                    <a:cubicBezTo>
                      <a:pt x="53" y="120"/>
                      <a:pt x="65" y="110"/>
                      <a:pt x="65" y="96"/>
                    </a:cubicBezTo>
                    <a:cubicBezTo>
                      <a:pt x="65" y="78"/>
                      <a:pt x="50" y="74"/>
                      <a:pt x="35" y="69"/>
                    </a:cubicBezTo>
                    <a:cubicBezTo>
                      <a:pt x="25" y="66"/>
                      <a:pt x="2" y="60"/>
                      <a:pt x="2" y="36"/>
                    </a:cubicBezTo>
                    <a:cubicBezTo>
                      <a:pt x="2" y="13"/>
                      <a:pt x="21" y="0"/>
                      <a:pt x="40" y="0"/>
                    </a:cubicBezTo>
                    <a:cubicBezTo>
                      <a:pt x="56" y="0"/>
                      <a:pt x="75" y="9"/>
                      <a:pt x="77" y="33"/>
                    </a:cubicBezTo>
                    <a:cubicBezTo>
                      <a:pt x="63" y="33"/>
                      <a:pt x="63" y="33"/>
                      <a:pt x="63" y="33"/>
                    </a:cubicBezTo>
                    <a:cubicBezTo>
                      <a:pt x="61" y="25"/>
                      <a:pt x="57" y="12"/>
                      <a:pt x="40" y="12"/>
                    </a:cubicBezTo>
                    <a:cubicBezTo>
                      <a:pt x="27" y="12"/>
                      <a:pt x="17" y="21"/>
                      <a:pt x="17" y="34"/>
                    </a:cubicBezTo>
                    <a:cubicBezTo>
                      <a:pt x="16" y="50"/>
                      <a:pt x="29" y="54"/>
                      <a:pt x="48" y="60"/>
                    </a:cubicBezTo>
                    <a:cubicBezTo>
                      <a:pt x="60" y="65"/>
                      <a:pt x="79" y="72"/>
                      <a:pt x="79" y="95"/>
                    </a:cubicBezTo>
                    <a:cubicBezTo>
                      <a:pt x="79" y="116"/>
                      <a:pt x="64" y="132"/>
                      <a:pt x="40" y="132"/>
                    </a:cubicBezTo>
                    <a:cubicBezTo>
                      <a:pt x="19" y="132"/>
                      <a:pt x="1" y="119"/>
                      <a:pt x="0" y="95"/>
                    </a:cubicBezTo>
                    <a:lnTo>
                      <a:pt x="14" y="95"/>
                    </a:lnTo>
                    <a:close/>
                  </a:path>
                </a:pathLst>
              </a:custGeom>
              <a:solidFill>
                <a:srgbClr val="98989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sp>
            <p:nvSpPr>
              <p:cNvPr id="65" name="Freeform 82">
                <a:extLst>
                  <a:ext uri="{FF2B5EF4-FFF2-40B4-BE49-F238E27FC236}">
                    <a16:creationId xmlns:a16="http://schemas.microsoft.com/office/drawing/2014/main" id="{638C2ACF-5E22-7F24-517C-F5333EA4BECB}"/>
                  </a:ext>
                </a:extLst>
              </p:cNvPr>
              <p:cNvSpPr>
                <a:spLocks noEditPoints="1"/>
              </p:cNvSpPr>
              <p:nvPr/>
            </p:nvSpPr>
            <p:spPr bwMode="auto">
              <a:xfrm>
                <a:off x="3484563" y="1916113"/>
                <a:ext cx="306388" cy="482600"/>
              </a:xfrm>
              <a:custGeom>
                <a:avLst/>
                <a:gdLst>
                  <a:gd name="T0" fmla="*/ 34 w 82"/>
                  <a:gd name="T1" fmla="*/ 0 h 127"/>
                  <a:gd name="T2" fmla="*/ 68 w 82"/>
                  <a:gd name="T3" fmla="*/ 8 h 127"/>
                  <a:gd name="T4" fmla="*/ 82 w 82"/>
                  <a:gd name="T5" fmla="*/ 38 h 127"/>
                  <a:gd name="T6" fmla="*/ 69 w 82"/>
                  <a:gd name="T7" fmla="*/ 68 h 127"/>
                  <a:gd name="T8" fmla="*/ 35 w 82"/>
                  <a:gd name="T9" fmla="*/ 77 h 127"/>
                  <a:gd name="T10" fmla="*/ 15 w 82"/>
                  <a:gd name="T11" fmla="*/ 77 h 127"/>
                  <a:gd name="T12" fmla="*/ 15 w 82"/>
                  <a:gd name="T13" fmla="*/ 127 h 127"/>
                  <a:gd name="T14" fmla="*/ 0 w 82"/>
                  <a:gd name="T15" fmla="*/ 127 h 127"/>
                  <a:gd name="T16" fmla="*/ 0 w 82"/>
                  <a:gd name="T17" fmla="*/ 0 h 127"/>
                  <a:gd name="T18" fmla="*/ 34 w 82"/>
                  <a:gd name="T19" fmla="*/ 0 h 127"/>
                  <a:gd name="T20" fmla="*/ 15 w 82"/>
                  <a:gd name="T21" fmla="*/ 64 h 127"/>
                  <a:gd name="T22" fmla="*/ 35 w 82"/>
                  <a:gd name="T23" fmla="*/ 64 h 127"/>
                  <a:gd name="T24" fmla="*/ 59 w 82"/>
                  <a:gd name="T25" fmla="*/ 59 h 127"/>
                  <a:gd name="T26" fmla="*/ 68 w 82"/>
                  <a:gd name="T27" fmla="*/ 38 h 127"/>
                  <a:gd name="T28" fmla="*/ 59 w 82"/>
                  <a:gd name="T29" fmla="*/ 18 h 127"/>
                  <a:gd name="T30" fmla="*/ 35 w 82"/>
                  <a:gd name="T31" fmla="*/ 12 h 127"/>
                  <a:gd name="T32" fmla="*/ 15 w 82"/>
                  <a:gd name="T33" fmla="*/ 12 h 127"/>
                  <a:gd name="T34" fmla="*/ 15 w 82"/>
                  <a:gd name="T35" fmla="*/ 6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7">
                    <a:moveTo>
                      <a:pt x="34" y="0"/>
                    </a:moveTo>
                    <a:cubicBezTo>
                      <a:pt x="52" y="0"/>
                      <a:pt x="60" y="2"/>
                      <a:pt x="68" y="8"/>
                    </a:cubicBezTo>
                    <a:cubicBezTo>
                      <a:pt x="77" y="14"/>
                      <a:pt x="82" y="26"/>
                      <a:pt x="82" y="38"/>
                    </a:cubicBezTo>
                    <a:cubicBezTo>
                      <a:pt x="82" y="50"/>
                      <a:pt x="77" y="62"/>
                      <a:pt x="69" y="68"/>
                    </a:cubicBezTo>
                    <a:cubicBezTo>
                      <a:pt x="60" y="75"/>
                      <a:pt x="52" y="77"/>
                      <a:pt x="35" y="77"/>
                    </a:cubicBezTo>
                    <a:cubicBezTo>
                      <a:pt x="15" y="77"/>
                      <a:pt x="15" y="77"/>
                      <a:pt x="15" y="77"/>
                    </a:cubicBezTo>
                    <a:cubicBezTo>
                      <a:pt x="15" y="127"/>
                      <a:pt x="15" y="127"/>
                      <a:pt x="15" y="127"/>
                    </a:cubicBezTo>
                    <a:cubicBezTo>
                      <a:pt x="0" y="127"/>
                      <a:pt x="0" y="127"/>
                      <a:pt x="0" y="127"/>
                    </a:cubicBezTo>
                    <a:cubicBezTo>
                      <a:pt x="0" y="0"/>
                      <a:pt x="0" y="0"/>
                      <a:pt x="0" y="0"/>
                    </a:cubicBezTo>
                    <a:lnTo>
                      <a:pt x="34" y="0"/>
                    </a:lnTo>
                    <a:close/>
                    <a:moveTo>
                      <a:pt x="15" y="64"/>
                    </a:moveTo>
                    <a:cubicBezTo>
                      <a:pt x="35" y="64"/>
                      <a:pt x="35" y="64"/>
                      <a:pt x="35" y="64"/>
                    </a:cubicBezTo>
                    <a:cubicBezTo>
                      <a:pt x="46" y="64"/>
                      <a:pt x="52" y="63"/>
                      <a:pt x="59" y="59"/>
                    </a:cubicBezTo>
                    <a:cubicBezTo>
                      <a:pt x="64" y="55"/>
                      <a:pt x="68" y="47"/>
                      <a:pt x="68" y="38"/>
                    </a:cubicBezTo>
                    <a:cubicBezTo>
                      <a:pt x="68" y="29"/>
                      <a:pt x="64" y="21"/>
                      <a:pt x="59" y="18"/>
                    </a:cubicBezTo>
                    <a:cubicBezTo>
                      <a:pt x="52" y="13"/>
                      <a:pt x="46" y="12"/>
                      <a:pt x="35" y="12"/>
                    </a:cubicBezTo>
                    <a:cubicBezTo>
                      <a:pt x="15" y="12"/>
                      <a:pt x="15" y="12"/>
                      <a:pt x="15" y="12"/>
                    </a:cubicBezTo>
                    <a:lnTo>
                      <a:pt x="15" y="64"/>
                    </a:lnTo>
                    <a:close/>
                  </a:path>
                </a:pathLst>
              </a:custGeom>
              <a:solidFill>
                <a:srgbClr val="98989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sp>
            <p:nvSpPr>
              <p:cNvPr id="66" name="Freeform 83">
                <a:extLst>
                  <a:ext uri="{FF2B5EF4-FFF2-40B4-BE49-F238E27FC236}">
                    <a16:creationId xmlns:a16="http://schemas.microsoft.com/office/drawing/2014/main" id="{20F4B2B6-1406-D6DD-536A-39EBAE83C02B}"/>
                  </a:ext>
                </a:extLst>
              </p:cNvPr>
              <p:cNvSpPr>
                <a:spLocks noEditPoints="1"/>
              </p:cNvSpPr>
              <p:nvPr/>
            </p:nvSpPr>
            <p:spPr bwMode="auto">
              <a:xfrm>
                <a:off x="3749675" y="1916113"/>
                <a:ext cx="449263" cy="482600"/>
              </a:xfrm>
              <a:custGeom>
                <a:avLst/>
                <a:gdLst>
                  <a:gd name="T0" fmla="*/ 36 w 283"/>
                  <a:gd name="T1" fmla="*/ 304 h 304"/>
                  <a:gd name="T2" fmla="*/ 0 w 283"/>
                  <a:gd name="T3" fmla="*/ 304 h 304"/>
                  <a:gd name="T4" fmla="*/ 125 w 283"/>
                  <a:gd name="T5" fmla="*/ 0 h 304"/>
                  <a:gd name="T6" fmla="*/ 158 w 283"/>
                  <a:gd name="T7" fmla="*/ 0 h 304"/>
                  <a:gd name="T8" fmla="*/ 283 w 283"/>
                  <a:gd name="T9" fmla="*/ 304 h 304"/>
                  <a:gd name="T10" fmla="*/ 246 w 283"/>
                  <a:gd name="T11" fmla="*/ 304 h 304"/>
                  <a:gd name="T12" fmla="*/ 213 w 283"/>
                  <a:gd name="T13" fmla="*/ 218 h 304"/>
                  <a:gd name="T14" fmla="*/ 71 w 283"/>
                  <a:gd name="T15" fmla="*/ 218 h 304"/>
                  <a:gd name="T16" fmla="*/ 36 w 283"/>
                  <a:gd name="T17" fmla="*/ 304 h 304"/>
                  <a:gd name="T18" fmla="*/ 142 w 283"/>
                  <a:gd name="T19" fmla="*/ 39 h 304"/>
                  <a:gd name="T20" fmla="*/ 81 w 283"/>
                  <a:gd name="T21" fmla="*/ 192 h 304"/>
                  <a:gd name="T22" fmla="*/ 201 w 283"/>
                  <a:gd name="T23" fmla="*/ 192 h 304"/>
                  <a:gd name="T24" fmla="*/ 142 w 283"/>
                  <a:gd name="T25" fmla="*/ 39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3" h="304">
                    <a:moveTo>
                      <a:pt x="36" y="304"/>
                    </a:moveTo>
                    <a:lnTo>
                      <a:pt x="0" y="304"/>
                    </a:lnTo>
                    <a:lnTo>
                      <a:pt x="125" y="0"/>
                    </a:lnTo>
                    <a:lnTo>
                      <a:pt x="158" y="0"/>
                    </a:lnTo>
                    <a:lnTo>
                      <a:pt x="283" y="304"/>
                    </a:lnTo>
                    <a:lnTo>
                      <a:pt x="246" y="304"/>
                    </a:lnTo>
                    <a:lnTo>
                      <a:pt x="213" y="218"/>
                    </a:lnTo>
                    <a:lnTo>
                      <a:pt x="71" y="218"/>
                    </a:lnTo>
                    <a:lnTo>
                      <a:pt x="36" y="304"/>
                    </a:lnTo>
                    <a:close/>
                    <a:moveTo>
                      <a:pt x="142" y="39"/>
                    </a:moveTo>
                    <a:lnTo>
                      <a:pt x="81" y="192"/>
                    </a:lnTo>
                    <a:lnTo>
                      <a:pt x="201" y="192"/>
                    </a:lnTo>
                    <a:lnTo>
                      <a:pt x="142" y="39"/>
                    </a:lnTo>
                    <a:close/>
                  </a:path>
                </a:pathLst>
              </a:custGeom>
              <a:solidFill>
                <a:srgbClr val="98989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sp>
            <p:nvSpPr>
              <p:cNvPr id="67" name="Freeform 84">
                <a:extLst>
                  <a:ext uri="{FF2B5EF4-FFF2-40B4-BE49-F238E27FC236}">
                    <a16:creationId xmlns:a16="http://schemas.microsoft.com/office/drawing/2014/main" id="{82FB1362-C3B9-790D-D1CD-64FA4771C146}"/>
                  </a:ext>
                </a:extLst>
              </p:cNvPr>
              <p:cNvSpPr>
                <a:spLocks/>
              </p:cNvSpPr>
              <p:nvPr/>
            </p:nvSpPr>
            <p:spPr bwMode="auto">
              <a:xfrm>
                <a:off x="4203700" y="1905001"/>
                <a:ext cx="471488" cy="501650"/>
              </a:xfrm>
              <a:custGeom>
                <a:avLst/>
                <a:gdLst>
                  <a:gd name="T0" fmla="*/ 126 w 126"/>
                  <a:gd name="T1" fmla="*/ 96 h 132"/>
                  <a:gd name="T2" fmla="*/ 67 w 126"/>
                  <a:gd name="T3" fmla="*/ 132 h 132"/>
                  <a:gd name="T4" fmla="*/ 0 w 126"/>
                  <a:gd name="T5" fmla="*/ 66 h 132"/>
                  <a:gd name="T6" fmla="*/ 67 w 126"/>
                  <a:gd name="T7" fmla="*/ 0 h 132"/>
                  <a:gd name="T8" fmla="*/ 126 w 126"/>
                  <a:gd name="T9" fmla="*/ 38 h 132"/>
                  <a:gd name="T10" fmla="*/ 110 w 126"/>
                  <a:gd name="T11" fmla="*/ 38 h 132"/>
                  <a:gd name="T12" fmla="*/ 67 w 126"/>
                  <a:gd name="T13" fmla="*/ 13 h 132"/>
                  <a:gd name="T14" fmla="*/ 15 w 126"/>
                  <a:gd name="T15" fmla="*/ 66 h 132"/>
                  <a:gd name="T16" fmla="*/ 67 w 126"/>
                  <a:gd name="T17" fmla="*/ 120 h 132"/>
                  <a:gd name="T18" fmla="*/ 110 w 126"/>
                  <a:gd name="T19" fmla="*/ 96 h 132"/>
                  <a:gd name="T20" fmla="*/ 126 w 126"/>
                  <a:gd name="T21" fmla="*/ 9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 h="132">
                    <a:moveTo>
                      <a:pt x="126" y="96"/>
                    </a:moveTo>
                    <a:cubicBezTo>
                      <a:pt x="117" y="116"/>
                      <a:pt x="95" y="132"/>
                      <a:pt x="67" y="132"/>
                    </a:cubicBezTo>
                    <a:cubicBezTo>
                      <a:pt x="29" y="132"/>
                      <a:pt x="0" y="103"/>
                      <a:pt x="0" y="66"/>
                    </a:cubicBezTo>
                    <a:cubicBezTo>
                      <a:pt x="0" y="30"/>
                      <a:pt x="29" y="0"/>
                      <a:pt x="67" y="0"/>
                    </a:cubicBezTo>
                    <a:cubicBezTo>
                      <a:pt x="98" y="0"/>
                      <a:pt x="118" y="21"/>
                      <a:pt x="126" y="38"/>
                    </a:cubicBezTo>
                    <a:cubicBezTo>
                      <a:pt x="110" y="38"/>
                      <a:pt x="110" y="38"/>
                      <a:pt x="110" y="38"/>
                    </a:cubicBezTo>
                    <a:cubicBezTo>
                      <a:pt x="106" y="30"/>
                      <a:pt x="91" y="13"/>
                      <a:pt x="67" y="13"/>
                    </a:cubicBezTo>
                    <a:cubicBezTo>
                      <a:pt x="37" y="13"/>
                      <a:pt x="15" y="37"/>
                      <a:pt x="15" y="66"/>
                    </a:cubicBezTo>
                    <a:cubicBezTo>
                      <a:pt x="15" y="96"/>
                      <a:pt x="37" y="120"/>
                      <a:pt x="67" y="120"/>
                    </a:cubicBezTo>
                    <a:cubicBezTo>
                      <a:pt x="94" y="120"/>
                      <a:pt x="107" y="101"/>
                      <a:pt x="110" y="96"/>
                    </a:cubicBezTo>
                    <a:lnTo>
                      <a:pt x="126" y="96"/>
                    </a:lnTo>
                    <a:close/>
                  </a:path>
                </a:pathLst>
              </a:custGeom>
              <a:solidFill>
                <a:srgbClr val="98989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sp>
            <p:nvSpPr>
              <p:cNvPr id="68" name="Freeform 85">
                <a:extLst>
                  <a:ext uri="{FF2B5EF4-FFF2-40B4-BE49-F238E27FC236}">
                    <a16:creationId xmlns:a16="http://schemas.microsoft.com/office/drawing/2014/main" id="{A9213CE5-F8FB-A326-150C-65571B4CE407}"/>
                  </a:ext>
                </a:extLst>
              </p:cNvPr>
              <p:cNvSpPr>
                <a:spLocks/>
              </p:cNvSpPr>
              <p:nvPr/>
            </p:nvSpPr>
            <p:spPr bwMode="auto">
              <a:xfrm>
                <a:off x="4741863" y="1916113"/>
                <a:ext cx="266700" cy="482600"/>
              </a:xfrm>
              <a:custGeom>
                <a:avLst/>
                <a:gdLst>
                  <a:gd name="T0" fmla="*/ 0 w 168"/>
                  <a:gd name="T1" fmla="*/ 0 h 304"/>
                  <a:gd name="T2" fmla="*/ 168 w 168"/>
                  <a:gd name="T3" fmla="*/ 0 h 304"/>
                  <a:gd name="T4" fmla="*/ 168 w 168"/>
                  <a:gd name="T5" fmla="*/ 29 h 304"/>
                  <a:gd name="T6" fmla="*/ 36 w 168"/>
                  <a:gd name="T7" fmla="*/ 29 h 304"/>
                  <a:gd name="T8" fmla="*/ 36 w 168"/>
                  <a:gd name="T9" fmla="*/ 137 h 304"/>
                  <a:gd name="T10" fmla="*/ 168 w 168"/>
                  <a:gd name="T11" fmla="*/ 137 h 304"/>
                  <a:gd name="T12" fmla="*/ 168 w 168"/>
                  <a:gd name="T13" fmla="*/ 166 h 304"/>
                  <a:gd name="T14" fmla="*/ 36 w 168"/>
                  <a:gd name="T15" fmla="*/ 166 h 304"/>
                  <a:gd name="T16" fmla="*/ 36 w 168"/>
                  <a:gd name="T17" fmla="*/ 276 h 304"/>
                  <a:gd name="T18" fmla="*/ 168 w 168"/>
                  <a:gd name="T19" fmla="*/ 276 h 304"/>
                  <a:gd name="T20" fmla="*/ 168 w 168"/>
                  <a:gd name="T21" fmla="*/ 304 h 304"/>
                  <a:gd name="T22" fmla="*/ 0 w 168"/>
                  <a:gd name="T23" fmla="*/ 304 h 304"/>
                  <a:gd name="T24" fmla="*/ 0 w 168"/>
                  <a:gd name="T25"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304">
                    <a:moveTo>
                      <a:pt x="0" y="0"/>
                    </a:moveTo>
                    <a:lnTo>
                      <a:pt x="168" y="0"/>
                    </a:lnTo>
                    <a:lnTo>
                      <a:pt x="168" y="29"/>
                    </a:lnTo>
                    <a:lnTo>
                      <a:pt x="36" y="29"/>
                    </a:lnTo>
                    <a:lnTo>
                      <a:pt x="36" y="137"/>
                    </a:lnTo>
                    <a:lnTo>
                      <a:pt x="168" y="137"/>
                    </a:lnTo>
                    <a:lnTo>
                      <a:pt x="168" y="166"/>
                    </a:lnTo>
                    <a:lnTo>
                      <a:pt x="36" y="166"/>
                    </a:lnTo>
                    <a:lnTo>
                      <a:pt x="36" y="276"/>
                    </a:lnTo>
                    <a:lnTo>
                      <a:pt x="168" y="276"/>
                    </a:lnTo>
                    <a:lnTo>
                      <a:pt x="168" y="304"/>
                    </a:lnTo>
                    <a:lnTo>
                      <a:pt x="0" y="304"/>
                    </a:lnTo>
                    <a:lnTo>
                      <a:pt x="0" y="0"/>
                    </a:lnTo>
                    <a:close/>
                  </a:path>
                </a:pathLst>
              </a:custGeom>
              <a:solidFill>
                <a:srgbClr val="98989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sp>
            <p:nvSpPr>
              <p:cNvPr id="69" name="Freeform 86">
                <a:extLst>
                  <a:ext uri="{FF2B5EF4-FFF2-40B4-BE49-F238E27FC236}">
                    <a16:creationId xmlns:a16="http://schemas.microsoft.com/office/drawing/2014/main" id="{32DFE045-48F9-1893-8F5A-8201EA0E858E}"/>
                  </a:ext>
                </a:extLst>
              </p:cNvPr>
              <p:cNvSpPr>
                <a:spLocks/>
              </p:cNvSpPr>
              <p:nvPr/>
            </p:nvSpPr>
            <p:spPr bwMode="auto">
              <a:xfrm>
                <a:off x="5191125" y="1916113"/>
                <a:ext cx="296863" cy="482600"/>
              </a:xfrm>
              <a:custGeom>
                <a:avLst/>
                <a:gdLst>
                  <a:gd name="T0" fmla="*/ 71 w 187"/>
                  <a:gd name="T1" fmla="*/ 43 h 304"/>
                  <a:gd name="T2" fmla="*/ 0 w 187"/>
                  <a:gd name="T3" fmla="*/ 43 h 304"/>
                  <a:gd name="T4" fmla="*/ 0 w 187"/>
                  <a:gd name="T5" fmla="*/ 0 h 304"/>
                  <a:gd name="T6" fmla="*/ 187 w 187"/>
                  <a:gd name="T7" fmla="*/ 0 h 304"/>
                  <a:gd name="T8" fmla="*/ 187 w 187"/>
                  <a:gd name="T9" fmla="*/ 43 h 304"/>
                  <a:gd name="T10" fmla="*/ 118 w 187"/>
                  <a:gd name="T11" fmla="*/ 43 h 304"/>
                  <a:gd name="T12" fmla="*/ 118 w 187"/>
                  <a:gd name="T13" fmla="*/ 304 h 304"/>
                  <a:gd name="T14" fmla="*/ 71 w 187"/>
                  <a:gd name="T15" fmla="*/ 304 h 304"/>
                  <a:gd name="T16" fmla="*/ 71 w 187"/>
                  <a:gd name="T17" fmla="*/ 43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304">
                    <a:moveTo>
                      <a:pt x="71" y="43"/>
                    </a:moveTo>
                    <a:lnTo>
                      <a:pt x="0" y="43"/>
                    </a:lnTo>
                    <a:lnTo>
                      <a:pt x="0" y="0"/>
                    </a:lnTo>
                    <a:lnTo>
                      <a:pt x="187" y="0"/>
                    </a:lnTo>
                    <a:lnTo>
                      <a:pt x="187" y="43"/>
                    </a:lnTo>
                    <a:lnTo>
                      <a:pt x="118" y="43"/>
                    </a:lnTo>
                    <a:lnTo>
                      <a:pt x="118" y="304"/>
                    </a:lnTo>
                    <a:lnTo>
                      <a:pt x="71" y="304"/>
                    </a:lnTo>
                    <a:lnTo>
                      <a:pt x="71" y="43"/>
                    </a:lnTo>
                    <a:close/>
                  </a:path>
                </a:pathLst>
              </a:custGeom>
              <a:solidFill>
                <a:srgbClr val="98989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sp>
            <p:nvSpPr>
              <p:cNvPr id="70" name="Freeform 87">
                <a:extLst>
                  <a:ext uri="{FF2B5EF4-FFF2-40B4-BE49-F238E27FC236}">
                    <a16:creationId xmlns:a16="http://schemas.microsoft.com/office/drawing/2014/main" id="{3EE459D9-0459-C012-E2E9-8B5A132BC63B}"/>
                  </a:ext>
                </a:extLst>
              </p:cNvPr>
              <p:cNvSpPr>
                <a:spLocks/>
              </p:cNvSpPr>
              <p:nvPr/>
            </p:nvSpPr>
            <p:spPr bwMode="auto">
              <a:xfrm>
                <a:off x="5540375" y="1916113"/>
                <a:ext cx="265113" cy="482600"/>
              </a:xfrm>
              <a:custGeom>
                <a:avLst/>
                <a:gdLst>
                  <a:gd name="T0" fmla="*/ 0 w 167"/>
                  <a:gd name="T1" fmla="*/ 0 h 304"/>
                  <a:gd name="T2" fmla="*/ 167 w 167"/>
                  <a:gd name="T3" fmla="*/ 0 h 304"/>
                  <a:gd name="T4" fmla="*/ 167 w 167"/>
                  <a:gd name="T5" fmla="*/ 43 h 304"/>
                  <a:gd name="T6" fmla="*/ 47 w 167"/>
                  <a:gd name="T7" fmla="*/ 43 h 304"/>
                  <a:gd name="T8" fmla="*/ 47 w 167"/>
                  <a:gd name="T9" fmla="*/ 130 h 304"/>
                  <a:gd name="T10" fmla="*/ 167 w 167"/>
                  <a:gd name="T11" fmla="*/ 130 h 304"/>
                  <a:gd name="T12" fmla="*/ 167 w 167"/>
                  <a:gd name="T13" fmla="*/ 173 h 304"/>
                  <a:gd name="T14" fmla="*/ 47 w 167"/>
                  <a:gd name="T15" fmla="*/ 173 h 304"/>
                  <a:gd name="T16" fmla="*/ 47 w 167"/>
                  <a:gd name="T17" fmla="*/ 261 h 304"/>
                  <a:gd name="T18" fmla="*/ 167 w 167"/>
                  <a:gd name="T19" fmla="*/ 261 h 304"/>
                  <a:gd name="T20" fmla="*/ 167 w 167"/>
                  <a:gd name="T21" fmla="*/ 304 h 304"/>
                  <a:gd name="T22" fmla="*/ 0 w 167"/>
                  <a:gd name="T23" fmla="*/ 304 h 304"/>
                  <a:gd name="T24" fmla="*/ 0 w 167"/>
                  <a:gd name="T25"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4">
                    <a:moveTo>
                      <a:pt x="0" y="0"/>
                    </a:moveTo>
                    <a:lnTo>
                      <a:pt x="167" y="0"/>
                    </a:lnTo>
                    <a:lnTo>
                      <a:pt x="167" y="43"/>
                    </a:lnTo>
                    <a:lnTo>
                      <a:pt x="47" y="43"/>
                    </a:lnTo>
                    <a:lnTo>
                      <a:pt x="47" y="130"/>
                    </a:lnTo>
                    <a:lnTo>
                      <a:pt x="167" y="130"/>
                    </a:lnTo>
                    <a:lnTo>
                      <a:pt x="167" y="173"/>
                    </a:lnTo>
                    <a:lnTo>
                      <a:pt x="47" y="173"/>
                    </a:lnTo>
                    <a:lnTo>
                      <a:pt x="47" y="261"/>
                    </a:lnTo>
                    <a:lnTo>
                      <a:pt x="167" y="261"/>
                    </a:lnTo>
                    <a:lnTo>
                      <a:pt x="167" y="304"/>
                    </a:lnTo>
                    <a:lnTo>
                      <a:pt x="0" y="304"/>
                    </a:lnTo>
                    <a:lnTo>
                      <a:pt x="0" y="0"/>
                    </a:lnTo>
                    <a:close/>
                  </a:path>
                </a:pathLst>
              </a:custGeom>
              <a:solidFill>
                <a:srgbClr val="98989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sp>
            <p:nvSpPr>
              <p:cNvPr id="71" name="Freeform 88">
                <a:extLst>
                  <a:ext uri="{FF2B5EF4-FFF2-40B4-BE49-F238E27FC236}">
                    <a16:creationId xmlns:a16="http://schemas.microsoft.com/office/drawing/2014/main" id="{5711F94A-B048-36B9-4E47-6D7E63C254EA}"/>
                  </a:ext>
                </a:extLst>
              </p:cNvPr>
              <p:cNvSpPr>
                <a:spLocks/>
              </p:cNvSpPr>
              <p:nvPr/>
            </p:nvSpPr>
            <p:spPr bwMode="auto">
              <a:xfrm>
                <a:off x="5865813" y="1905001"/>
                <a:ext cx="479425" cy="506413"/>
              </a:xfrm>
              <a:custGeom>
                <a:avLst/>
                <a:gdLst>
                  <a:gd name="T0" fmla="*/ 127 w 128"/>
                  <a:gd name="T1" fmla="*/ 91 h 133"/>
                  <a:gd name="T2" fmla="*/ 67 w 128"/>
                  <a:gd name="T3" fmla="*/ 133 h 133"/>
                  <a:gd name="T4" fmla="*/ 0 w 128"/>
                  <a:gd name="T5" fmla="*/ 66 h 133"/>
                  <a:gd name="T6" fmla="*/ 67 w 128"/>
                  <a:gd name="T7" fmla="*/ 0 h 133"/>
                  <a:gd name="T8" fmla="*/ 128 w 128"/>
                  <a:gd name="T9" fmla="*/ 42 h 133"/>
                  <a:gd name="T10" fmla="*/ 106 w 128"/>
                  <a:gd name="T11" fmla="*/ 42 h 133"/>
                  <a:gd name="T12" fmla="*/ 66 w 128"/>
                  <a:gd name="T13" fmla="*/ 18 h 133"/>
                  <a:gd name="T14" fmla="*/ 20 w 128"/>
                  <a:gd name="T15" fmla="*/ 66 h 133"/>
                  <a:gd name="T16" fmla="*/ 67 w 128"/>
                  <a:gd name="T17" fmla="*/ 115 h 133"/>
                  <a:gd name="T18" fmla="*/ 106 w 128"/>
                  <a:gd name="T19" fmla="*/ 91 h 133"/>
                  <a:gd name="T20" fmla="*/ 127 w 128"/>
                  <a:gd name="T21" fmla="*/ 9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 h="133">
                    <a:moveTo>
                      <a:pt x="127" y="91"/>
                    </a:moveTo>
                    <a:cubicBezTo>
                      <a:pt x="119" y="115"/>
                      <a:pt x="96" y="133"/>
                      <a:pt x="67" y="133"/>
                    </a:cubicBezTo>
                    <a:cubicBezTo>
                      <a:pt x="28" y="133"/>
                      <a:pt x="0" y="102"/>
                      <a:pt x="0" y="66"/>
                    </a:cubicBezTo>
                    <a:cubicBezTo>
                      <a:pt x="0" y="31"/>
                      <a:pt x="27" y="0"/>
                      <a:pt x="67" y="0"/>
                    </a:cubicBezTo>
                    <a:cubicBezTo>
                      <a:pt x="101" y="0"/>
                      <a:pt x="121" y="24"/>
                      <a:pt x="128" y="42"/>
                    </a:cubicBezTo>
                    <a:cubicBezTo>
                      <a:pt x="106" y="42"/>
                      <a:pt x="106" y="42"/>
                      <a:pt x="106" y="42"/>
                    </a:cubicBezTo>
                    <a:cubicBezTo>
                      <a:pt x="102" y="34"/>
                      <a:pt x="89" y="18"/>
                      <a:pt x="66" y="18"/>
                    </a:cubicBezTo>
                    <a:cubicBezTo>
                      <a:pt x="39" y="18"/>
                      <a:pt x="20" y="40"/>
                      <a:pt x="20" y="66"/>
                    </a:cubicBezTo>
                    <a:cubicBezTo>
                      <a:pt x="20" y="93"/>
                      <a:pt x="40" y="115"/>
                      <a:pt x="67" y="115"/>
                    </a:cubicBezTo>
                    <a:cubicBezTo>
                      <a:pt x="91" y="115"/>
                      <a:pt x="103" y="96"/>
                      <a:pt x="106" y="91"/>
                    </a:cubicBezTo>
                    <a:lnTo>
                      <a:pt x="127" y="91"/>
                    </a:lnTo>
                    <a:close/>
                  </a:path>
                </a:pathLst>
              </a:custGeom>
              <a:solidFill>
                <a:srgbClr val="98989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sp>
            <p:nvSpPr>
              <p:cNvPr id="72" name="Freeform 89">
                <a:extLst>
                  <a:ext uri="{FF2B5EF4-FFF2-40B4-BE49-F238E27FC236}">
                    <a16:creationId xmlns:a16="http://schemas.microsoft.com/office/drawing/2014/main" id="{273C8580-6F11-358A-B484-883430A18BE3}"/>
                  </a:ext>
                </a:extLst>
              </p:cNvPr>
              <p:cNvSpPr>
                <a:spLocks/>
              </p:cNvSpPr>
              <p:nvPr/>
            </p:nvSpPr>
            <p:spPr bwMode="auto">
              <a:xfrm>
                <a:off x="6408738" y="1916113"/>
                <a:ext cx="358775" cy="482600"/>
              </a:xfrm>
              <a:custGeom>
                <a:avLst/>
                <a:gdLst>
                  <a:gd name="T0" fmla="*/ 0 w 226"/>
                  <a:gd name="T1" fmla="*/ 304 h 304"/>
                  <a:gd name="T2" fmla="*/ 0 w 226"/>
                  <a:gd name="T3" fmla="*/ 0 h 304"/>
                  <a:gd name="T4" fmla="*/ 49 w 226"/>
                  <a:gd name="T5" fmla="*/ 0 h 304"/>
                  <a:gd name="T6" fmla="*/ 49 w 226"/>
                  <a:gd name="T7" fmla="*/ 127 h 304"/>
                  <a:gd name="T8" fmla="*/ 179 w 226"/>
                  <a:gd name="T9" fmla="*/ 127 h 304"/>
                  <a:gd name="T10" fmla="*/ 179 w 226"/>
                  <a:gd name="T11" fmla="*/ 0 h 304"/>
                  <a:gd name="T12" fmla="*/ 226 w 226"/>
                  <a:gd name="T13" fmla="*/ 0 h 304"/>
                  <a:gd name="T14" fmla="*/ 226 w 226"/>
                  <a:gd name="T15" fmla="*/ 304 h 304"/>
                  <a:gd name="T16" fmla="*/ 179 w 226"/>
                  <a:gd name="T17" fmla="*/ 304 h 304"/>
                  <a:gd name="T18" fmla="*/ 179 w 226"/>
                  <a:gd name="T19" fmla="*/ 170 h 304"/>
                  <a:gd name="T20" fmla="*/ 49 w 226"/>
                  <a:gd name="T21" fmla="*/ 170 h 304"/>
                  <a:gd name="T22" fmla="*/ 49 w 226"/>
                  <a:gd name="T23" fmla="*/ 304 h 304"/>
                  <a:gd name="T24" fmla="*/ 0 w 226"/>
                  <a:gd name="T25"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 h="304">
                    <a:moveTo>
                      <a:pt x="0" y="304"/>
                    </a:moveTo>
                    <a:lnTo>
                      <a:pt x="0" y="0"/>
                    </a:lnTo>
                    <a:lnTo>
                      <a:pt x="49" y="0"/>
                    </a:lnTo>
                    <a:lnTo>
                      <a:pt x="49" y="127"/>
                    </a:lnTo>
                    <a:lnTo>
                      <a:pt x="179" y="127"/>
                    </a:lnTo>
                    <a:lnTo>
                      <a:pt x="179" y="0"/>
                    </a:lnTo>
                    <a:lnTo>
                      <a:pt x="226" y="0"/>
                    </a:lnTo>
                    <a:lnTo>
                      <a:pt x="226" y="304"/>
                    </a:lnTo>
                    <a:lnTo>
                      <a:pt x="179" y="304"/>
                    </a:lnTo>
                    <a:lnTo>
                      <a:pt x="179" y="170"/>
                    </a:lnTo>
                    <a:lnTo>
                      <a:pt x="49" y="170"/>
                    </a:lnTo>
                    <a:lnTo>
                      <a:pt x="49" y="304"/>
                    </a:lnTo>
                    <a:lnTo>
                      <a:pt x="0" y="304"/>
                    </a:lnTo>
                    <a:close/>
                  </a:path>
                </a:pathLst>
              </a:custGeom>
              <a:solidFill>
                <a:srgbClr val="98989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A5A5A5"/>
                  </a:solidFill>
                </a:endParaRPr>
              </a:p>
            </p:txBody>
          </p:sp>
        </p:grpSp>
        <p:grpSp>
          <p:nvGrpSpPr>
            <p:cNvPr id="56" name="Group 55">
              <a:extLst>
                <a:ext uri="{FF2B5EF4-FFF2-40B4-BE49-F238E27FC236}">
                  <a16:creationId xmlns:a16="http://schemas.microsoft.com/office/drawing/2014/main" id="{20A014E9-C41A-FCE0-362E-4CA2B451EFF9}"/>
                </a:ext>
              </a:extLst>
            </p:cNvPr>
            <p:cNvGrpSpPr/>
            <p:nvPr/>
          </p:nvGrpSpPr>
          <p:grpSpPr>
            <a:xfrm>
              <a:off x="408828" y="631546"/>
              <a:ext cx="2483434" cy="530352"/>
              <a:chOff x="336550" y="1871663"/>
              <a:chExt cx="2646363" cy="565150"/>
            </a:xfrm>
            <a:solidFill>
              <a:schemeClr val="bg1"/>
            </a:solidFill>
          </p:grpSpPr>
          <p:sp>
            <p:nvSpPr>
              <p:cNvPr id="57" name="Freeform 90">
                <a:extLst>
                  <a:ext uri="{FF2B5EF4-FFF2-40B4-BE49-F238E27FC236}">
                    <a16:creationId xmlns:a16="http://schemas.microsoft.com/office/drawing/2014/main" id="{9CD8A5BA-9793-E240-44EB-74649F2E629F}"/>
                  </a:ext>
                </a:extLst>
              </p:cNvPr>
              <p:cNvSpPr>
                <a:spLocks/>
              </p:cNvSpPr>
              <p:nvPr/>
            </p:nvSpPr>
            <p:spPr bwMode="auto">
              <a:xfrm>
                <a:off x="336550" y="1912938"/>
                <a:ext cx="265113" cy="490538"/>
              </a:xfrm>
              <a:custGeom>
                <a:avLst/>
                <a:gdLst>
                  <a:gd name="T0" fmla="*/ 0 w 167"/>
                  <a:gd name="T1" fmla="*/ 0 h 309"/>
                  <a:gd name="T2" fmla="*/ 167 w 167"/>
                  <a:gd name="T3" fmla="*/ 0 h 309"/>
                  <a:gd name="T4" fmla="*/ 167 w 167"/>
                  <a:gd name="T5" fmla="*/ 31 h 309"/>
                  <a:gd name="T6" fmla="*/ 33 w 167"/>
                  <a:gd name="T7" fmla="*/ 31 h 309"/>
                  <a:gd name="T8" fmla="*/ 33 w 167"/>
                  <a:gd name="T9" fmla="*/ 139 h 309"/>
                  <a:gd name="T10" fmla="*/ 165 w 167"/>
                  <a:gd name="T11" fmla="*/ 139 h 309"/>
                  <a:gd name="T12" fmla="*/ 165 w 167"/>
                  <a:gd name="T13" fmla="*/ 168 h 309"/>
                  <a:gd name="T14" fmla="*/ 33 w 167"/>
                  <a:gd name="T15" fmla="*/ 168 h 309"/>
                  <a:gd name="T16" fmla="*/ 33 w 167"/>
                  <a:gd name="T17" fmla="*/ 278 h 309"/>
                  <a:gd name="T18" fmla="*/ 167 w 167"/>
                  <a:gd name="T19" fmla="*/ 278 h 309"/>
                  <a:gd name="T20" fmla="*/ 167 w 167"/>
                  <a:gd name="T21" fmla="*/ 309 h 309"/>
                  <a:gd name="T22" fmla="*/ 0 w 167"/>
                  <a:gd name="T23" fmla="*/ 309 h 309"/>
                  <a:gd name="T24" fmla="*/ 0 w 167"/>
                  <a:gd name="T25"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9">
                    <a:moveTo>
                      <a:pt x="0" y="0"/>
                    </a:moveTo>
                    <a:lnTo>
                      <a:pt x="167" y="0"/>
                    </a:lnTo>
                    <a:lnTo>
                      <a:pt x="167" y="31"/>
                    </a:lnTo>
                    <a:lnTo>
                      <a:pt x="33" y="31"/>
                    </a:lnTo>
                    <a:lnTo>
                      <a:pt x="33" y="139"/>
                    </a:lnTo>
                    <a:lnTo>
                      <a:pt x="165" y="139"/>
                    </a:lnTo>
                    <a:lnTo>
                      <a:pt x="165" y="168"/>
                    </a:lnTo>
                    <a:lnTo>
                      <a:pt x="33" y="168"/>
                    </a:lnTo>
                    <a:lnTo>
                      <a:pt x="33" y="278"/>
                    </a:lnTo>
                    <a:lnTo>
                      <a:pt x="167" y="278"/>
                    </a:lnTo>
                    <a:lnTo>
                      <a:pt x="167" y="309"/>
                    </a:lnTo>
                    <a:lnTo>
                      <a:pt x="0" y="309"/>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91">
                <a:extLst>
                  <a:ext uri="{FF2B5EF4-FFF2-40B4-BE49-F238E27FC236}">
                    <a16:creationId xmlns:a16="http://schemas.microsoft.com/office/drawing/2014/main" id="{37E8CEC7-6746-5DA2-8F59-B3BB0434E2D0}"/>
                  </a:ext>
                </a:extLst>
              </p:cNvPr>
              <p:cNvSpPr>
                <a:spLocks/>
              </p:cNvSpPr>
              <p:nvPr/>
            </p:nvSpPr>
            <p:spPr bwMode="auto">
              <a:xfrm>
                <a:off x="650875" y="1912938"/>
                <a:ext cx="392113" cy="490538"/>
              </a:xfrm>
              <a:custGeom>
                <a:avLst/>
                <a:gdLst>
                  <a:gd name="T0" fmla="*/ 103 w 247"/>
                  <a:gd name="T1" fmla="*/ 148 h 309"/>
                  <a:gd name="T2" fmla="*/ 7 w 247"/>
                  <a:gd name="T3" fmla="*/ 0 h 309"/>
                  <a:gd name="T4" fmla="*/ 44 w 247"/>
                  <a:gd name="T5" fmla="*/ 0 h 309"/>
                  <a:gd name="T6" fmla="*/ 122 w 247"/>
                  <a:gd name="T7" fmla="*/ 124 h 309"/>
                  <a:gd name="T8" fmla="*/ 200 w 247"/>
                  <a:gd name="T9" fmla="*/ 0 h 309"/>
                  <a:gd name="T10" fmla="*/ 240 w 247"/>
                  <a:gd name="T11" fmla="*/ 0 h 309"/>
                  <a:gd name="T12" fmla="*/ 144 w 247"/>
                  <a:gd name="T13" fmla="*/ 151 h 309"/>
                  <a:gd name="T14" fmla="*/ 247 w 247"/>
                  <a:gd name="T15" fmla="*/ 309 h 309"/>
                  <a:gd name="T16" fmla="*/ 207 w 247"/>
                  <a:gd name="T17" fmla="*/ 309 h 309"/>
                  <a:gd name="T18" fmla="*/ 122 w 247"/>
                  <a:gd name="T19" fmla="*/ 175 h 309"/>
                  <a:gd name="T20" fmla="*/ 37 w 247"/>
                  <a:gd name="T21" fmla="*/ 309 h 309"/>
                  <a:gd name="T22" fmla="*/ 0 w 247"/>
                  <a:gd name="T23" fmla="*/ 309 h 309"/>
                  <a:gd name="T24" fmla="*/ 103 w 247"/>
                  <a:gd name="T25" fmla="*/ 148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7" h="309">
                    <a:moveTo>
                      <a:pt x="103" y="148"/>
                    </a:moveTo>
                    <a:lnTo>
                      <a:pt x="7" y="0"/>
                    </a:lnTo>
                    <a:lnTo>
                      <a:pt x="44" y="0"/>
                    </a:lnTo>
                    <a:lnTo>
                      <a:pt x="122" y="124"/>
                    </a:lnTo>
                    <a:lnTo>
                      <a:pt x="200" y="0"/>
                    </a:lnTo>
                    <a:lnTo>
                      <a:pt x="240" y="0"/>
                    </a:lnTo>
                    <a:lnTo>
                      <a:pt x="144" y="151"/>
                    </a:lnTo>
                    <a:lnTo>
                      <a:pt x="247" y="309"/>
                    </a:lnTo>
                    <a:lnTo>
                      <a:pt x="207" y="309"/>
                    </a:lnTo>
                    <a:lnTo>
                      <a:pt x="122" y="175"/>
                    </a:lnTo>
                    <a:lnTo>
                      <a:pt x="37" y="309"/>
                    </a:lnTo>
                    <a:lnTo>
                      <a:pt x="0" y="309"/>
                    </a:lnTo>
                    <a:lnTo>
                      <a:pt x="103" y="14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92">
                <a:extLst>
                  <a:ext uri="{FF2B5EF4-FFF2-40B4-BE49-F238E27FC236}">
                    <a16:creationId xmlns:a16="http://schemas.microsoft.com/office/drawing/2014/main" id="{497B5FCA-B728-DD65-DA1E-02D181817989}"/>
                  </a:ext>
                </a:extLst>
              </p:cNvPr>
              <p:cNvSpPr>
                <a:spLocks noEditPoints="1"/>
              </p:cNvSpPr>
              <p:nvPr/>
            </p:nvSpPr>
            <p:spPr bwMode="auto">
              <a:xfrm>
                <a:off x="1100138" y="1912938"/>
                <a:ext cx="306388" cy="490538"/>
              </a:xfrm>
              <a:custGeom>
                <a:avLst/>
                <a:gdLst>
                  <a:gd name="T0" fmla="*/ 34 w 82"/>
                  <a:gd name="T1" fmla="*/ 0 h 129"/>
                  <a:gd name="T2" fmla="*/ 68 w 82"/>
                  <a:gd name="T3" fmla="*/ 9 h 129"/>
                  <a:gd name="T4" fmla="*/ 82 w 82"/>
                  <a:gd name="T5" fmla="*/ 39 h 129"/>
                  <a:gd name="T6" fmla="*/ 69 w 82"/>
                  <a:gd name="T7" fmla="*/ 70 h 129"/>
                  <a:gd name="T8" fmla="*/ 35 w 82"/>
                  <a:gd name="T9" fmla="*/ 78 h 129"/>
                  <a:gd name="T10" fmla="*/ 14 w 82"/>
                  <a:gd name="T11" fmla="*/ 78 h 129"/>
                  <a:gd name="T12" fmla="*/ 14 w 82"/>
                  <a:gd name="T13" fmla="*/ 129 h 129"/>
                  <a:gd name="T14" fmla="*/ 0 w 82"/>
                  <a:gd name="T15" fmla="*/ 129 h 129"/>
                  <a:gd name="T16" fmla="*/ 0 w 82"/>
                  <a:gd name="T17" fmla="*/ 0 h 129"/>
                  <a:gd name="T18" fmla="*/ 34 w 82"/>
                  <a:gd name="T19" fmla="*/ 0 h 129"/>
                  <a:gd name="T20" fmla="*/ 14 w 82"/>
                  <a:gd name="T21" fmla="*/ 66 h 129"/>
                  <a:gd name="T22" fmla="*/ 35 w 82"/>
                  <a:gd name="T23" fmla="*/ 66 h 129"/>
                  <a:gd name="T24" fmla="*/ 59 w 82"/>
                  <a:gd name="T25" fmla="*/ 60 h 129"/>
                  <a:gd name="T26" fmla="*/ 68 w 82"/>
                  <a:gd name="T27" fmla="*/ 39 h 129"/>
                  <a:gd name="T28" fmla="*/ 58 w 82"/>
                  <a:gd name="T29" fmla="*/ 18 h 129"/>
                  <a:gd name="T30" fmla="*/ 35 w 82"/>
                  <a:gd name="T31" fmla="*/ 13 h 129"/>
                  <a:gd name="T32" fmla="*/ 14 w 82"/>
                  <a:gd name="T33" fmla="*/ 13 h 129"/>
                  <a:gd name="T34" fmla="*/ 14 w 82"/>
                  <a:gd name="T35" fmla="*/ 6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9">
                    <a:moveTo>
                      <a:pt x="34" y="0"/>
                    </a:moveTo>
                    <a:cubicBezTo>
                      <a:pt x="52" y="0"/>
                      <a:pt x="60" y="3"/>
                      <a:pt x="68" y="9"/>
                    </a:cubicBezTo>
                    <a:cubicBezTo>
                      <a:pt x="77" y="15"/>
                      <a:pt x="82" y="27"/>
                      <a:pt x="82" y="39"/>
                    </a:cubicBezTo>
                    <a:cubicBezTo>
                      <a:pt x="82" y="51"/>
                      <a:pt x="77" y="63"/>
                      <a:pt x="69" y="70"/>
                    </a:cubicBezTo>
                    <a:cubicBezTo>
                      <a:pt x="60" y="76"/>
                      <a:pt x="52" y="78"/>
                      <a:pt x="35" y="78"/>
                    </a:cubicBezTo>
                    <a:cubicBezTo>
                      <a:pt x="14" y="78"/>
                      <a:pt x="14" y="78"/>
                      <a:pt x="14" y="78"/>
                    </a:cubicBezTo>
                    <a:cubicBezTo>
                      <a:pt x="14" y="129"/>
                      <a:pt x="14" y="129"/>
                      <a:pt x="14" y="129"/>
                    </a:cubicBezTo>
                    <a:cubicBezTo>
                      <a:pt x="0" y="129"/>
                      <a:pt x="0" y="129"/>
                      <a:pt x="0" y="129"/>
                    </a:cubicBezTo>
                    <a:cubicBezTo>
                      <a:pt x="0" y="0"/>
                      <a:pt x="0" y="0"/>
                      <a:pt x="0" y="0"/>
                    </a:cubicBezTo>
                    <a:lnTo>
                      <a:pt x="34" y="0"/>
                    </a:lnTo>
                    <a:close/>
                    <a:moveTo>
                      <a:pt x="14" y="66"/>
                    </a:moveTo>
                    <a:cubicBezTo>
                      <a:pt x="35" y="66"/>
                      <a:pt x="35" y="66"/>
                      <a:pt x="35" y="66"/>
                    </a:cubicBezTo>
                    <a:cubicBezTo>
                      <a:pt x="46" y="66"/>
                      <a:pt x="52" y="64"/>
                      <a:pt x="59" y="60"/>
                    </a:cubicBezTo>
                    <a:cubicBezTo>
                      <a:pt x="64" y="57"/>
                      <a:pt x="68" y="48"/>
                      <a:pt x="68" y="39"/>
                    </a:cubicBezTo>
                    <a:cubicBezTo>
                      <a:pt x="68" y="30"/>
                      <a:pt x="64" y="22"/>
                      <a:pt x="58" y="18"/>
                    </a:cubicBezTo>
                    <a:cubicBezTo>
                      <a:pt x="52" y="14"/>
                      <a:pt x="45" y="13"/>
                      <a:pt x="35" y="13"/>
                    </a:cubicBezTo>
                    <a:cubicBezTo>
                      <a:pt x="14" y="13"/>
                      <a:pt x="14" y="13"/>
                      <a:pt x="14" y="13"/>
                    </a:cubicBezTo>
                    <a:lnTo>
                      <a:pt x="14" y="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0" name="Freeform 93">
                <a:extLst>
                  <a:ext uri="{FF2B5EF4-FFF2-40B4-BE49-F238E27FC236}">
                    <a16:creationId xmlns:a16="http://schemas.microsoft.com/office/drawing/2014/main" id="{0B3C93BC-7019-B087-431C-FEB2CBACE2D7}"/>
                  </a:ext>
                </a:extLst>
              </p:cNvPr>
              <p:cNvSpPr>
                <a:spLocks/>
              </p:cNvSpPr>
              <p:nvPr/>
            </p:nvSpPr>
            <p:spPr bwMode="auto">
              <a:xfrm>
                <a:off x="1462088" y="1912938"/>
                <a:ext cx="236538" cy="490538"/>
              </a:xfrm>
              <a:custGeom>
                <a:avLst/>
                <a:gdLst>
                  <a:gd name="T0" fmla="*/ 0 w 149"/>
                  <a:gd name="T1" fmla="*/ 0 h 309"/>
                  <a:gd name="T2" fmla="*/ 33 w 149"/>
                  <a:gd name="T3" fmla="*/ 0 h 309"/>
                  <a:gd name="T4" fmla="*/ 33 w 149"/>
                  <a:gd name="T5" fmla="*/ 278 h 309"/>
                  <a:gd name="T6" fmla="*/ 149 w 149"/>
                  <a:gd name="T7" fmla="*/ 278 h 309"/>
                  <a:gd name="T8" fmla="*/ 149 w 149"/>
                  <a:gd name="T9" fmla="*/ 309 h 309"/>
                  <a:gd name="T10" fmla="*/ 0 w 149"/>
                  <a:gd name="T11" fmla="*/ 309 h 309"/>
                  <a:gd name="T12" fmla="*/ 0 w 149"/>
                  <a:gd name="T13" fmla="*/ 0 h 309"/>
                </a:gdLst>
                <a:ahLst/>
                <a:cxnLst>
                  <a:cxn ang="0">
                    <a:pos x="T0" y="T1"/>
                  </a:cxn>
                  <a:cxn ang="0">
                    <a:pos x="T2" y="T3"/>
                  </a:cxn>
                  <a:cxn ang="0">
                    <a:pos x="T4" y="T5"/>
                  </a:cxn>
                  <a:cxn ang="0">
                    <a:pos x="T6" y="T7"/>
                  </a:cxn>
                  <a:cxn ang="0">
                    <a:pos x="T8" y="T9"/>
                  </a:cxn>
                  <a:cxn ang="0">
                    <a:pos x="T10" y="T11"/>
                  </a:cxn>
                  <a:cxn ang="0">
                    <a:pos x="T12" y="T13"/>
                  </a:cxn>
                </a:cxnLst>
                <a:rect l="0" t="0" r="r" b="b"/>
                <a:pathLst>
                  <a:path w="149" h="309">
                    <a:moveTo>
                      <a:pt x="0" y="0"/>
                    </a:moveTo>
                    <a:lnTo>
                      <a:pt x="33" y="0"/>
                    </a:lnTo>
                    <a:lnTo>
                      <a:pt x="33" y="278"/>
                    </a:lnTo>
                    <a:lnTo>
                      <a:pt x="149" y="278"/>
                    </a:lnTo>
                    <a:lnTo>
                      <a:pt x="149" y="309"/>
                    </a:lnTo>
                    <a:lnTo>
                      <a:pt x="0" y="309"/>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94">
                <a:extLst>
                  <a:ext uri="{FF2B5EF4-FFF2-40B4-BE49-F238E27FC236}">
                    <a16:creationId xmlns:a16="http://schemas.microsoft.com/office/drawing/2014/main" id="{4AE57CE6-677C-8C8D-6E1B-B3783C2A9DA3}"/>
                  </a:ext>
                </a:extLst>
              </p:cNvPr>
              <p:cNvSpPr>
                <a:spLocks/>
              </p:cNvSpPr>
              <p:nvPr/>
            </p:nvSpPr>
            <p:spPr bwMode="auto">
              <a:xfrm>
                <a:off x="2338388" y="1912938"/>
                <a:ext cx="325438" cy="490538"/>
              </a:xfrm>
              <a:custGeom>
                <a:avLst/>
                <a:gdLst>
                  <a:gd name="T0" fmla="*/ 0 w 87"/>
                  <a:gd name="T1" fmla="*/ 0 h 129"/>
                  <a:gd name="T2" fmla="*/ 34 w 87"/>
                  <a:gd name="T3" fmla="*/ 0 h 129"/>
                  <a:gd name="T4" fmla="*/ 70 w 87"/>
                  <a:gd name="T5" fmla="*/ 7 h 129"/>
                  <a:gd name="T6" fmla="*/ 87 w 87"/>
                  <a:gd name="T7" fmla="*/ 41 h 129"/>
                  <a:gd name="T8" fmla="*/ 79 w 87"/>
                  <a:gd name="T9" fmla="*/ 67 h 129"/>
                  <a:gd name="T10" fmla="*/ 51 w 87"/>
                  <a:gd name="T11" fmla="*/ 81 h 129"/>
                  <a:gd name="T12" fmla="*/ 83 w 87"/>
                  <a:gd name="T13" fmla="*/ 129 h 129"/>
                  <a:gd name="T14" fmla="*/ 67 w 87"/>
                  <a:gd name="T15" fmla="*/ 129 h 129"/>
                  <a:gd name="T16" fmla="*/ 31 w 87"/>
                  <a:gd name="T17" fmla="*/ 73 h 129"/>
                  <a:gd name="T18" fmla="*/ 35 w 87"/>
                  <a:gd name="T19" fmla="*/ 73 h 129"/>
                  <a:gd name="T20" fmla="*/ 64 w 87"/>
                  <a:gd name="T21" fmla="*/ 66 h 129"/>
                  <a:gd name="T22" fmla="*/ 73 w 87"/>
                  <a:gd name="T23" fmla="*/ 43 h 129"/>
                  <a:gd name="T24" fmla="*/ 61 w 87"/>
                  <a:gd name="T25" fmla="*/ 18 h 129"/>
                  <a:gd name="T26" fmla="*/ 35 w 87"/>
                  <a:gd name="T27" fmla="*/ 13 h 129"/>
                  <a:gd name="T28" fmla="*/ 15 w 87"/>
                  <a:gd name="T29" fmla="*/ 13 h 129"/>
                  <a:gd name="T30" fmla="*/ 15 w 87"/>
                  <a:gd name="T31" fmla="*/ 129 h 129"/>
                  <a:gd name="T32" fmla="*/ 0 w 87"/>
                  <a:gd name="T33" fmla="*/ 129 h 129"/>
                  <a:gd name="T34" fmla="*/ 0 w 87"/>
                  <a:gd name="T35"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9">
                    <a:moveTo>
                      <a:pt x="0" y="0"/>
                    </a:moveTo>
                    <a:cubicBezTo>
                      <a:pt x="34" y="0"/>
                      <a:pt x="34" y="0"/>
                      <a:pt x="34" y="0"/>
                    </a:cubicBezTo>
                    <a:cubicBezTo>
                      <a:pt x="54" y="0"/>
                      <a:pt x="63" y="3"/>
                      <a:pt x="70" y="7"/>
                    </a:cubicBezTo>
                    <a:cubicBezTo>
                      <a:pt x="80" y="13"/>
                      <a:pt x="87" y="27"/>
                      <a:pt x="87" y="41"/>
                    </a:cubicBezTo>
                    <a:cubicBezTo>
                      <a:pt x="87" y="50"/>
                      <a:pt x="85" y="59"/>
                      <a:pt x="79" y="67"/>
                    </a:cubicBezTo>
                    <a:cubicBezTo>
                      <a:pt x="72" y="77"/>
                      <a:pt x="63" y="79"/>
                      <a:pt x="51" y="81"/>
                    </a:cubicBezTo>
                    <a:cubicBezTo>
                      <a:pt x="83" y="129"/>
                      <a:pt x="83" y="129"/>
                      <a:pt x="83" y="129"/>
                    </a:cubicBezTo>
                    <a:cubicBezTo>
                      <a:pt x="67" y="129"/>
                      <a:pt x="67" y="129"/>
                      <a:pt x="67" y="129"/>
                    </a:cubicBezTo>
                    <a:cubicBezTo>
                      <a:pt x="31" y="73"/>
                      <a:pt x="31" y="73"/>
                      <a:pt x="31" y="73"/>
                    </a:cubicBezTo>
                    <a:cubicBezTo>
                      <a:pt x="35" y="73"/>
                      <a:pt x="35" y="73"/>
                      <a:pt x="35" y="73"/>
                    </a:cubicBezTo>
                    <a:cubicBezTo>
                      <a:pt x="44" y="73"/>
                      <a:pt x="57" y="72"/>
                      <a:pt x="64" y="66"/>
                    </a:cubicBezTo>
                    <a:cubicBezTo>
                      <a:pt x="70" y="59"/>
                      <a:pt x="73" y="52"/>
                      <a:pt x="73" y="43"/>
                    </a:cubicBezTo>
                    <a:cubicBezTo>
                      <a:pt x="73" y="33"/>
                      <a:pt x="69" y="23"/>
                      <a:pt x="61" y="18"/>
                    </a:cubicBezTo>
                    <a:cubicBezTo>
                      <a:pt x="54" y="14"/>
                      <a:pt x="46" y="13"/>
                      <a:pt x="35" y="13"/>
                    </a:cubicBezTo>
                    <a:cubicBezTo>
                      <a:pt x="15" y="13"/>
                      <a:pt x="15" y="13"/>
                      <a:pt x="15" y="13"/>
                    </a:cubicBezTo>
                    <a:cubicBezTo>
                      <a:pt x="15" y="129"/>
                      <a:pt x="15" y="129"/>
                      <a:pt x="15" y="129"/>
                    </a:cubicBezTo>
                    <a:cubicBezTo>
                      <a:pt x="0" y="129"/>
                      <a:pt x="0" y="129"/>
                      <a:pt x="0" y="129"/>
                    </a:cubicBez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Freeform 95">
                <a:extLst>
                  <a:ext uri="{FF2B5EF4-FFF2-40B4-BE49-F238E27FC236}">
                    <a16:creationId xmlns:a16="http://schemas.microsoft.com/office/drawing/2014/main" id="{ACB8E871-B900-978F-1A40-1168A8FA25D9}"/>
                  </a:ext>
                </a:extLst>
              </p:cNvPr>
              <p:cNvSpPr>
                <a:spLocks/>
              </p:cNvSpPr>
              <p:nvPr/>
            </p:nvSpPr>
            <p:spPr bwMode="auto">
              <a:xfrm>
                <a:off x="2717800" y="1912938"/>
                <a:ext cx="265113" cy="490538"/>
              </a:xfrm>
              <a:custGeom>
                <a:avLst/>
                <a:gdLst>
                  <a:gd name="T0" fmla="*/ 0 w 167"/>
                  <a:gd name="T1" fmla="*/ 0 h 309"/>
                  <a:gd name="T2" fmla="*/ 167 w 167"/>
                  <a:gd name="T3" fmla="*/ 0 h 309"/>
                  <a:gd name="T4" fmla="*/ 167 w 167"/>
                  <a:gd name="T5" fmla="*/ 31 h 309"/>
                  <a:gd name="T6" fmla="*/ 35 w 167"/>
                  <a:gd name="T7" fmla="*/ 31 h 309"/>
                  <a:gd name="T8" fmla="*/ 35 w 167"/>
                  <a:gd name="T9" fmla="*/ 139 h 309"/>
                  <a:gd name="T10" fmla="*/ 167 w 167"/>
                  <a:gd name="T11" fmla="*/ 139 h 309"/>
                  <a:gd name="T12" fmla="*/ 167 w 167"/>
                  <a:gd name="T13" fmla="*/ 168 h 309"/>
                  <a:gd name="T14" fmla="*/ 35 w 167"/>
                  <a:gd name="T15" fmla="*/ 168 h 309"/>
                  <a:gd name="T16" fmla="*/ 35 w 167"/>
                  <a:gd name="T17" fmla="*/ 278 h 309"/>
                  <a:gd name="T18" fmla="*/ 167 w 167"/>
                  <a:gd name="T19" fmla="*/ 278 h 309"/>
                  <a:gd name="T20" fmla="*/ 167 w 167"/>
                  <a:gd name="T21" fmla="*/ 309 h 309"/>
                  <a:gd name="T22" fmla="*/ 0 w 167"/>
                  <a:gd name="T23" fmla="*/ 309 h 309"/>
                  <a:gd name="T24" fmla="*/ 0 w 167"/>
                  <a:gd name="T25"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9">
                    <a:moveTo>
                      <a:pt x="0" y="0"/>
                    </a:moveTo>
                    <a:lnTo>
                      <a:pt x="167" y="0"/>
                    </a:lnTo>
                    <a:lnTo>
                      <a:pt x="167" y="31"/>
                    </a:lnTo>
                    <a:lnTo>
                      <a:pt x="35" y="31"/>
                    </a:lnTo>
                    <a:lnTo>
                      <a:pt x="35" y="139"/>
                    </a:lnTo>
                    <a:lnTo>
                      <a:pt x="167" y="139"/>
                    </a:lnTo>
                    <a:lnTo>
                      <a:pt x="167" y="168"/>
                    </a:lnTo>
                    <a:lnTo>
                      <a:pt x="35" y="168"/>
                    </a:lnTo>
                    <a:lnTo>
                      <a:pt x="35" y="278"/>
                    </a:lnTo>
                    <a:lnTo>
                      <a:pt x="167" y="278"/>
                    </a:lnTo>
                    <a:lnTo>
                      <a:pt x="167" y="309"/>
                    </a:lnTo>
                    <a:lnTo>
                      <a:pt x="0" y="309"/>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96">
                <a:extLst>
                  <a:ext uri="{FF2B5EF4-FFF2-40B4-BE49-F238E27FC236}">
                    <a16:creationId xmlns:a16="http://schemas.microsoft.com/office/drawing/2014/main" id="{327E52CD-D7D8-0675-B0B5-32B2386F0439}"/>
                  </a:ext>
                </a:extLst>
              </p:cNvPr>
              <p:cNvSpPr>
                <a:spLocks/>
              </p:cNvSpPr>
              <p:nvPr/>
            </p:nvSpPr>
            <p:spPr bwMode="auto">
              <a:xfrm>
                <a:off x="1725613" y="1871663"/>
                <a:ext cx="560388" cy="565150"/>
              </a:xfrm>
              <a:custGeom>
                <a:avLst/>
                <a:gdLst>
                  <a:gd name="T0" fmla="*/ 75 w 150"/>
                  <a:gd name="T1" fmla="*/ 0 h 149"/>
                  <a:gd name="T2" fmla="*/ 71 w 150"/>
                  <a:gd name="T3" fmla="*/ 0 h 149"/>
                  <a:gd name="T4" fmla="*/ 134 w 150"/>
                  <a:gd name="T5" fmla="*/ 66 h 149"/>
                  <a:gd name="T6" fmla="*/ 68 w 150"/>
                  <a:gd name="T7" fmla="*/ 133 h 149"/>
                  <a:gd name="T8" fmla="*/ 1 w 150"/>
                  <a:gd name="T9" fmla="*/ 66 h 149"/>
                  <a:gd name="T10" fmla="*/ 1 w 150"/>
                  <a:gd name="T11" fmla="*/ 63 h 149"/>
                  <a:gd name="T12" fmla="*/ 0 w 150"/>
                  <a:gd name="T13" fmla="*/ 75 h 149"/>
                  <a:gd name="T14" fmla="*/ 75 w 150"/>
                  <a:gd name="T15" fmla="*/ 149 h 149"/>
                  <a:gd name="T16" fmla="*/ 150 w 150"/>
                  <a:gd name="T17" fmla="*/ 75 h 149"/>
                  <a:gd name="T18" fmla="*/ 75 w 150"/>
                  <a:gd name="T1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49">
                    <a:moveTo>
                      <a:pt x="75" y="0"/>
                    </a:moveTo>
                    <a:cubicBezTo>
                      <a:pt x="74" y="0"/>
                      <a:pt x="72" y="0"/>
                      <a:pt x="71" y="0"/>
                    </a:cubicBezTo>
                    <a:cubicBezTo>
                      <a:pt x="106" y="2"/>
                      <a:pt x="134" y="31"/>
                      <a:pt x="134" y="66"/>
                    </a:cubicBezTo>
                    <a:cubicBezTo>
                      <a:pt x="134" y="103"/>
                      <a:pt x="104" y="133"/>
                      <a:pt x="68" y="133"/>
                    </a:cubicBezTo>
                    <a:cubicBezTo>
                      <a:pt x="31" y="133"/>
                      <a:pt x="1" y="103"/>
                      <a:pt x="1" y="66"/>
                    </a:cubicBezTo>
                    <a:cubicBezTo>
                      <a:pt x="1" y="65"/>
                      <a:pt x="1" y="64"/>
                      <a:pt x="1" y="63"/>
                    </a:cubicBezTo>
                    <a:cubicBezTo>
                      <a:pt x="1" y="67"/>
                      <a:pt x="0" y="71"/>
                      <a:pt x="0" y="75"/>
                    </a:cubicBezTo>
                    <a:cubicBezTo>
                      <a:pt x="0" y="116"/>
                      <a:pt x="34" y="149"/>
                      <a:pt x="75" y="149"/>
                    </a:cubicBezTo>
                    <a:cubicBezTo>
                      <a:pt x="116" y="149"/>
                      <a:pt x="150" y="116"/>
                      <a:pt x="150" y="75"/>
                    </a:cubicBezTo>
                    <a:cubicBezTo>
                      <a:pt x="150" y="33"/>
                      <a:pt x="116" y="0"/>
                      <a:pt x="75"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73" name="Rectangle 72">
            <a:extLst>
              <a:ext uri="{FF2B5EF4-FFF2-40B4-BE49-F238E27FC236}">
                <a16:creationId xmlns:a16="http://schemas.microsoft.com/office/drawing/2014/main" id="{1B74BDB0-EE92-DE1B-DAFE-D0943AE44B2E}"/>
              </a:ext>
            </a:extLst>
          </p:cNvPr>
          <p:cNvSpPr/>
          <p:nvPr/>
        </p:nvSpPr>
        <p:spPr>
          <a:xfrm>
            <a:off x="-5954" y="6640863"/>
            <a:ext cx="12205862" cy="217137"/>
          </a:xfrm>
          <a:prstGeom prst="rect">
            <a:avLst/>
          </a:prstGeom>
          <a:solidFill>
            <a:schemeClr val="bg1"/>
          </a:solidFill>
          <a:ln>
            <a:noFill/>
          </a:ln>
        </p:spPr>
        <p:txBody>
          <a:bodyPr wrap="square" anchor="ctr">
            <a:spAutoFit/>
          </a:bodyPr>
          <a:lstStyle/>
          <a:p>
            <a:pPr algn="ctr"/>
            <a:r>
              <a:rPr lang="en-US" sz="800" b="1">
                <a:latin typeface="Helvetica" pitchFamily="2" charset="0"/>
                <a:cs typeface="Arial" panose="020B0604020202020204" pitchFamily="34" charset="0"/>
              </a:rPr>
              <a:t>NOT ALL ACTIVITIES DEPICTED ARE CURRENTLY FUNDED OR APPROVED.  DEPICTS “NOTIONAL FUTURE” TO GUIDE TECHNOLOGY VISION</a:t>
            </a:r>
          </a:p>
        </p:txBody>
      </p:sp>
    </p:spTree>
    <p:extLst>
      <p:ext uri="{BB962C8B-B14F-4D97-AF65-F5344CB8AC3E}">
        <p14:creationId xmlns:p14="http://schemas.microsoft.com/office/powerpoint/2010/main" val="2764112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4CEB9D-A41B-D423-C218-E77F58709FD5}"/>
              </a:ext>
            </a:extLst>
          </p:cNvPr>
          <p:cNvSpPr>
            <a:spLocks noGrp="1"/>
          </p:cNvSpPr>
          <p:nvPr>
            <p:ph type="title"/>
          </p:nvPr>
        </p:nvSpPr>
        <p:spPr/>
        <p:txBody>
          <a:bodyPr/>
          <a:lstStyle/>
          <a:p>
            <a:r>
              <a:rPr lang="en-US"/>
              <a:t>NASA Small Spacecraft Activities</a:t>
            </a:r>
          </a:p>
        </p:txBody>
      </p:sp>
      <p:sp>
        <p:nvSpPr>
          <p:cNvPr id="6" name="TextBox 5">
            <a:extLst>
              <a:ext uri="{FF2B5EF4-FFF2-40B4-BE49-F238E27FC236}">
                <a16:creationId xmlns:a16="http://schemas.microsoft.com/office/drawing/2014/main" id="{0B860303-060C-D626-FB60-81524CDDFD5B}"/>
              </a:ext>
            </a:extLst>
          </p:cNvPr>
          <p:cNvSpPr txBox="1"/>
          <p:nvPr/>
        </p:nvSpPr>
        <p:spPr>
          <a:xfrm>
            <a:off x="114301" y="2908679"/>
            <a:ext cx="2923346" cy="1569660"/>
          </a:xfrm>
          <a:prstGeom prst="rect">
            <a:avLst/>
          </a:prstGeom>
          <a:noFill/>
        </p:spPr>
        <p:txBody>
          <a:bodyPr wrap="square" rtlCol="0">
            <a:spAutoFit/>
          </a:bodyPr>
          <a:lstStyle/>
          <a:p>
            <a:pPr algn="ctr"/>
            <a:r>
              <a:rPr lang="en-US" sz="1200">
                <a:solidFill>
                  <a:schemeClr val="bg1"/>
                </a:solidFill>
                <a:latin typeface="Helvetica" charset="0"/>
                <a:ea typeface="Helvetica" charset="0"/>
                <a:cs typeface="Helvetica" charset="0"/>
              </a:rPr>
              <a:t>Space Technology</a:t>
            </a:r>
          </a:p>
          <a:p>
            <a:pPr algn="ctr"/>
            <a:endParaRPr lang="en-US" sz="1200">
              <a:solidFill>
                <a:schemeClr val="bg1"/>
              </a:solidFill>
              <a:latin typeface="Helvetica" charset="0"/>
              <a:ea typeface="Helvetica" charset="0"/>
              <a:cs typeface="Helvetica" charset="0"/>
            </a:endParaRPr>
          </a:p>
          <a:p>
            <a:pPr algn="ctr"/>
            <a:r>
              <a:rPr lang="en-US" sz="1200">
                <a:solidFill>
                  <a:schemeClr val="bg1"/>
                </a:solidFill>
                <a:latin typeface="Helvetica" charset="0"/>
                <a:ea typeface="Helvetica" charset="0"/>
                <a:cs typeface="Helvetica" charset="0"/>
              </a:rPr>
              <a:t>Developing and demonstrating new small spacecraft technologies and capabilities for NASA’s missions in science, exploration and space operations. </a:t>
            </a:r>
          </a:p>
          <a:p>
            <a:pPr algn="ctr"/>
            <a:endParaRPr lang="en-US" sz="1200">
              <a:solidFill>
                <a:schemeClr val="bg1"/>
              </a:solidFill>
              <a:latin typeface="Helvetica" charset="0"/>
              <a:ea typeface="Helvetica" charset="0"/>
              <a:cs typeface="Helvetica" charset="0"/>
            </a:endParaRPr>
          </a:p>
        </p:txBody>
      </p:sp>
      <p:sp>
        <p:nvSpPr>
          <p:cNvPr id="7" name="TextBox 6">
            <a:extLst>
              <a:ext uri="{FF2B5EF4-FFF2-40B4-BE49-F238E27FC236}">
                <a16:creationId xmlns:a16="http://schemas.microsoft.com/office/drawing/2014/main" id="{AACC7F47-E580-7104-4E42-42BDBCF935D6}"/>
              </a:ext>
            </a:extLst>
          </p:cNvPr>
          <p:cNvSpPr txBox="1"/>
          <p:nvPr/>
        </p:nvSpPr>
        <p:spPr>
          <a:xfrm>
            <a:off x="6111869" y="2908679"/>
            <a:ext cx="2926080" cy="1569660"/>
          </a:xfrm>
          <a:prstGeom prst="rect">
            <a:avLst/>
          </a:prstGeom>
          <a:noFill/>
        </p:spPr>
        <p:txBody>
          <a:bodyPr wrap="square" rtlCol="0">
            <a:spAutoFit/>
          </a:bodyPr>
          <a:lstStyle/>
          <a:p>
            <a:pPr algn="ctr"/>
            <a:r>
              <a:rPr lang="en-US" sz="1200">
                <a:solidFill>
                  <a:schemeClr val="bg1"/>
                </a:solidFill>
                <a:latin typeface="Helvetica" charset="0"/>
                <a:ea typeface="Helvetica" charset="0"/>
                <a:cs typeface="Helvetica" charset="0"/>
              </a:rPr>
              <a:t>Exploration</a:t>
            </a:r>
          </a:p>
          <a:p>
            <a:pPr algn="ctr"/>
            <a:endParaRPr lang="en-US" sz="1200">
              <a:solidFill>
                <a:schemeClr val="bg1"/>
              </a:solidFill>
              <a:latin typeface="Helvetica" charset="0"/>
              <a:ea typeface="Helvetica" charset="0"/>
              <a:cs typeface="Helvetica" charset="0"/>
            </a:endParaRPr>
          </a:p>
          <a:p>
            <a:pPr algn="ctr"/>
            <a:r>
              <a:rPr lang="en-US" sz="1200">
                <a:solidFill>
                  <a:schemeClr val="bg1"/>
                </a:solidFill>
                <a:latin typeface="Helvetica" charset="0"/>
                <a:ea typeface="Helvetica" charset="0"/>
                <a:cs typeface="Helvetica" charset="0"/>
              </a:rPr>
              <a:t>Sponsoring missions beyond low-Earth orbit to address key strategic knowledge gaps for exploration. Providing access to space (launch opportunities) to the U.S. CubeSat community (academia, government, and non-profits).</a:t>
            </a:r>
          </a:p>
        </p:txBody>
      </p:sp>
      <p:sp>
        <p:nvSpPr>
          <p:cNvPr id="8" name="TextBox 7">
            <a:extLst>
              <a:ext uri="{FF2B5EF4-FFF2-40B4-BE49-F238E27FC236}">
                <a16:creationId xmlns:a16="http://schemas.microsoft.com/office/drawing/2014/main" id="{8EBC7BEA-5675-4BF1-DD56-E6BD00BB1A64}"/>
              </a:ext>
            </a:extLst>
          </p:cNvPr>
          <p:cNvSpPr txBox="1"/>
          <p:nvPr/>
        </p:nvSpPr>
        <p:spPr>
          <a:xfrm>
            <a:off x="3111718" y="2911098"/>
            <a:ext cx="2883549" cy="1569660"/>
          </a:xfrm>
          <a:prstGeom prst="rect">
            <a:avLst/>
          </a:prstGeom>
          <a:noFill/>
        </p:spPr>
        <p:txBody>
          <a:bodyPr wrap="square" rtlCol="0">
            <a:spAutoFit/>
          </a:bodyPr>
          <a:lstStyle/>
          <a:p>
            <a:pPr algn="ctr"/>
            <a:r>
              <a:rPr lang="en-US" sz="1200">
                <a:solidFill>
                  <a:schemeClr val="bg1"/>
                </a:solidFill>
                <a:latin typeface="Helvetica" charset="0"/>
                <a:ea typeface="Helvetica" charset="0"/>
                <a:cs typeface="Helvetica" charset="0"/>
              </a:rPr>
              <a:t>Science</a:t>
            </a:r>
          </a:p>
          <a:p>
            <a:pPr algn="ctr"/>
            <a:endParaRPr lang="en-US" sz="1200">
              <a:solidFill>
                <a:schemeClr val="bg1"/>
              </a:solidFill>
              <a:latin typeface="Helvetica" charset="0"/>
              <a:ea typeface="Helvetica" charset="0"/>
              <a:cs typeface="Helvetica" charset="0"/>
            </a:endParaRPr>
          </a:p>
          <a:p>
            <a:pPr algn="ctr"/>
            <a:r>
              <a:rPr lang="en-US" sz="1200">
                <a:solidFill>
                  <a:schemeClr val="bg1"/>
                </a:solidFill>
                <a:latin typeface="Helvetica" charset="0"/>
                <a:ea typeface="Helvetica" charset="0"/>
                <a:cs typeface="Helvetica" charset="0"/>
              </a:rPr>
              <a:t>Conducting scientific investigations and developing precursor instrument technologies for future science measurements. Providing opportunities for secondary payloads in mission opportunities.</a:t>
            </a:r>
          </a:p>
        </p:txBody>
      </p:sp>
      <p:pic>
        <p:nvPicPr>
          <p:cNvPr id="9" name="Picture 2" descr="C:\Users\Ben Malphrus\Desktop\DC Trip\Moon Southern Region w Shadow w logo 09-19-16.png">
            <a:extLst>
              <a:ext uri="{FF2B5EF4-FFF2-40B4-BE49-F238E27FC236}">
                <a16:creationId xmlns:a16="http://schemas.microsoft.com/office/drawing/2014/main" id="{7E6523E4-D27B-008F-CD75-E4FEC7EA51BF}"/>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1146"/>
          <a:stretch/>
        </p:blipFill>
        <p:spPr bwMode="auto">
          <a:xfrm>
            <a:off x="8212985" y="1006240"/>
            <a:ext cx="3979015" cy="2896376"/>
          </a:xfrm>
          <a:prstGeom prst="rect">
            <a:avLst/>
          </a:prstGeom>
          <a:noFill/>
          <a:ln w="12700">
            <a:noFill/>
          </a:ln>
        </p:spPr>
      </p:pic>
      <p:pic>
        <p:nvPicPr>
          <p:cNvPr id="10" name="Picture 9">
            <a:extLst>
              <a:ext uri="{FF2B5EF4-FFF2-40B4-BE49-F238E27FC236}">
                <a16:creationId xmlns:a16="http://schemas.microsoft.com/office/drawing/2014/main" id="{C7DEE69E-A645-F7E1-E4F0-0879C538C9D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69694" y="1006240"/>
            <a:ext cx="4025111" cy="2896376"/>
          </a:xfrm>
          <a:prstGeom prst="rect">
            <a:avLst/>
          </a:prstGeom>
          <a:ln w="12700">
            <a:noFill/>
          </a:ln>
        </p:spPr>
      </p:pic>
      <p:pic>
        <p:nvPicPr>
          <p:cNvPr id="11" name="Picture 10">
            <a:extLst>
              <a:ext uri="{FF2B5EF4-FFF2-40B4-BE49-F238E27FC236}">
                <a16:creationId xmlns:a16="http://schemas.microsoft.com/office/drawing/2014/main" id="{E9739253-1E1D-943F-9934-3AEAB3BAF26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1850"/>
          <a:stretch/>
        </p:blipFill>
        <p:spPr>
          <a:xfrm>
            <a:off x="0" y="1006240"/>
            <a:ext cx="3951513" cy="2896376"/>
          </a:xfrm>
          <a:prstGeom prst="rect">
            <a:avLst/>
          </a:prstGeom>
          <a:ln w="12700">
            <a:noFill/>
          </a:ln>
        </p:spPr>
      </p:pic>
      <p:sp>
        <p:nvSpPr>
          <p:cNvPr id="12" name="TextBox 11">
            <a:extLst>
              <a:ext uri="{FF2B5EF4-FFF2-40B4-BE49-F238E27FC236}">
                <a16:creationId xmlns:a16="http://schemas.microsoft.com/office/drawing/2014/main" id="{87AB11E7-5C21-F289-74BB-B03EFAA59509}"/>
              </a:ext>
            </a:extLst>
          </p:cNvPr>
          <p:cNvSpPr txBox="1"/>
          <p:nvPr/>
        </p:nvSpPr>
        <p:spPr>
          <a:xfrm>
            <a:off x="174658" y="4174860"/>
            <a:ext cx="3706330" cy="1969770"/>
          </a:xfrm>
          <a:prstGeom prst="rect">
            <a:avLst/>
          </a:prstGeom>
          <a:noFill/>
        </p:spPr>
        <p:txBody>
          <a:bodyPr wrap="square" rtlCol="0">
            <a:spAutoFit/>
          </a:bodyPr>
          <a:lstStyle/>
          <a:p>
            <a:r>
              <a:rPr lang="en-US" b="1">
                <a:solidFill>
                  <a:srgbClr val="CF2102"/>
                </a:solidFill>
                <a:latin typeface="Helvetica" charset="0"/>
                <a:ea typeface="Helvetica" charset="0"/>
                <a:cs typeface="Helvetica" charset="0"/>
              </a:rPr>
              <a:t>Space Technology</a:t>
            </a:r>
          </a:p>
          <a:p>
            <a:endParaRPr lang="en-US" sz="1200">
              <a:latin typeface="Helvetica" charset="0"/>
              <a:ea typeface="Helvetica" charset="0"/>
              <a:cs typeface="Helvetica" charset="0"/>
            </a:endParaRPr>
          </a:p>
          <a:p>
            <a:r>
              <a:rPr lang="en-US" sz="1600">
                <a:latin typeface="Helvetica" charset="0"/>
                <a:ea typeface="Helvetica" charset="0"/>
                <a:cs typeface="Helvetica" charset="0"/>
              </a:rPr>
              <a:t>Developing and demonstrating new small spacecraft technologies and capabilities for NASA’s missions in science, exploration and space operations</a:t>
            </a:r>
            <a:r>
              <a:rPr lang="en-US" sz="1200">
                <a:latin typeface="Helvetica" charset="0"/>
                <a:ea typeface="Helvetica" charset="0"/>
                <a:cs typeface="Helvetica" charset="0"/>
              </a:rPr>
              <a:t>. </a:t>
            </a:r>
          </a:p>
          <a:p>
            <a:endParaRPr lang="en-US" sz="1200">
              <a:solidFill>
                <a:schemeClr val="bg1"/>
              </a:solidFill>
              <a:latin typeface="Helvetica" charset="0"/>
              <a:ea typeface="Helvetica" charset="0"/>
              <a:cs typeface="Helvetica" charset="0"/>
            </a:endParaRPr>
          </a:p>
        </p:txBody>
      </p:sp>
      <p:sp>
        <p:nvSpPr>
          <p:cNvPr id="13" name="TextBox 12">
            <a:extLst>
              <a:ext uri="{FF2B5EF4-FFF2-40B4-BE49-F238E27FC236}">
                <a16:creationId xmlns:a16="http://schemas.microsoft.com/office/drawing/2014/main" id="{7089683A-BF9E-3AE5-C409-014178C004E6}"/>
              </a:ext>
            </a:extLst>
          </p:cNvPr>
          <p:cNvSpPr txBox="1"/>
          <p:nvPr/>
        </p:nvSpPr>
        <p:spPr>
          <a:xfrm>
            <a:off x="8391554" y="4174860"/>
            <a:ext cx="3625787" cy="2277547"/>
          </a:xfrm>
          <a:prstGeom prst="rect">
            <a:avLst/>
          </a:prstGeom>
          <a:noFill/>
        </p:spPr>
        <p:txBody>
          <a:bodyPr wrap="square" rtlCol="0">
            <a:spAutoFit/>
          </a:bodyPr>
          <a:lstStyle/>
          <a:p>
            <a:r>
              <a:rPr lang="en-US" b="1">
                <a:solidFill>
                  <a:schemeClr val="accent6"/>
                </a:solidFill>
                <a:latin typeface="Helvetica" charset="0"/>
                <a:ea typeface="Helvetica" charset="0"/>
                <a:cs typeface="Helvetica" charset="0"/>
              </a:rPr>
              <a:t>Exploration</a:t>
            </a:r>
          </a:p>
          <a:p>
            <a:endParaRPr lang="en-US" sz="1200">
              <a:latin typeface="Helvetica" charset="0"/>
              <a:ea typeface="Helvetica" charset="0"/>
              <a:cs typeface="Helvetica" charset="0"/>
            </a:endParaRPr>
          </a:p>
          <a:p>
            <a:r>
              <a:rPr lang="en-US" sz="1600">
                <a:latin typeface="Helvetica" charset="0"/>
                <a:ea typeface="Helvetica" charset="0"/>
                <a:cs typeface="Helvetica" charset="0"/>
              </a:rPr>
              <a:t>Sponsoring missions beyond low-Earth orbit to address key strategic knowledge gaps for exploration. Providing access to space (launch opportunities) to the U.S. CubeSat community (academia, government, and non-profits).</a:t>
            </a:r>
          </a:p>
        </p:txBody>
      </p:sp>
      <p:sp>
        <p:nvSpPr>
          <p:cNvPr id="14" name="TextBox 13">
            <a:extLst>
              <a:ext uri="{FF2B5EF4-FFF2-40B4-BE49-F238E27FC236}">
                <a16:creationId xmlns:a16="http://schemas.microsoft.com/office/drawing/2014/main" id="{B0FFE7C6-75ED-B12A-9DA6-8F45BCD38841}"/>
              </a:ext>
            </a:extLst>
          </p:cNvPr>
          <p:cNvSpPr txBox="1"/>
          <p:nvPr/>
        </p:nvSpPr>
        <p:spPr>
          <a:xfrm>
            <a:off x="4244752" y="4174860"/>
            <a:ext cx="3783039" cy="2031325"/>
          </a:xfrm>
          <a:prstGeom prst="rect">
            <a:avLst/>
          </a:prstGeom>
          <a:noFill/>
        </p:spPr>
        <p:txBody>
          <a:bodyPr wrap="square" rtlCol="0">
            <a:spAutoFit/>
          </a:bodyPr>
          <a:lstStyle/>
          <a:p>
            <a:r>
              <a:rPr lang="en-US" b="1">
                <a:solidFill>
                  <a:schemeClr val="accent5">
                    <a:lumMod val="75000"/>
                  </a:schemeClr>
                </a:solidFill>
                <a:latin typeface="Helvetica" charset="0"/>
                <a:ea typeface="Helvetica" charset="0"/>
                <a:cs typeface="Helvetica" charset="0"/>
              </a:rPr>
              <a:t>Science</a:t>
            </a:r>
          </a:p>
          <a:p>
            <a:endParaRPr lang="en-US" sz="1200">
              <a:latin typeface="Helvetica" charset="0"/>
              <a:ea typeface="Helvetica" charset="0"/>
              <a:cs typeface="Helvetica" charset="0"/>
            </a:endParaRPr>
          </a:p>
          <a:p>
            <a:r>
              <a:rPr lang="en-US" sz="1600">
                <a:latin typeface="Helvetica" charset="0"/>
                <a:ea typeface="Helvetica" charset="0"/>
                <a:cs typeface="Helvetica" charset="0"/>
              </a:rPr>
              <a:t>Conducting scientific investigations and developing precursor instrument technologies for future science measurements. Providing opportunities for secondary payloads in mission opportunities.</a:t>
            </a:r>
          </a:p>
        </p:txBody>
      </p:sp>
    </p:spTree>
    <p:extLst>
      <p:ext uri="{BB962C8B-B14F-4D97-AF65-F5344CB8AC3E}">
        <p14:creationId xmlns:p14="http://schemas.microsoft.com/office/powerpoint/2010/main" val="3821239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10">
            <a:extLst>
              <a:ext uri="{FF2B5EF4-FFF2-40B4-BE49-F238E27FC236}">
                <a16:creationId xmlns:a16="http://schemas.microsoft.com/office/drawing/2014/main" id="{228FE68D-CACB-E9FC-3CCB-AD6F0576011E}"/>
              </a:ext>
            </a:extLst>
          </p:cNvPr>
          <p:cNvGrpSpPr>
            <a:grpSpLocks/>
          </p:cNvGrpSpPr>
          <p:nvPr/>
        </p:nvGrpSpPr>
        <p:grpSpPr bwMode="auto">
          <a:xfrm>
            <a:off x="311703" y="2694555"/>
            <a:ext cx="3276600" cy="2514600"/>
            <a:chOff x="3696" y="576"/>
            <a:chExt cx="2064" cy="1584"/>
          </a:xfrm>
        </p:grpSpPr>
        <p:pic>
          <p:nvPicPr>
            <p:cNvPr id="9" name="Picture 11" descr="P1010195_orig">
              <a:extLst>
                <a:ext uri="{FF2B5EF4-FFF2-40B4-BE49-F238E27FC236}">
                  <a16:creationId xmlns:a16="http://schemas.microsoft.com/office/drawing/2014/main" id="{FAB39D2B-D776-C384-68F1-90E79EED3C9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696" y="576"/>
              <a:ext cx="2064" cy="1584"/>
            </a:xfrm>
            <a:prstGeom prst="rect">
              <a:avLst/>
            </a:prstGeom>
            <a:noFill/>
          </p:spPr>
        </p:pic>
        <p:sp>
          <p:nvSpPr>
            <p:cNvPr id="10" name="Line 12">
              <a:extLst>
                <a:ext uri="{FF2B5EF4-FFF2-40B4-BE49-F238E27FC236}">
                  <a16:creationId xmlns:a16="http://schemas.microsoft.com/office/drawing/2014/main" id="{5BC5A81D-FD1D-047B-0581-EA4E71F5BA08}"/>
                </a:ext>
              </a:extLst>
            </p:cNvPr>
            <p:cNvSpPr>
              <a:spLocks noChangeShapeType="1"/>
            </p:cNvSpPr>
            <p:nvPr/>
          </p:nvSpPr>
          <p:spPr bwMode="auto">
            <a:xfrm>
              <a:off x="5497" y="1381"/>
              <a:ext cx="0" cy="33"/>
            </a:xfrm>
            <a:prstGeom prst="line">
              <a:avLst/>
            </a:prstGeom>
            <a:noFill/>
            <a:ln w="12700">
              <a:solidFill>
                <a:srgbClr val="848291"/>
              </a:solidFill>
              <a:round/>
              <a:headEnd/>
              <a:tailEnd/>
            </a:ln>
          </p:spPr>
          <p:txBody>
            <a:bodyPr wrap="none" anchor="ctr">
              <a:prstTxWarp prst="textNoShape">
                <a:avLst/>
              </a:prstTxWarp>
            </a:bodyPr>
            <a:lstStyle/>
            <a:p>
              <a:pPr defTabSz="914400" eaLnBrk="0" fontAlgn="base" hangingPunct="0">
                <a:spcBef>
                  <a:spcPct val="0"/>
                </a:spcBef>
                <a:spcAft>
                  <a:spcPct val="0"/>
                </a:spcAft>
              </a:pPr>
              <a:endParaRPr lang="en-US" sz="2400">
                <a:solidFill>
                  <a:srgbClr val="000000"/>
                </a:solidFill>
                <a:latin typeface="Arial" pitchFamily="-128" charset="0"/>
                <a:ea typeface="ＭＳ Ｐゴシック" pitchFamily="-128" charset="-128"/>
                <a:cs typeface="ＭＳ Ｐゴシック" pitchFamily="-128" charset="-128"/>
              </a:endParaRPr>
            </a:p>
          </p:txBody>
        </p:sp>
      </p:grpSp>
      <p:sp>
        <p:nvSpPr>
          <p:cNvPr id="12" name="Rectangle 15">
            <a:extLst>
              <a:ext uri="{FF2B5EF4-FFF2-40B4-BE49-F238E27FC236}">
                <a16:creationId xmlns:a16="http://schemas.microsoft.com/office/drawing/2014/main" id="{E9135449-B6F5-99A2-0606-22663EB834A8}"/>
              </a:ext>
            </a:extLst>
          </p:cNvPr>
          <p:cNvSpPr>
            <a:spLocks noChangeArrowheads="1"/>
          </p:cNvSpPr>
          <p:nvPr/>
        </p:nvSpPr>
        <p:spPr bwMode="auto">
          <a:xfrm>
            <a:off x="420778" y="3711001"/>
            <a:ext cx="1447833" cy="338554"/>
          </a:xfrm>
          <a:prstGeom prst="rect">
            <a:avLst/>
          </a:prstGeom>
          <a:noFill/>
          <a:ln w="9525">
            <a:noFill/>
            <a:miter lim="800000"/>
            <a:headEnd/>
            <a:tailEnd/>
          </a:ln>
        </p:spPr>
        <p:txBody>
          <a:bodyPr wrap="none">
            <a:prstTxWarp prst="textNoShape">
              <a:avLst/>
            </a:prstTxWarp>
            <a:spAutoFit/>
          </a:bodyPr>
          <a:lstStyle/>
          <a:p>
            <a:pPr algn="ctr" defTabSz="914400" eaLnBrk="0" fontAlgn="base" hangingPunct="0">
              <a:spcBef>
                <a:spcPct val="0"/>
              </a:spcBef>
              <a:spcAft>
                <a:spcPct val="0"/>
              </a:spcAft>
            </a:pPr>
            <a:r>
              <a:rPr lang="en-US" sz="1600" b="1">
                <a:solidFill>
                  <a:srgbClr val="000000"/>
                </a:solidFill>
                <a:latin typeface="Helvetica" pitchFamily="2" charset="0"/>
                <a:ea typeface="ＭＳ Ｐゴシック" pitchFamily="-128" charset="-128"/>
                <a:cs typeface="ＭＳ Ｐゴシック" pitchFamily="-128" charset="-128"/>
              </a:rPr>
              <a:t>3U CubeSats</a:t>
            </a:r>
          </a:p>
        </p:txBody>
      </p:sp>
      <p:sp>
        <p:nvSpPr>
          <p:cNvPr id="13" name="Text Box 13">
            <a:extLst>
              <a:ext uri="{FF2B5EF4-FFF2-40B4-BE49-F238E27FC236}">
                <a16:creationId xmlns:a16="http://schemas.microsoft.com/office/drawing/2014/main" id="{AE2F3E4C-198A-BCF4-A924-C1665C675754}"/>
              </a:ext>
            </a:extLst>
          </p:cNvPr>
          <p:cNvSpPr txBox="1">
            <a:spLocks noChangeArrowheads="1"/>
          </p:cNvSpPr>
          <p:nvPr/>
        </p:nvSpPr>
        <p:spPr bwMode="auto">
          <a:xfrm>
            <a:off x="393009" y="5209155"/>
            <a:ext cx="3302000" cy="230832"/>
          </a:xfrm>
          <a:prstGeom prst="rect">
            <a:avLst/>
          </a:prstGeom>
          <a:noFill/>
          <a:ln w="9525">
            <a:noFill/>
            <a:miter lim="800000"/>
            <a:headEnd/>
            <a:tailEnd/>
          </a:ln>
          <a:effectLst/>
        </p:spPr>
        <p:txBody>
          <a:bodyPr>
            <a:prstTxWarp prst="textNoShape">
              <a:avLst/>
            </a:prstTxWarp>
            <a:spAutoFit/>
          </a:bodyPr>
          <a:lstStyle/>
          <a:p>
            <a:pPr defTabSz="914400" eaLnBrk="0" fontAlgn="base" hangingPunct="0">
              <a:spcBef>
                <a:spcPct val="0"/>
              </a:spcBef>
              <a:spcAft>
                <a:spcPct val="0"/>
              </a:spcAft>
            </a:pPr>
            <a:r>
              <a:rPr lang="en-US" sz="900">
                <a:latin typeface="Helvetica" pitchFamily="2" charset="0"/>
                <a:ea typeface="ＭＳ Ｐゴシック" pitchFamily="-128" charset="-128"/>
                <a:cs typeface="ＭＳ Ｐゴシック" pitchFamily="-128" charset="-128"/>
              </a:rPr>
              <a:t>Credits: NASA/Ames, </a:t>
            </a:r>
            <a:r>
              <a:rPr lang="en-US" sz="900" b="1">
                <a:latin typeface="Helvetica" pitchFamily="2" charset="0"/>
                <a:ea typeface="ＭＳ Ｐゴシック" pitchFamily="-128" charset="-128"/>
                <a:cs typeface="ＭＳ Ｐゴシック" pitchFamily="-128" charset="-128"/>
              </a:rPr>
              <a:t>4.4 kg,   3 L</a:t>
            </a:r>
            <a:r>
              <a:rPr lang="en-US" sz="900">
                <a:latin typeface="Helvetica" pitchFamily="2" charset="0"/>
                <a:ea typeface="ＭＳ Ｐゴシック" pitchFamily="-128" charset="-128"/>
                <a:cs typeface="ＭＳ Ｐゴシック" pitchFamily="-128" charset="-128"/>
              </a:rPr>
              <a:t>)</a:t>
            </a:r>
          </a:p>
        </p:txBody>
      </p:sp>
      <p:graphicFrame>
        <p:nvGraphicFramePr>
          <p:cNvPr id="2" name="Diagram 1">
            <a:extLst>
              <a:ext uri="{FF2B5EF4-FFF2-40B4-BE49-F238E27FC236}">
                <a16:creationId xmlns:a16="http://schemas.microsoft.com/office/drawing/2014/main" id="{8CCECFBC-A0BE-3CBE-948C-8FCF3BE978C2}"/>
              </a:ext>
            </a:extLst>
          </p:cNvPr>
          <p:cNvGraphicFramePr/>
          <p:nvPr>
            <p:extLst>
              <p:ext uri="{D42A27DB-BD31-4B8C-83A1-F6EECF244321}">
                <p14:modId xmlns:p14="http://schemas.microsoft.com/office/powerpoint/2010/main" val="3490861776"/>
              </p:ext>
            </p:extLst>
          </p:nvPr>
        </p:nvGraphicFramePr>
        <p:xfrm>
          <a:off x="3371498" y="901965"/>
          <a:ext cx="8386024" cy="56336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itle 5">
            <a:extLst>
              <a:ext uri="{FF2B5EF4-FFF2-40B4-BE49-F238E27FC236}">
                <a16:creationId xmlns:a16="http://schemas.microsoft.com/office/drawing/2014/main" id="{287F5136-D8D7-672D-A4A7-85F620D37DEB}"/>
              </a:ext>
            </a:extLst>
          </p:cNvPr>
          <p:cNvSpPr>
            <a:spLocks noGrp="1"/>
          </p:cNvSpPr>
          <p:nvPr>
            <p:ph type="title"/>
          </p:nvPr>
        </p:nvSpPr>
        <p:spPr/>
        <p:txBody>
          <a:bodyPr/>
          <a:lstStyle/>
          <a:p>
            <a:r>
              <a:rPr lang="en-US"/>
              <a:t>The Benefit of </a:t>
            </a:r>
            <a:r>
              <a:rPr lang="en-US" err="1"/>
              <a:t>SmallSats</a:t>
            </a:r>
            <a:endParaRPr lang="en-US"/>
          </a:p>
        </p:txBody>
      </p:sp>
      <p:pic>
        <p:nvPicPr>
          <p:cNvPr id="16" name="Graphic 15" descr="Satellite with solid fill">
            <a:extLst>
              <a:ext uri="{FF2B5EF4-FFF2-40B4-BE49-F238E27FC236}">
                <a16:creationId xmlns:a16="http://schemas.microsoft.com/office/drawing/2014/main" id="{1E1B0BD3-3650-AE98-E093-CF60EE72D20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588303" y="1250844"/>
            <a:ext cx="486453" cy="486453"/>
          </a:xfrm>
          <a:prstGeom prst="rect">
            <a:avLst/>
          </a:prstGeom>
        </p:spPr>
      </p:pic>
      <p:pic>
        <p:nvPicPr>
          <p:cNvPr id="18" name="Graphic 17" descr="Atom with solid fill">
            <a:extLst>
              <a:ext uri="{FF2B5EF4-FFF2-40B4-BE49-F238E27FC236}">
                <a16:creationId xmlns:a16="http://schemas.microsoft.com/office/drawing/2014/main" id="{11039E8F-BEED-985C-32A2-CC1775529A9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036416" y="2118478"/>
            <a:ext cx="555058" cy="555058"/>
          </a:xfrm>
          <a:prstGeom prst="rect">
            <a:avLst/>
          </a:prstGeom>
        </p:spPr>
      </p:pic>
      <p:pic>
        <p:nvPicPr>
          <p:cNvPr id="20" name="Graphic 19" descr="Outer Space Landscape with solid fill">
            <a:extLst>
              <a:ext uri="{FF2B5EF4-FFF2-40B4-BE49-F238E27FC236}">
                <a16:creationId xmlns:a16="http://schemas.microsoft.com/office/drawing/2014/main" id="{B3A736BE-5E4D-9B44-B47B-C2450FB4758D}"/>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345651" y="3071375"/>
            <a:ext cx="410175" cy="410175"/>
          </a:xfrm>
          <a:prstGeom prst="rect">
            <a:avLst/>
          </a:prstGeom>
        </p:spPr>
      </p:pic>
      <p:pic>
        <p:nvPicPr>
          <p:cNvPr id="25" name="Graphic 24" descr="Airplane with solid fill">
            <a:extLst>
              <a:ext uri="{FF2B5EF4-FFF2-40B4-BE49-F238E27FC236}">
                <a16:creationId xmlns:a16="http://schemas.microsoft.com/office/drawing/2014/main" id="{D2B216B2-F53D-846A-DB34-A21C874D1801}"/>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rot="2922369">
            <a:off x="4301061" y="3886017"/>
            <a:ext cx="527368" cy="527368"/>
          </a:xfrm>
          <a:prstGeom prst="rect">
            <a:avLst/>
          </a:prstGeom>
        </p:spPr>
      </p:pic>
      <p:pic>
        <p:nvPicPr>
          <p:cNvPr id="27" name="Graphic 26" descr="Processor with solid fill">
            <a:extLst>
              <a:ext uri="{FF2B5EF4-FFF2-40B4-BE49-F238E27FC236}">
                <a16:creationId xmlns:a16="http://schemas.microsoft.com/office/drawing/2014/main" id="{26DE747F-82DB-2E8B-1AEC-9D881156671C}"/>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4072308" y="4818308"/>
            <a:ext cx="477126" cy="477126"/>
          </a:xfrm>
          <a:prstGeom prst="rect">
            <a:avLst/>
          </a:prstGeom>
        </p:spPr>
      </p:pic>
      <p:pic>
        <p:nvPicPr>
          <p:cNvPr id="29" name="Graphic 28" descr="Shuffle with solid fill">
            <a:extLst>
              <a:ext uri="{FF2B5EF4-FFF2-40B4-BE49-F238E27FC236}">
                <a16:creationId xmlns:a16="http://schemas.microsoft.com/office/drawing/2014/main" id="{B44EF524-AA6C-4DDA-3532-8DEEB5E9B28B}"/>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3607620" y="5726558"/>
            <a:ext cx="457200" cy="457200"/>
          </a:xfrm>
          <a:prstGeom prst="rect">
            <a:avLst/>
          </a:prstGeom>
        </p:spPr>
      </p:pic>
      <p:sp>
        <p:nvSpPr>
          <p:cNvPr id="34" name="Rectangle 15">
            <a:extLst>
              <a:ext uri="{FF2B5EF4-FFF2-40B4-BE49-F238E27FC236}">
                <a16:creationId xmlns:a16="http://schemas.microsoft.com/office/drawing/2014/main" id="{5E6860FB-BC8C-331E-1504-5B461248B2D8}"/>
              </a:ext>
            </a:extLst>
          </p:cNvPr>
          <p:cNvSpPr>
            <a:spLocks noChangeArrowheads="1"/>
          </p:cNvSpPr>
          <p:nvPr/>
        </p:nvSpPr>
        <p:spPr bwMode="auto">
          <a:xfrm>
            <a:off x="508807" y="990527"/>
            <a:ext cx="1619354" cy="338554"/>
          </a:xfrm>
          <a:prstGeom prst="rect">
            <a:avLst/>
          </a:prstGeom>
          <a:noFill/>
          <a:ln w="9525">
            <a:noFill/>
            <a:miter lim="800000"/>
            <a:headEnd/>
            <a:tailEnd/>
          </a:ln>
        </p:spPr>
        <p:txBody>
          <a:bodyPr wrap="none" lIns="91440" tIns="45720" rIns="91440" bIns="45720" anchor="t">
            <a:prstTxWarp prst="textNoShape">
              <a:avLst/>
            </a:prstTxWarp>
            <a:spAutoFit/>
          </a:bodyPr>
          <a:lstStyle/>
          <a:p>
            <a:pPr algn="ctr" defTabSz="914400" eaLnBrk="0" fontAlgn="base" hangingPunct="0">
              <a:spcBef>
                <a:spcPct val="0"/>
              </a:spcBef>
              <a:spcAft>
                <a:spcPct val="0"/>
              </a:spcAft>
            </a:pPr>
            <a:r>
              <a:rPr lang="en-US" sz="1600" b="1">
                <a:solidFill>
                  <a:srgbClr val="000000"/>
                </a:solidFill>
                <a:latin typeface="Helvetica"/>
                <a:ea typeface="ＭＳ Ｐゴシック"/>
                <a:cs typeface="ＭＳ Ｐゴシック" pitchFamily="-128" charset="-128"/>
              </a:rPr>
              <a:t>1.5U CubeSats</a:t>
            </a:r>
          </a:p>
        </p:txBody>
      </p:sp>
      <p:sp>
        <p:nvSpPr>
          <p:cNvPr id="35" name="Rectangle 15">
            <a:extLst>
              <a:ext uri="{FF2B5EF4-FFF2-40B4-BE49-F238E27FC236}">
                <a16:creationId xmlns:a16="http://schemas.microsoft.com/office/drawing/2014/main" id="{20D1B010-FF10-60A9-7E3B-FFD77A77E039}"/>
              </a:ext>
            </a:extLst>
          </p:cNvPr>
          <p:cNvSpPr>
            <a:spLocks noChangeArrowheads="1"/>
          </p:cNvSpPr>
          <p:nvPr/>
        </p:nvSpPr>
        <p:spPr bwMode="auto">
          <a:xfrm>
            <a:off x="701514" y="3991737"/>
            <a:ext cx="1447833" cy="338554"/>
          </a:xfrm>
          <a:prstGeom prst="rect">
            <a:avLst/>
          </a:prstGeom>
          <a:noFill/>
          <a:ln w="9525">
            <a:noFill/>
            <a:miter lim="800000"/>
            <a:headEnd/>
            <a:tailEnd/>
          </a:ln>
        </p:spPr>
        <p:txBody>
          <a:bodyPr wrap="none">
            <a:prstTxWarp prst="textNoShape">
              <a:avLst/>
            </a:prstTxWarp>
            <a:spAutoFit/>
          </a:bodyPr>
          <a:lstStyle/>
          <a:p>
            <a:pPr algn="ctr" defTabSz="914400" eaLnBrk="0" fontAlgn="base" hangingPunct="0">
              <a:spcBef>
                <a:spcPct val="0"/>
              </a:spcBef>
              <a:spcAft>
                <a:spcPct val="0"/>
              </a:spcAft>
            </a:pPr>
            <a:r>
              <a:rPr lang="en-US" sz="1600" b="1">
                <a:solidFill>
                  <a:srgbClr val="000000"/>
                </a:solidFill>
                <a:latin typeface="Helvetica" pitchFamily="2" charset="0"/>
                <a:ea typeface="ＭＳ Ｐゴシック" pitchFamily="-128" charset="-128"/>
                <a:cs typeface="ＭＳ Ｐゴシック" pitchFamily="-128" charset="-128"/>
              </a:rPr>
              <a:t>3U CubeSats</a:t>
            </a:r>
          </a:p>
        </p:txBody>
      </p:sp>
      <p:pic>
        <p:nvPicPr>
          <p:cNvPr id="37" name="Picture 37" descr="Screen Shot 2022-07-11 at 2.59.56 PM.png">
            <a:extLst>
              <a:ext uri="{FF2B5EF4-FFF2-40B4-BE49-F238E27FC236}">
                <a16:creationId xmlns:a16="http://schemas.microsoft.com/office/drawing/2014/main" id="{52DEC8F6-9AB5-5F17-3DF5-00B343FB21F4}"/>
              </a:ext>
            </a:extLst>
          </p:cNvPr>
          <p:cNvPicPr>
            <a:picLocks noChangeAspect="1"/>
          </p:cNvPicPr>
          <p:nvPr/>
        </p:nvPicPr>
        <p:blipFill>
          <a:blip r:embed="rId21"/>
          <a:stretch>
            <a:fillRect/>
          </a:stretch>
        </p:blipFill>
        <p:spPr>
          <a:xfrm>
            <a:off x="419768" y="1333813"/>
            <a:ext cx="2743200" cy="2452480"/>
          </a:xfrm>
          <a:prstGeom prst="rect">
            <a:avLst/>
          </a:prstGeom>
        </p:spPr>
      </p:pic>
    </p:spTree>
    <p:extLst>
      <p:ext uri="{BB962C8B-B14F-4D97-AF65-F5344CB8AC3E}">
        <p14:creationId xmlns:p14="http://schemas.microsoft.com/office/powerpoint/2010/main" val="3395729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Table&#10;&#10;Description automatically generated">
            <a:extLst>
              <a:ext uri="{FF2B5EF4-FFF2-40B4-BE49-F238E27FC236}">
                <a16:creationId xmlns:a16="http://schemas.microsoft.com/office/drawing/2014/main" id="{E88905E3-8721-5C84-F6C4-EA65E1116867}"/>
              </a:ext>
            </a:extLst>
          </p:cNvPr>
          <p:cNvPicPr>
            <a:picLocks noChangeAspect="1"/>
          </p:cNvPicPr>
          <p:nvPr/>
        </p:nvPicPr>
        <p:blipFill rotWithShape="1">
          <a:blip r:embed="rId3"/>
          <a:srcRect l="1388" t="2381" b="18717"/>
          <a:stretch/>
        </p:blipFill>
        <p:spPr>
          <a:xfrm>
            <a:off x="4129659" y="920820"/>
            <a:ext cx="7163567" cy="2865864"/>
          </a:xfrm>
          <a:prstGeom prst="rect">
            <a:avLst/>
          </a:prstGeom>
        </p:spPr>
      </p:pic>
      <p:pic>
        <p:nvPicPr>
          <p:cNvPr id="8" name="Picture 7" descr="A picture containing graphical user interface&#10;&#10;Description automatically generated">
            <a:extLst>
              <a:ext uri="{FF2B5EF4-FFF2-40B4-BE49-F238E27FC236}">
                <a16:creationId xmlns:a16="http://schemas.microsoft.com/office/drawing/2014/main" id="{6A40AAFC-71BB-224A-D02E-E3243E12A0FD}"/>
              </a:ext>
            </a:extLst>
          </p:cNvPr>
          <p:cNvPicPr>
            <a:picLocks noChangeAspect="1"/>
          </p:cNvPicPr>
          <p:nvPr/>
        </p:nvPicPr>
        <p:blipFill rotWithShape="1">
          <a:blip r:embed="rId4"/>
          <a:srcRect l="4456" t="3146" r="4402" b="20256"/>
          <a:stretch/>
        </p:blipFill>
        <p:spPr>
          <a:xfrm>
            <a:off x="297555" y="945987"/>
            <a:ext cx="3131098" cy="2329786"/>
          </a:xfrm>
          <a:prstGeom prst="rect">
            <a:avLst/>
          </a:prstGeom>
        </p:spPr>
      </p:pic>
      <p:sp>
        <p:nvSpPr>
          <p:cNvPr id="11" name="Content Placeholder 10">
            <a:extLst>
              <a:ext uri="{FF2B5EF4-FFF2-40B4-BE49-F238E27FC236}">
                <a16:creationId xmlns:a16="http://schemas.microsoft.com/office/drawing/2014/main" id="{AFBF93E2-AA5C-4888-4F80-91B0A5404E8D}"/>
              </a:ext>
            </a:extLst>
          </p:cNvPr>
          <p:cNvSpPr>
            <a:spLocks noGrp="1"/>
          </p:cNvSpPr>
          <p:nvPr>
            <p:ph idx="1"/>
          </p:nvPr>
        </p:nvSpPr>
        <p:spPr>
          <a:xfrm>
            <a:off x="146303" y="4480492"/>
            <a:ext cx="11756531" cy="1983327"/>
          </a:xfrm>
        </p:spPr>
        <p:txBody>
          <a:bodyPr/>
          <a:lstStyle/>
          <a:p>
            <a:pPr marL="0" indent="0">
              <a:buNone/>
            </a:pPr>
            <a:r>
              <a:rPr lang="en-US"/>
              <a:t>The standard “one unit” (1U) </a:t>
            </a:r>
            <a:r>
              <a:rPr lang="en-US" err="1"/>
              <a:t>cubesat</a:t>
            </a:r>
            <a:r>
              <a:rPr lang="en-US"/>
              <a:t> spacecraft is a cube 10 cm on each side with a mass of approximately 1 kg. (CubeSat Program, 2014). </a:t>
            </a:r>
          </a:p>
          <a:p>
            <a:pPr marL="0" indent="0">
              <a:buNone/>
            </a:pPr>
            <a:r>
              <a:rPr lang="en-US"/>
              <a:t>CubeSats can be composed of a single cube (a “1U” </a:t>
            </a:r>
            <a:r>
              <a:rPr lang="en-US" err="1"/>
              <a:t>cubesat</a:t>
            </a:r>
            <a:r>
              <a:rPr lang="en-US"/>
              <a:t>) or several cubes combined forming, for instance, 3U, 6U or even 27U integrated units. </a:t>
            </a:r>
          </a:p>
          <a:p>
            <a:pPr marL="0" indent="0">
              <a:buNone/>
            </a:pPr>
            <a:endParaRPr lang="en-US"/>
          </a:p>
        </p:txBody>
      </p:sp>
      <p:sp>
        <p:nvSpPr>
          <p:cNvPr id="9" name="Title 8">
            <a:extLst>
              <a:ext uri="{FF2B5EF4-FFF2-40B4-BE49-F238E27FC236}">
                <a16:creationId xmlns:a16="http://schemas.microsoft.com/office/drawing/2014/main" id="{EB9A5F5E-59D3-7E41-6BD4-815D3E270F5B}"/>
              </a:ext>
            </a:extLst>
          </p:cNvPr>
          <p:cNvSpPr>
            <a:spLocks noGrp="1"/>
          </p:cNvSpPr>
          <p:nvPr>
            <p:ph type="title"/>
          </p:nvPr>
        </p:nvSpPr>
        <p:spPr/>
        <p:txBody>
          <a:bodyPr/>
          <a:lstStyle/>
          <a:p>
            <a:r>
              <a:rPr lang="en-US"/>
              <a:t>Understanding Small Spacecraft and CubeSats</a:t>
            </a:r>
          </a:p>
        </p:txBody>
      </p:sp>
      <p:sp>
        <p:nvSpPr>
          <p:cNvPr id="13" name="TextBox 12">
            <a:extLst>
              <a:ext uri="{FF2B5EF4-FFF2-40B4-BE49-F238E27FC236}">
                <a16:creationId xmlns:a16="http://schemas.microsoft.com/office/drawing/2014/main" id="{51318ECB-636B-27AD-B6D6-3FB9A5434D9B}"/>
              </a:ext>
            </a:extLst>
          </p:cNvPr>
          <p:cNvSpPr txBox="1"/>
          <p:nvPr/>
        </p:nvSpPr>
        <p:spPr>
          <a:xfrm>
            <a:off x="281525" y="3401107"/>
            <a:ext cx="215197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chemeClr val="accent1"/>
                </a:solidFill>
                <a:effectLst/>
                <a:uLnTx/>
                <a:uFillTx/>
                <a:latin typeface="Helvetica" pitchFamily="2" charset="0"/>
                <a:ea typeface="Helvetica Neue" panose="02000503000000020004" pitchFamily="2" charset="0"/>
                <a:cs typeface="Helvetica Neue" panose="02000503000000020004" pitchFamily="2" charset="0"/>
              </a:rPr>
              <a:t>Figure 1 Typical 1U </a:t>
            </a:r>
            <a:r>
              <a:rPr kumimoji="0" lang="en-US" sz="1200" b="0" i="1" u="none" strike="noStrike" kern="1200" cap="none" spc="0" normalizeH="0" baseline="0" noProof="0" err="1">
                <a:ln>
                  <a:noFill/>
                </a:ln>
                <a:solidFill>
                  <a:schemeClr val="accent1"/>
                </a:solidFill>
                <a:effectLst/>
                <a:uLnTx/>
                <a:uFillTx/>
                <a:latin typeface="Helvetica" pitchFamily="2" charset="0"/>
                <a:ea typeface="Helvetica Neue" panose="02000503000000020004" pitchFamily="2" charset="0"/>
                <a:cs typeface="Helvetica Neue" panose="02000503000000020004" pitchFamily="2" charset="0"/>
              </a:rPr>
              <a:t>Cubesat</a:t>
            </a:r>
            <a:endParaRPr kumimoji="0" lang="en-US" sz="1200" b="0" i="1" u="none" strike="noStrike" kern="1200" cap="none" spc="0" normalizeH="0" baseline="0" noProof="0">
              <a:ln>
                <a:noFill/>
              </a:ln>
              <a:solidFill>
                <a:schemeClr val="accent1"/>
              </a:solidFill>
              <a:effectLst/>
              <a:uLnTx/>
              <a:uFillTx/>
              <a:latin typeface="Helvetica" pitchFamily="2" charset="0"/>
              <a:ea typeface="Helvetica Neue" panose="02000503000000020004" pitchFamily="2" charset="0"/>
              <a:cs typeface="Helvetica Neue" panose="02000503000000020004" pitchFamily="2" charset="0"/>
            </a:endParaRPr>
          </a:p>
        </p:txBody>
      </p:sp>
      <p:sp>
        <p:nvSpPr>
          <p:cNvPr id="14" name="TextBox 13">
            <a:extLst>
              <a:ext uri="{FF2B5EF4-FFF2-40B4-BE49-F238E27FC236}">
                <a16:creationId xmlns:a16="http://schemas.microsoft.com/office/drawing/2014/main" id="{0F0ECCDB-6D13-BF47-AF9C-3641C023AAF7}"/>
              </a:ext>
            </a:extLst>
          </p:cNvPr>
          <p:cNvSpPr txBox="1"/>
          <p:nvPr/>
        </p:nvSpPr>
        <p:spPr>
          <a:xfrm>
            <a:off x="4129659" y="3886851"/>
            <a:ext cx="4326461"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chemeClr val="accent1"/>
                </a:solidFill>
                <a:effectLst/>
                <a:uLnTx/>
                <a:uFillTx/>
                <a:latin typeface="Helvetica" pitchFamily="2" charset="0"/>
                <a:ea typeface="Helvetica Neue" panose="02000503000000020004" pitchFamily="2" charset="0"/>
                <a:cs typeface="Helvetica Neue" panose="02000503000000020004" pitchFamily="2" charset="0"/>
              </a:rPr>
              <a:t>Table 1 Spacecraft classification based on wet mass</a:t>
            </a:r>
          </a:p>
        </p:txBody>
      </p:sp>
    </p:spTree>
    <p:extLst>
      <p:ext uri="{BB962C8B-B14F-4D97-AF65-F5344CB8AC3E}">
        <p14:creationId xmlns:p14="http://schemas.microsoft.com/office/powerpoint/2010/main" val="2044438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F4795883-93E7-E434-222D-78F6B9207B19}"/>
              </a:ext>
            </a:extLst>
          </p:cNvPr>
          <p:cNvGraphicFramePr>
            <a:graphicFrameLocks noGrp="1"/>
          </p:cNvGraphicFramePr>
          <p:nvPr>
            <p:extLst>
              <p:ext uri="{D42A27DB-BD31-4B8C-83A1-F6EECF244321}">
                <p14:modId xmlns:p14="http://schemas.microsoft.com/office/powerpoint/2010/main" val="3201681360"/>
              </p:ext>
            </p:extLst>
          </p:nvPr>
        </p:nvGraphicFramePr>
        <p:xfrm>
          <a:off x="714827" y="814462"/>
          <a:ext cx="10497456" cy="5229075"/>
        </p:xfrm>
        <a:graphic>
          <a:graphicData uri="http://schemas.openxmlformats.org/drawingml/2006/table">
            <a:tbl>
              <a:tblPr firstRow="1" bandRow="1">
                <a:tableStyleId>{5C22544A-7EE6-4342-B048-85BDC9FD1C3A}</a:tableStyleId>
              </a:tblPr>
              <a:tblGrid>
                <a:gridCol w="2624364">
                  <a:extLst>
                    <a:ext uri="{9D8B030D-6E8A-4147-A177-3AD203B41FA5}">
                      <a16:colId xmlns:a16="http://schemas.microsoft.com/office/drawing/2014/main" val="825954356"/>
                    </a:ext>
                  </a:extLst>
                </a:gridCol>
                <a:gridCol w="2624364">
                  <a:extLst>
                    <a:ext uri="{9D8B030D-6E8A-4147-A177-3AD203B41FA5}">
                      <a16:colId xmlns:a16="http://schemas.microsoft.com/office/drawing/2014/main" val="3312843988"/>
                    </a:ext>
                  </a:extLst>
                </a:gridCol>
                <a:gridCol w="2624364">
                  <a:extLst>
                    <a:ext uri="{9D8B030D-6E8A-4147-A177-3AD203B41FA5}">
                      <a16:colId xmlns:a16="http://schemas.microsoft.com/office/drawing/2014/main" val="2856768927"/>
                    </a:ext>
                  </a:extLst>
                </a:gridCol>
                <a:gridCol w="2624364">
                  <a:extLst>
                    <a:ext uri="{9D8B030D-6E8A-4147-A177-3AD203B41FA5}">
                      <a16:colId xmlns:a16="http://schemas.microsoft.com/office/drawing/2014/main" val="2894502058"/>
                    </a:ext>
                  </a:extLst>
                </a:gridCol>
              </a:tblGrid>
              <a:tr h="557533">
                <a:tc>
                  <a:txBody>
                    <a:bodyPr/>
                    <a:lstStyle/>
                    <a:p>
                      <a:r>
                        <a:rPr lang="en-US"/>
                        <a:t>CLASS</a:t>
                      </a:r>
                    </a:p>
                  </a:txBody>
                  <a:tcPr/>
                </a:tc>
                <a:tc>
                  <a:txBody>
                    <a:bodyPr/>
                    <a:lstStyle/>
                    <a:p>
                      <a:pPr algn="ctr"/>
                      <a:r>
                        <a:rPr lang="en-US"/>
                        <a:t>3U</a:t>
                      </a:r>
                    </a:p>
                  </a:txBody>
                  <a:tcPr/>
                </a:tc>
                <a:tc>
                  <a:txBody>
                    <a:bodyPr/>
                    <a:lstStyle/>
                    <a:p>
                      <a:pPr algn="ctr"/>
                      <a:r>
                        <a:rPr lang="en-US"/>
                        <a:t>6U</a:t>
                      </a:r>
                    </a:p>
                  </a:txBody>
                  <a:tcPr/>
                </a:tc>
                <a:tc>
                  <a:txBody>
                    <a:bodyPr/>
                    <a:lstStyle/>
                    <a:p>
                      <a:pPr algn="ctr"/>
                      <a:r>
                        <a:rPr lang="en-US"/>
                        <a:t>12U</a:t>
                      </a:r>
                    </a:p>
                  </a:txBody>
                  <a:tcPr/>
                </a:tc>
                <a:extLst>
                  <a:ext uri="{0D108BD9-81ED-4DB2-BD59-A6C34878D82A}">
                    <a16:rowId xmlns:a16="http://schemas.microsoft.com/office/drawing/2014/main" val="3928207542"/>
                  </a:ext>
                </a:extLst>
              </a:tr>
              <a:tr h="461251">
                <a:tc>
                  <a:txBody>
                    <a:bodyPr/>
                    <a:lstStyle/>
                    <a:p>
                      <a:r>
                        <a:rPr lang="en-US"/>
                        <a:t>Payload Volume (typical)</a:t>
                      </a:r>
                    </a:p>
                  </a:txBody>
                  <a:tcPr/>
                </a:tc>
                <a:tc>
                  <a:txBody>
                    <a:bodyPr/>
                    <a:lstStyle/>
                    <a:p>
                      <a:pPr algn="ctr"/>
                      <a:r>
                        <a:rPr lang="en-US"/>
                        <a:t>~1 – 1.5 U</a:t>
                      </a:r>
                    </a:p>
                  </a:txBody>
                  <a:tcPr/>
                </a:tc>
                <a:tc>
                  <a:txBody>
                    <a:bodyPr/>
                    <a:lstStyle/>
                    <a:p>
                      <a:pPr algn="ctr"/>
                      <a:r>
                        <a:rPr lang="en-US"/>
                        <a:t>~ 4U</a:t>
                      </a:r>
                    </a:p>
                  </a:txBody>
                  <a:tcPr/>
                </a:tc>
                <a:tc>
                  <a:txBody>
                    <a:bodyPr/>
                    <a:lstStyle/>
                    <a:p>
                      <a:pPr algn="ctr"/>
                      <a:r>
                        <a:rPr lang="en-US"/>
                        <a:t>~8U</a:t>
                      </a:r>
                    </a:p>
                  </a:txBody>
                  <a:tcPr/>
                </a:tc>
                <a:extLst>
                  <a:ext uri="{0D108BD9-81ED-4DB2-BD59-A6C34878D82A}">
                    <a16:rowId xmlns:a16="http://schemas.microsoft.com/office/drawing/2014/main" val="3022994491"/>
                  </a:ext>
                </a:extLst>
              </a:tr>
              <a:tr h="461251">
                <a:tc>
                  <a:txBody>
                    <a:bodyPr/>
                    <a:lstStyle/>
                    <a:p>
                      <a:r>
                        <a:rPr lang="en-US"/>
                        <a:t>Payload Power</a:t>
                      </a:r>
                    </a:p>
                  </a:txBody>
                  <a:tcPr/>
                </a:tc>
                <a:tc>
                  <a:txBody>
                    <a:bodyPr/>
                    <a:lstStyle/>
                    <a:p>
                      <a:r>
                        <a:rPr lang="en-US"/>
                        <a:t>15 – 20 W depending upon solar array configuration</a:t>
                      </a:r>
                    </a:p>
                  </a:txBody>
                  <a:tcPr/>
                </a:tc>
                <a:tc>
                  <a:txBody>
                    <a:bodyPr/>
                    <a:lstStyle/>
                    <a:p>
                      <a:r>
                        <a:rPr lang="en-US"/>
                        <a:t>45 W – depending upon solar array configuration</a:t>
                      </a:r>
                    </a:p>
                  </a:txBody>
                  <a:tcPr/>
                </a:tc>
                <a:tc>
                  <a:txBody>
                    <a:bodyPr/>
                    <a:lstStyle/>
                    <a:p>
                      <a:r>
                        <a:rPr lang="en-US"/>
                        <a:t> &gt; 50W depending upon solar array &amp; battery configuration</a:t>
                      </a:r>
                    </a:p>
                  </a:txBody>
                  <a:tcPr/>
                </a:tc>
                <a:extLst>
                  <a:ext uri="{0D108BD9-81ED-4DB2-BD59-A6C34878D82A}">
                    <a16:rowId xmlns:a16="http://schemas.microsoft.com/office/drawing/2014/main" val="4262258634"/>
                  </a:ext>
                </a:extLst>
              </a:tr>
              <a:tr h="461251">
                <a:tc>
                  <a:txBody>
                    <a:bodyPr/>
                    <a:lstStyle/>
                    <a:p>
                      <a:r>
                        <a:rPr lang="en-US"/>
                        <a:t>On-board Data Storage</a:t>
                      </a:r>
                    </a:p>
                  </a:txBody>
                  <a:tcPr/>
                </a:tc>
                <a:tc>
                  <a:txBody>
                    <a:bodyPr/>
                    <a:lstStyle/>
                    <a:p>
                      <a:r>
                        <a:rPr lang="en-US"/>
                        <a:t>4 GB</a:t>
                      </a:r>
                    </a:p>
                  </a:txBody>
                  <a:tcPr/>
                </a:tc>
                <a:tc>
                  <a:txBody>
                    <a:bodyPr/>
                    <a:lstStyle/>
                    <a:p>
                      <a:r>
                        <a:rPr lang="en-US"/>
                        <a:t>&gt; 4GB</a:t>
                      </a:r>
                    </a:p>
                  </a:txBody>
                  <a:tcPr/>
                </a:tc>
                <a:tc>
                  <a:txBody>
                    <a:bodyPr/>
                    <a:lstStyle/>
                    <a:p>
                      <a:r>
                        <a:rPr lang="en-US"/>
                        <a:t>&gt; 4GB</a:t>
                      </a:r>
                    </a:p>
                  </a:txBody>
                  <a:tcPr/>
                </a:tc>
                <a:extLst>
                  <a:ext uri="{0D108BD9-81ED-4DB2-BD59-A6C34878D82A}">
                    <a16:rowId xmlns:a16="http://schemas.microsoft.com/office/drawing/2014/main" val="1053905638"/>
                  </a:ext>
                </a:extLst>
              </a:tr>
              <a:tr h="461251">
                <a:tc>
                  <a:txBody>
                    <a:bodyPr/>
                    <a:lstStyle/>
                    <a:p>
                      <a:r>
                        <a:rPr lang="en-US"/>
                        <a:t>Data Interfaces</a:t>
                      </a:r>
                    </a:p>
                  </a:txBody>
                  <a:tcPr/>
                </a:tc>
                <a:tc>
                  <a:txBody>
                    <a:bodyPr/>
                    <a:lstStyle/>
                    <a:p>
                      <a:r>
                        <a:rPr lang="en-US"/>
                        <a:t>3.3V, RS422, RS485, </a:t>
                      </a:r>
                      <a:r>
                        <a:rPr lang="en-US" err="1"/>
                        <a:t>Spacewire</a:t>
                      </a:r>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3.3V, RS422, RS485, </a:t>
                      </a:r>
                      <a:r>
                        <a:rPr lang="en-US" err="1"/>
                        <a:t>Spacewire</a:t>
                      </a:r>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3.3V, RS422, RS485, </a:t>
                      </a:r>
                      <a:r>
                        <a:rPr lang="en-US" err="1"/>
                        <a:t>Spacewire</a:t>
                      </a:r>
                      <a:endParaRPr lang="en-US"/>
                    </a:p>
                  </a:txBody>
                  <a:tcPr/>
                </a:tc>
                <a:extLst>
                  <a:ext uri="{0D108BD9-81ED-4DB2-BD59-A6C34878D82A}">
                    <a16:rowId xmlns:a16="http://schemas.microsoft.com/office/drawing/2014/main" val="160985587"/>
                  </a:ext>
                </a:extLst>
              </a:tr>
              <a:tr h="269874">
                <a:tc>
                  <a:txBody>
                    <a:bodyPr/>
                    <a:lstStyle/>
                    <a:p>
                      <a:r>
                        <a:rPr lang="en-US"/>
                        <a:t>LEO Downlink</a:t>
                      </a:r>
                    </a:p>
                  </a:txBody>
                  <a:tcPr/>
                </a:tc>
                <a:tc>
                  <a:txBody>
                    <a:bodyPr/>
                    <a:lstStyle/>
                    <a:p>
                      <a:r>
                        <a:rPr lang="en-US"/>
                        <a:t>S-Band up to 2Mbps</a:t>
                      </a:r>
                    </a:p>
                  </a:txBody>
                  <a:tcPr/>
                </a:tc>
                <a:tc>
                  <a:txBody>
                    <a:bodyPr/>
                    <a:lstStyle/>
                    <a:p>
                      <a:r>
                        <a:rPr lang="en-US"/>
                        <a:t>S-Band up to 2Mbps</a:t>
                      </a:r>
                    </a:p>
                    <a:p>
                      <a:r>
                        <a:rPr lang="en-US"/>
                        <a:t>X-Band up to 10Mbps </a:t>
                      </a:r>
                    </a:p>
                  </a:txBody>
                  <a:tcPr/>
                </a:tc>
                <a:tc>
                  <a:txBody>
                    <a:bodyPr/>
                    <a:lstStyle/>
                    <a:p>
                      <a:r>
                        <a:rPr lang="en-US"/>
                        <a:t>S-Band up to 2Mbps</a:t>
                      </a:r>
                    </a:p>
                    <a:p>
                      <a:r>
                        <a:rPr lang="en-US"/>
                        <a:t>X-Band up to 10Mbps</a:t>
                      </a:r>
                    </a:p>
                    <a:p>
                      <a:endParaRPr lang="en-US"/>
                    </a:p>
                  </a:txBody>
                  <a:tcPr/>
                </a:tc>
                <a:extLst>
                  <a:ext uri="{0D108BD9-81ED-4DB2-BD59-A6C34878D82A}">
                    <a16:rowId xmlns:a16="http://schemas.microsoft.com/office/drawing/2014/main" val="2067668896"/>
                  </a:ext>
                </a:extLst>
              </a:tr>
              <a:tr h="461251">
                <a:tc>
                  <a:txBody>
                    <a:bodyPr/>
                    <a:lstStyle/>
                    <a:p>
                      <a:r>
                        <a:rPr lang="en-US"/>
                        <a:t>Pointing Stability</a:t>
                      </a:r>
                    </a:p>
                  </a:txBody>
                  <a:tcPr/>
                </a:tc>
                <a:tc>
                  <a:txBody>
                    <a:bodyPr/>
                    <a:lstStyle/>
                    <a:p>
                      <a:r>
                        <a:rPr lang="en-US"/>
                        <a:t>1 arc-sec over 1 sec</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1 arc-sec over 1 sec</a:t>
                      </a:r>
                    </a:p>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1 arc-sec over 1 sec</a:t>
                      </a:r>
                    </a:p>
                    <a:p>
                      <a:endParaRPr lang="en-US"/>
                    </a:p>
                  </a:txBody>
                  <a:tcPr/>
                </a:tc>
                <a:extLst>
                  <a:ext uri="{0D108BD9-81ED-4DB2-BD59-A6C34878D82A}">
                    <a16:rowId xmlns:a16="http://schemas.microsoft.com/office/drawing/2014/main" val="354465731"/>
                  </a:ext>
                </a:extLst>
              </a:tr>
              <a:tr h="461251">
                <a:tc>
                  <a:txBody>
                    <a:bodyPr/>
                    <a:lstStyle/>
                    <a:p>
                      <a:r>
                        <a:rPr lang="en-US"/>
                        <a:t>Orbit Life</a:t>
                      </a:r>
                    </a:p>
                  </a:txBody>
                  <a:tcPr/>
                </a:tc>
                <a:tc>
                  <a:txBody>
                    <a:bodyPr/>
                    <a:lstStyle/>
                    <a:p>
                      <a:r>
                        <a:rPr lang="en-US"/>
                        <a:t>LEO ~5 </a:t>
                      </a:r>
                      <a:r>
                        <a:rPr lang="en-US" err="1"/>
                        <a:t>yrs</a:t>
                      </a:r>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LEO ~5 </a:t>
                      </a:r>
                      <a:r>
                        <a:rPr lang="en-US" err="1"/>
                        <a:t>yrs</a:t>
                      </a:r>
                      <a:endParaRPr lang="en-US"/>
                    </a:p>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LEO ~5 </a:t>
                      </a:r>
                      <a:r>
                        <a:rPr lang="en-US" err="1"/>
                        <a:t>yrs</a:t>
                      </a:r>
                      <a:endParaRPr lang="en-US"/>
                    </a:p>
                    <a:p>
                      <a:endParaRPr lang="en-US"/>
                    </a:p>
                  </a:txBody>
                  <a:tcPr/>
                </a:tc>
                <a:extLst>
                  <a:ext uri="{0D108BD9-81ED-4DB2-BD59-A6C34878D82A}">
                    <a16:rowId xmlns:a16="http://schemas.microsoft.com/office/drawing/2014/main" val="3677045712"/>
                  </a:ext>
                </a:extLst>
              </a:tr>
            </a:tbl>
          </a:graphicData>
        </a:graphic>
      </p:graphicFrame>
      <p:sp>
        <p:nvSpPr>
          <p:cNvPr id="5" name="TextBox 4">
            <a:extLst>
              <a:ext uri="{FF2B5EF4-FFF2-40B4-BE49-F238E27FC236}">
                <a16:creationId xmlns:a16="http://schemas.microsoft.com/office/drawing/2014/main" id="{8EE4CF4A-DDC5-D3BB-FA31-86CAC06628CA}"/>
              </a:ext>
            </a:extLst>
          </p:cNvPr>
          <p:cNvSpPr txBox="1"/>
          <p:nvPr/>
        </p:nvSpPr>
        <p:spPr>
          <a:xfrm>
            <a:off x="397295" y="160373"/>
            <a:ext cx="5806077" cy="369332"/>
          </a:xfrm>
          <a:prstGeom prst="rect">
            <a:avLst/>
          </a:prstGeom>
          <a:noFill/>
        </p:spPr>
        <p:txBody>
          <a:bodyPr wrap="none" rtlCol="0">
            <a:spAutoFit/>
          </a:bodyPr>
          <a:lstStyle/>
          <a:p>
            <a:r>
              <a:rPr lang="en-US" b="1">
                <a:solidFill>
                  <a:srgbClr val="FFFFFF"/>
                </a:solidFill>
                <a:latin typeface="Helvetica"/>
                <a:cs typeface="Helvetica"/>
              </a:rPr>
              <a:t>TYPICAL CUBESAT PAYLOAD ACCOMMODATIONS</a:t>
            </a:r>
          </a:p>
        </p:txBody>
      </p:sp>
      <p:sp>
        <p:nvSpPr>
          <p:cNvPr id="6" name="TextBox 5">
            <a:extLst>
              <a:ext uri="{FF2B5EF4-FFF2-40B4-BE49-F238E27FC236}">
                <a16:creationId xmlns:a16="http://schemas.microsoft.com/office/drawing/2014/main" id="{6BB4AD2C-88E3-E04B-6608-D74F84CB6A52}"/>
              </a:ext>
            </a:extLst>
          </p:cNvPr>
          <p:cNvSpPr txBox="1"/>
          <p:nvPr/>
        </p:nvSpPr>
        <p:spPr>
          <a:xfrm>
            <a:off x="743948" y="6265199"/>
            <a:ext cx="4057201" cy="369332"/>
          </a:xfrm>
          <a:prstGeom prst="rect">
            <a:avLst/>
          </a:prstGeom>
          <a:noFill/>
        </p:spPr>
        <p:txBody>
          <a:bodyPr wrap="none" rtlCol="0">
            <a:spAutoFit/>
          </a:bodyPr>
          <a:lstStyle/>
          <a:p>
            <a:r>
              <a:rPr lang="en-US"/>
              <a:t>NOTE: 1U = 10cm X 10cm X 10cm volume</a:t>
            </a:r>
          </a:p>
        </p:txBody>
      </p:sp>
    </p:spTree>
    <p:extLst>
      <p:ext uri="{BB962C8B-B14F-4D97-AF65-F5344CB8AC3E}">
        <p14:creationId xmlns:p14="http://schemas.microsoft.com/office/powerpoint/2010/main" val="37990726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Graphical user interface&#10;&#10;Description automatically generated">
            <a:extLst>
              <a:ext uri="{FF2B5EF4-FFF2-40B4-BE49-F238E27FC236}">
                <a16:creationId xmlns:a16="http://schemas.microsoft.com/office/drawing/2014/main" id="{4A0D1FED-2C43-9BDC-6542-6D3409FDD1C0}"/>
              </a:ext>
            </a:extLst>
          </p:cNvPr>
          <p:cNvPicPr>
            <a:picLocks noGrp="1" noChangeAspect="1"/>
          </p:cNvPicPr>
          <p:nvPr>
            <p:ph idx="4294967295"/>
          </p:nvPr>
        </p:nvPicPr>
        <p:blipFill>
          <a:blip r:embed="rId2"/>
          <a:stretch>
            <a:fillRect/>
          </a:stretch>
        </p:blipFill>
        <p:spPr>
          <a:xfrm>
            <a:off x="0" y="0"/>
            <a:ext cx="12195299" cy="6858000"/>
          </a:xfrm>
        </p:spPr>
      </p:pic>
      <p:sp>
        <p:nvSpPr>
          <p:cNvPr id="6" name="Rectangle 5">
            <a:extLst>
              <a:ext uri="{FF2B5EF4-FFF2-40B4-BE49-F238E27FC236}">
                <a16:creationId xmlns:a16="http://schemas.microsoft.com/office/drawing/2014/main" id="{00BA84CE-1B6F-A24E-8A27-1896E1F3C89B}"/>
              </a:ext>
            </a:extLst>
          </p:cNvPr>
          <p:cNvSpPr/>
          <p:nvPr/>
        </p:nvSpPr>
        <p:spPr>
          <a:xfrm>
            <a:off x="7272587" y="6581001"/>
            <a:ext cx="2706894" cy="276999"/>
          </a:xfrm>
          <a:prstGeom prst="rect">
            <a:avLst/>
          </a:prstGeom>
        </p:spPr>
        <p:txBody>
          <a:bodyPr wrap="square">
            <a:spAutoFit/>
          </a:bodyPr>
          <a:lstStyle/>
          <a:p>
            <a:r>
              <a:rPr lang="en-US" sz="1200">
                <a:solidFill>
                  <a:schemeClr val="accent4"/>
                </a:solidFill>
                <a:latin typeface="Helvetica" pitchFamily="2" charset="0"/>
              </a:rPr>
              <a:t>https://s3vi.ndc.nasa.gov/</a:t>
            </a:r>
            <a:r>
              <a:rPr lang="en-US" sz="1200" err="1">
                <a:solidFill>
                  <a:schemeClr val="accent4"/>
                </a:solidFill>
                <a:latin typeface="Helvetica" pitchFamily="2" charset="0"/>
              </a:rPr>
              <a:t>cubesat</a:t>
            </a:r>
            <a:r>
              <a:rPr lang="en-US" sz="1200">
                <a:solidFill>
                  <a:schemeClr val="accent4"/>
                </a:solidFill>
                <a:latin typeface="Helvetica" pitchFamily="2" charset="0"/>
              </a:rPr>
              <a:t>/</a:t>
            </a:r>
          </a:p>
        </p:txBody>
      </p:sp>
    </p:spTree>
    <p:extLst>
      <p:ext uri="{BB962C8B-B14F-4D97-AF65-F5344CB8AC3E}">
        <p14:creationId xmlns:p14="http://schemas.microsoft.com/office/powerpoint/2010/main" val="1449804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318F4E-4DEA-91F9-9BAC-874CB0C9275D}"/>
              </a:ext>
            </a:extLst>
          </p:cNvPr>
          <p:cNvSpPr/>
          <p:nvPr/>
        </p:nvSpPr>
        <p:spPr>
          <a:xfrm>
            <a:off x="146303" y="2993074"/>
            <a:ext cx="5825639" cy="173132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558934C6-7C25-5FEC-91E6-078A31C97448}"/>
              </a:ext>
            </a:extLst>
          </p:cNvPr>
          <p:cNvSpPr>
            <a:spLocks noGrp="1"/>
          </p:cNvSpPr>
          <p:nvPr>
            <p:ph idx="1"/>
          </p:nvPr>
        </p:nvSpPr>
        <p:spPr>
          <a:xfrm>
            <a:off x="146304" y="804672"/>
            <a:ext cx="5784074" cy="4584746"/>
          </a:xfrm>
        </p:spPr>
        <p:txBody>
          <a:bodyPr>
            <a:normAutofit/>
          </a:bodyPr>
          <a:lstStyle/>
          <a:p>
            <a:pPr marL="0" indent="0">
              <a:lnSpc>
                <a:spcPct val="100000"/>
              </a:lnSpc>
              <a:buNone/>
            </a:pPr>
            <a:r>
              <a:rPr lang="en-US" sz="1800" b="1">
                <a:solidFill>
                  <a:schemeClr val="accent1"/>
                </a:solidFill>
                <a:latin typeface="Helvetica" pitchFamily="2" charset="0"/>
              </a:rPr>
              <a:t>Microfluidics Biosensor Instrumentation</a:t>
            </a:r>
            <a:br>
              <a:rPr lang="en-US" sz="1800" b="1">
                <a:solidFill>
                  <a:schemeClr val="accent1"/>
                </a:solidFill>
                <a:latin typeface="Helvetica" pitchFamily="2" charset="0"/>
              </a:rPr>
            </a:br>
            <a:r>
              <a:rPr lang="en-US" sz="1800">
                <a:solidFill>
                  <a:schemeClr val="accent1"/>
                </a:solidFill>
                <a:latin typeface="Helvetica" pitchFamily="2" charset="0"/>
              </a:rPr>
              <a:t>Artemis I Mission, 6U CubeSat</a:t>
            </a:r>
            <a:br>
              <a:rPr lang="en-US" sz="1800">
                <a:solidFill>
                  <a:schemeClr val="accent1"/>
                </a:solidFill>
                <a:latin typeface="Helvetica" pitchFamily="2" charset="0"/>
              </a:rPr>
            </a:br>
            <a:r>
              <a:rPr lang="en-US" sz="1800" i="1">
                <a:solidFill>
                  <a:schemeClr val="accent1"/>
                </a:solidFill>
                <a:latin typeface="Helvetica" pitchFamily="2" charset="0"/>
              </a:rPr>
              <a:t>NASA’s AMES Research Center</a:t>
            </a:r>
            <a:endParaRPr lang="en-US" sz="1800">
              <a:solidFill>
                <a:schemeClr val="accent1"/>
              </a:solidFill>
              <a:latin typeface="Helvetica" pitchFamily="2" charset="0"/>
            </a:endParaRPr>
          </a:p>
          <a:p>
            <a:pPr marL="0" indent="0">
              <a:lnSpc>
                <a:spcPct val="100000"/>
              </a:lnSpc>
              <a:spcAft>
                <a:spcPts val="600"/>
              </a:spcAft>
              <a:buNone/>
            </a:pPr>
            <a:r>
              <a:rPr lang="en-US" sz="1600">
                <a:latin typeface="Helvetica" pitchFamily="2" charset="0"/>
              </a:rPr>
              <a:t>The primary objective of BioSentinel is to develop a biosensor instrument to detect and measure the impact of space radiation on living organisms over long durations beyond low-Earth Orbit (LEO).  </a:t>
            </a:r>
            <a:endParaRPr lang="en-US" sz="1600" b="1">
              <a:solidFill>
                <a:schemeClr val="accent4"/>
              </a:solidFill>
              <a:latin typeface="Helvetica" pitchFamily="2" charset="0"/>
            </a:endParaRPr>
          </a:p>
          <a:p>
            <a:pPr marL="0" indent="0">
              <a:lnSpc>
                <a:spcPct val="100000"/>
              </a:lnSpc>
              <a:spcBef>
                <a:spcPts val="2000"/>
              </a:spcBef>
              <a:spcAft>
                <a:spcPts val="600"/>
              </a:spcAft>
              <a:buNone/>
            </a:pPr>
            <a:r>
              <a:rPr lang="en-US" sz="1800" b="1">
                <a:solidFill>
                  <a:schemeClr val="accent4"/>
                </a:solidFill>
                <a:latin typeface="Helvetica" pitchFamily="2" charset="0"/>
              </a:rPr>
              <a:t>Scientific Impact</a:t>
            </a:r>
            <a:br>
              <a:rPr lang="en-US" sz="1800" b="1">
                <a:solidFill>
                  <a:schemeClr val="bg1"/>
                </a:solidFill>
                <a:latin typeface="Helvetica" pitchFamily="2" charset="0"/>
              </a:rPr>
            </a:br>
            <a:r>
              <a:rPr lang="en-US" sz="1600">
                <a:solidFill>
                  <a:schemeClr val="bg1"/>
                </a:solidFill>
                <a:latin typeface="Helvetica" pitchFamily="2" charset="0"/>
              </a:rPr>
              <a:t>BioSentinel will address strategic knowledge gaps related to the biological effects of space radiation and will provide an adaptable platform to perform human- relevant measurements in multiple space environments in the future, including on lunar and Mars landers and orbiters.</a:t>
            </a:r>
          </a:p>
        </p:txBody>
      </p:sp>
      <p:sp>
        <p:nvSpPr>
          <p:cNvPr id="8" name="Title 7">
            <a:extLst>
              <a:ext uri="{FF2B5EF4-FFF2-40B4-BE49-F238E27FC236}">
                <a16:creationId xmlns:a16="http://schemas.microsoft.com/office/drawing/2014/main" id="{49DCE61F-D9B0-7D0F-579B-31B06C8C1E2A}"/>
              </a:ext>
            </a:extLst>
          </p:cNvPr>
          <p:cNvSpPr>
            <a:spLocks noGrp="1"/>
          </p:cNvSpPr>
          <p:nvPr>
            <p:ph type="title"/>
          </p:nvPr>
        </p:nvSpPr>
        <p:spPr/>
        <p:txBody>
          <a:bodyPr/>
          <a:lstStyle/>
          <a:p>
            <a:r>
              <a:rPr lang="en-US"/>
              <a:t>CubeSats in Action: </a:t>
            </a:r>
            <a:r>
              <a:rPr lang="en-US" err="1"/>
              <a:t>BioSentinel</a:t>
            </a:r>
            <a:endParaRPr lang="en-US"/>
          </a:p>
        </p:txBody>
      </p:sp>
      <p:pic>
        <p:nvPicPr>
          <p:cNvPr id="11" name="Picture 2">
            <a:extLst>
              <a:ext uri="{FF2B5EF4-FFF2-40B4-BE49-F238E27FC236}">
                <a16:creationId xmlns:a16="http://schemas.microsoft.com/office/drawing/2014/main" id="{AD55CCAC-FF3A-06A5-B921-5C7E5BEECD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2407" y="896553"/>
            <a:ext cx="4970160" cy="5131714"/>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BioSentinel Fluidics Card">
            <a:extLst>
              <a:ext uri="{FF2B5EF4-FFF2-40B4-BE49-F238E27FC236}">
                <a16:creationId xmlns:a16="http://schemas.microsoft.com/office/drawing/2014/main" id="{12975466-EB14-7F2F-7FE2-D1E42FD149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57496" y="1142431"/>
            <a:ext cx="2459744" cy="1860181"/>
          </a:xfrm>
          <a:prstGeom prst="rect">
            <a:avLst/>
          </a:prstGeom>
          <a:noFill/>
          <a:ln w="19050">
            <a:solidFill>
              <a:schemeClr val="bg1"/>
            </a:solidFill>
          </a:ln>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94FA1B7-3CFA-33E9-BEC1-8114EB64725D}"/>
              </a:ext>
            </a:extLst>
          </p:cNvPr>
          <p:cNvSpPr txBox="1"/>
          <p:nvPr/>
        </p:nvSpPr>
        <p:spPr>
          <a:xfrm>
            <a:off x="6905214" y="6035467"/>
            <a:ext cx="1420308" cy="215444"/>
          </a:xfrm>
          <a:prstGeom prst="rect">
            <a:avLst/>
          </a:prstGeom>
          <a:noFill/>
        </p:spPr>
        <p:txBody>
          <a:bodyPr wrap="square" rtlCol="0">
            <a:spAutoFit/>
          </a:bodyPr>
          <a:lstStyle/>
          <a:p>
            <a:r>
              <a:rPr lang="en-US" sz="800">
                <a:latin typeface="Helvetica" pitchFamily="2" charset="0"/>
                <a:cs typeface="Arial" panose="020B0604020202020204" pitchFamily="34" charset="0"/>
              </a:rPr>
              <a:t>Credit: NASA/Dominic Hart</a:t>
            </a:r>
          </a:p>
        </p:txBody>
      </p:sp>
    </p:spTree>
    <p:extLst>
      <p:ext uri="{BB962C8B-B14F-4D97-AF65-F5344CB8AC3E}">
        <p14:creationId xmlns:p14="http://schemas.microsoft.com/office/powerpoint/2010/main" val="3970253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318F4E-4DEA-91F9-9BAC-874CB0C9275D}"/>
              </a:ext>
            </a:extLst>
          </p:cNvPr>
          <p:cNvSpPr/>
          <p:nvPr/>
        </p:nvSpPr>
        <p:spPr>
          <a:xfrm>
            <a:off x="146302" y="4456227"/>
            <a:ext cx="4841331" cy="123799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558934C6-7C25-5FEC-91E6-078A31C97448}"/>
              </a:ext>
            </a:extLst>
          </p:cNvPr>
          <p:cNvSpPr>
            <a:spLocks noGrp="1"/>
          </p:cNvSpPr>
          <p:nvPr>
            <p:ph idx="1"/>
          </p:nvPr>
        </p:nvSpPr>
        <p:spPr>
          <a:xfrm>
            <a:off x="146304" y="804672"/>
            <a:ext cx="4841332" cy="5559552"/>
          </a:xfrm>
        </p:spPr>
        <p:txBody>
          <a:bodyPr>
            <a:normAutofit/>
          </a:bodyPr>
          <a:lstStyle/>
          <a:p>
            <a:pPr marL="0" indent="0">
              <a:lnSpc>
                <a:spcPct val="100000"/>
              </a:lnSpc>
              <a:buNone/>
            </a:pPr>
            <a:r>
              <a:rPr lang="en-US" sz="1800" b="1">
                <a:solidFill>
                  <a:schemeClr val="accent1"/>
                </a:solidFill>
                <a:latin typeface="Helvetica" pitchFamily="2" charset="0"/>
              </a:rPr>
              <a:t>Near-Earth Asteroid (NEA) Observation and Characterization</a:t>
            </a:r>
            <a:br>
              <a:rPr lang="en-US" sz="1800" b="1">
                <a:solidFill>
                  <a:schemeClr val="accent1"/>
                </a:solidFill>
                <a:latin typeface="Helvetica" pitchFamily="2" charset="0"/>
              </a:rPr>
            </a:br>
            <a:r>
              <a:rPr lang="en-US" sz="1800">
                <a:solidFill>
                  <a:schemeClr val="accent1"/>
                </a:solidFill>
                <a:latin typeface="Helvetica" pitchFamily="2" charset="0"/>
              </a:rPr>
              <a:t>Artemis I Mission, 6U CubeSat</a:t>
            </a:r>
            <a:br>
              <a:rPr lang="en-US" sz="1800">
                <a:solidFill>
                  <a:schemeClr val="accent1"/>
                </a:solidFill>
                <a:latin typeface="Helvetica" pitchFamily="2" charset="0"/>
              </a:rPr>
            </a:br>
            <a:r>
              <a:rPr lang="en-US" sz="1800">
                <a:solidFill>
                  <a:schemeClr val="accent1"/>
                </a:solidFill>
                <a:latin typeface="Helvetica" pitchFamily="2" charset="0"/>
              </a:rPr>
              <a:t>N</a:t>
            </a:r>
            <a:r>
              <a:rPr lang="en-US" sz="1800" i="1">
                <a:solidFill>
                  <a:schemeClr val="accent1"/>
                </a:solidFill>
                <a:latin typeface="Helvetica" pitchFamily="2" charset="0"/>
              </a:rPr>
              <a:t>ASA's Marshall Space Flight Center and NASA’s Jet Propulsion Laboratory</a:t>
            </a:r>
          </a:p>
          <a:p>
            <a:pPr marL="0" indent="0">
              <a:lnSpc>
                <a:spcPct val="100000"/>
              </a:lnSpc>
              <a:buNone/>
            </a:pPr>
            <a:r>
              <a:rPr lang="en-US" sz="1600">
                <a:latin typeface="Helvetica" pitchFamily="2" charset="0"/>
              </a:rPr>
              <a:t>Outfitted with a camera, this advanced CubeSat will take photographs to help determine the physical properties, (shape/volume, rotational properties, debris/dust field, and regolith characteristics) of a near-Earth asteroid. It will be the first interplanetary CubeSat to image and characterize a near-Earth asteroid, combining the proven capabilities of solar sail propulsion with critical science needs.</a:t>
            </a:r>
            <a:endParaRPr lang="en-US" sz="1800" b="1">
              <a:solidFill>
                <a:schemeClr val="accent4"/>
              </a:solidFill>
              <a:latin typeface="Helvetica" pitchFamily="2" charset="0"/>
            </a:endParaRPr>
          </a:p>
          <a:p>
            <a:pPr marL="0" indent="0">
              <a:lnSpc>
                <a:spcPct val="100000"/>
              </a:lnSpc>
              <a:spcBef>
                <a:spcPts val="2000"/>
              </a:spcBef>
              <a:spcAft>
                <a:spcPts val="600"/>
              </a:spcAft>
              <a:buNone/>
            </a:pPr>
            <a:r>
              <a:rPr lang="en-US" sz="1800" b="1">
                <a:solidFill>
                  <a:schemeClr val="accent4"/>
                </a:solidFill>
                <a:latin typeface="Helvetica" pitchFamily="2" charset="0"/>
              </a:rPr>
              <a:t>Scientific Impact</a:t>
            </a:r>
            <a:br>
              <a:rPr lang="en-US" sz="1800" b="1">
                <a:solidFill>
                  <a:schemeClr val="bg1"/>
                </a:solidFill>
                <a:latin typeface="Helvetica" pitchFamily="2" charset="0"/>
              </a:rPr>
            </a:br>
            <a:r>
              <a:rPr lang="en-US" sz="1600">
                <a:solidFill>
                  <a:schemeClr val="bg1"/>
                </a:solidFill>
                <a:latin typeface="Helvetica" pitchFamily="2" charset="0"/>
              </a:rPr>
              <a:t>NEA Scout will fly by and return data from an asteroid representative of near-Earth asteroids that may one day be human destinations.</a:t>
            </a:r>
          </a:p>
        </p:txBody>
      </p:sp>
      <p:pic>
        <p:nvPicPr>
          <p:cNvPr id="6" name="Picture 5" descr="A satellite in space&#10;&#10;Description automatically generated with low confidence">
            <a:extLst>
              <a:ext uri="{FF2B5EF4-FFF2-40B4-BE49-F238E27FC236}">
                <a16:creationId xmlns:a16="http://schemas.microsoft.com/office/drawing/2014/main" id="{BA903FB5-3384-6864-9B14-55D6ED6140B4}"/>
              </a:ext>
            </a:extLst>
          </p:cNvPr>
          <p:cNvPicPr>
            <a:picLocks noChangeAspect="1"/>
          </p:cNvPicPr>
          <p:nvPr/>
        </p:nvPicPr>
        <p:blipFill rotWithShape="1">
          <a:blip r:embed="rId3"/>
          <a:srcRect l="1978" t="14241" r="9048" b="4282"/>
          <a:stretch/>
        </p:blipFill>
        <p:spPr>
          <a:xfrm>
            <a:off x="5342656" y="851009"/>
            <a:ext cx="6627672" cy="4035276"/>
          </a:xfrm>
          <a:prstGeom prst="rect">
            <a:avLst/>
          </a:prstGeom>
        </p:spPr>
      </p:pic>
      <p:sp>
        <p:nvSpPr>
          <p:cNvPr id="7" name="Title 6">
            <a:extLst>
              <a:ext uri="{FF2B5EF4-FFF2-40B4-BE49-F238E27FC236}">
                <a16:creationId xmlns:a16="http://schemas.microsoft.com/office/drawing/2014/main" id="{24ABB387-6EEE-07C2-F021-17FAFA45964A}"/>
              </a:ext>
            </a:extLst>
          </p:cNvPr>
          <p:cNvSpPr>
            <a:spLocks noGrp="1"/>
          </p:cNvSpPr>
          <p:nvPr>
            <p:ph type="title"/>
          </p:nvPr>
        </p:nvSpPr>
        <p:spPr/>
        <p:txBody>
          <a:bodyPr/>
          <a:lstStyle/>
          <a:p>
            <a:r>
              <a:rPr lang="en-US"/>
              <a:t>CubeSats in Action: NEA Scout</a:t>
            </a:r>
          </a:p>
        </p:txBody>
      </p:sp>
      <p:sp>
        <p:nvSpPr>
          <p:cNvPr id="8" name="TextBox 7">
            <a:extLst>
              <a:ext uri="{FF2B5EF4-FFF2-40B4-BE49-F238E27FC236}">
                <a16:creationId xmlns:a16="http://schemas.microsoft.com/office/drawing/2014/main" id="{1D3F566E-0D46-A983-128C-1C9EC386F5E2}"/>
              </a:ext>
            </a:extLst>
          </p:cNvPr>
          <p:cNvSpPr txBox="1"/>
          <p:nvPr/>
        </p:nvSpPr>
        <p:spPr>
          <a:xfrm>
            <a:off x="5277902" y="4887047"/>
            <a:ext cx="1420308" cy="215444"/>
          </a:xfrm>
          <a:prstGeom prst="rect">
            <a:avLst/>
          </a:prstGeom>
          <a:noFill/>
        </p:spPr>
        <p:txBody>
          <a:bodyPr wrap="square" rtlCol="0">
            <a:spAutoFit/>
          </a:bodyPr>
          <a:lstStyle/>
          <a:p>
            <a:r>
              <a:rPr lang="en-US" sz="800">
                <a:latin typeface="Helvetica" pitchFamily="2" charset="0"/>
                <a:cs typeface="Arial" panose="020B0604020202020204" pitchFamily="34" charset="0"/>
              </a:rPr>
              <a:t>Credit: NASA</a:t>
            </a:r>
          </a:p>
        </p:txBody>
      </p:sp>
    </p:spTree>
    <p:extLst>
      <p:ext uri="{BB962C8B-B14F-4D97-AF65-F5344CB8AC3E}">
        <p14:creationId xmlns:p14="http://schemas.microsoft.com/office/powerpoint/2010/main" val="3683199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318F4E-4DEA-91F9-9BAC-874CB0C9275D}"/>
              </a:ext>
            </a:extLst>
          </p:cNvPr>
          <p:cNvSpPr/>
          <p:nvPr/>
        </p:nvSpPr>
        <p:spPr>
          <a:xfrm>
            <a:off x="146302" y="3489673"/>
            <a:ext cx="5949696" cy="142869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558934C6-7C25-5FEC-91E6-078A31C97448}"/>
              </a:ext>
            </a:extLst>
          </p:cNvPr>
          <p:cNvSpPr>
            <a:spLocks noGrp="1"/>
          </p:cNvSpPr>
          <p:nvPr>
            <p:ph idx="1"/>
          </p:nvPr>
        </p:nvSpPr>
        <p:spPr>
          <a:xfrm>
            <a:off x="146304" y="804672"/>
            <a:ext cx="5949696" cy="5559552"/>
          </a:xfrm>
        </p:spPr>
        <p:txBody>
          <a:bodyPr>
            <a:normAutofit/>
          </a:bodyPr>
          <a:lstStyle/>
          <a:p>
            <a:pPr marL="0" indent="0">
              <a:lnSpc>
                <a:spcPct val="100000"/>
              </a:lnSpc>
              <a:buNone/>
            </a:pPr>
            <a:r>
              <a:rPr lang="en-US" sz="1800" b="1">
                <a:solidFill>
                  <a:schemeClr val="accent1"/>
                </a:solidFill>
                <a:latin typeface="Helvetica" pitchFamily="2" charset="0"/>
              </a:rPr>
              <a:t>Solar Particles Observation and Characterization</a:t>
            </a:r>
            <a:br>
              <a:rPr lang="en-US" sz="1800" b="1">
                <a:solidFill>
                  <a:schemeClr val="accent1"/>
                </a:solidFill>
                <a:latin typeface="Helvetica" pitchFamily="2" charset="0"/>
              </a:rPr>
            </a:br>
            <a:r>
              <a:rPr lang="en-US" sz="1800">
                <a:solidFill>
                  <a:schemeClr val="accent1"/>
                </a:solidFill>
                <a:latin typeface="Helvetica" pitchFamily="2" charset="0"/>
              </a:rPr>
              <a:t>Artemis I Mission, 6U CubeSat</a:t>
            </a:r>
            <a:br>
              <a:rPr lang="en-US" sz="1800">
                <a:solidFill>
                  <a:schemeClr val="accent1"/>
                </a:solidFill>
                <a:latin typeface="Helvetica" pitchFamily="2" charset="0"/>
              </a:rPr>
            </a:br>
            <a:r>
              <a:rPr lang="en-US" sz="1800" i="1">
                <a:solidFill>
                  <a:schemeClr val="accent1"/>
                </a:solidFill>
                <a:latin typeface="Helvetica" pitchFamily="2" charset="0"/>
              </a:rPr>
              <a:t>Southwest Research Institute (</a:t>
            </a:r>
            <a:r>
              <a:rPr lang="en-US" sz="1800" i="1" err="1">
                <a:solidFill>
                  <a:schemeClr val="accent1"/>
                </a:solidFill>
                <a:latin typeface="Helvetica" pitchFamily="2" charset="0"/>
              </a:rPr>
              <a:t>SwRI</a:t>
            </a:r>
            <a:r>
              <a:rPr lang="en-US" sz="1800" i="1">
                <a:solidFill>
                  <a:schemeClr val="accent1"/>
                </a:solidFill>
                <a:latin typeface="Helvetica" pitchFamily="2" charset="0"/>
              </a:rPr>
              <a:t>), NASA’s Goddard Space Flight Center, and NASA’s Jet Propulsion Laboratory</a:t>
            </a:r>
          </a:p>
          <a:p>
            <a:pPr marL="0" indent="0">
              <a:lnSpc>
                <a:spcPct val="100000"/>
              </a:lnSpc>
              <a:buNone/>
            </a:pPr>
            <a:r>
              <a:rPr lang="en-US" sz="1600">
                <a:latin typeface="Helvetica" pitchFamily="2" charset="0"/>
              </a:rPr>
              <a:t>CubeSat to Study Solar Particles’ (</a:t>
            </a:r>
            <a:r>
              <a:rPr lang="en-US" sz="1600" err="1">
                <a:latin typeface="Helvetica" pitchFamily="2" charset="0"/>
              </a:rPr>
              <a:t>CuSP</a:t>
            </a:r>
            <a:r>
              <a:rPr lang="en-US" sz="1600">
                <a:latin typeface="Helvetica" pitchFamily="2" charset="0"/>
              </a:rPr>
              <a:t>) orbit of the Sun with three instruments has the purpose of measuring incoming radiation and magnetic fields. </a:t>
            </a:r>
            <a:r>
              <a:rPr lang="en-US" sz="1600" err="1">
                <a:latin typeface="Helvetica" pitchFamily="2" charset="0"/>
              </a:rPr>
              <a:t>CuSP</a:t>
            </a:r>
            <a:r>
              <a:rPr lang="en-US" sz="1600">
                <a:latin typeface="Helvetica" pitchFamily="2" charset="0"/>
              </a:rPr>
              <a:t> can observe events in space hours before those events potentially reach Earth.</a:t>
            </a:r>
            <a:endParaRPr lang="en-US" sz="1800" b="1">
              <a:solidFill>
                <a:schemeClr val="accent4"/>
              </a:solidFill>
              <a:latin typeface="Helvetica" pitchFamily="2" charset="0"/>
            </a:endParaRPr>
          </a:p>
          <a:p>
            <a:pPr marL="0" indent="0">
              <a:lnSpc>
                <a:spcPct val="100000"/>
              </a:lnSpc>
              <a:spcBef>
                <a:spcPts val="2000"/>
              </a:spcBef>
              <a:spcAft>
                <a:spcPts val="600"/>
              </a:spcAft>
              <a:buNone/>
            </a:pPr>
            <a:r>
              <a:rPr lang="en-US" sz="1800" b="1">
                <a:solidFill>
                  <a:schemeClr val="accent4"/>
                </a:solidFill>
                <a:latin typeface="Helvetica" pitchFamily="2" charset="0"/>
              </a:rPr>
              <a:t>Scientific Impact</a:t>
            </a:r>
            <a:br>
              <a:rPr lang="en-US" sz="1800" b="1">
                <a:solidFill>
                  <a:schemeClr val="bg1"/>
                </a:solidFill>
                <a:latin typeface="Helvetica" pitchFamily="2" charset="0"/>
              </a:rPr>
            </a:br>
            <a:r>
              <a:rPr lang="en-US" sz="1600" err="1">
                <a:solidFill>
                  <a:schemeClr val="bg1"/>
                </a:solidFill>
                <a:latin typeface="Helvetica" pitchFamily="2" charset="0"/>
              </a:rPr>
              <a:t>CuSP’s</a:t>
            </a:r>
            <a:r>
              <a:rPr lang="en-US" sz="1600">
                <a:solidFill>
                  <a:schemeClr val="bg1"/>
                </a:solidFill>
                <a:latin typeface="Helvetica" pitchFamily="2" charset="0"/>
              </a:rPr>
              <a:t> research will help with studies of solar particles that have a variety of effects on Earth, such as interfering with radio communications, tripping up satellite electronics, and creating electronic currents in power grids.</a:t>
            </a:r>
          </a:p>
        </p:txBody>
      </p:sp>
      <p:sp>
        <p:nvSpPr>
          <p:cNvPr id="7" name="Title 6">
            <a:extLst>
              <a:ext uri="{FF2B5EF4-FFF2-40B4-BE49-F238E27FC236}">
                <a16:creationId xmlns:a16="http://schemas.microsoft.com/office/drawing/2014/main" id="{5B8A3E05-FCA3-0F76-1A65-3CE8EA940352}"/>
              </a:ext>
            </a:extLst>
          </p:cNvPr>
          <p:cNvSpPr>
            <a:spLocks noGrp="1"/>
          </p:cNvSpPr>
          <p:nvPr>
            <p:ph type="title"/>
          </p:nvPr>
        </p:nvSpPr>
        <p:spPr/>
        <p:txBody>
          <a:bodyPr/>
          <a:lstStyle/>
          <a:p>
            <a:r>
              <a:rPr lang="en-US"/>
              <a:t>CubeSats in Action: </a:t>
            </a:r>
            <a:r>
              <a:rPr lang="en-US" err="1"/>
              <a:t>CuSP</a:t>
            </a:r>
            <a:endParaRPr lang="en-US"/>
          </a:p>
        </p:txBody>
      </p:sp>
      <p:pic>
        <p:nvPicPr>
          <p:cNvPr id="10242" name="Picture 2" descr="Team CuSP cheers on the solar CubeSat prior to loading it in the Space Launch System rocket Orion stage adapter at NASA’s Kennedy Space Center in Florida. ">
            <a:extLst>
              <a:ext uri="{FF2B5EF4-FFF2-40B4-BE49-F238E27FC236}">
                <a16:creationId xmlns:a16="http://schemas.microsoft.com/office/drawing/2014/main" id="{60973CBE-2723-35ED-F5AB-113BC3CAFE8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684" r="8214"/>
          <a:stretch/>
        </p:blipFill>
        <p:spPr bwMode="auto">
          <a:xfrm>
            <a:off x="6572940" y="906428"/>
            <a:ext cx="5377842" cy="42148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D1FDC3F-BDA5-BE0F-536E-8ED5E079939A}"/>
              </a:ext>
            </a:extLst>
          </p:cNvPr>
          <p:cNvSpPr txBox="1"/>
          <p:nvPr/>
        </p:nvSpPr>
        <p:spPr>
          <a:xfrm>
            <a:off x="6483291" y="5146149"/>
            <a:ext cx="1420308" cy="215444"/>
          </a:xfrm>
          <a:prstGeom prst="rect">
            <a:avLst/>
          </a:prstGeom>
          <a:noFill/>
        </p:spPr>
        <p:txBody>
          <a:bodyPr wrap="square" rtlCol="0">
            <a:spAutoFit/>
          </a:bodyPr>
          <a:lstStyle/>
          <a:p>
            <a:r>
              <a:rPr lang="en-US" sz="800">
                <a:latin typeface="Helvetica" pitchFamily="2" charset="0"/>
                <a:cs typeface="Arial" panose="020B0604020202020204" pitchFamily="34" charset="0"/>
              </a:rPr>
              <a:t>Credit: NASA</a:t>
            </a:r>
          </a:p>
        </p:txBody>
      </p:sp>
    </p:spTree>
    <p:extLst>
      <p:ext uri="{BB962C8B-B14F-4D97-AF65-F5344CB8AC3E}">
        <p14:creationId xmlns:p14="http://schemas.microsoft.com/office/powerpoint/2010/main" val="7988241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4AAEA-615A-C81E-AAC0-65BC30DA8B89}"/>
              </a:ext>
            </a:extLst>
          </p:cNvPr>
          <p:cNvSpPr>
            <a:spLocks noGrp="1"/>
          </p:cNvSpPr>
          <p:nvPr>
            <p:ph type="title"/>
          </p:nvPr>
        </p:nvSpPr>
        <p:spPr/>
        <p:txBody>
          <a:bodyPr>
            <a:normAutofit/>
          </a:bodyPr>
          <a:lstStyle/>
          <a:p>
            <a:r>
              <a:rPr lang="en-US"/>
              <a:t>First CubeSat Technology Demonstration Mission – </a:t>
            </a:r>
            <a:r>
              <a:rPr lang="en-US" b="0" i="1"/>
              <a:t>NASA’s GeneSat-1</a:t>
            </a:r>
          </a:p>
        </p:txBody>
      </p:sp>
      <p:grpSp>
        <p:nvGrpSpPr>
          <p:cNvPr id="10" name="Group 9">
            <a:extLst>
              <a:ext uri="{FF2B5EF4-FFF2-40B4-BE49-F238E27FC236}">
                <a16:creationId xmlns:a16="http://schemas.microsoft.com/office/drawing/2014/main" id="{054AFC05-B7E7-0633-71C9-76CF6BFED31F}"/>
              </a:ext>
            </a:extLst>
          </p:cNvPr>
          <p:cNvGrpSpPr/>
          <p:nvPr/>
        </p:nvGrpSpPr>
        <p:grpSpPr>
          <a:xfrm>
            <a:off x="270602" y="886690"/>
            <a:ext cx="11935253" cy="5331744"/>
            <a:chOff x="256747" y="928255"/>
            <a:chExt cx="11935253" cy="5331744"/>
          </a:xfrm>
        </p:grpSpPr>
        <p:pic>
          <p:nvPicPr>
            <p:cNvPr id="4" name="Picture 3">
              <a:extLst>
                <a:ext uri="{FF2B5EF4-FFF2-40B4-BE49-F238E27FC236}">
                  <a16:creationId xmlns:a16="http://schemas.microsoft.com/office/drawing/2014/main" id="{F608B1DF-B165-8F75-43EA-D987CE801CE3}"/>
                </a:ext>
              </a:extLst>
            </p:cNvPr>
            <p:cNvPicPr/>
            <p:nvPr/>
          </p:nvPicPr>
          <p:blipFill rotWithShape="1">
            <a:blip r:embed="rId3" cstate="screen">
              <a:extLst>
                <a:ext uri="{28A0092B-C50C-407E-A947-70E740481C1C}">
                  <a14:useLocalDpi xmlns:a14="http://schemas.microsoft.com/office/drawing/2010/main"/>
                </a:ext>
              </a:extLst>
            </a:blip>
            <a:srcRect/>
            <a:stretch/>
          </p:blipFill>
          <p:spPr bwMode="auto">
            <a:xfrm>
              <a:off x="2843062" y="1154371"/>
              <a:ext cx="9348938" cy="5105628"/>
            </a:xfrm>
            <a:prstGeom prst="rect">
              <a:avLst/>
            </a:prstGeom>
            <a:ln>
              <a:noFill/>
            </a:ln>
            <a:extLst>
              <a:ext uri="{53640926-AAD7-44D8-BBD7-CCE9431645EC}">
                <a14:shadowObscured xmlns:a14="http://schemas.microsoft.com/office/drawing/2010/main"/>
              </a:ext>
            </a:extLst>
          </p:spPr>
        </p:pic>
        <p:pic>
          <p:nvPicPr>
            <p:cNvPr id="5" name="Picture 4" descr="GeneSat 1">
              <a:extLst>
                <a:ext uri="{FF2B5EF4-FFF2-40B4-BE49-F238E27FC236}">
                  <a16:creationId xmlns:a16="http://schemas.microsoft.com/office/drawing/2014/main" id="{B8E8E8AE-1D73-C5F0-E792-B0CD6755D666}"/>
                </a:ext>
              </a:extLst>
            </p:cNvPr>
            <p:cNvPicPr/>
            <p:nvPr/>
          </p:nvPicPr>
          <p:blipFill>
            <a:blip r:embed="rId4" cstate="screen">
              <a:extLst>
                <a:ext uri="{28A0092B-C50C-407E-A947-70E740481C1C}">
                  <a14:useLocalDpi xmlns:a14="http://schemas.microsoft.com/office/drawing/2010/main"/>
                </a:ext>
              </a:extLst>
            </a:blip>
            <a:srcRect/>
            <a:stretch>
              <a:fillRect/>
            </a:stretch>
          </p:blipFill>
          <p:spPr bwMode="auto">
            <a:xfrm>
              <a:off x="256747" y="1937745"/>
              <a:ext cx="2799944" cy="2185111"/>
            </a:xfrm>
            <a:prstGeom prst="rect">
              <a:avLst/>
            </a:prstGeom>
            <a:noFill/>
          </p:spPr>
        </p:pic>
        <p:pic>
          <p:nvPicPr>
            <p:cNvPr id="6" name="Picture 5" descr="ACD06-0119-012">
              <a:extLst>
                <a:ext uri="{FF2B5EF4-FFF2-40B4-BE49-F238E27FC236}">
                  <a16:creationId xmlns:a16="http://schemas.microsoft.com/office/drawing/2014/main" id="{CB60D268-7938-F1C2-A726-4DA2565A58A5}"/>
                </a:ext>
              </a:extLst>
            </p:cNvPr>
            <p:cNvPicPr/>
            <p:nvPr/>
          </p:nvPicPr>
          <p:blipFill>
            <a:blip r:embed="rId5" cstate="screen">
              <a:extLst>
                <a:ext uri="{28A0092B-C50C-407E-A947-70E740481C1C}">
                  <a14:useLocalDpi xmlns:a14="http://schemas.microsoft.com/office/drawing/2010/main"/>
                </a:ext>
              </a:extLst>
            </a:blip>
            <a:srcRect/>
            <a:stretch>
              <a:fillRect/>
            </a:stretch>
          </p:blipFill>
          <p:spPr bwMode="auto">
            <a:xfrm>
              <a:off x="256747" y="4284437"/>
              <a:ext cx="2799944" cy="1961707"/>
            </a:xfrm>
            <a:prstGeom prst="rect">
              <a:avLst/>
            </a:prstGeom>
            <a:noFill/>
          </p:spPr>
        </p:pic>
        <p:sp>
          <p:nvSpPr>
            <p:cNvPr id="9" name="Rectangle 8">
              <a:extLst>
                <a:ext uri="{FF2B5EF4-FFF2-40B4-BE49-F238E27FC236}">
                  <a16:creationId xmlns:a16="http://schemas.microsoft.com/office/drawing/2014/main" id="{8FD34884-456C-58A6-D185-49F1A30BC12D}"/>
                </a:ext>
              </a:extLst>
            </p:cNvPr>
            <p:cNvSpPr/>
            <p:nvPr/>
          </p:nvSpPr>
          <p:spPr>
            <a:xfrm>
              <a:off x="6996544" y="928255"/>
              <a:ext cx="5085727" cy="7342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608934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a:extLst>
              <a:ext uri="{FF2B5EF4-FFF2-40B4-BE49-F238E27FC236}">
                <a16:creationId xmlns:a16="http://schemas.microsoft.com/office/drawing/2014/main" id="{332D6DDF-C4A2-7AB3-D5A5-0B912F351336}"/>
              </a:ext>
            </a:extLst>
          </p:cNvPr>
          <p:cNvGraphicFramePr/>
          <p:nvPr>
            <p:extLst>
              <p:ext uri="{D42A27DB-BD31-4B8C-83A1-F6EECF244321}">
                <p14:modId xmlns:p14="http://schemas.microsoft.com/office/powerpoint/2010/main" val="500824570"/>
              </p:ext>
            </p:extLst>
          </p:nvPr>
        </p:nvGraphicFramePr>
        <p:xfrm>
          <a:off x="201722" y="2722976"/>
          <a:ext cx="11754751" cy="5227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ontent Placeholder 6">
            <a:extLst>
              <a:ext uri="{FF2B5EF4-FFF2-40B4-BE49-F238E27FC236}">
                <a16:creationId xmlns:a16="http://schemas.microsoft.com/office/drawing/2014/main" id="{0C0FA15A-47C8-08E1-4644-458E3A50EFFC}"/>
              </a:ext>
            </a:extLst>
          </p:cNvPr>
          <p:cNvSpPr>
            <a:spLocks noGrp="1"/>
          </p:cNvSpPr>
          <p:nvPr>
            <p:ph idx="1"/>
          </p:nvPr>
        </p:nvSpPr>
        <p:spPr>
          <a:xfrm>
            <a:off x="146304" y="804672"/>
            <a:ext cx="11754751" cy="5559552"/>
          </a:xfrm>
        </p:spPr>
        <p:txBody>
          <a:bodyPr>
            <a:normAutofit/>
          </a:bodyPr>
          <a:lstStyle/>
          <a:p>
            <a:pPr marL="0" indent="0">
              <a:buNone/>
            </a:pPr>
            <a:r>
              <a:rPr lang="en-US"/>
              <a:t>Having started with 1U CubeSat and now moving to potentially unlimited CubeSats, the SST makes possible the incredible research needed to achieve the BPS Goal.</a:t>
            </a:r>
          </a:p>
          <a:p>
            <a:pPr marL="0" indent="0">
              <a:buNone/>
            </a:pPr>
            <a:endParaRPr lang="en-US"/>
          </a:p>
          <a:p>
            <a:pPr marL="228600" lvl="1" indent="0">
              <a:buNone/>
            </a:pPr>
            <a:r>
              <a:rPr lang="en-US" b="1" u="sng"/>
              <a:t>BPS GOAL</a:t>
            </a:r>
          </a:p>
          <a:p>
            <a:pPr marL="228600" lvl="1" indent="0">
              <a:buNone/>
            </a:pPr>
            <a:r>
              <a:rPr lang="en-US"/>
              <a:t>Understand the fundamental biological effects of short and long duration exposure to the lunar environment on…</a:t>
            </a:r>
          </a:p>
          <a:p>
            <a:pPr marL="228600" lvl="1" indent="0">
              <a:buNone/>
            </a:pPr>
            <a:r>
              <a:rPr lang="en-US">
                <a:solidFill>
                  <a:schemeClr val="accent2"/>
                </a:solidFill>
              </a:rPr>
              <a:t>BPS-1 | Human physiology and disease.</a:t>
            </a:r>
          </a:p>
          <a:p>
            <a:pPr marL="228600" lvl="1" indent="0">
              <a:buNone/>
            </a:pPr>
            <a:r>
              <a:rPr lang="en-US">
                <a:solidFill>
                  <a:schemeClr val="accent6"/>
                </a:solidFill>
              </a:rPr>
              <a:t>BPS-2 | Plants used to provide crew nutrition/behavioral health.</a:t>
            </a:r>
          </a:p>
          <a:p>
            <a:pPr marL="228600" lvl="1" indent="0">
              <a:buNone/>
            </a:pPr>
            <a:r>
              <a:rPr lang="en-US">
                <a:solidFill>
                  <a:schemeClr val="accent5"/>
                </a:solidFill>
              </a:rPr>
              <a:t>BPS-3 | The survival and adaption of microbes associated with the crew, plants, and the built environment.</a:t>
            </a:r>
          </a:p>
          <a:p>
            <a:pPr marL="228600" lvl="1" indent="0">
              <a:buNone/>
            </a:pPr>
            <a:endParaRPr lang="en-US"/>
          </a:p>
          <a:p>
            <a:pPr marL="228600" lvl="1" indent="0">
              <a:buNone/>
            </a:pPr>
            <a:r>
              <a:rPr lang="en-US"/>
              <a:t>Understand transient or permanent physiological changes on…</a:t>
            </a:r>
            <a:endParaRPr lang="en-US">
              <a:solidFill>
                <a:schemeClr val="accent5">
                  <a:lumMod val="50000"/>
                </a:schemeClr>
              </a:solidFill>
            </a:endParaRPr>
          </a:p>
          <a:p>
            <a:pPr marL="228600" lvl="1" indent="0">
              <a:buNone/>
            </a:pPr>
            <a:r>
              <a:rPr lang="en-US">
                <a:solidFill>
                  <a:schemeClr val="accent5">
                    <a:lumMod val="50000"/>
                  </a:schemeClr>
                </a:solidFill>
              </a:rPr>
              <a:t>BPS-4 | Several generations of organisms.</a:t>
            </a:r>
          </a:p>
        </p:txBody>
      </p:sp>
      <p:sp>
        <p:nvSpPr>
          <p:cNvPr id="6" name="Title 5">
            <a:extLst>
              <a:ext uri="{FF2B5EF4-FFF2-40B4-BE49-F238E27FC236}">
                <a16:creationId xmlns:a16="http://schemas.microsoft.com/office/drawing/2014/main" id="{D47E7321-C9FE-3D73-686B-5921E0D557EB}"/>
              </a:ext>
            </a:extLst>
          </p:cNvPr>
          <p:cNvSpPr>
            <a:spLocks noGrp="1"/>
          </p:cNvSpPr>
          <p:nvPr>
            <p:ph type="title"/>
          </p:nvPr>
        </p:nvSpPr>
        <p:spPr/>
        <p:txBody>
          <a:bodyPr/>
          <a:lstStyle/>
          <a:p>
            <a:r>
              <a:rPr lang="en-US"/>
              <a:t>How SST enables progress towards the Biological and Physics Science (BPS) Goal</a:t>
            </a:r>
          </a:p>
        </p:txBody>
      </p:sp>
    </p:spTree>
    <p:extLst>
      <p:ext uri="{BB962C8B-B14F-4D97-AF65-F5344CB8AC3E}">
        <p14:creationId xmlns:p14="http://schemas.microsoft.com/office/powerpoint/2010/main" val="30329088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aphic depicting the states being represented from which NASA selected small research satellites in the 13th Round of CubeSat Mission.">
            <a:extLst>
              <a:ext uri="{FF2B5EF4-FFF2-40B4-BE49-F238E27FC236}">
                <a16:creationId xmlns:a16="http://schemas.microsoft.com/office/drawing/2014/main" id="{59A34623-3076-98DA-D28D-12BF039158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8467" y="1926572"/>
            <a:ext cx="8219072" cy="4516557"/>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7">
            <a:extLst>
              <a:ext uri="{FF2B5EF4-FFF2-40B4-BE49-F238E27FC236}">
                <a16:creationId xmlns:a16="http://schemas.microsoft.com/office/drawing/2014/main" id="{BB38E135-183A-A938-64B4-26EEA4B3E1C1}"/>
              </a:ext>
            </a:extLst>
          </p:cNvPr>
          <p:cNvSpPr>
            <a:spLocks noGrp="1"/>
          </p:cNvSpPr>
          <p:nvPr>
            <p:ph idx="1"/>
          </p:nvPr>
        </p:nvSpPr>
        <p:spPr>
          <a:xfrm>
            <a:off x="146304" y="804671"/>
            <a:ext cx="11811234" cy="5356977"/>
          </a:xfrm>
        </p:spPr>
        <p:txBody>
          <a:bodyPr>
            <a:normAutofit/>
          </a:bodyPr>
          <a:lstStyle/>
          <a:p>
            <a:pPr marL="0" indent="0">
              <a:buNone/>
            </a:pPr>
            <a:r>
              <a:rPr lang="en-US"/>
              <a:t>Through innovative technology partnerships NASA provides these CubeSat developers a low-cost pathway to conduct scientific investigations and technology demonstrations in space, thus enabling students, teachers, and faculty to obtain hands-on flight hardware design, development, and build experience.</a:t>
            </a:r>
          </a:p>
          <a:p>
            <a:pPr marL="0" indent="0">
              <a:buNone/>
            </a:pPr>
            <a:br>
              <a:rPr lang="en-US"/>
            </a:br>
            <a:r>
              <a:rPr lang="en-US"/>
              <a:t>Partners may arise from </a:t>
            </a:r>
          </a:p>
          <a:p>
            <a:r>
              <a:rPr lang="en-US"/>
              <a:t>U.S. Universities</a:t>
            </a:r>
          </a:p>
          <a:p>
            <a:r>
              <a:rPr lang="en-US"/>
              <a:t>High Schools </a:t>
            </a:r>
          </a:p>
          <a:p>
            <a:r>
              <a:rPr lang="en-US"/>
              <a:t>Non-Profit Organizations </a:t>
            </a:r>
            <a:br>
              <a:rPr lang="en-US"/>
            </a:br>
            <a:r>
              <a:rPr lang="en-US"/>
              <a:t>(e.g., informal educational </a:t>
            </a:r>
            <a:br>
              <a:rPr lang="en-US"/>
            </a:br>
            <a:r>
              <a:rPr lang="en-US"/>
              <a:t>institutions such as museums </a:t>
            </a:r>
            <a:br>
              <a:rPr lang="en-US"/>
            </a:br>
            <a:r>
              <a:rPr lang="en-US"/>
              <a:t>and science centers) </a:t>
            </a:r>
          </a:p>
        </p:txBody>
      </p:sp>
      <p:sp>
        <p:nvSpPr>
          <p:cNvPr id="7" name="Title 6">
            <a:extLst>
              <a:ext uri="{FF2B5EF4-FFF2-40B4-BE49-F238E27FC236}">
                <a16:creationId xmlns:a16="http://schemas.microsoft.com/office/drawing/2014/main" id="{BEEFD168-A004-2515-D7B8-2CC181EF7A9C}"/>
              </a:ext>
            </a:extLst>
          </p:cNvPr>
          <p:cNvSpPr>
            <a:spLocks noGrp="1"/>
          </p:cNvSpPr>
          <p:nvPr>
            <p:ph type="title"/>
          </p:nvPr>
        </p:nvSpPr>
        <p:spPr/>
        <p:txBody>
          <a:bodyPr/>
          <a:lstStyle/>
          <a:p>
            <a:r>
              <a:rPr lang="en-US"/>
              <a:t>Getting to Space with CubeSat Launch Initiative</a:t>
            </a:r>
          </a:p>
        </p:txBody>
      </p:sp>
    </p:spTree>
    <p:extLst>
      <p:ext uri="{BB962C8B-B14F-4D97-AF65-F5344CB8AC3E}">
        <p14:creationId xmlns:p14="http://schemas.microsoft.com/office/powerpoint/2010/main" val="15645306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1FE4DB8-B05E-5AD1-E893-A9B87D5CCCA9}"/>
              </a:ext>
            </a:extLst>
          </p:cNvPr>
          <p:cNvSpPr>
            <a:spLocks noGrp="1"/>
          </p:cNvSpPr>
          <p:nvPr>
            <p:ph type="title"/>
          </p:nvPr>
        </p:nvSpPr>
        <p:spPr/>
        <p:txBody>
          <a:bodyPr>
            <a:normAutofit/>
          </a:bodyPr>
          <a:lstStyle/>
          <a:p>
            <a:r>
              <a:rPr lang="en-US"/>
              <a:t>Payload Development and Maturation to Flight Readiness</a:t>
            </a:r>
          </a:p>
        </p:txBody>
      </p:sp>
      <p:pic>
        <p:nvPicPr>
          <p:cNvPr id="5" name="Content Placeholder 4" descr="Timeline&#10;&#10;Description automatically generated">
            <a:extLst>
              <a:ext uri="{FF2B5EF4-FFF2-40B4-BE49-F238E27FC236}">
                <a16:creationId xmlns:a16="http://schemas.microsoft.com/office/drawing/2014/main" id="{5CD830C8-6E0C-DDE9-3A2C-7BAC390142F2}"/>
              </a:ext>
            </a:extLst>
          </p:cNvPr>
          <p:cNvPicPr>
            <a:picLocks noGrp="1" noChangeAspect="1"/>
          </p:cNvPicPr>
          <p:nvPr>
            <p:ph idx="4294967295"/>
          </p:nvPr>
        </p:nvPicPr>
        <p:blipFill rotWithShape="1">
          <a:blip r:embed="rId2"/>
          <a:srcRect l="771" b="9902"/>
          <a:stretch/>
        </p:blipFill>
        <p:spPr>
          <a:xfrm>
            <a:off x="1104480" y="696353"/>
            <a:ext cx="9991480" cy="5662246"/>
          </a:xfrm>
        </p:spPr>
      </p:pic>
      <p:sp>
        <p:nvSpPr>
          <p:cNvPr id="7" name="TextBox 6">
            <a:extLst>
              <a:ext uri="{FF2B5EF4-FFF2-40B4-BE49-F238E27FC236}">
                <a16:creationId xmlns:a16="http://schemas.microsoft.com/office/drawing/2014/main" id="{2D3941F2-6310-E3D8-BF3B-C7D7BE5A536A}"/>
              </a:ext>
            </a:extLst>
          </p:cNvPr>
          <p:cNvSpPr txBox="1"/>
          <p:nvPr/>
        </p:nvSpPr>
        <p:spPr>
          <a:xfrm>
            <a:off x="9917725" y="6358599"/>
            <a:ext cx="1477108" cy="276999"/>
          </a:xfrm>
          <a:prstGeom prst="rect">
            <a:avLst/>
          </a:prstGeom>
          <a:noFill/>
        </p:spPr>
        <p:txBody>
          <a:bodyPr wrap="square" rtlCol="0">
            <a:spAutoFit/>
          </a:bodyPr>
          <a:lstStyle/>
          <a:p>
            <a:r>
              <a:rPr lang="en-US" sz="1200" i="1"/>
              <a:t>Subject to change</a:t>
            </a:r>
          </a:p>
        </p:txBody>
      </p:sp>
    </p:spTree>
    <p:extLst>
      <p:ext uri="{BB962C8B-B14F-4D97-AF65-F5344CB8AC3E}">
        <p14:creationId xmlns:p14="http://schemas.microsoft.com/office/powerpoint/2010/main" val="14935447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CBDEF75-66D8-3625-CE59-98A7C9B50FC7}"/>
              </a:ext>
            </a:extLst>
          </p:cNvPr>
          <p:cNvSpPr txBox="1">
            <a:spLocks/>
          </p:cNvSpPr>
          <p:nvPr/>
        </p:nvSpPr>
        <p:spPr>
          <a:xfrm>
            <a:off x="146304" y="534085"/>
            <a:ext cx="11899392" cy="6020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b="1" i="1">
                <a:latin typeface="Helvetica" pitchFamily="2" charset="0"/>
              </a:rPr>
              <a:t>Understanding variables and possible controls</a:t>
            </a:r>
          </a:p>
        </p:txBody>
      </p:sp>
      <p:sp>
        <p:nvSpPr>
          <p:cNvPr id="10" name="Content Placeholder 9">
            <a:extLst>
              <a:ext uri="{FF2B5EF4-FFF2-40B4-BE49-F238E27FC236}">
                <a16:creationId xmlns:a16="http://schemas.microsoft.com/office/drawing/2014/main" id="{17A1EEA9-841A-A2F0-6F87-D8BB2A73F8C8}"/>
              </a:ext>
            </a:extLst>
          </p:cNvPr>
          <p:cNvSpPr>
            <a:spLocks noGrp="1"/>
          </p:cNvSpPr>
          <p:nvPr>
            <p:ph idx="1"/>
          </p:nvPr>
        </p:nvSpPr>
        <p:spPr>
          <a:xfrm>
            <a:off x="146303" y="1208072"/>
            <a:ext cx="5762127" cy="5198356"/>
          </a:xfrm>
        </p:spPr>
        <p:txBody>
          <a:bodyPr vert="horz" lIns="0" tIns="0" rIns="0" bIns="0" rtlCol="0" anchor="t">
            <a:normAutofit/>
          </a:bodyPr>
          <a:lstStyle/>
          <a:p>
            <a:pPr marL="0" indent="0">
              <a:buNone/>
            </a:pPr>
            <a:r>
              <a:rPr lang="en-US">
                <a:solidFill>
                  <a:schemeClr val="accent1"/>
                </a:solidFill>
                <a:latin typeface="Helvetica"/>
                <a:cs typeface="Calibri"/>
              </a:rPr>
              <a:t>Example Environment Conditions</a:t>
            </a:r>
          </a:p>
          <a:p>
            <a:pPr marL="295275" indent="-179070">
              <a:buFont typeface="Arial"/>
              <a:buChar char="•"/>
            </a:pPr>
            <a:r>
              <a:rPr lang="en-US" sz="1600">
                <a:latin typeface="Helvetica"/>
                <a:cs typeface="Calibri"/>
              </a:rPr>
              <a:t>Between 65 – 75 degrees F in hangar, with the potential for up to 75% humidity</a:t>
            </a:r>
          </a:p>
          <a:p>
            <a:pPr marL="295275" indent="-179070">
              <a:buFont typeface="Arial"/>
              <a:buChar char="•"/>
            </a:pPr>
            <a:r>
              <a:rPr lang="en-US" sz="1600">
                <a:latin typeface="Helvetica"/>
                <a:cs typeface="Calibri"/>
              </a:rPr>
              <a:t>Temperature on launchpad could range from 50 – 90 degrees F with up to 65% humidity </a:t>
            </a:r>
            <a:endParaRPr lang="en-US">
              <a:latin typeface="Helvetica"/>
              <a:cs typeface="Helvetica"/>
            </a:endParaRPr>
          </a:p>
          <a:p>
            <a:pPr marL="295275" indent="-179070">
              <a:buFont typeface="Arial"/>
              <a:buChar char="•"/>
            </a:pPr>
            <a:endParaRPr lang="en-US">
              <a:cs typeface="Helvetica" pitchFamily="2" charset="0"/>
            </a:endParaRPr>
          </a:p>
          <a:p>
            <a:pPr marL="0" indent="0">
              <a:buNone/>
            </a:pPr>
            <a:r>
              <a:rPr lang="en-US">
                <a:solidFill>
                  <a:schemeClr val="accent1"/>
                </a:solidFill>
                <a:latin typeface="Helvetica"/>
                <a:cs typeface="Calibri"/>
              </a:rPr>
              <a:t>Required Payload Testing</a:t>
            </a:r>
            <a:endParaRPr lang="en-US">
              <a:solidFill>
                <a:schemeClr val="accent1"/>
              </a:solidFill>
              <a:latin typeface="Helvetica"/>
            </a:endParaRPr>
          </a:p>
          <a:p>
            <a:pPr marL="295275" indent="-179070">
              <a:buFont typeface="Arial"/>
              <a:buChar char="•"/>
            </a:pPr>
            <a:r>
              <a:rPr lang="en-US" sz="1600">
                <a:latin typeface="Helvetica"/>
                <a:cs typeface="Calibri"/>
              </a:rPr>
              <a:t>Static load</a:t>
            </a:r>
          </a:p>
          <a:p>
            <a:pPr marL="295275" indent="-179070">
              <a:buFont typeface="Arial"/>
              <a:buChar char="•"/>
            </a:pPr>
            <a:r>
              <a:rPr lang="en-US" sz="1600">
                <a:latin typeface="Helvetica"/>
                <a:cs typeface="Calibri"/>
              </a:rPr>
              <a:t>Sine vibration</a:t>
            </a:r>
            <a:endParaRPr lang="en-US">
              <a:latin typeface="Helvetica"/>
              <a:cs typeface="Helvetica"/>
            </a:endParaRPr>
          </a:p>
          <a:p>
            <a:pPr marL="295275" indent="-179388">
              <a:buFont typeface="Arial"/>
              <a:buChar char="•"/>
            </a:pPr>
            <a:r>
              <a:rPr lang="en-US" sz="1600">
                <a:latin typeface="Helvetica"/>
                <a:cs typeface="Calibri"/>
              </a:rPr>
              <a:t>Acoustic</a:t>
            </a:r>
            <a:endParaRPr lang="en-US">
              <a:latin typeface="Helvetica"/>
              <a:cs typeface="Helvetica"/>
            </a:endParaRPr>
          </a:p>
          <a:p>
            <a:pPr marL="295275" indent="-179070">
              <a:buFont typeface="Arial"/>
              <a:buChar char="•"/>
            </a:pPr>
            <a:r>
              <a:rPr lang="en-US" sz="1600">
                <a:latin typeface="Helvetica"/>
                <a:cs typeface="Calibri"/>
              </a:rPr>
              <a:t>Shock</a:t>
            </a:r>
            <a:endParaRPr lang="en-US">
              <a:latin typeface="Helvetica"/>
              <a:cs typeface="Helvetica"/>
            </a:endParaRPr>
          </a:p>
          <a:p>
            <a:pPr marL="295275" indent="-179070">
              <a:buFont typeface="Arial"/>
              <a:buChar char="•"/>
            </a:pPr>
            <a:r>
              <a:rPr lang="en-US" sz="1600">
                <a:latin typeface="Helvetica"/>
                <a:cs typeface="Calibri"/>
              </a:rPr>
              <a:t>Random vibration</a:t>
            </a:r>
            <a:endParaRPr lang="en-US">
              <a:latin typeface="Helvetica"/>
              <a:cs typeface="Helvetica"/>
            </a:endParaRPr>
          </a:p>
          <a:p>
            <a:pPr marL="295275" indent="-179070">
              <a:buFont typeface="Arial"/>
              <a:buChar char="•"/>
            </a:pPr>
            <a:r>
              <a:rPr lang="en-US" sz="1600">
                <a:latin typeface="Helvetica"/>
                <a:cs typeface="Calibri"/>
              </a:rPr>
              <a:t>Electromagnetic </a:t>
            </a:r>
            <a:r>
              <a:rPr lang="en-US" sz="1600" err="1">
                <a:latin typeface="Helvetica"/>
                <a:cs typeface="Calibri"/>
              </a:rPr>
              <a:t>compatability</a:t>
            </a:r>
            <a:endParaRPr lang="en-US" sz="1600">
              <a:latin typeface="Helvetica"/>
              <a:cs typeface="Calibri"/>
            </a:endParaRPr>
          </a:p>
          <a:p>
            <a:pPr marL="295275" indent="-179070">
              <a:buFont typeface="Arial"/>
              <a:buChar char="•"/>
            </a:pPr>
            <a:r>
              <a:rPr lang="en-US" sz="1600">
                <a:latin typeface="Helvetica"/>
                <a:cs typeface="Calibri"/>
              </a:rPr>
              <a:t>Combined thermal and vacuum </a:t>
            </a:r>
            <a:endParaRPr lang="en-US">
              <a:latin typeface="Helvetica"/>
              <a:cs typeface="Helvetica"/>
            </a:endParaRPr>
          </a:p>
          <a:p>
            <a:pPr marL="295275" indent="-179070">
              <a:buFont typeface="Arial"/>
              <a:buChar char="•"/>
            </a:pPr>
            <a:r>
              <a:rPr lang="en-US" sz="1600">
                <a:latin typeface="Helvetica"/>
                <a:cs typeface="Calibri"/>
              </a:rPr>
              <a:t>Pressure systems</a:t>
            </a:r>
            <a:endParaRPr lang="en-US">
              <a:latin typeface="Helvetica"/>
              <a:cs typeface="Helvetica"/>
            </a:endParaRPr>
          </a:p>
          <a:p>
            <a:endParaRPr lang="en-US"/>
          </a:p>
        </p:txBody>
      </p:sp>
      <p:sp>
        <p:nvSpPr>
          <p:cNvPr id="9" name="Title 8">
            <a:extLst>
              <a:ext uri="{FF2B5EF4-FFF2-40B4-BE49-F238E27FC236}">
                <a16:creationId xmlns:a16="http://schemas.microsoft.com/office/drawing/2014/main" id="{DF4A0ABE-65D7-A3D7-64D9-27141E149FC0}"/>
              </a:ext>
            </a:extLst>
          </p:cNvPr>
          <p:cNvSpPr>
            <a:spLocks noGrp="1"/>
          </p:cNvSpPr>
          <p:nvPr>
            <p:ph type="title"/>
          </p:nvPr>
        </p:nvSpPr>
        <p:spPr/>
        <p:txBody>
          <a:bodyPr/>
          <a:lstStyle/>
          <a:p>
            <a:r>
              <a:rPr lang="en-US"/>
              <a:t>Environmental Conditions and Test Requirements</a:t>
            </a:r>
          </a:p>
        </p:txBody>
      </p:sp>
    </p:spTree>
    <p:extLst>
      <p:ext uri="{BB962C8B-B14F-4D97-AF65-F5344CB8AC3E}">
        <p14:creationId xmlns:p14="http://schemas.microsoft.com/office/powerpoint/2010/main" val="40998517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ical user interface, timeline&#10;&#10;Description automatically generated">
            <a:extLst>
              <a:ext uri="{FF2B5EF4-FFF2-40B4-BE49-F238E27FC236}">
                <a16:creationId xmlns:a16="http://schemas.microsoft.com/office/drawing/2014/main" id="{8F4B8123-D3EB-FF0D-DBB0-B999028D54A8}"/>
              </a:ext>
            </a:extLst>
          </p:cNvPr>
          <p:cNvPicPr>
            <a:picLocks noChangeAspect="1"/>
          </p:cNvPicPr>
          <p:nvPr/>
        </p:nvPicPr>
        <p:blipFill rotWithShape="1">
          <a:blip r:embed="rId3"/>
          <a:srcRect l="403" r="1432" b="7637"/>
          <a:stretch/>
        </p:blipFill>
        <p:spPr>
          <a:xfrm>
            <a:off x="1339702" y="729694"/>
            <a:ext cx="9450218" cy="5588458"/>
          </a:xfrm>
          <a:prstGeom prst="rect">
            <a:avLst/>
          </a:prstGeom>
        </p:spPr>
      </p:pic>
      <p:sp>
        <p:nvSpPr>
          <p:cNvPr id="5" name="Title 4">
            <a:extLst>
              <a:ext uri="{FF2B5EF4-FFF2-40B4-BE49-F238E27FC236}">
                <a16:creationId xmlns:a16="http://schemas.microsoft.com/office/drawing/2014/main" id="{2ACF94A6-4481-31B4-70D5-B74EB71AC9E0}"/>
              </a:ext>
            </a:extLst>
          </p:cNvPr>
          <p:cNvSpPr>
            <a:spLocks noGrp="1"/>
          </p:cNvSpPr>
          <p:nvPr>
            <p:ph type="title"/>
          </p:nvPr>
        </p:nvSpPr>
        <p:spPr/>
        <p:txBody>
          <a:bodyPr/>
          <a:lstStyle/>
          <a:p>
            <a:r>
              <a:rPr lang="en-US"/>
              <a:t>Example Operations Flow</a:t>
            </a:r>
          </a:p>
        </p:txBody>
      </p:sp>
    </p:spTree>
    <p:extLst>
      <p:ext uri="{BB962C8B-B14F-4D97-AF65-F5344CB8AC3E}">
        <p14:creationId xmlns:p14="http://schemas.microsoft.com/office/powerpoint/2010/main" val="8864640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1548A3F-4DEF-26BA-A73D-B7FBECCB572A}"/>
              </a:ext>
            </a:extLst>
          </p:cNvPr>
          <p:cNvSpPr txBox="1"/>
          <p:nvPr/>
        </p:nvSpPr>
        <p:spPr>
          <a:xfrm>
            <a:off x="401712" y="1925375"/>
            <a:ext cx="5553630" cy="4370427"/>
          </a:xfrm>
          <a:prstGeom prst="rect">
            <a:avLst/>
          </a:prstGeom>
          <a:noFill/>
        </p:spPr>
        <p:txBody>
          <a:bodyPr wrap="square" numCol="1" rtlCol="0">
            <a:spAutoFit/>
          </a:bodyPr>
          <a:lstStyle/>
          <a:p>
            <a:pPr>
              <a:lnSpc>
                <a:spcPct val="125000"/>
              </a:lnSpc>
            </a:pPr>
            <a:r>
              <a:rPr lang="en-US" sz="1600">
                <a:solidFill>
                  <a:schemeClr val="bg2">
                    <a:lumMod val="25000"/>
                  </a:schemeClr>
                </a:solidFill>
                <a:latin typeface="Helvetica" pitchFamily="2" charset="0"/>
              </a:rPr>
              <a:t>ABL Space Systems (El Segundo, CA)</a:t>
            </a:r>
          </a:p>
          <a:p>
            <a:pPr>
              <a:lnSpc>
                <a:spcPct val="125000"/>
              </a:lnSpc>
            </a:pPr>
            <a:r>
              <a:rPr lang="en-US" sz="1600">
                <a:solidFill>
                  <a:schemeClr val="bg2">
                    <a:lumMod val="25000"/>
                  </a:schemeClr>
                </a:solidFill>
                <a:latin typeface="Helvetica" pitchFamily="2" charset="0"/>
              </a:rPr>
              <a:t>Astra Space, Inc. (Alameda, CA)</a:t>
            </a:r>
          </a:p>
          <a:p>
            <a:pPr>
              <a:lnSpc>
                <a:spcPct val="125000"/>
              </a:lnSpc>
            </a:pPr>
            <a:r>
              <a:rPr lang="en-US" sz="1600">
                <a:solidFill>
                  <a:schemeClr val="bg2">
                    <a:lumMod val="25000"/>
                  </a:schemeClr>
                </a:solidFill>
                <a:latin typeface="Helvetica" pitchFamily="2" charset="0"/>
              </a:rPr>
              <a:t>Blue Origin Florida, LLC (Merritt Island, FL)</a:t>
            </a:r>
          </a:p>
          <a:p>
            <a:pPr>
              <a:lnSpc>
                <a:spcPct val="125000"/>
              </a:lnSpc>
            </a:pPr>
            <a:r>
              <a:rPr lang="en-US" sz="1600">
                <a:solidFill>
                  <a:schemeClr val="bg2">
                    <a:lumMod val="25000"/>
                  </a:schemeClr>
                </a:solidFill>
                <a:latin typeface="Helvetica" pitchFamily="2" charset="0"/>
              </a:rPr>
              <a:t>L2 Solutions, LLC (Houston, TX)</a:t>
            </a:r>
          </a:p>
          <a:p>
            <a:pPr>
              <a:lnSpc>
                <a:spcPct val="125000"/>
              </a:lnSpc>
            </a:pPr>
            <a:r>
              <a:rPr lang="en-US" sz="1600">
                <a:solidFill>
                  <a:schemeClr val="bg2">
                    <a:lumMod val="25000"/>
                  </a:schemeClr>
                </a:solidFill>
                <a:latin typeface="Helvetica" pitchFamily="2" charset="0"/>
              </a:rPr>
              <a:t>Northrop Grumman Systems Corporation (Chandler, AZ)</a:t>
            </a:r>
          </a:p>
          <a:p>
            <a:pPr>
              <a:lnSpc>
                <a:spcPct val="125000"/>
              </a:lnSpc>
            </a:pPr>
            <a:r>
              <a:rPr lang="en-US" sz="1600">
                <a:solidFill>
                  <a:schemeClr val="bg2">
                    <a:lumMod val="25000"/>
                  </a:schemeClr>
                </a:solidFill>
                <a:latin typeface="Helvetica" pitchFamily="2" charset="0"/>
              </a:rPr>
              <a:t>Phantom Space Corporation (Tucson, AZ) </a:t>
            </a:r>
          </a:p>
          <a:p>
            <a:pPr>
              <a:lnSpc>
                <a:spcPct val="125000"/>
              </a:lnSpc>
            </a:pPr>
            <a:r>
              <a:rPr lang="en-US" sz="1600">
                <a:solidFill>
                  <a:schemeClr val="bg2">
                    <a:lumMod val="25000"/>
                  </a:schemeClr>
                </a:solidFill>
                <a:latin typeface="Helvetica" pitchFamily="2" charset="0"/>
              </a:rPr>
              <a:t>Relativity Space, Inc (Long Beach, CA)</a:t>
            </a:r>
          </a:p>
          <a:p>
            <a:pPr>
              <a:lnSpc>
                <a:spcPct val="125000"/>
              </a:lnSpc>
            </a:pPr>
            <a:r>
              <a:rPr lang="en-US" sz="1600">
                <a:solidFill>
                  <a:schemeClr val="bg2">
                    <a:lumMod val="25000"/>
                  </a:schemeClr>
                </a:solidFill>
                <a:latin typeface="Helvetica" pitchFamily="2" charset="0"/>
              </a:rPr>
              <a:t>Rocket Lab USA, Inc (Long Beach, CA)</a:t>
            </a:r>
          </a:p>
          <a:p>
            <a:pPr>
              <a:lnSpc>
                <a:spcPct val="125000"/>
              </a:lnSpc>
            </a:pPr>
            <a:r>
              <a:rPr lang="en-US" sz="1600">
                <a:solidFill>
                  <a:schemeClr val="bg2">
                    <a:lumMod val="25000"/>
                  </a:schemeClr>
                </a:solidFill>
                <a:latin typeface="Helvetica" pitchFamily="2" charset="0"/>
              </a:rPr>
              <a:t>Spaceflight Inc (Seattle, WA)</a:t>
            </a:r>
          </a:p>
          <a:p>
            <a:pPr>
              <a:lnSpc>
                <a:spcPct val="125000"/>
              </a:lnSpc>
            </a:pPr>
            <a:r>
              <a:rPr lang="en-US" sz="1600">
                <a:solidFill>
                  <a:schemeClr val="bg2">
                    <a:lumMod val="25000"/>
                  </a:schemeClr>
                </a:solidFill>
                <a:latin typeface="Helvetica" pitchFamily="2" charset="0"/>
              </a:rPr>
              <a:t>Space Exploration Technologies Corp – SpaceX (Hawthorne, CA)</a:t>
            </a:r>
          </a:p>
          <a:p>
            <a:pPr>
              <a:lnSpc>
                <a:spcPct val="125000"/>
              </a:lnSpc>
            </a:pPr>
            <a:r>
              <a:rPr lang="en-US" sz="1600">
                <a:solidFill>
                  <a:schemeClr val="bg2">
                    <a:lumMod val="25000"/>
                  </a:schemeClr>
                </a:solidFill>
                <a:latin typeface="Helvetica" pitchFamily="2" charset="0"/>
              </a:rPr>
              <a:t>United Launch Services, LLC (Centennial, CO)</a:t>
            </a:r>
          </a:p>
          <a:p>
            <a:pPr>
              <a:lnSpc>
                <a:spcPct val="125000"/>
              </a:lnSpc>
            </a:pPr>
            <a:r>
              <a:rPr lang="en-US" sz="1600">
                <a:solidFill>
                  <a:schemeClr val="bg2">
                    <a:lumMod val="25000"/>
                  </a:schemeClr>
                </a:solidFill>
                <a:latin typeface="Helvetica" pitchFamily="2" charset="0"/>
              </a:rPr>
              <a:t>Virgin Orbit, LLC (Long Beach, CA)</a:t>
            </a:r>
          </a:p>
          <a:p>
            <a:endParaRPr lang="en-US">
              <a:latin typeface="Helvetica" pitchFamily="2" charset="0"/>
            </a:endParaRPr>
          </a:p>
        </p:txBody>
      </p:sp>
      <p:pic>
        <p:nvPicPr>
          <p:cNvPr id="7" name="Picture 6" descr="A picture containing text, indoor, appliance, items&#10;&#10;Description automatically generated">
            <a:extLst>
              <a:ext uri="{FF2B5EF4-FFF2-40B4-BE49-F238E27FC236}">
                <a16:creationId xmlns:a16="http://schemas.microsoft.com/office/drawing/2014/main" id="{2E69A6DC-1AC9-D35E-F812-161D0A7B14B1}"/>
              </a:ext>
            </a:extLst>
          </p:cNvPr>
          <p:cNvPicPr>
            <a:picLocks noChangeAspect="1"/>
          </p:cNvPicPr>
          <p:nvPr/>
        </p:nvPicPr>
        <p:blipFill rotWithShape="1">
          <a:blip r:embed="rId3"/>
          <a:srcRect l="4405" t="1199" r="4314" b="-1"/>
          <a:stretch/>
        </p:blipFill>
        <p:spPr>
          <a:xfrm>
            <a:off x="8451273" y="775855"/>
            <a:ext cx="3648092" cy="6022012"/>
          </a:xfrm>
          <a:prstGeom prst="rect">
            <a:avLst/>
          </a:prstGeom>
        </p:spPr>
      </p:pic>
      <p:sp>
        <p:nvSpPr>
          <p:cNvPr id="6" name="Title 1">
            <a:extLst>
              <a:ext uri="{FF2B5EF4-FFF2-40B4-BE49-F238E27FC236}">
                <a16:creationId xmlns:a16="http://schemas.microsoft.com/office/drawing/2014/main" id="{1F060904-372F-E679-8EF9-D01D0D5A1095}"/>
              </a:ext>
            </a:extLst>
          </p:cNvPr>
          <p:cNvSpPr txBox="1">
            <a:spLocks/>
          </p:cNvSpPr>
          <p:nvPr/>
        </p:nvSpPr>
        <p:spPr>
          <a:xfrm>
            <a:off x="146304" y="669960"/>
            <a:ext cx="12045696" cy="49418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b="1" i="1">
                <a:latin typeface="Helvetica" pitchFamily="2" charset="0"/>
              </a:rPr>
              <a:t>Small Launch Vehicles</a:t>
            </a:r>
          </a:p>
        </p:txBody>
      </p:sp>
      <p:sp>
        <p:nvSpPr>
          <p:cNvPr id="10" name="Content Placeholder 9">
            <a:extLst>
              <a:ext uri="{FF2B5EF4-FFF2-40B4-BE49-F238E27FC236}">
                <a16:creationId xmlns:a16="http://schemas.microsoft.com/office/drawing/2014/main" id="{F37ECF20-3A96-6EF9-7778-5FA3FC598110}"/>
              </a:ext>
            </a:extLst>
          </p:cNvPr>
          <p:cNvSpPr>
            <a:spLocks noGrp="1"/>
          </p:cNvSpPr>
          <p:nvPr>
            <p:ph idx="1"/>
          </p:nvPr>
        </p:nvSpPr>
        <p:spPr>
          <a:xfrm>
            <a:off x="146304" y="1218708"/>
            <a:ext cx="7272135" cy="3315704"/>
          </a:xfrm>
        </p:spPr>
        <p:txBody>
          <a:bodyPr/>
          <a:lstStyle/>
          <a:p>
            <a:pPr marL="0" indent="0">
              <a:buNone/>
            </a:pPr>
            <a:r>
              <a:rPr lang="en-US"/>
              <a:t>Companies that applied and are awarded VADR missions to operate their small launch vehicles for science and technology payloads:</a:t>
            </a:r>
          </a:p>
          <a:p>
            <a:pPr marL="0" indent="0">
              <a:buNone/>
            </a:pPr>
            <a:endParaRPr lang="en-US"/>
          </a:p>
        </p:txBody>
      </p:sp>
      <p:sp>
        <p:nvSpPr>
          <p:cNvPr id="9" name="Title 8">
            <a:extLst>
              <a:ext uri="{FF2B5EF4-FFF2-40B4-BE49-F238E27FC236}">
                <a16:creationId xmlns:a16="http://schemas.microsoft.com/office/drawing/2014/main" id="{BB306F59-0EFB-3552-7780-76820DE9945A}"/>
              </a:ext>
            </a:extLst>
          </p:cNvPr>
          <p:cNvSpPr>
            <a:spLocks noGrp="1"/>
          </p:cNvSpPr>
          <p:nvPr>
            <p:ph type="title"/>
          </p:nvPr>
        </p:nvSpPr>
        <p:spPr/>
        <p:txBody>
          <a:bodyPr>
            <a:normAutofit/>
          </a:bodyPr>
          <a:lstStyle/>
          <a:p>
            <a:r>
              <a:rPr lang="en-US"/>
              <a:t>Venture-Class Acquisition of Dedicated Rideshare (VADR)</a:t>
            </a:r>
          </a:p>
        </p:txBody>
      </p:sp>
      <p:sp>
        <p:nvSpPr>
          <p:cNvPr id="8" name="TextBox 7">
            <a:extLst>
              <a:ext uri="{FF2B5EF4-FFF2-40B4-BE49-F238E27FC236}">
                <a16:creationId xmlns:a16="http://schemas.microsoft.com/office/drawing/2014/main" id="{E22AB175-202C-3007-AAB2-1E6BCC1AD258}"/>
              </a:ext>
            </a:extLst>
          </p:cNvPr>
          <p:cNvSpPr txBox="1"/>
          <p:nvPr/>
        </p:nvSpPr>
        <p:spPr>
          <a:xfrm>
            <a:off x="10623637" y="6523811"/>
            <a:ext cx="1420308" cy="215444"/>
          </a:xfrm>
          <a:prstGeom prst="rect">
            <a:avLst/>
          </a:prstGeom>
          <a:noFill/>
        </p:spPr>
        <p:txBody>
          <a:bodyPr wrap="square" rtlCol="0">
            <a:spAutoFit/>
          </a:bodyPr>
          <a:lstStyle/>
          <a:p>
            <a:pPr algn="r"/>
            <a:r>
              <a:rPr lang="en-US" sz="800">
                <a:latin typeface="Helvetica" pitchFamily="2" charset="0"/>
                <a:cs typeface="Arial" panose="020B0604020202020204" pitchFamily="34" charset="0"/>
              </a:rPr>
              <a:t>Credit: Rocket Lab</a:t>
            </a:r>
          </a:p>
        </p:txBody>
      </p:sp>
    </p:spTree>
    <p:extLst>
      <p:ext uri="{BB962C8B-B14F-4D97-AF65-F5344CB8AC3E}">
        <p14:creationId xmlns:p14="http://schemas.microsoft.com/office/powerpoint/2010/main" val="21786576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rocket launching into space&#10;&#10;Description automatically generated with low confidence">
            <a:extLst>
              <a:ext uri="{FF2B5EF4-FFF2-40B4-BE49-F238E27FC236}">
                <a16:creationId xmlns:a16="http://schemas.microsoft.com/office/drawing/2014/main" id="{5A87C87B-CBBA-239F-9085-A0A9A062E4A4}"/>
              </a:ext>
            </a:extLst>
          </p:cNvPr>
          <p:cNvPicPr>
            <a:picLocks noChangeAspect="1"/>
          </p:cNvPicPr>
          <p:nvPr/>
        </p:nvPicPr>
        <p:blipFill rotWithShape="1">
          <a:blip r:embed="rId3"/>
          <a:srcRect l="64531" t="13598" r="3928"/>
          <a:stretch/>
        </p:blipFill>
        <p:spPr>
          <a:xfrm>
            <a:off x="219046" y="856449"/>
            <a:ext cx="2767089" cy="5631538"/>
          </a:xfrm>
          <a:prstGeom prst="rect">
            <a:avLst/>
          </a:prstGeom>
        </p:spPr>
      </p:pic>
      <p:pic>
        <p:nvPicPr>
          <p:cNvPr id="7" name="Picture 6" descr="A picture containing graphical user interface&#10;&#10;Description automatically generated">
            <a:extLst>
              <a:ext uri="{FF2B5EF4-FFF2-40B4-BE49-F238E27FC236}">
                <a16:creationId xmlns:a16="http://schemas.microsoft.com/office/drawing/2014/main" id="{F5EEFB95-DBC8-4190-BBAB-C706A08EB64C}"/>
              </a:ext>
            </a:extLst>
          </p:cNvPr>
          <p:cNvPicPr>
            <a:picLocks noChangeAspect="1"/>
          </p:cNvPicPr>
          <p:nvPr/>
        </p:nvPicPr>
        <p:blipFill rotWithShape="1">
          <a:blip r:embed="rId4"/>
          <a:srcRect l="55033" t="6490" r="4992" b="-1"/>
          <a:stretch/>
        </p:blipFill>
        <p:spPr>
          <a:xfrm>
            <a:off x="3083441" y="856448"/>
            <a:ext cx="3012559" cy="3342239"/>
          </a:xfrm>
          <a:prstGeom prst="rect">
            <a:avLst/>
          </a:prstGeom>
        </p:spPr>
      </p:pic>
      <p:pic>
        <p:nvPicPr>
          <p:cNvPr id="11" name="Picture 10" descr="Diagram&#10;&#10;Description automatically generated">
            <a:extLst>
              <a:ext uri="{FF2B5EF4-FFF2-40B4-BE49-F238E27FC236}">
                <a16:creationId xmlns:a16="http://schemas.microsoft.com/office/drawing/2014/main" id="{299851C2-6990-49CF-E7BC-B97265366FB6}"/>
              </a:ext>
            </a:extLst>
          </p:cNvPr>
          <p:cNvPicPr>
            <a:picLocks noChangeAspect="1"/>
          </p:cNvPicPr>
          <p:nvPr/>
        </p:nvPicPr>
        <p:blipFill rotWithShape="1">
          <a:blip r:embed="rId5"/>
          <a:srcRect l="3077" r="6589"/>
          <a:stretch/>
        </p:blipFill>
        <p:spPr>
          <a:xfrm>
            <a:off x="6221358" y="869699"/>
            <a:ext cx="5751595" cy="5888352"/>
          </a:xfrm>
          <a:prstGeom prst="rect">
            <a:avLst/>
          </a:prstGeom>
        </p:spPr>
      </p:pic>
      <p:pic>
        <p:nvPicPr>
          <p:cNvPr id="9" name="Picture 8" descr="A screenshot of a computer&#10;&#10;Description automatically generated with medium confidence">
            <a:extLst>
              <a:ext uri="{FF2B5EF4-FFF2-40B4-BE49-F238E27FC236}">
                <a16:creationId xmlns:a16="http://schemas.microsoft.com/office/drawing/2014/main" id="{D93F5355-DDE6-0A3B-0C5C-14A602FC9B39}"/>
              </a:ext>
            </a:extLst>
          </p:cNvPr>
          <p:cNvPicPr>
            <a:picLocks noChangeAspect="1"/>
          </p:cNvPicPr>
          <p:nvPr/>
        </p:nvPicPr>
        <p:blipFill rotWithShape="1">
          <a:blip r:embed="rId6"/>
          <a:srcRect l="36209" r="385" b="33013"/>
          <a:stretch/>
        </p:blipFill>
        <p:spPr>
          <a:xfrm>
            <a:off x="3083442" y="4314657"/>
            <a:ext cx="3012558" cy="2173330"/>
          </a:xfrm>
          <a:prstGeom prst="rect">
            <a:avLst/>
          </a:prstGeom>
        </p:spPr>
      </p:pic>
      <p:sp>
        <p:nvSpPr>
          <p:cNvPr id="6" name="Title 5">
            <a:extLst>
              <a:ext uri="{FF2B5EF4-FFF2-40B4-BE49-F238E27FC236}">
                <a16:creationId xmlns:a16="http://schemas.microsoft.com/office/drawing/2014/main" id="{A81FF85B-B47F-E6C5-F66D-2362A88F3FCD}"/>
              </a:ext>
            </a:extLst>
          </p:cNvPr>
          <p:cNvSpPr>
            <a:spLocks noGrp="1"/>
          </p:cNvSpPr>
          <p:nvPr>
            <p:ph type="title"/>
          </p:nvPr>
        </p:nvSpPr>
        <p:spPr/>
        <p:txBody>
          <a:bodyPr/>
          <a:lstStyle/>
          <a:p>
            <a:r>
              <a:rPr lang="en-US"/>
              <a:t>Examples from a VADR Company: Rocket Lab, Inc</a:t>
            </a:r>
          </a:p>
        </p:txBody>
      </p:sp>
      <p:sp>
        <p:nvSpPr>
          <p:cNvPr id="8" name="TextBox 7">
            <a:extLst>
              <a:ext uri="{FF2B5EF4-FFF2-40B4-BE49-F238E27FC236}">
                <a16:creationId xmlns:a16="http://schemas.microsoft.com/office/drawing/2014/main" id="{29644FD9-DFC5-1798-A0C7-FDEF1E107863}"/>
              </a:ext>
            </a:extLst>
          </p:cNvPr>
          <p:cNvSpPr txBox="1"/>
          <p:nvPr/>
        </p:nvSpPr>
        <p:spPr>
          <a:xfrm>
            <a:off x="4738371" y="6523811"/>
            <a:ext cx="1420308" cy="215444"/>
          </a:xfrm>
          <a:prstGeom prst="rect">
            <a:avLst/>
          </a:prstGeom>
          <a:noFill/>
        </p:spPr>
        <p:txBody>
          <a:bodyPr wrap="square" rtlCol="0">
            <a:spAutoFit/>
          </a:bodyPr>
          <a:lstStyle/>
          <a:p>
            <a:pPr algn="r"/>
            <a:r>
              <a:rPr lang="en-US" sz="800">
                <a:latin typeface="Helvetica" pitchFamily="2" charset="0"/>
                <a:cs typeface="Arial" panose="020B0604020202020204" pitchFamily="34" charset="0"/>
              </a:rPr>
              <a:t>Credit: Rocket Lab</a:t>
            </a:r>
          </a:p>
        </p:txBody>
      </p:sp>
    </p:spTree>
    <p:extLst>
      <p:ext uri="{BB962C8B-B14F-4D97-AF65-F5344CB8AC3E}">
        <p14:creationId xmlns:p14="http://schemas.microsoft.com/office/powerpoint/2010/main" val="4172535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Graphical user interface, website&#10;&#10;Description automatically generated">
            <a:extLst>
              <a:ext uri="{FF2B5EF4-FFF2-40B4-BE49-F238E27FC236}">
                <a16:creationId xmlns:a16="http://schemas.microsoft.com/office/drawing/2014/main" id="{0EE1F68E-0F74-A935-92DC-23463C853DFB}"/>
              </a:ext>
            </a:extLst>
          </p:cNvPr>
          <p:cNvPicPr>
            <a:picLocks noChangeAspect="1"/>
          </p:cNvPicPr>
          <p:nvPr/>
        </p:nvPicPr>
        <p:blipFill rotWithShape="1">
          <a:blip r:embed="rId3"/>
          <a:srcRect b="4702"/>
          <a:stretch/>
        </p:blipFill>
        <p:spPr>
          <a:xfrm>
            <a:off x="2034086" y="1087093"/>
            <a:ext cx="8013953" cy="2901811"/>
          </a:xfrm>
          <a:prstGeom prst="rect">
            <a:avLst/>
          </a:prstGeom>
        </p:spPr>
      </p:pic>
      <p:pic>
        <p:nvPicPr>
          <p:cNvPr id="11" name="Picture 10" descr="Graphical user interface&#10;&#10;Description automatically generated">
            <a:extLst>
              <a:ext uri="{FF2B5EF4-FFF2-40B4-BE49-F238E27FC236}">
                <a16:creationId xmlns:a16="http://schemas.microsoft.com/office/drawing/2014/main" id="{61A1AFED-1642-BB29-C928-D0DF7635E43D}"/>
              </a:ext>
            </a:extLst>
          </p:cNvPr>
          <p:cNvPicPr>
            <a:picLocks noChangeAspect="1"/>
          </p:cNvPicPr>
          <p:nvPr/>
        </p:nvPicPr>
        <p:blipFill rotWithShape="1">
          <a:blip r:embed="rId4"/>
          <a:srcRect b="6850"/>
          <a:stretch/>
        </p:blipFill>
        <p:spPr>
          <a:xfrm>
            <a:off x="2034086" y="4132059"/>
            <a:ext cx="8022693" cy="2441019"/>
          </a:xfrm>
          <a:prstGeom prst="rect">
            <a:avLst/>
          </a:prstGeom>
        </p:spPr>
      </p:pic>
      <p:sp>
        <p:nvSpPr>
          <p:cNvPr id="5" name="Title 1">
            <a:extLst>
              <a:ext uri="{FF2B5EF4-FFF2-40B4-BE49-F238E27FC236}">
                <a16:creationId xmlns:a16="http://schemas.microsoft.com/office/drawing/2014/main" id="{8986912F-2DFC-C531-BE04-51A4BF25C3C7}"/>
              </a:ext>
            </a:extLst>
          </p:cNvPr>
          <p:cNvSpPr txBox="1">
            <a:spLocks/>
          </p:cNvSpPr>
          <p:nvPr/>
        </p:nvSpPr>
        <p:spPr>
          <a:xfrm>
            <a:off x="147082" y="669386"/>
            <a:ext cx="10875821" cy="36371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b="1" i="1" err="1">
                <a:latin typeface="Helvetica" pitchFamily="2" charset="0"/>
              </a:rPr>
              <a:t>SmallSat</a:t>
            </a:r>
            <a:r>
              <a:rPr lang="en-US" sz="1800" b="1" i="1">
                <a:latin typeface="Helvetica" pitchFamily="2" charset="0"/>
              </a:rPr>
              <a:t> Rideshare Program</a:t>
            </a:r>
          </a:p>
        </p:txBody>
      </p:sp>
      <p:sp>
        <p:nvSpPr>
          <p:cNvPr id="6" name="Title 5">
            <a:extLst>
              <a:ext uri="{FF2B5EF4-FFF2-40B4-BE49-F238E27FC236}">
                <a16:creationId xmlns:a16="http://schemas.microsoft.com/office/drawing/2014/main" id="{B4D24C91-FDBA-D0EB-96DE-E279F08F592A}"/>
              </a:ext>
            </a:extLst>
          </p:cNvPr>
          <p:cNvSpPr>
            <a:spLocks noGrp="1"/>
          </p:cNvSpPr>
          <p:nvPr>
            <p:ph type="title"/>
          </p:nvPr>
        </p:nvSpPr>
        <p:spPr/>
        <p:txBody>
          <a:bodyPr/>
          <a:lstStyle/>
          <a:p>
            <a:r>
              <a:rPr lang="en-US"/>
              <a:t>Examples from a VADR Company: SpaceX</a:t>
            </a:r>
          </a:p>
        </p:txBody>
      </p:sp>
    </p:spTree>
    <p:extLst>
      <p:ext uri="{BB962C8B-B14F-4D97-AF65-F5344CB8AC3E}">
        <p14:creationId xmlns:p14="http://schemas.microsoft.com/office/powerpoint/2010/main" val="23197095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8248724-2DB7-4DD1-7B09-9460B2E23010}"/>
              </a:ext>
            </a:extLst>
          </p:cNvPr>
          <p:cNvSpPr>
            <a:spLocks noGrp="1"/>
          </p:cNvSpPr>
          <p:nvPr>
            <p:ph type="title"/>
          </p:nvPr>
        </p:nvSpPr>
        <p:spPr/>
        <p:txBody>
          <a:bodyPr/>
          <a:lstStyle/>
          <a:p>
            <a:r>
              <a:rPr lang="en-US"/>
              <a:t>What is to come: Small Spacecraft Missions Timeline</a:t>
            </a:r>
          </a:p>
        </p:txBody>
      </p:sp>
      <p:pic>
        <p:nvPicPr>
          <p:cNvPr id="1026" name="Picture 2">
            <a:extLst>
              <a:ext uri="{FF2B5EF4-FFF2-40B4-BE49-F238E27FC236}">
                <a16:creationId xmlns:a16="http://schemas.microsoft.com/office/drawing/2014/main" id="{4645F846-1609-490C-EEEE-2BF7BE326325}"/>
              </a:ext>
            </a:extLst>
          </p:cNvPr>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186059" y="882513"/>
            <a:ext cx="11793905" cy="223379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5F02E4EB-E0E7-9C48-3DD7-F5D9F4204C1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6016"/>
          <a:stretch/>
        </p:blipFill>
        <p:spPr bwMode="auto">
          <a:xfrm>
            <a:off x="0" y="3442253"/>
            <a:ext cx="5917572" cy="313082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9B9F4D90-554D-74D3-BE9B-147A3FB1AA8A}"/>
              </a:ext>
            </a:extLst>
          </p:cNvPr>
          <p:cNvSpPr/>
          <p:nvPr/>
        </p:nvSpPr>
        <p:spPr>
          <a:xfrm>
            <a:off x="5883964" y="3442253"/>
            <a:ext cx="6308036" cy="313082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8847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8E865F-519F-8AEE-725E-FB9184D4F2FB}"/>
              </a:ext>
            </a:extLst>
          </p:cNvPr>
          <p:cNvSpPr>
            <a:spLocks noGrp="1"/>
          </p:cNvSpPr>
          <p:nvPr>
            <p:ph idx="1"/>
          </p:nvPr>
        </p:nvSpPr>
        <p:spPr>
          <a:xfrm>
            <a:off x="146304" y="804672"/>
            <a:ext cx="4969035" cy="5559552"/>
          </a:xfrm>
        </p:spPr>
        <p:txBody>
          <a:bodyPr>
            <a:normAutofit/>
          </a:bodyPr>
          <a:lstStyle/>
          <a:p>
            <a:pPr marL="11113" lvl="1" indent="0">
              <a:buNone/>
            </a:pPr>
            <a:r>
              <a:rPr lang="en-US" sz="2000">
                <a:latin typeface="Helvetica" pitchFamily="2" charset="0"/>
              </a:rPr>
              <a:t>The Small Spacecraft Technology program promotes research discovery today and, in the future, because it offers:</a:t>
            </a:r>
          </a:p>
          <a:p>
            <a:pPr marL="11113" lvl="1" indent="0">
              <a:buNone/>
            </a:pPr>
            <a:endParaRPr lang="en-US" sz="2000">
              <a:latin typeface="Helvetica" pitchFamily="2" charset="0"/>
            </a:endParaRPr>
          </a:p>
          <a:p>
            <a:pPr marL="622300" lvl="1" indent="-622300">
              <a:buAutoNum type="arabicParenBoth"/>
            </a:pPr>
            <a:r>
              <a:rPr lang="en-US" sz="2000">
                <a:latin typeface="Helvetica" pitchFamily="2" charset="0"/>
              </a:rPr>
              <a:t>Frequent access to space; and </a:t>
            </a:r>
          </a:p>
          <a:p>
            <a:pPr marL="622300" lvl="1" indent="-622300">
              <a:buAutoNum type="arabicParenBoth"/>
            </a:pPr>
            <a:endParaRPr lang="en-US" sz="2000">
              <a:latin typeface="Helvetica" pitchFamily="2" charset="0"/>
            </a:endParaRPr>
          </a:p>
          <a:p>
            <a:pPr marL="622300" lvl="1" indent="-622300">
              <a:buAutoNum type="arabicParenBoth"/>
            </a:pPr>
            <a:r>
              <a:rPr lang="en-US" sz="2000">
                <a:latin typeface="Helvetica" pitchFamily="2" charset="0"/>
              </a:rPr>
              <a:t>Further development of key technology so that the spacecraft can properly facilitate the science.</a:t>
            </a:r>
          </a:p>
          <a:p>
            <a:pPr marL="457200" lvl="1" indent="0">
              <a:buNone/>
            </a:pPr>
            <a:endParaRPr lang="en-US" sz="2000"/>
          </a:p>
        </p:txBody>
      </p:sp>
      <p:sp>
        <p:nvSpPr>
          <p:cNvPr id="6" name="Title 5">
            <a:extLst>
              <a:ext uri="{FF2B5EF4-FFF2-40B4-BE49-F238E27FC236}">
                <a16:creationId xmlns:a16="http://schemas.microsoft.com/office/drawing/2014/main" id="{D78E162A-7A28-C42F-EB1D-EF89C0F8EE05}"/>
              </a:ext>
            </a:extLst>
          </p:cNvPr>
          <p:cNvSpPr>
            <a:spLocks noGrp="1"/>
          </p:cNvSpPr>
          <p:nvPr>
            <p:ph type="title"/>
          </p:nvPr>
        </p:nvSpPr>
        <p:spPr/>
        <p:txBody>
          <a:bodyPr/>
          <a:lstStyle/>
          <a:p>
            <a:r>
              <a:rPr lang="en-US"/>
              <a:t>Scientific Discovery Enabled for the Future</a:t>
            </a:r>
          </a:p>
        </p:txBody>
      </p:sp>
      <p:pic>
        <p:nvPicPr>
          <p:cNvPr id="7" name="Picture 6" descr="A picture containing text&#10;&#10;Description automatically generated">
            <a:extLst>
              <a:ext uri="{FF2B5EF4-FFF2-40B4-BE49-F238E27FC236}">
                <a16:creationId xmlns:a16="http://schemas.microsoft.com/office/drawing/2014/main" id="{491905D2-8C6D-0B92-DA7D-564E1CE88A31}"/>
              </a:ext>
            </a:extLst>
          </p:cNvPr>
          <p:cNvPicPr>
            <a:picLocks noChangeAspect="1"/>
          </p:cNvPicPr>
          <p:nvPr/>
        </p:nvPicPr>
        <p:blipFill>
          <a:blip r:embed="rId3"/>
          <a:stretch>
            <a:fillRect/>
          </a:stretch>
        </p:blipFill>
        <p:spPr>
          <a:xfrm>
            <a:off x="5509314" y="615394"/>
            <a:ext cx="6682686" cy="6242606"/>
          </a:xfrm>
          <a:prstGeom prst="rect">
            <a:avLst/>
          </a:prstGeom>
        </p:spPr>
      </p:pic>
    </p:spTree>
    <p:extLst>
      <p:ext uri="{BB962C8B-B14F-4D97-AF65-F5344CB8AC3E}">
        <p14:creationId xmlns:p14="http://schemas.microsoft.com/office/powerpoint/2010/main" val="26961291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1DB428-4FF5-C384-23A5-5BD8F05E6C64}"/>
              </a:ext>
            </a:extLst>
          </p:cNvPr>
          <p:cNvSpPr>
            <a:spLocks noGrp="1"/>
          </p:cNvSpPr>
          <p:nvPr>
            <p:ph idx="1"/>
          </p:nvPr>
        </p:nvSpPr>
        <p:spPr>
          <a:xfrm>
            <a:off x="146304" y="804672"/>
            <a:ext cx="4571470" cy="5559552"/>
          </a:xfrm>
          <a:solidFill>
            <a:srgbClr val="FFFFFF">
              <a:alpha val="54510"/>
            </a:srgbClr>
          </a:solidFill>
        </p:spPr>
        <p:txBody>
          <a:bodyPr>
            <a:normAutofit/>
          </a:bodyPr>
          <a:lstStyle/>
          <a:p>
            <a:pPr marL="0" indent="0">
              <a:buNone/>
            </a:pPr>
            <a:r>
              <a:rPr lang="en-US" sz="2000" b="1">
                <a:solidFill>
                  <a:schemeClr val="accent1"/>
                </a:solidFill>
                <a:latin typeface="Helvetica" pitchFamily="2" charset="0"/>
              </a:rPr>
              <a:t>Visit</a:t>
            </a:r>
          </a:p>
          <a:p>
            <a:pPr marL="0" indent="0">
              <a:buNone/>
            </a:pPr>
            <a:r>
              <a:rPr lang="en-US" sz="1600">
                <a:latin typeface="Helvetica" pitchFamily="2" charset="0"/>
              </a:rPr>
              <a:t>Small Spacecraft Technology Program</a:t>
            </a:r>
          </a:p>
          <a:p>
            <a:pPr marL="0" indent="0">
              <a:buNone/>
            </a:pPr>
            <a:r>
              <a:rPr lang="en-US" sz="1600">
                <a:solidFill>
                  <a:schemeClr val="accent1"/>
                </a:solidFill>
                <a:latin typeface="Helvetica" pitchFamily="2" charset="0"/>
              </a:rPr>
              <a:t>https://</a:t>
            </a:r>
            <a:r>
              <a:rPr lang="en-US" sz="1600" err="1">
                <a:solidFill>
                  <a:schemeClr val="accent1"/>
                </a:solidFill>
                <a:latin typeface="Helvetica" pitchFamily="2" charset="0"/>
              </a:rPr>
              <a:t>www.nasa.gov</a:t>
            </a:r>
            <a:r>
              <a:rPr lang="en-US" sz="1600">
                <a:solidFill>
                  <a:schemeClr val="accent1"/>
                </a:solidFill>
                <a:latin typeface="Helvetica" pitchFamily="2" charset="0"/>
              </a:rPr>
              <a:t>/</a:t>
            </a:r>
            <a:r>
              <a:rPr lang="en-US" sz="1600" err="1">
                <a:solidFill>
                  <a:schemeClr val="accent1"/>
                </a:solidFill>
                <a:latin typeface="Helvetica" pitchFamily="2" charset="0"/>
              </a:rPr>
              <a:t>smallspacecraft</a:t>
            </a:r>
            <a:br>
              <a:rPr lang="en-US" sz="1600">
                <a:latin typeface="Helvetica" pitchFamily="2" charset="0"/>
              </a:rPr>
            </a:br>
            <a:endParaRPr lang="en-US" sz="1600">
              <a:latin typeface="Helvetica" pitchFamily="2" charset="0"/>
            </a:endParaRPr>
          </a:p>
          <a:p>
            <a:pPr marL="0" indent="0">
              <a:buNone/>
            </a:pPr>
            <a:r>
              <a:rPr lang="en-US" sz="1600">
                <a:latin typeface="Helvetica" pitchFamily="2" charset="0"/>
              </a:rPr>
              <a:t>Small Spacecraft Systems Virtual Institute</a:t>
            </a:r>
          </a:p>
          <a:p>
            <a:pPr marL="0" indent="0">
              <a:buNone/>
            </a:pPr>
            <a:r>
              <a:rPr lang="en-US" sz="1600">
                <a:solidFill>
                  <a:schemeClr val="accent1"/>
                </a:solidFill>
                <a:latin typeface="Helvetica" pitchFamily="2" charset="0"/>
              </a:rPr>
              <a:t>https://</a:t>
            </a:r>
            <a:r>
              <a:rPr lang="en-US" sz="1600" err="1">
                <a:solidFill>
                  <a:schemeClr val="accent1"/>
                </a:solidFill>
                <a:latin typeface="Helvetica" pitchFamily="2" charset="0"/>
              </a:rPr>
              <a:t>www.nasa.gov</a:t>
            </a:r>
            <a:r>
              <a:rPr lang="en-US" sz="1600">
                <a:solidFill>
                  <a:schemeClr val="accent1"/>
                </a:solidFill>
                <a:latin typeface="Helvetica" pitchFamily="2" charset="0"/>
              </a:rPr>
              <a:t>/</a:t>
            </a:r>
            <a:r>
              <a:rPr lang="en-US" sz="1600" err="1">
                <a:solidFill>
                  <a:schemeClr val="accent1"/>
                </a:solidFill>
                <a:latin typeface="Helvetica" pitchFamily="2" charset="0"/>
              </a:rPr>
              <a:t>smallsat</a:t>
            </a:r>
            <a:r>
              <a:rPr lang="en-US" sz="1600">
                <a:solidFill>
                  <a:schemeClr val="accent1"/>
                </a:solidFill>
                <a:latin typeface="Helvetica" pitchFamily="2" charset="0"/>
              </a:rPr>
              <a:t>-institute</a:t>
            </a:r>
            <a:br>
              <a:rPr lang="en-US" sz="1600">
                <a:latin typeface="Helvetica" pitchFamily="2" charset="0"/>
              </a:rPr>
            </a:br>
            <a:endParaRPr lang="en-US" sz="1600">
              <a:latin typeface="Helvetica" pitchFamily="2" charset="0"/>
            </a:endParaRPr>
          </a:p>
          <a:p>
            <a:pPr marL="0" indent="0">
              <a:buNone/>
            </a:pPr>
            <a:r>
              <a:rPr lang="en-US" sz="1600">
                <a:latin typeface="Helvetica" pitchFamily="2" charset="0"/>
              </a:rPr>
              <a:t>CubeSat101 | Basic Concepts and Processes for First-Time CubeSat Developers</a:t>
            </a:r>
          </a:p>
          <a:p>
            <a:pPr marL="0" indent="0">
              <a:buNone/>
            </a:pPr>
            <a:r>
              <a:rPr lang="en-US" sz="1600">
                <a:solidFill>
                  <a:schemeClr val="accent1"/>
                </a:solidFill>
                <a:latin typeface="Helvetica" pitchFamily="2" charset="0"/>
              </a:rPr>
              <a:t>https://</a:t>
            </a:r>
            <a:r>
              <a:rPr lang="en-US" sz="1600" err="1">
                <a:solidFill>
                  <a:schemeClr val="accent1"/>
                </a:solidFill>
                <a:latin typeface="Helvetica" pitchFamily="2" charset="0"/>
              </a:rPr>
              <a:t>www.nasa.gov</a:t>
            </a:r>
            <a:r>
              <a:rPr lang="en-US" sz="1600">
                <a:solidFill>
                  <a:schemeClr val="accent1"/>
                </a:solidFill>
                <a:latin typeface="Helvetica" pitchFamily="2" charset="0"/>
              </a:rPr>
              <a:t>/sites/default/files/atoms/files/nasa_csli_cubesat_101_508.pdf</a:t>
            </a:r>
          </a:p>
          <a:p>
            <a:pPr marL="0" indent="0">
              <a:buNone/>
            </a:pPr>
            <a:endParaRPr lang="en-US" sz="1800">
              <a:latin typeface="Helvetica" pitchFamily="2" charset="0"/>
            </a:endParaRPr>
          </a:p>
          <a:p>
            <a:pPr marL="0" indent="0">
              <a:buNone/>
            </a:pPr>
            <a:r>
              <a:rPr lang="en-US" sz="2000" b="1">
                <a:solidFill>
                  <a:schemeClr val="accent1"/>
                </a:solidFill>
                <a:latin typeface="Helvetica" pitchFamily="2" charset="0"/>
              </a:rPr>
              <a:t>Sign Up</a:t>
            </a:r>
          </a:p>
          <a:p>
            <a:pPr marL="0" indent="0">
              <a:buNone/>
            </a:pPr>
            <a:r>
              <a:rPr lang="en-US" sz="1600">
                <a:latin typeface="Helvetica" pitchFamily="2" charset="0"/>
              </a:rPr>
              <a:t>Small Spacecraft Systems Virtual Institute Newsletter</a:t>
            </a:r>
          </a:p>
          <a:p>
            <a:pPr marL="0" indent="0">
              <a:buNone/>
            </a:pPr>
            <a:r>
              <a:rPr lang="en-US" sz="1600">
                <a:solidFill>
                  <a:schemeClr val="accent1"/>
                </a:solidFill>
                <a:latin typeface="Helvetica" pitchFamily="2" charset="0"/>
              </a:rPr>
              <a:t>https://</a:t>
            </a:r>
            <a:r>
              <a:rPr lang="en-US" sz="1600" err="1">
                <a:solidFill>
                  <a:schemeClr val="accent1"/>
                </a:solidFill>
                <a:latin typeface="Helvetica" pitchFamily="2" charset="0"/>
              </a:rPr>
              <a:t>lp.constantcontactpages.com</a:t>
            </a:r>
            <a:r>
              <a:rPr lang="en-US" sz="1600">
                <a:solidFill>
                  <a:schemeClr val="accent1"/>
                </a:solidFill>
                <a:latin typeface="Helvetica" pitchFamily="2" charset="0"/>
              </a:rPr>
              <a:t>/</a:t>
            </a:r>
            <a:r>
              <a:rPr lang="en-US" sz="1600" err="1">
                <a:solidFill>
                  <a:schemeClr val="accent1"/>
                </a:solidFill>
                <a:latin typeface="Helvetica" pitchFamily="2" charset="0"/>
              </a:rPr>
              <a:t>su</a:t>
            </a:r>
            <a:r>
              <a:rPr lang="en-US" sz="1600">
                <a:solidFill>
                  <a:schemeClr val="accent1"/>
                </a:solidFill>
                <a:latin typeface="Helvetica" pitchFamily="2" charset="0"/>
              </a:rPr>
              <a:t>/</a:t>
            </a:r>
            <a:r>
              <a:rPr lang="en-US" sz="1600" err="1">
                <a:solidFill>
                  <a:schemeClr val="accent1"/>
                </a:solidFill>
                <a:latin typeface="Helvetica" pitchFamily="2" charset="0"/>
              </a:rPr>
              <a:t>hkvyjHq</a:t>
            </a:r>
            <a:r>
              <a:rPr lang="en-US" sz="1600">
                <a:solidFill>
                  <a:schemeClr val="accent1"/>
                </a:solidFill>
                <a:latin typeface="Helvetica" pitchFamily="2" charset="0"/>
              </a:rPr>
              <a:t>/S3VISubscription</a:t>
            </a:r>
          </a:p>
          <a:p>
            <a:pPr marL="0" indent="0">
              <a:buNone/>
            </a:pPr>
            <a:endParaRPr lang="en-US" sz="1800">
              <a:latin typeface="Helvetica" pitchFamily="2" charset="0"/>
            </a:endParaRPr>
          </a:p>
        </p:txBody>
      </p:sp>
      <p:sp>
        <p:nvSpPr>
          <p:cNvPr id="7" name="Title 6">
            <a:extLst>
              <a:ext uri="{FF2B5EF4-FFF2-40B4-BE49-F238E27FC236}">
                <a16:creationId xmlns:a16="http://schemas.microsoft.com/office/drawing/2014/main" id="{5B9C9AD9-699A-213C-8357-CB585D1910BE}"/>
              </a:ext>
            </a:extLst>
          </p:cNvPr>
          <p:cNvSpPr>
            <a:spLocks noGrp="1"/>
          </p:cNvSpPr>
          <p:nvPr>
            <p:ph type="title"/>
          </p:nvPr>
        </p:nvSpPr>
        <p:spPr/>
        <p:txBody>
          <a:bodyPr/>
          <a:lstStyle/>
          <a:p>
            <a:r>
              <a:rPr lang="en-US"/>
              <a:t>For More Information</a:t>
            </a:r>
          </a:p>
        </p:txBody>
      </p:sp>
      <p:pic>
        <p:nvPicPr>
          <p:cNvPr id="5" name="Picture 4" descr="Graphical user interface, text, application, website&#10;&#10;Description automatically generated">
            <a:extLst>
              <a:ext uri="{FF2B5EF4-FFF2-40B4-BE49-F238E27FC236}">
                <a16:creationId xmlns:a16="http://schemas.microsoft.com/office/drawing/2014/main" id="{755C46CF-CD96-ADA2-31CF-7F5815EB0B84}"/>
              </a:ext>
            </a:extLst>
          </p:cNvPr>
          <p:cNvPicPr>
            <a:picLocks noChangeAspect="1"/>
          </p:cNvPicPr>
          <p:nvPr/>
        </p:nvPicPr>
        <p:blipFill>
          <a:blip r:embed="rId3"/>
          <a:stretch>
            <a:fillRect/>
          </a:stretch>
        </p:blipFill>
        <p:spPr>
          <a:xfrm>
            <a:off x="5009321" y="932750"/>
            <a:ext cx="6940070" cy="5221385"/>
          </a:xfrm>
          <a:prstGeom prst="rect">
            <a:avLst/>
          </a:prstGeom>
        </p:spPr>
      </p:pic>
    </p:spTree>
    <p:extLst>
      <p:ext uri="{BB962C8B-B14F-4D97-AF65-F5344CB8AC3E}">
        <p14:creationId xmlns:p14="http://schemas.microsoft.com/office/powerpoint/2010/main" val="36756770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D113F4-3778-5044-95BD-0A3F9FA46249}"/>
              </a:ext>
            </a:extLst>
          </p:cNvPr>
          <p:cNvSpPr txBox="1"/>
          <p:nvPr/>
        </p:nvSpPr>
        <p:spPr>
          <a:xfrm>
            <a:off x="4676766" y="4466069"/>
            <a:ext cx="2838469" cy="954107"/>
          </a:xfrm>
          <a:prstGeom prst="rect">
            <a:avLst/>
          </a:prstGeom>
          <a:noFill/>
        </p:spPr>
        <p:txBody>
          <a:bodyPr wrap="non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AE2F4"/>
                </a:solidFill>
                <a:effectLst/>
                <a:uLnTx/>
                <a:uFillTx/>
                <a:latin typeface="Helvetica" pitchFamily="2" charset="0"/>
                <a:cs typeface="Arial" panose="020B0604020202020204" pitchFamily="34" charset="0"/>
              </a:rPr>
              <a:t>WWW.NASA.GOV/SPACETECH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white"/>
              </a:solidFill>
              <a:effectLst/>
              <a:uLnTx/>
              <a:uFillTx/>
              <a:latin typeface="Helvetica" pitchFamily="2" charset="0"/>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prstClr val="white"/>
                </a:solidFill>
                <a:effectLst/>
                <a:uLnTx/>
                <a:uFillTx/>
                <a:latin typeface="Helvetica" pitchFamily="2" charset="0"/>
                <a:cs typeface="Arial"/>
              </a:rPr>
              <a:t>www.nasa.gov</a:t>
            </a:r>
            <a:r>
              <a:rPr kumimoji="0" lang="en-US" sz="1000" b="0" i="0" u="none" strike="noStrike" kern="1200" cap="none" spc="0" normalizeH="0" baseline="0" noProof="0">
                <a:ln>
                  <a:noFill/>
                </a:ln>
                <a:solidFill>
                  <a:prstClr val="white"/>
                </a:solidFill>
                <a:effectLst/>
                <a:uLnTx/>
                <a:uFillTx/>
                <a:latin typeface="Helvetica" pitchFamily="2" charset="0"/>
                <a:cs typeface="Arial"/>
              </a:rPr>
              <a:t>/</a:t>
            </a:r>
            <a:r>
              <a:rPr kumimoji="0" lang="en-US" sz="1000" b="0" i="0" u="none" strike="noStrike" kern="1200" cap="none" spc="0" normalizeH="0" baseline="0" noProof="0" err="1">
                <a:ln>
                  <a:noFill/>
                </a:ln>
                <a:solidFill>
                  <a:prstClr val="white"/>
                </a:solidFill>
                <a:effectLst/>
                <a:uLnTx/>
                <a:uFillTx/>
                <a:latin typeface="Helvetica" pitchFamily="2" charset="0"/>
                <a:cs typeface="Arial"/>
              </a:rPr>
              <a:t>smallspacecraft</a:t>
            </a:r>
            <a:endParaRPr kumimoji="0" lang="en-US" sz="1000" b="0" i="0" u="none" strike="noStrike" kern="1200" cap="none" spc="0" normalizeH="0" baseline="0" noProof="0">
              <a:ln>
                <a:noFill/>
              </a:ln>
              <a:solidFill>
                <a:prstClr val="white"/>
              </a:solidFill>
              <a:effectLst/>
              <a:uLnTx/>
              <a:uFillTx/>
              <a:latin typeface="Helvetica" pitchFamily="2" charset="0"/>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prstClr val="white"/>
                </a:solidFill>
                <a:effectLst/>
                <a:uLnTx/>
                <a:uFillTx/>
                <a:latin typeface="Helvetica" pitchFamily="2" charset="0"/>
                <a:cs typeface="Arial"/>
              </a:rPr>
              <a:t>www.nasa.gov</a:t>
            </a:r>
            <a:r>
              <a:rPr kumimoji="0" lang="en-US" sz="1000" b="0" i="0" u="none" strike="noStrike" kern="1200" cap="none" spc="0" normalizeH="0" baseline="0" noProof="0">
                <a:ln>
                  <a:noFill/>
                </a:ln>
                <a:solidFill>
                  <a:prstClr val="white"/>
                </a:solidFill>
                <a:effectLst/>
                <a:uLnTx/>
                <a:uFillTx/>
                <a:latin typeface="Helvetica" pitchFamily="2" charset="0"/>
                <a:cs typeface="Arial"/>
              </a:rPr>
              <a:t>/</a:t>
            </a:r>
            <a:r>
              <a:rPr kumimoji="0" lang="en-US" sz="1000" b="0" i="0" u="none" strike="noStrike" kern="1200" cap="none" spc="0" normalizeH="0" baseline="0" noProof="0" err="1">
                <a:ln>
                  <a:noFill/>
                </a:ln>
                <a:solidFill>
                  <a:prstClr val="white"/>
                </a:solidFill>
                <a:effectLst/>
                <a:uLnTx/>
                <a:uFillTx/>
                <a:latin typeface="Helvetica" pitchFamily="2" charset="0"/>
                <a:cs typeface="Arial"/>
              </a:rPr>
              <a:t>flightopportunities</a:t>
            </a:r>
            <a:endParaRPr kumimoji="0" lang="en-US" sz="1000" b="0" i="0" u="none" strike="noStrike" kern="1200" cap="none" spc="0" normalizeH="0" baseline="0" noProof="0">
              <a:ln>
                <a:noFill/>
              </a:ln>
              <a:solidFill>
                <a:prstClr val="white"/>
              </a:solidFill>
              <a:effectLst/>
              <a:uLnTx/>
              <a:uFillTx/>
              <a:latin typeface="Helvetica" pitchFamily="2" charset="0"/>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Helvetica" pitchFamily="2" charset="0"/>
              <a:cs typeface="Arial"/>
            </a:endParaRPr>
          </a:p>
        </p:txBody>
      </p:sp>
      <p:pic>
        <p:nvPicPr>
          <p:cNvPr id="6" name="Picture 5" descr="niw_print1500x1247ppi.png">
            <a:extLst>
              <a:ext uri="{FF2B5EF4-FFF2-40B4-BE49-F238E27FC236}">
                <a16:creationId xmlns:a16="http://schemas.microsoft.com/office/drawing/2014/main" id="{08A4DC23-2CB5-864D-855A-2C34D4599C8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181600" y="2614056"/>
            <a:ext cx="1828800" cy="1528884"/>
          </a:xfrm>
          <a:prstGeom prst="rect">
            <a:avLst/>
          </a:prstGeom>
        </p:spPr>
      </p:pic>
      <p:sp>
        <p:nvSpPr>
          <p:cNvPr id="4" name="TextBox 3">
            <a:extLst>
              <a:ext uri="{FF2B5EF4-FFF2-40B4-BE49-F238E27FC236}">
                <a16:creationId xmlns:a16="http://schemas.microsoft.com/office/drawing/2014/main" id="{FB1B29FF-9339-7977-D018-3766BB82D0DF}"/>
              </a:ext>
            </a:extLst>
          </p:cNvPr>
          <p:cNvSpPr txBox="1"/>
          <p:nvPr/>
        </p:nvSpPr>
        <p:spPr>
          <a:xfrm>
            <a:off x="4265723" y="1322551"/>
            <a:ext cx="3660554" cy="615553"/>
          </a:xfrm>
          <a:prstGeom prst="rect">
            <a:avLst/>
          </a:prstGeom>
          <a:noFill/>
        </p:spPr>
        <p:txBody>
          <a:bodyPr wrap="non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Helvetica" pitchFamily="2" charset="0"/>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AE2F4"/>
                </a:solidFill>
                <a:effectLst/>
                <a:uLnTx/>
                <a:uFillTx/>
                <a:latin typeface="Helvetica" pitchFamily="2" charset="0"/>
                <a:cs typeface="Arial" panose="020B0604020202020204" pitchFamily="34" charset="0"/>
              </a:rPr>
              <a:t>SPACE TECH STRATEGIC FRAMEWORK</a:t>
            </a:r>
            <a:endParaRPr kumimoji="0" lang="en-US" sz="1400" b="1" i="0" u="none" strike="noStrike" kern="1200" cap="none" spc="0" normalizeH="0" baseline="0" noProof="0">
              <a:ln>
                <a:noFill/>
              </a:ln>
              <a:solidFill>
                <a:prstClr val="white"/>
              </a:solidFill>
              <a:effectLst/>
              <a:uLnTx/>
              <a:uFillTx/>
              <a:latin typeface="Helvetica" pitchFamily="2" charset="0"/>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Helvetica" pitchFamily="2" charset="0"/>
                <a:cs typeface="Arial"/>
              </a:rPr>
              <a:t>techport.nasa.gov/framework</a:t>
            </a:r>
          </a:p>
        </p:txBody>
      </p:sp>
    </p:spTree>
    <p:extLst>
      <p:ext uri="{BB962C8B-B14F-4D97-AF65-F5344CB8AC3E}">
        <p14:creationId xmlns:p14="http://schemas.microsoft.com/office/powerpoint/2010/main" val="26157671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NASA-FO-explore">
      <a:dk1>
        <a:srgbClr val="000000"/>
      </a:dk1>
      <a:lt1>
        <a:srgbClr val="FFFFFF"/>
      </a:lt1>
      <a:dk2>
        <a:srgbClr val="44546A"/>
      </a:dk2>
      <a:lt2>
        <a:srgbClr val="E7E6E6"/>
      </a:lt2>
      <a:accent1>
        <a:srgbClr val="4472C4"/>
      </a:accent1>
      <a:accent2>
        <a:srgbClr val="E05C36"/>
      </a:accent2>
      <a:accent3>
        <a:srgbClr val="A5A5A5"/>
      </a:accent3>
      <a:accent4>
        <a:srgbClr val="EBAB28"/>
      </a:accent4>
      <a:accent5>
        <a:srgbClr val="64CAE1"/>
      </a:accent5>
      <a:accent6>
        <a:srgbClr val="96C654"/>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83DBDC61403394EAA63AE97D6A62752" ma:contentTypeVersion="18" ma:contentTypeDescription="Create a new document." ma:contentTypeScope="" ma:versionID="910b10d47eb66ae887dd46951873f652">
  <xsd:schema xmlns:xsd="http://www.w3.org/2001/XMLSchema" xmlns:xs="http://www.w3.org/2001/XMLSchema" xmlns:p="http://schemas.microsoft.com/office/2006/metadata/properties" xmlns:ns2="7bb0c73d-aac2-4d90-9304-0cef3268e164" xmlns:ns3="99c7c3cf-5a2b-4818-9c71-301ab410e3bc" xmlns:ns4="d900e117-17a0-4b24-9e47-511ef1d02c43" targetNamespace="http://schemas.microsoft.com/office/2006/metadata/properties" ma:root="true" ma:fieldsID="29ecd2a8fbc280e4487197355e0ae623" ns2:_="" ns3:_="" ns4:_="">
    <xsd:import namespace="7bb0c73d-aac2-4d90-9304-0cef3268e164"/>
    <xsd:import namespace="99c7c3cf-5a2b-4818-9c71-301ab410e3bc"/>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OCR" minOccurs="0"/>
                <xsd:element ref="ns2:MediaServiceLocation" minOccurs="0"/>
                <xsd:element ref="ns4:Data_x0020_Categorization" minOccurs="0"/>
                <xsd:element ref="ns2:Not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b0c73d-aac2-4d90-9304-0cef3268e1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Note" ma:index="19" nillable="true" ma:displayName="Note" ma:format="Dropdown" ma:internalName="Not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99c7c3cf-5a2b-4818-9c71-301ab410e3b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Data_x0020_Categorization" ma:index="18" nillable="true" ma:displayName="Data Categorization" ma:description="This column is for noting what type of file is being stored so items are clearly marked. Please note that for something to be considered  for &quot;Public Release&quot; it must go through for Center Export Control Representative. And if you have questions about data classifications or want to have your data reviewed, visit: https://nasa.sharepoint.com/sites/privacy" ma:format="Dropdown" ma:internalName="Data_x0020_Categorization">
      <xsd:complexType>
        <xsd:complexContent>
          <xsd:extension base="dms:MultiChoiceFillIn">
            <xsd:sequence>
              <xsd:element name="Value" maxOccurs="unbounded" minOccurs="0" nillable="true">
                <xsd:simpleType>
                  <xsd:union memberTypes="dms:Text">
                    <xsd:simpleType>
                      <xsd:restriction base="dms:Choice">
                        <xsd:enumeration value="NASA Internal"/>
                        <xsd:enumeration value="ITAR/EAR...CUI: Export Control"/>
                        <xsd:enumeration value="CUI: General Proprietary Business Information"/>
                        <xsd:enumeration value="CUI: Emergency Management"/>
                        <xsd:enumeration value="CUI: General Financial Information"/>
                        <xsd:enumeration value="CUI: General Critical Infrastructure Information"/>
                        <xsd:enumeration value="CUI: Internal Personnel Rules/Practice"/>
                        <xsd:enumeration value="CUI: Investigation"/>
                        <xsd:enumeration value="CUI: Information Systems Vulnerability Information"/>
                        <xsd:enumeration value="CUI: Patent Application"/>
                        <xsd:enumeration value="Sensitive PII...CUI: General Privacy"/>
                        <xsd:enumeration value="SBU: Company Proprietary Information"/>
                        <xsd:enumeration value="SBU: Financial Institution Information"/>
                        <xsd:enumeration value="SBU"/>
                        <xsd:enumeration value="EAR"/>
                        <xsd:enumeration value="ITAR"/>
                        <xsd:enumeration value="CUI"/>
                        <xsd:enumeration value="CUI//SP-PROCURE"/>
                        <xsd:enumeration value="CUI//SP-PROPIN"/>
                        <xsd:enumeration value="CUI//SP-EXPT"/>
                      </xsd:restriction>
                    </xsd:simpleType>
                  </xsd:union>
                </xsd:simpleType>
              </xsd:element>
            </xsd:sequence>
          </xsd:extension>
        </xsd:complexContent>
      </xsd:complexType>
    </xsd:element>
    <xsd:element name="TaxCatchAll" ma:index="22" nillable="true" ma:displayName="Taxonomy Catch All Column" ma:hidden="true" ma:list="{c0724002-d4db-44ac-8776-594a50b3999b}" ma:internalName="TaxCatchAll" ma:showField="CatchAllData" ma:web="99c7c3cf-5a2b-4818-9c71-301ab410e3b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B22875F-B7C1-4AD8-800C-774CE3A9A57C}">
  <ds:schemaRefs>
    <ds:schemaRef ds:uri="7bb0c73d-aac2-4d90-9304-0cef3268e164"/>
    <ds:schemaRef ds:uri="99c7c3cf-5a2b-4818-9c71-301ab410e3bc"/>
    <ds:schemaRef ds:uri="d900e117-17a0-4b24-9e47-511ef1d02c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7E53C3B-99BB-4CA3-9649-5784F9E65C16}">
  <ds:schemaRefs>
    <ds:schemaRef ds:uri="http://schemas.microsoft.com/sharepoint/v3/contenttype/form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0</TotalTime>
  <Words>2742</Words>
  <Application>Microsoft Macintosh PowerPoint</Application>
  <PresentationFormat>Widescreen</PresentationFormat>
  <Paragraphs>319</Paragraphs>
  <Slides>24</Slides>
  <Notes>19</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24</vt:i4>
      </vt:variant>
    </vt:vector>
  </HeadingPairs>
  <TitlesOfParts>
    <vt:vector size="34" baseType="lpstr">
      <vt:lpstr>Arial</vt:lpstr>
      <vt:lpstr>Calibri</vt:lpstr>
      <vt:lpstr>Calibri Light</vt:lpstr>
      <vt:lpstr>Courier New</vt:lpstr>
      <vt:lpstr>Fira Sans Extra Condensed Medium</vt:lpstr>
      <vt:lpstr>Helvetica</vt:lpstr>
      <vt:lpstr>Montserrat</vt:lpstr>
      <vt:lpstr>Tw Cen MT Condensed Extra Bold</vt:lpstr>
      <vt:lpstr>Office Theme</vt:lpstr>
      <vt:lpstr>1_Office Theme</vt:lpstr>
      <vt:lpstr>Expanding Orbital Testing:</vt:lpstr>
      <vt:lpstr>PowerPoint Presentation</vt:lpstr>
      <vt:lpstr>PowerPoint Presentation</vt:lpstr>
      <vt:lpstr>NASA Small Spacecraft Activities</vt:lpstr>
      <vt:lpstr>The Benefit of SmallSats</vt:lpstr>
      <vt:lpstr>Understanding Small Spacecraft and CubeSats</vt:lpstr>
      <vt:lpstr>PowerPoint Presentation</vt:lpstr>
      <vt:lpstr>PowerPoint Presentation</vt:lpstr>
      <vt:lpstr>CubeSats in Action: BioSentinel</vt:lpstr>
      <vt:lpstr>CubeSats in Action: NEA Scout</vt:lpstr>
      <vt:lpstr>CubeSats in Action: CuSP</vt:lpstr>
      <vt:lpstr>First CubeSat Technology Demonstration Mission – NASA’s GeneSat-1</vt:lpstr>
      <vt:lpstr>How SST enables progress towards the Biological and Physics Science (BPS) Goal</vt:lpstr>
      <vt:lpstr>Getting to Space with CubeSat Launch Initiative</vt:lpstr>
      <vt:lpstr>Payload Development and Maturation to Flight Readiness</vt:lpstr>
      <vt:lpstr>Environmental Conditions and Test Requirements</vt:lpstr>
      <vt:lpstr>Example Operations Flow</vt:lpstr>
      <vt:lpstr>Venture-Class Acquisition of Dedicated Rideshare (VADR)</vt:lpstr>
      <vt:lpstr>Examples from a VADR Company: Rocket Lab, Inc</vt:lpstr>
      <vt:lpstr>Examples from a VADR Company: SpaceX</vt:lpstr>
      <vt:lpstr>What is to come: Small Spacecraft Missions Timeline</vt:lpstr>
      <vt:lpstr>Scientific Discovery Enabled for the Future</vt:lpstr>
      <vt:lpstr>For More Information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Agasid, Elwood F. (ARC-PX)</dc:creator>
  <cp:lastModifiedBy>Fishman, Julianna L. (ARC-PX)[MILLENNIUM ENGINEERING &amp; INTEGRATION CO]</cp:lastModifiedBy>
  <cp:revision>5</cp:revision>
  <dcterms:created xsi:type="dcterms:W3CDTF">2022-06-26T19:26:34Z</dcterms:created>
  <dcterms:modified xsi:type="dcterms:W3CDTF">2022-07-11T22:56:44Z</dcterms:modified>
</cp:coreProperties>
</file>