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280" r:id="rId2"/>
    <p:sldId id="1275" r:id="rId3"/>
    <p:sldId id="256" r:id="rId4"/>
    <p:sldId id="1276" r:id="rId5"/>
    <p:sldId id="1277" r:id="rId6"/>
    <p:sldId id="1279" r:id="rId7"/>
    <p:sldId id="1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14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8A913-0AF0-4C4C-84BB-AD37A0E8D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8FD4F-ACAC-4873-A65E-87797D8C6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BA0C6-955E-46A9-804E-AFC3EF18B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A4801-EE92-4729-B3AF-A57D99D5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Aeolus 2021 Mission Concept Study Final Report,     Competition Sensitive, Do Not 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11ADF-409E-4295-8521-F1293BED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952F-670E-4A6F-8158-A2ABCD87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1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0A35-1B14-4AA5-B33A-0D91582C9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9F751-0463-4B1E-8A17-6F98F174B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9BCF5-05C0-4096-A629-B35B9C81F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CB482-924B-46DA-AF64-E8944FE4C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Aeolus 2021 Mission Concept Study Final Report,     Competition Sensitive, Do Not 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2E0F6-D1E1-42F5-BC4C-D9D6B0D4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952F-670E-4A6F-8158-A2ABCD87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7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107887-DAAD-4DCE-B10E-F15907EC8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A6AB5-A45B-4BC6-82AB-0E9CBB8E8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02EAF-7F58-4289-B2FE-572886373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F4920-ADAC-40B7-B3CD-C77CFD64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Aeolus 2021 Mission Concept Study Final Report,     Competition Sensitive, Do Not 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7DCEF-A4DC-4415-AF7D-F23FF938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952F-670E-4A6F-8158-A2ABCD87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5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3D00-FFC2-495A-8B21-301D91AF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E7DF2-100C-41CE-9B6D-C82239F7E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A50E3-5348-4A66-B613-5B4718F9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35A96-4719-42CB-AC41-F33C68DA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Aeolus 2021 Mission Concept Study Final Report,     Competition Sensitive, Do Not 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02B3-D184-46BE-8AFC-EBF61AED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952F-670E-4A6F-8158-A2ABCD87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0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8439-AAA9-4148-BD37-D67D388D9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D46AD-DD69-4BA0-85B0-375F1566E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85E01-D287-4162-9194-9AD38DF0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4C668-4357-41AB-9D32-6C5D9C292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Aeolus 2021 Mission Concept Study Final Report,     Competition Sensitive, Do Not 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68B15-0EE0-4576-823D-55D98BBB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952F-670E-4A6F-8158-A2ABCD87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8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540AD-28CF-48C0-A2B7-C8276B89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E2D71-4013-4C55-9FC2-D612F191B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46519-6DC8-4C8F-A9EC-D3E2C4106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C3344-E0CD-4AC5-8821-9F163BB6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12/10/2021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7ECB9-8EDD-4868-BE22-F57725E81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Aeolus 2021 Mission Concept Study Final Report,     Competition Sensitive, Do Not Distribute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4F5A-8C00-40BC-BADF-5ED6B81F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952F-670E-4A6F-8158-A2ABCD87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09473-BB04-4CB0-A6E5-8D697746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0AF-1620-40F3-B012-C0253FE1A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99484-830F-411E-8B17-27001163B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3D623D-62FC-4230-8EBE-AE38545FD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CAB34-DB5F-4AB4-9B6E-F300AA5A3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C3D67A-3972-460F-8F33-E48D7D86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12/10/2021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E423DD-66ED-498E-B58D-5618FA05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Aeolus 2021 Mission Concept Study Final Report,     Competition Sensitive, Do Not Distribute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8E1FF-F369-4A1F-8B5A-0E3B0C4C5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952F-670E-4A6F-8158-A2ABCD87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2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92DDF-D767-4E37-8371-AF9BD22DB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9DA96D-4945-40C9-873E-267D05C1B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12/10/2021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FA755-81AD-4E50-8F9E-3196A9B1B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Aeolus 2021 Mission Concept Study Final Report,     Competition Sensitive, Do Not Distribute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607A7-B68F-4418-9F28-038447689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952F-670E-4A6F-8158-A2ABCD87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596F8-E2D3-4C6A-9A34-77D59068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12/10/2021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690ADC-DA08-4836-B151-7F9DB222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Aeolus 2021 Mission Concept Study Final Report,     Competition Sensitive, Do Not Distribute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E47A5-EE8E-4C28-9567-BC5CE6A5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952F-670E-4A6F-8158-A2ABCD8708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12616163-6EBD-4816-AFAB-F8D68F76B9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1" y="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1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B7D79-DA48-4789-8959-53413460F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A9304-CF93-4BB7-9B8D-62A4A1432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FEC60-7745-49AA-8F3E-ECEBA9431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949ED-7403-49C9-B1BE-4DE3E9AE5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12/10/2021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FE948-860C-4F11-B076-45A39A2E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Aeolus 2021 Mission Concept Study Final Report,     Competition Sensitive, Do Not Distribute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90FBF-D50E-42A7-87E1-03BAC861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952F-670E-4A6F-8158-A2ABCD87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4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62350-1C22-436C-B2A1-0D6864CD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0089E4-EE37-45A0-A638-C80EF5953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EC028-0B03-4240-A31B-4302CA10C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FF4CB-B0FE-4A06-AACC-89795F9A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12/10/2021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7DDA3-0B1A-4C0D-AA43-2F7F6DA03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Aeolus 2021 Mission Concept Study Final Report,     Competition Sensitive, Do Not Distribute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82114-6DBE-4939-A196-B98D1785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952F-670E-4A6F-8158-A2ABCD87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9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45BF6F-64E0-4155-883B-4D5B32BF2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F234F-95D5-4C20-AE93-FC317683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79294-230D-49A7-A6C6-54AB48214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90BC0-D9D5-4F84-B1EB-9D19ABDA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Aeolus 2021 Mission Concept Study Final Report,     Competition Sensitive, Do Not 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F86D2-7889-4843-9634-688B7F10A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B952F-670E-4A6F-8158-A2ABCD8708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08EC187B-DBC8-466A-AEAF-9439F8F9BE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1" y="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0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22.png"/><Relationship Id="rId17" Type="http://schemas.microsoft.com/office/2007/relationships/hdphoto" Target="../media/hdphoto12.wdp"/><Relationship Id="rId2" Type="http://schemas.openxmlformats.org/officeDocument/2006/relationships/image" Target="../media/image17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microsoft.com/office/2007/relationships/hdphoto" Target="../media/hdphoto11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8.wdp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ACF977-22AA-472D-AB0D-93BF9EBCCD08}"/>
              </a:ext>
            </a:extLst>
          </p:cNvPr>
          <p:cNvSpPr txBox="1"/>
          <p:nvPr/>
        </p:nvSpPr>
        <p:spPr>
          <a:xfrm>
            <a:off x="1156450" y="164592"/>
            <a:ext cx="9879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CONCEPT MATU</a:t>
            </a: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</a:rPr>
              <a:t>RITY LEVEL FRAMEWORK TO ADVANCE CONCEPTS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1FA671-658D-4A8C-B13F-2173490B1823}"/>
              </a:ext>
            </a:extLst>
          </p:cNvPr>
          <p:cNvSpPr/>
          <p:nvPr/>
        </p:nvSpPr>
        <p:spPr>
          <a:xfrm>
            <a:off x="820152" y="1018654"/>
            <a:ext cx="10064909" cy="36458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060EDC-650F-46D6-BF34-096B84184F4E}"/>
              </a:ext>
            </a:extLst>
          </p:cNvPr>
          <p:cNvGrpSpPr/>
          <p:nvPr/>
        </p:nvGrpSpPr>
        <p:grpSpPr>
          <a:xfrm>
            <a:off x="908026" y="1018654"/>
            <a:ext cx="9977035" cy="3635841"/>
            <a:chOff x="673411" y="2578627"/>
            <a:chExt cx="9977035" cy="36358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C1548E-0749-4A42-B015-32CE75B1D15E}"/>
                </a:ext>
              </a:extLst>
            </p:cNvPr>
            <p:cNvSpPr/>
            <p:nvPr/>
          </p:nvSpPr>
          <p:spPr>
            <a:xfrm>
              <a:off x="1892296" y="5745399"/>
              <a:ext cx="8758150" cy="4241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22B1FF-8F11-43ED-B87C-5FE8818083F1}"/>
                </a:ext>
              </a:extLst>
            </p:cNvPr>
            <p:cNvSpPr/>
            <p:nvPr/>
          </p:nvSpPr>
          <p:spPr>
            <a:xfrm>
              <a:off x="1892296" y="5361592"/>
              <a:ext cx="8758150" cy="3829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2F871A57-3E8A-4411-AA94-F1DA7B6ED2BB}"/>
                </a:ext>
              </a:extLst>
            </p:cNvPr>
            <p:cNvSpPr/>
            <p:nvPr/>
          </p:nvSpPr>
          <p:spPr>
            <a:xfrm rot="5400000">
              <a:off x="6268977" y="2759625"/>
              <a:ext cx="2260425" cy="2015074"/>
            </a:xfrm>
            <a:prstGeom prst="triangle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  <a:alpha val="64000"/>
                  </a:schemeClr>
                </a:gs>
                <a:gs pos="10000">
                  <a:schemeClr val="accent1">
                    <a:lumMod val="45000"/>
                    <a:lumOff val="55000"/>
                  </a:schemeClr>
                </a:gs>
                <a:gs pos="34000">
                  <a:schemeClr val="accent1">
                    <a:lumMod val="45000"/>
                    <a:lumOff val="55000"/>
                    <a:alpha val="56000"/>
                  </a:schemeClr>
                </a:gs>
                <a:gs pos="64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270FC9-578A-4D58-9D3E-7079C588FE25}"/>
                </a:ext>
              </a:extLst>
            </p:cNvPr>
            <p:cNvSpPr/>
            <p:nvPr/>
          </p:nvSpPr>
          <p:spPr>
            <a:xfrm>
              <a:off x="1892296" y="5001111"/>
              <a:ext cx="8744502" cy="34875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8B9109E-FA7A-4746-AE6A-3D02CC9E8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5677" y="3185257"/>
              <a:ext cx="1023123" cy="1162929"/>
            </a:xfrm>
            <a:prstGeom prst="rect">
              <a:avLst/>
            </a:prstGeom>
          </p:spPr>
        </p:pic>
        <p:pic>
          <p:nvPicPr>
            <p:cNvPr id="11" name="Picture 4" descr="Generation Gap Clipart Free Download">
              <a:extLst>
                <a:ext uri="{FF2B5EF4-FFF2-40B4-BE49-F238E27FC236}">
                  <a16:creationId xmlns:a16="http://schemas.microsoft.com/office/drawing/2014/main" id="{C70035CA-A599-4D8E-AE42-1317E77EEC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411" y="3248904"/>
              <a:ext cx="986888" cy="986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1002108-E753-43C9-BD91-08A4E220E6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37213" y="3575715"/>
              <a:ext cx="487033" cy="47914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IDEA</a:t>
              </a: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676F8BE-3E6D-450A-8F5A-F2BE91A65269}"/>
                </a:ext>
              </a:extLst>
            </p:cNvPr>
            <p:cNvSpPr/>
            <p:nvPr/>
          </p:nvSpPr>
          <p:spPr>
            <a:xfrm rot="16200000">
              <a:off x="3806403" y="2759626"/>
              <a:ext cx="2260424" cy="2015074"/>
            </a:xfrm>
            <a:prstGeom prst="triangle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  <a:alpha val="64000"/>
                  </a:schemeClr>
                </a:gs>
                <a:gs pos="10000">
                  <a:schemeClr val="accent1">
                    <a:lumMod val="45000"/>
                    <a:lumOff val="55000"/>
                  </a:schemeClr>
                </a:gs>
                <a:gs pos="34000">
                  <a:schemeClr val="accent1">
                    <a:lumMod val="45000"/>
                    <a:lumOff val="55000"/>
                    <a:alpha val="56000"/>
                  </a:schemeClr>
                </a:gs>
                <a:gs pos="64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6" descr="Fault tree analysis - Wikipedia">
              <a:extLst>
                <a:ext uri="{FF2B5EF4-FFF2-40B4-BE49-F238E27FC236}">
                  <a16:creationId xmlns:a16="http://schemas.microsoft.com/office/drawing/2014/main" id="{617B2D8E-FBBD-496A-BF45-43F37BF75B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56447" y="2578627"/>
              <a:ext cx="279613" cy="706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Fault tree analysis - Wikipedia">
              <a:extLst>
                <a:ext uri="{FF2B5EF4-FFF2-40B4-BE49-F238E27FC236}">
                  <a16:creationId xmlns:a16="http://schemas.microsoft.com/office/drawing/2014/main" id="{5CC2400E-73E1-47F6-9D58-4D1845136F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220"/>
            <a:stretch/>
          </p:blipFill>
          <p:spPr bwMode="auto">
            <a:xfrm>
              <a:off x="5887531" y="3406463"/>
              <a:ext cx="607279" cy="706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Fault tree analysis - Wikipedia">
              <a:extLst>
                <a:ext uri="{FF2B5EF4-FFF2-40B4-BE49-F238E27FC236}">
                  <a16:creationId xmlns:a16="http://schemas.microsoft.com/office/drawing/2014/main" id="{B5432847-5E83-4226-BFED-038EABC484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10267" y="4241094"/>
              <a:ext cx="504757" cy="706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68F4B96-DDA8-40DA-9EF6-E8BEEA7E8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9620" y="3257797"/>
              <a:ext cx="1013118" cy="1035885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9C43D02-5C26-4B74-BBF5-8654F2EC09CD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777746"/>
              <a:ext cx="619125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A5F08E-6B40-4AC1-828F-D0344ECDE410}"/>
                </a:ext>
              </a:extLst>
            </p:cNvPr>
            <p:cNvSpPr txBox="1"/>
            <p:nvPr/>
          </p:nvSpPr>
          <p:spPr>
            <a:xfrm>
              <a:off x="2912828" y="5348556"/>
              <a:ext cx="9300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Arial Narrow" panose="020B0606020202030204" pitchFamily="34" charset="0"/>
                </a:rPr>
                <a:t>Feasibility </a:t>
              </a:r>
            </a:p>
            <a:p>
              <a:pPr algn="ctr"/>
              <a:r>
                <a:rPr lang="en-US" sz="1200" b="1" dirty="0">
                  <a:latin typeface="Arial Narrow" panose="020B0606020202030204" pitchFamily="34" charset="0"/>
                </a:rPr>
                <a:t>Assessment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2F9108-299D-45FD-B75A-EA893A229208}"/>
                </a:ext>
              </a:extLst>
            </p:cNvPr>
            <p:cNvSpPr txBox="1"/>
            <p:nvPr/>
          </p:nvSpPr>
          <p:spPr>
            <a:xfrm>
              <a:off x="5441856" y="5425265"/>
              <a:ext cx="1674946" cy="228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 Narrow" panose="020B0606020202030204" pitchFamily="34" charset="0"/>
                </a:rPr>
                <a:t>Trade Space Understood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3327EF-846E-4945-91B1-B92714F527F0}"/>
                </a:ext>
              </a:extLst>
            </p:cNvPr>
            <p:cNvSpPr txBox="1"/>
            <p:nvPr/>
          </p:nvSpPr>
          <p:spPr>
            <a:xfrm>
              <a:off x="1847150" y="5362967"/>
              <a:ext cx="10218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 Narrow" panose="020B0606020202030204" pitchFamily="34" charset="0"/>
                </a:rPr>
                <a:t>Concept/Idea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A7E96D-02B0-41E2-916E-C38491FE74CF}"/>
                </a:ext>
              </a:extLst>
            </p:cNvPr>
            <p:cNvSpPr txBox="1"/>
            <p:nvPr/>
          </p:nvSpPr>
          <p:spPr>
            <a:xfrm>
              <a:off x="4559884" y="3324058"/>
              <a:ext cx="13773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latin typeface="Arial Narrow" panose="020B0606020202030204" pitchFamily="34" charset="0"/>
                </a:rPr>
                <a:t>Examine Trade Space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AC059F-4C18-4FAE-9030-E76EAD79E954}"/>
                </a:ext>
              </a:extLst>
            </p:cNvPr>
            <p:cNvSpPr txBox="1"/>
            <p:nvPr/>
          </p:nvSpPr>
          <p:spPr>
            <a:xfrm>
              <a:off x="4160450" y="3518881"/>
              <a:ext cx="17748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latin typeface="Arial Narrow" panose="020B0606020202030204" pitchFamily="34" charset="0"/>
                </a:rPr>
                <a:t>Consider Key Design Drivers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F7C414-F5B6-49E9-B61A-8BD1ED14AD96}"/>
                </a:ext>
              </a:extLst>
            </p:cNvPr>
            <p:cNvSpPr txBox="1"/>
            <p:nvPr/>
          </p:nvSpPr>
          <p:spPr>
            <a:xfrm>
              <a:off x="4444388" y="3721067"/>
              <a:ext cx="14863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b="1" dirty="0">
                  <a:latin typeface="Arial Narrow" panose="020B0606020202030204" pitchFamily="34" charset="0"/>
                </a:rPr>
                <a:t>Produce Key Questions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6CA134-6A65-4DE4-BF09-CE521D89B231}"/>
                </a:ext>
              </a:extLst>
            </p:cNvPr>
            <p:cNvSpPr txBox="1"/>
            <p:nvPr/>
          </p:nvSpPr>
          <p:spPr>
            <a:xfrm>
              <a:off x="3184970" y="4285962"/>
              <a:ext cx="110799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Core Team</a:t>
              </a:r>
            </a:p>
            <a:p>
              <a:pPr algn="r"/>
              <a:r>
                <a:rPr lang="en-US" sz="11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SMEs as Needed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DE6B26F-1ADE-4884-A82E-1141FE5A99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50209" y="4054863"/>
              <a:ext cx="332766" cy="336802"/>
            </a:xfrm>
            <a:prstGeom prst="line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D8878C-E34D-473A-88FF-48F6577CAC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34330" y="4187979"/>
              <a:ext cx="223880" cy="301540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EC5BA5-8BF7-415A-B564-2AE9D6EFF739}"/>
                </a:ext>
              </a:extLst>
            </p:cNvPr>
            <p:cNvSpPr txBox="1"/>
            <p:nvPr/>
          </p:nvSpPr>
          <p:spPr>
            <a:xfrm>
              <a:off x="8166281" y="2878812"/>
              <a:ext cx="16321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Concurrent Engineering</a:t>
              </a:r>
              <a:endParaRPr lang="en-US" sz="12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931F2F-BB2B-4063-9C92-968458B5D185}"/>
                </a:ext>
              </a:extLst>
            </p:cNvPr>
            <p:cNvSpPr txBox="1"/>
            <p:nvPr/>
          </p:nvSpPr>
          <p:spPr>
            <a:xfrm>
              <a:off x="6386499" y="4010952"/>
              <a:ext cx="14145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Arial Narrow" panose="020B0606020202030204" pitchFamily="34" charset="0"/>
                </a:rPr>
                <a:t>Prioritize Promising Approaches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9B0B1B5-5D06-47A2-8EAB-DB73818BF2C0}"/>
                </a:ext>
              </a:extLst>
            </p:cNvPr>
            <p:cNvSpPr txBox="1"/>
            <p:nvPr/>
          </p:nvSpPr>
          <p:spPr>
            <a:xfrm>
              <a:off x="6431640" y="3180733"/>
              <a:ext cx="118344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Arial Narrow" panose="020B0606020202030204" pitchFamily="34" charset="0"/>
                </a:rPr>
                <a:t>Specify </a:t>
              </a:r>
            </a:p>
            <a:p>
              <a:r>
                <a:rPr lang="en-US" sz="1100" b="1" dirty="0">
                  <a:latin typeface="Arial Narrow" panose="020B0606020202030204" pitchFamily="34" charset="0"/>
                </a:rPr>
                <a:t>Eval Criteria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9759D5-5A90-47BA-A2E8-C15C22E1ECFC}"/>
                </a:ext>
              </a:extLst>
            </p:cNvPr>
            <p:cNvSpPr txBox="1"/>
            <p:nvPr/>
          </p:nvSpPr>
          <p:spPr>
            <a:xfrm>
              <a:off x="5340449" y="4359310"/>
              <a:ext cx="5886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b="1" dirty="0">
                  <a:latin typeface="Arial Narrow" panose="020B0606020202030204" pitchFamily="34" charset="0"/>
                </a:rPr>
                <a:t>GR&amp;As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35FECC-3E9F-45D7-B94A-9008D59DE730}"/>
                </a:ext>
              </a:extLst>
            </p:cNvPr>
            <p:cNvSpPr txBox="1"/>
            <p:nvPr/>
          </p:nvSpPr>
          <p:spPr>
            <a:xfrm>
              <a:off x="5494300" y="3154406"/>
              <a:ext cx="4283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b="1" dirty="0">
                  <a:latin typeface="Arial Narrow" panose="020B0606020202030204" pitchFamily="34" charset="0"/>
                </a:rPr>
                <a:t>STM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4673A2C-1599-4486-8395-46FBA5D59B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23948" y="3357184"/>
              <a:ext cx="271545" cy="271545"/>
            </a:xfrm>
            <a:prstGeom prst="ellipse">
              <a:avLst/>
            </a:prstGeom>
            <a:solidFill>
              <a:srgbClr val="66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F8D08DC-56FD-40DD-8DFB-124DB7A50E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31461" y="3573684"/>
              <a:ext cx="271545" cy="27154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4492530-E19C-4397-BFC7-0FDD5F58B1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71938" y="3785091"/>
              <a:ext cx="271545" cy="2715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10B9428-26CB-4B45-A770-CFF1C4C670EB}"/>
                </a:ext>
              </a:extLst>
            </p:cNvPr>
            <p:cNvSpPr txBox="1"/>
            <p:nvPr/>
          </p:nvSpPr>
          <p:spPr>
            <a:xfrm>
              <a:off x="6412644" y="3567877"/>
              <a:ext cx="8713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Arial Narrow" panose="020B0606020202030204" pitchFamily="34" charset="0"/>
                </a:rPr>
                <a:t>Trade Analysis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2875253-5C08-4AB5-9F78-48A66E4046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01467" y="3623158"/>
              <a:ext cx="271545" cy="2715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231EC26-E3F1-456E-971C-AD2027B359F8}"/>
                </a:ext>
              </a:extLst>
            </p:cNvPr>
            <p:cNvSpPr txBox="1"/>
            <p:nvPr/>
          </p:nvSpPr>
          <p:spPr>
            <a:xfrm>
              <a:off x="9946508" y="5307386"/>
              <a:ext cx="606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Arial Narrow" panose="020B0606020202030204" pitchFamily="34" charset="0"/>
                </a:rPr>
                <a:t>Point </a:t>
              </a:r>
            </a:p>
            <a:p>
              <a:pPr algn="ctr"/>
              <a:r>
                <a:rPr lang="en-US" sz="1200" b="1" dirty="0">
                  <a:latin typeface="Arial Narrow" panose="020B0606020202030204" pitchFamily="34" charset="0"/>
                </a:rPr>
                <a:t>Design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B493AD1-C709-48A7-8E64-889498A05BC8}"/>
                </a:ext>
              </a:extLst>
            </p:cNvPr>
            <p:cNvCxnSpPr>
              <a:cxnSpLocks/>
            </p:cNvCxnSpPr>
            <p:nvPr/>
          </p:nvCxnSpPr>
          <p:spPr>
            <a:xfrm>
              <a:off x="1464672" y="3794731"/>
              <a:ext cx="550673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891F23E-25F4-48EE-B725-3F804A5D1DDF}"/>
                </a:ext>
              </a:extLst>
            </p:cNvPr>
            <p:cNvCxnSpPr>
              <a:cxnSpLocks/>
            </p:cNvCxnSpPr>
            <p:nvPr/>
          </p:nvCxnSpPr>
          <p:spPr>
            <a:xfrm>
              <a:off x="2578719" y="3806169"/>
              <a:ext cx="249382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5F4AD33-04FE-44B1-A97D-A9A76FF8E34E}"/>
                </a:ext>
              </a:extLst>
            </p:cNvPr>
            <p:cNvSpPr/>
            <p:nvPr/>
          </p:nvSpPr>
          <p:spPr>
            <a:xfrm>
              <a:off x="4616984" y="3949371"/>
              <a:ext cx="132604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en-US" sz="11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Generate &amp; Assess</a:t>
              </a:r>
            </a:p>
            <a:p>
              <a:pPr lvl="0" algn="r"/>
              <a:r>
                <a:rPr lang="en-US" sz="11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Partials</a:t>
              </a:r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9C3B1C4-54B5-4E75-B0E4-EDA55ECC8A6C}"/>
                </a:ext>
              </a:extLst>
            </p:cNvPr>
            <p:cNvSpPr txBox="1"/>
            <p:nvPr/>
          </p:nvSpPr>
          <p:spPr>
            <a:xfrm>
              <a:off x="3531418" y="5849232"/>
              <a:ext cx="70403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LEGEND: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33210D1-69D5-4B00-9F11-04C3B0775E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7365" y="5874658"/>
              <a:ext cx="210757" cy="2107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8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9677CC6-F18B-425F-B617-B9675505E830}"/>
                </a:ext>
              </a:extLst>
            </p:cNvPr>
            <p:cNvCxnSpPr/>
            <p:nvPr/>
          </p:nvCxnSpPr>
          <p:spPr>
            <a:xfrm>
              <a:off x="4225345" y="5744527"/>
              <a:ext cx="0" cy="421717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9F7DFF2-874F-4C43-9010-738E1770BF52}"/>
                </a:ext>
              </a:extLst>
            </p:cNvPr>
            <p:cNvCxnSpPr/>
            <p:nvPr/>
          </p:nvCxnSpPr>
          <p:spPr>
            <a:xfrm>
              <a:off x="5380335" y="5744170"/>
              <a:ext cx="0" cy="421717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0335144-F982-45E2-B5CA-DE9B75353775}"/>
                </a:ext>
              </a:extLst>
            </p:cNvPr>
            <p:cNvCxnSpPr/>
            <p:nvPr/>
          </p:nvCxnSpPr>
          <p:spPr>
            <a:xfrm>
              <a:off x="6801679" y="5744527"/>
              <a:ext cx="0" cy="421717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EC901B7-4F7C-4459-9797-93ECCAD57767}"/>
                </a:ext>
              </a:extLst>
            </p:cNvPr>
            <p:cNvSpPr txBox="1"/>
            <p:nvPr/>
          </p:nvSpPr>
          <p:spPr>
            <a:xfrm>
              <a:off x="4738329" y="5868944"/>
              <a:ext cx="4106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IDEA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BB642C2-1D87-4434-AC10-E8B4503EF4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4785" y="5868944"/>
              <a:ext cx="195640" cy="1956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51BC5A9-B21C-4A1F-A28A-3B58BB5AD2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55434" y="5868944"/>
              <a:ext cx="216166" cy="2161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0" name="Picture 6" descr="Fault tree analysis - Wikipedia">
              <a:extLst>
                <a:ext uri="{FF2B5EF4-FFF2-40B4-BE49-F238E27FC236}">
                  <a16:creationId xmlns:a16="http://schemas.microsoft.com/office/drawing/2014/main" id="{3DE0B53A-EE94-4185-BBE3-021E646EA5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60218" y="5831759"/>
              <a:ext cx="273393" cy="382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6" descr="Fault tree analysis - Wikipedia">
              <a:extLst>
                <a:ext uri="{FF2B5EF4-FFF2-40B4-BE49-F238E27FC236}">
                  <a16:creationId xmlns:a16="http://schemas.microsoft.com/office/drawing/2014/main" id="{284BBF0C-4626-40E9-B547-45351FA40B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30438" y="5717212"/>
              <a:ext cx="168769" cy="42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FC1F33E-00DB-4618-87AD-1A6CB1B2C480}"/>
                </a:ext>
              </a:extLst>
            </p:cNvPr>
            <p:cNvSpPr txBox="1"/>
            <p:nvPr/>
          </p:nvSpPr>
          <p:spPr>
            <a:xfrm>
              <a:off x="6012614" y="5811218"/>
              <a:ext cx="774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CONCEPTS &amp; TRADES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9D93283-9BC9-4AE2-BDDE-BA39D5F39B28}"/>
                </a:ext>
              </a:extLst>
            </p:cNvPr>
            <p:cNvSpPr txBox="1"/>
            <p:nvPr/>
          </p:nvSpPr>
          <p:spPr>
            <a:xfrm>
              <a:off x="8432624" y="5789012"/>
              <a:ext cx="834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BASELINE DESIGN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3438E6B-883C-4298-ACC1-4D6B029D6A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1415" y="5873531"/>
              <a:ext cx="192629" cy="19262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CF236F5-15F5-4142-B921-2742646B07D3}"/>
                </a:ext>
              </a:extLst>
            </p:cNvPr>
            <p:cNvCxnSpPr/>
            <p:nvPr/>
          </p:nvCxnSpPr>
          <p:spPr>
            <a:xfrm>
              <a:off x="8103558" y="5743554"/>
              <a:ext cx="0" cy="421717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95F0950-E26F-4E4A-AE28-D8238F4E39D3}"/>
                </a:ext>
              </a:extLst>
            </p:cNvPr>
            <p:cNvSpPr txBox="1"/>
            <p:nvPr/>
          </p:nvSpPr>
          <p:spPr>
            <a:xfrm>
              <a:off x="7358221" y="5802716"/>
              <a:ext cx="834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POINT DESIGNS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80CA82B-597B-43B4-8922-9FFAFF9BF30D}"/>
                </a:ext>
              </a:extLst>
            </p:cNvPr>
            <p:cNvCxnSpPr/>
            <p:nvPr/>
          </p:nvCxnSpPr>
          <p:spPr>
            <a:xfrm>
              <a:off x="9289682" y="5747734"/>
              <a:ext cx="0" cy="421717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1AA2C76-2D8D-46A4-A86E-21C05E1D126B}"/>
                </a:ext>
              </a:extLst>
            </p:cNvPr>
            <p:cNvSpPr/>
            <p:nvPr/>
          </p:nvSpPr>
          <p:spPr>
            <a:xfrm>
              <a:off x="1900501" y="2578627"/>
              <a:ext cx="8732520" cy="241675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09FBA9E-2319-4218-A1CB-9CA1A9E409DB}"/>
                </a:ext>
              </a:extLst>
            </p:cNvPr>
            <p:cNvSpPr txBox="1"/>
            <p:nvPr/>
          </p:nvSpPr>
          <p:spPr>
            <a:xfrm>
              <a:off x="2040834" y="5005530"/>
              <a:ext cx="6851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CML 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116B6B5-A62D-4843-95EA-A533C4AE49A5}"/>
                </a:ext>
              </a:extLst>
            </p:cNvPr>
            <p:cNvSpPr txBox="1"/>
            <p:nvPr/>
          </p:nvSpPr>
          <p:spPr>
            <a:xfrm>
              <a:off x="3014571" y="5005529"/>
              <a:ext cx="6851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CML 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2511075-CACF-4A81-974F-B6784D8FEAE2}"/>
                </a:ext>
              </a:extLst>
            </p:cNvPr>
            <p:cNvSpPr txBox="1"/>
            <p:nvPr/>
          </p:nvSpPr>
          <p:spPr>
            <a:xfrm>
              <a:off x="5828935" y="5007898"/>
              <a:ext cx="6851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CML 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AC35B7D-044D-4ACC-A9CC-926C5F0315A3}"/>
                </a:ext>
              </a:extLst>
            </p:cNvPr>
            <p:cNvSpPr txBox="1"/>
            <p:nvPr/>
          </p:nvSpPr>
          <p:spPr>
            <a:xfrm>
              <a:off x="9946508" y="5011960"/>
              <a:ext cx="6851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CML 4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311CCC95-B794-47F9-AD37-51AE6AE5772F}"/>
              </a:ext>
            </a:extLst>
          </p:cNvPr>
          <p:cNvSpPr txBox="1"/>
          <p:nvPr/>
        </p:nvSpPr>
        <p:spPr>
          <a:xfrm>
            <a:off x="90236" y="4599903"/>
            <a:ext cx="26686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</a:rPr>
              <a:t>CML 1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“Ask a Mission Designer”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Office Hours scheduled by appointment.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Opportunity for early concept feedback.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MDC Process Maturation Framework.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67B7CB0-097F-4657-B64A-1482A3D9419A}"/>
              </a:ext>
            </a:extLst>
          </p:cNvPr>
          <p:cNvSpPr txBox="1"/>
          <p:nvPr/>
        </p:nvSpPr>
        <p:spPr>
          <a:xfrm>
            <a:off x="2938025" y="4598895"/>
            <a:ext cx="32957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</a:rPr>
              <a:t>CML 2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“Feasibility Assessment Studies”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Study Formats include: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Mini Consultation (small focused study).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Detailed Study with larger SME pool.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Cross Collaboration with External Partners.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3C78FDD-949F-480A-9377-C35CC7E91939}"/>
              </a:ext>
            </a:extLst>
          </p:cNvPr>
          <p:cNvSpPr txBox="1"/>
          <p:nvPr/>
        </p:nvSpPr>
        <p:spPr>
          <a:xfrm>
            <a:off x="6363940" y="4616115"/>
            <a:ext cx="2743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</a:rPr>
              <a:t>CML 3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“Trade Space Analysis”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Study Goals &amp; Formats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Focused on Trade Space exploration.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Assess key metrics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Mini Consults &amp; Detailed studies.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4AD875F-F3FB-43CA-B393-CE51648060FE}"/>
              </a:ext>
            </a:extLst>
          </p:cNvPr>
          <p:cNvSpPr txBox="1"/>
          <p:nvPr/>
        </p:nvSpPr>
        <p:spPr>
          <a:xfrm>
            <a:off x="9381058" y="4664498"/>
            <a:ext cx="274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</a:rPr>
              <a:t>CML 4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“Point Design for MCR/Proposal”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Study Goals &amp; Formats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Focused on producing baseline point design.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Format can be adjusted to work Mini Consults &amp; Detailed studies.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D1B9EA6-AE35-4084-9668-F0D6BD2B20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1" b="95800" l="2322" r="96749">
                        <a14:foregroundMark x1="41331" y1="5654" x2="41331" y2="5654"/>
                        <a14:foregroundMark x1="47833" y1="1131" x2="47833" y2="1131"/>
                        <a14:foregroundMark x1="93653" y1="39742" x2="93653" y2="39742"/>
                        <a14:foregroundMark x1="97368" y1="48142" x2="97368" y2="48142"/>
                        <a14:foregroundMark x1="5573" y1="34895" x2="5573" y2="34895"/>
                        <a14:foregroundMark x1="3560" y1="54443" x2="3560" y2="54443"/>
                        <a14:foregroundMark x1="7430" y1="65913" x2="7430" y2="65913"/>
                        <a14:foregroundMark x1="3715" y1="57674" x2="3715" y2="57674"/>
                        <a14:foregroundMark x1="4644" y1="61389" x2="4644" y2="61389"/>
                        <a14:foregroundMark x1="20279" y1="82068" x2="20279" y2="82068"/>
                        <a14:foregroundMark x1="47988" y1="95800" x2="47988" y2="95800"/>
                        <a14:foregroundMark x1="66718" y1="94992" x2="66718" y2="94992"/>
                        <a14:foregroundMark x1="75077" y1="91922" x2="75077" y2="91922"/>
                        <a14:foregroundMark x1="70743" y1="94023" x2="70743" y2="94023"/>
                        <a14:foregroundMark x1="4025" y1="59935" x2="4025" y2="59935"/>
                        <a14:foregroundMark x1="3406" y1="59128" x2="3406" y2="59128"/>
                        <a14:foregroundMark x1="2322" y1="52019" x2="2322" y2="52019"/>
                        <a14:foregroundMark x1="4334" y1="62843" x2="4334" y2="62843"/>
                        <a14:foregroundMark x1="4954" y1="64459" x2="4954" y2="64459"/>
                        <a14:foregroundMark x1="6656" y1="67367" x2="6656" y2="67367"/>
                        <a14:foregroundMark x1="8050" y1="69144" x2="8050" y2="69144"/>
                        <a14:foregroundMark x1="8978" y1="70759" x2="8978" y2="70759"/>
                        <a14:foregroundMark x1="9752" y1="71729" x2="9752" y2="71729"/>
                        <a14:foregroundMark x1="11455" y1="74313" x2="11455" y2="74313"/>
                        <a14:foregroundMark x1="30341" y1="91761" x2="30341" y2="91761"/>
                        <a14:foregroundMark x1="26471" y1="89661" x2="26471" y2="89661"/>
                        <a14:foregroundMark x1="18576" y1="82553" x2="18576" y2="82553"/>
                        <a14:foregroundMark x1="22910" y1="87237" x2="22910" y2="87237"/>
                        <a14:foregroundMark x1="19040" y1="84814" x2="19040" y2="84814"/>
                        <a14:foregroundMark x1="13932" y1="79160" x2="13932" y2="79160"/>
                        <a14:foregroundMark x1="9133" y1="73506" x2="9133" y2="73506"/>
                        <a14:foregroundMark x1="7121" y1="69305" x2="7121" y2="69305"/>
                        <a14:foregroundMark x1="4954" y1="65590" x2="4954" y2="65590"/>
                        <a14:foregroundMark x1="2477" y1="57351" x2="2477" y2="57351"/>
                        <a14:foregroundMark x1="2786" y1="52666" x2="2786" y2="52666"/>
                        <a14:foregroundMark x1="34675" y1="94184" x2="34675" y2="94184"/>
                        <a14:foregroundMark x1="38235" y1="95315" x2="38235" y2="95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2028" y="2446906"/>
            <a:ext cx="1229203" cy="1177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F1B5EA-F74F-4844-A15C-1B56D8F97BB9}"/>
              </a:ext>
            </a:extLst>
          </p:cNvPr>
          <p:cNvSpPr txBox="1"/>
          <p:nvPr/>
        </p:nvSpPr>
        <p:spPr>
          <a:xfrm>
            <a:off x="2679267" y="164592"/>
            <a:ext cx="6833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</a:rPr>
              <a:t>MISSION ARCHITECTURE DEFINITION TRADES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7C7BD-6018-4E5A-9420-9B24A9434E43}"/>
              </a:ext>
            </a:extLst>
          </p:cNvPr>
          <p:cNvSpPr txBox="1"/>
          <p:nvPr/>
        </p:nvSpPr>
        <p:spPr>
          <a:xfrm>
            <a:off x="250537" y="785727"/>
            <a:ext cx="3680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ARCHITECTURE 1- PRE MARS-ORBIT INSERTION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BAB7C-E846-4840-BA93-2A61CC4E3D39}"/>
              </a:ext>
            </a:extLst>
          </p:cNvPr>
          <p:cNvSpPr txBox="1"/>
          <p:nvPr/>
        </p:nvSpPr>
        <p:spPr>
          <a:xfrm>
            <a:off x="8472499" y="785586"/>
            <a:ext cx="3347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ARCHITECTURE 3- FROM LOW MARS ORBIT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8F984E-4926-4C13-8318-FF783BEFCB4E}"/>
              </a:ext>
            </a:extLst>
          </p:cNvPr>
          <p:cNvCxnSpPr>
            <a:cxnSpLocks/>
          </p:cNvCxnSpPr>
          <p:nvPr/>
        </p:nvCxnSpPr>
        <p:spPr>
          <a:xfrm>
            <a:off x="4236149" y="1007779"/>
            <a:ext cx="0" cy="568562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64FA3E-5BC8-4869-B86D-C9F79FCEFED5}"/>
              </a:ext>
            </a:extLst>
          </p:cNvPr>
          <p:cNvCxnSpPr>
            <a:cxnSpLocks/>
          </p:cNvCxnSpPr>
          <p:nvPr/>
        </p:nvCxnSpPr>
        <p:spPr>
          <a:xfrm>
            <a:off x="8173185" y="1032710"/>
            <a:ext cx="36414" cy="558503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159A110-454A-45F5-A125-96FD724FC197}"/>
              </a:ext>
            </a:extLst>
          </p:cNvPr>
          <p:cNvSpPr txBox="1"/>
          <p:nvPr/>
        </p:nvSpPr>
        <p:spPr>
          <a:xfrm>
            <a:off x="8882167" y="1080391"/>
            <a:ext cx="2888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Probe Deployment From Science Orbit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63135EE2-758C-448C-B710-3E1F62C79EE3}"/>
              </a:ext>
            </a:extLst>
          </p:cNvPr>
          <p:cNvSpPr/>
          <p:nvPr/>
        </p:nvSpPr>
        <p:spPr>
          <a:xfrm rot="18777010">
            <a:off x="-551048" y="3478343"/>
            <a:ext cx="3845439" cy="408432"/>
          </a:xfrm>
          <a:prstGeom prst="arc">
            <a:avLst>
              <a:gd name="adj1" fmla="val 10915499"/>
              <a:gd name="adj2" fmla="val 21067846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7C14B1E-7CB3-46B9-AF67-0FB76556A724}"/>
              </a:ext>
            </a:extLst>
          </p:cNvPr>
          <p:cNvSpPr/>
          <p:nvPr/>
        </p:nvSpPr>
        <p:spPr>
          <a:xfrm rot="18170294">
            <a:off x="1551508" y="1770830"/>
            <a:ext cx="2194010" cy="803665"/>
          </a:xfrm>
          <a:prstGeom prst="arc">
            <a:avLst>
              <a:gd name="adj1" fmla="val 11702347"/>
              <a:gd name="adj2" fmla="val 375787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E544B7-5001-4F77-B37A-C0346B3674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1" b="95800" l="2322" r="96749">
                        <a14:foregroundMark x1="41331" y1="5654" x2="41331" y2="5654"/>
                        <a14:foregroundMark x1="47833" y1="1131" x2="47833" y2="1131"/>
                        <a14:foregroundMark x1="93653" y1="39742" x2="93653" y2="39742"/>
                        <a14:foregroundMark x1="97368" y1="48142" x2="97368" y2="48142"/>
                        <a14:foregroundMark x1="5573" y1="34895" x2="5573" y2="34895"/>
                        <a14:foregroundMark x1="3560" y1="54443" x2="3560" y2="54443"/>
                        <a14:foregroundMark x1="7430" y1="65913" x2="7430" y2="65913"/>
                        <a14:foregroundMark x1="3715" y1="57674" x2="3715" y2="57674"/>
                        <a14:foregroundMark x1="4644" y1="61389" x2="4644" y2="61389"/>
                        <a14:foregroundMark x1="20279" y1="82068" x2="20279" y2="82068"/>
                        <a14:foregroundMark x1="47988" y1="95800" x2="47988" y2="95800"/>
                        <a14:foregroundMark x1="66718" y1="94992" x2="66718" y2="94992"/>
                        <a14:foregroundMark x1="75077" y1="91922" x2="75077" y2="91922"/>
                        <a14:foregroundMark x1="70743" y1="94023" x2="70743" y2="94023"/>
                        <a14:foregroundMark x1="4025" y1="59935" x2="4025" y2="59935"/>
                        <a14:foregroundMark x1="3406" y1="59128" x2="3406" y2="59128"/>
                        <a14:foregroundMark x1="2322" y1="52019" x2="2322" y2="52019"/>
                        <a14:foregroundMark x1="4334" y1="62843" x2="4334" y2="62843"/>
                        <a14:foregroundMark x1="4954" y1="64459" x2="4954" y2="64459"/>
                        <a14:foregroundMark x1="6656" y1="67367" x2="6656" y2="67367"/>
                        <a14:foregroundMark x1="8050" y1="69144" x2="8050" y2="69144"/>
                        <a14:foregroundMark x1="8978" y1="70759" x2="8978" y2="70759"/>
                        <a14:foregroundMark x1="9752" y1="71729" x2="9752" y2="71729"/>
                        <a14:foregroundMark x1="11455" y1="74313" x2="11455" y2="74313"/>
                        <a14:foregroundMark x1="30341" y1="91761" x2="30341" y2="91761"/>
                        <a14:foregroundMark x1="26471" y1="89661" x2="26471" y2="89661"/>
                        <a14:foregroundMark x1="18576" y1="82553" x2="18576" y2="82553"/>
                        <a14:foregroundMark x1="22910" y1="87237" x2="22910" y2="87237"/>
                        <a14:foregroundMark x1="19040" y1="84814" x2="19040" y2="84814"/>
                        <a14:foregroundMark x1="13932" y1="79160" x2="13932" y2="79160"/>
                        <a14:foregroundMark x1="9133" y1="73506" x2="9133" y2="73506"/>
                        <a14:foregroundMark x1="7121" y1="69305" x2="7121" y2="69305"/>
                        <a14:foregroundMark x1="4954" y1="65590" x2="4954" y2="65590"/>
                        <a14:foregroundMark x1="2477" y1="57351" x2="2477" y2="57351"/>
                        <a14:foregroundMark x1="2786" y1="52666" x2="2786" y2="52666"/>
                        <a14:foregroundMark x1="34675" y1="94184" x2="34675" y2="94184"/>
                        <a14:foregroundMark x1="38235" y1="95315" x2="38235" y2="95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3008" y="1332097"/>
            <a:ext cx="1229203" cy="1177099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07947C8-9C9B-4F93-848D-201D3D069BD1}"/>
              </a:ext>
            </a:extLst>
          </p:cNvPr>
          <p:cNvSpPr>
            <a:spLocks noChangeAspect="1"/>
          </p:cNvSpPr>
          <p:nvPr/>
        </p:nvSpPr>
        <p:spPr>
          <a:xfrm>
            <a:off x="2049225" y="4974387"/>
            <a:ext cx="182880" cy="18288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4679B8-686D-470B-A92A-7EB232DA7216}"/>
              </a:ext>
            </a:extLst>
          </p:cNvPr>
          <p:cNvSpPr>
            <a:spLocks noChangeAspect="1"/>
          </p:cNvSpPr>
          <p:nvPr/>
        </p:nvSpPr>
        <p:spPr>
          <a:xfrm>
            <a:off x="444641" y="3874543"/>
            <a:ext cx="182880" cy="1828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C7CB4C-FFF5-45A5-8D22-18E76FFA812A}"/>
              </a:ext>
            </a:extLst>
          </p:cNvPr>
          <p:cNvSpPr>
            <a:spLocks noChangeAspect="1"/>
          </p:cNvSpPr>
          <p:nvPr/>
        </p:nvSpPr>
        <p:spPr>
          <a:xfrm>
            <a:off x="796892" y="3491552"/>
            <a:ext cx="182880" cy="1828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A3CB546-BBBB-41F8-BF32-8339D9458438}"/>
              </a:ext>
            </a:extLst>
          </p:cNvPr>
          <p:cNvSpPr>
            <a:spLocks noChangeAspect="1"/>
          </p:cNvSpPr>
          <p:nvPr/>
        </p:nvSpPr>
        <p:spPr>
          <a:xfrm>
            <a:off x="1158288" y="3129393"/>
            <a:ext cx="182880" cy="1828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CB4DF8E-88C9-450A-A32D-7B3CD9DA82DC}"/>
              </a:ext>
            </a:extLst>
          </p:cNvPr>
          <p:cNvSpPr>
            <a:spLocks noChangeAspect="1"/>
          </p:cNvSpPr>
          <p:nvPr/>
        </p:nvSpPr>
        <p:spPr>
          <a:xfrm>
            <a:off x="1531517" y="2767021"/>
            <a:ext cx="182880" cy="1828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73F985-791C-4307-825F-22EBBD885390}"/>
              </a:ext>
            </a:extLst>
          </p:cNvPr>
          <p:cNvSpPr>
            <a:spLocks noChangeAspect="1"/>
          </p:cNvSpPr>
          <p:nvPr/>
        </p:nvSpPr>
        <p:spPr>
          <a:xfrm>
            <a:off x="3270535" y="1032710"/>
            <a:ext cx="182880" cy="18288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5E30791-A926-4716-9CD5-F0633497760D}"/>
              </a:ext>
            </a:extLst>
          </p:cNvPr>
          <p:cNvSpPr/>
          <p:nvPr/>
        </p:nvSpPr>
        <p:spPr>
          <a:xfrm>
            <a:off x="9366509" y="2075335"/>
            <a:ext cx="1920240" cy="1920240"/>
          </a:xfrm>
          <a:prstGeom prst="ellipse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995002D7-314A-4B6B-AF3A-94878D919A02}"/>
              </a:ext>
            </a:extLst>
          </p:cNvPr>
          <p:cNvSpPr/>
          <p:nvPr/>
        </p:nvSpPr>
        <p:spPr>
          <a:xfrm rot="18554854">
            <a:off x="-884655" y="3330902"/>
            <a:ext cx="5014412" cy="408432"/>
          </a:xfrm>
          <a:prstGeom prst="arc">
            <a:avLst>
              <a:gd name="adj1" fmla="val 11262095"/>
              <a:gd name="adj2" fmla="val 21529552"/>
            </a:avLst>
          </a:prstGeom>
          <a:ln w="127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1419E6D6-6215-4C76-960E-ECA69322F5DC}"/>
              </a:ext>
            </a:extLst>
          </p:cNvPr>
          <p:cNvSpPr/>
          <p:nvPr/>
        </p:nvSpPr>
        <p:spPr>
          <a:xfrm rot="18727139">
            <a:off x="-829878" y="3366277"/>
            <a:ext cx="5014412" cy="408432"/>
          </a:xfrm>
          <a:prstGeom prst="arc">
            <a:avLst>
              <a:gd name="adj1" fmla="val 11262095"/>
              <a:gd name="adj2" fmla="val 21529552"/>
            </a:avLst>
          </a:prstGeom>
          <a:ln w="127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3C1E3B0E-6D62-49B0-A0A3-9524D2B63DBD}"/>
              </a:ext>
            </a:extLst>
          </p:cNvPr>
          <p:cNvSpPr/>
          <p:nvPr/>
        </p:nvSpPr>
        <p:spPr>
          <a:xfrm rot="19125053">
            <a:off x="-766871" y="3506538"/>
            <a:ext cx="5014412" cy="408432"/>
          </a:xfrm>
          <a:prstGeom prst="arc">
            <a:avLst>
              <a:gd name="adj1" fmla="val 11262095"/>
              <a:gd name="adj2" fmla="val 21529552"/>
            </a:avLst>
          </a:prstGeom>
          <a:ln w="127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F65A6A6A-BBB2-4B2A-9390-270E33B26AFA}"/>
              </a:ext>
            </a:extLst>
          </p:cNvPr>
          <p:cNvSpPr/>
          <p:nvPr/>
        </p:nvSpPr>
        <p:spPr>
          <a:xfrm rot="18962592">
            <a:off x="-792809" y="3449377"/>
            <a:ext cx="5014412" cy="408432"/>
          </a:xfrm>
          <a:prstGeom prst="arc">
            <a:avLst>
              <a:gd name="adj1" fmla="val 11262095"/>
              <a:gd name="adj2" fmla="val 21386916"/>
            </a:avLst>
          </a:prstGeom>
          <a:ln w="127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D4C15B4F-9C7A-4D69-A8C0-BD11349839A8}"/>
              </a:ext>
            </a:extLst>
          </p:cNvPr>
          <p:cNvSpPr/>
          <p:nvPr/>
        </p:nvSpPr>
        <p:spPr>
          <a:xfrm rot="19054348">
            <a:off x="-898550" y="3476372"/>
            <a:ext cx="5262541" cy="408432"/>
          </a:xfrm>
          <a:prstGeom prst="arc">
            <a:avLst>
              <a:gd name="adj1" fmla="val 11262095"/>
              <a:gd name="adj2" fmla="val 21529552"/>
            </a:avLst>
          </a:prstGeom>
          <a:ln w="127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B0132E2C-44ED-4C64-A890-542707D71246}"/>
              </a:ext>
            </a:extLst>
          </p:cNvPr>
          <p:cNvSpPr/>
          <p:nvPr/>
        </p:nvSpPr>
        <p:spPr>
          <a:xfrm rot="18611079">
            <a:off x="-875604" y="3342001"/>
            <a:ext cx="5014412" cy="408432"/>
          </a:xfrm>
          <a:prstGeom prst="arc">
            <a:avLst>
              <a:gd name="adj1" fmla="val 11262095"/>
              <a:gd name="adj2" fmla="val 21395686"/>
            </a:avLst>
          </a:prstGeom>
          <a:ln w="127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7FD81809-FC6C-4244-B147-520FD422C2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24" b="98485" l="7670" r="94602">
                        <a14:foregroundMark x1="90909" y1="45076" x2="90909" y2="45076"/>
                        <a14:foregroundMark x1="94318" y1="48864" x2="94318" y2="48864"/>
                        <a14:foregroundMark x1="94602" y1="54545" x2="94602" y2="54545"/>
                        <a14:foregroundMark x1="54830" y1="92424" x2="54830" y2="92424"/>
                        <a14:foregroundMark x1="48580" y1="98485" x2="48580" y2="98485"/>
                        <a14:foregroundMark x1="7670" y1="47727" x2="7670" y2="47727"/>
                        <a14:foregroundMark x1="50000" y1="4924" x2="50000" y2="4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16948">
            <a:off x="2779410" y="1791514"/>
            <a:ext cx="224157" cy="168266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2226228A-18F3-4059-A063-32BC4B818E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24" b="98485" l="7670" r="94602">
                        <a14:foregroundMark x1="90909" y1="45076" x2="90909" y2="45076"/>
                        <a14:foregroundMark x1="94318" y1="48864" x2="94318" y2="48864"/>
                        <a14:foregroundMark x1="94602" y1="54545" x2="94602" y2="54545"/>
                        <a14:foregroundMark x1="54830" y1="92424" x2="54830" y2="92424"/>
                        <a14:foregroundMark x1="48580" y1="98485" x2="48580" y2="98485"/>
                        <a14:foregroundMark x1="7670" y1="47727" x2="7670" y2="47727"/>
                        <a14:foregroundMark x1="50000" y1="4924" x2="50000" y2="4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16948">
            <a:off x="2953092" y="2305402"/>
            <a:ext cx="224157" cy="168266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EB70BE94-AF5B-499E-8E73-B7BD5239DB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24" b="98485" l="7670" r="94602">
                        <a14:foregroundMark x1="90909" y1="45076" x2="90909" y2="45076"/>
                        <a14:foregroundMark x1="94318" y1="48864" x2="94318" y2="48864"/>
                        <a14:foregroundMark x1="94602" y1="54545" x2="94602" y2="54545"/>
                        <a14:foregroundMark x1="54830" y1="92424" x2="54830" y2="92424"/>
                        <a14:foregroundMark x1="48580" y1="98485" x2="48580" y2="98485"/>
                        <a14:foregroundMark x1="7670" y1="47727" x2="7670" y2="47727"/>
                        <a14:foregroundMark x1="50000" y1="4924" x2="50000" y2="4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16948">
            <a:off x="3135828" y="2075644"/>
            <a:ext cx="224157" cy="168266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F5C89262-C2FB-4447-9D50-43FDDCDD66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24" b="98485" l="7670" r="94602">
                        <a14:foregroundMark x1="90909" y1="45076" x2="90909" y2="45076"/>
                        <a14:foregroundMark x1="94318" y1="48864" x2="94318" y2="48864"/>
                        <a14:foregroundMark x1="94602" y1="54545" x2="94602" y2="54545"/>
                        <a14:foregroundMark x1="54830" y1="92424" x2="54830" y2="92424"/>
                        <a14:foregroundMark x1="48580" y1="98485" x2="48580" y2="98485"/>
                        <a14:foregroundMark x1="7670" y1="47727" x2="7670" y2="47727"/>
                        <a14:foregroundMark x1="50000" y1="4924" x2="50000" y2="4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16948">
            <a:off x="2561572" y="2421906"/>
            <a:ext cx="224157" cy="168266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68EEFD15-6E4C-478F-8484-8555D02AFF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24" b="98485" l="7670" r="94602">
                        <a14:foregroundMark x1="90909" y1="45076" x2="90909" y2="45076"/>
                        <a14:foregroundMark x1="94318" y1="48864" x2="94318" y2="48864"/>
                        <a14:foregroundMark x1="94602" y1="54545" x2="94602" y2="54545"/>
                        <a14:foregroundMark x1="54830" y1="92424" x2="54830" y2="92424"/>
                        <a14:foregroundMark x1="48580" y1="98485" x2="48580" y2="98485"/>
                        <a14:foregroundMark x1="7670" y1="47727" x2="7670" y2="47727"/>
                        <a14:foregroundMark x1="50000" y1="4924" x2="50000" y2="4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16948">
            <a:off x="2390232" y="2303178"/>
            <a:ext cx="224157" cy="168266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CF155FD4-08FD-4918-8A2C-B2E38169C7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24" b="98485" l="7670" r="94602">
                        <a14:foregroundMark x1="90909" y1="45076" x2="90909" y2="45076"/>
                        <a14:foregroundMark x1="94318" y1="48864" x2="94318" y2="48864"/>
                        <a14:foregroundMark x1="94602" y1="54545" x2="94602" y2="54545"/>
                        <a14:foregroundMark x1="54830" y1="92424" x2="54830" y2="92424"/>
                        <a14:foregroundMark x1="48580" y1="98485" x2="48580" y2="98485"/>
                        <a14:foregroundMark x1="7670" y1="47727" x2="7670" y2="47727"/>
                        <a14:foregroundMark x1="50000" y1="4924" x2="50000" y2="4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16948">
            <a:off x="2543202" y="1958144"/>
            <a:ext cx="224157" cy="168266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47BBEB79-7E6C-4185-94A4-1D0D5DD7A19E}"/>
              </a:ext>
            </a:extLst>
          </p:cNvPr>
          <p:cNvSpPr>
            <a:spLocks noChangeAspect="1"/>
          </p:cNvSpPr>
          <p:nvPr/>
        </p:nvSpPr>
        <p:spPr>
          <a:xfrm>
            <a:off x="142711" y="5004920"/>
            <a:ext cx="182880" cy="1828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987980C8-1A0B-429B-AADA-12058BFEDDA4}"/>
              </a:ext>
            </a:extLst>
          </p:cNvPr>
          <p:cNvSpPr/>
          <p:nvPr/>
        </p:nvSpPr>
        <p:spPr>
          <a:xfrm rot="17565627">
            <a:off x="9298055" y="2231390"/>
            <a:ext cx="1597413" cy="1320283"/>
          </a:xfrm>
          <a:prstGeom prst="arc">
            <a:avLst>
              <a:gd name="adj1" fmla="val 7857469"/>
              <a:gd name="adj2" fmla="val 19406559"/>
            </a:avLst>
          </a:prstGeom>
          <a:ln w="19050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73CBE88-711D-47C1-AF3A-D72BC194AF44}"/>
              </a:ext>
            </a:extLst>
          </p:cNvPr>
          <p:cNvSpPr txBox="1"/>
          <p:nvPr/>
        </p:nvSpPr>
        <p:spPr>
          <a:xfrm>
            <a:off x="315841" y="4971256"/>
            <a:ext cx="1124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SORTIE 1 DEPLOY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95E009C-194C-4C15-8B95-8E24C1B163FC}"/>
              </a:ext>
            </a:extLst>
          </p:cNvPr>
          <p:cNvSpPr txBox="1"/>
          <p:nvPr/>
        </p:nvSpPr>
        <p:spPr>
          <a:xfrm>
            <a:off x="324689" y="5122305"/>
            <a:ext cx="1097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Sequentially deploy 6 probes to achieve partial surface coverage.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A5C767E-AF72-4A4D-8C5F-42474F299BAD}"/>
              </a:ext>
            </a:extLst>
          </p:cNvPr>
          <p:cNvSpPr>
            <a:spLocks noChangeAspect="1"/>
          </p:cNvSpPr>
          <p:nvPr/>
        </p:nvSpPr>
        <p:spPr>
          <a:xfrm>
            <a:off x="138727" y="5542190"/>
            <a:ext cx="182880" cy="1828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A58B0C-0F79-4E98-900C-C23D98407D65}"/>
              </a:ext>
            </a:extLst>
          </p:cNvPr>
          <p:cNvSpPr txBox="1"/>
          <p:nvPr/>
        </p:nvSpPr>
        <p:spPr>
          <a:xfrm>
            <a:off x="322335" y="5508892"/>
            <a:ext cx="1124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SORTIE 2 DEPLOY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1DAD25D-9028-4D51-831D-83C723875F21}"/>
              </a:ext>
            </a:extLst>
          </p:cNvPr>
          <p:cNvSpPr>
            <a:spLocks noChangeAspect="1"/>
          </p:cNvSpPr>
          <p:nvPr/>
        </p:nvSpPr>
        <p:spPr>
          <a:xfrm>
            <a:off x="138727" y="5940787"/>
            <a:ext cx="182880" cy="1828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541FA3F-DACB-4450-B7A9-FB32E5AA4BB0}"/>
              </a:ext>
            </a:extLst>
          </p:cNvPr>
          <p:cNvSpPr>
            <a:spLocks noChangeAspect="1"/>
          </p:cNvSpPr>
          <p:nvPr/>
        </p:nvSpPr>
        <p:spPr>
          <a:xfrm>
            <a:off x="148451" y="6309341"/>
            <a:ext cx="182880" cy="1828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92E5122-8B1A-4DCB-9F2E-F7517E68807D}"/>
              </a:ext>
            </a:extLst>
          </p:cNvPr>
          <p:cNvSpPr txBox="1"/>
          <p:nvPr/>
        </p:nvSpPr>
        <p:spPr>
          <a:xfrm>
            <a:off x="311857" y="5911016"/>
            <a:ext cx="1124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SORTIE 3 DEPLOY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115677F-B820-483B-9554-5D3A4FB61AE4}"/>
              </a:ext>
            </a:extLst>
          </p:cNvPr>
          <p:cNvSpPr txBox="1"/>
          <p:nvPr/>
        </p:nvSpPr>
        <p:spPr>
          <a:xfrm>
            <a:off x="289210" y="6305458"/>
            <a:ext cx="1124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SORTIE 4 DEPLOY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BCEBAB4-AC60-49AE-A555-001FC6490BF2}"/>
              </a:ext>
            </a:extLst>
          </p:cNvPr>
          <p:cNvSpPr txBox="1"/>
          <p:nvPr/>
        </p:nvSpPr>
        <p:spPr>
          <a:xfrm>
            <a:off x="333459" y="5663172"/>
            <a:ext cx="1097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TBD h later, deploy 6 more probes.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9EB066C-0D41-452A-B22A-E7A70A8E30B3}"/>
              </a:ext>
            </a:extLst>
          </p:cNvPr>
          <p:cNvSpPr txBox="1"/>
          <p:nvPr/>
        </p:nvSpPr>
        <p:spPr>
          <a:xfrm>
            <a:off x="333459" y="6064647"/>
            <a:ext cx="1097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TBD h later, deploy 6 more probes.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5D40C0E-DDD2-422B-BD70-EDD921AC3195}"/>
              </a:ext>
            </a:extLst>
          </p:cNvPr>
          <p:cNvSpPr txBox="1"/>
          <p:nvPr/>
        </p:nvSpPr>
        <p:spPr>
          <a:xfrm>
            <a:off x="340138" y="6478678"/>
            <a:ext cx="1191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TBD h later, deploy remaining 6 probes.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0521A4A-B631-433D-AE9E-81BB0E448ED6}"/>
              </a:ext>
            </a:extLst>
          </p:cNvPr>
          <p:cNvSpPr>
            <a:spLocks noChangeAspect="1"/>
          </p:cNvSpPr>
          <p:nvPr/>
        </p:nvSpPr>
        <p:spPr>
          <a:xfrm>
            <a:off x="2036937" y="5287484"/>
            <a:ext cx="182880" cy="18288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DD2D7D2-5728-48E3-AE18-D430E5940B9A}"/>
              </a:ext>
            </a:extLst>
          </p:cNvPr>
          <p:cNvSpPr txBox="1"/>
          <p:nvPr/>
        </p:nvSpPr>
        <p:spPr>
          <a:xfrm>
            <a:off x="2280152" y="4942716"/>
            <a:ext cx="809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TCM for MOI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6213747-18FD-4B31-A893-09091A942743}"/>
              </a:ext>
            </a:extLst>
          </p:cNvPr>
          <p:cNvSpPr txBox="1"/>
          <p:nvPr/>
        </p:nvSpPr>
        <p:spPr>
          <a:xfrm>
            <a:off x="2264625" y="5267750"/>
            <a:ext cx="7136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MOI BURN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C3E3624-EAD6-4C9A-A8C0-3A0FC5D769D7}"/>
              </a:ext>
            </a:extLst>
          </p:cNvPr>
          <p:cNvSpPr txBox="1"/>
          <p:nvPr/>
        </p:nvSpPr>
        <p:spPr>
          <a:xfrm>
            <a:off x="2271478" y="5437525"/>
            <a:ext cx="1097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Perform MOI burn into required science orbit.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093E2BA-6112-4ED2-9E92-0B3E43338535}"/>
              </a:ext>
            </a:extLst>
          </p:cNvPr>
          <p:cNvSpPr>
            <a:spLocks noChangeAspect="1"/>
          </p:cNvSpPr>
          <p:nvPr/>
        </p:nvSpPr>
        <p:spPr>
          <a:xfrm>
            <a:off x="1741730" y="2462494"/>
            <a:ext cx="182880" cy="18288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6B7C368-8B7B-40A2-AE00-7D6DB16A66EF}"/>
              </a:ext>
            </a:extLst>
          </p:cNvPr>
          <p:cNvSpPr txBox="1"/>
          <p:nvPr/>
        </p:nvSpPr>
        <p:spPr>
          <a:xfrm>
            <a:off x="8641859" y="5030706"/>
            <a:ext cx="1097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Maneuver S/C bus to deploy orientation.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76ADE83-5EBB-459B-B6B4-8236D5898F7F}"/>
              </a:ext>
            </a:extLst>
          </p:cNvPr>
          <p:cNvSpPr>
            <a:spLocks noChangeAspect="1"/>
          </p:cNvSpPr>
          <p:nvPr/>
        </p:nvSpPr>
        <p:spPr>
          <a:xfrm>
            <a:off x="8427509" y="4978980"/>
            <a:ext cx="182880" cy="1828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F8AF067-60E5-45AE-8060-16A9AA8BED6E}"/>
              </a:ext>
            </a:extLst>
          </p:cNvPr>
          <p:cNvSpPr>
            <a:spLocks noChangeAspect="1"/>
          </p:cNvSpPr>
          <p:nvPr/>
        </p:nvSpPr>
        <p:spPr>
          <a:xfrm>
            <a:off x="8423737" y="5425206"/>
            <a:ext cx="182880" cy="1828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20BA376-0D2C-4557-84D8-412005DBA5A1}"/>
              </a:ext>
            </a:extLst>
          </p:cNvPr>
          <p:cNvSpPr txBox="1"/>
          <p:nvPr/>
        </p:nvSpPr>
        <p:spPr>
          <a:xfrm>
            <a:off x="8626244" y="4870420"/>
            <a:ext cx="1343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FROM SCIENCE ORBIT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2E36A1D-CE23-4558-B483-A7CED7E6ECD1}"/>
              </a:ext>
            </a:extLst>
          </p:cNvPr>
          <p:cNvSpPr txBox="1"/>
          <p:nvPr/>
        </p:nvSpPr>
        <p:spPr>
          <a:xfrm>
            <a:off x="8621214" y="5385781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RELEASE PROBES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2DB9C46-72EE-4766-BB4A-393E7503DE25}"/>
              </a:ext>
            </a:extLst>
          </p:cNvPr>
          <p:cNvSpPr txBox="1"/>
          <p:nvPr/>
        </p:nvSpPr>
        <p:spPr>
          <a:xfrm>
            <a:off x="8640491" y="5556238"/>
            <a:ext cx="1505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Release probe. Assume probe has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dV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to prevent skip-out.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dV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requirement probe design dependent.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04C5536-D425-483C-8E05-D04EB1105338}"/>
              </a:ext>
            </a:extLst>
          </p:cNvPr>
          <p:cNvSpPr txBox="1"/>
          <p:nvPr/>
        </p:nvSpPr>
        <p:spPr>
          <a:xfrm>
            <a:off x="8655342" y="6472888"/>
            <a:ext cx="1812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Confirm surface element is active.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A235690-87CB-49E3-82E5-7C1455921C08}"/>
              </a:ext>
            </a:extLst>
          </p:cNvPr>
          <p:cNvSpPr txBox="1"/>
          <p:nvPr/>
        </p:nvSpPr>
        <p:spPr>
          <a:xfrm>
            <a:off x="8659424" y="6125566"/>
            <a:ext cx="214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CONFIRM SUCCESSFUL SURFACE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PLACEMENT PRIOR TO NEXT DEPLOY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FBE3C44-03BD-4768-9B08-392967032CED}"/>
              </a:ext>
            </a:extLst>
          </p:cNvPr>
          <p:cNvSpPr txBox="1"/>
          <p:nvPr/>
        </p:nvSpPr>
        <p:spPr>
          <a:xfrm>
            <a:off x="10682675" y="5026113"/>
            <a:ext cx="136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Distribute remaining probes to complete required network distribution.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FD11334A-6ACF-46A7-A3C6-9E31E50CD442}"/>
              </a:ext>
            </a:extLst>
          </p:cNvPr>
          <p:cNvSpPr>
            <a:spLocks noChangeAspect="1"/>
          </p:cNvSpPr>
          <p:nvPr/>
        </p:nvSpPr>
        <p:spPr>
          <a:xfrm>
            <a:off x="10468325" y="4974387"/>
            <a:ext cx="182880" cy="1828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9E7600B-4280-4F46-88DF-609CC02E656B}"/>
              </a:ext>
            </a:extLst>
          </p:cNvPr>
          <p:cNvSpPr txBox="1"/>
          <p:nvPr/>
        </p:nvSpPr>
        <p:spPr>
          <a:xfrm>
            <a:off x="10667060" y="4865827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REPEAT STEPS 2-3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0AF6A51-3260-4814-BC20-290C4BC0AB21}"/>
              </a:ext>
            </a:extLst>
          </p:cNvPr>
          <p:cNvSpPr>
            <a:spLocks noChangeAspect="1"/>
          </p:cNvSpPr>
          <p:nvPr/>
        </p:nvSpPr>
        <p:spPr>
          <a:xfrm>
            <a:off x="10146195" y="1829206"/>
            <a:ext cx="182880" cy="1828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837DD901-CE63-4461-BADD-C6B8D1F04B70}"/>
              </a:ext>
            </a:extLst>
          </p:cNvPr>
          <p:cNvSpPr>
            <a:spLocks noChangeAspect="1"/>
          </p:cNvSpPr>
          <p:nvPr/>
        </p:nvSpPr>
        <p:spPr>
          <a:xfrm>
            <a:off x="9674710" y="1960650"/>
            <a:ext cx="182880" cy="1828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6AC449-C0EA-4A57-A838-917E29D4DC00}"/>
              </a:ext>
            </a:extLst>
          </p:cNvPr>
          <p:cNvSpPr txBox="1"/>
          <p:nvPr/>
        </p:nvSpPr>
        <p:spPr>
          <a:xfrm>
            <a:off x="4671957" y="1017289"/>
            <a:ext cx="2941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Probe Deployment From Elliptical Orbit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EB58CE-D58B-4DF4-BD06-E19FCEC9BD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1" b="95800" l="2322" r="96749">
                        <a14:foregroundMark x1="41331" y1="5654" x2="41331" y2="5654"/>
                        <a14:foregroundMark x1="47833" y1="1131" x2="47833" y2="1131"/>
                        <a14:foregroundMark x1="93653" y1="39742" x2="93653" y2="39742"/>
                        <a14:foregroundMark x1="97368" y1="48142" x2="97368" y2="48142"/>
                        <a14:foregroundMark x1="5573" y1="34895" x2="5573" y2="34895"/>
                        <a14:foregroundMark x1="3560" y1="54443" x2="3560" y2="54443"/>
                        <a14:foregroundMark x1="7430" y1="65913" x2="7430" y2="65913"/>
                        <a14:foregroundMark x1="3715" y1="57674" x2="3715" y2="57674"/>
                        <a14:foregroundMark x1="4644" y1="61389" x2="4644" y2="61389"/>
                        <a14:foregroundMark x1="20279" y1="82068" x2="20279" y2="82068"/>
                        <a14:foregroundMark x1="47988" y1="95800" x2="47988" y2="95800"/>
                        <a14:foregroundMark x1="66718" y1="94992" x2="66718" y2="94992"/>
                        <a14:foregroundMark x1="75077" y1="91922" x2="75077" y2="91922"/>
                        <a14:foregroundMark x1="70743" y1="94023" x2="70743" y2="94023"/>
                        <a14:foregroundMark x1="4025" y1="59935" x2="4025" y2="59935"/>
                        <a14:foregroundMark x1="3406" y1="59128" x2="3406" y2="59128"/>
                        <a14:foregroundMark x1="2322" y1="52019" x2="2322" y2="52019"/>
                        <a14:foregroundMark x1="4334" y1="62843" x2="4334" y2="62843"/>
                        <a14:foregroundMark x1="4954" y1="64459" x2="4954" y2="64459"/>
                        <a14:foregroundMark x1="6656" y1="67367" x2="6656" y2="67367"/>
                        <a14:foregroundMark x1="8050" y1="69144" x2="8050" y2="69144"/>
                        <a14:foregroundMark x1="8978" y1="70759" x2="8978" y2="70759"/>
                        <a14:foregroundMark x1="9752" y1="71729" x2="9752" y2="71729"/>
                        <a14:foregroundMark x1="11455" y1="74313" x2="11455" y2="74313"/>
                        <a14:foregroundMark x1="30341" y1="91761" x2="30341" y2="91761"/>
                        <a14:foregroundMark x1="26471" y1="89661" x2="26471" y2="89661"/>
                        <a14:foregroundMark x1="18576" y1="82553" x2="18576" y2="82553"/>
                        <a14:foregroundMark x1="22910" y1="87237" x2="22910" y2="87237"/>
                        <a14:foregroundMark x1="19040" y1="84814" x2="19040" y2="84814"/>
                        <a14:foregroundMark x1="13932" y1="79160" x2="13932" y2="79160"/>
                        <a14:foregroundMark x1="9133" y1="73506" x2="9133" y2="73506"/>
                        <a14:foregroundMark x1="7121" y1="69305" x2="7121" y2="69305"/>
                        <a14:foregroundMark x1="4954" y1="65590" x2="4954" y2="65590"/>
                        <a14:foregroundMark x1="2477" y1="57351" x2="2477" y2="57351"/>
                        <a14:foregroundMark x1="2786" y1="52666" x2="2786" y2="52666"/>
                        <a14:foregroundMark x1="34675" y1="94184" x2="34675" y2="94184"/>
                        <a14:foregroundMark x1="38235" y1="95315" x2="38235" y2="95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7929" y="2713833"/>
            <a:ext cx="1229203" cy="1177099"/>
          </a:xfrm>
          <a:prstGeom prst="rect">
            <a:avLst/>
          </a:prstGeom>
        </p:spPr>
      </p:pic>
      <p:sp>
        <p:nvSpPr>
          <p:cNvPr id="33" name="Arc 32">
            <a:extLst>
              <a:ext uri="{FF2B5EF4-FFF2-40B4-BE49-F238E27FC236}">
                <a16:creationId xmlns:a16="http://schemas.microsoft.com/office/drawing/2014/main" id="{CAFAEA8C-DF39-475A-9EE1-81DCD66C2C5A}"/>
              </a:ext>
            </a:extLst>
          </p:cNvPr>
          <p:cNvSpPr/>
          <p:nvPr/>
        </p:nvSpPr>
        <p:spPr>
          <a:xfrm rot="20384702">
            <a:off x="4695456" y="2205423"/>
            <a:ext cx="3019150" cy="1056162"/>
          </a:xfrm>
          <a:prstGeom prst="arc">
            <a:avLst>
              <a:gd name="adj1" fmla="val 10264896"/>
              <a:gd name="adj2" fmla="val 21007406"/>
            </a:avLst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8C4FD8B-A94F-4ABE-BB76-DA3620CABC45}"/>
              </a:ext>
            </a:extLst>
          </p:cNvPr>
          <p:cNvSpPr>
            <a:spLocks noChangeAspect="1"/>
          </p:cNvSpPr>
          <p:nvPr/>
        </p:nvSpPr>
        <p:spPr>
          <a:xfrm>
            <a:off x="7588704" y="1897819"/>
            <a:ext cx="182880" cy="18288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8C291C-8C69-4A73-83D3-E518794483D8}"/>
              </a:ext>
            </a:extLst>
          </p:cNvPr>
          <p:cNvSpPr>
            <a:spLocks noChangeAspect="1"/>
          </p:cNvSpPr>
          <p:nvPr/>
        </p:nvSpPr>
        <p:spPr>
          <a:xfrm>
            <a:off x="7301949" y="1776075"/>
            <a:ext cx="182880" cy="18288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ED44A3D-C775-4076-AE90-F5DB47104ECF}"/>
              </a:ext>
            </a:extLst>
          </p:cNvPr>
          <p:cNvSpPr>
            <a:spLocks noChangeAspect="1"/>
          </p:cNvSpPr>
          <p:nvPr/>
        </p:nvSpPr>
        <p:spPr>
          <a:xfrm>
            <a:off x="6942116" y="1654201"/>
            <a:ext cx="182880" cy="18288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17DF567-FCB5-4EB5-85AB-EF7286CDBBA0}"/>
              </a:ext>
            </a:extLst>
          </p:cNvPr>
          <p:cNvSpPr>
            <a:spLocks noChangeAspect="1"/>
          </p:cNvSpPr>
          <p:nvPr/>
        </p:nvSpPr>
        <p:spPr>
          <a:xfrm>
            <a:off x="4888775" y="3138731"/>
            <a:ext cx="182880" cy="18288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5CBDB4A-97F4-4E10-A13D-0FD9411E3556}"/>
              </a:ext>
            </a:extLst>
          </p:cNvPr>
          <p:cNvSpPr>
            <a:spLocks noChangeAspect="1"/>
          </p:cNvSpPr>
          <p:nvPr/>
        </p:nvSpPr>
        <p:spPr>
          <a:xfrm>
            <a:off x="6756650" y="3321049"/>
            <a:ext cx="182880" cy="18288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0B79CF4B-08B2-4808-B880-F471209B77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24" b="98485" l="7670" r="94602">
                        <a14:foregroundMark x1="90909" y1="45076" x2="90909" y2="45076"/>
                        <a14:foregroundMark x1="94318" y1="48864" x2="94318" y2="48864"/>
                        <a14:foregroundMark x1="94602" y1="54545" x2="94602" y2="54545"/>
                        <a14:foregroundMark x1="54830" y1="92424" x2="54830" y2="92424"/>
                        <a14:foregroundMark x1="48580" y1="98485" x2="48580" y2="98485"/>
                        <a14:foregroundMark x1="7670" y1="47727" x2="7670" y2="47727"/>
                        <a14:foregroundMark x1="50000" y1="4924" x2="50000" y2="4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333178">
            <a:off x="6289516" y="2032478"/>
            <a:ext cx="224157" cy="16826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7781F4F0-BD6E-463B-9903-BC249E1B7317}"/>
              </a:ext>
            </a:extLst>
          </p:cNvPr>
          <p:cNvSpPr txBox="1"/>
          <p:nvPr/>
        </p:nvSpPr>
        <p:spPr>
          <a:xfrm>
            <a:off x="4721033" y="5121251"/>
            <a:ext cx="1097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Maneuver S/C bus to deploy probe.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7AB68F1-FCEB-4662-B592-A939E1047CF0}"/>
              </a:ext>
            </a:extLst>
          </p:cNvPr>
          <p:cNvSpPr>
            <a:spLocks noChangeAspect="1"/>
          </p:cNvSpPr>
          <p:nvPr/>
        </p:nvSpPr>
        <p:spPr>
          <a:xfrm>
            <a:off x="4504279" y="4911778"/>
            <a:ext cx="182880" cy="18288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7CB0A17-A6C2-49C2-BFBA-77081BAB8072}"/>
              </a:ext>
            </a:extLst>
          </p:cNvPr>
          <p:cNvSpPr>
            <a:spLocks noChangeAspect="1"/>
          </p:cNvSpPr>
          <p:nvPr/>
        </p:nvSpPr>
        <p:spPr>
          <a:xfrm>
            <a:off x="4504279" y="5425911"/>
            <a:ext cx="182880" cy="18288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8EF9850-FF03-4347-9804-029C9CD5A4EC}"/>
              </a:ext>
            </a:extLst>
          </p:cNvPr>
          <p:cNvSpPr>
            <a:spLocks noChangeAspect="1"/>
          </p:cNvSpPr>
          <p:nvPr/>
        </p:nvSpPr>
        <p:spPr>
          <a:xfrm>
            <a:off x="4511627" y="5789342"/>
            <a:ext cx="182880" cy="18288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C6001D3-DFE5-4114-A6B9-CB9AFBC81440}"/>
              </a:ext>
            </a:extLst>
          </p:cNvPr>
          <p:cNvSpPr txBox="1"/>
          <p:nvPr/>
        </p:nvSpPr>
        <p:spPr>
          <a:xfrm>
            <a:off x="4703014" y="4803218"/>
            <a:ext cx="113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PERIAPSE LOWER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MANEUVER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1463B17-D0E3-4962-938A-FBC395FCB36E}"/>
              </a:ext>
            </a:extLst>
          </p:cNvPr>
          <p:cNvSpPr txBox="1"/>
          <p:nvPr/>
        </p:nvSpPr>
        <p:spPr>
          <a:xfrm>
            <a:off x="4702810" y="5403154"/>
            <a:ext cx="10198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PROBE DEPLOY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CEAAF23-07D4-4678-AF9B-83618AF8FA96}"/>
              </a:ext>
            </a:extLst>
          </p:cNvPr>
          <p:cNvSpPr txBox="1"/>
          <p:nvPr/>
        </p:nvSpPr>
        <p:spPr>
          <a:xfrm>
            <a:off x="4703793" y="5763642"/>
            <a:ext cx="1436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PERIAPSE RAISE MANEUVER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E8CAA62-A552-4C45-BF4D-F7888A6562A6}"/>
              </a:ext>
            </a:extLst>
          </p:cNvPr>
          <p:cNvSpPr>
            <a:spLocks noChangeAspect="1"/>
          </p:cNvSpPr>
          <p:nvPr/>
        </p:nvSpPr>
        <p:spPr>
          <a:xfrm>
            <a:off x="6342114" y="4911778"/>
            <a:ext cx="182880" cy="18288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A96467E-F451-41A4-AC7C-99A444271166}"/>
              </a:ext>
            </a:extLst>
          </p:cNvPr>
          <p:cNvSpPr>
            <a:spLocks noChangeAspect="1"/>
          </p:cNvSpPr>
          <p:nvPr/>
        </p:nvSpPr>
        <p:spPr>
          <a:xfrm>
            <a:off x="6342114" y="5477529"/>
            <a:ext cx="182880" cy="18288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19BB2CE-2174-48A5-A640-3251397AFECA}"/>
              </a:ext>
            </a:extLst>
          </p:cNvPr>
          <p:cNvSpPr txBox="1"/>
          <p:nvPr/>
        </p:nvSpPr>
        <p:spPr>
          <a:xfrm>
            <a:off x="6540645" y="4858015"/>
            <a:ext cx="9428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PROBE ENTRY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E6E8A86-0963-4EAA-AB54-24634303BCF2}"/>
              </a:ext>
            </a:extLst>
          </p:cNvPr>
          <p:cNvSpPr txBox="1"/>
          <p:nvPr/>
        </p:nvSpPr>
        <p:spPr>
          <a:xfrm>
            <a:off x="6540646" y="5454772"/>
            <a:ext cx="1259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S/C MANEUVER FOR NEXT DEPLOYMENT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DA86564-F5B6-40A7-A832-5725A1C48A20}"/>
              </a:ext>
            </a:extLst>
          </p:cNvPr>
          <p:cNvSpPr txBox="1"/>
          <p:nvPr/>
        </p:nvSpPr>
        <p:spPr>
          <a:xfrm>
            <a:off x="4721033" y="5556943"/>
            <a:ext cx="10979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Release probe.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622CA7C-6A7B-4F38-B4C3-8DFB663AFCBF}"/>
              </a:ext>
            </a:extLst>
          </p:cNvPr>
          <p:cNvSpPr txBox="1"/>
          <p:nvPr/>
        </p:nvSpPr>
        <p:spPr>
          <a:xfrm>
            <a:off x="4716180" y="6079750"/>
            <a:ext cx="1097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Maneuver S/C bus to avoid atmosphere.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50A2C87-AD8B-473D-B8C3-2C672BFDC0BD}"/>
              </a:ext>
            </a:extLst>
          </p:cNvPr>
          <p:cNvSpPr txBox="1"/>
          <p:nvPr/>
        </p:nvSpPr>
        <p:spPr>
          <a:xfrm>
            <a:off x="6546472" y="5031005"/>
            <a:ext cx="1097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Entry, descent &amp; impact of probe.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1B1482D-B5C9-4F3D-B11E-D85E50961ECB}"/>
              </a:ext>
            </a:extLst>
          </p:cNvPr>
          <p:cNvSpPr txBox="1"/>
          <p:nvPr/>
        </p:nvSpPr>
        <p:spPr>
          <a:xfrm>
            <a:off x="6546472" y="5766196"/>
            <a:ext cx="1097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Orbit change as necessary for next probe deployment.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91BAC98E-304B-45F3-B455-77E4E1026E94}"/>
              </a:ext>
            </a:extLst>
          </p:cNvPr>
          <p:cNvSpPr/>
          <p:nvPr/>
        </p:nvSpPr>
        <p:spPr>
          <a:xfrm rot="20384702">
            <a:off x="4623487" y="2030063"/>
            <a:ext cx="3019150" cy="1448730"/>
          </a:xfrm>
          <a:prstGeom prst="arc">
            <a:avLst>
              <a:gd name="adj1" fmla="val 21558513"/>
              <a:gd name="adj2" fmla="val 21528086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Arc 99">
            <a:extLst>
              <a:ext uri="{FF2B5EF4-FFF2-40B4-BE49-F238E27FC236}">
                <a16:creationId xmlns:a16="http://schemas.microsoft.com/office/drawing/2014/main" id="{EBD12899-AA0D-4490-BE24-95EF40C55B39}"/>
              </a:ext>
            </a:extLst>
          </p:cNvPr>
          <p:cNvSpPr/>
          <p:nvPr/>
        </p:nvSpPr>
        <p:spPr>
          <a:xfrm rot="6208800">
            <a:off x="9784232" y="2455780"/>
            <a:ext cx="1597413" cy="1320283"/>
          </a:xfrm>
          <a:prstGeom prst="arc">
            <a:avLst>
              <a:gd name="adj1" fmla="val 7857469"/>
              <a:gd name="adj2" fmla="val 19406559"/>
            </a:avLst>
          </a:prstGeom>
          <a:ln w="19050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F746A936-4C91-423E-BE57-FEEACF0EA05F}"/>
              </a:ext>
            </a:extLst>
          </p:cNvPr>
          <p:cNvSpPr>
            <a:spLocks noChangeAspect="1"/>
          </p:cNvSpPr>
          <p:nvPr/>
        </p:nvSpPr>
        <p:spPr>
          <a:xfrm>
            <a:off x="10439687" y="3667713"/>
            <a:ext cx="182880" cy="1828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F78223C9-418F-41E7-9771-9713528F0CE0}"/>
              </a:ext>
            </a:extLst>
          </p:cNvPr>
          <p:cNvSpPr>
            <a:spLocks noChangeAspect="1"/>
          </p:cNvSpPr>
          <p:nvPr/>
        </p:nvSpPr>
        <p:spPr>
          <a:xfrm>
            <a:off x="10926761" y="3810559"/>
            <a:ext cx="182880" cy="1828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F866F4E7-DE7B-46E8-9493-0CB591B6C8C7}"/>
              </a:ext>
            </a:extLst>
          </p:cNvPr>
          <p:cNvSpPr>
            <a:spLocks noChangeAspect="1"/>
          </p:cNvSpPr>
          <p:nvPr/>
        </p:nvSpPr>
        <p:spPr>
          <a:xfrm>
            <a:off x="8447973" y="6139760"/>
            <a:ext cx="182880" cy="1828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11D9A99-B98E-40E4-9722-28BBAD797F6D}"/>
              </a:ext>
            </a:extLst>
          </p:cNvPr>
          <p:cNvSpPr txBox="1"/>
          <p:nvPr/>
        </p:nvSpPr>
        <p:spPr>
          <a:xfrm>
            <a:off x="4283721" y="794916"/>
            <a:ext cx="3778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ARCHITECTURE 2- POST MARS-ORBIT INSERTION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8E9C16-CE4B-4A5D-A3E8-1BE42E46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12/10/2021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278BBFD-E55C-4AAB-BEC1-72EE5C6C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B952F-670E-4A6F-8158-A2ABCD8708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7E5D6296-14AC-4903-AB6F-105F3478CA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844" b="69231" l="23305" r="89301">
                        <a14:foregroundMark x1="54767" y1="66847" x2="54767" y2="66847"/>
                        <a14:foregroundMark x1="30773" y1="37270" x2="30773" y2="37270"/>
                        <a14:foregroundMark x1="43485" y1="41820" x2="43485" y2="41820"/>
                        <a14:foregroundMark x1="40943" y1="37161" x2="40943" y2="37161"/>
                        <a14:foregroundMark x1="77966" y1="33694" x2="77966" y2="33694"/>
                        <a14:foregroundMark x1="70445" y1="35536" x2="70445" y2="35536"/>
                        <a14:foregroundMark x1="66102" y1="35645" x2="66102" y2="35645"/>
                        <a14:foregroundMark x1="72987" y1="37920" x2="72987" y2="37920"/>
                        <a14:foregroundMark x1="84216" y1="42254" x2="84216" y2="42254"/>
                        <a14:foregroundMark x1="81992" y1="33369" x2="81992" y2="33369"/>
                        <a14:foregroundMark x1="25900" y1="38570" x2="25900" y2="38570"/>
                        <a14:foregroundMark x1="87924" y1="39437" x2="87924" y2="39437"/>
                        <a14:foregroundMark x1="79237" y1="27844" x2="79237" y2="27844"/>
                        <a14:foregroundMark x1="42267" y1="38028" x2="42267" y2="38028"/>
                        <a14:foregroundMark x1="56568" y1="69447" x2="56568" y2="69447"/>
                        <a14:foregroundMark x1="89301" y1="46912" x2="89301" y2="46912"/>
                        <a14:foregroundMark x1="89301" y1="46912" x2="89301" y2="46912"/>
                        <a14:foregroundMark x1="23305" y1="41387" x2="23305" y2="41387"/>
                        <a14:foregroundMark x1="74523" y1="27844" x2="74523" y2="27844"/>
                        <a14:foregroundMark x1="71610" y1="28169" x2="71610" y2="28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39" t="24845" r="11041" b="27171"/>
          <a:stretch/>
        </p:blipFill>
        <p:spPr>
          <a:xfrm rot="2190233">
            <a:off x="-60579" y="4332901"/>
            <a:ext cx="1048881" cy="371004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DC92B651-43CD-45FB-BAB2-9E035AF32D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844" b="69231" l="23305" r="89301">
                        <a14:foregroundMark x1="54767" y1="66847" x2="54767" y2="66847"/>
                        <a14:foregroundMark x1="30773" y1="37270" x2="30773" y2="37270"/>
                        <a14:foregroundMark x1="43485" y1="41820" x2="43485" y2="41820"/>
                        <a14:foregroundMark x1="40943" y1="37161" x2="40943" y2="37161"/>
                        <a14:foregroundMark x1="77966" y1="33694" x2="77966" y2="33694"/>
                        <a14:foregroundMark x1="70445" y1="35536" x2="70445" y2="35536"/>
                        <a14:foregroundMark x1="66102" y1="35645" x2="66102" y2="35645"/>
                        <a14:foregroundMark x1="72987" y1="37920" x2="72987" y2="37920"/>
                        <a14:foregroundMark x1="84216" y1="42254" x2="84216" y2="42254"/>
                        <a14:foregroundMark x1="81992" y1="33369" x2="81992" y2="33369"/>
                        <a14:foregroundMark x1="25900" y1="38570" x2="25900" y2="38570"/>
                        <a14:foregroundMark x1="87924" y1="39437" x2="87924" y2="39437"/>
                        <a14:foregroundMark x1="79237" y1="27844" x2="79237" y2="27844"/>
                        <a14:foregroundMark x1="42267" y1="38028" x2="42267" y2="38028"/>
                        <a14:foregroundMark x1="56568" y1="69447" x2="56568" y2="69447"/>
                        <a14:foregroundMark x1="89301" y1="46912" x2="89301" y2="46912"/>
                        <a14:foregroundMark x1="89301" y1="46912" x2="89301" y2="46912"/>
                        <a14:foregroundMark x1="23305" y1="41387" x2="23305" y2="41387"/>
                        <a14:foregroundMark x1="74523" y1="27844" x2="74523" y2="27844"/>
                        <a14:foregroundMark x1="71610" y1="28169" x2="71610" y2="28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39" t="24845" r="11041" b="27171"/>
          <a:stretch/>
        </p:blipFill>
        <p:spPr>
          <a:xfrm rot="928688">
            <a:off x="7008821" y="2127870"/>
            <a:ext cx="1048881" cy="37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0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ACF977-22AA-472D-AB0D-93BF9EBCCD08}"/>
              </a:ext>
            </a:extLst>
          </p:cNvPr>
          <p:cNvSpPr txBox="1"/>
          <p:nvPr/>
        </p:nvSpPr>
        <p:spPr>
          <a:xfrm>
            <a:off x="1319257" y="164592"/>
            <a:ext cx="9553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</a:rPr>
              <a:t>TRAJECTORY ANALYSIS, VISUALIZATION, &amp; SCENARIO PLANNING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565D1-4849-4A93-AD29-985A61858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4" t="3905" r="14628" b="3973"/>
          <a:stretch/>
        </p:blipFill>
        <p:spPr>
          <a:xfrm>
            <a:off x="818605" y="3921793"/>
            <a:ext cx="4187442" cy="27716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BE7D65-4A4C-42AF-96FB-8A779E8B7E35}"/>
              </a:ext>
            </a:extLst>
          </p:cNvPr>
          <p:cNvGrpSpPr/>
          <p:nvPr/>
        </p:nvGrpSpPr>
        <p:grpSpPr>
          <a:xfrm>
            <a:off x="637106" y="803285"/>
            <a:ext cx="4683831" cy="3118508"/>
            <a:chOff x="166120" y="2120529"/>
            <a:chExt cx="2810931" cy="18644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B3E6EA-3BB7-4A6A-BEFF-37B0C60C5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13370" t="4321" r="8361" b="7890"/>
            <a:stretch/>
          </p:blipFill>
          <p:spPr>
            <a:xfrm>
              <a:off x="166120" y="2120529"/>
              <a:ext cx="2810931" cy="177349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0B5BC2-D785-48BD-B74B-C473D13DC7A3}"/>
                </a:ext>
              </a:extLst>
            </p:cNvPr>
            <p:cNvSpPr txBox="1"/>
            <p:nvPr/>
          </p:nvSpPr>
          <p:spPr>
            <a:xfrm>
              <a:off x="166120" y="3800948"/>
              <a:ext cx="1075228" cy="184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Heliocentric Transfers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C9B25EA-4280-4BE2-B9F0-C90902D566FC}"/>
              </a:ext>
            </a:extLst>
          </p:cNvPr>
          <p:cNvSpPr txBox="1"/>
          <p:nvPr/>
        </p:nvSpPr>
        <p:spPr>
          <a:xfrm>
            <a:off x="818605" y="6170188"/>
            <a:ext cx="144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Orbit Insertion &amp; Circularization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C0CE36-4CF4-44EF-B2D5-89F1A4653F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404" t="14442" r="8889" b="3076"/>
          <a:stretch/>
        </p:blipFill>
        <p:spPr>
          <a:xfrm>
            <a:off x="5835612" y="725946"/>
            <a:ext cx="5492944" cy="31577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ED900E-26AB-4385-A518-D7310FC72E74}"/>
              </a:ext>
            </a:extLst>
          </p:cNvPr>
          <p:cNvSpPr txBox="1"/>
          <p:nvPr/>
        </p:nvSpPr>
        <p:spPr>
          <a:xfrm>
            <a:off x="5838229" y="3306239"/>
            <a:ext cx="4275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Deployment of lander network on hyperbolic approach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377EFE-19F5-4A43-8B45-D5E55D8EEF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062" t="5835" r="19299" b="1847"/>
          <a:stretch/>
        </p:blipFill>
        <p:spPr>
          <a:xfrm>
            <a:off x="6655965" y="3767904"/>
            <a:ext cx="3852237" cy="29143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A9A312-9B28-4E67-ABB7-51D0B3E0879E}"/>
              </a:ext>
            </a:extLst>
          </p:cNvPr>
          <p:cNvSpPr txBox="1"/>
          <p:nvPr/>
        </p:nvSpPr>
        <p:spPr>
          <a:xfrm>
            <a:off x="5899658" y="6194309"/>
            <a:ext cx="3333605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Surface Network to Orbiter Relay Planning</a:t>
            </a:r>
          </a:p>
        </p:txBody>
      </p:sp>
    </p:spTree>
    <p:extLst>
      <p:ext uri="{BB962C8B-B14F-4D97-AF65-F5344CB8AC3E}">
        <p14:creationId xmlns:p14="http://schemas.microsoft.com/office/powerpoint/2010/main" val="345565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ACF977-22AA-472D-AB0D-93BF9EBCCD08}"/>
              </a:ext>
            </a:extLst>
          </p:cNvPr>
          <p:cNvSpPr txBox="1"/>
          <p:nvPr/>
        </p:nvSpPr>
        <p:spPr>
          <a:xfrm>
            <a:off x="4823074" y="164592"/>
            <a:ext cx="2545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TRADE STUDIES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B4A93-D327-4794-8D5C-8317F1E8E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952" b="73910" l="6796" r="90369">
                        <a14:foregroundMark x1="9901" y1="47415" x2="9901" y2="47415"/>
                        <a14:foregroundMark x1="7066" y1="48304" x2="7066" y2="48304"/>
                        <a14:foregroundMark x1="49370" y1="72779" x2="49370" y2="72779"/>
                        <a14:foregroundMark x1="87444" y1="47415" x2="87444" y2="47415"/>
                        <a14:foregroundMark x1="90414" y1="44750" x2="90414" y2="44750"/>
                        <a14:foregroundMark x1="50675" y1="24233" x2="50675" y2="24233"/>
                        <a14:foregroundMark x1="44329" y1="52504" x2="44329" y2="52504"/>
                        <a14:foregroundMark x1="6796" y1="42084" x2="6796" y2="42084"/>
                        <a14:foregroundMark x1="37714" y1="33037" x2="37714" y2="33037"/>
                        <a14:foregroundMark x1="50090" y1="60016" x2="50090" y2="60016"/>
                        <a14:foregroundMark x1="46085" y1="20194" x2="46085" y2="20194"/>
                        <a14:foregroundMark x1="55176" y1="22456" x2="55176" y2="22456"/>
                      </a14:backgroundRemoval>
                    </a14:imgEffect>
                  </a14:imgLayer>
                </a14:imgProps>
              </a:ext>
            </a:extLst>
          </a:blip>
          <a:srcRect l="4904" t="13362" r="7837" b="19132"/>
          <a:stretch/>
        </p:blipFill>
        <p:spPr>
          <a:xfrm rot="18820153">
            <a:off x="5695707" y="4167725"/>
            <a:ext cx="3294756" cy="1420145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23A68E4-7231-4603-B58D-3DADDFA9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EAB952F-670E-4A6F-8158-A2ABCD8708D2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D8E92DAF-6F8B-4613-BFC0-3F14A094B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12/10/2021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59BFE4-0FC3-47EC-A185-8584EB3057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25" b="92470" l="4709" r="89462">
                        <a14:foregroundMark x1="56726" y1="91867" x2="56726" y2="91867"/>
                        <a14:foregroundMark x1="55381" y1="7530" x2="55381" y2="7530"/>
                        <a14:foregroundMark x1="45291" y1="93373" x2="45291" y2="93373"/>
                        <a14:foregroundMark x1="14350" y1="35241" x2="14350" y2="35241"/>
                        <a14:foregroundMark x1="6951" y1="37651" x2="6951" y2="37651"/>
                        <a14:foregroundMark x1="4709" y1="27108" x2="4709" y2="27108"/>
                        <a14:foregroundMark x1="81166" y1="45482" x2="81166" y2="45482"/>
                        <a14:foregroundMark x1="82063" y1="57530" x2="82063" y2="57530"/>
                        <a14:foregroundMark x1="81839" y1="46386" x2="81839" y2="46386"/>
                        <a14:foregroundMark x1="86547" y1="51205" x2="86547" y2="51205"/>
                        <a14:foregroundMark x1="24664" y1="6325" x2="24664" y2="6325"/>
                        <a14:foregroundMark x1="82511" y1="49699" x2="82511" y2="49699"/>
                        <a14:foregroundMark x1="78475" y1="43976" x2="78475" y2="43976"/>
                        <a14:foregroundMark x1="77803" y1="60241" x2="77803" y2="60241"/>
                        <a14:foregroundMark x1="83184" y1="62952" x2="83184" y2="62952"/>
                        <a14:foregroundMark x1="83184" y1="62952" x2="83184" y2="62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9397" y="2460271"/>
            <a:ext cx="2066840" cy="1540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668506-5537-4A57-9056-E77CC86E60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77" b="95223" l="6102" r="90000">
                        <a14:foregroundMark x1="79831" y1="29618" x2="79831" y2="29618"/>
                        <a14:foregroundMark x1="71356" y1="29936" x2="71356" y2="29936"/>
                        <a14:foregroundMark x1="48136" y1="20382" x2="48136" y2="20382"/>
                        <a14:foregroundMark x1="38305" y1="94904" x2="37458" y2="93949"/>
                        <a14:foregroundMark x1="10508" y1="35350" x2="10508" y2="35350"/>
                        <a14:foregroundMark x1="26610" y1="9554" x2="26610" y2="9554"/>
                        <a14:foregroundMark x1="43220" y1="11465" x2="43220" y2="11465"/>
                        <a14:foregroundMark x1="74237" y1="21338" x2="74237" y2="21338"/>
                        <a14:foregroundMark x1="82373" y1="17834" x2="82373" y2="17834"/>
                        <a14:foregroundMark x1="82373" y1="17834" x2="82373" y2="17834"/>
                        <a14:foregroundMark x1="74237" y1="19108" x2="74237" y2="19108"/>
                        <a14:foregroundMark x1="66949" y1="27389" x2="66949" y2="27389"/>
                        <a14:foregroundMark x1="67627" y1="19427" x2="67627" y2="19427"/>
                        <a14:foregroundMark x1="59831" y1="18790" x2="59831" y2="18790"/>
                        <a14:foregroundMark x1="60169" y1="35032" x2="60169" y2="35032"/>
                        <a14:foregroundMark x1="70339" y1="24522" x2="70339" y2="24522"/>
                        <a14:foregroundMark x1="67797" y1="37261" x2="67797" y2="37261"/>
                        <a14:foregroundMark x1="75085" y1="48726" x2="75085" y2="48726"/>
                        <a14:foregroundMark x1="83051" y1="40127" x2="83051" y2="40127"/>
                        <a14:foregroundMark x1="83559" y1="27389" x2="83559" y2="27389"/>
                        <a14:foregroundMark x1="74915" y1="25796" x2="74915" y2="25796"/>
                        <a14:foregroundMark x1="59831" y1="25796" x2="59831" y2="25796"/>
                        <a14:foregroundMark x1="63898" y1="44586" x2="63898" y2="44586"/>
                        <a14:foregroundMark x1="75424" y1="46178" x2="75424" y2="46178"/>
                        <a14:foregroundMark x1="75763" y1="34713" x2="75763" y2="34713"/>
                        <a14:foregroundMark x1="81356" y1="48408" x2="81356" y2="48408"/>
                        <a14:foregroundMark x1="84068" y1="39809" x2="84068" y2="39809"/>
                        <a14:foregroundMark x1="75763" y1="42357" x2="75763" y2="42357"/>
                        <a14:foregroundMark x1="89492" y1="50318" x2="89492" y2="50318"/>
                        <a14:foregroundMark x1="59492" y1="43631" x2="59492" y2="43631"/>
                        <a14:foregroundMark x1="36949" y1="83121" x2="36949" y2="83121"/>
                        <a14:foregroundMark x1="36949" y1="83121" x2="36949" y2="83121"/>
                        <a14:foregroundMark x1="27797" y1="81210" x2="27797" y2="81210"/>
                        <a14:foregroundMark x1="8814" y1="56051" x2="8814" y2="56051"/>
                        <a14:foregroundMark x1="26610" y1="11783" x2="26610" y2="11783"/>
                        <a14:foregroundMark x1="40847" y1="20382" x2="40847" y2="20382"/>
                        <a14:foregroundMark x1="42373" y1="78662" x2="42373" y2="78662"/>
                        <a14:foregroundMark x1="11695" y1="69108" x2="11695" y2="69108"/>
                        <a14:foregroundMark x1="6271" y1="30573" x2="6271" y2="30573"/>
                        <a14:foregroundMark x1="22203" y1="20382" x2="22203" y2="20382"/>
                        <a14:foregroundMark x1="22203" y1="20064" x2="22203" y2="20064"/>
                        <a14:foregroundMark x1="31525" y1="17834" x2="31525" y2="17834"/>
                        <a14:foregroundMark x1="32542" y1="83758" x2="32542" y2="83758"/>
                        <a14:foregroundMark x1="32373" y1="84076" x2="32373" y2="84076"/>
                        <a14:foregroundMark x1="49661" y1="86624" x2="49661" y2="86624"/>
                        <a14:foregroundMark x1="21356" y1="81529" x2="21356" y2="81529"/>
                        <a14:foregroundMark x1="16949" y1="84076" x2="16949" y2="84076"/>
                        <a14:foregroundMark x1="24915" y1="74841" x2="24915" y2="74841"/>
                        <a14:foregroundMark x1="25593" y1="85350" x2="25593" y2="85350"/>
                        <a14:foregroundMark x1="31695" y1="74841" x2="31695" y2="74841"/>
                        <a14:foregroundMark x1="50508" y1="76115" x2="50508" y2="76115"/>
                        <a14:foregroundMark x1="56610" y1="47452" x2="56610" y2="47452"/>
                        <a14:foregroundMark x1="45254" y1="24522" x2="45254" y2="24522"/>
                        <a14:foregroundMark x1="30847" y1="90446" x2="30847" y2="90446"/>
                        <a14:foregroundMark x1="33729" y1="90446" x2="33729" y2="90446"/>
                        <a14:foregroundMark x1="41695" y1="87898" x2="41695" y2="87898"/>
                        <a14:foregroundMark x1="43898" y1="12102" x2="43898" y2="12102"/>
                        <a14:foregroundMark x1="11695" y1="43312" x2="11695" y2="43312"/>
                        <a14:foregroundMark x1="16610" y1="71656" x2="16610" y2="71656"/>
                        <a14:foregroundMark x1="39831" y1="87898" x2="39831" y2="87898"/>
                        <a14:foregroundMark x1="51695" y1="77389" x2="51695" y2="77389"/>
                        <a14:foregroundMark x1="53729" y1="84076" x2="53729" y2="84076"/>
                        <a14:foregroundMark x1="89831" y1="49682" x2="89831" y2="49682"/>
                        <a14:foregroundMark x1="52373" y1="92675" x2="52373" y2="92675"/>
                        <a14:foregroundMark x1="47797" y1="95223" x2="47797" y2="95223"/>
                        <a14:foregroundMark x1="45932" y1="14331" x2="45932" y2="14331"/>
                        <a14:foregroundMark x1="31864" y1="4777" x2="31864" y2="4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548111" y="2323124"/>
            <a:ext cx="2757058" cy="14669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9E117F-886A-400D-984A-E16AD806E83F}"/>
              </a:ext>
            </a:extLst>
          </p:cNvPr>
          <p:cNvSpPr txBox="1"/>
          <p:nvPr/>
        </p:nvSpPr>
        <p:spPr>
          <a:xfrm>
            <a:off x="94469" y="544183"/>
            <a:ext cx="40751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Heritage Probe Concepts</a:t>
            </a:r>
          </a:p>
          <a:p>
            <a:r>
              <a:rPr lang="en-US" sz="1400" dirty="0">
                <a:solidFill>
                  <a:schemeClr val="bg1"/>
                </a:solidFill>
              </a:rPr>
              <a:t>-Module(s) that can be bolted onto primary S/C</a:t>
            </a:r>
          </a:p>
          <a:p>
            <a:r>
              <a:rPr lang="en-US" sz="1400" dirty="0">
                <a:solidFill>
                  <a:schemeClr val="bg1"/>
                </a:solidFill>
              </a:rPr>
              <a:t>-Volume constraints with heritage probe design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16A7FF-DC1A-4847-AF23-B434CF83B476}"/>
              </a:ext>
            </a:extLst>
          </p:cNvPr>
          <p:cNvSpPr txBox="1"/>
          <p:nvPr/>
        </p:nvSpPr>
        <p:spPr>
          <a:xfrm>
            <a:off x="6096000" y="558876"/>
            <a:ext cx="4519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Novel Probe Concept Designs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(60 total probes in stowed configuration)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EB80B1-D0A6-4717-AFF5-48961808D2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16" b="78191" l="19982" r="62016">
                        <a14:foregroundMark x1="46535" y1="64378" x2="46535" y2="64378"/>
                        <a14:foregroundMark x1="37849" y1="67528" x2="37849" y2="67528"/>
                        <a14:foregroundMark x1="25248" y1="65105" x2="25248" y2="65105"/>
                        <a14:foregroundMark x1="25833" y1="39742" x2="25833" y2="39742"/>
                        <a14:foregroundMark x1="22547" y1="8481" x2="22547" y2="8481"/>
                        <a14:foregroundMark x1="23717" y1="46365" x2="23717" y2="46365"/>
                        <a14:foregroundMark x1="53105" y1="49515" x2="53105" y2="49515"/>
                        <a14:foregroundMark x1="45590" y1="73829" x2="45590" y2="73829"/>
                        <a14:foregroundMark x1="35329" y1="74152" x2="35329" y2="74152"/>
                        <a14:foregroundMark x1="22367" y1="70679" x2="22367" y2="70679"/>
                        <a14:foregroundMark x1="22142" y1="70355" x2="22142" y2="70355"/>
                        <a14:foregroundMark x1="24482" y1="72375" x2="24482" y2="72375"/>
                        <a14:foregroundMark x1="22727" y1="74798" x2="22727" y2="74798"/>
                        <a14:foregroundMark x1="22727" y1="65105" x2="22727" y2="65105"/>
                        <a14:foregroundMark x1="22727" y1="64055" x2="22727" y2="64055"/>
                        <a14:foregroundMark x1="24077" y1="19305" x2="24077" y2="19305"/>
                        <a14:foregroundMark x1="23312" y1="32472" x2="23312" y2="32472"/>
                        <a14:foregroundMark x1="23537" y1="35622" x2="23537" y2="35622"/>
                        <a14:foregroundMark x1="26418" y1="50162" x2="26418" y2="50162"/>
                        <a14:foregroundMark x1="26418" y1="50162" x2="26418" y2="50162"/>
                        <a14:foregroundMark x1="54095" y1="49838" x2="54095" y2="49838"/>
                        <a14:foregroundMark x1="44599" y1="73425" x2="44599" y2="73425"/>
                        <a14:foregroundMark x1="44599" y1="73425" x2="44599" y2="73425"/>
                        <a14:foregroundMark x1="44599" y1="73425" x2="44599" y2="73425"/>
                        <a14:foregroundMark x1="44599" y1="73425" x2="44599" y2="73425"/>
                        <a14:foregroundMark x1="29703" y1="66155" x2="29703" y2="66155"/>
                        <a14:foregroundMark x1="29703" y1="66155" x2="29703" y2="66155"/>
                        <a14:foregroundMark x1="29703" y1="66155" x2="29703" y2="66155"/>
                        <a14:foregroundMark x1="56616" y1="49838" x2="56616" y2="49838"/>
                        <a14:foregroundMark x1="24482" y1="71729" x2="24482" y2="71729"/>
                        <a14:foregroundMark x1="23312" y1="49111" x2="23312" y2="49111"/>
                        <a14:foregroundMark x1="23312" y1="49111" x2="23312" y2="49111"/>
                        <a14:foregroundMark x1="23312" y1="49111" x2="23312" y2="49111"/>
                        <a14:foregroundMark x1="23312" y1="49111" x2="23312" y2="49111"/>
                        <a14:foregroundMark x1="23312" y1="49111" x2="23312" y2="49111"/>
                        <a14:foregroundMark x1="24662" y1="19305" x2="24662" y2="19305"/>
                        <a14:foregroundMark x1="24662" y1="19305" x2="24662" y2="19305"/>
                        <a14:foregroundMark x1="24662" y1="19305" x2="24662" y2="19305"/>
                        <a14:foregroundMark x1="24887" y1="8885" x2="24887" y2="8885"/>
                        <a14:foregroundMark x1="26238" y1="11632" x2="26238" y2="11632"/>
                        <a14:foregroundMark x1="26598" y1="15428" x2="26598" y2="15428"/>
                        <a14:foregroundMark x1="27183" y1="32149" x2="27183" y2="32149"/>
                        <a14:foregroundMark x1="26418" y1="22052" x2="26418" y2="22052"/>
                        <a14:foregroundMark x1="26418" y1="22052" x2="26418" y2="22052"/>
                        <a14:foregroundMark x1="26418" y1="21729" x2="26418" y2="21729"/>
                        <a14:foregroundMark x1="26418" y1="21729" x2="26418" y2="21729"/>
                        <a14:foregroundMark x1="24077" y1="21729" x2="24077" y2="21729"/>
                        <a14:foregroundMark x1="48110" y1="74475" x2="48110" y2="74475"/>
                        <a14:foregroundMark x1="39784" y1="63409" x2="39784" y2="63409"/>
                        <a14:foregroundMark x1="24302" y1="71325" x2="24302" y2="71325"/>
                        <a14:foregroundMark x1="25248" y1="71729" x2="25248" y2="71729"/>
                        <a14:foregroundMark x1="41494" y1="72052" x2="41494" y2="72052"/>
                        <a14:foregroundMark x1="23942" y1="42488" x2="23942" y2="42488"/>
                        <a14:foregroundMark x1="27768" y1="54281" x2="27768" y2="54281"/>
                        <a14:foregroundMark x1="26958" y1="48223" x2="26958" y2="48223"/>
                        <a14:foregroundMark x1="25698" y1="27060" x2="25698" y2="27060"/>
                        <a14:foregroundMark x1="23717" y1="26252" x2="23717" y2="26252"/>
                        <a14:foregroundMark x1="23717" y1="22375" x2="23717" y2="22375"/>
                        <a14:foregroundMark x1="24122" y1="19548" x2="24122" y2="19548"/>
                        <a14:foregroundMark x1="23582" y1="18578" x2="23582" y2="18578"/>
                        <a14:foregroundMark x1="24707" y1="18255" x2="24707" y2="18255"/>
                        <a14:foregroundMark x1="25878" y1="18255" x2="25878" y2="18255"/>
                        <a14:foregroundMark x1="26778" y1="18417" x2="26778" y2="18417"/>
                        <a14:foregroundMark x1="26868" y1="18578" x2="26103" y2="18578"/>
                        <a14:foregroundMark x1="24392" y1="7431" x2="24392" y2="7431"/>
                        <a14:foregroundMark x1="24347" y1="11389" x2="24347" y2="11389"/>
                        <a14:foregroundMark x1="22592" y1="11955" x2="22592" y2="11955"/>
                        <a14:foregroundMark x1="21017" y1="11793" x2="21017" y2="11793"/>
                        <a14:foregroundMark x1="23627" y1="78352" x2="23627" y2="78352"/>
                        <a14:foregroundMark x1="20432" y1="54523" x2="20432" y2="54523"/>
                        <a14:foregroundMark x1="20117" y1="57431" x2="20117" y2="57431"/>
                        <a14:foregroundMark x1="24032" y1="3877" x2="24032" y2="3877"/>
                        <a14:foregroundMark x1="54725" y1="42488" x2="54725" y2="42488"/>
                        <a14:foregroundMark x1="53960" y1="49031" x2="53960" y2="49031"/>
                        <a14:foregroundMark x1="55491" y1="50565" x2="55491" y2="50565"/>
                        <a14:foregroundMark x1="55491" y1="50565" x2="55491" y2="50565"/>
                        <a14:foregroundMark x1="53645" y1="49758" x2="53645" y2="49758"/>
                        <a14:foregroundMark x1="53645" y1="49758" x2="53645" y2="49758"/>
                        <a14:foregroundMark x1="56031" y1="47415" x2="56031" y2="47415"/>
                        <a14:foregroundMark x1="54815" y1="45800" x2="54815" y2="45800"/>
                        <a14:foregroundMark x1="54815" y1="45800" x2="54815" y2="45800"/>
                        <a14:foregroundMark x1="54815" y1="45800" x2="54815" y2="45800"/>
                        <a14:foregroundMark x1="54815" y1="45800" x2="54815" y2="45800"/>
                        <a14:foregroundMark x1="55266" y1="65267" x2="55266" y2="65267"/>
                        <a14:foregroundMark x1="53510" y1="49354" x2="53510" y2="49354"/>
                        <a14:foregroundMark x1="54725" y1="49354" x2="54725" y2="49354"/>
                        <a14:foregroundMark x1="55446" y1="46284" x2="55446" y2="46284"/>
                        <a14:foregroundMark x1="55446" y1="46284" x2="55446" y2="46284"/>
                        <a14:foregroundMark x1="55446" y1="46284" x2="55446" y2="46284"/>
                        <a14:foregroundMark x1="54815" y1="50000" x2="54815" y2="50000"/>
                        <a14:foregroundMark x1="54815" y1="54685" x2="54815" y2="54685"/>
                        <a14:foregroundMark x1="55446" y1="55816" x2="55446" y2="55816"/>
                        <a14:foregroundMark x1="55446" y1="55816" x2="55266" y2="57027"/>
                        <a14:foregroundMark x1="55671" y1="35460" x2="55671" y2="35460"/>
                        <a14:foregroundMark x1="55941" y1="27625" x2="55941" y2="27625"/>
                        <a14:foregroundMark x1="62016" y1="47254" x2="62016" y2="47254"/>
                        <a14:foregroundMark x1="53735" y1="49758" x2="53735" y2="49758"/>
                        <a14:foregroundMark x1="61791" y1="52908" x2="61791" y2="52908"/>
                        <a14:foregroundMark x1="61791" y1="52908" x2="61791" y2="52908"/>
                        <a14:foregroundMark x1="61926" y1="48223" x2="61926" y2="48223"/>
                        <a14:foregroundMark x1="62016" y1="49354" x2="62016" y2="49354"/>
                        <a14:foregroundMark x1="61881" y1="49192" x2="61881" y2="49192"/>
                        <a14:foregroundMark x1="62016" y1="46446" x2="62016" y2="46446"/>
                        <a14:foregroundMark x1="60576" y1="46607" x2="60576" y2="46607"/>
                        <a14:foregroundMark x1="59631" y1="47173" x2="59631" y2="47173"/>
                        <a14:foregroundMark x1="61881" y1="47819" x2="61881" y2="47819"/>
                        <a14:foregroundMark x1="61926" y1="48627" x2="61926" y2="48627"/>
                        <a14:backgroundMark x1="61566" y1="51696" x2="61566" y2="51696"/>
                      </a14:backgroundRemoval>
                    </a14:imgEffect>
                  </a14:imgLayer>
                </a14:imgProps>
              </a:ext>
            </a:extLst>
          </a:blip>
          <a:srcRect l="17775" t="1530" r="36550" b="18905"/>
          <a:stretch/>
        </p:blipFill>
        <p:spPr>
          <a:xfrm rot="16200000">
            <a:off x="4418232" y="1895483"/>
            <a:ext cx="1420144" cy="1378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04ED1E-8029-4ED2-A897-BF874FC2E22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113" b="80695" l="14761" r="80423">
                        <a14:foregroundMark x1="44329" y1="25121" x2="44329" y2="25121"/>
                        <a14:foregroundMark x1="35644" y1="25848" x2="35644" y2="25848"/>
                        <a14:foregroundMark x1="25113" y1="28514" x2="25113" y2="28514"/>
                        <a14:foregroundMark x1="20117" y1="43053" x2="20117" y2="43053"/>
                        <a14:foregroundMark x1="19712" y1="50808" x2="19712" y2="50808"/>
                        <a14:foregroundMark x1="19712" y1="50808" x2="19712" y2="50808"/>
                        <a14:foregroundMark x1="19532" y1="57108" x2="19532" y2="57108"/>
                        <a14:foregroundMark x1="14941" y1="55897" x2="14941" y2="55897"/>
                        <a14:foregroundMark x1="16742" y1="49111" x2="16742" y2="49111"/>
                        <a14:foregroundMark x1="28983" y1="80775" x2="28983" y2="80775"/>
                        <a14:foregroundMark x1="34788" y1="34572" x2="34788" y2="34572"/>
                        <a14:foregroundMark x1="34428" y1="28514" x2="34428" y2="28514"/>
                        <a14:foregroundMark x1="34428" y1="28514" x2="34428" y2="28514"/>
                        <a14:foregroundMark x1="60036" y1="27302" x2="60036" y2="27302"/>
                        <a14:foregroundMark x1="43564" y1="74475" x2="43564" y2="74475"/>
                        <a14:foregroundMark x1="40459" y1="27302" x2="40459" y2="27302"/>
                        <a14:foregroundMark x1="40459" y1="27302" x2="40459" y2="27302"/>
                        <a14:foregroundMark x1="53240" y1="49515" x2="53240" y2="49515"/>
                        <a14:foregroundMark x1="54500" y1="48304" x2="54500" y2="48304"/>
                        <a14:foregroundMark x1="54500" y1="48304" x2="54500" y2="48304"/>
                        <a14:foregroundMark x1="46175" y1="23990" x2="46175" y2="23990"/>
                        <a14:foregroundMark x1="37084" y1="22617" x2="37084" y2="22617"/>
                        <a14:foregroundMark x1="37084" y1="22617" x2="37084" y2="22617"/>
                        <a14:foregroundMark x1="30378" y1="22132" x2="30378" y2="22132"/>
                        <a14:foregroundMark x1="28893" y1="24475" x2="28893" y2="24475"/>
                        <a14:foregroundMark x1="28893" y1="24475" x2="28893" y2="24475"/>
                        <a14:foregroundMark x1="28893" y1="24475" x2="28893" y2="24475"/>
                        <a14:foregroundMark x1="28893" y1="24798" x2="28893" y2="24798"/>
                        <a14:foregroundMark x1="37264" y1="32714" x2="37264" y2="32714"/>
                        <a14:foregroundMark x1="42034" y1="31018" x2="42034" y2="31018"/>
                        <a14:foregroundMark x1="46490" y1="28191" x2="46490" y2="28191"/>
                        <a14:foregroundMark x1="53735" y1="48627" x2="53735" y2="48627"/>
                        <a14:foregroundMark x1="80468" y1="50000" x2="80468" y2="50000"/>
                        <a14:foregroundMark x1="40369" y1="75363" x2="40369" y2="75363"/>
                        <a14:foregroundMark x1="52790" y1="65913" x2="52790" y2="65913"/>
                        <a14:foregroundMark x1="53645" y1="28675" x2="53645" y2="28675"/>
                        <a14:foregroundMark x1="53645" y1="28675" x2="53645" y2="28675"/>
                        <a14:foregroundMark x1="54095" y1="29160" x2="54095" y2="29160"/>
                        <a14:foregroundMark x1="49595" y1="23829" x2="49595" y2="23829"/>
                        <a14:foregroundMark x1="41404" y1="24475" x2="41089" y2="24798"/>
                        <a14:foregroundMark x1="29703" y1="24960" x2="29703" y2="24960"/>
                        <a14:foregroundMark x1="29163" y1="31099" x2="29163" y2="31099"/>
                        <a14:foregroundMark x1="24932" y1="20113" x2="24932" y2="20113"/>
                      </a14:backgroundRemoval>
                    </a14:imgEffect>
                  </a14:imgLayer>
                </a14:imgProps>
              </a:ext>
            </a:extLst>
          </a:blip>
          <a:srcRect l="13846" t="15965" r="13101" b="17082"/>
          <a:stretch/>
        </p:blipFill>
        <p:spPr>
          <a:xfrm rot="16200000">
            <a:off x="6525952" y="1939836"/>
            <a:ext cx="2018335" cy="1030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75BAC2-015B-45D5-B51A-30C2D714AE2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935" b="84532" l="18225" r="84553">
                        <a14:foregroundMark x1="22087" y1="60131" x2="22087" y2="60131"/>
                        <a14:foregroundMark x1="27913" y1="76144" x2="27913" y2="76144"/>
                        <a14:foregroundMark x1="18767" y1="51198" x2="18767" y2="51198"/>
                        <a14:foregroundMark x1="19512" y1="51634" x2="19512" y2="51634"/>
                        <a14:foregroundMark x1="28659" y1="28758" x2="28659" y2="28758"/>
                        <a14:foregroundMark x1="68089" y1="24401" x2="68089" y2="24401"/>
                        <a14:foregroundMark x1="68089" y1="24401" x2="68089" y2="24401"/>
                        <a14:foregroundMark x1="84553" y1="52179" x2="84553" y2="52179"/>
                        <a14:foregroundMark x1="65786" y1="76471" x2="65786" y2="76471"/>
                        <a14:foregroundMark x1="65786" y1="76471" x2="65786" y2="76471"/>
                        <a14:foregroundMark x1="57927" y1="74946" x2="57927" y2="74946"/>
                        <a14:foregroundMark x1="60976" y1="79739" x2="60976" y2="79739"/>
                        <a14:foregroundMark x1="60976" y1="79739" x2="60976" y2="79739"/>
                        <a14:foregroundMark x1="62398" y1="23203" x2="62398" y2="23203"/>
                        <a14:foregroundMark x1="62398" y1="23203" x2="62398" y2="23203"/>
                        <a14:foregroundMark x1="55149" y1="25163" x2="55149" y2="25163"/>
                        <a14:foregroundMark x1="60501" y1="32026" x2="60501" y2="32026"/>
                        <a14:foregroundMark x1="72290" y1="30283" x2="72290" y2="30283"/>
                        <a14:foregroundMark x1="78455" y1="28649" x2="78455" y2="28649"/>
                        <a14:foregroundMark x1="80285" y1="26144" x2="80285" y2="26144"/>
                        <a14:foregroundMark x1="73374" y1="25926" x2="73374" y2="25926"/>
                        <a14:foregroundMark x1="64024" y1="26253" x2="64024" y2="26253"/>
                        <a14:foregroundMark x1="63957" y1="26253" x2="63957" y2="26253"/>
                        <a14:foregroundMark x1="52846" y1="23965" x2="52846" y2="23965"/>
                        <a14:foregroundMark x1="27778" y1="26144" x2="27778" y2="26144"/>
                        <a14:foregroundMark x1="21545" y1="42810" x2="21545" y2="42810"/>
                        <a14:foregroundMark x1="22154" y1="51198" x2="22154" y2="51198"/>
                        <a14:foregroundMark x1="22154" y1="51198" x2="22154" y2="51198"/>
                        <a14:foregroundMark x1="27236" y1="26688" x2="27236" y2="26688"/>
                        <a14:foregroundMark x1="27236" y1="26688" x2="27236" y2="26688"/>
                        <a14:foregroundMark x1="26694" y1="30937" x2="26694" y2="30937"/>
                        <a14:foregroundMark x1="24255" y1="30065" x2="24255" y2="30065"/>
                        <a14:foregroundMark x1="26897" y1="29085" x2="26897" y2="29085"/>
                        <a14:foregroundMark x1="52981" y1="19935" x2="52981" y2="19935"/>
                        <a14:foregroundMark x1="62195" y1="21024" x2="62195" y2="21024"/>
                        <a14:foregroundMark x1="70122" y1="22985" x2="70122" y2="22985"/>
                        <a14:foregroundMark x1="74051" y1="21786" x2="74051" y2="21786"/>
                        <a14:foregroundMark x1="60027" y1="75163" x2="60027" y2="75163"/>
                        <a14:foregroundMark x1="53862" y1="77233" x2="53862" y2="77233"/>
                        <a14:foregroundMark x1="54268" y1="83007" x2="54268" y2="83007"/>
                        <a14:foregroundMark x1="61382" y1="81808" x2="61382" y2="81808"/>
                        <a14:foregroundMark x1="79268" y1="83115" x2="79268" y2="83115"/>
                        <a14:foregroundMark x1="80217" y1="79956" x2="80217" y2="79956"/>
                        <a14:foregroundMark x1="77371" y1="80174" x2="77371" y2="80174"/>
                        <a14:foregroundMark x1="72900" y1="80501" x2="72900" y2="80501"/>
                        <a14:foregroundMark x1="72900" y1="80501" x2="72900" y2="80501"/>
                        <a14:foregroundMark x1="63279" y1="75599" x2="63279" y2="75599"/>
                        <a14:foregroundMark x1="63144" y1="75599" x2="63144" y2="75599"/>
                        <a14:foregroundMark x1="57385" y1="81155" x2="57385" y2="81155"/>
                        <a14:foregroundMark x1="57317" y1="84205" x2="57317" y2="84205"/>
                        <a14:foregroundMark x1="26694" y1="82026" x2="26694" y2="82026"/>
                        <a14:foregroundMark x1="66802" y1="26906" x2="66802" y2="26906"/>
                        <a14:foregroundMark x1="75271" y1="37037" x2="75271" y2="37037"/>
                        <a14:foregroundMark x1="67547" y1="27451" x2="67547" y2="27451"/>
                        <a14:foregroundMark x1="60366" y1="27451" x2="60366" y2="27451"/>
                        <a14:foregroundMark x1="68428" y1="34749" x2="68428" y2="34749"/>
                        <a14:foregroundMark x1="77439" y1="29739" x2="77439" y2="29739"/>
                        <a14:foregroundMark x1="77439" y1="25490" x2="77439" y2="25490"/>
                        <a14:foregroundMark x1="66531" y1="78431" x2="66531" y2="78431"/>
                        <a14:foregroundMark x1="63347" y1="79085" x2="63347" y2="79085"/>
                        <a14:foregroundMark x1="68835" y1="81808" x2="68835" y2="81808"/>
                        <a14:foregroundMark x1="75136" y1="84532" x2="75136" y2="84532"/>
                        <a14:foregroundMark x1="62127" y1="82135" x2="62127" y2="82135"/>
                        <a14:foregroundMark x1="18293" y1="51416" x2="18293" y2="51416"/>
                        <a14:foregroundMark x1="19512" y1="49346" x2="19512" y2="49346"/>
                      </a14:backgroundRemoval>
                    </a14:imgEffect>
                  </a14:imgLayer>
                </a14:imgProps>
              </a:ext>
            </a:extLst>
          </a:blip>
          <a:srcRect l="10590" t="13714" r="12722" b="8445"/>
          <a:stretch/>
        </p:blipFill>
        <p:spPr>
          <a:xfrm rot="5400000">
            <a:off x="9374181" y="1905149"/>
            <a:ext cx="2369012" cy="1495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880EF7-4DE9-4BBF-89FD-A75DD1F857D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6834" b="67447" l="24032" r="76148">
                        <a14:foregroundMark x1="27273" y1="39015" x2="27273" y2="39015"/>
                        <a14:foregroundMark x1="24212" y1="39984" x2="24212" y2="39984"/>
                        <a14:foregroundMark x1="28758" y1="36995" x2="28758" y2="36995"/>
                        <a14:foregroundMark x1="50810" y1="67609" x2="50810" y2="67609"/>
                        <a14:foregroundMark x1="59001" y1="60985" x2="59001" y2="60985"/>
                        <a14:foregroundMark x1="73897" y1="49677" x2="73897" y2="49677"/>
                        <a14:foregroundMark x1="76148" y1="49273" x2="76148" y2="49273"/>
                      </a14:backgroundRemoval>
                    </a14:imgEffect>
                  </a14:imgLayer>
                </a14:imgProps>
              </a:ext>
            </a:extLst>
          </a:blip>
          <a:srcRect l="23312" t="34018" r="22300" b="29369"/>
          <a:stretch/>
        </p:blipFill>
        <p:spPr>
          <a:xfrm rot="17389808">
            <a:off x="3862415" y="4464714"/>
            <a:ext cx="2624776" cy="98445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BF5339-ABB4-416D-B6C9-E4F3A0CDA55D}"/>
              </a:ext>
            </a:extLst>
          </p:cNvPr>
          <p:cNvCxnSpPr>
            <a:cxnSpLocks/>
          </p:cNvCxnSpPr>
          <p:nvPr/>
        </p:nvCxnSpPr>
        <p:spPr>
          <a:xfrm>
            <a:off x="4191762" y="584775"/>
            <a:ext cx="0" cy="577737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F4420E-D0A5-4311-8DB3-593D701B7CF0}"/>
              </a:ext>
            </a:extLst>
          </p:cNvPr>
          <p:cNvCxnSpPr>
            <a:cxnSpLocks/>
          </p:cNvCxnSpPr>
          <p:nvPr/>
        </p:nvCxnSpPr>
        <p:spPr>
          <a:xfrm>
            <a:off x="8705100" y="1292362"/>
            <a:ext cx="0" cy="499051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7EF8CAD-63B0-4CD1-ACB3-0619B4DEAC87}"/>
              </a:ext>
            </a:extLst>
          </p:cNvPr>
          <p:cNvSpPr/>
          <p:nvPr/>
        </p:nvSpPr>
        <p:spPr>
          <a:xfrm>
            <a:off x="9621581" y="1074089"/>
            <a:ext cx="1921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Bipropellant Spacecraft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DF280A-BBDA-4391-ABF4-A2EDF0DF6A44}"/>
              </a:ext>
            </a:extLst>
          </p:cNvPr>
          <p:cNvSpPr/>
          <p:nvPr/>
        </p:nvSpPr>
        <p:spPr>
          <a:xfrm>
            <a:off x="5138635" y="1014715"/>
            <a:ext cx="22213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Monopropellant Spacecraft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F01094-93D0-4A21-B4A7-4594C86E96FC}"/>
              </a:ext>
            </a:extLst>
          </p:cNvPr>
          <p:cNvSpPr txBox="1"/>
          <p:nvPr/>
        </p:nvSpPr>
        <p:spPr>
          <a:xfrm>
            <a:off x="8973810" y="2319757"/>
            <a:ext cx="837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Probe Deck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92F89C-7AB2-41B7-BE1C-8442288833F3}"/>
              </a:ext>
            </a:extLst>
          </p:cNvPr>
          <p:cNvSpPr txBox="1"/>
          <p:nvPr/>
        </p:nvSpPr>
        <p:spPr>
          <a:xfrm>
            <a:off x="8966164" y="2929416"/>
            <a:ext cx="8210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Avionics &amp;</a:t>
            </a:r>
          </a:p>
          <a:p>
            <a:r>
              <a:rPr lang="en-US" sz="1100" dirty="0">
                <a:solidFill>
                  <a:schemeClr val="bg1"/>
                </a:solidFill>
              </a:rPr>
              <a:t>Instrument</a:t>
            </a:r>
          </a:p>
          <a:p>
            <a:r>
              <a:rPr lang="en-US" sz="1100" dirty="0">
                <a:solidFill>
                  <a:schemeClr val="bg1"/>
                </a:solidFill>
              </a:rPr>
              <a:t>Deck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5844F4-1E5A-4D5D-ADC5-1C36D07B1A70}"/>
              </a:ext>
            </a:extLst>
          </p:cNvPr>
          <p:cNvSpPr txBox="1"/>
          <p:nvPr/>
        </p:nvSpPr>
        <p:spPr>
          <a:xfrm>
            <a:off x="4509690" y="3300081"/>
            <a:ext cx="1199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ESPA Concept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Side view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6A01F6-0A16-4E2F-A7B4-90E051CD79B6}"/>
              </a:ext>
            </a:extLst>
          </p:cNvPr>
          <p:cNvSpPr txBox="1"/>
          <p:nvPr/>
        </p:nvSpPr>
        <p:spPr>
          <a:xfrm>
            <a:off x="6662430" y="3429000"/>
            <a:ext cx="1895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Probe Module Concept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24247E-89DB-4E5F-9534-5385E17E1AD9}"/>
              </a:ext>
            </a:extLst>
          </p:cNvPr>
          <p:cNvSpPr txBox="1"/>
          <p:nvPr/>
        </p:nvSpPr>
        <p:spPr>
          <a:xfrm>
            <a:off x="94469" y="4433723"/>
            <a:ext cx="2069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20 probes integrated onto S/C bus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9710C1-1D6A-474E-ABC9-7A7428E36AC5}"/>
              </a:ext>
            </a:extLst>
          </p:cNvPr>
          <p:cNvSpPr txBox="1"/>
          <p:nvPr/>
        </p:nvSpPr>
        <p:spPr>
          <a:xfrm>
            <a:off x="2069998" y="4444872"/>
            <a:ext cx="2069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20 probes integrated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as separate module.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60D9ECA-6AFA-4F30-86EF-628546945F38}"/>
              </a:ext>
            </a:extLst>
          </p:cNvPr>
          <p:cNvCxnSpPr>
            <a:cxnSpLocks/>
          </p:cNvCxnSpPr>
          <p:nvPr/>
        </p:nvCxnSpPr>
        <p:spPr>
          <a:xfrm>
            <a:off x="4204818" y="737175"/>
            <a:ext cx="0" cy="5777372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B759F76E-113E-4EF2-AF41-46B30B9F0DF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1569" b="77778" l="9621" r="95190">
                        <a14:foregroundMark x1="28591" y1="30937" x2="28591" y2="30937"/>
                        <a14:foregroundMark x1="19919" y1="23965" x2="19919" y2="23965"/>
                        <a14:foregroundMark x1="56165" y1="77778" x2="56165" y2="77778"/>
                        <a14:foregroundMark x1="90583" y1="47386" x2="90583" y2="47386"/>
                        <a14:foregroundMark x1="95190" y1="46405" x2="95190" y2="46405"/>
                        <a14:foregroundMark x1="62331" y1="43464" x2="62331" y2="43464"/>
                        <a14:foregroundMark x1="9688" y1="27996" x2="9688" y2="27996"/>
                        <a14:foregroundMark x1="16599" y1="21569" x2="16599" y2="21569"/>
                      </a14:backgroundRemoval>
                    </a14:imgEffect>
                  </a14:imgLayer>
                </a14:imgProps>
              </a:ext>
            </a:extLst>
          </a:blip>
          <a:srcRect l="5378" t="17524" r="2317" b="16444"/>
          <a:stretch/>
        </p:blipFill>
        <p:spPr>
          <a:xfrm rot="17887200">
            <a:off x="8872597" y="4560035"/>
            <a:ext cx="3497637" cy="15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4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ACF977-22AA-472D-AB0D-93BF9EBCCD08}"/>
              </a:ext>
            </a:extLst>
          </p:cNvPr>
          <p:cNvSpPr txBox="1"/>
          <p:nvPr/>
        </p:nvSpPr>
        <p:spPr>
          <a:xfrm>
            <a:off x="3883044" y="164592"/>
            <a:ext cx="442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</a:rPr>
              <a:t>CONCURRENT ENGINEERING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919459-9B9C-4E58-B605-75E33B0E7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662499"/>
              </p:ext>
            </p:extLst>
          </p:nvPr>
        </p:nvGraphicFramePr>
        <p:xfrm>
          <a:off x="448163" y="1243491"/>
          <a:ext cx="6988530" cy="2537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6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96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cs typeface="Calibri"/>
                        </a:rPr>
                        <a:t>Resource</a:t>
                      </a:r>
                      <a:endParaRPr lang="en-US" sz="14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cs typeface="Calibri"/>
                        </a:rPr>
                        <a:t>Value</a:t>
                      </a:r>
                      <a:endParaRPr lang="en-US" sz="14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cs typeface="Calibri"/>
                        </a:rPr>
                        <a:t>Allocation / Requirement</a:t>
                      </a:r>
                      <a:endParaRPr lang="en-US" sz="14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cs typeface="Calibri"/>
                        </a:rPr>
                        <a:t>Margin</a:t>
                      </a:r>
                      <a:endParaRPr lang="en-US" sz="14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1910" marR="4191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214">
                <a:tc>
                  <a:txBody>
                    <a:bodyPr/>
                    <a:lstStyle/>
                    <a:p>
                      <a:pPr marL="0" marR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Launched Dry Mass (kg)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1319</a:t>
                      </a: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2000</a:t>
                      </a: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52%</a:t>
                      </a:r>
                    </a:p>
                  </a:txBody>
                  <a:tcPr marL="41910" marR="4191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214">
                <a:tc>
                  <a:txBody>
                    <a:bodyPr/>
                    <a:lstStyle/>
                    <a:p>
                      <a:pPr marL="0" marR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Propellant Mass (kg)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1905</a:t>
                      </a: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3000</a:t>
                      </a: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57%</a:t>
                      </a:r>
                    </a:p>
                  </a:txBody>
                  <a:tcPr marL="41910" marR="4191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214">
                <a:tc>
                  <a:txBody>
                    <a:bodyPr/>
                    <a:lstStyle/>
                    <a:p>
                      <a:pPr marL="0" marR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Total Power (W)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743</a:t>
                      </a: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1493</a:t>
                      </a: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50%</a:t>
                      </a:r>
                    </a:p>
                  </a:txBody>
                  <a:tcPr marL="41910" marR="4191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214">
                <a:tc>
                  <a:txBody>
                    <a:bodyPr/>
                    <a:lstStyle/>
                    <a:p>
                      <a:pPr marL="0" marR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Battery DOD (%)</a:t>
                      </a: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__</a:t>
                      </a: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80</a:t>
                      </a: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__%</a:t>
                      </a:r>
                    </a:p>
                  </a:txBody>
                  <a:tcPr marL="41910" marR="4191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2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Pointing (</a:t>
                      </a:r>
                      <a:r>
                        <a:rPr lang="en-US" sz="14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arcsec</a:t>
                      </a:r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*</a:t>
                      </a: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360</a:t>
                      </a: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*</a:t>
                      </a:r>
                    </a:p>
                  </a:txBody>
                  <a:tcPr marL="41910" marR="4191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75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Attitude Knowledge (</a:t>
                      </a:r>
                      <a:r>
                        <a:rPr lang="en-US" sz="14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arcsec</a:t>
                      </a:r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*</a:t>
                      </a: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*</a:t>
                      </a:r>
                    </a:p>
                  </a:txBody>
                  <a:tcPr marL="41910" marR="4191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2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Jitter (</a:t>
                      </a:r>
                      <a:r>
                        <a:rPr lang="en-US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arcsec</a:t>
                      </a: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/s)</a:t>
                      </a: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*</a:t>
                      </a: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2</a:t>
                      </a: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*</a:t>
                      </a:r>
                    </a:p>
                  </a:txBody>
                  <a:tcPr marL="41910" marR="4191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214">
                <a:tc>
                  <a:txBody>
                    <a:bodyPr/>
                    <a:lstStyle/>
                    <a:p>
                      <a:pPr marL="0" marR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S/C Delta V (m/s)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1700-2500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3089</a:t>
                      </a:r>
                    </a:p>
                  </a:txBody>
                  <a:tcPr marL="41910" marR="4191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__%</a:t>
                      </a:r>
                    </a:p>
                  </a:txBody>
                  <a:tcPr marL="41910" marR="4191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81B8047-F041-4BD6-A905-3A27309AD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043" y="3929776"/>
            <a:ext cx="3254650" cy="24183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F144CDB-8D80-427B-A037-36CDB465B93F}"/>
              </a:ext>
            </a:extLst>
          </p:cNvPr>
          <p:cNvGrpSpPr/>
          <p:nvPr/>
        </p:nvGrpSpPr>
        <p:grpSpPr>
          <a:xfrm>
            <a:off x="448163" y="3929776"/>
            <a:ext cx="3254650" cy="2418317"/>
            <a:chOff x="8282160" y="3524799"/>
            <a:chExt cx="3242105" cy="23713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63BBDC-A098-4FA5-9AC2-128E7125B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82160" y="3524799"/>
              <a:ext cx="3242105" cy="237131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7B98A9-10BE-45BD-88A0-DB68F63E39D7}"/>
                </a:ext>
              </a:extLst>
            </p:cNvPr>
            <p:cNvSpPr txBox="1"/>
            <p:nvPr/>
          </p:nvSpPr>
          <p:spPr>
            <a:xfrm>
              <a:off x="9138174" y="3550375"/>
              <a:ext cx="1517531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200" b="1" dirty="0"/>
                <a:t>Science Mode Power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5073E9C-08F9-49E2-9299-151FC5E42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387" y="1227259"/>
            <a:ext cx="4001322" cy="510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3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ACF977-22AA-472D-AB0D-93BF9EBCCD08}"/>
              </a:ext>
            </a:extLst>
          </p:cNvPr>
          <p:cNvSpPr txBox="1"/>
          <p:nvPr/>
        </p:nvSpPr>
        <p:spPr>
          <a:xfrm>
            <a:off x="4431632" y="164592"/>
            <a:ext cx="3328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</a:rPr>
              <a:t>INTERFACE ANALYSIS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4013C6-05BA-4775-93A1-5557E0E70D67}"/>
              </a:ext>
            </a:extLst>
          </p:cNvPr>
          <p:cNvSpPr txBox="1"/>
          <p:nvPr/>
        </p:nvSpPr>
        <p:spPr>
          <a:xfrm>
            <a:off x="5051415" y="5108464"/>
            <a:ext cx="1439501" cy="1200329"/>
          </a:xfrm>
          <a:prstGeom prst="rect">
            <a:avLst/>
          </a:prstGeom>
          <a:solidFill>
            <a:srgbClr val="E2B6E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Probes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F9FBE-0A7A-44E1-A275-7994E9AE8208}"/>
              </a:ext>
            </a:extLst>
          </p:cNvPr>
          <p:cNvSpPr txBox="1"/>
          <p:nvPr/>
        </p:nvSpPr>
        <p:spPr>
          <a:xfrm>
            <a:off x="4896436" y="830400"/>
            <a:ext cx="1278345" cy="369332"/>
          </a:xfrm>
          <a:prstGeom prst="rect">
            <a:avLst/>
          </a:prstGeom>
          <a:solidFill>
            <a:srgbClr val="FFC5C5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DSN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998E52-7248-418D-98FF-45A41BAFA4CA}"/>
              </a:ext>
            </a:extLst>
          </p:cNvPr>
          <p:cNvSpPr txBox="1"/>
          <p:nvPr/>
        </p:nvSpPr>
        <p:spPr>
          <a:xfrm>
            <a:off x="2739207" y="829219"/>
            <a:ext cx="149682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Mission Ops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078F62-E4E7-4160-B762-90A3FEA6CD29}"/>
              </a:ext>
            </a:extLst>
          </p:cNvPr>
          <p:cNvSpPr txBox="1"/>
          <p:nvPr/>
        </p:nvSpPr>
        <p:spPr>
          <a:xfrm>
            <a:off x="578725" y="829219"/>
            <a:ext cx="1730189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Science Team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25BC7A-D2F7-423F-9B32-618353864F83}"/>
              </a:ext>
            </a:extLst>
          </p:cNvPr>
          <p:cNvSpPr txBox="1"/>
          <p:nvPr/>
        </p:nvSpPr>
        <p:spPr>
          <a:xfrm>
            <a:off x="3886978" y="2440708"/>
            <a:ext cx="2554701" cy="14465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UHF Comm Network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Mars Express (elliptical, 87°)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Odyssey (circular LMO, 93°)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TGO (circular LMO, 74°)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MAVEN (elliptical, 75°)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MRO (circular LMO, 93°)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1717A8-5FC6-402A-AC43-DFD9E6F49E8D}"/>
              </a:ext>
            </a:extLst>
          </p:cNvPr>
          <p:cNvCxnSpPr>
            <a:cxnSpLocks/>
            <a:stCxn id="5" idx="1"/>
            <a:endCxn id="6" idx="3"/>
          </p:cNvCxnSpPr>
          <p:nvPr/>
        </p:nvCxnSpPr>
        <p:spPr>
          <a:xfrm flipH="1" flipV="1">
            <a:off x="4236027" y="1013885"/>
            <a:ext cx="660409" cy="1181"/>
          </a:xfrm>
          <a:prstGeom prst="straightConnector1">
            <a:avLst/>
          </a:prstGeom>
          <a:ln>
            <a:solidFill>
              <a:schemeClr val="bg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F02524-3135-4F8C-91F6-BC755BB2CA76}"/>
              </a:ext>
            </a:extLst>
          </p:cNvPr>
          <p:cNvCxnSpPr>
            <a:cxnSpLocks/>
            <a:stCxn id="6" idx="1"/>
            <a:endCxn id="7" idx="3"/>
          </p:cNvCxnSpPr>
          <p:nvPr/>
        </p:nvCxnSpPr>
        <p:spPr>
          <a:xfrm flipH="1">
            <a:off x="2308914" y="1013885"/>
            <a:ext cx="430293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E3690B9-50D5-4A6B-95CF-6724CEC729F0}"/>
              </a:ext>
            </a:extLst>
          </p:cNvPr>
          <p:cNvSpPr/>
          <p:nvPr/>
        </p:nvSpPr>
        <p:spPr>
          <a:xfrm>
            <a:off x="6975727" y="996215"/>
            <a:ext cx="4958998" cy="47046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F41406-DF6C-4550-97E4-A643CD9A0D52}"/>
              </a:ext>
            </a:extLst>
          </p:cNvPr>
          <p:cNvSpPr txBox="1"/>
          <p:nvPr/>
        </p:nvSpPr>
        <p:spPr>
          <a:xfrm>
            <a:off x="8307811" y="1011877"/>
            <a:ext cx="20260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Orbiter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BF0655-F2E9-4E41-8A76-0BC883783625}"/>
              </a:ext>
            </a:extLst>
          </p:cNvPr>
          <p:cNvSpPr txBox="1"/>
          <p:nvPr/>
        </p:nvSpPr>
        <p:spPr>
          <a:xfrm>
            <a:off x="9933071" y="3991843"/>
            <a:ext cx="1805140" cy="1477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Instrument Data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Inst #1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Inst #2 (2x)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Inst #3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Inst #4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BF4009-42FF-4669-BDDF-599E3E41B349}"/>
              </a:ext>
            </a:extLst>
          </p:cNvPr>
          <p:cNvSpPr txBox="1"/>
          <p:nvPr/>
        </p:nvSpPr>
        <p:spPr>
          <a:xfrm>
            <a:off x="10068021" y="1154828"/>
            <a:ext cx="1726084" cy="1292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Other SC Data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Orbit determination and commanding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On-board sensors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Propulsion system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Solar arrays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0C8EAD-A93F-4FE0-91E3-6B8C5D19E4BE}"/>
              </a:ext>
            </a:extLst>
          </p:cNvPr>
          <p:cNvSpPr txBox="1"/>
          <p:nvPr/>
        </p:nvSpPr>
        <p:spPr>
          <a:xfrm>
            <a:off x="8626986" y="3016134"/>
            <a:ext cx="237347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On-board Computer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(data storage and processing)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F2460A-1416-4C7C-9A4A-F36243CCC784}"/>
              </a:ext>
            </a:extLst>
          </p:cNvPr>
          <p:cNvSpPr/>
          <p:nvPr/>
        </p:nvSpPr>
        <p:spPr>
          <a:xfrm>
            <a:off x="7457772" y="3163983"/>
            <a:ext cx="612344" cy="288421"/>
          </a:xfrm>
          <a:prstGeom prst="rect">
            <a:avLst/>
          </a:prstGeom>
          <a:solidFill>
            <a:srgbClr val="FFCCF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Electra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3D403F-D145-4340-87F8-5967E9989BAB}"/>
              </a:ext>
            </a:extLst>
          </p:cNvPr>
          <p:cNvSpPr/>
          <p:nvPr/>
        </p:nvSpPr>
        <p:spPr>
          <a:xfrm>
            <a:off x="7491636" y="4187696"/>
            <a:ext cx="612344" cy="288421"/>
          </a:xfrm>
          <a:prstGeom prst="rect">
            <a:avLst/>
          </a:prstGeom>
          <a:solidFill>
            <a:srgbClr val="FFCCFB"/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LoRa*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3B275-EFA4-482F-BC2D-C6E79B8CEC14}"/>
              </a:ext>
            </a:extLst>
          </p:cNvPr>
          <p:cNvSpPr/>
          <p:nvPr/>
        </p:nvSpPr>
        <p:spPr>
          <a:xfrm>
            <a:off x="7335002" y="1941614"/>
            <a:ext cx="1220993" cy="288421"/>
          </a:xfrm>
          <a:prstGeom prst="rect">
            <a:avLst/>
          </a:prstGeom>
          <a:solidFill>
            <a:srgbClr val="FFC5C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X-band transceiver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24123E6-DF1B-4CE7-88B2-ACB7ED55C3E1}"/>
              </a:ext>
            </a:extLst>
          </p:cNvPr>
          <p:cNvCxnSpPr>
            <a:cxnSpLocks/>
          </p:cNvCxnSpPr>
          <p:nvPr/>
        </p:nvCxnSpPr>
        <p:spPr>
          <a:xfrm>
            <a:off x="10757327" y="2447490"/>
            <a:ext cx="0" cy="581039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D6FE0AE-6033-4547-80D7-4F4F9152ADBB}"/>
              </a:ext>
            </a:extLst>
          </p:cNvPr>
          <p:cNvSpPr/>
          <p:nvPr/>
        </p:nvSpPr>
        <p:spPr>
          <a:xfrm>
            <a:off x="182228" y="5421845"/>
            <a:ext cx="2770175" cy="109176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E1889E-48E3-4CA7-B621-A4961FA78C77}"/>
              </a:ext>
            </a:extLst>
          </p:cNvPr>
          <p:cNvSpPr txBox="1"/>
          <p:nvPr/>
        </p:nvSpPr>
        <p:spPr>
          <a:xfrm>
            <a:off x="667039" y="5421845"/>
            <a:ext cx="2293640" cy="10772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2-way comm (Rx/Tx)</a:t>
            </a:r>
          </a:p>
          <a:p>
            <a:r>
              <a:rPr lang="en-US" sz="1600" dirty="0">
                <a:solidFill>
                  <a:schemeClr val="bg1"/>
                </a:solidFill>
              </a:rPr>
              <a:t>1-way comm</a:t>
            </a:r>
          </a:p>
          <a:p>
            <a:r>
              <a:rPr lang="en-US" sz="1600" dirty="0">
                <a:solidFill>
                  <a:schemeClr val="bg1"/>
                </a:solidFill>
              </a:rPr>
              <a:t>Cables or interface cards</a:t>
            </a:r>
          </a:p>
          <a:p>
            <a:r>
              <a:rPr lang="en-US" sz="1600" dirty="0">
                <a:solidFill>
                  <a:schemeClr val="bg1"/>
                </a:solidFill>
              </a:rPr>
              <a:t>Trade not completed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CA68F19-53B8-4029-9668-658415247376}"/>
              </a:ext>
            </a:extLst>
          </p:cNvPr>
          <p:cNvCxnSpPr/>
          <p:nvPr/>
        </p:nvCxnSpPr>
        <p:spPr>
          <a:xfrm>
            <a:off x="249880" y="6351949"/>
            <a:ext cx="365760" cy="0"/>
          </a:xfrm>
          <a:prstGeom prst="line">
            <a:avLst/>
          </a:prstGeom>
          <a:ln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C5B8BC-6779-488F-950D-F6497396EAE6}"/>
              </a:ext>
            </a:extLst>
          </p:cNvPr>
          <p:cNvCxnSpPr>
            <a:cxnSpLocks/>
          </p:cNvCxnSpPr>
          <p:nvPr/>
        </p:nvCxnSpPr>
        <p:spPr>
          <a:xfrm>
            <a:off x="246961" y="5598341"/>
            <a:ext cx="365760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3C456C-2D53-4C8D-A819-5F5D935DAE1A}"/>
              </a:ext>
            </a:extLst>
          </p:cNvPr>
          <p:cNvCxnSpPr/>
          <p:nvPr/>
        </p:nvCxnSpPr>
        <p:spPr>
          <a:xfrm>
            <a:off x="246961" y="6098801"/>
            <a:ext cx="365760" cy="0"/>
          </a:xfrm>
          <a:prstGeom prst="line">
            <a:avLst/>
          </a:prstGeom>
          <a:ln w="28575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F29433-EF1F-4D7A-A313-0F0439B15DF2}"/>
              </a:ext>
            </a:extLst>
          </p:cNvPr>
          <p:cNvCxnSpPr>
            <a:cxnSpLocks/>
          </p:cNvCxnSpPr>
          <p:nvPr/>
        </p:nvCxnSpPr>
        <p:spPr>
          <a:xfrm>
            <a:off x="266177" y="5853909"/>
            <a:ext cx="369869" cy="0"/>
          </a:xfrm>
          <a:prstGeom prst="straightConnector1">
            <a:avLst/>
          </a:prstGeom>
          <a:ln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8">
            <a:extLst>
              <a:ext uri="{FF2B5EF4-FFF2-40B4-BE49-F238E27FC236}">
                <a16:creationId xmlns:a16="http://schemas.microsoft.com/office/drawing/2014/main" id="{D551632D-8F0F-4C1E-80C9-536B8A096676}"/>
              </a:ext>
            </a:extLst>
          </p:cNvPr>
          <p:cNvCxnSpPr>
            <a:cxnSpLocks/>
            <a:stCxn id="8" idx="2"/>
            <a:endCxn id="3" idx="0"/>
          </p:cNvCxnSpPr>
          <p:nvPr/>
        </p:nvCxnSpPr>
        <p:spPr>
          <a:xfrm rot="16200000" flipH="1">
            <a:off x="4857144" y="4194442"/>
            <a:ext cx="1221206" cy="606837"/>
          </a:xfrm>
          <a:prstGeom prst="bentConnector3">
            <a:avLst/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154">
            <a:extLst>
              <a:ext uri="{FF2B5EF4-FFF2-40B4-BE49-F238E27FC236}">
                <a16:creationId xmlns:a16="http://schemas.microsoft.com/office/drawing/2014/main" id="{5EDBAC39-1816-4217-B669-EAA0E789B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590684"/>
              </p:ext>
            </p:extLst>
          </p:nvPr>
        </p:nvGraphicFramePr>
        <p:xfrm>
          <a:off x="213246" y="1895893"/>
          <a:ext cx="3384544" cy="311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129">
                  <a:extLst>
                    <a:ext uri="{9D8B030D-6E8A-4147-A177-3AD203B41FA5}">
                      <a16:colId xmlns:a16="http://schemas.microsoft.com/office/drawing/2014/main" val="1657456279"/>
                    </a:ext>
                  </a:extLst>
                </a:gridCol>
                <a:gridCol w="1673415">
                  <a:extLst>
                    <a:ext uri="{9D8B030D-6E8A-4147-A177-3AD203B41FA5}">
                      <a16:colId xmlns:a16="http://schemas.microsoft.com/office/drawing/2014/main" val="2842560094"/>
                    </a:ext>
                  </a:extLst>
                </a:gridCol>
              </a:tblGrid>
              <a:tr h="25522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Mission Element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876250"/>
                  </a:ext>
                </a:extLst>
              </a:tr>
              <a:tr h="255223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Science Mode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Orbiter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12871"/>
                  </a:ext>
                </a:extLst>
              </a:tr>
              <a:tr h="420368">
                <a:tc>
                  <a:txBody>
                    <a:bodyPr/>
                    <a:lstStyle/>
                    <a:p>
                      <a:r>
                        <a:rPr lang="en-US" sz="1100" dirty="0"/>
                        <a:t>Direct-to-Earth Communication (45+ min)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DSN, Ka-band transceiver, X-band transceiver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76212"/>
                  </a:ext>
                </a:extLst>
              </a:tr>
              <a:tr h="420368">
                <a:tc>
                  <a:txBody>
                    <a:bodyPr/>
                    <a:lstStyle/>
                    <a:p>
                      <a:r>
                        <a:rPr lang="en-US" sz="1100" dirty="0"/>
                        <a:t>Instrument Calibration </a:t>
                      </a:r>
                    </a:p>
                    <a:p>
                      <a:r>
                        <a:rPr lang="en-US" sz="1100" dirty="0"/>
                        <a:t>(15 min / 10 days)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8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Instruments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05003"/>
                  </a:ext>
                </a:extLst>
              </a:tr>
              <a:tr h="420368">
                <a:tc>
                  <a:txBody>
                    <a:bodyPr/>
                    <a:lstStyle/>
                    <a:p>
                      <a:r>
                        <a:rPr lang="en-US" sz="1100" dirty="0"/>
                        <a:t>UHF Network / Probe Communication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Electra radio, Frontier-Lite radio, LoRa radio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128376"/>
                  </a:ext>
                </a:extLst>
              </a:tr>
              <a:tr h="420368">
                <a:tc>
                  <a:txBody>
                    <a:bodyPr/>
                    <a:lstStyle/>
                    <a:p>
                      <a:r>
                        <a:rPr lang="en-US" sz="1100" dirty="0"/>
                        <a:t>UHF Network to Earth</a:t>
                      </a:r>
                    </a:p>
                    <a:p>
                      <a:r>
                        <a:rPr lang="en-US" sz="1100" dirty="0"/>
                        <a:t>(5 min / 7 days)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UHF Comm Network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337193"/>
                  </a:ext>
                </a:extLst>
              </a:tr>
              <a:tr h="420368">
                <a:tc>
                  <a:txBody>
                    <a:bodyPr/>
                    <a:lstStyle/>
                    <a:p>
                      <a:r>
                        <a:rPr lang="en-US" sz="1100" dirty="0"/>
                        <a:t>Ground Operations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6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Science team, Mission ops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6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381045"/>
                  </a:ext>
                </a:extLst>
              </a:tr>
              <a:tr h="420368">
                <a:tc>
                  <a:txBody>
                    <a:bodyPr/>
                    <a:lstStyle/>
                    <a:p>
                      <a:r>
                        <a:rPr lang="en-US" sz="1100" dirty="0"/>
                        <a:t>Spacecraft Data Storage and Processing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B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On-board computer, other SC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711845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786F52F0-46CC-477A-928E-DE1BBA4832D3}"/>
              </a:ext>
            </a:extLst>
          </p:cNvPr>
          <p:cNvSpPr/>
          <p:nvPr/>
        </p:nvSpPr>
        <p:spPr>
          <a:xfrm>
            <a:off x="5276698" y="5521125"/>
            <a:ext cx="898083" cy="288421"/>
          </a:xfrm>
          <a:prstGeom prst="rect">
            <a:avLst/>
          </a:prstGeom>
          <a:solidFill>
            <a:srgbClr val="FFCCF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Frontier-Lite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DA179B-1C26-4FFA-892F-5C90BF355DAF}"/>
              </a:ext>
            </a:extLst>
          </p:cNvPr>
          <p:cNvSpPr/>
          <p:nvPr/>
        </p:nvSpPr>
        <p:spPr>
          <a:xfrm>
            <a:off x="7329285" y="1525302"/>
            <a:ext cx="1220993" cy="288421"/>
          </a:xfrm>
          <a:prstGeom prst="rect">
            <a:avLst/>
          </a:prstGeom>
          <a:solidFill>
            <a:srgbClr val="FFC5C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Ka-band transceiver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BB7BD6B-CEA3-4959-8533-03D1EA270715}"/>
              </a:ext>
            </a:extLst>
          </p:cNvPr>
          <p:cNvSpPr/>
          <p:nvPr/>
        </p:nvSpPr>
        <p:spPr>
          <a:xfrm>
            <a:off x="5464993" y="5914959"/>
            <a:ext cx="612344" cy="288421"/>
          </a:xfrm>
          <a:prstGeom prst="rect">
            <a:avLst/>
          </a:prstGeom>
          <a:solidFill>
            <a:srgbClr val="FFCCFB"/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LoRa*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866CF2-CFFF-4866-8D5A-05F31E27776C}"/>
              </a:ext>
            </a:extLst>
          </p:cNvPr>
          <p:cNvSpPr txBox="1"/>
          <p:nvPr/>
        </p:nvSpPr>
        <p:spPr>
          <a:xfrm>
            <a:off x="6975420" y="5774990"/>
            <a:ext cx="3382075" cy="461665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*LoRa is still being considered for redundancy but likely to be eliminated due to mass constraints</a:t>
            </a:r>
          </a:p>
        </p:txBody>
      </p:sp>
      <p:cxnSp>
        <p:nvCxnSpPr>
          <p:cNvPr id="35" name="Elbow Connector 69">
            <a:extLst>
              <a:ext uri="{FF2B5EF4-FFF2-40B4-BE49-F238E27FC236}">
                <a16:creationId xmlns:a16="http://schemas.microsoft.com/office/drawing/2014/main" id="{1583C664-2961-4B8B-9CBD-86DC28839592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rot="5400000" flipH="1" flipV="1">
            <a:off x="4729481" y="1634580"/>
            <a:ext cx="1240976" cy="371280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72">
            <a:extLst>
              <a:ext uri="{FF2B5EF4-FFF2-40B4-BE49-F238E27FC236}">
                <a16:creationId xmlns:a16="http://schemas.microsoft.com/office/drawing/2014/main" id="{93583CDD-57E6-4DE2-A561-0F83DD4AD38B}"/>
              </a:ext>
            </a:extLst>
          </p:cNvPr>
          <p:cNvCxnSpPr>
            <a:cxnSpLocks/>
            <a:stCxn id="17" idx="1"/>
            <a:endCxn id="31" idx="3"/>
          </p:cNvCxnSpPr>
          <p:nvPr/>
        </p:nvCxnSpPr>
        <p:spPr>
          <a:xfrm rot="10800000" flipV="1">
            <a:off x="6174782" y="3308194"/>
            <a:ext cx="1282991" cy="2357142"/>
          </a:xfrm>
          <a:prstGeom prst="bentConnector3">
            <a:avLst>
              <a:gd name="adj1" fmla="val 64254"/>
            </a:avLst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76">
            <a:extLst>
              <a:ext uri="{FF2B5EF4-FFF2-40B4-BE49-F238E27FC236}">
                <a16:creationId xmlns:a16="http://schemas.microsoft.com/office/drawing/2014/main" id="{93ADDF3B-4A45-484D-BC8B-92325587393A}"/>
              </a:ext>
            </a:extLst>
          </p:cNvPr>
          <p:cNvCxnSpPr>
            <a:cxnSpLocks/>
            <a:stCxn id="18" idx="1"/>
            <a:endCxn id="33" idx="3"/>
          </p:cNvCxnSpPr>
          <p:nvPr/>
        </p:nvCxnSpPr>
        <p:spPr>
          <a:xfrm rot="10800000" flipV="1">
            <a:off x="6077338" y="4331906"/>
            <a:ext cx="1414299" cy="1727263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53">
            <a:extLst>
              <a:ext uri="{FF2B5EF4-FFF2-40B4-BE49-F238E27FC236}">
                <a16:creationId xmlns:a16="http://schemas.microsoft.com/office/drawing/2014/main" id="{3171F10B-C934-42F9-9F99-82EDEF5F99E9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8103980" y="3598513"/>
            <a:ext cx="725233" cy="733394"/>
          </a:xfrm>
          <a:prstGeom prst="bentConnector2">
            <a:avLst/>
          </a:prstGeom>
          <a:ln w="28575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81">
            <a:extLst>
              <a:ext uri="{FF2B5EF4-FFF2-40B4-BE49-F238E27FC236}">
                <a16:creationId xmlns:a16="http://schemas.microsoft.com/office/drawing/2014/main" id="{934CF54E-BA09-4E8B-A5E0-F0A2B6C6EE42}"/>
              </a:ext>
            </a:extLst>
          </p:cNvPr>
          <p:cNvCxnSpPr>
            <a:cxnSpLocks/>
            <a:endCxn id="19" idx="3"/>
          </p:cNvCxnSpPr>
          <p:nvPr/>
        </p:nvCxnSpPr>
        <p:spPr>
          <a:xfrm rot="16200000" flipV="1">
            <a:off x="8451871" y="2189949"/>
            <a:ext cx="930276" cy="722028"/>
          </a:xfrm>
          <a:prstGeom prst="bentConnector2">
            <a:avLst/>
          </a:prstGeom>
          <a:ln w="28575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89">
            <a:extLst>
              <a:ext uri="{FF2B5EF4-FFF2-40B4-BE49-F238E27FC236}">
                <a16:creationId xmlns:a16="http://schemas.microsoft.com/office/drawing/2014/main" id="{5C46A1ED-6276-4951-9BDA-AEA04D99CC94}"/>
              </a:ext>
            </a:extLst>
          </p:cNvPr>
          <p:cNvCxnSpPr>
            <a:cxnSpLocks/>
          </p:cNvCxnSpPr>
          <p:nvPr/>
        </p:nvCxnSpPr>
        <p:spPr>
          <a:xfrm>
            <a:off x="6167578" y="897794"/>
            <a:ext cx="1161707" cy="771719"/>
          </a:xfrm>
          <a:prstGeom prst="bentConnector3">
            <a:avLst>
              <a:gd name="adj1" fmla="val 54723"/>
            </a:avLst>
          </a:prstGeom>
          <a:ln>
            <a:solidFill>
              <a:schemeClr val="bg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97">
            <a:extLst>
              <a:ext uri="{FF2B5EF4-FFF2-40B4-BE49-F238E27FC236}">
                <a16:creationId xmlns:a16="http://schemas.microsoft.com/office/drawing/2014/main" id="{A7F53392-6061-47F9-A734-62036EE39B19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>
            <a:off x="6183598" y="1128253"/>
            <a:ext cx="1151405" cy="957572"/>
          </a:xfrm>
          <a:prstGeom prst="bentConnector3">
            <a:avLst>
              <a:gd name="adj1" fmla="val 57942"/>
            </a:avLst>
          </a:prstGeom>
          <a:ln>
            <a:solidFill>
              <a:schemeClr val="bg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107">
            <a:extLst>
              <a:ext uri="{FF2B5EF4-FFF2-40B4-BE49-F238E27FC236}">
                <a16:creationId xmlns:a16="http://schemas.microsoft.com/office/drawing/2014/main" id="{BCDE86E8-A076-4935-BC6E-2A864B122F8D}"/>
              </a:ext>
            </a:extLst>
          </p:cNvPr>
          <p:cNvCxnSpPr>
            <a:cxnSpLocks/>
            <a:stCxn id="16" idx="1"/>
            <a:endCxn id="17" idx="3"/>
          </p:cNvCxnSpPr>
          <p:nvPr/>
        </p:nvCxnSpPr>
        <p:spPr>
          <a:xfrm rot="10800000">
            <a:off x="8070116" y="3308194"/>
            <a:ext cx="556870" cy="328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112">
            <a:extLst>
              <a:ext uri="{FF2B5EF4-FFF2-40B4-BE49-F238E27FC236}">
                <a16:creationId xmlns:a16="http://schemas.microsoft.com/office/drawing/2014/main" id="{2C444090-0CEF-46A7-A117-4C49EA5824B3}"/>
              </a:ext>
            </a:extLst>
          </p:cNvPr>
          <p:cNvCxnSpPr>
            <a:cxnSpLocks/>
            <a:endCxn id="32" idx="3"/>
          </p:cNvCxnSpPr>
          <p:nvPr/>
        </p:nvCxnSpPr>
        <p:spPr>
          <a:xfrm rot="16200000" flipV="1">
            <a:off x="8364422" y="1855369"/>
            <a:ext cx="1359016" cy="987304"/>
          </a:xfrm>
          <a:prstGeom prst="bentConnector2">
            <a:avLst/>
          </a:prstGeom>
          <a:ln w="28575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C2E43E-8754-4C3A-9F48-257259CF8B49}"/>
              </a:ext>
            </a:extLst>
          </p:cNvPr>
          <p:cNvCxnSpPr>
            <a:cxnSpLocks/>
          </p:cNvCxnSpPr>
          <p:nvPr/>
        </p:nvCxnSpPr>
        <p:spPr>
          <a:xfrm flipV="1">
            <a:off x="10477945" y="3597173"/>
            <a:ext cx="0" cy="392910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38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ACF977-22AA-472D-AB0D-93BF9EBCCD08}"/>
              </a:ext>
            </a:extLst>
          </p:cNvPr>
          <p:cNvSpPr txBox="1"/>
          <p:nvPr/>
        </p:nvSpPr>
        <p:spPr>
          <a:xfrm>
            <a:off x="2450378" y="164592"/>
            <a:ext cx="7291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MECHANICAL CONCEPTS AND GRAPHIC DESIGN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32E192-5738-4A53-A45C-C1070348E65D}"/>
              </a:ext>
            </a:extLst>
          </p:cNvPr>
          <p:cNvGrpSpPr/>
          <p:nvPr/>
        </p:nvGrpSpPr>
        <p:grpSpPr>
          <a:xfrm>
            <a:off x="164321" y="1117370"/>
            <a:ext cx="5116422" cy="4623259"/>
            <a:chOff x="6793721" y="1211270"/>
            <a:chExt cx="5116422" cy="462325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939A984-AB2D-4D0C-B32E-C0507917245A}"/>
                </a:ext>
              </a:extLst>
            </p:cNvPr>
            <p:cNvGrpSpPr/>
            <p:nvPr/>
          </p:nvGrpSpPr>
          <p:grpSpPr>
            <a:xfrm>
              <a:off x="6793721" y="1211270"/>
              <a:ext cx="5116422" cy="4623259"/>
              <a:chOff x="6746336" y="1052171"/>
              <a:chExt cx="5116422" cy="462325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E0A9D7A-68DC-48FE-8243-20E8B75AB811}"/>
                  </a:ext>
                </a:extLst>
              </p:cNvPr>
              <p:cNvGrpSpPr/>
              <p:nvPr/>
            </p:nvGrpSpPr>
            <p:grpSpPr>
              <a:xfrm>
                <a:off x="6746336" y="1052171"/>
                <a:ext cx="5116422" cy="4623259"/>
                <a:chOff x="6746336" y="1052171"/>
                <a:chExt cx="5116422" cy="4623259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D052A676-F340-4E54-96E1-9C9C7F4B69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842638" y="1052171"/>
                  <a:ext cx="5020120" cy="4279031"/>
                </a:xfrm>
                <a:prstGeom prst="rect">
                  <a:avLst/>
                </a:prstGeom>
              </p:spPr>
            </p:pic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C9703168-CF25-423C-9675-83C846A64928}"/>
                    </a:ext>
                  </a:extLst>
                </p:cNvPr>
                <p:cNvGrpSpPr/>
                <p:nvPr/>
              </p:nvGrpSpPr>
              <p:grpSpPr>
                <a:xfrm>
                  <a:off x="6746336" y="1463325"/>
                  <a:ext cx="4636278" cy="4212105"/>
                  <a:chOff x="6746336" y="1463325"/>
                  <a:chExt cx="4636278" cy="4212105"/>
                </a:xfrm>
              </p:grpSpPr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0C4A390-D0CE-4FFD-A37E-086DBDABB7BB}"/>
                      </a:ext>
                    </a:extLst>
                  </p:cNvPr>
                  <p:cNvSpPr txBox="1"/>
                  <p:nvPr/>
                </p:nvSpPr>
                <p:spPr>
                  <a:xfrm>
                    <a:off x="7436875" y="5336876"/>
                    <a:ext cx="394573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Instruments &amp; Star Trackers Fields of View</a:t>
                    </a:r>
                  </a:p>
                </p:txBody>
              </p:sp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A11C9840-8B27-428B-AE29-B99873C6A799}"/>
                      </a:ext>
                    </a:extLst>
                  </p:cNvPr>
                  <p:cNvGrpSpPr/>
                  <p:nvPr/>
                </p:nvGrpSpPr>
                <p:grpSpPr>
                  <a:xfrm>
                    <a:off x="6746336" y="1463325"/>
                    <a:ext cx="4532013" cy="3732215"/>
                    <a:chOff x="6496585" y="1877211"/>
                    <a:chExt cx="4532013" cy="3732215"/>
                  </a:xfrm>
                </p:grpSpPr>
                <p:grpSp>
                  <p:nvGrpSpPr>
                    <p:cNvPr id="14" name="Group 13">
                      <a:extLst>
                        <a:ext uri="{FF2B5EF4-FFF2-40B4-BE49-F238E27FC236}">
                          <a16:creationId xmlns:a16="http://schemas.microsoft.com/office/drawing/2014/main" id="{1A364E58-3EC6-4F3E-B4FF-01C0A67042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96585" y="1877211"/>
                      <a:ext cx="4532013" cy="3732215"/>
                      <a:chOff x="6467709" y="1877211"/>
                      <a:chExt cx="4532013" cy="3732215"/>
                    </a:xfrm>
                  </p:grpSpPr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94210FFC-18DA-43A8-BC86-75EDD939605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58249" y="2765366"/>
                        <a:ext cx="132127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 dirty="0"/>
                          <a:t>Star Tracker1 FoV</a:t>
                        </a:r>
                      </a:p>
                    </p:txBody>
                  </p:sp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0333A8A7-B838-4A0B-80AE-682547163CB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256674" y="3429000"/>
                        <a:ext cx="743048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 dirty="0"/>
                          <a:t>Star Tracker2 FoV</a:t>
                        </a:r>
                      </a:p>
                    </p:txBody>
                  </p:sp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1608A7F4-0C45-458E-AB04-0A619C85E60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467709" y="3918916"/>
                        <a:ext cx="1321279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/>
                        <a:r>
                          <a:rPr lang="en-US" sz="1200" dirty="0"/>
                          <a:t>Inst 2a (O3 &amp; CO2) FoV, 4°x20°</a:t>
                        </a:r>
                      </a:p>
                    </p:txBody>
                  </p:sp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BA763838-2CCE-4C3A-9F33-FD3BDC278A7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298975" y="1877211"/>
                        <a:ext cx="1114385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 dirty="0"/>
                          <a:t>Velocity Vector</a:t>
                        </a:r>
                      </a:p>
                    </p:txBody>
                  </p:sp>
                  <p:cxnSp>
                    <p:nvCxnSpPr>
                      <p:cNvPr id="20" name="Straight Arrow Connector 19">
                        <a:extLst>
                          <a:ext uri="{FF2B5EF4-FFF2-40B4-BE49-F238E27FC236}">
                            <a16:creationId xmlns:a16="http://schemas.microsoft.com/office/drawing/2014/main" id="{6C27D0C2-A9EC-4AD6-83F5-A3C0E3E0D9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8207141" y="2184277"/>
                        <a:ext cx="913098" cy="263388"/>
                      </a:xfrm>
                      <a:prstGeom prst="straightConnector1">
                        <a:avLst/>
                      </a:prstGeom>
                      <a:ln w="57150"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815F429E-9C75-4917-AD28-6B38ECFE227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427839" y="5332427"/>
                        <a:ext cx="921077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 dirty="0"/>
                          <a:t>Inst 1</a:t>
                        </a:r>
                      </a:p>
                    </p:txBody>
                  </p:sp>
                  <p:sp>
                    <p:nvSpPr>
                      <p:cNvPr id="22" name="TextBox 21">
                        <a:extLst>
                          <a:ext uri="{FF2B5EF4-FFF2-40B4-BE49-F238E27FC236}">
                            <a16:creationId xmlns:a16="http://schemas.microsoft.com/office/drawing/2014/main" id="{6835277B-3B3D-45DD-85BB-7197B45AE77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621400" y="4785835"/>
                        <a:ext cx="106792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/>
                        <a:r>
                          <a:rPr lang="en-US" sz="1200" dirty="0"/>
                          <a:t>Inst 3 FoV, 10°</a:t>
                        </a:r>
                      </a:p>
                    </p:txBody>
                  </p:sp>
                </p:grp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0AF7832-3F04-4B7C-BC49-C6B0900EE1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61137" y="4346890"/>
                      <a:ext cx="132127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sz="1200" dirty="0"/>
                        <a:t>Inst 2b FoV, 2°x30°</a:t>
                      </a:r>
                    </a:p>
                  </p:txBody>
                </p:sp>
              </p:grpSp>
            </p:grp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559F36-75B9-4CA1-BF55-E023A3B57CA7}"/>
                  </a:ext>
                </a:extLst>
              </p:cNvPr>
              <p:cNvSpPr txBox="1"/>
              <p:nvPr/>
            </p:nvSpPr>
            <p:spPr>
              <a:xfrm>
                <a:off x="10775933" y="2334194"/>
                <a:ext cx="8582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RADIATOR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74E00CE-0D8A-4E40-A401-60EE80046270}"/>
                  </a:ext>
                </a:extLst>
              </p:cNvPr>
              <p:cNvCxnSpPr>
                <a:cxnSpLocks/>
                <a:endCxn id="8" idx="1"/>
              </p:cNvCxnSpPr>
              <p:nvPr/>
            </p:nvCxnSpPr>
            <p:spPr>
              <a:xfrm>
                <a:off x="10106526" y="2406316"/>
                <a:ext cx="669407" cy="6637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650F5C5-2064-4C67-A98F-E299B1FB0D68}"/>
                </a:ext>
              </a:extLst>
            </p:cNvPr>
            <p:cNvSpPr txBox="1"/>
            <p:nvPr/>
          </p:nvSpPr>
          <p:spPr>
            <a:xfrm>
              <a:off x="10090905" y="1400722"/>
              <a:ext cx="8582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DTE HGA</a:t>
              </a:r>
            </a:p>
          </p:txBody>
        </p:sp>
      </p:grpSp>
      <p:pic>
        <p:nvPicPr>
          <p:cNvPr id="23" name="Picture 22" descr="A picture containing nature, outdoor, shore&#10;&#10;Description automatically generated">
            <a:extLst>
              <a:ext uri="{FF2B5EF4-FFF2-40B4-BE49-F238E27FC236}">
                <a16:creationId xmlns:a16="http://schemas.microsoft.com/office/drawing/2014/main" id="{63A4BD76-17BA-4B71-9A19-761665CD37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t="-1" r="2530" b="-105"/>
          <a:stretch/>
        </p:blipFill>
        <p:spPr>
          <a:xfrm>
            <a:off x="5418895" y="1306822"/>
            <a:ext cx="6626987" cy="37276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2B8F92D-30A1-4E45-8928-1155D47E2ABE}"/>
              </a:ext>
            </a:extLst>
          </p:cNvPr>
          <p:cNvSpPr txBox="1"/>
          <p:nvPr/>
        </p:nvSpPr>
        <p:spPr>
          <a:xfrm>
            <a:off x="5684388" y="53665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Concept Rendering &amp; Operational Visualization</a:t>
            </a:r>
          </a:p>
        </p:txBody>
      </p:sp>
    </p:spTree>
    <p:extLst>
      <p:ext uri="{BB962C8B-B14F-4D97-AF65-F5344CB8AC3E}">
        <p14:creationId xmlns:p14="http://schemas.microsoft.com/office/powerpoint/2010/main" val="42182189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860</Words>
  <Application>Microsoft Office PowerPoint</Application>
  <PresentationFormat>Widescreen</PresentationFormat>
  <Paragraphs>251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Cassell, Alan (ARC-TS)</dc:creator>
  <cp:lastModifiedBy>Cassell, Alan (ARC-TS)</cp:lastModifiedBy>
  <cp:revision>13</cp:revision>
  <dcterms:created xsi:type="dcterms:W3CDTF">2022-07-06T17:01:32Z</dcterms:created>
  <dcterms:modified xsi:type="dcterms:W3CDTF">2022-07-08T00:13:23Z</dcterms:modified>
</cp:coreProperties>
</file>