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56" r:id="rId2"/>
    <p:sldId id="258" r:id="rId3"/>
    <p:sldId id="259" r:id="rId4"/>
    <p:sldId id="260" r:id="rId5"/>
    <p:sldId id="281" r:id="rId6"/>
    <p:sldId id="282" r:id="rId7"/>
    <p:sldId id="283" r:id="rId8"/>
    <p:sldId id="284" r:id="rId9"/>
    <p:sldId id="285" r:id="rId10"/>
    <p:sldId id="278" r:id="rId11"/>
    <p:sldId id="276" r:id="rId12"/>
    <p:sldId id="279" r:id="rId13"/>
    <p:sldId id="271" r:id="rId14"/>
    <p:sldId id="2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53"/>
    <p:restoredTop sz="94653"/>
  </p:normalViewPr>
  <p:slideViewPr>
    <p:cSldViewPr snapToGrid="0" snapToObjects="1">
      <p:cViewPr varScale="1">
        <p:scale>
          <a:sx n="118" d="100"/>
          <a:sy n="118" d="100"/>
        </p:scale>
        <p:origin x="872" y="20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E3AFD-278D-BC49-B3CD-CD988B14ED06}" type="datetimeFigureOut">
              <a:rPr lang="en-US" smtClean="0"/>
              <a:t>7/13/22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144BD-8F2A-EF48-9E36-719879A2625A}" type="slidenum">
              <a:rPr lang="en-US" smtClean="0"/>
              <a:t>‹#›</a:t>
            </a:fld>
            <a:endParaRPr lang="en-US"/>
          </a:p>
        </p:txBody>
      </p:sp>
    </p:spTree>
    <p:extLst>
      <p:ext uri="{BB962C8B-B14F-4D97-AF65-F5344CB8AC3E}">
        <p14:creationId xmlns:p14="http://schemas.microsoft.com/office/powerpoint/2010/main" val="18048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02467-5AAC-A74D-A3A2-D5311E9B0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720F88-ED1E-B64D-8D6C-DF70C9D3CF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A93A38-4F72-A14A-A210-516A84C1EF1B}"/>
              </a:ext>
            </a:extLst>
          </p:cNvPr>
          <p:cNvSpPr>
            <a:spLocks noGrp="1"/>
          </p:cNvSpPr>
          <p:nvPr>
            <p:ph type="dt" sz="half" idx="10"/>
          </p:nvPr>
        </p:nvSpPr>
        <p:spPr/>
        <p:txBody>
          <a:bodyPr/>
          <a:lstStyle/>
          <a:p>
            <a:fld id="{E9432F99-B27D-1346-A9F0-84A33C465228}" type="datetime1">
              <a:rPr lang="en-US" smtClean="0"/>
              <a:t>7/13/22</a:t>
            </a:fld>
            <a:endParaRPr lang="en-US"/>
          </a:p>
        </p:txBody>
      </p:sp>
      <p:sp>
        <p:nvSpPr>
          <p:cNvPr id="5" name="Footer Placeholder 4">
            <a:extLst>
              <a:ext uri="{FF2B5EF4-FFF2-40B4-BE49-F238E27FC236}">
                <a16:creationId xmlns:a16="http://schemas.microsoft.com/office/drawing/2014/main" id="{29C60272-9332-AC42-B64B-D01539E60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15D11-4149-D546-9966-170467DA30D5}"/>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754033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45A7-EA2A-1D48-B004-30795D476D7A}"/>
              </a:ext>
            </a:extLst>
          </p:cNvPr>
          <p:cNvSpPr>
            <a:spLocks noGrp="1"/>
          </p:cNvSpPr>
          <p:nvPr>
            <p:ph type="title"/>
          </p:nvPr>
        </p:nvSpPr>
        <p:spPr>
          <a:xfrm>
            <a:off x="838200" y="365126"/>
            <a:ext cx="10515600" cy="68995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DA2EA07-6907-8C4A-8FCC-8323F16D482B}"/>
              </a:ext>
            </a:extLst>
          </p:cNvPr>
          <p:cNvSpPr>
            <a:spLocks noGrp="1"/>
          </p:cNvSpPr>
          <p:nvPr>
            <p:ph idx="1"/>
          </p:nvPr>
        </p:nvSpPr>
        <p:spPr>
          <a:xfrm>
            <a:off x="838200" y="1359877"/>
            <a:ext cx="10515600" cy="4817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269E47-6E20-F24A-8422-A596838616E0}"/>
              </a:ext>
            </a:extLst>
          </p:cNvPr>
          <p:cNvSpPr>
            <a:spLocks noGrp="1"/>
          </p:cNvSpPr>
          <p:nvPr>
            <p:ph type="dt" sz="half" idx="10"/>
          </p:nvPr>
        </p:nvSpPr>
        <p:spPr/>
        <p:txBody>
          <a:bodyPr/>
          <a:lstStyle/>
          <a:p>
            <a:fld id="{81D06F1C-5B1A-6347-9099-7A9ED7DE5142}" type="datetime1">
              <a:rPr lang="en-US" smtClean="0"/>
              <a:t>7/13/22</a:t>
            </a:fld>
            <a:endParaRPr lang="en-US"/>
          </a:p>
        </p:txBody>
      </p:sp>
      <p:sp>
        <p:nvSpPr>
          <p:cNvPr id="5" name="Footer Placeholder 4">
            <a:extLst>
              <a:ext uri="{FF2B5EF4-FFF2-40B4-BE49-F238E27FC236}">
                <a16:creationId xmlns:a16="http://schemas.microsoft.com/office/drawing/2014/main" id="{F4F9DBC9-EBB9-A14E-A026-CC6591256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40266E-24FA-174A-B64C-CEDBA98C612D}"/>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347497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5C72-7410-894B-8364-21AE4D7B1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D2E1BA-9A52-7C42-A496-B9FD56DB09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3B5525-B272-C04D-98FB-3DE759FB5823}"/>
              </a:ext>
            </a:extLst>
          </p:cNvPr>
          <p:cNvSpPr>
            <a:spLocks noGrp="1"/>
          </p:cNvSpPr>
          <p:nvPr>
            <p:ph type="dt" sz="half" idx="10"/>
          </p:nvPr>
        </p:nvSpPr>
        <p:spPr/>
        <p:txBody>
          <a:bodyPr/>
          <a:lstStyle/>
          <a:p>
            <a:fld id="{EB368024-FCEF-734E-9C3A-D67E5D3980D4}" type="datetime1">
              <a:rPr lang="en-US" smtClean="0"/>
              <a:t>7/13/22</a:t>
            </a:fld>
            <a:endParaRPr lang="en-US"/>
          </a:p>
        </p:txBody>
      </p:sp>
      <p:sp>
        <p:nvSpPr>
          <p:cNvPr id="5" name="Footer Placeholder 4">
            <a:extLst>
              <a:ext uri="{FF2B5EF4-FFF2-40B4-BE49-F238E27FC236}">
                <a16:creationId xmlns:a16="http://schemas.microsoft.com/office/drawing/2014/main" id="{5DBA44FD-5166-FC42-8588-EC3ED3BC12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841C6-8443-EC46-BC83-AD18615D3277}"/>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284397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7A327-9295-1E43-A34D-4FD7C2A6FA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18AFBD-F648-8441-95FD-7BDDC2654F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03491D-3350-B647-904C-21CF780D6A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1E45D0-70C9-6442-875F-F3A6739CA400}"/>
              </a:ext>
            </a:extLst>
          </p:cNvPr>
          <p:cNvSpPr>
            <a:spLocks noGrp="1"/>
          </p:cNvSpPr>
          <p:nvPr>
            <p:ph type="dt" sz="half" idx="10"/>
          </p:nvPr>
        </p:nvSpPr>
        <p:spPr/>
        <p:txBody>
          <a:bodyPr/>
          <a:lstStyle/>
          <a:p>
            <a:fld id="{B4B96701-3CB9-FE45-967A-2633BA9C1243}" type="datetime1">
              <a:rPr lang="en-US" smtClean="0"/>
              <a:t>7/13/22</a:t>
            </a:fld>
            <a:endParaRPr lang="en-US"/>
          </a:p>
        </p:txBody>
      </p:sp>
      <p:sp>
        <p:nvSpPr>
          <p:cNvPr id="6" name="Footer Placeholder 5">
            <a:extLst>
              <a:ext uri="{FF2B5EF4-FFF2-40B4-BE49-F238E27FC236}">
                <a16:creationId xmlns:a16="http://schemas.microsoft.com/office/drawing/2014/main" id="{C9418FC2-FB21-2B46-A07B-E46DD534B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B9BC01-8021-FE4D-8E51-BEAC973E88D7}"/>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3272258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CD7F-5D01-E542-8CF2-96C98F4EC8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8526D2-ADA0-7748-866D-8CA5E72408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123AD6-9150-D14B-A5ED-71CBB82DFD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FF9187-D402-534F-B43E-75EFFE379F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FDE4B8-A8A9-9B4B-8619-108FC51829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22E6D4-C98E-5048-A766-D25E90B9E7AC}"/>
              </a:ext>
            </a:extLst>
          </p:cNvPr>
          <p:cNvSpPr>
            <a:spLocks noGrp="1"/>
          </p:cNvSpPr>
          <p:nvPr>
            <p:ph type="dt" sz="half" idx="10"/>
          </p:nvPr>
        </p:nvSpPr>
        <p:spPr/>
        <p:txBody>
          <a:bodyPr/>
          <a:lstStyle/>
          <a:p>
            <a:fld id="{5A260BA7-A4EF-ED42-990C-18FCB6543BDA}" type="datetime1">
              <a:rPr lang="en-US" smtClean="0"/>
              <a:t>7/13/22</a:t>
            </a:fld>
            <a:endParaRPr lang="en-US"/>
          </a:p>
        </p:txBody>
      </p:sp>
      <p:sp>
        <p:nvSpPr>
          <p:cNvPr id="8" name="Footer Placeholder 7">
            <a:extLst>
              <a:ext uri="{FF2B5EF4-FFF2-40B4-BE49-F238E27FC236}">
                <a16:creationId xmlns:a16="http://schemas.microsoft.com/office/drawing/2014/main" id="{8D9BA456-5881-3D40-8B93-5CEF72E8BB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2347C4-AF1D-024B-87DB-CEA50F28609E}"/>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968239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3F75-FE61-5843-84D3-F1256281B8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01651E-EF59-4845-8022-BA518C3577D5}"/>
              </a:ext>
            </a:extLst>
          </p:cNvPr>
          <p:cNvSpPr>
            <a:spLocks noGrp="1"/>
          </p:cNvSpPr>
          <p:nvPr>
            <p:ph type="dt" sz="half" idx="10"/>
          </p:nvPr>
        </p:nvSpPr>
        <p:spPr/>
        <p:txBody>
          <a:bodyPr/>
          <a:lstStyle/>
          <a:p>
            <a:fld id="{DB78B27E-DE3E-6F4C-AD18-04F9205511A7}" type="datetime1">
              <a:rPr lang="en-US" smtClean="0"/>
              <a:t>7/13/22</a:t>
            </a:fld>
            <a:endParaRPr lang="en-US"/>
          </a:p>
        </p:txBody>
      </p:sp>
      <p:sp>
        <p:nvSpPr>
          <p:cNvPr id="4" name="Footer Placeholder 3">
            <a:extLst>
              <a:ext uri="{FF2B5EF4-FFF2-40B4-BE49-F238E27FC236}">
                <a16:creationId xmlns:a16="http://schemas.microsoft.com/office/drawing/2014/main" id="{ADEDF6AC-0BD3-2445-9619-C6AA2F1E21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8E427E-E815-FF49-89D3-F328A6265088}"/>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1284772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3B0FDE-83C1-B44D-85BD-9EE7042B1280}"/>
              </a:ext>
            </a:extLst>
          </p:cNvPr>
          <p:cNvSpPr>
            <a:spLocks noGrp="1"/>
          </p:cNvSpPr>
          <p:nvPr>
            <p:ph type="dt" sz="half" idx="10"/>
          </p:nvPr>
        </p:nvSpPr>
        <p:spPr/>
        <p:txBody>
          <a:bodyPr/>
          <a:lstStyle/>
          <a:p>
            <a:fld id="{CD290010-AF5C-FB4E-8E8A-B74AE4D7E067}" type="datetime1">
              <a:rPr lang="en-US" smtClean="0"/>
              <a:t>7/13/22</a:t>
            </a:fld>
            <a:endParaRPr lang="en-US"/>
          </a:p>
        </p:txBody>
      </p:sp>
      <p:sp>
        <p:nvSpPr>
          <p:cNvPr id="3" name="Footer Placeholder 2">
            <a:extLst>
              <a:ext uri="{FF2B5EF4-FFF2-40B4-BE49-F238E27FC236}">
                <a16:creationId xmlns:a16="http://schemas.microsoft.com/office/drawing/2014/main" id="{7EFFC022-6DA5-C54F-8CF4-7E0EB5E659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74CB26-F011-5742-8EA9-30B3F629CFC9}"/>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3667833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58D3-2EE4-F342-A5BF-903E3032F3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2A7627-825B-E84C-9790-5BBCFA3699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BE2920-15D4-3742-9C7C-AD4FE834D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B13865-8DBC-5748-A7C5-1A449F988392}"/>
              </a:ext>
            </a:extLst>
          </p:cNvPr>
          <p:cNvSpPr>
            <a:spLocks noGrp="1"/>
          </p:cNvSpPr>
          <p:nvPr>
            <p:ph type="dt" sz="half" idx="10"/>
          </p:nvPr>
        </p:nvSpPr>
        <p:spPr/>
        <p:txBody>
          <a:bodyPr/>
          <a:lstStyle/>
          <a:p>
            <a:fld id="{67601BFB-268D-C844-8F83-3A6648BBC097}" type="datetime1">
              <a:rPr lang="en-US" smtClean="0"/>
              <a:t>7/13/22</a:t>
            </a:fld>
            <a:endParaRPr lang="en-US"/>
          </a:p>
        </p:txBody>
      </p:sp>
      <p:sp>
        <p:nvSpPr>
          <p:cNvPr id="6" name="Footer Placeholder 5">
            <a:extLst>
              <a:ext uri="{FF2B5EF4-FFF2-40B4-BE49-F238E27FC236}">
                <a16:creationId xmlns:a16="http://schemas.microsoft.com/office/drawing/2014/main" id="{DB9B6E23-117A-1645-AE76-5D0354E189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F2506F-05D9-5642-ACC7-B882A5447E8D}"/>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1407601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89BB-5B6B-D24B-9E0F-12B3A4CC1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D4343D-4161-1144-9692-048E3B4134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417E02-B84D-2841-BE31-6ECB57292F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377A40-D167-7342-A236-6E2ECF2911A6}"/>
              </a:ext>
            </a:extLst>
          </p:cNvPr>
          <p:cNvSpPr>
            <a:spLocks noGrp="1"/>
          </p:cNvSpPr>
          <p:nvPr>
            <p:ph type="dt" sz="half" idx="10"/>
          </p:nvPr>
        </p:nvSpPr>
        <p:spPr/>
        <p:txBody>
          <a:bodyPr/>
          <a:lstStyle/>
          <a:p>
            <a:fld id="{902ABAF3-1785-A940-90E9-47A0B9ADD32A}" type="datetime1">
              <a:rPr lang="en-US" smtClean="0"/>
              <a:t>7/13/22</a:t>
            </a:fld>
            <a:endParaRPr lang="en-US"/>
          </a:p>
        </p:txBody>
      </p:sp>
      <p:sp>
        <p:nvSpPr>
          <p:cNvPr id="6" name="Footer Placeholder 5">
            <a:extLst>
              <a:ext uri="{FF2B5EF4-FFF2-40B4-BE49-F238E27FC236}">
                <a16:creationId xmlns:a16="http://schemas.microsoft.com/office/drawing/2014/main" id="{A86B4FF6-41FA-CD4B-888B-0C7EADF7C7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CEF635-EAAC-674A-90A5-75F914D04DCF}"/>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3430929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80FB2-F170-114A-8D5A-8B8E53DBD4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CFA9A9-0A6B-3945-943C-40AE608A66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8A251-2257-C94E-8639-2087BD63FA5B}"/>
              </a:ext>
            </a:extLst>
          </p:cNvPr>
          <p:cNvSpPr>
            <a:spLocks noGrp="1"/>
          </p:cNvSpPr>
          <p:nvPr>
            <p:ph type="dt" sz="half" idx="10"/>
          </p:nvPr>
        </p:nvSpPr>
        <p:spPr/>
        <p:txBody>
          <a:bodyPr/>
          <a:lstStyle/>
          <a:p>
            <a:fld id="{126E0903-3579-C547-A1BD-C1BB8ED1936B}" type="datetime1">
              <a:rPr lang="en-US" smtClean="0"/>
              <a:t>7/13/22</a:t>
            </a:fld>
            <a:endParaRPr lang="en-US"/>
          </a:p>
        </p:txBody>
      </p:sp>
      <p:sp>
        <p:nvSpPr>
          <p:cNvPr id="5" name="Footer Placeholder 4">
            <a:extLst>
              <a:ext uri="{FF2B5EF4-FFF2-40B4-BE49-F238E27FC236}">
                <a16:creationId xmlns:a16="http://schemas.microsoft.com/office/drawing/2014/main" id="{A36135A1-46F0-184A-ACFC-EC38FD300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7D4AB-B576-6846-AA70-936AC7C0075E}"/>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283987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298B65-06FD-514A-A6EC-85F82E6885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6C92E0-1395-FD4E-A7E9-45900650CC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3137FF-4A1F-CA45-AA40-F6BD353B73FE}"/>
              </a:ext>
            </a:extLst>
          </p:cNvPr>
          <p:cNvSpPr>
            <a:spLocks noGrp="1"/>
          </p:cNvSpPr>
          <p:nvPr>
            <p:ph type="dt" sz="half" idx="10"/>
          </p:nvPr>
        </p:nvSpPr>
        <p:spPr/>
        <p:txBody>
          <a:bodyPr/>
          <a:lstStyle/>
          <a:p>
            <a:fld id="{ABFC9E47-E9DE-F84B-9BCB-9912B7BB9F06}" type="datetime1">
              <a:rPr lang="en-US" smtClean="0"/>
              <a:t>7/13/22</a:t>
            </a:fld>
            <a:endParaRPr lang="en-US"/>
          </a:p>
        </p:txBody>
      </p:sp>
      <p:sp>
        <p:nvSpPr>
          <p:cNvPr id="5" name="Footer Placeholder 4">
            <a:extLst>
              <a:ext uri="{FF2B5EF4-FFF2-40B4-BE49-F238E27FC236}">
                <a16:creationId xmlns:a16="http://schemas.microsoft.com/office/drawing/2014/main" id="{03F020FA-F6E1-834D-A0D2-0FD8269E3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EF5C8B-B418-B041-9E1E-35A678D16652}"/>
              </a:ext>
            </a:extLst>
          </p:cNvPr>
          <p:cNvSpPr>
            <a:spLocks noGrp="1"/>
          </p:cNvSpPr>
          <p:nvPr>
            <p:ph type="sldNum" sz="quarter" idx="12"/>
          </p:nvPr>
        </p:nvSpPr>
        <p:spPr/>
        <p:txBody>
          <a:bodyPr/>
          <a:lstStyle/>
          <a:p>
            <a:fld id="{BC4D2EC6-7C4C-5D4D-9F3E-EA19ACBAE295}" type="slidenum">
              <a:rPr lang="en-US" smtClean="0"/>
              <a:t>‹#›</a:t>
            </a:fld>
            <a:endParaRPr lang="en-US"/>
          </a:p>
        </p:txBody>
      </p:sp>
    </p:spTree>
    <p:extLst>
      <p:ext uri="{BB962C8B-B14F-4D97-AF65-F5344CB8AC3E}">
        <p14:creationId xmlns:p14="http://schemas.microsoft.com/office/powerpoint/2010/main" val="1782817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A0926F-B9FE-5C42-84C8-18F8B551E0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B90B94-A0B1-5C46-8A20-86F81127A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293223-155C-6C4B-B814-E467DAC26B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962776-6F61-D340-947E-8FBCD01C83DE}" type="datetime1">
              <a:rPr lang="en-US" smtClean="0"/>
              <a:t>7/13/22</a:t>
            </a:fld>
            <a:endParaRPr lang="en-US"/>
          </a:p>
        </p:txBody>
      </p:sp>
      <p:sp>
        <p:nvSpPr>
          <p:cNvPr id="5" name="Footer Placeholder 4">
            <a:extLst>
              <a:ext uri="{FF2B5EF4-FFF2-40B4-BE49-F238E27FC236}">
                <a16:creationId xmlns:a16="http://schemas.microsoft.com/office/drawing/2014/main" id="{4FD76055-389B-F145-BBA1-1F4D09233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7C32C2-D5D3-624C-AC8F-BA46749000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D2EC6-7C4C-5D4D-9F3E-EA19ACBAE295}" type="slidenum">
              <a:rPr lang="en-US" smtClean="0"/>
              <a:t>‹#›</a:t>
            </a:fld>
            <a:endParaRPr lang="en-US"/>
          </a:p>
        </p:txBody>
      </p:sp>
    </p:spTree>
    <p:extLst>
      <p:ext uri="{BB962C8B-B14F-4D97-AF65-F5344CB8AC3E}">
        <p14:creationId xmlns:p14="http://schemas.microsoft.com/office/powerpoint/2010/main" val="48082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emf"/></Relationships>
</file>

<file path=ppt/slides/_rels/slide11.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FC7A92A-50BA-C24C-AF70-706C043FEBC1}"/>
              </a:ext>
            </a:extLst>
          </p:cNvPr>
          <p:cNvPicPr>
            <a:picLocks noChangeAspect="1"/>
          </p:cNvPicPr>
          <p:nvPr/>
        </p:nvPicPr>
        <p:blipFill>
          <a:blip r:embed="rId2"/>
          <a:srcRect/>
          <a:stretch/>
        </p:blipFill>
        <p:spPr>
          <a:xfrm>
            <a:off x="0" y="3219027"/>
            <a:ext cx="5685027" cy="2544049"/>
          </a:xfrm>
          <a:prstGeom prst="rect">
            <a:avLst/>
          </a:prstGeom>
        </p:spPr>
      </p:pic>
      <p:sp>
        <p:nvSpPr>
          <p:cNvPr id="12" name="Rectangle 11">
            <a:extLst>
              <a:ext uri="{FF2B5EF4-FFF2-40B4-BE49-F238E27FC236}">
                <a16:creationId xmlns:a16="http://schemas.microsoft.com/office/drawing/2014/main" id="{F30F4A9E-9D96-114B-91FF-A0F69EE58091}"/>
              </a:ext>
            </a:extLst>
          </p:cNvPr>
          <p:cNvSpPr/>
          <p:nvPr/>
        </p:nvSpPr>
        <p:spPr>
          <a:xfrm>
            <a:off x="0" y="6036965"/>
            <a:ext cx="5801710" cy="302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286C2F-EDE4-B541-A7B6-0CB68023AB51}"/>
              </a:ext>
            </a:extLst>
          </p:cNvPr>
          <p:cNvSpPr/>
          <p:nvPr/>
        </p:nvSpPr>
        <p:spPr>
          <a:xfrm>
            <a:off x="5628904" y="3546423"/>
            <a:ext cx="336331" cy="2890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2BAA47B-4BF9-BE44-89E6-13D7FA5072DF}"/>
              </a:ext>
            </a:extLst>
          </p:cNvPr>
          <p:cNvPicPr>
            <a:picLocks noChangeAspect="1"/>
          </p:cNvPicPr>
          <p:nvPr/>
        </p:nvPicPr>
        <p:blipFill>
          <a:blip r:embed="rId2"/>
          <a:srcRect/>
          <a:stretch/>
        </p:blipFill>
        <p:spPr>
          <a:xfrm>
            <a:off x="6506973" y="3237335"/>
            <a:ext cx="5685027" cy="2544049"/>
          </a:xfrm>
          <a:prstGeom prst="rect">
            <a:avLst/>
          </a:prstGeom>
        </p:spPr>
      </p:pic>
      <p:sp>
        <p:nvSpPr>
          <p:cNvPr id="10" name="Rectangle 9">
            <a:extLst>
              <a:ext uri="{FF2B5EF4-FFF2-40B4-BE49-F238E27FC236}">
                <a16:creationId xmlns:a16="http://schemas.microsoft.com/office/drawing/2014/main" id="{B25C5FFA-0DC3-6147-A9C5-64B6DF202E3B}"/>
              </a:ext>
            </a:extLst>
          </p:cNvPr>
          <p:cNvSpPr/>
          <p:nvPr/>
        </p:nvSpPr>
        <p:spPr>
          <a:xfrm>
            <a:off x="6390290" y="6169573"/>
            <a:ext cx="5801710" cy="302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364CFB-F9E7-6441-86A4-D1032E70BCC2}"/>
              </a:ext>
            </a:extLst>
          </p:cNvPr>
          <p:cNvSpPr/>
          <p:nvPr/>
        </p:nvSpPr>
        <p:spPr>
          <a:xfrm>
            <a:off x="6390290" y="3584028"/>
            <a:ext cx="336331" cy="2890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0CFEBA4-1BF1-5446-A395-C5E81DF893A3}"/>
              </a:ext>
            </a:extLst>
          </p:cNvPr>
          <p:cNvSpPr>
            <a:spLocks noGrp="1"/>
          </p:cNvSpPr>
          <p:nvPr>
            <p:ph type="ctrTitle"/>
          </p:nvPr>
        </p:nvSpPr>
        <p:spPr>
          <a:xfrm>
            <a:off x="1524000" y="1122363"/>
            <a:ext cx="9144000" cy="1656696"/>
          </a:xfrm>
        </p:spPr>
        <p:txBody>
          <a:bodyPr>
            <a:normAutofit fontScale="90000"/>
          </a:bodyPr>
          <a:lstStyle/>
          <a:p>
            <a:r>
              <a:rPr lang="en-US" dirty="0"/>
              <a:t>Introduction to the Collaborative Testing Challenge</a:t>
            </a:r>
          </a:p>
        </p:txBody>
      </p:sp>
      <p:sp>
        <p:nvSpPr>
          <p:cNvPr id="3" name="Subtitle 2">
            <a:extLst>
              <a:ext uri="{FF2B5EF4-FFF2-40B4-BE49-F238E27FC236}">
                <a16:creationId xmlns:a16="http://schemas.microsoft.com/office/drawing/2014/main" id="{45EA550D-279C-504B-BA62-D5304E3FAA2B}"/>
              </a:ext>
            </a:extLst>
          </p:cNvPr>
          <p:cNvSpPr>
            <a:spLocks noGrp="1"/>
          </p:cNvSpPr>
          <p:nvPr>
            <p:ph type="subTitle" idx="1"/>
          </p:nvPr>
        </p:nvSpPr>
        <p:spPr>
          <a:xfrm>
            <a:off x="1461247" y="3123817"/>
            <a:ext cx="9144000" cy="1655762"/>
          </a:xfrm>
        </p:spPr>
        <p:txBody>
          <a:bodyPr>
            <a:normAutofit/>
          </a:bodyPr>
          <a:lstStyle/>
          <a:p>
            <a:r>
              <a:rPr lang="en-US" dirty="0"/>
              <a:t>C. L. Rumsey</a:t>
            </a:r>
          </a:p>
          <a:p>
            <a:r>
              <a:rPr lang="en-US" sz="1800" i="1" dirty="0"/>
              <a:t>NASA Langley Research Center</a:t>
            </a:r>
          </a:p>
        </p:txBody>
      </p:sp>
      <p:sp>
        <p:nvSpPr>
          <p:cNvPr id="4" name="TextBox 3">
            <a:extLst>
              <a:ext uri="{FF2B5EF4-FFF2-40B4-BE49-F238E27FC236}">
                <a16:creationId xmlns:a16="http://schemas.microsoft.com/office/drawing/2014/main" id="{8E5908DF-2C82-F94C-9696-B69D1579A8F7}"/>
              </a:ext>
            </a:extLst>
          </p:cNvPr>
          <p:cNvSpPr txBox="1"/>
          <p:nvPr/>
        </p:nvSpPr>
        <p:spPr>
          <a:xfrm>
            <a:off x="1755227" y="6383799"/>
            <a:ext cx="9084923" cy="369332"/>
          </a:xfrm>
          <a:prstGeom prst="rect">
            <a:avLst/>
          </a:prstGeom>
          <a:noFill/>
        </p:spPr>
        <p:txBody>
          <a:bodyPr wrap="none" rtlCol="0">
            <a:spAutoFit/>
          </a:bodyPr>
          <a:lstStyle/>
          <a:p>
            <a:r>
              <a:rPr lang="en-US" dirty="0"/>
              <a:t>2022 Symposium on Turbulence Modeling: Roadblocks, and the Potential for Machine Learning</a:t>
            </a:r>
          </a:p>
        </p:txBody>
      </p:sp>
      <p:pic>
        <p:nvPicPr>
          <p:cNvPr id="15" name="Picture 14">
            <a:extLst>
              <a:ext uri="{FF2B5EF4-FFF2-40B4-BE49-F238E27FC236}">
                <a16:creationId xmlns:a16="http://schemas.microsoft.com/office/drawing/2014/main" id="{F4FBAFB5-AC95-1C43-9F82-CED999E1E585}"/>
              </a:ext>
            </a:extLst>
          </p:cNvPr>
          <p:cNvPicPr>
            <a:picLocks noChangeAspect="1"/>
          </p:cNvPicPr>
          <p:nvPr/>
        </p:nvPicPr>
        <p:blipFill>
          <a:blip r:embed="rId3"/>
          <a:stretch>
            <a:fillRect/>
          </a:stretch>
        </p:blipFill>
        <p:spPr>
          <a:xfrm>
            <a:off x="10604663" y="333911"/>
            <a:ext cx="1298369" cy="1072958"/>
          </a:xfrm>
          <a:prstGeom prst="rect">
            <a:avLst/>
          </a:prstGeom>
        </p:spPr>
      </p:pic>
      <p:sp>
        <p:nvSpPr>
          <p:cNvPr id="14" name="TextBox 13">
            <a:extLst>
              <a:ext uri="{FF2B5EF4-FFF2-40B4-BE49-F238E27FC236}">
                <a16:creationId xmlns:a16="http://schemas.microsoft.com/office/drawing/2014/main" id="{5783BDC1-FB1F-224F-9738-A85A7F296F6B}"/>
              </a:ext>
            </a:extLst>
          </p:cNvPr>
          <p:cNvSpPr txBox="1"/>
          <p:nvPr/>
        </p:nvSpPr>
        <p:spPr>
          <a:xfrm>
            <a:off x="0" y="5632409"/>
            <a:ext cx="4099033" cy="646331"/>
          </a:xfrm>
          <a:prstGeom prst="rect">
            <a:avLst/>
          </a:prstGeom>
          <a:noFill/>
        </p:spPr>
        <p:txBody>
          <a:bodyPr wrap="square" rtlCol="0">
            <a:spAutoFit/>
          </a:bodyPr>
          <a:lstStyle/>
          <a:p>
            <a:r>
              <a:rPr lang="en-US" sz="900" dirty="0"/>
              <a:t>Copyright 2022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spTree>
    <p:extLst>
      <p:ext uri="{BB962C8B-B14F-4D97-AF65-F5344CB8AC3E}">
        <p14:creationId xmlns:p14="http://schemas.microsoft.com/office/powerpoint/2010/main" val="785968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9905C-5ECF-7F40-BFA7-6DD6D33CE5F4}"/>
              </a:ext>
            </a:extLst>
          </p:cNvPr>
          <p:cNvSpPr>
            <a:spLocks noGrp="1"/>
          </p:cNvSpPr>
          <p:nvPr>
            <p:ph type="title"/>
          </p:nvPr>
        </p:nvSpPr>
        <p:spPr/>
        <p:txBody>
          <a:bodyPr>
            <a:normAutofit fontScale="90000"/>
          </a:bodyPr>
          <a:lstStyle/>
          <a:p>
            <a:r>
              <a:rPr lang="en-US" dirty="0"/>
              <a:t>Motivation</a:t>
            </a:r>
          </a:p>
        </p:txBody>
      </p:sp>
      <p:sp>
        <p:nvSpPr>
          <p:cNvPr id="3" name="Content Placeholder 2">
            <a:extLst>
              <a:ext uri="{FF2B5EF4-FFF2-40B4-BE49-F238E27FC236}">
                <a16:creationId xmlns:a16="http://schemas.microsoft.com/office/drawing/2014/main" id="{CC83CB1E-0336-B24D-BCA2-13E4645820F4}"/>
              </a:ext>
            </a:extLst>
          </p:cNvPr>
          <p:cNvSpPr>
            <a:spLocks noGrp="1"/>
          </p:cNvSpPr>
          <p:nvPr>
            <p:ph idx="1"/>
          </p:nvPr>
        </p:nvSpPr>
        <p:spPr/>
        <p:txBody>
          <a:bodyPr>
            <a:normAutofit fontScale="92500" lnSpcReduction="20000"/>
          </a:bodyPr>
          <a:lstStyle/>
          <a:p>
            <a:r>
              <a:rPr lang="en-US" dirty="0"/>
              <a:t>Traditional RANS is known to be inadequate for reliable prediction of separated and other “difficult” flows</a:t>
            </a:r>
          </a:p>
          <a:p>
            <a:r>
              <a:rPr lang="en-US" dirty="0"/>
              <a:t>Much work is ongoing in the research community to attempt to improve RANS models using data-driven techniques</a:t>
            </a:r>
          </a:p>
          <a:p>
            <a:pPr lvl="1"/>
            <a:r>
              <a:rPr lang="en-US" dirty="0"/>
              <a:t>By their very nature, these improvements are typically only applicable to cases that are very similar to those they were trained for</a:t>
            </a:r>
          </a:p>
          <a:p>
            <a:pPr lvl="1"/>
            <a:r>
              <a:rPr lang="en-US" dirty="0"/>
              <a:t>We seek improved turbulence models that can be used more generally and confidently in </a:t>
            </a:r>
            <a:r>
              <a:rPr lang="en-US" u="sng" dirty="0"/>
              <a:t>predictive</a:t>
            </a:r>
            <a:r>
              <a:rPr lang="en-US" dirty="0"/>
              <a:t> situations </a:t>
            </a:r>
            <a:r>
              <a:rPr lang="en-US" dirty="0">
                <a:solidFill>
                  <a:srgbClr val="FF0000"/>
                </a:solidFill>
              </a:rPr>
              <a:t>&lt;- this is ultimately what is needed</a:t>
            </a:r>
          </a:p>
          <a:p>
            <a:pPr lvl="2"/>
            <a:r>
              <a:rPr lang="en-US" dirty="0">
                <a:solidFill>
                  <a:srgbClr val="00B050"/>
                </a:solidFill>
              </a:rPr>
              <a:t>(Imagine trying to apply the model to a high-lift aircraft configuration!)</a:t>
            </a:r>
          </a:p>
          <a:p>
            <a:r>
              <a:rPr lang="en-US" dirty="0"/>
              <a:t>Our own attempts to achieve a broadly-applicable model enhancement using FIML methodology (AIAA 2022-0937):</a:t>
            </a:r>
          </a:p>
          <a:p>
            <a:pPr lvl="1"/>
            <a:r>
              <a:rPr lang="en-US" dirty="0">
                <a:solidFill>
                  <a:srgbClr val="FF0000"/>
                </a:solidFill>
              </a:rPr>
              <a:t>Unsuccessful</a:t>
            </a:r>
          </a:p>
          <a:p>
            <a:pPr lvl="2"/>
            <a:r>
              <a:rPr lang="en-US" dirty="0"/>
              <a:t>Improving one flow inevitably made some other flow much worse</a:t>
            </a:r>
          </a:p>
          <a:p>
            <a:pPr lvl="2"/>
            <a:r>
              <a:rPr lang="en-US" dirty="0"/>
              <a:t>Inappropriate or inadequate feature selection?</a:t>
            </a:r>
          </a:p>
          <a:p>
            <a:pPr lvl="2"/>
            <a:r>
              <a:rPr lang="en-US" dirty="0"/>
              <a:t>Insufficient coverage of the training data? (a common complaint)</a:t>
            </a:r>
          </a:p>
          <a:p>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8BA75CA3-BE31-9A47-AE2A-08359E875074}"/>
              </a:ext>
            </a:extLst>
          </p:cNvPr>
          <p:cNvSpPr>
            <a:spLocks noGrp="1"/>
          </p:cNvSpPr>
          <p:nvPr>
            <p:ph type="sldNum" sz="quarter" idx="12"/>
          </p:nvPr>
        </p:nvSpPr>
        <p:spPr/>
        <p:txBody>
          <a:bodyPr/>
          <a:lstStyle/>
          <a:p>
            <a:fld id="{BC4D2EC6-7C4C-5D4D-9F3E-EA19ACBAE295}" type="slidenum">
              <a:rPr lang="en-US" smtClean="0"/>
              <a:t>2</a:t>
            </a:fld>
            <a:endParaRPr lang="en-US"/>
          </a:p>
        </p:txBody>
      </p:sp>
    </p:spTree>
    <p:extLst>
      <p:ext uri="{BB962C8B-B14F-4D97-AF65-F5344CB8AC3E}">
        <p14:creationId xmlns:p14="http://schemas.microsoft.com/office/powerpoint/2010/main" val="2122629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805C-E45D-A34A-8102-E736F1BDBC68}"/>
              </a:ext>
            </a:extLst>
          </p:cNvPr>
          <p:cNvSpPr>
            <a:spLocks noGrp="1"/>
          </p:cNvSpPr>
          <p:nvPr>
            <p:ph type="title"/>
          </p:nvPr>
        </p:nvSpPr>
        <p:spPr/>
        <p:txBody>
          <a:bodyPr>
            <a:normAutofit fontScale="90000"/>
          </a:bodyPr>
          <a:lstStyle/>
          <a:p>
            <a:r>
              <a:rPr lang="en-US" dirty="0"/>
              <a:t>Motivation, cont’d</a:t>
            </a:r>
          </a:p>
        </p:txBody>
      </p:sp>
      <p:sp>
        <p:nvSpPr>
          <p:cNvPr id="3" name="Content Placeholder 2">
            <a:extLst>
              <a:ext uri="{FF2B5EF4-FFF2-40B4-BE49-F238E27FC236}">
                <a16:creationId xmlns:a16="http://schemas.microsoft.com/office/drawing/2014/main" id="{928C5B43-705B-6348-804D-09081EED7AD3}"/>
              </a:ext>
            </a:extLst>
          </p:cNvPr>
          <p:cNvSpPr>
            <a:spLocks noGrp="1"/>
          </p:cNvSpPr>
          <p:nvPr>
            <p:ph idx="1"/>
          </p:nvPr>
        </p:nvSpPr>
        <p:spPr>
          <a:xfrm>
            <a:off x="838200" y="1359877"/>
            <a:ext cx="10515600" cy="4807841"/>
          </a:xfrm>
        </p:spPr>
        <p:txBody>
          <a:bodyPr>
            <a:normAutofit/>
          </a:bodyPr>
          <a:lstStyle/>
          <a:p>
            <a:r>
              <a:rPr lang="en-US" dirty="0"/>
              <a:t>The “Collaborative Testing Challenge” was conceived as an integral part of this symposium</a:t>
            </a:r>
          </a:p>
          <a:p>
            <a:pPr lvl="1"/>
            <a:r>
              <a:rPr lang="en-US" dirty="0"/>
              <a:t>Get broad range of experts to try to achieve data-driven turbulence models that work well for a broad range of simple test cases</a:t>
            </a:r>
          </a:p>
          <a:p>
            <a:pPr lvl="1"/>
            <a:r>
              <a:rPr lang="en-US" dirty="0"/>
              <a:t>Nonthreatening, noncompetitive, friendly environment</a:t>
            </a:r>
          </a:p>
          <a:p>
            <a:pPr lvl="2"/>
            <a:r>
              <a:rPr lang="en-US" dirty="0"/>
              <a:t>We know this is a difficult challenge!</a:t>
            </a:r>
          </a:p>
          <a:p>
            <a:pPr lvl="2"/>
            <a:r>
              <a:rPr lang="en-US" dirty="0"/>
              <a:t>There is no right answer</a:t>
            </a:r>
          </a:p>
          <a:p>
            <a:pPr lvl="2"/>
            <a:r>
              <a:rPr lang="en-US" dirty="0"/>
              <a:t>We seek to encourage discussion, ideas, future collaborations</a:t>
            </a:r>
          </a:p>
          <a:p>
            <a:pPr lvl="2"/>
            <a:endParaRPr lang="en-US" dirty="0"/>
          </a:p>
          <a:p>
            <a:r>
              <a:rPr lang="en-US" u="sng" dirty="0"/>
              <a:t>Ground Rules</a:t>
            </a:r>
            <a:r>
              <a:rPr lang="en-US" dirty="0"/>
              <a:t>: Each participant to apply their best turbulence model scheme (framework) derived from a data-driven (or other) approach to a range of flows specified by the conference organizers</a:t>
            </a:r>
          </a:p>
          <a:p>
            <a:endParaRPr lang="en-US" dirty="0"/>
          </a:p>
        </p:txBody>
      </p:sp>
      <p:sp>
        <p:nvSpPr>
          <p:cNvPr id="4" name="Slide Number Placeholder 3">
            <a:extLst>
              <a:ext uri="{FF2B5EF4-FFF2-40B4-BE49-F238E27FC236}">
                <a16:creationId xmlns:a16="http://schemas.microsoft.com/office/drawing/2014/main" id="{D2DC685B-F3A8-D54F-A2EC-B578724AA6C6}"/>
              </a:ext>
            </a:extLst>
          </p:cNvPr>
          <p:cNvSpPr>
            <a:spLocks noGrp="1"/>
          </p:cNvSpPr>
          <p:nvPr>
            <p:ph type="sldNum" sz="quarter" idx="12"/>
          </p:nvPr>
        </p:nvSpPr>
        <p:spPr/>
        <p:txBody>
          <a:bodyPr/>
          <a:lstStyle/>
          <a:p>
            <a:fld id="{BC4D2EC6-7C4C-5D4D-9F3E-EA19ACBAE295}" type="slidenum">
              <a:rPr lang="en-US" smtClean="0"/>
              <a:t>3</a:t>
            </a:fld>
            <a:endParaRPr lang="en-US"/>
          </a:p>
        </p:txBody>
      </p:sp>
    </p:spTree>
    <p:extLst>
      <p:ext uri="{BB962C8B-B14F-4D97-AF65-F5344CB8AC3E}">
        <p14:creationId xmlns:p14="http://schemas.microsoft.com/office/powerpoint/2010/main" val="69496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346C-2795-D046-9DF5-8120130406C3}"/>
              </a:ext>
            </a:extLst>
          </p:cNvPr>
          <p:cNvSpPr>
            <a:spLocks noGrp="1"/>
          </p:cNvSpPr>
          <p:nvPr>
            <p:ph type="title"/>
          </p:nvPr>
        </p:nvSpPr>
        <p:spPr/>
        <p:txBody>
          <a:bodyPr>
            <a:normAutofit fontScale="90000"/>
          </a:bodyPr>
          <a:lstStyle/>
          <a:p>
            <a:r>
              <a:rPr lang="en-US" dirty="0"/>
              <a:t>Test Cases</a:t>
            </a:r>
          </a:p>
        </p:txBody>
      </p:sp>
      <p:sp>
        <p:nvSpPr>
          <p:cNvPr id="3" name="Content Placeholder 2">
            <a:extLst>
              <a:ext uri="{FF2B5EF4-FFF2-40B4-BE49-F238E27FC236}">
                <a16:creationId xmlns:a16="http://schemas.microsoft.com/office/drawing/2014/main" id="{CE122411-D4DE-6443-B9C7-B7994F32E50B}"/>
              </a:ext>
            </a:extLst>
          </p:cNvPr>
          <p:cNvSpPr>
            <a:spLocks noGrp="1"/>
          </p:cNvSpPr>
          <p:nvPr>
            <p:ph idx="1"/>
          </p:nvPr>
        </p:nvSpPr>
        <p:spPr>
          <a:xfrm>
            <a:off x="572574" y="1473785"/>
            <a:ext cx="11046941" cy="4618789"/>
          </a:xfrm>
        </p:spPr>
        <p:txBody>
          <a:bodyPr>
            <a:normAutofit fontScale="85000" lnSpcReduction="20000"/>
          </a:bodyPr>
          <a:lstStyle/>
          <a:p>
            <a:r>
              <a:rPr lang="en-US" dirty="0"/>
              <a:t>To be a valid entry, the same turbulence model must be applied to each of the following cases (use the same grids employed for the results shown on the Turbulence Modeling Resource (TMR) website if possible):</a:t>
            </a:r>
          </a:p>
          <a:p>
            <a:pPr lvl="1"/>
            <a:r>
              <a:rPr lang="en-US" b="1" dirty="0">
                <a:solidFill>
                  <a:srgbClr val="00B050"/>
                </a:solidFill>
              </a:rPr>
              <a:t>2DZP</a:t>
            </a:r>
            <a:r>
              <a:rPr lang="en-US" dirty="0"/>
              <a:t>: 2D Zero Pressure Gradient Flat Plate Validation Case </a:t>
            </a:r>
          </a:p>
          <a:p>
            <a:pPr lvl="2"/>
            <a:r>
              <a:rPr lang="en-US" dirty="0"/>
              <a:t>Show (1) C</a:t>
            </a:r>
            <a:r>
              <a:rPr lang="en-US" baseline="-25000" dirty="0"/>
              <a:t>f</a:t>
            </a:r>
            <a:r>
              <a:rPr lang="en-US" dirty="0"/>
              <a:t> vs. x and (2) u</a:t>
            </a:r>
            <a:r>
              <a:rPr lang="en-US" baseline="30000" dirty="0"/>
              <a:t>+</a:t>
            </a:r>
            <a:r>
              <a:rPr lang="en-US" dirty="0"/>
              <a:t> vs. log(y</a:t>
            </a:r>
            <a:r>
              <a:rPr lang="en-US" baseline="30000" dirty="0"/>
              <a:t>+</a:t>
            </a:r>
            <a:r>
              <a:rPr lang="en-US" dirty="0"/>
              <a:t>) at x=0.97; compare with theory </a:t>
            </a:r>
          </a:p>
          <a:p>
            <a:pPr lvl="1"/>
            <a:r>
              <a:rPr lang="en-US" b="1" dirty="0">
                <a:solidFill>
                  <a:srgbClr val="00B050"/>
                </a:solidFill>
              </a:rPr>
              <a:t>2DFDC</a:t>
            </a:r>
            <a:r>
              <a:rPr lang="en-US" dirty="0"/>
              <a:t>: 2D Fully-Developed Channel Flow at High Reynolds Number Validation Case </a:t>
            </a:r>
          </a:p>
          <a:p>
            <a:pPr lvl="2"/>
            <a:r>
              <a:rPr lang="en-US" dirty="0"/>
              <a:t>Show u</a:t>
            </a:r>
            <a:r>
              <a:rPr lang="en-US" baseline="30000" dirty="0"/>
              <a:t>+</a:t>
            </a:r>
            <a:r>
              <a:rPr lang="en-US" dirty="0"/>
              <a:t> vs. log(y</a:t>
            </a:r>
            <a:r>
              <a:rPr lang="en-US" baseline="30000" dirty="0"/>
              <a:t>+</a:t>
            </a:r>
            <a:r>
              <a:rPr lang="en-US" dirty="0"/>
              <a:t>) at x=500; compare with theory </a:t>
            </a:r>
          </a:p>
          <a:p>
            <a:pPr lvl="1"/>
            <a:r>
              <a:rPr lang="en-US" b="1" dirty="0">
                <a:solidFill>
                  <a:srgbClr val="00B050"/>
                </a:solidFill>
              </a:rPr>
              <a:t>ASJ</a:t>
            </a:r>
            <a:r>
              <a:rPr lang="en-US" dirty="0"/>
              <a:t>: Axisymmetric Subsonic Jet </a:t>
            </a:r>
          </a:p>
          <a:p>
            <a:pPr lvl="2"/>
            <a:r>
              <a:rPr lang="en-US" dirty="0"/>
              <a:t>Show (1) u/</a:t>
            </a:r>
            <a:r>
              <a:rPr lang="en-US" dirty="0" err="1"/>
              <a:t>U</a:t>
            </a:r>
            <a:r>
              <a:rPr lang="en-US" baseline="-25000" dirty="0" err="1"/>
              <a:t>jet</a:t>
            </a:r>
            <a:r>
              <a:rPr lang="en-US" dirty="0"/>
              <a:t> vs. x/</a:t>
            </a:r>
            <a:r>
              <a:rPr lang="en-US" dirty="0" err="1"/>
              <a:t>D</a:t>
            </a:r>
            <a:r>
              <a:rPr lang="en-US" baseline="-25000" dirty="0" err="1"/>
              <a:t>jet</a:t>
            </a:r>
            <a:r>
              <a:rPr lang="en-US" dirty="0"/>
              <a:t>, (2) u/</a:t>
            </a:r>
            <a:r>
              <a:rPr lang="en-US" dirty="0" err="1"/>
              <a:t>U</a:t>
            </a:r>
            <a:r>
              <a:rPr lang="en-US" baseline="-25000" dirty="0" err="1"/>
              <a:t>jet</a:t>
            </a:r>
            <a:r>
              <a:rPr lang="en-US" dirty="0"/>
              <a:t> vs. y/</a:t>
            </a:r>
            <a:r>
              <a:rPr lang="en-US" dirty="0" err="1"/>
              <a:t>D</a:t>
            </a:r>
            <a:r>
              <a:rPr lang="en-US" baseline="-25000" dirty="0" err="1"/>
              <a:t>jet</a:t>
            </a:r>
            <a:r>
              <a:rPr lang="en-US" dirty="0"/>
              <a:t> at 5 specified stations, and (3) </a:t>
            </a:r>
            <a:r>
              <a:rPr lang="en-US" dirty="0" err="1"/>
              <a:t>u'v</a:t>
            </a:r>
            <a:r>
              <a:rPr lang="en-US" dirty="0"/>
              <a:t>'/(U</a:t>
            </a:r>
            <a:r>
              <a:rPr lang="en-US" baseline="-25000" dirty="0"/>
              <a:t>jet</a:t>
            </a:r>
            <a:r>
              <a:rPr lang="en-US" baseline="30000" dirty="0"/>
              <a:t>2</a:t>
            </a:r>
            <a:r>
              <a:rPr lang="en-US" dirty="0"/>
              <a:t>) vs. y/</a:t>
            </a:r>
            <a:r>
              <a:rPr lang="en-US" dirty="0" err="1"/>
              <a:t>D</a:t>
            </a:r>
            <a:r>
              <a:rPr lang="en-US" baseline="-25000" dirty="0" err="1"/>
              <a:t>jet</a:t>
            </a:r>
            <a:r>
              <a:rPr lang="en-US" dirty="0"/>
              <a:t> at 5 specified stations; compare with experiment </a:t>
            </a:r>
          </a:p>
          <a:p>
            <a:pPr lvl="1"/>
            <a:r>
              <a:rPr lang="en-US" b="1" dirty="0">
                <a:solidFill>
                  <a:srgbClr val="00B050"/>
                </a:solidFill>
              </a:rPr>
              <a:t>2DWMH</a:t>
            </a:r>
            <a:r>
              <a:rPr lang="en-US" dirty="0"/>
              <a:t>: 2D NASA Wall-Mounted Hump Separated Flow Validation Case </a:t>
            </a:r>
          </a:p>
          <a:p>
            <a:pPr lvl="2"/>
            <a:r>
              <a:rPr lang="en-US" dirty="0"/>
              <a:t>Show (1) C</a:t>
            </a:r>
            <a:r>
              <a:rPr lang="en-US" baseline="-25000" dirty="0"/>
              <a:t>p</a:t>
            </a:r>
            <a:r>
              <a:rPr lang="en-US" dirty="0"/>
              <a:t> vs. x/c, (2) C</a:t>
            </a:r>
            <a:r>
              <a:rPr lang="en-US" baseline="-25000" dirty="0"/>
              <a:t>f</a:t>
            </a:r>
            <a:r>
              <a:rPr lang="en-US" dirty="0"/>
              <a:t> vs. x/c, (3) u/</a:t>
            </a:r>
            <a:r>
              <a:rPr lang="en-US" dirty="0" err="1"/>
              <a:t>U</a:t>
            </a:r>
            <a:r>
              <a:rPr lang="en-US" baseline="-25000" dirty="0" err="1"/>
              <a:t>inf</a:t>
            </a:r>
            <a:r>
              <a:rPr lang="en-US" dirty="0"/>
              <a:t> vs. y/c at 7 specified stations, and (4) </a:t>
            </a:r>
            <a:r>
              <a:rPr lang="en-US" dirty="0" err="1"/>
              <a:t>u'v</a:t>
            </a:r>
            <a:r>
              <a:rPr lang="en-US" dirty="0"/>
              <a:t>'/(U</a:t>
            </a:r>
            <a:r>
              <a:rPr lang="en-US" baseline="-25000" dirty="0"/>
              <a:t>inf</a:t>
            </a:r>
            <a:r>
              <a:rPr lang="en-US" baseline="30000" dirty="0"/>
              <a:t>2</a:t>
            </a:r>
            <a:r>
              <a:rPr lang="en-US" dirty="0"/>
              <a:t>) vs. y/c at 7 specified stations; compare with experiment </a:t>
            </a:r>
          </a:p>
          <a:p>
            <a:pPr lvl="1"/>
            <a:r>
              <a:rPr lang="en-US" b="1" dirty="0">
                <a:solidFill>
                  <a:srgbClr val="00B050"/>
                </a:solidFill>
              </a:rPr>
              <a:t>2DN00</a:t>
            </a:r>
            <a:r>
              <a:rPr lang="en-US" dirty="0"/>
              <a:t>: 2D NACA 0012 Airfoil Validation Cases (4 separate cases) </a:t>
            </a:r>
          </a:p>
          <a:p>
            <a:pPr lvl="2"/>
            <a:r>
              <a:rPr lang="en-US" dirty="0"/>
              <a:t>Angles of attack = 10, 15, 17, and 18 deg. </a:t>
            </a:r>
          </a:p>
          <a:p>
            <a:pPr lvl="2"/>
            <a:r>
              <a:rPr lang="en-US" dirty="0"/>
              <a:t>Show (1) C</a:t>
            </a:r>
            <a:r>
              <a:rPr lang="en-US" baseline="-25000" dirty="0"/>
              <a:t>L</a:t>
            </a:r>
            <a:r>
              <a:rPr lang="en-US" dirty="0"/>
              <a:t> vs. alpha, (2) C</a:t>
            </a:r>
            <a:r>
              <a:rPr lang="en-US" baseline="-25000" dirty="0"/>
              <a:t>D</a:t>
            </a:r>
            <a:r>
              <a:rPr lang="en-US" dirty="0"/>
              <a:t> vs. C</a:t>
            </a:r>
            <a:r>
              <a:rPr lang="en-US" baseline="-25000" dirty="0"/>
              <a:t>L</a:t>
            </a:r>
            <a:r>
              <a:rPr lang="en-US" dirty="0"/>
              <a:t>, (3) C</a:t>
            </a:r>
            <a:r>
              <a:rPr lang="en-US" baseline="-25000" dirty="0"/>
              <a:t>p</a:t>
            </a:r>
            <a:r>
              <a:rPr lang="en-US" dirty="0"/>
              <a:t> vs. x/c, and (4) C</a:t>
            </a:r>
            <a:r>
              <a:rPr lang="en-US" baseline="-25000" dirty="0"/>
              <a:t>f</a:t>
            </a:r>
            <a:r>
              <a:rPr lang="en-US" dirty="0"/>
              <a:t> (upper surface) vs. x/c; compare with experiment (except for C</a:t>
            </a:r>
            <a:r>
              <a:rPr lang="en-US" baseline="-25000" dirty="0"/>
              <a:t>f</a:t>
            </a:r>
            <a:r>
              <a:rPr lang="en-US" dirty="0"/>
              <a:t>) </a:t>
            </a:r>
          </a:p>
          <a:p>
            <a:pPr lvl="1"/>
            <a:endParaRPr lang="en-US" dirty="0"/>
          </a:p>
        </p:txBody>
      </p:sp>
      <p:sp>
        <p:nvSpPr>
          <p:cNvPr id="4" name="Slide Number Placeholder 3">
            <a:extLst>
              <a:ext uri="{FF2B5EF4-FFF2-40B4-BE49-F238E27FC236}">
                <a16:creationId xmlns:a16="http://schemas.microsoft.com/office/drawing/2014/main" id="{1C33DDE1-1328-5F42-977F-C4F7B6CA81D1}"/>
              </a:ext>
            </a:extLst>
          </p:cNvPr>
          <p:cNvSpPr>
            <a:spLocks noGrp="1"/>
          </p:cNvSpPr>
          <p:nvPr>
            <p:ph type="sldNum" sz="quarter" idx="12"/>
          </p:nvPr>
        </p:nvSpPr>
        <p:spPr/>
        <p:txBody>
          <a:bodyPr/>
          <a:lstStyle/>
          <a:p>
            <a:fld id="{BC4D2EC6-7C4C-5D4D-9F3E-EA19ACBAE295}" type="slidenum">
              <a:rPr lang="en-US" smtClean="0"/>
              <a:t>4</a:t>
            </a:fld>
            <a:endParaRPr lang="en-US"/>
          </a:p>
        </p:txBody>
      </p:sp>
    </p:spTree>
    <p:extLst>
      <p:ext uri="{BB962C8B-B14F-4D97-AF65-F5344CB8AC3E}">
        <p14:creationId xmlns:p14="http://schemas.microsoft.com/office/powerpoint/2010/main" val="3926644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BCB9-C68A-8382-5A9F-EFE39B9416CE}"/>
              </a:ext>
            </a:extLst>
          </p:cNvPr>
          <p:cNvSpPr>
            <a:spLocks noGrp="1"/>
          </p:cNvSpPr>
          <p:nvPr>
            <p:ph type="title"/>
          </p:nvPr>
        </p:nvSpPr>
        <p:spPr/>
        <p:txBody>
          <a:bodyPr>
            <a:normAutofit fontScale="90000"/>
          </a:bodyPr>
          <a:lstStyle/>
          <a:p>
            <a:r>
              <a:rPr lang="en-US" dirty="0"/>
              <a:t>2DZP</a:t>
            </a:r>
          </a:p>
        </p:txBody>
      </p:sp>
      <p:sp>
        <p:nvSpPr>
          <p:cNvPr id="4" name="Slide Number Placeholder 3">
            <a:extLst>
              <a:ext uri="{FF2B5EF4-FFF2-40B4-BE49-F238E27FC236}">
                <a16:creationId xmlns:a16="http://schemas.microsoft.com/office/drawing/2014/main" id="{9C044911-F031-0937-595B-29CD218336A5}"/>
              </a:ext>
            </a:extLst>
          </p:cNvPr>
          <p:cNvSpPr>
            <a:spLocks noGrp="1"/>
          </p:cNvSpPr>
          <p:nvPr>
            <p:ph type="sldNum" sz="quarter" idx="12"/>
          </p:nvPr>
        </p:nvSpPr>
        <p:spPr/>
        <p:txBody>
          <a:bodyPr/>
          <a:lstStyle/>
          <a:p>
            <a:fld id="{BC4D2EC6-7C4C-5D4D-9F3E-EA19ACBAE295}" type="slidenum">
              <a:rPr lang="en-US" smtClean="0"/>
              <a:t>5</a:t>
            </a:fld>
            <a:endParaRPr lang="en-US"/>
          </a:p>
        </p:txBody>
      </p:sp>
      <p:pic>
        <p:nvPicPr>
          <p:cNvPr id="1026" name="Picture 2" descr="flat plate grid layout &amp; BCs">
            <a:extLst>
              <a:ext uri="{FF2B5EF4-FFF2-40B4-BE49-F238E27FC236}">
                <a16:creationId xmlns:a16="http://schemas.microsoft.com/office/drawing/2014/main" id="{2CBF38A2-EB61-C401-AEC2-480B7FF2DA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3440" y="182880"/>
            <a:ext cx="5155419" cy="30010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661DB38-C01B-C101-3FF7-E34237646375}"/>
              </a:ext>
            </a:extLst>
          </p:cNvPr>
          <p:cNvPicPr>
            <a:picLocks noChangeAspect="1"/>
          </p:cNvPicPr>
          <p:nvPr/>
        </p:nvPicPr>
        <p:blipFill>
          <a:blip r:embed="rId3"/>
          <a:stretch>
            <a:fillRect/>
          </a:stretch>
        </p:blipFill>
        <p:spPr>
          <a:xfrm>
            <a:off x="1121980" y="3291840"/>
            <a:ext cx="3896413" cy="3464560"/>
          </a:xfrm>
          <a:prstGeom prst="rect">
            <a:avLst/>
          </a:prstGeom>
        </p:spPr>
      </p:pic>
      <p:pic>
        <p:nvPicPr>
          <p:cNvPr id="8" name="Picture 7">
            <a:extLst>
              <a:ext uri="{FF2B5EF4-FFF2-40B4-BE49-F238E27FC236}">
                <a16:creationId xmlns:a16="http://schemas.microsoft.com/office/drawing/2014/main" id="{D23A3A9C-DE61-EDAD-3324-8F710D520669}"/>
              </a:ext>
            </a:extLst>
          </p:cNvPr>
          <p:cNvPicPr>
            <a:picLocks noChangeAspect="1"/>
          </p:cNvPicPr>
          <p:nvPr/>
        </p:nvPicPr>
        <p:blipFill>
          <a:blip r:embed="rId4"/>
          <a:srcRect/>
          <a:stretch/>
        </p:blipFill>
        <p:spPr>
          <a:xfrm>
            <a:off x="6872540" y="3291840"/>
            <a:ext cx="3896412" cy="3464560"/>
          </a:xfrm>
          <a:prstGeom prst="rect">
            <a:avLst/>
          </a:prstGeom>
        </p:spPr>
      </p:pic>
    </p:spTree>
    <p:extLst>
      <p:ext uri="{BB962C8B-B14F-4D97-AF65-F5344CB8AC3E}">
        <p14:creationId xmlns:p14="http://schemas.microsoft.com/office/powerpoint/2010/main" val="2896014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BCB9-C68A-8382-5A9F-EFE39B9416CE}"/>
              </a:ext>
            </a:extLst>
          </p:cNvPr>
          <p:cNvSpPr>
            <a:spLocks noGrp="1"/>
          </p:cNvSpPr>
          <p:nvPr>
            <p:ph type="title"/>
          </p:nvPr>
        </p:nvSpPr>
        <p:spPr/>
        <p:txBody>
          <a:bodyPr>
            <a:normAutofit fontScale="90000"/>
          </a:bodyPr>
          <a:lstStyle/>
          <a:p>
            <a:r>
              <a:rPr lang="en-US" dirty="0"/>
              <a:t>2DFDC</a:t>
            </a:r>
          </a:p>
        </p:txBody>
      </p:sp>
      <p:sp>
        <p:nvSpPr>
          <p:cNvPr id="4" name="Slide Number Placeholder 3">
            <a:extLst>
              <a:ext uri="{FF2B5EF4-FFF2-40B4-BE49-F238E27FC236}">
                <a16:creationId xmlns:a16="http://schemas.microsoft.com/office/drawing/2014/main" id="{9C044911-F031-0937-595B-29CD218336A5}"/>
              </a:ext>
            </a:extLst>
          </p:cNvPr>
          <p:cNvSpPr>
            <a:spLocks noGrp="1"/>
          </p:cNvSpPr>
          <p:nvPr>
            <p:ph type="sldNum" sz="quarter" idx="12"/>
          </p:nvPr>
        </p:nvSpPr>
        <p:spPr/>
        <p:txBody>
          <a:bodyPr/>
          <a:lstStyle/>
          <a:p>
            <a:fld id="{BC4D2EC6-7C4C-5D4D-9F3E-EA19ACBAE295}" type="slidenum">
              <a:rPr lang="en-US" smtClean="0"/>
              <a:t>6</a:t>
            </a:fld>
            <a:endParaRPr lang="en-US"/>
          </a:p>
        </p:txBody>
      </p:sp>
      <p:pic>
        <p:nvPicPr>
          <p:cNvPr id="2050" name="Picture 2" descr="channel flow layout &amp; BCs">
            <a:extLst>
              <a:ext uri="{FF2B5EF4-FFF2-40B4-BE49-F238E27FC236}">
                <a16:creationId xmlns:a16="http://schemas.microsoft.com/office/drawing/2014/main" id="{6AED71E5-6FD8-84A9-8D54-75C88F51E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5934" y="91441"/>
            <a:ext cx="3646466" cy="32453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BBC5D20-5646-DD13-7AB6-07C1CB1EEA2F}"/>
              </a:ext>
            </a:extLst>
          </p:cNvPr>
          <p:cNvPicPr>
            <a:picLocks noChangeAspect="1" noChangeArrowheads="1"/>
          </p:cNvPicPr>
          <p:nvPr/>
        </p:nvPicPr>
        <p:blipFill>
          <a:blip r:embed="rId3"/>
          <a:srcRect/>
          <a:stretch/>
        </p:blipFill>
        <p:spPr bwMode="auto">
          <a:xfrm>
            <a:off x="4014174" y="3415349"/>
            <a:ext cx="3869986" cy="344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629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BCB9-C68A-8382-5A9F-EFE39B9416CE}"/>
              </a:ext>
            </a:extLst>
          </p:cNvPr>
          <p:cNvSpPr>
            <a:spLocks noGrp="1"/>
          </p:cNvSpPr>
          <p:nvPr>
            <p:ph type="title"/>
          </p:nvPr>
        </p:nvSpPr>
        <p:spPr/>
        <p:txBody>
          <a:bodyPr>
            <a:normAutofit fontScale="90000"/>
          </a:bodyPr>
          <a:lstStyle/>
          <a:p>
            <a:r>
              <a:rPr lang="en-US" dirty="0"/>
              <a:t>ASJ</a:t>
            </a:r>
          </a:p>
        </p:txBody>
      </p:sp>
      <p:sp>
        <p:nvSpPr>
          <p:cNvPr id="4" name="Slide Number Placeholder 3">
            <a:extLst>
              <a:ext uri="{FF2B5EF4-FFF2-40B4-BE49-F238E27FC236}">
                <a16:creationId xmlns:a16="http://schemas.microsoft.com/office/drawing/2014/main" id="{9C044911-F031-0937-595B-29CD218336A5}"/>
              </a:ext>
            </a:extLst>
          </p:cNvPr>
          <p:cNvSpPr>
            <a:spLocks noGrp="1"/>
          </p:cNvSpPr>
          <p:nvPr>
            <p:ph type="sldNum" sz="quarter" idx="12"/>
          </p:nvPr>
        </p:nvSpPr>
        <p:spPr/>
        <p:txBody>
          <a:bodyPr/>
          <a:lstStyle/>
          <a:p>
            <a:fld id="{BC4D2EC6-7C4C-5D4D-9F3E-EA19ACBAE295}" type="slidenum">
              <a:rPr lang="en-US" smtClean="0"/>
              <a:t>7</a:t>
            </a:fld>
            <a:endParaRPr lang="en-US"/>
          </a:p>
        </p:txBody>
      </p:sp>
      <p:pic>
        <p:nvPicPr>
          <p:cNvPr id="3074" name="Picture 2" descr="Axisymmetric subsonic jet layout &amp; BCs">
            <a:extLst>
              <a:ext uri="{FF2B5EF4-FFF2-40B4-BE49-F238E27FC236}">
                <a16:creationId xmlns:a16="http://schemas.microsoft.com/office/drawing/2014/main" id="{228F5C77-2054-EE36-317E-C70CBC12A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0" y="121920"/>
            <a:ext cx="3576320" cy="31828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1BE3396-F9D1-01A0-97DF-FC860C4B88BD}"/>
              </a:ext>
            </a:extLst>
          </p:cNvPr>
          <p:cNvPicPr>
            <a:picLocks noChangeAspect="1"/>
          </p:cNvPicPr>
          <p:nvPr/>
        </p:nvPicPr>
        <p:blipFill>
          <a:blip r:embed="rId3"/>
          <a:stretch>
            <a:fillRect/>
          </a:stretch>
        </p:blipFill>
        <p:spPr>
          <a:xfrm>
            <a:off x="400620" y="3393440"/>
            <a:ext cx="3770722" cy="3352800"/>
          </a:xfrm>
          <a:prstGeom prst="rect">
            <a:avLst/>
          </a:prstGeom>
        </p:spPr>
      </p:pic>
      <p:pic>
        <p:nvPicPr>
          <p:cNvPr id="7" name="Picture 6">
            <a:extLst>
              <a:ext uri="{FF2B5EF4-FFF2-40B4-BE49-F238E27FC236}">
                <a16:creationId xmlns:a16="http://schemas.microsoft.com/office/drawing/2014/main" id="{2B44DE5F-CB6C-7D47-4BD2-DEF114160240}"/>
              </a:ext>
            </a:extLst>
          </p:cNvPr>
          <p:cNvPicPr>
            <a:picLocks noChangeAspect="1"/>
          </p:cNvPicPr>
          <p:nvPr/>
        </p:nvPicPr>
        <p:blipFill>
          <a:blip r:embed="rId4"/>
          <a:srcRect/>
          <a:stretch/>
        </p:blipFill>
        <p:spPr>
          <a:xfrm>
            <a:off x="4210620" y="3393440"/>
            <a:ext cx="3770721" cy="3352800"/>
          </a:xfrm>
          <a:prstGeom prst="rect">
            <a:avLst/>
          </a:prstGeom>
        </p:spPr>
      </p:pic>
      <p:pic>
        <p:nvPicPr>
          <p:cNvPr id="8" name="Picture 7">
            <a:extLst>
              <a:ext uri="{FF2B5EF4-FFF2-40B4-BE49-F238E27FC236}">
                <a16:creationId xmlns:a16="http://schemas.microsoft.com/office/drawing/2014/main" id="{3F80E1F1-09C9-42EB-5B47-169DCE2C81D4}"/>
              </a:ext>
            </a:extLst>
          </p:cNvPr>
          <p:cNvPicPr>
            <a:picLocks noChangeAspect="1"/>
          </p:cNvPicPr>
          <p:nvPr/>
        </p:nvPicPr>
        <p:blipFill>
          <a:blip r:embed="rId5"/>
          <a:srcRect/>
          <a:stretch/>
        </p:blipFill>
        <p:spPr>
          <a:xfrm>
            <a:off x="7979980" y="3393440"/>
            <a:ext cx="3770721" cy="3352800"/>
          </a:xfrm>
          <a:prstGeom prst="rect">
            <a:avLst/>
          </a:prstGeom>
        </p:spPr>
      </p:pic>
    </p:spTree>
    <p:extLst>
      <p:ext uri="{BB962C8B-B14F-4D97-AF65-F5344CB8AC3E}">
        <p14:creationId xmlns:p14="http://schemas.microsoft.com/office/powerpoint/2010/main" val="3550140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BCB9-C68A-8382-5A9F-EFE39B9416CE}"/>
              </a:ext>
            </a:extLst>
          </p:cNvPr>
          <p:cNvSpPr>
            <a:spLocks noGrp="1"/>
          </p:cNvSpPr>
          <p:nvPr>
            <p:ph type="title"/>
          </p:nvPr>
        </p:nvSpPr>
        <p:spPr/>
        <p:txBody>
          <a:bodyPr>
            <a:normAutofit fontScale="90000"/>
          </a:bodyPr>
          <a:lstStyle/>
          <a:p>
            <a:r>
              <a:rPr lang="en-US" dirty="0"/>
              <a:t>2DWMH</a:t>
            </a:r>
          </a:p>
        </p:txBody>
      </p:sp>
      <p:sp>
        <p:nvSpPr>
          <p:cNvPr id="4" name="Slide Number Placeholder 3">
            <a:extLst>
              <a:ext uri="{FF2B5EF4-FFF2-40B4-BE49-F238E27FC236}">
                <a16:creationId xmlns:a16="http://schemas.microsoft.com/office/drawing/2014/main" id="{9C044911-F031-0937-595B-29CD218336A5}"/>
              </a:ext>
            </a:extLst>
          </p:cNvPr>
          <p:cNvSpPr>
            <a:spLocks noGrp="1"/>
          </p:cNvSpPr>
          <p:nvPr>
            <p:ph type="sldNum" sz="quarter" idx="12"/>
          </p:nvPr>
        </p:nvSpPr>
        <p:spPr/>
        <p:txBody>
          <a:bodyPr/>
          <a:lstStyle/>
          <a:p>
            <a:fld id="{BC4D2EC6-7C4C-5D4D-9F3E-EA19ACBAE295}" type="slidenum">
              <a:rPr lang="en-US" smtClean="0"/>
              <a:t>8</a:t>
            </a:fld>
            <a:endParaRPr lang="en-US"/>
          </a:p>
        </p:txBody>
      </p:sp>
      <p:pic>
        <p:nvPicPr>
          <p:cNvPr id="4098" name="Picture 2" descr="2D NASA wall-mounted hump (no plenum) BCs">
            <a:extLst>
              <a:ext uri="{FF2B5EF4-FFF2-40B4-BE49-F238E27FC236}">
                <a16:creationId xmlns:a16="http://schemas.microsoft.com/office/drawing/2014/main" id="{3F4D18D7-3A59-5FAF-76E2-1F85C113A2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9119" y="193040"/>
            <a:ext cx="3174271" cy="28244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5CB418A-EE8C-8CAF-410C-785F5A20440F}"/>
              </a:ext>
            </a:extLst>
          </p:cNvPr>
          <p:cNvPicPr>
            <a:picLocks noChangeAspect="1"/>
          </p:cNvPicPr>
          <p:nvPr/>
        </p:nvPicPr>
        <p:blipFill>
          <a:blip r:embed="rId3"/>
          <a:stretch>
            <a:fillRect/>
          </a:stretch>
        </p:blipFill>
        <p:spPr>
          <a:xfrm>
            <a:off x="0" y="3523129"/>
            <a:ext cx="3004479" cy="2671482"/>
          </a:xfrm>
          <a:prstGeom prst="rect">
            <a:avLst/>
          </a:prstGeom>
        </p:spPr>
      </p:pic>
      <p:pic>
        <p:nvPicPr>
          <p:cNvPr id="7" name="Picture 6">
            <a:extLst>
              <a:ext uri="{FF2B5EF4-FFF2-40B4-BE49-F238E27FC236}">
                <a16:creationId xmlns:a16="http://schemas.microsoft.com/office/drawing/2014/main" id="{7903A39A-A886-381C-589C-4FA44ECA0A6E}"/>
              </a:ext>
            </a:extLst>
          </p:cNvPr>
          <p:cNvPicPr>
            <a:picLocks noChangeAspect="1"/>
          </p:cNvPicPr>
          <p:nvPr/>
        </p:nvPicPr>
        <p:blipFill>
          <a:blip r:embed="rId4"/>
          <a:srcRect/>
          <a:stretch/>
        </p:blipFill>
        <p:spPr>
          <a:xfrm>
            <a:off x="3060748" y="3531497"/>
            <a:ext cx="3004478" cy="2671482"/>
          </a:xfrm>
          <a:prstGeom prst="rect">
            <a:avLst/>
          </a:prstGeom>
        </p:spPr>
      </p:pic>
      <p:pic>
        <p:nvPicPr>
          <p:cNvPr id="8" name="Picture 7">
            <a:extLst>
              <a:ext uri="{FF2B5EF4-FFF2-40B4-BE49-F238E27FC236}">
                <a16:creationId xmlns:a16="http://schemas.microsoft.com/office/drawing/2014/main" id="{B9774D77-300A-60D3-074C-54D0FC853250}"/>
              </a:ext>
            </a:extLst>
          </p:cNvPr>
          <p:cNvPicPr>
            <a:picLocks noChangeAspect="1"/>
          </p:cNvPicPr>
          <p:nvPr/>
        </p:nvPicPr>
        <p:blipFill>
          <a:blip r:embed="rId5"/>
          <a:srcRect/>
          <a:stretch/>
        </p:blipFill>
        <p:spPr>
          <a:xfrm>
            <a:off x="6120103" y="3532692"/>
            <a:ext cx="3004478" cy="2671482"/>
          </a:xfrm>
          <a:prstGeom prst="rect">
            <a:avLst/>
          </a:prstGeom>
        </p:spPr>
      </p:pic>
      <p:pic>
        <p:nvPicPr>
          <p:cNvPr id="9" name="Picture 8">
            <a:extLst>
              <a:ext uri="{FF2B5EF4-FFF2-40B4-BE49-F238E27FC236}">
                <a16:creationId xmlns:a16="http://schemas.microsoft.com/office/drawing/2014/main" id="{D8E2DECE-3242-2945-DBAE-646E94B57171}"/>
              </a:ext>
            </a:extLst>
          </p:cNvPr>
          <p:cNvPicPr>
            <a:picLocks noChangeAspect="1"/>
          </p:cNvPicPr>
          <p:nvPr/>
        </p:nvPicPr>
        <p:blipFill>
          <a:blip r:embed="rId6"/>
          <a:srcRect/>
          <a:stretch/>
        </p:blipFill>
        <p:spPr>
          <a:xfrm>
            <a:off x="9187521" y="3532692"/>
            <a:ext cx="3004478" cy="2671482"/>
          </a:xfrm>
          <a:prstGeom prst="rect">
            <a:avLst/>
          </a:prstGeom>
        </p:spPr>
      </p:pic>
    </p:spTree>
    <p:extLst>
      <p:ext uri="{BB962C8B-B14F-4D97-AF65-F5344CB8AC3E}">
        <p14:creationId xmlns:p14="http://schemas.microsoft.com/office/powerpoint/2010/main" val="3271173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BCB9-C68A-8382-5A9F-EFE39B9416CE}"/>
              </a:ext>
            </a:extLst>
          </p:cNvPr>
          <p:cNvSpPr>
            <a:spLocks noGrp="1"/>
          </p:cNvSpPr>
          <p:nvPr>
            <p:ph type="title"/>
          </p:nvPr>
        </p:nvSpPr>
        <p:spPr/>
        <p:txBody>
          <a:bodyPr>
            <a:normAutofit fontScale="90000"/>
          </a:bodyPr>
          <a:lstStyle/>
          <a:p>
            <a:r>
              <a:rPr lang="en-US" dirty="0"/>
              <a:t>2DN00</a:t>
            </a:r>
          </a:p>
        </p:txBody>
      </p:sp>
      <p:sp>
        <p:nvSpPr>
          <p:cNvPr id="4" name="Slide Number Placeholder 3">
            <a:extLst>
              <a:ext uri="{FF2B5EF4-FFF2-40B4-BE49-F238E27FC236}">
                <a16:creationId xmlns:a16="http://schemas.microsoft.com/office/drawing/2014/main" id="{9C044911-F031-0937-595B-29CD218336A5}"/>
              </a:ext>
            </a:extLst>
          </p:cNvPr>
          <p:cNvSpPr>
            <a:spLocks noGrp="1"/>
          </p:cNvSpPr>
          <p:nvPr>
            <p:ph type="sldNum" sz="quarter" idx="12"/>
          </p:nvPr>
        </p:nvSpPr>
        <p:spPr/>
        <p:txBody>
          <a:bodyPr/>
          <a:lstStyle/>
          <a:p>
            <a:fld id="{BC4D2EC6-7C4C-5D4D-9F3E-EA19ACBAE295}" type="slidenum">
              <a:rPr lang="en-US" smtClean="0"/>
              <a:t>9</a:t>
            </a:fld>
            <a:endParaRPr lang="en-US"/>
          </a:p>
        </p:txBody>
      </p:sp>
      <p:pic>
        <p:nvPicPr>
          <p:cNvPr id="5122" name="Picture 2" descr="NACA 0012 grid layout &amp; BCs">
            <a:extLst>
              <a:ext uri="{FF2B5EF4-FFF2-40B4-BE49-F238E27FC236}">
                <a16:creationId xmlns:a16="http://schemas.microsoft.com/office/drawing/2014/main" id="{0ED73B4F-E2F9-B7F9-B9B5-41A97DFBA8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840" y="121920"/>
            <a:ext cx="3686028" cy="32805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2126A4F-E3DB-ED00-F893-C48B185D575E}"/>
              </a:ext>
            </a:extLst>
          </p:cNvPr>
          <p:cNvPicPr>
            <a:picLocks noChangeAspect="1"/>
          </p:cNvPicPr>
          <p:nvPr/>
        </p:nvPicPr>
        <p:blipFill>
          <a:blip r:embed="rId3"/>
          <a:srcRect/>
          <a:stretch/>
        </p:blipFill>
        <p:spPr>
          <a:xfrm>
            <a:off x="0" y="3523129"/>
            <a:ext cx="3004478" cy="2671482"/>
          </a:xfrm>
          <a:prstGeom prst="rect">
            <a:avLst/>
          </a:prstGeom>
        </p:spPr>
      </p:pic>
      <p:pic>
        <p:nvPicPr>
          <p:cNvPr id="9" name="Picture 8">
            <a:extLst>
              <a:ext uri="{FF2B5EF4-FFF2-40B4-BE49-F238E27FC236}">
                <a16:creationId xmlns:a16="http://schemas.microsoft.com/office/drawing/2014/main" id="{83E55E1A-0E1B-0AE8-5728-D9954971F34A}"/>
              </a:ext>
            </a:extLst>
          </p:cNvPr>
          <p:cNvPicPr>
            <a:picLocks noChangeAspect="1"/>
          </p:cNvPicPr>
          <p:nvPr/>
        </p:nvPicPr>
        <p:blipFill>
          <a:blip r:embed="rId4"/>
          <a:srcRect/>
          <a:stretch/>
        </p:blipFill>
        <p:spPr>
          <a:xfrm>
            <a:off x="3060748" y="3531497"/>
            <a:ext cx="3004478" cy="2671481"/>
          </a:xfrm>
          <a:prstGeom prst="rect">
            <a:avLst/>
          </a:prstGeom>
        </p:spPr>
      </p:pic>
      <p:pic>
        <p:nvPicPr>
          <p:cNvPr id="10" name="Picture 9">
            <a:extLst>
              <a:ext uri="{FF2B5EF4-FFF2-40B4-BE49-F238E27FC236}">
                <a16:creationId xmlns:a16="http://schemas.microsoft.com/office/drawing/2014/main" id="{8E4095DE-0C2D-4D03-D269-6551A5B88969}"/>
              </a:ext>
            </a:extLst>
          </p:cNvPr>
          <p:cNvPicPr>
            <a:picLocks noChangeAspect="1"/>
          </p:cNvPicPr>
          <p:nvPr/>
        </p:nvPicPr>
        <p:blipFill>
          <a:blip r:embed="rId5"/>
          <a:srcRect/>
          <a:stretch/>
        </p:blipFill>
        <p:spPr>
          <a:xfrm>
            <a:off x="6120103" y="3532692"/>
            <a:ext cx="3004478" cy="2671481"/>
          </a:xfrm>
          <a:prstGeom prst="rect">
            <a:avLst/>
          </a:prstGeom>
        </p:spPr>
      </p:pic>
      <p:pic>
        <p:nvPicPr>
          <p:cNvPr id="11" name="Picture 10">
            <a:extLst>
              <a:ext uri="{FF2B5EF4-FFF2-40B4-BE49-F238E27FC236}">
                <a16:creationId xmlns:a16="http://schemas.microsoft.com/office/drawing/2014/main" id="{89B12DFE-9035-3564-2248-A9E8748F8C79}"/>
              </a:ext>
            </a:extLst>
          </p:cNvPr>
          <p:cNvPicPr>
            <a:picLocks noChangeAspect="1"/>
          </p:cNvPicPr>
          <p:nvPr/>
        </p:nvPicPr>
        <p:blipFill>
          <a:blip r:embed="rId6"/>
          <a:srcRect/>
          <a:stretch/>
        </p:blipFill>
        <p:spPr>
          <a:xfrm>
            <a:off x="9187521" y="3532692"/>
            <a:ext cx="3004478" cy="2671481"/>
          </a:xfrm>
          <a:prstGeom prst="rect">
            <a:avLst/>
          </a:prstGeom>
        </p:spPr>
      </p:pic>
    </p:spTree>
    <p:extLst>
      <p:ext uri="{BB962C8B-B14F-4D97-AF65-F5344CB8AC3E}">
        <p14:creationId xmlns:p14="http://schemas.microsoft.com/office/powerpoint/2010/main" val="436925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6DC9-4B92-093D-7127-62A14688E4DA}"/>
              </a:ext>
            </a:extLst>
          </p:cNvPr>
          <p:cNvSpPr>
            <a:spLocks noGrp="1"/>
          </p:cNvSpPr>
          <p:nvPr>
            <p:ph type="title"/>
          </p:nvPr>
        </p:nvSpPr>
        <p:spPr/>
        <p:txBody>
          <a:bodyPr>
            <a:normAutofit fontScale="90000"/>
          </a:bodyPr>
          <a:lstStyle/>
          <a:p>
            <a:r>
              <a:rPr lang="en-US" dirty="0"/>
              <a:t>Our Personal Experience Along These Lines</a:t>
            </a:r>
          </a:p>
        </p:txBody>
      </p:sp>
      <p:sp>
        <p:nvSpPr>
          <p:cNvPr id="3" name="Content Placeholder 2">
            <a:extLst>
              <a:ext uri="{FF2B5EF4-FFF2-40B4-BE49-F238E27FC236}">
                <a16:creationId xmlns:a16="http://schemas.microsoft.com/office/drawing/2014/main" id="{083344F0-57DD-AE2A-5D24-06DAF0575BB8}"/>
              </a:ext>
            </a:extLst>
          </p:cNvPr>
          <p:cNvSpPr>
            <a:spLocks noGrp="1"/>
          </p:cNvSpPr>
          <p:nvPr>
            <p:ph idx="1"/>
          </p:nvPr>
        </p:nvSpPr>
        <p:spPr/>
        <p:txBody>
          <a:bodyPr>
            <a:normAutofit fontScale="92500"/>
          </a:bodyPr>
          <a:lstStyle/>
          <a:p>
            <a:r>
              <a:rPr lang="en-US" dirty="0"/>
              <a:t>Our personal experience </a:t>
            </a:r>
            <a:r>
              <a:rPr lang="en-US" u="sng" dirty="0"/>
              <a:t>with somewhat different cases</a:t>
            </a:r>
            <a:r>
              <a:rPr lang="en-US" dirty="0"/>
              <a:t> (AIAA 2022-0937) :</a:t>
            </a:r>
          </a:p>
          <a:p>
            <a:pPr lvl="1"/>
            <a:r>
              <a:rPr lang="en-US" dirty="0"/>
              <a:t>Neural Network (NN) training done on 4 simple cases (simultaneously):</a:t>
            </a:r>
          </a:p>
          <a:p>
            <a:pPr lvl="2"/>
            <a:r>
              <a:rPr lang="en-US" dirty="0"/>
              <a:t>ZPG-APG plate</a:t>
            </a:r>
          </a:p>
          <a:p>
            <a:pPr lvl="2"/>
            <a:r>
              <a:rPr lang="en-US" dirty="0"/>
              <a:t>ZPG plate</a:t>
            </a:r>
          </a:p>
          <a:p>
            <a:pPr lvl="2"/>
            <a:r>
              <a:rPr lang="en-US" dirty="0"/>
              <a:t>NASA hump</a:t>
            </a:r>
          </a:p>
          <a:p>
            <a:pPr lvl="2"/>
            <a:r>
              <a:rPr lang="en-US" dirty="0"/>
              <a:t>NACA 0012 at one </a:t>
            </a:r>
            <a:r>
              <a:rPr lang="en-US" dirty="0" err="1"/>
              <a:t>AoA</a:t>
            </a: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Then…</a:t>
            </a:r>
          </a:p>
        </p:txBody>
      </p:sp>
      <p:sp>
        <p:nvSpPr>
          <p:cNvPr id="4" name="Slide Number Placeholder 3">
            <a:extLst>
              <a:ext uri="{FF2B5EF4-FFF2-40B4-BE49-F238E27FC236}">
                <a16:creationId xmlns:a16="http://schemas.microsoft.com/office/drawing/2014/main" id="{1D15D4D5-8861-9A7B-BB24-D848F831E217}"/>
              </a:ext>
            </a:extLst>
          </p:cNvPr>
          <p:cNvSpPr>
            <a:spLocks noGrp="1"/>
          </p:cNvSpPr>
          <p:nvPr>
            <p:ph type="sldNum" sz="quarter" idx="12"/>
          </p:nvPr>
        </p:nvSpPr>
        <p:spPr/>
        <p:txBody>
          <a:bodyPr/>
          <a:lstStyle/>
          <a:p>
            <a:fld id="{BC4D2EC6-7C4C-5D4D-9F3E-EA19ACBAE295}" type="slidenum">
              <a:rPr lang="en-US" smtClean="0"/>
              <a:t>10</a:t>
            </a:fld>
            <a:endParaRPr lang="en-US"/>
          </a:p>
        </p:txBody>
      </p:sp>
      <p:pic>
        <p:nvPicPr>
          <p:cNvPr id="6" name="Picture 5">
            <a:extLst>
              <a:ext uri="{FF2B5EF4-FFF2-40B4-BE49-F238E27FC236}">
                <a16:creationId xmlns:a16="http://schemas.microsoft.com/office/drawing/2014/main" id="{531F77A7-7210-E279-6659-7827878BEDBD}"/>
              </a:ext>
            </a:extLst>
          </p:cNvPr>
          <p:cNvPicPr>
            <a:picLocks noChangeAspect="1"/>
          </p:cNvPicPr>
          <p:nvPr/>
        </p:nvPicPr>
        <p:blipFill>
          <a:blip r:embed="rId2"/>
          <a:srcRect/>
          <a:stretch/>
        </p:blipFill>
        <p:spPr>
          <a:xfrm>
            <a:off x="730810" y="3391797"/>
            <a:ext cx="2569464" cy="2284926"/>
          </a:xfrm>
          <a:prstGeom prst="rect">
            <a:avLst/>
          </a:prstGeom>
        </p:spPr>
      </p:pic>
      <p:pic>
        <p:nvPicPr>
          <p:cNvPr id="8" name="Picture 7">
            <a:extLst>
              <a:ext uri="{FF2B5EF4-FFF2-40B4-BE49-F238E27FC236}">
                <a16:creationId xmlns:a16="http://schemas.microsoft.com/office/drawing/2014/main" id="{F254DF6A-6CAE-28E3-94F5-BB8DE2205B8C}"/>
              </a:ext>
            </a:extLst>
          </p:cNvPr>
          <p:cNvPicPr>
            <a:picLocks noChangeAspect="1"/>
          </p:cNvPicPr>
          <p:nvPr/>
        </p:nvPicPr>
        <p:blipFill>
          <a:blip r:embed="rId3"/>
          <a:stretch>
            <a:fillRect/>
          </a:stretch>
        </p:blipFill>
        <p:spPr>
          <a:xfrm>
            <a:off x="3456890" y="3424936"/>
            <a:ext cx="2569464" cy="2284926"/>
          </a:xfrm>
          <a:prstGeom prst="rect">
            <a:avLst/>
          </a:prstGeom>
        </p:spPr>
      </p:pic>
      <p:pic>
        <p:nvPicPr>
          <p:cNvPr id="10" name="Picture 9">
            <a:extLst>
              <a:ext uri="{FF2B5EF4-FFF2-40B4-BE49-F238E27FC236}">
                <a16:creationId xmlns:a16="http://schemas.microsoft.com/office/drawing/2014/main" id="{E6009D01-7E9B-1EAC-E6FD-180D05132431}"/>
              </a:ext>
            </a:extLst>
          </p:cNvPr>
          <p:cNvPicPr>
            <a:picLocks noChangeAspect="1"/>
          </p:cNvPicPr>
          <p:nvPr/>
        </p:nvPicPr>
        <p:blipFill>
          <a:blip r:embed="rId4"/>
          <a:stretch>
            <a:fillRect/>
          </a:stretch>
        </p:blipFill>
        <p:spPr>
          <a:xfrm>
            <a:off x="6182957" y="3424875"/>
            <a:ext cx="2570672" cy="2286000"/>
          </a:xfrm>
          <a:prstGeom prst="rect">
            <a:avLst/>
          </a:prstGeom>
        </p:spPr>
      </p:pic>
      <p:pic>
        <p:nvPicPr>
          <p:cNvPr id="12" name="Picture 11">
            <a:extLst>
              <a:ext uri="{FF2B5EF4-FFF2-40B4-BE49-F238E27FC236}">
                <a16:creationId xmlns:a16="http://schemas.microsoft.com/office/drawing/2014/main" id="{DDCB5D4C-4E60-24DE-36CA-C8FE1853BBAD}"/>
              </a:ext>
            </a:extLst>
          </p:cNvPr>
          <p:cNvPicPr>
            <a:picLocks noChangeAspect="1"/>
          </p:cNvPicPr>
          <p:nvPr/>
        </p:nvPicPr>
        <p:blipFill>
          <a:blip r:embed="rId5"/>
          <a:srcRect/>
          <a:stretch/>
        </p:blipFill>
        <p:spPr>
          <a:xfrm>
            <a:off x="8845756" y="3413882"/>
            <a:ext cx="2569464" cy="2284681"/>
          </a:xfrm>
          <a:prstGeom prst="rect">
            <a:avLst/>
          </a:prstGeom>
        </p:spPr>
      </p:pic>
    </p:spTree>
    <p:extLst>
      <p:ext uri="{BB962C8B-B14F-4D97-AF65-F5344CB8AC3E}">
        <p14:creationId xmlns:p14="http://schemas.microsoft.com/office/powerpoint/2010/main" val="143726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43BC55-ACD8-184A-AA49-3A741F2A6F86}"/>
              </a:ext>
            </a:extLst>
          </p:cNvPr>
          <p:cNvPicPr>
            <a:picLocks noChangeAspect="1"/>
          </p:cNvPicPr>
          <p:nvPr/>
        </p:nvPicPr>
        <p:blipFill>
          <a:blip r:embed="rId2"/>
          <a:srcRect/>
          <a:stretch/>
        </p:blipFill>
        <p:spPr>
          <a:xfrm>
            <a:off x="432727" y="3960477"/>
            <a:ext cx="3258345" cy="2897522"/>
          </a:xfrm>
          <a:prstGeom prst="rect">
            <a:avLst/>
          </a:prstGeom>
        </p:spPr>
      </p:pic>
      <p:sp>
        <p:nvSpPr>
          <p:cNvPr id="2" name="Title 1">
            <a:extLst>
              <a:ext uri="{FF2B5EF4-FFF2-40B4-BE49-F238E27FC236}">
                <a16:creationId xmlns:a16="http://schemas.microsoft.com/office/drawing/2014/main" id="{39B1F9D5-9702-FB44-A1D7-51B732B6F88C}"/>
              </a:ext>
            </a:extLst>
          </p:cNvPr>
          <p:cNvSpPr>
            <a:spLocks noGrp="1"/>
          </p:cNvSpPr>
          <p:nvPr>
            <p:ph type="title"/>
          </p:nvPr>
        </p:nvSpPr>
        <p:spPr>
          <a:xfrm>
            <a:off x="838199" y="365126"/>
            <a:ext cx="10716491" cy="689952"/>
          </a:xfrm>
        </p:spPr>
        <p:txBody>
          <a:bodyPr>
            <a:normAutofit/>
          </a:bodyPr>
          <a:lstStyle/>
          <a:p>
            <a:r>
              <a:rPr lang="en-US" sz="3600" dirty="0"/>
              <a:t>… applied to wide variety of flows NOT in the training</a:t>
            </a:r>
          </a:p>
        </p:txBody>
      </p:sp>
      <p:sp>
        <p:nvSpPr>
          <p:cNvPr id="4" name="Slide Number Placeholder 3">
            <a:extLst>
              <a:ext uri="{FF2B5EF4-FFF2-40B4-BE49-F238E27FC236}">
                <a16:creationId xmlns:a16="http://schemas.microsoft.com/office/drawing/2014/main" id="{BB7DD932-4E0A-2B4D-A790-B12136A49B66}"/>
              </a:ext>
            </a:extLst>
          </p:cNvPr>
          <p:cNvSpPr>
            <a:spLocks noGrp="1"/>
          </p:cNvSpPr>
          <p:nvPr>
            <p:ph type="sldNum" sz="quarter" idx="12"/>
          </p:nvPr>
        </p:nvSpPr>
        <p:spPr/>
        <p:txBody>
          <a:bodyPr/>
          <a:lstStyle/>
          <a:p>
            <a:fld id="{BC4D2EC6-7C4C-5D4D-9F3E-EA19ACBAE295}" type="slidenum">
              <a:rPr lang="en-US" smtClean="0"/>
              <a:t>11</a:t>
            </a:fld>
            <a:endParaRPr lang="en-US"/>
          </a:p>
        </p:txBody>
      </p:sp>
      <p:pic>
        <p:nvPicPr>
          <p:cNvPr id="6" name="Picture 5">
            <a:extLst>
              <a:ext uri="{FF2B5EF4-FFF2-40B4-BE49-F238E27FC236}">
                <a16:creationId xmlns:a16="http://schemas.microsoft.com/office/drawing/2014/main" id="{455476CA-E38F-9840-B7CE-70D0AF4CFF57}"/>
              </a:ext>
            </a:extLst>
          </p:cNvPr>
          <p:cNvPicPr>
            <a:picLocks noChangeAspect="1"/>
          </p:cNvPicPr>
          <p:nvPr/>
        </p:nvPicPr>
        <p:blipFill>
          <a:blip r:embed="rId3"/>
          <a:srcRect/>
          <a:stretch/>
        </p:blipFill>
        <p:spPr>
          <a:xfrm>
            <a:off x="446580" y="991645"/>
            <a:ext cx="3258346" cy="2897523"/>
          </a:xfrm>
          <a:prstGeom prst="rect">
            <a:avLst/>
          </a:prstGeom>
        </p:spPr>
      </p:pic>
      <p:pic>
        <p:nvPicPr>
          <p:cNvPr id="8" name="Picture 7">
            <a:extLst>
              <a:ext uri="{FF2B5EF4-FFF2-40B4-BE49-F238E27FC236}">
                <a16:creationId xmlns:a16="http://schemas.microsoft.com/office/drawing/2014/main" id="{9F96105C-A8F9-5949-865F-AACE1AA24162}"/>
              </a:ext>
            </a:extLst>
          </p:cNvPr>
          <p:cNvPicPr>
            <a:picLocks noChangeAspect="1"/>
          </p:cNvPicPr>
          <p:nvPr/>
        </p:nvPicPr>
        <p:blipFill>
          <a:blip r:embed="rId4"/>
          <a:srcRect/>
          <a:stretch/>
        </p:blipFill>
        <p:spPr>
          <a:xfrm>
            <a:off x="3959698" y="989666"/>
            <a:ext cx="3258345" cy="2897522"/>
          </a:xfrm>
          <a:prstGeom prst="rect">
            <a:avLst/>
          </a:prstGeom>
        </p:spPr>
      </p:pic>
      <p:pic>
        <p:nvPicPr>
          <p:cNvPr id="9" name="Picture 8">
            <a:extLst>
              <a:ext uri="{FF2B5EF4-FFF2-40B4-BE49-F238E27FC236}">
                <a16:creationId xmlns:a16="http://schemas.microsoft.com/office/drawing/2014/main" id="{1D473227-FB39-3F4B-BD41-69153ED448AC}"/>
              </a:ext>
            </a:extLst>
          </p:cNvPr>
          <p:cNvPicPr>
            <a:picLocks noChangeAspect="1"/>
          </p:cNvPicPr>
          <p:nvPr/>
        </p:nvPicPr>
        <p:blipFill>
          <a:blip r:embed="rId5"/>
          <a:srcRect/>
          <a:stretch/>
        </p:blipFill>
        <p:spPr>
          <a:xfrm>
            <a:off x="3959698" y="3960477"/>
            <a:ext cx="3258345" cy="2897522"/>
          </a:xfrm>
          <a:prstGeom prst="rect">
            <a:avLst/>
          </a:prstGeom>
        </p:spPr>
      </p:pic>
      <p:pic>
        <p:nvPicPr>
          <p:cNvPr id="10" name="Picture 9">
            <a:extLst>
              <a:ext uri="{FF2B5EF4-FFF2-40B4-BE49-F238E27FC236}">
                <a16:creationId xmlns:a16="http://schemas.microsoft.com/office/drawing/2014/main" id="{8C42439A-BBD4-5840-AB53-08A589491A5E}"/>
              </a:ext>
            </a:extLst>
          </p:cNvPr>
          <p:cNvPicPr>
            <a:picLocks noChangeAspect="1"/>
          </p:cNvPicPr>
          <p:nvPr/>
        </p:nvPicPr>
        <p:blipFill>
          <a:blip r:embed="rId6"/>
          <a:srcRect/>
          <a:stretch/>
        </p:blipFill>
        <p:spPr>
          <a:xfrm>
            <a:off x="7332291" y="989666"/>
            <a:ext cx="3258345" cy="2897522"/>
          </a:xfrm>
          <a:prstGeom prst="rect">
            <a:avLst/>
          </a:prstGeom>
        </p:spPr>
      </p:pic>
      <p:pic>
        <p:nvPicPr>
          <p:cNvPr id="11" name="Picture 10">
            <a:extLst>
              <a:ext uri="{FF2B5EF4-FFF2-40B4-BE49-F238E27FC236}">
                <a16:creationId xmlns:a16="http://schemas.microsoft.com/office/drawing/2014/main" id="{AD8401CA-BC9D-DF4D-B28E-1F8ADCD8347E}"/>
              </a:ext>
            </a:extLst>
          </p:cNvPr>
          <p:cNvPicPr>
            <a:picLocks noChangeAspect="1"/>
          </p:cNvPicPr>
          <p:nvPr/>
        </p:nvPicPr>
        <p:blipFill>
          <a:blip r:embed="rId7"/>
          <a:srcRect/>
          <a:stretch/>
        </p:blipFill>
        <p:spPr>
          <a:xfrm>
            <a:off x="7332290" y="3960477"/>
            <a:ext cx="3258345" cy="2897522"/>
          </a:xfrm>
          <a:prstGeom prst="rect">
            <a:avLst/>
          </a:prstGeom>
        </p:spPr>
      </p:pic>
      <p:sp>
        <p:nvSpPr>
          <p:cNvPr id="27" name="Rounded Rectangle 26">
            <a:extLst>
              <a:ext uri="{FF2B5EF4-FFF2-40B4-BE49-F238E27FC236}">
                <a16:creationId xmlns:a16="http://schemas.microsoft.com/office/drawing/2014/main" id="{BDE18926-0DF7-DB44-AD4C-FC945E635626}"/>
              </a:ext>
            </a:extLst>
          </p:cNvPr>
          <p:cNvSpPr/>
          <p:nvPr/>
        </p:nvSpPr>
        <p:spPr>
          <a:xfrm>
            <a:off x="7322821" y="4160521"/>
            <a:ext cx="3086100" cy="2697479"/>
          </a:xfrm>
          <a:prstGeom prst="roundRect">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3B2F5525-DFA2-1E42-8518-363AFAC450B9}"/>
              </a:ext>
            </a:extLst>
          </p:cNvPr>
          <p:cNvSpPr txBox="1"/>
          <p:nvPr/>
        </p:nvSpPr>
        <p:spPr>
          <a:xfrm>
            <a:off x="10045795" y="5130485"/>
            <a:ext cx="413896" cy="646331"/>
          </a:xfrm>
          <a:prstGeom prst="rect">
            <a:avLst/>
          </a:prstGeom>
          <a:noFill/>
        </p:spPr>
        <p:txBody>
          <a:bodyPr wrap="none" rtlCol="0">
            <a:spAutoFit/>
          </a:bodyPr>
          <a:lstStyle/>
          <a:p>
            <a:r>
              <a:rPr lang="en-US" sz="3600" b="1" dirty="0">
                <a:solidFill>
                  <a:srgbClr val="00B050"/>
                </a:solidFill>
              </a:rPr>
              <a:t>√</a:t>
            </a:r>
          </a:p>
        </p:txBody>
      </p:sp>
      <p:sp>
        <p:nvSpPr>
          <p:cNvPr id="29" name="TextBox 28">
            <a:extLst>
              <a:ext uri="{FF2B5EF4-FFF2-40B4-BE49-F238E27FC236}">
                <a16:creationId xmlns:a16="http://schemas.microsoft.com/office/drawing/2014/main" id="{225C15F7-18D3-6442-B00A-DC87736C22F3}"/>
              </a:ext>
            </a:extLst>
          </p:cNvPr>
          <p:cNvSpPr txBox="1"/>
          <p:nvPr/>
        </p:nvSpPr>
        <p:spPr>
          <a:xfrm>
            <a:off x="3162965" y="2151065"/>
            <a:ext cx="396262" cy="646331"/>
          </a:xfrm>
          <a:prstGeom prst="rect">
            <a:avLst/>
          </a:prstGeom>
          <a:noFill/>
        </p:spPr>
        <p:txBody>
          <a:bodyPr wrap="none" rtlCol="0">
            <a:spAutoFit/>
          </a:bodyPr>
          <a:lstStyle/>
          <a:p>
            <a:r>
              <a:rPr lang="en-US" sz="3600" b="1" dirty="0">
                <a:solidFill>
                  <a:srgbClr val="FF0000"/>
                </a:solidFill>
              </a:rPr>
              <a:t>x</a:t>
            </a:r>
          </a:p>
        </p:txBody>
      </p:sp>
      <p:sp>
        <p:nvSpPr>
          <p:cNvPr id="30" name="Rounded Rectangle 29">
            <a:extLst>
              <a:ext uri="{FF2B5EF4-FFF2-40B4-BE49-F238E27FC236}">
                <a16:creationId xmlns:a16="http://schemas.microsoft.com/office/drawing/2014/main" id="{ED947331-6928-7144-B325-3A5D8A3281F4}"/>
              </a:ext>
            </a:extLst>
          </p:cNvPr>
          <p:cNvSpPr/>
          <p:nvPr/>
        </p:nvSpPr>
        <p:spPr>
          <a:xfrm>
            <a:off x="449581" y="1173481"/>
            <a:ext cx="3086100" cy="2697479"/>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45BC18BC-0443-4C4C-8795-87E6236D8873}"/>
              </a:ext>
            </a:extLst>
          </p:cNvPr>
          <p:cNvSpPr txBox="1"/>
          <p:nvPr/>
        </p:nvSpPr>
        <p:spPr>
          <a:xfrm>
            <a:off x="6691025" y="2173925"/>
            <a:ext cx="396262" cy="646331"/>
          </a:xfrm>
          <a:prstGeom prst="rect">
            <a:avLst/>
          </a:prstGeom>
          <a:noFill/>
        </p:spPr>
        <p:txBody>
          <a:bodyPr wrap="none" rtlCol="0">
            <a:spAutoFit/>
          </a:bodyPr>
          <a:lstStyle/>
          <a:p>
            <a:r>
              <a:rPr lang="en-US" sz="3600" b="1" dirty="0">
                <a:solidFill>
                  <a:srgbClr val="FF0000"/>
                </a:solidFill>
              </a:rPr>
              <a:t>x</a:t>
            </a:r>
          </a:p>
        </p:txBody>
      </p:sp>
      <p:sp>
        <p:nvSpPr>
          <p:cNvPr id="32" name="Rounded Rectangle 31">
            <a:extLst>
              <a:ext uri="{FF2B5EF4-FFF2-40B4-BE49-F238E27FC236}">
                <a16:creationId xmlns:a16="http://schemas.microsoft.com/office/drawing/2014/main" id="{7C44CC37-C879-9D41-9E7A-974E95D32B1C}"/>
              </a:ext>
            </a:extLst>
          </p:cNvPr>
          <p:cNvSpPr/>
          <p:nvPr/>
        </p:nvSpPr>
        <p:spPr>
          <a:xfrm>
            <a:off x="3977641" y="1196341"/>
            <a:ext cx="3086100" cy="2697479"/>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A8F4E484-A9D2-8442-A9E0-EC6985E5EB94}"/>
              </a:ext>
            </a:extLst>
          </p:cNvPr>
          <p:cNvSpPr txBox="1"/>
          <p:nvPr/>
        </p:nvSpPr>
        <p:spPr>
          <a:xfrm>
            <a:off x="10036205" y="2173925"/>
            <a:ext cx="396262" cy="646331"/>
          </a:xfrm>
          <a:prstGeom prst="rect">
            <a:avLst/>
          </a:prstGeom>
          <a:noFill/>
        </p:spPr>
        <p:txBody>
          <a:bodyPr wrap="none" rtlCol="0">
            <a:spAutoFit/>
          </a:bodyPr>
          <a:lstStyle/>
          <a:p>
            <a:r>
              <a:rPr lang="en-US" sz="3600" b="1" dirty="0">
                <a:solidFill>
                  <a:srgbClr val="FF0000"/>
                </a:solidFill>
              </a:rPr>
              <a:t>x</a:t>
            </a:r>
          </a:p>
        </p:txBody>
      </p:sp>
      <p:sp>
        <p:nvSpPr>
          <p:cNvPr id="34" name="Rounded Rectangle 33">
            <a:extLst>
              <a:ext uri="{FF2B5EF4-FFF2-40B4-BE49-F238E27FC236}">
                <a16:creationId xmlns:a16="http://schemas.microsoft.com/office/drawing/2014/main" id="{40234443-55DA-B04F-9929-83FC2CCBB82D}"/>
              </a:ext>
            </a:extLst>
          </p:cNvPr>
          <p:cNvSpPr/>
          <p:nvPr/>
        </p:nvSpPr>
        <p:spPr>
          <a:xfrm>
            <a:off x="7322821" y="1196341"/>
            <a:ext cx="3086100" cy="2697479"/>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F91D2FAA-9C7F-E941-8454-37F103BDC6E5}"/>
              </a:ext>
            </a:extLst>
          </p:cNvPr>
          <p:cNvSpPr txBox="1"/>
          <p:nvPr/>
        </p:nvSpPr>
        <p:spPr>
          <a:xfrm>
            <a:off x="3170585" y="5138105"/>
            <a:ext cx="396262" cy="646331"/>
          </a:xfrm>
          <a:prstGeom prst="rect">
            <a:avLst/>
          </a:prstGeom>
          <a:noFill/>
        </p:spPr>
        <p:txBody>
          <a:bodyPr wrap="none" rtlCol="0">
            <a:spAutoFit/>
          </a:bodyPr>
          <a:lstStyle/>
          <a:p>
            <a:r>
              <a:rPr lang="en-US" sz="3600" b="1" dirty="0">
                <a:solidFill>
                  <a:srgbClr val="FF0000"/>
                </a:solidFill>
              </a:rPr>
              <a:t>x</a:t>
            </a:r>
          </a:p>
        </p:txBody>
      </p:sp>
      <p:sp>
        <p:nvSpPr>
          <p:cNvPr id="39" name="Rounded Rectangle 38">
            <a:extLst>
              <a:ext uri="{FF2B5EF4-FFF2-40B4-BE49-F238E27FC236}">
                <a16:creationId xmlns:a16="http://schemas.microsoft.com/office/drawing/2014/main" id="{B49C000A-F8F2-B64F-83F7-C8EAAD479D8B}"/>
              </a:ext>
            </a:extLst>
          </p:cNvPr>
          <p:cNvSpPr/>
          <p:nvPr/>
        </p:nvSpPr>
        <p:spPr>
          <a:xfrm>
            <a:off x="457201" y="4160521"/>
            <a:ext cx="3086100" cy="2697479"/>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6E08AFE2-0C42-0841-B389-A425E495B637}"/>
              </a:ext>
            </a:extLst>
          </p:cNvPr>
          <p:cNvSpPr txBox="1"/>
          <p:nvPr/>
        </p:nvSpPr>
        <p:spPr>
          <a:xfrm>
            <a:off x="6767225" y="5138105"/>
            <a:ext cx="325730" cy="646331"/>
          </a:xfrm>
          <a:prstGeom prst="rect">
            <a:avLst/>
          </a:prstGeom>
          <a:noFill/>
        </p:spPr>
        <p:txBody>
          <a:bodyPr wrap="none" rtlCol="0">
            <a:spAutoFit/>
          </a:bodyPr>
          <a:lstStyle/>
          <a:p>
            <a:r>
              <a:rPr lang="en-US" sz="3600" b="1" dirty="0">
                <a:solidFill>
                  <a:srgbClr val="FFC000"/>
                </a:solidFill>
              </a:rPr>
              <a:t>-</a:t>
            </a:r>
          </a:p>
        </p:txBody>
      </p:sp>
      <p:sp>
        <p:nvSpPr>
          <p:cNvPr id="41" name="Rounded Rectangle 40">
            <a:extLst>
              <a:ext uri="{FF2B5EF4-FFF2-40B4-BE49-F238E27FC236}">
                <a16:creationId xmlns:a16="http://schemas.microsoft.com/office/drawing/2014/main" id="{D899CD89-4755-C248-96C8-3BAE1C4EC304}"/>
              </a:ext>
            </a:extLst>
          </p:cNvPr>
          <p:cNvSpPr/>
          <p:nvPr/>
        </p:nvSpPr>
        <p:spPr>
          <a:xfrm>
            <a:off x="3992881" y="4160521"/>
            <a:ext cx="3086100" cy="2697479"/>
          </a:xfrm>
          <a:prstGeom prst="roundRect">
            <a:avLst/>
          </a:prstGeom>
          <a:no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772566D7-CE9E-5344-ADE5-4B82E6544CA7}"/>
              </a:ext>
            </a:extLst>
          </p:cNvPr>
          <p:cNvSpPr txBox="1"/>
          <p:nvPr/>
        </p:nvSpPr>
        <p:spPr>
          <a:xfrm>
            <a:off x="3123211" y="3847606"/>
            <a:ext cx="5260094" cy="369332"/>
          </a:xfrm>
          <a:prstGeom prst="rect">
            <a:avLst/>
          </a:prstGeom>
          <a:solidFill>
            <a:srgbClr val="FFFF00"/>
          </a:solidFill>
          <a:ln>
            <a:solidFill>
              <a:schemeClr val="tx1"/>
            </a:solidFill>
          </a:ln>
        </p:spPr>
        <p:txBody>
          <a:bodyPr wrap="none" rtlCol="0">
            <a:spAutoFit/>
          </a:bodyPr>
          <a:lstStyle/>
          <a:p>
            <a:r>
              <a:rPr lang="en-US" dirty="0"/>
              <a:t>Worse than standard SA in 4 out of the 6 cases tested!</a:t>
            </a:r>
          </a:p>
        </p:txBody>
      </p:sp>
      <p:sp>
        <p:nvSpPr>
          <p:cNvPr id="42" name="TextBox 41">
            <a:extLst>
              <a:ext uri="{FF2B5EF4-FFF2-40B4-BE49-F238E27FC236}">
                <a16:creationId xmlns:a16="http://schemas.microsoft.com/office/drawing/2014/main" id="{41D2161B-F539-C041-8731-6C6E900AEBDD}"/>
              </a:ext>
            </a:extLst>
          </p:cNvPr>
          <p:cNvSpPr txBox="1"/>
          <p:nvPr/>
        </p:nvSpPr>
        <p:spPr>
          <a:xfrm>
            <a:off x="10825604" y="2881130"/>
            <a:ext cx="325730" cy="461665"/>
          </a:xfrm>
          <a:prstGeom prst="rect">
            <a:avLst/>
          </a:prstGeom>
          <a:noFill/>
        </p:spPr>
        <p:txBody>
          <a:bodyPr wrap="none" rtlCol="0">
            <a:spAutoFit/>
          </a:bodyPr>
          <a:lstStyle/>
          <a:p>
            <a:r>
              <a:rPr lang="en-US" sz="2400" b="1" dirty="0">
                <a:solidFill>
                  <a:srgbClr val="FF0000"/>
                </a:solidFill>
              </a:rPr>
              <a:t>x</a:t>
            </a:r>
          </a:p>
        </p:txBody>
      </p:sp>
      <p:sp>
        <p:nvSpPr>
          <p:cNvPr id="43" name="TextBox 42">
            <a:extLst>
              <a:ext uri="{FF2B5EF4-FFF2-40B4-BE49-F238E27FC236}">
                <a16:creationId xmlns:a16="http://schemas.microsoft.com/office/drawing/2014/main" id="{129AE4C2-0DEA-0944-8D52-07F779205D7E}"/>
              </a:ext>
            </a:extLst>
          </p:cNvPr>
          <p:cNvSpPr txBox="1"/>
          <p:nvPr/>
        </p:nvSpPr>
        <p:spPr>
          <a:xfrm>
            <a:off x="10834079" y="3338415"/>
            <a:ext cx="325730" cy="646331"/>
          </a:xfrm>
          <a:prstGeom prst="rect">
            <a:avLst/>
          </a:prstGeom>
          <a:noFill/>
        </p:spPr>
        <p:txBody>
          <a:bodyPr wrap="none" rtlCol="0">
            <a:spAutoFit/>
          </a:bodyPr>
          <a:lstStyle/>
          <a:p>
            <a:r>
              <a:rPr lang="en-US" sz="3600" b="1" dirty="0">
                <a:solidFill>
                  <a:srgbClr val="FFC000"/>
                </a:solidFill>
              </a:rPr>
              <a:t>-</a:t>
            </a:r>
          </a:p>
        </p:txBody>
      </p:sp>
      <p:sp>
        <p:nvSpPr>
          <p:cNvPr id="44" name="TextBox 43">
            <a:extLst>
              <a:ext uri="{FF2B5EF4-FFF2-40B4-BE49-F238E27FC236}">
                <a16:creationId xmlns:a16="http://schemas.microsoft.com/office/drawing/2014/main" id="{DB24B796-D40C-2148-A23B-2AD0D3C379F2}"/>
              </a:ext>
            </a:extLst>
          </p:cNvPr>
          <p:cNvSpPr txBox="1"/>
          <p:nvPr/>
        </p:nvSpPr>
        <p:spPr>
          <a:xfrm>
            <a:off x="10824919" y="3197231"/>
            <a:ext cx="338554" cy="461665"/>
          </a:xfrm>
          <a:prstGeom prst="rect">
            <a:avLst/>
          </a:prstGeom>
          <a:noFill/>
        </p:spPr>
        <p:txBody>
          <a:bodyPr wrap="none" rtlCol="0">
            <a:spAutoFit/>
          </a:bodyPr>
          <a:lstStyle/>
          <a:p>
            <a:r>
              <a:rPr lang="en-US" sz="2400" b="1" dirty="0">
                <a:solidFill>
                  <a:srgbClr val="00B050"/>
                </a:solidFill>
              </a:rPr>
              <a:t>√</a:t>
            </a:r>
          </a:p>
        </p:txBody>
      </p:sp>
      <p:sp>
        <p:nvSpPr>
          <p:cNvPr id="3" name="TextBox 2">
            <a:extLst>
              <a:ext uri="{FF2B5EF4-FFF2-40B4-BE49-F238E27FC236}">
                <a16:creationId xmlns:a16="http://schemas.microsoft.com/office/drawing/2014/main" id="{397DC26B-87C3-F349-BD72-D2FB5EA319E5}"/>
              </a:ext>
            </a:extLst>
          </p:cNvPr>
          <p:cNvSpPr txBox="1"/>
          <p:nvPr/>
        </p:nvSpPr>
        <p:spPr>
          <a:xfrm>
            <a:off x="11270751" y="2958957"/>
            <a:ext cx="783356" cy="923330"/>
          </a:xfrm>
          <a:prstGeom prst="rect">
            <a:avLst/>
          </a:prstGeom>
          <a:noFill/>
        </p:spPr>
        <p:txBody>
          <a:bodyPr wrap="none" rtlCol="0">
            <a:spAutoFit/>
          </a:bodyPr>
          <a:lstStyle/>
          <a:p>
            <a:r>
              <a:rPr lang="en-US" dirty="0"/>
              <a:t>Worse</a:t>
            </a:r>
          </a:p>
          <a:p>
            <a:r>
              <a:rPr lang="en-US" dirty="0"/>
              <a:t>Better</a:t>
            </a:r>
          </a:p>
          <a:p>
            <a:r>
              <a:rPr lang="en-US" dirty="0"/>
              <a:t>Wash</a:t>
            </a:r>
          </a:p>
        </p:txBody>
      </p:sp>
    </p:spTree>
    <p:extLst>
      <p:ext uri="{BB962C8B-B14F-4D97-AF65-F5344CB8AC3E}">
        <p14:creationId xmlns:p14="http://schemas.microsoft.com/office/powerpoint/2010/main" val="1229326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C08C-ECFF-9B81-0AC6-50D9D2370A64}"/>
              </a:ext>
            </a:extLst>
          </p:cNvPr>
          <p:cNvSpPr>
            <a:spLocks noGrp="1"/>
          </p:cNvSpPr>
          <p:nvPr>
            <p:ph type="title"/>
          </p:nvPr>
        </p:nvSpPr>
        <p:spPr/>
        <p:txBody>
          <a:bodyPr>
            <a:normAutofit fontScale="90000"/>
          </a:bodyPr>
          <a:lstStyle/>
          <a:p>
            <a:r>
              <a:rPr lang="en-US" dirty="0"/>
              <a:t>Challenge Participants (as of 07/13/2022)</a:t>
            </a:r>
          </a:p>
        </p:txBody>
      </p:sp>
      <p:sp>
        <p:nvSpPr>
          <p:cNvPr id="3" name="Content Placeholder 2">
            <a:extLst>
              <a:ext uri="{FF2B5EF4-FFF2-40B4-BE49-F238E27FC236}">
                <a16:creationId xmlns:a16="http://schemas.microsoft.com/office/drawing/2014/main" id="{06D003E8-178B-480B-6A48-2DE2BE8DB29D}"/>
              </a:ext>
            </a:extLst>
          </p:cNvPr>
          <p:cNvSpPr>
            <a:spLocks noGrp="1"/>
          </p:cNvSpPr>
          <p:nvPr>
            <p:ph idx="1"/>
          </p:nvPr>
        </p:nvSpPr>
        <p:spPr/>
        <p:txBody>
          <a:bodyPr/>
          <a:lstStyle/>
          <a:p>
            <a:r>
              <a:rPr lang="en-US" b="1" dirty="0"/>
              <a:t>Michael </a:t>
            </a:r>
            <a:r>
              <a:rPr lang="en-US" b="1" dirty="0" err="1"/>
              <a:t>Stoellinger</a:t>
            </a:r>
            <a:r>
              <a:rPr lang="en-US" b="1" dirty="0"/>
              <a:t> </a:t>
            </a:r>
            <a:r>
              <a:rPr lang="en-US" dirty="0"/>
              <a:t>(University of Wyoming)</a:t>
            </a:r>
          </a:p>
          <a:p>
            <a:r>
              <a:rPr lang="en-US" b="1" dirty="0"/>
              <a:t>Soufiane </a:t>
            </a:r>
            <a:r>
              <a:rPr lang="en-US" b="1" dirty="0" err="1"/>
              <a:t>Cherroud</a:t>
            </a:r>
            <a:r>
              <a:rPr lang="en-US" b="1" dirty="0"/>
              <a:t> </a:t>
            </a:r>
            <a:r>
              <a:rPr lang="en-US" dirty="0"/>
              <a:t>(Arts et </a:t>
            </a:r>
            <a:r>
              <a:rPr lang="en-US" dirty="0" err="1"/>
              <a:t>Metiers</a:t>
            </a:r>
            <a:r>
              <a:rPr lang="en-US" dirty="0"/>
              <a:t> </a:t>
            </a:r>
            <a:r>
              <a:rPr lang="en-US" dirty="0" err="1"/>
              <a:t>Paristech</a:t>
            </a:r>
            <a:r>
              <a:rPr lang="en-US" dirty="0"/>
              <a:t>)</a:t>
            </a:r>
          </a:p>
          <a:p>
            <a:r>
              <a:rPr lang="en-US" b="1" dirty="0"/>
              <a:t>Yuan Fang </a:t>
            </a:r>
            <a:r>
              <a:rPr lang="en-US" dirty="0"/>
              <a:t>(University of Melbourne)</a:t>
            </a:r>
          </a:p>
          <a:p>
            <a:r>
              <a:rPr lang="en-US" b="1" dirty="0"/>
              <a:t>Eric Parish </a:t>
            </a:r>
            <a:r>
              <a:rPr lang="en-US" dirty="0"/>
              <a:t>(Sandia National Labs)</a:t>
            </a:r>
          </a:p>
          <a:p>
            <a:r>
              <a:rPr lang="en-US" b="1" dirty="0" err="1"/>
              <a:t>Yuanwei</a:t>
            </a:r>
            <a:r>
              <a:rPr lang="en-US" b="1" dirty="0"/>
              <a:t> Bin and Jiaqi Li </a:t>
            </a:r>
            <a:r>
              <a:rPr lang="en-US" dirty="0"/>
              <a:t>(Penn State University)</a:t>
            </a:r>
          </a:p>
          <a:p>
            <a:r>
              <a:rPr lang="en-US" b="1" dirty="0"/>
              <a:t>Venkat Viswanathan </a:t>
            </a:r>
            <a:r>
              <a:rPr lang="en-US" dirty="0"/>
              <a:t>(Carnegie Mellon University)</a:t>
            </a:r>
          </a:p>
          <a:p>
            <a:r>
              <a:rPr lang="en-US" b="1" dirty="0"/>
              <a:t>Koushik </a:t>
            </a:r>
            <a:r>
              <a:rPr lang="en-US" b="1" dirty="0" err="1"/>
              <a:t>Marepally</a:t>
            </a:r>
            <a:r>
              <a:rPr lang="en-US" b="1" dirty="0"/>
              <a:t> </a:t>
            </a:r>
            <a:r>
              <a:rPr lang="en-US" dirty="0"/>
              <a:t>(University of Maryland)</a:t>
            </a:r>
          </a:p>
          <a:p>
            <a:r>
              <a:rPr lang="en-US" b="1" dirty="0"/>
              <a:t>Richard Dwight </a:t>
            </a:r>
            <a:r>
              <a:rPr lang="en-US" dirty="0"/>
              <a:t>(TU Delft)</a:t>
            </a:r>
          </a:p>
        </p:txBody>
      </p:sp>
      <p:sp>
        <p:nvSpPr>
          <p:cNvPr id="4" name="Slide Number Placeholder 3">
            <a:extLst>
              <a:ext uri="{FF2B5EF4-FFF2-40B4-BE49-F238E27FC236}">
                <a16:creationId xmlns:a16="http://schemas.microsoft.com/office/drawing/2014/main" id="{E51B05BE-CF73-DD40-ABC3-5271602464CD}"/>
              </a:ext>
            </a:extLst>
          </p:cNvPr>
          <p:cNvSpPr>
            <a:spLocks noGrp="1"/>
          </p:cNvSpPr>
          <p:nvPr>
            <p:ph type="sldNum" sz="quarter" idx="12"/>
          </p:nvPr>
        </p:nvSpPr>
        <p:spPr/>
        <p:txBody>
          <a:bodyPr/>
          <a:lstStyle/>
          <a:p>
            <a:fld id="{BC4D2EC6-7C4C-5D4D-9F3E-EA19ACBAE295}" type="slidenum">
              <a:rPr lang="en-US" smtClean="0"/>
              <a:t>12</a:t>
            </a:fld>
            <a:endParaRPr lang="en-US"/>
          </a:p>
        </p:txBody>
      </p:sp>
    </p:spTree>
    <p:extLst>
      <p:ext uri="{BB962C8B-B14F-4D97-AF65-F5344CB8AC3E}">
        <p14:creationId xmlns:p14="http://schemas.microsoft.com/office/powerpoint/2010/main" val="268994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5794-D357-8743-88EC-744544100849}"/>
              </a:ext>
            </a:extLst>
          </p:cNvPr>
          <p:cNvSpPr>
            <a:spLocks noGrp="1"/>
          </p:cNvSpPr>
          <p:nvPr>
            <p:ph type="title"/>
          </p:nvPr>
        </p:nvSpPr>
        <p:spPr/>
        <p:txBody>
          <a:bodyPr>
            <a:normAutofit fontScale="90000"/>
          </a:bodyPr>
          <a:lstStyle/>
          <a:p>
            <a:r>
              <a:rPr lang="en-US" dirty="0"/>
              <a:t>What’s Next for the Challenge part of Symposium</a:t>
            </a:r>
          </a:p>
        </p:txBody>
      </p:sp>
      <p:sp>
        <p:nvSpPr>
          <p:cNvPr id="3" name="Content Placeholder 2">
            <a:extLst>
              <a:ext uri="{FF2B5EF4-FFF2-40B4-BE49-F238E27FC236}">
                <a16:creationId xmlns:a16="http://schemas.microsoft.com/office/drawing/2014/main" id="{29734198-E714-D447-99B3-52771BB96B5F}"/>
              </a:ext>
            </a:extLst>
          </p:cNvPr>
          <p:cNvSpPr>
            <a:spLocks noGrp="1"/>
          </p:cNvSpPr>
          <p:nvPr>
            <p:ph idx="1"/>
          </p:nvPr>
        </p:nvSpPr>
        <p:spPr/>
        <p:txBody>
          <a:bodyPr>
            <a:normAutofit/>
          </a:bodyPr>
          <a:lstStyle/>
          <a:p>
            <a:r>
              <a:rPr lang="en-US" dirty="0"/>
              <a:t>8 talks total</a:t>
            </a:r>
          </a:p>
          <a:p>
            <a:pPr lvl="1"/>
            <a:r>
              <a:rPr lang="en-US" dirty="0"/>
              <a:t>5 of them are combination “symposium talks” + “challenge method/results” (1/2 </a:t>
            </a:r>
            <a:r>
              <a:rPr lang="en-US" dirty="0" err="1"/>
              <a:t>hr</a:t>
            </a:r>
            <a:r>
              <a:rPr lang="en-US" dirty="0"/>
              <a:t> each)</a:t>
            </a:r>
          </a:p>
          <a:p>
            <a:pPr lvl="1"/>
            <a:r>
              <a:rPr lang="en-US" dirty="0"/>
              <a:t>3 of them are solely on “challenge method/results” (15 min each)</a:t>
            </a:r>
          </a:p>
          <a:p>
            <a:pPr lvl="1"/>
            <a:endParaRPr lang="en-US" dirty="0"/>
          </a:p>
          <a:p>
            <a:r>
              <a:rPr lang="en-US" dirty="0"/>
              <a:t>1 hour general discussion about the Challenge at the end</a:t>
            </a:r>
          </a:p>
        </p:txBody>
      </p:sp>
      <p:sp>
        <p:nvSpPr>
          <p:cNvPr id="4" name="Slide Number Placeholder 3">
            <a:extLst>
              <a:ext uri="{FF2B5EF4-FFF2-40B4-BE49-F238E27FC236}">
                <a16:creationId xmlns:a16="http://schemas.microsoft.com/office/drawing/2014/main" id="{C68BBCC4-2721-1047-8EEF-87538D57F808}"/>
              </a:ext>
            </a:extLst>
          </p:cNvPr>
          <p:cNvSpPr>
            <a:spLocks noGrp="1"/>
          </p:cNvSpPr>
          <p:nvPr>
            <p:ph type="sldNum" sz="quarter" idx="12"/>
          </p:nvPr>
        </p:nvSpPr>
        <p:spPr/>
        <p:txBody>
          <a:bodyPr/>
          <a:lstStyle/>
          <a:p>
            <a:fld id="{BC4D2EC6-7C4C-5D4D-9F3E-EA19ACBAE295}" type="slidenum">
              <a:rPr lang="en-US" smtClean="0"/>
              <a:t>13</a:t>
            </a:fld>
            <a:endParaRPr lang="en-US"/>
          </a:p>
        </p:txBody>
      </p:sp>
    </p:spTree>
    <p:extLst>
      <p:ext uri="{BB962C8B-B14F-4D97-AF65-F5344CB8AC3E}">
        <p14:creationId xmlns:p14="http://schemas.microsoft.com/office/powerpoint/2010/main" val="2970353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6DC9-4B92-093D-7127-62A14688E4DA}"/>
              </a:ext>
            </a:extLst>
          </p:cNvPr>
          <p:cNvSpPr>
            <a:spLocks noGrp="1"/>
          </p:cNvSpPr>
          <p:nvPr>
            <p:ph type="title"/>
          </p:nvPr>
        </p:nvSpPr>
        <p:spPr/>
        <p:txBody>
          <a:bodyPr>
            <a:normAutofit fontScale="90000"/>
          </a:bodyPr>
          <a:lstStyle/>
          <a:p>
            <a:r>
              <a:rPr lang="en-US" dirty="0"/>
              <a:t>Questions to ask/think about</a:t>
            </a:r>
          </a:p>
        </p:txBody>
      </p:sp>
      <p:sp>
        <p:nvSpPr>
          <p:cNvPr id="3" name="Content Placeholder 2">
            <a:extLst>
              <a:ext uri="{FF2B5EF4-FFF2-40B4-BE49-F238E27FC236}">
                <a16:creationId xmlns:a16="http://schemas.microsoft.com/office/drawing/2014/main" id="{083344F0-57DD-AE2A-5D24-06DAF0575BB8}"/>
              </a:ext>
            </a:extLst>
          </p:cNvPr>
          <p:cNvSpPr>
            <a:spLocks noGrp="1"/>
          </p:cNvSpPr>
          <p:nvPr>
            <p:ph idx="1"/>
          </p:nvPr>
        </p:nvSpPr>
        <p:spPr/>
        <p:txBody>
          <a:bodyPr>
            <a:normAutofit/>
          </a:bodyPr>
          <a:lstStyle/>
          <a:p>
            <a:r>
              <a:rPr lang="en-US" dirty="0"/>
              <a:t>If the usual machine learning techniques were used, what cases were used in the training? (all? some?)</a:t>
            </a:r>
          </a:p>
          <a:p>
            <a:r>
              <a:rPr lang="en-US" dirty="0"/>
              <a:t>How “good” were the results compared to each theory/experiment?</a:t>
            </a:r>
          </a:p>
          <a:p>
            <a:r>
              <a:rPr lang="en-US" dirty="0"/>
              <a:t>Were the results “better”/”similar”/”worse” than existing traditional RANS turbulence models (e.g., SA, SST, SSGLRR-RSM)?</a:t>
            </a:r>
          </a:p>
          <a:p>
            <a:r>
              <a:rPr lang="en-US" dirty="0"/>
              <a:t>What would happen if the trained model were used on a completely different TMR case?</a:t>
            </a:r>
          </a:p>
          <a:p>
            <a:r>
              <a:rPr lang="en-US" dirty="0"/>
              <a:t>Could others implement this model in their RANS codes?</a:t>
            </a:r>
          </a:p>
          <a:p>
            <a:r>
              <a:rPr lang="en-US" dirty="0"/>
              <a:t>Does the model consist of codable equations, or is it a NN or black box?</a:t>
            </a:r>
          </a:p>
        </p:txBody>
      </p:sp>
      <p:sp>
        <p:nvSpPr>
          <p:cNvPr id="4" name="Slide Number Placeholder 3">
            <a:extLst>
              <a:ext uri="{FF2B5EF4-FFF2-40B4-BE49-F238E27FC236}">
                <a16:creationId xmlns:a16="http://schemas.microsoft.com/office/drawing/2014/main" id="{1D15D4D5-8861-9A7B-BB24-D848F831E217}"/>
              </a:ext>
            </a:extLst>
          </p:cNvPr>
          <p:cNvSpPr>
            <a:spLocks noGrp="1"/>
          </p:cNvSpPr>
          <p:nvPr>
            <p:ph type="sldNum" sz="quarter" idx="12"/>
          </p:nvPr>
        </p:nvSpPr>
        <p:spPr/>
        <p:txBody>
          <a:bodyPr/>
          <a:lstStyle/>
          <a:p>
            <a:fld id="{BC4D2EC6-7C4C-5D4D-9F3E-EA19ACBAE295}" type="slidenum">
              <a:rPr lang="en-US" smtClean="0"/>
              <a:t>14</a:t>
            </a:fld>
            <a:endParaRPr lang="en-US"/>
          </a:p>
        </p:txBody>
      </p:sp>
    </p:spTree>
    <p:extLst>
      <p:ext uri="{BB962C8B-B14F-4D97-AF65-F5344CB8AC3E}">
        <p14:creationId xmlns:p14="http://schemas.microsoft.com/office/powerpoint/2010/main" val="3067461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25526</TotalTime>
  <Words>975</Words>
  <Application>Microsoft Macintosh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Introduction to the Collaborative Testing Challenge</vt:lpstr>
      <vt:lpstr>Motivation</vt:lpstr>
      <vt:lpstr>Motivation, cont’d</vt:lpstr>
      <vt:lpstr>Test Cases</vt:lpstr>
      <vt:lpstr>2DZP</vt:lpstr>
      <vt:lpstr>2DFDC</vt:lpstr>
      <vt:lpstr>ASJ</vt:lpstr>
      <vt:lpstr>2DWMH</vt:lpstr>
      <vt:lpstr>2DN00</vt:lpstr>
      <vt:lpstr>Our Personal Experience Along These Lines</vt:lpstr>
      <vt:lpstr>… applied to wide variety of flows NOT in the training</vt:lpstr>
      <vt:lpstr>Challenge Participants (as of 07/13/2022)</vt:lpstr>
      <vt:lpstr>What’s Next for the Challenge part of Symposium</vt:lpstr>
      <vt:lpstr>Questions to ask/think about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Search of Data-Driven Improvements to RANS Models Applied to Separated Flows</dc:title>
  <dc:creator>Rumsey, Christopher L. (LARC-D302)</dc:creator>
  <cp:lastModifiedBy>Rumsey, Christopher L. (LARC-D302)</cp:lastModifiedBy>
  <cp:revision>111</cp:revision>
  <dcterms:created xsi:type="dcterms:W3CDTF">2021-10-29T17:51:23Z</dcterms:created>
  <dcterms:modified xsi:type="dcterms:W3CDTF">2022-07-13T17:51:28Z</dcterms:modified>
</cp:coreProperties>
</file>