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1"/>
  </p:sldMasterIdLst>
  <p:notesMasterIdLst>
    <p:notesMasterId r:id="rId49"/>
  </p:notesMasterIdLst>
  <p:handoutMasterIdLst>
    <p:handoutMasterId r:id="rId50"/>
  </p:handoutMasterIdLst>
  <p:sldIdLst>
    <p:sldId id="272" r:id="rId2"/>
    <p:sldId id="314" r:id="rId3"/>
    <p:sldId id="270" r:id="rId4"/>
    <p:sldId id="268" r:id="rId5"/>
    <p:sldId id="259" r:id="rId6"/>
    <p:sldId id="311" r:id="rId7"/>
    <p:sldId id="258" r:id="rId8"/>
    <p:sldId id="261" r:id="rId9"/>
    <p:sldId id="262" r:id="rId10"/>
    <p:sldId id="263" r:id="rId11"/>
    <p:sldId id="264" r:id="rId12"/>
    <p:sldId id="265" r:id="rId13"/>
    <p:sldId id="266"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8" r:id="rId30"/>
    <p:sldId id="289" r:id="rId31"/>
    <p:sldId id="303" r:id="rId32"/>
    <p:sldId id="290" r:id="rId33"/>
    <p:sldId id="291" r:id="rId34"/>
    <p:sldId id="292" r:id="rId35"/>
    <p:sldId id="306" r:id="rId36"/>
    <p:sldId id="305" r:id="rId37"/>
    <p:sldId id="307" r:id="rId38"/>
    <p:sldId id="304" r:id="rId39"/>
    <p:sldId id="312" r:id="rId40"/>
    <p:sldId id="297" r:id="rId41"/>
    <p:sldId id="300" r:id="rId42"/>
    <p:sldId id="301" r:id="rId43"/>
    <p:sldId id="302" r:id="rId44"/>
    <p:sldId id="308" r:id="rId45"/>
    <p:sldId id="309" r:id="rId46"/>
    <p:sldId id="310" r:id="rId47"/>
    <p:sldId id="313" r:id="rId48"/>
  </p:sldIdLst>
  <p:sldSz cx="7772400" cy="50292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1" autoAdjust="0"/>
    <p:restoredTop sz="94626"/>
  </p:normalViewPr>
  <p:slideViewPr>
    <p:cSldViewPr snapToGrid="0">
      <p:cViewPr varScale="1">
        <p:scale>
          <a:sx n="137" d="100"/>
          <a:sy n="137" d="100"/>
        </p:scale>
        <p:origin x="472" y="176"/>
      </p:cViewPr>
      <p:guideLst>
        <p:guide orient="horz" pos="229"/>
        <p:guide/>
      </p:guideLst>
    </p:cSldViewPr>
  </p:slideViewPr>
  <p:notesTextViewPr>
    <p:cViewPr>
      <p:scale>
        <a:sx n="100" d="100"/>
        <a:sy n="100" d="100"/>
      </p:scale>
      <p:origin x="0" y="0"/>
    </p:cViewPr>
  </p:notesTextViewPr>
  <p:sorterViewPr>
    <p:cViewPr>
      <p:scale>
        <a:sx n="250" d="100"/>
        <a:sy n="2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664923-D5DD-B541-8722-520CFC1157D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8CD6821-DB13-4E43-B44A-4F1DEE97FF8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6079A1E-11ED-8F47-A61B-A89C0FE15D00}" type="datetime1">
              <a:rPr lang="en-US" altLang="en-US"/>
              <a:pPr>
                <a:defRPr/>
              </a:pPr>
              <a:t>7/27/22</a:t>
            </a:fld>
            <a:endParaRPr lang="en-US" altLang="en-US"/>
          </a:p>
        </p:txBody>
      </p:sp>
      <p:sp>
        <p:nvSpPr>
          <p:cNvPr id="4" name="Footer Placeholder 3">
            <a:extLst>
              <a:ext uri="{FF2B5EF4-FFF2-40B4-BE49-F238E27FC236}">
                <a16:creationId xmlns:a16="http://schemas.microsoft.com/office/drawing/2014/main" id="{6E1520D5-68D1-204C-879A-154EF88786B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703CA82-A5EA-1543-A9C7-AC2F55CC22C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2F80D13-030E-E644-B609-9E227ADED0E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FD3810-8C97-B246-8E81-595B36902FC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A8EE844-8FAB-674C-843A-B28CE80D1AF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112AAE-0AE7-3249-8486-1B373AB2E64B}" type="datetime1">
              <a:rPr lang="en-US" altLang="en-US"/>
              <a:pPr>
                <a:defRPr/>
              </a:pPr>
              <a:t>7/27/22</a:t>
            </a:fld>
            <a:endParaRPr lang="en-US" altLang="en-US"/>
          </a:p>
        </p:txBody>
      </p:sp>
      <p:sp>
        <p:nvSpPr>
          <p:cNvPr id="4" name="Slide Image Placeholder 3">
            <a:extLst>
              <a:ext uri="{FF2B5EF4-FFF2-40B4-BE49-F238E27FC236}">
                <a16:creationId xmlns:a16="http://schemas.microsoft.com/office/drawing/2014/main" id="{7ABC8E4F-3461-EE4D-8E16-A33C90E3AA69}"/>
              </a:ext>
            </a:extLst>
          </p:cNvPr>
          <p:cNvSpPr>
            <a:spLocks noGrp="1" noRot="1" noChangeAspect="1"/>
          </p:cNvSpPr>
          <p:nvPr>
            <p:ph type="sldImg" idx="2"/>
          </p:nvPr>
        </p:nvSpPr>
        <p:spPr>
          <a:xfrm>
            <a:off x="779463" y="685800"/>
            <a:ext cx="52990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00C5B8B-50C6-DE41-924A-1983E6B9EE0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CD6BB5E-6CA6-0543-930A-4EB6105E99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8948C24F-B04B-5942-AA8F-321D023BB47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574CC38-FCC8-B248-AF3C-2952EDEB71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886193F3-6F8B-964D-A085-2E169D2F29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7248210E-64A6-DF42-A49C-4361DE1D4B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BF9E626A-F964-634B-B672-F59749613C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9B3750-C660-0D43-BD54-B7A6E671898B}" type="slidenum">
              <a:rPr lang="en-US" altLang="en-US" smtClean="0"/>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B9DD8C50-41EA-1247-B983-2CC4B64C0D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89D79886-70F3-1040-B62D-559B548E7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8FAE5885-C6FE-9945-98FB-C1D5365C0D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CBA2CD-72D4-554B-93FA-52AE02DD23C9}" type="slidenum">
              <a:rPr lang="en-US" altLang="en-US" smtClean="0"/>
              <a:pPr/>
              <a:t>19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57DDB85-60E8-3244-90AF-7B928A82D5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72665D56-8678-B34F-8E3D-C5C818CD30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ECEE5E79-48A6-B54F-A327-0A6FFA70EF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487CA55-4570-504E-A95A-B3EF91B2A179}"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74CC38-FCC8-B248-AF3C-2952EDEB7117}" type="slidenum">
              <a:rPr lang="en-US" altLang="en-US" smtClean="0"/>
              <a:pPr>
                <a:defRPr/>
              </a:pPr>
              <a:t>29</a:t>
            </a:fld>
            <a:endParaRPr lang="en-US" altLang="en-US"/>
          </a:p>
        </p:txBody>
      </p:sp>
    </p:spTree>
    <p:extLst>
      <p:ext uri="{BB962C8B-B14F-4D97-AF65-F5344CB8AC3E}">
        <p14:creationId xmlns:p14="http://schemas.microsoft.com/office/powerpoint/2010/main" val="400399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7D99398F-89C6-CC48-BEFE-4CF9442A89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9E527533-EFB5-5649-BFF4-CDF4C0CE48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3A58A656-328C-CC4A-977E-D7BD8849F4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C6036A1-2AB5-0447-A2CE-DF688812629A}"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7439222-C2D9-1049-A1CC-3510426962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EAA978EC-3636-DE49-AEA1-23FB6EC25C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440613FD-32D2-DF4D-BC80-FA05FE93C7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41718E-3E6C-7745-8FFB-D9F65A71AC16}"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C2B193-90CA-5F4B-8B40-E248A6B37690}"/>
              </a:ext>
            </a:extLst>
          </p:cNvPr>
          <p:cNvSpPr/>
          <p:nvPr userDrawn="1"/>
        </p:nvSpPr>
        <p:spPr>
          <a:xfrm>
            <a:off x="12700" y="95250"/>
            <a:ext cx="7772400" cy="461963"/>
          </a:xfrm>
          <a:prstGeom prst="rect">
            <a:avLst/>
          </a:prstGeom>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00"/>
              <a:t>P  L  A  N  E  T  A  R  Y    M  I  S  S  I  O  N    E  N  T  R  Y    V  E  H  I  C  L  E  S         </a:t>
            </a:r>
          </a:p>
          <a:p>
            <a:pPr algn="ctr" eaLnBrk="1" hangingPunct="1">
              <a:defRPr/>
            </a:pPr>
            <a:r>
              <a:rPr lang="en-US" altLang="en-US" sz="600">
                <a:cs typeface="Arial" panose="020B0604020202020204" pitchFamily="34" charset="0"/>
              </a:rPr>
              <a:t>QUICK  REFERENCE GUIDE</a:t>
            </a:r>
            <a:r>
              <a:rPr lang="en-US" altLang="en-US" sz="600"/>
              <a:t>   •    </a:t>
            </a:r>
            <a:r>
              <a:rPr lang="en-US" altLang="en-US" sz="600">
                <a:cs typeface="Arial" panose="020B0604020202020204" pitchFamily="34" charset="0"/>
              </a:rPr>
              <a:t>VERSION </a:t>
            </a:r>
            <a:r>
              <a:rPr lang="en-US" altLang="en-US" sz="600">
                <a:latin typeface="Arial Black" panose="020B0604020202020204" pitchFamily="34" charset="0"/>
              </a:rPr>
              <a:t>4.0</a:t>
            </a:r>
            <a:br>
              <a:rPr lang="en-US" altLang="en-US" sz="600"/>
            </a:br>
            <a:br>
              <a:rPr lang="en-US" altLang="en-US" sz="600"/>
            </a:br>
            <a:endParaRPr lang="en-US" altLang="en-US" sz="600">
              <a:cs typeface="Arial" panose="020B0604020202020204" pitchFamily="34" charset="0"/>
            </a:endParaRPr>
          </a:p>
        </p:txBody>
      </p:sp>
      <p:sp>
        <p:nvSpPr>
          <p:cNvPr id="7" name="Title 1"/>
          <p:cNvSpPr>
            <a:spLocks noGrp="1"/>
          </p:cNvSpPr>
          <p:nvPr>
            <p:ph type="title"/>
          </p:nvPr>
        </p:nvSpPr>
        <p:spPr>
          <a:xfrm>
            <a:off x="476816" y="498649"/>
            <a:ext cx="6906964" cy="838200"/>
          </a:xfrm>
        </p:spPr>
        <p:txBody>
          <a:bodyP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19104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816" y="498649"/>
            <a:ext cx="6906964" cy="838200"/>
          </a:xfrm>
        </p:spPr>
        <p:txBody>
          <a:bodyPr>
            <a:noAutofit/>
          </a:bodyPr>
          <a:lstStyle>
            <a:lvl1pPr>
              <a:defRPr sz="2400"/>
            </a:lvl1pPr>
          </a:lstStyle>
          <a:p>
            <a:r>
              <a:rPr lang="en-US" dirty="0"/>
              <a:t>Click to edit Master title style</a:t>
            </a:r>
          </a:p>
        </p:txBody>
      </p:sp>
      <p:sp>
        <p:nvSpPr>
          <p:cNvPr id="3" name="Slide Number Placeholder 5">
            <a:extLst>
              <a:ext uri="{FF2B5EF4-FFF2-40B4-BE49-F238E27FC236}">
                <a16:creationId xmlns:a16="http://schemas.microsoft.com/office/drawing/2014/main" id="{7D715C54-D3CE-0244-910C-C8F8F9E82BF6}"/>
              </a:ext>
            </a:extLst>
          </p:cNvPr>
          <p:cNvSpPr>
            <a:spLocks noGrp="1"/>
          </p:cNvSpPr>
          <p:nvPr>
            <p:ph type="sldNum" sz="quarter" idx="10"/>
          </p:nvPr>
        </p:nvSpPr>
        <p:spPr/>
        <p:txBody>
          <a:bodyPr/>
          <a:lstStyle>
            <a:lvl1pPr>
              <a:defRPr/>
            </a:lvl1pPr>
          </a:lstStyle>
          <a:p>
            <a:pPr>
              <a:defRPr/>
            </a:pPr>
            <a:fld id="{C97FC93B-C000-4144-A816-33D84D903655}" type="slidenum">
              <a:rPr lang="en-US" altLang="en-US"/>
              <a:pPr>
                <a:defRPr/>
              </a:pPr>
              <a:t>‹#›</a:t>
            </a:fld>
            <a:endParaRPr lang="en-US" altLang="en-US"/>
          </a:p>
        </p:txBody>
      </p:sp>
    </p:spTree>
    <p:extLst>
      <p:ext uri="{BB962C8B-B14F-4D97-AF65-F5344CB8AC3E}">
        <p14:creationId xmlns:p14="http://schemas.microsoft.com/office/powerpoint/2010/main" val="319041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56A5D9C-9881-4C4E-8C7C-037599321FFA}"/>
              </a:ext>
            </a:extLst>
          </p:cNvPr>
          <p:cNvSpPr>
            <a:spLocks noGrp="1"/>
          </p:cNvSpPr>
          <p:nvPr>
            <p:ph type="title"/>
          </p:nvPr>
        </p:nvSpPr>
        <p:spPr bwMode="auto">
          <a:xfrm>
            <a:off x="387350" y="201613"/>
            <a:ext cx="6997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A430806-EA6F-A84A-8C70-4AE08DAD6E9A}"/>
              </a:ext>
            </a:extLst>
          </p:cNvPr>
          <p:cNvSpPr>
            <a:spLocks noGrp="1"/>
          </p:cNvSpPr>
          <p:nvPr>
            <p:ph type="body" idx="1"/>
          </p:nvPr>
        </p:nvSpPr>
        <p:spPr bwMode="auto">
          <a:xfrm>
            <a:off x="387350" y="1173163"/>
            <a:ext cx="6997700"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EB2A963E-DBC9-B743-9361-034833567D5A}"/>
              </a:ext>
            </a:extLst>
          </p:cNvPr>
          <p:cNvSpPr>
            <a:spLocks noGrp="1"/>
          </p:cNvSpPr>
          <p:nvPr>
            <p:ph type="sldNum" sz="quarter" idx="4"/>
          </p:nvPr>
        </p:nvSpPr>
        <p:spPr>
          <a:xfrm>
            <a:off x="2998788" y="4743450"/>
            <a:ext cx="1814512" cy="26828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cs typeface="Arial" panose="020B0604020202020204" pitchFamily="34" charset="0"/>
              </a:defRPr>
            </a:lvl1pPr>
          </a:lstStyle>
          <a:p>
            <a:pPr>
              <a:defRPr/>
            </a:pPr>
            <a:fld id="{8EEE7334-C2EF-0446-8680-847EF4763B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9" r:id="rId1"/>
    <p:sldLayoutId id="2147483778" r:id="rId2"/>
  </p:sldLayoutIdLst>
  <p:hf hdr="0" ftr="0" dt="0"/>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128"/>
          <a:cs typeface="Arial"/>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asa.gov/connect/ebooks/history_ebooks_archive_1.html" TargetMode="External"/><Relationship Id="rId2" Type="http://schemas.openxmlformats.org/officeDocument/2006/relationships/hyperlink" Target="http://www.nasa.gov/"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paceflight101.com/exomars/Schiaparelli-edm/" TargetMode="External"/><Relationship Id="rId2" Type="http://schemas.openxmlformats.org/officeDocument/2006/relationships/hyperlink" Target="https://exploration.esa.int/web/mars/-/47852-entry-descent-and-landing-demonstrator-modul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3">
            <a:extLst>
              <a:ext uri="{FF2B5EF4-FFF2-40B4-BE49-F238E27FC236}">
                <a16:creationId xmlns:a16="http://schemas.microsoft.com/office/drawing/2014/main" id="{50534A44-49AB-8846-A14B-BEC13BD2AEC5}"/>
              </a:ext>
            </a:extLst>
          </p:cNvPr>
          <p:cNvSpPr>
            <a:spLocks noChangeArrowheads="1"/>
          </p:cNvSpPr>
          <p:nvPr/>
        </p:nvSpPr>
        <p:spPr bwMode="auto">
          <a:xfrm>
            <a:off x="12700" y="153988"/>
            <a:ext cx="7772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600" dirty="0"/>
              <a:t>P  L  A  N  E  T  A  R  Y    M  I  S  </a:t>
            </a:r>
            <a:r>
              <a:rPr lang="en-US" altLang="en-US" sz="600" dirty="0" err="1"/>
              <a:t>S</a:t>
            </a:r>
            <a:r>
              <a:rPr lang="en-US" altLang="en-US" sz="600" dirty="0"/>
              <a:t>  I  O  N    E  N  T  R  Y    V  E  H  I  C  L  E  S      </a:t>
            </a:r>
            <a:r>
              <a:rPr lang="en-US" altLang="en-US" sz="700" dirty="0"/>
              <a:t>QUICK  REFERENCE GUIDE   •    VERSION </a:t>
            </a:r>
            <a:r>
              <a:rPr lang="en-US" altLang="en-US" sz="700" dirty="0">
                <a:latin typeface="Arial Black" panose="020B0604020202020204" pitchFamily="34" charset="0"/>
              </a:rPr>
              <a:t>4.0</a:t>
            </a:r>
            <a:br>
              <a:rPr lang="en-US" altLang="en-US" sz="600" dirty="0"/>
            </a:br>
            <a:br>
              <a:rPr lang="en-US" altLang="en-US" sz="600" dirty="0"/>
            </a:br>
            <a:endParaRPr lang="en-US" altLang="en-US" sz="600" dirty="0"/>
          </a:p>
        </p:txBody>
      </p:sp>
      <p:sp>
        <p:nvSpPr>
          <p:cNvPr id="8194" name="Rectangle 5">
            <a:extLst>
              <a:ext uri="{FF2B5EF4-FFF2-40B4-BE49-F238E27FC236}">
                <a16:creationId xmlns:a16="http://schemas.microsoft.com/office/drawing/2014/main" id="{071957E3-AEC4-DF4A-A529-3EC4034A1B01}"/>
              </a:ext>
            </a:extLst>
          </p:cNvPr>
          <p:cNvSpPr>
            <a:spLocks noChangeArrowheads="1"/>
          </p:cNvSpPr>
          <p:nvPr/>
        </p:nvSpPr>
        <p:spPr bwMode="auto">
          <a:xfrm>
            <a:off x="1879128" y="2306095"/>
            <a:ext cx="533292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100" dirty="0"/>
              <a:t>Kayla Parcero, AMA INC.</a:t>
            </a:r>
          </a:p>
          <a:p>
            <a:pPr eaLnBrk="1" hangingPunct="1">
              <a:spcBef>
                <a:spcPct val="0"/>
              </a:spcBef>
              <a:buFontTx/>
              <a:buNone/>
            </a:pPr>
            <a:r>
              <a:rPr lang="en-US" altLang="en-US" sz="1100" dirty="0"/>
              <a:t>Gary Allen, AMA INC.</a:t>
            </a:r>
          </a:p>
          <a:p>
            <a:pPr eaLnBrk="1" hangingPunct="1">
              <a:spcBef>
                <a:spcPct val="0"/>
              </a:spcBef>
              <a:buFontTx/>
              <a:buNone/>
            </a:pPr>
            <a:r>
              <a:rPr lang="en-US" altLang="en-US" sz="1100" dirty="0"/>
              <a:t>Al Witkowski, </a:t>
            </a:r>
            <a:r>
              <a:rPr lang="en-US" altLang="en-US" sz="1100" dirty="0" err="1"/>
              <a:t>Databasis</a:t>
            </a:r>
            <a:r>
              <a:rPr lang="en-US" altLang="en-US" sz="1100" dirty="0"/>
              <a:t> Engineering</a:t>
            </a:r>
          </a:p>
          <a:p>
            <a:pPr eaLnBrk="1" hangingPunct="1">
              <a:spcBef>
                <a:spcPct val="0"/>
              </a:spcBef>
              <a:buFontTx/>
              <a:buNone/>
            </a:pPr>
            <a:endParaRPr lang="en-US" altLang="en-US" sz="1100" dirty="0"/>
          </a:p>
          <a:p>
            <a:pPr eaLnBrk="1" hangingPunct="1">
              <a:spcBef>
                <a:spcPct val="0"/>
              </a:spcBef>
              <a:buFontTx/>
              <a:buNone/>
            </a:pPr>
            <a:r>
              <a:rPr lang="en-US" altLang="en-US" sz="1100" dirty="0"/>
              <a:t>Sharon </a:t>
            </a:r>
            <a:r>
              <a:rPr lang="en-US" altLang="en-US" sz="1100" dirty="0" err="1"/>
              <a:t>McKee,</a:t>
            </a:r>
            <a:r>
              <a:rPr lang="en-US" altLang="en-US" sz="1100" dirty="0"/>
              <a:t> NASA Ames</a:t>
            </a:r>
          </a:p>
          <a:p>
            <a:pPr eaLnBrk="1" hangingPunct="1">
              <a:spcBef>
                <a:spcPct val="0"/>
              </a:spcBef>
              <a:buFontTx/>
              <a:buNone/>
            </a:pPr>
            <a:r>
              <a:rPr lang="en-US" altLang="en-US" sz="1100" dirty="0"/>
              <a:t>Leah Torres, AMA INC.</a:t>
            </a:r>
          </a:p>
          <a:p>
            <a:pPr eaLnBrk="1" hangingPunct="1">
              <a:spcBef>
                <a:spcPct val="0"/>
              </a:spcBef>
              <a:buFontTx/>
              <a:buNone/>
            </a:pPr>
            <a:endParaRPr lang="en-US" altLang="en-US" sz="1100" dirty="0"/>
          </a:p>
          <a:p>
            <a:pPr eaLnBrk="1" hangingPunct="1">
              <a:spcBef>
                <a:spcPct val="0"/>
              </a:spcBef>
              <a:buFontTx/>
              <a:buNone/>
            </a:pPr>
            <a:endParaRPr lang="en-US" altLang="en-US" sz="1100" dirty="0"/>
          </a:p>
          <a:p>
            <a:pPr eaLnBrk="1" hangingPunct="1">
              <a:spcBef>
                <a:spcPct val="0"/>
              </a:spcBef>
              <a:buFontTx/>
              <a:buNone/>
            </a:pPr>
            <a:r>
              <a:rPr lang="en-US" altLang="en-US" sz="1100" dirty="0"/>
              <a:t>Carol Davies, ELORET Corporation</a:t>
            </a:r>
          </a:p>
          <a:p>
            <a:pPr eaLnBrk="1" hangingPunct="1">
              <a:spcBef>
                <a:spcPct val="0"/>
              </a:spcBef>
              <a:buFontTx/>
              <a:buNone/>
            </a:pPr>
            <a:endParaRPr lang="en-US" altLang="en-US" sz="1100" dirty="0"/>
          </a:p>
          <a:p>
            <a:pPr eaLnBrk="1" hangingPunct="1">
              <a:spcBef>
                <a:spcPct val="0"/>
              </a:spcBef>
              <a:buFontTx/>
              <a:buNone/>
            </a:pPr>
            <a:r>
              <a:rPr lang="en-US" altLang="en-US" sz="1100" dirty="0"/>
              <a:t>Compliments of Advanced Concepts Lab (ACL), NASA Langley</a:t>
            </a:r>
          </a:p>
          <a:p>
            <a:pPr eaLnBrk="1" hangingPunct="1">
              <a:spcBef>
                <a:spcPct val="0"/>
              </a:spcBef>
              <a:buFontTx/>
              <a:buNone/>
            </a:pPr>
            <a:endParaRPr lang="en-US" altLang="en-US" sz="1100" dirty="0"/>
          </a:p>
          <a:p>
            <a:pPr eaLnBrk="1" hangingPunct="1">
              <a:spcBef>
                <a:spcPct val="0"/>
              </a:spcBef>
              <a:buFontTx/>
              <a:buNone/>
            </a:pPr>
            <a:endParaRPr lang="en-US" altLang="en-US" sz="1100" dirty="0"/>
          </a:p>
          <a:p>
            <a:pPr eaLnBrk="1" hangingPunct="1">
              <a:spcBef>
                <a:spcPct val="0"/>
              </a:spcBef>
              <a:buFontTx/>
              <a:buNone/>
            </a:pPr>
            <a:endParaRPr lang="en-US" altLang="en-US" sz="1100" dirty="0"/>
          </a:p>
        </p:txBody>
      </p:sp>
      <p:sp>
        <p:nvSpPr>
          <p:cNvPr id="8195" name="Rectangle 6">
            <a:extLst>
              <a:ext uri="{FF2B5EF4-FFF2-40B4-BE49-F238E27FC236}">
                <a16:creationId xmlns:a16="http://schemas.microsoft.com/office/drawing/2014/main" id="{583010DF-FCD7-5247-9E75-A3A377F6C4D5}"/>
              </a:ext>
            </a:extLst>
          </p:cNvPr>
          <p:cNvSpPr>
            <a:spLocks noChangeArrowheads="1"/>
          </p:cNvSpPr>
          <p:nvPr/>
        </p:nvSpPr>
        <p:spPr bwMode="auto">
          <a:xfrm>
            <a:off x="193285" y="2304821"/>
            <a:ext cx="17653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r>
              <a:rPr lang="en-US" altLang="en-US" sz="1100" b="1" dirty="0"/>
              <a:t>Content Editors: </a:t>
            </a:r>
            <a:endParaRPr lang="en-US" altLang="en-US" sz="1100" dirty="0"/>
          </a:p>
          <a:p>
            <a:pPr algn="r" eaLnBrk="1" hangingPunct="1">
              <a:spcBef>
                <a:spcPct val="0"/>
              </a:spcBef>
              <a:buFontTx/>
              <a:buNone/>
            </a:pPr>
            <a:endParaRPr lang="en-US" altLang="en-US" sz="1100" b="1" dirty="0"/>
          </a:p>
          <a:p>
            <a:pPr algn="r" eaLnBrk="1" hangingPunct="1">
              <a:spcBef>
                <a:spcPct val="0"/>
              </a:spcBef>
              <a:buFontTx/>
              <a:buNone/>
            </a:pPr>
            <a:r>
              <a:rPr lang="en-US" altLang="en-US" sz="1100" b="1" dirty="0"/>
              <a:t>Parachute Editor:</a:t>
            </a:r>
            <a:endParaRPr lang="en-US" altLang="en-US" sz="1100" dirty="0"/>
          </a:p>
          <a:p>
            <a:pPr algn="r" eaLnBrk="1" hangingPunct="1">
              <a:spcBef>
                <a:spcPct val="0"/>
              </a:spcBef>
              <a:buFontTx/>
              <a:buNone/>
            </a:pPr>
            <a:endParaRPr lang="en-US" altLang="en-US" sz="1100" b="1" dirty="0"/>
          </a:p>
          <a:p>
            <a:pPr algn="r" eaLnBrk="1" hangingPunct="1">
              <a:spcBef>
                <a:spcPct val="0"/>
              </a:spcBef>
              <a:buFontTx/>
              <a:buNone/>
            </a:pPr>
            <a:r>
              <a:rPr lang="en-US" altLang="en-US" sz="1100" b="1" dirty="0"/>
              <a:t>Production Editors:</a:t>
            </a:r>
          </a:p>
          <a:p>
            <a:pPr algn="r" eaLnBrk="1" hangingPunct="1">
              <a:spcBef>
                <a:spcPct val="0"/>
              </a:spcBef>
              <a:buFontTx/>
              <a:buNone/>
            </a:pPr>
            <a:endParaRPr lang="en-US" altLang="en-US" sz="1100" b="1" dirty="0"/>
          </a:p>
          <a:p>
            <a:pPr algn="r" eaLnBrk="1" hangingPunct="1">
              <a:spcBef>
                <a:spcPct val="0"/>
              </a:spcBef>
              <a:buFontTx/>
              <a:buNone/>
            </a:pPr>
            <a:endParaRPr lang="en-US" altLang="en-US" sz="1100" b="1" dirty="0"/>
          </a:p>
          <a:p>
            <a:pPr algn="r" eaLnBrk="1" hangingPunct="1">
              <a:spcBef>
                <a:spcPct val="0"/>
              </a:spcBef>
              <a:buFontTx/>
              <a:buNone/>
            </a:pPr>
            <a:r>
              <a:rPr lang="en-US" altLang="en-US" sz="1100" b="1" dirty="0"/>
              <a:t>Original Content Editor 2002:</a:t>
            </a:r>
            <a:endParaRPr lang="en-US" altLang="en-US" sz="1100" dirty="0"/>
          </a:p>
          <a:p>
            <a:pPr algn="r" eaLnBrk="1" hangingPunct="1">
              <a:spcBef>
                <a:spcPct val="0"/>
              </a:spcBef>
              <a:buFontTx/>
              <a:buNone/>
            </a:pPr>
            <a:endParaRPr lang="en-US" altLang="en-US" sz="1100" b="1" dirty="0"/>
          </a:p>
          <a:p>
            <a:pPr algn="r" eaLnBrk="1" hangingPunct="1">
              <a:spcBef>
                <a:spcPct val="0"/>
              </a:spcBef>
              <a:buFontTx/>
              <a:buNone/>
            </a:pPr>
            <a:r>
              <a:rPr lang="en-US" altLang="en-US" sz="1100" b="1" dirty="0"/>
              <a:t>Cover Photograph:</a:t>
            </a:r>
            <a:endParaRPr lang="en-US" altLang="en-US" sz="1100" dirty="0"/>
          </a:p>
          <a:p>
            <a:pPr algn="r" eaLnBrk="1" hangingPunct="1">
              <a:spcBef>
                <a:spcPct val="0"/>
              </a:spcBef>
              <a:buFontTx/>
              <a:buNone/>
            </a:pPr>
            <a:endParaRPr lang="en-US" altLang="en-US" sz="1100" dirty="0"/>
          </a:p>
        </p:txBody>
      </p:sp>
      <p:sp>
        <p:nvSpPr>
          <p:cNvPr id="8196" name="Slide Number Placeholder 2">
            <a:extLst>
              <a:ext uri="{FF2B5EF4-FFF2-40B4-BE49-F238E27FC236}">
                <a16:creationId xmlns:a16="http://schemas.microsoft.com/office/drawing/2014/main" id="{3E8A561D-9198-A941-A4C2-4C27CA8A548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i  </a:t>
            </a:r>
            <a:r>
              <a:rPr lang="en-US" altLang="en-US" sz="800" b="1">
                <a:solidFill>
                  <a:srgbClr val="2459AB"/>
                </a:solidFill>
              </a:rPr>
              <a:t>— </a:t>
            </a:r>
            <a:endParaRPr lang="en-US" altLang="en-US" sz="800" b="1"/>
          </a:p>
        </p:txBody>
      </p:sp>
      <p:sp>
        <p:nvSpPr>
          <p:cNvPr id="3" name="TextBox 2">
            <a:extLst>
              <a:ext uri="{FF2B5EF4-FFF2-40B4-BE49-F238E27FC236}">
                <a16:creationId xmlns:a16="http://schemas.microsoft.com/office/drawing/2014/main" id="{042BE2A6-86C4-8B4C-A60B-0238A7BDBA72}"/>
              </a:ext>
            </a:extLst>
          </p:cNvPr>
          <p:cNvSpPr txBox="1"/>
          <p:nvPr/>
        </p:nvSpPr>
        <p:spPr>
          <a:xfrm>
            <a:off x="775931" y="4408114"/>
            <a:ext cx="6424653" cy="369332"/>
          </a:xfrm>
          <a:prstGeom prst="rect">
            <a:avLst/>
          </a:prstGeom>
          <a:noFill/>
        </p:spPr>
        <p:txBody>
          <a:bodyPr wrap="square" rtlCol="0">
            <a:spAutoFit/>
          </a:bodyPr>
          <a:lstStyle/>
          <a:p>
            <a:pPr algn="ctr"/>
            <a:r>
              <a:rPr lang="en-US" sz="900" dirty="0"/>
              <a:t>To all those who have contributed to either previous versions of the “Blue Book” or have volunteered to send in information to our current release, thank you. Without the support of our community, this book would not be possible.</a:t>
            </a:r>
          </a:p>
        </p:txBody>
      </p:sp>
      <p:sp>
        <p:nvSpPr>
          <p:cNvPr id="5" name="Rectangle 4">
            <a:extLst>
              <a:ext uri="{FF2B5EF4-FFF2-40B4-BE49-F238E27FC236}">
                <a16:creationId xmlns:a16="http://schemas.microsoft.com/office/drawing/2014/main" id="{A0AB22BE-1515-450A-A197-E674ADC78931}"/>
              </a:ext>
            </a:extLst>
          </p:cNvPr>
          <p:cNvSpPr>
            <a:spLocks noChangeArrowheads="1"/>
          </p:cNvSpPr>
          <p:nvPr/>
        </p:nvSpPr>
        <p:spPr bwMode="auto">
          <a:xfrm>
            <a:off x="193285" y="290073"/>
            <a:ext cx="226376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NASA/SP-20220010761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BALLONLY">
            <a:extLst>
              <a:ext uri="{FF2B5EF4-FFF2-40B4-BE49-F238E27FC236}">
                <a16:creationId xmlns:a16="http://schemas.microsoft.com/office/drawing/2014/main" id="{429E9F1F-E3DB-4772-B99C-217CE15584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285" y="644263"/>
            <a:ext cx="851826" cy="705418"/>
          </a:xfrm>
          <a:prstGeom prst="rect">
            <a:avLst/>
          </a:prstGeom>
          <a:noFill/>
        </p:spPr>
      </p:pic>
      <p:sp>
        <p:nvSpPr>
          <p:cNvPr id="7" name="Rectangle 6">
            <a:extLst>
              <a:ext uri="{FF2B5EF4-FFF2-40B4-BE49-F238E27FC236}">
                <a16:creationId xmlns:a16="http://schemas.microsoft.com/office/drawing/2014/main" id="{51538D3E-121C-41CF-A634-B095B1B16732}"/>
              </a:ext>
            </a:extLst>
          </p:cNvPr>
          <p:cNvSpPr>
            <a:spLocks noChangeArrowheads="1"/>
          </p:cNvSpPr>
          <p:nvPr/>
        </p:nvSpPr>
        <p:spPr bwMode="auto">
          <a:xfrm>
            <a:off x="193285" y="1380942"/>
            <a:ext cx="55936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PLANETARY MISSION ENTRY VEHICLES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cs typeface="Arial" panose="020B0604020202020204" pitchFamily="34" charset="0"/>
              </a:rPr>
              <a:t>Quick Reference Guide Version 4.0</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6" descr="https://tsa-report.ndc.nasa.gov/missions/1425507085apollo_diagram_ALL.jpg">
            <a:extLst>
              <a:ext uri="{FF2B5EF4-FFF2-40B4-BE49-F238E27FC236}">
                <a16:creationId xmlns:a16="http://schemas.microsoft.com/office/drawing/2014/main" id="{CE2B4ED7-7BFE-E447-88BD-1EB95699D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308" y="179389"/>
            <a:ext cx="1213754" cy="110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6">
            <a:extLst>
              <a:ext uri="{FF2B5EF4-FFF2-40B4-BE49-F238E27FC236}">
                <a16:creationId xmlns:a16="http://schemas.microsoft.com/office/drawing/2014/main" id="{AF963655-0DF2-6F43-B750-1FB1DAE20579}"/>
              </a:ext>
            </a:extLst>
          </p:cNvPr>
          <p:cNvSpPr>
            <a:spLocks noChangeArrowheads="1"/>
          </p:cNvSpPr>
          <p:nvPr/>
        </p:nvSpPr>
        <p:spPr bwMode="auto">
          <a:xfrm>
            <a:off x="287338" y="179388"/>
            <a:ext cx="2686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APOLLO AS-202 (APOLLO-3)</a:t>
            </a:r>
          </a:p>
          <a:p>
            <a:pPr eaLnBrk="1" hangingPunct="1">
              <a:spcBef>
                <a:spcPct val="0"/>
              </a:spcBef>
              <a:buFontTx/>
              <a:buNone/>
            </a:pPr>
            <a:r>
              <a:rPr lang="en-US" altLang="en-US" sz="900" b="1" dirty="0"/>
              <a:t>PLANET: </a:t>
            </a:r>
            <a:r>
              <a:rPr lang="en-US" altLang="en-US" sz="900" b="1" dirty="0">
                <a:solidFill>
                  <a:srgbClr val="2459AB"/>
                </a:solidFill>
              </a:rPr>
              <a:t>EARTH</a:t>
            </a:r>
          </a:p>
          <a:p>
            <a:pPr eaLnBrk="1" hangingPunct="1">
              <a:spcBef>
                <a:spcPct val="0"/>
              </a:spcBef>
              <a:buFontTx/>
              <a:buNone/>
            </a:pPr>
            <a:r>
              <a:rPr lang="en-US" altLang="en-US" sz="900" b="1" dirty="0"/>
              <a:t>LAUNCH: </a:t>
            </a:r>
            <a:r>
              <a:rPr lang="en-US" altLang="en-US" sz="900" b="1" dirty="0">
                <a:solidFill>
                  <a:srgbClr val="2459AB"/>
                </a:solidFill>
              </a:rPr>
              <a:t>AUG 25, 1966     </a:t>
            </a:r>
          </a:p>
          <a:p>
            <a:pPr eaLnBrk="1" hangingPunct="1">
              <a:spcBef>
                <a:spcPct val="0"/>
              </a:spcBef>
              <a:buFontTx/>
              <a:buNone/>
            </a:pPr>
            <a:r>
              <a:rPr lang="en-US" altLang="en-US" sz="900" b="1" dirty="0"/>
              <a:t>ENTRY: </a:t>
            </a:r>
            <a:r>
              <a:rPr lang="en-US" altLang="en-US" sz="900" b="1" dirty="0">
                <a:solidFill>
                  <a:srgbClr val="2459AB"/>
                </a:solidFill>
              </a:rPr>
              <a:t>AUG 25, 1966 </a:t>
            </a:r>
          </a:p>
          <a:p>
            <a:pPr eaLnBrk="1" hangingPunct="1">
              <a:spcBef>
                <a:spcPct val="0"/>
              </a:spcBef>
              <a:buFontTx/>
              <a:buNone/>
            </a:pPr>
            <a:endParaRPr lang="en-US" altLang="en-US" sz="900" b="1" dirty="0">
              <a:solidFill>
                <a:srgbClr val="2459AB"/>
              </a:solidFill>
            </a:endParaRPr>
          </a:p>
        </p:txBody>
      </p:sp>
      <p:sp>
        <p:nvSpPr>
          <p:cNvPr id="14339" name="Rectangle 6">
            <a:extLst>
              <a:ext uri="{FF2B5EF4-FFF2-40B4-BE49-F238E27FC236}">
                <a16:creationId xmlns:a16="http://schemas.microsoft.com/office/drawing/2014/main" id="{7FA79868-F712-554D-8EFB-2D97EF971CDB}"/>
              </a:ext>
            </a:extLst>
          </p:cNvPr>
          <p:cNvSpPr>
            <a:spLocks noChangeArrowheads="1"/>
          </p:cNvSpPr>
          <p:nvPr/>
        </p:nvSpPr>
        <p:spPr bwMode="auto">
          <a:xfrm>
            <a:off x="1739632" y="357659"/>
            <a:ext cx="443029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Second unmanned suborbital flight to test the Saturn 1B launch vehicle, and the command and service modules. </a:t>
            </a:r>
            <a:endParaRPr lang="en-US" altLang="en-US" sz="900" b="1" dirty="0">
              <a:solidFill>
                <a:srgbClr val="2459AB"/>
              </a:solidFill>
            </a:endParaRPr>
          </a:p>
        </p:txBody>
      </p:sp>
      <p:sp>
        <p:nvSpPr>
          <p:cNvPr id="14340" name="Rectangle 6">
            <a:extLst>
              <a:ext uri="{FF2B5EF4-FFF2-40B4-BE49-F238E27FC236}">
                <a16:creationId xmlns:a16="http://schemas.microsoft.com/office/drawing/2014/main" id="{D31B1B08-1F32-1F4A-AE4A-0726733E0452}"/>
              </a:ext>
            </a:extLst>
          </p:cNvPr>
          <p:cNvSpPr>
            <a:spLocks noChangeArrowheads="1"/>
          </p:cNvSpPr>
          <p:nvPr/>
        </p:nvSpPr>
        <p:spPr bwMode="auto">
          <a:xfrm>
            <a:off x="1730651" y="633090"/>
            <a:ext cx="47167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36 pressure sensors all worked; 35 calorimeters worked initially. </a:t>
            </a:r>
            <a:endParaRPr lang="en-US" altLang="en-US" sz="900" b="1" dirty="0">
              <a:solidFill>
                <a:srgbClr val="2459AB"/>
              </a:solidFill>
            </a:endParaRPr>
          </a:p>
        </p:txBody>
      </p:sp>
      <p:sp>
        <p:nvSpPr>
          <p:cNvPr id="14341" name="Rectangle 6">
            <a:extLst>
              <a:ext uri="{FF2B5EF4-FFF2-40B4-BE49-F238E27FC236}">
                <a16:creationId xmlns:a16="http://schemas.microsoft.com/office/drawing/2014/main" id="{D4612D8B-EC82-DC4F-A1C7-DA38EEFFFBEF}"/>
              </a:ext>
            </a:extLst>
          </p:cNvPr>
          <p:cNvSpPr>
            <a:spLocks noChangeArrowheads="1"/>
          </p:cNvSpPr>
          <p:nvPr/>
        </p:nvSpPr>
        <p:spPr bwMode="auto">
          <a:xfrm>
            <a:off x="1730650" y="777146"/>
            <a:ext cx="44302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TPS thickness: Ablator = 4.32 cm, braised stainless-steel substructure (PH 15-7 MO) = 5.08 cm. Insulation: (TG-15000) = 2.03 cm, aluminum honeycomb (2014-T6 and 5052-H39) = 3.81 cm Manufacture: AVCO Corp.</a:t>
            </a:r>
            <a:endParaRPr lang="en-US" altLang="en-US" sz="900" b="1" dirty="0">
              <a:solidFill>
                <a:srgbClr val="2459AB"/>
              </a:solidFill>
            </a:endParaRPr>
          </a:p>
        </p:txBody>
      </p:sp>
      <p:cxnSp>
        <p:nvCxnSpPr>
          <p:cNvPr id="67" name="Straight Connector 66">
            <a:extLst>
              <a:ext uri="{FF2B5EF4-FFF2-40B4-BE49-F238E27FC236}">
                <a16:creationId xmlns:a16="http://schemas.microsoft.com/office/drawing/2014/main" id="{B300DF7B-E542-CA4C-B04D-FE3C4837E5E6}"/>
              </a:ext>
            </a:extLst>
          </p:cNvPr>
          <p:cNvCxnSpPr>
            <a:cxnSpLocks/>
          </p:cNvCxnSpPr>
          <p:nvPr/>
        </p:nvCxnSpPr>
        <p:spPr>
          <a:xfrm>
            <a:off x="1708349" y="351572"/>
            <a:ext cx="0" cy="871923"/>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343" name="Picture 70" descr="https://tsa-report.ndc.nasa.gov/missions/1425509116Apollo_202_logo%20copy.jpg">
            <a:extLst>
              <a:ext uri="{FF2B5EF4-FFF2-40B4-BE49-F238E27FC236}">
                <a16:creationId xmlns:a16="http://schemas.microsoft.com/office/drawing/2014/main" id="{62115E8A-EC2C-6340-BF7A-B26E8CC60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 y="777146"/>
            <a:ext cx="355218" cy="4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6">
            <a:extLst>
              <a:ext uri="{FF2B5EF4-FFF2-40B4-BE49-F238E27FC236}">
                <a16:creationId xmlns:a16="http://schemas.microsoft.com/office/drawing/2014/main" id="{14B2112D-C80C-C343-9FFA-0F0B4A94FB11}"/>
              </a:ext>
            </a:extLst>
          </p:cNvPr>
          <p:cNvSpPr txBox="1">
            <a:spLocks noChangeArrowheads="1"/>
          </p:cNvSpPr>
          <p:nvPr/>
        </p:nvSpPr>
        <p:spPr bwMode="auto">
          <a:xfrm rot="10800000" flipV="1">
            <a:off x="563211" y="1229028"/>
            <a:ext cx="11271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14345" name="TextBox 6">
            <a:extLst>
              <a:ext uri="{FF2B5EF4-FFF2-40B4-BE49-F238E27FC236}">
                <a16:creationId xmlns:a16="http://schemas.microsoft.com/office/drawing/2014/main" id="{8D088DC6-7245-4740-9F3B-800A1F62611B}"/>
              </a:ext>
            </a:extLst>
          </p:cNvPr>
          <p:cNvSpPr txBox="1">
            <a:spLocks noChangeArrowheads="1"/>
          </p:cNvSpPr>
          <p:nvPr/>
        </p:nvSpPr>
        <p:spPr bwMode="auto">
          <a:xfrm rot="10800000" flipV="1">
            <a:off x="2603500" y="1229029"/>
            <a:ext cx="1282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14346" name="TextBox 6">
            <a:extLst>
              <a:ext uri="{FF2B5EF4-FFF2-40B4-BE49-F238E27FC236}">
                <a16:creationId xmlns:a16="http://schemas.microsoft.com/office/drawing/2014/main" id="{041FA455-20EF-9249-815C-E589A4530290}"/>
              </a:ext>
            </a:extLst>
          </p:cNvPr>
          <p:cNvSpPr txBox="1">
            <a:spLocks noChangeArrowheads="1"/>
          </p:cNvSpPr>
          <p:nvPr/>
        </p:nvSpPr>
        <p:spPr bwMode="auto">
          <a:xfrm rot="10800000" flipV="1">
            <a:off x="3717681" y="122902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14347" name="TextBox 6">
            <a:extLst>
              <a:ext uri="{FF2B5EF4-FFF2-40B4-BE49-F238E27FC236}">
                <a16:creationId xmlns:a16="http://schemas.microsoft.com/office/drawing/2014/main" id="{36EFC16D-A816-7547-A9D1-7211B826C9A5}"/>
              </a:ext>
            </a:extLst>
          </p:cNvPr>
          <p:cNvSpPr txBox="1">
            <a:spLocks noChangeArrowheads="1"/>
          </p:cNvSpPr>
          <p:nvPr/>
        </p:nvSpPr>
        <p:spPr bwMode="auto">
          <a:xfrm rot="10800000" flipV="1">
            <a:off x="1801887" y="1229028"/>
            <a:ext cx="10223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79" name="Table 78">
            <a:extLst>
              <a:ext uri="{FF2B5EF4-FFF2-40B4-BE49-F238E27FC236}">
                <a16:creationId xmlns:a16="http://schemas.microsoft.com/office/drawing/2014/main" id="{9CAA982A-1064-5040-9556-B8031649992E}"/>
              </a:ext>
            </a:extLst>
          </p:cNvPr>
          <p:cNvGraphicFramePr>
            <a:graphicFrameLocks noGrp="1"/>
          </p:cNvGraphicFramePr>
          <p:nvPr>
            <p:extLst>
              <p:ext uri="{D42A27DB-BD31-4B8C-83A1-F6EECF244321}">
                <p14:modId xmlns:p14="http://schemas.microsoft.com/office/powerpoint/2010/main" val="2503187030"/>
              </p:ext>
            </p:extLst>
          </p:nvPr>
        </p:nvGraphicFramePr>
        <p:xfrm>
          <a:off x="379413" y="1397018"/>
          <a:ext cx="7088187" cy="3337800"/>
        </p:xfrm>
        <a:graphic>
          <a:graphicData uri="http://schemas.openxmlformats.org/drawingml/2006/table">
            <a:tbl>
              <a:tblPr/>
              <a:tblGrid>
                <a:gridCol w="628429">
                  <a:extLst>
                    <a:ext uri="{9D8B030D-6E8A-4147-A177-3AD203B41FA5}">
                      <a16:colId xmlns:a16="http://schemas.microsoft.com/office/drawing/2014/main" val="20000"/>
                    </a:ext>
                  </a:extLst>
                </a:gridCol>
                <a:gridCol w="828392">
                  <a:extLst>
                    <a:ext uri="{9D8B030D-6E8A-4147-A177-3AD203B41FA5}">
                      <a16:colId xmlns:a16="http://schemas.microsoft.com/office/drawing/2014/main" val="20001"/>
                    </a:ext>
                  </a:extLst>
                </a:gridCol>
                <a:gridCol w="446049">
                  <a:extLst>
                    <a:ext uri="{9D8B030D-6E8A-4147-A177-3AD203B41FA5}">
                      <a16:colId xmlns:a16="http://schemas.microsoft.com/office/drawing/2014/main" val="20002"/>
                    </a:ext>
                  </a:extLst>
                </a:gridCol>
                <a:gridCol w="515781">
                  <a:extLst>
                    <a:ext uri="{9D8B030D-6E8A-4147-A177-3AD203B41FA5}">
                      <a16:colId xmlns:a16="http://schemas.microsoft.com/office/drawing/2014/main" val="20003"/>
                    </a:ext>
                  </a:extLst>
                </a:gridCol>
                <a:gridCol w="558594">
                  <a:extLst>
                    <a:ext uri="{9D8B030D-6E8A-4147-A177-3AD203B41FA5}">
                      <a16:colId xmlns:a16="http://schemas.microsoft.com/office/drawing/2014/main" val="20004"/>
                    </a:ext>
                  </a:extLst>
                </a:gridCol>
                <a:gridCol w="383238">
                  <a:extLst>
                    <a:ext uri="{9D8B030D-6E8A-4147-A177-3AD203B41FA5}">
                      <a16:colId xmlns:a16="http://schemas.microsoft.com/office/drawing/2014/main" val="20005"/>
                    </a:ext>
                  </a:extLst>
                </a:gridCol>
                <a:gridCol w="621792">
                  <a:extLst>
                    <a:ext uri="{9D8B030D-6E8A-4147-A177-3AD203B41FA5}">
                      <a16:colId xmlns:a16="http://schemas.microsoft.com/office/drawing/2014/main" val="20006"/>
                    </a:ext>
                  </a:extLst>
                </a:gridCol>
                <a:gridCol w="1072673">
                  <a:extLst>
                    <a:ext uri="{9D8B030D-6E8A-4147-A177-3AD203B41FA5}">
                      <a16:colId xmlns:a16="http://schemas.microsoft.com/office/drawing/2014/main" val="20007"/>
                    </a:ext>
                  </a:extLst>
                </a:gridCol>
                <a:gridCol w="639337">
                  <a:extLst>
                    <a:ext uri="{9D8B030D-6E8A-4147-A177-3AD203B41FA5}">
                      <a16:colId xmlns:a16="http://schemas.microsoft.com/office/drawing/2014/main" val="20008"/>
                    </a:ext>
                  </a:extLst>
                </a:gridCol>
                <a:gridCol w="1393902">
                  <a:extLst>
                    <a:ext uri="{9D8B030D-6E8A-4147-A177-3AD203B41FA5}">
                      <a16:colId xmlns:a16="http://schemas.microsoft.com/office/drawing/2014/main" val="20009"/>
                    </a:ext>
                  </a:extLst>
                </a:gridCol>
              </a:tblGrid>
              <a:tr h="46681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-3.57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Relative -3.74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altitude 121.67 km</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Capsule 33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7.94 km/s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Avco</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5026-39 HC</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 conical ribbon drogue parachutes, (2)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ringshot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pilot parachutes, (3)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main parachutes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329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8.75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8.35 km/s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4.59 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m effective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59.2 W/cm² at peak</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Ablator = 4.32 cm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braised stainless-steel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15-7 MO) = 5.08 cm</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 (2) drogue parachute (3) pilot parachute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426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trim α)</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0.372 Avg. Resultant L/D</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12.2 m²</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 W/cm²</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4.9 m dia. (2) 2.2 m dia. (3) 25.5 m dia.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53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Roll modulation</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5424.51 kg</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18789 J/cm²</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~0.7</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53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Apollo CM test flight</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0.11 atm</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24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13.7%</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59.2 W/cm² at peak</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427" name="TextBox 6">
            <a:extLst>
              <a:ext uri="{FF2B5EF4-FFF2-40B4-BE49-F238E27FC236}">
                <a16:creationId xmlns:a16="http://schemas.microsoft.com/office/drawing/2014/main" id="{1C1966B2-2DD4-6F4D-9556-5AC44B6C784B}"/>
              </a:ext>
            </a:extLst>
          </p:cNvPr>
          <p:cNvSpPr txBox="1">
            <a:spLocks noChangeArrowheads="1"/>
          </p:cNvSpPr>
          <p:nvPr/>
        </p:nvSpPr>
        <p:spPr bwMode="auto">
          <a:xfrm rot="10800000" flipV="1">
            <a:off x="5586328" y="1229029"/>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cxnSp>
        <p:nvCxnSpPr>
          <p:cNvPr id="81" name="Straight Connector 80">
            <a:extLst>
              <a:ext uri="{FF2B5EF4-FFF2-40B4-BE49-F238E27FC236}">
                <a16:creationId xmlns:a16="http://schemas.microsoft.com/office/drawing/2014/main" id="{6BC259E4-FD5B-2546-B3F8-5A19DC58C6CD}"/>
              </a:ext>
            </a:extLst>
          </p:cNvPr>
          <p:cNvCxnSpPr>
            <a:cxnSpLocks/>
          </p:cNvCxnSpPr>
          <p:nvPr/>
        </p:nvCxnSpPr>
        <p:spPr>
          <a:xfrm>
            <a:off x="3732396" y="1237186"/>
            <a:ext cx="0" cy="34976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8C1D9FF-F12D-924F-9FBF-0F19226CBF04}"/>
              </a:ext>
            </a:extLst>
          </p:cNvPr>
          <p:cNvCxnSpPr>
            <a:cxnSpLocks/>
          </p:cNvCxnSpPr>
          <p:nvPr/>
        </p:nvCxnSpPr>
        <p:spPr>
          <a:xfrm>
            <a:off x="2794625" y="1237186"/>
            <a:ext cx="0" cy="34976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242A5954-3540-1340-91E7-F9F3C56BD2FA}"/>
              </a:ext>
            </a:extLst>
          </p:cNvPr>
          <p:cNvCxnSpPr>
            <a:cxnSpLocks/>
          </p:cNvCxnSpPr>
          <p:nvPr/>
        </p:nvCxnSpPr>
        <p:spPr>
          <a:xfrm>
            <a:off x="5434489" y="1237186"/>
            <a:ext cx="0" cy="349763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5535C9F2-FDD7-294C-A6EE-9CF1536C5FD4}"/>
              </a:ext>
            </a:extLst>
          </p:cNvPr>
          <p:cNvSpPr/>
          <p:nvPr/>
        </p:nvSpPr>
        <p:spPr>
          <a:xfrm>
            <a:off x="379413" y="1237186"/>
            <a:ext cx="7088186" cy="3497632"/>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20" name="Straight Connector 19">
            <a:extLst>
              <a:ext uri="{FF2B5EF4-FFF2-40B4-BE49-F238E27FC236}">
                <a16:creationId xmlns:a16="http://schemas.microsoft.com/office/drawing/2014/main" id="{A2EB6DE8-654C-5F48-A6C3-84C3C7959CE6}"/>
              </a:ext>
            </a:extLst>
          </p:cNvPr>
          <p:cNvCxnSpPr>
            <a:cxnSpLocks/>
          </p:cNvCxnSpPr>
          <p:nvPr/>
        </p:nvCxnSpPr>
        <p:spPr>
          <a:xfrm>
            <a:off x="1831079" y="1226703"/>
            <a:ext cx="3690" cy="351674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Slide Number Placeholder 2">
            <a:extLst>
              <a:ext uri="{FF2B5EF4-FFF2-40B4-BE49-F238E27FC236}">
                <a16:creationId xmlns:a16="http://schemas.microsoft.com/office/drawing/2014/main" id="{B0CBD45B-C861-4B7E-ACAF-F60CC1CBF2E1}"/>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  </a:t>
            </a:r>
            <a:r>
              <a:rPr lang="en-US" altLang="en-US" sz="800" b="1" dirty="0">
                <a:solidFill>
                  <a:srgbClr val="2459AB"/>
                </a:solidFill>
              </a:rPr>
              <a:t>— </a:t>
            </a:r>
            <a:endParaRPr lang="en-US" altLang="en-US" sz="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1" descr="https://tsa-report.ndc.nasa.gov/missions/1425507085apollo_diagram_ALL.jpg">
            <a:extLst>
              <a:ext uri="{FF2B5EF4-FFF2-40B4-BE49-F238E27FC236}">
                <a16:creationId xmlns:a16="http://schemas.microsoft.com/office/drawing/2014/main" id="{4F139421-6BB3-1744-B5B2-8AC7CB13A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578" y="179388"/>
            <a:ext cx="12520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6">
            <a:extLst>
              <a:ext uri="{FF2B5EF4-FFF2-40B4-BE49-F238E27FC236}">
                <a16:creationId xmlns:a16="http://schemas.microsoft.com/office/drawing/2014/main" id="{AA2EA415-1DF2-F847-A7DF-76605D872E5A}"/>
              </a:ext>
            </a:extLst>
          </p:cNvPr>
          <p:cNvSpPr>
            <a:spLocks noChangeArrowheads="1"/>
          </p:cNvSpPr>
          <p:nvPr/>
        </p:nvSpPr>
        <p:spPr bwMode="auto">
          <a:xfrm>
            <a:off x="287338" y="179388"/>
            <a:ext cx="2686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APOLLO AS-501 (APOLLO-4)</a:t>
            </a:r>
          </a:p>
          <a:p>
            <a:pPr eaLnBrk="1" hangingPunct="1">
              <a:spcBef>
                <a:spcPct val="0"/>
              </a:spcBef>
              <a:buFontTx/>
              <a:buNone/>
            </a:pPr>
            <a:r>
              <a:rPr lang="en-US" altLang="en-US" sz="900" b="1" dirty="0"/>
              <a:t>PLANET: </a:t>
            </a:r>
            <a:r>
              <a:rPr lang="en-US" altLang="en-US" sz="900" b="1" dirty="0">
                <a:solidFill>
                  <a:srgbClr val="2459AB"/>
                </a:solidFill>
              </a:rPr>
              <a:t>EARTH</a:t>
            </a:r>
          </a:p>
          <a:p>
            <a:pPr eaLnBrk="1" hangingPunct="1">
              <a:spcBef>
                <a:spcPct val="0"/>
              </a:spcBef>
              <a:buFontTx/>
              <a:buNone/>
            </a:pPr>
            <a:r>
              <a:rPr lang="en-US" altLang="en-US" sz="900" b="1" dirty="0"/>
              <a:t>LAUNCH: </a:t>
            </a:r>
            <a:r>
              <a:rPr lang="en-US" altLang="en-US" sz="900" b="1" dirty="0">
                <a:solidFill>
                  <a:srgbClr val="2459AB"/>
                </a:solidFill>
              </a:rPr>
              <a:t>NOV 9, 1967     </a:t>
            </a:r>
          </a:p>
          <a:p>
            <a:pPr eaLnBrk="1" hangingPunct="1">
              <a:spcBef>
                <a:spcPct val="0"/>
              </a:spcBef>
              <a:buFontTx/>
              <a:buNone/>
            </a:pPr>
            <a:r>
              <a:rPr lang="en-US" altLang="en-US" sz="900" b="1" dirty="0"/>
              <a:t>ENTRY: </a:t>
            </a:r>
            <a:r>
              <a:rPr lang="en-US" altLang="en-US" sz="900" b="1" dirty="0">
                <a:solidFill>
                  <a:srgbClr val="2459AB"/>
                </a:solidFill>
              </a:rPr>
              <a:t>NOV 9, 1967 </a:t>
            </a:r>
          </a:p>
          <a:p>
            <a:pPr eaLnBrk="1" hangingPunct="1">
              <a:spcBef>
                <a:spcPct val="0"/>
              </a:spcBef>
              <a:buFontTx/>
              <a:buNone/>
            </a:pPr>
            <a:endParaRPr lang="en-US" altLang="en-US" sz="900" b="1" dirty="0">
              <a:solidFill>
                <a:srgbClr val="2459AB"/>
              </a:solidFill>
            </a:endParaRPr>
          </a:p>
        </p:txBody>
      </p:sp>
      <p:sp>
        <p:nvSpPr>
          <p:cNvPr id="15363" name="Rectangle 6">
            <a:extLst>
              <a:ext uri="{FF2B5EF4-FFF2-40B4-BE49-F238E27FC236}">
                <a16:creationId xmlns:a16="http://schemas.microsoft.com/office/drawing/2014/main" id="{C66A696A-C9F4-A74B-BBA4-5F9004E63956}"/>
              </a:ext>
            </a:extLst>
          </p:cNvPr>
          <p:cNvSpPr>
            <a:spLocks noChangeArrowheads="1"/>
          </p:cNvSpPr>
          <p:nvPr/>
        </p:nvSpPr>
        <p:spPr bwMode="auto">
          <a:xfrm>
            <a:off x="1630363" y="571500"/>
            <a:ext cx="445334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17 pressure sensors all worked, and 23 calorimeters worked initially. Radiometer functioned well. </a:t>
            </a:r>
            <a:endParaRPr lang="en-US" altLang="en-US" sz="900" b="1" dirty="0">
              <a:solidFill>
                <a:srgbClr val="2459AB"/>
              </a:solidFill>
            </a:endParaRPr>
          </a:p>
        </p:txBody>
      </p:sp>
      <p:sp>
        <p:nvSpPr>
          <p:cNvPr id="15364" name="Rectangle 6">
            <a:extLst>
              <a:ext uri="{FF2B5EF4-FFF2-40B4-BE49-F238E27FC236}">
                <a16:creationId xmlns:a16="http://schemas.microsoft.com/office/drawing/2014/main" id="{AC644065-C4BA-B542-8807-4DC87FB9580E}"/>
              </a:ext>
            </a:extLst>
          </p:cNvPr>
          <p:cNvSpPr>
            <a:spLocks noChangeArrowheads="1"/>
          </p:cNvSpPr>
          <p:nvPr/>
        </p:nvSpPr>
        <p:spPr bwMode="auto">
          <a:xfrm>
            <a:off x="1630363" y="385096"/>
            <a:ext cx="48255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a:t>
            </a:r>
            <a:r>
              <a:rPr lang="en-US" altLang="en-US" sz="900" b="1" i="1" dirty="0"/>
              <a:t>: </a:t>
            </a:r>
            <a:r>
              <a:rPr lang="en-US" altLang="en-US" sz="900" dirty="0"/>
              <a:t>Test of Saturn V launch vehicle and overall reentry operations. </a:t>
            </a:r>
            <a:endParaRPr lang="en-US" altLang="en-US" sz="900" b="1" dirty="0">
              <a:solidFill>
                <a:srgbClr val="2459AB"/>
              </a:solidFill>
            </a:endParaRPr>
          </a:p>
        </p:txBody>
      </p:sp>
      <p:sp>
        <p:nvSpPr>
          <p:cNvPr id="15365" name="Rectangle 6">
            <a:extLst>
              <a:ext uri="{FF2B5EF4-FFF2-40B4-BE49-F238E27FC236}">
                <a16:creationId xmlns:a16="http://schemas.microsoft.com/office/drawing/2014/main" id="{E0917C96-2FF8-FE46-A1BD-975A955B1BF4}"/>
              </a:ext>
            </a:extLst>
          </p:cNvPr>
          <p:cNvSpPr>
            <a:spLocks noChangeArrowheads="1"/>
          </p:cNvSpPr>
          <p:nvPr/>
        </p:nvSpPr>
        <p:spPr bwMode="auto">
          <a:xfrm>
            <a:off x="1630362" y="858815"/>
            <a:ext cx="455920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TPS thickness: Ablator = 4.32 cm, braised stainless-steel substructure (PH 15-7 MO) = 5.08 cm. Insulation: (TG-15,000) = 2.03 cm, aluminum honeycomb (2014-T6 and 5052-H39) = 3.81 cm Manufacturer: AVCO Corp. </a:t>
            </a:r>
            <a:endParaRPr lang="en-US" altLang="en-US" sz="900" b="1" dirty="0">
              <a:solidFill>
                <a:srgbClr val="2459AB"/>
              </a:solidFill>
            </a:endParaRPr>
          </a:p>
        </p:txBody>
      </p:sp>
      <p:sp>
        <p:nvSpPr>
          <p:cNvPr id="15366" name="TextBox 6">
            <a:extLst>
              <a:ext uri="{FF2B5EF4-FFF2-40B4-BE49-F238E27FC236}">
                <a16:creationId xmlns:a16="http://schemas.microsoft.com/office/drawing/2014/main" id="{C45C0100-4CEF-864B-8A99-8D455C5B9493}"/>
              </a:ext>
            </a:extLst>
          </p:cNvPr>
          <p:cNvSpPr txBox="1">
            <a:spLocks noChangeArrowheads="1"/>
          </p:cNvSpPr>
          <p:nvPr/>
        </p:nvSpPr>
        <p:spPr bwMode="auto">
          <a:xfrm rot="10800000" flipV="1">
            <a:off x="522287" y="1315501"/>
            <a:ext cx="1127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15367" name="TextBox 6">
            <a:extLst>
              <a:ext uri="{FF2B5EF4-FFF2-40B4-BE49-F238E27FC236}">
                <a16:creationId xmlns:a16="http://schemas.microsoft.com/office/drawing/2014/main" id="{36EEB5D8-9EEA-2F4A-89B3-9EA5A39437EE}"/>
              </a:ext>
            </a:extLst>
          </p:cNvPr>
          <p:cNvSpPr txBox="1">
            <a:spLocks noChangeArrowheads="1"/>
          </p:cNvSpPr>
          <p:nvPr/>
        </p:nvSpPr>
        <p:spPr bwMode="auto">
          <a:xfrm rot="10800000" flipV="1">
            <a:off x="2655423" y="1315502"/>
            <a:ext cx="1282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15368" name="TextBox 6">
            <a:extLst>
              <a:ext uri="{FF2B5EF4-FFF2-40B4-BE49-F238E27FC236}">
                <a16:creationId xmlns:a16="http://schemas.microsoft.com/office/drawing/2014/main" id="{AA6A2851-341D-A644-8E0C-6FBFD08F9385}"/>
              </a:ext>
            </a:extLst>
          </p:cNvPr>
          <p:cNvSpPr txBox="1">
            <a:spLocks noChangeArrowheads="1"/>
          </p:cNvSpPr>
          <p:nvPr/>
        </p:nvSpPr>
        <p:spPr bwMode="auto">
          <a:xfrm rot="10800000" flipV="1">
            <a:off x="3790463" y="1315501"/>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15369" name="TextBox 6">
            <a:extLst>
              <a:ext uri="{FF2B5EF4-FFF2-40B4-BE49-F238E27FC236}">
                <a16:creationId xmlns:a16="http://schemas.microsoft.com/office/drawing/2014/main" id="{EB0E045D-5BEE-454E-ADF3-0D7A620D9C6A}"/>
              </a:ext>
            </a:extLst>
          </p:cNvPr>
          <p:cNvSpPr txBox="1">
            <a:spLocks noChangeArrowheads="1"/>
          </p:cNvSpPr>
          <p:nvPr/>
        </p:nvSpPr>
        <p:spPr bwMode="auto">
          <a:xfrm rot="10800000" flipV="1">
            <a:off x="1759629" y="1315501"/>
            <a:ext cx="1022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51" name="Table 50">
            <a:extLst>
              <a:ext uri="{FF2B5EF4-FFF2-40B4-BE49-F238E27FC236}">
                <a16:creationId xmlns:a16="http://schemas.microsoft.com/office/drawing/2014/main" id="{A828C3DE-260D-EF40-B458-206C56F593EF}"/>
              </a:ext>
            </a:extLst>
          </p:cNvPr>
          <p:cNvGraphicFramePr>
            <a:graphicFrameLocks noGrp="1"/>
          </p:cNvGraphicFramePr>
          <p:nvPr>
            <p:extLst>
              <p:ext uri="{D42A27DB-BD31-4B8C-83A1-F6EECF244321}">
                <p14:modId xmlns:p14="http://schemas.microsoft.com/office/powerpoint/2010/main" val="3457601005"/>
              </p:ext>
            </p:extLst>
          </p:nvPr>
        </p:nvGraphicFramePr>
        <p:xfrm>
          <a:off x="361950" y="1485081"/>
          <a:ext cx="7088187" cy="3399275"/>
        </p:xfrm>
        <a:graphic>
          <a:graphicData uri="http://schemas.openxmlformats.org/drawingml/2006/table">
            <a:tbl>
              <a:tblPr/>
              <a:tblGrid>
                <a:gridCol w="627977">
                  <a:extLst>
                    <a:ext uri="{9D8B030D-6E8A-4147-A177-3AD203B41FA5}">
                      <a16:colId xmlns:a16="http://schemas.microsoft.com/office/drawing/2014/main" val="20000"/>
                    </a:ext>
                  </a:extLst>
                </a:gridCol>
                <a:gridCol w="800127">
                  <a:extLst>
                    <a:ext uri="{9D8B030D-6E8A-4147-A177-3AD203B41FA5}">
                      <a16:colId xmlns:a16="http://schemas.microsoft.com/office/drawing/2014/main" val="20001"/>
                    </a:ext>
                  </a:extLst>
                </a:gridCol>
                <a:gridCol w="514234">
                  <a:extLst>
                    <a:ext uri="{9D8B030D-6E8A-4147-A177-3AD203B41FA5}">
                      <a16:colId xmlns:a16="http://schemas.microsoft.com/office/drawing/2014/main" val="20002"/>
                    </a:ext>
                  </a:extLst>
                </a:gridCol>
                <a:gridCol w="493233">
                  <a:extLst>
                    <a:ext uri="{9D8B030D-6E8A-4147-A177-3AD203B41FA5}">
                      <a16:colId xmlns:a16="http://schemas.microsoft.com/office/drawing/2014/main" val="20003"/>
                    </a:ext>
                  </a:extLst>
                </a:gridCol>
                <a:gridCol w="570368">
                  <a:extLst>
                    <a:ext uri="{9D8B030D-6E8A-4147-A177-3AD203B41FA5}">
                      <a16:colId xmlns:a16="http://schemas.microsoft.com/office/drawing/2014/main" val="20004"/>
                    </a:ext>
                  </a:extLst>
                </a:gridCol>
                <a:gridCol w="371192">
                  <a:extLst>
                    <a:ext uri="{9D8B030D-6E8A-4147-A177-3AD203B41FA5}">
                      <a16:colId xmlns:a16="http://schemas.microsoft.com/office/drawing/2014/main" val="20005"/>
                    </a:ext>
                  </a:extLst>
                </a:gridCol>
                <a:gridCol w="624689">
                  <a:extLst>
                    <a:ext uri="{9D8B030D-6E8A-4147-A177-3AD203B41FA5}">
                      <a16:colId xmlns:a16="http://schemas.microsoft.com/office/drawing/2014/main" val="20006"/>
                    </a:ext>
                  </a:extLst>
                </a:gridCol>
                <a:gridCol w="1176951">
                  <a:extLst>
                    <a:ext uri="{9D8B030D-6E8A-4147-A177-3AD203B41FA5}">
                      <a16:colId xmlns:a16="http://schemas.microsoft.com/office/drawing/2014/main" val="20007"/>
                    </a:ext>
                  </a:extLst>
                </a:gridCol>
                <a:gridCol w="624689">
                  <a:extLst>
                    <a:ext uri="{9D8B030D-6E8A-4147-A177-3AD203B41FA5}">
                      <a16:colId xmlns:a16="http://schemas.microsoft.com/office/drawing/2014/main" val="20008"/>
                    </a:ext>
                  </a:extLst>
                </a:gridCol>
                <a:gridCol w="1284727">
                  <a:extLst>
                    <a:ext uri="{9D8B030D-6E8A-4147-A177-3AD203B41FA5}">
                      <a16:colId xmlns:a16="http://schemas.microsoft.com/office/drawing/2014/main" val="20009"/>
                    </a:ext>
                  </a:extLst>
                </a:gridCol>
              </a:tblGrid>
              <a:tr h="68575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-6.93     Relative-7.19</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Entry altitude 121.92 km</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Capsule</a:t>
                      </a: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33°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10.04 km/s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Avco</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5026-39 HC</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 conical ribbon drogue parachutes,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ringshot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pilot parachutes, (3)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main parachutes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7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11.14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10.73 km/s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4.66 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m effective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219 W/cm²</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&amp; mass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thickness: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Ablator = 4.32 cm,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braised stainless-steel substructure (PH 15-7 MO) = 5.08 cm</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 (2) drogue parachute (3) pilot parachute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642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0.37 &lt; L/D &lt; 0.44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&lt; α &lt;28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12.08 m²</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317 W/cm²</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4.9 m dia. (2) 2.2 m dia. (3) 25.5 m dia.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107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Roll modulation</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5424.5 kg</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24122 J/cm²</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Honeycomb bonded to substructure; cells filled with ablative compound</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~0.7</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53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~340 kg/m²</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0.542 atm</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26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8.79 g</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inc.insul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13.7%</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527 W/cm² peak</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8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5449" name="TextBox 6">
            <a:extLst>
              <a:ext uri="{FF2B5EF4-FFF2-40B4-BE49-F238E27FC236}">
                <a16:creationId xmlns:a16="http://schemas.microsoft.com/office/drawing/2014/main" id="{212AC6F4-8CD0-E044-B855-A267B03536D5}"/>
              </a:ext>
            </a:extLst>
          </p:cNvPr>
          <p:cNvSpPr txBox="1">
            <a:spLocks noChangeArrowheads="1"/>
          </p:cNvSpPr>
          <p:nvPr/>
        </p:nvSpPr>
        <p:spPr bwMode="auto">
          <a:xfrm rot="10800000" flipV="1">
            <a:off x="5647522" y="1315502"/>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57" name="Rectangle 56">
            <a:extLst>
              <a:ext uri="{FF2B5EF4-FFF2-40B4-BE49-F238E27FC236}">
                <a16:creationId xmlns:a16="http://schemas.microsoft.com/office/drawing/2014/main" id="{A18EBBE6-18B3-9B43-99BE-B273FB09FEA9}"/>
              </a:ext>
            </a:extLst>
          </p:cNvPr>
          <p:cNvSpPr/>
          <p:nvPr/>
        </p:nvSpPr>
        <p:spPr>
          <a:xfrm>
            <a:off x="361949" y="1346209"/>
            <a:ext cx="7088188" cy="3538147"/>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15451" name="Picture 60" descr="Apollo4.jpg">
            <a:extLst>
              <a:ext uri="{FF2B5EF4-FFF2-40B4-BE49-F238E27FC236}">
                <a16:creationId xmlns:a16="http://schemas.microsoft.com/office/drawing/2014/main" id="{1349E48A-6984-454B-91B9-6949A5AAD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800" y="771903"/>
            <a:ext cx="434768" cy="5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a:extLst>
              <a:ext uri="{FF2B5EF4-FFF2-40B4-BE49-F238E27FC236}">
                <a16:creationId xmlns:a16="http://schemas.microsoft.com/office/drawing/2014/main" id="{1C5FF0F1-7DBE-614B-A93A-213D480AE1BE}"/>
              </a:ext>
            </a:extLst>
          </p:cNvPr>
          <p:cNvCxnSpPr>
            <a:cxnSpLocks/>
          </p:cNvCxnSpPr>
          <p:nvPr/>
        </p:nvCxnSpPr>
        <p:spPr>
          <a:xfrm>
            <a:off x="2796847" y="1346209"/>
            <a:ext cx="0" cy="35381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04C9FAD-E2AD-8245-BC71-0038D9B30037}"/>
              </a:ext>
            </a:extLst>
          </p:cNvPr>
          <p:cNvCxnSpPr>
            <a:cxnSpLocks/>
          </p:cNvCxnSpPr>
          <p:nvPr/>
        </p:nvCxnSpPr>
        <p:spPr>
          <a:xfrm>
            <a:off x="3731558" y="1346209"/>
            <a:ext cx="0" cy="35381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40759FE-3082-4C48-94DE-7E03A25F50BD}"/>
              </a:ext>
            </a:extLst>
          </p:cNvPr>
          <p:cNvCxnSpPr>
            <a:cxnSpLocks/>
          </p:cNvCxnSpPr>
          <p:nvPr/>
        </p:nvCxnSpPr>
        <p:spPr>
          <a:xfrm>
            <a:off x="5537577" y="1346209"/>
            <a:ext cx="0" cy="35381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47B2EC6-EF1D-8E48-8A7B-26A705AA3474}"/>
              </a:ext>
            </a:extLst>
          </p:cNvPr>
          <p:cNvCxnSpPr>
            <a:cxnSpLocks/>
          </p:cNvCxnSpPr>
          <p:nvPr/>
        </p:nvCxnSpPr>
        <p:spPr>
          <a:xfrm>
            <a:off x="1668463" y="404047"/>
            <a:ext cx="0" cy="913579"/>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FD2290-A8EA-2B70-C8E0-1E410F5C9988}"/>
              </a:ext>
            </a:extLst>
          </p:cNvPr>
          <p:cNvCxnSpPr>
            <a:cxnSpLocks/>
          </p:cNvCxnSpPr>
          <p:nvPr/>
        </p:nvCxnSpPr>
        <p:spPr>
          <a:xfrm>
            <a:off x="1787622" y="1346209"/>
            <a:ext cx="0" cy="3538147"/>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7" descr="https://tsa-report.ndc.nasa.gov/missions/1425507085apollo_diagram_ALL.jpg">
            <a:extLst>
              <a:ext uri="{FF2B5EF4-FFF2-40B4-BE49-F238E27FC236}">
                <a16:creationId xmlns:a16="http://schemas.microsoft.com/office/drawing/2014/main" id="{6A6BE5BD-6E01-1B4B-A991-805C86E66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088" y="219075"/>
            <a:ext cx="14287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6">
            <a:extLst>
              <a:ext uri="{FF2B5EF4-FFF2-40B4-BE49-F238E27FC236}">
                <a16:creationId xmlns:a16="http://schemas.microsoft.com/office/drawing/2014/main" id="{DF1CC24E-EA1E-E94C-9F7C-F7F6CD407F7B}"/>
              </a:ext>
            </a:extLst>
          </p:cNvPr>
          <p:cNvSpPr>
            <a:spLocks noChangeArrowheads="1"/>
          </p:cNvSpPr>
          <p:nvPr/>
        </p:nvSpPr>
        <p:spPr bwMode="auto">
          <a:xfrm>
            <a:off x="287338" y="179388"/>
            <a:ext cx="2686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a:t>
            </a:r>
            <a:r>
              <a:rPr lang="en-US" altLang="en-US" sz="900" b="1">
                <a:solidFill>
                  <a:srgbClr val="2459AB"/>
                </a:solidFill>
              </a:rPr>
              <a:t>APOLLO AS-502 (APOLLO-6)</a:t>
            </a:r>
          </a:p>
          <a:p>
            <a:pPr eaLnBrk="1" hangingPunct="1">
              <a:spcBef>
                <a:spcPct val="0"/>
              </a:spcBef>
              <a:buFontTx/>
              <a:buNone/>
            </a:pPr>
            <a:r>
              <a:rPr lang="en-US" altLang="en-US" sz="900" b="1"/>
              <a:t>PLANET: </a:t>
            </a:r>
            <a:r>
              <a:rPr lang="en-US" altLang="en-US" sz="900" b="1">
                <a:solidFill>
                  <a:srgbClr val="2459AB"/>
                </a:solidFill>
              </a:rPr>
              <a:t>EARTH</a:t>
            </a:r>
          </a:p>
          <a:p>
            <a:pPr eaLnBrk="1" hangingPunct="1">
              <a:spcBef>
                <a:spcPct val="0"/>
              </a:spcBef>
              <a:buFontTx/>
              <a:buNone/>
            </a:pPr>
            <a:r>
              <a:rPr lang="en-US" altLang="en-US" sz="900" b="1"/>
              <a:t>LAUNCH: </a:t>
            </a:r>
            <a:r>
              <a:rPr lang="en-US" altLang="en-US" sz="900" b="1">
                <a:solidFill>
                  <a:srgbClr val="2459AB"/>
                </a:solidFill>
              </a:rPr>
              <a:t>APR 4, 1968     </a:t>
            </a:r>
          </a:p>
          <a:p>
            <a:pPr eaLnBrk="1" hangingPunct="1">
              <a:spcBef>
                <a:spcPct val="0"/>
              </a:spcBef>
              <a:buFontTx/>
              <a:buNone/>
            </a:pPr>
            <a:r>
              <a:rPr lang="en-US" altLang="en-US" sz="900" b="1"/>
              <a:t>ENTRY: </a:t>
            </a:r>
            <a:r>
              <a:rPr lang="en-US" altLang="en-US" sz="900" b="1">
                <a:solidFill>
                  <a:srgbClr val="2459AB"/>
                </a:solidFill>
              </a:rPr>
              <a:t>APR 4, 1968 </a:t>
            </a:r>
          </a:p>
          <a:p>
            <a:pPr eaLnBrk="1" hangingPunct="1">
              <a:spcBef>
                <a:spcPct val="0"/>
              </a:spcBef>
              <a:buFontTx/>
              <a:buNone/>
            </a:pPr>
            <a:endParaRPr lang="en-US" altLang="en-US" sz="900" b="1">
              <a:solidFill>
                <a:srgbClr val="2459AB"/>
              </a:solidFill>
            </a:endParaRPr>
          </a:p>
        </p:txBody>
      </p:sp>
      <p:sp>
        <p:nvSpPr>
          <p:cNvPr id="16387" name="Rectangle 6">
            <a:extLst>
              <a:ext uri="{FF2B5EF4-FFF2-40B4-BE49-F238E27FC236}">
                <a16:creationId xmlns:a16="http://schemas.microsoft.com/office/drawing/2014/main" id="{DCF0354D-9502-404C-A924-7064873511E3}"/>
              </a:ext>
            </a:extLst>
          </p:cNvPr>
          <p:cNvSpPr>
            <a:spLocks noChangeArrowheads="1"/>
          </p:cNvSpPr>
          <p:nvPr/>
        </p:nvSpPr>
        <p:spPr bwMode="auto">
          <a:xfrm>
            <a:off x="2009775" y="317500"/>
            <a:ext cx="3925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a:t>
            </a:r>
            <a:r>
              <a:rPr lang="en-US" altLang="en-US" sz="900" b="1" i="1"/>
              <a:t>: </a:t>
            </a:r>
            <a:r>
              <a:rPr lang="en-US" altLang="en-US" sz="900"/>
              <a:t>Final qualification test for launch vehicle and command module for manned mission. </a:t>
            </a:r>
            <a:endParaRPr lang="en-US" altLang="en-US" sz="900" b="1" i="1">
              <a:solidFill>
                <a:srgbClr val="2459AB"/>
              </a:solidFill>
            </a:endParaRPr>
          </a:p>
        </p:txBody>
      </p:sp>
      <p:sp>
        <p:nvSpPr>
          <p:cNvPr id="16388" name="Rectangle 6">
            <a:extLst>
              <a:ext uri="{FF2B5EF4-FFF2-40B4-BE49-F238E27FC236}">
                <a16:creationId xmlns:a16="http://schemas.microsoft.com/office/drawing/2014/main" id="{88883FBC-75AD-4B44-A006-68AC81B48348}"/>
              </a:ext>
            </a:extLst>
          </p:cNvPr>
          <p:cNvSpPr>
            <a:spLocks noChangeArrowheads="1"/>
          </p:cNvSpPr>
          <p:nvPr/>
        </p:nvSpPr>
        <p:spPr bwMode="auto">
          <a:xfrm>
            <a:off x="2017713" y="730250"/>
            <a:ext cx="39131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 TPS thickness: Ablator = 4.32 cm, braised stainless-steel substructure (PH 15-7 MO) = 5.08 cm  Insulation: (TG-15,000) = 2.03 cm, aluminum honeycomb (2014-T6 and 5052-H39) = 3.81 cm.</a:t>
            </a:r>
          </a:p>
          <a:p>
            <a:pPr eaLnBrk="1" hangingPunct="1">
              <a:spcBef>
                <a:spcPct val="0"/>
              </a:spcBef>
              <a:buFontTx/>
              <a:buNone/>
            </a:pPr>
            <a:r>
              <a:rPr lang="en-US" altLang="en-US" sz="900" dirty="0">
                <a:solidFill>
                  <a:srgbClr val="000000"/>
                </a:solidFill>
              </a:rPr>
              <a:t>Manufacture: AVCO Corp Saturn-V malfunctioned causing the CM to follow a spurious return trajectory.</a:t>
            </a:r>
            <a:endParaRPr lang="en-US" altLang="en-US" sz="900" b="1" dirty="0">
              <a:solidFill>
                <a:srgbClr val="2459AB"/>
              </a:solidFill>
            </a:endParaRPr>
          </a:p>
        </p:txBody>
      </p:sp>
      <p:sp>
        <p:nvSpPr>
          <p:cNvPr id="16389" name="TextBox 6">
            <a:extLst>
              <a:ext uri="{FF2B5EF4-FFF2-40B4-BE49-F238E27FC236}">
                <a16:creationId xmlns:a16="http://schemas.microsoft.com/office/drawing/2014/main" id="{884696E1-80CE-9744-85F5-49AB2040846D}"/>
              </a:ext>
            </a:extLst>
          </p:cNvPr>
          <p:cNvSpPr txBox="1">
            <a:spLocks noChangeArrowheads="1"/>
          </p:cNvSpPr>
          <p:nvPr/>
        </p:nvSpPr>
        <p:spPr bwMode="auto">
          <a:xfrm rot="10800000" flipV="1">
            <a:off x="392113" y="1488067"/>
            <a:ext cx="1127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Trajectory</a:t>
            </a:r>
          </a:p>
        </p:txBody>
      </p:sp>
      <p:sp>
        <p:nvSpPr>
          <p:cNvPr id="16390" name="TextBox 6">
            <a:extLst>
              <a:ext uri="{FF2B5EF4-FFF2-40B4-BE49-F238E27FC236}">
                <a16:creationId xmlns:a16="http://schemas.microsoft.com/office/drawing/2014/main" id="{A4834E9E-A878-1245-911B-EDC450A593D5}"/>
              </a:ext>
            </a:extLst>
          </p:cNvPr>
          <p:cNvSpPr txBox="1">
            <a:spLocks noChangeArrowheads="1"/>
          </p:cNvSpPr>
          <p:nvPr/>
        </p:nvSpPr>
        <p:spPr bwMode="auto">
          <a:xfrm rot="10800000" flipV="1">
            <a:off x="2357438" y="1488068"/>
            <a:ext cx="1282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Aero/thermal</a:t>
            </a:r>
          </a:p>
        </p:txBody>
      </p:sp>
      <p:sp>
        <p:nvSpPr>
          <p:cNvPr id="16391" name="TextBox 6">
            <a:extLst>
              <a:ext uri="{FF2B5EF4-FFF2-40B4-BE49-F238E27FC236}">
                <a16:creationId xmlns:a16="http://schemas.microsoft.com/office/drawing/2014/main" id="{3BD5E0BD-0626-014F-B3FB-93829A07F717}"/>
              </a:ext>
            </a:extLst>
          </p:cNvPr>
          <p:cNvSpPr txBox="1">
            <a:spLocks noChangeArrowheads="1"/>
          </p:cNvSpPr>
          <p:nvPr/>
        </p:nvSpPr>
        <p:spPr bwMode="auto">
          <a:xfrm rot="10800000" flipV="1">
            <a:off x="3589180" y="1488067"/>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TPS</a:t>
            </a:r>
          </a:p>
        </p:txBody>
      </p:sp>
      <p:sp>
        <p:nvSpPr>
          <p:cNvPr id="16392" name="TextBox 6">
            <a:extLst>
              <a:ext uri="{FF2B5EF4-FFF2-40B4-BE49-F238E27FC236}">
                <a16:creationId xmlns:a16="http://schemas.microsoft.com/office/drawing/2014/main" id="{E26C518D-607F-FE46-B069-F3DD0B9C1E72}"/>
              </a:ext>
            </a:extLst>
          </p:cNvPr>
          <p:cNvSpPr txBox="1">
            <a:spLocks noChangeArrowheads="1"/>
          </p:cNvSpPr>
          <p:nvPr/>
        </p:nvSpPr>
        <p:spPr bwMode="auto">
          <a:xfrm rot="10800000" flipV="1">
            <a:off x="1522413" y="1488067"/>
            <a:ext cx="1022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Geometry</a:t>
            </a:r>
          </a:p>
        </p:txBody>
      </p:sp>
      <p:graphicFrame>
        <p:nvGraphicFramePr>
          <p:cNvPr id="17" name="Table 16">
            <a:extLst>
              <a:ext uri="{FF2B5EF4-FFF2-40B4-BE49-F238E27FC236}">
                <a16:creationId xmlns:a16="http://schemas.microsoft.com/office/drawing/2014/main" id="{B3B7EA85-7A05-C049-B8C0-11215C0FA0EC}"/>
              </a:ext>
            </a:extLst>
          </p:cNvPr>
          <p:cNvGraphicFramePr>
            <a:graphicFrameLocks noGrp="1"/>
          </p:cNvGraphicFramePr>
          <p:nvPr>
            <p:extLst>
              <p:ext uri="{D42A27DB-BD31-4B8C-83A1-F6EECF244321}">
                <p14:modId xmlns:p14="http://schemas.microsoft.com/office/powerpoint/2010/main" val="571467534"/>
              </p:ext>
            </p:extLst>
          </p:nvPr>
        </p:nvGraphicFramePr>
        <p:xfrm>
          <a:off x="361950" y="1662113"/>
          <a:ext cx="7088187" cy="3169926"/>
        </p:xfrm>
        <a:graphic>
          <a:graphicData uri="http://schemas.openxmlformats.org/drawingml/2006/table">
            <a:tbl>
              <a:tblPr/>
              <a:tblGrid>
                <a:gridCol w="451711">
                  <a:extLst>
                    <a:ext uri="{9D8B030D-6E8A-4147-A177-3AD203B41FA5}">
                      <a16:colId xmlns:a16="http://schemas.microsoft.com/office/drawing/2014/main" val="20000"/>
                    </a:ext>
                  </a:extLst>
                </a:gridCol>
                <a:gridCol w="728420">
                  <a:extLst>
                    <a:ext uri="{9D8B030D-6E8A-4147-A177-3AD203B41FA5}">
                      <a16:colId xmlns:a16="http://schemas.microsoft.com/office/drawing/2014/main" val="20001"/>
                    </a:ext>
                  </a:extLst>
                </a:gridCol>
                <a:gridCol w="441702">
                  <a:extLst>
                    <a:ext uri="{9D8B030D-6E8A-4147-A177-3AD203B41FA5}">
                      <a16:colId xmlns:a16="http://schemas.microsoft.com/office/drawing/2014/main" val="20002"/>
                    </a:ext>
                  </a:extLst>
                </a:gridCol>
                <a:gridCol w="528958">
                  <a:extLst>
                    <a:ext uri="{9D8B030D-6E8A-4147-A177-3AD203B41FA5}">
                      <a16:colId xmlns:a16="http://schemas.microsoft.com/office/drawing/2014/main" val="20003"/>
                    </a:ext>
                  </a:extLst>
                </a:gridCol>
                <a:gridCol w="550127">
                  <a:extLst>
                    <a:ext uri="{9D8B030D-6E8A-4147-A177-3AD203B41FA5}">
                      <a16:colId xmlns:a16="http://schemas.microsoft.com/office/drawing/2014/main" val="20004"/>
                    </a:ext>
                  </a:extLst>
                </a:gridCol>
                <a:gridCol w="416312">
                  <a:extLst>
                    <a:ext uri="{9D8B030D-6E8A-4147-A177-3AD203B41FA5}">
                      <a16:colId xmlns:a16="http://schemas.microsoft.com/office/drawing/2014/main" val="20005"/>
                    </a:ext>
                  </a:extLst>
                </a:gridCol>
                <a:gridCol w="617035">
                  <a:extLst>
                    <a:ext uri="{9D8B030D-6E8A-4147-A177-3AD203B41FA5}">
                      <a16:colId xmlns:a16="http://schemas.microsoft.com/office/drawing/2014/main" val="20006"/>
                    </a:ext>
                  </a:extLst>
                </a:gridCol>
                <a:gridCol w="1375317">
                  <a:extLst>
                    <a:ext uri="{9D8B030D-6E8A-4147-A177-3AD203B41FA5}">
                      <a16:colId xmlns:a16="http://schemas.microsoft.com/office/drawing/2014/main" val="20007"/>
                    </a:ext>
                  </a:extLst>
                </a:gridCol>
                <a:gridCol w="684824">
                  <a:extLst>
                    <a:ext uri="{9D8B030D-6E8A-4147-A177-3AD203B41FA5}">
                      <a16:colId xmlns:a16="http://schemas.microsoft.com/office/drawing/2014/main" val="20008"/>
                    </a:ext>
                  </a:extLst>
                </a:gridCol>
                <a:gridCol w="1293781">
                  <a:extLst>
                    <a:ext uri="{9D8B030D-6E8A-4147-A177-3AD203B41FA5}">
                      <a16:colId xmlns:a16="http://schemas.microsoft.com/office/drawing/2014/main" val="20009"/>
                    </a:ext>
                  </a:extLst>
                </a:gridCol>
              </a:tblGrid>
              <a:tr h="53129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-5.9</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Capsule: 33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cone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8.32 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Avco</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5026-39 HC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 conical ribbon drogue parachutes,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ringshot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pilot parachutes, (3)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main parachutes</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918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10.00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9.60 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4.69 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m effective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197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thickness: Ablator = 4.32 cm, braised stainless-steel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15-7 MO) = 5.08 cm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 (2) drogue parachute (3) pilot parachute</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93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0.35 &lt; L/D &lt;0.4</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&lt; α &lt;28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12.02 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43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4.9 m dia. (2) 2.2 m dia. (3) 25.5 m dia.</a:t>
                      </a:r>
                    </a:p>
                  </a:txBody>
                  <a:tcPr marL="12700" marR="12700" marT="1270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397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Roll modulation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5424.9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32000 J/cm²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~0.7</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45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395.8 kg/m²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0.354 atm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364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inc</a:t>
                      </a:r>
                      <a:r>
                        <a:rPr kumimoji="0" lang="en-US" altLang="en-US" sz="4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13.7%</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240 W/cm²  peak</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6472" name="TextBox 6">
            <a:extLst>
              <a:ext uri="{FF2B5EF4-FFF2-40B4-BE49-F238E27FC236}">
                <a16:creationId xmlns:a16="http://schemas.microsoft.com/office/drawing/2014/main" id="{B3788633-EC89-1E4A-98D8-96F05B5CF9F5}"/>
              </a:ext>
            </a:extLst>
          </p:cNvPr>
          <p:cNvSpPr txBox="1">
            <a:spLocks noChangeArrowheads="1"/>
          </p:cNvSpPr>
          <p:nvPr/>
        </p:nvSpPr>
        <p:spPr bwMode="auto">
          <a:xfrm rot="10800000" flipV="1">
            <a:off x="5570882" y="1488068"/>
            <a:ext cx="174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Parachutes</a:t>
            </a:r>
          </a:p>
        </p:txBody>
      </p:sp>
      <p:sp>
        <p:nvSpPr>
          <p:cNvPr id="23" name="Rectangle 22">
            <a:extLst>
              <a:ext uri="{FF2B5EF4-FFF2-40B4-BE49-F238E27FC236}">
                <a16:creationId xmlns:a16="http://schemas.microsoft.com/office/drawing/2014/main" id="{C342A061-31AD-3448-9C94-1835639AD5DA}"/>
              </a:ext>
            </a:extLst>
          </p:cNvPr>
          <p:cNvSpPr/>
          <p:nvPr/>
        </p:nvSpPr>
        <p:spPr>
          <a:xfrm>
            <a:off x="361950" y="1518674"/>
            <a:ext cx="7088188" cy="3302182"/>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16475" name="Picture 24" descr="https://tsa-report.ndc.nasa.gov/missions/1425513570Apollo6_logo.jpg">
            <a:extLst>
              <a:ext uri="{FF2B5EF4-FFF2-40B4-BE49-F238E27FC236}">
                <a16:creationId xmlns:a16="http://schemas.microsoft.com/office/drawing/2014/main" id="{04564DFD-FA91-884D-B682-908659AD8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757238"/>
            <a:ext cx="69691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6" name="Rectangle 6">
            <a:extLst>
              <a:ext uri="{FF2B5EF4-FFF2-40B4-BE49-F238E27FC236}">
                <a16:creationId xmlns:a16="http://schemas.microsoft.com/office/drawing/2014/main" id="{662C02EB-52BD-1240-B86D-D86DF1B81355}"/>
              </a:ext>
            </a:extLst>
          </p:cNvPr>
          <p:cNvSpPr>
            <a:spLocks noChangeArrowheads="1"/>
          </p:cNvSpPr>
          <p:nvPr/>
        </p:nvSpPr>
        <p:spPr bwMode="auto">
          <a:xfrm>
            <a:off x="2017713" y="595313"/>
            <a:ext cx="39385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INSTRUMENTATION:</a:t>
            </a:r>
            <a:r>
              <a:rPr lang="en-US" altLang="en-US" sz="900"/>
              <a:t> </a:t>
            </a:r>
            <a:endParaRPr lang="en-US" altLang="en-US" sz="900" b="1">
              <a:solidFill>
                <a:srgbClr val="2459AB"/>
              </a:solidFill>
            </a:endParaRPr>
          </a:p>
        </p:txBody>
      </p:sp>
      <p:cxnSp>
        <p:nvCxnSpPr>
          <p:cNvPr id="32" name="Straight Connector 31">
            <a:extLst>
              <a:ext uri="{FF2B5EF4-FFF2-40B4-BE49-F238E27FC236}">
                <a16:creationId xmlns:a16="http://schemas.microsoft.com/office/drawing/2014/main" id="{EB8096C7-4DE4-AE43-9D09-5245CD653A5C}"/>
              </a:ext>
            </a:extLst>
          </p:cNvPr>
          <p:cNvCxnSpPr>
            <a:cxnSpLocks/>
          </p:cNvCxnSpPr>
          <p:nvPr/>
        </p:nvCxnSpPr>
        <p:spPr>
          <a:xfrm>
            <a:off x="2515027" y="1517220"/>
            <a:ext cx="0" cy="33190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5D9C3D0-A2DE-9349-BD63-3FCCADEE3E0A}"/>
              </a:ext>
            </a:extLst>
          </p:cNvPr>
          <p:cNvCxnSpPr>
            <a:cxnSpLocks/>
          </p:cNvCxnSpPr>
          <p:nvPr/>
        </p:nvCxnSpPr>
        <p:spPr>
          <a:xfrm>
            <a:off x="3482168" y="1530047"/>
            <a:ext cx="0" cy="330199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D722676-0F79-BF4E-8FC5-465924625455}"/>
              </a:ext>
            </a:extLst>
          </p:cNvPr>
          <p:cNvCxnSpPr>
            <a:cxnSpLocks/>
          </p:cNvCxnSpPr>
          <p:nvPr/>
        </p:nvCxnSpPr>
        <p:spPr>
          <a:xfrm>
            <a:off x="5468997" y="1510619"/>
            <a:ext cx="0" cy="331792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480" name="Slide Number Placeholder 2">
            <a:extLst>
              <a:ext uri="{FF2B5EF4-FFF2-40B4-BE49-F238E27FC236}">
                <a16:creationId xmlns:a16="http://schemas.microsoft.com/office/drawing/2014/main" id="{EA0D831C-CC62-CE42-B92E-7DEA2B88F8F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5  </a:t>
            </a:r>
            <a:r>
              <a:rPr lang="en-US" altLang="en-US" sz="800" b="1">
                <a:solidFill>
                  <a:srgbClr val="2459AB"/>
                </a:solidFill>
              </a:rPr>
              <a:t>— </a:t>
            </a:r>
            <a:endParaRPr lang="en-US" altLang="en-US" sz="800" b="1"/>
          </a:p>
        </p:txBody>
      </p:sp>
      <p:cxnSp>
        <p:nvCxnSpPr>
          <p:cNvPr id="22" name="Straight Connector 21">
            <a:extLst>
              <a:ext uri="{FF2B5EF4-FFF2-40B4-BE49-F238E27FC236}">
                <a16:creationId xmlns:a16="http://schemas.microsoft.com/office/drawing/2014/main" id="{BF90CC3C-24C2-0841-9C4A-F1BE61BD33E1}"/>
              </a:ext>
            </a:extLst>
          </p:cNvPr>
          <p:cNvCxnSpPr>
            <a:cxnSpLocks/>
          </p:cNvCxnSpPr>
          <p:nvPr/>
        </p:nvCxnSpPr>
        <p:spPr>
          <a:xfrm>
            <a:off x="2000250" y="361950"/>
            <a:ext cx="17463" cy="107632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60D3F66-A2A3-4E59-96FB-10478950E67B}"/>
              </a:ext>
            </a:extLst>
          </p:cNvPr>
          <p:cNvCxnSpPr>
            <a:cxnSpLocks/>
          </p:cNvCxnSpPr>
          <p:nvPr/>
        </p:nvCxnSpPr>
        <p:spPr>
          <a:xfrm>
            <a:off x="1537879" y="1523624"/>
            <a:ext cx="0" cy="3319004"/>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2" descr="https://tsa-report.ndc.nasa.gov/missions/1425661995ReentryF_diagram.jpg">
            <a:extLst>
              <a:ext uri="{FF2B5EF4-FFF2-40B4-BE49-F238E27FC236}">
                <a16:creationId xmlns:a16="http://schemas.microsoft.com/office/drawing/2014/main" id="{5BAB2C26-E835-C748-9CBC-2DE23FF90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613" y="179388"/>
            <a:ext cx="205105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e 16">
            <a:extLst>
              <a:ext uri="{FF2B5EF4-FFF2-40B4-BE49-F238E27FC236}">
                <a16:creationId xmlns:a16="http://schemas.microsoft.com/office/drawing/2014/main" id="{1A5F4FD5-EC2F-C345-9C3B-373508C94594}"/>
              </a:ext>
            </a:extLst>
          </p:cNvPr>
          <p:cNvGraphicFramePr>
            <a:graphicFrameLocks noGrp="1"/>
          </p:cNvGraphicFramePr>
          <p:nvPr>
            <p:extLst>
              <p:ext uri="{D42A27DB-BD31-4B8C-83A1-F6EECF244321}">
                <p14:modId xmlns:p14="http://schemas.microsoft.com/office/powerpoint/2010/main" val="611453650"/>
              </p:ext>
            </p:extLst>
          </p:nvPr>
        </p:nvGraphicFramePr>
        <p:xfrm>
          <a:off x="361950" y="1955800"/>
          <a:ext cx="7088187" cy="2763177"/>
        </p:xfrm>
        <a:graphic>
          <a:graphicData uri="http://schemas.openxmlformats.org/drawingml/2006/table">
            <a:tbl>
              <a:tblPr/>
              <a:tblGrid>
                <a:gridCol w="635726">
                  <a:extLst>
                    <a:ext uri="{9D8B030D-6E8A-4147-A177-3AD203B41FA5}">
                      <a16:colId xmlns:a16="http://schemas.microsoft.com/office/drawing/2014/main" val="20000"/>
                    </a:ext>
                  </a:extLst>
                </a:gridCol>
                <a:gridCol w="581186">
                  <a:extLst>
                    <a:ext uri="{9D8B030D-6E8A-4147-A177-3AD203B41FA5}">
                      <a16:colId xmlns:a16="http://schemas.microsoft.com/office/drawing/2014/main" val="20001"/>
                    </a:ext>
                  </a:extLst>
                </a:gridCol>
                <a:gridCol w="565689">
                  <a:extLst>
                    <a:ext uri="{9D8B030D-6E8A-4147-A177-3AD203B41FA5}">
                      <a16:colId xmlns:a16="http://schemas.microsoft.com/office/drawing/2014/main" val="20002"/>
                    </a:ext>
                  </a:extLst>
                </a:gridCol>
                <a:gridCol w="582746">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1049572">
                  <a:extLst>
                    <a:ext uri="{9D8B030D-6E8A-4147-A177-3AD203B41FA5}">
                      <a16:colId xmlns:a16="http://schemas.microsoft.com/office/drawing/2014/main" val="20006"/>
                    </a:ext>
                  </a:extLst>
                </a:gridCol>
                <a:gridCol w="1001865">
                  <a:extLst>
                    <a:ext uri="{9D8B030D-6E8A-4147-A177-3AD203B41FA5}">
                      <a16:colId xmlns:a16="http://schemas.microsoft.com/office/drawing/2014/main" val="20007"/>
                    </a:ext>
                  </a:extLst>
                </a:gridCol>
                <a:gridCol w="874643">
                  <a:extLst>
                    <a:ext uri="{9D8B030D-6E8A-4147-A177-3AD203B41FA5}">
                      <a16:colId xmlns:a16="http://schemas.microsoft.com/office/drawing/2014/main" val="20008"/>
                    </a:ext>
                  </a:extLst>
                </a:gridCol>
                <a:gridCol w="389379">
                  <a:extLst>
                    <a:ext uri="{9D8B030D-6E8A-4147-A177-3AD203B41FA5}">
                      <a16:colId xmlns:a16="http://schemas.microsoft.com/office/drawing/2014/main" val="20009"/>
                    </a:ext>
                  </a:extLst>
                </a:gridCol>
              </a:tblGrid>
              <a:tr h="56139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-20.78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5°half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3.962 m long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5.47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Nose-tip: ATJ graphite </a:t>
                      </a:r>
                      <a:b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Body: beryllium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139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6.28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5.96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0.254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32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Be: 1.524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494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0.3772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Nose-tip: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49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272 kg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704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~50000 kg/m²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250 atm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849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32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489" name="Rectangle 6">
            <a:extLst>
              <a:ext uri="{FF2B5EF4-FFF2-40B4-BE49-F238E27FC236}">
                <a16:creationId xmlns:a16="http://schemas.microsoft.com/office/drawing/2014/main" id="{5B385AC6-3F45-BD49-91EC-D30FE98A3F91}"/>
              </a:ext>
            </a:extLst>
          </p:cNvPr>
          <p:cNvSpPr>
            <a:spLocks noChangeArrowheads="1"/>
          </p:cNvSpPr>
          <p:nvPr/>
        </p:nvSpPr>
        <p:spPr bwMode="auto">
          <a:xfrm>
            <a:off x="287338" y="179388"/>
            <a:ext cx="2686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a:t>
            </a:r>
            <a:r>
              <a:rPr lang="en-US" altLang="en-US" sz="900" b="1">
                <a:solidFill>
                  <a:srgbClr val="2459AB"/>
                </a:solidFill>
              </a:rPr>
              <a:t>REENTRY F</a:t>
            </a:r>
          </a:p>
          <a:p>
            <a:pPr eaLnBrk="1" hangingPunct="1">
              <a:spcBef>
                <a:spcPct val="0"/>
              </a:spcBef>
              <a:buFontTx/>
              <a:buNone/>
            </a:pPr>
            <a:r>
              <a:rPr lang="en-US" altLang="en-US" sz="900" b="1"/>
              <a:t>PLANET: </a:t>
            </a:r>
            <a:r>
              <a:rPr lang="en-US" altLang="en-US" sz="900" b="1">
                <a:solidFill>
                  <a:srgbClr val="2459AB"/>
                </a:solidFill>
              </a:rPr>
              <a:t>EARTH</a:t>
            </a:r>
          </a:p>
          <a:p>
            <a:pPr eaLnBrk="1" hangingPunct="1">
              <a:spcBef>
                <a:spcPct val="0"/>
              </a:spcBef>
              <a:buFontTx/>
              <a:buNone/>
            </a:pPr>
            <a:r>
              <a:rPr lang="en-US" altLang="en-US" sz="900" b="1"/>
              <a:t>LAUNCH: </a:t>
            </a:r>
            <a:r>
              <a:rPr lang="en-US" altLang="en-US" sz="900" b="1">
                <a:solidFill>
                  <a:srgbClr val="2459AB"/>
                </a:solidFill>
              </a:rPr>
              <a:t>APR 27, 1968     </a:t>
            </a:r>
          </a:p>
          <a:p>
            <a:pPr eaLnBrk="1" hangingPunct="1">
              <a:spcBef>
                <a:spcPct val="0"/>
              </a:spcBef>
              <a:buFontTx/>
              <a:buNone/>
            </a:pPr>
            <a:r>
              <a:rPr lang="en-US" altLang="en-US" sz="900" b="1"/>
              <a:t>ENTRY: </a:t>
            </a:r>
            <a:r>
              <a:rPr lang="en-US" altLang="en-US" sz="900" b="1">
                <a:solidFill>
                  <a:srgbClr val="2459AB"/>
                </a:solidFill>
              </a:rPr>
              <a:t>APR 27, 1968 </a:t>
            </a:r>
          </a:p>
          <a:p>
            <a:pPr eaLnBrk="1" hangingPunct="1">
              <a:spcBef>
                <a:spcPct val="0"/>
              </a:spcBef>
              <a:buFontTx/>
              <a:buNone/>
            </a:pPr>
            <a:endParaRPr lang="en-US" altLang="en-US" sz="900" b="1">
              <a:solidFill>
                <a:srgbClr val="2459AB"/>
              </a:solidFill>
            </a:endParaRPr>
          </a:p>
        </p:txBody>
      </p:sp>
      <p:sp>
        <p:nvSpPr>
          <p:cNvPr id="17490" name="Rectangle 6">
            <a:extLst>
              <a:ext uri="{FF2B5EF4-FFF2-40B4-BE49-F238E27FC236}">
                <a16:creationId xmlns:a16="http://schemas.microsoft.com/office/drawing/2014/main" id="{FCF9A697-198D-0E48-B2E4-754D84D91D4C}"/>
              </a:ext>
            </a:extLst>
          </p:cNvPr>
          <p:cNvSpPr>
            <a:spLocks noChangeArrowheads="1"/>
          </p:cNvSpPr>
          <p:nvPr/>
        </p:nvSpPr>
        <p:spPr bwMode="auto">
          <a:xfrm>
            <a:off x="1917700" y="225425"/>
            <a:ext cx="374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a:t>
            </a:r>
            <a:r>
              <a:rPr lang="en-US" altLang="en-US" sz="900" b="1" i="1"/>
              <a:t>: </a:t>
            </a:r>
            <a:r>
              <a:rPr lang="en-US" altLang="en-US" sz="900"/>
              <a:t>To measure turbulent heating rates and transition onset in a flight environment.</a:t>
            </a:r>
            <a:endParaRPr lang="en-US" altLang="en-US" sz="900" b="1">
              <a:solidFill>
                <a:srgbClr val="2459AB"/>
              </a:solidFill>
            </a:endParaRPr>
          </a:p>
        </p:txBody>
      </p:sp>
      <p:sp>
        <p:nvSpPr>
          <p:cNvPr id="17491" name="Rectangle 6">
            <a:extLst>
              <a:ext uri="{FF2B5EF4-FFF2-40B4-BE49-F238E27FC236}">
                <a16:creationId xmlns:a16="http://schemas.microsoft.com/office/drawing/2014/main" id="{F88EEF43-0F62-7D46-B7AE-8D4E4CF13948}"/>
              </a:ext>
            </a:extLst>
          </p:cNvPr>
          <p:cNvSpPr>
            <a:spLocks noChangeArrowheads="1"/>
          </p:cNvSpPr>
          <p:nvPr/>
        </p:nvSpPr>
        <p:spPr bwMode="auto">
          <a:xfrm>
            <a:off x="1911350" y="1012825"/>
            <a:ext cx="367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NOTES:</a:t>
            </a:r>
            <a:r>
              <a:rPr lang="en-US" altLang="en-US" sz="900"/>
              <a:t> </a:t>
            </a:r>
            <a:r>
              <a:rPr lang="en-US" altLang="en-US" sz="900">
                <a:solidFill>
                  <a:srgbClr val="000000"/>
                </a:solidFill>
              </a:rPr>
              <a:t>Nose-tip heating rate is not relevant for this flight, which was designed to measure heating on a sharp cone. The nose tip was meant to ablate during entry 3. The beryllium heat shield melted for ~40 seconds after entry.</a:t>
            </a:r>
            <a:endParaRPr lang="en-US" altLang="en-US" sz="900" b="1">
              <a:solidFill>
                <a:srgbClr val="2459AB"/>
              </a:solidFill>
            </a:endParaRPr>
          </a:p>
        </p:txBody>
      </p:sp>
      <p:sp>
        <p:nvSpPr>
          <p:cNvPr id="17492" name="TextBox 6">
            <a:extLst>
              <a:ext uri="{FF2B5EF4-FFF2-40B4-BE49-F238E27FC236}">
                <a16:creationId xmlns:a16="http://schemas.microsoft.com/office/drawing/2014/main" id="{294D5513-0DA6-E34F-9B36-D75EA4F3E691}"/>
              </a:ext>
            </a:extLst>
          </p:cNvPr>
          <p:cNvSpPr txBox="1">
            <a:spLocks noChangeArrowheads="1"/>
          </p:cNvSpPr>
          <p:nvPr/>
        </p:nvSpPr>
        <p:spPr bwMode="auto">
          <a:xfrm rot="10800000" flipV="1">
            <a:off x="414203" y="1776992"/>
            <a:ext cx="1127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Trajectory</a:t>
            </a:r>
          </a:p>
        </p:txBody>
      </p:sp>
      <p:sp>
        <p:nvSpPr>
          <p:cNvPr id="17493" name="TextBox 6">
            <a:extLst>
              <a:ext uri="{FF2B5EF4-FFF2-40B4-BE49-F238E27FC236}">
                <a16:creationId xmlns:a16="http://schemas.microsoft.com/office/drawing/2014/main" id="{DFE1B503-7726-C345-B2E9-1008C25568A2}"/>
              </a:ext>
            </a:extLst>
          </p:cNvPr>
          <p:cNvSpPr txBox="1">
            <a:spLocks noChangeArrowheads="1"/>
          </p:cNvSpPr>
          <p:nvPr/>
        </p:nvSpPr>
        <p:spPr bwMode="auto">
          <a:xfrm rot="10800000" flipV="1">
            <a:off x="2797605" y="1776993"/>
            <a:ext cx="1282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Aero/thermal</a:t>
            </a:r>
          </a:p>
        </p:txBody>
      </p:sp>
      <p:sp>
        <p:nvSpPr>
          <p:cNvPr id="17494" name="TextBox 6">
            <a:extLst>
              <a:ext uri="{FF2B5EF4-FFF2-40B4-BE49-F238E27FC236}">
                <a16:creationId xmlns:a16="http://schemas.microsoft.com/office/drawing/2014/main" id="{087A61B6-8747-4C4A-BAE4-CC614DB47184}"/>
              </a:ext>
            </a:extLst>
          </p:cNvPr>
          <p:cNvSpPr txBox="1">
            <a:spLocks noChangeArrowheads="1"/>
          </p:cNvSpPr>
          <p:nvPr/>
        </p:nvSpPr>
        <p:spPr bwMode="auto">
          <a:xfrm rot="10800000" flipV="1">
            <a:off x="4325208" y="1776992"/>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TPS</a:t>
            </a:r>
          </a:p>
        </p:txBody>
      </p:sp>
      <p:sp>
        <p:nvSpPr>
          <p:cNvPr id="17495" name="TextBox 6">
            <a:extLst>
              <a:ext uri="{FF2B5EF4-FFF2-40B4-BE49-F238E27FC236}">
                <a16:creationId xmlns:a16="http://schemas.microsoft.com/office/drawing/2014/main" id="{31E5F70B-C753-4541-B2C7-15A05621E729}"/>
              </a:ext>
            </a:extLst>
          </p:cNvPr>
          <p:cNvSpPr txBox="1">
            <a:spLocks noChangeArrowheads="1"/>
          </p:cNvSpPr>
          <p:nvPr/>
        </p:nvSpPr>
        <p:spPr bwMode="auto">
          <a:xfrm rot="10800000" flipV="1">
            <a:off x="1630363" y="1776992"/>
            <a:ext cx="1022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Geometry</a:t>
            </a:r>
          </a:p>
        </p:txBody>
      </p:sp>
      <p:sp>
        <p:nvSpPr>
          <p:cNvPr id="17496" name="TextBox 6">
            <a:extLst>
              <a:ext uri="{FF2B5EF4-FFF2-40B4-BE49-F238E27FC236}">
                <a16:creationId xmlns:a16="http://schemas.microsoft.com/office/drawing/2014/main" id="{E27E509F-3935-B542-BBF9-331B7E8BD948}"/>
              </a:ext>
            </a:extLst>
          </p:cNvPr>
          <p:cNvSpPr txBox="1">
            <a:spLocks noChangeArrowheads="1"/>
          </p:cNvSpPr>
          <p:nvPr/>
        </p:nvSpPr>
        <p:spPr bwMode="auto">
          <a:xfrm rot="10800000" flipV="1">
            <a:off x="6209649" y="1776993"/>
            <a:ext cx="122596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Parachutes</a:t>
            </a:r>
          </a:p>
        </p:txBody>
      </p:sp>
      <p:cxnSp>
        <p:nvCxnSpPr>
          <p:cNvPr id="21" name="Straight Connector 20">
            <a:extLst>
              <a:ext uri="{FF2B5EF4-FFF2-40B4-BE49-F238E27FC236}">
                <a16:creationId xmlns:a16="http://schemas.microsoft.com/office/drawing/2014/main" id="{813599FD-6B65-8F47-A1F3-27A347041F39}"/>
              </a:ext>
            </a:extLst>
          </p:cNvPr>
          <p:cNvCxnSpPr>
            <a:cxnSpLocks/>
          </p:cNvCxnSpPr>
          <p:nvPr/>
        </p:nvCxnSpPr>
        <p:spPr>
          <a:xfrm>
            <a:off x="1573466" y="1803400"/>
            <a:ext cx="0" cy="292608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09F2D95E-D745-9347-A935-774B1EE952A3}"/>
              </a:ext>
            </a:extLst>
          </p:cNvPr>
          <p:cNvSpPr/>
          <p:nvPr/>
        </p:nvSpPr>
        <p:spPr>
          <a:xfrm>
            <a:off x="361950" y="1798638"/>
            <a:ext cx="7088188" cy="2920339"/>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7499" name="Rectangle 6">
            <a:extLst>
              <a:ext uri="{FF2B5EF4-FFF2-40B4-BE49-F238E27FC236}">
                <a16:creationId xmlns:a16="http://schemas.microsoft.com/office/drawing/2014/main" id="{C041E257-4B60-6743-A4C9-CAC9D92DB49C}"/>
              </a:ext>
            </a:extLst>
          </p:cNvPr>
          <p:cNvSpPr>
            <a:spLocks noChangeArrowheads="1"/>
          </p:cNvSpPr>
          <p:nvPr/>
        </p:nvSpPr>
        <p:spPr bwMode="auto">
          <a:xfrm>
            <a:off x="1917700" y="536575"/>
            <a:ext cx="36179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INSTRUMENTATION: </a:t>
            </a:r>
            <a:r>
              <a:rPr lang="en-US" altLang="en-US" sz="900">
                <a:solidFill>
                  <a:srgbClr val="000000"/>
                </a:solidFill>
              </a:rPr>
              <a:t>Multiple thermocouples and pressure sensors at 21 stations on cone, 4 heat-flux gauges and 2 pressure gauges on base. 3 thermocouples in nose-tip assembly.</a:t>
            </a:r>
            <a:endParaRPr lang="en-US" altLang="en-US" sz="900" b="1">
              <a:solidFill>
                <a:srgbClr val="2459AB"/>
              </a:solidFill>
            </a:endParaRPr>
          </a:p>
        </p:txBody>
      </p:sp>
      <p:cxnSp>
        <p:nvCxnSpPr>
          <p:cNvPr id="27" name="Straight Connector 26">
            <a:extLst>
              <a:ext uri="{FF2B5EF4-FFF2-40B4-BE49-F238E27FC236}">
                <a16:creationId xmlns:a16="http://schemas.microsoft.com/office/drawing/2014/main" id="{B28CF41F-6D5B-5546-A8F7-7E1FF195EC25}"/>
              </a:ext>
            </a:extLst>
          </p:cNvPr>
          <p:cNvCxnSpPr>
            <a:cxnSpLocks/>
          </p:cNvCxnSpPr>
          <p:nvPr/>
        </p:nvCxnSpPr>
        <p:spPr>
          <a:xfrm flipH="1">
            <a:off x="1906588" y="230188"/>
            <a:ext cx="0" cy="142875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501" name="Picture 27" descr="https://tsa-report.ndc.nasa.gov/missions/1425661995ReentryF_logo.jpg">
            <a:extLst>
              <a:ext uri="{FF2B5EF4-FFF2-40B4-BE49-F238E27FC236}">
                <a16:creationId xmlns:a16="http://schemas.microsoft.com/office/drawing/2014/main" id="{2A0F8181-3ED0-BE41-BD7F-B3DB2FD35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785813"/>
            <a:ext cx="773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02" name="Slide Number Placeholder 2">
            <a:extLst>
              <a:ext uri="{FF2B5EF4-FFF2-40B4-BE49-F238E27FC236}">
                <a16:creationId xmlns:a16="http://schemas.microsoft.com/office/drawing/2014/main" id="{0E907622-8E9E-5C4B-8DD5-FB0681CBA6A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6  </a:t>
            </a:r>
            <a:r>
              <a:rPr lang="en-US" altLang="en-US" sz="800" b="1">
                <a:solidFill>
                  <a:srgbClr val="2459AB"/>
                </a:solidFill>
              </a:rPr>
              <a:t>— </a:t>
            </a:r>
            <a:endParaRPr lang="en-US" altLang="en-US" sz="800" b="1"/>
          </a:p>
        </p:txBody>
      </p:sp>
      <p:cxnSp>
        <p:nvCxnSpPr>
          <p:cNvPr id="29" name="Straight Connector 28">
            <a:extLst>
              <a:ext uri="{FF2B5EF4-FFF2-40B4-BE49-F238E27FC236}">
                <a16:creationId xmlns:a16="http://schemas.microsoft.com/office/drawing/2014/main" id="{DDCDE719-0BF7-CA41-B2B9-14FF7105EEDD}"/>
              </a:ext>
            </a:extLst>
          </p:cNvPr>
          <p:cNvCxnSpPr>
            <a:cxnSpLocks/>
          </p:cNvCxnSpPr>
          <p:nvPr/>
        </p:nvCxnSpPr>
        <p:spPr>
          <a:xfrm>
            <a:off x="2724275" y="1812925"/>
            <a:ext cx="0" cy="282892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1762422-2E47-DF4A-AC02-94288DFB308D}"/>
              </a:ext>
            </a:extLst>
          </p:cNvPr>
          <p:cNvCxnSpPr>
            <a:cxnSpLocks/>
          </p:cNvCxnSpPr>
          <p:nvPr/>
        </p:nvCxnSpPr>
        <p:spPr>
          <a:xfrm>
            <a:off x="4123332" y="1806534"/>
            <a:ext cx="0" cy="292608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34221A2-497B-3349-9A4A-59FA09F5FD6E}"/>
              </a:ext>
            </a:extLst>
          </p:cNvPr>
          <p:cNvCxnSpPr>
            <a:cxnSpLocks/>
          </p:cNvCxnSpPr>
          <p:nvPr/>
        </p:nvCxnSpPr>
        <p:spPr>
          <a:xfrm>
            <a:off x="6185797" y="1804974"/>
            <a:ext cx="0" cy="2926080"/>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a:extLst>
              <a:ext uri="{FF2B5EF4-FFF2-40B4-BE49-F238E27FC236}">
                <a16:creationId xmlns:a16="http://schemas.microsoft.com/office/drawing/2014/main" id="{67692A44-8CA3-2540-A49D-1640E92B3C81}"/>
              </a:ext>
            </a:extLst>
          </p:cNvPr>
          <p:cNvSpPr>
            <a:spLocks noChangeArrowheads="1"/>
          </p:cNvSpPr>
          <p:nvPr/>
        </p:nvSpPr>
        <p:spPr bwMode="auto">
          <a:xfrm>
            <a:off x="2247900" y="228600"/>
            <a:ext cx="382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 </a:t>
            </a:r>
            <a:r>
              <a:rPr lang="en-US" altLang="en-US" sz="900"/>
              <a:t>To test the capability to determine the composition of unknown atmospheres during high-speed entry.</a:t>
            </a:r>
            <a:endParaRPr lang="en-US" altLang="en-US" sz="900" b="1">
              <a:solidFill>
                <a:srgbClr val="2459AB"/>
              </a:solidFill>
            </a:endParaRPr>
          </a:p>
        </p:txBody>
      </p:sp>
      <p:sp>
        <p:nvSpPr>
          <p:cNvPr id="18434" name="Rectangle 6">
            <a:extLst>
              <a:ext uri="{FF2B5EF4-FFF2-40B4-BE49-F238E27FC236}">
                <a16:creationId xmlns:a16="http://schemas.microsoft.com/office/drawing/2014/main" id="{10E09B9E-F3A6-BA48-A0ED-B5F5D444D007}"/>
              </a:ext>
            </a:extLst>
          </p:cNvPr>
          <p:cNvSpPr>
            <a:spLocks noChangeArrowheads="1"/>
          </p:cNvSpPr>
          <p:nvPr/>
        </p:nvSpPr>
        <p:spPr bwMode="auto">
          <a:xfrm>
            <a:off x="2233613" y="538163"/>
            <a:ext cx="37417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INSTRUMENTATION: </a:t>
            </a:r>
            <a:r>
              <a:rPr lang="en-US" altLang="en-US" sz="900"/>
              <a:t> Multiple thermocouples and pressure sensors at 21 stations on cone, 4 heat-flux gauges and 2 pressure gauges on base. 3 thermocouples in nose-tip assembly.</a:t>
            </a:r>
            <a:endParaRPr lang="en-US" altLang="en-US" sz="900" b="1">
              <a:solidFill>
                <a:srgbClr val="2459AB"/>
              </a:solidFill>
            </a:endParaRPr>
          </a:p>
        </p:txBody>
      </p:sp>
      <p:sp>
        <p:nvSpPr>
          <p:cNvPr id="18435" name="Rectangle 6">
            <a:extLst>
              <a:ext uri="{FF2B5EF4-FFF2-40B4-BE49-F238E27FC236}">
                <a16:creationId xmlns:a16="http://schemas.microsoft.com/office/drawing/2014/main" id="{95DFBA33-AAF6-9540-8D2A-4D1B22F4922A}"/>
              </a:ext>
            </a:extLst>
          </p:cNvPr>
          <p:cNvSpPr>
            <a:spLocks noChangeArrowheads="1"/>
          </p:cNvSpPr>
          <p:nvPr/>
        </p:nvSpPr>
        <p:spPr bwMode="auto">
          <a:xfrm>
            <a:off x="287338" y="179388"/>
            <a:ext cx="18589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PAET</a:t>
            </a:r>
          </a:p>
          <a:p>
            <a:pPr eaLnBrk="1" hangingPunct="1">
              <a:spcBef>
                <a:spcPct val="0"/>
              </a:spcBef>
              <a:buFontTx/>
              <a:buNone/>
            </a:pPr>
            <a:r>
              <a:rPr lang="en-US" altLang="en-US" sz="900" b="1" dirty="0"/>
              <a:t>PLANET: </a:t>
            </a:r>
            <a:r>
              <a:rPr lang="en-US" altLang="en-US" sz="900" b="1" dirty="0">
                <a:solidFill>
                  <a:srgbClr val="2459AB"/>
                </a:solidFill>
              </a:rPr>
              <a:t>EARTH</a:t>
            </a:r>
          </a:p>
          <a:p>
            <a:pPr eaLnBrk="1" hangingPunct="1">
              <a:spcBef>
                <a:spcPct val="0"/>
              </a:spcBef>
              <a:buFontTx/>
              <a:buNone/>
            </a:pPr>
            <a:r>
              <a:rPr lang="en-US" altLang="en-US" sz="900" b="1" dirty="0"/>
              <a:t>LAUNCH: </a:t>
            </a:r>
            <a:r>
              <a:rPr lang="en-US" altLang="en-US" sz="900" b="1" dirty="0">
                <a:solidFill>
                  <a:srgbClr val="2459AB"/>
                </a:solidFill>
              </a:rPr>
              <a:t>JUL 2, 1971     </a:t>
            </a:r>
          </a:p>
          <a:p>
            <a:pPr eaLnBrk="1" hangingPunct="1">
              <a:spcBef>
                <a:spcPct val="0"/>
              </a:spcBef>
              <a:buFontTx/>
              <a:buNone/>
            </a:pPr>
            <a:r>
              <a:rPr lang="en-US" altLang="en-US" sz="900" b="1" dirty="0"/>
              <a:t>ENTRY: </a:t>
            </a:r>
            <a:r>
              <a:rPr lang="en-US" altLang="en-US" sz="900" b="1" dirty="0">
                <a:solidFill>
                  <a:srgbClr val="2459AB"/>
                </a:solidFill>
              </a:rPr>
              <a:t>JUL 2, 1971 </a:t>
            </a:r>
          </a:p>
          <a:p>
            <a:pPr eaLnBrk="1" hangingPunct="1">
              <a:spcBef>
                <a:spcPct val="0"/>
              </a:spcBef>
              <a:buFontTx/>
              <a:buNone/>
            </a:pPr>
            <a:endParaRPr lang="en-US" altLang="en-US" sz="900" b="1" dirty="0">
              <a:solidFill>
                <a:srgbClr val="2459AB"/>
              </a:solidFill>
            </a:endParaRPr>
          </a:p>
        </p:txBody>
      </p:sp>
      <p:sp>
        <p:nvSpPr>
          <p:cNvPr id="18436" name="TextBox 6">
            <a:extLst>
              <a:ext uri="{FF2B5EF4-FFF2-40B4-BE49-F238E27FC236}">
                <a16:creationId xmlns:a16="http://schemas.microsoft.com/office/drawing/2014/main" id="{8CAD4DFF-BD74-A444-B7FA-D1129E1F6CE9}"/>
              </a:ext>
            </a:extLst>
          </p:cNvPr>
          <p:cNvSpPr txBox="1">
            <a:spLocks noChangeArrowheads="1"/>
          </p:cNvSpPr>
          <p:nvPr/>
        </p:nvSpPr>
        <p:spPr bwMode="auto">
          <a:xfrm rot="10800000" flipV="1">
            <a:off x="550863" y="1619250"/>
            <a:ext cx="1379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Trajectory</a:t>
            </a:r>
          </a:p>
        </p:txBody>
      </p:sp>
      <p:sp>
        <p:nvSpPr>
          <p:cNvPr id="18437" name="TextBox 6">
            <a:extLst>
              <a:ext uri="{FF2B5EF4-FFF2-40B4-BE49-F238E27FC236}">
                <a16:creationId xmlns:a16="http://schemas.microsoft.com/office/drawing/2014/main" id="{2DDF34EE-6607-484B-BE14-1E6F77283A17}"/>
              </a:ext>
            </a:extLst>
          </p:cNvPr>
          <p:cNvSpPr txBox="1">
            <a:spLocks noChangeArrowheads="1"/>
          </p:cNvSpPr>
          <p:nvPr/>
        </p:nvSpPr>
        <p:spPr bwMode="auto">
          <a:xfrm rot="10800000" flipV="1">
            <a:off x="3198813" y="1625600"/>
            <a:ext cx="1123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Aero/thermal</a:t>
            </a:r>
          </a:p>
        </p:txBody>
      </p:sp>
      <p:sp>
        <p:nvSpPr>
          <p:cNvPr id="18438" name="TextBox 6">
            <a:extLst>
              <a:ext uri="{FF2B5EF4-FFF2-40B4-BE49-F238E27FC236}">
                <a16:creationId xmlns:a16="http://schemas.microsoft.com/office/drawing/2014/main" id="{254CD59B-C9CF-8744-A4FD-D358F947363A}"/>
              </a:ext>
            </a:extLst>
          </p:cNvPr>
          <p:cNvSpPr txBox="1">
            <a:spLocks noChangeArrowheads="1"/>
          </p:cNvSpPr>
          <p:nvPr/>
        </p:nvSpPr>
        <p:spPr bwMode="auto">
          <a:xfrm rot="10800000" flipV="1">
            <a:off x="4451350" y="1616075"/>
            <a:ext cx="16938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TPS</a:t>
            </a:r>
          </a:p>
        </p:txBody>
      </p:sp>
      <p:sp>
        <p:nvSpPr>
          <p:cNvPr id="18439" name="TextBox 140">
            <a:extLst>
              <a:ext uri="{FF2B5EF4-FFF2-40B4-BE49-F238E27FC236}">
                <a16:creationId xmlns:a16="http://schemas.microsoft.com/office/drawing/2014/main" id="{A15530C9-3018-E143-B8D4-0A821AC018D7}"/>
              </a:ext>
            </a:extLst>
          </p:cNvPr>
          <p:cNvSpPr txBox="1">
            <a:spLocks noChangeArrowheads="1"/>
          </p:cNvSpPr>
          <p:nvPr/>
        </p:nvSpPr>
        <p:spPr bwMode="auto">
          <a:xfrm rot="10800000" flipV="1">
            <a:off x="2036763" y="1619250"/>
            <a:ext cx="110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Geometry</a:t>
            </a:r>
          </a:p>
        </p:txBody>
      </p:sp>
      <p:graphicFrame>
        <p:nvGraphicFramePr>
          <p:cNvPr id="17" name="Table 16">
            <a:extLst>
              <a:ext uri="{FF2B5EF4-FFF2-40B4-BE49-F238E27FC236}">
                <a16:creationId xmlns:a16="http://schemas.microsoft.com/office/drawing/2014/main" id="{57B28FCA-0E6F-FB43-B455-415F43039B1C}"/>
              </a:ext>
            </a:extLst>
          </p:cNvPr>
          <p:cNvGraphicFramePr>
            <a:graphicFrameLocks noGrp="1"/>
          </p:cNvGraphicFramePr>
          <p:nvPr>
            <p:extLst>
              <p:ext uri="{D42A27DB-BD31-4B8C-83A1-F6EECF244321}">
                <p14:modId xmlns:p14="http://schemas.microsoft.com/office/powerpoint/2010/main" val="1774516962"/>
              </p:ext>
            </p:extLst>
          </p:nvPr>
        </p:nvGraphicFramePr>
        <p:xfrm>
          <a:off x="379413" y="1836738"/>
          <a:ext cx="7088187" cy="2817379"/>
        </p:xfrm>
        <a:graphic>
          <a:graphicData uri="http://schemas.openxmlformats.org/drawingml/2006/table">
            <a:tbl>
              <a:tblPr/>
              <a:tblGrid>
                <a:gridCol w="852702">
                  <a:extLst>
                    <a:ext uri="{9D8B030D-6E8A-4147-A177-3AD203B41FA5}">
                      <a16:colId xmlns:a16="http://schemas.microsoft.com/office/drawing/2014/main" val="20000"/>
                    </a:ext>
                  </a:extLst>
                </a:gridCol>
                <a:gridCol w="798163">
                  <a:extLst>
                    <a:ext uri="{9D8B030D-6E8A-4147-A177-3AD203B41FA5}">
                      <a16:colId xmlns:a16="http://schemas.microsoft.com/office/drawing/2014/main" val="20001"/>
                    </a:ext>
                  </a:extLst>
                </a:gridCol>
                <a:gridCol w="511444">
                  <a:extLst>
                    <a:ext uri="{9D8B030D-6E8A-4147-A177-3AD203B41FA5}">
                      <a16:colId xmlns:a16="http://schemas.microsoft.com/office/drawing/2014/main" val="20002"/>
                    </a:ext>
                  </a:extLst>
                </a:gridCol>
                <a:gridCol w="666427">
                  <a:extLst>
                    <a:ext uri="{9D8B030D-6E8A-4147-A177-3AD203B41FA5}">
                      <a16:colId xmlns:a16="http://schemas.microsoft.com/office/drawing/2014/main" val="20003"/>
                    </a:ext>
                  </a:extLst>
                </a:gridCol>
                <a:gridCol w="557939">
                  <a:extLst>
                    <a:ext uri="{9D8B030D-6E8A-4147-A177-3AD203B41FA5}">
                      <a16:colId xmlns:a16="http://schemas.microsoft.com/office/drawing/2014/main" val="20004"/>
                    </a:ext>
                  </a:extLst>
                </a:gridCol>
                <a:gridCol w="550190">
                  <a:extLst>
                    <a:ext uri="{9D8B030D-6E8A-4147-A177-3AD203B41FA5}">
                      <a16:colId xmlns:a16="http://schemas.microsoft.com/office/drawing/2014/main" val="20005"/>
                    </a:ext>
                  </a:extLst>
                </a:gridCol>
                <a:gridCol w="627681">
                  <a:extLst>
                    <a:ext uri="{9D8B030D-6E8A-4147-A177-3AD203B41FA5}">
                      <a16:colId xmlns:a16="http://schemas.microsoft.com/office/drawing/2014/main" val="20006"/>
                    </a:ext>
                  </a:extLst>
                </a:gridCol>
                <a:gridCol w="1402597">
                  <a:extLst>
                    <a:ext uri="{9D8B030D-6E8A-4147-A177-3AD203B41FA5}">
                      <a16:colId xmlns:a16="http://schemas.microsoft.com/office/drawing/2014/main" val="20007"/>
                    </a:ext>
                  </a:extLst>
                </a:gridCol>
                <a:gridCol w="674176">
                  <a:extLst>
                    <a:ext uri="{9D8B030D-6E8A-4147-A177-3AD203B41FA5}">
                      <a16:colId xmlns:a16="http://schemas.microsoft.com/office/drawing/2014/main" val="20008"/>
                    </a:ext>
                  </a:extLst>
                </a:gridCol>
                <a:gridCol w="446868">
                  <a:extLst>
                    <a:ext uri="{9D8B030D-6E8A-4147-A177-3AD203B41FA5}">
                      <a16:colId xmlns:a16="http://schemas.microsoft.com/office/drawing/2014/main" val="20009"/>
                    </a:ext>
                  </a:extLst>
                </a:gridCol>
              </a:tblGrid>
              <a:tr h="56145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-41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-38.98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93 km altitude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Blunt-nose, </a:t>
                      </a:r>
                      <a:b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55°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half-cone angle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5.7 km/s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Beryllium heatsink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Conical frustum: ESA 3560 ablator</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426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6.88 km/s Relative: 6.66km/s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0.457m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~228 W/cm²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1-2.5 cm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Conical frustum: 0.76 cm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05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(specify trim α)</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0.66 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Negligible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Frustum ablated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426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62.1 kg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Stag. pt.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1982 J/cm²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None (solid Be)</a:t>
                      </a:r>
                      <a:endPar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97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68.4 kg/m²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14 kg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0.60 atm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145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76 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13.7%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Afterbody: 3.5%</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Max: 228 W/cm²       (no ablation)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519" name="TextBox 6">
            <a:extLst>
              <a:ext uri="{FF2B5EF4-FFF2-40B4-BE49-F238E27FC236}">
                <a16:creationId xmlns:a16="http://schemas.microsoft.com/office/drawing/2014/main" id="{9E4FA82B-14F2-6D45-9D0E-5F302E7BD8FA}"/>
              </a:ext>
            </a:extLst>
          </p:cNvPr>
          <p:cNvSpPr txBox="1">
            <a:spLocks noChangeArrowheads="1"/>
          </p:cNvSpPr>
          <p:nvPr/>
        </p:nvSpPr>
        <p:spPr bwMode="auto">
          <a:xfrm rot="10800000" flipV="1">
            <a:off x="5993974" y="1625600"/>
            <a:ext cx="1851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Parachutes</a:t>
            </a:r>
          </a:p>
        </p:txBody>
      </p:sp>
      <p:sp>
        <p:nvSpPr>
          <p:cNvPr id="20" name="Rectangle 19">
            <a:extLst>
              <a:ext uri="{FF2B5EF4-FFF2-40B4-BE49-F238E27FC236}">
                <a16:creationId xmlns:a16="http://schemas.microsoft.com/office/drawing/2014/main" id="{35DD834B-0E02-384B-A26F-B6C64B301E78}"/>
              </a:ext>
            </a:extLst>
          </p:cNvPr>
          <p:cNvSpPr/>
          <p:nvPr/>
        </p:nvSpPr>
        <p:spPr>
          <a:xfrm>
            <a:off x="379413" y="1630362"/>
            <a:ext cx="7088187" cy="3011085"/>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24" name="Straight Connector 23">
            <a:extLst>
              <a:ext uri="{FF2B5EF4-FFF2-40B4-BE49-F238E27FC236}">
                <a16:creationId xmlns:a16="http://schemas.microsoft.com/office/drawing/2014/main" id="{9FAC8C47-3843-584A-AE99-BE9417C90760}"/>
              </a:ext>
            </a:extLst>
          </p:cNvPr>
          <p:cNvCxnSpPr/>
          <p:nvPr/>
        </p:nvCxnSpPr>
        <p:spPr>
          <a:xfrm rot="5400000">
            <a:off x="4845630" y="3132138"/>
            <a:ext cx="299561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FA09CE0-4740-AB4F-B893-2E05F35A3512}"/>
              </a:ext>
            </a:extLst>
          </p:cNvPr>
          <p:cNvCxnSpPr/>
          <p:nvPr/>
        </p:nvCxnSpPr>
        <p:spPr>
          <a:xfrm rot="5400000">
            <a:off x="1569245" y="894556"/>
            <a:ext cx="1331912" cy="317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71BC552-E545-8C4A-B6CD-B47FB10BBE46}"/>
              </a:ext>
            </a:extLst>
          </p:cNvPr>
          <p:cNvCxnSpPr/>
          <p:nvPr/>
        </p:nvCxnSpPr>
        <p:spPr>
          <a:xfrm rot="5400000">
            <a:off x="2817813" y="3127375"/>
            <a:ext cx="2995612"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5E73EA0-9924-F146-9346-B20BD86EF9C8}"/>
              </a:ext>
            </a:extLst>
          </p:cNvPr>
          <p:cNvCxnSpPr/>
          <p:nvPr/>
        </p:nvCxnSpPr>
        <p:spPr>
          <a:xfrm rot="5400000">
            <a:off x="526546" y="3122613"/>
            <a:ext cx="299561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0528296-A6E6-104A-9752-4B98F786A345}"/>
              </a:ext>
            </a:extLst>
          </p:cNvPr>
          <p:cNvCxnSpPr>
            <a:cxnSpLocks/>
          </p:cNvCxnSpPr>
          <p:nvPr/>
        </p:nvCxnSpPr>
        <p:spPr>
          <a:xfrm>
            <a:off x="3206497" y="1647825"/>
            <a:ext cx="0" cy="300629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26" name="Slide Number Placeholder 2">
            <a:extLst>
              <a:ext uri="{FF2B5EF4-FFF2-40B4-BE49-F238E27FC236}">
                <a16:creationId xmlns:a16="http://schemas.microsoft.com/office/drawing/2014/main" id="{105BF2BF-77D4-D54E-A978-BB5746E20F5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7  </a:t>
            </a:r>
            <a:r>
              <a:rPr lang="en-US" altLang="en-US" sz="800" b="1">
                <a:solidFill>
                  <a:srgbClr val="2459AB"/>
                </a:solidFill>
              </a:rPr>
              <a:t>— </a:t>
            </a:r>
            <a:endParaRPr lang="en-US" altLang="en-US" sz="800" b="1"/>
          </a:p>
        </p:txBody>
      </p:sp>
      <p:pic>
        <p:nvPicPr>
          <p:cNvPr id="18527" name="Picture 35" descr="https://tsa-report.ndc.nasa.gov/missions/1425662603paet_diag_v3.jpg">
            <a:extLst>
              <a:ext uri="{FF2B5EF4-FFF2-40B4-BE49-F238E27FC236}">
                <a16:creationId xmlns:a16="http://schemas.microsoft.com/office/drawing/2014/main" id="{F57875F8-90CC-8E47-9DE9-511CB41F8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213" y="204788"/>
            <a:ext cx="1125537"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28" name="Rectangle 6">
            <a:extLst>
              <a:ext uri="{FF2B5EF4-FFF2-40B4-BE49-F238E27FC236}">
                <a16:creationId xmlns:a16="http://schemas.microsoft.com/office/drawing/2014/main" id="{2528F4B0-5848-3442-B575-EE0F0CEFD5A6}"/>
              </a:ext>
            </a:extLst>
          </p:cNvPr>
          <p:cNvSpPr>
            <a:spLocks noChangeArrowheads="1"/>
          </p:cNvSpPr>
          <p:nvPr/>
        </p:nvSpPr>
        <p:spPr bwMode="auto">
          <a:xfrm>
            <a:off x="1354138" y="862013"/>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800" dirty="0"/>
              <a:t>Shadowgraph of PAET Model in Ballistic Range Test</a:t>
            </a:r>
            <a:endParaRPr lang="en-US" altLang="en-US" sz="800" b="1" dirty="0">
              <a:solidFill>
                <a:srgbClr val="2459AB"/>
              </a:solidFill>
            </a:endParaRPr>
          </a:p>
        </p:txBody>
      </p:sp>
      <p:pic>
        <p:nvPicPr>
          <p:cNvPr id="18529" name="Picture 39" descr="Paet.jpg">
            <a:extLst>
              <a:ext uri="{FF2B5EF4-FFF2-40B4-BE49-F238E27FC236}">
                <a16:creationId xmlns:a16="http://schemas.microsoft.com/office/drawing/2014/main" id="{E1291FFC-9744-144E-887D-680F40E1F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93750"/>
            <a:ext cx="10033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0" name="TextBox 24">
            <a:extLst>
              <a:ext uri="{FF2B5EF4-FFF2-40B4-BE49-F238E27FC236}">
                <a16:creationId xmlns:a16="http://schemas.microsoft.com/office/drawing/2014/main" id="{5EBAD7A1-04C8-974B-88FD-9702926953F3}"/>
              </a:ext>
            </a:extLst>
          </p:cNvPr>
          <p:cNvSpPr txBox="1">
            <a:spLocks noChangeArrowheads="1"/>
          </p:cNvSpPr>
          <p:nvPr/>
        </p:nvSpPr>
        <p:spPr bwMode="auto">
          <a:xfrm>
            <a:off x="2233613" y="998538"/>
            <a:ext cx="3886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900" b="1" dirty="0"/>
              <a:t>NOTES:</a:t>
            </a:r>
            <a:endParaRPr lang="en-US" alt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a:extLst>
              <a:ext uri="{FF2B5EF4-FFF2-40B4-BE49-F238E27FC236}">
                <a16:creationId xmlns:a16="http://schemas.microsoft.com/office/drawing/2014/main" id="{E3B14F49-130F-644D-B4B2-ED20DF67E899}"/>
              </a:ext>
            </a:extLst>
          </p:cNvPr>
          <p:cNvSpPr>
            <a:spLocks noChangeArrowheads="1"/>
          </p:cNvSpPr>
          <p:nvPr/>
        </p:nvSpPr>
        <p:spPr bwMode="auto">
          <a:xfrm>
            <a:off x="287338" y="179388"/>
            <a:ext cx="222091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VIKING LANDER 1</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AUG 20, 1975     </a:t>
            </a:r>
          </a:p>
          <a:p>
            <a:pPr eaLnBrk="1" hangingPunct="1">
              <a:spcBef>
                <a:spcPct val="0"/>
              </a:spcBef>
              <a:buFontTx/>
              <a:buNone/>
            </a:pPr>
            <a:r>
              <a:rPr lang="en-US" altLang="en-US" sz="900" b="1" dirty="0"/>
              <a:t>ENTRY: </a:t>
            </a:r>
            <a:r>
              <a:rPr lang="en-US" altLang="en-US" sz="900" b="1" dirty="0">
                <a:solidFill>
                  <a:srgbClr val="2459AB"/>
                </a:solidFill>
              </a:rPr>
              <a:t>JUL 20, 1976 </a:t>
            </a:r>
          </a:p>
          <a:p>
            <a:pPr eaLnBrk="1" hangingPunct="1">
              <a:spcBef>
                <a:spcPct val="0"/>
              </a:spcBef>
              <a:buFontTx/>
              <a:buNone/>
            </a:pPr>
            <a:endParaRPr lang="en-US" altLang="en-US" sz="900" b="1" dirty="0">
              <a:solidFill>
                <a:srgbClr val="2459AB"/>
              </a:solidFill>
            </a:endParaRPr>
          </a:p>
        </p:txBody>
      </p:sp>
      <p:sp>
        <p:nvSpPr>
          <p:cNvPr id="19458" name="TextBox 6">
            <a:extLst>
              <a:ext uri="{FF2B5EF4-FFF2-40B4-BE49-F238E27FC236}">
                <a16:creationId xmlns:a16="http://schemas.microsoft.com/office/drawing/2014/main" id="{7A1FED8D-173E-3945-B7FE-694DDD05E3FE}"/>
              </a:ext>
            </a:extLst>
          </p:cNvPr>
          <p:cNvSpPr txBox="1">
            <a:spLocks noChangeArrowheads="1"/>
          </p:cNvSpPr>
          <p:nvPr/>
        </p:nvSpPr>
        <p:spPr bwMode="auto">
          <a:xfrm rot="10800000" flipV="1">
            <a:off x="665993" y="1510277"/>
            <a:ext cx="1379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19459" name="TextBox 6">
            <a:extLst>
              <a:ext uri="{FF2B5EF4-FFF2-40B4-BE49-F238E27FC236}">
                <a16:creationId xmlns:a16="http://schemas.microsoft.com/office/drawing/2014/main" id="{3FF77E81-FBAA-9246-ACE3-40A06FA84770}"/>
              </a:ext>
            </a:extLst>
          </p:cNvPr>
          <p:cNvSpPr txBox="1">
            <a:spLocks noChangeArrowheads="1"/>
          </p:cNvSpPr>
          <p:nvPr/>
        </p:nvSpPr>
        <p:spPr bwMode="auto">
          <a:xfrm rot="10800000" flipV="1">
            <a:off x="3122923" y="1510277"/>
            <a:ext cx="1123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19460" name="TextBox 6">
            <a:extLst>
              <a:ext uri="{FF2B5EF4-FFF2-40B4-BE49-F238E27FC236}">
                <a16:creationId xmlns:a16="http://schemas.microsoft.com/office/drawing/2014/main" id="{773C10B4-2AAC-F749-9C8D-87CAFF26CC41}"/>
              </a:ext>
            </a:extLst>
          </p:cNvPr>
          <p:cNvSpPr txBox="1">
            <a:spLocks noChangeArrowheads="1"/>
          </p:cNvSpPr>
          <p:nvPr/>
        </p:nvSpPr>
        <p:spPr bwMode="auto">
          <a:xfrm rot="10800000" flipV="1">
            <a:off x="4128593" y="1510278"/>
            <a:ext cx="17827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19461" name="TextBox 140">
            <a:extLst>
              <a:ext uri="{FF2B5EF4-FFF2-40B4-BE49-F238E27FC236}">
                <a16:creationId xmlns:a16="http://schemas.microsoft.com/office/drawing/2014/main" id="{B6BE1956-E310-3C45-8AC0-5EA26DA18778}"/>
              </a:ext>
            </a:extLst>
          </p:cNvPr>
          <p:cNvSpPr txBox="1">
            <a:spLocks noChangeArrowheads="1"/>
          </p:cNvSpPr>
          <p:nvPr/>
        </p:nvSpPr>
        <p:spPr bwMode="auto">
          <a:xfrm rot="10800000" flipV="1">
            <a:off x="2258689" y="1510277"/>
            <a:ext cx="8969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6" name="Table 15">
            <a:extLst>
              <a:ext uri="{FF2B5EF4-FFF2-40B4-BE49-F238E27FC236}">
                <a16:creationId xmlns:a16="http://schemas.microsoft.com/office/drawing/2014/main" id="{C5B0602F-DFFC-AE40-8998-47BDFBF8BFB2}"/>
              </a:ext>
            </a:extLst>
          </p:cNvPr>
          <p:cNvGraphicFramePr>
            <a:graphicFrameLocks noGrp="1"/>
          </p:cNvGraphicFramePr>
          <p:nvPr>
            <p:extLst>
              <p:ext uri="{D42A27DB-BD31-4B8C-83A1-F6EECF244321}">
                <p14:modId xmlns:p14="http://schemas.microsoft.com/office/powerpoint/2010/main" val="557338715"/>
              </p:ext>
            </p:extLst>
          </p:nvPr>
        </p:nvGraphicFramePr>
        <p:xfrm>
          <a:off x="368633" y="1681316"/>
          <a:ext cx="7098967" cy="3107946"/>
        </p:xfrm>
        <a:graphic>
          <a:graphicData uri="http://schemas.openxmlformats.org/drawingml/2006/table">
            <a:tbl>
              <a:tblPr/>
              <a:tblGrid>
                <a:gridCol w="628932">
                  <a:extLst>
                    <a:ext uri="{9D8B030D-6E8A-4147-A177-3AD203B41FA5}">
                      <a16:colId xmlns:a16="http://schemas.microsoft.com/office/drawing/2014/main" val="20000"/>
                    </a:ext>
                  </a:extLst>
                </a:gridCol>
                <a:gridCol w="1233989">
                  <a:extLst>
                    <a:ext uri="{9D8B030D-6E8A-4147-A177-3AD203B41FA5}">
                      <a16:colId xmlns:a16="http://schemas.microsoft.com/office/drawing/2014/main" val="20001"/>
                    </a:ext>
                  </a:extLst>
                </a:gridCol>
                <a:gridCol w="531669">
                  <a:extLst>
                    <a:ext uri="{9D8B030D-6E8A-4147-A177-3AD203B41FA5}">
                      <a16:colId xmlns:a16="http://schemas.microsoft.com/office/drawing/2014/main" val="20002"/>
                    </a:ext>
                  </a:extLst>
                </a:gridCol>
                <a:gridCol w="407405">
                  <a:extLst>
                    <a:ext uri="{9D8B030D-6E8A-4147-A177-3AD203B41FA5}">
                      <a16:colId xmlns:a16="http://schemas.microsoft.com/office/drawing/2014/main" val="20003"/>
                    </a:ext>
                  </a:extLst>
                </a:gridCol>
                <a:gridCol w="573740">
                  <a:extLst>
                    <a:ext uri="{9D8B030D-6E8A-4147-A177-3AD203B41FA5}">
                      <a16:colId xmlns:a16="http://schemas.microsoft.com/office/drawing/2014/main" val="20004"/>
                    </a:ext>
                  </a:extLst>
                </a:gridCol>
                <a:gridCol w="387118">
                  <a:extLst>
                    <a:ext uri="{9D8B030D-6E8A-4147-A177-3AD203B41FA5}">
                      <a16:colId xmlns:a16="http://schemas.microsoft.com/office/drawing/2014/main" val="20005"/>
                    </a:ext>
                  </a:extLst>
                </a:gridCol>
                <a:gridCol w="614050">
                  <a:extLst>
                    <a:ext uri="{9D8B030D-6E8A-4147-A177-3AD203B41FA5}">
                      <a16:colId xmlns:a16="http://schemas.microsoft.com/office/drawing/2014/main" val="20006"/>
                    </a:ext>
                  </a:extLst>
                </a:gridCol>
                <a:gridCol w="1168567">
                  <a:extLst>
                    <a:ext uri="{9D8B030D-6E8A-4147-A177-3AD203B41FA5}">
                      <a16:colId xmlns:a16="http://schemas.microsoft.com/office/drawing/2014/main" val="20007"/>
                    </a:ext>
                  </a:extLst>
                </a:gridCol>
                <a:gridCol w="660233">
                  <a:extLst>
                    <a:ext uri="{9D8B030D-6E8A-4147-A177-3AD203B41FA5}">
                      <a16:colId xmlns:a16="http://schemas.microsoft.com/office/drawing/2014/main" val="20008"/>
                    </a:ext>
                  </a:extLst>
                </a:gridCol>
                <a:gridCol w="893264">
                  <a:extLst>
                    <a:ext uri="{9D8B030D-6E8A-4147-A177-3AD203B41FA5}">
                      <a16:colId xmlns:a16="http://schemas.microsoft.com/office/drawing/2014/main" val="20009"/>
                    </a:ext>
                  </a:extLst>
                </a:gridCol>
              </a:tblGrid>
              <a:tr h="41110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-17.00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-17.76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Entry altitude 242.8 km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sphere-cone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4.06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SLA561-V</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Single DGB parachute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187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4.610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4.418 km/s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0.8763 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21.1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Variable: (max) 1.38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Main parachute directly deployed by 15 in. diameter mortar</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859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α = - 11.1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9.84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Ablator-pyrolyzed</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16.2 m dia.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183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3-axis RCS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rate limiting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982.9 kg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~1001 J/cm²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411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peak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dyn</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60.41 kg/m²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heating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0.06 atm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Inner cone: laminated glass fabric/phenolic resin; outer cone: aluminum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~380 Pa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077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~6.86 g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2.8%</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21.1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Dacron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9541" name="TextBox 6">
            <a:extLst>
              <a:ext uri="{FF2B5EF4-FFF2-40B4-BE49-F238E27FC236}">
                <a16:creationId xmlns:a16="http://schemas.microsoft.com/office/drawing/2014/main" id="{79575E30-D73D-B340-AD09-1556031EA32F}"/>
              </a:ext>
            </a:extLst>
          </p:cNvPr>
          <p:cNvSpPr txBox="1">
            <a:spLocks noChangeArrowheads="1"/>
          </p:cNvSpPr>
          <p:nvPr/>
        </p:nvSpPr>
        <p:spPr bwMode="auto">
          <a:xfrm rot="10800000" flipV="1">
            <a:off x="5742713" y="1510278"/>
            <a:ext cx="1844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9" name="Rectangle 18">
            <a:extLst>
              <a:ext uri="{FF2B5EF4-FFF2-40B4-BE49-F238E27FC236}">
                <a16:creationId xmlns:a16="http://schemas.microsoft.com/office/drawing/2014/main" id="{EC4A3713-2FF3-5B4F-BDD7-9BCD068D6CD6}"/>
              </a:ext>
            </a:extLst>
          </p:cNvPr>
          <p:cNvSpPr/>
          <p:nvPr/>
        </p:nvSpPr>
        <p:spPr>
          <a:xfrm>
            <a:off x="368633" y="1535945"/>
            <a:ext cx="7098967" cy="3247411"/>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23" name="Straight Connector 22">
            <a:extLst>
              <a:ext uri="{FF2B5EF4-FFF2-40B4-BE49-F238E27FC236}">
                <a16:creationId xmlns:a16="http://schemas.microsoft.com/office/drawing/2014/main" id="{0ED702D9-7791-1242-BFF4-CBA22DD1BBFC}"/>
              </a:ext>
            </a:extLst>
          </p:cNvPr>
          <p:cNvCxnSpPr>
            <a:cxnSpLocks/>
          </p:cNvCxnSpPr>
          <p:nvPr/>
        </p:nvCxnSpPr>
        <p:spPr>
          <a:xfrm>
            <a:off x="5908567" y="1523464"/>
            <a:ext cx="0" cy="325792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44" name="Slide Number Placeholder 2">
            <a:extLst>
              <a:ext uri="{FF2B5EF4-FFF2-40B4-BE49-F238E27FC236}">
                <a16:creationId xmlns:a16="http://schemas.microsoft.com/office/drawing/2014/main" id="{AADECDE4-19E0-7D41-9292-308F1691843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8  </a:t>
            </a:r>
            <a:r>
              <a:rPr lang="en-US" altLang="en-US" sz="800" b="1">
                <a:solidFill>
                  <a:srgbClr val="2459AB"/>
                </a:solidFill>
              </a:rPr>
              <a:t>— </a:t>
            </a:r>
            <a:endParaRPr lang="en-US" altLang="en-US" sz="800" b="1"/>
          </a:p>
        </p:txBody>
      </p:sp>
      <p:pic>
        <p:nvPicPr>
          <p:cNvPr id="19545" name="Picture 24" descr="https://tsa-report.ndc.nasa.gov/missions/1425664080viking_1_Logo_v2%20copy.jpg">
            <a:extLst>
              <a:ext uri="{FF2B5EF4-FFF2-40B4-BE49-F238E27FC236}">
                <a16:creationId xmlns:a16="http://schemas.microsoft.com/office/drawing/2014/main" id="{8195BF39-7D5F-654E-A10E-B86397991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9" y="760413"/>
            <a:ext cx="709025" cy="6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25" descr="https://tsa-report.ndc.nasa.gov/missions/1425664080Viking_Diagram%20v3.jpg">
            <a:extLst>
              <a:ext uri="{FF2B5EF4-FFF2-40B4-BE49-F238E27FC236}">
                <a16:creationId xmlns:a16="http://schemas.microsoft.com/office/drawing/2014/main" id="{01C6B729-BF38-E547-B7E5-B607BA3D5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987" y="179388"/>
            <a:ext cx="906613" cy="119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7" name="Rectangle 6">
            <a:extLst>
              <a:ext uri="{FF2B5EF4-FFF2-40B4-BE49-F238E27FC236}">
                <a16:creationId xmlns:a16="http://schemas.microsoft.com/office/drawing/2014/main" id="{23543905-580C-684C-BB86-2D5CF38714FD}"/>
              </a:ext>
            </a:extLst>
          </p:cNvPr>
          <p:cNvSpPr>
            <a:spLocks noChangeArrowheads="1"/>
          </p:cNvSpPr>
          <p:nvPr/>
        </p:nvSpPr>
        <p:spPr bwMode="auto">
          <a:xfrm>
            <a:off x="1982647" y="226426"/>
            <a:ext cx="4200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a:t>
            </a:r>
            <a:r>
              <a:rPr lang="en-US" altLang="en-US" sz="900" b="1" i="1" dirty="0"/>
              <a:t>: </a:t>
            </a:r>
            <a:r>
              <a:rPr lang="en-US" altLang="en-US" sz="900" dirty="0"/>
              <a:t>To characterize the structure and composition of the atmosphere and surface of Mars. </a:t>
            </a:r>
            <a:endParaRPr lang="en-US" altLang="en-US" sz="900" b="1" dirty="0">
              <a:solidFill>
                <a:srgbClr val="2459AB"/>
              </a:solidFill>
            </a:endParaRPr>
          </a:p>
        </p:txBody>
      </p:sp>
      <p:sp>
        <p:nvSpPr>
          <p:cNvPr id="19548" name="Rectangle 6">
            <a:extLst>
              <a:ext uri="{FF2B5EF4-FFF2-40B4-BE49-F238E27FC236}">
                <a16:creationId xmlns:a16="http://schemas.microsoft.com/office/drawing/2014/main" id="{19387FC5-5A65-8F46-97FD-EF2F00F30E0F}"/>
              </a:ext>
            </a:extLst>
          </p:cNvPr>
          <p:cNvSpPr>
            <a:spLocks noChangeArrowheads="1"/>
          </p:cNvSpPr>
          <p:nvPr/>
        </p:nvSpPr>
        <p:spPr bwMode="auto">
          <a:xfrm>
            <a:off x="1982646" y="502057"/>
            <a:ext cx="4578329"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b="1" dirty="0">
                <a:solidFill>
                  <a:srgbClr val="000000"/>
                </a:solidFill>
              </a:rPr>
              <a:t>:</a:t>
            </a:r>
            <a:r>
              <a:rPr lang="en-US" altLang="en-US" sz="900" dirty="0">
                <a:solidFill>
                  <a:srgbClr val="000000"/>
                </a:solidFill>
              </a:rPr>
              <a:t> The forebody aeroshell was not instrumented, but the wake enclosure (</a:t>
            </a:r>
            <a:r>
              <a:rPr lang="en-US" altLang="en-US" sz="900" dirty="0" err="1">
                <a:solidFill>
                  <a:srgbClr val="000000"/>
                </a:solidFill>
              </a:rPr>
              <a:t>backshell</a:t>
            </a:r>
            <a:r>
              <a:rPr lang="en-US" altLang="en-US" sz="900" dirty="0">
                <a:solidFill>
                  <a:srgbClr val="000000"/>
                </a:solidFill>
              </a:rPr>
              <a:t>) had thermocouples. There was one pressure port off stagnation point and one on the base cover. Temperature gauges were on the back face and on both </a:t>
            </a:r>
            <a:r>
              <a:rPr lang="en-US" altLang="en-US" sz="900" dirty="0" err="1">
                <a:solidFill>
                  <a:srgbClr val="000000"/>
                </a:solidFill>
              </a:rPr>
              <a:t>backshell</a:t>
            </a:r>
            <a:r>
              <a:rPr lang="en-US" altLang="en-US" sz="900" dirty="0">
                <a:solidFill>
                  <a:srgbClr val="000000"/>
                </a:solidFill>
              </a:rPr>
              <a:t> frustums.</a:t>
            </a:r>
            <a:endParaRPr lang="en-US" altLang="en-US" sz="900" b="1" dirty="0">
              <a:solidFill>
                <a:srgbClr val="2459AB"/>
              </a:solidFill>
            </a:endParaRPr>
          </a:p>
        </p:txBody>
      </p:sp>
      <p:sp>
        <p:nvSpPr>
          <p:cNvPr id="19549" name="Rectangle 6">
            <a:extLst>
              <a:ext uri="{FF2B5EF4-FFF2-40B4-BE49-F238E27FC236}">
                <a16:creationId xmlns:a16="http://schemas.microsoft.com/office/drawing/2014/main" id="{F6992EA7-7C4D-494F-A1E6-1CBEA175B851}"/>
              </a:ext>
            </a:extLst>
          </p:cNvPr>
          <p:cNvSpPr>
            <a:spLocks noChangeArrowheads="1"/>
          </p:cNvSpPr>
          <p:nvPr/>
        </p:nvSpPr>
        <p:spPr bwMode="auto">
          <a:xfrm>
            <a:off x="1982645" y="1054461"/>
            <a:ext cx="4691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Resin Material: silicone elastomer with glass microspheres and cork; Matrix material: fiberglass-phenolic honeycomb. RCS was used to maintain trim angle of attack.</a:t>
            </a:r>
            <a:endParaRPr lang="en-US" altLang="en-US" sz="900" b="1" dirty="0">
              <a:solidFill>
                <a:srgbClr val="2459AB"/>
              </a:solidFill>
            </a:endParaRPr>
          </a:p>
        </p:txBody>
      </p:sp>
      <p:cxnSp>
        <p:nvCxnSpPr>
          <p:cNvPr id="30" name="Straight Connector 29">
            <a:extLst>
              <a:ext uri="{FF2B5EF4-FFF2-40B4-BE49-F238E27FC236}">
                <a16:creationId xmlns:a16="http://schemas.microsoft.com/office/drawing/2014/main" id="{238CF9A0-6503-F14C-8991-9E085AD7D3D2}"/>
              </a:ext>
            </a:extLst>
          </p:cNvPr>
          <p:cNvCxnSpPr>
            <a:cxnSpLocks/>
          </p:cNvCxnSpPr>
          <p:nvPr/>
        </p:nvCxnSpPr>
        <p:spPr>
          <a:xfrm>
            <a:off x="1982647" y="222934"/>
            <a:ext cx="0" cy="122542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325F009-B52F-8F48-BE5D-ABB65E0D9483}"/>
              </a:ext>
            </a:extLst>
          </p:cNvPr>
          <p:cNvCxnSpPr>
            <a:cxnSpLocks/>
          </p:cNvCxnSpPr>
          <p:nvPr/>
        </p:nvCxnSpPr>
        <p:spPr>
          <a:xfrm>
            <a:off x="4135082" y="1525433"/>
            <a:ext cx="0" cy="326843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115B5A3-BB06-AD4E-958A-39E113B5AA5A}"/>
              </a:ext>
            </a:extLst>
          </p:cNvPr>
          <p:cNvCxnSpPr>
            <a:cxnSpLocks/>
          </p:cNvCxnSpPr>
          <p:nvPr/>
        </p:nvCxnSpPr>
        <p:spPr>
          <a:xfrm>
            <a:off x="3155959" y="1523464"/>
            <a:ext cx="10728" cy="325989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FFD69FC-7016-F648-98BA-459E608266F7}"/>
              </a:ext>
            </a:extLst>
          </p:cNvPr>
          <p:cNvCxnSpPr>
            <a:cxnSpLocks/>
          </p:cNvCxnSpPr>
          <p:nvPr/>
        </p:nvCxnSpPr>
        <p:spPr>
          <a:xfrm>
            <a:off x="2232064" y="1535944"/>
            <a:ext cx="0" cy="3257924"/>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a:extLst>
              <a:ext uri="{FF2B5EF4-FFF2-40B4-BE49-F238E27FC236}">
                <a16:creationId xmlns:a16="http://schemas.microsoft.com/office/drawing/2014/main" id="{5D864757-59BA-3642-BEA8-FFCB73016FC9}"/>
              </a:ext>
            </a:extLst>
          </p:cNvPr>
          <p:cNvSpPr>
            <a:spLocks noChangeArrowheads="1"/>
          </p:cNvSpPr>
          <p:nvPr/>
        </p:nvSpPr>
        <p:spPr bwMode="auto">
          <a:xfrm>
            <a:off x="287338" y="179388"/>
            <a:ext cx="222091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VIKING LANDER 2</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SEP 9, 1975     </a:t>
            </a:r>
          </a:p>
          <a:p>
            <a:pPr eaLnBrk="1" hangingPunct="1">
              <a:spcBef>
                <a:spcPct val="0"/>
              </a:spcBef>
              <a:buFontTx/>
              <a:buNone/>
            </a:pPr>
            <a:r>
              <a:rPr lang="en-US" altLang="en-US" sz="900" b="1" dirty="0"/>
              <a:t>ENTRY: </a:t>
            </a:r>
            <a:r>
              <a:rPr lang="en-US" altLang="en-US" sz="900" b="1" dirty="0">
                <a:solidFill>
                  <a:srgbClr val="2459AB"/>
                </a:solidFill>
              </a:rPr>
              <a:t>SEP 3, 1976 </a:t>
            </a:r>
          </a:p>
          <a:p>
            <a:pPr eaLnBrk="1" hangingPunct="1">
              <a:spcBef>
                <a:spcPct val="0"/>
              </a:spcBef>
              <a:buFontTx/>
              <a:buNone/>
            </a:pPr>
            <a:endParaRPr lang="en-US" altLang="en-US" sz="900" b="1" dirty="0">
              <a:solidFill>
                <a:srgbClr val="2459AB"/>
              </a:solidFill>
            </a:endParaRPr>
          </a:p>
        </p:txBody>
      </p:sp>
      <p:sp>
        <p:nvSpPr>
          <p:cNvPr id="20482" name="TextBox 6">
            <a:extLst>
              <a:ext uri="{FF2B5EF4-FFF2-40B4-BE49-F238E27FC236}">
                <a16:creationId xmlns:a16="http://schemas.microsoft.com/office/drawing/2014/main" id="{0CFADF7A-C692-3F4F-8EA2-74552301AAA5}"/>
              </a:ext>
            </a:extLst>
          </p:cNvPr>
          <p:cNvSpPr txBox="1">
            <a:spLocks noChangeArrowheads="1"/>
          </p:cNvSpPr>
          <p:nvPr/>
        </p:nvSpPr>
        <p:spPr bwMode="auto">
          <a:xfrm rot="10800000" flipV="1">
            <a:off x="617301" y="1382651"/>
            <a:ext cx="1379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0483" name="TextBox 6">
            <a:extLst>
              <a:ext uri="{FF2B5EF4-FFF2-40B4-BE49-F238E27FC236}">
                <a16:creationId xmlns:a16="http://schemas.microsoft.com/office/drawing/2014/main" id="{EBCC8E06-9DE7-104F-98FB-6668C2B69034}"/>
              </a:ext>
            </a:extLst>
          </p:cNvPr>
          <p:cNvSpPr txBox="1">
            <a:spLocks noChangeArrowheads="1"/>
          </p:cNvSpPr>
          <p:nvPr/>
        </p:nvSpPr>
        <p:spPr bwMode="auto">
          <a:xfrm rot="10800000" flipV="1">
            <a:off x="3395363" y="1382651"/>
            <a:ext cx="1123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0484" name="TextBox 6">
            <a:extLst>
              <a:ext uri="{FF2B5EF4-FFF2-40B4-BE49-F238E27FC236}">
                <a16:creationId xmlns:a16="http://schemas.microsoft.com/office/drawing/2014/main" id="{6DCE54E7-6A06-5349-96A8-A5F131FCE351}"/>
              </a:ext>
            </a:extLst>
          </p:cNvPr>
          <p:cNvSpPr txBox="1">
            <a:spLocks noChangeArrowheads="1"/>
          </p:cNvSpPr>
          <p:nvPr/>
        </p:nvSpPr>
        <p:spPr bwMode="auto">
          <a:xfrm rot="10800000" flipV="1">
            <a:off x="4585098" y="1382652"/>
            <a:ext cx="10918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0485" name="TextBox 140">
            <a:extLst>
              <a:ext uri="{FF2B5EF4-FFF2-40B4-BE49-F238E27FC236}">
                <a16:creationId xmlns:a16="http://schemas.microsoft.com/office/drawing/2014/main" id="{32A8446D-C903-4249-87A2-E2EA4D8AE419}"/>
              </a:ext>
            </a:extLst>
          </p:cNvPr>
          <p:cNvSpPr txBox="1">
            <a:spLocks noChangeArrowheads="1"/>
          </p:cNvSpPr>
          <p:nvPr/>
        </p:nvSpPr>
        <p:spPr bwMode="auto">
          <a:xfrm rot="10800000" flipV="1">
            <a:off x="2434595" y="1382651"/>
            <a:ext cx="8969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29" name="Table 28">
            <a:extLst>
              <a:ext uri="{FF2B5EF4-FFF2-40B4-BE49-F238E27FC236}">
                <a16:creationId xmlns:a16="http://schemas.microsoft.com/office/drawing/2014/main" id="{6E81205C-4426-1D46-B199-FC7654695410}"/>
              </a:ext>
            </a:extLst>
          </p:cNvPr>
          <p:cNvGraphicFramePr>
            <a:graphicFrameLocks noGrp="1"/>
          </p:cNvGraphicFramePr>
          <p:nvPr>
            <p:extLst>
              <p:ext uri="{D42A27DB-BD31-4B8C-83A1-F6EECF244321}">
                <p14:modId xmlns:p14="http://schemas.microsoft.com/office/powerpoint/2010/main" val="1363280879"/>
              </p:ext>
            </p:extLst>
          </p:nvPr>
        </p:nvGraphicFramePr>
        <p:xfrm>
          <a:off x="379413" y="1561822"/>
          <a:ext cx="7106268" cy="3185178"/>
        </p:xfrm>
        <a:graphic>
          <a:graphicData uri="http://schemas.openxmlformats.org/drawingml/2006/table">
            <a:tbl>
              <a:tblPr/>
              <a:tblGrid>
                <a:gridCol w="641778">
                  <a:extLst>
                    <a:ext uri="{9D8B030D-6E8A-4147-A177-3AD203B41FA5}">
                      <a16:colId xmlns:a16="http://schemas.microsoft.com/office/drawing/2014/main" val="20000"/>
                    </a:ext>
                  </a:extLst>
                </a:gridCol>
                <a:gridCol w="1274821">
                  <a:extLst>
                    <a:ext uri="{9D8B030D-6E8A-4147-A177-3AD203B41FA5}">
                      <a16:colId xmlns:a16="http://schemas.microsoft.com/office/drawing/2014/main" val="20001"/>
                    </a:ext>
                  </a:extLst>
                </a:gridCol>
                <a:gridCol w="520607">
                  <a:extLst>
                    <a:ext uri="{9D8B030D-6E8A-4147-A177-3AD203B41FA5}">
                      <a16:colId xmlns:a16="http://schemas.microsoft.com/office/drawing/2014/main" val="20002"/>
                    </a:ext>
                  </a:extLst>
                </a:gridCol>
                <a:gridCol w="640747">
                  <a:extLst>
                    <a:ext uri="{9D8B030D-6E8A-4147-A177-3AD203B41FA5}">
                      <a16:colId xmlns:a16="http://schemas.microsoft.com/office/drawing/2014/main" val="20003"/>
                    </a:ext>
                  </a:extLst>
                </a:gridCol>
                <a:gridCol w="574003">
                  <a:extLst>
                    <a:ext uri="{9D8B030D-6E8A-4147-A177-3AD203B41FA5}">
                      <a16:colId xmlns:a16="http://schemas.microsoft.com/office/drawing/2014/main" val="20004"/>
                    </a:ext>
                  </a:extLst>
                </a:gridCol>
                <a:gridCol w="380444">
                  <a:extLst>
                    <a:ext uri="{9D8B030D-6E8A-4147-A177-3AD203B41FA5}">
                      <a16:colId xmlns:a16="http://schemas.microsoft.com/office/drawing/2014/main" val="20005"/>
                    </a:ext>
                  </a:extLst>
                </a:gridCol>
                <a:gridCol w="607375">
                  <a:extLst>
                    <a:ext uri="{9D8B030D-6E8A-4147-A177-3AD203B41FA5}">
                      <a16:colId xmlns:a16="http://schemas.microsoft.com/office/drawing/2014/main" val="20006"/>
                    </a:ext>
                  </a:extLst>
                </a:gridCol>
                <a:gridCol w="947773">
                  <a:extLst>
                    <a:ext uri="{9D8B030D-6E8A-4147-A177-3AD203B41FA5}">
                      <a16:colId xmlns:a16="http://schemas.microsoft.com/office/drawing/2014/main" val="20007"/>
                    </a:ext>
                  </a:extLst>
                </a:gridCol>
                <a:gridCol w="614049">
                  <a:extLst>
                    <a:ext uri="{9D8B030D-6E8A-4147-A177-3AD203B41FA5}">
                      <a16:colId xmlns:a16="http://schemas.microsoft.com/office/drawing/2014/main" val="20008"/>
                    </a:ext>
                  </a:extLst>
                </a:gridCol>
                <a:gridCol w="904671">
                  <a:extLst>
                    <a:ext uri="{9D8B030D-6E8A-4147-A177-3AD203B41FA5}">
                      <a16:colId xmlns:a16="http://schemas.microsoft.com/office/drawing/2014/main" val="20009"/>
                    </a:ext>
                  </a:extLst>
                </a:gridCol>
              </a:tblGrid>
              <a:tr h="4004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-17.08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Relative:   -17.62</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Entry altitude 240.99 km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half cone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4.1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SLA561-V</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Single GBD parachute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44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4.61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4.48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0.876 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~21.95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Variable: (max) 1.38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Main parachute directly deployed by 15 in. diameter mortar</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606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0.18 at α = -11.3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9.84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Ablator-pyrolyzed</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16.2 m dia.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06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3-axis RCS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rate limiting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981.6 kg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~1043 J/cm²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002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61.44 kg/m²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~0.041 atm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Inner cone: laminated glass fabric/phenolic resin; outer cone: aluminum</a:t>
                      </a:r>
                      <a:endPar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~408 pa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472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~7.2 g trajectory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~8.5 g chute snap</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a:t>
                      </a:r>
                      <a:r>
                        <a:rPr kumimoji="0" lang="en-US" altLang="en-US" sz="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2.8%</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Max: 21.95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Dacron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565" name="TextBox 6">
            <a:extLst>
              <a:ext uri="{FF2B5EF4-FFF2-40B4-BE49-F238E27FC236}">
                <a16:creationId xmlns:a16="http://schemas.microsoft.com/office/drawing/2014/main" id="{8E9EE9F2-26BD-3349-940D-229BBABBB80F}"/>
              </a:ext>
            </a:extLst>
          </p:cNvPr>
          <p:cNvSpPr txBox="1">
            <a:spLocks noChangeArrowheads="1"/>
          </p:cNvSpPr>
          <p:nvPr/>
        </p:nvSpPr>
        <p:spPr bwMode="auto">
          <a:xfrm rot="10800000" flipV="1">
            <a:off x="5799354" y="1382652"/>
            <a:ext cx="1844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31" name="Rectangle 30">
            <a:extLst>
              <a:ext uri="{FF2B5EF4-FFF2-40B4-BE49-F238E27FC236}">
                <a16:creationId xmlns:a16="http://schemas.microsoft.com/office/drawing/2014/main" id="{06E64054-27F3-AF49-92F0-65699DC0A823}"/>
              </a:ext>
            </a:extLst>
          </p:cNvPr>
          <p:cNvSpPr/>
          <p:nvPr/>
        </p:nvSpPr>
        <p:spPr>
          <a:xfrm>
            <a:off x="379412" y="1417119"/>
            <a:ext cx="7106267" cy="3326331"/>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33" name="Straight Connector 32">
            <a:extLst>
              <a:ext uri="{FF2B5EF4-FFF2-40B4-BE49-F238E27FC236}">
                <a16:creationId xmlns:a16="http://schemas.microsoft.com/office/drawing/2014/main" id="{DDABD5A1-C9EC-9440-8DDB-89A14C86FC5F}"/>
              </a:ext>
            </a:extLst>
          </p:cNvPr>
          <p:cNvCxnSpPr>
            <a:cxnSpLocks/>
          </p:cNvCxnSpPr>
          <p:nvPr/>
        </p:nvCxnSpPr>
        <p:spPr>
          <a:xfrm>
            <a:off x="5961511" y="1417119"/>
            <a:ext cx="0" cy="332633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68" name="Slide Number Placeholder 2">
            <a:extLst>
              <a:ext uri="{FF2B5EF4-FFF2-40B4-BE49-F238E27FC236}">
                <a16:creationId xmlns:a16="http://schemas.microsoft.com/office/drawing/2014/main" id="{4AD28618-397F-6A40-BE6A-185620D4865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9  </a:t>
            </a:r>
            <a:r>
              <a:rPr lang="en-US" altLang="en-US" sz="800" b="1">
                <a:solidFill>
                  <a:srgbClr val="2459AB"/>
                </a:solidFill>
              </a:rPr>
              <a:t>— </a:t>
            </a:r>
            <a:endParaRPr lang="en-US" altLang="en-US" sz="800" b="1"/>
          </a:p>
        </p:txBody>
      </p:sp>
      <p:pic>
        <p:nvPicPr>
          <p:cNvPr id="20569" name="Picture 35" descr="https://tsa-report.ndc.nasa.gov/missions/1425664080Viking_Diagram%20v3.jpg">
            <a:extLst>
              <a:ext uri="{FF2B5EF4-FFF2-40B4-BE49-F238E27FC236}">
                <a16:creationId xmlns:a16="http://schemas.microsoft.com/office/drawing/2014/main" id="{9A13F4F7-8FFB-A14C-AC49-B2075DBDD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336" y="192298"/>
            <a:ext cx="917075" cy="121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0" name="Rectangle 6">
            <a:extLst>
              <a:ext uri="{FF2B5EF4-FFF2-40B4-BE49-F238E27FC236}">
                <a16:creationId xmlns:a16="http://schemas.microsoft.com/office/drawing/2014/main" id="{94F6D466-751A-4C4F-93EF-26184F0CB606}"/>
              </a:ext>
            </a:extLst>
          </p:cNvPr>
          <p:cNvSpPr>
            <a:spLocks noChangeArrowheads="1"/>
          </p:cNvSpPr>
          <p:nvPr/>
        </p:nvSpPr>
        <p:spPr bwMode="auto">
          <a:xfrm>
            <a:off x="1953156" y="194729"/>
            <a:ext cx="421531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characterize the structure and composition of the atmosphere and surface of Mars.</a:t>
            </a:r>
            <a:endParaRPr lang="en-US" altLang="en-US" sz="900" b="1" dirty="0">
              <a:solidFill>
                <a:srgbClr val="2459AB"/>
              </a:solidFill>
            </a:endParaRPr>
          </a:p>
        </p:txBody>
      </p:sp>
      <p:sp>
        <p:nvSpPr>
          <p:cNvPr id="20571" name="Rectangle 6">
            <a:extLst>
              <a:ext uri="{FF2B5EF4-FFF2-40B4-BE49-F238E27FC236}">
                <a16:creationId xmlns:a16="http://schemas.microsoft.com/office/drawing/2014/main" id="{1F4D8BED-45B4-6149-9773-6BF60655E4A5}"/>
              </a:ext>
            </a:extLst>
          </p:cNvPr>
          <p:cNvSpPr>
            <a:spLocks noChangeArrowheads="1"/>
          </p:cNvSpPr>
          <p:nvPr/>
        </p:nvSpPr>
        <p:spPr bwMode="auto">
          <a:xfrm>
            <a:off x="1936309" y="467218"/>
            <a:ext cx="451625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b="1" dirty="0">
                <a:solidFill>
                  <a:srgbClr val="000000"/>
                </a:solidFill>
              </a:rPr>
              <a:t>:</a:t>
            </a:r>
            <a:r>
              <a:rPr lang="en-US" altLang="en-US" sz="900" dirty="0">
                <a:solidFill>
                  <a:srgbClr val="000000"/>
                </a:solidFill>
              </a:rPr>
              <a:t> The forebody aeroshell was not instrumented, but the wake enclosure (</a:t>
            </a:r>
            <a:r>
              <a:rPr lang="en-US" altLang="en-US" sz="900" dirty="0" err="1">
                <a:solidFill>
                  <a:srgbClr val="000000"/>
                </a:solidFill>
              </a:rPr>
              <a:t>backshell</a:t>
            </a:r>
            <a:r>
              <a:rPr lang="en-US" altLang="en-US" sz="900" dirty="0">
                <a:solidFill>
                  <a:srgbClr val="000000"/>
                </a:solidFill>
              </a:rPr>
              <a:t>) had thermocouples. There was one pressure port off stagnation point and one on the base cover. Temperature gauges were on the back face and on both </a:t>
            </a:r>
            <a:r>
              <a:rPr lang="en-US" altLang="en-US" sz="900" dirty="0" err="1">
                <a:solidFill>
                  <a:srgbClr val="000000"/>
                </a:solidFill>
              </a:rPr>
              <a:t>backshell</a:t>
            </a:r>
            <a:r>
              <a:rPr lang="en-US" altLang="en-US" sz="900" dirty="0">
                <a:solidFill>
                  <a:srgbClr val="000000"/>
                </a:solidFill>
              </a:rPr>
              <a:t> frustums.</a:t>
            </a:r>
            <a:endParaRPr lang="en-US" altLang="en-US" sz="900" b="1" dirty="0">
              <a:solidFill>
                <a:srgbClr val="2459AB"/>
              </a:solidFill>
            </a:endParaRPr>
          </a:p>
        </p:txBody>
      </p:sp>
      <p:sp>
        <p:nvSpPr>
          <p:cNvPr id="20572" name="Rectangle 6">
            <a:extLst>
              <a:ext uri="{FF2B5EF4-FFF2-40B4-BE49-F238E27FC236}">
                <a16:creationId xmlns:a16="http://schemas.microsoft.com/office/drawing/2014/main" id="{0D803A65-A3B6-8F4D-A3F1-79DCE9DF2662}"/>
              </a:ext>
            </a:extLst>
          </p:cNvPr>
          <p:cNvSpPr>
            <a:spLocks noChangeArrowheads="1"/>
          </p:cNvSpPr>
          <p:nvPr/>
        </p:nvSpPr>
        <p:spPr bwMode="auto">
          <a:xfrm>
            <a:off x="1936308" y="1006302"/>
            <a:ext cx="4711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Resin material: silicone elastomer with glass microspheres and cork. Matrix material: fiberglass-phenolic honeycomb. RCS was used to maintain trim angle of attack. </a:t>
            </a:r>
            <a:endParaRPr lang="en-US" altLang="en-US" sz="900" b="1" dirty="0">
              <a:solidFill>
                <a:srgbClr val="2459AB"/>
              </a:solidFill>
            </a:endParaRPr>
          </a:p>
        </p:txBody>
      </p:sp>
      <p:cxnSp>
        <p:nvCxnSpPr>
          <p:cNvPr id="40" name="Straight Connector 39">
            <a:extLst>
              <a:ext uri="{FF2B5EF4-FFF2-40B4-BE49-F238E27FC236}">
                <a16:creationId xmlns:a16="http://schemas.microsoft.com/office/drawing/2014/main" id="{10A65834-30C8-8B44-9B9B-278A0FB2F614}"/>
              </a:ext>
            </a:extLst>
          </p:cNvPr>
          <p:cNvCxnSpPr>
            <a:cxnSpLocks/>
          </p:cNvCxnSpPr>
          <p:nvPr/>
        </p:nvCxnSpPr>
        <p:spPr>
          <a:xfrm>
            <a:off x="1882063" y="467218"/>
            <a:ext cx="0" cy="83430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3F93ADC-083A-8147-9794-577D7050839E}"/>
              </a:ext>
            </a:extLst>
          </p:cNvPr>
          <p:cNvCxnSpPr>
            <a:cxnSpLocks/>
          </p:cNvCxnSpPr>
          <p:nvPr/>
        </p:nvCxnSpPr>
        <p:spPr>
          <a:xfrm>
            <a:off x="3455092" y="1417119"/>
            <a:ext cx="0" cy="332633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341278B-DBE5-C24B-9403-1001A60CB079}"/>
              </a:ext>
            </a:extLst>
          </p:cNvPr>
          <p:cNvCxnSpPr>
            <a:cxnSpLocks/>
          </p:cNvCxnSpPr>
          <p:nvPr/>
        </p:nvCxnSpPr>
        <p:spPr>
          <a:xfrm>
            <a:off x="4410072" y="1416187"/>
            <a:ext cx="0" cy="332726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648C8ED-DD60-7B4A-AF00-B91D3A6DD463}"/>
              </a:ext>
            </a:extLst>
          </p:cNvPr>
          <p:cNvCxnSpPr>
            <a:cxnSpLocks/>
          </p:cNvCxnSpPr>
          <p:nvPr/>
        </p:nvCxnSpPr>
        <p:spPr>
          <a:xfrm flipH="1">
            <a:off x="2283387" y="1408236"/>
            <a:ext cx="10893" cy="332633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0577" name="Picture 45" descr="VikingLander2.jpg">
            <a:extLst>
              <a:ext uri="{FF2B5EF4-FFF2-40B4-BE49-F238E27FC236}">
                <a16:creationId xmlns:a16="http://schemas.microsoft.com/office/drawing/2014/main" id="{0C7805FB-9793-E34A-B8C0-E86A46C67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574" y="815131"/>
            <a:ext cx="705480" cy="53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a:extLst>
              <a:ext uri="{FF2B5EF4-FFF2-40B4-BE49-F238E27FC236}">
                <a16:creationId xmlns:a16="http://schemas.microsoft.com/office/drawing/2014/main" id="{8B92C48B-9647-5A46-BB33-B62680902E5D}"/>
              </a:ext>
            </a:extLst>
          </p:cNvPr>
          <p:cNvSpPr>
            <a:spLocks noChangeArrowheads="1"/>
          </p:cNvSpPr>
          <p:nvPr/>
        </p:nvSpPr>
        <p:spPr bwMode="auto">
          <a:xfrm>
            <a:off x="287338" y="179388"/>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PIONEER-VENUS: SMALL ‘NORTH PROBE’</a:t>
            </a:r>
          </a:p>
          <a:p>
            <a:pPr eaLnBrk="1" hangingPunct="1">
              <a:spcBef>
                <a:spcPct val="0"/>
              </a:spcBef>
              <a:buFontTx/>
              <a:buNone/>
            </a:pPr>
            <a:r>
              <a:rPr lang="en-US" altLang="en-US" sz="900" b="1" dirty="0"/>
              <a:t>PLANET: </a:t>
            </a:r>
            <a:r>
              <a:rPr lang="en-US" altLang="en-US" sz="900" b="1" dirty="0">
                <a:solidFill>
                  <a:srgbClr val="2459AB"/>
                </a:solidFill>
              </a:rPr>
              <a:t>VENUS</a:t>
            </a:r>
          </a:p>
          <a:p>
            <a:pPr eaLnBrk="1" hangingPunct="1">
              <a:spcBef>
                <a:spcPct val="0"/>
              </a:spcBef>
              <a:buFontTx/>
              <a:buNone/>
            </a:pPr>
            <a:r>
              <a:rPr lang="en-US" altLang="en-US" sz="900" b="1" dirty="0"/>
              <a:t>LAUNCH: </a:t>
            </a:r>
            <a:r>
              <a:rPr lang="en-US" altLang="en-US" sz="900" b="1" dirty="0">
                <a:solidFill>
                  <a:srgbClr val="2459AB"/>
                </a:solidFill>
              </a:rPr>
              <a:t>AUG 8, 1978     </a:t>
            </a:r>
          </a:p>
          <a:p>
            <a:pPr eaLnBrk="1" hangingPunct="1">
              <a:spcBef>
                <a:spcPct val="0"/>
              </a:spcBef>
              <a:buFontTx/>
              <a:buNone/>
            </a:pPr>
            <a:r>
              <a:rPr lang="en-US" altLang="en-US" sz="900" b="1" dirty="0"/>
              <a:t>ENTRY: : </a:t>
            </a:r>
            <a:r>
              <a:rPr lang="en-US" altLang="en-US" sz="900" b="1" dirty="0">
                <a:solidFill>
                  <a:srgbClr val="2459AB"/>
                </a:solidFill>
              </a:rPr>
              <a:t>DEC 9, 1978 </a:t>
            </a:r>
          </a:p>
          <a:p>
            <a:pPr eaLnBrk="1" hangingPunct="1">
              <a:spcBef>
                <a:spcPct val="0"/>
              </a:spcBef>
              <a:buFontTx/>
              <a:buNone/>
            </a:pPr>
            <a:endParaRPr lang="en-US" altLang="en-US" sz="900" b="1" dirty="0">
              <a:solidFill>
                <a:srgbClr val="2459AB"/>
              </a:solidFill>
            </a:endParaRPr>
          </a:p>
        </p:txBody>
      </p:sp>
      <p:sp>
        <p:nvSpPr>
          <p:cNvPr id="21506" name="Rectangle 6">
            <a:extLst>
              <a:ext uri="{FF2B5EF4-FFF2-40B4-BE49-F238E27FC236}">
                <a16:creationId xmlns:a16="http://schemas.microsoft.com/office/drawing/2014/main" id="{129A1E79-7AD0-334D-A29F-CAE037150A1A}"/>
              </a:ext>
            </a:extLst>
          </p:cNvPr>
          <p:cNvSpPr>
            <a:spLocks noChangeArrowheads="1"/>
          </p:cNvSpPr>
          <p:nvPr/>
        </p:nvSpPr>
        <p:spPr bwMode="auto">
          <a:xfrm>
            <a:off x="1905000" y="360362"/>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A 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900" dirty="0"/>
              <a:t>N day entry to map atmosphere, including characterizing wind and turbulence.</a:t>
            </a:r>
            <a:endParaRPr lang="en-US" altLang="en-US" sz="900" b="1" dirty="0">
              <a:solidFill>
                <a:srgbClr val="2459AB"/>
              </a:solidFill>
            </a:endParaRPr>
          </a:p>
        </p:txBody>
      </p:sp>
      <p:sp>
        <p:nvSpPr>
          <p:cNvPr id="21507" name="Rectangle 6">
            <a:extLst>
              <a:ext uri="{FF2B5EF4-FFF2-40B4-BE49-F238E27FC236}">
                <a16:creationId xmlns:a16="http://schemas.microsoft.com/office/drawing/2014/main" id="{92E9FEFA-6118-234D-BE4B-2C88F834C701}"/>
              </a:ext>
            </a:extLst>
          </p:cNvPr>
          <p:cNvSpPr>
            <a:spLocks noChangeArrowheads="1"/>
          </p:cNvSpPr>
          <p:nvPr/>
        </p:nvSpPr>
        <p:spPr bwMode="auto">
          <a:xfrm>
            <a:off x="1905000" y="668337"/>
            <a:ext cx="4454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 </a:t>
            </a:r>
            <a:r>
              <a:rPr lang="en-US" altLang="en-US" sz="900" dirty="0"/>
              <a:t>Thermocouples: one at 17</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900" dirty="0"/>
              <a:t>off stagnation point (0.41 cm below heat-shield surface); another on conical frustum ahead of shoulder (0.30 cm below heat-shield surface) at s/Rn = 2.2.</a:t>
            </a:r>
            <a:endParaRPr lang="en-US" altLang="en-US" sz="900" b="1" dirty="0">
              <a:solidFill>
                <a:srgbClr val="2459AB"/>
              </a:solidFill>
            </a:endParaRPr>
          </a:p>
        </p:txBody>
      </p:sp>
      <p:sp>
        <p:nvSpPr>
          <p:cNvPr id="21508" name="Rectangle 6">
            <a:extLst>
              <a:ext uri="{FF2B5EF4-FFF2-40B4-BE49-F238E27FC236}">
                <a16:creationId xmlns:a16="http://schemas.microsoft.com/office/drawing/2014/main" id="{651E3396-3CF8-7147-836F-4684B3FE79DB}"/>
              </a:ext>
            </a:extLst>
          </p:cNvPr>
          <p:cNvSpPr>
            <a:spLocks noChangeArrowheads="1"/>
          </p:cNvSpPr>
          <p:nvPr/>
        </p:nvSpPr>
        <p:spPr bwMode="auto">
          <a:xfrm>
            <a:off x="1905000" y="1104940"/>
            <a:ext cx="4454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Heating rates and loads are based on Tauber correlations in radiative equilibrium (very model sensitive). Pioneer-Venus "North Probe" experienced 466 g which was greatest for a successful probe.</a:t>
            </a:r>
            <a:endParaRPr lang="en-US" altLang="en-US" sz="900" b="1" dirty="0">
              <a:solidFill>
                <a:srgbClr val="2459AB"/>
              </a:solidFill>
            </a:endParaRPr>
          </a:p>
        </p:txBody>
      </p:sp>
      <p:sp>
        <p:nvSpPr>
          <p:cNvPr id="21509" name="TextBox 6">
            <a:extLst>
              <a:ext uri="{FF2B5EF4-FFF2-40B4-BE49-F238E27FC236}">
                <a16:creationId xmlns:a16="http://schemas.microsoft.com/office/drawing/2014/main" id="{EC14B897-1A1C-A64F-B61E-2D2BD42284BC}"/>
              </a:ext>
            </a:extLst>
          </p:cNvPr>
          <p:cNvSpPr txBox="1">
            <a:spLocks noChangeArrowheads="1"/>
          </p:cNvSpPr>
          <p:nvPr/>
        </p:nvSpPr>
        <p:spPr bwMode="auto">
          <a:xfrm rot="10800000" flipV="1">
            <a:off x="539705" y="1804632"/>
            <a:ext cx="1265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1510" name="TextBox 6">
            <a:extLst>
              <a:ext uri="{FF2B5EF4-FFF2-40B4-BE49-F238E27FC236}">
                <a16:creationId xmlns:a16="http://schemas.microsoft.com/office/drawing/2014/main" id="{06E781F0-5A3B-E845-BCCE-56CF1938BC8B}"/>
              </a:ext>
            </a:extLst>
          </p:cNvPr>
          <p:cNvSpPr txBox="1">
            <a:spLocks noChangeArrowheads="1"/>
          </p:cNvSpPr>
          <p:nvPr/>
        </p:nvSpPr>
        <p:spPr bwMode="auto">
          <a:xfrm rot="10800000" flipV="1">
            <a:off x="3193529" y="1804632"/>
            <a:ext cx="12207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1511" name="TextBox 6">
            <a:extLst>
              <a:ext uri="{FF2B5EF4-FFF2-40B4-BE49-F238E27FC236}">
                <a16:creationId xmlns:a16="http://schemas.microsoft.com/office/drawing/2014/main" id="{241994FA-5B3D-9A43-BB0A-53149009E026}"/>
              </a:ext>
            </a:extLst>
          </p:cNvPr>
          <p:cNvSpPr txBox="1">
            <a:spLocks noChangeArrowheads="1"/>
          </p:cNvSpPr>
          <p:nvPr/>
        </p:nvSpPr>
        <p:spPr bwMode="auto">
          <a:xfrm rot="10800000" flipV="1">
            <a:off x="4523664" y="1804633"/>
            <a:ext cx="19240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1512" name="TextBox 6">
            <a:extLst>
              <a:ext uri="{FF2B5EF4-FFF2-40B4-BE49-F238E27FC236}">
                <a16:creationId xmlns:a16="http://schemas.microsoft.com/office/drawing/2014/main" id="{36222DEE-1851-5A44-9F7E-1D686A0474DC}"/>
              </a:ext>
            </a:extLst>
          </p:cNvPr>
          <p:cNvSpPr txBox="1">
            <a:spLocks noChangeArrowheads="1"/>
          </p:cNvSpPr>
          <p:nvPr/>
        </p:nvSpPr>
        <p:spPr bwMode="auto">
          <a:xfrm rot="10800000" flipV="1">
            <a:off x="1899114" y="1804632"/>
            <a:ext cx="1131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3" name="Table 12">
            <a:extLst>
              <a:ext uri="{FF2B5EF4-FFF2-40B4-BE49-F238E27FC236}">
                <a16:creationId xmlns:a16="http://schemas.microsoft.com/office/drawing/2014/main" id="{9CD51C6B-41C4-724E-8670-DD7C6E79DB5A}"/>
              </a:ext>
            </a:extLst>
          </p:cNvPr>
          <p:cNvGraphicFramePr>
            <a:graphicFrameLocks noGrp="1"/>
          </p:cNvGraphicFramePr>
          <p:nvPr>
            <p:extLst>
              <p:ext uri="{D42A27DB-BD31-4B8C-83A1-F6EECF244321}">
                <p14:modId xmlns:p14="http://schemas.microsoft.com/office/powerpoint/2010/main" val="1980190847"/>
              </p:ext>
            </p:extLst>
          </p:nvPr>
        </p:nvGraphicFramePr>
        <p:xfrm>
          <a:off x="379413" y="1991532"/>
          <a:ext cx="7088187" cy="2598948"/>
        </p:xfrm>
        <a:graphic>
          <a:graphicData uri="http://schemas.openxmlformats.org/drawingml/2006/table">
            <a:tbl>
              <a:tblPr/>
              <a:tblGrid>
                <a:gridCol w="643475">
                  <a:extLst>
                    <a:ext uri="{9D8B030D-6E8A-4147-A177-3AD203B41FA5}">
                      <a16:colId xmlns:a16="http://schemas.microsoft.com/office/drawing/2014/main" val="20000"/>
                    </a:ext>
                  </a:extLst>
                </a:gridCol>
                <a:gridCol w="891153">
                  <a:extLst>
                    <a:ext uri="{9D8B030D-6E8A-4147-A177-3AD203B41FA5}">
                      <a16:colId xmlns:a16="http://schemas.microsoft.com/office/drawing/2014/main" val="20001"/>
                    </a:ext>
                  </a:extLst>
                </a:gridCol>
                <a:gridCol w="519193">
                  <a:extLst>
                    <a:ext uri="{9D8B030D-6E8A-4147-A177-3AD203B41FA5}">
                      <a16:colId xmlns:a16="http://schemas.microsoft.com/office/drawing/2014/main" val="20002"/>
                    </a:ext>
                  </a:extLst>
                </a:gridCol>
                <a:gridCol w="674176">
                  <a:extLst>
                    <a:ext uri="{9D8B030D-6E8A-4147-A177-3AD203B41FA5}">
                      <a16:colId xmlns:a16="http://schemas.microsoft.com/office/drawing/2014/main" val="20003"/>
                    </a:ext>
                  </a:extLst>
                </a:gridCol>
                <a:gridCol w="751668">
                  <a:extLst>
                    <a:ext uri="{9D8B030D-6E8A-4147-A177-3AD203B41FA5}">
                      <a16:colId xmlns:a16="http://schemas.microsoft.com/office/drawing/2014/main" val="20004"/>
                    </a:ext>
                  </a:extLst>
                </a:gridCol>
                <a:gridCol w="619932">
                  <a:extLst>
                    <a:ext uri="{9D8B030D-6E8A-4147-A177-3AD203B41FA5}">
                      <a16:colId xmlns:a16="http://schemas.microsoft.com/office/drawing/2014/main" val="20005"/>
                    </a:ext>
                  </a:extLst>
                </a:gridCol>
                <a:gridCol w="666427">
                  <a:extLst>
                    <a:ext uri="{9D8B030D-6E8A-4147-A177-3AD203B41FA5}">
                      <a16:colId xmlns:a16="http://schemas.microsoft.com/office/drawing/2014/main" val="20006"/>
                    </a:ext>
                  </a:extLst>
                </a:gridCol>
                <a:gridCol w="1340604">
                  <a:extLst>
                    <a:ext uri="{9D8B030D-6E8A-4147-A177-3AD203B41FA5}">
                      <a16:colId xmlns:a16="http://schemas.microsoft.com/office/drawing/2014/main" val="20007"/>
                    </a:ext>
                  </a:extLst>
                </a:gridCol>
                <a:gridCol w="666427">
                  <a:extLst>
                    <a:ext uri="{9D8B030D-6E8A-4147-A177-3AD203B41FA5}">
                      <a16:colId xmlns:a16="http://schemas.microsoft.com/office/drawing/2014/main" val="20008"/>
                    </a:ext>
                  </a:extLst>
                </a:gridCol>
                <a:gridCol w="315132">
                  <a:extLst>
                    <a:ext uri="{9D8B030D-6E8A-4147-A177-3AD203B41FA5}">
                      <a16:colId xmlns:a16="http://schemas.microsoft.com/office/drawing/2014/main" val="20009"/>
                    </a:ext>
                  </a:extLst>
                </a:gridCol>
              </a:tblGrid>
              <a:tr h="44170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&amp; Relative: -68.74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 200 km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half-cone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10.83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Carbon-phenolic FM 5055</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912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&amp; Relative: 11.54 km/s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0.19 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~3085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 cm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stagnation point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5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trim α)</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0.46 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~3273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943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91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stag.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pt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~10502 J/cm²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chopped molded;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conical section: tape-wrapped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93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co-eff.</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190 kg/m²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3.60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heating stag.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~16.5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274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465.9 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12.9%</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6150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592" name="TextBox 6">
            <a:extLst>
              <a:ext uri="{FF2B5EF4-FFF2-40B4-BE49-F238E27FC236}">
                <a16:creationId xmlns:a16="http://schemas.microsoft.com/office/drawing/2014/main" id="{0E0F0798-7BD8-FB44-95B7-4C198BEEA140}"/>
              </a:ext>
            </a:extLst>
          </p:cNvPr>
          <p:cNvSpPr txBox="1">
            <a:spLocks noChangeArrowheads="1"/>
          </p:cNvSpPr>
          <p:nvPr/>
        </p:nvSpPr>
        <p:spPr bwMode="auto">
          <a:xfrm rot="10800000" flipV="1">
            <a:off x="6251575" y="1804633"/>
            <a:ext cx="1520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5" name="Rectangle 14">
            <a:extLst>
              <a:ext uri="{FF2B5EF4-FFF2-40B4-BE49-F238E27FC236}">
                <a16:creationId xmlns:a16="http://schemas.microsoft.com/office/drawing/2014/main" id="{6EA612B8-DC17-334B-B640-921EEE87FE3E}"/>
              </a:ext>
            </a:extLst>
          </p:cNvPr>
          <p:cNvSpPr/>
          <p:nvPr/>
        </p:nvSpPr>
        <p:spPr>
          <a:xfrm>
            <a:off x="379413" y="1827252"/>
            <a:ext cx="7088187" cy="2763228"/>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19" name="Straight Connector 18">
            <a:extLst>
              <a:ext uri="{FF2B5EF4-FFF2-40B4-BE49-F238E27FC236}">
                <a16:creationId xmlns:a16="http://schemas.microsoft.com/office/drawing/2014/main" id="{29B83CDC-062A-1048-89A3-52F2D964458C}"/>
              </a:ext>
            </a:extLst>
          </p:cNvPr>
          <p:cNvCxnSpPr>
            <a:cxnSpLocks/>
          </p:cNvCxnSpPr>
          <p:nvPr/>
        </p:nvCxnSpPr>
        <p:spPr>
          <a:xfrm flipH="1">
            <a:off x="6485694" y="1827252"/>
            <a:ext cx="1" cy="276322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95" name="Slide Number Placeholder 2">
            <a:extLst>
              <a:ext uri="{FF2B5EF4-FFF2-40B4-BE49-F238E27FC236}">
                <a16:creationId xmlns:a16="http://schemas.microsoft.com/office/drawing/2014/main" id="{F4A3D258-3B05-1B4B-9E04-600BDF89B5BB}"/>
              </a:ext>
            </a:extLst>
          </p:cNvPr>
          <p:cNvSpPr>
            <a:spLocks noGrp="1"/>
          </p:cNvSpPr>
          <p:nvPr>
            <p:ph type="sldNum" sz="quarter" idx="10"/>
          </p:nvPr>
        </p:nvSpPr>
        <p:spPr bwMode="auto">
          <a:xfrm>
            <a:off x="2998788" y="4750884"/>
            <a:ext cx="1814512"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10  </a:t>
            </a:r>
            <a:r>
              <a:rPr lang="en-US" altLang="en-US" sz="800" b="1">
                <a:solidFill>
                  <a:srgbClr val="2459AB"/>
                </a:solidFill>
              </a:rPr>
              <a:t>— </a:t>
            </a:r>
            <a:endParaRPr lang="en-US" altLang="en-US" sz="800" b="1"/>
          </a:p>
        </p:txBody>
      </p:sp>
      <p:cxnSp>
        <p:nvCxnSpPr>
          <p:cNvPr id="23" name="Straight Connector 22">
            <a:extLst>
              <a:ext uri="{FF2B5EF4-FFF2-40B4-BE49-F238E27FC236}">
                <a16:creationId xmlns:a16="http://schemas.microsoft.com/office/drawing/2014/main" id="{5FB5BF4B-A598-0A4B-8DDC-C342CA518A05}"/>
              </a:ext>
            </a:extLst>
          </p:cNvPr>
          <p:cNvCxnSpPr>
            <a:cxnSpLocks/>
          </p:cNvCxnSpPr>
          <p:nvPr/>
        </p:nvCxnSpPr>
        <p:spPr>
          <a:xfrm>
            <a:off x="1908094" y="373061"/>
            <a:ext cx="0" cy="1362077"/>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1597" name="Picture 23" descr="https://tsa-report.ndc.nasa.gov/missions/1425666661PV_North_Diag_v2.jpg">
            <a:extLst>
              <a:ext uri="{FF2B5EF4-FFF2-40B4-BE49-F238E27FC236}">
                <a16:creationId xmlns:a16="http://schemas.microsoft.com/office/drawing/2014/main" id="{5CCFAE77-0798-9F40-B586-437D9903E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179388"/>
            <a:ext cx="10572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98" name="Picture 24" descr="https://tsa-report.ndc.nasa.gov/missions/1425666661PV_North_Logo_v2.jpg">
            <a:extLst>
              <a:ext uri="{FF2B5EF4-FFF2-40B4-BE49-F238E27FC236}">
                <a16:creationId xmlns:a16="http://schemas.microsoft.com/office/drawing/2014/main" id="{90747ABF-560F-BC4A-99F2-9D9F37750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04" y="823803"/>
            <a:ext cx="1017779" cy="91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3B228ABE-004C-714B-8966-5A31CD1D33A4}"/>
              </a:ext>
            </a:extLst>
          </p:cNvPr>
          <p:cNvCxnSpPr>
            <a:cxnSpLocks/>
          </p:cNvCxnSpPr>
          <p:nvPr/>
        </p:nvCxnSpPr>
        <p:spPr>
          <a:xfrm>
            <a:off x="4472737" y="1827252"/>
            <a:ext cx="1" cy="276322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C98394D-0D9C-CA4E-A196-3B92899C8857}"/>
              </a:ext>
            </a:extLst>
          </p:cNvPr>
          <p:cNvCxnSpPr>
            <a:cxnSpLocks/>
          </p:cNvCxnSpPr>
          <p:nvPr/>
        </p:nvCxnSpPr>
        <p:spPr>
          <a:xfrm>
            <a:off x="3108160" y="1833621"/>
            <a:ext cx="0" cy="275685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F963C17-5857-2542-950E-2C74A8AAEA4D}"/>
              </a:ext>
            </a:extLst>
          </p:cNvPr>
          <p:cNvCxnSpPr>
            <a:cxnSpLocks/>
          </p:cNvCxnSpPr>
          <p:nvPr/>
        </p:nvCxnSpPr>
        <p:spPr>
          <a:xfrm>
            <a:off x="1909081" y="1833621"/>
            <a:ext cx="1506" cy="2756859"/>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
            <a:extLst>
              <a:ext uri="{FF2B5EF4-FFF2-40B4-BE49-F238E27FC236}">
                <a16:creationId xmlns:a16="http://schemas.microsoft.com/office/drawing/2014/main" id="{C2A4556C-0110-674D-B64A-9EAE05556AFE}"/>
              </a:ext>
            </a:extLst>
          </p:cNvPr>
          <p:cNvSpPr>
            <a:spLocks noChangeArrowheads="1"/>
          </p:cNvSpPr>
          <p:nvPr/>
        </p:nvSpPr>
        <p:spPr bwMode="auto">
          <a:xfrm>
            <a:off x="287338" y="179388"/>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PIONEER-VENUS: SMALL ‘NIGHT PROBE’</a:t>
            </a:r>
          </a:p>
          <a:p>
            <a:pPr eaLnBrk="1" hangingPunct="1">
              <a:spcBef>
                <a:spcPct val="0"/>
              </a:spcBef>
              <a:buFontTx/>
              <a:buNone/>
            </a:pPr>
            <a:r>
              <a:rPr lang="en-US" altLang="en-US" sz="900" b="1" dirty="0"/>
              <a:t>PLANET: </a:t>
            </a:r>
            <a:r>
              <a:rPr lang="en-US" altLang="en-US" sz="900" b="1" dirty="0">
                <a:solidFill>
                  <a:srgbClr val="2459AB"/>
                </a:solidFill>
              </a:rPr>
              <a:t>VENUS</a:t>
            </a:r>
          </a:p>
          <a:p>
            <a:pPr eaLnBrk="1" hangingPunct="1">
              <a:spcBef>
                <a:spcPct val="0"/>
              </a:spcBef>
              <a:buFontTx/>
              <a:buNone/>
            </a:pPr>
            <a:r>
              <a:rPr lang="en-US" altLang="en-US" sz="900" b="1" dirty="0"/>
              <a:t>LAUNCH: </a:t>
            </a:r>
            <a:r>
              <a:rPr lang="en-US" altLang="en-US" sz="900" b="1" dirty="0">
                <a:solidFill>
                  <a:srgbClr val="2459AB"/>
                </a:solidFill>
              </a:rPr>
              <a:t>AUG 8, 1978     </a:t>
            </a:r>
          </a:p>
          <a:p>
            <a:pPr eaLnBrk="1" hangingPunct="1">
              <a:spcBef>
                <a:spcPct val="0"/>
              </a:spcBef>
              <a:buFontTx/>
              <a:buNone/>
            </a:pPr>
            <a:r>
              <a:rPr lang="en-US" altLang="en-US" sz="900" b="1" dirty="0"/>
              <a:t>ENTRY: : </a:t>
            </a:r>
            <a:r>
              <a:rPr lang="en-US" altLang="en-US" sz="900" b="1" dirty="0">
                <a:solidFill>
                  <a:srgbClr val="2459AB"/>
                </a:solidFill>
              </a:rPr>
              <a:t>DEC 9, 1978 </a:t>
            </a:r>
          </a:p>
          <a:p>
            <a:pPr eaLnBrk="1" hangingPunct="1">
              <a:spcBef>
                <a:spcPct val="0"/>
              </a:spcBef>
              <a:buFontTx/>
              <a:buNone/>
            </a:pPr>
            <a:endParaRPr lang="en-US" altLang="en-US" sz="900" b="1" dirty="0">
              <a:solidFill>
                <a:srgbClr val="2459AB"/>
              </a:solidFill>
            </a:endParaRPr>
          </a:p>
        </p:txBody>
      </p:sp>
      <p:sp>
        <p:nvSpPr>
          <p:cNvPr id="22530" name="Rectangle 5">
            <a:extLst>
              <a:ext uri="{FF2B5EF4-FFF2-40B4-BE49-F238E27FC236}">
                <a16:creationId xmlns:a16="http://schemas.microsoft.com/office/drawing/2014/main" id="{0429C5F1-7E1A-A441-B02A-669FF4A25403}"/>
              </a:ext>
            </a:extLst>
          </p:cNvPr>
          <p:cNvSpPr>
            <a:spLocks noChangeArrowheads="1"/>
          </p:cNvSpPr>
          <p:nvPr/>
        </p:nvSpPr>
        <p:spPr bwMode="auto">
          <a:xfrm>
            <a:off x="1905000" y="699899"/>
            <a:ext cx="4454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Thermocouples: one at 17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900" dirty="0"/>
              <a:t>off stagnation point (0.41 cm below heat-shield surface); another on conical frustum ahead of shoulder (0.30 cm below heat-shield surface) at s/Rn = 2.2.</a:t>
            </a:r>
            <a:endParaRPr lang="en-US" altLang="en-US" sz="900" b="1" dirty="0">
              <a:solidFill>
                <a:srgbClr val="2459AB"/>
              </a:solidFill>
            </a:endParaRPr>
          </a:p>
        </p:txBody>
      </p:sp>
      <p:sp>
        <p:nvSpPr>
          <p:cNvPr id="22531" name="Rectangle 6">
            <a:extLst>
              <a:ext uri="{FF2B5EF4-FFF2-40B4-BE49-F238E27FC236}">
                <a16:creationId xmlns:a16="http://schemas.microsoft.com/office/drawing/2014/main" id="{2FD7A76D-1CAD-794D-8433-0971B3284A7B}"/>
              </a:ext>
            </a:extLst>
          </p:cNvPr>
          <p:cNvSpPr>
            <a:spLocks noChangeArrowheads="1"/>
          </p:cNvSpPr>
          <p:nvPr/>
        </p:nvSpPr>
        <p:spPr bwMode="auto">
          <a:xfrm>
            <a:off x="1905000" y="1148004"/>
            <a:ext cx="4454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Heating rates and loads are probably for non-ablating conditions. </a:t>
            </a:r>
            <a:endParaRPr lang="en-US" altLang="en-US" sz="900" b="1" dirty="0">
              <a:solidFill>
                <a:srgbClr val="2459AB"/>
              </a:solidFill>
            </a:endParaRPr>
          </a:p>
        </p:txBody>
      </p:sp>
      <p:sp>
        <p:nvSpPr>
          <p:cNvPr id="22532" name="TextBox 6">
            <a:extLst>
              <a:ext uri="{FF2B5EF4-FFF2-40B4-BE49-F238E27FC236}">
                <a16:creationId xmlns:a16="http://schemas.microsoft.com/office/drawing/2014/main" id="{B555A62B-94D5-C047-A7F5-CFE6D99AA4BD}"/>
              </a:ext>
            </a:extLst>
          </p:cNvPr>
          <p:cNvSpPr txBox="1">
            <a:spLocks noChangeArrowheads="1"/>
          </p:cNvSpPr>
          <p:nvPr/>
        </p:nvSpPr>
        <p:spPr bwMode="auto">
          <a:xfrm rot="10800000" flipV="1">
            <a:off x="560700" y="1771107"/>
            <a:ext cx="1265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2533" name="TextBox 6">
            <a:extLst>
              <a:ext uri="{FF2B5EF4-FFF2-40B4-BE49-F238E27FC236}">
                <a16:creationId xmlns:a16="http://schemas.microsoft.com/office/drawing/2014/main" id="{13EE6F22-1078-214B-8986-D538DFED38AC}"/>
              </a:ext>
            </a:extLst>
          </p:cNvPr>
          <p:cNvSpPr txBox="1">
            <a:spLocks noChangeArrowheads="1"/>
          </p:cNvSpPr>
          <p:nvPr/>
        </p:nvSpPr>
        <p:spPr bwMode="auto">
          <a:xfrm rot="10800000" flipV="1">
            <a:off x="3221268" y="1771107"/>
            <a:ext cx="12207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2534" name="TextBox 6">
            <a:extLst>
              <a:ext uri="{FF2B5EF4-FFF2-40B4-BE49-F238E27FC236}">
                <a16:creationId xmlns:a16="http://schemas.microsoft.com/office/drawing/2014/main" id="{12B9D4FB-DD47-3044-93B1-88E4683EE186}"/>
              </a:ext>
            </a:extLst>
          </p:cNvPr>
          <p:cNvSpPr txBox="1">
            <a:spLocks noChangeArrowheads="1"/>
          </p:cNvSpPr>
          <p:nvPr/>
        </p:nvSpPr>
        <p:spPr bwMode="auto">
          <a:xfrm rot="10800000" flipV="1">
            <a:off x="4511849" y="1771108"/>
            <a:ext cx="19240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2535" name="TextBox 6">
            <a:extLst>
              <a:ext uri="{FF2B5EF4-FFF2-40B4-BE49-F238E27FC236}">
                <a16:creationId xmlns:a16="http://schemas.microsoft.com/office/drawing/2014/main" id="{C261EAF3-4967-8A4E-B841-742EB8FA09E8}"/>
              </a:ext>
            </a:extLst>
          </p:cNvPr>
          <p:cNvSpPr txBox="1">
            <a:spLocks noChangeArrowheads="1"/>
          </p:cNvSpPr>
          <p:nvPr/>
        </p:nvSpPr>
        <p:spPr bwMode="auto">
          <a:xfrm rot="10800000" flipV="1">
            <a:off x="2015395" y="1771107"/>
            <a:ext cx="1131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2" name="Table 11">
            <a:extLst>
              <a:ext uri="{FF2B5EF4-FFF2-40B4-BE49-F238E27FC236}">
                <a16:creationId xmlns:a16="http://schemas.microsoft.com/office/drawing/2014/main" id="{4FCA7514-E3D6-974A-9451-3F59CC821BE4}"/>
              </a:ext>
            </a:extLst>
          </p:cNvPr>
          <p:cNvGraphicFramePr>
            <a:graphicFrameLocks noGrp="1"/>
          </p:cNvGraphicFramePr>
          <p:nvPr>
            <p:extLst>
              <p:ext uri="{D42A27DB-BD31-4B8C-83A1-F6EECF244321}">
                <p14:modId xmlns:p14="http://schemas.microsoft.com/office/powerpoint/2010/main" val="2311536867"/>
              </p:ext>
            </p:extLst>
          </p:nvPr>
        </p:nvGraphicFramePr>
        <p:xfrm>
          <a:off x="379413" y="1952786"/>
          <a:ext cx="7088187" cy="2744072"/>
        </p:xfrm>
        <a:graphic>
          <a:graphicData uri="http://schemas.openxmlformats.org/drawingml/2006/table">
            <a:tbl>
              <a:tblPr/>
              <a:tblGrid>
                <a:gridCol w="674472">
                  <a:extLst>
                    <a:ext uri="{9D8B030D-6E8A-4147-A177-3AD203B41FA5}">
                      <a16:colId xmlns:a16="http://schemas.microsoft.com/office/drawing/2014/main" val="20000"/>
                    </a:ext>
                  </a:extLst>
                </a:gridCol>
                <a:gridCol w="922149">
                  <a:extLst>
                    <a:ext uri="{9D8B030D-6E8A-4147-A177-3AD203B41FA5}">
                      <a16:colId xmlns:a16="http://schemas.microsoft.com/office/drawing/2014/main" val="20001"/>
                    </a:ext>
                  </a:extLst>
                </a:gridCol>
                <a:gridCol w="526942">
                  <a:extLst>
                    <a:ext uri="{9D8B030D-6E8A-4147-A177-3AD203B41FA5}">
                      <a16:colId xmlns:a16="http://schemas.microsoft.com/office/drawing/2014/main" val="20002"/>
                    </a:ext>
                  </a:extLst>
                </a:gridCol>
                <a:gridCol w="689675">
                  <a:extLst>
                    <a:ext uri="{9D8B030D-6E8A-4147-A177-3AD203B41FA5}">
                      <a16:colId xmlns:a16="http://schemas.microsoft.com/office/drawing/2014/main" val="20003"/>
                    </a:ext>
                  </a:extLst>
                </a:gridCol>
                <a:gridCol w="604434">
                  <a:extLst>
                    <a:ext uri="{9D8B030D-6E8A-4147-A177-3AD203B41FA5}">
                      <a16:colId xmlns:a16="http://schemas.microsoft.com/office/drawing/2014/main" val="20004"/>
                    </a:ext>
                  </a:extLst>
                </a:gridCol>
                <a:gridCol w="676530">
                  <a:extLst>
                    <a:ext uri="{9D8B030D-6E8A-4147-A177-3AD203B41FA5}">
                      <a16:colId xmlns:a16="http://schemas.microsoft.com/office/drawing/2014/main" val="20005"/>
                    </a:ext>
                  </a:extLst>
                </a:gridCol>
                <a:gridCol w="746567">
                  <a:extLst>
                    <a:ext uri="{9D8B030D-6E8A-4147-A177-3AD203B41FA5}">
                      <a16:colId xmlns:a16="http://schemas.microsoft.com/office/drawing/2014/main" val="20006"/>
                    </a:ext>
                  </a:extLst>
                </a:gridCol>
                <a:gridCol w="1250360">
                  <a:extLst>
                    <a:ext uri="{9D8B030D-6E8A-4147-A177-3AD203B41FA5}">
                      <a16:colId xmlns:a16="http://schemas.microsoft.com/office/drawing/2014/main" val="20007"/>
                    </a:ext>
                  </a:extLst>
                </a:gridCol>
                <a:gridCol w="674177">
                  <a:extLst>
                    <a:ext uri="{9D8B030D-6E8A-4147-A177-3AD203B41FA5}">
                      <a16:colId xmlns:a16="http://schemas.microsoft.com/office/drawing/2014/main" val="20008"/>
                    </a:ext>
                  </a:extLst>
                </a:gridCol>
                <a:gridCol w="322881">
                  <a:extLst>
                    <a:ext uri="{9D8B030D-6E8A-4147-A177-3AD203B41FA5}">
                      <a16:colId xmlns:a16="http://schemas.microsoft.com/office/drawing/2014/main" val="20009"/>
                    </a:ext>
                  </a:extLst>
                </a:gridCol>
              </a:tblGrid>
              <a:tr h="49594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&amp; Relative: -41.50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 200 km</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45.2</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half-cone angle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~10.79 km/s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Carbon-phenolic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FM 5055</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488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&amp; Relative: 11.54</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0.19 m</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~2743 W/cm²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 cm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stagnation point</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952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0.46 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~2330 W/cm²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940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91 kg</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stag.pt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~11413 J/cm²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chopped molded; conical section: tape-wrapped</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169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190 kg/m²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3.60 kg</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heating stag. pressure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~4.9 atm</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273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353.7 g</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12.9%</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~4906 W/cm²</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2615" name="TextBox 6">
            <a:extLst>
              <a:ext uri="{FF2B5EF4-FFF2-40B4-BE49-F238E27FC236}">
                <a16:creationId xmlns:a16="http://schemas.microsoft.com/office/drawing/2014/main" id="{3CEBF76E-4A8B-4A4F-9B1C-2BA9DF750911}"/>
              </a:ext>
            </a:extLst>
          </p:cNvPr>
          <p:cNvSpPr txBox="1">
            <a:spLocks noChangeArrowheads="1"/>
          </p:cNvSpPr>
          <p:nvPr/>
        </p:nvSpPr>
        <p:spPr bwMode="auto">
          <a:xfrm rot="10800000" flipV="1">
            <a:off x="6206133" y="1771108"/>
            <a:ext cx="1520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4" name="Rectangle 13">
            <a:extLst>
              <a:ext uri="{FF2B5EF4-FFF2-40B4-BE49-F238E27FC236}">
                <a16:creationId xmlns:a16="http://schemas.microsoft.com/office/drawing/2014/main" id="{98E7D35E-770D-CE40-92C0-37074AF0BE26}"/>
              </a:ext>
            </a:extLst>
          </p:cNvPr>
          <p:cNvSpPr/>
          <p:nvPr/>
        </p:nvSpPr>
        <p:spPr>
          <a:xfrm>
            <a:off x="379413" y="1790456"/>
            <a:ext cx="7088187" cy="2906402"/>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16" name="Straight Connector 15">
            <a:extLst>
              <a:ext uri="{FF2B5EF4-FFF2-40B4-BE49-F238E27FC236}">
                <a16:creationId xmlns:a16="http://schemas.microsoft.com/office/drawing/2014/main" id="{E1787DD5-F2A5-DB48-BA95-27137C5057E8}"/>
              </a:ext>
            </a:extLst>
          </p:cNvPr>
          <p:cNvCxnSpPr>
            <a:cxnSpLocks/>
          </p:cNvCxnSpPr>
          <p:nvPr/>
        </p:nvCxnSpPr>
        <p:spPr>
          <a:xfrm flipH="1">
            <a:off x="6466982" y="1790454"/>
            <a:ext cx="1" cy="290640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618" name="Slide Number Placeholder 2">
            <a:extLst>
              <a:ext uri="{FF2B5EF4-FFF2-40B4-BE49-F238E27FC236}">
                <a16:creationId xmlns:a16="http://schemas.microsoft.com/office/drawing/2014/main" id="{51E6A7A3-D69F-8D44-A0B8-4C01AA30786B}"/>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11  </a:t>
            </a:r>
            <a:r>
              <a:rPr lang="en-US" altLang="en-US" sz="800" b="1">
                <a:solidFill>
                  <a:srgbClr val="2459AB"/>
                </a:solidFill>
              </a:rPr>
              <a:t>— </a:t>
            </a:r>
            <a:endParaRPr lang="en-US" altLang="en-US" sz="800" b="1"/>
          </a:p>
        </p:txBody>
      </p:sp>
      <p:cxnSp>
        <p:nvCxnSpPr>
          <p:cNvPr id="18" name="Straight Connector 17">
            <a:extLst>
              <a:ext uri="{FF2B5EF4-FFF2-40B4-BE49-F238E27FC236}">
                <a16:creationId xmlns:a16="http://schemas.microsoft.com/office/drawing/2014/main" id="{145845BE-D4BC-5C4E-8B04-6EC733CFC62B}"/>
              </a:ext>
            </a:extLst>
          </p:cNvPr>
          <p:cNvCxnSpPr>
            <a:cxnSpLocks/>
          </p:cNvCxnSpPr>
          <p:nvPr/>
        </p:nvCxnSpPr>
        <p:spPr>
          <a:xfrm>
            <a:off x="1873678" y="424656"/>
            <a:ext cx="0" cy="1298986"/>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D90B25F-8191-8C4E-AD4C-AA1DBEF48BEF}"/>
              </a:ext>
            </a:extLst>
          </p:cNvPr>
          <p:cNvCxnSpPr>
            <a:cxnSpLocks/>
          </p:cNvCxnSpPr>
          <p:nvPr/>
        </p:nvCxnSpPr>
        <p:spPr>
          <a:xfrm>
            <a:off x="4465594" y="1790454"/>
            <a:ext cx="0" cy="291317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D56223C-ED16-6746-AF5B-75CE8C94FB90}"/>
              </a:ext>
            </a:extLst>
          </p:cNvPr>
          <p:cNvCxnSpPr>
            <a:cxnSpLocks/>
          </p:cNvCxnSpPr>
          <p:nvPr/>
        </p:nvCxnSpPr>
        <p:spPr>
          <a:xfrm>
            <a:off x="3181113" y="1791121"/>
            <a:ext cx="9524" cy="291317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DE144ED-DFCC-C048-A322-842A18743B1B}"/>
              </a:ext>
            </a:extLst>
          </p:cNvPr>
          <p:cNvCxnSpPr>
            <a:cxnSpLocks/>
          </p:cNvCxnSpPr>
          <p:nvPr/>
        </p:nvCxnSpPr>
        <p:spPr>
          <a:xfrm>
            <a:off x="1977729" y="1783687"/>
            <a:ext cx="0" cy="291317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2623" name="Picture 23" descr="https://tsa-report.ndc.nasa.gov/missions/1425666661PV_North_Diag_v2.jpg">
            <a:extLst>
              <a:ext uri="{FF2B5EF4-FFF2-40B4-BE49-F238E27FC236}">
                <a16:creationId xmlns:a16="http://schemas.microsoft.com/office/drawing/2014/main" id="{2398A765-A5AD-6F46-8946-3363C39FE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525" y="176024"/>
            <a:ext cx="10572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24" name="Picture 25" descr="https://tsa-report.ndc.nasa.gov/missions/1425667426PV_Night_Logo_v2.jpg">
            <a:extLst>
              <a:ext uri="{FF2B5EF4-FFF2-40B4-BE49-F238E27FC236}">
                <a16:creationId xmlns:a16="http://schemas.microsoft.com/office/drawing/2014/main" id="{FA01293E-9DBE-D74D-953E-D21A63F42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10" y="792956"/>
            <a:ext cx="914165" cy="93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5" name="Rectangle 6">
            <a:extLst>
              <a:ext uri="{FF2B5EF4-FFF2-40B4-BE49-F238E27FC236}">
                <a16:creationId xmlns:a16="http://schemas.microsoft.com/office/drawing/2014/main" id="{1D849288-1A32-A14B-9BF3-10776295DB80}"/>
              </a:ext>
            </a:extLst>
          </p:cNvPr>
          <p:cNvSpPr>
            <a:spLocks noChangeArrowheads="1"/>
          </p:cNvSpPr>
          <p:nvPr/>
        </p:nvSpPr>
        <p:spPr bwMode="auto">
          <a:xfrm>
            <a:off x="1901825" y="423069"/>
            <a:ext cx="3887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map the atmosphere, including temperature and pressure, from a night side entry.</a:t>
            </a:r>
            <a:endParaRPr lang="en-US" altLang="en-US" sz="900" b="1" dirty="0">
              <a:solidFill>
                <a:srgbClr val="2459A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3" descr="PioneerVenusDayProbe.jpg">
            <a:extLst>
              <a:ext uri="{FF2B5EF4-FFF2-40B4-BE49-F238E27FC236}">
                <a16:creationId xmlns:a16="http://schemas.microsoft.com/office/drawing/2014/main" id="{88E602A0-DFA7-084D-B749-16B1A9C69B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6" y="757616"/>
            <a:ext cx="910488" cy="8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6">
            <a:extLst>
              <a:ext uri="{FF2B5EF4-FFF2-40B4-BE49-F238E27FC236}">
                <a16:creationId xmlns:a16="http://schemas.microsoft.com/office/drawing/2014/main" id="{79C709E4-7CA3-5945-810C-3A04F255BFCF}"/>
              </a:ext>
            </a:extLst>
          </p:cNvPr>
          <p:cNvSpPr>
            <a:spLocks noChangeArrowheads="1"/>
          </p:cNvSpPr>
          <p:nvPr/>
        </p:nvSpPr>
        <p:spPr bwMode="auto">
          <a:xfrm>
            <a:off x="287338" y="179388"/>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PIONEER-VENUS: SMALL ‘DAY PROBE’</a:t>
            </a:r>
          </a:p>
          <a:p>
            <a:pPr eaLnBrk="1" hangingPunct="1">
              <a:spcBef>
                <a:spcPct val="0"/>
              </a:spcBef>
              <a:buFontTx/>
              <a:buNone/>
            </a:pPr>
            <a:r>
              <a:rPr lang="en-US" altLang="en-US" sz="900" b="1" dirty="0"/>
              <a:t>PLANET: </a:t>
            </a:r>
            <a:r>
              <a:rPr lang="en-US" altLang="en-US" sz="900" b="1" dirty="0">
                <a:solidFill>
                  <a:srgbClr val="2459AB"/>
                </a:solidFill>
              </a:rPr>
              <a:t>VENUS</a:t>
            </a:r>
          </a:p>
          <a:p>
            <a:pPr eaLnBrk="1" hangingPunct="1">
              <a:spcBef>
                <a:spcPct val="0"/>
              </a:spcBef>
              <a:buFontTx/>
              <a:buNone/>
            </a:pPr>
            <a:r>
              <a:rPr lang="en-US" altLang="en-US" sz="900" b="1" dirty="0"/>
              <a:t>LAUNCH: </a:t>
            </a:r>
            <a:r>
              <a:rPr lang="en-US" altLang="en-US" sz="900" b="1" dirty="0">
                <a:solidFill>
                  <a:srgbClr val="2459AB"/>
                </a:solidFill>
              </a:rPr>
              <a:t>AUG 8, 1978     </a:t>
            </a:r>
          </a:p>
          <a:p>
            <a:pPr eaLnBrk="1" hangingPunct="1">
              <a:spcBef>
                <a:spcPct val="0"/>
              </a:spcBef>
              <a:buFontTx/>
              <a:buNone/>
            </a:pPr>
            <a:r>
              <a:rPr lang="en-US" altLang="en-US" sz="900" b="1" dirty="0"/>
              <a:t>ENTRY: : </a:t>
            </a:r>
            <a:r>
              <a:rPr lang="en-US" altLang="en-US" sz="900" b="1" dirty="0">
                <a:solidFill>
                  <a:srgbClr val="2459AB"/>
                </a:solidFill>
              </a:rPr>
              <a:t>DEC 9, 1978 </a:t>
            </a:r>
          </a:p>
          <a:p>
            <a:pPr eaLnBrk="1" hangingPunct="1">
              <a:spcBef>
                <a:spcPct val="0"/>
              </a:spcBef>
              <a:buFontTx/>
              <a:buNone/>
            </a:pPr>
            <a:endParaRPr lang="en-US" altLang="en-US" sz="900" b="1" dirty="0">
              <a:solidFill>
                <a:srgbClr val="2459AB"/>
              </a:solidFill>
            </a:endParaRPr>
          </a:p>
        </p:txBody>
      </p:sp>
      <p:sp>
        <p:nvSpPr>
          <p:cNvPr id="24579" name="Rectangle 6">
            <a:extLst>
              <a:ext uri="{FF2B5EF4-FFF2-40B4-BE49-F238E27FC236}">
                <a16:creationId xmlns:a16="http://schemas.microsoft.com/office/drawing/2014/main" id="{CEBE8186-D33D-664F-96EC-6AB6560559A3}"/>
              </a:ext>
            </a:extLst>
          </p:cNvPr>
          <p:cNvSpPr>
            <a:spLocks noChangeArrowheads="1"/>
          </p:cNvSpPr>
          <p:nvPr/>
        </p:nvSpPr>
        <p:spPr bwMode="auto">
          <a:xfrm>
            <a:off x="1905000" y="377031"/>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map the atmosphere, including radiative energy, from a day side entry.</a:t>
            </a:r>
            <a:endParaRPr lang="en-US" altLang="en-US" sz="900" b="1" dirty="0">
              <a:solidFill>
                <a:srgbClr val="2459AB"/>
              </a:solidFill>
            </a:endParaRPr>
          </a:p>
        </p:txBody>
      </p:sp>
      <p:sp>
        <p:nvSpPr>
          <p:cNvPr id="24580" name="Rectangle 5">
            <a:extLst>
              <a:ext uri="{FF2B5EF4-FFF2-40B4-BE49-F238E27FC236}">
                <a16:creationId xmlns:a16="http://schemas.microsoft.com/office/drawing/2014/main" id="{6274CE72-7A8A-FE41-A329-3D7BB77941CD}"/>
              </a:ext>
            </a:extLst>
          </p:cNvPr>
          <p:cNvSpPr>
            <a:spLocks noChangeArrowheads="1"/>
          </p:cNvSpPr>
          <p:nvPr/>
        </p:nvSpPr>
        <p:spPr bwMode="auto">
          <a:xfrm>
            <a:off x="1905000" y="678132"/>
            <a:ext cx="4454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Thermocouples: one at 17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900" dirty="0"/>
              <a:t>off stagnation point (0.41 cm below heat-shield surface); another on conical frustum ahead of shoulder (0.30 cm below heat-shield surface) at s/Rn = 2.2. </a:t>
            </a:r>
            <a:endParaRPr lang="en-US" altLang="en-US" sz="900" b="1" dirty="0">
              <a:solidFill>
                <a:srgbClr val="2459AB"/>
              </a:solidFill>
            </a:endParaRPr>
          </a:p>
        </p:txBody>
      </p:sp>
      <p:sp>
        <p:nvSpPr>
          <p:cNvPr id="24581" name="Rectangle 6">
            <a:extLst>
              <a:ext uri="{FF2B5EF4-FFF2-40B4-BE49-F238E27FC236}">
                <a16:creationId xmlns:a16="http://schemas.microsoft.com/office/drawing/2014/main" id="{4D6AB54A-7F8B-054B-BE05-6BFD13B24502}"/>
              </a:ext>
            </a:extLst>
          </p:cNvPr>
          <p:cNvSpPr>
            <a:spLocks noChangeArrowheads="1"/>
          </p:cNvSpPr>
          <p:nvPr/>
        </p:nvSpPr>
        <p:spPr bwMode="auto">
          <a:xfrm>
            <a:off x="1919287" y="1144897"/>
            <a:ext cx="445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b="1" dirty="0">
                <a:solidFill>
                  <a:srgbClr val="000000"/>
                </a:solidFill>
              </a:rPr>
              <a:t>:</a:t>
            </a:r>
            <a:r>
              <a:rPr lang="en-US" altLang="en-US" sz="900" dirty="0">
                <a:solidFill>
                  <a:srgbClr val="000000"/>
                </a:solidFill>
              </a:rPr>
              <a:t> Heating rates and loads are probably for non-ablating conditions. </a:t>
            </a:r>
          </a:p>
          <a:p>
            <a:pPr eaLnBrk="1" hangingPunct="1">
              <a:spcBef>
                <a:spcPct val="0"/>
              </a:spcBef>
              <a:buFontTx/>
              <a:buNone/>
            </a:pPr>
            <a:r>
              <a:rPr lang="en-US" altLang="en-US" sz="900" dirty="0">
                <a:solidFill>
                  <a:srgbClr val="000000"/>
                </a:solidFill>
              </a:rPr>
              <a:t>Day Probe survived surface impact (accidentally) or 1 hour, 7.58 minutes.</a:t>
            </a:r>
            <a:endParaRPr lang="en-US" altLang="en-US" sz="900" b="1" dirty="0">
              <a:solidFill>
                <a:srgbClr val="2459AB"/>
              </a:solidFill>
            </a:endParaRPr>
          </a:p>
        </p:txBody>
      </p:sp>
      <p:sp>
        <p:nvSpPr>
          <p:cNvPr id="24582" name="TextBox 6">
            <a:extLst>
              <a:ext uri="{FF2B5EF4-FFF2-40B4-BE49-F238E27FC236}">
                <a16:creationId xmlns:a16="http://schemas.microsoft.com/office/drawing/2014/main" id="{85E135BE-2170-CD42-9A95-8DA66C8C0420}"/>
              </a:ext>
            </a:extLst>
          </p:cNvPr>
          <p:cNvSpPr txBox="1">
            <a:spLocks noChangeArrowheads="1"/>
          </p:cNvSpPr>
          <p:nvPr/>
        </p:nvSpPr>
        <p:spPr bwMode="auto">
          <a:xfrm rot="10800000" flipV="1">
            <a:off x="553453" y="1746355"/>
            <a:ext cx="1265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4583" name="TextBox 6">
            <a:extLst>
              <a:ext uri="{FF2B5EF4-FFF2-40B4-BE49-F238E27FC236}">
                <a16:creationId xmlns:a16="http://schemas.microsoft.com/office/drawing/2014/main" id="{28A51D95-4063-494C-A4C6-BAB195ED5304}"/>
              </a:ext>
            </a:extLst>
          </p:cNvPr>
          <p:cNvSpPr txBox="1">
            <a:spLocks noChangeArrowheads="1"/>
          </p:cNvSpPr>
          <p:nvPr/>
        </p:nvSpPr>
        <p:spPr bwMode="auto">
          <a:xfrm rot="10800000" flipV="1">
            <a:off x="3324941" y="1746355"/>
            <a:ext cx="12207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4584" name="TextBox 6">
            <a:extLst>
              <a:ext uri="{FF2B5EF4-FFF2-40B4-BE49-F238E27FC236}">
                <a16:creationId xmlns:a16="http://schemas.microsoft.com/office/drawing/2014/main" id="{313AE504-A0FA-5B47-B870-42DC86F32B91}"/>
              </a:ext>
            </a:extLst>
          </p:cNvPr>
          <p:cNvSpPr txBox="1">
            <a:spLocks noChangeArrowheads="1"/>
          </p:cNvSpPr>
          <p:nvPr/>
        </p:nvSpPr>
        <p:spPr bwMode="auto">
          <a:xfrm rot="10800000" flipV="1">
            <a:off x="4617716" y="1746356"/>
            <a:ext cx="17630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4585" name="TextBox 6">
            <a:extLst>
              <a:ext uri="{FF2B5EF4-FFF2-40B4-BE49-F238E27FC236}">
                <a16:creationId xmlns:a16="http://schemas.microsoft.com/office/drawing/2014/main" id="{26A96F1B-A0A8-944B-9134-726C3E73DCC5}"/>
              </a:ext>
            </a:extLst>
          </p:cNvPr>
          <p:cNvSpPr txBox="1">
            <a:spLocks noChangeArrowheads="1"/>
          </p:cNvSpPr>
          <p:nvPr/>
        </p:nvSpPr>
        <p:spPr bwMode="auto">
          <a:xfrm rot="10800000" flipV="1">
            <a:off x="2075382" y="1746355"/>
            <a:ext cx="1131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2" name="Table 11">
            <a:extLst>
              <a:ext uri="{FF2B5EF4-FFF2-40B4-BE49-F238E27FC236}">
                <a16:creationId xmlns:a16="http://schemas.microsoft.com/office/drawing/2014/main" id="{D8275BF2-320E-264A-BCAF-2A7E458E63FF}"/>
              </a:ext>
            </a:extLst>
          </p:cNvPr>
          <p:cNvGraphicFramePr>
            <a:graphicFrameLocks noGrp="1"/>
          </p:cNvGraphicFramePr>
          <p:nvPr>
            <p:extLst>
              <p:ext uri="{D42A27DB-BD31-4B8C-83A1-F6EECF244321}">
                <p14:modId xmlns:p14="http://schemas.microsoft.com/office/powerpoint/2010/main" val="1789441363"/>
              </p:ext>
            </p:extLst>
          </p:nvPr>
        </p:nvGraphicFramePr>
        <p:xfrm>
          <a:off x="379413" y="1929539"/>
          <a:ext cx="7088187" cy="2583703"/>
        </p:xfrm>
        <a:graphic>
          <a:graphicData uri="http://schemas.openxmlformats.org/drawingml/2006/table">
            <a:tbl>
              <a:tblPr/>
              <a:tblGrid>
                <a:gridCol w="627977">
                  <a:extLst>
                    <a:ext uri="{9D8B030D-6E8A-4147-A177-3AD203B41FA5}">
                      <a16:colId xmlns:a16="http://schemas.microsoft.com/office/drawing/2014/main" val="20000"/>
                    </a:ext>
                  </a:extLst>
                </a:gridCol>
                <a:gridCol w="1022888">
                  <a:extLst>
                    <a:ext uri="{9D8B030D-6E8A-4147-A177-3AD203B41FA5}">
                      <a16:colId xmlns:a16="http://schemas.microsoft.com/office/drawing/2014/main" val="20001"/>
                    </a:ext>
                  </a:extLst>
                </a:gridCol>
                <a:gridCol w="557939">
                  <a:extLst>
                    <a:ext uri="{9D8B030D-6E8A-4147-A177-3AD203B41FA5}">
                      <a16:colId xmlns:a16="http://schemas.microsoft.com/office/drawing/2014/main" val="20002"/>
                    </a:ext>
                  </a:extLst>
                </a:gridCol>
                <a:gridCol w="681925">
                  <a:extLst>
                    <a:ext uri="{9D8B030D-6E8A-4147-A177-3AD203B41FA5}">
                      <a16:colId xmlns:a16="http://schemas.microsoft.com/office/drawing/2014/main" val="20003"/>
                    </a:ext>
                  </a:extLst>
                </a:gridCol>
                <a:gridCol w="736170">
                  <a:extLst>
                    <a:ext uri="{9D8B030D-6E8A-4147-A177-3AD203B41FA5}">
                      <a16:colId xmlns:a16="http://schemas.microsoft.com/office/drawing/2014/main" val="20004"/>
                    </a:ext>
                  </a:extLst>
                </a:gridCol>
                <a:gridCol w="604434">
                  <a:extLst>
                    <a:ext uri="{9D8B030D-6E8A-4147-A177-3AD203B41FA5}">
                      <a16:colId xmlns:a16="http://schemas.microsoft.com/office/drawing/2014/main" val="20005"/>
                    </a:ext>
                  </a:extLst>
                </a:gridCol>
                <a:gridCol w="627681">
                  <a:extLst>
                    <a:ext uri="{9D8B030D-6E8A-4147-A177-3AD203B41FA5}">
                      <a16:colId xmlns:a16="http://schemas.microsoft.com/office/drawing/2014/main" val="20006"/>
                    </a:ext>
                  </a:extLst>
                </a:gridCol>
                <a:gridCol w="1170122">
                  <a:extLst>
                    <a:ext uri="{9D8B030D-6E8A-4147-A177-3AD203B41FA5}">
                      <a16:colId xmlns:a16="http://schemas.microsoft.com/office/drawing/2014/main" val="20007"/>
                    </a:ext>
                  </a:extLst>
                </a:gridCol>
                <a:gridCol w="650929">
                  <a:extLst>
                    <a:ext uri="{9D8B030D-6E8A-4147-A177-3AD203B41FA5}">
                      <a16:colId xmlns:a16="http://schemas.microsoft.com/office/drawing/2014/main" val="20008"/>
                    </a:ext>
                  </a:extLst>
                </a:gridCol>
                <a:gridCol w="408122">
                  <a:extLst>
                    <a:ext uri="{9D8B030D-6E8A-4147-A177-3AD203B41FA5}">
                      <a16:colId xmlns:a16="http://schemas.microsoft.com/office/drawing/2014/main" val="20009"/>
                    </a:ext>
                  </a:extLst>
                </a:gridCol>
              </a:tblGrid>
              <a:tr h="45720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-25.41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Relative: -25.42</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200 km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half-cone angle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10.68 km/s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Carbon-phenolic FM 5055</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20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&amp; Relative: 11.54 km/s </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0.19 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~2250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 cm at stagnation point</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50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trim α)</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0.46 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~1363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91 kg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stag.pt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~13264 J/cm²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chopped molded; conical section: tape-wrapped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61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190 kg/m²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3.60 kg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heating stag. pressure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~8.1 atm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278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227.7 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12.9%</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3476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665" name="TextBox 6">
            <a:extLst>
              <a:ext uri="{FF2B5EF4-FFF2-40B4-BE49-F238E27FC236}">
                <a16:creationId xmlns:a16="http://schemas.microsoft.com/office/drawing/2014/main" id="{95FADE12-20CA-ED4D-929B-C25CE154FC2D}"/>
              </a:ext>
            </a:extLst>
          </p:cNvPr>
          <p:cNvSpPr txBox="1">
            <a:spLocks noChangeArrowheads="1"/>
          </p:cNvSpPr>
          <p:nvPr/>
        </p:nvSpPr>
        <p:spPr bwMode="auto">
          <a:xfrm rot="10800000" flipV="1">
            <a:off x="6220064" y="1746356"/>
            <a:ext cx="1520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4" name="Rectangle 13">
            <a:extLst>
              <a:ext uri="{FF2B5EF4-FFF2-40B4-BE49-F238E27FC236}">
                <a16:creationId xmlns:a16="http://schemas.microsoft.com/office/drawing/2014/main" id="{A67A85FB-7021-4C44-AA07-287F4FDDFCDA}"/>
              </a:ext>
            </a:extLst>
          </p:cNvPr>
          <p:cNvSpPr/>
          <p:nvPr/>
        </p:nvSpPr>
        <p:spPr>
          <a:xfrm>
            <a:off x="379413" y="1759536"/>
            <a:ext cx="7088758" cy="2755899"/>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16" name="Straight Connector 15">
            <a:extLst>
              <a:ext uri="{FF2B5EF4-FFF2-40B4-BE49-F238E27FC236}">
                <a16:creationId xmlns:a16="http://schemas.microsoft.com/office/drawing/2014/main" id="{ADFFD8F5-4E9B-FE49-886A-1E11AADF2ACB}"/>
              </a:ext>
            </a:extLst>
          </p:cNvPr>
          <p:cNvCxnSpPr>
            <a:cxnSpLocks/>
          </p:cNvCxnSpPr>
          <p:nvPr/>
        </p:nvCxnSpPr>
        <p:spPr>
          <a:xfrm flipH="1">
            <a:off x="6406729" y="1777045"/>
            <a:ext cx="0" cy="27559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668" name="Slide Number Placeholder 2">
            <a:extLst>
              <a:ext uri="{FF2B5EF4-FFF2-40B4-BE49-F238E27FC236}">
                <a16:creationId xmlns:a16="http://schemas.microsoft.com/office/drawing/2014/main" id="{DC1AB6E5-8EF0-614F-851E-09013D3E986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12  </a:t>
            </a:r>
            <a:r>
              <a:rPr lang="en-US" altLang="en-US" sz="800" b="1">
                <a:solidFill>
                  <a:srgbClr val="2459AB"/>
                </a:solidFill>
              </a:rPr>
              <a:t>— </a:t>
            </a:r>
            <a:endParaRPr lang="en-US" altLang="en-US" sz="800" b="1"/>
          </a:p>
        </p:txBody>
      </p:sp>
      <p:cxnSp>
        <p:nvCxnSpPr>
          <p:cNvPr id="18" name="Straight Connector 17">
            <a:extLst>
              <a:ext uri="{FF2B5EF4-FFF2-40B4-BE49-F238E27FC236}">
                <a16:creationId xmlns:a16="http://schemas.microsoft.com/office/drawing/2014/main" id="{26661604-EC97-BE40-9054-1071CE2341F9}"/>
              </a:ext>
            </a:extLst>
          </p:cNvPr>
          <p:cNvCxnSpPr>
            <a:cxnSpLocks/>
          </p:cNvCxnSpPr>
          <p:nvPr/>
        </p:nvCxnSpPr>
        <p:spPr>
          <a:xfrm>
            <a:off x="1892301" y="375088"/>
            <a:ext cx="12699" cy="1274326"/>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0F0FCF-9336-DC40-A7AA-D29A3D460272}"/>
              </a:ext>
            </a:extLst>
          </p:cNvPr>
          <p:cNvCxnSpPr>
            <a:cxnSpLocks/>
          </p:cNvCxnSpPr>
          <p:nvPr/>
        </p:nvCxnSpPr>
        <p:spPr>
          <a:xfrm flipH="1">
            <a:off x="3266853" y="1766004"/>
            <a:ext cx="4606" cy="27568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92CAD69-BF8A-0040-8D70-AF5CC66C36D2}"/>
              </a:ext>
            </a:extLst>
          </p:cNvPr>
          <p:cNvCxnSpPr>
            <a:cxnSpLocks/>
          </p:cNvCxnSpPr>
          <p:nvPr/>
        </p:nvCxnSpPr>
        <p:spPr>
          <a:xfrm>
            <a:off x="2027064" y="1778069"/>
            <a:ext cx="0" cy="273216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210D9F0-FE7E-384A-831E-C4A5326C838E}"/>
              </a:ext>
            </a:extLst>
          </p:cNvPr>
          <p:cNvCxnSpPr>
            <a:cxnSpLocks/>
          </p:cNvCxnSpPr>
          <p:nvPr/>
        </p:nvCxnSpPr>
        <p:spPr>
          <a:xfrm>
            <a:off x="4606040" y="1778069"/>
            <a:ext cx="0" cy="2760663"/>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4673" name="Picture 21" descr="https://tsa-report.ndc.nasa.gov/missions/1425666661PV_North_Diag_v2.jpg">
            <a:extLst>
              <a:ext uri="{FF2B5EF4-FFF2-40B4-BE49-F238E27FC236}">
                <a16:creationId xmlns:a16="http://schemas.microsoft.com/office/drawing/2014/main" id="{B1A9152F-DC0D-AE43-B731-77265E965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525" y="162067"/>
            <a:ext cx="10572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3D928D-65CF-4D6D-A797-BC07026F942A}"/>
              </a:ext>
            </a:extLst>
          </p:cNvPr>
          <p:cNvSpPr>
            <a:spLocks noGrp="1"/>
          </p:cNvSpPr>
          <p:nvPr>
            <p:ph type="sldNum" sz="quarter" idx="10"/>
          </p:nvPr>
        </p:nvSpPr>
        <p:spPr/>
        <p:txBody>
          <a:bodyPr/>
          <a:lstStyle/>
          <a:p>
            <a:pPr>
              <a:defRPr/>
            </a:pPr>
            <a:fld id="{C97FC93B-C000-4144-A816-33D84D903655}" type="slidenum">
              <a:rPr lang="en-US" altLang="en-US" smtClean="0"/>
              <a:pPr>
                <a:defRPr/>
              </a:pPr>
              <a:t>2</a:t>
            </a:fld>
            <a:endParaRPr lang="en-US" altLang="en-US"/>
          </a:p>
        </p:txBody>
      </p:sp>
      <p:graphicFrame>
        <p:nvGraphicFramePr>
          <p:cNvPr id="8" name="Table 7">
            <a:extLst>
              <a:ext uri="{FF2B5EF4-FFF2-40B4-BE49-F238E27FC236}">
                <a16:creationId xmlns:a16="http://schemas.microsoft.com/office/drawing/2014/main" id="{4D328492-7744-48FE-8125-0262A859DA5F}"/>
              </a:ext>
            </a:extLst>
          </p:cNvPr>
          <p:cNvGraphicFramePr>
            <a:graphicFrameLocks noGrp="1"/>
          </p:cNvGraphicFramePr>
          <p:nvPr>
            <p:extLst>
              <p:ext uri="{D42A27DB-BD31-4B8C-83A1-F6EECF244321}">
                <p14:modId xmlns:p14="http://schemas.microsoft.com/office/powerpoint/2010/main" val="2898072800"/>
              </p:ext>
            </p:extLst>
          </p:nvPr>
        </p:nvGraphicFramePr>
        <p:xfrm>
          <a:off x="204441" y="563880"/>
          <a:ext cx="3598126" cy="3779520"/>
        </p:xfrm>
        <a:graphic>
          <a:graphicData uri="http://schemas.openxmlformats.org/drawingml/2006/table">
            <a:tbl>
              <a:tblPr firstRow="1" firstCol="1" bandRow="1"/>
              <a:tblGrid>
                <a:gridCol w="3598126">
                  <a:extLst>
                    <a:ext uri="{9D8B030D-6E8A-4147-A177-3AD203B41FA5}">
                      <a16:colId xmlns:a16="http://schemas.microsoft.com/office/drawing/2014/main" val="49346162"/>
                    </a:ext>
                  </a:extLst>
                </a:gridCol>
              </a:tblGrid>
              <a:tr h="3319462">
                <a:tc>
                  <a:txBody>
                    <a:bodyPr/>
                    <a:lstStyle/>
                    <a:p>
                      <a:pPr marL="0" marR="0" indent="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Since its founding, NASA has been dedicated to the advancement of aeronautics and space science. The NASA scientific and technical information (STI) program plays a key part in helping NASA maintain this important role.</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The NASA STI program operates under the auspices of the Agency Chief Information Officer. It collects, organizes, provides for archiving, and disseminates NASA’s STI. The NASA STI program provides access to the NTRS Registered and its public interface, the NASA Technical Reports Server, thus providing one of the largest collections of aeronautical and space science STI in the world. Results are published in both non-NASA channels and by NASA in the NASA STI Report Series, which includes the following report types:</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TECHNICAL PUBLICATION. Reports of completed research or a major significant phase of research that present the results of NASA Programs and include extensive data or theoretical analysis. Includes compilations of significant scientific and technical data and information deemed to be of continuing reference value. NASA counter-part of peer-reviewed formal professional papers but has less stringent limitations on manuscript length and extent of graphic presentations.</a:t>
                      </a: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TECHNICAL MEMORANDUM. </a:t>
                      </a:r>
                      <a:br>
                        <a:rPr lang="en-US" sz="800" dirty="0">
                          <a:effectLst/>
                          <a:latin typeface="Arial" panose="020B0604020202020204" pitchFamily="34" charset="0"/>
                          <a:ea typeface="Times New Roman" panose="02020603050405020304" pitchFamily="18" charset="0"/>
                          <a:cs typeface="Times New Roman" panose="02020603050405020304" pitchFamily="18" charset="0"/>
                        </a:rPr>
                      </a:br>
                      <a:r>
                        <a:rPr lang="en-US" sz="800" dirty="0">
                          <a:effectLst/>
                          <a:latin typeface="Arial" panose="020B0604020202020204" pitchFamily="34" charset="0"/>
                          <a:ea typeface="Times New Roman" panose="02020603050405020304" pitchFamily="18" charset="0"/>
                          <a:cs typeface="Times New Roman" panose="02020603050405020304" pitchFamily="18" charset="0"/>
                        </a:rPr>
                        <a:t>Scientific and technical findings that are preliminary or of specialized interest, e.g., quick release reports, working papers, and bibliographies that contain minimal annotation. Does not contain extensive analysis.</a:t>
                      </a: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CONTRACTOR REPORT. Scientific and technical findings by NASA-sponsored contractors and grantees.</a:t>
                      </a:r>
                    </a:p>
                  </a:txBody>
                  <a:tcPr marL="71383" marR="71383" marT="0" marB="0">
                    <a:lnL>
                      <a:noFill/>
                    </a:lnL>
                    <a:lnR>
                      <a:noFill/>
                    </a:lnR>
                    <a:lnT>
                      <a:noFill/>
                    </a:lnT>
                    <a:lnB>
                      <a:noFill/>
                    </a:lnB>
                  </a:tcPr>
                </a:tc>
                <a:extLst>
                  <a:ext uri="{0D108BD9-81ED-4DB2-BD59-A6C34878D82A}">
                    <a16:rowId xmlns:a16="http://schemas.microsoft.com/office/drawing/2014/main" val="786199235"/>
                  </a:ext>
                </a:extLst>
              </a:tr>
            </a:tbl>
          </a:graphicData>
        </a:graphic>
      </p:graphicFrame>
      <p:graphicFrame>
        <p:nvGraphicFramePr>
          <p:cNvPr id="9" name="Table 8">
            <a:extLst>
              <a:ext uri="{FF2B5EF4-FFF2-40B4-BE49-F238E27FC236}">
                <a16:creationId xmlns:a16="http://schemas.microsoft.com/office/drawing/2014/main" id="{8C50413A-4042-40A2-9905-56923A4C61C9}"/>
              </a:ext>
            </a:extLst>
          </p:cNvPr>
          <p:cNvGraphicFramePr>
            <a:graphicFrameLocks noGrp="1"/>
          </p:cNvGraphicFramePr>
          <p:nvPr>
            <p:extLst>
              <p:ext uri="{D42A27DB-BD31-4B8C-83A1-F6EECF244321}">
                <p14:modId xmlns:p14="http://schemas.microsoft.com/office/powerpoint/2010/main" val="4219832189"/>
              </p:ext>
            </p:extLst>
          </p:nvPr>
        </p:nvGraphicFramePr>
        <p:xfrm>
          <a:off x="3802567" y="563880"/>
          <a:ext cx="3884339" cy="3779520"/>
        </p:xfrm>
        <a:graphic>
          <a:graphicData uri="http://schemas.openxmlformats.org/drawingml/2006/table">
            <a:tbl>
              <a:tblPr firstRow="1" firstCol="1" bandRow="1"/>
              <a:tblGrid>
                <a:gridCol w="3884339">
                  <a:extLst>
                    <a:ext uri="{9D8B030D-6E8A-4147-A177-3AD203B41FA5}">
                      <a16:colId xmlns:a16="http://schemas.microsoft.com/office/drawing/2014/main" val="49346162"/>
                    </a:ext>
                  </a:extLst>
                </a:gridCol>
              </a:tblGrid>
              <a:tr h="0">
                <a:tc>
                  <a:txBody>
                    <a:bodyPr/>
                    <a:lstStyle/>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CONFERENCE PUBLICATION. </a:t>
                      </a:r>
                      <a:br>
                        <a:rPr lang="en-US" sz="800" dirty="0">
                          <a:effectLst/>
                          <a:latin typeface="Arial" panose="020B0604020202020204" pitchFamily="34" charset="0"/>
                          <a:ea typeface="Times New Roman" panose="02020603050405020304" pitchFamily="18" charset="0"/>
                          <a:cs typeface="Times New Roman" panose="02020603050405020304" pitchFamily="18" charset="0"/>
                        </a:rPr>
                      </a:br>
                      <a:r>
                        <a:rPr lang="en-US" sz="800" dirty="0">
                          <a:effectLst/>
                          <a:latin typeface="Arial" panose="020B0604020202020204" pitchFamily="34" charset="0"/>
                          <a:ea typeface="Times New Roman" panose="02020603050405020304" pitchFamily="18" charset="0"/>
                          <a:cs typeface="Times New Roman" panose="02020603050405020304" pitchFamily="18" charset="0"/>
                        </a:rPr>
                        <a:t>Collected papers from scientific and technical conferences, symposia, seminars, or other meetings sponsored or co-sponsored by NASA.</a:t>
                      </a: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SPECIAL PUBLICATION. Scientific, technical, or historical information from NASA programs, projects, and missions, often concerned with subjects having substantial public interest.</a:t>
                      </a: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TECHNICAL TRANSLATION. </a:t>
                      </a:r>
                      <a:br>
                        <a:rPr lang="en-US" sz="800" dirty="0">
                          <a:effectLst/>
                          <a:latin typeface="Arial" panose="020B0604020202020204" pitchFamily="34" charset="0"/>
                          <a:ea typeface="Times New Roman" panose="02020603050405020304" pitchFamily="18" charset="0"/>
                          <a:cs typeface="Times New Roman" panose="02020603050405020304" pitchFamily="18" charset="0"/>
                        </a:rPr>
                      </a:br>
                      <a:r>
                        <a:rPr lang="en-US" sz="800" dirty="0">
                          <a:effectLst/>
                          <a:latin typeface="Arial" panose="020B0604020202020204" pitchFamily="34" charset="0"/>
                          <a:ea typeface="Times New Roman" panose="02020603050405020304" pitchFamily="18" charset="0"/>
                          <a:cs typeface="Times New Roman" panose="02020603050405020304" pitchFamily="18" charset="0"/>
                        </a:rPr>
                        <a:t>English-language translations of foreign scientific and technical material pertinent to NASA’s mission.</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Specialized services also include organizing and publishing research results, distributing specialized research announcements and feeds, providing information desk and personal search support, and enabling data exchange services.</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For more information about the NASA STI program, see the following:</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Access the NASA STI program home page at </a:t>
                      </a:r>
                      <a:r>
                        <a:rPr lang="en-US" sz="800" u="sng" dirty="0">
                          <a:effectLst/>
                          <a:latin typeface="Arial" panose="020B0604020202020204" pitchFamily="34" charset="0"/>
                          <a:ea typeface="Times New Roman" panose="02020603050405020304" pitchFamily="18" charset="0"/>
                          <a:cs typeface="Times New Roman" panose="02020603050405020304" pitchFamily="18" charset="0"/>
                        </a:rPr>
                        <a:t>http://www.sti.nasa.gov</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E-mail your question to </a:t>
                      </a:r>
                      <a:r>
                        <a:rPr lang="en-US" sz="800" u="sng" dirty="0">
                          <a:effectLst/>
                          <a:latin typeface="Arial" panose="020B0604020202020204" pitchFamily="34" charset="0"/>
                          <a:ea typeface="Times New Roman" panose="02020603050405020304" pitchFamily="18" charset="0"/>
                          <a:cs typeface="Times New Roman" panose="02020603050405020304" pitchFamily="18" charset="0"/>
                        </a:rPr>
                        <a:t>help@sti.nasa.gov</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Phone the NASA STI Information Desk at  757-864-9658</a:t>
                      </a:r>
                    </a:p>
                    <a:p>
                      <a:pPr marL="171450" marR="0" indent="-171450">
                        <a:lnSpc>
                          <a:spcPct val="100000"/>
                        </a:lnSpc>
                        <a:spcBef>
                          <a:spcPts val="0"/>
                        </a:spcBef>
                        <a:spcAft>
                          <a:spcPts val="0"/>
                        </a:spcAft>
                        <a:buFont typeface="Wingdings" panose="05000000000000000000" pitchFamily="2" charset="2"/>
                        <a:buChar char="§"/>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Write to:</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NASA STI Information Desk</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Mail Stop 148</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NASA Langley Research Center</a:t>
                      </a:r>
                    </a:p>
                    <a:p>
                      <a:pPr marL="0" marR="0" indent="228600">
                        <a:lnSpc>
                          <a:spcPct val="100000"/>
                        </a:lnSpc>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Hampton, VA 23681-2199</a:t>
                      </a:r>
                    </a:p>
                  </a:txBody>
                  <a:tcPr marL="228600" marR="109855" marT="0" marB="0">
                    <a:lnL>
                      <a:noFill/>
                    </a:lnL>
                    <a:lnR>
                      <a:noFill/>
                    </a:lnR>
                    <a:lnT>
                      <a:noFill/>
                    </a:lnT>
                    <a:lnB>
                      <a:noFill/>
                    </a:lnB>
                  </a:tcPr>
                </a:tc>
                <a:extLst>
                  <a:ext uri="{0D108BD9-81ED-4DB2-BD59-A6C34878D82A}">
                    <a16:rowId xmlns:a16="http://schemas.microsoft.com/office/drawing/2014/main" val="786199235"/>
                  </a:ext>
                </a:extLst>
              </a:tr>
              <a:tr h="0">
                <a:tc>
                  <a:txBody>
                    <a:bodyPr/>
                    <a:lstStyle/>
                    <a:p>
                      <a:pPr marL="0" marR="0" indent="228600">
                        <a:lnSpc>
                          <a:spcPct val="100000"/>
                        </a:lnSpc>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600" marR="109855" marT="0" marB="0">
                    <a:lnL>
                      <a:noFill/>
                    </a:lnL>
                    <a:lnR>
                      <a:noFill/>
                    </a:lnR>
                    <a:lnT>
                      <a:noFill/>
                    </a:lnT>
                    <a:lnB>
                      <a:noFill/>
                    </a:lnB>
                  </a:tcPr>
                </a:tc>
                <a:extLst>
                  <a:ext uri="{0D108BD9-81ED-4DB2-BD59-A6C34878D82A}">
                    <a16:rowId xmlns:a16="http://schemas.microsoft.com/office/drawing/2014/main" val="26681008"/>
                  </a:ext>
                </a:extLst>
              </a:tr>
            </a:tbl>
          </a:graphicData>
        </a:graphic>
      </p:graphicFrame>
      <p:sp>
        <p:nvSpPr>
          <p:cNvPr id="11" name="TextBox 10">
            <a:extLst>
              <a:ext uri="{FF2B5EF4-FFF2-40B4-BE49-F238E27FC236}">
                <a16:creationId xmlns:a16="http://schemas.microsoft.com/office/drawing/2014/main" id="{AA1924F8-3333-486B-9920-DE33500D0917}"/>
              </a:ext>
            </a:extLst>
          </p:cNvPr>
          <p:cNvSpPr txBox="1"/>
          <p:nvPr/>
        </p:nvSpPr>
        <p:spPr>
          <a:xfrm>
            <a:off x="0" y="62361"/>
            <a:ext cx="7772399" cy="369332"/>
          </a:xfrm>
          <a:prstGeom prst="rect">
            <a:avLst/>
          </a:prstGeom>
          <a:noFill/>
        </p:spPr>
        <p:txBody>
          <a:bodyPr wrap="square">
            <a:spAutoFit/>
          </a:bodyPr>
          <a:lstStyle/>
          <a:p>
            <a:pPr algn="ctr"/>
            <a:r>
              <a:rPr lang="en-US" sz="1800" dirty="0">
                <a:effectLst/>
                <a:latin typeface="Arial" panose="020B0604020202020204" pitchFamily="34" charset="0"/>
                <a:ea typeface="Times New Roman" panose="02020603050405020304" pitchFamily="18" charset="0"/>
                <a:cs typeface="Times New Roman" panose="02020603050405020304" pitchFamily="18" charset="0"/>
              </a:rPr>
              <a:t>NASA STI Program </a:t>
            </a:r>
            <a:endParaRPr lang="en-US" dirty="0"/>
          </a:p>
        </p:txBody>
      </p:sp>
    </p:spTree>
    <p:extLst>
      <p:ext uri="{BB962C8B-B14F-4D97-AF65-F5344CB8AC3E}">
        <p14:creationId xmlns:p14="http://schemas.microsoft.com/office/powerpoint/2010/main" val="1314628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a:extLst>
              <a:ext uri="{FF2B5EF4-FFF2-40B4-BE49-F238E27FC236}">
                <a16:creationId xmlns:a16="http://schemas.microsoft.com/office/drawing/2014/main" id="{0DAC949A-336F-E74E-9837-C46D14A47A54}"/>
              </a:ext>
            </a:extLst>
          </p:cNvPr>
          <p:cNvSpPr>
            <a:spLocks noChangeArrowheads="1"/>
          </p:cNvSpPr>
          <p:nvPr/>
        </p:nvSpPr>
        <p:spPr bwMode="auto">
          <a:xfrm>
            <a:off x="287338" y="179388"/>
            <a:ext cx="45005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PIONEER-VENUS: LARGE PROBE ‘SOUNDER’</a:t>
            </a:r>
          </a:p>
          <a:p>
            <a:pPr eaLnBrk="1" hangingPunct="1">
              <a:spcBef>
                <a:spcPct val="0"/>
              </a:spcBef>
              <a:buFontTx/>
              <a:buNone/>
            </a:pPr>
            <a:r>
              <a:rPr lang="en-US" altLang="en-US" sz="900" b="1" dirty="0"/>
              <a:t>PLANET: </a:t>
            </a:r>
            <a:r>
              <a:rPr lang="en-US" altLang="en-US" sz="900" b="1" dirty="0">
                <a:solidFill>
                  <a:srgbClr val="2459AB"/>
                </a:solidFill>
              </a:rPr>
              <a:t>VENUS</a:t>
            </a:r>
          </a:p>
          <a:p>
            <a:pPr eaLnBrk="1" hangingPunct="1">
              <a:spcBef>
                <a:spcPct val="0"/>
              </a:spcBef>
              <a:buFontTx/>
              <a:buNone/>
            </a:pPr>
            <a:r>
              <a:rPr lang="en-US" altLang="en-US" sz="900" b="1" dirty="0"/>
              <a:t>LAUNCH: </a:t>
            </a:r>
            <a:r>
              <a:rPr lang="en-US" altLang="en-US" sz="900" b="1" dirty="0">
                <a:solidFill>
                  <a:srgbClr val="2459AB"/>
                </a:solidFill>
              </a:rPr>
              <a:t>AUG 8, 1978     </a:t>
            </a:r>
          </a:p>
          <a:p>
            <a:pPr eaLnBrk="1" hangingPunct="1">
              <a:spcBef>
                <a:spcPct val="0"/>
              </a:spcBef>
              <a:buFontTx/>
              <a:buNone/>
            </a:pPr>
            <a:r>
              <a:rPr lang="en-US" altLang="en-US" sz="900" b="1" dirty="0"/>
              <a:t>ENTRY: </a:t>
            </a:r>
            <a:r>
              <a:rPr lang="en-US" altLang="en-US" sz="900" b="1" dirty="0">
                <a:solidFill>
                  <a:srgbClr val="2459AB"/>
                </a:solidFill>
              </a:rPr>
              <a:t>DEC 9, 1978 </a:t>
            </a:r>
          </a:p>
          <a:p>
            <a:pPr eaLnBrk="1" hangingPunct="1">
              <a:spcBef>
                <a:spcPct val="0"/>
              </a:spcBef>
              <a:buFontTx/>
              <a:buNone/>
            </a:pPr>
            <a:endParaRPr lang="en-US" altLang="en-US" sz="900" b="1" dirty="0">
              <a:solidFill>
                <a:srgbClr val="2459AB"/>
              </a:solidFill>
            </a:endParaRPr>
          </a:p>
        </p:txBody>
      </p:sp>
      <p:sp>
        <p:nvSpPr>
          <p:cNvPr id="26626" name="Rectangle 6">
            <a:extLst>
              <a:ext uri="{FF2B5EF4-FFF2-40B4-BE49-F238E27FC236}">
                <a16:creationId xmlns:a16="http://schemas.microsoft.com/office/drawing/2014/main" id="{A97B0530-DF88-1F48-8E64-CE9013D462E2}"/>
              </a:ext>
            </a:extLst>
          </p:cNvPr>
          <p:cNvSpPr>
            <a:spLocks noChangeArrowheads="1"/>
          </p:cNvSpPr>
          <p:nvPr/>
        </p:nvSpPr>
        <p:spPr bwMode="auto">
          <a:xfrm>
            <a:off x="1752519" y="339726"/>
            <a:ext cx="460700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This probe contained 7 experiments, including 1 to measure the atmospheric composition.</a:t>
            </a:r>
            <a:endParaRPr lang="en-US" altLang="en-US" sz="900" b="1" dirty="0">
              <a:solidFill>
                <a:srgbClr val="2459AB"/>
              </a:solidFill>
            </a:endParaRPr>
          </a:p>
        </p:txBody>
      </p:sp>
      <p:sp>
        <p:nvSpPr>
          <p:cNvPr id="26627" name="Rectangle 6">
            <a:extLst>
              <a:ext uri="{FF2B5EF4-FFF2-40B4-BE49-F238E27FC236}">
                <a16:creationId xmlns:a16="http://schemas.microsoft.com/office/drawing/2014/main" id="{8BF5F58E-71BC-8045-BDE9-AD6561E029A6}"/>
              </a:ext>
            </a:extLst>
          </p:cNvPr>
          <p:cNvSpPr>
            <a:spLocks noChangeArrowheads="1"/>
          </p:cNvSpPr>
          <p:nvPr/>
        </p:nvSpPr>
        <p:spPr bwMode="auto">
          <a:xfrm>
            <a:off x="1739899" y="624078"/>
            <a:ext cx="46656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 </a:t>
            </a:r>
            <a:r>
              <a:rPr lang="en-US" altLang="en-US" sz="900" dirty="0"/>
              <a:t> Thermocouples: one at 17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900" dirty="0"/>
              <a:t>off stagnation point (0.41 cm below heat-shield surface); another on conical frustum ahead of shoulder (0.30 cm below heat-shield surface) at s/Rn = 2.2. </a:t>
            </a:r>
            <a:endParaRPr lang="en-US" altLang="en-US" sz="900" b="1" dirty="0">
              <a:solidFill>
                <a:srgbClr val="2459AB"/>
              </a:solidFill>
            </a:endParaRPr>
          </a:p>
        </p:txBody>
      </p:sp>
      <p:sp>
        <p:nvSpPr>
          <p:cNvPr id="26628" name="Rectangle 7">
            <a:extLst>
              <a:ext uri="{FF2B5EF4-FFF2-40B4-BE49-F238E27FC236}">
                <a16:creationId xmlns:a16="http://schemas.microsoft.com/office/drawing/2014/main" id="{28EBBD88-929C-B842-9FF7-F17F5BE3B5C7}"/>
              </a:ext>
            </a:extLst>
          </p:cNvPr>
          <p:cNvSpPr>
            <a:spLocks noChangeArrowheads="1"/>
          </p:cNvSpPr>
          <p:nvPr/>
        </p:nvSpPr>
        <p:spPr bwMode="auto">
          <a:xfrm>
            <a:off x="1746964" y="1055711"/>
            <a:ext cx="49139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solidFill>
                  <a:srgbClr val="000000"/>
                </a:solidFill>
              </a:rPr>
              <a:t> Heating rates and loads are probably for non-ablating conditions. </a:t>
            </a:r>
          </a:p>
          <a:p>
            <a:pPr eaLnBrk="1" hangingPunct="1">
              <a:spcBef>
                <a:spcPct val="0"/>
              </a:spcBef>
              <a:buFontTx/>
              <a:buNone/>
            </a:pPr>
            <a:r>
              <a:rPr lang="en-US" altLang="en-US" sz="900" dirty="0">
                <a:solidFill>
                  <a:srgbClr val="000000"/>
                </a:solidFill>
              </a:rPr>
              <a:t> Parachute deployed at 66.46 km to extract probe from heat shield. Parachute detached from probe at 1076 sec after entry Probe impacted surface (signal ended) 3261 sec. after entry.</a:t>
            </a:r>
            <a:endParaRPr lang="en-US" altLang="en-US" sz="900" b="1" dirty="0">
              <a:solidFill>
                <a:srgbClr val="2459AB"/>
              </a:solidFill>
            </a:endParaRPr>
          </a:p>
        </p:txBody>
      </p:sp>
      <p:sp>
        <p:nvSpPr>
          <p:cNvPr id="26629" name="TextBox 6">
            <a:extLst>
              <a:ext uri="{FF2B5EF4-FFF2-40B4-BE49-F238E27FC236}">
                <a16:creationId xmlns:a16="http://schemas.microsoft.com/office/drawing/2014/main" id="{35DB8AFC-31CF-E54D-8C07-4050AA9EAA66}"/>
              </a:ext>
            </a:extLst>
          </p:cNvPr>
          <p:cNvSpPr txBox="1">
            <a:spLocks noChangeArrowheads="1"/>
          </p:cNvSpPr>
          <p:nvPr/>
        </p:nvSpPr>
        <p:spPr bwMode="auto">
          <a:xfrm rot="10800000" flipV="1">
            <a:off x="392826" y="1517865"/>
            <a:ext cx="1346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6630" name="TextBox 6">
            <a:extLst>
              <a:ext uri="{FF2B5EF4-FFF2-40B4-BE49-F238E27FC236}">
                <a16:creationId xmlns:a16="http://schemas.microsoft.com/office/drawing/2014/main" id="{651EBB10-226C-5C44-BABF-0FB40D12EE9C}"/>
              </a:ext>
            </a:extLst>
          </p:cNvPr>
          <p:cNvSpPr txBox="1">
            <a:spLocks noChangeArrowheads="1"/>
          </p:cNvSpPr>
          <p:nvPr/>
        </p:nvSpPr>
        <p:spPr bwMode="auto">
          <a:xfrm rot="10800000" flipV="1">
            <a:off x="2860010" y="1517865"/>
            <a:ext cx="1250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6631" name="TextBox 6">
            <a:extLst>
              <a:ext uri="{FF2B5EF4-FFF2-40B4-BE49-F238E27FC236}">
                <a16:creationId xmlns:a16="http://schemas.microsoft.com/office/drawing/2014/main" id="{C30A6414-3FD5-1546-B479-947B85E9C163}"/>
              </a:ext>
            </a:extLst>
          </p:cNvPr>
          <p:cNvSpPr txBox="1">
            <a:spLocks noChangeArrowheads="1"/>
          </p:cNvSpPr>
          <p:nvPr/>
        </p:nvSpPr>
        <p:spPr bwMode="auto">
          <a:xfrm rot="10800000" flipV="1">
            <a:off x="3861055" y="1517865"/>
            <a:ext cx="1727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6632" name="TextBox 6">
            <a:extLst>
              <a:ext uri="{FF2B5EF4-FFF2-40B4-BE49-F238E27FC236}">
                <a16:creationId xmlns:a16="http://schemas.microsoft.com/office/drawing/2014/main" id="{F97BBEB9-33CD-A64A-B432-306A91378587}"/>
              </a:ext>
            </a:extLst>
          </p:cNvPr>
          <p:cNvSpPr txBox="1">
            <a:spLocks noChangeArrowheads="1"/>
          </p:cNvSpPr>
          <p:nvPr/>
        </p:nvSpPr>
        <p:spPr bwMode="auto">
          <a:xfrm rot="10800000" flipV="1">
            <a:off x="1830473" y="1517865"/>
            <a:ext cx="10556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3" name="Table 12">
            <a:extLst>
              <a:ext uri="{FF2B5EF4-FFF2-40B4-BE49-F238E27FC236}">
                <a16:creationId xmlns:a16="http://schemas.microsoft.com/office/drawing/2014/main" id="{1828F849-9148-2944-9D6E-A1D468A25637}"/>
              </a:ext>
            </a:extLst>
          </p:cNvPr>
          <p:cNvGraphicFramePr>
            <a:graphicFrameLocks noGrp="1"/>
          </p:cNvGraphicFramePr>
          <p:nvPr>
            <p:extLst>
              <p:ext uri="{D42A27DB-BD31-4B8C-83A1-F6EECF244321}">
                <p14:modId xmlns:p14="http://schemas.microsoft.com/office/powerpoint/2010/main" val="3608889555"/>
              </p:ext>
            </p:extLst>
          </p:nvPr>
        </p:nvGraphicFramePr>
        <p:xfrm>
          <a:off x="287338" y="1701974"/>
          <a:ext cx="7162797" cy="3078280"/>
        </p:xfrm>
        <a:graphic>
          <a:graphicData uri="http://schemas.openxmlformats.org/drawingml/2006/table">
            <a:tbl>
              <a:tblPr/>
              <a:tblGrid>
                <a:gridCol w="642560">
                  <a:extLst>
                    <a:ext uri="{9D8B030D-6E8A-4147-A177-3AD203B41FA5}">
                      <a16:colId xmlns:a16="http://schemas.microsoft.com/office/drawing/2014/main" val="20000"/>
                    </a:ext>
                  </a:extLst>
                </a:gridCol>
                <a:gridCol w="867905">
                  <a:extLst>
                    <a:ext uri="{9D8B030D-6E8A-4147-A177-3AD203B41FA5}">
                      <a16:colId xmlns:a16="http://schemas.microsoft.com/office/drawing/2014/main" val="20001"/>
                    </a:ext>
                  </a:extLst>
                </a:gridCol>
                <a:gridCol w="455346">
                  <a:extLst>
                    <a:ext uri="{9D8B030D-6E8A-4147-A177-3AD203B41FA5}">
                      <a16:colId xmlns:a16="http://schemas.microsoft.com/office/drawing/2014/main" val="20002"/>
                    </a:ext>
                  </a:extLst>
                </a:gridCol>
                <a:gridCol w="652783">
                  <a:extLst>
                    <a:ext uri="{9D8B030D-6E8A-4147-A177-3AD203B41FA5}">
                      <a16:colId xmlns:a16="http://schemas.microsoft.com/office/drawing/2014/main" val="20003"/>
                    </a:ext>
                  </a:extLst>
                </a:gridCol>
                <a:gridCol w="666427">
                  <a:extLst>
                    <a:ext uri="{9D8B030D-6E8A-4147-A177-3AD203B41FA5}">
                      <a16:colId xmlns:a16="http://schemas.microsoft.com/office/drawing/2014/main" val="20004"/>
                    </a:ext>
                  </a:extLst>
                </a:gridCol>
                <a:gridCol w="441702">
                  <a:extLst>
                    <a:ext uri="{9D8B030D-6E8A-4147-A177-3AD203B41FA5}">
                      <a16:colId xmlns:a16="http://schemas.microsoft.com/office/drawing/2014/main" val="20005"/>
                    </a:ext>
                  </a:extLst>
                </a:gridCol>
                <a:gridCol w="635431">
                  <a:extLst>
                    <a:ext uri="{9D8B030D-6E8A-4147-A177-3AD203B41FA5}">
                      <a16:colId xmlns:a16="http://schemas.microsoft.com/office/drawing/2014/main" val="20006"/>
                    </a:ext>
                  </a:extLst>
                </a:gridCol>
                <a:gridCol w="821410">
                  <a:extLst>
                    <a:ext uri="{9D8B030D-6E8A-4147-A177-3AD203B41FA5}">
                      <a16:colId xmlns:a16="http://schemas.microsoft.com/office/drawing/2014/main" val="20007"/>
                    </a:ext>
                  </a:extLst>
                </a:gridCol>
                <a:gridCol w="635430">
                  <a:extLst>
                    <a:ext uri="{9D8B030D-6E8A-4147-A177-3AD203B41FA5}">
                      <a16:colId xmlns:a16="http://schemas.microsoft.com/office/drawing/2014/main" val="20008"/>
                    </a:ext>
                  </a:extLst>
                </a:gridCol>
                <a:gridCol w="1343803">
                  <a:extLst>
                    <a:ext uri="{9D8B030D-6E8A-4147-A177-3AD203B41FA5}">
                      <a16:colId xmlns:a16="http://schemas.microsoft.com/office/drawing/2014/main" val="20009"/>
                    </a:ext>
                  </a:extLst>
                </a:gridCol>
              </a:tblGrid>
              <a:tr h="54624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&amp; Relative: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-32.37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200 km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half-cone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10.82 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Carbon-phenolic FM 5055</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Ribless</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guide surface, 8 gore pilot chute, (2) Conical ribbon, 18 gore main chute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36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&amp; Relative:</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11.54km/s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 200 km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0.36 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~1813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1.60 cm at stagnation point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 (2) Pilot chute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066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α)</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1.59 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~2468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0.76 m dia.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CdA</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=0.37 m²) (2) 4.94 m dia.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CdA</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=10.4 m²)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953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316.483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stag.pt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~11305 J/cm²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chopped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molded; conical section: tape-wrapped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~0.82</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079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189.7 kg/m²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Science instr</a:t>
                      </a:r>
                      <a:r>
                        <a:rPr kumimoji="0" lang="en-US" altLang="en-US" sz="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29.15 kg (9.2</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heating stag.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~10.2 atm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~3287 pa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842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286.4g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inc</a:t>
                      </a:r>
                      <a:r>
                        <a:rPr kumimoji="0" lang="en-US" altLang="en-US" sz="4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a:t>
                      </a:r>
                      <a:r>
                        <a:rPr kumimoji="0" lang="en-US" altLang="en-US" sz="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8.83</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Aft cover:1.52</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4145 W/cm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(1) Dacron 1.25 oz/yd² (2) Dacron 2.25 oz/yd²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712" name="TextBox 6">
            <a:extLst>
              <a:ext uri="{FF2B5EF4-FFF2-40B4-BE49-F238E27FC236}">
                <a16:creationId xmlns:a16="http://schemas.microsoft.com/office/drawing/2014/main" id="{D5CF201F-F3F5-F141-A2E4-86F8AB152CF8}"/>
              </a:ext>
            </a:extLst>
          </p:cNvPr>
          <p:cNvSpPr txBox="1">
            <a:spLocks noChangeArrowheads="1"/>
          </p:cNvSpPr>
          <p:nvPr/>
        </p:nvSpPr>
        <p:spPr bwMode="auto">
          <a:xfrm rot="10800000" flipV="1">
            <a:off x="5684838" y="1517866"/>
            <a:ext cx="1708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5" name="Rectangle 14">
            <a:extLst>
              <a:ext uri="{FF2B5EF4-FFF2-40B4-BE49-F238E27FC236}">
                <a16:creationId xmlns:a16="http://schemas.microsoft.com/office/drawing/2014/main" id="{D26AEDC4-E16F-4F49-889D-36026DBE6A79}"/>
              </a:ext>
            </a:extLst>
          </p:cNvPr>
          <p:cNvSpPr/>
          <p:nvPr/>
        </p:nvSpPr>
        <p:spPr>
          <a:xfrm>
            <a:off x="287338" y="1541289"/>
            <a:ext cx="7162799" cy="3238966"/>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17" name="Straight Connector 16">
            <a:extLst>
              <a:ext uri="{FF2B5EF4-FFF2-40B4-BE49-F238E27FC236}">
                <a16:creationId xmlns:a16="http://schemas.microsoft.com/office/drawing/2014/main" id="{EB1E745F-D7BB-9B48-9C15-B446E00BFDD5}"/>
              </a:ext>
            </a:extLst>
          </p:cNvPr>
          <p:cNvCxnSpPr>
            <a:cxnSpLocks/>
          </p:cNvCxnSpPr>
          <p:nvPr/>
        </p:nvCxnSpPr>
        <p:spPr>
          <a:xfrm flipH="1">
            <a:off x="1786395" y="1559333"/>
            <a:ext cx="15372" cy="323701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7EA2164-C93A-A245-84DC-7A4F80DFA4E0}"/>
              </a:ext>
            </a:extLst>
          </p:cNvPr>
          <p:cNvCxnSpPr>
            <a:cxnSpLocks/>
          </p:cNvCxnSpPr>
          <p:nvPr/>
        </p:nvCxnSpPr>
        <p:spPr>
          <a:xfrm>
            <a:off x="1778961" y="425271"/>
            <a:ext cx="15372" cy="1077896"/>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716" name="Slide Number Placeholder 2">
            <a:extLst>
              <a:ext uri="{FF2B5EF4-FFF2-40B4-BE49-F238E27FC236}">
                <a16:creationId xmlns:a16="http://schemas.microsoft.com/office/drawing/2014/main" id="{612332CC-EC9F-6946-AA31-942052861FA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13  </a:t>
            </a:r>
            <a:r>
              <a:rPr lang="en-US" altLang="en-US" sz="800" b="1">
                <a:solidFill>
                  <a:srgbClr val="2459AB"/>
                </a:solidFill>
              </a:rPr>
              <a:t>— </a:t>
            </a:r>
            <a:endParaRPr lang="en-US" altLang="en-US" sz="800" b="1"/>
          </a:p>
        </p:txBody>
      </p:sp>
      <p:cxnSp>
        <p:nvCxnSpPr>
          <p:cNvPr id="27" name="Straight Connector 26">
            <a:extLst>
              <a:ext uri="{FF2B5EF4-FFF2-40B4-BE49-F238E27FC236}">
                <a16:creationId xmlns:a16="http://schemas.microsoft.com/office/drawing/2014/main" id="{8452D693-E253-0145-A4A7-BEED97F8B184}"/>
              </a:ext>
            </a:extLst>
          </p:cNvPr>
          <p:cNvCxnSpPr>
            <a:cxnSpLocks/>
          </p:cNvCxnSpPr>
          <p:nvPr/>
        </p:nvCxnSpPr>
        <p:spPr>
          <a:xfrm>
            <a:off x="2903396" y="1541288"/>
            <a:ext cx="0" cy="32389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25D7E48-4143-B747-A9A4-55DA0EBB1842}"/>
              </a:ext>
            </a:extLst>
          </p:cNvPr>
          <p:cNvCxnSpPr>
            <a:cxnSpLocks/>
          </p:cNvCxnSpPr>
          <p:nvPr/>
        </p:nvCxnSpPr>
        <p:spPr>
          <a:xfrm>
            <a:off x="5468428" y="1551899"/>
            <a:ext cx="0" cy="323701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6720" name="Picture 30" descr="https://tsa-report.ndc.nasa.gov/missions/1425668082PV_sounder_diag_v3.jpg">
            <a:extLst>
              <a:ext uri="{FF2B5EF4-FFF2-40B4-BE49-F238E27FC236}">
                <a16:creationId xmlns:a16="http://schemas.microsoft.com/office/drawing/2014/main" id="{03F5F45D-A119-7943-BCC9-DA0713139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90628"/>
            <a:ext cx="893434" cy="13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1" name="Picture 31" descr="https://tsa-report.ndc.nasa.gov/missions/1425668082PV_Sounder_Logo.jpg">
            <a:extLst>
              <a:ext uri="{FF2B5EF4-FFF2-40B4-BE49-F238E27FC236}">
                <a16:creationId xmlns:a16="http://schemas.microsoft.com/office/drawing/2014/main" id="{AD05F521-B6F5-2A4A-93FF-4E0694A32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46" y="771567"/>
            <a:ext cx="678463" cy="7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E4466F45-4973-425E-BF2A-E788BA3DD63A}"/>
              </a:ext>
            </a:extLst>
          </p:cNvPr>
          <p:cNvCxnSpPr>
            <a:cxnSpLocks/>
          </p:cNvCxnSpPr>
          <p:nvPr/>
        </p:nvCxnSpPr>
        <p:spPr>
          <a:xfrm>
            <a:off x="4015061" y="1548185"/>
            <a:ext cx="0" cy="3237015"/>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a:extLst>
              <a:ext uri="{FF2B5EF4-FFF2-40B4-BE49-F238E27FC236}">
                <a16:creationId xmlns:a16="http://schemas.microsoft.com/office/drawing/2014/main" id="{435559CC-436D-7148-8B5B-450DBECBF76E}"/>
              </a:ext>
            </a:extLst>
          </p:cNvPr>
          <p:cNvSpPr>
            <a:spLocks noChangeArrowheads="1"/>
          </p:cNvSpPr>
          <p:nvPr/>
        </p:nvSpPr>
        <p:spPr bwMode="auto">
          <a:xfrm>
            <a:off x="1659724" y="179539"/>
            <a:ext cx="48815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descend into the Jovian atmosphere, collect atmospheric data and relay to the orbiter. </a:t>
            </a:r>
            <a:endParaRPr lang="en-US" altLang="en-US" sz="900" b="1" dirty="0">
              <a:solidFill>
                <a:srgbClr val="2459AB"/>
              </a:solidFill>
            </a:endParaRPr>
          </a:p>
        </p:txBody>
      </p:sp>
      <p:sp>
        <p:nvSpPr>
          <p:cNvPr id="27650" name="Rectangle 6">
            <a:extLst>
              <a:ext uri="{FF2B5EF4-FFF2-40B4-BE49-F238E27FC236}">
                <a16:creationId xmlns:a16="http://schemas.microsoft.com/office/drawing/2014/main" id="{6683781C-AEE1-F149-98C4-37DD273EE421}"/>
              </a:ext>
            </a:extLst>
          </p:cNvPr>
          <p:cNvSpPr>
            <a:spLocks noChangeArrowheads="1"/>
          </p:cNvSpPr>
          <p:nvPr/>
        </p:nvSpPr>
        <p:spPr bwMode="auto">
          <a:xfrm>
            <a:off x="1659724" y="479031"/>
            <a:ext cx="48958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b="1" dirty="0">
                <a:solidFill>
                  <a:srgbClr val="000000"/>
                </a:solidFill>
              </a:rPr>
              <a:t>:</a:t>
            </a:r>
            <a:r>
              <a:rPr lang="en-US" altLang="en-US" sz="900" dirty="0">
                <a:solidFill>
                  <a:srgbClr val="000000"/>
                </a:solidFill>
              </a:rPr>
              <a:t> Forebody TPS: ablation recession gauges. Afterbody TPS: thermocouples in the nylon phenolic. Galileo was the most difficult entry in the history of space exportation. Attempts to model Galileo's entry are little more than educated guesses with many phenomena poorly understood.  </a:t>
            </a:r>
            <a:endParaRPr lang="en-US" altLang="en-US" sz="900" b="1" dirty="0">
              <a:solidFill>
                <a:srgbClr val="2459AB"/>
              </a:solidFill>
            </a:endParaRPr>
          </a:p>
        </p:txBody>
      </p:sp>
      <p:sp>
        <p:nvSpPr>
          <p:cNvPr id="27651" name="Rectangle 6">
            <a:extLst>
              <a:ext uri="{FF2B5EF4-FFF2-40B4-BE49-F238E27FC236}">
                <a16:creationId xmlns:a16="http://schemas.microsoft.com/office/drawing/2014/main" id="{80192EE0-9810-3446-9DE1-7DEB2433B61A}"/>
              </a:ext>
            </a:extLst>
          </p:cNvPr>
          <p:cNvSpPr>
            <a:spLocks noChangeArrowheads="1"/>
          </p:cNvSpPr>
          <p:nvPr/>
        </p:nvSpPr>
        <p:spPr bwMode="auto">
          <a:xfrm>
            <a:off x="1659724" y="1030853"/>
            <a:ext cx="477310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b="1" dirty="0">
                <a:solidFill>
                  <a:srgbClr val="000000"/>
                </a:solidFill>
              </a:rPr>
              <a:t>: </a:t>
            </a:r>
            <a:r>
              <a:rPr lang="en-US" altLang="en-US" sz="900" dirty="0">
                <a:solidFill>
                  <a:srgbClr val="000000"/>
                </a:solidFill>
              </a:rPr>
              <a:t>Reported CG estimates varied widely. "Blockage" refers to reduction in outer wall heating due to ablation effects.</a:t>
            </a:r>
            <a:endParaRPr lang="en-US" altLang="en-US" sz="900" b="1" dirty="0">
              <a:solidFill>
                <a:srgbClr val="2459AB"/>
              </a:solidFill>
            </a:endParaRPr>
          </a:p>
        </p:txBody>
      </p:sp>
      <p:sp>
        <p:nvSpPr>
          <p:cNvPr id="27652" name="Slide Number Placeholder 2">
            <a:extLst>
              <a:ext uri="{FF2B5EF4-FFF2-40B4-BE49-F238E27FC236}">
                <a16:creationId xmlns:a16="http://schemas.microsoft.com/office/drawing/2014/main" id="{ACEDCB80-D3B0-4B4C-B8E2-BB8556174683}"/>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14  </a:t>
            </a:r>
            <a:r>
              <a:rPr lang="en-US" altLang="en-US" sz="800" b="1">
                <a:solidFill>
                  <a:srgbClr val="2459AB"/>
                </a:solidFill>
              </a:rPr>
              <a:t>— </a:t>
            </a:r>
            <a:endParaRPr lang="en-US" altLang="en-US" sz="800" b="1"/>
          </a:p>
        </p:txBody>
      </p:sp>
      <p:sp>
        <p:nvSpPr>
          <p:cNvPr id="27653" name="Rectangle 6">
            <a:extLst>
              <a:ext uri="{FF2B5EF4-FFF2-40B4-BE49-F238E27FC236}">
                <a16:creationId xmlns:a16="http://schemas.microsoft.com/office/drawing/2014/main" id="{92AE02B0-450E-E849-939F-9A2E33FF81B2}"/>
              </a:ext>
            </a:extLst>
          </p:cNvPr>
          <p:cNvSpPr>
            <a:spLocks noChangeArrowheads="1"/>
          </p:cNvSpPr>
          <p:nvPr/>
        </p:nvSpPr>
        <p:spPr bwMode="auto">
          <a:xfrm>
            <a:off x="287338" y="179388"/>
            <a:ext cx="18589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GALILEO</a:t>
            </a:r>
          </a:p>
          <a:p>
            <a:pPr eaLnBrk="1" hangingPunct="1">
              <a:spcBef>
                <a:spcPct val="0"/>
              </a:spcBef>
              <a:buFontTx/>
              <a:buNone/>
            </a:pPr>
            <a:r>
              <a:rPr lang="en-US" altLang="en-US" sz="900" b="1" dirty="0"/>
              <a:t>PLANET: </a:t>
            </a:r>
            <a:r>
              <a:rPr lang="en-US" altLang="en-US" sz="900" b="1" dirty="0">
                <a:solidFill>
                  <a:srgbClr val="2459AB"/>
                </a:solidFill>
              </a:rPr>
              <a:t>JUPITER</a:t>
            </a:r>
          </a:p>
          <a:p>
            <a:pPr eaLnBrk="1" hangingPunct="1">
              <a:spcBef>
                <a:spcPct val="0"/>
              </a:spcBef>
              <a:buFontTx/>
              <a:buNone/>
            </a:pPr>
            <a:r>
              <a:rPr lang="en-US" altLang="en-US" sz="900" b="1" dirty="0"/>
              <a:t>LAUNCH: </a:t>
            </a:r>
            <a:r>
              <a:rPr lang="en-US" altLang="en-US" sz="900" b="1" dirty="0">
                <a:solidFill>
                  <a:srgbClr val="2459AB"/>
                </a:solidFill>
              </a:rPr>
              <a:t>OCT 18, 1989     </a:t>
            </a:r>
          </a:p>
          <a:p>
            <a:pPr eaLnBrk="1" hangingPunct="1">
              <a:spcBef>
                <a:spcPct val="0"/>
              </a:spcBef>
              <a:buFontTx/>
              <a:buNone/>
            </a:pPr>
            <a:r>
              <a:rPr lang="en-US" altLang="en-US" sz="900" b="1" dirty="0"/>
              <a:t>ENTRY: </a:t>
            </a:r>
            <a:r>
              <a:rPr lang="en-US" altLang="en-US" sz="900" b="1" dirty="0">
                <a:solidFill>
                  <a:srgbClr val="2459AB"/>
                </a:solidFill>
              </a:rPr>
              <a:t>DEC 7, 1995 </a:t>
            </a:r>
          </a:p>
          <a:p>
            <a:pPr eaLnBrk="1" hangingPunct="1">
              <a:spcBef>
                <a:spcPct val="0"/>
              </a:spcBef>
              <a:buFontTx/>
              <a:buNone/>
            </a:pPr>
            <a:endParaRPr lang="en-US" altLang="en-US" sz="900" b="1" dirty="0">
              <a:solidFill>
                <a:srgbClr val="2459AB"/>
              </a:solidFill>
            </a:endParaRPr>
          </a:p>
        </p:txBody>
      </p:sp>
      <p:sp>
        <p:nvSpPr>
          <p:cNvPr id="27654" name="TextBox 6">
            <a:extLst>
              <a:ext uri="{FF2B5EF4-FFF2-40B4-BE49-F238E27FC236}">
                <a16:creationId xmlns:a16="http://schemas.microsoft.com/office/drawing/2014/main" id="{E76BBA6B-7A61-8948-9CC6-0FED491DF37E}"/>
              </a:ext>
            </a:extLst>
          </p:cNvPr>
          <p:cNvSpPr txBox="1">
            <a:spLocks noChangeArrowheads="1"/>
          </p:cNvSpPr>
          <p:nvPr/>
        </p:nvSpPr>
        <p:spPr bwMode="auto">
          <a:xfrm rot="10800000" flipV="1">
            <a:off x="398526" y="1418937"/>
            <a:ext cx="1379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7655" name="TextBox 6">
            <a:extLst>
              <a:ext uri="{FF2B5EF4-FFF2-40B4-BE49-F238E27FC236}">
                <a16:creationId xmlns:a16="http://schemas.microsoft.com/office/drawing/2014/main" id="{9EF4509B-DF91-2947-8DD3-F0C5F314BEE5}"/>
              </a:ext>
            </a:extLst>
          </p:cNvPr>
          <p:cNvSpPr txBox="1">
            <a:spLocks noChangeArrowheads="1"/>
          </p:cNvSpPr>
          <p:nvPr/>
        </p:nvSpPr>
        <p:spPr bwMode="auto">
          <a:xfrm rot="10800000" flipV="1">
            <a:off x="2953954" y="1418938"/>
            <a:ext cx="12176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7656" name="TextBox 6">
            <a:extLst>
              <a:ext uri="{FF2B5EF4-FFF2-40B4-BE49-F238E27FC236}">
                <a16:creationId xmlns:a16="http://schemas.microsoft.com/office/drawing/2014/main" id="{E80A9B85-BFE5-8F40-81A1-42663CC21BBC}"/>
              </a:ext>
            </a:extLst>
          </p:cNvPr>
          <p:cNvSpPr txBox="1">
            <a:spLocks noChangeArrowheads="1"/>
          </p:cNvSpPr>
          <p:nvPr/>
        </p:nvSpPr>
        <p:spPr bwMode="auto">
          <a:xfrm rot="10800000" flipV="1">
            <a:off x="4200214" y="1418937"/>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7657" name="TextBox 140">
            <a:extLst>
              <a:ext uri="{FF2B5EF4-FFF2-40B4-BE49-F238E27FC236}">
                <a16:creationId xmlns:a16="http://schemas.microsoft.com/office/drawing/2014/main" id="{EE32A5DD-F387-024A-9CBB-15BB32D61729}"/>
              </a:ext>
            </a:extLst>
          </p:cNvPr>
          <p:cNvSpPr txBox="1">
            <a:spLocks noChangeArrowheads="1"/>
          </p:cNvSpPr>
          <p:nvPr/>
        </p:nvSpPr>
        <p:spPr bwMode="auto">
          <a:xfrm rot="10800000" flipV="1">
            <a:off x="1818056" y="1418937"/>
            <a:ext cx="11461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6" name="Table 15">
            <a:extLst>
              <a:ext uri="{FF2B5EF4-FFF2-40B4-BE49-F238E27FC236}">
                <a16:creationId xmlns:a16="http://schemas.microsoft.com/office/drawing/2014/main" id="{63BC488C-B10A-0A46-AB0A-51A2866E4C8A}"/>
              </a:ext>
            </a:extLst>
          </p:cNvPr>
          <p:cNvGraphicFramePr>
            <a:graphicFrameLocks noGrp="1"/>
          </p:cNvGraphicFramePr>
          <p:nvPr>
            <p:extLst>
              <p:ext uri="{D42A27DB-BD31-4B8C-83A1-F6EECF244321}">
                <p14:modId xmlns:p14="http://schemas.microsoft.com/office/powerpoint/2010/main" val="359847368"/>
              </p:ext>
            </p:extLst>
          </p:nvPr>
        </p:nvGraphicFramePr>
        <p:xfrm>
          <a:off x="304799" y="1592826"/>
          <a:ext cx="7162800" cy="2969412"/>
        </p:xfrm>
        <a:graphic>
          <a:graphicData uri="http://schemas.openxmlformats.org/drawingml/2006/table">
            <a:tbl>
              <a:tblPr/>
              <a:tblGrid>
                <a:gridCol w="643468">
                  <a:extLst>
                    <a:ext uri="{9D8B030D-6E8A-4147-A177-3AD203B41FA5}">
                      <a16:colId xmlns:a16="http://schemas.microsoft.com/office/drawing/2014/main" val="20000"/>
                    </a:ext>
                  </a:extLst>
                </a:gridCol>
                <a:gridCol w="897466">
                  <a:extLst>
                    <a:ext uri="{9D8B030D-6E8A-4147-A177-3AD203B41FA5}">
                      <a16:colId xmlns:a16="http://schemas.microsoft.com/office/drawing/2014/main" val="20001"/>
                    </a:ext>
                  </a:extLst>
                </a:gridCol>
                <a:gridCol w="395662">
                  <a:extLst>
                    <a:ext uri="{9D8B030D-6E8A-4147-A177-3AD203B41FA5}">
                      <a16:colId xmlns:a16="http://schemas.microsoft.com/office/drawing/2014/main" val="20002"/>
                    </a:ext>
                  </a:extLst>
                </a:gridCol>
                <a:gridCol w="705005">
                  <a:extLst>
                    <a:ext uri="{9D8B030D-6E8A-4147-A177-3AD203B41FA5}">
                      <a16:colId xmlns:a16="http://schemas.microsoft.com/office/drawing/2014/main" val="20003"/>
                    </a:ext>
                  </a:extLst>
                </a:gridCol>
                <a:gridCol w="499327">
                  <a:extLst>
                    <a:ext uri="{9D8B030D-6E8A-4147-A177-3AD203B41FA5}">
                      <a16:colId xmlns:a16="http://schemas.microsoft.com/office/drawing/2014/main" val="20004"/>
                    </a:ext>
                  </a:extLst>
                </a:gridCol>
                <a:gridCol w="736806">
                  <a:extLst>
                    <a:ext uri="{9D8B030D-6E8A-4147-A177-3AD203B41FA5}">
                      <a16:colId xmlns:a16="http://schemas.microsoft.com/office/drawing/2014/main" val="20005"/>
                    </a:ext>
                  </a:extLst>
                </a:gridCol>
                <a:gridCol w="567887">
                  <a:extLst>
                    <a:ext uri="{9D8B030D-6E8A-4147-A177-3AD203B41FA5}">
                      <a16:colId xmlns:a16="http://schemas.microsoft.com/office/drawing/2014/main" val="20006"/>
                    </a:ext>
                  </a:extLst>
                </a:gridCol>
                <a:gridCol w="719047">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1388532">
                  <a:extLst>
                    <a:ext uri="{9D8B030D-6E8A-4147-A177-3AD203B41FA5}">
                      <a16:colId xmlns:a16="http://schemas.microsoft.com/office/drawing/2014/main" val="20009"/>
                    </a:ext>
                  </a:extLst>
                </a:gridCol>
              </a:tblGrid>
              <a:tr h="42224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-6.65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-8.41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450 km</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Blunt-nosed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44.86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8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half-cone angle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39.4 km/s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Carbon-phenolic</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(1)Pilot: 20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8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conic ribbon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Main: 20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8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conic ribbon </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48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59.83 km/s</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47.41 km/s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0.222 m</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14.6 cm at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stagnation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Mortar launched with aft cover (2) Pilot parachute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23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1.26 m²</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~38055 W/cm²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[unblocked]</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~16272 W/cm²</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[blocked]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yes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1.14 m dia.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CdA</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=0.51 m²)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3.8 m dia.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CdA</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=5.46 m²)</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94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entry: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338.93 kg</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7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~210826 J/cm²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with ablation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chopped molded; conical section: tape-wrapped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7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g-switch malfunctioned; chute deployed at 16.6 km above one bar altitude </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273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~267.6 kg/m²</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Science 8.3%</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7.55 atm</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Phenolic-nylon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see above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94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~228 g</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7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45.4% </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Afterbody: 5%</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stag.</a:t>
                      </a:r>
                      <a:b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heating rate</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16858 W/cm²</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[unblocked]</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3286 W/cm²</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[blocked]</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Dacron</a:t>
                      </a:r>
                    </a:p>
                  </a:txBody>
                  <a:tcPr marL="12700" marR="12700" marT="1269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7737" name="TextBox 6">
            <a:extLst>
              <a:ext uri="{FF2B5EF4-FFF2-40B4-BE49-F238E27FC236}">
                <a16:creationId xmlns:a16="http://schemas.microsoft.com/office/drawing/2014/main" id="{0CF3ED75-54F0-A643-BA47-CA148A1EB487}"/>
              </a:ext>
            </a:extLst>
          </p:cNvPr>
          <p:cNvSpPr txBox="1">
            <a:spLocks noChangeArrowheads="1"/>
          </p:cNvSpPr>
          <p:nvPr/>
        </p:nvSpPr>
        <p:spPr bwMode="auto">
          <a:xfrm rot="10800000" flipV="1">
            <a:off x="5365692" y="1418938"/>
            <a:ext cx="2197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9" name="Rectangle 18">
            <a:extLst>
              <a:ext uri="{FF2B5EF4-FFF2-40B4-BE49-F238E27FC236}">
                <a16:creationId xmlns:a16="http://schemas.microsoft.com/office/drawing/2014/main" id="{E33F97C6-51B6-DB4A-8EBB-D152E8300016}"/>
              </a:ext>
            </a:extLst>
          </p:cNvPr>
          <p:cNvSpPr/>
          <p:nvPr/>
        </p:nvSpPr>
        <p:spPr>
          <a:xfrm>
            <a:off x="304799" y="1444074"/>
            <a:ext cx="7162088" cy="3118164"/>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27739" name="Picture 25" descr="https://tsa-report.ndc.nasa.gov/missions/1425677964galileo_diagram_v3.jpg">
            <a:extLst>
              <a:ext uri="{FF2B5EF4-FFF2-40B4-BE49-F238E27FC236}">
                <a16:creationId xmlns:a16="http://schemas.microsoft.com/office/drawing/2014/main" id="{BF812672-C365-B445-9C11-A5FB4230F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091" y="154803"/>
            <a:ext cx="1019796" cy="125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BCA94230-2078-0146-94AB-F52441202B12}"/>
              </a:ext>
            </a:extLst>
          </p:cNvPr>
          <p:cNvCxnSpPr>
            <a:cxnSpLocks/>
          </p:cNvCxnSpPr>
          <p:nvPr/>
        </p:nvCxnSpPr>
        <p:spPr>
          <a:xfrm>
            <a:off x="2944539" y="1451236"/>
            <a:ext cx="0" cy="31110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7741" name="Picture 30" descr="Galileo.jpg">
            <a:extLst>
              <a:ext uri="{FF2B5EF4-FFF2-40B4-BE49-F238E27FC236}">
                <a16:creationId xmlns:a16="http://schemas.microsoft.com/office/drawing/2014/main" id="{20BAEAF6-E56D-5241-ADF0-A6FB395E2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90" y="766995"/>
            <a:ext cx="739468" cy="64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FD28DD19-411C-AD45-B641-304BB28D12BE}"/>
              </a:ext>
            </a:extLst>
          </p:cNvPr>
          <p:cNvCxnSpPr>
            <a:cxnSpLocks/>
          </p:cNvCxnSpPr>
          <p:nvPr/>
        </p:nvCxnSpPr>
        <p:spPr>
          <a:xfrm>
            <a:off x="1682419" y="220586"/>
            <a:ext cx="17437" cy="115985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192C31D-52BC-3A4D-866F-3762F8775AE1}"/>
              </a:ext>
            </a:extLst>
          </p:cNvPr>
          <p:cNvCxnSpPr>
            <a:cxnSpLocks/>
          </p:cNvCxnSpPr>
          <p:nvPr/>
        </p:nvCxnSpPr>
        <p:spPr>
          <a:xfrm>
            <a:off x="1843352" y="1451236"/>
            <a:ext cx="0" cy="311100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45A03AD-158C-CB45-8A9C-E1AEE66E4715}"/>
              </a:ext>
            </a:extLst>
          </p:cNvPr>
          <p:cNvCxnSpPr>
            <a:cxnSpLocks/>
          </p:cNvCxnSpPr>
          <p:nvPr/>
        </p:nvCxnSpPr>
        <p:spPr>
          <a:xfrm>
            <a:off x="5466292" y="1451236"/>
            <a:ext cx="1" cy="31181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7E62CE1-898E-7C48-89FE-14EDC72D7C1D}"/>
              </a:ext>
            </a:extLst>
          </p:cNvPr>
          <p:cNvCxnSpPr>
            <a:cxnSpLocks/>
          </p:cNvCxnSpPr>
          <p:nvPr/>
        </p:nvCxnSpPr>
        <p:spPr>
          <a:xfrm>
            <a:off x="4177978" y="1451236"/>
            <a:ext cx="0" cy="3111002"/>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a:extLst>
              <a:ext uri="{FF2B5EF4-FFF2-40B4-BE49-F238E27FC236}">
                <a16:creationId xmlns:a16="http://schemas.microsoft.com/office/drawing/2014/main" id="{E265F9E4-97AB-404A-9BE7-AC7825870816}"/>
              </a:ext>
            </a:extLst>
          </p:cNvPr>
          <p:cNvSpPr>
            <a:spLocks noChangeArrowheads="1"/>
          </p:cNvSpPr>
          <p:nvPr/>
        </p:nvSpPr>
        <p:spPr bwMode="auto">
          <a:xfrm>
            <a:off x="2057399" y="231775"/>
            <a:ext cx="452913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collect information on the design of a reentry vehicle to support Japanese unmanned space shuttle HOPE.</a:t>
            </a:r>
            <a:endParaRPr lang="en-US" altLang="en-US" sz="900" b="1" dirty="0">
              <a:solidFill>
                <a:srgbClr val="2459AB"/>
              </a:solidFill>
            </a:endParaRPr>
          </a:p>
        </p:txBody>
      </p:sp>
      <p:sp>
        <p:nvSpPr>
          <p:cNvPr id="28674" name="Rectangle 6">
            <a:extLst>
              <a:ext uri="{FF2B5EF4-FFF2-40B4-BE49-F238E27FC236}">
                <a16:creationId xmlns:a16="http://schemas.microsoft.com/office/drawing/2014/main" id="{DFDDB524-7F90-1C49-8F85-81176D129A3E}"/>
              </a:ext>
            </a:extLst>
          </p:cNvPr>
          <p:cNvSpPr>
            <a:spLocks noChangeArrowheads="1"/>
          </p:cNvSpPr>
          <p:nvPr/>
        </p:nvSpPr>
        <p:spPr bwMode="auto">
          <a:xfrm>
            <a:off x="2057399" y="528046"/>
            <a:ext cx="452913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Wall </a:t>
            </a:r>
            <a:r>
              <a:rPr lang="en-US" altLang="en-US" sz="900" dirty="0" err="1"/>
              <a:t>catalycity</a:t>
            </a:r>
            <a:r>
              <a:rPr lang="en-US" altLang="en-US" sz="900" dirty="0"/>
              <a:t> measurement, electrostatic probe, and heat shield temperature sensors. </a:t>
            </a:r>
            <a:endParaRPr lang="en-US" altLang="en-US" sz="900" b="1" dirty="0">
              <a:solidFill>
                <a:srgbClr val="2459AB"/>
              </a:solidFill>
            </a:endParaRPr>
          </a:p>
        </p:txBody>
      </p:sp>
      <p:sp>
        <p:nvSpPr>
          <p:cNvPr id="28675" name="Rectangle 6">
            <a:extLst>
              <a:ext uri="{FF2B5EF4-FFF2-40B4-BE49-F238E27FC236}">
                <a16:creationId xmlns:a16="http://schemas.microsoft.com/office/drawing/2014/main" id="{CC50EB65-4306-FA41-9463-28DCEE3CADAF}"/>
              </a:ext>
            </a:extLst>
          </p:cNvPr>
          <p:cNvSpPr>
            <a:spLocks noChangeArrowheads="1"/>
          </p:cNvSpPr>
          <p:nvPr/>
        </p:nvSpPr>
        <p:spPr bwMode="auto">
          <a:xfrm>
            <a:off x="2046288" y="799139"/>
            <a:ext cx="39131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RCS was used to maintain a trim angle of attack of zero. </a:t>
            </a:r>
            <a:endParaRPr lang="en-US" altLang="en-US" sz="900" b="1" dirty="0">
              <a:solidFill>
                <a:srgbClr val="2459AB"/>
              </a:solidFill>
            </a:endParaRPr>
          </a:p>
        </p:txBody>
      </p:sp>
      <p:sp>
        <p:nvSpPr>
          <p:cNvPr id="28676" name="Slide Number Placeholder 2">
            <a:extLst>
              <a:ext uri="{FF2B5EF4-FFF2-40B4-BE49-F238E27FC236}">
                <a16:creationId xmlns:a16="http://schemas.microsoft.com/office/drawing/2014/main" id="{7B609619-DA23-0F41-8D2A-D7DF59CDF4C8}"/>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15  </a:t>
            </a:r>
            <a:r>
              <a:rPr lang="en-US" altLang="en-US" sz="800" b="1">
                <a:solidFill>
                  <a:srgbClr val="2459AB"/>
                </a:solidFill>
              </a:rPr>
              <a:t>— </a:t>
            </a:r>
            <a:endParaRPr lang="en-US" altLang="en-US" sz="800" b="1"/>
          </a:p>
        </p:txBody>
      </p:sp>
      <p:sp>
        <p:nvSpPr>
          <p:cNvPr id="28677" name="Rectangle 6">
            <a:extLst>
              <a:ext uri="{FF2B5EF4-FFF2-40B4-BE49-F238E27FC236}">
                <a16:creationId xmlns:a16="http://schemas.microsoft.com/office/drawing/2014/main" id="{89CB99F7-9FF3-1C42-808E-8966D9D18976}"/>
              </a:ext>
            </a:extLst>
          </p:cNvPr>
          <p:cNvSpPr>
            <a:spLocks noChangeArrowheads="1"/>
          </p:cNvSpPr>
          <p:nvPr/>
        </p:nvSpPr>
        <p:spPr bwMode="auto">
          <a:xfrm>
            <a:off x="287338" y="179388"/>
            <a:ext cx="18589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OREX</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FEB 4, 1994</a:t>
            </a:r>
          </a:p>
          <a:p>
            <a:pPr eaLnBrk="1" hangingPunct="1">
              <a:spcBef>
                <a:spcPct val="0"/>
              </a:spcBef>
              <a:buFontTx/>
              <a:buNone/>
            </a:pPr>
            <a:r>
              <a:rPr lang="en-US" altLang="en-US" sz="900" b="1" dirty="0"/>
              <a:t>ENTRY: </a:t>
            </a:r>
            <a:r>
              <a:rPr lang="en-US" altLang="en-US" sz="900" b="1" dirty="0">
                <a:solidFill>
                  <a:srgbClr val="2459AB"/>
                </a:solidFill>
              </a:rPr>
              <a:t>FEB 4, 1994</a:t>
            </a:r>
          </a:p>
          <a:p>
            <a:pPr eaLnBrk="1" hangingPunct="1">
              <a:spcBef>
                <a:spcPct val="0"/>
              </a:spcBef>
              <a:buFontTx/>
              <a:buNone/>
            </a:pPr>
            <a:endParaRPr lang="en-US" altLang="en-US" sz="900" b="1" dirty="0">
              <a:solidFill>
                <a:srgbClr val="2459AB"/>
              </a:solidFill>
            </a:endParaRPr>
          </a:p>
        </p:txBody>
      </p:sp>
      <p:sp>
        <p:nvSpPr>
          <p:cNvPr id="28678" name="TextBox 6">
            <a:extLst>
              <a:ext uri="{FF2B5EF4-FFF2-40B4-BE49-F238E27FC236}">
                <a16:creationId xmlns:a16="http://schemas.microsoft.com/office/drawing/2014/main" id="{C269CB12-3ECB-ED49-87F9-DEEBF631AEC4}"/>
              </a:ext>
            </a:extLst>
          </p:cNvPr>
          <p:cNvSpPr txBox="1">
            <a:spLocks noChangeArrowheads="1"/>
          </p:cNvSpPr>
          <p:nvPr/>
        </p:nvSpPr>
        <p:spPr bwMode="auto">
          <a:xfrm rot="10800000" flipV="1">
            <a:off x="293841" y="1707423"/>
            <a:ext cx="1379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8679" name="TextBox 6">
            <a:extLst>
              <a:ext uri="{FF2B5EF4-FFF2-40B4-BE49-F238E27FC236}">
                <a16:creationId xmlns:a16="http://schemas.microsoft.com/office/drawing/2014/main" id="{7355C96E-B3C1-954B-8F82-7FCE4991CC4E}"/>
              </a:ext>
            </a:extLst>
          </p:cNvPr>
          <p:cNvSpPr txBox="1">
            <a:spLocks noChangeArrowheads="1"/>
          </p:cNvSpPr>
          <p:nvPr/>
        </p:nvSpPr>
        <p:spPr bwMode="auto">
          <a:xfrm rot="10800000" flipV="1">
            <a:off x="2935616" y="1707424"/>
            <a:ext cx="1217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8680" name="TextBox 6">
            <a:extLst>
              <a:ext uri="{FF2B5EF4-FFF2-40B4-BE49-F238E27FC236}">
                <a16:creationId xmlns:a16="http://schemas.microsoft.com/office/drawing/2014/main" id="{EABE66BC-86BB-9F40-B33B-8D2431A8C5F7}"/>
              </a:ext>
            </a:extLst>
          </p:cNvPr>
          <p:cNvSpPr txBox="1">
            <a:spLocks noChangeArrowheads="1"/>
          </p:cNvSpPr>
          <p:nvPr/>
        </p:nvSpPr>
        <p:spPr bwMode="auto">
          <a:xfrm rot="10800000" flipV="1">
            <a:off x="4339302" y="1707424"/>
            <a:ext cx="1905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8681" name="TextBox 140">
            <a:extLst>
              <a:ext uri="{FF2B5EF4-FFF2-40B4-BE49-F238E27FC236}">
                <a16:creationId xmlns:a16="http://schemas.microsoft.com/office/drawing/2014/main" id="{5B36A686-494E-AA45-8BBA-EFD5911EE6F5}"/>
              </a:ext>
            </a:extLst>
          </p:cNvPr>
          <p:cNvSpPr txBox="1">
            <a:spLocks noChangeArrowheads="1"/>
          </p:cNvSpPr>
          <p:nvPr/>
        </p:nvSpPr>
        <p:spPr bwMode="auto">
          <a:xfrm rot="10800000" flipV="1">
            <a:off x="1531450" y="1707423"/>
            <a:ext cx="124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4" name="Table 13">
            <a:extLst>
              <a:ext uri="{FF2B5EF4-FFF2-40B4-BE49-F238E27FC236}">
                <a16:creationId xmlns:a16="http://schemas.microsoft.com/office/drawing/2014/main" id="{18B26A36-B49B-CA41-8846-937AE9F52501}"/>
              </a:ext>
            </a:extLst>
          </p:cNvPr>
          <p:cNvGraphicFramePr>
            <a:graphicFrameLocks noGrp="1"/>
          </p:cNvGraphicFramePr>
          <p:nvPr>
            <p:extLst>
              <p:ext uri="{D42A27DB-BD31-4B8C-83A1-F6EECF244321}">
                <p14:modId xmlns:p14="http://schemas.microsoft.com/office/powerpoint/2010/main" val="3129363476"/>
              </p:ext>
            </p:extLst>
          </p:nvPr>
        </p:nvGraphicFramePr>
        <p:xfrm>
          <a:off x="379413" y="1895168"/>
          <a:ext cx="7088187" cy="2772440"/>
        </p:xfrm>
        <a:graphic>
          <a:graphicData uri="http://schemas.openxmlformats.org/drawingml/2006/table">
            <a:tbl>
              <a:tblPr/>
              <a:tblGrid>
                <a:gridCol w="638226">
                  <a:extLst>
                    <a:ext uri="{9D8B030D-6E8A-4147-A177-3AD203B41FA5}">
                      <a16:colId xmlns:a16="http://schemas.microsoft.com/office/drawing/2014/main" val="20000"/>
                    </a:ext>
                  </a:extLst>
                </a:gridCol>
                <a:gridCol w="567813">
                  <a:extLst>
                    <a:ext uri="{9D8B030D-6E8A-4147-A177-3AD203B41FA5}">
                      <a16:colId xmlns:a16="http://schemas.microsoft.com/office/drawing/2014/main" val="20001"/>
                    </a:ext>
                  </a:extLst>
                </a:gridCol>
                <a:gridCol w="545690">
                  <a:extLst>
                    <a:ext uri="{9D8B030D-6E8A-4147-A177-3AD203B41FA5}">
                      <a16:colId xmlns:a16="http://schemas.microsoft.com/office/drawing/2014/main" val="20002"/>
                    </a:ext>
                  </a:extLst>
                </a:gridCol>
                <a:gridCol w="612058">
                  <a:extLst>
                    <a:ext uri="{9D8B030D-6E8A-4147-A177-3AD203B41FA5}">
                      <a16:colId xmlns:a16="http://schemas.microsoft.com/office/drawing/2014/main" val="20003"/>
                    </a:ext>
                  </a:extLst>
                </a:gridCol>
                <a:gridCol w="818984">
                  <a:extLst>
                    <a:ext uri="{9D8B030D-6E8A-4147-A177-3AD203B41FA5}">
                      <a16:colId xmlns:a16="http://schemas.microsoft.com/office/drawing/2014/main" val="20004"/>
                    </a:ext>
                  </a:extLst>
                </a:gridCol>
                <a:gridCol w="834887">
                  <a:extLst>
                    <a:ext uri="{9D8B030D-6E8A-4147-A177-3AD203B41FA5}">
                      <a16:colId xmlns:a16="http://schemas.microsoft.com/office/drawing/2014/main" val="20005"/>
                    </a:ext>
                  </a:extLst>
                </a:gridCol>
                <a:gridCol w="938254">
                  <a:extLst>
                    <a:ext uri="{9D8B030D-6E8A-4147-A177-3AD203B41FA5}">
                      <a16:colId xmlns:a16="http://schemas.microsoft.com/office/drawing/2014/main" val="20006"/>
                    </a:ext>
                  </a:extLst>
                </a:gridCol>
                <a:gridCol w="850790">
                  <a:extLst>
                    <a:ext uri="{9D8B030D-6E8A-4147-A177-3AD203B41FA5}">
                      <a16:colId xmlns:a16="http://schemas.microsoft.com/office/drawing/2014/main" val="20007"/>
                    </a:ext>
                  </a:extLst>
                </a:gridCol>
                <a:gridCol w="842838">
                  <a:extLst>
                    <a:ext uri="{9D8B030D-6E8A-4147-A177-3AD203B41FA5}">
                      <a16:colId xmlns:a16="http://schemas.microsoft.com/office/drawing/2014/main" val="20008"/>
                    </a:ext>
                  </a:extLst>
                </a:gridCol>
                <a:gridCol w="438647">
                  <a:extLst>
                    <a:ext uri="{9D8B030D-6E8A-4147-A177-3AD203B41FA5}">
                      <a16:colId xmlns:a16="http://schemas.microsoft.com/office/drawing/2014/main" val="20009"/>
                    </a:ext>
                  </a:extLst>
                </a:gridCol>
              </a:tblGrid>
              <a:tr h="50144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-3.17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sphere-cone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6.4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Si Coated C-C for nose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76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7.8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7.43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1.35 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51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19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9.08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No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75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RCS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761 kg at entry</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Tiled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34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56 kg/m²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0.078 atm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281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51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8761" name="TextBox 6">
            <a:extLst>
              <a:ext uri="{FF2B5EF4-FFF2-40B4-BE49-F238E27FC236}">
                <a16:creationId xmlns:a16="http://schemas.microsoft.com/office/drawing/2014/main" id="{FEA8BFDC-AD4C-5141-BF5A-554C4790A3AC}"/>
              </a:ext>
            </a:extLst>
          </p:cNvPr>
          <p:cNvSpPr txBox="1">
            <a:spLocks noChangeArrowheads="1"/>
          </p:cNvSpPr>
          <p:nvPr/>
        </p:nvSpPr>
        <p:spPr bwMode="auto">
          <a:xfrm rot="10800000" flipV="1">
            <a:off x="6043055" y="1707424"/>
            <a:ext cx="1598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7" name="Rectangle 16">
            <a:extLst>
              <a:ext uri="{FF2B5EF4-FFF2-40B4-BE49-F238E27FC236}">
                <a16:creationId xmlns:a16="http://schemas.microsoft.com/office/drawing/2014/main" id="{6B4DCF79-BB49-C742-A1E5-5411CCC78C15}"/>
              </a:ext>
            </a:extLst>
          </p:cNvPr>
          <p:cNvSpPr/>
          <p:nvPr/>
        </p:nvSpPr>
        <p:spPr>
          <a:xfrm>
            <a:off x="379413" y="1729189"/>
            <a:ext cx="7088187" cy="2936060"/>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20" name="Straight Connector 19">
            <a:extLst>
              <a:ext uri="{FF2B5EF4-FFF2-40B4-BE49-F238E27FC236}">
                <a16:creationId xmlns:a16="http://schemas.microsoft.com/office/drawing/2014/main" id="{9CDE0C70-9541-8846-959B-221C9D20F326}"/>
              </a:ext>
            </a:extLst>
          </p:cNvPr>
          <p:cNvCxnSpPr>
            <a:cxnSpLocks/>
          </p:cNvCxnSpPr>
          <p:nvPr/>
        </p:nvCxnSpPr>
        <p:spPr>
          <a:xfrm>
            <a:off x="2741613" y="1725243"/>
            <a:ext cx="0" cy="294198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A2349E3-3A5B-9948-9FD1-058574A5ABB0}"/>
              </a:ext>
            </a:extLst>
          </p:cNvPr>
          <p:cNvCxnSpPr>
            <a:cxnSpLocks/>
          </p:cNvCxnSpPr>
          <p:nvPr/>
        </p:nvCxnSpPr>
        <p:spPr>
          <a:xfrm>
            <a:off x="4388146" y="1741017"/>
            <a:ext cx="12445" cy="292608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8766" name="Picture 28" descr="https://tsa-report.ndc.nasa.gov/missions/1425678795Orex%20diagram%20v3.jpg">
            <a:extLst>
              <a:ext uri="{FF2B5EF4-FFF2-40B4-BE49-F238E27FC236}">
                <a16:creationId xmlns:a16="http://schemas.microsoft.com/office/drawing/2014/main" id="{14DDFEAD-4976-CC4D-BF34-49A6CF2A9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538" y="202786"/>
            <a:ext cx="827177" cy="14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67" name="Picture 29" descr="https://tsa-report.ndc.nasa.gov/missions/1425678795Orex_logo_v2.jpg">
            <a:extLst>
              <a:ext uri="{FF2B5EF4-FFF2-40B4-BE49-F238E27FC236}">
                <a16:creationId xmlns:a16="http://schemas.microsoft.com/office/drawing/2014/main" id="{239B323A-2F6F-9F40-97A9-CD23F9283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4" y="847725"/>
            <a:ext cx="1084262" cy="80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a:extLst>
              <a:ext uri="{FF2B5EF4-FFF2-40B4-BE49-F238E27FC236}">
                <a16:creationId xmlns:a16="http://schemas.microsoft.com/office/drawing/2014/main" id="{FB9AE35B-1239-EC49-9CF2-503A9019EB93}"/>
              </a:ext>
            </a:extLst>
          </p:cNvPr>
          <p:cNvCxnSpPr>
            <a:cxnSpLocks/>
          </p:cNvCxnSpPr>
          <p:nvPr/>
        </p:nvCxnSpPr>
        <p:spPr>
          <a:xfrm flipH="1">
            <a:off x="6182766" y="1735054"/>
            <a:ext cx="1588" cy="292608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4C6F3C2-759C-1446-8BD4-BA6E1EC1730B}"/>
              </a:ext>
            </a:extLst>
          </p:cNvPr>
          <p:cNvCxnSpPr>
            <a:cxnSpLocks/>
          </p:cNvCxnSpPr>
          <p:nvPr/>
        </p:nvCxnSpPr>
        <p:spPr>
          <a:xfrm>
            <a:off x="2046288" y="255588"/>
            <a:ext cx="0" cy="1398773"/>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46BBDA-A835-4F65-8256-C3771B3F5FFD}"/>
              </a:ext>
            </a:extLst>
          </p:cNvPr>
          <p:cNvCxnSpPr>
            <a:cxnSpLocks/>
          </p:cNvCxnSpPr>
          <p:nvPr/>
        </p:nvCxnSpPr>
        <p:spPr>
          <a:xfrm>
            <a:off x="1586074" y="1735054"/>
            <a:ext cx="0" cy="2941981"/>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a:extLst>
              <a:ext uri="{FF2B5EF4-FFF2-40B4-BE49-F238E27FC236}">
                <a16:creationId xmlns:a16="http://schemas.microsoft.com/office/drawing/2014/main" id="{A1DF7FD4-8ACD-854B-8890-1F41A23C3D00}"/>
              </a:ext>
            </a:extLst>
          </p:cNvPr>
          <p:cNvSpPr>
            <a:spLocks noChangeArrowheads="1"/>
          </p:cNvSpPr>
          <p:nvPr/>
        </p:nvSpPr>
        <p:spPr bwMode="auto">
          <a:xfrm>
            <a:off x="2184400" y="239713"/>
            <a:ext cx="417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 </a:t>
            </a:r>
            <a:r>
              <a:rPr lang="en-US" altLang="en-US" sz="900"/>
              <a:t>To demonstrate a simple, low-cost system for placing a science payload on the surface of Mars. </a:t>
            </a:r>
            <a:endParaRPr lang="en-US" altLang="en-US" sz="900" b="1">
              <a:solidFill>
                <a:srgbClr val="2459AB"/>
              </a:solidFill>
            </a:endParaRPr>
          </a:p>
        </p:txBody>
      </p:sp>
      <p:sp>
        <p:nvSpPr>
          <p:cNvPr id="29698" name="Rectangle 6">
            <a:extLst>
              <a:ext uri="{FF2B5EF4-FFF2-40B4-BE49-F238E27FC236}">
                <a16:creationId xmlns:a16="http://schemas.microsoft.com/office/drawing/2014/main" id="{B9D3E40D-A28C-B448-A276-8672CB16EDCC}"/>
              </a:ext>
            </a:extLst>
          </p:cNvPr>
          <p:cNvSpPr>
            <a:spLocks noChangeArrowheads="1"/>
          </p:cNvSpPr>
          <p:nvPr/>
        </p:nvSpPr>
        <p:spPr bwMode="auto">
          <a:xfrm>
            <a:off x="2184400" y="566375"/>
            <a:ext cx="445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t>
            </a:r>
            <a:r>
              <a:rPr lang="en-US" altLang="en-US" sz="900" dirty="0">
                <a:solidFill>
                  <a:srgbClr val="000000"/>
                </a:solidFill>
              </a:rPr>
              <a:t>TPS instrumented with thermocouples only </a:t>
            </a:r>
          </a:p>
          <a:p>
            <a:pPr eaLnBrk="1" hangingPunct="1">
              <a:spcBef>
                <a:spcPct val="0"/>
              </a:spcBef>
              <a:buFontTx/>
              <a:buNone/>
            </a:pPr>
            <a:r>
              <a:rPr lang="en-US" altLang="en-US" sz="900" dirty="0">
                <a:solidFill>
                  <a:srgbClr val="000000"/>
                </a:solidFill>
              </a:rPr>
              <a:t> Rover called "Sojourner”.</a:t>
            </a:r>
            <a:endParaRPr lang="en-US" altLang="en-US" sz="900" b="1" dirty="0">
              <a:solidFill>
                <a:srgbClr val="2459AB"/>
              </a:solidFill>
            </a:endParaRPr>
          </a:p>
        </p:txBody>
      </p:sp>
      <p:sp>
        <p:nvSpPr>
          <p:cNvPr id="29699" name="Rectangle 6">
            <a:extLst>
              <a:ext uri="{FF2B5EF4-FFF2-40B4-BE49-F238E27FC236}">
                <a16:creationId xmlns:a16="http://schemas.microsoft.com/office/drawing/2014/main" id="{02BE0F17-2514-6148-9272-FA1B193CD236}"/>
              </a:ext>
            </a:extLst>
          </p:cNvPr>
          <p:cNvSpPr>
            <a:spLocks noChangeArrowheads="1"/>
          </p:cNvSpPr>
          <p:nvPr/>
        </p:nvSpPr>
        <p:spPr bwMode="auto">
          <a:xfrm>
            <a:off x="287338" y="179388"/>
            <a:ext cx="4500562" cy="78483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defRPr/>
            </a:pPr>
            <a:r>
              <a:rPr lang="en-US" altLang="en-US" sz="900" b="1" dirty="0"/>
              <a:t>MISSION: </a:t>
            </a:r>
            <a:r>
              <a:rPr lang="en-US" altLang="en-US" sz="900" b="1" dirty="0">
                <a:solidFill>
                  <a:schemeClr val="accent1">
                    <a:lumMod val="75000"/>
                  </a:schemeClr>
                </a:solidFill>
              </a:rPr>
              <a:t>MARS</a:t>
            </a:r>
            <a:r>
              <a:rPr lang="en-US" altLang="en-US" sz="900" b="1" dirty="0"/>
              <a:t> </a:t>
            </a:r>
            <a:r>
              <a:rPr lang="en-US" altLang="en-US" sz="900" b="1" dirty="0">
                <a:solidFill>
                  <a:srgbClr val="2459AB"/>
                </a:solidFill>
              </a:rPr>
              <a:t>PATHFINDER</a:t>
            </a:r>
          </a:p>
          <a:p>
            <a:pPr eaLnBrk="1" hangingPunct="1">
              <a:spcBef>
                <a:spcPct val="0"/>
              </a:spcBef>
              <a:buFontTx/>
              <a:buNone/>
              <a:defRPr/>
            </a:pPr>
            <a:r>
              <a:rPr lang="en-US" altLang="en-US" sz="900" b="1" dirty="0"/>
              <a:t>PLANET: </a:t>
            </a:r>
            <a:r>
              <a:rPr lang="en-US" altLang="en-US" sz="900" b="1" dirty="0">
                <a:solidFill>
                  <a:srgbClr val="2459AB"/>
                </a:solidFill>
              </a:rPr>
              <a:t>MARS</a:t>
            </a:r>
          </a:p>
          <a:p>
            <a:pPr eaLnBrk="1" hangingPunct="1">
              <a:spcBef>
                <a:spcPct val="0"/>
              </a:spcBef>
              <a:buFontTx/>
              <a:buNone/>
              <a:defRPr/>
            </a:pPr>
            <a:r>
              <a:rPr lang="en-US" altLang="en-US" sz="900" b="1" dirty="0"/>
              <a:t>LAUNCH: </a:t>
            </a:r>
            <a:r>
              <a:rPr lang="en-US" altLang="en-US" sz="900" b="1" dirty="0">
                <a:solidFill>
                  <a:srgbClr val="2459AB"/>
                </a:solidFill>
              </a:rPr>
              <a:t>DEC 4, 1996</a:t>
            </a:r>
          </a:p>
          <a:p>
            <a:pPr eaLnBrk="1" hangingPunct="1">
              <a:spcBef>
                <a:spcPct val="0"/>
              </a:spcBef>
              <a:buFontTx/>
              <a:buNone/>
              <a:defRPr/>
            </a:pPr>
            <a:r>
              <a:rPr lang="en-US" altLang="en-US" sz="900" b="1" dirty="0"/>
              <a:t>ENTRY: </a:t>
            </a:r>
            <a:r>
              <a:rPr lang="en-US" altLang="en-US" sz="900" b="1" dirty="0">
                <a:solidFill>
                  <a:srgbClr val="2459AB"/>
                </a:solidFill>
              </a:rPr>
              <a:t>JUNE 4, 1997</a:t>
            </a:r>
          </a:p>
          <a:p>
            <a:pPr eaLnBrk="1" hangingPunct="1">
              <a:spcBef>
                <a:spcPct val="0"/>
              </a:spcBef>
              <a:buFontTx/>
              <a:buNone/>
              <a:defRPr/>
            </a:pPr>
            <a:endParaRPr lang="en-US" altLang="en-US" sz="900" b="1" dirty="0">
              <a:solidFill>
                <a:srgbClr val="2459AB"/>
              </a:solidFill>
            </a:endParaRPr>
          </a:p>
        </p:txBody>
      </p:sp>
      <p:sp>
        <p:nvSpPr>
          <p:cNvPr id="29700" name="Rectangle 7">
            <a:extLst>
              <a:ext uri="{FF2B5EF4-FFF2-40B4-BE49-F238E27FC236}">
                <a16:creationId xmlns:a16="http://schemas.microsoft.com/office/drawing/2014/main" id="{8B814BAE-A23F-6B4B-9EE4-15E89DDC27D7}"/>
              </a:ext>
            </a:extLst>
          </p:cNvPr>
          <p:cNvSpPr>
            <a:spLocks noChangeArrowheads="1"/>
          </p:cNvSpPr>
          <p:nvPr/>
        </p:nvSpPr>
        <p:spPr bwMode="auto">
          <a:xfrm>
            <a:off x="2184400" y="913019"/>
            <a:ext cx="4454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t>Spin stabilized. </a:t>
            </a:r>
            <a:endParaRPr lang="en-US" altLang="en-US" sz="900" b="1" dirty="0">
              <a:solidFill>
                <a:srgbClr val="2459AB"/>
              </a:solidFill>
            </a:endParaRPr>
          </a:p>
        </p:txBody>
      </p:sp>
      <p:sp>
        <p:nvSpPr>
          <p:cNvPr id="29701" name="TextBox 6">
            <a:extLst>
              <a:ext uri="{FF2B5EF4-FFF2-40B4-BE49-F238E27FC236}">
                <a16:creationId xmlns:a16="http://schemas.microsoft.com/office/drawing/2014/main" id="{DAA38881-A869-8C48-9DB9-E7438A9752D3}"/>
              </a:ext>
            </a:extLst>
          </p:cNvPr>
          <p:cNvSpPr txBox="1">
            <a:spLocks noChangeArrowheads="1"/>
          </p:cNvSpPr>
          <p:nvPr/>
        </p:nvSpPr>
        <p:spPr bwMode="auto">
          <a:xfrm rot="10800000" flipV="1">
            <a:off x="523319" y="1741268"/>
            <a:ext cx="1346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29702" name="TextBox 6">
            <a:extLst>
              <a:ext uri="{FF2B5EF4-FFF2-40B4-BE49-F238E27FC236}">
                <a16:creationId xmlns:a16="http://schemas.microsoft.com/office/drawing/2014/main" id="{7B8D0D16-A078-0A4D-B261-5029F15D65AF}"/>
              </a:ext>
            </a:extLst>
          </p:cNvPr>
          <p:cNvSpPr txBox="1">
            <a:spLocks noChangeArrowheads="1"/>
          </p:cNvSpPr>
          <p:nvPr/>
        </p:nvSpPr>
        <p:spPr bwMode="auto">
          <a:xfrm rot="10800000" flipV="1">
            <a:off x="3317100" y="1741268"/>
            <a:ext cx="1382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29703" name="TextBox 6">
            <a:extLst>
              <a:ext uri="{FF2B5EF4-FFF2-40B4-BE49-F238E27FC236}">
                <a16:creationId xmlns:a16="http://schemas.microsoft.com/office/drawing/2014/main" id="{934CFB1D-4A72-6340-8A86-03FB711BB804}"/>
              </a:ext>
            </a:extLst>
          </p:cNvPr>
          <p:cNvSpPr txBox="1">
            <a:spLocks noChangeArrowheads="1"/>
          </p:cNvSpPr>
          <p:nvPr/>
        </p:nvSpPr>
        <p:spPr bwMode="auto">
          <a:xfrm rot="10800000" flipV="1">
            <a:off x="4736174" y="1741269"/>
            <a:ext cx="1517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29704" name="TextBox 6">
            <a:extLst>
              <a:ext uri="{FF2B5EF4-FFF2-40B4-BE49-F238E27FC236}">
                <a16:creationId xmlns:a16="http://schemas.microsoft.com/office/drawing/2014/main" id="{59D99938-DAEF-C547-A002-C8A34916798B}"/>
              </a:ext>
            </a:extLst>
          </p:cNvPr>
          <p:cNvSpPr txBox="1">
            <a:spLocks noChangeArrowheads="1"/>
          </p:cNvSpPr>
          <p:nvPr/>
        </p:nvSpPr>
        <p:spPr bwMode="auto">
          <a:xfrm rot="10800000" flipV="1">
            <a:off x="2156432" y="1741268"/>
            <a:ext cx="10556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2" name="Table 11">
            <a:extLst>
              <a:ext uri="{FF2B5EF4-FFF2-40B4-BE49-F238E27FC236}">
                <a16:creationId xmlns:a16="http://schemas.microsoft.com/office/drawing/2014/main" id="{DD364C2A-79B9-6549-A8C5-52CA3FE7A7F0}"/>
              </a:ext>
            </a:extLst>
          </p:cNvPr>
          <p:cNvGraphicFramePr>
            <a:graphicFrameLocks noGrp="1"/>
          </p:cNvGraphicFramePr>
          <p:nvPr>
            <p:extLst>
              <p:ext uri="{D42A27DB-BD31-4B8C-83A1-F6EECF244321}">
                <p14:modId xmlns:p14="http://schemas.microsoft.com/office/powerpoint/2010/main" val="1571444612"/>
              </p:ext>
            </p:extLst>
          </p:nvPr>
        </p:nvGraphicFramePr>
        <p:xfrm>
          <a:off x="379413" y="1946787"/>
          <a:ext cx="7088187" cy="2866060"/>
        </p:xfrm>
        <a:graphic>
          <a:graphicData uri="http://schemas.openxmlformats.org/drawingml/2006/table">
            <a:tbl>
              <a:tblPr/>
              <a:tblGrid>
                <a:gridCol w="683843">
                  <a:extLst>
                    <a:ext uri="{9D8B030D-6E8A-4147-A177-3AD203B41FA5}">
                      <a16:colId xmlns:a16="http://schemas.microsoft.com/office/drawing/2014/main" val="20000"/>
                    </a:ext>
                  </a:extLst>
                </a:gridCol>
                <a:gridCol w="945754">
                  <a:extLst>
                    <a:ext uri="{9D8B030D-6E8A-4147-A177-3AD203B41FA5}">
                      <a16:colId xmlns:a16="http://schemas.microsoft.com/office/drawing/2014/main" val="20001"/>
                    </a:ext>
                  </a:extLst>
                </a:gridCol>
                <a:gridCol w="533956">
                  <a:extLst>
                    <a:ext uri="{9D8B030D-6E8A-4147-A177-3AD203B41FA5}">
                      <a16:colId xmlns:a16="http://schemas.microsoft.com/office/drawing/2014/main" val="20002"/>
                    </a:ext>
                  </a:extLst>
                </a:gridCol>
                <a:gridCol w="807609">
                  <a:extLst>
                    <a:ext uri="{9D8B030D-6E8A-4147-A177-3AD203B41FA5}">
                      <a16:colId xmlns:a16="http://schemas.microsoft.com/office/drawing/2014/main" val="20003"/>
                    </a:ext>
                  </a:extLst>
                </a:gridCol>
                <a:gridCol w="560654">
                  <a:extLst>
                    <a:ext uri="{9D8B030D-6E8A-4147-A177-3AD203B41FA5}">
                      <a16:colId xmlns:a16="http://schemas.microsoft.com/office/drawing/2014/main" val="20004"/>
                    </a:ext>
                  </a:extLst>
                </a:gridCol>
                <a:gridCol w="760888">
                  <a:extLst>
                    <a:ext uri="{9D8B030D-6E8A-4147-A177-3AD203B41FA5}">
                      <a16:colId xmlns:a16="http://schemas.microsoft.com/office/drawing/2014/main" val="20005"/>
                    </a:ext>
                  </a:extLst>
                </a:gridCol>
                <a:gridCol w="600701">
                  <a:extLst>
                    <a:ext uri="{9D8B030D-6E8A-4147-A177-3AD203B41FA5}">
                      <a16:colId xmlns:a16="http://schemas.microsoft.com/office/drawing/2014/main" val="20006"/>
                    </a:ext>
                  </a:extLst>
                </a:gridCol>
                <a:gridCol w="1027865">
                  <a:extLst>
                    <a:ext uri="{9D8B030D-6E8A-4147-A177-3AD203B41FA5}">
                      <a16:colId xmlns:a16="http://schemas.microsoft.com/office/drawing/2014/main" val="20007"/>
                    </a:ext>
                  </a:extLst>
                </a:gridCol>
                <a:gridCol w="627399">
                  <a:extLst>
                    <a:ext uri="{9D8B030D-6E8A-4147-A177-3AD203B41FA5}">
                      <a16:colId xmlns:a16="http://schemas.microsoft.com/office/drawing/2014/main" val="20008"/>
                    </a:ext>
                  </a:extLst>
                </a:gridCol>
                <a:gridCol w="539518">
                  <a:extLst>
                    <a:ext uri="{9D8B030D-6E8A-4147-A177-3AD203B41FA5}">
                      <a16:colId xmlns:a16="http://schemas.microsoft.com/office/drawing/2014/main" val="20009"/>
                    </a:ext>
                  </a:extLst>
                </a:gridCol>
              </a:tblGrid>
              <a:tr h="39594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-14.06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130.86 km</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sphere-cone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6.62 km/s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 V </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DGB</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2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7.26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7.48 km/s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0.66 m</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100.69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W/cm²</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 cm</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Mortar fired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17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trim α)</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average)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5.51 m²</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~5.27 W/cm²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(with ablation)</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Ejected: yes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12.7 m </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80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entry: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585.3 kg</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~3834 J/cm²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with ablation</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1.71</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28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peak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dyn</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 :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~61.5 kg/m²</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~0.19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atm</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588 Pa</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958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 g </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6.2%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Backshell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2% </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105.96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W/cm²</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1.27 cm</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Nylon, polyester, Kevlar</a:t>
                      </a:r>
                    </a:p>
                  </a:txBody>
                  <a:tcPr marL="12700" marR="12700" marT="1270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9784" name="TextBox 6">
            <a:extLst>
              <a:ext uri="{FF2B5EF4-FFF2-40B4-BE49-F238E27FC236}">
                <a16:creationId xmlns:a16="http://schemas.microsoft.com/office/drawing/2014/main" id="{866377C0-2777-2245-9723-2A8309003EF5}"/>
              </a:ext>
            </a:extLst>
          </p:cNvPr>
          <p:cNvSpPr txBox="1">
            <a:spLocks noChangeArrowheads="1"/>
          </p:cNvSpPr>
          <p:nvPr/>
        </p:nvSpPr>
        <p:spPr bwMode="auto">
          <a:xfrm rot="10800000" flipV="1">
            <a:off x="6042074" y="1741269"/>
            <a:ext cx="1708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4" name="Rectangle 13">
            <a:extLst>
              <a:ext uri="{FF2B5EF4-FFF2-40B4-BE49-F238E27FC236}">
                <a16:creationId xmlns:a16="http://schemas.microsoft.com/office/drawing/2014/main" id="{CCCFE14A-7438-734F-9C3F-EDF6B1BBF4FA}"/>
              </a:ext>
            </a:extLst>
          </p:cNvPr>
          <p:cNvSpPr/>
          <p:nvPr/>
        </p:nvSpPr>
        <p:spPr>
          <a:xfrm>
            <a:off x="379413" y="1769224"/>
            <a:ext cx="7088187" cy="3040096"/>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29786" name="Slide Number Placeholder 2">
            <a:extLst>
              <a:ext uri="{FF2B5EF4-FFF2-40B4-BE49-F238E27FC236}">
                <a16:creationId xmlns:a16="http://schemas.microsoft.com/office/drawing/2014/main" id="{92F3E9D3-93DF-8543-A22F-20E0749F1E9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16  </a:t>
            </a:r>
            <a:r>
              <a:rPr lang="en-US" altLang="en-US" sz="800" b="1">
                <a:solidFill>
                  <a:srgbClr val="2459AB"/>
                </a:solidFill>
              </a:rPr>
              <a:t>— </a:t>
            </a:r>
            <a:endParaRPr lang="en-US" altLang="en-US" sz="800" b="1"/>
          </a:p>
        </p:txBody>
      </p:sp>
      <p:cxnSp>
        <p:nvCxnSpPr>
          <p:cNvPr id="24" name="Straight Connector 23">
            <a:extLst>
              <a:ext uri="{FF2B5EF4-FFF2-40B4-BE49-F238E27FC236}">
                <a16:creationId xmlns:a16="http://schemas.microsoft.com/office/drawing/2014/main" id="{A20E6DE8-E1C5-BE43-A0E1-251EF065086B}"/>
              </a:ext>
            </a:extLst>
          </p:cNvPr>
          <p:cNvCxnSpPr>
            <a:cxnSpLocks/>
          </p:cNvCxnSpPr>
          <p:nvPr/>
        </p:nvCxnSpPr>
        <p:spPr>
          <a:xfrm>
            <a:off x="4675137" y="1767062"/>
            <a:ext cx="0" cy="303648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EE6266D-6656-6545-AF25-D365DF234587}"/>
              </a:ext>
            </a:extLst>
          </p:cNvPr>
          <p:cNvCxnSpPr>
            <a:cxnSpLocks/>
          </p:cNvCxnSpPr>
          <p:nvPr/>
        </p:nvCxnSpPr>
        <p:spPr>
          <a:xfrm>
            <a:off x="6296432" y="1767062"/>
            <a:ext cx="0" cy="302242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84FDEB9-3AD0-5B4C-9E00-A39C94DFBB97}"/>
              </a:ext>
            </a:extLst>
          </p:cNvPr>
          <p:cNvCxnSpPr>
            <a:cxnSpLocks/>
          </p:cNvCxnSpPr>
          <p:nvPr/>
        </p:nvCxnSpPr>
        <p:spPr>
          <a:xfrm>
            <a:off x="3346127" y="1767062"/>
            <a:ext cx="0" cy="304009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9B206D4-A4D4-6847-A4E7-2C26D53EFFDF}"/>
              </a:ext>
            </a:extLst>
          </p:cNvPr>
          <p:cNvCxnSpPr>
            <a:cxnSpLocks/>
          </p:cNvCxnSpPr>
          <p:nvPr/>
        </p:nvCxnSpPr>
        <p:spPr>
          <a:xfrm>
            <a:off x="2007580" y="1767062"/>
            <a:ext cx="0" cy="304578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9791" name="Picture 34" descr="https://tsa-report.ndc.nasa.gov/missions/1425679477pathfinder_diagram_v3.jpg">
            <a:extLst>
              <a:ext uri="{FF2B5EF4-FFF2-40B4-BE49-F238E27FC236}">
                <a16:creationId xmlns:a16="http://schemas.microsoft.com/office/drawing/2014/main" id="{E7301832-7275-2945-B597-30A64BACF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257" y="185223"/>
            <a:ext cx="1141343" cy="154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2" name="Picture 35" descr="https://tsa-report.ndc.nasa.gov/missions/1425679477Path_logo_v2.jpg">
            <a:extLst>
              <a:ext uri="{FF2B5EF4-FFF2-40B4-BE49-F238E27FC236}">
                <a16:creationId xmlns:a16="http://schemas.microsoft.com/office/drawing/2014/main" id="{53B48681-F254-2749-A0A2-148AD64F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9" y="808251"/>
            <a:ext cx="1163569" cy="84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a:extLst>
              <a:ext uri="{FF2B5EF4-FFF2-40B4-BE49-F238E27FC236}">
                <a16:creationId xmlns:a16="http://schemas.microsoft.com/office/drawing/2014/main" id="{0D7F6C90-377F-A14E-B839-8856B5025637}"/>
              </a:ext>
            </a:extLst>
          </p:cNvPr>
          <p:cNvCxnSpPr>
            <a:cxnSpLocks/>
          </p:cNvCxnSpPr>
          <p:nvPr/>
        </p:nvCxnSpPr>
        <p:spPr>
          <a:xfrm>
            <a:off x="2173287" y="268288"/>
            <a:ext cx="11113" cy="138726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a:extLst>
              <a:ext uri="{FF2B5EF4-FFF2-40B4-BE49-F238E27FC236}">
                <a16:creationId xmlns:a16="http://schemas.microsoft.com/office/drawing/2014/main" id="{EDD21CF6-0FD4-F142-AC36-2CAE728EF8FC}"/>
              </a:ext>
            </a:extLst>
          </p:cNvPr>
          <p:cNvSpPr>
            <a:spLocks noChangeArrowheads="1"/>
          </p:cNvSpPr>
          <p:nvPr/>
        </p:nvSpPr>
        <p:spPr bwMode="auto">
          <a:xfrm>
            <a:off x="1755631" y="246727"/>
            <a:ext cx="405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qualify a reentry heatshield concept with scientific and engineering experiments conducted by German researchers. </a:t>
            </a:r>
            <a:endParaRPr lang="en-US" altLang="en-US" sz="900" b="1" dirty="0">
              <a:solidFill>
                <a:srgbClr val="2459AB"/>
              </a:solidFill>
            </a:endParaRPr>
          </a:p>
        </p:txBody>
      </p:sp>
      <p:sp>
        <p:nvSpPr>
          <p:cNvPr id="30722" name="Rectangle 6">
            <a:extLst>
              <a:ext uri="{FF2B5EF4-FFF2-40B4-BE49-F238E27FC236}">
                <a16:creationId xmlns:a16="http://schemas.microsoft.com/office/drawing/2014/main" id="{1A017669-1118-544E-988A-8BA32D1F7307}"/>
              </a:ext>
            </a:extLst>
          </p:cNvPr>
          <p:cNvSpPr>
            <a:spLocks noChangeArrowheads="1"/>
          </p:cNvSpPr>
          <p:nvPr/>
        </p:nvSpPr>
        <p:spPr bwMode="auto">
          <a:xfrm>
            <a:off x="1755631" y="577351"/>
            <a:ext cx="409780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3 acceleration sensors, 3 angular rate sensors, 24 thermocouples, RAFLEX (pressure, temperature &amp; heat flux sensors) and PYREX (pyrometric temperature measurements).</a:t>
            </a:r>
            <a:endParaRPr lang="en-US" altLang="en-US" sz="900" b="1" dirty="0">
              <a:solidFill>
                <a:srgbClr val="2459AB"/>
              </a:solidFill>
            </a:endParaRPr>
          </a:p>
        </p:txBody>
      </p:sp>
      <p:sp>
        <p:nvSpPr>
          <p:cNvPr id="30723" name="Rectangle 6">
            <a:extLst>
              <a:ext uri="{FF2B5EF4-FFF2-40B4-BE49-F238E27FC236}">
                <a16:creationId xmlns:a16="http://schemas.microsoft.com/office/drawing/2014/main" id="{6E1FF142-29A3-5B4D-887E-8CC931438203}"/>
              </a:ext>
            </a:extLst>
          </p:cNvPr>
          <p:cNvSpPr>
            <a:spLocks noChangeArrowheads="1"/>
          </p:cNvSpPr>
          <p:nvPr/>
        </p:nvSpPr>
        <p:spPr bwMode="auto">
          <a:xfrm>
            <a:off x="1765414" y="1034551"/>
            <a:ext cx="4544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CFRP: Carbon Fiber Reinforced Plastics. SPA: Surface Protected Ablator. This was the first successful Western European reentry mission.</a:t>
            </a:r>
            <a:endParaRPr lang="en-US" altLang="en-US" sz="900" b="1" dirty="0">
              <a:solidFill>
                <a:srgbClr val="2459AB"/>
              </a:solidFill>
            </a:endParaRPr>
          </a:p>
        </p:txBody>
      </p:sp>
      <p:pic>
        <p:nvPicPr>
          <p:cNvPr id="30724" name="Picture 24" descr="https://tsa-report.ndc.nasa.gov/missions/1425680812mirka_diag_v3.jpg">
            <a:extLst>
              <a:ext uri="{FF2B5EF4-FFF2-40B4-BE49-F238E27FC236}">
                <a16:creationId xmlns:a16="http://schemas.microsoft.com/office/drawing/2014/main" id="{F3AD08AA-F899-1945-94E6-96749F84B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277" y="193226"/>
            <a:ext cx="1404320" cy="127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D69FE496-DC41-0E45-A292-7491C192E442}"/>
              </a:ext>
            </a:extLst>
          </p:cNvPr>
          <p:cNvCxnSpPr>
            <a:cxnSpLocks/>
          </p:cNvCxnSpPr>
          <p:nvPr/>
        </p:nvCxnSpPr>
        <p:spPr>
          <a:xfrm>
            <a:off x="1709123" y="254000"/>
            <a:ext cx="0" cy="14747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726" name="Slide Number Placeholder 2">
            <a:extLst>
              <a:ext uri="{FF2B5EF4-FFF2-40B4-BE49-F238E27FC236}">
                <a16:creationId xmlns:a16="http://schemas.microsoft.com/office/drawing/2014/main" id="{0192D183-4393-C04D-BF5C-06EEFA4DED7C}"/>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17  </a:t>
            </a:r>
            <a:r>
              <a:rPr lang="en-US" altLang="en-US" sz="800" b="1">
                <a:solidFill>
                  <a:srgbClr val="2459AB"/>
                </a:solidFill>
              </a:rPr>
              <a:t>— </a:t>
            </a:r>
            <a:endParaRPr lang="en-US" altLang="en-US" sz="800" b="1"/>
          </a:p>
        </p:txBody>
      </p:sp>
      <p:sp>
        <p:nvSpPr>
          <p:cNvPr id="30727" name="Rectangle 6">
            <a:extLst>
              <a:ext uri="{FF2B5EF4-FFF2-40B4-BE49-F238E27FC236}">
                <a16:creationId xmlns:a16="http://schemas.microsoft.com/office/drawing/2014/main" id="{2AB2B05E-E326-B449-BB37-8E8831F30164}"/>
              </a:ext>
            </a:extLst>
          </p:cNvPr>
          <p:cNvSpPr>
            <a:spLocks noChangeArrowheads="1"/>
          </p:cNvSpPr>
          <p:nvPr/>
        </p:nvSpPr>
        <p:spPr bwMode="auto">
          <a:xfrm>
            <a:off x="287338" y="179388"/>
            <a:ext cx="18589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MIRKA</a:t>
            </a:r>
          </a:p>
          <a:p>
            <a:pPr eaLnBrk="1" hangingPunct="1">
              <a:spcBef>
                <a:spcPct val="0"/>
              </a:spcBef>
              <a:buFontTx/>
              <a:buNone/>
            </a:pPr>
            <a:r>
              <a:rPr lang="en-US" altLang="en-US" sz="900" b="1" dirty="0"/>
              <a:t>PLANET: </a:t>
            </a:r>
            <a:r>
              <a:rPr lang="en-US" altLang="en-US" sz="900" b="1" dirty="0">
                <a:solidFill>
                  <a:srgbClr val="2459AB"/>
                </a:solidFill>
              </a:rPr>
              <a:t>EARTH</a:t>
            </a:r>
          </a:p>
          <a:p>
            <a:pPr eaLnBrk="1" hangingPunct="1">
              <a:spcBef>
                <a:spcPct val="0"/>
              </a:spcBef>
              <a:buFontTx/>
              <a:buNone/>
            </a:pPr>
            <a:r>
              <a:rPr lang="en-US" altLang="en-US" sz="900" b="1" dirty="0"/>
              <a:t>LAUNCH: </a:t>
            </a:r>
            <a:r>
              <a:rPr lang="en-US" altLang="en-US" sz="900" b="1" dirty="0">
                <a:solidFill>
                  <a:srgbClr val="2459AB"/>
                </a:solidFill>
              </a:rPr>
              <a:t>NOV 9, 1997</a:t>
            </a:r>
          </a:p>
          <a:p>
            <a:pPr eaLnBrk="1" hangingPunct="1">
              <a:spcBef>
                <a:spcPct val="0"/>
              </a:spcBef>
              <a:buFontTx/>
              <a:buNone/>
            </a:pPr>
            <a:r>
              <a:rPr lang="en-US" altLang="en-US" sz="900" b="1" dirty="0"/>
              <a:t>ENTRY: </a:t>
            </a:r>
            <a:r>
              <a:rPr lang="en-US" altLang="en-US" sz="900" b="1" dirty="0">
                <a:solidFill>
                  <a:srgbClr val="2459AB"/>
                </a:solidFill>
              </a:rPr>
              <a:t>NOV 23, 1997</a:t>
            </a:r>
          </a:p>
          <a:p>
            <a:pPr eaLnBrk="1" hangingPunct="1">
              <a:spcBef>
                <a:spcPct val="0"/>
              </a:spcBef>
              <a:buFontTx/>
              <a:buNone/>
            </a:pPr>
            <a:endParaRPr lang="en-US" altLang="en-US" sz="900" b="1" dirty="0">
              <a:solidFill>
                <a:srgbClr val="2459AB"/>
              </a:solidFill>
            </a:endParaRPr>
          </a:p>
        </p:txBody>
      </p:sp>
      <p:sp>
        <p:nvSpPr>
          <p:cNvPr id="30728" name="TextBox 6">
            <a:extLst>
              <a:ext uri="{FF2B5EF4-FFF2-40B4-BE49-F238E27FC236}">
                <a16:creationId xmlns:a16="http://schemas.microsoft.com/office/drawing/2014/main" id="{450025DF-3CEE-CB4F-80AE-47087660CC69}"/>
              </a:ext>
            </a:extLst>
          </p:cNvPr>
          <p:cNvSpPr txBox="1">
            <a:spLocks noChangeArrowheads="1"/>
          </p:cNvSpPr>
          <p:nvPr/>
        </p:nvSpPr>
        <p:spPr bwMode="auto">
          <a:xfrm rot="10800000" flipV="1">
            <a:off x="769195" y="1741019"/>
            <a:ext cx="1447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0729" name="TextBox 6">
            <a:extLst>
              <a:ext uri="{FF2B5EF4-FFF2-40B4-BE49-F238E27FC236}">
                <a16:creationId xmlns:a16="http://schemas.microsoft.com/office/drawing/2014/main" id="{8707D3E5-9F8D-3E44-ADC9-8157EAD2021B}"/>
              </a:ext>
            </a:extLst>
          </p:cNvPr>
          <p:cNvSpPr txBox="1">
            <a:spLocks noChangeArrowheads="1"/>
          </p:cNvSpPr>
          <p:nvPr/>
        </p:nvSpPr>
        <p:spPr bwMode="auto">
          <a:xfrm rot="10800000" flipV="1">
            <a:off x="3363362" y="1741019"/>
            <a:ext cx="1263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0730" name="TextBox 6">
            <a:extLst>
              <a:ext uri="{FF2B5EF4-FFF2-40B4-BE49-F238E27FC236}">
                <a16:creationId xmlns:a16="http://schemas.microsoft.com/office/drawing/2014/main" id="{35A15C3C-CB4E-E24E-BB15-20D433342558}"/>
              </a:ext>
            </a:extLst>
          </p:cNvPr>
          <p:cNvSpPr txBox="1">
            <a:spLocks noChangeArrowheads="1"/>
          </p:cNvSpPr>
          <p:nvPr/>
        </p:nvSpPr>
        <p:spPr bwMode="auto">
          <a:xfrm rot="10800000" flipV="1">
            <a:off x="4439105" y="1724848"/>
            <a:ext cx="19027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0731" name="TextBox 140">
            <a:extLst>
              <a:ext uri="{FF2B5EF4-FFF2-40B4-BE49-F238E27FC236}">
                <a16:creationId xmlns:a16="http://schemas.microsoft.com/office/drawing/2014/main" id="{3F4C7030-91C7-0047-8E01-7B83468F4365}"/>
              </a:ext>
            </a:extLst>
          </p:cNvPr>
          <p:cNvSpPr txBox="1">
            <a:spLocks noChangeArrowheads="1"/>
          </p:cNvSpPr>
          <p:nvPr/>
        </p:nvSpPr>
        <p:spPr bwMode="auto">
          <a:xfrm rot="10800000" flipV="1">
            <a:off x="2471825" y="1741020"/>
            <a:ext cx="1081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4" name="Table 13">
            <a:extLst>
              <a:ext uri="{FF2B5EF4-FFF2-40B4-BE49-F238E27FC236}">
                <a16:creationId xmlns:a16="http://schemas.microsoft.com/office/drawing/2014/main" id="{F375623C-FC4D-4246-A0DD-62A5ED8C4BB2}"/>
              </a:ext>
            </a:extLst>
          </p:cNvPr>
          <p:cNvGraphicFramePr>
            <a:graphicFrameLocks noGrp="1"/>
          </p:cNvGraphicFramePr>
          <p:nvPr>
            <p:extLst>
              <p:ext uri="{D42A27DB-BD31-4B8C-83A1-F6EECF244321}">
                <p14:modId xmlns:p14="http://schemas.microsoft.com/office/powerpoint/2010/main" val="2468838300"/>
              </p:ext>
            </p:extLst>
          </p:nvPr>
        </p:nvGraphicFramePr>
        <p:xfrm>
          <a:off x="379413" y="1932067"/>
          <a:ext cx="7088187" cy="2824768"/>
        </p:xfrm>
        <a:graphic>
          <a:graphicData uri="http://schemas.openxmlformats.org/drawingml/2006/table">
            <a:tbl>
              <a:tblPr/>
              <a:tblGrid>
                <a:gridCol w="635726">
                  <a:extLst>
                    <a:ext uri="{9D8B030D-6E8A-4147-A177-3AD203B41FA5}">
                      <a16:colId xmlns:a16="http://schemas.microsoft.com/office/drawing/2014/main" val="20000"/>
                    </a:ext>
                  </a:extLst>
                </a:gridCol>
                <a:gridCol w="1514209">
                  <a:extLst>
                    <a:ext uri="{9D8B030D-6E8A-4147-A177-3AD203B41FA5}">
                      <a16:colId xmlns:a16="http://schemas.microsoft.com/office/drawing/2014/main" val="20001"/>
                    </a:ext>
                  </a:extLst>
                </a:gridCol>
                <a:gridCol w="442452">
                  <a:extLst>
                    <a:ext uri="{9D8B030D-6E8A-4147-A177-3AD203B41FA5}">
                      <a16:colId xmlns:a16="http://schemas.microsoft.com/office/drawing/2014/main" val="20002"/>
                    </a:ext>
                  </a:extLst>
                </a:gridCol>
                <a:gridCol w="530942">
                  <a:extLst>
                    <a:ext uri="{9D8B030D-6E8A-4147-A177-3AD203B41FA5}">
                      <a16:colId xmlns:a16="http://schemas.microsoft.com/office/drawing/2014/main" val="20003"/>
                    </a:ext>
                  </a:extLst>
                </a:gridCol>
                <a:gridCol w="544325">
                  <a:extLst>
                    <a:ext uri="{9D8B030D-6E8A-4147-A177-3AD203B41FA5}">
                      <a16:colId xmlns:a16="http://schemas.microsoft.com/office/drawing/2014/main" val="20004"/>
                    </a:ext>
                  </a:extLst>
                </a:gridCol>
                <a:gridCol w="392198">
                  <a:extLst>
                    <a:ext uri="{9D8B030D-6E8A-4147-A177-3AD203B41FA5}">
                      <a16:colId xmlns:a16="http://schemas.microsoft.com/office/drawing/2014/main" val="20005"/>
                    </a:ext>
                  </a:extLst>
                </a:gridCol>
                <a:gridCol w="619432">
                  <a:extLst>
                    <a:ext uri="{9D8B030D-6E8A-4147-A177-3AD203B41FA5}">
                      <a16:colId xmlns:a16="http://schemas.microsoft.com/office/drawing/2014/main" val="20006"/>
                    </a:ext>
                  </a:extLst>
                </a:gridCol>
                <a:gridCol w="1290484">
                  <a:extLst>
                    <a:ext uri="{9D8B030D-6E8A-4147-A177-3AD203B41FA5}">
                      <a16:colId xmlns:a16="http://schemas.microsoft.com/office/drawing/2014/main" val="20007"/>
                    </a:ext>
                  </a:extLst>
                </a:gridCol>
                <a:gridCol w="612058">
                  <a:extLst>
                    <a:ext uri="{9D8B030D-6E8A-4147-A177-3AD203B41FA5}">
                      <a16:colId xmlns:a16="http://schemas.microsoft.com/office/drawing/2014/main" val="20008"/>
                    </a:ext>
                  </a:extLst>
                </a:gridCol>
                <a:gridCol w="506361">
                  <a:extLst>
                    <a:ext uri="{9D8B030D-6E8A-4147-A177-3AD203B41FA5}">
                      <a16:colId xmlns:a16="http://schemas.microsoft.com/office/drawing/2014/main" val="20009"/>
                    </a:ext>
                  </a:extLst>
                </a:gridCol>
              </a:tblGrid>
              <a:tr h="44979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-2.51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Spherical 1 m diameter</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6.51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CFRP: carbon fiber reinforced plastics SPA: surface protected ablator and fiber ceramic cover</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unknown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39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separation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7.3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7.6 km/s at 120 km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0.5 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120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Front: 3 cm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Back: 2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38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0.785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4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154 kg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12000 J/cm²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4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214 kg/m³</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0.178 atm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225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120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0811" name="TextBox 6">
            <a:extLst>
              <a:ext uri="{FF2B5EF4-FFF2-40B4-BE49-F238E27FC236}">
                <a16:creationId xmlns:a16="http://schemas.microsoft.com/office/drawing/2014/main" id="{B00FF357-EAB2-194C-A82A-381E2E1184F4}"/>
              </a:ext>
            </a:extLst>
          </p:cNvPr>
          <p:cNvSpPr txBox="1">
            <a:spLocks noChangeArrowheads="1"/>
          </p:cNvSpPr>
          <p:nvPr/>
        </p:nvSpPr>
        <p:spPr bwMode="auto">
          <a:xfrm rot="10800000" flipV="1">
            <a:off x="6306277" y="1741020"/>
            <a:ext cx="1155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7" name="Rectangle 16">
            <a:extLst>
              <a:ext uri="{FF2B5EF4-FFF2-40B4-BE49-F238E27FC236}">
                <a16:creationId xmlns:a16="http://schemas.microsoft.com/office/drawing/2014/main" id="{51E6F627-FF85-9C49-AB8F-654DA0F2CDD2}"/>
              </a:ext>
            </a:extLst>
          </p:cNvPr>
          <p:cNvSpPr/>
          <p:nvPr/>
        </p:nvSpPr>
        <p:spPr>
          <a:xfrm>
            <a:off x="379412" y="1764473"/>
            <a:ext cx="7088187" cy="3000309"/>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19" name="Straight Connector 18">
            <a:extLst>
              <a:ext uri="{FF2B5EF4-FFF2-40B4-BE49-F238E27FC236}">
                <a16:creationId xmlns:a16="http://schemas.microsoft.com/office/drawing/2014/main" id="{8F5E2541-5BCB-9E4B-BFBB-142B3B82DEE2}"/>
              </a:ext>
            </a:extLst>
          </p:cNvPr>
          <p:cNvCxnSpPr>
            <a:cxnSpLocks/>
          </p:cNvCxnSpPr>
          <p:nvPr/>
        </p:nvCxnSpPr>
        <p:spPr>
          <a:xfrm>
            <a:off x="2521410" y="1762353"/>
            <a:ext cx="6630" cy="300243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0814" name="Picture 23" descr="https://tsa-report.ndc.nasa.gov/missions/1425680812Mirka_Logo.jpg">
            <a:extLst>
              <a:ext uri="{FF2B5EF4-FFF2-40B4-BE49-F238E27FC236}">
                <a16:creationId xmlns:a16="http://schemas.microsoft.com/office/drawing/2014/main" id="{2D92F863-8D2C-6346-A9E1-2760B37F1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96" y="782286"/>
            <a:ext cx="907128" cy="94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5243841D-BCC9-074F-B8A1-D12AA691D164}"/>
              </a:ext>
            </a:extLst>
          </p:cNvPr>
          <p:cNvCxnSpPr>
            <a:cxnSpLocks/>
          </p:cNvCxnSpPr>
          <p:nvPr/>
        </p:nvCxnSpPr>
        <p:spPr>
          <a:xfrm>
            <a:off x="4439622" y="1749354"/>
            <a:ext cx="0" cy="30175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D1EFB55-FCBD-8746-8F39-84E7388C7AF0}"/>
              </a:ext>
            </a:extLst>
          </p:cNvPr>
          <p:cNvCxnSpPr>
            <a:cxnSpLocks/>
          </p:cNvCxnSpPr>
          <p:nvPr/>
        </p:nvCxnSpPr>
        <p:spPr>
          <a:xfrm>
            <a:off x="6341609" y="1762351"/>
            <a:ext cx="9080" cy="30024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52EAD01-DA3C-5543-A5B6-26EC6F43C1CC}"/>
              </a:ext>
            </a:extLst>
          </p:cNvPr>
          <p:cNvCxnSpPr>
            <a:cxnSpLocks/>
          </p:cNvCxnSpPr>
          <p:nvPr/>
        </p:nvCxnSpPr>
        <p:spPr>
          <a:xfrm flipH="1">
            <a:off x="3503491" y="1762993"/>
            <a:ext cx="1587" cy="3003911"/>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6">
            <a:extLst>
              <a:ext uri="{FF2B5EF4-FFF2-40B4-BE49-F238E27FC236}">
                <a16:creationId xmlns:a16="http://schemas.microsoft.com/office/drawing/2014/main" id="{6E5B2961-5865-5343-B3EE-123876048A87}"/>
              </a:ext>
            </a:extLst>
          </p:cNvPr>
          <p:cNvSpPr>
            <a:spLocks noChangeArrowheads="1"/>
          </p:cNvSpPr>
          <p:nvPr/>
        </p:nvSpPr>
        <p:spPr bwMode="auto">
          <a:xfrm>
            <a:off x="2057400" y="239713"/>
            <a:ext cx="38274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explore the atmosphere of Titan. </a:t>
            </a:r>
            <a:endParaRPr lang="en-US" altLang="en-US" sz="900" b="1" dirty="0">
              <a:solidFill>
                <a:srgbClr val="2459AB"/>
              </a:solidFill>
            </a:endParaRPr>
          </a:p>
        </p:txBody>
      </p:sp>
      <p:sp>
        <p:nvSpPr>
          <p:cNvPr id="31746" name="Rectangle 6">
            <a:extLst>
              <a:ext uri="{FF2B5EF4-FFF2-40B4-BE49-F238E27FC236}">
                <a16:creationId xmlns:a16="http://schemas.microsoft.com/office/drawing/2014/main" id="{AC3FB1B0-F21B-E044-BD5D-12DDC73B3150}"/>
              </a:ext>
            </a:extLst>
          </p:cNvPr>
          <p:cNvSpPr>
            <a:spLocks noChangeArrowheads="1"/>
          </p:cNvSpPr>
          <p:nvPr/>
        </p:nvSpPr>
        <p:spPr bwMode="auto">
          <a:xfrm>
            <a:off x="2065902" y="436707"/>
            <a:ext cx="3938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No </a:t>
            </a:r>
            <a:r>
              <a:rPr lang="en-US" altLang="en-US" sz="900" dirty="0" err="1"/>
              <a:t>aeroheating</a:t>
            </a:r>
            <a:r>
              <a:rPr lang="en-US" altLang="en-US" sz="900" dirty="0"/>
              <a:t> data. A mass spectrometer for atmospheric composition was deployed after the heat shield was ejected. </a:t>
            </a:r>
            <a:endParaRPr lang="en-US" altLang="en-US" sz="900" b="1" dirty="0">
              <a:solidFill>
                <a:srgbClr val="2459AB"/>
              </a:solidFill>
            </a:endParaRPr>
          </a:p>
        </p:txBody>
      </p:sp>
      <p:sp>
        <p:nvSpPr>
          <p:cNvPr id="31747" name="Rectangle 6">
            <a:extLst>
              <a:ext uri="{FF2B5EF4-FFF2-40B4-BE49-F238E27FC236}">
                <a16:creationId xmlns:a16="http://schemas.microsoft.com/office/drawing/2014/main" id="{55BC2C43-732C-CE40-B7FA-A91663A37A5E}"/>
              </a:ext>
            </a:extLst>
          </p:cNvPr>
          <p:cNvSpPr>
            <a:spLocks noChangeArrowheads="1"/>
          </p:cNvSpPr>
          <p:nvPr/>
        </p:nvSpPr>
        <p:spPr bwMode="auto">
          <a:xfrm>
            <a:off x="2065902" y="769016"/>
            <a:ext cx="414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Huygens is a European Space Agency probe that was carried by the Cassini Saturn Orbiter. AQ60 silica fibers reinforced by phenolic resin. </a:t>
            </a:r>
            <a:endParaRPr lang="en-US" altLang="en-US" sz="900" b="1" dirty="0">
              <a:solidFill>
                <a:srgbClr val="2459AB"/>
              </a:solidFill>
            </a:endParaRPr>
          </a:p>
        </p:txBody>
      </p:sp>
      <p:sp>
        <p:nvSpPr>
          <p:cNvPr id="31748" name="Slide Number Placeholder 2">
            <a:extLst>
              <a:ext uri="{FF2B5EF4-FFF2-40B4-BE49-F238E27FC236}">
                <a16:creationId xmlns:a16="http://schemas.microsoft.com/office/drawing/2014/main" id="{C9965B59-55FD-8242-A64E-B4871736174A}"/>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18  </a:t>
            </a:r>
            <a:r>
              <a:rPr lang="en-US" altLang="en-US" sz="800" b="1">
                <a:solidFill>
                  <a:srgbClr val="2459AB"/>
                </a:solidFill>
              </a:rPr>
              <a:t>— </a:t>
            </a:r>
            <a:endParaRPr lang="en-US" altLang="en-US" sz="800" b="1"/>
          </a:p>
        </p:txBody>
      </p:sp>
      <p:sp>
        <p:nvSpPr>
          <p:cNvPr id="31749" name="Rectangle 6">
            <a:extLst>
              <a:ext uri="{FF2B5EF4-FFF2-40B4-BE49-F238E27FC236}">
                <a16:creationId xmlns:a16="http://schemas.microsoft.com/office/drawing/2014/main" id="{689B366C-218C-284C-A277-B95AE6A2792A}"/>
              </a:ext>
            </a:extLst>
          </p:cNvPr>
          <p:cNvSpPr>
            <a:spLocks noChangeArrowheads="1"/>
          </p:cNvSpPr>
          <p:nvPr/>
        </p:nvSpPr>
        <p:spPr bwMode="auto">
          <a:xfrm>
            <a:off x="287338" y="179388"/>
            <a:ext cx="18589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HUYGENS</a:t>
            </a:r>
          </a:p>
          <a:p>
            <a:pPr eaLnBrk="1" hangingPunct="1">
              <a:spcBef>
                <a:spcPct val="0"/>
              </a:spcBef>
              <a:buFontTx/>
              <a:buNone/>
            </a:pPr>
            <a:r>
              <a:rPr lang="en-US" altLang="en-US" sz="900" b="1" dirty="0"/>
              <a:t>PLANET: </a:t>
            </a:r>
            <a:r>
              <a:rPr lang="en-US" altLang="en-US" sz="900" b="1" dirty="0">
                <a:solidFill>
                  <a:srgbClr val="2459AB"/>
                </a:solidFill>
              </a:rPr>
              <a:t>TITAN </a:t>
            </a:r>
          </a:p>
          <a:p>
            <a:pPr eaLnBrk="1" hangingPunct="1">
              <a:spcBef>
                <a:spcPct val="0"/>
              </a:spcBef>
              <a:buFontTx/>
              <a:buNone/>
            </a:pPr>
            <a:r>
              <a:rPr lang="en-US" altLang="en-US" sz="900" b="1" dirty="0">
                <a:solidFill>
                  <a:srgbClr val="2459AB"/>
                </a:solidFill>
              </a:rPr>
              <a:t>(A moon of Saturn)</a:t>
            </a:r>
          </a:p>
          <a:p>
            <a:pPr eaLnBrk="1" hangingPunct="1">
              <a:spcBef>
                <a:spcPct val="0"/>
              </a:spcBef>
              <a:buFontTx/>
              <a:buNone/>
            </a:pPr>
            <a:r>
              <a:rPr lang="en-US" altLang="en-US" sz="900" b="1" dirty="0"/>
              <a:t>LAUNCH: </a:t>
            </a:r>
            <a:r>
              <a:rPr lang="en-US" altLang="en-US" sz="900" b="1" dirty="0">
                <a:solidFill>
                  <a:srgbClr val="2459AB"/>
                </a:solidFill>
              </a:rPr>
              <a:t>NOV 15, 1997</a:t>
            </a:r>
          </a:p>
          <a:p>
            <a:pPr eaLnBrk="1" hangingPunct="1">
              <a:spcBef>
                <a:spcPct val="0"/>
              </a:spcBef>
              <a:buFontTx/>
              <a:buNone/>
            </a:pPr>
            <a:r>
              <a:rPr lang="en-US" altLang="en-US" sz="900" b="1" dirty="0"/>
              <a:t>ENTRY: </a:t>
            </a:r>
            <a:r>
              <a:rPr lang="en-US" altLang="en-US" sz="900" b="1" dirty="0">
                <a:solidFill>
                  <a:srgbClr val="2459AB"/>
                </a:solidFill>
              </a:rPr>
              <a:t>JAN 14, 2005</a:t>
            </a:r>
          </a:p>
          <a:p>
            <a:pPr eaLnBrk="1" hangingPunct="1">
              <a:spcBef>
                <a:spcPct val="0"/>
              </a:spcBef>
              <a:buFontTx/>
              <a:buNone/>
            </a:pPr>
            <a:endParaRPr lang="en-US" altLang="en-US" sz="900" b="1" dirty="0">
              <a:solidFill>
                <a:srgbClr val="2459AB"/>
              </a:solidFill>
            </a:endParaRPr>
          </a:p>
        </p:txBody>
      </p:sp>
      <p:sp>
        <p:nvSpPr>
          <p:cNvPr id="31750" name="TextBox 6">
            <a:extLst>
              <a:ext uri="{FF2B5EF4-FFF2-40B4-BE49-F238E27FC236}">
                <a16:creationId xmlns:a16="http://schemas.microsoft.com/office/drawing/2014/main" id="{795B8BBB-8DFF-D74A-BE05-19C041DEF5CA}"/>
              </a:ext>
            </a:extLst>
          </p:cNvPr>
          <p:cNvSpPr txBox="1">
            <a:spLocks noChangeArrowheads="1"/>
          </p:cNvSpPr>
          <p:nvPr/>
        </p:nvSpPr>
        <p:spPr bwMode="auto">
          <a:xfrm rot="10800000" flipV="1">
            <a:off x="373063" y="1662002"/>
            <a:ext cx="1611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1751" name="TextBox 6">
            <a:extLst>
              <a:ext uri="{FF2B5EF4-FFF2-40B4-BE49-F238E27FC236}">
                <a16:creationId xmlns:a16="http://schemas.microsoft.com/office/drawing/2014/main" id="{F4DFCFDC-C54C-D843-8816-73D9B084D9C7}"/>
              </a:ext>
            </a:extLst>
          </p:cNvPr>
          <p:cNvSpPr txBox="1">
            <a:spLocks noChangeArrowheads="1"/>
          </p:cNvSpPr>
          <p:nvPr/>
        </p:nvSpPr>
        <p:spPr bwMode="auto">
          <a:xfrm rot="10800000" flipV="1">
            <a:off x="3061453" y="1664784"/>
            <a:ext cx="1217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1752" name="TextBox 6">
            <a:extLst>
              <a:ext uri="{FF2B5EF4-FFF2-40B4-BE49-F238E27FC236}">
                <a16:creationId xmlns:a16="http://schemas.microsoft.com/office/drawing/2014/main" id="{DAA1CB52-2005-5644-B2D9-B85F4DB005AD}"/>
              </a:ext>
            </a:extLst>
          </p:cNvPr>
          <p:cNvSpPr txBox="1">
            <a:spLocks noChangeArrowheads="1"/>
          </p:cNvSpPr>
          <p:nvPr/>
        </p:nvSpPr>
        <p:spPr bwMode="auto">
          <a:xfrm rot="10800000" flipV="1">
            <a:off x="4256283" y="1664785"/>
            <a:ext cx="15763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1753" name="TextBox 140">
            <a:extLst>
              <a:ext uri="{FF2B5EF4-FFF2-40B4-BE49-F238E27FC236}">
                <a16:creationId xmlns:a16="http://schemas.microsoft.com/office/drawing/2014/main" id="{6DAE8D7C-2D12-454D-9F01-C0A633B7372E}"/>
              </a:ext>
            </a:extLst>
          </p:cNvPr>
          <p:cNvSpPr txBox="1">
            <a:spLocks noChangeArrowheads="1"/>
          </p:cNvSpPr>
          <p:nvPr/>
        </p:nvSpPr>
        <p:spPr bwMode="auto">
          <a:xfrm rot="10800000" flipV="1">
            <a:off x="1904909" y="1664784"/>
            <a:ext cx="1246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3" name="Table 12">
            <a:extLst>
              <a:ext uri="{FF2B5EF4-FFF2-40B4-BE49-F238E27FC236}">
                <a16:creationId xmlns:a16="http://schemas.microsoft.com/office/drawing/2014/main" id="{D0FCA181-B84A-C24C-AEB6-25A56DB00920}"/>
              </a:ext>
            </a:extLst>
          </p:cNvPr>
          <p:cNvGraphicFramePr>
            <a:graphicFrameLocks noGrp="1"/>
          </p:cNvGraphicFramePr>
          <p:nvPr>
            <p:extLst>
              <p:ext uri="{D42A27DB-BD31-4B8C-83A1-F6EECF244321}">
                <p14:modId xmlns:p14="http://schemas.microsoft.com/office/powerpoint/2010/main" val="3006847306"/>
              </p:ext>
            </p:extLst>
          </p:nvPr>
        </p:nvGraphicFramePr>
        <p:xfrm>
          <a:off x="379413" y="1858297"/>
          <a:ext cx="7088187" cy="2906334"/>
        </p:xfrm>
        <a:graphic>
          <a:graphicData uri="http://schemas.openxmlformats.org/drawingml/2006/table">
            <a:tbl>
              <a:tblPr/>
              <a:tblGrid>
                <a:gridCol w="635726">
                  <a:extLst>
                    <a:ext uri="{9D8B030D-6E8A-4147-A177-3AD203B41FA5}">
                      <a16:colId xmlns:a16="http://schemas.microsoft.com/office/drawing/2014/main" val="20000"/>
                    </a:ext>
                  </a:extLst>
                </a:gridCol>
                <a:gridCol w="953771">
                  <a:extLst>
                    <a:ext uri="{9D8B030D-6E8A-4147-A177-3AD203B41FA5}">
                      <a16:colId xmlns:a16="http://schemas.microsoft.com/office/drawing/2014/main" val="20001"/>
                    </a:ext>
                  </a:extLst>
                </a:gridCol>
                <a:gridCol w="530942">
                  <a:extLst>
                    <a:ext uri="{9D8B030D-6E8A-4147-A177-3AD203B41FA5}">
                      <a16:colId xmlns:a16="http://schemas.microsoft.com/office/drawing/2014/main" val="20002"/>
                    </a:ext>
                  </a:extLst>
                </a:gridCol>
                <a:gridCol w="582561">
                  <a:extLst>
                    <a:ext uri="{9D8B030D-6E8A-4147-A177-3AD203B41FA5}">
                      <a16:colId xmlns:a16="http://schemas.microsoft.com/office/drawing/2014/main" val="20003"/>
                    </a:ext>
                  </a:extLst>
                </a:gridCol>
                <a:gridCol w="613933">
                  <a:extLst>
                    <a:ext uri="{9D8B030D-6E8A-4147-A177-3AD203B41FA5}">
                      <a16:colId xmlns:a16="http://schemas.microsoft.com/office/drawing/2014/main" val="20004"/>
                    </a:ext>
                  </a:extLst>
                </a:gridCol>
                <a:gridCol w="599207">
                  <a:extLst>
                    <a:ext uri="{9D8B030D-6E8A-4147-A177-3AD203B41FA5}">
                      <a16:colId xmlns:a16="http://schemas.microsoft.com/office/drawing/2014/main" val="20005"/>
                    </a:ext>
                  </a:extLst>
                </a:gridCol>
                <a:gridCol w="637954">
                  <a:extLst>
                    <a:ext uri="{9D8B030D-6E8A-4147-A177-3AD203B41FA5}">
                      <a16:colId xmlns:a16="http://schemas.microsoft.com/office/drawing/2014/main" val="20006"/>
                    </a:ext>
                  </a:extLst>
                </a:gridCol>
                <a:gridCol w="971107">
                  <a:extLst>
                    <a:ext uri="{9D8B030D-6E8A-4147-A177-3AD203B41FA5}">
                      <a16:colId xmlns:a16="http://schemas.microsoft.com/office/drawing/2014/main" val="20007"/>
                    </a:ext>
                  </a:extLst>
                </a:gridCol>
                <a:gridCol w="621547">
                  <a:extLst>
                    <a:ext uri="{9D8B030D-6E8A-4147-A177-3AD203B41FA5}">
                      <a16:colId xmlns:a16="http://schemas.microsoft.com/office/drawing/2014/main" val="20008"/>
                    </a:ext>
                  </a:extLst>
                </a:gridCol>
                <a:gridCol w="941439">
                  <a:extLst>
                    <a:ext uri="{9D8B030D-6E8A-4147-A177-3AD203B41FA5}">
                      <a16:colId xmlns:a16="http://schemas.microsoft.com/office/drawing/2014/main" val="20009"/>
                    </a:ext>
                  </a:extLst>
                </a:gridCol>
              </a:tblGrid>
              <a:tr h="51113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-65.4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-65.5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sphere-cone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~5.1 km/s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AQ60/I</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 Pilot: DGB</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 Main: DGB</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 Descent: DGB</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29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6.0 km/s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1270 km</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6.0 km/s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1.25 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~29.3 W/cm²</a:t>
                      </a:r>
                      <a:endParaRPr kumimoji="0" lang="en-US" altLang="en-US" sz="900" b="0" i="0" u="none" strike="noStrike" cap="none" normalizeH="0" baseline="0" dirty="0">
                        <a:ln>
                          <a:noFill/>
                        </a:ln>
                        <a:solidFill>
                          <a:srgbClr val="000000"/>
                        </a:solidFill>
                        <a:effectLst/>
                        <a:highlight>
                          <a:srgbClr val="FFFF00"/>
                        </a:highligh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stag: 17.4 mm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On flank:18.2 mm</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39 kg TPS, 76 kg w/ struct.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Pilot</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Main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90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trim α)</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5.73 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 W/cm²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2.6 m dia.</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8.3 m dia.</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3 m dia.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39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320 kg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~1397 J/cm²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Tiled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1.46</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1.36</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0.14</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39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34.5-37.5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kg/m²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44 kg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Prosial</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309 Pa</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275 Pa</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10 Pa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646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 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12.2%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Aft: 1.64%</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~29.3 W/cm² (140W/cm² design)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0.03-0.31 cm, 5.2 kg TPS, 17 kg w/ struct.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Nylon fabric</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Kevlar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Structurals</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833" name="TextBox 6">
            <a:extLst>
              <a:ext uri="{FF2B5EF4-FFF2-40B4-BE49-F238E27FC236}">
                <a16:creationId xmlns:a16="http://schemas.microsoft.com/office/drawing/2014/main" id="{9B3AC642-3E65-4D4B-AC70-277830AD2193}"/>
              </a:ext>
            </a:extLst>
          </p:cNvPr>
          <p:cNvSpPr txBox="1">
            <a:spLocks noChangeArrowheads="1"/>
          </p:cNvSpPr>
          <p:nvPr/>
        </p:nvSpPr>
        <p:spPr bwMode="auto">
          <a:xfrm rot="10800000" flipV="1">
            <a:off x="5850270" y="1659220"/>
            <a:ext cx="16377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cxnSp>
        <p:nvCxnSpPr>
          <p:cNvPr id="15" name="Straight Connector 14">
            <a:extLst>
              <a:ext uri="{FF2B5EF4-FFF2-40B4-BE49-F238E27FC236}">
                <a16:creationId xmlns:a16="http://schemas.microsoft.com/office/drawing/2014/main" id="{DED2F928-907D-7E4A-8C11-127EF4671367}"/>
              </a:ext>
            </a:extLst>
          </p:cNvPr>
          <p:cNvCxnSpPr>
            <a:cxnSpLocks/>
          </p:cNvCxnSpPr>
          <p:nvPr/>
        </p:nvCxnSpPr>
        <p:spPr>
          <a:xfrm>
            <a:off x="3084810" y="1695448"/>
            <a:ext cx="0" cy="306918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0F4CB5B7-26AB-984F-A36D-A2E60EC742A9}"/>
              </a:ext>
            </a:extLst>
          </p:cNvPr>
          <p:cNvSpPr/>
          <p:nvPr/>
        </p:nvSpPr>
        <p:spPr>
          <a:xfrm>
            <a:off x="379413" y="1700970"/>
            <a:ext cx="7088187" cy="3063661"/>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31836" name="Picture 24" descr="https://tsa-report.ndc.nasa.gov/missions/1425681718Huygens_Diag_Mar05_cd-0.jpg">
            <a:extLst>
              <a:ext uri="{FF2B5EF4-FFF2-40B4-BE49-F238E27FC236}">
                <a16:creationId xmlns:a16="http://schemas.microsoft.com/office/drawing/2014/main" id="{F48A05C2-4BD8-944A-B9FF-2AF4A73A0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100" y="179388"/>
            <a:ext cx="888237" cy="15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37" name="Picture 26" descr="Huygens.jpg">
            <a:extLst>
              <a:ext uri="{FF2B5EF4-FFF2-40B4-BE49-F238E27FC236}">
                <a16:creationId xmlns:a16="http://schemas.microsoft.com/office/drawing/2014/main" id="{5588F1FC-C00E-B942-8323-0ED6A1534A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699" y="926329"/>
            <a:ext cx="1169987" cy="72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8415A637-CBE1-A84A-A531-3E2556261825}"/>
              </a:ext>
            </a:extLst>
          </p:cNvPr>
          <p:cNvCxnSpPr>
            <a:cxnSpLocks/>
          </p:cNvCxnSpPr>
          <p:nvPr/>
        </p:nvCxnSpPr>
        <p:spPr>
          <a:xfrm>
            <a:off x="2033588" y="254000"/>
            <a:ext cx="6350" cy="1351253"/>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6656CBE-9618-1441-86CA-7C08765CCF94}"/>
              </a:ext>
            </a:extLst>
          </p:cNvPr>
          <p:cNvCxnSpPr>
            <a:cxnSpLocks/>
          </p:cNvCxnSpPr>
          <p:nvPr/>
        </p:nvCxnSpPr>
        <p:spPr>
          <a:xfrm>
            <a:off x="1969653" y="1695451"/>
            <a:ext cx="0" cy="29478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3F94AF9-2FA6-064E-A299-EFE519FBF574}"/>
              </a:ext>
            </a:extLst>
          </p:cNvPr>
          <p:cNvCxnSpPr>
            <a:cxnSpLocks/>
          </p:cNvCxnSpPr>
          <p:nvPr/>
        </p:nvCxnSpPr>
        <p:spPr>
          <a:xfrm>
            <a:off x="4297673" y="1695448"/>
            <a:ext cx="0" cy="30716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B3C2E3A-50EF-7543-8F7A-62F592C39DBF}"/>
              </a:ext>
            </a:extLst>
          </p:cNvPr>
          <p:cNvCxnSpPr>
            <a:cxnSpLocks/>
          </p:cNvCxnSpPr>
          <p:nvPr/>
        </p:nvCxnSpPr>
        <p:spPr>
          <a:xfrm>
            <a:off x="5899539" y="1700970"/>
            <a:ext cx="0" cy="3063661"/>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https://tsa-report.ndc.nasa.gov/missions/1425682857ARD_logo.jpg">
            <a:extLst>
              <a:ext uri="{FF2B5EF4-FFF2-40B4-BE49-F238E27FC236}">
                <a16:creationId xmlns:a16="http://schemas.microsoft.com/office/drawing/2014/main" id="{1BF419CE-B66B-2A49-954F-F62B25CA4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28" y="827484"/>
            <a:ext cx="609667" cy="71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2">
            <a:extLst>
              <a:ext uri="{FF2B5EF4-FFF2-40B4-BE49-F238E27FC236}">
                <a16:creationId xmlns:a16="http://schemas.microsoft.com/office/drawing/2014/main" id="{5651EC20-C539-4A47-9C96-AC68C1C983E2}"/>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19  </a:t>
            </a:r>
            <a:r>
              <a:rPr lang="en-US" altLang="en-US" sz="800" b="1">
                <a:solidFill>
                  <a:srgbClr val="2459AB"/>
                </a:solidFill>
              </a:rPr>
              <a:t>— </a:t>
            </a:r>
            <a:endParaRPr lang="en-US" altLang="en-US" sz="800" b="1"/>
          </a:p>
        </p:txBody>
      </p:sp>
      <p:sp>
        <p:nvSpPr>
          <p:cNvPr id="32772" name="Rectangle 6">
            <a:extLst>
              <a:ext uri="{FF2B5EF4-FFF2-40B4-BE49-F238E27FC236}">
                <a16:creationId xmlns:a16="http://schemas.microsoft.com/office/drawing/2014/main" id="{E62BA938-6A14-F348-9206-C9ABA6E6DC4F}"/>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ARD 'Atmospheric Reentry Demonstrator' </a:t>
            </a:r>
          </a:p>
          <a:p>
            <a:pPr eaLnBrk="1" hangingPunct="1">
              <a:spcBef>
                <a:spcPct val="0"/>
              </a:spcBef>
              <a:buFontTx/>
              <a:buNone/>
            </a:pPr>
            <a:r>
              <a:rPr lang="en-US" altLang="en-US" sz="900" b="1" dirty="0"/>
              <a:t>PLANET: </a:t>
            </a:r>
            <a:r>
              <a:rPr lang="en-US" altLang="en-US" sz="900" b="1" dirty="0">
                <a:solidFill>
                  <a:srgbClr val="2459AB"/>
                </a:solidFill>
              </a:rPr>
              <a:t>EARTH</a:t>
            </a:r>
          </a:p>
          <a:p>
            <a:pPr eaLnBrk="1" hangingPunct="1">
              <a:spcBef>
                <a:spcPct val="0"/>
              </a:spcBef>
              <a:buFontTx/>
              <a:buNone/>
            </a:pPr>
            <a:r>
              <a:rPr lang="en-US" altLang="en-US" sz="900" b="1" dirty="0"/>
              <a:t>LAUNCH: </a:t>
            </a:r>
            <a:r>
              <a:rPr lang="en-US" altLang="en-US" sz="900" b="1" dirty="0">
                <a:solidFill>
                  <a:srgbClr val="2459AB"/>
                </a:solidFill>
              </a:rPr>
              <a:t>NOV 21, 1998</a:t>
            </a:r>
          </a:p>
          <a:p>
            <a:pPr eaLnBrk="1" hangingPunct="1">
              <a:spcBef>
                <a:spcPct val="0"/>
              </a:spcBef>
              <a:buFontTx/>
              <a:buNone/>
            </a:pPr>
            <a:r>
              <a:rPr lang="en-US" altLang="en-US" sz="900" b="1" dirty="0"/>
              <a:t>ENTRY: </a:t>
            </a:r>
            <a:r>
              <a:rPr lang="en-US" altLang="en-US" sz="900" b="1" dirty="0">
                <a:solidFill>
                  <a:srgbClr val="2459AB"/>
                </a:solidFill>
              </a:rPr>
              <a:t>NOV 21, 1998</a:t>
            </a:r>
          </a:p>
          <a:p>
            <a:pPr eaLnBrk="1" hangingPunct="1">
              <a:spcBef>
                <a:spcPct val="0"/>
              </a:spcBef>
              <a:buFontTx/>
              <a:buNone/>
            </a:pPr>
            <a:endParaRPr lang="en-US" altLang="en-US" sz="900" b="1" dirty="0">
              <a:solidFill>
                <a:srgbClr val="2459AB"/>
              </a:solidFill>
            </a:endParaRPr>
          </a:p>
        </p:txBody>
      </p:sp>
      <p:sp>
        <p:nvSpPr>
          <p:cNvPr id="32773" name="TextBox 6">
            <a:extLst>
              <a:ext uri="{FF2B5EF4-FFF2-40B4-BE49-F238E27FC236}">
                <a16:creationId xmlns:a16="http://schemas.microsoft.com/office/drawing/2014/main" id="{72DE8750-84B2-9448-8438-111E55D4E36A}"/>
              </a:ext>
            </a:extLst>
          </p:cNvPr>
          <p:cNvSpPr txBox="1">
            <a:spLocks noChangeArrowheads="1"/>
          </p:cNvSpPr>
          <p:nvPr/>
        </p:nvSpPr>
        <p:spPr bwMode="auto">
          <a:xfrm rot="10800000" flipV="1">
            <a:off x="381652" y="1597980"/>
            <a:ext cx="1390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2774" name="TextBox 6">
            <a:extLst>
              <a:ext uri="{FF2B5EF4-FFF2-40B4-BE49-F238E27FC236}">
                <a16:creationId xmlns:a16="http://schemas.microsoft.com/office/drawing/2014/main" id="{C2B401AE-0158-9243-B62C-5EE176342148}"/>
              </a:ext>
            </a:extLst>
          </p:cNvPr>
          <p:cNvSpPr txBox="1">
            <a:spLocks noChangeArrowheads="1"/>
          </p:cNvSpPr>
          <p:nvPr/>
        </p:nvSpPr>
        <p:spPr bwMode="auto">
          <a:xfrm rot="10800000" flipV="1">
            <a:off x="2875847" y="1597980"/>
            <a:ext cx="13827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2775" name="TextBox 6">
            <a:extLst>
              <a:ext uri="{FF2B5EF4-FFF2-40B4-BE49-F238E27FC236}">
                <a16:creationId xmlns:a16="http://schemas.microsoft.com/office/drawing/2014/main" id="{32A14FCD-300A-914D-BC3A-194DD0E7CFB6}"/>
              </a:ext>
            </a:extLst>
          </p:cNvPr>
          <p:cNvSpPr txBox="1">
            <a:spLocks noChangeArrowheads="1"/>
          </p:cNvSpPr>
          <p:nvPr/>
        </p:nvSpPr>
        <p:spPr bwMode="auto">
          <a:xfrm rot="10800000" flipV="1">
            <a:off x="4151400" y="1597980"/>
            <a:ext cx="1186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2776" name="TextBox 140">
            <a:extLst>
              <a:ext uri="{FF2B5EF4-FFF2-40B4-BE49-F238E27FC236}">
                <a16:creationId xmlns:a16="http://schemas.microsoft.com/office/drawing/2014/main" id="{F36985FE-538F-1342-89CE-25E64F8B7E03}"/>
              </a:ext>
            </a:extLst>
          </p:cNvPr>
          <p:cNvSpPr txBox="1">
            <a:spLocks noChangeArrowheads="1"/>
          </p:cNvSpPr>
          <p:nvPr/>
        </p:nvSpPr>
        <p:spPr bwMode="auto">
          <a:xfrm rot="10800000" flipV="1">
            <a:off x="1639936" y="1597980"/>
            <a:ext cx="1390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5" name="Table 14">
            <a:extLst>
              <a:ext uri="{FF2B5EF4-FFF2-40B4-BE49-F238E27FC236}">
                <a16:creationId xmlns:a16="http://schemas.microsoft.com/office/drawing/2014/main" id="{7B4F7941-B181-8948-93B7-99E2C9601556}"/>
              </a:ext>
            </a:extLst>
          </p:cNvPr>
          <p:cNvGraphicFramePr>
            <a:graphicFrameLocks noGrp="1"/>
          </p:cNvGraphicFramePr>
          <p:nvPr>
            <p:extLst>
              <p:ext uri="{D42A27DB-BD31-4B8C-83A1-F6EECF244321}">
                <p14:modId xmlns:p14="http://schemas.microsoft.com/office/powerpoint/2010/main" val="2802274303"/>
              </p:ext>
            </p:extLst>
          </p:nvPr>
        </p:nvGraphicFramePr>
        <p:xfrm>
          <a:off x="379413" y="1782079"/>
          <a:ext cx="7088187" cy="3032736"/>
        </p:xfrm>
        <a:graphic>
          <a:graphicData uri="http://schemas.openxmlformats.org/drawingml/2006/table">
            <a:tbl>
              <a:tblPr/>
              <a:tblGrid>
                <a:gridCol w="767462">
                  <a:extLst>
                    <a:ext uri="{9D8B030D-6E8A-4147-A177-3AD203B41FA5}">
                      <a16:colId xmlns:a16="http://schemas.microsoft.com/office/drawing/2014/main" val="20000"/>
                    </a:ext>
                  </a:extLst>
                </a:gridCol>
                <a:gridCol w="627681">
                  <a:extLst>
                    <a:ext uri="{9D8B030D-6E8A-4147-A177-3AD203B41FA5}">
                      <a16:colId xmlns:a16="http://schemas.microsoft.com/office/drawing/2014/main" val="20001"/>
                    </a:ext>
                  </a:extLst>
                </a:gridCol>
                <a:gridCol w="503695">
                  <a:extLst>
                    <a:ext uri="{9D8B030D-6E8A-4147-A177-3AD203B41FA5}">
                      <a16:colId xmlns:a16="http://schemas.microsoft.com/office/drawing/2014/main" val="20002"/>
                    </a:ext>
                  </a:extLst>
                </a:gridCol>
                <a:gridCol w="691880">
                  <a:extLst>
                    <a:ext uri="{9D8B030D-6E8A-4147-A177-3AD203B41FA5}">
                      <a16:colId xmlns:a16="http://schemas.microsoft.com/office/drawing/2014/main" val="20003"/>
                    </a:ext>
                  </a:extLst>
                </a:gridCol>
                <a:gridCol w="567329">
                  <a:extLst>
                    <a:ext uri="{9D8B030D-6E8A-4147-A177-3AD203B41FA5}">
                      <a16:colId xmlns:a16="http://schemas.microsoft.com/office/drawing/2014/main" val="20004"/>
                    </a:ext>
                  </a:extLst>
                </a:gridCol>
                <a:gridCol w="620724">
                  <a:extLst>
                    <a:ext uri="{9D8B030D-6E8A-4147-A177-3AD203B41FA5}">
                      <a16:colId xmlns:a16="http://schemas.microsoft.com/office/drawing/2014/main" val="20005"/>
                    </a:ext>
                  </a:extLst>
                </a:gridCol>
                <a:gridCol w="614050">
                  <a:extLst>
                    <a:ext uri="{9D8B030D-6E8A-4147-A177-3AD203B41FA5}">
                      <a16:colId xmlns:a16="http://schemas.microsoft.com/office/drawing/2014/main" val="20006"/>
                    </a:ext>
                  </a:extLst>
                </a:gridCol>
                <a:gridCol w="574002">
                  <a:extLst>
                    <a:ext uri="{9D8B030D-6E8A-4147-A177-3AD203B41FA5}">
                      <a16:colId xmlns:a16="http://schemas.microsoft.com/office/drawing/2014/main" val="20007"/>
                    </a:ext>
                  </a:extLst>
                </a:gridCol>
                <a:gridCol w="627399">
                  <a:extLst>
                    <a:ext uri="{9D8B030D-6E8A-4147-A177-3AD203B41FA5}">
                      <a16:colId xmlns:a16="http://schemas.microsoft.com/office/drawing/2014/main" val="20008"/>
                    </a:ext>
                  </a:extLst>
                </a:gridCol>
                <a:gridCol w="1493965">
                  <a:extLst>
                    <a:ext uri="{9D8B030D-6E8A-4147-A177-3AD203B41FA5}">
                      <a16:colId xmlns:a16="http://schemas.microsoft.com/office/drawing/2014/main" val="20009"/>
                    </a:ext>
                  </a:extLst>
                </a:gridCol>
              </a:tblGrid>
              <a:tr h="4004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Apollo-like capsule,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7.2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km/s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Aleastrasil</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Extraction parachute    (2) drogue parachute (3)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main parachutes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3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7.86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7.45 km/s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3.36 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120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W/cm²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40-65 mm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Mortar</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Extraction parachute</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Drogue parachute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03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trim α)</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-21.2</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highlight>
                          <a:srgbClr val="FFFF00"/>
                        </a:highligh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6.15 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W/cm²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(1) 0.9 m dia.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5.8 m dia.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22.9 m dia.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42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RCS: 7 thrusters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2715 kg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(inc.1017 kg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front heat shield)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~24000 J/cm²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Tiled</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~0.8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42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co-eff.</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~347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kg/m²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0.22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Norcoat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622-50FI    (See note)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03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~11 g</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23%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(626 kg TPS)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120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W/cm²</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 mm</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856" name="TextBox 6">
            <a:extLst>
              <a:ext uri="{FF2B5EF4-FFF2-40B4-BE49-F238E27FC236}">
                <a16:creationId xmlns:a16="http://schemas.microsoft.com/office/drawing/2014/main" id="{23090B84-6A1A-DB42-8549-706CF359FA5A}"/>
              </a:ext>
            </a:extLst>
          </p:cNvPr>
          <p:cNvSpPr txBox="1">
            <a:spLocks noChangeArrowheads="1"/>
          </p:cNvSpPr>
          <p:nvPr/>
        </p:nvSpPr>
        <p:spPr bwMode="auto">
          <a:xfrm rot="10800000" flipV="1">
            <a:off x="5338108" y="1597981"/>
            <a:ext cx="2129489" cy="2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8" name="Rectangle 17">
            <a:extLst>
              <a:ext uri="{FF2B5EF4-FFF2-40B4-BE49-F238E27FC236}">
                <a16:creationId xmlns:a16="http://schemas.microsoft.com/office/drawing/2014/main" id="{AAD00D33-10CD-9F40-B874-4E99E954F682}"/>
              </a:ext>
            </a:extLst>
          </p:cNvPr>
          <p:cNvSpPr/>
          <p:nvPr/>
        </p:nvSpPr>
        <p:spPr>
          <a:xfrm>
            <a:off x="379413" y="1616865"/>
            <a:ext cx="7088187" cy="3191673"/>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32858" name="Rectangle 6">
            <a:extLst>
              <a:ext uri="{FF2B5EF4-FFF2-40B4-BE49-F238E27FC236}">
                <a16:creationId xmlns:a16="http://schemas.microsoft.com/office/drawing/2014/main" id="{FA83BFA0-CF04-5D43-99CC-128A0B36A8D0}"/>
              </a:ext>
            </a:extLst>
          </p:cNvPr>
          <p:cNvSpPr>
            <a:spLocks noChangeArrowheads="1"/>
          </p:cNvSpPr>
          <p:nvPr/>
        </p:nvSpPr>
        <p:spPr bwMode="auto">
          <a:xfrm>
            <a:off x="1734309" y="318948"/>
            <a:ext cx="43434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undertake a complete space flight cycle for ESA, with emphasis on reentry technologies. </a:t>
            </a:r>
            <a:endParaRPr lang="en-US" altLang="en-US" sz="900" b="1" dirty="0">
              <a:solidFill>
                <a:srgbClr val="2459AB"/>
              </a:solidFill>
            </a:endParaRPr>
          </a:p>
        </p:txBody>
      </p:sp>
      <p:sp>
        <p:nvSpPr>
          <p:cNvPr id="32859" name="Rectangle 6">
            <a:extLst>
              <a:ext uri="{FF2B5EF4-FFF2-40B4-BE49-F238E27FC236}">
                <a16:creationId xmlns:a16="http://schemas.microsoft.com/office/drawing/2014/main" id="{6B07E218-3B78-BE49-BCAA-61C2E10E6F0A}"/>
              </a:ext>
            </a:extLst>
          </p:cNvPr>
          <p:cNvSpPr>
            <a:spLocks noChangeArrowheads="1"/>
          </p:cNvSpPr>
          <p:nvPr/>
        </p:nvSpPr>
        <p:spPr bwMode="auto">
          <a:xfrm>
            <a:off x="1727262" y="579129"/>
            <a:ext cx="4495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t>
            </a:r>
            <a:r>
              <a:rPr lang="en-US" altLang="en-US" sz="900" dirty="0">
                <a:solidFill>
                  <a:srgbClr val="000000"/>
                </a:solidFill>
              </a:rPr>
              <a:t>The capsule afterbody was instrumented with 7 surfaces pressure sensors, 2 thermal plugs with 2 thermocouples each on the back cover, and 4 surface-mounted copper calorimeters on the cylindrical section. The front cone contained 18 pressure sensors, 14 thermal plugs with 3 or 5 TC each.</a:t>
            </a:r>
            <a:endParaRPr lang="en-US" altLang="en-US" sz="900" b="1" dirty="0">
              <a:solidFill>
                <a:srgbClr val="2459AB"/>
              </a:solidFill>
            </a:endParaRPr>
          </a:p>
        </p:txBody>
      </p:sp>
      <p:sp>
        <p:nvSpPr>
          <p:cNvPr id="32860" name="Rectangle 6">
            <a:extLst>
              <a:ext uri="{FF2B5EF4-FFF2-40B4-BE49-F238E27FC236}">
                <a16:creationId xmlns:a16="http://schemas.microsoft.com/office/drawing/2014/main" id="{75D9DB3C-7585-CD47-AEE8-C0A244F9AEBB}"/>
              </a:ext>
            </a:extLst>
          </p:cNvPr>
          <p:cNvSpPr>
            <a:spLocks noChangeArrowheads="1"/>
          </p:cNvSpPr>
          <p:nvPr/>
        </p:nvSpPr>
        <p:spPr bwMode="auto">
          <a:xfrm>
            <a:off x="1722977" y="1120165"/>
            <a:ext cx="449567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err="1"/>
              <a:t>Aleastril</a:t>
            </a:r>
            <a:r>
              <a:rPr lang="en-US" altLang="en-US" sz="900" dirty="0"/>
              <a:t>: silica fibers with phenolic resin; </a:t>
            </a:r>
            <a:r>
              <a:rPr lang="en-US" altLang="en-US" sz="900" dirty="0" err="1"/>
              <a:t>Norcoat</a:t>
            </a:r>
            <a:r>
              <a:rPr lang="en-US" altLang="en-US" sz="900" dirty="0"/>
              <a:t>: cork powder and phenolic resin. 4 experimental Ceramic Matrix Composite (CMC) tiles and samples of Flexible External insulation (FEI). </a:t>
            </a:r>
            <a:endParaRPr lang="en-US" altLang="en-US" sz="900" b="1" dirty="0">
              <a:solidFill>
                <a:srgbClr val="2459AB"/>
              </a:solidFill>
            </a:endParaRPr>
          </a:p>
        </p:txBody>
      </p:sp>
      <p:cxnSp>
        <p:nvCxnSpPr>
          <p:cNvPr id="30" name="Straight Connector 29">
            <a:extLst>
              <a:ext uri="{FF2B5EF4-FFF2-40B4-BE49-F238E27FC236}">
                <a16:creationId xmlns:a16="http://schemas.microsoft.com/office/drawing/2014/main" id="{A62BE4CE-B7C7-BC40-8326-D857D235482F}"/>
              </a:ext>
            </a:extLst>
          </p:cNvPr>
          <p:cNvCxnSpPr>
            <a:cxnSpLocks/>
          </p:cNvCxnSpPr>
          <p:nvPr/>
        </p:nvCxnSpPr>
        <p:spPr>
          <a:xfrm>
            <a:off x="1722977" y="423565"/>
            <a:ext cx="0" cy="108130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DDA3A69-E6C3-8D4C-B63C-649D85EB14E0}"/>
              </a:ext>
            </a:extLst>
          </p:cNvPr>
          <p:cNvCxnSpPr>
            <a:cxnSpLocks/>
          </p:cNvCxnSpPr>
          <p:nvPr/>
        </p:nvCxnSpPr>
        <p:spPr>
          <a:xfrm>
            <a:off x="1772302" y="1616865"/>
            <a:ext cx="0" cy="319167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AEA0DCC-9F49-8240-894B-1CB7F0418A26}"/>
              </a:ext>
            </a:extLst>
          </p:cNvPr>
          <p:cNvCxnSpPr>
            <a:cxnSpLocks/>
          </p:cNvCxnSpPr>
          <p:nvPr/>
        </p:nvCxnSpPr>
        <p:spPr>
          <a:xfrm>
            <a:off x="2957237" y="1619498"/>
            <a:ext cx="9230" cy="31890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E99B5D4-C8A1-7E48-8DDE-6825F3790D1A}"/>
              </a:ext>
            </a:extLst>
          </p:cNvPr>
          <p:cNvCxnSpPr>
            <a:cxnSpLocks/>
          </p:cNvCxnSpPr>
          <p:nvPr/>
        </p:nvCxnSpPr>
        <p:spPr>
          <a:xfrm>
            <a:off x="4152287" y="1612944"/>
            <a:ext cx="0" cy="320972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21AB35B-B5C3-0244-B95E-A4174968C02A}"/>
              </a:ext>
            </a:extLst>
          </p:cNvPr>
          <p:cNvCxnSpPr>
            <a:cxnSpLocks/>
          </p:cNvCxnSpPr>
          <p:nvPr/>
        </p:nvCxnSpPr>
        <p:spPr>
          <a:xfrm>
            <a:off x="5339732" y="1610587"/>
            <a:ext cx="0" cy="3197951"/>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5EE80D6-060D-3247-A048-AE1FDCBD9DA0}"/>
              </a:ext>
            </a:extLst>
          </p:cNvPr>
          <p:cNvPicPr>
            <a:picLocks noChangeAspect="1"/>
          </p:cNvPicPr>
          <p:nvPr/>
        </p:nvPicPr>
        <p:blipFill>
          <a:blip r:embed="rId4"/>
          <a:stretch>
            <a:fillRect/>
          </a:stretch>
        </p:blipFill>
        <p:spPr>
          <a:xfrm>
            <a:off x="6258041" y="179388"/>
            <a:ext cx="1213574" cy="125604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a:extLst>
              <a:ext uri="{FF2B5EF4-FFF2-40B4-BE49-F238E27FC236}">
                <a16:creationId xmlns:a16="http://schemas.microsoft.com/office/drawing/2014/main" id="{EC83ECAE-6560-5A47-84B1-8189B46C94EF}"/>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DEEP SPACE 2</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JAN 3, 1999</a:t>
            </a:r>
          </a:p>
          <a:p>
            <a:pPr eaLnBrk="1" hangingPunct="1">
              <a:spcBef>
                <a:spcPct val="0"/>
              </a:spcBef>
              <a:buFontTx/>
              <a:buNone/>
            </a:pPr>
            <a:r>
              <a:rPr lang="en-US" altLang="en-US" sz="900" b="1" dirty="0"/>
              <a:t>ENTRY: </a:t>
            </a:r>
            <a:r>
              <a:rPr lang="en-US" altLang="en-US" sz="900" b="1" dirty="0">
                <a:solidFill>
                  <a:srgbClr val="2459AB"/>
                </a:solidFill>
              </a:rPr>
              <a:t>DEC 3, 1999</a:t>
            </a:r>
          </a:p>
          <a:p>
            <a:pPr eaLnBrk="1" hangingPunct="1">
              <a:spcBef>
                <a:spcPct val="0"/>
              </a:spcBef>
              <a:buFontTx/>
              <a:buNone/>
            </a:pPr>
            <a:endParaRPr lang="en-US" altLang="en-US" sz="900" b="1" dirty="0">
              <a:solidFill>
                <a:srgbClr val="2459AB"/>
              </a:solidFill>
            </a:endParaRPr>
          </a:p>
        </p:txBody>
      </p:sp>
      <p:sp>
        <p:nvSpPr>
          <p:cNvPr id="34818" name="TextBox 6">
            <a:extLst>
              <a:ext uri="{FF2B5EF4-FFF2-40B4-BE49-F238E27FC236}">
                <a16:creationId xmlns:a16="http://schemas.microsoft.com/office/drawing/2014/main" id="{7B51C997-50A6-1940-9B43-A8622A6ADC8C}"/>
              </a:ext>
            </a:extLst>
          </p:cNvPr>
          <p:cNvSpPr txBox="1">
            <a:spLocks noChangeArrowheads="1"/>
          </p:cNvSpPr>
          <p:nvPr/>
        </p:nvSpPr>
        <p:spPr bwMode="auto">
          <a:xfrm rot="10800000" flipV="1">
            <a:off x="378746" y="1718304"/>
            <a:ext cx="1639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4819" name="TextBox 6">
            <a:extLst>
              <a:ext uri="{FF2B5EF4-FFF2-40B4-BE49-F238E27FC236}">
                <a16:creationId xmlns:a16="http://schemas.microsoft.com/office/drawing/2014/main" id="{7537052D-CE3C-8F46-A592-5D990F312D52}"/>
              </a:ext>
            </a:extLst>
          </p:cNvPr>
          <p:cNvSpPr txBox="1">
            <a:spLocks noChangeArrowheads="1"/>
          </p:cNvSpPr>
          <p:nvPr/>
        </p:nvSpPr>
        <p:spPr bwMode="auto">
          <a:xfrm rot="10800000" flipV="1">
            <a:off x="3526058" y="1710472"/>
            <a:ext cx="12049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4820" name="TextBox 6">
            <a:extLst>
              <a:ext uri="{FF2B5EF4-FFF2-40B4-BE49-F238E27FC236}">
                <a16:creationId xmlns:a16="http://schemas.microsoft.com/office/drawing/2014/main" id="{8D3F6193-7FFB-A044-9195-89E5A55C1744}"/>
              </a:ext>
            </a:extLst>
          </p:cNvPr>
          <p:cNvSpPr txBox="1">
            <a:spLocks noChangeArrowheads="1"/>
          </p:cNvSpPr>
          <p:nvPr/>
        </p:nvSpPr>
        <p:spPr bwMode="auto">
          <a:xfrm rot="10800000" flipV="1">
            <a:off x="4598988" y="1725814"/>
            <a:ext cx="1898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4821" name="TextBox 140">
            <a:extLst>
              <a:ext uri="{FF2B5EF4-FFF2-40B4-BE49-F238E27FC236}">
                <a16:creationId xmlns:a16="http://schemas.microsoft.com/office/drawing/2014/main" id="{1EE1FB58-1F90-B245-AC76-EF38CB21DB45}"/>
              </a:ext>
            </a:extLst>
          </p:cNvPr>
          <p:cNvSpPr txBox="1">
            <a:spLocks noChangeArrowheads="1"/>
          </p:cNvSpPr>
          <p:nvPr/>
        </p:nvSpPr>
        <p:spPr bwMode="auto">
          <a:xfrm rot="10800000" flipV="1">
            <a:off x="2010748" y="1710472"/>
            <a:ext cx="1390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2" name="Table 11">
            <a:extLst>
              <a:ext uri="{FF2B5EF4-FFF2-40B4-BE49-F238E27FC236}">
                <a16:creationId xmlns:a16="http://schemas.microsoft.com/office/drawing/2014/main" id="{5595BDE1-5800-AF42-A1B6-B95214B6126C}"/>
              </a:ext>
            </a:extLst>
          </p:cNvPr>
          <p:cNvGraphicFramePr>
            <a:graphicFrameLocks noGrp="1"/>
          </p:cNvGraphicFramePr>
          <p:nvPr>
            <p:extLst>
              <p:ext uri="{D42A27DB-BD31-4B8C-83A1-F6EECF244321}">
                <p14:modId xmlns:p14="http://schemas.microsoft.com/office/powerpoint/2010/main" val="3333986401"/>
              </p:ext>
            </p:extLst>
          </p:nvPr>
        </p:nvGraphicFramePr>
        <p:xfrm>
          <a:off x="379413" y="1902542"/>
          <a:ext cx="7088187" cy="2674137"/>
        </p:xfrm>
        <a:graphic>
          <a:graphicData uri="http://schemas.openxmlformats.org/drawingml/2006/table">
            <a:tbl>
              <a:tblPr/>
              <a:tblGrid>
                <a:gridCol w="660348">
                  <a:extLst>
                    <a:ext uri="{9D8B030D-6E8A-4147-A177-3AD203B41FA5}">
                      <a16:colId xmlns:a16="http://schemas.microsoft.com/office/drawing/2014/main" val="20000"/>
                    </a:ext>
                  </a:extLst>
                </a:gridCol>
                <a:gridCol w="979539">
                  <a:extLst>
                    <a:ext uri="{9D8B030D-6E8A-4147-A177-3AD203B41FA5}">
                      <a16:colId xmlns:a16="http://schemas.microsoft.com/office/drawing/2014/main" val="20001"/>
                    </a:ext>
                  </a:extLst>
                </a:gridCol>
                <a:gridCol w="539545">
                  <a:extLst>
                    <a:ext uri="{9D8B030D-6E8A-4147-A177-3AD203B41FA5}">
                      <a16:colId xmlns:a16="http://schemas.microsoft.com/office/drawing/2014/main" val="20002"/>
                    </a:ext>
                  </a:extLst>
                </a:gridCol>
                <a:gridCol w="958645">
                  <a:extLst>
                    <a:ext uri="{9D8B030D-6E8A-4147-A177-3AD203B41FA5}">
                      <a16:colId xmlns:a16="http://schemas.microsoft.com/office/drawing/2014/main" val="20003"/>
                    </a:ext>
                  </a:extLst>
                </a:gridCol>
                <a:gridCol w="693175">
                  <a:extLst>
                    <a:ext uri="{9D8B030D-6E8A-4147-A177-3AD203B41FA5}">
                      <a16:colId xmlns:a16="http://schemas.microsoft.com/office/drawing/2014/main" val="20004"/>
                    </a:ext>
                  </a:extLst>
                </a:gridCol>
                <a:gridCol w="516193">
                  <a:extLst>
                    <a:ext uri="{9D8B030D-6E8A-4147-A177-3AD203B41FA5}">
                      <a16:colId xmlns:a16="http://schemas.microsoft.com/office/drawing/2014/main" val="20005"/>
                    </a:ext>
                  </a:extLst>
                </a:gridCol>
                <a:gridCol w="715297">
                  <a:extLst>
                    <a:ext uri="{9D8B030D-6E8A-4147-A177-3AD203B41FA5}">
                      <a16:colId xmlns:a16="http://schemas.microsoft.com/office/drawing/2014/main" val="20006"/>
                    </a:ext>
                  </a:extLst>
                </a:gridCol>
                <a:gridCol w="1072945">
                  <a:extLst>
                    <a:ext uri="{9D8B030D-6E8A-4147-A177-3AD203B41FA5}">
                      <a16:colId xmlns:a16="http://schemas.microsoft.com/office/drawing/2014/main" val="20007"/>
                    </a:ext>
                  </a:extLst>
                </a:gridCol>
                <a:gridCol w="622300">
                  <a:extLst>
                    <a:ext uri="{9D8B030D-6E8A-4147-A177-3AD203B41FA5}">
                      <a16:colId xmlns:a16="http://schemas.microsoft.com/office/drawing/2014/main" val="20008"/>
                    </a:ext>
                  </a:extLst>
                </a:gridCol>
                <a:gridCol w="330200">
                  <a:extLst>
                    <a:ext uri="{9D8B030D-6E8A-4147-A177-3AD203B41FA5}">
                      <a16:colId xmlns:a16="http://schemas.microsoft.com/office/drawing/2014/main" val="20009"/>
                    </a:ext>
                  </a:extLst>
                </a:gridCol>
              </a:tblGrid>
              <a:tr h="42032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-13.25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highlight>
                            <a:srgbClr val="FFFF00"/>
                          </a:highlight>
                          <a:latin typeface="Arial" panose="020B0604020202020204" pitchFamily="34" charset="0"/>
                          <a:ea typeface="ＭＳ Ｐゴシック" panose="020B0600070205080204" pitchFamily="34" charset="-128"/>
                          <a:cs typeface="Arial" panose="020B0604020202020204" pitchFamily="34" charset="0"/>
                        </a:rPr>
                        <a:t>at 128 km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sphere-cone,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spherical aft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5.94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SIRCA-SPLIT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674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6.9 km/s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0.0875 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194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cm</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31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0.096 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46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3.67 kg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8712 J/cm²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Monolithic</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918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co-eff.</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36.2 kg/m²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FRCI: Fibrous refractory composite insulation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846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12.4 g</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194 W/cm²</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70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901" name="TextBox 6">
            <a:extLst>
              <a:ext uri="{FF2B5EF4-FFF2-40B4-BE49-F238E27FC236}">
                <a16:creationId xmlns:a16="http://schemas.microsoft.com/office/drawing/2014/main" id="{E2EAD1CF-9431-BE47-9EEF-E3D01D9BD807}"/>
              </a:ext>
            </a:extLst>
          </p:cNvPr>
          <p:cNvSpPr txBox="1">
            <a:spLocks noChangeArrowheads="1"/>
          </p:cNvSpPr>
          <p:nvPr/>
        </p:nvSpPr>
        <p:spPr bwMode="auto">
          <a:xfrm rot="10800000" flipV="1">
            <a:off x="6497638" y="1725814"/>
            <a:ext cx="946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4" name="Rectangle 13">
            <a:extLst>
              <a:ext uri="{FF2B5EF4-FFF2-40B4-BE49-F238E27FC236}">
                <a16:creationId xmlns:a16="http://schemas.microsoft.com/office/drawing/2014/main" id="{B4F77B06-0BAD-FE43-B503-24CADB15D290}"/>
              </a:ext>
            </a:extLst>
          </p:cNvPr>
          <p:cNvSpPr/>
          <p:nvPr/>
        </p:nvSpPr>
        <p:spPr>
          <a:xfrm>
            <a:off x="377825" y="1720852"/>
            <a:ext cx="7089775" cy="2855828"/>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21" name="Straight Connector 20">
            <a:extLst>
              <a:ext uri="{FF2B5EF4-FFF2-40B4-BE49-F238E27FC236}">
                <a16:creationId xmlns:a16="http://schemas.microsoft.com/office/drawing/2014/main" id="{00544D53-41BF-A54D-9C73-A8B3FE5DF2F8}"/>
              </a:ext>
            </a:extLst>
          </p:cNvPr>
          <p:cNvCxnSpPr/>
          <p:nvPr/>
        </p:nvCxnSpPr>
        <p:spPr>
          <a:xfrm rot="5400000">
            <a:off x="2074468" y="3147179"/>
            <a:ext cx="2884488" cy="317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4904" name="Picture 23" descr="https://tsa-report.ndc.nasa.gov/missions/1425683251DS2%20diagram%20v3.jpg">
            <a:extLst>
              <a:ext uri="{FF2B5EF4-FFF2-40B4-BE49-F238E27FC236}">
                <a16:creationId xmlns:a16="http://schemas.microsoft.com/office/drawing/2014/main" id="{BC18BE16-F51C-2948-BDEC-ED69B7B8E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13" y="244013"/>
            <a:ext cx="1506462" cy="1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05" name="Picture 24" descr="https://tsa-report.ndc.nasa.gov/missions/1425683251DS2_logo.jpg">
            <a:extLst>
              <a:ext uri="{FF2B5EF4-FFF2-40B4-BE49-F238E27FC236}">
                <a16:creationId xmlns:a16="http://schemas.microsoft.com/office/drawing/2014/main" id="{7544A837-B312-0941-B349-E0FC50D2B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800704"/>
            <a:ext cx="1099995" cy="82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06" name="Rectangle 6">
            <a:extLst>
              <a:ext uri="{FF2B5EF4-FFF2-40B4-BE49-F238E27FC236}">
                <a16:creationId xmlns:a16="http://schemas.microsoft.com/office/drawing/2014/main" id="{5103408F-85BC-3D41-B5E5-DEB66B10D19E}"/>
              </a:ext>
            </a:extLst>
          </p:cNvPr>
          <p:cNvSpPr>
            <a:spLocks noChangeArrowheads="1"/>
          </p:cNvSpPr>
          <p:nvPr/>
        </p:nvSpPr>
        <p:spPr bwMode="auto">
          <a:xfrm>
            <a:off x="2057400" y="239713"/>
            <a:ext cx="382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penetrate the Martian surface with two small probes. </a:t>
            </a:r>
            <a:endParaRPr lang="en-US" altLang="en-US" sz="900" b="1" dirty="0">
              <a:solidFill>
                <a:srgbClr val="2459AB"/>
              </a:solidFill>
            </a:endParaRPr>
          </a:p>
        </p:txBody>
      </p:sp>
      <p:sp>
        <p:nvSpPr>
          <p:cNvPr id="34907" name="Rectangle 6">
            <a:extLst>
              <a:ext uri="{FF2B5EF4-FFF2-40B4-BE49-F238E27FC236}">
                <a16:creationId xmlns:a16="http://schemas.microsoft.com/office/drawing/2014/main" id="{C3A6B061-27C7-F645-A02D-5432A3DC3DDB}"/>
              </a:ext>
            </a:extLst>
          </p:cNvPr>
          <p:cNvSpPr>
            <a:spLocks noChangeArrowheads="1"/>
          </p:cNvSpPr>
          <p:nvPr/>
        </p:nvSpPr>
        <p:spPr bwMode="auto">
          <a:xfrm>
            <a:off x="2057400" y="606425"/>
            <a:ext cx="39385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t>
            </a:r>
            <a:endParaRPr lang="en-US" altLang="en-US" sz="900" b="1" dirty="0">
              <a:solidFill>
                <a:srgbClr val="2459AB"/>
              </a:solidFill>
            </a:endParaRPr>
          </a:p>
        </p:txBody>
      </p:sp>
      <p:sp>
        <p:nvSpPr>
          <p:cNvPr id="34908" name="Rectangle 6">
            <a:extLst>
              <a:ext uri="{FF2B5EF4-FFF2-40B4-BE49-F238E27FC236}">
                <a16:creationId xmlns:a16="http://schemas.microsoft.com/office/drawing/2014/main" id="{E5C66521-E84E-EE43-B9D6-46E2972D1236}"/>
              </a:ext>
            </a:extLst>
          </p:cNvPr>
          <p:cNvSpPr>
            <a:spLocks noChangeArrowheads="1"/>
          </p:cNvSpPr>
          <p:nvPr/>
        </p:nvSpPr>
        <p:spPr bwMode="auto">
          <a:xfrm>
            <a:off x="2057400" y="852487"/>
            <a:ext cx="3669511"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The DS-2 aeroshells were on the failed Mars Polar Lander. </a:t>
            </a:r>
            <a:br>
              <a:rPr lang="en-US" altLang="en-US" sz="900" dirty="0"/>
            </a:br>
            <a:r>
              <a:rPr lang="en-US" altLang="en-US" sz="900" dirty="0"/>
              <a:t>They were to be jettisoned 5 minutes before the lander entered the Martian atmosphere. No signals from the probes were received. </a:t>
            </a:r>
            <a:endParaRPr lang="en-US" altLang="en-US" sz="900" b="1" dirty="0">
              <a:solidFill>
                <a:srgbClr val="2459AB"/>
              </a:solidFill>
            </a:endParaRPr>
          </a:p>
        </p:txBody>
      </p:sp>
      <p:cxnSp>
        <p:nvCxnSpPr>
          <p:cNvPr id="29" name="Straight Connector 28">
            <a:extLst>
              <a:ext uri="{FF2B5EF4-FFF2-40B4-BE49-F238E27FC236}">
                <a16:creationId xmlns:a16="http://schemas.microsoft.com/office/drawing/2014/main" id="{A192F429-C0FA-B043-A4E2-3B340D648C8F}"/>
              </a:ext>
            </a:extLst>
          </p:cNvPr>
          <p:cNvCxnSpPr>
            <a:cxnSpLocks/>
          </p:cNvCxnSpPr>
          <p:nvPr/>
        </p:nvCxnSpPr>
        <p:spPr>
          <a:xfrm>
            <a:off x="2010747" y="215803"/>
            <a:ext cx="0" cy="1419321"/>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DDE1210-3D6F-714D-8004-108D110FC5BB}"/>
              </a:ext>
            </a:extLst>
          </p:cNvPr>
          <p:cNvCxnSpPr/>
          <p:nvPr/>
        </p:nvCxnSpPr>
        <p:spPr>
          <a:xfrm rot="5400000">
            <a:off x="3281872" y="3147972"/>
            <a:ext cx="288448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5FA9A18-BAAC-1640-92D7-67737118198A}"/>
              </a:ext>
            </a:extLst>
          </p:cNvPr>
          <p:cNvCxnSpPr/>
          <p:nvPr/>
        </p:nvCxnSpPr>
        <p:spPr>
          <a:xfrm rot="5400000">
            <a:off x="5073701" y="3147972"/>
            <a:ext cx="288448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CFC3E6A-351F-AF4C-9957-A604BA113D57}"/>
              </a:ext>
            </a:extLst>
          </p:cNvPr>
          <p:cNvCxnSpPr/>
          <p:nvPr/>
        </p:nvCxnSpPr>
        <p:spPr>
          <a:xfrm rot="5400000">
            <a:off x="575594" y="3151922"/>
            <a:ext cx="2884488"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913" name="Slide Number Placeholder 2">
            <a:extLst>
              <a:ext uri="{FF2B5EF4-FFF2-40B4-BE49-F238E27FC236}">
                <a16:creationId xmlns:a16="http://schemas.microsoft.com/office/drawing/2014/main" id="{9D562A7C-28C7-2E43-A82A-ED20F823355C}"/>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20  </a:t>
            </a:r>
            <a:r>
              <a:rPr lang="en-US" altLang="en-US" sz="800" b="1">
                <a:solidFill>
                  <a:srgbClr val="2459AB"/>
                </a:solidFill>
              </a:rPr>
              <a:t>— </a:t>
            </a:r>
            <a:endParaRPr lang="en-US" altLang="en-US" sz="8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C46BC276-28DC-3841-8529-C30429694B70}"/>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STARDUST</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FEB 7, 1999</a:t>
            </a:r>
          </a:p>
          <a:p>
            <a:pPr eaLnBrk="1" hangingPunct="1">
              <a:spcBef>
                <a:spcPct val="0"/>
              </a:spcBef>
              <a:buFontTx/>
              <a:buNone/>
            </a:pPr>
            <a:r>
              <a:rPr lang="en-US" altLang="en-US" sz="900" b="1" dirty="0"/>
              <a:t>ENTRY: </a:t>
            </a:r>
            <a:r>
              <a:rPr lang="en-US" altLang="en-US" sz="900" b="1" dirty="0">
                <a:solidFill>
                  <a:srgbClr val="2459AB"/>
                </a:solidFill>
              </a:rPr>
              <a:t>JAN 15, 2006</a:t>
            </a:r>
          </a:p>
          <a:p>
            <a:pPr eaLnBrk="1" hangingPunct="1">
              <a:spcBef>
                <a:spcPct val="0"/>
              </a:spcBef>
              <a:buFontTx/>
              <a:buNone/>
            </a:pPr>
            <a:endParaRPr lang="en-US" altLang="en-US" sz="900" b="1" dirty="0">
              <a:solidFill>
                <a:srgbClr val="2459AB"/>
              </a:solidFill>
            </a:endParaRPr>
          </a:p>
        </p:txBody>
      </p:sp>
      <p:sp>
        <p:nvSpPr>
          <p:cNvPr id="35842" name="TextBox 6">
            <a:extLst>
              <a:ext uri="{FF2B5EF4-FFF2-40B4-BE49-F238E27FC236}">
                <a16:creationId xmlns:a16="http://schemas.microsoft.com/office/drawing/2014/main" id="{3A92D77E-6F97-DC4E-BAB9-182EA55E0A81}"/>
              </a:ext>
            </a:extLst>
          </p:cNvPr>
          <p:cNvSpPr txBox="1">
            <a:spLocks noChangeArrowheads="1"/>
          </p:cNvSpPr>
          <p:nvPr/>
        </p:nvSpPr>
        <p:spPr bwMode="auto">
          <a:xfrm rot="10800000" flipV="1">
            <a:off x="379412" y="1585037"/>
            <a:ext cx="17463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5843" name="TextBox 6">
            <a:extLst>
              <a:ext uri="{FF2B5EF4-FFF2-40B4-BE49-F238E27FC236}">
                <a16:creationId xmlns:a16="http://schemas.microsoft.com/office/drawing/2014/main" id="{F5C76C28-E867-A842-97C6-7ED3AF70F751}"/>
              </a:ext>
            </a:extLst>
          </p:cNvPr>
          <p:cNvSpPr txBox="1">
            <a:spLocks noChangeArrowheads="1"/>
          </p:cNvSpPr>
          <p:nvPr/>
        </p:nvSpPr>
        <p:spPr bwMode="auto">
          <a:xfrm rot="10800000" flipV="1">
            <a:off x="3453117" y="1581714"/>
            <a:ext cx="109696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35844" name="TextBox 6">
            <a:extLst>
              <a:ext uri="{FF2B5EF4-FFF2-40B4-BE49-F238E27FC236}">
                <a16:creationId xmlns:a16="http://schemas.microsoft.com/office/drawing/2014/main" id="{8039382A-34C6-8349-8365-10DE98C41D4E}"/>
              </a:ext>
            </a:extLst>
          </p:cNvPr>
          <p:cNvSpPr txBox="1">
            <a:spLocks noChangeArrowheads="1"/>
          </p:cNvSpPr>
          <p:nvPr/>
        </p:nvSpPr>
        <p:spPr bwMode="auto">
          <a:xfrm rot="10800000" flipV="1">
            <a:off x="4430865" y="1585038"/>
            <a:ext cx="1631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35845" name="TextBox 140">
            <a:extLst>
              <a:ext uri="{FF2B5EF4-FFF2-40B4-BE49-F238E27FC236}">
                <a16:creationId xmlns:a16="http://schemas.microsoft.com/office/drawing/2014/main" id="{0C370BEF-44A9-8F44-A4E6-726B6EAFFFC6}"/>
              </a:ext>
            </a:extLst>
          </p:cNvPr>
          <p:cNvSpPr txBox="1">
            <a:spLocks noChangeArrowheads="1"/>
          </p:cNvSpPr>
          <p:nvPr/>
        </p:nvSpPr>
        <p:spPr bwMode="auto">
          <a:xfrm rot="10800000" flipV="1">
            <a:off x="2121103" y="1585037"/>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9" name="Table 8">
            <a:extLst>
              <a:ext uri="{FF2B5EF4-FFF2-40B4-BE49-F238E27FC236}">
                <a16:creationId xmlns:a16="http://schemas.microsoft.com/office/drawing/2014/main" id="{D3F4941A-B97C-5841-B7A6-4FCB01D5BFBB}"/>
              </a:ext>
            </a:extLst>
          </p:cNvPr>
          <p:cNvGraphicFramePr>
            <a:graphicFrameLocks noGrp="1"/>
          </p:cNvGraphicFramePr>
          <p:nvPr>
            <p:extLst>
              <p:ext uri="{D42A27DB-BD31-4B8C-83A1-F6EECF244321}">
                <p14:modId xmlns:p14="http://schemas.microsoft.com/office/powerpoint/2010/main" val="3822665248"/>
              </p:ext>
            </p:extLst>
          </p:nvPr>
        </p:nvGraphicFramePr>
        <p:xfrm>
          <a:off x="377833" y="1762434"/>
          <a:ext cx="7089768" cy="3032766"/>
        </p:xfrm>
        <a:graphic>
          <a:graphicData uri="http://schemas.openxmlformats.org/drawingml/2006/table">
            <a:tbl>
              <a:tblPr/>
              <a:tblGrid>
                <a:gridCol w="720886">
                  <a:extLst>
                    <a:ext uri="{9D8B030D-6E8A-4147-A177-3AD203B41FA5}">
                      <a16:colId xmlns:a16="http://schemas.microsoft.com/office/drawing/2014/main" val="20000"/>
                    </a:ext>
                  </a:extLst>
                </a:gridCol>
                <a:gridCol w="1026414">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745067">
                  <a:extLst>
                    <a:ext uri="{9D8B030D-6E8A-4147-A177-3AD203B41FA5}">
                      <a16:colId xmlns:a16="http://schemas.microsoft.com/office/drawing/2014/main" val="20003"/>
                    </a:ext>
                  </a:extLst>
                </a:gridCol>
                <a:gridCol w="617839">
                  <a:extLst>
                    <a:ext uri="{9D8B030D-6E8A-4147-A177-3AD203B41FA5}">
                      <a16:colId xmlns:a16="http://schemas.microsoft.com/office/drawing/2014/main" val="20004"/>
                    </a:ext>
                  </a:extLst>
                </a:gridCol>
                <a:gridCol w="626946">
                  <a:extLst>
                    <a:ext uri="{9D8B030D-6E8A-4147-A177-3AD203B41FA5}">
                      <a16:colId xmlns:a16="http://schemas.microsoft.com/office/drawing/2014/main" val="20005"/>
                    </a:ext>
                  </a:extLst>
                </a:gridCol>
                <a:gridCol w="604819">
                  <a:extLst>
                    <a:ext uri="{9D8B030D-6E8A-4147-A177-3AD203B41FA5}">
                      <a16:colId xmlns:a16="http://schemas.microsoft.com/office/drawing/2014/main" val="20006"/>
                    </a:ext>
                  </a:extLst>
                </a:gridCol>
                <a:gridCol w="766268">
                  <a:extLst>
                    <a:ext uri="{9D8B030D-6E8A-4147-A177-3AD203B41FA5}">
                      <a16:colId xmlns:a16="http://schemas.microsoft.com/office/drawing/2014/main" val="20007"/>
                    </a:ext>
                  </a:extLst>
                </a:gridCol>
                <a:gridCol w="627766">
                  <a:extLst>
                    <a:ext uri="{9D8B030D-6E8A-4147-A177-3AD203B41FA5}">
                      <a16:colId xmlns:a16="http://schemas.microsoft.com/office/drawing/2014/main" val="20008"/>
                    </a:ext>
                  </a:extLst>
                </a:gridCol>
                <a:gridCol w="845763">
                  <a:extLst>
                    <a:ext uri="{9D8B030D-6E8A-4147-A177-3AD203B41FA5}">
                      <a16:colId xmlns:a16="http://schemas.microsoft.com/office/drawing/2014/main" val="20009"/>
                    </a:ext>
                  </a:extLst>
                </a:gridCol>
              </a:tblGrid>
              <a:tr h="42029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-8.23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134.4 km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half-angle cone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11.1 km/s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PICA-15</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Pilot: DGB</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Main: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Triconical</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579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12.8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12.45 km/s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0.23 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~817 W/cm²</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5.82 cm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Pilot pulled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079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trim α)</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0.52 m²,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0.50 m² (ablated)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~71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W/cm²</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0.83 m dia.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7.3 m dia.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0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spin-stabilized at 14.5 rpm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entry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45.8 kg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~26210 J/cm²</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PICA: single-piece, direct bonded to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with HT-424</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1.4m +/- 0.3</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499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60.0 kg/m²        60.4 kg/m² (ablated)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0.22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SLA-561V</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713 Pa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620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32.89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22%</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~880 W/cm²</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Design: 1.397 cm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Canopy: nylon, Kevlar suspension lines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5925" name="TextBox 6">
            <a:extLst>
              <a:ext uri="{FF2B5EF4-FFF2-40B4-BE49-F238E27FC236}">
                <a16:creationId xmlns:a16="http://schemas.microsoft.com/office/drawing/2014/main" id="{52CD3ADA-863E-C346-B796-56BDB7E9458F}"/>
              </a:ext>
            </a:extLst>
          </p:cNvPr>
          <p:cNvSpPr txBox="1">
            <a:spLocks noChangeArrowheads="1"/>
          </p:cNvSpPr>
          <p:nvPr/>
        </p:nvSpPr>
        <p:spPr bwMode="auto">
          <a:xfrm rot="10800000" flipV="1">
            <a:off x="5943600" y="1585038"/>
            <a:ext cx="15192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1" name="Rectangle 10">
            <a:extLst>
              <a:ext uri="{FF2B5EF4-FFF2-40B4-BE49-F238E27FC236}">
                <a16:creationId xmlns:a16="http://schemas.microsoft.com/office/drawing/2014/main" id="{54A69BE6-CD68-3D45-BE05-2728E1028883}"/>
              </a:ext>
            </a:extLst>
          </p:cNvPr>
          <p:cNvSpPr/>
          <p:nvPr/>
        </p:nvSpPr>
        <p:spPr>
          <a:xfrm>
            <a:off x="377833" y="1607948"/>
            <a:ext cx="7089768" cy="3187252"/>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sp>
        <p:nvSpPr>
          <p:cNvPr id="35927" name="Rectangle 6">
            <a:extLst>
              <a:ext uri="{FF2B5EF4-FFF2-40B4-BE49-F238E27FC236}">
                <a16:creationId xmlns:a16="http://schemas.microsoft.com/office/drawing/2014/main" id="{595690BB-77F2-3649-B254-D89E5E1EE89C}"/>
              </a:ext>
            </a:extLst>
          </p:cNvPr>
          <p:cNvSpPr>
            <a:spLocks noChangeArrowheads="1"/>
          </p:cNvSpPr>
          <p:nvPr/>
        </p:nvSpPr>
        <p:spPr bwMode="auto">
          <a:xfrm>
            <a:off x="1941103" y="221124"/>
            <a:ext cx="4451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collect comet material from Wild 2 and return to Earth. </a:t>
            </a:r>
            <a:endParaRPr lang="en-US" altLang="en-US" sz="900" b="1" dirty="0">
              <a:solidFill>
                <a:srgbClr val="2459AB"/>
              </a:solidFill>
            </a:endParaRPr>
          </a:p>
        </p:txBody>
      </p:sp>
      <p:sp>
        <p:nvSpPr>
          <p:cNvPr id="35928" name="Rectangle 6">
            <a:extLst>
              <a:ext uri="{FF2B5EF4-FFF2-40B4-BE49-F238E27FC236}">
                <a16:creationId xmlns:a16="http://schemas.microsoft.com/office/drawing/2014/main" id="{EDE15936-51EF-D541-BB3F-9A6412403A30}"/>
              </a:ext>
            </a:extLst>
          </p:cNvPr>
          <p:cNvSpPr>
            <a:spLocks noChangeArrowheads="1"/>
          </p:cNvSpPr>
          <p:nvPr/>
        </p:nvSpPr>
        <p:spPr bwMode="auto">
          <a:xfrm>
            <a:off x="1941103" y="427500"/>
            <a:ext cx="44513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Stardust has the highest successful Earth return velocity. Most heating models breakdown for Stardust. Classic Fay-Riddell is not trustworthy for Stardust. </a:t>
            </a:r>
            <a:endParaRPr lang="en-US" altLang="en-US" sz="900" b="1" dirty="0">
              <a:solidFill>
                <a:srgbClr val="2459AB"/>
              </a:solidFill>
            </a:endParaRPr>
          </a:p>
        </p:txBody>
      </p:sp>
      <p:sp>
        <p:nvSpPr>
          <p:cNvPr id="35929" name="Rectangle 6">
            <a:extLst>
              <a:ext uri="{FF2B5EF4-FFF2-40B4-BE49-F238E27FC236}">
                <a16:creationId xmlns:a16="http://schemas.microsoft.com/office/drawing/2014/main" id="{47824A4A-C06F-024E-B122-63EF163B3365}"/>
              </a:ext>
            </a:extLst>
          </p:cNvPr>
          <p:cNvSpPr>
            <a:spLocks noChangeArrowheads="1"/>
          </p:cNvSpPr>
          <p:nvPr/>
        </p:nvSpPr>
        <p:spPr bwMode="auto">
          <a:xfrm>
            <a:off x="1928966" y="865979"/>
            <a:ext cx="4557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solidFill>
                  <a:srgbClr val="000000"/>
                </a:solidFill>
              </a:rPr>
              <a:t>The rendezvous with Wild 2 occurred on Jan 2, 2004. The Stardust capsule made a successful return to Earth on Jan 15, 2006. Engineering methods and CFD disagree for heating rates. </a:t>
            </a:r>
            <a:r>
              <a:rPr lang="en-US" altLang="en-US" sz="900" dirty="0" err="1">
                <a:solidFill>
                  <a:srgbClr val="000000"/>
                </a:solidFill>
              </a:rPr>
              <a:t>Traj</a:t>
            </a:r>
            <a:r>
              <a:rPr lang="en-US" altLang="en-US" sz="900" dirty="0">
                <a:solidFill>
                  <a:srgbClr val="000000"/>
                </a:solidFill>
              </a:rPr>
              <a:t>. gives at stag. point 762 W/cm² peak total heat rate and 122 W/cm² peak radiative heat rate. Total heat load is 20978 J/cm².</a:t>
            </a:r>
            <a:endParaRPr lang="en-US" altLang="en-US" sz="900" b="1" dirty="0">
              <a:solidFill>
                <a:srgbClr val="2459AB"/>
              </a:solidFill>
            </a:endParaRPr>
          </a:p>
        </p:txBody>
      </p:sp>
      <p:cxnSp>
        <p:nvCxnSpPr>
          <p:cNvPr id="19" name="Straight Connector 18">
            <a:extLst>
              <a:ext uri="{FF2B5EF4-FFF2-40B4-BE49-F238E27FC236}">
                <a16:creationId xmlns:a16="http://schemas.microsoft.com/office/drawing/2014/main" id="{C114671B-5AC5-3E4A-B2E1-71039870FA5F}"/>
              </a:ext>
            </a:extLst>
          </p:cNvPr>
          <p:cNvCxnSpPr/>
          <p:nvPr/>
        </p:nvCxnSpPr>
        <p:spPr>
          <a:xfrm rot="16200000" flipH="1">
            <a:off x="1273559" y="900906"/>
            <a:ext cx="1249363" cy="952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6390810-C7C7-664F-AA9E-09BA2E5000E5}"/>
              </a:ext>
            </a:extLst>
          </p:cNvPr>
          <p:cNvCxnSpPr>
            <a:cxnSpLocks/>
          </p:cNvCxnSpPr>
          <p:nvPr/>
        </p:nvCxnSpPr>
        <p:spPr>
          <a:xfrm>
            <a:off x="2123107" y="1607947"/>
            <a:ext cx="0" cy="318725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932" name="Slide Number Placeholder 2">
            <a:extLst>
              <a:ext uri="{FF2B5EF4-FFF2-40B4-BE49-F238E27FC236}">
                <a16:creationId xmlns:a16="http://schemas.microsoft.com/office/drawing/2014/main" id="{38123FEF-1F54-5F4B-B72C-AF0C53D53700}"/>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21  </a:t>
            </a:r>
            <a:r>
              <a:rPr lang="en-US" altLang="en-US" sz="800" b="1">
                <a:solidFill>
                  <a:srgbClr val="2459AB"/>
                </a:solidFill>
              </a:rPr>
              <a:t>— </a:t>
            </a:r>
            <a:endParaRPr lang="en-US" altLang="en-US" sz="800" b="1"/>
          </a:p>
        </p:txBody>
      </p:sp>
      <p:pic>
        <p:nvPicPr>
          <p:cNvPr id="35933" name="Picture 32" descr="https://tsa-report.ndc.nasa.gov/missions/1425683742Stardust_Logo.jpg">
            <a:extLst>
              <a:ext uri="{FF2B5EF4-FFF2-40B4-BE49-F238E27FC236}">
                <a16:creationId xmlns:a16="http://schemas.microsoft.com/office/drawing/2014/main" id="{28B47DD8-471C-D84C-94ED-2AE03BB8F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780256"/>
            <a:ext cx="6572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34" name="Picture 33" descr="https://tsa-report.ndc.nasa.gov/missions/1425683742stardust_DIAGRAM_v3.jpg">
            <a:extLst>
              <a:ext uri="{FF2B5EF4-FFF2-40B4-BE49-F238E27FC236}">
                <a16:creationId xmlns:a16="http://schemas.microsoft.com/office/drawing/2014/main" id="{F674659A-CF31-0A42-9FDA-3AD889FDF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68" y="222249"/>
            <a:ext cx="1066270" cy="12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Connector 28">
            <a:extLst>
              <a:ext uri="{FF2B5EF4-FFF2-40B4-BE49-F238E27FC236}">
                <a16:creationId xmlns:a16="http://schemas.microsoft.com/office/drawing/2014/main" id="{35DBF5B0-25B2-AB4E-AD24-85E501E651C8}"/>
              </a:ext>
            </a:extLst>
          </p:cNvPr>
          <p:cNvCxnSpPr>
            <a:cxnSpLocks/>
          </p:cNvCxnSpPr>
          <p:nvPr/>
        </p:nvCxnSpPr>
        <p:spPr>
          <a:xfrm>
            <a:off x="4613428" y="1607947"/>
            <a:ext cx="0" cy="318725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F3DB32D-9F7E-5C47-827D-8B1818097119}"/>
              </a:ext>
            </a:extLst>
          </p:cNvPr>
          <p:cNvCxnSpPr>
            <a:cxnSpLocks/>
          </p:cNvCxnSpPr>
          <p:nvPr/>
        </p:nvCxnSpPr>
        <p:spPr>
          <a:xfrm>
            <a:off x="3374469" y="1607947"/>
            <a:ext cx="0" cy="318725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8140CD7-1FA8-A44C-8A16-4DF724943354}"/>
              </a:ext>
            </a:extLst>
          </p:cNvPr>
          <p:cNvCxnSpPr>
            <a:cxnSpLocks/>
          </p:cNvCxnSpPr>
          <p:nvPr/>
        </p:nvCxnSpPr>
        <p:spPr>
          <a:xfrm>
            <a:off x="5994399" y="1607947"/>
            <a:ext cx="0" cy="3171064"/>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6">
            <a:extLst>
              <a:ext uri="{FF2B5EF4-FFF2-40B4-BE49-F238E27FC236}">
                <a16:creationId xmlns:a16="http://schemas.microsoft.com/office/drawing/2014/main" id="{43DB946F-0E72-734D-9B17-793D23252E96}"/>
              </a:ext>
            </a:extLst>
          </p:cNvPr>
          <p:cNvSpPr>
            <a:spLocks noChangeArrowheads="1"/>
          </p:cNvSpPr>
          <p:nvPr/>
        </p:nvSpPr>
        <p:spPr bwMode="auto">
          <a:xfrm>
            <a:off x="1913447" y="239441"/>
            <a:ext cx="41402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collect solar wind particles and return to Earth. </a:t>
            </a:r>
            <a:endParaRPr lang="en-US" altLang="en-US" sz="900" b="1" dirty="0">
              <a:solidFill>
                <a:srgbClr val="2459AB"/>
              </a:solidFill>
            </a:endParaRPr>
          </a:p>
        </p:txBody>
      </p:sp>
      <p:pic>
        <p:nvPicPr>
          <p:cNvPr id="36866" name="Picture 25" descr="https://tsa-report.ndc.nasa.gov/missions/1425684266genesis_Diagram%20v3.jpg">
            <a:extLst>
              <a:ext uri="{FF2B5EF4-FFF2-40B4-BE49-F238E27FC236}">
                <a16:creationId xmlns:a16="http://schemas.microsoft.com/office/drawing/2014/main" id="{421A530D-91D2-7E4A-92A0-AC6D70729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020" y="182555"/>
            <a:ext cx="978642" cy="13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a:extLst>
              <a:ext uri="{FF2B5EF4-FFF2-40B4-BE49-F238E27FC236}">
                <a16:creationId xmlns:a16="http://schemas.microsoft.com/office/drawing/2014/main" id="{CC944C7C-07C2-0340-B531-D3DC3A15887A}"/>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GENESIS</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SEP 8, 2001</a:t>
            </a:r>
          </a:p>
          <a:p>
            <a:pPr eaLnBrk="1" hangingPunct="1">
              <a:spcBef>
                <a:spcPct val="0"/>
              </a:spcBef>
              <a:buFontTx/>
              <a:buNone/>
            </a:pPr>
            <a:r>
              <a:rPr lang="en-US" altLang="en-US" sz="900" b="1" dirty="0"/>
              <a:t>ENTRY: </a:t>
            </a:r>
            <a:r>
              <a:rPr lang="en-US" altLang="en-US" sz="900" b="1" dirty="0">
                <a:solidFill>
                  <a:srgbClr val="2459AB"/>
                </a:solidFill>
              </a:rPr>
              <a:t>SEP 8, 2004</a:t>
            </a:r>
          </a:p>
          <a:p>
            <a:pPr eaLnBrk="1" hangingPunct="1">
              <a:spcBef>
                <a:spcPct val="0"/>
              </a:spcBef>
              <a:buFontTx/>
              <a:buNone/>
            </a:pPr>
            <a:endParaRPr lang="en-US" altLang="en-US" sz="900" b="1" dirty="0">
              <a:solidFill>
                <a:srgbClr val="2459AB"/>
              </a:solidFill>
            </a:endParaRPr>
          </a:p>
        </p:txBody>
      </p:sp>
      <p:sp>
        <p:nvSpPr>
          <p:cNvPr id="36868" name="TextBox 6">
            <a:extLst>
              <a:ext uri="{FF2B5EF4-FFF2-40B4-BE49-F238E27FC236}">
                <a16:creationId xmlns:a16="http://schemas.microsoft.com/office/drawing/2014/main" id="{2732D61F-B98E-E549-B9EB-2C5D4AA62A40}"/>
              </a:ext>
            </a:extLst>
          </p:cNvPr>
          <p:cNvSpPr txBox="1">
            <a:spLocks noChangeArrowheads="1"/>
          </p:cNvSpPr>
          <p:nvPr/>
        </p:nvSpPr>
        <p:spPr bwMode="auto">
          <a:xfrm rot="10800000" flipV="1">
            <a:off x="374651" y="1601174"/>
            <a:ext cx="1620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6869" name="TextBox 6">
            <a:extLst>
              <a:ext uri="{FF2B5EF4-FFF2-40B4-BE49-F238E27FC236}">
                <a16:creationId xmlns:a16="http://schemas.microsoft.com/office/drawing/2014/main" id="{FA880E38-2E23-6142-B2AE-FBE9D56F6F47}"/>
              </a:ext>
            </a:extLst>
          </p:cNvPr>
          <p:cNvSpPr txBox="1">
            <a:spLocks noChangeArrowheads="1"/>
          </p:cNvSpPr>
          <p:nvPr/>
        </p:nvSpPr>
        <p:spPr bwMode="auto">
          <a:xfrm rot="10800000" flipV="1">
            <a:off x="3006759" y="1598891"/>
            <a:ext cx="1096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6870" name="TextBox 6">
            <a:extLst>
              <a:ext uri="{FF2B5EF4-FFF2-40B4-BE49-F238E27FC236}">
                <a16:creationId xmlns:a16="http://schemas.microsoft.com/office/drawing/2014/main" id="{B23D8D1C-7954-5745-B203-D7B03BB29F8D}"/>
              </a:ext>
            </a:extLst>
          </p:cNvPr>
          <p:cNvSpPr txBox="1">
            <a:spLocks noChangeArrowheads="1"/>
          </p:cNvSpPr>
          <p:nvPr/>
        </p:nvSpPr>
        <p:spPr bwMode="auto">
          <a:xfrm rot="10800000" flipV="1">
            <a:off x="4015320" y="1593861"/>
            <a:ext cx="1631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6871" name="TextBox 140">
            <a:extLst>
              <a:ext uri="{FF2B5EF4-FFF2-40B4-BE49-F238E27FC236}">
                <a16:creationId xmlns:a16="http://schemas.microsoft.com/office/drawing/2014/main" id="{AAD8FEEE-A586-4244-B449-9A20085A73AD}"/>
              </a:ext>
            </a:extLst>
          </p:cNvPr>
          <p:cNvSpPr txBox="1">
            <a:spLocks noChangeArrowheads="1"/>
          </p:cNvSpPr>
          <p:nvPr/>
        </p:nvSpPr>
        <p:spPr bwMode="auto">
          <a:xfrm rot="10800000" flipV="1">
            <a:off x="1913458" y="1601172"/>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9" name="Table 8">
            <a:extLst>
              <a:ext uri="{FF2B5EF4-FFF2-40B4-BE49-F238E27FC236}">
                <a16:creationId xmlns:a16="http://schemas.microsoft.com/office/drawing/2014/main" id="{63B8EFB3-44E4-AF47-93BA-2A532515CDF0}"/>
              </a:ext>
            </a:extLst>
          </p:cNvPr>
          <p:cNvGraphicFramePr>
            <a:graphicFrameLocks noGrp="1"/>
          </p:cNvGraphicFramePr>
          <p:nvPr>
            <p:extLst>
              <p:ext uri="{D42A27DB-BD31-4B8C-83A1-F6EECF244321}">
                <p14:modId xmlns:p14="http://schemas.microsoft.com/office/powerpoint/2010/main" val="78426285"/>
              </p:ext>
            </p:extLst>
          </p:nvPr>
        </p:nvGraphicFramePr>
        <p:xfrm>
          <a:off x="379413" y="1785052"/>
          <a:ext cx="7088187" cy="2823262"/>
        </p:xfrm>
        <a:graphic>
          <a:graphicData uri="http://schemas.openxmlformats.org/drawingml/2006/table">
            <a:tbl>
              <a:tblPr/>
              <a:tblGrid>
                <a:gridCol w="801687">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535718">
                  <a:extLst>
                    <a:ext uri="{9D8B030D-6E8A-4147-A177-3AD203B41FA5}">
                      <a16:colId xmlns:a16="http://schemas.microsoft.com/office/drawing/2014/main" val="20002"/>
                    </a:ext>
                  </a:extLst>
                </a:gridCol>
                <a:gridCol w="500583">
                  <a:extLst>
                    <a:ext uri="{9D8B030D-6E8A-4147-A177-3AD203B41FA5}">
                      <a16:colId xmlns:a16="http://schemas.microsoft.com/office/drawing/2014/main" val="20003"/>
                    </a:ext>
                  </a:extLst>
                </a:gridCol>
                <a:gridCol w="560654">
                  <a:extLst>
                    <a:ext uri="{9D8B030D-6E8A-4147-A177-3AD203B41FA5}">
                      <a16:colId xmlns:a16="http://schemas.microsoft.com/office/drawing/2014/main" val="20004"/>
                    </a:ext>
                  </a:extLst>
                </a:gridCol>
                <a:gridCol w="440514">
                  <a:extLst>
                    <a:ext uri="{9D8B030D-6E8A-4147-A177-3AD203B41FA5}">
                      <a16:colId xmlns:a16="http://schemas.microsoft.com/office/drawing/2014/main" val="20005"/>
                    </a:ext>
                  </a:extLst>
                </a:gridCol>
                <a:gridCol w="620724">
                  <a:extLst>
                    <a:ext uri="{9D8B030D-6E8A-4147-A177-3AD203B41FA5}">
                      <a16:colId xmlns:a16="http://schemas.microsoft.com/office/drawing/2014/main" val="20006"/>
                    </a:ext>
                  </a:extLst>
                </a:gridCol>
                <a:gridCol w="974471">
                  <a:extLst>
                    <a:ext uri="{9D8B030D-6E8A-4147-A177-3AD203B41FA5}">
                      <a16:colId xmlns:a16="http://schemas.microsoft.com/office/drawing/2014/main" val="20007"/>
                    </a:ext>
                  </a:extLst>
                </a:gridCol>
                <a:gridCol w="640747">
                  <a:extLst>
                    <a:ext uri="{9D8B030D-6E8A-4147-A177-3AD203B41FA5}">
                      <a16:colId xmlns:a16="http://schemas.microsoft.com/office/drawing/2014/main" val="20008"/>
                    </a:ext>
                  </a:extLst>
                </a:gridCol>
                <a:gridCol w="1200289">
                  <a:extLst>
                    <a:ext uri="{9D8B030D-6E8A-4147-A177-3AD203B41FA5}">
                      <a16:colId xmlns:a16="http://schemas.microsoft.com/office/drawing/2014/main" val="20009"/>
                    </a:ext>
                  </a:extLst>
                </a:gridCol>
              </a:tblGrid>
              <a:tr h="50428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59.81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9.2 km/s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Carbon-carbon sheet over </a:t>
                      </a:r>
                      <a:r>
                        <a:rPr lang="en-US" sz="900" b="0" i="0" u="none" strike="noStrike" kern="1200" dirty="0" err="1">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FiberForm</a:t>
                      </a:r>
                      <a:r>
                        <a:rPr lang="en-US" sz="9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Pilot: DGB</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Main: Parafoil</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407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11.0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10.8 km/s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0.43 m</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670 W/cm²</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3.8 cm C-C sheet; 2.2 cm carbon </a:t>
                      </a:r>
                      <a:r>
                        <a:rPr lang="en-US" sz="900" b="0" i="0" u="none" strike="noStrike" kern="1200" dirty="0" err="1">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FiberForm</a:t>
                      </a:r>
                      <a:r>
                        <a:rPr lang="en-US" sz="9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Pilot parachute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895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1.78 m²</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30 W/cm²</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2.07 m dia.</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325 m² area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89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Spin-stabilized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aero-ballistic</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210 kg</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16600 J/cm²</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~1.4</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889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80 kg/m³</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SLA-561V</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816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~25.7 g</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700 W/cm²</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Nylon fabric</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Kevlar structural</a:t>
                      </a:r>
                    </a:p>
                  </a:txBody>
                  <a:tcPr marL="12700" marR="12700" marT="1270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6951" name="TextBox 6">
            <a:extLst>
              <a:ext uri="{FF2B5EF4-FFF2-40B4-BE49-F238E27FC236}">
                <a16:creationId xmlns:a16="http://schemas.microsoft.com/office/drawing/2014/main" id="{063A0251-609D-C542-A685-FECD583BABF4}"/>
              </a:ext>
            </a:extLst>
          </p:cNvPr>
          <p:cNvSpPr txBox="1">
            <a:spLocks noChangeArrowheads="1"/>
          </p:cNvSpPr>
          <p:nvPr/>
        </p:nvSpPr>
        <p:spPr bwMode="auto">
          <a:xfrm rot="10800000" flipV="1">
            <a:off x="5800162" y="1590473"/>
            <a:ext cx="146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1" name="Rectangle 10">
            <a:extLst>
              <a:ext uri="{FF2B5EF4-FFF2-40B4-BE49-F238E27FC236}">
                <a16:creationId xmlns:a16="http://schemas.microsoft.com/office/drawing/2014/main" id="{C04F6841-D021-1641-BE97-D43FA1776A9F}"/>
              </a:ext>
            </a:extLst>
          </p:cNvPr>
          <p:cNvSpPr/>
          <p:nvPr/>
        </p:nvSpPr>
        <p:spPr>
          <a:xfrm>
            <a:off x="379413" y="1611338"/>
            <a:ext cx="7088187" cy="2996976"/>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sp>
        <p:nvSpPr>
          <p:cNvPr id="36953" name="Rectangle 6">
            <a:extLst>
              <a:ext uri="{FF2B5EF4-FFF2-40B4-BE49-F238E27FC236}">
                <a16:creationId xmlns:a16="http://schemas.microsoft.com/office/drawing/2014/main" id="{89B6C20B-6D9E-CD44-81B0-2968390C5892}"/>
              </a:ext>
            </a:extLst>
          </p:cNvPr>
          <p:cNvSpPr>
            <a:spLocks noChangeArrowheads="1"/>
          </p:cNvSpPr>
          <p:nvPr/>
        </p:nvSpPr>
        <p:spPr bwMode="auto">
          <a:xfrm>
            <a:off x="1903353" y="477115"/>
            <a:ext cx="39385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Thermosensitive paint strips. </a:t>
            </a:r>
            <a:endParaRPr lang="en-US" altLang="en-US" sz="900" b="1" dirty="0">
              <a:solidFill>
                <a:srgbClr val="2459AB"/>
              </a:solidFill>
            </a:endParaRPr>
          </a:p>
        </p:txBody>
      </p:sp>
      <p:sp>
        <p:nvSpPr>
          <p:cNvPr id="36954" name="Rectangle 6">
            <a:extLst>
              <a:ext uri="{FF2B5EF4-FFF2-40B4-BE49-F238E27FC236}">
                <a16:creationId xmlns:a16="http://schemas.microsoft.com/office/drawing/2014/main" id="{758C8D32-D7E3-C249-AFCA-7437749F023C}"/>
              </a:ext>
            </a:extLst>
          </p:cNvPr>
          <p:cNvSpPr>
            <a:spLocks noChangeArrowheads="1"/>
          </p:cNvSpPr>
          <p:nvPr/>
        </p:nvSpPr>
        <p:spPr bwMode="auto">
          <a:xfrm>
            <a:off x="1923544" y="704040"/>
            <a:ext cx="4493781"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The capsule crashed violently into the desert after failing to deploy the drag devices. Despite this mishap, many of the collectors remained intact and most of the mission goals should be accomplished. </a:t>
            </a:r>
            <a:endParaRPr lang="en-US" altLang="en-US" sz="900" b="1" dirty="0">
              <a:solidFill>
                <a:srgbClr val="2459AB"/>
              </a:solidFill>
            </a:endParaRPr>
          </a:p>
        </p:txBody>
      </p:sp>
      <p:cxnSp>
        <p:nvCxnSpPr>
          <p:cNvPr id="16" name="Straight Connector 15">
            <a:extLst>
              <a:ext uri="{FF2B5EF4-FFF2-40B4-BE49-F238E27FC236}">
                <a16:creationId xmlns:a16="http://schemas.microsoft.com/office/drawing/2014/main" id="{9E9BA8B8-BC44-6040-9B58-02179242D095}"/>
              </a:ext>
            </a:extLst>
          </p:cNvPr>
          <p:cNvCxnSpPr>
            <a:cxnSpLocks/>
          </p:cNvCxnSpPr>
          <p:nvPr/>
        </p:nvCxnSpPr>
        <p:spPr>
          <a:xfrm>
            <a:off x="1913448" y="255904"/>
            <a:ext cx="0" cy="124872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4DE2530-FDC6-5B42-AFD0-C7D85CF563F1}"/>
              </a:ext>
            </a:extLst>
          </p:cNvPr>
          <p:cNvCxnSpPr>
            <a:cxnSpLocks/>
          </p:cNvCxnSpPr>
          <p:nvPr/>
        </p:nvCxnSpPr>
        <p:spPr>
          <a:xfrm>
            <a:off x="1989641" y="1612928"/>
            <a:ext cx="0" cy="300555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6957" name="Slide Number Placeholder 2">
            <a:extLst>
              <a:ext uri="{FF2B5EF4-FFF2-40B4-BE49-F238E27FC236}">
                <a16:creationId xmlns:a16="http://schemas.microsoft.com/office/drawing/2014/main" id="{39E57DD0-F3D1-9F4A-BDF0-96D91D5FAB2D}"/>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22  </a:t>
            </a:r>
            <a:r>
              <a:rPr lang="en-US" altLang="en-US" sz="800" b="1">
                <a:solidFill>
                  <a:srgbClr val="2459AB"/>
                </a:solidFill>
              </a:rPr>
              <a:t>— </a:t>
            </a:r>
            <a:endParaRPr lang="en-US" altLang="en-US" sz="800" b="1"/>
          </a:p>
        </p:txBody>
      </p:sp>
      <p:cxnSp>
        <p:nvCxnSpPr>
          <p:cNvPr id="20" name="Straight Connector 19">
            <a:extLst>
              <a:ext uri="{FF2B5EF4-FFF2-40B4-BE49-F238E27FC236}">
                <a16:creationId xmlns:a16="http://schemas.microsoft.com/office/drawing/2014/main" id="{E3828FBC-B92F-A94F-B4CD-4D34224A8E2E}"/>
              </a:ext>
            </a:extLst>
          </p:cNvPr>
          <p:cNvCxnSpPr>
            <a:cxnSpLocks/>
          </p:cNvCxnSpPr>
          <p:nvPr/>
        </p:nvCxnSpPr>
        <p:spPr>
          <a:xfrm>
            <a:off x="3026842" y="1601174"/>
            <a:ext cx="0" cy="30071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EBCC48E-0A36-1044-9188-A3F1CC659E64}"/>
              </a:ext>
            </a:extLst>
          </p:cNvPr>
          <p:cNvCxnSpPr/>
          <p:nvPr/>
        </p:nvCxnSpPr>
        <p:spPr>
          <a:xfrm rot="5400000">
            <a:off x="4118646" y="3109433"/>
            <a:ext cx="3008376" cy="158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70D0E40-C583-F44A-B230-BCA73D5454B4}"/>
              </a:ext>
            </a:extLst>
          </p:cNvPr>
          <p:cNvCxnSpPr>
            <a:cxnSpLocks/>
          </p:cNvCxnSpPr>
          <p:nvPr/>
        </p:nvCxnSpPr>
        <p:spPr>
          <a:xfrm>
            <a:off x="4031052" y="1600175"/>
            <a:ext cx="0" cy="3007139"/>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6961" name="Picture 24" descr="https://tsa-report.ndc.nasa.gov/missions/1425684266Genesis_Logo_v2.jpg">
            <a:extLst>
              <a:ext uri="{FF2B5EF4-FFF2-40B4-BE49-F238E27FC236}">
                <a16:creationId xmlns:a16="http://schemas.microsoft.com/office/drawing/2014/main" id="{D91CD9B4-8869-E54E-AF50-9A9659A79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 y="758428"/>
            <a:ext cx="978642" cy="7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3" descr="1.BlueBookCoverWIDE2.jpg">
            <a:extLst>
              <a:ext uri="{FF2B5EF4-FFF2-40B4-BE49-F238E27FC236}">
                <a16:creationId xmlns:a16="http://schemas.microsoft.com/office/drawing/2014/main" id="{FD9795A9-8B04-1248-BCFF-D0519B8D4B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9050"/>
            <a:ext cx="7842251"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Slide Number Placeholder 2">
            <a:extLst>
              <a:ext uri="{FF2B5EF4-FFF2-40B4-BE49-F238E27FC236}">
                <a16:creationId xmlns:a16="http://schemas.microsoft.com/office/drawing/2014/main" id="{2ED888D6-1532-5D46-843A-E4DA65C570D3}"/>
              </a:ext>
            </a:extLst>
          </p:cNvPr>
          <p:cNvSpPr>
            <a:spLocks noGrp="1"/>
          </p:cNvSpPr>
          <p:nvPr>
            <p:ph type="sldNum" sz="quarter" idx="10"/>
          </p:nvPr>
        </p:nvSpPr>
        <p:spPr bwMode="auto">
          <a:xfrm>
            <a:off x="3011488" y="4743450"/>
            <a:ext cx="1814512"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BDF79310-6CB8-9743-9F63-1F0825F1126B}" type="slidenum">
              <a:rPr lang="en-US" altLang="en-US" sz="900" smtClean="0">
                <a:solidFill>
                  <a:srgbClr val="898989"/>
                </a:solidFill>
              </a:rPr>
              <a:pPr>
                <a:spcBef>
                  <a:spcPct val="0"/>
                </a:spcBef>
                <a:buFontTx/>
                <a:buNone/>
              </a:pPr>
              <a:t>3</a:t>
            </a:fld>
            <a:endParaRPr lang="en-US" altLang="en-US" sz="9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4" descr="https://tsa-report.ndc.nasa.gov/missions/1425684851Hayabusa_diagram.jpg">
            <a:extLst>
              <a:ext uri="{FF2B5EF4-FFF2-40B4-BE49-F238E27FC236}">
                <a16:creationId xmlns:a16="http://schemas.microsoft.com/office/drawing/2014/main" id="{948C7463-B801-A34C-AD79-D44FC9C94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55" y="179388"/>
            <a:ext cx="1214145" cy="169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4">
            <a:extLst>
              <a:ext uri="{FF2B5EF4-FFF2-40B4-BE49-F238E27FC236}">
                <a16:creationId xmlns:a16="http://schemas.microsoft.com/office/drawing/2014/main" id="{F9B45F6A-DA85-D543-8DA6-D02B48CAC7F1}"/>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HAYABUSA</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MAY 9, 2003</a:t>
            </a:r>
          </a:p>
          <a:p>
            <a:pPr eaLnBrk="1" hangingPunct="1">
              <a:spcBef>
                <a:spcPct val="0"/>
              </a:spcBef>
              <a:buFontTx/>
              <a:buNone/>
            </a:pPr>
            <a:r>
              <a:rPr lang="en-US" altLang="en-US" sz="900" b="1" dirty="0"/>
              <a:t>ENTRY: </a:t>
            </a:r>
            <a:r>
              <a:rPr lang="en-US" altLang="en-US" sz="900" b="1" dirty="0">
                <a:solidFill>
                  <a:srgbClr val="2459AB"/>
                </a:solidFill>
              </a:rPr>
              <a:t>JUL 13, 2007</a:t>
            </a:r>
          </a:p>
          <a:p>
            <a:pPr eaLnBrk="1" hangingPunct="1">
              <a:spcBef>
                <a:spcPct val="0"/>
              </a:spcBef>
              <a:buFontTx/>
              <a:buNone/>
            </a:pPr>
            <a:endParaRPr lang="en-US" altLang="en-US" sz="900" b="1" dirty="0">
              <a:solidFill>
                <a:srgbClr val="2459AB"/>
              </a:solidFill>
            </a:endParaRPr>
          </a:p>
        </p:txBody>
      </p:sp>
      <p:sp>
        <p:nvSpPr>
          <p:cNvPr id="37891" name="TextBox 6">
            <a:extLst>
              <a:ext uri="{FF2B5EF4-FFF2-40B4-BE49-F238E27FC236}">
                <a16:creationId xmlns:a16="http://schemas.microsoft.com/office/drawing/2014/main" id="{4B21D184-3729-234B-9210-90BD962E6554}"/>
              </a:ext>
            </a:extLst>
          </p:cNvPr>
          <p:cNvSpPr txBox="1">
            <a:spLocks noChangeArrowheads="1"/>
          </p:cNvSpPr>
          <p:nvPr/>
        </p:nvSpPr>
        <p:spPr bwMode="auto">
          <a:xfrm rot="10800000" flipV="1">
            <a:off x="371476" y="1876895"/>
            <a:ext cx="1620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7892" name="TextBox 6">
            <a:extLst>
              <a:ext uri="{FF2B5EF4-FFF2-40B4-BE49-F238E27FC236}">
                <a16:creationId xmlns:a16="http://schemas.microsoft.com/office/drawing/2014/main" id="{E41409A0-ABE4-9B4A-BEA3-12FBDC900469}"/>
              </a:ext>
            </a:extLst>
          </p:cNvPr>
          <p:cNvSpPr txBox="1">
            <a:spLocks noChangeArrowheads="1"/>
          </p:cNvSpPr>
          <p:nvPr/>
        </p:nvSpPr>
        <p:spPr bwMode="auto">
          <a:xfrm rot="10800000" flipV="1">
            <a:off x="3243989" y="1876895"/>
            <a:ext cx="1096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37893" name="TextBox 7">
            <a:extLst>
              <a:ext uri="{FF2B5EF4-FFF2-40B4-BE49-F238E27FC236}">
                <a16:creationId xmlns:a16="http://schemas.microsoft.com/office/drawing/2014/main" id="{FFF2EEC3-879E-004B-AF8F-5DF5E5C8098F}"/>
              </a:ext>
            </a:extLst>
          </p:cNvPr>
          <p:cNvSpPr txBox="1">
            <a:spLocks noChangeArrowheads="1"/>
          </p:cNvSpPr>
          <p:nvPr/>
        </p:nvSpPr>
        <p:spPr bwMode="auto">
          <a:xfrm rot="10800000" flipV="1">
            <a:off x="4369594" y="1876896"/>
            <a:ext cx="1631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37894" name="TextBox 140">
            <a:extLst>
              <a:ext uri="{FF2B5EF4-FFF2-40B4-BE49-F238E27FC236}">
                <a16:creationId xmlns:a16="http://schemas.microsoft.com/office/drawing/2014/main" id="{E139CC53-A55C-4D4F-8D87-D991D8A7438C}"/>
              </a:ext>
            </a:extLst>
          </p:cNvPr>
          <p:cNvSpPr txBox="1">
            <a:spLocks noChangeArrowheads="1"/>
          </p:cNvSpPr>
          <p:nvPr/>
        </p:nvSpPr>
        <p:spPr bwMode="auto">
          <a:xfrm rot="10800000" flipV="1">
            <a:off x="1971593" y="1876895"/>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0" name="Table 9">
            <a:extLst>
              <a:ext uri="{FF2B5EF4-FFF2-40B4-BE49-F238E27FC236}">
                <a16:creationId xmlns:a16="http://schemas.microsoft.com/office/drawing/2014/main" id="{5684C343-06E3-7145-B4D6-3980BF4E97AF}"/>
              </a:ext>
            </a:extLst>
          </p:cNvPr>
          <p:cNvGraphicFramePr>
            <a:graphicFrameLocks noGrp="1"/>
          </p:cNvGraphicFramePr>
          <p:nvPr>
            <p:extLst>
              <p:ext uri="{D42A27DB-BD31-4B8C-83A1-F6EECF244321}">
                <p14:modId xmlns:p14="http://schemas.microsoft.com/office/powerpoint/2010/main" val="3024700548"/>
              </p:ext>
            </p:extLst>
          </p:nvPr>
        </p:nvGraphicFramePr>
        <p:xfrm>
          <a:off x="379413" y="2098661"/>
          <a:ext cx="7088187" cy="2585837"/>
        </p:xfrm>
        <a:graphic>
          <a:graphicData uri="http://schemas.openxmlformats.org/drawingml/2006/table">
            <a:tbl>
              <a:tblPr/>
              <a:tblGrid>
                <a:gridCol w="643475">
                  <a:extLst>
                    <a:ext uri="{9D8B030D-6E8A-4147-A177-3AD203B41FA5}">
                      <a16:colId xmlns:a16="http://schemas.microsoft.com/office/drawing/2014/main" val="20000"/>
                    </a:ext>
                  </a:extLst>
                </a:gridCol>
                <a:gridCol w="971012">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49530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546100">
                  <a:extLst>
                    <a:ext uri="{9D8B030D-6E8A-4147-A177-3AD203B41FA5}">
                      <a16:colId xmlns:a16="http://schemas.microsoft.com/office/drawing/2014/main" val="20005"/>
                    </a:ext>
                  </a:extLst>
                </a:gridCol>
                <a:gridCol w="939800">
                  <a:extLst>
                    <a:ext uri="{9D8B030D-6E8A-4147-A177-3AD203B41FA5}">
                      <a16:colId xmlns:a16="http://schemas.microsoft.com/office/drawing/2014/main" val="20006"/>
                    </a:ext>
                  </a:extLst>
                </a:gridCol>
                <a:gridCol w="673100">
                  <a:extLst>
                    <a:ext uri="{9D8B030D-6E8A-4147-A177-3AD203B41FA5}">
                      <a16:colId xmlns:a16="http://schemas.microsoft.com/office/drawing/2014/main" val="20007"/>
                    </a:ext>
                  </a:extLst>
                </a:gridCol>
                <a:gridCol w="655216">
                  <a:extLst>
                    <a:ext uri="{9D8B030D-6E8A-4147-A177-3AD203B41FA5}">
                      <a16:colId xmlns:a16="http://schemas.microsoft.com/office/drawing/2014/main" val="20008"/>
                    </a:ext>
                  </a:extLst>
                </a:gridCol>
                <a:gridCol w="817984">
                  <a:extLst>
                    <a:ext uri="{9D8B030D-6E8A-4147-A177-3AD203B41FA5}">
                      <a16:colId xmlns:a16="http://schemas.microsoft.com/office/drawing/2014/main" val="20009"/>
                    </a:ext>
                  </a:extLst>
                </a:gridCol>
              </a:tblGrid>
              <a:tr h="47405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-12.79</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@199.97 km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sphere-cone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10.61 km/s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Carbon-phenolic</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Cross-type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605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12.04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11.65 km/s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0.202 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1050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3.0 cm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Mortar fired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505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0.128 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264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yes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2.8 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25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none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18 kg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23051 J/cm²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Segmented</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0.8</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25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133.72 kg/m³</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1.04 kg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0.63 atm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Carbon-phenolic</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25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~53.36 g</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43%</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1314 W/cm²</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cm</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Canopy: polyester</a:t>
                      </a:r>
                    </a:p>
                  </a:txBody>
                  <a:tcPr marL="12700" marR="12700" marT="12702"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7974" name="TextBox 6">
            <a:extLst>
              <a:ext uri="{FF2B5EF4-FFF2-40B4-BE49-F238E27FC236}">
                <a16:creationId xmlns:a16="http://schemas.microsoft.com/office/drawing/2014/main" id="{A4BC9CC9-EE5C-044B-9C69-4D7978A159F7}"/>
              </a:ext>
            </a:extLst>
          </p:cNvPr>
          <p:cNvSpPr txBox="1">
            <a:spLocks noChangeArrowheads="1"/>
          </p:cNvSpPr>
          <p:nvPr/>
        </p:nvSpPr>
        <p:spPr bwMode="auto">
          <a:xfrm rot="10800000" flipV="1">
            <a:off x="5998222" y="1876895"/>
            <a:ext cx="146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2" name="Rectangle 11">
            <a:extLst>
              <a:ext uri="{FF2B5EF4-FFF2-40B4-BE49-F238E27FC236}">
                <a16:creationId xmlns:a16="http://schemas.microsoft.com/office/drawing/2014/main" id="{7A0135A9-40AF-9242-82DE-1D4AAD0751EC}"/>
              </a:ext>
            </a:extLst>
          </p:cNvPr>
          <p:cNvSpPr/>
          <p:nvPr/>
        </p:nvSpPr>
        <p:spPr>
          <a:xfrm>
            <a:off x="379413" y="1891557"/>
            <a:ext cx="7088187" cy="2792941"/>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sp>
        <p:nvSpPr>
          <p:cNvPr id="37976" name="Rectangle 6">
            <a:extLst>
              <a:ext uri="{FF2B5EF4-FFF2-40B4-BE49-F238E27FC236}">
                <a16:creationId xmlns:a16="http://schemas.microsoft.com/office/drawing/2014/main" id="{3183C284-3E04-1A43-9DDE-E0EC380F6792}"/>
              </a:ext>
            </a:extLst>
          </p:cNvPr>
          <p:cNvSpPr>
            <a:spLocks noChangeArrowheads="1"/>
          </p:cNvSpPr>
          <p:nvPr/>
        </p:nvSpPr>
        <p:spPr bwMode="auto">
          <a:xfrm>
            <a:off x="2057400" y="233363"/>
            <a:ext cx="347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collect samples from asteroid Itokawa (1998SF36) and return to Earth.</a:t>
            </a:r>
            <a:endParaRPr lang="en-US" altLang="en-US" sz="900" b="1" dirty="0">
              <a:solidFill>
                <a:srgbClr val="2459AB"/>
              </a:solidFill>
            </a:endParaRPr>
          </a:p>
        </p:txBody>
      </p:sp>
      <p:sp>
        <p:nvSpPr>
          <p:cNvPr id="37977" name="Rectangle 6">
            <a:extLst>
              <a:ext uri="{FF2B5EF4-FFF2-40B4-BE49-F238E27FC236}">
                <a16:creationId xmlns:a16="http://schemas.microsoft.com/office/drawing/2014/main" id="{531D2F4E-B535-254A-B54F-2F4763D97B96}"/>
              </a:ext>
            </a:extLst>
          </p:cNvPr>
          <p:cNvSpPr>
            <a:spLocks noChangeArrowheads="1"/>
          </p:cNvSpPr>
          <p:nvPr/>
        </p:nvSpPr>
        <p:spPr bwMode="auto">
          <a:xfrm>
            <a:off x="2055919" y="582292"/>
            <a:ext cx="3938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 one-axis accelerometer for parachute deployment. </a:t>
            </a:r>
            <a:endParaRPr lang="en-US" altLang="en-US" sz="900" b="1" dirty="0">
              <a:solidFill>
                <a:srgbClr val="2459AB"/>
              </a:solidFill>
            </a:endParaRPr>
          </a:p>
        </p:txBody>
      </p:sp>
      <p:sp>
        <p:nvSpPr>
          <p:cNvPr id="37978" name="Rectangle 6">
            <a:extLst>
              <a:ext uri="{FF2B5EF4-FFF2-40B4-BE49-F238E27FC236}">
                <a16:creationId xmlns:a16="http://schemas.microsoft.com/office/drawing/2014/main" id="{70FC2F2B-1D87-FF4E-9A9E-B778E9A5E339}"/>
              </a:ext>
            </a:extLst>
          </p:cNvPr>
          <p:cNvSpPr>
            <a:spLocks noChangeArrowheads="1"/>
          </p:cNvSpPr>
          <p:nvPr/>
        </p:nvSpPr>
        <p:spPr bwMode="auto">
          <a:xfrm>
            <a:off x="2055919" y="939734"/>
            <a:ext cx="4140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t>The mission's name was changed from MUSES-C. </a:t>
            </a:r>
            <a:endParaRPr lang="en-US" altLang="en-US" sz="900" b="1" dirty="0">
              <a:solidFill>
                <a:srgbClr val="2459AB"/>
              </a:solidFill>
            </a:endParaRPr>
          </a:p>
        </p:txBody>
      </p:sp>
      <p:cxnSp>
        <p:nvCxnSpPr>
          <p:cNvPr id="17" name="Straight Connector 16">
            <a:extLst>
              <a:ext uri="{FF2B5EF4-FFF2-40B4-BE49-F238E27FC236}">
                <a16:creationId xmlns:a16="http://schemas.microsoft.com/office/drawing/2014/main" id="{F7A601A2-9243-D74F-9BB4-6046C341678E}"/>
              </a:ext>
            </a:extLst>
          </p:cNvPr>
          <p:cNvCxnSpPr>
            <a:cxnSpLocks/>
          </p:cNvCxnSpPr>
          <p:nvPr/>
        </p:nvCxnSpPr>
        <p:spPr>
          <a:xfrm flipH="1">
            <a:off x="2019299" y="254000"/>
            <a:ext cx="14289" cy="152626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600A54C-EB31-2649-9818-A74600DFB8BF}"/>
              </a:ext>
            </a:extLst>
          </p:cNvPr>
          <p:cNvCxnSpPr>
            <a:cxnSpLocks/>
          </p:cNvCxnSpPr>
          <p:nvPr/>
        </p:nvCxnSpPr>
        <p:spPr>
          <a:xfrm>
            <a:off x="1989647" y="1904576"/>
            <a:ext cx="3170" cy="279458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7981" name="Slide Number Placeholder 2">
            <a:extLst>
              <a:ext uri="{FF2B5EF4-FFF2-40B4-BE49-F238E27FC236}">
                <a16:creationId xmlns:a16="http://schemas.microsoft.com/office/drawing/2014/main" id="{F0E0D6BB-C9D7-B44B-853F-A0B9E5DD52C5}"/>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23  </a:t>
            </a:r>
            <a:r>
              <a:rPr lang="en-US" altLang="en-US" sz="800" b="1">
                <a:solidFill>
                  <a:srgbClr val="2459AB"/>
                </a:solidFill>
              </a:rPr>
              <a:t>— </a:t>
            </a:r>
            <a:endParaRPr lang="en-US" altLang="en-US" sz="800" b="1"/>
          </a:p>
        </p:txBody>
      </p:sp>
      <p:cxnSp>
        <p:nvCxnSpPr>
          <p:cNvPr id="20" name="Straight Connector 19">
            <a:extLst>
              <a:ext uri="{FF2B5EF4-FFF2-40B4-BE49-F238E27FC236}">
                <a16:creationId xmlns:a16="http://schemas.microsoft.com/office/drawing/2014/main" id="{9250049E-0032-3C4A-9F5F-999725374996}"/>
              </a:ext>
            </a:extLst>
          </p:cNvPr>
          <p:cNvCxnSpPr>
            <a:cxnSpLocks/>
          </p:cNvCxnSpPr>
          <p:nvPr/>
        </p:nvCxnSpPr>
        <p:spPr>
          <a:xfrm>
            <a:off x="3207564" y="1906221"/>
            <a:ext cx="0" cy="279294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26FE951-097F-084A-9291-F422326F1D0B}"/>
              </a:ext>
            </a:extLst>
          </p:cNvPr>
          <p:cNvCxnSpPr>
            <a:cxnSpLocks/>
          </p:cNvCxnSpPr>
          <p:nvPr/>
        </p:nvCxnSpPr>
        <p:spPr>
          <a:xfrm>
            <a:off x="5994233" y="1891557"/>
            <a:ext cx="3005" cy="280760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62D560A-81AA-934B-B086-3D4CFD74CAE8}"/>
              </a:ext>
            </a:extLst>
          </p:cNvPr>
          <p:cNvCxnSpPr>
            <a:cxnSpLocks/>
          </p:cNvCxnSpPr>
          <p:nvPr/>
        </p:nvCxnSpPr>
        <p:spPr>
          <a:xfrm>
            <a:off x="4375310" y="1879518"/>
            <a:ext cx="0" cy="280498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7985" name="Picture 23" descr="https://tsa-report.ndc.nasa.gov/missions/1425684851Hayabusa_logo.jpg">
            <a:extLst>
              <a:ext uri="{FF2B5EF4-FFF2-40B4-BE49-F238E27FC236}">
                <a16:creationId xmlns:a16="http://schemas.microsoft.com/office/drawing/2014/main" id="{B74A5617-260C-8E47-AA25-98E827869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887414"/>
            <a:ext cx="1190462" cy="8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E51199BD-8B32-814E-A08F-B05B4E904AE7}"/>
              </a:ext>
            </a:extLst>
          </p:cNvPr>
          <p:cNvSpPr>
            <a:spLocks noChangeArrowheads="1"/>
          </p:cNvSpPr>
          <p:nvPr/>
        </p:nvSpPr>
        <p:spPr bwMode="auto">
          <a:xfrm>
            <a:off x="1851818" y="249563"/>
            <a:ext cx="44017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develop a low-cost, low-mass system for placing an exobiology science payload on Mars. Beagle 2 was transported by the European Space Agency’s 2003 Mars Express mission.</a:t>
            </a:r>
            <a:endParaRPr lang="en-US" altLang="en-US" sz="900" b="1" dirty="0">
              <a:solidFill>
                <a:srgbClr val="2459AB"/>
              </a:solidFill>
            </a:endParaRPr>
          </a:p>
        </p:txBody>
      </p:sp>
      <p:pic>
        <p:nvPicPr>
          <p:cNvPr id="40962" name="Picture 26" descr="https://tsa-report.ndc.nasa.gov/missions/1425685707Beagle_diag.jpg">
            <a:extLst>
              <a:ext uri="{FF2B5EF4-FFF2-40B4-BE49-F238E27FC236}">
                <a16:creationId xmlns:a16="http://schemas.microsoft.com/office/drawing/2014/main" id="{306B5BEC-2230-CB4F-AFBB-C281DEB44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190" y="189243"/>
            <a:ext cx="1010860" cy="156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40F74EBC-5285-A24F-9627-111EFB6932FA}"/>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BEAGLE 2</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JUN 2, 2003</a:t>
            </a:r>
          </a:p>
          <a:p>
            <a:pPr eaLnBrk="1" hangingPunct="1">
              <a:spcBef>
                <a:spcPct val="0"/>
              </a:spcBef>
              <a:buFontTx/>
              <a:buNone/>
            </a:pPr>
            <a:r>
              <a:rPr lang="en-US" altLang="en-US" sz="900" b="1" dirty="0"/>
              <a:t>ENTRY: </a:t>
            </a:r>
            <a:r>
              <a:rPr lang="en-US" altLang="en-US" sz="900" b="1" dirty="0">
                <a:solidFill>
                  <a:srgbClr val="2459AB"/>
                </a:solidFill>
              </a:rPr>
              <a:t>DEC 25, 2003</a:t>
            </a:r>
          </a:p>
          <a:p>
            <a:pPr eaLnBrk="1" hangingPunct="1">
              <a:spcBef>
                <a:spcPct val="0"/>
              </a:spcBef>
              <a:buFontTx/>
              <a:buNone/>
            </a:pPr>
            <a:endParaRPr lang="en-US" altLang="en-US" sz="900" b="1" dirty="0">
              <a:solidFill>
                <a:srgbClr val="2459AB"/>
              </a:solidFill>
            </a:endParaRPr>
          </a:p>
        </p:txBody>
      </p:sp>
      <p:sp>
        <p:nvSpPr>
          <p:cNvPr id="40964" name="TextBox 6">
            <a:extLst>
              <a:ext uri="{FF2B5EF4-FFF2-40B4-BE49-F238E27FC236}">
                <a16:creationId xmlns:a16="http://schemas.microsoft.com/office/drawing/2014/main" id="{8EB7CD07-5153-AF42-BECE-E734EE1FFE0B}"/>
              </a:ext>
            </a:extLst>
          </p:cNvPr>
          <p:cNvSpPr txBox="1">
            <a:spLocks noChangeArrowheads="1"/>
          </p:cNvSpPr>
          <p:nvPr/>
        </p:nvSpPr>
        <p:spPr bwMode="auto">
          <a:xfrm rot="10800000" flipV="1">
            <a:off x="371476" y="1767458"/>
            <a:ext cx="13414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0965" name="TextBox 6">
            <a:extLst>
              <a:ext uri="{FF2B5EF4-FFF2-40B4-BE49-F238E27FC236}">
                <a16:creationId xmlns:a16="http://schemas.microsoft.com/office/drawing/2014/main" id="{7B98D761-48F7-694E-8F80-4812567EE976}"/>
              </a:ext>
            </a:extLst>
          </p:cNvPr>
          <p:cNvSpPr txBox="1">
            <a:spLocks noChangeArrowheads="1"/>
          </p:cNvSpPr>
          <p:nvPr/>
        </p:nvSpPr>
        <p:spPr bwMode="auto">
          <a:xfrm rot="10800000" flipV="1">
            <a:off x="3259237" y="1767458"/>
            <a:ext cx="121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p:txBody>
      </p:sp>
      <p:sp>
        <p:nvSpPr>
          <p:cNvPr id="40966" name="TextBox 6">
            <a:extLst>
              <a:ext uri="{FF2B5EF4-FFF2-40B4-BE49-F238E27FC236}">
                <a16:creationId xmlns:a16="http://schemas.microsoft.com/office/drawing/2014/main" id="{173C75E5-B45D-8F4E-AF4A-96F5C4B59A7C}"/>
              </a:ext>
            </a:extLst>
          </p:cNvPr>
          <p:cNvSpPr txBox="1">
            <a:spLocks noChangeArrowheads="1"/>
          </p:cNvSpPr>
          <p:nvPr/>
        </p:nvSpPr>
        <p:spPr bwMode="auto">
          <a:xfrm rot="10800000" flipV="1">
            <a:off x="4382294" y="1767459"/>
            <a:ext cx="16319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40967" name="TextBox 140">
            <a:extLst>
              <a:ext uri="{FF2B5EF4-FFF2-40B4-BE49-F238E27FC236}">
                <a16:creationId xmlns:a16="http://schemas.microsoft.com/office/drawing/2014/main" id="{8FBB99D3-D3C7-BA47-8063-CFAB0501A0B2}"/>
              </a:ext>
            </a:extLst>
          </p:cNvPr>
          <p:cNvSpPr txBox="1">
            <a:spLocks noChangeArrowheads="1"/>
          </p:cNvSpPr>
          <p:nvPr/>
        </p:nvSpPr>
        <p:spPr bwMode="auto">
          <a:xfrm rot="10800000" flipV="1">
            <a:off x="1840132" y="1767458"/>
            <a:ext cx="1409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p>
        </p:txBody>
      </p:sp>
      <p:graphicFrame>
        <p:nvGraphicFramePr>
          <p:cNvPr id="11" name="Table 10">
            <a:extLst>
              <a:ext uri="{FF2B5EF4-FFF2-40B4-BE49-F238E27FC236}">
                <a16:creationId xmlns:a16="http://schemas.microsoft.com/office/drawing/2014/main" id="{830A4D95-258D-684E-877C-52C90F9DF517}"/>
              </a:ext>
            </a:extLst>
          </p:cNvPr>
          <p:cNvGraphicFramePr>
            <a:graphicFrameLocks noGrp="1"/>
          </p:cNvGraphicFramePr>
          <p:nvPr>
            <p:extLst>
              <p:ext uri="{D42A27DB-BD31-4B8C-83A1-F6EECF244321}">
                <p14:modId xmlns:p14="http://schemas.microsoft.com/office/powerpoint/2010/main" val="2790511836"/>
              </p:ext>
            </p:extLst>
          </p:nvPr>
        </p:nvGraphicFramePr>
        <p:xfrm>
          <a:off x="379413" y="1968285"/>
          <a:ext cx="7088187" cy="2730876"/>
        </p:xfrm>
        <a:graphic>
          <a:graphicData uri="http://schemas.openxmlformats.org/drawingml/2006/table">
            <a:tbl>
              <a:tblPr/>
              <a:tblGrid>
                <a:gridCol w="634514">
                  <a:extLst>
                    <a:ext uri="{9D8B030D-6E8A-4147-A177-3AD203B41FA5}">
                      <a16:colId xmlns:a16="http://schemas.microsoft.com/office/drawing/2014/main" val="20000"/>
                    </a:ext>
                  </a:extLst>
                </a:gridCol>
                <a:gridCol w="783876">
                  <a:extLst>
                    <a:ext uri="{9D8B030D-6E8A-4147-A177-3AD203B41FA5}">
                      <a16:colId xmlns:a16="http://schemas.microsoft.com/office/drawing/2014/main" val="20001"/>
                    </a:ext>
                  </a:extLst>
                </a:gridCol>
                <a:gridCol w="550190">
                  <a:extLst>
                    <a:ext uri="{9D8B030D-6E8A-4147-A177-3AD203B41FA5}">
                      <a16:colId xmlns:a16="http://schemas.microsoft.com/office/drawing/2014/main" val="20002"/>
                    </a:ext>
                  </a:extLst>
                </a:gridCol>
                <a:gridCol w="953146">
                  <a:extLst>
                    <a:ext uri="{9D8B030D-6E8A-4147-A177-3AD203B41FA5}">
                      <a16:colId xmlns:a16="http://schemas.microsoft.com/office/drawing/2014/main" val="20003"/>
                    </a:ext>
                  </a:extLst>
                </a:gridCol>
                <a:gridCol w="574175">
                  <a:extLst>
                    <a:ext uri="{9D8B030D-6E8A-4147-A177-3AD203B41FA5}">
                      <a16:colId xmlns:a16="http://schemas.microsoft.com/office/drawing/2014/main" val="20004"/>
                    </a:ext>
                  </a:extLst>
                </a:gridCol>
                <a:gridCol w="611445">
                  <a:extLst>
                    <a:ext uri="{9D8B030D-6E8A-4147-A177-3AD203B41FA5}">
                      <a16:colId xmlns:a16="http://schemas.microsoft.com/office/drawing/2014/main" val="20005"/>
                    </a:ext>
                  </a:extLst>
                </a:gridCol>
                <a:gridCol w="643180">
                  <a:extLst>
                    <a:ext uri="{9D8B030D-6E8A-4147-A177-3AD203B41FA5}">
                      <a16:colId xmlns:a16="http://schemas.microsoft.com/office/drawing/2014/main" val="20006"/>
                    </a:ext>
                  </a:extLst>
                </a:gridCol>
                <a:gridCol w="864461">
                  <a:extLst>
                    <a:ext uri="{9D8B030D-6E8A-4147-A177-3AD203B41FA5}">
                      <a16:colId xmlns:a16="http://schemas.microsoft.com/office/drawing/2014/main" val="20007"/>
                    </a:ext>
                  </a:extLst>
                </a:gridCol>
                <a:gridCol w="698500">
                  <a:extLst>
                    <a:ext uri="{9D8B030D-6E8A-4147-A177-3AD203B41FA5}">
                      <a16:colId xmlns:a16="http://schemas.microsoft.com/office/drawing/2014/main" val="20008"/>
                    </a:ext>
                  </a:extLst>
                </a:gridCol>
                <a:gridCol w="774700">
                  <a:extLst>
                    <a:ext uri="{9D8B030D-6E8A-4147-A177-3AD203B41FA5}">
                      <a16:colId xmlns:a16="http://schemas.microsoft.com/office/drawing/2014/main" val="20009"/>
                    </a:ext>
                  </a:extLst>
                </a:gridCol>
              </a:tblGrid>
              <a:tr h="44170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-15.8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sphere-cone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4.70 km/s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Norcoat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-Liege (EADS)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DGB pilot</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main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859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5.63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5.40 km/s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0.417 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72.11 W/cm²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8mm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Pilot parachute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673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α)</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r>
                        <a:rPr kumimoji="0" lang="en-US"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average)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0.67 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0.17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W/cm²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3.2 m dia.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10 m dia.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05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68.46 kg</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2449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J/cm²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Tiled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1.5</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45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co-eff.</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heat flux:</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69.9 kg/m²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11.4 kg (science)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(33.2 kg landed)</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0.18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Atm</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730-750 Pa</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846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9.2%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Back shell: 15.2%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72.28 W/cm²</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Nylon, Kevlar</a:t>
                      </a:r>
                    </a:p>
                  </a:txBody>
                  <a:tcPr marL="12700" marR="12700" marT="1269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1047" name="TextBox 6">
            <a:extLst>
              <a:ext uri="{FF2B5EF4-FFF2-40B4-BE49-F238E27FC236}">
                <a16:creationId xmlns:a16="http://schemas.microsoft.com/office/drawing/2014/main" id="{AF3A02E5-5D0E-7F4A-9FDD-22B8029C94C9}"/>
              </a:ext>
            </a:extLst>
          </p:cNvPr>
          <p:cNvSpPr txBox="1">
            <a:spLocks noChangeArrowheads="1"/>
          </p:cNvSpPr>
          <p:nvPr/>
        </p:nvSpPr>
        <p:spPr bwMode="auto">
          <a:xfrm rot="10800000" flipV="1">
            <a:off x="6007100" y="1767459"/>
            <a:ext cx="146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13" name="Rectangle 12">
            <a:extLst>
              <a:ext uri="{FF2B5EF4-FFF2-40B4-BE49-F238E27FC236}">
                <a16:creationId xmlns:a16="http://schemas.microsoft.com/office/drawing/2014/main" id="{D6EA4A17-B848-D94F-94FE-E00221DFE20E}"/>
              </a:ext>
            </a:extLst>
          </p:cNvPr>
          <p:cNvSpPr/>
          <p:nvPr/>
        </p:nvSpPr>
        <p:spPr>
          <a:xfrm>
            <a:off x="363497" y="1783551"/>
            <a:ext cx="7104888" cy="2915610"/>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sp>
        <p:nvSpPr>
          <p:cNvPr id="41049" name="Rectangle 6">
            <a:extLst>
              <a:ext uri="{FF2B5EF4-FFF2-40B4-BE49-F238E27FC236}">
                <a16:creationId xmlns:a16="http://schemas.microsoft.com/office/drawing/2014/main" id="{AEBD403A-37C9-C442-A642-CEC76F55431D}"/>
              </a:ext>
            </a:extLst>
          </p:cNvPr>
          <p:cNvSpPr>
            <a:spLocks noChangeArrowheads="1"/>
          </p:cNvSpPr>
          <p:nvPr/>
        </p:nvSpPr>
        <p:spPr bwMode="auto">
          <a:xfrm>
            <a:off x="1851818" y="695976"/>
            <a:ext cx="41476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No TPS instrumentation: axial accelerometers only. </a:t>
            </a:r>
            <a:endParaRPr lang="en-US" altLang="en-US" sz="900" b="1" dirty="0">
              <a:solidFill>
                <a:srgbClr val="2459AB"/>
              </a:solidFill>
            </a:endParaRPr>
          </a:p>
        </p:txBody>
      </p:sp>
      <p:sp>
        <p:nvSpPr>
          <p:cNvPr id="41050" name="Rectangle 6">
            <a:extLst>
              <a:ext uri="{FF2B5EF4-FFF2-40B4-BE49-F238E27FC236}">
                <a16:creationId xmlns:a16="http://schemas.microsoft.com/office/drawing/2014/main" id="{A95E0CCD-C845-0E44-BB16-7CF407A3A69A}"/>
              </a:ext>
            </a:extLst>
          </p:cNvPr>
          <p:cNvSpPr>
            <a:spLocks noChangeArrowheads="1"/>
          </p:cNvSpPr>
          <p:nvPr/>
        </p:nvSpPr>
        <p:spPr bwMode="auto">
          <a:xfrm>
            <a:off x="1851818" y="915906"/>
            <a:ext cx="4491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t>Beagle 2 landed on Mars but did not make radio contact and was never operative. </a:t>
            </a:r>
            <a:endParaRPr lang="en-US" altLang="en-US" sz="900" b="1" dirty="0">
              <a:solidFill>
                <a:srgbClr val="2459AB"/>
              </a:solidFill>
            </a:endParaRPr>
          </a:p>
        </p:txBody>
      </p:sp>
      <p:cxnSp>
        <p:nvCxnSpPr>
          <p:cNvPr id="17" name="Straight Connector 16">
            <a:extLst>
              <a:ext uri="{FF2B5EF4-FFF2-40B4-BE49-F238E27FC236}">
                <a16:creationId xmlns:a16="http://schemas.microsoft.com/office/drawing/2014/main" id="{21096470-F1CA-CA41-9CA4-CD15B1EF13DA}"/>
              </a:ext>
            </a:extLst>
          </p:cNvPr>
          <p:cNvCxnSpPr>
            <a:cxnSpLocks/>
          </p:cNvCxnSpPr>
          <p:nvPr/>
        </p:nvCxnSpPr>
        <p:spPr>
          <a:xfrm>
            <a:off x="1832110" y="254000"/>
            <a:ext cx="0" cy="1422715"/>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5766028-D12E-3E48-B56E-3A397EAA63C2}"/>
              </a:ext>
            </a:extLst>
          </p:cNvPr>
          <p:cNvCxnSpPr>
            <a:cxnSpLocks/>
          </p:cNvCxnSpPr>
          <p:nvPr/>
        </p:nvCxnSpPr>
        <p:spPr>
          <a:xfrm>
            <a:off x="4485871" y="1783551"/>
            <a:ext cx="0" cy="29193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76155CB-C066-4546-BF65-FFEE5C69C0A7}"/>
              </a:ext>
            </a:extLst>
          </p:cNvPr>
          <p:cNvCxnSpPr>
            <a:cxnSpLocks/>
          </p:cNvCxnSpPr>
          <p:nvPr/>
        </p:nvCxnSpPr>
        <p:spPr>
          <a:xfrm flipH="1">
            <a:off x="5984098" y="1783551"/>
            <a:ext cx="7614" cy="291561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D60966E-52B0-2748-B6F9-E9E6A3CE9289}"/>
              </a:ext>
            </a:extLst>
          </p:cNvPr>
          <p:cNvCxnSpPr>
            <a:cxnSpLocks/>
          </p:cNvCxnSpPr>
          <p:nvPr/>
        </p:nvCxnSpPr>
        <p:spPr>
          <a:xfrm>
            <a:off x="1800120" y="1783553"/>
            <a:ext cx="0" cy="291560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CF8CFA-6EA5-B747-A9F6-03A91FC13127}"/>
              </a:ext>
            </a:extLst>
          </p:cNvPr>
          <p:cNvCxnSpPr>
            <a:cxnSpLocks/>
          </p:cNvCxnSpPr>
          <p:nvPr/>
        </p:nvCxnSpPr>
        <p:spPr>
          <a:xfrm>
            <a:off x="3293863" y="1783551"/>
            <a:ext cx="0" cy="291561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41056" name="Picture 25" descr="https://tsa-report.ndc.nasa.gov/missions/1425685707Beagle_Logo.jpg">
            <a:extLst>
              <a:ext uri="{FF2B5EF4-FFF2-40B4-BE49-F238E27FC236}">
                <a16:creationId xmlns:a16="http://schemas.microsoft.com/office/drawing/2014/main" id="{D67D2AA1-7D6B-2A40-84A3-5D7CB5056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823516"/>
            <a:ext cx="1137599" cy="85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7" name="Slide Number Placeholder 2">
            <a:extLst>
              <a:ext uri="{FF2B5EF4-FFF2-40B4-BE49-F238E27FC236}">
                <a16:creationId xmlns:a16="http://schemas.microsoft.com/office/drawing/2014/main" id="{269E6E46-84E1-0448-8432-A81E9DDF87B3}"/>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24  </a:t>
            </a:r>
            <a:r>
              <a:rPr lang="en-US" altLang="en-US" sz="800" b="1" dirty="0">
                <a:solidFill>
                  <a:srgbClr val="2459AB"/>
                </a:solidFill>
              </a:rPr>
              <a:t>— </a:t>
            </a:r>
            <a:endParaRPr lang="en-US" altLang="en-US" sz="8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3" descr="https://tsa-report.ndc.nasa.gov/missions/1425686248MER%20Diag%20v3.jpg">
            <a:extLst>
              <a:ext uri="{FF2B5EF4-FFF2-40B4-BE49-F238E27FC236}">
                <a16:creationId xmlns:a16="http://schemas.microsoft.com/office/drawing/2014/main" id="{8801E66E-A7EB-FD43-BE5C-522A35FBF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863" y="173104"/>
            <a:ext cx="966653" cy="131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Slide Number Placeholder 2">
            <a:extLst>
              <a:ext uri="{FF2B5EF4-FFF2-40B4-BE49-F238E27FC236}">
                <a16:creationId xmlns:a16="http://schemas.microsoft.com/office/drawing/2014/main" id="{642813B0-0283-6A40-BF2F-A29604164AA9}"/>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25  </a:t>
            </a:r>
            <a:r>
              <a:rPr lang="en-US" altLang="en-US" sz="800" b="1" dirty="0">
                <a:solidFill>
                  <a:srgbClr val="2459AB"/>
                </a:solidFill>
              </a:rPr>
              <a:t>— </a:t>
            </a:r>
            <a:endParaRPr lang="en-US" altLang="en-US" sz="800" b="1" dirty="0"/>
          </a:p>
        </p:txBody>
      </p:sp>
      <p:sp>
        <p:nvSpPr>
          <p:cNvPr id="39939" name="Rectangle 6">
            <a:extLst>
              <a:ext uri="{FF2B5EF4-FFF2-40B4-BE49-F238E27FC236}">
                <a16:creationId xmlns:a16="http://schemas.microsoft.com/office/drawing/2014/main" id="{1262B17A-069B-6648-93D9-D529E9679D3E}"/>
              </a:ext>
            </a:extLst>
          </p:cNvPr>
          <p:cNvSpPr>
            <a:spLocks noChangeArrowheads="1"/>
          </p:cNvSpPr>
          <p:nvPr/>
        </p:nvSpPr>
        <p:spPr bwMode="auto">
          <a:xfrm>
            <a:off x="287338" y="179388"/>
            <a:ext cx="505936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MARS EXPLORATION ROVERS ‘SPIRIT’ AND ‘OPPORTUNITY’</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JUN 10, 2003 &amp; JUL 7, 2003</a:t>
            </a:r>
          </a:p>
          <a:p>
            <a:pPr eaLnBrk="1" hangingPunct="1">
              <a:spcBef>
                <a:spcPct val="0"/>
              </a:spcBef>
              <a:buFontTx/>
              <a:buNone/>
            </a:pPr>
            <a:r>
              <a:rPr lang="en-US" altLang="en-US" sz="900" b="1" dirty="0"/>
              <a:t>ENTRY: </a:t>
            </a:r>
            <a:r>
              <a:rPr lang="en-US" altLang="en-US" sz="900" b="1" dirty="0">
                <a:solidFill>
                  <a:srgbClr val="2459AB"/>
                </a:solidFill>
              </a:rPr>
              <a:t>JAN 3, 2004 &amp; JAN 24, 2004</a:t>
            </a:r>
          </a:p>
          <a:p>
            <a:pPr eaLnBrk="1" hangingPunct="1">
              <a:spcBef>
                <a:spcPct val="0"/>
              </a:spcBef>
              <a:buFontTx/>
              <a:buNone/>
            </a:pPr>
            <a:endParaRPr lang="en-US" altLang="en-US" sz="900" b="1" dirty="0">
              <a:solidFill>
                <a:srgbClr val="2459AB"/>
              </a:solidFill>
            </a:endParaRPr>
          </a:p>
        </p:txBody>
      </p:sp>
      <p:sp>
        <p:nvSpPr>
          <p:cNvPr id="39940" name="Rectangle 6">
            <a:extLst>
              <a:ext uri="{FF2B5EF4-FFF2-40B4-BE49-F238E27FC236}">
                <a16:creationId xmlns:a16="http://schemas.microsoft.com/office/drawing/2014/main" id="{4609D1BB-6F7A-C144-9657-0A5E3790D592}"/>
              </a:ext>
            </a:extLst>
          </p:cNvPr>
          <p:cNvSpPr>
            <a:spLocks noChangeArrowheads="1"/>
          </p:cNvSpPr>
          <p:nvPr/>
        </p:nvSpPr>
        <p:spPr bwMode="auto">
          <a:xfrm>
            <a:off x="2402155" y="347569"/>
            <a:ext cx="419888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place two rovers (A and B) on Mars to conduct</a:t>
            </a:r>
          </a:p>
          <a:p>
            <a:pPr eaLnBrk="1" hangingPunct="1">
              <a:spcBef>
                <a:spcPct val="0"/>
              </a:spcBef>
              <a:buFontTx/>
              <a:buNone/>
            </a:pPr>
            <a:r>
              <a:rPr lang="en-US" altLang="en-US" sz="900" dirty="0"/>
              <a:t>remote geological investigations including search for past water activity.</a:t>
            </a:r>
            <a:endParaRPr lang="en-US" altLang="en-US" sz="900" b="1" dirty="0">
              <a:solidFill>
                <a:srgbClr val="2459AB"/>
              </a:solidFill>
            </a:endParaRPr>
          </a:p>
        </p:txBody>
      </p:sp>
      <p:sp>
        <p:nvSpPr>
          <p:cNvPr id="39941" name="Rectangle 6">
            <a:extLst>
              <a:ext uri="{FF2B5EF4-FFF2-40B4-BE49-F238E27FC236}">
                <a16:creationId xmlns:a16="http://schemas.microsoft.com/office/drawing/2014/main" id="{FE40CFFD-7FA5-DE48-A36A-E82FE6EF6C4A}"/>
              </a:ext>
            </a:extLst>
          </p:cNvPr>
          <p:cNvSpPr>
            <a:spLocks noChangeArrowheads="1"/>
          </p:cNvSpPr>
          <p:nvPr/>
        </p:nvSpPr>
        <p:spPr bwMode="auto">
          <a:xfrm>
            <a:off x="2402154" y="639522"/>
            <a:ext cx="434571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solidFill>
                  <a:srgbClr val="000000"/>
                </a:solidFill>
              </a:rPr>
              <a:t>MER A and MER B are two separate missions, each carrying a rover to Mars. Data here are for MER B, the most severe entry environment. This mission uses an entry aeroshell like that of Pathfinder, however the enclosed rovers are larger than Sojourner and are self-contained. There are 3 TIRS (Transverse Impulse Rocket System) covers made of SIRCA spaced around the </a:t>
            </a:r>
            <a:r>
              <a:rPr lang="en-US" altLang="en-US" sz="900" dirty="0" err="1">
                <a:solidFill>
                  <a:srgbClr val="000000"/>
                </a:solidFill>
              </a:rPr>
              <a:t>backshell</a:t>
            </a:r>
            <a:r>
              <a:rPr lang="en-US" altLang="en-US" sz="900" dirty="0">
                <a:solidFill>
                  <a:srgbClr val="000000"/>
                </a:solidFill>
              </a:rPr>
              <a:t>.</a:t>
            </a:r>
            <a:endParaRPr lang="en-US" altLang="en-US" sz="900" b="1" dirty="0">
              <a:solidFill>
                <a:srgbClr val="2459AB"/>
              </a:solidFill>
            </a:endParaRPr>
          </a:p>
        </p:txBody>
      </p:sp>
      <p:cxnSp>
        <p:nvCxnSpPr>
          <p:cNvPr id="38" name="Straight Connector 37">
            <a:extLst>
              <a:ext uri="{FF2B5EF4-FFF2-40B4-BE49-F238E27FC236}">
                <a16:creationId xmlns:a16="http://schemas.microsoft.com/office/drawing/2014/main" id="{0D2A0AF7-840F-D544-B478-49EFB54D29C0}"/>
              </a:ext>
            </a:extLst>
          </p:cNvPr>
          <p:cNvCxnSpPr>
            <a:cxnSpLocks/>
          </p:cNvCxnSpPr>
          <p:nvPr/>
        </p:nvCxnSpPr>
        <p:spPr>
          <a:xfrm>
            <a:off x="2447052" y="370681"/>
            <a:ext cx="0" cy="103197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9943" name="Picture 42" descr="MarsRovers.jpg">
            <a:extLst>
              <a:ext uri="{FF2B5EF4-FFF2-40B4-BE49-F238E27FC236}">
                <a16:creationId xmlns:a16="http://schemas.microsoft.com/office/drawing/2014/main" id="{1DC90324-B4C1-C245-B97A-A99B45E099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378" y="797263"/>
            <a:ext cx="1068492" cy="60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6">
            <a:extLst>
              <a:ext uri="{FF2B5EF4-FFF2-40B4-BE49-F238E27FC236}">
                <a16:creationId xmlns:a16="http://schemas.microsoft.com/office/drawing/2014/main" id="{6A26D5AF-CCBF-0F44-98B6-53FAB190B076}"/>
              </a:ext>
            </a:extLst>
          </p:cNvPr>
          <p:cNvSpPr txBox="1">
            <a:spLocks noChangeArrowheads="1"/>
          </p:cNvSpPr>
          <p:nvPr/>
        </p:nvSpPr>
        <p:spPr bwMode="auto">
          <a:xfrm rot="10800000" flipV="1">
            <a:off x="403127" y="1433157"/>
            <a:ext cx="1306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39945" name="TextBox 6">
            <a:extLst>
              <a:ext uri="{FF2B5EF4-FFF2-40B4-BE49-F238E27FC236}">
                <a16:creationId xmlns:a16="http://schemas.microsoft.com/office/drawing/2014/main" id="{A62497EE-AA15-C741-9B54-1609E93C5D10}"/>
              </a:ext>
            </a:extLst>
          </p:cNvPr>
          <p:cNvSpPr txBox="1">
            <a:spLocks noChangeArrowheads="1"/>
          </p:cNvSpPr>
          <p:nvPr/>
        </p:nvSpPr>
        <p:spPr bwMode="auto">
          <a:xfrm rot="10800000" flipV="1">
            <a:off x="2878001" y="1433157"/>
            <a:ext cx="121761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39946" name="TextBox 6">
            <a:extLst>
              <a:ext uri="{FF2B5EF4-FFF2-40B4-BE49-F238E27FC236}">
                <a16:creationId xmlns:a16="http://schemas.microsoft.com/office/drawing/2014/main" id="{2D2E0354-9170-AE44-834C-93C4F553FB9B}"/>
              </a:ext>
            </a:extLst>
          </p:cNvPr>
          <p:cNvSpPr txBox="1">
            <a:spLocks noChangeArrowheads="1"/>
          </p:cNvSpPr>
          <p:nvPr/>
        </p:nvSpPr>
        <p:spPr bwMode="auto">
          <a:xfrm rot="10800000" flipV="1">
            <a:off x="4130236" y="1433157"/>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39947" name="TextBox 140">
            <a:extLst>
              <a:ext uri="{FF2B5EF4-FFF2-40B4-BE49-F238E27FC236}">
                <a16:creationId xmlns:a16="http://schemas.microsoft.com/office/drawing/2014/main" id="{7C81C673-A188-784A-813E-65F349B920C2}"/>
              </a:ext>
            </a:extLst>
          </p:cNvPr>
          <p:cNvSpPr txBox="1">
            <a:spLocks noChangeArrowheads="1"/>
          </p:cNvSpPr>
          <p:nvPr/>
        </p:nvSpPr>
        <p:spPr bwMode="auto">
          <a:xfrm rot="10800000" flipV="1">
            <a:off x="1564803" y="1433157"/>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26" name="Table 25">
            <a:extLst>
              <a:ext uri="{FF2B5EF4-FFF2-40B4-BE49-F238E27FC236}">
                <a16:creationId xmlns:a16="http://schemas.microsoft.com/office/drawing/2014/main" id="{DF72E2FD-F1AF-7D4F-A314-F4E47C3CA882}"/>
              </a:ext>
            </a:extLst>
          </p:cNvPr>
          <p:cNvGraphicFramePr>
            <a:graphicFrameLocks noGrp="1"/>
          </p:cNvGraphicFramePr>
          <p:nvPr>
            <p:extLst>
              <p:ext uri="{D42A27DB-BD31-4B8C-83A1-F6EECF244321}">
                <p14:modId xmlns:p14="http://schemas.microsoft.com/office/powerpoint/2010/main" val="1823890115"/>
              </p:ext>
            </p:extLst>
          </p:nvPr>
        </p:nvGraphicFramePr>
        <p:xfrm>
          <a:off x="379413" y="1608543"/>
          <a:ext cx="7088187" cy="3175079"/>
        </p:xfrm>
        <a:graphic>
          <a:graphicData uri="http://schemas.openxmlformats.org/drawingml/2006/table">
            <a:tbl>
              <a:tblPr/>
              <a:tblGrid>
                <a:gridCol w="643475">
                  <a:extLst>
                    <a:ext uri="{9D8B030D-6E8A-4147-A177-3AD203B41FA5}">
                      <a16:colId xmlns:a16="http://schemas.microsoft.com/office/drawing/2014/main" val="20000"/>
                    </a:ext>
                  </a:extLst>
                </a:gridCol>
                <a:gridCol w="661979">
                  <a:extLst>
                    <a:ext uri="{9D8B030D-6E8A-4147-A177-3AD203B41FA5}">
                      <a16:colId xmlns:a16="http://schemas.microsoft.com/office/drawing/2014/main" val="20001"/>
                    </a:ext>
                  </a:extLst>
                </a:gridCol>
                <a:gridCol w="484330">
                  <a:extLst>
                    <a:ext uri="{9D8B030D-6E8A-4147-A177-3AD203B41FA5}">
                      <a16:colId xmlns:a16="http://schemas.microsoft.com/office/drawing/2014/main" val="20002"/>
                    </a:ext>
                  </a:extLst>
                </a:gridCol>
                <a:gridCol w="806478">
                  <a:extLst>
                    <a:ext uri="{9D8B030D-6E8A-4147-A177-3AD203B41FA5}">
                      <a16:colId xmlns:a16="http://schemas.microsoft.com/office/drawing/2014/main" val="20003"/>
                    </a:ext>
                  </a:extLst>
                </a:gridCol>
                <a:gridCol w="573437">
                  <a:extLst>
                    <a:ext uri="{9D8B030D-6E8A-4147-A177-3AD203B41FA5}">
                      <a16:colId xmlns:a16="http://schemas.microsoft.com/office/drawing/2014/main" val="20004"/>
                    </a:ext>
                  </a:extLst>
                </a:gridCol>
                <a:gridCol w="387457">
                  <a:extLst>
                    <a:ext uri="{9D8B030D-6E8A-4147-A177-3AD203B41FA5}">
                      <a16:colId xmlns:a16="http://schemas.microsoft.com/office/drawing/2014/main" val="20005"/>
                    </a:ext>
                  </a:extLst>
                </a:gridCol>
                <a:gridCol w="627682">
                  <a:extLst>
                    <a:ext uri="{9D8B030D-6E8A-4147-A177-3AD203B41FA5}">
                      <a16:colId xmlns:a16="http://schemas.microsoft.com/office/drawing/2014/main" val="20006"/>
                    </a:ext>
                  </a:extLst>
                </a:gridCol>
                <a:gridCol w="1062313">
                  <a:extLst>
                    <a:ext uri="{9D8B030D-6E8A-4147-A177-3AD203B41FA5}">
                      <a16:colId xmlns:a16="http://schemas.microsoft.com/office/drawing/2014/main" val="20007"/>
                    </a:ext>
                  </a:extLst>
                </a:gridCol>
                <a:gridCol w="620724">
                  <a:extLst>
                    <a:ext uri="{9D8B030D-6E8A-4147-A177-3AD203B41FA5}">
                      <a16:colId xmlns:a16="http://schemas.microsoft.com/office/drawing/2014/main" val="20008"/>
                    </a:ext>
                  </a:extLst>
                </a:gridCol>
                <a:gridCol w="1220312">
                  <a:extLst>
                    <a:ext uri="{9D8B030D-6E8A-4147-A177-3AD203B41FA5}">
                      <a16:colId xmlns:a16="http://schemas.microsoft.com/office/drawing/2014/main" val="20009"/>
                    </a:ext>
                  </a:extLst>
                </a:gridCol>
              </a:tblGrid>
              <a:tr h="40506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-10.75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126.799 km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sphere-cone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~4.96 km/sec</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SLA-561V (SLA-561S for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backshell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Single DGB</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4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5.78 km/sec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5.39 km/sec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0.66 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~37.72 W/cm²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1.57 cm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Mortar</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652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trim α)</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5.499 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Yes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14.1 m dia.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84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spin-stabilized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832.2 kg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~3064.45 J/cm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1.77</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040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~88.96 kg/m²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~525 kg</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(landed mass,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rover+lander</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0.08 atm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SLA-561S for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backshell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backshell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interface plate (BIP): SIRCA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765±77 Pa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9492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~4.78 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(TPS only) 3.6%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Back shell: (TPS only) 2%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~37.72 W/cm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0.5 cm (CDR)</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10.4 kg (CDR CBE)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Disk: nylon fabric</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Band: polyester fabric</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Kevlar structural</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27" name="TextBox 6">
            <a:extLst>
              <a:ext uri="{FF2B5EF4-FFF2-40B4-BE49-F238E27FC236}">
                <a16:creationId xmlns:a16="http://schemas.microsoft.com/office/drawing/2014/main" id="{6795CA17-234C-EB4A-98E9-2BEEADC35EA3}"/>
              </a:ext>
            </a:extLst>
          </p:cNvPr>
          <p:cNvSpPr txBox="1">
            <a:spLocks noChangeArrowheads="1"/>
          </p:cNvSpPr>
          <p:nvPr/>
        </p:nvSpPr>
        <p:spPr bwMode="auto">
          <a:xfrm rot="10800000" flipV="1">
            <a:off x="5733650" y="1429360"/>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28" name="Rectangle 27">
            <a:extLst>
              <a:ext uri="{FF2B5EF4-FFF2-40B4-BE49-F238E27FC236}">
                <a16:creationId xmlns:a16="http://schemas.microsoft.com/office/drawing/2014/main" id="{F838D15C-8D62-414B-A21F-AD74A6F4D443}"/>
              </a:ext>
            </a:extLst>
          </p:cNvPr>
          <p:cNvSpPr/>
          <p:nvPr/>
        </p:nvSpPr>
        <p:spPr>
          <a:xfrm>
            <a:off x="379413" y="1471063"/>
            <a:ext cx="7088187" cy="3312559"/>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29" name="Straight Connector 28">
            <a:extLst>
              <a:ext uri="{FF2B5EF4-FFF2-40B4-BE49-F238E27FC236}">
                <a16:creationId xmlns:a16="http://schemas.microsoft.com/office/drawing/2014/main" id="{C1A6A45E-73A2-8642-A67C-DA7C21951841}"/>
              </a:ext>
            </a:extLst>
          </p:cNvPr>
          <p:cNvCxnSpPr>
            <a:cxnSpLocks/>
          </p:cNvCxnSpPr>
          <p:nvPr/>
        </p:nvCxnSpPr>
        <p:spPr>
          <a:xfrm>
            <a:off x="1683611" y="1480027"/>
            <a:ext cx="0" cy="331255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BD54462-E9D1-304B-A40B-3FB34FE66A77}"/>
              </a:ext>
            </a:extLst>
          </p:cNvPr>
          <p:cNvCxnSpPr>
            <a:cxnSpLocks/>
          </p:cNvCxnSpPr>
          <p:nvPr/>
        </p:nvCxnSpPr>
        <p:spPr>
          <a:xfrm flipH="1">
            <a:off x="3929272" y="1480027"/>
            <a:ext cx="1" cy="33096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4BDC637-EBB0-FF4D-A1A1-10D7D586FCE7}"/>
              </a:ext>
            </a:extLst>
          </p:cNvPr>
          <p:cNvCxnSpPr>
            <a:cxnSpLocks/>
          </p:cNvCxnSpPr>
          <p:nvPr/>
        </p:nvCxnSpPr>
        <p:spPr>
          <a:xfrm flipH="1">
            <a:off x="2967828" y="1486128"/>
            <a:ext cx="3463" cy="329749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C3CB488-67DE-DD41-BF82-3ED1EC94FA48}"/>
              </a:ext>
            </a:extLst>
          </p:cNvPr>
          <p:cNvCxnSpPr>
            <a:cxnSpLocks/>
          </p:cNvCxnSpPr>
          <p:nvPr/>
        </p:nvCxnSpPr>
        <p:spPr>
          <a:xfrm>
            <a:off x="5627027" y="1486128"/>
            <a:ext cx="0" cy="3297494"/>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6">
            <a:extLst>
              <a:ext uri="{FF2B5EF4-FFF2-40B4-BE49-F238E27FC236}">
                <a16:creationId xmlns:a16="http://schemas.microsoft.com/office/drawing/2014/main" id="{4A10E0CC-9050-404B-A6A2-C03CD5D77A2E}"/>
              </a:ext>
            </a:extLst>
          </p:cNvPr>
          <p:cNvSpPr>
            <a:spLocks noChangeArrowheads="1"/>
          </p:cNvSpPr>
          <p:nvPr/>
        </p:nvSpPr>
        <p:spPr bwMode="auto">
          <a:xfrm>
            <a:off x="1912938" y="396082"/>
            <a:ext cx="438466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determine if Mars was ever able to support microbial life.</a:t>
            </a:r>
            <a:endParaRPr lang="en-US" altLang="en-US" sz="900" b="1" dirty="0">
              <a:solidFill>
                <a:srgbClr val="2459AB"/>
              </a:solidFill>
            </a:endParaRPr>
          </a:p>
        </p:txBody>
      </p:sp>
      <p:sp>
        <p:nvSpPr>
          <p:cNvPr id="41986" name="Slide Number Placeholder 2">
            <a:extLst>
              <a:ext uri="{FF2B5EF4-FFF2-40B4-BE49-F238E27FC236}">
                <a16:creationId xmlns:a16="http://schemas.microsoft.com/office/drawing/2014/main" id="{2CFAEE39-21A2-7E4D-940C-BF669C4A9389}"/>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26  </a:t>
            </a:r>
            <a:r>
              <a:rPr lang="en-US" altLang="en-US" sz="800" b="1">
                <a:solidFill>
                  <a:srgbClr val="2459AB"/>
                </a:solidFill>
              </a:rPr>
              <a:t>— </a:t>
            </a:r>
            <a:endParaRPr lang="en-US" altLang="en-US" sz="800" b="1"/>
          </a:p>
        </p:txBody>
      </p:sp>
      <p:sp>
        <p:nvSpPr>
          <p:cNvPr id="41987" name="Rectangle 6">
            <a:extLst>
              <a:ext uri="{FF2B5EF4-FFF2-40B4-BE49-F238E27FC236}">
                <a16:creationId xmlns:a16="http://schemas.microsoft.com/office/drawing/2014/main" id="{B8CA4741-9182-1744-8414-F1F3D01A0F16}"/>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MARS SCIENCE LABORATORY (MSL)</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NOV 26, 2011</a:t>
            </a:r>
          </a:p>
          <a:p>
            <a:pPr eaLnBrk="1" hangingPunct="1">
              <a:spcBef>
                <a:spcPct val="0"/>
              </a:spcBef>
              <a:buFontTx/>
              <a:buNone/>
            </a:pPr>
            <a:r>
              <a:rPr lang="en-US" altLang="en-US" sz="900" b="1" dirty="0"/>
              <a:t>ENTRY: </a:t>
            </a:r>
            <a:r>
              <a:rPr lang="en-US" altLang="en-US" sz="900" b="1" dirty="0">
                <a:solidFill>
                  <a:srgbClr val="2459AB"/>
                </a:solidFill>
              </a:rPr>
              <a:t>AUG 6, 2012</a:t>
            </a:r>
          </a:p>
          <a:p>
            <a:pPr eaLnBrk="1" hangingPunct="1">
              <a:spcBef>
                <a:spcPct val="0"/>
              </a:spcBef>
              <a:buFontTx/>
              <a:buNone/>
            </a:pPr>
            <a:endParaRPr lang="en-US" altLang="en-US" sz="900" b="1" dirty="0">
              <a:solidFill>
                <a:srgbClr val="2459AB"/>
              </a:solidFill>
            </a:endParaRPr>
          </a:p>
        </p:txBody>
      </p:sp>
      <p:sp>
        <p:nvSpPr>
          <p:cNvPr id="41988" name="Rectangle 6">
            <a:extLst>
              <a:ext uri="{FF2B5EF4-FFF2-40B4-BE49-F238E27FC236}">
                <a16:creationId xmlns:a16="http://schemas.microsoft.com/office/drawing/2014/main" id="{1E1AC165-688D-D74A-903C-C83BD1CC581C}"/>
              </a:ext>
            </a:extLst>
          </p:cNvPr>
          <p:cNvSpPr>
            <a:spLocks noChangeArrowheads="1"/>
          </p:cNvSpPr>
          <p:nvPr/>
        </p:nvSpPr>
        <p:spPr bwMode="auto">
          <a:xfrm>
            <a:off x="1912937" y="691855"/>
            <a:ext cx="43846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24 thermocouples, MEADS (Mars Entry Atmospheric Data System) for temperature and isotherm tracking. </a:t>
            </a:r>
            <a:endParaRPr lang="en-US" altLang="en-US" sz="900" b="1" dirty="0">
              <a:solidFill>
                <a:srgbClr val="2459AB"/>
              </a:solidFill>
            </a:endParaRPr>
          </a:p>
        </p:txBody>
      </p:sp>
      <p:cxnSp>
        <p:nvCxnSpPr>
          <p:cNvPr id="39" name="Straight Connector 38">
            <a:extLst>
              <a:ext uri="{FF2B5EF4-FFF2-40B4-BE49-F238E27FC236}">
                <a16:creationId xmlns:a16="http://schemas.microsoft.com/office/drawing/2014/main" id="{F581AA65-0C23-6741-AD74-642853301197}"/>
              </a:ext>
            </a:extLst>
          </p:cNvPr>
          <p:cNvCxnSpPr>
            <a:cxnSpLocks/>
          </p:cNvCxnSpPr>
          <p:nvPr/>
        </p:nvCxnSpPr>
        <p:spPr>
          <a:xfrm>
            <a:off x="1931987" y="444802"/>
            <a:ext cx="0" cy="1118583"/>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1990" name="Picture 52">
            <a:extLst>
              <a:ext uri="{FF2B5EF4-FFF2-40B4-BE49-F238E27FC236}">
                <a16:creationId xmlns:a16="http://schemas.microsoft.com/office/drawing/2014/main" id="{D0E696DC-8357-3A45-BB4E-F9CD74A03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20716" y="467758"/>
            <a:ext cx="1395567" cy="81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53" descr="MSL.jpg">
            <a:extLst>
              <a:ext uri="{FF2B5EF4-FFF2-40B4-BE49-F238E27FC236}">
                <a16:creationId xmlns:a16="http://schemas.microsoft.com/office/drawing/2014/main" id="{105F7A8C-1B30-A047-A10A-3D21CDFA4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806451"/>
            <a:ext cx="126841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6">
            <a:extLst>
              <a:ext uri="{FF2B5EF4-FFF2-40B4-BE49-F238E27FC236}">
                <a16:creationId xmlns:a16="http://schemas.microsoft.com/office/drawing/2014/main" id="{FB1585FA-DBAC-F34D-92D3-ED0A1FB1E0D5}"/>
              </a:ext>
            </a:extLst>
          </p:cNvPr>
          <p:cNvSpPr txBox="1">
            <a:spLocks noChangeArrowheads="1"/>
          </p:cNvSpPr>
          <p:nvPr/>
        </p:nvSpPr>
        <p:spPr bwMode="auto">
          <a:xfrm rot="10800000" flipV="1">
            <a:off x="558229" y="1604785"/>
            <a:ext cx="1306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1993" name="TextBox 6">
            <a:extLst>
              <a:ext uri="{FF2B5EF4-FFF2-40B4-BE49-F238E27FC236}">
                <a16:creationId xmlns:a16="http://schemas.microsoft.com/office/drawing/2014/main" id="{55C06D3F-D463-DE49-8CBB-1B84429F39B3}"/>
              </a:ext>
            </a:extLst>
          </p:cNvPr>
          <p:cNvSpPr txBox="1">
            <a:spLocks noChangeArrowheads="1"/>
          </p:cNvSpPr>
          <p:nvPr/>
        </p:nvSpPr>
        <p:spPr bwMode="auto">
          <a:xfrm rot="10800000" flipV="1">
            <a:off x="3306684" y="1604785"/>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1994" name="TextBox 6">
            <a:extLst>
              <a:ext uri="{FF2B5EF4-FFF2-40B4-BE49-F238E27FC236}">
                <a16:creationId xmlns:a16="http://schemas.microsoft.com/office/drawing/2014/main" id="{0759B48A-7517-AB4C-9015-B483CFC89640}"/>
              </a:ext>
            </a:extLst>
          </p:cNvPr>
          <p:cNvSpPr txBox="1">
            <a:spLocks noChangeArrowheads="1"/>
          </p:cNvSpPr>
          <p:nvPr/>
        </p:nvSpPr>
        <p:spPr bwMode="auto">
          <a:xfrm rot="10800000" flipV="1">
            <a:off x="4434170" y="1604786"/>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1995" name="TextBox 140">
            <a:extLst>
              <a:ext uri="{FF2B5EF4-FFF2-40B4-BE49-F238E27FC236}">
                <a16:creationId xmlns:a16="http://schemas.microsoft.com/office/drawing/2014/main" id="{AF8C2486-B208-B447-809E-221B9EA0AD06}"/>
              </a:ext>
            </a:extLst>
          </p:cNvPr>
          <p:cNvSpPr txBox="1">
            <a:spLocks noChangeArrowheads="1"/>
          </p:cNvSpPr>
          <p:nvPr/>
        </p:nvSpPr>
        <p:spPr bwMode="auto">
          <a:xfrm rot="10800000" flipV="1">
            <a:off x="2053610" y="1604785"/>
            <a:ext cx="127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a:p>
            <a:pPr algn="ctr" eaLnBrk="1" hangingPunct="1">
              <a:spcBef>
                <a:spcPct val="0"/>
              </a:spcBef>
              <a:buFontTx/>
              <a:buNone/>
            </a:pPr>
            <a:endParaRPr lang="en-US" altLang="en-US" sz="600" i="1" dirty="0">
              <a:solidFill>
                <a:srgbClr val="2459AB"/>
              </a:solidFill>
              <a:latin typeface="Arial Bold" charset="0"/>
            </a:endParaRPr>
          </a:p>
        </p:txBody>
      </p:sp>
      <p:graphicFrame>
        <p:nvGraphicFramePr>
          <p:cNvPr id="29" name="Table 28">
            <a:extLst>
              <a:ext uri="{FF2B5EF4-FFF2-40B4-BE49-F238E27FC236}">
                <a16:creationId xmlns:a16="http://schemas.microsoft.com/office/drawing/2014/main" id="{0670CD7D-C7CD-0648-AE67-0B9CE8C61312}"/>
              </a:ext>
            </a:extLst>
          </p:cNvPr>
          <p:cNvGraphicFramePr>
            <a:graphicFrameLocks noGrp="1"/>
          </p:cNvGraphicFramePr>
          <p:nvPr>
            <p:extLst>
              <p:ext uri="{D42A27DB-BD31-4B8C-83A1-F6EECF244321}">
                <p14:modId xmlns:p14="http://schemas.microsoft.com/office/powerpoint/2010/main" val="3903067897"/>
              </p:ext>
            </p:extLst>
          </p:nvPr>
        </p:nvGraphicFramePr>
        <p:xfrm>
          <a:off x="379413" y="1813302"/>
          <a:ext cx="7088187" cy="2968866"/>
        </p:xfrm>
        <a:graphic>
          <a:graphicData uri="http://schemas.openxmlformats.org/drawingml/2006/table">
            <a:tbl>
              <a:tblPr/>
              <a:tblGrid>
                <a:gridCol w="653175">
                  <a:extLst>
                    <a:ext uri="{9D8B030D-6E8A-4147-A177-3AD203B41FA5}">
                      <a16:colId xmlns:a16="http://schemas.microsoft.com/office/drawing/2014/main" val="20000"/>
                    </a:ext>
                  </a:extLst>
                </a:gridCol>
                <a:gridCol w="1005439">
                  <a:extLst>
                    <a:ext uri="{9D8B030D-6E8A-4147-A177-3AD203B41FA5}">
                      <a16:colId xmlns:a16="http://schemas.microsoft.com/office/drawing/2014/main" val="20001"/>
                    </a:ext>
                  </a:extLst>
                </a:gridCol>
                <a:gridCol w="550190">
                  <a:extLst>
                    <a:ext uri="{9D8B030D-6E8A-4147-A177-3AD203B41FA5}">
                      <a16:colId xmlns:a16="http://schemas.microsoft.com/office/drawing/2014/main" val="20002"/>
                    </a:ext>
                  </a:extLst>
                </a:gridCol>
                <a:gridCol w="759417">
                  <a:extLst>
                    <a:ext uri="{9D8B030D-6E8A-4147-A177-3AD203B41FA5}">
                      <a16:colId xmlns:a16="http://schemas.microsoft.com/office/drawing/2014/main" val="20003"/>
                    </a:ext>
                  </a:extLst>
                </a:gridCol>
                <a:gridCol w="614766">
                  <a:extLst>
                    <a:ext uri="{9D8B030D-6E8A-4147-A177-3AD203B41FA5}">
                      <a16:colId xmlns:a16="http://schemas.microsoft.com/office/drawing/2014/main" val="20004"/>
                    </a:ext>
                  </a:extLst>
                </a:gridCol>
                <a:gridCol w="482600">
                  <a:extLst>
                    <a:ext uri="{9D8B030D-6E8A-4147-A177-3AD203B41FA5}">
                      <a16:colId xmlns:a16="http://schemas.microsoft.com/office/drawing/2014/main" val="20005"/>
                    </a:ext>
                  </a:extLst>
                </a:gridCol>
                <a:gridCol w="630695">
                  <a:extLst>
                    <a:ext uri="{9D8B030D-6E8A-4147-A177-3AD203B41FA5}">
                      <a16:colId xmlns:a16="http://schemas.microsoft.com/office/drawing/2014/main" val="20006"/>
                    </a:ext>
                  </a:extLst>
                </a:gridCol>
                <a:gridCol w="715505">
                  <a:extLst>
                    <a:ext uri="{9D8B030D-6E8A-4147-A177-3AD203B41FA5}">
                      <a16:colId xmlns:a16="http://schemas.microsoft.com/office/drawing/2014/main" val="20007"/>
                    </a:ext>
                  </a:extLst>
                </a:gridCol>
                <a:gridCol w="671804">
                  <a:extLst>
                    <a:ext uri="{9D8B030D-6E8A-4147-A177-3AD203B41FA5}">
                      <a16:colId xmlns:a16="http://schemas.microsoft.com/office/drawing/2014/main" val="20008"/>
                    </a:ext>
                  </a:extLst>
                </a:gridCol>
                <a:gridCol w="1004596">
                  <a:extLst>
                    <a:ext uri="{9D8B030D-6E8A-4147-A177-3AD203B41FA5}">
                      <a16:colId xmlns:a16="http://schemas.microsoft.com/office/drawing/2014/main" val="20009"/>
                    </a:ext>
                  </a:extLst>
                </a:gridCol>
              </a:tblGrid>
              <a:tr h="40295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sphere-cone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5.33 km/s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DGB</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39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5.8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6.08 km/s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1.125 m</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[197 W/cm²]</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[3.18 cm]</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Mortar fired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4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α)</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0.24</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15.90 m</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Yes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21.35 m</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231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RCS: 8 thrusters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ballast ejection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entry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3257 kg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[5477  J/cm²]</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 tiled, direct bonded to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1.7</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21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[146 kg/m²]</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75 kg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SLA-561V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493.6 Pa</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039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~9.7 g</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[1.27 cm]</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Canopy: nylon, Suspension lines: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Technora</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T221 and Kevlar 29</a:t>
                      </a:r>
                    </a:p>
                  </a:txBody>
                  <a:tcPr marL="12700" marR="12700" marT="1269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2075" name="TextBox 6">
            <a:extLst>
              <a:ext uri="{FF2B5EF4-FFF2-40B4-BE49-F238E27FC236}">
                <a16:creationId xmlns:a16="http://schemas.microsoft.com/office/drawing/2014/main" id="{351A954F-2A7A-1E4F-85EB-49155F7F867F}"/>
              </a:ext>
            </a:extLst>
          </p:cNvPr>
          <p:cNvSpPr txBox="1">
            <a:spLocks noChangeArrowheads="1"/>
          </p:cNvSpPr>
          <p:nvPr/>
        </p:nvSpPr>
        <p:spPr bwMode="auto">
          <a:xfrm rot="10800000" flipV="1">
            <a:off x="5826788" y="1604786"/>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31" name="Rectangle 30">
            <a:extLst>
              <a:ext uri="{FF2B5EF4-FFF2-40B4-BE49-F238E27FC236}">
                <a16:creationId xmlns:a16="http://schemas.microsoft.com/office/drawing/2014/main" id="{44C7FB7F-426A-374F-9E4A-267ECF18D0AC}"/>
              </a:ext>
            </a:extLst>
          </p:cNvPr>
          <p:cNvSpPr/>
          <p:nvPr/>
        </p:nvSpPr>
        <p:spPr>
          <a:xfrm>
            <a:off x="379413" y="1623676"/>
            <a:ext cx="7088187" cy="3157187"/>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3" name="Straight Connector 32">
            <a:extLst>
              <a:ext uri="{FF2B5EF4-FFF2-40B4-BE49-F238E27FC236}">
                <a16:creationId xmlns:a16="http://schemas.microsoft.com/office/drawing/2014/main" id="{F97B0C48-AB94-DE4A-96F4-C37BBB29C780}"/>
              </a:ext>
            </a:extLst>
          </p:cNvPr>
          <p:cNvCxnSpPr>
            <a:cxnSpLocks/>
          </p:cNvCxnSpPr>
          <p:nvPr/>
        </p:nvCxnSpPr>
        <p:spPr>
          <a:xfrm>
            <a:off x="2036683" y="1623676"/>
            <a:ext cx="0" cy="315849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3E56C8C-6163-9444-8847-8C84A54265D8}"/>
              </a:ext>
            </a:extLst>
          </p:cNvPr>
          <p:cNvCxnSpPr>
            <a:cxnSpLocks/>
          </p:cNvCxnSpPr>
          <p:nvPr/>
        </p:nvCxnSpPr>
        <p:spPr>
          <a:xfrm>
            <a:off x="3348500" y="1623676"/>
            <a:ext cx="402" cy="31670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25538B8-2BB6-5A48-B2E7-51E15EC1ADD9}"/>
              </a:ext>
            </a:extLst>
          </p:cNvPr>
          <p:cNvCxnSpPr>
            <a:cxnSpLocks/>
          </p:cNvCxnSpPr>
          <p:nvPr/>
        </p:nvCxnSpPr>
        <p:spPr>
          <a:xfrm>
            <a:off x="4446647" y="1633538"/>
            <a:ext cx="0" cy="315718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9F4E7FF-0E9E-4B43-B66B-D8F86FADBCAA}"/>
              </a:ext>
            </a:extLst>
          </p:cNvPr>
          <p:cNvCxnSpPr>
            <a:cxnSpLocks/>
          </p:cNvCxnSpPr>
          <p:nvPr/>
        </p:nvCxnSpPr>
        <p:spPr>
          <a:xfrm>
            <a:off x="5785940" y="1615119"/>
            <a:ext cx="0" cy="316574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081" name="TextBox 20">
            <a:extLst>
              <a:ext uri="{FF2B5EF4-FFF2-40B4-BE49-F238E27FC236}">
                <a16:creationId xmlns:a16="http://schemas.microsoft.com/office/drawing/2014/main" id="{FE3F993A-EC9D-354F-A791-FDAEA5C36158}"/>
              </a:ext>
            </a:extLst>
          </p:cNvPr>
          <p:cNvSpPr txBox="1">
            <a:spLocks noChangeArrowheads="1"/>
          </p:cNvSpPr>
          <p:nvPr/>
        </p:nvSpPr>
        <p:spPr bwMode="auto">
          <a:xfrm>
            <a:off x="1925638" y="997011"/>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900" b="1" dirty="0"/>
              <a:t>NOTES: </a:t>
            </a:r>
            <a:endParaRPr lang="en-US" altLang="en-US"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2058BA29-B4C7-3D45-924F-A2EF1AB4E6A6}"/>
              </a:ext>
            </a:extLst>
          </p:cNvPr>
          <p:cNvSpPr>
            <a:spLocks noChangeArrowheads="1"/>
          </p:cNvSpPr>
          <p:nvPr/>
        </p:nvSpPr>
        <p:spPr bwMode="auto">
          <a:xfrm>
            <a:off x="287338" y="179388"/>
            <a:ext cx="49577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INFLATABLE REENTRY VEHICLE EXPERIMENT-3 (IRVE-3)</a:t>
            </a:r>
          </a:p>
          <a:p>
            <a:pPr eaLnBrk="1" hangingPunct="1">
              <a:spcBef>
                <a:spcPct val="0"/>
              </a:spcBef>
              <a:buFontTx/>
              <a:buNone/>
            </a:pPr>
            <a:r>
              <a:rPr lang="en-US" altLang="en-US" sz="900" b="1" dirty="0"/>
              <a:t>PLANET: </a:t>
            </a:r>
            <a:r>
              <a:rPr lang="en-US" altLang="en-US" sz="900" b="1" dirty="0">
                <a:solidFill>
                  <a:srgbClr val="2459AB"/>
                </a:solidFill>
              </a:rPr>
              <a:t>EARTH (SUBORBITAL)</a:t>
            </a:r>
          </a:p>
          <a:p>
            <a:pPr eaLnBrk="1" hangingPunct="1">
              <a:spcBef>
                <a:spcPct val="0"/>
              </a:spcBef>
              <a:buFontTx/>
              <a:buNone/>
            </a:pPr>
            <a:r>
              <a:rPr lang="en-US" altLang="en-US" sz="900" b="1" dirty="0"/>
              <a:t>LAUNCH: </a:t>
            </a:r>
            <a:r>
              <a:rPr lang="en-US" altLang="en-US" sz="900" b="1" dirty="0">
                <a:solidFill>
                  <a:srgbClr val="2459AB"/>
                </a:solidFill>
              </a:rPr>
              <a:t>JUL 23, 2012</a:t>
            </a:r>
          </a:p>
          <a:p>
            <a:pPr eaLnBrk="1" hangingPunct="1">
              <a:spcBef>
                <a:spcPct val="0"/>
              </a:spcBef>
              <a:buFontTx/>
              <a:buNone/>
            </a:pPr>
            <a:r>
              <a:rPr lang="en-US" altLang="en-US" sz="900" b="1" dirty="0"/>
              <a:t>ENTRY: </a:t>
            </a:r>
            <a:r>
              <a:rPr lang="en-US" altLang="en-US" sz="900" b="1" dirty="0">
                <a:solidFill>
                  <a:srgbClr val="2459AB"/>
                </a:solidFill>
              </a:rPr>
              <a:t>JUL 23, 2012</a:t>
            </a:r>
          </a:p>
        </p:txBody>
      </p:sp>
      <p:sp>
        <p:nvSpPr>
          <p:cNvPr id="43010" name="Rectangle 6">
            <a:extLst>
              <a:ext uri="{FF2B5EF4-FFF2-40B4-BE49-F238E27FC236}">
                <a16:creationId xmlns:a16="http://schemas.microsoft.com/office/drawing/2014/main" id="{6FD4E1E1-62F9-084C-B7C8-8A54B59AAF03}"/>
              </a:ext>
            </a:extLst>
          </p:cNvPr>
          <p:cNvSpPr>
            <a:spLocks noChangeArrowheads="1"/>
          </p:cNvSpPr>
          <p:nvPr/>
        </p:nvSpPr>
        <p:spPr bwMode="auto">
          <a:xfrm>
            <a:off x="2252661" y="369094"/>
            <a:ext cx="360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advance the hypersonic inflatable aerodynamic decelerator (HIAD) technology, reach higher than 12 W/c</a:t>
            </a:r>
            <a:r>
              <a:rPr lang="en-US" altLang="en-US" sz="900" dirty="0">
                <a:solidFill>
                  <a:srgbClr val="000000"/>
                </a:solidFill>
              </a:rPr>
              <a:t>m</a:t>
            </a:r>
            <a:r>
              <a:rPr lang="en-US" altLang="en-US" sz="900" baseline="30000" dirty="0">
                <a:solidFill>
                  <a:srgbClr val="000000"/>
                </a:solidFill>
              </a:rPr>
              <a:t>2</a:t>
            </a:r>
            <a:r>
              <a:rPr lang="en-US" altLang="en-US" sz="900" dirty="0">
                <a:solidFill>
                  <a:srgbClr val="000000"/>
                </a:solidFill>
              </a:rPr>
              <a:t> </a:t>
            </a:r>
            <a:r>
              <a:rPr lang="en-US" altLang="en-US" sz="900" dirty="0"/>
              <a:t>cold-wall heat flux on the flexible TPS, and generate aerodynamic lift, with the potential for guided entry applications. </a:t>
            </a:r>
            <a:endParaRPr lang="en-US" altLang="en-US" sz="900" b="1" dirty="0">
              <a:solidFill>
                <a:srgbClr val="2459AB"/>
              </a:solidFill>
            </a:endParaRPr>
          </a:p>
        </p:txBody>
      </p:sp>
      <p:sp>
        <p:nvSpPr>
          <p:cNvPr id="43011" name="Rectangle 6">
            <a:extLst>
              <a:ext uri="{FF2B5EF4-FFF2-40B4-BE49-F238E27FC236}">
                <a16:creationId xmlns:a16="http://schemas.microsoft.com/office/drawing/2014/main" id="{2B8F09FF-1A22-B544-B018-855A746304B7}"/>
              </a:ext>
            </a:extLst>
          </p:cNvPr>
          <p:cNvSpPr>
            <a:spLocks noChangeArrowheads="1"/>
          </p:cNvSpPr>
          <p:nvPr/>
        </p:nvSpPr>
        <p:spPr bwMode="auto">
          <a:xfrm>
            <a:off x="2252661" y="954991"/>
            <a:ext cx="3835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t>
            </a:r>
            <a:endParaRPr lang="en-US" altLang="en-US" sz="900" b="1" dirty="0">
              <a:solidFill>
                <a:srgbClr val="2459AB"/>
              </a:solidFill>
            </a:endParaRPr>
          </a:p>
        </p:txBody>
      </p:sp>
      <p:sp>
        <p:nvSpPr>
          <p:cNvPr id="43012" name="Rectangle 6">
            <a:extLst>
              <a:ext uri="{FF2B5EF4-FFF2-40B4-BE49-F238E27FC236}">
                <a16:creationId xmlns:a16="http://schemas.microsoft.com/office/drawing/2014/main" id="{A1F34DDF-A9CA-4842-81F3-2D74ADAB5B6E}"/>
              </a:ext>
            </a:extLst>
          </p:cNvPr>
          <p:cNvSpPr>
            <a:spLocks noChangeArrowheads="1"/>
          </p:cNvSpPr>
          <p:nvPr/>
        </p:nvSpPr>
        <p:spPr bwMode="auto">
          <a:xfrm>
            <a:off x="2247900" y="1120885"/>
            <a:ext cx="376554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t>IRVE-3 is NASA's second successful flight test of Hypersonic Inflatable Aerodynamic Decelerator (HIAD). </a:t>
            </a:r>
            <a:endParaRPr lang="en-US" altLang="en-US" sz="900" b="1" dirty="0">
              <a:solidFill>
                <a:srgbClr val="2459AB"/>
              </a:solidFill>
            </a:endParaRPr>
          </a:p>
        </p:txBody>
      </p:sp>
      <p:cxnSp>
        <p:nvCxnSpPr>
          <p:cNvPr id="37" name="Straight Connector 36">
            <a:extLst>
              <a:ext uri="{FF2B5EF4-FFF2-40B4-BE49-F238E27FC236}">
                <a16:creationId xmlns:a16="http://schemas.microsoft.com/office/drawing/2014/main" id="{6F5EC14C-BDAA-5544-AE68-263D0562B8CD}"/>
              </a:ext>
            </a:extLst>
          </p:cNvPr>
          <p:cNvCxnSpPr>
            <a:cxnSpLocks/>
          </p:cNvCxnSpPr>
          <p:nvPr/>
        </p:nvCxnSpPr>
        <p:spPr>
          <a:xfrm>
            <a:off x="2254249" y="407989"/>
            <a:ext cx="0" cy="1073151"/>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3014" name="Picture 44" descr="page3image39655728">
            <a:extLst>
              <a:ext uri="{FF2B5EF4-FFF2-40B4-BE49-F238E27FC236}">
                <a16:creationId xmlns:a16="http://schemas.microsoft.com/office/drawing/2014/main" id="{00F81E46-A04B-1E45-A8D8-E70A6DA9B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238125"/>
            <a:ext cx="13779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JAT22_pwNOAdTM:" descr="Image result for IRVE-3">
            <a:extLst>
              <a:ext uri="{FF2B5EF4-FFF2-40B4-BE49-F238E27FC236}">
                <a16:creationId xmlns:a16="http://schemas.microsoft.com/office/drawing/2014/main" id="{B97CDC54-A6D1-204F-8741-26D87A6CF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49" y="806450"/>
            <a:ext cx="1019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6">
            <a:extLst>
              <a:ext uri="{FF2B5EF4-FFF2-40B4-BE49-F238E27FC236}">
                <a16:creationId xmlns:a16="http://schemas.microsoft.com/office/drawing/2014/main" id="{E558B241-A172-8741-917F-9F93E07F2FA4}"/>
              </a:ext>
            </a:extLst>
          </p:cNvPr>
          <p:cNvSpPr txBox="1">
            <a:spLocks noChangeArrowheads="1"/>
          </p:cNvSpPr>
          <p:nvPr/>
        </p:nvSpPr>
        <p:spPr bwMode="auto">
          <a:xfrm rot="10800000" flipV="1">
            <a:off x="376237" y="1588211"/>
            <a:ext cx="22074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3017" name="TextBox 6">
            <a:extLst>
              <a:ext uri="{FF2B5EF4-FFF2-40B4-BE49-F238E27FC236}">
                <a16:creationId xmlns:a16="http://schemas.microsoft.com/office/drawing/2014/main" id="{859E320C-395B-8745-A7C5-99FF6EBE9CD6}"/>
              </a:ext>
            </a:extLst>
          </p:cNvPr>
          <p:cNvSpPr txBox="1">
            <a:spLocks noChangeArrowheads="1"/>
          </p:cNvSpPr>
          <p:nvPr/>
        </p:nvSpPr>
        <p:spPr bwMode="auto">
          <a:xfrm rot="10800000" flipV="1">
            <a:off x="3960733" y="1605170"/>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3018" name="TextBox 6">
            <a:extLst>
              <a:ext uri="{FF2B5EF4-FFF2-40B4-BE49-F238E27FC236}">
                <a16:creationId xmlns:a16="http://schemas.microsoft.com/office/drawing/2014/main" id="{9CEB4CEE-0406-6D46-9477-64865E0C7EA0}"/>
              </a:ext>
            </a:extLst>
          </p:cNvPr>
          <p:cNvSpPr txBox="1">
            <a:spLocks noChangeArrowheads="1"/>
          </p:cNvSpPr>
          <p:nvPr/>
        </p:nvSpPr>
        <p:spPr bwMode="auto">
          <a:xfrm rot="10800000" flipV="1">
            <a:off x="5156938" y="1588212"/>
            <a:ext cx="13414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3019" name="TextBox 140">
            <a:extLst>
              <a:ext uri="{FF2B5EF4-FFF2-40B4-BE49-F238E27FC236}">
                <a16:creationId xmlns:a16="http://schemas.microsoft.com/office/drawing/2014/main" id="{025C504E-E7FC-144B-A31A-4CCD45955398}"/>
              </a:ext>
            </a:extLst>
          </p:cNvPr>
          <p:cNvSpPr txBox="1">
            <a:spLocks noChangeArrowheads="1"/>
          </p:cNvSpPr>
          <p:nvPr/>
        </p:nvSpPr>
        <p:spPr bwMode="auto">
          <a:xfrm rot="10800000" flipV="1">
            <a:off x="2657442" y="1588212"/>
            <a:ext cx="1257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27" name="Table 26">
            <a:extLst>
              <a:ext uri="{FF2B5EF4-FFF2-40B4-BE49-F238E27FC236}">
                <a16:creationId xmlns:a16="http://schemas.microsoft.com/office/drawing/2014/main" id="{B2963C7A-0532-DD4D-BBD3-72909860F91F}"/>
              </a:ext>
            </a:extLst>
          </p:cNvPr>
          <p:cNvGraphicFramePr>
            <a:graphicFrameLocks noGrp="1"/>
          </p:cNvGraphicFramePr>
          <p:nvPr>
            <p:extLst>
              <p:ext uri="{D42A27DB-BD31-4B8C-83A1-F6EECF244321}">
                <p14:modId xmlns:p14="http://schemas.microsoft.com/office/powerpoint/2010/main" val="2668424376"/>
              </p:ext>
            </p:extLst>
          </p:nvPr>
        </p:nvGraphicFramePr>
        <p:xfrm>
          <a:off x="377825" y="1774871"/>
          <a:ext cx="7088187" cy="2974801"/>
        </p:xfrm>
        <a:graphic>
          <a:graphicData uri="http://schemas.openxmlformats.org/drawingml/2006/table">
            <a:tbl>
              <a:tblPr/>
              <a:tblGrid>
                <a:gridCol w="815544">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604434">
                  <a:extLst>
                    <a:ext uri="{9D8B030D-6E8A-4147-A177-3AD203B41FA5}">
                      <a16:colId xmlns:a16="http://schemas.microsoft.com/office/drawing/2014/main" val="20002"/>
                    </a:ext>
                  </a:extLst>
                </a:gridCol>
                <a:gridCol w="836909">
                  <a:extLst>
                    <a:ext uri="{9D8B030D-6E8A-4147-A177-3AD203B41FA5}">
                      <a16:colId xmlns:a16="http://schemas.microsoft.com/office/drawing/2014/main" val="20003"/>
                    </a:ext>
                  </a:extLst>
                </a:gridCol>
                <a:gridCol w="581186">
                  <a:extLst>
                    <a:ext uri="{9D8B030D-6E8A-4147-A177-3AD203B41FA5}">
                      <a16:colId xmlns:a16="http://schemas.microsoft.com/office/drawing/2014/main" val="20004"/>
                    </a:ext>
                  </a:extLst>
                </a:gridCol>
                <a:gridCol w="635431">
                  <a:extLst>
                    <a:ext uri="{9D8B030D-6E8A-4147-A177-3AD203B41FA5}">
                      <a16:colId xmlns:a16="http://schemas.microsoft.com/office/drawing/2014/main" val="20005"/>
                    </a:ext>
                  </a:extLst>
                </a:gridCol>
                <a:gridCol w="658678">
                  <a:extLst>
                    <a:ext uri="{9D8B030D-6E8A-4147-A177-3AD203B41FA5}">
                      <a16:colId xmlns:a16="http://schemas.microsoft.com/office/drawing/2014/main" val="20006"/>
                    </a:ext>
                  </a:extLst>
                </a:gridCol>
                <a:gridCol w="565688">
                  <a:extLst>
                    <a:ext uri="{9D8B030D-6E8A-4147-A177-3AD203B41FA5}">
                      <a16:colId xmlns:a16="http://schemas.microsoft.com/office/drawing/2014/main" val="20007"/>
                    </a:ext>
                  </a:extLst>
                </a:gridCol>
                <a:gridCol w="643180">
                  <a:extLst>
                    <a:ext uri="{9D8B030D-6E8A-4147-A177-3AD203B41FA5}">
                      <a16:colId xmlns:a16="http://schemas.microsoft.com/office/drawing/2014/main" val="20008"/>
                    </a:ext>
                  </a:extLst>
                </a:gridCol>
                <a:gridCol w="375537">
                  <a:extLst>
                    <a:ext uri="{9D8B030D-6E8A-4147-A177-3AD203B41FA5}">
                      <a16:colId xmlns:a16="http://schemas.microsoft.com/office/drawing/2014/main" val="20009"/>
                    </a:ext>
                  </a:extLst>
                </a:gridCol>
              </a:tblGrid>
              <a:tr h="47269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-74</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half angle sphere-cone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Mach 7.3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Nextel</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BF-20</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42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2.7 km/s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0.191 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14 W/cm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(cold wall)</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0.6 cm</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49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 (max.) at 16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7.07 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Flexible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622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Cold argon gas pre-entry alignment, roll control during entry. Movable radial mass offset entry.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entry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281 kg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193 J/cm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(cold wall)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Sewn fabric</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912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58 kg/m</a:t>
                      </a:r>
                      <a:r>
                        <a:rPr kumimoji="0" lang="en-US" altLang="en-US" sz="900" b="0" i="0" u="none" strike="noStrike" cap="none" normalizeH="0" baseline="30000" dirty="0">
                          <a:ln>
                            <a:noFill/>
                          </a:ln>
                          <a:solidFill>
                            <a:srgbClr val="000000"/>
                          </a:solidFill>
                          <a:effectLst/>
                          <a:latin typeface="Arial" panose="020B0604020202020204" pitchFamily="34" charset="0"/>
                          <a:ea typeface="ＭＳ Ｐゴシック" panose="020B0600070205080204" pitchFamily="34" charset="-128"/>
                        </a:rPr>
                        <a:t>2</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pressure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psia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849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20.2 g</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0.20</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3099" name="TextBox 6">
            <a:extLst>
              <a:ext uri="{FF2B5EF4-FFF2-40B4-BE49-F238E27FC236}">
                <a16:creationId xmlns:a16="http://schemas.microsoft.com/office/drawing/2014/main" id="{4FF5D560-D3C1-F246-987D-EB6CAFEACCA6}"/>
              </a:ext>
            </a:extLst>
          </p:cNvPr>
          <p:cNvSpPr txBox="1">
            <a:spLocks noChangeArrowheads="1"/>
          </p:cNvSpPr>
          <p:nvPr/>
        </p:nvSpPr>
        <p:spPr bwMode="auto">
          <a:xfrm rot="10800000" flipV="1">
            <a:off x="6472117" y="1588212"/>
            <a:ext cx="994154"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29" name="Rectangle 28">
            <a:extLst>
              <a:ext uri="{FF2B5EF4-FFF2-40B4-BE49-F238E27FC236}">
                <a16:creationId xmlns:a16="http://schemas.microsoft.com/office/drawing/2014/main" id="{672A0586-78F1-5C4F-A599-34AB3ADF62C8}"/>
              </a:ext>
            </a:extLst>
          </p:cNvPr>
          <p:cNvSpPr/>
          <p:nvPr/>
        </p:nvSpPr>
        <p:spPr>
          <a:xfrm>
            <a:off x="377825" y="1604169"/>
            <a:ext cx="7089775" cy="3139281"/>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4" name="Straight Connector 33">
            <a:extLst>
              <a:ext uri="{FF2B5EF4-FFF2-40B4-BE49-F238E27FC236}">
                <a16:creationId xmlns:a16="http://schemas.microsoft.com/office/drawing/2014/main" id="{9611BCA5-0690-6D43-8079-749DF0E75AED}"/>
              </a:ext>
            </a:extLst>
          </p:cNvPr>
          <p:cNvCxnSpPr>
            <a:cxnSpLocks/>
          </p:cNvCxnSpPr>
          <p:nvPr/>
        </p:nvCxnSpPr>
        <p:spPr>
          <a:xfrm>
            <a:off x="3999622" y="1613801"/>
            <a:ext cx="10034" cy="31296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1C807D3-E3E6-244F-823C-28EA66272524}"/>
              </a:ext>
            </a:extLst>
          </p:cNvPr>
          <p:cNvCxnSpPr>
            <a:cxnSpLocks/>
          </p:cNvCxnSpPr>
          <p:nvPr/>
        </p:nvCxnSpPr>
        <p:spPr>
          <a:xfrm>
            <a:off x="5218348" y="1589268"/>
            <a:ext cx="0" cy="31678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ACEE854-6877-1142-9F4C-C085DC3D4F8C}"/>
              </a:ext>
            </a:extLst>
          </p:cNvPr>
          <p:cNvCxnSpPr>
            <a:cxnSpLocks/>
          </p:cNvCxnSpPr>
          <p:nvPr/>
        </p:nvCxnSpPr>
        <p:spPr>
          <a:xfrm>
            <a:off x="6442444" y="1604169"/>
            <a:ext cx="0" cy="313928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3176945-D96E-E046-AF5C-2A7CB39B6660}"/>
              </a:ext>
            </a:extLst>
          </p:cNvPr>
          <p:cNvCxnSpPr>
            <a:cxnSpLocks/>
          </p:cNvCxnSpPr>
          <p:nvPr/>
        </p:nvCxnSpPr>
        <p:spPr>
          <a:xfrm>
            <a:off x="2565155" y="1604169"/>
            <a:ext cx="0" cy="315293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05" name="Slide Number Placeholder 2">
            <a:extLst>
              <a:ext uri="{FF2B5EF4-FFF2-40B4-BE49-F238E27FC236}">
                <a16:creationId xmlns:a16="http://schemas.microsoft.com/office/drawing/2014/main" id="{46988C3B-AD6A-B743-9764-9F49A510216D}"/>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27  </a:t>
            </a:r>
            <a:r>
              <a:rPr lang="en-US" altLang="en-US" sz="800" b="1">
                <a:solidFill>
                  <a:srgbClr val="2459AB"/>
                </a:solidFill>
              </a:rPr>
              <a:t>— </a:t>
            </a:r>
            <a:endParaRPr lang="en-US" altLang="en-US" sz="8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4">
            <a:extLst>
              <a:ext uri="{FF2B5EF4-FFF2-40B4-BE49-F238E27FC236}">
                <a16:creationId xmlns:a16="http://schemas.microsoft.com/office/drawing/2014/main" id="{0BB1C37B-C520-2B49-9D75-6A5EA2474663}"/>
              </a:ext>
            </a:extLst>
          </p:cNvPr>
          <p:cNvSpPr>
            <a:spLocks noChangeArrowheads="1"/>
          </p:cNvSpPr>
          <p:nvPr/>
        </p:nvSpPr>
        <p:spPr bwMode="auto">
          <a:xfrm>
            <a:off x="287338" y="179388"/>
            <a:ext cx="3687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HAYABUSA 2</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DEC 3, 2014</a:t>
            </a:r>
          </a:p>
          <a:p>
            <a:pPr eaLnBrk="1" hangingPunct="1">
              <a:spcBef>
                <a:spcPct val="0"/>
              </a:spcBef>
              <a:buNone/>
            </a:pPr>
            <a:r>
              <a:rPr lang="en-US" altLang="en-US" sz="900" b="1" dirty="0"/>
              <a:t>ENTRY:</a:t>
            </a:r>
            <a:r>
              <a:rPr lang="en-US" altLang="en-US" sz="900" b="1" dirty="0">
                <a:solidFill>
                  <a:srgbClr val="2459AB"/>
                </a:solidFill>
              </a:rPr>
              <a:t>DEC 5, 2020</a:t>
            </a:r>
          </a:p>
          <a:p>
            <a:pPr eaLnBrk="1" hangingPunct="1">
              <a:spcBef>
                <a:spcPct val="0"/>
              </a:spcBef>
              <a:buFontTx/>
              <a:buNone/>
            </a:pPr>
            <a:endParaRPr lang="en-US" altLang="en-US" sz="900" b="1" dirty="0">
              <a:solidFill>
                <a:srgbClr val="2459AB"/>
              </a:solidFill>
            </a:endParaRPr>
          </a:p>
          <a:p>
            <a:pPr eaLnBrk="1" hangingPunct="1">
              <a:spcBef>
                <a:spcPct val="0"/>
              </a:spcBef>
              <a:buFontTx/>
              <a:buNone/>
            </a:pPr>
            <a:endParaRPr lang="en-US" altLang="en-US" sz="900" b="1" dirty="0">
              <a:solidFill>
                <a:srgbClr val="2459AB"/>
              </a:solidFill>
            </a:endParaRPr>
          </a:p>
        </p:txBody>
      </p:sp>
      <p:sp>
        <p:nvSpPr>
          <p:cNvPr id="45058" name="Rectangle 6">
            <a:extLst>
              <a:ext uri="{FF2B5EF4-FFF2-40B4-BE49-F238E27FC236}">
                <a16:creationId xmlns:a16="http://schemas.microsoft.com/office/drawing/2014/main" id="{F988407C-B9F0-724D-BBD3-C46A8ACAFE2B}"/>
              </a:ext>
            </a:extLst>
          </p:cNvPr>
          <p:cNvSpPr>
            <a:spLocks noChangeArrowheads="1"/>
          </p:cNvSpPr>
          <p:nvPr/>
        </p:nvSpPr>
        <p:spPr bwMode="auto">
          <a:xfrm>
            <a:off x="2281238" y="182563"/>
            <a:ext cx="382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 </a:t>
            </a:r>
            <a:r>
              <a:rPr lang="en-US" altLang="en-US" sz="900"/>
              <a:t>To collect samples from asteroid RYUGU (1999JU3) and return to Earth. </a:t>
            </a:r>
            <a:endParaRPr lang="en-US" altLang="en-US" sz="900" b="1">
              <a:solidFill>
                <a:srgbClr val="2459AB"/>
              </a:solidFill>
            </a:endParaRPr>
          </a:p>
        </p:txBody>
      </p:sp>
      <p:sp>
        <p:nvSpPr>
          <p:cNvPr id="45059" name="Rectangle 6">
            <a:extLst>
              <a:ext uri="{FF2B5EF4-FFF2-40B4-BE49-F238E27FC236}">
                <a16:creationId xmlns:a16="http://schemas.microsoft.com/office/drawing/2014/main" id="{F6C84AD5-A348-A94B-917D-105EF7859A67}"/>
              </a:ext>
            </a:extLst>
          </p:cNvPr>
          <p:cNvSpPr>
            <a:spLocks noChangeArrowheads="1"/>
          </p:cNvSpPr>
          <p:nvPr/>
        </p:nvSpPr>
        <p:spPr bwMode="auto">
          <a:xfrm>
            <a:off x="2281238" y="521204"/>
            <a:ext cx="3938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a:t>
            </a:r>
            <a:r>
              <a:rPr lang="en-US" altLang="en-US" sz="900" dirty="0">
                <a:solidFill>
                  <a:srgbClr val="000000"/>
                </a:solidFill>
              </a:rPr>
              <a:t>A one-axis accelerometer of parachute deployment REMM(Reentry Flight Measurement Module) which measures and records the heatshield temperature, the acceleration and the attitude motion of SRC during the reentry. </a:t>
            </a:r>
            <a:endParaRPr lang="en-US" altLang="en-US" sz="900" b="1" dirty="0">
              <a:solidFill>
                <a:srgbClr val="2459AB"/>
              </a:solidFill>
            </a:endParaRPr>
          </a:p>
        </p:txBody>
      </p:sp>
      <p:sp>
        <p:nvSpPr>
          <p:cNvPr id="45060" name="Rectangle 6">
            <a:extLst>
              <a:ext uri="{FF2B5EF4-FFF2-40B4-BE49-F238E27FC236}">
                <a16:creationId xmlns:a16="http://schemas.microsoft.com/office/drawing/2014/main" id="{B5C1E788-BA6F-7643-AEB7-B053EB0B78B4}"/>
              </a:ext>
            </a:extLst>
          </p:cNvPr>
          <p:cNvSpPr>
            <a:spLocks noChangeArrowheads="1"/>
          </p:cNvSpPr>
          <p:nvPr/>
        </p:nvSpPr>
        <p:spPr bwMode="auto">
          <a:xfrm>
            <a:off x="2281238" y="1136360"/>
            <a:ext cx="4140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endParaRPr lang="en-US" altLang="en-US" sz="900" b="1" dirty="0">
              <a:solidFill>
                <a:srgbClr val="2459AB"/>
              </a:solidFill>
            </a:endParaRPr>
          </a:p>
        </p:txBody>
      </p:sp>
      <p:pic>
        <p:nvPicPr>
          <p:cNvPr id="45061" name="Picture 44" descr="https://tsa-report.ndc.nasa.gov/missions/1425684851Hayabusa_diagram.jpg">
            <a:extLst>
              <a:ext uri="{FF2B5EF4-FFF2-40B4-BE49-F238E27FC236}">
                <a16:creationId xmlns:a16="http://schemas.microsoft.com/office/drawing/2014/main" id="{5E856906-F584-3849-8ED2-2C4A62E15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726" y="179388"/>
            <a:ext cx="962874" cy="134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5" descr="spacecraft in space near earth">
            <a:extLst>
              <a:ext uri="{FF2B5EF4-FFF2-40B4-BE49-F238E27FC236}">
                <a16:creationId xmlns:a16="http://schemas.microsoft.com/office/drawing/2014/main" id="{832FCB05-547B-7144-9BC4-3A09AAD6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780760"/>
            <a:ext cx="94297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6">
            <a:extLst>
              <a:ext uri="{FF2B5EF4-FFF2-40B4-BE49-F238E27FC236}">
                <a16:creationId xmlns:a16="http://schemas.microsoft.com/office/drawing/2014/main" id="{EFB08576-40E1-CF4D-B72B-87FC8B614909}"/>
              </a:ext>
            </a:extLst>
          </p:cNvPr>
          <p:cNvSpPr txBox="1">
            <a:spLocks noChangeArrowheads="1"/>
          </p:cNvSpPr>
          <p:nvPr/>
        </p:nvSpPr>
        <p:spPr bwMode="auto">
          <a:xfrm rot="10800000" flipV="1">
            <a:off x="641484" y="1513447"/>
            <a:ext cx="1431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5064" name="TextBox 6">
            <a:extLst>
              <a:ext uri="{FF2B5EF4-FFF2-40B4-BE49-F238E27FC236}">
                <a16:creationId xmlns:a16="http://schemas.microsoft.com/office/drawing/2014/main" id="{363DBFA6-BB34-A045-B416-3B127C7CC959}"/>
              </a:ext>
            </a:extLst>
          </p:cNvPr>
          <p:cNvSpPr txBox="1">
            <a:spLocks noChangeArrowheads="1"/>
          </p:cNvSpPr>
          <p:nvPr/>
        </p:nvSpPr>
        <p:spPr bwMode="auto">
          <a:xfrm rot="10800000" flipV="1">
            <a:off x="3501905" y="1513447"/>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5065" name="TextBox 6">
            <a:extLst>
              <a:ext uri="{FF2B5EF4-FFF2-40B4-BE49-F238E27FC236}">
                <a16:creationId xmlns:a16="http://schemas.microsoft.com/office/drawing/2014/main" id="{223E915A-E14F-B24B-8D21-A203E301E49E}"/>
              </a:ext>
            </a:extLst>
          </p:cNvPr>
          <p:cNvSpPr txBox="1">
            <a:spLocks noChangeArrowheads="1"/>
          </p:cNvSpPr>
          <p:nvPr/>
        </p:nvSpPr>
        <p:spPr bwMode="auto">
          <a:xfrm rot="10800000" flipV="1">
            <a:off x="4711605" y="1513448"/>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5066" name="TextBox 140">
            <a:extLst>
              <a:ext uri="{FF2B5EF4-FFF2-40B4-BE49-F238E27FC236}">
                <a16:creationId xmlns:a16="http://schemas.microsoft.com/office/drawing/2014/main" id="{C0C4AE8D-1F00-A544-ABD1-B4DEBDEAC443}"/>
              </a:ext>
            </a:extLst>
          </p:cNvPr>
          <p:cNvSpPr txBox="1">
            <a:spLocks noChangeArrowheads="1"/>
          </p:cNvSpPr>
          <p:nvPr/>
        </p:nvSpPr>
        <p:spPr bwMode="auto">
          <a:xfrm rot="10800000" flipV="1">
            <a:off x="2280089" y="1513448"/>
            <a:ext cx="1257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55" name="Table 54">
            <a:extLst>
              <a:ext uri="{FF2B5EF4-FFF2-40B4-BE49-F238E27FC236}">
                <a16:creationId xmlns:a16="http://schemas.microsoft.com/office/drawing/2014/main" id="{75D6FD35-1561-AE47-9D19-2DAB039B3B74}"/>
              </a:ext>
            </a:extLst>
          </p:cNvPr>
          <p:cNvGraphicFramePr>
            <a:graphicFrameLocks noGrp="1"/>
          </p:cNvGraphicFramePr>
          <p:nvPr>
            <p:extLst>
              <p:ext uri="{D42A27DB-BD31-4B8C-83A1-F6EECF244321}">
                <p14:modId xmlns:p14="http://schemas.microsoft.com/office/powerpoint/2010/main" val="3382760918"/>
              </p:ext>
            </p:extLst>
          </p:nvPr>
        </p:nvGraphicFramePr>
        <p:xfrm>
          <a:off x="379413" y="1704814"/>
          <a:ext cx="7088187" cy="3008519"/>
        </p:xfrm>
        <a:graphic>
          <a:graphicData uri="http://schemas.openxmlformats.org/drawingml/2006/table">
            <a:tbl>
              <a:tblPr/>
              <a:tblGrid>
                <a:gridCol w="767462">
                  <a:extLst>
                    <a:ext uri="{9D8B030D-6E8A-4147-A177-3AD203B41FA5}">
                      <a16:colId xmlns:a16="http://schemas.microsoft.com/office/drawing/2014/main" val="20000"/>
                    </a:ext>
                  </a:extLst>
                </a:gridCol>
                <a:gridCol w="1100379">
                  <a:extLst>
                    <a:ext uri="{9D8B030D-6E8A-4147-A177-3AD203B41FA5}">
                      <a16:colId xmlns:a16="http://schemas.microsoft.com/office/drawing/2014/main" val="20001"/>
                    </a:ext>
                  </a:extLst>
                </a:gridCol>
                <a:gridCol w="627682">
                  <a:extLst>
                    <a:ext uri="{9D8B030D-6E8A-4147-A177-3AD203B41FA5}">
                      <a16:colId xmlns:a16="http://schemas.microsoft.com/office/drawing/2014/main" val="20002"/>
                    </a:ext>
                  </a:extLst>
                </a:gridCol>
                <a:gridCol w="658678">
                  <a:extLst>
                    <a:ext uri="{9D8B030D-6E8A-4147-A177-3AD203B41FA5}">
                      <a16:colId xmlns:a16="http://schemas.microsoft.com/office/drawing/2014/main" val="20003"/>
                    </a:ext>
                  </a:extLst>
                </a:gridCol>
                <a:gridCol w="588935">
                  <a:extLst>
                    <a:ext uri="{9D8B030D-6E8A-4147-A177-3AD203B41FA5}">
                      <a16:colId xmlns:a16="http://schemas.microsoft.com/office/drawing/2014/main" val="20004"/>
                    </a:ext>
                  </a:extLst>
                </a:gridCol>
                <a:gridCol w="534692">
                  <a:extLst>
                    <a:ext uri="{9D8B030D-6E8A-4147-A177-3AD203B41FA5}">
                      <a16:colId xmlns:a16="http://schemas.microsoft.com/office/drawing/2014/main" val="20005"/>
                    </a:ext>
                  </a:extLst>
                </a:gridCol>
                <a:gridCol w="767166">
                  <a:extLst>
                    <a:ext uri="{9D8B030D-6E8A-4147-A177-3AD203B41FA5}">
                      <a16:colId xmlns:a16="http://schemas.microsoft.com/office/drawing/2014/main" val="20006"/>
                    </a:ext>
                  </a:extLst>
                </a:gridCol>
                <a:gridCol w="697424">
                  <a:extLst>
                    <a:ext uri="{9D8B030D-6E8A-4147-A177-3AD203B41FA5}">
                      <a16:colId xmlns:a16="http://schemas.microsoft.com/office/drawing/2014/main" val="20007"/>
                    </a:ext>
                  </a:extLst>
                </a:gridCol>
                <a:gridCol w="736169">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54244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-12.06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45</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sphere-cone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~10.5 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Carbon-phenolic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Cross-Type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019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11.84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11.58 km/s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radius</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0.202 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~1110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Mortar fired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20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0.128 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~180 W/cm²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2.8 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06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None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entry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16.03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~27000 J/cm²</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Segmented</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Subsonic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576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113.5 kg/m³</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1.13 kg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~0.44 atm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Carbon-phenolic</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&lt; 2kPa</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5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46.3 g</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1"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2 cm</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Canopy: polyester</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5146" name="TextBox 6">
            <a:extLst>
              <a:ext uri="{FF2B5EF4-FFF2-40B4-BE49-F238E27FC236}">
                <a16:creationId xmlns:a16="http://schemas.microsoft.com/office/drawing/2014/main" id="{AD82C9E4-FF98-8647-B150-5AA46E2749FF}"/>
              </a:ext>
            </a:extLst>
          </p:cNvPr>
          <p:cNvSpPr txBox="1">
            <a:spLocks noChangeArrowheads="1"/>
          </p:cNvSpPr>
          <p:nvPr/>
        </p:nvSpPr>
        <p:spPr bwMode="auto">
          <a:xfrm rot="10800000" flipV="1">
            <a:off x="5986673" y="1513448"/>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57" name="Rectangle 56">
            <a:extLst>
              <a:ext uri="{FF2B5EF4-FFF2-40B4-BE49-F238E27FC236}">
                <a16:creationId xmlns:a16="http://schemas.microsoft.com/office/drawing/2014/main" id="{8EF2B448-E09D-9F48-8A8E-69F7224BF182}"/>
              </a:ext>
            </a:extLst>
          </p:cNvPr>
          <p:cNvSpPr/>
          <p:nvPr/>
        </p:nvSpPr>
        <p:spPr>
          <a:xfrm>
            <a:off x="379413" y="1524795"/>
            <a:ext cx="7088187" cy="3188538"/>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58" name="Straight Connector 57">
            <a:extLst>
              <a:ext uri="{FF2B5EF4-FFF2-40B4-BE49-F238E27FC236}">
                <a16:creationId xmlns:a16="http://schemas.microsoft.com/office/drawing/2014/main" id="{8D3C6B86-DF78-BA4D-8D02-6C93379DEB90}"/>
              </a:ext>
            </a:extLst>
          </p:cNvPr>
          <p:cNvCxnSpPr>
            <a:cxnSpLocks/>
          </p:cNvCxnSpPr>
          <p:nvPr/>
        </p:nvCxnSpPr>
        <p:spPr>
          <a:xfrm flipH="1">
            <a:off x="2236080" y="1530939"/>
            <a:ext cx="11331" cy="319171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1CD3F2F-E5AF-A241-B7A3-BF10F9948D0B}"/>
              </a:ext>
            </a:extLst>
          </p:cNvPr>
          <p:cNvCxnSpPr>
            <a:cxnSpLocks/>
          </p:cNvCxnSpPr>
          <p:nvPr/>
        </p:nvCxnSpPr>
        <p:spPr>
          <a:xfrm>
            <a:off x="4651242" y="1538389"/>
            <a:ext cx="0" cy="318426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581DEE9-BF3D-9442-BBC8-6E31089A8E7C}"/>
              </a:ext>
            </a:extLst>
          </p:cNvPr>
          <p:cNvCxnSpPr>
            <a:cxnSpLocks/>
          </p:cNvCxnSpPr>
          <p:nvPr/>
        </p:nvCxnSpPr>
        <p:spPr>
          <a:xfrm>
            <a:off x="6116134" y="1530939"/>
            <a:ext cx="0" cy="318239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06E2566-B3BD-994F-B89F-7CF2F148447E}"/>
              </a:ext>
            </a:extLst>
          </p:cNvPr>
          <p:cNvCxnSpPr>
            <a:cxnSpLocks/>
          </p:cNvCxnSpPr>
          <p:nvPr/>
        </p:nvCxnSpPr>
        <p:spPr>
          <a:xfrm>
            <a:off x="3529954" y="1538389"/>
            <a:ext cx="1" cy="319171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8B9343E-1799-EA4B-A51A-CEA921A18057}"/>
              </a:ext>
            </a:extLst>
          </p:cNvPr>
          <p:cNvCxnSpPr>
            <a:cxnSpLocks/>
          </p:cNvCxnSpPr>
          <p:nvPr/>
        </p:nvCxnSpPr>
        <p:spPr>
          <a:xfrm>
            <a:off x="2263774" y="234950"/>
            <a:ext cx="1" cy="1131599"/>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5153" name="Picture 62">
            <a:extLst>
              <a:ext uri="{FF2B5EF4-FFF2-40B4-BE49-F238E27FC236}">
                <a16:creationId xmlns:a16="http://schemas.microsoft.com/office/drawing/2014/main" id="{F2C153EF-D9D8-0D4F-A179-133D677C5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738043"/>
            <a:ext cx="9017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4" name="Slide Number Placeholder 2">
            <a:extLst>
              <a:ext uri="{FF2B5EF4-FFF2-40B4-BE49-F238E27FC236}">
                <a16:creationId xmlns:a16="http://schemas.microsoft.com/office/drawing/2014/main" id="{5C5AFD99-2BB7-FF41-B18C-5B39185A1C58}"/>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28  </a:t>
            </a:r>
            <a:r>
              <a:rPr lang="en-US" altLang="en-US" sz="800" b="1">
                <a:solidFill>
                  <a:srgbClr val="2459AB"/>
                </a:solidFill>
              </a:rPr>
              <a:t>— </a:t>
            </a:r>
            <a:endParaRPr lang="en-US" altLang="en-US" sz="8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2">
            <a:extLst>
              <a:ext uri="{FF2B5EF4-FFF2-40B4-BE49-F238E27FC236}">
                <a16:creationId xmlns:a16="http://schemas.microsoft.com/office/drawing/2014/main" id="{A65FFCAC-FADE-BC48-A323-B67A5EA954FE}"/>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29  </a:t>
            </a:r>
            <a:r>
              <a:rPr lang="en-US" altLang="en-US" sz="800" b="1">
                <a:solidFill>
                  <a:srgbClr val="2459AB"/>
                </a:solidFill>
              </a:rPr>
              <a:t>— </a:t>
            </a:r>
            <a:endParaRPr lang="en-US" altLang="en-US" sz="800" b="1"/>
          </a:p>
        </p:txBody>
      </p:sp>
      <p:sp>
        <p:nvSpPr>
          <p:cNvPr id="46082" name="Rectangle 6">
            <a:extLst>
              <a:ext uri="{FF2B5EF4-FFF2-40B4-BE49-F238E27FC236}">
                <a16:creationId xmlns:a16="http://schemas.microsoft.com/office/drawing/2014/main" id="{0A995ABE-88BD-B344-B8BC-28A484DDAA64}"/>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EXPLORATION FLIGHT TEST-1</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DEC 5, 2014</a:t>
            </a:r>
          </a:p>
          <a:p>
            <a:pPr eaLnBrk="1" hangingPunct="1">
              <a:spcBef>
                <a:spcPct val="0"/>
              </a:spcBef>
              <a:buFontTx/>
              <a:buNone/>
            </a:pPr>
            <a:r>
              <a:rPr lang="en-US" altLang="en-US" sz="900" b="1" dirty="0"/>
              <a:t>ENTRY: </a:t>
            </a:r>
            <a:r>
              <a:rPr lang="en-US" altLang="en-US" sz="900" b="1" dirty="0">
                <a:solidFill>
                  <a:srgbClr val="2459AB"/>
                </a:solidFill>
              </a:rPr>
              <a:t>DEC 5, 2014</a:t>
            </a:r>
          </a:p>
          <a:p>
            <a:pPr eaLnBrk="1" hangingPunct="1">
              <a:spcBef>
                <a:spcPct val="0"/>
              </a:spcBef>
              <a:buFontTx/>
              <a:buNone/>
            </a:pPr>
            <a:endParaRPr lang="en-US" altLang="en-US" sz="900" b="1" dirty="0">
              <a:solidFill>
                <a:srgbClr val="2459AB"/>
              </a:solidFill>
            </a:endParaRPr>
          </a:p>
        </p:txBody>
      </p:sp>
      <p:sp>
        <p:nvSpPr>
          <p:cNvPr id="46083" name="Rectangle 6">
            <a:extLst>
              <a:ext uri="{FF2B5EF4-FFF2-40B4-BE49-F238E27FC236}">
                <a16:creationId xmlns:a16="http://schemas.microsoft.com/office/drawing/2014/main" id="{30A00C5E-1E34-1940-B72D-16758EBEF6C2}"/>
              </a:ext>
            </a:extLst>
          </p:cNvPr>
          <p:cNvSpPr>
            <a:spLocks noChangeArrowheads="1"/>
          </p:cNvSpPr>
          <p:nvPr/>
        </p:nvSpPr>
        <p:spPr bwMode="auto">
          <a:xfrm>
            <a:off x="1967932" y="395055"/>
            <a:ext cx="389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flight test Orion through two orbits of Earth with observation of radiation stresses and orbit debris environment.</a:t>
            </a:r>
          </a:p>
        </p:txBody>
      </p:sp>
      <p:sp>
        <p:nvSpPr>
          <p:cNvPr id="46084" name="Rectangle 6">
            <a:extLst>
              <a:ext uri="{FF2B5EF4-FFF2-40B4-BE49-F238E27FC236}">
                <a16:creationId xmlns:a16="http://schemas.microsoft.com/office/drawing/2014/main" id="{0571F358-E975-E742-839E-09AA7044874E}"/>
              </a:ext>
            </a:extLst>
          </p:cNvPr>
          <p:cNvSpPr>
            <a:spLocks noChangeArrowheads="1"/>
          </p:cNvSpPr>
          <p:nvPr/>
        </p:nvSpPr>
        <p:spPr bwMode="auto">
          <a:xfrm>
            <a:off x="1967932" y="730158"/>
            <a:ext cx="3835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2 broadband radiometers. </a:t>
            </a:r>
            <a:endParaRPr lang="en-US" altLang="en-US" sz="900" b="1" dirty="0">
              <a:solidFill>
                <a:srgbClr val="2459AB"/>
              </a:solidFill>
            </a:endParaRPr>
          </a:p>
        </p:txBody>
      </p:sp>
      <p:sp>
        <p:nvSpPr>
          <p:cNvPr id="46085" name="Rectangle 6">
            <a:extLst>
              <a:ext uri="{FF2B5EF4-FFF2-40B4-BE49-F238E27FC236}">
                <a16:creationId xmlns:a16="http://schemas.microsoft.com/office/drawing/2014/main" id="{48BBA716-7116-2243-89A8-DA35BDABE700}"/>
              </a:ext>
            </a:extLst>
          </p:cNvPr>
          <p:cNvSpPr>
            <a:spLocks noChangeArrowheads="1"/>
          </p:cNvSpPr>
          <p:nvPr/>
        </p:nvSpPr>
        <p:spPr bwMode="auto">
          <a:xfrm>
            <a:off x="1967933" y="927895"/>
            <a:ext cx="389889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 </a:t>
            </a:r>
            <a:r>
              <a:rPr lang="en-US" altLang="en-US" sz="900" dirty="0"/>
              <a:t>Aerothermal values are margined. </a:t>
            </a:r>
            <a:endParaRPr lang="en-US" altLang="en-US" sz="900" b="1" dirty="0">
              <a:solidFill>
                <a:srgbClr val="2459AB"/>
              </a:solidFill>
            </a:endParaRPr>
          </a:p>
        </p:txBody>
      </p:sp>
      <p:cxnSp>
        <p:nvCxnSpPr>
          <p:cNvPr id="17" name="Straight Connector 16">
            <a:extLst>
              <a:ext uri="{FF2B5EF4-FFF2-40B4-BE49-F238E27FC236}">
                <a16:creationId xmlns:a16="http://schemas.microsoft.com/office/drawing/2014/main" id="{FBB43501-948F-0843-8B2D-C7E6995DE249}"/>
              </a:ext>
            </a:extLst>
          </p:cNvPr>
          <p:cNvCxnSpPr>
            <a:cxnSpLocks/>
          </p:cNvCxnSpPr>
          <p:nvPr/>
        </p:nvCxnSpPr>
        <p:spPr>
          <a:xfrm flipH="1">
            <a:off x="1904432" y="395055"/>
            <a:ext cx="1136" cy="936516"/>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6087" name="Picture 24" descr="Image result for EFT-1">
            <a:extLst>
              <a:ext uri="{FF2B5EF4-FFF2-40B4-BE49-F238E27FC236}">
                <a16:creationId xmlns:a16="http://schemas.microsoft.com/office/drawing/2014/main" id="{B8A3AE3B-BEF0-F64F-987B-70EDC8EA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1" y="796736"/>
            <a:ext cx="813812" cy="54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Box 6">
            <a:extLst>
              <a:ext uri="{FF2B5EF4-FFF2-40B4-BE49-F238E27FC236}">
                <a16:creationId xmlns:a16="http://schemas.microsoft.com/office/drawing/2014/main" id="{D7ABD46E-7390-B141-BC51-FFB2682CAA9D}"/>
              </a:ext>
            </a:extLst>
          </p:cNvPr>
          <p:cNvSpPr txBox="1">
            <a:spLocks noChangeArrowheads="1"/>
          </p:cNvSpPr>
          <p:nvPr/>
        </p:nvSpPr>
        <p:spPr bwMode="auto">
          <a:xfrm rot="10800000" flipV="1">
            <a:off x="356901" y="1360197"/>
            <a:ext cx="1306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6090" name="TextBox 6">
            <a:extLst>
              <a:ext uri="{FF2B5EF4-FFF2-40B4-BE49-F238E27FC236}">
                <a16:creationId xmlns:a16="http://schemas.microsoft.com/office/drawing/2014/main" id="{3164A7FC-7AC8-E84C-AEBC-2754819C7BB9}"/>
              </a:ext>
            </a:extLst>
          </p:cNvPr>
          <p:cNvSpPr txBox="1">
            <a:spLocks noChangeArrowheads="1"/>
          </p:cNvSpPr>
          <p:nvPr/>
        </p:nvSpPr>
        <p:spPr bwMode="auto">
          <a:xfrm rot="10800000" flipV="1">
            <a:off x="2837329" y="1360198"/>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6091" name="TextBox 6">
            <a:extLst>
              <a:ext uri="{FF2B5EF4-FFF2-40B4-BE49-F238E27FC236}">
                <a16:creationId xmlns:a16="http://schemas.microsoft.com/office/drawing/2014/main" id="{7AF87ADF-B0CF-E344-BB58-91564E3D09D6}"/>
              </a:ext>
            </a:extLst>
          </p:cNvPr>
          <p:cNvSpPr txBox="1">
            <a:spLocks noChangeArrowheads="1"/>
          </p:cNvSpPr>
          <p:nvPr/>
        </p:nvSpPr>
        <p:spPr bwMode="auto">
          <a:xfrm rot="10800000" flipV="1">
            <a:off x="4142581" y="1360198"/>
            <a:ext cx="13414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6092" name="TextBox 140">
            <a:extLst>
              <a:ext uri="{FF2B5EF4-FFF2-40B4-BE49-F238E27FC236}">
                <a16:creationId xmlns:a16="http://schemas.microsoft.com/office/drawing/2014/main" id="{7768AECC-5B82-0640-B1AC-5E07D81214AC}"/>
              </a:ext>
            </a:extLst>
          </p:cNvPr>
          <p:cNvSpPr txBox="1">
            <a:spLocks noChangeArrowheads="1"/>
          </p:cNvSpPr>
          <p:nvPr/>
        </p:nvSpPr>
        <p:spPr bwMode="auto">
          <a:xfrm rot="10800000" flipV="1">
            <a:off x="1552613" y="1360197"/>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30" name="Table 29">
            <a:extLst>
              <a:ext uri="{FF2B5EF4-FFF2-40B4-BE49-F238E27FC236}">
                <a16:creationId xmlns:a16="http://schemas.microsoft.com/office/drawing/2014/main" id="{A5991D11-1806-9A4A-930E-559773255CAC}"/>
              </a:ext>
            </a:extLst>
          </p:cNvPr>
          <p:cNvGraphicFramePr>
            <a:graphicFrameLocks noGrp="1"/>
          </p:cNvGraphicFramePr>
          <p:nvPr>
            <p:extLst>
              <p:ext uri="{D42A27DB-BD31-4B8C-83A1-F6EECF244321}">
                <p14:modId xmlns:p14="http://schemas.microsoft.com/office/powerpoint/2010/main" val="110054565"/>
              </p:ext>
            </p:extLst>
          </p:nvPr>
        </p:nvGraphicFramePr>
        <p:xfrm>
          <a:off x="379413" y="1536492"/>
          <a:ext cx="7088187" cy="2950311"/>
        </p:xfrm>
        <a:graphic>
          <a:graphicData uri="http://schemas.openxmlformats.org/drawingml/2006/table">
            <a:tbl>
              <a:tblPr/>
              <a:tblGrid>
                <a:gridCol w="636587">
                  <a:extLst>
                    <a:ext uri="{9D8B030D-6E8A-4147-A177-3AD203B41FA5}">
                      <a16:colId xmlns:a16="http://schemas.microsoft.com/office/drawing/2014/main" val="20000"/>
                    </a:ext>
                  </a:extLst>
                </a:gridCol>
                <a:gridCol w="670393">
                  <a:extLst>
                    <a:ext uri="{9D8B030D-6E8A-4147-A177-3AD203B41FA5}">
                      <a16:colId xmlns:a16="http://schemas.microsoft.com/office/drawing/2014/main" val="20001"/>
                    </a:ext>
                  </a:extLst>
                </a:gridCol>
                <a:gridCol w="543851">
                  <a:extLst>
                    <a:ext uri="{9D8B030D-6E8A-4147-A177-3AD203B41FA5}">
                      <a16:colId xmlns:a16="http://schemas.microsoft.com/office/drawing/2014/main" val="20002"/>
                    </a:ext>
                  </a:extLst>
                </a:gridCol>
                <a:gridCol w="501805">
                  <a:extLst>
                    <a:ext uri="{9D8B030D-6E8A-4147-A177-3AD203B41FA5}">
                      <a16:colId xmlns:a16="http://schemas.microsoft.com/office/drawing/2014/main" val="20003"/>
                    </a:ext>
                  </a:extLst>
                </a:gridCol>
                <a:gridCol w="579863">
                  <a:extLst>
                    <a:ext uri="{9D8B030D-6E8A-4147-A177-3AD203B41FA5}">
                      <a16:colId xmlns:a16="http://schemas.microsoft.com/office/drawing/2014/main" val="20004"/>
                    </a:ext>
                  </a:extLst>
                </a:gridCol>
                <a:gridCol w="855354">
                  <a:extLst>
                    <a:ext uri="{9D8B030D-6E8A-4147-A177-3AD203B41FA5}">
                      <a16:colId xmlns:a16="http://schemas.microsoft.com/office/drawing/2014/main" val="20005"/>
                    </a:ext>
                  </a:extLst>
                </a:gridCol>
                <a:gridCol w="644577">
                  <a:extLst>
                    <a:ext uri="{9D8B030D-6E8A-4147-A177-3AD203B41FA5}">
                      <a16:colId xmlns:a16="http://schemas.microsoft.com/office/drawing/2014/main" val="20006"/>
                    </a:ext>
                  </a:extLst>
                </a:gridCol>
                <a:gridCol w="742290">
                  <a:extLst>
                    <a:ext uri="{9D8B030D-6E8A-4147-A177-3AD203B41FA5}">
                      <a16:colId xmlns:a16="http://schemas.microsoft.com/office/drawing/2014/main" val="20007"/>
                    </a:ext>
                  </a:extLst>
                </a:gridCol>
                <a:gridCol w="584274">
                  <a:extLst>
                    <a:ext uri="{9D8B030D-6E8A-4147-A177-3AD203B41FA5}">
                      <a16:colId xmlns:a16="http://schemas.microsoft.com/office/drawing/2014/main" val="20008"/>
                    </a:ext>
                  </a:extLst>
                </a:gridCol>
                <a:gridCol w="1329193">
                  <a:extLst>
                    <a:ext uri="{9D8B030D-6E8A-4147-A177-3AD203B41FA5}">
                      <a16:colId xmlns:a16="http://schemas.microsoft.com/office/drawing/2014/main" val="20009"/>
                    </a:ext>
                  </a:extLst>
                </a:gridCol>
              </a:tblGrid>
              <a:tr h="4347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-12.6</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Spherical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~7.53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km/s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Avcoat</a:t>
                      </a: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Drogue =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VPCRibbon</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2x</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Pilot =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VPCRibbon</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3x</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Main =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Ringsail</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3x</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Inertial: 8.5 km/s Relative: 8.9 km/s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6.035 m</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Flown:170 W/cm² [Design: 400W/cm²]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Var. thick 2.5-4cm ~454 kg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Mortar drogue</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Mortar pilot</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Pilot main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45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α)</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0.25</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19.8 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Flown: 15 W/cm² [Design: 50 W/cm²]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Ejected: no</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7.0 m dia.</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3.0 m dia.</a:t>
                      </a:r>
                      <a:b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 35.4 m dia.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259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RCS Thrusters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entry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9611 kg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~250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MJ/m²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with ablative compound</a:t>
                      </a: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75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0.42</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0.17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65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lang="en-US" sz="8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360 kg/m</a:t>
                      </a:r>
                      <a:r>
                        <a:rPr lang="en-US" sz="800" b="0" i="0" u="none" strike="noStrike" kern="1200" baseline="3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2</a:t>
                      </a:r>
                      <a:r>
                        <a:rPr lang="en-US" sz="8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a:t>
                      </a:r>
                      <a:r>
                        <a:rPr lang="en-US" sz="800" b="0" i="0" u="none" strike="noStrike" kern="1200" baseline="-25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D </a:t>
                      </a:r>
                      <a:r>
                        <a:rPr lang="en-US" sz="8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1.4 at EI+50 sec.)</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Minimal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~0.56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RCG coated AETB-8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~5746 Pa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~1915 Pa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219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~3.2 </a:t>
                      </a:r>
                      <a:r>
                        <a:rPr kumimoji="0" lang="en-US" altLang="en-US" sz="8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gs</a:t>
                      </a:r>
                      <a:endPar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 4.7% Aft: 1.2%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Var. thick 2.5-4.2 cm ~120 kg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Nylon and Kevlar</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6172" name="TextBox 6">
            <a:extLst>
              <a:ext uri="{FF2B5EF4-FFF2-40B4-BE49-F238E27FC236}">
                <a16:creationId xmlns:a16="http://schemas.microsoft.com/office/drawing/2014/main" id="{2C6EECAC-58BC-204A-A7FC-C0AB3CDFB417}"/>
              </a:ext>
            </a:extLst>
          </p:cNvPr>
          <p:cNvSpPr txBox="1">
            <a:spLocks noChangeArrowheads="1"/>
          </p:cNvSpPr>
          <p:nvPr/>
        </p:nvSpPr>
        <p:spPr bwMode="auto">
          <a:xfrm rot="10800000" flipV="1">
            <a:off x="5702784" y="1360198"/>
            <a:ext cx="1616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a:p>
            <a:pPr algn="ctr" eaLnBrk="1" hangingPunct="1">
              <a:spcBef>
                <a:spcPct val="0"/>
              </a:spcBef>
              <a:buFontTx/>
              <a:buNone/>
            </a:pPr>
            <a:endParaRPr lang="en-US" altLang="en-US" sz="600" i="1" dirty="0">
              <a:solidFill>
                <a:srgbClr val="2459AB"/>
              </a:solidFill>
              <a:latin typeface="Arial Bold" charset="0"/>
            </a:endParaRPr>
          </a:p>
        </p:txBody>
      </p:sp>
      <p:sp>
        <p:nvSpPr>
          <p:cNvPr id="32" name="Rectangle 31">
            <a:extLst>
              <a:ext uri="{FF2B5EF4-FFF2-40B4-BE49-F238E27FC236}">
                <a16:creationId xmlns:a16="http://schemas.microsoft.com/office/drawing/2014/main" id="{0F3792F9-85AC-6947-B42C-B41F27D84520}"/>
              </a:ext>
            </a:extLst>
          </p:cNvPr>
          <p:cNvSpPr/>
          <p:nvPr/>
        </p:nvSpPr>
        <p:spPr>
          <a:xfrm>
            <a:off x="379413" y="1374342"/>
            <a:ext cx="7088187" cy="3105027"/>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3" name="Straight Connector 32">
            <a:extLst>
              <a:ext uri="{FF2B5EF4-FFF2-40B4-BE49-F238E27FC236}">
                <a16:creationId xmlns:a16="http://schemas.microsoft.com/office/drawing/2014/main" id="{4F406B31-1C5E-E442-8585-98B1972E4D75}"/>
              </a:ext>
            </a:extLst>
          </p:cNvPr>
          <p:cNvCxnSpPr>
            <a:cxnSpLocks/>
          </p:cNvCxnSpPr>
          <p:nvPr/>
        </p:nvCxnSpPr>
        <p:spPr>
          <a:xfrm>
            <a:off x="1685501" y="1381163"/>
            <a:ext cx="1" cy="310896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7566F25-D5A5-174B-B276-FC0A11CEB11A}"/>
              </a:ext>
            </a:extLst>
          </p:cNvPr>
          <p:cNvCxnSpPr>
            <a:cxnSpLocks/>
          </p:cNvCxnSpPr>
          <p:nvPr/>
        </p:nvCxnSpPr>
        <p:spPr>
          <a:xfrm>
            <a:off x="2728588" y="1368858"/>
            <a:ext cx="0" cy="310896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87FC119-79A2-DA40-BF43-66E4457328BB}"/>
              </a:ext>
            </a:extLst>
          </p:cNvPr>
          <p:cNvCxnSpPr>
            <a:cxnSpLocks/>
          </p:cNvCxnSpPr>
          <p:nvPr/>
        </p:nvCxnSpPr>
        <p:spPr>
          <a:xfrm>
            <a:off x="4162128" y="1381776"/>
            <a:ext cx="0" cy="310502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74A265C-D741-2940-8D00-9515CCA25928}"/>
              </a:ext>
            </a:extLst>
          </p:cNvPr>
          <p:cNvCxnSpPr>
            <a:cxnSpLocks/>
          </p:cNvCxnSpPr>
          <p:nvPr/>
        </p:nvCxnSpPr>
        <p:spPr>
          <a:xfrm>
            <a:off x="5553203" y="1381776"/>
            <a:ext cx="0" cy="310896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07644F1-BB89-85F9-52B4-9ED3058DD8C2}"/>
              </a:ext>
            </a:extLst>
          </p:cNvPr>
          <p:cNvPicPr>
            <a:picLocks noChangeAspect="1"/>
          </p:cNvPicPr>
          <p:nvPr/>
        </p:nvPicPr>
        <p:blipFill>
          <a:blip r:embed="rId3"/>
          <a:stretch>
            <a:fillRect/>
          </a:stretch>
        </p:blipFill>
        <p:spPr>
          <a:xfrm>
            <a:off x="5909853" y="154870"/>
            <a:ext cx="1550930" cy="12133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id="{8C7F43BD-13C9-644A-9C2E-F138418F858D}"/>
              </a:ext>
            </a:extLst>
          </p:cNvPr>
          <p:cNvSpPr>
            <a:spLocks noChangeArrowheads="1"/>
          </p:cNvSpPr>
          <p:nvPr/>
        </p:nvSpPr>
        <p:spPr bwMode="auto">
          <a:xfrm>
            <a:off x="287338" y="179388"/>
            <a:ext cx="36877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EXOMARS 2016</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MAR 14, 2016</a:t>
            </a:r>
          </a:p>
          <a:p>
            <a:pPr eaLnBrk="1" hangingPunct="1">
              <a:spcBef>
                <a:spcPct val="0"/>
              </a:spcBef>
              <a:buFontTx/>
              <a:buNone/>
            </a:pPr>
            <a:r>
              <a:rPr lang="en-US" altLang="en-US" sz="900" b="1" dirty="0"/>
              <a:t>ENTRY: </a:t>
            </a:r>
            <a:r>
              <a:rPr lang="en-US" altLang="en-US" sz="900" b="1" dirty="0">
                <a:solidFill>
                  <a:srgbClr val="2459AB"/>
                </a:solidFill>
              </a:rPr>
              <a:t>OCT 19, 2016</a:t>
            </a:r>
          </a:p>
          <a:p>
            <a:pPr eaLnBrk="1" hangingPunct="1">
              <a:spcBef>
                <a:spcPct val="0"/>
              </a:spcBef>
              <a:buFontTx/>
              <a:buNone/>
            </a:pPr>
            <a:endParaRPr lang="en-US" altLang="en-US" sz="900" b="1" dirty="0">
              <a:solidFill>
                <a:srgbClr val="2459AB"/>
              </a:solidFill>
            </a:endParaRPr>
          </a:p>
        </p:txBody>
      </p:sp>
      <p:sp>
        <p:nvSpPr>
          <p:cNvPr id="47106" name="Rectangle 6">
            <a:extLst>
              <a:ext uri="{FF2B5EF4-FFF2-40B4-BE49-F238E27FC236}">
                <a16:creationId xmlns:a16="http://schemas.microsoft.com/office/drawing/2014/main" id="{A964F8A5-D739-DA4E-9041-393E016AD5BC}"/>
              </a:ext>
            </a:extLst>
          </p:cNvPr>
          <p:cNvSpPr>
            <a:spLocks noChangeArrowheads="1"/>
          </p:cNvSpPr>
          <p:nvPr/>
        </p:nvSpPr>
        <p:spPr bwMode="auto">
          <a:xfrm>
            <a:off x="2061368" y="413127"/>
            <a:ext cx="393145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21 thermocouples, 4 pressure sensors, accelerometer, 3 COMARS+ units. </a:t>
            </a:r>
            <a:endParaRPr lang="en-US" altLang="en-US" sz="900" b="1" dirty="0">
              <a:solidFill>
                <a:srgbClr val="2459AB"/>
              </a:solidFill>
            </a:endParaRPr>
          </a:p>
        </p:txBody>
      </p:sp>
      <p:sp>
        <p:nvSpPr>
          <p:cNvPr id="47107" name="Rectangle 6">
            <a:extLst>
              <a:ext uri="{FF2B5EF4-FFF2-40B4-BE49-F238E27FC236}">
                <a16:creationId xmlns:a16="http://schemas.microsoft.com/office/drawing/2014/main" id="{7E5A19CF-7AD0-4142-933C-59FC7B16BDC9}"/>
              </a:ext>
            </a:extLst>
          </p:cNvPr>
          <p:cNvSpPr>
            <a:spLocks noChangeArrowheads="1"/>
          </p:cNvSpPr>
          <p:nvPr/>
        </p:nvSpPr>
        <p:spPr bwMode="auto">
          <a:xfrm>
            <a:off x="2057400" y="211138"/>
            <a:ext cx="39385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t>To search for signs of past life on Mars.</a:t>
            </a:r>
            <a:endParaRPr lang="en-US" altLang="en-US" sz="900" dirty="0">
              <a:solidFill>
                <a:srgbClr val="2459AB"/>
              </a:solidFill>
            </a:endParaRPr>
          </a:p>
        </p:txBody>
      </p:sp>
      <p:sp>
        <p:nvSpPr>
          <p:cNvPr id="47108" name="Rectangle 6">
            <a:extLst>
              <a:ext uri="{FF2B5EF4-FFF2-40B4-BE49-F238E27FC236}">
                <a16:creationId xmlns:a16="http://schemas.microsoft.com/office/drawing/2014/main" id="{FF9C42DD-9BF2-BD46-B7C3-45AE8F2F7990}"/>
              </a:ext>
            </a:extLst>
          </p:cNvPr>
          <p:cNvSpPr>
            <a:spLocks noChangeArrowheads="1"/>
          </p:cNvSpPr>
          <p:nvPr/>
        </p:nvSpPr>
        <p:spPr bwMode="auto">
          <a:xfrm>
            <a:off x="2057400" y="732044"/>
            <a:ext cx="38544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ExoMars 2016 mission comprised of a trace gas orbiter and the Schiaparelli ExoMars EDL demonstrator module. An anomaly in the measurement and navigation sequence resulted in the Schiaparelli module crash-landing on the surface of Mars. </a:t>
            </a:r>
            <a:endParaRPr lang="en-US" altLang="en-US" sz="900" b="1" dirty="0">
              <a:solidFill>
                <a:srgbClr val="2459AB"/>
              </a:solidFill>
            </a:endParaRPr>
          </a:p>
        </p:txBody>
      </p:sp>
      <p:cxnSp>
        <p:nvCxnSpPr>
          <p:cNvPr id="17" name="Straight Connector 16">
            <a:extLst>
              <a:ext uri="{FF2B5EF4-FFF2-40B4-BE49-F238E27FC236}">
                <a16:creationId xmlns:a16="http://schemas.microsoft.com/office/drawing/2014/main" id="{5C14D9CD-27A8-B642-9E94-99F199C95B16}"/>
              </a:ext>
            </a:extLst>
          </p:cNvPr>
          <p:cNvCxnSpPr>
            <a:cxnSpLocks/>
          </p:cNvCxnSpPr>
          <p:nvPr/>
        </p:nvCxnSpPr>
        <p:spPr>
          <a:xfrm flipH="1">
            <a:off x="2032003" y="254000"/>
            <a:ext cx="1584" cy="1223971"/>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110" name="TextBox 6">
            <a:extLst>
              <a:ext uri="{FF2B5EF4-FFF2-40B4-BE49-F238E27FC236}">
                <a16:creationId xmlns:a16="http://schemas.microsoft.com/office/drawing/2014/main" id="{20BA3316-14F9-A742-BFCD-DDE984156C26}"/>
              </a:ext>
            </a:extLst>
          </p:cNvPr>
          <p:cNvSpPr txBox="1">
            <a:spLocks noChangeArrowheads="1"/>
          </p:cNvSpPr>
          <p:nvPr/>
        </p:nvSpPr>
        <p:spPr bwMode="auto">
          <a:xfrm rot="10800000" flipV="1">
            <a:off x="330999" y="1575776"/>
            <a:ext cx="1431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7111" name="TextBox 6">
            <a:extLst>
              <a:ext uri="{FF2B5EF4-FFF2-40B4-BE49-F238E27FC236}">
                <a16:creationId xmlns:a16="http://schemas.microsoft.com/office/drawing/2014/main" id="{6A47659E-764E-2E4E-BB5C-6D15AA566A0A}"/>
              </a:ext>
            </a:extLst>
          </p:cNvPr>
          <p:cNvSpPr txBox="1">
            <a:spLocks noChangeArrowheads="1"/>
          </p:cNvSpPr>
          <p:nvPr/>
        </p:nvSpPr>
        <p:spPr bwMode="auto">
          <a:xfrm rot="10800000" flipV="1">
            <a:off x="3483764" y="1575776"/>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7112" name="TextBox 6">
            <a:extLst>
              <a:ext uri="{FF2B5EF4-FFF2-40B4-BE49-F238E27FC236}">
                <a16:creationId xmlns:a16="http://schemas.microsoft.com/office/drawing/2014/main" id="{FF302DC5-1B81-CA43-BB9E-5FD4DEF9B057}"/>
              </a:ext>
            </a:extLst>
          </p:cNvPr>
          <p:cNvSpPr txBox="1">
            <a:spLocks noChangeArrowheads="1"/>
          </p:cNvSpPr>
          <p:nvPr/>
        </p:nvSpPr>
        <p:spPr bwMode="auto">
          <a:xfrm rot="10800000" flipV="1">
            <a:off x="4919581" y="1575777"/>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7113" name="TextBox 140">
            <a:extLst>
              <a:ext uri="{FF2B5EF4-FFF2-40B4-BE49-F238E27FC236}">
                <a16:creationId xmlns:a16="http://schemas.microsoft.com/office/drawing/2014/main" id="{D9650FDB-4197-764B-8996-588730CBD08E}"/>
              </a:ext>
            </a:extLst>
          </p:cNvPr>
          <p:cNvSpPr txBox="1">
            <a:spLocks noChangeArrowheads="1"/>
          </p:cNvSpPr>
          <p:nvPr/>
        </p:nvSpPr>
        <p:spPr bwMode="auto">
          <a:xfrm rot="10800000" flipV="1">
            <a:off x="1935425" y="1575776"/>
            <a:ext cx="1257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32" name="Table 31">
            <a:extLst>
              <a:ext uri="{FF2B5EF4-FFF2-40B4-BE49-F238E27FC236}">
                <a16:creationId xmlns:a16="http://schemas.microsoft.com/office/drawing/2014/main" id="{7A689E77-13BD-224C-8EE5-515CDC904F12}"/>
              </a:ext>
            </a:extLst>
          </p:cNvPr>
          <p:cNvGraphicFramePr>
            <a:graphicFrameLocks noGrp="1"/>
          </p:cNvGraphicFramePr>
          <p:nvPr>
            <p:extLst>
              <p:ext uri="{D42A27DB-BD31-4B8C-83A1-F6EECF244321}">
                <p14:modId xmlns:p14="http://schemas.microsoft.com/office/powerpoint/2010/main" val="1853197136"/>
              </p:ext>
            </p:extLst>
          </p:nvPr>
        </p:nvGraphicFramePr>
        <p:xfrm>
          <a:off x="379413" y="1782305"/>
          <a:ext cx="7088187" cy="2992982"/>
        </p:xfrm>
        <a:graphic>
          <a:graphicData uri="http://schemas.openxmlformats.org/drawingml/2006/table">
            <a:tbl>
              <a:tblPr/>
              <a:tblGrid>
                <a:gridCol w="697719">
                  <a:extLst>
                    <a:ext uri="{9D8B030D-6E8A-4147-A177-3AD203B41FA5}">
                      <a16:colId xmlns:a16="http://schemas.microsoft.com/office/drawing/2014/main" val="20000"/>
                    </a:ext>
                  </a:extLst>
                </a:gridCol>
                <a:gridCol w="588936">
                  <a:extLst>
                    <a:ext uri="{9D8B030D-6E8A-4147-A177-3AD203B41FA5}">
                      <a16:colId xmlns:a16="http://schemas.microsoft.com/office/drawing/2014/main" val="20001"/>
                    </a:ext>
                  </a:extLst>
                </a:gridCol>
                <a:gridCol w="650929">
                  <a:extLst>
                    <a:ext uri="{9D8B030D-6E8A-4147-A177-3AD203B41FA5}">
                      <a16:colId xmlns:a16="http://schemas.microsoft.com/office/drawing/2014/main" val="20002"/>
                    </a:ext>
                  </a:extLst>
                </a:gridCol>
                <a:gridCol w="1162372">
                  <a:extLst>
                    <a:ext uri="{9D8B030D-6E8A-4147-A177-3AD203B41FA5}">
                      <a16:colId xmlns:a16="http://schemas.microsoft.com/office/drawing/2014/main" val="20003"/>
                    </a:ext>
                  </a:extLst>
                </a:gridCol>
                <a:gridCol w="689675">
                  <a:extLst>
                    <a:ext uri="{9D8B030D-6E8A-4147-A177-3AD203B41FA5}">
                      <a16:colId xmlns:a16="http://schemas.microsoft.com/office/drawing/2014/main" val="20004"/>
                    </a:ext>
                  </a:extLst>
                </a:gridCol>
                <a:gridCol w="550190">
                  <a:extLst>
                    <a:ext uri="{9D8B030D-6E8A-4147-A177-3AD203B41FA5}">
                      <a16:colId xmlns:a16="http://schemas.microsoft.com/office/drawing/2014/main" val="20005"/>
                    </a:ext>
                  </a:extLst>
                </a:gridCol>
                <a:gridCol w="875654">
                  <a:extLst>
                    <a:ext uri="{9D8B030D-6E8A-4147-A177-3AD203B41FA5}">
                      <a16:colId xmlns:a16="http://schemas.microsoft.com/office/drawing/2014/main" val="20006"/>
                    </a:ext>
                  </a:extLst>
                </a:gridCol>
                <a:gridCol w="798163">
                  <a:extLst>
                    <a:ext uri="{9D8B030D-6E8A-4147-A177-3AD203B41FA5}">
                      <a16:colId xmlns:a16="http://schemas.microsoft.com/office/drawing/2014/main" val="20007"/>
                    </a:ext>
                  </a:extLst>
                </a:gridCol>
                <a:gridCol w="619932">
                  <a:extLst>
                    <a:ext uri="{9D8B030D-6E8A-4147-A177-3AD203B41FA5}">
                      <a16:colId xmlns:a16="http://schemas.microsoft.com/office/drawing/2014/main" val="20008"/>
                    </a:ext>
                  </a:extLst>
                </a:gridCol>
                <a:gridCol w="454617">
                  <a:extLst>
                    <a:ext uri="{9D8B030D-6E8A-4147-A177-3AD203B41FA5}">
                      <a16:colId xmlns:a16="http://schemas.microsoft.com/office/drawing/2014/main" val="20009"/>
                    </a:ext>
                  </a:extLst>
                </a:gridCol>
              </a:tblGrid>
              <a:tr h="73465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-12.43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blunted-nose conical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backshell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sphere-cone front shield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5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km/s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Norcoat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-Liège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DGB</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843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5.83 km/s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0.6 m</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50 - 70 W/cm²</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0.8 to 1.8 cm 80 kg (incl.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frontshield</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structure)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Mortar fired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651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α)</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4.52 m² (2.4 m dia. heatshield)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heating</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9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W/cm²</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yes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12 m dia.</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025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entry mass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577 kg</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Tiled</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0.45</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43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74.6 kg/m</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²</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5 kg science; ~280 kg EDM Lander</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0.11 atm</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Norcoat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-Liège over AI honeycomb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127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0.17</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1.5 cm, 20 kg with substructure</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Nylon, Kevlar</a:t>
                      </a:r>
                    </a:p>
                  </a:txBody>
                  <a:tcPr marL="12700" marR="12700" marT="1267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3" name="Rectangle 32">
            <a:extLst>
              <a:ext uri="{FF2B5EF4-FFF2-40B4-BE49-F238E27FC236}">
                <a16:creationId xmlns:a16="http://schemas.microsoft.com/office/drawing/2014/main" id="{68442483-FE75-F948-BAC6-083A3882F375}"/>
              </a:ext>
            </a:extLst>
          </p:cNvPr>
          <p:cNvSpPr/>
          <p:nvPr/>
        </p:nvSpPr>
        <p:spPr>
          <a:xfrm>
            <a:off x="379413" y="1594267"/>
            <a:ext cx="7088187" cy="3180933"/>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4" name="Straight Connector 33">
            <a:extLst>
              <a:ext uri="{FF2B5EF4-FFF2-40B4-BE49-F238E27FC236}">
                <a16:creationId xmlns:a16="http://schemas.microsoft.com/office/drawing/2014/main" id="{146D9FBA-340C-FA4E-8BDC-5BACF709483C}"/>
              </a:ext>
            </a:extLst>
          </p:cNvPr>
          <p:cNvCxnSpPr>
            <a:cxnSpLocks/>
          </p:cNvCxnSpPr>
          <p:nvPr/>
        </p:nvCxnSpPr>
        <p:spPr>
          <a:xfrm>
            <a:off x="3470760" y="1583530"/>
            <a:ext cx="0" cy="319962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CCD61CC-32EF-D749-A867-D7D26EDACAAD}"/>
              </a:ext>
            </a:extLst>
          </p:cNvPr>
          <p:cNvCxnSpPr>
            <a:cxnSpLocks/>
          </p:cNvCxnSpPr>
          <p:nvPr/>
        </p:nvCxnSpPr>
        <p:spPr>
          <a:xfrm>
            <a:off x="4717693" y="1592489"/>
            <a:ext cx="0" cy="318271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7F22835-2D64-A840-9CDD-2BD1DA416A0B}"/>
              </a:ext>
            </a:extLst>
          </p:cNvPr>
          <p:cNvCxnSpPr>
            <a:cxnSpLocks/>
          </p:cNvCxnSpPr>
          <p:nvPr/>
        </p:nvCxnSpPr>
        <p:spPr>
          <a:xfrm>
            <a:off x="6395634" y="1592489"/>
            <a:ext cx="0" cy="318271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BA99740-CBCB-7240-8AFC-6B5DA88C82B0}"/>
              </a:ext>
            </a:extLst>
          </p:cNvPr>
          <p:cNvCxnSpPr>
            <a:cxnSpLocks/>
          </p:cNvCxnSpPr>
          <p:nvPr/>
        </p:nvCxnSpPr>
        <p:spPr>
          <a:xfrm>
            <a:off x="1663484" y="1592489"/>
            <a:ext cx="0" cy="318271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98" name="TextBox 6">
            <a:extLst>
              <a:ext uri="{FF2B5EF4-FFF2-40B4-BE49-F238E27FC236}">
                <a16:creationId xmlns:a16="http://schemas.microsoft.com/office/drawing/2014/main" id="{8C722851-6631-3B45-8BD8-2D487287612A}"/>
              </a:ext>
            </a:extLst>
          </p:cNvPr>
          <p:cNvSpPr txBox="1">
            <a:spLocks noChangeArrowheads="1"/>
          </p:cNvSpPr>
          <p:nvPr/>
        </p:nvSpPr>
        <p:spPr bwMode="auto">
          <a:xfrm rot="10800000" flipV="1">
            <a:off x="6141337" y="1575777"/>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47199" name="Slide Number Placeholder 2">
            <a:extLst>
              <a:ext uri="{FF2B5EF4-FFF2-40B4-BE49-F238E27FC236}">
                <a16:creationId xmlns:a16="http://schemas.microsoft.com/office/drawing/2014/main" id="{9072BD5A-E395-8C4E-944F-E780B2F9C0BD}"/>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30  </a:t>
            </a:r>
            <a:r>
              <a:rPr lang="en-US" altLang="en-US" sz="800" b="1">
                <a:solidFill>
                  <a:srgbClr val="2459AB"/>
                </a:solidFill>
              </a:rPr>
              <a:t>— </a:t>
            </a:r>
            <a:endParaRPr lang="en-US" altLang="en-US" sz="800" b="1"/>
          </a:p>
        </p:txBody>
      </p:sp>
      <p:pic>
        <p:nvPicPr>
          <p:cNvPr id="47201" name="Picture 22" descr="Exomars1.jpg">
            <a:extLst>
              <a:ext uri="{FF2B5EF4-FFF2-40B4-BE49-F238E27FC236}">
                <a16:creationId xmlns:a16="http://schemas.microsoft.com/office/drawing/2014/main" id="{FEE8A668-1986-DA40-BF56-32175D7C26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181" y="809437"/>
            <a:ext cx="934235" cy="6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93BD729-BCD0-DA14-B8B5-EFDE816F3D64}"/>
              </a:ext>
            </a:extLst>
          </p:cNvPr>
          <p:cNvPicPr>
            <a:picLocks noChangeAspect="1"/>
          </p:cNvPicPr>
          <p:nvPr/>
        </p:nvPicPr>
        <p:blipFill>
          <a:blip r:embed="rId3"/>
          <a:stretch>
            <a:fillRect/>
          </a:stretch>
        </p:blipFill>
        <p:spPr>
          <a:xfrm>
            <a:off x="5935673" y="155390"/>
            <a:ext cx="1545519" cy="141723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9E0F60A-1A63-1142-82B1-AB93C1807E48}"/>
              </a:ext>
            </a:extLst>
          </p:cNvPr>
          <p:cNvCxnSpPr/>
          <p:nvPr/>
        </p:nvCxnSpPr>
        <p:spPr>
          <a:xfrm rot="16200000" flipH="1">
            <a:off x="1490796" y="718164"/>
            <a:ext cx="1046163" cy="635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30" name="Slide Number Placeholder 2">
            <a:extLst>
              <a:ext uri="{FF2B5EF4-FFF2-40B4-BE49-F238E27FC236}">
                <a16:creationId xmlns:a16="http://schemas.microsoft.com/office/drawing/2014/main" id="{6BA7351A-695C-7F42-863E-9A98176048BE}"/>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solidFill>
                  <a:srgbClr val="2459AB"/>
                </a:solidFill>
              </a:rPr>
              <a:t>—  </a:t>
            </a:r>
            <a:r>
              <a:rPr lang="en-US" altLang="en-US" sz="800" b="1"/>
              <a:t>31  </a:t>
            </a:r>
            <a:r>
              <a:rPr lang="en-US" altLang="en-US" sz="800" b="1">
                <a:solidFill>
                  <a:srgbClr val="2459AB"/>
                </a:solidFill>
              </a:rPr>
              <a:t>— </a:t>
            </a:r>
            <a:endParaRPr lang="en-US" altLang="en-US" sz="800" b="1"/>
          </a:p>
        </p:txBody>
      </p:sp>
      <p:sp>
        <p:nvSpPr>
          <p:cNvPr id="48131" name="TextBox 6">
            <a:extLst>
              <a:ext uri="{FF2B5EF4-FFF2-40B4-BE49-F238E27FC236}">
                <a16:creationId xmlns:a16="http://schemas.microsoft.com/office/drawing/2014/main" id="{9F82B30A-2690-2743-B764-8B1CF278B07A}"/>
              </a:ext>
            </a:extLst>
          </p:cNvPr>
          <p:cNvSpPr txBox="1">
            <a:spLocks noChangeArrowheads="1"/>
          </p:cNvSpPr>
          <p:nvPr/>
        </p:nvSpPr>
        <p:spPr bwMode="auto">
          <a:xfrm rot="10800000" flipV="1">
            <a:off x="359933" y="1613760"/>
            <a:ext cx="1306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8132" name="TextBox 6">
            <a:extLst>
              <a:ext uri="{FF2B5EF4-FFF2-40B4-BE49-F238E27FC236}">
                <a16:creationId xmlns:a16="http://schemas.microsoft.com/office/drawing/2014/main" id="{D2DF14DC-C1B2-274C-B14C-4AF43DB45CFA}"/>
              </a:ext>
            </a:extLst>
          </p:cNvPr>
          <p:cNvSpPr txBox="1">
            <a:spLocks noChangeArrowheads="1"/>
          </p:cNvSpPr>
          <p:nvPr/>
        </p:nvSpPr>
        <p:spPr bwMode="auto">
          <a:xfrm rot="10800000" flipV="1">
            <a:off x="3085318" y="1613760"/>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8133" name="TextBox 6">
            <a:extLst>
              <a:ext uri="{FF2B5EF4-FFF2-40B4-BE49-F238E27FC236}">
                <a16:creationId xmlns:a16="http://schemas.microsoft.com/office/drawing/2014/main" id="{44E46728-47B3-CE4A-8BBE-30F5BAF30E26}"/>
              </a:ext>
            </a:extLst>
          </p:cNvPr>
          <p:cNvSpPr txBox="1">
            <a:spLocks noChangeArrowheads="1"/>
          </p:cNvSpPr>
          <p:nvPr/>
        </p:nvSpPr>
        <p:spPr bwMode="auto">
          <a:xfrm rot="10800000" flipV="1">
            <a:off x="4359575" y="1613761"/>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8134" name="TextBox 140">
            <a:extLst>
              <a:ext uri="{FF2B5EF4-FFF2-40B4-BE49-F238E27FC236}">
                <a16:creationId xmlns:a16="http://schemas.microsoft.com/office/drawing/2014/main" id="{FE071E34-B0DA-6C46-82F2-7617A9B8CE80}"/>
              </a:ext>
            </a:extLst>
          </p:cNvPr>
          <p:cNvSpPr txBox="1">
            <a:spLocks noChangeArrowheads="1"/>
          </p:cNvSpPr>
          <p:nvPr/>
        </p:nvSpPr>
        <p:spPr bwMode="auto">
          <a:xfrm rot="10800000" flipV="1">
            <a:off x="1752225" y="1613760"/>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30" name="Table 29">
            <a:extLst>
              <a:ext uri="{FF2B5EF4-FFF2-40B4-BE49-F238E27FC236}">
                <a16:creationId xmlns:a16="http://schemas.microsoft.com/office/drawing/2014/main" id="{979A340B-2F00-4A40-9120-8AD7B40E94F1}"/>
              </a:ext>
            </a:extLst>
          </p:cNvPr>
          <p:cNvGraphicFramePr>
            <a:graphicFrameLocks noGrp="1"/>
          </p:cNvGraphicFramePr>
          <p:nvPr>
            <p:extLst>
              <p:ext uri="{D42A27DB-BD31-4B8C-83A1-F6EECF244321}">
                <p14:modId xmlns:p14="http://schemas.microsoft.com/office/powerpoint/2010/main" val="2417330644"/>
              </p:ext>
            </p:extLst>
          </p:nvPr>
        </p:nvGraphicFramePr>
        <p:xfrm>
          <a:off x="379413" y="1813302"/>
          <a:ext cx="7088187" cy="2916785"/>
        </p:xfrm>
        <a:graphic>
          <a:graphicData uri="http://schemas.openxmlformats.org/drawingml/2006/table">
            <a:tbl>
              <a:tblPr/>
              <a:tblGrid>
                <a:gridCol w="646112">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701675">
                  <a:extLst>
                    <a:ext uri="{9D8B030D-6E8A-4147-A177-3AD203B41FA5}">
                      <a16:colId xmlns:a16="http://schemas.microsoft.com/office/drawing/2014/main" val="20002"/>
                    </a:ext>
                  </a:extLst>
                </a:gridCol>
                <a:gridCol w="809356">
                  <a:extLst>
                    <a:ext uri="{9D8B030D-6E8A-4147-A177-3AD203B41FA5}">
                      <a16:colId xmlns:a16="http://schemas.microsoft.com/office/drawing/2014/main" val="20003"/>
                    </a:ext>
                  </a:extLst>
                </a:gridCol>
                <a:gridCol w="612183">
                  <a:extLst>
                    <a:ext uri="{9D8B030D-6E8A-4147-A177-3AD203B41FA5}">
                      <a16:colId xmlns:a16="http://schemas.microsoft.com/office/drawing/2014/main" val="20004"/>
                    </a:ext>
                  </a:extLst>
                </a:gridCol>
                <a:gridCol w="480447">
                  <a:extLst>
                    <a:ext uri="{9D8B030D-6E8A-4147-A177-3AD203B41FA5}">
                      <a16:colId xmlns:a16="http://schemas.microsoft.com/office/drawing/2014/main" val="20005"/>
                    </a:ext>
                  </a:extLst>
                </a:gridCol>
                <a:gridCol w="604434">
                  <a:extLst>
                    <a:ext uri="{9D8B030D-6E8A-4147-A177-3AD203B41FA5}">
                      <a16:colId xmlns:a16="http://schemas.microsoft.com/office/drawing/2014/main" val="20006"/>
                    </a:ext>
                  </a:extLst>
                </a:gridCol>
                <a:gridCol w="947980">
                  <a:extLst>
                    <a:ext uri="{9D8B030D-6E8A-4147-A177-3AD203B41FA5}">
                      <a16:colId xmlns:a16="http://schemas.microsoft.com/office/drawing/2014/main" val="20007"/>
                    </a:ext>
                  </a:extLst>
                </a:gridCol>
                <a:gridCol w="717550">
                  <a:extLst>
                    <a:ext uri="{9D8B030D-6E8A-4147-A177-3AD203B41FA5}">
                      <a16:colId xmlns:a16="http://schemas.microsoft.com/office/drawing/2014/main" val="20008"/>
                    </a:ext>
                  </a:extLst>
                </a:gridCol>
                <a:gridCol w="958850">
                  <a:extLst>
                    <a:ext uri="{9D8B030D-6E8A-4147-A177-3AD203B41FA5}">
                      <a16:colId xmlns:a16="http://schemas.microsoft.com/office/drawing/2014/main" val="20009"/>
                    </a:ext>
                  </a:extLst>
                </a:gridCol>
              </a:tblGrid>
              <a:tr h="45720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[-8.2</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Blunt-nosed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half-angle once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11.1 km/s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PICA-15</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Pilot: DGB</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Main: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Triconical</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37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[12.2 km/s]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0.23 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[1070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5.82 cm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Mortar</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Pilot parachute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45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α)</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0.52 m²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[130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no</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0.83 m dia.</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7.3 m dia.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229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spin-stabilized at 13 rpm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entry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~46 kg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[36000 J/cm²]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 single-piece, direct bonded to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with HT-424</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[1.3]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[0.12]</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809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~71 kg/m²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[0.22 atm]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SLA-561V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~1350 Pa</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 ~700 Pa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365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~32 g's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0.22</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[1200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[1.397 cm]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Canopy: Nylon, Kevlar suspension lines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8214" name="TextBox 6">
            <a:extLst>
              <a:ext uri="{FF2B5EF4-FFF2-40B4-BE49-F238E27FC236}">
                <a16:creationId xmlns:a16="http://schemas.microsoft.com/office/drawing/2014/main" id="{30F0DEFE-744E-AC45-B78B-3046BED102F4}"/>
              </a:ext>
            </a:extLst>
          </p:cNvPr>
          <p:cNvSpPr txBox="1">
            <a:spLocks noChangeArrowheads="1"/>
          </p:cNvSpPr>
          <p:nvPr/>
        </p:nvSpPr>
        <p:spPr bwMode="auto">
          <a:xfrm rot="10800000" flipV="1">
            <a:off x="5817953" y="1613761"/>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32" name="Rectangle 31">
            <a:extLst>
              <a:ext uri="{FF2B5EF4-FFF2-40B4-BE49-F238E27FC236}">
                <a16:creationId xmlns:a16="http://schemas.microsoft.com/office/drawing/2014/main" id="{21A22722-50FE-9049-B282-76E5D7033A82}"/>
              </a:ext>
            </a:extLst>
          </p:cNvPr>
          <p:cNvSpPr/>
          <p:nvPr/>
        </p:nvSpPr>
        <p:spPr>
          <a:xfrm>
            <a:off x="379413" y="1614308"/>
            <a:ext cx="7088187" cy="3115779"/>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3" name="Straight Connector 32">
            <a:extLst>
              <a:ext uri="{FF2B5EF4-FFF2-40B4-BE49-F238E27FC236}">
                <a16:creationId xmlns:a16="http://schemas.microsoft.com/office/drawing/2014/main" id="{95ACBE1D-CC1D-E74E-8632-85F42E00466F}"/>
              </a:ext>
            </a:extLst>
          </p:cNvPr>
          <p:cNvCxnSpPr>
            <a:cxnSpLocks/>
          </p:cNvCxnSpPr>
          <p:nvPr/>
        </p:nvCxnSpPr>
        <p:spPr>
          <a:xfrm>
            <a:off x="1633538" y="1612304"/>
            <a:ext cx="0" cy="313273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217" name="Rectangle 6">
            <a:extLst>
              <a:ext uri="{FF2B5EF4-FFF2-40B4-BE49-F238E27FC236}">
                <a16:creationId xmlns:a16="http://schemas.microsoft.com/office/drawing/2014/main" id="{54326E2D-636E-8B45-928C-73571F8DDC55}"/>
              </a:ext>
            </a:extLst>
          </p:cNvPr>
          <p:cNvSpPr>
            <a:spLocks noChangeArrowheads="1"/>
          </p:cNvSpPr>
          <p:nvPr/>
        </p:nvSpPr>
        <p:spPr bwMode="auto">
          <a:xfrm>
            <a:off x="2010701" y="210627"/>
            <a:ext cx="3938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solidFill>
                  <a:srgbClr val="000000"/>
                </a:solidFill>
              </a:rPr>
              <a:t>To return and analyze samples from asteroid Bennu (1999RQ36) and return to Earth.</a:t>
            </a:r>
            <a:endParaRPr lang="en-US" altLang="en-US" sz="900" b="1" dirty="0">
              <a:solidFill>
                <a:srgbClr val="2459AB"/>
              </a:solidFill>
            </a:endParaRPr>
          </a:p>
        </p:txBody>
      </p:sp>
      <p:sp>
        <p:nvSpPr>
          <p:cNvPr id="48218" name="Rectangle 6">
            <a:extLst>
              <a:ext uri="{FF2B5EF4-FFF2-40B4-BE49-F238E27FC236}">
                <a16:creationId xmlns:a16="http://schemas.microsoft.com/office/drawing/2014/main" id="{80F222F8-99E5-9C4F-B290-9EE8832BA0B8}"/>
              </a:ext>
            </a:extLst>
          </p:cNvPr>
          <p:cNvSpPr>
            <a:spLocks noChangeArrowheads="1"/>
          </p:cNvSpPr>
          <p:nvPr/>
        </p:nvSpPr>
        <p:spPr bwMode="auto">
          <a:xfrm>
            <a:off x="2010700" y="580514"/>
            <a:ext cx="39385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endParaRPr lang="en-US" altLang="en-US" sz="900" b="1" dirty="0">
              <a:solidFill>
                <a:srgbClr val="2459AB"/>
              </a:solidFill>
            </a:endParaRPr>
          </a:p>
        </p:txBody>
      </p:sp>
      <p:sp>
        <p:nvSpPr>
          <p:cNvPr id="48219" name="Rectangle 6">
            <a:extLst>
              <a:ext uri="{FF2B5EF4-FFF2-40B4-BE49-F238E27FC236}">
                <a16:creationId xmlns:a16="http://schemas.microsoft.com/office/drawing/2014/main" id="{077689BB-8CC2-394A-8696-7117A29B024A}"/>
              </a:ext>
            </a:extLst>
          </p:cNvPr>
          <p:cNvSpPr>
            <a:spLocks noChangeArrowheads="1"/>
          </p:cNvSpPr>
          <p:nvPr/>
        </p:nvSpPr>
        <p:spPr bwMode="auto">
          <a:xfrm>
            <a:off x="2006029" y="796696"/>
            <a:ext cx="414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000000"/>
                </a:solidFill>
              </a:rPr>
              <a:t>The OSIRIS-</a:t>
            </a:r>
            <a:r>
              <a:rPr lang="en-US" altLang="en-US" sz="900" dirty="0" err="1">
                <a:solidFill>
                  <a:srgbClr val="000000"/>
                </a:solidFill>
              </a:rPr>
              <a:t>REx</a:t>
            </a:r>
            <a:r>
              <a:rPr lang="en-US" altLang="en-US" sz="900" dirty="0">
                <a:solidFill>
                  <a:srgbClr val="000000"/>
                </a:solidFill>
              </a:rPr>
              <a:t> capsule outer geometry and TPS are </a:t>
            </a:r>
          </a:p>
          <a:p>
            <a:pPr eaLnBrk="1" hangingPunct="1">
              <a:spcBef>
                <a:spcPct val="0"/>
              </a:spcBef>
              <a:buFontTx/>
              <a:buNone/>
            </a:pPr>
            <a:r>
              <a:rPr lang="en-US" altLang="en-US" sz="900" dirty="0">
                <a:solidFill>
                  <a:srgbClr val="000000"/>
                </a:solidFill>
              </a:rPr>
              <a:t>build-to-print based on the Stardust capsule.</a:t>
            </a:r>
            <a:endParaRPr lang="en-US" altLang="en-US" sz="900" b="1" dirty="0">
              <a:solidFill>
                <a:srgbClr val="2459AB"/>
              </a:solidFill>
            </a:endParaRPr>
          </a:p>
        </p:txBody>
      </p:sp>
      <p:cxnSp>
        <p:nvCxnSpPr>
          <p:cNvPr id="50" name="Straight Connector 49">
            <a:extLst>
              <a:ext uri="{FF2B5EF4-FFF2-40B4-BE49-F238E27FC236}">
                <a16:creationId xmlns:a16="http://schemas.microsoft.com/office/drawing/2014/main" id="{E9F8611D-9F28-1D47-9CD3-CC710A936AA6}"/>
              </a:ext>
            </a:extLst>
          </p:cNvPr>
          <p:cNvCxnSpPr>
            <a:cxnSpLocks/>
          </p:cNvCxnSpPr>
          <p:nvPr/>
        </p:nvCxnSpPr>
        <p:spPr>
          <a:xfrm>
            <a:off x="3138591" y="1612304"/>
            <a:ext cx="0" cy="311778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CA51039-126A-9449-BD52-D42672FE59E2}"/>
              </a:ext>
            </a:extLst>
          </p:cNvPr>
          <p:cNvCxnSpPr>
            <a:cxnSpLocks/>
          </p:cNvCxnSpPr>
          <p:nvPr/>
        </p:nvCxnSpPr>
        <p:spPr>
          <a:xfrm>
            <a:off x="4234482" y="1605218"/>
            <a:ext cx="0" cy="31248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022356D-E1E0-9749-966F-4412F1DC6E1B}"/>
              </a:ext>
            </a:extLst>
          </p:cNvPr>
          <p:cNvCxnSpPr>
            <a:cxnSpLocks/>
          </p:cNvCxnSpPr>
          <p:nvPr/>
        </p:nvCxnSpPr>
        <p:spPr>
          <a:xfrm>
            <a:off x="5791200" y="1612304"/>
            <a:ext cx="0" cy="313273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48223" name="Picture 22" descr="OSIRISx.jpg">
            <a:extLst>
              <a:ext uri="{FF2B5EF4-FFF2-40B4-BE49-F238E27FC236}">
                <a16:creationId xmlns:a16="http://schemas.microsoft.com/office/drawing/2014/main" id="{546D11D4-1796-5744-9FE7-C44FE22A4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37" y="778252"/>
            <a:ext cx="1263650" cy="7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24" name="Rectangle 4">
            <a:extLst>
              <a:ext uri="{FF2B5EF4-FFF2-40B4-BE49-F238E27FC236}">
                <a16:creationId xmlns:a16="http://schemas.microsoft.com/office/drawing/2014/main" id="{F618A38B-AA79-814B-88A4-33BBE5C51471}"/>
              </a:ext>
            </a:extLst>
          </p:cNvPr>
          <p:cNvSpPr>
            <a:spLocks noChangeArrowheads="1"/>
          </p:cNvSpPr>
          <p:nvPr/>
        </p:nvSpPr>
        <p:spPr bwMode="auto">
          <a:xfrm>
            <a:off x="287338" y="179388"/>
            <a:ext cx="18764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OSIRIS-REX</a:t>
            </a:r>
          </a:p>
          <a:p>
            <a:pPr eaLnBrk="1" hangingPunct="1">
              <a:spcBef>
                <a:spcPct val="0"/>
              </a:spcBef>
              <a:buFontTx/>
              <a:buNone/>
            </a:pPr>
            <a:r>
              <a:rPr lang="en-US" altLang="en-US" sz="900" b="1" dirty="0"/>
              <a:t>PLANET: </a:t>
            </a:r>
            <a:r>
              <a:rPr lang="en-US" altLang="en-US" sz="900" b="1" dirty="0">
                <a:solidFill>
                  <a:srgbClr val="2459AB"/>
                </a:solidFill>
              </a:rPr>
              <a:t>EARTH RETURN</a:t>
            </a:r>
          </a:p>
          <a:p>
            <a:pPr eaLnBrk="1" hangingPunct="1">
              <a:spcBef>
                <a:spcPct val="0"/>
              </a:spcBef>
              <a:buFontTx/>
              <a:buNone/>
            </a:pPr>
            <a:r>
              <a:rPr lang="en-US" altLang="en-US" sz="900" b="1" dirty="0"/>
              <a:t>LAUNCH: </a:t>
            </a:r>
            <a:r>
              <a:rPr lang="en-US" altLang="en-US" sz="900" b="1" dirty="0">
                <a:solidFill>
                  <a:srgbClr val="2459AB"/>
                </a:solidFill>
              </a:rPr>
              <a:t>SEPT 8, 2016</a:t>
            </a:r>
          </a:p>
          <a:p>
            <a:pPr eaLnBrk="1" hangingPunct="1">
              <a:spcBef>
                <a:spcPct val="0"/>
              </a:spcBef>
              <a:buFontTx/>
              <a:buNone/>
            </a:pPr>
            <a:r>
              <a:rPr lang="en-US" altLang="en-US" sz="900" b="1" dirty="0"/>
              <a:t>ENTRY: </a:t>
            </a:r>
            <a:r>
              <a:rPr lang="en-US" altLang="en-US" sz="900" b="1" dirty="0">
                <a:solidFill>
                  <a:srgbClr val="2459AB"/>
                </a:solidFill>
              </a:rPr>
              <a:t>PLANNED FOR</a:t>
            </a:r>
          </a:p>
          <a:p>
            <a:pPr eaLnBrk="1" hangingPunct="1">
              <a:spcBef>
                <a:spcPct val="0"/>
              </a:spcBef>
              <a:buFontTx/>
              <a:buNone/>
            </a:pPr>
            <a:r>
              <a:rPr lang="en-US" altLang="en-US" sz="900" b="1" dirty="0">
                <a:solidFill>
                  <a:srgbClr val="2459AB"/>
                </a:solidFill>
              </a:rPr>
              <a:t>SEPT 24, 2023</a:t>
            </a:r>
          </a:p>
          <a:p>
            <a:pPr eaLnBrk="1" hangingPunct="1">
              <a:spcBef>
                <a:spcPct val="0"/>
              </a:spcBef>
              <a:buFontTx/>
              <a:buNone/>
            </a:pPr>
            <a:endParaRPr lang="en-US" altLang="en-US" sz="900" b="1" dirty="0">
              <a:solidFill>
                <a:srgbClr val="2459AB"/>
              </a:solidFill>
            </a:endParaRPr>
          </a:p>
        </p:txBody>
      </p:sp>
      <p:pic>
        <p:nvPicPr>
          <p:cNvPr id="48225" name="Picture 33" descr="https://tsa-report.ndc.nasa.gov/missions/1425683742stardust_DIAGRAM_v3.jpg">
            <a:extLst>
              <a:ext uri="{FF2B5EF4-FFF2-40B4-BE49-F238E27FC236}">
                <a16:creationId xmlns:a16="http://schemas.microsoft.com/office/drawing/2014/main" id="{C7D0D9A2-DA16-434E-BE44-CFA9BB839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117" y="238739"/>
            <a:ext cx="1082717" cy="13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9E0F60A-1A63-1142-82B1-AB93C1807E48}"/>
              </a:ext>
            </a:extLst>
          </p:cNvPr>
          <p:cNvCxnSpPr/>
          <p:nvPr/>
        </p:nvCxnSpPr>
        <p:spPr>
          <a:xfrm rot="16200000" flipH="1">
            <a:off x="1241319" y="782625"/>
            <a:ext cx="1046163" cy="635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130" name="Slide Number Placeholder 2">
            <a:extLst>
              <a:ext uri="{FF2B5EF4-FFF2-40B4-BE49-F238E27FC236}">
                <a16:creationId xmlns:a16="http://schemas.microsoft.com/office/drawing/2014/main" id="{6BA7351A-695C-7F42-863E-9A98176048BE}"/>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32  </a:t>
            </a:r>
            <a:r>
              <a:rPr lang="en-US" altLang="en-US" sz="800" b="1" dirty="0">
                <a:solidFill>
                  <a:srgbClr val="2459AB"/>
                </a:solidFill>
              </a:rPr>
              <a:t>— </a:t>
            </a:r>
            <a:endParaRPr lang="en-US" altLang="en-US" sz="800" b="1" dirty="0"/>
          </a:p>
        </p:txBody>
      </p:sp>
      <p:sp>
        <p:nvSpPr>
          <p:cNvPr id="48131" name="TextBox 6">
            <a:extLst>
              <a:ext uri="{FF2B5EF4-FFF2-40B4-BE49-F238E27FC236}">
                <a16:creationId xmlns:a16="http://schemas.microsoft.com/office/drawing/2014/main" id="{9F82B30A-2690-2743-B764-8B1CF278B07A}"/>
              </a:ext>
            </a:extLst>
          </p:cNvPr>
          <p:cNvSpPr txBox="1">
            <a:spLocks noChangeArrowheads="1"/>
          </p:cNvSpPr>
          <p:nvPr/>
        </p:nvSpPr>
        <p:spPr bwMode="auto">
          <a:xfrm rot="10800000" flipV="1">
            <a:off x="351982" y="1613760"/>
            <a:ext cx="1306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48132" name="TextBox 6">
            <a:extLst>
              <a:ext uri="{FF2B5EF4-FFF2-40B4-BE49-F238E27FC236}">
                <a16:creationId xmlns:a16="http://schemas.microsoft.com/office/drawing/2014/main" id="{D2DF14DC-C1B2-274C-B14C-4AF43DB45CFA}"/>
              </a:ext>
            </a:extLst>
          </p:cNvPr>
          <p:cNvSpPr txBox="1">
            <a:spLocks noChangeArrowheads="1"/>
          </p:cNvSpPr>
          <p:nvPr/>
        </p:nvSpPr>
        <p:spPr bwMode="auto">
          <a:xfrm rot="10800000" flipV="1">
            <a:off x="3085320" y="1614307"/>
            <a:ext cx="1219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Aero/thermal</a:t>
            </a:r>
          </a:p>
          <a:p>
            <a:pPr algn="ctr" eaLnBrk="1" hangingPunct="1">
              <a:spcBef>
                <a:spcPct val="0"/>
              </a:spcBef>
              <a:buFontTx/>
              <a:buNone/>
            </a:pPr>
            <a:endParaRPr lang="en-US" altLang="en-US" sz="900" dirty="0">
              <a:solidFill>
                <a:srgbClr val="2459AB"/>
              </a:solidFill>
              <a:latin typeface="Arial Bold" charset="0"/>
            </a:endParaRPr>
          </a:p>
        </p:txBody>
      </p:sp>
      <p:sp>
        <p:nvSpPr>
          <p:cNvPr id="48133" name="TextBox 6">
            <a:extLst>
              <a:ext uri="{FF2B5EF4-FFF2-40B4-BE49-F238E27FC236}">
                <a16:creationId xmlns:a16="http://schemas.microsoft.com/office/drawing/2014/main" id="{44E46728-47B3-CE4A-8BBE-30F5BAF30E26}"/>
              </a:ext>
            </a:extLst>
          </p:cNvPr>
          <p:cNvSpPr txBox="1">
            <a:spLocks noChangeArrowheads="1"/>
          </p:cNvSpPr>
          <p:nvPr/>
        </p:nvSpPr>
        <p:spPr bwMode="auto">
          <a:xfrm rot="10800000" flipV="1">
            <a:off x="4359571" y="1613761"/>
            <a:ext cx="13414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endParaRPr lang="en-US" altLang="en-US" sz="800" i="1" dirty="0">
              <a:solidFill>
                <a:srgbClr val="2459AB"/>
              </a:solidFill>
              <a:latin typeface="Arial Bold" charset="0"/>
            </a:endParaRPr>
          </a:p>
        </p:txBody>
      </p:sp>
      <p:sp>
        <p:nvSpPr>
          <p:cNvPr id="48134" name="TextBox 140">
            <a:extLst>
              <a:ext uri="{FF2B5EF4-FFF2-40B4-BE49-F238E27FC236}">
                <a16:creationId xmlns:a16="http://schemas.microsoft.com/office/drawing/2014/main" id="{FE071E34-B0DA-6C46-82F2-7617A9B8CE80}"/>
              </a:ext>
            </a:extLst>
          </p:cNvPr>
          <p:cNvSpPr txBox="1">
            <a:spLocks noChangeArrowheads="1"/>
          </p:cNvSpPr>
          <p:nvPr/>
        </p:nvSpPr>
        <p:spPr bwMode="auto">
          <a:xfrm rot="10800000" flipV="1">
            <a:off x="1768127" y="1613760"/>
            <a:ext cx="1270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Geometry</a:t>
            </a:r>
            <a:endParaRPr lang="en-US" altLang="en-US" sz="800" i="1" dirty="0">
              <a:solidFill>
                <a:srgbClr val="2459AB"/>
              </a:solidFill>
              <a:latin typeface="Arial Bold" charset="0"/>
            </a:endParaRPr>
          </a:p>
        </p:txBody>
      </p:sp>
      <p:graphicFrame>
        <p:nvGraphicFramePr>
          <p:cNvPr id="30" name="Table 29">
            <a:extLst>
              <a:ext uri="{FF2B5EF4-FFF2-40B4-BE49-F238E27FC236}">
                <a16:creationId xmlns:a16="http://schemas.microsoft.com/office/drawing/2014/main" id="{979A340B-2F00-4A40-9120-8AD7B40E94F1}"/>
              </a:ext>
            </a:extLst>
          </p:cNvPr>
          <p:cNvGraphicFramePr>
            <a:graphicFrameLocks noGrp="1"/>
          </p:cNvGraphicFramePr>
          <p:nvPr>
            <p:extLst>
              <p:ext uri="{D42A27DB-BD31-4B8C-83A1-F6EECF244321}">
                <p14:modId xmlns:p14="http://schemas.microsoft.com/office/powerpoint/2010/main" val="2702947310"/>
              </p:ext>
            </p:extLst>
          </p:nvPr>
        </p:nvGraphicFramePr>
        <p:xfrm>
          <a:off x="379413" y="1813302"/>
          <a:ext cx="7088187" cy="2938145"/>
        </p:xfrm>
        <a:graphic>
          <a:graphicData uri="http://schemas.openxmlformats.org/drawingml/2006/table">
            <a:tbl>
              <a:tblPr/>
              <a:tblGrid>
                <a:gridCol w="646112">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701675">
                  <a:extLst>
                    <a:ext uri="{9D8B030D-6E8A-4147-A177-3AD203B41FA5}">
                      <a16:colId xmlns:a16="http://schemas.microsoft.com/office/drawing/2014/main" val="20002"/>
                    </a:ext>
                  </a:extLst>
                </a:gridCol>
                <a:gridCol w="809356">
                  <a:extLst>
                    <a:ext uri="{9D8B030D-6E8A-4147-A177-3AD203B41FA5}">
                      <a16:colId xmlns:a16="http://schemas.microsoft.com/office/drawing/2014/main" val="20003"/>
                    </a:ext>
                  </a:extLst>
                </a:gridCol>
                <a:gridCol w="612183">
                  <a:extLst>
                    <a:ext uri="{9D8B030D-6E8A-4147-A177-3AD203B41FA5}">
                      <a16:colId xmlns:a16="http://schemas.microsoft.com/office/drawing/2014/main" val="20004"/>
                    </a:ext>
                  </a:extLst>
                </a:gridCol>
                <a:gridCol w="480447">
                  <a:extLst>
                    <a:ext uri="{9D8B030D-6E8A-4147-A177-3AD203B41FA5}">
                      <a16:colId xmlns:a16="http://schemas.microsoft.com/office/drawing/2014/main" val="20005"/>
                    </a:ext>
                  </a:extLst>
                </a:gridCol>
                <a:gridCol w="604434">
                  <a:extLst>
                    <a:ext uri="{9D8B030D-6E8A-4147-A177-3AD203B41FA5}">
                      <a16:colId xmlns:a16="http://schemas.microsoft.com/office/drawing/2014/main" val="20006"/>
                    </a:ext>
                  </a:extLst>
                </a:gridCol>
                <a:gridCol w="947980">
                  <a:extLst>
                    <a:ext uri="{9D8B030D-6E8A-4147-A177-3AD203B41FA5}">
                      <a16:colId xmlns:a16="http://schemas.microsoft.com/office/drawing/2014/main" val="20007"/>
                    </a:ext>
                  </a:extLst>
                </a:gridCol>
                <a:gridCol w="717550">
                  <a:extLst>
                    <a:ext uri="{9D8B030D-6E8A-4147-A177-3AD203B41FA5}">
                      <a16:colId xmlns:a16="http://schemas.microsoft.com/office/drawing/2014/main" val="20008"/>
                    </a:ext>
                  </a:extLst>
                </a:gridCol>
                <a:gridCol w="958850">
                  <a:extLst>
                    <a:ext uri="{9D8B030D-6E8A-4147-A177-3AD203B41FA5}">
                      <a16:colId xmlns:a16="http://schemas.microsoft.com/office/drawing/2014/main" val="20009"/>
                    </a:ext>
                  </a:extLst>
                </a:gridCol>
              </a:tblGrid>
              <a:tr h="45720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angle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-16.18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Shape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70</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sphere-cone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Velocity at peak heat (PH)</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4880 m/s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material designation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Type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DGB</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037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Entry velocity: inertial &amp; relative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Relative: 5.33 km/s at 128.2 km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Nose radius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 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convective heating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68.4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Forebody thickness &amp;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[3.18 cm]        [212 kg]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Mortar fired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45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L/D (specify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trim α)</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0.248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-16.71</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Base area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15.9 m²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radiative heating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Ablated: yes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Ejected: yes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Reference diameter / area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21.5 m</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745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Control 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RCS: 8 thrusters ballast ejection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Vehicle entry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3317.3 kg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1672.5 J/cm²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method</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PICA: tiled, direct bonded to substructure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1.81</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374">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Ballistic </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co-eff.</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143.2 kg/m²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Payload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1022.8 kg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PH stag. pressure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24 kPa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material designation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SLA-561V </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Deployment dynamic pressure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519.6 Pa</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365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Peak deceleration</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10.73 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Fore: [6.4%] Aft: [1.9%]</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68.4 W/cm²</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thickness &amp; mass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[1.27 cm]          [64 kg]</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Parachute materials</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Canopy: Nylon, Suspension lines: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Technora</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T221 and Kevlar 29</a:t>
                      </a:r>
                    </a:p>
                  </a:txBody>
                  <a:tcPr marL="12700" marR="12700" marT="12693"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8214" name="TextBox 6">
            <a:extLst>
              <a:ext uri="{FF2B5EF4-FFF2-40B4-BE49-F238E27FC236}">
                <a16:creationId xmlns:a16="http://schemas.microsoft.com/office/drawing/2014/main" id="{30F0DEFE-744E-AC45-B78B-3046BED102F4}"/>
              </a:ext>
            </a:extLst>
          </p:cNvPr>
          <p:cNvSpPr txBox="1">
            <a:spLocks noChangeArrowheads="1"/>
          </p:cNvSpPr>
          <p:nvPr/>
        </p:nvSpPr>
        <p:spPr bwMode="auto">
          <a:xfrm rot="10800000" flipV="1">
            <a:off x="5825907" y="1613761"/>
            <a:ext cx="1616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sp>
        <p:nvSpPr>
          <p:cNvPr id="32" name="Rectangle 31">
            <a:extLst>
              <a:ext uri="{FF2B5EF4-FFF2-40B4-BE49-F238E27FC236}">
                <a16:creationId xmlns:a16="http://schemas.microsoft.com/office/drawing/2014/main" id="{21A22722-50FE-9049-B282-76E5D7033A82}"/>
              </a:ext>
            </a:extLst>
          </p:cNvPr>
          <p:cNvSpPr/>
          <p:nvPr/>
        </p:nvSpPr>
        <p:spPr>
          <a:xfrm>
            <a:off x="379413" y="1614308"/>
            <a:ext cx="7088187" cy="3136503"/>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33" name="Straight Connector 32">
            <a:extLst>
              <a:ext uri="{FF2B5EF4-FFF2-40B4-BE49-F238E27FC236}">
                <a16:creationId xmlns:a16="http://schemas.microsoft.com/office/drawing/2014/main" id="{95ACBE1D-CC1D-E74E-8632-85F42E00466F}"/>
              </a:ext>
            </a:extLst>
          </p:cNvPr>
          <p:cNvCxnSpPr>
            <a:cxnSpLocks/>
          </p:cNvCxnSpPr>
          <p:nvPr/>
        </p:nvCxnSpPr>
        <p:spPr>
          <a:xfrm>
            <a:off x="1633538" y="1612304"/>
            <a:ext cx="0" cy="313273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217" name="Rectangle 6">
            <a:extLst>
              <a:ext uri="{FF2B5EF4-FFF2-40B4-BE49-F238E27FC236}">
                <a16:creationId xmlns:a16="http://schemas.microsoft.com/office/drawing/2014/main" id="{54326E2D-636E-8B45-928C-73571F8DDC55}"/>
              </a:ext>
            </a:extLst>
          </p:cNvPr>
          <p:cNvSpPr>
            <a:spLocks noChangeArrowheads="1"/>
          </p:cNvSpPr>
          <p:nvPr/>
        </p:nvSpPr>
        <p:spPr bwMode="auto">
          <a:xfrm>
            <a:off x="1761224" y="178752"/>
            <a:ext cx="4934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DESCRIPTION: </a:t>
            </a:r>
            <a:r>
              <a:rPr lang="en-US" altLang="en-US" sz="900" dirty="0">
                <a:solidFill>
                  <a:srgbClr val="000000"/>
                </a:solidFill>
              </a:rPr>
              <a:t>Seek signs of ancient life and collect samples of rock and regolith (broken rock from soil) for possible return to Earth.</a:t>
            </a:r>
            <a:endParaRPr lang="en-US" altLang="en-US" sz="900" b="1" dirty="0">
              <a:solidFill>
                <a:srgbClr val="2459AB"/>
              </a:solidFill>
            </a:endParaRPr>
          </a:p>
        </p:txBody>
      </p:sp>
      <p:sp>
        <p:nvSpPr>
          <p:cNvPr id="48218" name="Rectangle 6">
            <a:extLst>
              <a:ext uri="{FF2B5EF4-FFF2-40B4-BE49-F238E27FC236}">
                <a16:creationId xmlns:a16="http://schemas.microsoft.com/office/drawing/2014/main" id="{80F222F8-99E5-9C4F-B290-9EE8832BA0B8}"/>
              </a:ext>
            </a:extLst>
          </p:cNvPr>
          <p:cNvSpPr>
            <a:spLocks noChangeArrowheads="1"/>
          </p:cNvSpPr>
          <p:nvPr/>
        </p:nvSpPr>
        <p:spPr bwMode="auto">
          <a:xfrm>
            <a:off x="1761225" y="468882"/>
            <a:ext cx="494057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 </a:t>
            </a:r>
            <a:r>
              <a:rPr lang="en-US" altLang="en-US" sz="900" dirty="0"/>
              <a:t>MEADS (Mars Entry Atmospheric Data System): 1 hypersonic heatshield pressure transducer, 6 supersonic heatshield pressure transducers, 1 low pressure transducer on </a:t>
            </a:r>
            <a:r>
              <a:rPr lang="en-US" altLang="en-US" sz="900" dirty="0" err="1"/>
              <a:t>backshell</a:t>
            </a:r>
            <a:r>
              <a:rPr lang="en-US" altLang="en-US" sz="900" dirty="0"/>
              <a:t>. MISP (MEDLI2 Instrumented Sensor Plugs): 11 PICA heatshield plugs with 1-3 embedded TCs, 6 SLA-561V plugs on </a:t>
            </a:r>
            <a:r>
              <a:rPr lang="en-US" altLang="en-US" sz="900" dirty="0" err="1"/>
              <a:t>backshell</a:t>
            </a:r>
            <a:r>
              <a:rPr lang="en-US" altLang="en-US" sz="900" dirty="0"/>
              <a:t> with 1-2 embedded TCs, and 3 direct heat flux sensing elements on </a:t>
            </a:r>
            <a:r>
              <a:rPr lang="en-US" altLang="en-US" sz="900" dirty="0" err="1"/>
              <a:t>backshell</a:t>
            </a:r>
            <a:r>
              <a:rPr lang="en-US" altLang="en-US" sz="900" dirty="0"/>
              <a:t> (2 total heat flux gauges and 1 radiometer). </a:t>
            </a:r>
            <a:endParaRPr lang="en-US" altLang="en-US" sz="900" dirty="0">
              <a:solidFill>
                <a:srgbClr val="2459AB"/>
              </a:solidFill>
            </a:endParaRPr>
          </a:p>
        </p:txBody>
      </p:sp>
      <p:sp>
        <p:nvSpPr>
          <p:cNvPr id="48219" name="Rectangle 6">
            <a:extLst>
              <a:ext uri="{FF2B5EF4-FFF2-40B4-BE49-F238E27FC236}">
                <a16:creationId xmlns:a16="http://schemas.microsoft.com/office/drawing/2014/main" id="{077689BB-8CC2-394A-8696-7117A29B024A}"/>
              </a:ext>
            </a:extLst>
          </p:cNvPr>
          <p:cNvSpPr>
            <a:spLocks noChangeArrowheads="1"/>
          </p:cNvSpPr>
          <p:nvPr/>
        </p:nvSpPr>
        <p:spPr bwMode="auto">
          <a:xfrm>
            <a:off x="1767576" y="1185050"/>
            <a:ext cx="4140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endParaRPr lang="en-US" altLang="en-US" sz="900" b="1" dirty="0">
              <a:solidFill>
                <a:srgbClr val="2459AB"/>
              </a:solidFill>
            </a:endParaRPr>
          </a:p>
        </p:txBody>
      </p:sp>
      <p:cxnSp>
        <p:nvCxnSpPr>
          <p:cNvPr id="50" name="Straight Connector 49">
            <a:extLst>
              <a:ext uri="{FF2B5EF4-FFF2-40B4-BE49-F238E27FC236}">
                <a16:creationId xmlns:a16="http://schemas.microsoft.com/office/drawing/2014/main" id="{E9F8611D-9F28-1D47-9CD3-CC710A936AA6}"/>
              </a:ext>
            </a:extLst>
          </p:cNvPr>
          <p:cNvCxnSpPr>
            <a:cxnSpLocks/>
          </p:cNvCxnSpPr>
          <p:nvPr/>
        </p:nvCxnSpPr>
        <p:spPr>
          <a:xfrm>
            <a:off x="3138591" y="1612304"/>
            <a:ext cx="0" cy="315288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CA51039-126A-9449-BD52-D42672FE59E2}"/>
              </a:ext>
            </a:extLst>
          </p:cNvPr>
          <p:cNvCxnSpPr>
            <a:cxnSpLocks/>
          </p:cNvCxnSpPr>
          <p:nvPr/>
        </p:nvCxnSpPr>
        <p:spPr>
          <a:xfrm>
            <a:off x="4233965" y="1605218"/>
            <a:ext cx="0" cy="315465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022356D-E1E0-9749-966F-4412F1DC6E1B}"/>
              </a:ext>
            </a:extLst>
          </p:cNvPr>
          <p:cNvCxnSpPr>
            <a:cxnSpLocks/>
          </p:cNvCxnSpPr>
          <p:nvPr/>
        </p:nvCxnSpPr>
        <p:spPr>
          <a:xfrm>
            <a:off x="5791200" y="1612304"/>
            <a:ext cx="0" cy="313273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224" name="Rectangle 4">
            <a:extLst>
              <a:ext uri="{FF2B5EF4-FFF2-40B4-BE49-F238E27FC236}">
                <a16:creationId xmlns:a16="http://schemas.microsoft.com/office/drawing/2014/main" id="{F618A38B-AA79-814B-88A4-33BBE5C51471}"/>
              </a:ext>
            </a:extLst>
          </p:cNvPr>
          <p:cNvSpPr>
            <a:spLocks noChangeArrowheads="1"/>
          </p:cNvSpPr>
          <p:nvPr/>
        </p:nvSpPr>
        <p:spPr bwMode="auto">
          <a:xfrm>
            <a:off x="287338" y="179388"/>
            <a:ext cx="18764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MISSION: </a:t>
            </a:r>
            <a:r>
              <a:rPr lang="en-US" altLang="en-US" sz="900" b="1" dirty="0">
                <a:solidFill>
                  <a:srgbClr val="2459AB"/>
                </a:solidFill>
              </a:rPr>
              <a:t>MARS2020</a:t>
            </a:r>
          </a:p>
          <a:p>
            <a:pPr eaLnBrk="1" hangingPunct="1">
              <a:spcBef>
                <a:spcPct val="0"/>
              </a:spcBef>
              <a:buFontTx/>
              <a:buNone/>
            </a:pPr>
            <a:r>
              <a:rPr lang="en-US" altLang="en-US" sz="900" b="1" dirty="0"/>
              <a:t>PLANET: </a:t>
            </a:r>
            <a:r>
              <a:rPr lang="en-US" altLang="en-US" sz="900" b="1" dirty="0">
                <a:solidFill>
                  <a:srgbClr val="2459AB"/>
                </a:solidFill>
              </a:rPr>
              <a:t>MARS</a:t>
            </a:r>
          </a:p>
          <a:p>
            <a:pPr eaLnBrk="1" hangingPunct="1">
              <a:spcBef>
                <a:spcPct val="0"/>
              </a:spcBef>
              <a:buFontTx/>
              <a:buNone/>
            </a:pPr>
            <a:r>
              <a:rPr lang="en-US" altLang="en-US" sz="900" b="1" dirty="0"/>
              <a:t>LAUNCH: </a:t>
            </a:r>
            <a:r>
              <a:rPr lang="en-US" altLang="en-US" sz="900" b="1" dirty="0">
                <a:solidFill>
                  <a:srgbClr val="2459AB"/>
                </a:solidFill>
              </a:rPr>
              <a:t>JUL 30, 2020</a:t>
            </a:r>
          </a:p>
          <a:p>
            <a:pPr eaLnBrk="1" hangingPunct="1">
              <a:spcBef>
                <a:spcPct val="0"/>
              </a:spcBef>
              <a:buFontTx/>
              <a:buNone/>
            </a:pPr>
            <a:r>
              <a:rPr lang="en-US" altLang="en-US" sz="900" b="1" dirty="0"/>
              <a:t>ENTRY: </a:t>
            </a:r>
            <a:r>
              <a:rPr lang="en-US" altLang="en-US" sz="900" b="1" dirty="0">
                <a:solidFill>
                  <a:srgbClr val="2459AB"/>
                </a:solidFill>
              </a:rPr>
              <a:t>FEB 18, 2021</a:t>
            </a:r>
          </a:p>
          <a:p>
            <a:pPr eaLnBrk="1" hangingPunct="1">
              <a:spcBef>
                <a:spcPct val="0"/>
              </a:spcBef>
              <a:buFontTx/>
              <a:buNone/>
            </a:pPr>
            <a:endParaRPr lang="en-US" altLang="en-US" sz="900" b="1" dirty="0">
              <a:solidFill>
                <a:srgbClr val="2459AB"/>
              </a:solidFill>
            </a:endParaRPr>
          </a:p>
        </p:txBody>
      </p:sp>
      <p:pic>
        <p:nvPicPr>
          <p:cNvPr id="22" name="Picture 52">
            <a:extLst>
              <a:ext uri="{FF2B5EF4-FFF2-40B4-BE49-F238E27FC236}">
                <a16:creationId xmlns:a16="http://schemas.microsoft.com/office/drawing/2014/main" id="{25FBB76F-D834-EC4C-BB96-B1011D5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20716" y="467758"/>
            <a:ext cx="1395567" cy="81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0EFB698-21C8-2B48-8E57-85A64B2DBF26}"/>
              </a:ext>
            </a:extLst>
          </p:cNvPr>
          <p:cNvPicPr>
            <a:picLocks noChangeAspect="1"/>
          </p:cNvPicPr>
          <p:nvPr/>
        </p:nvPicPr>
        <p:blipFill>
          <a:blip r:embed="rId3"/>
          <a:stretch>
            <a:fillRect/>
          </a:stretch>
        </p:blipFill>
        <p:spPr>
          <a:xfrm>
            <a:off x="507455" y="816015"/>
            <a:ext cx="853508" cy="720775"/>
          </a:xfrm>
          <a:prstGeom prst="rect">
            <a:avLst/>
          </a:prstGeom>
        </p:spPr>
      </p:pic>
    </p:spTree>
    <p:extLst>
      <p:ext uri="{BB962C8B-B14F-4D97-AF65-F5344CB8AC3E}">
        <p14:creationId xmlns:p14="http://schemas.microsoft.com/office/powerpoint/2010/main" val="3129425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6DB9AC07-028E-3C4B-86E2-95B86BEB4DC5}"/>
              </a:ext>
            </a:extLst>
          </p:cNvPr>
          <p:cNvSpPr txBox="1">
            <a:spLocks/>
          </p:cNvSpPr>
          <p:nvPr/>
        </p:nvSpPr>
        <p:spPr bwMode="auto">
          <a:xfrm>
            <a:off x="0" y="1804988"/>
            <a:ext cx="77724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3000"/>
              <a:t>Planetary Mission Entry Vehicles</a:t>
            </a:r>
            <a:br>
              <a:rPr lang="en-US" altLang="en-US" sz="3000"/>
            </a:br>
            <a:r>
              <a:rPr lang="en-US" altLang="en-US" sz="3000"/>
              <a:t> </a:t>
            </a:r>
            <a:br>
              <a:rPr lang="en-US" altLang="en-US" sz="3000"/>
            </a:br>
            <a:br>
              <a:rPr lang="en-US" altLang="en-US" sz="2100"/>
            </a:br>
            <a:endParaRPr lang="en-US" altLang="en-US" sz="2100"/>
          </a:p>
        </p:txBody>
      </p:sp>
      <p:sp>
        <p:nvSpPr>
          <p:cNvPr id="7170" name="Title 1">
            <a:extLst>
              <a:ext uri="{FF2B5EF4-FFF2-40B4-BE49-F238E27FC236}">
                <a16:creationId xmlns:a16="http://schemas.microsoft.com/office/drawing/2014/main" id="{41F738A6-1627-F744-9510-7A7F7BCA4B14}"/>
              </a:ext>
            </a:extLst>
          </p:cNvPr>
          <p:cNvSpPr txBox="1">
            <a:spLocks/>
          </p:cNvSpPr>
          <p:nvPr/>
        </p:nvSpPr>
        <p:spPr bwMode="auto">
          <a:xfrm>
            <a:off x="0" y="4010025"/>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a:t>N  A  S  A    A  M  E  S    R  E  S  E  A  R  C  H    C  E  N  T  E  R</a:t>
            </a:r>
          </a:p>
          <a:p>
            <a:pPr algn="ctr" eaLnBrk="1" hangingPunct="1">
              <a:spcBef>
                <a:spcPct val="0"/>
              </a:spcBef>
              <a:buFontTx/>
              <a:buNone/>
            </a:pPr>
            <a:endParaRPr lang="en-US" altLang="en-US" sz="700" b="1"/>
          </a:p>
          <a:p>
            <a:pPr algn="ctr" eaLnBrk="1" hangingPunct="1">
              <a:spcBef>
                <a:spcPct val="0"/>
              </a:spcBef>
              <a:buFontTx/>
              <a:buNone/>
            </a:pPr>
            <a:r>
              <a:rPr lang="en-US" altLang="en-US" sz="700"/>
              <a:t>E N T R Y   S Y S T E M S   A N D   T E C H N O L O G Y   D I V I S I O N</a:t>
            </a:r>
          </a:p>
        </p:txBody>
      </p:sp>
      <p:sp>
        <p:nvSpPr>
          <p:cNvPr id="7" name="Title 1">
            <a:extLst>
              <a:ext uri="{FF2B5EF4-FFF2-40B4-BE49-F238E27FC236}">
                <a16:creationId xmlns:a16="http://schemas.microsoft.com/office/drawing/2014/main" id="{E6AD4D64-A8CD-6F44-B555-AE77176A75AA}"/>
              </a:ext>
            </a:extLst>
          </p:cNvPr>
          <p:cNvSpPr txBox="1">
            <a:spLocks/>
          </p:cNvSpPr>
          <p:nvPr/>
        </p:nvSpPr>
        <p:spPr>
          <a:xfrm>
            <a:off x="1438275" y="2432050"/>
            <a:ext cx="4949825" cy="128588"/>
          </a:xfrm>
          <a:prstGeom prst="rect">
            <a:avLst/>
          </a:prstGeom>
        </p:spPr>
        <p:txBody>
          <a:bodyPr anchor="ctr"/>
          <a:lstStyle/>
          <a:p>
            <a:pPr algn="ctr" eaLnBrk="1" fontAlgn="auto" hangingPunct="1">
              <a:spcAft>
                <a:spcPts val="0"/>
              </a:spcAft>
              <a:defRPr/>
            </a:pPr>
            <a:r>
              <a:rPr lang="en-US" sz="1100" dirty="0">
                <a:latin typeface="Arial"/>
                <a:ea typeface="+mj-ea"/>
                <a:cs typeface="Arial"/>
              </a:rPr>
              <a:t>VERSION </a:t>
            </a:r>
            <a:r>
              <a:rPr lang="en-US" sz="1200" dirty="0">
                <a:latin typeface="Arial Black"/>
                <a:ea typeface="+mj-ea"/>
                <a:cs typeface="Arial Black"/>
              </a:rPr>
              <a:t>4.0</a:t>
            </a:r>
          </a:p>
        </p:txBody>
      </p:sp>
      <p:sp>
        <p:nvSpPr>
          <p:cNvPr id="8" name="Title 1">
            <a:extLst>
              <a:ext uri="{FF2B5EF4-FFF2-40B4-BE49-F238E27FC236}">
                <a16:creationId xmlns:a16="http://schemas.microsoft.com/office/drawing/2014/main" id="{8603EF96-5335-0043-B0F8-D02D06FE300D}"/>
              </a:ext>
            </a:extLst>
          </p:cNvPr>
          <p:cNvSpPr txBox="1">
            <a:spLocks/>
          </p:cNvSpPr>
          <p:nvPr/>
        </p:nvSpPr>
        <p:spPr>
          <a:xfrm>
            <a:off x="1438275" y="2192338"/>
            <a:ext cx="4949825" cy="130175"/>
          </a:xfrm>
          <a:prstGeom prst="rect">
            <a:avLst/>
          </a:prstGeom>
        </p:spPr>
        <p:txBody>
          <a:bodyPr anchor="ctr"/>
          <a:lstStyle/>
          <a:p>
            <a:pPr algn="ctr" eaLnBrk="1" fontAlgn="auto" hangingPunct="1">
              <a:spcAft>
                <a:spcPts val="0"/>
              </a:spcAft>
              <a:defRPr/>
            </a:pPr>
            <a:r>
              <a:rPr lang="en-US" sz="1600" dirty="0">
                <a:latin typeface="Arial"/>
                <a:ea typeface="+mj-ea"/>
                <a:cs typeface="Arial"/>
              </a:rPr>
              <a:t>QUICK REFERENCE GUIDE</a:t>
            </a:r>
          </a:p>
        </p:txBody>
      </p:sp>
      <p:cxnSp>
        <p:nvCxnSpPr>
          <p:cNvPr id="9" name="Straight Connector 8">
            <a:extLst>
              <a:ext uri="{FF2B5EF4-FFF2-40B4-BE49-F238E27FC236}">
                <a16:creationId xmlns:a16="http://schemas.microsoft.com/office/drawing/2014/main" id="{B36CF499-D5E8-AD4C-A02D-1551B6804578}"/>
              </a:ext>
            </a:extLst>
          </p:cNvPr>
          <p:cNvCxnSpPr/>
          <p:nvPr/>
        </p:nvCxnSpPr>
        <p:spPr>
          <a:xfrm>
            <a:off x="1438275" y="4430713"/>
            <a:ext cx="4949825"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
            <a:extLst>
              <a:ext uri="{FF2B5EF4-FFF2-40B4-BE49-F238E27FC236}">
                <a16:creationId xmlns:a16="http://schemas.microsoft.com/office/drawing/2014/main" id="{A3FE696B-97AE-9A42-9C31-EB70DE7381AE}"/>
              </a:ext>
            </a:extLst>
          </p:cNvPr>
          <p:cNvSpPr>
            <a:spLocks noChangeArrowheads="1"/>
          </p:cNvSpPr>
          <p:nvPr/>
        </p:nvSpPr>
        <p:spPr bwMode="auto">
          <a:xfrm>
            <a:off x="1208088" y="127000"/>
            <a:ext cx="53832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dirty="0">
                <a:latin typeface="Arial Black" panose="020B0604020202020204" pitchFamily="34" charset="0"/>
              </a:rPr>
              <a:t>APPENDIX I </a:t>
            </a:r>
            <a:r>
              <a:rPr lang="en-US" altLang="en-US" sz="900" dirty="0"/>
              <a:t>List of Space Vehicles and Their Missions Unmanned Planetary Probes</a:t>
            </a:r>
          </a:p>
        </p:txBody>
      </p:sp>
      <p:sp>
        <p:nvSpPr>
          <p:cNvPr id="13" name="Title 1">
            <a:extLst>
              <a:ext uri="{FF2B5EF4-FFF2-40B4-BE49-F238E27FC236}">
                <a16:creationId xmlns:a16="http://schemas.microsoft.com/office/drawing/2014/main" id="{21B548DF-DE4A-794E-AA6A-0E4B81DAFF88}"/>
              </a:ext>
            </a:extLst>
          </p:cNvPr>
          <p:cNvSpPr txBox="1">
            <a:spLocks/>
          </p:cNvSpPr>
          <p:nvPr/>
        </p:nvSpPr>
        <p:spPr>
          <a:xfrm>
            <a:off x="667911" y="490538"/>
            <a:ext cx="5732890" cy="885038"/>
          </a:xfrm>
          <a:prstGeom prst="rect">
            <a:avLst/>
          </a:prstGeom>
        </p:spPr>
        <p:txBody>
          <a:bodyPr anchor="ctr"/>
          <a:lstStyle/>
          <a:p>
            <a:pPr eaLnBrk="1" fontAlgn="auto" hangingPunct="1">
              <a:spcAft>
                <a:spcPts val="0"/>
              </a:spcAft>
              <a:defRPr/>
            </a:pPr>
            <a:r>
              <a:rPr lang="en-US" sz="900" dirty="0">
                <a:latin typeface="Arial"/>
                <a:ea typeface="+mj-ea"/>
                <a:cs typeface="Arial"/>
              </a:rPr>
              <a:t>For a complete list of deep space exploration go to </a:t>
            </a:r>
            <a:r>
              <a:rPr lang="en-US" sz="900" dirty="0">
                <a:latin typeface="Arial"/>
                <a:ea typeface="+mj-ea"/>
                <a:cs typeface="Arial"/>
                <a:hlinkClick r:id="rId2"/>
              </a:rPr>
              <a:t>www.nasa.gov</a:t>
            </a:r>
            <a:r>
              <a:rPr lang="en-US" sz="900" dirty="0">
                <a:latin typeface="Arial"/>
                <a:ea typeface="+mj-ea"/>
                <a:cs typeface="Arial"/>
              </a:rPr>
              <a:t> –&gt; Downloads –&gt; History E-books –&gt; Beyond Earth: A Chronicle of Deep Space Exploration.</a:t>
            </a:r>
          </a:p>
          <a:p>
            <a:pPr eaLnBrk="1" fontAlgn="auto" hangingPunct="1">
              <a:spcAft>
                <a:spcPts val="0"/>
              </a:spcAft>
              <a:defRPr/>
            </a:pPr>
            <a:endParaRPr lang="en-US" sz="900" dirty="0">
              <a:latin typeface="Arial"/>
              <a:ea typeface="+mj-ea"/>
              <a:cs typeface="Arial"/>
            </a:endParaRPr>
          </a:p>
          <a:p>
            <a:pPr algn="ctr" eaLnBrk="1" fontAlgn="auto" hangingPunct="1">
              <a:spcAft>
                <a:spcPts val="0"/>
              </a:spcAft>
              <a:defRPr/>
            </a:pPr>
            <a:r>
              <a:rPr lang="en-US" sz="900" u="sng" dirty="0">
                <a:hlinkClick r:id="rId3" tooltip="https://www.nasa.gov/connect/ebooks/history_ebooks_archive_1.html"/>
              </a:rPr>
              <a:t>History e-Books | NASA</a:t>
            </a:r>
            <a:endParaRPr lang="en-US" sz="900" dirty="0">
              <a:latin typeface="Arial"/>
              <a:ea typeface="+mj-ea"/>
              <a:cs typeface="Arial"/>
            </a:endParaRPr>
          </a:p>
        </p:txBody>
      </p:sp>
      <p:sp>
        <p:nvSpPr>
          <p:cNvPr id="49157" name="Slide Number Placeholder 2">
            <a:extLst>
              <a:ext uri="{FF2B5EF4-FFF2-40B4-BE49-F238E27FC236}">
                <a16:creationId xmlns:a16="http://schemas.microsoft.com/office/drawing/2014/main" id="{5A97BDDE-7D9A-5E4F-8B94-B33B2CB5D4A4}"/>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33  </a:t>
            </a:r>
            <a:r>
              <a:rPr lang="en-US" altLang="en-US" sz="800" b="1" dirty="0">
                <a:solidFill>
                  <a:srgbClr val="2459AB"/>
                </a:solidFill>
              </a:rPr>
              <a:t>— </a:t>
            </a:r>
            <a:endParaRPr lang="en-US" altLang="en-US" sz="800" b="1" dirty="0"/>
          </a:p>
        </p:txBody>
      </p:sp>
      <p:cxnSp>
        <p:nvCxnSpPr>
          <p:cNvPr id="8" name="Straight Connector 7">
            <a:extLst>
              <a:ext uri="{FF2B5EF4-FFF2-40B4-BE49-F238E27FC236}">
                <a16:creationId xmlns:a16="http://schemas.microsoft.com/office/drawing/2014/main" id="{383F8A30-F14F-4041-AD0B-DB6472D5A1B8}"/>
              </a:ext>
            </a:extLst>
          </p:cNvPr>
          <p:cNvCxnSpPr/>
          <p:nvPr/>
        </p:nvCxnSpPr>
        <p:spPr>
          <a:xfrm flipV="1">
            <a:off x="501650" y="1364464"/>
            <a:ext cx="6769100" cy="11112"/>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7">
            <a:extLst>
              <a:ext uri="{FF2B5EF4-FFF2-40B4-BE49-F238E27FC236}">
                <a16:creationId xmlns:a16="http://schemas.microsoft.com/office/drawing/2014/main" id="{990F7170-1E6C-7F4A-81BC-05B1D455E5DA}"/>
              </a:ext>
            </a:extLst>
          </p:cNvPr>
          <p:cNvSpPr>
            <a:spLocks noChangeArrowheads="1"/>
          </p:cNvSpPr>
          <p:nvPr/>
        </p:nvSpPr>
        <p:spPr bwMode="auto">
          <a:xfrm>
            <a:off x="501650" y="1716659"/>
            <a:ext cx="325136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Entry angle</a:t>
            </a:r>
          </a:p>
          <a:p>
            <a:pPr eaLnBrk="1" hangingPunct="1">
              <a:spcBef>
                <a:spcPct val="0"/>
              </a:spcBef>
              <a:buFontTx/>
              <a:buNone/>
            </a:pPr>
            <a:r>
              <a:rPr lang="en-US" altLang="en-US" sz="700" dirty="0"/>
              <a:t>The angle between the local horizontal plane (orthogonal to the vector from the planet center to the vehicle) and the velocity vector of the vehicle, </a:t>
            </a:r>
            <a:r>
              <a:rPr lang="en-US" altLang="en-US" sz="700" i="1" dirty="0"/>
              <a:t>V</a:t>
            </a:r>
            <a:r>
              <a:rPr lang="en-US" altLang="en-US" sz="700" dirty="0"/>
              <a:t>, at a reference altitude, </a:t>
            </a:r>
            <a:r>
              <a:rPr lang="en-US" altLang="en-US" sz="700" i="1" dirty="0"/>
              <a:t>h</a:t>
            </a:r>
            <a:r>
              <a:rPr lang="en-US" altLang="en-US" sz="700" dirty="0"/>
              <a:t>. The entry angle can be inertial or relative, depending on entry velocity used.</a:t>
            </a:r>
            <a:r>
              <a:rPr lang="en-US" altLang="en-US" sz="700" i="1" dirty="0"/>
              <a:t> Y </a:t>
            </a:r>
            <a:r>
              <a:rPr lang="en-US" altLang="en-US" sz="700" dirty="0"/>
              <a:t>is negative when </a:t>
            </a:r>
            <a:r>
              <a:rPr lang="en-US" altLang="en-US" sz="700" i="1" dirty="0"/>
              <a:t>V</a:t>
            </a:r>
            <a:r>
              <a:rPr lang="en-US" altLang="en-US" sz="700" dirty="0"/>
              <a:t>, is below the horizontal plane, as in planetary entry.</a:t>
            </a:r>
          </a:p>
          <a:p>
            <a:pPr eaLnBrk="1" hangingPunct="1">
              <a:spcBef>
                <a:spcPct val="0"/>
              </a:spcBef>
              <a:buFontTx/>
              <a:buNone/>
            </a:pPr>
            <a:r>
              <a:rPr lang="en-US" altLang="en-US" sz="700" dirty="0"/>
              <a:t> </a:t>
            </a:r>
          </a:p>
          <a:p>
            <a:pPr eaLnBrk="1" hangingPunct="1">
              <a:spcBef>
                <a:spcPct val="0"/>
              </a:spcBef>
              <a:buFontTx/>
              <a:buNone/>
            </a:pPr>
            <a:r>
              <a:rPr lang="en-US" altLang="en-US" sz="700" b="1" dirty="0"/>
              <a:t>Entry velocity inertial</a:t>
            </a:r>
          </a:p>
          <a:p>
            <a:pPr eaLnBrk="1" hangingPunct="1">
              <a:spcBef>
                <a:spcPct val="0"/>
              </a:spcBef>
              <a:buFontTx/>
              <a:buNone/>
            </a:pPr>
            <a:r>
              <a:rPr lang="en-US" altLang="en-US" sz="700" dirty="0"/>
              <a:t>The vehicle velocity at reference altitude, </a:t>
            </a:r>
            <a:r>
              <a:rPr lang="en-US" altLang="en-US" sz="700" i="1" dirty="0"/>
              <a:t>h</a:t>
            </a:r>
            <a:r>
              <a:rPr lang="en-US" altLang="en-US" sz="700" dirty="0"/>
              <a:t>, assuming a non-rotating planet.</a:t>
            </a:r>
          </a:p>
          <a:p>
            <a:pPr eaLnBrk="1" hangingPunct="1">
              <a:spcBef>
                <a:spcPct val="0"/>
              </a:spcBef>
              <a:buFontTx/>
              <a:buNone/>
            </a:pPr>
            <a:endParaRPr lang="en-US" altLang="en-US" sz="700" dirty="0"/>
          </a:p>
          <a:p>
            <a:pPr eaLnBrk="1" hangingPunct="1">
              <a:spcBef>
                <a:spcPct val="0"/>
              </a:spcBef>
              <a:buFontTx/>
              <a:buNone/>
            </a:pPr>
            <a:r>
              <a:rPr lang="en-US" altLang="en-US" sz="700" b="1" dirty="0"/>
              <a:t>Entry velocity relative</a:t>
            </a:r>
          </a:p>
          <a:p>
            <a:pPr eaLnBrk="1" hangingPunct="1">
              <a:spcBef>
                <a:spcPct val="0"/>
              </a:spcBef>
              <a:buFontTx/>
              <a:buNone/>
            </a:pPr>
            <a:r>
              <a:rPr lang="en-US" altLang="en-US" sz="700" dirty="0"/>
              <a:t>The inertial entry velocity amended by the component of the planet’s rotation, assuming the atmosphere to be a solid body.</a:t>
            </a:r>
          </a:p>
          <a:p>
            <a:pPr eaLnBrk="1" hangingPunct="1">
              <a:spcBef>
                <a:spcPct val="0"/>
              </a:spcBef>
              <a:buFontTx/>
              <a:buNone/>
            </a:pPr>
            <a:endParaRPr lang="en-US" altLang="en-US" sz="700" dirty="0"/>
          </a:p>
          <a:p>
            <a:pPr eaLnBrk="1" hangingPunct="1">
              <a:spcBef>
                <a:spcPct val="0"/>
              </a:spcBef>
              <a:buFontTx/>
              <a:buNone/>
            </a:pPr>
            <a:r>
              <a:rPr lang="en-US" altLang="en-US" sz="700" b="1" dirty="0"/>
              <a:t>Trim L/D</a:t>
            </a:r>
          </a:p>
          <a:p>
            <a:pPr eaLnBrk="1" hangingPunct="1">
              <a:spcBef>
                <a:spcPct val="0"/>
              </a:spcBef>
              <a:buFontTx/>
              <a:buNone/>
            </a:pPr>
            <a:r>
              <a:rPr lang="en-US" altLang="en-US" sz="700" dirty="0"/>
              <a:t>The </a:t>
            </a:r>
            <a:r>
              <a:rPr lang="en-US" altLang="en-US" sz="700" i="1" dirty="0"/>
              <a:t>L/D </a:t>
            </a:r>
            <a:r>
              <a:rPr lang="en-US" altLang="en-US" sz="700" dirty="0"/>
              <a:t>where vehicle is statically stable. The vehicle will trim (restore) to trim angle of attack if variations occur.</a:t>
            </a:r>
          </a:p>
          <a:p>
            <a:pPr eaLnBrk="1" hangingPunct="1">
              <a:spcBef>
                <a:spcPct val="0"/>
              </a:spcBef>
              <a:buFontTx/>
              <a:buNone/>
            </a:pPr>
            <a:endParaRPr lang="en-US" altLang="en-US" sz="700" dirty="0"/>
          </a:p>
          <a:p>
            <a:pPr eaLnBrk="1" hangingPunct="1">
              <a:spcBef>
                <a:spcPct val="0"/>
              </a:spcBef>
              <a:buFontTx/>
              <a:buNone/>
            </a:pPr>
            <a:r>
              <a:rPr lang="en-US" altLang="en-US" sz="700" b="1" dirty="0"/>
              <a:t>Control method</a:t>
            </a:r>
          </a:p>
          <a:p>
            <a:pPr eaLnBrk="1" hangingPunct="1">
              <a:spcBef>
                <a:spcPct val="0"/>
              </a:spcBef>
              <a:buFontTx/>
              <a:buNone/>
            </a:pPr>
            <a:r>
              <a:rPr lang="en-US" altLang="en-US" sz="700" dirty="0"/>
              <a:t>(a) Ballistic: no control, subject to drag forces only, with passive stability about zero lift condition; (b) Controlled Ballistic: active control to maintain zero lift; and (c) RCS: a set of small engines called the reaction control system (RCS) engines.</a:t>
            </a:r>
          </a:p>
          <a:p>
            <a:pPr eaLnBrk="1" hangingPunct="1">
              <a:spcBef>
                <a:spcPct val="0"/>
              </a:spcBef>
              <a:buFontTx/>
              <a:buNone/>
            </a:pPr>
            <a:endParaRPr lang="en-US" altLang="en-US" sz="700" b="1" i="1" dirty="0"/>
          </a:p>
          <a:p>
            <a:pPr eaLnBrk="1" hangingPunct="1">
              <a:spcBef>
                <a:spcPct val="0"/>
              </a:spcBef>
              <a:buFontTx/>
              <a:buNone/>
            </a:pPr>
            <a:r>
              <a:rPr lang="en-US" altLang="en-US" sz="700" b="1" dirty="0"/>
              <a:t>Ballistic coefficient</a:t>
            </a:r>
          </a:p>
          <a:p>
            <a:pPr eaLnBrk="1" hangingPunct="1">
              <a:spcBef>
                <a:spcPct val="0"/>
              </a:spcBef>
              <a:buFontTx/>
              <a:buNone/>
            </a:pPr>
            <a:r>
              <a:rPr lang="en-US" altLang="en-US" sz="700" dirty="0"/>
              <a:t>The ratio of the product of drag coefficient (</a:t>
            </a:r>
            <a:r>
              <a:rPr lang="en-US" altLang="en-US" sz="700" i="1" dirty="0"/>
              <a:t>Cd</a:t>
            </a:r>
            <a:r>
              <a:rPr lang="en-US" altLang="en-US" sz="700" dirty="0"/>
              <a:t>) and projected reference area (</a:t>
            </a:r>
            <a:r>
              <a:rPr lang="en-US" altLang="en-US" sz="700" i="1" dirty="0"/>
              <a:t>A</a:t>
            </a:r>
            <a:r>
              <a:rPr lang="en-US" altLang="en-US" sz="700" dirty="0"/>
              <a:t>) to mass (</a:t>
            </a:r>
            <a:r>
              <a:rPr lang="en-US" altLang="en-US" sz="700" i="1" dirty="0"/>
              <a:t>m</a:t>
            </a:r>
            <a:r>
              <a:rPr lang="en-US" altLang="en-US" sz="700" dirty="0"/>
              <a:t>), giving </a:t>
            </a:r>
            <a:r>
              <a:rPr lang="en-US" altLang="en-US" sz="700" i="1" dirty="0"/>
              <a:t>m/</a:t>
            </a:r>
            <a:r>
              <a:rPr lang="en-US" altLang="en-US" sz="700" i="1" dirty="0" err="1"/>
              <a:t>CdA</a:t>
            </a:r>
            <a:r>
              <a:rPr lang="en-US" altLang="en-US" sz="700" dirty="0"/>
              <a:t>.</a:t>
            </a:r>
          </a:p>
          <a:p>
            <a:pPr eaLnBrk="1" hangingPunct="1">
              <a:spcBef>
                <a:spcPct val="0"/>
              </a:spcBef>
              <a:buFontTx/>
              <a:buNone/>
            </a:pPr>
            <a:endParaRPr lang="en-US" altLang="en-US" sz="700" b="1" i="1" dirty="0"/>
          </a:p>
        </p:txBody>
      </p:sp>
      <p:sp>
        <p:nvSpPr>
          <p:cNvPr id="11" name="Rectangle 10">
            <a:extLst>
              <a:ext uri="{FF2B5EF4-FFF2-40B4-BE49-F238E27FC236}">
                <a16:creationId xmlns:a16="http://schemas.microsoft.com/office/drawing/2014/main" id="{FE3CF7DD-793D-4C47-AC03-CAC346A15D13}"/>
              </a:ext>
            </a:extLst>
          </p:cNvPr>
          <p:cNvSpPr>
            <a:spLocks noChangeArrowheads="1"/>
          </p:cNvSpPr>
          <p:nvPr/>
        </p:nvSpPr>
        <p:spPr bwMode="auto">
          <a:xfrm>
            <a:off x="-96270" y="1403225"/>
            <a:ext cx="777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dirty="0">
                <a:latin typeface="Arial Black" panose="020B0604020202020204" pitchFamily="34" charset="0"/>
              </a:rPr>
              <a:t>APPENDIX II </a:t>
            </a:r>
            <a:r>
              <a:rPr lang="en-US" altLang="en-US" sz="900" dirty="0"/>
              <a:t>Definitions</a:t>
            </a:r>
          </a:p>
        </p:txBody>
      </p:sp>
      <p:sp>
        <p:nvSpPr>
          <p:cNvPr id="12" name="Rectangle 15">
            <a:extLst>
              <a:ext uri="{FF2B5EF4-FFF2-40B4-BE49-F238E27FC236}">
                <a16:creationId xmlns:a16="http://schemas.microsoft.com/office/drawing/2014/main" id="{55C7A063-B43E-E945-9086-87FF4691C246}"/>
              </a:ext>
            </a:extLst>
          </p:cNvPr>
          <p:cNvSpPr>
            <a:spLocks noChangeArrowheads="1"/>
          </p:cNvSpPr>
          <p:nvPr/>
        </p:nvSpPr>
        <p:spPr bwMode="auto">
          <a:xfrm>
            <a:off x="3753016" y="1716659"/>
            <a:ext cx="3517734"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Peak deceleration</a:t>
            </a:r>
          </a:p>
          <a:p>
            <a:pPr eaLnBrk="1" hangingPunct="1">
              <a:spcBef>
                <a:spcPct val="0"/>
              </a:spcBef>
              <a:buFontTx/>
              <a:buNone/>
            </a:pPr>
            <a:r>
              <a:rPr lang="en-US" altLang="en-US" sz="700" dirty="0"/>
              <a:t>Maximum deceleration force on the vehicle during entry, stated in Earth gravity, g.</a:t>
            </a:r>
          </a:p>
          <a:p>
            <a:pPr eaLnBrk="1" hangingPunct="1">
              <a:spcBef>
                <a:spcPct val="0"/>
              </a:spcBef>
              <a:buFontTx/>
              <a:buNone/>
            </a:pPr>
            <a:endParaRPr lang="en-US" altLang="en-US" sz="700" b="1" dirty="0"/>
          </a:p>
          <a:p>
            <a:pPr eaLnBrk="1" hangingPunct="1">
              <a:spcBef>
                <a:spcPct val="0"/>
              </a:spcBef>
              <a:buFontTx/>
              <a:buNone/>
            </a:pPr>
            <a:r>
              <a:rPr lang="en-US" altLang="en-US" sz="700" b="1" dirty="0"/>
              <a:t>Shape</a:t>
            </a:r>
          </a:p>
          <a:p>
            <a:pPr eaLnBrk="1" hangingPunct="1">
              <a:spcBef>
                <a:spcPct val="0"/>
              </a:spcBef>
              <a:buFontTx/>
              <a:buNone/>
            </a:pPr>
            <a:r>
              <a:rPr lang="en-US" altLang="en-US" sz="700" dirty="0"/>
              <a:t>All vehicles are spherically blunted cones, or spherical, or conical.</a:t>
            </a:r>
          </a:p>
          <a:p>
            <a:pPr eaLnBrk="1" hangingPunct="1">
              <a:spcBef>
                <a:spcPct val="0"/>
              </a:spcBef>
              <a:buFontTx/>
              <a:buNone/>
            </a:pPr>
            <a:endParaRPr lang="en-US" altLang="en-US" sz="700" dirty="0"/>
          </a:p>
          <a:p>
            <a:pPr eaLnBrk="1" hangingPunct="1">
              <a:spcBef>
                <a:spcPct val="0"/>
              </a:spcBef>
              <a:buFontTx/>
              <a:buNone/>
            </a:pPr>
            <a:r>
              <a:rPr lang="en-US" altLang="en-US" sz="700" b="1" dirty="0"/>
              <a:t>Nose radius</a:t>
            </a:r>
          </a:p>
          <a:p>
            <a:pPr eaLnBrk="1" hangingPunct="1">
              <a:spcBef>
                <a:spcPct val="0"/>
              </a:spcBef>
              <a:buFontTx/>
              <a:buNone/>
            </a:pPr>
            <a:r>
              <a:rPr lang="en-US" altLang="en-US" sz="700" dirty="0"/>
              <a:t>The radius of the spherical nose, or the capsule radius.</a:t>
            </a:r>
          </a:p>
          <a:p>
            <a:pPr eaLnBrk="1" hangingPunct="1">
              <a:spcBef>
                <a:spcPct val="0"/>
              </a:spcBef>
              <a:buFontTx/>
              <a:buNone/>
            </a:pPr>
            <a:endParaRPr lang="en-US" altLang="en-US" sz="700" dirty="0"/>
          </a:p>
          <a:p>
            <a:pPr eaLnBrk="1" hangingPunct="1">
              <a:spcBef>
                <a:spcPct val="0"/>
              </a:spcBef>
              <a:buFontTx/>
              <a:buNone/>
            </a:pPr>
            <a:r>
              <a:rPr lang="en-US" altLang="en-US" sz="700" b="1" dirty="0"/>
              <a:t>Base area</a:t>
            </a:r>
          </a:p>
          <a:p>
            <a:pPr eaLnBrk="1" hangingPunct="1">
              <a:spcBef>
                <a:spcPct val="0"/>
              </a:spcBef>
              <a:buFontTx/>
              <a:buNone/>
            </a:pPr>
            <a:r>
              <a:rPr lang="en-US" altLang="en-US" sz="700" dirty="0"/>
              <a:t>The total apparent or drag area projected along the centerline.</a:t>
            </a:r>
          </a:p>
          <a:p>
            <a:pPr eaLnBrk="1" hangingPunct="1">
              <a:spcBef>
                <a:spcPct val="0"/>
              </a:spcBef>
              <a:buFontTx/>
              <a:buNone/>
            </a:pPr>
            <a:endParaRPr lang="en-US" altLang="en-US" sz="700" dirty="0"/>
          </a:p>
          <a:p>
            <a:pPr eaLnBrk="1" hangingPunct="1">
              <a:spcBef>
                <a:spcPct val="0"/>
              </a:spcBef>
              <a:buFontTx/>
              <a:buNone/>
            </a:pPr>
            <a:r>
              <a:rPr lang="en-US" altLang="en-US" sz="700" b="1" dirty="0"/>
              <a:t>Vehicle entry mass</a:t>
            </a:r>
          </a:p>
          <a:p>
            <a:pPr eaLnBrk="1" hangingPunct="1">
              <a:spcBef>
                <a:spcPct val="0"/>
              </a:spcBef>
              <a:buFontTx/>
              <a:buNone/>
            </a:pPr>
            <a:r>
              <a:rPr lang="en-US" altLang="en-US" sz="700" dirty="0"/>
              <a:t>The total vehicle mass of the vehicle at entry, including TPS and payload. Generally, the vehicle mass at entry is the same as take-off mass minus any fuel used for maneuvering. However, the mass can change after leaving the orbiter but before entry. An example is the small probe of Pioneer Venus where the spin yo-yo was jettisoned before entry. The mass can also change during entry if the heat shield material ablates. An (extreme) example was the Galileo probe that lost about 26% of its entry mass to ablation.</a:t>
            </a:r>
          </a:p>
          <a:p>
            <a:pPr eaLnBrk="1" hangingPunct="1">
              <a:spcBef>
                <a:spcPct val="0"/>
              </a:spcBef>
              <a:buFontTx/>
              <a:buNone/>
            </a:pPr>
            <a:endParaRPr lang="en-US" altLang="en-US" sz="700" dirty="0"/>
          </a:p>
          <a:p>
            <a:pPr eaLnBrk="1" hangingPunct="1">
              <a:spcBef>
                <a:spcPct val="0"/>
              </a:spcBef>
              <a:buFontTx/>
              <a:buNone/>
            </a:pPr>
            <a:r>
              <a:rPr lang="en-US" altLang="en-US" sz="700" b="1" dirty="0"/>
              <a:t>Payload mass</a:t>
            </a:r>
          </a:p>
          <a:p>
            <a:pPr eaLnBrk="1" hangingPunct="1">
              <a:spcBef>
                <a:spcPct val="0"/>
              </a:spcBef>
              <a:buFontTx/>
              <a:buNone/>
            </a:pPr>
            <a:r>
              <a:rPr lang="en-US" altLang="en-US" sz="700" dirty="0"/>
              <a:t>The proportion of payload mass (scientific instruments and may include transmitters, batteries etc.) to vehicle mass. For missions with landed payloads and eject-able heatshields/</a:t>
            </a:r>
            <a:r>
              <a:rPr lang="en-US" altLang="en-US" sz="700" dirty="0" err="1"/>
              <a:t>backshells</a:t>
            </a:r>
            <a:r>
              <a:rPr lang="en-US" altLang="en-US" sz="700" dirty="0"/>
              <a:t>, this is total mass of the vehicle carried within the entry system.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E363181-4C62-B544-877B-6462AC636B0E}"/>
              </a:ext>
            </a:extLst>
          </p:cNvPr>
          <p:cNvSpPr>
            <a:spLocks noChangeArrowheads="1"/>
          </p:cNvSpPr>
          <p:nvPr/>
        </p:nvSpPr>
        <p:spPr bwMode="auto">
          <a:xfrm>
            <a:off x="368300" y="139700"/>
            <a:ext cx="326390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700" dirty="0"/>
          </a:p>
          <a:p>
            <a:pPr eaLnBrk="1" hangingPunct="1">
              <a:spcBef>
                <a:spcPct val="0"/>
              </a:spcBef>
              <a:buFontTx/>
              <a:buNone/>
            </a:pPr>
            <a:r>
              <a:rPr lang="en-US" altLang="en-US" sz="700" b="1" dirty="0"/>
              <a:t>TPS mass fraction</a:t>
            </a:r>
          </a:p>
          <a:p>
            <a:pPr eaLnBrk="1" hangingPunct="1">
              <a:spcBef>
                <a:spcPct val="0"/>
              </a:spcBef>
              <a:buFontTx/>
              <a:buNone/>
            </a:pPr>
            <a:r>
              <a:rPr lang="en-US" altLang="en-US" sz="700" dirty="0"/>
              <a:t>The proportion of TPS mass to vehicle mass at entry. Insulator may or may not be included.</a:t>
            </a:r>
          </a:p>
          <a:p>
            <a:pPr eaLnBrk="1" hangingPunct="1">
              <a:spcBef>
                <a:spcPct val="0"/>
              </a:spcBef>
              <a:buFontTx/>
              <a:buNone/>
            </a:pPr>
            <a:endParaRPr lang="en-US" altLang="en-US" sz="700" b="1" dirty="0"/>
          </a:p>
          <a:p>
            <a:pPr eaLnBrk="1" hangingPunct="1">
              <a:spcBef>
                <a:spcPct val="0"/>
              </a:spcBef>
              <a:buFontTx/>
              <a:buNone/>
            </a:pPr>
            <a:r>
              <a:rPr lang="en-US" altLang="en-US" sz="700" b="1" dirty="0"/>
              <a:t>Velocity at peak heat (PH)</a:t>
            </a:r>
          </a:p>
          <a:p>
            <a:pPr eaLnBrk="1" hangingPunct="1">
              <a:spcBef>
                <a:spcPct val="0"/>
              </a:spcBef>
              <a:buFontTx/>
              <a:buNone/>
            </a:pPr>
            <a:r>
              <a:rPr lang="en-US" altLang="en-US" sz="700" dirty="0"/>
              <a:t>The velocity when the vehicle reaches the maximum convective heat flux at the stagnation point. </a:t>
            </a:r>
          </a:p>
          <a:p>
            <a:pPr eaLnBrk="1" hangingPunct="1">
              <a:spcBef>
                <a:spcPct val="0"/>
              </a:spcBef>
              <a:buFontTx/>
              <a:buNone/>
            </a:pPr>
            <a:endParaRPr lang="en-US" altLang="en-US" sz="700" dirty="0"/>
          </a:p>
          <a:p>
            <a:pPr eaLnBrk="1" hangingPunct="1">
              <a:spcBef>
                <a:spcPct val="0"/>
              </a:spcBef>
              <a:buFontTx/>
              <a:buNone/>
            </a:pPr>
            <a:r>
              <a:rPr lang="en-US" altLang="en-US" sz="700" b="1" dirty="0"/>
              <a:t>Peak convective heating</a:t>
            </a:r>
          </a:p>
          <a:p>
            <a:pPr eaLnBrk="1" hangingPunct="1">
              <a:spcBef>
                <a:spcPct val="0"/>
              </a:spcBef>
              <a:buFontTx/>
              <a:buNone/>
            </a:pPr>
            <a:r>
              <a:rPr lang="en-US" altLang="en-US" sz="700" dirty="0"/>
              <a:t>The maximum convective heat flux at the leading edge stagnation point. Depends on trajectory. The stagnation point is a point in the </a:t>
            </a:r>
            <a:r>
              <a:rPr lang="en-US" altLang="en-US" sz="700" dirty="0" err="1"/>
              <a:t>flowfield</a:t>
            </a:r>
            <a:r>
              <a:rPr lang="en-US" altLang="en-US" sz="700" dirty="0"/>
              <a:t> where the local velocity of the fluid is zero. Location depends on angle of attack and deviation behind the shock. The “peak convective heating” (peak convective heat flux) is often at the entry vehicle’s leading edge stagnation point, but not always.</a:t>
            </a:r>
          </a:p>
          <a:p>
            <a:pPr eaLnBrk="1" hangingPunct="1">
              <a:spcBef>
                <a:spcPct val="0"/>
              </a:spcBef>
              <a:buFontTx/>
              <a:buNone/>
            </a:pPr>
            <a:endParaRPr lang="en-US" altLang="en-US" sz="700" b="1" i="1" dirty="0"/>
          </a:p>
          <a:p>
            <a:pPr eaLnBrk="1" hangingPunct="1">
              <a:spcBef>
                <a:spcPct val="0"/>
              </a:spcBef>
              <a:buFontTx/>
              <a:buNone/>
            </a:pPr>
            <a:r>
              <a:rPr lang="en-US" altLang="en-US" sz="700" b="1" dirty="0"/>
              <a:t>Peak radiative heating</a:t>
            </a:r>
          </a:p>
          <a:p>
            <a:pPr eaLnBrk="1" hangingPunct="1">
              <a:spcBef>
                <a:spcPct val="0"/>
              </a:spcBef>
              <a:buFontTx/>
              <a:buNone/>
            </a:pPr>
            <a:r>
              <a:rPr lang="en-US" altLang="en-US" sz="700" dirty="0"/>
              <a:t>The maximum radiative heat flux at the leading edge stagnation point. Depends on trajectory. The stagnation point is a point in the </a:t>
            </a:r>
            <a:r>
              <a:rPr lang="en-US" altLang="en-US" sz="700" dirty="0" err="1"/>
              <a:t>flowfield</a:t>
            </a:r>
            <a:r>
              <a:rPr lang="en-US" altLang="en-US" sz="700" dirty="0"/>
              <a:t> where the local velocity of the fluid is zero. Location depends on angle of attack and deviation behind the shock. The “peak radiative heating” (peak radiative heat flux) is often at the entry vehicle’s leading edge stagnation point, but not always.</a:t>
            </a:r>
          </a:p>
          <a:p>
            <a:pPr eaLnBrk="1" hangingPunct="1">
              <a:spcBef>
                <a:spcPct val="0"/>
              </a:spcBef>
              <a:buFontTx/>
              <a:buNone/>
            </a:pPr>
            <a:endParaRPr lang="en-US" altLang="en-US" sz="700" dirty="0"/>
          </a:p>
          <a:p>
            <a:pPr eaLnBrk="1" hangingPunct="1">
              <a:spcBef>
                <a:spcPct val="0"/>
              </a:spcBef>
              <a:buFontTx/>
              <a:buNone/>
            </a:pPr>
            <a:r>
              <a:rPr lang="en-US" altLang="en-US" sz="700" b="1" dirty="0"/>
              <a:t>Integrated total heat load</a:t>
            </a:r>
          </a:p>
          <a:p>
            <a:pPr eaLnBrk="1" hangingPunct="1">
              <a:spcBef>
                <a:spcPct val="0"/>
              </a:spcBef>
              <a:buFontTx/>
              <a:buNone/>
            </a:pPr>
            <a:r>
              <a:rPr lang="en-US" altLang="en-US" sz="700" dirty="0"/>
              <a:t>The convective heat flux integrated over flight time. The highest heat load is usually, but not always, at the stagnation point. The integrated heat load will vary over the vehicle surface.</a:t>
            </a:r>
            <a:endParaRPr lang="en-US" altLang="en-US" sz="700" b="1" dirty="0"/>
          </a:p>
          <a:p>
            <a:pPr eaLnBrk="1" hangingPunct="1">
              <a:spcBef>
                <a:spcPct val="0"/>
              </a:spcBef>
              <a:buFontTx/>
              <a:buNone/>
            </a:pPr>
            <a:endParaRPr lang="en-US" altLang="en-US" sz="700" dirty="0"/>
          </a:p>
          <a:p>
            <a:pPr eaLnBrk="1" hangingPunct="1">
              <a:spcBef>
                <a:spcPct val="0"/>
              </a:spcBef>
              <a:buFontTx/>
              <a:buNone/>
            </a:pPr>
            <a:r>
              <a:rPr lang="en-US" altLang="en-US" sz="700" b="1" dirty="0"/>
              <a:t>Peak heat (PH) stagnation pressure</a:t>
            </a:r>
          </a:p>
          <a:p>
            <a:pPr eaLnBrk="1" hangingPunct="1">
              <a:spcBef>
                <a:spcPct val="0"/>
              </a:spcBef>
              <a:buFontTx/>
              <a:buNone/>
            </a:pPr>
            <a:r>
              <a:rPr lang="en-US" altLang="en-US" sz="700" dirty="0"/>
              <a:t>The pressure at the time of maximum convective heat flux. This is not the peak pressure, which occurs later in the trajectory.</a:t>
            </a:r>
          </a:p>
          <a:p>
            <a:pPr eaLnBrk="1" hangingPunct="1">
              <a:spcBef>
                <a:spcPct val="0"/>
              </a:spcBef>
              <a:buFontTx/>
              <a:buNone/>
            </a:pPr>
            <a:endParaRPr lang="en-US" altLang="en-US" sz="700" b="1" i="1" dirty="0"/>
          </a:p>
          <a:p>
            <a:pPr eaLnBrk="1" hangingPunct="1">
              <a:spcBef>
                <a:spcPct val="0"/>
              </a:spcBef>
              <a:buNone/>
            </a:pPr>
            <a:r>
              <a:rPr lang="en-US" altLang="en-US" sz="700" b="1" dirty="0"/>
              <a:t>Peak stag. heating rate</a:t>
            </a:r>
          </a:p>
          <a:p>
            <a:pPr eaLnBrk="1" hangingPunct="1">
              <a:spcBef>
                <a:spcPct val="0"/>
              </a:spcBef>
              <a:buFontTx/>
              <a:buNone/>
            </a:pPr>
            <a:r>
              <a:rPr lang="en-US" altLang="en-US" sz="700" dirty="0"/>
              <a:t>The maximum combined convective and radiative heating rate during the trajectory. Peak convective stagnation point heating seldom occurs at the same time as peak radiative stagnation point heating, therefore, not the simple sum of those values unless one is zero. Peak radiative heating rate (if nonzero) always occurs before peak convective heating rate.</a:t>
            </a:r>
          </a:p>
          <a:p>
            <a:pPr eaLnBrk="1" hangingPunct="1">
              <a:spcBef>
                <a:spcPct val="0"/>
              </a:spcBef>
              <a:buFontTx/>
              <a:buNone/>
            </a:pPr>
            <a:endParaRPr lang="en-US" altLang="en-US" sz="700" dirty="0"/>
          </a:p>
        </p:txBody>
      </p:sp>
      <p:sp>
        <p:nvSpPr>
          <p:cNvPr id="52226" name="Rectangle 7">
            <a:extLst>
              <a:ext uri="{FF2B5EF4-FFF2-40B4-BE49-F238E27FC236}">
                <a16:creationId xmlns:a16="http://schemas.microsoft.com/office/drawing/2014/main" id="{C67C5336-E485-4C4C-A4A4-1240429DBCAA}"/>
              </a:ext>
            </a:extLst>
          </p:cNvPr>
          <p:cNvSpPr>
            <a:spLocks noChangeArrowheads="1"/>
          </p:cNvSpPr>
          <p:nvPr/>
        </p:nvSpPr>
        <p:spPr bwMode="auto">
          <a:xfrm>
            <a:off x="3810000" y="139700"/>
            <a:ext cx="3263900" cy="47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Forebody material designation</a:t>
            </a:r>
          </a:p>
          <a:p>
            <a:pPr eaLnBrk="1" hangingPunct="1">
              <a:spcBef>
                <a:spcPct val="0"/>
              </a:spcBef>
              <a:buFontTx/>
              <a:buNone/>
            </a:pPr>
            <a:r>
              <a:rPr lang="en-US" altLang="en-US" sz="700" dirty="0"/>
              <a:t>This can be a material trade name, defined by the manufacturer (e.g., SLA-561V) or a generic designator applied to a class of materials (e.g., carbon phenolic). It provides little useful information about the material</a:t>
            </a:r>
          </a:p>
          <a:p>
            <a:pPr eaLnBrk="1" hangingPunct="1">
              <a:spcBef>
                <a:spcPct val="0"/>
              </a:spcBef>
              <a:buFontTx/>
              <a:buNone/>
            </a:pPr>
            <a:r>
              <a:rPr lang="en-US" altLang="en-US" sz="700" dirty="0"/>
              <a:t>other than a broad description of its constituents.</a:t>
            </a:r>
          </a:p>
          <a:p>
            <a:pPr eaLnBrk="1" hangingPunct="1">
              <a:spcBef>
                <a:spcPct val="0"/>
              </a:spcBef>
              <a:buFontTx/>
              <a:buNone/>
            </a:pPr>
            <a:endParaRPr lang="en-US" altLang="en-US" sz="700" dirty="0"/>
          </a:p>
          <a:p>
            <a:pPr eaLnBrk="1" hangingPunct="1">
              <a:spcBef>
                <a:spcPct val="0"/>
              </a:spcBef>
              <a:buFontTx/>
              <a:buNone/>
            </a:pPr>
            <a:r>
              <a:rPr lang="en-US" altLang="en-US" sz="700" b="1" dirty="0"/>
              <a:t>Forebody thickness &amp; mass</a:t>
            </a:r>
          </a:p>
          <a:p>
            <a:pPr eaLnBrk="1" hangingPunct="1">
              <a:spcBef>
                <a:spcPct val="0"/>
              </a:spcBef>
              <a:buFontTx/>
              <a:buNone/>
            </a:pPr>
            <a:r>
              <a:rPr lang="en-US" altLang="en-US" sz="700" dirty="0"/>
              <a:t>This is “as manufactured” thickness of the material, usually specified at the stagnation point. Useful for a TPS of uniform thickness; less useful for a “tailored” TPS. The “as manufactured” thickness includes the “nominal design thickness” to which additional thickness is added (margin) to accommodate uncertainties in the entry environment and/or material performance.</a:t>
            </a:r>
          </a:p>
          <a:p>
            <a:pPr eaLnBrk="1" hangingPunct="1">
              <a:spcBef>
                <a:spcPct val="0"/>
              </a:spcBef>
              <a:buFontTx/>
              <a:buNone/>
            </a:pPr>
            <a:endParaRPr lang="en-US" altLang="en-US" sz="700" b="1" i="1" dirty="0"/>
          </a:p>
          <a:p>
            <a:pPr eaLnBrk="1" hangingPunct="1">
              <a:spcBef>
                <a:spcPct val="0"/>
              </a:spcBef>
              <a:buFontTx/>
              <a:buNone/>
            </a:pPr>
            <a:r>
              <a:rPr lang="en-US" altLang="en-US" sz="700" b="1" dirty="0"/>
              <a:t>Ablating / Ejected</a:t>
            </a:r>
          </a:p>
          <a:p>
            <a:pPr eaLnBrk="1" hangingPunct="1">
              <a:spcBef>
                <a:spcPct val="0"/>
              </a:spcBef>
              <a:buFontTx/>
              <a:buNone/>
            </a:pPr>
            <a:r>
              <a:rPr lang="en-US" altLang="en-US" sz="700" dirty="0"/>
              <a:t>Information on whether the forebody TPS material experienced or was designed for ablating. Ejected refers to whether the vehicle was designed to eject the forebody TPS. </a:t>
            </a:r>
          </a:p>
          <a:p>
            <a:pPr eaLnBrk="1" hangingPunct="1">
              <a:spcBef>
                <a:spcPct val="0"/>
              </a:spcBef>
              <a:buFontTx/>
              <a:buNone/>
            </a:pPr>
            <a:endParaRPr lang="en-US" altLang="en-US" sz="700" b="1" dirty="0"/>
          </a:p>
          <a:p>
            <a:pPr eaLnBrk="1" hangingPunct="1">
              <a:spcBef>
                <a:spcPct val="0"/>
              </a:spcBef>
              <a:buFontTx/>
              <a:buNone/>
            </a:pPr>
            <a:r>
              <a:rPr lang="en-US" altLang="en-US" sz="700" b="1" dirty="0"/>
              <a:t>TPS integration method</a:t>
            </a:r>
          </a:p>
          <a:p>
            <a:pPr eaLnBrk="1" hangingPunct="1">
              <a:spcBef>
                <a:spcPct val="0"/>
              </a:spcBef>
              <a:buFontTx/>
              <a:buNone/>
            </a:pPr>
            <a:r>
              <a:rPr lang="en-US" altLang="en-US" sz="700" dirty="0"/>
              <a:t>Details on TPS integration method with the supporting substructure. Examples are single piece, direct bonded to substructure; cells filled with ablative compound.</a:t>
            </a:r>
          </a:p>
          <a:p>
            <a:pPr eaLnBrk="1" hangingPunct="1">
              <a:spcBef>
                <a:spcPct val="0"/>
              </a:spcBef>
              <a:buFontTx/>
              <a:buNone/>
            </a:pPr>
            <a:endParaRPr lang="en-US" altLang="en-US" sz="700" dirty="0"/>
          </a:p>
          <a:p>
            <a:pPr eaLnBrk="1" hangingPunct="1">
              <a:spcBef>
                <a:spcPct val="0"/>
              </a:spcBef>
              <a:buFontTx/>
              <a:buNone/>
            </a:pPr>
            <a:r>
              <a:rPr lang="en-US" altLang="en-US" sz="700" b="1" dirty="0" err="1"/>
              <a:t>Aftbody</a:t>
            </a:r>
            <a:r>
              <a:rPr lang="en-US" altLang="en-US" sz="700" b="1" dirty="0"/>
              <a:t> material designation</a:t>
            </a:r>
          </a:p>
          <a:p>
            <a:pPr eaLnBrk="1" hangingPunct="1">
              <a:spcBef>
                <a:spcPct val="0"/>
              </a:spcBef>
              <a:buFontTx/>
              <a:buNone/>
            </a:pPr>
            <a:r>
              <a:rPr lang="en-US" altLang="en-US" sz="700" dirty="0"/>
              <a:t>This can be a material trade name, defined by the manufacturer (e.g./ SLA-561V) or a generic designator applied to a class of materials (e.g., carbon phenolic). It provides little useful information about the material other than a broad description of its constituents.</a:t>
            </a:r>
          </a:p>
          <a:p>
            <a:pPr eaLnBrk="1" hangingPunct="1">
              <a:spcBef>
                <a:spcPct val="0"/>
              </a:spcBef>
              <a:buFontTx/>
              <a:buNone/>
            </a:pPr>
            <a:endParaRPr lang="en-US" altLang="en-US" sz="700" dirty="0"/>
          </a:p>
          <a:p>
            <a:pPr eaLnBrk="1" hangingPunct="1">
              <a:spcBef>
                <a:spcPct val="0"/>
              </a:spcBef>
              <a:buFontTx/>
              <a:buNone/>
            </a:pPr>
            <a:r>
              <a:rPr lang="en-US" altLang="en-US" sz="700" b="1" dirty="0" err="1"/>
              <a:t>Aftbody</a:t>
            </a:r>
            <a:r>
              <a:rPr lang="en-US" altLang="en-US" sz="700" b="1" dirty="0"/>
              <a:t> thickness &amp; mass</a:t>
            </a:r>
          </a:p>
          <a:p>
            <a:pPr eaLnBrk="1" hangingPunct="1">
              <a:spcBef>
                <a:spcPct val="0"/>
              </a:spcBef>
              <a:buFontTx/>
              <a:buNone/>
            </a:pPr>
            <a:r>
              <a:rPr lang="en-US" altLang="en-US" sz="700" dirty="0"/>
              <a:t>This is “as manufactured” or “as flown” thickness of the material. Descriptions vary by mission, since a common reference point for a thickness specification, such as the stagnation point, doesn’t exist.</a:t>
            </a:r>
          </a:p>
          <a:p>
            <a:pPr eaLnBrk="1" hangingPunct="1">
              <a:spcBef>
                <a:spcPct val="0"/>
              </a:spcBef>
              <a:buFontTx/>
              <a:buNone/>
            </a:pPr>
            <a:endParaRPr lang="en-US" altLang="en-US" sz="700" dirty="0"/>
          </a:p>
          <a:p>
            <a:pPr eaLnBrk="1" hangingPunct="1">
              <a:spcBef>
                <a:spcPct val="0"/>
              </a:spcBef>
              <a:buFontTx/>
              <a:buNone/>
            </a:pPr>
            <a:r>
              <a:rPr lang="en-US" altLang="en-US" sz="700" b="1" dirty="0"/>
              <a:t>Parachute: Type</a:t>
            </a:r>
          </a:p>
          <a:p>
            <a:pPr eaLnBrk="1" hangingPunct="1">
              <a:spcBef>
                <a:spcPct val="0"/>
              </a:spcBef>
              <a:buFontTx/>
              <a:buNone/>
            </a:pPr>
            <a:r>
              <a:rPr lang="en-US" altLang="en-US" sz="700" dirty="0"/>
              <a:t>General parachute design type descriptor for decent or recovery parachutes. Examples include Cross Type, </a:t>
            </a:r>
            <a:r>
              <a:rPr lang="en-US" altLang="en-US" sz="700" dirty="0" err="1"/>
              <a:t>Ringsail</a:t>
            </a:r>
            <a:r>
              <a:rPr lang="en-US" altLang="en-US" sz="700" dirty="0"/>
              <a:t>, or Disk-Gap-Band (DGB).</a:t>
            </a:r>
          </a:p>
          <a:p>
            <a:pPr eaLnBrk="1" hangingPunct="1">
              <a:spcBef>
                <a:spcPct val="0"/>
              </a:spcBef>
              <a:buFontTx/>
              <a:buNone/>
            </a:pPr>
            <a:endParaRPr lang="en-US" altLang="en-US" sz="700" dirty="0"/>
          </a:p>
          <a:p>
            <a:pPr eaLnBrk="1" hangingPunct="1">
              <a:spcBef>
                <a:spcPct val="0"/>
              </a:spcBef>
              <a:buFontTx/>
              <a:buNone/>
            </a:pPr>
            <a:r>
              <a:rPr lang="en-US" altLang="en-US" sz="700" b="1" dirty="0"/>
              <a:t>Deployment method</a:t>
            </a:r>
          </a:p>
          <a:p>
            <a:pPr eaLnBrk="1" hangingPunct="1">
              <a:spcBef>
                <a:spcPct val="0"/>
              </a:spcBef>
              <a:buFontTx/>
              <a:buNone/>
            </a:pPr>
            <a:r>
              <a:rPr lang="en-US" altLang="en-US" sz="700" dirty="0"/>
              <a:t>Method for releasing parachute system during descent/ entry. An example is mortar fired.</a:t>
            </a:r>
          </a:p>
          <a:p>
            <a:pPr eaLnBrk="1" hangingPunct="1">
              <a:spcBef>
                <a:spcPct val="0"/>
              </a:spcBef>
              <a:buFontTx/>
              <a:buNone/>
            </a:pPr>
            <a:endParaRPr lang="en-US" altLang="en-US" sz="700" dirty="0"/>
          </a:p>
          <a:p>
            <a:pPr eaLnBrk="1" hangingPunct="1">
              <a:spcBef>
                <a:spcPct val="0"/>
              </a:spcBef>
              <a:buFontTx/>
              <a:buNone/>
            </a:pPr>
            <a:endParaRPr lang="en-US" altLang="en-US" sz="700" dirty="0"/>
          </a:p>
        </p:txBody>
      </p:sp>
      <p:sp>
        <p:nvSpPr>
          <p:cNvPr id="52227" name="Slide Number Placeholder 2">
            <a:extLst>
              <a:ext uri="{FF2B5EF4-FFF2-40B4-BE49-F238E27FC236}">
                <a16:creationId xmlns:a16="http://schemas.microsoft.com/office/drawing/2014/main" id="{06003BBA-EEB9-BB42-B450-BAC3B35F2AA5}"/>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34  </a:t>
            </a:r>
            <a:r>
              <a:rPr lang="en-US" altLang="en-US" sz="800" b="1" dirty="0">
                <a:solidFill>
                  <a:srgbClr val="2459AB"/>
                </a:solidFill>
              </a:rPr>
              <a:t>— </a:t>
            </a:r>
            <a:endParaRPr lang="en-US" altLang="en-US" sz="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
            <a:extLst>
              <a:ext uri="{FF2B5EF4-FFF2-40B4-BE49-F238E27FC236}">
                <a16:creationId xmlns:a16="http://schemas.microsoft.com/office/drawing/2014/main" id="{7B30D0B8-7E1F-414C-B7E9-F3683A0BEA4A}"/>
              </a:ext>
            </a:extLst>
          </p:cNvPr>
          <p:cNvSpPr>
            <a:spLocks noChangeArrowheads="1"/>
          </p:cNvSpPr>
          <p:nvPr/>
        </p:nvSpPr>
        <p:spPr bwMode="auto">
          <a:xfrm>
            <a:off x="39688" y="1096463"/>
            <a:ext cx="77724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dirty="0">
                <a:latin typeface="Arial Black" panose="020B0604020202020204" pitchFamily="34" charset="0"/>
              </a:rPr>
              <a:t>APPENDIX III </a:t>
            </a:r>
            <a:r>
              <a:rPr lang="en-US" altLang="en-US" sz="900" dirty="0"/>
              <a:t>Unit Conversion Factors</a:t>
            </a:r>
          </a:p>
        </p:txBody>
      </p:sp>
      <p:sp>
        <p:nvSpPr>
          <p:cNvPr id="53250" name="Rectangle 6">
            <a:extLst>
              <a:ext uri="{FF2B5EF4-FFF2-40B4-BE49-F238E27FC236}">
                <a16:creationId xmlns:a16="http://schemas.microsoft.com/office/drawing/2014/main" id="{CA4B16FB-C94B-D749-9DD4-1326E2FF2AEB}"/>
              </a:ext>
            </a:extLst>
          </p:cNvPr>
          <p:cNvSpPr>
            <a:spLocks noChangeArrowheads="1"/>
          </p:cNvSpPr>
          <p:nvPr/>
        </p:nvSpPr>
        <p:spPr bwMode="auto">
          <a:xfrm>
            <a:off x="1676929" y="1302564"/>
            <a:ext cx="167866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800" dirty="0"/>
              <a:t>1 cm 	= 	0.3937 in</a:t>
            </a:r>
          </a:p>
          <a:p>
            <a:pPr eaLnBrk="1" hangingPunct="1">
              <a:spcBef>
                <a:spcPct val="0"/>
              </a:spcBef>
              <a:buFontTx/>
              <a:buNone/>
            </a:pPr>
            <a:r>
              <a:rPr lang="en-US" altLang="en-US" sz="800" dirty="0"/>
              <a:t>1 m 	= 	3.28084 ft</a:t>
            </a:r>
          </a:p>
          <a:p>
            <a:pPr eaLnBrk="1" hangingPunct="1">
              <a:spcBef>
                <a:spcPct val="0"/>
              </a:spcBef>
              <a:buFontTx/>
              <a:buNone/>
            </a:pPr>
            <a:r>
              <a:rPr lang="en-US" altLang="en-US" sz="800" dirty="0"/>
              <a:t>1 m</a:t>
            </a:r>
            <a:r>
              <a:rPr lang="en-US" altLang="en-US" sz="800" baseline="30000" dirty="0"/>
              <a:t>2</a:t>
            </a:r>
            <a:r>
              <a:rPr lang="en-US" altLang="en-US" sz="800" dirty="0"/>
              <a:t> 	= 	10.764 ft</a:t>
            </a:r>
            <a:r>
              <a:rPr lang="en-US" altLang="en-US" sz="800" dirty="0">
                <a:solidFill>
                  <a:srgbClr val="000000"/>
                </a:solidFill>
              </a:rPr>
              <a:t>²</a:t>
            </a:r>
            <a:r>
              <a:rPr lang="en-US" altLang="en-US" sz="800" dirty="0"/>
              <a:t> </a:t>
            </a:r>
          </a:p>
          <a:p>
            <a:pPr eaLnBrk="1" hangingPunct="1">
              <a:spcBef>
                <a:spcPct val="0"/>
              </a:spcBef>
              <a:buFontTx/>
              <a:buNone/>
            </a:pPr>
            <a:r>
              <a:rPr lang="en-US" altLang="en-US" sz="800" dirty="0"/>
              <a:t>1 km/s 	= 	3280.8 ft/s</a:t>
            </a:r>
          </a:p>
          <a:p>
            <a:pPr eaLnBrk="1" hangingPunct="1">
              <a:spcBef>
                <a:spcPct val="0"/>
              </a:spcBef>
              <a:buFontTx/>
              <a:buNone/>
            </a:pPr>
            <a:r>
              <a:rPr lang="en-US" altLang="en-US" sz="800" dirty="0"/>
              <a:t>1 g           =.             9.81 m/s</a:t>
            </a:r>
            <a:r>
              <a:rPr lang="en-US" altLang="en-US" sz="800" dirty="0">
                <a:solidFill>
                  <a:srgbClr val="000000"/>
                </a:solidFill>
              </a:rPr>
              <a:t>²</a:t>
            </a:r>
            <a:endParaRPr lang="en-US" altLang="en-US" sz="800" dirty="0"/>
          </a:p>
          <a:p>
            <a:pPr eaLnBrk="1" hangingPunct="1">
              <a:spcBef>
                <a:spcPct val="0"/>
              </a:spcBef>
              <a:buFontTx/>
              <a:buNone/>
            </a:pPr>
            <a:r>
              <a:rPr lang="en-US" altLang="en-US" sz="800" dirty="0"/>
              <a:t>1 kg 	= 	2.20462 </a:t>
            </a:r>
            <a:r>
              <a:rPr lang="en-US" altLang="en-US" sz="800" dirty="0" err="1"/>
              <a:t>lb</a:t>
            </a:r>
            <a:endParaRPr lang="en-US" altLang="en-US" sz="800" dirty="0"/>
          </a:p>
          <a:p>
            <a:pPr eaLnBrk="1" hangingPunct="1">
              <a:spcBef>
                <a:spcPct val="0"/>
              </a:spcBef>
              <a:buFontTx/>
              <a:buNone/>
            </a:pPr>
            <a:r>
              <a:rPr lang="en-US" altLang="en-US" sz="800" dirty="0"/>
              <a:t>1 kg/m</a:t>
            </a:r>
            <a:r>
              <a:rPr lang="en-US" altLang="en-US" sz="800" baseline="30000" dirty="0"/>
              <a:t>2</a:t>
            </a:r>
            <a:r>
              <a:rPr lang="en-US" altLang="en-US" sz="800" dirty="0"/>
              <a:t> 	= 	0.2048 </a:t>
            </a:r>
            <a:r>
              <a:rPr lang="en-US" altLang="en-US" sz="800" dirty="0" err="1"/>
              <a:t>lb</a:t>
            </a:r>
            <a:r>
              <a:rPr lang="en-US" altLang="en-US" sz="800" dirty="0"/>
              <a:t>/ft</a:t>
            </a:r>
            <a:r>
              <a:rPr lang="en-US" altLang="en-US" sz="800" dirty="0">
                <a:solidFill>
                  <a:srgbClr val="000000"/>
                </a:solidFill>
              </a:rPr>
              <a:t>²</a:t>
            </a:r>
            <a:endParaRPr lang="en-US" altLang="en-US" sz="800" dirty="0"/>
          </a:p>
        </p:txBody>
      </p:sp>
      <p:sp>
        <p:nvSpPr>
          <p:cNvPr id="53251" name="Rectangle 10">
            <a:extLst>
              <a:ext uri="{FF2B5EF4-FFF2-40B4-BE49-F238E27FC236}">
                <a16:creationId xmlns:a16="http://schemas.microsoft.com/office/drawing/2014/main" id="{BE03B9F3-0772-D446-9A76-E0DD67464277}"/>
              </a:ext>
            </a:extLst>
          </p:cNvPr>
          <p:cNvSpPr>
            <a:spLocks noChangeArrowheads="1"/>
          </p:cNvSpPr>
          <p:nvPr/>
        </p:nvSpPr>
        <p:spPr bwMode="auto">
          <a:xfrm>
            <a:off x="19844" y="2244560"/>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dirty="0">
                <a:latin typeface="Arial Black" panose="020B0604020202020204" pitchFamily="34" charset="0"/>
              </a:rPr>
              <a:t>APPENDIX IV </a:t>
            </a:r>
            <a:r>
              <a:rPr lang="en-US" altLang="en-US" sz="900" dirty="0"/>
              <a:t>References</a:t>
            </a:r>
          </a:p>
          <a:p>
            <a:pPr algn="ctr" eaLnBrk="1" hangingPunct="1">
              <a:spcBef>
                <a:spcPct val="0"/>
              </a:spcBef>
              <a:buFontTx/>
              <a:buNone/>
            </a:pPr>
            <a:endParaRPr lang="en-US" altLang="en-US" sz="900" dirty="0"/>
          </a:p>
        </p:txBody>
      </p:sp>
      <p:sp>
        <p:nvSpPr>
          <p:cNvPr id="53252" name="Rectangle 7">
            <a:extLst>
              <a:ext uri="{FF2B5EF4-FFF2-40B4-BE49-F238E27FC236}">
                <a16:creationId xmlns:a16="http://schemas.microsoft.com/office/drawing/2014/main" id="{366E302A-2DA6-A64C-AA52-8ABFF7A3DD09}"/>
              </a:ext>
            </a:extLst>
          </p:cNvPr>
          <p:cNvSpPr>
            <a:spLocks noChangeArrowheads="1"/>
          </p:cNvSpPr>
          <p:nvPr/>
        </p:nvSpPr>
        <p:spPr bwMode="auto">
          <a:xfrm>
            <a:off x="482600" y="2317811"/>
            <a:ext cx="3403600"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Mission: FIRE II</a:t>
            </a:r>
            <a:endParaRPr lang="en-US" altLang="en-US" sz="700" dirty="0"/>
          </a:p>
          <a:p>
            <a:pPr eaLnBrk="1" hangingPunct="1">
              <a:spcBef>
                <a:spcPct val="0"/>
              </a:spcBef>
              <a:buFontTx/>
              <a:buNone/>
            </a:pPr>
            <a:r>
              <a:rPr lang="en-US" altLang="en-US" sz="700" dirty="0"/>
              <a:t>1. </a:t>
            </a:r>
            <a:r>
              <a:rPr lang="en-US" altLang="en-US" sz="700" dirty="0" err="1"/>
              <a:t>Cauchon</a:t>
            </a:r>
            <a:r>
              <a:rPr lang="en-US" altLang="en-US" sz="700" dirty="0"/>
              <a:t>, D.V.: Radiative Heating Results from the Fire II Flight Experiment at a Re-entry Velocity of 11.4 km/s. NASA-TM-X-1402, Jul 1967. </a:t>
            </a:r>
          </a:p>
          <a:p>
            <a:pPr eaLnBrk="1" hangingPunct="1">
              <a:spcBef>
                <a:spcPct val="0"/>
              </a:spcBef>
              <a:buFontTx/>
              <a:buNone/>
            </a:pPr>
            <a:r>
              <a:rPr lang="en-US" altLang="en-US" sz="700" dirty="0"/>
              <a:t>2. </a:t>
            </a:r>
            <a:r>
              <a:rPr lang="en-US" altLang="en-US" sz="700" dirty="0" err="1"/>
              <a:t>Cornette</a:t>
            </a:r>
            <a:r>
              <a:rPr lang="en-US" altLang="en-US" sz="700" dirty="0"/>
              <a:t>, E.S.: Forebody Temperatures and Calorimeter Heating Rates Measured during Project Fire II Re-entry at 11.35 km/s. NASA-TM-X-1305, Nov 1996. </a:t>
            </a:r>
          </a:p>
          <a:p>
            <a:pPr eaLnBrk="1" hangingPunct="1">
              <a:spcBef>
                <a:spcPct val="0"/>
              </a:spcBef>
              <a:buFontTx/>
              <a:buNone/>
            </a:pPr>
            <a:r>
              <a:rPr lang="en-US" altLang="en-US" sz="700" dirty="0"/>
              <a:t>3. </a:t>
            </a:r>
            <a:r>
              <a:rPr lang="en-US" altLang="en-US" sz="700" dirty="0" err="1"/>
              <a:t>Slocumb</a:t>
            </a:r>
            <a:r>
              <a:rPr lang="en-US" altLang="en-US" sz="700" dirty="0"/>
              <a:t>, T.H.: Project Fire Flight II Afterbody Temperatures and Pressures at 11.35 km/s. NASA-TM-X-1319, Dec 1966. </a:t>
            </a:r>
          </a:p>
          <a:p>
            <a:pPr eaLnBrk="1" hangingPunct="1">
              <a:spcBef>
                <a:spcPct val="0"/>
              </a:spcBef>
              <a:buFontTx/>
              <a:buNone/>
            </a:pPr>
            <a:r>
              <a:rPr lang="en-US" altLang="en-US" sz="700" dirty="0"/>
              <a:t>4. Wright, M.; Loomis, M.; and Papadopoulos, P.: Aerothermal Analysis of the Project Fire II Afterbody Flow. AIAA-2011-3065, 35th </a:t>
            </a:r>
            <a:r>
              <a:rPr lang="en-US" altLang="en-US" sz="700" dirty="0" err="1"/>
              <a:t>Thermophysics</a:t>
            </a:r>
            <a:r>
              <a:rPr lang="en-US" altLang="en-US" sz="700" dirty="0"/>
              <a:t> Conference, Anaheim Ca, Jun 2011</a:t>
            </a:r>
          </a:p>
          <a:p>
            <a:pPr eaLnBrk="1" hangingPunct="1">
              <a:spcBef>
                <a:spcPct val="0"/>
              </a:spcBef>
              <a:buFontTx/>
              <a:buNone/>
            </a:pPr>
            <a:r>
              <a:rPr lang="en-US" altLang="en-US" sz="700" dirty="0"/>
              <a:t>Collected by: Trajectory Data Verified by:  </a:t>
            </a:r>
            <a:r>
              <a:rPr lang="en-US" altLang="en-US" sz="700" dirty="0" err="1"/>
              <a:t>Traj</a:t>
            </a:r>
            <a:r>
              <a:rPr lang="en-US" altLang="en-US" sz="700" dirty="0"/>
              <a:t> Ver 17.06, Gary A Allen, Jr., 22 Feb 2019</a:t>
            </a:r>
          </a:p>
          <a:p>
            <a:pPr eaLnBrk="1" hangingPunct="1">
              <a:spcBef>
                <a:spcPct val="0"/>
              </a:spcBef>
              <a:buFontTx/>
              <a:buNone/>
            </a:pPr>
            <a:r>
              <a:rPr lang="en-US" altLang="en-US" sz="700" dirty="0"/>
              <a:t> </a:t>
            </a:r>
          </a:p>
          <a:p>
            <a:pPr eaLnBrk="1" hangingPunct="1">
              <a:spcBef>
                <a:spcPct val="0"/>
              </a:spcBef>
              <a:buFontTx/>
              <a:buNone/>
            </a:pPr>
            <a:r>
              <a:rPr lang="en-US" altLang="en-US" sz="700" b="1" dirty="0"/>
              <a:t>Mission: Apollo AS-201</a:t>
            </a:r>
          </a:p>
          <a:p>
            <a:pPr eaLnBrk="1" hangingPunct="1">
              <a:spcBef>
                <a:spcPct val="0"/>
              </a:spcBef>
              <a:buFontTx/>
              <a:buNone/>
            </a:pPr>
            <a:r>
              <a:rPr lang="en-US" altLang="en-US" sz="700" dirty="0"/>
              <a:t>1. Lee, D.B.; </a:t>
            </a:r>
            <a:r>
              <a:rPr lang="en-US" altLang="en-US" sz="700" dirty="0" err="1"/>
              <a:t>Bertin</a:t>
            </a:r>
            <a:r>
              <a:rPr lang="en-US" altLang="en-US" sz="700" dirty="0"/>
              <a:t>, J.J.; and Goodrich, W.D.: Heat Transfer and Pressure Measurements Obtained During Apollo Orbital Entries. NASA-TN-D-6028, Oct 1970.</a:t>
            </a:r>
          </a:p>
          <a:p>
            <a:pPr eaLnBrk="1" hangingPunct="1">
              <a:spcBef>
                <a:spcPct val="0"/>
              </a:spcBef>
              <a:buFontTx/>
              <a:buNone/>
            </a:pPr>
            <a:r>
              <a:rPr lang="en-US" altLang="en-US" sz="700" dirty="0"/>
              <a:t>2.Erb, R.B.; </a:t>
            </a:r>
            <a:r>
              <a:rPr lang="en-US" altLang="en-US" sz="700" dirty="0" err="1"/>
              <a:t>Greeshields</a:t>
            </a:r>
            <a:r>
              <a:rPr lang="en-US" altLang="en-US" sz="700" dirty="0"/>
              <a:t>, D.H.; Lee, D.B.; and Weston, K.C.: Aerothermodynamics-Apollo Experience. Proceedings of the 1967 Heat Transfer and Fluid Mechanics Institute, San Diego CA, Jun 1967, edited by P.A Libby; D.B. </a:t>
            </a:r>
            <a:r>
              <a:rPr lang="en-US" altLang="en-US" sz="700" dirty="0" err="1"/>
              <a:t>Olfe</a:t>
            </a:r>
            <a:r>
              <a:rPr lang="en-US" altLang="en-US" sz="700" dirty="0"/>
              <a:t>; and C.W. Van Atta, Stanford University Press, 1967.</a:t>
            </a:r>
          </a:p>
          <a:p>
            <a:pPr eaLnBrk="1" hangingPunct="1">
              <a:spcBef>
                <a:spcPct val="0"/>
              </a:spcBef>
              <a:buFontTx/>
              <a:buNone/>
            </a:pPr>
            <a:r>
              <a:rPr lang="en-US" altLang="en-US" sz="700" b="1" dirty="0"/>
              <a:t> </a:t>
            </a:r>
          </a:p>
        </p:txBody>
      </p:sp>
      <p:cxnSp>
        <p:nvCxnSpPr>
          <p:cNvPr id="10" name="Straight Connector 9">
            <a:extLst>
              <a:ext uri="{FF2B5EF4-FFF2-40B4-BE49-F238E27FC236}">
                <a16:creationId xmlns:a16="http://schemas.microsoft.com/office/drawing/2014/main" id="{6FFB628C-0813-5042-A340-EA9396D90288}"/>
              </a:ext>
            </a:extLst>
          </p:cNvPr>
          <p:cNvCxnSpPr/>
          <p:nvPr/>
        </p:nvCxnSpPr>
        <p:spPr>
          <a:xfrm flipV="1">
            <a:off x="541338" y="2244560"/>
            <a:ext cx="6769100" cy="11112"/>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3254" name="Rectangle 7">
            <a:extLst>
              <a:ext uri="{FF2B5EF4-FFF2-40B4-BE49-F238E27FC236}">
                <a16:creationId xmlns:a16="http://schemas.microsoft.com/office/drawing/2014/main" id="{EFADB1CB-AE17-DC47-9A76-2A6817D9E7EE}"/>
              </a:ext>
            </a:extLst>
          </p:cNvPr>
          <p:cNvSpPr>
            <a:spLocks noChangeArrowheads="1"/>
          </p:cNvSpPr>
          <p:nvPr/>
        </p:nvSpPr>
        <p:spPr bwMode="auto">
          <a:xfrm>
            <a:off x="3925888" y="2441804"/>
            <a:ext cx="340360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dirty="0"/>
              <a:t>3. Lee D.B.; Apollo Experience Report: Aerothermodynamics Evaluation. NASA-TN-6843, Jun 1972.</a:t>
            </a:r>
          </a:p>
          <a:p>
            <a:pPr eaLnBrk="1" hangingPunct="1">
              <a:spcBef>
                <a:spcPct val="0"/>
              </a:spcBef>
              <a:buFontTx/>
              <a:buNone/>
            </a:pPr>
            <a:r>
              <a:rPr lang="en-US" altLang="en-US" sz="700" dirty="0"/>
              <a:t>4. North American Aviation Inc. Space and Information Systems Division, Aerodynamic Data Manuel for Project Apollo, NAS 9-150, Accession No. 07499-65, Feb 1966.</a:t>
            </a:r>
          </a:p>
          <a:p>
            <a:pPr eaLnBrk="1" hangingPunct="1">
              <a:spcBef>
                <a:spcPct val="0"/>
              </a:spcBef>
              <a:buFontTx/>
              <a:buNone/>
            </a:pPr>
            <a:endParaRPr lang="en-US" altLang="en-US" sz="700" b="1" dirty="0"/>
          </a:p>
          <a:p>
            <a:pPr eaLnBrk="1" hangingPunct="1">
              <a:spcBef>
                <a:spcPct val="0"/>
              </a:spcBef>
              <a:buFontTx/>
              <a:buNone/>
            </a:pPr>
            <a:r>
              <a:rPr lang="en-US" altLang="en-US" sz="700" b="1" dirty="0"/>
              <a:t>Mission: Apollo AS-202 (Apollo-3)</a:t>
            </a:r>
          </a:p>
          <a:p>
            <a:pPr eaLnBrk="1" hangingPunct="1">
              <a:spcBef>
                <a:spcPct val="0"/>
              </a:spcBef>
              <a:buFontTx/>
              <a:buNone/>
            </a:pPr>
            <a:r>
              <a:rPr lang="en-US" altLang="en-US" sz="700" dirty="0"/>
              <a:t>1. Lee, D.B.; </a:t>
            </a:r>
            <a:r>
              <a:rPr lang="en-US" altLang="en-US" sz="700" dirty="0" err="1"/>
              <a:t>Bertin</a:t>
            </a:r>
            <a:r>
              <a:rPr lang="en-US" altLang="en-US" sz="700" dirty="0"/>
              <a:t>, J.J.; and Goodrich, W.D.: Heat Transfer and Pressure Measurements Obtained During Apollo Orbital Entries. NASA-TN-D-6028, Oct 1970. </a:t>
            </a:r>
          </a:p>
          <a:p>
            <a:pPr eaLnBrk="1" hangingPunct="1">
              <a:spcBef>
                <a:spcPct val="0"/>
              </a:spcBef>
              <a:buFontTx/>
              <a:buNone/>
            </a:pPr>
            <a:r>
              <a:rPr lang="en-US" altLang="en-US" sz="700" dirty="0"/>
              <a:t>2. </a:t>
            </a:r>
            <a:r>
              <a:rPr lang="en-US" altLang="en-US" sz="700" dirty="0" err="1"/>
              <a:t>Hillje</a:t>
            </a:r>
            <a:r>
              <a:rPr lang="en-US" altLang="en-US" sz="700" dirty="0"/>
              <a:t>, E.R.: Entry Flight Aerodynamics from Apollo Mission AS-202. NASA-TN0#04185, Dec 1967. </a:t>
            </a:r>
          </a:p>
          <a:p>
            <a:pPr eaLnBrk="1" hangingPunct="1">
              <a:spcBef>
                <a:spcPct val="0"/>
              </a:spcBef>
              <a:buFontTx/>
              <a:buNone/>
            </a:pPr>
            <a:r>
              <a:rPr lang="en-US" altLang="en-US" sz="700" dirty="0"/>
              <a:t>3. </a:t>
            </a:r>
            <a:r>
              <a:rPr lang="en-US" altLang="en-US" sz="700" dirty="0" err="1"/>
              <a:t>Erb</a:t>
            </a:r>
            <a:r>
              <a:rPr lang="en-US" altLang="en-US" sz="700" dirty="0"/>
              <a:t>, R.B.; Greenshields, D.H.; Lee, D.B.; and Weston, K.C.: Aerothermodynamics-Apollo Experience. Proceedings of the 1967 Heat Transfer and Fluid Mechanics Institute, San Diego CA, Jun 1967, edited by P.A. Libby; D.B. </a:t>
            </a:r>
            <a:r>
              <a:rPr lang="en-US" altLang="en-US" sz="700" dirty="0" err="1"/>
              <a:t>Olfe</a:t>
            </a:r>
            <a:r>
              <a:rPr lang="en-US" altLang="en-US" sz="700" dirty="0"/>
              <a:t>; and C.W. Van Atta, Stanford University Press, 1967. </a:t>
            </a:r>
          </a:p>
          <a:p>
            <a:pPr eaLnBrk="1" hangingPunct="1">
              <a:spcBef>
                <a:spcPct val="0"/>
              </a:spcBef>
              <a:buFontTx/>
              <a:buNone/>
            </a:pPr>
            <a:r>
              <a:rPr lang="en-US" altLang="en-US" sz="700" dirty="0"/>
              <a:t>4. Crowder, R.S.; and </a:t>
            </a:r>
            <a:r>
              <a:rPr lang="en-US" altLang="en-US" sz="700" dirty="0" err="1"/>
              <a:t>Moote</a:t>
            </a:r>
            <a:r>
              <a:rPr lang="en-US" altLang="en-US" sz="700" dirty="0"/>
              <a:t>, J.D.: Apollo Entry Aerodynamics. Journal of Spacecraft and Rockets, Vol 6, No 3, Mar 1969.</a:t>
            </a:r>
          </a:p>
          <a:p>
            <a:pPr eaLnBrk="1" hangingPunct="1">
              <a:spcBef>
                <a:spcPct val="0"/>
              </a:spcBef>
              <a:buFontTx/>
              <a:buNone/>
            </a:pPr>
            <a:endParaRPr lang="en-US" altLang="en-US" sz="700" dirty="0"/>
          </a:p>
          <a:p>
            <a:pPr eaLnBrk="1" hangingPunct="1">
              <a:spcBef>
                <a:spcPct val="0"/>
              </a:spcBef>
              <a:buFontTx/>
              <a:buNone/>
            </a:pPr>
            <a:endParaRPr lang="en-US" altLang="en-US" sz="700" dirty="0"/>
          </a:p>
          <a:p>
            <a:pPr eaLnBrk="1" hangingPunct="1">
              <a:spcBef>
                <a:spcPct val="0"/>
              </a:spcBef>
              <a:buFontTx/>
              <a:buNone/>
            </a:pPr>
            <a:r>
              <a:rPr lang="en-US" altLang="en-US" sz="700" b="1" dirty="0"/>
              <a:t> </a:t>
            </a:r>
          </a:p>
        </p:txBody>
      </p:sp>
      <p:sp>
        <p:nvSpPr>
          <p:cNvPr id="53255" name="Rectangle 12">
            <a:extLst>
              <a:ext uri="{FF2B5EF4-FFF2-40B4-BE49-F238E27FC236}">
                <a16:creationId xmlns:a16="http://schemas.microsoft.com/office/drawing/2014/main" id="{99473A9E-5A40-A44B-AAEB-4B3D4872573D}"/>
              </a:ext>
            </a:extLst>
          </p:cNvPr>
          <p:cNvSpPr>
            <a:spLocks noChangeArrowheads="1"/>
          </p:cNvSpPr>
          <p:nvPr/>
        </p:nvSpPr>
        <p:spPr bwMode="auto">
          <a:xfrm>
            <a:off x="3906044" y="1300729"/>
            <a:ext cx="2356735"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800" dirty="0"/>
              <a:t>1 kg/m</a:t>
            </a:r>
            <a:r>
              <a:rPr lang="en-US" altLang="en-US" sz="800" baseline="30000" dirty="0"/>
              <a:t>3 </a:t>
            </a:r>
            <a:r>
              <a:rPr lang="en-US" altLang="en-US" sz="800" dirty="0"/>
              <a:t>	= 	0.06243 </a:t>
            </a:r>
            <a:r>
              <a:rPr lang="en-US" altLang="en-US" sz="800" dirty="0" err="1"/>
              <a:t>lb</a:t>
            </a:r>
            <a:r>
              <a:rPr lang="en-US" altLang="en-US" sz="800" dirty="0"/>
              <a:t>/ft</a:t>
            </a:r>
            <a:r>
              <a:rPr lang="en-US" altLang="en-US" sz="800" baseline="30000" dirty="0">
                <a:solidFill>
                  <a:srgbClr val="000000"/>
                </a:solidFill>
              </a:rPr>
              <a:t>3</a:t>
            </a:r>
            <a:endParaRPr lang="en-US" altLang="en-US" sz="800" baseline="30000" dirty="0"/>
          </a:p>
          <a:p>
            <a:pPr eaLnBrk="1" hangingPunct="1">
              <a:spcBef>
                <a:spcPct val="0"/>
              </a:spcBef>
              <a:buFontTx/>
              <a:buNone/>
            </a:pPr>
            <a:r>
              <a:rPr lang="en-US" altLang="en-US" sz="800" dirty="0"/>
              <a:t>1 Joule 	= 	0.9478x10</a:t>
            </a:r>
            <a:r>
              <a:rPr lang="en-US" altLang="en-US" sz="800" baseline="30000" dirty="0"/>
              <a:t>–3 </a:t>
            </a:r>
            <a:r>
              <a:rPr lang="en-US" altLang="en-US" sz="800" dirty="0"/>
              <a:t>BTU</a:t>
            </a:r>
          </a:p>
          <a:p>
            <a:pPr eaLnBrk="1" hangingPunct="1">
              <a:spcBef>
                <a:spcPct val="0"/>
              </a:spcBef>
              <a:buFontTx/>
              <a:buNone/>
            </a:pPr>
            <a:r>
              <a:rPr lang="en-US" altLang="en-US" sz="800" dirty="0"/>
              <a:t>1 Watt 	= 	1 J/s = 0.9478x10</a:t>
            </a:r>
            <a:r>
              <a:rPr lang="en-US" altLang="en-US" sz="800" baseline="30000" dirty="0"/>
              <a:t>–3</a:t>
            </a:r>
            <a:r>
              <a:rPr lang="en-US" altLang="en-US" sz="800" dirty="0"/>
              <a:t> BTU/s</a:t>
            </a:r>
          </a:p>
          <a:p>
            <a:pPr eaLnBrk="1" hangingPunct="1">
              <a:spcBef>
                <a:spcPct val="0"/>
              </a:spcBef>
              <a:buFontTx/>
              <a:buNone/>
            </a:pPr>
            <a:r>
              <a:rPr lang="en-US" altLang="en-US" sz="800" dirty="0"/>
              <a:t>1 J/cm</a:t>
            </a:r>
            <a:r>
              <a:rPr lang="en-US" altLang="en-US" sz="800" baseline="30000" dirty="0"/>
              <a:t>2 </a:t>
            </a:r>
            <a:r>
              <a:rPr lang="en-US" altLang="en-US" sz="800" dirty="0"/>
              <a:t>	= 	0.88055 BTU/ft</a:t>
            </a:r>
            <a:r>
              <a:rPr lang="en-US" altLang="en-US" sz="800" baseline="30000" dirty="0"/>
              <a:t>2</a:t>
            </a:r>
          </a:p>
          <a:p>
            <a:pPr eaLnBrk="1" hangingPunct="1">
              <a:spcBef>
                <a:spcPct val="0"/>
              </a:spcBef>
              <a:buFontTx/>
              <a:buNone/>
            </a:pPr>
            <a:r>
              <a:rPr lang="en-US" altLang="en-US" sz="800" dirty="0"/>
              <a:t>1 W/cm</a:t>
            </a:r>
            <a:r>
              <a:rPr lang="en-US" altLang="en-US" sz="800" baseline="30000" dirty="0"/>
              <a:t>2</a:t>
            </a:r>
            <a:r>
              <a:rPr lang="en-US" altLang="en-US" sz="800" dirty="0"/>
              <a:t> 	= 	0.88055 BTU/s*ft</a:t>
            </a:r>
            <a:r>
              <a:rPr lang="en-US" altLang="en-US" sz="800" baseline="30000" dirty="0"/>
              <a:t>2</a:t>
            </a:r>
          </a:p>
          <a:p>
            <a:pPr eaLnBrk="1" hangingPunct="1">
              <a:spcBef>
                <a:spcPct val="0"/>
              </a:spcBef>
              <a:buFontTx/>
              <a:buNone/>
            </a:pPr>
            <a:r>
              <a:rPr lang="en-US" altLang="en-US" sz="800" dirty="0"/>
              <a:t>1 atm 	= 	1.01325x105 Pa</a:t>
            </a:r>
          </a:p>
        </p:txBody>
      </p:sp>
      <p:sp>
        <p:nvSpPr>
          <p:cNvPr id="53256" name="Slide Number Placeholder 2">
            <a:extLst>
              <a:ext uri="{FF2B5EF4-FFF2-40B4-BE49-F238E27FC236}">
                <a16:creationId xmlns:a16="http://schemas.microsoft.com/office/drawing/2014/main" id="{4E4914F8-6459-1E45-BB1B-06CBD794DDEE}"/>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35  </a:t>
            </a:r>
            <a:r>
              <a:rPr lang="en-US" altLang="en-US" sz="800" b="1" dirty="0">
                <a:solidFill>
                  <a:srgbClr val="2459AB"/>
                </a:solidFill>
              </a:rPr>
              <a:t>— </a:t>
            </a:r>
            <a:endParaRPr lang="en-US" altLang="en-US" sz="800" b="1" dirty="0"/>
          </a:p>
        </p:txBody>
      </p:sp>
      <p:sp>
        <p:nvSpPr>
          <p:cNvPr id="11" name="Rectangle 7">
            <a:extLst>
              <a:ext uri="{FF2B5EF4-FFF2-40B4-BE49-F238E27FC236}">
                <a16:creationId xmlns:a16="http://schemas.microsoft.com/office/drawing/2014/main" id="{F9DF2B68-048A-A8E2-1298-2132922FEBB3}"/>
              </a:ext>
            </a:extLst>
          </p:cNvPr>
          <p:cNvSpPr>
            <a:spLocks noChangeArrowheads="1"/>
          </p:cNvSpPr>
          <p:nvPr/>
        </p:nvSpPr>
        <p:spPr bwMode="auto">
          <a:xfrm>
            <a:off x="442912" y="141455"/>
            <a:ext cx="32513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Reference diameter / area</a:t>
            </a:r>
          </a:p>
          <a:p>
            <a:pPr eaLnBrk="1" hangingPunct="1">
              <a:spcBef>
                <a:spcPct val="0"/>
              </a:spcBef>
              <a:buFontTx/>
              <a:buNone/>
            </a:pPr>
            <a:r>
              <a:rPr lang="en-US" altLang="en-US" sz="700" dirty="0"/>
              <a:t>Number to generate reference area, or calculated from reference area of the decelerator, used as a common size reference for interpreting decelerator aerodynamic properties. </a:t>
            </a:r>
          </a:p>
          <a:p>
            <a:pPr eaLnBrk="1" hangingPunct="1">
              <a:spcBef>
                <a:spcPct val="0"/>
              </a:spcBef>
              <a:buFontTx/>
              <a:buNone/>
            </a:pPr>
            <a:endParaRPr lang="en-US" altLang="en-US" sz="700" dirty="0"/>
          </a:p>
          <a:p>
            <a:pPr eaLnBrk="1" hangingPunct="1">
              <a:spcBef>
                <a:spcPct val="0"/>
              </a:spcBef>
              <a:buFontTx/>
              <a:buNone/>
            </a:pPr>
            <a:r>
              <a:rPr lang="en-US" altLang="en-US" sz="700" b="1" dirty="0"/>
              <a:t>Deployment </a:t>
            </a:r>
            <a:r>
              <a:rPr lang="en-US" altLang="en-US" sz="700" b="1" dirty="0" err="1"/>
              <a:t>mach</a:t>
            </a:r>
            <a:endParaRPr lang="en-US" altLang="en-US" sz="700" b="1" dirty="0"/>
          </a:p>
          <a:p>
            <a:pPr eaLnBrk="1" hangingPunct="1">
              <a:spcBef>
                <a:spcPct val="0"/>
              </a:spcBef>
              <a:buFontTx/>
              <a:buNone/>
            </a:pPr>
            <a:r>
              <a:rPr lang="en-US" altLang="en-US" sz="700" dirty="0"/>
              <a:t>Local Mach number at the time of parachute deployment.</a:t>
            </a:r>
          </a:p>
          <a:p>
            <a:pPr eaLnBrk="1" hangingPunct="1">
              <a:spcBef>
                <a:spcPct val="0"/>
              </a:spcBef>
              <a:buFontTx/>
              <a:buNone/>
            </a:pPr>
            <a:endParaRPr lang="en-US" altLang="en-US" sz="700" dirty="0"/>
          </a:p>
        </p:txBody>
      </p:sp>
      <p:sp>
        <p:nvSpPr>
          <p:cNvPr id="12" name="Rectangle 7">
            <a:extLst>
              <a:ext uri="{FF2B5EF4-FFF2-40B4-BE49-F238E27FC236}">
                <a16:creationId xmlns:a16="http://schemas.microsoft.com/office/drawing/2014/main" id="{4B0DC99B-36A0-1A5E-6BEF-54BA714C9978}"/>
              </a:ext>
            </a:extLst>
          </p:cNvPr>
          <p:cNvSpPr>
            <a:spLocks noChangeArrowheads="1"/>
          </p:cNvSpPr>
          <p:nvPr/>
        </p:nvSpPr>
        <p:spPr bwMode="auto">
          <a:xfrm>
            <a:off x="3886200" y="141455"/>
            <a:ext cx="325136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Deployment dynamic pressure</a:t>
            </a:r>
          </a:p>
          <a:p>
            <a:pPr eaLnBrk="1" hangingPunct="1">
              <a:spcBef>
                <a:spcPct val="0"/>
              </a:spcBef>
              <a:buFontTx/>
              <a:buNone/>
            </a:pPr>
            <a:r>
              <a:rPr lang="en-US" altLang="en-US" sz="700" dirty="0"/>
              <a:t>The measured/ calculated dynamic pressure at the forebody at the time of deployment (similar to Mach number).</a:t>
            </a:r>
          </a:p>
          <a:p>
            <a:pPr eaLnBrk="1" hangingPunct="1">
              <a:spcBef>
                <a:spcPct val="0"/>
              </a:spcBef>
              <a:buFontTx/>
              <a:buNone/>
            </a:pPr>
            <a:endParaRPr lang="en-US" altLang="en-US" sz="700" dirty="0"/>
          </a:p>
          <a:p>
            <a:pPr eaLnBrk="1" hangingPunct="1">
              <a:spcBef>
                <a:spcPct val="0"/>
              </a:spcBef>
              <a:buFontTx/>
              <a:buNone/>
            </a:pPr>
            <a:r>
              <a:rPr lang="en-US" altLang="en-US" sz="700" b="1" dirty="0"/>
              <a:t>Parachute materials</a:t>
            </a:r>
          </a:p>
          <a:p>
            <a:pPr eaLnBrk="1" hangingPunct="1">
              <a:spcBef>
                <a:spcPct val="0"/>
              </a:spcBef>
              <a:buFontTx/>
              <a:buNone/>
            </a:pPr>
            <a:r>
              <a:rPr lang="en-US" altLang="en-US" sz="700" dirty="0"/>
              <a:t>Description of parachute materials used for construction, including canopy and suspension lines when possible. Examples include nylon, polyester, and Kevlar. </a:t>
            </a:r>
          </a:p>
          <a:p>
            <a:pPr eaLnBrk="1" hangingPunct="1">
              <a:spcBef>
                <a:spcPct val="0"/>
              </a:spcBef>
              <a:buFontTx/>
              <a:buNone/>
            </a:pPr>
            <a:endParaRPr lang="en-US" altLang="en-US" sz="700" b="1" i="1" dirty="0"/>
          </a:p>
        </p:txBody>
      </p:sp>
      <p:cxnSp>
        <p:nvCxnSpPr>
          <p:cNvPr id="13" name="Straight Connector 12">
            <a:extLst>
              <a:ext uri="{FF2B5EF4-FFF2-40B4-BE49-F238E27FC236}">
                <a16:creationId xmlns:a16="http://schemas.microsoft.com/office/drawing/2014/main" id="{822B78B5-36BB-27D6-4F4D-855534249C58}"/>
              </a:ext>
            </a:extLst>
          </p:cNvPr>
          <p:cNvCxnSpPr/>
          <p:nvPr/>
        </p:nvCxnSpPr>
        <p:spPr>
          <a:xfrm flipV="1">
            <a:off x="482600" y="1086761"/>
            <a:ext cx="6769100" cy="11112"/>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085A7009-E51D-CF4B-BC76-432A987E5E05}"/>
              </a:ext>
            </a:extLst>
          </p:cNvPr>
          <p:cNvSpPr>
            <a:spLocks noChangeArrowheads="1"/>
          </p:cNvSpPr>
          <p:nvPr/>
        </p:nvSpPr>
        <p:spPr bwMode="auto">
          <a:xfrm>
            <a:off x="457200" y="298450"/>
            <a:ext cx="34036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Mission: Apollo AS-501 (Apollo-4)</a:t>
            </a:r>
          </a:p>
          <a:p>
            <a:pPr eaLnBrk="1" hangingPunct="1">
              <a:spcBef>
                <a:spcPct val="0"/>
              </a:spcBef>
              <a:buFontTx/>
              <a:buNone/>
            </a:pPr>
            <a:r>
              <a:rPr lang="en-US" altLang="en-US" sz="700" dirty="0"/>
              <a:t>1. </a:t>
            </a:r>
            <a:r>
              <a:rPr lang="en-US" altLang="en-US" sz="700" dirty="0" err="1"/>
              <a:t>Hillje</a:t>
            </a:r>
            <a:r>
              <a:rPr lang="en-US" altLang="en-US" sz="700" dirty="0"/>
              <a:t>, E.R.; and Savage, R.: Status of Aerodynamic Characteristics of the Apollo Entry Configuration. AIAA-1968-1143, Entry Vehicle Systems and Technology Meeting, Williamsburg VA, Dec 1968. </a:t>
            </a:r>
          </a:p>
          <a:p>
            <a:pPr eaLnBrk="1" hangingPunct="1">
              <a:spcBef>
                <a:spcPct val="0"/>
              </a:spcBef>
              <a:buFontTx/>
              <a:buNone/>
            </a:pPr>
            <a:r>
              <a:rPr lang="en-US" altLang="en-US" sz="700" dirty="0"/>
              <a:t>2. </a:t>
            </a:r>
            <a:r>
              <a:rPr lang="en-US" altLang="en-US" sz="700" dirty="0" err="1"/>
              <a:t>Hillje</a:t>
            </a:r>
            <a:r>
              <a:rPr lang="en-US" altLang="en-US" sz="700" dirty="0"/>
              <a:t>, E.R.: Entry Aerodynamics at Lunar Return Conditions Obtained from the Flight of Apollo 4 (AS-501). NASA-TN-D-5399, Oct 1969. </a:t>
            </a:r>
          </a:p>
          <a:p>
            <a:pPr eaLnBrk="1" hangingPunct="1">
              <a:spcBef>
                <a:spcPct val="0"/>
              </a:spcBef>
              <a:buFontTx/>
              <a:buNone/>
            </a:pPr>
            <a:r>
              <a:rPr lang="en-US" altLang="en-US" sz="700" dirty="0"/>
              <a:t>3. Reid, R.C., Jr; Rochelle, W.C.; and </a:t>
            </a:r>
            <a:r>
              <a:rPr lang="en-US" altLang="en-US" sz="700" dirty="0" err="1"/>
              <a:t>Milhoan</a:t>
            </a:r>
            <a:r>
              <a:rPr lang="en-US" altLang="en-US" sz="700" dirty="0"/>
              <a:t>, J.D.: Radiative Heating to the Apollo Command Module: Engineering Prediction and Flight Measurement. NASA-TM-X-58091, Apr 1972.</a:t>
            </a:r>
          </a:p>
          <a:p>
            <a:pPr eaLnBrk="1" hangingPunct="1">
              <a:spcBef>
                <a:spcPct val="0"/>
              </a:spcBef>
              <a:buFontTx/>
              <a:buNone/>
            </a:pPr>
            <a:r>
              <a:rPr lang="en-US" altLang="en-US" sz="700" dirty="0"/>
              <a:t> </a:t>
            </a:r>
          </a:p>
          <a:p>
            <a:pPr eaLnBrk="1" hangingPunct="1">
              <a:spcBef>
                <a:spcPct val="0"/>
              </a:spcBef>
              <a:buFontTx/>
              <a:buNone/>
            </a:pPr>
            <a:r>
              <a:rPr lang="en-US" altLang="en-US" sz="700" b="1" dirty="0"/>
              <a:t>Mission: Apollo AS-502 (Apollo-6)</a:t>
            </a:r>
          </a:p>
          <a:p>
            <a:pPr eaLnBrk="1" hangingPunct="1">
              <a:spcBef>
                <a:spcPct val="0"/>
              </a:spcBef>
              <a:buFontTx/>
              <a:buNone/>
            </a:pPr>
            <a:r>
              <a:rPr lang="en-US" altLang="en-US" sz="700" dirty="0"/>
              <a:t>1. </a:t>
            </a:r>
            <a:r>
              <a:rPr lang="en-US" altLang="en-US" sz="700" dirty="0" err="1"/>
              <a:t>Hillje</a:t>
            </a:r>
            <a:r>
              <a:rPr lang="en-US" altLang="en-US" sz="700" dirty="0"/>
              <a:t>, E.R.; and Savage, R.: Status of Aerodynamic Characteristics of the Apollo entry Configuration. AIAA-1968-1143, Entry Vehicle Systems and Technology Meeting, Williamsburg VA, Dec 1968. </a:t>
            </a:r>
          </a:p>
          <a:p>
            <a:pPr eaLnBrk="1" hangingPunct="1">
              <a:spcBef>
                <a:spcPct val="0"/>
              </a:spcBef>
              <a:buFontTx/>
              <a:buNone/>
            </a:pPr>
            <a:r>
              <a:rPr lang="en-US" altLang="en-US" sz="700" dirty="0"/>
              <a:t>2. Lee, D.B.; and Goodrich, W.D.: The Aerothermodynamic Environment of the Apollo Command Module During </a:t>
            </a:r>
            <a:r>
              <a:rPr lang="en-US" altLang="en-US" sz="700" dirty="0" err="1"/>
              <a:t>Superorbital</a:t>
            </a:r>
            <a:r>
              <a:rPr lang="en-US" altLang="en-US" sz="700" dirty="0"/>
              <a:t> Entry. NASA-TN-D-6792, Apr 1972. </a:t>
            </a:r>
          </a:p>
          <a:p>
            <a:pPr eaLnBrk="1" hangingPunct="1">
              <a:spcBef>
                <a:spcPct val="0"/>
              </a:spcBef>
              <a:buFontTx/>
              <a:buNone/>
            </a:pPr>
            <a:r>
              <a:rPr lang="en-US" altLang="en-US" sz="700" dirty="0"/>
              <a:t>3. Strouhal, G.; Curry, M.; and Janney, J.M.: Thermal Protection System Performance of the Apollo Command Module. AIAA/ASME 7th Structures and Materials Conference, Cocoa Beach FL, Apr 1966. </a:t>
            </a:r>
          </a:p>
          <a:p>
            <a:pPr eaLnBrk="1" hangingPunct="1">
              <a:spcBef>
                <a:spcPct val="0"/>
              </a:spcBef>
              <a:buFontTx/>
              <a:buNone/>
            </a:pPr>
            <a:r>
              <a:rPr lang="en-US" altLang="en-US" sz="700" dirty="0"/>
              <a:t>4. Bartlett, E.P.; Nicolet, W.E.; </a:t>
            </a:r>
            <a:r>
              <a:rPr lang="en-US" altLang="en-US" sz="700" dirty="0" err="1"/>
              <a:t>Abbett</a:t>
            </a:r>
            <a:r>
              <a:rPr lang="en-US" altLang="en-US" sz="700" dirty="0"/>
              <a:t>, M.J.; and Moyer C.B.: Improved Heat-Shield Design Procedures for Manned Entry Systems: Part 2. Application to Apollo: Final Report. NASA-CR-108689, Jun 1970.</a:t>
            </a:r>
          </a:p>
          <a:p>
            <a:pPr eaLnBrk="1" hangingPunct="1">
              <a:spcBef>
                <a:spcPct val="0"/>
              </a:spcBef>
              <a:buFontTx/>
              <a:buNone/>
            </a:pPr>
            <a:endParaRPr lang="en-US" altLang="en-US" sz="700" dirty="0"/>
          </a:p>
          <a:p>
            <a:pPr eaLnBrk="1" hangingPunct="1">
              <a:spcBef>
                <a:spcPct val="0"/>
              </a:spcBef>
              <a:buFontTx/>
              <a:buNone/>
            </a:pPr>
            <a:r>
              <a:rPr lang="en-US" altLang="en-US" sz="700" b="1" dirty="0"/>
              <a:t>Mission: Reentry F</a:t>
            </a:r>
          </a:p>
          <a:p>
            <a:pPr eaLnBrk="1" hangingPunct="1">
              <a:spcBef>
                <a:spcPct val="0"/>
              </a:spcBef>
              <a:buFontTx/>
              <a:buNone/>
            </a:pPr>
            <a:r>
              <a:rPr lang="en-US" altLang="en-US" sz="700" dirty="0"/>
              <a:t>1. Write, R, L.; and </a:t>
            </a:r>
            <a:r>
              <a:rPr lang="en-US" altLang="en-US" sz="700" dirty="0" err="1"/>
              <a:t>Zoby</a:t>
            </a:r>
            <a:r>
              <a:rPr lang="en-US" altLang="en-US" sz="700" dirty="0"/>
              <a:t>, E.V.: Flight Measurements of Boundary-Layer Transition on a 5 Degree Half-Angel Cone at a Free-Stream Mach Number of 20 (Reentry F). NASA-TM-X-2253, May 1971.</a:t>
            </a:r>
          </a:p>
          <a:p>
            <a:pPr eaLnBrk="1" hangingPunct="1">
              <a:spcBef>
                <a:spcPct val="0"/>
              </a:spcBef>
              <a:buFontTx/>
              <a:buNone/>
            </a:pPr>
            <a:r>
              <a:rPr lang="en-US" altLang="en-US" sz="700" dirty="0"/>
              <a:t> </a:t>
            </a:r>
          </a:p>
          <a:p>
            <a:pPr eaLnBrk="1" hangingPunct="1">
              <a:spcBef>
                <a:spcPct val="0"/>
              </a:spcBef>
              <a:buFontTx/>
              <a:buNone/>
            </a:pPr>
            <a:r>
              <a:rPr lang="en-US" altLang="en-US" sz="700" b="1" dirty="0"/>
              <a:t>Mission: PAET</a:t>
            </a:r>
          </a:p>
          <a:p>
            <a:pPr eaLnBrk="1" hangingPunct="1">
              <a:spcBef>
                <a:spcPct val="0"/>
              </a:spcBef>
              <a:buFontTx/>
              <a:buNone/>
            </a:pPr>
            <a:r>
              <a:rPr lang="en-US" altLang="en-US" sz="700" dirty="0"/>
              <a:t>1. </a:t>
            </a:r>
            <a:r>
              <a:rPr lang="en-US" altLang="en-US" sz="700" dirty="0" err="1"/>
              <a:t>Vojvodich</a:t>
            </a:r>
            <a:r>
              <a:rPr lang="en-US" altLang="en-US" sz="700" dirty="0"/>
              <a:t>, N.S.: PAET Entry Heat Protection Experiment. Journal of Spacecraft and Rockets, Vol 10, No 3, Mar 1973, pp 181-189. </a:t>
            </a:r>
          </a:p>
          <a:p>
            <a:pPr eaLnBrk="1" hangingPunct="1">
              <a:spcBef>
                <a:spcPct val="0"/>
              </a:spcBef>
              <a:buFontTx/>
              <a:buNone/>
            </a:pPr>
            <a:r>
              <a:rPr lang="en-US" altLang="en-US" sz="700" dirty="0"/>
              <a:t>2. </a:t>
            </a:r>
            <a:r>
              <a:rPr lang="en-US" altLang="en-US" sz="700" dirty="0" err="1"/>
              <a:t>Seiff</a:t>
            </a:r>
            <a:r>
              <a:rPr lang="en-US" altLang="en-US" sz="700" dirty="0"/>
              <a:t>, A.; Reese, D.E.; Sommer, S.C.; Kirk, D.B.; Whiting, E.E.; and Niemann, H.B.: PAET, An Entry Probe Experiment in Earth's Atmosphere. ICARUS, Vol 18, Apr 1973, pp 525-563</a:t>
            </a:r>
          </a:p>
          <a:p>
            <a:pPr eaLnBrk="1" hangingPunct="1">
              <a:spcBef>
                <a:spcPct val="0"/>
              </a:spcBef>
              <a:buFontTx/>
              <a:buNone/>
            </a:pPr>
            <a:r>
              <a:rPr lang="en-US" altLang="en-US" sz="700" dirty="0"/>
              <a:t> </a:t>
            </a:r>
          </a:p>
          <a:p>
            <a:pPr eaLnBrk="1" hangingPunct="1">
              <a:spcBef>
                <a:spcPct val="0"/>
              </a:spcBef>
              <a:buFontTx/>
              <a:buNone/>
            </a:pPr>
            <a:endParaRPr lang="en-US" altLang="en-US" sz="700" dirty="0"/>
          </a:p>
          <a:p>
            <a:pPr eaLnBrk="1" hangingPunct="1">
              <a:spcBef>
                <a:spcPct val="0"/>
              </a:spcBef>
              <a:buFontTx/>
              <a:buNone/>
            </a:pPr>
            <a:endParaRPr lang="en-US" altLang="en-US" sz="700" dirty="0"/>
          </a:p>
          <a:p>
            <a:pPr eaLnBrk="1" hangingPunct="1">
              <a:spcBef>
                <a:spcPct val="0"/>
              </a:spcBef>
              <a:buFontTx/>
              <a:buNone/>
            </a:pPr>
            <a:endParaRPr lang="en-US" altLang="en-US" sz="700" dirty="0"/>
          </a:p>
          <a:p>
            <a:pPr eaLnBrk="1" hangingPunct="1">
              <a:spcBef>
                <a:spcPct val="0"/>
              </a:spcBef>
              <a:buFontTx/>
              <a:buNone/>
            </a:pPr>
            <a:r>
              <a:rPr lang="en-US" altLang="en-US" sz="700" dirty="0"/>
              <a:t> </a:t>
            </a:r>
          </a:p>
        </p:txBody>
      </p:sp>
      <p:sp>
        <p:nvSpPr>
          <p:cNvPr id="54274" name="Rectangle 7">
            <a:extLst>
              <a:ext uri="{FF2B5EF4-FFF2-40B4-BE49-F238E27FC236}">
                <a16:creationId xmlns:a16="http://schemas.microsoft.com/office/drawing/2014/main" id="{9B56011C-4F59-1845-8476-B2B686BFFC59}"/>
              </a:ext>
            </a:extLst>
          </p:cNvPr>
          <p:cNvSpPr>
            <a:spLocks noChangeArrowheads="1"/>
          </p:cNvSpPr>
          <p:nvPr/>
        </p:nvSpPr>
        <p:spPr bwMode="auto">
          <a:xfrm>
            <a:off x="3911600" y="311150"/>
            <a:ext cx="3403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Mission: Viking Lander 1</a:t>
            </a:r>
          </a:p>
          <a:p>
            <a:pPr eaLnBrk="1" hangingPunct="1">
              <a:spcBef>
                <a:spcPct val="0"/>
              </a:spcBef>
              <a:buFontTx/>
              <a:buNone/>
            </a:pPr>
            <a:r>
              <a:rPr lang="en-US" altLang="en-US" sz="700" dirty="0"/>
              <a:t>1. </a:t>
            </a:r>
            <a:r>
              <a:rPr lang="en-US" altLang="en-US" sz="700" dirty="0" err="1"/>
              <a:t>Inogoldby</a:t>
            </a:r>
            <a:r>
              <a:rPr lang="en-US" altLang="en-US" sz="700" dirty="0"/>
              <a:t>, R.N.; Michael, F.C.; Flaherty, T.M.; Doty, M.G.; Preston, B.; </a:t>
            </a:r>
            <a:r>
              <a:rPr lang="en-US" altLang="en-US" sz="700" dirty="0" err="1"/>
              <a:t>Villyard</a:t>
            </a:r>
            <a:r>
              <a:rPr lang="en-US" altLang="en-US" sz="700" dirty="0"/>
              <a:t>, K.W.; and Steele, R.D.: Entry Data Analysis of Viking Landers 1 and 2: Final Report. Martin-Marietta Co., TN-3770218, NASA-CR-159388, Nov 1976. </a:t>
            </a:r>
          </a:p>
          <a:p>
            <a:pPr eaLnBrk="1" hangingPunct="1">
              <a:spcBef>
                <a:spcPct val="0"/>
              </a:spcBef>
              <a:buFontTx/>
              <a:buNone/>
            </a:pPr>
            <a:r>
              <a:rPr lang="en-US" altLang="en-US" sz="700" dirty="0"/>
              <a:t>2. Kirk, D.B.; </a:t>
            </a:r>
            <a:r>
              <a:rPr lang="en-US" altLang="en-US" sz="700" dirty="0" err="1"/>
              <a:t>Intrieri</a:t>
            </a:r>
            <a:r>
              <a:rPr lang="en-US" altLang="en-US" sz="700" dirty="0"/>
              <a:t>, P.F.; and </a:t>
            </a:r>
            <a:r>
              <a:rPr lang="en-US" altLang="en-US" sz="700" dirty="0" err="1"/>
              <a:t>Seiff</a:t>
            </a:r>
            <a:r>
              <a:rPr lang="en-US" altLang="en-US" sz="700" dirty="0"/>
              <a:t>, A.: Aerodynamics </a:t>
            </a:r>
            <a:r>
              <a:rPr lang="en-US" altLang="en-US" sz="700" dirty="0" err="1"/>
              <a:t>Behaviour</a:t>
            </a:r>
            <a:r>
              <a:rPr lang="en-US" altLang="en-US" sz="700" dirty="0"/>
              <a:t> of the Viking Entry Vehicle: Ground Test and Flight Results. Journal of Spacecraft and Rockets, Vol 156, No 4, Jul-Aug 1978. </a:t>
            </a:r>
          </a:p>
          <a:p>
            <a:pPr eaLnBrk="1" hangingPunct="1">
              <a:spcBef>
                <a:spcPct val="0"/>
              </a:spcBef>
              <a:buFontTx/>
              <a:buNone/>
            </a:pPr>
            <a:r>
              <a:rPr lang="en-US" altLang="en-US" sz="700" dirty="0"/>
              <a:t>3. Viking '75 Project, Aerodynamics Data Book. NAS1-9000, Martin-Marietta, Revision E, 1974. </a:t>
            </a:r>
          </a:p>
          <a:p>
            <a:pPr eaLnBrk="1" hangingPunct="1">
              <a:spcBef>
                <a:spcPct val="0"/>
              </a:spcBef>
              <a:buFontTx/>
              <a:buNone/>
            </a:pPr>
            <a:r>
              <a:rPr lang="en-US" altLang="en-US" sz="700" dirty="0"/>
              <a:t>4. Cooley, C.G: Viking 75 Project: Viking Lander System, Primary Mission Performance Report. NASA-CR-145148, Apr 1977. 4. </a:t>
            </a:r>
            <a:r>
              <a:rPr lang="en-US" altLang="en-US" sz="700" dirty="0" err="1"/>
              <a:t>Edquist</a:t>
            </a:r>
            <a:r>
              <a:rPr lang="en-US" altLang="en-US" sz="700" dirty="0"/>
              <a:t>, K.T.; Wright, M.J.; and Allen Jr., G.A.: Viking Afterbody Heating Computations and Comparisons to Flight Data. AIAA-2006-386, 44th Aerospace Sciences Meeting, Reno, NV, Jan 2008.</a:t>
            </a:r>
          </a:p>
          <a:p>
            <a:pPr eaLnBrk="1" hangingPunct="1">
              <a:spcBef>
                <a:spcPct val="0"/>
              </a:spcBef>
              <a:buFontTx/>
              <a:buNone/>
            </a:pPr>
            <a:r>
              <a:rPr lang="en-US" altLang="en-US" sz="700" dirty="0"/>
              <a:t> </a:t>
            </a:r>
          </a:p>
          <a:p>
            <a:pPr eaLnBrk="1" hangingPunct="1">
              <a:spcBef>
                <a:spcPct val="0"/>
              </a:spcBef>
              <a:buFontTx/>
              <a:buNone/>
            </a:pPr>
            <a:r>
              <a:rPr lang="en-US" altLang="en-US" sz="700" b="1" dirty="0"/>
              <a:t>Mission: Viking Lander 2</a:t>
            </a:r>
          </a:p>
          <a:p>
            <a:pPr eaLnBrk="1" hangingPunct="1">
              <a:spcBef>
                <a:spcPct val="0"/>
              </a:spcBef>
              <a:buFontTx/>
              <a:buNone/>
            </a:pPr>
            <a:r>
              <a:rPr lang="en-US" altLang="en-US" sz="700" dirty="0"/>
              <a:t>1. </a:t>
            </a:r>
            <a:r>
              <a:rPr lang="en-US" altLang="en-US" sz="700" dirty="0" err="1"/>
              <a:t>Inogoldby</a:t>
            </a:r>
            <a:r>
              <a:rPr lang="en-US" altLang="en-US" sz="700" dirty="0"/>
              <a:t>, R.N.; Michael, F.C.; Flaherty, T.M.; Doty, M.G.; Preston, B.; </a:t>
            </a:r>
            <a:r>
              <a:rPr lang="en-US" altLang="en-US" sz="700" dirty="0" err="1"/>
              <a:t>Villyard</a:t>
            </a:r>
            <a:r>
              <a:rPr lang="en-US" altLang="en-US" sz="700" dirty="0"/>
              <a:t>, K.W.; and Steele, R.D.: Entry Data Analysis of Viking Landers 1 and 2: Final Report. Martin-Marietta Co., TN-3770218, NASA-CR-159388, Nov 1976. </a:t>
            </a:r>
          </a:p>
          <a:p>
            <a:pPr eaLnBrk="1" hangingPunct="1">
              <a:spcBef>
                <a:spcPct val="0"/>
              </a:spcBef>
              <a:buFontTx/>
              <a:buNone/>
            </a:pPr>
            <a:r>
              <a:rPr lang="en-US" altLang="en-US" sz="700" dirty="0"/>
              <a:t>2. Kirk, D.B.; </a:t>
            </a:r>
            <a:r>
              <a:rPr lang="en-US" altLang="en-US" sz="700" dirty="0" err="1"/>
              <a:t>Intrieri</a:t>
            </a:r>
            <a:r>
              <a:rPr lang="en-US" altLang="en-US" sz="700" dirty="0"/>
              <a:t>, P.F.; and </a:t>
            </a:r>
            <a:r>
              <a:rPr lang="en-US" altLang="en-US" sz="700" dirty="0" err="1"/>
              <a:t>Seiff</a:t>
            </a:r>
            <a:r>
              <a:rPr lang="en-US" altLang="en-US" sz="700" dirty="0"/>
              <a:t>, A.: Aerodynamics </a:t>
            </a:r>
            <a:r>
              <a:rPr lang="en-US" altLang="en-US" sz="700" dirty="0" err="1"/>
              <a:t>Behaviour</a:t>
            </a:r>
            <a:r>
              <a:rPr lang="en-US" altLang="en-US" sz="700" dirty="0"/>
              <a:t> of the Viking Entry Vehicle: Ground Test and Flight Results. Journal of Spacecraft and Rockets, Vol 156, No 4, Jul-Aug 1978. </a:t>
            </a:r>
          </a:p>
          <a:p>
            <a:pPr eaLnBrk="1" hangingPunct="1">
              <a:spcBef>
                <a:spcPct val="0"/>
              </a:spcBef>
              <a:buFontTx/>
              <a:buNone/>
            </a:pPr>
            <a:r>
              <a:rPr lang="en-US" altLang="en-US" sz="700" dirty="0"/>
              <a:t>3. Viking '75 Project, Aerodynamics Data Book. NAS1-9000, Martin-Marietta, Revision E, 1974. </a:t>
            </a:r>
          </a:p>
          <a:p>
            <a:pPr eaLnBrk="1" hangingPunct="1">
              <a:spcBef>
                <a:spcPct val="0"/>
              </a:spcBef>
              <a:buFontTx/>
              <a:buNone/>
            </a:pPr>
            <a:r>
              <a:rPr lang="en-US" altLang="en-US" sz="700" dirty="0"/>
              <a:t>4. Cooley, C.G: Viking 75 Project: Viking Lander System, Primary Mission Performance Report. NASA-CR-145148, Apr 1977.</a:t>
            </a:r>
          </a:p>
          <a:p>
            <a:pPr eaLnBrk="1" hangingPunct="1">
              <a:spcBef>
                <a:spcPct val="0"/>
              </a:spcBef>
              <a:buFontTx/>
              <a:buNone/>
            </a:pPr>
            <a:endParaRPr lang="en-US" altLang="en-US" sz="700" dirty="0"/>
          </a:p>
          <a:p>
            <a:pPr eaLnBrk="1" hangingPunct="1">
              <a:spcBef>
                <a:spcPct val="0"/>
              </a:spcBef>
              <a:buFontTx/>
              <a:buNone/>
            </a:pPr>
            <a:r>
              <a:rPr lang="en-US" altLang="en-US" sz="700" b="1" dirty="0">
                <a:solidFill>
                  <a:srgbClr val="000000"/>
                </a:solidFill>
              </a:rPr>
              <a:t>Pioneer-Venus: Small ’North Probe’</a:t>
            </a:r>
          </a:p>
          <a:p>
            <a:pPr eaLnBrk="1" hangingPunct="1">
              <a:spcBef>
                <a:spcPct val="0"/>
              </a:spcBef>
              <a:buFontTx/>
              <a:buNone/>
            </a:pPr>
            <a:r>
              <a:rPr lang="en-US" altLang="en-US" sz="700" dirty="0">
                <a:solidFill>
                  <a:srgbClr val="000000"/>
                </a:solidFill>
              </a:rPr>
              <a:t>1. Nolte, L.J.; and Sommer, S.C.: Probing a Planetary Atmosphere: Pioneer-Venus Spacecraft Description. AIAA-1975-1160, Conference on the Exploration of the Outer Planets, St. Louis Mo, Sep 1975. </a:t>
            </a:r>
          </a:p>
          <a:p>
            <a:pPr eaLnBrk="1" hangingPunct="1">
              <a:spcBef>
                <a:spcPct val="0"/>
              </a:spcBef>
              <a:buFontTx/>
              <a:buNone/>
            </a:pPr>
            <a:r>
              <a:rPr lang="en-US" altLang="en-US" sz="700" dirty="0">
                <a:solidFill>
                  <a:srgbClr val="000000"/>
                </a:solidFill>
              </a:rPr>
              <a:t>2. Pioneer-Venus Large and Small Probe Databook, Bendix, NAS2-830Q, Jun 1976. </a:t>
            </a:r>
          </a:p>
          <a:p>
            <a:pPr eaLnBrk="1" hangingPunct="1">
              <a:spcBef>
                <a:spcPct val="0"/>
              </a:spcBef>
              <a:buFontTx/>
              <a:buNone/>
            </a:pPr>
            <a:r>
              <a:rPr lang="en-US" altLang="en-US" sz="700" dirty="0">
                <a:solidFill>
                  <a:srgbClr val="000000"/>
                </a:solidFill>
              </a:rPr>
              <a:t>3. Entry vector based upon a letter by Charles F. Hall, 21 Mar 1979.</a:t>
            </a:r>
          </a:p>
          <a:p>
            <a:pPr eaLnBrk="1" hangingPunct="1">
              <a:spcBef>
                <a:spcPct val="0"/>
              </a:spcBef>
              <a:buFontTx/>
              <a:buNone/>
            </a:pPr>
            <a:r>
              <a:rPr lang="en-US" sz="700" b="0" i="0" u="none" strike="noStrike" baseline="0" dirty="0"/>
              <a:t>4.Allen, G.: Trajectory and Heating calculated using TRAJ Code, private communication, Mar 2003.</a:t>
            </a:r>
            <a:endParaRPr lang="en-US" altLang="en-US" sz="700" dirty="0">
              <a:solidFill>
                <a:srgbClr val="000000"/>
              </a:solidFill>
            </a:endParaRPr>
          </a:p>
        </p:txBody>
      </p:sp>
      <p:sp>
        <p:nvSpPr>
          <p:cNvPr id="54275" name="Slide Number Placeholder 2">
            <a:extLst>
              <a:ext uri="{FF2B5EF4-FFF2-40B4-BE49-F238E27FC236}">
                <a16:creationId xmlns:a16="http://schemas.microsoft.com/office/drawing/2014/main" id="{77E2FC39-E7EA-7D4C-A1B4-40A2CE1F4A57}"/>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36  </a:t>
            </a:r>
            <a:r>
              <a:rPr lang="en-US" altLang="en-US" sz="800" b="1" dirty="0">
                <a:solidFill>
                  <a:srgbClr val="2459AB"/>
                </a:solidFill>
              </a:rPr>
              <a:t>— </a:t>
            </a:r>
            <a:endParaRPr lang="en-US" altLang="en-US" sz="8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CA3CB-D4AF-6247-B1A4-3C55A9A167C6}"/>
              </a:ext>
            </a:extLst>
          </p:cNvPr>
          <p:cNvSpPr>
            <a:spLocks noChangeArrowheads="1"/>
          </p:cNvSpPr>
          <p:nvPr/>
        </p:nvSpPr>
        <p:spPr bwMode="auto">
          <a:xfrm>
            <a:off x="457200" y="298450"/>
            <a:ext cx="34036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solidFill>
                  <a:srgbClr val="000000"/>
                </a:solidFill>
              </a:rPr>
              <a:t>Pioneer-Venus: Small ’Night Probe’</a:t>
            </a:r>
          </a:p>
          <a:p>
            <a:pPr eaLnBrk="1" hangingPunct="1">
              <a:spcBef>
                <a:spcPct val="0"/>
              </a:spcBef>
              <a:buFontTx/>
              <a:buNone/>
            </a:pPr>
            <a:r>
              <a:rPr lang="en-US" altLang="en-US" sz="700" dirty="0">
                <a:solidFill>
                  <a:srgbClr val="000000"/>
                </a:solidFill>
              </a:rPr>
              <a:t>1. Nolte, L.J.; and Sommer, S.C.: Probing a Planetary Atmosphere: Pioneer-Venus Spacecraft Description. AIAA-1975-1160, Conference on the Exploration of the Outer Planets, St. Louis Mo, Sep 1975. </a:t>
            </a:r>
          </a:p>
          <a:p>
            <a:pPr eaLnBrk="1" hangingPunct="1">
              <a:spcBef>
                <a:spcPct val="0"/>
              </a:spcBef>
              <a:buFontTx/>
              <a:buNone/>
            </a:pPr>
            <a:r>
              <a:rPr lang="en-US" altLang="en-US" sz="700" dirty="0">
                <a:solidFill>
                  <a:srgbClr val="000000"/>
                </a:solidFill>
              </a:rPr>
              <a:t>2. Pioneer-Venus Large and Small Probe Databook, Bendix, NAS2-830Q, Jun 1976. </a:t>
            </a:r>
          </a:p>
          <a:p>
            <a:pPr eaLnBrk="1" hangingPunct="1">
              <a:spcBef>
                <a:spcPct val="0"/>
              </a:spcBef>
              <a:buFontTx/>
              <a:buNone/>
            </a:pPr>
            <a:r>
              <a:rPr lang="en-US" altLang="en-US" sz="700" dirty="0">
                <a:solidFill>
                  <a:srgbClr val="000000"/>
                </a:solidFill>
              </a:rPr>
              <a:t>3. </a:t>
            </a:r>
            <a:r>
              <a:rPr lang="en-US" sz="700" b="0" i="0" u="none" strike="noStrike" baseline="0" dirty="0"/>
              <a:t>Allen, G.: Trajectory and Heating calculated using TRAJ Code, private communication, Mar 2003.</a:t>
            </a:r>
            <a:endParaRPr lang="en-US" altLang="en-US" sz="700" dirty="0">
              <a:solidFill>
                <a:srgbClr val="000000"/>
              </a:solidFill>
            </a:endParaRP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t>Pioneer-Venus: Small 'Day Probe' </a:t>
            </a:r>
          </a:p>
          <a:p>
            <a:pPr eaLnBrk="1" hangingPunct="1">
              <a:spcBef>
                <a:spcPct val="0"/>
              </a:spcBef>
              <a:buFontTx/>
              <a:buNone/>
            </a:pPr>
            <a:r>
              <a:rPr lang="en-US" altLang="en-US" sz="700" dirty="0">
                <a:solidFill>
                  <a:srgbClr val="000000"/>
                </a:solidFill>
              </a:rPr>
              <a:t>1. Nolte, L.J.; and Sommer, S.C.: Probing a Planetary Atmosphere: Pioneer-Venus Spacecraft Description. AIAA-1975-1160, Conference on the Exploration of the Outer Planets, St. Louis Mo, Sep 1975. </a:t>
            </a:r>
          </a:p>
          <a:p>
            <a:pPr eaLnBrk="1" hangingPunct="1">
              <a:spcBef>
                <a:spcPct val="0"/>
              </a:spcBef>
              <a:buFontTx/>
              <a:buNone/>
            </a:pPr>
            <a:r>
              <a:rPr lang="en-US" altLang="en-US" sz="700" dirty="0">
                <a:solidFill>
                  <a:srgbClr val="000000"/>
                </a:solidFill>
              </a:rPr>
              <a:t>2. Pioneer-Venus Large and Small Probe Databook, Bendix, NAS2-830Q, Jun 1976. </a:t>
            </a:r>
          </a:p>
          <a:p>
            <a:pPr eaLnBrk="1" hangingPunct="1">
              <a:spcBef>
                <a:spcPct val="0"/>
              </a:spcBef>
              <a:buFontTx/>
              <a:buNone/>
            </a:pPr>
            <a:r>
              <a:rPr lang="en-US" altLang="en-US" sz="700" dirty="0">
                <a:solidFill>
                  <a:srgbClr val="000000"/>
                </a:solidFill>
              </a:rPr>
              <a:t>3. Entry vector based upon a letter by Charles F. Hall, 21 Mar 1979.</a:t>
            </a:r>
          </a:p>
          <a:p>
            <a:pPr eaLnBrk="1" hangingPunct="1">
              <a:spcBef>
                <a:spcPct val="0"/>
              </a:spcBef>
              <a:buNone/>
            </a:pPr>
            <a:r>
              <a:rPr lang="en-US" altLang="en-US" sz="700" dirty="0">
                <a:solidFill>
                  <a:srgbClr val="000000"/>
                </a:solidFill>
              </a:rPr>
              <a:t>4. </a:t>
            </a:r>
            <a:r>
              <a:rPr lang="en-US" sz="700" b="0" i="0" u="none" strike="noStrike" baseline="0" dirty="0"/>
              <a:t>Allen, G.: Trajectory and Heating calculated using TRAJ Code, private communication, Mar 2003.</a:t>
            </a:r>
            <a:endParaRPr lang="en-US" altLang="en-US" sz="700" dirty="0">
              <a:solidFill>
                <a:srgbClr val="000000"/>
              </a:solidFill>
            </a:endParaRP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t>Pioneer-Venus: Large Probe 'Sounder' </a:t>
            </a:r>
          </a:p>
          <a:p>
            <a:pPr eaLnBrk="1" hangingPunct="1">
              <a:spcBef>
                <a:spcPct val="0"/>
              </a:spcBef>
              <a:buFontTx/>
              <a:buNone/>
            </a:pPr>
            <a:r>
              <a:rPr lang="en-US" altLang="en-US" sz="700" dirty="0">
                <a:solidFill>
                  <a:srgbClr val="000000"/>
                </a:solidFill>
              </a:rPr>
              <a:t>1. Nolte, L.J.; and Sommer, S.C.: Probing a Planetary Atmosphere: Pioneer-Venus Spacecraft Description. AIAA-1975-1160, Conference on the Exploration of the Outer Planets, St. Louis Mo, Sep 1975. </a:t>
            </a:r>
          </a:p>
          <a:p>
            <a:pPr eaLnBrk="1" hangingPunct="1">
              <a:spcBef>
                <a:spcPct val="0"/>
              </a:spcBef>
              <a:buFontTx/>
              <a:buNone/>
            </a:pPr>
            <a:r>
              <a:rPr lang="en-US" altLang="en-US" sz="700" dirty="0">
                <a:solidFill>
                  <a:srgbClr val="000000"/>
                </a:solidFill>
              </a:rPr>
              <a:t>2. Pioneer-Venus Large and Small Probe Databook, Bendix, NAS2-830Q, Jun 1976. </a:t>
            </a:r>
          </a:p>
          <a:p>
            <a:pPr eaLnBrk="1" hangingPunct="1">
              <a:spcBef>
                <a:spcPct val="0"/>
              </a:spcBef>
              <a:buFontTx/>
              <a:buNone/>
            </a:pPr>
            <a:r>
              <a:rPr lang="en-US" altLang="en-US" sz="700" dirty="0">
                <a:solidFill>
                  <a:srgbClr val="000000"/>
                </a:solidFill>
              </a:rPr>
              <a:t>3. Entry vector based upon a letter by Charles F. Hall, 21 Mar 1979.</a:t>
            </a:r>
          </a:p>
          <a:p>
            <a:pPr eaLnBrk="1" hangingPunct="1">
              <a:spcBef>
                <a:spcPct val="0"/>
              </a:spcBef>
              <a:buNone/>
            </a:pPr>
            <a:r>
              <a:rPr lang="en-US" altLang="en-US" sz="700" dirty="0">
                <a:solidFill>
                  <a:srgbClr val="000000"/>
                </a:solidFill>
              </a:rPr>
              <a:t>4. </a:t>
            </a:r>
            <a:r>
              <a:rPr lang="en-US" sz="700" b="0" i="0" u="none" strike="noStrike" baseline="0" dirty="0"/>
              <a:t>Allen, G.: Trajectory and Heating calculated using TRAJ Code, private communication, Mar 2003.</a:t>
            </a:r>
            <a:endParaRPr lang="en-US" altLang="en-US" sz="700" dirty="0">
              <a:solidFill>
                <a:srgbClr val="000000"/>
              </a:solidFill>
            </a:endParaRP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t>Galileo </a:t>
            </a:r>
          </a:p>
          <a:p>
            <a:pPr eaLnBrk="1" hangingPunct="1">
              <a:spcBef>
                <a:spcPct val="0"/>
              </a:spcBef>
              <a:buFontTx/>
              <a:buNone/>
            </a:pPr>
            <a:r>
              <a:rPr lang="en-US" altLang="en-US" sz="700" dirty="0">
                <a:solidFill>
                  <a:srgbClr val="000000"/>
                </a:solidFill>
              </a:rPr>
              <a:t>1. Givens, J.; </a:t>
            </a:r>
            <a:r>
              <a:rPr lang="en-US" altLang="en-US" sz="700" dirty="0" err="1">
                <a:solidFill>
                  <a:srgbClr val="000000"/>
                </a:solidFill>
              </a:rPr>
              <a:t>Nolte,L</a:t>
            </a:r>
            <a:r>
              <a:rPr lang="en-US" altLang="en-US" sz="700" dirty="0">
                <a:solidFill>
                  <a:srgbClr val="000000"/>
                </a:solidFill>
              </a:rPr>
              <a:t>.; and Pochettino, L.: Galileo Atmospheric Entry Probe System: Design, Development and Test. AIAA-1983-0098, 21st </a:t>
            </a:r>
            <a:r>
              <a:rPr lang="en-US" altLang="en-US" sz="700" dirty="0" err="1">
                <a:solidFill>
                  <a:srgbClr val="000000"/>
                </a:solidFill>
              </a:rPr>
              <a:t>Aerosciences</a:t>
            </a:r>
            <a:r>
              <a:rPr lang="en-US" altLang="en-US" sz="700" dirty="0">
                <a:solidFill>
                  <a:srgbClr val="000000"/>
                </a:solidFill>
              </a:rPr>
              <a:t> Meeting, Jan 1983. </a:t>
            </a:r>
          </a:p>
          <a:p>
            <a:pPr eaLnBrk="1" hangingPunct="1">
              <a:spcBef>
                <a:spcPct val="0"/>
              </a:spcBef>
              <a:buFontTx/>
              <a:buNone/>
            </a:pPr>
            <a:r>
              <a:rPr lang="en-US" altLang="en-US" sz="700" dirty="0">
                <a:solidFill>
                  <a:srgbClr val="000000"/>
                </a:solidFill>
              </a:rPr>
              <a:t>2. Milos, F.; Chen, Y.K.; Squire, T.; and Brewer, R.: Analysis of Galileo Probe Heat Shield Ablation and Temperature Data. AIAA-1997-2480, 32nd </a:t>
            </a:r>
            <a:r>
              <a:rPr lang="en-US" altLang="en-US" sz="700" dirty="0" err="1">
                <a:solidFill>
                  <a:srgbClr val="000000"/>
                </a:solidFill>
              </a:rPr>
              <a:t>Thermophysics</a:t>
            </a:r>
            <a:r>
              <a:rPr lang="en-US" altLang="en-US" sz="700" dirty="0">
                <a:solidFill>
                  <a:srgbClr val="000000"/>
                </a:solidFill>
              </a:rPr>
              <a:t> Conference, Atlanta GA, Jun 1997. </a:t>
            </a:r>
          </a:p>
          <a:p>
            <a:pPr eaLnBrk="1" hangingPunct="1">
              <a:spcBef>
                <a:spcPct val="0"/>
              </a:spcBef>
              <a:buFontTx/>
              <a:buNone/>
            </a:pPr>
            <a:r>
              <a:rPr lang="en-US" altLang="en-US" sz="700" dirty="0">
                <a:solidFill>
                  <a:srgbClr val="000000"/>
                </a:solidFill>
              </a:rPr>
              <a:t>3. Milos, F.: Galileo Probe Heat Shield Ablation Experiment. AIAA Journal of Spacecraft and Rockets, Vol 34, No 6, Nov-Dec 1997.</a:t>
            </a:r>
          </a:p>
        </p:txBody>
      </p:sp>
      <p:sp>
        <p:nvSpPr>
          <p:cNvPr id="55298" name="Rectangle 7">
            <a:extLst>
              <a:ext uri="{FF2B5EF4-FFF2-40B4-BE49-F238E27FC236}">
                <a16:creationId xmlns:a16="http://schemas.microsoft.com/office/drawing/2014/main" id="{6123107A-0549-CE46-832A-3DB7D371205B}"/>
              </a:ext>
            </a:extLst>
          </p:cNvPr>
          <p:cNvSpPr>
            <a:spLocks noChangeArrowheads="1"/>
          </p:cNvSpPr>
          <p:nvPr/>
        </p:nvSpPr>
        <p:spPr bwMode="auto">
          <a:xfrm>
            <a:off x="3911600" y="311150"/>
            <a:ext cx="3403600" cy="42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err="1"/>
              <a:t>Orex</a:t>
            </a:r>
            <a:r>
              <a:rPr lang="en-US" altLang="en-US" sz="700" b="1" dirty="0"/>
              <a:t> </a:t>
            </a:r>
          </a:p>
          <a:p>
            <a:pPr eaLnBrk="1" hangingPunct="1">
              <a:spcBef>
                <a:spcPct val="0"/>
              </a:spcBef>
              <a:buFontTx/>
              <a:buNone/>
            </a:pPr>
            <a:r>
              <a:rPr lang="en-US" altLang="en-US" sz="700" dirty="0">
                <a:solidFill>
                  <a:srgbClr val="000000"/>
                </a:solidFill>
              </a:rPr>
              <a:t>1. Yamamoto, Y.; and Yoshioka, M.: CFD and FEM Coupling Analysis of OREX Aerothermodynamic Flight Data. AIAA-1995-2087, 30th </a:t>
            </a:r>
            <a:r>
              <a:rPr lang="en-US" altLang="en-US" sz="700" dirty="0" err="1">
                <a:solidFill>
                  <a:srgbClr val="000000"/>
                </a:solidFill>
              </a:rPr>
              <a:t>Thermophysics</a:t>
            </a:r>
            <a:r>
              <a:rPr lang="en-US" altLang="en-US" sz="700" dirty="0">
                <a:solidFill>
                  <a:srgbClr val="000000"/>
                </a:solidFill>
              </a:rPr>
              <a:t> Conference, San Diego CA, Jun 1995. </a:t>
            </a:r>
          </a:p>
          <a:p>
            <a:pPr eaLnBrk="1" hangingPunct="1">
              <a:spcBef>
                <a:spcPct val="0"/>
              </a:spcBef>
              <a:buFontTx/>
              <a:buNone/>
            </a:pPr>
            <a:r>
              <a:rPr lang="en-US" altLang="en-US" sz="700" dirty="0">
                <a:solidFill>
                  <a:srgbClr val="000000"/>
                </a:solidFill>
              </a:rPr>
              <a:t>2.Gupta, R.N.; Moss, J.M.; and Price, J.M.: Assessment of Thermochemical Nonequilibrium and Slip Effects for Orbital Reentry Experiment (OREX). AIAA-1996-1859, 31st </a:t>
            </a:r>
            <a:r>
              <a:rPr lang="en-US" altLang="en-US" sz="700" dirty="0" err="1">
                <a:solidFill>
                  <a:srgbClr val="000000"/>
                </a:solidFill>
              </a:rPr>
              <a:t>Thermophysics</a:t>
            </a:r>
            <a:r>
              <a:rPr lang="en-US" altLang="en-US" sz="700" dirty="0">
                <a:solidFill>
                  <a:srgbClr val="000000"/>
                </a:solidFill>
              </a:rPr>
              <a:t> Conference, New Orleans LA, Jun 1996.</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t>Pathfinder </a:t>
            </a:r>
          </a:p>
          <a:p>
            <a:pPr eaLnBrk="1" hangingPunct="1">
              <a:spcBef>
                <a:spcPct val="0"/>
              </a:spcBef>
              <a:buFontTx/>
              <a:buNone/>
            </a:pPr>
            <a:r>
              <a:rPr lang="en-US" altLang="en-US" sz="700" dirty="0">
                <a:solidFill>
                  <a:srgbClr val="000000"/>
                </a:solidFill>
              </a:rPr>
              <a:t>1. Spencer, D.A.; Blanchard, R.C.; Braun, R.D.; </a:t>
            </a:r>
            <a:r>
              <a:rPr lang="en-US" altLang="en-US" sz="700" dirty="0" err="1">
                <a:solidFill>
                  <a:srgbClr val="000000"/>
                </a:solidFill>
              </a:rPr>
              <a:t>Kallemeyn</a:t>
            </a:r>
            <a:r>
              <a:rPr lang="en-US" altLang="en-US" sz="700" dirty="0">
                <a:solidFill>
                  <a:srgbClr val="000000"/>
                </a:solidFill>
              </a:rPr>
              <a:t>, P.H.; and Thurman, S.W.: Mars Pathfinder Entry, Descent, and Landing Reconstruction. Journal of Spacecraft and Rockets, Vol 36, No 3, May-Jun 1999. </a:t>
            </a:r>
          </a:p>
          <a:p>
            <a:pPr eaLnBrk="1" hangingPunct="1">
              <a:spcBef>
                <a:spcPct val="0"/>
              </a:spcBef>
              <a:buFontTx/>
              <a:buNone/>
            </a:pPr>
            <a:r>
              <a:rPr lang="en-US" altLang="en-US" sz="700" dirty="0">
                <a:solidFill>
                  <a:srgbClr val="000000"/>
                </a:solidFill>
              </a:rPr>
              <a:t>2. Milos, F.S.; Chen, Y.K.; Congdon, W.M.; and Thornton, J.M.: Mars Pathfinder Entry Temperature Data, Aerothermal Heating, and Heatshield Material Response. Journal of Spacecraft and Rockets, Vol 36, No 3, May-June 1999.</a:t>
            </a:r>
          </a:p>
          <a:p>
            <a:pPr eaLnBrk="1" hangingPunct="1">
              <a:spcBef>
                <a:spcPct val="0"/>
              </a:spcBef>
              <a:buFontTx/>
              <a:buNone/>
            </a:pPr>
            <a:r>
              <a:rPr lang="en-US" altLang="en-US" sz="700" dirty="0"/>
              <a:t>3. </a:t>
            </a:r>
            <a:r>
              <a:rPr lang="en-US" altLang="en-US" sz="700" dirty="0" err="1"/>
              <a:t>Michaeltree</a:t>
            </a:r>
            <a:r>
              <a:rPr lang="en-US" altLang="en-US" sz="700" dirty="0"/>
              <a:t>, R.A.; and Gnoffo, P.A.: Wake Flow About the Mars Pathfinder Entry Vehicle. Journal of Spacecraft and Rockets, Vol. 32, No. 5, Sep-Oct 1995. Witkowski, A.: Mars Pathfinder Parachute System Performance. AIAA-1999-1701, 15th Aerodynamic Decelerator Systems Technology Conference, Toulouse, France, Jun 1999. </a:t>
            </a:r>
          </a:p>
          <a:p>
            <a:pPr eaLnBrk="1" hangingPunct="1">
              <a:spcBef>
                <a:spcPct val="0"/>
              </a:spcBef>
              <a:buFontTx/>
              <a:buNone/>
            </a:pPr>
            <a:endParaRPr lang="en-US" altLang="en-US" sz="700" dirty="0"/>
          </a:p>
          <a:p>
            <a:pPr eaLnBrk="1" hangingPunct="1">
              <a:spcBef>
                <a:spcPct val="0"/>
              </a:spcBef>
              <a:buFontTx/>
              <a:buNone/>
            </a:pPr>
            <a:r>
              <a:rPr lang="en-US" altLang="en-US" sz="700" b="1" dirty="0" err="1"/>
              <a:t>Mirka</a:t>
            </a:r>
            <a:endParaRPr lang="en-US" altLang="en-US" sz="700" b="1" dirty="0"/>
          </a:p>
          <a:p>
            <a:pPr eaLnBrk="1" hangingPunct="1">
              <a:spcBef>
                <a:spcPct val="0"/>
              </a:spcBef>
              <a:buFontTx/>
              <a:buNone/>
            </a:pPr>
            <a:r>
              <a:rPr lang="en-US" altLang="en-US" sz="700" dirty="0">
                <a:solidFill>
                  <a:srgbClr val="000000"/>
                </a:solidFill>
              </a:rPr>
              <a:t>1. Schmitt, G.; </a:t>
            </a:r>
            <a:r>
              <a:rPr lang="en-US" altLang="en-US" sz="700" dirty="0" err="1">
                <a:solidFill>
                  <a:srgbClr val="000000"/>
                </a:solidFill>
              </a:rPr>
              <a:t>Pfeuffer</a:t>
            </a:r>
            <a:r>
              <a:rPr lang="en-US" altLang="en-US" sz="700" dirty="0">
                <a:solidFill>
                  <a:srgbClr val="000000"/>
                </a:solidFill>
              </a:rPr>
              <a:t>, H.; Kasper, R.; Kleppe, F.; Burkhardt, J.; and </a:t>
            </a:r>
            <a:r>
              <a:rPr lang="en-US" altLang="en-US" sz="700" dirty="0" err="1">
                <a:solidFill>
                  <a:srgbClr val="000000"/>
                </a:solidFill>
              </a:rPr>
              <a:t>Schottle</a:t>
            </a:r>
            <a:r>
              <a:rPr lang="en-US" altLang="en-US" sz="700" dirty="0">
                <a:solidFill>
                  <a:srgbClr val="000000"/>
                </a:solidFill>
              </a:rPr>
              <a:t>, U.M.: The MIRKA Re-entry Mission. IAF-98-V2.07, 49th Intl Astronautical Congress, Melbourne, Australia, Sep-Oct 1998. </a:t>
            </a:r>
          </a:p>
          <a:p>
            <a:pPr eaLnBrk="1" hangingPunct="1">
              <a:spcBef>
                <a:spcPct val="0"/>
              </a:spcBef>
              <a:buFontTx/>
              <a:buNone/>
            </a:pPr>
            <a:r>
              <a:rPr lang="en-US" altLang="en-US" sz="700" dirty="0">
                <a:solidFill>
                  <a:srgbClr val="000000"/>
                </a:solidFill>
              </a:rPr>
              <a:t>2. Schmitt, G.; and Kasper, R.: MIRKA Micro Re-entry Capsule. IAF-94-V.2.532, 45th Intl Astronautical Congress, Jerusalem, Israel, Oct 1994.</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solidFill>
                  <a:srgbClr val="000000"/>
                </a:solidFill>
              </a:rPr>
              <a:t>Huygens</a:t>
            </a:r>
          </a:p>
          <a:p>
            <a:pPr eaLnBrk="1" hangingPunct="1">
              <a:spcBef>
                <a:spcPct val="0"/>
              </a:spcBef>
              <a:buFontTx/>
              <a:buNone/>
            </a:pPr>
            <a:r>
              <a:rPr lang="en-US" altLang="en-US" sz="700" dirty="0">
                <a:solidFill>
                  <a:srgbClr val="000000"/>
                </a:solidFill>
              </a:rPr>
              <a:t>1. Jones, J.C.; and </a:t>
            </a:r>
            <a:r>
              <a:rPr lang="en-US" altLang="en-US" sz="700" dirty="0" err="1">
                <a:solidFill>
                  <a:srgbClr val="000000"/>
                </a:solidFill>
              </a:rPr>
              <a:t>Giovagnoli</a:t>
            </a:r>
            <a:r>
              <a:rPr lang="en-US" altLang="en-US" sz="700" dirty="0">
                <a:solidFill>
                  <a:srgbClr val="000000"/>
                </a:solidFill>
              </a:rPr>
              <a:t>, F.: Huygens: Science, Payload and Mission. A Wilson, editor, ESA-SP-1177, Aug 1997. </a:t>
            </a:r>
          </a:p>
          <a:p>
            <a:pPr eaLnBrk="1" hangingPunct="1">
              <a:spcBef>
                <a:spcPct val="0"/>
              </a:spcBef>
              <a:buFontTx/>
              <a:buNone/>
            </a:pPr>
            <a:r>
              <a:rPr lang="en-US" altLang="en-US" sz="700" dirty="0">
                <a:solidFill>
                  <a:srgbClr val="000000"/>
                </a:solidFill>
              </a:rPr>
              <a:t>2. </a:t>
            </a:r>
            <a:r>
              <a:rPr lang="en-US" altLang="en-US" sz="700" dirty="0" err="1">
                <a:solidFill>
                  <a:srgbClr val="000000"/>
                </a:solidFill>
              </a:rPr>
              <a:t>Baillion</a:t>
            </a:r>
            <a:r>
              <a:rPr lang="en-US" altLang="en-US" sz="700" dirty="0">
                <a:solidFill>
                  <a:srgbClr val="000000"/>
                </a:solidFill>
              </a:rPr>
              <a:t>, M.; and </a:t>
            </a:r>
            <a:r>
              <a:rPr lang="en-US" altLang="en-US" sz="700" dirty="0" err="1">
                <a:solidFill>
                  <a:srgbClr val="000000"/>
                </a:solidFill>
              </a:rPr>
              <a:t>Pallegoix</a:t>
            </a:r>
            <a:r>
              <a:rPr lang="en-US" altLang="en-US" sz="700" dirty="0">
                <a:solidFill>
                  <a:srgbClr val="000000"/>
                </a:solidFill>
              </a:rPr>
              <a:t>, J.F.: Huygens Probe Aerothermodynamics, Aerospatiale </a:t>
            </a:r>
            <a:r>
              <a:rPr lang="en-US" altLang="en-US" sz="700" dirty="0" err="1">
                <a:solidFill>
                  <a:srgbClr val="000000"/>
                </a:solidFill>
              </a:rPr>
              <a:t>Espace</a:t>
            </a:r>
            <a:r>
              <a:rPr lang="en-US" altLang="en-US" sz="700" dirty="0">
                <a:solidFill>
                  <a:srgbClr val="000000"/>
                </a:solidFill>
              </a:rPr>
              <a:t> and Defense copyrighted document, AIAA-1997-2476, 32nd </a:t>
            </a:r>
            <a:r>
              <a:rPr lang="en-US" altLang="en-US" sz="700" dirty="0" err="1">
                <a:solidFill>
                  <a:srgbClr val="000000"/>
                </a:solidFill>
              </a:rPr>
              <a:t>Thermophysics</a:t>
            </a:r>
            <a:r>
              <a:rPr lang="en-US" altLang="en-US" sz="700" dirty="0">
                <a:solidFill>
                  <a:srgbClr val="000000"/>
                </a:solidFill>
              </a:rPr>
              <a:t> Conference, Atlanta GA, Jun 1997. </a:t>
            </a:r>
          </a:p>
          <a:p>
            <a:pPr eaLnBrk="1" hangingPunct="1">
              <a:spcBef>
                <a:spcPct val="0"/>
              </a:spcBef>
              <a:buFontTx/>
              <a:buNone/>
            </a:pPr>
            <a:r>
              <a:rPr lang="en-US" altLang="en-US" sz="700" dirty="0">
                <a:solidFill>
                  <a:srgbClr val="000000"/>
                </a:solidFill>
              </a:rPr>
              <a:t>3. </a:t>
            </a:r>
            <a:r>
              <a:rPr lang="en-US" altLang="en-US" sz="700" dirty="0" err="1">
                <a:solidFill>
                  <a:srgbClr val="000000"/>
                </a:solidFill>
              </a:rPr>
              <a:t>Bouilly</a:t>
            </a:r>
            <a:r>
              <a:rPr lang="en-US" altLang="en-US" sz="700" dirty="0">
                <a:solidFill>
                  <a:srgbClr val="000000"/>
                </a:solidFill>
              </a:rPr>
              <a:t>, J.M.; and Guerrier, D.: Entry Testing of AQ60 for Huygens. Presented at the First ESA/ESTEC Workshop on Thermal Protection Systems, </a:t>
            </a:r>
            <a:r>
              <a:rPr lang="en-US" altLang="en-US" sz="700" dirty="0" err="1">
                <a:solidFill>
                  <a:srgbClr val="000000"/>
                </a:solidFill>
              </a:rPr>
              <a:t>Noordwidjk</a:t>
            </a:r>
            <a:r>
              <a:rPr lang="en-US" altLang="en-US" sz="700" dirty="0">
                <a:solidFill>
                  <a:srgbClr val="000000"/>
                </a:solidFill>
              </a:rPr>
              <a:t>, The Netherlands, May 1993. </a:t>
            </a:r>
          </a:p>
        </p:txBody>
      </p:sp>
      <p:sp>
        <p:nvSpPr>
          <p:cNvPr id="55299" name="Slide Number Placeholder 2">
            <a:extLst>
              <a:ext uri="{FF2B5EF4-FFF2-40B4-BE49-F238E27FC236}">
                <a16:creationId xmlns:a16="http://schemas.microsoft.com/office/drawing/2014/main" id="{B6FA1011-E0B9-504D-9B1C-3D711AA03C05}"/>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37  </a:t>
            </a:r>
            <a:r>
              <a:rPr lang="en-US" altLang="en-US" sz="800" b="1" dirty="0">
                <a:solidFill>
                  <a:srgbClr val="2459AB"/>
                </a:solidFill>
              </a:rPr>
              <a:t>— </a:t>
            </a:r>
            <a:endParaRPr lang="en-US" altLang="en-US" sz="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a:extLst>
              <a:ext uri="{FF2B5EF4-FFF2-40B4-BE49-F238E27FC236}">
                <a16:creationId xmlns:a16="http://schemas.microsoft.com/office/drawing/2014/main" id="{5CFC3134-C0C6-9349-83D0-9879ADE88EA5}"/>
              </a:ext>
            </a:extLst>
          </p:cNvPr>
          <p:cNvSpPr>
            <a:spLocks noChangeArrowheads="1"/>
          </p:cNvSpPr>
          <p:nvPr/>
        </p:nvSpPr>
        <p:spPr bwMode="auto">
          <a:xfrm>
            <a:off x="457200" y="196850"/>
            <a:ext cx="34036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dirty="0"/>
              <a:t> </a:t>
            </a:r>
          </a:p>
          <a:p>
            <a:pPr eaLnBrk="1" hangingPunct="1">
              <a:spcBef>
                <a:spcPct val="0"/>
              </a:spcBef>
              <a:buFontTx/>
              <a:buNone/>
            </a:pPr>
            <a:r>
              <a:rPr lang="en-US" altLang="en-US" sz="700" dirty="0">
                <a:solidFill>
                  <a:srgbClr val="000000"/>
                </a:solidFill>
              </a:rPr>
              <a:t>4. Wright, M.J.; </a:t>
            </a:r>
            <a:r>
              <a:rPr lang="en-US" altLang="en-US" sz="700" dirty="0" err="1">
                <a:solidFill>
                  <a:srgbClr val="000000"/>
                </a:solidFill>
              </a:rPr>
              <a:t>Olejniczak</a:t>
            </a:r>
            <a:r>
              <a:rPr lang="en-US" altLang="en-US" sz="700" dirty="0">
                <a:solidFill>
                  <a:srgbClr val="000000"/>
                </a:solidFill>
              </a:rPr>
              <a:t>, J.; </a:t>
            </a:r>
            <a:r>
              <a:rPr lang="en-US" altLang="en-US" sz="700" dirty="0" err="1">
                <a:solidFill>
                  <a:srgbClr val="000000"/>
                </a:solidFill>
              </a:rPr>
              <a:t>Walpot</a:t>
            </a:r>
            <a:r>
              <a:rPr lang="en-US" altLang="en-US" sz="700" dirty="0">
                <a:solidFill>
                  <a:srgbClr val="000000"/>
                </a:solidFill>
              </a:rPr>
              <a:t>, L.; Raynaud, E.; </a:t>
            </a:r>
            <a:r>
              <a:rPr lang="en-US" altLang="en-US" sz="700" dirty="0" err="1">
                <a:solidFill>
                  <a:srgbClr val="000000"/>
                </a:solidFill>
              </a:rPr>
              <a:t>Magin</a:t>
            </a:r>
            <a:r>
              <a:rPr lang="en-US" altLang="en-US" sz="700" dirty="0">
                <a:solidFill>
                  <a:srgbClr val="000000"/>
                </a:solidFill>
              </a:rPr>
              <a:t>, T.; </a:t>
            </a:r>
            <a:r>
              <a:rPr lang="en-US" altLang="en-US" sz="700" dirty="0" err="1">
                <a:solidFill>
                  <a:srgbClr val="000000"/>
                </a:solidFill>
              </a:rPr>
              <a:t>Callaut</a:t>
            </a:r>
            <a:r>
              <a:rPr lang="en-US" altLang="en-US" sz="700" dirty="0">
                <a:solidFill>
                  <a:srgbClr val="000000"/>
                </a:solidFill>
              </a:rPr>
              <a:t>, L.; and Hollis, B.: A Code Calibration Study for Huygens Entry </a:t>
            </a:r>
            <a:r>
              <a:rPr lang="en-US" altLang="en-US" sz="700" dirty="0" err="1">
                <a:solidFill>
                  <a:srgbClr val="000000"/>
                </a:solidFill>
              </a:rPr>
              <a:t>Aeroheating</a:t>
            </a:r>
            <a:r>
              <a:rPr lang="en-US" altLang="en-US" sz="700" dirty="0">
                <a:solidFill>
                  <a:srgbClr val="000000"/>
                </a:solidFill>
              </a:rPr>
              <a:t>. AIAA-2006-0382, 44th Aerospace Sciences Meeting, Reno NV, Jan 2006.</a:t>
            </a:r>
          </a:p>
          <a:p>
            <a:pPr eaLnBrk="1" hangingPunct="1">
              <a:spcBef>
                <a:spcPct val="0"/>
              </a:spcBef>
              <a:buNone/>
            </a:pPr>
            <a:r>
              <a:rPr lang="en-US" altLang="en-US" sz="700" dirty="0">
                <a:solidFill>
                  <a:srgbClr val="000000"/>
                </a:solidFill>
              </a:rPr>
              <a:t>5. </a:t>
            </a:r>
            <a:r>
              <a:rPr lang="en-US" sz="700" dirty="0"/>
              <a:t>Lingard, J. and Underwood, J., "Huygens DCSS post flight reconstruction”, AIAA Aerodynamic Decelerator Systems Technology Conference and Seminar, Williamsburg, VA, 2007. (AIAA 2007-2579)</a:t>
            </a:r>
          </a:p>
          <a:p>
            <a:pPr eaLnBrk="1" hangingPunct="1">
              <a:spcBef>
                <a:spcPct val="0"/>
              </a:spcBef>
              <a:buNone/>
            </a:pPr>
            <a:r>
              <a:rPr lang="en-US" altLang="en-US" sz="700" dirty="0">
                <a:solidFill>
                  <a:srgbClr val="000000"/>
                </a:solidFill>
              </a:rPr>
              <a:t>6. </a:t>
            </a:r>
            <a:r>
              <a:rPr lang="en-US" altLang="en-US" sz="700" dirty="0" err="1">
                <a:solidFill>
                  <a:srgbClr val="000000"/>
                </a:solidFill>
              </a:rPr>
              <a:t>Bouilly</a:t>
            </a:r>
            <a:r>
              <a:rPr lang="en-US" altLang="en-US" sz="700" dirty="0">
                <a:solidFill>
                  <a:srgbClr val="000000"/>
                </a:solidFill>
              </a:rPr>
              <a:t>, J-M: Thermal Protection of the Huygens Probe during Titan Entry: Last Questions. Presented at 2</a:t>
            </a:r>
            <a:r>
              <a:rPr lang="en-US" altLang="en-US" sz="700" baseline="30000" dirty="0">
                <a:solidFill>
                  <a:srgbClr val="000000"/>
                </a:solidFill>
              </a:rPr>
              <a:t>nd</a:t>
            </a:r>
            <a:r>
              <a:rPr lang="en-US" altLang="en-US" sz="700" dirty="0">
                <a:solidFill>
                  <a:srgbClr val="000000"/>
                </a:solidFill>
              </a:rPr>
              <a:t> International Planetary Probe Workshop, Moffett Field, CA, Aug. 2004. </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solidFill>
                  <a:srgbClr val="000000"/>
                </a:solidFill>
              </a:rPr>
              <a:t>ARD 'Atmospheric Reentry Demonstrator’</a:t>
            </a:r>
          </a:p>
          <a:p>
            <a:pPr eaLnBrk="1" hangingPunct="1">
              <a:spcBef>
                <a:spcPct val="0"/>
              </a:spcBef>
              <a:buFontTx/>
              <a:buNone/>
            </a:pPr>
            <a:r>
              <a:rPr lang="en-US" altLang="en-US" sz="700" dirty="0">
                <a:solidFill>
                  <a:srgbClr val="000000"/>
                </a:solidFill>
              </a:rPr>
              <a:t>1. The Atmospheric Reentry Demonstrator, ESA publication BR-138, Oct 1998. </a:t>
            </a:r>
          </a:p>
          <a:p>
            <a:pPr eaLnBrk="1" hangingPunct="1">
              <a:spcBef>
                <a:spcPct val="0"/>
              </a:spcBef>
              <a:buFontTx/>
              <a:buNone/>
            </a:pPr>
            <a:r>
              <a:rPr lang="en-US" altLang="en-US" sz="700" dirty="0">
                <a:solidFill>
                  <a:srgbClr val="000000"/>
                </a:solidFill>
              </a:rPr>
              <a:t>2. Johnston, I.A.; Weiland, M.; Schramm, J.M.; </a:t>
            </a:r>
            <a:r>
              <a:rPr lang="en-US" altLang="en-US" sz="700" dirty="0" err="1">
                <a:solidFill>
                  <a:srgbClr val="000000"/>
                </a:solidFill>
              </a:rPr>
              <a:t>Hannemann</a:t>
            </a:r>
            <a:r>
              <a:rPr lang="en-US" altLang="en-US" sz="700" dirty="0">
                <a:solidFill>
                  <a:srgbClr val="000000"/>
                </a:solidFill>
              </a:rPr>
              <a:t>, K.; and Longo, K.: Aerothermodynamics of the ARD: Postflight </a:t>
            </a:r>
            <a:r>
              <a:rPr lang="en-US" altLang="en-US" sz="700" dirty="0" err="1">
                <a:solidFill>
                  <a:srgbClr val="000000"/>
                </a:solidFill>
              </a:rPr>
              <a:t>Numerics</a:t>
            </a:r>
            <a:r>
              <a:rPr lang="en-US" altLang="en-US" sz="700" dirty="0">
                <a:solidFill>
                  <a:srgbClr val="000000"/>
                </a:solidFill>
              </a:rPr>
              <a:t> and Shock-Tunnel Experiments. AIAA-2002-0407, 40th Aerospace Sciences Meeting, Reno NV, Jan 2002. </a:t>
            </a:r>
          </a:p>
          <a:p>
            <a:pPr eaLnBrk="1" hangingPunct="1">
              <a:spcBef>
                <a:spcPct val="0"/>
              </a:spcBef>
              <a:buFontTx/>
              <a:buNone/>
            </a:pPr>
            <a:r>
              <a:rPr lang="en-US" altLang="en-US" sz="700" dirty="0">
                <a:solidFill>
                  <a:srgbClr val="000000"/>
                </a:solidFill>
              </a:rPr>
              <a:t>3. Tran, P.; and Soler, J.: Atmospheric Reentry Demonstrator Post Flight analysis: Aerothermal Environment. Proceedings of the 2nd Intl Symposium on Atmospheric Reentry Vehicles, </a:t>
            </a:r>
            <a:r>
              <a:rPr lang="en-US" altLang="en-US" sz="700" dirty="0" err="1">
                <a:solidFill>
                  <a:srgbClr val="000000"/>
                </a:solidFill>
              </a:rPr>
              <a:t>Arachon</a:t>
            </a:r>
            <a:r>
              <a:rPr lang="en-US" altLang="en-US" sz="700" dirty="0">
                <a:solidFill>
                  <a:srgbClr val="000000"/>
                </a:solidFill>
              </a:rPr>
              <a:t>, France Mar 2001.</a:t>
            </a:r>
          </a:p>
          <a:p>
            <a:pPr eaLnBrk="1" hangingPunct="1">
              <a:spcBef>
                <a:spcPct val="0"/>
              </a:spcBef>
              <a:buFontTx/>
              <a:buNone/>
            </a:pPr>
            <a:r>
              <a:rPr lang="en-US" altLang="en-US" sz="700" dirty="0">
                <a:solidFill>
                  <a:srgbClr val="000000"/>
                </a:solidFill>
              </a:rPr>
              <a:t>4. Tran, P.; </a:t>
            </a:r>
            <a:r>
              <a:rPr lang="en-US" altLang="en-US" sz="700" dirty="0" err="1">
                <a:solidFill>
                  <a:srgbClr val="000000"/>
                </a:solidFill>
              </a:rPr>
              <a:t>Paulat</a:t>
            </a:r>
            <a:r>
              <a:rPr lang="en-US" altLang="en-US" sz="700" dirty="0">
                <a:solidFill>
                  <a:srgbClr val="000000"/>
                </a:solidFill>
              </a:rPr>
              <a:t> J.C.; </a:t>
            </a:r>
            <a:r>
              <a:rPr lang="en-US" altLang="en-US" sz="700" dirty="0" err="1">
                <a:solidFill>
                  <a:srgbClr val="000000"/>
                </a:solidFill>
              </a:rPr>
              <a:t>Boukhobza</a:t>
            </a:r>
            <a:r>
              <a:rPr lang="en-US" altLang="en-US" sz="700" dirty="0">
                <a:solidFill>
                  <a:srgbClr val="000000"/>
                </a:solidFill>
              </a:rPr>
              <a:t>, P.; Re-entry Flight Experiments Lessons Learned – The Atmospheric Reentry Demonstrator ARD, RTO-EN-AVT-130.</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solidFill>
                  <a:srgbClr val="000000"/>
                </a:solidFill>
              </a:rPr>
              <a:t>Deep Space 2</a:t>
            </a:r>
          </a:p>
          <a:p>
            <a:pPr eaLnBrk="1" hangingPunct="1">
              <a:spcBef>
                <a:spcPct val="0"/>
              </a:spcBef>
              <a:buFontTx/>
              <a:buNone/>
            </a:pPr>
            <a:r>
              <a:rPr lang="en-US" altLang="en-US" sz="700" dirty="0">
                <a:solidFill>
                  <a:srgbClr val="000000"/>
                </a:solidFill>
              </a:rPr>
              <a:t>1. </a:t>
            </a:r>
            <a:r>
              <a:rPr lang="en-US" altLang="en-US" sz="700" dirty="0" err="1">
                <a:solidFill>
                  <a:srgbClr val="000000"/>
                </a:solidFill>
              </a:rPr>
              <a:t>Mitcheltree</a:t>
            </a:r>
            <a:r>
              <a:rPr lang="en-US" altLang="en-US" sz="700" dirty="0">
                <a:solidFill>
                  <a:srgbClr val="000000"/>
                </a:solidFill>
              </a:rPr>
              <a:t>, R.A.; </a:t>
            </a:r>
            <a:r>
              <a:rPr lang="en-US" altLang="en-US" sz="700" dirty="0" err="1">
                <a:solidFill>
                  <a:srgbClr val="000000"/>
                </a:solidFill>
              </a:rPr>
              <a:t>DiFulvio</a:t>
            </a:r>
            <a:r>
              <a:rPr lang="en-US" altLang="en-US" sz="700" dirty="0">
                <a:solidFill>
                  <a:srgbClr val="000000"/>
                </a:solidFill>
              </a:rPr>
              <a:t>, M.; Horvath, T.J.; and Braun, R.D.: Aerothermal Heating Predictions for Mars Microprobe. AIAA-1998-0170, 36th Aerospace Sciences Meeting, Reno NV, Jan 1998. </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solidFill>
                  <a:srgbClr val="000000"/>
                </a:solidFill>
              </a:rPr>
              <a:t>Stardust</a:t>
            </a:r>
          </a:p>
          <a:p>
            <a:pPr eaLnBrk="1" hangingPunct="1">
              <a:spcBef>
                <a:spcPct val="0"/>
              </a:spcBef>
              <a:buFontTx/>
              <a:buNone/>
            </a:pPr>
            <a:r>
              <a:rPr lang="en-US" altLang="en-US" sz="700" dirty="0">
                <a:solidFill>
                  <a:srgbClr val="000000"/>
                </a:solidFill>
              </a:rPr>
              <a:t>1. </a:t>
            </a:r>
            <a:r>
              <a:rPr lang="en-US" altLang="en-US" sz="700" dirty="0" err="1">
                <a:solidFill>
                  <a:srgbClr val="000000"/>
                </a:solidFill>
              </a:rPr>
              <a:t>Olynick</a:t>
            </a:r>
            <a:r>
              <a:rPr lang="en-US" altLang="en-US" sz="700" dirty="0">
                <a:solidFill>
                  <a:srgbClr val="000000"/>
                </a:solidFill>
              </a:rPr>
              <a:t>, D.; Chen, Y.K.; and Tauber, M.E.: Aerothermodynamics of the Stardust Sample Return Capsule. Journal of Spacecraft and Rockets, Vol 36, No 3, May-Jun 1999, pp 442-462. </a:t>
            </a:r>
          </a:p>
          <a:p>
            <a:pPr eaLnBrk="1" hangingPunct="1">
              <a:spcBef>
                <a:spcPct val="0"/>
              </a:spcBef>
              <a:buFontTx/>
              <a:buNone/>
            </a:pPr>
            <a:r>
              <a:rPr lang="en-US" altLang="en-US" sz="700" dirty="0">
                <a:solidFill>
                  <a:srgbClr val="000000"/>
                </a:solidFill>
              </a:rPr>
              <a:t>2. </a:t>
            </a:r>
            <a:r>
              <a:rPr lang="en-US" altLang="en-US" sz="700" dirty="0" err="1">
                <a:solidFill>
                  <a:srgbClr val="000000"/>
                </a:solidFill>
              </a:rPr>
              <a:t>Mitcheltree</a:t>
            </a:r>
            <a:r>
              <a:rPr lang="en-US" altLang="en-US" sz="700" dirty="0">
                <a:solidFill>
                  <a:srgbClr val="000000"/>
                </a:solidFill>
              </a:rPr>
              <a:t>, R.A.; Wilmoth, R.G.; </a:t>
            </a:r>
            <a:r>
              <a:rPr lang="en-US" altLang="en-US" sz="700" dirty="0" err="1">
                <a:solidFill>
                  <a:srgbClr val="000000"/>
                </a:solidFill>
              </a:rPr>
              <a:t>Cheatwood</a:t>
            </a:r>
            <a:r>
              <a:rPr lang="en-US" altLang="en-US" sz="700" dirty="0">
                <a:solidFill>
                  <a:srgbClr val="000000"/>
                </a:solidFill>
              </a:rPr>
              <a:t>, F.M.; </a:t>
            </a:r>
            <a:r>
              <a:rPr lang="en-US" altLang="en-US" sz="700" dirty="0" err="1">
                <a:solidFill>
                  <a:srgbClr val="000000"/>
                </a:solidFill>
              </a:rPr>
              <a:t>Brauckmann</a:t>
            </a:r>
            <a:r>
              <a:rPr lang="en-US" altLang="en-US" sz="700" dirty="0">
                <a:solidFill>
                  <a:srgbClr val="000000"/>
                </a:solidFill>
              </a:rPr>
              <a:t>, G.J.; and Greene, F.A.: Aerodynamics of Stardust Sample Return Capsule. AIAA-1997-2304, 15th Applied Aerodynamics Conference, Atlanta GA, Jun 1997.</a:t>
            </a:r>
          </a:p>
        </p:txBody>
      </p:sp>
      <p:sp>
        <p:nvSpPr>
          <p:cNvPr id="56322" name="Rectangle 7">
            <a:extLst>
              <a:ext uri="{FF2B5EF4-FFF2-40B4-BE49-F238E27FC236}">
                <a16:creationId xmlns:a16="http://schemas.microsoft.com/office/drawing/2014/main" id="{BCE8A30F-2895-3748-91E6-7BF44DB29BA1}"/>
              </a:ext>
            </a:extLst>
          </p:cNvPr>
          <p:cNvSpPr>
            <a:spLocks noChangeArrowheads="1"/>
          </p:cNvSpPr>
          <p:nvPr/>
        </p:nvSpPr>
        <p:spPr bwMode="auto">
          <a:xfrm>
            <a:off x="3911600" y="311150"/>
            <a:ext cx="34036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dirty="0">
                <a:solidFill>
                  <a:srgbClr val="000000"/>
                </a:solidFill>
              </a:rPr>
              <a:t>3. Brandis, A.M.; Johnston, C.O; Characterization of Stagnation-Point Heat Flux for Earth Entry. AIAA-2014-2374, 45</a:t>
            </a:r>
            <a:r>
              <a:rPr lang="en-US" altLang="en-US" sz="700" baseline="30000" dirty="0">
                <a:solidFill>
                  <a:srgbClr val="000000"/>
                </a:solidFill>
              </a:rPr>
              <a:t>th</a:t>
            </a:r>
            <a:r>
              <a:rPr lang="en-US" altLang="en-US" sz="700" dirty="0">
                <a:solidFill>
                  <a:srgbClr val="000000"/>
                </a:solidFill>
              </a:rPr>
              <a:t> AIAA </a:t>
            </a:r>
            <a:r>
              <a:rPr lang="en-US" altLang="en-US" sz="700" dirty="0" err="1">
                <a:solidFill>
                  <a:srgbClr val="000000"/>
                </a:solidFill>
              </a:rPr>
              <a:t>Plasmadynamics</a:t>
            </a:r>
            <a:r>
              <a:rPr lang="en-US" altLang="en-US" sz="700" dirty="0">
                <a:solidFill>
                  <a:srgbClr val="000000"/>
                </a:solidFill>
              </a:rPr>
              <a:t> and Laser Conference, Atlanta GA, Jun 2014.</a:t>
            </a:r>
          </a:p>
          <a:p>
            <a:pPr eaLnBrk="1" hangingPunct="1">
              <a:spcBef>
                <a:spcPct val="0"/>
              </a:spcBef>
              <a:buFontTx/>
              <a:buNone/>
            </a:pPr>
            <a:endParaRPr lang="en-US" altLang="en-US" sz="700" dirty="0"/>
          </a:p>
          <a:p>
            <a:pPr eaLnBrk="1" hangingPunct="1">
              <a:spcBef>
                <a:spcPct val="0"/>
              </a:spcBef>
              <a:buFontTx/>
              <a:buNone/>
            </a:pPr>
            <a:r>
              <a:rPr lang="en-US" altLang="en-US" sz="700" b="1" dirty="0">
                <a:solidFill>
                  <a:srgbClr val="000000"/>
                </a:solidFill>
              </a:rPr>
              <a:t>Genesis</a:t>
            </a:r>
          </a:p>
          <a:p>
            <a:pPr eaLnBrk="1" hangingPunct="1">
              <a:spcBef>
                <a:spcPct val="0"/>
              </a:spcBef>
              <a:buFontTx/>
              <a:buNone/>
            </a:pPr>
            <a:r>
              <a:rPr lang="en-US" altLang="en-US" sz="700" dirty="0">
                <a:solidFill>
                  <a:srgbClr val="000000"/>
                </a:solidFill>
              </a:rPr>
              <a:t>1. Lo, M.W.; Williams B.G.; Bollman E.; Han, D.; Hahn, Y.; Bell, J.L.; Hirst, E.A.; Corwin, R.A., Hong, P.E.; and Howell, K.C.: Genesis Mission Design. AIAA-1998-4468, AIAA/AAS Astrodynamics Specialist Conference and Exhibit, Boston MA, Aug 1998. </a:t>
            </a:r>
          </a:p>
          <a:p>
            <a:pPr eaLnBrk="1" hangingPunct="1">
              <a:spcBef>
                <a:spcPct val="0"/>
              </a:spcBef>
              <a:buFontTx/>
              <a:buNone/>
            </a:pPr>
            <a:r>
              <a:rPr lang="en-US" altLang="en-US" sz="700" dirty="0">
                <a:solidFill>
                  <a:srgbClr val="000000"/>
                </a:solidFill>
              </a:rPr>
              <a:t>2. </a:t>
            </a:r>
            <a:r>
              <a:rPr lang="en-US" altLang="en-US" sz="700" dirty="0" err="1">
                <a:solidFill>
                  <a:srgbClr val="000000"/>
                </a:solidFill>
              </a:rPr>
              <a:t>Cheatwood</a:t>
            </a:r>
            <a:r>
              <a:rPr lang="en-US" altLang="en-US" sz="700" dirty="0">
                <a:solidFill>
                  <a:srgbClr val="000000"/>
                </a:solidFill>
              </a:rPr>
              <a:t>, F.M.; </a:t>
            </a:r>
            <a:r>
              <a:rPr lang="en-US" altLang="en-US" sz="700" dirty="0" err="1">
                <a:solidFill>
                  <a:srgbClr val="000000"/>
                </a:solidFill>
              </a:rPr>
              <a:t>Merski</a:t>
            </a:r>
            <a:r>
              <a:rPr lang="en-US" altLang="en-US" sz="700" dirty="0">
                <a:solidFill>
                  <a:srgbClr val="000000"/>
                </a:solidFill>
              </a:rPr>
              <a:t>, N.R.; Riley, C.J.; and </a:t>
            </a:r>
            <a:r>
              <a:rPr lang="en-US" altLang="en-US" sz="700" dirty="0" err="1">
                <a:solidFill>
                  <a:srgbClr val="000000"/>
                </a:solidFill>
              </a:rPr>
              <a:t>Mitcheltree</a:t>
            </a:r>
            <a:r>
              <a:rPr lang="en-US" altLang="en-US" sz="700" dirty="0">
                <a:solidFill>
                  <a:srgbClr val="000000"/>
                </a:solidFill>
              </a:rPr>
              <a:t>, R.A.: </a:t>
            </a:r>
          </a:p>
          <a:p>
            <a:pPr eaLnBrk="1" hangingPunct="1">
              <a:spcBef>
                <a:spcPct val="0"/>
              </a:spcBef>
              <a:buFontTx/>
              <a:buNone/>
            </a:pPr>
            <a:r>
              <a:rPr lang="en-US" altLang="en-US" sz="700" dirty="0">
                <a:solidFill>
                  <a:srgbClr val="000000"/>
                </a:solidFill>
              </a:rPr>
              <a:t>Aerothermodynamic Environment Definition for the Genesis Sample Return </a:t>
            </a:r>
          </a:p>
          <a:p>
            <a:pPr eaLnBrk="1" hangingPunct="1">
              <a:spcBef>
                <a:spcPct val="0"/>
              </a:spcBef>
              <a:buFontTx/>
              <a:buNone/>
            </a:pPr>
            <a:r>
              <a:rPr lang="en-US" altLang="en-US" sz="700" dirty="0">
                <a:solidFill>
                  <a:srgbClr val="000000"/>
                </a:solidFill>
              </a:rPr>
              <a:t>Capsule. AIAA-2001-2889, 35th AIAA </a:t>
            </a:r>
            <a:r>
              <a:rPr lang="en-US" altLang="en-US" sz="700" dirty="0" err="1">
                <a:solidFill>
                  <a:srgbClr val="000000"/>
                </a:solidFill>
              </a:rPr>
              <a:t>Thermophysics</a:t>
            </a:r>
            <a:r>
              <a:rPr lang="en-US" altLang="en-US" sz="700" dirty="0">
                <a:solidFill>
                  <a:srgbClr val="000000"/>
                </a:solidFill>
              </a:rPr>
              <a:t> Conference, Anaheim CA, Jun 2001</a:t>
            </a:r>
          </a:p>
          <a:p>
            <a:pPr eaLnBrk="1" hangingPunct="1">
              <a:spcBef>
                <a:spcPct val="0"/>
              </a:spcBef>
              <a:buFontTx/>
              <a:buNone/>
            </a:pPr>
            <a:r>
              <a:rPr lang="en-US" altLang="en-US" sz="700" dirty="0">
                <a:solidFill>
                  <a:srgbClr val="000000"/>
                </a:solidFill>
              </a:rPr>
              <a:t>3. </a:t>
            </a:r>
            <a:r>
              <a:rPr lang="en-US" sz="700" dirty="0"/>
              <a:t>Tang, C. and Wright, M., "Analysis of the Forebody </a:t>
            </a:r>
            <a:r>
              <a:rPr lang="en-US" sz="700" dirty="0" err="1"/>
              <a:t>Aeroheating</a:t>
            </a:r>
            <a:r>
              <a:rPr lang="en-US" sz="700" dirty="0"/>
              <a:t> Environment during Genesis Sample Return Capsule Reentry”, AIAA Aerospace Sciences Meeting and Exhibit, Reno, NV, 2007. (AIAA 2007-1207)</a:t>
            </a:r>
          </a:p>
          <a:p>
            <a:pPr eaLnBrk="1" hangingPunct="1">
              <a:spcBef>
                <a:spcPct val="0"/>
              </a:spcBef>
              <a:buFontTx/>
              <a:buNone/>
            </a:pPr>
            <a:r>
              <a:rPr lang="en-US" altLang="en-US" sz="700" dirty="0">
                <a:solidFill>
                  <a:srgbClr val="000000"/>
                </a:solidFill>
              </a:rPr>
              <a:t>4. </a:t>
            </a:r>
            <a:r>
              <a:rPr lang="en-US" sz="700" dirty="0"/>
              <a:t>Jenniskens, P., et al, “Surface Heating from Remote Sensing of the Hypervelocity Entry of the NASA GENESIS Sample Return Capsule”, AIAA Aerospace Sciences Meeting and Exhibit, Reno, NV, 2006. (AIAA 2006-381)</a:t>
            </a:r>
            <a:endParaRPr lang="en-US" altLang="en-US" sz="700" dirty="0">
              <a:solidFill>
                <a:srgbClr val="000000"/>
              </a:solidFill>
            </a:endParaRPr>
          </a:p>
          <a:p>
            <a:pPr eaLnBrk="1" hangingPunct="1">
              <a:spcBef>
                <a:spcPct val="0"/>
              </a:spcBef>
              <a:buFontTx/>
              <a:buNone/>
            </a:pPr>
            <a:endParaRPr lang="en-US" altLang="en-US" sz="700" b="1" dirty="0">
              <a:solidFill>
                <a:srgbClr val="000000"/>
              </a:solidFill>
            </a:endParaRPr>
          </a:p>
          <a:p>
            <a:pPr eaLnBrk="1" hangingPunct="1">
              <a:spcBef>
                <a:spcPct val="0"/>
              </a:spcBef>
              <a:buFontTx/>
              <a:buNone/>
            </a:pPr>
            <a:r>
              <a:rPr lang="en-US" altLang="en-US" sz="700" b="1" dirty="0">
                <a:solidFill>
                  <a:srgbClr val="000000"/>
                </a:solidFill>
              </a:rPr>
              <a:t>Hayabusa</a:t>
            </a:r>
            <a:r>
              <a:rPr lang="en-US" altLang="en-US" sz="700" b="1" dirty="0"/>
              <a:t> </a:t>
            </a:r>
          </a:p>
          <a:p>
            <a:pPr eaLnBrk="1" hangingPunct="1">
              <a:spcBef>
                <a:spcPct val="0"/>
              </a:spcBef>
              <a:buFontTx/>
              <a:buNone/>
            </a:pPr>
            <a:r>
              <a:rPr lang="en-US" altLang="en-US" sz="700" dirty="0">
                <a:solidFill>
                  <a:srgbClr val="000000"/>
                </a:solidFill>
              </a:rPr>
              <a:t>1. Ishii, N.; </a:t>
            </a:r>
            <a:r>
              <a:rPr lang="en-US" altLang="en-US" sz="700" dirty="0" err="1">
                <a:solidFill>
                  <a:srgbClr val="000000"/>
                </a:solidFill>
              </a:rPr>
              <a:t>Hiraki</a:t>
            </a:r>
            <a:r>
              <a:rPr lang="en-US" altLang="en-US" sz="700" dirty="0">
                <a:solidFill>
                  <a:srgbClr val="000000"/>
                </a:solidFill>
              </a:rPr>
              <a:t>, K.; Yamada, T.; </a:t>
            </a:r>
            <a:r>
              <a:rPr lang="en-US" altLang="en-US" sz="700" dirty="0" err="1">
                <a:solidFill>
                  <a:srgbClr val="000000"/>
                </a:solidFill>
              </a:rPr>
              <a:t>Inatani</a:t>
            </a:r>
            <a:r>
              <a:rPr lang="en-US" altLang="en-US" sz="700" dirty="0">
                <a:solidFill>
                  <a:srgbClr val="000000"/>
                </a:solidFill>
              </a:rPr>
              <a:t>, Y.; and Honda, M.: System Description and Reentry Operation Scenario of MUSES-C Reentry Capsule. Institute of Space and Astronautical Science Report, SP No 17, edited by Y. </a:t>
            </a:r>
            <a:r>
              <a:rPr lang="en-US" altLang="en-US" sz="700" dirty="0" err="1">
                <a:solidFill>
                  <a:srgbClr val="000000"/>
                </a:solidFill>
              </a:rPr>
              <a:t>Inatani</a:t>
            </a:r>
            <a:r>
              <a:rPr lang="en-US" altLang="en-US" sz="700" dirty="0">
                <a:solidFill>
                  <a:srgbClr val="000000"/>
                </a:solidFill>
              </a:rPr>
              <a:t>, Mar 2003, pp 389-400.</a:t>
            </a:r>
          </a:p>
          <a:p>
            <a:pPr eaLnBrk="1" hangingPunct="1">
              <a:spcBef>
                <a:spcPct val="0"/>
              </a:spcBef>
              <a:buFontTx/>
              <a:buNone/>
            </a:pPr>
            <a:endParaRPr lang="en-US" altLang="en-US" sz="700" b="1" dirty="0">
              <a:solidFill>
                <a:srgbClr val="000000"/>
              </a:solidFill>
            </a:endParaRPr>
          </a:p>
          <a:p>
            <a:pPr eaLnBrk="1" hangingPunct="1">
              <a:spcBef>
                <a:spcPct val="0"/>
              </a:spcBef>
              <a:buFontTx/>
              <a:buNone/>
            </a:pPr>
            <a:r>
              <a:rPr lang="en-US" altLang="en-US" sz="700" b="1" dirty="0"/>
              <a:t>Mars Exploration Rovers "Spirit" and "Opportunity"  </a:t>
            </a:r>
          </a:p>
          <a:p>
            <a:pPr eaLnBrk="1" hangingPunct="1">
              <a:spcBef>
                <a:spcPct val="0"/>
              </a:spcBef>
              <a:buFontTx/>
              <a:buNone/>
            </a:pPr>
            <a:r>
              <a:rPr lang="en-US" altLang="en-US" sz="700" dirty="0"/>
              <a:t>1. </a:t>
            </a:r>
            <a:r>
              <a:rPr lang="en-US" altLang="en-US" sz="700" dirty="0" err="1"/>
              <a:t>Roncoli</a:t>
            </a:r>
            <a:r>
              <a:rPr lang="en-US" altLang="en-US" sz="700" dirty="0"/>
              <a:t>, R.B.; and </a:t>
            </a:r>
            <a:r>
              <a:rPr lang="en-US" altLang="en-US" sz="700" dirty="0" err="1"/>
              <a:t>Ludwinski</a:t>
            </a:r>
            <a:r>
              <a:rPr lang="en-US" altLang="en-US" sz="700" dirty="0"/>
              <a:t>, J.M.: Mission Design Overview for the Mars Exploration Rover Mission. AIAA-2002-4823, AIAA/AAAS Astrodynamics Specialist Conference and Exhibit, Monterey CA, Aug 2002.       </a:t>
            </a:r>
          </a:p>
          <a:p>
            <a:pPr eaLnBrk="1" hangingPunct="1">
              <a:spcBef>
                <a:spcPct val="0"/>
              </a:spcBef>
              <a:buFontTx/>
              <a:buNone/>
            </a:pPr>
            <a:r>
              <a:rPr lang="en-US" altLang="en-US" sz="700" dirty="0"/>
              <a:t>2. </a:t>
            </a:r>
            <a:r>
              <a:rPr lang="en-US" altLang="en-US" sz="700" dirty="0" err="1"/>
              <a:t>Szalai</a:t>
            </a:r>
            <a:r>
              <a:rPr lang="en-US" altLang="en-US" sz="700" dirty="0"/>
              <a:t>, C.; Chen Y.; Loomis, M; and Hui, F.: Mars Exploration Rover TIRS Cover Thermal Protection System Design Verification. AIAA-2003-3767, 36th AIAA </a:t>
            </a:r>
            <a:r>
              <a:rPr lang="en-US" altLang="en-US" sz="700" dirty="0" err="1"/>
              <a:t>Thermophysics</a:t>
            </a:r>
            <a:r>
              <a:rPr lang="en-US" altLang="en-US" sz="700" dirty="0"/>
              <a:t> Conference, Orlando FL, Jun 2003. </a:t>
            </a:r>
          </a:p>
          <a:p>
            <a:pPr eaLnBrk="1" hangingPunct="1">
              <a:spcBef>
                <a:spcPct val="0"/>
              </a:spcBef>
              <a:buFontTx/>
              <a:buNone/>
            </a:pPr>
            <a:r>
              <a:rPr lang="en-US" altLang="en-US" sz="700" dirty="0"/>
              <a:t>3. “Mars Exploration Rover Aeroshell, Critical Design Review” document, 30-31 May 2001 by JPL, NASA and Lockheed Martin </a:t>
            </a:r>
          </a:p>
          <a:p>
            <a:pPr eaLnBrk="1" hangingPunct="1">
              <a:spcBef>
                <a:spcPct val="0"/>
              </a:spcBef>
              <a:buFontTx/>
              <a:buNone/>
            </a:pPr>
            <a:r>
              <a:rPr lang="en-US" altLang="en-US" sz="700" dirty="0"/>
              <a:t>4. AIAA-2005-1605 "Mars Exploration Rover Parachute System Performance" </a:t>
            </a:r>
            <a:r>
              <a:rPr lang="en-US" sz="700" dirty="0"/>
              <a:t>18th AIAA Aerodynamic Decelerator Systems Technology Conference, May 2005, Munich Germany</a:t>
            </a:r>
            <a:endParaRPr lang="en-US" altLang="en-US" sz="700" dirty="0"/>
          </a:p>
        </p:txBody>
      </p:sp>
      <p:sp>
        <p:nvSpPr>
          <p:cNvPr id="56323" name="Slide Number Placeholder 2">
            <a:extLst>
              <a:ext uri="{FF2B5EF4-FFF2-40B4-BE49-F238E27FC236}">
                <a16:creationId xmlns:a16="http://schemas.microsoft.com/office/drawing/2014/main" id="{BC435DEA-3604-B047-B903-8E75A5641D74}"/>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38  </a:t>
            </a:r>
            <a:r>
              <a:rPr lang="en-US" altLang="en-US" sz="800" b="1" dirty="0">
                <a:solidFill>
                  <a:srgbClr val="2459AB"/>
                </a:solidFill>
              </a:rPr>
              <a:t>— </a:t>
            </a:r>
            <a:endParaRPr lang="en-US" altLang="en-US" sz="8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a:extLst>
              <a:ext uri="{FF2B5EF4-FFF2-40B4-BE49-F238E27FC236}">
                <a16:creationId xmlns:a16="http://schemas.microsoft.com/office/drawing/2014/main" id="{457252A0-440C-0441-A28D-3B988D2BB5D1}"/>
              </a:ext>
            </a:extLst>
          </p:cNvPr>
          <p:cNvSpPr>
            <a:spLocks noChangeArrowheads="1"/>
          </p:cNvSpPr>
          <p:nvPr/>
        </p:nvSpPr>
        <p:spPr bwMode="auto">
          <a:xfrm>
            <a:off x="457200" y="253845"/>
            <a:ext cx="340360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Beegle 2</a:t>
            </a:r>
          </a:p>
          <a:p>
            <a:pPr eaLnBrk="1" hangingPunct="1">
              <a:spcBef>
                <a:spcPct val="0"/>
              </a:spcBef>
              <a:buFontTx/>
              <a:buNone/>
            </a:pPr>
            <a:r>
              <a:rPr lang="en-US" altLang="en-US" sz="700" dirty="0">
                <a:solidFill>
                  <a:srgbClr val="000000"/>
                </a:solidFill>
              </a:rPr>
              <a:t>1. Burnell, S.; </a:t>
            </a:r>
            <a:r>
              <a:rPr lang="en-US" altLang="en-US" sz="700" dirty="0" err="1">
                <a:solidFill>
                  <a:srgbClr val="000000"/>
                </a:solidFill>
              </a:rPr>
              <a:t>Liever</a:t>
            </a:r>
            <a:r>
              <a:rPr lang="en-US" altLang="en-US" sz="700" dirty="0">
                <a:solidFill>
                  <a:srgbClr val="000000"/>
                </a:solidFill>
              </a:rPr>
              <a:t> P.; Smith, A.; and </a:t>
            </a:r>
            <a:r>
              <a:rPr lang="en-US" altLang="en-US" sz="700" dirty="0" err="1">
                <a:solidFill>
                  <a:srgbClr val="000000"/>
                </a:solidFill>
              </a:rPr>
              <a:t>Parnaby</a:t>
            </a:r>
            <a:r>
              <a:rPr lang="en-US" altLang="en-US" sz="700" dirty="0">
                <a:solidFill>
                  <a:srgbClr val="000000"/>
                </a:solidFill>
              </a:rPr>
              <a:t> G.: Prediction of the Beagle 2 Static Aerodynamic Coefficients. Atmospheric Reentry Vehicles and Systems, </a:t>
            </a:r>
            <a:r>
              <a:rPr lang="en-US" altLang="en-US" sz="700" dirty="0" err="1">
                <a:solidFill>
                  <a:srgbClr val="000000"/>
                </a:solidFill>
              </a:rPr>
              <a:t>Arcachon</a:t>
            </a:r>
            <a:r>
              <a:rPr lang="en-US" altLang="en-US" sz="700" dirty="0">
                <a:solidFill>
                  <a:srgbClr val="000000"/>
                </a:solidFill>
              </a:rPr>
              <a:t> 2000. </a:t>
            </a:r>
          </a:p>
          <a:p>
            <a:pPr eaLnBrk="1" hangingPunct="1">
              <a:spcBef>
                <a:spcPct val="0"/>
              </a:spcBef>
              <a:buFontTx/>
              <a:buNone/>
            </a:pPr>
            <a:r>
              <a:rPr lang="en-US" altLang="en-US" sz="700" dirty="0">
                <a:solidFill>
                  <a:srgbClr val="000000"/>
                </a:solidFill>
              </a:rPr>
              <a:t>2. Smith A.; </a:t>
            </a:r>
            <a:r>
              <a:rPr lang="en-US" altLang="en-US" sz="700" dirty="0" err="1">
                <a:solidFill>
                  <a:srgbClr val="000000"/>
                </a:solidFill>
              </a:rPr>
              <a:t>Parnaby</a:t>
            </a:r>
            <a:r>
              <a:rPr lang="en-US" altLang="en-US" sz="700" dirty="0">
                <a:solidFill>
                  <a:srgbClr val="000000"/>
                </a:solidFill>
              </a:rPr>
              <a:t>, G.; Jones, T.V.; and </a:t>
            </a:r>
            <a:r>
              <a:rPr lang="en-US" altLang="en-US" sz="700" dirty="0" err="1">
                <a:solidFill>
                  <a:srgbClr val="000000"/>
                </a:solidFill>
              </a:rPr>
              <a:t>Buttsworth</a:t>
            </a:r>
            <a:r>
              <a:rPr lang="en-US" altLang="en-US" sz="700" dirty="0">
                <a:solidFill>
                  <a:srgbClr val="000000"/>
                </a:solidFill>
              </a:rPr>
              <a:t>, D.: Aerothermal Environment of the Beagle 2 Probe. Fourth European Symposium on Aerothermodynamics, Capua, Italy, Oct 2001. </a:t>
            </a:r>
          </a:p>
          <a:p>
            <a:pPr eaLnBrk="1" hangingPunct="1">
              <a:spcBef>
                <a:spcPct val="0"/>
              </a:spcBef>
              <a:buFontTx/>
              <a:buNone/>
            </a:pPr>
            <a:r>
              <a:rPr lang="en-US" altLang="en-US" sz="700" dirty="0">
                <a:solidFill>
                  <a:srgbClr val="000000"/>
                </a:solidFill>
              </a:rPr>
              <a:t>3. </a:t>
            </a:r>
            <a:r>
              <a:rPr lang="en-US" altLang="en-US" sz="700" dirty="0" err="1">
                <a:solidFill>
                  <a:srgbClr val="000000"/>
                </a:solidFill>
              </a:rPr>
              <a:t>Liever</a:t>
            </a:r>
            <a:r>
              <a:rPr lang="en-US" altLang="en-US" sz="700" dirty="0">
                <a:solidFill>
                  <a:srgbClr val="000000"/>
                </a:solidFill>
              </a:rPr>
              <a:t>, P.A.; </a:t>
            </a:r>
            <a:r>
              <a:rPr lang="en-US" altLang="en-US" sz="700" dirty="0" err="1">
                <a:solidFill>
                  <a:srgbClr val="000000"/>
                </a:solidFill>
              </a:rPr>
              <a:t>Habchi</a:t>
            </a:r>
            <a:r>
              <a:rPr lang="en-US" altLang="en-US" sz="700" dirty="0">
                <a:solidFill>
                  <a:srgbClr val="000000"/>
                </a:solidFill>
              </a:rPr>
              <a:t>, S.D.; Burnell, S.I.; and Lingard, J.S.: Computational Fluid Dynamics Predictions of the Beagle 2 Aerodynamics Database. Journal of Spacecraft and Rockets, Vol 40, No 5, Sep-Oct 2003. </a:t>
            </a:r>
          </a:p>
          <a:p>
            <a:pPr eaLnBrk="1" hangingPunct="1">
              <a:spcBef>
                <a:spcPct val="0"/>
              </a:spcBef>
              <a:buFontTx/>
              <a:buNone/>
            </a:pPr>
            <a:endParaRPr lang="en-US" altLang="en-US" sz="700" dirty="0">
              <a:solidFill>
                <a:srgbClr val="000000"/>
              </a:solidFill>
            </a:endParaRPr>
          </a:p>
          <a:p>
            <a:pPr eaLnBrk="1" hangingPunct="1">
              <a:spcBef>
                <a:spcPct val="0"/>
              </a:spcBef>
              <a:buFontTx/>
              <a:buNone/>
            </a:pPr>
            <a:r>
              <a:rPr lang="en-US" altLang="en-US" sz="700" b="1" dirty="0">
                <a:solidFill>
                  <a:srgbClr val="000000"/>
                </a:solidFill>
              </a:rPr>
              <a:t>Mars Science Laboratory</a:t>
            </a:r>
          </a:p>
          <a:p>
            <a:pPr eaLnBrk="1" hangingPunct="1">
              <a:spcBef>
                <a:spcPct val="0"/>
              </a:spcBef>
              <a:buFontTx/>
              <a:buNone/>
            </a:pPr>
            <a:r>
              <a:rPr lang="en-US" altLang="en-US" sz="700" dirty="0">
                <a:solidFill>
                  <a:srgbClr val="000000"/>
                </a:solidFill>
              </a:rPr>
              <a:t>1. </a:t>
            </a:r>
            <a:r>
              <a:rPr lang="en-US" altLang="en-US" sz="700" dirty="0"/>
              <a:t>Dutta, S.; Braun, R.D.: Statistical Entry, Descent, and Landing Performance Reconstruction of the Mars Science Laboratory. AIAA-2014-0385, AIAA Atmospheric Flight Mechanics Conference, National </a:t>
            </a:r>
            <a:r>
              <a:rPr lang="en-US" altLang="en-US" sz="700" dirty="0" err="1"/>
              <a:t>Harbour</a:t>
            </a:r>
            <a:r>
              <a:rPr lang="en-US" altLang="en-US" sz="700" dirty="0"/>
              <a:t>, MD, January 2014.</a:t>
            </a:r>
            <a:endParaRPr lang="en-US" altLang="en-US" sz="700" dirty="0">
              <a:solidFill>
                <a:srgbClr val="000000"/>
              </a:solidFill>
              <a:cs typeface="Calibri" panose="020F0502020204030204" pitchFamily="34" charset="0"/>
            </a:endParaRPr>
          </a:p>
          <a:p>
            <a:pPr eaLnBrk="1" hangingPunct="1">
              <a:spcBef>
                <a:spcPct val="0"/>
              </a:spcBef>
              <a:buFontTx/>
              <a:buNone/>
            </a:pPr>
            <a:r>
              <a:rPr lang="en-US" altLang="en-US" sz="700" dirty="0">
                <a:solidFill>
                  <a:srgbClr val="000000"/>
                </a:solidFill>
                <a:cs typeface="Calibri" panose="020F0502020204030204" pitchFamily="34" charset="0"/>
              </a:rPr>
              <a:t>2. </a:t>
            </a:r>
            <a:r>
              <a:rPr lang="en-US" altLang="en-US" sz="700" dirty="0" err="1">
                <a:solidFill>
                  <a:srgbClr val="000000"/>
                </a:solidFill>
                <a:cs typeface="Calibri" panose="020F0502020204030204" pitchFamily="34" charset="0"/>
              </a:rPr>
              <a:t>Karlgaard</a:t>
            </a:r>
            <a:r>
              <a:rPr lang="en-US" altLang="en-US" sz="700" dirty="0">
                <a:solidFill>
                  <a:srgbClr val="000000"/>
                </a:solidFill>
                <a:cs typeface="Calibri" panose="020F0502020204030204" pitchFamily="34" charset="0"/>
              </a:rPr>
              <a:t>, C.; </a:t>
            </a:r>
            <a:r>
              <a:rPr lang="en-US" altLang="en-US" sz="700" dirty="0" err="1">
                <a:solidFill>
                  <a:srgbClr val="000000"/>
                </a:solidFill>
                <a:cs typeface="Calibri" panose="020F0502020204030204" pitchFamily="34" charset="0"/>
              </a:rPr>
              <a:t>Kutty</a:t>
            </a:r>
            <a:r>
              <a:rPr lang="en-US" altLang="en-US" sz="700" dirty="0">
                <a:solidFill>
                  <a:srgbClr val="000000"/>
                </a:solidFill>
                <a:cs typeface="Calibri" panose="020F0502020204030204" pitchFamily="34" charset="0"/>
              </a:rPr>
              <a:t>, P.; </a:t>
            </a:r>
            <a:r>
              <a:rPr lang="en-US" altLang="en-US" sz="700" dirty="0" err="1">
                <a:solidFill>
                  <a:srgbClr val="000000"/>
                </a:solidFill>
                <a:cs typeface="Calibri" panose="020F0502020204030204" pitchFamily="34" charset="0"/>
              </a:rPr>
              <a:t>Schoenenberger</a:t>
            </a:r>
            <a:r>
              <a:rPr lang="en-US" altLang="en-US" sz="700" dirty="0">
                <a:solidFill>
                  <a:srgbClr val="000000"/>
                </a:solidFill>
                <a:cs typeface="Calibri" panose="020F0502020204030204" pitchFamily="34" charset="0"/>
              </a:rPr>
              <a:t>, M.; Munk, M.M.; Little, A.; Kuhl, C.A.; and </a:t>
            </a:r>
            <a:r>
              <a:rPr lang="en-US" altLang="en-US" sz="700" dirty="0" err="1">
                <a:solidFill>
                  <a:srgbClr val="000000"/>
                </a:solidFill>
                <a:cs typeface="Calibri" panose="020F0502020204030204" pitchFamily="34" charset="0"/>
              </a:rPr>
              <a:t>Shidner</a:t>
            </a:r>
            <a:r>
              <a:rPr lang="en-US" altLang="en-US" sz="700" dirty="0">
                <a:solidFill>
                  <a:srgbClr val="000000"/>
                </a:solidFill>
                <a:cs typeface="Calibri" panose="020F0502020204030204" pitchFamily="34" charset="0"/>
              </a:rPr>
              <a:t>, J.: Mars Science Entry Atmospheric Data System Trajectory and Atmospheric Reconstruction. Journal of Spacecrafts and Rockets, Vol. 51, No.4, July-August 2014, pp. 1029-1047.</a:t>
            </a:r>
          </a:p>
          <a:p>
            <a:pPr eaLnBrk="1" hangingPunct="1">
              <a:spcBef>
                <a:spcPct val="0"/>
              </a:spcBef>
              <a:buFontTx/>
              <a:buNone/>
            </a:pPr>
            <a:r>
              <a:rPr lang="en-US" altLang="en-US" sz="700" dirty="0">
                <a:cs typeface="Calibri" panose="020F0502020204030204" pitchFamily="34" charset="0"/>
              </a:rPr>
              <a:t>3. Beck, R.A.S.; Driver, D.A.; Wright, M.J.; Hwang, H.H.; Edquist, K.T.; and Sepka, S.A.: Development of the Mars Science Laboratory Heatshield Thermal Protection System. Journal of Spacecrafts and Rockets, Vol. 51, No.4, July-August 2014, pp. 1139-1150. Wright, M.J.; Beck, R.A.S.; Edquist, K.T.; Driver, D.; 4. Sepka, S; </a:t>
            </a:r>
            <a:r>
              <a:rPr lang="en-US" altLang="en-US" sz="700" dirty="0" err="1">
                <a:cs typeface="Calibri" panose="020F0502020204030204" pitchFamily="34" charset="0"/>
              </a:rPr>
              <a:t>Slimko</a:t>
            </a:r>
            <a:r>
              <a:rPr lang="en-US" altLang="en-US" sz="700" dirty="0">
                <a:cs typeface="Calibri" panose="020F0502020204030204" pitchFamily="34" charset="0"/>
              </a:rPr>
              <a:t>, S.A.; and </a:t>
            </a:r>
            <a:r>
              <a:rPr lang="en-US" altLang="en-US" sz="700" dirty="0" err="1">
                <a:cs typeface="Calibri" panose="020F0502020204030204" pitchFamily="34" charset="0"/>
              </a:rPr>
              <a:t>Willcockson</a:t>
            </a:r>
            <a:r>
              <a:rPr lang="en-US" altLang="en-US" sz="700" dirty="0">
                <a:cs typeface="Calibri" panose="020F0502020204030204" pitchFamily="34" charset="0"/>
              </a:rPr>
              <a:t>, W.H.: Sizing and Margins Assessment of Mars Science Laboratory Aeroshell Thermal Protection System. </a:t>
            </a:r>
          </a:p>
          <a:p>
            <a:pPr eaLnBrk="1" hangingPunct="1">
              <a:spcBef>
                <a:spcPct val="0"/>
              </a:spcBef>
              <a:buFontTx/>
              <a:buNone/>
            </a:pPr>
            <a:r>
              <a:rPr lang="en-US" altLang="en-US" sz="700" dirty="0">
                <a:cs typeface="Calibri" panose="020F0502020204030204" pitchFamily="34" charset="0"/>
              </a:rPr>
              <a:t>5. Bose, D.; White, T.; Mahzari, M.; and Edquist, K,: Reconstruction of Aerothermal Environment and Heat Shield Response of Mars Science Laboratory. Journal of Spacecrafts and Rockets, Vol. 51, No.4 , July-August 2014, pp. 1174-1184. </a:t>
            </a:r>
          </a:p>
          <a:p>
            <a:pPr eaLnBrk="1" hangingPunct="1">
              <a:spcBef>
                <a:spcPct val="0"/>
              </a:spcBef>
              <a:buFontTx/>
              <a:buNone/>
            </a:pPr>
            <a:r>
              <a:rPr lang="en-US" altLang="en-US" sz="700" dirty="0">
                <a:cs typeface="Calibri" panose="020F0502020204030204" pitchFamily="34" charset="0"/>
              </a:rPr>
              <a:t>6. Cruz, J.R.; Way, D.W.; </a:t>
            </a:r>
            <a:r>
              <a:rPr lang="en-US" altLang="en-US" sz="700" dirty="0" err="1">
                <a:cs typeface="Calibri" panose="020F0502020204030204" pitchFamily="34" charset="0"/>
              </a:rPr>
              <a:t>Shidner</a:t>
            </a:r>
            <a:r>
              <a:rPr lang="en-US" altLang="en-US" sz="700" dirty="0">
                <a:cs typeface="Calibri" panose="020F0502020204030204" pitchFamily="34" charset="0"/>
              </a:rPr>
              <a:t>, J.D.; Davis, J.L.; Adams, D.S.; and </a:t>
            </a:r>
            <a:r>
              <a:rPr lang="en-US" altLang="en-US" sz="700" dirty="0" err="1">
                <a:cs typeface="Calibri" panose="020F0502020204030204" pitchFamily="34" charset="0"/>
              </a:rPr>
              <a:t>Kipp</a:t>
            </a:r>
            <a:r>
              <a:rPr lang="en-US" altLang="en-US" sz="700" dirty="0">
                <a:cs typeface="Calibri" panose="020F0502020204030204" pitchFamily="34" charset="0"/>
              </a:rPr>
              <a:t>, D.M.: Reconstruction of the Mars Science Laboratory Parachute Performance.  Journal of Spacecrafts and Rockets, Vol. 51, No.4, July-August 2014, pp. 1185-1196 </a:t>
            </a:r>
            <a:endParaRPr lang="en-US" altLang="en-US" sz="700" dirty="0">
              <a:solidFill>
                <a:srgbClr val="000000"/>
              </a:solidFill>
              <a:cs typeface="Calibri" panose="020F0502020204030204" pitchFamily="34" charset="0"/>
            </a:endParaRPr>
          </a:p>
          <a:p>
            <a:pPr eaLnBrk="1" hangingPunct="1">
              <a:spcBef>
                <a:spcPct val="0"/>
              </a:spcBef>
              <a:buFontTx/>
              <a:buNone/>
            </a:pPr>
            <a:endParaRPr lang="en-US" altLang="en-US" sz="700" b="1" dirty="0">
              <a:cs typeface="Calibri" panose="020F0502020204030204" pitchFamily="34" charset="0"/>
            </a:endParaRPr>
          </a:p>
          <a:p>
            <a:pPr eaLnBrk="1" hangingPunct="1">
              <a:spcBef>
                <a:spcPct val="0"/>
              </a:spcBef>
              <a:buFontTx/>
              <a:buNone/>
            </a:pPr>
            <a:r>
              <a:rPr lang="en-US" altLang="en-US" sz="700" b="1" dirty="0">
                <a:cs typeface="Calibri" panose="020F0502020204030204" pitchFamily="34" charset="0"/>
              </a:rPr>
              <a:t>Inflatable Reentry Vehicle Experiment-3 (IRVE-3) </a:t>
            </a:r>
          </a:p>
          <a:p>
            <a:pPr eaLnBrk="1" hangingPunct="1">
              <a:spcBef>
                <a:spcPct val="0"/>
              </a:spcBef>
              <a:buFontTx/>
              <a:buNone/>
            </a:pPr>
            <a:r>
              <a:rPr lang="en-US" altLang="en-US" sz="700" dirty="0">
                <a:cs typeface="Calibri" panose="020F0502020204030204" pitchFamily="34" charset="0"/>
              </a:rPr>
              <a:t>1.Olds, A.D.; Beck, R.E.; Bose, D.M.; White J.P.; Edquist, K.T.; Hollis, B.R.; Lindell, M.C.; Cheatwood, F.M.; </a:t>
            </a:r>
            <a:r>
              <a:rPr lang="en-US" altLang="en-US" sz="700" dirty="0" err="1">
                <a:cs typeface="Calibri" panose="020F0502020204030204" pitchFamily="34" charset="0"/>
              </a:rPr>
              <a:t>Gsell</a:t>
            </a:r>
            <a:r>
              <a:rPr lang="en-US" altLang="en-US" sz="700" dirty="0">
                <a:cs typeface="Calibri" panose="020F0502020204030204" pitchFamily="34" charset="0"/>
              </a:rPr>
              <a:t>, V.T.; and Bowden, E.L.: IRVE-3 Post-Flight Reconstruction, Aerodynamic Decelerator Systems Technology </a:t>
            </a:r>
            <a:r>
              <a:rPr lang="en-US" sz="700" dirty="0">
                <a:cs typeface="Calibri" panose="020F0502020204030204" pitchFamily="34" charset="0"/>
              </a:rPr>
              <a:t>AIAA 2013-1390</a:t>
            </a:r>
            <a:endParaRPr lang="en-US" altLang="en-US" sz="700" dirty="0">
              <a:cs typeface="Calibri" panose="020F0502020204030204" pitchFamily="34" charset="0"/>
            </a:endParaRPr>
          </a:p>
        </p:txBody>
      </p:sp>
      <p:sp>
        <p:nvSpPr>
          <p:cNvPr id="57346" name="Rectangle 7">
            <a:extLst>
              <a:ext uri="{FF2B5EF4-FFF2-40B4-BE49-F238E27FC236}">
                <a16:creationId xmlns:a16="http://schemas.microsoft.com/office/drawing/2014/main" id="{D522BA71-8696-224A-B809-130379E860A2}"/>
              </a:ext>
            </a:extLst>
          </p:cNvPr>
          <p:cNvSpPr>
            <a:spLocks noChangeArrowheads="1"/>
          </p:cNvSpPr>
          <p:nvPr/>
        </p:nvSpPr>
        <p:spPr bwMode="auto">
          <a:xfrm>
            <a:off x="3911600" y="311150"/>
            <a:ext cx="34036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cs typeface="Calibri" panose="020F0502020204030204" pitchFamily="34" charset="0"/>
              </a:rPr>
              <a:t>Hayabusa 2 </a:t>
            </a:r>
          </a:p>
          <a:p>
            <a:pPr eaLnBrk="1" hangingPunct="1">
              <a:spcBef>
                <a:spcPct val="0"/>
              </a:spcBef>
              <a:buFontTx/>
              <a:buNone/>
            </a:pPr>
            <a:r>
              <a:rPr lang="en-US" altLang="en-US" sz="700" dirty="0">
                <a:cs typeface="Calibri" panose="020F0502020204030204" pitchFamily="34" charset="0"/>
              </a:rPr>
              <a:t>1. </a:t>
            </a:r>
            <a:r>
              <a:rPr lang="en-US" altLang="en-US" sz="700" dirty="0">
                <a:solidFill>
                  <a:srgbClr val="000000"/>
                </a:solidFill>
              </a:rPr>
              <a:t>Yamada, T.; Yoshihara, K.; Yamada, K.; and </a:t>
            </a:r>
            <a:r>
              <a:rPr lang="en-US" altLang="en-US" sz="700" dirty="0" err="1">
                <a:solidFill>
                  <a:srgbClr val="000000"/>
                </a:solidFill>
              </a:rPr>
              <a:t>Shimoda</a:t>
            </a:r>
            <a:r>
              <a:rPr lang="en-US" altLang="en-US" sz="700" dirty="0">
                <a:solidFill>
                  <a:srgbClr val="000000"/>
                </a:solidFill>
              </a:rPr>
              <a:t>, T.: Development of a Hayabusa-2 Sample Return Capsule, Presented July 10, 2015, 2015-k-62</a:t>
            </a:r>
          </a:p>
          <a:p>
            <a:pPr eaLnBrk="1" hangingPunct="1">
              <a:spcBef>
                <a:spcPct val="0"/>
              </a:spcBef>
              <a:buFontTx/>
              <a:buNone/>
            </a:pPr>
            <a:endParaRPr lang="en-US" altLang="en-US" sz="700" dirty="0">
              <a:cs typeface="Calibri" panose="020F0502020204030204" pitchFamily="34" charset="0"/>
            </a:endParaRPr>
          </a:p>
          <a:p>
            <a:pPr eaLnBrk="1" hangingPunct="1">
              <a:spcBef>
                <a:spcPct val="0"/>
              </a:spcBef>
              <a:buFontTx/>
              <a:buNone/>
            </a:pPr>
            <a:r>
              <a:rPr lang="en-US" altLang="en-US" sz="700" b="1" dirty="0">
                <a:cs typeface="Calibri" panose="020F0502020204030204" pitchFamily="34" charset="0"/>
              </a:rPr>
              <a:t>Exploration Flight Test-1</a:t>
            </a:r>
          </a:p>
          <a:p>
            <a:pPr eaLnBrk="1" hangingPunct="1">
              <a:spcBef>
                <a:spcPct val="0"/>
              </a:spcBef>
              <a:buNone/>
            </a:pPr>
            <a:r>
              <a:rPr lang="en-US" altLang="en-US" sz="700" dirty="0">
                <a:cs typeface="Calibri" panose="020F0502020204030204" pitchFamily="34" charset="0"/>
              </a:rPr>
              <a:t>1. Details on where data can be found in a public location: </a:t>
            </a:r>
            <a:r>
              <a:rPr lang="en-US" altLang="en-US" sz="700" dirty="0" err="1">
                <a:cs typeface="Calibri" panose="020F0502020204030204" pitchFamily="34" charset="0"/>
              </a:rPr>
              <a:t>Woollard</a:t>
            </a:r>
            <a:r>
              <a:rPr lang="en-US" altLang="en-US" sz="700" dirty="0">
                <a:cs typeface="Calibri" panose="020F0502020204030204" pitchFamily="34" charset="0"/>
              </a:rPr>
              <a:t>, B.A.; Braun, R.D.; and Bose, D.: Aerothermodynamic and Thermal Protection System Instrumentation Reference Guide. IEEE-2016-2104, 2016 IEEE Aerospace Conference, Big Sky, MT, Mar 2016. </a:t>
            </a:r>
          </a:p>
          <a:p>
            <a:pPr eaLnBrk="1" hangingPunct="1">
              <a:spcBef>
                <a:spcPct val="0"/>
              </a:spcBef>
              <a:buNone/>
            </a:pPr>
            <a:r>
              <a:rPr lang="en-US" altLang="en-US" sz="700" dirty="0">
                <a:cs typeface="Calibri" panose="020F0502020204030204" pitchFamily="34" charset="0"/>
              </a:rPr>
              <a:t>2. Sinclair, R.: A Status Report on the Parachute Development for NASA's Next Manned Spacecraft. NTRS 20080015895,  Safety and Flight Equipment Symposium, </a:t>
            </a:r>
            <a:r>
              <a:rPr lang="en-US" altLang="en-US" sz="700" dirty="0" err="1">
                <a:cs typeface="Calibri" panose="020F0502020204030204" pitchFamily="34" charset="0"/>
              </a:rPr>
              <a:t>Genena</a:t>
            </a:r>
            <a:r>
              <a:rPr lang="en-US" altLang="en-US" sz="700" dirty="0">
                <a:cs typeface="Calibri" panose="020F0502020204030204" pitchFamily="34" charset="0"/>
              </a:rPr>
              <a:t>, Jan 2008.</a:t>
            </a:r>
          </a:p>
          <a:p>
            <a:pPr eaLnBrk="1" hangingPunct="1">
              <a:spcBef>
                <a:spcPct val="0"/>
              </a:spcBef>
              <a:buFontTx/>
              <a:buNone/>
            </a:pPr>
            <a:r>
              <a:rPr lang="en-US" altLang="en-US" sz="700" dirty="0">
                <a:cs typeface="Calibri" panose="020F0502020204030204" pitchFamily="34" charset="0"/>
              </a:rPr>
              <a:t>3. Bibb, K., Robinson, P., and Cassady, L., “Reconstruction of the Orion Crew Module Aerodynamics for theft-1 Flight Test”, AIAA Aviation Forum 2016, Washington, D.C., June 2016. </a:t>
            </a:r>
          </a:p>
          <a:p>
            <a:pPr eaLnBrk="1" hangingPunct="1">
              <a:spcBef>
                <a:spcPct val="0"/>
              </a:spcBef>
              <a:buFontTx/>
              <a:buNone/>
            </a:pPr>
            <a:endParaRPr lang="en-US" altLang="en-US" sz="700" b="1" dirty="0"/>
          </a:p>
          <a:p>
            <a:pPr eaLnBrk="1" hangingPunct="1">
              <a:spcBef>
                <a:spcPct val="0"/>
              </a:spcBef>
              <a:buFontTx/>
              <a:buNone/>
            </a:pPr>
            <a:r>
              <a:rPr lang="en-US" altLang="en-US" sz="700" b="1" dirty="0"/>
              <a:t>ExoMars 2016</a:t>
            </a:r>
          </a:p>
          <a:p>
            <a:pPr eaLnBrk="1" hangingPunct="1">
              <a:spcBef>
                <a:spcPct val="0"/>
              </a:spcBef>
              <a:buFontTx/>
              <a:buNone/>
            </a:pPr>
            <a:r>
              <a:rPr lang="en-US" altLang="en-US" sz="700" dirty="0"/>
              <a:t>1. </a:t>
            </a:r>
            <a:r>
              <a:rPr lang="en-US" altLang="en-US" sz="700" dirty="0" err="1"/>
              <a:t>Tolker</a:t>
            </a:r>
            <a:r>
              <a:rPr lang="en-US" altLang="en-US" sz="700" dirty="0"/>
              <a:t>-Nielsen, T.: </a:t>
            </a:r>
            <a:r>
              <a:rPr lang="en-US" altLang="en-US" sz="700" dirty="0" err="1"/>
              <a:t>Exomars</a:t>
            </a:r>
            <a:r>
              <a:rPr lang="en-US" altLang="en-US" sz="700" dirty="0"/>
              <a:t> 2016 - Schiaparelli Anomaly Inquiry. DG-I/2017/546/TTN, May 2017. </a:t>
            </a:r>
          </a:p>
          <a:p>
            <a:pPr eaLnBrk="1" hangingPunct="1">
              <a:spcBef>
                <a:spcPct val="0"/>
              </a:spcBef>
              <a:buFontTx/>
              <a:buNone/>
            </a:pPr>
            <a:r>
              <a:rPr lang="en-US" altLang="en-US" sz="700" dirty="0">
                <a:hlinkClick r:id="rId2"/>
              </a:rPr>
              <a:t>https://exploration.esa.int/web/mars/-/47852-entry-descent-and-landing-demonstrator-module</a:t>
            </a:r>
            <a:endParaRPr lang="en-US" altLang="en-US" sz="700" dirty="0"/>
          </a:p>
          <a:p>
            <a:pPr eaLnBrk="1" hangingPunct="1">
              <a:spcBef>
                <a:spcPct val="0"/>
              </a:spcBef>
              <a:buFontTx/>
              <a:buNone/>
            </a:pPr>
            <a:r>
              <a:rPr lang="en-US" altLang="en-US" sz="700" dirty="0">
                <a:hlinkClick r:id="rId3"/>
              </a:rPr>
              <a:t>https://spaceflight101.com/exomars/Schiaparelli-edm/</a:t>
            </a:r>
            <a:endParaRPr lang="en-US" altLang="en-US" sz="700" dirty="0"/>
          </a:p>
          <a:p>
            <a:pPr eaLnBrk="1" hangingPunct="1">
              <a:spcBef>
                <a:spcPct val="0"/>
              </a:spcBef>
              <a:buFontTx/>
              <a:buNone/>
            </a:pPr>
            <a:r>
              <a:rPr lang="en-US" altLang="en-US" sz="700" dirty="0"/>
              <a:t>2. </a:t>
            </a:r>
            <a:r>
              <a:rPr lang="en-US" altLang="en-US" sz="700" dirty="0" err="1"/>
              <a:t>Gülhan</a:t>
            </a:r>
            <a:r>
              <a:rPr lang="en-US" altLang="en-US" sz="700" dirty="0"/>
              <a:t>, A.; Thiele, T.; </a:t>
            </a:r>
            <a:r>
              <a:rPr lang="en-US" altLang="en-US" sz="700" dirty="0" err="1"/>
              <a:t>Siebe</a:t>
            </a:r>
            <a:r>
              <a:rPr lang="en-US" altLang="en-US" sz="700" dirty="0"/>
              <a:t>, F.; Aerothermal Measurements from the </a:t>
            </a:r>
            <a:r>
              <a:rPr lang="en-US" altLang="en-US" sz="700" dirty="0" err="1"/>
              <a:t>Exomars</a:t>
            </a:r>
            <a:r>
              <a:rPr lang="en-US" altLang="en-US" sz="700" dirty="0"/>
              <a:t> Schiaparelli Capsule Entry. Journal of Spacecraft and Rockets. Vol. 56, No. 1, January-February 2019, pp. 68-81.</a:t>
            </a:r>
          </a:p>
          <a:p>
            <a:pPr eaLnBrk="1" hangingPunct="1">
              <a:spcBef>
                <a:spcPct val="0"/>
              </a:spcBef>
              <a:buFontTx/>
              <a:buNone/>
            </a:pPr>
            <a:r>
              <a:rPr lang="en-US" altLang="en-US" sz="700" dirty="0"/>
              <a:t>3. </a:t>
            </a:r>
            <a:r>
              <a:rPr lang="en-US" altLang="en-US" sz="700" dirty="0" err="1"/>
              <a:t>Pinaud</a:t>
            </a:r>
            <a:r>
              <a:rPr lang="en-US" altLang="en-US" sz="700" dirty="0"/>
              <a:t>, G.; Bertrand, J.; Soler, J.; Tran, P.; Ritter, H.; and Bayle, O.: </a:t>
            </a:r>
            <a:r>
              <a:rPr lang="en-US" altLang="en-US" sz="700" dirty="0" err="1"/>
              <a:t>Exomars</a:t>
            </a:r>
            <a:r>
              <a:rPr lang="en-US" altLang="en-US" sz="700" dirty="0"/>
              <a:t> mission 2016: A preliminary post-flight analysis of the heat shield during entry on Mars Atmosphere. AIAA SciTech Forum, San Diego CA, Jan 2019.</a:t>
            </a:r>
          </a:p>
          <a:p>
            <a:pPr eaLnBrk="1" hangingPunct="1">
              <a:spcBef>
                <a:spcPct val="0"/>
              </a:spcBef>
              <a:buFontTx/>
              <a:buNone/>
            </a:pPr>
            <a:r>
              <a:rPr lang="en-US" altLang="en-US" sz="700" dirty="0"/>
              <a:t>4. Brandis, A.M.; White, T.R.; Saunders, D.A.; Hill, J.P.; and Johnston, C.O.; Simulation of the Schiaparelli Entry and Comparison to Aerothermal Flight Data. AIAA 2019-3260, AIAA Aviation Forum, Dallas TX, Jun 2019.</a:t>
            </a:r>
          </a:p>
          <a:p>
            <a:pPr eaLnBrk="1" hangingPunct="1">
              <a:spcBef>
                <a:spcPct val="0"/>
              </a:spcBef>
              <a:buFontTx/>
              <a:buNone/>
            </a:pPr>
            <a:r>
              <a:rPr lang="en-US" altLang="en-US" sz="700" dirty="0"/>
              <a:t>5. Bonetti, D.; De </a:t>
            </a:r>
            <a:r>
              <a:rPr lang="en-US" altLang="en-US" sz="700" dirty="0" err="1"/>
              <a:t>Zaiacomo</a:t>
            </a:r>
            <a:r>
              <a:rPr lang="en-US" altLang="en-US" sz="700" dirty="0"/>
              <a:t>, G.; Blanco, G.; </a:t>
            </a:r>
            <a:r>
              <a:rPr lang="en-US" altLang="en-US" sz="700" dirty="0" err="1"/>
              <a:t>Pontijas</a:t>
            </a:r>
            <a:r>
              <a:rPr lang="en-US" altLang="en-US" sz="700" dirty="0"/>
              <a:t> Fuentes, I.; </a:t>
            </a:r>
            <a:r>
              <a:rPr lang="en-US" altLang="en-US" sz="700" dirty="0" err="1"/>
              <a:t>Portigliotti</a:t>
            </a:r>
            <a:r>
              <a:rPr lang="en-US" altLang="en-US" sz="700" dirty="0"/>
              <a:t>, S.; Bayle, O.; </a:t>
            </a:r>
            <a:r>
              <a:rPr lang="en-US" altLang="en-US" sz="700" dirty="0" err="1"/>
              <a:t>Lorenzoni</a:t>
            </a:r>
            <a:r>
              <a:rPr lang="en-US" altLang="en-US" sz="700" dirty="0"/>
              <a:t>, L.; ExoMars 2016: Schiaparelli coasting, entry and descent post flight mission analysis. Acta </a:t>
            </a:r>
            <a:r>
              <a:rPr lang="en-US" altLang="en-US" sz="700" dirty="0" err="1"/>
              <a:t>Astronautica</a:t>
            </a:r>
            <a:r>
              <a:rPr lang="en-US" altLang="en-US" sz="700" dirty="0"/>
              <a:t> 149 (2018) 93-105. May 2018.</a:t>
            </a:r>
          </a:p>
          <a:p>
            <a:pPr eaLnBrk="1" hangingPunct="1">
              <a:spcBef>
                <a:spcPct val="0"/>
              </a:spcBef>
              <a:buFontTx/>
              <a:buNone/>
            </a:pPr>
            <a:endParaRPr lang="en-US" altLang="en-US" sz="700" b="1" dirty="0"/>
          </a:p>
        </p:txBody>
      </p:sp>
      <p:sp>
        <p:nvSpPr>
          <p:cNvPr id="57347" name="Slide Number Placeholder 2">
            <a:extLst>
              <a:ext uri="{FF2B5EF4-FFF2-40B4-BE49-F238E27FC236}">
                <a16:creationId xmlns:a16="http://schemas.microsoft.com/office/drawing/2014/main" id="{AFC2FC53-7ED8-3E48-8E46-FCD96A5081CA}"/>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39  </a:t>
            </a:r>
            <a:r>
              <a:rPr lang="en-US" altLang="en-US" sz="800" b="1" dirty="0">
                <a:solidFill>
                  <a:srgbClr val="2459AB"/>
                </a:solidFill>
              </a:rPr>
              <a:t>— </a:t>
            </a:r>
            <a:endParaRPr lang="en-US" altLang="en-US" sz="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CA3CB-D4AF-6247-B1A4-3C55A9A167C6}"/>
              </a:ext>
            </a:extLst>
          </p:cNvPr>
          <p:cNvSpPr>
            <a:spLocks noChangeArrowheads="1"/>
          </p:cNvSpPr>
          <p:nvPr/>
        </p:nvSpPr>
        <p:spPr bwMode="auto">
          <a:xfrm>
            <a:off x="457200" y="298450"/>
            <a:ext cx="3403600"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700" b="1" dirty="0"/>
              <a:t>OSIRIS-</a:t>
            </a:r>
            <a:r>
              <a:rPr lang="en-US" altLang="en-US" sz="700" b="1" dirty="0" err="1"/>
              <a:t>REx</a:t>
            </a:r>
            <a:endParaRPr lang="en-US" altLang="en-US" sz="700" b="1" dirty="0"/>
          </a:p>
          <a:p>
            <a:pPr eaLnBrk="1" hangingPunct="1">
              <a:spcBef>
                <a:spcPct val="0"/>
              </a:spcBef>
              <a:buFontTx/>
              <a:buNone/>
            </a:pPr>
            <a:r>
              <a:rPr lang="en-US" altLang="en-US" sz="700" dirty="0"/>
              <a:t>1. Beshore, Edward, et al., The OSIRIS-</a:t>
            </a:r>
            <a:r>
              <a:rPr lang="en-US" altLang="en-US" sz="700" dirty="0" err="1"/>
              <a:t>REx</a:t>
            </a:r>
            <a:r>
              <a:rPr lang="en-US" altLang="en-US" sz="700" dirty="0"/>
              <a:t> Asteroid Sample Return Mission, 2015 IEEE Aerospace Conference, 7-14 March 2015.</a:t>
            </a:r>
          </a:p>
          <a:p>
            <a:pPr eaLnBrk="1" hangingPunct="1">
              <a:spcBef>
                <a:spcPct val="0"/>
              </a:spcBef>
              <a:buFontTx/>
              <a:buNone/>
            </a:pPr>
            <a:r>
              <a:rPr lang="en-US" altLang="en-US" sz="700" dirty="0"/>
              <a:t>2. Lauretta, D.S.; Balram-</a:t>
            </a:r>
            <a:r>
              <a:rPr lang="en-US" altLang="en-US" sz="700" dirty="0" err="1"/>
              <a:t>Kutson</a:t>
            </a:r>
            <a:r>
              <a:rPr lang="en-US" altLang="en-US" sz="700" dirty="0"/>
              <a:t>, S.S.; OSIRIS-Rex: Sample Return from Asteroid (101955) Bennu, Space Sci Rev 212, 925-984 (2017).</a:t>
            </a:r>
          </a:p>
          <a:p>
            <a:pPr>
              <a:buNone/>
            </a:pPr>
            <a:r>
              <a:rPr lang="en-US" sz="700" dirty="0"/>
              <a:t>3. </a:t>
            </a:r>
            <a:r>
              <a:rPr lang="en-US" sz="700" dirty="0" err="1"/>
              <a:t>Olynick</a:t>
            </a:r>
            <a:r>
              <a:rPr lang="en-US" sz="700" dirty="0"/>
              <a:t>, D.; Chen, Y.K.; and Tauber, M.E.: Aerothermodynamics of the Stardust Sample Return Capsule. Journal of Spacecraft and Rockets, Vol. 36, No 3, May-Jun 1999, pp 442-462.</a:t>
            </a:r>
            <a:endParaRPr lang="en-US" altLang="en-US" sz="700" dirty="0"/>
          </a:p>
          <a:p>
            <a:pPr eaLnBrk="1" hangingPunct="1">
              <a:spcBef>
                <a:spcPct val="0"/>
              </a:spcBef>
              <a:buFontTx/>
              <a:buNone/>
            </a:pPr>
            <a:endParaRPr lang="en-US" altLang="en-US" sz="700" dirty="0"/>
          </a:p>
          <a:p>
            <a:pPr eaLnBrk="1" hangingPunct="1">
              <a:spcBef>
                <a:spcPct val="0"/>
              </a:spcBef>
              <a:buFontTx/>
              <a:buNone/>
            </a:pPr>
            <a:endParaRPr lang="en-US" altLang="en-US" sz="700" dirty="0"/>
          </a:p>
          <a:p>
            <a:pPr eaLnBrk="1" hangingPunct="1">
              <a:spcBef>
                <a:spcPct val="0"/>
              </a:spcBef>
              <a:buFontTx/>
              <a:buNone/>
            </a:pPr>
            <a:r>
              <a:rPr lang="en-US" altLang="en-US" sz="700" b="1" dirty="0"/>
              <a:t>MARS 2020</a:t>
            </a:r>
          </a:p>
          <a:p>
            <a:pPr eaLnBrk="1" hangingPunct="1">
              <a:spcBef>
                <a:spcPct val="0"/>
              </a:spcBef>
              <a:buFontTx/>
              <a:buNone/>
            </a:pPr>
            <a:r>
              <a:rPr lang="en-US" altLang="en-US" sz="700" dirty="0"/>
              <a:t>1. </a:t>
            </a:r>
            <a:r>
              <a:rPr lang="en-US" sz="700" dirty="0" err="1"/>
              <a:t>Karlgaard</a:t>
            </a:r>
            <a:r>
              <a:rPr lang="en-US" sz="700" dirty="0"/>
              <a:t>, C., et al, "Mars Entry, Descent, and Landings Instrumentation 2 Trajectory, Aerodynamics, and Atmosphere Reconstruction," AIAA SciTech 2022, AIAA Atmospheric Flight Mechanics Conference, San Diego, CA, 2022. (AIAA 2022-0423)</a:t>
            </a:r>
          </a:p>
          <a:p>
            <a:pPr eaLnBrk="1" hangingPunct="1">
              <a:spcBef>
                <a:spcPct val="0"/>
              </a:spcBef>
              <a:buFontTx/>
              <a:buNone/>
            </a:pPr>
            <a:r>
              <a:rPr lang="en-US" altLang="en-US" sz="700" dirty="0"/>
              <a:t>2. </a:t>
            </a:r>
            <a:r>
              <a:rPr lang="en-US" sz="700" dirty="0"/>
              <a:t>White, T., et al, "Mars Entry Instrumentation Flight Data and Mars 2020 Entry Environments" AIAA SciTech 2022, AIAA Atmospheric Flight Mechanics Conference, San Diego, CA, 2022. (AIAA 2022-0011)</a:t>
            </a:r>
          </a:p>
          <a:p>
            <a:pPr eaLnBrk="1" hangingPunct="1">
              <a:spcBef>
                <a:spcPct val="0"/>
              </a:spcBef>
              <a:buFontTx/>
              <a:buNone/>
            </a:pPr>
            <a:r>
              <a:rPr lang="en-US" altLang="en-US" sz="700" dirty="0"/>
              <a:t>3. </a:t>
            </a:r>
            <a:r>
              <a:rPr lang="en-US" sz="700" dirty="0"/>
              <a:t>Way, D., et al, "Assessment of the Mars 2020 Entry, Descent, and Landing Simulation" AIAA SciTech 2022, AIAA Atmospheric Flight Mechanics Conference, San Diego, CA, 2022.  (AIAA 2022-0421)</a:t>
            </a:r>
          </a:p>
          <a:p>
            <a:pPr eaLnBrk="1" hangingPunct="1">
              <a:spcBef>
                <a:spcPct val="0"/>
              </a:spcBef>
              <a:buFontTx/>
              <a:buNone/>
            </a:pPr>
            <a:r>
              <a:rPr lang="en-US" altLang="en-US" sz="700" dirty="0"/>
              <a:t>4. </a:t>
            </a:r>
            <a:r>
              <a:rPr lang="en-US" sz="700" dirty="0"/>
              <a:t>Dutta, S., et al, "Post-flight Analysis of Atmospheric Properties from Mars 2020 Entry, Descent, and Landing", AIAA SciTech 2022, AIAA Atmospheric Flight Mechanics Conference, San Diego, CA, 2022.  (AIAA 2022-0422)</a:t>
            </a:r>
          </a:p>
          <a:p>
            <a:pPr eaLnBrk="1" hangingPunct="1">
              <a:spcBef>
                <a:spcPct val="0"/>
              </a:spcBef>
              <a:buFontTx/>
              <a:buNone/>
            </a:pPr>
            <a:endParaRPr lang="en-US" altLang="en-US" sz="700" dirty="0">
              <a:solidFill>
                <a:srgbClr val="000000"/>
              </a:solidFill>
            </a:endParaRPr>
          </a:p>
        </p:txBody>
      </p:sp>
      <p:sp>
        <p:nvSpPr>
          <p:cNvPr id="55299" name="Slide Number Placeholder 2">
            <a:extLst>
              <a:ext uri="{FF2B5EF4-FFF2-40B4-BE49-F238E27FC236}">
                <a16:creationId xmlns:a16="http://schemas.microsoft.com/office/drawing/2014/main" id="{B6FA1011-E0B9-504D-9B1C-3D711AA03C05}"/>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40  </a:t>
            </a:r>
            <a:r>
              <a:rPr lang="en-US" altLang="en-US" sz="800" b="1" dirty="0">
                <a:solidFill>
                  <a:srgbClr val="2459AB"/>
                </a:solidFill>
              </a:rPr>
              <a:t>— </a:t>
            </a:r>
            <a:endParaRPr lang="en-US" altLang="en-US" sz="800" b="1" dirty="0"/>
          </a:p>
        </p:txBody>
      </p:sp>
    </p:spTree>
    <p:extLst>
      <p:ext uri="{BB962C8B-B14F-4D97-AF65-F5344CB8AC3E}">
        <p14:creationId xmlns:p14="http://schemas.microsoft.com/office/powerpoint/2010/main" val="135100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BB385E05-DFAC-FC47-B487-D9CE12EB5F5B}"/>
              </a:ext>
            </a:extLst>
          </p:cNvPr>
          <p:cNvSpPr>
            <a:spLocks noChangeArrowheads="1"/>
          </p:cNvSpPr>
          <p:nvPr/>
        </p:nvSpPr>
        <p:spPr bwMode="auto">
          <a:xfrm>
            <a:off x="609600" y="811213"/>
            <a:ext cx="6578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dirty="0"/>
              <a:t>Back in the era before ubiquitous portable electronics with instantaneous access to all the world’s information at a fingertip, one had to rely on dead-reckoning to compare new concepts with historical analogs. This effect permeated all our endeavors and certainly so in the niche world of planetary entry vehicles. So, it was in the days of designing the Stardust return capsule that in meetings, more often than not, someone would ask, “how does this &lt;heat rate, cone angle, g-load...&gt; compare to &lt;Apollo, Viking, Galileo...&gt;?” Thus was born V1 of the Planetary Mission Entry Vehicles Quick Reference Guide, thereafter, dubbed the “Probe Blue Book,” containing the high-level characteristics of past entry systems and easily tucked into a daily planner, notebook, or other carry-along work aid. </a:t>
            </a:r>
          </a:p>
          <a:p>
            <a:pPr eaLnBrk="1" hangingPunct="1">
              <a:spcBef>
                <a:spcPct val="0"/>
              </a:spcBef>
              <a:buFontTx/>
              <a:buNone/>
            </a:pPr>
            <a:endParaRPr lang="en-US" altLang="en-US" sz="900" dirty="0"/>
          </a:p>
          <a:p>
            <a:pPr eaLnBrk="1" hangingPunct="1">
              <a:spcBef>
                <a:spcPct val="0"/>
              </a:spcBef>
              <a:buFontTx/>
              <a:buNone/>
            </a:pPr>
            <a:r>
              <a:rPr lang="en-US" altLang="en-US" sz="900" dirty="0"/>
              <a:t>Now that cell phones with global internet access are here, seemingly the era of the Probe Blue Book has passed. Yet ironically, we now suffer too much information. To obtain that one useful, comparative number becomes an exercise of selecting judicious search terms then reconciling conflicting results. Persisting in its convenient form and function, this 4</a:t>
            </a:r>
            <a:r>
              <a:rPr lang="en-US" altLang="en-US" sz="900" baseline="30000" dirty="0"/>
              <a:t>th</a:t>
            </a:r>
            <a:r>
              <a:rPr lang="en-US" altLang="en-US" sz="900" dirty="0"/>
              <a:t> version contains an expanded set of missions as well as additional information on each mission. Inevitably, there are ambiguities and uncertainties in the data contained herein. There are often differences between design vs. construction, nominal vs. upper limit, and directly measured vs. inferred. In general, preference is given to best estimates of as-built construction and as-flown conditions. In some cases, references are cited. In other cases, the editors made best estimates. In all cases, an attempt is made to state the provenance of the listed value. References are included as an entry point into the publication record. </a:t>
            </a:r>
          </a:p>
          <a:p>
            <a:pPr eaLnBrk="1" hangingPunct="1">
              <a:spcBef>
                <a:spcPct val="0"/>
              </a:spcBef>
              <a:buFontTx/>
              <a:buNone/>
            </a:pPr>
            <a:endParaRPr lang="en-US" altLang="en-US" sz="900" dirty="0"/>
          </a:p>
          <a:p>
            <a:pPr eaLnBrk="1" hangingPunct="1">
              <a:spcBef>
                <a:spcPct val="0"/>
              </a:spcBef>
              <a:buFontTx/>
              <a:buNone/>
            </a:pPr>
            <a:r>
              <a:rPr lang="en-US" altLang="en-US" sz="900" dirty="0"/>
              <a:t>The editors would be appreciative of suggested corrections or clarifications to improve future versions of the guide. While it must be acknowledged that an Entry Vehicle is merely a tool (usually disposable!) toward achieving a greater goal of scientific discovery or expanding human presence, still there is excitement in the vehicle itself; our own shooting star containing and preserving the wishes of our collective human enterprise of discovery. </a:t>
            </a:r>
          </a:p>
        </p:txBody>
      </p:sp>
      <p:sp>
        <p:nvSpPr>
          <p:cNvPr id="9218" name="Rectangle 13">
            <a:extLst>
              <a:ext uri="{FF2B5EF4-FFF2-40B4-BE49-F238E27FC236}">
                <a16:creationId xmlns:a16="http://schemas.microsoft.com/office/drawing/2014/main" id="{FF074413-E346-EC41-BA8B-5E22F5E73F13}"/>
              </a:ext>
            </a:extLst>
          </p:cNvPr>
          <p:cNvSpPr>
            <a:spLocks noChangeArrowheads="1"/>
          </p:cNvSpPr>
          <p:nvPr/>
        </p:nvSpPr>
        <p:spPr bwMode="auto">
          <a:xfrm>
            <a:off x="12700" y="153988"/>
            <a:ext cx="7772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600" dirty="0"/>
              <a:t>P  L  A  N  E  T  A  R  Y    M  I  S  S  I  O  N    E  N  T  R  Y    V  E  H  I  C  L  E  S      </a:t>
            </a:r>
            <a:r>
              <a:rPr lang="en-US" altLang="en-US" sz="700" dirty="0"/>
              <a:t>QUICK  REFERENCE GUIDE   •    VERSION </a:t>
            </a:r>
            <a:r>
              <a:rPr lang="en-US" altLang="en-US" sz="700" dirty="0">
                <a:latin typeface="Arial Black" panose="020B0604020202020204" pitchFamily="34" charset="0"/>
              </a:rPr>
              <a:t>4.0</a:t>
            </a:r>
            <a:br>
              <a:rPr lang="en-US" altLang="en-US" sz="600" dirty="0"/>
            </a:br>
            <a:br>
              <a:rPr lang="en-US" altLang="en-US" sz="600" dirty="0"/>
            </a:br>
            <a:endParaRPr lang="en-US" altLang="en-US" sz="600" dirty="0"/>
          </a:p>
        </p:txBody>
      </p:sp>
      <p:cxnSp>
        <p:nvCxnSpPr>
          <p:cNvPr id="22" name="Straight Connector 21">
            <a:extLst>
              <a:ext uri="{FF2B5EF4-FFF2-40B4-BE49-F238E27FC236}">
                <a16:creationId xmlns:a16="http://schemas.microsoft.com/office/drawing/2014/main" id="{B84752EE-C242-7845-8465-AA02FC12A105}"/>
              </a:ext>
            </a:extLst>
          </p:cNvPr>
          <p:cNvCxnSpPr/>
          <p:nvPr/>
        </p:nvCxnSpPr>
        <p:spPr>
          <a:xfrm>
            <a:off x="647700" y="711200"/>
            <a:ext cx="6502400"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220" name="Slide Number Placeholder 2">
            <a:extLst>
              <a:ext uri="{FF2B5EF4-FFF2-40B4-BE49-F238E27FC236}">
                <a16:creationId xmlns:a16="http://schemas.microsoft.com/office/drawing/2014/main" id="{2B90EA34-64EE-F14B-B47F-2B68E3C6BB2B}"/>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dirty="0">
                <a:solidFill>
                  <a:srgbClr val="2459AB"/>
                </a:solidFill>
              </a:rPr>
              <a:t>—  </a:t>
            </a:r>
            <a:r>
              <a:rPr lang="en-US" altLang="en-US" sz="800" b="1" dirty="0"/>
              <a:t>ii </a:t>
            </a:r>
            <a:r>
              <a:rPr lang="en-US" altLang="en-US" sz="800" b="1" dirty="0">
                <a:solidFill>
                  <a:srgbClr val="2459AB"/>
                </a:solidFill>
              </a:rPr>
              <a:t>— </a:t>
            </a:r>
            <a:endParaRPr lang="en-US" altLang="en-US" sz="800" b="1" dirty="0"/>
          </a:p>
        </p:txBody>
      </p:sp>
      <p:cxnSp>
        <p:nvCxnSpPr>
          <p:cNvPr id="12" name="Straight Connector 11">
            <a:extLst>
              <a:ext uri="{FF2B5EF4-FFF2-40B4-BE49-F238E27FC236}">
                <a16:creationId xmlns:a16="http://schemas.microsoft.com/office/drawing/2014/main" id="{348D8400-309F-3C46-8099-6208A83EA679}"/>
              </a:ext>
            </a:extLst>
          </p:cNvPr>
          <p:cNvCxnSpPr/>
          <p:nvPr/>
        </p:nvCxnSpPr>
        <p:spPr>
          <a:xfrm>
            <a:off x="647700" y="4529138"/>
            <a:ext cx="6502400"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222" name="Rectangle 12">
            <a:extLst>
              <a:ext uri="{FF2B5EF4-FFF2-40B4-BE49-F238E27FC236}">
                <a16:creationId xmlns:a16="http://schemas.microsoft.com/office/drawing/2014/main" id="{30349B49-44FA-4E4B-B2AC-DF9F27EF0276}"/>
              </a:ext>
            </a:extLst>
          </p:cNvPr>
          <p:cNvSpPr>
            <a:spLocks noChangeArrowheads="1"/>
          </p:cNvSpPr>
          <p:nvPr/>
        </p:nvSpPr>
        <p:spPr bwMode="auto">
          <a:xfrm>
            <a:off x="647700" y="3954463"/>
            <a:ext cx="650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b="1" dirty="0"/>
              <a:t>Dean Kontinos</a:t>
            </a:r>
          </a:p>
          <a:p>
            <a:pPr algn="ctr" eaLnBrk="1" hangingPunct="1">
              <a:spcBef>
                <a:spcPct val="0"/>
              </a:spcBef>
              <a:buFontTx/>
              <a:buNone/>
            </a:pPr>
            <a:r>
              <a:rPr lang="en-US" altLang="en-US" sz="800" i="1" dirty="0"/>
              <a:t>Chief Engineer</a:t>
            </a:r>
          </a:p>
          <a:p>
            <a:pPr algn="ctr" eaLnBrk="1" hangingPunct="1">
              <a:spcBef>
                <a:spcPct val="0"/>
              </a:spcBef>
              <a:buFontTx/>
              <a:buNone/>
            </a:pPr>
            <a:r>
              <a:rPr lang="en-US" altLang="en-US" sz="800" i="1" dirty="0"/>
              <a:t>NASA Ames Research Center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C45527F0-C31D-3D45-9C99-027A39B0DFBB}"/>
              </a:ext>
            </a:extLst>
          </p:cNvPr>
          <p:cNvSpPr>
            <a:spLocks noChangeArrowheads="1"/>
          </p:cNvSpPr>
          <p:nvPr/>
        </p:nvSpPr>
        <p:spPr bwMode="auto">
          <a:xfrm>
            <a:off x="609600" y="889000"/>
            <a:ext cx="65786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Explanation of data types:</a:t>
            </a:r>
          </a:p>
          <a:p>
            <a:pPr eaLnBrk="1" hangingPunct="1">
              <a:spcBef>
                <a:spcPct val="0"/>
              </a:spcBef>
              <a:buFontTx/>
              <a:buNone/>
            </a:pPr>
            <a:endParaRPr lang="en-US" altLang="en-US" sz="900" dirty="0"/>
          </a:p>
          <a:p>
            <a:pPr>
              <a:buFont typeface="Arial" panose="020B0604020202020204" pitchFamily="34" charset="0"/>
              <a:buNone/>
            </a:pPr>
            <a:r>
              <a:rPr lang="en-US" altLang="en-US" sz="900" dirty="0"/>
              <a:t>Best-estimated: Derived from information on the as-built and as-flown spacecraft configuration and mission. These values are based on any available flight telemetry along with Best-Estimated Trajectory (BET) and follow-on simulation data.</a:t>
            </a:r>
          </a:p>
          <a:p>
            <a:pPr>
              <a:buFont typeface="Arial" panose="020B0604020202020204" pitchFamily="34" charset="0"/>
              <a:buNone/>
            </a:pPr>
            <a:endParaRPr lang="en-US" altLang="en-US" sz="900" dirty="0"/>
          </a:p>
          <a:p>
            <a:pPr>
              <a:buFont typeface="Arial" panose="020B0604020202020204" pitchFamily="34" charset="0"/>
              <a:buNone/>
            </a:pPr>
            <a:r>
              <a:rPr lang="en-US" altLang="en-US" sz="900" dirty="0"/>
              <a:t>Design: Derived from information from spacecraft project design documents. These may deviate from what a best-estimated value would be due to design unknowns and conservatisms. </a:t>
            </a:r>
          </a:p>
          <a:p>
            <a:pPr>
              <a:buFont typeface="Arial" panose="020B0604020202020204" pitchFamily="34" charset="0"/>
              <a:buNone/>
            </a:pPr>
            <a:endParaRPr lang="en-US" altLang="en-US" sz="900" dirty="0"/>
          </a:p>
          <a:p>
            <a:pPr>
              <a:buFont typeface="Arial" panose="020B0604020202020204" pitchFamily="34" charset="0"/>
              <a:buNone/>
            </a:pPr>
            <a:r>
              <a:rPr lang="en-US" altLang="en-US" sz="900" dirty="0"/>
              <a:t>Editor’s Estimate: Derived from editor research and simulations, where design information is unavailable or in conflict. This is a credible engineering estimate.</a:t>
            </a:r>
          </a:p>
          <a:p>
            <a:pPr>
              <a:buFont typeface="Arial" panose="020B0604020202020204" pitchFamily="34" charset="0"/>
              <a:buNone/>
            </a:pPr>
            <a:endParaRPr lang="en-US" altLang="en-US" sz="900" dirty="0"/>
          </a:p>
          <a:p>
            <a:pPr>
              <a:buFont typeface="Arial" panose="020B0604020202020204" pitchFamily="34" charset="0"/>
              <a:buNone/>
            </a:pPr>
            <a:r>
              <a:rPr lang="en-US" altLang="en-US" sz="900" b="1" dirty="0"/>
              <a:t>Explanation of symbols used for each data type:</a:t>
            </a:r>
          </a:p>
          <a:p>
            <a:pPr>
              <a:buFont typeface="Arial" panose="020B0604020202020204" pitchFamily="34" charset="0"/>
              <a:buNone/>
            </a:pPr>
            <a:endParaRPr lang="en-US" altLang="en-US" sz="900" b="1" dirty="0"/>
          </a:p>
          <a:p>
            <a:pPr eaLnBrk="1" hangingPunct="1">
              <a:spcBef>
                <a:spcPct val="0"/>
              </a:spcBef>
              <a:buFontTx/>
              <a:buNone/>
            </a:pPr>
            <a:endParaRPr lang="en-US" altLang="en-US" sz="900" dirty="0"/>
          </a:p>
        </p:txBody>
      </p:sp>
      <p:sp>
        <p:nvSpPr>
          <p:cNvPr id="10242" name="Rectangle 13">
            <a:extLst>
              <a:ext uri="{FF2B5EF4-FFF2-40B4-BE49-F238E27FC236}">
                <a16:creationId xmlns:a16="http://schemas.microsoft.com/office/drawing/2014/main" id="{DBD61F38-F7CB-5141-AFDD-307745F9CE2B}"/>
              </a:ext>
            </a:extLst>
          </p:cNvPr>
          <p:cNvSpPr>
            <a:spLocks noChangeArrowheads="1"/>
          </p:cNvSpPr>
          <p:nvPr/>
        </p:nvSpPr>
        <p:spPr bwMode="auto">
          <a:xfrm>
            <a:off x="12700" y="153988"/>
            <a:ext cx="7772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600"/>
              <a:t>P  L  A  N  E  T  A  R  Y    M  I  S  S  I  O  N    E  N  T  R  Y    V  E  H  I  C  L  E  S      </a:t>
            </a:r>
            <a:r>
              <a:rPr lang="en-US" altLang="en-US" sz="700"/>
              <a:t>QUICK  REFERENCE GUIDE   •    VERSION </a:t>
            </a:r>
            <a:r>
              <a:rPr lang="en-US" altLang="en-US" sz="700">
                <a:latin typeface="Arial Black" panose="020B0604020202020204" pitchFamily="34" charset="0"/>
              </a:rPr>
              <a:t>4.0</a:t>
            </a:r>
            <a:br>
              <a:rPr lang="en-US" altLang="en-US" sz="600"/>
            </a:br>
            <a:br>
              <a:rPr lang="en-US" altLang="en-US" sz="600"/>
            </a:br>
            <a:endParaRPr lang="en-US" altLang="en-US" sz="600"/>
          </a:p>
        </p:txBody>
      </p:sp>
      <p:cxnSp>
        <p:nvCxnSpPr>
          <p:cNvPr id="22" name="Straight Connector 21">
            <a:extLst>
              <a:ext uri="{FF2B5EF4-FFF2-40B4-BE49-F238E27FC236}">
                <a16:creationId xmlns:a16="http://schemas.microsoft.com/office/drawing/2014/main" id="{9179EF1E-BE75-2C40-B3FA-05B96F61DEF4}"/>
              </a:ext>
            </a:extLst>
          </p:cNvPr>
          <p:cNvCxnSpPr/>
          <p:nvPr/>
        </p:nvCxnSpPr>
        <p:spPr>
          <a:xfrm>
            <a:off x="647700" y="711200"/>
            <a:ext cx="6502400"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244" name="Slide Number Placeholder 2">
            <a:extLst>
              <a:ext uri="{FF2B5EF4-FFF2-40B4-BE49-F238E27FC236}">
                <a16:creationId xmlns:a16="http://schemas.microsoft.com/office/drawing/2014/main" id="{1D206289-8ADA-A540-A364-F7A7C54921F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iii </a:t>
            </a:r>
            <a:r>
              <a:rPr lang="en-US" altLang="en-US" sz="800" b="1">
                <a:solidFill>
                  <a:srgbClr val="2459AB"/>
                </a:solidFill>
              </a:rPr>
              <a:t>— </a:t>
            </a:r>
            <a:endParaRPr lang="en-US" altLang="en-US" sz="800" b="1"/>
          </a:p>
        </p:txBody>
      </p:sp>
      <p:cxnSp>
        <p:nvCxnSpPr>
          <p:cNvPr id="12" name="Straight Connector 11">
            <a:extLst>
              <a:ext uri="{FF2B5EF4-FFF2-40B4-BE49-F238E27FC236}">
                <a16:creationId xmlns:a16="http://schemas.microsoft.com/office/drawing/2014/main" id="{324B1356-7130-6E45-AADB-21EEC653ECE9}"/>
              </a:ext>
            </a:extLst>
          </p:cNvPr>
          <p:cNvCxnSpPr/>
          <p:nvPr/>
        </p:nvCxnSpPr>
        <p:spPr>
          <a:xfrm>
            <a:off x="647700" y="4529138"/>
            <a:ext cx="6502400"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2" name="Table 2">
            <a:extLst>
              <a:ext uri="{FF2B5EF4-FFF2-40B4-BE49-F238E27FC236}">
                <a16:creationId xmlns:a16="http://schemas.microsoft.com/office/drawing/2014/main" id="{9D02C590-E452-FC45-8E18-19ACBEC0BC02}"/>
              </a:ext>
            </a:extLst>
          </p:cNvPr>
          <p:cNvGraphicFramePr>
            <a:graphicFrameLocks noGrp="1"/>
          </p:cNvGraphicFramePr>
          <p:nvPr>
            <p:extLst>
              <p:ext uri="{D42A27DB-BD31-4B8C-83A1-F6EECF244321}">
                <p14:modId xmlns:p14="http://schemas.microsoft.com/office/powerpoint/2010/main" val="2356712570"/>
              </p:ext>
            </p:extLst>
          </p:nvPr>
        </p:nvGraphicFramePr>
        <p:xfrm>
          <a:off x="609600" y="2858285"/>
          <a:ext cx="6578600" cy="1600216"/>
        </p:xfrm>
        <a:graphic>
          <a:graphicData uri="http://schemas.openxmlformats.org/drawingml/2006/table">
            <a:tbl>
              <a:tblPr firstRow="1" bandRow="1">
                <a:tableStyleId>{5C22544A-7EE6-4342-B048-85BDC9FD1C3A}</a:tableStyleId>
              </a:tblPr>
              <a:tblGrid>
                <a:gridCol w="1602893">
                  <a:extLst>
                    <a:ext uri="{9D8B030D-6E8A-4147-A177-3AD203B41FA5}">
                      <a16:colId xmlns:a16="http://schemas.microsoft.com/office/drawing/2014/main" val="20000"/>
                    </a:ext>
                  </a:extLst>
                </a:gridCol>
                <a:gridCol w="1611086">
                  <a:extLst>
                    <a:ext uri="{9D8B030D-6E8A-4147-A177-3AD203B41FA5}">
                      <a16:colId xmlns:a16="http://schemas.microsoft.com/office/drawing/2014/main" val="20001"/>
                    </a:ext>
                  </a:extLst>
                </a:gridCol>
                <a:gridCol w="1638306">
                  <a:extLst>
                    <a:ext uri="{9D8B030D-6E8A-4147-A177-3AD203B41FA5}">
                      <a16:colId xmlns:a16="http://schemas.microsoft.com/office/drawing/2014/main" val="20002"/>
                    </a:ext>
                  </a:extLst>
                </a:gridCol>
                <a:gridCol w="1726315">
                  <a:extLst>
                    <a:ext uri="{9D8B030D-6E8A-4147-A177-3AD203B41FA5}">
                      <a16:colId xmlns:a16="http://schemas.microsoft.com/office/drawing/2014/main" val="20003"/>
                    </a:ext>
                  </a:extLst>
                </a:gridCol>
              </a:tblGrid>
              <a:tr h="1528603">
                <a:tc>
                  <a:txBody>
                    <a:bodyPr/>
                    <a:lstStyle/>
                    <a:p>
                      <a:pPr>
                        <a:buNone/>
                      </a:pPr>
                      <a:r>
                        <a:rPr lang="en-US" sz="900" spc="0" dirty="0">
                          <a:solidFill>
                            <a:schemeClr val="tx1"/>
                          </a:solidFill>
                          <a:latin typeface="Arial" panose="020B0604020202020204" pitchFamily="34" charset="0"/>
                          <a:cs typeface="Arial" panose="020B0604020202020204" pitchFamily="34" charset="0"/>
                        </a:rPr>
                        <a:t>Geometry </a:t>
                      </a:r>
                    </a:p>
                    <a:p>
                      <a:pPr>
                        <a:buNone/>
                      </a:pPr>
                      <a:r>
                        <a:rPr lang="en-US" sz="900" b="0" spc="0" dirty="0">
                          <a:solidFill>
                            <a:schemeClr val="tx1"/>
                          </a:solidFill>
                          <a:latin typeface="Arial" panose="020B0604020202020204" pitchFamily="34" charset="0"/>
                          <a:cs typeface="Arial" panose="020B0604020202020204" pitchFamily="34" charset="0"/>
                        </a:rPr>
                        <a:t>Use 123 for Best-estimated</a:t>
                      </a:r>
                    </a:p>
                    <a:p>
                      <a:pPr>
                        <a:buNone/>
                      </a:pPr>
                      <a:r>
                        <a:rPr lang="en-US" sz="900" b="0" spc="0" dirty="0">
                          <a:solidFill>
                            <a:schemeClr val="tx1"/>
                          </a:solidFill>
                          <a:latin typeface="Arial" panose="020B0604020202020204" pitchFamily="34" charset="0"/>
                          <a:cs typeface="Arial" panose="020B0604020202020204" pitchFamily="34" charset="0"/>
                        </a:rPr>
                        <a:t> </a:t>
                      </a:r>
                    </a:p>
                    <a:p>
                      <a:pPr>
                        <a:buNone/>
                      </a:pPr>
                      <a:r>
                        <a:rPr lang="en-US" sz="900" b="0" spc="0" dirty="0">
                          <a:solidFill>
                            <a:schemeClr val="tx1"/>
                          </a:solidFill>
                          <a:latin typeface="Arial" panose="020B0604020202020204" pitchFamily="34" charset="0"/>
                          <a:cs typeface="Arial" panose="020B0604020202020204" pitchFamily="34" charset="0"/>
                        </a:rPr>
                        <a:t>[123] for design</a:t>
                      </a:r>
                    </a:p>
                    <a:p>
                      <a:pPr>
                        <a:buNone/>
                      </a:pPr>
                      <a:r>
                        <a:rPr lang="en-US" sz="900" b="0" spc="0" dirty="0">
                          <a:solidFill>
                            <a:schemeClr val="tx1"/>
                          </a:solidFill>
                          <a:latin typeface="Arial" panose="020B0604020202020204" pitchFamily="34" charset="0"/>
                          <a:cs typeface="Arial" panose="020B0604020202020204" pitchFamily="34" charset="0"/>
                        </a:rPr>
                        <a:t> </a:t>
                      </a:r>
                    </a:p>
                    <a:p>
                      <a:pPr>
                        <a:buNone/>
                      </a:pPr>
                      <a:r>
                        <a:rPr lang="en-US" sz="900" b="0" spc="0" dirty="0">
                          <a:solidFill>
                            <a:schemeClr val="tx1"/>
                          </a:solidFill>
                          <a:latin typeface="Arial" panose="020B0604020202020204" pitchFamily="34" charset="0"/>
                          <a:cs typeface="Arial" panose="020B0604020202020204" pitchFamily="34" charset="0"/>
                        </a:rPr>
                        <a:t>~123 for editor's estimate</a:t>
                      </a:r>
                    </a:p>
                    <a:p>
                      <a:endParaRPr lang="en-US" sz="900" spc="-150" dirty="0">
                        <a:latin typeface="Arial" panose="020B0604020202020204" pitchFamily="34" charset="0"/>
                        <a:cs typeface="Arial" panose="020B0604020202020204" pitchFamily="34" charset="0"/>
                      </a:endParaRPr>
                    </a:p>
                  </a:txBody>
                  <a:tcPr marT="45728" marB="45728">
                    <a:noFill/>
                  </a:tcPr>
                </a:tc>
                <a:tc>
                  <a:txBody>
                    <a:bodyPr/>
                    <a:lstStyle/>
                    <a:p>
                      <a:r>
                        <a:rPr lang="en-US" sz="900" b="1" i="0" kern="1200" dirty="0">
                          <a:solidFill>
                            <a:schemeClr val="tx1"/>
                          </a:solidFill>
                          <a:effectLst/>
                          <a:latin typeface="Arial" panose="020B0604020202020204" pitchFamily="34" charset="0"/>
                          <a:ea typeface="+mn-ea"/>
                          <a:cs typeface="Arial" panose="020B0604020202020204" pitchFamily="34" charset="0"/>
                        </a:rPr>
                        <a:t>Aerothermal </a:t>
                      </a:r>
                    </a:p>
                    <a:p>
                      <a:r>
                        <a:rPr lang="en-US" sz="900" b="0" i="0" kern="1200" dirty="0">
                          <a:solidFill>
                            <a:schemeClr val="tx1"/>
                          </a:solidFill>
                          <a:effectLst/>
                          <a:latin typeface="Arial" panose="020B0604020202020204" pitchFamily="34" charset="0"/>
                          <a:ea typeface="+mn-ea"/>
                          <a:cs typeface="Arial" panose="020B0604020202020204" pitchFamily="34" charset="0"/>
                        </a:rPr>
                        <a:t>Use 123 for Best-estimated</a:t>
                      </a:r>
                    </a:p>
                    <a:p>
                      <a:r>
                        <a:rPr lang="en-US" sz="900" b="0" i="0" kern="1200" dirty="0">
                          <a:solidFill>
                            <a:schemeClr val="tx1"/>
                          </a:solidFill>
                          <a:effectLst/>
                          <a:latin typeface="Arial" panose="020B0604020202020204" pitchFamily="34" charset="0"/>
                          <a:ea typeface="+mn-ea"/>
                          <a:cs typeface="Arial" panose="020B0604020202020204" pitchFamily="34" charset="0"/>
                        </a:rPr>
                        <a:t> </a:t>
                      </a:r>
                    </a:p>
                    <a:p>
                      <a:r>
                        <a:rPr lang="en-US" sz="900" b="0" i="0" kern="1200" dirty="0">
                          <a:solidFill>
                            <a:schemeClr val="tx1"/>
                          </a:solidFill>
                          <a:effectLst/>
                          <a:latin typeface="Arial" panose="020B0604020202020204" pitchFamily="34" charset="0"/>
                          <a:ea typeface="+mn-ea"/>
                          <a:cs typeface="Arial" panose="020B0604020202020204" pitchFamily="34" charset="0"/>
                        </a:rPr>
                        <a:t>[123] for design</a:t>
                      </a:r>
                    </a:p>
                    <a:p>
                      <a:r>
                        <a:rPr lang="en-US" sz="900" b="0" i="0" kern="1200" dirty="0">
                          <a:solidFill>
                            <a:schemeClr val="tx1"/>
                          </a:solidFill>
                          <a:effectLst/>
                          <a:latin typeface="Arial" panose="020B0604020202020204" pitchFamily="34" charset="0"/>
                          <a:ea typeface="+mn-ea"/>
                          <a:cs typeface="Arial" panose="020B0604020202020204" pitchFamily="34" charset="0"/>
                        </a:rPr>
                        <a:t> </a:t>
                      </a:r>
                    </a:p>
                    <a:p>
                      <a:r>
                        <a:rPr lang="en-US" sz="900" b="0" i="0" kern="1200" dirty="0">
                          <a:solidFill>
                            <a:schemeClr val="tx1"/>
                          </a:solidFill>
                          <a:effectLst/>
                          <a:latin typeface="Arial" panose="020B0604020202020204" pitchFamily="34" charset="0"/>
                          <a:ea typeface="+mn-ea"/>
                          <a:cs typeface="Arial" panose="020B0604020202020204" pitchFamily="34" charset="0"/>
                        </a:rPr>
                        <a:t>~123 for editor's estimate</a:t>
                      </a:r>
                      <a:endParaRPr lang="en-US" sz="900" i="0" dirty="0">
                        <a:solidFill>
                          <a:schemeClr val="tx1"/>
                        </a:solidFill>
                        <a:latin typeface="Arial" panose="020B0604020202020204" pitchFamily="34" charset="0"/>
                        <a:cs typeface="Arial" panose="020B0604020202020204" pitchFamily="34" charset="0"/>
                      </a:endParaRPr>
                    </a:p>
                  </a:txBody>
                  <a:tcPr marT="45728" marB="45728">
                    <a:noFill/>
                  </a:tcPr>
                </a:tc>
                <a:tc>
                  <a:txBody>
                    <a:bodyPr/>
                    <a:lstStyle/>
                    <a:p>
                      <a:r>
                        <a:rPr lang="en-US" sz="900" b="1" i="0" kern="1200" dirty="0">
                          <a:solidFill>
                            <a:schemeClr val="tx1"/>
                          </a:solidFill>
                          <a:effectLst/>
                          <a:latin typeface="Arial" panose="020B0604020202020204" pitchFamily="34" charset="0"/>
                          <a:ea typeface="+mn-ea"/>
                          <a:cs typeface="Arial" panose="020B0604020202020204" pitchFamily="34" charset="0"/>
                        </a:rPr>
                        <a:t>TPS</a:t>
                      </a:r>
                      <a:endParaRPr lang="en-US" sz="900" b="0" i="0"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Arial" panose="020B0604020202020204" pitchFamily="34" charset="0"/>
                          <a:ea typeface="+mn-ea"/>
                          <a:cs typeface="Arial" panose="020B0604020202020204" pitchFamily="34" charset="0"/>
                        </a:rPr>
                        <a:t>Use 123 for Best-estimated</a:t>
                      </a:r>
                    </a:p>
                    <a:p>
                      <a:r>
                        <a:rPr lang="en-US" sz="900" b="0" i="0" kern="1200" dirty="0">
                          <a:solidFill>
                            <a:schemeClr val="tx1"/>
                          </a:solidFill>
                          <a:effectLst/>
                          <a:latin typeface="Arial" panose="020B0604020202020204" pitchFamily="34" charset="0"/>
                          <a:ea typeface="+mn-ea"/>
                          <a:cs typeface="Arial" panose="020B0604020202020204" pitchFamily="34" charset="0"/>
                        </a:rPr>
                        <a:t> </a:t>
                      </a:r>
                    </a:p>
                    <a:p>
                      <a:r>
                        <a:rPr lang="en-US" sz="900" b="0" i="0" kern="1200" dirty="0">
                          <a:solidFill>
                            <a:schemeClr val="tx1"/>
                          </a:solidFill>
                          <a:effectLst/>
                          <a:latin typeface="Arial" panose="020B0604020202020204" pitchFamily="34" charset="0"/>
                          <a:ea typeface="+mn-ea"/>
                          <a:cs typeface="Arial" panose="020B0604020202020204" pitchFamily="34" charset="0"/>
                        </a:rPr>
                        <a:t>[123] for design </a:t>
                      </a:r>
                    </a:p>
                    <a:p>
                      <a:endParaRPr lang="en-US" sz="900" b="0" i="0"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Arial" panose="020B0604020202020204" pitchFamily="34" charset="0"/>
                          <a:ea typeface="+mn-ea"/>
                          <a:cs typeface="Arial" panose="020B0604020202020204" pitchFamily="34" charset="0"/>
                        </a:rPr>
                        <a:t>~123 for editor's estimate</a:t>
                      </a:r>
                    </a:p>
                    <a:p>
                      <a:r>
                        <a:rPr lang="en-US" sz="900" b="0" i="0" kern="1200" dirty="0">
                          <a:solidFill>
                            <a:schemeClr val="tx1"/>
                          </a:solidFill>
                          <a:effectLst/>
                          <a:latin typeface="Arial" panose="020B0604020202020204" pitchFamily="34" charset="0"/>
                          <a:ea typeface="+mn-ea"/>
                          <a:cs typeface="Arial" panose="020B0604020202020204" pitchFamily="34" charset="0"/>
                        </a:rPr>
                        <a:t> </a:t>
                      </a:r>
                    </a:p>
                    <a:p>
                      <a:r>
                        <a:rPr lang="en-US" sz="900" b="0" i="0" kern="1200" dirty="0">
                          <a:solidFill>
                            <a:schemeClr val="tx1"/>
                          </a:solidFill>
                          <a:effectLst/>
                          <a:latin typeface="Arial" panose="020B0604020202020204" pitchFamily="34" charset="0"/>
                          <a:ea typeface="+mn-ea"/>
                          <a:cs typeface="Arial" panose="020B0604020202020204" pitchFamily="34" charset="0"/>
                        </a:rPr>
                        <a:t>Use (1), (2), (3) to designate multiple materials</a:t>
                      </a:r>
                      <a:endParaRPr lang="en-US" sz="900" i="0" dirty="0">
                        <a:solidFill>
                          <a:schemeClr val="tx1"/>
                        </a:solidFill>
                        <a:latin typeface="Arial" panose="020B0604020202020204" pitchFamily="34" charset="0"/>
                        <a:cs typeface="Arial" panose="020B0604020202020204" pitchFamily="34" charset="0"/>
                      </a:endParaRPr>
                    </a:p>
                  </a:txBody>
                  <a:tcPr marT="45728" marB="45728">
                    <a:noFill/>
                  </a:tcPr>
                </a:tc>
                <a:tc>
                  <a:txBody>
                    <a:bodyPr/>
                    <a:lstStyle/>
                    <a:p>
                      <a:r>
                        <a:rPr lang="en-US" sz="900" b="1" i="0" kern="1200" dirty="0">
                          <a:solidFill>
                            <a:schemeClr val="tx1"/>
                          </a:solidFill>
                          <a:effectLst/>
                          <a:latin typeface="Arial" panose="020B0604020202020204" pitchFamily="34" charset="0"/>
                          <a:ea typeface="+mn-ea"/>
                          <a:cs typeface="Arial" panose="020B0604020202020204" pitchFamily="34" charset="0"/>
                        </a:rPr>
                        <a:t>Parachutes</a:t>
                      </a:r>
                      <a:r>
                        <a:rPr lang="en-US" sz="900" b="0" i="0" kern="1200" dirty="0">
                          <a:solidFill>
                            <a:schemeClr val="tx1"/>
                          </a:solidFill>
                          <a:effectLst/>
                          <a:latin typeface="Arial" panose="020B0604020202020204" pitchFamily="34" charset="0"/>
                          <a:ea typeface="+mn-ea"/>
                          <a:cs typeface="Arial" panose="020B0604020202020204" pitchFamily="34" charset="0"/>
                        </a:rPr>
                        <a:t> </a:t>
                      </a:r>
                    </a:p>
                    <a:p>
                      <a:r>
                        <a:rPr lang="en-US" sz="900" b="0" i="0" kern="1200" dirty="0">
                          <a:solidFill>
                            <a:schemeClr val="tx1"/>
                          </a:solidFill>
                          <a:effectLst/>
                          <a:latin typeface="Arial" panose="020B0604020202020204" pitchFamily="34" charset="0"/>
                          <a:ea typeface="+mn-ea"/>
                          <a:cs typeface="Arial" panose="020B0604020202020204" pitchFamily="34" charset="0"/>
                        </a:rPr>
                        <a:t>Use 123 for Best-estimated</a:t>
                      </a:r>
                    </a:p>
                    <a:p>
                      <a:endParaRPr lang="en-US" sz="900" b="0" i="0"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Arial" panose="020B0604020202020204" pitchFamily="34" charset="0"/>
                          <a:ea typeface="+mn-ea"/>
                          <a:cs typeface="Arial" panose="020B0604020202020204" pitchFamily="34" charset="0"/>
                        </a:rPr>
                        <a:t>[123] for design </a:t>
                      </a:r>
                    </a:p>
                    <a:p>
                      <a:endParaRPr lang="en-US" sz="900" b="0" i="0"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Arial" panose="020B0604020202020204" pitchFamily="34" charset="0"/>
                          <a:ea typeface="+mn-ea"/>
                          <a:cs typeface="Arial" panose="020B0604020202020204" pitchFamily="34" charset="0"/>
                        </a:rPr>
                        <a:t>~123 for editor's estimate </a:t>
                      </a:r>
                    </a:p>
                    <a:p>
                      <a:endParaRPr lang="en-US" sz="900" b="0" i="0"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Arial" panose="020B0604020202020204" pitchFamily="34" charset="0"/>
                          <a:ea typeface="+mn-ea"/>
                          <a:cs typeface="Arial" panose="020B0604020202020204" pitchFamily="34" charset="0"/>
                        </a:rPr>
                        <a:t>Use (1), (2), (3) to indicate multiple parachute stages, as per Table 3 of AIAA 2006-6792</a:t>
                      </a:r>
                      <a:endParaRPr lang="en-US" sz="900" i="0" dirty="0">
                        <a:solidFill>
                          <a:schemeClr val="tx1"/>
                        </a:solidFill>
                        <a:latin typeface="Arial" panose="020B0604020202020204" pitchFamily="34" charset="0"/>
                        <a:cs typeface="Arial" panose="020B0604020202020204" pitchFamily="34" charset="0"/>
                      </a:endParaRPr>
                    </a:p>
                  </a:txBody>
                  <a:tcPr marT="45728" marB="45728">
                    <a:noFill/>
                  </a:tcPr>
                </a:tc>
                <a:extLst>
                  <a:ext uri="{0D108BD9-81ED-4DB2-BD59-A6C34878D82A}">
                    <a16:rowId xmlns:a16="http://schemas.microsoft.com/office/drawing/2014/main" val="10000"/>
                  </a:ext>
                </a:extLst>
              </a:tr>
            </a:tbl>
          </a:graphicData>
        </a:graphic>
      </p:graphicFrame>
      <p:cxnSp>
        <p:nvCxnSpPr>
          <p:cNvPr id="9" name="Straight Connector 8">
            <a:extLst>
              <a:ext uri="{FF2B5EF4-FFF2-40B4-BE49-F238E27FC236}">
                <a16:creationId xmlns:a16="http://schemas.microsoft.com/office/drawing/2014/main" id="{3D43376E-4B30-FD49-BD81-D06E2FE07AF1}"/>
              </a:ext>
            </a:extLst>
          </p:cNvPr>
          <p:cNvCxnSpPr/>
          <p:nvPr/>
        </p:nvCxnSpPr>
        <p:spPr>
          <a:xfrm rot="16200000" flipH="1">
            <a:off x="1488281" y="3621882"/>
            <a:ext cx="1350963" cy="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AD626A5-1BDD-8F4A-8C8C-65E1558585A7}"/>
              </a:ext>
            </a:extLst>
          </p:cNvPr>
          <p:cNvCxnSpPr/>
          <p:nvPr/>
        </p:nvCxnSpPr>
        <p:spPr>
          <a:xfrm rot="16200000" flipH="1">
            <a:off x="3039269" y="3658394"/>
            <a:ext cx="1350962" cy="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7F8A42-DE51-7342-8D1F-5274A29D311B}"/>
              </a:ext>
            </a:extLst>
          </p:cNvPr>
          <p:cNvCxnSpPr/>
          <p:nvPr/>
        </p:nvCxnSpPr>
        <p:spPr>
          <a:xfrm rot="16200000" flipH="1">
            <a:off x="4720512" y="3658394"/>
            <a:ext cx="1350962" cy="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9D0E4C1E-5D51-3B4B-832B-0034AFCE28F8}"/>
              </a:ext>
            </a:extLst>
          </p:cNvPr>
          <p:cNvSpPr/>
          <p:nvPr/>
        </p:nvSpPr>
        <p:spPr>
          <a:xfrm>
            <a:off x="3281363" y="1374775"/>
            <a:ext cx="393700"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29" name="Rounded Rectangle 28">
            <a:extLst>
              <a:ext uri="{FF2B5EF4-FFF2-40B4-BE49-F238E27FC236}">
                <a16:creationId xmlns:a16="http://schemas.microsoft.com/office/drawing/2014/main" id="{457CE00E-9C06-864F-B055-8C74D192D108}"/>
              </a:ext>
            </a:extLst>
          </p:cNvPr>
          <p:cNvSpPr/>
          <p:nvPr/>
        </p:nvSpPr>
        <p:spPr>
          <a:xfrm>
            <a:off x="2184400" y="1374775"/>
            <a:ext cx="998538"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31" name="Rounded Rectangle 30">
            <a:extLst>
              <a:ext uri="{FF2B5EF4-FFF2-40B4-BE49-F238E27FC236}">
                <a16:creationId xmlns:a16="http://schemas.microsoft.com/office/drawing/2014/main" id="{3918A1D9-5AC8-2E4D-9D1F-47F4C9539AF7}"/>
              </a:ext>
            </a:extLst>
          </p:cNvPr>
          <p:cNvSpPr/>
          <p:nvPr/>
        </p:nvSpPr>
        <p:spPr>
          <a:xfrm>
            <a:off x="649288" y="1374775"/>
            <a:ext cx="747712"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11268" name="Slide Number Placeholder 2">
            <a:extLst>
              <a:ext uri="{FF2B5EF4-FFF2-40B4-BE49-F238E27FC236}">
                <a16:creationId xmlns:a16="http://schemas.microsoft.com/office/drawing/2014/main" id="{AB500233-BA5C-0149-BF45-C2CC4643622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iv  </a:t>
            </a:r>
            <a:r>
              <a:rPr lang="en-US" altLang="en-US" sz="800" b="1">
                <a:solidFill>
                  <a:srgbClr val="2459AB"/>
                </a:solidFill>
              </a:rPr>
              <a:t>— </a:t>
            </a:r>
            <a:endParaRPr lang="en-US" altLang="en-US" sz="800" b="1"/>
          </a:p>
        </p:txBody>
      </p:sp>
      <p:sp>
        <p:nvSpPr>
          <p:cNvPr id="34" name="Rectangle 33">
            <a:extLst>
              <a:ext uri="{FF2B5EF4-FFF2-40B4-BE49-F238E27FC236}">
                <a16:creationId xmlns:a16="http://schemas.microsoft.com/office/drawing/2014/main" id="{A0CB36B9-0B51-704C-84DD-27C1FA597F3C}"/>
              </a:ext>
            </a:extLst>
          </p:cNvPr>
          <p:cNvSpPr/>
          <p:nvPr/>
        </p:nvSpPr>
        <p:spPr>
          <a:xfrm>
            <a:off x="12700" y="766763"/>
            <a:ext cx="7772400" cy="430212"/>
          </a:xfrm>
          <a:prstGeom prst="rect">
            <a:avLst/>
          </a:prstGeom>
        </p:spPr>
        <p:txBody>
          <a:bodyPr>
            <a:spAutoFit/>
          </a:bodyPr>
          <a:lstStyle/>
          <a:p>
            <a:pPr algn="ctr" eaLnBrk="1" fontAlgn="auto" hangingPunct="1">
              <a:spcBef>
                <a:spcPts val="0"/>
              </a:spcBef>
              <a:spcAft>
                <a:spcPts val="0"/>
              </a:spcAft>
              <a:defRPr/>
            </a:pPr>
            <a:r>
              <a:rPr lang="en-US" sz="2200" dirty="0">
                <a:latin typeface="Arial"/>
                <a:ea typeface="+mj-ea"/>
                <a:cs typeface="Arial"/>
              </a:rPr>
              <a:t>Table of Contents</a:t>
            </a:r>
          </a:p>
        </p:txBody>
      </p:sp>
      <p:sp>
        <p:nvSpPr>
          <p:cNvPr id="11270" name="Rectangle 13">
            <a:extLst>
              <a:ext uri="{FF2B5EF4-FFF2-40B4-BE49-F238E27FC236}">
                <a16:creationId xmlns:a16="http://schemas.microsoft.com/office/drawing/2014/main" id="{D1A914B6-8A74-5348-BFCF-1D8DA5C383BA}"/>
              </a:ext>
            </a:extLst>
          </p:cNvPr>
          <p:cNvSpPr>
            <a:spLocks noChangeArrowheads="1"/>
          </p:cNvSpPr>
          <p:nvPr/>
        </p:nvSpPr>
        <p:spPr bwMode="auto">
          <a:xfrm>
            <a:off x="12700" y="153988"/>
            <a:ext cx="7772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600"/>
              <a:t>P  L  A  N  E  T  A  R  Y    M  I  S  S  I  O  N    E  N  T  R  Y    V  E  H  I  C  L  E  S      </a:t>
            </a:r>
            <a:r>
              <a:rPr lang="en-US" altLang="en-US" sz="700"/>
              <a:t>QUICK  REFERENCE GUIDE   •    VERSION </a:t>
            </a:r>
            <a:r>
              <a:rPr lang="en-US" altLang="en-US" sz="700">
                <a:latin typeface="Arial Black" panose="020B0604020202020204" pitchFamily="34" charset="0"/>
              </a:rPr>
              <a:t>4.0</a:t>
            </a:r>
            <a:br>
              <a:rPr lang="en-US" altLang="en-US" sz="600"/>
            </a:br>
            <a:br>
              <a:rPr lang="en-US" altLang="en-US" sz="600"/>
            </a:br>
            <a:endParaRPr lang="en-US" altLang="en-US" sz="600"/>
          </a:p>
        </p:txBody>
      </p:sp>
      <p:sp>
        <p:nvSpPr>
          <p:cNvPr id="38" name="Rectangle 37">
            <a:extLst>
              <a:ext uri="{FF2B5EF4-FFF2-40B4-BE49-F238E27FC236}">
                <a16:creationId xmlns:a16="http://schemas.microsoft.com/office/drawing/2014/main" id="{603864B1-17B8-2F45-BC1E-AC84A4BE474E}"/>
              </a:ext>
            </a:extLst>
          </p:cNvPr>
          <p:cNvSpPr/>
          <p:nvPr/>
        </p:nvSpPr>
        <p:spPr>
          <a:xfrm>
            <a:off x="606425" y="1325563"/>
            <a:ext cx="833438" cy="238125"/>
          </a:xfrm>
          <a:prstGeom prst="rect">
            <a:avLst/>
          </a:prstGeom>
        </p:spPr>
        <p:txBody>
          <a:bodyPr>
            <a:spAutoFit/>
          </a:bodyPr>
          <a:lstStyle/>
          <a:p>
            <a:pPr algn="ctr" eaLnBrk="1" fontAlgn="auto" hangingPunct="1">
              <a:spcBef>
                <a:spcPts val="0"/>
              </a:spcBef>
              <a:spcAft>
                <a:spcPts val="0"/>
              </a:spcAft>
              <a:defRPr/>
            </a:pPr>
            <a:r>
              <a:rPr lang="en-US" sz="900" b="1" dirty="0">
                <a:solidFill>
                  <a:schemeClr val="bg1"/>
                </a:solidFill>
                <a:latin typeface="Arial"/>
                <a:ea typeface="+mj-ea"/>
                <a:cs typeface="Arial"/>
              </a:rPr>
              <a:t>MISSION</a:t>
            </a:r>
            <a:r>
              <a:rPr lang="en-US" sz="900" b="1" dirty="0">
                <a:latin typeface="Arial"/>
                <a:ea typeface="+mj-ea"/>
                <a:cs typeface="Arial"/>
              </a:rPr>
              <a:t>                    	</a:t>
            </a:r>
          </a:p>
        </p:txBody>
      </p:sp>
      <p:sp>
        <p:nvSpPr>
          <p:cNvPr id="11272" name="Rectangle 18">
            <a:extLst>
              <a:ext uri="{FF2B5EF4-FFF2-40B4-BE49-F238E27FC236}">
                <a16:creationId xmlns:a16="http://schemas.microsoft.com/office/drawing/2014/main" id="{3E9C5E83-4AE3-A744-8189-CCE53A8DEDAA}"/>
              </a:ext>
            </a:extLst>
          </p:cNvPr>
          <p:cNvSpPr>
            <a:spLocks noChangeArrowheads="1"/>
          </p:cNvSpPr>
          <p:nvPr/>
        </p:nvSpPr>
        <p:spPr bwMode="auto">
          <a:xfrm>
            <a:off x="581025" y="1538288"/>
            <a:ext cx="31781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dirty="0"/>
              <a:t>FIREII…………………………………	MAY 1965……….	1</a:t>
            </a:r>
          </a:p>
          <a:p>
            <a:pPr eaLnBrk="1" hangingPunct="1">
              <a:spcBef>
                <a:spcPct val="0"/>
              </a:spcBef>
              <a:buFontTx/>
              <a:buNone/>
            </a:pPr>
            <a:r>
              <a:rPr lang="en-US" altLang="en-US" sz="900" dirty="0"/>
              <a:t>Apollo AS-201………….……….……	FEB 1966……….	2</a:t>
            </a:r>
          </a:p>
          <a:p>
            <a:pPr eaLnBrk="1" hangingPunct="1">
              <a:spcBef>
                <a:spcPct val="0"/>
              </a:spcBef>
              <a:buFontTx/>
              <a:buNone/>
            </a:pPr>
            <a:r>
              <a:rPr lang="en-US" altLang="en-US" sz="900" dirty="0"/>
              <a:t>Apollo AS-202…………………….…	AUG 1966……….	3</a:t>
            </a:r>
          </a:p>
          <a:p>
            <a:pPr eaLnBrk="1" hangingPunct="1">
              <a:spcBef>
                <a:spcPct val="0"/>
              </a:spcBef>
              <a:buFontTx/>
              <a:buNone/>
            </a:pPr>
            <a:r>
              <a:rPr lang="en-US" altLang="en-US" sz="900" dirty="0"/>
              <a:t>Apollo 4…………………………....…	NOV 1967……….	4</a:t>
            </a:r>
          </a:p>
          <a:p>
            <a:pPr eaLnBrk="1" hangingPunct="1">
              <a:spcBef>
                <a:spcPct val="0"/>
              </a:spcBef>
              <a:buFontTx/>
              <a:buNone/>
            </a:pPr>
            <a:r>
              <a:rPr lang="en-US" altLang="en-US" sz="900" dirty="0"/>
              <a:t>Apollo 6……………………….…..…	APR 1968……….	5</a:t>
            </a:r>
          </a:p>
          <a:p>
            <a:pPr eaLnBrk="1" hangingPunct="1">
              <a:spcBef>
                <a:spcPct val="0"/>
              </a:spcBef>
              <a:buFontTx/>
              <a:buNone/>
            </a:pPr>
            <a:r>
              <a:rPr lang="en-US" altLang="en-US" sz="900" dirty="0"/>
              <a:t>Reentry F………………………....…	APR 1968……….	6</a:t>
            </a:r>
          </a:p>
          <a:p>
            <a:pPr eaLnBrk="1" hangingPunct="1">
              <a:spcBef>
                <a:spcPct val="0"/>
              </a:spcBef>
              <a:buFontTx/>
              <a:buNone/>
            </a:pPr>
            <a:r>
              <a:rPr lang="en-US" altLang="en-US" sz="900" dirty="0"/>
              <a:t>PAET……………………………....…	JUN 1971……….	7</a:t>
            </a:r>
          </a:p>
          <a:p>
            <a:pPr eaLnBrk="1" hangingPunct="1">
              <a:spcBef>
                <a:spcPct val="0"/>
              </a:spcBef>
              <a:buFontTx/>
              <a:buNone/>
            </a:pPr>
            <a:r>
              <a:rPr lang="en-US" altLang="en-US" sz="900" dirty="0"/>
              <a:t>Viking Lander 1……………………..	AUG 1975……….	8</a:t>
            </a:r>
          </a:p>
          <a:p>
            <a:pPr eaLnBrk="1" hangingPunct="1">
              <a:spcBef>
                <a:spcPct val="0"/>
              </a:spcBef>
              <a:buFontTx/>
              <a:buNone/>
            </a:pPr>
            <a:r>
              <a:rPr lang="en-US" altLang="en-US" sz="900" dirty="0"/>
              <a:t>Viking Lander 2……………………..	SEP 1975……….	9</a:t>
            </a:r>
          </a:p>
          <a:p>
            <a:pPr eaLnBrk="1" hangingPunct="1">
              <a:spcBef>
                <a:spcPct val="0"/>
              </a:spcBef>
              <a:buFontTx/>
              <a:buNone/>
            </a:pPr>
            <a:r>
              <a:rPr lang="en-US" altLang="en-US" sz="900" dirty="0"/>
              <a:t>Pioneer-Venus: “North Probe”….…	AUG 1978……….	10</a:t>
            </a:r>
          </a:p>
          <a:p>
            <a:pPr eaLnBrk="1" hangingPunct="1">
              <a:spcBef>
                <a:spcPct val="0"/>
              </a:spcBef>
              <a:buFontTx/>
              <a:buNone/>
            </a:pPr>
            <a:r>
              <a:rPr lang="en-US" altLang="en-US" sz="900" dirty="0"/>
              <a:t>Pioneer-Venus: “Night Probe”…..…	AUG 1978……….	11</a:t>
            </a:r>
          </a:p>
          <a:p>
            <a:pPr eaLnBrk="1" hangingPunct="1">
              <a:spcBef>
                <a:spcPct val="0"/>
              </a:spcBef>
              <a:buFontTx/>
              <a:buNone/>
            </a:pPr>
            <a:r>
              <a:rPr lang="en-US" altLang="en-US" sz="900" dirty="0"/>
              <a:t>Pioneer-Venus: “Day Probe”………	AUG 1978……….	12</a:t>
            </a:r>
          </a:p>
          <a:p>
            <a:pPr eaLnBrk="1" hangingPunct="1">
              <a:spcBef>
                <a:spcPct val="0"/>
              </a:spcBef>
              <a:buFontTx/>
              <a:buNone/>
            </a:pPr>
            <a:r>
              <a:rPr lang="en-US" altLang="en-US" sz="900" dirty="0"/>
              <a:t>Pioneer-Venus: “Sounder Probe”…	AUG 1978……….	13</a:t>
            </a:r>
          </a:p>
          <a:p>
            <a:pPr eaLnBrk="1" hangingPunct="1">
              <a:spcBef>
                <a:spcPct val="0"/>
              </a:spcBef>
              <a:buFontTx/>
              <a:buNone/>
            </a:pPr>
            <a:r>
              <a:rPr lang="en-US" altLang="en-US" sz="900" dirty="0"/>
              <a:t>Galileo……………………………..…	OCT 1989……….	14</a:t>
            </a:r>
          </a:p>
          <a:p>
            <a:pPr eaLnBrk="1" hangingPunct="1">
              <a:spcBef>
                <a:spcPct val="0"/>
              </a:spcBef>
              <a:buFontTx/>
              <a:buNone/>
            </a:pPr>
            <a:r>
              <a:rPr lang="en-US" altLang="en-US" sz="900" dirty="0"/>
              <a:t>OREX…………………………………	FEB 1994……….	15</a:t>
            </a:r>
          </a:p>
          <a:p>
            <a:pPr eaLnBrk="1" hangingPunct="1">
              <a:spcBef>
                <a:spcPct val="0"/>
              </a:spcBef>
              <a:buFontTx/>
              <a:buNone/>
            </a:pPr>
            <a:r>
              <a:rPr lang="en-US" altLang="en-US" sz="900" dirty="0"/>
              <a:t>Pathfinder………………….…………	DEC 1996……….	16</a:t>
            </a:r>
          </a:p>
          <a:p>
            <a:pPr eaLnBrk="1" hangingPunct="1">
              <a:spcBef>
                <a:spcPct val="0"/>
              </a:spcBef>
              <a:buFontTx/>
              <a:buNone/>
            </a:pPr>
            <a:r>
              <a:rPr lang="en-US" altLang="en-US" sz="900" dirty="0" err="1"/>
              <a:t>Mirka</a:t>
            </a:r>
            <a:r>
              <a:rPr lang="en-US" altLang="en-US" sz="900" dirty="0"/>
              <a:t>………………………...…...…..	OCT 1997……….	17</a:t>
            </a:r>
          </a:p>
          <a:p>
            <a:pPr eaLnBrk="1" hangingPunct="1">
              <a:spcBef>
                <a:spcPct val="0"/>
              </a:spcBef>
              <a:buFontTx/>
              <a:buNone/>
            </a:pPr>
            <a:r>
              <a:rPr lang="en-US" altLang="en-US" sz="900" dirty="0"/>
              <a:t>Huygens………………………………	OCT 1997……….	18</a:t>
            </a:r>
          </a:p>
          <a:p>
            <a:pPr eaLnBrk="1" hangingPunct="1">
              <a:spcBef>
                <a:spcPct val="0"/>
              </a:spcBef>
              <a:buFontTx/>
              <a:buNone/>
            </a:pPr>
            <a:r>
              <a:rPr lang="en-US" altLang="en-US" sz="900" dirty="0"/>
              <a:t>ARD……...……………………………	OCT 1998……….	19</a:t>
            </a:r>
          </a:p>
        </p:txBody>
      </p:sp>
      <p:sp>
        <p:nvSpPr>
          <p:cNvPr id="11273" name="Rectangle 39">
            <a:extLst>
              <a:ext uri="{FF2B5EF4-FFF2-40B4-BE49-F238E27FC236}">
                <a16:creationId xmlns:a16="http://schemas.microsoft.com/office/drawing/2014/main" id="{402E5D3B-B39D-ED47-AED3-19B3BDB682FE}"/>
              </a:ext>
            </a:extLst>
          </p:cNvPr>
          <p:cNvSpPr>
            <a:spLocks noChangeArrowheads="1"/>
          </p:cNvSpPr>
          <p:nvPr/>
        </p:nvSpPr>
        <p:spPr bwMode="auto">
          <a:xfrm>
            <a:off x="3211513" y="1330325"/>
            <a:ext cx="5476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b="1">
                <a:solidFill>
                  <a:schemeClr val="bg1"/>
                </a:solidFill>
              </a:rPr>
              <a:t>PAGE</a:t>
            </a:r>
            <a:endParaRPr lang="en-US" altLang="en-US" sz="900" b="1"/>
          </a:p>
        </p:txBody>
      </p:sp>
      <p:sp>
        <p:nvSpPr>
          <p:cNvPr id="11274" name="Rectangle 40">
            <a:extLst>
              <a:ext uri="{FF2B5EF4-FFF2-40B4-BE49-F238E27FC236}">
                <a16:creationId xmlns:a16="http://schemas.microsoft.com/office/drawing/2014/main" id="{48B7C00C-45B7-4A4B-A193-634423BCEFA8}"/>
              </a:ext>
            </a:extLst>
          </p:cNvPr>
          <p:cNvSpPr>
            <a:spLocks noChangeArrowheads="1"/>
          </p:cNvSpPr>
          <p:nvPr/>
        </p:nvSpPr>
        <p:spPr bwMode="auto">
          <a:xfrm>
            <a:off x="2173288" y="1330325"/>
            <a:ext cx="10414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b="1">
                <a:solidFill>
                  <a:schemeClr val="bg1"/>
                </a:solidFill>
              </a:rPr>
              <a:t>LAUNCH DATE</a:t>
            </a:r>
            <a:endParaRPr lang="en-US" altLang="en-US" sz="900" b="1"/>
          </a:p>
        </p:txBody>
      </p:sp>
      <p:sp>
        <p:nvSpPr>
          <p:cNvPr id="11275" name="Rectangle 11">
            <a:extLst>
              <a:ext uri="{FF2B5EF4-FFF2-40B4-BE49-F238E27FC236}">
                <a16:creationId xmlns:a16="http://schemas.microsoft.com/office/drawing/2014/main" id="{6A53FAD9-B2E0-CE4A-B652-D80FEDD63070}"/>
              </a:ext>
            </a:extLst>
          </p:cNvPr>
          <p:cNvSpPr>
            <a:spLocks noChangeArrowheads="1"/>
          </p:cNvSpPr>
          <p:nvPr/>
        </p:nvSpPr>
        <p:spPr bwMode="auto">
          <a:xfrm>
            <a:off x="4089400" y="1544638"/>
            <a:ext cx="3175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dirty="0"/>
              <a:t>Deep Space 2.………...……….……	JAN 1999……….	20</a:t>
            </a:r>
          </a:p>
          <a:p>
            <a:pPr eaLnBrk="1" hangingPunct="1">
              <a:spcBef>
                <a:spcPct val="0"/>
              </a:spcBef>
              <a:buFontTx/>
              <a:buNone/>
            </a:pPr>
            <a:r>
              <a:rPr lang="en-US" altLang="en-US" sz="900" dirty="0"/>
              <a:t>Stardust ……..………………………	FEB 1999……….	21</a:t>
            </a:r>
          </a:p>
          <a:p>
            <a:pPr eaLnBrk="1" hangingPunct="1">
              <a:spcBef>
                <a:spcPct val="0"/>
              </a:spcBef>
              <a:buFontTx/>
              <a:buNone/>
            </a:pPr>
            <a:r>
              <a:rPr lang="en-US" altLang="en-US" sz="900" dirty="0"/>
              <a:t>Genesis.……………...………...……	SEP 2001……….	22</a:t>
            </a:r>
          </a:p>
          <a:p>
            <a:pPr eaLnBrk="1" hangingPunct="1">
              <a:spcBef>
                <a:spcPct val="0"/>
              </a:spcBef>
              <a:buFontTx/>
              <a:buNone/>
            </a:pPr>
            <a:r>
              <a:rPr lang="en-US" altLang="en-US" sz="900" dirty="0"/>
              <a:t>Hayabusa.……………….………..…	MAY 2003……….	23</a:t>
            </a:r>
          </a:p>
          <a:p>
            <a:pPr eaLnBrk="1" hangingPunct="1">
              <a:spcBef>
                <a:spcPct val="0"/>
              </a:spcBef>
              <a:buFontTx/>
              <a:buNone/>
            </a:pPr>
            <a:r>
              <a:rPr lang="en-US" altLang="en-US" sz="900" dirty="0"/>
              <a:t>Beagle 2…….………………………...JUN 2003……….	24</a:t>
            </a:r>
          </a:p>
          <a:p>
            <a:pPr eaLnBrk="1" hangingPunct="1">
              <a:spcBef>
                <a:spcPct val="0"/>
              </a:spcBef>
              <a:buFontTx/>
              <a:buNone/>
            </a:pPr>
            <a:r>
              <a:rPr lang="en-US" altLang="en-US" sz="900" dirty="0"/>
              <a:t>Mars Exploration Rovers……….…...JUN 2003……….	25</a:t>
            </a:r>
          </a:p>
          <a:p>
            <a:pPr eaLnBrk="1" hangingPunct="1">
              <a:spcBef>
                <a:spcPct val="0"/>
              </a:spcBef>
              <a:buFontTx/>
              <a:buNone/>
            </a:pPr>
            <a:r>
              <a:rPr lang="en-US" altLang="en-US" sz="900" dirty="0"/>
              <a:t>MSL …………………...………..……	NOV 2011……….	26</a:t>
            </a:r>
          </a:p>
          <a:p>
            <a:pPr eaLnBrk="1" hangingPunct="1">
              <a:spcBef>
                <a:spcPct val="0"/>
              </a:spcBef>
              <a:buFontTx/>
              <a:buNone/>
            </a:pPr>
            <a:r>
              <a:rPr lang="en-US" altLang="en-US" sz="900" dirty="0"/>
              <a:t>IRVE …………………...………....…	JUL 2012……….	27</a:t>
            </a:r>
          </a:p>
          <a:p>
            <a:pPr eaLnBrk="1" hangingPunct="1">
              <a:spcBef>
                <a:spcPct val="0"/>
              </a:spcBef>
              <a:buFontTx/>
              <a:buNone/>
            </a:pPr>
            <a:r>
              <a:rPr lang="en-US" altLang="en-US" sz="900" dirty="0"/>
              <a:t>Hayabusa 2………………..…...……	DEC 2014……….	28</a:t>
            </a:r>
          </a:p>
          <a:p>
            <a:pPr eaLnBrk="1" hangingPunct="1">
              <a:spcBef>
                <a:spcPct val="0"/>
              </a:spcBef>
              <a:buFontTx/>
              <a:buNone/>
            </a:pPr>
            <a:r>
              <a:rPr lang="en-US" altLang="en-US" sz="900" dirty="0"/>
              <a:t>Exploration Flight Test-1 ………...…	DEC 2014……….	29</a:t>
            </a:r>
          </a:p>
          <a:p>
            <a:pPr eaLnBrk="1" hangingPunct="1">
              <a:spcBef>
                <a:spcPct val="0"/>
              </a:spcBef>
              <a:buFontTx/>
              <a:buNone/>
            </a:pPr>
            <a:r>
              <a:rPr lang="en-US" altLang="en-US" sz="900" dirty="0"/>
              <a:t>ExoMars 2016…………………...…..	MAR 2016……….30</a:t>
            </a:r>
          </a:p>
          <a:p>
            <a:pPr eaLnBrk="1" hangingPunct="1">
              <a:spcBef>
                <a:spcPct val="0"/>
              </a:spcBef>
              <a:buFontTx/>
              <a:buNone/>
            </a:pPr>
            <a:r>
              <a:rPr lang="en-US" altLang="en-US" sz="900" dirty="0"/>
              <a:t>OSIRIS-</a:t>
            </a:r>
            <a:r>
              <a:rPr lang="en-US" altLang="en-US" sz="900" dirty="0" err="1"/>
              <a:t>REx</a:t>
            </a:r>
            <a:r>
              <a:rPr lang="en-US" altLang="en-US" sz="900" dirty="0"/>
              <a:t>…………….……………	SEP 2016……….	31</a:t>
            </a:r>
          </a:p>
          <a:p>
            <a:pPr eaLnBrk="1" hangingPunct="1">
              <a:spcBef>
                <a:spcPct val="0"/>
              </a:spcBef>
              <a:buFontTx/>
              <a:buNone/>
            </a:pPr>
            <a:r>
              <a:rPr lang="en-US" altLang="en-US" sz="900" dirty="0"/>
              <a:t>Mars2020……………………………..JUL 2020………...32</a:t>
            </a:r>
          </a:p>
          <a:p>
            <a:pPr eaLnBrk="1" hangingPunct="1">
              <a:spcBef>
                <a:spcPct val="0"/>
              </a:spcBef>
              <a:buFontTx/>
              <a:buNone/>
            </a:pPr>
            <a:endParaRPr lang="en-US" altLang="en-US" sz="900" dirty="0"/>
          </a:p>
          <a:p>
            <a:pPr eaLnBrk="1" hangingPunct="1">
              <a:spcBef>
                <a:spcPct val="0"/>
              </a:spcBef>
              <a:buFontTx/>
              <a:buNone/>
            </a:pPr>
            <a:r>
              <a:rPr lang="en-US" altLang="en-US" sz="900" dirty="0"/>
              <a:t>Appendix 1: List of Space Vehicles and Missions…….	33</a:t>
            </a:r>
          </a:p>
          <a:p>
            <a:pPr eaLnBrk="1" hangingPunct="1">
              <a:spcBef>
                <a:spcPct val="0"/>
              </a:spcBef>
              <a:buFontTx/>
              <a:buNone/>
            </a:pPr>
            <a:r>
              <a:rPr lang="en-US" altLang="en-US" sz="900" dirty="0"/>
              <a:t>Appendix 2: Definitions…………………………………..	33</a:t>
            </a:r>
          </a:p>
          <a:p>
            <a:pPr eaLnBrk="1" hangingPunct="1">
              <a:spcBef>
                <a:spcPct val="0"/>
              </a:spcBef>
              <a:buFontTx/>
              <a:buNone/>
            </a:pPr>
            <a:r>
              <a:rPr lang="en-US" altLang="en-US" sz="900" dirty="0"/>
              <a:t>Appendix 3: Unit Conversion Factors…………………..	35</a:t>
            </a:r>
          </a:p>
          <a:p>
            <a:pPr eaLnBrk="1" hangingPunct="1">
              <a:spcBef>
                <a:spcPct val="0"/>
              </a:spcBef>
              <a:buFontTx/>
              <a:buNone/>
            </a:pPr>
            <a:r>
              <a:rPr lang="en-US" altLang="en-US" sz="900" dirty="0"/>
              <a:t>Appendix 4: References………………………………….	35</a:t>
            </a:r>
          </a:p>
          <a:p>
            <a:pPr eaLnBrk="1" hangingPunct="1">
              <a:spcBef>
                <a:spcPct val="0"/>
              </a:spcBef>
              <a:buFontTx/>
              <a:buNone/>
            </a:pPr>
            <a:endParaRPr lang="en-US" altLang="en-US" sz="900" dirty="0"/>
          </a:p>
        </p:txBody>
      </p:sp>
      <p:sp>
        <p:nvSpPr>
          <p:cNvPr id="43" name="Rounded Rectangle 42">
            <a:extLst>
              <a:ext uri="{FF2B5EF4-FFF2-40B4-BE49-F238E27FC236}">
                <a16:creationId xmlns:a16="http://schemas.microsoft.com/office/drawing/2014/main" id="{82C23192-D4D2-3643-9530-99F223C058E1}"/>
              </a:ext>
            </a:extLst>
          </p:cNvPr>
          <p:cNvSpPr/>
          <p:nvPr/>
        </p:nvSpPr>
        <p:spPr>
          <a:xfrm>
            <a:off x="6786563" y="1374775"/>
            <a:ext cx="393700"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44" name="Rounded Rectangle 43">
            <a:extLst>
              <a:ext uri="{FF2B5EF4-FFF2-40B4-BE49-F238E27FC236}">
                <a16:creationId xmlns:a16="http://schemas.microsoft.com/office/drawing/2014/main" id="{68DEDA81-6307-634F-A9AA-9CB5F2899E53}"/>
              </a:ext>
            </a:extLst>
          </p:cNvPr>
          <p:cNvSpPr/>
          <p:nvPr/>
        </p:nvSpPr>
        <p:spPr>
          <a:xfrm>
            <a:off x="5689600" y="1374775"/>
            <a:ext cx="998538"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45" name="Rounded Rectangle 44">
            <a:extLst>
              <a:ext uri="{FF2B5EF4-FFF2-40B4-BE49-F238E27FC236}">
                <a16:creationId xmlns:a16="http://schemas.microsoft.com/office/drawing/2014/main" id="{E4CB244C-9C78-984C-B723-47651DD2341A}"/>
              </a:ext>
            </a:extLst>
          </p:cNvPr>
          <p:cNvSpPr/>
          <p:nvPr/>
        </p:nvSpPr>
        <p:spPr>
          <a:xfrm>
            <a:off x="4154488" y="1374775"/>
            <a:ext cx="747712" cy="147638"/>
          </a:xfrm>
          <a:prstGeom prst="roundRect">
            <a:avLst/>
          </a:prstGeom>
          <a:solidFill>
            <a:srgbClr val="2459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a:solidFill>
                <a:srgbClr val="276CB8"/>
              </a:solidFill>
            </a:endParaRPr>
          </a:p>
        </p:txBody>
      </p:sp>
      <p:sp>
        <p:nvSpPr>
          <p:cNvPr id="46" name="Rectangle 45">
            <a:extLst>
              <a:ext uri="{FF2B5EF4-FFF2-40B4-BE49-F238E27FC236}">
                <a16:creationId xmlns:a16="http://schemas.microsoft.com/office/drawing/2014/main" id="{0A2A99AA-B23F-BE4B-A119-EC0CF61921F2}"/>
              </a:ext>
            </a:extLst>
          </p:cNvPr>
          <p:cNvSpPr/>
          <p:nvPr/>
        </p:nvSpPr>
        <p:spPr>
          <a:xfrm>
            <a:off x="4111625" y="1325563"/>
            <a:ext cx="833438" cy="238125"/>
          </a:xfrm>
          <a:prstGeom prst="rect">
            <a:avLst/>
          </a:prstGeom>
        </p:spPr>
        <p:txBody>
          <a:bodyPr>
            <a:spAutoFit/>
          </a:bodyPr>
          <a:lstStyle/>
          <a:p>
            <a:pPr algn="ctr" eaLnBrk="1" fontAlgn="auto" hangingPunct="1">
              <a:spcBef>
                <a:spcPts val="0"/>
              </a:spcBef>
              <a:spcAft>
                <a:spcPts val="0"/>
              </a:spcAft>
              <a:defRPr/>
            </a:pPr>
            <a:r>
              <a:rPr lang="en-US" sz="900" b="1" dirty="0">
                <a:solidFill>
                  <a:schemeClr val="bg1"/>
                </a:solidFill>
                <a:latin typeface="Arial"/>
                <a:ea typeface="+mj-ea"/>
                <a:cs typeface="Arial"/>
              </a:rPr>
              <a:t>MISSION</a:t>
            </a:r>
            <a:r>
              <a:rPr lang="en-US" sz="900" b="1" dirty="0">
                <a:latin typeface="Arial"/>
                <a:ea typeface="+mj-ea"/>
                <a:cs typeface="Arial"/>
              </a:rPr>
              <a:t>                    	</a:t>
            </a:r>
          </a:p>
        </p:txBody>
      </p:sp>
      <p:sp>
        <p:nvSpPr>
          <p:cNvPr id="11280" name="Rectangle 46">
            <a:extLst>
              <a:ext uri="{FF2B5EF4-FFF2-40B4-BE49-F238E27FC236}">
                <a16:creationId xmlns:a16="http://schemas.microsoft.com/office/drawing/2014/main" id="{A3E21C3F-BC17-F149-BAD5-9B5680B9F661}"/>
              </a:ext>
            </a:extLst>
          </p:cNvPr>
          <p:cNvSpPr>
            <a:spLocks noChangeArrowheads="1"/>
          </p:cNvSpPr>
          <p:nvPr/>
        </p:nvSpPr>
        <p:spPr bwMode="auto">
          <a:xfrm>
            <a:off x="6716713" y="1330325"/>
            <a:ext cx="5476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b="1">
                <a:solidFill>
                  <a:schemeClr val="bg1"/>
                </a:solidFill>
              </a:rPr>
              <a:t>PAGE</a:t>
            </a:r>
            <a:endParaRPr lang="en-US" altLang="en-US" sz="900" b="1"/>
          </a:p>
        </p:txBody>
      </p:sp>
      <p:sp>
        <p:nvSpPr>
          <p:cNvPr id="11281" name="Rectangle 47">
            <a:extLst>
              <a:ext uri="{FF2B5EF4-FFF2-40B4-BE49-F238E27FC236}">
                <a16:creationId xmlns:a16="http://schemas.microsoft.com/office/drawing/2014/main" id="{71E1935F-F013-7145-895F-9F0116F15444}"/>
              </a:ext>
            </a:extLst>
          </p:cNvPr>
          <p:cNvSpPr>
            <a:spLocks noChangeArrowheads="1"/>
          </p:cNvSpPr>
          <p:nvPr/>
        </p:nvSpPr>
        <p:spPr bwMode="auto">
          <a:xfrm>
            <a:off x="5662613" y="1330325"/>
            <a:ext cx="10414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900" b="1">
                <a:solidFill>
                  <a:schemeClr val="bg1"/>
                </a:solidFill>
              </a:rPr>
              <a:t>LAUNCH DATE</a:t>
            </a:r>
            <a:endParaRPr lang="en-US" altLang="en-US" sz="9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93" descr="https://tsa-report.ndc.nasa.gov/missions/1425334457Fire%20II_diagram%20copy.jpg">
            <a:extLst>
              <a:ext uri="{FF2B5EF4-FFF2-40B4-BE49-F238E27FC236}">
                <a16:creationId xmlns:a16="http://schemas.microsoft.com/office/drawing/2014/main" id="{36A0F55B-27C5-5B43-B699-4E88BE3F2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988" y="215900"/>
            <a:ext cx="12303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6">
            <a:extLst>
              <a:ext uri="{FF2B5EF4-FFF2-40B4-BE49-F238E27FC236}">
                <a16:creationId xmlns:a16="http://schemas.microsoft.com/office/drawing/2014/main" id="{24DE8E3B-F959-C043-AA26-C273083D7563}"/>
              </a:ext>
            </a:extLst>
          </p:cNvPr>
          <p:cNvSpPr txBox="1">
            <a:spLocks noChangeArrowheads="1"/>
          </p:cNvSpPr>
          <p:nvPr/>
        </p:nvSpPr>
        <p:spPr bwMode="auto">
          <a:xfrm rot="10800000" flipV="1">
            <a:off x="452438" y="1681163"/>
            <a:ext cx="1379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Trajectory</a:t>
            </a:r>
          </a:p>
        </p:txBody>
      </p:sp>
      <p:sp>
        <p:nvSpPr>
          <p:cNvPr id="12291" name="TextBox 6">
            <a:extLst>
              <a:ext uri="{FF2B5EF4-FFF2-40B4-BE49-F238E27FC236}">
                <a16:creationId xmlns:a16="http://schemas.microsoft.com/office/drawing/2014/main" id="{AEDA7C81-01D4-C042-BBC3-02A976E4B52A}"/>
              </a:ext>
            </a:extLst>
          </p:cNvPr>
          <p:cNvSpPr txBox="1">
            <a:spLocks noChangeArrowheads="1"/>
          </p:cNvSpPr>
          <p:nvPr/>
        </p:nvSpPr>
        <p:spPr bwMode="auto">
          <a:xfrm rot="10800000" flipV="1">
            <a:off x="3235572" y="1689100"/>
            <a:ext cx="1273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Aero/thermal</a:t>
            </a:r>
          </a:p>
        </p:txBody>
      </p:sp>
      <p:sp>
        <p:nvSpPr>
          <p:cNvPr id="12292" name="TextBox 6">
            <a:extLst>
              <a:ext uri="{FF2B5EF4-FFF2-40B4-BE49-F238E27FC236}">
                <a16:creationId xmlns:a16="http://schemas.microsoft.com/office/drawing/2014/main" id="{76C4232F-6EE2-ED49-9D53-62BD2121FE17}"/>
              </a:ext>
            </a:extLst>
          </p:cNvPr>
          <p:cNvSpPr txBox="1">
            <a:spLocks noChangeArrowheads="1"/>
          </p:cNvSpPr>
          <p:nvPr/>
        </p:nvSpPr>
        <p:spPr bwMode="auto">
          <a:xfrm rot="10800000" flipV="1">
            <a:off x="4779442" y="1685360"/>
            <a:ext cx="17756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TPS</a:t>
            </a:r>
          </a:p>
        </p:txBody>
      </p:sp>
      <p:sp>
        <p:nvSpPr>
          <p:cNvPr id="12293" name="TextBox 6">
            <a:extLst>
              <a:ext uri="{FF2B5EF4-FFF2-40B4-BE49-F238E27FC236}">
                <a16:creationId xmlns:a16="http://schemas.microsoft.com/office/drawing/2014/main" id="{4233780E-92D3-3749-9BE0-DA0BE4B10F6B}"/>
              </a:ext>
            </a:extLst>
          </p:cNvPr>
          <p:cNvSpPr txBox="1">
            <a:spLocks noChangeArrowheads="1"/>
          </p:cNvSpPr>
          <p:nvPr/>
        </p:nvSpPr>
        <p:spPr bwMode="auto">
          <a:xfrm rot="10800000" flipV="1">
            <a:off x="1725734" y="1689100"/>
            <a:ext cx="138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Geometry</a:t>
            </a:r>
          </a:p>
        </p:txBody>
      </p:sp>
      <p:graphicFrame>
        <p:nvGraphicFramePr>
          <p:cNvPr id="39" name="Table 38">
            <a:extLst>
              <a:ext uri="{FF2B5EF4-FFF2-40B4-BE49-F238E27FC236}">
                <a16:creationId xmlns:a16="http://schemas.microsoft.com/office/drawing/2014/main" id="{DBF49667-4210-CE48-A997-717E5A4550C6}"/>
              </a:ext>
            </a:extLst>
          </p:cNvPr>
          <p:cNvGraphicFramePr>
            <a:graphicFrameLocks noGrp="1"/>
          </p:cNvGraphicFramePr>
          <p:nvPr>
            <p:extLst>
              <p:ext uri="{D42A27DB-BD31-4B8C-83A1-F6EECF244321}">
                <p14:modId xmlns:p14="http://schemas.microsoft.com/office/powerpoint/2010/main" val="3568072520"/>
              </p:ext>
            </p:extLst>
          </p:nvPr>
        </p:nvGraphicFramePr>
        <p:xfrm>
          <a:off x="379413" y="1864809"/>
          <a:ext cx="7088187" cy="2833688"/>
        </p:xfrm>
        <a:graphic>
          <a:graphicData uri="http://schemas.openxmlformats.org/drawingml/2006/table">
            <a:tbl>
              <a:tblPr/>
              <a:tblGrid>
                <a:gridCol w="806208">
                  <a:extLst>
                    <a:ext uri="{9D8B030D-6E8A-4147-A177-3AD203B41FA5}">
                      <a16:colId xmlns:a16="http://schemas.microsoft.com/office/drawing/2014/main" val="20000"/>
                    </a:ext>
                  </a:extLst>
                </a:gridCol>
                <a:gridCol w="658678">
                  <a:extLst>
                    <a:ext uri="{9D8B030D-6E8A-4147-A177-3AD203B41FA5}">
                      <a16:colId xmlns:a16="http://schemas.microsoft.com/office/drawing/2014/main" val="20001"/>
                    </a:ext>
                  </a:extLst>
                </a:gridCol>
                <a:gridCol w="557939">
                  <a:extLst>
                    <a:ext uri="{9D8B030D-6E8A-4147-A177-3AD203B41FA5}">
                      <a16:colId xmlns:a16="http://schemas.microsoft.com/office/drawing/2014/main" val="20002"/>
                    </a:ext>
                  </a:extLst>
                </a:gridCol>
                <a:gridCol w="579501">
                  <a:extLst>
                    <a:ext uri="{9D8B030D-6E8A-4147-A177-3AD203B41FA5}">
                      <a16:colId xmlns:a16="http://schemas.microsoft.com/office/drawing/2014/main" val="20003"/>
                    </a:ext>
                  </a:extLst>
                </a:gridCol>
                <a:gridCol w="636104">
                  <a:extLst>
                    <a:ext uri="{9D8B030D-6E8A-4147-A177-3AD203B41FA5}">
                      <a16:colId xmlns:a16="http://schemas.microsoft.com/office/drawing/2014/main" val="20004"/>
                    </a:ext>
                  </a:extLst>
                </a:gridCol>
                <a:gridCol w="1160891">
                  <a:extLst>
                    <a:ext uri="{9D8B030D-6E8A-4147-A177-3AD203B41FA5}">
                      <a16:colId xmlns:a16="http://schemas.microsoft.com/office/drawing/2014/main" val="20005"/>
                    </a:ext>
                  </a:extLst>
                </a:gridCol>
                <a:gridCol w="771276">
                  <a:extLst>
                    <a:ext uri="{9D8B030D-6E8A-4147-A177-3AD203B41FA5}">
                      <a16:colId xmlns:a16="http://schemas.microsoft.com/office/drawing/2014/main" val="20006"/>
                    </a:ext>
                  </a:extLst>
                </a:gridCol>
                <a:gridCol w="1017767">
                  <a:extLst>
                    <a:ext uri="{9D8B030D-6E8A-4147-A177-3AD203B41FA5}">
                      <a16:colId xmlns:a16="http://schemas.microsoft.com/office/drawing/2014/main" val="20007"/>
                    </a:ext>
                  </a:extLst>
                </a:gridCol>
                <a:gridCol w="646685">
                  <a:extLst>
                    <a:ext uri="{9D8B030D-6E8A-4147-A177-3AD203B41FA5}">
                      <a16:colId xmlns:a16="http://schemas.microsoft.com/office/drawing/2014/main" val="20008"/>
                    </a:ext>
                  </a:extLst>
                </a:gridCol>
                <a:gridCol w="253138">
                  <a:extLst>
                    <a:ext uri="{9D8B030D-6E8A-4147-A177-3AD203B41FA5}">
                      <a16:colId xmlns:a16="http://schemas.microsoft.com/office/drawing/2014/main" val="20009"/>
                    </a:ext>
                  </a:extLst>
                </a:gridCol>
              </a:tblGrid>
              <a:tr h="42423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angle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-14.24</a:t>
                      </a:r>
                      <a:r>
                        <a:rPr lang="en-US" sz="14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kumimoji="0" lang="en-US" alt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Shape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spherical section</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Velocity at peak heat</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10.2 km/s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material designation</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See note above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Type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14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Entry velocity: inertial &amp; relative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11.74 km/s</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11.35 km/s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Nose radius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0.935 m</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0.805 m</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0.702 m</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convective heating</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~920 W/cm²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Forebody thickness &amp; mass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 cm </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method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726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Trim L/D (specify trim α)</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a:t>
                      </a:r>
                      <a:r>
                        <a:rPr lang="en-US" sz="14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1000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(spin stabilized)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Base area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0.354 m²</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0.312 m²</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0.271 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radiative heating</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~350 W/cm² (.2-.4μ)</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implying ~650 total</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Traj</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value 487 W/cm²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Fore: ablated and melted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Aft: ablated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Reference diameter / area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423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Control method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spin stabilized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Vehicle mass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86.57 kg</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16136 W/cm²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method</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Nested/ layered TPS </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423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Ballistic co-eff.</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164.1 kg/m²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Payload mass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stag. pressure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1.046 atm</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material designation</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Phenolic-asbestos and silicon elastomer</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Deployment dynamic pressure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229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deceleration</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~77.2 g</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Peak stag. heating rate</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1339 W/cm²</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thickness &amp; mass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Parachute materials</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708"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373" name="TextBox 6">
            <a:extLst>
              <a:ext uri="{FF2B5EF4-FFF2-40B4-BE49-F238E27FC236}">
                <a16:creationId xmlns:a16="http://schemas.microsoft.com/office/drawing/2014/main" id="{556915D0-8090-8E41-8741-494F9A6C5569}"/>
              </a:ext>
            </a:extLst>
          </p:cNvPr>
          <p:cNvSpPr txBox="1">
            <a:spLocks noChangeArrowheads="1"/>
          </p:cNvSpPr>
          <p:nvPr/>
        </p:nvSpPr>
        <p:spPr bwMode="auto">
          <a:xfrm rot="10800000" flipV="1">
            <a:off x="6429666" y="1681163"/>
            <a:ext cx="123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Parachutes</a:t>
            </a:r>
          </a:p>
        </p:txBody>
      </p:sp>
      <p:cxnSp>
        <p:nvCxnSpPr>
          <p:cNvPr id="42" name="Straight Connector 41">
            <a:extLst>
              <a:ext uri="{FF2B5EF4-FFF2-40B4-BE49-F238E27FC236}">
                <a16:creationId xmlns:a16="http://schemas.microsoft.com/office/drawing/2014/main" id="{93E51ABC-7CA7-4A4C-8AEE-F93F0E175AA0}"/>
              </a:ext>
            </a:extLst>
          </p:cNvPr>
          <p:cNvCxnSpPr/>
          <p:nvPr/>
        </p:nvCxnSpPr>
        <p:spPr>
          <a:xfrm rot="5400000">
            <a:off x="3285606" y="3195095"/>
            <a:ext cx="2989263"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D3EAB5D-E3B3-F34B-ABA2-79636F8F270E}"/>
              </a:ext>
            </a:extLst>
          </p:cNvPr>
          <p:cNvCxnSpPr/>
          <p:nvPr/>
        </p:nvCxnSpPr>
        <p:spPr>
          <a:xfrm rot="5400000">
            <a:off x="1475704" y="3206459"/>
            <a:ext cx="299720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5134D13-F678-EE40-A89A-CBEBFA8816AB}"/>
              </a:ext>
            </a:extLst>
          </p:cNvPr>
          <p:cNvCxnSpPr>
            <a:cxnSpLocks/>
          </p:cNvCxnSpPr>
          <p:nvPr/>
        </p:nvCxnSpPr>
        <p:spPr>
          <a:xfrm>
            <a:off x="1840997" y="1723018"/>
            <a:ext cx="0" cy="29754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360FEE2-601D-5C48-A083-8A959F9FEC0D}"/>
              </a:ext>
            </a:extLst>
          </p:cNvPr>
          <p:cNvCxnSpPr/>
          <p:nvPr/>
        </p:nvCxnSpPr>
        <p:spPr>
          <a:xfrm rot="5400000">
            <a:off x="5070035" y="3198336"/>
            <a:ext cx="2990850" cy="158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78" name="Rectangle 6">
            <a:extLst>
              <a:ext uri="{FF2B5EF4-FFF2-40B4-BE49-F238E27FC236}">
                <a16:creationId xmlns:a16="http://schemas.microsoft.com/office/drawing/2014/main" id="{BD3A6F76-1134-B245-869B-334E471CA5E9}"/>
              </a:ext>
            </a:extLst>
          </p:cNvPr>
          <p:cNvSpPr>
            <a:spLocks noChangeArrowheads="1"/>
          </p:cNvSpPr>
          <p:nvPr/>
        </p:nvSpPr>
        <p:spPr bwMode="auto">
          <a:xfrm>
            <a:off x="287338" y="179388"/>
            <a:ext cx="16430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a:t>
            </a:r>
            <a:r>
              <a:rPr lang="en-US" altLang="en-US" sz="900" b="1">
                <a:solidFill>
                  <a:srgbClr val="2459AB"/>
                </a:solidFill>
              </a:rPr>
              <a:t>FIRE II</a:t>
            </a:r>
          </a:p>
          <a:p>
            <a:pPr eaLnBrk="1" hangingPunct="1">
              <a:spcBef>
                <a:spcPct val="0"/>
              </a:spcBef>
              <a:buFontTx/>
              <a:buNone/>
            </a:pPr>
            <a:r>
              <a:rPr lang="en-US" altLang="en-US" sz="900" b="1"/>
              <a:t>PLANET: </a:t>
            </a:r>
            <a:r>
              <a:rPr lang="en-US" altLang="en-US" sz="900" b="1">
                <a:solidFill>
                  <a:srgbClr val="2459AB"/>
                </a:solidFill>
              </a:rPr>
              <a:t>EARTH</a:t>
            </a:r>
          </a:p>
          <a:p>
            <a:pPr eaLnBrk="1" hangingPunct="1">
              <a:spcBef>
                <a:spcPct val="0"/>
              </a:spcBef>
              <a:buFontTx/>
              <a:buNone/>
            </a:pPr>
            <a:r>
              <a:rPr lang="en-US" altLang="en-US" sz="900" b="1"/>
              <a:t>LAUNCH: </a:t>
            </a:r>
            <a:r>
              <a:rPr lang="en-US" altLang="en-US" sz="900" b="1">
                <a:solidFill>
                  <a:srgbClr val="2459AB"/>
                </a:solidFill>
              </a:rPr>
              <a:t>MAY 22, 1965     </a:t>
            </a:r>
          </a:p>
          <a:p>
            <a:pPr eaLnBrk="1" hangingPunct="1">
              <a:spcBef>
                <a:spcPct val="0"/>
              </a:spcBef>
              <a:buFontTx/>
              <a:buNone/>
            </a:pPr>
            <a:r>
              <a:rPr lang="en-US" altLang="en-US" sz="900" b="1"/>
              <a:t>ENTRY: </a:t>
            </a:r>
            <a:r>
              <a:rPr lang="en-US" altLang="en-US" sz="900" b="1">
                <a:solidFill>
                  <a:srgbClr val="2459AB"/>
                </a:solidFill>
              </a:rPr>
              <a:t>MAY 22, 1965</a:t>
            </a:r>
          </a:p>
          <a:p>
            <a:pPr eaLnBrk="1" hangingPunct="1">
              <a:spcBef>
                <a:spcPct val="0"/>
              </a:spcBef>
              <a:buFontTx/>
              <a:buNone/>
            </a:pPr>
            <a:endParaRPr lang="en-US" altLang="en-US" sz="900" b="1">
              <a:solidFill>
                <a:srgbClr val="2459AB"/>
              </a:solidFill>
            </a:endParaRPr>
          </a:p>
        </p:txBody>
      </p:sp>
      <p:sp>
        <p:nvSpPr>
          <p:cNvPr id="12379" name="Rectangle 6">
            <a:extLst>
              <a:ext uri="{FF2B5EF4-FFF2-40B4-BE49-F238E27FC236}">
                <a16:creationId xmlns:a16="http://schemas.microsoft.com/office/drawing/2014/main" id="{047A5342-CFA3-0645-B5C6-6068B48BAE91}"/>
              </a:ext>
            </a:extLst>
          </p:cNvPr>
          <p:cNvSpPr>
            <a:spLocks noChangeArrowheads="1"/>
          </p:cNvSpPr>
          <p:nvPr/>
        </p:nvSpPr>
        <p:spPr bwMode="auto">
          <a:xfrm>
            <a:off x="1724025" y="203200"/>
            <a:ext cx="4619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en-US" altLang="en-US" sz="900" b="1"/>
              <a:t>MISSION DESCRIPTION: </a:t>
            </a:r>
            <a:r>
              <a:rPr lang="en-US" altLang="en-US" sz="900"/>
              <a:t>Pile driver flight test of a scaled Apollo CM geometry to measure reentry heating environment. </a:t>
            </a:r>
            <a:r>
              <a:rPr lang="en-US" altLang="en-US" sz="900">
                <a:solidFill>
                  <a:srgbClr val="000000"/>
                </a:solidFill>
              </a:rPr>
              <a:t>Launched with Atlas D LV then pile driven into atmosphere to high speed with Antares II-A5 rocket motor.</a:t>
            </a:r>
          </a:p>
          <a:p>
            <a:pPr eaLnBrk="1" hangingPunct="1">
              <a:spcBef>
                <a:spcPct val="0"/>
              </a:spcBef>
              <a:buFontTx/>
              <a:buNone/>
            </a:pPr>
            <a:endParaRPr lang="en-US" altLang="en-US" sz="900" b="1">
              <a:solidFill>
                <a:srgbClr val="2459AB"/>
              </a:solidFill>
            </a:endParaRPr>
          </a:p>
        </p:txBody>
      </p:sp>
      <p:sp>
        <p:nvSpPr>
          <p:cNvPr id="12380" name="Rectangle 6">
            <a:extLst>
              <a:ext uri="{FF2B5EF4-FFF2-40B4-BE49-F238E27FC236}">
                <a16:creationId xmlns:a16="http://schemas.microsoft.com/office/drawing/2014/main" id="{2857C691-7F37-7144-B115-2AFB79837D57}"/>
              </a:ext>
            </a:extLst>
          </p:cNvPr>
          <p:cNvSpPr>
            <a:spLocks noChangeArrowheads="1"/>
          </p:cNvSpPr>
          <p:nvPr/>
        </p:nvSpPr>
        <p:spPr bwMode="auto">
          <a:xfrm>
            <a:off x="1724025" y="652463"/>
            <a:ext cx="461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INSTRUMENTATION:</a:t>
            </a:r>
            <a:r>
              <a:rPr lang="en-US" altLang="en-US" sz="900" dirty="0"/>
              <a:t> 3 forebody calorimeters, 11 forebody thermocouples,12 offset radiometer thermocouples and one static pressure transducer on the afterbody. </a:t>
            </a:r>
            <a:endParaRPr lang="en-US" altLang="en-US" sz="900" b="1" dirty="0">
              <a:solidFill>
                <a:srgbClr val="2459AB"/>
              </a:solidFill>
            </a:endParaRPr>
          </a:p>
        </p:txBody>
      </p:sp>
      <p:sp>
        <p:nvSpPr>
          <p:cNvPr id="12381" name="Rectangle 6">
            <a:extLst>
              <a:ext uri="{FF2B5EF4-FFF2-40B4-BE49-F238E27FC236}">
                <a16:creationId xmlns:a16="http://schemas.microsoft.com/office/drawing/2014/main" id="{87353939-E522-B845-9707-3C61A6AEA7F1}"/>
              </a:ext>
            </a:extLst>
          </p:cNvPr>
          <p:cNvSpPr>
            <a:spLocks noChangeArrowheads="1"/>
          </p:cNvSpPr>
          <p:nvPr/>
        </p:nvSpPr>
        <p:spPr bwMode="auto">
          <a:xfrm>
            <a:off x="1724025" y="976313"/>
            <a:ext cx="462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NOTES: </a:t>
            </a:r>
            <a:r>
              <a:rPr lang="en-US" altLang="en-US" sz="900"/>
              <a:t>This aerothermal flight test was to evaluate radiative heating for Apollo.  </a:t>
            </a:r>
          </a:p>
          <a:p>
            <a:pPr eaLnBrk="1" hangingPunct="1">
              <a:spcBef>
                <a:spcPct val="0"/>
              </a:spcBef>
              <a:buFontTx/>
              <a:buNone/>
            </a:pPr>
            <a:r>
              <a:rPr lang="en-US" altLang="en-US" sz="900">
                <a:solidFill>
                  <a:srgbClr val="333333"/>
                </a:solidFill>
              </a:rPr>
              <a:t>The reentry package consisted of three nested phenolic-asbestos heatshields sandwiched between three beryllium calorimeters that ablated or melted away, therefore the mass and OML changed with time.</a:t>
            </a:r>
            <a:endParaRPr lang="en-US" altLang="en-US" sz="900" b="1">
              <a:solidFill>
                <a:srgbClr val="2459AB"/>
              </a:solidFill>
            </a:endParaRPr>
          </a:p>
        </p:txBody>
      </p:sp>
      <p:pic>
        <p:nvPicPr>
          <p:cNvPr id="12382" name="Picture 76" descr="https://tsa-report.ndc.nasa.gov/missions/1425334457Fire_II_Logo_v2.jpg">
            <a:extLst>
              <a:ext uri="{FF2B5EF4-FFF2-40B4-BE49-F238E27FC236}">
                <a16:creationId xmlns:a16="http://schemas.microsoft.com/office/drawing/2014/main" id="{0EEEF77C-5D79-DC42-9698-F96EE203E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809625"/>
            <a:ext cx="10683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id="{F97B71BB-8C7C-844A-8929-EDE25991E689}"/>
              </a:ext>
            </a:extLst>
          </p:cNvPr>
          <p:cNvCxnSpPr>
            <a:cxnSpLocks/>
          </p:cNvCxnSpPr>
          <p:nvPr/>
        </p:nvCxnSpPr>
        <p:spPr>
          <a:xfrm flipH="1">
            <a:off x="1741555" y="231775"/>
            <a:ext cx="0" cy="1390650"/>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id="{ABABA5BD-8364-8D4C-9623-926D94367093}"/>
              </a:ext>
            </a:extLst>
          </p:cNvPr>
          <p:cNvSpPr/>
          <p:nvPr/>
        </p:nvSpPr>
        <p:spPr>
          <a:xfrm>
            <a:off x="377129" y="1712370"/>
            <a:ext cx="7088187" cy="2989263"/>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2385" name="Slide Number Placeholder 2">
            <a:extLst>
              <a:ext uri="{FF2B5EF4-FFF2-40B4-BE49-F238E27FC236}">
                <a16:creationId xmlns:a16="http://schemas.microsoft.com/office/drawing/2014/main" id="{48239F3D-5D03-8E41-B629-685AD16D690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b="1">
                <a:solidFill>
                  <a:srgbClr val="2459AB"/>
                </a:solidFill>
              </a:rPr>
              <a:t>—  </a:t>
            </a:r>
            <a:r>
              <a:rPr lang="en-US" altLang="en-US" sz="800" b="1"/>
              <a:t>1  </a:t>
            </a:r>
            <a:r>
              <a:rPr lang="en-US" altLang="en-US" sz="800" b="1">
                <a:solidFill>
                  <a:srgbClr val="2459AB"/>
                </a:solidFill>
              </a:rPr>
              <a:t>— </a:t>
            </a:r>
            <a:endParaRPr lang="en-US" altLang="en-US" sz="8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77" descr="https://tsa-report.ndc.nasa.gov/missions/1425507085apollo_diagram_ALL.jpg">
            <a:extLst>
              <a:ext uri="{FF2B5EF4-FFF2-40B4-BE49-F238E27FC236}">
                <a16:creationId xmlns:a16="http://schemas.microsoft.com/office/drawing/2014/main" id="{B30F9851-DE30-7F47-882C-FAA9D14E0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13" y="228600"/>
            <a:ext cx="14652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6">
            <a:extLst>
              <a:ext uri="{FF2B5EF4-FFF2-40B4-BE49-F238E27FC236}">
                <a16:creationId xmlns:a16="http://schemas.microsoft.com/office/drawing/2014/main" id="{A8946881-1E2F-2B44-8A99-DFC0FAF6455E}"/>
              </a:ext>
            </a:extLst>
          </p:cNvPr>
          <p:cNvSpPr>
            <a:spLocks noChangeArrowheads="1"/>
          </p:cNvSpPr>
          <p:nvPr/>
        </p:nvSpPr>
        <p:spPr bwMode="auto">
          <a:xfrm>
            <a:off x="1911350" y="203200"/>
            <a:ext cx="3957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DESCRIPTION: </a:t>
            </a:r>
            <a:r>
              <a:rPr lang="en-US" altLang="en-US" sz="900">
                <a:solidFill>
                  <a:srgbClr val="000000"/>
                </a:solidFill>
              </a:rPr>
              <a:t>First unmanned suborbital flight to test the Saturn 1B launch vehicle, and the command and service modules.</a:t>
            </a:r>
            <a:endParaRPr lang="en-US" altLang="en-US" sz="900" b="1">
              <a:solidFill>
                <a:srgbClr val="2459AB"/>
              </a:solidFill>
            </a:endParaRPr>
          </a:p>
        </p:txBody>
      </p:sp>
      <p:sp>
        <p:nvSpPr>
          <p:cNvPr id="13315" name="Rectangle 6">
            <a:extLst>
              <a:ext uri="{FF2B5EF4-FFF2-40B4-BE49-F238E27FC236}">
                <a16:creationId xmlns:a16="http://schemas.microsoft.com/office/drawing/2014/main" id="{807EF55B-E87F-9A48-86BB-5C54FB3A45DD}"/>
              </a:ext>
            </a:extLst>
          </p:cNvPr>
          <p:cNvSpPr>
            <a:spLocks noChangeArrowheads="1"/>
          </p:cNvSpPr>
          <p:nvPr/>
        </p:nvSpPr>
        <p:spPr bwMode="auto">
          <a:xfrm>
            <a:off x="1903413" y="549275"/>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INSTRUMENTATION:</a:t>
            </a:r>
            <a:r>
              <a:rPr lang="en-US" altLang="en-US" sz="900"/>
              <a:t> </a:t>
            </a:r>
            <a:r>
              <a:rPr lang="en-US" altLang="en-US" sz="900">
                <a:solidFill>
                  <a:srgbClr val="000000"/>
                </a:solidFill>
              </a:rPr>
              <a:t>36 pressure sensors all worked; 35 calorimeters worked initially.</a:t>
            </a:r>
            <a:endParaRPr lang="en-US" altLang="en-US" sz="900" b="1">
              <a:solidFill>
                <a:srgbClr val="2459AB"/>
              </a:solidFill>
            </a:endParaRPr>
          </a:p>
        </p:txBody>
      </p:sp>
      <p:sp>
        <p:nvSpPr>
          <p:cNvPr id="13316" name="Rectangle 6">
            <a:extLst>
              <a:ext uri="{FF2B5EF4-FFF2-40B4-BE49-F238E27FC236}">
                <a16:creationId xmlns:a16="http://schemas.microsoft.com/office/drawing/2014/main" id="{489C3F02-C3F9-8A42-AEFE-DBA1E8EBC39B}"/>
              </a:ext>
            </a:extLst>
          </p:cNvPr>
          <p:cNvSpPr>
            <a:spLocks noChangeArrowheads="1"/>
          </p:cNvSpPr>
          <p:nvPr/>
        </p:nvSpPr>
        <p:spPr bwMode="auto">
          <a:xfrm>
            <a:off x="1916113" y="893763"/>
            <a:ext cx="3952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dirty="0"/>
              <a:t>NOTES</a:t>
            </a:r>
            <a:r>
              <a:rPr lang="en-US" altLang="en-US" sz="900" dirty="0"/>
              <a:t>: </a:t>
            </a:r>
            <a:r>
              <a:rPr lang="en-US" altLang="en-US" sz="900" dirty="0">
                <a:solidFill>
                  <a:srgbClr val="333333"/>
                </a:solidFill>
              </a:rPr>
              <a:t>TPS thickness: Ablator = 4.32 cm, braised stainless-steel substructure (PH 15-7 MO) = 5.08 cm; Insulation: (TG-15,000) = </a:t>
            </a:r>
          </a:p>
          <a:p>
            <a:pPr eaLnBrk="1" hangingPunct="1">
              <a:spcBef>
                <a:spcPct val="0"/>
              </a:spcBef>
              <a:buFontTx/>
              <a:buNone/>
            </a:pPr>
            <a:r>
              <a:rPr lang="en-US" altLang="en-US" sz="900" dirty="0">
                <a:solidFill>
                  <a:srgbClr val="333333"/>
                </a:solidFill>
              </a:rPr>
              <a:t>2.03 cm, aluminum honeycomb (2014-T6 and 5052-H39) = 3.81 cm </a:t>
            </a:r>
          </a:p>
          <a:p>
            <a:pPr eaLnBrk="1" hangingPunct="1">
              <a:spcBef>
                <a:spcPct val="0"/>
              </a:spcBef>
              <a:buFontTx/>
              <a:buNone/>
            </a:pPr>
            <a:r>
              <a:rPr lang="en-US" altLang="en-US" sz="900" dirty="0">
                <a:solidFill>
                  <a:srgbClr val="333333"/>
                </a:solidFill>
              </a:rPr>
              <a:t>Peak heating is not at stagnation point. Manufacturer: AVCO Corp.</a:t>
            </a:r>
            <a:endParaRPr lang="en-US" altLang="en-US" sz="900" b="1" dirty="0">
              <a:solidFill>
                <a:srgbClr val="2459AB"/>
              </a:solidFill>
            </a:endParaRPr>
          </a:p>
        </p:txBody>
      </p:sp>
      <p:cxnSp>
        <p:nvCxnSpPr>
          <p:cNvPr id="86" name="Straight Connector 85">
            <a:extLst>
              <a:ext uri="{FF2B5EF4-FFF2-40B4-BE49-F238E27FC236}">
                <a16:creationId xmlns:a16="http://schemas.microsoft.com/office/drawing/2014/main" id="{637A8534-CC7A-8B41-9F99-963716F4DDB4}"/>
              </a:ext>
            </a:extLst>
          </p:cNvPr>
          <p:cNvCxnSpPr>
            <a:cxnSpLocks/>
          </p:cNvCxnSpPr>
          <p:nvPr/>
        </p:nvCxnSpPr>
        <p:spPr>
          <a:xfrm flipH="1">
            <a:off x="1914525" y="228600"/>
            <a:ext cx="0" cy="12969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318" name="Slide Number Placeholder 2">
            <a:extLst>
              <a:ext uri="{FF2B5EF4-FFF2-40B4-BE49-F238E27FC236}">
                <a16:creationId xmlns:a16="http://schemas.microsoft.com/office/drawing/2014/main" id="{610B9046-4EB0-F242-91F5-42B12C4FAFCF}"/>
              </a:ext>
            </a:extLst>
          </p:cNvPr>
          <p:cNvSpPr txBox="1">
            <a:spLocks/>
          </p:cNvSpPr>
          <p:nvPr/>
        </p:nvSpPr>
        <p:spPr bwMode="auto">
          <a:xfrm>
            <a:off x="2998788" y="4743450"/>
            <a:ext cx="18145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b="1" dirty="0">
                <a:solidFill>
                  <a:srgbClr val="2459AB"/>
                </a:solidFill>
              </a:rPr>
              <a:t>—  </a:t>
            </a:r>
            <a:r>
              <a:rPr lang="en-US" altLang="en-US" sz="800" b="1" dirty="0"/>
              <a:t>2  </a:t>
            </a:r>
            <a:r>
              <a:rPr lang="en-US" altLang="en-US" sz="800" b="1" dirty="0">
                <a:solidFill>
                  <a:srgbClr val="2459AB"/>
                </a:solidFill>
              </a:rPr>
              <a:t>— </a:t>
            </a:r>
            <a:endParaRPr lang="en-US" altLang="en-US" sz="800" b="1" dirty="0"/>
          </a:p>
        </p:txBody>
      </p:sp>
      <p:pic>
        <p:nvPicPr>
          <p:cNvPr id="13319" name="Picture 94" descr="https://tsa-report.ndc.nasa.gov/missions/1425507085apollo201_logo.jpg">
            <a:extLst>
              <a:ext uri="{FF2B5EF4-FFF2-40B4-BE49-F238E27FC236}">
                <a16:creationId xmlns:a16="http://schemas.microsoft.com/office/drawing/2014/main" id="{012CC081-4195-B744-8AEF-0B2216447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774700"/>
            <a:ext cx="8064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6">
            <a:extLst>
              <a:ext uri="{FF2B5EF4-FFF2-40B4-BE49-F238E27FC236}">
                <a16:creationId xmlns:a16="http://schemas.microsoft.com/office/drawing/2014/main" id="{93433DF8-F83C-5540-B6F6-95C7D013AE6D}"/>
              </a:ext>
            </a:extLst>
          </p:cNvPr>
          <p:cNvSpPr>
            <a:spLocks noChangeArrowheads="1"/>
          </p:cNvSpPr>
          <p:nvPr/>
        </p:nvSpPr>
        <p:spPr bwMode="auto">
          <a:xfrm>
            <a:off x="287338" y="179388"/>
            <a:ext cx="18589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900" b="1"/>
              <a:t>MISSION: </a:t>
            </a:r>
            <a:r>
              <a:rPr lang="en-US" altLang="en-US" sz="900" b="1">
                <a:solidFill>
                  <a:srgbClr val="2459AB"/>
                </a:solidFill>
              </a:rPr>
              <a:t>APOLLO AS-201 </a:t>
            </a:r>
          </a:p>
          <a:p>
            <a:pPr eaLnBrk="1" hangingPunct="1">
              <a:spcBef>
                <a:spcPct val="0"/>
              </a:spcBef>
              <a:buFontTx/>
              <a:buNone/>
            </a:pPr>
            <a:r>
              <a:rPr lang="en-US" altLang="en-US" sz="900" b="1"/>
              <a:t>PLANET: </a:t>
            </a:r>
            <a:r>
              <a:rPr lang="en-US" altLang="en-US" sz="900" b="1">
                <a:solidFill>
                  <a:srgbClr val="2459AB"/>
                </a:solidFill>
              </a:rPr>
              <a:t>EARTH</a:t>
            </a:r>
          </a:p>
          <a:p>
            <a:pPr eaLnBrk="1" hangingPunct="1">
              <a:spcBef>
                <a:spcPct val="0"/>
              </a:spcBef>
              <a:buFontTx/>
              <a:buNone/>
            </a:pPr>
            <a:r>
              <a:rPr lang="en-US" altLang="en-US" sz="900" b="1"/>
              <a:t>LAUNCH: </a:t>
            </a:r>
            <a:r>
              <a:rPr lang="en-US" altLang="en-US" sz="900" b="1">
                <a:solidFill>
                  <a:srgbClr val="2459AB"/>
                </a:solidFill>
              </a:rPr>
              <a:t>FEB 26, 1966     </a:t>
            </a:r>
          </a:p>
          <a:p>
            <a:pPr eaLnBrk="1" hangingPunct="1">
              <a:spcBef>
                <a:spcPct val="0"/>
              </a:spcBef>
              <a:buFontTx/>
              <a:buNone/>
            </a:pPr>
            <a:r>
              <a:rPr lang="en-US" altLang="en-US" sz="900" b="1"/>
              <a:t>ENTRY: </a:t>
            </a:r>
            <a:r>
              <a:rPr lang="en-US" altLang="en-US" sz="900" b="1">
                <a:solidFill>
                  <a:srgbClr val="2459AB"/>
                </a:solidFill>
              </a:rPr>
              <a:t>FEB 26, 1966 </a:t>
            </a:r>
          </a:p>
          <a:p>
            <a:pPr eaLnBrk="1" hangingPunct="1">
              <a:spcBef>
                <a:spcPct val="0"/>
              </a:spcBef>
              <a:buFontTx/>
              <a:buNone/>
            </a:pPr>
            <a:endParaRPr lang="en-US" altLang="en-US" sz="900" b="1">
              <a:solidFill>
                <a:srgbClr val="2459AB"/>
              </a:solidFill>
            </a:endParaRPr>
          </a:p>
        </p:txBody>
      </p:sp>
      <p:sp>
        <p:nvSpPr>
          <p:cNvPr id="13321" name="TextBox 6">
            <a:extLst>
              <a:ext uri="{FF2B5EF4-FFF2-40B4-BE49-F238E27FC236}">
                <a16:creationId xmlns:a16="http://schemas.microsoft.com/office/drawing/2014/main" id="{C2814FC5-8730-E745-BC55-F62D8D7FC44B}"/>
              </a:ext>
            </a:extLst>
          </p:cNvPr>
          <p:cNvSpPr txBox="1">
            <a:spLocks noChangeArrowheads="1"/>
          </p:cNvSpPr>
          <p:nvPr/>
        </p:nvSpPr>
        <p:spPr bwMode="auto">
          <a:xfrm rot="10800000" flipV="1">
            <a:off x="302786" y="1574870"/>
            <a:ext cx="1379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Trajectory</a:t>
            </a:r>
          </a:p>
        </p:txBody>
      </p:sp>
      <p:sp>
        <p:nvSpPr>
          <p:cNvPr id="13322" name="TextBox 6">
            <a:extLst>
              <a:ext uri="{FF2B5EF4-FFF2-40B4-BE49-F238E27FC236}">
                <a16:creationId xmlns:a16="http://schemas.microsoft.com/office/drawing/2014/main" id="{5AE05759-9967-D04B-8303-BC4FF4F779C4}"/>
              </a:ext>
            </a:extLst>
          </p:cNvPr>
          <p:cNvSpPr txBox="1">
            <a:spLocks noChangeArrowheads="1"/>
          </p:cNvSpPr>
          <p:nvPr/>
        </p:nvSpPr>
        <p:spPr bwMode="auto">
          <a:xfrm rot="10800000" flipV="1">
            <a:off x="2476346" y="1574871"/>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Aero/thermal</a:t>
            </a:r>
          </a:p>
        </p:txBody>
      </p:sp>
      <p:sp>
        <p:nvSpPr>
          <p:cNvPr id="13323" name="TextBox 6">
            <a:extLst>
              <a:ext uri="{FF2B5EF4-FFF2-40B4-BE49-F238E27FC236}">
                <a16:creationId xmlns:a16="http://schemas.microsoft.com/office/drawing/2014/main" id="{F315838D-F1E9-4D4B-92DC-11EA39EE0A12}"/>
              </a:ext>
            </a:extLst>
          </p:cNvPr>
          <p:cNvSpPr txBox="1">
            <a:spLocks noChangeArrowheads="1"/>
          </p:cNvSpPr>
          <p:nvPr/>
        </p:nvSpPr>
        <p:spPr bwMode="auto">
          <a:xfrm rot="10800000" flipV="1">
            <a:off x="3481966" y="1569154"/>
            <a:ext cx="1862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TPS</a:t>
            </a:r>
          </a:p>
        </p:txBody>
      </p:sp>
      <p:sp>
        <p:nvSpPr>
          <p:cNvPr id="13324" name="TextBox 140">
            <a:extLst>
              <a:ext uri="{FF2B5EF4-FFF2-40B4-BE49-F238E27FC236}">
                <a16:creationId xmlns:a16="http://schemas.microsoft.com/office/drawing/2014/main" id="{C02480D0-16B7-2249-8D74-F78D8BB0DE65}"/>
              </a:ext>
            </a:extLst>
          </p:cNvPr>
          <p:cNvSpPr txBox="1">
            <a:spLocks noChangeArrowheads="1"/>
          </p:cNvSpPr>
          <p:nvPr/>
        </p:nvSpPr>
        <p:spPr bwMode="auto">
          <a:xfrm rot="10800000" flipV="1">
            <a:off x="1341011" y="1574870"/>
            <a:ext cx="138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a:solidFill>
                  <a:srgbClr val="2459AB"/>
                </a:solidFill>
                <a:latin typeface="Arial Bold" charset="0"/>
              </a:rPr>
              <a:t>Geometry</a:t>
            </a:r>
          </a:p>
        </p:txBody>
      </p:sp>
      <p:graphicFrame>
        <p:nvGraphicFramePr>
          <p:cNvPr id="142" name="Table 141">
            <a:extLst>
              <a:ext uri="{FF2B5EF4-FFF2-40B4-BE49-F238E27FC236}">
                <a16:creationId xmlns:a16="http://schemas.microsoft.com/office/drawing/2014/main" id="{82CFE176-062C-EE4D-87EF-851E646A78EB}"/>
              </a:ext>
            </a:extLst>
          </p:cNvPr>
          <p:cNvGraphicFramePr>
            <a:graphicFrameLocks noGrp="1"/>
          </p:cNvGraphicFramePr>
          <p:nvPr>
            <p:extLst>
              <p:ext uri="{D42A27DB-BD31-4B8C-83A1-F6EECF244321}">
                <p14:modId xmlns:p14="http://schemas.microsoft.com/office/powerpoint/2010/main" val="3488849121"/>
              </p:ext>
            </p:extLst>
          </p:nvPr>
        </p:nvGraphicFramePr>
        <p:xfrm>
          <a:off x="382588" y="1761946"/>
          <a:ext cx="7088187" cy="2946471"/>
        </p:xfrm>
        <a:graphic>
          <a:graphicData uri="http://schemas.openxmlformats.org/drawingml/2006/table">
            <a:tbl>
              <a:tblPr/>
              <a:tblGrid>
                <a:gridCol w="666723">
                  <a:extLst>
                    <a:ext uri="{9D8B030D-6E8A-4147-A177-3AD203B41FA5}">
                      <a16:colId xmlns:a16="http://schemas.microsoft.com/office/drawing/2014/main" val="20000"/>
                    </a:ext>
                  </a:extLst>
                </a:gridCol>
                <a:gridCol w="495945">
                  <a:extLst>
                    <a:ext uri="{9D8B030D-6E8A-4147-A177-3AD203B41FA5}">
                      <a16:colId xmlns:a16="http://schemas.microsoft.com/office/drawing/2014/main" val="20001"/>
                    </a:ext>
                  </a:extLst>
                </a:gridCol>
                <a:gridCol w="500112">
                  <a:extLst>
                    <a:ext uri="{9D8B030D-6E8A-4147-A177-3AD203B41FA5}">
                      <a16:colId xmlns:a16="http://schemas.microsoft.com/office/drawing/2014/main" val="20002"/>
                    </a:ext>
                  </a:extLst>
                </a:gridCol>
                <a:gridCol w="481264">
                  <a:extLst>
                    <a:ext uri="{9D8B030D-6E8A-4147-A177-3AD203B41FA5}">
                      <a16:colId xmlns:a16="http://schemas.microsoft.com/office/drawing/2014/main" val="20003"/>
                    </a:ext>
                  </a:extLst>
                </a:gridCol>
                <a:gridCol w="563809">
                  <a:extLst>
                    <a:ext uri="{9D8B030D-6E8A-4147-A177-3AD203B41FA5}">
                      <a16:colId xmlns:a16="http://schemas.microsoft.com/office/drawing/2014/main" val="20004"/>
                    </a:ext>
                  </a:extLst>
                </a:gridCol>
                <a:gridCol w="390696">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1254414">
                  <a:extLst>
                    <a:ext uri="{9D8B030D-6E8A-4147-A177-3AD203B41FA5}">
                      <a16:colId xmlns:a16="http://schemas.microsoft.com/office/drawing/2014/main" val="20007"/>
                    </a:ext>
                  </a:extLst>
                </a:gridCol>
                <a:gridCol w="669073">
                  <a:extLst>
                    <a:ext uri="{9D8B030D-6E8A-4147-A177-3AD203B41FA5}">
                      <a16:colId xmlns:a16="http://schemas.microsoft.com/office/drawing/2014/main" val="20008"/>
                    </a:ext>
                  </a:extLst>
                </a:gridCol>
                <a:gridCol w="1456551">
                  <a:extLst>
                    <a:ext uri="{9D8B030D-6E8A-4147-A177-3AD203B41FA5}">
                      <a16:colId xmlns:a16="http://schemas.microsoft.com/office/drawing/2014/main" val="20009"/>
                    </a:ext>
                  </a:extLst>
                </a:gridCol>
              </a:tblGrid>
              <a:tr h="59701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Entry angle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Inertial:    -8.58</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endPar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-9.03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Shape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Capsule: 33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cone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Velocity at peak heat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5.73 km/s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Forebody material designation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Avco</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5026-39 HC</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Type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2 conical ribbon drogue parachutes, (2)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ringshot</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pilot parachutes, (3) 3 </a:t>
                      </a:r>
                      <a:r>
                        <a:rPr kumimoji="0" lang="en-US" altLang="en-US" sz="900" b="0" i="0" u="none" strike="noStrike" cap="none" normalizeH="0" baseline="0" dirty="0" err="1">
                          <a:ln>
                            <a:noFill/>
                          </a:ln>
                          <a:solidFill>
                            <a:srgbClr val="000000"/>
                          </a:solidFill>
                          <a:effectLst/>
                          <a:latin typeface="Arial" panose="020B0604020202020204" pitchFamily="34" charset="0"/>
                          <a:ea typeface="ＭＳ Ｐゴシック" panose="020B0600070205080204" pitchFamily="34" charset="-128"/>
                        </a:rPr>
                        <a:t>ringsail</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main parachutes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1277">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Entry velocity: inertial &amp; relative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Relative: 7.67 km/s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Nose radius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4.69 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3 m effective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convective heating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186 W/cm² at peak</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Forebody thickness &amp;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Ablator = 4.32 cm,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braised stainless-steel substructure </a:t>
                      </a:r>
                      <a:b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b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(PH 15-7 MO)=5.08 cm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Deployment 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mortar (2) drogue parachute (3) pilot parachute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413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Trim L/D (specify</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trim α)</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-19.7</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&lt; α &lt; 21.3</a:t>
                      </a:r>
                      <a:r>
                        <a:rPr lang="en-US" sz="12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a:t>
                      </a:r>
                      <a:r>
                        <a:rPr lang="en-US" sz="900" b="0" i="0" kern="1200" baseline="100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Base area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12.02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radiative heating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W/cm²</a:t>
                      </a:r>
                      <a:endPar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Ablating</a:t>
                      </a:r>
                      <a:b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Ejected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Ablated: yes</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Ejected: no</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Reference diameter / area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 4.9 m dia. (2) 2.2 m dia. (3) 25.5 m dia.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413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Control 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No control: rolled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Vehicle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5027.48 kg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Integrated total </a:t>
                      </a:r>
                      <a:r>
                        <a:rPr kumimoji="0" lang="en-US" altLang="en-US" sz="8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heatload</a:t>
                      </a:r>
                      <a:endPar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7600 J/cm²</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TPS integration </a:t>
                      </a:r>
                      <a:b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b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method</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defRPr/>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Honeycomb bonded to substructure; cells filled w/ablative compound</a:t>
                      </a:r>
                      <a:r>
                        <a:rPr kumimoji="0" lang="en-US" altLang="en-US" sz="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Deployment </a:t>
                      </a:r>
                      <a:r>
                        <a:rPr kumimoji="0" lang="en-US" altLang="en-US" sz="8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mach</a:t>
                      </a:r>
                      <a:endPar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~0.7</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41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Ballistic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co-eff.</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Payload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N/A</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PH stag. pressure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0.85 atm</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material designation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Deployment dynamic pressure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4131">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deceleration</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14.3 g</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TPS mass fraction, inc. </a:t>
                      </a:r>
                      <a:r>
                        <a:rPr kumimoji="0" lang="en-US" altLang="en-US" sz="8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insul</a:t>
                      </a: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13.7%</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Peak stag. heating rate</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186 W/cm² at peak</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Aftbody</a:t>
                      </a: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thickness &amp; mass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Parachute materials</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eaLnBrk="0" hangingPunct="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eaLnBrk="0" hangingPunct="0">
                        <a:spcBef>
                          <a:spcPct val="20000"/>
                        </a:spcBef>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eaLnBrk="0" hangingPunct="0">
                        <a:spcBef>
                          <a:spcPct val="20000"/>
                        </a:spcBef>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a:t>
                      </a:r>
                    </a:p>
                  </a:txBody>
                  <a:tcPr marL="12700" marR="12700" marT="1269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3404" name="TextBox 6">
            <a:extLst>
              <a:ext uri="{FF2B5EF4-FFF2-40B4-BE49-F238E27FC236}">
                <a16:creationId xmlns:a16="http://schemas.microsoft.com/office/drawing/2014/main" id="{3C61F97C-0DD6-E643-A36C-3A6F542B9EBF}"/>
              </a:ext>
            </a:extLst>
          </p:cNvPr>
          <p:cNvSpPr txBox="1">
            <a:spLocks noChangeArrowheads="1"/>
          </p:cNvSpPr>
          <p:nvPr/>
        </p:nvSpPr>
        <p:spPr bwMode="auto">
          <a:xfrm rot="10800000" flipV="1">
            <a:off x="5483003" y="1574871"/>
            <a:ext cx="1851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37931725" indent="-37474525">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800" dirty="0">
                <a:solidFill>
                  <a:srgbClr val="2459AB"/>
                </a:solidFill>
                <a:latin typeface="Arial Bold" charset="0"/>
              </a:rPr>
              <a:t>Parachutes</a:t>
            </a:r>
          </a:p>
        </p:txBody>
      </p:sp>
      <p:cxnSp>
        <p:nvCxnSpPr>
          <p:cNvPr id="147" name="Straight Connector 146">
            <a:extLst>
              <a:ext uri="{FF2B5EF4-FFF2-40B4-BE49-F238E27FC236}">
                <a16:creationId xmlns:a16="http://schemas.microsoft.com/office/drawing/2014/main" id="{AEAFF45B-D40A-5645-9DE4-C5FEF5870C97}"/>
              </a:ext>
            </a:extLst>
          </p:cNvPr>
          <p:cNvCxnSpPr>
            <a:cxnSpLocks/>
          </p:cNvCxnSpPr>
          <p:nvPr/>
        </p:nvCxnSpPr>
        <p:spPr>
          <a:xfrm>
            <a:off x="1542488" y="1595414"/>
            <a:ext cx="0" cy="310044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Rectangle 176">
            <a:extLst>
              <a:ext uri="{FF2B5EF4-FFF2-40B4-BE49-F238E27FC236}">
                <a16:creationId xmlns:a16="http://schemas.microsoft.com/office/drawing/2014/main" id="{5B6D5A88-2680-8F4A-92B2-C84B2AC209C0}"/>
              </a:ext>
            </a:extLst>
          </p:cNvPr>
          <p:cNvSpPr/>
          <p:nvPr/>
        </p:nvSpPr>
        <p:spPr>
          <a:xfrm>
            <a:off x="374650" y="1585913"/>
            <a:ext cx="7088188" cy="3117632"/>
          </a:xfrm>
          <a:prstGeom prst="rect">
            <a:avLst/>
          </a:prstGeom>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cxnSp>
        <p:nvCxnSpPr>
          <p:cNvPr id="29" name="Straight Connector 28">
            <a:extLst>
              <a:ext uri="{FF2B5EF4-FFF2-40B4-BE49-F238E27FC236}">
                <a16:creationId xmlns:a16="http://schemas.microsoft.com/office/drawing/2014/main" id="{C546A1E7-287A-2B46-BF84-B4DEECEB547A}"/>
              </a:ext>
            </a:extLst>
          </p:cNvPr>
          <p:cNvCxnSpPr>
            <a:cxnSpLocks/>
          </p:cNvCxnSpPr>
          <p:nvPr/>
        </p:nvCxnSpPr>
        <p:spPr>
          <a:xfrm>
            <a:off x="2522955" y="1584324"/>
            <a:ext cx="0" cy="311922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EB780C6-FF57-D94A-9C5D-952774C948C4}"/>
              </a:ext>
            </a:extLst>
          </p:cNvPr>
          <p:cNvCxnSpPr>
            <a:cxnSpLocks/>
          </p:cNvCxnSpPr>
          <p:nvPr/>
        </p:nvCxnSpPr>
        <p:spPr>
          <a:xfrm flipH="1">
            <a:off x="3481966" y="1576388"/>
            <a:ext cx="1" cy="312715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B229F9F-0E62-0747-A8DB-8AC854352411}"/>
              </a:ext>
            </a:extLst>
          </p:cNvPr>
          <p:cNvCxnSpPr>
            <a:cxnSpLocks/>
          </p:cNvCxnSpPr>
          <p:nvPr/>
        </p:nvCxnSpPr>
        <p:spPr>
          <a:xfrm>
            <a:off x="5341433" y="1596747"/>
            <a:ext cx="0" cy="3106797"/>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112798</TotalTime>
  <Words>18737</Words>
  <Application>Microsoft Macintosh PowerPoint</Application>
  <PresentationFormat>Custom</PresentationFormat>
  <Paragraphs>2943</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Black</vt:lpstr>
      <vt:lpstr>Arial Bold</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TopSpin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Cheryse Triano</dc:creator>
  <cp:lastModifiedBy>Walsh, Nechelle L. (ARC-JSG)[MIRACORP, INC]</cp:lastModifiedBy>
  <cp:revision>1221</cp:revision>
  <dcterms:created xsi:type="dcterms:W3CDTF">2021-07-08T08:29:40Z</dcterms:created>
  <dcterms:modified xsi:type="dcterms:W3CDTF">2022-07-27T17:53:00Z</dcterms:modified>
</cp:coreProperties>
</file>