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545" r:id="rId2"/>
    <p:sldId id="537" r:id="rId3"/>
    <p:sldId id="547" r:id="rId4"/>
    <p:sldId id="54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A8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84"/>
    <p:restoredTop sz="91695" autoAdjust="0"/>
  </p:normalViewPr>
  <p:slideViewPr>
    <p:cSldViewPr snapToGrid="0" snapToObjects="1">
      <p:cViewPr varScale="1">
        <p:scale>
          <a:sx n="90" d="100"/>
          <a:sy n="90" d="100"/>
        </p:scale>
        <p:origin x="595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758F7-7422-C448-B976-1225CACA54C7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FF554-102B-D249-8D09-D5F244C1DF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24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Image result for nasa ames logo">
            <a:extLst>
              <a:ext uri="{FF2B5EF4-FFF2-40B4-BE49-F238E27FC236}">
                <a16:creationId xmlns:a16="http://schemas.microsoft.com/office/drawing/2014/main" id="{A10D80BE-A116-465E-AAA2-A807A8F58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8074" y="29619"/>
            <a:ext cx="1336491" cy="76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48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5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66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29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73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084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99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64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33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44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A690A-81B7-024F-A278-700F3A52638C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3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A690A-81B7-024F-A278-700F3A52638C}" type="datetimeFigureOut">
              <a:rPr lang="en-US" smtClean="0"/>
              <a:t>7/22/2022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FA928-D79E-DB4C-8AE7-FF40828A74A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Image result for nasa ames logo">
            <a:extLst>
              <a:ext uri="{FF2B5EF4-FFF2-40B4-BE49-F238E27FC236}">
                <a16:creationId xmlns:a16="http://schemas.microsoft.com/office/drawing/2014/main" id="{DF151354-8C11-492D-9937-67DE880BDB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8074" y="29619"/>
            <a:ext cx="1336491" cy="76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76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5" Type="http://schemas.openxmlformats.org/officeDocument/2006/relationships/image" Target="../media/image1.png"/><Relationship Id="rId4" Type="http://schemas.openxmlformats.org/officeDocument/2006/relationships/image" Target="../media/image4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6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2.png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satellite, transport&#10;&#10;Description automatically generated">
            <a:extLst>
              <a:ext uri="{FF2B5EF4-FFF2-40B4-BE49-F238E27FC236}">
                <a16:creationId xmlns:a16="http://schemas.microsoft.com/office/drawing/2014/main" id="{91C8F6F6-121E-4FE6-9505-08A858BD48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87" b="10730"/>
          <a:stretch/>
        </p:blipFill>
        <p:spPr>
          <a:xfrm>
            <a:off x="0" y="908270"/>
            <a:ext cx="12192000" cy="5931068"/>
          </a:xfrm>
          <a:prstGeom prst="rect">
            <a:avLst/>
          </a:prstGeom>
        </p:spPr>
      </p:pic>
      <p:sp>
        <p:nvSpPr>
          <p:cNvPr id="37" name="Rectangle 36"/>
          <p:cNvSpPr/>
          <p:nvPr/>
        </p:nvSpPr>
        <p:spPr>
          <a:xfrm>
            <a:off x="0" y="0"/>
            <a:ext cx="12192000" cy="9037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33" y="81611"/>
            <a:ext cx="920131" cy="763709"/>
          </a:xfrm>
          <a:prstGeom prst="rect">
            <a:avLst/>
          </a:prstGeom>
        </p:spPr>
      </p:pic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0" y="235596"/>
            <a:ext cx="12192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BioSentinel: a biology CubeSat for deep space</a:t>
            </a:r>
          </a:p>
          <a:p>
            <a:pPr algn="ctr" eaLnBrk="0" hangingPunct="0"/>
            <a:r>
              <a:rPr lang="en-US" dirty="0">
                <a:solidFill>
                  <a:srgbClr val="FFFF00"/>
                </a:solidFill>
                <a:latin typeface="Arial"/>
                <a:ea typeface="ＭＳ Ｐゴシック" charset="0"/>
                <a:cs typeface="Arial"/>
              </a:rPr>
              <a:t>understanding the risks on biology from deep space radiation</a:t>
            </a:r>
            <a:endParaRPr lang="en-US" i="1" dirty="0">
              <a:solidFill>
                <a:schemeClr val="accent1">
                  <a:lumMod val="40000"/>
                  <a:lumOff val="6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332DE52-7E28-D84E-9E3B-22ABB6DF70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87793" y="4026824"/>
            <a:ext cx="2796772" cy="1992921"/>
          </a:xfrm>
          <a:prstGeom prst="rect">
            <a:avLst/>
          </a:prstGeom>
        </p:spPr>
      </p:pic>
      <p:pic>
        <p:nvPicPr>
          <p:cNvPr id="11" name="Picture 2" descr="Image result for nasa ames logo">
            <a:extLst>
              <a:ext uri="{FF2B5EF4-FFF2-40B4-BE49-F238E27FC236}">
                <a16:creationId xmlns:a16="http://schemas.microsoft.com/office/drawing/2014/main" id="{05682CE9-79C7-446E-B97F-9B339021D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8074" y="29619"/>
            <a:ext cx="1336491" cy="76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C0AA50-307A-4322-99B2-1190672EE9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533" y="5468415"/>
            <a:ext cx="1317461" cy="115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089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0" y="0"/>
            <a:ext cx="12192000" cy="9037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33" y="81611"/>
            <a:ext cx="920131" cy="763709"/>
          </a:xfrm>
          <a:prstGeom prst="rect">
            <a:avLst/>
          </a:prstGeom>
        </p:spPr>
      </p:pic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BioSentinel: large experiment in a compact spacecraft </a:t>
            </a:r>
            <a:endParaRPr lang="en-US" sz="2000" i="1" dirty="0">
              <a:solidFill>
                <a:schemeClr val="accent1">
                  <a:lumMod val="40000"/>
                  <a:lumOff val="6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" y="957407"/>
            <a:ext cx="8277809" cy="5699837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7961224" y="5585283"/>
            <a:ext cx="123171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Propulsion system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186525" y="2042840"/>
            <a:ext cx="9943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Batteries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429803" y="6443736"/>
            <a:ext cx="2728535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Attitude control subsystem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359091" y="6426915"/>
            <a:ext cx="2093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Star tracker window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9422" y="1761476"/>
            <a:ext cx="13604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Solar arrays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54019" y="2643233"/>
            <a:ext cx="11912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Solar array 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gimbal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48782" y="1275615"/>
            <a:ext cx="1960793" cy="584775"/>
          </a:xfrm>
          <a:prstGeom prst="rect">
            <a:avLst/>
          </a:prstGeom>
          <a:noFill/>
          <a:ln w="254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pPr algn="r"/>
            <a:r>
              <a:rPr lang="en-US" sz="1600" dirty="0" err="1">
                <a:solidFill>
                  <a:srgbClr val="000000"/>
                </a:solidFill>
                <a:latin typeface="Arial"/>
                <a:cs typeface="Arial"/>
              </a:rPr>
              <a:t>BioSensor</a:t>
            </a: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 payload </a:t>
            </a:r>
          </a:p>
          <a:p>
            <a:pPr algn="ctr"/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(~4U, 4.5 kg)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95460" y="1960814"/>
            <a:ext cx="1108161" cy="539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Low-gain antennas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683717" y="2591476"/>
            <a:ext cx="1959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Command &amp; data handling EPS</a:t>
            </a:r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5249540" y="2500448"/>
            <a:ext cx="897158" cy="1139078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cxnSpLocks/>
          </p:cNvCxnSpPr>
          <p:nvPr/>
        </p:nvCxnSpPr>
        <p:spPr>
          <a:xfrm flipH="1">
            <a:off x="7168212" y="4141634"/>
            <a:ext cx="405577" cy="272972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cxnSpLocks/>
          </p:cNvCxnSpPr>
          <p:nvPr/>
        </p:nvCxnSpPr>
        <p:spPr>
          <a:xfrm>
            <a:off x="1191375" y="3057870"/>
            <a:ext cx="685800" cy="401771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cxnSpLocks/>
          </p:cNvCxnSpPr>
          <p:nvPr/>
        </p:nvCxnSpPr>
        <p:spPr>
          <a:xfrm>
            <a:off x="1284787" y="2042840"/>
            <a:ext cx="550668" cy="625015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4547450" y="5834207"/>
            <a:ext cx="331560" cy="573215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 flipH="1">
            <a:off x="6093732" y="2381395"/>
            <a:ext cx="589984" cy="1814333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 flipV="1">
            <a:off x="5779906" y="5026737"/>
            <a:ext cx="366793" cy="1290376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cxnSpLocks/>
          </p:cNvCxnSpPr>
          <p:nvPr/>
        </p:nvCxnSpPr>
        <p:spPr>
          <a:xfrm flipV="1">
            <a:off x="1012025" y="4944783"/>
            <a:ext cx="3633311" cy="727142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stCxn id="52" idx="2"/>
          </p:cNvCxnSpPr>
          <p:nvPr/>
        </p:nvCxnSpPr>
        <p:spPr>
          <a:xfrm flipH="1">
            <a:off x="4193680" y="1860390"/>
            <a:ext cx="35499" cy="1854321"/>
          </a:xfrm>
          <a:prstGeom prst="straightConnector1">
            <a:avLst/>
          </a:prstGeom>
          <a:ln w="25400">
            <a:solidFill>
              <a:srgbClr val="FF6600"/>
            </a:solidFill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-113505" y="5671925"/>
            <a:ext cx="166118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Medium-gain antenna</a:t>
            </a:r>
          </a:p>
        </p:txBody>
      </p:sp>
      <p:cxnSp>
        <p:nvCxnSpPr>
          <p:cNvPr id="65" name="Straight Arrow Connector 64"/>
          <p:cNvCxnSpPr>
            <a:cxnSpLocks/>
          </p:cNvCxnSpPr>
          <p:nvPr/>
        </p:nvCxnSpPr>
        <p:spPr>
          <a:xfrm flipH="1">
            <a:off x="7526635" y="5871431"/>
            <a:ext cx="492853" cy="11443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682089" y="5871431"/>
            <a:ext cx="1493758" cy="535531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dirty="0">
                <a:solidFill>
                  <a:srgbClr val="000000"/>
                </a:solidFill>
                <a:latin typeface="Arial"/>
                <a:cs typeface="Arial"/>
              </a:rPr>
              <a:t>LET radiation sensor</a:t>
            </a:r>
          </a:p>
        </p:txBody>
      </p:sp>
      <p:cxnSp>
        <p:nvCxnSpPr>
          <p:cNvPr id="67" name="Straight Arrow Connector 66"/>
          <p:cNvCxnSpPr>
            <a:stCxn id="66" idx="0"/>
          </p:cNvCxnSpPr>
          <p:nvPr/>
        </p:nvCxnSpPr>
        <p:spPr>
          <a:xfrm flipV="1">
            <a:off x="3428968" y="4463495"/>
            <a:ext cx="935139" cy="1407936"/>
          </a:xfrm>
          <a:prstGeom prst="straightConnector1">
            <a:avLst/>
          </a:prstGeom>
          <a:ln w="25400">
            <a:solidFill>
              <a:srgbClr val="0070C0"/>
            </a:solidFill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flipH="1">
            <a:off x="6155796" y="2381394"/>
            <a:ext cx="527921" cy="2935002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7371000" y="3945990"/>
            <a:ext cx="1342227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cs typeface="Arial"/>
              </a:rPr>
              <a:t>Iris 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solidFill>
                  <a:srgbClr val="000000"/>
                </a:solidFill>
                <a:cs typeface="Arial"/>
              </a:rPr>
              <a:t>transponder</a:t>
            </a:r>
          </a:p>
        </p:txBody>
      </p:sp>
      <p:cxnSp>
        <p:nvCxnSpPr>
          <p:cNvPr id="70" name="Straight Arrow Connector 69"/>
          <p:cNvCxnSpPr>
            <a:cxnSpLocks/>
          </p:cNvCxnSpPr>
          <p:nvPr/>
        </p:nvCxnSpPr>
        <p:spPr>
          <a:xfrm flipH="1">
            <a:off x="6500085" y="3163669"/>
            <a:ext cx="960033" cy="1060966"/>
          </a:xfrm>
          <a:prstGeom prst="straightConnector1">
            <a:avLst/>
          </a:prstGeom>
          <a:ln w="25400">
            <a:headEnd type="none"/>
            <a:tailEnd type="triangle" w="lg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6FF92E4C-8F62-4FBF-BA5A-2E3D98EBD0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7066" t="11869" b="56086"/>
          <a:stretch/>
        </p:blipFill>
        <p:spPr>
          <a:xfrm>
            <a:off x="9403089" y="1761475"/>
            <a:ext cx="2829968" cy="1311789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17BEF90A-FF33-49CE-8ED9-E02BFF4F4C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79644" y="3057870"/>
            <a:ext cx="2801520" cy="199098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C8A53226-4E7F-4AA2-B102-B86FD0201D9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832" t="-1" r="1001" b="67869"/>
          <a:stretch/>
        </p:blipFill>
        <p:spPr>
          <a:xfrm>
            <a:off x="9399424" y="5308354"/>
            <a:ext cx="2612376" cy="899102"/>
          </a:xfrm>
          <a:prstGeom prst="rect">
            <a:avLst/>
          </a:prstGeom>
          <a:ln>
            <a:noFill/>
          </a:ln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8481DAB-4200-4455-83DF-CED8E6801B7C}"/>
              </a:ext>
            </a:extLst>
          </p:cNvPr>
          <p:cNvSpPr txBox="1"/>
          <p:nvPr/>
        </p:nvSpPr>
        <p:spPr>
          <a:xfrm>
            <a:off x="9601181" y="999305"/>
            <a:ext cx="2177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microfluidics </a:t>
            </a:r>
          </a:p>
          <a:p>
            <a:pPr algn="ctr"/>
            <a:r>
              <a:rPr lang="en-US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cs typeface="Arial"/>
              </a:rPr>
              <a:t>delivery system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6" name="Picture 2" descr="Image result for nasa ames logo">
            <a:extLst>
              <a:ext uri="{FF2B5EF4-FFF2-40B4-BE49-F238E27FC236}">
                <a16:creationId xmlns:a16="http://schemas.microsoft.com/office/drawing/2014/main" id="{FCC86F5D-CD3D-4FD4-8C73-3711126BE7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8074" y="29619"/>
            <a:ext cx="1336491" cy="76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3F8FE17-E064-4208-8AF3-B10E9637F009}"/>
              </a:ext>
            </a:extLst>
          </p:cNvPr>
          <p:cNvCxnSpPr>
            <a:cxnSpLocks/>
          </p:cNvCxnSpPr>
          <p:nvPr/>
        </p:nvCxnSpPr>
        <p:spPr>
          <a:xfrm>
            <a:off x="9165929" y="1661254"/>
            <a:ext cx="27012" cy="47824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8634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6">
            <a:extLst>
              <a:ext uri="{FF2B5EF4-FFF2-40B4-BE49-F238E27FC236}">
                <a16:creationId xmlns:a16="http://schemas.microsoft.com/office/drawing/2014/main" id="{14FC738A-A4DE-4CE1-973C-51B53ECB61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832" y="5848738"/>
            <a:ext cx="9086169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" name="Rectangle 114">
            <a:extLst>
              <a:ext uri="{FF2B5EF4-FFF2-40B4-BE49-F238E27FC236}">
                <a16:creationId xmlns:a16="http://schemas.microsoft.com/office/drawing/2014/main" id="{E3A0DB24-F3EC-4C58-B27E-4333EAB6A771}"/>
              </a:ext>
            </a:extLst>
          </p:cNvPr>
          <p:cNvSpPr/>
          <p:nvPr/>
        </p:nvSpPr>
        <p:spPr>
          <a:xfrm>
            <a:off x="812832" y="1657251"/>
            <a:ext cx="9086169" cy="4248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endParaRPr lang="en-US" dirty="0">
              <a:solidFill>
                <a:srgbClr val="FFFFFF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0" y="0"/>
            <a:ext cx="12192000" cy="9037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33" y="81611"/>
            <a:ext cx="920131" cy="763709"/>
          </a:xfrm>
          <a:prstGeom prst="rect">
            <a:avLst/>
          </a:prstGeom>
        </p:spPr>
      </p:pic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BioSentinel: sending biology further than ever before</a:t>
            </a:r>
            <a:endParaRPr lang="en-US" sz="2000" i="1" dirty="0">
              <a:solidFill>
                <a:schemeClr val="accent1">
                  <a:lumMod val="40000"/>
                  <a:lumOff val="6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36" name="Picture 2" descr="Image result for nasa ames logo">
            <a:extLst>
              <a:ext uri="{FF2B5EF4-FFF2-40B4-BE49-F238E27FC236}">
                <a16:creationId xmlns:a16="http://schemas.microsoft.com/office/drawing/2014/main" id="{78231424-8876-4C6B-8676-60355C9BA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8074" y="29619"/>
            <a:ext cx="1336491" cy="76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9">
            <a:extLst>
              <a:ext uri="{FF2B5EF4-FFF2-40B4-BE49-F238E27FC236}">
                <a16:creationId xmlns:a16="http://schemas.microsoft.com/office/drawing/2014/main" id="{E898B45E-8A8E-42BA-B9BE-B42B7EBB8D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11607" y="1764613"/>
            <a:ext cx="638704" cy="593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0">
            <a:extLst>
              <a:ext uri="{FF2B5EF4-FFF2-40B4-BE49-F238E27FC236}">
                <a16:creationId xmlns:a16="http://schemas.microsoft.com/office/drawing/2014/main" id="{F254CCD0-8DBC-4055-9D5B-EF5B6D176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638773">
            <a:off x="3894202" y="2308628"/>
            <a:ext cx="2825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7">
            <a:extLst>
              <a:ext uri="{FF2B5EF4-FFF2-40B4-BE49-F238E27FC236}">
                <a16:creationId xmlns:a16="http://schemas.microsoft.com/office/drawing/2014/main" id="{D662C6DA-90D3-47FE-9282-83901D12C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3139" y="2988078"/>
            <a:ext cx="396875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0">
            <a:extLst>
              <a:ext uri="{FF2B5EF4-FFF2-40B4-BE49-F238E27FC236}">
                <a16:creationId xmlns:a16="http://schemas.microsoft.com/office/drawing/2014/main" id="{326CCB4F-2EC6-4F98-A946-0033204CA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13138" y="5293127"/>
            <a:ext cx="311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" name="Text Box 12">
            <a:extLst>
              <a:ext uri="{FF2B5EF4-FFF2-40B4-BE49-F238E27FC236}">
                <a16:creationId xmlns:a16="http://schemas.microsoft.com/office/drawing/2014/main" id="{2E034E97-8D25-420A-A330-1FFBAD36E1B9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583017" y="3845727"/>
            <a:ext cx="17715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Arial"/>
                <a:ea typeface="ＭＳ Ｐゴシック" charset="0"/>
                <a:cs typeface="Arial"/>
              </a:rPr>
              <a:t>Distance from Earth</a:t>
            </a:r>
          </a:p>
        </p:txBody>
      </p:sp>
      <p:sp>
        <p:nvSpPr>
          <p:cNvPr id="72" name="Line 13">
            <a:extLst>
              <a:ext uri="{FF2B5EF4-FFF2-40B4-BE49-F238E27FC236}">
                <a16:creationId xmlns:a16="http://schemas.microsoft.com/office/drawing/2014/main" id="{1F68DC63-1571-4271-80D7-0FE860A2DD01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6938" y="2321327"/>
            <a:ext cx="0" cy="381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4" name="Line 19">
            <a:extLst>
              <a:ext uri="{FF2B5EF4-FFF2-40B4-BE49-F238E27FC236}">
                <a16:creationId xmlns:a16="http://schemas.microsoft.com/office/drawing/2014/main" id="{24509791-3107-496F-A2EC-ACC127838AF0}"/>
              </a:ext>
            </a:extLst>
          </p:cNvPr>
          <p:cNvSpPr>
            <a:spLocks noChangeShapeType="1"/>
          </p:cNvSpPr>
          <p:nvPr/>
        </p:nvSpPr>
        <p:spPr bwMode="auto">
          <a:xfrm>
            <a:off x="4127563" y="5826527"/>
            <a:ext cx="0" cy="79644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5" name="Line 20">
            <a:extLst>
              <a:ext uri="{FF2B5EF4-FFF2-40B4-BE49-F238E27FC236}">
                <a16:creationId xmlns:a16="http://schemas.microsoft.com/office/drawing/2014/main" id="{28CAD88B-BC0B-4E06-B15A-D294EB9D6FB8}"/>
              </a:ext>
            </a:extLst>
          </p:cNvPr>
          <p:cNvSpPr>
            <a:spLocks noChangeShapeType="1"/>
          </p:cNvSpPr>
          <p:nvPr/>
        </p:nvSpPr>
        <p:spPr bwMode="auto">
          <a:xfrm>
            <a:off x="9499663" y="5826527"/>
            <a:ext cx="0" cy="79644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6" name="Line 21">
            <a:extLst>
              <a:ext uri="{FF2B5EF4-FFF2-40B4-BE49-F238E27FC236}">
                <a16:creationId xmlns:a16="http://schemas.microsoft.com/office/drawing/2014/main" id="{28F98A2C-05AD-49CA-9E45-5CA16BDEEB3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08338" y="5521727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7" name="Line 22">
            <a:extLst>
              <a:ext uri="{FF2B5EF4-FFF2-40B4-BE49-F238E27FC236}">
                <a16:creationId xmlns:a16="http://schemas.microsoft.com/office/drawing/2014/main" id="{22DF4BDA-D282-40A3-9655-C29C8F7E4B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08338" y="5128027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8" name="Line 23">
            <a:extLst>
              <a:ext uri="{FF2B5EF4-FFF2-40B4-BE49-F238E27FC236}">
                <a16:creationId xmlns:a16="http://schemas.microsoft.com/office/drawing/2014/main" id="{C47B433F-F459-4CCD-AA30-004DDA32A97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08338" y="3159527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9" name="Line 24">
            <a:extLst>
              <a:ext uri="{FF2B5EF4-FFF2-40B4-BE49-F238E27FC236}">
                <a16:creationId xmlns:a16="http://schemas.microsoft.com/office/drawing/2014/main" id="{32EDA41E-9519-4E70-BC43-7723910527A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08338" y="2549927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0" name="Line 25">
            <a:extLst>
              <a:ext uri="{FF2B5EF4-FFF2-40B4-BE49-F238E27FC236}">
                <a16:creationId xmlns:a16="http://schemas.microsoft.com/office/drawing/2014/main" id="{DDEC9C50-C34D-46B1-961E-49F162A971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08338" y="2016527"/>
            <a:ext cx="2286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1" name="Line 26">
            <a:extLst>
              <a:ext uri="{FF2B5EF4-FFF2-40B4-BE49-F238E27FC236}">
                <a16:creationId xmlns:a16="http://schemas.microsoft.com/office/drawing/2014/main" id="{97982639-569D-4C4D-BC2B-12440AF930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6938" y="1787927"/>
            <a:ext cx="0" cy="381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82" name="Text Box 27">
            <a:extLst>
              <a:ext uri="{FF2B5EF4-FFF2-40B4-BE49-F238E27FC236}">
                <a16:creationId xmlns:a16="http://schemas.microsoft.com/office/drawing/2014/main" id="{037F68C8-CCB0-4C7C-9F4D-902868655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8939" y="5878507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6 months</a:t>
            </a:r>
          </a:p>
        </p:txBody>
      </p:sp>
      <p:sp>
        <p:nvSpPr>
          <p:cNvPr id="84" name="Text Box 29">
            <a:extLst>
              <a:ext uri="{FF2B5EF4-FFF2-40B4-BE49-F238E27FC236}">
                <a16:creationId xmlns:a16="http://schemas.microsoft.com/office/drawing/2014/main" id="{70CADCC2-FD07-4D4D-8675-0CE8DA480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8160" y="5853686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3 years</a:t>
            </a:r>
          </a:p>
        </p:txBody>
      </p:sp>
      <p:sp>
        <p:nvSpPr>
          <p:cNvPr id="85" name="Text Box 30">
            <a:extLst>
              <a:ext uri="{FF2B5EF4-FFF2-40B4-BE49-F238E27FC236}">
                <a16:creationId xmlns:a16="http://schemas.microsoft.com/office/drawing/2014/main" id="{71956DA8-2831-4773-A06A-6B46B443D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64" y="5369327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62 mi</a:t>
            </a:r>
          </a:p>
        </p:txBody>
      </p:sp>
      <p:sp>
        <p:nvSpPr>
          <p:cNvPr id="86" name="Text Box 31">
            <a:extLst>
              <a:ext uri="{FF2B5EF4-FFF2-40B4-BE49-F238E27FC236}">
                <a16:creationId xmlns:a16="http://schemas.microsoft.com/office/drawing/2014/main" id="{B5299EA4-9D1F-4B5A-A0C8-2970458E6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64" y="4988327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180-300 mi</a:t>
            </a:r>
          </a:p>
        </p:txBody>
      </p:sp>
      <p:sp>
        <p:nvSpPr>
          <p:cNvPr id="87" name="Text Box 32">
            <a:extLst>
              <a:ext uri="{FF2B5EF4-FFF2-40B4-BE49-F238E27FC236}">
                <a16:creationId xmlns:a16="http://schemas.microsoft.com/office/drawing/2014/main" id="{FB97AD80-C167-41CA-87F3-B1CCAECEF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5664" y="3007127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240,000 mi</a:t>
            </a:r>
          </a:p>
        </p:txBody>
      </p:sp>
      <p:sp>
        <p:nvSpPr>
          <p:cNvPr id="88" name="Text Box 33">
            <a:extLst>
              <a:ext uri="{FF2B5EF4-FFF2-40B4-BE49-F238E27FC236}">
                <a16:creationId xmlns:a16="http://schemas.microsoft.com/office/drawing/2014/main" id="{03F2D439-C2A8-418F-99CD-87A4220F00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338" y="2397527"/>
            <a:ext cx="1143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Millions mi</a:t>
            </a:r>
          </a:p>
        </p:txBody>
      </p:sp>
      <p:sp>
        <p:nvSpPr>
          <p:cNvPr id="89" name="Text Box 34">
            <a:extLst>
              <a:ext uri="{FF2B5EF4-FFF2-40B4-BE49-F238E27FC236}">
                <a16:creationId xmlns:a16="http://schemas.microsoft.com/office/drawing/2014/main" id="{7E210C19-29F7-4C5A-B1B4-4AD3617E9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138" y="1864127"/>
            <a:ext cx="1219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36 million mi</a:t>
            </a:r>
          </a:p>
        </p:txBody>
      </p:sp>
      <p:sp>
        <p:nvSpPr>
          <p:cNvPr id="91" name="Line 37">
            <a:extLst>
              <a:ext uri="{FF2B5EF4-FFF2-40B4-BE49-F238E27FC236}">
                <a16:creationId xmlns:a16="http://schemas.microsoft.com/office/drawing/2014/main" id="{98F6A063-1597-49B9-9E7F-515E2E9252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36938" y="5826527"/>
            <a:ext cx="6807200" cy="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2" name="Line 38">
            <a:extLst>
              <a:ext uri="{FF2B5EF4-FFF2-40B4-BE49-F238E27FC236}">
                <a16:creationId xmlns:a16="http://schemas.microsoft.com/office/drawing/2014/main" id="{927592DA-7692-467C-B5DE-2AE15C40CE8E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6938" y="2930927"/>
            <a:ext cx="0" cy="2895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 type="oval" w="med" len="med"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3" name="Text Box 39">
            <a:extLst>
              <a:ext uri="{FF2B5EF4-FFF2-40B4-BE49-F238E27FC236}">
                <a16:creationId xmlns:a16="http://schemas.microsoft.com/office/drawing/2014/main" id="{B1C0647B-1186-4930-9B07-B01256533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2841" y="3303644"/>
            <a:ext cx="12232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rPr>
              <a:t>Unknown</a:t>
            </a:r>
          </a:p>
        </p:txBody>
      </p:sp>
      <p:sp>
        <p:nvSpPr>
          <p:cNvPr id="94" name="Line 46">
            <a:extLst>
              <a:ext uri="{FF2B5EF4-FFF2-40B4-BE49-F238E27FC236}">
                <a16:creationId xmlns:a16="http://schemas.microsoft.com/office/drawing/2014/main" id="{5F907283-9F07-4ADC-BC53-4E8A159CEBE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6126" y="5826527"/>
            <a:ext cx="0" cy="98571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5" name="Text Box 47">
            <a:extLst>
              <a:ext uri="{FF2B5EF4-FFF2-40B4-BE49-F238E27FC236}">
                <a16:creationId xmlns:a16="http://schemas.microsoft.com/office/drawing/2014/main" id="{DE490625-82C1-46E4-8E25-042E7B63D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4014" y="5870569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12 months</a:t>
            </a:r>
          </a:p>
        </p:txBody>
      </p:sp>
      <p:sp>
        <p:nvSpPr>
          <p:cNvPr id="96" name="Rectangle 3">
            <a:extLst>
              <a:ext uri="{FF2B5EF4-FFF2-40B4-BE49-F238E27FC236}">
                <a16:creationId xmlns:a16="http://schemas.microsoft.com/office/drawing/2014/main" id="{B65DC96B-C5D1-4BD1-9CCB-B2B78F33BC60}"/>
              </a:ext>
            </a:extLst>
          </p:cNvPr>
          <p:cNvSpPr txBox="1">
            <a:spLocks/>
          </p:cNvSpPr>
          <p:nvPr/>
        </p:nvSpPr>
        <p:spPr>
          <a:xfrm>
            <a:off x="5326126" y="4988327"/>
            <a:ext cx="1649412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Extended ISS</a:t>
            </a:r>
          </a:p>
        </p:txBody>
      </p:sp>
      <p:sp>
        <p:nvSpPr>
          <p:cNvPr id="97" name="Rectangle 3">
            <a:extLst>
              <a:ext uri="{FF2B5EF4-FFF2-40B4-BE49-F238E27FC236}">
                <a16:creationId xmlns:a16="http://schemas.microsoft.com/office/drawing/2014/main" id="{0B72E2E9-5CCD-4D21-9932-859F55BCE714}"/>
              </a:ext>
            </a:extLst>
          </p:cNvPr>
          <p:cNvSpPr txBox="1">
            <a:spLocks/>
          </p:cNvSpPr>
          <p:nvPr/>
        </p:nvSpPr>
        <p:spPr>
          <a:xfrm>
            <a:off x="4202176" y="2397527"/>
            <a:ext cx="1649412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prstClr val="white"/>
                </a:solidFill>
                <a:latin typeface="Calibri"/>
                <a:ea typeface="ＭＳ Ｐゴシック" charset="0"/>
                <a:cs typeface="ＭＳ Ｐゴシック" charset="0"/>
              </a:rPr>
              <a:t>NEA</a:t>
            </a:r>
          </a:p>
        </p:txBody>
      </p:sp>
      <p:sp>
        <p:nvSpPr>
          <p:cNvPr id="98" name="Rectangle 3">
            <a:extLst>
              <a:ext uri="{FF2B5EF4-FFF2-40B4-BE49-F238E27FC236}">
                <a16:creationId xmlns:a16="http://schemas.microsoft.com/office/drawing/2014/main" id="{BC9D03DC-390A-4B86-94DD-844A7553F1DF}"/>
              </a:ext>
            </a:extLst>
          </p:cNvPr>
          <p:cNvSpPr txBox="1">
            <a:spLocks/>
          </p:cNvSpPr>
          <p:nvPr/>
        </p:nvSpPr>
        <p:spPr>
          <a:xfrm>
            <a:off x="8412756" y="1989896"/>
            <a:ext cx="770468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solidFill>
                  <a:schemeClr val="accent2"/>
                </a:solidFill>
                <a:latin typeface="Arial"/>
                <a:ea typeface="ＭＳ Ｐゴシック" charset="0"/>
                <a:cs typeface="Arial"/>
              </a:rPr>
              <a:t>Mars</a:t>
            </a:r>
          </a:p>
        </p:txBody>
      </p:sp>
      <p:sp>
        <p:nvSpPr>
          <p:cNvPr id="100" name="Rectangle 3">
            <a:extLst>
              <a:ext uri="{FF2B5EF4-FFF2-40B4-BE49-F238E27FC236}">
                <a16:creationId xmlns:a16="http://schemas.microsoft.com/office/drawing/2014/main" id="{61744681-D3EF-4CF1-8DC6-2665220FAE97}"/>
              </a:ext>
            </a:extLst>
          </p:cNvPr>
          <p:cNvSpPr txBox="1">
            <a:spLocks/>
          </p:cNvSpPr>
          <p:nvPr/>
        </p:nvSpPr>
        <p:spPr>
          <a:xfrm>
            <a:off x="3676713" y="2835677"/>
            <a:ext cx="1649412" cy="3048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sz="1400" dirty="0">
                <a:solidFill>
                  <a:prstClr val="white"/>
                </a:solidFill>
                <a:latin typeface="Calibri"/>
                <a:ea typeface="ＭＳ Ｐゴシック" charset="0"/>
                <a:cs typeface="ＭＳ Ｐゴシック" charset="0"/>
              </a:rPr>
              <a:t>•  L2</a:t>
            </a:r>
          </a:p>
        </p:txBody>
      </p:sp>
      <p:sp>
        <p:nvSpPr>
          <p:cNvPr id="101" name="Arc 100">
            <a:extLst>
              <a:ext uri="{FF2B5EF4-FFF2-40B4-BE49-F238E27FC236}">
                <a16:creationId xmlns:a16="http://schemas.microsoft.com/office/drawing/2014/main" id="{54A85147-C351-4D74-9703-D2F6D1D1BD92}"/>
              </a:ext>
            </a:extLst>
          </p:cNvPr>
          <p:cNvSpPr/>
          <p:nvPr/>
        </p:nvSpPr>
        <p:spPr>
          <a:xfrm flipH="1">
            <a:off x="3161709" y="1668321"/>
            <a:ext cx="6120680" cy="2520280"/>
          </a:xfrm>
          <a:prstGeom prst="arc">
            <a:avLst>
              <a:gd name="adj1" fmla="val 20200532"/>
              <a:gd name="adj2" fmla="val 21579512"/>
            </a:avLst>
          </a:prstGeom>
          <a:ln w="381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3366FF"/>
              </a:solidFill>
              <a:latin typeface="Calibri"/>
            </a:endParaRPr>
          </a:p>
        </p:txBody>
      </p:sp>
      <p:sp>
        <p:nvSpPr>
          <p:cNvPr id="102" name="Line 46">
            <a:extLst>
              <a:ext uri="{FF2B5EF4-FFF2-40B4-BE49-F238E27FC236}">
                <a16:creationId xmlns:a16="http://schemas.microsoft.com/office/drawing/2014/main" id="{1C67BF3A-B29E-47FF-9197-50D784879F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33927" y="5828015"/>
            <a:ext cx="0" cy="78156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03" name="Text Box 47">
            <a:extLst>
              <a:ext uri="{FF2B5EF4-FFF2-40B4-BE49-F238E27FC236}">
                <a16:creationId xmlns:a16="http://schemas.microsoft.com/office/drawing/2014/main" id="{682B3B0A-DD71-4BEA-A84E-7652E2E8F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1816" y="5872057"/>
            <a:ext cx="1082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alibri"/>
                <a:ea typeface="ＭＳ Ｐゴシック" charset="0"/>
                <a:cs typeface="ＭＳ Ｐゴシック" charset="0"/>
              </a:rPr>
              <a:t>18 months</a:t>
            </a:r>
          </a:p>
        </p:txBody>
      </p:sp>
      <p:sp>
        <p:nvSpPr>
          <p:cNvPr id="106" name="Rectangle 3">
            <a:extLst>
              <a:ext uri="{FF2B5EF4-FFF2-40B4-BE49-F238E27FC236}">
                <a16:creationId xmlns:a16="http://schemas.microsoft.com/office/drawing/2014/main" id="{EF1F8BFF-6B60-44AF-A16C-C1C97669604F}"/>
              </a:ext>
            </a:extLst>
          </p:cNvPr>
          <p:cNvSpPr txBox="1">
            <a:spLocks/>
          </p:cNvSpPr>
          <p:nvPr/>
        </p:nvSpPr>
        <p:spPr>
          <a:xfrm>
            <a:off x="430721" y="999849"/>
            <a:ext cx="11044210" cy="765451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20000"/>
              </a:spcBef>
            </a:pPr>
            <a:r>
              <a:rPr lang="en-US" dirty="0">
                <a:latin typeface="Arial"/>
                <a:ea typeface="ＭＳ Ｐゴシック" charset="0"/>
                <a:cs typeface="Arial"/>
              </a:rPr>
              <a:t>The limits of life in space – as we know it – is 12.5 days on a lunar round trip or 1.2 years in LEO. As we send people further into space, we need to understand the biological risks and how they can be addressed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9" name="Picture 17">
            <a:extLst>
              <a:ext uri="{FF2B5EF4-FFF2-40B4-BE49-F238E27FC236}">
                <a16:creationId xmlns:a16="http://schemas.microsoft.com/office/drawing/2014/main" id="{5AC43E30-4B0F-4EC3-9F6F-DD16D0908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653" y="4988328"/>
            <a:ext cx="722313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1" name="Group 110">
            <a:extLst>
              <a:ext uri="{FF2B5EF4-FFF2-40B4-BE49-F238E27FC236}">
                <a16:creationId xmlns:a16="http://schemas.microsoft.com/office/drawing/2014/main" id="{E9F87B96-D9B6-44C6-864F-52D4BDD18BCF}"/>
              </a:ext>
            </a:extLst>
          </p:cNvPr>
          <p:cNvGrpSpPr/>
          <p:nvPr/>
        </p:nvGrpSpPr>
        <p:grpSpPr>
          <a:xfrm>
            <a:off x="9899002" y="2417784"/>
            <a:ext cx="2373182" cy="2146410"/>
            <a:chOff x="-544265" y="1110755"/>
            <a:chExt cx="2373182" cy="2146410"/>
          </a:xfrm>
        </p:grpSpPr>
        <p:sp>
          <p:nvSpPr>
            <p:cNvPr id="112" name="Rectangle 6">
              <a:extLst>
                <a:ext uri="{FF2B5EF4-FFF2-40B4-BE49-F238E27FC236}">
                  <a16:creationId xmlns:a16="http://schemas.microsoft.com/office/drawing/2014/main" id="{1BB3B8AB-4080-47AF-BBD3-66FAC5362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544265" y="1110755"/>
              <a:ext cx="2373182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i="1" dirty="0">
                  <a:latin typeface="Arial"/>
                  <a:cs typeface="Arial"/>
                </a:rPr>
                <a:t>Saccharomyces Cerevisiae</a:t>
              </a:r>
              <a:endParaRPr lang="en-US" sz="1600" b="1" dirty="0">
                <a:latin typeface="Arial"/>
                <a:cs typeface="Arial"/>
              </a:endParaRPr>
            </a:p>
          </p:txBody>
        </p:sp>
        <p:pic>
          <p:nvPicPr>
            <p:cNvPr id="113" name="Picture 11" descr="S-cerevisiae">
              <a:extLst>
                <a:ext uri="{FF2B5EF4-FFF2-40B4-BE49-F238E27FC236}">
                  <a16:creationId xmlns:a16="http://schemas.microsoft.com/office/drawing/2014/main" id="{CAF0FFF1-4A62-4155-AD03-AC22AC91C6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6940"/>
            <a:stretch/>
          </p:blipFill>
          <p:spPr bwMode="auto">
            <a:xfrm>
              <a:off x="-104335" y="1851071"/>
              <a:ext cx="1479478" cy="1406094"/>
            </a:xfrm>
            <a:prstGeom prst="rect">
              <a:avLst/>
            </a:prstGeom>
            <a:noFill/>
          </p:spPr>
        </p:pic>
      </p:grpSp>
      <p:sp>
        <p:nvSpPr>
          <p:cNvPr id="110" name="Rectangle 35">
            <a:extLst>
              <a:ext uri="{FF2B5EF4-FFF2-40B4-BE49-F238E27FC236}">
                <a16:creationId xmlns:a16="http://schemas.microsoft.com/office/drawing/2014/main" id="{86E63D1F-4EE8-4CFE-94E0-31CA1197B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6939" y="4759728"/>
            <a:ext cx="2389187" cy="1087521"/>
          </a:xfrm>
          <a:prstGeom prst="rect">
            <a:avLst/>
          </a:prstGeom>
          <a:solidFill>
            <a:srgbClr val="00FF00">
              <a:alpha val="27000"/>
            </a:srgbClr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  <p:txBody>
          <a:bodyPr wrap="none" anchor="ctr"/>
          <a:lstStyle/>
          <a:p>
            <a:endParaRPr lang="en-US" dirty="0">
              <a:solidFill>
                <a:srgbClr val="00B050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90" name="Rectangle 36">
            <a:extLst>
              <a:ext uri="{FF2B5EF4-FFF2-40B4-BE49-F238E27FC236}">
                <a16:creationId xmlns:a16="http://schemas.microsoft.com/office/drawing/2014/main" id="{98822B12-44A8-493C-B242-038006C73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6939" y="2930927"/>
            <a:ext cx="542925" cy="1959360"/>
          </a:xfrm>
          <a:prstGeom prst="rect">
            <a:avLst/>
          </a:prstGeom>
          <a:solidFill>
            <a:srgbClr val="00FF00">
              <a:alpha val="27000"/>
            </a:srgbClr>
          </a:solidFill>
          <a:ln w="9525">
            <a:noFill/>
            <a:miter lim="800000"/>
            <a:headEnd/>
            <a:tailEnd/>
          </a:ln>
          <a:effectLst>
            <a:softEdge rad="63500"/>
          </a:effectLst>
        </p:spPr>
        <p:txBody>
          <a:bodyPr wrap="none" anchor="ctr"/>
          <a:lstStyle/>
          <a:p>
            <a:pPr algn="ctr"/>
            <a:endParaRPr lang="en-US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pic>
        <p:nvPicPr>
          <p:cNvPr id="116" name="Picture 115" descr="A picture containing satellite, transport&#10;&#10;Description automatically generated">
            <a:extLst>
              <a:ext uri="{FF2B5EF4-FFF2-40B4-BE49-F238E27FC236}">
                <a16:creationId xmlns:a16="http://schemas.microsoft.com/office/drawing/2014/main" id="{A88EE4B1-5004-4ACA-BC51-C9F62694C947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t="2787" b="10730"/>
          <a:stretch/>
        </p:blipFill>
        <p:spPr>
          <a:xfrm>
            <a:off x="3340113" y="1503927"/>
            <a:ext cx="1900745" cy="924659"/>
          </a:xfrm>
          <a:prstGeom prst="rect">
            <a:avLst/>
          </a:prstGeom>
        </p:spPr>
      </p:pic>
      <p:sp>
        <p:nvSpPr>
          <p:cNvPr id="108" name="Text Box 40">
            <a:extLst>
              <a:ext uri="{FF2B5EF4-FFF2-40B4-BE49-F238E27FC236}">
                <a16:creationId xmlns:a16="http://schemas.microsoft.com/office/drawing/2014/main" id="{2CBF5161-DEF0-4211-8B0F-B1F87808F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4946" y="4789889"/>
            <a:ext cx="9539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/>
                <a:ea typeface="ＭＳ Ｐゴシック" charset="0"/>
                <a:cs typeface="Arial"/>
              </a:rPr>
              <a:t>Known</a:t>
            </a:r>
          </a:p>
        </p:txBody>
      </p:sp>
      <p:sp>
        <p:nvSpPr>
          <p:cNvPr id="117" name="Rectangle 6">
            <a:extLst>
              <a:ext uri="{FF2B5EF4-FFF2-40B4-BE49-F238E27FC236}">
                <a16:creationId xmlns:a16="http://schemas.microsoft.com/office/drawing/2014/main" id="{A526F7C0-29A0-41E0-BDBF-BAB688448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5103" y="4748115"/>
            <a:ext cx="220713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 dirty="0">
                <a:latin typeface="Arial"/>
                <a:cs typeface="Arial"/>
              </a:rPr>
              <a:t>Yeast cells that can survive in stasis for long durations</a:t>
            </a: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6252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2">
            <a:extLst>
              <a:ext uri="{FF2B5EF4-FFF2-40B4-BE49-F238E27FC236}">
                <a16:creationId xmlns:a16="http://schemas.microsoft.com/office/drawing/2014/main" id="{722F320A-EE8F-4CFC-AF40-04A5406EE1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2" r="43077"/>
          <a:stretch/>
        </p:blipFill>
        <p:spPr bwMode="auto">
          <a:xfrm>
            <a:off x="288021" y="3705707"/>
            <a:ext cx="4821097" cy="277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36"/>
          <p:cNvSpPr/>
          <p:nvPr/>
        </p:nvSpPr>
        <p:spPr>
          <a:xfrm>
            <a:off x="0" y="0"/>
            <a:ext cx="12192000" cy="9037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33" y="81611"/>
            <a:ext cx="920131" cy="763709"/>
          </a:xfrm>
          <a:prstGeom prst="rect">
            <a:avLst/>
          </a:prstGeom>
        </p:spPr>
      </p:pic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0" y="235596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rPr>
              <a:t>BioSentinel: preparing for trajectory uncertainty</a:t>
            </a:r>
            <a:endParaRPr lang="en-US" sz="2000" i="1" dirty="0">
              <a:solidFill>
                <a:schemeClr val="accent1">
                  <a:lumMod val="40000"/>
                  <a:lumOff val="60000"/>
                </a:schemeClr>
              </a:solidFill>
              <a:latin typeface="Arial"/>
              <a:cs typeface="Arial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9215798-F9F8-46DB-9724-D112F05CE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2425" y="2156160"/>
            <a:ext cx="5349551" cy="401216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83FDF6B-2521-45D3-B316-8B80B4382027}"/>
              </a:ext>
            </a:extLst>
          </p:cNvPr>
          <p:cNvSpPr txBox="1"/>
          <p:nvPr/>
        </p:nvSpPr>
        <p:spPr>
          <a:xfrm>
            <a:off x="5980923" y="6099184"/>
            <a:ext cx="43387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400" dirty="0">
                <a:latin typeface="Arial"/>
                <a:cs typeface="Arial"/>
              </a:rPr>
              <a:t>Monte Carlo analysis of BioSentinel position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400" dirty="0">
                <a:latin typeface="Arial"/>
                <a:cs typeface="Arial"/>
              </a:rPr>
              <a:t>(Aug 23</a:t>
            </a:r>
            <a:r>
              <a:rPr lang="en-US" sz="1400" baseline="30000" dirty="0">
                <a:latin typeface="Arial"/>
                <a:cs typeface="Arial"/>
              </a:rPr>
              <a:t>rd</a:t>
            </a:r>
            <a:r>
              <a:rPr lang="en-US" sz="1400" dirty="0">
                <a:latin typeface="Arial"/>
                <a:cs typeface="Arial"/>
              </a:rPr>
              <a:t> launch date)</a:t>
            </a:r>
            <a:endParaRPr lang="en-US" sz="1100" dirty="0">
              <a:latin typeface="Arial"/>
              <a:cs typeface="Arial"/>
            </a:endParaRPr>
          </a:p>
        </p:txBody>
      </p:sp>
      <p:sp>
        <p:nvSpPr>
          <p:cNvPr id="7" name="Right Bracket 6">
            <a:extLst>
              <a:ext uri="{FF2B5EF4-FFF2-40B4-BE49-F238E27FC236}">
                <a16:creationId xmlns:a16="http://schemas.microsoft.com/office/drawing/2014/main" id="{1645D8E3-F54C-44C9-AA39-9EE3FA1C4CC6}"/>
              </a:ext>
            </a:extLst>
          </p:cNvPr>
          <p:cNvSpPr/>
          <p:nvPr/>
        </p:nvSpPr>
        <p:spPr>
          <a:xfrm>
            <a:off x="10319658" y="2565919"/>
            <a:ext cx="195942" cy="1212980"/>
          </a:xfrm>
          <a:prstGeom prst="rightBracke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Bracket 41">
            <a:extLst>
              <a:ext uri="{FF2B5EF4-FFF2-40B4-BE49-F238E27FC236}">
                <a16:creationId xmlns:a16="http://schemas.microsoft.com/office/drawing/2014/main" id="{A7C67F0E-B1CB-4D85-942A-135E77795D62}"/>
              </a:ext>
            </a:extLst>
          </p:cNvPr>
          <p:cNvSpPr/>
          <p:nvPr/>
        </p:nvSpPr>
        <p:spPr>
          <a:xfrm>
            <a:off x="10322769" y="3858575"/>
            <a:ext cx="192831" cy="1674477"/>
          </a:xfrm>
          <a:prstGeom prst="rightBracke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Bracket 42">
            <a:extLst>
              <a:ext uri="{FF2B5EF4-FFF2-40B4-BE49-F238E27FC236}">
                <a16:creationId xmlns:a16="http://schemas.microsoft.com/office/drawing/2014/main" id="{7B31539B-FEB7-4715-953D-6BD4449B125E}"/>
              </a:ext>
            </a:extLst>
          </p:cNvPr>
          <p:cNvSpPr/>
          <p:nvPr/>
        </p:nvSpPr>
        <p:spPr>
          <a:xfrm>
            <a:off x="10319658" y="5645103"/>
            <a:ext cx="195942" cy="103932"/>
          </a:xfrm>
          <a:prstGeom prst="rightBracke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04FFBD-D375-4695-AD42-D0774AAEA521}"/>
              </a:ext>
            </a:extLst>
          </p:cNvPr>
          <p:cNvSpPr txBox="1"/>
          <p:nvPr/>
        </p:nvSpPr>
        <p:spPr>
          <a:xfrm>
            <a:off x="10751976" y="3051110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Nominal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5C8304F-A117-4EA7-80B9-37850C209E8D}"/>
              </a:ext>
            </a:extLst>
          </p:cNvPr>
          <p:cNvSpPr txBox="1"/>
          <p:nvPr/>
        </p:nvSpPr>
        <p:spPr>
          <a:xfrm>
            <a:off x="10751976" y="3994709"/>
            <a:ext cx="13218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Captured by Earth – Moon system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26EB247-7517-4688-A088-DCB5C41BD14F}"/>
              </a:ext>
            </a:extLst>
          </p:cNvPr>
          <p:cNvSpPr txBox="1"/>
          <p:nvPr/>
        </p:nvSpPr>
        <p:spPr>
          <a:xfrm>
            <a:off x="10720874" y="5358515"/>
            <a:ext cx="1835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Lunar or Earth Impact</a:t>
            </a:r>
          </a:p>
        </p:txBody>
      </p:sp>
      <p:pic>
        <p:nvPicPr>
          <p:cNvPr id="16" name="Picture 2" descr="Image result for nasa ames logo">
            <a:extLst>
              <a:ext uri="{FF2B5EF4-FFF2-40B4-BE49-F238E27FC236}">
                <a16:creationId xmlns:a16="http://schemas.microsoft.com/office/drawing/2014/main" id="{7E018933-B572-4DDE-A949-8138DEF25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8074" y="29619"/>
            <a:ext cx="1336491" cy="763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FA098934-32C0-4650-9FF6-5626275841CF}"/>
              </a:ext>
            </a:extLst>
          </p:cNvPr>
          <p:cNvSpPr txBox="1">
            <a:spLocks/>
          </p:cNvSpPr>
          <p:nvPr/>
        </p:nvSpPr>
        <p:spPr>
          <a:xfrm>
            <a:off x="493295" y="999849"/>
            <a:ext cx="10981635" cy="765451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>
                <a:latin typeface="Arial"/>
                <a:ea typeface="ＭＳ Ｐゴシック" charset="0"/>
                <a:cs typeface="Arial"/>
              </a:rPr>
              <a:t>BioSentinel is traveling to deep space on board the maiden voyage of the Space Launch System during the Artemis-1 mission.  </a:t>
            </a:r>
            <a:r>
              <a:rPr lang="en-US" sz="1800" dirty="0">
                <a:latin typeface="Arial"/>
                <a:cs typeface="Arial"/>
              </a:rPr>
              <a:t>The nominal plan is for the BioSentinel spacecraft to enter a heliocentric orbit and travel far into deep space beyond the protective influence of Earth.  As a secondary payload, final trajectory placement is uncertain due to multiple variables prior to deployment of the spacecraft.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Arial"/>
              <a:cs typeface="Arial"/>
            </a:endParaRPr>
          </a:p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2D7592-EA0B-4F7D-AB65-0023D914692C}"/>
              </a:ext>
            </a:extLst>
          </p:cNvPr>
          <p:cNvSpPr txBox="1"/>
          <p:nvPr/>
        </p:nvSpPr>
        <p:spPr>
          <a:xfrm>
            <a:off x="493295" y="2393460"/>
            <a:ext cx="5487628" cy="192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Arial"/>
                <a:cs typeface="Arial"/>
              </a:rPr>
              <a:t>Potential trajectories include: heliocentric, earth return and orbit, earth impact, and lunar impact.  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Arial"/>
              <a:cs typeface="Arial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Arial"/>
                <a:cs typeface="Arial"/>
              </a:rPr>
              <a:t>Mission operations team is preparing for the wide variety of trajectory scenarios.</a:t>
            </a:r>
            <a:endParaRPr lang="en-US" sz="1400" dirty="0">
              <a:latin typeface="Arial"/>
              <a:cs typeface="Arial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900" u="sng" dirty="0">
              <a:solidFill>
                <a:srgbClr val="3366FF"/>
              </a:solidFill>
              <a:latin typeface="Arial"/>
              <a:cs typeface="Arial"/>
            </a:endParaRPr>
          </a:p>
          <a:p>
            <a:pPr eaLnBrk="0" hangingPunct="0">
              <a:lnSpc>
                <a:spcPct val="90000"/>
              </a:lnSpc>
              <a:spcBef>
                <a:spcPct val="20000"/>
              </a:spcBef>
            </a:pPr>
            <a:endParaRPr lang="en-US" dirty="0">
              <a:latin typeface="Arial"/>
              <a:ea typeface="ＭＳ Ｐゴシック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31493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22688</TotalTime>
  <Words>289</Words>
  <Application>Microsoft Office PowerPoint</Application>
  <PresentationFormat>Widescreen</PresentationFormat>
  <Paragraphs>50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Napoli, Matthew C. (ARC-RS)</cp:lastModifiedBy>
  <cp:revision>461</cp:revision>
  <dcterms:created xsi:type="dcterms:W3CDTF">2016-10-25T19:43:46Z</dcterms:created>
  <dcterms:modified xsi:type="dcterms:W3CDTF">2022-07-22T20:43:12Z</dcterms:modified>
</cp:coreProperties>
</file>