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336" r:id="rId5"/>
    <p:sldId id="319" r:id="rId6"/>
    <p:sldId id="337" r:id="rId7"/>
    <p:sldId id="261" r:id="rId8"/>
    <p:sldId id="358" r:id="rId9"/>
    <p:sldId id="314" r:id="rId10"/>
    <p:sldId id="279" r:id="rId11"/>
    <p:sldId id="359" r:id="rId12"/>
    <p:sldId id="360" r:id="rId13"/>
    <p:sldId id="361" r:id="rId14"/>
    <p:sldId id="931" r:id="rId15"/>
    <p:sldId id="365" r:id="rId16"/>
    <p:sldId id="930" r:id="rId17"/>
    <p:sldId id="280" r:id="rId18"/>
    <p:sldId id="362" r:id="rId19"/>
    <p:sldId id="289" r:id="rId20"/>
    <p:sldId id="2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066FF"/>
    <a:srgbClr val="6699FF"/>
    <a:srgbClr val="98B3D8"/>
    <a:srgbClr val="2D5C9E"/>
    <a:srgbClr val="0066CC"/>
    <a:srgbClr val="CCFFFF"/>
    <a:srgbClr val="FFFFFF"/>
    <a:srgbClr val="CCE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4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7D6A3-BCC2-49C0-8189-4A324481FA53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7F6C5-31A3-47F2-8131-F08230D0E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55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CFDD29-1C60-4B99-903A-49BFE3C22980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703263"/>
            <a:ext cx="6165850" cy="3468687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781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78EB60-E316-4A32-89E0-060CAE0DB6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703263"/>
            <a:ext cx="6164263" cy="3468687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5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83CA35-87B3-40DC-824E-7F298B5A865F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232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83CA35-87B3-40DC-824E-7F298B5A865F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257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83CA35-87B3-40DC-824E-7F298B5A865F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938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24F649-956B-43FF-984A-1E48B2F0986B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474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24F649-956B-43FF-984A-1E48B2F0986B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506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24F649-956B-43FF-984A-1E48B2F0986B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0781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24F649-956B-43FF-984A-1E48B2F0986B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40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6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2"/>
            <a:ext cx="10515600" cy="4779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6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5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0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8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4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0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2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4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4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14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0"/>
            <a:ext cx="11074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143000"/>
            <a:ext cx="57912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143000"/>
            <a:ext cx="5791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000500"/>
            <a:ext cx="5791200" cy="2705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33309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F2622-87D0-4F43-A11F-50295E8D2D8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0DAF6-D888-4315-B36F-3435C655D2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762000"/>
          </a:xfrm>
          <a:prstGeom prst="rect">
            <a:avLst/>
          </a:prstGeom>
          <a:gradFill rotWithShape="1">
            <a:gsLst>
              <a:gs pos="0">
                <a:srgbClr val="0066CC"/>
              </a:gs>
              <a:gs pos="0">
                <a:srgbClr val="0066CC"/>
              </a:gs>
            </a:gsLst>
            <a:lin ang="0" scaled="1"/>
          </a:gradFill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6"/>
          <p:cNvSpPr>
            <a:spLocks noChangeArrowheads="1"/>
          </p:cNvSpPr>
          <p:nvPr userDrawn="1"/>
        </p:nvSpPr>
        <p:spPr bwMode="auto">
          <a:xfrm>
            <a:off x="0" y="762000"/>
            <a:ext cx="12192000" cy="177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Text Box 7"/>
          <p:cNvSpPr txBox="1">
            <a:spLocks noChangeArrowheads="1"/>
          </p:cNvSpPr>
          <p:nvPr userDrawn="1"/>
        </p:nvSpPr>
        <p:spPr bwMode="auto">
          <a:xfrm>
            <a:off x="-543959" y="732622"/>
            <a:ext cx="26371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800" b="1" i="1" dirty="0">
                <a:solidFill>
                  <a:schemeClr val="bg1"/>
                </a:solidFill>
              </a:rPr>
              <a:t>Goddard Space Flight Center</a:t>
            </a:r>
          </a:p>
        </p:txBody>
      </p:sp>
      <p:sp>
        <p:nvSpPr>
          <p:cNvPr id="12" name="Text Box 10"/>
          <p:cNvSpPr txBox="1">
            <a:spLocks noChangeArrowheads="1"/>
          </p:cNvSpPr>
          <p:nvPr userDrawn="1"/>
        </p:nvSpPr>
        <p:spPr bwMode="auto">
          <a:xfrm>
            <a:off x="10701970" y="725146"/>
            <a:ext cx="152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1000" b="1" i="1" dirty="0">
                <a:solidFill>
                  <a:schemeClr val="bg1"/>
                </a:solidFill>
              </a:rPr>
              <a:t>Wallops Flight Facility</a:t>
            </a:r>
          </a:p>
        </p:txBody>
      </p:sp>
      <p:pic>
        <p:nvPicPr>
          <p:cNvPr id="13" name="Picture 12"/>
          <p:cNvPicPr preferRelativeResize="0"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0927" y="0"/>
            <a:ext cx="847157" cy="734827"/>
          </a:xfrm>
          <a:prstGeom prst="rect">
            <a:avLst/>
          </a:prstGeom>
        </p:spPr>
      </p:pic>
      <p:pic>
        <p:nvPicPr>
          <p:cNvPr id="6146" name="Picture 2" descr="NASA logo"/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8" t="7539" r="24863" b="7160"/>
          <a:stretch/>
        </p:blipFill>
        <p:spPr bwMode="auto">
          <a:xfrm>
            <a:off x="330508" y="11017"/>
            <a:ext cx="866410" cy="7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49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93" y="4447488"/>
            <a:ext cx="12247052" cy="2774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7"/>
          <p:cNvSpPr txBox="1">
            <a:spLocks noChangeArrowheads="1"/>
          </p:cNvSpPr>
          <p:nvPr/>
        </p:nvSpPr>
        <p:spPr bwMode="auto">
          <a:xfrm>
            <a:off x="3176239" y="3251769"/>
            <a:ext cx="5491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0" dirty="0">
                <a:cs typeface="Arial" panose="020B0604020202020204" pitchFamily="34" charset="0"/>
              </a:rPr>
              <a:t>Debora Fairbrother and Andrew Hamilton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0" dirty="0">
                <a:cs typeface="Arial" panose="020B0604020202020204" pitchFamily="34" charset="0"/>
              </a:rPr>
              <a:t>NASA Balloon Program Office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0" dirty="0">
                <a:cs typeface="Arial" panose="020B0604020202020204" pitchFamily="34" charset="0"/>
              </a:rPr>
              <a:t>Suborbital and Special Orbital Projects Directorate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0" dirty="0">
                <a:cs typeface="Arial" panose="020B0604020202020204" pitchFamily="34" charset="0"/>
              </a:rPr>
              <a:t>Wallops Flight Facility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80875" y="1749995"/>
            <a:ext cx="7481888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2022 NASA Balloon Program Update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5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06013" y="0"/>
            <a:ext cx="2185987" cy="6019800"/>
          </a:xfrm>
          <a:noFill/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73723" y="1408443"/>
            <a:ext cx="54554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0" dirty="0">
                <a:solidFill>
                  <a:schemeClr val="bg1"/>
                </a:solidFill>
              </a:rPr>
              <a:t>July 14-22, 2018 – Pasadena, California</a:t>
            </a:r>
            <a:endParaRPr lang="en-US" altLang="en-US" sz="1800" i="0" dirty="0">
              <a:solidFill>
                <a:schemeClr val="bg1"/>
              </a:solidFill>
            </a:endParaRPr>
          </a:p>
        </p:txBody>
      </p:sp>
      <p:pic>
        <p:nvPicPr>
          <p:cNvPr id="5124" name="Picture 4" descr="NASA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233" y="0"/>
            <a:ext cx="3048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y be an image of outdoors">
            <a:extLst>
              <a:ext uri="{FF2B5EF4-FFF2-40B4-BE49-F238E27FC236}">
                <a16:creationId xmlns:a16="http://schemas.microsoft.com/office/drawing/2014/main" id="{61D75F96-3812-4002-9633-1E191C202F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22" b="32222"/>
          <a:stretch/>
        </p:blipFill>
        <p:spPr bwMode="auto">
          <a:xfrm>
            <a:off x="-55053" y="4447488"/>
            <a:ext cx="12279545" cy="28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36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97D83B-8111-407D-B269-8BFDC6E89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065" y="4369179"/>
            <a:ext cx="3203014" cy="23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C97C22-02B0-4B65-A381-CE549E508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544" y="4279268"/>
            <a:ext cx="3391857" cy="2541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BB3C83-B9BF-4A19-B316-4FFC18F42D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9" r="14711"/>
          <a:stretch/>
        </p:blipFill>
        <p:spPr>
          <a:xfrm>
            <a:off x="655808" y="4490176"/>
            <a:ext cx="2577028" cy="1990348"/>
          </a:xfrm>
          <a:prstGeom prst="rect">
            <a:avLst/>
          </a:prstGeom>
        </p:spPr>
      </p:pic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8077200" y="1219200"/>
            <a:ext cx="1219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b="1" i="0" dirty="0">
                <a:solidFill>
                  <a:schemeClr val="bg1"/>
                </a:solidFill>
              </a:rPr>
              <a:t>BOOMERANG</a:t>
            </a:r>
          </a:p>
        </p:txBody>
      </p:sp>
      <p:sp>
        <p:nvSpPr>
          <p:cNvPr id="7172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Balloon Program Overview</a:t>
            </a:r>
          </a:p>
        </p:txBody>
      </p:sp>
      <p:sp>
        <p:nvSpPr>
          <p:cNvPr id="16" name="Text Box 40">
            <a:extLst>
              <a:ext uri="{FF2B5EF4-FFF2-40B4-BE49-F238E27FC236}">
                <a16:creationId xmlns:a16="http://schemas.microsoft.com/office/drawing/2014/main" id="{5B25A447-FD50-BC47-95AC-53E1BDCE6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105" y="4369179"/>
            <a:ext cx="19003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XL-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Calibur</a:t>
            </a: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/WASP</a:t>
            </a:r>
          </a:p>
        </p:txBody>
      </p:sp>
      <p:grpSp>
        <p:nvGrpSpPr>
          <p:cNvPr id="17" name="Group 24">
            <a:extLst>
              <a:ext uri="{FF2B5EF4-FFF2-40B4-BE49-F238E27FC236}">
                <a16:creationId xmlns:a16="http://schemas.microsoft.com/office/drawing/2014/main" id="{1ADE7057-A873-264F-8B96-93626BF5832D}"/>
              </a:ext>
            </a:extLst>
          </p:cNvPr>
          <p:cNvGrpSpPr/>
          <p:nvPr/>
        </p:nvGrpSpPr>
        <p:grpSpPr>
          <a:xfrm>
            <a:off x="10336465" y="1548604"/>
            <a:ext cx="1855535" cy="2117382"/>
            <a:chOff x="5307621" y="481605"/>
            <a:chExt cx="2595961" cy="2676208"/>
          </a:xfrm>
        </p:grpSpPr>
        <p:pic>
          <p:nvPicPr>
            <p:cNvPr id="18" name="Picture 4" descr="New Image">
              <a:extLst>
                <a:ext uri="{FF2B5EF4-FFF2-40B4-BE49-F238E27FC236}">
                  <a16:creationId xmlns:a16="http://schemas.microsoft.com/office/drawing/2014/main" id="{E9E5CE9A-7121-6E4F-85F6-DDE6465F3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7621" y="481605"/>
              <a:ext cx="2545842" cy="2676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40">
              <a:extLst>
                <a:ext uri="{FF2B5EF4-FFF2-40B4-BE49-F238E27FC236}">
                  <a16:creationId xmlns:a16="http://schemas.microsoft.com/office/drawing/2014/main" id="{A475AF3D-3F40-B340-8327-C852E5A1B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0037" y="2712491"/>
              <a:ext cx="2543545" cy="350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Super-Pressure Balloon</a:t>
              </a:r>
            </a:p>
          </p:txBody>
        </p:sp>
      </p:grpSp>
      <p:sp>
        <p:nvSpPr>
          <p:cNvPr id="20" name="Rectangle 2">
            <a:extLst>
              <a:ext uri="{FF2B5EF4-FFF2-40B4-BE49-F238E27FC236}">
                <a16:creationId xmlns:a16="http://schemas.microsoft.com/office/drawing/2014/main" id="{8CAD99E7-C2FE-F843-9621-A81265AF6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113" y="1172566"/>
            <a:ext cx="7646046" cy="466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Strategic Objective: </a:t>
            </a:r>
          </a:p>
          <a:p>
            <a:endParaRPr lang="en-US" sz="7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Enable discovery through conduct of frequent scientific balloon flight opportunities for NASA scientific, technology development, and educational investigations. </a:t>
            </a:r>
          </a:p>
          <a:p>
            <a:endParaRPr lang="en-US" sz="11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Balloons </a:t>
            </a:r>
            <a:r>
              <a:rPr lang="en-US" altLang="en-US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provide low-cost, quick response, near space access for</a:t>
            </a:r>
            <a:r>
              <a:rPr lang="en-US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</a:t>
            </a:r>
            <a:endParaRPr lang="en-US" sz="7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Conducting cutting-edge research.  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Developing technologies to enable future spacecraft science missions. 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Advancing lighter-than-air platform</a:t>
            </a:r>
            <a:r>
              <a:rPr lang="en-US" sz="1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technologies.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Providing Calibration and Validation of on-orbit instrumentation.  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Enabling Hands-on Training of the next generation of scientists and engineers.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40">
            <a:extLst>
              <a:ext uri="{FF2B5EF4-FFF2-40B4-BE49-F238E27FC236}">
                <a16:creationId xmlns:a16="http://schemas.microsoft.com/office/drawing/2014/main" id="{1F2BF254-101D-1F44-8180-245541090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9510" y="4465395"/>
            <a:ext cx="17066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Arial" charset="0"/>
                <a:ea typeface="Arial" charset="0"/>
                <a:cs typeface="Arial" charset="0"/>
              </a:rPr>
              <a:t>SUNRISE III</a:t>
            </a:r>
          </a:p>
        </p:txBody>
      </p:sp>
      <p:sp>
        <p:nvSpPr>
          <p:cNvPr id="26" name="Text Box 40">
            <a:extLst>
              <a:ext uri="{FF2B5EF4-FFF2-40B4-BE49-F238E27FC236}">
                <a16:creationId xmlns:a16="http://schemas.microsoft.com/office/drawing/2014/main" id="{DFC636D1-C9CE-9F4F-9ADD-DB927CA3F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375" y="4479268"/>
            <a:ext cx="13487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SPB </a:t>
            </a:r>
          </a:p>
          <a:p>
            <a:pPr>
              <a:spcBef>
                <a:spcPct val="50000"/>
              </a:spcBef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SN/07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CEBAE21-76D7-A741-B4DC-4907DD30C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46979"/>
              </p:ext>
            </p:extLst>
          </p:nvPr>
        </p:nvGraphicFramePr>
        <p:xfrm>
          <a:off x="7870832" y="1046185"/>
          <a:ext cx="2195736" cy="247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Arial" charset="0"/>
                          <a:cs typeface="Arial" charset="0"/>
                        </a:rPr>
                        <a:t>Annual Program</a:t>
                      </a:r>
                      <a:r>
                        <a:rPr lang="en-US" sz="16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Arial" charset="0"/>
                          <a:cs typeface="Arial" charset="0"/>
                        </a:rPr>
                        <a:t> Snapshot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rgbClr val="98B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charset="0"/>
                          <a:ea typeface="Arial" charset="0"/>
                          <a:cs typeface="Arial" charset="0"/>
                        </a:rPr>
                        <a:t>8-12</a:t>
                      </a:r>
                      <a:r>
                        <a:rPr lang="en-US" sz="16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Launched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rgbClr val="98B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charset="0"/>
                          <a:ea typeface="Arial" charset="0"/>
                          <a:cs typeface="Arial" charset="0"/>
                        </a:rPr>
                        <a:t>3+ campaigns</a:t>
                      </a:r>
                    </a:p>
                  </a:txBody>
                  <a:tcPr>
                    <a:solidFill>
                      <a:srgbClr val="98B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charset="0"/>
                          <a:ea typeface="Arial" charset="0"/>
                          <a:cs typeface="Arial" charset="0"/>
                        </a:rPr>
                        <a:t>300+ </a:t>
                      </a:r>
                      <a:r>
                        <a:rPr lang="en-US" sz="1600" dirty="0" err="1">
                          <a:latin typeface="Arial" charset="0"/>
                          <a:ea typeface="Arial" charset="0"/>
                          <a:cs typeface="Arial" charset="0"/>
                        </a:rPr>
                        <a:t>ugrad</a:t>
                      </a:r>
                      <a:r>
                        <a:rPr lang="en-US" sz="1600" dirty="0">
                          <a:latin typeface="Arial" charset="0"/>
                          <a:ea typeface="Arial" charset="0"/>
                          <a:cs typeface="Arial" charset="0"/>
                        </a:rPr>
                        <a:t>/grad</a:t>
                      </a:r>
                      <a:r>
                        <a:rPr lang="en-US" sz="16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600" dirty="0">
                          <a:latin typeface="Arial" charset="0"/>
                          <a:ea typeface="Arial" charset="0"/>
                          <a:cs typeface="Arial" charset="0"/>
                        </a:rPr>
                        <a:t>students participate</a:t>
                      </a:r>
                    </a:p>
                  </a:txBody>
                  <a:tcPr>
                    <a:solidFill>
                      <a:srgbClr val="98B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charset="0"/>
                          <a:ea typeface="Arial" charset="0"/>
                          <a:cs typeface="Arial" charset="0"/>
                        </a:rPr>
                        <a:t>40+ Research Institutions</a:t>
                      </a:r>
                    </a:p>
                  </a:txBody>
                  <a:tcPr>
                    <a:solidFill>
                      <a:srgbClr val="98B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685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544597" y="1177121"/>
            <a:ext cx="10897338" cy="5449618"/>
            <a:chOff x="1554164" y="1354138"/>
            <a:chExt cx="9113837" cy="4557712"/>
          </a:xfrm>
        </p:grpSpPr>
        <p:pic>
          <p:nvPicPr>
            <p:cNvPr id="9219" name="Picture 2" descr="http://www.blue-marble.de/unde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4164" y="1354138"/>
              <a:ext cx="9113837" cy="455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AutoShape 5"/>
            <p:cNvSpPr>
              <a:spLocks noChangeArrowheads="1"/>
            </p:cNvSpPr>
            <p:nvPr/>
          </p:nvSpPr>
          <p:spPr bwMode="auto">
            <a:xfrm>
              <a:off x="3240089" y="2543175"/>
              <a:ext cx="333375" cy="319088"/>
            </a:xfrm>
            <a:prstGeom prst="star5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AutoShape 5"/>
            <p:cNvSpPr>
              <a:spLocks noChangeArrowheads="1"/>
            </p:cNvSpPr>
            <p:nvPr/>
          </p:nvSpPr>
          <p:spPr bwMode="auto">
            <a:xfrm>
              <a:off x="3441700" y="2620964"/>
              <a:ext cx="331788" cy="319087"/>
            </a:xfrm>
            <a:prstGeom prst="star5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5"/>
            <p:cNvSpPr>
              <a:spLocks noChangeArrowheads="1"/>
            </p:cNvSpPr>
            <p:nvPr/>
          </p:nvSpPr>
          <p:spPr bwMode="auto">
            <a:xfrm>
              <a:off x="9378950" y="4062413"/>
              <a:ext cx="331788" cy="317500"/>
            </a:xfrm>
            <a:prstGeom prst="star5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6"/>
            <p:cNvSpPr>
              <a:spLocks noChangeArrowheads="1"/>
            </p:cNvSpPr>
            <p:nvPr/>
          </p:nvSpPr>
          <p:spPr bwMode="auto">
            <a:xfrm>
              <a:off x="6426201" y="1774826"/>
              <a:ext cx="333375" cy="322263"/>
            </a:xfrm>
            <a:prstGeom prst="star5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AutoShape 6"/>
            <p:cNvSpPr>
              <a:spLocks noChangeArrowheads="1"/>
            </p:cNvSpPr>
            <p:nvPr/>
          </p:nvSpPr>
          <p:spPr bwMode="auto">
            <a:xfrm>
              <a:off x="10018714" y="5414963"/>
              <a:ext cx="333375" cy="322262"/>
            </a:xfrm>
            <a:prstGeom prst="star5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>
              <a:off x="10334625" y="4551364"/>
              <a:ext cx="331788" cy="319087"/>
            </a:xfrm>
            <a:prstGeom prst="star5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NASA Launch Locations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425551-F741-0B43-A79D-838F5F80EED3}"/>
              </a:ext>
            </a:extLst>
          </p:cNvPr>
          <p:cNvSpPr txBox="1"/>
          <p:nvPr/>
        </p:nvSpPr>
        <p:spPr>
          <a:xfrm>
            <a:off x="1233889" y="2619938"/>
            <a:ext cx="1383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Fort Sumner, New Mexico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E5F53A-0924-5244-9541-984BC40D1643}"/>
              </a:ext>
            </a:extLst>
          </p:cNvPr>
          <p:cNvSpPr txBox="1"/>
          <p:nvPr/>
        </p:nvSpPr>
        <p:spPr>
          <a:xfrm>
            <a:off x="3018268" y="2882330"/>
            <a:ext cx="163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Palestine, Texas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5A9FDE-F28E-9D4B-BF83-FBF95B8008D7}"/>
              </a:ext>
            </a:extLst>
          </p:cNvPr>
          <p:cNvSpPr txBox="1"/>
          <p:nvPr/>
        </p:nvSpPr>
        <p:spPr>
          <a:xfrm>
            <a:off x="5426423" y="1730425"/>
            <a:ext cx="1035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Esrange</a:t>
            </a:r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, Sweden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0057D9-3EF7-2446-BD5B-C8F1606F3012}"/>
              </a:ext>
            </a:extLst>
          </p:cNvPr>
          <p:cNvSpPr txBox="1"/>
          <p:nvPr/>
        </p:nvSpPr>
        <p:spPr>
          <a:xfrm>
            <a:off x="8493036" y="4538269"/>
            <a:ext cx="1490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Alice Springs, Australia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7EBCCC-9057-5B45-B0A2-0C095244162A}"/>
              </a:ext>
            </a:extLst>
          </p:cNvPr>
          <p:cNvSpPr txBox="1"/>
          <p:nvPr/>
        </p:nvSpPr>
        <p:spPr>
          <a:xfrm>
            <a:off x="10179584" y="5113652"/>
            <a:ext cx="1299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Wanaka, </a:t>
            </a:r>
          </a:p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New Zealand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62F8D8-CFC5-E346-83A4-0B093836425A}"/>
              </a:ext>
            </a:extLst>
          </p:cNvPr>
          <p:cNvSpPr txBox="1"/>
          <p:nvPr/>
        </p:nvSpPr>
        <p:spPr>
          <a:xfrm>
            <a:off x="9587306" y="6045324"/>
            <a:ext cx="1299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McMurdo, Antarctica</a:t>
            </a:r>
          </a:p>
        </p:txBody>
      </p:sp>
      <p:sp>
        <p:nvSpPr>
          <p:cNvPr id="30" name="AutoShape 5"/>
          <p:cNvSpPr>
            <a:spLocks noChangeArrowheads="1"/>
          </p:cNvSpPr>
          <p:nvPr/>
        </p:nvSpPr>
        <p:spPr bwMode="auto">
          <a:xfrm>
            <a:off x="597605" y="4723263"/>
            <a:ext cx="398614" cy="381531"/>
          </a:xfrm>
          <a:prstGeom prst="star5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auto">
          <a:xfrm>
            <a:off x="595377" y="5148612"/>
            <a:ext cx="398614" cy="385327"/>
          </a:xfrm>
          <a:prstGeom prst="star5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597494" y="5582075"/>
            <a:ext cx="396716" cy="381530"/>
          </a:xfrm>
          <a:prstGeom prst="star5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425551-F741-0B43-A79D-838F5F80EED3}"/>
              </a:ext>
            </a:extLst>
          </p:cNvPr>
          <p:cNvSpPr txBox="1"/>
          <p:nvPr/>
        </p:nvSpPr>
        <p:spPr>
          <a:xfrm>
            <a:off x="912564" y="4755373"/>
            <a:ext cx="25687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= Conventional Missions</a:t>
            </a:r>
          </a:p>
          <a:p>
            <a:endParaRPr lang="en-US" sz="1400" b="1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= Long Duration Missions</a:t>
            </a:r>
          </a:p>
          <a:p>
            <a:endParaRPr lang="en-US" sz="1400" b="1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=Super Pressure Missions</a:t>
            </a:r>
          </a:p>
        </p:txBody>
      </p:sp>
    </p:spTree>
    <p:extLst>
      <p:ext uri="{BB962C8B-B14F-4D97-AF65-F5344CB8AC3E}">
        <p14:creationId xmlns:p14="http://schemas.microsoft.com/office/powerpoint/2010/main" val="410963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NASA  Zero Pressure Standard Balloons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77051" y="6581001"/>
            <a:ext cx="319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Includes weight of parachute and flight train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700"/>
          <a:stretch/>
        </p:blipFill>
        <p:spPr>
          <a:xfrm>
            <a:off x="1671840" y="1063892"/>
            <a:ext cx="9047571" cy="568195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F8BF46F-2F62-4372-B3EB-554DFF9BB0ED}"/>
              </a:ext>
            </a:extLst>
          </p:cNvPr>
          <p:cNvGrpSpPr/>
          <p:nvPr/>
        </p:nvGrpSpPr>
        <p:grpSpPr>
          <a:xfrm>
            <a:off x="7212147" y="4917883"/>
            <a:ext cx="1367308" cy="276999"/>
            <a:chOff x="7212147" y="4917883"/>
            <a:chExt cx="1367308" cy="276999"/>
          </a:xfrm>
        </p:grpSpPr>
        <p:sp>
          <p:nvSpPr>
            <p:cNvPr id="2" name="Star: 5 Points 1">
              <a:extLst>
                <a:ext uri="{FF2B5EF4-FFF2-40B4-BE49-F238E27FC236}">
                  <a16:creationId xmlns:a16="http://schemas.microsoft.com/office/drawing/2014/main" id="{D4715368-9A6D-461F-AC23-78FAA9E11A1A}"/>
                </a:ext>
              </a:extLst>
            </p:cNvPr>
            <p:cNvSpPr/>
            <p:nvPr/>
          </p:nvSpPr>
          <p:spPr>
            <a:xfrm>
              <a:off x="7212147" y="4932947"/>
              <a:ext cx="180473" cy="20453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1C43D6-CAA8-4E15-92BA-4D71A16D486C}"/>
                </a:ext>
              </a:extLst>
            </p:cNvPr>
            <p:cNvSpPr txBox="1"/>
            <p:nvPr/>
          </p:nvSpPr>
          <p:spPr>
            <a:xfrm>
              <a:off x="7446394" y="4917883"/>
              <a:ext cx="1133061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5B9BD5"/>
                  </a:solidFill>
                </a:rPr>
                <a:t>SPB 18.8 MCF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428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Balloon Types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3413" y="1417638"/>
            <a:ext cx="8839200" cy="52879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 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marL="0" indent="0">
              <a:buNone/>
              <a:defRPr/>
            </a:pPr>
            <a:endParaRPr lang="en-US" altLang="en-US" kern="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78968" y="1066800"/>
            <a:ext cx="11631677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0" indent="0" eaLnBrk="1" hangingPunct="1">
              <a:lnSpc>
                <a:spcPct val="80000"/>
              </a:lnSpc>
              <a:buNone/>
            </a:pPr>
            <a:endParaRPr lang="en-US" altLang="en-US" i="0" dirty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en-US" i="0" dirty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en-US" i="0" dirty="0">
              <a:solidFill>
                <a:srgbClr val="002060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i="0" dirty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altLang="en-US" i="0" dirty="0">
              <a:solidFill>
                <a:srgbClr val="002060"/>
              </a:solidFill>
            </a:endParaRPr>
          </a:p>
        </p:txBody>
      </p:sp>
      <p:pic>
        <p:nvPicPr>
          <p:cNvPr id="9" name="Picture 3" descr="Pumpkin Z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4" b="15143"/>
          <a:stretch>
            <a:fillRect/>
          </a:stretch>
        </p:blipFill>
        <p:spPr bwMode="auto">
          <a:xfrm>
            <a:off x="1434780" y="2279650"/>
            <a:ext cx="686435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4"/>
          <p:cNvSpPr>
            <a:spLocks/>
          </p:cNvSpPr>
          <p:nvPr/>
        </p:nvSpPr>
        <p:spPr bwMode="auto">
          <a:xfrm>
            <a:off x="139380" y="1601788"/>
            <a:ext cx="1295400" cy="1295400"/>
          </a:xfrm>
          <a:custGeom>
            <a:avLst/>
            <a:gdLst>
              <a:gd name="T0" fmla="*/ 2147483646 w 952"/>
              <a:gd name="T1" fmla="*/ 0 h 624"/>
              <a:gd name="T2" fmla="*/ 2147483646 w 952"/>
              <a:gd name="T3" fmla="*/ 2147483646 h 624"/>
              <a:gd name="T4" fmla="*/ 2147483646 w 952"/>
              <a:gd name="T5" fmla="*/ 2147483646 h 624"/>
              <a:gd name="T6" fmla="*/ 0 60000 65536"/>
              <a:gd name="T7" fmla="*/ 0 60000 65536"/>
              <a:gd name="T8" fmla="*/ 0 60000 65536"/>
              <a:gd name="T9" fmla="*/ 0 w 952"/>
              <a:gd name="T10" fmla="*/ 0 h 624"/>
              <a:gd name="T11" fmla="*/ 952 w 952"/>
              <a:gd name="T12" fmla="*/ 624 h 6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52" h="624">
                <a:moveTo>
                  <a:pt x="136" y="0"/>
                </a:moveTo>
                <a:cubicBezTo>
                  <a:pt x="68" y="216"/>
                  <a:pt x="0" y="432"/>
                  <a:pt x="136" y="528"/>
                </a:cubicBezTo>
                <a:cubicBezTo>
                  <a:pt x="272" y="624"/>
                  <a:pt x="784" y="568"/>
                  <a:pt x="952" y="576"/>
                </a:cubicBezTo>
              </a:path>
            </a:pathLst>
          </a:cu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306068" y="3656013"/>
            <a:ext cx="1370012" cy="2743200"/>
          </a:xfrm>
          <a:custGeom>
            <a:avLst/>
            <a:gdLst>
              <a:gd name="T0" fmla="*/ 2147483646 w 1336"/>
              <a:gd name="T1" fmla="*/ 2147483646 h 1680"/>
              <a:gd name="T2" fmla="*/ 2147483646 w 1336"/>
              <a:gd name="T3" fmla="*/ 2147483646 h 1680"/>
              <a:gd name="T4" fmla="*/ 2147483646 w 1336"/>
              <a:gd name="T5" fmla="*/ 0 h 1680"/>
              <a:gd name="T6" fmla="*/ 0 60000 65536"/>
              <a:gd name="T7" fmla="*/ 0 60000 65536"/>
              <a:gd name="T8" fmla="*/ 0 60000 65536"/>
              <a:gd name="T9" fmla="*/ 0 w 1336"/>
              <a:gd name="T10" fmla="*/ 0 h 1680"/>
              <a:gd name="T11" fmla="*/ 1336 w 1336"/>
              <a:gd name="T12" fmla="*/ 1680 h 16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36" h="1680">
                <a:moveTo>
                  <a:pt x="232" y="1680"/>
                </a:moveTo>
                <a:cubicBezTo>
                  <a:pt x="116" y="1124"/>
                  <a:pt x="0" y="568"/>
                  <a:pt x="184" y="288"/>
                </a:cubicBezTo>
                <a:cubicBezTo>
                  <a:pt x="368" y="8"/>
                  <a:pt x="1176" y="16"/>
                  <a:pt x="1336" y="0"/>
                </a:cubicBezTo>
              </a:path>
            </a:pathLst>
          </a:cu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64830" y="5973763"/>
            <a:ext cx="794067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Symbol" panose="05050102010706020507" pitchFamily="18" charset="2"/>
              <a:buNone/>
              <a:defRPr/>
            </a:pPr>
            <a:r>
              <a:rPr kumimoji="1" lang="en-US" altLang="en-US" sz="1800" b="1" i="0" dirty="0">
                <a:cs typeface="Arial" panose="020B0604020202020204" pitchFamily="34" charset="0"/>
              </a:rPr>
              <a:t>Zero-Pressure (ZP) Balloon changes volume due to radiative input</a:t>
            </a:r>
          </a:p>
          <a:p>
            <a:pPr lvl="1">
              <a:buFont typeface="Symbol" panose="05050102010706020507" pitchFamily="18" charset="2"/>
              <a:buNone/>
              <a:defRPr/>
            </a:pPr>
            <a:r>
              <a:rPr kumimoji="1" lang="en-US" altLang="en-US" sz="1800" i="0" dirty="0">
                <a:cs typeface="Arial" panose="020B0604020202020204" pitchFamily="34" charset="0"/>
              </a:rPr>
              <a:t>•  Used for Conventional Flights and Polar LDB Flights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06068" y="1136650"/>
            <a:ext cx="845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69863" indent="-169863">
              <a:spcBef>
                <a:spcPct val="20000"/>
              </a:spcBef>
              <a:buChar char="•"/>
              <a:tabLst>
                <a:tab pos="236538" algn="l"/>
                <a:tab pos="627063" algn="l"/>
              </a:tabLst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84163" indent="241300">
              <a:spcBef>
                <a:spcPct val="20000"/>
              </a:spcBef>
              <a:buChar char="–"/>
              <a:tabLst>
                <a:tab pos="236538" algn="l"/>
                <a:tab pos="627063" algn="l"/>
              </a:tabLs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36538" algn="l"/>
                <a:tab pos="627063" algn="l"/>
              </a:tabLs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36538" algn="l"/>
                <a:tab pos="627063" algn="l"/>
              </a:tabLst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36538" algn="l"/>
                <a:tab pos="627063" algn="l"/>
              </a:tabLst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36538" algn="l"/>
                <a:tab pos="627063" algn="l"/>
              </a:tabLst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36538" algn="l"/>
                <a:tab pos="627063" algn="l"/>
              </a:tabLst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36538" algn="l"/>
                <a:tab pos="627063" algn="l"/>
              </a:tabLst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36538" algn="l"/>
                <a:tab pos="627063" algn="l"/>
              </a:tabLst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buFont typeface="Symbol" panose="05050102010706020507" pitchFamily="18" charset="2"/>
              <a:buNone/>
              <a:defRPr/>
            </a:pPr>
            <a:r>
              <a:rPr kumimoji="1" lang="en-US" altLang="en-US" sz="1800" b="1" i="0" dirty="0">
                <a:cs typeface="Arial" panose="020B0604020202020204" pitchFamily="34" charset="0"/>
              </a:rPr>
              <a:t>Super Pressure Balloon maintains nearly constant volume – </a:t>
            </a:r>
            <a:r>
              <a:rPr kumimoji="1" lang="en-US" altLang="en-US" sz="1400" b="1" dirty="0">
                <a:cs typeface="Arial" panose="020B0604020202020204" pitchFamily="34" charset="0"/>
              </a:rPr>
              <a:t>under development</a:t>
            </a:r>
            <a:endParaRPr kumimoji="1" lang="en-US" altLang="en-US" sz="1400" dirty="0">
              <a:cs typeface="Arial" panose="020B0604020202020204" pitchFamily="34" charset="0"/>
            </a:endParaRPr>
          </a:p>
          <a:p>
            <a:pPr lvl="1">
              <a:buFont typeface="Symbol" panose="05050102010706020507" pitchFamily="18" charset="2"/>
              <a:buChar char="·"/>
              <a:defRPr/>
            </a:pPr>
            <a:r>
              <a:rPr kumimoji="1" lang="en-US" altLang="en-US" sz="1800" i="0" dirty="0">
                <a:cs typeface="Arial" panose="020B0604020202020204" pitchFamily="34" charset="0"/>
              </a:rPr>
              <a:t>Allows Ultra Long Duration Balloon (ULDB) Flights</a:t>
            </a:r>
          </a:p>
          <a:p>
            <a:pPr lvl="1">
              <a:buFont typeface="Symbol" panose="05050102010706020507" pitchFamily="18" charset="2"/>
              <a:buChar char="·"/>
              <a:defRPr/>
            </a:pPr>
            <a:r>
              <a:rPr kumimoji="1" lang="en-US" altLang="en-US" sz="1800" i="0" dirty="0">
                <a:cs typeface="Arial" panose="020B0604020202020204" pitchFamily="34" charset="0"/>
              </a:rPr>
              <a:t>Provides stable altitude Long Duration Balloon (LDB) flights at mid-latitudes</a:t>
            </a:r>
          </a:p>
        </p:txBody>
      </p:sp>
      <p:pic>
        <p:nvPicPr>
          <p:cNvPr id="14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750" y="1318559"/>
            <a:ext cx="2541587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2" descr="New Image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90210" y="3657598"/>
            <a:ext cx="2563907" cy="293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695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NASA Support Systems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89597"/>
              </p:ext>
            </p:extLst>
          </p:nvPr>
        </p:nvGraphicFramePr>
        <p:xfrm>
          <a:off x="418641" y="1342447"/>
          <a:ext cx="11046246" cy="5374655"/>
        </p:xfrm>
        <a:graphic>
          <a:graphicData uri="http://schemas.openxmlformats.org/drawingml/2006/table">
            <a:tbl>
              <a:tblPr firstRow="1" firstCol="1" bandRow="1"/>
              <a:tblGrid>
                <a:gridCol w="2224591">
                  <a:extLst>
                    <a:ext uri="{9D8B030D-6E8A-4147-A177-3AD203B41FA5}">
                      <a16:colId xmlns:a16="http://schemas.microsoft.com/office/drawing/2014/main" val="3360377627"/>
                    </a:ext>
                  </a:extLst>
                </a:gridCol>
                <a:gridCol w="3482636">
                  <a:extLst>
                    <a:ext uri="{9D8B030D-6E8A-4147-A177-3AD203B41FA5}">
                      <a16:colId xmlns:a16="http://schemas.microsoft.com/office/drawing/2014/main" val="3804715755"/>
                    </a:ext>
                  </a:extLst>
                </a:gridCol>
                <a:gridCol w="2408695">
                  <a:extLst>
                    <a:ext uri="{9D8B030D-6E8A-4147-A177-3AD203B41FA5}">
                      <a16:colId xmlns:a16="http://schemas.microsoft.com/office/drawing/2014/main" val="1652029879"/>
                    </a:ext>
                  </a:extLst>
                </a:gridCol>
                <a:gridCol w="2930324">
                  <a:extLst>
                    <a:ext uri="{9D8B030D-6E8A-4147-A177-3AD203B41FA5}">
                      <a16:colId xmlns:a16="http://schemas.microsoft.com/office/drawing/2014/main" val="1572531892"/>
                    </a:ext>
                  </a:extLst>
                </a:gridCol>
              </a:tblGrid>
              <a:tr h="3390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Balloon Type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Zero Pressure (ZP)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ZP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Super Pressure (SP)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4539"/>
                  </a:ext>
                </a:extLst>
              </a:tr>
              <a:tr h="3390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Mission Type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Conventional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LDB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ULDB (In development)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3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160065"/>
                  </a:ext>
                </a:extLst>
              </a:tr>
              <a:tr h="7517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Duration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 hours to 3 days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4-6 days</a:t>
                      </a:r>
                      <a:r>
                        <a:rPr lang="en-US" sz="14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for Sweden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7-15 for Antarctica  up to 55+ days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Up to 100 days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2016 Mid-Latitude Flight = 46 Days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861785"/>
                  </a:ext>
                </a:extLst>
              </a:tr>
              <a:tr h="5930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Science Payload Weight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Up to 2,948 kg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(Up to 6,500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lbs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Up to 2,948 kg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(Up to 6,500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lbs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18.8 MCF* – 907 kg (2,000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lbs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357012"/>
                  </a:ext>
                </a:extLst>
              </a:tr>
              <a:tr h="5803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Typical Float Altitude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29.2 to 38.7 km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(96 to 127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kft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36.5 to 38.7 km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(120 to 127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kft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18.8 MCF – up to 34 km (</a:t>
                      </a:r>
                      <a:r>
                        <a:rPr lang="el-G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kft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276073"/>
                  </a:ext>
                </a:extLst>
              </a:tr>
              <a:tr h="1196313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Support Package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Consolidated Instrumentation Package (CIP)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Line of Sight (LOS)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Up to 12 Mbps direct return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Support Instrumentation Package (SIP)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Line of Sight (LOS) - Up to 12 Mbps direct return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Over The Horizon (OTH)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 kbps / 92 kbps TDRSS</a:t>
                      </a:r>
                      <a:r>
                        <a:rPr lang="en-US" sz="14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Downlink**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80 kbps Iridium option***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7087"/>
                  </a:ext>
                </a:extLst>
              </a:tr>
              <a:tr h="14185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Small Launch Package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Stand alone package for small payload support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LOS and OTH TM &amp; Command (Iridium) 255 byte/min packets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Up to 12 Mbps LOS option         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System without batteries ~20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lbs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(9 kg)</a:t>
                      </a: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      * MCF – Million Cubic Feet      **300kbps/1Mbps in development    ***Iridium – limited support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81609" marR="81609" marT="40804" marB="4080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74315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16125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88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FY21 Flight Manifest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E975CE-AEEA-4D57-83C1-5E9BC2724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87" y="1041096"/>
            <a:ext cx="11171583" cy="574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76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FY22 Flight Manifest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50B29A6-58B1-4B18-B6D0-55BD5BB7E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40953"/>
              </p:ext>
            </p:extLst>
          </p:nvPr>
        </p:nvGraphicFramePr>
        <p:xfrm>
          <a:off x="91440" y="1432177"/>
          <a:ext cx="12014534" cy="439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6480">
                  <a:extLst>
                    <a:ext uri="{9D8B030D-6E8A-4147-A177-3AD203B41FA5}">
                      <a16:colId xmlns:a16="http://schemas.microsoft.com/office/drawing/2014/main" val="766872625"/>
                    </a:ext>
                  </a:extLst>
                </a:gridCol>
                <a:gridCol w="1747520">
                  <a:extLst>
                    <a:ext uri="{9D8B030D-6E8A-4147-A177-3AD203B41FA5}">
                      <a16:colId xmlns:a16="http://schemas.microsoft.com/office/drawing/2014/main" val="3069408733"/>
                    </a:ext>
                  </a:extLst>
                </a:gridCol>
                <a:gridCol w="508602">
                  <a:extLst>
                    <a:ext uri="{9D8B030D-6E8A-4147-A177-3AD203B41FA5}">
                      <a16:colId xmlns:a16="http://schemas.microsoft.com/office/drawing/2014/main" val="1715565940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1558354956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3189872864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753707337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775240596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2488063844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3910352694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671788195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83248669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1320822386"/>
                    </a:ext>
                  </a:extLst>
                </a:gridCol>
                <a:gridCol w="551912">
                  <a:extLst>
                    <a:ext uri="{9D8B030D-6E8A-4147-A177-3AD203B41FA5}">
                      <a16:colId xmlns:a16="http://schemas.microsoft.com/office/drawing/2014/main" val="2147300179"/>
                    </a:ext>
                  </a:extLst>
                </a:gridCol>
                <a:gridCol w="652812">
                  <a:extLst>
                    <a:ext uri="{9D8B030D-6E8A-4147-A177-3AD203B41FA5}">
                      <a16:colId xmlns:a16="http://schemas.microsoft.com/office/drawing/2014/main" val="1492777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ker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Mission</a:t>
                      </a:r>
                    </a:p>
                  </a:txBody>
                  <a:tcPr marL="4572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Discipline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4572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Oct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Nov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Dec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Jan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Feb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Mar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Apr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May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Jun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Jul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Aug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Sep</a:t>
                      </a:r>
                      <a:endParaRPr lang="en-US" sz="1200" b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425944"/>
                  </a:ext>
                </a:extLst>
              </a:tr>
              <a:tr h="193577">
                <a:tc>
                  <a:txBody>
                    <a:bodyPr/>
                    <a:lstStyle/>
                    <a:p>
                      <a:pPr algn="l"/>
                      <a:r>
                        <a:rPr lang="en-US" sz="1200" i="1" ker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Wanaka,</a:t>
                      </a:r>
                      <a:r>
                        <a:rPr lang="en-US" sz="1200" i="1" kern="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New Zealand</a:t>
                      </a:r>
                      <a:endParaRPr lang="en-US" sz="1200" i="1" ker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1" i="1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Austral Fall ‘22</a:t>
                      </a:r>
                    </a:p>
                  </a:txBody>
                  <a:tcPr marL="4572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603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56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Jones</a:t>
                      </a:r>
                      <a:r>
                        <a:rPr lang="en-US" sz="1200" b="0" ker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/ PU / </a:t>
                      </a:r>
                      <a:r>
                        <a:rPr lang="en-US" sz="1200" b="0" kern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SuperBIT</a:t>
                      </a:r>
                      <a:r>
                        <a:rPr lang="en-US" sz="1200" b="0" ker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[Payload of Opportunity]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u="none" strike="noStrike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SuperBIT</a:t>
                      </a:r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(PO)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5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007736"/>
                  </a:ext>
                </a:extLst>
              </a:tr>
              <a:tr h="11737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Fairbrother / WFF / SPB</a:t>
                      </a:r>
                      <a:r>
                        <a:rPr lang="en-US" sz="1200" b="0" kern="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SN07</a:t>
                      </a:r>
                      <a:endParaRPr lang="en-US" sz="1200" b="0" ker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Qualification Flight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669232"/>
                  </a:ext>
                </a:extLst>
              </a:tr>
              <a:tr h="117377">
                <a:tc>
                  <a:txBody>
                    <a:bodyPr/>
                    <a:lstStyle/>
                    <a:p>
                      <a:pPr algn="l"/>
                      <a:r>
                        <a:rPr lang="en-US" sz="1200" b="0" ker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Fairbrother / WFF / SPB</a:t>
                      </a:r>
                      <a:r>
                        <a:rPr lang="en-US" sz="1200" b="0" kern="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SN08</a:t>
                      </a:r>
                      <a:endParaRPr lang="en-US" sz="1200" b="0" kern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Qualification Flight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61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200" i="1" kern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Esrange</a:t>
                      </a:r>
                      <a:r>
                        <a:rPr lang="en-US" sz="1200" i="1" ker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, Sweden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Summer ‘22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603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116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Roth / WFF/ 60MCF Test </a:t>
                      </a:r>
                      <a:endParaRPr lang="en-US" sz="1200" b="0" i="0" u="none" strike="noStrike" kern="0" baseline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Qual.Flight</a:t>
                      </a:r>
                      <a:endParaRPr lang="en-US" sz="1200" b="0" i="0" u="none" strike="noStrike" baseline="0" err="1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360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Krawczynski / WUSTL / XL-Calibur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Gamma-Ray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657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Wakely / UC / HELIX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Cosmic Ray, Particle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5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754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Solanki / MPS / SUNRISE-III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i="0" u="none" strike="noStrike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Heliophysics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31116"/>
                  </a:ext>
                </a:extLst>
              </a:tr>
              <a:tr h="25554">
                <a:tc>
                  <a:txBody>
                    <a:bodyPr/>
                    <a:lstStyle/>
                    <a:p>
                      <a:pPr algn="l"/>
                      <a:r>
                        <a:rPr lang="en-US" sz="1200" i="1" u="none" strike="noStrike" kern="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Fort Sumner, New Mexico</a:t>
                      </a:r>
                      <a:endParaRPr lang="en-US" sz="1200" b="1" i="1" u="none" strike="noStrike" kern="0" baseline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200" b="1" i="1" u="none" strike="noStrike" kern="120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Fall ‘22</a:t>
                      </a:r>
                      <a:endParaRPr lang="en-US" sz="1200" b="1" i="1" u="none" strike="noStrike" kern="1200" baseline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200"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500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171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Fries / JSC / CDCP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Solar System (ETF) [H/L]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418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Wender / LANL / </a:t>
                      </a:r>
                      <a:r>
                        <a:rPr lang="en-US" sz="1200" b="0" i="0" u="none" strike="noStrike" kern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TinMan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Gamma Ray [H/L]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6983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Salter / CSBF / CSBF Test Flight Salter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Test Flight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886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Kogut / GSFC / BOBCAT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IR, Submillimeter, Radio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466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Zhou / UCLA / BALBOA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Heliophysics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(ETF)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162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Guzik / LSU / HASP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Student Outreach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3431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Mullenax / CSBF / CSBF TF Mullenax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Test Flight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637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Boering</a:t>
                      </a: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/ UCB / MATTADOR-TF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Upper Atmosphere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3965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Martin / CalTech / </a:t>
                      </a:r>
                      <a:r>
                        <a:rPr lang="en-US" sz="1200" b="0" i="0" u="none" strike="noStrike" kern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FIREBall</a:t>
                      </a: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-II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UV and Visible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369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Chakrabarti / UMASS / PICTURE-C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UV and Visible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123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Young / SWRI / THAI-SPICE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UV and Visible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6877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Switzer / GSFC / EXCLAIM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IR, Submillimeter, Radio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25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761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Kogut / GSFC / PIPER</a:t>
                      </a:r>
                    </a:p>
                  </a:txBody>
                  <a:tcPr marL="4572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IR, Submillimeter, Radio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532330"/>
                  </a:ext>
                </a:extLst>
              </a:tr>
            </a:tbl>
          </a:graphicData>
        </a:graphic>
      </p:graphicFrame>
      <p:sp>
        <p:nvSpPr>
          <p:cNvPr id="8" name="Flowchart: Decision 7">
            <a:extLst>
              <a:ext uri="{FF2B5EF4-FFF2-40B4-BE49-F238E27FC236}">
                <a16:creationId xmlns:a16="http://schemas.microsoft.com/office/drawing/2014/main" id="{D6CA0DDB-441D-49D0-B822-C255EA14893F}"/>
              </a:ext>
            </a:extLst>
          </p:cNvPr>
          <p:cNvSpPr/>
          <p:nvPr/>
        </p:nvSpPr>
        <p:spPr>
          <a:xfrm>
            <a:off x="11834771" y="5117418"/>
            <a:ext cx="69011" cy="146304"/>
          </a:xfrm>
          <a:prstGeom prst="flowChartDecision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owchart: Decision 8">
            <a:extLst>
              <a:ext uri="{FF2B5EF4-FFF2-40B4-BE49-F238E27FC236}">
                <a16:creationId xmlns:a16="http://schemas.microsoft.com/office/drawing/2014/main" id="{96D68BCC-883B-498A-85EE-26B19E935EE6}"/>
              </a:ext>
            </a:extLst>
          </p:cNvPr>
          <p:cNvSpPr/>
          <p:nvPr/>
        </p:nvSpPr>
        <p:spPr>
          <a:xfrm>
            <a:off x="10081185" y="3107789"/>
            <a:ext cx="69011" cy="146304"/>
          </a:xfrm>
          <a:prstGeom prst="flowChartDecision">
            <a:avLst/>
          </a:prstGeom>
          <a:solidFill>
            <a:srgbClr val="00B05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owchart: Decision 9">
            <a:extLst>
              <a:ext uri="{FF2B5EF4-FFF2-40B4-BE49-F238E27FC236}">
                <a16:creationId xmlns:a16="http://schemas.microsoft.com/office/drawing/2014/main" id="{A74FE90E-7075-44B8-8DC9-AF62109AAECD}"/>
              </a:ext>
            </a:extLst>
          </p:cNvPr>
          <p:cNvSpPr/>
          <p:nvPr/>
        </p:nvSpPr>
        <p:spPr>
          <a:xfrm>
            <a:off x="5691624" y="1841336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owchart: Decision 10">
            <a:extLst>
              <a:ext uri="{FF2B5EF4-FFF2-40B4-BE49-F238E27FC236}">
                <a16:creationId xmlns:a16="http://schemas.microsoft.com/office/drawing/2014/main" id="{1AA7AD37-EFF6-406C-A593-57E320AE2C00}"/>
              </a:ext>
            </a:extLst>
          </p:cNvPr>
          <p:cNvSpPr/>
          <p:nvPr/>
        </p:nvSpPr>
        <p:spPr>
          <a:xfrm>
            <a:off x="9820211" y="2925116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owchart: Decision 11">
            <a:extLst>
              <a:ext uri="{FF2B5EF4-FFF2-40B4-BE49-F238E27FC236}">
                <a16:creationId xmlns:a16="http://schemas.microsoft.com/office/drawing/2014/main" id="{A70820D7-6584-4970-8C41-110C7DAE70A7}"/>
              </a:ext>
            </a:extLst>
          </p:cNvPr>
          <p:cNvSpPr/>
          <p:nvPr/>
        </p:nvSpPr>
        <p:spPr>
          <a:xfrm>
            <a:off x="11118010" y="3470696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owchart: Decision 12">
            <a:extLst>
              <a:ext uri="{FF2B5EF4-FFF2-40B4-BE49-F238E27FC236}">
                <a16:creationId xmlns:a16="http://schemas.microsoft.com/office/drawing/2014/main" id="{43EF5482-8FDE-435A-A564-99D69DC38EAC}"/>
              </a:ext>
            </a:extLst>
          </p:cNvPr>
          <p:cNvSpPr/>
          <p:nvPr/>
        </p:nvSpPr>
        <p:spPr>
          <a:xfrm>
            <a:off x="11447879" y="4385492"/>
            <a:ext cx="69011" cy="146304"/>
          </a:xfrm>
          <a:prstGeom prst="flowChartDecision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owchart: Decision 13">
            <a:extLst>
              <a:ext uri="{FF2B5EF4-FFF2-40B4-BE49-F238E27FC236}">
                <a16:creationId xmlns:a16="http://schemas.microsoft.com/office/drawing/2014/main" id="{36A279DC-1D60-4999-A2B9-7C7FF3574A19}"/>
              </a:ext>
            </a:extLst>
          </p:cNvPr>
          <p:cNvSpPr/>
          <p:nvPr/>
        </p:nvSpPr>
        <p:spPr>
          <a:xfrm>
            <a:off x="10957367" y="4752126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Decision 14">
            <a:extLst>
              <a:ext uri="{FF2B5EF4-FFF2-40B4-BE49-F238E27FC236}">
                <a16:creationId xmlns:a16="http://schemas.microsoft.com/office/drawing/2014/main" id="{D06789A3-1262-4A1A-924C-ACFF0D3683EF}"/>
              </a:ext>
            </a:extLst>
          </p:cNvPr>
          <p:cNvSpPr/>
          <p:nvPr/>
        </p:nvSpPr>
        <p:spPr>
          <a:xfrm>
            <a:off x="11221527" y="3655441"/>
            <a:ext cx="69011" cy="146304"/>
          </a:xfrm>
          <a:prstGeom prst="flowChartDecision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owchart: Decision 15">
            <a:extLst>
              <a:ext uri="{FF2B5EF4-FFF2-40B4-BE49-F238E27FC236}">
                <a16:creationId xmlns:a16="http://schemas.microsoft.com/office/drawing/2014/main" id="{342D1FAE-4179-492A-BB86-0ADD33CE29ED}"/>
              </a:ext>
            </a:extLst>
          </p:cNvPr>
          <p:cNvSpPr/>
          <p:nvPr/>
        </p:nvSpPr>
        <p:spPr>
          <a:xfrm>
            <a:off x="11692440" y="4935956"/>
            <a:ext cx="69011" cy="146304"/>
          </a:xfrm>
          <a:prstGeom prst="flowChartDecision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Decision 16">
            <a:extLst>
              <a:ext uri="{FF2B5EF4-FFF2-40B4-BE49-F238E27FC236}">
                <a16:creationId xmlns:a16="http://schemas.microsoft.com/office/drawing/2014/main" id="{4A91696C-FBDC-42CF-A6C3-BC8F2F1F946C}"/>
              </a:ext>
            </a:extLst>
          </p:cNvPr>
          <p:cNvSpPr/>
          <p:nvPr/>
        </p:nvSpPr>
        <p:spPr>
          <a:xfrm>
            <a:off x="11535431" y="4569709"/>
            <a:ext cx="69011" cy="146304"/>
          </a:xfrm>
          <a:prstGeom prst="flowChartDecision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owchart: Decision 17">
            <a:extLst>
              <a:ext uri="{FF2B5EF4-FFF2-40B4-BE49-F238E27FC236}">
                <a16:creationId xmlns:a16="http://schemas.microsoft.com/office/drawing/2014/main" id="{D78C3A60-FC98-4B4B-8E9C-587D152AB7D1}"/>
              </a:ext>
            </a:extLst>
          </p:cNvPr>
          <p:cNvSpPr/>
          <p:nvPr/>
        </p:nvSpPr>
        <p:spPr>
          <a:xfrm>
            <a:off x="11118009" y="3839543"/>
            <a:ext cx="69011" cy="146304"/>
          </a:xfrm>
          <a:prstGeom prst="flowChartDecision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lowchart: Decision 18">
            <a:extLst>
              <a:ext uri="{FF2B5EF4-FFF2-40B4-BE49-F238E27FC236}">
                <a16:creationId xmlns:a16="http://schemas.microsoft.com/office/drawing/2014/main" id="{767406FC-BC31-4B26-BE58-0F7988AE0698}"/>
              </a:ext>
            </a:extLst>
          </p:cNvPr>
          <p:cNvSpPr/>
          <p:nvPr/>
        </p:nvSpPr>
        <p:spPr>
          <a:xfrm>
            <a:off x="9742858" y="1999235"/>
            <a:ext cx="69011" cy="146304"/>
          </a:xfrm>
          <a:prstGeom prst="flowChartDecision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lowchart: Decision 19">
            <a:extLst>
              <a:ext uri="{FF2B5EF4-FFF2-40B4-BE49-F238E27FC236}">
                <a16:creationId xmlns:a16="http://schemas.microsoft.com/office/drawing/2014/main" id="{EBF13A9A-5F24-4EC3-AFF6-355DF1D444C8}"/>
              </a:ext>
            </a:extLst>
          </p:cNvPr>
          <p:cNvSpPr/>
          <p:nvPr/>
        </p:nvSpPr>
        <p:spPr>
          <a:xfrm>
            <a:off x="10010327" y="2749134"/>
            <a:ext cx="69011" cy="146304"/>
          </a:xfrm>
          <a:prstGeom prst="flowChartDecision">
            <a:avLst/>
          </a:prstGeom>
          <a:solidFill>
            <a:srgbClr val="00B05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lowchart: Decision 20">
            <a:extLst>
              <a:ext uri="{FF2B5EF4-FFF2-40B4-BE49-F238E27FC236}">
                <a16:creationId xmlns:a16="http://schemas.microsoft.com/office/drawing/2014/main" id="{54CE9EE9-B733-4CAC-AA62-604EC0110B62}"/>
              </a:ext>
            </a:extLst>
          </p:cNvPr>
          <p:cNvSpPr/>
          <p:nvPr/>
        </p:nvSpPr>
        <p:spPr>
          <a:xfrm>
            <a:off x="10990311" y="5483480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3BF3F2-60EF-4802-93F5-360FC325D859}"/>
              </a:ext>
            </a:extLst>
          </p:cNvPr>
          <p:cNvSpPr/>
          <p:nvPr/>
        </p:nvSpPr>
        <p:spPr>
          <a:xfrm>
            <a:off x="5876956" y="1815482"/>
            <a:ext cx="1030731" cy="17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Cancelled by PI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ECB6A6-D10E-4E96-AF6F-A5BA5EB2245B}"/>
              </a:ext>
            </a:extLst>
          </p:cNvPr>
          <p:cNvSpPr txBox="1"/>
          <p:nvPr/>
        </p:nvSpPr>
        <p:spPr>
          <a:xfrm>
            <a:off x="9956568" y="2912765"/>
            <a:ext cx="916918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Delayed by PI</a:t>
            </a:r>
          </a:p>
        </p:txBody>
      </p:sp>
      <p:sp>
        <p:nvSpPr>
          <p:cNvPr id="24" name="Flowchart: Decision 23">
            <a:extLst>
              <a:ext uri="{FF2B5EF4-FFF2-40B4-BE49-F238E27FC236}">
                <a16:creationId xmlns:a16="http://schemas.microsoft.com/office/drawing/2014/main" id="{DD5C8719-F212-4F81-89CE-2C4C4AFEA000}"/>
              </a:ext>
            </a:extLst>
          </p:cNvPr>
          <p:cNvSpPr/>
          <p:nvPr/>
        </p:nvSpPr>
        <p:spPr>
          <a:xfrm>
            <a:off x="9157137" y="2169399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4B990F-B6B4-472B-AACF-7082DF3DDE7B}"/>
              </a:ext>
            </a:extLst>
          </p:cNvPr>
          <p:cNvSpPr txBox="1"/>
          <p:nvPr/>
        </p:nvSpPr>
        <p:spPr>
          <a:xfrm>
            <a:off x="9965804" y="4744017"/>
            <a:ext cx="916918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Delayed by PI</a:t>
            </a:r>
          </a:p>
        </p:txBody>
      </p:sp>
      <p:sp>
        <p:nvSpPr>
          <p:cNvPr id="26" name="Flowchart: Decision 25">
            <a:extLst>
              <a:ext uri="{FF2B5EF4-FFF2-40B4-BE49-F238E27FC236}">
                <a16:creationId xmlns:a16="http://schemas.microsoft.com/office/drawing/2014/main" id="{F4E25A6F-748F-47C9-B413-8F8E57C277EA}"/>
              </a:ext>
            </a:extLst>
          </p:cNvPr>
          <p:cNvSpPr/>
          <p:nvPr/>
        </p:nvSpPr>
        <p:spPr>
          <a:xfrm>
            <a:off x="11319424" y="4203337"/>
            <a:ext cx="69011" cy="146304"/>
          </a:xfrm>
          <a:prstGeom prst="flowChartDecision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6AF74B-62C1-48FB-AAE3-023F8F10CEB5}"/>
              </a:ext>
            </a:extLst>
          </p:cNvPr>
          <p:cNvSpPr/>
          <p:nvPr/>
        </p:nvSpPr>
        <p:spPr>
          <a:xfrm>
            <a:off x="9257665" y="2180870"/>
            <a:ext cx="1708801" cy="17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Postponed to FY23 by PI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5CD22D-50D0-4073-861A-754812019DD1}"/>
              </a:ext>
            </a:extLst>
          </p:cNvPr>
          <p:cNvSpPr txBox="1"/>
          <p:nvPr/>
        </p:nvSpPr>
        <p:spPr>
          <a:xfrm>
            <a:off x="9988355" y="5472585"/>
            <a:ext cx="916918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Delayed by PI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62BDDF-4779-471F-9CCA-EA69C10B7588}"/>
              </a:ext>
            </a:extLst>
          </p:cNvPr>
          <p:cNvSpPr txBox="1"/>
          <p:nvPr/>
        </p:nvSpPr>
        <p:spPr>
          <a:xfrm>
            <a:off x="9965804" y="3463555"/>
            <a:ext cx="916918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Delayed by PI</a:t>
            </a:r>
          </a:p>
        </p:txBody>
      </p:sp>
      <p:sp>
        <p:nvSpPr>
          <p:cNvPr id="30" name="Flowchart: Decision 29">
            <a:extLst>
              <a:ext uri="{FF2B5EF4-FFF2-40B4-BE49-F238E27FC236}">
                <a16:creationId xmlns:a16="http://schemas.microsoft.com/office/drawing/2014/main" id="{C32C6309-4955-4BCA-8B21-602507C71F8A}"/>
              </a:ext>
            </a:extLst>
          </p:cNvPr>
          <p:cNvSpPr/>
          <p:nvPr/>
        </p:nvSpPr>
        <p:spPr>
          <a:xfrm>
            <a:off x="10240515" y="2558632"/>
            <a:ext cx="69011" cy="146304"/>
          </a:xfrm>
          <a:prstGeom prst="flowChartDecision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49C799BB-4248-4EC0-98AE-4D4557A31224}"/>
              </a:ext>
            </a:extLst>
          </p:cNvPr>
          <p:cNvSpPr/>
          <p:nvPr/>
        </p:nvSpPr>
        <p:spPr>
          <a:xfrm>
            <a:off x="11959845" y="5667521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882576-EA61-48C1-A015-31D8B5C67E5E}"/>
              </a:ext>
            </a:extLst>
          </p:cNvPr>
          <p:cNvSpPr txBox="1"/>
          <p:nvPr/>
        </p:nvSpPr>
        <p:spPr>
          <a:xfrm>
            <a:off x="11107909" y="5657251"/>
            <a:ext cx="538609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Delayed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E426088-7E43-487B-ABE5-AE8A3B3BF4BE}"/>
              </a:ext>
            </a:extLst>
          </p:cNvPr>
          <p:cNvSpPr/>
          <p:nvPr/>
        </p:nvSpPr>
        <p:spPr>
          <a:xfrm>
            <a:off x="9883593" y="1999441"/>
            <a:ext cx="1303427" cy="17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i="1" dirty="0">
                <a:solidFill>
                  <a:schemeClr val="tx1"/>
                </a:solidFill>
                <a:latin typeface="Arial"/>
                <a:cs typeface="Arial"/>
              </a:rPr>
              <a:t>Launch Abort</a:t>
            </a:r>
            <a:endParaRPr kumimoji="0" lang="en-US" sz="115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lowchart: Decision 33">
            <a:extLst>
              <a:ext uri="{FF2B5EF4-FFF2-40B4-BE49-F238E27FC236}">
                <a16:creationId xmlns:a16="http://schemas.microsoft.com/office/drawing/2014/main" id="{848B620E-0EA6-47C7-A1E6-1B12C6E6E79B}"/>
              </a:ext>
            </a:extLst>
          </p:cNvPr>
          <p:cNvSpPr/>
          <p:nvPr/>
        </p:nvSpPr>
        <p:spPr>
          <a:xfrm>
            <a:off x="11107909" y="4033609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lowchart: Decision 34">
            <a:extLst>
              <a:ext uri="{FF2B5EF4-FFF2-40B4-BE49-F238E27FC236}">
                <a16:creationId xmlns:a16="http://schemas.microsoft.com/office/drawing/2014/main" id="{3342F7DC-05B6-4B45-A34E-33CFA27F1637}"/>
              </a:ext>
            </a:extLst>
          </p:cNvPr>
          <p:cNvSpPr/>
          <p:nvPr/>
        </p:nvSpPr>
        <p:spPr>
          <a:xfrm>
            <a:off x="10990311" y="5292060"/>
            <a:ext cx="69011" cy="146304"/>
          </a:xfrm>
          <a:prstGeom prst="flowChartDecision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95031D-8B2A-402C-B637-A550CE2BC4B4}"/>
              </a:ext>
            </a:extLst>
          </p:cNvPr>
          <p:cNvSpPr txBox="1"/>
          <p:nvPr/>
        </p:nvSpPr>
        <p:spPr>
          <a:xfrm>
            <a:off x="9943659" y="5270708"/>
            <a:ext cx="916918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Delayed by PI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59397C0-58AB-49BA-9824-DA3DFBF9BA65}"/>
              </a:ext>
            </a:extLst>
          </p:cNvPr>
          <p:cNvSpPr txBox="1"/>
          <p:nvPr/>
        </p:nvSpPr>
        <p:spPr>
          <a:xfrm>
            <a:off x="10410798" y="3997646"/>
            <a:ext cx="580287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Delayed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4EFE6FA-619E-4681-A595-F589A0108DA6}"/>
              </a:ext>
            </a:extLst>
          </p:cNvPr>
          <p:cNvSpPr txBox="1"/>
          <p:nvPr/>
        </p:nvSpPr>
        <p:spPr>
          <a:xfrm>
            <a:off x="10261368" y="3082099"/>
            <a:ext cx="1708801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Science Pointing Anomaly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85B2D2E-F47C-4853-A235-F15B53380787}"/>
              </a:ext>
            </a:extLst>
          </p:cNvPr>
          <p:cNvSpPr txBox="1"/>
          <p:nvPr/>
        </p:nvSpPr>
        <p:spPr>
          <a:xfrm>
            <a:off x="10409963" y="2549029"/>
            <a:ext cx="1202252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Cancelled by BPO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89408BE-D588-42E7-934B-E7E4969519E5}"/>
              </a:ext>
            </a:extLst>
          </p:cNvPr>
          <p:cNvSpPr txBox="1"/>
          <p:nvPr/>
        </p:nvSpPr>
        <p:spPr>
          <a:xfrm>
            <a:off x="10129944" y="2714799"/>
            <a:ext cx="1090042" cy="17697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Inflight Anomaly </a:t>
            </a:r>
          </a:p>
        </p:txBody>
      </p:sp>
    </p:spTree>
    <p:extLst>
      <p:ext uri="{BB962C8B-B14F-4D97-AF65-F5344CB8AC3E}">
        <p14:creationId xmlns:p14="http://schemas.microsoft.com/office/powerpoint/2010/main" val="4259345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FY22 Antarctica Site Visit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EB4BFA-CF60-4DFA-A867-80AD75C47B13}"/>
              </a:ext>
            </a:extLst>
          </p:cNvPr>
          <p:cNvSpPr txBox="1"/>
          <p:nvPr/>
        </p:nvSpPr>
        <p:spPr>
          <a:xfrm>
            <a:off x="648526" y="1510173"/>
            <a:ext cx="115434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Small Deployment Team 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Required 5-day quarantine in San Francisco Plus 14-day quarantine in New Zealand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CSBF employees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subcontractors 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major issues noted except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identification of launch vehicle tire replacement need</a:t>
            </a: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Buildings and shipping containers dug out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Facility and Science support</a:t>
            </a:r>
            <a:r>
              <a:rPr lang="en-US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Sea vessel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left McMurdo</a:t>
            </a: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with CSBF equipment</a:t>
            </a:r>
            <a:r>
              <a:rPr lang="en-US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Two Helium ISOPAKS </a:t>
            </a:r>
            <a:r>
              <a:rPr lang="en-US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Three </a:t>
            </a:r>
            <a:r>
              <a:rPr lang="en-US" sz="2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 ft containers</a:t>
            </a:r>
            <a:r>
              <a:rPr lang="en-US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427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FY22 Antarctica Photos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9E675-B7C3-46E1-BCAE-A33AA5F51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54" y="1244668"/>
            <a:ext cx="306705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CB7F41-792B-4588-9501-299BB184D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548" y="1244668"/>
            <a:ext cx="306705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AB23A0E7-7D33-4753-9638-31C6B894D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553" y="1130367"/>
            <a:ext cx="32194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>
            <a:extLst>
              <a:ext uri="{FF2B5EF4-FFF2-40B4-BE49-F238E27FC236}">
                <a16:creationId xmlns:a16="http://schemas.microsoft.com/office/drawing/2014/main" id="{455AE300-C2F2-463D-A8CB-281159F74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576" y="3989153"/>
            <a:ext cx="1904097" cy="254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>
            <a:extLst>
              <a:ext uri="{FF2B5EF4-FFF2-40B4-BE49-F238E27FC236}">
                <a16:creationId xmlns:a16="http://schemas.microsoft.com/office/drawing/2014/main" id="{94E36404-BE96-4499-931B-0EF40FAC5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95" y="3921653"/>
            <a:ext cx="4033906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ACC0D1CD-7B7A-4F7E-ACE7-1E4A091AA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54" y="3926372"/>
            <a:ext cx="40100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2F685F-FF77-4740-8970-7AC312219F2A}"/>
              </a:ext>
            </a:extLst>
          </p:cNvPr>
          <p:cNvSpPr txBox="1"/>
          <p:nvPr/>
        </p:nvSpPr>
        <p:spPr>
          <a:xfrm>
            <a:off x="9230278" y="4598193"/>
            <a:ext cx="11565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Launch Vehicle Tire </a:t>
            </a:r>
          </a:p>
          <a:p>
            <a:r>
              <a:rPr lang="en-US" sz="2000" dirty="0"/>
              <a:t>Tread</a:t>
            </a:r>
          </a:p>
        </p:txBody>
      </p:sp>
    </p:spTree>
    <p:extLst>
      <p:ext uri="{BB962C8B-B14F-4D97-AF65-F5344CB8AC3E}">
        <p14:creationId xmlns:p14="http://schemas.microsoft.com/office/powerpoint/2010/main" val="970658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4"/>
          <p:cNvSpPr txBox="1">
            <a:spLocks noChangeArrowheads="1"/>
          </p:cNvSpPr>
          <p:nvPr/>
        </p:nvSpPr>
        <p:spPr bwMode="auto">
          <a:xfrm>
            <a:off x="1751308" y="147639"/>
            <a:ext cx="88340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Process to get to New Zealand FY22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E1D393B-7EC2-41DD-B1DC-18C49863D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559" y="1003820"/>
            <a:ext cx="10403305" cy="56725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270FD3-0B9D-4574-AB38-26837113E05D}"/>
              </a:ext>
            </a:extLst>
          </p:cNvPr>
          <p:cNvSpPr/>
          <p:nvPr/>
        </p:nvSpPr>
        <p:spPr>
          <a:xfrm>
            <a:off x="9581322" y="5923722"/>
            <a:ext cx="1719469" cy="437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64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4"/>
          <p:cNvSpPr txBox="1">
            <a:spLocks noChangeArrowheads="1"/>
          </p:cNvSpPr>
          <p:nvPr/>
        </p:nvSpPr>
        <p:spPr bwMode="auto">
          <a:xfrm>
            <a:off x="1751308" y="147639"/>
            <a:ext cx="88340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FY22 New Zealand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7EF7E0-8989-4BA8-9E27-DEEEA08BFCCB}"/>
              </a:ext>
            </a:extLst>
          </p:cNvPr>
          <p:cNvSpPr txBox="1">
            <a:spLocks/>
          </p:cNvSpPr>
          <p:nvPr/>
        </p:nvSpPr>
        <p:spPr bwMode="auto">
          <a:xfrm>
            <a:off x="13771" y="1150124"/>
            <a:ext cx="11915470" cy="159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 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b="1" i="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NASA SPB is being developed to provide a stable platform at constant density altitude for extended duration science investigations at polar and mid latitudes.</a:t>
            </a:r>
          </a:p>
          <a:p>
            <a:pPr>
              <a:spcBef>
                <a:spcPct val="0"/>
              </a:spcBef>
            </a:pPr>
            <a:endParaRPr lang="en-US" altLang="en-US" i="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i="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incremental approach has been applied to the development: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CA0F4A-EA09-4535-8584-C921ADCB4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250865"/>
              </p:ext>
            </p:extLst>
          </p:nvPr>
        </p:nvGraphicFramePr>
        <p:xfrm>
          <a:off x="183290" y="3438764"/>
          <a:ext cx="11568897" cy="3232746"/>
        </p:xfrm>
        <a:graphic>
          <a:graphicData uri="http://schemas.openxmlformats.org/drawingml/2006/table">
            <a:tbl>
              <a:tblPr/>
              <a:tblGrid>
                <a:gridCol w="1030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6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9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10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20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6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Volume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Suspended Weight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Altitude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Flight Number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Duration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Launch Location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Launch Date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2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 MCF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680 KG (1,500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~33.5 KM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(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110 KFT)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591 NT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54 days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Antarctica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Dec 28, 2008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3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14.9 MCF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1,814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KG (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4,000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Holes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During Press.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Burst – Peeled Seal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~33.5 KM (110 KFT)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599 NT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616 NT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4.2 hours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2.8 hours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22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days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Sweden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Antarctica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Antarctica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June 22,2009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Dec 10, 2009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Jan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9, 2011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93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18.8 MCF</a:t>
                      </a:r>
                    </a:p>
                  </a:txBody>
                  <a:tcPr marL="9527" marR="9527" marT="95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2,268 KG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(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5,000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2,268 KG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5,000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2,268 KG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5,000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2,268 KG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5,000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Lbs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2,495 KG (5,500 </a:t>
                      </a:r>
                      <a:r>
                        <a:rPr lang="en-US" sz="1600" b="0" i="0" u="none" strike="noStrike" baseline="0" dirty="0" err="1">
                          <a:solidFill>
                            <a:schemeClr val="tx1"/>
                          </a:solidFill>
                          <a:latin typeface="Calibri"/>
                        </a:rPr>
                        <a:t>Lbs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2,495 KG (5,500 </a:t>
                      </a:r>
                      <a:r>
                        <a:rPr lang="en-US" sz="1600" b="0" i="0" u="none" strike="noStrike" baseline="0" dirty="0" err="1">
                          <a:solidFill>
                            <a:schemeClr val="tx1"/>
                          </a:solidFill>
                          <a:latin typeface="Calibri"/>
                        </a:rPr>
                        <a:t>Lbs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7" marR="9527" marT="95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Peeled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Seal During Production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~33.5 KM (110 KFT)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~33.5 KM (110 KFT)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~33.5 KM (110 KFT)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~33.5 KM (110 KFT)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~33.2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KM (109 KFT)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~33.2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 KM (109 KFT)</a:t>
                      </a:r>
                    </a:p>
                  </a:txBody>
                  <a:tcPr marL="9527" marR="9527" marT="95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631 NT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659 NT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662 NT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669 NT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679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NT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Abort 30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6.5 hours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43 hours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32 days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46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days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12.2 days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Sweden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Antarctica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New Zealand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New Zealand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New Zealand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New Zealand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Feb 2012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Aug 14, 2012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Dec 28, 2014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Mar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26, 2015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May 16, 2016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April 24, 2017</a:t>
                      </a:r>
                    </a:p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May 27, 2022</a:t>
                      </a:r>
                    </a:p>
                  </a:txBody>
                  <a:tcPr marL="9527" marR="9527" marT="95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075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4"/>
          <p:cNvSpPr txBox="1">
            <a:spLocks noChangeArrowheads="1"/>
          </p:cNvSpPr>
          <p:nvPr/>
        </p:nvSpPr>
        <p:spPr bwMode="auto">
          <a:xfrm>
            <a:off x="1751308" y="147639"/>
            <a:ext cx="88340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FY22 New Zealand – SPB Launch Abort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5CDE23-EEF2-4B1A-B4D9-962309F5F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64" y="1194582"/>
            <a:ext cx="6435524" cy="48266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5D0B5A-E5D8-4B33-A023-D43755CE6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863" y="1344959"/>
            <a:ext cx="2674222" cy="482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0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4"/>
          <p:cNvSpPr txBox="1">
            <a:spLocks noChangeArrowheads="1"/>
          </p:cNvSpPr>
          <p:nvPr/>
        </p:nvSpPr>
        <p:spPr bwMode="auto">
          <a:xfrm>
            <a:off x="1751308" y="147639"/>
            <a:ext cx="88340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Super Pressure Balloon Instrumentation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871BE4-7C3B-417F-95A9-BA86FD1FC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7" r="1242"/>
          <a:stretch/>
        </p:blipFill>
        <p:spPr>
          <a:xfrm>
            <a:off x="397565" y="1375713"/>
            <a:ext cx="10803836" cy="502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38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FY22 Sweden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031D30-971F-4323-96AD-7B0606DF2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70" y="2553214"/>
            <a:ext cx="5627345" cy="42095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F1F6F7-018C-4E25-96EC-4788007FC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532" y="2656472"/>
            <a:ext cx="5413316" cy="4055771"/>
          </a:xfrm>
          <a:prstGeom prst="rect">
            <a:avLst/>
          </a:prstGeom>
        </p:spPr>
      </p:pic>
      <p:sp>
        <p:nvSpPr>
          <p:cNvPr id="5" name="Text Box 40">
            <a:extLst>
              <a:ext uri="{FF2B5EF4-FFF2-40B4-BE49-F238E27FC236}">
                <a16:creationId xmlns:a16="http://schemas.microsoft.com/office/drawing/2014/main" id="{F7F8017A-B518-4430-85D5-CB80F972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2478" y="2744816"/>
            <a:ext cx="1900313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XL-</a:t>
            </a:r>
            <a:r>
              <a:rPr lang="en-US" sz="1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Calibur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/WASP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Flight 720 N</a:t>
            </a:r>
          </a:p>
        </p:txBody>
      </p:sp>
      <p:sp>
        <p:nvSpPr>
          <p:cNvPr id="7" name="Text Box 40">
            <a:extLst>
              <a:ext uri="{FF2B5EF4-FFF2-40B4-BE49-F238E27FC236}">
                <a16:creationId xmlns:a16="http://schemas.microsoft.com/office/drawing/2014/main" id="{0891564E-8005-45A8-AF19-73ABD6F8F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59" y="2656472"/>
            <a:ext cx="17847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charset="0"/>
                <a:ea typeface="Arial" charset="0"/>
                <a:cs typeface="Arial" charset="0"/>
              </a:rPr>
              <a:t>SUNRISE III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9F214B-0CAE-40D5-BC5E-2846B7161B71}"/>
              </a:ext>
            </a:extLst>
          </p:cNvPr>
          <p:cNvSpPr txBox="1">
            <a:spLocks/>
          </p:cNvSpPr>
          <p:nvPr/>
        </p:nvSpPr>
        <p:spPr bwMode="auto">
          <a:xfrm>
            <a:off x="13771" y="1150124"/>
            <a:ext cx="11915470" cy="159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 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b="1" i="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FY22 Sweden campaign kicked off during the FY22 New Zealand campaign.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b="1" i="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Initially, two science missions and one test flight planned.   The test flight was cancelled due to the late season launches for the science payloads.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i="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04555F9B-0EAC-43FD-9CCA-E6EF55D6B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59" y="3020941"/>
            <a:ext cx="17847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charset="0"/>
                <a:ea typeface="Arial" charset="0"/>
                <a:cs typeface="Arial" charset="0"/>
              </a:rPr>
              <a:t>Flight 719N</a:t>
            </a:r>
          </a:p>
        </p:txBody>
      </p:sp>
    </p:spTree>
    <p:extLst>
      <p:ext uri="{BB962C8B-B14F-4D97-AF65-F5344CB8AC3E}">
        <p14:creationId xmlns:p14="http://schemas.microsoft.com/office/powerpoint/2010/main" val="1345753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345989" y="1066800"/>
            <a:ext cx="5906530" cy="389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altLang="en-US" i="0" dirty="0">
                <a:solidFill>
                  <a:srgbClr val="002060"/>
                </a:solidFill>
              </a:rPr>
              <a:t>The NASA Balloon Program has continued to provide stable platforms for science.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i="0" dirty="0">
                <a:solidFill>
                  <a:srgbClr val="002060"/>
                </a:solidFill>
              </a:rPr>
              <a:t>The NASA Balloon Program encourages feedback from the science community on future needs.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i="0" dirty="0">
                <a:solidFill>
                  <a:srgbClr val="002060"/>
                </a:solidFill>
              </a:rPr>
              <a:t>Balloons provide an excellent training ground for scientists and engineers.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i="0" dirty="0">
                <a:solidFill>
                  <a:srgbClr val="002060"/>
                </a:solidFill>
              </a:rPr>
              <a:t>The Program has been busy trying to catch up after the downtime due to the coronavirus pandemic.</a:t>
            </a:r>
          </a:p>
        </p:txBody>
      </p:sp>
      <p:pic>
        <p:nvPicPr>
          <p:cNvPr id="5427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1" r="5940"/>
          <a:stretch>
            <a:fillRect/>
          </a:stretch>
        </p:blipFill>
        <p:spPr bwMode="auto">
          <a:xfrm>
            <a:off x="6392705" y="1031631"/>
            <a:ext cx="3039616" cy="268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" b="685"/>
          <a:stretch>
            <a:fillRect/>
          </a:stretch>
        </p:blipFill>
        <p:spPr bwMode="auto">
          <a:xfrm>
            <a:off x="6682154" y="3847762"/>
            <a:ext cx="5074825" cy="286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440" y="1017711"/>
            <a:ext cx="24749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Summary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497" y="4591482"/>
            <a:ext cx="3429543" cy="220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588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676400" y="1417638"/>
            <a:ext cx="8839200" cy="52879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i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 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" charset="0"/>
              </a:defRPr>
            </a:lvl9pPr>
          </a:lstStyle>
          <a:p>
            <a:pPr marL="0" indent="0">
              <a:buNone/>
              <a:defRPr/>
            </a:pPr>
            <a:r>
              <a:rPr lang="en-US" altLang="en-US" kern="0" dirty="0"/>
              <a:t>The activities reported </a:t>
            </a:r>
            <a:r>
              <a:rPr lang="en-US" altLang="en-US" kern="0" dirty="0"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en-US" altLang="en-US" kern="0" dirty="0"/>
              <a:t> would not have been possible without the dedication and support from NASA, NSF, the Balloon Program Office, the CSBF, Raven Aerostar, the science community, and our support contractors!</a:t>
            </a: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2379663" y="147639"/>
            <a:ext cx="805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chemeClr val="bg1"/>
                </a:solidFill>
              </a:rPr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2524541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59CBECB3D49549867DEE38EAF42200" ma:contentTypeVersion="2" ma:contentTypeDescription="Create a new document." ma:contentTypeScope="" ma:versionID="a823c7b45ccf34f57102f7c5c86ae4b9">
  <xsd:schema xmlns:xsd="http://www.w3.org/2001/XMLSchema" xmlns:xs="http://www.w3.org/2001/XMLSchema" xmlns:p="http://schemas.microsoft.com/office/2006/metadata/properties" xmlns:ns2="e5406a12-2270-49fc-b5e6-27ac67b36966" targetNamespace="http://schemas.microsoft.com/office/2006/metadata/properties" ma:root="true" ma:fieldsID="cf899daada8b41bee8b77735638393aa" ns2:_="">
    <xsd:import namespace="e5406a12-2270-49fc-b5e6-27ac67b369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406a12-2270-49fc-b5e6-27ac67b369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115DDA-3D62-4374-AA5D-5F3731E116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406a12-2270-49fc-b5e6-27ac67b369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82F378-18C5-4D10-8FEF-3682CA2DC8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4D9C94-043C-45D4-BBC4-D63AF6821C51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e5406a12-2270-49fc-b5e6-27ac67b3696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1263</Words>
  <Application>Microsoft Office PowerPoint</Application>
  <PresentationFormat>Widescreen</PresentationFormat>
  <Paragraphs>285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Fairbrother, Debora A. (WFF-8200)</dc:creator>
  <cp:lastModifiedBy>Kinney, Angelique I. (WFF-820.0)[MELWOOD HORTICULTUR TRAIN CTR]</cp:lastModifiedBy>
  <cp:revision>107</cp:revision>
  <dcterms:created xsi:type="dcterms:W3CDTF">2018-07-16T12:22:40Z</dcterms:created>
  <dcterms:modified xsi:type="dcterms:W3CDTF">2022-07-20T15:08:03Z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0x010100A559CBECB3D49549867DEE38EAF42200</vt:lpwstr>
  </property>
</Properties>
</file>