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comments/comment2.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comment3.xml" ContentType="application/vnd.openxmlformats-officedocument.presentationml.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comment4.xml" ContentType="application/vnd.openxmlformats-officedocument.presentationml.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21" r:id="rId2"/>
    <p:sldId id="374" r:id="rId3"/>
    <p:sldId id="378" r:id="rId4"/>
    <p:sldId id="447" r:id="rId5"/>
    <p:sldId id="352" r:id="rId6"/>
    <p:sldId id="448" r:id="rId7"/>
    <p:sldId id="379" r:id="rId8"/>
    <p:sldId id="381" r:id="rId9"/>
    <p:sldId id="360" r:id="rId10"/>
    <p:sldId id="366" r:id="rId11"/>
    <p:sldId id="322" r:id="rId12"/>
    <p:sldId id="359" r:id="rId13"/>
    <p:sldId id="404" r:id="rId14"/>
    <p:sldId id="438" r:id="rId15"/>
    <p:sldId id="437" r:id="rId16"/>
    <p:sldId id="436" r:id="rId17"/>
    <p:sldId id="361" r:id="rId18"/>
    <p:sldId id="362" r:id="rId19"/>
    <p:sldId id="430" r:id="rId20"/>
    <p:sldId id="376" r:id="rId21"/>
    <p:sldId id="440" r:id="rId22"/>
    <p:sldId id="439" r:id="rId23"/>
    <p:sldId id="445" r:id="rId24"/>
    <p:sldId id="444" r:id="rId25"/>
    <p:sldId id="443" r:id="rId26"/>
    <p:sldId id="441" r:id="rId27"/>
    <p:sldId id="446" r:id="rId28"/>
    <p:sldId id="308" r:id="rId29"/>
    <p:sldId id="367" r:id="rId30"/>
    <p:sldId id="449" r:id="rId31"/>
    <p:sldId id="325" r:id="rId32"/>
    <p:sldId id="37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yles, Robert C. (LARC-E3)[SSAI DEVELOP]" initials="BRC(ED" lastIdx="7" clrIdx="0">
    <p:extLst>
      <p:ext uri="{19B8F6BF-5375-455C-9EA6-DF929625EA0E}">
        <p15:presenceInfo xmlns:p15="http://schemas.microsoft.com/office/powerpoint/2012/main" userId="S::rcbyles@ndc.nasa.gov::f2fd4499-2563-4908-9210-b44e2282d0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65" autoAdjust="0"/>
    <p:restoredTop sz="71162" autoAdjust="0"/>
  </p:normalViewPr>
  <p:slideViewPr>
    <p:cSldViewPr snapToGrid="0">
      <p:cViewPr varScale="1">
        <p:scale>
          <a:sx n="79" d="100"/>
          <a:sy n="79" d="100"/>
        </p:scale>
        <p:origin x="96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7-18T16:25:45" idx="1">
    <p:pos x="10" y="10"/>
    <p:text>A note - I'm only editing this for the things we usually look for in DEVELOP. If there are any conference-specific requirements you want me to look out for, let me know, otherwise I won't know.</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2-07-18T16:26:54.537" idx="2">
    <p:pos x="7288" y="998"/>
    <p:text>Suggestion: add semi-transparent box behind North Carolina and South Carolina labels on this map so they're easier to read.</p:text>
    <p:extLst>
      <p:ext uri="{C676402C-5697-4E1C-873F-D02D1690AC5C}">
        <p15:threadingInfo xmlns:p15="http://schemas.microsoft.com/office/powerpoint/2012/main" timeZoneBias="240"/>
      </p:ext>
    </p:extLst>
  </p:cm>
  <p:cm authorId="1" dt="2022-07-18T16:43:55.886" idx="3">
    <p:pos x="7288" y="1094"/>
    <p:text>Never mind, I see now this map wasn't made by the team. It's fine without.</p:text>
    <p:extLst>
      <p:ext uri="{C676402C-5697-4E1C-873F-D02D1690AC5C}">
        <p15:threadingInfo xmlns:p15="http://schemas.microsoft.com/office/powerpoint/2012/main" timeZoneBias="240">
          <p15:parentCm authorId="1" idx="2"/>
        </p15:threadingInfo>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2-07-19T11:34:06.726" idx="5">
    <p:pos x="10" y="10"/>
    <p:text>Should we require north arrow +scale bar for this slide and the next 2?</p:text>
    <p:extLst>
      <p:ext uri="{C676402C-5697-4E1C-873F-D02D1690AC5C}">
        <p15:threadingInfo xmlns:p15="http://schemas.microsoft.com/office/powerpoint/2012/main" timeZoneBias="24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2-07-19T11:34:42.139" idx="6">
    <p:pos x="6125" y="505"/>
    <p:text>Legend is grainy.</p:text>
    <p:extLst>
      <p:ext uri="{C676402C-5697-4E1C-873F-D02D1690AC5C}">
        <p15:threadingInfo xmlns:p15="http://schemas.microsoft.com/office/powerpoint/2012/main" timeZoneBias="240"/>
      </p:ext>
    </p:extLst>
  </p:cm>
  <p:cm authorId="1" dt="2022-07-19T11:36:21.292" idx="7">
    <p:pos x="6125" y="601"/>
    <p:text>Nothing is separate/editable</p:text>
    <p:extLst>
      <p:ext uri="{C676402C-5697-4E1C-873F-D02D1690AC5C}">
        <p15:threadingInfo xmlns:p15="http://schemas.microsoft.com/office/powerpoint/2012/main" timeZoneBias="240">
          <p15:parentCm authorId="1" idx="6"/>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FA5C0A-0363-4A9B-AC36-510591808D0D}" type="datetimeFigureOut">
              <a:rPr lang="en-US" smtClean="0"/>
              <a:t>7/19/2022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3449AE-F9D6-4414-8230-6BA99BBDC4DD}" type="slidenum">
              <a:rPr lang="en-US" smtClean="0"/>
              <a:t>‹#›</a:t>
            </a:fld>
            <a:endParaRPr lang="en-US"/>
          </a:p>
        </p:txBody>
      </p:sp>
    </p:spTree>
    <p:extLst>
      <p:ext uri="{BB962C8B-B14F-4D97-AF65-F5344CB8AC3E}">
        <p14:creationId xmlns:p14="http://schemas.microsoft.com/office/powerpoint/2010/main" val="1238555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landsat.gsfc.nasa.gov/landsat-8/landsat-8-overview"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emaprlab.users.earthengine.app/view/lt-gee-time-series-animator" TargetMode="External"/><Relationship Id="rId4" Type="http://schemas.openxmlformats.org/officeDocument/2006/relationships/hyperlink" Target="http://Toohttps:/landsat.gsfc.nasa.gov/outreach/make-landsat-gif"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Good afternoon, Alaska!  Thank you for attending my presentation.  I’m coming to you today from Alabama.  I will be presenting this work on habitat suitability modeling of the plant species </a:t>
            </a:r>
            <a:r>
              <a:rPr lang="en-US" i="1" dirty="0">
                <a:cs typeface="Calibri"/>
              </a:rPr>
              <a:t>Dionaea muscipula</a:t>
            </a:r>
            <a:r>
              <a:rPr lang="en-US" dirty="0">
                <a:cs typeface="Calibri"/>
              </a:rPr>
              <a:t>, or Venus flytrap, which was a collaboration between the NASA DEVELOP program and the University of Georgia NASA DEVELOP node and the North Carolina Botanical Garden.  Katie Caruso, myself (Jayne Lampley), Mo Rock, </a:t>
            </a:r>
            <a:r>
              <a:rPr lang="en-US" dirty="0" err="1">
                <a:cs typeface="Calibri"/>
              </a:rPr>
              <a:t>Ashna</a:t>
            </a:r>
            <a:r>
              <a:rPr lang="en-US" dirty="0">
                <a:cs typeface="Calibri"/>
              </a:rPr>
              <a:t> Siddhi, and </a:t>
            </a:r>
            <a:r>
              <a:rPr lang="en-US" dirty="0" err="1">
                <a:cs typeface="Calibri"/>
              </a:rPr>
              <a:t>Seamore</a:t>
            </a:r>
            <a:r>
              <a:rPr lang="en-US" dirty="0">
                <a:cs typeface="Calibri"/>
              </a:rPr>
              <a:t> Zhu (listed alphabetically) represent the NASA DEVELOP team which conducted the study.  Our co-authors Dr. Damon </a:t>
            </a:r>
            <a:r>
              <a:rPr lang="en-US" dirty="0" err="1">
                <a:cs typeface="Calibri"/>
              </a:rPr>
              <a:t>Waitt</a:t>
            </a:r>
            <a:r>
              <a:rPr lang="en-US" dirty="0">
                <a:cs typeface="Calibri"/>
              </a:rPr>
              <a:t>, Dr. Johnny Randall, and Dr. Alan Weakley of the North Carolina Botanical Garden and Herbarium of University of North Carolina - Chapel Hill provided resources and guidance throughout the project.  Sarah Payne was our NASA DEVELOP Fellow and Dr. Marguerite Madden, professor at UGA’s Center for Geospatial Research, was our science advisor for the 10-week term project.  The Natural Heritage programs of NC and SC also collaborated with us and provided up-to-date species occurrence data.</a:t>
            </a:r>
          </a:p>
          <a:p>
            <a:endParaRPr lang="en-US" dirty="0">
              <a:cs typeface="Calibri"/>
            </a:endParaRPr>
          </a:p>
          <a:p>
            <a:endParaRPr lang="en-US" dirty="0">
              <a:cs typeface="Calibri"/>
            </a:endParaRPr>
          </a:p>
          <a:p>
            <a:endParaRPr lang="en-US" dirty="0">
              <a:cs typeface="Calibri"/>
            </a:endParaRPr>
          </a:p>
          <a:p>
            <a:r>
              <a:rPr lang="en-US" dirty="0">
                <a:cs typeface="Calibri"/>
              </a:rPr>
              <a:t>Hi all! Thank you for joining our presentation on the results of our NASA DEVELOP term. Over the past ten weeks, we mapped habitat suitability of the Venus flytrap and engaged in science communication to support the conservation of this species. In this presentation, we will introduce you to the Venus flytrap and its habitat, describe the results of our habitat suitability modeling, and share the deliverable we created as an education and outreach tool to communicate with the public about our work.</a:t>
            </a:r>
          </a:p>
          <a:p>
            <a:endParaRPr lang="en-US" dirty="0">
              <a:cs typeface="Calibri"/>
            </a:endParaRPr>
          </a:p>
          <a:p>
            <a:r>
              <a:rPr lang="en-US" dirty="0">
                <a:cs typeface="Calibri"/>
              </a:rPr>
              <a:t>We are: Monika Rock (team lead, Katie Caruso, Jayne Lampley, Ashna Siddhi, and Seamore Zhu and we are based out of the NASA DEVELOP Georgia Node.</a:t>
            </a:r>
          </a:p>
          <a:p>
            <a:endParaRPr lang="en-US" dirty="0">
              <a:cs typeface="Calibri"/>
            </a:endParaRPr>
          </a:p>
          <a:p>
            <a:r>
              <a:rPr lang="en-US" dirty="0">
                <a:cs typeface="Calibri"/>
              </a:rPr>
              <a:t>///////////</a:t>
            </a:r>
          </a:p>
          <a:p>
            <a:r>
              <a:rPr lang="en-US" dirty="0"/>
              <a:t>In this project, we partnered with three organizations to meet these objectives:</a:t>
            </a:r>
          </a:p>
          <a:p>
            <a:endParaRPr lang="en-US" dirty="0"/>
          </a:p>
          <a:p>
            <a:r>
              <a:rPr lang="en-US" dirty="0"/>
              <a:t>The North Carolina Natural Heritage Program, or NHP, gathers and shares information about rare species and natural communities in North Carolina to ensure public access to information necessary to evaluate the ecological significance of natural areas and the potential ecological impacts of conservation and development projects. This inventory helps guide decision-making that benefits society and the economy while minimizing ecological damage. The NHP collaborated on this project by sharing VFT presence data that the team used to train the habitat suitability model.</a:t>
            </a:r>
            <a:endParaRPr lang="en-US" dirty="0">
              <a:cs typeface="Calibri"/>
            </a:endParaRPr>
          </a:p>
          <a:p>
            <a:endParaRPr lang="en-US" dirty="0">
              <a:cs typeface="Calibri"/>
            </a:endParaRPr>
          </a:p>
          <a:p>
            <a:r>
              <a:rPr lang="en-US" dirty="0"/>
              <a:t>The UNC Herbarium is the premier collection of plant and fungi biodiversity in the Southeastern United States, with over 800,000 specimens dating back to the 1800's. Through data it preserves on plant identification and distribution, the Herbarium is a key resource for supporting plant science and conservation. In this project, the Herbarium shared information on VFT that informed suitability modeling.</a:t>
            </a:r>
            <a:endParaRPr lang="en-US" dirty="0">
              <a:cs typeface="Calibri"/>
            </a:endParaRPr>
          </a:p>
          <a:p>
            <a:endParaRPr lang="en-US" dirty="0">
              <a:cs typeface="Calibri"/>
            </a:endParaRPr>
          </a:p>
          <a:p>
            <a:r>
              <a:rPr lang="en-US" dirty="0"/>
              <a:t>The North Carolina Botanical Garden inspires understanding, appreciation, and conservation of plants and cultivates sustainable relationship between people and nature. The Botanical Garden protects plants native to North Carolina through plant propagation, seed banking and reintroduction, land restoration and protection, education, sustainable gardening, and by supporting relationships between people and nature. The NCBG collaborated with the DEVELOP team throughout the project by sharing information about the VFT and supporting our science communication effort. As the end user, the NCBG will receive habitat suitability maps that can inform their conservation efforts as well as public-facing outreach and education tools.</a:t>
            </a:r>
            <a:endParaRPr lang="en-US" dirty="0">
              <a:cs typeface="Calibri"/>
            </a:endParaRPr>
          </a:p>
          <a:p>
            <a:endParaRPr lang="en-US" dirty="0">
              <a:cs typeface="Calibri"/>
            </a:endParaRPr>
          </a:p>
        </p:txBody>
      </p:sp>
      <p:sp>
        <p:nvSpPr>
          <p:cNvPr id="4" name="Slide Number Placeholder 3"/>
          <p:cNvSpPr>
            <a:spLocks noGrp="1"/>
          </p:cNvSpPr>
          <p:nvPr>
            <p:ph type="sldNum" sz="quarter" idx="10"/>
          </p:nvPr>
        </p:nvSpPr>
        <p:spPr/>
        <p:txBody>
          <a:bodyPr/>
          <a:lstStyle/>
          <a:p>
            <a:fld id="{59FFF554-9721-473E-B7E3-8AF7A285E57C}" type="slidenum">
              <a:rPr lang="en-US" smtClean="0"/>
              <a:t>1</a:t>
            </a:fld>
            <a:endParaRPr lang="en-US" dirty="0"/>
          </a:p>
        </p:txBody>
      </p:sp>
    </p:spTree>
    <p:extLst>
      <p:ext uri="{BB962C8B-B14F-4D97-AF65-F5344CB8AC3E}">
        <p14:creationId xmlns:p14="http://schemas.microsoft.com/office/powerpoint/2010/main" val="774647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an introduction to the species.  </a:t>
            </a:r>
            <a:r>
              <a:rPr lang="en-US" i="1" dirty="0"/>
              <a:t>Dionaea</a:t>
            </a:r>
            <a:r>
              <a:rPr lang="en-US" dirty="0"/>
              <a:t> is a monotypic genus of the Droseraceae family.  It is therefore evolutionarily important, but more notably because it is carnivorous.  Further, </a:t>
            </a:r>
            <a:r>
              <a:rPr lang="en-US" i="0" dirty="0"/>
              <a:t>its</a:t>
            </a:r>
            <a:r>
              <a:rPr lang="en-US" dirty="0"/>
              <a:t> type of trapping mechanism is an active snap-trap which is only found in one other species:  the closely related aquatic waterwheel plant, also of Droseraceae.  Catching and digesting insect prey is an adaptation which allows </a:t>
            </a:r>
            <a:r>
              <a:rPr lang="en-US" i="1" dirty="0"/>
              <a:t>Dionaea</a:t>
            </a:r>
            <a:r>
              <a:rPr lang="en-US" dirty="0"/>
              <a:t> to thrive in low-nitrogen and low-phosphorous soils.  </a:t>
            </a:r>
            <a:r>
              <a:rPr lang="en-US" i="1" dirty="0"/>
              <a:t>Dionaea muscipula </a:t>
            </a:r>
            <a:r>
              <a:rPr lang="en-US" dirty="0"/>
              <a:t>is herbaceous and perennial, often living 20 years or more in the wild.  It flowers in the spring, May to June, and is in fruit from June through July.  Little is known about pollination in the species, but it is thought to be accomplished by various beetles, small flies, and possibly spiders.  Seeds germinate almost immediately or within a few months after falling from the fruits, which means that population survival requires a persistent presence of mature plants year after year and decent ground moisture levels.</a:t>
            </a:r>
          </a:p>
          <a:p>
            <a:endParaRPr lang="en-US" dirty="0"/>
          </a:p>
          <a:p>
            <a:endParaRPr lang="en-US" dirty="0"/>
          </a:p>
          <a:p>
            <a:r>
              <a:rPr lang="en-US" dirty="0"/>
              <a:t>//////////////////////////////</a:t>
            </a:r>
          </a:p>
          <a:p>
            <a:r>
              <a:rPr lang="en-US" dirty="0"/>
              <a:t>The NASA DEVELOP team created this project to support the conservation of the Venus flytrap, one of the most widely recognized plant species on Earth. These small perennial herbs, which live up to 20 years, captivated Charles Darwin, who described Venus flytraps as the most wonderful plants in the world. Among over 800 known carnivorous plants, the Venus flytrap is the only terrestrial species with leaf morphology evolved into an active snap trap capable of capturing and digesting insects, which supplements the poor nutrient content in the soils they grow. These leaves, which consist of two lobes (indicated by arrows in the video), are adapted with sensitive hairs around their margins that, when stimulated, trigger the two lobes of each leaf to snap shut around anything unlucky enough to be caught inside.</a:t>
            </a:r>
          </a:p>
          <a:p>
            <a:endParaRPr lang="en-US" dirty="0">
              <a:cs typeface="Calibri" panose="020F0502020204030204"/>
            </a:endParaRPr>
          </a:p>
          <a:p>
            <a:r>
              <a:rPr lang="en-US" dirty="0"/>
              <a:t>------------------------------Image Information Below ------------------------------</a:t>
            </a:r>
          </a:p>
          <a:p>
            <a:r>
              <a:rPr lang="en-US" dirty="0">
                <a:cs typeface="Calibri"/>
              </a:rPr>
              <a:t>•Image credit for 3 photos: Clyde Sorenson</a:t>
            </a:r>
          </a:p>
          <a:p>
            <a:r>
              <a:rPr lang="en-US" dirty="0">
                <a:cs typeface="Calibri"/>
              </a:rPr>
              <a:t>•Image Source: Images provided by project partner, used with permission</a:t>
            </a: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a:t>
            </a:fld>
            <a:endParaRPr lang="en-US" dirty="0"/>
          </a:p>
        </p:txBody>
      </p:sp>
    </p:spTree>
    <p:extLst>
      <p:ext uri="{BB962C8B-B14F-4D97-AF65-F5344CB8AC3E}">
        <p14:creationId xmlns:p14="http://schemas.microsoft.com/office/powerpoint/2010/main" val="2761945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Though Venus flytrap is one of the most widely recognized plant species, it is endemic to a narrow portion of the Coastal Plain and Sandhills regions of North and South Carolina.  Populations occur roughly within a 90 km radius around Wilmington, NC.  Herbarium records document that Venus flytrap occurred in at least 21 counties at 259 sites historically, however occurrences have dwindled to only 11 counties in NC and one in SC today.  Venus Flytrap has also been introduced and has naturalized in parts of FL and NJ.</a:t>
            </a:r>
            <a:endParaRPr lang="en-US" dirty="0">
              <a:cs typeface="Calibri"/>
            </a:endParaRPr>
          </a:p>
          <a:p>
            <a:endParaRPr lang="en-US" dirty="0"/>
          </a:p>
          <a:p>
            <a:endParaRPr lang="en-US" dirty="0"/>
          </a:p>
          <a:p>
            <a:r>
              <a:rPr lang="en-US" dirty="0"/>
              <a:t> </a:t>
            </a:r>
            <a:endParaRPr lang="en-US" dirty="0">
              <a:cs typeface="Calibri"/>
            </a:endParaRPr>
          </a:p>
          <a:p>
            <a:r>
              <a:rPr lang="en-US" dirty="0"/>
              <a:t>------------------------------Image Information Below ------------------------------ </a:t>
            </a:r>
            <a:endParaRPr lang="en-US" dirty="0">
              <a:cs typeface="Calibri"/>
            </a:endParaRPr>
          </a:p>
          <a:p>
            <a:r>
              <a:rPr lang="en-US" dirty="0"/>
              <a:t>•1st image credit: USDA NRCS</a:t>
            </a:r>
            <a:endParaRPr lang="en-US" dirty="0">
              <a:cs typeface="Calibri"/>
            </a:endParaRPr>
          </a:p>
          <a:p>
            <a:r>
              <a:rPr lang="en-US" dirty="0"/>
              <a:t>•Image Source: https://plants.usda.gov/home/plantProfile?symbol=DIMU4</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3</a:t>
            </a:fld>
            <a:endParaRPr lang="en-US" dirty="0"/>
          </a:p>
        </p:txBody>
      </p:sp>
    </p:spTree>
    <p:extLst>
      <p:ext uri="{BB962C8B-B14F-4D97-AF65-F5344CB8AC3E}">
        <p14:creationId xmlns:p14="http://schemas.microsoft.com/office/powerpoint/2010/main" val="2242035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Venus Flytrap has very strict habitat requirements.  It requires an open canopy with full sunlight as well as frequent fires to reduce competition from other plants.  Venus flytrap is typically found in wet savannas and pine flatwoods, bogs, </a:t>
            </a:r>
            <a:r>
              <a:rPr lang="en-US" dirty="0" err="1">
                <a:cs typeface="Calibri"/>
              </a:rPr>
              <a:t>pocosins</a:t>
            </a:r>
            <a:r>
              <a:rPr lang="en-US" dirty="0">
                <a:cs typeface="Calibri"/>
              </a:rPr>
              <a:t> and other wetlands.  It thrives in nutrient poor soils.  Two meter-thick layers of sandy or peaty soil typically overlie an impermeable layer of coastal plain sediment.  Preferred Venus Flytrap habitat is usually flat and at 2-4 m above sea level although populations may be found as high as 20 m.  This unique habitat preference makes Venus flytrap highly sensitive to fluctuations in the environment.  (The Carolina coastal plain has a humid-subtropical climate.)</a:t>
            </a:r>
          </a:p>
          <a:p>
            <a:endParaRPr lang="en-US" dirty="0"/>
          </a:p>
          <a:p>
            <a:r>
              <a:rPr lang="en-US" dirty="0"/>
              <a:t> ------------------------------Image Information Below ------------------------------ </a:t>
            </a:r>
            <a:endParaRPr lang="en-US" dirty="0">
              <a:cs typeface="Calibri"/>
            </a:endParaRPr>
          </a:p>
          <a:p>
            <a:r>
              <a:rPr lang="en-US" dirty="0"/>
              <a:t>•1</a:t>
            </a:r>
            <a:r>
              <a:rPr lang="en-US" baseline="30000" dirty="0"/>
              <a:t>st</a:t>
            </a:r>
            <a:r>
              <a:rPr lang="en-US" dirty="0"/>
              <a:t>, 2nd, 3</a:t>
            </a:r>
            <a:r>
              <a:rPr lang="en-US" baseline="30000" dirty="0"/>
              <a:t>rd</a:t>
            </a:r>
            <a:r>
              <a:rPr lang="en-US" dirty="0"/>
              <a:t> image credit: Clyde Sorenson</a:t>
            </a:r>
            <a:endParaRPr lang="en-US" dirty="0">
              <a:cs typeface="Calibri"/>
            </a:endParaRPr>
          </a:p>
          <a:p>
            <a:r>
              <a:rPr lang="en-US" dirty="0"/>
              <a:t>•Image Source: Image provided by project partner, used with permission</a:t>
            </a:r>
            <a:endParaRPr lang="en-US" dirty="0">
              <a:cs typeface="Calibri"/>
            </a:endParaRPr>
          </a:p>
          <a:p>
            <a:endParaRPr lang="en-US" dirty="0"/>
          </a:p>
          <a:p>
            <a:r>
              <a:rPr lang="en-US" dirty="0"/>
              <a:t>•4th image credit: Natalie Kerr</a:t>
            </a:r>
            <a:endParaRPr lang="en-US" dirty="0">
              <a:cs typeface="Calibri"/>
            </a:endParaRPr>
          </a:p>
          <a:p>
            <a:r>
              <a:rPr lang="en-US" dirty="0"/>
              <a:t>•Image Source: Image provided by project partner, used with permission</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4</a:t>
            </a:fld>
            <a:endParaRPr lang="en-US" dirty="0"/>
          </a:p>
        </p:txBody>
      </p:sp>
    </p:spTree>
    <p:extLst>
      <p:ext uri="{BB962C8B-B14F-4D97-AF65-F5344CB8AC3E}">
        <p14:creationId xmlns:p14="http://schemas.microsoft.com/office/powerpoint/2010/main" val="2093609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Venus flytrap populations survive mainly on protected Nature Conservancy and government owned lands.  Threats to all populations include fire suppression, plant poaching, development, agriculture, altered hydrology due to drainage of wetlands, climate change and potential sea-level rise, and reduction of genetic diversity due to loss of habitat connectivity.  In light of this, the IUCN Red List ranks the species as Vulnerable, and NatureServe lists it as G2, Globally Imperiled.  Some protections are in place however:  in 2014, NC passed a law making poaching of Venus flytrap a felony with penalties of prison time.  Venus flytrap also received some international trade protections when it was listed on Appendix II of CITES, the convention on international trade in endangered species.</a:t>
            </a:r>
          </a:p>
          <a:p>
            <a:endParaRPr lang="en-US" dirty="0"/>
          </a:p>
          <a:p>
            <a:r>
              <a:rPr lang="en-US" dirty="0"/>
              <a:t>------------------------------Image Information Below ------------------------------</a:t>
            </a:r>
            <a:endParaRPr lang="en-US" dirty="0">
              <a:cs typeface="Calibri"/>
            </a:endParaRPr>
          </a:p>
          <a:p>
            <a:r>
              <a:rPr lang="en-US" dirty="0"/>
              <a:t>•Herbarium Image: North Carolina Botanical Garden (NCBG) </a:t>
            </a:r>
            <a:endParaRPr lang="en-US" dirty="0">
              <a:cs typeface="Calibri"/>
            </a:endParaRPr>
          </a:p>
          <a:p>
            <a:r>
              <a:rPr lang="en-US" dirty="0"/>
              <a:t>•Image Source: Image provided by project partner</a:t>
            </a:r>
          </a:p>
          <a:p>
            <a:endParaRPr lang="en-US" dirty="0">
              <a:cs typeface="Calibri"/>
            </a:endParaRPr>
          </a:p>
          <a:p>
            <a:r>
              <a:rPr lang="en-US" dirty="0">
                <a:cs typeface="Calibri"/>
              </a:rPr>
              <a:t>License Plate Image: NCBG</a:t>
            </a:r>
          </a:p>
          <a:p>
            <a:r>
              <a:rPr lang="en-US" dirty="0">
                <a:cs typeface="Calibri"/>
              </a:rPr>
              <a:t>Image Source: https://ncbg.unc.edu/support/venus-flytrap-license-plate/</a:t>
            </a:r>
          </a:p>
          <a:p>
            <a:endParaRPr lang="en-US" dirty="0">
              <a:cs typeface="Calibri"/>
            </a:endParaRPr>
          </a:p>
          <a:p>
            <a:r>
              <a:rPr lang="en-US" dirty="0">
                <a:cs typeface="Calibri"/>
              </a:rPr>
              <a:t>Flytrap Statue Image: Dr. Johnny Randall</a:t>
            </a:r>
          </a:p>
          <a:p>
            <a:r>
              <a:rPr lang="en-US" dirty="0">
                <a:cs typeface="Calibri"/>
              </a:rPr>
              <a:t>Image Source: Image provided by project partner</a:t>
            </a:r>
          </a:p>
        </p:txBody>
      </p:sp>
      <p:sp>
        <p:nvSpPr>
          <p:cNvPr id="4" name="Slide Number Placeholder 3"/>
          <p:cNvSpPr>
            <a:spLocks noGrp="1"/>
          </p:cNvSpPr>
          <p:nvPr>
            <p:ph type="sldNum" sz="quarter" idx="10"/>
          </p:nvPr>
        </p:nvSpPr>
        <p:spPr/>
        <p:txBody>
          <a:bodyPr/>
          <a:lstStyle/>
          <a:p>
            <a:fld id="{59FFF554-9721-473E-B7E3-8AF7A285E57C}" type="slidenum">
              <a:rPr lang="en-US" smtClean="0"/>
              <a:t>5</a:t>
            </a:fld>
            <a:endParaRPr lang="en-US" dirty="0"/>
          </a:p>
        </p:txBody>
      </p:sp>
    </p:spTree>
    <p:extLst>
      <p:ext uri="{BB962C8B-B14F-4D97-AF65-F5344CB8AC3E}">
        <p14:creationId xmlns:p14="http://schemas.microsoft.com/office/powerpoint/2010/main" val="2243169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panose="020F0502020204030204"/>
              </a:rPr>
              <a:t>The North Carolina Botanical Garden has been working to protect Venus flytrap for the last 50 years, in partnership with researchers, conservation groups and government agencies.  Recent garden research projects include surveying Venus flytrap populations to determine genetic diversity and studies of how Venus flytrap plants differentiate between pollinator and prey insects.  North Carolina Botanical Garden conservation efforts also include seed banking and searching for new populations.  Additionally in 2016, researchers at the garden joined a group of botanists to petition the U.S. Government to list Venus flytrap as an endangered species to afford it federal protection status.  This petition is likely to be ruled on in 2023.  Last fall, in order to further advance these conservation efforts, the Garden partnered with our NASA DEVELOP Program ecological forecasting team to map potential suitable habitat for Venus flytrap.  </a:t>
            </a:r>
          </a:p>
          <a:p>
            <a:endParaRPr lang="en-US" dirty="0">
              <a:cs typeface="Calibri" panose="020F0502020204030204"/>
            </a:endParaRPr>
          </a:p>
          <a:p>
            <a:r>
              <a:rPr lang="en-US" dirty="0"/>
              <a:t>------------------------------Image Information Below ------------------------------</a:t>
            </a:r>
          </a:p>
          <a:p>
            <a:r>
              <a:rPr lang="en-US" dirty="0">
                <a:cs typeface="Calibri"/>
              </a:rPr>
              <a:t>•Image 1, 2, 3, and 4 credit:  Johnny Randall</a:t>
            </a:r>
          </a:p>
          <a:p>
            <a:r>
              <a:rPr lang="en-US" dirty="0">
                <a:cs typeface="Calibri"/>
              </a:rPr>
              <a:t>•Image Source: Images provided by project partner, used with permission</a:t>
            </a: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6</a:t>
            </a:fld>
            <a:endParaRPr lang="en-US" dirty="0"/>
          </a:p>
        </p:txBody>
      </p:sp>
    </p:spTree>
    <p:extLst>
      <p:ext uri="{BB962C8B-B14F-4D97-AF65-F5344CB8AC3E}">
        <p14:creationId xmlns:p14="http://schemas.microsoft.com/office/powerpoint/2010/main" val="1907190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Objectives of this project were to: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a:t>
            </a:r>
            <a:r>
              <a:rPr lang="en-US" sz="1200" dirty="0">
                <a:solidFill>
                  <a:schemeClr val="tx1">
                    <a:lumMod val="75000"/>
                    <a:lumOff val="25000"/>
                  </a:schemeClr>
                </a:solidFill>
                <a:latin typeface="Century Gothic" panose="020B0502020202020204" pitchFamily="34" charset="0"/>
              </a:rPr>
              <a:t>Generate a present-day (2021) map of suitable Venus flytrap habitat using habitat suitability models (HSM) created in SAHM (</a:t>
            </a:r>
            <a:r>
              <a:rPr lang="en-US" dirty="0"/>
              <a:t>Software for Assisted Habitat Modeling) </a:t>
            </a:r>
            <a:r>
              <a:rPr lang="en-US" sz="1200" dirty="0">
                <a:solidFill>
                  <a:schemeClr val="tx1">
                    <a:lumMod val="75000"/>
                    <a:lumOff val="25000"/>
                  </a:schemeClr>
                </a:solidFill>
                <a:latin typeface="Century Gothic" panose="020B0502020202020204" pitchFamily="34" charset="0"/>
              </a:rPr>
              <a:t>software</a:t>
            </a:r>
          </a:p>
          <a:p>
            <a:pPr>
              <a:defRPr/>
            </a:pP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Habitat Suitability Model quantifies preferred habitat for a species of interest. In other words, the model shows you where on the landscape a species can survive.  The model is based on species occurrence points and environmental predictor variables. The SAHM software enabled us to develop a model and generate a map of suitable habitat for Venus flytrap based on those inputs.</a:t>
            </a:r>
            <a:endParaRPr lang="en-US" dirty="0">
              <a:cs typeface="Calibri"/>
            </a:endParaRPr>
          </a:p>
          <a:p>
            <a:pPr>
              <a:defRPr/>
            </a:pP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 </a:t>
            </a:r>
            <a:r>
              <a:rPr lang="en-US" sz="1200" dirty="0">
                <a:solidFill>
                  <a:schemeClr val="tx1">
                    <a:lumMod val="75000"/>
                    <a:lumOff val="25000"/>
                  </a:schemeClr>
                </a:solidFill>
                <a:latin typeface="Century Gothic" panose="020B0502020202020204" pitchFamily="34" charset="0"/>
              </a:rPr>
              <a:t>The second objective was to generate a future (2050) land use map using </a:t>
            </a:r>
            <a:r>
              <a:rPr lang="en-US" sz="1200" dirty="0" err="1">
                <a:solidFill>
                  <a:schemeClr val="tx1">
                    <a:lumMod val="75000"/>
                    <a:lumOff val="25000"/>
                  </a:schemeClr>
                </a:solidFill>
                <a:latin typeface="Century Gothic" panose="020B0502020202020204" pitchFamily="34" charset="0"/>
              </a:rPr>
              <a:t>TerrSet</a:t>
            </a:r>
            <a:r>
              <a:rPr lang="en-US" sz="1200" dirty="0">
                <a:solidFill>
                  <a:schemeClr val="tx1">
                    <a:lumMod val="75000"/>
                    <a:lumOff val="25000"/>
                  </a:schemeClr>
                </a:solidFill>
                <a:latin typeface="Century Gothic" panose="020B0502020202020204" pitchFamily="34" charset="0"/>
              </a:rPr>
              <a:t> Land Change Modeler software to forecast potential gain or loss of habitat.</a:t>
            </a:r>
          </a:p>
          <a:p>
            <a:pPr>
              <a:defRPr/>
            </a:pP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Land Change Modeling is a method for simulating changes in land cover in the future. This is done using both historic and current land use maps. The maps are then compared (‘subtracted’) to determine how land within the maps changed in the time between them. Based on differences in land cover between the maps, the program, in our case </a:t>
            </a:r>
            <a:r>
              <a:rPr lang="en-US" dirty="0" err="1"/>
              <a:t>TerrSet</a:t>
            </a:r>
            <a:r>
              <a:rPr lang="en-US" dirty="0"/>
              <a:t>, forecasts the potential of land to transition to another type of land cover at a specified date. </a:t>
            </a:r>
            <a:r>
              <a:rPr lang="en-US" dirty="0" err="1"/>
              <a:t>TerrSet</a:t>
            </a:r>
            <a:r>
              <a:rPr lang="en-US" dirty="0"/>
              <a:t> also uses predictor variables but, unlike environmental predictor variables used by SAHM, these variables explain key drivers behind land-use change.</a:t>
            </a:r>
            <a:endParaRPr lang="en-US" dirty="0">
              <a:cs typeface="Calibri"/>
            </a:endParaRPr>
          </a:p>
          <a:p>
            <a:pPr marL="0" indent="0">
              <a:buFont typeface="Arial"/>
              <a:buNone/>
              <a:defRPr/>
            </a:pPr>
            <a:endParaRPr lang="en-US" dirty="0">
              <a:cs typeface="Calibri"/>
            </a:endParaRPr>
          </a:p>
          <a:p>
            <a:endParaRPr lang="en-US" dirty="0">
              <a:cs typeface="Calibri"/>
            </a:endParaRPr>
          </a:p>
          <a:p>
            <a:r>
              <a:rPr lang="en-US" dirty="0"/>
              <a:t>------------------------------Image Information Below ------------------------------</a:t>
            </a:r>
            <a:endParaRPr lang="en-US" dirty="0">
              <a:cs typeface="Calibri"/>
            </a:endParaRPr>
          </a:p>
          <a:p>
            <a:r>
              <a:rPr lang="en-US" dirty="0"/>
              <a:t>•Credit images: Johnny Randall</a:t>
            </a:r>
            <a:endParaRPr lang="en-US" dirty="0">
              <a:cs typeface="Calibri"/>
            </a:endParaRPr>
          </a:p>
          <a:p>
            <a:r>
              <a:rPr lang="en-US" dirty="0"/>
              <a:t>•Image Source: Project partner provided with permission</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7</a:t>
            </a:fld>
            <a:endParaRPr lang="en-US" dirty="0"/>
          </a:p>
        </p:txBody>
      </p:sp>
    </p:spTree>
    <p:extLst>
      <p:ext uri="{BB962C8B-B14F-4D97-AF65-F5344CB8AC3E}">
        <p14:creationId xmlns:p14="http://schemas.microsoft.com/office/powerpoint/2010/main" val="2182171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The first step in our project was to gather species occurrence data for Venus flytrap populations and to define the study area.  Location data were provided by the Natural Heritage programs of North and South Carolina and were based on exhaustive searches of herbarium records and years of field survey data. The data included more than 400 polygons representing current and historic Venus flytrap populations. </a:t>
            </a:r>
            <a:r>
              <a:rPr lang="en-US" dirty="0"/>
              <a:t>Our study area was defined by creating a convex hull around all 400 polygons.  As a best practice, we then extended the study area perimeter by 10 km. The total study area covered approximately 41,000 km2.</a:t>
            </a:r>
          </a:p>
          <a:p>
            <a:r>
              <a:rPr lang="en-US" dirty="0"/>
              <a:t> </a:t>
            </a:r>
            <a:endParaRPr lang="en-US" dirty="0">
              <a:cs typeface="Calibri"/>
            </a:endParaRPr>
          </a:p>
          <a:p>
            <a:r>
              <a:rPr lang="en-US" dirty="0"/>
              <a:t>------------------------------Image Information Below ------------------------------ </a:t>
            </a:r>
            <a:endParaRPr lang="en-US" dirty="0">
              <a:cs typeface="Calibri"/>
            </a:endParaRPr>
          </a:p>
          <a:p>
            <a:r>
              <a:rPr lang="en-US" dirty="0"/>
              <a:t>1. Images created by team</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8</a:t>
            </a:fld>
            <a:endParaRPr lang="en-US" dirty="0"/>
          </a:p>
        </p:txBody>
      </p:sp>
    </p:spTree>
    <p:extLst>
      <p:ext uri="{BB962C8B-B14F-4D97-AF65-F5344CB8AC3E}">
        <p14:creationId xmlns:p14="http://schemas.microsoft.com/office/powerpoint/2010/main" val="224203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steps to successfully run the SAHM program are to gather and check species presence data and environmental predictor variables, plug them into the software, and run models to map suitable habitat. </a:t>
            </a:r>
            <a:endParaRPr lang="en-US" dirty="0">
              <a:cs typeface="Calibri"/>
            </a:endParaRPr>
          </a:p>
          <a:p>
            <a:endParaRPr lang="en-US" dirty="0">
              <a:cs typeface="+mn-lt"/>
            </a:endParaRPr>
          </a:p>
          <a:p>
            <a:r>
              <a:rPr lang="en-US" dirty="0"/>
              <a:t>Of the 400 polygons of current and historic Venus flytrap populations, approximately 252 points were used to train the model. Locations categorized as historic had not been observed in the last 40 years and were considered to be likely extirpated populations.  These were excluded, so that our model would use the most current data to identify currently suitable habitat. Furthermore, data that had low accuracy or missing information were also excluded. </a:t>
            </a:r>
          </a:p>
          <a:p>
            <a:endParaRPr lang="en-US" dirty="0">
              <a:cs typeface="Calibri"/>
            </a:endParaRPr>
          </a:p>
          <a:p>
            <a:r>
              <a:rPr lang="en-US" dirty="0"/>
              <a:t>------------------------------Image Information Below ------------------------------</a:t>
            </a:r>
            <a:endParaRPr lang="en-US" dirty="0">
              <a:cs typeface="Calibri"/>
            </a:endParaRPr>
          </a:p>
          <a:p>
            <a:r>
              <a:rPr lang="en-US" dirty="0"/>
              <a:t>1. All clip art images: PowerPoint Icons</a:t>
            </a:r>
            <a:endParaRPr lang="en-US" dirty="0">
              <a:cs typeface="Calibri"/>
            </a:endParaRPr>
          </a:p>
          <a:p>
            <a:r>
              <a:rPr lang="en-US" dirty="0"/>
              <a:t>Image Source: PowerPoint</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9</a:t>
            </a:fld>
            <a:endParaRPr lang="en-US" dirty="0"/>
          </a:p>
        </p:txBody>
      </p:sp>
    </p:spTree>
    <p:extLst>
      <p:ext uri="{BB962C8B-B14F-4D97-AF65-F5344CB8AC3E}">
        <p14:creationId xmlns:p14="http://schemas.microsoft.com/office/powerpoint/2010/main" val="3523235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Environmental predictor variables were the next input to our models. These variables were gathered as raster layers of varying pixel resolution primarily from Google Earth Engine and ArcGIS Pro. Google Earth Engine hosts satellite imagery and geospatial datasets. The pixels in the raster layers each have a unique value correlating to the predictor variables themselves and are crucial in creating a habitat suitability model.  For example, a precipitation layer will have a pixel indicating that one area gets 10cm of rainfall a year, whereas the pixel next to it gets 20cm of rainfall. These values are used by the model to calculate probability, showing for example that the species of interest might prefer 10cm of rainfall a year over 20cm. </a:t>
            </a:r>
            <a:endParaRPr lang="en-US" dirty="0">
              <a:cs typeface="Calibri"/>
            </a:endParaRPr>
          </a:p>
          <a:p>
            <a:endParaRPr lang="en-US" dirty="0"/>
          </a:p>
          <a:p>
            <a:r>
              <a:rPr lang="en-US" dirty="0"/>
              <a:t>Our predictor variables included burn indices because of the Venus flytrap's dependence on frequent fire. Pictured here is an example of one layer pulled from the LANDFIRE dataset. </a:t>
            </a:r>
            <a:endParaRPr lang="en-US" dirty="0">
              <a:cs typeface="Calibri"/>
            </a:endParaRPr>
          </a:p>
          <a:p>
            <a:r>
              <a:rPr lang="en-US" dirty="0"/>
              <a:t>***** CUE ANIMATION 1 </a:t>
            </a:r>
            <a:endParaRPr lang="en-US" dirty="0">
              <a:cs typeface="Calibri"/>
            </a:endParaRPr>
          </a:p>
          <a:p>
            <a:r>
              <a:rPr lang="en-US" dirty="0"/>
              <a:t>Topographic Variables such as multi-scale topographic position index or MTPI is shown here. MTPI distinguishes ridges from valley forms and is one of many topographic variables we included. </a:t>
            </a:r>
            <a:endParaRPr lang="en-US" dirty="0">
              <a:cs typeface="+mn-lt"/>
            </a:endParaRPr>
          </a:p>
          <a:p>
            <a:r>
              <a:rPr lang="en-US" dirty="0"/>
              <a:t>***** CUE ANIMATION 2</a:t>
            </a:r>
            <a:endParaRPr lang="en-US" dirty="0">
              <a:cs typeface="Calibri"/>
            </a:endParaRPr>
          </a:p>
          <a:p>
            <a:r>
              <a:rPr lang="en-US" dirty="0"/>
              <a:t>Many Vegetation Indices were also included. This example shows NDVI. NDVI is often used to distinguish plant health. </a:t>
            </a:r>
            <a:br>
              <a:rPr lang="en-US" dirty="0">
                <a:cs typeface="+mn-lt"/>
              </a:rPr>
            </a:br>
            <a:endParaRPr lang="en-US" dirty="0">
              <a:cs typeface="Calibri"/>
            </a:endParaRPr>
          </a:p>
          <a:p>
            <a:r>
              <a:rPr lang="en-US" dirty="0"/>
              <a:t>------------------------------Image Information Below ------------------------------</a:t>
            </a:r>
            <a:endParaRPr lang="en-US" dirty="0">
              <a:cs typeface="Calibri" panose="020F0502020204030204"/>
            </a:endParaRPr>
          </a:p>
          <a:p>
            <a:r>
              <a:rPr lang="en-US" dirty="0"/>
              <a:t>1. All clip art images: PowerPoint Icons</a:t>
            </a:r>
            <a:endParaRPr lang="en-US" dirty="0">
              <a:cs typeface="Calibri" panose="020F0502020204030204"/>
            </a:endParaRPr>
          </a:p>
          <a:p>
            <a:r>
              <a:rPr lang="en-US" dirty="0"/>
              <a:t>Image Source: PowerPoint</a:t>
            </a:r>
            <a:endParaRPr lang="en-US" dirty="0">
              <a:cs typeface="Calibri"/>
            </a:endParaRPr>
          </a:p>
          <a:p>
            <a:r>
              <a:rPr lang="en-US" dirty="0"/>
              <a:t>2. Map imaged were all created by the team</a:t>
            </a:r>
          </a:p>
          <a:p>
            <a:endParaRPr lang="en-US" dirty="0">
              <a:cs typeface="Calibri"/>
            </a:endParaRPr>
          </a:p>
        </p:txBody>
      </p:sp>
      <p:sp>
        <p:nvSpPr>
          <p:cNvPr id="4" name="Slide Number Placeholder 3"/>
          <p:cNvSpPr>
            <a:spLocks noGrp="1"/>
          </p:cNvSpPr>
          <p:nvPr>
            <p:ph type="sldNum" sz="quarter" idx="5"/>
          </p:nvPr>
        </p:nvSpPr>
        <p:spPr/>
        <p:txBody>
          <a:bodyPr/>
          <a:lstStyle/>
          <a:p>
            <a:fld id="{6BFFA8AF-FA9D-4500-A527-C8D47CFE0FBE}" type="slidenum">
              <a:rPr lang="en-US"/>
              <a:t>10</a:t>
            </a:fld>
            <a:endParaRPr lang="en-US" dirty="0"/>
          </a:p>
        </p:txBody>
      </p:sp>
    </p:spTree>
    <p:extLst>
      <p:ext uri="{BB962C8B-B14F-4D97-AF65-F5344CB8AC3E}">
        <p14:creationId xmlns:p14="http://schemas.microsoft.com/office/powerpoint/2010/main" val="2532481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of our predictor variables were gathered from remotely sensed satellite imagery from multiple satellites and sensors. For example, we used the Thermal Infrared Sensor on Landsat 8 for land surface temperature, the Multispectral Instrument on Sentinel-2, a European Space Agency Satellite, for vegetation indices, the Moderate Resolution Imaging Spectroradiometer on Terra for surface temperature as well, and the Phased Array type L-band Synthetic Aperture Radar on the Advanced Land Observation Satellite, a Japanese Aerospace Exploration Agency satellite, for topographic variables,. </a:t>
            </a:r>
          </a:p>
          <a:p>
            <a:endParaRPr lang="en-US" dirty="0"/>
          </a:p>
          <a:p>
            <a:r>
              <a:rPr lang="en-US" dirty="0"/>
              <a:t>We gathered other datasets on soil from USDA SSURGO and International Soil Reference and Information Centre World Soil Information, fire regimes from LandFire, land cover from the USGS National Land Cover Database, canopy cover from Landsat Vegetation Continuous Fields, and precipitation from Climate Hazards Group. In all, we gathered 50 different predictor variables to use as inputs for our model. </a:t>
            </a:r>
          </a:p>
          <a:p>
            <a:endParaRPr lang="en-US" dirty="0">
              <a:cs typeface="Calibri"/>
            </a:endParaRPr>
          </a:p>
          <a:p>
            <a:r>
              <a:rPr lang="en-US" dirty="0"/>
              <a:t>------------------------------Image Information Below ------------------------------ </a:t>
            </a:r>
            <a:endParaRPr lang="en-US" dirty="0">
              <a:cs typeface="Calibri"/>
            </a:endParaRPr>
          </a:p>
          <a:p>
            <a:r>
              <a:rPr lang="en-US" dirty="0">
                <a:cs typeface="Calibri"/>
              </a:rPr>
              <a:t>1. Landsat 8 OLI Credit: NASA</a:t>
            </a:r>
          </a:p>
          <a:p>
            <a:r>
              <a:rPr lang="en-US" dirty="0"/>
              <a:t>- Image Source: </a:t>
            </a:r>
            <a:r>
              <a:rPr lang="en-US" dirty="0">
                <a:hlinkClick r:id="rId3"/>
              </a:rPr>
              <a:t>https://landsat.gsfc.nasa.gov/landsat-8/landsat-8-overview</a:t>
            </a:r>
            <a:endParaRPr lang="en-US" dirty="0">
              <a:cs typeface="Calibri"/>
              <a:hlinkClick r:id="rId3"/>
            </a:endParaRPr>
          </a:p>
          <a:p>
            <a:endParaRPr lang="en-US" dirty="0">
              <a:cs typeface="Calibri"/>
            </a:endParaRPr>
          </a:p>
          <a:p>
            <a:r>
              <a:rPr lang="en-US" dirty="0">
                <a:cs typeface="+mn-lt"/>
              </a:rPr>
              <a:t>2. Earth Engine-Landsat-LandTrendr Gif</a:t>
            </a:r>
          </a:p>
          <a:p>
            <a:r>
              <a:rPr lang="en-US" dirty="0">
                <a:cs typeface="+mn-lt"/>
              </a:rPr>
              <a:t>NASA </a:t>
            </a:r>
          </a:p>
          <a:p>
            <a:r>
              <a:rPr lang="en-US" dirty="0">
                <a:hlinkClick r:id="rId4"/>
              </a:rPr>
              <a:t>https://landsat.gsfc.nasa.gov/outreach/make-landsat-gif</a:t>
            </a:r>
            <a:endParaRPr lang="en-US" dirty="0">
              <a:cs typeface="Calibri" panose="020F0502020204030204"/>
              <a:hlinkClick r:id="rId4"/>
            </a:endParaRPr>
          </a:p>
          <a:p>
            <a:r>
              <a:rPr lang="en-US" dirty="0">
                <a:hlinkClick r:id="rId5"/>
              </a:rPr>
              <a:t>https://emaprlab.users.earthengine.app/view/lt-gee-time-series-animator</a:t>
            </a:r>
            <a:endParaRPr lang="en-US" dirty="0">
              <a:cs typeface="Calibri"/>
              <a:hlinkClick r:id="rId5"/>
            </a:endParaRPr>
          </a:p>
          <a:p>
            <a:endParaRPr lang="en-US" dirty="0">
              <a:cs typeface="+mn-lt"/>
            </a:endParaRPr>
          </a:p>
          <a:p>
            <a:endParaRPr lang="en-US" dirty="0">
              <a:cs typeface="+mn-lt"/>
            </a:endParaRPr>
          </a:p>
          <a:p>
            <a:endParaRPr lang="en-US" dirty="0">
              <a:cs typeface="+mn-lt"/>
            </a:endParaRPr>
          </a:p>
          <a:p>
            <a:br>
              <a:rPr lang="en-US" dirty="0">
                <a:cs typeface="+mn-lt"/>
              </a:rPr>
            </a:br>
            <a:endParaRPr lang="en-US" dirty="0"/>
          </a:p>
        </p:txBody>
      </p:sp>
      <p:sp>
        <p:nvSpPr>
          <p:cNvPr id="4" name="Slide Number Placeholder 3"/>
          <p:cNvSpPr>
            <a:spLocks noGrp="1"/>
          </p:cNvSpPr>
          <p:nvPr>
            <p:ph type="sldNum" sz="quarter" idx="10"/>
          </p:nvPr>
        </p:nvSpPr>
        <p:spPr/>
        <p:txBody>
          <a:bodyPr/>
          <a:lstStyle/>
          <a:p>
            <a:fld id="{59FFF554-9721-473E-B7E3-8AF7A285E57C}" type="slidenum">
              <a:rPr lang="en-US" smtClean="0"/>
              <a:t>11</a:t>
            </a:fld>
            <a:endParaRPr lang="en-US" dirty="0"/>
          </a:p>
        </p:txBody>
      </p:sp>
    </p:spTree>
    <p:extLst>
      <p:ext uri="{BB962C8B-B14F-4D97-AF65-F5344CB8AC3E}">
        <p14:creationId xmlns:p14="http://schemas.microsoft.com/office/powerpoint/2010/main" val="21400915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step was running our data through SAHM. The software is able to take the presence points and theoretically 'drop a pin' through all our predictor variables. It can then calculate the 'ideal' habitat for Venus flytraps by grabbing these numbers from each layer corresponding to where our presence points are. </a:t>
            </a:r>
            <a:r>
              <a:rPr lang="en-US" sz="1800" dirty="0">
                <a:effectLst/>
                <a:latin typeface="Times New Roman" panose="02020603050405020304" pitchFamily="18" charset="0"/>
                <a:ea typeface="Times New Roman" panose="02020603050405020304" pitchFamily="18" charset="0"/>
              </a:rPr>
              <a:t>Because the point data used to train the model were presence-only data based on documented populations, 3000 background points were generated as pseudo-absence points to compensate for the lack of absence data</a:t>
            </a:r>
            <a:endParaRPr lang="en-US" dirty="0"/>
          </a:p>
          <a:p>
            <a:endParaRPr lang="en-US" dirty="0"/>
          </a:p>
          <a:p>
            <a:r>
              <a:rPr lang="en-US" dirty="0"/>
              <a:t>Once it calculates the 'ideal' habitat, the program runs through five modeling algorithms: Boosted Regression Tree, Random Forest Model, Generalized Linear Model, MARS, and Maxent. In the upper right-hand side of the screen, you can see the pathways for four of our models. SAHM is set up through these pathways, called pipelines, allowing us to run all the models simultaneously. These models all function a little differently and are commonly used in habitat modeling. The outputs from SAHM are three different Habitat Suitability Models, from which we can choose the best model for our purposes, or the one that is the best fit. </a:t>
            </a:r>
          </a:p>
          <a:p>
            <a:endParaRPr lang="en-US" dirty="0">
              <a:cs typeface="Calibri"/>
            </a:endParaRPr>
          </a:p>
          <a:p>
            <a:r>
              <a:rPr lang="en-US" dirty="0"/>
              <a:t>------------------------------Image Information Below ------------------------------</a:t>
            </a:r>
            <a:endParaRPr lang="en-US" dirty="0">
              <a:cs typeface="Calibri"/>
            </a:endParaRPr>
          </a:p>
          <a:p>
            <a:r>
              <a:rPr lang="en-US" dirty="0"/>
              <a:t>Image: Screen Grab from SAHM </a:t>
            </a:r>
            <a:endParaRPr lang="en-US" dirty="0">
              <a:cs typeface="Calibri"/>
            </a:endParaRPr>
          </a:p>
          <a:p>
            <a:endParaRPr lang="en-US" dirty="0"/>
          </a:p>
          <a:p>
            <a:r>
              <a:rPr lang="en-US" dirty="0"/>
              <a:t>•All clip art images: PowerPoint Icons</a:t>
            </a:r>
            <a:endParaRPr lang="en-US" dirty="0">
              <a:cs typeface="Calibri"/>
            </a:endParaRPr>
          </a:p>
          <a:p>
            <a:r>
              <a:rPr lang="en-US" dirty="0"/>
              <a:t>•Image Source: PowerPoint</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12</a:t>
            </a:fld>
            <a:endParaRPr lang="en-US" dirty="0"/>
          </a:p>
        </p:txBody>
      </p:sp>
    </p:spTree>
    <p:extLst>
      <p:ext uri="{BB962C8B-B14F-4D97-AF65-F5344CB8AC3E}">
        <p14:creationId xmlns:p14="http://schemas.microsoft.com/office/powerpoint/2010/main" val="970029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Prior to the completion of the model, SAHM gives the user power to choose and set aside variables that are over correlated. This step is called The Covariate Correlation and Selection. Any variable with over .7 or 70% correlation is considered too high and one needs to be dropped from the model. </a:t>
            </a:r>
          </a:p>
          <a:p>
            <a:endParaRPr lang="en-US" dirty="0">
              <a:cs typeface="Calibri"/>
            </a:endParaRPr>
          </a:p>
          <a:p>
            <a:r>
              <a:rPr lang="en-US" dirty="0">
                <a:cs typeface="Calibri"/>
              </a:rPr>
              <a:t>Here on the left we have a screen shot of SAHM prior to eliminating over correlated variables. This chart can be hard to interpret but the variables are listed in the boxes with blue bar graphs and they correspond with each other at each intersection. </a:t>
            </a:r>
          </a:p>
          <a:p>
            <a:endParaRPr lang="en-US" dirty="0">
              <a:cs typeface="Calibri"/>
            </a:endParaRPr>
          </a:p>
          <a:p>
            <a:r>
              <a:rPr lang="en-US" dirty="0">
                <a:cs typeface="Calibri"/>
              </a:rPr>
              <a:t>SAHM also color codes variables that may be over correlated, with Red being the highest. The Red 1 box is showing that two variables, NDVI and MSAVI2 are 100% correlated, which makes sense because they were derived from the same data and both showing a different Vegetation Indices. Moving forward with this model we would remove one of these variables based on its % deviance explained. The % deviance explained is how influential the variable was in predicting suitable habitat at presences points or how much the model is weighing that particular variable. </a:t>
            </a:r>
          </a:p>
          <a:p>
            <a:endParaRPr lang="en-US" dirty="0">
              <a:cs typeface="Calibri"/>
            </a:endParaRPr>
          </a:p>
          <a:p>
            <a:r>
              <a:rPr lang="en-US" dirty="0">
                <a:cs typeface="Calibri"/>
              </a:rPr>
              <a:t>On the right hand side of the screen you can see a zoomed in area of this chart. The most important factor for us to look at when choosing variables is the correlation. Here it shows Landform and Canopy Cover being .29% correlated which is perfectly fine for our model so both variables were kept. </a:t>
            </a:r>
          </a:p>
          <a:p>
            <a:endParaRPr lang="en-US" dirty="0">
              <a:cs typeface="Calibri"/>
            </a:endParaRPr>
          </a:p>
          <a:p>
            <a:r>
              <a:rPr lang="en-US" dirty="0">
                <a:cs typeface="Calibri"/>
              </a:rPr>
              <a:t>***CUE ANIMATION 1</a:t>
            </a:r>
          </a:p>
          <a:p>
            <a:endParaRPr lang="en-US" dirty="0">
              <a:cs typeface="Calibri"/>
            </a:endParaRPr>
          </a:p>
          <a:p>
            <a:r>
              <a:rPr lang="en-US" dirty="0">
                <a:cs typeface="Calibri"/>
              </a:rPr>
              <a:t>Finally, we have a very zoomed out covariate and correlation chart showing the final predictors in our models, we will walk through these on the next slide, but notice the lack of bright colors! We have no variables that correlate above .7. </a:t>
            </a:r>
          </a:p>
          <a:p>
            <a:endParaRPr lang="en-US" dirty="0">
              <a:cs typeface="Calibri"/>
            </a:endParaRPr>
          </a:p>
          <a:p>
            <a:r>
              <a:rPr lang="en-US" dirty="0"/>
              <a:t>------------------------------Image Information Below ------------------------------ </a:t>
            </a:r>
            <a:endParaRPr lang="en-US" dirty="0">
              <a:cs typeface="Calibri"/>
            </a:endParaRPr>
          </a:p>
          <a:p>
            <a:r>
              <a:rPr lang="en-US" dirty="0"/>
              <a:t>1. All clip art images: PowerPoint Icons</a:t>
            </a:r>
            <a:endParaRPr lang="en-US" dirty="0">
              <a:cs typeface="Calibri"/>
            </a:endParaRPr>
          </a:p>
          <a:p>
            <a:r>
              <a:rPr lang="en-US" dirty="0"/>
              <a:t>Image Source: PowerPoint</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13</a:t>
            </a:fld>
            <a:endParaRPr lang="en-US" dirty="0"/>
          </a:p>
        </p:txBody>
      </p:sp>
    </p:spTree>
    <p:extLst>
      <p:ext uri="{BB962C8B-B14F-4D97-AF65-F5344CB8AC3E}">
        <p14:creationId xmlns:p14="http://schemas.microsoft.com/office/powerpoint/2010/main" val="31329183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all 22 variables that we chose to keep in the model after the Covariate correlation and selection tool.</a:t>
            </a:r>
          </a:p>
          <a:p>
            <a:endParaRPr lang="en-US" dirty="0">
              <a:cs typeface="Calibri"/>
            </a:endParaRPr>
          </a:p>
          <a:p>
            <a:r>
              <a:rPr lang="en-US" dirty="0"/>
              <a:t>------------------------------Image Information Below ------------------------------ </a:t>
            </a:r>
            <a:endParaRPr lang="en-US" dirty="0">
              <a:cs typeface="Calibri"/>
            </a:endParaRPr>
          </a:p>
          <a:p>
            <a:r>
              <a:rPr lang="en-US" dirty="0"/>
              <a:t>1. All clip art images: PowerPoint Icons</a:t>
            </a:r>
            <a:endParaRPr lang="en-US" dirty="0">
              <a:cs typeface="Calibri"/>
            </a:endParaRPr>
          </a:p>
          <a:p>
            <a:r>
              <a:rPr lang="en-US" dirty="0"/>
              <a:t>Image Source: PowerPoint</a:t>
            </a:r>
          </a:p>
        </p:txBody>
      </p:sp>
      <p:sp>
        <p:nvSpPr>
          <p:cNvPr id="4" name="Slide Number Placeholder 3"/>
          <p:cNvSpPr>
            <a:spLocks noGrp="1"/>
          </p:cNvSpPr>
          <p:nvPr>
            <p:ph type="sldNum" sz="quarter" idx="5"/>
          </p:nvPr>
        </p:nvSpPr>
        <p:spPr/>
        <p:txBody>
          <a:bodyPr/>
          <a:lstStyle/>
          <a:p>
            <a:fld id="{59FFF554-9721-473E-B7E3-8AF7A285E57C}" type="slidenum">
              <a:rPr lang="en-US" smtClean="0"/>
              <a:t>14</a:t>
            </a:fld>
            <a:endParaRPr lang="en-US" dirty="0"/>
          </a:p>
        </p:txBody>
      </p:sp>
    </p:spTree>
    <p:extLst>
      <p:ext uri="{BB962C8B-B14F-4D97-AF65-F5344CB8AC3E}">
        <p14:creationId xmlns:p14="http://schemas.microsoft.com/office/powerpoint/2010/main" val="27469699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22 variables continued.... ( that we chose to keep in the model after the Covariate correlation and selection tool)</a:t>
            </a:r>
          </a:p>
          <a:p>
            <a:endParaRPr lang="en-US" dirty="0">
              <a:cs typeface="Calibri"/>
            </a:endParaRPr>
          </a:p>
          <a:p>
            <a:r>
              <a:rPr lang="en-US" dirty="0"/>
              <a:t>------------------------------Image Information Below ------------------------------ </a:t>
            </a:r>
            <a:endParaRPr lang="en-US" dirty="0">
              <a:cs typeface="Calibri"/>
            </a:endParaRPr>
          </a:p>
          <a:p>
            <a:r>
              <a:rPr lang="en-US" dirty="0"/>
              <a:t>1. All clip art images: PowerPoint Icons</a:t>
            </a:r>
            <a:endParaRPr lang="en-US" dirty="0">
              <a:cs typeface="Calibri"/>
            </a:endParaRPr>
          </a:p>
          <a:p>
            <a:r>
              <a:rPr lang="en-US" dirty="0"/>
              <a:t>Image Source: PowerPoint</a:t>
            </a:r>
          </a:p>
        </p:txBody>
      </p:sp>
      <p:sp>
        <p:nvSpPr>
          <p:cNvPr id="4" name="Slide Number Placeholder 3"/>
          <p:cNvSpPr>
            <a:spLocks noGrp="1"/>
          </p:cNvSpPr>
          <p:nvPr>
            <p:ph type="sldNum" sz="quarter" idx="5"/>
          </p:nvPr>
        </p:nvSpPr>
        <p:spPr/>
        <p:txBody>
          <a:bodyPr/>
          <a:lstStyle/>
          <a:p>
            <a:fld id="{59FFF554-9721-473E-B7E3-8AF7A285E57C}" type="slidenum">
              <a:rPr lang="en-US" smtClean="0"/>
              <a:t>15</a:t>
            </a:fld>
            <a:endParaRPr lang="en-US" dirty="0"/>
          </a:p>
        </p:txBody>
      </p:sp>
    </p:spTree>
    <p:extLst>
      <p:ext uri="{BB962C8B-B14F-4D97-AF65-F5344CB8AC3E}">
        <p14:creationId xmlns:p14="http://schemas.microsoft.com/office/powerpoint/2010/main" val="3156437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22 variables continued.... ( that we chose to keep in the model after the Covariate correlation and selection tool)</a:t>
            </a:r>
          </a:p>
          <a:p>
            <a:endParaRPr lang="en-US" dirty="0"/>
          </a:p>
          <a:p>
            <a:r>
              <a:rPr lang="en-US" dirty="0"/>
              <a:t>(Existing Vegetation Cover was from LANDFIRE)</a:t>
            </a:r>
          </a:p>
          <a:p>
            <a:endParaRPr lang="en-US" dirty="0">
              <a:cs typeface="Calibri"/>
            </a:endParaRPr>
          </a:p>
          <a:p>
            <a:r>
              <a:rPr lang="en-US" dirty="0"/>
              <a:t>------------------------------Image Information Below ------------------------------ </a:t>
            </a:r>
            <a:endParaRPr lang="en-US" dirty="0">
              <a:cs typeface="Calibri"/>
            </a:endParaRPr>
          </a:p>
          <a:p>
            <a:r>
              <a:rPr lang="en-US" dirty="0"/>
              <a:t>1. All clip art images: PowerPoint Icons</a:t>
            </a:r>
            <a:endParaRPr lang="en-US" dirty="0">
              <a:cs typeface="Calibri"/>
            </a:endParaRPr>
          </a:p>
          <a:p>
            <a:r>
              <a:rPr lang="en-US" dirty="0"/>
              <a:t>Image Source: PowerPoint</a:t>
            </a:r>
          </a:p>
        </p:txBody>
      </p:sp>
      <p:sp>
        <p:nvSpPr>
          <p:cNvPr id="4" name="Slide Number Placeholder 3"/>
          <p:cNvSpPr>
            <a:spLocks noGrp="1"/>
          </p:cNvSpPr>
          <p:nvPr>
            <p:ph type="sldNum" sz="quarter" idx="5"/>
          </p:nvPr>
        </p:nvSpPr>
        <p:spPr/>
        <p:txBody>
          <a:bodyPr/>
          <a:lstStyle/>
          <a:p>
            <a:fld id="{59FFF554-9721-473E-B7E3-8AF7A285E57C}" type="slidenum">
              <a:rPr lang="en-US" smtClean="0"/>
              <a:t>16</a:t>
            </a:fld>
            <a:endParaRPr lang="en-US" dirty="0"/>
          </a:p>
        </p:txBody>
      </p:sp>
    </p:spTree>
    <p:extLst>
      <p:ext uri="{BB962C8B-B14F-4D97-AF65-F5344CB8AC3E}">
        <p14:creationId xmlns:p14="http://schemas.microsoft.com/office/powerpoint/2010/main" val="3611564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Moving on to our second objective, future modeling, we used Land Change Modeler within TerrSet to generate a future potential land cover change map for the year 2050 using different predicted variables that explained the change. </a:t>
            </a:r>
          </a:p>
          <a:p>
            <a:endParaRPr lang="en-US" dirty="0">
              <a:cs typeface="Calibri"/>
            </a:endParaRPr>
          </a:p>
          <a:p>
            <a:endParaRPr lang="en-US" dirty="0">
              <a:cs typeface="Calibri"/>
            </a:endParaRPr>
          </a:p>
          <a:p>
            <a:r>
              <a:rPr lang="en-US" dirty="0"/>
              <a:t>------------------------------Image Information Below ------------------------------</a:t>
            </a:r>
            <a:endParaRPr lang="en-US" dirty="0">
              <a:cs typeface="Calibri"/>
            </a:endParaRPr>
          </a:p>
          <a:p>
            <a:endParaRPr lang="en-US" dirty="0"/>
          </a:p>
          <a:p>
            <a:endParaRPr lang="en-US" dirty="0"/>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17</a:t>
            </a:fld>
            <a:endParaRPr lang="en-US" dirty="0"/>
          </a:p>
        </p:txBody>
      </p:sp>
    </p:spTree>
    <p:extLst>
      <p:ext uri="{BB962C8B-B14F-4D97-AF65-F5344CB8AC3E}">
        <p14:creationId xmlns:p14="http://schemas.microsoft.com/office/powerpoint/2010/main" val="937058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First, we input two landcover maps: the first map was a past landcover for the year 2001 and the second was the most recent available land cover which was created from data captured in 2019. Based on these inputs, we generated a land cover change map for the same time period that is being shown on the right side. We then further analyzed the change map to understand the major landcover transitions of interest. </a:t>
            </a:r>
            <a:endParaRPr lang="en-US" dirty="0"/>
          </a:p>
          <a:p>
            <a:endParaRPr lang="en-US" dirty="0"/>
          </a:p>
          <a:p>
            <a:r>
              <a:rPr lang="en-US" dirty="0"/>
              <a:t>Based on our analysis and knowledge of Venus flytrap, we concluded that development was a major cause of habitat loss for Venus flytrap. We, hence, focused on modeling areas of transition to developed regions. To accomplish this modeling, we collected four main explanatory variables that were likely to be major driving forces for development. </a:t>
            </a:r>
            <a:endParaRPr lang="en-US" dirty="0">
              <a:cs typeface="Calibri"/>
            </a:endParaRPr>
          </a:p>
          <a:p>
            <a:endParaRPr lang="en-US" dirty="0"/>
          </a:p>
          <a:p>
            <a:r>
              <a:rPr lang="en-US" dirty="0"/>
              <a:t>------------------------------Image Information Below ------------------------------</a:t>
            </a:r>
            <a:endParaRPr lang="en-US" dirty="0">
              <a:cs typeface="Calibri"/>
            </a:endParaRPr>
          </a:p>
          <a:p>
            <a:r>
              <a:rPr lang="en-US" dirty="0"/>
              <a:t>1. All clip art images: PowerPoint Icons</a:t>
            </a:r>
            <a:endParaRPr lang="en-US" dirty="0">
              <a:cs typeface="Calibri"/>
            </a:endParaRPr>
          </a:p>
          <a:p>
            <a:r>
              <a:rPr lang="en-US" dirty="0"/>
              <a:t>Image Source: PowerPoint</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18</a:t>
            </a:fld>
            <a:endParaRPr lang="en-US" dirty="0"/>
          </a:p>
        </p:txBody>
      </p:sp>
    </p:spTree>
    <p:extLst>
      <p:ext uri="{BB962C8B-B14F-4D97-AF65-F5344CB8AC3E}">
        <p14:creationId xmlns:p14="http://schemas.microsoft.com/office/powerpoint/2010/main" val="24932780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These explanatory variables </a:t>
            </a:r>
            <a:r>
              <a:rPr lang="en-US" dirty="0"/>
              <a:t>were distance to coast,</a:t>
            </a:r>
            <a:endParaRPr lang="en-US" dirty="0">
              <a:cs typeface="Calibri"/>
            </a:endParaRPr>
          </a:p>
          <a:p>
            <a:r>
              <a:rPr lang="en-US" dirty="0"/>
              <a:t>**Cue to click**</a:t>
            </a:r>
            <a:endParaRPr lang="en-US" dirty="0">
              <a:cs typeface="Calibri"/>
            </a:endParaRPr>
          </a:p>
          <a:p>
            <a:r>
              <a:rPr lang="en-US" dirty="0"/>
              <a:t> distance to golf course, </a:t>
            </a:r>
            <a:endParaRPr lang="en-US" dirty="0">
              <a:cs typeface="Calibri"/>
            </a:endParaRPr>
          </a:p>
          <a:p>
            <a:r>
              <a:rPr lang="en-US" dirty="0"/>
              <a:t>**Cue to click**</a:t>
            </a:r>
            <a:endParaRPr lang="en-US" dirty="0">
              <a:cs typeface="Calibri"/>
            </a:endParaRPr>
          </a:p>
          <a:p>
            <a:r>
              <a:rPr lang="en-US" dirty="0"/>
              <a:t> slope, </a:t>
            </a:r>
            <a:endParaRPr lang="en-US" dirty="0">
              <a:cs typeface="Calibri"/>
            </a:endParaRPr>
          </a:p>
          <a:p>
            <a:r>
              <a:rPr lang="en-US" dirty="0"/>
              <a:t>**Cue to click**</a:t>
            </a:r>
            <a:endParaRPr lang="en-US" dirty="0">
              <a:cs typeface="Calibri"/>
            </a:endParaRPr>
          </a:p>
          <a:p>
            <a:r>
              <a:rPr lang="en-US" dirty="0"/>
              <a:t>distance to urban area/cities.  </a:t>
            </a:r>
            <a:endParaRPr lang="en-US" dirty="0">
              <a:cs typeface="Calibri"/>
            </a:endParaRPr>
          </a:p>
          <a:p>
            <a:r>
              <a:rPr lang="en-US" dirty="0">
                <a:cs typeface="Calibri"/>
              </a:rPr>
              <a:t>Explanatory variables were imported from ArcGIS online and preprocessed in ArcGIS Pro. </a:t>
            </a:r>
          </a:p>
          <a:p>
            <a:endParaRPr lang="en-US" dirty="0">
              <a:cs typeface="Calibri"/>
            </a:endParaRPr>
          </a:p>
          <a:p>
            <a:endParaRPr lang="en-US" dirty="0">
              <a:cs typeface="Calibri"/>
            </a:endParaRPr>
          </a:p>
          <a:p>
            <a:r>
              <a:rPr lang="en-US" dirty="0"/>
              <a:t>------------------------------Image Information Below ------------------------------</a:t>
            </a:r>
            <a:endParaRPr lang="en-US" dirty="0">
              <a:cs typeface="Calibri"/>
            </a:endParaRPr>
          </a:p>
          <a:p>
            <a:r>
              <a:rPr lang="en-US" dirty="0"/>
              <a:t>1. All clip art images: PowerPoint Icons</a:t>
            </a:r>
            <a:endParaRPr lang="en-US" dirty="0">
              <a:cs typeface="Calibri"/>
            </a:endParaRPr>
          </a:p>
          <a:p>
            <a:r>
              <a:rPr lang="en-US" dirty="0"/>
              <a:t>Image Source: PowerPoint</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19</a:t>
            </a:fld>
            <a:endParaRPr lang="en-US" dirty="0"/>
          </a:p>
        </p:txBody>
      </p:sp>
    </p:spTree>
    <p:extLst>
      <p:ext uri="{BB962C8B-B14F-4D97-AF65-F5344CB8AC3E}">
        <p14:creationId xmlns:p14="http://schemas.microsoft.com/office/powerpoint/2010/main" val="1150054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we had our four predictor variables, we used the multi-layer Perceptron (MLP) neural network, which is a machine learning technique, to generate transition models. </a:t>
            </a:r>
            <a:endParaRPr lang="en-US" dirty="0">
              <a:cs typeface="Calibri"/>
            </a:endParaRPr>
          </a:p>
          <a:p>
            <a:endParaRPr lang="en-US" dirty="0"/>
          </a:p>
          <a:p>
            <a:r>
              <a:rPr lang="en-US" dirty="0"/>
              <a:t>We then used these models to generate our final future potential transition map for the year of 2050. Since the final map will be used for habitat assessment, a soft prediction model was used to generate the final landcover map of vulnerability to change. </a:t>
            </a:r>
            <a:endParaRPr lang="en-US" dirty="0">
              <a:cs typeface="Calibri"/>
            </a:endParaRPr>
          </a:p>
          <a:p>
            <a:endParaRPr lang="en-US" dirty="0"/>
          </a:p>
          <a:p>
            <a:r>
              <a:rPr lang="en-US" dirty="0"/>
              <a:t>------------------------------Image Information Below ------------------------------</a:t>
            </a:r>
            <a:endParaRPr lang="en-US" dirty="0">
              <a:cs typeface="Calibri"/>
            </a:endParaRPr>
          </a:p>
          <a:p>
            <a:r>
              <a:rPr lang="en-US" dirty="0"/>
              <a:t>1. All clip art images: PowerPoint Icons</a:t>
            </a:r>
            <a:endParaRPr lang="en-US" dirty="0">
              <a:cs typeface="Calibri"/>
            </a:endParaRPr>
          </a:p>
          <a:p>
            <a:r>
              <a:rPr lang="en-US" dirty="0"/>
              <a:t>Image Source: PowerPoint</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20</a:t>
            </a:fld>
            <a:endParaRPr lang="en-US" dirty="0"/>
          </a:p>
        </p:txBody>
      </p:sp>
    </p:spTree>
    <p:extLst>
      <p:ext uri="{BB962C8B-B14F-4D97-AF65-F5344CB8AC3E}">
        <p14:creationId xmlns:p14="http://schemas.microsoft.com/office/powerpoint/2010/main" val="33384766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Here are our results. This model is RF, or random forest, and was chosen to run the best fit model.</a:t>
            </a:r>
            <a:endParaRPr lang="en-US" sz="1200" dirty="0">
              <a:effectLst/>
              <a:latin typeface="+mn-lt"/>
              <a:ea typeface="+mn-ea"/>
              <a:cs typeface="Calibri" panose="020F0502020204030204"/>
            </a:endParaRPr>
          </a:p>
          <a:p>
            <a:pPr>
              <a:defRPr/>
            </a:pPr>
            <a:endParaRPr lang="en-US" sz="1200" dirty="0">
              <a:effectLst/>
              <a:latin typeface="+mn-lt"/>
              <a:ea typeface="+mn-ea"/>
              <a:cs typeface="Calibri" panose="020F0502020204030204"/>
            </a:endParaRPr>
          </a:p>
          <a:p>
            <a:pPr>
              <a:defRPr/>
            </a:pPr>
            <a:r>
              <a:rPr lang="en-US" sz="1800" dirty="0">
                <a:effectLst/>
                <a:latin typeface="Times New Roman" panose="02020603050405020304" pitchFamily="18" charset="0"/>
                <a:ea typeface="Times New Roman" panose="02020603050405020304" pitchFamily="18" charset="0"/>
              </a:rPr>
              <a:t>To select the most appropriate model for predicting suitable habitat for Venus flytrap among the five models run, we considered area under the curve (AUC), the calibration plot for the cross-validation split, response curves for each predictor variable used, and the spatial pattern of deviance residuals.</a:t>
            </a:r>
            <a:endParaRPr lang="en-US" sz="1800" dirty="0">
              <a:effectLst/>
              <a:latin typeface="Arial" panose="020B0604020202020204" pitchFamily="34" charset="0"/>
              <a:ea typeface="Arial" panose="020B0604020202020204" pitchFamily="34" charset="0"/>
            </a:endParaRPr>
          </a:p>
          <a:p>
            <a:pPr>
              <a:defRPr/>
            </a:pPr>
            <a:endParaRPr lang="en-US" dirty="0">
              <a:cs typeface="Calibri" panose="020F0502020204030204"/>
            </a:endParaRPr>
          </a:p>
          <a:p>
            <a:pPr>
              <a:defRPr/>
            </a:pPr>
            <a:r>
              <a:rPr lang="en-US" dirty="0"/>
              <a:t>For RF the most important predictor variables were, in order of importance:  </a:t>
            </a:r>
            <a:r>
              <a:rPr lang="en-US" sz="1800" dirty="0">
                <a:effectLst/>
                <a:latin typeface="Times New Roman" panose="02020603050405020304" pitchFamily="18" charset="0"/>
                <a:ea typeface="Times New Roman" panose="02020603050405020304" pitchFamily="18" charset="0"/>
              </a:rPr>
              <a:t>1) available water storage from a depth of 25-50cm; 2) mean nitrogen at a depth of 15cm; and 3) existing vegetation cover.</a:t>
            </a:r>
            <a:endParaRPr lang="en-US" dirty="0">
              <a:cs typeface="Calibri"/>
            </a:endParaRPr>
          </a:p>
          <a:p>
            <a:pPr>
              <a:defRPr/>
            </a:pPr>
            <a:endParaRPr lang="en-US" dirty="0"/>
          </a:p>
          <a:p>
            <a:pPr>
              <a:defRPr/>
            </a:pPr>
            <a:r>
              <a:rPr lang="en-US" dirty="0"/>
              <a:t>***CUE ANIMATION</a:t>
            </a:r>
            <a:endParaRPr lang="en-US" dirty="0">
              <a:cs typeface="Calibri" panose="020F0502020204030204"/>
            </a:endParaRPr>
          </a:p>
          <a:p>
            <a:pPr>
              <a:defRPr/>
            </a:pPr>
            <a:r>
              <a:rPr lang="en-US" dirty="0"/>
              <a:t>As it is hard to see detail at this resolution, we have zoomed into an area of our study in this screen grab. </a:t>
            </a:r>
            <a:endParaRPr lang="en-US" dirty="0">
              <a:cs typeface="Calibri" panose="020F0502020204030204"/>
            </a:endParaRPr>
          </a:p>
          <a:p>
            <a:pPr>
              <a:defRPr/>
            </a:pPr>
            <a:endParaRPr lang="en-US" dirty="0">
              <a:cs typeface="Calibri" panose="020F0502020204030204"/>
            </a:endParaRPr>
          </a:p>
          <a:p>
            <a:pPr>
              <a:defRPr/>
            </a:pPr>
            <a:r>
              <a:rPr lang="en-US" dirty="0"/>
              <a:t>------------------------------Image Information Below ------------------------------</a:t>
            </a:r>
            <a:endParaRPr lang="en-US" dirty="0">
              <a:cs typeface="Calibri"/>
            </a:endParaRPr>
          </a:p>
          <a:p>
            <a:pPr>
              <a:defRPr/>
            </a:pPr>
            <a:r>
              <a:rPr lang="en-US" dirty="0"/>
              <a:t>1. All clip art images: PowerPoint Icons</a:t>
            </a:r>
            <a:endParaRPr lang="en-US" dirty="0">
              <a:cs typeface="Calibri"/>
            </a:endParaRPr>
          </a:p>
          <a:p>
            <a:pPr>
              <a:defRPr/>
            </a:pPr>
            <a:r>
              <a:rPr lang="en-US" dirty="0"/>
              <a:t>Image Source: PowerPoint</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21</a:t>
            </a:fld>
            <a:endParaRPr lang="en-US" dirty="0"/>
          </a:p>
        </p:txBody>
      </p:sp>
    </p:spTree>
    <p:extLst>
      <p:ext uri="{BB962C8B-B14F-4D97-AF65-F5344CB8AC3E}">
        <p14:creationId xmlns:p14="http://schemas.microsoft.com/office/powerpoint/2010/main" val="4283517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As it is hard to see detail at this resolution, we have zoomed into an area of our study in this screen grab. </a:t>
            </a:r>
            <a:r>
              <a:rPr lang="en-US" dirty="0">
                <a:cs typeface="Calibri" panose="020F0502020204030204"/>
              </a:rPr>
              <a:t> Here, from the BRT HSM results, you can see Venus flytrap presence points, indicated in the purple polygons, overlapping with areas identified in the model to contain highly suitable habitat. Highly suitable habitat in this map is indicated in red whereas habitat with low suitability are indicated in dark green.</a:t>
            </a:r>
          </a:p>
          <a:p>
            <a:pPr>
              <a:defRPr/>
            </a:pPr>
            <a:endParaRPr lang="en-US" dirty="0">
              <a:cs typeface="Calibri" panose="020F0502020204030204"/>
            </a:endParaRPr>
          </a:p>
          <a:p>
            <a:pPr marL="0" indent="0">
              <a:lnSpc>
                <a:spcPct val="100000"/>
              </a:lnSpc>
              <a:spcAft>
                <a:spcPts val="600"/>
              </a:spcAft>
              <a:buClr>
                <a:srgbClr val="66A478"/>
              </a:buClr>
              <a:buNone/>
            </a:pPr>
            <a:r>
              <a:rPr lang="en-US" sz="1200" b="1" dirty="0">
                <a:solidFill>
                  <a:schemeClr val="tx1">
                    <a:lumMod val="75000"/>
                    <a:lumOff val="25000"/>
                  </a:schemeClr>
                </a:solidFill>
                <a:latin typeface="Century Gothic" panose="020F0302020204030204"/>
              </a:rPr>
              <a:t>BRT Important Variables:</a:t>
            </a:r>
            <a:endParaRPr lang="en-US" sz="1200" b="1" dirty="0">
              <a:solidFill>
                <a:schemeClr val="tx1">
                  <a:lumMod val="75000"/>
                  <a:lumOff val="25000"/>
                </a:schemeClr>
              </a:solidFill>
              <a:latin typeface="Calibri" panose="020F0502020204030204"/>
              <a:cs typeface="Calibri" panose="020F0502020204030204"/>
            </a:endParaRPr>
          </a:p>
          <a:p>
            <a:pPr>
              <a:lnSpc>
                <a:spcPct val="100000"/>
              </a:lnSpc>
              <a:spcAft>
                <a:spcPts val="600"/>
              </a:spcAft>
              <a:buClr>
                <a:srgbClr val="66A478"/>
              </a:buClr>
            </a:pPr>
            <a:r>
              <a:rPr lang="en-US" sz="1200" dirty="0">
                <a:solidFill>
                  <a:schemeClr val="tx1">
                    <a:lumMod val="75000"/>
                    <a:lumOff val="25000"/>
                  </a:schemeClr>
                </a:solidFill>
                <a:latin typeface="Century Gothic" panose="020F0302020204030204"/>
              </a:rPr>
              <a:t>Soil data</a:t>
            </a:r>
          </a:p>
          <a:p>
            <a:pPr>
              <a:lnSpc>
                <a:spcPct val="100000"/>
              </a:lnSpc>
              <a:spcAft>
                <a:spcPts val="600"/>
              </a:spcAft>
              <a:buClr>
                <a:srgbClr val="66A478"/>
              </a:buClr>
            </a:pPr>
            <a:r>
              <a:rPr lang="en-US" sz="1200" dirty="0">
                <a:solidFill>
                  <a:schemeClr val="tx1">
                    <a:lumMod val="75000"/>
                    <a:lumOff val="25000"/>
                  </a:schemeClr>
                </a:solidFill>
                <a:latin typeface="Century Gothic" panose="020F0302020204030204"/>
              </a:rPr>
              <a:t>LANDFIRE  </a:t>
            </a:r>
          </a:p>
          <a:p>
            <a:pPr>
              <a:lnSpc>
                <a:spcPct val="100000"/>
              </a:lnSpc>
              <a:spcAft>
                <a:spcPts val="600"/>
              </a:spcAft>
              <a:buClr>
                <a:srgbClr val="66A478"/>
              </a:buClr>
            </a:pPr>
            <a:r>
              <a:rPr lang="en-US" sz="1200" dirty="0">
                <a:solidFill>
                  <a:schemeClr val="tx1">
                    <a:lumMod val="75000"/>
                    <a:lumOff val="25000"/>
                  </a:schemeClr>
                </a:solidFill>
                <a:latin typeface="Century Gothic" panose="020F0302020204030204"/>
                <a:cs typeface="Calibri" panose="020F0502020204030204"/>
              </a:rPr>
              <a:t>Topography</a:t>
            </a:r>
          </a:p>
          <a:p>
            <a:pPr>
              <a:lnSpc>
                <a:spcPct val="100000"/>
              </a:lnSpc>
              <a:spcAft>
                <a:spcPts val="600"/>
              </a:spcAft>
              <a:buClr>
                <a:srgbClr val="66A478"/>
              </a:buClr>
            </a:pPr>
            <a:r>
              <a:rPr lang="en-US" sz="1200" dirty="0">
                <a:solidFill>
                  <a:schemeClr val="tx1">
                    <a:lumMod val="75000"/>
                    <a:lumOff val="25000"/>
                  </a:schemeClr>
                </a:solidFill>
                <a:latin typeface="Century Gothic" panose="020F0302020204030204"/>
                <a:cs typeface="Calibri" panose="020F0502020204030204"/>
              </a:rPr>
              <a:t>NDMI</a:t>
            </a:r>
          </a:p>
          <a:p>
            <a:pPr>
              <a:lnSpc>
                <a:spcPct val="100000"/>
              </a:lnSpc>
              <a:spcAft>
                <a:spcPts val="600"/>
              </a:spcAft>
              <a:buClr>
                <a:srgbClr val="66A478"/>
              </a:buClr>
            </a:pPr>
            <a:r>
              <a:rPr lang="en-US" sz="1200" dirty="0">
                <a:solidFill>
                  <a:schemeClr val="tx1">
                    <a:lumMod val="75000"/>
                    <a:lumOff val="25000"/>
                  </a:schemeClr>
                </a:solidFill>
                <a:latin typeface="Century Gothic" panose="020F0302020204030204"/>
                <a:cs typeface="Calibri" panose="020F0502020204030204"/>
              </a:rPr>
              <a:t>Vegetation indices</a:t>
            </a:r>
          </a:p>
          <a:p>
            <a:pPr>
              <a:defRPr/>
            </a:pPr>
            <a:endParaRPr lang="en-US" dirty="0">
              <a:cs typeface="Calibri" panose="020F0502020204030204"/>
            </a:endParaRPr>
          </a:p>
          <a:p>
            <a:pPr>
              <a:defRPr/>
            </a:pPr>
            <a:endParaRPr lang="en-US" dirty="0">
              <a:cs typeface="Calibri" panose="020F0502020204030204"/>
            </a:endParaRPr>
          </a:p>
          <a:p>
            <a:pPr>
              <a:defRPr/>
            </a:pPr>
            <a:r>
              <a:rPr lang="en-US" dirty="0"/>
              <a:t>------------------------------Image Information Below ------------------------------</a:t>
            </a:r>
            <a:endParaRPr lang="en-US" dirty="0">
              <a:cs typeface="Calibri"/>
            </a:endParaRPr>
          </a:p>
          <a:p>
            <a:pPr>
              <a:defRPr/>
            </a:pPr>
            <a:r>
              <a:rPr lang="en-US" dirty="0"/>
              <a:t>1. All clip art images: PowerPoint Icons</a:t>
            </a:r>
            <a:endParaRPr lang="en-US" dirty="0">
              <a:cs typeface="Calibri"/>
            </a:endParaRPr>
          </a:p>
          <a:p>
            <a:pPr>
              <a:defRPr/>
            </a:pPr>
            <a:r>
              <a:rPr lang="en-US" dirty="0"/>
              <a:t>Image Source: PowerPoint</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22</a:t>
            </a:fld>
            <a:endParaRPr lang="en-US" dirty="0"/>
          </a:p>
        </p:txBody>
      </p:sp>
    </p:spTree>
    <p:extLst>
      <p:ext uri="{BB962C8B-B14F-4D97-AF65-F5344CB8AC3E}">
        <p14:creationId xmlns:p14="http://schemas.microsoft.com/office/powerpoint/2010/main" val="40185732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our TerrSet Land Transition Map, which shows the potential of the land cover to become developed by 2050. </a:t>
            </a:r>
            <a:endParaRPr lang="en-US" dirty="0">
              <a:cs typeface="Calibri"/>
            </a:endParaRPr>
          </a:p>
          <a:p>
            <a:endParaRPr lang="en-US" dirty="0">
              <a:cs typeface="Calibri"/>
            </a:endParaRPr>
          </a:p>
          <a:p>
            <a:r>
              <a:rPr lang="en-US" dirty="0">
                <a:cs typeface="Calibri"/>
              </a:rPr>
              <a:t>Areas in red shows the highest probability to change to developed land cover, whereas areas in the blue show the lowest potentiality of being developed. Protected areas, in which development will not occur, are cut out in black. Ashna explained, the primary factors identified to drive land development were proximity to the coast, expansions of current towns and cities, and the growth of golf courses. These factors were used as explanatory variables in the model.</a:t>
            </a:r>
          </a:p>
          <a:p>
            <a:endParaRPr lang="en-US" dirty="0">
              <a:cs typeface="Calibri"/>
            </a:endParaRPr>
          </a:p>
          <a:p>
            <a:r>
              <a:rPr lang="en-US" dirty="0"/>
              <a:t>------------------------------Image Information Below ------------------------------</a:t>
            </a:r>
            <a:endParaRPr lang="en-US" dirty="0">
              <a:cs typeface="Calibri"/>
            </a:endParaRPr>
          </a:p>
          <a:p>
            <a:r>
              <a:rPr lang="en-US" dirty="0"/>
              <a:t>1. All clip art images: PowerPoint Icons</a:t>
            </a:r>
            <a:endParaRPr lang="en-US" dirty="0">
              <a:cs typeface="Calibri"/>
            </a:endParaRPr>
          </a:p>
          <a:p>
            <a:r>
              <a:rPr lang="en-US" dirty="0"/>
              <a:t>Image Source: PowerPoint</a:t>
            </a:r>
          </a:p>
        </p:txBody>
      </p:sp>
      <p:sp>
        <p:nvSpPr>
          <p:cNvPr id="4" name="Slide Number Placeholder 3"/>
          <p:cNvSpPr>
            <a:spLocks noGrp="1"/>
          </p:cNvSpPr>
          <p:nvPr>
            <p:ph type="sldNum" sz="quarter" idx="5"/>
          </p:nvPr>
        </p:nvSpPr>
        <p:spPr/>
        <p:txBody>
          <a:bodyPr/>
          <a:lstStyle/>
          <a:p>
            <a:fld id="{59FFF554-9721-473E-B7E3-8AF7A285E57C}" type="slidenum">
              <a:rPr lang="en-US" smtClean="0"/>
              <a:t>23</a:t>
            </a:fld>
            <a:endParaRPr lang="en-US" dirty="0"/>
          </a:p>
        </p:txBody>
      </p:sp>
    </p:spTree>
    <p:extLst>
      <p:ext uri="{BB962C8B-B14F-4D97-AF65-F5344CB8AC3E}">
        <p14:creationId xmlns:p14="http://schemas.microsoft.com/office/powerpoint/2010/main" val="26647674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Here is a closer look at an overlapping area in the habitat suitability map and potential transition maps.</a:t>
            </a:r>
          </a:p>
          <a:p>
            <a:pPr>
              <a:defRPr/>
            </a:pPr>
            <a:endParaRPr lang="en-US" dirty="0">
              <a:cs typeface="Calibri"/>
            </a:endParaRPr>
          </a:p>
          <a:p>
            <a:pPr>
              <a:defRPr/>
            </a:pPr>
            <a:r>
              <a:rPr lang="en-US" dirty="0">
                <a:cs typeface="Calibri"/>
              </a:rPr>
              <a:t>These two maps are taken from the coastline of North Carolina, indicated by the small red box on the map in the lower right. In the habitat suitability map, you can see an area that has a high probability of containing suitable habitat. The land change transition map on the right illustrates a low probability of development between now and 2050 in the same area. These low risk areas may serve as enduring habitat and a safer investment of conservation efforts.</a:t>
            </a:r>
          </a:p>
          <a:p>
            <a:pPr>
              <a:defRPr/>
            </a:pPr>
            <a:endParaRPr lang="en-US" dirty="0"/>
          </a:p>
          <a:p>
            <a:pPr>
              <a:defRPr/>
            </a:pPr>
            <a:r>
              <a:rPr lang="en-US" dirty="0"/>
              <a:t>------------------------------Image Information Below ------------------------------</a:t>
            </a:r>
            <a:endParaRPr lang="en-US" dirty="0">
              <a:cs typeface="Calibri"/>
            </a:endParaRPr>
          </a:p>
          <a:p>
            <a:pPr>
              <a:defRPr/>
            </a:pPr>
            <a:r>
              <a:rPr lang="en-US" dirty="0"/>
              <a:t>1. All clip art images: PowerPoint Icons</a:t>
            </a:r>
            <a:endParaRPr lang="en-US" dirty="0">
              <a:cs typeface="Calibri"/>
            </a:endParaRPr>
          </a:p>
          <a:p>
            <a:pPr>
              <a:defRPr/>
            </a:pPr>
            <a:r>
              <a:rPr lang="en-US" dirty="0"/>
              <a:t>Image Source: PowerPoint</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24</a:t>
            </a:fld>
            <a:endParaRPr lang="en-US" dirty="0"/>
          </a:p>
        </p:txBody>
      </p:sp>
    </p:spTree>
    <p:extLst>
      <p:ext uri="{BB962C8B-B14F-4D97-AF65-F5344CB8AC3E}">
        <p14:creationId xmlns:p14="http://schemas.microsoft.com/office/powerpoint/2010/main" val="35268910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These two maps, on the other hand, depict conflict between highly suitable habitat and likely future development. On the habitat suitability map, you can see an area with a high probability of suitable habitat. The same area is forecasted to transition to developed land cover by 2050, which is illustrated in the land change transition map on the right.</a:t>
            </a:r>
          </a:p>
          <a:p>
            <a:pPr>
              <a:defRPr/>
            </a:pPr>
            <a:r>
              <a:rPr lang="en-US" dirty="0"/>
              <a:t>These p</a:t>
            </a:r>
            <a:r>
              <a:rPr lang="en-US" b="0" i="0" dirty="0">
                <a:solidFill>
                  <a:srgbClr val="000000"/>
                </a:solidFill>
                <a:effectLst/>
                <a:latin typeface="Arial Narrow" panose="020B0606020202030204" pitchFamily="34" charset="0"/>
              </a:rPr>
              <a:t>otential conflict zones occur largely along the coast where development is most likely, and reveal the populations which are at the greatest risk of local extirpation.</a:t>
            </a:r>
          </a:p>
          <a:p>
            <a:pPr>
              <a:defRPr/>
            </a:pPr>
            <a:endParaRPr lang="en-US" dirty="0"/>
          </a:p>
          <a:p>
            <a:pPr>
              <a:defRPr/>
            </a:pPr>
            <a:r>
              <a:rPr lang="en-US" dirty="0"/>
              <a:t>------------------------------Image Information Below ------------------------------</a:t>
            </a:r>
            <a:endParaRPr lang="en-US" dirty="0">
              <a:cs typeface="Calibri"/>
            </a:endParaRPr>
          </a:p>
          <a:p>
            <a:pPr>
              <a:defRPr/>
            </a:pPr>
            <a:r>
              <a:rPr lang="en-US" dirty="0"/>
              <a:t>1. All clip art images: PowerPoint Icons</a:t>
            </a:r>
            <a:endParaRPr lang="en-US" dirty="0">
              <a:cs typeface="Calibri"/>
            </a:endParaRPr>
          </a:p>
          <a:p>
            <a:pPr>
              <a:defRPr/>
            </a:pPr>
            <a:r>
              <a:rPr lang="en-US" dirty="0"/>
              <a:t>Image Source: PowerPoint</a:t>
            </a:r>
          </a:p>
          <a:p>
            <a:pPr>
              <a:defRPr/>
            </a:pPr>
            <a:endParaRPr lang="en-US" dirty="0">
              <a:cs typeface="Calibri"/>
            </a:endParaRPr>
          </a:p>
          <a:p>
            <a:pPr>
              <a:defRPr/>
            </a:pPr>
            <a:r>
              <a:rPr lang="en-US" dirty="0">
                <a:cs typeface="Calibri"/>
              </a:rPr>
              <a:t>2. Maps made by the team.</a:t>
            </a:r>
          </a:p>
        </p:txBody>
      </p:sp>
      <p:sp>
        <p:nvSpPr>
          <p:cNvPr id="4" name="Slide Number Placeholder 3"/>
          <p:cNvSpPr>
            <a:spLocks noGrp="1"/>
          </p:cNvSpPr>
          <p:nvPr>
            <p:ph type="sldNum" sz="quarter" idx="5"/>
          </p:nvPr>
        </p:nvSpPr>
        <p:spPr/>
        <p:txBody>
          <a:bodyPr/>
          <a:lstStyle/>
          <a:p>
            <a:fld id="{59FFF554-9721-473E-B7E3-8AF7A285E57C}" type="slidenum">
              <a:rPr lang="en-US" smtClean="0"/>
              <a:t>25</a:t>
            </a:fld>
            <a:endParaRPr lang="en-US" dirty="0"/>
          </a:p>
        </p:txBody>
      </p:sp>
    </p:spTree>
    <p:extLst>
      <p:ext uri="{BB962C8B-B14F-4D97-AF65-F5344CB8AC3E}">
        <p14:creationId xmlns:p14="http://schemas.microsoft.com/office/powerpoint/2010/main" val="1799865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cs typeface="Calibri"/>
              </a:rPr>
              <a:t>Approximately 355 square kilometers in the study area have 80% or greater probability of containing suitable habitat. Based on the Land Transition Potential Map, 7,532 square kilometers of land are forecasted to become developed by 2050. </a:t>
            </a:r>
            <a:r>
              <a:rPr lang="en-US" sz="1200" dirty="0">
                <a:effectLst/>
                <a:latin typeface="Times New Roman" panose="02020603050405020304" pitchFamily="18" charset="0"/>
                <a:ea typeface="Times New Roman" panose="02020603050405020304" pitchFamily="18" charset="0"/>
              </a:rPr>
              <a:t>&gt;80% probable suitable habitat on currently protected lands is approximately 140 km</a:t>
            </a:r>
            <a:r>
              <a:rPr lang="en-US" sz="1200" baseline="30000" dirty="0">
                <a:effectLst/>
                <a:latin typeface="Times New Roman" panose="02020603050405020304" pitchFamily="18" charset="0"/>
                <a:ea typeface="Times New Roman" panose="02020603050405020304" pitchFamily="18" charset="0"/>
              </a:rPr>
              <a:t>2  </a:t>
            </a:r>
            <a:r>
              <a:rPr lang="en-US" dirty="0">
                <a:cs typeface="Calibri"/>
              </a:rPr>
              <a:t>There are 107 square kilometers of land with a high probability of containing suitable habitat and high potential to transition to developed land. </a:t>
            </a:r>
          </a:p>
          <a:p>
            <a:pPr>
              <a:defRPr/>
            </a:pP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Times New Roman" panose="02020603050405020304" pitchFamily="18" charset="0"/>
              </a:rPr>
              <a:t>Percentage of &gt; 80% probable suitable habitat on currently protected lands is 39.4%</a:t>
            </a:r>
            <a:r>
              <a:rPr lang="en-US" sz="1200" dirty="0">
                <a:effectLst/>
                <a:latin typeface="Arial" panose="020B0604020202020204" pitchFamily="34" charset="0"/>
                <a:ea typeface="Times New Roman" panose="02020603050405020304" pitchFamily="18" charset="0"/>
              </a:rPr>
              <a:t>.  </a:t>
            </a:r>
            <a:r>
              <a:rPr lang="en-US" dirty="0">
                <a:cs typeface="Calibri"/>
              </a:rPr>
              <a:t>There is also a 30% conflict between predicted suitable habitat and forecasted land development by 2050. </a:t>
            </a:r>
            <a:r>
              <a:rPr lang="en-US" sz="1800" dirty="0">
                <a:effectLst/>
                <a:latin typeface="Times New Roman" panose="02020603050405020304" pitchFamily="18" charset="0"/>
                <a:cs typeface="Calibri"/>
              </a:rPr>
              <a:t>Finally, the p</a:t>
            </a:r>
            <a:r>
              <a:rPr lang="en-US" sz="1800" dirty="0">
                <a:effectLst/>
                <a:latin typeface="Times New Roman" panose="02020603050405020304" pitchFamily="18" charset="0"/>
                <a:ea typeface="Times New Roman" panose="02020603050405020304" pitchFamily="18" charset="0"/>
              </a:rPr>
              <a:t>ercentage of &gt;80% probable suitable habitat on unprotected land predicted to transition by 2050 is 49.8%. </a:t>
            </a:r>
          </a:p>
          <a:p>
            <a:pPr>
              <a:defRPr/>
            </a:pP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26</a:t>
            </a:fld>
            <a:endParaRPr lang="en-US" dirty="0"/>
          </a:p>
        </p:txBody>
      </p:sp>
    </p:spTree>
    <p:extLst>
      <p:ext uri="{BB962C8B-B14F-4D97-AF65-F5344CB8AC3E}">
        <p14:creationId xmlns:p14="http://schemas.microsoft.com/office/powerpoint/2010/main" val="36088591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In conclusion, current habitat suitability maps overlaid with future land change maps allow us to identify currently suitable habitat and areas that are most likely to be developed.</a:t>
            </a:r>
            <a:r>
              <a:rPr lang="en-US" sz="1200" dirty="0">
                <a:solidFill>
                  <a:schemeClr val="tx1">
                    <a:lumMod val="75000"/>
                    <a:lumOff val="25000"/>
                  </a:schemeClr>
                </a:solidFill>
                <a:latin typeface="Century Gothic"/>
                <a:cs typeface="Calibri" panose="020F0502020204030204"/>
              </a:rPr>
              <a:t> Random Forest was the best fit model for our data. Important predictor variables for VFT were 1) available water storage 25-50cm; 2) mean nitrogen 15cm; and 3) existing vegetation cover.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lumMod val="75000"/>
                  <a:lumOff val="25000"/>
                </a:schemeClr>
              </a:solidFill>
              <a:latin typeface="Century Gothic"/>
              <a:cs typeface="Calibri" panose="020F0502020204030204"/>
            </a:endParaRPr>
          </a:p>
          <a:p>
            <a:pPr>
              <a:defRPr/>
            </a:pPr>
            <a:r>
              <a:rPr lang="en-US" dirty="0">
                <a:cs typeface="Calibri"/>
              </a:rPr>
              <a:t>Although as of July 2022, new populations have not been discovered yet, the information in these maps is a powerful tool for assessing locations of undocumented populations, current populations most at-risk of development, best investments for conservation land purchases, and locations of enduring habitat for reintroduction efforts.</a:t>
            </a:r>
          </a:p>
          <a:p>
            <a:pPr>
              <a:defRPr/>
            </a:pPr>
            <a:endParaRPr lang="en-US" dirty="0">
              <a:cs typeface="Calibri"/>
            </a:endParaRPr>
          </a:p>
          <a:p>
            <a:pPr>
              <a:defRPr/>
            </a:pPr>
            <a:endParaRPr lang="en-US" dirty="0">
              <a:cs typeface="Calibri"/>
            </a:endParaRPr>
          </a:p>
          <a:p>
            <a:pPr>
              <a:defRPr/>
            </a:pPr>
            <a:r>
              <a:rPr lang="en-US" dirty="0"/>
              <a:t>------------------------------Image Information Below ------------------------------</a:t>
            </a:r>
            <a:endParaRPr lang="en-US" dirty="0">
              <a:cs typeface="Calibri"/>
            </a:endParaRPr>
          </a:p>
          <a:p>
            <a:pPr>
              <a:defRPr/>
            </a:pPr>
            <a:r>
              <a:rPr lang="en-US" dirty="0"/>
              <a:t>1. VFT Image: North Carolina Botanical Garden</a:t>
            </a:r>
            <a:endParaRPr lang="en-US" dirty="0">
              <a:cs typeface="Calibri" panose="020F0502020204030204"/>
            </a:endParaRPr>
          </a:p>
          <a:p>
            <a:pPr>
              <a:defRPr/>
            </a:pPr>
            <a:r>
              <a:rPr lang="en-US" dirty="0"/>
              <a:t>Image Source: Received from Partners </a:t>
            </a:r>
            <a:endParaRPr lang="en-US" dirty="0">
              <a:cs typeface="Calibri" panose="020F0502020204030204"/>
            </a:endParaRPr>
          </a:p>
          <a:p>
            <a:pPr>
              <a:defRPr/>
            </a:pPr>
            <a:endParaRPr lang="en-US" dirty="0"/>
          </a:p>
          <a:p>
            <a:pPr>
              <a:defRPr/>
            </a:pP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27</a:t>
            </a:fld>
            <a:endParaRPr lang="en-US" dirty="0"/>
          </a:p>
        </p:txBody>
      </p:sp>
    </p:spTree>
    <p:extLst>
      <p:ext uri="{BB962C8B-B14F-4D97-AF65-F5344CB8AC3E}">
        <p14:creationId xmlns:p14="http://schemas.microsoft.com/office/powerpoint/2010/main" val="38176324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that, we want to thank everyone that contributed to our project, listed here…</a:t>
            </a:r>
            <a:endParaRPr lang="en-US" dirty="0">
              <a:cs typeface="Calibri"/>
            </a:endParaRPr>
          </a:p>
        </p:txBody>
      </p:sp>
      <p:sp>
        <p:nvSpPr>
          <p:cNvPr id="4" name="Slide Number Placeholder 3"/>
          <p:cNvSpPr>
            <a:spLocks noGrp="1"/>
          </p:cNvSpPr>
          <p:nvPr>
            <p:ph type="sldNum" sz="quarter" idx="10"/>
          </p:nvPr>
        </p:nvSpPr>
        <p:spPr/>
        <p:txBody>
          <a:bodyPr/>
          <a:lstStyle/>
          <a:p>
            <a:fld id="{66EE4239-191D-4388-B0F5-1C5222233620}" type="slidenum">
              <a:rPr lang="en-US" smtClean="0"/>
              <a:t>28</a:t>
            </a:fld>
            <a:endParaRPr lang="en-US" dirty="0"/>
          </a:p>
        </p:txBody>
      </p:sp>
    </p:spTree>
    <p:extLst>
      <p:ext uri="{BB962C8B-B14F-4D97-AF65-F5344CB8AC3E}">
        <p14:creationId xmlns:p14="http://schemas.microsoft.com/office/powerpoint/2010/main" val="32139692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And here…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Also, we shared the results of our study through a public facing ArcGIS </a:t>
            </a:r>
            <a:r>
              <a:rPr lang="en-US" dirty="0" err="1">
                <a:cs typeface="Calibri"/>
              </a:rPr>
              <a:t>StoryMap</a:t>
            </a:r>
            <a:r>
              <a:rPr lang="en-US" dirty="0">
                <a:cs typeface="Calibri"/>
              </a:rPr>
              <a:t> in order to support the conservation of the VFT and the mission of the North Carolina Botanical Garden. The information in our </a:t>
            </a:r>
            <a:r>
              <a:rPr lang="en-US" dirty="0" err="1">
                <a:cs typeface="Calibri"/>
              </a:rPr>
              <a:t>StoryMap</a:t>
            </a:r>
            <a:r>
              <a:rPr lang="en-US" dirty="0">
                <a:cs typeface="Calibri"/>
              </a:rPr>
              <a:t> was coupled with videos and images of VFT and will be used by NCBG as an outreach and education tool. It can be found at storymaps.arcgis.com; search for Sweet Home Carolinas.</a:t>
            </a:r>
            <a:endParaRPr lang="en-US" dirty="0"/>
          </a:p>
          <a:p>
            <a:endParaRPr lang="en-US" dirty="0"/>
          </a:p>
          <a:p>
            <a:r>
              <a:rPr lang="en-US" dirty="0"/>
              <a:t>We have time for questions. </a:t>
            </a:r>
          </a:p>
          <a:p>
            <a:endParaRPr lang="en-US" dirty="0">
              <a:cs typeface="Calibri"/>
            </a:endParaRPr>
          </a:p>
        </p:txBody>
      </p:sp>
      <p:sp>
        <p:nvSpPr>
          <p:cNvPr id="4" name="Slide Number Placeholder 3"/>
          <p:cNvSpPr>
            <a:spLocks noGrp="1"/>
          </p:cNvSpPr>
          <p:nvPr>
            <p:ph type="sldNum" sz="quarter" idx="10"/>
          </p:nvPr>
        </p:nvSpPr>
        <p:spPr/>
        <p:txBody>
          <a:bodyPr/>
          <a:lstStyle/>
          <a:p>
            <a:fld id="{66EE4239-191D-4388-B0F5-1C5222233620}" type="slidenum">
              <a:rPr lang="en-US" smtClean="0"/>
              <a:t>29</a:t>
            </a:fld>
            <a:endParaRPr lang="en-US" dirty="0"/>
          </a:p>
        </p:txBody>
      </p:sp>
    </p:spTree>
    <p:extLst>
      <p:ext uri="{BB962C8B-B14F-4D97-AF65-F5344CB8AC3E}">
        <p14:creationId xmlns:p14="http://schemas.microsoft.com/office/powerpoint/2010/main" val="13013616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Here are some limitations to our study. </a:t>
            </a:r>
          </a:p>
          <a:p>
            <a:pPr>
              <a:defRPr/>
            </a:pPr>
            <a:r>
              <a:rPr lang="en-US" dirty="0"/>
              <a:t>First, our study area was limited to observed occurrences only. This may have inadvertently excluded areas of suitable habitat where extirpated populations grew historically, but were never collected.  Second, not including absence data indicating where Venus flytraps do not grow was a limitation in modeling suitable habitat in SAHM. Third, all populations were simplified to a single point regardless of size, meaning, large populations with a lot of individuals received the same weight as smaller populations with very few individuals.  Fourth, the TerrSet map of land cover change was based on potential transitions of natural land cover categories to developed land and did not differentiate transitions from one natural land cover category to another natural land cover category. Finally, the project was time-limited and models took longer to run than anticipated. </a:t>
            </a:r>
            <a:endParaRPr lang="en-US" dirty="0">
              <a:cs typeface="Calibri" panose="020F0502020204030204"/>
            </a:endParaRPr>
          </a:p>
          <a:p>
            <a:r>
              <a:rPr lang="en-US" dirty="0"/>
              <a:t> </a:t>
            </a:r>
          </a:p>
          <a:p>
            <a:endParaRPr lang="en-US" dirty="0">
              <a:cs typeface="Calibri" panose="020F0502020204030204"/>
            </a:endParaRPr>
          </a:p>
          <a:p>
            <a:r>
              <a:rPr lang="en-US" dirty="0"/>
              <a:t>------------------------------Image Information Below ------------------------------</a:t>
            </a:r>
            <a:endParaRPr lang="en-US" dirty="0">
              <a:cs typeface="Calibri"/>
            </a:endParaRPr>
          </a:p>
          <a:p>
            <a:r>
              <a:rPr lang="en-US" dirty="0"/>
              <a:t>1. VFT Image: Clyde Sorenson</a:t>
            </a:r>
            <a:endParaRPr lang="en-US" dirty="0">
              <a:cs typeface="Calibri"/>
            </a:endParaRPr>
          </a:p>
          <a:p>
            <a:r>
              <a:rPr lang="en-US" dirty="0"/>
              <a:t>Image Source: Received from Partners </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31</a:t>
            </a:fld>
            <a:endParaRPr lang="en-US" dirty="0"/>
          </a:p>
        </p:txBody>
      </p:sp>
    </p:spTree>
    <p:extLst>
      <p:ext uri="{BB962C8B-B14F-4D97-AF65-F5344CB8AC3E}">
        <p14:creationId xmlns:p14="http://schemas.microsoft.com/office/powerpoint/2010/main" val="6917906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 results of this project, future work can be pursued to support the long-term survival of Venus flytrap populations:</a:t>
            </a:r>
            <a:br>
              <a:rPr lang="en-US" dirty="0">
                <a:cs typeface="+mn-lt"/>
              </a:rPr>
            </a:br>
            <a:endParaRPr lang="en-US" dirty="0">
              <a:cs typeface="Calibri"/>
            </a:endParaRPr>
          </a:p>
          <a:p>
            <a:r>
              <a:rPr lang="en-US" dirty="0"/>
              <a:t>*** CUE ANIMATION 1</a:t>
            </a:r>
            <a:endParaRPr lang="en-US" dirty="0">
              <a:cs typeface="Calibri"/>
            </a:endParaRPr>
          </a:p>
          <a:p>
            <a:r>
              <a:rPr lang="en-US" dirty="0"/>
              <a:t>1. First, project partners can conduct field surveys to identify previously unknown populations in areas identified as high probability suitable habitat in our 2021 map. </a:t>
            </a:r>
            <a:br>
              <a:rPr lang="en-US" dirty="0">
                <a:cs typeface="+mn-lt"/>
              </a:rPr>
            </a:br>
            <a:endParaRPr lang="en-US" dirty="0">
              <a:cs typeface="Calibri"/>
            </a:endParaRPr>
          </a:p>
          <a:p>
            <a:r>
              <a:rPr lang="en-US" dirty="0"/>
              <a:t>*** CUE ANIMATION 2</a:t>
            </a:r>
            <a:endParaRPr lang="en-US" dirty="0">
              <a:cs typeface="Calibri"/>
            </a:endParaRPr>
          </a:p>
          <a:p>
            <a:r>
              <a:rPr lang="en-US" dirty="0"/>
              <a:t>2. Secondly, Project partners can prioritize key lasting habitats as predicted by the 2050 land cover change model. These lasting habitats can be sites of potential reintroduction and protection. </a:t>
            </a:r>
            <a:endParaRPr lang="en-US" dirty="0">
              <a:cs typeface="Calibri"/>
            </a:endParaRPr>
          </a:p>
          <a:p>
            <a:endParaRPr lang="en-US" dirty="0">
              <a:cs typeface="+mn-lt"/>
            </a:endParaRPr>
          </a:p>
          <a:p>
            <a:r>
              <a:rPr lang="en-US" dirty="0"/>
              <a:t>*** CUE ANIMATION 3</a:t>
            </a:r>
            <a:endParaRPr lang="en-US" dirty="0">
              <a:cs typeface="Calibri"/>
            </a:endParaRPr>
          </a:p>
          <a:p>
            <a:r>
              <a:rPr lang="en-US" dirty="0"/>
              <a:t>3. Also, the future 2050 land cover change model can be further developed with climate change predictions such as sea-level rise, which may restrict the range of the species. </a:t>
            </a:r>
            <a:br>
              <a:rPr lang="en-US" dirty="0">
                <a:cs typeface="+mn-lt"/>
              </a:rPr>
            </a:br>
            <a:endParaRPr lang="en-US" dirty="0">
              <a:cs typeface="Calibri"/>
            </a:endParaRPr>
          </a:p>
          <a:p>
            <a:r>
              <a:rPr lang="en-US" dirty="0"/>
              <a:t>*** CUE ANIMATION 4</a:t>
            </a:r>
            <a:endParaRPr lang="en-US" dirty="0">
              <a:cs typeface="Calibri"/>
            </a:endParaRPr>
          </a:p>
          <a:p>
            <a:r>
              <a:rPr lang="en-US" dirty="0"/>
              <a:t>4. Location data of Venus Flytrap associate plant and insect species can be incorporated to inform the habitat suitability model. </a:t>
            </a:r>
            <a:endParaRPr lang="en-US" dirty="0">
              <a:cs typeface="Calibri"/>
            </a:endParaRPr>
          </a:p>
          <a:p>
            <a:endParaRPr lang="en-US" dirty="0">
              <a:cs typeface="+mn-lt"/>
            </a:endParaRPr>
          </a:p>
          <a:p>
            <a:r>
              <a:rPr lang="en-US" dirty="0"/>
              <a:t>*** CUE ANIMATION 5</a:t>
            </a:r>
            <a:endParaRPr lang="en-US" dirty="0">
              <a:cs typeface="Calibri"/>
            </a:endParaRPr>
          </a:p>
          <a:p>
            <a:r>
              <a:rPr lang="en-US" dirty="0"/>
              <a:t>5. Fifth, our refined models can be tested on a much larger study area to predict suitable habitat throughout the Atlantic Coastal Plain. </a:t>
            </a:r>
            <a:br>
              <a:rPr lang="en-US" dirty="0">
                <a:cs typeface="+mn-lt"/>
              </a:rPr>
            </a:br>
            <a:endParaRPr lang="en-US" dirty="0">
              <a:cs typeface="Calibri"/>
            </a:endParaRPr>
          </a:p>
          <a:p>
            <a:r>
              <a:rPr lang="en-US" dirty="0"/>
              <a:t>*** CUE ANIMATION 6</a:t>
            </a:r>
            <a:endParaRPr lang="en-US" dirty="0">
              <a:cs typeface="Calibri"/>
            </a:endParaRPr>
          </a:p>
          <a:p>
            <a:r>
              <a:rPr lang="en-US" dirty="0"/>
              <a:t>6. Finally, our partners are interested in investigating the sharp contrast between habitats in the Sandhills and Coastal Plain regions, which both contain suitable habitat for Venus flytraps despite being distinct physiographic regions. Future work can examine these two regions separately comparing the similarities and differences between the suitable areas. </a:t>
            </a:r>
            <a:br>
              <a:rPr lang="en-US" dirty="0">
                <a:cs typeface="+mn-lt"/>
              </a:rPr>
            </a:br>
            <a:endParaRPr lang="en-US" dirty="0">
              <a:cs typeface="Calibri"/>
            </a:endParaRPr>
          </a:p>
          <a:p>
            <a:endParaRPr lang="en-US" dirty="0">
              <a:cs typeface="Calibri"/>
            </a:endParaRPr>
          </a:p>
          <a:p>
            <a:r>
              <a:rPr lang="en-US" dirty="0"/>
              <a:t>------------------------------Image Information Below ------------------------------</a:t>
            </a:r>
            <a:endParaRPr lang="en-US" dirty="0">
              <a:cs typeface="Calibri"/>
            </a:endParaRPr>
          </a:p>
          <a:p>
            <a:r>
              <a:rPr lang="en-US" dirty="0"/>
              <a:t>•1st Image Credit: Clyde Sorenson</a:t>
            </a:r>
            <a:endParaRPr lang="en-US" dirty="0">
              <a:cs typeface="Calibri"/>
            </a:endParaRPr>
          </a:p>
          <a:p>
            <a:r>
              <a:rPr lang="en-US" dirty="0"/>
              <a:t>•Image Source: Image provided by project partner, used with permission</a:t>
            </a:r>
            <a:endParaRPr lang="en-US" dirty="0">
              <a:cs typeface="Calibri"/>
            </a:endParaRPr>
          </a:p>
          <a:p>
            <a:endParaRPr lang="en-US" dirty="0">
              <a:cs typeface="Calibri"/>
            </a:endParaRPr>
          </a:p>
          <a:p>
            <a:r>
              <a:rPr lang="en-US" dirty="0"/>
              <a:t>•2nd Image Credit: Johnny Randall</a:t>
            </a:r>
            <a:endParaRPr lang="en-US" dirty="0">
              <a:cs typeface="Calibri"/>
            </a:endParaRPr>
          </a:p>
          <a:p>
            <a:r>
              <a:rPr lang="en-US" dirty="0"/>
              <a:t>•Image Source: Image provided by project partner, used with permission</a:t>
            </a:r>
            <a:endParaRPr lang="en-US" dirty="0">
              <a:cs typeface="Calibri"/>
            </a:endParaRPr>
          </a:p>
          <a:p>
            <a:endParaRPr lang="en-US" dirty="0">
              <a:cs typeface="Calibri"/>
            </a:endParaRPr>
          </a:p>
          <a:p>
            <a:r>
              <a:rPr lang="en-US" dirty="0"/>
              <a:t>•3rd Image Credit: Natalie Kerr</a:t>
            </a:r>
            <a:endParaRPr lang="en-US" dirty="0">
              <a:cs typeface="Calibri"/>
            </a:endParaRPr>
          </a:p>
          <a:p>
            <a:r>
              <a:rPr lang="en-US" dirty="0"/>
              <a:t>•Image Source: Image provided by project partner, used with permission</a:t>
            </a:r>
            <a:endParaRPr lang="en-US" dirty="0">
              <a:cs typeface="Calibri"/>
            </a:endParaRPr>
          </a:p>
          <a:p>
            <a:endParaRPr lang="en-US" dirty="0">
              <a:cs typeface="Calibri"/>
            </a:endParaRPr>
          </a:p>
          <a:p>
            <a:r>
              <a:rPr lang="en-US" dirty="0"/>
              <a:t>•4th Image Credit: Clyde Sorenson</a:t>
            </a:r>
            <a:endParaRPr lang="en-US" dirty="0">
              <a:cs typeface="Calibri"/>
            </a:endParaRPr>
          </a:p>
          <a:p>
            <a:r>
              <a:rPr lang="en-US" dirty="0"/>
              <a:t>•Image Source: Image provided by project partner, used with permission</a:t>
            </a:r>
            <a:endParaRPr lang="en-US" dirty="0">
              <a:cs typeface="Calibri"/>
            </a:endParaRPr>
          </a:p>
          <a:p>
            <a:endParaRPr lang="en-US" dirty="0">
              <a:cs typeface="Calibri"/>
            </a:endParaRPr>
          </a:p>
          <a:p>
            <a:r>
              <a:rPr lang="en-US" dirty="0"/>
              <a:t>•5th Image Credit: Clyde Sorenson</a:t>
            </a:r>
            <a:endParaRPr lang="en-US" dirty="0">
              <a:cs typeface="Calibri"/>
            </a:endParaRPr>
          </a:p>
          <a:p>
            <a:r>
              <a:rPr lang="en-US" dirty="0"/>
              <a:t>•Image Source: Image provided by project partner, used with permission</a:t>
            </a:r>
            <a:endParaRPr lang="en-US" dirty="0">
              <a:cs typeface="Calibri"/>
            </a:endParaRPr>
          </a:p>
          <a:p>
            <a:endParaRPr lang="en-US" dirty="0">
              <a:cs typeface="Calibri"/>
            </a:endParaRPr>
          </a:p>
          <a:p>
            <a:r>
              <a:rPr lang="en-US" dirty="0"/>
              <a:t>•6th Image Credit: Clyde Sorenson</a:t>
            </a:r>
            <a:endParaRPr lang="en-US" dirty="0">
              <a:cs typeface="Calibri"/>
            </a:endParaRPr>
          </a:p>
          <a:p>
            <a:r>
              <a:rPr lang="en-US" dirty="0"/>
              <a:t>•Image Source: Image provided by project partner, used with permission</a:t>
            </a:r>
            <a:endParaRPr lang="en-US" dirty="0">
              <a:cs typeface="Calibri"/>
            </a:endParaRPr>
          </a:p>
          <a:p>
            <a:endParaRPr lang="en-US" dirty="0">
              <a:cs typeface="Calibri"/>
            </a:endParaRPr>
          </a:p>
          <a:p>
            <a:r>
              <a:rPr lang="en-US" dirty="0"/>
              <a:t>•All clip art images: PowerPoint Icons</a:t>
            </a:r>
            <a:endParaRPr lang="en-US" dirty="0">
              <a:cs typeface="Calibri"/>
            </a:endParaRPr>
          </a:p>
          <a:p>
            <a:r>
              <a:rPr lang="en-US" dirty="0"/>
              <a:t>•Image Source: PowerPoint</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32</a:t>
            </a:fld>
            <a:endParaRPr lang="en-US" dirty="0"/>
          </a:p>
        </p:txBody>
      </p:sp>
    </p:spTree>
    <p:extLst>
      <p:ext uri="{BB962C8B-B14F-4D97-AF65-F5344CB8AC3E}">
        <p14:creationId xmlns:p14="http://schemas.microsoft.com/office/powerpoint/2010/main" val="1381516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3EE27-AC9A-090A-BE48-CBA014C59D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54E658-6E4C-4986-1F99-97A3C260D5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E28AA2-104F-5ED1-FF1D-AC2A462D1517}"/>
              </a:ext>
            </a:extLst>
          </p:cNvPr>
          <p:cNvSpPr>
            <a:spLocks noGrp="1"/>
          </p:cNvSpPr>
          <p:nvPr>
            <p:ph type="dt" sz="half" idx="10"/>
          </p:nvPr>
        </p:nvSpPr>
        <p:spPr/>
        <p:txBody>
          <a:bodyPr/>
          <a:lstStyle/>
          <a:p>
            <a:fld id="{52020BB0-7E73-40F7-B84C-2259668ECDC1}" type="datetimeFigureOut">
              <a:rPr lang="en-US" smtClean="0"/>
              <a:t>7/19/2022</a:t>
            </a:fld>
            <a:endParaRPr lang="en-US"/>
          </a:p>
        </p:txBody>
      </p:sp>
      <p:sp>
        <p:nvSpPr>
          <p:cNvPr id="5" name="Footer Placeholder 4">
            <a:extLst>
              <a:ext uri="{FF2B5EF4-FFF2-40B4-BE49-F238E27FC236}">
                <a16:creationId xmlns:a16="http://schemas.microsoft.com/office/drawing/2014/main" id="{C5493AD6-6E62-B4C2-DD1E-E9EBEFA4F2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6F4791-389A-09AC-9A40-D4DC6736C12C}"/>
              </a:ext>
            </a:extLst>
          </p:cNvPr>
          <p:cNvSpPr>
            <a:spLocks noGrp="1"/>
          </p:cNvSpPr>
          <p:nvPr>
            <p:ph type="sldNum" sz="quarter" idx="12"/>
          </p:nvPr>
        </p:nvSpPr>
        <p:spPr/>
        <p:txBody>
          <a:bodyPr/>
          <a:lstStyle/>
          <a:p>
            <a:fld id="{C8718B75-30CC-4311-A405-97A25B1399CE}" type="slidenum">
              <a:rPr lang="en-US" smtClean="0"/>
              <a:t>‹#›</a:t>
            </a:fld>
            <a:endParaRPr lang="en-US"/>
          </a:p>
        </p:txBody>
      </p:sp>
    </p:spTree>
    <p:extLst>
      <p:ext uri="{BB962C8B-B14F-4D97-AF65-F5344CB8AC3E}">
        <p14:creationId xmlns:p14="http://schemas.microsoft.com/office/powerpoint/2010/main" val="2596766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4BA1A-44AA-72C9-8E44-B100EF143C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49D47B-B0A0-78AC-0A50-23EA04A2C6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DDBF73-E7EF-8E4D-70B5-1E1A638B54C6}"/>
              </a:ext>
            </a:extLst>
          </p:cNvPr>
          <p:cNvSpPr>
            <a:spLocks noGrp="1"/>
          </p:cNvSpPr>
          <p:nvPr>
            <p:ph type="dt" sz="half" idx="10"/>
          </p:nvPr>
        </p:nvSpPr>
        <p:spPr/>
        <p:txBody>
          <a:bodyPr/>
          <a:lstStyle/>
          <a:p>
            <a:fld id="{52020BB0-7E73-40F7-B84C-2259668ECDC1}" type="datetimeFigureOut">
              <a:rPr lang="en-US" smtClean="0"/>
              <a:t>7/19/2022</a:t>
            </a:fld>
            <a:endParaRPr lang="en-US"/>
          </a:p>
        </p:txBody>
      </p:sp>
      <p:sp>
        <p:nvSpPr>
          <p:cNvPr id="5" name="Footer Placeholder 4">
            <a:extLst>
              <a:ext uri="{FF2B5EF4-FFF2-40B4-BE49-F238E27FC236}">
                <a16:creationId xmlns:a16="http://schemas.microsoft.com/office/drawing/2014/main" id="{7B7DF6BD-7F47-F29A-A300-B9E5788F9E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896857-3302-4AF7-20D2-75932D9E08FA}"/>
              </a:ext>
            </a:extLst>
          </p:cNvPr>
          <p:cNvSpPr>
            <a:spLocks noGrp="1"/>
          </p:cNvSpPr>
          <p:nvPr>
            <p:ph type="sldNum" sz="quarter" idx="12"/>
          </p:nvPr>
        </p:nvSpPr>
        <p:spPr/>
        <p:txBody>
          <a:bodyPr/>
          <a:lstStyle/>
          <a:p>
            <a:fld id="{C8718B75-30CC-4311-A405-97A25B1399CE}" type="slidenum">
              <a:rPr lang="en-US" smtClean="0"/>
              <a:t>‹#›</a:t>
            </a:fld>
            <a:endParaRPr lang="en-US"/>
          </a:p>
        </p:txBody>
      </p:sp>
    </p:spTree>
    <p:extLst>
      <p:ext uri="{BB962C8B-B14F-4D97-AF65-F5344CB8AC3E}">
        <p14:creationId xmlns:p14="http://schemas.microsoft.com/office/powerpoint/2010/main" val="3035106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13BBD-DFB8-3F22-BC8B-128ED1B606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21DE9D9-C015-E0B3-4446-2C467521C2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F4D229-1150-F015-B2E1-6C42E4ACD6AC}"/>
              </a:ext>
            </a:extLst>
          </p:cNvPr>
          <p:cNvSpPr>
            <a:spLocks noGrp="1"/>
          </p:cNvSpPr>
          <p:nvPr>
            <p:ph type="dt" sz="half" idx="10"/>
          </p:nvPr>
        </p:nvSpPr>
        <p:spPr/>
        <p:txBody>
          <a:bodyPr/>
          <a:lstStyle/>
          <a:p>
            <a:fld id="{52020BB0-7E73-40F7-B84C-2259668ECDC1}" type="datetimeFigureOut">
              <a:rPr lang="en-US" smtClean="0"/>
              <a:t>7/19/2022</a:t>
            </a:fld>
            <a:endParaRPr lang="en-US"/>
          </a:p>
        </p:txBody>
      </p:sp>
      <p:sp>
        <p:nvSpPr>
          <p:cNvPr id="5" name="Footer Placeholder 4">
            <a:extLst>
              <a:ext uri="{FF2B5EF4-FFF2-40B4-BE49-F238E27FC236}">
                <a16:creationId xmlns:a16="http://schemas.microsoft.com/office/drawing/2014/main" id="{733AD303-C64C-DA6A-EE22-3FE534EABB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213573-C87D-0C51-9B98-E6ECD27D5433}"/>
              </a:ext>
            </a:extLst>
          </p:cNvPr>
          <p:cNvSpPr>
            <a:spLocks noGrp="1"/>
          </p:cNvSpPr>
          <p:nvPr>
            <p:ph type="sldNum" sz="quarter" idx="12"/>
          </p:nvPr>
        </p:nvSpPr>
        <p:spPr/>
        <p:txBody>
          <a:bodyPr/>
          <a:lstStyle/>
          <a:p>
            <a:fld id="{C8718B75-30CC-4311-A405-97A25B1399CE}" type="slidenum">
              <a:rPr lang="en-US" smtClean="0"/>
              <a:t>‹#›</a:t>
            </a:fld>
            <a:endParaRPr lang="en-US"/>
          </a:p>
        </p:txBody>
      </p:sp>
    </p:spTree>
    <p:extLst>
      <p:ext uri="{BB962C8B-B14F-4D97-AF65-F5344CB8AC3E}">
        <p14:creationId xmlns:p14="http://schemas.microsoft.com/office/powerpoint/2010/main" val="2246320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7F490-C86C-E66C-8D3D-A871049614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327A5D-A2F6-140C-7B81-5F11960704C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7404E2-4C6D-2D87-AE1F-809BA8C916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350475-F150-26F2-88F2-FB7E4B372C3F}"/>
              </a:ext>
            </a:extLst>
          </p:cNvPr>
          <p:cNvSpPr>
            <a:spLocks noGrp="1"/>
          </p:cNvSpPr>
          <p:nvPr>
            <p:ph type="dt" sz="half" idx="10"/>
          </p:nvPr>
        </p:nvSpPr>
        <p:spPr/>
        <p:txBody>
          <a:bodyPr/>
          <a:lstStyle/>
          <a:p>
            <a:fld id="{52020BB0-7E73-40F7-B84C-2259668ECDC1}" type="datetimeFigureOut">
              <a:rPr lang="en-US" smtClean="0"/>
              <a:t>7/19/2022</a:t>
            </a:fld>
            <a:endParaRPr lang="en-US"/>
          </a:p>
        </p:txBody>
      </p:sp>
      <p:sp>
        <p:nvSpPr>
          <p:cNvPr id="6" name="Footer Placeholder 5">
            <a:extLst>
              <a:ext uri="{FF2B5EF4-FFF2-40B4-BE49-F238E27FC236}">
                <a16:creationId xmlns:a16="http://schemas.microsoft.com/office/drawing/2014/main" id="{7CB22B10-D883-A103-7ACE-F94EDE6797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140844-5DBB-7BDC-8E71-1C7E6C543092}"/>
              </a:ext>
            </a:extLst>
          </p:cNvPr>
          <p:cNvSpPr>
            <a:spLocks noGrp="1"/>
          </p:cNvSpPr>
          <p:nvPr>
            <p:ph type="sldNum" sz="quarter" idx="12"/>
          </p:nvPr>
        </p:nvSpPr>
        <p:spPr/>
        <p:txBody>
          <a:bodyPr/>
          <a:lstStyle/>
          <a:p>
            <a:fld id="{C8718B75-30CC-4311-A405-97A25B1399CE}" type="slidenum">
              <a:rPr lang="en-US" smtClean="0"/>
              <a:t>‹#›</a:t>
            </a:fld>
            <a:endParaRPr lang="en-US"/>
          </a:p>
        </p:txBody>
      </p:sp>
    </p:spTree>
    <p:extLst>
      <p:ext uri="{BB962C8B-B14F-4D97-AF65-F5344CB8AC3E}">
        <p14:creationId xmlns:p14="http://schemas.microsoft.com/office/powerpoint/2010/main" val="4134642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7AE23-D023-19B7-E0C8-A5B9665B5E4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99A34CF-B9F0-DC07-4398-A1D76B3F81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3FFC11-DF4C-4517-3470-46C13BE528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79CE25-83D9-FC67-88D8-325CDF262E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D1E462-8C52-D4EA-C6D7-11B4A80FB91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FC661D-8156-6017-2899-2E80388CB7E9}"/>
              </a:ext>
            </a:extLst>
          </p:cNvPr>
          <p:cNvSpPr>
            <a:spLocks noGrp="1"/>
          </p:cNvSpPr>
          <p:nvPr>
            <p:ph type="dt" sz="half" idx="10"/>
          </p:nvPr>
        </p:nvSpPr>
        <p:spPr/>
        <p:txBody>
          <a:bodyPr/>
          <a:lstStyle/>
          <a:p>
            <a:fld id="{52020BB0-7E73-40F7-B84C-2259668ECDC1}" type="datetimeFigureOut">
              <a:rPr lang="en-US" smtClean="0"/>
              <a:t>7/19/2022</a:t>
            </a:fld>
            <a:endParaRPr lang="en-US"/>
          </a:p>
        </p:txBody>
      </p:sp>
      <p:sp>
        <p:nvSpPr>
          <p:cNvPr id="8" name="Footer Placeholder 7">
            <a:extLst>
              <a:ext uri="{FF2B5EF4-FFF2-40B4-BE49-F238E27FC236}">
                <a16:creationId xmlns:a16="http://schemas.microsoft.com/office/drawing/2014/main" id="{2218D059-367C-77E1-77BE-37CE012959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D91B91C-5D68-EA09-231C-9AC31D322ED7}"/>
              </a:ext>
            </a:extLst>
          </p:cNvPr>
          <p:cNvSpPr>
            <a:spLocks noGrp="1"/>
          </p:cNvSpPr>
          <p:nvPr>
            <p:ph type="sldNum" sz="quarter" idx="12"/>
          </p:nvPr>
        </p:nvSpPr>
        <p:spPr/>
        <p:txBody>
          <a:bodyPr/>
          <a:lstStyle/>
          <a:p>
            <a:fld id="{C8718B75-30CC-4311-A405-97A25B1399CE}" type="slidenum">
              <a:rPr lang="en-US" smtClean="0"/>
              <a:t>‹#›</a:t>
            </a:fld>
            <a:endParaRPr lang="en-US"/>
          </a:p>
        </p:txBody>
      </p:sp>
    </p:spTree>
    <p:extLst>
      <p:ext uri="{BB962C8B-B14F-4D97-AF65-F5344CB8AC3E}">
        <p14:creationId xmlns:p14="http://schemas.microsoft.com/office/powerpoint/2010/main" val="381496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D3DBD-ED73-4EF7-D8DF-4241E6B7B59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7499B6-31B9-0E0F-6CEE-40E8BB591765}"/>
              </a:ext>
            </a:extLst>
          </p:cNvPr>
          <p:cNvSpPr>
            <a:spLocks noGrp="1"/>
          </p:cNvSpPr>
          <p:nvPr>
            <p:ph type="dt" sz="half" idx="10"/>
          </p:nvPr>
        </p:nvSpPr>
        <p:spPr/>
        <p:txBody>
          <a:bodyPr/>
          <a:lstStyle/>
          <a:p>
            <a:fld id="{52020BB0-7E73-40F7-B84C-2259668ECDC1}" type="datetimeFigureOut">
              <a:rPr lang="en-US" smtClean="0"/>
              <a:t>7/19/2022</a:t>
            </a:fld>
            <a:endParaRPr lang="en-US"/>
          </a:p>
        </p:txBody>
      </p:sp>
      <p:sp>
        <p:nvSpPr>
          <p:cNvPr id="4" name="Footer Placeholder 3">
            <a:extLst>
              <a:ext uri="{FF2B5EF4-FFF2-40B4-BE49-F238E27FC236}">
                <a16:creationId xmlns:a16="http://schemas.microsoft.com/office/drawing/2014/main" id="{AF282221-7316-9BEB-FC65-5156478CE6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FA154CC-B8DB-8D19-4A79-2C1B92E38D6F}"/>
              </a:ext>
            </a:extLst>
          </p:cNvPr>
          <p:cNvSpPr>
            <a:spLocks noGrp="1"/>
          </p:cNvSpPr>
          <p:nvPr>
            <p:ph type="sldNum" sz="quarter" idx="12"/>
          </p:nvPr>
        </p:nvSpPr>
        <p:spPr/>
        <p:txBody>
          <a:bodyPr/>
          <a:lstStyle/>
          <a:p>
            <a:fld id="{C8718B75-30CC-4311-A405-97A25B1399CE}" type="slidenum">
              <a:rPr lang="en-US" smtClean="0"/>
              <a:t>‹#›</a:t>
            </a:fld>
            <a:endParaRPr lang="en-US"/>
          </a:p>
        </p:txBody>
      </p:sp>
    </p:spTree>
    <p:extLst>
      <p:ext uri="{BB962C8B-B14F-4D97-AF65-F5344CB8AC3E}">
        <p14:creationId xmlns:p14="http://schemas.microsoft.com/office/powerpoint/2010/main" val="3170341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A6FFB5-9285-7CA1-E6D1-3D20CEF70765}"/>
              </a:ext>
            </a:extLst>
          </p:cNvPr>
          <p:cNvSpPr>
            <a:spLocks noGrp="1"/>
          </p:cNvSpPr>
          <p:nvPr>
            <p:ph type="dt" sz="half" idx="10"/>
          </p:nvPr>
        </p:nvSpPr>
        <p:spPr/>
        <p:txBody>
          <a:bodyPr/>
          <a:lstStyle/>
          <a:p>
            <a:fld id="{52020BB0-7E73-40F7-B84C-2259668ECDC1}" type="datetimeFigureOut">
              <a:rPr lang="en-US" smtClean="0"/>
              <a:t>7/19/2022</a:t>
            </a:fld>
            <a:endParaRPr lang="en-US"/>
          </a:p>
        </p:txBody>
      </p:sp>
      <p:sp>
        <p:nvSpPr>
          <p:cNvPr id="3" name="Footer Placeholder 2">
            <a:extLst>
              <a:ext uri="{FF2B5EF4-FFF2-40B4-BE49-F238E27FC236}">
                <a16:creationId xmlns:a16="http://schemas.microsoft.com/office/drawing/2014/main" id="{0C065561-CCB5-10B7-AF26-35D867D83F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C5D5EE-7619-1071-485A-ACD997929FF6}"/>
              </a:ext>
            </a:extLst>
          </p:cNvPr>
          <p:cNvSpPr>
            <a:spLocks noGrp="1"/>
          </p:cNvSpPr>
          <p:nvPr>
            <p:ph type="sldNum" sz="quarter" idx="12"/>
          </p:nvPr>
        </p:nvSpPr>
        <p:spPr/>
        <p:txBody>
          <a:bodyPr/>
          <a:lstStyle/>
          <a:p>
            <a:fld id="{C8718B75-30CC-4311-A405-97A25B1399CE}" type="slidenum">
              <a:rPr lang="en-US" smtClean="0"/>
              <a:t>‹#›</a:t>
            </a:fld>
            <a:endParaRPr lang="en-US"/>
          </a:p>
        </p:txBody>
      </p:sp>
    </p:spTree>
    <p:extLst>
      <p:ext uri="{BB962C8B-B14F-4D97-AF65-F5344CB8AC3E}">
        <p14:creationId xmlns:p14="http://schemas.microsoft.com/office/powerpoint/2010/main" val="2794455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6E8DA-0CC5-B91C-3BB2-F62DC50DA1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71FD59-CD4B-5DD9-9281-3576EAA1DA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AD1FB7-5819-260F-8EB8-0E865A5735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080D80-A930-25A2-5E2E-DECA197FB019}"/>
              </a:ext>
            </a:extLst>
          </p:cNvPr>
          <p:cNvSpPr>
            <a:spLocks noGrp="1"/>
          </p:cNvSpPr>
          <p:nvPr>
            <p:ph type="dt" sz="half" idx="10"/>
          </p:nvPr>
        </p:nvSpPr>
        <p:spPr/>
        <p:txBody>
          <a:bodyPr/>
          <a:lstStyle/>
          <a:p>
            <a:fld id="{52020BB0-7E73-40F7-B84C-2259668ECDC1}" type="datetimeFigureOut">
              <a:rPr lang="en-US" smtClean="0"/>
              <a:t>7/19/2022</a:t>
            </a:fld>
            <a:endParaRPr lang="en-US"/>
          </a:p>
        </p:txBody>
      </p:sp>
      <p:sp>
        <p:nvSpPr>
          <p:cNvPr id="6" name="Footer Placeholder 5">
            <a:extLst>
              <a:ext uri="{FF2B5EF4-FFF2-40B4-BE49-F238E27FC236}">
                <a16:creationId xmlns:a16="http://schemas.microsoft.com/office/drawing/2014/main" id="{841B1E8C-90AB-BA43-ABB3-50E64FBB4C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C2D91C-DE72-7650-6892-B92FD5AFC1FD}"/>
              </a:ext>
            </a:extLst>
          </p:cNvPr>
          <p:cNvSpPr>
            <a:spLocks noGrp="1"/>
          </p:cNvSpPr>
          <p:nvPr>
            <p:ph type="sldNum" sz="quarter" idx="12"/>
          </p:nvPr>
        </p:nvSpPr>
        <p:spPr/>
        <p:txBody>
          <a:bodyPr/>
          <a:lstStyle/>
          <a:p>
            <a:fld id="{C8718B75-30CC-4311-A405-97A25B1399CE}" type="slidenum">
              <a:rPr lang="en-US" smtClean="0"/>
              <a:t>‹#›</a:t>
            </a:fld>
            <a:endParaRPr lang="en-US"/>
          </a:p>
        </p:txBody>
      </p:sp>
    </p:spTree>
    <p:extLst>
      <p:ext uri="{BB962C8B-B14F-4D97-AF65-F5344CB8AC3E}">
        <p14:creationId xmlns:p14="http://schemas.microsoft.com/office/powerpoint/2010/main" val="2760355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1B509-A44E-7B96-21E0-623482214B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2E5E353-F349-ED29-98D2-14285B2E43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12B242-B66A-3EDD-F5E8-3BD4C136FF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7AD245-3061-1FF0-070D-E74F5D3EE08C}"/>
              </a:ext>
            </a:extLst>
          </p:cNvPr>
          <p:cNvSpPr>
            <a:spLocks noGrp="1"/>
          </p:cNvSpPr>
          <p:nvPr>
            <p:ph type="dt" sz="half" idx="10"/>
          </p:nvPr>
        </p:nvSpPr>
        <p:spPr/>
        <p:txBody>
          <a:bodyPr/>
          <a:lstStyle/>
          <a:p>
            <a:fld id="{52020BB0-7E73-40F7-B84C-2259668ECDC1}" type="datetimeFigureOut">
              <a:rPr lang="en-US" smtClean="0"/>
              <a:t>7/19/2022</a:t>
            </a:fld>
            <a:endParaRPr lang="en-US"/>
          </a:p>
        </p:txBody>
      </p:sp>
      <p:sp>
        <p:nvSpPr>
          <p:cNvPr id="6" name="Footer Placeholder 5">
            <a:extLst>
              <a:ext uri="{FF2B5EF4-FFF2-40B4-BE49-F238E27FC236}">
                <a16:creationId xmlns:a16="http://schemas.microsoft.com/office/drawing/2014/main" id="{4D1DB8BE-7C90-E90F-C6A7-906B571DFC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CB560A-9409-57FA-60BB-0E387ED4C581}"/>
              </a:ext>
            </a:extLst>
          </p:cNvPr>
          <p:cNvSpPr>
            <a:spLocks noGrp="1"/>
          </p:cNvSpPr>
          <p:nvPr>
            <p:ph type="sldNum" sz="quarter" idx="12"/>
          </p:nvPr>
        </p:nvSpPr>
        <p:spPr/>
        <p:txBody>
          <a:bodyPr/>
          <a:lstStyle/>
          <a:p>
            <a:fld id="{C8718B75-30CC-4311-A405-97A25B1399CE}" type="slidenum">
              <a:rPr lang="en-US" smtClean="0"/>
              <a:t>‹#›</a:t>
            </a:fld>
            <a:endParaRPr lang="en-US"/>
          </a:p>
        </p:txBody>
      </p:sp>
    </p:spTree>
    <p:extLst>
      <p:ext uri="{BB962C8B-B14F-4D97-AF65-F5344CB8AC3E}">
        <p14:creationId xmlns:p14="http://schemas.microsoft.com/office/powerpoint/2010/main" val="3771330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E54B-98C7-64F2-8D36-5027FD5BC2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DD221A-C89C-A235-A141-3980C0766A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9CA14F-07A8-5ED6-B87D-2D3706EE1BF9}"/>
              </a:ext>
            </a:extLst>
          </p:cNvPr>
          <p:cNvSpPr>
            <a:spLocks noGrp="1"/>
          </p:cNvSpPr>
          <p:nvPr>
            <p:ph type="dt" sz="half" idx="10"/>
          </p:nvPr>
        </p:nvSpPr>
        <p:spPr/>
        <p:txBody>
          <a:bodyPr/>
          <a:lstStyle/>
          <a:p>
            <a:fld id="{52020BB0-7E73-40F7-B84C-2259668ECDC1}" type="datetimeFigureOut">
              <a:rPr lang="en-US" smtClean="0"/>
              <a:t>7/19/2022</a:t>
            </a:fld>
            <a:endParaRPr lang="en-US"/>
          </a:p>
        </p:txBody>
      </p:sp>
      <p:sp>
        <p:nvSpPr>
          <p:cNvPr id="5" name="Footer Placeholder 4">
            <a:extLst>
              <a:ext uri="{FF2B5EF4-FFF2-40B4-BE49-F238E27FC236}">
                <a16:creationId xmlns:a16="http://schemas.microsoft.com/office/drawing/2014/main" id="{E38C04D0-45F9-5389-45B2-B1556CF688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1E015F-DE8D-E9D0-1AD9-5EF469E067B8}"/>
              </a:ext>
            </a:extLst>
          </p:cNvPr>
          <p:cNvSpPr>
            <a:spLocks noGrp="1"/>
          </p:cNvSpPr>
          <p:nvPr>
            <p:ph type="sldNum" sz="quarter" idx="12"/>
          </p:nvPr>
        </p:nvSpPr>
        <p:spPr/>
        <p:txBody>
          <a:bodyPr/>
          <a:lstStyle/>
          <a:p>
            <a:fld id="{C8718B75-30CC-4311-A405-97A25B1399CE}" type="slidenum">
              <a:rPr lang="en-US" smtClean="0"/>
              <a:t>‹#›</a:t>
            </a:fld>
            <a:endParaRPr lang="en-US"/>
          </a:p>
        </p:txBody>
      </p:sp>
    </p:spTree>
    <p:extLst>
      <p:ext uri="{BB962C8B-B14F-4D97-AF65-F5344CB8AC3E}">
        <p14:creationId xmlns:p14="http://schemas.microsoft.com/office/powerpoint/2010/main" val="1857013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B394B3-F63F-2F67-5271-3588436A69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FC1A0E9-8475-E33D-90DE-35D2C2CBC0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27FC27-9B74-CAD4-787E-B39DAC1DBB95}"/>
              </a:ext>
            </a:extLst>
          </p:cNvPr>
          <p:cNvSpPr>
            <a:spLocks noGrp="1"/>
          </p:cNvSpPr>
          <p:nvPr>
            <p:ph type="dt" sz="half" idx="10"/>
          </p:nvPr>
        </p:nvSpPr>
        <p:spPr/>
        <p:txBody>
          <a:bodyPr/>
          <a:lstStyle/>
          <a:p>
            <a:fld id="{52020BB0-7E73-40F7-B84C-2259668ECDC1}" type="datetimeFigureOut">
              <a:rPr lang="en-US" smtClean="0"/>
              <a:t>7/19/2022</a:t>
            </a:fld>
            <a:endParaRPr lang="en-US"/>
          </a:p>
        </p:txBody>
      </p:sp>
      <p:sp>
        <p:nvSpPr>
          <p:cNvPr id="5" name="Footer Placeholder 4">
            <a:extLst>
              <a:ext uri="{FF2B5EF4-FFF2-40B4-BE49-F238E27FC236}">
                <a16:creationId xmlns:a16="http://schemas.microsoft.com/office/drawing/2014/main" id="{D357E052-0FD4-885B-3684-64029752B8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FA2E1B-CD5F-6368-6B9A-AB40BCD7E915}"/>
              </a:ext>
            </a:extLst>
          </p:cNvPr>
          <p:cNvSpPr>
            <a:spLocks noGrp="1"/>
          </p:cNvSpPr>
          <p:nvPr>
            <p:ph type="sldNum" sz="quarter" idx="12"/>
          </p:nvPr>
        </p:nvSpPr>
        <p:spPr/>
        <p:txBody>
          <a:bodyPr/>
          <a:lstStyle/>
          <a:p>
            <a:fld id="{C8718B75-30CC-4311-A405-97A25B1399CE}" type="slidenum">
              <a:rPr lang="en-US" smtClean="0"/>
              <a:t>‹#›</a:t>
            </a:fld>
            <a:endParaRPr lang="en-US"/>
          </a:p>
        </p:txBody>
      </p:sp>
    </p:spTree>
    <p:extLst>
      <p:ext uri="{BB962C8B-B14F-4D97-AF65-F5344CB8AC3E}">
        <p14:creationId xmlns:p14="http://schemas.microsoft.com/office/powerpoint/2010/main" val="28631774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Original Title">
    <p:spTree>
      <p:nvGrpSpPr>
        <p:cNvPr id="1" name=""/>
        <p:cNvGrpSpPr/>
        <p:nvPr/>
      </p:nvGrpSpPr>
      <p:grpSpPr>
        <a:xfrm>
          <a:off x="0" y="0"/>
          <a:ext cx="0" cy="0"/>
          <a:chOff x="0" y="0"/>
          <a:chExt cx="0" cy="0"/>
        </a:xfrm>
      </p:grpSpPr>
      <p:pic>
        <p:nvPicPr>
          <p:cNvPr id="7" name="Picture 6" descr="Map&#10;&#10;Description automatically generated">
            <a:extLst>
              <a:ext uri="{FF2B5EF4-FFF2-40B4-BE49-F238E27FC236}">
                <a16:creationId xmlns:a16="http://schemas.microsoft.com/office/drawing/2014/main" id="{2D134ADA-8E80-4C3D-AC26-0857967F6BB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5576048" cy="6099048"/>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66A478"/>
                </a:solidFill>
                <a:latin typeface="Century Gothic" panose="020B0502020202020204" pitchFamily="34" charset="0"/>
              </a:rPr>
              <a:t>| </a:t>
            </a:r>
            <a:r>
              <a:rPr lang="en-US" sz="1600" spc="100" baseline="0" dirty="0">
                <a:solidFill>
                  <a:srgbClr val="66A478"/>
                </a:solidFill>
                <a:latin typeface="Century Gothic" panose="020B0502020202020204" pitchFamily="34" charset="0"/>
              </a:rPr>
              <a:t>Fall 2021</a:t>
            </a:r>
          </a:p>
        </p:txBody>
      </p:sp>
      <p:sp>
        <p:nvSpPr>
          <p:cNvPr id="26" name="Rounded Rectangle 25"/>
          <p:cNvSpPr/>
          <p:nvPr userDrawn="1"/>
        </p:nvSpPr>
        <p:spPr>
          <a:xfrm>
            <a:off x="-143435" y="6091356"/>
            <a:ext cx="12505764" cy="314088"/>
          </a:xfrm>
          <a:prstGeom prst="roundRect">
            <a:avLst/>
          </a:prstGeom>
          <a:solidFill>
            <a:srgbClr val="66A4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66A47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95300" y="6175312"/>
            <a:ext cx="993971" cy="161713"/>
          </a:xfrm>
          <a:prstGeom prst="rect">
            <a:avLst/>
          </a:prstGeom>
        </p:spPr>
      </p:pic>
      <p:pic>
        <p:nvPicPr>
          <p:cNvPr id="8" name="Picture 7"/>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285146579"/>
      </p:ext>
    </p:extLst>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45938447"/>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1582373523"/>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66A478"/>
                </a:solidFill>
                <a:latin typeface="Century Gothic" panose="020B0502020202020204" pitchFamily="34" charset="0"/>
              </a:rPr>
              <a:t>ACKNOWLEDGEMENTS</a:t>
            </a:r>
          </a:p>
        </p:txBody>
      </p:sp>
      <p:pic>
        <p:nvPicPr>
          <p:cNvPr id="12" name="Picture 1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992880" y="1838325"/>
            <a:ext cx="4206240" cy="4206240"/>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142009" y="534958"/>
            <a:ext cx="1468966" cy="228600"/>
          </a:xfrm>
          <a:prstGeom prst="rect">
            <a:avLst/>
          </a:prstGeom>
        </p:spPr>
      </p:pic>
    </p:spTree>
    <p:extLst>
      <p:ext uri="{BB962C8B-B14F-4D97-AF65-F5344CB8AC3E}">
        <p14:creationId xmlns:p14="http://schemas.microsoft.com/office/powerpoint/2010/main" val="37806214"/>
      </p:ext>
    </p:extLst>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35E990-8FFB-7B30-B0C9-8D6B7F023F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8F529E-34F8-4FBD-BAA5-0996EA331C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25E077-0576-08CF-76D3-55A86F26A6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020BB0-7E73-40F7-B84C-2259668ECDC1}" type="datetimeFigureOut">
              <a:rPr lang="en-US" smtClean="0"/>
              <a:t>7/19/2022</a:t>
            </a:fld>
            <a:endParaRPr lang="en-US"/>
          </a:p>
        </p:txBody>
      </p:sp>
      <p:sp>
        <p:nvSpPr>
          <p:cNvPr id="5" name="Footer Placeholder 4">
            <a:extLst>
              <a:ext uri="{FF2B5EF4-FFF2-40B4-BE49-F238E27FC236}">
                <a16:creationId xmlns:a16="http://schemas.microsoft.com/office/drawing/2014/main" id="{21DD34D5-FF2D-D4E1-C744-BEA4AA7EC8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F517834-9A39-E1B4-43E6-885EF9C5E4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718B75-30CC-4311-A405-97A25B1399CE}" type="slidenum">
              <a:rPr lang="en-US" smtClean="0"/>
              <a:t>‹#›</a:t>
            </a:fld>
            <a:endParaRPr lang="en-US"/>
          </a:p>
        </p:txBody>
      </p:sp>
    </p:spTree>
    <p:extLst>
      <p:ext uri="{BB962C8B-B14F-4D97-AF65-F5344CB8AC3E}">
        <p14:creationId xmlns:p14="http://schemas.microsoft.com/office/powerpoint/2010/main" val="451134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comments" Target="../comments/comment1.xml"/><Relationship Id="rId5" Type="http://schemas.openxmlformats.org/officeDocument/2006/relationships/image" Target="../media/image10.jpe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comments" Target="../comments/comment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9.jpe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35.jpe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8" Type="http://schemas.openxmlformats.org/officeDocument/2006/relationships/comments" Target="../comments/comment3.xml"/><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14.xml"/><Relationship Id="rId5" Type="http://schemas.openxmlformats.org/officeDocument/2006/relationships/comments" Target="../comments/comment4.xml"/><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14.xml"/><Relationship Id="rId5" Type="http://schemas.openxmlformats.org/officeDocument/2006/relationships/image" Target="../media/image47.png"/><Relationship Id="rId4" Type="http://schemas.openxmlformats.org/officeDocument/2006/relationships/image" Target="../media/image50.jpeg"/></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50.jpeg"/><Relationship Id="rId5" Type="http://schemas.openxmlformats.org/officeDocument/2006/relationships/image" Target="../media/image53.png"/><Relationship Id="rId4" Type="http://schemas.openxmlformats.org/officeDocument/2006/relationships/image" Target="../media/image52.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50.jpeg"/><Relationship Id="rId5" Type="http://schemas.openxmlformats.org/officeDocument/2006/relationships/image" Target="../media/image55.png"/><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image" Target="../media/image61.jpeg"/><Relationship Id="rId5" Type="http://schemas.openxmlformats.org/officeDocument/2006/relationships/image" Target="../media/image60.jpeg"/><Relationship Id="rId10" Type="http://schemas.openxmlformats.org/officeDocument/2006/relationships/image" Target="../media/image65.jpeg"/><Relationship Id="rId4" Type="http://schemas.openxmlformats.org/officeDocument/2006/relationships/image" Target="../media/image59.jpeg"/><Relationship Id="rId9"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102086" y="1761196"/>
            <a:ext cx="5566231" cy="1098086"/>
          </a:xfrm>
          <a:prstGeom prst="rect">
            <a:avLst/>
          </a:prstGeom>
        </p:spPr>
        <p:txBody>
          <a:bodyPr lIns="91440" tIns="45720" rIns="91440" bIns="45720" anchor="ctr">
            <a:noAutofit/>
          </a:bodyPr>
          <a:lstStyle>
            <a:lvl1pPr algn="ctr" defTabSz="914400" rtl="0" eaLnBrk="1" latinLnBrk="0" hangingPunct="1">
              <a:lnSpc>
                <a:spcPct val="90000"/>
              </a:lnSpc>
              <a:spcBef>
                <a:spcPct val="0"/>
              </a:spcBef>
              <a:buNone/>
              <a:defRPr sz="4800" b="1" kern="1200" spc="200" baseline="0">
                <a:solidFill>
                  <a:srgbClr val="E97845"/>
                </a:solidFill>
                <a:latin typeface="Century Gothic" panose="020B0502020202020204" pitchFamily="34" charset="0"/>
                <a:ea typeface="+mj-ea"/>
                <a:cs typeface="+mj-cs"/>
              </a:defRPr>
            </a:lvl1pPr>
          </a:lstStyle>
          <a:p>
            <a:pPr algn="l"/>
            <a:r>
              <a:rPr lang="en-US" sz="2400" spc="0" dirty="0">
                <a:solidFill>
                  <a:srgbClr val="66A478"/>
                </a:solidFill>
                <a:latin typeface="Century Gothic"/>
              </a:rPr>
              <a:t>GIS Spatial Analysis and Habitat Suitability Modeling Using Remote Sensing Data to Help Identify At-risk Populations of US Carolina Coastal Plain Endemic Venus Flytrap (</a:t>
            </a:r>
            <a:r>
              <a:rPr lang="en-US" sz="2400" i="1" spc="0" dirty="0">
                <a:solidFill>
                  <a:srgbClr val="66A478"/>
                </a:solidFill>
                <a:latin typeface="Century Gothic"/>
              </a:rPr>
              <a:t>Dionaea muscipula</a:t>
            </a:r>
            <a:r>
              <a:rPr lang="en-US" sz="2400" spc="0" dirty="0">
                <a:solidFill>
                  <a:srgbClr val="66A478"/>
                </a:solidFill>
                <a:latin typeface="Century Gothic"/>
              </a:rPr>
              <a:t>)</a:t>
            </a:r>
          </a:p>
        </p:txBody>
      </p:sp>
      <p:sp>
        <p:nvSpPr>
          <p:cNvPr id="4" name="Subtitle 2"/>
          <p:cNvSpPr txBox="1">
            <a:spLocks/>
          </p:cNvSpPr>
          <p:nvPr/>
        </p:nvSpPr>
        <p:spPr>
          <a:xfrm>
            <a:off x="6096000" y="3974835"/>
            <a:ext cx="5518414" cy="1098086"/>
          </a:xfrm>
          <a:prstGeom prst="rect">
            <a:avLst/>
          </a:prstGeom>
        </p:spPr>
        <p:txBody>
          <a:bodyPr lIns="91440" tIns="45720" rIns="91440" bIns="45720" anchor="t"/>
          <a:lstStyle>
            <a:lvl1pPr marL="0" indent="0" algn="ctr" defTabSz="914400" rtl="0" eaLnBrk="1" latinLnBrk="0" hangingPunct="1">
              <a:lnSpc>
                <a:spcPct val="90000"/>
              </a:lnSpc>
              <a:spcBef>
                <a:spcPts val="1000"/>
              </a:spcBef>
              <a:buFont typeface="Arial" panose="020B0604020202020204" pitchFamily="34" charset="0"/>
              <a:buNone/>
              <a:defRPr sz="2400" kern="1200" baseline="0">
                <a:solidFill>
                  <a:srgbClr val="E97845"/>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600" dirty="0">
                <a:solidFill>
                  <a:schemeClr val="tx1">
                    <a:lumMod val="75000"/>
                    <a:lumOff val="25000"/>
                  </a:schemeClr>
                </a:solidFill>
                <a:latin typeface="Century Gothic"/>
              </a:rPr>
              <a:t>Kathryn Caruso, </a:t>
            </a:r>
            <a:r>
              <a:rPr lang="en-US" sz="1600" b="1" dirty="0">
                <a:solidFill>
                  <a:schemeClr val="tx1">
                    <a:lumMod val="75000"/>
                    <a:lumOff val="25000"/>
                  </a:schemeClr>
                </a:solidFill>
                <a:latin typeface="Century Gothic"/>
              </a:rPr>
              <a:t>Jayne Lampley,</a:t>
            </a:r>
            <a:r>
              <a:rPr lang="en-US" sz="1600" dirty="0">
                <a:solidFill>
                  <a:schemeClr val="tx1">
                    <a:lumMod val="75000"/>
                    <a:lumOff val="25000"/>
                  </a:schemeClr>
                </a:solidFill>
                <a:latin typeface="Century Gothic"/>
              </a:rPr>
              <a:t> Monika Rock, </a:t>
            </a:r>
            <a:r>
              <a:rPr lang="en-US" sz="1600" dirty="0" err="1">
                <a:solidFill>
                  <a:schemeClr val="tx1">
                    <a:lumMod val="75000"/>
                    <a:lumOff val="25000"/>
                  </a:schemeClr>
                </a:solidFill>
                <a:latin typeface="Century Gothic"/>
              </a:rPr>
              <a:t>Ashna</a:t>
            </a:r>
            <a:r>
              <a:rPr lang="en-US" sz="1600" dirty="0">
                <a:solidFill>
                  <a:schemeClr val="tx1">
                    <a:lumMod val="75000"/>
                    <a:lumOff val="25000"/>
                  </a:schemeClr>
                </a:solidFill>
                <a:latin typeface="Century Gothic"/>
              </a:rPr>
              <a:t> Siddhi, </a:t>
            </a:r>
            <a:r>
              <a:rPr lang="en-US" sz="1600" dirty="0" err="1">
                <a:solidFill>
                  <a:schemeClr val="tx1">
                    <a:lumMod val="75000"/>
                    <a:lumOff val="25000"/>
                  </a:schemeClr>
                </a:solidFill>
                <a:latin typeface="Century Gothic"/>
              </a:rPr>
              <a:t>Seamore</a:t>
            </a:r>
            <a:r>
              <a:rPr lang="en-US" sz="1600" dirty="0">
                <a:solidFill>
                  <a:schemeClr val="tx1">
                    <a:lumMod val="75000"/>
                    <a:lumOff val="25000"/>
                  </a:schemeClr>
                </a:solidFill>
                <a:latin typeface="Century Gothic"/>
              </a:rPr>
              <a:t> Zhu, John L. Randall, Damon </a:t>
            </a:r>
            <a:r>
              <a:rPr lang="en-US" sz="1600" dirty="0" err="1">
                <a:solidFill>
                  <a:schemeClr val="tx1">
                    <a:lumMod val="75000"/>
                    <a:lumOff val="25000"/>
                  </a:schemeClr>
                </a:solidFill>
                <a:latin typeface="Century Gothic"/>
              </a:rPr>
              <a:t>Waitt</a:t>
            </a:r>
            <a:r>
              <a:rPr lang="en-US" sz="1600" dirty="0">
                <a:solidFill>
                  <a:schemeClr val="tx1">
                    <a:lumMod val="75000"/>
                    <a:lumOff val="25000"/>
                  </a:schemeClr>
                </a:solidFill>
                <a:latin typeface="Century Gothic"/>
              </a:rPr>
              <a:t>, Alan Weakley, Sarah Payne, and Marguerite Madden</a:t>
            </a:r>
            <a:endParaRPr lang="en-US" sz="1600" dirty="0">
              <a:solidFill>
                <a:schemeClr val="tx1">
                  <a:lumMod val="75000"/>
                  <a:lumOff val="25000"/>
                </a:schemeClr>
              </a:solidFill>
            </a:endParaRPr>
          </a:p>
        </p:txBody>
      </p:sp>
      <p:sp>
        <p:nvSpPr>
          <p:cNvPr id="2" name="Rectangle 1"/>
          <p:cNvSpPr/>
          <p:nvPr/>
        </p:nvSpPr>
        <p:spPr>
          <a:xfrm>
            <a:off x="7220174" y="5711448"/>
            <a:ext cx="3738978" cy="338554"/>
          </a:xfrm>
          <a:prstGeom prst="rect">
            <a:avLst/>
          </a:prstGeom>
          <a:solidFill>
            <a:schemeClr val="bg1"/>
          </a:solidFill>
        </p:spPr>
        <p:txBody>
          <a:bodyPr wrap="square" lIns="91440" tIns="45720" rIns="91440" bIns="45720" anchor="t">
            <a:spAutoFit/>
          </a:bodyPr>
          <a:lstStyle/>
          <a:p>
            <a:r>
              <a:rPr lang="en-US" sz="1600" dirty="0">
                <a:solidFill>
                  <a:srgbClr val="66A478"/>
                </a:solidFill>
                <a:latin typeface="Century Gothic"/>
                <a:cs typeface="Calibri"/>
              </a:rPr>
              <a:t>Botany 2022 – Anchorage, Alaska</a:t>
            </a:r>
          </a:p>
        </p:txBody>
      </p:sp>
    </p:spTree>
    <p:extLst>
      <p:ext uri="{BB962C8B-B14F-4D97-AF65-F5344CB8AC3E}">
        <p14:creationId xmlns:p14="http://schemas.microsoft.com/office/powerpoint/2010/main" val="3457887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22C37-9963-4D41-9BCC-F81938FFDA56}"/>
              </a:ext>
            </a:extLst>
          </p:cNvPr>
          <p:cNvSpPr txBox="1">
            <a:spLocks/>
          </p:cNvSpPr>
          <p:nvPr/>
        </p:nvSpPr>
        <p:spPr>
          <a:xfrm>
            <a:off x="495299" y="141616"/>
            <a:ext cx="9862116" cy="1265152"/>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66A478"/>
                </a:solidFill>
                <a:latin typeface="Century Gothic"/>
                <a:cs typeface="Calibri Light"/>
              </a:rPr>
              <a:t>VENUS FLYTRAP (VFT) </a:t>
            </a:r>
          </a:p>
          <a:p>
            <a:r>
              <a:rPr lang="en-US" sz="3200" i="1" dirty="0">
                <a:solidFill>
                  <a:srgbClr val="66A478"/>
                </a:solidFill>
                <a:latin typeface="Century Gothic"/>
              </a:rPr>
              <a:t>(Dionaea muscipula)</a:t>
            </a:r>
            <a:endParaRPr lang="en-US" sz="3200" i="1" dirty="0">
              <a:cs typeface="Calibri Light"/>
            </a:endParaRPr>
          </a:p>
        </p:txBody>
      </p:sp>
      <p:sp>
        <p:nvSpPr>
          <p:cNvPr id="4" name="Title 1">
            <a:extLst>
              <a:ext uri="{FF2B5EF4-FFF2-40B4-BE49-F238E27FC236}">
                <a16:creationId xmlns:a16="http://schemas.microsoft.com/office/drawing/2014/main" id="{F481D345-47D5-45EB-A322-74851DD42652}"/>
              </a:ext>
            </a:extLst>
          </p:cNvPr>
          <p:cNvSpPr txBox="1">
            <a:spLocks/>
          </p:cNvSpPr>
          <p:nvPr/>
        </p:nvSpPr>
        <p:spPr>
          <a:xfrm>
            <a:off x="6736244" y="774192"/>
            <a:ext cx="4581019" cy="1092623"/>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1800" dirty="0">
                <a:solidFill>
                  <a:schemeClr val="tx1">
                    <a:lumMod val="75000"/>
                    <a:lumOff val="25000"/>
                  </a:schemeClr>
                </a:solidFill>
                <a:latin typeface="Century Gothic" panose="020B0502020202020204" pitchFamily="34" charset="0"/>
              </a:rPr>
              <a:t>"</a:t>
            </a:r>
            <a:r>
              <a:rPr lang="en-US" sz="1800" i="1" dirty="0">
                <a:solidFill>
                  <a:schemeClr val="tx1">
                    <a:lumMod val="75000"/>
                    <a:lumOff val="25000"/>
                  </a:schemeClr>
                </a:solidFill>
                <a:latin typeface="Century Gothic" panose="020B0502020202020204" pitchFamily="34" charset="0"/>
              </a:rPr>
              <a:t>The most wonderful plant in the world</a:t>
            </a:r>
            <a:r>
              <a:rPr lang="en-US" sz="1800" dirty="0">
                <a:solidFill>
                  <a:schemeClr val="tx1">
                    <a:lumMod val="75000"/>
                    <a:lumOff val="25000"/>
                  </a:schemeClr>
                </a:solidFill>
                <a:latin typeface="Century Gothic" panose="020B0502020202020204" pitchFamily="34" charset="0"/>
              </a:rPr>
              <a:t>" </a:t>
            </a:r>
            <a:endParaRPr lang="en-US" sz="1800" dirty="0">
              <a:solidFill>
                <a:schemeClr val="tx1">
                  <a:lumMod val="75000"/>
                  <a:lumOff val="25000"/>
                </a:schemeClr>
              </a:solidFill>
              <a:latin typeface="Century Gothic" panose="020B0502020202020204" pitchFamily="34" charset="0"/>
              <a:cs typeface="Calibri Light" panose="020F0302020204030204"/>
            </a:endParaRPr>
          </a:p>
          <a:p>
            <a:pPr algn="r"/>
            <a:r>
              <a:rPr lang="en-US" sz="1600" dirty="0">
                <a:solidFill>
                  <a:schemeClr val="tx1">
                    <a:lumMod val="75000"/>
                    <a:lumOff val="25000"/>
                  </a:schemeClr>
                </a:solidFill>
                <a:latin typeface="Century Gothic" panose="020B0502020202020204" pitchFamily="34" charset="0"/>
              </a:rPr>
              <a:t>— Charles Darwin</a:t>
            </a:r>
            <a:endParaRPr lang="en-US" sz="1600" dirty="0">
              <a:solidFill>
                <a:schemeClr val="tx1">
                  <a:lumMod val="75000"/>
                  <a:lumOff val="25000"/>
                </a:schemeClr>
              </a:solidFill>
              <a:latin typeface="Century Gothic" panose="020B0502020202020204" pitchFamily="34" charset="0"/>
              <a:cs typeface="Calibri Light" panose="020F0302020204030204"/>
            </a:endParaRPr>
          </a:p>
        </p:txBody>
      </p:sp>
      <p:sp>
        <p:nvSpPr>
          <p:cNvPr id="7" name="Text Placeholder 5">
            <a:extLst>
              <a:ext uri="{FF2B5EF4-FFF2-40B4-BE49-F238E27FC236}">
                <a16:creationId xmlns:a16="http://schemas.microsoft.com/office/drawing/2014/main" id="{A0B55B1E-B33D-4996-8C2D-9C4B76C2C3E9}"/>
              </a:ext>
            </a:extLst>
          </p:cNvPr>
          <p:cNvSpPr txBox="1">
            <a:spLocks/>
          </p:cNvSpPr>
          <p:nvPr/>
        </p:nvSpPr>
        <p:spPr>
          <a:xfrm>
            <a:off x="6739049" y="1866815"/>
            <a:ext cx="5193558" cy="4293138"/>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B0502020202020204" pitchFamily="34" charset="0"/>
              </a:rPr>
              <a:t>Droseraceae, Caryophyllales</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B0502020202020204" pitchFamily="34" charset="0"/>
              </a:rPr>
              <a:t>Monotypic genus</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B0502020202020204" pitchFamily="34" charset="0"/>
              </a:rPr>
              <a:t>Carnivorous – active snap-trap (modified leaves) </a:t>
            </a:r>
          </a:p>
          <a:p>
            <a:pPr lvl="1">
              <a:lnSpc>
                <a:spcPct val="100000"/>
              </a:lnSpc>
              <a:spcBef>
                <a:spcPts val="0"/>
              </a:spcBef>
              <a:spcAft>
                <a:spcPts val="600"/>
              </a:spcAft>
              <a:buClr>
                <a:srgbClr val="66A478"/>
              </a:buClr>
            </a:pPr>
            <a:r>
              <a:rPr lang="en-US" sz="1600" dirty="0">
                <a:solidFill>
                  <a:schemeClr val="tx1">
                    <a:lumMod val="75000"/>
                    <a:lumOff val="25000"/>
                  </a:schemeClr>
                </a:solidFill>
                <a:latin typeface="Century Gothic" panose="020B0502020202020204" pitchFamily="34" charset="0"/>
              </a:rPr>
              <a:t>Adaptation to obtain nutrients</a:t>
            </a:r>
          </a:p>
          <a:p>
            <a:pPr lvl="1">
              <a:lnSpc>
                <a:spcPct val="100000"/>
              </a:lnSpc>
              <a:spcBef>
                <a:spcPts val="0"/>
              </a:spcBef>
              <a:spcAft>
                <a:spcPts val="600"/>
              </a:spcAft>
              <a:buClr>
                <a:srgbClr val="66A478"/>
              </a:buClr>
            </a:pPr>
            <a:r>
              <a:rPr lang="en-US" sz="1600" dirty="0">
                <a:solidFill>
                  <a:schemeClr val="tx1">
                    <a:lumMod val="75000"/>
                    <a:lumOff val="25000"/>
                  </a:schemeClr>
                </a:solidFill>
                <a:latin typeface="Century Gothic" panose="020B0502020202020204" pitchFamily="34" charset="0"/>
              </a:rPr>
              <a:t>Waterwheel plant (</a:t>
            </a:r>
            <a:r>
              <a:rPr lang="en-US" sz="1600" i="1" dirty="0">
                <a:solidFill>
                  <a:schemeClr val="tx1">
                    <a:lumMod val="75000"/>
                    <a:lumOff val="25000"/>
                  </a:schemeClr>
                </a:solidFill>
                <a:latin typeface="Century Gothic" panose="020B0502020202020204" pitchFamily="34" charset="0"/>
              </a:rPr>
              <a:t>Aldrovanda </a:t>
            </a:r>
            <a:r>
              <a:rPr lang="en-US" sz="1600" i="1" dirty="0" err="1">
                <a:solidFill>
                  <a:schemeClr val="tx1">
                    <a:lumMod val="75000"/>
                    <a:lumOff val="25000"/>
                  </a:schemeClr>
                </a:solidFill>
                <a:latin typeface="Century Gothic" panose="020B0502020202020204" pitchFamily="34" charset="0"/>
              </a:rPr>
              <a:t>vesiculosa</a:t>
            </a:r>
            <a:r>
              <a:rPr lang="en-US" sz="1600" dirty="0">
                <a:solidFill>
                  <a:schemeClr val="tx1">
                    <a:lumMod val="75000"/>
                    <a:lumOff val="25000"/>
                  </a:schemeClr>
                </a:solidFill>
                <a:latin typeface="Century Gothic" panose="020B0502020202020204" pitchFamily="34" charset="0"/>
              </a:rPr>
              <a:t>)</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B0502020202020204" pitchFamily="34" charset="0"/>
              </a:rPr>
              <a:t>Perennial herb, 20+ yr. lifespan</a:t>
            </a:r>
            <a:endParaRPr lang="en-US" sz="2000" dirty="0">
              <a:solidFill>
                <a:schemeClr val="tx1">
                  <a:lumMod val="75000"/>
                  <a:lumOff val="25000"/>
                </a:schemeClr>
              </a:solidFill>
              <a:latin typeface="Century Gothic" panose="020B0502020202020204" pitchFamily="34" charset="0"/>
              <a:cs typeface="Calibri" panose="020F0502020204030204"/>
            </a:endParaRP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B0502020202020204" pitchFamily="34" charset="0"/>
                <a:cs typeface="Calibri" panose="020F0502020204030204"/>
              </a:rPr>
              <a:t>Flower: May–June, Fruit: June–July</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B0502020202020204" pitchFamily="34" charset="0"/>
                <a:cs typeface="Calibri" panose="020F0502020204030204"/>
              </a:rPr>
              <a:t>Pollination:  Beetles, small flies, spiders</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B0502020202020204" pitchFamily="34" charset="0"/>
                <a:cs typeface="Calibri" panose="020F0502020204030204"/>
              </a:rPr>
              <a:t>Seeds germinate without dormancy period; seedlings susceptible to drought conditions</a:t>
            </a:r>
          </a:p>
          <a:p>
            <a:pPr>
              <a:lnSpc>
                <a:spcPct val="100000"/>
              </a:lnSpc>
              <a:spcBef>
                <a:spcPts val="0"/>
              </a:spcBef>
              <a:spcAft>
                <a:spcPts val="600"/>
              </a:spcAft>
              <a:buClr>
                <a:srgbClr val="66A478"/>
              </a:buClr>
            </a:pPr>
            <a:endParaRPr lang="en-US" sz="2000" dirty="0">
              <a:solidFill>
                <a:schemeClr val="tx1">
                  <a:lumMod val="75000"/>
                  <a:lumOff val="25000"/>
                </a:schemeClr>
              </a:solidFill>
              <a:latin typeface="Century Gothic" panose="020B0502020202020204" pitchFamily="34" charset="0"/>
              <a:cs typeface="Calibri" panose="020F0502020204030204"/>
            </a:endParaRPr>
          </a:p>
        </p:txBody>
      </p:sp>
      <p:pic>
        <p:nvPicPr>
          <p:cNvPr id="10" name="Picture 9">
            <a:extLst>
              <a:ext uri="{FF2B5EF4-FFF2-40B4-BE49-F238E27FC236}">
                <a16:creationId xmlns:a16="http://schemas.microsoft.com/office/drawing/2014/main" id="{7EA75A07-302A-4EBC-EEED-A8FB8C1BA54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04924" y="1784927"/>
            <a:ext cx="3220808" cy="4293138"/>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7C3C04D6-F231-DAB2-6C2A-C21CA32806F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606218" y="1784927"/>
            <a:ext cx="2911724" cy="2185734"/>
          </a:xfrm>
          <a:prstGeom prst="rect">
            <a:avLst/>
          </a:prstGeom>
          <a:effectLst>
            <a:outerShdw blurRad="50800" dist="38100" dir="2700000" algn="tl" rotWithShape="0">
              <a:prstClr val="black">
                <a:alpha val="40000"/>
              </a:prstClr>
            </a:outerShdw>
          </a:effectLst>
        </p:spPr>
      </p:pic>
      <p:sp>
        <p:nvSpPr>
          <p:cNvPr id="12" name="TextBox 11">
            <a:extLst>
              <a:ext uri="{FF2B5EF4-FFF2-40B4-BE49-F238E27FC236}">
                <a16:creationId xmlns:a16="http://schemas.microsoft.com/office/drawing/2014/main" id="{2FEB6A9E-C4DA-294D-82D3-76648722B251}"/>
              </a:ext>
            </a:extLst>
          </p:cNvPr>
          <p:cNvSpPr txBox="1"/>
          <p:nvPr/>
        </p:nvSpPr>
        <p:spPr>
          <a:xfrm>
            <a:off x="238086" y="6078065"/>
            <a:ext cx="2761605" cy="253916"/>
          </a:xfrm>
          <a:prstGeom prst="rect">
            <a:avLst/>
          </a:prstGeom>
          <a:noFill/>
        </p:spPr>
        <p:txBody>
          <a:bodyPr wrap="square" rtlCol="0">
            <a:spAutoFit/>
          </a:bodyPr>
          <a:lstStyle/>
          <a:p>
            <a:r>
              <a:rPr lang="en-US" sz="1050" dirty="0">
                <a:latin typeface="Century Gothic" panose="020B0502020202020204" pitchFamily="34" charset="0"/>
              </a:rPr>
              <a:t>Credits:  Clyde Sorenson</a:t>
            </a:r>
          </a:p>
        </p:txBody>
      </p:sp>
      <p:pic>
        <p:nvPicPr>
          <p:cNvPr id="13" name="Picture 12">
            <a:extLst>
              <a:ext uri="{FF2B5EF4-FFF2-40B4-BE49-F238E27FC236}">
                <a16:creationId xmlns:a16="http://schemas.microsoft.com/office/drawing/2014/main" id="{3D4F2D46-EB36-71EB-B407-32108AB9CE6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606218" y="4052549"/>
            <a:ext cx="2911724" cy="202551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48557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Diagram&#10;&#10;Description automatically generated">
            <a:extLst>
              <a:ext uri="{FF2B5EF4-FFF2-40B4-BE49-F238E27FC236}">
                <a16:creationId xmlns:a16="http://schemas.microsoft.com/office/drawing/2014/main" id="{E033735D-D800-4660-9846-8F6C633BC356}"/>
              </a:ext>
            </a:extLst>
          </p:cNvPr>
          <p:cNvPicPr>
            <a:picLocks noChangeAspect="1"/>
          </p:cNvPicPr>
          <p:nvPr/>
        </p:nvPicPr>
        <p:blipFill>
          <a:blip r:embed="rId3"/>
          <a:stretch>
            <a:fillRect/>
          </a:stretch>
        </p:blipFill>
        <p:spPr>
          <a:xfrm>
            <a:off x="1074233" y="3984041"/>
            <a:ext cx="4287359" cy="2557680"/>
          </a:xfrm>
          <a:prstGeom prst="rect">
            <a:avLst/>
          </a:prstGeom>
        </p:spPr>
      </p:pic>
      <p:sp>
        <p:nvSpPr>
          <p:cNvPr id="2" name="Title 1"/>
          <p:cNvSpPr txBox="1">
            <a:spLocks/>
          </p:cNvSpPr>
          <p:nvPr/>
        </p:nvSpPr>
        <p:spPr>
          <a:xfrm>
            <a:off x="495300" y="383093"/>
            <a:ext cx="10108456" cy="419099"/>
          </a:xfrm>
          <a:prstGeom prst="rect">
            <a:avLst/>
          </a:prstGeom>
        </p:spPr>
        <p:txBody>
          <a:bodyPr lIns="91440" tIns="45720" rIns="91440" bIns="4572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66A478"/>
                </a:solidFill>
                <a:latin typeface="Century Gothic" panose="020F0302020204030204"/>
              </a:rPr>
              <a:t>DISTRIBUTION </a:t>
            </a:r>
            <a:r>
              <a:rPr lang="en-US" sz="4000" b="1" dirty="0">
                <a:solidFill>
                  <a:srgbClr val="C99F75"/>
                </a:solidFill>
                <a:latin typeface="Century Gothic" panose="020F0302020204030204"/>
              </a:rPr>
              <a:t> </a:t>
            </a:r>
          </a:p>
        </p:txBody>
      </p:sp>
      <p:cxnSp>
        <p:nvCxnSpPr>
          <p:cNvPr id="19" name="Straight Arrow Connector 18">
            <a:extLst>
              <a:ext uri="{FF2B5EF4-FFF2-40B4-BE49-F238E27FC236}">
                <a16:creationId xmlns:a16="http://schemas.microsoft.com/office/drawing/2014/main" id="{BE02A8E9-A217-4A0D-81C5-C732EE66E1D6}"/>
              </a:ext>
            </a:extLst>
          </p:cNvPr>
          <p:cNvCxnSpPr>
            <a:cxnSpLocks/>
          </p:cNvCxnSpPr>
          <p:nvPr/>
        </p:nvCxnSpPr>
        <p:spPr>
          <a:xfrm flipH="1">
            <a:off x="4631618" y="1605010"/>
            <a:ext cx="2259370" cy="3563839"/>
          </a:xfrm>
          <a:prstGeom prst="straightConnector1">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141A76AF-964B-448B-B10F-D220555DC447}"/>
              </a:ext>
            </a:extLst>
          </p:cNvPr>
          <p:cNvCxnSpPr>
            <a:cxnSpLocks/>
          </p:cNvCxnSpPr>
          <p:nvPr/>
        </p:nvCxnSpPr>
        <p:spPr>
          <a:xfrm flipH="1" flipV="1">
            <a:off x="4631620" y="5729884"/>
            <a:ext cx="2259368" cy="160994"/>
          </a:xfrm>
          <a:prstGeom prst="straightConnector1">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867781CC-D20F-470A-8027-D1EE67662A6E}"/>
              </a:ext>
            </a:extLst>
          </p:cNvPr>
          <p:cNvSpPr/>
          <p:nvPr/>
        </p:nvSpPr>
        <p:spPr>
          <a:xfrm>
            <a:off x="4171544" y="5269809"/>
            <a:ext cx="460075" cy="460075"/>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3">
            <a:extLst>
              <a:ext uri="{FF2B5EF4-FFF2-40B4-BE49-F238E27FC236}">
                <a16:creationId xmlns:a16="http://schemas.microsoft.com/office/drawing/2014/main" id="{BB5AD350-9BC2-4377-BCB2-F8481CEDC69F}"/>
              </a:ext>
            </a:extLst>
          </p:cNvPr>
          <p:cNvSpPr txBox="1">
            <a:spLocks/>
          </p:cNvSpPr>
          <p:nvPr/>
        </p:nvSpPr>
        <p:spPr>
          <a:xfrm>
            <a:off x="28168" y="1304155"/>
            <a:ext cx="5272845" cy="2578926"/>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600"/>
              </a:spcAft>
              <a:buClr>
                <a:srgbClr val="66A478"/>
              </a:buClr>
            </a:pPr>
            <a:r>
              <a:rPr lang="en-US" sz="2000" dirty="0">
                <a:solidFill>
                  <a:schemeClr val="tx1">
                    <a:lumMod val="75000"/>
                    <a:lumOff val="25000"/>
                  </a:schemeClr>
                </a:solidFill>
                <a:latin typeface="Century Gothic" panose="020B0502020202020204" pitchFamily="34" charset="0"/>
              </a:rPr>
              <a:t>Carolina Coastal Plain and Sandhills</a:t>
            </a:r>
          </a:p>
          <a:p>
            <a:pPr lvl="1">
              <a:lnSpc>
                <a:spcPct val="100000"/>
              </a:lnSpc>
              <a:spcAft>
                <a:spcPts val="600"/>
              </a:spcAft>
              <a:buClr>
                <a:srgbClr val="66A478"/>
              </a:buClr>
            </a:pPr>
            <a:r>
              <a:rPr lang="en-US" sz="2000" dirty="0">
                <a:solidFill>
                  <a:schemeClr val="tx1">
                    <a:lumMod val="75000"/>
                    <a:lumOff val="25000"/>
                  </a:schemeClr>
                </a:solidFill>
                <a:latin typeface="Century Gothic" panose="020B0502020202020204" pitchFamily="34" charset="0"/>
              </a:rPr>
              <a:t>90 km radius of Wilmington, NC</a:t>
            </a:r>
          </a:p>
          <a:p>
            <a:pPr lvl="1">
              <a:lnSpc>
                <a:spcPct val="100000"/>
              </a:lnSpc>
              <a:spcAft>
                <a:spcPts val="600"/>
              </a:spcAft>
              <a:buClr>
                <a:srgbClr val="66A478"/>
              </a:buClr>
            </a:pPr>
            <a:r>
              <a:rPr lang="en-US" sz="2000" dirty="0">
                <a:solidFill>
                  <a:schemeClr val="tx1">
                    <a:lumMod val="75000"/>
                    <a:lumOff val="25000"/>
                  </a:schemeClr>
                </a:solidFill>
                <a:latin typeface="Century Gothic" panose="020B0502020202020204" pitchFamily="34" charset="0"/>
              </a:rPr>
              <a:t>21 counties, 259 sites (historic)</a:t>
            </a:r>
          </a:p>
          <a:p>
            <a:pPr lvl="1">
              <a:lnSpc>
                <a:spcPct val="100000"/>
              </a:lnSpc>
              <a:spcAft>
                <a:spcPts val="600"/>
              </a:spcAft>
              <a:buClr>
                <a:srgbClr val="66A478"/>
              </a:buClr>
            </a:pPr>
            <a:r>
              <a:rPr lang="en-US" sz="2000" dirty="0">
                <a:solidFill>
                  <a:schemeClr val="tx1">
                    <a:lumMod val="75000"/>
                    <a:lumOff val="25000"/>
                  </a:schemeClr>
                </a:solidFill>
                <a:latin typeface="Century Gothic" panose="020B0502020202020204" pitchFamily="34" charset="0"/>
                <a:cs typeface="Calibri" panose="020F0502020204030204"/>
              </a:rPr>
              <a:t>12 counties:  11 NC; 1 SC (extant)</a:t>
            </a:r>
          </a:p>
          <a:p>
            <a:pPr lvl="1">
              <a:lnSpc>
                <a:spcPct val="100000"/>
              </a:lnSpc>
              <a:spcAft>
                <a:spcPts val="600"/>
              </a:spcAft>
              <a:buClr>
                <a:srgbClr val="66A478"/>
              </a:buClr>
            </a:pPr>
            <a:r>
              <a:rPr lang="en-US" sz="2000" dirty="0">
                <a:solidFill>
                  <a:schemeClr val="tx1">
                    <a:lumMod val="75000"/>
                    <a:lumOff val="25000"/>
                  </a:schemeClr>
                </a:solidFill>
                <a:latin typeface="Century Gothic" panose="020B0502020202020204" pitchFamily="34" charset="0"/>
              </a:rPr>
              <a:t>Introduced in FL &amp; NJ</a:t>
            </a:r>
          </a:p>
          <a:p>
            <a:pPr lvl="1">
              <a:lnSpc>
                <a:spcPct val="100000"/>
              </a:lnSpc>
              <a:spcAft>
                <a:spcPts val="600"/>
              </a:spcAft>
              <a:buClr>
                <a:srgbClr val="66A478"/>
              </a:buClr>
            </a:pPr>
            <a:endParaRPr lang="en-US" sz="2000" dirty="0">
              <a:solidFill>
                <a:schemeClr val="tx1">
                  <a:lumMod val="75000"/>
                  <a:lumOff val="25000"/>
                </a:schemeClr>
              </a:solidFill>
              <a:latin typeface="Century Gothic" panose="020F0302020204030204"/>
            </a:endParaRPr>
          </a:p>
          <a:p>
            <a:pPr marL="0" indent="0">
              <a:lnSpc>
                <a:spcPct val="100000"/>
              </a:lnSpc>
              <a:spcAft>
                <a:spcPts val="600"/>
              </a:spcAft>
              <a:buClr>
                <a:srgbClr val="66A478"/>
              </a:buClr>
              <a:buNone/>
            </a:pPr>
            <a:endParaRPr lang="en-US" sz="2200" dirty="0">
              <a:solidFill>
                <a:schemeClr val="tx1">
                  <a:lumMod val="75000"/>
                  <a:lumOff val="25000"/>
                </a:schemeClr>
              </a:solidFill>
              <a:latin typeface="Century Gothic" panose="020F0302020204030204"/>
            </a:endParaRPr>
          </a:p>
        </p:txBody>
      </p:sp>
      <p:pic>
        <p:nvPicPr>
          <p:cNvPr id="9" name="Picture 8">
            <a:extLst>
              <a:ext uri="{FF2B5EF4-FFF2-40B4-BE49-F238E27FC236}">
                <a16:creationId xmlns:a16="http://schemas.microsoft.com/office/drawing/2014/main" id="{1AFD46FF-CD8C-E251-BF5A-C9C1DC33501D}"/>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890988" y="1584204"/>
            <a:ext cx="4678167" cy="4306674"/>
          </a:xfrm>
          <a:prstGeom prst="rect">
            <a:avLst/>
          </a:prstGeom>
          <a:effectLst>
            <a:outerShdw blurRad="50800" dist="38100" dir="2700000" algn="tl" rotWithShape="0">
              <a:prstClr val="black">
                <a:alpha val="40000"/>
              </a:prstClr>
            </a:outerShdw>
          </a:effectLst>
        </p:spPr>
      </p:pic>
      <p:grpSp>
        <p:nvGrpSpPr>
          <p:cNvPr id="38" name="Group 37">
            <a:extLst>
              <a:ext uri="{FF2B5EF4-FFF2-40B4-BE49-F238E27FC236}">
                <a16:creationId xmlns:a16="http://schemas.microsoft.com/office/drawing/2014/main" id="{2E0C207C-EA71-4079-AE60-41FDE9598C92}"/>
              </a:ext>
            </a:extLst>
          </p:cNvPr>
          <p:cNvGrpSpPr/>
          <p:nvPr/>
        </p:nvGrpSpPr>
        <p:grpSpPr>
          <a:xfrm>
            <a:off x="11261986" y="1584204"/>
            <a:ext cx="258745" cy="558474"/>
            <a:chOff x="10366739" y="6029753"/>
            <a:chExt cx="161795" cy="329366"/>
          </a:xfrm>
        </p:grpSpPr>
        <p:sp>
          <p:nvSpPr>
            <p:cNvPr id="39" name="TextBox 267">
              <a:extLst>
                <a:ext uri="{FF2B5EF4-FFF2-40B4-BE49-F238E27FC236}">
                  <a16:creationId xmlns:a16="http://schemas.microsoft.com/office/drawing/2014/main" id="{9E14DDD0-2E30-4D42-8C82-349A3D87387C}"/>
                </a:ext>
              </a:extLst>
            </p:cNvPr>
            <p:cNvSpPr txBox="1"/>
            <p:nvPr/>
          </p:nvSpPr>
          <p:spPr>
            <a:xfrm>
              <a:off x="10366739" y="6029753"/>
              <a:ext cx="161795" cy="149896"/>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50" dirty="0">
                  <a:solidFill>
                    <a:schemeClr val="bg1"/>
                  </a:solidFill>
                  <a:latin typeface="Century Gothic" panose="020B0502020202020204" pitchFamily="34" charset="0"/>
                </a:rPr>
                <a:t>N</a:t>
              </a:r>
            </a:p>
          </p:txBody>
        </p:sp>
        <p:sp>
          <p:nvSpPr>
            <p:cNvPr id="40" name="Freeform: Shape 39">
              <a:extLst>
                <a:ext uri="{FF2B5EF4-FFF2-40B4-BE49-F238E27FC236}">
                  <a16:creationId xmlns:a16="http://schemas.microsoft.com/office/drawing/2014/main" id="{986489CA-20F9-4C33-931E-87E638970C0B}"/>
                </a:ext>
              </a:extLst>
            </p:cNvPr>
            <p:cNvSpPr/>
            <p:nvPr/>
          </p:nvSpPr>
          <p:spPr>
            <a:xfrm>
              <a:off x="10379136" y="6148772"/>
              <a:ext cx="143921" cy="210347"/>
            </a:xfrm>
            <a:custGeom>
              <a:avLst/>
              <a:gdLst>
                <a:gd name="connsiteX0" fmla="*/ 0 w 194310"/>
                <a:gd name="connsiteY0" fmla="*/ 278130 h 278130"/>
                <a:gd name="connsiteX1" fmla="*/ 99060 w 194310"/>
                <a:gd name="connsiteY1" fmla="*/ 0 h 278130"/>
                <a:gd name="connsiteX2" fmla="*/ 194310 w 194310"/>
                <a:gd name="connsiteY2" fmla="*/ 278130 h 278130"/>
                <a:gd name="connsiteX3" fmla="*/ 99060 w 194310"/>
                <a:gd name="connsiteY3" fmla="*/ 219075 h 278130"/>
                <a:gd name="connsiteX4" fmla="*/ 0 w 194310"/>
                <a:gd name="connsiteY4" fmla="*/ 278130 h 278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310" h="278130">
                  <a:moveTo>
                    <a:pt x="0" y="278130"/>
                  </a:moveTo>
                  <a:lnTo>
                    <a:pt x="99060" y="0"/>
                  </a:lnTo>
                  <a:lnTo>
                    <a:pt x="194310" y="278130"/>
                  </a:lnTo>
                  <a:lnTo>
                    <a:pt x="99060" y="219075"/>
                  </a:lnTo>
                  <a:lnTo>
                    <a:pt x="0" y="2781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sp>
        <p:nvSpPr>
          <p:cNvPr id="14" name="TextBox 13">
            <a:extLst>
              <a:ext uri="{FF2B5EF4-FFF2-40B4-BE49-F238E27FC236}">
                <a16:creationId xmlns:a16="http://schemas.microsoft.com/office/drawing/2014/main" id="{100C8124-8B90-E6EC-1B50-8CCC00CE553A}"/>
              </a:ext>
            </a:extLst>
          </p:cNvPr>
          <p:cNvSpPr txBox="1"/>
          <p:nvPr/>
        </p:nvSpPr>
        <p:spPr>
          <a:xfrm>
            <a:off x="6830410" y="5911684"/>
            <a:ext cx="3058230" cy="253916"/>
          </a:xfrm>
          <a:prstGeom prst="rect">
            <a:avLst/>
          </a:prstGeom>
          <a:noFill/>
        </p:spPr>
        <p:txBody>
          <a:bodyPr wrap="square" rtlCol="0">
            <a:spAutoFit/>
          </a:bodyPr>
          <a:lstStyle/>
          <a:p>
            <a:r>
              <a:rPr lang="en-US" sz="1050" dirty="0">
                <a:latin typeface="Century Gothic" panose="020B0502020202020204" pitchFamily="34" charset="0"/>
              </a:rPr>
              <a:t>Credit:  USDA-NRCS</a:t>
            </a:r>
          </a:p>
        </p:txBody>
      </p:sp>
      <p:cxnSp>
        <p:nvCxnSpPr>
          <p:cNvPr id="18" name="Straight Connector 17">
            <a:extLst>
              <a:ext uri="{FF2B5EF4-FFF2-40B4-BE49-F238E27FC236}">
                <a16:creationId xmlns:a16="http://schemas.microsoft.com/office/drawing/2014/main" id="{62571A50-D5E7-2860-7782-EF6D0237A72B}"/>
              </a:ext>
            </a:extLst>
          </p:cNvPr>
          <p:cNvCxnSpPr>
            <a:cxnSpLocks/>
          </p:cNvCxnSpPr>
          <p:nvPr/>
        </p:nvCxnSpPr>
        <p:spPr>
          <a:xfrm rot="5400000" flipV="1">
            <a:off x="10347551" y="4462175"/>
            <a:ext cx="0" cy="223496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407A25E8-69A7-AF97-A878-06E4E52EB1F5}"/>
              </a:ext>
            </a:extLst>
          </p:cNvPr>
          <p:cNvSpPr txBox="1"/>
          <p:nvPr/>
        </p:nvSpPr>
        <p:spPr>
          <a:xfrm>
            <a:off x="9149735" y="5603907"/>
            <a:ext cx="259308" cy="307777"/>
          </a:xfrm>
          <a:prstGeom prst="rect">
            <a:avLst/>
          </a:prstGeom>
          <a:noFill/>
        </p:spPr>
        <p:txBody>
          <a:bodyPr wrap="square" rtlCol="0">
            <a:spAutoFit/>
          </a:bodyPr>
          <a:lstStyle/>
          <a:p>
            <a:r>
              <a:rPr lang="en-US" sz="1400" dirty="0">
                <a:solidFill>
                  <a:schemeClr val="bg1"/>
                </a:solidFill>
                <a:latin typeface="Century Gothic" panose="020B0502020202020204" pitchFamily="34" charset="0"/>
              </a:rPr>
              <a:t>0</a:t>
            </a:r>
          </a:p>
        </p:txBody>
      </p:sp>
      <p:sp>
        <p:nvSpPr>
          <p:cNvPr id="23" name="TextBox 22">
            <a:extLst>
              <a:ext uri="{FF2B5EF4-FFF2-40B4-BE49-F238E27FC236}">
                <a16:creationId xmlns:a16="http://schemas.microsoft.com/office/drawing/2014/main" id="{59D70116-8164-8BB9-D94A-7F00A9B73ED5}"/>
              </a:ext>
            </a:extLst>
          </p:cNvPr>
          <p:cNvSpPr txBox="1"/>
          <p:nvPr/>
        </p:nvSpPr>
        <p:spPr>
          <a:xfrm>
            <a:off x="10813139" y="5593505"/>
            <a:ext cx="854651" cy="307776"/>
          </a:xfrm>
          <a:prstGeom prst="rect">
            <a:avLst/>
          </a:prstGeom>
          <a:noFill/>
        </p:spPr>
        <p:txBody>
          <a:bodyPr wrap="square" rtlCol="0">
            <a:spAutoFit/>
          </a:bodyPr>
          <a:lstStyle/>
          <a:p>
            <a:r>
              <a:rPr lang="en-US" sz="1400" dirty="0">
                <a:solidFill>
                  <a:schemeClr val="bg1"/>
                </a:solidFill>
                <a:latin typeface="Century Gothic" panose="020B0502020202020204" pitchFamily="34" charset="0"/>
              </a:rPr>
              <a:t>300 km</a:t>
            </a:r>
          </a:p>
        </p:txBody>
      </p:sp>
      <p:sp>
        <p:nvSpPr>
          <p:cNvPr id="33" name="Oval 32">
            <a:extLst>
              <a:ext uri="{FF2B5EF4-FFF2-40B4-BE49-F238E27FC236}">
                <a16:creationId xmlns:a16="http://schemas.microsoft.com/office/drawing/2014/main" id="{08C10C65-F17C-64B7-84B5-81A5F219FB00}"/>
              </a:ext>
            </a:extLst>
          </p:cNvPr>
          <p:cNvSpPr/>
          <p:nvPr/>
        </p:nvSpPr>
        <p:spPr>
          <a:xfrm>
            <a:off x="9618674" y="3781252"/>
            <a:ext cx="65257" cy="45719"/>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4" name="TextBox 33">
            <a:extLst>
              <a:ext uri="{FF2B5EF4-FFF2-40B4-BE49-F238E27FC236}">
                <a16:creationId xmlns:a16="http://schemas.microsoft.com/office/drawing/2014/main" id="{A58C639E-A4FF-1844-A7C2-45354A17A5C6}"/>
              </a:ext>
            </a:extLst>
          </p:cNvPr>
          <p:cNvSpPr txBox="1"/>
          <p:nvPr/>
        </p:nvSpPr>
        <p:spPr>
          <a:xfrm>
            <a:off x="9683931" y="3707042"/>
            <a:ext cx="1017075" cy="276999"/>
          </a:xfrm>
          <a:prstGeom prst="rect">
            <a:avLst/>
          </a:prstGeom>
          <a:noFill/>
        </p:spPr>
        <p:txBody>
          <a:bodyPr wrap="square" rtlCol="0">
            <a:spAutoFit/>
          </a:bodyPr>
          <a:lstStyle/>
          <a:p>
            <a:r>
              <a:rPr lang="en-US" sz="1200" dirty="0">
                <a:solidFill>
                  <a:schemeClr val="tx1">
                    <a:lumMod val="75000"/>
                    <a:lumOff val="25000"/>
                  </a:schemeClr>
                </a:solidFill>
              </a:rPr>
              <a:t>Wilmington</a:t>
            </a:r>
            <a:endParaRPr lang="en-US" dirty="0">
              <a:solidFill>
                <a:schemeClr val="tx1">
                  <a:lumMod val="75000"/>
                  <a:lumOff val="25000"/>
                </a:schemeClr>
              </a:solidFill>
            </a:endParaRPr>
          </a:p>
        </p:txBody>
      </p:sp>
    </p:spTree>
    <p:extLst>
      <p:ext uri="{BB962C8B-B14F-4D97-AF65-F5344CB8AC3E}">
        <p14:creationId xmlns:p14="http://schemas.microsoft.com/office/powerpoint/2010/main" val="645780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383093"/>
            <a:ext cx="10108456" cy="419099"/>
          </a:xfrm>
          <a:prstGeom prst="rect">
            <a:avLst/>
          </a:prstGeom>
        </p:spPr>
        <p:txBody>
          <a:bodyPr lIns="91440" tIns="45720" rIns="91440" bIns="4572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66A478"/>
                </a:solidFill>
                <a:latin typeface="Century Gothic" panose="020F0302020204030204"/>
              </a:rPr>
              <a:t>HABITAT</a:t>
            </a:r>
            <a:endParaRPr lang="en-US" sz="4000" b="1" dirty="0">
              <a:solidFill>
                <a:srgbClr val="C99F75"/>
              </a:solidFill>
              <a:latin typeface="Century Gothic" panose="020F0302020204030204"/>
            </a:endParaRPr>
          </a:p>
        </p:txBody>
      </p:sp>
      <p:sp>
        <p:nvSpPr>
          <p:cNvPr id="7" name="Text Placeholder 3">
            <a:extLst>
              <a:ext uri="{FF2B5EF4-FFF2-40B4-BE49-F238E27FC236}">
                <a16:creationId xmlns:a16="http://schemas.microsoft.com/office/drawing/2014/main" id="{BB5AD350-9BC2-4377-BCB2-F8481CEDC69F}"/>
              </a:ext>
            </a:extLst>
          </p:cNvPr>
          <p:cNvSpPr txBox="1">
            <a:spLocks/>
          </p:cNvSpPr>
          <p:nvPr/>
        </p:nvSpPr>
        <p:spPr>
          <a:xfrm>
            <a:off x="260620" y="1128116"/>
            <a:ext cx="11035121" cy="1956278"/>
          </a:xfrm>
          <a:prstGeom prst="rect">
            <a:avLst/>
          </a:prstGeom>
        </p:spPr>
        <p:txBody>
          <a:bodyPr lIns="91440" tIns="45720" rIns="91440" bIns="45720" numCol="2"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600"/>
              </a:spcAft>
              <a:buClr>
                <a:srgbClr val="66A478"/>
              </a:buClr>
            </a:pPr>
            <a:r>
              <a:rPr lang="en-US" sz="1900" dirty="0">
                <a:solidFill>
                  <a:schemeClr val="tx1">
                    <a:lumMod val="75000"/>
                    <a:lumOff val="25000"/>
                  </a:schemeClr>
                </a:solidFill>
                <a:latin typeface="Century Gothic" panose="020B0502020202020204" pitchFamily="34" charset="0"/>
              </a:rPr>
              <a:t>Open canopy; shade intolerant</a:t>
            </a:r>
          </a:p>
          <a:p>
            <a:pPr lvl="1">
              <a:lnSpc>
                <a:spcPct val="100000"/>
              </a:lnSpc>
              <a:spcAft>
                <a:spcPts val="600"/>
              </a:spcAft>
              <a:buClr>
                <a:srgbClr val="66A478"/>
              </a:buClr>
            </a:pPr>
            <a:r>
              <a:rPr lang="en-US" sz="1900" dirty="0">
                <a:solidFill>
                  <a:schemeClr val="tx1">
                    <a:lumMod val="75000"/>
                    <a:lumOff val="25000"/>
                  </a:schemeClr>
                </a:solidFill>
                <a:latin typeface="Century Gothic" panose="020B0502020202020204" pitchFamily="34" charset="0"/>
              </a:rPr>
              <a:t>Fire frequency of 3–5 years to reduce sunlight competition</a:t>
            </a:r>
          </a:p>
          <a:p>
            <a:pPr lvl="1">
              <a:lnSpc>
                <a:spcPct val="100000"/>
              </a:lnSpc>
              <a:spcAft>
                <a:spcPts val="600"/>
              </a:spcAft>
              <a:buClr>
                <a:srgbClr val="66A478"/>
              </a:buClr>
            </a:pPr>
            <a:r>
              <a:rPr lang="en-US" sz="1900" dirty="0">
                <a:solidFill>
                  <a:schemeClr val="tx1">
                    <a:lumMod val="75000"/>
                    <a:lumOff val="25000"/>
                  </a:schemeClr>
                </a:solidFill>
                <a:latin typeface="Century Gothic" panose="020B0502020202020204" pitchFamily="34" charset="0"/>
              </a:rPr>
              <a:t>Wet savannas (e.g., longleaf pine), bogs, </a:t>
            </a:r>
            <a:r>
              <a:rPr lang="en-US" sz="1900" dirty="0" err="1">
                <a:solidFill>
                  <a:schemeClr val="tx1">
                    <a:lumMod val="75000"/>
                    <a:lumOff val="25000"/>
                  </a:schemeClr>
                </a:solidFill>
                <a:latin typeface="Century Gothic" panose="020B0502020202020204" pitchFamily="34" charset="0"/>
              </a:rPr>
              <a:t>pocosins</a:t>
            </a:r>
            <a:r>
              <a:rPr lang="en-US" sz="1900" dirty="0">
                <a:solidFill>
                  <a:schemeClr val="tx1">
                    <a:lumMod val="75000"/>
                    <a:lumOff val="25000"/>
                  </a:schemeClr>
                </a:solidFill>
                <a:latin typeface="Century Gothic" panose="020B0502020202020204" pitchFamily="34" charset="0"/>
              </a:rPr>
              <a:t>, wet ecotones, other wetlands</a:t>
            </a:r>
          </a:p>
          <a:p>
            <a:pPr lvl="1">
              <a:lnSpc>
                <a:spcPct val="100000"/>
              </a:lnSpc>
              <a:spcAft>
                <a:spcPts val="600"/>
              </a:spcAft>
              <a:buClr>
                <a:srgbClr val="66A478"/>
              </a:buClr>
            </a:pPr>
            <a:r>
              <a:rPr lang="en-US" sz="1900" dirty="0">
                <a:solidFill>
                  <a:schemeClr val="tx1">
                    <a:lumMod val="75000"/>
                    <a:lumOff val="25000"/>
                  </a:schemeClr>
                </a:solidFill>
                <a:latin typeface="Century Gothic" panose="020B0502020202020204" pitchFamily="34" charset="0"/>
              </a:rPr>
              <a:t>Nutrient-poor soil (N, P)</a:t>
            </a:r>
          </a:p>
          <a:p>
            <a:pPr lvl="1">
              <a:lnSpc>
                <a:spcPct val="100000"/>
              </a:lnSpc>
              <a:spcAft>
                <a:spcPts val="600"/>
              </a:spcAft>
              <a:buClr>
                <a:srgbClr val="66A478"/>
              </a:buClr>
            </a:pPr>
            <a:r>
              <a:rPr lang="en-US" sz="1900" dirty="0">
                <a:solidFill>
                  <a:schemeClr val="tx1">
                    <a:lumMod val="75000"/>
                    <a:lumOff val="25000"/>
                  </a:schemeClr>
                </a:solidFill>
                <a:latin typeface="Century Gothic" panose="020B0502020202020204" pitchFamily="34" charset="0"/>
              </a:rPr>
              <a:t>Peaty, sandy, acidic soils (2 m above an impermeable layer) with poor drainage</a:t>
            </a:r>
          </a:p>
          <a:p>
            <a:pPr lvl="1">
              <a:lnSpc>
                <a:spcPct val="100000"/>
              </a:lnSpc>
              <a:spcAft>
                <a:spcPts val="600"/>
              </a:spcAft>
              <a:buClr>
                <a:srgbClr val="66A478"/>
              </a:buClr>
            </a:pPr>
            <a:r>
              <a:rPr lang="en-US" sz="1900" dirty="0">
                <a:solidFill>
                  <a:schemeClr val="tx1">
                    <a:lumMod val="75000"/>
                    <a:lumOff val="25000"/>
                  </a:schemeClr>
                </a:solidFill>
                <a:latin typeface="Century Gothic" panose="020B0502020202020204" pitchFamily="34" charset="0"/>
              </a:rPr>
              <a:t>Flat areas, relatively low elevation (2 –20 m above sea level)</a:t>
            </a:r>
          </a:p>
        </p:txBody>
      </p:sp>
      <p:pic>
        <p:nvPicPr>
          <p:cNvPr id="26" name="Picture 25">
            <a:extLst>
              <a:ext uri="{FF2B5EF4-FFF2-40B4-BE49-F238E27FC236}">
                <a16:creationId xmlns:a16="http://schemas.microsoft.com/office/drawing/2014/main" id="{287A25F8-243C-EC4D-952B-108EC540073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213781" y="3186411"/>
            <a:ext cx="2904385" cy="2870886"/>
          </a:xfrm>
          <a:prstGeom prst="rect">
            <a:avLst/>
          </a:prstGeom>
          <a:ln>
            <a:solidFill>
              <a:schemeClr val="tx1"/>
            </a:solidFill>
          </a:ln>
          <a:effectLst>
            <a:outerShdw blurRad="50800" dist="38100" dir="2700000" algn="tl" rotWithShape="0">
              <a:prstClr val="black">
                <a:alpha val="40000"/>
              </a:prstClr>
            </a:outerShdw>
            <a:softEdge rad="50800"/>
          </a:effectLst>
        </p:spPr>
      </p:pic>
      <p:pic>
        <p:nvPicPr>
          <p:cNvPr id="36" name="Picture 5">
            <a:extLst>
              <a:ext uri="{FF2B5EF4-FFF2-40B4-BE49-F238E27FC236}">
                <a16:creationId xmlns:a16="http://schemas.microsoft.com/office/drawing/2014/main" id="{F98B8B35-9B85-3F48-B639-C58ACFDC27E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391356" y="3186408"/>
            <a:ext cx="2904385" cy="2879547"/>
          </a:xfrm>
          <a:prstGeom prst="rect">
            <a:avLst/>
          </a:prstGeom>
          <a:ln>
            <a:solidFill>
              <a:schemeClr val="tx1"/>
            </a:solidFill>
          </a:ln>
          <a:effectLst>
            <a:outerShdw blurRad="50800" dist="38100" dir="2700000" algn="tl" rotWithShape="0">
              <a:prstClr val="black">
                <a:alpha val="40000"/>
              </a:prstClr>
            </a:outerShdw>
            <a:softEdge rad="50800"/>
          </a:effectLst>
        </p:spPr>
      </p:pic>
      <p:sp>
        <p:nvSpPr>
          <p:cNvPr id="42" name="Text Placeholder 4">
            <a:extLst>
              <a:ext uri="{FF2B5EF4-FFF2-40B4-BE49-F238E27FC236}">
                <a16:creationId xmlns:a16="http://schemas.microsoft.com/office/drawing/2014/main" id="{155BD343-2D3F-4445-8D17-DCCE5D68E063}"/>
              </a:ext>
            </a:extLst>
          </p:cNvPr>
          <p:cNvSpPr txBox="1">
            <a:spLocks/>
          </p:cNvSpPr>
          <p:nvPr/>
        </p:nvSpPr>
        <p:spPr>
          <a:xfrm>
            <a:off x="-11026" y="6032792"/>
            <a:ext cx="2153164" cy="325928"/>
          </a:xfrm>
          <a:prstGeom prst="rect">
            <a:avLst/>
          </a:prstGeom>
          <a:solidFill>
            <a:schemeClr val="bg1"/>
          </a:solidFill>
        </p:spPr>
        <p:txBody>
          <a:bodyPr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kumimoji="0" lang="en-US" sz="1050" i="0" u="none" strike="noStrike" kern="1200" cap="none" spc="0" normalizeH="0" baseline="0" noProof="0" dirty="0">
                <a:ln>
                  <a:noFill/>
                </a:ln>
                <a:solidFill>
                  <a:schemeClr val="tx1">
                    <a:lumMod val="75000"/>
                    <a:lumOff val="25000"/>
                  </a:schemeClr>
                </a:solidFill>
                <a:effectLst/>
                <a:uLnTx/>
                <a:uFillTx/>
                <a:latin typeface="Century Gothic"/>
              </a:rPr>
              <a:t>Credits: </a:t>
            </a:r>
            <a:r>
              <a:rPr lang="en-US" sz="1050" dirty="0">
                <a:solidFill>
                  <a:schemeClr val="tx1">
                    <a:lumMod val="75000"/>
                    <a:lumOff val="25000"/>
                  </a:schemeClr>
                </a:solidFill>
                <a:latin typeface="Century Gothic"/>
              </a:rPr>
              <a:t>Clyde Sorenson</a:t>
            </a:r>
            <a:endParaRPr lang="en-US" sz="105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ndParaRPr>
          </a:p>
        </p:txBody>
      </p:sp>
      <p:sp>
        <p:nvSpPr>
          <p:cNvPr id="41" name="Text Placeholder 4">
            <a:extLst>
              <a:ext uri="{FF2B5EF4-FFF2-40B4-BE49-F238E27FC236}">
                <a16:creationId xmlns:a16="http://schemas.microsoft.com/office/drawing/2014/main" id="{550773EB-A82C-844D-9D78-EC09112A71CF}"/>
              </a:ext>
            </a:extLst>
          </p:cNvPr>
          <p:cNvSpPr txBox="1">
            <a:spLocks/>
          </p:cNvSpPr>
          <p:nvPr/>
        </p:nvSpPr>
        <p:spPr>
          <a:xfrm>
            <a:off x="7646091" y="6057294"/>
            <a:ext cx="2737801" cy="276924"/>
          </a:xfrm>
          <a:prstGeom prst="rect">
            <a:avLst/>
          </a:prstGeom>
          <a:solidFill>
            <a:schemeClr val="bg1"/>
          </a:solidFill>
        </p:spPr>
        <p:txBody>
          <a:bodyPr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kumimoji="0" lang="en-US" sz="1050" i="0" u="none" strike="noStrike" kern="1200" cap="none" spc="0" normalizeH="0" baseline="0" noProof="0" dirty="0">
                <a:ln>
                  <a:noFill/>
                </a:ln>
                <a:solidFill>
                  <a:schemeClr val="tx1">
                    <a:lumMod val="75000"/>
                    <a:lumOff val="25000"/>
                  </a:schemeClr>
                </a:solidFill>
                <a:effectLst/>
                <a:uLnTx/>
                <a:uFillTx/>
                <a:latin typeface="Century Gothic"/>
              </a:rPr>
              <a:t>Credit: </a:t>
            </a:r>
            <a:r>
              <a:rPr lang="en-US" sz="1050" dirty="0">
                <a:solidFill>
                  <a:schemeClr val="tx1">
                    <a:lumMod val="75000"/>
                    <a:lumOff val="25000"/>
                  </a:schemeClr>
                </a:solidFill>
                <a:latin typeface="Century Gothic"/>
              </a:rPr>
              <a:t>Natalie Kerr</a:t>
            </a:r>
            <a:endParaRPr lang="en-US" sz="105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ndParaRPr>
          </a:p>
        </p:txBody>
      </p:sp>
      <p:pic>
        <p:nvPicPr>
          <p:cNvPr id="8" name="Picture 7">
            <a:extLst>
              <a:ext uri="{FF2B5EF4-FFF2-40B4-BE49-F238E27FC236}">
                <a16:creationId xmlns:a16="http://schemas.microsoft.com/office/drawing/2014/main" id="{7630EC60-1101-0070-29BD-3D00C714F23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178179" y="3186409"/>
            <a:ext cx="2153164" cy="2870885"/>
          </a:xfrm>
          <a:prstGeom prst="rect">
            <a:avLst/>
          </a:prstGeom>
          <a:effectLst>
            <a:outerShdw blurRad="50800" dist="38100" dir="2700000" algn="tl" rotWithShape="0">
              <a:prstClr val="black">
                <a:alpha val="40000"/>
              </a:prstClr>
            </a:outerShdw>
            <a:softEdge rad="31750"/>
          </a:effectLst>
        </p:spPr>
      </p:pic>
      <p:pic>
        <p:nvPicPr>
          <p:cNvPr id="9" name="Picture 8">
            <a:extLst>
              <a:ext uri="{FF2B5EF4-FFF2-40B4-BE49-F238E27FC236}">
                <a16:creationId xmlns:a16="http://schemas.microsoft.com/office/drawing/2014/main" id="{F1228D8A-93CC-66BC-26A5-62B7FE89C6A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28363" y="3186410"/>
            <a:ext cx="2948647" cy="287088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40566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4658" y="386032"/>
            <a:ext cx="7066390" cy="419100"/>
          </a:xfrm>
          <a:prstGeom prst="rect">
            <a:avLst/>
          </a:prstGeom>
        </p:spPr>
        <p:txBody>
          <a:bodyPr wrap="square" lIns="91440" tIns="45720" rIns="91440" bIns="45720" anchor="ctr">
            <a:noAutofit/>
          </a:bodyPr>
          <a:lstStyle/>
          <a:p>
            <a:r>
              <a:rPr lang="en-US" sz="4000" b="1" dirty="0">
                <a:solidFill>
                  <a:srgbClr val="66A478"/>
                </a:solidFill>
                <a:latin typeface="Century Gothic" panose="020F0302020204030204"/>
              </a:rPr>
              <a:t>VFT POPULATIONS AT RISK</a:t>
            </a:r>
          </a:p>
        </p:txBody>
      </p:sp>
      <p:sp>
        <p:nvSpPr>
          <p:cNvPr id="10" name="Text Placeholder 3">
            <a:extLst>
              <a:ext uri="{FF2B5EF4-FFF2-40B4-BE49-F238E27FC236}">
                <a16:creationId xmlns:a16="http://schemas.microsoft.com/office/drawing/2014/main" id="{FDFA8422-7E04-4197-990A-28EB09EB2D2A}"/>
              </a:ext>
            </a:extLst>
          </p:cNvPr>
          <p:cNvSpPr txBox="1">
            <a:spLocks/>
          </p:cNvSpPr>
          <p:nvPr/>
        </p:nvSpPr>
        <p:spPr>
          <a:xfrm>
            <a:off x="4243150" y="1221926"/>
            <a:ext cx="4906380" cy="5259860"/>
          </a:xfrm>
          <a:prstGeom prst="rect">
            <a:avLst/>
          </a:prstGeom>
        </p:spPr>
        <p:txBody>
          <a:bodyPr lIns="91440" tIns="45720" rIns="91440" bIns="45720"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Clr>
                <a:srgbClr val="66A478"/>
              </a:buClr>
              <a:buNone/>
            </a:pPr>
            <a:r>
              <a:rPr lang="en-US" sz="2000" b="1" dirty="0">
                <a:solidFill>
                  <a:schemeClr val="tx1">
                    <a:lumMod val="75000"/>
                    <a:lumOff val="25000"/>
                  </a:schemeClr>
                </a:solidFill>
                <a:latin typeface="Century Gothic" panose="020B0502020202020204" pitchFamily="34" charset="0"/>
                <a:cs typeface="Calibri" panose="020F0502020204030204"/>
              </a:rPr>
              <a:t>Surviving</a:t>
            </a:r>
            <a:r>
              <a:rPr lang="en-US" sz="2000" dirty="0">
                <a:solidFill>
                  <a:schemeClr val="tx1">
                    <a:lumMod val="75000"/>
                    <a:lumOff val="25000"/>
                  </a:schemeClr>
                </a:solidFill>
                <a:latin typeface="Century Gothic" panose="020B0502020202020204" pitchFamily="34" charset="0"/>
                <a:cs typeface="Calibri" panose="020F0502020204030204"/>
              </a:rPr>
              <a:t> on Nature Conservancy lands, state-owned lands, and military bases</a:t>
            </a:r>
          </a:p>
          <a:p>
            <a:pPr marL="0" indent="0">
              <a:lnSpc>
                <a:spcPct val="100000"/>
              </a:lnSpc>
              <a:spcAft>
                <a:spcPts val="600"/>
              </a:spcAft>
              <a:buClr>
                <a:srgbClr val="66A478"/>
              </a:buClr>
              <a:buNone/>
            </a:pPr>
            <a:r>
              <a:rPr lang="en-US" sz="2000" b="1" dirty="0">
                <a:solidFill>
                  <a:schemeClr val="tx1">
                    <a:lumMod val="75000"/>
                    <a:lumOff val="25000"/>
                  </a:schemeClr>
                </a:solidFill>
                <a:latin typeface="Century Gothic" panose="020B0502020202020204" pitchFamily="34" charset="0"/>
              </a:rPr>
              <a:t>Threats </a:t>
            </a:r>
            <a:r>
              <a:rPr lang="en-US" sz="2000" dirty="0">
                <a:solidFill>
                  <a:schemeClr val="tx1">
                    <a:lumMod val="75000"/>
                    <a:lumOff val="25000"/>
                  </a:schemeClr>
                </a:solidFill>
                <a:latin typeface="Century Gothic" panose="020B0502020202020204" pitchFamily="34" charset="0"/>
              </a:rPr>
              <a:t>to VFT populations:</a:t>
            </a:r>
            <a:endParaRPr lang="en-US" sz="2000" dirty="0">
              <a:solidFill>
                <a:schemeClr val="tx1">
                  <a:lumMod val="75000"/>
                  <a:lumOff val="25000"/>
                </a:schemeClr>
              </a:solidFill>
              <a:latin typeface="Century Gothic" panose="020B0502020202020204" pitchFamily="34" charset="0"/>
              <a:cs typeface="Calibri"/>
            </a:endParaRPr>
          </a:p>
          <a:p>
            <a:pPr lvl="1">
              <a:lnSpc>
                <a:spcPct val="120000"/>
              </a:lnSpc>
              <a:spcBef>
                <a:spcPts val="0"/>
              </a:spcBef>
              <a:buClr>
                <a:srgbClr val="66A478"/>
              </a:buClr>
            </a:pPr>
            <a:r>
              <a:rPr lang="en-US" sz="2000" dirty="0">
                <a:solidFill>
                  <a:schemeClr val="tx1">
                    <a:lumMod val="75000"/>
                    <a:lumOff val="25000"/>
                  </a:schemeClr>
                </a:solidFill>
                <a:latin typeface="Century Gothic" panose="020B0502020202020204" pitchFamily="34" charset="0"/>
              </a:rPr>
              <a:t>Fire suppression</a:t>
            </a:r>
            <a:endParaRPr lang="en-US" sz="2000" dirty="0">
              <a:solidFill>
                <a:schemeClr val="tx1">
                  <a:lumMod val="75000"/>
                  <a:lumOff val="25000"/>
                </a:schemeClr>
              </a:solidFill>
              <a:latin typeface="Century Gothic" panose="020B0502020202020204" pitchFamily="34" charset="0"/>
              <a:cs typeface="Calibri"/>
            </a:endParaRPr>
          </a:p>
          <a:p>
            <a:pPr lvl="1">
              <a:lnSpc>
                <a:spcPct val="120000"/>
              </a:lnSpc>
              <a:spcBef>
                <a:spcPts val="0"/>
              </a:spcBef>
              <a:buClr>
                <a:srgbClr val="66A478"/>
              </a:buClr>
            </a:pPr>
            <a:r>
              <a:rPr lang="en-US" sz="2000" dirty="0">
                <a:solidFill>
                  <a:schemeClr val="tx1">
                    <a:lumMod val="75000"/>
                    <a:lumOff val="25000"/>
                  </a:schemeClr>
                </a:solidFill>
                <a:latin typeface="Century Gothic" panose="020B0502020202020204" pitchFamily="34" charset="0"/>
              </a:rPr>
              <a:t>Poaching</a:t>
            </a:r>
          </a:p>
          <a:p>
            <a:pPr lvl="1">
              <a:lnSpc>
                <a:spcPct val="120000"/>
              </a:lnSpc>
              <a:spcBef>
                <a:spcPts val="0"/>
              </a:spcBef>
              <a:buClr>
                <a:srgbClr val="66A478"/>
              </a:buClr>
            </a:pPr>
            <a:r>
              <a:rPr lang="en-US" sz="2000" dirty="0">
                <a:solidFill>
                  <a:schemeClr val="tx1">
                    <a:lumMod val="75000"/>
                    <a:lumOff val="25000"/>
                  </a:schemeClr>
                </a:solidFill>
                <a:latin typeface="Century Gothic" panose="020B0502020202020204" pitchFamily="34" charset="0"/>
              </a:rPr>
              <a:t>Habitat loss/ development</a:t>
            </a:r>
          </a:p>
          <a:p>
            <a:pPr lvl="1">
              <a:lnSpc>
                <a:spcPct val="120000"/>
              </a:lnSpc>
              <a:spcBef>
                <a:spcPts val="0"/>
              </a:spcBef>
              <a:buClr>
                <a:srgbClr val="66A478"/>
              </a:buClr>
            </a:pPr>
            <a:r>
              <a:rPr lang="en-US" sz="2000" dirty="0">
                <a:solidFill>
                  <a:schemeClr val="tx1">
                    <a:lumMod val="75000"/>
                    <a:lumOff val="25000"/>
                  </a:schemeClr>
                </a:solidFill>
                <a:latin typeface="Century Gothic" panose="020B0502020202020204" pitchFamily="34" charset="0"/>
              </a:rPr>
              <a:t>Changes to hydrology</a:t>
            </a:r>
          </a:p>
          <a:p>
            <a:pPr lvl="1">
              <a:lnSpc>
                <a:spcPct val="120000"/>
              </a:lnSpc>
              <a:spcBef>
                <a:spcPts val="0"/>
              </a:spcBef>
              <a:buClr>
                <a:srgbClr val="66A478"/>
              </a:buClr>
            </a:pPr>
            <a:r>
              <a:rPr lang="en-US" sz="2000" dirty="0">
                <a:solidFill>
                  <a:schemeClr val="tx1">
                    <a:lumMod val="75000"/>
                    <a:lumOff val="25000"/>
                  </a:schemeClr>
                </a:solidFill>
                <a:latin typeface="Century Gothic" panose="020B0502020202020204" pitchFamily="34" charset="0"/>
              </a:rPr>
              <a:t>Climate change</a:t>
            </a:r>
          </a:p>
          <a:p>
            <a:pPr lvl="1">
              <a:lnSpc>
                <a:spcPct val="120000"/>
              </a:lnSpc>
              <a:spcBef>
                <a:spcPts val="0"/>
              </a:spcBef>
              <a:spcAft>
                <a:spcPts val="600"/>
              </a:spcAft>
              <a:buClr>
                <a:srgbClr val="66A478"/>
              </a:buClr>
            </a:pPr>
            <a:r>
              <a:rPr lang="en-US" sz="2000" dirty="0">
                <a:solidFill>
                  <a:schemeClr val="tx1">
                    <a:lumMod val="75000"/>
                    <a:lumOff val="25000"/>
                  </a:schemeClr>
                </a:solidFill>
                <a:latin typeface="Century Gothic" panose="020B0502020202020204" pitchFamily="34" charset="0"/>
              </a:rPr>
              <a:t>Reproductive isolation/ Loss of genetic diversity</a:t>
            </a:r>
          </a:p>
          <a:p>
            <a:pPr marL="0" indent="0">
              <a:lnSpc>
                <a:spcPct val="100000"/>
              </a:lnSpc>
              <a:spcAft>
                <a:spcPts val="600"/>
              </a:spcAft>
              <a:buClr>
                <a:srgbClr val="66A478"/>
              </a:buClr>
              <a:buNone/>
            </a:pPr>
            <a:r>
              <a:rPr lang="en-US" sz="2000" dirty="0">
                <a:solidFill>
                  <a:schemeClr val="tx1">
                    <a:lumMod val="75000"/>
                    <a:lumOff val="25000"/>
                  </a:schemeClr>
                </a:solidFill>
                <a:latin typeface="Century Gothic" panose="020B0502020202020204" pitchFamily="34" charset="0"/>
              </a:rPr>
              <a:t>IUCN Red List:  </a:t>
            </a:r>
            <a:r>
              <a:rPr lang="en-US" sz="2000" b="1" dirty="0">
                <a:solidFill>
                  <a:schemeClr val="tx1">
                    <a:lumMod val="75000"/>
                    <a:lumOff val="25000"/>
                  </a:schemeClr>
                </a:solidFill>
                <a:latin typeface="Century Gothic" panose="020B0502020202020204" pitchFamily="34" charset="0"/>
              </a:rPr>
              <a:t>Vulnerable (VU)</a:t>
            </a:r>
          </a:p>
          <a:p>
            <a:pPr marL="0" indent="0">
              <a:lnSpc>
                <a:spcPct val="100000"/>
              </a:lnSpc>
              <a:spcAft>
                <a:spcPts val="600"/>
              </a:spcAft>
              <a:buClr>
                <a:srgbClr val="66A478"/>
              </a:buClr>
              <a:buNone/>
            </a:pPr>
            <a:r>
              <a:rPr lang="en-US" sz="2000" dirty="0">
                <a:solidFill>
                  <a:schemeClr val="tx1">
                    <a:lumMod val="75000"/>
                    <a:lumOff val="25000"/>
                  </a:schemeClr>
                </a:solidFill>
                <a:latin typeface="Century Gothic" panose="020B0502020202020204" pitchFamily="34" charset="0"/>
              </a:rPr>
              <a:t>NatureServe:</a:t>
            </a:r>
            <a:r>
              <a:rPr lang="en-US" sz="2000" b="1" dirty="0">
                <a:solidFill>
                  <a:schemeClr val="tx1">
                    <a:lumMod val="75000"/>
                    <a:lumOff val="25000"/>
                  </a:schemeClr>
                </a:solidFill>
                <a:latin typeface="Century Gothic" panose="020B0502020202020204" pitchFamily="34" charset="0"/>
              </a:rPr>
              <a:t>  G2 Imperiled</a:t>
            </a:r>
          </a:p>
          <a:p>
            <a:pPr marL="0" indent="0">
              <a:lnSpc>
                <a:spcPct val="100000"/>
              </a:lnSpc>
              <a:spcAft>
                <a:spcPts val="600"/>
              </a:spcAft>
              <a:buClr>
                <a:srgbClr val="66A478"/>
              </a:buClr>
              <a:buNone/>
            </a:pPr>
            <a:r>
              <a:rPr lang="en-US" sz="2000" dirty="0">
                <a:solidFill>
                  <a:schemeClr val="tx1">
                    <a:lumMod val="75000"/>
                    <a:lumOff val="25000"/>
                  </a:schemeClr>
                </a:solidFill>
                <a:latin typeface="Century Gothic" panose="020B0502020202020204" pitchFamily="34" charset="0"/>
              </a:rPr>
              <a:t>2014:  VFT poaching a </a:t>
            </a:r>
            <a:r>
              <a:rPr lang="en-US" sz="2000" b="1" dirty="0">
                <a:solidFill>
                  <a:schemeClr val="tx1">
                    <a:lumMod val="75000"/>
                    <a:lumOff val="25000"/>
                  </a:schemeClr>
                </a:solidFill>
                <a:latin typeface="Century Gothic" panose="020B0502020202020204" pitchFamily="34" charset="0"/>
              </a:rPr>
              <a:t>felony </a:t>
            </a:r>
            <a:r>
              <a:rPr lang="en-US" sz="2000" dirty="0">
                <a:solidFill>
                  <a:schemeClr val="tx1">
                    <a:lumMod val="75000"/>
                    <a:lumOff val="25000"/>
                  </a:schemeClr>
                </a:solidFill>
                <a:latin typeface="Century Gothic" panose="020B0502020202020204" pitchFamily="34" charset="0"/>
              </a:rPr>
              <a:t>in NC</a:t>
            </a:r>
          </a:p>
          <a:p>
            <a:pPr marL="0" indent="0">
              <a:lnSpc>
                <a:spcPct val="100000"/>
              </a:lnSpc>
              <a:spcAft>
                <a:spcPts val="600"/>
              </a:spcAft>
              <a:buClr>
                <a:srgbClr val="66A478"/>
              </a:buClr>
              <a:buNone/>
            </a:pPr>
            <a:r>
              <a:rPr lang="en-US" sz="2000" b="1" dirty="0">
                <a:solidFill>
                  <a:schemeClr val="tx1">
                    <a:lumMod val="75000"/>
                    <a:lumOff val="25000"/>
                  </a:schemeClr>
                </a:solidFill>
                <a:latin typeface="Century Gothic" panose="020B0502020202020204" pitchFamily="34" charset="0"/>
              </a:rPr>
              <a:t>CITES Appendix II </a:t>
            </a:r>
            <a:r>
              <a:rPr lang="en-US" sz="2000" dirty="0">
                <a:solidFill>
                  <a:schemeClr val="tx1">
                    <a:lumMod val="75000"/>
                    <a:lumOff val="25000"/>
                  </a:schemeClr>
                </a:solidFill>
                <a:latin typeface="Century Gothic" panose="020B0502020202020204" pitchFamily="34" charset="0"/>
              </a:rPr>
              <a:t>(Convention on International Trade in Endangered Species of Wild Fauna and Flora)</a:t>
            </a:r>
          </a:p>
        </p:txBody>
      </p:sp>
      <p:pic>
        <p:nvPicPr>
          <p:cNvPr id="5" name="Picture 5" descr="A picture containing text, indoor, flower, plant&#10;&#10;Description automatically generated">
            <a:extLst>
              <a:ext uri="{FF2B5EF4-FFF2-40B4-BE49-F238E27FC236}">
                <a16:creationId xmlns:a16="http://schemas.microsoft.com/office/drawing/2014/main" id="{8251BE96-A595-47C8-A073-7D70C76B4672}"/>
              </a:ext>
            </a:extLst>
          </p:cNvPr>
          <p:cNvPicPr>
            <a:picLocks noChangeAspect="1"/>
          </p:cNvPicPr>
          <p:nvPr/>
        </p:nvPicPr>
        <p:blipFill>
          <a:blip r:embed="rId3"/>
          <a:stretch>
            <a:fillRect/>
          </a:stretch>
        </p:blipFill>
        <p:spPr>
          <a:xfrm>
            <a:off x="209909" y="1226389"/>
            <a:ext cx="3735236" cy="4980316"/>
          </a:xfrm>
          <a:prstGeom prst="rect">
            <a:avLst/>
          </a:prstGeom>
          <a:ln>
            <a:noFill/>
          </a:ln>
          <a:effectLst>
            <a:softEdge rad="112500"/>
          </a:effectLst>
        </p:spPr>
      </p:pic>
      <p:pic>
        <p:nvPicPr>
          <p:cNvPr id="6" name="Picture 6" descr="A picture containing plant, green&#10;&#10;Description automatically generated">
            <a:extLst>
              <a:ext uri="{FF2B5EF4-FFF2-40B4-BE49-F238E27FC236}">
                <a16:creationId xmlns:a16="http://schemas.microsoft.com/office/drawing/2014/main" id="{4B01DCAC-FD24-474E-8958-DEB533F360B1}"/>
              </a:ext>
            </a:extLst>
          </p:cNvPr>
          <p:cNvPicPr>
            <a:picLocks noChangeAspect="1"/>
          </p:cNvPicPr>
          <p:nvPr/>
        </p:nvPicPr>
        <p:blipFill>
          <a:blip r:embed="rId4"/>
          <a:stretch>
            <a:fillRect/>
          </a:stretch>
        </p:blipFill>
        <p:spPr>
          <a:xfrm>
            <a:off x="9394636" y="1861437"/>
            <a:ext cx="2341200" cy="4498918"/>
          </a:xfrm>
          <a:prstGeom prst="rect">
            <a:avLst/>
          </a:prstGeom>
          <a:ln>
            <a:noFill/>
          </a:ln>
          <a:effectLst>
            <a:softEdge rad="112500"/>
          </a:effectLst>
        </p:spPr>
      </p:pic>
      <p:sp>
        <p:nvSpPr>
          <p:cNvPr id="7" name="Text Placeholder 4">
            <a:extLst>
              <a:ext uri="{FF2B5EF4-FFF2-40B4-BE49-F238E27FC236}">
                <a16:creationId xmlns:a16="http://schemas.microsoft.com/office/drawing/2014/main" id="{5D55ECB8-B429-4B4E-865A-EB8217E51AF9}"/>
              </a:ext>
            </a:extLst>
          </p:cNvPr>
          <p:cNvSpPr txBox="1">
            <a:spLocks/>
          </p:cNvSpPr>
          <p:nvPr/>
        </p:nvSpPr>
        <p:spPr>
          <a:xfrm>
            <a:off x="8908983" y="6360355"/>
            <a:ext cx="2737801" cy="276924"/>
          </a:xfrm>
          <a:prstGeom prst="rect">
            <a:avLst/>
          </a:prstGeom>
          <a:solidFill>
            <a:schemeClr val="bg1"/>
          </a:solidFill>
        </p:spPr>
        <p:txBody>
          <a:bodyPr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kumimoji="0" lang="en-US" sz="1050" i="0" u="none" strike="noStrike" kern="1200" cap="none" spc="0" normalizeH="0" baseline="0" noProof="0" dirty="0">
                <a:ln>
                  <a:noFill/>
                </a:ln>
                <a:solidFill>
                  <a:schemeClr val="tx1">
                    <a:lumMod val="75000"/>
                    <a:lumOff val="25000"/>
                  </a:schemeClr>
                </a:solidFill>
                <a:effectLst/>
                <a:uLnTx/>
                <a:uFillTx/>
                <a:latin typeface="Century Gothic"/>
              </a:rPr>
              <a:t>Credit: </a:t>
            </a:r>
            <a:r>
              <a:rPr lang="en-US" sz="1050" dirty="0">
                <a:solidFill>
                  <a:schemeClr val="tx1">
                    <a:lumMod val="75000"/>
                    <a:lumOff val="25000"/>
                  </a:schemeClr>
                </a:solidFill>
                <a:latin typeface="Century Gothic"/>
              </a:rPr>
              <a:t>Johnny Randall</a:t>
            </a:r>
            <a:endParaRPr lang="en-US" sz="105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ndParaRPr>
          </a:p>
        </p:txBody>
      </p:sp>
      <p:sp>
        <p:nvSpPr>
          <p:cNvPr id="8" name="Text Placeholder 4">
            <a:extLst>
              <a:ext uri="{FF2B5EF4-FFF2-40B4-BE49-F238E27FC236}">
                <a16:creationId xmlns:a16="http://schemas.microsoft.com/office/drawing/2014/main" id="{CE5A976F-3C4E-496C-B197-95A87FB99247}"/>
              </a:ext>
            </a:extLst>
          </p:cNvPr>
          <p:cNvSpPr txBox="1">
            <a:spLocks/>
          </p:cNvSpPr>
          <p:nvPr/>
        </p:nvSpPr>
        <p:spPr>
          <a:xfrm>
            <a:off x="180515" y="6189230"/>
            <a:ext cx="1221843" cy="268726"/>
          </a:xfrm>
          <a:prstGeom prst="rect">
            <a:avLst/>
          </a:prstGeom>
          <a:solidFill>
            <a:schemeClr val="bg1"/>
          </a:solidFill>
        </p:spPr>
        <p:txBody>
          <a:bodyPr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kumimoji="0" lang="en-US" sz="1050" i="0" u="none" strike="noStrike" kern="1200" cap="none" spc="0" normalizeH="0" baseline="0" noProof="0" dirty="0">
                <a:ln>
                  <a:noFill/>
                </a:ln>
                <a:solidFill>
                  <a:schemeClr val="tx1">
                    <a:lumMod val="75000"/>
                    <a:lumOff val="25000"/>
                  </a:schemeClr>
                </a:solidFill>
                <a:effectLst/>
                <a:uLnTx/>
                <a:uFillTx/>
                <a:latin typeface="Century Gothic"/>
              </a:rPr>
              <a:t>Credit: </a:t>
            </a:r>
            <a:r>
              <a:rPr lang="en-US" sz="1050" dirty="0">
                <a:solidFill>
                  <a:schemeClr val="tx1">
                    <a:lumMod val="75000"/>
                    <a:lumOff val="25000"/>
                  </a:schemeClr>
                </a:solidFill>
                <a:latin typeface="Century Gothic"/>
              </a:rPr>
              <a:t>NCBG</a:t>
            </a:r>
            <a:endParaRPr lang="en-US" sz="105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ndParaRPr>
          </a:p>
        </p:txBody>
      </p:sp>
      <p:pic>
        <p:nvPicPr>
          <p:cNvPr id="4" name="Picture 3">
            <a:extLst>
              <a:ext uri="{FF2B5EF4-FFF2-40B4-BE49-F238E27FC236}">
                <a16:creationId xmlns:a16="http://schemas.microsoft.com/office/drawing/2014/main" id="{4D566115-E5BC-E3C2-19C9-5060802CB01B}"/>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149530" y="247192"/>
            <a:ext cx="2809916" cy="1376487"/>
          </a:xfrm>
          <a:prstGeom prst="rect">
            <a:avLst/>
          </a:prstGeom>
          <a:effectLst/>
        </p:spPr>
      </p:pic>
      <p:sp>
        <p:nvSpPr>
          <p:cNvPr id="11" name="TextBox 10">
            <a:extLst>
              <a:ext uri="{FF2B5EF4-FFF2-40B4-BE49-F238E27FC236}">
                <a16:creationId xmlns:a16="http://schemas.microsoft.com/office/drawing/2014/main" id="{8C60CBC5-FF9B-762F-90FB-85993CEAF878}"/>
              </a:ext>
            </a:extLst>
          </p:cNvPr>
          <p:cNvSpPr txBox="1"/>
          <p:nvPr/>
        </p:nvSpPr>
        <p:spPr>
          <a:xfrm>
            <a:off x="8830767" y="1623679"/>
            <a:ext cx="1679539" cy="237757"/>
          </a:xfrm>
          <a:prstGeom prst="rect">
            <a:avLst/>
          </a:prstGeom>
          <a:noFill/>
        </p:spPr>
        <p:txBody>
          <a:bodyPr wrap="square">
            <a:spAutoFit/>
          </a:bodyPr>
          <a:lstStyle/>
          <a:p>
            <a:pPr algn="ctr">
              <a:lnSpc>
                <a:spcPct val="90000"/>
              </a:lnSpc>
              <a:spcBef>
                <a:spcPts val="1000"/>
              </a:spcBef>
              <a:defRPr/>
            </a:pPr>
            <a:r>
              <a:rPr kumimoji="0" lang="en-US" sz="1050" i="0" u="none" strike="noStrike" kern="1200" cap="none" spc="0" normalizeH="0" baseline="0" noProof="0" dirty="0">
                <a:ln>
                  <a:noFill/>
                </a:ln>
                <a:solidFill>
                  <a:schemeClr val="tx1">
                    <a:lumMod val="75000"/>
                    <a:lumOff val="25000"/>
                  </a:schemeClr>
                </a:solidFill>
                <a:effectLst/>
                <a:uLnTx/>
                <a:uFillTx/>
                <a:latin typeface="Century Gothic"/>
              </a:rPr>
              <a:t>Credit: </a:t>
            </a:r>
            <a:r>
              <a:rPr lang="en-US" sz="1050" dirty="0">
                <a:solidFill>
                  <a:schemeClr val="tx1">
                    <a:lumMod val="75000"/>
                    <a:lumOff val="25000"/>
                  </a:schemeClr>
                </a:solidFill>
                <a:latin typeface="Century Gothic"/>
              </a:rPr>
              <a:t>NCBG</a:t>
            </a:r>
            <a:endParaRPr lang="en-US" sz="105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ndParaRPr>
          </a:p>
        </p:txBody>
      </p:sp>
    </p:spTree>
    <p:extLst>
      <p:ext uri="{BB962C8B-B14F-4D97-AF65-F5344CB8AC3E}">
        <p14:creationId xmlns:p14="http://schemas.microsoft.com/office/powerpoint/2010/main" val="404590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22C37-9963-4D41-9BCC-F81938FFDA56}"/>
              </a:ext>
            </a:extLst>
          </p:cNvPr>
          <p:cNvSpPr txBox="1">
            <a:spLocks/>
          </p:cNvSpPr>
          <p:nvPr/>
        </p:nvSpPr>
        <p:spPr>
          <a:xfrm>
            <a:off x="495299" y="281354"/>
            <a:ext cx="11437308" cy="102589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66A478"/>
                </a:solidFill>
                <a:latin typeface="Century Gothic"/>
                <a:cs typeface="Calibri Light"/>
              </a:rPr>
              <a:t>VFT CONSERVATION </a:t>
            </a:r>
          </a:p>
          <a:p>
            <a:r>
              <a:rPr lang="en-US" sz="3600" dirty="0">
                <a:solidFill>
                  <a:srgbClr val="66A478"/>
                </a:solidFill>
                <a:latin typeface="Century Gothic"/>
                <a:cs typeface="Calibri Light"/>
              </a:rPr>
              <a:t>NORTH CAROLINA BOTANICAL GARDEN (NCBG)</a:t>
            </a:r>
          </a:p>
        </p:txBody>
      </p:sp>
      <p:sp>
        <p:nvSpPr>
          <p:cNvPr id="7" name="Text Placeholder 5">
            <a:extLst>
              <a:ext uri="{FF2B5EF4-FFF2-40B4-BE49-F238E27FC236}">
                <a16:creationId xmlns:a16="http://schemas.microsoft.com/office/drawing/2014/main" id="{A0B55B1E-B33D-4996-8C2D-9C4B76C2C3E9}"/>
              </a:ext>
            </a:extLst>
          </p:cNvPr>
          <p:cNvSpPr txBox="1">
            <a:spLocks/>
          </p:cNvSpPr>
          <p:nvPr/>
        </p:nvSpPr>
        <p:spPr>
          <a:xfrm>
            <a:off x="6312877" y="1652668"/>
            <a:ext cx="5619729" cy="4923977"/>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buClr>
                <a:srgbClr val="66A478"/>
              </a:buClr>
            </a:pPr>
            <a:r>
              <a:rPr lang="en-US" sz="2400" dirty="0">
                <a:solidFill>
                  <a:schemeClr val="tx1">
                    <a:lumMod val="75000"/>
                    <a:lumOff val="25000"/>
                  </a:schemeClr>
                </a:solidFill>
                <a:latin typeface="Century Gothic" panose="020B0502020202020204" pitchFamily="34" charset="0"/>
                <a:cs typeface="Calibri" panose="020F0502020204030204"/>
              </a:rPr>
              <a:t>Research collaborations</a:t>
            </a:r>
          </a:p>
          <a:p>
            <a:pPr lvl="1">
              <a:lnSpc>
                <a:spcPct val="100000"/>
              </a:lnSpc>
              <a:spcBef>
                <a:spcPts val="0"/>
              </a:spcBef>
              <a:spcAft>
                <a:spcPts val="600"/>
              </a:spcAft>
              <a:buClr>
                <a:srgbClr val="66A478"/>
              </a:buClr>
            </a:pPr>
            <a:r>
              <a:rPr lang="en-US" sz="1800" dirty="0">
                <a:solidFill>
                  <a:schemeClr val="tx1">
                    <a:lumMod val="75000"/>
                    <a:lumOff val="25000"/>
                  </a:schemeClr>
                </a:solidFill>
                <a:latin typeface="Century Gothic" panose="020B0502020202020204" pitchFamily="34" charset="0"/>
                <a:cs typeface="Calibri" panose="020F0502020204030204"/>
              </a:rPr>
              <a:t>Surveying genetic diversity</a:t>
            </a:r>
          </a:p>
          <a:p>
            <a:pPr lvl="1">
              <a:lnSpc>
                <a:spcPct val="100000"/>
              </a:lnSpc>
              <a:spcBef>
                <a:spcPts val="0"/>
              </a:spcBef>
              <a:spcAft>
                <a:spcPts val="600"/>
              </a:spcAft>
              <a:buClr>
                <a:srgbClr val="66A478"/>
              </a:buClr>
            </a:pPr>
            <a:r>
              <a:rPr lang="en-US" sz="1800" dirty="0">
                <a:solidFill>
                  <a:schemeClr val="tx1">
                    <a:lumMod val="75000"/>
                    <a:lumOff val="25000"/>
                  </a:schemeClr>
                </a:solidFill>
                <a:latin typeface="Century Gothic" panose="020B0502020202020204" pitchFamily="34" charset="0"/>
                <a:cs typeface="Calibri" panose="020F0502020204030204"/>
              </a:rPr>
              <a:t>Pollinator/prey distinction of snap-traps</a:t>
            </a:r>
          </a:p>
          <a:p>
            <a:pPr>
              <a:lnSpc>
                <a:spcPct val="100000"/>
              </a:lnSpc>
              <a:spcBef>
                <a:spcPts val="0"/>
              </a:spcBef>
              <a:spcAft>
                <a:spcPts val="600"/>
              </a:spcAft>
              <a:buClr>
                <a:srgbClr val="66A478"/>
              </a:buClr>
            </a:pPr>
            <a:r>
              <a:rPr lang="en-US" sz="2400" dirty="0">
                <a:solidFill>
                  <a:schemeClr val="tx1">
                    <a:lumMod val="75000"/>
                    <a:lumOff val="25000"/>
                  </a:schemeClr>
                </a:solidFill>
                <a:latin typeface="Century Gothic" panose="020B0502020202020204" pitchFamily="34" charset="0"/>
                <a:cs typeface="Calibri" panose="020F0502020204030204"/>
              </a:rPr>
              <a:t>Seed banking (~300 rare species)</a:t>
            </a:r>
          </a:p>
          <a:p>
            <a:pPr lvl="1">
              <a:lnSpc>
                <a:spcPct val="100000"/>
              </a:lnSpc>
              <a:spcBef>
                <a:spcPts val="0"/>
              </a:spcBef>
              <a:spcAft>
                <a:spcPts val="600"/>
              </a:spcAft>
              <a:buClr>
                <a:srgbClr val="66A478"/>
              </a:buClr>
            </a:pPr>
            <a:r>
              <a:rPr lang="en-US" sz="1800" dirty="0">
                <a:solidFill>
                  <a:schemeClr val="tx1">
                    <a:lumMod val="75000"/>
                    <a:lumOff val="25000"/>
                  </a:schemeClr>
                </a:solidFill>
                <a:latin typeface="Century Gothic" panose="020B0502020202020204" pitchFamily="34" charset="0"/>
                <a:cs typeface="Calibri" panose="020F0502020204030204"/>
              </a:rPr>
              <a:t>Temp/humidity controlled room</a:t>
            </a:r>
          </a:p>
          <a:p>
            <a:pPr>
              <a:lnSpc>
                <a:spcPct val="100000"/>
              </a:lnSpc>
              <a:spcBef>
                <a:spcPts val="0"/>
              </a:spcBef>
              <a:spcAft>
                <a:spcPts val="600"/>
              </a:spcAft>
              <a:buClr>
                <a:srgbClr val="66A478"/>
              </a:buClr>
            </a:pPr>
            <a:r>
              <a:rPr lang="en-US" sz="2400" dirty="0">
                <a:solidFill>
                  <a:schemeClr val="tx1">
                    <a:lumMod val="75000"/>
                    <a:lumOff val="25000"/>
                  </a:schemeClr>
                </a:solidFill>
                <a:latin typeface="Century Gothic" panose="020B0502020202020204" pitchFamily="34" charset="0"/>
                <a:cs typeface="Calibri" panose="020F0502020204030204"/>
              </a:rPr>
              <a:t>Searching for new populations and locations to conserve</a:t>
            </a:r>
          </a:p>
          <a:p>
            <a:pPr>
              <a:lnSpc>
                <a:spcPct val="100000"/>
              </a:lnSpc>
              <a:spcBef>
                <a:spcPts val="0"/>
              </a:spcBef>
              <a:spcAft>
                <a:spcPts val="600"/>
              </a:spcAft>
              <a:buClr>
                <a:srgbClr val="66A478"/>
              </a:buClr>
            </a:pPr>
            <a:r>
              <a:rPr lang="en-US" sz="2400" dirty="0">
                <a:solidFill>
                  <a:schemeClr val="tx1">
                    <a:lumMod val="75000"/>
                    <a:lumOff val="25000"/>
                  </a:schemeClr>
                </a:solidFill>
                <a:latin typeface="Century Gothic" panose="020B0502020202020204" pitchFamily="34" charset="0"/>
              </a:rPr>
              <a:t>2016:  26 researchers submitted petition to list VFT as Endangered under 1973 Endangered Species Act</a:t>
            </a:r>
          </a:p>
          <a:p>
            <a:pPr>
              <a:lnSpc>
                <a:spcPct val="100000"/>
              </a:lnSpc>
              <a:spcBef>
                <a:spcPts val="0"/>
              </a:spcBef>
              <a:spcAft>
                <a:spcPts val="600"/>
              </a:spcAft>
              <a:buClr>
                <a:srgbClr val="66A478"/>
              </a:buClr>
            </a:pPr>
            <a:endParaRPr lang="en-US" dirty="0">
              <a:solidFill>
                <a:schemeClr val="tx1">
                  <a:lumMod val="75000"/>
                  <a:lumOff val="25000"/>
                </a:schemeClr>
              </a:solidFill>
              <a:latin typeface="Century Gothic" panose="020B0502020202020204" pitchFamily="34" charset="0"/>
              <a:cs typeface="Calibri" panose="020F0502020204030204"/>
            </a:endParaRPr>
          </a:p>
        </p:txBody>
      </p:sp>
      <p:sp>
        <p:nvSpPr>
          <p:cNvPr id="12" name="TextBox 11">
            <a:extLst>
              <a:ext uri="{FF2B5EF4-FFF2-40B4-BE49-F238E27FC236}">
                <a16:creationId xmlns:a16="http://schemas.microsoft.com/office/drawing/2014/main" id="{2FEB6A9E-C4DA-294D-82D3-76648722B251}"/>
              </a:ext>
            </a:extLst>
          </p:cNvPr>
          <p:cNvSpPr txBox="1"/>
          <p:nvPr/>
        </p:nvSpPr>
        <p:spPr>
          <a:xfrm>
            <a:off x="495299" y="6404361"/>
            <a:ext cx="2761605" cy="253916"/>
          </a:xfrm>
          <a:prstGeom prst="rect">
            <a:avLst/>
          </a:prstGeom>
          <a:noFill/>
        </p:spPr>
        <p:txBody>
          <a:bodyPr wrap="square" rtlCol="0">
            <a:spAutoFit/>
          </a:bodyPr>
          <a:lstStyle/>
          <a:p>
            <a:r>
              <a:rPr lang="en-US" sz="1050" dirty="0">
                <a:latin typeface="Century Gothic" panose="020B0502020202020204" pitchFamily="34" charset="0"/>
              </a:rPr>
              <a:t>Credits: Johnny Randall</a:t>
            </a:r>
          </a:p>
        </p:txBody>
      </p:sp>
      <p:grpSp>
        <p:nvGrpSpPr>
          <p:cNvPr id="15" name="Group 14">
            <a:extLst>
              <a:ext uri="{FF2B5EF4-FFF2-40B4-BE49-F238E27FC236}">
                <a16:creationId xmlns:a16="http://schemas.microsoft.com/office/drawing/2014/main" id="{3D749D54-2F2D-4518-EEC4-1D92CF9CD32D}"/>
              </a:ext>
            </a:extLst>
          </p:cNvPr>
          <p:cNvGrpSpPr/>
          <p:nvPr/>
        </p:nvGrpSpPr>
        <p:grpSpPr>
          <a:xfrm>
            <a:off x="495299" y="1605905"/>
            <a:ext cx="5087044" cy="4765220"/>
            <a:chOff x="259393" y="1260484"/>
            <a:chExt cx="5087044" cy="4765220"/>
          </a:xfrm>
        </p:grpSpPr>
        <p:pic>
          <p:nvPicPr>
            <p:cNvPr id="6" name="Picture 5">
              <a:extLst>
                <a:ext uri="{FF2B5EF4-FFF2-40B4-BE49-F238E27FC236}">
                  <a16:creationId xmlns:a16="http://schemas.microsoft.com/office/drawing/2014/main" id="{2187C3E0-68FD-9E4F-05FE-F3DB53FBE19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839544" y="3811878"/>
              <a:ext cx="2506893" cy="2213826"/>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43C46E93-71DA-5ADB-A432-C5C0D355766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19427" y="3811878"/>
              <a:ext cx="2371020" cy="2213826"/>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B23CC5E7-5061-090F-E415-16A3D7257A0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839544" y="1307249"/>
              <a:ext cx="2506893" cy="2344435"/>
            </a:xfrm>
            <a:prstGeom prst="rect">
              <a:avLst/>
            </a:prstGeom>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D623BE0A-D86D-3971-BE93-F7C37BA648C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59393" y="1260484"/>
              <a:ext cx="2431053" cy="2391200"/>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345258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3AD5756-7AF2-430B-B9AF-F32C492F0DAF}"/>
              </a:ext>
            </a:extLst>
          </p:cNvPr>
          <p:cNvSpPr txBox="1">
            <a:spLocks/>
          </p:cNvSpPr>
          <p:nvPr/>
        </p:nvSpPr>
        <p:spPr>
          <a:xfrm>
            <a:off x="495300" y="383093"/>
            <a:ext cx="10108456" cy="419099"/>
          </a:xfrm>
          <a:prstGeom prst="rect">
            <a:avLst/>
          </a:prstGeom>
        </p:spPr>
        <p:txBody>
          <a:bodyPr lIns="91440" tIns="45720" rIns="91440" bIns="4572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66A478"/>
                </a:solidFill>
                <a:latin typeface="Century Gothic" panose="020F0302020204030204"/>
              </a:rPr>
              <a:t>OBJECTIVES</a:t>
            </a:r>
          </a:p>
        </p:txBody>
      </p:sp>
      <p:sp>
        <p:nvSpPr>
          <p:cNvPr id="12" name="TextBox 11">
            <a:extLst>
              <a:ext uri="{FF2B5EF4-FFF2-40B4-BE49-F238E27FC236}">
                <a16:creationId xmlns:a16="http://schemas.microsoft.com/office/drawing/2014/main" id="{24E68AA2-2FD2-752B-486D-2962A387FC03}"/>
              </a:ext>
            </a:extLst>
          </p:cNvPr>
          <p:cNvSpPr txBox="1"/>
          <p:nvPr/>
        </p:nvSpPr>
        <p:spPr>
          <a:xfrm>
            <a:off x="495300" y="1480025"/>
            <a:ext cx="4938346" cy="4555093"/>
          </a:xfrm>
          <a:prstGeom prst="rect">
            <a:avLst/>
          </a:prstGeom>
          <a:noFill/>
        </p:spPr>
        <p:txBody>
          <a:bodyPr wrap="square" rtlCol="0">
            <a:spAutoFit/>
          </a:bodyPr>
          <a:lstStyle/>
          <a:p>
            <a:pPr marL="285750" indent="-285750">
              <a:spcBef>
                <a:spcPts val="600"/>
              </a:spcBef>
              <a:spcAft>
                <a:spcPts val="600"/>
              </a:spcAft>
              <a:buClr>
                <a:schemeClr val="accent6"/>
              </a:buClr>
              <a:buFont typeface="Arial" panose="020B0604020202020204" pitchFamily="34" charset="0"/>
              <a:buChar char="•"/>
            </a:pPr>
            <a:r>
              <a:rPr lang="en-US" sz="2800" dirty="0">
                <a:solidFill>
                  <a:schemeClr val="tx1">
                    <a:lumMod val="75000"/>
                    <a:lumOff val="25000"/>
                  </a:schemeClr>
                </a:solidFill>
                <a:latin typeface="Century Gothic" panose="020B0502020202020204" pitchFamily="34" charset="0"/>
              </a:rPr>
              <a:t>Generate present-day (2021) map of suitable VFT habitat using habitat suitability models (HSM) created in SAHM software</a:t>
            </a:r>
          </a:p>
          <a:p>
            <a:pPr marL="285750" indent="-285750">
              <a:spcBef>
                <a:spcPts val="600"/>
              </a:spcBef>
              <a:spcAft>
                <a:spcPts val="600"/>
              </a:spcAft>
              <a:buClr>
                <a:schemeClr val="accent6"/>
              </a:buClr>
              <a:buFont typeface="Arial" panose="020B0604020202020204" pitchFamily="34" charset="0"/>
              <a:buChar char="•"/>
            </a:pPr>
            <a:r>
              <a:rPr lang="en-US" sz="2800" dirty="0">
                <a:solidFill>
                  <a:schemeClr val="tx1">
                    <a:lumMod val="75000"/>
                    <a:lumOff val="25000"/>
                  </a:schemeClr>
                </a:solidFill>
                <a:latin typeface="Century Gothic" panose="020B0502020202020204" pitchFamily="34" charset="0"/>
              </a:rPr>
              <a:t>Generate future (2050) land use map using </a:t>
            </a:r>
            <a:r>
              <a:rPr lang="en-US" sz="2800" dirty="0" err="1">
                <a:solidFill>
                  <a:schemeClr val="tx1">
                    <a:lumMod val="75000"/>
                    <a:lumOff val="25000"/>
                  </a:schemeClr>
                </a:solidFill>
                <a:latin typeface="Century Gothic" panose="020B0502020202020204" pitchFamily="34" charset="0"/>
              </a:rPr>
              <a:t>TerrSet</a:t>
            </a:r>
            <a:r>
              <a:rPr lang="en-US" sz="2800" dirty="0">
                <a:solidFill>
                  <a:schemeClr val="tx1">
                    <a:lumMod val="75000"/>
                    <a:lumOff val="25000"/>
                  </a:schemeClr>
                </a:solidFill>
                <a:latin typeface="Century Gothic" panose="020B0502020202020204" pitchFamily="34" charset="0"/>
              </a:rPr>
              <a:t> Land Change Modeler software</a:t>
            </a:r>
          </a:p>
        </p:txBody>
      </p:sp>
      <p:pic>
        <p:nvPicPr>
          <p:cNvPr id="13" name="Picture 12">
            <a:extLst>
              <a:ext uri="{FF2B5EF4-FFF2-40B4-BE49-F238E27FC236}">
                <a16:creationId xmlns:a16="http://schemas.microsoft.com/office/drawing/2014/main" id="{C662378A-E229-9347-8493-217C0CD9F39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55396" y="1626577"/>
            <a:ext cx="5872979" cy="3900710"/>
          </a:xfrm>
          <a:prstGeom prst="rect">
            <a:avLst/>
          </a:prstGeom>
          <a:effectLst>
            <a:outerShdw blurRad="50800" dist="38100" dir="2700000" algn="tl" rotWithShape="0">
              <a:prstClr val="black">
                <a:alpha val="40000"/>
              </a:prstClr>
            </a:outerShdw>
          </a:effectLst>
        </p:spPr>
      </p:pic>
      <p:sp>
        <p:nvSpPr>
          <p:cNvPr id="15" name="TextBox 14">
            <a:extLst>
              <a:ext uri="{FF2B5EF4-FFF2-40B4-BE49-F238E27FC236}">
                <a16:creationId xmlns:a16="http://schemas.microsoft.com/office/drawing/2014/main" id="{5947AB84-9E7B-72ED-4B02-542A79B9B412}"/>
              </a:ext>
            </a:extLst>
          </p:cNvPr>
          <p:cNvSpPr txBox="1"/>
          <p:nvPr/>
        </p:nvSpPr>
        <p:spPr>
          <a:xfrm>
            <a:off x="5627043" y="5569817"/>
            <a:ext cx="2000046" cy="253916"/>
          </a:xfrm>
          <a:prstGeom prst="rect">
            <a:avLst/>
          </a:prstGeom>
          <a:noFill/>
        </p:spPr>
        <p:txBody>
          <a:bodyPr wrap="square" rtlCol="0">
            <a:spAutoFit/>
          </a:bodyPr>
          <a:lstStyle/>
          <a:p>
            <a:r>
              <a:rPr lang="en-US" sz="1050" dirty="0">
                <a:latin typeface="Century Gothic" panose="020B0502020202020204" pitchFamily="34" charset="0"/>
              </a:rPr>
              <a:t>Credit:  Johnny Randall</a:t>
            </a:r>
          </a:p>
        </p:txBody>
      </p:sp>
    </p:spTree>
    <p:extLst>
      <p:ext uri="{BB962C8B-B14F-4D97-AF65-F5344CB8AC3E}">
        <p14:creationId xmlns:p14="http://schemas.microsoft.com/office/powerpoint/2010/main" val="1026555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Diagram&#10;&#10;Description automatically generated">
            <a:extLst>
              <a:ext uri="{FF2B5EF4-FFF2-40B4-BE49-F238E27FC236}">
                <a16:creationId xmlns:a16="http://schemas.microsoft.com/office/drawing/2014/main" id="{E033735D-D800-4660-9846-8F6C633BC356}"/>
              </a:ext>
            </a:extLst>
          </p:cNvPr>
          <p:cNvPicPr>
            <a:picLocks noChangeAspect="1"/>
          </p:cNvPicPr>
          <p:nvPr/>
        </p:nvPicPr>
        <p:blipFill>
          <a:blip r:embed="rId3"/>
          <a:stretch>
            <a:fillRect/>
          </a:stretch>
        </p:blipFill>
        <p:spPr>
          <a:xfrm>
            <a:off x="1074233" y="3984041"/>
            <a:ext cx="4287359" cy="2557680"/>
          </a:xfrm>
          <a:prstGeom prst="rect">
            <a:avLst/>
          </a:prstGeom>
        </p:spPr>
      </p:pic>
      <p:cxnSp>
        <p:nvCxnSpPr>
          <p:cNvPr id="19" name="Straight Arrow Connector 18">
            <a:extLst>
              <a:ext uri="{FF2B5EF4-FFF2-40B4-BE49-F238E27FC236}">
                <a16:creationId xmlns:a16="http://schemas.microsoft.com/office/drawing/2014/main" id="{BE02A8E9-A217-4A0D-81C5-C732EE66E1D6}"/>
              </a:ext>
            </a:extLst>
          </p:cNvPr>
          <p:cNvCxnSpPr>
            <a:cxnSpLocks/>
          </p:cNvCxnSpPr>
          <p:nvPr/>
        </p:nvCxnSpPr>
        <p:spPr>
          <a:xfrm flipH="1">
            <a:off x="4625606" y="963135"/>
            <a:ext cx="2265384" cy="4306674"/>
          </a:xfrm>
          <a:prstGeom prst="straightConnector1">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141A76AF-964B-448B-B10F-D220555DC447}"/>
              </a:ext>
            </a:extLst>
          </p:cNvPr>
          <p:cNvCxnSpPr>
            <a:cxnSpLocks/>
          </p:cNvCxnSpPr>
          <p:nvPr/>
        </p:nvCxnSpPr>
        <p:spPr>
          <a:xfrm flipH="1" flipV="1">
            <a:off x="4631620" y="5729884"/>
            <a:ext cx="2259370" cy="160994"/>
          </a:xfrm>
          <a:prstGeom prst="straightConnector1">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867781CC-D20F-470A-8027-D1EE67662A6E}"/>
              </a:ext>
            </a:extLst>
          </p:cNvPr>
          <p:cNvSpPr/>
          <p:nvPr/>
        </p:nvSpPr>
        <p:spPr>
          <a:xfrm>
            <a:off x="4171544" y="5269809"/>
            <a:ext cx="460075" cy="460075"/>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3">
            <a:extLst>
              <a:ext uri="{FF2B5EF4-FFF2-40B4-BE49-F238E27FC236}">
                <a16:creationId xmlns:a16="http://schemas.microsoft.com/office/drawing/2014/main" id="{BB5AD350-9BC2-4377-BCB2-F8481CEDC69F}"/>
              </a:ext>
            </a:extLst>
          </p:cNvPr>
          <p:cNvSpPr txBox="1">
            <a:spLocks/>
          </p:cNvSpPr>
          <p:nvPr/>
        </p:nvSpPr>
        <p:spPr>
          <a:xfrm>
            <a:off x="487883" y="1101379"/>
            <a:ext cx="4884256" cy="4929182"/>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buClr>
                <a:srgbClr val="66A478"/>
              </a:buClr>
            </a:pPr>
            <a:r>
              <a:rPr lang="en-US" sz="2400" dirty="0">
                <a:solidFill>
                  <a:schemeClr val="tx1">
                    <a:lumMod val="75000"/>
                    <a:lumOff val="25000"/>
                  </a:schemeClr>
                </a:solidFill>
                <a:latin typeface="Century Gothic" panose="020B0502020202020204" pitchFamily="34" charset="0"/>
                <a:ea typeface="+mn-lt"/>
                <a:cs typeface="+mn-lt"/>
              </a:rPr>
              <a:t>Convex polygon around all known VFT locations</a:t>
            </a:r>
          </a:p>
          <a:p>
            <a:pPr lvl="1">
              <a:lnSpc>
                <a:spcPct val="100000"/>
              </a:lnSpc>
              <a:spcAft>
                <a:spcPts val="600"/>
              </a:spcAft>
              <a:buClr>
                <a:srgbClr val="66A478"/>
              </a:buClr>
            </a:pPr>
            <a:r>
              <a:rPr lang="en-US" sz="2000" dirty="0">
                <a:solidFill>
                  <a:schemeClr val="tx1">
                    <a:lumMod val="75000"/>
                    <a:lumOff val="25000"/>
                  </a:schemeClr>
                </a:solidFill>
                <a:latin typeface="Century Gothic"/>
              </a:rPr>
              <a:t>400+ species occurrence points</a:t>
            </a:r>
            <a:endParaRPr lang="en-US" sz="2000" dirty="0">
              <a:solidFill>
                <a:schemeClr val="tx1">
                  <a:lumMod val="75000"/>
                  <a:lumOff val="25000"/>
                </a:schemeClr>
              </a:solidFill>
              <a:latin typeface="Century Gothic"/>
              <a:cs typeface="Calibri" panose="020F0502020204030204"/>
            </a:endParaRPr>
          </a:p>
          <a:p>
            <a:pPr lvl="1">
              <a:lnSpc>
                <a:spcPct val="100000"/>
              </a:lnSpc>
              <a:spcAft>
                <a:spcPts val="600"/>
              </a:spcAft>
              <a:buClr>
                <a:srgbClr val="66A478"/>
              </a:buClr>
            </a:pPr>
            <a:r>
              <a:rPr lang="en-US" sz="2000" dirty="0">
                <a:solidFill>
                  <a:schemeClr val="tx1">
                    <a:lumMod val="75000"/>
                    <a:lumOff val="25000"/>
                  </a:schemeClr>
                </a:solidFill>
                <a:latin typeface="Century Gothic"/>
              </a:rPr>
              <a:t>Herbarium records 100+ </a:t>
            </a:r>
            <a:r>
              <a:rPr lang="en-US" sz="2000" dirty="0" err="1">
                <a:solidFill>
                  <a:schemeClr val="tx1">
                    <a:lumMod val="75000"/>
                    <a:lumOff val="25000"/>
                  </a:schemeClr>
                </a:solidFill>
                <a:latin typeface="Century Gothic"/>
              </a:rPr>
              <a:t>y.o</a:t>
            </a:r>
            <a:r>
              <a:rPr lang="en-US" sz="2000" dirty="0">
                <a:solidFill>
                  <a:schemeClr val="tx1">
                    <a:lumMod val="75000"/>
                    <a:lumOff val="25000"/>
                  </a:schemeClr>
                </a:solidFill>
                <a:latin typeface="Century Gothic"/>
              </a:rPr>
              <a:t>.</a:t>
            </a:r>
            <a:endParaRPr lang="en-US" sz="2400" dirty="0">
              <a:solidFill>
                <a:schemeClr val="tx1">
                  <a:lumMod val="75000"/>
                  <a:lumOff val="25000"/>
                </a:schemeClr>
              </a:solidFill>
              <a:latin typeface="Century Gothic" panose="020B0502020202020204" pitchFamily="34" charset="0"/>
              <a:cs typeface="Calibri" panose="020F0502020204030204"/>
            </a:endParaRPr>
          </a:p>
          <a:p>
            <a:pPr>
              <a:lnSpc>
                <a:spcPct val="100000"/>
              </a:lnSpc>
              <a:spcBef>
                <a:spcPts val="0"/>
              </a:spcBef>
              <a:spcAft>
                <a:spcPts val="600"/>
              </a:spcAft>
              <a:buClr>
                <a:srgbClr val="66A478"/>
              </a:buClr>
            </a:pPr>
            <a:r>
              <a:rPr lang="en-US" sz="2400" dirty="0">
                <a:solidFill>
                  <a:schemeClr val="tx1">
                    <a:lumMod val="75000"/>
                    <a:lumOff val="25000"/>
                  </a:schemeClr>
                </a:solidFill>
                <a:latin typeface="Century Gothic" panose="020B0502020202020204" pitchFamily="34" charset="0"/>
                <a:cs typeface="Calibri" panose="020F0502020204030204"/>
              </a:rPr>
              <a:t>10 km buffer to include any outliers</a:t>
            </a:r>
          </a:p>
          <a:p>
            <a:pPr>
              <a:lnSpc>
                <a:spcPct val="100000"/>
              </a:lnSpc>
              <a:spcBef>
                <a:spcPts val="0"/>
              </a:spcBef>
              <a:spcAft>
                <a:spcPts val="600"/>
              </a:spcAft>
              <a:buClr>
                <a:srgbClr val="66A478"/>
              </a:buClr>
            </a:pPr>
            <a:r>
              <a:rPr lang="en-US" sz="2400" dirty="0">
                <a:solidFill>
                  <a:schemeClr val="tx1">
                    <a:lumMod val="75000"/>
                    <a:lumOff val="25000"/>
                  </a:schemeClr>
                </a:solidFill>
                <a:latin typeface="Century Gothic" panose="020B0502020202020204" pitchFamily="34" charset="0"/>
                <a:cs typeface="Calibri" panose="020F0502020204030204"/>
              </a:rPr>
              <a:t>ArcGIS Pro shapefile</a:t>
            </a:r>
          </a:p>
          <a:p>
            <a:pPr marL="0" indent="0">
              <a:lnSpc>
                <a:spcPct val="100000"/>
              </a:lnSpc>
              <a:spcAft>
                <a:spcPts val="600"/>
              </a:spcAft>
              <a:buClr>
                <a:srgbClr val="66A478"/>
              </a:buClr>
              <a:buNone/>
            </a:pPr>
            <a:endParaRPr lang="en-US" sz="2200" dirty="0">
              <a:solidFill>
                <a:schemeClr val="tx1">
                  <a:lumMod val="75000"/>
                  <a:lumOff val="25000"/>
                </a:schemeClr>
              </a:solidFill>
              <a:latin typeface="Century Gothic" panose="020F0302020204030204"/>
              <a:cs typeface="Calibri" panose="020F0502020204030204"/>
            </a:endParaRPr>
          </a:p>
          <a:p>
            <a:pPr marL="0" indent="0">
              <a:lnSpc>
                <a:spcPct val="100000"/>
              </a:lnSpc>
              <a:spcAft>
                <a:spcPts val="600"/>
              </a:spcAft>
              <a:buClr>
                <a:srgbClr val="66A478"/>
              </a:buClr>
              <a:buNone/>
            </a:pPr>
            <a:endParaRPr lang="en-US" sz="2200" dirty="0">
              <a:solidFill>
                <a:schemeClr val="tx1">
                  <a:lumMod val="75000"/>
                  <a:lumOff val="25000"/>
                </a:schemeClr>
              </a:solidFill>
              <a:latin typeface="Century Gothic" panose="020F0302020204030204"/>
              <a:cs typeface="Calibri" panose="020F0502020204030204"/>
            </a:endParaRPr>
          </a:p>
        </p:txBody>
      </p:sp>
      <p:grpSp>
        <p:nvGrpSpPr>
          <p:cNvPr id="31" name="Group 30">
            <a:extLst>
              <a:ext uri="{FF2B5EF4-FFF2-40B4-BE49-F238E27FC236}">
                <a16:creationId xmlns:a16="http://schemas.microsoft.com/office/drawing/2014/main" id="{80A99B92-61D4-1841-BCF2-63BC57C1F969}"/>
              </a:ext>
            </a:extLst>
          </p:cNvPr>
          <p:cNvGrpSpPr/>
          <p:nvPr/>
        </p:nvGrpSpPr>
        <p:grpSpPr>
          <a:xfrm>
            <a:off x="6890990" y="963135"/>
            <a:ext cx="4929182" cy="4929182"/>
            <a:chOff x="6890990" y="963135"/>
            <a:chExt cx="4929182" cy="4929182"/>
          </a:xfrm>
        </p:grpSpPr>
        <p:pic>
          <p:nvPicPr>
            <p:cNvPr id="4" name="Picture 4" descr="Surface chart&#10;&#10;Description automatically generated">
              <a:extLst>
                <a:ext uri="{FF2B5EF4-FFF2-40B4-BE49-F238E27FC236}">
                  <a16:creationId xmlns:a16="http://schemas.microsoft.com/office/drawing/2014/main" id="{798CA985-CEDB-4EEE-B8F3-852D68DFEBB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890990" y="963135"/>
              <a:ext cx="4929182" cy="4929182"/>
            </a:xfrm>
            <a:prstGeom prst="rect">
              <a:avLst/>
            </a:prstGeom>
            <a:ln w="28575" cap="sq">
              <a:solidFill>
                <a:schemeClr val="tx1">
                  <a:lumMod val="75000"/>
                  <a:lumOff val="25000"/>
                </a:schemeClr>
              </a:solidFill>
              <a:miter lim="800000"/>
            </a:ln>
            <a:effectLst>
              <a:outerShdw blurRad="57150" dist="50800" dir="2700000" algn="tl" rotWithShape="0">
                <a:srgbClr val="000000">
                  <a:alpha val="40000"/>
                </a:srgbClr>
              </a:outerShdw>
            </a:effectLst>
            <a:scene3d>
              <a:camera prst="orthographicFront"/>
              <a:lightRig rig="threePt" dir="t"/>
            </a:scene3d>
            <a:sp3d contourW="12700">
              <a:contourClr>
                <a:schemeClr val="bg1"/>
              </a:contourClr>
            </a:sp3d>
          </p:spPr>
        </p:pic>
        <p:sp>
          <p:nvSpPr>
            <p:cNvPr id="24" name="TextBox 23">
              <a:extLst>
                <a:ext uri="{FF2B5EF4-FFF2-40B4-BE49-F238E27FC236}">
                  <a16:creationId xmlns:a16="http://schemas.microsoft.com/office/drawing/2014/main" id="{7C30F5A7-A1F3-497E-ACF5-1CD0EEF770EB}"/>
                </a:ext>
              </a:extLst>
            </p:cNvPr>
            <p:cNvSpPr txBox="1"/>
            <p:nvPr/>
          </p:nvSpPr>
          <p:spPr>
            <a:xfrm>
              <a:off x="8449746" y="5331255"/>
              <a:ext cx="438091" cy="36933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2"/>
                  </a:solidFill>
                  <a:latin typeface="Century Gothic"/>
                  <a:cs typeface="Calibri"/>
                </a:rPr>
                <a:t>20</a:t>
              </a:r>
            </a:p>
          </p:txBody>
        </p:sp>
        <p:sp>
          <p:nvSpPr>
            <p:cNvPr id="27" name="TextBox 26">
              <a:extLst>
                <a:ext uri="{FF2B5EF4-FFF2-40B4-BE49-F238E27FC236}">
                  <a16:creationId xmlns:a16="http://schemas.microsoft.com/office/drawing/2014/main" id="{C4E03EBD-8BE5-4497-B9A1-6F68932B1AFD}"/>
                </a:ext>
              </a:extLst>
            </p:cNvPr>
            <p:cNvSpPr txBox="1"/>
            <p:nvPr/>
          </p:nvSpPr>
          <p:spPr>
            <a:xfrm>
              <a:off x="8848517" y="5317709"/>
              <a:ext cx="508899" cy="36933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2"/>
                  </a:solidFill>
                  <a:latin typeface="Century Gothic"/>
                  <a:cs typeface="Calibri"/>
                </a:rPr>
                <a:t>40</a:t>
              </a:r>
            </a:p>
          </p:txBody>
        </p:sp>
        <p:sp>
          <p:nvSpPr>
            <p:cNvPr id="28" name="TextBox 27">
              <a:extLst>
                <a:ext uri="{FF2B5EF4-FFF2-40B4-BE49-F238E27FC236}">
                  <a16:creationId xmlns:a16="http://schemas.microsoft.com/office/drawing/2014/main" id="{E3A9880A-225F-492F-A523-59DC0D7CAA02}"/>
                </a:ext>
              </a:extLst>
            </p:cNvPr>
            <p:cNvSpPr txBox="1"/>
            <p:nvPr/>
          </p:nvSpPr>
          <p:spPr>
            <a:xfrm>
              <a:off x="9631377" y="5315181"/>
              <a:ext cx="600458" cy="36933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2"/>
                  </a:solidFill>
                  <a:latin typeface="Century Gothic"/>
                  <a:cs typeface="Calibri"/>
                </a:rPr>
                <a:t>80</a:t>
              </a:r>
            </a:p>
          </p:txBody>
        </p:sp>
        <p:sp>
          <p:nvSpPr>
            <p:cNvPr id="29" name="TextBox 28">
              <a:extLst>
                <a:ext uri="{FF2B5EF4-FFF2-40B4-BE49-F238E27FC236}">
                  <a16:creationId xmlns:a16="http://schemas.microsoft.com/office/drawing/2014/main" id="{194D8002-ED50-45C6-A1D6-AC9423E14C44}"/>
                </a:ext>
              </a:extLst>
            </p:cNvPr>
            <p:cNvSpPr txBox="1"/>
            <p:nvPr/>
          </p:nvSpPr>
          <p:spPr>
            <a:xfrm>
              <a:off x="10350501" y="5308407"/>
              <a:ext cx="976685" cy="3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2"/>
                  </a:solidFill>
                  <a:latin typeface="Century Gothic"/>
                  <a:cs typeface="Calibri"/>
                </a:rPr>
                <a:t>120 km</a:t>
              </a:r>
            </a:p>
          </p:txBody>
        </p:sp>
        <p:sp>
          <p:nvSpPr>
            <p:cNvPr id="30" name="TextBox 29">
              <a:extLst>
                <a:ext uri="{FF2B5EF4-FFF2-40B4-BE49-F238E27FC236}">
                  <a16:creationId xmlns:a16="http://schemas.microsoft.com/office/drawing/2014/main" id="{B7DE0676-7149-4136-AC88-13F8756A91A9}"/>
                </a:ext>
              </a:extLst>
            </p:cNvPr>
            <p:cNvSpPr txBox="1"/>
            <p:nvPr/>
          </p:nvSpPr>
          <p:spPr>
            <a:xfrm>
              <a:off x="8032791" y="5324481"/>
              <a:ext cx="422630" cy="3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2"/>
                  </a:solidFill>
                  <a:latin typeface="Century Gothic"/>
                  <a:cs typeface="Calibri"/>
                </a:rPr>
                <a:t>0</a:t>
              </a:r>
            </a:p>
          </p:txBody>
        </p:sp>
        <p:grpSp>
          <p:nvGrpSpPr>
            <p:cNvPr id="38" name="Group 37">
              <a:extLst>
                <a:ext uri="{FF2B5EF4-FFF2-40B4-BE49-F238E27FC236}">
                  <a16:creationId xmlns:a16="http://schemas.microsoft.com/office/drawing/2014/main" id="{2E0C207C-EA71-4079-AE60-41FDE9598C92}"/>
                </a:ext>
              </a:extLst>
            </p:cNvPr>
            <p:cNvGrpSpPr/>
            <p:nvPr/>
          </p:nvGrpSpPr>
          <p:grpSpPr>
            <a:xfrm>
              <a:off x="11459990" y="5135814"/>
              <a:ext cx="258745" cy="558474"/>
              <a:chOff x="10366739" y="6029753"/>
              <a:chExt cx="161795" cy="329366"/>
            </a:xfrm>
          </p:grpSpPr>
          <p:sp>
            <p:nvSpPr>
              <p:cNvPr id="39" name="TextBox 267">
                <a:extLst>
                  <a:ext uri="{FF2B5EF4-FFF2-40B4-BE49-F238E27FC236}">
                    <a16:creationId xmlns:a16="http://schemas.microsoft.com/office/drawing/2014/main" id="{9E14DDD0-2E30-4D42-8C82-349A3D87387C}"/>
                  </a:ext>
                </a:extLst>
              </p:cNvPr>
              <p:cNvSpPr txBox="1"/>
              <p:nvPr/>
            </p:nvSpPr>
            <p:spPr>
              <a:xfrm>
                <a:off x="10366739" y="6029753"/>
                <a:ext cx="161795" cy="149896"/>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50" dirty="0">
                    <a:solidFill>
                      <a:schemeClr val="bg1"/>
                    </a:solidFill>
                    <a:latin typeface="Century Gothic" panose="020B0502020202020204" pitchFamily="34" charset="0"/>
                  </a:rPr>
                  <a:t>N</a:t>
                </a:r>
              </a:p>
            </p:txBody>
          </p:sp>
          <p:sp>
            <p:nvSpPr>
              <p:cNvPr id="40" name="Freeform: Shape 39">
                <a:extLst>
                  <a:ext uri="{FF2B5EF4-FFF2-40B4-BE49-F238E27FC236}">
                    <a16:creationId xmlns:a16="http://schemas.microsoft.com/office/drawing/2014/main" id="{986489CA-20F9-4C33-931E-87E638970C0B}"/>
                  </a:ext>
                </a:extLst>
              </p:cNvPr>
              <p:cNvSpPr/>
              <p:nvPr/>
            </p:nvSpPr>
            <p:spPr>
              <a:xfrm>
                <a:off x="10379136" y="6148772"/>
                <a:ext cx="143921" cy="210347"/>
              </a:xfrm>
              <a:custGeom>
                <a:avLst/>
                <a:gdLst>
                  <a:gd name="connsiteX0" fmla="*/ 0 w 194310"/>
                  <a:gd name="connsiteY0" fmla="*/ 278130 h 278130"/>
                  <a:gd name="connsiteX1" fmla="*/ 99060 w 194310"/>
                  <a:gd name="connsiteY1" fmla="*/ 0 h 278130"/>
                  <a:gd name="connsiteX2" fmla="*/ 194310 w 194310"/>
                  <a:gd name="connsiteY2" fmla="*/ 278130 h 278130"/>
                  <a:gd name="connsiteX3" fmla="*/ 99060 w 194310"/>
                  <a:gd name="connsiteY3" fmla="*/ 219075 h 278130"/>
                  <a:gd name="connsiteX4" fmla="*/ 0 w 194310"/>
                  <a:gd name="connsiteY4" fmla="*/ 278130 h 278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310" h="278130">
                    <a:moveTo>
                      <a:pt x="0" y="278130"/>
                    </a:moveTo>
                    <a:lnTo>
                      <a:pt x="99060" y="0"/>
                    </a:lnTo>
                    <a:lnTo>
                      <a:pt x="194310" y="278130"/>
                    </a:lnTo>
                    <a:lnTo>
                      <a:pt x="99060" y="219075"/>
                    </a:lnTo>
                    <a:lnTo>
                      <a:pt x="0" y="2781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sp>
          <p:nvSpPr>
            <p:cNvPr id="3" name="TextBox 2">
              <a:extLst>
                <a:ext uri="{FF2B5EF4-FFF2-40B4-BE49-F238E27FC236}">
                  <a16:creationId xmlns:a16="http://schemas.microsoft.com/office/drawing/2014/main" id="{528832D3-8E46-4662-9A9C-7337E93AD234}"/>
                </a:ext>
              </a:extLst>
            </p:cNvPr>
            <p:cNvSpPr txBox="1"/>
            <p:nvPr/>
          </p:nvSpPr>
          <p:spPr>
            <a:xfrm>
              <a:off x="7576437" y="3998591"/>
              <a:ext cx="2200764" cy="57924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tx1">
                      <a:lumMod val="75000"/>
                      <a:lumOff val="25000"/>
                    </a:schemeClr>
                  </a:solidFill>
                  <a:latin typeface="Century Gothic"/>
                  <a:cs typeface="Calibri"/>
                </a:rPr>
                <a:t>SC</a:t>
              </a:r>
              <a:endParaRPr lang="en-US" dirty="0">
                <a:solidFill>
                  <a:schemeClr val="tx1">
                    <a:lumMod val="75000"/>
                    <a:lumOff val="25000"/>
                  </a:schemeClr>
                </a:solidFill>
                <a:ea typeface="+mn-lt"/>
                <a:cs typeface="+mn-lt"/>
              </a:endParaRPr>
            </a:p>
            <a:p>
              <a:endParaRPr lang="en-US" dirty="0">
                <a:solidFill>
                  <a:schemeClr val="tx1">
                    <a:lumMod val="75000"/>
                    <a:lumOff val="25000"/>
                  </a:schemeClr>
                </a:solidFill>
                <a:latin typeface="Century Gothic"/>
                <a:cs typeface="Calibri"/>
              </a:endParaRPr>
            </a:p>
          </p:txBody>
        </p:sp>
        <p:sp>
          <p:nvSpPr>
            <p:cNvPr id="6" name="TextBox 5">
              <a:extLst>
                <a:ext uri="{FF2B5EF4-FFF2-40B4-BE49-F238E27FC236}">
                  <a16:creationId xmlns:a16="http://schemas.microsoft.com/office/drawing/2014/main" id="{A00E8391-3D50-4E07-849F-90B75F3929A8}"/>
                </a:ext>
              </a:extLst>
            </p:cNvPr>
            <p:cNvSpPr txBox="1"/>
            <p:nvPr/>
          </p:nvSpPr>
          <p:spPr>
            <a:xfrm>
              <a:off x="8997847" y="2285597"/>
              <a:ext cx="2458465" cy="3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404040"/>
                  </a:solidFill>
                  <a:latin typeface="Century Gothic"/>
                </a:rPr>
                <a:t>NC</a:t>
              </a:r>
              <a:endParaRPr lang="en-US" dirty="0">
                <a:latin typeface="Century Gothic"/>
              </a:endParaRPr>
            </a:p>
          </p:txBody>
        </p:sp>
      </p:grpSp>
      <p:sp>
        <p:nvSpPr>
          <p:cNvPr id="11" name="TextBox 10">
            <a:extLst>
              <a:ext uri="{FF2B5EF4-FFF2-40B4-BE49-F238E27FC236}">
                <a16:creationId xmlns:a16="http://schemas.microsoft.com/office/drawing/2014/main" id="{72E7CDBA-BB22-460A-917C-AE275C0229E4}"/>
              </a:ext>
            </a:extLst>
          </p:cNvPr>
          <p:cNvSpPr txBox="1"/>
          <p:nvPr/>
        </p:nvSpPr>
        <p:spPr>
          <a:xfrm>
            <a:off x="216681" y="190525"/>
            <a:ext cx="108608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Defining the Study Area</a:t>
            </a:r>
            <a:endParaRPr lang="en-US" sz="4000" dirty="0"/>
          </a:p>
        </p:txBody>
      </p:sp>
    </p:spTree>
    <p:extLst>
      <p:ext uri="{BB962C8B-B14F-4D97-AF65-F5344CB8AC3E}">
        <p14:creationId xmlns:p14="http://schemas.microsoft.com/office/powerpoint/2010/main" val="2302473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E1CD60D-FBF7-42C8-A7AE-4FCF06157569}"/>
              </a:ext>
            </a:extLst>
          </p:cNvPr>
          <p:cNvGrpSpPr/>
          <p:nvPr/>
        </p:nvGrpSpPr>
        <p:grpSpPr>
          <a:xfrm>
            <a:off x="269395" y="1024208"/>
            <a:ext cx="8204619" cy="2401017"/>
            <a:chOff x="2469131" y="937944"/>
            <a:chExt cx="8204619" cy="2401017"/>
          </a:xfrm>
        </p:grpSpPr>
        <p:sp>
          <p:nvSpPr>
            <p:cNvPr id="16" name="Oval 15">
              <a:extLst>
                <a:ext uri="{FF2B5EF4-FFF2-40B4-BE49-F238E27FC236}">
                  <a16:creationId xmlns:a16="http://schemas.microsoft.com/office/drawing/2014/main" id="{B33F7D32-5478-4603-9CA6-EFA4DD686412}"/>
                </a:ext>
              </a:extLst>
            </p:cNvPr>
            <p:cNvSpPr/>
            <p:nvPr/>
          </p:nvSpPr>
          <p:spPr>
            <a:xfrm>
              <a:off x="2469132" y="937944"/>
              <a:ext cx="661359" cy="646979"/>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dirty="0">
                  <a:solidFill>
                    <a:schemeClr val="tx1">
                      <a:lumMod val="75000"/>
                      <a:lumOff val="25000"/>
                    </a:schemeClr>
                  </a:solidFill>
                  <a:latin typeface="Century Gothic"/>
                  <a:cs typeface="Calibri"/>
                </a:rPr>
                <a:t>1</a:t>
              </a:r>
              <a:endParaRPr lang="en-US" sz="3600" dirty="0">
                <a:solidFill>
                  <a:schemeClr val="tx1">
                    <a:lumMod val="75000"/>
                    <a:lumOff val="25000"/>
                  </a:schemeClr>
                </a:solidFill>
                <a:latin typeface="Century Gothic"/>
              </a:endParaRPr>
            </a:p>
          </p:txBody>
        </p:sp>
        <p:sp>
          <p:nvSpPr>
            <p:cNvPr id="18" name="TextBox 17">
              <a:extLst>
                <a:ext uri="{FF2B5EF4-FFF2-40B4-BE49-F238E27FC236}">
                  <a16:creationId xmlns:a16="http://schemas.microsoft.com/office/drawing/2014/main" id="{CE211CDE-98E3-4EF7-8A68-5AC3BC344B8C}"/>
                </a:ext>
              </a:extLst>
            </p:cNvPr>
            <p:cNvSpPr txBox="1"/>
            <p:nvPr/>
          </p:nvSpPr>
          <p:spPr>
            <a:xfrm>
              <a:off x="3301045" y="1029421"/>
              <a:ext cx="737270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chemeClr val="tx1">
                      <a:lumMod val="75000"/>
                      <a:lumOff val="25000"/>
                    </a:schemeClr>
                  </a:solidFill>
                  <a:latin typeface="Century Gothic"/>
                  <a:cs typeface="Calibri"/>
                </a:rPr>
                <a:t>Gather species presence data</a:t>
              </a:r>
            </a:p>
          </p:txBody>
        </p:sp>
        <p:sp>
          <p:nvSpPr>
            <p:cNvPr id="20" name="TextBox 19">
              <a:extLst>
                <a:ext uri="{FF2B5EF4-FFF2-40B4-BE49-F238E27FC236}">
                  <a16:creationId xmlns:a16="http://schemas.microsoft.com/office/drawing/2014/main" id="{5DC9CEB1-CB21-4300-9A77-D5AB501EBB6E}"/>
                </a:ext>
              </a:extLst>
            </p:cNvPr>
            <p:cNvSpPr txBox="1"/>
            <p:nvPr/>
          </p:nvSpPr>
          <p:spPr>
            <a:xfrm>
              <a:off x="3295293" y="1915063"/>
              <a:ext cx="735832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chemeClr val="tx1">
                      <a:lumMod val="75000"/>
                      <a:lumOff val="25000"/>
                    </a:schemeClr>
                  </a:solidFill>
                  <a:latin typeface="Century Gothic"/>
                  <a:cs typeface="Calibri"/>
                </a:rPr>
                <a:t>Collect predictor variables </a:t>
              </a:r>
            </a:p>
          </p:txBody>
        </p:sp>
        <p:sp>
          <p:nvSpPr>
            <p:cNvPr id="22" name="TextBox 21">
              <a:extLst>
                <a:ext uri="{FF2B5EF4-FFF2-40B4-BE49-F238E27FC236}">
                  <a16:creationId xmlns:a16="http://schemas.microsoft.com/office/drawing/2014/main" id="{F9CB05F1-AE6C-4142-8E08-1565A1655D22}"/>
                </a:ext>
              </a:extLst>
            </p:cNvPr>
            <p:cNvSpPr txBox="1"/>
            <p:nvPr/>
          </p:nvSpPr>
          <p:spPr>
            <a:xfrm>
              <a:off x="3289543" y="2800710"/>
              <a:ext cx="666821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chemeClr val="tx1">
                      <a:lumMod val="75000"/>
                      <a:lumOff val="25000"/>
                    </a:schemeClr>
                  </a:solidFill>
                  <a:latin typeface="Century Gothic"/>
                  <a:cs typeface="Calibri"/>
                </a:rPr>
                <a:t>Run software for assisted habitat modeling </a:t>
              </a:r>
            </a:p>
          </p:txBody>
        </p:sp>
        <p:sp>
          <p:nvSpPr>
            <p:cNvPr id="19" name="Oval 18">
              <a:extLst>
                <a:ext uri="{FF2B5EF4-FFF2-40B4-BE49-F238E27FC236}">
                  <a16:creationId xmlns:a16="http://schemas.microsoft.com/office/drawing/2014/main" id="{3A47EEB0-CBA4-4B37-A505-6FDDCCE607D3}"/>
                </a:ext>
              </a:extLst>
            </p:cNvPr>
            <p:cNvSpPr/>
            <p:nvPr/>
          </p:nvSpPr>
          <p:spPr>
            <a:xfrm>
              <a:off x="2469131" y="1814962"/>
              <a:ext cx="661359" cy="646979"/>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dirty="0">
                  <a:solidFill>
                    <a:schemeClr val="tx1">
                      <a:lumMod val="75000"/>
                      <a:lumOff val="25000"/>
                    </a:schemeClr>
                  </a:solidFill>
                  <a:latin typeface="Century Gothic"/>
                  <a:cs typeface="Calibri"/>
                </a:rPr>
                <a:t>2</a:t>
              </a:r>
            </a:p>
          </p:txBody>
        </p:sp>
        <p:sp>
          <p:nvSpPr>
            <p:cNvPr id="21" name="Oval 20">
              <a:extLst>
                <a:ext uri="{FF2B5EF4-FFF2-40B4-BE49-F238E27FC236}">
                  <a16:creationId xmlns:a16="http://schemas.microsoft.com/office/drawing/2014/main" id="{1EACCA77-1653-440A-A1D7-00A7D2883A4E}"/>
                </a:ext>
              </a:extLst>
            </p:cNvPr>
            <p:cNvSpPr/>
            <p:nvPr/>
          </p:nvSpPr>
          <p:spPr>
            <a:xfrm>
              <a:off x="2469132" y="2691982"/>
              <a:ext cx="661359" cy="646979"/>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dirty="0">
                  <a:solidFill>
                    <a:schemeClr val="tx1">
                      <a:lumMod val="75000"/>
                      <a:lumOff val="25000"/>
                    </a:schemeClr>
                  </a:solidFill>
                  <a:latin typeface="Century Gothic"/>
                  <a:cs typeface="Calibri"/>
                </a:rPr>
                <a:t>3</a:t>
              </a:r>
            </a:p>
          </p:txBody>
        </p:sp>
      </p:grpSp>
      <p:sp>
        <p:nvSpPr>
          <p:cNvPr id="13" name="Rectangle: Rounded Corners 12">
            <a:extLst>
              <a:ext uri="{FF2B5EF4-FFF2-40B4-BE49-F238E27FC236}">
                <a16:creationId xmlns:a16="http://schemas.microsoft.com/office/drawing/2014/main" id="{2E47E78B-2295-46EF-A257-67CB3017209C}"/>
              </a:ext>
            </a:extLst>
          </p:cNvPr>
          <p:cNvSpPr/>
          <p:nvPr/>
        </p:nvSpPr>
        <p:spPr>
          <a:xfrm>
            <a:off x="273347" y="3728218"/>
            <a:ext cx="7372705" cy="2889851"/>
          </a:xfrm>
          <a:prstGeom prst="roundRect">
            <a:avLst/>
          </a:prstGeom>
          <a:solidFill>
            <a:srgbClr val="C5E0B4">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 Placeholder 3">
            <a:extLst>
              <a:ext uri="{FF2B5EF4-FFF2-40B4-BE49-F238E27FC236}">
                <a16:creationId xmlns:a16="http://schemas.microsoft.com/office/drawing/2014/main" id="{61EDE9F7-5FF4-45F4-8662-D48E5216A9F9}"/>
              </a:ext>
            </a:extLst>
          </p:cNvPr>
          <p:cNvSpPr txBox="1">
            <a:spLocks/>
          </p:cNvSpPr>
          <p:nvPr/>
        </p:nvSpPr>
        <p:spPr>
          <a:xfrm>
            <a:off x="600074" y="4047578"/>
            <a:ext cx="6879270" cy="2664972"/>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Clr>
                <a:srgbClr val="66A478"/>
              </a:buClr>
              <a:buNone/>
            </a:pPr>
            <a:r>
              <a:rPr lang="en-US" sz="3200" b="1" dirty="0">
                <a:solidFill>
                  <a:schemeClr val="tx1">
                    <a:lumMod val="75000"/>
                    <a:lumOff val="25000"/>
                  </a:schemeClr>
                </a:solidFill>
                <a:latin typeface="Century Gothic" panose="020F0302020204030204"/>
              </a:rPr>
              <a:t>Gather Species Presence Data</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a:rPr>
              <a:t>Over 400 polygons were gathered </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a:rPr>
              <a:t>Quality check: omitted likely extirpated populations and low accuracy data</a:t>
            </a:r>
            <a:r>
              <a:rPr lang="en-US" sz="1800" dirty="0">
                <a:solidFill>
                  <a:schemeClr val="tx1">
                    <a:lumMod val="75000"/>
                    <a:lumOff val="25000"/>
                  </a:schemeClr>
                </a:solidFill>
                <a:latin typeface="Century Gothic"/>
              </a:rPr>
              <a:t> </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a:rPr>
              <a:t>252 points were retained for model runs</a:t>
            </a:r>
          </a:p>
        </p:txBody>
      </p:sp>
      <p:sp>
        <p:nvSpPr>
          <p:cNvPr id="4" name="TextBox 3">
            <a:extLst>
              <a:ext uri="{FF2B5EF4-FFF2-40B4-BE49-F238E27FC236}">
                <a16:creationId xmlns:a16="http://schemas.microsoft.com/office/drawing/2014/main" id="{986222DC-1DBF-47F1-A977-0F1D0A2FA26C}"/>
              </a:ext>
            </a:extLst>
          </p:cNvPr>
          <p:cNvSpPr txBox="1"/>
          <p:nvPr/>
        </p:nvSpPr>
        <p:spPr>
          <a:xfrm>
            <a:off x="216681" y="190525"/>
            <a:ext cx="108608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Methods: Habitat Suitability Model (HSM)</a:t>
            </a:r>
            <a:endParaRPr lang="en-US" sz="4000" b="1" dirty="0">
              <a:solidFill>
                <a:schemeClr val="tx1">
                  <a:lumMod val="75000"/>
                  <a:lumOff val="25000"/>
                </a:schemeClr>
              </a:solidFill>
              <a:latin typeface="Century Gothic"/>
              <a:cs typeface="Calibri" panose="020F0502020204030204"/>
            </a:endParaRPr>
          </a:p>
        </p:txBody>
      </p:sp>
      <p:sp>
        <p:nvSpPr>
          <p:cNvPr id="5" name="Arrow: Circular 4">
            <a:extLst>
              <a:ext uri="{FF2B5EF4-FFF2-40B4-BE49-F238E27FC236}">
                <a16:creationId xmlns:a16="http://schemas.microsoft.com/office/drawing/2014/main" id="{D6CD7635-6991-494B-92D9-9CBFAFDE4638}"/>
              </a:ext>
            </a:extLst>
          </p:cNvPr>
          <p:cNvSpPr/>
          <p:nvPr/>
        </p:nvSpPr>
        <p:spPr>
          <a:xfrm rot="5520000">
            <a:off x="4760774" y="-1284307"/>
            <a:ext cx="4068791" cy="8468263"/>
          </a:xfrm>
          <a:prstGeom prst="circularArrow">
            <a:avLst>
              <a:gd name="adj1" fmla="val 25000"/>
              <a:gd name="adj2" fmla="val 1426002"/>
              <a:gd name="adj3" fmla="val 19005707"/>
              <a:gd name="adj4" fmla="val 10800000"/>
              <a:gd name="adj5" fmla="val 16529"/>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181535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a:extLst>
              <a:ext uri="{FF2B5EF4-FFF2-40B4-BE49-F238E27FC236}">
                <a16:creationId xmlns:a16="http://schemas.microsoft.com/office/drawing/2014/main" id="{A375DEC4-E9F5-40F9-B48A-2AEA68A4019F}"/>
              </a:ext>
            </a:extLst>
          </p:cNvPr>
          <p:cNvPicPr>
            <a:picLocks noChangeAspect="1"/>
          </p:cNvPicPr>
          <p:nvPr/>
        </p:nvPicPr>
        <p:blipFill>
          <a:blip r:embed="rId3"/>
          <a:stretch>
            <a:fillRect/>
          </a:stretch>
        </p:blipFill>
        <p:spPr>
          <a:xfrm>
            <a:off x="-463316" y="656303"/>
            <a:ext cx="6710437" cy="5955722"/>
          </a:xfrm>
          <a:prstGeom prst="rect">
            <a:avLst/>
          </a:prstGeom>
        </p:spPr>
      </p:pic>
      <p:sp>
        <p:nvSpPr>
          <p:cNvPr id="14" name="TextBox 13">
            <a:extLst>
              <a:ext uri="{FF2B5EF4-FFF2-40B4-BE49-F238E27FC236}">
                <a16:creationId xmlns:a16="http://schemas.microsoft.com/office/drawing/2014/main" id="{BC06BD20-E446-495D-9F95-6A398CD22BA2}"/>
              </a:ext>
            </a:extLst>
          </p:cNvPr>
          <p:cNvSpPr txBox="1"/>
          <p:nvPr/>
        </p:nvSpPr>
        <p:spPr>
          <a:xfrm>
            <a:off x="5478503" y="3742835"/>
            <a:ext cx="4033281" cy="243143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chemeClr val="tx1">
                    <a:lumMod val="75000"/>
                    <a:lumOff val="25000"/>
                  </a:schemeClr>
                </a:solidFill>
                <a:latin typeface="Century Gothic"/>
                <a:ea typeface="+mn-lt"/>
                <a:cs typeface="+mn-lt"/>
              </a:rPr>
              <a:t>Fire Variables  </a:t>
            </a:r>
          </a:p>
          <a:p>
            <a:r>
              <a:rPr lang="en-US" sz="2000" dirty="0">
                <a:solidFill>
                  <a:schemeClr val="tx1">
                    <a:lumMod val="75000"/>
                    <a:lumOff val="25000"/>
                  </a:schemeClr>
                </a:solidFill>
                <a:latin typeface="Century Gothic"/>
                <a:ea typeface="+mn-lt"/>
                <a:cs typeface="+mn-lt"/>
              </a:rPr>
              <a:t>LANDFIRE - Landfire (LF) Historical fire regimes, intervals, and vegetation conditions are mapped using the Vegetation Dynamics Development Tool (VDDT)</a:t>
            </a:r>
            <a:endParaRPr lang="en-US" sz="2000" dirty="0">
              <a:solidFill>
                <a:schemeClr val="tx1">
                  <a:lumMod val="75000"/>
                  <a:lumOff val="25000"/>
                </a:schemeClr>
              </a:solidFill>
              <a:latin typeface="Century Gothic"/>
              <a:ea typeface="+mn-lt"/>
              <a:cs typeface="Arial"/>
            </a:endParaRPr>
          </a:p>
        </p:txBody>
      </p:sp>
      <p:pic>
        <p:nvPicPr>
          <p:cNvPr id="6" name="Picture 6" descr="Chart&#10;&#10;Description automatically generated">
            <a:extLst>
              <a:ext uri="{FF2B5EF4-FFF2-40B4-BE49-F238E27FC236}">
                <a16:creationId xmlns:a16="http://schemas.microsoft.com/office/drawing/2014/main" id="{698B3C4F-13E8-491E-817B-C9FD0BDE8E5D}"/>
              </a:ext>
            </a:extLst>
          </p:cNvPr>
          <p:cNvPicPr>
            <a:picLocks noChangeAspect="1"/>
          </p:cNvPicPr>
          <p:nvPr/>
        </p:nvPicPr>
        <p:blipFill>
          <a:blip r:embed="rId4"/>
          <a:stretch>
            <a:fillRect/>
          </a:stretch>
        </p:blipFill>
        <p:spPr>
          <a:xfrm>
            <a:off x="588972" y="1005882"/>
            <a:ext cx="6166608" cy="5449403"/>
          </a:xfrm>
          <a:prstGeom prst="rect">
            <a:avLst/>
          </a:prstGeom>
        </p:spPr>
      </p:pic>
      <p:sp>
        <p:nvSpPr>
          <p:cNvPr id="9" name="TextBox 8">
            <a:extLst>
              <a:ext uri="{FF2B5EF4-FFF2-40B4-BE49-F238E27FC236}">
                <a16:creationId xmlns:a16="http://schemas.microsoft.com/office/drawing/2014/main" id="{EC412E00-3549-493C-AFFD-E94EFFA0271D}"/>
              </a:ext>
            </a:extLst>
          </p:cNvPr>
          <p:cNvSpPr txBox="1"/>
          <p:nvPr/>
        </p:nvSpPr>
        <p:spPr>
          <a:xfrm>
            <a:off x="5483334" y="3744434"/>
            <a:ext cx="4770406" cy="2677656"/>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chemeClr val="tx1">
                    <a:lumMod val="75000"/>
                    <a:lumOff val="25000"/>
                  </a:schemeClr>
                </a:solidFill>
                <a:latin typeface="Century Gothic"/>
              </a:rPr>
              <a:t>Topographic Variables </a:t>
            </a:r>
            <a:r>
              <a:rPr lang="en-US" sz="2000" dirty="0">
                <a:solidFill>
                  <a:schemeClr val="tx1">
                    <a:lumMod val="75000"/>
                    <a:lumOff val="25000"/>
                  </a:schemeClr>
                </a:solidFill>
                <a:latin typeface="Century Gothic"/>
              </a:rPr>
              <a:t>MTPI distinguishes ridges from valley forms</a:t>
            </a:r>
            <a:endParaRPr lang="en-US" dirty="0">
              <a:solidFill>
                <a:schemeClr val="tx1">
                  <a:lumMod val="75000"/>
                  <a:lumOff val="25000"/>
                </a:schemeClr>
              </a:solidFill>
            </a:endParaRPr>
          </a:p>
          <a:p>
            <a:endParaRPr lang="en-US" sz="2400" dirty="0">
              <a:latin typeface="Raleway Light"/>
              <a:cs typeface="Arial"/>
            </a:endParaRPr>
          </a:p>
          <a:p>
            <a:endParaRPr lang="en-US" sz="2400" dirty="0">
              <a:latin typeface="Raleway Light"/>
              <a:cs typeface="Arial"/>
            </a:endParaRPr>
          </a:p>
          <a:p>
            <a:endParaRPr lang="en-US" sz="2400" dirty="0">
              <a:latin typeface="Raleway Light"/>
              <a:cs typeface="Arial"/>
            </a:endParaRPr>
          </a:p>
          <a:p>
            <a:endParaRPr lang="en-US" sz="2400" dirty="0">
              <a:latin typeface="Raleway Light"/>
              <a:cs typeface="Arial"/>
            </a:endParaRPr>
          </a:p>
        </p:txBody>
      </p:sp>
      <p:sp>
        <p:nvSpPr>
          <p:cNvPr id="8" name="TextBox 7">
            <a:extLst>
              <a:ext uri="{FF2B5EF4-FFF2-40B4-BE49-F238E27FC236}">
                <a16:creationId xmlns:a16="http://schemas.microsoft.com/office/drawing/2014/main" id="{F1FFDA71-173D-4145-8224-270542537FB5}"/>
              </a:ext>
            </a:extLst>
          </p:cNvPr>
          <p:cNvSpPr txBox="1"/>
          <p:nvPr/>
        </p:nvSpPr>
        <p:spPr>
          <a:xfrm>
            <a:off x="5578042" y="3735784"/>
            <a:ext cx="4537403" cy="181588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chemeClr val="tx1">
                    <a:lumMod val="75000"/>
                    <a:lumOff val="25000"/>
                  </a:schemeClr>
                </a:solidFill>
                <a:latin typeface="Century Gothic"/>
              </a:rPr>
              <a:t>Vegetation Indices</a:t>
            </a:r>
            <a:endParaRPr lang="en-US" b="1" dirty="0">
              <a:solidFill>
                <a:schemeClr val="tx1">
                  <a:lumMod val="75000"/>
                  <a:lumOff val="25000"/>
                </a:schemeClr>
              </a:solidFill>
              <a:latin typeface="Century Gothic"/>
            </a:endParaRPr>
          </a:p>
          <a:p>
            <a:r>
              <a:rPr lang="en-US" sz="2000" dirty="0">
                <a:solidFill>
                  <a:schemeClr val="tx1">
                    <a:lumMod val="75000"/>
                    <a:lumOff val="25000"/>
                  </a:schemeClr>
                </a:solidFill>
                <a:latin typeface="Century Gothic"/>
              </a:rPr>
              <a:t>NDVI is a measure of the state of plant health based on how the plant reflects light at specific frequencies</a:t>
            </a:r>
            <a:endParaRPr lang="en-US" dirty="0">
              <a:solidFill>
                <a:schemeClr val="tx1">
                  <a:lumMod val="75000"/>
                  <a:lumOff val="25000"/>
                </a:schemeClr>
              </a:solidFill>
              <a:latin typeface="Century Gothic"/>
            </a:endParaRPr>
          </a:p>
        </p:txBody>
      </p:sp>
      <p:sp>
        <p:nvSpPr>
          <p:cNvPr id="3" name="TextBox 2">
            <a:extLst>
              <a:ext uri="{FF2B5EF4-FFF2-40B4-BE49-F238E27FC236}">
                <a16:creationId xmlns:a16="http://schemas.microsoft.com/office/drawing/2014/main" id="{DD53D7F5-4B0B-417C-AA34-AE84B61D8688}"/>
              </a:ext>
            </a:extLst>
          </p:cNvPr>
          <p:cNvSpPr txBox="1"/>
          <p:nvPr/>
        </p:nvSpPr>
        <p:spPr>
          <a:xfrm>
            <a:off x="216681" y="190525"/>
            <a:ext cx="108608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Methods: Predictor Variables</a:t>
            </a:r>
            <a:endParaRPr lang="en-US" dirty="0"/>
          </a:p>
        </p:txBody>
      </p:sp>
      <p:pic>
        <p:nvPicPr>
          <p:cNvPr id="5" name="Picture 5" descr="A picture containing text, accessory&#10;&#10;Description automatically generated">
            <a:extLst>
              <a:ext uri="{FF2B5EF4-FFF2-40B4-BE49-F238E27FC236}">
                <a16:creationId xmlns:a16="http://schemas.microsoft.com/office/drawing/2014/main" id="{53D75223-1C24-428B-AE11-B172627B23B3}"/>
              </a:ext>
            </a:extLst>
          </p:cNvPr>
          <p:cNvPicPr>
            <a:picLocks noChangeAspect="1"/>
          </p:cNvPicPr>
          <p:nvPr/>
        </p:nvPicPr>
        <p:blipFill>
          <a:blip r:embed="rId5"/>
          <a:stretch>
            <a:fillRect/>
          </a:stretch>
        </p:blipFill>
        <p:spPr>
          <a:xfrm>
            <a:off x="1420041" y="1060258"/>
            <a:ext cx="6082854" cy="5733815"/>
          </a:xfrm>
          <a:prstGeom prst="rect">
            <a:avLst/>
          </a:prstGeom>
        </p:spPr>
      </p:pic>
    </p:spTree>
    <p:extLst>
      <p:ext uri="{BB962C8B-B14F-4D97-AF65-F5344CB8AC3E}">
        <p14:creationId xmlns:p14="http://schemas.microsoft.com/office/powerpoint/2010/main" val="2887880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19B45CE-168A-4D0E-9520-3F12376CFECE}"/>
              </a:ext>
            </a:extLst>
          </p:cNvPr>
          <p:cNvSpPr txBox="1"/>
          <p:nvPr/>
        </p:nvSpPr>
        <p:spPr>
          <a:xfrm rot="21300000">
            <a:off x="10130288" y="2146374"/>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400" dirty="0">
              <a:solidFill>
                <a:srgbClr val="3F3F3F"/>
              </a:solidFill>
              <a:latin typeface="Century Gothic"/>
            </a:endParaRPr>
          </a:p>
        </p:txBody>
      </p:sp>
      <p:pic>
        <p:nvPicPr>
          <p:cNvPr id="8" name="Picture 10" descr="A picture containing text, grass, black, plant&#10;&#10;Description automatically generated">
            <a:extLst>
              <a:ext uri="{FF2B5EF4-FFF2-40B4-BE49-F238E27FC236}">
                <a16:creationId xmlns:a16="http://schemas.microsoft.com/office/drawing/2014/main" id="{48C1D299-1AAE-4E35-86AC-3ADF61077EBF}"/>
              </a:ext>
            </a:extLst>
          </p:cNvPr>
          <p:cNvPicPr>
            <a:picLocks noChangeAspect="1"/>
          </p:cNvPicPr>
          <p:nvPr/>
        </p:nvPicPr>
        <p:blipFill>
          <a:blip r:embed="rId3"/>
          <a:stretch>
            <a:fillRect/>
          </a:stretch>
        </p:blipFill>
        <p:spPr>
          <a:xfrm>
            <a:off x="511835" y="1147119"/>
            <a:ext cx="6351915" cy="5052591"/>
          </a:xfrm>
          <a:prstGeom prst="rect">
            <a:avLst/>
          </a:prstGeom>
          <a:ln>
            <a:noFill/>
          </a:ln>
          <a:effectLst>
            <a:softEdge rad="112500"/>
          </a:effectLst>
        </p:spPr>
      </p:pic>
      <p:pic>
        <p:nvPicPr>
          <p:cNvPr id="11" name="Picture 12" descr="A satellite in space&#10;&#10;Description automatically generated">
            <a:extLst>
              <a:ext uri="{FF2B5EF4-FFF2-40B4-BE49-F238E27FC236}">
                <a16:creationId xmlns:a16="http://schemas.microsoft.com/office/drawing/2014/main" id="{ADF581AE-D055-4851-978D-861CFE108DD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1360000">
            <a:off x="-1011217" y="881045"/>
            <a:ext cx="5216106" cy="3023917"/>
          </a:xfrm>
          <a:prstGeom prst="rect">
            <a:avLst/>
          </a:prstGeom>
          <a:ln>
            <a:noFill/>
          </a:ln>
        </p:spPr>
      </p:pic>
      <p:sp>
        <p:nvSpPr>
          <p:cNvPr id="4" name="Text Placeholder 3">
            <a:extLst>
              <a:ext uri="{FF2B5EF4-FFF2-40B4-BE49-F238E27FC236}">
                <a16:creationId xmlns:a16="http://schemas.microsoft.com/office/drawing/2014/main" id="{7E161EF3-45F9-434F-80BC-884EF8ADE0B8}"/>
              </a:ext>
            </a:extLst>
          </p:cNvPr>
          <p:cNvSpPr txBox="1">
            <a:spLocks/>
          </p:cNvSpPr>
          <p:nvPr/>
        </p:nvSpPr>
        <p:spPr>
          <a:xfrm>
            <a:off x="7046735" y="1193172"/>
            <a:ext cx="3579385" cy="5475521"/>
          </a:xfrm>
          <a:prstGeom prst="rect">
            <a:avLst/>
          </a:prstGeom>
        </p:spPr>
        <p:txBody>
          <a:bodyPr lIns="91440" tIns="45720" rIns="91440" bIns="4572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Clr>
                <a:srgbClr val="66A478"/>
              </a:buClr>
              <a:buNone/>
            </a:pPr>
            <a:r>
              <a:rPr lang="en-US" sz="2200" b="1" dirty="0">
                <a:solidFill>
                  <a:schemeClr val="tx1">
                    <a:lumMod val="75000"/>
                    <a:lumOff val="25000"/>
                  </a:schemeClr>
                </a:solidFill>
                <a:latin typeface="Century Gothic" panose="020F0302020204030204"/>
              </a:rPr>
              <a:t>Landsat 8 TIRS</a:t>
            </a:r>
            <a:endParaRPr lang="en-US" sz="2200" dirty="0">
              <a:solidFill>
                <a:schemeClr val="tx1">
                  <a:lumMod val="75000"/>
                  <a:lumOff val="25000"/>
                </a:schemeClr>
              </a:solidFill>
              <a:latin typeface="Century Gothic" panose="020F0302020204030204"/>
            </a:endParaRP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F0302020204030204"/>
              </a:rPr>
              <a:t>Surface temperature</a:t>
            </a:r>
          </a:p>
          <a:p>
            <a:pPr marL="0" indent="0">
              <a:lnSpc>
                <a:spcPct val="100000"/>
              </a:lnSpc>
              <a:spcBef>
                <a:spcPts val="600"/>
              </a:spcBef>
              <a:spcAft>
                <a:spcPts val="600"/>
              </a:spcAft>
              <a:buClr>
                <a:srgbClr val="66A478"/>
              </a:buClr>
              <a:buNone/>
            </a:pPr>
            <a:r>
              <a:rPr lang="en-US" sz="2200" b="1" dirty="0">
                <a:solidFill>
                  <a:schemeClr val="tx1">
                    <a:lumMod val="75000"/>
                    <a:lumOff val="25000"/>
                  </a:schemeClr>
                </a:solidFill>
                <a:latin typeface="Century Gothic" panose="020F0302020204030204"/>
              </a:rPr>
              <a:t>Sentinel-2 MSI</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F0302020204030204"/>
              </a:rPr>
              <a:t>Vegetation indices</a:t>
            </a:r>
          </a:p>
          <a:p>
            <a:pPr marL="0" indent="0">
              <a:lnSpc>
                <a:spcPct val="100000"/>
              </a:lnSpc>
              <a:spcBef>
                <a:spcPts val="600"/>
              </a:spcBef>
              <a:spcAft>
                <a:spcPts val="600"/>
              </a:spcAft>
              <a:buClr>
                <a:srgbClr val="66A478"/>
              </a:buClr>
              <a:buNone/>
            </a:pPr>
            <a:r>
              <a:rPr lang="en-US" sz="2200" b="1" dirty="0">
                <a:solidFill>
                  <a:schemeClr val="tx1">
                    <a:lumMod val="75000"/>
                    <a:lumOff val="25000"/>
                  </a:schemeClr>
                </a:solidFill>
                <a:latin typeface="Century Gothic" panose="020F0302020204030204"/>
              </a:rPr>
              <a:t>Terra MODIS</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F0302020204030204"/>
              </a:rPr>
              <a:t>Surface temperature</a:t>
            </a:r>
          </a:p>
          <a:p>
            <a:pPr marL="0" indent="0">
              <a:lnSpc>
                <a:spcPct val="100000"/>
              </a:lnSpc>
              <a:spcBef>
                <a:spcPts val="600"/>
              </a:spcBef>
              <a:spcAft>
                <a:spcPts val="600"/>
              </a:spcAft>
              <a:buClr>
                <a:srgbClr val="66A478"/>
              </a:buClr>
              <a:buNone/>
            </a:pPr>
            <a:r>
              <a:rPr lang="en-US" sz="2000" b="1" dirty="0">
                <a:solidFill>
                  <a:schemeClr val="tx1">
                    <a:lumMod val="75000"/>
                    <a:lumOff val="25000"/>
                  </a:schemeClr>
                </a:solidFill>
                <a:latin typeface="Century Gothic" panose="020F0302020204030204"/>
              </a:rPr>
              <a:t>ALOS PALSAR</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F0302020204030204"/>
              </a:rPr>
              <a:t>Topographic variables</a:t>
            </a:r>
          </a:p>
          <a:p>
            <a:pPr marL="0" indent="0">
              <a:lnSpc>
                <a:spcPct val="100000"/>
              </a:lnSpc>
              <a:spcBef>
                <a:spcPts val="600"/>
              </a:spcBef>
              <a:spcAft>
                <a:spcPts val="600"/>
              </a:spcAft>
              <a:buClr>
                <a:srgbClr val="66A478"/>
              </a:buClr>
              <a:buNone/>
            </a:pPr>
            <a:r>
              <a:rPr lang="en-US" sz="2200" b="1" dirty="0">
                <a:solidFill>
                  <a:schemeClr val="tx1">
                    <a:lumMod val="75000"/>
                    <a:lumOff val="25000"/>
                  </a:schemeClr>
                </a:solidFill>
                <a:latin typeface="Century Gothic" panose="020F0302020204030204"/>
              </a:rPr>
              <a:t>Other datasets</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F0302020204030204"/>
              </a:rPr>
              <a:t>Soil</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F0302020204030204"/>
              </a:rPr>
              <a:t>Fire</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F0302020204030204"/>
              </a:rPr>
              <a:t>Land cover</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F0302020204030204"/>
              </a:rPr>
              <a:t>Canopy cover </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F0302020204030204"/>
              </a:rPr>
              <a:t>Precipitation</a:t>
            </a:r>
          </a:p>
          <a:p>
            <a:pPr>
              <a:lnSpc>
                <a:spcPct val="100000"/>
              </a:lnSpc>
              <a:spcBef>
                <a:spcPts val="0"/>
              </a:spcBef>
              <a:spcAft>
                <a:spcPts val="600"/>
              </a:spcAft>
              <a:buClr>
                <a:srgbClr val="66A478"/>
              </a:buClr>
            </a:pPr>
            <a:endParaRPr lang="en-US" sz="2000" dirty="0">
              <a:solidFill>
                <a:schemeClr val="tx1">
                  <a:lumMod val="75000"/>
                  <a:lumOff val="25000"/>
                </a:schemeClr>
              </a:solidFill>
              <a:latin typeface="Century Gothic" panose="020F0302020204030204"/>
            </a:endParaRPr>
          </a:p>
        </p:txBody>
      </p:sp>
      <p:sp>
        <p:nvSpPr>
          <p:cNvPr id="5" name="Text Placeholder 4">
            <a:extLst>
              <a:ext uri="{FF2B5EF4-FFF2-40B4-BE49-F238E27FC236}">
                <a16:creationId xmlns:a16="http://schemas.microsoft.com/office/drawing/2014/main" id="{4A6C7E85-16F2-49D3-B873-348167E3CC1A}"/>
              </a:ext>
            </a:extLst>
          </p:cNvPr>
          <p:cNvSpPr txBox="1">
            <a:spLocks/>
          </p:cNvSpPr>
          <p:nvPr/>
        </p:nvSpPr>
        <p:spPr>
          <a:xfrm>
            <a:off x="1233251" y="6237080"/>
            <a:ext cx="4908781" cy="190660"/>
          </a:xfrm>
          <a:prstGeom prst="rect">
            <a:avLst/>
          </a:prstGeom>
          <a:noFill/>
        </p:spPr>
        <p:txBody>
          <a:bodyPr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kumimoji="0" lang="en-US" sz="1200" i="0" u="none" strike="noStrike" kern="1200" cap="none" spc="0" normalizeH="0" baseline="0" noProof="0" dirty="0">
                <a:ln>
                  <a:noFill/>
                </a:ln>
                <a:solidFill>
                  <a:schemeClr val="tx1">
                    <a:lumMod val="75000"/>
                    <a:lumOff val="25000"/>
                  </a:schemeClr>
                </a:solidFill>
                <a:effectLst/>
                <a:uLnTx/>
                <a:uFillTx/>
                <a:latin typeface="Century Gothic"/>
              </a:rPr>
              <a:t>Image Credit: </a:t>
            </a:r>
            <a:r>
              <a:rPr lang="en-US" sz="1200" dirty="0">
                <a:solidFill>
                  <a:schemeClr val="tx1">
                    <a:lumMod val="75000"/>
                    <a:lumOff val="25000"/>
                  </a:schemeClr>
                </a:solidFill>
                <a:latin typeface="Century Gothic"/>
              </a:rPr>
              <a:t>NASA &amp; Earth Engine - LandTrender</a:t>
            </a:r>
            <a:endParaRPr lang="en-US" sz="120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ndParaRPr>
          </a:p>
        </p:txBody>
      </p:sp>
      <p:sp>
        <p:nvSpPr>
          <p:cNvPr id="6" name="TextBox 5">
            <a:extLst>
              <a:ext uri="{FF2B5EF4-FFF2-40B4-BE49-F238E27FC236}">
                <a16:creationId xmlns:a16="http://schemas.microsoft.com/office/drawing/2014/main" id="{CE15E274-21F1-45F4-969B-D188FB5959FC}"/>
              </a:ext>
            </a:extLst>
          </p:cNvPr>
          <p:cNvSpPr txBox="1"/>
          <p:nvPr/>
        </p:nvSpPr>
        <p:spPr>
          <a:xfrm>
            <a:off x="216681" y="190525"/>
            <a:ext cx="108608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Methods: Predictor Variables &amp; Satellites</a:t>
            </a:r>
            <a:endParaRPr lang="en-US" dirty="0"/>
          </a:p>
        </p:txBody>
      </p:sp>
    </p:spTree>
    <p:extLst>
      <p:ext uri="{BB962C8B-B14F-4D97-AF65-F5344CB8AC3E}">
        <p14:creationId xmlns:p14="http://schemas.microsoft.com/office/powerpoint/2010/main" val="2695438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B9DD2E1-C7F6-4EA6-A7E3-DB1AA4455629}"/>
              </a:ext>
            </a:extLst>
          </p:cNvPr>
          <p:cNvSpPr/>
          <p:nvPr/>
        </p:nvSpPr>
        <p:spPr>
          <a:xfrm>
            <a:off x="423161" y="180247"/>
            <a:ext cx="10588841" cy="749778"/>
          </a:xfrm>
          <a:prstGeom prst="rect">
            <a:avLst/>
          </a:prstGeom>
        </p:spPr>
        <p:txBody>
          <a:bodyPr wrap="square" lIns="91440" tIns="45720" rIns="91440" bIns="45720" anchor="ctr">
            <a:noAutofit/>
          </a:bodyPr>
          <a:lstStyle/>
          <a:p>
            <a:r>
              <a:rPr lang="en-US" sz="3600" b="1" dirty="0">
                <a:solidFill>
                  <a:srgbClr val="66A478"/>
                </a:solidFill>
                <a:latin typeface="Century Gothic"/>
              </a:rPr>
              <a:t>SOFTWARE FOR ASSISTED HABITAT MODELING</a:t>
            </a:r>
          </a:p>
        </p:txBody>
      </p:sp>
      <p:sp>
        <p:nvSpPr>
          <p:cNvPr id="22" name="Oval 21">
            <a:extLst>
              <a:ext uri="{FF2B5EF4-FFF2-40B4-BE49-F238E27FC236}">
                <a16:creationId xmlns:a16="http://schemas.microsoft.com/office/drawing/2014/main" id="{729D014F-25F7-4D11-999C-0F83ECF4B1F4}"/>
              </a:ext>
            </a:extLst>
          </p:cNvPr>
          <p:cNvSpPr/>
          <p:nvPr/>
        </p:nvSpPr>
        <p:spPr>
          <a:xfrm>
            <a:off x="418666" y="1541915"/>
            <a:ext cx="776376" cy="80513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000" dirty="0">
                <a:solidFill>
                  <a:schemeClr val="tx1">
                    <a:lumMod val="75000"/>
                    <a:lumOff val="25000"/>
                  </a:schemeClr>
                </a:solidFill>
                <a:latin typeface="Century Gothic"/>
                <a:cs typeface="Calibri"/>
              </a:rPr>
              <a:t>1</a:t>
            </a:r>
            <a:endParaRPr lang="en-US" sz="4000" dirty="0">
              <a:solidFill>
                <a:schemeClr val="tx1">
                  <a:lumMod val="75000"/>
                  <a:lumOff val="25000"/>
                </a:schemeClr>
              </a:solidFill>
              <a:latin typeface="Century Gothic"/>
            </a:endParaRPr>
          </a:p>
        </p:txBody>
      </p:sp>
      <p:sp>
        <p:nvSpPr>
          <p:cNvPr id="23" name="Oval 22">
            <a:extLst>
              <a:ext uri="{FF2B5EF4-FFF2-40B4-BE49-F238E27FC236}">
                <a16:creationId xmlns:a16="http://schemas.microsoft.com/office/drawing/2014/main" id="{AF8E9224-2648-4522-99CD-C1FCAA5C4F1C}"/>
              </a:ext>
            </a:extLst>
          </p:cNvPr>
          <p:cNvSpPr/>
          <p:nvPr/>
        </p:nvSpPr>
        <p:spPr>
          <a:xfrm>
            <a:off x="418666" y="2591461"/>
            <a:ext cx="776377" cy="80513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dirty="0">
                <a:solidFill>
                  <a:schemeClr val="tx1">
                    <a:lumMod val="75000"/>
                    <a:lumOff val="25000"/>
                  </a:schemeClr>
                </a:solidFill>
                <a:latin typeface="Century Gothic"/>
                <a:cs typeface="Calibri"/>
              </a:rPr>
              <a:t>2</a:t>
            </a:r>
          </a:p>
        </p:txBody>
      </p:sp>
      <p:sp>
        <p:nvSpPr>
          <p:cNvPr id="26" name="TextBox 25">
            <a:extLst>
              <a:ext uri="{FF2B5EF4-FFF2-40B4-BE49-F238E27FC236}">
                <a16:creationId xmlns:a16="http://schemas.microsoft.com/office/drawing/2014/main" id="{928C36E9-9FEC-4DC3-8FFA-6BF0456F0F5C}"/>
              </a:ext>
            </a:extLst>
          </p:cNvPr>
          <p:cNvSpPr txBox="1"/>
          <p:nvPr/>
        </p:nvSpPr>
        <p:spPr>
          <a:xfrm>
            <a:off x="425321" y="880020"/>
            <a:ext cx="228312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chemeClr val="tx1">
                    <a:lumMod val="75000"/>
                    <a:lumOff val="25000"/>
                  </a:schemeClr>
                </a:solidFill>
                <a:latin typeface="Century Gothic"/>
                <a:cs typeface="Calibri"/>
              </a:rPr>
              <a:t>INPUTS</a:t>
            </a:r>
          </a:p>
        </p:txBody>
      </p:sp>
      <p:sp>
        <p:nvSpPr>
          <p:cNvPr id="27" name="TextBox 26">
            <a:extLst>
              <a:ext uri="{FF2B5EF4-FFF2-40B4-BE49-F238E27FC236}">
                <a16:creationId xmlns:a16="http://schemas.microsoft.com/office/drawing/2014/main" id="{97B6E403-C0AD-4F4A-BDFB-11D35AED25E1}"/>
              </a:ext>
            </a:extLst>
          </p:cNvPr>
          <p:cNvSpPr txBox="1"/>
          <p:nvPr/>
        </p:nvSpPr>
        <p:spPr>
          <a:xfrm>
            <a:off x="1259207" y="1670773"/>
            <a:ext cx="2283121"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tx1">
                    <a:lumMod val="75000"/>
                    <a:lumOff val="25000"/>
                  </a:schemeClr>
                </a:solidFill>
                <a:latin typeface="Century Gothic"/>
                <a:cs typeface="Calibri"/>
              </a:rPr>
              <a:t>Species presence data</a:t>
            </a:r>
          </a:p>
          <a:p>
            <a:r>
              <a:rPr lang="en-US" sz="2000" dirty="0">
                <a:solidFill>
                  <a:schemeClr val="tx1">
                    <a:lumMod val="75000"/>
                    <a:lumOff val="25000"/>
                  </a:schemeClr>
                </a:solidFill>
                <a:latin typeface="Century Gothic"/>
                <a:cs typeface="Calibri"/>
              </a:rPr>
              <a:t>N=252</a:t>
            </a:r>
          </a:p>
        </p:txBody>
      </p:sp>
      <p:sp>
        <p:nvSpPr>
          <p:cNvPr id="28" name="TextBox 27">
            <a:extLst>
              <a:ext uri="{FF2B5EF4-FFF2-40B4-BE49-F238E27FC236}">
                <a16:creationId xmlns:a16="http://schemas.microsoft.com/office/drawing/2014/main" id="{9D8B1717-3007-4CB4-8077-92C085408945}"/>
              </a:ext>
            </a:extLst>
          </p:cNvPr>
          <p:cNvSpPr txBox="1"/>
          <p:nvPr/>
        </p:nvSpPr>
        <p:spPr>
          <a:xfrm>
            <a:off x="1259207" y="2777832"/>
            <a:ext cx="377836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tx1">
                    <a:lumMod val="75000"/>
                    <a:lumOff val="25000"/>
                  </a:schemeClr>
                </a:solidFill>
                <a:latin typeface="Century Gothic"/>
                <a:cs typeface="Calibri"/>
              </a:rPr>
              <a:t>Predictor variables</a:t>
            </a:r>
          </a:p>
          <a:p>
            <a:r>
              <a:rPr lang="en-US" sz="2000" dirty="0">
                <a:solidFill>
                  <a:schemeClr val="tx1">
                    <a:lumMod val="75000"/>
                    <a:lumOff val="25000"/>
                  </a:schemeClr>
                </a:solidFill>
                <a:latin typeface="Century Gothic"/>
                <a:cs typeface="Calibri"/>
              </a:rPr>
              <a:t>N=22</a:t>
            </a:r>
          </a:p>
        </p:txBody>
      </p:sp>
      <p:sp>
        <p:nvSpPr>
          <p:cNvPr id="2" name="Text Placeholder 3">
            <a:extLst>
              <a:ext uri="{FF2B5EF4-FFF2-40B4-BE49-F238E27FC236}">
                <a16:creationId xmlns:a16="http://schemas.microsoft.com/office/drawing/2014/main" id="{492DAAD1-3A33-488F-94EA-AE697C509D32}"/>
              </a:ext>
            </a:extLst>
          </p:cNvPr>
          <p:cNvSpPr txBox="1">
            <a:spLocks/>
          </p:cNvSpPr>
          <p:nvPr/>
        </p:nvSpPr>
        <p:spPr>
          <a:xfrm>
            <a:off x="4334744" y="3637324"/>
            <a:ext cx="6767338" cy="1869276"/>
          </a:xfrm>
          <a:prstGeom prst="rect">
            <a:avLst/>
          </a:prstGeom>
        </p:spPr>
        <p:txBody>
          <a:bodyPr lIns="91440" tIns="45720" rIns="91440" bIns="4572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Clr>
                <a:srgbClr val="66A478"/>
              </a:buClr>
              <a:buNone/>
            </a:pPr>
            <a:r>
              <a:rPr lang="en-US" sz="3200" b="1" dirty="0">
                <a:solidFill>
                  <a:schemeClr val="tx1">
                    <a:lumMod val="75000"/>
                    <a:lumOff val="25000"/>
                  </a:schemeClr>
                </a:solidFill>
                <a:latin typeface="Century Gothic" panose="020F0302020204030204"/>
              </a:rPr>
              <a:t>HOW IT WORKS</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F0302020204030204"/>
              </a:rPr>
              <a:t>Uses the pixel value for each layer at different presence points to calculate probability</a:t>
            </a:r>
            <a:endParaRPr lang="en-US" sz="2000" dirty="0">
              <a:solidFill>
                <a:schemeClr val="tx1">
                  <a:lumMod val="75000"/>
                  <a:lumOff val="25000"/>
                </a:schemeClr>
              </a:solidFill>
              <a:latin typeface="Century Gothic"/>
              <a:cs typeface="Calibri"/>
            </a:endParaRP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F0302020204030204"/>
              </a:rPr>
              <a:t>Identifies suitable habitat across the study area based on these calculations</a:t>
            </a:r>
          </a:p>
        </p:txBody>
      </p:sp>
      <p:sp>
        <p:nvSpPr>
          <p:cNvPr id="20" name="Text Placeholder 3">
            <a:extLst>
              <a:ext uri="{FF2B5EF4-FFF2-40B4-BE49-F238E27FC236}">
                <a16:creationId xmlns:a16="http://schemas.microsoft.com/office/drawing/2014/main" id="{9AD53C71-5311-4A23-8049-4924C0A7724C}"/>
              </a:ext>
            </a:extLst>
          </p:cNvPr>
          <p:cNvSpPr txBox="1">
            <a:spLocks/>
          </p:cNvSpPr>
          <p:nvPr/>
        </p:nvSpPr>
        <p:spPr>
          <a:xfrm>
            <a:off x="1771307" y="5649481"/>
            <a:ext cx="5802483" cy="1202527"/>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en-US" sz="3200" b="1" dirty="0">
                <a:solidFill>
                  <a:schemeClr val="tx1">
                    <a:lumMod val="75000"/>
                    <a:lumOff val="25000"/>
                  </a:schemeClr>
                </a:solidFill>
                <a:latin typeface="Century Gothic" panose="020F0302020204030204"/>
              </a:rPr>
              <a:t>OUTPUT</a:t>
            </a:r>
          </a:p>
          <a:p>
            <a:pPr marL="0" indent="0">
              <a:lnSpc>
                <a:spcPct val="100000"/>
              </a:lnSpc>
              <a:spcBef>
                <a:spcPts val="0"/>
              </a:spcBef>
              <a:spcAft>
                <a:spcPts val="600"/>
              </a:spcAft>
              <a:buNone/>
            </a:pPr>
            <a:r>
              <a:rPr lang="en-US" sz="2000" dirty="0">
                <a:solidFill>
                  <a:schemeClr val="tx1">
                    <a:lumMod val="75000"/>
                    <a:lumOff val="25000"/>
                  </a:schemeClr>
                </a:solidFill>
                <a:latin typeface="Century Gothic" panose="020F0302020204030204"/>
              </a:rPr>
              <a:t>Habitat suitability model for VFT in study area</a:t>
            </a:r>
            <a:endParaRPr lang="en-US" sz="2000" b="1" dirty="0">
              <a:solidFill>
                <a:schemeClr val="tx1">
                  <a:lumMod val="75000"/>
                  <a:lumOff val="25000"/>
                </a:schemeClr>
              </a:solidFill>
              <a:latin typeface="Century Gothic" panose="020F0302020204030204"/>
            </a:endParaRPr>
          </a:p>
        </p:txBody>
      </p:sp>
      <p:sp>
        <p:nvSpPr>
          <p:cNvPr id="21" name="Text Placeholder 3">
            <a:extLst>
              <a:ext uri="{FF2B5EF4-FFF2-40B4-BE49-F238E27FC236}">
                <a16:creationId xmlns:a16="http://schemas.microsoft.com/office/drawing/2014/main" id="{7021CA0F-E751-45CA-A5C3-F4B957929A1C}"/>
              </a:ext>
            </a:extLst>
          </p:cNvPr>
          <p:cNvSpPr txBox="1">
            <a:spLocks/>
          </p:cNvSpPr>
          <p:nvPr/>
        </p:nvSpPr>
        <p:spPr>
          <a:xfrm>
            <a:off x="3949088" y="938188"/>
            <a:ext cx="4011827" cy="2664972"/>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Clr>
                <a:srgbClr val="66A478"/>
              </a:buClr>
              <a:buNone/>
            </a:pPr>
            <a:r>
              <a:rPr lang="en-US" sz="3200" b="1" dirty="0">
                <a:solidFill>
                  <a:schemeClr val="tx1">
                    <a:lumMod val="75000"/>
                    <a:lumOff val="25000"/>
                  </a:schemeClr>
                </a:solidFill>
                <a:latin typeface="Century Gothic" panose="020F0302020204030204"/>
              </a:rPr>
              <a:t>MODELS</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F0302020204030204"/>
              </a:rPr>
              <a:t>Boosted regression tree</a:t>
            </a:r>
            <a:endParaRPr lang="en-US" sz="2000" dirty="0">
              <a:solidFill>
                <a:schemeClr val="tx1">
                  <a:lumMod val="75000"/>
                  <a:lumOff val="25000"/>
                </a:schemeClr>
              </a:solidFill>
              <a:cs typeface="Calibri"/>
            </a:endParaRP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a:rPr>
              <a:t>Random Forest</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a:rPr>
              <a:t>Generalized linear model</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a:rPr>
              <a:t>MARS</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a:rPr>
              <a:t>Maxent</a:t>
            </a:r>
          </a:p>
        </p:txBody>
      </p:sp>
      <p:pic>
        <p:nvPicPr>
          <p:cNvPr id="8" name="Picture 8" descr="Map&#10;&#10;Description automatically generated">
            <a:extLst>
              <a:ext uri="{FF2B5EF4-FFF2-40B4-BE49-F238E27FC236}">
                <a16:creationId xmlns:a16="http://schemas.microsoft.com/office/drawing/2014/main" id="{068AAE0A-4B5B-4240-8D16-58160D7BE9EE}"/>
              </a:ext>
            </a:extLst>
          </p:cNvPr>
          <p:cNvPicPr>
            <a:picLocks noChangeAspect="1"/>
          </p:cNvPicPr>
          <p:nvPr/>
        </p:nvPicPr>
        <p:blipFill>
          <a:blip r:embed="rId3"/>
          <a:stretch>
            <a:fillRect/>
          </a:stretch>
        </p:blipFill>
        <p:spPr>
          <a:xfrm>
            <a:off x="493576" y="3513429"/>
            <a:ext cx="3562710" cy="3037291"/>
          </a:xfrm>
          <a:prstGeom prst="rect">
            <a:avLst/>
          </a:prstGeom>
        </p:spPr>
      </p:pic>
      <p:pic>
        <p:nvPicPr>
          <p:cNvPr id="10" name="Picture 11">
            <a:extLst>
              <a:ext uri="{FF2B5EF4-FFF2-40B4-BE49-F238E27FC236}">
                <a16:creationId xmlns:a16="http://schemas.microsoft.com/office/drawing/2014/main" id="{308BDF66-8476-4332-833B-9CE1769D250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390124" y="879828"/>
            <a:ext cx="3636394" cy="2705504"/>
          </a:xfrm>
          <a:prstGeom prst="rect">
            <a:avLst/>
          </a:prstGeom>
          <a:ln>
            <a:noFill/>
          </a:ln>
          <a:effectLst>
            <a:softEdge rad="112500"/>
          </a:effectLst>
        </p:spPr>
      </p:pic>
    </p:spTree>
    <p:extLst>
      <p:ext uri="{BB962C8B-B14F-4D97-AF65-F5344CB8AC3E}">
        <p14:creationId xmlns:p14="http://schemas.microsoft.com/office/powerpoint/2010/main" val="1736490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A picture containing diagram&#10;&#10;Description automatically generated">
            <a:extLst>
              <a:ext uri="{FF2B5EF4-FFF2-40B4-BE49-F238E27FC236}">
                <a16:creationId xmlns:a16="http://schemas.microsoft.com/office/drawing/2014/main" id="{A1EF4262-D782-4AD8-9E59-21330BEBEBF4}"/>
              </a:ext>
            </a:extLst>
          </p:cNvPr>
          <p:cNvPicPr>
            <a:picLocks noChangeAspect="1"/>
          </p:cNvPicPr>
          <p:nvPr/>
        </p:nvPicPr>
        <p:blipFill>
          <a:blip r:embed="rId3"/>
          <a:stretch>
            <a:fillRect/>
          </a:stretch>
        </p:blipFill>
        <p:spPr>
          <a:xfrm>
            <a:off x="1086931" y="991058"/>
            <a:ext cx="5316746" cy="5005283"/>
          </a:xfrm>
          <a:prstGeom prst="rect">
            <a:avLst/>
          </a:prstGeom>
        </p:spPr>
      </p:pic>
      <p:sp>
        <p:nvSpPr>
          <p:cNvPr id="9" name="TextBox 8">
            <a:extLst>
              <a:ext uri="{FF2B5EF4-FFF2-40B4-BE49-F238E27FC236}">
                <a16:creationId xmlns:a16="http://schemas.microsoft.com/office/drawing/2014/main" id="{CE562FA4-47F0-4C4D-A267-23406CF4AB52}"/>
              </a:ext>
            </a:extLst>
          </p:cNvPr>
          <p:cNvSpPr txBox="1"/>
          <p:nvPr/>
        </p:nvSpPr>
        <p:spPr>
          <a:xfrm>
            <a:off x="216681" y="190525"/>
            <a:ext cx="108608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Predictor Variables for Final Run</a:t>
            </a:r>
            <a:endParaRPr lang="en-US" dirty="0"/>
          </a:p>
        </p:txBody>
      </p:sp>
      <p:sp>
        <p:nvSpPr>
          <p:cNvPr id="15" name="TextBox 14">
            <a:extLst>
              <a:ext uri="{FF2B5EF4-FFF2-40B4-BE49-F238E27FC236}">
                <a16:creationId xmlns:a16="http://schemas.microsoft.com/office/drawing/2014/main" id="{132E2650-5A9A-E94C-9A08-A5C14EC935A3}"/>
              </a:ext>
            </a:extLst>
          </p:cNvPr>
          <p:cNvSpPr txBox="1"/>
          <p:nvPr/>
        </p:nvSpPr>
        <p:spPr>
          <a:xfrm>
            <a:off x="1324015" y="6014954"/>
            <a:ext cx="4660490" cy="400110"/>
          </a:xfrm>
          <a:prstGeom prst="rect">
            <a:avLst/>
          </a:prstGeom>
          <a:noFill/>
        </p:spPr>
        <p:txBody>
          <a:bodyPr wrap="square" rtlCol="0">
            <a:spAutoFit/>
          </a:bodyPr>
          <a:lstStyle/>
          <a:p>
            <a:pPr algn="ctr"/>
            <a:r>
              <a:rPr lang="en-US" sz="2000" dirty="0">
                <a:solidFill>
                  <a:schemeClr val="tx1">
                    <a:lumMod val="75000"/>
                    <a:lumOff val="25000"/>
                  </a:schemeClr>
                </a:solidFill>
                <a:latin typeface="Century Gothic" panose="020B0502020202020204" pitchFamily="34" charset="0"/>
              </a:rPr>
              <a:t>Covariate Correlation Display</a:t>
            </a:r>
          </a:p>
        </p:txBody>
      </p:sp>
      <p:pic>
        <p:nvPicPr>
          <p:cNvPr id="10" name="Picture 10" descr="A picture containing shape&#10;&#10;Description automatically generated">
            <a:extLst>
              <a:ext uri="{FF2B5EF4-FFF2-40B4-BE49-F238E27FC236}">
                <a16:creationId xmlns:a16="http://schemas.microsoft.com/office/drawing/2014/main" id="{2C73E186-D3C2-4D85-96DD-058D07AD11A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12521" y="985574"/>
            <a:ext cx="4883479" cy="4883480"/>
          </a:xfrm>
          <a:prstGeom prst="rect">
            <a:avLst/>
          </a:prstGeom>
        </p:spPr>
      </p:pic>
      <p:sp>
        <p:nvSpPr>
          <p:cNvPr id="18" name="TextBox 17">
            <a:extLst>
              <a:ext uri="{FF2B5EF4-FFF2-40B4-BE49-F238E27FC236}">
                <a16:creationId xmlns:a16="http://schemas.microsoft.com/office/drawing/2014/main" id="{90109C24-B23E-D947-8CB9-C77388075245}"/>
              </a:ext>
            </a:extLst>
          </p:cNvPr>
          <p:cNvSpPr txBox="1"/>
          <p:nvPr/>
        </p:nvSpPr>
        <p:spPr>
          <a:xfrm>
            <a:off x="6257499" y="6014954"/>
            <a:ext cx="4660490" cy="400110"/>
          </a:xfrm>
          <a:prstGeom prst="rect">
            <a:avLst/>
          </a:prstGeom>
          <a:noFill/>
        </p:spPr>
        <p:txBody>
          <a:bodyPr wrap="square" rtlCol="0">
            <a:spAutoFit/>
          </a:bodyPr>
          <a:lstStyle/>
          <a:p>
            <a:pPr algn="ctr"/>
            <a:r>
              <a:rPr lang="en-US" sz="2000" dirty="0">
                <a:solidFill>
                  <a:schemeClr val="tx1">
                    <a:lumMod val="75000"/>
                    <a:lumOff val="25000"/>
                  </a:schemeClr>
                </a:solidFill>
                <a:latin typeface="Century Gothic" panose="020B0502020202020204" pitchFamily="34" charset="0"/>
              </a:rPr>
              <a:t>Variable and Response</a:t>
            </a:r>
          </a:p>
        </p:txBody>
      </p:sp>
      <p:pic>
        <p:nvPicPr>
          <p:cNvPr id="11" name="Picture 10">
            <a:extLst>
              <a:ext uri="{FF2B5EF4-FFF2-40B4-BE49-F238E27FC236}">
                <a16:creationId xmlns:a16="http://schemas.microsoft.com/office/drawing/2014/main" id="{584355BF-453E-E743-9EDA-054B94944C9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6"/>
          <a:stretch/>
        </p:blipFill>
        <p:spPr>
          <a:xfrm>
            <a:off x="6839820" y="1502071"/>
            <a:ext cx="3740263" cy="4127027"/>
          </a:xfrm>
          <a:prstGeom prst="rect">
            <a:avLst/>
          </a:prstGeom>
        </p:spPr>
      </p:pic>
      <p:sp>
        <p:nvSpPr>
          <p:cNvPr id="19" name="Left Arrow 18">
            <a:extLst>
              <a:ext uri="{FF2B5EF4-FFF2-40B4-BE49-F238E27FC236}">
                <a16:creationId xmlns:a16="http://schemas.microsoft.com/office/drawing/2014/main" id="{E7606443-9484-0545-8335-D53874C4732B}"/>
              </a:ext>
            </a:extLst>
          </p:cNvPr>
          <p:cNvSpPr/>
          <p:nvPr/>
        </p:nvSpPr>
        <p:spPr>
          <a:xfrm rot="10800000">
            <a:off x="7386762" y="1954810"/>
            <a:ext cx="1793342" cy="907659"/>
          </a:xfrm>
          <a:prstGeom prst="lef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Left Arrow 20">
            <a:extLst>
              <a:ext uri="{FF2B5EF4-FFF2-40B4-BE49-F238E27FC236}">
                <a16:creationId xmlns:a16="http://schemas.microsoft.com/office/drawing/2014/main" id="{6DD1A96E-5D57-3644-90AC-81CAA5E3033F}"/>
              </a:ext>
            </a:extLst>
          </p:cNvPr>
          <p:cNvSpPr/>
          <p:nvPr/>
        </p:nvSpPr>
        <p:spPr>
          <a:xfrm rot="5400000">
            <a:off x="9057925" y="3745616"/>
            <a:ext cx="1793342" cy="907659"/>
          </a:xfrm>
          <a:prstGeom prst="lef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01EAA6D0-DBF1-C34E-9A01-D0F0D03C4637}"/>
              </a:ext>
            </a:extLst>
          </p:cNvPr>
          <p:cNvSpPr txBox="1"/>
          <p:nvPr/>
        </p:nvSpPr>
        <p:spPr>
          <a:xfrm>
            <a:off x="6257499" y="6014954"/>
            <a:ext cx="4660490" cy="400110"/>
          </a:xfrm>
          <a:prstGeom prst="rect">
            <a:avLst/>
          </a:prstGeom>
          <a:noFill/>
        </p:spPr>
        <p:txBody>
          <a:bodyPr wrap="square" rtlCol="0">
            <a:spAutoFit/>
          </a:bodyPr>
          <a:lstStyle/>
          <a:p>
            <a:pPr algn="ctr"/>
            <a:r>
              <a:rPr lang="en-US" sz="2000" dirty="0">
                <a:solidFill>
                  <a:schemeClr val="tx1">
                    <a:lumMod val="75000"/>
                    <a:lumOff val="25000"/>
                  </a:schemeClr>
                </a:solidFill>
                <a:latin typeface="Century Gothic" panose="020B0502020202020204" pitchFamily="34" charset="0"/>
              </a:rPr>
              <a:t>Correlation</a:t>
            </a:r>
          </a:p>
        </p:txBody>
      </p:sp>
    </p:spTree>
    <p:extLst>
      <p:ext uri="{BB962C8B-B14F-4D97-AF65-F5344CB8AC3E}">
        <p14:creationId xmlns:p14="http://schemas.microsoft.com/office/powerpoint/2010/main" val="77569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18"/>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DCB4A8-5630-4EC7-AA04-5D3627F8BD64}"/>
              </a:ext>
            </a:extLst>
          </p:cNvPr>
          <p:cNvSpPr txBox="1"/>
          <p:nvPr/>
        </p:nvSpPr>
        <p:spPr>
          <a:xfrm>
            <a:off x="381539" y="1086030"/>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2000" dirty="0">
              <a:latin typeface="Century Gothic"/>
            </a:endParaRPr>
          </a:p>
        </p:txBody>
      </p:sp>
      <p:graphicFrame>
        <p:nvGraphicFramePr>
          <p:cNvPr id="5" name="Table 4">
            <a:extLst>
              <a:ext uri="{FF2B5EF4-FFF2-40B4-BE49-F238E27FC236}">
                <a16:creationId xmlns:a16="http://schemas.microsoft.com/office/drawing/2014/main" id="{BCC702C2-A4B3-4F9A-88CF-16BF28976C03}"/>
              </a:ext>
            </a:extLst>
          </p:cNvPr>
          <p:cNvGraphicFramePr>
            <a:graphicFrameLocks noGrp="1"/>
          </p:cNvGraphicFramePr>
          <p:nvPr/>
        </p:nvGraphicFramePr>
        <p:xfrm>
          <a:off x="454444" y="997213"/>
          <a:ext cx="10377808" cy="5722269"/>
        </p:xfrm>
        <a:graphic>
          <a:graphicData uri="http://schemas.openxmlformats.org/drawingml/2006/table">
            <a:tbl>
              <a:tblPr firstRow="1" bandRow="1">
                <a:tableStyleId>{0505E3EF-67EA-436B-97B2-0124C06EBD24}</a:tableStyleId>
              </a:tblPr>
              <a:tblGrid>
                <a:gridCol w="5474407">
                  <a:extLst>
                    <a:ext uri="{9D8B030D-6E8A-4147-A177-3AD203B41FA5}">
                      <a16:colId xmlns:a16="http://schemas.microsoft.com/office/drawing/2014/main" val="1016078267"/>
                    </a:ext>
                  </a:extLst>
                </a:gridCol>
                <a:gridCol w="3352022">
                  <a:extLst>
                    <a:ext uri="{9D8B030D-6E8A-4147-A177-3AD203B41FA5}">
                      <a16:colId xmlns:a16="http://schemas.microsoft.com/office/drawing/2014/main" val="3668993852"/>
                    </a:ext>
                  </a:extLst>
                </a:gridCol>
                <a:gridCol w="1551379">
                  <a:extLst>
                    <a:ext uri="{9D8B030D-6E8A-4147-A177-3AD203B41FA5}">
                      <a16:colId xmlns:a16="http://schemas.microsoft.com/office/drawing/2014/main" val="3733311255"/>
                    </a:ext>
                  </a:extLst>
                </a:gridCol>
              </a:tblGrid>
              <a:tr h="335280">
                <a:tc>
                  <a:txBody>
                    <a:bodyPr/>
                    <a:lstStyle/>
                    <a:p>
                      <a:pPr algn="ctr"/>
                      <a:endParaRPr lang="en-US" sz="1600" dirty="0">
                        <a:effectLst/>
                        <a:latin typeface="Century Gothic"/>
                      </a:endParaRPr>
                    </a:p>
                  </a:txBody>
                  <a:tcPr anchor="ctr"/>
                </a:tc>
                <a:tc>
                  <a:txBody>
                    <a:bodyPr/>
                    <a:lstStyle/>
                    <a:p>
                      <a:pPr algn="ctr"/>
                      <a:r>
                        <a:rPr lang="en-US" sz="1600" dirty="0">
                          <a:solidFill>
                            <a:schemeClr val="tx1">
                              <a:lumMod val="75000"/>
                              <a:lumOff val="25000"/>
                            </a:schemeClr>
                          </a:solidFill>
                          <a:effectLst/>
                          <a:latin typeface="Century Gothic"/>
                        </a:rPr>
                        <a:t>SOURCE</a:t>
                      </a:r>
                    </a:p>
                  </a:txBody>
                  <a:tcPr anchor="ctr"/>
                </a:tc>
                <a:tc>
                  <a:txBody>
                    <a:bodyPr/>
                    <a:lstStyle/>
                    <a:p>
                      <a:pPr algn="ctr"/>
                      <a:r>
                        <a:rPr lang="en-US" sz="1600" dirty="0">
                          <a:solidFill>
                            <a:schemeClr val="tx1">
                              <a:lumMod val="75000"/>
                              <a:lumOff val="25000"/>
                            </a:schemeClr>
                          </a:solidFill>
                          <a:effectLst/>
                          <a:latin typeface="Century Gothic"/>
                        </a:rPr>
                        <a:t>SCALE/RES</a:t>
                      </a:r>
                    </a:p>
                  </a:txBody>
                  <a:tcPr anchor="ctr"/>
                </a:tc>
                <a:extLst>
                  <a:ext uri="{0D108BD9-81ED-4DB2-BD59-A6C34878D82A}">
                    <a16:rowId xmlns:a16="http://schemas.microsoft.com/office/drawing/2014/main" val="2978405848"/>
                  </a:ext>
                </a:extLst>
              </a:tr>
              <a:tr h="311613">
                <a:tc>
                  <a:txBody>
                    <a:bodyPr/>
                    <a:lstStyle/>
                    <a:p>
                      <a:r>
                        <a:rPr lang="en-US" sz="1600" b="1" dirty="0">
                          <a:effectLst/>
                          <a:latin typeface="Century Gothic"/>
                        </a:rPr>
                        <a:t>Elevation</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entury Gothic"/>
                        </a:rPr>
                        <a:t>JAXA’s ALOS DSM</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entury Gothic"/>
                        </a:rPr>
                        <a:t>30m</a:t>
                      </a:r>
                    </a:p>
                  </a:txBody>
                  <a:tcPr anchor="ctr"/>
                </a:tc>
                <a:extLst>
                  <a:ext uri="{0D108BD9-81ED-4DB2-BD59-A6C34878D82A}">
                    <a16:rowId xmlns:a16="http://schemas.microsoft.com/office/drawing/2014/main" val="62578502"/>
                  </a:ext>
                </a:extLst>
              </a:tr>
              <a:tr h="311613">
                <a:tc>
                  <a:txBody>
                    <a:bodyPr/>
                    <a:lstStyle/>
                    <a:p>
                      <a:r>
                        <a:rPr lang="en-US" sz="1600" b="1" dirty="0">
                          <a:effectLst/>
                          <a:latin typeface="Century Gothic"/>
                        </a:rPr>
                        <a:t>Slope</a:t>
                      </a:r>
                    </a:p>
                  </a:txBody>
                  <a:tcPr anchor="ctr"/>
                </a:tc>
                <a:tc>
                  <a:txBody>
                    <a:bodyPr/>
                    <a:lstStyle/>
                    <a:p>
                      <a:r>
                        <a:rPr lang="en-US" sz="1600" dirty="0">
                          <a:latin typeface="Century Gothic"/>
                        </a:rPr>
                        <a:t>JAXA’s ALOS DSM</a:t>
                      </a:r>
                    </a:p>
                  </a:txBody>
                  <a:tcPr anchor="ctr"/>
                </a:tc>
                <a:tc>
                  <a:txBody>
                    <a:bodyPr/>
                    <a:lstStyle/>
                    <a:p>
                      <a:r>
                        <a:rPr lang="en-US" sz="1600" dirty="0">
                          <a:latin typeface="Century Gothic"/>
                        </a:rPr>
                        <a:t>30m</a:t>
                      </a:r>
                    </a:p>
                  </a:txBody>
                  <a:tcPr anchor="ctr"/>
                </a:tc>
                <a:extLst>
                  <a:ext uri="{0D108BD9-81ED-4DB2-BD59-A6C34878D82A}">
                    <a16:rowId xmlns:a16="http://schemas.microsoft.com/office/drawing/2014/main" val="1559339329"/>
                  </a:ext>
                </a:extLst>
              </a:tr>
              <a:tr h="335280">
                <a:tc>
                  <a:txBody>
                    <a:bodyPr/>
                    <a:lstStyle/>
                    <a:p>
                      <a:pPr lvl="0">
                        <a:buNone/>
                      </a:pPr>
                      <a:r>
                        <a:rPr lang="en-US" sz="1600" b="1" kern="1200" noProof="0" dirty="0">
                          <a:solidFill>
                            <a:schemeClr val="dk1"/>
                          </a:solidFill>
                          <a:effectLst/>
                          <a:latin typeface="Century Gothic"/>
                          <a:ea typeface="+mn-ea"/>
                          <a:cs typeface="+mn-cs"/>
                        </a:rPr>
                        <a:t>Topographic Diversity (</a:t>
                      </a:r>
                      <a:r>
                        <a:rPr lang="en-US" sz="1600" b="1" kern="1200" dirty="0">
                          <a:solidFill>
                            <a:schemeClr val="dk1"/>
                          </a:solidFill>
                          <a:effectLst/>
                          <a:latin typeface="Century Gothic"/>
                          <a:ea typeface="+mn-ea"/>
                          <a:cs typeface="+mn-cs"/>
                        </a:rPr>
                        <a:t>TD)</a:t>
                      </a:r>
                    </a:p>
                  </a:txBody>
                  <a:tcPr anchor="ctr"/>
                </a:tc>
                <a:tc>
                  <a:txBody>
                    <a:bodyPr/>
                    <a:lstStyle/>
                    <a:p>
                      <a:r>
                        <a:rPr lang="en-US" sz="1600" dirty="0">
                          <a:latin typeface="Century Gothic"/>
                        </a:rPr>
                        <a:t>JAXA’s ALOS DEM</a:t>
                      </a:r>
                    </a:p>
                  </a:txBody>
                  <a:tcPr anchor="ctr"/>
                </a:tc>
                <a:tc>
                  <a:txBody>
                    <a:bodyPr/>
                    <a:lstStyle/>
                    <a:p>
                      <a:r>
                        <a:rPr lang="en-US" sz="1600" dirty="0">
                          <a:latin typeface="Century Gothic"/>
                        </a:rPr>
                        <a:t>30m</a:t>
                      </a:r>
                    </a:p>
                  </a:txBody>
                  <a:tcPr anchor="ctr"/>
                </a:tc>
                <a:extLst>
                  <a:ext uri="{0D108BD9-81ED-4DB2-BD59-A6C34878D82A}">
                    <a16:rowId xmlns:a16="http://schemas.microsoft.com/office/drawing/2014/main" val="1180687358"/>
                  </a:ext>
                </a:extLst>
              </a:tr>
              <a:tr h="311613">
                <a:tc>
                  <a:txBody>
                    <a:bodyPr/>
                    <a:lstStyle/>
                    <a:p>
                      <a:r>
                        <a:rPr lang="en-US" sz="1600" b="1" dirty="0">
                          <a:effectLst/>
                          <a:latin typeface="Century Gothic"/>
                        </a:rPr>
                        <a:t>Landform</a:t>
                      </a:r>
                    </a:p>
                  </a:txBody>
                  <a:tcPr anchor="ctr"/>
                </a:tc>
                <a:tc>
                  <a:txBody>
                    <a:bodyPr/>
                    <a:lstStyle/>
                    <a:p>
                      <a:r>
                        <a:rPr lang="en-US" sz="1600" dirty="0">
                          <a:latin typeface="Century Gothic"/>
                        </a:rPr>
                        <a:t>JAXA’s ALOS DEM</a:t>
                      </a:r>
                    </a:p>
                  </a:txBody>
                  <a:tcPr anchor="ctr"/>
                </a:tc>
                <a:tc>
                  <a:txBody>
                    <a:bodyPr/>
                    <a:lstStyle/>
                    <a:p>
                      <a:endParaRPr lang="en-US" sz="1600" dirty="0">
                        <a:latin typeface="Century Gothic"/>
                      </a:endParaRPr>
                    </a:p>
                  </a:txBody>
                  <a:tcPr anchor="ctr"/>
                </a:tc>
                <a:extLst>
                  <a:ext uri="{0D108BD9-81ED-4DB2-BD59-A6C34878D82A}">
                    <a16:rowId xmlns:a16="http://schemas.microsoft.com/office/drawing/2014/main" val="1239050477"/>
                  </a:ext>
                </a:extLst>
              </a:tr>
              <a:tr h="311613">
                <a:tc>
                  <a:txBody>
                    <a:bodyPr/>
                    <a:lstStyle/>
                    <a:p>
                      <a:r>
                        <a:rPr lang="en-US" sz="1600" b="1" dirty="0">
                          <a:solidFill>
                            <a:schemeClr val="tx1">
                              <a:lumMod val="75000"/>
                              <a:lumOff val="25000"/>
                            </a:schemeClr>
                          </a:solidFill>
                          <a:effectLst/>
                          <a:latin typeface="Century Gothic"/>
                        </a:rPr>
                        <a:t>CHILI </a:t>
                      </a:r>
                      <a:r>
                        <a:rPr lang="en-US" sz="1600" b="1" i="0" u="none" strike="noStrike" noProof="0" dirty="0">
                          <a:solidFill>
                            <a:schemeClr val="tx1">
                              <a:lumMod val="75000"/>
                              <a:lumOff val="25000"/>
                            </a:schemeClr>
                          </a:solidFill>
                          <a:effectLst/>
                          <a:latin typeface="Century Gothic"/>
                        </a:rPr>
                        <a:t>Continuous Heat Insolation Index</a:t>
                      </a:r>
                      <a:endParaRPr lang="en-US" sz="1600" b="1" dirty="0">
                        <a:solidFill>
                          <a:schemeClr val="tx1">
                            <a:lumMod val="75000"/>
                            <a:lumOff val="25000"/>
                          </a:schemeClr>
                        </a:solidFill>
                        <a:effectLst/>
                        <a:latin typeface="Century Gothic"/>
                      </a:endParaRPr>
                    </a:p>
                  </a:txBody>
                  <a:tcPr anchor="ctr"/>
                </a:tc>
                <a:tc>
                  <a:txBody>
                    <a:bodyPr/>
                    <a:lstStyle/>
                    <a:p>
                      <a:r>
                        <a:rPr lang="en-US" sz="1600" dirty="0">
                          <a:solidFill>
                            <a:schemeClr val="tx1">
                              <a:lumMod val="75000"/>
                              <a:lumOff val="25000"/>
                            </a:schemeClr>
                          </a:solidFill>
                          <a:latin typeface="Century Gothic"/>
                        </a:rPr>
                        <a:t>JAXA’s ALOS DEM</a:t>
                      </a:r>
                    </a:p>
                  </a:txBody>
                  <a:tcPr anchor="ctr"/>
                </a:tc>
                <a:tc>
                  <a:txBody>
                    <a:bodyPr/>
                    <a:lstStyle/>
                    <a:p>
                      <a:r>
                        <a:rPr lang="en-US" sz="1600" dirty="0">
                          <a:solidFill>
                            <a:schemeClr val="tx1">
                              <a:lumMod val="75000"/>
                              <a:lumOff val="25000"/>
                            </a:schemeClr>
                          </a:solidFill>
                          <a:latin typeface="Century Gothic"/>
                        </a:rPr>
                        <a:t>30m</a:t>
                      </a:r>
                    </a:p>
                  </a:txBody>
                  <a:tcPr anchor="ctr"/>
                </a:tc>
                <a:extLst>
                  <a:ext uri="{0D108BD9-81ED-4DB2-BD59-A6C34878D82A}">
                    <a16:rowId xmlns:a16="http://schemas.microsoft.com/office/drawing/2014/main" val="2863950765"/>
                  </a:ext>
                </a:extLst>
              </a:tr>
              <a:tr h="311613">
                <a:tc>
                  <a:txBody>
                    <a:bodyPr/>
                    <a:lstStyle/>
                    <a:p>
                      <a:r>
                        <a:rPr lang="en-US" sz="1600" b="1" dirty="0">
                          <a:effectLst/>
                          <a:latin typeface="Century Gothic"/>
                        </a:rPr>
                        <a:t>MTPI </a:t>
                      </a:r>
                      <a:r>
                        <a:rPr lang="en-US" sz="1600" b="1" i="0" u="none" strike="noStrike" noProof="0" dirty="0">
                          <a:effectLst/>
                          <a:latin typeface="Century Gothic"/>
                        </a:rPr>
                        <a:t>Multi-Scale Topographic Position Index</a:t>
                      </a:r>
                      <a:endParaRPr lang="en-US" sz="1600" b="1" dirty="0">
                        <a:effectLst/>
                        <a:latin typeface="Century Gothic"/>
                      </a:endParaRPr>
                    </a:p>
                  </a:txBody>
                  <a:tcPr anchor="ctr"/>
                </a:tc>
                <a:tc>
                  <a:txBody>
                    <a:bodyPr/>
                    <a:lstStyle/>
                    <a:p>
                      <a:r>
                        <a:rPr lang="en-US" sz="1600" dirty="0">
                          <a:latin typeface="Century Gothic"/>
                        </a:rPr>
                        <a:t>JAXA’s ALOS DEM-AVE Band</a:t>
                      </a:r>
                    </a:p>
                  </a:txBody>
                  <a:tcPr anchor="ctr"/>
                </a:tc>
                <a:tc>
                  <a:txBody>
                    <a:bodyPr/>
                    <a:lstStyle/>
                    <a:p>
                      <a:r>
                        <a:rPr lang="en-US" sz="1600" dirty="0">
                          <a:latin typeface="Century Gothic"/>
                        </a:rPr>
                        <a:t>30m</a:t>
                      </a:r>
                    </a:p>
                  </a:txBody>
                  <a:tcPr anchor="ctr"/>
                </a:tc>
                <a:extLst>
                  <a:ext uri="{0D108BD9-81ED-4DB2-BD59-A6C34878D82A}">
                    <a16:rowId xmlns:a16="http://schemas.microsoft.com/office/drawing/2014/main" val="1616091636"/>
                  </a:ext>
                </a:extLst>
              </a:tr>
              <a:tr h="347060">
                <a:tc>
                  <a:txBody>
                    <a:bodyPr/>
                    <a:lstStyle/>
                    <a:p>
                      <a:pPr lvl="0">
                        <a:buNone/>
                      </a:pPr>
                      <a:r>
                        <a:rPr lang="en-US" sz="1600" b="1" dirty="0">
                          <a:effectLst/>
                          <a:latin typeface="Century Gothic"/>
                        </a:rPr>
                        <a:t>Precipitation</a:t>
                      </a:r>
                    </a:p>
                  </a:txBody>
                  <a:tcPr/>
                </a:tc>
                <a:tc>
                  <a:txBody>
                    <a:bodyPr/>
                    <a:lstStyle/>
                    <a:p>
                      <a:pPr lvl="0">
                        <a:buNone/>
                      </a:pPr>
                      <a:r>
                        <a:rPr lang="en-US" sz="1600" b="0" i="0" u="none" strike="noStrike" kern="1200" noProof="0" dirty="0">
                          <a:latin typeface="Century Gothic"/>
                        </a:rPr>
                        <a:t>Climate Hazards Group CHIRPS</a:t>
                      </a:r>
                      <a:endParaRPr lang="en-US" sz="1600" kern="1200" dirty="0">
                        <a:solidFill>
                          <a:schemeClr val="dk1"/>
                        </a:solidFill>
                        <a:latin typeface="Century Gothic"/>
                        <a:ea typeface="+mn-ea"/>
                        <a:cs typeface="+mn-cs"/>
                      </a:endParaRPr>
                    </a:p>
                  </a:txBody>
                  <a:tcPr/>
                </a:tc>
                <a:tc>
                  <a:txBody>
                    <a:bodyPr/>
                    <a:lstStyle/>
                    <a:p>
                      <a:pPr lvl="0" algn="l">
                        <a:lnSpc>
                          <a:spcPct val="100000"/>
                        </a:lnSpc>
                        <a:spcBef>
                          <a:spcPts val="0"/>
                        </a:spcBef>
                        <a:spcAft>
                          <a:spcPts val="0"/>
                        </a:spcAft>
                        <a:buNone/>
                      </a:pPr>
                      <a:r>
                        <a:rPr lang="en-US" sz="1600" kern="1200" noProof="0" dirty="0">
                          <a:solidFill>
                            <a:schemeClr val="dk1"/>
                          </a:solidFill>
                          <a:latin typeface="Century Gothic"/>
                          <a:ea typeface="+mn-ea"/>
                          <a:cs typeface="+mn-cs"/>
                        </a:rPr>
                        <a:t>5566m</a:t>
                      </a:r>
                    </a:p>
                  </a:txBody>
                  <a:tcPr/>
                </a:tc>
                <a:extLst>
                  <a:ext uri="{0D108BD9-81ED-4DB2-BD59-A6C34878D82A}">
                    <a16:rowId xmlns:a16="http://schemas.microsoft.com/office/drawing/2014/main" val="2882945222"/>
                  </a:ext>
                </a:extLst>
              </a:tr>
              <a:tr h="335280">
                <a:tc>
                  <a:txBody>
                    <a:bodyPr/>
                    <a:lstStyle/>
                    <a:p>
                      <a:pPr lvl="0" algn="l">
                        <a:buNone/>
                      </a:pPr>
                      <a:r>
                        <a:rPr lang="en-US" sz="1600" b="1" i="0" u="none" strike="noStrike" noProof="0" dirty="0">
                          <a:effectLst/>
                          <a:latin typeface="Century Gothic"/>
                        </a:rPr>
                        <a:t>Soil Type (Taxonomic Class)</a:t>
                      </a:r>
                      <a:endParaRPr lang="en-US" b="1" dirty="0">
                        <a:latin typeface="Century Gothic"/>
                      </a:endParaRPr>
                    </a:p>
                  </a:txBody>
                  <a:tcPr/>
                </a:tc>
                <a:tc>
                  <a:txBody>
                    <a:bodyPr/>
                    <a:lstStyle/>
                    <a:p>
                      <a:pPr lvl="0">
                        <a:buNone/>
                      </a:pPr>
                      <a:r>
                        <a:rPr lang="en-US" sz="1600" dirty="0">
                          <a:effectLst/>
                          <a:latin typeface="Century Gothic"/>
                        </a:rPr>
                        <a:t>USDA gSSURGO</a:t>
                      </a:r>
                    </a:p>
                  </a:txBody>
                  <a:tcPr/>
                </a:tc>
                <a:tc>
                  <a:txBody>
                    <a:bodyPr/>
                    <a:lstStyle/>
                    <a:p>
                      <a:pPr lvl="0">
                        <a:buNone/>
                      </a:pPr>
                      <a:r>
                        <a:rPr lang="en-US" sz="1600" dirty="0">
                          <a:effectLst/>
                          <a:latin typeface="Century Gothic"/>
                        </a:rPr>
                        <a:t>10m </a:t>
                      </a:r>
                    </a:p>
                  </a:txBody>
                  <a:tcPr/>
                </a:tc>
                <a:extLst>
                  <a:ext uri="{0D108BD9-81ED-4DB2-BD59-A6C34878D82A}">
                    <a16:rowId xmlns:a16="http://schemas.microsoft.com/office/drawing/2014/main" val="37485052"/>
                  </a:ext>
                </a:extLst>
              </a:tr>
              <a:tr h="335280">
                <a:tc>
                  <a:txBody>
                    <a:bodyPr/>
                    <a:lstStyle/>
                    <a:p>
                      <a:pPr lvl="0" algn="l">
                        <a:buNone/>
                      </a:pPr>
                      <a:r>
                        <a:rPr lang="en-US" sz="1600" b="1" i="0" u="none" strike="noStrike" noProof="0" dirty="0">
                          <a:solidFill>
                            <a:schemeClr val="tx1">
                              <a:lumMod val="75000"/>
                              <a:lumOff val="25000"/>
                            </a:schemeClr>
                          </a:solidFill>
                          <a:effectLst/>
                          <a:latin typeface="Century Gothic"/>
                        </a:rPr>
                        <a:t>Available Water Storage 0-25cm</a:t>
                      </a:r>
                      <a:endParaRPr lang="en-US" b="1" dirty="0">
                        <a:solidFill>
                          <a:schemeClr val="tx1">
                            <a:lumMod val="75000"/>
                            <a:lumOff val="25000"/>
                          </a:schemeClr>
                        </a:solidFill>
                        <a:latin typeface="Century Gothic"/>
                      </a:endParaRPr>
                    </a:p>
                  </a:txBody>
                  <a:tcPr/>
                </a:tc>
                <a:tc>
                  <a:txBody>
                    <a:bodyPr/>
                    <a:lstStyle/>
                    <a:p>
                      <a:pPr lvl="0">
                        <a:buNone/>
                      </a:pPr>
                      <a:r>
                        <a:rPr lang="en-US" sz="1600" dirty="0">
                          <a:solidFill>
                            <a:schemeClr val="tx1">
                              <a:lumMod val="75000"/>
                              <a:lumOff val="25000"/>
                            </a:schemeClr>
                          </a:solidFill>
                          <a:effectLst/>
                          <a:latin typeface="Century Gothic"/>
                        </a:rPr>
                        <a:t>USDA gSSURGO</a:t>
                      </a:r>
                    </a:p>
                  </a:txBody>
                  <a:tcPr/>
                </a:tc>
                <a:tc>
                  <a:txBody>
                    <a:bodyPr/>
                    <a:lstStyle/>
                    <a:p>
                      <a:pPr lvl="0">
                        <a:buNone/>
                      </a:pPr>
                      <a:r>
                        <a:rPr lang="en-US" sz="1600" dirty="0">
                          <a:solidFill>
                            <a:schemeClr val="tx1">
                              <a:lumMod val="75000"/>
                              <a:lumOff val="25000"/>
                            </a:schemeClr>
                          </a:solidFill>
                          <a:effectLst/>
                          <a:latin typeface="Century Gothic"/>
                        </a:rPr>
                        <a:t>10m </a:t>
                      </a:r>
                    </a:p>
                  </a:txBody>
                  <a:tcPr/>
                </a:tc>
                <a:extLst>
                  <a:ext uri="{0D108BD9-81ED-4DB2-BD59-A6C34878D82A}">
                    <a16:rowId xmlns:a16="http://schemas.microsoft.com/office/drawing/2014/main" val="2720563597"/>
                  </a:ext>
                </a:extLst>
              </a:tr>
              <a:tr h="346009">
                <a:tc>
                  <a:txBody>
                    <a:bodyPr/>
                    <a:lstStyle/>
                    <a:p>
                      <a:pPr lvl="0" algn="l">
                        <a:buNone/>
                      </a:pPr>
                      <a:r>
                        <a:rPr lang="en-US" sz="1600" b="1" i="0" u="none" strike="noStrike" noProof="0" dirty="0">
                          <a:effectLst/>
                          <a:latin typeface="Century Gothic"/>
                        </a:rPr>
                        <a:t>Available Water Storage 25-50cm</a:t>
                      </a:r>
                      <a:endParaRPr lang="en-US" b="1" dirty="0">
                        <a:latin typeface="Century Gothic"/>
                      </a:endParaRPr>
                    </a:p>
                  </a:txBody>
                  <a:tcPr/>
                </a:tc>
                <a:tc>
                  <a:txBody>
                    <a:bodyPr/>
                    <a:lstStyle/>
                    <a:p>
                      <a:pPr lvl="0">
                        <a:buNone/>
                      </a:pPr>
                      <a:r>
                        <a:rPr lang="en-US" sz="1600" dirty="0">
                          <a:effectLst/>
                          <a:latin typeface="Century Gothic"/>
                        </a:rPr>
                        <a:t>USDA gSSURGO</a:t>
                      </a:r>
                    </a:p>
                  </a:txBody>
                  <a:tcPr/>
                </a:tc>
                <a:tc>
                  <a:txBody>
                    <a:bodyPr/>
                    <a:lstStyle/>
                    <a:p>
                      <a:pPr lvl="0">
                        <a:buNone/>
                      </a:pPr>
                      <a:r>
                        <a:rPr lang="en-US" sz="1600" dirty="0">
                          <a:effectLst/>
                          <a:latin typeface="Century Gothic"/>
                        </a:rPr>
                        <a:t>10m </a:t>
                      </a:r>
                    </a:p>
                  </a:txBody>
                  <a:tcPr/>
                </a:tc>
                <a:extLst>
                  <a:ext uri="{0D108BD9-81ED-4DB2-BD59-A6C34878D82A}">
                    <a16:rowId xmlns:a16="http://schemas.microsoft.com/office/drawing/2014/main" val="1829698731"/>
                  </a:ext>
                </a:extLst>
              </a:tr>
              <a:tr h="335280">
                <a:tc>
                  <a:txBody>
                    <a:bodyPr/>
                    <a:lstStyle/>
                    <a:p>
                      <a:pPr lvl="0" algn="l">
                        <a:buNone/>
                      </a:pPr>
                      <a:r>
                        <a:rPr lang="en-US" sz="1600" b="1" dirty="0">
                          <a:effectLst/>
                          <a:latin typeface="Century Gothic"/>
                        </a:rPr>
                        <a:t>Flood Frequency Maximum</a:t>
                      </a:r>
                    </a:p>
                  </a:txBody>
                  <a:tcPr/>
                </a:tc>
                <a:tc>
                  <a:txBody>
                    <a:bodyPr/>
                    <a:lstStyle/>
                    <a:p>
                      <a:pPr lvl="0">
                        <a:buNone/>
                      </a:pPr>
                      <a:r>
                        <a:rPr lang="en-US" sz="1600" dirty="0">
                          <a:effectLst/>
                          <a:latin typeface="Century Gothic"/>
                        </a:rPr>
                        <a:t>USDA gSSURGO</a:t>
                      </a:r>
                    </a:p>
                  </a:txBody>
                  <a:tcPr/>
                </a:tc>
                <a:tc>
                  <a:txBody>
                    <a:bodyPr/>
                    <a:lstStyle/>
                    <a:p>
                      <a:pPr lvl="0">
                        <a:buNone/>
                      </a:pPr>
                      <a:r>
                        <a:rPr lang="en-US" sz="1600" dirty="0">
                          <a:effectLst/>
                          <a:latin typeface="Century Gothic"/>
                        </a:rPr>
                        <a:t>10m </a:t>
                      </a:r>
                    </a:p>
                  </a:txBody>
                  <a:tcPr/>
                </a:tc>
                <a:extLst>
                  <a:ext uri="{0D108BD9-81ED-4DB2-BD59-A6C34878D82A}">
                    <a16:rowId xmlns:a16="http://schemas.microsoft.com/office/drawing/2014/main" val="1320600104"/>
                  </a:ext>
                </a:extLst>
              </a:tr>
              <a:tr h="335280">
                <a:tc>
                  <a:txBody>
                    <a:bodyPr/>
                    <a:lstStyle/>
                    <a:p>
                      <a:pPr lvl="0" algn="l">
                        <a:buNone/>
                      </a:pPr>
                      <a:r>
                        <a:rPr lang="en-US" sz="1600" b="1" dirty="0">
                          <a:effectLst/>
                          <a:latin typeface="Century Gothic"/>
                        </a:rPr>
                        <a:t>Drainage Class</a:t>
                      </a:r>
                    </a:p>
                  </a:txBody>
                  <a:tcPr/>
                </a:tc>
                <a:tc>
                  <a:txBody>
                    <a:bodyPr/>
                    <a:lstStyle/>
                    <a:p>
                      <a:pPr lvl="0">
                        <a:buNone/>
                      </a:pPr>
                      <a:r>
                        <a:rPr lang="en-US" sz="1600" dirty="0">
                          <a:effectLst/>
                          <a:latin typeface="Century Gothic"/>
                        </a:rPr>
                        <a:t>USDA gSSURGO</a:t>
                      </a:r>
                    </a:p>
                  </a:txBody>
                  <a:tcPr/>
                </a:tc>
                <a:tc>
                  <a:txBody>
                    <a:bodyPr/>
                    <a:lstStyle/>
                    <a:p>
                      <a:pPr lvl="0">
                        <a:buNone/>
                      </a:pPr>
                      <a:r>
                        <a:rPr lang="en-US" sz="1600" dirty="0">
                          <a:effectLst/>
                          <a:latin typeface="Century Gothic"/>
                        </a:rPr>
                        <a:t>10m </a:t>
                      </a:r>
                    </a:p>
                  </a:txBody>
                  <a:tcPr/>
                </a:tc>
                <a:extLst>
                  <a:ext uri="{0D108BD9-81ED-4DB2-BD59-A6C34878D82A}">
                    <a16:rowId xmlns:a16="http://schemas.microsoft.com/office/drawing/2014/main" val="2414796347"/>
                  </a:ext>
                </a:extLst>
              </a:tr>
              <a:tr h="335280">
                <a:tc>
                  <a:txBody>
                    <a:bodyPr/>
                    <a:lstStyle/>
                    <a:p>
                      <a:pPr lvl="0" algn="l">
                        <a:buNone/>
                      </a:pPr>
                      <a:r>
                        <a:rPr lang="en-US" sz="1600" b="1" dirty="0">
                          <a:solidFill>
                            <a:schemeClr val="tx1">
                              <a:lumMod val="75000"/>
                              <a:lumOff val="25000"/>
                            </a:schemeClr>
                          </a:solidFill>
                          <a:effectLst/>
                          <a:latin typeface="Century Gothic"/>
                        </a:rPr>
                        <a:t>Ponding Frequency (Presence)</a:t>
                      </a:r>
                    </a:p>
                  </a:txBody>
                  <a:tcPr/>
                </a:tc>
                <a:tc>
                  <a:txBody>
                    <a:bodyPr/>
                    <a:lstStyle/>
                    <a:p>
                      <a:pPr lvl="0">
                        <a:buNone/>
                      </a:pPr>
                      <a:r>
                        <a:rPr lang="en-US" sz="1600" dirty="0">
                          <a:solidFill>
                            <a:schemeClr val="tx1">
                              <a:lumMod val="75000"/>
                              <a:lumOff val="25000"/>
                            </a:schemeClr>
                          </a:solidFill>
                          <a:effectLst/>
                          <a:latin typeface="Century Gothic"/>
                        </a:rPr>
                        <a:t>USDA gSSURGO</a:t>
                      </a:r>
                    </a:p>
                  </a:txBody>
                  <a:tcPr/>
                </a:tc>
                <a:tc>
                  <a:txBody>
                    <a:bodyPr/>
                    <a:lstStyle/>
                    <a:p>
                      <a:pPr lvl="0">
                        <a:buNone/>
                      </a:pPr>
                      <a:r>
                        <a:rPr lang="en-US" sz="1600" dirty="0">
                          <a:solidFill>
                            <a:schemeClr val="tx1">
                              <a:lumMod val="75000"/>
                              <a:lumOff val="25000"/>
                            </a:schemeClr>
                          </a:solidFill>
                          <a:effectLst/>
                          <a:latin typeface="Century Gothic"/>
                        </a:rPr>
                        <a:t>10m </a:t>
                      </a:r>
                    </a:p>
                  </a:txBody>
                  <a:tcPr/>
                </a:tc>
                <a:extLst>
                  <a:ext uri="{0D108BD9-81ED-4DB2-BD59-A6C34878D82A}">
                    <a16:rowId xmlns:a16="http://schemas.microsoft.com/office/drawing/2014/main" val="3799960388"/>
                  </a:ext>
                </a:extLst>
              </a:tr>
              <a:tr h="335279">
                <a:tc>
                  <a:txBody>
                    <a:bodyPr/>
                    <a:lstStyle/>
                    <a:p>
                      <a:pPr lvl="0" algn="l">
                        <a:buNone/>
                      </a:pPr>
                      <a:r>
                        <a:rPr lang="en-US" sz="1600" b="1" dirty="0">
                          <a:effectLst/>
                          <a:latin typeface="Century Gothic"/>
                        </a:rPr>
                        <a:t>Water Table Depth (</a:t>
                      </a:r>
                      <a:r>
                        <a:rPr lang="en-US" sz="1600" b="1" i="0" u="none" strike="noStrike" noProof="0" dirty="0">
                          <a:effectLst/>
                          <a:latin typeface="Century Gothic"/>
                        </a:rPr>
                        <a:t>Apr-Jun Min.</a:t>
                      </a:r>
                      <a:r>
                        <a:rPr lang="en-US" sz="1600" b="1" dirty="0">
                          <a:effectLst/>
                          <a:latin typeface="Century Gothic"/>
                        </a:rPr>
                        <a:t>)</a:t>
                      </a:r>
                    </a:p>
                  </a:txBody>
                  <a:tcPr/>
                </a:tc>
                <a:tc>
                  <a:txBody>
                    <a:bodyPr/>
                    <a:lstStyle/>
                    <a:p>
                      <a:pPr lvl="0">
                        <a:buNone/>
                      </a:pPr>
                      <a:r>
                        <a:rPr lang="en-US" sz="1600" dirty="0">
                          <a:effectLst/>
                          <a:latin typeface="Century Gothic"/>
                        </a:rPr>
                        <a:t>USDA gSSURGO</a:t>
                      </a:r>
                    </a:p>
                  </a:txBody>
                  <a:tcPr/>
                </a:tc>
                <a:tc>
                  <a:txBody>
                    <a:bodyPr/>
                    <a:lstStyle/>
                    <a:p>
                      <a:pPr lvl="0">
                        <a:buNone/>
                      </a:pPr>
                      <a:r>
                        <a:rPr lang="en-US" sz="1600" dirty="0">
                          <a:effectLst/>
                          <a:latin typeface="Century Gothic"/>
                        </a:rPr>
                        <a:t>10m </a:t>
                      </a:r>
                    </a:p>
                  </a:txBody>
                  <a:tcPr/>
                </a:tc>
                <a:extLst>
                  <a:ext uri="{0D108BD9-81ED-4DB2-BD59-A6C34878D82A}">
                    <a16:rowId xmlns:a16="http://schemas.microsoft.com/office/drawing/2014/main" val="2980459368"/>
                  </a:ext>
                </a:extLst>
              </a:tr>
              <a:tr h="335279">
                <a:tc>
                  <a:txBody>
                    <a:bodyPr/>
                    <a:lstStyle/>
                    <a:p>
                      <a:pPr lvl="0" algn="l">
                        <a:buNone/>
                      </a:pPr>
                      <a:r>
                        <a:rPr lang="en-US" sz="1600" b="1" dirty="0">
                          <a:effectLst/>
                          <a:latin typeface="Century Gothic"/>
                        </a:rPr>
                        <a:t>Hydric Class</a:t>
                      </a:r>
                    </a:p>
                  </a:txBody>
                  <a:tcPr/>
                </a:tc>
                <a:tc>
                  <a:txBody>
                    <a:bodyPr/>
                    <a:lstStyle/>
                    <a:p>
                      <a:pPr lvl="0">
                        <a:buNone/>
                      </a:pPr>
                      <a:r>
                        <a:rPr lang="en-US" sz="1600" dirty="0">
                          <a:effectLst/>
                          <a:latin typeface="Century Gothic"/>
                        </a:rPr>
                        <a:t>USDA gSSURGO</a:t>
                      </a:r>
                    </a:p>
                  </a:txBody>
                  <a:tcPr/>
                </a:tc>
                <a:tc>
                  <a:txBody>
                    <a:bodyPr/>
                    <a:lstStyle/>
                    <a:p>
                      <a:pPr lvl="0">
                        <a:buNone/>
                      </a:pPr>
                      <a:r>
                        <a:rPr lang="en-US" sz="1600" dirty="0">
                          <a:effectLst/>
                          <a:latin typeface="Century Gothic"/>
                        </a:rPr>
                        <a:t>10m </a:t>
                      </a:r>
                    </a:p>
                  </a:txBody>
                  <a:tcPr/>
                </a:tc>
                <a:extLst>
                  <a:ext uri="{0D108BD9-81ED-4DB2-BD59-A6C34878D82A}">
                    <a16:rowId xmlns:a16="http://schemas.microsoft.com/office/drawing/2014/main" val="878601142"/>
                  </a:ext>
                </a:extLst>
              </a:tr>
              <a:tr h="335279">
                <a:tc>
                  <a:txBody>
                    <a:bodyPr/>
                    <a:lstStyle/>
                    <a:p>
                      <a:pPr lvl="0" algn="l">
                        <a:buNone/>
                      </a:pPr>
                      <a:r>
                        <a:rPr lang="en-US" sz="1600" b="1" dirty="0">
                          <a:effectLst/>
                          <a:latin typeface="Century Gothic"/>
                        </a:rPr>
                        <a:t>Soil Moisture</a:t>
                      </a:r>
                    </a:p>
                  </a:txBody>
                  <a:tcPr/>
                </a:tc>
                <a:tc>
                  <a:txBody>
                    <a:bodyPr/>
                    <a:lstStyle/>
                    <a:p>
                      <a:pPr lvl="0">
                        <a:buNone/>
                      </a:pPr>
                      <a:r>
                        <a:rPr lang="en-US" sz="1600" dirty="0">
                          <a:effectLst/>
                          <a:latin typeface="Century Gothic"/>
                        </a:rPr>
                        <a:t>USDA gSSURGO</a:t>
                      </a:r>
                    </a:p>
                  </a:txBody>
                  <a:tcPr/>
                </a:tc>
                <a:tc>
                  <a:txBody>
                    <a:bodyPr/>
                    <a:lstStyle/>
                    <a:p>
                      <a:pPr lvl="0">
                        <a:buNone/>
                      </a:pPr>
                      <a:r>
                        <a:rPr lang="en-US" sz="1600" dirty="0">
                          <a:effectLst/>
                          <a:latin typeface="Century Gothic"/>
                        </a:rPr>
                        <a:t>10m </a:t>
                      </a:r>
                    </a:p>
                  </a:txBody>
                  <a:tcPr/>
                </a:tc>
                <a:extLst>
                  <a:ext uri="{0D108BD9-81ED-4DB2-BD59-A6C34878D82A}">
                    <a16:rowId xmlns:a16="http://schemas.microsoft.com/office/drawing/2014/main" val="2532086471"/>
                  </a:ext>
                </a:extLst>
              </a:tr>
            </a:tbl>
          </a:graphicData>
        </a:graphic>
      </p:graphicFrame>
      <p:sp>
        <p:nvSpPr>
          <p:cNvPr id="4" name="TextBox 3">
            <a:extLst>
              <a:ext uri="{FF2B5EF4-FFF2-40B4-BE49-F238E27FC236}">
                <a16:creationId xmlns:a16="http://schemas.microsoft.com/office/drawing/2014/main" id="{F0DE8358-7B01-4C1A-B713-FC8B3B71485A}"/>
              </a:ext>
            </a:extLst>
          </p:cNvPr>
          <p:cNvSpPr txBox="1"/>
          <p:nvPr/>
        </p:nvSpPr>
        <p:spPr>
          <a:xfrm>
            <a:off x="216681" y="190525"/>
            <a:ext cx="108608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Methods: Predictor Variables</a:t>
            </a:r>
            <a:endParaRPr lang="en-US" dirty="0"/>
          </a:p>
        </p:txBody>
      </p:sp>
      <p:sp>
        <p:nvSpPr>
          <p:cNvPr id="2" name="Rectangle 1">
            <a:extLst>
              <a:ext uri="{FF2B5EF4-FFF2-40B4-BE49-F238E27FC236}">
                <a16:creationId xmlns:a16="http://schemas.microsoft.com/office/drawing/2014/main" id="{B7035814-AB16-7343-A552-7308BE1808FA}"/>
              </a:ext>
            </a:extLst>
          </p:cNvPr>
          <p:cNvSpPr/>
          <p:nvPr/>
        </p:nvSpPr>
        <p:spPr>
          <a:xfrm>
            <a:off x="454444" y="1342400"/>
            <a:ext cx="10377808" cy="1336458"/>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52C22FCD-521B-1F4D-B40B-77F6047F865B}"/>
              </a:ext>
            </a:extLst>
          </p:cNvPr>
          <p:cNvSpPr/>
          <p:nvPr/>
        </p:nvSpPr>
        <p:spPr>
          <a:xfrm>
            <a:off x="454444" y="4336749"/>
            <a:ext cx="10377808" cy="1009729"/>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27ABE35-5023-DA40-8DF1-13B8E6C09541}"/>
              </a:ext>
            </a:extLst>
          </p:cNvPr>
          <p:cNvSpPr/>
          <p:nvPr/>
        </p:nvSpPr>
        <p:spPr>
          <a:xfrm>
            <a:off x="454444" y="5736329"/>
            <a:ext cx="10377808" cy="983153"/>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070A4F3B-B0FE-0642-9BE7-7259060E9B58}"/>
              </a:ext>
            </a:extLst>
          </p:cNvPr>
          <p:cNvSpPr/>
          <p:nvPr/>
        </p:nvSpPr>
        <p:spPr>
          <a:xfrm>
            <a:off x="454444" y="3010217"/>
            <a:ext cx="10377808" cy="1009729"/>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84784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DCB4A8-5630-4EC7-AA04-5D3627F8BD64}"/>
              </a:ext>
            </a:extLst>
          </p:cNvPr>
          <p:cNvSpPr txBox="1"/>
          <p:nvPr/>
        </p:nvSpPr>
        <p:spPr>
          <a:xfrm>
            <a:off x="381539" y="1086030"/>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2000" dirty="0">
              <a:latin typeface="Century Gothic"/>
            </a:endParaRPr>
          </a:p>
        </p:txBody>
      </p:sp>
      <p:graphicFrame>
        <p:nvGraphicFramePr>
          <p:cNvPr id="5" name="Table 4">
            <a:extLst>
              <a:ext uri="{FF2B5EF4-FFF2-40B4-BE49-F238E27FC236}">
                <a16:creationId xmlns:a16="http://schemas.microsoft.com/office/drawing/2014/main" id="{BCC702C2-A4B3-4F9A-88CF-16BF28976C03}"/>
              </a:ext>
            </a:extLst>
          </p:cNvPr>
          <p:cNvGraphicFramePr>
            <a:graphicFrameLocks noGrp="1"/>
          </p:cNvGraphicFramePr>
          <p:nvPr/>
        </p:nvGraphicFramePr>
        <p:xfrm>
          <a:off x="454444" y="968458"/>
          <a:ext cx="9988695" cy="5501640"/>
        </p:xfrm>
        <a:graphic>
          <a:graphicData uri="http://schemas.openxmlformats.org/drawingml/2006/table">
            <a:tbl>
              <a:tblPr firstRow="1" bandRow="1">
                <a:tableStyleId>{0505E3EF-67EA-436B-97B2-0124C06EBD24}</a:tableStyleId>
              </a:tblPr>
              <a:tblGrid>
                <a:gridCol w="4027273">
                  <a:extLst>
                    <a:ext uri="{9D8B030D-6E8A-4147-A177-3AD203B41FA5}">
                      <a16:colId xmlns:a16="http://schemas.microsoft.com/office/drawing/2014/main" val="1016078267"/>
                    </a:ext>
                  </a:extLst>
                </a:gridCol>
                <a:gridCol w="3762321">
                  <a:extLst>
                    <a:ext uri="{9D8B030D-6E8A-4147-A177-3AD203B41FA5}">
                      <a16:colId xmlns:a16="http://schemas.microsoft.com/office/drawing/2014/main" val="3668993852"/>
                    </a:ext>
                  </a:extLst>
                </a:gridCol>
                <a:gridCol w="2199101">
                  <a:extLst>
                    <a:ext uri="{9D8B030D-6E8A-4147-A177-3AD203B41FA5}">
                      <a16:colId xmlns:a16="http://schemas.microsoft.com/office/drawing/2014/main" val="3733311255"/>
                    </a:ext>
                  </a:extLst>
                </a:gridCol>
              </a:tblGrid>
              <a:tr h="335280">
                <a:tc>
                  <a:txBody>
                    <a:bodyPr/>
                    <a:lstStyle/>
                    <a:p>
                      <a:pPr algn="ctr"/>
                      <a:endParaRPr lang="en-US" sz="1600" dirty="0">
                        <a:effectLst/>
                        <a:latin typeface="Century Gothic"/>
                      </a:endParaRPr>
                    </a:p>
                  </a:txBody>
                  <a:tcPr anchor="ctr"/>
                </a:tc>
                <a:tc>
                  <a:txBody>
                    <a:bodyPr/>
                    <a:lstStyle/>
                    <a:p>
                      <a:pPr algn="ctr"/>
                      <a:r>
                        <a:rPr lang="en-US" sz="1600" dirty="0">
                          <a:solidFill>
                            <a:schemeClr val="tx1">
                              <a:lumMod val="75000"/>
                              <a:lumOff val="25000"/>
                            </a:schemeClr>
                          </a:solidFill>
                          <a:effectLst/>
                          <a:latin typeface="Century Gothic"/>
                        </a:rPr>
                        <a:t>SOURCE</a:t>
                      </a:r>
                    </a:p>
                  </a:txBody>
                  <a:tcPr anchor="ctr"/>
                </a:tc>
                <a:tc>
                  <a:txBody>
                    <a:bodyPr/>
                    <a:lstStyle/>
                    <a:p>
                      <a:pPr algn="ctr"/>
                      <a:r>
                        <a:rPr lang="en-US" sz="1600" dirty="0">
                          <a:solidFill>
                            <a:schemeClr val="tx1">
                              <a:lumMod val="75000"/>
                              <a:lumOff val="25000"/>
                            </a:schemeClr>
                          </a:solidFill>
                          <a:effectLst/>
                          <a:latin typeface="Century Gothic"/>
                        </a:rPr>
                        <a:t>SCALE/RES</a:t>
                      </a:r>
                    </a:p>
                  </a:txBody>
                  <a:tcPr anchor="ctr"/>
                </a:tc>
                <a:extLst>
                  <a:ext uri="{0D108BD9-81ED-4DB2-BD59-A6C34878D82A}">
                    <a16:rowId xmlns:a16="http://schemas.microsoft.com/office/drawing/2014/main" val="2978405848"/>
                  </a:ext>
                </a:extLst>
              </a:tr>
              <a:tr h="335280">
                <a:tc>
                  <a:txBody>
                    <a:bodyPr/>
                    <a:lstStyle/>
                    <a:p>
                      <a:pPr lvl="0" algn="l">
                        <a:buNone/>
                      </a:pPr>
                      <a:r>
                        <a:rPr lang="en-US" sz="1600" b="1" dirty="0">
                          <a:solidFill>
                            <a:schemeClr val="tx1">
                              <a:lumMod val="75000"/>
                              <a:lumOff val="25000"/>
                            </a:schemeClr>
                          </a:solidFill>
                          <a:effectLst/>
                          <a:latin typeface="Century Gothic"/>
                        </a:rPr>
                        <a:t>Hydric Class</a:t>
                      </a:r>
                    </a:p>
                  </a:txBody>
                  <a:tcPr/>
                </a:tc>
                <a:tc>
                  <a:txBody>
                    <a:bodyPr/>
                    <a:lstStyle/>
                    <a:p>
                      <a:pPr lvl="0">
                        <a:buNone/>
                      </a:pPr>
                      <a:r>
                        <a:rPr lang="en-US" sz="1600" dirty="0">
                          <a:solidFill>
                            <a:schemeClr val="tx1">
                              <a:lumMod val="75000"/>
                              <a:lumOff val="25000"/>
                            </a:schemeClr>
                          </a:solidFill>
                          <a:effectLst/>
                          <a:latin typeface="Century Gothic"/>
                        </a:rPr>
                        <a:t>USDA gSSURGO</a:t>
                      </a:r>
                    </a:p>
                  </a:txBody>
                  <a:tcPr/>
                </a:tc>
                <a:tc>
                  <a:txBody>
                    <a:bodyPr/>
                    <a:lstStyle/>
                    <a:p>
                      <a:pPr lvl="0">
                        <a:buNone/>
                      </a:pPr>
                      <a:r>
                        <a:rPr lang="en-US" sz="1600" dirty="0">
                          <a:solidFill>
                            <a:schemeClr val="tx1">
                              <a:lumMod val="75000"/>
                              <a:lumOff val="25000"/>
                            </a:schemeClr>
                          </a:solidFill>
                          <a:effectLst/>
                          <a:latin typeface="Century Gothic"/>
                        </a:rPr>
                        <a:t>10m </a:t>
                      </a:r>
                    </a:p>
                  </a:txBody>
                  <a:tcPr/>
                </a:tc>
                <a:extLst>
                  <a:ext uri="{0D108BD9-81ED-4DB2-BD59-A6C34878D82A}">
                    <a16:rowId xmlns:a16="http://schemas.microsoft.com/office/drawing/2014/main" val="1058440136"/>
                  </a:ext>
                </a:extLst>
              </a:tr>
              <a:tr h="335280">
                <a:tc>
                  <a:txBody>
                    <a:bodyPr/>
                    <a:lstStyle/>
                    <a:p>
                      <a:pPr lvl="0" algn="l">
                        <a:buNone/>
                      </a:pPr>
                      <a:r>
                        <a:rPr lang="en-US" sz="1600" b="1" dirty="0">
                          <a:solidFill>
                            <a:schemeClr val="tx1">
                              <a:lumMod val="75000"/>
                              <a:lumOff val="25000"/>
                            </a:schemeClr>
                          </a:solidFill>
                          <a:effectLst/>
                          <a:latin typeface="Century Gothic"/>
                        </a:rPr>
                        <a:t>Soil Moisture</a:t>
                      </a:r>
                    </a:p>
                  </a:txBody>
                  <a:tcPr/>
                </a:tc>
                <a:tc>
                  <a:txBody>
                    <a:bodyPr/>
                    <a:lstStyle/>
                    <a:p>
                      <a:pPr lvl="0">
                        <a:buNone/>
                      </a:pPr>
                      <a:r>
                        <a:rPr lang="en-US" sz="1600" dirty="0">
                          <a:solidFill>
                            <a:schemeClr val="tx1">
                              <a:lumMod val="75000"/>
                              <a:lumOff val="25000"/>
                            </a:schemeClr>
                          </a:solidFill>
                          <a:effectLst/>
                          <a:latin typeface="Century Gothic"/>
                        </a:rPr>
                        <a:t>USDA gSSURGO</a:t>
                      </a:r>
                    </a:p>
                  </a:txBody>
                  <a:tcPr/>
                </a:tc>
                <a:tc>
                  <a:txBody>
                    <a:bodyPr/>
                    <a:lstStyle/>
                    <a:p>
                      <a:pPr lvl="0">
                        <a:buNone/>
                      </a:pPr>
                      <a:r>
                        <a:rPr lang="en-US" sz="1600" dirty="0">
                          <a:solidFill>
                            <a:schemeClr val="tx1">
                              <a:lumMod val="75000"/>
                              <a:lumOff val="25000"/>
                            </a:schemeClr>
                          </a:solidFill>
                          <a:effectLst/>
                          <a:latin typeface="Century Gothic"/>
                        </a:rPr>
                        <a:t>10m </a:t>
                      </a:r>
                    </a:p>
                  </a:txBody>
                  <a:tcPr/>
                </a:tc>
                <a:extLst>
                  <a:ext uri="{0D108BD9-81ED-4DB2-BD59-A6C34878D82A}">
                    <a16:rowId xmlns:a16="http://schemas.microsoft.com/office/drawing/2014/main" val="1692235608"/>
                  </a:ext>
                </a:extLst>
              </a:tr>
              <a:tr h="335280">
                <a:tc>
                  <a:txBody>
                    <a:bodyPr/>
                    <a:lstStyle/>
                    <a:p>
                      <a:r>
                        <a:rPr lang="en-US" sz="1600" b="1" dirty="0">
                          <a:effectLst/>
                          <a:latin typeface="Century Gothic"/>
                        </a:rPr>
                        <a:t>Mean Nitrogen (5, 15, 30 cm)</a:t>
                      </a:r>
                    </a:p>
                  </a:txBody>
                  <a:tcPr anchor="ctr"/>
                </a:tc>
                <a:tc>
                  <a:txBody>
                    <a:bodyPr/>
                    <a:lstStyle/>
                    <a:p>
                      <a:pPr lvl="0">
                        <a:buNone/>
                      </a:pPr>
                      <a:r>
                        <a:rPr lang="en-US" sz="1600" b="0" i="0" u="none" strike="noStrike" noProof="0" dirty="0">
                          <a:latin typeface="Century Gothic"/>
                        </a:rPr>
                        <a:t>OpenLandMap ISRIC </a:t>
                      </a:r>
                      <a:endParaRPr lang="en-US" dirty="0"/>
                    </a:p>
                  </a:txBody>
                  <a:tcPr anchor="ctr"/>
                </a:tc>
                <a:tc>
                  <a:txBody>
                    <a:bodyPr/>
                    <a:lstStyle/>
                    <a:p>
                      <a:pPr lvl="0">
                        <a:buNone/>
                      </a:pPr>
                      <a:r>
                        <a:rPr lang="en-US" sz="1600" b="0" i="0" u="none" strike="noStrike" noProof="0" dirty="0">
                          <a:latin typeface="Century Gothic"/>
                        </a:rPr>
                        <a:t>250m</a:t>
                      </a:r>
                      <a:endParaRPr lang="en-US" dirty="0"/>
                    </a:p>
                  </a:txBody>
                  <a:tcPr anchor="ctr"/>
                </a:tc>
                <a:extLst>
                  <a:ext uri="{0D108BD9-81ED-4DB2-BD59-A6C34878D82A}">
                    <a16:rowId xmlns:a16="http://schemas.microsoft.com/office/drawing/2014/main" val="1559339329"/>
                  </a:ext>
                </a:extLst>
              </a:tr>
              <a:tr h="335280">
                <a:tc>
                  <a:txBody>
                    <a:bodyPr/>
                    <a:lstStyle/>
                    <a:p>
                      <a:pPr lvl="0">
                        <a:buNone/>
                      </a:pPr>
                      <a:r>
                        <a:rPr lang="en-US" sz="1600" b="1" dirty="0">
                          <a:effectLst/>
                          <a:latin typeface="Century Gothic"/>
                        </a:rPr>
                        <a:t>Soil pH (0, 10, 30 cm)</a:t>
                      </a:r>
                      <a:endParaRPr lang="en-US" sz="1600" b="1" dirty="0">
                        <a:latin typeface="Century Gothic"/>
                      </a:endParaRPr>
                    </a:p>
                  </a:txBody>
                  <a:tcPr anchor="ctr"/>
                </a:tc>
                <a:tc>
                  <a:txBody>
                    <a:bodyPr/>
                    <a:lstStyle/>
                    <a:p>
                      <a:pPr lvl="0">
                        <a:buNone/>
                      </a:pPr>
                      <a:r>
                        <a:rPr lang="en-US" sz="1600" dirty="0">
                          <a:effectLst/>
                          <a:latin typeface="Century Gothic"/>
                        </a:rPr>
                        <a:t>OpenLandMap </a:t>
                      </a:r>
                      <a:r>
                        <a:rPr lang="en-US" sz="1600" b="0" i="0" u="none" strike="noStrike" noProof="0" dirty="0">
                          <a:effectLst/>
                          <a:latin typeface="Century Gothic"/>
                        </a:rPr>
                        <a:t>ISRIC </a:t>
                      </a:r>
                    </a:p>
                  </a:txBody>
                  <a:tcPr anchor="ctr"/>
                </a:tc>
                <a:tc>
                  <a:txBody>
                    <a:bodyPr/>
                    <a:lstStyle/>
                    <a:p>
                      <a:pPr lvl="0">
                        <a:buNone/>
                      </a:pPr>
                      <a:r>
                        <a:rPr lang="en-US" sz="1600" dirty="0">
                          <a:effectLst/>
                          <a:latin typeface="Century Gothic"/>
                        </a:rPr>
                        <a:t>250m</a:t>
                      </a:r>
                      <a:endParaRPr lang="en-US" sz="1600" dirty="0">
                        <a:latin typeface="Century Gothic"/>
                      </a:endParaRPr>
                    </a:p>
                  </a:txBody>
                  <a:tcPr anchor="ctr"/>
                </a:tc>
                <a:extLst>
                  <a:ext uri="{0D108BD9-81ED-4DB2-BD59-A6C34878D82A}">
                    <a16:rowId xmlns:a16="http://schemas.microsoft.com/office/drawing/2014/main" val="1180687358"/>
                  </a:ext>
                </a:extLst>
              </a:tr>
              <a:tr h="311613">
                <a:tc>
                  <a:txBody>
                    <a:bodyPr/>
                    <a:lstStyle/>
                    <a:p>
                      <a:pPr lvl="0">
                        <a:buNone/>
                      </a:pPr>
                      <a:r>
                        <a:rPr lang="en-US" sz="1600" b="1" dirty="0">
                          <a:solidFill>
                            <a:schemeClr val="tx1">
                              <a:lumMod val="75000"/>
                              <a:lumOff val="25000"/>
                            </a:schemeClr>
                          </a:solidFill>
                          <a:effectLst/>
                          <a:latin typeface="Century Gothic"/>
                        </a:rPr>
                        <a:t>Soil Texture </a:t>
                      </a:r>
                      <a:r>
                        <a:rPr lang="en-US" sz="1600" b="1" i="0" u="none" strike="noStrike" noProof="0" dirty="0">
                          <a:solidFill>
                            <a:schemeClr val="tx1">
                              <a:lumMod val="75000"/>
                              <a:lumOff val="25000"/>
                            </a:schemeClr>
                          </a:solidFill>
                          <a:effectLst/>
                          <a:latin typeface="Century Gothic"/>
                        </a:rPr>
                        <a:t>(0, 10, 30 cm)</a:t>
                      </a:r>
                      <a:endParaRPr lang="en-US" sz="1600" b="1" dirty="0">
                        <a:solidFill>
                          <a:schemeClr val="tx1">
                            <a:lumMod val="75000"/>
                            <a:lumOff val="25000"/>
                          </a:schemeClr>
                        </a:solidFill>
                        <a:latin typeface="Century Gothic"/>
                      </a:endParaRPr>
                    </a:p>
                  </a:txBody>
                  <a:tcPr anchor="ctr"/>
                </a:tc>
                <a:tc>
                  <a:txBody>
                    <a:bodyPr/>
                    <a:lstStyle/>
                    <a:p>
                      <a:pPr lvl="0" algn="l">
                        <a:lnSpc>
                          <a:spcPct val="100000"/>
                        </a:lnSpc>
                        <a:spcBef>
                          <a:spcPts val="0"/>
                        </a:spcBef>
                        <a:spcAft>
                          <a:spcPts val="0"/>
                        </a:spcAft>
                        <a:buNone/>
                      </a:pPr>
                      <a:r>
                        <a:rPr lang="en-US" sz="1600" b="0" i="0" u="none" strike="noStrike" noProof="0" dirty="0">
                          <a:solidFill>
                            <a:schemeClr val="tx1">
                              <a:lumMod val="75000"/>
                              <a:lumOff val="25000"/>
                            </a:schemeClr>
                          </a:solidFill>
                          <a:latin typeface="Century Gothic"/>
                        </a:rPr>
                        <a:t>OpenLandMap ISRIC </a:t>
                      </a:r>
                    </a:p>
                  </a:txBody>
                  <a:tcPr anchor="ctr"/>
                </a:tc>
                <a:tc>
                  <a:txBody>
                    <a:bodyPr/>
                    <a:lstStyle/>
                    <a:p>
                      <a:pPr lvl="0">
                        <a:buNone/>
                      </a:pPr>
                      <a:r>
                        <a:rPr lang="en-US" sz="1600" dirty="0">
                          <a:solidFill>
                            <a:schemeClr val="tx1">
                              <a:lumMod val="75000"/>
                              <a:lumOff val="25000"/>
                            </a:schemeClr>
                          </a:solidFill>
                          <a:latin typeface="Century Gothic"/>
                        </a:rPr>
                        <a:t>250m</a:t>
                      </a:r>
                    </a:p>
                  </a:txBody>
                  <a:tcPr anchor="ctr"/>
                </a:tc>
                <a:extLst>
                  <a:ext uri="{0D108BD9-81ED-4DB2-BD59-A6C34878D82A}">
                    <a16:rowId xmlns:a16="http://schemas.microsoft.com/office/drawing/2014/main" val="2863950765"/>
                  </a:ext>
                </a:extLst>
              </a:tr>
              <a:tr h="311613">
                <a:tc>
                  <a:txBody>
                    <a:bodyPr/>
                    <a:lstStyle/>
                    <a:p>
                      <a:pPr lvl="0">
                        <a:buNone/>
                      </a:pPr>
                      <a:r>
                        <a:rPr lang="en-US" sz="1600" b="1" dirty="0">
                          <a:solidFill>
                            <a:schemeClr val="tx1">
                              <a:lumMod val="75000"/>
                              <a:lumOff val="25000"/>
                            </a:schemeClr>
                          </a:solidFill>
                          <a:effectLst/>
                          <a:latin typeface="Century Gothic"/>
                        </a:rPr>
                        <a:t>Clay Content </a:t>
                      </a:r>
                      <a:r>
                        <a:rPr lang="en-US" sz="1600" b="1" i="0" u="none" strike="noStrike" noProof="0" dirty="0">
                          <a:solidFill>
                            <a:schemeClr val="tx1">
                              <a:lumMod val="75000"/>
                              <a:lumOff val="25000"/>
                            </a:schemeClr>
                          </a:solidFill>
                          <a:effectLst/>
                          <a:latin typeface="Century Gothic"/>
                        </a:rPr>
                        <a:t>(0, 10, 30 cm)</a:t>
                      </a:r>
                      <a:endParaRPr lang="en-US" sz="1600" b="1" dirty="0">
                        <a:solidFill>
                          <a:schemeClr val="tx1">
                            <a:lumMod val="75000"/>
                            <a:lumOff val="25000"/>
                          </a:schemeClr>
                        </a:solidFill>
                        <a:latin typeface="Century Gothic"/>
                      </a:endParaRPr>
                    </a:p>
                  </a:txBody>
                  <a:tcPr anchor="ctr"/>
                </a:tc>
                <a:tc>
                  <a:txBody>
                    <a:bodyPr/>
                    <a:lstStyle/>
                    <a:p>
                      <a:pPr lvl="0">
                        <a:buNone/>
                      </a:pPr>
                      <a:r>
                        <a:rPr lang="en-US" sz="1600" dirty="0">
                          <a:solidFill>
                            <a:schemeClr val="tx1">
                              <a:lumMod val="75000"/>
                              <a:lumOff val="25000"/>
                            </a:schemeClr>
                          </a:solidFill>
                          <a:latin typeface="Century Gothic"/>
                        </a:rPr>
                        <a:t>OpenLandMap </a:t>
                      </a:r>
                      <a:r>
                        <a:rPr lang="en-US" sz="1600" b="0" i="0" u="none" strike="noStrike" noProof="0" dirty="0">
                          <a:solidFill>
                            <a:schemeClr val="tx1">
                              <a:lumMod val="75000"/>
                              <a:lumOff val="25000"/>
                            </a:schemeClr>
                          </a:solidFill>
                          <a:latin typeface="Century Gothic"/>
                        </a:rPr>
                        <a:t>ISRIC </a:t>
                      </a:r>
                      <a:endParaRPr lang="en-US" sz="1600" dirty="0">
                        <a:solidFill>
                          <a:schemeClr val="tx1">
                            <a:lumMod val="75000"/>
                            <a:lumOff val="25000"/>
                          </a:schemeClr>
                        </a:solidFill>
                        <a:latin typeface="Century Gothic"/>
                      </a:endParaRPr>
                    </a:p>
                  </a:txBody>
                  <a:tcPr anchor="ctr"/>
                </a:tc>
                <a:tc>
                  <a:txBody>
                    <a:bodyPr/>
                    <a:lstStyle/>
                    <a:p>
                      <a:pPr lvl="0">
                        <a:buNone/>
                      </a:pPr>
                      <a:r>
                        <a:rPr lang="en-US" sz="1600" dirty="0">
                          <a:solidFill>
                            <a:schemeClr val="tx1">
                              <a:lumMod val="75000"/>
                              <a:lumOff val="25000"/>
                            </a:schemeClr>
                          </a:solidFill>
                          <a:latin typeface="Century Gothic"/>
                        </a:rPr>
                        <a:t>250m</a:t>
                      </a:r>
                    </a:p>
                  </a:txBody>
                  <a:tcPr anchor="ctr"/>
                </a:tc>
                <a:extLst>
                  <a:ext uri="{0D108BD9-81ED-4DB2-BD59-A6C34878D82A}">
                    <a16:rowId xmlns:a16="http://schemas.microsoft.com/office/drawing/2014/main" val="1616091636"/>
                  </a:ext>
                </a:extLst>
              </a:tr>
              <a:tr h="396240">
                <a:tc>
                  <a:txBody>
                    <a:bodyPr/>
                    <a:lstStyle/>
                    <a:p>
                      <a:pPr lvl="0">
                        <a:buNone/>
                      </a:pPr>
                      <a:r>
                        <a:rPr lang="en-US" sz="1600" b="1" dirty="0">
                          <a:solidFill>
                            <a:schemeClr val="tx1">
                              <a:lumMod val="75000"/>
                              <a:lumOff val="25000"/>
                            </a:schemeClr>
                          </a:solidFill>
                          <a:effectLst/>
                          <a:latin typeface="Century Gothic"/>
                        </a:rPr>
                        <a:t>Sand Content </a:t>
                      </a:r>
                      <a:r>
                        <a:rPr lang="en-US" sz="1600" b="1" i="0" u="none" strike="noStrike" noProof="0" dirty="0">
                          <a:solidFill>
                            <a:schemeClr val="tx1">
                              <a:lumMod val="75000"/>
                              <a:lumOff val="25000"/>
                            </a:schemeClr>
                          </a:solidFill>
                          <a:effectLst/>
                          <a:latin typeface="Century Gothic"/>
                        </a:rPr>
                        <a:t>(0, 10, 30 cm)</a:t>
                      </a:r>
                      <a:endParaRPr lang="en-US" sz="1600" b="1" dirty="0">
                        <a:solidFill>
                          <a:schemeClr val="tx1">
                            <a:lumMod val="75000"/>
                            <a:lumOff val="25000"/>
                          </a:schemeClr>
                        </a:solidFill>
                        <a:latin typeface="Century Gothic"/>
                      </a:endParaRPr>
                    </a:p>
                  </a:txBody>
                  <a:tcPr/>
                </a:tc>
                <a:tc>
                  <a:txBody>
                    <a:bodyPr/>
                    <a:lstStyle/>
                    <a:p>
                      <a:pPr lvl="0">
                        <a:buNone/>
                      </a:pPr>
                      <a:r>
                        <a:rPr lang="en-US" sz="1600" dirty="0">
                          <a:solidFill>
                            <a:schemeClr val="tx1">
                              <a:lumMod val="75000"/>
                              <a:lumOff val="25000"/>
                            </a:schemeClr>
                          </a:solidFill>
                          <a:latin typeface="Century Gothic"/>
                        </a:rPr>
                        <a:t>OpenLandMap </a:t>
                      </a:r>
                      <a:r>
                        <a:rPr lang="en-US" sz="1600" b="0" i="0" u="none" strike="noStrike" noProof="0" dirty="0">
                          <a:solidFill>
                            <a:schemeClr val="tx1">
                              <a:lumMod val="75000"/>
                              <a:lumOff val="25000"/>
                            </a:schemeClr>
                          </a:solidFill>
                          <a:latin typeface="Century Gothic"/>
                        </a:rPr>
                        <a:t>ISRIC </a:t>
                      </a:r>
                      <a:endParaRPr lang="en-US" sz="1600" dirty="0">
                        <a:solidFill>
                          <a:schemeClr val="tx1">
                            <a:lumMod val="75000"/>
                            <a:lumOff val="25000"/>
                          </a:schemeClr>
                        </a:solidFill>
                        <a:latin typeface="Century Gothic"/>
                      </a:endParaRPr>
                    </a:p>
                  </a:txBody>
                  <a:tcPr/>
                </a:tc>
                <a:tc>
                  <a:txBody>
                    <a:bodyPr/>
                    <a:lstStyle/>
                    <a:p>
                      <a:pPr lvl="0">
                        <a:buNone/>
                      </a:pPr>
                      <a:r>
                        <a:rPr lang="en-US" sz="1600" dirty="0">
                          <a:solidFill>
                            <a:schemeClr val="tx1">
                              <a:lumMod val="75000"/>
                              <a:lumOff val="25000"/>
                            </a:schemeClr>
                          </a:solidFill>
                          <a:latin typeface="Century Gothic"/>
                        </a:rPr>
                        <a:t>250m</a:t>
                      </a:r>
                    </a:p>
                  </a:txBody>
                  <a:tcPr/>
                </a:tc>
                <a:extLst>
                  <a:ext uri="{0D108BD9-81ED-4DB2-BD59-A6C34878D82A}">
                    <a16:rowId xmlns:a16="http://schemas.microsoft.com/office/drawing/2014/main" val="2882945222"/>
                  </a:ext>
                </a:extLst>
              </a:tr>
              <a:tr h="335280">
                <a:tc>
                  <a:txBody>
                    <a:bodyPr/>
                    <a:lstStyle/>
                    <a:p>
                      <a:pPr lvl="0" algn="l">
                        <a:buNone/>
                      </a:pPr>
                      <a:r>
                        <a:rPr lang="en-US" sz="1600" b="1" kern="1200" dirty="0">
                          <a:solidFill>
                            <a:schemeClr val="tx1">
                              <a:lumMod val="75000"/>
                              <a:lumOff val="25000"/>
                            </a:schemeClr>
                          </a:solidFill>
                          <a:effectLst/>
                          <a:latin typeface="Century Gothic"/>
                          <a:ea typeface="+mn-ea"/>
                          <a:cs typeface="+mn-cs"/>
                        </a:rPr>
                        <a:t>Fire: % Low Severity</a:t>
                      </a:r>
                    </a:p>
                  </a:txBody>
                  <a:tcPr/>
                </a:tc>
                <a:tc>
                  <a:txBody>
                    <a:bodyPr/>
                    <a:lstStyle/>
                    <a:p>
                      <a:pPr lvl="0">
                        <a:buNone/>
                      </a:pPr>
                      <a:r>
                        <a:rPr lang="en-US" sz="1600" kern="1200" dirty="0">
                          <a:solidFill>
                            <a:schemeClr val="tx1">
                              <a:lumMod val="75000"/>
                              <a:lumOff val="25000"/>
                            </a:schemeClr>
                          </a:solidFill>
                          <a:latin typeface="Century Gothic"/>
                          <a:ea typeface="+mn-ea"/>
                          <a:cs typeface="+mn-cs"/>
                        </a:rPr>
                        <a:t>LANDFIRE </a:t>
                      </a:r>
                    </a:p>
                  </a:txBody>
                  <a:tcPr/>
                </a:tc>
                <a:tc>
                  <a:txBody>
                    <a:bodyPr/>
                    <a:lstStyle/>
                    <a:p>
                      <a:pPr lvl="0">
                        <a:buNone/>
                      </a:pPr>
                      <a:r>
                        <a:rPr lang="en-US" sz="1600" kern="1200" dirty="0">
                          <a:solidFill>
                            <a:schemeClr val="tx1">
                              <a:lumMod val="75000"/>
                              <a:lumOff val="25000"/>
                            </a:schemeClr>
                          </a:solidFill>
                          <a:latin typeface="Century Gothic"/>
                          <a:ea typeface="+mn-ea"/>
                          <a:cs typeface="+mn-cs"/>
                        </a:rPr>
                        <a:t>30m</a:t>
                      </a:r>
                    </a:p>
                  </a:txBody>
                  <a:tcPr/>
                </a:tc>
                <a:extLst>
                  <a:ext uri="{0D108BD9-81ED-4DB2-BD59-A6C34878D82A}">
                    <a16:rowId xmlns:a16="http://schemas.microsoft.com/office/drawing/2014/main" val="37485052"/>
                  </a:ext>
                </a:extLst>
              </a:tr>
              <a:tr h="335280">
                <a:tc>
                  <a:txBody>
                    <a:bodyPr/>
                    <a:lstStyle/>
                    <a:p>
                      <a:pPr lvl="0" algn="l">
                        <a:buNone/>
                      </a:pPr>
                      <a:r>
                        <a:rPr lang="en-US" sz="1600" b="1" kern="1200" dirty="0">
                          <a:solidFill>
                            <a:schemeClr val="tx1">
                              <a:lumMod val="75000"/>
                              <a:lumOff val="25000"/>
                            </a:schemeClr>
                          </a:solidFill>
                          <a:effectLst/>
                          <a:latin typeface="Century Gothic"/>
                          <a:ea typeface="+mn-ea"/>
                          <a:cs typeface="+mn-cs"/>
                        </a:rPr>
                        <a:t>Fire: % Mixed Severity</a:t>
                      </a:r>
                    </a:p>
                  </a:txBody>
                  <a:tcPr/>
                </a:tc>
                <a:tc>
                  <a:txBody>
                    <a:bodyPr/>
                    <a:lstStyle/>
                    <a:p>
                      <a:pPr lvl="0">
                        <a:buNone/>
                      </a:pPr>
                      <a:r>
                        <a:rPr lang="en-US" sz="1600" kern="1200" dirty="0">
                          <a:solidFill>
                            <a:schemeClr val="tx1">
                              <a:lumMod val="75000"/>
                              <a:lumOff val="25000"/>
                            </a:schemeClr>
                          </a:solidFill>
                          <a:latin typeface="Century Gothic"/>
                          <a:ea typeface="+mn-ea"/>
                          <a:cs typeface="+mn-cs"/>
                        </a:rPr>
                        <a:t>LANDFIRE </a:t>
                      </a:r>
                    </a:p>
                  </a:txBody>
                  <a:tcPr/>
                </a:tc>
                <a:tc>
                  <a:txBody>
                    <a:bodyPr/>
                    <a:lstStyle/>
                    <a:p>
                      <a:pPr lvl="0">
                        <a:buNone/>
                      </a:pPr>
                      <a:r>
                        <a:rPr lang="en-US" sz="1600" kern="1200" dirty="0">
                          <a:solidFill>
                            <a:schemeClr val="tx1">
                              <a:lumMod val="75000"/>
                              <a:lumOff val="25000"/>
                            </a:schemeClr>
                          </a:solidFill>
                          <a:latin typeface="Century Gothic"/>
                          <a:ea typeface="+mn-ea"/>
                          <a:cs typeface="+mn-cs"/>
                        </a:rPr>
                        <a:t>30m</a:t>
                      </a:r>
                    </a:p>
                  </a:txBody>
                  <a:tcPr/>
                </a:tc>
                <a:extLst>
                  <a:ext uri="{0D108BD9-81ED-4DB2-BD59-A6C34878D82A}">
                    <a16:rowId xmlns:a16="http://schemas.microsoft.com/office/drawing/2014/main" val="2720563597"/>
                  </a:ext>
                </a:extLst>
              </a:tr>
              <a:tr h="411480">
                <a:tc>
                  <a:txBody>
                    <a:bodyPr/>
                    <a:lstStyle/>
                    <a:p>
                      <a:pPr lvl="0" algn="l">
                        <a:buNone/>
                      </a:pPr>
                      <a:r>
                        <a:rPr lang="en-US" sz="1600" b="1" kern="1200" dirty="0">
                          <a:solidFill>
                            <a:schemeClr val="tx1">
                              <a:lumMod val="75000"/>
                              <a:lumOff val="25000"/>
                            </a:schemeClr>
                          </a:solidFill>
                          <a:effectLst/>
                          <a:latin typeface="Century Gothic"/>
                          <a:ea typeface="+mn-ea"/>
                          <a:cs typeface="+mn-cs"/>
                        </a:rPr>
                        <a:t>Fire: % Replacement Severity</a:t>
                      </a:r>
                    </a:p>
                  </a:txBody>
                  <a:tcPr/>
                </a:tc>
                <a:tc>
                  <a:txBody>
                    <a:bodyPr/>
                    <a:lstStyle/>
                    <a:p>
                      <a:pPr lvl="0">
                        <a:buNone/>
                      </a:pPr>
                      <a:r>
                        <a:rPr lang="en-US" sz="1600" kern="1200" dirty="0">
                          <a:solidFill>
                            <a:schemeClr val="tx1">
                              <a:lumMod val="75000"/>
                              <a:lumOff val="25000"/>
                            </a:schemeClr>
                          </a:solidFill>
                          <a:latin typeface="Century Gothic"/>
                          <a:ea typeface="+mn-ea"/>
                          <a:cs typeface="+mn-cs"/>
                        </a:rPr>
                        <a:t>LANDFIRE </a:t>
                      </a:r>
                    </a:p>
                  </a:txBody>
                  <a:tcPr/>
                </a:tc>
                <a:tc>
                  <a:txBody>
                    <a:bodyPr/>
                    <a:lstStyle/>
                    <a:p>
                      <a:pPr lvl="0">
                        <a:buNone/>
                      </a:pPr>
                      <a:r>
                        <a:rPr lang="en-US" sz="1600" kern="1200" dirty="0">
                          <a:solidFill>
                            <a:schemeClr val="tx1">
                              <a:lumMod val="75000"/>
                              <a:lumOff val="25000"/>
                            </a:schemeClr>
                          </a:solidFill>
                          <a:latin typeface="Century Gothic"/>
                          <a:ea typeface="+mn-ea"/>
                          <a:cs typeface="+mn-cs"/>
                        </a:rPr>
                        <a:t>30m</a:t>
                      </a:r>
                    </a:p>
                  </a:txBody>
                  <a:tcPr/>
                </a:tc>
                <a:extLst>
                  <a:ext uri="{0D108BD9-81ED-4DB2-BD59-A6C34878D82A}">
                    <a16:rowId xmlns:a16="http://schemas.microsoft.com/office/drawing/2014/main" val="1829698731"/>
                  </a:ext>
                </a:extLst>
              </a:tr>
              <a:tr h="335280">
                <a:tc>
                  <a:txBody>
                    <a:bodyPr/>
                    <a:lstStyle/>
                    <a:p>
                      <a:pPr lvl="0" algn="l">
                        <a:buNone/>
                      </a:pPr>
                      <a:r>
                        <a:rPr lang="en-US" sz="1600" b="1" kern="1200" dirty="0">
                          <a:solidFill>
                            <a:schemeClr val="tx1">
                              <a:lumMod val="75000"/>
                              <a:lumOff val="25000"/>
                            </a:schemeClr>
                          </a:solidFill>
                          <a:effectLst/>
                          <a:latin typeface="Century Gothic"/>
                          <a:ea typeface="+mn-ea"/>
                          <a:cs typeface="+mn-cs"/>
                        </a:rPr>
                        <a:t>Fire: Historical Mean Interval </a:t>
                      </a:r>
                    </a:p>
                  </a:txBody>
                  <a:tcPr/>
                </a:tc>
                <a:tc>
                  <a:txBody>
                    <a:bodyPr/>
                    <a:lstStyle/>
                    <a:p>
                      <a:pPr lvl="0">
                        <a:buNone/>
                      </a:pPr>
                      <a:r>
                        <a:rPr lang="en-US" sz="1600" kern="1200" dirty="0">
                          <a:solidFill>
                            <a:schemeClr val="tx1">
                              <a:lumMod val="75000"/>
                              <a:lumOff val="25000"/>
                            </a:schemeClr>
                          </a:solidFill>
                          <a:latin typeface="Century Gothic"/>
                          <a:ea typeface="+mn-ea"/>
                          <a:cs typeface="+mn-cs"/>
                        </a:rPr>
                        <a:t>LANDFIRE </a:t>
                      </a:r>
                    </a:p>
                  </a:txBody>
                  <a:tcPr/>
                </a:tc>
                <a:tc>
                  <a:txBody>
                    <a:bodyPr/>
                    <a:lstStyle/>
                    <a:p>
                      <a:pPr lvl="0">
                        <a:buNone/>
                      </a:pPr>
                      <a:r>
                        <a:rPr lang="en-US" sz="1600" kern="1200" dirty="0">
                          <a:solidFill>
                            <a:schemeClr val="tx1">
                              <a:lumMod val="75000"/>
                              <a:lumOff val="25000"/>
                            </a:schemeClr>
                          </a:solidFill>
                          <a:latin typeface="Century Gothic"/>
                          <a:ea typeface="+mn-ea"/>
                          <a:cs typeface="+mn-cs"/>
                        </a:rPr>
                        <a:t>30m</a:t>
                      </a:r>
                    </a:p>
                  </a:txBody>
                  <a:tcPr/>
                </a:tc>
                <a:extLst>
                  <a:ext uri="{0D108BD9-81ED-4DB2-BD59-A6C34878D82A}">
                    <a16:rowId xmlns:a16="http://schemas.microsoft.com/office/drawing/2014/main" val="1320600104"/>
                  </a:ext>
                </a:extLst>
              </a:tr>
              <a:tr h="335280">
                <a:tc>
                  <a:txBody>
                    <a:bodyPr/>
                    <a:lstStyle/>
                    <a:p>
                      <a:pPr lvl="0" algn="l">
                        <a:buNone/>
                      </a:pPr>
                      <a:r>
                        <a:rPr lang="en-US" sz="1600" b="1" kern="1200" dirty="0">
                          <a:solidFill>
                            <a:schemeClr val="tx1">
                              <a:lumMod val="75000"/>
                              <a:lumOff val="25000"/>
                            </a:schemeClr>
                          </a:solidFill>
                          <a:effectLst/>
                          <a:latin typeface="Century Gothic"/>
                          <a:ea typeface="+mn-ea"/>
                          <a:cs typeface="+mn-cs"/>
                        </a:rPr>
                        <a:t>Fire: Historical Regimes</a:t>
                      </a:r>
                    </a:p>
                  </a:txBody>
                  <a:tcPr/>
                </a:tc>
                <a:tc>
                  <a:txBody>
                    <a:bodyPr/>
                    <a:lstStyle/>
                    <a:p>
                      <a:pPr lvl="0">
                        <a:buNone/>
                      </a:pPr>
                      <a:r>
                        <a:rPr lang="en-US" sz="1600" kern="1200" dirty="0">
                          <a:solidFill>
                            <a:schemeClr val="tx1">
                              <a:lumMod val="75000"/>
                              <a:lumOff val="25000"/>
                            </a:schemeClr>
                          </a:solidFill>
                          <a:latin typeface="Century Gothic"/>
                          <a:ea typeface="+mn-ea"/>
                          <a:cs typeface="+mn-cs"/>
                        </a:rPr>
                        <a:t>LANDFIRE </a:t>
                      </a:r>
                    </a:p>
                  </a:txBody>
                  <a:tcPr/>
                </a:tc>
                <a:tc>
                  <a:txBody>
                    <a:bodyPr/>
                    <a:lstStyle/>
                    <a:p>
                      <a:pPr lvl="0">
                        <a:buNone/>
                      </a:pPr>
                      <a:r>
                        <a:rPr lang="en-US" sz="1600" kern="1200" dirty="0">
                          <a:solidFill>
                            <a:schemeClr val="tx1">
                              <a:lumMod val="75000"/>
                              <a:lumOff val="25000"/>
                            </a:schemeClr>
                          </a:solidFill>
                          <a:latin typeface="Century Gothic"/>
                          <a:ea typeface="+mn-ea"/>
                          <a:cs typeface="+mn-cs"/>
                        </a:rPr>
                        <a:t>30m</a:t>
                      </a:r>
                    </a:p>
                  </a:txBody>
                  <a:tcPr/>
                </a:tc>
                <a:extLst>
                  <a:ext uri="{0D108BD9-81ED-4DB2-BD59-A6C34878D82A}">
                    <a16:rowId xmlns:a16="http://schemas.microsoft.com/office/drawing/2014/main" val="2414796347"/>
                  </a:ext>
                </a:extLst>
              </a:tr>
              <a:tr h="335280">
                <a:tc>
                  <a:txBody>
                    <a:bodyPr/>
                    <a:lstStyle/>
                    <a:p>
                      <a:pPr lvl="0" algn="l">
                        <a:buNone/>
                      </a:pPr>
                      <a:r>
                        <a:rPr lang="en-US" sz="1600" b="1" kern="1200" dirty="0">
                          <a:solidFill>
                            <a:schemeClr val="tx1">
                              <a:lumMod val="75000"/>
                              <a:lumOff val="25000"/>
                            </a:schemeClr>
                          </a:solidFill>
                          <a:effectLst/>
                          <a:latin typeface="Century Gothic"/>
                          <a:ea typeface="+mn-ea"/>
                          <a:cs typeface="+mn-cs"/>
                        </a:rPr>
                        <a:t>Fire: Veg Departure from Historical </a:t>
                      </a:r>
                    </a:p>
                  </a:txBody>
                  <a:tcPr/>
                </a:tc>
                <a:tc>
                  <a:txBody>
                    <a:bodyPr/>
                    <a:lstStyle/>
                    <a:p>
                      <a:pPr lvl="0">
                        <a:buNone/>
                      </a:pPr>
                      <a:r>
                        <a:rPr lang="en-US" sz="1600" kern="1200" dirty="0">
                          <a:solidFill>
                            <a:schemeClr val="tx1">
                              <a:lumMod val="75000"/>
                              <a:lumOff val="25000"/>
                            </a:schemeClr>
                          </a:solidFill>
                          <a:latin typeface="Century Gothic"/>
                          <a:ea typeface="+mn-ea"/>
                          <a:cs typeface="+mn-cs"/>
                        </a:rPr>
                        <a:t>LANDFIRE </a:t>
                      </a:r>
                    </a:p>
                  </a:txBody>
                  <a:tcPr/>
                </a:tc>
                <a:tc>
                  <a:txBody>
                    <a:bodyPr/>
                    <a:lstStyle/>
                    <a:p>
                      <a:pPr lvl="0">
                        <a:buNone/>
                      </a:pPr>
                      <a:r>
                        <a:rPr lang="en-US" sz="1600" kern="1200" dirty="0">
                          <a:solidFill>
                            <a:schemeClr val="tx1">
                              <a:lumMod val="75000"/>
                              <a:lumOff val="25000"/>
                            </a:schemeClr>
                          </a:solidFill>
                          <a:latin typeface="Century Gothic"/>
                          <a:ea typeface="+mn-ea"/>
                          <a:cs typeface="+mn-cs"/>
                        </a:rPr>
                        <a:t>30m</a:t>
                      </a:r>
                    </a:p>
                  </a:txBody>
                  <a:tcPr/>
                </a:tc>
                <a:extLst>
                  <a:ext uri="{0D108BD9-81ED-4DB2-BD59-A6C34878D82A}">
                    <a16:rowId xmlns:a16="http://schemas.microsoft.com/office/drawing/2014/main" val="3799960388"/>
                  </a:ext>
                </a:extLst>
              </a:tr>
              <a:tr h="335279">
                <a:tc>
                  <a:txBody>
                    <a:bodyPr/>
                    <a:lstStyle/>
                    <a:p>
                      <a:pPr lvl="0" algn="l">
                        <a:buNone/>
                      </a:pPr>
                      <a:r>
                        <a:rPr lang="en-US" sz="1600" b="1" kern="1200" dirty="0">
                          <a:solidFill>
                            <a:schemeClr val="dk1"/>
                          </a:solidFill>
                          <a:effectLst/>
                          <a:latin typeface="Century Gothic"/>
                          <a:ea typeface="+mn-ea"/>
                          <a:cs typeface="+mn-cs"/>
                        </a:rPr>
                        <a:t>Fire: Veg Succession Classes</a:t>
                      </a:r>
                    </a:p>
                  </a:txBody>
                  <a:tcPr/>
                </a:tc>
                <a:tc>
                  <a:txBody>
                    <a:bodyPr/>
                    <a:lstStyle/>
                    <a:p>
                      <a:pPr lvl="0">
                        <a:buNone/>
                      </a:pPr>
                      <a:r>
                        <a:rPr lang="en-US" sz="1600" kern="1200" dirty="0">
                          <a:solidFill>
                            <a:schemeClr val="dk1"/>
                          </a:solidFill>
                          <a:latin typeface="Century Gothic"/>
                          <a:ea typeface="+mn-ea"/>
                          <a:cs typeface="+mn-cs"/>
                        </a:rPr>
                        <a:t>LANDFIRE </a:t>
                      </a:r>
                    </a:p>
                  </a:txBody>
                  <a:tcPr/>
                </a:tc>
                <a:tc>
                  <a:txBody>
                    <a:bodyPr/>
                    <a:lstStyle/>
                    <a:p>
                      <a:pPr lvl="0">
                        <a:buNone/>
                      </a:pPr>
                      <a:r>
                        <a:rPr lang="en-US" sz="1600" kern="1200" dirty="0">
                          <a:solidFill>
                            <a:schemeClr val="dk1"/>
                          </a:solidFill>
                          <a:latin typeface="Century Gothic"/>
                          <a:ea typeface="+mn-ea"/>
                          <a:cs typeface="+mn-cs"/>
                        </a:rPr>
                        <a:t>30m</a:t>
                      </a:r>
                    </a:p>
                  </a:txBody>
                  <a:tcPr/>
                </a:tc>
                <a:extLst>
                  <a:ext uri="{0D108BD9-81ED-4DB2-BD59-A6C34878D82A}">
                    <a16:rowId xmlns:a16="http://schemas.microsoft.com/office/drawing/2014/main" val="2980459368"/>
                  </a:ext>
                </a:extLst>
              </a:tr>
              <a:tr h="335279">
                <a:tc>
                  <a:txBody>
                    <a:bodyPr/>
                    <a:lstStyle/>
                    <a:p>
                      <a:pPr lvl="0" algn="l">
                        <a:buNone/>
                      </a:pPr>
                      <a:r>
                        <a:rPr lang="en-US" sz="1600" b="1" kern="1200" dirty="0">
                          <a:solidFill>
                            <a:schemeClr val="tx1">
                              <a:lumMod val="75000"/>
                              <a:lumOff val="25000"/>
                            </a:schemeClr>
                          </a:solidFill>
                          <a:effectLst/>
                          <a:latin typeface="Century Gothic"/>
                          <a:ea typeface="+mn-ea"/>
                          <a:cs typeface="+mn-cs"/>
                        </a:rPr>
                        <a:t>Fire: Veg Classes</a:t>
                      </a:r>
                    </a:p>
                  </a:txBody>
                  <a:tcPr/>
                </a:tc>
                <a:tc>
                  <a:txBody>
                    <a:bodyPr/>
                    <a:lstStyle/>
                    <a:p>
                      <a:pPr lvl="0">
                        <a:buNone/>
                      </a:pPr>
                      <a:r>
                        <a:rPr lang="en-US" sz="1600" kern="1200" dirty="0">
                          <a:solidFill>
                            <a:schemeClr val="tx1">
                              <a:lumMod val="75000"/>
                              <a:lumOff val="25000"/>
                            </a:schemeClr>
                          </a:solidFill>
                          <a:latin typeface="Century Gothic"/>
                          <a:ea typeface="+mn-ea"/>
                          <a:cs typeface="+mn-cs"/>
                        </a:rPr>
                        <a:t>LANDFIRE </a:t>
                      </a:r>
                    </a:p>
                  </a:txBody>
                  <a:tcPr/>
                </a:tc>
                <a:tc>
                  <a:txBody>
                    <a:bodyPr/>
                    <a:lstStyle/>
                    <a:p>
                      <a:pPr lvl="0">
                        <a:buNone/>
                      </a:pPr>
                      <a:r>
                        <a:rPr lang="en-US" sz="1600" kern="1200" dirty="0">
                          <a:solidFill>
                            <a:schemeClr val="tx1">
                              <a:lumMod val="75000"/>
                              <a:lumOff val="25000"/>
                            </a:schemeClr>
                          </a:solidFill>
                          <a:latin typeface="Century Gothic"/>
                          <a:ea typeface="+mn-ea"/>
                          <a:cs typeface="+mn-cs"/>
                        </a:rPr>
                        <a:t>30m</a:t>
                      </a:r>
                    </a:p>
                  </a:txBody>
                  <a:tcPr/>
                </a:tc>
                <a:extLst>
                  <a:ext uri="{0D108BD9-81ED-4DB2-BD59-A6C34878D82A}">
                    <a16:rowId xmlns:a16="http://schemas.microsoft.com/office/drawing/2014/main" val="878601142"/>
                  </a:ext>
                </a:extLst>
              </a:tr>
            </a:tbl>
          </a:graphicData>
        </a:graphic>
      </p:graphicFrame>
      <p:sp>
        <p:nvSpPr>
          <p:cNvPr id="4" name="TextBox 3">
            <a:extLst>
              <a:ext uri="{FF2B5EF4-FFF2-40B4-BE49-F238E27FC236}">
                <a16:creationId xmlns:a16="http://schemas.microsoft.com/office/drawing/2014/main" id="{2B47B576-6AAF-4656-8676-21823032CF0A}"/>
              </a:ext>
            </a:extLst>
          </p:cNvPr>
          <p:cNvSpPr txBox="1"/>
          <p:nvPr/>
        </p:nvSpPr>
        <p:spPr>
          <a:xfrm>
            <a:off x="216681" y="190525"/>
            <a:ext cx="108608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Methods: Predictor Variables </a:t>
            </a:r>
            <a:endParaRPr lang="en-US" dirty="0"/>
          </a:p>
        </p:txBody>
      </p:sp>
      <p:sp>
        <p:nvSpPr>
          <p:cNvPr id="6" name="Rectangle 5">
            <a:extLst>
              <a:ext uri="{FF2B5EF4-FFF2-40B4-BE49-F238E27FC236}">
                <a16:creationId xmlns:a16="http://schemas.microsoft.com/office/drawing/2014/main" id="{CB771B51-8D9E-3D4F-BE8F-B1703F3201EE}"/>
              </a:ext>
            </a:extLst>
          </p:cNvPr>
          <p:cNvSpPr/>
          <p:nvPr/>
        </p:nvSpPr>
        <p:spPr>
          <a:xfrm>
            <a:off x="463915" y="1959659"/>
            <a:ext cx="9979224" cy="663393"/>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724ABB74-0E86-634B-BFF4-D2D29CDAEB20}"/>
              </a:ext>
            </a:extLst>
          </p:cNvPr>
          <p:cNvSpPr/>
          <p:nvPr/>
        </p:nvSpPr>
        <p:spPr>
          <a:xfrm>
            <a:off x="454444" y="5794814"/>
            <a:ext cx="9979224" cy="336124"/>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83812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8DCB4A8-5630-4EC7-AA04-5D3627F8BD64}"/>
              </a:ext>
            </a:extLst>
          </p:cNvPr>
          <p:cNvSpPr txBox="1"/>
          <p:nvPr/>
        </p:nvSpPr>
        <p:spPr>
          <a:xfrm>
            <a:off x="381539" y="1086030"/>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2000" dirty="0">
              <a:latin typeface="Century Gothic"/>
            </a:endParaRPr>
          </a:p>
        </p:txBody>
      </p:sp>
      <p:graphicFrame>
        <p:nvGraphicFramePr>
          <p:cNvPr id="5" name="Table 4">
            <a:extLst>
              <a:ext uri="{FF2B5EF4-FFF2-40B4-BE49-F238E27FC236}">
                <a16:creationId xmlns:a16="http://schemas.microsoft.com/office/drawing/2014/main" id="{BCC702C2-A4B3-4F9A-88CF-16BF28976C03}"/>
              </a:ext>
            </a:extLst>
          </p:cNvPr>
          <p:cNvGraphicFramePr>
            <a:graphicFrameLocks noGrp="1"/>
          </p:cNvGraphicFramePr>
          <p:nvPr/>
        </p:nvGraphicFramePr>
        <p:xfrm>
          <a:off x="454444" y="968458"/>
          <a:ext cx="10276333" cy="5318760"/>
        </p:xfrm>
        <a:graphic>
          <a:graphicData uri="http://schemas.openxmlformats.org/drawingml/2006/table">
            <a:tbl>
              <a:tblPr firstRow="1" bandRow="1">
                <a:tableStyleId>{0505E3EF-67EA-436B-97B2-0124C06EBD24}</a:tableStyleId>
              </a:tblPr>
              <a:tblGrid>
                <a:gridCol w="5836595">
                  <a:extLst>
                    <a:ext uri="{9D8B030D-6E8A-4147-A177-3AD203B41FA5}">
                      <a16:colId xmlns:a16="http://schemas.microsoft.com/office/drawing/2014/main" val="1016078267"/>
                    </a:ext>
                  </a:extLst>
                </a:gridCol>
                <a:gridCol w="2542845">
                  <a:extLst>
                    <a:ext uri="{9D8B030D-6E8A-4147-A177-3AD203B41FA5}">
                      <a16:colId xmlns:a16="http://schemas.microsoft.com/office/drawing/2014/main" val="3668993852"/>
                    </a:ext>
                  </a:extLst>
                </a:gridCol>
                <a:gridCol w="1896893">
                  <a:extLst>
                    <a:ext uri="{9D8B030D-6E8A-4147-A177-3AD203B41FA5}">
                      <a16:colId xmlns:a16="http://schemas.microsoft.com/office/drawing/2014/main" val="3733311255"/>
                    </a:ext>
                  </a:extLst>
                </a:gridCol>
              </a:tblGrid>
              <a:tr h="335280">
                <a:tc>
                  <a:txBody>
                    <a:bodyPr/>
                    <a:lstStyle/>
                    <a:p>
                      <a:pPr algn="ctr"/>
                      <a:endParaRPr lang="en-US" sz="1600" dirty="0">
                        <a:solidFill>
                          <a:schemeClr val="tx1">
                            <a:lumMod val="75000"/>
                            <a:lumOff val="25000"/>
                          </a:schemeClr>
                        </a:solidFill>
                        <a:effectLst/>
                        <a:latin typeface="Century Gothic"/>
                      </a:endParaRPr>
                    </a:p>
                  </a:txBody>
                  <a:tcPr anchor="ctr"/>
                </a:tc>
                <a:tc>
                  <a:txBody>
                    <a:bodyPr/>
                    <a:lstStyle/>
                    <a:p>
                      <a:pPr algn="ctr"/>
                      <a:r>
                        <a:rPr lang="en-US" sz="1600" dirty="0">
                          <a:solidFill>
                            <a:schemeClr val="tx1">
                              <a:lumMod val="75000"/>
                              <a:lumOff val="25000"/>
                            </a:schemeClr>
                          </a:solidFill>
                          <a:effectLst/>
                          <a:latin typeface="Century Gothic"/>
                        </a:rPr>
                        <a:t>SOURCE</a:t>
                      </a:r>
                    </a:p>
                  </a:txBody>
                  <a:tcPr anchor="ctr"/>
                </a:tc>
                <a:tc>
                  <a:txBody>
                    <a:bodyPr/>
                    <a:lstStyle/>
                    <a:p>
                      <a:pPr algn="ctr"/>
                      <a:r>
                        <a:rPr lang="en-US" sz="1600" dirty="0">
                          <a:solidFill>
                            <a:schemeClr val="tx1">
                              <a:lumMod val="75000"/>
                              <a:lumOff val="25000"/>
                            </a:schemeClr>
                          </a:solidFill>
                          <a:effectLst/>
                          <a:latin typeface="Century Gothic"/>
                        </a:rPr>
                        <a:t>SCALE/RES</a:t>
                      </a:r>
                    </a:p>
                  </a:txBody>
                  <a:tcPr anchor="ctr"/>
                </a:tc>
                <a:extLst>
                  <a:ext uri="{0D108BD9-81ED-4DB2-BD59-A6C34878D82A}">
                    <a16:rowId xmlns:a16="http://schemas.microsoft.com/office/drawing/2014/main" val="2978405848"/>
                  </a:ext>
                </a:extLst>
              </a:tr>
              <a:tr h="335279">
                <a:tc>
                  <a:txBody>
                    <a:bodyPr/>
                    <a:lstStyle/>
                    <a:p>
                      <a:pPr lvl="0" algn="l">
                        <a:buNone/>
                      </a:pPr>
                      <a:r>
                        <a:rPr lang="en-US" sz="1600" b="1" kern="1200" dirty="0">
                          <a:solidFill>
                            <a:schemeClr val="tx1">
                              <a:lumMod val="75000"/>
                              <a:lumOff val="25000"/>
                            </a:schemeClr>
                          </a:solidFill>
                          <a:effectLst/>
                          <a:latin typeface="Century Gothic"/>
                          <a:ea typeface="+mn-ea"/>
                          <a:cs typeface="+mn-cs"/>
                        </a:rPr>
                        <a:t>Land Cover</a:t>
                      </a:r>
                    </a:p>
                  </a:txBody>
                  <a:tcPr/>
                </a:tc>
                <a:tc>
                  <a:txBody>
                    <a:bodyPr/>
                    <a:lstStyle/>
                    <a:p>
                      <a:pPr lvl="0">
                        <a:buNone/>
                      </a:pPr>
                      <a:r>
                        <a:rPr lang="en-US" sz="1600" kern="1200" dirty="0">
                          <a:solidFill>
                            <a:schemeClr val="tx1">
                              <a:lumMod val="75000"/>
                              <a:lumOff val="25000"/>
                            </a:schemeClr>
                          </a:solidFill>
                          <a:latin typeface="Century Gothic"/>
                          <a:ea typeface="+mn-ea"/>
                          <a:cs typeface="+mn-cs"/>
                        </a:rPr>
                        <a:t>National Land Cover Database</a:t>
                      </a:r>
                    </a:p>
                  </a:txBody>
                  <a:tcPr/>
                </a:tc>
                <a:tc>
                  <a:txBody>
                    <a:bodyPr/>
                    <a:lstStyle/>
                    <a:p>
                      <a:pPr lvl="0">
                        <a:buNone/>
                      </a:pPr>
                      <a:endParaRPr lang="en-US" b="0" dirty="0">
                        <a:solidFill>
                          <a:schemeClr val="tx1">
                            <a:lumMod val="75000"/>
                            <a:lumOff val="25000"/>
                          </a:schemeClr>
                        </a:solidFill>
                        <a:latin typeface="Century Gothic"/>
                      </a:endParaRPr>
                    </a:p>
                  </a:txBody>
                  <a:tcPr anchor="ctr"/>
                </a:tc>
                <a:extLst>
                  <a:ext uri="{0D108BD9-81ED-4DB2-BD59-A6C34878D82A}">
                    <a16:rowId xmlns:a16="http://schemas.microsoft.com/office/drawing/2014/main" val="590308594"/>
                  </a:ext>
                </a:extLst>
              </a:tr>
              <a:tr h="335279">
                <a:tc>
                  <a:txBody>
                    <a:bodyPr/>
                    <a:lstStyle/>
                    <a:p>
                      <a:pPr lvl="0">
                        <a:buNone/>
                      </a:pPr>
                      <a:r>
                        <a:rPr lang="en-US" sz="1600" b="1" i="0" u="none" strike="noStrike" noProof="0" dirty="0">
                          <a:solidFill>
                            <a:schemeClr val="tx1">
                              <a:lumMod val="75000"/>
                              <a:lumOff val="25000"/>
                            </a:schemeClr>
                          </a:solidFill>
                          <a:effectLst/>
                          <a:latin typeface="Century Gothic"/>
                        </a:rPr>
                        <a:t>Waterways GLCF: Landsat Global Inland Water </a:t>
                      </a:r>
                      <a:endParaRPr lang="en-US" dirty="0">
                        <a:solidFill>
                          <a:schemeClr val="tx1">
                            <a:lumMod val="75000"/>
                            <a:lumOff val="25000"/>
                          </a:schemeClr>
                        </a:solidFill>
                        <a:latin typeface="Century Gothic"/>
                      </a:endParaRPr>
                    </a:p>
                  </a:txBody>
                  <a:tcPr anchor="ctr"/>
                </a:tc>
                <a:tc>
                  <a:txBody>
                    <a:bodyPr/>
                    <a:lstStyle/>
                    <a:p>
                      <a:pPr lvl="0" algn="l">
                        <a:lnSpc>
                          <a:spcPct val="100000"/>
                        </a:lnSpc>
                        <a:spcBef>
                          <a:spcPts val="0"/>
                        </a:spcBef>
                        <a:spcAft>
                          <a:spcPts val="0"/>
                        </a:spcAft>
                        <a:buNone/>
                      </a:pPr>
                      <a:r>
                        <a:rPr lang="en-US" sz="1600" b="0" i="0" u="none" strike="noStrike" noProof="0" dirty="0">
                          <a:solidFill>
                            <a:schemeClr val="tx1">
                              <a:lumMod val="75000"/>
                              <a:lumOff val="25000"/>
                            </a:schemeClr>
                          </a:solidFill>
                          <a:latin typeface="Century Gothic"/>
                        </a:rPr>
                        <a:t>Landsat 8 </a:t>
                      </a:r>
                    </a:p>
                  </a:txBody>
                  <a:tcPr anchor="ctr"/>
                </a:tc>
                <a:tc>
                  <a:txBody>
                    <a:bodyPr/>
                    <a:lstStyle/>
                    <a:p>
                      <a:pPr lvl="0">
                        <a:buNone/>
                      </a:pPr>
                      <a:r>
                        <a:rPr lang="en-US" sz="1600" b="0" i="0" u="none" strike="noStrike" noProof="0" dirty="0">
                          <a:solidFill>
                            <a:schemeClr val="tx1">
                              <a:lumMod val="75000"/>
                              <a:lumOff val="25000"/>
                            </a:schemeClr>
                          </a:solidFill>
                          <a:latin typeface="Century Gothic"/>
                        </a:rPr>
                        <a:t>30m</a:t>
                      </a:r>
                      <a:endParaRPr lang="en-US" b="0" dirty="0">
                        <a:solidFill>
                          <a:schemeClr val="tx1">
                            <a:lumMod val="75000"/>
                            <a:lumOff val="25000"/>
                          </a:schemeClr>
                        </a:solidFill>
                        <a:latin typeface="Century Gothic"/>
                      </a:endParaRPr>
                    </a:p>
                  </a:txBody>
                  <a:tcPr anchor="ctr"/>
                </a:tc>
                <a:extLst>
                  <a:ext uri="{0D108BD9-81ED-4DB2-BD59-A6C34878D82A}">
                    <a16:rowId xmlns:a16="http://schemas.microsoft.com/office/drawing/2014/main" val="1559339329"/>
                  </a:ext>
                </a:extLst>
              </a:tr>
              <a:tr h="335279">
                <a:tc>
                  <a:txBody>
                    <a:bodyPr/>
                    <a:lstStyle/>
                    <a:p>
                      <a:pPr lvl="0" algn="l">
                        <a:buNone/>
                      </a:pPr>
                      <a:r>
                        <a:rPr lang="en-US" sz="1600" b="1" i="0" u="none" strike="noStrike" kern="1200" dirty="0">
                          <a:solidFill>
                            <a:schemeClr val="tx1">
                              <a:lumMod val="75000"/>
                              <a:lumOff val="25000"/>
                            </a:schemeClr>
                          </a:solidFill>
                          <a:effectLst/>
                          <a:latin typeface="Century Gothic"/>
                          <a:ea typeface="+mn-ea"/>
                          <a:cs typeface="+mn-cs"/>
                        </a:rPr>
                        <a:t>NDVI </a:t>
                      </a:r>
                      <a:r>
                        <a:rPr lang="en-US" sz="1600" b="1" i="0" u="none" strike="noStrike" kern="1200" noProof="0" dirty="0">
                          <a:solidFill>
                            <a:schemeClr val="tx1">
                              <a:lumMod val="75000"/>
                              <a:lumOff val="25000"/>
                            </a:schemeClr>
                          </a:solidFill>
                          <a:effectLst/>
                          <a:latin typeface="Century Gothic"/>
                        </a:rPr>
                        <a:t>Normalized Differenced Vegetation Index</a:t>
                      </a:r>
                      <a:endParaRPr lang="en-US" sz="1600" b="1" i="0" u="none" strike="noStrike" kern="1200" dirty="0">
                        <a:solidFill>
                          <a:schemeClr val="tx1">
                            <a:lumMod val="75000"/>
                            <a:lumOff val="25000"/>
                          </a:schemeClr>
                        </a:solidFill>
                        <a:effectLst/>
                        <a:latin typeface="Century Gothic"/>
                        <a:ea typeface="+mn-ea"/>
                        <a:cs typeface="+mn-cs"/>
                      </a:endParaRPr>
                    </a:p>
                  </a:txBody>
                  <a:tcPr anchor="ctr"/>
                </a:tc>
                <a:tc>
                  <a:txBody>
                    <a:bodyPr/>
                    <a:lstStyle/>
                    <a:p>
                      <a:pPr lvl="0">
                        <a:buNone/>
                      </a:pPr>
                      <a:r>
                        <a:rPr lang="en-US" sz="1600" b="0" i="0" u="none" strike="noStrike" kern="1200" dirty="0">
                          <a:solidFill>
                            <a:schemeClr val="tx1">
                              <a:lumMod val="75000"/>
                              <a:lumOff val="25000"/>
                            </a:schemeClr>
                          </a:solidFill>
                          <a:effectLst/>
                          <a:latin typeface="Century Gothic"/>
                          <a:ea typeface="+mn-ea"/>
                          <a:cs typeface="+mn-cs"/>
                        </a:rPr>
                        <a:t>Sentinel-2 </a:t>
                      </a:r>
                    </a:p>
                  </a:txBody>
                  <a:tcPr anchor="ctr"/>
                </a:tc>
                <a:tc>
                  <a:txBody>
                    <a:bodyPr/>
                    <a:lstStyle/>
                    <a:p>
                      <a:pPr lvl="0">
                        <a:buNone/>
                      </a:pPr>
                      <a:r>
                        <a:rPr lang="en-US" sz="1600" b="0" i="0" u="none" strike="noStrike" kern="1200" dirty="0">
                          <a:solidFill>
                            <a:schemeClr val="tx1">
                              <a:lumMod val="75000"/>
                              <a:lumOff val="25000"/>
                            </a:schemeClr>
                          </a:solidFill>
                          <a:effectLst/>
                          <a:latin typeface="Century Gothic"/>
                          <a:ea typeface="+mn-ea"/>
                          <a:cs typeface="+mn-cs"/>
                        </a:rPr>
                        <a:t>10m/30m</a:t>
                      </a:r>
                    </a:p>
                  </a:txBody>
                  <a:tcPr anchor="ctr"/>
                </a:tc>
                <a:extLst>
                  <a:ext uri="{0D108BD9-81ED-4DB2-BD59-A6C34878D82A}">
                    <a16:rowId xmlns:a16="http://schemas.microsoft.com/office/drawing/2014/main" val="1180687358"/>
                  </a:ext>
                </a:extLst>
              </a:tr>
              <a:tr h="311612">
                <a:tc>
                  <a:txBody>
                    <a:bodyPr/>
                    <a:lstStyle/>
                    <a:p>
                      <a:pPr lvl="0" algn="l">
                        <a:buNone/>
                      </a:pPr>
                      <a:r>
                        <a:rPr lang="en-US" sz="1600" b="1" i="0" u="none" strike="noStrike" kern="1200" dirty="0">
                          <a:solidFill>
                            <a:schemeClr val="tx1">
                              <a:lumMod val="75000"/>
                              <a:lumOff val="25000"/>
                            </a:schemeClr>
                          </a:solidFill>
                          <a:effectLst/>
                          <a:latin typeface="Century Gothic"/>
                          <a:ea typeface="+mn-ea"/>
                          <a:cs typeface="+mn-cs"/>
                        </a:rPr>
                        <a:t>MSAVI2 </a:t>
                      </a:r>
                      <a:r>
                        <a:rPr lang="en-US" sz="1600" b="1" i="0" u="none" strike="noStrike" kern="1200" noProof="0" dirty="0">
                          <a:solidFill>
                            <a:schemeClr val="tx1">
                              <a:lumMod val="75000"/>
                              <a:lumOff val="25000"/>
                            </a:schemeClr>
                          </a:solidFill>
                          <a:effectLst/>
                          <a:latin typeface="Century Gothic"/>
                        </a:rPr>
                        <a:t>Modified Soil Adjusted Vegetation Index</a:t>
                      </a:r>
                      <a:endParaRPr lang="en-US" sz="1600" b="1" i="0" u="none" strike="noStrike" kern="1200" dirty="0">
                        <a:solidFill>
                          <a:schemeClr val="tx1">
                            <a:lumMod val="75000"/>
                            <a:lumOff val="25000"/>
                          </a:schemeClr>
                        </a:solidFill>
                        <a:effectLst/>
                        <a:latin typeface="Century Gothic"/>
                        <a:ea typeface="+mn-ea"/>
                        <a:cs typeface="+mn-cs"/>
                      </a:endParaRPr>
                    </a:p>
                  </a:txBody>
                  <a:tcPr anchor="ctr"/>
                </a:tc>
                <a:tc>
                  <a:txBody>
                    <a:bodyPr/>
                    <a:lstStyle/>
                    <a:p>
                      <a:pPr lvl="0">
                        <a:buNone/>
                      </a:pPr>
                      <a:r>
                        <a:rPr lang="en-US" sz="1600" b="0" i="0" u="none" strike="noStrike" kern="1200" dirty="0">
                          <a:solidFill>
                            <a:schemeClr val="tx1">
                              <a:lumMod val="75000"/>
                              <a:lumOff val="25000"/>
                            </a:schemeClr>
                          </a:solidFill>
                          <a:effectLst/>
                          <a:latin typeface="Century Gothic"/>
                          <a:ea typeface="+mn-ea"/>
                          <a:cs typeface="+mn-cs"/>
                        </a:rPr>
                        <a:t>Sentinel-2</a:t>
                      </a:r>
                    </a:p>
                  </a:txBody>
                  <a:tcPr anchor="ctr"/>
                </a:tc>
                <a:tc>
                  <a:txBody>
                    <a:bodyPr/>
                    <a:lstStyle/>
                    <a:p>
                      <a:pPr lvl="0">
                        <a:buNone/>
                      </a:pPr>
                      <a:r>
                        <a:rPr lang="en-US" sz="1600" b="0" i="0" u="none" strike="noStrike" kern="1200" dirty="0">
                          <a:solidFill>
                            <a:schemeClr val="tx1">
                              <a:lumMod val="75000"/>
                              <a:lumOff val="25000"/>
                            </a:schemeClr>
                          </a:solidFill>
                          <a:effectLst/>
                          <a:latin typeface="Century Gothic"/>
                          <a:ea typeface="+mn-ea"/>
                          <a:cs typeface="+mn-cs"/>
                        </a:rPr>
                        <a:t>10m</a:t>
                      </a:r>
                    </a:p>
                  </a:txBody>
                  <a:tcPr anchor="ctr"/>
                </a:tc>
                <a:extLst>
                  <a:ext uri="{0D108BD9-81ED-4DB2-BD59-A6C34878D82A}">
                    <a16:rowId xmlns:a16="http://schemas.microsoft.com/office/drawing/2014/main" val="2863950765"/>
                  </a:ext>
                </a:extLst>
              </a:tr>
              <a:tr h="311612">
                <a:tc>
                  <a:txBody>
                    <a:bodyPr/>
                    <a:lstStyle/>
                    <a:p>
                      <a:pPr lvl="0" algn="l">
                        <a:buNone/>
                      </a:pPr>
                      <a:r>
                        <a:rPr lang="en-US" sz="1600" b="1" i="0" u="none" strike="noStrike" kern="1200" dirty="0">
                          <a:solidFill>
                            <a:schemeClr val="tx1">
                              <a:lumMod val="75000"/>
                              <a:lumOff val="25000"/>
                            </a:schemeClr>
                          </a:solidFill>
                          <a:effectLst/>
                          <a:latin typeface="Century Gothic"/>
                          <a:ea typeface="+mn-ea"/>
                          <a:cs typeface="+mn-cs"/>
                        </a:rPr>
                        <a:t>NDWI </a:t>
                      </a:r>
                      <a:r>
                        <a:rPr lang="en-US" sz="1600" b="1" i="0" u="none" strike="noStrike" kern="1200" noProof="0" dirty="0">
                          <a:solidFill>
                            <a:schemeClr val="tx1">
                              <a:lumMod val="75000"/>
                              <a:lumOff val="25000"/>
                            </a:schemeClr>
                          </a:solidFill>
                          <a:effectLst/>
                          <a:latin typeface="Century Gothic"/>
                        </a:rPr>
                        <a:t>Normalized Differenced Wetness Index</a:t>
                      </a:r>
                      <a:endParaRPr lang="en-US" sz="1600" b="1" i="0" u="none" strike="noStrike" kern="1200" dirty="0">
                        <a:solidFill>
                          <a:schemeClr val="tx1">
                            <a:lumMod val="75000"/>
                            <a:lumOff val="25000"/>
                          </a:schemeClr>
                        </a:solidFill>
                        <a:effectLst/>
                        <a:latin typeface="Century Gothic"/>
                        <a:ea typeface="+mn-ea"/>
                        <a:cs typeface="+mn-cs"/>
                      </a:endParaRPr>
                    </a:p>
                  </a:txBody>
                  <a:tcPr anchor="ctr"/>
                </a:tc>
                <a:tc>
                  <a:txBody>
                    <a:bodyPr/>
                    <a:lstStyle/>
                    <a:p>
                      <a:pPr lvl="0">
                        <a:buNone/>
                      </a:pPr>
                      <a:r>
                        <a:rPr lang="en-US" sz="1600" b="0" i="0" u="none" strike="noStrike" kern="1200" dirty="0">
                          <a:solidFill>
                            <a:schemeClr val="tx1">
                              <a:lumMod val="75000"/>
                              <a:lumOff val="25000"/>
                            </a:schemeClr>
                          </a:solidFill>
                          <a:effectLst/>
                          <a:latin typeface="Century Gothic"/>
                          <a:ea typeface="+mn-ea"/>
                          <a:cs typeface="+mn-cs"/>
                        </a:rPr>
                        <a:t>Sentinel-2 / Landsat</a:t>
                      </a:r>
                    </a:p>
                  </a:txBody>
                  <a:tcPr anchor="ctr"/>
                </a:tc>
                <a:tc>
                  <a:txBody>
                    <a:bodyPr/>
                    <a:lstStyle/>
                    <a:p>
                      <a:pPr lvl="0">
                        <a:buNone/>
                      </a:pPr>
                      <a:r>
                        <a:rPr lang="en-US" sz="1600" b="0" i="0" u="none" strike="noStrike" kern="1200" dirty="0">
                          <a:solidFill>
                            <a:schemeClr val="tx1">
                              <a:lumMod val="75000"/>
                              <a:lumOff val="25000"/>
                            </a:schemeClr>
                          </a:solidFill>
                          <a:effectLst/>
                          <a:latin typeface="Century Gothic"/>
                          <a:ea typeface="+mn-ea"/>
                          <a:cs typeface="+mn-cs"/>
                        </a:rPr>
                        <a:t>10m/30m</a:t>
                      </a:r>
                    </a:p>
                  </a:txBody>
                  <a:tcPr anchor="ctr"/>
                </a:tc>
                <a:extLst>
                  <a:ext uri="{0D108BD9-81ED-4DB2-BD59-A6C34878D82A}">
                    <a16:rowId xmlns:a16="http://schemas.microsoft.com/office/drawing/2014/main" val="1616091636"/>
                  </a:ext>
                </a:extLst>
              </a:tr>
              <a:tr h="396240">
                <a:tc>
                  <a:txBody>
                    <a:bodyPr/>
                    <a:lstStyle/>
                    <a:p>
                      <a:pPr lvl="0" algn="l">
                        <a:buNone/>
                      </a:pPr>
                      <a:r>
                        <a:rPr lang="en-US" sz="1600" b="1" i="0" u="none" strike="noStrike" kern="1200" dirty="0">
                          <a:solidFill>
                            <a:schemeClr val="tx1">
                              <a:lumMod val="75000"/>
                              <a:lumOff val="25000"/>
                            </a:schemeClr>
                          </a:solidFill>
                          <a:effectLst/>
                          <a:latin typeface="Century Gothic"/>
                          <a:ea typeface="+mn-ea"/>
                          <a:cs typeface="+mn-cs"/>
                        </a:rPr>
                        <a:t>NLCD Vegetation</a:t>
                      </a:r>
                    </a:p>
                  </a:txBody>
                  <a:tcPr/>
                </a:tc>
                <a:tc>
                  <a:txBody>
                    <a:bodyPr/>
                    <a:lstStyle/>
                    <a:p>
                      <a:pPr lvl="0">
                        <a:buNone/>
                      </a:pPr>
                      <a:r>
                        <a:rPr lang="en-US" sz="1600" b="0" i="0" u="none" strike="noStrike" kern="1200" dirty="0">
                          <a:solidFill>
                            <a:schemeClr val="tx1">
                              <a:lumMod val="75000"/>
                              <a:lumOff val="25000"/>
                            </a:schemeClr>
                          </a:solidFill>
                          <a:effectLst/>
                          <a:latin typeface="Century Gothic"/>
                          <a:ea typeface="+mn-ea"/>
                          <a:cs typeface="+mn-cs"/>
                        </a:rPr>
                        <a:t>GAP/CONUS</a:t>
                      </a:r>
                    </a:p>
                  </a:txBody>
                  <a:tcPr/>
                </a:tc>
                <a:tc>
                  <a:txBody>
                    <a:bodyPr/>
                    <a:lstStyle/>
                    <a:p>
                      <a:pPr lvl="0">
                        <a:buNone/>
                      </a:pPr>
                      <a:r>
                        <a:rPr lang="en-US" sz="1600" b="0" i="0" u="none" strike="noStrike" kern="1200" dirty="0">
                          <a:solidFill>
                            <a:schemeClr val="tx1">
                              <a:lumMod val="75000"/>
                              <a:lumOff val="25000"/>
                            </a:schemeClr>
                          </a:solidFill>
                          <a:effectLst/>
                          <a:latin typeface="Century Gothic"/>
                          <a:ea typeface="+mn-ea"/>
                          <a:cs typeface="+mn-cs"/>
                        </a:rPr>
                        <a:t>30m</a:t>
                      </a:r>
                    </a:p>
                  </a:txBody>
                  <a:tcPr/>
                </a:tc>
                <a:extLst>
                  <a:ext uri="{0D108BD9-81ED-4DB2-BD59-A6C34878D82A}">
                    <a16:rowId xmlns:a16="http://schemas.microsoft.com/office/drawing/2014/main" val="2882945222"/>
                  </a:ext>
                </a:extLst>
              </a:tr>
              <a:tr h="335279">
                <a:tc>
                  <a:txBody>
                    <a:bodyPr/>
                    <a:lstStyle/>
                    <a:p>
                      <a:pPr lvl="0" algn="l">
                        <a:buNone/>
                      </a:pPr>
                      <a:r>
                        <a:rPr lang="en-US" sz="1600" b="1" i="0" u="none" strike="noStrike" kern="1200" dirty="0">
                          <a:solidFill>
                            <a:schemeClr val="dk1"/>
                          </a:solidFill>
                          <a:effectLst/>
                          <a:latin typeface="Century Gothic"/>
                          <a:ea typeface="+mn-ea"/>
                          <a:cs typeface="+mn-cs"/>
                        </a:rPr>
                        <a:t>Existing Vegetation Cover</a:t>
                      </a:r>
                    </a:p>
                  </a:txBody>
                  <a:tcPr/>
                </a:tc>
                <a:tc>
                  <a:txBody>
                    <a:bodyPr/>
                    <a:lstStyle/>
                    <a:p>
                      <a:pPr lvl="0">
                        <a:buNone/>
                      </a:pPr>
                      <a:endParaRPr lang="en-US" sz="1600" b="0" i="0" u="none" strike="noStrike" kern="1200" dirty="0">
                        <a:solidFill>
                          <a:schemeClr val="dk1"/>
                        </a:solidFill>
                        <a:effectLst/>
                        <a:latin typeface="Century Gothic"/>
                        <a:ea typeface="+mn-ea"/>
                        <a:cs typeface="+mn-cs"/>
                      </a:endParaRPr>
                    </a:p>
                  </a:txBody>
                  <a:tcPr/>
                </a:tc>
                <a:tc>
                  <a:txBody>
                    <a:bodyPr/>
                    <a:lstStyle/>
                    <a:p>
                      <a:pPr lvl="0">
                        <a:buNone/>
                      </a:pPr>
                      <a:r>
                        <a:rPr lang="en-US" sz="1600" b="0" i="0" u="none" strike="noStrike" kern="1200" dirty="0">
                          <a:solidFill>
                            <a:schemeClr val="dk1"/>
                          </a:solidFill>
                          <a:effectLst/>
                          <a:latin typeface="Century Gothic"/>
                          <a:ea typeface="+mn-ea"/>
                          <a:cs typeface="+mn-cs"/>
                        </a:rPr>
                        <a:t>30m</a:t>
                      </a:r>
                    </a:p>
                  </a:txBody>
                  <a:tcPr/>
                </a:tc>
                <a:extLst>
                  <a:ext uri="{0D108BD9-81ED-4DB2-BD59-A6C34878D82A}">
                    <a16:rowId xmlns:a16="http://schemas.microsoft.com/office/drawing/2014/main" val="37485052"/>
                  </a:ext>
                </a:extLst>
              </a:tr>
              <a:tr h="335279">
                <a:tc>
                  <a:txBody>
                    <a:bodyPr/>
                    <a:lstStyle/>
                    <a:p>
                      <a:pPr lvl="0" algn="l">
                        <a:buNone/>
                      </a:pPr>
                      <a:r>
                        <a:rPr lang="en-US" sz="1600" b="1" i="0" u="none" strike="noStrike" kern="1200" dirty="0">
                          <a:solidFill>
                            <a:schemeClr val="dk1"/>
                          </a:solidFill>
                          <a:effectLst/>
                          <a:latin typeface="Century Gothic"/>
                          <a:ea typeface="+mn-ea"/>
                          <a:cs typeface="+mn-cs"/>
                        </a:rPr>
                        <a:t>Tree Cover</a:t>
                      </a:r>
                    </a:p>
                  </a:txBody>
                  <a:tcPr/>
                </a:tc>
                <a:tc>
                  <a:txBody>
                    <a:bodyPr/>
                    <a:lstStyle/>
                    <a:p>
                      <a:pPr lvl="0">
                        <a:buNone/>
                      </a:pPr>
                      <a:r>
                        <a:rPr lang="en-US" sz="1600" b="0" i="0" u="none" strike="noStrike" kern="1200" dirty="0">
                          <a:solidFill>
                            <a:schemeClr val="dk1"/>
                          </a:solidFill>
                          <a:effectLst/>
                          <a:latin typeface="Century Gothic"/>
                          <a:ea typeface="+mn-ea"/>
                          <a:cs typeface="+mn-cs"/>
                        </a:rPr>
                        <a:t>Landsat 8 (</a:t>
                      </a:r>
                      <a:r>
                        <a:rPr lang="en-US" sz="1600" b="0" i="0" u="none" strike="noStrike" kern="1200" noProof="0" dirty="0">
                          <a:solidFill>
                            <a:schemeClr val="dk1"/>
                          </a:solidFill>
                          <a:effectLst/>
                          <a:latin typeface="Century Gothic"/>
                          <a:ea typeface="+mn-ea"/>
                          <a:cs typeface="+mn-cs"/>
                        </a:rPr>
                        <a:t>For 2000, 2005, and 2010)</a:t>
                      </a:r>
                      <a:endParaRPr lang="en-US" sz="1600" b="0" i="0" u="none" strike="noStrike" kern="1200" dirty="0">
                        <a:solidFill>
                          <a:schemeClr val="dk1"/>
                        </a:solidFill>
                        <a:effectLst/>
                        <a:latin typeface="Century Gothic"/>
                        <a:ea typeface="+mn-ea"/>
                        <a:cs typeface="+mn-cs"/>
                      </a:endParaRPr>
                    </a:p>
                  </a:txBody>
                  <a:tcPr/>
                </a:tc>
                <a:tc>
                  <a:txBody>
                    <a:bodyPr/>
                    <a:lstStyle/>
                    <a:p>
                      <a:pPr lvl="0">
                        <a:buNone/>
                      </a:pPr>
                      <a:r>
                        <a:rPr lang="en-US" sz="1600" b="0" i="0" u="none" strike="noStrike" kern="1200" dirty="0">
                          <a:solidFill>
                            <a:schemeClr val="dk1"/>
                          </a:solidFill>
                          <a:effectLst/>
                          <a:latin typeface="Century Gothic"/>
                          <a:ea typeface="+mn-ea"/>
                          <a:cs typeface="+mn-cs"/>
                        </a:rPr>
                        <a:t>30m</a:t>
                      </a:r>
                    </a:p>
                  </a:txBody>
                  <a:tcPr/>
                </a:tc>
                <a:extLst>
                  <a:ext uri="{0D108BD9-81ED-4DB2-BD59-A6C34878D82A}">
                    <a16:rowId xmlns:a16="http://schemas.microsoft.com/office/drawing/2014/main" val="2720563597"/>
                  </a:ext>
                </a:extLst>
              </a:tr>
              <a:tr h="411480">
                <a:tc>
                  <a:txBody>
                    <a:bodyPr/>
                    <a:lstStyle/>
                    <a:p>
                      <a:pPr lvl="0" algn="l">
                        <a:buNone/>
                      </a:pPr>
                      <a:r>
                        <a:rPr lang="en-US" sz="1600" b="1" i="0" u="none" strike="noStrike" kern="1200" dirty="0">
                          <a:solidFill>
                            <a:schemeClr val="tx1">
                              <a:lumMod val="75000"/>
                              <a:lumOff val="25000"/>
                            </a:schemeClr>
                          </a:solidFill>
                          <a:effectLst/>
                          <a:latin typeface="Century Gothic"/>
                          <a:ea typeface="+mn-ea"/>
                          <a:cs typeface="+mn-cs"/>
                        </a:rPr>
                        <a:t>Tassel-Cap Brightness</a:t>
                      </a:r>
                    </a:p>
                  </a:txBody>
                  <a:tcPr/>
                </a:tc>
                <a:tc>
                  <a:txBody>
                    <a:bodyPr/>
                    <a:lstStyle/>
                    <a:p>
                      <a:pPr lvl="0">
                        <a:buNone/>
                      </a:pPr>
                      <a:r>
                        <a:rPr lang="en-US" sz="1600" b="0" i="0" u="none" strike="noStrike" kern="1200" dirty="0">
                          <a:solidFill>
                            <a:schemeClr val="tx1">
                              <a:lumMod val="75000"/>
                              <a:lumOff val="25000"/>
                            </a:schemeClr>
                          </a:solidFill>
                          <a:effectLst/>
                          <a:latin typeface="Century Gothic"/>
                          <a:ea typeface="+mn-ea"/>
                          <a:cs typeface="+mn-cs"/>
                        </a:rPr>
                        <a:t>Sentinel-2</a:t>
                      </a:r>
                    </a:p>
                  </a:txBody>
                  <a:tcPr/>
                </a:tc>
                <a:tc>
                  <a:txBody>
                    <a:bodyPr/>
                    <a:lstStyle/>
                    <a:p>
                      <a:pPr lvl="0">
                        <a:buNone/>
                      </a:pPr>
                      <a:r>
                        <a:rPr lang="en-US" sz="1600" b="0" i="0" u="none" strike="noStrike" kern="1200" dirty="0">
                          <a:solidFill>
                            <a:schemeClr val="tx1">
                              <a:lumMod val="75000"/>
                              <a:lumOff val="25000"/>
                            </a:schemeClr>
                          </a:solidFill>
                          <a:effectLst/>
                          <a:latin typeface="Century Gothic"/>
                          <a:ea typeface="+mn-ea"/>
                          <a:cs typeface="+mn-cs"/>
                        </a:rPr>
                        <a:t>10m</a:t>
                      </a:r>
                    </a:p>
                  </a:txBody>
                  <a:tcPr/>
                </a:tc>
                <a:extLst>
                  <a:ext uri="{0D108BD9-81ED-4DB2-BD59-A6C34878D82A}">
                    <a16:rowId xmlns:a16="http://schemas.microsoft.com/office/drawing/2014/main" val="1829698731"/>
                  </a:ext>
                </a:extLst>
              </a:tr>
              <a:tr h="335279">
                <a:tc>
                  <a:txBody>
                    <a:bodyPr/>
                    <a:lstStyle/>
                    <a:p>
                      <a:pPr lvl="0" algn="l">
                        <a:buNone/>
                      </a:pPr>
                      <a:r>
                        <a:rPr lang="en-US" sz="1600" b="1" i="0" u="none" strike="noStrike" kern="1200" noProof="0" dirty="0">
                          <a:solidFill>
                            <a:schemeClr val="tx1">
                              <a:lumMod val="75000"/>
                              <a:lumOff val="25000"/>
                            </a:schemeClr>
                          </a:solidFill>
                          <a:effectLst/>
                          <a:latin typeface="Century Gothic"/>
                        </a:rPr>
                        <a:t>Tassel-Cap Greeness</a:t>
                      </a:r>
                    </a:p>
                  </a:txBody>
                  <a:tcPr/>
                </a:tc>
                <a:tc>
                  <a:txBody>
                    <a:bodyPr/>
                    <a:lstStyle/>
                    <a:p>
                      <a:pPr lvl="0">
                        <a:buNone/>
                      </a:pPr>
                      <a:r>
                        <a:rPr lang="en-US" sz="1600" b="0" i="0" u="none" strike="noStrike" kern="1200" dirty="0">
                          <a:solidFill>
                            <a:schemeClr val="tx1">
                              <a:lumMod val="75000"/>
                              <a:lumOff val="25000"/>
                            </a:schemeClr>
                          </a:solidFill>
                          <a:effectLst/>
                          <a:latin typeface="Century Gothic"/>
                          <a:ea typeface="+mn-ea"/>
                          <a:cs typeface="+mn-cs"/>
                        </a:rPr>
                        <a:t>Sentinel-2</a:t>
                      </a:r>
                      <a:endParaRPr lang="en-US" dirty="0">
                        <a:solidFill>
                          <a:schemeClr val="tx1">
                            <a:lumMod val="75000"/>
                            <a:lumOff val="25000"/>
                          </a:schemeClr>
                        </a:solidFill>
                      </a:endParaRPr>
                    </a:p>
                  </a:txBody>
                  <a:tcPr/>
                </a:tc>
                <a:tc>
                  <a:txBody>
                    <a:bodyPr/>
                    <a:lstStyle/>
                    <a:p>
                      <a:pPr lvl="0">
                        <a:buNone/>
                      </a:pPr>
                      <a:r>
                        <a:rPr lang="en-US" sz="1600" b="0" i="0" u="none" strike="noStrike" kern="1200" dirty="0">
                          <a:solidFill>
                            <a:schemeClr val="tx1">
                              <a:lumMod val="75000"/>
                              <a:lumOff val="25000"/>
                            </a:schemeClr>
                          </a:solidFill>
                          <a:effectLst/>
                          <a:latin typeface="Century Gothic"/>
                          <a:ea typeface="+mn-ea"/>
                          <a:cs typeface="+mn-cs"/>
                        </a:rPr>
                        <a:t>10m</a:t>
                      </a:r>
                      <a:endParaRPr lang="en-US" dirty="0">
                        <a:solidFill>
                          <a:schemeClr val="tx1">
                            <a:lumMod val="75000"/>
                            <a:lumOff val="25000"/>
                          </a:schemeClr>
                        </a:solidFill>
                      </a:endParaRPr>
                    </a:p>
                  </a:txBody>
                  <a:tcPr/>
                </a:tc>
                <a:extLst>
                  <a:ext uri="{0D108BD9-81ED-4DB2-BD59-A6C34878D82A}">
                    <a16:rowId xmlns:a16="http://schemas.microsoft.com/office/drawing/2014/main" val="1320600104"/>
                  </a:ext>
                </a:extLst>
              </a:tr>
              <a:tr h="335279">
                <a:tc>
                  <a:txBody>
                    <a:bodyPr/>
                    <a:lstStyle/>
                    <a:p>
                      <a:pPr lvl="0" algn="l">
                        <a:buNone/>
                      </a:pPr>
                      <a:r>
                        <a:rPr lang="en-US" sz="1600" b="1" i="0" u="none" strike="noStrike" kern="1200" noProof="0" dirty="0">
                          <a:solidFill>
                            <a:schemeClr val="dk1"/>
                          </a:solidFill>
                          <a:effectLst/>
                          <a:latin typeface="Century Gothic"/>
                        </a:rPr>
                        <a:t>Tassel-Cap Wetness</a:t>
                      </a:r>
                      <a:endParaRPr lang="en-US" dirty="0"/>
                    </a:p>
                  </a:txBody>
                  <a:tcPr/>
                </a:tc>
                <a:tc>
                  <a:txBody>
                    <a:bodyPr/>
                    <a:lstStyle/>
                    <a:p>
                      <a:pPr lvl="0">
                        <a:buNone/>
                      </a:pPr>
                      <a:r>
                        <a:rPr lang="en-US" sz="1600" b="0" i="0" u="none" strike="noStrike" kern="1200" dirty="0">
                          <a:solidFill>
                            <a:schemeClr val="dk1"/>
                          </a:solidFill>
                          <a:effectLst/>
                          <a:latin typeface="Century Gothic"/>
                          <a:ea typeface="+mn-ea"/>
                          <a:cs typeface="+mn-cs"/>
                        </a:rPr>
                        <a:t>Sentinel-2</a:t>
                      </a:r>
                      <a:endParaRPr lang="en-US" dirty="0"/>
                    </a:p>
                  </a:txBody>
                  <a:tcPr/>
                </a:tc>
                <a:tc>
                  <a:txBody>
                    <a:bodyPr/>
                    <a:lstStyle/>
                    <a:p>
                      <a:pPr lvl="0">
                        <a:buNone/>
                      </a:pPr>
                      <a:r>
                        <a:rPr lang="en-US" sz="1600" b="0" i="0" u="none" strike="noStrike" kern="1200" dirty="0">
                          <a:solidFill>
                            <a:schemeClr val="dk1"/>
                          </a:solidFill>
                          <a:effectLst/>
                          <a:latin typeface="Century Gothic"/>
                          <a:ea typeface="+mn-ea"/>
                          <a:cs typeface="+mn-cs"/>
                        </a:rPr>
                        <a:t>10m</a:t>
                      </a:r>
                      <a:endParaRPr lang="en-US" dirty="0"/>
                    </a:p>
                  </a:txBody>
                  <a:tcPr/>
                </a:tc>
                <a:extLst>
                  <a:ext uri="{0D108BD9-81ED-4DB2-BD59-A6C34878D82A}">
                    <a16:rowId xmlns:a16="http://schemas.microsoft.com/office/drawing/2014/main" val="2414796347"/>
                  </a:ext>
                </a:extLst>
              </a:tr>
              <a:tr h="335279">
                <a:tc>
                  <a:txBody>
                    <a:bodyPr/>
                    <a:lstStyle/>
                    <a:p>
                      <a:pPr lvl="0">
                        <a:buNone/>
                      </a:pPr>
                      <a:r>
                        <a:rPr lang="en-US" sz="1600" b="1" dirty="0">
                          <a:solidFill>
                            <a:schemeClr val="tx1">
                              <a:lumMod val="75000"/>
                              <a:lumOff val="25000"/>
                            </a:schemeClr>
                          </a:solidFill>
                          <a:effectLst/>
                          <a:latin typeface="Century Gothic"/>
                        </a:rPr>
                        <a:t>Land Surface Temperature</a:t>
                      </a:r>
                      <a:endParaRPr lang="en-US" sz="1600" b="1" dirty="0">
                        <a:solidFill>
                          <a:schemeClr val="tx1">
                            <a:lumMod val="75000"/>
                            <a:lumOff val="25000"/>
                          </a:schemeClr>
                        </a:solidFill>
                        <a:latin typeface="Century Gothic"/>
                      </a:endParaRPr>
                    </a:p>
                  </a:txBody>
                  <a:tcPr/>
                </a:tc>
                <a:tc>
                  <a:txBody>
                    <a:bodyPr/>
                    <a:lstStyle/>
                    <a:p>
                      <a:pPr lvl="0">
                        <a:buNone/>
                      </a:pPr>
                      <a:r>
                        <a:rPr lang="en-US" sz="1600" dirty="0">
                          <a:solidFill>
                            <a:schemeClr val="tx1">
                              <a:lumMod val="75000"/>
                              <a:lumOff val="25000"/>
                            </a:schemeClr>
                          </a:solidFill>
                          <a:effectLst/>
                          <a:latin typeface="Century Gothic"/>
                        </a:rPr>
                        <a:t>Terra MODIS</a:t>
                      </a:r>
                      <a:endParaRPr lang="en-US" sz="1600" dirty="0">
                        <a:solidFill>
                          <a:schemeClr val="tx1">
                            <a:lumMod val="75000"/>
                            <a:lumOff val="25000"/>
                          </a:schemeClr>
                        </a:solidFill>
                        <a:latin typeface="Century Gothic"/>
                      </a:endParaRPr>
                    </a:p>
                  </a:txBody>
                  <a:tcPr/>
                </a:tc>
                <a:tc>
                  <a:txBody>
                    <a:bodyPr/>
                    <a:lstStyle/>
                    <a:p>
                      <a:pPr lvl="0">
                        <a:buNone/>
                      </a:pPr>
                      <a:r>
                        <a:rPr lang="en-US" sz="1600" dirty="0">
                          <a:solidFill>
                            <a:schemeClr val="tx1">
                              <a:lumMod val="75000"/>
                              <a:lumOff val="25000"/>
                            </a:schemeClr>
                          </a:solidFill>
                          <a:effectLst/>
                          <a:latin typeface="Century Gothic"/>
                        </a:rPr>
                        <a:t>250m</a:t>
                      </a:r>
                      <a:endParaRPr lang="en-US" sz="1600" dirty="0">
                        <a:solidFill>
                          <a:schemeClr val="tx1">
                            <a:lumMod val="75000"/>
                            <a:lumOff val="25000"/>
                          </a:schemeClr>
                        </a:solidFill>
                        <a:latin typeface="Century Gothic"/>
                      </a:endParaRPr>
                    </a:p>
                  </a:txBody>
                  <a:tcPr/>
                </a:tc>
                <a:extLst>
                  <a:ext uri="{0D108BD9-81ED-4DB2-BD59-A6C34878D82A}">
                    <a16:rowId xmlns:a16="http://schemas.microsoft.com/office/drawing/2014/main" val="3799960388"/>
                  </a:ext>
                </a:extLst>
              </a:tr>
              <a:tr h="335279">
                <a:tc>
                  <a:txBody>
                    <a:bodyPr/>
                    <a:lstStyle/>
                    <a:p>
                      <a:pPr lvl="0">
                        <a:buNone/>
                      </a:pPr>
                      <a:r>
                        <a:rPr lang="en-US" sz="1600" b="1" dirty="0">
                          <a:solidFill>
                            <a:schemeClr val="tx1">
                              <a:lumMod val="75000"/>
                              <a:lumOff val="25000"/>
                            </a:schemeClr>
                          </a:solidFill>
                          <a:effectLst/>
                          <a:latin typeface="Century Gothic"/>
                        </a:rPr>
                        <a:t>Land Surface Temperature</a:t>
                      </a:r>
                      <a:endParaRPr lang="en-US" sz="1600" b="1" dirty="0">
                        <a:solidFill>
                          <a:schemeClr val="tx1">
                            <a:lumMod val="75000"/>
                            <a:lumOff val="25000"/>
                          </a:schemeClr>
                        </a:solidFill>
                        <a:latin typeface="Century Gothic"/>
                      </a:endParaRPr>
                    </a:p>
                  </a:txBody>
                  <a:tcPr/>
                </a:tc>
                <a:tc>
                  <a:txBody>
                    <a:bodyPr/>
                    <a:lstStyle/>
                    <a:p>
                      <a:pPr lvl="0">
                        <a:buNone/>
                      </a:pPr>
                      <a:r>
                        <a:rPr lang="en-US" sz="1600" dirty="0">
                          <a:solidFill>
                            <a:schemeClr val="tx1">
                              <a:lumMod val="75000"/>
                              <a:lumOff val="25000"/>
                            </a:schemeClr>
                          </a:solidFill>
                          <a:latin typeface="Century Gothic"/>
                        </a:rPr>
                        <a:t>Landsat 8 TIRS</a:t>
                      </a:r>
                    </a:p>
                  </a:txBody>
                  <a:tcPr/>
                </a:tc>
                <a:tc>
                  <a:txBody>
                    <a:bodyPr/>
                    <a:lstStyle/>
                    <a:p>
                      <a:pPr lvl="0">
                        <a:buNone/>
                      </a:pPr>
                      <a:r>
                        <a:rPr lang="en-US" sz="1600" dirty="0">
                          <a:solidFill>
                            <a:schemeClr val="tx1">
                              <a:lumMod val="75000"/>
                              <a:lumOff val="25000"/>
                            </a:schemeClr>
                          </a:solidFill>
                          <a:latin typeface="Century Gothic"/>
                        </a:rPr>
                        <a:t>30m</a:t>
                      </a:r>
                    </a:p>
                  </a:txBody>
                  <a:tcPr/>
                </a:tc>
                <a:extLst>
                  <a:ext uri="{0D108BD9-81ED-4DB2-BD59-A6C34878D82A}">
                    <a16:rowId xmlns:a16="http://schemas.microsoft.com/office/drawing/2014/main" val="2980459368"/>
                  </a:ext>
                </a:extLst>
              </a:tr>
            </a:tbl>
          </a:graphicData>
        </a:graphic>
      </p:graphicFrame>
      <p:sp>
        <p:nvSpPr>
          <p:cNvPr id="4" name="TextBox 3">
            <a:extLst>
              <a:ext uri="{FF2B5EF4-FFF2-40B4-BE49-F238E27FC236}">
                <a16:creationId xmlns:a16="http://schemas.microsoft.com/office/drawing/2014/main" id="{DBE1CF2A-D7E9-4926-A757-E67F2D1C614C}"/>
              </a:ext>
            </a:extLst>
          </p:cNvPr>
          <p:cNvSpPr txBox="1"/>
          <p:nvPr/>
        </p:nvSpPr>
        <p:spPr>
          <a:xfrm>
            <a:off x="216681" y="190525"/>
            <a:ext cx="108608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Methods: Predictor Variables </a:t>
            </a:r>
            <a:endParaRPr lang="en-US" dirty="0"/>
          </a:p>
        </p:txBody>
      </p:sp>
      <p:sp>
        <p:nvSpPr>
          <p:cNvPr id="6" name="Rectangle 5">
            <a:extLst>
              <a:ext uri="{FF2B5EF4-FFF2-40B4-BE49-F238E27FC236}">
                <a16:creationId xmlns:a16="http://schemas.microsoft.com/office/drawing/2014/main" id="{1AF36E8D-CAF6-F342-AAD2-E3698997C266}"/>
              </a:ext>
            </a:extLst>
          </p:cNvPr>
          <p:cNvSpPr/>
          <p:nvPr/>
        </p:nvSpPr>
        <p:spPr>
          <a:xfrm>
            <a:off x="454444" y="3620775"/>
            <a:ext cx="10272570" cy="907624"/>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573F6E21-055A-7741-B486-FC5D50900BDA}"/>
              </a:ext>
            </a:extLst>
          </p:cNvPr>
          <p:cNvSpPr/>
          <p:nvPr/>
        </p:nvSpPr>
        <p:spPr>
          <a:xfrm>
            <a:off x="454444" y="2899927"/>
            <a:ext cx="10272570" cy="323424"/>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40B48579-1C80-0448-A4EF-38BFE73D151D}"/>
              </a:ext>
            </a:extLst>
          </p:cNvPr>
          <p:cNvSpPr/>
          <p:nvPr/>
        </p:nvSpPr>
        <p:spPr>
          <a:xfrm>
            <a:off x="454444" y="5249247"/>
            <a:ext cx="10272570" cy="1037971"/>
          </a:xfrm>
          <a:prstGeom prst="rect">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48712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CE211CDE-98E3-4EF7-8A68-5AC3BC344B8C}"/>
              </a:ext>
            </a:extLst>
          </p:cNvPr>
          <p:cNvSpPr txBox="1"/>
          <p:nvPr/>
        </p:nvSpPr>
        <p:spPr>
          <a:xfrm>
            <a:off x="769257" y="1748288"/>
            <a:ext cx="8739927"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nSpc>
                <a:spcPct val="150000"/>
              </a:lnSpc>
              <a:buClr>
                <a:schemeClr val="accent6"/>
              </a:buClr>
              <a:buFont typeface="Arial" panose="020B0604020202020204" pitchFamily="34" charset="0"/>
              <a:buChar char="•"/>
            </a:pPr>
            <a:r>
              <a:rPr lang="en-US" sz="3200" dirty="0">
                <a:solidFill>
                  <a:schemeClr val="tx1">
                    <a:lumMod val="75000"/>
                    <a:lumOff val="25000"/>
                  </a:schemeClr>
                </a:solidFill>
                <a:latin typeface="Century Gothic"/>
                <a:cs typeface="Calibri"/>
              </a:rPr>
              <a:t>Using </a:t>
            </a:r>
            <a:r>
              <a:rPr lang="en-US" sz="3200" dirty="0" err="1">
                <a:solidFill>
                  <a:schemeClr val="tx1">
                    <a:lumMod val="75000"/>
                    <a:lumOff val="25000"/>
                  </a:schemeClr>
                </a:solidFill>
                <a:latin typeface="Century Gothic"/>
                <a:cs typeface="Calibri"/>
              </a:rPr>
              <a:t>TerrSet</a:t>
            </a:r>
            <a:r>
              <a:rPr lang="en-US" sz="3200" dirty="0">
                <a:solidFill>
                  <a:schemeClr val="tx1">
                    <a:lumMod val="75000"/>
                    <a:lumOff val="25000"/>
                  </a:schemeClr>
                </a:solidFill>
                <a:latin typeface="Century Gothic"/>
                <a:cs typeface="Calibri"/>
              </a:rPr>
              <a:t>: Land Change Modeler</a:t>
            </a:r>
          </a:p>
          <a:p>
            <a:pPr marL="457200" indent="-457200">
              <a:lnSpc>
                <a:spcPct val="150000"/>
              </a:lnSpc>
              <a:buClr>
                <a:schemeClr val="accent6"/>
              </a:buClr>
              <a:buFont typeface="Arial" panose="020B0604020202020204" pitchFamily="34" charset="0"/>
              <a:buChar char="•"/>
            </a:pPr>
            <a:r>
              <a:rPr lang="en-US" sz="3200" dirty="0">
                <a:solidFill>
                  <a:schemeClr val="tx1">
                    <a:lumMod val="75000"/>
                    <a:lumOff val="25000"/>
                  </a:schemeClr>
                </a:solidFill>
                <a:latin typeface="Century Gothic"/>
                <a:cs typeface="Calibri"/>
              </a:rPr>
              <a:t>Collect future predictor variables </a:t>
            </a:r>
          </a:p>
          <a:p>
            <a:pPr marL="457200" indent="-457200">
              <a:buClr>
                <a:schemeClr val="accent6"/>
              </a:buClr>
              <a:buFont typeface="Arial" panose="020B0604020202020204" pitchFamily="34" charset="0"/>
              <a:buChar char="•"/>
            </a:pPr>
            <a:r>
              <a:rPr lang="en-US" sz="3200" dirty="0">
                <a:solidFill>
                  <a:schemeClr val="tx1">
                    <a:lumMod val="75000"/>
                    <a:lumOff val="25000"/>
                  </a:schemeClr>
                </a:solidFill>
                <a:latin typeface="Century Gothic"/>
                <a:cs typeface="Calibri"/>
              </a:rPr>
              <a:t>Run software to generate map of potential land cover change</a:t>
            </a:r>
            <a:endParaRPr lang="en-US" sz="3200" dirty="0">
              <a:solidFill>
                <a:schemeClr val="tx1">
                  <a:lumMod val="75000"/>
                  <a:lumOff val="25000"/>
                </a:schemeClr>
              </a:solidFill>
            </a:endParaRPr>
          </a:p>
        </p:txBody>
      </p:sp>
      <p:sp>
        <p:nvSpPr>
          <p:cNvPr id="4" name="TextBox 3">
            <a:extLst>
              <a:ext uri="{FF2B5EF4-FFF2-40B4-BE49-F238E27FC236}">
                <a16:creationId xmlns:a16="http://schemas.microsoft.com/office/drawing/2014/main" id="{B2AF5D3D-14EB-45E8-8AAF-E6E2AC472D6B}"/>
              </a:ext>
            </a:extLst>
          </p:cNvPr>
          <p:cNvSpPr txBox="1"/>
          <p:nvPr/>
        </p:nvSpPr>
        <p:spPr>
          <a:xfrm>
            <a:off x="216681" y="190525"/>
            <a:ext cx="108608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Methods: Future Modeling</a:t>
            </a:r>
            <a:endParaRPr lang="en-US" dirty="0"/>
          </a:p>
        </p:txBody>
      </p:sp>
    </p:spTree>
    <p:extLst>
      <p:ext uri="{BB962C8B-B14F-4D97-AF65-F5344CB8AC3E}">
        <p14:creationId xmlns:p14="http://schemas.microsoft.com/office/powerpoint/2010/main" val="888552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9">
            <a:extLst>
              <a:ext uri="{FF2B5EF4-FFF2-40B4-BE49-F238E27FC236}">
                <a16:creationId xmlns:a16="http://schemas.microsoft.com/office/drawing/2014/main" id="{8C34D635-A2B5-4668-8F4F-EB30A5370CF4}"/>
              </a:ext>
            </a:extLst>
          </p:cNvPr>
          <p:cNvPicPr>
            <a:picLocks noChangeAspect="1"/>
          </p:cNvPicPr>
          <p:nvPr/>
        </p:nvPicPr>
        <p:blipFill>
          <a:blip r:embed="rId3"/>
          <a:stretch>
            <a:fillRect/>
          </a:stretch>
        </p:blipFill>
        <p:spPr>
          <a:xfrm rot="720000">
            <a:off x="5687131" y="1200906"/>
            <a:ext cx="10396004" cy="6281884"/>
          </a:xfrm>
          <a:prstGeom prst="rect">
            <a:avLst/>
          </a:prstGeom>
        </p:spPr>
      </p:pic>
      <p:pic>
        <p:nvPicPr>
          <p:cNvPr id="10" name="Picture 11" descr="A picture containing light&#10;&#10;Description automatically generated">
            <a:extLst>
              <a:ext uri="{FF2B5EF4-FFF2-40B4-BE49-F238E27FC236}">
                <a16:creationId xmlns:a16="http://schemas.microsoft.com/office/drawing/2014/main" id="{36F60FF1-0BF9-408D-849D-0E4B789EC426}"/>
              </a:ext>
            </a:extLst>
          </p:cNvPr>
          <p:cNvPicPr>
            <a:picLocks noChangeAspect="1"/>
          </p:cNvPicPr>
          <p:nvPr/>
        </p:nvPicPr>
        <p:blipFill>
          <a:blip r:embed="rId4"/>
          <a:stretch>
            <a:fillRect/>
          </a:stretch>
        </p:blipFill>
        <p:spPr>
          <a:xfrm rot="720000">
            <a:off x="145745" y="925367"/>
            <a:ext cx="4174545" cy="3299535"/>
          </a:xfrm>
          <a:prstGeom prst="rect">
            <a:avLst/>
          </a:prstGeom>
        </p:spPr>
      </p:pic>
      <p:pic>
        <p:nvPicPr>
          <p:cNvPr id="12" name="Picture 12">
            <a:extLst>
              <a:ext uri="{FF2B5EF4-FFF2-40B4-BE49-F238E27FC236}">
                <a16:creationId xmlns:a16="http://schemas.microsoft.com/office/drawing/2014/main" id="{F24B077F-AA87-4800-B0FA-1FAB7D701FF4}"/>
              </a:ext>
            </a:extLst>
          </p:cNvPr>
          <p:cNvPicPr>
            <a:picLocks noChangeAspect="1"/>
          </p:cNvPicPr>
          <p:nvPr/>
        </p:nvPicPr>
        <p:blipFill>
          <a:blip r:embed="rId5"/>
          <a:stretch>
            <a:fillRect/>
          </a:stretch>
        </p:blipFill>
        <p:spPr>
          <a:xfrm rot="780000">
            <a:off x="2885843" y="916667"/>
            <a:ext cx="4400531" cy="3608046"/>
          </a:xfrm>
          <a:prstGeom prst="rect">
            <a:avLst/>
          </a:prstGeom>
        </p:spPr>
      </p:pic>
      <p:pic>
        <p:nvPicPr>
          <p:cNvPr id="15" name="Picture 12" descr="Chart&#10;&#10;Description automatically generated">
            <a:extLst>
              <a:ext uri="{FF2B5EF4-FFF2-40B4-BE49-F238E27FC236}">
                <a16:creationId xmlns:a16="http://schemas.microsoft.com/office/drawing/2014/main" id="{08D6DD29-1749-4E33-9F2E-93296AB378D4}"/>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0899" y="4363788"/>
            <a:ext cx="575759" cy="2302582"/>
          </a:xfrm>
          <a:prstGeom prst="rect">
            <a:avLst/>
          </a:prstGeom>
        </p:spPr>
      </p:pic>
      <p:sp>
        <p:nvSpPr>
          <p:cNvPr id="16" name="TextBox 15">
            <a:extLst>
              <a:ext uri="{FF2B5EF4-FFF2-40B4-BE49-F238E27FC236}">
                <a16:creationId xmlns:a16="http://schemas.microsoft.com/office/drawing/2014/main" id="{D038A97F-5D85-41E7-8DA1-13F8532FF349}"/>
              </a:ext>
            </a:extLst>
          </p:cNvPr>
          <p:cNvSpPr txBox="1"/>
          <p:nvPr/>
        </p:nvSpPr>
        <p:spPr>
          <a:xfrm>
            <a:off x="255965" y="900173"/>
            <a:ext cx="2597519"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dirty="0">
                <a:solidFill>
                  <a:schemeClr val="tx1">
                    <a:lumMod val="75000"/>
                    <a:lumOff val="25000"/>
                  </a:schemeClr>
                </a:solidFill>
                <a:latin typeface="Century Gothic"/>
                <a:cs typeface="Calibri"/>
              </a:rPr>
              <a:t>2001 Land Cover</a:t>
            </a:r>
            <a:endParaRPr lang="en-US" sz="2200" dirty="0">
              <a:solidFill>
                <a:schemeClr val="tx1">
                  <a:lumMod val="75000"/>
                  <a:lumOff val="25000"/>
                </a:schemeClr>
              </a:solidFill>
              <a:cs typeface="Calibri"/>
            </a:endParaRPr>
          </a:p>
        </p:txBody>
      </p:sp>
      <p:sp>
        <p:nvSpPr>
          <p:cNvPr id="19" name="TextBox 18">
            <a:extLst>
              <a:ext uri="{FF2B5EF4-FFF2-40B4-BE49-F238E27FC236}">
                <a16:creationId xmlns:a16="http://schemas.microsoft.com/office/drawing/2014/main" id="{96BAB54A-2846-41A0-9C8C-C686ADBFC9F1}"/>
              </a:ext>
            </a:extLst>
          </p:cNvPr>
          <p:cNvSpPr txBox="1"/>
          <p:nvPr/>
        </p:nvSpPr>
        <p:spPr>
          <a:xfrm>
            <a:off x="2543466" y="902401"/>
            <a:ext cx="3706902"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dirty="0">
                <a:solidFill>
                  <a:schemeClr val="tx1">
                    <a:lumMod val="75000"/>
                    <a:lumOff val="25000"/>
                  </a:schemeClr>
                </a:solidFill>
                <a:latin typeface="Century Gothic"/>
                <a:cs typeface="Calibri"/>
              </a:rPr>
              <a:t>2019 Land Cover</a:t>
            </a:r>
            <a:endParaRPr lang="en-US" sz="2200" dirty="0">
              <a:solidFill>
                <a:schemeClr val="tx1">
                  <a:lumMod val="75000"/>
                  <a:lumOff val="25000"/>
                </a:schemeClr>
              </a:solidFill>
              <a:cs typeface="Calibri"/>
            </a:endParaRPr>
          </a:p>
        </p:txBody>
      </p:sp>
      <p:cxnSp>
        <p:nvCxnSpPr>
          <p:cNvPr id="13" name="Straight Arrow Connector 12">
            <a:extLst>
              <a:ext uri="{FF2B5EF4-FFF2-40B4-BE49-F238E27FC236}">
                <a16:creationId xmlns:a16="http://schemas.microsoft.com/office/drawing/2014/main" id="{B49EB8A2-F9E6-43ED-9B4F-D0AEC4613CCB}"/>
              </a:ext>
            </a:extLst>
          </p:cNvPr>
          <p:cNvCxnSpPr/>
          <p:nvPr/>
        </p:nvCxnSpPr>
        <p:spPr>
          <a:xfrm>
            <a:off x="2144089" y="2720904"/>
            <a:ext cx="558084" cy="0"/>
          </a:xfrm>
          <a:prstGeom prst="straightConnector1">
            <a:avLst/>
          </a:prstGeom>
          <a:ln w="57150"/>
        </p:spPr>
        <p:style>
          <a:lnRef idx="3">
            <a:schemeClr val="accent6"/>
          </a:lnRef>
          <a:fillRef idx="0">
            <a:schemeClr val="accent6"/>
          </a:fillRef>
          <a:effectRef idx="2">
            <a:schemeClr val="accent6"/>
          </a:effectRef>
          <a:fontRef idx="minor">
            <a:schemeClr val="tx1"/>
          </a:fontRef>
        </p:style>
      </p:cxnSp>
      <p:cxnSp>
        <p:nvCxnSpPr>
          <p:cNvPr id="20" name="Straight Arrow Connector 19">
            <a:extLst>
              <a:ext uri="{FF2B5EF4-FFF2-40B4-BE49-F238E27FC236}">
                <a16:creationId xmlns:a16="http://schemas.microsoft.com/office/drawing/2014/main" id="{E2D02081-F612-448E-98BF-B585290C129C}"/>
              </a:ext>
            </a:extLst>
          </p:cNvPr>
          <p:cNvCxnSpPr>
            <a:cxnSpLocks/>
          </p:cNvCxnSpPr>
          <p:nvPr/>
        </p:nvCxnSpPr>
        <p:spPr>
          <a:xfrm>
            <a:off x="5151995" y="3142302"/>
            <a:ext cx="558084" cy="0"/>
          </a:xfrm>
          <a:prstGeom prst="straightConnector1">
            <a:avLst/>
          </a:prstGeom>
          <a:ln w="57150"/>
        </p:spPr>
        <p:style>
          <a:lnRef idx="3">
            <a:schemeClr val="accent6"/>
          </a:lnRef>
          <a:fillRef idx="0">
            <a:schemeClr val="accent6"/>
          </a:fillRef>
          <a:effectRef idx="2">
            <a:schemeClr val="accent6"/>
          </a:effectRef>
          <a:fontRef idx="minor">
            <a:schemeClr val="tx1"/>
          </a:fontRef>
        </p:style>
      </p:cxnSp>
      <p:cxnSp>
        <p:nvCxnSpPr>
          <p:cNvPr id="21" name="Straight Arrow Connector 20">
            <a:extLst>
              <a:ext uri="{FF2B5EF4-FFF2-40B4-BE49-F238E27FC236}">
                <a16:creationId xmlns:a16="http://schemas.microsoft.com/office/drawing/2014/main" id="{04EAD064-0103-4356-8FEA-9B4EC6F892AD}"/>
              </a:ext>
            </a:extLst>
          </p:cNvPr>
          <p:cNvCxnSpPr>
            <a:cxnSpLocks/>
          </p:cNvCxnSpPr>
          <p:nvPr/>
        </p:nvCxnSpPr>
        <p:spPr>
          <a:xfrm>
            <a:off x="5151994" y="2792386"/>
            <a:ext cx="558084" cy="0"/>
          </a:xfrm>
          <a:prstGeom prst="straightConnector1">
            <a:avLst/>
          </a:prstGeom>
          <a:ln w="57150"/>
        </p:spPr>
        <p:style>
          <a:lnRef idx="3">
            <a:schemeClr val="accent6"/>
          </a:lnRef>
          <a:fillRef idx="0">
            <a:schemeClr val="accent6"/>
          </a:fillRef>
          <a:effectRef idx="2">
            <a:schemeClr val="accent6"/>
          </a:effectRef>
          <a:fontRef idx="minor">
            <a:schemeClr val="tx1"/>
          </a:fontRef>
        </p:style>
      </p:cxnSp>
      <p:sp>
        <p:nvSpPr>
          <p:cNvPr id="22" name="TextBox 21">
            <a:extLst>
              <a:ext uri="{FF2B5EF4-FFF2-40B4-BE49-F238E27FC236}">
                <a16:creationId xmlns:a16="http://schemas.microsoft.com/office/drawing/2014/main" id="{AB94603E-561E-4B03-A6F3-14A308DC00F0}"/>
              </a:ext>
            </a:extLst>
          </p:cNvPr>
          <p:cNvSpPr txBox="1"/>
          <p:nvPr/>
        </p:nvSpPr>
        <p:spPr>
          <a:xfrm>
            <a:off x="6091029" y="897946"/>
            <a:ext cx="3706902"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b="1" dirty="0">
                <a:solidFill>
                  <a:schemeClr val="tx1">
                    <a:lumMod val="75000"/>
                    <a:lumOff val="25000"/>
                  </a:schemeClr>
                </a:solidFill>
                <a:latin typeface="Century Gothic"/>
                <a:cs typeface="Calibri"/>
              </a:rPr>
              <a:t>Land Cover Change Map</a:t>
            </a:r>
            <a:endParaRPr lang="en-US" sz="2200" b="1" dirty="0">
              <a:solidFill>
                <a:schemeClr val="tx1">
                  <a:lumMod val="75000"/>
                  <a:lumOff val="25000"/>
                </a:schemeClr>
              </a:solidFill>
              <a:cs typeface="Calibri"/>
            </a:endParaRPr>
          </a:p>
        </p:txBody>
      </p:sp>
      <p:pic>
        <p:nvPicPr>
          <p:cNvPr id="23" name="Picture 23">
            <a:extLst>
              <a:ext uri="{FF2B5EF4-FFF2-40B4-BE49-F238E27FC236}">
                <a16:creationId xmlns:a16="http://schemas.microsoft.com/office/drawing/2014/main" id="{2500EF4F-6970-434F-9CF9-22648706A7D6}"/>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7693191" y="4767461"/>
            <a:ext cx="525933" cy="1738879"/>
          </a:xfrm>
          <a:prstGeom prst="rect">
            <a:avLst/>
          </a:prstGeom>
        </p:spPr>
      </p:pic>
      <p:sp>
        <p:nvSpPr>
          <p:cNvPr id="2" name="TextBox 1">
            <a:extLst>
              <a:ext uri="{FF2B5EF4-FFF2-40B4-BE49-F238E27FC236}">
                <a16:creationId xmlns:a16="http://schemas.microsoft.com/office/drawing/2014/main" id="{0CFBCBD9-2240-4818-940B-827F555B6C6F}"/>
              </a:ext>
            </a:extLst>
          </p:cNvPr>
          <p:cNvSpPr txBox="1"/>
          <p:nvPr/>
        </p:nvSpPr>
        <p:spPr>
          <a:xfrm>
            <a:off x="583721" y="4479984"/>
            <a:ext cx="274320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chemeClr val="tx1">
                    <a:lumMod val="75000"/>
                    <a:lumOff val="25000"/>
                  </a:schemeClr>
                </a:solidFill>
                <a:latin typeface="Century Gothic"/>
                <a:cs typeface="Calibri"/>
              </a:rPr>
              <a:t>Open Water</a:t>
            </a:r>
          </a:p>
          <a:p>
            <a:r>
              <a:rPr lang="en-US" sz="1400" dirty="0">
                <a:solidFill>
                  <a:schemeClr val="tx1">
                    <a:lumMod val="75000"/>
                    <a:lumOff val="25000"/>
                  </a:schemeClr>
                </a:solidFill>
                <a:latin typeface="Century Gothic"/>
                <a:cs typeface="Calibri"/>
              </a:rPr>
              <a:t>Developed</a:t>
            </a:r>
          </a:p>
          <a:p>
            <a:r>
              <a:rPr lang="en-US" sz="1400" dirty="0">
                <a:solidFill>
                  <a:schemeClr val="tx1">
                    <a:lumMod val="75000"/>
                    <a:lumOff val="25000"/>
                  </a:schemeClr>
                </a:solidFill>
                <a:latin typeface="Century Gothic"/>
                <a:cs typeface="Calibri"/>
              </a:rPr>
              <a:t>Barren Land</a:t>
            </a:r>
          </a:p>
          <a:p>
            <a:r>
              <a:rPr lang="en-US" sz="1400" dirty="0">
                <a:solidFill>
                  <a:schemeClr val="tx1">
                    <a:lumMod val="75000"/>
                    <a:lumOff val="25000"/>
                  </a:schemeClr>
                </a:solidFill>
                <a:latin typeface="Century Gothic"/>
                <a:cs typeface="Calibri"/>
              </a:rPr>
              <a:t>Forest</a:t>
            </a:r>
          </a:p>
          <a:p>
            <a:r>
              <a:rPr lang="en-US" sz="1400" dirty="0">
                <a:solidFill>
                  <a:schemeClr val="tx1">
                    <a:lumMod val="75000"/>
                    <a:lumOff val="25000"/>
                  </a:schemeClr>
                </a:solidFill>
                <a:latin typeface="Century Gothic"/>
                <a:cs typeface="Calibri"/>
              </a:rPr>
              <a:t>Shrubs</a:t>
            </a:r>
          </a:p>
          <a:p>
            <a:r>
              <a:rPr lang="en-US" sz="1400" dirty="0">
                <a:solidFill>
                  <a:schemeClr val="tx1">
                    <a:lumMod val="75000"/>
                    <a:lumOff val="25000"/>
                  </a:schemeClr>
                </a:solidFill>
                <a:latin typeface="Century Gothic"/>
                <a:cs typeface="Calibri"/>
              </a:rPr>
              <a:t>Grassland</a:t>
            </a:r>
          </a:p>
          <a:p>
            <a:r>
              <a:rPr lang="en-US" sz="1400" dirty="0">
                <a:solidFill>
                  <a:schemeClr val="tx1">
                    <a:lumMod val="75000"/>
                    <a:lumOff val="25000"/>
                  </a:schemeClr>
                </a:solidFill>
                <a:latin typeface="Century Gothic"/>
                <a:cs typeface="Calibri"/>
              </a:rPr>
              <a:t>Cultivated/Planted</a:t>
            </a:r>
          </a:p>
          <a:p>
            <a:r>
              <a:rPr lang="en-US" sz="1400" dirty="0">
                <a:solidFill>
                  <a:schemeClr val="tx1">
                    <a:lumMod val="75000"/>
                    <a:lumOff val="25000"/>
                  </a:schemeClr>
                </a:solidFill>
                <a:latin typeface="Century Gothic"/>
                <a:cs typeface="Calibri"/>
              </a:rPr>
              <a:t>Woody Wetland</a:t>
            </a:r>
          </a:p>
          <a:p>
            <a:r>
              <a:rPr lang="en-US" sz="1400" dirty="0">
                <a:solidFill>
                  <a:schemeClr val="tx1">
                    <a:lumMod val="75000"/>
                    <a:lumOff val="25000"/>
                  </a:schemeClr>
                </a:solidFill>
                <a:latin typeface="Century Gothic"/>
                <a:cs typeface="Calibri"/>
              </a:rPr>
              <a:t>Herbaceous Wetland</a:t>
            </a:r>
          </a:p>
        </p:txBody>
      </p:sp>
      <p:sp>
        <p:nvSpPr>
          <p:cNvPr id="24" name="TextBox 23">
            <a:extLst>
              <a:ext uri="{FF2B5EF4-FFF2-40B4-BE49-F238E27FC236}">
                <a16:creationId xmlns:a16="http://schemas.microsoft.com/office/drawing/2014/main" id="{8AB2D112-A8A7-44FB-AA5C-99414E6BFC08}"/>
              </a:ext>
            </a:extLst>
          </p:cNvPr>
          <p:cNvSpPr txBox="1"/>
          <p:nvPr/>
        </p:nvSpPr>
        <p:spPr>
          <a:xfrm>
            <a:off x="8074324" y="4767530"/>
            <a:ext cx="2958859" cy="246221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chemeClr val="tx1">
                    <a:lumMod val="75000"/>
                    <a:lumOff val="25000"/>
                  </a:schemeClr>
                </a:solidFill>
                <a:latin typeface="Century Gothic"/>
                <a:cs typeface="Calibri"/>
              </a:rPr>
              <a:t>Forest to Developed</a:t>
            </a:r>
          </a:p>
          <a:p>
            <a:r>
              <a:rPr lang="en-US" sz="1400" dirty="0">
                <a:solidFill>
                  <a:schemeClr val="tx1">
                    <a:lumMod val="75000"/>
                    <a:lumOff val="25000"/>
                  </a:schemeClr>
                </a:solidFill>
                <a:latin typeface="Century Gothic"/>
                <a:cs typeface="Calibri"/>
              </a:rPr>
              <a:t>Shrubs to Developed</a:t>
            </a:r>
          </a:p>
          <a:p>
            <a:r>
              <a:rPr lang="en-US" sz="1400" dirty="0">
                <a:solidFill>
                  <a:schemeClr val="tx1">
                    <a:lumMod val="75000"/>
                    <a:lumOff val="25000"/>
                  </a:schemeClr>
                </a:solidFill>
                <a:latin typeface="Century Gothic"/>
                <a:cs typeface="Calibri"/>
              </a:rPr>
              <a:t>Cultivated to Developed</a:t>
            </a:r>
          </a:p>
          <a:p>
            <a:r>
              <a:rPr lang="en-US" sz="1400" dirty="0">
                <a:solidFill>
                  <a:schemeClr val="tx1">
                    <a:lumMod val="75000"/>
                    <a:lumOff val="25000"/>
                  </a:schemeClr>
                </a:solidFill>
                <a:latin typeface="Century Gothic"/>
                <a:cs typeface="Calibri"/>
              </a:rPr>
              <a:t>Woody Wetland to Developed</a:t>
            </a:r>
          </a:p>
          <a:p>
            <a:r>
              <a:rPr lang="en-US" sz="1400" dirty="0">
                <a:solidFill>
                  <a:schemeClr val="tx1">
                    <a:lumMod val="75000"/>
                    <a:lumOff val="25000"/>
                  </a:schemeClr>
                </a:solidFill>
                <a:latin typeface="Century Gothic"/>
                <a:cs typeface="Calibri"/>
              </a:rPr>
              <a:t>Shrubs to Forest</a:t>
            </a:r>
          </a:p>
          <a:p>
            <a:r>
              <a:rPr lang="en-US" sz="1400" dirty="0">
                <a:solidFill>
                  <a:schemeClr val="tx1">
                    <a:lumMod val="75000"/>
                    <a:lumOff val="25000"/>
                  </a:schemeClr>
                </a:solidFill>
                <a:latin typeface="Century Gothic"/>
                <a:cs typeface="Calibri"/>
              </a:rPr>
              <a:t>Grassland to Forest</a:t>
            </a:r>
          </a:p>
          <a:p>
            <a:r>
              <a:rPr lang="en-US" sz="1400" dirty="0">
                <a:solidFill>
                  <a:schemeClr val="tx1">
                    <a:lumMod val="75000"/>
                    <a:lumOff val="25000"/>
                  </a:schemeClr>
                </a:solidFill>
                <a:latin typeface="Century Gothic"/>
                <a:cs typeface="Calibri"/>
              </a:rPr>
              <a:t>Cultivated to Forest</a:t>
            </a:r>
          </a:p>
          <a:p>
            <a:r>
              <a:rPr lang="en-US" sz="1400" dirty="0">
                <a:solidFill>
                  <a:schemeClr val="tx1">
                    <a:lumMod val="75000"/>
                    <a:lumOff val="25000"/>
                  </a:schemeClr>
                </a:solidFill>
                <a:latin typeface="Century Gothic"/>
                <a:cs typeface="Calibri"/>
              </a:rPr>
              <a:t>Forest to Shrubs</a:t>
            </a:r>
          </a:p>
          <a:p>
            <a:endParaRPr lang="en-US" sz="1400" dirty="0">
              <a:latin typeface="Century Gothic"/>
              <a:cs typeface="Calibri"/>
            </a:endParaRPr>
          </a:p>
          <a:p>
            <a:endParaRPr lang="en-US" sz="1400" dirty="0">
              <a:latin typeface="Century Gothic"/>
              <a:cs typeface="Calibri"/>
            </a:endParaRPr>
          </a:p>
          <a:p>
            <a:endParaRPr lang="en-US" sz="1400" dirty="0">
              <a:latin typeface="Century Gothic"/>
              <a:cs typeface="Calibri"/>
            </a:endParaRPr>
          </a:p>
        </p:txBody>
      </p:sp>
      <p:sp>
        <p:nvSpPr>
          <p:cNvPr id="17" name="TextBox 16">
            <a:extLst>
              <a:ext uri="{FF2B5EF4-FFF2-40B4-BE49-F238E27FC236}">
                <a16:creationId xmlns:a16="http://schemas.microsoft.com/office/drawing/2014/main" id="{9F40AC01-1EDE-4198-932A-066AB29F8C36}"/>
              </a:ext>
            </a:extLst>
          </p:cNvPr>
          <p:cNvSpPr txBox="1"/>
          <p:nvPr/>
        </p:nvSpPr>
        <p:spPr>
          <a:xfrm>
            <a:off x="216681" y="190525"/>
            <a:ext cx="108608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Methods: TerrSet Land Change Modeler</a:t>
            </a:r>
            <a:endParaRPr lang="en-US" dirty="0"/>
          </a:p>
        </p:txBody>
      </p:sp>
    </p:spTree>
    <p:extLst>
      <p:ext uri="{BB962C8B-B14F-4D97-AF65-F5344CB8AC3E}">
        <p14:creationId xmlns:p14="http://schemas.microsoft.com/office/powerpoint/2010/main" val="1577668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54470470-0C3E-45EF-AF49-A20F4372BA20}"/>
              </a:ext>
            </a:extLst>
          </p:cNvPr>
          <p:cNvSpPr txBox="1"/>
          <p:nvPr/>
        </p:nvSpPr>
        <p:spPr>
          <a:xfrm>
            <a:off x="6233500" y="3651532"/>
            <a:ext cx="165525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  </a:t>
            </a:r>
          </a:p>
        </p:txBody>
      </p:sp>
      <p:sp>
        <p:nvSpPr>
          <p:cNvPr id="10" name="TextBox 9">
            <a:extLst>
              <a:ext uri="{FF2B5EF4-FFF2-40B4-BE49-F238E27FC236}">
                <a16:creationId xmlns:a16="http://schemas.microsoft.com/office/drawing/2014/main" id="{D586EC36-84A0-4819-98B7-9076622DCA9A}"/>
              </a:ext>
            </a:extLst>
          </p:cNvPr>
          <p:cNvSpPr txBox="1"/>
          <p:nvPr/>
        </p:nvSpPr>
        <p:spPr>
          <a:xfrm>
            <a:off x="216681" y="190525"/>
            <a:ext cx="108608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Methods: Explanatory Predictor Variables</a:t>
            </a:r>
            <a:endParaRPr lang="en-US" dirty="0"/>
          </a:p>
        </p:txBody>
      </p:sp>
      <p:sp>
        <p:nvSpPr>
          <p:cNvPr id="11" name="TextBox 10">
            <a:extLst>
              <a:ext uri="{FF2B5EF4-FFF2-40B4-BE49-F238E27FC236}">
                <a16:creationId xmlns:a16="http://schemas.microsoft.com/office/drawing/2014/main" id="{B3B72F77-12EF-4561-9B8F-FE28630093C7}"/>
              </a:ext>
            </a:extLst>
          </p:cNvPr>
          <p:cNvSpPr txBox="1"/>
          <p:nvPr/>
        </p:nvSpPr>
        <p:spPr>
          <a:xfrm>
            <a:off x="5081938" y="3637121"/>
            <a:ext cx="4537403" cy="89255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chemeClr val="tx1">
                    <a:lumMod val="75000"/>
                    <a:lumOff val="25000"/>
                  </a:schemeClr>
                </a:solidFill>
                <a:latin typeface="Century Gothic"/>
              </a:rPr>
              <a:t>Distance to Coast</a:t>
            </a:r>
            <a:endParaRPr lang="en-US" b="1" dirty="0">
              <a:solidFill>
                <a:schemeClr val="tx1">
                  <a:lumMod val="75000"/>
                  <a:lumOff val="25000"/>
                </a:schemeClr>
              </a:solidFill>
              <a:latin typeface="Century Gothic"/>
            </a:endParaRPr>
          </a:p>
          <a:p>
            <a:endParaRPr lang="en-US" sz="2000" dirty="0">
              <a:solidFill>
                <a:schemeClr val="tx1">
                  <a:lumMod val="75000"/>
                  <a:lumOff val="25000"/>
                </a:schemeClr>
              </a:solidFill>
              <a:latin typeface="Century Gothic"/>
            </a:endParaRPr>
          </a:p>
        </p:txBody>
      </p:sp>
      <p:pic>
        <p:nvPicPr>
          <p:cNvPr id="17" name="Picture 17" descr="A picture containing surface chart&#10;&#10;Description automatically generated">
            <a:extLst>
              <a:ext uri="{FF2B5EF4-FFF2-40B4-BE49-F238E27FC236}">
                <a16:creationId xmlns:a16="http://schemas.microsoft.com/office/drawing/2014/main" id="{B956F4F7-5FE4-44C7-A918-D3859A5F7715}"/>
              </a:ext>
            </a:extLst>
          </p:cNvPr>
          <p:cNvPicPr>
            <a:picLocks noChangeAspect="1"/>
          </p:cNvPicPr>
          <p:nvPr/>
        </p:nvPicPr>
        <p:blipFill>
          <a:blip r:embed="rId3"/>
          <a:stretch>
            <a:fillRect/>
          </a:stretch>
        </p:blipFill>
        <p:spPr>
          <a:xfrm rot="660000">
            <a:off x="2093954" y="466941"/>
            <a:ext cx="6701224" cy="5956526"/>
          </a:xfrm>
          <a:prstGeom prst="rect">
            <a:avLst/>
          </a:prstGeom>
        </p:spPr>
      </p:pic>
      <p:sp>
        <p:nvSpPr>
          <p:cNvPr id="18" name="TextBox 17">
            <a:extLst>
              <a:ext uri="{FF2B5EF4-FFF2-40B4-BE49-F238E27FC236}">
                <a16:creationId xmlns:a16="http://schemas.microsoft.com/office/drawing/2014/main" id="{8925FDB6-3EC0-41F6-A24B-311BF57D2FC1}"/>
              </a:ext>
            </a:extLst>
          </p:cNvPr>
          <p:cNvSpPr txBox="1"/>
          <p:nvPr/>
        </p:nvSpPr>
        <p:spPr>
          <a:xfrm>
            <a:off x="5577924" y="3722893"/>
            <a:ext cx="4896837" cy="138499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chemeClr val="tx1">
                    <a:lumMod val="75000"/>
                    <a:lumOff val="25000"/>
                  </a:schemeClr>
                </a:solidFill>
                <a:latin typeface="Century Gothic"/>
              </a:rPr>
              <a:t> Distance to Golf Course</a:t>
            </a:r>
            <a:endParaRPr lang="en-US" b="1" dirty="0">
              <a:solidFill>
                <a:schemeClr val="tx1">
                  <a:lumMod val="75000"/>
                  <a:lumOff val="25000"/>
                </a:schemeClr>
              </a:solidFill>
              <a:latin typeface="Century Gothic"/>
            </a:endParaRPr>
          </a:p>
          <a:p>
            <a:endParaRPr lang="en-US" sz="2000" dirty="0">
              <a:solidFill>
                <a:schemeClr val="tx1">
                  <a:lumMod val="75000"/>
                  <a:lumOff val="25000"/>
                </a:schemeClr>
              </a:solidFill>
              <a:latin typeface="Century Gothic"/>
            </a:endParaRPr>
          </a:p>
        </p:txBody>
      </p:sp>
      <p:pic>
        <p:nvPicPr>
          <p:cNvPr id="22" name="Picture 16" descr="Chart, surface chart&#10;&#10;Description automatically generated">
            <a:extLst>
              <a:ext uri="{FF2B5EF4-FFF2-40B4-BE49-F238E27FC236}">
                <a16:creationId xmlns:a16="http://schemas.microsoft.com/office/drawing/2014/main" id="{B3B8B8CC-79CC-4515-AEB8-286AE987E5D4}"/>
              </a:ext>
            </a:extLst>
          </p:cNvPr>
          <p:cNvPicPr>
            <a:picLocks noChangeAspect="1"/>
          </p:cNvPicPr>
          <p:nvPr/>
        </p:nvPicPr>
        <p:blipFill>
          <a:blip r:embed="rId4"/>
          <a:stretch>
            <a:fillRect/>
          </a:stretch>
        </p:blipFill>
        <p:spPr>
          <a:xfrm rot="720000">
            <a:off x="2460806" y="716811"/>
            <a:ext cx="6725928" cy="6016944"/>
          </a:xfrm>
          <a:prstGeom prst="rect">
            <a:avLst/>
          </a:prstGeom>
        </p:spPr>
      </p:pic>
      <p:sp>
        <p:nvSpPr>
          <p:cNvPr id="24" name="TextBox 23">
            <a:extLst>
              <a:ext uri="{FF2B5EF4-FFF2-40B4-BE49-F238E27FC236}">
                <a16:creationId xmlns:a16="http://schemas.microsoft.com/office/drawing/2014/main" id="{C413E995-03E1-41C3-872A-05ADE6540089}"/>
              </a:ext>
            </a:extLst>
          </p:cNvPr>
          <p:cNvSpPr txBox="1"/>
          <p:nvPr/>
        </p:nvSpPr>
        <p:spPr>
          <a:xfrm>
            <a:off x="5583138" y="3645465"/>
            <a:ext cx="4537403" cy="286232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solidFill>
                  <a:schemeClr val="tx1">
                    <a:lumMod val="75000"/>
                    <a:lumOff val="25000"/>
                  </a:schemeClr>
                </a:solidFill>
                <a:latin typeface="Century Gothic"/>
              </a:rPr>
              <a:t>        </a:t>
            </a:r>
            <a:endParaRPr lang="en-US" b="1" dirty="0">
              <a:solidFill>
                <a:schemeClr val="tx1">
                  <a:lumMod val="75000"/>
                  <a:lumOff val="25000"/>
                </a:schemeClr>
              </a:solidFill>
              <a:latin typeface="Century Gothic"/>
            </a:endParaRPr>
          </a:p>
          <a:p>
            <a:r>
              <a:rPr lang="en-US" sz="3200" b="1" dirty="0">
                <a:solidFill>
                  <a:schemeClr val="tx1">
                    <a:lumMod val="75000"/>
                    <a:lumOff val="25000"/>
                  </a:schemeClr>
                </a:solidFill>
                <a:latin typeface="Century Gothic"/>
              </a:rPr>
              <a:t>      </a:t>
            </a:r>
            <a:endParaRPr lang="en-US" b="1" dirty="0">
              <a:solidFill>
                <a:schemeClr val="tx1">
                  <a:lumMod val="75000"/>
                  <a:lumOff val="25000"/>
                </a:schemeClr>
              </a:solidFill>
              <a:latin typeface="Century Gothic"/>
            </a:endParaRPr>
          </a:p>
          <a:p>
            <a:r>
              <a:rPr lang="en-US" sz="3200" b="1" dirty="0">
                <a:solidFill>
                  <a:schemeClr val="tx1">
                    <a:lumMod val="75000"/>
                    <a:lumOff val="25000"/>
                  </a:schemeClr>
                </a:solidFill>
                <a:latin typeface="Century Gothic"/>
              </a:rPr>
              <a:t>       Slope</a:t>
            </a:r>
            <a:endParaRPr lang="en-US" b="1" dirty="0">
              <a:solidFill>
                <a:schemeClr val="tx1">
                  <a:lumMod val="75000"/>
                  <a:lumOff val="25000"/>
                </a:schemeClr>
              </a:solidFill>
              <a:latin typeface="Century Gothic"/>
            </a:endParaRPr>
          </a:p>
          <a:p>
            <a:endParaRPr lang="en-US" sz="3200" b="1" dirty="0">
              <a:solidFill>
                <a:schemeClr val="tx1">
                  <a:lumMod val="75000"/>
                  <a:lumOff val="25000"/>
                </a:schemeClr>
              </a:solidFill>
              <a:latin typeface="Century Gothic"/>
            </a:endParaRPr>
          </a:p>
          <a:p>
            <a:endParaRPr lang="en-US" sz="3200" b="1" dirty="0">
              <a:solidFill>
                <a:schemeClr val="tx1">
                  <a:lumMod val="75000"/>
                  <a:lumOff val="25000"/>
                </a:schemeClr>
              </a:solidFill>
              <a:latin typeface="Century Gothic"/>
            </a:endParaRPr>
          </a:p>
          <a:p>
            <a:endParaRPr lang="en-US" sz="2000" dirty="0">
              <a:solidFill>
                <a:schemeClr val="tx1">
                  <a:lumMod val="75000"/>
                  <a:lumOff val="25000"/>
                </a:schemeClr>
              </a:solidFill>
              <a:latin typeface="Century Gothic"/>
            </a:endParaRPr>
          </a:p>
        </p:txBody>
      </p:sp>
      <p:pic>
        <p:nvPicPr>
          <p:cNvPr id="26" name="Picture 19" descr="A picture containing dark&#10;&#10;Description automatically generated">
            <a:extLst>
              <a:ext uri="{FF2B5EF4-FFF2-40B4-BE49-F238E27FC236}">
                <a16:creationId xmlns:a16="http://schemas.microsoft.com/office/drawing/2014/main" id="{9EEA748A-5E0C-4393-8FA8-CC82E7AA436B}"/>
              </a:ext>
            </a:extLst>
          </p:cNvPr>
          <p:cNvPicPr>
            <a:picLocks noChangeAspect="1"/>
          </p:cNvPicPr>
          <p:nvPr/>
        </p:nvPicPr>
        <p:blipFill>
          <a:blip r:embed="rId5"/>
          <a:stretch>
            <a:fillRect/>
          </a:stretch>
        </p:blipFill>
        <p:spPr>
          <a:xfrm rot="720000">
            <a:off x="3146607" y="771227"/>
            <a:ext cx="6184853" cy="6128920"/>
          </a:xfrm>
          <a:prstGeom prst="rect">
            <a:avLst/>
          </a:prstGeom>
        </p:spPr>
      </p:pic>
      <p:sp>
        <p:nvSpPr>
          <p:cNvPr id="31" name="TextBox 30">
            <a:extLst>
              <a:ext uri="{FF2B5EF4-FFF2-40B4-BE49-F238E27FC236}">
                <a16:creationId xmlns:a16="http://schemas.microsoft.com/office/drawing/2014/main" id="{3CE95CA1-FB6D-4E79-995D-A02A5F0B8240}"/>
              </a:ext>
            </a:extLst>
          </p:cNvPr>
          <p:cNvSpPr txBox="1"/>
          <p:nvPr/>
        </p:nvSpPr>
        <p:spPr>
          <a:xfrm>
            <a:off x="5587460" y="3934129"/>
            <a:ext cx="5366245" cy="2369880"/>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200" b="1" dirty="0">
              <a:solidFill>
                <a:schemeClr val="tx1">
                  <a:lumMod val="75000"/>
                  <a:lumOff val="25000"/>
                </a:schemeClr>
              </a:solidFill>
              <a:latin typeface="Century Gothic"/>
            </a:endParaRPr>
          </a:p>
          <a:p>
            <a:r>
              <a:rPr lang="en-US" sz="3200" b="1" dirty="0">
                <a:solidFill>
                  <a:schemeClr val="tx1">
                    <a:lumMod val="75000"/>
                    <a:lumOff val="25000"/>
                  </a:schemeClr>
                </a:solidFill>
                <a:latin typeface="Century Gothic"/>
              </a:rPr>
              <a:t>   </a:t>
            </a:r>
            <a:endParaRPr lang="en-US" b="1" dirty="0">
              <a:solidFill>
                <a:schemeClr val="tx1">
                  <a:lumMod val="75000"/>
                  <a:lumOff val="25000"/>
                </a:schemeClr>
              </a:solidFill>
              <a:latin typeface="Century Gothic"/>
            </a:endParaRPr>
          </a:p>
          <a:p>
            <a:r>
              <a:rPr lang="en-US" sz="3200" b="1" dirty="0">
                <a:solidFill>
                  <a:schemeClr val="tx1">
                    <a:lumMod val="75000"/>
                    <a:lumOff val="25000"/>
                  </a:schemeClr>
                </a:solidFill>
                <a:latin typeface="Century Gothic"/>
              </a:rPr>
              <a:t>     Distance to Urban</a:t>
            </a:r>
            <a:endParaRPr lang="en-US" b="1" dirty="0">
              <a:solidFill>
                <a:schemeClr val="tx1">
                  <a:lumMod val="75000"/>
                  <a:lumOff val="25000"/>
                </a:schemeClr>
              </a:solidFill>
              <a:latin typeface="Century Gothic"/>
            </a:endParaRPr>
          </a:p>
          <a:p>
            <a:r>
              <a:rPr lang="en-US" sz="3200" b="1" dirty="0">
                <a:solidFill>
                  <a:schemeClr val="tx1">
                    <a:lumMod val="75000"/>
                    <a:lumOff val="25000"/>
                  </a:schemeClr>
                </a:solidFill>
                <a:latin typeface="Century Gothic"/>
              </a:rPr>
              <a:t>     Areas</a:t>
            </a:r>
            <a:endParaRPr lang="en-US" b="1" dirty="0">
              <a:solidFill>
                <a:schemeClr val="tx1">
                  <a:lumMod val="75000"/>
                  <a:lumOff val="25000"/>
                </a:schemeClr>
              </a:solidFill>
              <a:latin typeface="Century Gothic"/>
            </a:endParaRPr>
          </a:p>
          <a:p>
            <a:endParaRPr lang="en-US" sz="2000" dirty="0">
              <a:solidFill>
                <a:schemeClr val="tx1">
                  <a:lumMod val="75000"/>
                  <a:lumOff val="25000"/>
                </a:schemeClr>
              </a:solidFill>
              <a:latin typeface="Century Gothic"/>
            </a:endParaRPr>
          </a:p>
        </p:txBody>
      </p:sp>
      <p:pic>
        <p:nvPicPr>
          <p:cNvPr id="29" name="Picture 11" descr="A picture containing text&#10;&#10;Description automatically generated">
            <a:extLst>
              <a:ext uri="{FF2B5EF4-FFF2-40B4-BE49-F238E27FC236}">
                <a16:creationId xmlns:a16="http://schemas.microsoft.com/office/drawing/2014/main" id="{2CFD39B4-DE7C-4FA9-816A-8ADF6F47F685}"/>
              </a:ext>
            </a:extLst>
          </p:cNvPr>
          <p:cNvPicPr>
            <a:picLocks noChangeAspect="1"/>
          </p:cNvPicPr>
          <p:nvPr/>
        </p:nvPicPr>
        <p:blipFill>
          <a:blip r:embed="rId6"/>
          <a:stretch>
            <a:fillRect/>
          </a:stretch>
        </p:blipFill>
        <p:spPr>
          <a:xfrm rot="660000">
            <a:off x="2209827" y="319139"/>
            <a:ext cx="11215867" cy="7985530"/>
          </a:xfrm>
          <a:prstGeom prst="rect">
            <a:avLst/>
          </a:prstGeom>
        </p:spPr>
      </p:pic>
    </p:spTree>
    <p:extLst>
      <p:ext uri="{BB962C8B-B14F-4D97-AF65-F5344CB8AC3E}">
        <p14:creationId xmlns:p14="http://schemas.microsoft.com/office/powerpoint/2010/main" val="345544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animBg="1"/>
      <p:bldP spid="24" grpId="0" animBg="1"/>
      <p:bldP spid="3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CA163A44-95D4-452B-9357-9E8051D6B182}"/>
              </a:ext>
            </a:extLst>
          </p:cNvPr>
          <p:cNvSpPr/>
          <p:nvPr/>
        </p:nvSpPr>
        <p:spPr>
          <a:xfrm>
            <a:off x="246390" y="1073089"/>
            <a:ext cx="776376" cy="80513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000" dirty="0">
                <a:solidFill>
                  <a:schemeClr val="tx1">
                    <a:lumMod val="75000"/>
                    <a:lumOff val="25000"/>
                  </a:schemeClr>
                </a:solidFill>
                <a:latin typeface="Century Gothic"/>
                <a:cs typeface="Calibri"/>
              </a:rPr>
              <a:t>1</a:t>
            </a:r>
            <a:endParaRPr lang="en-US" sz="4000" dirty="0">
              <a:solidFill>
                <a:schemeClr val="tx1">
                  <a:lumMod val="75000"/>
                  <a:lumOff val="25000"/>
                </a:schemeClr>
              </a:solidFill>
              <a:latin typeface="Century Gothic"/>
            </a:endParaRPr>
          </a:p>
        </p:txBody>
      </p:sp>
      <p:sp>
        <p:nvSpPr>
          <p:cNvPr id="23" name="Oval 22">
            <a:extLst>
              <a:ext uri="{FF2B5EF4-FFF2-40B4-BE49-F238E27FC236}">
                <a16:creationId xmlns:a16="http://schemas.microsoft.com/office/drawing/2014/main" id="{53666C2C-2071-4957-9B83-BF24BE7A4A7A}"/>
              </a:ext>
            </a:extLst>
          </p:cNvPr>
          <p:cNvSpPr/>
          <p:nvPr/>
        </p:nvSpPr>
        <p:spPr>
          <a:xfrm>
            <a:off x="246390" y="2108258"/>
            <a:ext cx="776377" cy="80513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dirty="0">
                <a:solidFill>
                  <a:schemeClr val="tx1">
                    <a:lumMod val="75000"/>
                    <a:lumOff val="25000"/>
                  </a:schemeClr>
                </a:solidFill>
                <a:latin typeface="Century Gothic"/>
                <a:cs typeface="Calibri"/>
              </a:rPr>
              <a:t>2</a:t>
            </a:r>
          </a:p>
        </p:txBody>
      </p:sp>
      <p:sp>
        <p:nvSpPr>
          <p:cNvPr id="25" name="TextBox 24">
            <a:extLst>
              <a:ext uri="{FF2B5EF4-FFF2-40B4-BE49-F238E27FC236}">
                <a16:creationId xmlns:a16="http://schemas.microsoft.com/office/drawing/2014/main" id="{44863E44-CF27-4D7D-BB3E-7762429E1EEF}"/>
              </a:ext>
            </a:extLst>
          </p:cNvPr>
          <p:cNvSpPr txBox="1"/>
          <p:nvPr/>
        </p:nvSpPr>
        <p:spPr>
          <a:xfrm>
            <a:off x="1158818" y="1245079"/>
            <a:ext cx="351734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chemeClr val="tx1">
                    <a:lumMod val="75000"/>
                    <a:lumOff val="25000"/>
                  </a:schemeClr>
                </a:solidFill>
                <a:latin typeface="Century Gothic"/>
                <a:cs typeface="Calibri"/>
              </a:rPr>
              <a:t>Two landcover maps</a:t>
            </a:r>
          </a:p>
        </p:txBody>
      </p:sp>
      <p:sp>
        <p:nvSpPr>
          <p:cNvPr id="27" name="TextBox 26">
            <a:extLst>
              <a:ext uri="{FF2B5EF4-FFF2-40B4-BE49-F238E27FC236}">
                <a16:creationId xmlns:a16="http://schemas.microsoft.com/office/drawing/2014/main" id="{FFCFB05D-ED6A-4EDD-B8E5-295E24F4E5FA}"/>
              </a:ext>
            </a:extLst>
          </p:cNvPr>
          <p:cNvSpPr txBox="1"/>
          <p:nvPr/>
        </p:nvSpPr>
        <p:spPr>
          <a:xfrm>
            <a:off x="1158818" y="2280251"/>
            <a:ext cx="377836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chemeClr val="tx1">
                    <a:lumMod val="75000"/>
                    <a:lumOff val="25000"/>
                  </a:schemeClr>
                </a:solidFill>
                <a:latin typeface="Century Gothic"/>
                <a:cs typeface="Calibri"/>
              </a:rPr>
              <a:t>Predictor variables  </a:t>
            </a:r>
            <a:endParaRPr lang="en-US" sz="2400" b="1" dirty="0">
              <a:solidFill>
                <a:schemeClr val="tx1">
                  <a:lumMod val="75000"/>
                  <a:lumOff val="25000"/>
                </a:schemeClr>
              </a:solidFill>
              <a:latin typeface="Century Gothic"/>
              <a:cs typeface="Calibri"/>
            </a:endParaRPr>
          </a:p>
        </p:txBody>
      </p:sp>
      <p:sp>
        <p:nvSpPr>
          <p:cNvPr id="31" name="Text Placeholder 3">
            <a:extLst>
              <a:ext uri="{FF2B5EF4-FFF2-40B4-BE49-F238E27FC236}">
                <a16:creationId xmlns:a16="http://schemas.microsoft.com/office/drawing/2014/main" id="{AFAB7D27-A3B3-4F19-B54C-4F37DDA6DFA4}"/>
              </a:ext>
            </a:extLst>
          </p:cNvPr>
          <p:cNvSpPr txBox="1">
            <a:spLocks/>
          </p:cNvSpPr>
          <p:nvPr/>
        </p:nvSpPr>
        <p:spPr>
          <a:xfrm>
            <a:off x="5287529" y="1078153"/>
            <a:ext cx="5343980" cy="3292633"/>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Clr>
                <a:srgbClr val="66A478"/>
              </a:buClr>
              <a:buNone/>
            </a:pPr>
            <a:r>
              <a:rPr lang="en-US" sz="3200" b="1" dirty="0">
                <a:solidFill>
                  <a:schemeClr val="tx1">
                    <a:lumMod val="75000"/>
                    <a:lumOff val="25000"/>
                  </a:schemeClr>
                </a:solidFill>
                <a:latin typeface="Century Gothic" panose="020F0302020204030204"/>
              </a:rPr>
              <a:t>HOW IT WORKS</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F0302020204030204"/>
              </a:rPr>
              <a:t>Random sample of pixel that experienced the change is created as a training site </a:t>
            </a:r>
            <a:endParaRPr lang="en-US" sz="2000" dirty="0">
              <a:solidFill>
                <a:schemeClr val="tx1">
                  <a:lumMod val="75000"/>
                  <a:lumOff val="25000"/>
                </a:schemeClr>
              </a:solidFill>
              <a:latin typeface="Century Gothic" panose="020F0302020204030204"/>
              <a:cs typeface="Calibri"/>
            </a:endParaRP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F0302020204030204"/>
              </a:rPr>
              <a:t>Weights are applied to each variables</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panose="020F0302020204030204"/>
              </a:rPr>
              <a:t>Quantity of change in each transition is modeled </a:t>
            </a:r>
          </a:p>
        </p:txBody>
      </p:sp>
      <p:sp>
        <p:nvSpPr>
          <p:cNvPr id="33" name="Text Placeholder 3">
            <a:extLst>
              <a:ext uri="{FF2B5EF4-FFF2-40B4-BE49-F238E27FC236}">
                <a16:creationId xmlns:a16="http://schemas.microsoft.com/office/drawing/2014/main" id="{D5805801-BDFF-431B-8392-98E866717179}"/>
              </a:ext>
            </a:extLst>
          </p:cNvPr>
          <p:cNvSpPr txBox="1">
            <a:spLocks/>
          </p:cNvSpPr>
          <p:nvPr/>
        </p:nvSpPr>
        <p:spPr>
          <a:xfrm>
            <a:off x="5286706" y="5180090"/>
            <a:ext cx="5673087" cy="1202527"/>
          </a:xfrm>
          <a:prstGeom prst="rect">
            <a:avLst/>
          </a:prstGeom>
        </p:spPr>
        <p:txBody>
          <a:bodyPr lIns="91440" tIns="45720" rIns="91440" bIns="4572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en-US" sz="3200" b="1" dirty="0">
                <a:solidFill>
                  <a:schemeClr val="tx1">
                    <a:lumMod val="75000"/>
                    <a:lumOff val="25000"/>
                  </a:schemeClr>
                </a:solidFill>
                <a:latin typeface="Century Gothic" panose="020F0302020204030204"/>
              </a:rPr>
              <a:t>OUTPUT</a:t>
            </a:r>
          </a:p>
          <a:p>
            <a:pPr>
              <a:lnSpc>
                <a:spcPct val="110000"/>
              </a:lnSpc>
              <a:spcBef>
                <a:spcPts val="0"/>
              </a:spcBef>
              <a:spcAft>
                <a:spcPts val="600"/>
              </a:spcAft>
              <a:buClr>
                <a:srgbClr val="66A478"/>
              </a:buClr>
            </a:pPr>
            <a:r>
              <a:rPr lang="en-US" sz="2200" dirty="0">
                <a:solidFill>
                  <a:schemeClr val="tx1">
                    <a:lumMod val="75000"/>
                    <a:lumOff val="25000"/>
                  </a:schemeClr>
                </a:solidFill>
                <a:latin typeface="Century Gothic" panose="020F0302020204030204"/>
              </a:rPr>
              <a:t>Transition Potential Models </a:t>
            </a:r>
          </a:p>
          <a:p>
            <a:pPr>
              <a:lnSpc>
                <a:spcPct val="110000"/>
              </a:lnSpc>
              <a:spcBef>
                <a:spcPts val="0"/>
              </a:spcBef>
              <a:spcAft>
                <a:spcPts val="600"/>
              </a:spcAft>
              <a:buClr>
                <a:srgbClr val="66A478"/>
              </a:buClr>
            </a:pPr>
            <a:r>
              <a:rPr lang="en-US" sz="2200" dirty="0">
                <a:solidFill>
                  <a:schemeClr val="tx1">
                    <a:lumMod val="75000"/>
                    <a:lumOff val="25000"/>
                  </a:schemeClr>
                </a:solidFill>
                <a:latin typeface="Century Gothic" panose="020F0302020204030204"/>
              </a:rPr>
              <a:t>Future Potential Transition Map </a:t>
            </a:r>
          </a:p>
        </p:txBody>
      </p:sp>
      <p:sp>
        <p:nvSpPr>
          <p:cNvPr id="35" name="Text Placeholder 3">
            <a:extLst>
              <a:ext uri="{FF2B5EF4-FFF2-40B4-BE49-F238E27FC236}">
                <a16:creationId xmlns:a16="http://schemas.microsoft.com/office/drawing/2014/main" id="{158165D9-D303-4851-AC96-6C4E8202348C}"/>
              </a:ext>
            </a:extLst>
          </p:cNvPr>
          <p:cNvSpPr txBox="1">
            <a:spLocks/>
          </p:cNvSpPr>
          <p:nvPr/>
        </p:nvSpPr>
        <p:spPr>
          <a:xfrm>
            <a:off x="5286182" y="3968731"/>
            <a:ext cx="5507074" cy="1115662"/>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Clr>
                <a:srgbClr val="66A478"/>
              </a:buClr>
              <a:buNone/>
            </a:pPr>
            <a:r>
              <a:rPr lang="en-US" sz="3200" b="1" dirty="0">
                <a:solidFill>
                  <a:schemeClr val="tx1">
                    <a:lumMod val="75000"/>
                    <a:lumOff val="25000"/>
                  </a:schemeClr>
                </a:solidFill>
                <a:latin typeface="Century Gothic" panose="020F0302020204030204"/>
              </a:rPr>
              <a:t>MODELS RUN</a:t>
            </a:r>
          </a:p>
          <a:p>
            <a:pPr>
              <a:lnSpc>
                <a:spcPct val="100000"/>
              </a:lnSpc>
              <a:spcBef>
                <a:spcPts val="0"/>
              </a:spcBef>
              <a:spcAft>
                <a:spcPts val="600"/>
              </a:spcAft>
              <a:buClr>
                <a:srgbClr val="66A478"/>
              </a:buClr>
            </a:pPr>
            <a:r>
              <a:rPr lang="en-US" sz="2000" dirty="0">
                <a:solidFill>
                  <a:schemeClr val="tx1">
                    <a:lumMod val="75000"/>
                    <a:lumOff val="25000"/>
                  </a:schemeClr>
                </a:solidFill>
                <a:latin typeface="Century Gothic"/>
                <a:ea typeface="+mn-lt"/>
                <a:cs typeface="+mn-lt"/>
              </a:rPr>
              <a:t>Multi-Layer Perceptron (MLP) </a:t>
            </a:r>
          </a:p>
        </p:txBody>
      </p:sp>
      <p:pic>
        <p:nvPicPr>
          <p:cNvPr id="40" name="Picture 40" descr="A picture containing outdoor object, dark, night&#10;&#10;Description automatically generated">
            <a:extLst>
              <a:ext uri="{FF2B5EF4-FFF2-40B4-BE49-F238E27FC236}">
                <a16:creationId xmlns:a16="http://schemas.microsoft.com/office/drawing/2014/main" id="{1DB26D45-5AF9-45DC-ACE0-9E8FC18516BF}"/>
              </a:ext>
            </a:extLst>
          </p:cNvPr>
          <p:cNvPicPr>
            <a:picLocks noChangeAspect="1"/>
          </p:cNvPicPr>
          <p:nvPr/>
        </p:nvPicPr>
        <p:blipFill>
          <a:blip r:embed="rId3"/>
          <a:stretch>
            <a:fillRect/>
          </a:stretch>
        </p:blipFill>
        <p:spPr>
          <a:xfrm rot="660000">
            <a:off x="546639" y="2431152"/>
            <a:ext cx="5263894" cy="4741328"/>
          </a:xfrm>
          <a:prstGeom prst="rect">
            <a:avLst/>
          </a:prstGeom>
        </p:spPr>
      </p:pic>
      <p:sp>
        <p:nvSpPr>
          <p:cNvPr id="42" name="TextBox 41">
            <a:extLst>
              <a:ext uri="{FF2B5EF4-FFF2-40B4-BE49-F238E27FC236}">
                <a16:creationId xmlns:a16="http://schemas.microsoft.com/office/drawing/2014/main" id="{1BEC4D0D-5640-41C9-AA5F-53ED177BDD6E}"/>
              </a:ext>
            </a:extLst>
          </p:cNvPr>
          <p:cNvSpPr txBox="1"/>
          <p:nvPr/>
        </p:nvSpPr>
        <p:spPr>
          <a:xfrm>
            <a:off x="1568270" y="5788121"/>
            <a:ext cx="322109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tx1">
                    <a:lumMod val="75000"/>
                    <a:lumOff val="25000"/>
                  </a:schemeClr>
                </a:solidFill>
                <a:latin typeface="Century Gothic"/>
                <a:cs typeface="Calibri"/>
              </a:rPr>
              <a:t> </a:t>
            </a:r>
            <a:r>
              <a:rPr lang="en-US" sz="1600" dirty="0">
                <a:solidFill>
                  <a:schemeClr val="tx1">
                    <a:lumMod val="75000"/>
                    <a:lumOff val="25000"/>
                  </a:schemeClr>
                </a:solidFill>
                <a:latin typeface="Century Gothic"/>
                <a:cs typeface="Calibri"/>
              </a:rPr>
              <a:t>Herbaceous to Developed</a:t>
            </a:r>
          </a:p>
          <a:p>
            <a:r>
              <a:rPr lang="en-US" sz="1600" dirty="0">
                <a:solidFill>
                  <a:schemeClr val="tx1">
                    <a:lumMod val="75000"/>
                    <a:lumOff val="25000"/>
                  </a:schemeClr>
                </a:solidFill>
                <a:latin typeface="Century Gothic"/>
                <a:cs typeface="Calibri"/>
              </a:rPr>
              <a:t>(Transition Potential Model)</a:t>
            </a:r>
          </a:p>
        </p:txBody>
      </p:sp>
      <p:sp>
        <p:nvSpPr>
          <p:cNvPr id="2" name="TextBox 1">
            <a:extLst>
              <a:ext uri="{FF2B5EF4-FFF2-40B4-BE49-F238E27FC236}">
                <a16:creationId xmlns:a16="http://schemas.microsoft.com/office/drawing/2014/main" id="{940DDEA5-BFFA-4A28-AC16-CD3CD7885019}"/>
              </a:ext>
            </a:extLst>
          </p:cNvPr>
          <p:cNvSpPr txBox="1"/>
          <p:nvPr/>
        </p:nvSpPr>
        <p:spPr>
          <a:xfrm>
            <a:off x="216681" y="190525"/>
            <a:ext cx="108608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Methods: TerrSet Land Change Modeler</a:t>
            </a:r>
            <a:endParaRPr lang="en-US" dirty="0"/>
          </a:p>
        </p:txBody>
      </p:sp>
    </p:spTree>
    <p:extLst>
      <p:ext uri="{BB962C8B-B14F-4D97-AF65-F5344CB8AC3E}">
        <p14:creationId xmlns:p14="http://schemas.microsoft.com/office/powerpoint/2010/main" val="1905823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0D24D5-5D0B-46A9-B0A1-106675DBA652}"/>
              </a:ext>
            </a:extLst>
          </p:cNvPr>
          <p:cNvSpPr txBox="1"/>
          <p:nvPr/>
        </p:nvSpPr>
        <p:spPr>
          <a:xfrm>
            <a:off x="216681" y="190525"/>
            <a:ext cx="108608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Results: 2021 RF HSM</a:t>
            </a:r>
            <a:endParaRPr lang="en-US" dirty="0"/>
          </a:p>
        </p:txBody>
      </p:sp>
      <p:sp>
        <p:nvSpPr>
          <p:cNvPr id="7" name="Rectangle 6">
            <a:extLst>
              <a:ext uri="{FF2B5EF4-FFF2-40B4-BE49-F238E27FC236}">
                <a16:creationId xmlns:a16="http://schemas.microsoft.com/office/drawing/2014/main" id="{A9210339-6F90-EF40-9FC1-C08B17F7C0B4}"/>
              </a:ext>
            </a:extLst>
          </p:cNvPr>
          <p:cNvSpPr/>
          <p:nvPr/>
        </p:nvSpPr>
        <p:spPr>
          <a:xfrm>
            <a:off x="5974813" y="3244334"/>
            <a:ext cx="242374" cy="369332"/>
          </a:xfrm>
          <a:prstGeom prst="rect">
            <a:avLst/>
          </a:prstGeom>
        </p:spPr>
        <p:txBody>
          <a:bodyPr wrap="none">
            <a:spAutoFit/>
          </a:bodyPr>
          <a:lstStyle/>
          <a:p>
            <a:r>
              <a:rPr lang="en-US" dirty="0">
                <a:solidFill>
                  <a:srgbClr val="000000"/>
                </a:solidFill>
                <a:latin typeface="Times" pitchFamily="2" charset="0"/>
              </a:rPr>
              <a:t> </a:t>
            </a:r>
            <a:endParaRPr lang="en-US" dirty="0"/>
          </a:p>
        </p:txBody>
      </p:sp>
      <p:pic>
        <p:nvPicPr>
          <p:cNvPr id="2" name="Picture 1">
            <a:extLst>
              <a:ext uri="{FF2B5EF4-FFF2-40B4-BE49-F238E27FC236}">
                <a16:creationId xmlns:a16="http://schemas.microsoft.com/office/drawing/2014/main" id="{1F001323-CAE7-F334-53FC-D13CD7031B11}"/>
              </a:ext>
            </a:extLst>
          </p:cNvPr>
          <p:cNvPicPr>
            <a:picLocks noChangeAspect="1"/>
          </p:cNvPicPr>
          <p:nvPr/>
        </p:nvPicPr>
        <p:blipFill>
          <a:blip r:embed="rId3"/>
          <a:stretch>
            <a:fillRect/>
          </a:stretch>
        </p:blipFill>
        <p:spPr>
          <a:xfrm>
            <a:off x="179162" y="801792"/>
            <a:ext cx="9543816" cy="5369082"/>
          </a:xfrm>
          <a:prstGeom prst="rect">
            <a:avLst/>
          </a:prstGeom>
        </p:spPr>
      </p:pic>
      <p:sp>
        <p:nvSpPr>
          <p:cNvPr id="20" name="Text Placeholder 3">
            <a:extLst>
              <a:ext uri="{FF2B5EF4-FFF2-40B4-BE49-F238E27FC236}">
                <a16:creationId xmlns:a16="http://schemas.microsoft.com/office/drawing/2014/main" id="{E80145ED-124C-40D0-9CA0-2D64B94AA65C}"/>
              </a:ext>
            </a:extLst>
          </p:cNvPr>
          <p:cNvSpPr txBox="1">
            <a:spLocks/>
          </p:cNvSpPr>
          <p:nvPr/>
        </p:nvSpPr>
        <p:spPr>
          <a:xfrm>
            <a:off x="7706400" y="3868846"/>
            <a:ext cx="3371141" cy="2677727"/>
          </a:xfrm>
          <a:prstGeom prst="rect">
            <a:avLst/>
          </a:prstGeom>
        </p:spPr>
        <p:txBody>
          <a:bodyPr lIns="91440" tIns="45720" rIns="91440" bIns="4572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Clr>
                <a:srgbClr val="66A478"/>
              </a:buClr>
              <a:buNone/>
            </a:pPr>
            <a:r>
              <a:rPr lang="en-US" sz="2000" b="1" dirty="0">
                <a:solidFill>
                  <a:schemeClr val="tx1">
                    <a:lumMod val="75000"/>
                    <a:lumOff val="25000"/>
                  </a:schemeClr>
                </a:solidFill>
                <a:latin typeface="Century Gothic" panose="020F0302020204030204"/>
              </a:rPr>
              <a:t>Most Important Variables:</a:t>
            </a:r>
            <a:endParaRPr lang="en-US" sz="2000" b="1" dirty="0">
              <a:solidFill>
                <a:schemeClr val="tx1">
                  <a:lumMod val="75000"/>
                  <a:lumOff val="25000"/>
                </a:schemeClr>
              </a:solidFill>
              <a:latin typeface="Calibri" panose="020F0502020204030204"/>
              <a:cs typeface="Calibri" panose="020F0502020204030204"/>
            </a:endParaRPr>
          </a:p>
          <a:p>
            <a:pPr>
              <a:lnSpc>
                <a:spcPct val="100000"/>
              </a:lnSpc>
              <a:spcAft>
                <a:spcPts val="600"/>
              </a:spcAft>
              <a:buClr>
                <a:srgbClr val="66A478"/>
              </a:buClr>
            </a:pPr>
            <a:r>
              <a:rPr lang="en-US" sz="2000" dirty="0">
                <a:solidFill>
                  <a:schemeClr val="tx1">
                    <a:lumMod val="75000"/>
                    <a:lumOff val="25000"/>
                  </a:schemeClr>
                </a:solidFill>
                <a:latin typeface="Century Gothic" panose="020F0302020204030204"/>
              </a:rPr>
              <a:t>Soil data: available water storage (25-50 cm depth)</a:t>
            </a:r>
          </a:p>
          <a:p>
            <a:pPr>
              <a:lnSpc>
                <a:spcPct val="100000"/>
              </a:lnSpc>
              <a:spcAft>
                <a:spcPts val="600"/>
              </a:spcAft>
              <a:buClr>
                <a:srgbClr val="66A478"/>
              </a:buClr>
            </a:pPr>
            <a:r>
              <a:rPr lang="en-US" sz="2000" dirty="0">
                <a:solidFill>
                  <a:schemeClr val="tx1">
                    <a:lumMod val="75000"/>
                    <a:lumOff val="25000"/>
                  </a:schemeClr>
                </a:solidFill>
                <a:latin typeface="Century Gothic" panose="020F0302020204030204"/>
              </a:rPr>
              <a:t>Mean nitrogen (15 cm depth) </a:t>
            </a:r>
          </a:p>
          <a:p>
            <a:pPr>
              <a:lnSpc>
                <a:spcPct val="100000"/>
              </a:lnSpc>
              <a:spcAft>
                <a:spcPts val="600"/>
              </a:spcAft>
              <a:buClr>
                <a:srgbClr val="66A478"/>
              </a:buClr>
            </a:pPr>
            <a:r>
              <a:rPr lang="en-US" sz="2000" dirty="0">
                <a:solidFill>
                  <a:schemeClr val="tx1">
                    <a:lumMod val="75000"/>
                    <a:lumOff val="25000"/>
                  </a:schemeClr>
                </a:solidFill>
                <a:latin typeface="Century Gothic" panose="020F0302020204030204"/>
                <a:cs typeface="Calibri" panose="020F0502020204030204"/>
              </a:rPr>
              <a:t>Vegetation cover</a:t>
            </a:r>
          </a:p>
          <a:p>
            <a:pPr lvl="1">
              <a:lnSpc>
                <a:spcPct val="100000"/>
              </a:lnSpc>
              <a:spcAft>
                <a:spcPts val="600"/>
              </a:spcAft>
              <a:buClr>
                <a:srgbClr val="66A478"/>
              </a:buClr>
            </a:pPr>
            <a:endParaRPr lang="en-US" sz="2000" dirty="0">
              <a:solidFill>
                <a:schemeClr val="tx1">
                  <a:lumMod val="75000"/>
                  <a:lumOff val="25000"/>
                </a:schemeClr>
              </a:solidFill>
              <a:latin typeface="Century Gothic" panose="020F0302020204030204"/>
              <a:cs typeface="Calibri" panose="020F0502020204030204"/>
            </a:endParaRPr>
          </a:p>
          <a:p>
            <a:pPr lvl="1">
              <a:lnSpc>
                <a:spcPct val="100000"/>
              </a:lnSpc>
              <a:spcAft>
                <a:spcPts val="600"/>
              </a:spcAft>
              <a:buClr>
                <a:srgbClr val="66A478"/>
              </a:buClr>
            </a:pPr>
            <a:endParaRPr lang="en-US" sz="1800" dirty="0">
              <a:solidFill>
                <a:schemeClr val="tx1">
                  <a:lumMod val="75000"/>
                  <a:lumOff val="25000"/>
                </a:schemeClr>
              </a:solidFill>
              <a:latin typeface="Century Gothic" panose="020F0302020204030204"/>
              <a:cs typeface="Calibri" panose="020F0502020204030204"/>
            </a:endParaRPr>
          </a:p>
        </p:txBody>
      </p:sp>
      <p:grpSp>
        <p:nvGrpSpPr>
          <p:cNvPr id="45" name="Group 44">
            <a:extLst>
              <a:ext uri="{FF2B5EF4-FFF2-40B4-BE49-F238E27FC236}">
                <a16:creationId xmlns:a16="http://schemas.microsoft.com/office/drawing/2014/main" id="{F535F0D4-15CE-6C4B-A1E8-90005ABDFE27}"/>
              </a:ext>
            </a:extLst>
          </p:cNvPr>
          <p:cNvGrpSpPr/>
          <p:nvPr/>
        </p:nvGrpSpPr>
        <p:grpSpPr>
          <a:xfrm>
            <a:off x="6704781" y="4570197"/>
            <a:ext cx="340184" cy="577254"/>
            <a:chOff x="11389103" y="2119420"/>
            <a:chExt cx="413405" cy="656448"/>
          </a:xfrm>
        </p:grpSpPr>
        <p:pic>
          <p:nvPicPr>
            <p:cNvPr id="55" name="Picture 54" descr="A close up of a logo&#10;&#10;Description automatically generated">
              <a:extLst>
                <a:ext uri="{FF2B5EF4-FFF2-40B4-BE49-F238E27FC236}">
                  <a16:creationId xmlns:a16="http://schemas.microsoft.com/office/drawing/2014/main" id="{1688F54A-705E-284E-AF72-5B83C554979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434698" y="2357857"/>
              <a:ext cx="322216" cy="418011"/>
            </a:xfrm>
            <a:prstGeom prst="rect">
              <a:avLst/>
            </a:prstGeom>
          </p:spPr>
        </p:pic>
        <p:sp>
          <p:nvSpPr>
            <p:cNvPr id="56" name="TextBox 55">
              <a:extLst>
                <a:ext uri="{FF2B5EF4-FFF2-40B4-BE49-F238E27FC236}">
                  <a16:creationId xmlns:a16="http://schemas.microsoft.com/office/drawing/2014/main" id="{8293C66D-CC92-9441-A95E-4B4A818CCB41}"/>
                </a:ext>
              </a:extLst>
            </p:cNvPr>
            <p:cNvSpPr txBox="1"/>
            <p:nvPr/>
          </p:nvSpPr>
          <p:spPr>
            <a:xfrm>
              <a:off x="11389103" y="2119420"/>
              <a:ext cx="413405" cy="261610"/>
            </a:xfrm>
            <a:prstGeom prst="rect">
              <a:avLst/>
            </a:prstGeom>
            <a:noFill/>
          </p:spPr>
          <p:txBody>
            <a:bodyPr wrap="square" rtlCol="0">
              <a:spAutoFit/>
            </a:bodyPr>
            <a:lstStyle/>
            <a:p>
              <a:pPr algn="ctr"/>
              <a:r>
                <a:rPr lang="en-US" sz="1100" dirty="0">
                  <a:solidFill>
                    <a:schemeClr val="tx1">
                      <a:lumMod val="75000"/>
                      <a:lumOff val="25000"/>
                    </a:schemeClr>
                  </a:solidFill>
                  <a:latin typeface="Century Gothic" panose="020B0502020202020204" pitchFamily="34" charset="0"/>
                </a:rPr>
                <a:t>N</a:t>
              </a:r>
            </a:p>
          </p:txBody>
        </p:sp>
      </p:grpSp>
    </p:spTree>
    <p:extLst>
      <p:ext uri="{BB962C8B-B14F-4D97-AF65-F5344CB8AC3E}">
        <p14:creationId xmlns:p14="http://schemas.microsoft.com/office/powerpoint/2010/main" val="2367095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0D24D5-5D0B-46A9-B0A1-106675DBA652}"/>
              </a:ext>
            </a:extLst>
          </p:cNvPr>
          <p:cNvSpPr txBox="1"/>
          <p:nvPr/>
        </p:nvSpPr>
        <p:spPr>
          <a:xfrm>
            <a:off x="216681" y="190525"/>
            <a:ext cx="108608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Results: 2021 BRT HSM</a:t>
            </a:r>
            <a:endParaRPr lang="en-US" dirty="0"/>
          </a:p>
        </p:txBody>
      </p:sp>
      <p:pic>
        <p:nvPicPr>
          <p:cNvPr id="17" name="Picture 19" descr="A picture containing qr code&#10;&#10;Description automatically generated">
            <a:extLst>
              <a:ext uri="{FF2B5EF4-FFF2-40B4-BE49-F238E27FC236}">
                <a16:creationId xmlns:a16="http://schemas.microsoft.com/office/drawing/2014/main" id="{CAC38747-8D2E-4301-AC57-D089B90F0AFC}"/>
              </a:ext>
            </a:extLst>
          </p:cNvPr>
          <p:cNvPicPr>
            <a:picLocks noChangeAspect="1"/>
          </p:cNvPicPr>
          <p:nvPr/>
        </p:nvPicPr>
        <p:blipFill>
          <a:blip r:embed="rId3"/>
          <a:stretch>
            <a:fillRect/>
          </a:stretch>
        </p:blipFill>
        <p:spPr>
          <a:xfrm>
            <a:off x="1096014" y="1139483"/>
            <a:ext cx="6150632" cy="5188300"/>
          </a:xfrm>
          <a:prstGeom prst="rect">
            <a:avLst/>
          </a:prstGeom>
        </p:spPr>
      </p:pic>
      <p:sp>
        <p:nvSpPr>
          <p:cNvPr id="38" name="TextBox 1">
            <a:extLst>
              <a:ext uri="{FF2B5EF4-FFF2-40B4-BE49-F238E27FC236}">
                <a16:creationId xmlns:a16="http://schemas.microsoft.com/office/drawing/2014/main" id="{154A1630-9601-45A0-8C6D-CBAF17CAB59B}"/>
              </a:ext>
            </a:extLst>
          </p:cNvPr>
          <p:cNvSpPr txBox="1"/>
          <p:nvPr/>
        </p:nvSpPr>
        <p:spPr>
          <a:xfrm>
            <a:off x="8126776" y="4414050"/>
            <a:ext cx="2757577" cy="199035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400" dirty="0">
                <a:solidFill>
                  <a:schemeClr val="tx1">
                    <a:lumMod val="75000"/>
                    <a:lumOff val="25000"/>
                  </a:schemeClr>
                </a:solidFill>
                <a:latin typeface="Century Gothic"/>
                <a:cs typeface="Calibri"/>
              </a:rPr>
              <a:t>Presence Data</a:t>
            </a:r>
            <a:endParaRPr lang="en-US" sz="1400" dirty="0">
              <a:solidFill>
                <a:schemeClr val="tx1">
                  <a:lumMod val="75000"/>
                  <a:lumOff val="25000"/>
                </a:schemeClr>
              </a:solidFill>
              <a:cs typeface="Calibri"/>
            </a:endParaRPr>
          </a:p>
          <a:p>
            <a:pPr>
              <a:lnSpc>
                <a:spcPct val="150000"/>
              </a:lnSpc>
            </a:pPr>
            <a:r>
              <a:rPr lang="en-US" sz="1400" dirty="0">
                <a:solidFill>
                  <a:schemeClr val="tx1">
                    <a:lumMod val="75000"/>
                    <a:lumOff val="25000"/>
                  </a:schemeClr>
                </a:solidFill>
                <a:latin typeface="Century Gothic"/>
                <a:cs typeface="Calibri"/>
              </a:rPr>
              <a:t>Very Low</a:t>
            </a:r>
          </a:p>
          <a:p>
            <a:pPr>
              <a:lnSpc>
                <a:spcPct val="150000"/>
              </a:lnSpc>
            </a:pPr>
            <a:r>
              <a:rPr lang="en-US" sz="1400" dirty="0">
                <a:solidFill>
                  <a:schemeClr val="tx1">
                    <a:lumMod val="75000"/>
                    <a:lumOff val="25000"/>
                  </a:schemeClr>
                </a:solidFill>
                <a:latin typeface="Century Gothic"/>
                <a:cs typeface="Calibri"/>
              </a:rPr>
              <a:t>Low</a:t>
            </a:r>
          </a:p>
          <a:p>
            <a:pPr>
              <a:lnSpc>
                <a:spcPct val="150000"/>
              </a:lnSpc>
            </a:pPr>
            <a:r>
              <a:rPr lang="en-US" sz="1400" dirty="0">
                <a:solidFill>
                  <a:schemeClr val="tx1">
                    <a:lumMod val="75000"/>
                    <a:lumOff val="25000"/>
                  </a:schemeClr>
                </a:solidFill>
                <a:latin typeface="Century Gothic"/>
                <a:cs typeface="Calibri"/>
              </a:rPr>
              <a:t>Medium</a:t>
            </a:r>
          </a:p>
          <a:p>
            <a:pPr>
              <a:lnSpc>
                <a:spcPct val="150000"/>
              </a:lnSpc>
            </a:pPr>
            <a:r>
              <a:rPr lang="en-US" sz="1400" dirty="0">
                <a:solidFill>
                  <a:schemeClr val="tx1">
                    <a:lumMod val="75000"/>
                    <a:lumOff val="25000"/>
                  </a:schemeClr>
                </a:solidFill>
                <a:latin typeface="Century Gothic"/>
                <a:cs typeface="Calibri"/>
              </a:rPr>
              <a:t>High</a:t>
            </a:r>
          </a:p>
          <a:p>
            <a:pPr>
              <a:lnSpc>
                <a:spcPct val="150000"/>
              </a:lnSpc>
            </a:pPr>
            <a:r>
              <a:rPr lang="en-US" sz="1400" dirty="0">
                <a:solidFill>
                  <a:schemeClr val="tx1">
                    <a:lumMod val="75000"/>
                    <a:lumOff val="25000"/>
                  </a:schemeClr>
                </a:solidFill>
                <a:latin typeface="Century Gothic"/>
                <a:cs typeface="Calibri"/>
              </a:rPr>
              <a:t>Very High</a:t>
            </a:r>
          </a:p>
        </p:txBody>
      </p:sp>
      <p:sp>
        <p:nvSpPr>
          <p:cNvPr id="43" name="Rectangle 42">
            <a:extLst>
              <a:ext uri="{FF2B5EF4-FFF2-40B4-BE49-F238E27FC236}">
                <a16:creationId xmlns:a16="http://schemas.microsoft.com/office/drawing/2014/main" id="{319AA430-E3CF-4CE8-B1B3-825CACB0EB5A}"/>
              </a:ext>
            </a:extLst>
          </p:cNvPr>
          <p:cNvSpPr/>
          <p:nvPr/>
        </p:nvSpPr>
        <p:spPr>
          <a:xfrm>
            <a:off x="7743243" y="4525374"/>
            <a:ext cx="391503" cy="224444"/>
          </a:xfrm>
          <a:prstGeom prst="rect">
            <a:avLst/>
          </a:prstGeom>
          <a:pattFill prst="wdDnDiag">
            <a:fgClr>
              <a:srgbClr val="8A3FAB"/>
            </a:fgClr>
            <a:bgClr>
              <a:schemeClr val="bg1"/>
            </a:bgClr>
          </a:pattFill>
          <a:ln>
            <a:solidFill>
              <a:srgbClr val="8A3F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44" name="Rectangle 43">
            <a:extLst>
              <a:ext uri="{FF2B5EF4-FFF2-40B4-BE49-F238E27FC236}">
                <a16:creationId xmlns:a16="http://schemas.microsoft.com/office/drawing/2014/main" id="{082AE4F1-41FD-489E-B755-DAB2C6D13C3F}"/>
              </a:ext>
            </a:extLst>
          </p:cNvPr>
          <p:cNvSpPr/>
          <p:nvPr/>
        </p:nvSpPr>
        <p:spPr>
          <a:xfrm>
            <a:off x="7743243" y="4838627"/>
            <a:ext cx="391503" cy="224444"/>
          </a:xfrm>
          <a:prstGeom prst="rect">
            <a:avLst/>
          </a:prstGeom>
          <a:solidFill>
            <a:srgbClr val="CFF673"/>
          </a:solidFill>
          <a:ln>
            <a:solidFill>
              <a:srgbClr val="CFF6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45" name="Rectangle 44">
            <a:extLst>
              <a:ext uri="{FF2B5EF4-FFF2-40B4-BE49-F238E27FC236}">
                <a16:creationId xmlns:a16="http://schemas.microsoft.com/office/drawing/2014/main" id="{12D8E6FA-E6DD-4D70-B29A-F00F2DD60A8E}"/>
              </a:ext>
            </a:extLst>
          </p:cNvPr>
          <p:cNvSpPr/>
          <p:nvPr/>
        </p:nvSpPr>
        <p:spPr>
          <a:xfrm>
            <a:off x="7743243" y="5151880"/>
            <a:ext cx="391503" cy="224444"/>
          </a:xfrm>
          <a:prstGeom prst="rect">
            <a:avLst/>
          </a:prstGeom>
          <a:solidFill>
            <a:srgbClr val="A0F474"/>
          </a:solidFill>
          <a:ln>
            <a:solidFill>
              <a:srgbClr val="A0F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46" name="Rectangle 45">
            <a:extLst>
              <a:ext uri="{FF2B5EF4-FFF2-40B4-BE49-F238E27FC236}">
                <a16:creationId xmlns:a16="http://schemas.microsoft.com/office/drawing/2014/main" id="{CA87A91D-400D-46FE-AF6A-FA46A8353C50}"/>
              </a:ext>
            </a:extLst>
          </p:cNvPr>
          <p:cNvSpPr/>
          <p:nvPr/>
        </p:nvSpPr>
        <p:spPr>
          <a:xfrm>
            <a:off x="7743243" y="5465133"/>
            <a:ext cx="391503" cy="224444"/>
          </a:xfrm>
          <a:prstGeom prst="rect">
            <a:avLst/>
          </a:prstGeom>
          <a:solidFill>
            <a:srgbClr val="59BA09"/>
          </a:solidFill>
          <a:ln>
            <a:solidFill>
              <a:srgbClr val="59BA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47" name="Rectangle 46">
            <a:extLst>
              <a:ext uri="{FF2B5EF4-FFF2-40B4-BE49-F238E27FC236}">
                <a16:creationId xmlns:a16="http://schemas.microsoft.com/office/drawing/2014/main" id="{E6B2A111-4C2A-4957-B9E9-606D9FD2E14C}"/>
              </a:ext>
            </a:extLst>
          </p:cNvPr>
          <p:cNvSpPr/>
          <p:nvPr/>
        </p:nvSpPr>
        <p:spPr>
          <a:xfrm>
            <a:off x="7743243" y="5778386"/>
            <a:ext cx="391503" cy="224444"/>
          </a:xfrm>
          <a:prstGeom prst="rect">
            <a:avLst/>
          </a:prstGeom>
          <a:solidFill>
            <a:srgbClr val="EE4741"/>
          </a:solidFill>
          <a:ln>
            <a:solidFill>
              <a:srgbClr val="EE47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48" name="Rectangle 47">
            <a:extLst>
              <a:ext uri="{FF2B5EF4-FFF2-40B4-BE49-F238E27FC236}">
                <a16:creationId xmlns:a16="http://schemas.microsoft.com/office/drawing/2014/main" id="{F413B50D-9782-4E96-B71B-354B59C01586}"/>
              </a:ext>
            </a:extLst>
          </p:cNvPr>
          <p:cNvSpPr/>
          <p:nvPr/>
        </p:nvSpPr>
        <p:spPr>
          <a:xfrm>
            <a:off x="7743243" y="6091639"/>
            <a:ext cx="391503" cy="224444"/>
          </a:xfrm>
          <a:prstGeom prst="rect">
            <a:avLst/>
          </a:prstGeom>
          <a:solidFill>
            <a:srgbClr val="AA2F1D"/>
          </a:solidFill>
          <a:ln>
            <a:solidFill>
              <a:srgbClr val="AA2F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7" name="TextBox 6">
            <a:extLst>
              <a:ext uri="{FF2B5EF4-FFF2-40B4-BE49-F238E27FC236}">
                <a16:creationId xmlns:a16="http://schemas.microsoft.com/office/drawing/2014/main" id="{268BBCFF-59EB-492B-8914-52EF3BA3E7EA}"/>
              </a:ext>
            </a:extLst>
          </p:cNvPr>
          <p:cNvSpPr txBox="1"/>
          <p:nvPr/>
        </p:nvSpPr>
        <p:spPr>
          <a:xfrm>
            <a:off x="7601198" y="4046882"/>
            <a:ext cx="2948008" cy="3977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tx1">
                    <a:lumMod val="75000"/>
                    <a:lumOff val="25000"/>
                  </a:schemeClr>
                </a:solidFill>
                <a:latin typeface="Century Gothic"/>
                <a:cs typeface="Calibri"/>
              </a:rPr>
              <a:t>Suitability of Habitat</a:t>
            </a:r>
          </a:p>
        </p:txBody>
      </p:sp>
      <p:grpSp>
        <p:nvGrpSpPr>
          <p:cNvPr id="26" name="Group 25">
            <a:extLst>
              <a:ext uri="{FF2B5EF4-FFF2-40B4-BE49-F238E27FC236}">
                <a16:creationId xmlns:a16="http://schemas.microsoft.com/office/drawing/2014/main" id="{531782A9-1058-F64A-B597-48B7D40DD710}"/>
              </a:ext>
            </a:extLst>
          </p:cNvPr>
          <p:cNvGrpSpPr/>
          <p:nvPr/>
        </p:nvGrpSpPr>
        <p:grpSpPr>
          <a:xfrm>
            <a:off x="429962" y="1266630"/>
            <a:ext cx="340184" cy="577254"/>
            <a:chOff x="11389103" y="2119420"/>
            <a:chExt cx="413405" cy="656448"/>
          </a:xfrm>
        </p:grpSpPr>
        <p:pic>
          <p:nvPicPr>
            <p:cNvPr id="27" name="Picture 26" descr="A close up of a logo&#10;&#10;Description automatically generated">
              <a:extLst>
                <a:ext uri="{FF2B5EF4-FFF2-40B4-BE49-F238E27FC236}">
                  <a16:creationId xmlns:a16="http://schemas.microsoft.com/office/drawing/2014/main" id="{92A29E53-2C12-CB49-9887-5179B9D4C4C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434698" y="2357857"/>
              <a:ext cx="322216" cy="418011"/>
            </a:xfrm>
            <a:prstGeom prst="rect">
              <a:avLst/>
            </a:prstGeom>
          </p:spPr>
        </p:pic>
        <p:sp>
          <p:nvSpPr>
            <p:cNvPr id="28" name="TextBox 27">
              <a:extLst>
                <a:ext uri="{FF2B5EF4-FFF2-40B4-BE49-F238E27FC236}">
                  <a16:creationId xmlns:a16="http://schemas.microsoft.com/office/drawing/2014/main" id="{F4581148-E19F-F547-BC9E-D64716848447}"/>
                </a:ext>
              </a:extLst>
            </p:cNvPr>
            <p:cNvSpPr txBox="1"/>
            <p:nvPr/>
          </p:nvSpPr>
          <p:spPr>
            <a:xfrm>
              <a:off x="11389103" y="2119420"/>
              <a:ext cx="413405" cy="261610"/>
            </a:xfrm>
            <a:prstGeom prst="rect">
              <a:avLst/>
            </a:prstGeom>
            <a:noFill/>
          </p:spPr>
          <p:txBody>
            <a:bodyPr wrap="square" rtlCol="0">
              <a:spAutoFit/>
            </a:bodyPr>
            <a:lstStyle/>
            <a:p>
              <a:pPr algn="ctr"/>
              <a:r>
                <a:rPr lang="en-US" sz="1100" dirty="0">
                  <a:solidFill>
                    <a:schemeClr val="tx1">
                      <a:lumMod val="75000"/>
                      <a:lumOff val="25000"/>
                    </a:schemeClr>
                  </a:solidFill>
                  <a:latin typeface="Century Gothic" panose="020B0502020202020204" pitchFamily="34" charset="0"/>
                </a:rPr>
                <a:t>N</a:t>
              </a:r>
            </a:p>
          </p:txBody>
        </p:sp>
      </p:grpSp>
      <p:grpSp>
        <p:nvGrpSpPr>
          <p:cNvPr id="29" name="Group 28">
            <a:extLst>
              <a:ext uri="{FF2B5EF4-FFF2-40B4-BE49-F238E27FC236}">
                <a16:creationId xmlns:a16="http://schemas.microsoft.com/office/drawing/2014/main" id="{22B8ED28-A0B5-344A-AFEF-75C7B4FC94AB}"/>
              </a:ext>
            </a:extLst>
          </p:cNvPr>
          <p:cNvGrpSpPr/>
          <p:nvPr/>
        </p:nvGrpSpPr>
        <p:grpSpPr>
          <a:xfrm>
            <a:off x="5918723" y="6342728"/>
            <a:ext cx="1301303" cy="347956"/>
            <a:chOff x="5359954" y="5522598"/>
            <a:chExt cx="1742300" cy="220160"/>
          </a:xfrm>
        </p:grpSpPr>
        <p:sp>
          <p:nvSpPr>
            <p:cNvPr id="30" name="Rectangle 412">
              <a:extLst>
                <a:ext uri="{FF2B5EF4-FFF2-40B4-BE49-F238E27FC236}">
                  <a16:creationId xmlns:a16="http://schemas.microsoft.com/office/drawing/2014/main" id="{3FE45F82-1E0D-074C-8DCD-F4249C31D936}"/>
                </a:ext>
              </a:extLst>
            </p:cNvPr>
            <p:cNvSpPr>
              <a:spLocks noChangeArrowheads="1"/>
            </p:cNvSpPr>
            <p:nvPr/>
          </p:nvSpPr>
          <p:spPr bwMode="auto">
            <a:xfrm>
              <a:off x="6876898" y="5522613"/>
              <a:ext cx="225356" cy="136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solidFill>
                    <a:schemeClr val="tx1">
                      <a:lumMod val="75000"/>
                      <a:lumOff val="25000"/>
                    </a:schemeClr>
                  </a:solidFill>
                  <a:latin typeface="Century Gothic" panose="020B0502020202020204" pitchFamily="34" charset="0"/>
                </a:rPr>
                <a:t>m</a:t>
              </a:r>
              <a:endParaRPr kumimoji="0" lang="en-US" altLang="en-US" sz="1400" b="0" i="0" u="none" strike="noStrike" cap="none" normalizeH="0" baseline="0" dirty="0">
                <a:ln>
                  <a:noFill/>
                </a:ln>
                <a:solidFill>
                  <a:schemeClr val="tx1">
                    <a:lumMod val="75000"/>
                    <a:lumOff val="25000"/>
                  </a:schemeClr>
                </a:solidFill>
                <a:effectLst/>
                <a:latin typeface="Century Gothic" panose="020B0502020202020204" pitchFamily="34" charset="0"/>
              </a:endParaRPr>
            </a:p>
          </p:txBody>
        </p:sp>
        <p:sp>
          <p:nvSpPr>
            <p:cNvPr id="31" name="Line 413">
              <a:extLst>
                <a:ext uri="{FF2B5EF4-FFF2-40B4-BE49-F238E27FC236}">
                  <a16:creationId xmlns:a16="http://schemas.microsoft.com/office/drawing/2014/main" id="{04C27439-C8E8-DC48-972F-711D8529565F}"/>
                </a:ext>
              </a:extLst>
            </p:cNvPr>
            <p:cNvSpPr>
              <a:spLocks noChangeShapeType="1"/>
            </p:cNvSpPr>
            <p:nvPr/>
          </p:nvSpPr>
          <p:spPr bwMode="auto">
            <a:xfrm flipV="1">
              <a:off x="5413260" y="5664807"/>
              <a:ext cx="0" cy="77951"/>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endParaRPr>
            </a:p>
          </p:txBody>
        </p:sp>
        <p:sp>
          <p:nvSpPr>
            <p:cNvPr id="32" name="Line 414">
              <a:extLst>
                <a:ext uri="{FF2B5EF4-FFF2-40B4-BE49-F238E27FC236}">
                  <a16:creationId xmlns:a16="http://schemas.microsoft.com/office/drawing/2014/main" id="{37E40372-0D93-6D44-A397-7D5A67E95EC1}"/>
                </a:ext>
              </a:extLst>
            </p:cNvPr>
            <p:cNvSpPr>
              <a:spLocks noChangeShapeType="1"/>
            </p:cNvSpPr>
            <p:nvPr/>
          </p:nvSpPr>
          <p:spPr bwMode="auto">
            <a:xfrm flipV="1">
              <a:off x="5977809" y="5664807"/>
              <a:ext cx="0" cy="77951"/>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endParaRPr>
            </a:p>
          </p:txBody>
        </p:sp>
        <p:sp>
          <p:nvSpPr>
            <p:cNvPr id="33" name="Line 415">
              <a:extLst>
                <a:ext uri="{FF2B5EF4-FFF2-40B4-BE49-F238E27FC236}">
                  <a16:creationId xmlns:a16="http://schemas.microsoft.com/office/drawing/2014/main" id="{65DFE1DE-F881-524C-9B6B-819F3D113A19}"/>
                </a:ext>
              </a:extLst>
            </p:cNvPr>
            <p:cNvSpPr>
              <a:spLocks noChangeShapeType="1"/>
            </p:cNvSpPr>
            <p:nvPr/>
          </p:nvSpPr>
          <p:spPr bwMode="auto">
            <a:xfrm flipV="1">
              <a:off x="6544896" y="5664807"/>
              <a:ext cx="0" cy="77951"/>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endParaRPr>
            </a:p>
          </p:txBody>
        </p:sp>
        <p:sp>
          <p:nvSpPr>
            <p:cNvPr id="34" name="Line 416">
              <a:extLst>
                <a:ext uri="{FF2B5EF4-FFF2-40B4-BE49-F238E27FC236}">
                  <a16:creationId xmlns:a16="http://schemas.microsoft.com/office/drawing/2014/main" id="{65C55507-7262-E74B-9D70-95EA5B903D89}"/>
                </a:ext>
              </a:extLst>
            </p:cNvPr>
            <p:cNvSpPr>
              <a:spLocks noChangeShapeType="1"/>
            </p:cNvSpPr>
            <p:nvPr/>
          </p:nvSpPr>
          <p:spPr bwMode="auto">
            <a:xfrm flipV="1">
              <a:off x="5696169" y="5688316"/>
              <a:ext cx="0" cy="54442"/>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endParaRPr>
            </a:p>
          </p:txBody>
        </p:sp>
        <p:sp>
          <p:nvSpPr>
            <p:cNvPr id="35" name="Line 417">
              <a:extLst>
                <a:ext uri="{FF2B5EF4-FFF2-40B4-BE49-F238E27FC236}">
                  <a16:creationId xmlns:a16="http://schemas.microsoft.com/office/drawing/2014/main" id="{B4ED8013-4315-5240-9F8E-91CFF0A933C5}"/>
                </a:ext>
              </a:extLst>
            </p:cNvPr>
            <p:cNvSpPr>
              <a:spLocks noChangeShapeType="1"/>
            </p:cNvSpPr>
            <p:nvPr/>
          </p:nvSpPr>
          <p:spPr bwMode="auto">
            <a:xfrm flipV="1">
              <a:off x="6261987" y="5688316"/>
              <a:ext cx="0" cy="54442"/>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endParaRPr>
            </a:p>
          </p:txBody>
        </p:sp>
        <p:sp>
          <p:nvSpPr>
            <p:cNvPr id="36" name="Line 418">
              <a:extLst>
                <a:ext uri="{FF2B5EF4-FFF2-40B4-BE49-F238E27FC236}">
                  <a16:creationId xmlns:a16="http://schemas.microsoft.com/office/drawing/2014/main" id="{26952CF3-2191-204F-9E11-C746E8E58B39}"/>
                </a:ext>
              </a:extLst>
            </p:cNvPr>
            <p:cNvSpPr>
              <a:spLocks noChangeShapeType="1"/>
            </p:cNvSpPr>
            <p:nvPr/>
          </p:nvSpPr>
          <p:spPr bwMode="auto">
            <a:xfrm>
              <a:off x="5413260" y="5742758"/>
              <a:ext cx="1131636" cy="0"/>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endParaRPr>
            </a:p>
          </p:txBody>
        </p:sp>
        <p:sp>
          <p:nvSpPr>
            <p:cNvPr id="37" name="Rectangle 419">
              <a:extLst>
                <a:ext uri="{FF2B5EF4-FFF2-40B4-BE49-F238E27FC236}">
                  <a16:creationId xmlns:a16="http://schemas.microsoft.com/office/drawing/2014/main" id="{561E0663-CF02-CD44-89AF-A9717D4A275C}"/>
                </a:ext>
              </a:extLst>
            </p:cNvPr>
            <p:cNvSpPr>
              <a:spLocks noChangeArrowheads="1"/>
            </p:cNvSpPr>
            <p:nvPr/>
          </p:nvSpPr>
          <p:spPr bwMode="auto">
            <a:xfrm>
              <a:off x="5359954" y="5522617"/>
              <a:ext cx="133067" cy="136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lumMod val="75000"/>
                      <a:lumOff val="25000"/>
                    </a:schemeClr>
                  </a:solidFill>
                  <a:effectLst/>
                  <a:latin typeface="Century Gothic" panose="020B0502020202020204" pitchFamily="34" charset="0"/>
                </a:rPr>
                <a:t>0</a:t>
              </a:r>
            </a:p>
          </p:txBody>
        </p:sp>
        <p:sp>
          <p:nvSpPr>
            <p:cNvPr id="39" name="Rectangle 420">
              <a:extLst>
                <a:ext uri="{FF2B5EF4-FFF2-40B4-BE49-F238E27FC236}">
                  <a16:creationId xmlns:a16="http://schemas.microsoft.com/office/drawing/2014/main" id="{AC8422D3-7D62-6349-9380-601F54896DDD}"/>
                </a:ext>
              </a:extLst>
            </p:cNvPr>
            <p:cNvSpPr>
              <a:spLocks noChangeArrowheads="1"/>
            </p:cNvSpPr>
            <p:nvPr/>
          </p:nvSpPr>
          <p:spPr bwMode="auto">
            <a:xfrm>
              <a:off x="5857992" y="5522616"/>
              <a:ext cx="266133" cy="136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lumMod val="75000"/>
                      <a:lumOff val="25000"/>
                    </a:schemeClr>
                  </a:solidFill>
                  <a:effectLst/>
                  <a:latin typeface="Century Gothic" panose="020B0502020202020204" pitchFamily="34" charset="0"/>
                </a:rPr>
                <a:t>50</a:t>
              </a:r>
            </a:p>
          </p:txBody>
        </p:sp>
        <p:sp>
          <p:nvSpPr>
            <p:cNvPr id="40" name="Rectangle 421">
              <a:extLst>
                <a:ext uri="{FF2B5EF4-FFF2-40B4-BE49-F238E27FC236}">
                  <a16:creationId xmlns:a16="http://schemas.microsoft.com/office/drawing/2014/main" id="{116E74B9-A92F-7D4A-A8B6-7AE56825C91E}"/>
                </a:ext>
              </a:extLst>
            </p:cNvPr>
            <p:cNvSpPr>
              <a:spLocks noChangeArrowheads="1"/>
            </p:cNvSpPr>
            <p:nvPr/>
          </p:nvSpPr>
          <p:spPr bwMode="auto">
            <a:xfrm>
              <a:off x="6373994" y="5522598"/>
              <a:ext cx="399202" cy="136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solidFill>
                    <a:schemeClr val="tx1">
                      <a:lumMod val="75000"/>
                      <a:lumOff val="25000"/>
                    </a:schemeClr>
                  </a:solidFill>
                  <a:latin typeface="Century Gothic" panose="020B0502020202020204" pitchFamily="34" charset="0"/>
                </a:rPr>
                <a:t>100</a:t>
              </a:r>
              <a:endParaRPr kumimoji="0" lang="en-US" altLang="en-US" sz="1400" b="0" i="0" u="none" strike="noStrike" cap="none" normalizeH="0" baseline="0" dirty="0">
                <a:ln>
                  <a:noFill/>
                </a:ln>
                <a:solidFill>
                  <a:schemeClr val="tx1">
                    <a:lumMod val="75000"/>
                    <a:lumOff val="25000"/>
                  </a:schemeClr>
                </a:solidFill>
                <a:effectLst/>
                <a:latin typeface="Century Gothic" panose="020B0502020202020204" pitchFamily="34" charset="0"/>
              </a:endParaRPr>
            </a:p>
          </p:txBody>
        </p:sp>
      </p:grpSp>
    </p:spTree>
    <p:extLst>
      <p:ext uri="{BB962C8B-B14F-4D97-AF65-F5344CB8AC3E}">
        <p14:creationId xmlns:p14="http://schemas.microsoft.com/office/powerpoint/2010/main" val="4261315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8" descr="Map&#10;&#10;Description automatically generated">
            <a:extLst>
              <a:ext uri="{FF2B5EF4-FFF2-40B4-BE49-F238E27FC236}">
                <a16:creationId xmlns:a16="http://schemas.microsoft.com/office/drawing/2014/main" id="{49526BEE-887B-459C-BC2E-385530B28947}"/>
              </a:ext>
            </a:extLst>
          </p:cNvPr>
          <p:cNvPicPr>
            <a:picLocks noChangeAspect="1"/>
          </p:cNvPicPr>
          <p:nvPr/>
        </p:nvPicPr>
        <p:blipFill>
          <a:blip r:embed="rId3"/>
          <a:stretch>
            <a:fillRect/>
          </a:stretch>
        </p:blipFill>
        <p:spPr>
          <a:xfrm>
            <a:off x="-465827" y="847371"/>
            <a:ext cx="8652295" cy="5968390"/>
          </a:xfrm>
          <a:prstGeom prst="rect">
            <a:avLst/>
          </a:prstGeom>
        </p:spPr>
      </p:pic>
      <p:sp>
        <p:nvSpPr>
          <p:cNvPr id="24" name="Text Placeholder 3">
            <a:extLst>
              <a:ext uri="{FF2B5EF4-FFF2-40B4-BE49-F238E27FC236}">
                <a16:creationId xmlns:a16="http://schemas.microsoft.com/office/drawing/2014/main" id="{ABCE69F8-EB3F-418E-9D37-1B2B9DC11957}"/>
              </a:ext>
            </a:extLst>
          </p:cNvPr>
          <p:cNvSpPr txBox="1">
            <a:spLocks/>
          </p:cNvSpPr>
          <p:nvPr/>
        </p:nvSpPr>
        <p:spPr>
          <a:xfrm>
            <a:off x="7493667" y="1555257"/>
            <a:ext cx="3644318" cy="2603746"/>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66A478"/>
              </a:buClr>
              <a:buNone/>
            </a:pPr>
            <a:r>
              <a:rPr lang="en-US" sz="2000" b="1" dirty="0">
                <a:solidFill>
                  <a:schemeClr val="tx1">
                    <a:lumMod val="75000"/>
                    <a:lumOff val="25000"/>
                  </a:schemeClr>
                </a:solidFill>
                <a:latin typeface="Century Gothic"/>
                <a:cs typeface="Calibri" panose="020F0502020204030204"/>
              </a:rPr>
              <a:t>Factors Driving</a:t>
            </a:r>
            <a:endParaRPr lang="en-US" dirty="0">
              <a:solidFill>
                <a:schemeClr val="tx1">
                  <a:lumMod val="75000"/>
                  <a:lumOff val="25000"/>
                </a:schemeClr>
              </a:solidFill>
            </a:endParaRPr>
          </a:p>
          <a:p>
            <a:pPr marL="0" indent="0">
              <a:lnSpc>
                <a:spcPct val="100000"/>
              </a:lnSpc>
              <a:spcBef>
                <a:spcPts val="0"/>
              </a:spcBef>
              <a:spcAft>
                <a:spcPts val="600"/>
              </a:spcAft>
              <a:buNone/>
            </a:pPr>
            <a:r>
              <a:rPr lang="en-US" sz="2000" b="1" dirty="0">
                <a:solidFill>
                  <a:schemeClr val="tx1">
                    <a:lumMod val="75000"/>
                    <a:lumOff val="25000"/>
                  </a:schemeClr>
                </a:solidFill>
                <a:latin typeface="Century Gothic"/>
                <a:cs typeface="Calibri" panose="020F0502020204030204"/>
              </a:rPr>
              <a:t>Development:</a:t>
            </a:r>
            <a:endParaRPr lang="en-US" sz="2000" b="1" dirty="0">
              <a:solidFill>
                <a:schemeClr val="tx1">
                  <a:lumMod val="75000"/>
                  <a:lumOff val="25000"/>
                </a:schemeClr>
              </a:solidFill>
              <a:cs typeface="Calibri"/>
            </a:endParaRPr>
          </a:p>
          <a:p>
            <a:pPr>
              <a:lnSpc>
                <a:spcPct val="100000"/>
              </a:lnSpc>
              <a:spcAft>
                <a:spcPts val="600"/>
              </a:spcAft>
              <a:buClr>
                <a:srgbClr val="66A478"/>
              </a:buClr>
            </a:pPr>
            <a:r>
              <a:rPr lang="en-US" sz="2000" dirty="0">
                <a:solidFill>
                  <a:schemeClr val="tx1">
                    <a:lumMod val="75000"/>
                    <a:lumOff val="25000"/>
                  </a:schemeClr>
                </a:solidFill>
                <a:latin typeface="Century Gothic" panose="020F0302020204030204"/>
              </a:rPr>
              <a:t>Proximity to coast</a:t>
            </a:r>
            <a:endParaRPr lang="en-US" dirty="0">
              <a:solidFill>
                <a:schemeClr val="tx1">
                  <a:lumMod val="75000"/>
                  <a:lumOff val="25000"/>
                </a:schemeClr>
              </a:solidFill>
            </a:endParaRPr>
          </a:p>
          <a:p>
            <a:pPr>
              <a:lnSpc>
                <a:spcPct val="100000"/>
              </a:lnSpc>
              <a:spcAft>
                <a:spcPts val="600"/>
              </a:spcAft>
              <a:buClr>
                <a:srgbClr val="66A478"/>
              </a:buClr>
            </a:pPr>
            <a:r>
              <a:rPr lang="en-US" sz="2000" dirty="0">
                <a:solidFill>
                  <a:schemeClr val="tx1">
                    <a:lumMod val="75000"/>
                    <a:lumOff val="25000"/>
                  </a:schemeClr>
                </a:solidFill>
                <a:latin typeface="Century Gothic" panose="020F0302020204030204"/>
              </a:rPr>
              <a:t>Proximity to current cities</a:t>
            </a:r>
          </a:p>
          <a:p>
            <a:pPr>
              <a:lnSpc>
                <a:spcPct val="100000"/>
              </a:lnSpc>
              <a:spcAft>
                <a:spcPts val="600"/>
              </a:spcAft>
              <a:buClr>
                <a:srgbClr val="66A478"/>
              </a:buClr>
            </a:pPr>
            <a:r>
              <a:rPr lang="en-US" sz="2000" dirty="0">
                <a:solidFill>
                  <a:schemeClr val="tx1">
                    <a:lumMod val="75000"/>
                    <a:lumOff val="25000"/>
                  </a:schemeClr>
                </a:solidFill>
                <a:latin typeface="Century Gothic" panose="020F0302020204030204"/>
              </a:rPr>
              <a:t>Proximity to golf courses</a:t>
            </a:r>
          </a:p>
          <a:p>
            <a:pPr lvl="1">
              <a:lnSpc>
                <a:spcPct val="100000"/>
              </a:lnSpc>
              <a:spcAft>
                <a:spcPts val="600"/>
              </a:spcAft>
              <a:buClr>
                <a:srgbClr val="66A478"/>
              </a:buClr>
            </a:pPr>
            <a:endParaRPr lang="en-US" sz="2000" dirty="0">
              <a:solidFill>
                <a:schemeClr val="tx1">
                  <a:lumMod val="75000"/>
                  <a:lumOff val="25000"/>
                </a:schemeClr>
              </a:solidFill>
              <a:latin typeface="Century Gothic" panose="020F0302020204030204"/>
            </a:endParaRPr>
          </a:p>
          <a:p>
            <a:pPr lvl="1">
              <a:lnSpc>
                <a:spcPct val="100000"/>
              </a:lnSpc>
              <a:spcAft>
                <a:spcPts val="600"/>
              </a:spcAft>
              <a:buClr>
                <a:srgbClr val="66A478"/>
              </a:buClr>
            </a:pPr>
            <a:endParaRPr lang="en-US" sz="1800" dirty="0">
              <a:solidFill>
                <a:schemeClr val="tx1">
                  <a:lumMod val="75000"/>
                  <a:lumOff val="25000"/>
                </a:schemeClr>
              </a:solidFill>
              <a:latin typeface="Century Gothic" panose="020F0302020204030204"/>
            </a:endParaRPr>
          </a:p>
          <a:p>
            <a:pPr lvl="1">
              <a:lnSpc>
                <a:spcPct val="100000"/>
              </a:lnSpc>
              <a:spcAft>
                <a:spcPts val="600"/>
              </a:spcAft>
              <a:buClr>
                <a:srgbClr val="66A478"/>
              </a:buClr>
            </a:pPr>
            <a:endParaRPr lang="en-US" sz="1800" dirty="0">
              <a:solidFill>
                <a:schemeClr val="tx1">
                  <a:lumMod val="75000"/>
                  <a:lumOff val="25000"/>
                </a:schemeClr>
              </a:solidFill>
              <a:latin typeface="Century Gothic" panose="020F0302020204030204"/>
            </a:endParaRPr>
          </a:p>
        </p:txBody>
      </p:sp>
      <p:sp>
        <p:nvSpPr>
          <p:cNvPr id="8" name="TextBox 7">
            <a:extLst>
              <a:ext uri="{FF2B5EF4-FFF2-40B4-BE49-F238E27FC236}">
                <a16:creationId xmlns:a16="http://schemas.microsoft.com/office/drawing/2014/main" id="{ED0A93FC-AE0D-4FC2-91B6-FCC617ABC6F2}"/>
              </a:ext>
            </a:extLst>
          </p:cNvPr>
          <p:cNvSpPr txBox="1"/>
          <p:nvPr/>
        </p:nvSpPr>
        <p:spPr>
          <a:xfrm>
            <a:off x="216681" y="190525"/>
            <a:ext cx="1102498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Results: 2050 Potential Transition Map</a:t>
            </a:r>
            <a:endParaRPr lang="en-US" dirty="0"/>
          </a:p>
        </p:txBody>
      </p:sp>
      <p:grpSp>
        <p:nvGrpSpPr>
          <p:cNvPr id="20" name="Group 19">
            <a:extLst>
              <a:ext uri="{FF2B5EF4-FFF2-40B4-BE49-F238E27FC236}">
                <a16:creationId xmlns:a16="http://schemas.microsoft.com/office/drawing/2014/main" id="{D2A6E7A5-F1FB-443E-8EB6-519AEB581F0F}"/>
              </a:ext>
            </a:extLst>
          </p:cNvPr>
          <p:cNvGrpSpPr/>
          <p:nvPr/>
        </p:nvGrpSpPr>
        <p:grpSpPr>
          <a:xfrm>
            <a:off x="4502912" y="4361805"/>
            <a:ext cx="3644318" cy="2382108"/>
            <a:chOff x="7248988" y="4002371"/>
            <a:chExt cx="3644318" cy="2382108"/>
          </a:xfrm>
        </p:grpSpPr>
        <p:sp>
          <p:nvSpPr>
            <p:cNvPr id="6" name="TextBox 13">
              <a:extLst>
                <a:ext uri="{FF2B5EF4-FFF2-40B4-BE49-F238E27FC236}">
                  <a16:creationId xmlns:a16="http://schemas.microsoft.com/office/drawing/2014/main" id="{7140169A-8C69-4C0C-861A-95DB3D485A8F}"/>
                </a:ext>
              </a:extLst>
            </p:cNvPr>
            <p:cNvSpPr txBox="1"/>
            <p:nvPr/>
          </p:nvSpPr>
          <p:spPr>
            <a:xfrm>
              <a:off x="7929500" y="6076702"/>
              <a:ext cx="157853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State Boundary</a:t>
              </a:r>
            </a:p>
          </p:txBody>
        </p:sp>
        <p:grpSp>
          <p:nvGrpSpPr>
            <p:cNvPr id="7" name="Group 6">
              <a:extLst>
                <a:ext uri="{FF2B5EF4-FFF2-40B4-BE49-F238E27FC236}">
                  <a16:creationId xmlns:a16="http://schemas.microsoft.com/office/drawing/2014/main" id="{21077AE8-A5D9-4710-88F8-722C8CF1C3CE}"/>
                </a:ext>
              </a:extLst>
            </p:cNvPr>
            <p:cNvGrpSpPr/>
            <p:nvPr/>
          </p:nvGrpSpPr>
          <p:grpSpPr>
            <a:xfrm>
              <a:off x="7376185" y="6178843"/>
              <a:ext cx="548553" cy="101236"/>
              <a:chOff x="1134425" y="2509719"/>
              <a:chExt cx="1358244" cy="197827"/>
            </a:xfrm>
          </p:grpSpPr>
          <p:sp>
            <p:nvSpPr>
              <p:cNvPr id="41" name="Rectangle 40">
                <a:extLst>
                  <a:ext uri="{FF2B5EF4-FFF2-40B4-BE49-F238E27FC236}">
                    <a16:creationId xmlns:a16="http://schemas.microsoft.com/office/drawing/2014/main" id="{27D90BDD-5B5D-4F94-80AA-77B9BB29A78A}"/>
                  </a:ext>
                </a:extLst>
              </p:cNvPr>
              <p:cNvSpPr/>
              <p:nvPr/>
            </p:nvSpPr>
            <p:spPr>
              <a:xfrm>
                <a:off x="1134425" y="2509719"/>
                <a:ext cx="606669" cy="197827"/>
              </a:xfrm>
              <a:prstGeom prst="rect">
                <a:avLst/>
              </a:prstGeom>
              <a:solidFill>
                <a:srgbClr val="5A1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42" name="Rectangle 41">
                <a:extLst>
                  <a:ext uri="{FF2B5EF4-FFF2-40B4-BE49-F238E27FC236}">
                    <a16:creationId xmlns:a16="http://schemas.microsoft.com/office/drawing/2014/main" id="{E92FBEF7-0678-4783-B343-A88FAF4872E2}"/>
                  </a:ext>
                </a:extLst>
              </p:cNvPr>
              <p:cNvSpPr/>
              <p:nvPr/>
            </p:nvSpPr>
            <p:spPr>
              <a:xfrm>
                <a:off x="1886000" y="2509719"/>
                <a:ext cx="606669" cy="197827"/>
              </a:xfrm>
              <a:prstGeom prst="rect">
                <a:avLst/>
              </a:prstGeom>
              <a:solidFill>
                <a:srgbClr val="5A1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grpSp>
          <p:nvGrpSpPr>
            <p:cNvPr id="19" name="Group 18">
              <a:extLst>
                <a:ext uri="{FF2B5EF4-FFF2-40B4-BE49-F238E27FC236}">
                  <a16:creationId xmlns:a16="http://schemas.microsoft.com/office/drawing/2014/main" id="{788CC7B3-A84C-40B6-81F7-89CC5484E5A8}"/>
                </a:ext>
              </a:extLst>
            </p:cNvPr>
            <p:cNvGrpSpPr/>
            <p:nvPr/>
          </p:nvGrpSpPr>
          <p:grpSpPr>
            <a:xfrm>
              <a:off x="7248988" y="4002371"/>
              <a:ext cx="3644318" cy="2055698"/>
              <a:chOff x="3912449" y="4312191"/>
              <a:chExt cx="3644318" cy="2055698"/>
            </a:xfrm>
          </p:grpSpPr>
          <p:sp>
            <p:nvSpPr>
              <p:cNvPr id="35" name="TextBox 34">
                <a:extLst>
                  <a:ext uri="{FF2B5EF4-FFF2-40B4-BE49-F238E27FC236}">
                    <a16:creationId xmlns:a16="http://schemas.microsoft.com/office/drawing/2014/main" id="{07A3CC2C-1624-4D20-B724-CA9755D3918A}"/>
                  </a:ext>
                </a:extLst>
              </p:cNvPr>
              <p:cNvSpPr txBox="1"/>
              <p:nvPr/>
            </p:nvSpPr>
            <p:spPr>
              <a:xfrm>
                <a:off x="3912449" y="4312191"/>
                <a:ext cx="364431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tx1">
                        <a:lumMod val="75000"/>
                        <a:lumOff val="25000"/>
                      </a:schemeClr>
                    </a:solidFill>
                    <a:latin typeface="Century Gothic"/>
                    <a:cs typeface="Calibri"/>
                  </a:rPr>
                  <a:t>Probability of Development</a:t>
                </a:r>
                <a:endParaRPr lang="en-US" dirty="0">
                  <a:solidFill>
                    <a:schemeClr val="tx1">
                      <a:lumMod val="75000"/>
                      <a:lumOff val="25000"/>
                    </a:schemeClr>
                  </a:solidFill>
                  <a:cs typeface="Calibri"/>
                </a:endParaRPr>
              </a:p>
            </p:txBody>
          </p:sp>
          <p:grpSp>
            <p:nvGrpSpPr>
              <p:cNvPr id="36" name="Group 35">
                <a:extLst>
                  <a:ext uri="{FF2B5EF4-FFF2-40B4-BE49-F238E27FC236}">
                    <a16:creationId xmlns:a16="http://schemas.microsoft.com/office/drawing/2014/main" id="{160568F5-BE13-4006-A309-0B49CA2DC130}"/>
                  </a:ext>
                </a:extLst>
              </p:cNvPr>
              <p:cNvGrpSpPr/>
              <p:nvPr/>
            </p:nvGrpSpPr>
            <p:grpSpPr>
              <a:xfrm>
                <a:off x="4030246" y="4797370"/>
                <a:ext cx="1705914" cy="1570519"/>
                <a:chOff x="8124063" y="4527763"/>
                <a:chExt cx="1705914" cy="1570519"/>
              </a:xfrm>
            </p:grpSpPr>
            <p:pic>
              <p:nvPicPr>
                <p:cNvPr id="37" name="Picture 36" descr="A picture containing shape&#10;&#10;Description automatically generated">
                  <a:extLst>
                    <a:ext uri="{FF2B5EF4-FFF2-40B4-BE49-F238E27FC236}">
                      <a16:creationId xmlns:a16="http://schemas.microsoft.com/office/drawing/2014/main" id="{B17C7855-94DD-4E2B-BA5E-557E1B394E00}"/>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134846" y="4527763"/>
                  <a:ext cx="528565" cy="1190765"/>
                </a:xfrm>
                <a:prstGeom prst="rect">
                  <a:avLst/>
                </a:prstGeom>
                <a:ln>
                  <a:solidFill>
                    <a:schemeClr val="tx1"/>
                  </a:solidFill>
                </a:ln>
              </p:spPr>
            </p:pic>
            <p:sp>
              <p:nvSpPr>
                <p:cNvPr id="38" name="Rectangle 37">
                  <a:extLst>
                    <a:ext uri="{FF2B5EF4-FFF2-40B4-BE49-F238E27FC236}">
                      <a16:creationId xmlns:a16="http://schemas.microsoft.com/office/drawing/2014/main" id="{066DDF3A-A6E7-406D-A103-9AECC9245548}"/>
                    </a:ext>
                  </a:extLst>
                </p:cNvPr>
                <p:cNvSpPr/>
                <p:nvPr/>
              </p:nvSpPr>
              <p:spPr>
                <a:xfrm>
                  <a:off x="8124063" y="5815893"/>
                  <a:ext cx="549275" cy="269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dirty="0"/>
                </a:p>
              </p:txBody>
            </p:sp>
            <p:sp>
              <p:nvSpPr>
                <p:cNvPr id="39" name="TextBox 5">
                  <a:extLst>
                    <a:ext uri="{FF2B5EF4-FFF2-40B4-BE49-F238E27FC236}">
                      <a16:creationId xmlns:a16="http://schemas.microsoft.com/office/drawing/2014/main" id="{FA4E695A-5940-4823-A8CF-5FA877DD3347}"/>
                    </a:ext>
                  </a:extLst>
                </p:cNvPr>
                <p:cNvSpPr txBox="1"/>
                <p:nvPr/>
              </p:nvSpPr>
              <p:spPr>
                <a:xfrm>
                  <a:off x="8672825" y="4527763"/>
                  <a:ext cx="1157152"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chemeClr val="tx1">
                          <a:lumMod val="75000"/>
                          <a:lumOff val="25000"/>
                        </a:schemeClr>
                      </a:solidFill>
                      <a:latin typeface="Century Gothic"/>
                    </a:rPr>
                    <a:t>High</a:t>
                  </a:r>
                </a:p>
              </p:txBody>
            </p:sp>
            <p:sp>
              <p:nvSpPr>
                <p:cNvPr id="40" name="TextBox 5">
                  <a:extLst>
                    <a:ext uri="{FF2B5EF4-FFF2-40B4-BE49-F238E27FC236}">
                      <a16:creationId xmlns:a16="http://schemas.microsoft.com/office/drawing/2014/main" id="{7D67B233-4329-43F4-A6C5-D3BE45A0CE27}"/>
                    </a:ext>
                  </a:extLst>
                </p:cNvPr>
                <p:cNvSpPr txBox="1"/>
                <p:nvPr/>
              </p:nvSpPr>
              <p:spPr>
                <a:xfrm>
                  <a:off x="8672825" y="5409506"/>
                  <a:ext cx="1157152"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Low</a:t>
                  </a:r>
                </a:p>
              </p:txBody>
            </p:sp>
            <p:sp>
              <p:nvSpPr>
                <p:cNvPr id="43" name="TextBox 5">
                  <a:extLst>
                    <a:ext uri="{FF2B5EF4-FFF2-40B4-BE49-F238E27FC236}">
                      <a16:creationId xmlns:a16="http://schemas.microsoft.com/office/drawing/2014/main" id="{B105692B-75B1-489E-B9B5-299856A82460}"/>
                    </a:ext>
                  </a:extLst>
                </p:cNvPr>
                <p:cNvSpPr txBox="1"/>
                <p:nvPr/>
              </p:nvSpPr>
              <p:spPr>
                <a:xfrm>
                  <a:off x="8672824" y="5790505"/>
                  <a:ext cx="1157152"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Protected</a:t>
                  </a:r>
                </a:p>
              </p:txBody>
            </p:sp>
            <p:sp>
              <p:nvSpPr>
                <p:cNvPr id="44" name="TextBox 5">
                  <a:extLst>
                    <a:ext uri="{FF2B5EF4-FFF2-40B4-BE49-F238E27FC236}">
                      <a16:creationId xmlns:a16="http://schemas.microsoft.com/office/drawing/2014/main" id="{44F7AAA3-15B6-43DD-949A-3FC66281CF8F}"/>
                    </a:ext>
                  </a:extLst>
                </p:cNvPr>
                <p:cNvSpPr txBox="1"/>
                <p:nvPr/>
              </p:nvSpPr>
              <p:spPr>
                <a:xfrm>
                  <a:off x="8672825" y="4969478"/>
                  <a:ext cx="1157152"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Medium</a:t>
                  </a:r>
                </a:p>
              </p:txBody>
            </p:sp>
          </p:grpSp>
        </p:grpSp>
      </p:grpSp>
      <p:grpSp>
        <p:nvGrpSpPr>
          <p:cNvPr id="32" name="Group 31">
            <a:extLst>
              <a:ext uri="{FF2B5EF4-FFF2-40B4-BE49-F238E27FC236}">
                <a16:creationId xmlns:a16="http://schemas.microsoft.com/office/drawing/2014/main" id="{9D5D8529-F476-6C42-9F95-8357A5AD4336}"/>
              </a:ext>
            </a:extLst>
          </p:cNvPr>
          <p:cNvGrpSpPr/>
          <p:nvPr/>
        </p:nvGrpSpPr>
        <p:grpSpPr>
          <a:xfrm>
            <a:off x="429962" y="1266630"/>
            <a:ext cx="340184" cy="577254"/>
            <a:chOff x="11389103" y="2119420"/>
            <a:chExt cx="413405" cy="656448"/>
          </a:xfrm>
        </p:grpSpPr>
        <p:pic>
          <p:nvPicPr>
            <p:cNvPr id="33" name="Picture 32" descr="A close up of a logo&#10;&#10;Description automatically generated">
              <a:extLst>
                <a:ext uri="{FF2B5EF4-FFF2-40B4-BE49-F238E27FC236}">
                  <a16:creationId xmlns:a16="http://schemas.microsoft.com/office/drawing/2014/main" id="{AD0256AA-C527-BA45-AEC3-AF700FC61CF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434698" y="2357857"/>
              <a:ext cx="322216" cy="418011"/>
            </a:xfrm>
            <a:prstGeom prst="rect">
              <a:avLst/>
            </a:prstGeom>
          </p:spPr>
        </p:pic>
        <p:sp>
          <p:nvSpPr>
            <p:cNvPr id="34" name="TextBox 33">
              <a:extLst>
                <a:ext uri="{FF2B5EF4-FFF2-40B4-BE49-F238E27FC236}">
                  <a16:creationId xmlns:a16="http://schemas.microsoft.com/office/drawing/2014/main" id="{A26C227D-5E9C-B64F-81BA-D768A8798545}"/>
                </a:ext>
              </a:extLst>
            </p:cNvPr>
            <p:cNvSpPr txBox="1"/>
            <p:nvPr/>
          </p:nvSpPr>
          <p:spPr>
            <a:xfrm>
              <a:off x="11389103" y="2119420"/>
              <a:ext cx="413405" cy="261610"/>
            </a:xfrm>
            <a:prstGeom prst="rect">
              <a:avLst/>
            </a:prstGeom>
            <a:noFill/>
          </p:spPr>
          <p:txBody>
            <a:bodyPr wrap="square" rtlCol="0">
              <a:spAutoFit/>
            </a:bodyPr>
            <a:lstStyle/>
            <a:p>
              <a:pPr algn="ctr"/>
              <a:r>
                <a:rPr lang="en-US" sz="1100" dirty="0">
                  <a:solidFill>
                    <a:schemeClr val="tx1">
                      <a:lumMod val="75000"/>
                      <a:lumOff val="25000"/>
                    </a:schemeClr>
                  </a:solidFill>
                  <a:latin typeface="Century Gothic" panose="020B0502020202020204" pitchFamily="34" charset="0"/>
                </a:rPr>
                <a:t>N</a:t>
              </a:r>
            </a:p>
          </p:txBody>
        </p:sp>
      </p:grpSp>
      <p:grpSp>
        <p:nvGrpSpPr>
          <p:cNvPr id="51" name="Group 50">
            <a:extLst>
              <a:ext uri="{FF2B5EF4-FFF2-40B4-BE49-F238E27FC236}">
                <a16:creationId xmlns:a16="http://schemas.microsoft.com/office/drawing/2014/main" id="{9240304B-4EB6-F945-B32F-FE0C61929CE0}"/>
              </a:ext>
            </a:extLst>
          </p:cNvPr>
          <p:cNvGrpSpPr/>
          <p:nvPr/>
        </p:nvGrpSpPr>
        <p:grpSpPr>
          <a:xfrm>
            <a:off x="1613741" y="6291557"/>
            <a:ext cx="1390671" cy="347956"/>
            <a:chOff x="5344649" y="5522598"/>
            <a:chExt cx="1721055" cy="220160"/>
          </a:xfrm>
        </p:grpSpPr>
        <p:sp>
          <p:nvSpPr>
            <p:cNvPr id="52" name="Rectangle 412">
              <a:extLst>
                <a:ext uri="{FF2B5EF4-FFF2-40B4-BE49-F238E27FC236}">
                  <a16:creationId xmlns:a16="http://schemas.microsoft.com/office/drawing/2014/main" id="{7A230A2C-CD40-6C47-B922-5C5A0B20AAA7}"/>
                </a:ext>
              </a:extLst>
            </p:cNvPr>
            <p:cNvSpPr>
              <a:spLocks noChangeArrowheads="1"/>
            </p:cNvSpPr>
            <p:nvPr/>
          </p:nvSpPr>
          <p:spPr bwMode="auto">
            <a:xfrm>
              <a:off x="6746307" y="5522613"/>
              <a:ext cx="319397" cy="136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solidFill>
                    <a:schemeClr val="tx1">
                      <a:lumMod val="75000"/>
                      <a:lumOff val="25000"/>
                    </a:schemeClr>
                  </a:solidFill>
                  <a:latin typeface="Century Gothic" panose="020B0502020202020204" pitchFamily="34" charset="0"/>
                </a:rPr>
                <a:t>km</a:t>
              </a:r>
              <a:endParaRPr kumimoji="0" lang="en-US" altLang="en-US" sz="1400" b="0" i="0" u="none" strike="noStrike" cap="none" normalizeH="0" baseline="0" dirty="0">
                <a:ln>
                  <a:noFill/>
                </a:ln>
                <a:solidFill>
                  <a:schemeClr val="tx1">
                    <a:lumMod val="75000"/>
                    <a:lumOff val="25000"/>
                  </a:schemeClr>
                </a:solidFill>
                <a:effectLst/>
                <a:latin typeface="Century Gothic" panose="020B0502020202020204" pitchFamily="34" charset="0"/>
              </a:endParaRPr>
            </a:p>
          </p:txBody>
        </p:sp>
        <p:sp>
          <p:nvSpPr>
            <p:cNvPr id="53" name="Line 413">
              <a:extLst>
                <a:ext uri="{FF2B5EF4-FFF2-40B4-BE49-F238E27FC236}">
                  <a16:creationId xmlns:a16="http://schemas.microsoft.com/office/drawing/2014/main" id="{B6731404-E811-7043-9019-4EC6DCAABD05}"/>
                </a:ext>
              </a:extLst>
            </p:cNvPr>
            <p:cNvSpPr>
              <a:spLocks noChangeShapeType="1"/>
            </p:cNvSpPr>
            <p:nvPr/>
          </p:nvSpPr>
          <p:spPr bwMode="auto">
            <a:xfrm flipV="1">
              <a:off x="5413260" y="5664807"/>
              <a:ext cx="0" cy="77951"/>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4" name="Line 414">
              <a:extLst>
                <a:ext uri="{FF2B5EF4-FFF2-40B4-BE49-F238E27FC236}">
                  <a16:creationId xmlns:a16="http://schemas.microsoft.com/office/drawing/2014/main" id="{F500604C-EE94-AF4B-B9E3-BE7CCA5C130C}"/>
                </a:ext>
              </a:extLst>
            </p:cNvPr>
            <p:cNvSpPr>
              <a:spLocks noChangeShapeType="1"/>
            </p:cNvSpPr>
            <p:nvPr/>
          </p:nvSpPr>
          <p:spPr bwMode="auto">
            <a:xfrm flipV="1">
              <a:off x="5977809" y="5664807"/>
              <a:ext cx="0" cy="77951"/>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5" name="Line 415">
              <a:extLst>
                <a:ext uri="{FF2B5EF4-FFF2-40B4-BE49-F238E27FC236}">
                  <a16:creationId xmlns:a16="http://schemas.microsoft.com/office/drawing/2014/main" id="{31C24A31-8731-7046-AF7D-F2937AFD1E8E}"/>
                </a:ext>
              </a:extLst>
            </p:cNvPr>
            <p:cNvSpPr>
              <a:spLocks noChangeShapeType="1"/>
            </p:cNvSpPr>
            <p:nvPr/>
          </p:nvSpPr>
          <p:spPr bwMode="auto">
            <a:xfrm flipV="1">
              <a:off x="6544896" y="5664807"/>
              <a:ext cx="0" cy="77951"/>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 name="Line 416">
              <a:extLst>
                <a:ext uri="{FF2B5EF4-FFF2-40B4-BE49-F238E27FC236}">
                  <a16:creationId xmlns:a16="http://schemas.microsoft.com/office/drawing/2014/main" id="{13FD09C5-E7C6-E243-B77E-68EA59501EE0}"/>
                </a:ext>
              </a:extLst>
            </p:cNvPr>
            <p:cNvSpPr>
              <a:spLocks noChangeShapeType="1"/>
            </p:cNvSpPr>
            <p:nvPr/>
          </p:nvSpPr>
          <p:spPr bwMode="auto">
            <a:xfrm flipV="1">
              <a:off x="5696169" y="5688316"/>
              <a:ext cx="0" cy="54442"/>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7" name="Line 417">
              <a:extLst>
                <a:ext uri="{FF2B5EF4-FFF2-40B4-BE49-F238E27FC236}">
                  <a16:creationId xmlns:a16="http://schemas.microsoft.com/office/drawing/2014/main" id="{CC7B05FF-132C-6A44-B2A3-D322E0113081}"/>
                </a:ext>
              </a:extLst>
            </p:cNvPr>
            <p:cNvSpPr>
              <a:spLocks noChangeShapeType="1"/>
            </p:cNvSpPr>
            <p:nvPr/>
          </p:nvSpPr>
          <p:spPr bwMode="auto">
            <a:xfrm flipV="1">
              <a:off x="6261987" y="5688316"/>
              <a:ext cx="0" cy="54442"/>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 name="Line 418">
              <a:extLst>
                <a:ext uri="{FF2B5EF4-FFF2-40B4-BE49-F238E27FC236}">
                  <a16:creationId xmlns:a16="http://schemas.microsoft.com/office/drawing/2014/main" id="{CEFF26C6-5D39-C04F-A155-84450D947BB6}"/>
                </a:ext>
              </a:extLst>
            </p:cNvPr>
            <p:cNvSpPr>
              <a:spLocks noChangeShapeType="1"/>
            </p:cNvSpPr>
            <p:nvPr/>
          </p:nvSpPr>
          <p:spPr bwMode="auto">
            <a:xfrm>
              <a:off x="5413260" y="5742758"/>
              <a:ext cx="1131636" cy="0"/>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9" name="Rectangle 419">
              <a:extLst>
                <a:ext uri="{FF2B5EF4-FFF2-40B4-BE49-F238E27FC236}">
                  <a16:creationId xmlns:a16="http://schemas.microsoft.com/office/drawing/2014/main" id="{57A47ADD-2168-9649-AFD8-25066A5D369D}"/>
                </a:ext>
              </a:extLst>
            </p:cNvPr>
            <p:cNvSpPr>
              <a:spLocks noChangeArrowheads="1"/>
            </p:cNvSpPr>
            <p:nvPr/>
          </p:nvSpPr>
          <p:spPr bwMode="auto">
            <a:xfrm>
              <a:off x="5344649" y="5522617"/>
              <a:ext cx="122997" cy="136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lumMod val="75000"/>
                      <a:lumOff val="25000"/>
                    </a:schemeClr>
                  </a:solidFill>
                  <a:effectLst/>
                  <a:latin typeface="Century Gothic" panose="020B0502020202020204" pitchFamily="34" charset="0"/>
                </a:rPr>
                <a:t>0</a:t>
              </a:r>
            </a:p>
          </p:txBody>
        </p:sp>
        <p:sp>
          <p:nvSpPr>
            <p:cNvPr id="60" name="Rectangle 420">
              <a:extLst>
                <a:ext uri="{FF2B5EF4-FFF2-40B4-BE49-F238E27FC236}">
                  <a16:creationId xmlns:a16="http://schemas.microsoft.com/office/drawing/2014/main" id="{8826BEC6-1AAA-7148-BC72-D0A39EAFC785}"/>
                </a:ext>
              </a:extLst>
            </p:cNvPr>
            <p:cNvSpPr>
              <a:spLocks noChangeArrowheads="1"/>
            </p:cNvSpPr>
            <p:nvPr/>
          </p:nvSpPr>
          <p:spPr bwMode="auto">
            <a:xfrm>
              <a:off x="5888599" y="5522616"/>
              <a:ext cx="245995" cy="136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lumMod val="75000"/>
                      <a:lumOff val="25000"/>
                    </a:schemeClr>
                  </a:solidFill>
                  <a:effectLst/>
                  <a:latin typeface="Century Gothic" panose="020B0502020202020204" pitchFamily="34" charset="0"/>
                </a:rPr>
                <a:t>25</a:t>
              </a:r>
            </a:p>
          </p:txBody>
        </p:sp>
        <p:sp>
          <p:nvSpPr>
            <p:cNvPr id="61" name="Rectangle 421">
              <a:extLst>
                <a:ext uri="{FF2B5EF4-FFF2-40B4-BE49-F238E27FC236}">
                  <a16:creationId xmlns:a16="http://schemas.microsoft.com/office/drawing/2014/main" id="{C776FF6F-787F-7647-A62D-793D42D70796}"/>
                </a:ext>
              </a:extLst>
            </p:cNvPr>
            <p:cNvSpPr>
              <a:spLocks noChangeArrowheads="1"/>
            </p:cNvSpPr>
            <p:nvPr/>
          </p:nvSpPr>
          <p:spPr bwMode="auto">
            <a:xfrm>
              <a:off x="6430107" y="5522598"/>
              <a:ext cx="245995" cy="136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3F3F3F"/>
                  </a:solidFill>
                  <a:effectLst/>
                  <a:latin typeface="Century Gothic" panose="020B0502020202020204" pitchFamily="34" charset="0"/>
                </a:rPr>
                <a:t>50</a:t>
              </a:r>
            </a:p>
          </p:txBody>
        </p:sp>
      </p:grpSp>
    </p:spTree>
    <p:extLst>
      <p:ext uri="{BB962C8B-B14F-4D97-AF65-F5344CB8AC3E}">
        <p14:creationId xmlns:p14="http://schemas.microsoft.com/office/powerpoint/2010/main" val="3462693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A picture containing shape&#10;&#10;Description automatically generated">
            <a:extLst>
              <a:ext uri="{FF2B5EF4-FFF2-40B4-BE49-F238E27FC236}">
                <a16:creationId xmlns:a16="http://schemas.microsoft.com/office/drawing/2014/main" id="{6919C129-03DB-4BFB-8EA5-CB814025EA6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28728" y="3996973"/>
            <a:ext cx="3902298" cy="2703619"/>
          </a:xfrm>
          <a:prstGeom prst="rect">
            <a:avLst/>
          </a:prstGeom>
        </p:spPr>
      </p:pic>
      <p:sp>
        <p:nvSpPr>
          <p:cNvPr id="2" name="Rectangle 1"/>
          <p:cNvSpPr/>
          <p:nvPr/>
        </p:nvSpPr>
        <p:spPr>
          <a:xfrm>
            <a:off x="495300" y="501051"/>
            <a:ext cx="7487809" cy="419100"/>
          </a:xfrm>
          <a:prstGeom prst="rect">
            <a:avLst/>
          </a:prstGeom>
        </p:spPr>
        <p:txBody>
          <a:bodyPr wrap="none" lIns="91440" tIns="45720" rIns="91440" bIns="45720" anchor="ctr" anchorCtr="0">
            <a:noAutofit/>
          </a:bodyPr>
          <a:lstStyle/>
          <a:p>
            <a:pPr lvl="0"/>
            <a:endParaRPr lang="en-US" sz="4000" b="1" dirty="0">
              <a:solidFill>
                <a:srgbClr val="66A478"/>
              </a:solidFill>
              <a:latin typeface="Century Gothic"/>
            </a:endParaRPr>
          </a:p>
        </p:txBody>
      </p:sp>
      <p:sp>
        <p:nvSpPr>
          <p:cNvPr id="21" name="TextBox 20">
            <a:extLst>
              <a:ext uri="{FF2B5EF4-FFF2-40B4-BE49-F238E27FC236}">
                <a16:creationId xmlns:a16="http://schemas.microsoft.com/office/drawing/2014/main" id="{E2AEC562-7141-4CCB-9E7C-B891D313C61B}"/>
              </a:ext>
            </a:extLst>
          </p:cNvPr>
          <p:cNvSpPr txBox="1"/>
          <p:nvPr/>
        </p:nvSpPr>
        <p:spPr>
          <a:xfrm>
            <a:off x="383765" y="840733"/>
            <a:ext cx="2948008" cy="3977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tx1">
                    <a:lumMod val="75000"/>
                    <a:lumOff val="25000"/>
                  </a:schemeClr>
                </a:solidFill>
                <a:latin typeface="Century Gothic"/>
                <a:cs typeface="Calibri"/>
              </a:rPr>
              <a:t>HSM</a:t>
            </a:r>
            <a:endParaRPr lang="en-US" dirty="0"/>
          </a:p>
        </p:txBody>
      </p:sp>
      <p:sp>
        <p:nvSpPr>
          <p:cNvPr id="22" name="TextBox 21">
            <a:extLst>
              <a:ext uri="{FF2B5EF4-FFF2-40B4-BE49-F238E27FC236}">
                <a16:creationId xmlns:a16="http://schemas.microsoft.com/office/drawing/2014/main" id="{E3583A40-4C4C-4DF5-BA93-7E7D0F690B85}"/>
              </a:ext>
            </a:extLst>
          </p:cNvPr>
          <p:cNvSpPr txBox="1"/>
          <p:nvPr/>
        </p:nvSpPr>
        <p:spPr>
          <a:xfrm>
            <a:off x="3809115" y="856214"/>
            <a:ext cx="2948008" cy="3977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tx1">
                    <a:lumMod val="75000"/>
                    <a:lumOff val="25000"/>
                  </a:schemeClr>
                </a:solidFill>
                <a:latin typeface="Century Gothic"/>
                <a:cs typeface="Calibri"/>
              </a:rPr>
              <a:t>Potential Transition</a:t>
            </a:r>
            <a:endParaRPr lang="en-US" dirty="0"/>
          </a:p>
        </p:txBody>
      </p:sp>
      <p:sp>
        <p:nvSpPr>
          <p:cNvPr id="28" name="Rectangle 27">
            <a:extLst>
              <a:ext uri="{FF2B5EF4-FFF2-40B4-BE49-F238E27FC236}">
                <a16:creationId xmlns:a16="http://schemas.microsoft.com/office/drawing/2014/main" id="{AE6FC686-7FF1-41B5-915F-13EA755AD4B4}"/>
              </a:ext>
            </a:extLst>
          </p:cNvPr>
          <p:cNvSpPr/>
          <p:nvPr/>
        </p:nvSpPr>
        <p:spPr>
          <a:xfrm>
            <a:off x="9434422" y="4999008"/>
            <a:ext cx="215660" cy="316301"/>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9" name="Straight Arrow Connector 28">
            <a:extLst>
              <a:ext uri="{FF2B5EF4-FFF2-40B4-BE49-F238E27FC236}">
                <a16:creationId xmlns:a16="http://schemas.microsoft.com/office/drawing/2014/main" id="{AA2950B3-C488-437F-81F1-F9E18E147C4F}"/>
              </a:ext>
            </a:extLst>
          </p:cNvPr>
          <p:cNvCxnSpPr/>
          <p:nvPr/>
        </p:nvCxnSpPr>
        <p:spPr>
          <a:xfrm>
            <a:off x="6902886" y="4239648"/>
            <a:ext cx="2720196" cy="1026321"/>
          </a:xfrm>
          <a:prstGeom prst="straightConnector1">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3" descr="Map&#10;&#10;Description automatically generated">
            <a:extLst>
              <a:ext uri="{FF2B5EF4-FFF2-40B4-BE49-F238E27FC236}">
                <a16:creationId xmlns:a16="http://schemas.microsoft.com/office/drawing/2014/main" id="{378F5959-05D1-44F5-B52F-66963E07AADB}"/>
              </a:ext>
            </a:extLst>
          </p:cNvPr>
          <p:cNvPicPr>
            <a:picLocks noChangeAspect="1"/>
          </p:cNvPicPr>
          <p:nvPr/>
        </p:nvPicPr>
        <p:blipFill>
          <a:blip r:embed="rId4"/>
          <a:stretch>
            <a:fillRect/>
          </a:stretch>
        </p:blipFill>
        <p:spPr>
          <a:xfrm>
            <a:off x="269282" y="1320437"/>
            <a:ext cx="3176119" cy="2864855"/>
          </a:xfrm>
          <a:prstGeom prst="rect">
            <a:avLst/>
          </a:prstGeom>
          <a:ln w="57150">
            <a:solidFill>
              <a:srgbClr val="FF0000"/>
            </a:solidFill>
          </a:ln>
        </p:spPr>
      </p:pic>
      <p:pic>
        <p:nvPicPr>
          <p:cNvPr id="7" name="Picture 2" descr="Map&#10;&#10;Description automatically generated">
            <a:extLst>
              <a:ext uri="{FF2B5EF4-FFF2-40B4-BE49-F238E27FC236}">
                <a16:creationId xmlns:a16="http://schemas.microsoft.com/office/drawing/2014/main" id="{EC2E1543-C7B5-425E-A31D-7DA5D13C9251}"/>
              </a:ext>
            </a:extLst>
          </p:cNvPr>
          <p:cNvPicPr>
            <a:picLocks noChangeAspect="1"/>
          </p:cNvPicPr>
          <p:nvPr/>
        </p:nvPicPr>
        <p:blipFill>
          <a:blip r:embed="rId5"/>
          <a:stretch>
            <a:fillRect/>
          </a:stretch>
        </p:blipFill>
        <p:spPr>
          <a:xfrm>
            <a:off x="3682042" y="1322683"/>
            <a:ext cx="3204342" cy="2874475"/>
          </a:xfrm>
          <a:prstGeom prst="rect">
            <a:avLst/>
          </a:prstGeom>
          <a:ln w="57150">
            <a:solidFill>
              <a:srgbClr val="FF0000"/>
            </a:solidFill>
          </a:ln>
        </p:spPr>
      </p:pic>
      <p:grpSp>
        <p:nvGrpSpPr>
          <p:cNvPr id="5" name="Group 4">
            <a:extLst>
              <a:ext uri="{FF2B5EF4-FFF2-40B4-BE49-F238E27FC236}">
                <a16:creationId xmlns:a16="http://schemas.microsoft.com/office/drawing/2014/main" id="{A76E493D-B634-4995-AFA3-093411A9659E}"/>
              </a:ext>
            </a:extLst>
          </p:cNvPr>
          <p:cNvGrpSpPr/>
          <p:nvPr/>
        </p:nvGrpSpPr>
        <p:grpSpPr>
          <a:xfrm>
            <a:off x="3597139" y="4570261"/>
            <a:ext cx="3644318" cy="2055698"/>
            <a:chOff x="3912449" y="4312191"/>
            <a:chExt cx="3644318" cy="2055698"/>
          </a:xfrm>
        </p:grpSpPr>
        <p:sp>
          <p:nvSpPr>
            <p:cNvPr id="14" name="TextBox 13">
              <a:extLst>
                <a:ext uri="{FF2B5EF4-FFF2-40B4-BE49-F238E27FC236}">
                  <a16:creationId xmlns:a16="http://schemas.microsoft.com/office/drawing/2014/main" id="{E73F43EB-C53A-456B-8E9A-8FA2F5F6D89E}"/>
                </a:ext>
              </a:extLst>
            </p:cNvPr>
            <p:cNvSpPr txBox="1"/>
            <p:nvPr/>
          </p:nvSpPr>
          <p:spPr>
            <a:xfrm>
              <a:off x="3912449" y="4312191"/>
              <a:ext cx="364431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tx1">
                      <a:lumMod val="75000"/>
                      <a:lumOff val="25000"/>
                    </a:schemeClr>
                  </a:solidFill>
                  <a:latin typeface="Century Gothic"/>
                  <a:cs typeface="Calibri"/>
                </a:rPr>
                <a:t>Probability of Development</a:t>
              </a:r>
              <a:endParaRPr lang="en-US" dirty="0">
                <a:solidFill>
                  <a:schemeClr val="tx1">
                    <a:lumMod val="75000"/>
                    <a:lumOff val="25000"/>
                  </a:schemeClr>
                </a:solidFill>
                <a:cs typeface="Calibri"/>
              </a:endParaRPr>
            </a:p>
          </p:txBody>
        </p:sp>
        <p:grpSp>
          <p:nvGrpSpPr>
            <p:cNvPr id="9" name="Group 8">
              <a:extLst>
                <a:ext uri="{FF2B5EF4-FFF2-40B4-BE49-F238E27FC236}">
                  <a16:creationId xmlns:a16="http://schemas.microsoft.com/office/drawing/2014/main" id="{DF60EE68-4090-4526-9087-80A40B1F12F7}"/>
                </a:ext>
              </a:extLst>
            </p:cNvPr>
            <p:cNvGrpSpPr/>
            <p:nvPr/>
          </p:nvGrpSpPr>
          <p:grpSpPr>
            <a:xfrm>
              <a:off x="4030246" y="4797370"/>
              <a:ext cx="1705914" cy="1570519"/>
              <a:chOff x="8124063" y="4527763"/>
              <a:chExt cx="1705914" cy="1570519"/>
            </a:xfrm>
          </p:grpSpPr>
          <p:pic>
            <p:nvPicPr>
              <p:cNvPr id="31" name="Picture 30" descr="A picture containing shape&#10;&#10;Description automatically generated">
                <a:extLst>
                  <a:ext uri="{FF2B5EF4-FFF2-40B4-BE49-F238E27FC236}">
                    <a16:creationId xmlns:a16="http://schemas.microsoft.com/office/drawing/2014/main" id="{4B9477EC-C6E9-4257-9EFA-FCC5023F007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8134846" y="4527763"/>
                <a:ext cx="528565" cy="1190765"/>
              </a:xfrm>
              <a:prstGeom prst="rect">
                <a:avLst/>
              </a:prstGeom>
              <a:ln>
                <a:solidFill>
                  <a:schemeClr val="tx1"/>
                </a:solidFill>
              </a:ln>
            </p:spPr>
          </p:pic>
          <p:sp>
            <p:nvSpPr>
              <p:cNvPr id="32" name="Rectangle 31">
                <a:extLst>
                  <a:ext uri="{FF2B5EF4-FFF2-40B4-BE49-F238E27FC236}">
                    <a16:creationId xmlns:a16="http://schemas.microsoft.com/office/drawing/2014/main" id="{734BDC43-AC9A-4A66-B30D-353DE41F6EE9}"/>
                  </a:ext>
                </a:extLst>
              </p:cNvPr>
              <p:cNvSpPr/>
              <p:nvPr/>
            </p:nvSpPr>
            <p:spPr>
              <a:xfrm>
                <a:off x="8124063" y="5815893"/>
                <a:ext cx="549275" cy="269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dirty="0"/>
              </a:p>
            </p:txBody>
          </p:sp>
          <p:sp>
            <p:nvSpPr>
              <p:cNvPr id="33" name="TextBox 5">
                <a:extLst>
                  <a:ext uri="{FF2B5EF4-FFF2-40B4-BE49-F238E27FC236}">
                    <a16:creationId xmlns:a16="http://schemas.microsoft.com/office/drawing/2014/main" id="{FC352094-59F5-4AD6-A400-D34433CFA030}"/>
                  </a:ext>
                </a:extLst>
              </p:cNvPr>
              <p:cNvSpPr txBox="1"/>
              <p:nvPr/>
            </p:nvSpPr>
            <p:spPr>
              <a:xfrm>
                <a:off x="8672825" y="4527763"/>
                <a:ext cx="1157152"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High</a:t>
                </a:r>
              </a:p>
            </p:txBody>
          </p:sp>
          <p:sp>
            <p:nvSpPr>
              <p:cNvPr id="36" name="TextBox 5">
                <a:extLst>
                  <a:ext uri="{FF2B5EF4-FFF2-40B4-BE49-F238E27FC236}">
                    <a16:creationId xmlns:a16="http://schemas.microsoft.com/office/drawing/2014/main" id="{ECE3AC6C-CEFA-44B3-8AA1-2FDFB406F124}"/>
                  </a:ext>
                </a:extLst>
              </p:cNvPr>
              <p:cNvSpPr txBox="1"/>
              <p:nvPr/>
            </p:nvSpPr>
            <p:spPr>
              <a:xfrm>
                <a:off x="8672825" y="5409506"/>
                <a:ext cx="1157152"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Low</a:t>
                </a:r>
              </a:p>
            </p:txBody>
          </p:sp>
          <p:sp>
            <p:nvSpPr>
              <p:cNvPr id="37" name="TextBox 5">
                <a:extLst>
                  <a:ext uri="{FF2B5EF4-FFF2-40B4-BE49-F238E27FC236}">
                    <a16:creationId xmlns:a16="http://schemas.microsoft.com/office/drawing/2014/main" id="{3B17C6AB-C58E-4807-B6C7-23DDAFCF9FE0}"/>
                  </a:ext>
                </a:extLst>
              </p:cNvPr>
              <p:cNvSpPr txBox="1"/>
              <p:nvPr/>
            </p:nvSpPr>
            <p:spPr>
              <a:xfrm>
                <a:off x="8672824" y="5790505"/>
                <a:ext cx="1157152"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Protected</a:t>
                </a:r>
              </a:p>
            </p:txBody>
          </p:sp>
          <p:sp>
            <p:nvSpPr>
              <p:cNvPr id="38" name="TextBox 5">
                <a:extLst>
                  <a:ext uri="{FF2B5EF4-FFF2-40B4-BE49-F238E27FC236}">
                    <a16:creationId xmlns:a16="http://schemas.microsoft.com/office/drawing/2014/main" id="{F7E2943B-06DA-421D-928C-3C727CAE2479}"/>
                  </a:ext>
                </a:extLst>
              </p:cNvPr>
              <p:cNvSpPr txBox="1"/>
              <p:nvPr/>
            </p:nvSpPr>
            <p:spPr>
              <a:xfrm>
                <a:off x="8672825" y="4969478"/>
                <a:ext cx="1157152"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Medium</a:t>
                </a:r>
              </a:p>
            </p:txBody>
          </p:sp>
        </p:grpSp>
      </p:grpSp>
      <p:grpSp>
        <p:nvGrpSpPr>
          <p:cNvPr id="11" name="Group 10">
            <a:extLst>
              <a:ext uri="{FF2B5EF4-FFF2-40B4-BE49-F238E27FC236}">
                <a16:creationId xmlns:a16="http://schemas.microsoft.com/office/drawing/2014/main" id="{D8433F53-5FC6-3DBD-4B00-76E6ADE03F94}"/>
              </a:ext>
            </a:extLst>
          </p:cNvPr>
          <p:cNvGrpSpPr/>
          <p:nvPr/>
        </p:nvGrpSpPr>
        <p:grpSpPr>
          <a:xfrm>
            <a:off x="385976" y="4407051"/>
            <a:ext cx="2948008" cy="1918820"/>
            <a:chOff x="385976" y="4407051"/>
            <a:chExt cx="2948008" cy="1918820"/>
          </a:xfrm>
        </p:grpSpPr>
        <p:sp>
          <p:nvSpPr>
            <p:cNvPr id="20" name="TextBox 19">
              <a:extLst>
                <a:ext uri="{FF2B5EF4-FFF2-40B4-BE49-F238E27FC236}">
                  <a16:creationId xmlns:a16="http://schemas.microsoft.com/office/drawing/2014/main" id="{4E05E16F-ED24-4B0F-8416-150F1B6DB49A}"/>
                </a:ext>
              </a:extLst>
            </p:cNvPr>
            <p:cNvSpPr txBox="1"/>
            <p:nvPr/>
          </p:nvSpPr>
          <p:spPr>
            <a:xfrm>
              <a:off x="385976" y="4407051"/>
              <a:ext cx="2948008" cy="3977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tx1">
                      <a:lumMod val="75000"/>
                      <a:lumOff val="25000"/>
                    </a:schemeClr>
                  </a:solidFill>
                  <a:latin typeface="Century Gothic"/>
                  <a:cs typeface="Calibri"/>
                </a:rPr>
                <a:t>Suitability of Habitat</a:t>
              </a:r>
            </a:p>
          </p:txBody>
        </p:sp>
        <p:grpSp>
          <p:nvGrpSpPr>
            <p:cNvPr id="15" name="Group 14">
              <a:extLst>
                <a:ext uri="{FF2B5EF4-FFF2-40B4-BE49-F238E27FC236}">
                  <a16:creationId xmlns:a16="http://schemas.microsoft.com/office/drawing/2014/main" id="{10EFF0FA-FA1A-498A-BBC4-FEC307964EB4}"/>
                </a:ext>
              </a:extLst>
            </p:cNvPr>
            <p:cNvGrpSpPr/>
            <p:nvPr/>
          </p:nvGrpSpPr>
          <p:grpSpPr>
            <a:xfrm>
              <a:off x="490317" y="4879226"/>
              <a:ext cx="1706015" cy="1446645"/>
              <a:chOff x="6715270" y="4127551"/>
              <a:chExt cx="1706015" cy="1446645"/>
            </a:xfrm>
          </p:grpSpPr>
          <p:sp>
            <p:nvSpPr>
              <p:cNvPr id="42" name="TextBox 41">
                <a:extLst>
                  <a:ext uri="{FF2B5EF4-FFF2-40B4-BE49-F238E27FC236}">
                    <a16:creationId xmlns:a16="http://schemas.microsoft.com/office/drawing/2014/main" id="{B47C5E96-5CD8-435A-A6ED-641327E26631}"/>
                  </a:ext>
                </a:extLst>
              </p:cNvPr>
              <p:cNvSpPr txBox="1"/>
              <p:nvPr/>
            </p:nvSpPr>
            <p:spPr>
              <a:xfrm>
                <a:off x="7264839" y="4127551"/>
                <a:ext cx="101647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cs typeface="Times New Roman" panose="02020603050405020304" pitchFamily="18" charset="0"/>
                  </a:rPr>
                  <a:t>Very Low</a:t>
                </a:r>
              </a:p>
            </p:txBody>
          </p:sp>
          <p:sp>
            <p:nvSpPr>
              <p:cNvPr id="43" name="TextBox 42">
                <a:extLst>
                  <a:ext uri="{FF2B5EF4-FFF2-40B4-BE49-F238E27FC236}">
                    <a16:creationId xmlns:a16="http://schemas.microsoft.com/office/drawing/2014/main" id="{0BD3D68A-AED4-4C5E-BC8F-BA8064B5F07D}"/>
                  </a:ext>
                </a:extLst>
              </p:cNvPr>
              <p:cNvSpPr txBox="1"/>
              <p:nvPr/>
            </p:nvSpPr>
            <p:spPr>
              <a:xfrm>
                <a:off x="7264133" y="4411824"/>
                <a:ext cx="1157152"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Low</a:t>
                </a:r>
              </a:p>
            </p:txBody>
          </p:sp>
          <p:sp>
            <p:nvSpPr>
              <p:cNvPr id="44" name="TextBox 43">
                <a:extLst>
                  <a:ext uri="{FF2B5EF4-FFF2-40B4-BE49-F238E27FC236}">
                    <a16:creationId xmlns:a16="http://schemas.microsoft.com/office/drawing/2014/main" id="{A476175A-8049-4E47-8EF0-F3B2E79952E2}"/>
                  </a:ext>
                </a:extLst>
              </p:cNvPr>
              <p:cNvSpPr txBox="1"/>
              <p:nvPr/>
            </p:nvSpPr>
            <p:spPr>
              <a:xfrm>
                <a:off x="7264133" y="4674910"/>
                <a:ext cx="922691"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Medium</a:t>
                </a:r>
              </a:p>
            </p:txBody>
          </p:sp>
          <p:sp>
            <p:nvSpPr>
              <p:cNvPr id="45" name="TextBox 44">
                <a:extLst>
                  <a:ext uri="{FF2B5EF4-FFF2-40B4-BE49-F238E27FC236}">
                    <a16:creationId xmlns:a16="http://schemas.microsoft.com/office/drawing/2014/main" id="{1AB59700-A4DE-4F67-A495-35731366FFA0}"/>
                  </a:ext>
                </a:extLst>
              </p:cNvPr>
              <p:cNvSpPr txBox="1"/>
              <p:nvPr/>
            </p:nvSpPr>
            <p:spPr>
              <a:xfrm>
                <a:off x="7264133" y="4946111"/>
                <a:ext cx="1157152"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High</a:t>
                </a:r>
              </a:p>
            </p:txBody>
          </p:sp>
          <p:sp>
            <p:nvSpPr>
              <p:cNvPr id="46" name="TextBox 45">
                <a:extLst>
                  <a:ext uri="{FF2B5EF4-FFF2-40B4-BE49-F238E27FC236}">
                    <a16:creationId xmlns:a16="http://schemas.microsoft.com/office/drawing/2014/main" id="{D53378BA-B59E-416C-B475-37FE0438F3D6}"/>
                  </a:ext>
                </a:extLst>
              </p:cNvPr>
              <p:cNvSpPr txBox="1"/>
              <p:nvPr/>
            </p:nvSpPr>
            <p:spPr>
              <a:xfrm>
                <a:off x="7264133" y="5266419"/>
                <a:ext cx="10633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Very High</a:t>
                </a:r>
              </a:p>
            </p:txBody>
          </p:sp>
          <p:sp>
            <p:nvSpPr>
              <p:cNvPr id="47" name="Rectangle 46">
                <a:extLst>
                  <a:ext uri="{FF2B5EF4-FFF2-40B4-BE49-F238E27FC236}">
                    <a16:creationId xmlns:a16="http://schemas.microsoft.com/office/drawing/2014/main" id="{A3EACE5B-2310-4100-BBA4-B4A13C4109FB}"/>
                  </a:ext>
                </a:extLst>
              </p:cNvPr>
              <p:cNvSpPr/>
              <p:nvPr/>
            </p:nvSpPr>
            <p:spPr>
              <a:xfrm>
                <a:off x="6715270" y="4145618"/>
                <a:ext cx="549275" cy="269875"/>
              </a:xfrm>
              <a:prstGeom prst="rect">
                <a:avLst/>
              </a:prstGeom>
              <a:solidFill>
                <a:srgbClr val="FFFC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dirty="0"/>
              </a:p>
            </p:txBody>
          </p:sp>
          <p:sp>
            <p:nvSpPr>
              <p:cNvPr id="48" name="Rectangle 47">
                <a:extLst>
                  <a:ext uri="{FF2B5EF4-FFF2-40B4-BE49-F238E27FC236}">
                    <a16:creationId xmlns:a16="http://schemas.microsoft.com/office/drawing/2014/main" id="{DDD31A51-B4FD-40EB-98E5-EEB97D46EEBE}"/>
                  </a:ext>
                </a:extLst>
              </p:cNvPr>
              <p:cNvSpPr/>
              <p:nvPr/>
            </p:nvSpPr>
            <p:spPr>
              <a:xfrm>
                <a:off x="6715591" y="4417597"/>
                <a:ext cx="549275" cy="269875"/>
              </a:xfrm>
              <a:prstGeom prst="rect">
                <a:avLst/>
              </a:prstGeom>
              <a:solidFill>
                <a:srgbClr val="FEF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dirty="0"/>
              </a:p>
            </p:txBody>
          </p:sp>
          <p:sp>
            <p:nvSpPr>
              <p:cNvPr id="49" name="Rectangle 48">
                <a:extLst>
                  <a:ext uri="{FF2B5EF4-FFF2-40B4-BE49-F238E27FC236}">
                    <a16:creationId xmlns:a16="http://schemas.microsoft.com/office/drawing/2014/main" id="{ACE54798-EF24-49DE-83E5-581620CA6BEA}"/>
                  </a:ext>
                </a:extLst>
              </p:cNvPr>
              <p:cNvSpPr/>
              <p:nvPr/>
            </p:nvSpPr>
            <p:spPr>
              <a:xfrm>
                <a:off x="6715270" y="4701797"/>
                <a:ext cx="549275" cy="269875"/>
              </a:xfrm>
              <a:prstGeom prst="rect">
                <a:avLst/>
              </a:prstGeom>
              <a:solidFill>
                <a:srgbClr val="EE46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dirty="0"/>
              </a:p>
            </p:txBody>
          </p:sp>
          <p:sp>
            <p:nvSpPr>
              <p:cNvPr id="50" name="Rectangle 49">
                <a:extLst>
                  <a:ext uri="{FF2B5EF4-FFF2-40B4-BE49-F238E27FC236}">
                    <a16:creationId xmlns:a16="http://schemas.microsoft.com/office/drawing/2014/main" id="{7BBB2BFC-53F5-4D18-BDDA-CC6F55CFDAA6}"/>
                  </a:ext>
                </a:extLst>
              </p:cNvPr>
              <p:cNvSpPr/>
              <p:nvPr/>
            </p:nvSpPr>
            <p:spPr>
              <a:xfrm>
                <a:off x="6715270" y="4970221"/>
                <a:ext cx="549275" cy="269875"/>
              </a:xfrm>
              <a:prstGeom prst="rect">
                <a:avLst/>
              </a:prstGeom>
              <a:solidFill>
                <a:srgbClr val="AC52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dirty="0"/>
              </a:p>
            </p:txBody>
          </p:sp>
          <p:sp>
            <p:nvSpPr>
              <p:cNvPr id="51" name="Rectangle 50">
                <a:extLst>
                  <a:ext uri="{FF2B5EF4-FFF2-40B4-BE49-F238E27FC236}">
                    <a16:creationId xmlns:a16="http://schemas.microsoft.com/office/drawing/2014/main" id="{14BBD78C-6014-4FF3-8BB0-1E71AC1F5D51}"/>
                  </a:ext>
                </a:extLst>
              </p:cNvPr>
              <p:cNvSpPr/>
              <p:nvPr/>
            </p:nvSpPr>
            <p:spPr>
              <a:xfrm>
                <a:off x="6715270" y="5239901"/>
                <a:ext cx="549275" cy="269875"/>
              </a:xfrm>
              <a:prstGeom prst="rect">
                <a:avLst/>
              </a:prstGeom>
              <a:solidFill>
                <a:srgbClr val="4F2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dirty="0"/>
              </a:p>
            </p:txBody>
          </p:sp>
        </p:grpSp>
      </p:grpSp>
      <p:sp>
        <p:nvSpPr>
          <p:cNvPr id="4" name="TextBox 3">
            <a:extLst>
              <a:ext uri="{FF2B5EF4-FFF2-40B4-BE49-F238E27FC236}">
                <a16:creationId xmlns:a16="http://schemas.microsoft.com/office/drawing/2014/main" id="{3CECA639-1DA2-4A2C-8BA6-C7D855FDF4F1}"/>
              </a:ext>
            </a:extLst>
          </p:cNvPr>
          <p:cNvSpPr txBox="1"/>
          <p:nvPr/>
        </p:nvSpPr>
        <p:spPr>
          <a:xfrm>
            <a:off x="101662" y="190525"/>
            <a:ext cx="12937835" cy="7222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Results: Comparing HSM &amp; Potential Transition</a:t>
            </a:r>
            <a:endParaRPr lang="en-US" dirty="0"/>
          </a:p>
        </p:txBody>
      </p:sp>
      <p:sp>
        <p:nvSpPr>
          <p:cNvPr id="10" name="TextBox 9">
            <a:extLst>
              <a:ext uri="{FF2B5EF4-FFF2-40B4-BE49-F238E27FC236}">
                <a16:creationId xmlns:a16="http://schemas.microsoft.com/office/drawing/2014/main" id="{FA94044C-96AF-4573-8749-FA89543CE524}"/>
              </a:ext>
            </a:extLst>
          </p:cNvPr>
          <p:cNvSpPr txBox="1"/>
          <p:nvPr/>
        </p:nvSpPr>
        <p:spPr>
          <a:xfrm>
            <a:off x="7535261" y="1713271"/>
            <a:ext cx="4226831" cy="2062103"/>
          </a:xfrm>
          <a:prstGeom prst="rect">
            <a:avLst/>
          </a:prstGeom>
          <a:noFill/>
          <a:ln w="57150">
            <a:solidFill>
              <a:srgbClr val="FF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a:solidFill>
                  <a:schemeClr val="tx1">
                    <a:lumMod val="75000"/>
                    <a:lumOff val="25000"/>
                  </a:schemeClr>
                </a:solidFill>
                <a:latin typeface="Century Gothic"/>
                <a:cs typeface="Calibri"/>
              </a:rPr>
              <a:t>Areas with suitable habitat and low probability of being developed </a:t>
            </a:r>
            <a:endParaRPr lang="en-US" sz="3200" dirty="0">
              <a:solidFill>
                <a:schemeClr val="tx1">
                  <a:lumMod val="75000"/>
                  <a:lumOff val="25000"/>
                </a:schemeClr>
              </a:solidFill>
              <a:ea typeface="+mn-lt"/>
              <a:cs typeface="+mn-lt"/>
            </a:endParaRPr>
          </a:p>
        </p:txBody>
      </p:sp>
      <p:grpSp>
        <p:nvGrpSpPr>
          <p:cNvPr id="34" name="Group 33">
            <a:extLst>
              <a:ext uri="{FF2B5EF4-FFF2-40B4-BE49-F238E27FC236}">
                <a16:creationId xmlns:a16="http://schemas.microsoft.com/office/drawing/2014/main" id="{4F309C8A-D52B-4E43-A0B4-C29C6F773D82}"/>
              </a:ext>
            </a:extLst>
          </p:cNvPr>
          <p:cNvGrpSpPr/>
          <p:nvPr/>
        </p:nvGrpSpPr>
        <p:grpSpPr>
          <a:xfrm>
            <a:off x="11562816" y="4034964"/>
            <a:ext cx="340184" cy="577254"/>
            <a:chOff x="11389103" y="2119420"/>
            <a:chExt cx="413405" cy="656448"/>
          </a:xfrm>
        </p:grpSpPr>
        <p:pic>
          <p:nvPicPr>
            <p:cNvPr id="35" name="Picture 34" descr="A close up of a logo&#10;&#10;Description automatically generated">
              <a:extLst>
                <a:ext uri="{FF2B5EF4-FFF2-40B4-BE49-F238E27FC236}">
                  <a16:creationId xmlns:a16="http://schemas.microsoft.com/office/drawing/2014/main" id="{2409B277-8BD4-D345-B338-23D91FE9AD8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1434698" y="2357857"/>
              <a:ext cx="322216" cy="418011"/>
            </a:xfrm>
            <a:prstGeom prst="rect">
              <a:avLst/>
            </a:prstGeom>
          </p:spPr>
        </p:pic>
        <p:sp>
          <p:nvSpPr>
            <p:cNvPr id="39" name="TextBox 38">
              <a:extLst>
                <a:ext uri="{FF2B5EF4-FFF2-40B4-BE49-F238E27FC236}">
                  <a16:creationId xmlns:a16="http://schemas.microsoft.com/office/drawing/2014/main" id="{FF3FD301-94F7-2249-9F50-785DF968BAFC}"/>
                </a:ext>
              </a:extLst>
            </p:cNvPr>
            <p:cNvSpPr txBox="1"/>
            <p:nvPr/>
          </p:nvSpPr>
          <p:spPr>
            <a:xfrm>
              <a:off x="11389103" y="2119420"/>
              <a:ext cx="413405" cy="261610"/>
            </a:xfrm>
            <a:prstGeom prst="rect">
              <a:avLst/>
            </a:prstGeom>
            <a:noFill/>
          </p:spPr>
          <p:txBody>
            <a:bodyPr wrap="square" rtlCol="0">
              <a:spAutoFit/>
            </a:bodyPr>
            <a:lstStyle/>
            <a:p>
              <a:pPr algn="ctr"/>
              <a:r>
                <a:rPr lang="en-US" sz="1100" dirty="0">
                  <a:solidFill>
                    <a:schemeClr val="tx1">
                      <a:lumMod val="75000"/>
                      <a:lumOff val="25000"/>
                    </a:schemeClr>
                  </a:solidFill>
                  <a:latin typeface="Century Gothic" panose="020B0502020202020204" pitchFamily="34" charset="0"/>
                </a:rPr>
                <a:t>N</a:t>
              </a:r>
            </a:p>
          </p:txBody>
        </p:sp>
      </p:grpSp>
      <p:grpSp>
        <p:nvGrpSpPr>
          <p:cNvPr id="56" name="Group 55">
            <a:extLst>
              <a:ext uri="{FF2B5EF4-FFF2-40B4-BE49-F238E27FC236}">
                <a16:creationId xmlns:a16="http://schemas.microsoft.com/office/drawing/2014/main" id="{1CF8648D-F216-1B4D-A0FB-C07FA6CE8232}"/>
              </a:ext>
            </a:extLst>
          </p:cNvPr>
          <p:cNvGrpSpPr/>
          <p:nvPr/>
        </p:nvGrpSpPr>
        <p:grpSpPr>
          <a:xfrm>
            <a:off x="9462106" y="6211954"/>
            <a:ext cx="1454170" cy="347956"/>
            <a:chOff x="5344649" y="5522598"/>
            <a:chExt cx="1799640" cy="220160"/>
          </a:xfrm>
        </p:grpSpPr>
        <p:sp>
          <p:nvSpPr>
            <p:cNvPr id="57" name="Rectangle 412">
              <a:extLst>
                <a:ext uri="{FF2B5EF4-FFF2-40B4-BE49-F238E27FC236}">
                  <a16:creationId xmlns:a16="http://schemas.microsoft.com/office/drawing/2014/main" id="{F7397DB2-A141-8542-B9BB-1D835C671999}"/>
                </a:ext>
              </a:extLst>
            </p:cNvPr>
            <p:cNvSpPr>
              <a:spLocks noChangeArrowheads="1"/>
            </p:cNvSpPr>
            <p:nvPr/>
          </p:nvSpPr>
          <p:spPr bwMode="auto">
            <a:xfrm>
              <a:off x="6824892" y="5522613"/>
              <a:ext cx="319397" cy="136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solidFill>
                    <a:srgbClr val="3F3F3F"/>
                  </a:solidFill>
                  <a:latin typeface="Century Gothic" panose="020B0502020202020204" pitchFamily="34" charset="0"/>
                </a:rPr>
                <a:t>km</a:t>
              </a:r>
              <a:endParaRPr kumimoji="0" lang="en-US" altLang="en-US" sz="1400" b="0" i="0" u="none" strike="noStrike" cap="none" normalizeH="0" baseline="0" dirty="0">
                <a:ln>
                  <a:noFill/>
                </a:ln>
                <a:solidFill>
                  <a:srgbClr val="3F3F3F"/>
                </a:solidFill>
                <a:effectLst/>
                <a:latin typeface="Century Gothic" panose="020B0502020202020204" pitchFamily="34" charset="0"/>
              </a:endParaRPr>
            </a:p>
          </p:txBody>
        </p:sp>
        <p:sp>
          <p:nvSpPr>
            <p:cNvPr id="58" name="Line 413">
              <a:extLst>
                <a:ext uri="{FF2B5EF4-FFF2-40B4-BE49-F238E27FC236}">
                  <a16:creationId xmlns:a16="http://schemas.microsoft.com/office/drawing/2014/main" id="{C7BE2E60-B6AD-D848-92CF-080738312B7F}"/>
                </a:ext>
              </a:extLst>
            </p:cNvPr>
            <p:cNvSpPr>
              <a:spLocks noChangeShapeType="1"/>
            </p:cNvSpPr>
            <p:nvPr/>
          </p:nvSpPr>
          <p:spPr bwMode="auto">
            <a:xfrm flipV="1">
              <a:off x="5413260" y="5664807"/>
              <a:ext cx="0" cy="77951"/>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9" name="Line 414">
              <a:extLst>
                <a:ext uri="{FF2B5EF4-FFF2-40B4-BE49-F238E27FC236}">
                  <a16:creationId xmlns:a16="http://schemas.microsoft.com/office/drawing/2014/main" id="{8BD9AEDB-FEE5-BE40-8A2E-62858D656D91}"/>
                </a:ext>
              </a:extLst>
            </p:cNvPr>
            <p:cNvSpPr>
              <a:spLocks noChangeShapeType="1"/>
            </p:cNvSpPr>
            <p:nvPr/>
          </p:nvSpPr>
          <p:spPr bwMode="auto">
            <a:xfrm flipV="1">
              <a:off x="5977809" y="5664807"/>
              <a:ext cx="0" cy="77951"/>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0" name="Line 415">
              <a:extLst>
                <a:ext uri="{FF2B5EF4-FFF2-40B4-BE49-F238E27FC236}">
                  <a16:creationId xmlns:a16="http://schemas.microsoft.com/office/drawing/2014/main" id="{CC098990-F98D-F447-B84B-842AB078EBDB}"/>
                </a:ext>
              </a:extLst>
            </p:cNvPr>
            <p:cNvSpPr>
              <a:spLocks noChangeShapeType="1"/>
            </p:cNvSpPr>
            <p:nvPr/>
          </p:nvSpPr>
          <p:spPr bwMode="auto">
            <a:xfrm flipV="1">
              <a:off x="6544896" y="5664807"/>
              <a:ext cx="0" cy="77951"/>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1" name="Line 416">
              <a:extLst>
                <a:ext uri="{FF2B5EF4-FFF2-40B4-BE49-F238E27FC236}">
                  <a16:creationId xmlns:a16="http://schemas.microsoft.com/office/drawing/2014/main" id="{7022B48B-5F59-F845-AB97-7749C4B40FE8}"/>
                </a:ext>
              </a:extLst>
            </p:cNvPr>
            <p:cNvSpPr>
              <a:spLocks noChangeShapeType="1"/>
            </p:cNvSpPr>
            <p:nvPr/>
          </p:nvSpPr>
          <p:spPr bwMode="auto">
            <a:xfrm flipV="1">
              <a:off x="5696169" y="5688316"/>
              <a:ext cx="0" cy="54442"/>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2" name="Line 417">
              <a:extLst>
                <a:ext uri="{FF2B5EF4-FFF2-40B4-BE49-F238E27FC236}">
                  <a16:creationId xmlns:a16="http://schemas.microsoft.com/office/drawing/2014/main" id="{6EB298A7-98E4-254D-B3B0-3C811A54CBFC}"/>
                </a:ext>
              </a:extLst>
            </p:cNvPr>
            <p:cNvSpPr>
              <a:spLocks noChangeShapeType="1"/>
            </p:cNvSpPr>
            <p:nvPr/>
          </p:nvSpPr>
          <p:spPr bwMode="auto">
            <a:xfrm flipV="1">
              <a:off x="6261987" y="5688316"/>
              <a:ext cx="0" cy="54442"/>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3" name="Line 418">
              <a:extLst>
                <a:ext uri="{FF2B5EF4-FFF2-40B4-BE49-F238E27FC236}">
                  <a16:creationId xmlns:a16="http://schemas.microsoft.com/office/drawing/2014/main" id="{CDD8D183-6F29-284A-A53B-38AA9417931F}"/>
                </a:ext>
              </a:extLst>
            </p:cNvPr>
            <p:cNvSpPr>
              <a:spLocks noChangeShapeType="1"/>
            </p:cNvSpPr>
            <p:nvPr/>
          </p:nvSpPr>
          <p:spPr bwMode="auto">
            <a:xfrm>
              <a:off x="5413260" y="5742758"/>
              <a:ext cx="1131636" cy="0"/>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4" name="Rectangle 419">
              <a:extLst>
                <a:ext uri="{FF2B5EF4-FFF2-40B4-BE49-F238E27FC236}">
                  <a16:creationId xmlns:a16="http://schemas.microsoft.com/office/drawing/2014/main" id="{9E0C0FC4-909F-2142-B837-B14EEB77CFB4}"/>
                </a:ext>
              </a:extLst>
            </p:cNvPr>
            <p:cNvSpPr>
              <a:spLocks noChangeArrowheads="1"/>
            </p:cNvSpPr>
            <p:nvPr/>
          </p:nvSpPr>
          <p:spPr bwMode="auto">
            <a:xfrm>
              <a:off x="5344649" y="5522617"/>
              <a:ext cx="122997" cy="136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3F3F3F"/>
                  </a:solidFill>
                  <a:effectLst/>
                  <a:latin typeface="Century Gothic" panose="020B0502020202020204" pitchFamily="34" charset="0"/>
                </a:rPr>
                <a:t>0</a:t>
              </a:r>
            </a:p>
          </p:txBody>
        </p:sp>
        <p:sp>
          <p:nvSpPr>
            <p:cNvPr id="65" name="Rectangle 420">
              <a:extLst>
                <a:ext uri="{FF2B5EF4-FFF2-40B4-BE49-F238E27FC236}">
                  <a16:creationId xmlns:a16="http://schemas.microsoft.com/office/drawing/2014/main" id="{D5044D54-0B40-F247-9228-7458E3BFEAD8}"/>
                </a:ext>
              </a:extLst>
            </p:cNvPr>
            <p:cNvSpPr>
              <a:spLocks noChangeArrowheads="1"/>
            </p:cNvSpPr>
            <p:nvPr/>
          </p:nvSpPr>
          <p:spPr bwMode="auto">
            <a:xfrm>
              <a:off x="5872882" y="5522616"/>
              <a:ext cx="245995" cy="136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3F3F3F"/>
                  </a:solidFill>
                  <a:effectLst/>
                  <a:latin typeface="Century Gothic" panose="020B0502020202020204" pitchFamily="34" charset="0"/>
                </a:rPr>
                <a:t>50</a:t>
              </a:r>
            </a:p>
          </p:txBody>
        </p:sp>
        <p:sp>
          <p:nvSpPr>
            <p:cNvPr id="66" name="Rectangle 421">
              <a:extLst>
                <a:ext uri="{FF2B5EF4-FFF2-40B4-BE49-F238E27FC236}">
                  <a16:creationId xmlns:a16="http://schemas.microsoft.com/office/drawing/2014/main" id="{7438736B-4B2E-024C-92DD-9E32CBF58085}"/>
                </a:ext>
              </a:extLst>
            </p:cNvPr>
            <p:cNvSpPr>
              <a:spLocks noChangeArrowheads="1"/>
            </p:cNvSpPr>
            <p:nvPr/>
          </p:nvSpPr>
          <p:spPr bwMode="auto">
            <a:xfrm>
              <a:off x="6430107" y="5522598"/>
              <a:ext cx="368993" cy="136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solidFill>
                    <a:srgbClr val="3F3F3F"/>
                  </a:solidFill>
                  <a:latin typeface="Century Gothic" panose="020B0502020202020204" pitchFamily="34" charset="0"/>
                </a:rPr>
                <a:t>100</a:t>
              </a:r>
              <a:endParaRPr kumimoji="0" lang="en-US" altLang="en-US" sz="1400" b="0" i="0" u="none" strike="noStrike" cap="none" normalizeH="0" baseline="0" dirty="0">
                <a:ln>
                  <a:noFill/>
                </a:ln>
                <a:solidFill>
                  <a:srgbClr val="3F3F3F"/>
                </a:solidFill>
                <a:effectLst/>
                <a:latin typeface="Century Gothic" panose="020B0502020202020204" pitchFamily="34" charset="0"/>
              </a:endParaRPr>
            </a:p>
          </p:txBody>
        </p:sp>
      </p:grpSp>
      <p:grpSp>
        <p:nvGrpSpPr>
          <p:cNvPr id="89" name="Group 88">
            <a:extLst>
              <a:ext uri="{FF2B5EF4-FFF2-40B4-BE49-F238E27FC236}">
                <a16:creationId xmlns:a16="http://schemas.microsoft.com/office/drawing/2014/main" id="{AE9C4444-4BB2-8249-91BB-41E7CEB71F03}"/>
              </a:ext>
            </a:extLst>
          </p:cNvPr>
          <p:cNvGrpSpPr>
            <a:grpSpLocks noChangeAspect="1"/>
          </p:cNvGrpSpPr>
          <p:nvPr/>
        </p:nvGrpSpPr>
        <p:grpSpPr>
          <a:xfrm>
            <a:off x="5971830" y="4274663"/>
            <a:ext cx="1002194" cy="306117"/>
            <a:chOff x="5344649" y="5545728"/>
            <a:chExt cx="1767175" cy="197030"/>
          </a:xfrm>
        </p:grpSpPr>
        <p:sp>
          <p:nvSpPr>
            <p:cNvPr id="90" name="Rectangle 412">
              <a:extLst>
                <a:ext uri="{FF2B5EF4-FFF2-40B4-BE49-F238E27FC236}">
                  <a16:creationId xmlns:a16="http://schemas.microsoft.com/office/drawing/2014/main" id="{F62BD065-A553-D046-9F52-DE5A64434DB4}"/>
                </a:ext>
              </a:extLst>
            </p:cNvPr>
            <p:cNvSpPr>
              <a:spLocks noChangeArrowheads="1"/>
            </p:cNvSpPr>
            <p:nvPr/>
          </p:nvSpPr>
          <p:spPr bwMode="auto">
            <a:xfrm>
              <a:off x="6656743" y="5545733"/>
              <a:ext cx="455081" cy="1386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solidFill>
                    <a:srgbClr val="3F3F3F"/>
                  </a:solidFill>
                  <a:latin typeface="Century Gothic" panose="020B0502020202020204" pitchFamily="34" charset="0"/>
                </a:rPr>
                <a:t>km</a:t>
              </a:r>
              <a:endParaRPr kumimoji="0" lang="en-US" altLang="en-US" sz="1400" b="0" i="0" u="none" strike="noStrike" cap="none" normalizeH="0" baseline="0" dirty="0">
                <a:ln>
                  <a:noFill/>
                </a:ln>
                <a:solidFill>
                  <a:srgbClr val="3F3F3F"/>
                </a:solidFill>
                <a:effectLst/>
                <a:latin typeface="Century Gothic" panose="020B0502020202020204" pitchFamily="34" charset="0"/>
              </a:endParaRPr>
            </a:p>
          </p:txBody>
        </p:sp>
        <p:sp>
          <p:nvSpPr>
            <p:cNvPr id="91" name="Line 413">
              <a:extLst>
                <a:ext uri="{FF2B5EF4-FFF2-40B4-BE49-F238E27FC236}">
                  <a16:creationId xmlns:a16="http://schemas.microsoft.com/office/drawing/2014/main" id="{B59F93FA-BC19-AC4C-A956-08D89342DE6B}"/>
                </a:ext>
              </a:extLst>
            </p:cNvPr>
            <p:cNvSpPr>
              <a:spLocks noChangeShapeType="1"/>
            </p:cNvSpPr>
            <p:nvPr/>
          </p:nvSpPr>
          <p:spPr bwMode="auto">
            <a:xfrm flipV="1">
              <a:off x="5413260" y="5664807"/>
              <a:ext cx="0" cy="77951"/>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2" name="Line 414">
              <a:extLst>
                <a:ext uri="{FF2B5EF4-FFF2-40B4-BE49-F238E27FC236}">
                  <a16:creationId xmlns:a16="http://schemas.microsoft.com/office/drawing/2014/main" id="{1C6D716B-8F18-F24C-AA71-B03A863F97A1}"/>
                </a:ext>
              </a:extLst>
            </p:cNvPr>
            <p:cNvSpPr>
              <a:spLocks noChangeShapeType="1"/>
            </p:cNvSpPr>
            <p:nvPr/>
          </p:nvSpPr>
          <p:spPr bwMode="auto">
            <a:xfrm flipV="1">
              <a:off x="5977809" y="5664807"/>
              <a:ext cx="0" cy="77951"/>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3" name="Line 415">
              <a:extLst>
                <a:ext uri="{FF2B5EF4-FFF2-40B4-BE49-F238E27FC236}">
                  <a16:creationId xmlns:a16="http://schemas.microsoft.com/office/drawing/2014/main" id="{A6B524A9-F311-E740-B65A-BE2F7C6D1440}"/>
                </a:ext>
              </a:extLst>
            </p:cNvPr>
            <p:cNvSpPr>
              <a:spLocks noChangeShapeType="1"/>
            </p:cNvSpPr>
            <p:nvPr/>
          </p:nvSpPr>
          <p:spPr bwMode="auto">
            <a:xfrm flipV="1">
              <a:off x="6544896" y="5664807"/>
              <a:ext cx="0" cy="77951"/>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3F3F3F"/>
                </a:solidFill>
              </a:endParaRPr>
            </a:p>
          </p:txBody>
        </p:sp>
        <p:sp>
          <p:nvSpPr>
            <p:cNvPr id="94" name="Line 416">
              <a:extLst>
                <a:ext uri="{FF2B5EF4-FFF2-40B4-BE49-F238E27FC236}">
                  <a16:creationId xmlns:a16="http://schemas.microsoft.com/office/drawing/2014/main" id="{75229408-0858-7840-B66C-80FEA3B16EA1}"/>
                </a:ext>
              </a:extLst>
            </p:cNvPr>
            <p:cNvSpPr>
              <a:spLocks noChangeShapeType="1"/>
            </p:cNvSpPr>
            <p:nvPr/>
          </p:nvSpPr>
          <p:spPr bwMode="auto">
            <a:xfrm flipV="1">
              <a:off x="5696169" y="5688316"/>
              <a:ext cx="0" cy="54442"/>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5" name="Line 417">
              <a:extLst>
                <a:ext uri="{FF2B5EF4-FFF2-40B4-BE49-F238E27FC236}">
                  <a16:creationId xmlns:a16="http://schemas.microsoft.com/office/drawing/2014/main" id="{53D1E0AA-AE08-974C-AF25-0C9BD8E39774}"/>
                </a:ext>
              </a:extLst>
            </p:cNvPr>
            <p:cNvSpPr>
              <a:spLocks noChangeShapeType="1"/>
            </p:cNvSpPr>
            <p:nvPr/>
          </p:nvSpPr>
          <p:spPr bwMode="auto">
            <a:xfrm flipV="1">
              <a:off x="6261987" y="5688316"/>
              <a:ext cx="0" cy="54442"/>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6" name="Line 418">
              <a:extLst>
                <a:ext uri="{FF2B5EF4-FFF2-40B4-BE49-F238E27FC236}">
                  <a16:creationId xmlns:a16="http://schemas.microsoft.com/office/drawing/2014/main" id="{24278E1F-BD52-6840-A68B-E5D9DDF443C0}"/>
                </a:ext>
              </a:extLst>
            </p:cNvPr>
            <p:cNvSpPr>
              <a:spLocks noChangeShapeType="1"/>
            </p:cNvSpPr>
            <p:nvPr/>
          </p:nvSpPr>
          <p:spPr bwMode="auto">
            <a:xfrm>
              <a:off x="5413260" y="5742758"/>
              <a:ext cx="1131636" cy="0"/>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dirty="0"/>
            </a:p>
          </p:txBody>
        </p:sp>
        <p:sp>
          <p:nvSpPr>
            <p:cNvPr id="97" name="Rectangle 419">
              <a:extLst>
                <a:ext uri="{FF2B5EF4-FFF2-40B4-BE49-F238E27FC236}">
                  <a16:creationId xmlns:a16="http://schemas.microsoft.com/office/drawing/2014/main" id="{2F8060E8-F588-884D-BC28-0CB90C05DA40}"/>
                </a:ext>
              </a:extLst>
            </p:cNvPr>
            <p:cNvSpPr>
              <a:spLocks noChangeArrowheads="1"/>
            </p:cNvSpPr>
            <p:nvPr/>
          </p:nvSpPr>
          <p:spPr bwMode="auto">
            <a:xfrm>
              <a:off x="5344649" y="5545730"/>
              <a:ext cx="175248" cy="1386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3F3F3F"/>
                  </a:solidFill>
                  <a:effectLst/>
                  <a:latin typeface="Century Gothic" panose="020B0502020202020204" pitchFamily="34" charset="0"/>
                </a:rPr>
                <a:t>0</a:t>
              </a:r>
            </a:p>
          </p:txBody>
        </p:sp>
        <p:sp>
          <p:nvSpPr>
            <p:cNvPr id="98" name="Rectangle 420">
              <a:extLst>
                <a:ext uri="{FF2B5EF4-FFF2-40B4-BE49-F238E27FC236}">
                  <a16:creationId xmlns:a16="http://schemas.microsoft.com/office/drawing/2014/main" id="{A16BDEA9-8B63-0F4E-BF80-CFA721ABCD44}"/>
                </a:ext>
              </a:extLst>
            </p:cNvPr>
            <p:cNvSpPr>
              <a:spLocks noChangeArrowheads="1"/>
            </p:cNvSpPr>
            <p:nvPr/>
          </p:nvSpPr>
          <p:spPr bwMode="auto">
            <a:xfrm>
              <a:off x="5754235" y="5545747"/>
              <a:ext cx="438122" cy="1386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3F3F3F"/>
                  </a:solidFill>
                  <a:effectLst/>
                  <a:latin typeface="Century Gothic" panose="020B0502020202020204" pitchFamily="34" charset="0"/>
                </a:rPr>
                <a:t>0.5</a:t>
              </a:r>
            </a:p>
          </p:txBody>
        </p:sp>
        <p:sp>
          <p:nvSpPr>
            <p:cNvPr id="99" name="Rectangle 421">
              <a:extLst>
                <a:ext uri="{FF2B5EF4-FFF2-40B4-BE49-F238E27FC236}">
                  <a16:creationId xmlns:a16="http://schemas.microsoft.com/office/drawing/2014/main" id="{5E3185D6-5C76-8049-AA4B-CE88226EB8D8}"/>
                </a:ext>
              </a:extLst>
            </p:cNvPr>
            <p:cNvSpPr>
              <a:spLocks noChangeArrowheads="1"/>
            </p:cNvSpPr>
            <p:nvPr/>
          </p:nvSpPr>
          <p:spPr bwMode="auto">
            <a:xfrm>
              <a:off x="6477875" y="5545728"/>
              <a:ext cx="175248" cy="1386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solidFill>
                    <a:srgbClr val="3F3F3F"/>
                  </a:solidFill>
                  <a:latin typeface="Century Gothic" panose="020B0502020202020204" pitchFamily="34" charset="0"/>
                </a:rPr>
                <a:t>1</a:t>
              </a:r>
              <a:endParaRPr kumimoji="0" lang="en-US" altLang="en-US" sz="1400" b="0" i="0" u="none" strike="noStrike" cap="none" normalizeH="0" baseline="0" dirty="0">
                <a:ln>
                  <a:noFill/>
                </a:ln>
                <a:solidFill>
                  <a:srgbClr val="3F3F3F"/>
                </a:solidFill>
                <a:effectLst/>
                <a:latin typeface="Century Gothic" panose="020B0502020202020204" pitchFamily="34" charset="0"/>
              </a:endParaRPr>
            </a:p>
          </p:txBody>
        </p:sp>
      </p:grpSp>
    </p:spTree>
    <p:extLst>
      <p:ext uri="{BB962C8B-B14F-4D97-AF65-F5344CB8AC3E}">
        <p14:creationId xmlns:p14="http://schemas.microsoft.com/office/powerpoint/2010/main" val="4174196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A picture containing shape&#10;&#10;Description automatically generated">
            <a:extLst>
              <a:ext uri="{FF2B5EF4-FFF2-40B4-BE49-F238E27FC236}">
                <a16:creationId xmlns:a16="http://schemas.microsoft.com/office/drawing/2014/main" id="{6919C129-03DB-4BFB-8EA5-CB814025EA6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28728" y="3996973"/>
            <a:ext cx="3902298" cy="2703619"/>
          </a:xfrm>
          <a:prstGeom prst="rect">
            <a:avLst/>
          </a:prstGeom>
        </p:spPr>
      </p:pic>
      <p:sp>
        <p:nvSpPr>
          <p:cNvPr id="2" name="Rectangle 1"/>
          <p:cNvSpPr/>
          <p:nvPr/>
        </p:nvSpPr>
        <p:spPr>
          <a:xfrm>
            <a:off x="495300" y="501051"/>
            <a:ext cx="7487809" cy="419100"/>
          </a:xfrm>
          <a:prstGeom prst="rect">
            <a:avLst/>
          </a:prstGeom>
        </p:spPr>
        <p:txBody>
          <a:bodyPr wrap="none" lIns="91440" tIns="45720" rIns="91440" bIns="45720" anchor="ctr" anchorCtr="0">
            <a:noAutofit/>
          </a:bodyPr>
          <a:lstStyle/>
          <a:p>
            <a:pPr lvl="0"/>
            <a:endParaRPr lang="en-US" sz="4000" b="1" dirty="0">
              <a:solidFill>
                <a:srgbClr val="66A478"/>
              </a:solidFill>
              <a:latin typeface="Century Gothic"/>
            </a:endParaRPr>
          </a:p>
        </p:txBody>
      </p:sp>
      <p:sp>
        <p:nvSpPr>
          <p:cNvPr id="21" name="TextBox 20">
            <a:extLst>
              <a:ext uri="{FF2B5EF4-FFF2-40B4-BE49-F238E27FC236}">
                <a16:creationId xmlns:a16="http://schemas.microsoft.com/office/drawing/2014/main" id="{E2AEC562-7141-4CCB-9E7C-B891D313C61B}"/>
              </a:ext>
            </a:extLst>
          </p:cNvPr>
          <p:cNvSpPr txBox="1"/>
          <p:nvPr/>
        </p:nvSpPr>
        <p:spPr>
          <a:xfrm>
            <a:off x="383765" y="1320511"/>
            <a:ext cx="2948008" cy="3977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tx1">
                    <a:lumMod val="75000"/>
                    <a:lumOff val="25000"/>
                  </a:schemeClr>
                </a:solidFill>
                <a:latin typeface="Century Gothic"/>
                <a:cs typeface="Calibri"/>
              </a:rPr>
              <a:t>HSM</a:t>
            </a:r>
            <a:endParaRPr lang="en-US" dirty="0"/>
          </a:p>
        </p:txBody>
      </p:sp>
      <p:sp>
        <p:nvSpPr>
          <p:cNvPr id="22" name="TextBox 21">
            <a:extLst>
              <a:ext uri="{FF2B5EF4-FFF2-40B4-BE49-F238E27FC236}">
                <a16:creationId xmlns:a16="http://schemas.microsoft.com/office/drawing/2014/main" id="{E3583A40-4C4C-4DF5-BA93-7E7D0F690B85}"/>
              </a:ext>
            </a:extLst>
          </p:cNvPr>
          <p:cNvSpPr txBox="1"/>
          <p:nvPr/>
        </p:nvSpPr>
        <p:spPr>
          <a:xfrm>
            <a:off x="3809115" y="1321881"/>
            <a:ext cx="2948008" cy="3977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tx1">
                    <a:lumMod val="75000"/>
                    <a:lumOff val="25000"/>
                  </a:schemeClr>
                </a:solidFill>
                <a:latin typeface="Century Gothic"/>
                <a:cs typeface="Calibri"/>
              </a:rPr>
              <a:t>Potential Transition</a:t>
            </a:r>
            <a:endParaRPr lang="en-US" dirty="0">
              <a:solidFill>
                <a:schemeClr val="tx1">
                  <a:lumMod val="75000"/>
                  <a:lumOff val="25000"/>
                </a:schemeClr>
              </a:solidFill>
            </a:endParaRPr>
          </a:p>
        </p:txBody>
      </p:sp>
      <p:cxnSp>
        <p:nvCxnSpPr>
          <p:cNvPr id="29" name="Straight Arrow Connector 28">
            <a:extLst>
              <a:ext uri="{FF2B5EF4-FFF2-40B4-BE49-F238E27FC236}">
                <a16:creationId xmlns:a16="http://schemas.microsoft.com/office/drawing/2014/main" id="{AA2950B3-C488-437F-81F1-F9E18E147C4F}"/>
              </a:ext>
            </a:extLst>
          </p:cNvPr>
          <p:cNvCxnSpPr/>
          <p:nvPr/>
        </p:nvCxnSpPr>
        <p:spPr>
          <a:xfrm>
            <a:off x="6928187" y="3781325"/>
            <a:ext cx="4164187" cy="990399"/>
          </a:xfrm>
          <a:prstGeom prst="straightConnector1">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AE6FC686-7FF1-41B5-915F-13EA755AD4B4}"/>
              </a:ext>
            </a:extLst>
          </p:cNvPr>
          <p:cNvSpPr/>
          <p:nvPr/>
        </p:nvSpPr>
        <p:spPr>
          <a:xfrm rot="-5400000">
            <a:off x="11087375" y="4659038"/>
            <a:ext cx="145322" cy="1873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3" descr="Map&#10;&#10;Description automatically generated">
            <a:extLst>
              <a:ext uri="{FF2B5EF4-FFF2-40B4-BE49-F238E27FC236}">
                <a16:creationId xmlns:a16="http://schemas.microsoft.com/office/drawing/2014/main" id="{378F5959-05D1-44F5-B52F-66963E07AADB}"/>
              </a:ext>
            </a:extLst>
          </p:cNvPr>
          <p:cNvPicPr>
            <a:picLocks noChangeAspect="1"/>
          </p:cNvPicPr>
          <p:nvPr/>
        </p:nvPicPr>
        <p:blipFill>
          <a:blip r:embed="rId4"/>
          <a:stretch>
            <a:fillRect/>
          </a:stretch>
        </p:blipFill>
        <p:spPr>
          <a:xfrm>
            <a:off x="269282" y="1773197"/>
            <a:ext cx="3176119" cy="1959334"/>
          </a:xfrm>
          <a:prstGeom prst="rect">
            <a:avLst/>
          </a:prstGeom>
          <a:ln w="57150">
            <a:solidFill>
              <a:srgbClr val="FF0000"/>
            </a:solidFill>
          </a:ln>
        </p:spPr>
      </p:pic>
      <p:pic>
        <p:nvPicPr>
          <p:cNvPr id="7" name="Picture 2" descr="Map&#10;&#10;Description automatically generated">
            <a:extLst>
              <a:ext uri="{FF2B5EF4-FFF2-40B4-BE49-F238E27FC236}">
                <a16:creationId xmlns:a16="http://schemas.microsoft.com/office/drawing/2014/main" id="{EC2E1543-C7B5-425E-A31D-7DA5D13C9251}"/>
              </a:ext>
            </a:extLst>
          </p:cNvPr>
          <p:cNvPicPr>
            <a:picLocks noChangeAspect="1"/>
          </p:cNvPicPr>
          <p:nvPr/>
        </p:nvPicPr>
        <p:blipFill>
          <a:blip r:embed="rId5"/>
          <a:stretch>
            <a:fillRect/>
          </a:stretch>
        </p:blipFill>
        <p:spPr>
          <a:xfrm>
            <a:off x="3682042" y="1771548"/>
            <a:ext cx="3204342" cy="1976745"/>
          </a:xfrm>
          <a:prstGeom prst="rect">
            <a:avLst/>
          </a:prstGeom>
          <a:ln w="57150">
            <a:solidFill>
              <a:srgbClr val="FF0000"/>
            </a:solidFill>
          </a:ln>
        </p:spPr>
      </p:pic>
      <p:grpSp>
        <p:nvGrpSpPr>
          <p:cNvPr id="5" name="Group 4">
            <a:extLst>
              <a:ext uri="{FF2B5EF4-FFF2-40B4-BE49-F238E27FC236}">
                <a16:creationId xmlns:a16="http://schemas.microsoft.com/office/drawing/2014/main" id="{A76E493D-B634-4995-AFA3-093411A9659E}"/>
              </a:ext>
            </a:extLst>
          </p:cNvPr>
          <p:cNvGrpSpPr/>
          <p:nvPr/>
        </p:nvGrpSpPr>
        <p:grpSpPr>
          <a:xfrm>
            <a:off x="3597139" y="4243914"/>
            <a:ext cx="3644318" cy="2055698"/>
            <a:chOff x="3912449" y="4312191"/>
            <a:chExt cx="3644318" cy="2055698"/>
          </a:xfrm>
        </p:grpSpPr>
        <p:sp>
          <p:nvSpPr>
            <p:cNvPr id="14" name="TextBox 13">
              <a:extLst>
                <a:ext uri="{FF2B5EF4-FFF2-40B4-BE49-F238E27FC236}">
                  <a16:creationId xmlns:a16="http://schemas.microsoft.com/office/drawing/2014/main" id="{E73F43EB-C53A-456B-8E9A-8FA2F5F6D89E}"/>
                </a:ext>
              </a:extLst>
            </p:cNvPr>
            <p:cNvSpPr txBox="1"/>
            <p:nvPr/>
          </p:nvSpPr>
          <p:spPr>
            <a:xfrm>
              <a:off x="3912449" y="4312191"/>
              <a:ext cx="364431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tx1">
                      <a:lumMod val="75000"/>
                      <a:lumOff val="25000"/>
                    </a:schemeClr>
                  </a:solidFill>
                  <a:latin typeface="Century Gothic"/>
                  <a:cs typeface="Calibri"/>
                </a:rPr>
                <a:t>Probability of Development</a:t>
              </a:r>
              <a:endParaRPr lang="en-US" dirty="0">
                <a:solidFill>
                  <a:schemeClr val="tx1">
                    <a:lumMod val="75000"/>
                    <a:lumOff val="25000"/>
                  </a:schemeClr>
                </a:solidFill>
                <a:cs typeface="Calibri"/>
              </a:endParaRPr>
            </a:p>
          </p:txBody>
        </p:sp>
        <p:grpSp>
          <p:nvGrpSpPr>
            <p:cNvPr id="9" name="Group 8">
              <a:extLst>
                <a:ext uri="{FF2B5EF4-FFF2-40B4-BE49-F238E27FC236}">
                  <a16:creationId xmlns:a16="http://schemas.microsoft.com/office/drawing/2014/main" id="{DF60EE68-4090-4526-9087-80A40B1F12F7}"/>
                </a:ext>
              </a:extLst>
            </p:cNvPr>
            <p:cNvGrpSpPr/>
            <p:nvPr/>
          </p:nvGrpSpPr>
          <p:grpSpPr>
            <a:xfrm>
              <a:off x="4030246" y="4797370"/>
              <a:ext cx="1705914" cy="1570519"/>
              <a:chOff x="8124063" y="4527763"/>
              <a:chExt cx="1705914" cy="1570519"/>
            </a:xfrm>
          </p:grpSpPr>
          <p:pic>
            <p:nvPicPr>
              <p:cNvPr id="31" name="Picture 30" descr="A picture containing shape&#10;&#10;Description automatically generated">
                <a:extLst>
                  <a:ext uri="{FF2B5EF4-FFF2-40B4-BE49-F238E27FC236}">
                    <a16:creationId xmlns:a16="http://schemas.microsoft.com/office/drawing/2014/main" id="{4B9477EC-C6E9-4257-9EFA-FCC5023F007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8134846" y="4527763"/>
                <a:ext cx="528565" cy="1190765"/>
              </a:xfrm>
              <a:prstGeom prst="rect">
                <a:avLst/>
              </a:prstGeom>
              <a:ln>
                <a:solidFill>
                  <a:schemeClr val="tx1"/>
                </a:solidFill>
              </a:ln>
            </p:spPr>
          </p:pic>
          <p:sp>
            <p:nvSpPr>
              <p:cNvPr id="32" name="Rectangle 31">
                <a:extLst>
                  <a:ext uri="{FF2B5EF4-FFF2-40B4-BE49-F238E27FC236}">
                    <a16:creationId xmlns:a16="http://schemas.microsoft.com/office/drawing/2014/main" id="{734BDC43-AC9A-4A66-B30D-353DE41F6EE9}"/>
                  </a:ext>
                </a:extLst>
              </p:cNvPr>
              <p:cNvSpPr/>
              <p:nvPr/>
            </p:nvSpPr>
            <p:spPr>
              <a:xfrm>
                <a:off x="8124063" y="5815893"/>
                <a:ext cx="549275" cy="269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dirty="0"/>
              </a:p>
            </p:txBody>
          </p:sp>
          <p:sp>
            <p:nvSpPr>
              <p:cNvPr id="33" name="TextBox 5">
                <a:extLst>
                  <a:ext uri="{FF2B5EF4-FFF2-40B4-BE49-F238E27FC236}">
                    <a16:creationId xmlns:a16="http://schemas.microsoft.com/office/drawing/2014/main" id="{FC352094-59F5-4AD6-A400-D34433CFA030}"/>
                  </a:ext>
                </a:extLst>
              </p:cNvPr>
              <p:cNvSpPr txBox="1"/>
              <p:nvPr/>
            </p:nvSpPr>
            <p:spPr>
              <a:xfrm>
                <a:off x="8672825" y="4527763"/>
                <a:ext cx="1157152"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High</a:t>
                </a:r>
              </a:p>
            </p:txBody>
          </p:sp>
          <p:sp>
            <p:nvSpPr>
              <p:cNvPr id="36" name="TextBox 5">
                <a:extLst>
                  <a:ext uri="{FF2B5EF4-FFF2-40B4-BE49-F238E27FC236}">
                    <a16:creationId xmlns:a16="http://schemas.microsoft.com/office/drawing/2014/main" id="{ECE3AC6C-CEFA-44B3-8AA1-2FDFB406F124}"/>
                  </a:ext>
                </a:extLst>
              </p:cNvPr>
              <p:cNvSpPr txBox="1"/>
              <p:nvPr/>
            </p:nvSpPr>
            <p:spPr>
              <a:xfrm>
                <a:off x="8672825" y="5409506"/>
                <a:ext cx="1157152"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Low</a:t>
                </a:r>
              </a:p>
            </p:txBody>
          </p:sp>
          <p:sp>
            <p:nvSpPr>
              <p:cNvPr id="37" name="TextBox 5">
                <a:extLst>
                  <a:ext uri="{FF2B5EF4-FFF2-40B4-BE49-F238E27FC236}">
                    <a16:creationId xmlns:a16="http://schemas.microsoft.com/office/drawing/2014/main" id="{3B17C6AB-C58E-4807-B6C7-23DDAFCF9FE0}"/>
                  </a:ext>
                </a:extLst>
              </p:cNvPr>
              <p:cNvSpPr txBox="1"/>
              <p:nvPr/>
            </p:nvSpPr>
            <p:spPr>
              <a:xfrm>
                <a:off x="8672824" y="5790505"/>
                <a:ext cx="1157152"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Protected</a:t>
                </a:r>
              </a:p>
            </p:txBody>
          </p:sp>
          <p:sp>
            <p:nvSpPr>
              <p:cNvPr id="38" name="TextBox 5">
                <a:extLst>
                  <a:ext uri="{FF2B5EF4-FFF2-40B4-BE49-F238E27FC236}">
                    <a16:creationId xmlns:a16="http://schemas.microsoft.com/office/drawing/2014/main" id="{F7E2943B-06DA-421D-928C-3C727CAE2479}"/>
                  </a:ext>
                </a:extLst>
              </p:cNvPr>
              <p:cNvSpPr txBox="1"/>
              <p:nvPr/>
            </p:nvSpPr>
            <p:spPr>
              <a:xfrm>
                <a:off x="8672825" y="4969478"/>
                <a:ext cx="1157152"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Medium</a:t>
                </a:r>
              </a:p>
            </p:txBody>
          </p:sp>
        </p:grpSp>
      </p:grpSp>
      <p:grpSp>
        <p:nvGrpSpPr>
          <p:cNvPr id="8" name="Group 7">
            <a:extLst>
              <a:ext uri="{FF2B5EF4-FFF2-40B4-BE49-F238E27FC236}">
                <a16:creationId xmlns:a16="http://schemas.microsoft.com/office/drawing/2014/main" id="{B7E93946-632A-44EB-A240-7F5493FC7D50}"/>
              </a:ext>
            </a:extLst>
          </p:cNvPr>
          <p:cNvGrpSpPr/>
          <p:nvPr/>
        </p:nvGrpSpPr>
        <p:grpSpPr>
          <a:xfrm>
            <a:off x="385976" y="4092169"/>
            <a:ext cx="2948008" cy="2208776"/>
            <a:chOff x="385976" y="4323591"/>
            <a:chExt cx="2948008" cy="2208776"/>
          </a:xfrm>
        </p:grpSpPr>
        <p:sp>
          <p:nvSpPr>
            <p:cNvPr id="20" name="TextBox 19">
              <a:extLst>
                <a:ext uri="{FF2B5EF4-FFF2-40B4-BE49-F238E27FC236}">
                  <a16:creationId xmlns:a16="http://schemas.microsoft.com/office/drawing/2014/main" id="{4E05E16F-ED24-4B0F-8416-150F1B6DB49A}"/>
                </a:ext>
              </a:extLst>
            </p:cNvPr>
            <p:cNvSpPr txBox="1"/>
            <p:nvPr/>
          </p:nvSpPr>
          <p:spPr>
            <a:xfrm>
              <a:off x="385976" y="4323591"/>
              <a:ext cx="2948008" cy="3977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tx1">
                      <a:lumMod val="75000"/>
                      <a:lumOff val="25000"/>
                    </a:schemeClr>
                  </a:solidFill>
                  <a:latin typeface="Century Gothic"/>
                  <a:cs typeface="Calibri"/>
                </a:rPr>
                <a:t>Suitability of Habitat</a:t>
              </a:r>
            </a:p>
          </p:txBody>
        </p:sp>
        <p:grpSp>
          <p:nvGrpSpPr>
            <p:cNvPr id="15" name="Group 14">
              <a:extLst>
                <a:ext uri="{FF2B5EF4-FFF2-40B4-BE49-F238E27FC236}">
                  <a16:creationId xmlns:a16="http://schemas.microsoft.com/office/drawing/2014/main" id="{10EFF0FA-FA1A-498A-BBC4-FEC307964EB4}"/>
                </a:ext>
              </a:extLst>
            </p:cNvPr>
            <p:cNvGrpSpPr/>
            <p:nvPr/>
          </p:nvGrpSpPr>
          <p:grpSpPr>
            <a:xfrm>
              <a:off x="490317" y="4795766"/>
              <a:ext cx="1706015" cy="1736601"/>
              <a:chOff x="6715270" y="4127551"/>
              <a:chExt cx="1706015" cy="1736601"/>
            </a:xfrm>
          </p:grpSpPr>
          <p:sp>
            <p:nvSpPr>
              <p:cNvPr id="42" name="TextBox 41">
                <a:extLst>
                  <a:ext uri="{FF2B5EF4-FFF2-40B4-BE49-F238E27FC236}">
                    <a16:creationId xmlns:a16="http://schemas.microsoft.com/office/drawing/2014/main" id="{B47C5E96-5CD8-435A-A6ED-641327E26631}"/>
                  </a:ext>
                </a:extLst>
              </p:cNvPr>
              <p:cNvSpPr txBox="1"/>
              <p:nvPr/>
            </p:nvSpPr>
            <p:spPr>
              <a:xfrm>
                <a:off x="7264839" y="4127551"/>
                <a:ext cx="1016476"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cs typeface="Times New Roman"/>
                  </a:rPr>
                  <a:t>Very Low</a:t>
                </a:r>
              </a:p>
            </p:txBody>
          </p:sp>
          <p:sp>
            <p:nvSpPr>
              <p:cNvPr id="43" name="TextBox 42">
                <a:extLst>
                  <a:ext uri="{FF2B5EF4-FFF2-40B4-BE49-F238E27FC236}">
                    <a16:creationId xmlns:a16="http://schemas.microsoft.com/office/drawing/2014/main" id="{0BD3D68A-AED4-4C5E-BC8F-BA8064B5F07D}"/>
                  </a:ext>
                </a:extLst>
              </p:cNvPr>
              <p:cNvSpPr txBox="1"/>
              <p:nvPr/>
            </p:nvSpPr>
            <p:spPr>
              <a:xfrm>
                <a:off x="7264133" y="4484517"/>
                <a:ext cx="1157152"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Low</a:t>
                </a:r>
              </a:p>
            </p:txBody>
          </p:sp>
          <p:sp>
            <p:nvSpPr>
              <p:cNvPr id="44" name="TextBox 43">
                <a:extLst>
                  <a:ext uri="{FF2B5EF4-FFF2-40B4-BE49-F238E27FC236}">
                    <a16:creationId xmlns:a16="http://schemas.microsoft.com/office/drawing/2014/main" id="{A476175A-8049-4E47-8EF0-F3B2E79952E2}"/>
                  </a:ext>
                </a:extLst>
              </p:cNvPr>
              <p:cNvSpPr txBox="1"/>
              <p:nvPr/>
            </p:nvSpPr>
            <p:spPr>
              <a:xfrm>
                <a:off x="7264133" y="4840241"/>
                <a:ext cx="922691"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Medium</a:t>
                </a:r>
              </a:p>
            </p:txBody>
          </p:sp>
          <p:sp>
            <p:nvSpPr>
              <p:cNvPr id="45" name="TextBox 44">
                <a:extLst>
                  <a:ext uri="{FF2B5EF4-FFF2-40B4-BE49-F238E27FC236}">
                    <a16:creationId xmlns:a16="http://schemas.microsoft.com/office/drawing/2014/main" id="{1AB59700-A4DE-4F67-A495-35731366FFA0}"/>
                  </a:ext>
                </a:extLst>
              </p:cNvPr>
              <p:cNvSpPr txBox="1"/>
              <p:nvPr/>
            </p:nvSpPr>
            <p:spPr>
              <a:xfrm>
                <a:off x="7264133" y="5193353"/>
                <a:ext cx="1157152"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High</a:t>
                </a:r>
              </a:p>
            </p:txBody>
          </p:sp>
          <p:sp>
            <p:nvSpPr>
              <p:cNvPr id="46" name="TextBox 45">
                <a:extLst>
                  <a:ext uri="{FF2B5EF4-FFF2-40B4-BE49-F238E27FC236}">
                    <a16:creationId xmlns:a16="http://schemas.microsoft.com/office/drawing/2014/main" id="{D53378BA-B59E-416C-B475-37FE0438F3D6}"/>
                  </a:ext>
                </a:extLst>
              </p:cNvPr>
              <p:cNvSpPr txBox="1"/>
              <p:nvPr/>
            </p:nvSpPr>
            <p:spPr>
              <a:xfrm>
                <a:off x="7264133" y="5556375"/>
                <a:ext cx="10633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3F3F3F"/>
                    </a:solidFill>
                    <a:latin typeface="Century Gothic"/>
                  </a:rPr>
                  <a:t>Very High</a:t>
                </a:r>
              </a:p>
            </p:txBody>
          </p:sp>
          <p:sp>
            <p:nvSpPr>
              <p:cNvPr id="47" name="Rectangle 46">
                <a:extLst>
                  <a:ext uri="{FF2B5EF4-FFF2-40B4-BE49-F238E27FC236}">
                    <a16:creationId xmlns:a16="http://schemas.microsoft.com/office/drawing/2014/main" id="{A3EACE5B-2310-4100-BBA4-B4A13C4109FB}"/>
                  </a:ext>
                </a:extLst>
              </p:cNvPr>
              <p:cNvSpPr/>
              <p:nvPr/>
            </p:nvSpPr>
            <p:spPr>
              <a:xfrm>
                <a:off x="6715270" y="4145618"/>
                <a:ext cx="549275" cy="269875"/>
              </a:xfrm>
              <a:prstGeom prst="rect">
                <a:avLst/>
              </a:prstGeom>
              <a:solidFill>
                <a:srgbClr val="FFFC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dirty="0"/>
              </a:p>
            </p:txBody>
          </p:sp>
          <p:sp>
            <p:nvSpPr>
              <p:cNvPr id="48" name="Rectangle 47">
                <a:extLst>
                  <a:ext uri="{FF2B5EF4-FFF2-40B4-BE49-F238E27FC236}">
                    <a16:creationId xmlns:a16="http://schemas.microsoft.com/office/drawing/2014/main" id="{DDD31A51-B4FD-40EB-98E5-EEB97D46EEBE}"/>
                  </a:ext>
                </a:extLst>
              </p:cNvPr>
              <p:cNvSpPr/>
              <p:nvPr/>
            </p:nvSpPr>
            <p:spPr>
              <a:xfrm>
                <a:off x="6715591" y="4504681"/>
                <a:ext cx="549275" cy="269875"/>
              </a:xfrm>
              <a:prstGeom prst="rect">
                <a:avLst/>
              </a:prstGeom>
              <a:solidFill>
                <a:srgbClr val="FEF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dirty="0"/>
              </a:p>
            </p:txBody>
          </p:sp>
          <p:sp>
            <p:nvSpPr>
              <p:cNvPr id="49" name="Rectangle 48">
                <a:extLst>
                  <a:ext uri="{FF2B5EF4-FFF2-40B4-BE49-F238E27FC236}">
                    <a16:creationId xmlns:a16="http://schemas.microsoft.com/office/drawing/2014/main" id="{ACE54798-EF24-49DE-83E5-581620CA6BEA}"/>
                  </a:ext>
                </a:extLst>
              </p:cNvPr>
              <p:cNvSpPr/>
              <p:nvPr/>
            </p:nvSpPr>
            <p:spPr>
              <a:xfrm>
                <a:off x="6715270" y="4861451"/>
                <a:ext cx="549275" cy="269875"/>
              </a:xfrm>
              <a:prstGeom prst="rect">
                <a:avLst/>
              </a:prstGeom>
              <a:solidFill>
                <a:srgbClr val="EE46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dirty="0"/>
              </a:p>
            </p:txBody>
          </p:sp>
          <p:sp>
            <p:nvSpPr>
              <p:cNvPr id="50" name="Rectangle 49">
                <a:extLst>
                  <a:ext uri="{FF2B5EF4-FFF2-40B4-BE49-F238E27FC236}">
                    <a16:creationId xmlns:a16="http://schemas.microsoft.com/office/drawing/2014/main" id="{7BBB2BFC-53F5-4D18-BDDA-CC6F55CFDAA6}"/>
                  </a:ext>
                </a:extLst>
              </p:cNvPr>
              <p:cNvSpPr/>
              <p:nvPr/>
            </p:nvSpPr>
            <p:spPr>
              <a:xfrm>
                <a:off x="6715270" y="5216959"/>
                <a:ext cx="549275" cy="269875"/>
              </a:xfrm>
              <a:prstGeom prst="rect">
                <a:avLst/>
              </a:prstGeom>
              <a:solidFill>
                <a:srgbClr val="AC52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dirty="0"/>
              </a:p>
            </p:txBody>
          </p:sp>
          <p:sp>
            <p:nvSpPr>
              <p:cNvPr id="51" name="Rectangle 50">
                <a:extLst>
                  <a:ext uri="{FF2B5EF4-FFF2-40B4-BE49-F238E27FC236}">
                    <a16:creationId xmlns:a16="http://schemas.microsoft.com/office/drawing/2014/main" id="{14BBD78C-6014-4FF3-8BB0-1E71AC1F5D51}"/>
                  </a:ext>
                </a:extLst>
              </p:cNvPr>
              <p:cNvSpPr/>
              <p:nvPr/>
            </p:nvSpPr>
            <p:spPr>
              <a:xfrm>
                <a:off x="6715270" y="5573723"/>
                <a:ext cx="549275" cy="269875"/>
              </a:xfrm>
              <a:prstGeom prst="rect">
                <a:avLst/>
              </a:prstGeom>
              <a:solidFill>
                <a:srgbClr val="4F2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400" dirty="0"/>
              </a:p>
            </p:txBody>
          </p:sp>
        </p:grpSp>
      </p:grpSp>
      <p:sp>
        <p:nvSpPr>
          <p:cNvPr id="4" name="TextBox 3">
            <a:extLst>
              <a:ext uri="{FF2B5EF4-FFF2-40B4-BE49-F238E27FC236}">
                <a16:creationId xmlns:a16="http://schemas.microsoft.com/office/drawing/2014/main" id="{3CECA639-1DA2-4A2C-8BA6-C7D855FDF4F1}"/>
              </a:ext>
            </a:extLst>
          </p:cNvPr>
          <p:cNvSpPr txBox="1"/>
          <p:nvPr/>
        </p:nvSpPr>
        <p:spPr>
          <a:xfrm>
            <a:off x="216681" y="190525"/>
            <a:ext cx="1197455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Results: Comparing HSM &amp; Potential Transition</a:t>
            </a:r>
            <a:endParaRPr lang="en-US" dirty="0"/>
          </a:p>
        </p:txBody>
      </p:sp>
      <p:sp>
        <p:nvSpPr>
          <p:cNvPr id="39" name="TextBox 1">
            <a:extLst>
              <a:ext uri="{FF2B5EF4-FFF2-40B4-BE49-F238E27FC236}">
                <a16:creationId xmlns:a16="http://schemas.microsoft.com/office/drawing/2014/main" id="{E5D826B9-D8BB-4EA4-86E7-60B58DBAE7E1}"/>
              </a:ext>
            </a:extLst>
          </p:cNvPr>
          <p:cNvSpPr txBox="1"/>
          <p:nvPr/>
        </p:nvSpPr>
        <p:spPr>
          <a:xfrm>
            <a:off x="7285503" y="1724770"/>
            <a:ext cx="4783952" cy="2047726"/>
          </a:xfrm>
          <a:prstGeom prst="rect">
            <a:avLst/>
          </a:prstGeom>
          <a:noFill/>
          <a:ln w="57150">
            <a:solidFill>
              <a:srgbClr val="FF0000"/>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tx1">
                    <a:lumMod val="75000"/>
                    <a:lumOff val="25000"/>
                  </a:schemeClr>
                </a:solidFill>
                <a:latin typeface="Century Gothic"/>
                <a:ea typeface="+mn-lt"/>
                <a:cs typeface="+mn-lt"/>
              </a:rPr>
              <a:t>Areas showing future conflict between suitable habitat and development </a:t>
            </a:r>
            <a:endParaRPr lang="en-US" sz="3200" dirty="0">
              <a:solidFill>
                <a:schemeClr val="tx1">
                  <a:lumMod val="75000"/>
                  <a:lumOff val="25000"/>
                </a:schemeClr>
              </a:solidFill>
              <a:ea typeface="+mn-lt"/>
              <a:cs typeface="+mn-lt"/>
            </a:endParaRPr>
          </a:p>
        </p:txBody>
      </p:sp>
      <p:grpSp>
        <p:nvGrpSpPr>
          <p:cNvPr id="34" name="Group 33">
            <a:extLst>
              <a:ext uri="{FF2B5EF4-FFF2-40B4-BE49-F238E27FC236}">
                <a16:creationId xmlns:a16="http://schemas.microsoft.com/office/drawing/2014/main" id="{55749602-EF7D-894C-8623-071ADF415A6B}"/>
              </a:ext>
            </a:extLst>
          </p:cNvPr>
          <p:cNvGrpSpPr/>
          <p:nvPr/>
        </p:nvGrpSpPr>
        <p:grpSpPr>
          <a:xfrm>
            <a:off x="11609408" y="4112659"/>
            <a:ext cx="340184" cy="577254"/>
            <a:chOff x="11389103" y="2119420"/>
            <a:chExt cx="413405" cy="656448"/>
          </a:xfrm>
        </p:grpSpPr>
        <p:pic>
          <p:nvPicPr>
            <p:cNvPr id="35" name="Picture 34" descr="A close up of a logo&#10;&#10;Description automatically generated">
              <a:extLst>
                <a:ext uri="{FF2B5EF4-FFF2-40B4-BE49-F238E27FC236}">
                  <a16:creationId xmlns:a16="http://schemas.microsoft.com/office/drawing/2014/main" id="{1FBEF205-556D-E747-BD35-4E9C1FEE0DF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1434698" y="2357857"/>
              <a:ext cx="322216" cy="418011"/>
            </a:xfrm>
            <a:prstGeom prst="rect">
              <a:avLst/>
            </a:prstGeom>
          </p:spPr>
        </p:pic>
        <p:sp>
          <p:nvSpPr>
            <p:cNvPr id="40" name="TextBox 39">
              <a:extLst>
                <a:ext uri="{FF2B5EF4-FFF2-40B4-BE49-F238E27FC236}">
                  <a16:creationId xmlns:a16="http://schemas.microsoft.com/office/drawing/2014/main" id="{E778E4A3-20F0-FD48-9BA4-1BDA73172113}"/>
                </a:ext>
              </a:extLst>
            </p:cNvPr>
            <p:cNvSpPr txBox="1"/>
            <p:nvPr/>
          </p:nvSpPr>
          <p:spPr>
            <a:xfrm>
              <a:off x="11389103" y="2119420"/>
              <a:ext cx="413405" cy="261610"/>
            </a:xfrm>
            <a:prstGeom prst="rect">
              <a:avLst/>
            </a:prstGeom>
            <a:noFill/>
          </p:spPr>
          <p:txBody>
            <a:bodyPr wrap="square" rtlCol="0">
              <a:spAutoFit/>
            </a:bodyPr>
            <a:lstStyle/>
            <a:p>
              <a:pPr algn="ctr"/>
              <a:r>
                <a:rPr lang="en-US" sz="1100" dirty="0">
                  <a:solidFill>
                    <a:schemeClr val="tx1">
                      <a:lumMod val="75000"/>
                      <a:lumOff val="25000"/>
                    </a:schemeClr>
                  </a:solidFill>
                  <a:latin typeface="Century Gothic" panose="020B0502020202020204" pitchFamily="34" charset="0"/>
                </a:rPr>
                <a:t>N</a:t>
              </a:r>
            </a:p>
          </p:txBody>
        </p:sp>
      </p:grpSp>
      <p:grpSp>
        <p:nvGrpSpPr>
          <p:cNvPr id="41" name="Group 40">
            <a:extLst>
              <a:ext uri="{FF2B5EF4-FFF2-40B4-BE49-F238E27FC236}">
                <a16:creationId xmlns:a16="http://schemas.microsoft.com/office/drawing/2014/main" id="{D3D7C6E9-5929-E740-9232-F604C01CE7E9}"/>
              </a:ext>
            </a:extLst>
          </p:cNvPr>
          <p:cNvGrpSpPr/>
          <p:nvPr/>
        </p:nvGrpSpPr>
        <p:grpSpPr>
          <a:xfrm>
            <a:off x="9462107" y="6211954"/>
            <a:ext cx="1390671" cy="347956"/>
            <a:chOff x="5344649" y="5522598"/>
            <a:chExt cx="1721055" cy="220160"/>
          </a:xfrm>
        </p:grpSpPr>
        <p:sp>
          <p:nvSpPr>
            <p:cNvPr id="52" name="Rectangle 412">
              <a:extLst>
                <a:ext uri="{FF2B5EF4-FFF2-40B4-BE49-F238E27FC236}">
                  <a16:creationId xmlns:a16="http://schemas.microsoft.com/office/drawing/2014/main" id="{A3CC3CEA-778A-D041-B8D0-7B0673DEB271}"/>
                </a:ext>
              </a:extLst>
            </p:cNvPr>
            <p:cNvSpPr>
              <a:spLocks noChangeArrowheads="1"/>
            </p:cNvSpPr>
            <p:nvPr/>
          </p:nvSpPr>
          <p:spPr bwMode="auto">
            <a:xfrm>
              <a:off x="6746307" y="5522613"/>
              <a:ext cx="319397" cy="136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solidFill>
                    <a:srgbClr val="3F3F3F"/>
                  </a:solidFill>
                  <a:latin typeface="Century Gothic" panose="020B0502020202020204" pitchFamily="34" charset="0"/>
                </a:rPr>
                <a:t>km</a:t>
              </a:r>
              <a:endParaRPr kumimoji="0" lang="en-US" altLang="en-US" sz="1400" b="0" i="0" u="none" strike="noStrike" cap="none" normalizeH="0" baseline="0" dirty="0">
                <a:ln>
                  <a:noFill/>
                </a:ln>
                <a:solidFill>
                  <a:srgbClr val="3F3F3F"/>
                </a:solidFill>
                <a:effectLst/>
                <a:latin typeface="Century Gothic" panose="020B0502020202020204" pitchFamily="34" charset="0"/>
              </a:endParaRPr>
            </a:p>
          </p:txBody>
        </p:sp>
        <p:sp>
          <p:nvSpPr>
            <p:cNvPr id="53" name="Line 413">
              <a:extLst>
                <a:ext uri="{FF2B5EF4-FFF2-40B4-BE49-F238E27FC236}">
                  <a16:creationId xmlns:a16="http://schemas.microsoft.com/office/drawing/2014/main" id="{34390940-C81F-A445-97F0-A7F40812835B}"/>
                </a:ext>
              </a:extLst>
            </p:cNvPr>
            <p:cNvSpPr>
              <a:spLocks noChangeShapeType="1"/>
            </p:cNvSpPr>
            <p:nvPr/>
          </p:nvSpPr>
          <p:spPr bwMode="auto">
            <a:xfrm flipV="1">
              <a:off x="5413260" y="5664807"/>
              <a:ext cx="0" cy="77951"/>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4" name="Line 414">
              <a:extLst>
                <a:ext uri="{FF2B5EF4-FFF2-40B4-BE49-F238E27FC236}">
                  <a16:creationId xmlns:a16="http://schemas.microsoft.com/office/drawing/2014/main" id="{95220597-3D7E-5646-86FC-7A38C17030F5}"/>
                </a:ext>
              </a:extLst>
            </p:cNvPr>
            <p:cNvSpPr>
              <a:spLocks noChangeShapeType="1"/>
            </p:cNvSpPr>
            <p:nvPr/>
          </p:nvSpPr>
          <p:spPr bwMode="auto">
            <a:xfrm flipV="1">
              <a:off x="5977809" y="5664807"/>
              <a:ext cx="0" cy="77951"/>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5" name="Line 415">
              <a:extLst>
                <a:ext uri="{FF2B5EF4-FFF2-40B4-BE49-F238E27FC236}">
                  <a16:creationId xmlns:a16="http://schemas.microsoft.com/office/drawing/2014/main" id="{695D9C90-513C-D148-9F68-542D2056C989}"/>
                </a:ext>
              </a:extLst>
            </p:cNvPr>
            <p:cNvSpPr>
              <a:spLocks noChangeShapeType="1"/>
            </p:cNvSpPr>
            <p:nvPr/>
          </p:nvSpPr>
          <p:spPr bwMode="auto">
            <a:xfrm flipV="1">
              <a:off x="6544896" y="5664807"/>
              <a:ext cx="0" cy="77951"/>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 name="Line 416">
              <a:extLst>
                <a:ext uri="{FF2B5EF4-FFF2-40B4-BE49-F238E27FC236}">
                  <a16:creationId xmlns:a16="http://schemas.microsoft.com/office/drawing/2014/main" id="{8F5E8982-9102-604A-8412-D0755472F6B1}"/>
                </a:ext>
              </a:extLst>
            </p:cNvPr>
            <p:cNvSpPr>
              <a:spLocks noChangeShapeType="1"/>
            </p:cNvSpPr>
            <p:nvPr/>
          </p:nvSpPr>
          <p:spPr bwMode="auto">
            <a:xfrm flipV="1">
              <a:off x="5696169" y="5688316"/>
              <a:ext cx="0" cy="54442"/>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7" name="Line 417">
              <a:extLst>
                <a:ext uri="{FF2B5EF4-FFF2-40B4-BE49-F238E27FC236}">
                  <a16:creationId xmlns:a16="http://schemas.microsoft.com/office/drawing/2014/main" id="{9703BFA5-BCE5-6741-A6C5-95DA6C000E95}"/>
                </a:ext>
              </a:extLst>
            </p:cNvPr>
            <p:cNvSpPr>
              <a:spLocks noChangeShapeType="1"/>
            </p:cNvSpPr>
            <p:nvPr/>
          </p:nvSpPr>
          <p:spPr bwMode="auto">
            <a:xfrm flipV="1">
              <a:off x="6261987" y="5688316"/>
              <a:ext cx="0" cy="54442"/>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 name="Line 418">
              <a:extLst>
                <a:ext uri="{FF2B5EF4-FFF2-40B4-BE49-F238E27FC236}">
                  <a16:creationId xmlns:a16="http://schemas.microsoft.com/office/drawing/2014/main" id="{5DFF3E9C-162E-6F47-A294-24C88D7ED502}"/>
                </a:ext>
              </a:extLst>
            </p:cNvPr>
            <p:cNvSpPr>
              <a:spLocks noChangeShapeType="1"/>
            </p:cNvSpPr>
            <p:nvPr/>
          </p:nvSpPr>
          <p:spPr bwMode="auto">
            <a:xfrm>
              <a:off x="5413260" y="5742758"/>
              <a:ext cx="1131636" cy="0"/>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9" name="Rectangle 419">
              <a:extLst>
                <a:ext uri="{FF2B5EF4-FFF2-40B4-BE49-F238E27FC236}">
                  <a16:creationId xmlns:a16="http://schemas.microsoft.com/office/drawing/2014/main" id="{760A7987-7CA3-D04E-9589-7200B659147E}"/>
                </a:ext>
              </a:extLst>
            </p:cNvPr>
            <p:cNvSpPr>
              <a:spLocks noChangeArrowheads="1"/>
            </p:cNvSpPr>
            <p:nvPr/>
          </p:nvSpPr>
          <p:spPr bwMode="auto">
            <a:xfrm>
              <a:off x="5344649" y="5522617"/>
              <a:ext cx="122997" cy="136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3F3F3F"/>
                  </a:solidFill>
                  <a:effectLst/>
                  <a:latin typeface="Century Gothic" panose="020B0502020202020204" pitchFamily="34" charset="0"/>
                </a:rPr>
                <a:t>0</a:t>
              </a:r>
            </a:p>
          </p:txBody>
        </p:sp>
        <p:sp>
          <p:nvSpPr>
            <p:cNvPr id="60" name="Rectangle 420">
              <a:extLst>
                <a:ext uri="{FF2B5EF4-FFF2-40B4-BE49-F238E27FC236}">
                  <a16:creationId xmlns:a16="http://schemas.microsoft.com/office/drawing/2014/main" id="{FDD6FB06-A6A6-1C4C-B491-50DDAB39FA18}"/>
                </a:ext>
              </a:extLst>
            </p:cNvPr>
            <p:cNvSpPr>
              <a:spLocks noChangeArrowheads="1"/>
            </p:cNvSpPr>
            <p:nvPr/>
          </p:nvSpPr>
          <p:spPr bwMode="auto">
            <a:xfrm>
              <a:off x="5872882" y="5522616"/>
              <a:ext cx="245995" cy="136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3F3F3F"/>
                  </a:solidFill>
                  <a:effectLst/>
                  <a:latin typeface="Century Gothic" panose="020B0502020202020204" pitchFamily="34" charset="0"/>
                </a:rPr>
                <a:t>50</a:t>
              </a:r>
            </a:p>
          </p:txBody>
        </p:sp>
        <p:sp>
          <p:nvSpPr>
            <p:cNvPr id="61" name="Rectangle 421">
              <a:extLst>
                <a:ext uri="{FF2B5EF4-FFF2-40B4-BE49-F238E27FC236}">
                  <a16:creationId xmlns:a16="http://schemas.microsoft.com/office/drawing/2014/main" id="{8B13900D-FD06-E143-9EC9-B90673712E2B}"/>
                </a:ext>
              </a:extLst>
            </p:cNvPr>
            <p:cNvSpPr>
              <a:spLocks noChangeArrowheads="1"/>
            </p:cNvSpPr>
            <p:nvPr/>
          </p:nvSpPr>
          <p:spPr bwMode="auto">
            <a:xfrm>
              <a:off x="6351521" y="5522598"/>
              <a:ext cx="368993" cy="136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solidFill>
                    <a:srgbClr val="3F3F3F"/>
                  </a:solidFill>
                  <a:latin typeface="Century Gothic" panose="020B0502020202020204" pitchFamily="34" charset="0"/>
                </a:rPr>
                <a:t>100</a:t>
              </a:r>
              <a:endParaRPr kumimoji="0" lang="en-US" altLang="en-US" sz="1400" b="0" i="0" u="none" strike="noStrike" cap="none" normalizeH="0" baseline="0" dirty="0">
                <a:ln>
                  <a:noFill/>
                </a:ln>
                <a:solidFill>
                  <a:srgbClr val="3F3F3F"/>
                </a:solidFill>
                <a:effectLst/>
                <a:latin typeface="Century Gothic" panose="020B0502020202020204" pitchFamily="34" charset="0"/>
              </a:endParaRPr>
            </a:p>
          </p:txBody>
        </p:sp>
      </p:grpSp>
      <p:grpSp>
        <p:nvGrpSpPr>
          <p:cNvPr id="62" name="Group 61">
            <a:extLst>
              <a:ext uri="{FF2B5EF4-FFF2-40B4-BE49-F238E27FC236}">
                <a16:creationId xmlns:a16="http://schemas.microsoft.com/office/drawing/2014/main" id="{3E9815E1-3A88-E143-8130-D2673FA87E5B}"/>
              </a:ext>
            </a:extLst>
          </p:cNvPr>
          <p:cNvGrpSpPr/>
          <p:nvPr/>
        </p:nvGrpSpPr>
        <p:grpSpPr>
          <a:xfrm>
            <a:off x="5440979" y="3894259"/>
            <a:ext cx="1721308" cy="327915"/>
            <a:chOff x="5377131" y="5522598"/>
            <a:chExt cx="1467529" cy="220160"/>
          </a:xfrm>
        </p:grpSpPr>
        <p:sp>
          <p:nvSpPr>
            <p:cNvPr id="63" name="Rectangle 412">
              <a:extLst>
                <a:ext uri="{FF2B5EF4-FFF2-40B4-BE49-F238E27FC236}">
                  <a16:creationId xmlns:a16="http://schemas.microsoft.com/office/drawing/2014/main" id="{6E4AD023-784A-014E-97BF-75D5A9AA6EDE}"/>
                </a:ext>
              </a:extLst>
            </p:cNvPr>
            <p:cNvSpPr>
              <a:spLocks noChangeArrowheads="1"/>
            </p:cNvSpPr>
            <p:nvPr/>
          </p:nvSpPr>
          <p:spPr bwMode="auto">
            <a:xfrm>
              <a:off x="6624626" y="5522613"/>
              <a:ext cx="220034" cy="1446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solidFill>
                    <a:schemeClr val="tx1">
                      <a:lumMod val="75000"/>
                      <a:lumOff val="25000"/>
                    </a:schemeClr>
                  </a:solidFill>
                  <a:latin typeface="Century Gothic" panose="020B0502020202020204" pitchFamily="34" charset="0"/>
                </a:rPr>
                <a:t>km</a:t>
              </a:r>
              <a:endParaRPr kumimoji="0" lang="en-US" altLang="en-US" sz="1400" b="0" i="0" u="none" strike="noStrike" cap="none" normalizeH="0" baseline="0" dirty="0">
                <a:ln>
                  <a:noFill/>
                </a:ln>
                <a:solidFill>
                  <a:schemeClr val="tx1">
                    <a:lumMod val="75000"/>
                    <a:lumOff val="25000"/>
                  </a:schemeClr>
                </a:solidFill>
                <a:effectLst/>
                <a:latin typeface="Century Gothic" panose="020B0502020202020204" pitchFamily="34" charset="0"/>
              </a:endParaRPr>
            </a:p>
          </p:txBody>
        </p:sp>
        <p:sp>
          <p:nvSpPr>
            <p:cNvPr id="64" name="Line 413">
              <a:extLst>
                <a:ext uri="{FF2B5EF4-FFF2-40B4-BE49-F238E27FC236}">
                  <a16:creationId xmlns:a16="http://schemas.microsoft.com/office/drawing/2014/main" id="{E6BC0BBC-5107-A24E-A5A4-50032414FB45}"/>
                </a:ext>
              </a:extLst>
            </p:cNvPr>
            <p:cNvSpPr>
              <a:spLocks noChangeShapeType="1"/>
            </p:cNvSpPr>
            <p:nvPr/>
          </p:nvSpPr>
          <p:spPr bwMode="auto">
            <a:xfrm flipV="1">
              <a:off x="5413260" y="5664807"/>
              <a:ext cx="0" cy="77951"/>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5" name="Line 414">
              <a:extLst>
                <a:ext uri="{FF2B5EF4-FFF2-40B4-BE49-F238E27FC236}">
                  <a16:creationId xmlns:a16="http://schemas.microsoft.com/office/drawing/2014/main" id="{C5736847-0D35-8A4F-AD3F-2F81956EE196}"/>
                </a:ext>
              </a:extLst>
            </p:cNvPr>
            <p:cNvSpPr>
              <a:spLocks noChangeShapeType="1"/>
            </p:cNvSpPr>
            <p:nvPr/>
          </p:nvSpPr>
          <p:spPr bwMode="auto">
            <a:xfrm flipV="1">
              <a:off x="5977809" y="5664807"/>
              <a:ext cx="0" cy="77951"/>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6" name="Line 415">
              <a:extLst>
                <a:ext uri="{FF2B5EF4-FFF2-40B4-BE49-F238E27FC236}">
                  <a16:creationId xmlns:a16="http://schemas.microsoft.com/office/drawing/2014/main" id="{C6981558-9A52-E344-9000-6182A9993DCC}"/>
                </a:ext>
              </a:extLst>
            </p:cNvPr>
            <p:cNvSpPr>
              <a:spLocks noChangeShapeType="1"/>
            </p:cNvSpPr>
            <p:nvPr/>
          </p:nvSpPr>
          <p:spPr bwMode="auto">
            <a:xfrm flipV="1">
              <a:off x="6544896" y="5664807"/>
              <a:ext cx="0" cy="77951"/>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7" name="Line 416">
              <a:extLst>
                <a:ext uri="{FF2B5EF4-FFF2-40B4-BE49-F238E27FC236}">
                  <a16:creationId xmlns:a16="http://schemas.microsoft.com/office/drawing/2014/main" id="{2127DB8D-249B-9F4C-8AD2-02E1CE504C9C}"/>
                </a:ext>
              </a:extLst>
            </p:cNvPr>
            <p:cNvSpPr>
              <a:spLocks noChangeShapeType="1"/>
            </p:cNvSpPr>
            <p:nvPr/>
          </p:nvSpPr>
          <p:spPr bwMode="auto">
            <a:xfrm flipV="1">
              <a:off x="5696169" y="5688316"/>
              <a:ext cx="0" cy="54442"/>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8" name="Line 417">
              <a:extLst>
                <a:ext uri="{FF2B5EF4-FFF2-40B4-BE49-F238E27FC236}">
                  <a16:creationId xmlns:a16="http://schemas.microsoft.com/office/drawing/2014/main" id="{68E1C88E-4982-4941-859B-8838BDD8EE37}"/>
                </a:ext>
              </a:extLst>
            </p:cNvPr>
            <p:cNvSpPr>
              <a:spLocks noChangeShapeType="1"/>
            </p:cNvSpPr>
            <p:nvPr/>
          </p:nvSpPr>
          <p:spPr bwMode="auto">
            <a:xfrm flipV="1">
              <a:off x="6261987" y="5688316"/>
              <a:ext cx="0" cy="54442"/>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9" name="Line 418">
              <a:extLst>
                <a:ext uri="{FF2B5EF4-FFF2-40B4-BE49-F238E27FC236}">
                  <a16:creationId xmlns:a16="http://schemas.microsoft.com/office/drawing/2014/main" id="{01BFE35C-426F-3B4A-906C-D3D3E29125A7}"/>
                </a:ext>
              </a:extLst>
            </p:cNvPr>
            <p:cNvSpPr>
              <a:spLocks noChangeShapeType="1"/>
            </p:cNvSpPr>
            <p:nvPr/>
          </p:nvSpPr>
          <p:spPr bwMode="auto">
            <a:xfrm>
              <a:off x="5413260" y="5742758"/>
              <a:ext cx="1131636" cy="0"/>
            </a:xfrm>
            <a:prstGeom prst="line">
              <a:avLst/>
            </a:prstGeom>
            <a:noFill/>
            <a:ln w="11113">
              <a:solidFill>
                <a:schemeClr val="tx1">
                  <a:lumMod val="75000"/>
                  <a:lumOff val="25000"/>
                </a:schemeClr>
              </a:solidFill>
              <a:prstDash val="solid"/>
              <a:round/>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400" dirty="0"/>
            </a:p>
          </p:txBody>
        </p:sp>
        <p:sp>
          <p:nvSpPr>
            <p:cNvPr id="70" name="Rectangle 419">
              <a:extLst>
                <a:ext uri="{FF2B5EF4-FFF2-40B4-BE49-F238E27FC236}">
                  <a16:creationId xmlns:a16="http://schemas.microsoft.com/office/drawing/2014/main" id="{B051415A-23C4-3D47-909B-48A0697D4035}"/>
                </a:ext>
              </a:extLst>
            </p:cNvPr>
            <p:cNvSpPr>
              <a:spLocks noChangeArrowheads="1"/>
            </p:cNvSpPr>
            <p:nvPr/>
          </p:nvSpPr>
          <p:spPr bwMode="auto">
            <a:xfrm>
              <a:off x="5377131" y="5522617"/>
              <a:ext cx="84733" cy="1446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lumMod val="75000"/>
                      <a:lumOff val="25000"/>
                    </a:schemeClr>
                  </a:solidFill>
                  <a:effectLst/>
                  <a:latin typeface="Century Gothic" panose="020B0502020202020204" pitchFamily="34" charset="0"/>
                </a:rPr>
                <a:t>0</a:t>
              </a:r>
            </a:p>
          </p:txBody>
        </p:sp>
        <p:sp>
          <p:nvSpPr>
            <p:cNvPr id="71" name="Rectangle 420">
              <a:extLst>
                <a:ext uri="{FF2B5EF4-FFF2-40B4-BE49-F238E27FC236}">
                  <a16:creationId xmlns:a16="http://schemas.microsoft.com/office/drawing/2014/main" id="{F5EF0630-ACAF-5440-A390-20D466AF0B0E}"/>
                </a:ext>
              </a:extLst>
            </p:cNvPr>
            <p:cNvSpPr>
              <a:spLocks noChangeArrowheads="1"/>
            </p:cNvSpPr>
            <p:nvPr/>
          </p:nvSpPr>
          <p:spPr bwMode="auto">
            <a:xfrm>
              <a:off x="5888599" y="5522616"/>
              <a:ext cx="211834" cy="1446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solidFill>
                    <a:schemeClr val="tx1">
                      <a:lumMod val="75000"/>
                      <a:lumOff val="25000"/>
                    </a:schemeClr>
                  </a:solidFill>
                  <a:latin typeface="Century Gothic" panose="020B0502020202020204" pitchFamily="34" charset="0"/>
                </a:rPr>
                <a:t>2.5</a:t>
              </a:r>
              <a:endParaRPr kumimoji="0" lang="en-US" altLang="en-US" sz="1400" b="0" i="0" u="none" strike="noStrike" cap="none" normalizeH="0" baseline="0" dirty="0">
                <a:ln>
                  <a:noFill/>
                </a:ln>
                <a:solidFill>
                  <a:schemeClr val="tx1">
                    <a:lumMod val="75000"/>
                    <a:lumOff val="25000"/>
                  </a:schemeClr>
                </a:solidFill>
                <a:effectLst/>
                <a:latin typeface="Century Gothic" panose="020B0502020202020204" pitchFamily="34" charset="0"/>
              </a:endParaRPr>
            </a:p>
          </p:txBody>
        </p:sp>
        <p:sp>
          <p:nvSpPr>
            <p:cNvPr id="72" name="Rectangle 421">
              <a:extLst>
                <a:ext uri="{FF2B5EF4-FFF2-40B4-BE49-F238E27FC236}">
                  <a16:creationId xmlns:a16="http://schemas.microsoft.com/office/drawing/2014/main" id="{A9A3BA4B-771A-8B4D-89B4-9691715ED5FA}"/>
                </a:ext>
              </a:extLst>
            </p:cNvPr>
            <p:cNvSpPr>
              <a:spLocks noChangeArrowheads="1"/>
            </p:cNvSpPr>
            <p:nvPr/>
          </p:nvSpPr>
          <p:spPr bwMode="auto">
            <a:xfrm>
              <a:off x="6505900" y="5522598"/>
              <a:ext cx="84733" cy="1446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lumMod val="75000"/>
                      <a:lumOff val="25000"/>
                    </a:schemeClr>
                  </a:solidFill>
                  <a:effectLst/>
                  <a:latin typeface="Century Gothic" panose="020B0502020202020204" pitchFamily="34" charset="0"/>
                </a:rPr>
                <a:t>5</a:t>
              </a:r>
            </a:p>
          </p:txBody>
        </p:sp>
      </p:grpSp>
    </p:spTree>
    <p:extLst>
      <p:ext uri="{BB962C8B-B14F-4D97-AF65-F5344CB8AC3E}">
        <p14:creationId xmlns:p14="http://schemas.microsoft.com/office/powerpoint/2010/main" val="3242471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2">
            <a:extLst>
              <a:ext uri="{FF2B5EF4-FFF2-40B4-BE49-F238E27FC236}">
                <a16:creationId xmlns:a16="http://schemas.microsoft.com/office/drawing/2014/main" id="{5E4FB0FB-1040-460D-BC2D-74EEC4A85672}"/>
              </a:ext>
            </a:extLst>
          </p:cNvPr>
          <p:cNvGraphicFramePr>
            <a:graphicFrameLocks noGrp="1"/>
          </p:cNvGraphicFramePr>
          <p:nvPr>
            <p:extLst>
              <p:ext uri="{D42A27DB-BD31-4B8C-83A1-F6EECF244321}">
                <p14:modId xmlns:p14="http://schemas.microsoft.com/office/powerpoint/2010/main" val="4030569249"/>
              </p:ext>
            </p:extLst>
          </p:nvPr>
        </p:nvGraphicFramePr>
        <p:xfrm>
          <a:off x="483606" y="1695294"/>
          <a:ext cx="5507523" cy="4175760"/>
        </p:xfrm>
        <a:graphic>
          <a:graphicData uri="http://schemas.openxmlformats.org/drawingml/2006/table">
            <a:tbl>
              <a:tblPr firstRow="1" bandRow="1">
                <a:tableStyleId>{2D5ABB26-0587-4C30-8999-92F81FD0307C}</a:tableStyleId>
              </a:tblPr>
              <a:tblGrid>
                <a:gridCol w="3938256">
                  <a:extLst>
                    <a:ext uri="{9D8B030D-6E8A-4147-A177-3AD203B41FA5}">
                      <a16:colId xmlns:a16="http://schemas.microsoft.com/office/drawing/2014/main" val="639788930"/>
                    </a:ext>
                  </a:extLst>
                </a:gridCol>
                <a:gridCol w="1569267">
                  <a:extLst>
                    <a:ext uri="{9D8B030D-6E8A-4147-A177-3AD203B41FA5}">
                      <a16:colId xmlns:a16="http://schemas.microsoft.com/office/drawing/2014/main" val="2119590993"/>
                    </a:ext>
                  </a:extLst>
                </a:gridCol>
              </a:tblGrid>
              <a:tr h="0">
                <a:tc>
                  <a:txBody>
                    <a:bodyPr/>
                    <a:lstStyle/>
                    <a:p>
                      <a:endParaRPr lang="en-US" sz="2400" dirty="0">
                        <a:solidFill>
                          <a:schemeClr val="tx1">
                            <a:lumMod val="75000"/>
                            <a:lumOff val="25000"/>
                          </a:schemeClr>
                        </a:solidFill>
                      </a:endParaRPr>
                    </a:p>
                  </a:txBody>
                  <a:tcPr>
                    <a:lnL w="0">
                      <a:noFill/>
                    </a:lnL>
                    <a:lnR w="12700">
                      <a:solidFill>
                        <a:schemeClr val="tx1"/>
                      </a:solidFill>
                    </a:lnR>
                    <a:lnT w="0">
                      <a:noFill/>
                    </a:lnT>
                    <a:lnB w="12700">
                      <a:solidFill>
                        <a:schemeClr val="tx1"/>
                      </a:solidFill>
                    </a:lnB>
                  </a:tcPr>
                </a:tc>
                <a:tc>
                  <a:txBody>
                    <a:bodyPr/>
                    <a:lstStyle/>
                    <a:p>
                      <a:pPr algn="ctr"/>
                      <a:r>
                        <a:rPr lang="en-US" sz="2400" dirty="0">
                          <a:solidFill>
                            <a:schemeClr val="tx1">
                              <a:lumMod val="75000"/>
                              <a:lumOff val="25000"/>
                            </a:schemeClr>
                          </a:solidFill>
                          <a:latin typeface="Century Gothic"/>
                        </a:rPr>
                        <a:t>Area</a:t>
                      </a:r>
                    </a:p>
                  </a:txBody>
                  <a:tcPr>
                    <a:lnL w="12700">
                      <a:solidFill>
                        <a:schemeClr val="tx1"/>
                      </a:solidFill>
                    </a:lnL>
                    <a:lnR w="0">
                      <a:noFill/>
                    </a:lnR>
                    <a:lnT w="0">
                      <a:noFill/>
                    </a:lnT>
                    <a:lnB w="12700">
                      <a:solidFill>
                        <a:schemeClr val="tx1"/>
                      </a:solidFill>
                    </a:lnB>
                    <a:solidFill>
                      <a:schemeClr val="accent6">
                        <a:lumMod val="60000"/>
                        <a:lumOff val="40000"/>
                      </a:schemeClr>
                    </a:solidFill>
                  </a:tcPr>
                </a:tc>
                <a:extLst>
                  <a:ext uri="{0D108BD9-81ED-4DB2-BD59-A6C34878D82A}">
                    <a16:rowId xmlns:a16="http://schemas.microsoft.com/office/drawing/2014/main" val="3178486578"/>
                  </a:ext>
                </a:extLst>
              </a:tr>
              <a:tr h="370840">
                <a:tc>
                  <a:txBody>
                    <a:bodyPr/>
                    <a:lstStyle/>
                    <a:p>
                      <a:r>
                        <a:rPr lang="en-US" sz="2200" dirty="0">
                          <a:solidFill>
                            <a:schemeClr val="tx1">
                              <a:lumMod val="75000"/>
                              <a:lumOff val="25000"/>
                            </a:schemeClr>
                          </a:solidFill>
                          <a:latin typeface="Century Gothic" panose="020B0502020202020204" pitchFamily="34" charset="0"/>
                        </a:rPr>
                        <a:t>&gt;80% Probable Suitable Habitat</a:t>
                      </a:r>
                    </a:p>
                  </a:txBody>
                  <a:tcPr>
                    <a:lnL w="0">
                      <a:noFill/>
                    </a:lnL>
                    <a:lnR w="12700">
                      <a:solidFill>
                        <a:schemeClr val="tx1"/>
                      </a:solidFill>
                    </a:lnR>
                    <a:lnT w="12700">
                      <a:solidFill>
                        <a:schemeClr val="tx1"/>
                      </a:solidFill>
                    </a:lnT>
                    <a:lnB w="12700">
                      <a:solidFill>
                        <a:schemeClr val="tx1"/>
                      </a:solidFill>
                    </a:lnB>
                  </a:tcPr>
                </a:tc>
                <a:tc>
                  <a:txBody>
                    <a:bodyPr/>
                    <a:lstStyle/>
                    <a:p>
                      <a:pPr algn="r"/>
                      <a:r>
                        <a:rPr lang="en-US" sz="2200" dirty="0">
                          <a:solidFill>
                            <a:schemeClr val="tx1">
                              <a:lumMod val="75000"/>
                              <a:lumOff val="25000"/>
                            </a:schemeClr>
                          </a:solidFill>
                          <a:latin typeface="Century Gothic" panose="020B0502020202020204" pitchFamily="34" charset="0"/>
                        </a:rPr>
                        <a:t>355 km</a:t>
                      </a:r>
                      <a:r>
                        <a:rPr lang="en-US" sz="2200" b="0" i="0" u="none" strike="noStrike" noProof="0" dirty="0">
                          <a:solidFill>
                            <a:schemeClr val="tx1">
                              <a:lumMod val="75000"/>
                              <a:lumOff val="25000"/>
                            </a:schemeClr>
                          </a:solidFill>
                          <a:latin typeface="Century Gothic" panose="020B0502020202020204" pitchFamily="34" charset="0"/>
                        </a:rPr>
                        <a:t>²</a:t>
                      </a:r>
                    </a:p>
                  </a:txBody>
                  <a:tcPr>
                    <a:lnL w="12700">
                      <a:solidFill>
                        <a:schemeClr val="tx1"/>
                      </a:solidFill>
                    </a:lnL>
                    <a:lnR w="0">
                      <a:noFill/>
                    </a:lnR>
                    <a:lnT w="12700">
                      <a:solidFill>
                        <a:schemeClr val="tx1"/>
                      </a:solidFill>
                    </a:lnT>
                    <a:lnB w="12700">
                      <a:solidFill>
                        <a:schemeClr val="tx1"/>
                      </a:solidFill>
                    </a:lnB>
                    <a:solidFill>
                      <a:schemeClr val="accent6">
                        <a:lumMod val="20000"/>
                        <a:lumOff val="80000"/>
                      </a:schemeClr>
                    </a:solidFill>
                  </a:tcPr>
                </a:tc>
                <a:extLst>
                  <a:ext uri="{0D108BD9-81ED-4DB2-BD59-A6C34878D82A}">
                    <a16:rowId xmlns:a16="http://schemas.microsoft.com/office/drawing/2014/main" val="4036209059"/>
                  </a:ext>
                </a:extLst>
              </a:tr>
              <a:tr h="381000">
                <a:tc>
                  <a:txBody>
                    <a:bodyPr/>
                    <a:lstStyle/>
                    <a:p>
                      <a:r>
                        <a:rPr lang="en-US" sz="2200" dirty="0">
                          <a:solidFill>
                            <a:schemeClr val="tx1">
                              <a:lumMod val="75000"/>
                              <a:lumOff val="25000"/>
                            </a:schemeClr>
                          </a:solidFill>
                          <a:latin typeface="Century Gothic" panose="020B0502020202020204" pitchFamily="34" charset="0"/>
                        </a:rPr>
                        <a:t>&gt;50% Land Change Potential by 2050</a:t>
                      </a:r>
                    </a:p>
                  </a:txBody>
                  <a:tcPr>
                    <a:lnL w="0">
                      <a:no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tcPr>
                </a:tc>
                <a:tc>
                  <a:txBody>
                    <a:bodyPr/>
                    <a:lstStyle/>
                    <a:p>
                      <a:pPr lvl="0" algn="r">
                        <a:buNone/>
                      </a:pPr>
                      <a:r>
                        <a:rPr lang="en-US" sz="2200" b="0" i="0" u="none" strike="noStrike" noProof="0" dirty="0">
                          <a:solidFill>
                            <a:schemeClr val="tx1">
                              <a:lumMod val="75000"/>
                              <a:lumOff val="25000"/>
                            </a:schemeClr>
                          </a:solidFill>
                          <a:latin typeface="Century Gothic" panose="020B0502020202020204" pitchFamily="34" charset="0"/>
                        </a:rPr>
                        <a:t>7532 km²</a:t>
                      </a:r>
                    </a:p>
                  </a:txBody>
                  <a:tcPr>
                    <a:lnL w="12700">
                      <a:solidFill>
                        <a:schemeClr val="tx1"/>
                      </a:solidFill>
                    </a:lnL>
                    <a:lnR w="0">
                      <a:noFill/>
                    </a:lnR>
                    <a:lnT w="12700">
                      <a:solidFill>
                        <a:schemeClr val="tx1"/>
                      </a:solidFill>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548923848"/>
                  </a:ext>
                </a:extLst>
              </a:tr>
              <a:tr h="381000">
                <a:tc>
                  <a:txBody>
                    <a:bodyPr/>
                    <a:lstStyle/>
                    <a:p>
                      <a:r>
                        <a:rPr lang="en-US" sz="2200" kern="1200" dirty="0">
                          <a:solidFill>
                            <a:schemeClr val="tx1"/>
                          </a:solidFill>
                          <a:effectLst/>
                          <a:latin typeface="Century Gothic" panose="020B0502020202020204" pitchFamily="34" charset="0"/>
                          <a:ea typeface="+mn-ea"/>
                          <a:cs typeface="+mn-cs"/>
                        </a:rPr>
                        <a:t>Protected &gt;80% probable suitable habitat</a:t>
                      </a:r>
                      <a:endParaRPr lang="en-US" sz="2200" dirty="0">
                        <a:solidFill>
                          <a:schemeClr val="tx1">
                            <a:lumMod val="75000"/>
                            <a:lumOff val="25000"/>
                          </a:schemeClr>
                        </a:solidFill>
                        <a:latin typeface="Century Gothic" panose="020B0502020202020204" pitchFamily="34" charset="0"/>
                      </a:endParaRPr>
                    </a:p>
                  </a:txBody>
                  <a:tcPr>
                    <a:lnL w="0">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r">
                        <a:buNone/>
                      </a:pPr>
                      <a:r>
                        <a:rPr lang="en-US" sz="2200" kern="1200" dirty="0">
                          <a:solidFill>
                            <a:schemeClr val="tx1"/>
                          </a:solidFill>
                          <a:effectLst/>
                          <a:latin typeface="Century Gothic" panose="020B0502020202020204" pitchFamily="34" charset="0"/>
                          <a:ea typeface="+mn-ea"/>
                          <a:cs typeface="+mn-cs"/>
                        </a:rPr>
                        <a:t>140 km</a:t>
                      </a:r>
                      <a:r>
                        <a:rPr lang="en-US" sz="2200" kern="1200" baseline="30000" dirty="0">
                          <a:solidFill>
                            <a:schemeClr val="tx1"/>
                          </a:solidFill>
                          <a:effectLst/>
                          <a:latin typeface="Century Gothic" panose="020B0502020202020204" pitchFamily="34" charset="0"/>
                          <a:ea typeface="+mn-ea"/>
                          <a:cs typeface="+mn-cs"/>
                        </a:rPr>
                        <a:t>2</a:t>
                      </a:r>
                      <a:endParaRPr lang="en-US" sz="2200" b="0" i="0" u="none" strike="noStrike" noProof="0" dirty="0">
                        <a:solidFill>
                          <a:schemeClr val="tx1">
                            <a:lumMod val="75000"/>
                            <a:lumOff val="25000"/>
                          </a:schemeClr>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0">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585315767"/>
                  </a:ext>
                </a:extLst>
              </a:tr>
              <a:tr h="370839">
                <a:tc>
                  <a:txBody>
                    <a:bodyPr/>
                    <a:lstStyle/>
                    <a:p>
                      <a:pPr lvl="0">
                        <a:buNone/>
                      </a:pPr>
                      <a:r>
                        <a:rPr lang="en-US" sz="2200" dirty="0">
                          <a:solidFill>
                            <a:schemeClr val="tx1">
                              <a:lumMod val="75000"/>
                              <a:lumOff val="25000"/>
                            </a:schemeClr>
                          </a:solidFill>
                          <a:latin typeface="Century Gothic" panose="020B0502020202020204" pitchFamily="34" charset="0"/>
                        </a:rPr>
                        <a:t>Overlap between predicted suitable habitat and development potential</a:t>
                      </a:r>
                    </a:p>
                  </a:txBody>
                  <a:tcPr>
                    <a:lnL w="0">
                      <a:noFill/>
                    </a:lnL>
                    <a:lnR w="12700">
                      <a:solidFill>
                        <a:schemeClr val="tx1"/>
                      </a:solidFill>
                    </a:lnR>
                    <a:lnT w="12700">
                      <a:solidFill>
                        <a:schemeClr val="tx1"/>
                      </a:solidFill>
                    </a:lnT>
                    <a:lnB w="0">
                      <a:noFill/>
                    </a:lnB>
                  </a:tcPr>
                </a:tc>
                <a:tc>
                  <a:txBody>
                    <a:bodyPr/>
                    <a:lstStyle/>
                    <a:p>
                      <a:pPr lvl="0" algn="r">
                        <a:buNone/>
                      </a:pPr>
                      <a:r>
                        <a:rPr lang="en-US" sz="2200" dirty="0">
                          <a:solidFill>
                            <a:schemeClr val="tx1">
                              <a:lumMod val="75000"/>
                              <a:lumOff val="25000"/>
                            </a:schemeClr>
                          </a:solidFill>
                          <a:latin typeface="Century Gothic" panose="020B0502020202020204" pitchFamily="34" charset="0"/>
                        </a:rPr>
                        <a:t>107 km² </a:t>
                      </a:r>
                    </a:p>
                  </a:txBody>
                  <a:tcPr>
                    <a:lnL w="12700">
                      <a:solidFill>
                        <a:schemeClr val="tx1"/>
                      </a:solidFill>
                    </a:lnL>
                    <a:lnR w="0">
                      <a:noFill/>
                    </a:lnR>
                    <a:lnT w="12700">
                      <a:solidFill>
                        <a:schemeClr val="tx1"/>
                      </a:solidFill>
                    </a:lnT>
                    <a:lnB w="0">
                      <a:noFill/>
                    </a:lnB>
                    <a:solidFill>
                      <a:schemeClr val="accent6">
                        <a:lumMod val="20000"/>
                        <a:lumOff val="80000"/>
                      </a:schemeClr>
                    </a:solidFill>
                  </a:tcPr>
                </a:tc>
                <a:extLst>
                  <a:ext uri="{0D108BD9-81ED-4DB2-BD59-A6C34878D82A}">
                    <a16:rowId xmlns:a16="http://schemas.microsoft.com/office/drawing/2014/main" val="335185329"/>
                  </a:ext>
                </a:extLst>
              </a:tr>
            </a:tbl>
          </a:graphicData>
        </a:graphic>
      </p:graphicFrame>
      <p:sp>
        <p:nvSpPr>
          <p:cNvPr id="11" name="TextBox 10">
            <a:extLst>
              <a:ext uri="{FF2B5EF4-FFF2-40B4-BE49-F238E27FC236}">
                <a16:creationId xmlns:a16="http://schemas.microsoft.com/office/drawing/2014/main" id="{0998BDB8-5C1B-432A-9224-E59EACF93340}"/>
              </a:ext>
            </a:extLst>
          </p:cNvPr>
          <p:cNvSpPr txBox="1"/>
          <p:nvPr/>
        </p:nvSpPr>
        <p:spPr>
          <a:xfrm>
            <a:off x="1138910" y="1074633"/>
            <a:ext cx="1011351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solidFill>
                  <a:schemeClr val="tx1">
                    <a:lumMod val="75000"/>
                    <a:lumOff val="25000"/>
                  </a:schemeClr>
                </a:solidFill>
                <a:latin typeface="Century Gothic"/>
              </a:rPr>
              <a:t>Comparing the 2021 RF HSM and 2050 Potential Transition Map</a:t>
            </a:r>
            <a:endParaRPr lang="en-US" sz="2400" dirty="0">
              <a:solidFill>
                <a:schemeClr val="tx1">
                  <a:lumMod val="75000"/>
                  <a:lumOff val="25000"/>
                </a:schemeClr>
              </a:solidFill>
              <a:latin typeface="Century Gothic"/>
              <a:cs typeface="Calibri"/>
            </a:endParaRPr>
          </a:p>
        </p:txBody>
      </p:sp>
      <p:sp>
        <p:nvSpPr>
          <p:cNvPr id="12" name="TextBox 11">
            <a:extLst>
              <a:ext uri="{FF2B5EF4-FFF2-40B4-BE49-F238E27FC236}">
                <a16:creationId xmlns:a16="http://schemas.microsoft.com/office/drawing/2014/main" id="{346F3FEB-F516-466B-A3B6-1FFE2A6B20E0}"/>
              </a:ext>
            </a:extLst>
          </p:cNvPr>
          <p:cNvSpPr txBox="1"/>
          <p:nvPr/>
        </p:nvSpPr>
        <p:spPr>
          <a:xfrm>
            <a:off x="216681" y="190525"/>
            <a:ext cx="1197455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66A478"/>
                </a:solidFill>
                <a:latin typeface="Century Gothic"/>
                <a:cs typeface="Calibri"/>
              </a:rPr>
              <a:t>Results: Areas of Interest and Potential Conflict</a:t>
            </a:r>
            <a:endParaRPr lang="en-US" dirty="0"/>
          </a:p>
        </p:txBody>
      </p:sp>
      <p:sp>
        <p:nvSpPr>
          <p:cNvPr id="13" name="TextBox 12">
            <a:extLst>
              <a:ext uri="{FF2B5EF4-FFF2-40B4-BE49-F238E27FC236}">
                <a16:creationId xmlns:a16="http://schemas.microsoft.com/office/drawing/2014/main" id="{D19DDC47-B197-45F8-B6D7-108DC4A22C31}"/>
              </a:ext>
            </a:extLst>
          </p:cNvPr>
          <p:cNvSpPr txBox="1"/>
          <p:nvPr/>
        </p:nvSpPr>
        <p:spPr>
          <a:xfrm>
            <a:off x="6400799" y="2328740"/>
            <a:ext cx="4851621" cy="3416320"/>
          </a:xfrm>
          <a:prstGeom prst="rect">
            <a:avLst/>
          </a:prstGeom>
          <a:noFill/>
          <a:ln w="57150">
            <a:solidFill>
              <a:srgbClr val="FF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Clr>
                <a:schemeClr val="accent6"/>
              </a:buClr>
              <a:buFont typeface="Arial" panose="020B0604020202020204" pitchFamily="34" charset="0"/>
              <a:buChar char="•"/>
            </a:pPr>
            <a:r>
              <a:rPr lang="en-US" sz="2400" b="1" dirty="0">
                <a:solidFill>
                  <a:schemeClr val="tx1">
                    <a:lumMod val="75000"/>
                    <a:lumOff val="25000"/>
                  </a:schemeClr>
                </a:solidFill>
                <a:latin typeface="Century Gothic"/>
              </a:rPr>
              <a:t>40% of highly suitable habitat already on protected lands</a:t>
            </a:r>
          </a:p>
          <a:p>
            <a:pPr marL="342900" indent="-342900">
              <a:buClr>
                <a:schemeClr val="accent6"/>
              </a:buClr>
              <a:buFont typeface="Arial" panose="020B0604020202020204" pitchFamily="34" charset="0"/>
              <a:buChar char="•"/>
            </a:pPr>
            <a:r>
              <a:rPr lang="en-US" sz="2400" b="1" dirty="0">
                <a:solidFill>
                  <a:schemeClr val="tx1">
                    <a:lumMod val="75000"/>
                    <a:lumOff val="25000"/>
                  </a:schemeClr>
                </a:solidFill>
                <a:latin typeface="Century Gothic"/>
              </a:rPr>
              <a:t>30% of highly suitable habitat threatened by development by 2050</a:t>
            </a:r>
          </a:p>
          <a:p>
            <a:pPr marL="342900" indent="-342900">
              <a:buClr>
                <a:schemeClr val="accent6"/>
              </a:buClr>
              <a:buFont typeface="Arial" panose="020B0604020202020204" pitchFamily="34" charset="0"/>
              <a:buChar char="•"/>
            </a:pPr>
            <a:r>
              <a:rPr lang="en-US" sz="2400" b="1" dirty="0">
                <a:solidFill>
                  <a:schemeClr val="tx1">
                    <a:lumMod val="75000"/>
                    <a:lumOff val="25000"/>
                  </a:schemeClr>
                </a:solidFill>
                <a:latin typeface="Century Gothic"/>
              </a:rPr>
              <a:t>50% of highly suitable habitat on unprotected land predicted to transition by 2050</a:t>
            </a:r>
          </a:p>
        </p:txBody>
      </p:sp>
    </p:spTree>
    <p:extLst>
      <p:ext uri="{BB962C8B-B14F-4D97-AF65-F5344CB8AC3E}">
        <p14:creationId xmlns:p14="http://schemas.microsoft.com/office/powerpoint/2010/main" val="40973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5300" y="342900"/>
            <a:ext cx="7487809" cy="419100"/>
          </a:xfrm>
          <a:prstGeom prst="rect">
            <a:avLst/>
          </a:prstGeom>
        </p:spPr>
        <p:txBody>
          <a:bodyPr wrap="none" lIns="91440" tIns="45720" rIns="91440" bIns="45720" anchor="ctr" anchorCtr="0">
            <a:noAutofit/>
          </a:bodyPr>
          <a:lstStyle/>
          <a:p>
            <a:pPr lvl="0"/>
            <a:r>
              <a:rPr lang="en-US" sz="4000" b="1" dirty="0">
                <a:solidFill>
                  <a:srgbClr val="66A478"/>
                </a:solidFill>
                <a:latin typeface="Century Gothic"/>
              </a:rPr>
              <a:t>CONCLUSIONS</a:t>
            </a:r>
          </a:p>
        </p:txBody>
      </p:sp>
      <p:sp>
        <p:nvSpPr>
          <p:cNvPr id="6" name="Text Placeholder 3">
            <a:extLst>
              <a:ext uri="{FF2B5EF4-FFF2-40B4-BE49-F238E27FC236}">
                <a16:creationId xmlns:a16="http://schemas.microsoft.com/office/drawing/2014/main" id="{DF957FD7-CFEB-493C-82D6-A363917B2306}"/>
              </a:ext>
            </a:extLst>
          </p:cNvPr>
          <p:cNvSpPr txBox="1">
            <a:spLocks/>
          </p:cNvSpPr>
          <p:nvPr/>
        </p:nvSpPr>
        <p:spPr>
          <a:xfrm>
            <a:off x="332507" y="1035021"/>
            <a:ext cx="6969630" cy="5259860"/>
          </a:xfrm>
          <a:prstGeom prst="rect">
            <a:avLst/>
          </a:prstGeom>
        </p:spPr>
        <p:txBody>
          <a:bodyPr lIns="91440" tIns="45720" rIns="91440" bIns="4572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Clr>
                <a:srgbClr val="66A478"/>
              </a:buClr>
              <a:buNone/>
            </a:pPr>
            <a:endParaRPr lang="en-US" sz="2400" dirty="0">
              <a:solidFill>
                <a:schemeClr val="tx1">
                  <a:lumMod val="75000"/>
                  <a:lumOff val="25000"/>
                </a:schemeClr>
              </a:solidFill>
              <a:latin typeface="Century Gothic"/>
              <a:cs typeface="Calibri" panose="020F0502020204030204"/>
            </a:endParaRPr>
          </a:p>
          <a:p>
            <a:pPr>
              <a:lnSpc>
                <a:spcPct val="100000"/>
              </a:lnSpc>
              <a:spcAft>
                <a:spcPts val="600"/>
              </a:spcAft>
              <a:buClr>
                <a:srgbClr val="66A478"/>
              </a:buClr>
            </a:pPr>
            <a:r>
              <a:rPr lang="en-US" sz="2400" dirty="0">
                <a:solidFill>
                  <a:schemeClr val="tx1">
                    <a:lumMod val="75000"/>
                    <a:lumOff val="25000"/>
                  </a:schemeClr>
                </a:solidFill>
                <a:latin typeface="Century Gothic"/>
                <a:cs typeface="Calibri" panose="020F0502020204030204"/>
              </a:rPr>
              <a:t>SAHM and </a:t>
            </a:r>
            <a:r>
              <a:rPr lang="en-US" sz="2400" dirty="0" err="1">
                <a:solidFill>
                  <a:schemeClr val="tx1">
                    <a:lumMod val="75000"/>
                    <a:lumOff val="25000"/>
                  </a:schemeClr>
                </a:solidFill>
                <a:latin typeface="Century Gothic"/>
                <a:cs typeface="Calibri" panose="020F0502020204030204"/>
              </a:rPr>
              <a:t>TerrSet</a:t>
            </a:r>
            <a:endParaRPr lang="en-US" sz="2400" dirty="0">
              <a:solidFill>
                <a:schemeClr val="tx1">
                  <a:lumMod val="75000"/>
                  <a:lumOff val="25000"/>
                </a:schemeClr>
              </a:solidFill>
              <a:latin typeface="Century Gothic"/>
              <a:cs typeface="Calibri" panose="020F0502020204030204"/>
            </a:endParaRPr>
          </a:p>
          <a:p>
            <a:pPr lvl="1">
              <a:lnSpc>
                <a:spcPct val="100000"/>
              </a:lnSpc>
              <a:spcAft>
                <a:spcPts val="600"/>
              </a:spcAft>
              <a:buClr>
                <a:srgbClr val="66A478"/>
              </a:buClr>
            </a:pPr>
            <a:r>
              <a:rPr lang="en-US" sz="2000" dirty="0">
                <a:solidFill>
                  <a:schemeClr val="tx1">
                    <a:lumMod val="75000"/>
                    <a:lumOff val="25000"/>
                  </a:schemeClr>
                </a:solidFill>
                <a:latin typeface="Century Gothic"/>
                <a:cs typeface="Calibri" panose="020F0502020204030204"/>
              </a:rPr>
              <a:t>Map of current suitable VFT habitat</a:t>
            </a:r>
          </a:p>
          <a:p>
            <a:pPr lvl="1">
              <a:lnSpc>
                <a:spcPct val="100000"/>
              </a:lnSpc>
              <a:spcAft>
                <a:spcPts val="600"/>
              </a:spcAft>
              <a:buClr>
                <a:srgbClr val="66A478"/>
              </a:buClr>
            </a:pPr>
            <a:r>
              <a:rPr lang="en-US" sz="2000" dirty="0">
                <a:solidFill>
                  <a:schemeClr val="tx1">
                    <a:lumMod val="75000"/>
                    <a:lumOff val="25000"/>
                  </a:schemeClr>
                </a:solidFill>
                <a:latin typeface="Century Gothic"/>
                <a:cs typeface="Calibri" panose="020F0502020204030204"/>
              </a:rPr>
              <a:t>Map of suitable habitat at greatest risk of future development (esp. outer coastal areas)</a:t>
            </a:r>
          </a:p>
          <a:p>
            <a:pPr>
              <a:lnSpc>
                <a:spcPct val="100000"/>
              </a:lnSpc>
              <a:spcAft>
                <a:spcPts val="600"/>
              </a:spcAft>
              <a:buClr>
                <a:srgbClr val="66A478"/>
              </a:buClr>
            </a:pPr>
            <a:r>
              <a:rPr lang="en-US" sz="2400" dirty="0">
                <a:solidFill>
                  <a:schemeClr val="tx1">
                    <a:lumMod val="75000"/>
                    <a:lumOff val="25000"/>
                  </a:schemeClr>
                </a:solidFill>
                <a:latin typeface="Century Gothic"/>
                <a:cs typeface="Calibri" panose="020F0502020204030204"/>
              </a:rPr>
              <a:t>Random Forest model</a:t>
            </a:r>
          </a:p>
          <a:p>
            <a:pPr>
              <a:lnSpc>
                <a:spcPct val="100000"/>
              </a:lnSpc>
              <a:spcAft>
                <a:spcPts val="600"/>
              </a:spcAft>
              <a:buClr>
                <a:srgbClr val="66A478"/>
              </a:buClr>
            </a:pPr>
            <a:r>
              <a:rPr lang="en-US" sz="2400" dirty="0">
                <a:solidFill>
                  <a:schemeClr val="tx1">
                    <a:lumMod val="75000"/>
                    <a:lumOff val="25000"/>
                  </a:schemeClr>
                </a:solidFill>
                <a:latin typeface="Century Gothic"/>
                <a:cs typeface="Calibri" panose="020F0502020204030204"/>
              </a:rPr>
              <a:t>Predictor variables:  available water storage;  mean nitrogen; existing vegetation cover.</a:t>
            </a:r>
          </a:p>
          <a:p>
            <a:pPr>
              <a:lnSpc>
                <a:spcPct val="100000"/>
              </a:lnSpc>
              <a:spcAft>
                <a:spcPts val="600"/>
              </a:spcAft>
              <a:buClr>
                <a:srgbClr val="66A478"/>
              </a:buClr>
            </a:pPr>
            <a:r>
              <a:rPr lang="en-US" sz="2400" dirty="0">
                <a:solidFill>
                  <a:schemeClr val="tx1">
                    <a:lumMod val="75000"/>
                    <a:lumOff val="25000"/>
                  </a:schemeClr>
                </a:solidFill>
                <a:latin typeface="Century Gothic" panose="020F0302020204030204"/>
              </a:rPr>
              <a:t>Finding undocumented populations or locations for reintroduction</a:t>
            </a:r>
          </a:p>
          <a:p>
            <a:pPr>
              <a:lnSpc>
                <a:spcPct val="100000"/>
              </a:lnSpc>
              <a:spcAft>
                <a:spcPts val="600"/>
              </a:spcAft>
              <a:buClr>
                <a:srgbClr val="66A478"/>
              </a:buClr>
            </a:pPr>
            <a:r>
              <a:rPr lang="en-US" sz="2400" dirty="0">
                <a:solidFill>
                  <a:schemeClr val="tx1">
                    <a:lumMod val="75000"/>
                    <a:lumOff val="25000"/>
                  </a:schemeClr>
                </a:solidFill>
                <a:latin typeface="Century Gothic" panose="020F0302020204030204"/>
              </a:rPr>
              <a:t>Identify most at-risk populations to development</a:t>
            </a:r>
          </a:p>
          <a:p>
            <a:pPr>
              <a:lnSpc>
                <a:spcPct val="100000"/>
              </a:lnSpc>
              <a:spcAft>
                <a:spcPts val="600"/>
              </a:spcAft>
              <a:buClr>
                <a:srgbClr val="66A478"/>
              </a:buClr>
            </a:pPr>
            <a:r>
              <a:rPr lang="en-US" sz="2400" dirty="0">
                <a:solidFill>
                  <a:schemeClr val="tx1">
                    <a:lumMod val="75000"/>
                    <a:lumOff val="25000"/>
                  </a:schemeClr>
                </a:solidFill>
                <a:latin typeface="Century Gothic" panose="020F0302020204030204"/>
              </a:rPr>
              <a:t>Assists in land management decisions; identify best investment of conservation efforts</a:t>
            </a:r>
          </a:p>
        </p:txBody>
      </p:sp>
      <p:pic>
        <p:nvPicPr>
          <p:cNvPr id="7" name="Picture 7">
            <a:extLst>
              <a:ext uri="{FF2B5EF4-FFF2-40B4-BE49-F238E27FC236}">
                <a16:creationId xmlns:a16="http://schemas.microsoft.com/office/drawing/2014/main" id="{B069548E-1368-480F-8FF8-7C3B375F2925}"/>
              </a:ext>
            </a:extLst>
          </p:cNvPr>
          <p:cNvPicPr>
            <a:picLocks noChangeAspect="1"/>
          </p:cNvPicPr>
          <p:nvPr/>
        </p:nvPicPr>
        <p:blipFill>
          <a:blip r:embed="rId3"/>
          <a:stretch>
            <a:fillRect/>
          </a:stretch>
        </p:blipFill>
        <p:spPr>
          <a:xfrm rot="5400000">
            <a:off x="6655851" y="1332049"/>
            <a:ext cx="5949350" cy="3968456"/>
          </a:xfrm>
          <a:prstGeom prst="rect">
            <a:avLst/>
          </a:prstGeom>
          <a:ln>
            <a:noFill/>
          </a:ln>
          <a:effectLst>
            <a:softEdge rad="112500"/>
          </a:effectLst>
        </p:spPr>
      </p:pic>
      <p:sp>
        <p:nvSpPr>
          <p:cNvPr id="18" name="Text Placeholder 4">
            <a:extLst>
              <a:ext uri="{FF2B5EF4-FFF2-40B4-BE49-F238E27FC236}">
                <a16:creationId xmlns:a16="http://schemas.microsoft.com/office/drawing/2014/main" id="{67FFEA9D-9D36-49F0-AC53-E6DD95738E2B}"/>
              </a:ext>
            </a:extLst>
          </p:cNvPr>
          <p:cNvSpPr txBox="1">
            <a:spLocks/>
          </p:cNvSpPr>
          <p:nvPr/>
        </p:nvSpPr>
        <p:spPr>
          <a:xfrm>
            <a:off x="8254099" y="6296670"/>
            <a:ext cx="2737801" cy="276924"/>
          </a:xfrm>
          <a:prstGeom prst="rect">
            <a:avLst/>
          </a:prstGeom>
          <a:solidFill>
            <a:schemeClr val="bg1"/>
          </a:solidFill>
        </p:spPr>
        <p:txBody>
          <a:bodyPr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kumimoji="0" lang="en-US" sz="1200" i="0" u="none" strike="noStrike" kern="1200" cap="none" spc="0" normalizeH="0" baseline="0" noProof="0" dirty="0">
                <a:ln>
                  <a:noFill/>
                </a:ln>
                <a:solidFill>
                  <a:schemeClr val="tx1">
                    <a:lumMod val="75000"/>
                    <a:lumOff val="25000"/>
                  </a:schemeClr>
                </a:solidFill>
                <a:effectLst/>
                <a:uLnTx/>
                <a:uFillTx/>
                <a:latin typeface="Century Gothic"/>
              </a:rPr>
              <a:t>Credit: </a:t>
            </a:r>
            <a:r>
              <a:rPr lang="en-US" sz="1200" dirty="0">
                <a:solidFill>
                  <a:schemeClr val="tx1">
                    <a:lumMod val="75000"/>
                    <a:lumOff val="25000"/>
                  </a:schemeClr>
                </a:solidFill>
                <a:latin typeface="Century Gothic"/>
              </a:rPr>
              <a:t>NCBG</a:t>
            </a:r>
            <a:endParaRPr lang="en-US" sz="120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ndParaRPr>
          </a:p>
        </p:txBody>
      </p:sp>
    </p:spTree>
    <p:extLst>
      <p:ext uri="{BB962C8B-B14F-4D97-AF65-F5344CB8AC3E}">
        <p14:creationId xmlns:p14="http://schemas.microsoft.com/office/powerpoint/2010/main" val="38765068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p:cNvSpPr txBox="1">
            <a:spLocks/>
          </p:cNvSpPr>
          <p:nvPr/>
        </p:nvSpPr>
        <p:spPr>
          <a:xfrm>
            <a:off x="495299" y="1358599"/>
            <a:ext cx="11188975" cy="45600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baseline="0">
                <a:solidFill>
                  <a:schemeClr val="tx1">
                    <a:lumMod val="75000"/>
                    <a:lumOff val="25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0"/>
              </a:spcBef>
              <a:spcAft>
                <a:spcPts val="600"/>
              </a:spcAft>
              <a:buClr>
                <a:srgbClr val="66A478"/>
              </a:buClr>
              <a:buFont typeface="Arial" panose="020B0604020202020204" pitchFamily="34" charset="0"/>
              <a:buChar char="•"/>
              <a:defRPr/>
            </a:pPr>
            <a:r>
              <a:rPr lang="en-US" sz="2400" dirty="0">
                <a:latin typeface="Century Gothic"/>
              </a:rPr>
              <a:t>Misty Buchanan, North Carolina Natural Heritage Program</a:t>
            </a:r>
            <a:endParaRPr lang="en-US" sz="2400" dirty="0"/>
          </a:p>
          <a:p>
            <a:pPr marL="342900" indent="-342900">
              <a:lnSpc>
                <a:spcPct val="100000"/>
              </a:lnSpc>
              <a:spcBef>
                <a:spcPts val="0"/>
              </a:spcBef>
              <a:spcAft>
                <a:spcPts val="600"/>
              </a:spcAft>
              <a:buClr>
                <a:srgbClr val="66A478"/>
              </a:buClr>
              <a:buFont typeface="Arial" panose="020B0604020202020204" pitchFamily="34" charset="0"/>
              <a:buChar char="•"/>
              <a:defRPr/>
            </a:pPr>
            <a:r>
              <a:rPr lang="en-US" sz="2400" dirty="0">
                <a:latin typeface="Century Gothic"/>
              </a:rPr>
              <a:t>Meredith Wojcik, North Carolina Natural Heritage Program</a:t>
            </a:r>
            <a:endParaRPr lang="en-US" sz="2400" dirty="0"/>
          </a:p>
          <a:p>
            <a:pPr marL="342900" indent="-342900">
              <a:lnSpc>
                <a:spcPct val="100000"/>
              </a:lnSpc>
              <a:spcBef>
                <a:spcPts val="0"/>
              </a:spcBef>
              <a:spcAft>
                <a:spcPts val="600"/>
              </a:spcAft>
              <a:buClr>
                <a:srgbClr val="66A478"/>
              </a:buClr>
              <a:buFont typeface="Arial" panose="020B0604020202020204" pitchFamily="34" charset="0"/>
              <a:buChar char="•"/>
              <a:defRPr/>
            </a:pPr>
            <a:r>
              <a:rPr lang="en-US" sz="2400" dirty="0">
                <a:latin typeface="Century Gothic"/>
              </a:rPr>
              <a:t>Dale Suiter, U.S. Fish and Wildlife Service</a:t>
            </a:r>
            <a:endParaRPr lang="en-US" sz="2400" dirty="0"/>
          </a:p>
          <a:p>
            <a:pPr marL="342900" indent="-342900">
              <a:lnSpc>
                <a:spcPct val="100000"/>
              </a:lnSpc>
              <a:spcBef>
                <a:spcPts val="0"/>
              </a:spcBef>
              <a:spcAft>
                <a:spcPts val="600"/>
              </a:spcAft>
              <a:buClr>
                <a:srgbClr val="66A478"/>
              </a:buClr>
              <a:buFont typeface="Arial" panose="020B0604020202020204" pitchFamily="34" charset="0"/>
              <a:buChar char="•"/>
              <a:defRPr/>
            </a:pPr>
            <a:r>
              <a:rPr lang="en-US" sz="2400" dirty="0">
                <a:latin typeface="Century Gothic"/>
              </a:rPr>
              <a:t>Sarah McRae, U.S. Fish and Wildlife Service</a:t>
            </a:r>
            <a:endParaRPr lang="en-US" sz="2400" b="0" i="0" u="none" strike="noStrike" kern="1200" cap="none" spc="0" normalizeH="0" baseline="0" noProof="0" dirty="0">
              <a:ln>
                <a:noFill/>
              </a:ln>
              <a:effectLst/>
              <a:uLnTx/>
              <a:uFillTx/>
            </a:endParaRPr>
          </a:p>
          <a:p>
            <a:pPr marL="342900" indent="-342900">
              <a:lnSpc>
                <a:spcPct val="100000"/>
              </a:lnSpc>
              <a:spcBef>
                <a:spcPts val="0"/>
              </a:spcBef>
              <a:spcAft>
                <a:spcPts val="600"/>
              </a:spcAft>
              <a:buClr>
                <a:srgbClr val="66A478"/>
              </a:buClr>
              <a:buFont typeface="Arial,Sans-Serif" panose="020B0604020202020204" pitchFamily="34" charset="0"/>
              <a:buChar char="•"/>
              <a:defRPr/>
            </a:pPr>
            <a:r>
              <a:rPr lang="en-US" sz="2400" dirty="0">
                <a:latin typeface="Century Gothic"/>
              </a:rPr>
              <a:t>Stephanie Horton, North Carolina Natural Heritage Program</a:t>
            </a:r>
          </a:p>
          <a:p>
            <a:pPr marL="342900" indent="-342900">
              <a:lnSpc>
                <a:spcPct val="100000"/>
              </a:lnSpc>
              <a:spcBef>
                <a:spcPts val="0"/>
              </a:spcBef>
              <a:spcAft>
                <a:spcPts val="600"/>
              </a:spcAft>
              <a:buClr>
                <a:srgbClr val="66A478"/>
              </a:buClr>
              <a:buFont typeface="Arial" panose="020B0604020202020204" pitchFamily="34" charset="0"/>
              <a:buChar char="•"/>
              <a:defRPr/>
            </a:pPr>
            <a:r>
              <a:rPr lang="en-US" sz="2400" dirty="0">
                <a:latin typeface="Century Gothic"/>
              </a:rPr>
              <a:t>Joseph </a:t>
            </a:r>
            <a:r>
              <a:rPr lang="en-US" sz="2400" dirty="0" err="1">
                <a:latin typeface="Century Gothic"/>
              </a:rPr>
              <a:t>Lemeris</a:t>
            </a:r>
            <a:r>
              <a:rPr lang="en-US" sz="2400" dirty="0">
                <a:latin typeface="Century Gothic"/>
              </a:rPr>
              <a:t>, South Carolina Natural Heritage Program</a:t>
            </a:r>
          </a:p>
          <a:p>
            <a:pPr marL="342900" indent="-342900">
              <a:lnSpc>
                <a:spcPct val="100000"/>
              </a:lnSpc>
              <a:spcBef>
                <a:spcPts val="0"/>
              </a:spcBef>
              <a:spcAft>
                <a:spcPts val="600"/>
              </a:spcAft>
              <a:buClr>
                <a:srgbClr val="66A478"/>
              </a:buClr>
              <a:buFont typeface="Arial" panose="020B0604020202020204" pitchFamily="34" charset="0"/>
              <a:buChar char="•"/>
              <a:defRPr/>
            </a:pPr>
            <a:r>
              <a:rPr lang="en-US" sz="2400" dirty="0">
                <a:latin typeface="Century Gothic"/>
              </a:rPr>
              <a:t>Keith Bradley, South Carolina Natural Heritage Program</a:t>
            </a:r>
          </a:p>
          <a:p>
            <a:pPr marL="342900" indent="-342900">
              <a:lnSpc>
                <a:spcPct val="100000"/>
              </a:lnSpc>
              <a:spcBef>
                <a:spcPts val="0"/>
              </a:spcBef>
              <a:spcAft>
                <a:spcPts val="600"/>
              </a:spcAft>
              <a:buClr>
                <a:srgbClr val="66A478"/>
              </a:buClr>
              <a:buFont typeface="Arial" panose="020B0604020202020204" pitchFamily="34" charset="0"/>
              <a:buChar char="•"/>
              <a:defRPr/>
            </a:pPr>
            <a:r>
              <a:rPr lang="en-US" sz="2400" dirty="0">
                <a:latin typeface="Century Gothic"/>
              </a:rPr>
              <a:t>Dr. Clyde Sorenson, North Carolina State University</a:t>
            </a:r>
          </a:p>
          <a:p>
            <a:pPr>
              <a:lnSpc>
                <a:spcPct val="100000"/>
              </a:lnSpc>
              <a:spcBef>
                <a:spcPts val="0"/>
              </a:spcBef>
              <a:spcAft>
                <a:spcPts val="600"/>
              </a:spcAft>
              <a:buClr>
                <a:srgbClr val="66A478"/>
              </a:buClr>
              <a:defRPr/>
            </a:pPr>
            <a:endParaRPr lang="en-US" dirty="0">
              <a:latin typeface="Century Gothic"/>
            </a:endParaRPr>
          </a:p>
          <a:p>
            <a:pPr>
              <a:lnSpc>
                <a:spcPct val="100000"/>
              </a:lnSpc>
              <a:spcBef>
                <a:spcPts val="0"/>
              </a:spcBef>
              <a:spcAft>
                <a:spcPts val="600"/>
              </a:spcAft>
              <a:defRPr/>
            </a:pPr>
            <a:endParaRPr lang="en-US" sz="1800" dirty="0"/>
          </a:p>
          <a:p>
            <a:pPr>
              <a:lnSpc>
                <a:spcPct val="100000"/>
              </a:lnSpc>
              <a:spcBef>
                <a:spcPts val="0"/>
              </a:spcBef>
              <a:spcAft>
                <a:spcPts val="600"/>
              </a:spcAft>
              <a:defRPr/>
            </a:pPr>
            <a:endParaRPr lang="en-US" sz="1800" b="0" i="0" u="none" strike="noStrike" kern="1200" cap="none" spc="0" normalizeH="0" baseline="0" noProof="0" dirty="0">
              <a:ln>
                <a:noFill/>
              </a:ln>
              <a:effectLst/>
              <a:uLnTx/>
              <a:uFillTx/>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lang="en-US" sz="1800" b="0" i="0" u="none" strike="noStrike" kern="1200" cap="none" spc="0" normalizeH="0" baseline="0" noProof="0" dirty="0">
              <a:ln>
                <a:noFill/>
              </a:ln>
              <a:effectLst/>
              <a:uLnTx/>
              <a:uFillTx/>
              <a:latin typeface="Century Gothic" panose="020B0502020202020204" pitchFamily="34" charset="0"/>
            </a:endParaRPr>
          </a:p>
        </p:txBody>
      </p:sp>
    </p:spTree>
    <p:extLst>
      <p:ext uri="{BB962C8B-B14F-4D97-AF65-F5344CB8AC3E}">
        <p14:creationId xmlns:p14="http://schemas.microsoft.com/office/powerpoint/2010/main" val="3819607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37CB34-A45F-48FA-A55C-253227D8FDD9}"/>
              </a:ext>
            </a:extLst>
          </p:cNvPr>
          <p:cNvSpPr txBox="1"/>
          <p:nvPr/>
        </p:nvSpPr>
        <p:spPr>
          <a:xfrm>
            <a:off x="511834" y="1417608"/>
            <a:ext cx="10478218" cy="38625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Aft>
                <a:spcPts val="600"/>
              </a:spcAft>
              <a:buClr>
                <a:srgbClr val="66A478"/>
              </a:buClr>
              <a:buFont typeface="Arial" panose="020B0604020202020204" pitchFamily="34" charset="0"/>
              <a:buChar char="•"/>
              <a:defRPr/>
            </a:pPr>
            <a:r>
              <a:rPr lang="en-US" sz="2400" dirty="0">
                <a:solidFill>
                  <a:schemeClr val="tx1">
                    <a:lumMod val="75000"/>
                    <a:lumOff val="25000"/>
                  </a:schemeClr>
                </a:solidFill>
                <a:latin typeface="Century Gothic" panose="020B0502020202020204" pitchFamily="34" charset="0"/>
              </a:rPr>
              <a:t>Dr. Natalie Kerr, Duke University</a:t>
            </a:r>
          </a:p>
          <a:p>
            <a:pPr marL="342900" indent="-342900">
              <a:spcAft>
                <a:spcPts val="600"/>
              </a:spcAft>
              <a:buClr>
                <a:srgbClr val="66A478"/>
              </a:buClr>
              <a:buFont typeface="Arial" panose="020B0604020202020204" pitchFamily="34" charset="0"/>
              <a:buChar char="•"/>
              <a:defRPr/>
            </a:pPr>
            <a:r>
              <a:rPr lang="en-US" sz="2400" dirty="0">
                <a:solidFill>
                  <a:schemeClr val="tx1">
                    <a:lumMod val="75000"/>
                    <a:lumOff val="25000"/>
                  </a:schemeClr>
                </a:solidFill>
                <a:latin typeface="Century Gothic" panose="020B0502020202020204" pitchFamily="34" charset="0"/>
              </a:rPr>
              <a:t>Laura Hamon, North Carolina State University</a:t>
            </a:r>
            <a:endParaRPr lang="en-US" sz="2400" dirty="0">
              <a:solidFill>
                <a:schemeClr val="tx1">
                  <a:lumMod val="75000"/>
                  <a:lumOff val="25000"/>
                </a:schemeClr>
              </a:solidFill>
              <a:latin typeface="Century Gothic" panose="020B0502020202020204" pitchFamily="34" charset="0"/>
              <a:cs typeface="Calibri"/>
            </a:endParaRPr>
          </a:p>
          <a:p>
            <a:pPr marL="342900" indent="-342900">
              <a:spcAft>
                <a:spcPts val="600"/>
              </a:spcAft>
              <a:buClr>
                <a:srgbClr val="66A478"/>
              </a:buClr>
              <a:buFont typeface="Arial" panose="020B0604020202020204" pitchFamily="34" charset="0"/>
              <a:buChar char="•"/>
              <a:defRPr/>
            </a:pPr>
            <a:r>
              <a:rPr lang="en-US" sz="2400" dirty="0">
                <a:solidFill>
                  <a:schemeClr val="tx1">
                    <a:lumMod val="75000"/>
                    <a:lumOff val="25000"/>
                  </a:schemeClr>
                </a:solidFill>
                <a:latin typeface="Century Gothic" panose="020B0502020202020204" pitchFamily="34" charset="0"/>
              </a:rPr>
              <a:t>Julie Moore, Venus Flytrap Champions</a:t>
            </a:r>
          </a:p>
          <a:p>
            <a:pPr marL="342900" indent="-342900">
              <a:spcAft>
                <a:spcPts val="600"/>
              </a:spcAft>
              <a:buClr>
                <a:srgbClr val="66A478"/>
              </a:buClr>
              <a:buFont typeface="Arial" panose="020B0604020202020204" pitchFamily="34" charset="0"/>
              <a:buChar char="•"/>
              <a:defRPr/>
            </a:pPr>
            <a:r>
              <a:rPr lang="en-US" sz="2400" dirty="0">
                <a:solidFill>
                  <a:schemeClr val="tx1">
                    <a:lumMod val="75000"/>
                    <a:lumOff val="25000"/>
                  </a:schemeClr>
                </a:solidFill>
                <a:latin typeface="Century Gothic" panose="020B0502020202020204" pitchFamily="34" charset="0"/>
              </a:rPr>
              <a:t>Peder Engelstad, Colorado State University</a:t>
            </a:r>
            <a:endParaRPr lang="en-US" sz="2400" dirty="0">
              <a:solidFill>
                <a:schemeClr val="tx1">
                  <a:lumMod val="75000"/>
                  <a:lumOff val="25000"/>
                </a:schemeClr>
              </a:solidFill>
              <a:latin typeface="Century Gothic" panose="020B0502020202020204" pitchFamily="34" charset="0"/>
              <a:cs typeface="Calibri"/>
            </a:endParaRPr>
          </a:p>
          <a:p>
            <a:pPr marL="342900" indent="-342900">
              <a:spcAft>
                <a:spcPts val="600"/>
              </a:spcAft>
              <a:buClr>
                <a:srgbClr val="66A478"/>
              </a:buClr>
              <a:buFont typeface="Arial" panose="020B0604020202020204" pitchFamily="34" charset="0"/>
              <a:buChar char="•"/>
              <a:defRPr/>
            </a:pPr>
            <a:r>
              <a:rPr lang="en-US" sz="2400" dirty="0">
                <a:solidFill>
                  <a:schemeClr val="tx1">
                    <a:lumMod val="75000"/>
                    <a:lumOff val="25000"/>
                  </a:schemeClr>
                </a:solidFill>
                <a:latin typeface="Century Gothic" panose="020B0502020202020204" pitchFamily="34" charset="0"/>
              </a:rPr>
              <a:t>Alex Posen, NASA DEVELOP</a:t>
            </a:r>
          </a:p>
          <a:p>
            <a:pPr marL="342900" indent="-342900">
              <a:spcAft>
                <a:spcPts val="600"/>
              </a:spcAft>
              <a:buClr>
                <a:srgbClr val="66A478"/>
              </a:buClr>
              <a:buFont typeface="Arial" panose="020B0604020202020204" pitchFamily="34" charset="0"/>
              <a:buChar char="•"/>
              <a:defRPr/>
            </a:pPr>
            <a:r>
              <a:rPr lang="en-US" sz="2400" dirty="0">
                <a:solidFill>
                  <a:schemeClr val="tx1">
                    <a:lumMod val="75000"/>
                    <a:lumOff val="25000"/>
                  </a:schemeClr>
                </a:solidFill>
                <a:latin typeface="Century Gothic" panose="020B0502020202020204" pitchFamily="34" charset="0"/>
                <a:cs typeface="Calibri"/>
              </a:rPr>
              <a:t>Dr. Kenton Ross, Mentor NASA DEVELOP National Program Office</a:t>
            </a:r>
          </a:p>
          <a:p>
            <a:pPr marL="342900" indent="-342900">
              <a:spcAft>
                <a:spcPts val="600"/>
              </a:spcAft>
              <a:buClr>
                <a:srgbClr val="66A478"/>
              </a:buClr>
              <a:buFont typeface="Arial" panose="020B0604020202020204" pitchFamily="34" charset="0"/>
              <a:buChar char="•"/>
              <a:defRPr/>
            </a:pPr>
            <a:r>
              <a:rPr lang="en-US" sz="2400" dirty="0">
                <a:solidFill>
                  <a:schemeClr val="tx1">
                    <a:lumMod val="75000"/>
                    <a:lumOff val="25000"/>
                  </a:schemeClr>
                </a:solidFill>
                <a:latin typeface="Century Gothic" panose="020B0502020202020204" pitchFamily="34" charset="0"/>
                <a:cs typeface="Calibri"/>
              </a:rPr>
              <a:t>Sean McCartney, Mentor, SSAI, NASA Goddard Space Flight Center </a:t>
            </a:r>
          </a:p>
          <a:p>
            <a:pPr marL="342900" indent="-342900">
              <a:buClr>
                <a:srgbClr val="66A478"/>
              </a:buClr>
              <a:buFont typeface="Arial" panose="020B0604020202020204" pitchFamily="34" charset="0"/>
              <a:buChar char="•"/>
              <a:defRPr/>
            </a:pPr>
            <a:endParaRPr lang="en-US" dirty="0">
              <a:solidFill>
                <a:schemeClr val="tx1">
                  <a:lumMod val="75000"/>
                  <a:lumOff val="25000"/>
                </a:schemeClr>
              </a:solidFill>
              <a:latin typeface="Century Gothic"/>
              <a:cs typeface="Calibri"/>
            </a:endParaRPr>
          </a:p>
        </p:txBody>
      </p:sp>
      <p:sp>
        <p:nvSpPr>
          <p:cNvPr id="3" name="TextBox 2">
            <a:extLst>
              <a:ext uri="{FF2B5EF4-FFF2-40B4-BE49-F238E27FC236}">
                <a16:creationId xmlns:a16="http://schemas.microsoft.com/office/drawing/2014/main" id="{DB5C8D3A-C88B-47DE-BCFC-31C8F343E66A}"/>
              </a:ext>
            </a:extLst>
          </p:cNvPr>
          <p:cNvSpPr txBox="1"/>
          <p:nvPr/>
        </p:nvSpPr>
        <p:spPr>
          <a:xfrm>
            <a:off x="820948" y="5015541"/>
            <a:ext cx="1047821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tx1">
                    <a:lumMod val="75000"/>
                    <a:lumOff val="25000"/>
                  </a:schemeClr>
                </a:solidFill>
                <a:latin typeface="Century Gothic"/>
              </a:rPr>
              <a:t>An ArcGIS </a:t>
            </a:r>
            <a:r>
              <a:rPr lang="en-US" b="1" dirty="0" err="1">
                <a:solidFill>
                  <a:schemeClr val="tx1">
                    <a:lumMod val="75000"/>
                    <a:lumOff val="25000"/>
                  </a:schemeClr>
                </a:solidFill>
                <a:latin typeface="Century Gothic"/>
              </a:rPr>
              <a:t>StoryMap</a:t>
            </a:r>
            <a:r>
              <a:rPr lang="en-US" b="1" dirty="0">
                <a:solidFill>
                  <a:schemeClr val="tx1">
                    <a:lumMod val="75000"/>
                    <a:lumOff val="25000"/>
                  </a:schemeClr>
                </a:solidFill>
                <a:latin typeface="Century Gothic"/>
              </a:rPr>
              <a:t> entitled “Sweet Home Carolinas” may be found at https://storymaps.arcgis.com</a:t>
            </a:r>
          </a:p>
          <a:p>
            <a:endParaRPr lang="en-US" dirty="0">
              <a:solidFill>
                <a:schemeClr val="tx1">
                  <a:lumMod val="75000"/>
                  <a:lumOff val="25000"/>
                </a:schemeClr>
              </a:solidFill>
              <a:latin typeface="Century Gothic"/>
            </a:endParaRPr>
          </a:p>
          <a:p>
            <a:r>
              <a:rPr lang="en-US" dirty="0">
                <a:solidFill>
                  <a:schemeClr val="tx1">
                    <a:lumMod val="75000"/>
                    <a:lumOff val="25000"/>
                  </a:schemeClr>
                </a:solidFill>
                <a:latin typeface="Century Gothic"/>
              </a:rPr>
              <a:t>This material contains modified Copernicus Sentinel data (2020 – 2021), processed by ESA.</a:t>
            </a:r>
            <a:endParaRPr lang="en-US" dirty="0">
              <a:solidFill>
                <a:schemeClr val="tx1">
                  <a:lumMod val="75000"/>
                  <a:lumOff val="25000"/>
                </a:schemeClr>
              </a:solidFill>
              <a:cs typeface="Calibri"/>
            </a:endParaRPr>
          </a:p>
        </p:txBody>
      </p:sp>
    </p:spTree>
    <p:extLst>
      <p:ext uri="{BB962C8B-B14F-4D97-AF65-F5344CB8AC3E}">
        <p14:creationId xmlns:p14="http://schemas.microsoft.com/office/powerpoint/2010/main" val="11873107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56123D-4C32-667B-BCB9-50A1E7E27828}"/>
              </a:ext>
            </a:extLst>
          </p:cNvPr>
          <p:cNvSpPr txBox="1"/>
          <p:nvPr/>
        </p:nvSpPr>
        <p:spPr>
          <a:xfrm>
            <a:off x="6807200" y="2011680"/>
            <a:ext cx="3799840" cy="769441"/>
          </a:xfrm>
          <a:prstGeom prst="rect">
            <a:avLst/>
          </a:prstGeom>
          <a:noFill/>
        </p:spPr>
        <p:txBody>
          <a:bodyPr wrap="square" rtlCol="0">
            <a:spAutoFit/>
          </a:bodyPr>
          <a:lstStyle/>
          <a:p>
            <a:pPr algn="ctr"/>
            <a:r>
              <a:rPr lang="en-US" sz="4400" b="1" dirty="0">
                <a:solidFill>
                  <a:schemeClr val="accent6"/>
                </a:solidFill>
                <a:latin typeface="Century Gothic" panose="020B0502020202020204" pitchFamily="34" charset="0"/>
              </a:rPr>
              <a:t>THANK YOU</a:t>
            </a:r>
          </a:p>
        </p:txBody>
      </p:sp>
      <p:sp>
        <p:nvSpPr>
          <p:cNvPr id="3" name="TextBox 2">
            <a:extLst>
              <a:ext uri="{FF2B5EF4-FFF2-40B4-BE49-F238E27FC236}">
                <a16:creationId xmlns:a16="http://schemas.microsoft.com/office/drawing/2014/main" id="{5C948544-4FF1-911D-5FF9-6D030921E02F}"/>
              </a:ext>
            </a:extLst>
          </p:cNvPr>
          <p:cNvSpPr txBox="1"/>
          <p:nvPr/>
        </p:nvSpPr>
        <p:spPr>
          <a:xfrm>
            <a:off x="7457440" y="5709920"/>
            <a:ext cx="3515360" cy="338554"/>
          </a:xfrm>
          <a:prstGeom prst="rect">
            <a:avLst/>
          </a:prstGeom>
          <a:solidFill>
            <a:schemeClr val="bg1"/>
          </a:solidFill>
        </p:spPr>
        <p:txBody>
          <a:bodyPr wrap="square" rtlCol="0">
            <a:spAutoFit/>
          </a:bodyPr>
          <a:lstStyle/>
          <a:p>
            <a:r>
              <a:rPr lang="en-US" sz="1600" dirty="0">
                <a:solidFill>
                  <a:schemeClr val="accent6"/>
                </a:solidFill>
                <a:latin typeface="Century Gothic" panose="020B0502020202020204" pitchFamily="34" charset="0"/>
              </a:rPr>
              <a:t>Botany 2022 – Anchorage, Alaska</a:t>
            </a:r>
          </a:p>
        </p:txBody>
      </p:sp>
    </p:spTree>
    <p:extLst>
      <p:ext uri="{BB962C8B-B14F-4D97-AF65-F5344CB8AC3E}">
        <p14:creationId xmlns:p14="http://schemas.microsoft.com/office/powerpoint/2010/main" val="4300410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5300" y="342900"/>
            <a:ext cx="7487809" cy="419100"/>
          </a:xfrm>
          <a:prstGeom prst="rect">
            <a:avLst/>
          </a:prstGeom>
        </p:spPr>
        <p:txBody>
          <a:bodyPr wrap="none" lIns="91440" tIns="45720" rIns="91440" bIns="45720" anchor="ctr" anchorCtr="0">
            <a:noAutofit/>
          </a:bodyPr>
          <a:lstStyle/>
          <a:p>
            <a:r>
              <a:rPr lang="en-US" sz="4000" b="1" dirty="0">
                <a:solidFill>
                  <a:srgbClr val="66A478"/>
                </a:solidFill>
                <a:latin typeface="Century Gothic"/>
              </a:rPr>
              <a:t>LIMITATIONS</a:t>
            </a:r>
            <a:endParaRPr lang="en-US" dirty="0"/>
          </a:p>
        </p:txBody>
      </p:sp>
      <p:sp>
        <p:nvSpPr>
          <p:cNvPr id="3" name="Text Placeholder 5"/>
          <p:cNvSpPr txBox="1">
            <a:spLocks/>
          </p:cNvSpPr>
          <p:nvPr/>
        </p:nvSpPr>
        <p:spPr>
          <a:xfrm>
            <a:off x="416208" y="1497442"/>
            <a:ext cx="6562146" cy="3653885"/>
          </a:xfrm>
          <a:prstGeom prst="rect">
            <a:avLst/>
          </a:prstGeom>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spcAft>
                <a:spcPts val="600"/>
              </a:spcAft>
              <a:buClr>
                <a:srgbClr val="66A478"/>
              </a:buClr>
            </a:pPr>
            <a:r>
              <a:rPr lang="en-US" sz="2400" dirty="0">
                <a:solidFill>
                  <a:schemeClr val="tx1">
                    <a:lumMod val="75000"/>
                    <a:lumOff val="25000"/>
                  </a:schemeClr>
                </a:solidFill>
                <a:latin typeface="Century Gothic" panose="020F0302020204030204"/>
              </a:rPr>
              <a:t>Study area may not have included full historic range of species</a:t>
            </a:r>
          </a:p>
          <a:p>
            <a:pPr>
              <a:lnSpc>
                <a:spcPct val="150000"/>
              </a:lnSpc>
              <a:spcBef>
                <a:spcPts val="0"/>
              </a:spcBef>
              <a:spcAft>
                <a:spcPts val="600"/>
              </a:spcAft>
              <a:buClr>
                <a:srgbClr val="66A478"/>
              </a:buClr>
            </a:pPr>
            <a:r>
              <a:rPr lang="en-US" sz="2400" dirty="0">
                <a:solidFill>
                  <a:schemeClr val="tx1">
                    <a:lumMod val="75000"/>
                    <a:lumOff val="25000"/>
                  </a:schemeClr>
                </a:solidFill>
                <a:latin typeface="Century Gothic" panose="020F0302020204030204"/>
              </a:rPr>
              <a:t>Presence-only points in SAHM</a:t>
            </a:r>
          </a:p>
          <a:p>
            <a:pPr>
              <a:lnSpc>
                <a:spcPct val="150000"/>
              </a:lnSpc>
              <a:spcBef>
                <a:spcPts val="0"/>
              </a:spcBef>
              <a:spcAft>
                <a:spcPts val="600"/>
              </a:spcAft>
              <a:buClr>
                <a:srgbClr val="66A478"/>
              </a:buClr>
            </a:pPr>
            <a:r>
              <a:rPr lang="en-US" sz="2400" dirty="0">
                <a:solidFill>
                  <a:schemeClr val="tx1">
                    <a:lumMod val="75000"/>
                    <a:lumOff val="25000"/>
                  </a:schemeClr>
                </a:solidFill>
                <a:latin typeface="Century Gothic" panose="020F0302020204030204"/>
              </a:rPr>
              <a:t>Population size not accounted</a:t>
            </a:r>
          </a:p>
          <a:p>
            <a:pPr>
              <a:lnSpc>
                <a:spcPct val="150000"/>
              </a:lnSpc>
              <a:spcBef>
                <a:spcPts val="0"/>
              </a:spcBef>
              <a:spcAft>
                <a:spcPts val="600"/>
              </a:spcAft>
              <a:buClr>
                <a:srgbClr val="66A478"/>
              </a:buClr>
            </a:pPr>
            <a:r>
              <a:rPr lang="en-US" sz="2400" dirty="0">
                <a:solidFill>
                  <a:schemeClr val="tx1">
                    <a:lumMod val="75000"/>
                    <a:lumOff val="25000"/>
                  </a:schemeClr>
                </a:solidFill>
                <a:latin typeface="Century Gothic" panose="020F0302020204030204"/>
              </a:rPr>
              <a:t>Natural land cover transitions in TerrSet</a:t>
            </a:r>
          </a:p>
          <a:p>
            <a:pPr>
              <a:lnSpc>
                <a:spcPct val="150000"/>
              </a:lnSpc>
              <a:spcBef>
                <a:spcPts val="0"/>
              </a:spcBef>
              <a:spcAft>
                <a:spcPts val="600"/>
              </a:spcAft>
              <a:buClr>
                <a:srgbClr val="66A478"/>
              </a:buClr>
            </a:pPr>
            <a:r>
              <a:rPr lang="en-US" sz="2400" dirty="0">
                <a:solidFill>
                  <a:schemeClr val="tx1">
                    <a:lumMod val="75000"/>
                    <a:lumOff val="25000"/>
                  </a:schemeClr>
                </a:solidFill>
                <a:latin typeface="Century Gothic" panose="020F0302020204030204"/>
              </a:rPr>
              <a:t>Time restraints on models</a:t>
            </a:r>
          </a:p>
        </p:txBody>
      </p:sp>
      <p:pic>
        <p:nvPicPr>
          <p:cNvPr id="4" name="Picture 4">
            <a:extLst>
              <a:ext uri="{FF2B5EF4-FFF2-40B4-BE49-F238E27FC236}">
                <a16:creationId xmlns:a16="http://schemas.microsoft.com/office/drawing/2014/main" id="{50482846-594D-4F03-8EC5-2B79B2798CF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312324" y="478412"/>
            <a:ext cx="4339086" cy="5786158"/>
          </a:xfrm>
          <a:prstGeom prst="rect">
            <a:avLst/>
          </a:prstGeom>
          <a:ln>
            <a:noFill/>
          </a:ln>
          <a:effectLst>
            <a:softEdge rad="112500"/>
          </a:effectLst>
        </p:spPr>
      </p:pic>
      <p:sp>
        <p:nvSpPr>
          <p:cNvPr id="6" name="Text Placeholder 4">
            <a:extLst>
              <a:ext uri="{FF2B5EF4-FFF2-40B4-BE49-F238E27FC236}">
                <a16:creationId xmlns:a16="http://schemas.microsoft.com/office/drawing/2014/main" id="{2CE34B09-9A8F-4E68-A932-D0170393D7F6}"/>
              </a:ext>
            </a:extLst>
          </p:cNvPr>
          <p:cNvSpPr txBox="1">
            <a:spLocks/>
          </p:cNvSpPr>
          <p:nvPr/>
        </p:nvSpPr>
        <p:spPr>
          <a:xfrm>
            <a:off x="8254099" y="6296670"/>
            <a:ext cx="2737801" cy="276924"/>
          </a:xfrm>
          <a:prstGeom prst="rect">
            <a:avLst/>
          </a:prstGeom>
          <a:solidFill>
            <a:schemeClr val="bg1"/>
          </a:solidFill>
        </p:spPr>
        <p:txBody>
          <a:bodyPr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kumimoji="0" lang="en-US" sz="1200" i="0" u="none" strike="noStrike" kern="1200" cap="none" spc="0" normalizeH="0" baseline="0" noProof="0" dirty="0">
                <a:ln>
                  <a:noFill/>
                </a:ln>
                <a:solidFill>
                  <a:schemeClr val="tx1">
                    <a:lumMod val="75000"/>
                    <a:lumOff val="25000"/>
                  </a:schemeClr>
                </a:solidFill>
                <a:effectLst/>
                <a:uLnTx/>
                <a:uFillTx/>
                <a:latin typeface="Century Gothic"/>
              </a:rPr>
              <a:t>Credit: </a:t>
            </a:r>
            <a:r>
              <a:rPr lang="en-US" sz="1200" dirty="0">
                <a:solidFill>
                  <a:schemeClr val="tx1">
                    <a:lumMod val="75000"/>
                    <a:lumOff val="25000"/>
                  </a:schemeClr>
                </a:solidFill>
                <a:latin typeface="Century Gothic"/>
              </a:rPr>
              <a:t>Clyde Sorenson</a:t>
            </a:r>
            <a:endParaRPr lang="en-US" sz="120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ndParaRPr>
          </a:p>
        </p:txBody>
      </p:sp>
    </p:spTree>
    <p:extLst>
      <p:ext uri="{BB962C8B-B14F-4D97-AF65-F5344CB8AC3E}">
        <p14:creationId xmlns:p14="http://schemas.microsoft.com/office/powerpoint/2010/main" val="768861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66A478"/>
                </a:solidFill>
                <a:latin typeface="Century Gothic" panose="020F0302020204030204"/>
              </a:rPr>
              <a:t>FUTURE WORK </a:t>
            </a:r>
          </a:p>
        </p:txBody>
      </p:sp>
      <p:cxnSp>
        <p:nvCxnSpPr>
          <p:cNvPr id="28" name="Straight Arrow Connector 27">
            <a:extLst>
              <a:ext uri="{FF2B5EF4-FFF2-40B4-BE49-F238E27FC236}">
                <a16:creationId xmlns:a16="http://schemas.microsoft.com/office/drawing/2014/main" id="{E00E10F3-0137-40EF-9CA7-CD0D7EB551D8}"/>
              </a:ext>
            </a:extLst>
          </p:cNvPr>
          <p:cNvCxnSpPr>
            <a:cxnSpLocks/>
          </p:cNvCxnSpPr>
          <p:nvPr/>
        </p:nvCxnSpPr>
        <p:spPr>
          <a:xfrm>
            <a:off x="1616455" y="3604374"/>
            <a:ext cx="9037196" cy="521"/>
          </a:xfrm>
          <a:prstGeom prst="straightConnector1">
            <a:avLst/>
          </a:prstGeom>
          <a:ln w="50800">
            <a:solidFill>
              <a:srgbClr val="66A478"/>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6315726-9DE2-44EB-91CD-DD4D90C53352}"/>
              </a:ext>
            </a:extLst>
          </p:cNvPr>
          <p:cNvCxnSpPr>
            <a:cxnSpLocks/>
          </p:cNvCxnSpPr>
          <p:nvPr/>
        </p:nvCxnSpPr>
        <p:spPr>
          <a:xfrm>
            <a:off x="2443021" y="3589957"/>
            <a:ext cx="0" cy="598364"/>
          </a:xfrm>
          <a:prstGeom prst="line">
            <a:avLst/>
          </a:prstGeom>
          <a:ln w="25400">
            <a:solidFill>
              <a:srgbClr val="66A478"/>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6ECD35A-D7EE-460D-8569-35E933061A7B}"/>
              </a:ext>
            </a:extLst>
          </p:cNvPr>
          <p:cNvCxnSpPr>
            <a:cxnSpLocks/>
          </p:cNvCxnSpPr>
          <p:nvPr/>
        </p:nvCxnSpPr>
        <p:spPr>
          <a:xfrm>
            <a:off x="3785867" y="2978318"/>
            <a:ext cx="0" cy="598364"/>
          </a:xfrm>
          <a:prstGeom prst="line">
            <a:avLst/>
          </a:prstGeom>
          <a:ln w="25400">
            <a:solidFill>
              <a:srgbClr val="66A478"/>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C6A14F22-CF84-4B4D-82D4-47FDFC3D3772}"/>
              </a:ext>
            </a:extLst>
          </p:cNvPr>
          <p:cNvGrpSpPr/>
          <p:nvPr/>
        </p:nvGrpSpPr>
        <p:grpSpPr>
          <a:xfrm>
            <a:off x="4238176" y="3630912"/>
            <a:ext cx="2078650" cy="2737432"/>
            <a:chOff x="3620690" y="3564245"/>
            <a:chExt cx="2078650" cy="2737432"/>
          </a:xfrm>
        </p:grpSpPr>
        <p:cxnSp>
          <p:nvCxnSpPr>
            <p:cNvPr id="25" name="Straight Connector 24">
              <a:extLst>
                <a:ext uri="{FF2B5EF4-FFF2-40B4-BE49-F238E27FC236}">
                  <a16:creationId xmlns:a16="http://schemas.microsoft.com/office/drawing/2014/main" id="{487F56B7-98BC-4F70-A99A-BE5D584F3DEC}"/>
                </a:ext>
              </a:extLst>
            </p:cNvPr>
            <p:cNvCxnSpPr>
              <a:cxnSpLocks/>
            </p:cNvCxnSpPr>
            <p:nvPr/>
          </p:nvCxnSpPr>
          <p:spPr>
            <a:xfrm>
              <a:off x="4656904" y="3564245"/>
              <a:ext cx="0" cy="598364"/>
            </a:xfrm>
            <a:prstGeom prst="line">
              <a:avLst/>
            </a:prstGeom>
            <a:ln w="25400">
              <a:solidFill>
                <a:srgbClr val="66A478"/>
              </a:solidFill>
            </a:ln>
          </p:spPr>
          <p:style>
            <a:lnRef idx="1">
              <a:schemeClr val="accent1"/>
            </a:lnRef>
            <a:fillRef idx="0">
              <a:schemeClr val="accent1"/>
            </a:fillRef>
            <a:effectRef idx="0">
              <a:schemeClr val="accent1"/>
            </a:effectRef>
            <a:fontRef idx="minor">
              <a:schemeClr val="tx1"/>
            </a:fontRef>
          </p:style>
        </p:cxnSp>
        <p:sp>
          <p:nvSpPr>
            <p:cNvPr id="5" name="Text Placeholder 2">
              <a:extLst>
                <a:ext uri="{FF2B5EF4-FFF2-40B4-BE49-F238E27FC236}">
                  <a16:creationId xmlns:a16="http://schemas.microsoft.com/office/drawing/2014/main" id="{432AE6EF-AC6D-4BBC-A22C-E80AF8142622}"/>
                </a:ext>
              </a:extLst>
            </p:cNvPr>
            <p:cNvSpPr txBox="1">
              <a:spLocks/>
            </p:cNvSpPr>
            <p:nvPr/>
          </p:nvSpPr>
          <p:spPr>
            <a:xfrm>
              <a:off x="3620690" y="4175884"/>
              <a:ext cx="2078650" cy="644568"/>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dirty="0">
                  <a:solidFill>
                    <a:schemeClr val="tx1">
                      <a:lumMod val="75000"/>
                      <a:lumOff val="25000"/>
                    </a:schemeClr>
                  </a:solidFill>
                  <a:latin typeface="Century Gothic"/>
                  <a:ea typeface="+mn-lt"/>
                  <a:cs typeface="+mn-lt"/>
                </a:rPr>
                <a:t>Develop </a:t>
              </a:r>
              <a:endParaRPr lang="en-US" sz="2000" dirty="0">
                <a:solidFill>
                  <a:schemeClr val="tx1">
                    <a:lumMod val="75000"/>
                    <a:lumOff val="25000"/>
                  </a:schemeClr>
                </a:solidFill>
                <a:latin typeface="Calibri" panose="020F0502020204030204"/>
                <a:ea typeface="+mn-lt"/>
                <a:cs typeface="+mn-lt"/>
              </a:endParaRPr>
            </a:p>
            <a:p>
              <a:pPr marL="0" indent="0" algn="ctr">
                <a:lnSpc>
                  <a:spcPct val="100000"/>
                </a:lnSpc>
                <a:spcBef>
                  <a:spcPts val="0"/>
                </a:spcBef>
                <a:buNone/>
              </a:pPr>
              <a:r>
                <a:rPr lang="en-US" sz="2000" dirty="0">
                  <a:solidFill>
                    <a:schemeClr val="tx1">
                      <a:lumMod val="75000"/>
                      <a:lumOff val="25000"/>
                    </a:schemeClr>
                  </a:solidFill>
                  <a:latin typeface="Century Gothic"/>
                  <a:ea typeface="+mn-lt"/>
                  <a:cs typeface="+mn-lt"/>
                </a:rPr>
                <a:t>2050 HSM</a:t>
              </a:r>
              <a:endParaRPr lang="en-US" sz="2000" dirty="0">
                <a:solidFill>
                  <a:schemeClr val="tx1">
                    <a:lumMod val="75000"/>
                    <a:lumOff val="25000"/>
                  </a:schemeClr>
                </a:solidFill>
                <a:cs typeface="Calibri"/>
              </a:endParaRPr>
            </a:p>
          </p:txBody>
        </p:sp>
        <p:pic>
          <p:nvPicPr>
            <p:cNvPr id="24" name="Picture 23" descr="A picture containing tree, outdoor, grass, person&#10;&#10;Description automatically generated">
              <a:extLst>
                <a:ext uri="{FF2B5EF4-FFF2-40B4-BE49-F238E27FC236}">
                  <a16:creationId xmlns:a16="http://schemas.microsoft.com/office/drawing/2014/main" id="{5187AA8C-B471-6641-8B5C-2E78EDDC708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155"/>
            <a:stretch/>
          </p:blipFill>
          <p:spPr>
            <a:xfrm>
              <a:off x="4019424" y="4907817"/>
              <a:ext cx="1393860" cy="1393860"/>
            </a:xfrm>
            <a:prstGeom prst="rect">
              <a:avLst/>
            </a:prstGeom>
            <a:effectLst>
              <a:softEdge rad="50800"/>
            </a:effectLst>
          </p:spPr>
        </p:pic>
      </p:grpSp>
      <p:grpSp>
        <p:nvGrpSpPr>
          <p:cNvPr id="30" name="Group 29">
            <a:extLst>
              <a:ext uri="{FF2B5EF4-FFF2-40B4-BE49-F238E27FC236}">
                <a16:creationId xmlns:a16="http://schemas.microsoft.com/office/drawing/2014/main" id="{FF618E43-7049-7D44-8EAD-179995D26575}"/>
              </a:ext>
            </a:extLst>
          </p:cNvPr>
          <p:cNvGrpSpPr/>
          <p:nvPr/>
        </p:nvGrpSpPr>
        <p:grpSpPr>
          <a:xfrm>
            <a:off x="2778892" y="831116"/>
            <a:ext cx="2297135" cy="2081137"/>
            <a:chOff x="1736973" y="820752"/>
            <a:chExt cx="2297135" cy="2081137"/>
          </a:xfrm>
        </p:grpSpPr>
        <p:sp>
          <p:nvSpPr>
            <p:cNvPr id="17" name="Text Placeholder 2">
              <a:extLst>
                <a:ext uri="{FF2B5EF4-FFF2-40B4-BE49-F238E27FC236}">
                  <a16:creationId xmlns:a16="http://schemas.microsoft.com/office/drawing/2014/main" id="{0B04E7A9-D975-4F78-A871-01601530B8A0}"/>
                </a:ext>
              </a:extLst>
            </p:cNvPr>
            <p:cNvSpPr txBox="1">
              <a:spLocks/>
            </p:cNvSpPr>
            <p:nvPr/>
          </p:nvSpPr>
          <p:spPr>
            <a:xfrm>
              <a:off x="1736973" y="820752"/>
              <a:ext cx="2297135" cy="659266"/>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dirty="0">
                  <a:solidFill>
                    <a:schemeClr val="tx1">
                      <a:lumMod val="75000"/>
                      <a:lumOff val="25000"/>
                    </a:schemeClr>
                  </a:solidFill>
                  <a:latin typeface="Century Gothic"/>
                  <a:ea typeface="+mn-lt"/>
                  <a:cs typeface="+mn-lt"/>
                </a:rPr>
                <a:t>Land protection/</a:t>
              </a:r>
              <a:endParaRPr lang="en-US" sz="2000" dirty="0">
                <a:solidFill>
                  <a:schemeClr val="tx1">
                    <a:lumMod val="75000"/>
                    <a:lumOff val="25000"/>
                  </a:schemeClr>
                </a:solidFill>
                <a:latin typeface="Calibri" panose="020F0502020204030204"/>
                <a:ea typeface="+mn-lt"/>
                <a:cs typeface="+mn-lt"/>
              </a:endParaRPr>
            </a:p>
            <a:p>
              <a:pPr marL="0" indent="0" algn="ctr">
                <a:lnSpc>
                  <a:spcPct val="100000"/>
                </a:lnSpc>
                <a:spcBef>
                  <a:spcPts val="0"/>
                </a:spcBef>
                <a:buNone/>
              </a:pPr>
              <a:r>
                <a:rPr lang="en-US" sz="2000" dirty="0">
                  <a:solidFill>
                    <a:schemeClr val="tx1">
                      <a:lumMod val="75000"/>
                      <a:lumOff val="25000"/>
                    </a:schemeClr>
                  </a:solidFill>
                  <a:latin typeface="Century Gothic"/>
                  <a:ea typeface="+mn-lt"/>
                  <a:cs typeface="+mn-lt"/>
                </a:rPr>
                <a:t>reintroduction</a:t>
              </a:r>
              <a:endParaRPr lang="en-US" sz="2000" dirty="0">
                <a:solidFill>
                  <a:schemeClr val="tx1">
                    <a:lumMod val="75000"/>
                    <a:lumOff val="25000"/>
                  </a:schemeClr>
                </a:solidFill>
                <a:cs typeface="Calibri"/>
              </a:endParaRPr>
            </a:p>
          </p:txBody>
        </p:sp>
        <p:pic>
          <p:nvPicPr>
            <p:cNvPr id="37" name="Picture 37">
              <a:extLst>
                <a:ext uri="{FF2B5EF4-FFF2-40B4-BE49-F238E27FC236}">
                  <a16:creationId xmlns:a16="http://schemas.microsoft.com/office/drawing/2014/main" id="{0FB18EBF-906E-4F22-B3FA-93101336C04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047016" y="1508026"/>
              <a:ext cx="1393863" cy="1393863"/>
            </a:xfrm>
            <a:prstGeom prst="rect">
              <a:avLst/>
            </a:prstGeom>
            <a:effectLst>
              <a:softEdge rad="38100"/>
            </a:effectLst>
          </p:spPr>
        </p:pic>
      </p:grpSp>
      <p:grpSp>
        <p:nvGrpSpPr>
          <p:cNvPr id="49" name="Group 48">
            <a:extLst>
              <a:ext uri="{FF2B5EF4-FFF2-40B4-BE49-F238E27FC236}">
                <a16:creationId xmlns:a16="http://schemas.microsoft.com/office/drawing/2014/main" id="{B8018544-89C8-194B-81FC-BBD8190E9DEF}"/>
              </a:ext>
            </a:extLst>
          </p:cNvPr>
          <p:cNvGrpSpPr/>
          <p:nvPr/>
        </p:nvGrpSpPr>
        <p:grpSpPr>
          <a:xfrm>
            <a:off x="5774393" y="824941"/>
            <a:ext cx="1952376" cy="2764433"/>
            <a:chOff x="4906904" y="791399"/>
            <a:chExt cx="1952376" cy="2764433"/>
          </a:xfrm>
        </p:grpSpPr>
        <p:sp>
          <p:nvSpPr>
            <p:cNvPr id="10" name="Text Placeholder 2">
              <a:extLst>
                <a:ext uri="{FF2B5EF4-FFF2-40B4-BE49-F238E27FC236}">
                  <a16:creationId xmlns:a16="http://schemas.microsoft.com/office/drawing/2014/main" id="{1CFBE2AD-68E1-4B6C-A7C0-965CCAB97616}"/>
                </a:ext>
              </a:extLst>
            </p:cNvPr>
            <p:cNvSpPr txBox="1">
              <a:spLocks/>
            </p:cNvSpPr>
            <p:nvPr/>
          </p:nvSpPr>
          <p:spPr>
            <a:xfrm>
              <a:off x="4906904" y="791399"/>
              <a:ext cx="1952376" cy="690935"/>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dirty="0">
                  <a:solidFill>
                    <a:schemeClr val="tx1">
                      <a:lumMod val="75000"/>
                      <a:lumOff val="25000"/>
                    </a:schemeClr>
                  </a:solidFill>
                  <a:latin typeface="Century Gothic"/>
                  <a:ea typeface="+mn-lt"/>
                  <a:cs typeface="+mn-lt"/>
                </a:rPr>
                <a:t>Associate species</a:t>
              </a:r>
              <a:endParaRPr lang="en-US" sz="2000" dirty="0">
                <a:solidFill>
                  <a:schemeClr val="tx1">
                    <a:lumMod val="75000"/>
                    <a:lumOff val="25000"/>
                  </a:schemeClr>
                </a:solidFill>
                <a:latin typeface="Century Gothic"/>
                <a:cs typeface="Calibri"/>
              </a:endParaRPr>
            </a:p>
          </p:txBody>
        </p:sp>
        <p:pic>
          <p:nvPicPr>
            <p:cNvPr id="18" name="Picture 17" descr="A butterfly on a flower&#10;&#10;Description automatically generated">
              <a:extLst>
                <a:ext uri="{FF2B5EF4-FFF2-40B4-BE49-F238E27FC236}">
                  <a16:creationId xmlns:a16="http://schemas.microsoft.com/office/drawing/2014/main" id="{BCD7EBD6-9260-274F-86FC-B6FFCBF06576}"/>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194497" y="1508351"/>
              <a:ext cx="1393859" cy="1393859"/>
            </a:xfrm>
            <a:prstGeom prst="rect">
              <a:avLst/>
            </a:prstGeom>
            <a:effectLst>
              <a:softEdge rad="50800"/>
            </a:effectLst>
          </p:spPr>
        </p:pic>
        <p:cxnSp>
          <p:nvCxnSpPr>
            <p:cNvPr id="45" name="Straight Connector 44">
              <a:extLst>
                <a:ext uri="{FF2B5EF4-FFF2-40B4-BE49-F238E27FC236}">
                  <a16:creationId xmlns:a16="http://schemas.microsoft.com/office/drawing/2014/main" id="{2A1F0D4A-693A-8D40-846F-74F45D225D74}"/>
                </a:ext>
              </a:extLst>
            </p:cNvPr>
            <p:cNvCxnSpPr>
              <a:cxnSpLocks/>
            </p:cNvCxnSpPr>
            <p:nvPr/>
          </p:nvCxnSpPr>
          <p:spPr>
            <a:xfrm>
              <a:off x="5891427" y="2957468"/>
              <a:ext cx="0" cy="598364"/>
            </a:xfrm>
            <a:prstGeom prst="line">
              <a:avLst/>
            </a:prstGeom>
            <a:ln w="25400">
              <a:solidFill>
                <a:srgbClr val="66A478"/>
              </a:solidFill>
            </a:ln>
          </p:spPr>
          <p:style>
            <a:lnRef idx="1">
              <a:schemeClr val="accent1"/>
            </a:lnRef>
            <a:fillRef idx="0">
              <a:schemeClr val="accent1"/>
            </a:fillRef>
            <a:effectRef idx="0">
              <a:schemeClr val="accent1"/>
            </a:effectRef>
            <a:fontRef idx="minor">
              <a:schemeClr val="tx1"/>
            </a:fontRef>
          </p:style>
        </p:cxnSp>
      </p:grpSp>
      <p:grpSp>
        <p:nvGrpSpPr>
          <p:cNvPr id="66" name="Group 65">
            <a:extLst>
              <a:ext uri="{FF2B5EF4-FFF2-40B4-BE49-F238E27FC236}">
                <a16:creationId xmlns:a16="http://schemas.microsoft.com/office/drawing/2014/main" id="{CC299B0E-D7B4-CB4A-A006-16341BF6FFB6}"/>
              </a:ext>
            </a:extLst>
          </p:cNvPr>
          <p:cNvGrpSpPr/>
          <p:nvPr/>
        </p:nvGrpSpPr>
        <p:grpSpPr>
          <a:xfrm>
            <a:off x="8388430" y="827833"/>
            <a:ext cx="2830315" cy="2750524"/>
            <a:chOff x="8388430" y="827833"/>
            <a:chExt cx="2830315" cy="2750524"/>
          </a:xfrm>
        </p:grpSpPr>
        <p:sp>
          <p:nvSpPr>
            <p:cNvPr id="21" name="Text Placeholder 2">
              <a:extLst>
                <a:ext uri="{FF2B5EF4-FFF2-40B4-BE49-F238E27FC236}">
                  <a16:creationId xmlns:a16="http://schemas.microsoft.com/office/drawing/2014/main" id="{48A2416F-F14F-445B-91DF-D0FCFA3C56FA}"/>
                </a:ext>
              </a:extLst>
            </p:cNvPr>
            <p:cNvSpPr txBox="1">
              <a:spLocks/>
            </p:cNvSpPr>
            <p:nvPr/>
          </p:nvSpPr>
          <p:spPr>
            <a:xfrm>
              <a:off x="8388430" y="827833"/>
              <a:ext cx="2830315" cy="668380"/>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dirty="0">
                  <a:solidFill>
                    <a:schemeClr val="tx1">
                      <a:lumMod val="75000"/>
                      <a:lumOff val="25000"/>
                    </a:schemeClr>
                  </a:solidFill>
                  <a:latin typeface="Century Gothic"/>
                  <a:ea typeface="+mn-lt"/>
                  <a:cs typeface="+mn-lt"/>
                </a:rPr>
                <a:t>Coastal Plain/</a:t>
              </a:r>
              <a:endParaRPr lang="en-US" sz="2000" dirty="0">
                <a:solidFill>
                  <a:schemeClr val="tx1">
                    <a:lumMod val="75000"/>
                    <a:lumOff val="25000"/>
                  </a:schemeClr>
                </a:solidFill>
                <a:latin typeface="Calibri" panose="020F0502020204030204"/>
                <a:ea typeface="+mn-lt"/>
                <a:cs typeface="+mn-lt"/>
              </a:endParaRPr>
            </a:p>
            <a:p>
              <a:pPr marL="0" indent="0" algn="ctr">
                <a:lnSpc>
                  <a:spcPct val="100000"/>
                </a:lnSpc>
                <a:spcBef>
                  <a:spcPts val="0"/>
                </a:spcBef>
                <a:buNone/>
              </a:pPr>
              <a:r>
                <a:rPr lang="en-US" sz="2000" dirty="0">
                  <a:solidFill>
                    <a:schemeClr val="tx1">
                      <a:lumMod val="75000"/>
                      <a:lumOff val="25000"/>
                    </a:schemeClr>
                  </a:solidFill>
                  <a:latin typeface="Century Gothic"/>
                  <a:cs typeface="Calibri"/>
                </a:rPr>
                <a:t>Sandhills Habitats</a:t>
              </a:r>
            </a:p>
          </p:txBody>
        </p:sp>
        <p:cxnSp>
          <p:nvCxnSpPr>
            <p:cNvPr id="52" name="Straight Connector 51">
              <a:extLst>
                <a:ext uri="{FF2B5EF4-FFF2-40B4-BE49-F238E27FC236}">
                  <a16:creationId xmlns:a16="http://schemas.microsoft.com/office/drawing/2014/main" id="{D0C305B8-884F-5D4A-92C4-2952414E1CC6}"/>
                </a:ext>
              </a:extLst>
            </p:cNvPr>
            <p:cNvCxnSpPr>
              <a:cxnSpLocks/>
            </p:cNvCxnSpPr>
            <p:nvPr/>
          </p:nvCxnSpPr>
          <p:spPr>
            <a:xfrm>
              <a:off x="9719126" y="2979993"/>
              <a:ext cx="0" cy="598364"/>
            </a:xfrm>
            <a:prstGeom prst="line">
              <a:avLst/>
            </a:prstGeom>
            <a:ln w="25400">
              <a:solidFill>
                <a:srgbClr val="66A478"/>
              </a:solidFill>
            </a:ln>
          </p:spPr>
          <p:style>
            <a:lnRef idx="1">
              <a:schemeClr val="accent1"/>
            </a:lnRef>
            <a:fillRef idx="0">
              <a:schemeClr val="accent1"/>
            </a:fillRef>
            <a:effectRef idx="0">
              <a:schemeClr val="accent1"/>
            </a:effectRef>
            <a:fontRef idx="minor">
              <a:schemeClr val="tx1"/>
            </a:fontRef>
          </p:style>
        </p:cxnSp>
        <p:pic>
          <p:nvPicPr>
            <p:cNvPr id="57" name="Picture 56" descr="A picture containing outdoor, tree, grass, plant&#10;&#10;Description automatically generated">
              <a:extLst>
                <a:ext uri="{FF2B5EF4-FFF2-40B4-BE49-F238E27FC236}">
                  <a16:creationId xmlns:a16="http://schemas.microsoft.com/office/drawing/2014/main" id="{8DBFBC09-4403-E943-88A7-C4FFB5E8A453}"/>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t="-986"/>
            <a:stretch/>
          </p:blipFill>
          <p:spPr>
            <a:xfrm>
              <a:off x="9022189" y="1541166"/>
              <a:ext cx="1393874" cy="1393874"/>
            </a:xfrm>
            <a:prstGeom prst="rect">
              <a:avLst/>
            </a:prstGeom>
            <a:effectLst>
              <a:softEdge rad="50800"/>
            </a:effectLst>
          </p:spPr>
        </p:pic>
      </p:grpSp>
      <p:grpSp>
        <p:nvGrpSpPr>
          <p:cNvPr id="67" name="Group 66">
            <a:extLst>
              <a:ext uri="{FF2B5EF4-FFF2-40B4-BE49-F238E27FC236}">
                <a16:creationId xmlns:a16="http://schemas.microsoft.com/office/drawing/2014/main" id="{AE52C2F3-742A-AC45-A8DB-E1E6BD786E4C}"/>
              </a:ext>
            </a:extLst>
          </p:cNvPr>
          <p:cNvGrpSpPr/>
          <p:nvPr/>
        </p:nvGrpSpPr>
        <p:grpSpPr>
          <a:xfrm>
            <a:off x="7413545" y="3604895"/>
            <a:ext cx="2078651" cy="2734289"/>
            <a:chOff x="7413545" y="3604895"/>
            <a:chExt cx="2078651" cy="2734289"/>
          </a:xfrm>
        </p:grpSpPr>
        <p:sp>
          <p:nvSpPr>
            <p:cNvPr id="14" name="Text Placeholder 2">
              <a:extLst>
                <a:ext uri="{FF2B5EF4-FFF2-40B4-BE49-F238E27FC236}">
                  <a16:creationId xmlns:a16="http://schemas.microsoft.com/office/drawing/2014/main" id="{F93B1EE4-19A1-4526-A3A1-02A80F8B293D}"/>
                </a:ext>
              </a:extLst>
            </p:cNvPr>
            <p:cNvSpPr txBox="1">
              <a:spLocks/>
            </p:cNvSpPr>
            <p:nvPr/>
          </p:nvSpPr>
          <p:spPr>
            <a:xfrm>
              <a:off x="7413545" y="4241453"/>
              <a:ext cx="2078651" cy="690935"/>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000" dirty="0">
                  <a:solidFill>
                    <a:schemeClr val="tx1">
                      <a:lumMod val="75000"/>
                      <a:lumOff val="25000"/>
                    </a:schemeClr>
                  </a:solidFill>
                  <a:latin typeface="Century Gothic"/>
                  <a:ea typeface="+mn-lt"/>
                  <a:cs typeface="+mn-lt"/>
                </a:rPr>
                <a:t>Expand</a:t>
              </a:r>
              <a:endParaRPr lang="en-US" sz="2000" dirty="0">
                <a:solidFill>
                  <a:schemeClr val="tx1">
                    <a:lumMod val="75000"/>
                    <a:lumOff val="25000"/>
                  </a:schemeClr>
                </a:solidFill>
                <a:latin typeface="Calibri" panose="020F0502020204030204"/>
                <a:ea typeface="+mn-lt"/>
                <a:cs typeface="+mn-lt"/>
              </a:endParaRPr>
            </a:p>
            <a:p>
              <a:pPr marL="0" indent="0" algn="ctr">
                <a:lnSpc>
                  <a:spcPct val="100000"/>
                </a:lnSpc>
                <a:spcBef>
                  <a:spcPts val="0"/>
                </a:spcBef>
                <a:buNone/>
              </a:pPr>
              <a:r>
                <a:rPr lang="en-US" sz="2000" dirty="0">
                  <a:solidFill>
                    <a:schemeClr val="tx1">
                      <a:lumMod val="75000"/>
                      <a:lumOff val="25000"/>
                    </a:schemeClr>
                  </a:solidFill>
                  <a:latin typeface="Century Gothic"/>
                  <a:ea typeface="+mn-lt"/>
                  <a:cs typeface="+mn-lt"/>
                </a:rPr>
                <a:t>study area</a:t>
              </a:r>
              <a:endParaRPr lang="en-US" sz="2000" dirty="0">
                <a:solidFill>
                  <a:schemeClr val="tx1">
                    <a:lumMod val="75000"/>
                    <a:lumOff val="25000"/>
                  </a:schemeClr>
                </a:solidFill>
                <a:cs typeface="Calibri"/>
              </a:endParaRPr>
            </a:p>
          </p:txBody>
        </p:sp>
        <p:cxnSp>
          <p:nvCxnSpPr>
            <p:cNvPr id="50" name="Straight Connector 49">
              <a:extLst>
                <a:ext uri="{FF2B5EF4-FFF2-40B4-BE49-F238E27FC236}">
                  <a16:creationId xmlns:a16="http://schemas.microsoft.com/office/drawing/2014/main" id="{E9E4069D-74E9-F14E-8A04-FCF72BFE56EF}"/>
                </a:ext>
              </a:extLst>
            </p:cNvPr>
            <p:cNvCxnSpPr>
              <a:cxnSpLocks/>
            </p:cNvCxnSpPr>
            <p:nvPr/>
          </p:nvCxnSpPr>
          <p:spPr>
            <a:xfrm>
              <a:off x="8388430" y="3604895"/>
              <a:ext cx="0" cy="598364"/>
            </a:xfrm>
            <a:prstGeom prst="line">
              <a:avLst/>
            </a:prstGeom>
            <a:ln w="25400">
              <a:solidFill>
                <a:srgbClr val="66A478"/>
              </a:solidFill>
            </a:ln>
          </p:spPr>
          <p:style>
            <a:lnRef idx="1">
              <a:schemeClr val="accent1"/>
            </a:lnRef>
            <a:fillRef idx="0">
              <a:schemeClr val="accent1"/>
            </a:fillRef>
            <a:effectRef idx="0">
              <a:schemeClr val="accent1"/>
            </a:effectRef>
            <a:fontRef idx="minor">
              <a:schemeClr val="tx1"/>
            </a:fontRef>
          </p:style>
        </p:cxnSp>
        <p:pic>
          <p:nvPicPr>
            <p:cNvPr id="65" name="Picture 64">
              <a:extLst>
                <a:ext uri="{FF2B5EF4-FFF2-40B4-BE49-F238E27FC236}">
                  <a16:creationId xmlns:a16="http://schemas.microsoft.com/office/drawing/2014/main" id="{8278008A-F9E5-804D-94C4-B1720E5F82F5}"/>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t="-2260"/>
            <a:stretch/>
          </p:blipFill>
          <p:spPr>
            <a:xfrm>
              <a:off x="7755940" y="4945324"/>
              <a:ext cx="1393860" cy="1393860"/>
            </a:xfrm>
            <a:prstGeom prst="rect">
              <a:avLst/>
            </a:prstGeom>
            <a:effectLst>
              <a:softEdge rad="50800"/>
            </a:effectLst>
          </p:spPr>
        </p:pic>
      </p:grpSp>
      <p:pic>
        <p:nvPicPr>
          <p:cNvPr id="9" name="Picture 8" descr="Map&#10;&#10;Description automatically generated">
            <a:extLst>
              <a:ext uri="{FF2B5EF4-FFF2-40B4-BE49-F238E27FC236}">
                <a16:creationId xmlns:a16="http://schemas.microsoft.com/office/drawing/2014/main" id="{B339C89C-677D-4B48-BBAB-14F6F9B903CA}"/>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96815" y="2794559"/>
            <a:ext cx="1636145" cy="1513292"/>
          </a:xfrm>
          <a:prstGeom prst="rect">
            <a:avLst/>
          </a:prstGeom>
        </p:spPr>
      </p:pic>
      <p:pic>
        <p:nvPicPr>
          <p:cNvPr id="16" name="Picture 3" descr="Map&#10;&#10;Description automatically generated">
            <a:extLst>
              <a:ext uri="{FF2B5EF4-FFF2-40B4-BE49-F238E27FC236}">
                <a16:creationId xmlns:a16="http://schemas.microsoft.com/office/drawing/2014/main" id="{85296F7F-3C02-4B31-B88D-6F6B5D57129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rot="660000">
            <a:off x="226708" y="2365353"/>
            <a:ext cx="1994968" cy="1962382"/>
          </a:xfrm>
          <a:prstGeom prst="rect">
            <a:avLst/>
          </a:prstGeom>
        </p:spPr>
      </p:pic>
      <p:sp>
        <p:nvSpPr>
          <p:cNvPr id="54" name="Text Placeholder 4">
            <a:extLst>
              <a:ext uri="{FF2B5EF4-FFF2-40B4-BE49-F238E27FC236}">
                <a16:creationId xmlns:a16="http://schemas.microsoft.com/office/drawing/2014/main" id="{4A3D1B1B-225D-844A-A13F-21266EF2FABB}"/>
              </a:ext>
            </a:extLst>
          </p:cNvPr>
          <p:cNvSpPr txBox="1">
            <a:spLocks/>
          </p:cNvSpPr>
          <p:nvPr/>
        </p:nvSpPr>
        <p:spPr>
          <a:xfrm>
            <a:off x="7363914" y="6490563"/>
            <a:ext cx="5110194" cy="276924"/>
          </a:xfrm>
          <a:prstGeom prst="rect">
            <a:avLst/>
          </a:prstGeom>
          <a:noFill/>
        </p:spPr>
        <p:txBody>
          <a:bodyPr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spcBef>
                <a:spcPts val="1000"/>
              </a:spcBef>
              <a:defRPr/>
            </a:pPr>
            <a:r>
              <a:rPr kumimoji="0" lang="en-US" sz="1200" i="0" u="none" strike="noStrike" kern="1200" cap="none" spc="0" normalizeH="0" baseline="0" noProof="0" dirty="0">
                <a:ln>
                  <a:noFill/>
                </a:ln>
                <a:solidFill>
                  <a:schemeClr val="tx1">
                    <a:lumMod val="75000"/>
                    <a:lumOff val="25000"/>
                  </a:schemeClr>
                </a:solidFill>
                <a:effectLst/>
                <a:uLnTx/>
                <a:uFillTx/>
                <a:latin typeface="Century Gothic"/>
              </a:rPr>
              <a:t>Credits:</a:t>
            </a:r>
            <a:r>
              <a:rPr lang="en-US" sz="1200" dirty="0">
                <a:solidFill>
                  <a:schemeClr val="tx1">
                    <a:lumMod val="75000"/>
                    <a:lumOff val="25000"/>
                  </a:schemeClr>
                </a:solidFill>
                <a:latin typeface="Century Gothic"/>
              </a:rPr>
              <a:t> Johnny Randall, Clyde Sorenson, Natalie Kerr</a:t>
            </a:r>
            <a:endParaRPr lang="en-US" sz="120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ndParaRPr>
          </a:p>
        </p:txBody>
      </p:sp>
      <p:grpSp>
        <p:nvGrpSpPr>
          <p:cNvPr id="2" name="Group 1">
            <a:extLst>
              <a:ext uri="{FF2B5EF4-FFF2-40B4-BE49-F238E27FC236}">
                <a16:creationId xmlns:a16="http://schemas.microsoft.com/office/drawing/2014/main" id="{17ECEBDB-C0C7-C055-7A51-6DE2453262AA}"/>
              </a:ext>
            </a:extLst>
          </p:cNvPr>
          <p:cNvGrpSpPr/>
          <p:nvPr/>
        </p:nvGrpSpPr>
        <p:grpSpPr>
          <a:xfrm>
            <a:off x="1258894" y="4174544"/>
            <a:ext cx="2403975" cy="2128675"/>
            <a:chOff x="1258894" y="4174544"/>
            <a:chExt cx="2403975" cy="2128675"/>
          </a:xfrm>
        </p:grpSpPr>
        <p:sp>
          <p:nvSpPr>
            <p:cNvPr id="4" name="Text Placeholder 2"/>
            <p:cNvSpPr txBox="1">
              <a:spLocks/>
            </p:cNvSpPr>
            <p:nvPr/>
          </p:nvSpPr>
          <p:spPr>
            <a:xfrm>
              <a:off x="1258894" y="4174544"/>
              <a:ext cx="2403975" cy="664848"/>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600"/>
                </a:spcAft>
                <a:buNone/>
              </a:pPr>
              <a:r>
                <a:rPr lang="en-US" sz="2000" dirty="0">
                  <a:solidFill>
                    <a:schemeClr val="tx1">
                      <a:lumMod val="75000"/>
                      <a:lumOff val="25000"/>
                    </a:schemeClr>
                  </a:solidFill>
                  <a:latin typeface="Century Gothic"/>
                  <a:ea typeface="+mn-lt"/>
                  <a:cs typeface="+mn-lt"/>
                </a:rPr>
                <a:t>Survey for new populations</a:t>
              </a:r>
              <a:endParaRPr lang="en-US" sz="2000" dirty="0">
                <a:solidFill>
                  <a:schemeClr val="tx1">
                    <a:lumMod val="75000"/>
                    <a:lumOff val="25000"/>
                  </a:schemeClr>
                </a:solidFill>
              </a:endParaRPr>
            </a:p>
          </p:txBody>
        </p:sp>
        <p:pic>
          <p:nvPicPr>
            <p:cNvPr id="55" name="Picture 12" descr="A picture containing grass, outdoor, field, standing&#10;&#10;Description automatically generated">
              <a:extLst>
                <a:ext uri="{FF2B5EF4-FFF2-40B4-BE49-F238E27FC236}">
                  <a16:creationId xmlns:a16="http://schemas.microsoft.com/office/drawing/2014/main" id="{D47C92D6-BFEB-D34F-ACDC-C85AFC230BB1}"/>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1695974" y="4909359"/>
              <a:ext cx="1393860" cy="1393860"/>
            </a:xfrm>
            <a:prstGeom prst="rect">
              <a:avLst/>
            </a:prstGeom>
            <a:ln>
              <a:noFill/>
            </a:ln>
            <a:effectLst>
              <a:softEdge rad="38100"/>
            </a:effectLst>
          </p:spPr>
        </p:pic>
      </p:grpSp>
    </p:spTree>
    <p:extLst>
      <p:ext uri="{BB962C8B-B14F-4D97-AF65-F5344CB8AC3E}">
        <p14:creationId xmlns:p14="http://schemas.microsoft.com/office/powerpoint/2010/main" val="1275283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2597</TotalTime>
  <Words>7164</Words>
  <Application>Microsoft Office PowerPoint</Application>
  <PresentationFormat>Widescreen</PresentationFormat>
  <Paragraphs>803</Paragraphs>
  <Slides>32</Slides>
  <Notes>31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Arial</vt:lpstr>
      <vt:lpstr>Arial Narrow</vt:lpstr>
      <vt:lpstr>Arial,Sans-Serif</vt:lpstr>
      <vt:lpstr>Calibri</vt:lpstr>
      <vt:lpstr>Calibri Light</vt:lpstr>
      <vt:lpstr>Century Gothic</vt:lpstr>
      <vt:lpstr>Raleway Light</vt:lpstr>
      <vt:lpstr>Times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JAL</dc:creator>
  <cp:lastModifiedBy>Childs, Lauren M. (LARC-E3)[DEVELOP]</cp:lastModifiedBy>
  <cp:revision>50</cp:revision>
  <dcterms:created xsi:type="dcterms:W3CDTF">2022-07-16T23:01:36Z</dcterms:created>
  <dcterms:modified xsi:type="dcterms:W3CDTF">2022-07-19T19:36:27Z</dcterms:modified>
</cp:coreProperties>
</file>