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1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73129"/>
  </p:normalViewPr>
  <p:slideViewPr>
    <p:cSldViewPr snapToGrid="0">
      <p:cViewPr varScale="1">
        <p:scale>
          <a:sx n="78" d="100"/>
          <a:sy n="78" d="100"/>
        </p:scale>
        <p:origin x="1354" y="6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 name="Google Shape;6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3e894f5ba0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g13e894f5ba0_0_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dirty="0"/>
              <a:t>Not just limited to data archived at EOSDIS, for the satellite industry as a whole</a:t>
            </a:r>
            <a:endParaRPr dirty="0"/>
          </a:p>
          <a:p>
            <a:pPr marL="457200" lvl="0" indent="-298450" algn="l" rtl="0">
              <a:lnSpc>
                <a:spcPct val="100000"/>
              </a:lnSpc>
              <a:spcBef>
                <a:spcPts val="0"/>
              </a:spcBef>
              <a:spcAft>
                <a:spcPts val="0"/>
              </a:spcAft>
              <a:buSzPts val="1100"/>
              <a:buChar char="●"/>
            </a:pPr>
            <a:r>
              <a:rPr lang="en-US" dirty="0"/>
              <a:t>Estimated 100TB of data received everyday if we consider commercial missions, which has results in a space tech boom. </a:t>
            </a:r>
            <a:endParaRPr dirty="0"/>
          </a:p>
          <a:p>
            <a:pPr marL="457200" lvl="0" indent="-298450" algn="l" rtl="0">
              <a:lnSpc>
                <a:spcPct val="100000"/>
              </a:lnSpc>
              <a:spcBef>
                <a:spcPts val="0"/>
              </a:spcBef>
              <a:spcAft>
                <a:spcPts val="0"/>
              </a:spcAft>
              <a:buSzPts val="1100"/>
              <a:buChar char="●"/>
            </a:pPr>
            <a:r>
              <a:rPr lang="en-US" dirty="0"/>
              <a:t>First, more of these satellite data providers are becoming more vertically integrated, meaning they not only supply data, but they also provide data processing and analytics tools</a:t>
            </a:r>
            <a:endParaRPr dirty="0"/>
          </a:p>
          <a:p>
            <a:pPr marL="457200" lvl="0" indent="-298450" algn="l" rtl="0">
              <a:lnSpc>
                <a:spcPct val="100000"/>
              </a:lnSpc>
              <a:spcBef>
                <a:spcPts val="0"/>
              </a:spcBef>
              <a:spcAft>
                <a:spcPts val="0"/>
              </a:spcAft>
              <a:buSzPts val="1100"/>
              <a:buChar char="●"/>
            </a:pPr>
            <a:r>
              <a:rPr lang="en-US" dirty="0"/>
              <a:t>Last year </a:t>
            </a:r>
            <a:r>
              <a:rPr lang="en-US" dirty="0" err="1"/>
              <a:t>Satellogic</a:t>
            </a:r>
            <a:r>
              <a:rPr lang="en-US" dirty="0"/>
              <a:t> and Plant two major companies went public, and the satellite data </a:t>
            </a:r>
            <a:r>
              <a:rPr lang="en-US" dirty="0" err="1"/>
              <a:t>anlystics</a:t>
            </a:r>
            <a:r>
              <a:rPr lang="en-US" dirty="0"/>
              <a:t> market value is estimated to grow from 8 to 40 billion by 2030</a:t>
            </a:r>
            <a:endParaRPr dirty="0"/>
          </a:p>
          <a:p>
            <a:pPr marL="457200" lvl="0" indent="-298450" algn="l" rtl="0">
              <a:lnSpc>
                <a:spcPct val="100000"/>
              </a:lnSpc>
              <a:spcBef>
                <a:spcPts val="0"/>
              </a:spcBef>
              <a:spcAft>
                <a:spcPts val="0"/>
              </a:spcAft>
              <a:buSzPts val="1100"/>
              <a:buChar char="●"/>
            </a:pPr>
            <a:r>
              <a:rPr lang="en-US" dirty="0"/>
              <a:t>Not just limited to satellites</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 name="Google Shape;10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All COGs are valid GeoTIFFs</a:t>
            </a:r>
            <a:endParaRPr/>
          </a:p>
          <a:p>
            <a:pPr marL="457200" lvl="0" indent="-298450" algn="l" rtl="0">
              <a:lnSpc>
                <a:spcPct val="100000"/>
              </a:lnSpc>
              <a:spcBef>
                <a:spcPts val="0"/>
              </a:spcBef>
              <a:spcAft>
                <a:spcPts val="0"/>
              </a:spcAft>
              <a:buSzPts val="1100"/>
              <a:buChar char="●"/>
            </a:pPr>
            <a:r>
              <a:rPr lang="en-US"/>
              <a:t>Impose additional restrictions to perform in cloud environments</a:t>
            </a:r>
            <a:endParaRPr/>
          </a:p>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Tiles come into play when some small portion of the overall file needs to be processed or visualized. This could be part of an overview, or it could be at full resolution. But the tile organizes all the relevant bytes of an area in the same part of the file, so the Range request can just grab what it needs.</a:t>
            </a:r>
            <a:endParaRPr/>
          </a:p>
          <a:p>
            <a:pPr marL="457200" lvl="0" indent="-298450" algn="l" rtl="0">
              <a:lnSpc>
                <a:spcPct val="100000"/>
              </a:lnSpc>
              <a:spcBef>
                <a:spcPts val="0"/>
              </a:spcBef>
              <a:spcAft>
                <a:spcPts val="0"/>
              </a:spcAft>
              <a:buSzPts val="1100"/>
              <a:buChar char="●"/>
            </a:pPr>
            <a:br>
              <a:rPr lang="en-US"/>
            </a:br>
            <a:r>
              <a:rPr lang="en-US" sz="1100" b="0" i="0" u="none" strike="noStrike" cap="none">
                <a:solidFill>
                  <a:srgbClr val="000000"/>
                </a:solidFill>
                <a:latin typeface="Arial"/>
                <a:ea typeface="Arial"/>
                <a:cs typeface="Arial"/>
                <a:sym typeface="Arial"/>
              </a:rPr>
              <a:t>Overviews come into play when the client wants to render a quick image of the whole file - it doesn’t have to download every pixel, it can just request the much smaller, already created, overview. The structure of the GeoTIFF file on an HTTP Range supporting server enables the client to easily find just the part of the whole file that is needed.</a:t>
            </a:r>
            <a:endParaRPr/>
          </a:p>
          <a:p>
            <a:pPr marL="457200" lvl="0" indent="-298450" algn="l" rtl="0">
              <a:lnSpc>
                <a:spcPct val="100000"/>
              </a:lnSpc>
              <a:spcBef>
                <a:spcPts val="0"/>
              </a:spcBef>
              <a:spcAft>
                <a:spcPts val="0"/>
              </a:spcAft>
              <a:buSzPts val="1100"/>
              <a:buChar char="●"/>
            </a:pPr>
            <a:r>
              <a:rPr lang="en-US"/>
              <a:t>Key advantage of COG is that there is a standard </a:t>
            </a:r>
            <a:br>
              <a:rPr lang="en-US"/>
            </a:b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 name="Google Shape;13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All COGs are valid GeoTIFFs</a:t>
            </a:r>
            <a:endParaRPr/>
          </a:p>
          <a:p>
            <a:pPr marL="457200" lvl="0" indent="-298450" algn="l" rtl="0">
              <a:lnSpc>
                <a:spcPct val="100000"/>
              </a:lnSpc>
              <a:spcBef>
                <a:spcPts val="0"/>
              </a:spcBef>
              <a:spcAft>
                <a:spcPts val="0"/>
              </a:spcAft>
              <a:buSzPts val="1100"/>
              <a:buChar char="●"/>
            </a:pPr>
            <a:r>
              <a:rPr lang="en-US"/>
              <a:t>Impose additional restrictions to perform in cloud environments</a:t>
            </a:r>
            <a:endParaRPr/>
          </a:p>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Tiles come into play when some small portion of the overall file needs to be processed or visualized. This could be part of an overview, or it could be at full resolution. But the tile organizes all the relevant bytes of an area in the same part of the file, so the Range request can just grab what it needs.</a:t>
            </a:r>
            <a:endParaRPr/>
          </a:p>
          <a:p>
            <a:pPr marL="457200" lvl="0" indent="-298450" algn="l" rtl="0">
              <a:lnSpc>
                <a:spcPct val="100000"/>
              </a:lnSpc>
              <a:spcBef>
                <a:spcPts val="0"/>
              </a:spcBef>
              <a:spcAft>
                <a:spcPts val="0"/>
              </a:spcAft>
              <a:buSzPts val="1100"/>
              <a:buChar char="●"/>
            </a:pPr>
            <a:br>
              <a:rPr lang="en-US"/>
            </a:br>
            <a:r>
              <a:rPr lang="en-US" sz="1100" b="0" i="0" u="none" strike="noStrike" cap="none">
                <a:solidFill>
                  <a:srgbClr val="000000"/>
                </a:solidFill>
                <a:latin typeface="Arial"/>
                <a:ea typeface="Arial"/>
                <a:cs typeface="Arial"/>
                <a:sym typeface="Arial"/>
              </a:rPr>
              <a:t>Overviews come into play when the client wants to render a quick image of the whole file - it doesn’t have to download every pixel, it can just request the much smaller, already created, overview. The structure of the GeoTIFF file on an HTTP Range supporting server enables the client to easily find just the part of the whole file that is needed.</a:t>
            </a:r>
            <a:endParaRPr/>
          </a:p>
          <a:p>
            <a:pPr marL="457200" lvl="0" indent="-298450" algn="l" rtl="0">
              <a:lnSpc>
                <a:spcPct val="100000"/>
              </a:lnSpc>
              <a:spcBef>
                <a:spcPts val="0"/>
              </a:spcBef>
              <a:spcAft>
                <a:spcPts val="0"/>
              </a:spcAft>
              <a:buSzPts val="1100"/>
              <a:buChar char="●"/>
            </a:pPr>
            <a:r>
              <a:rPr lang="en-US"/>
              <a:t>Key advantage of COG is that there is a standard </a:t>
            </a:r>
            <a:br>
              <a:rPr lang="en-US"/>
            </a:b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All COGs are valid GeoTIFFs</a:t>
            </a:r>
            <a:endParaRPr/>
          </a:p>
          <a:p>
            <a:pPr marL="457200" lvl="0" indent="-298450" algn="l" rtl="0">
              <a:lnSpc>
                <a:spcPct val="100000"/>
              </a:lnSpc>
              <a:spcBef>
                <a:spcPts val="0"/>
              </a:spcBef>
              <a:spcAft>
                <a:spcPts val="0"/>
              </a:spcAft>
              <a:buSzPts val="1100"/>
              <a:buChar char="●"/>
            </a:pPr>
            <a:r>
              <a:rPr lang="en-US"/>
              <a:t>Impose additional restrictions to perform in cloud environments</a:t>
            </a:r>
            <a:endParaRPr/>
          </a:p>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Tiles come into play when some small portion of the overall file needs to be processed or visualized. This could be part of an overview, or it could be at full resolution. But the tile organizes all the relevant bytes of an area in the same part of the file, so the Range request can just grab what it needs.</a:t>
            </a:r>
            <a:endParaRPr/>
          </a:p>
          <a:p>
            <a:pPr marL="457200" lvl="0" indent="-298450" algn="l" rtl="0">
              <a:lnSpc>
                <a:spcPct val="100000"/>
              </a:lnSpc>
              <a:spcBef>
                <a:spcPts val="0"/>
              </a:spcBef>
              <a:spcAft>
                <a:spcPts val="0"/>
              </a:spcAft>
              <a:buSzPts val="1100"/>
              <a:buChar char="●"/>
            </a:pPr>
            <a:br>
              <a:rPr lang="en-US"/>
            </a:br>
            <a:r>
              <a:rPr lang="en-US" sz="1100" b="0" i="0" u="none" strike="noStrike" cap="none">
                <a:solidFill>
                  <a:srgbClr val="000000"/>
                </a:solidFill>
                <a:latin typeface="Arial"/>
                <a:ea typeface="Arial"/>
                <a:cs typeface="Arial"/>
                <a:sym typeface="Arial"/>
              </a:rPr>
              <a:t>Overviews come into play when the client wants to render a quick image of the whole file - it doesn’t have to download every pixel, it can just request the much smaller, already created, overview. The structure of the GeoTIFF file on an HTTP Range supporting server enables the client to easily find just the part of the whole file that is needed.</a:t>
            </a:r>
            <a:endParaRPr/>
          </a:p>
          <a:p>
            <a:pPr marL="457200" lvl="0" indent="-298450" algn="l" rtl="0">
              <a:lnSpc>
                <a:spcPct val="100000"/>
              </a:lnSpc>
              <a:spcBef>
                <a:spcPts val="0"/>
              </a:spcBef>
              <a:spcAft>
                <a:spcPts val="0"/>
              </a:spcAft>
              <a:buSzPts val="1100"/>
              <a:buChar char="●"/>
            </a:pPr>
            <a:r>
              <a:rPr lang="en-US"/>
              <a:t>Key advantage of COG is that there is a standard </a:t>
            </a:r>
            <a:br>
              <a:rPr lang="en-US"/>
            </a:b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All COGs are valid GeoTIFFs</a:t>
            </a:r>
            <a:endParaRPr/>
          </a:p>
          <a:p>
            <a:pPr marL="457200" lvl="0" indent="-298450" algn="l" rtl="0">
              <a:lnSpc>
                <a:spcPct val="100000"/>
              </a:lnSpc>
              <a:spcBef>
                <a:spcPts val="0"/>
              </a:spcBef>
              <a:spcAft>
                <a:spcPts val="0"/>
              </a:spcAft>
              <a:buSzPts val="1100"/>
              <a:buChar char="●"/>
            </a:pPr>
            <a:r>
              <a:rPr lang="en-US"/>
              <a:t>Impose additional restrictions to perform in cloud environments</a:t>
            </a:r>
            <a:endParaRPr/>
          </a:p>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Tiles come into play when some small portion of the overall file needs to be processed or visualized. This could be part of an overview, or it could be at full resolution. But the tile organizes all the relevant bytes of an area in the same part of the file, so the Range request can just grab what it needs.</a:t>
            </a:r>
            <a:endParaRPr/>
          </a:p>
          <a:p>
            <a:pPr marL="457200" lvl="0" indent="-298450" algn="l" rtl="0">
              <a:lnSpc>
                <a:spcPct val="100000"/>
              </a:lnSpc>
              <a:spcBef>
                <a:spcPts val="0"/>
              </a:spcBef>
              <a:spcAft>
                <a:spcPts val="0"/>
              </a:spcAft>
              <a:buSzPts val="1100"/>
              <a:buChar char="●"/>
            </a:pPr>
            <a:br>
              <a:rPr lang="en-US"/>
            </a:br>
            <a:r>
              <a:rPr lang="en-US" sz="1100" b="0" i="0" u="none" strike="noStrike" cap="none">
                <a:solidFill>
                  <a:srgbClr val="000000"/>
                </a:solidFill>
                <a:latin typeface="Arial"/>
                <a:ea typeface="Arial"/>
                <a:cs typeface="Arial"/>
                <a:sym typeface="Arial"/>
              </a:rPr>
              <a:t>Overviews come into play when the client wants to render a quick image of the whole file - it doesn’t have to download every pixel, it can just request the much smaller, already created, overview. The structure of the GeoTIFF file on an HTTP Range supporting server enables the client to easily find just the part of the whole file that is needed.</a:t>
            </a:r>
            <a:endParaRPr/>
          </a:p>
          <a:p>
            <a:pPr marL="457200" lvl="0" indent="-298450" algn="l" rtl="0">
              <a:lnSpc>
                <a:spcPct val="100000"/>
              </a:lnSpc>
              <a:spcBef>
                <a:spcPts val="0"/>
              </a:spcBef>
              <a:spcAft>
                <a:spcPts val="0"/>
              </a:spcAft>
              <a:buSzPts val="1100"/>
              <a:buChar char="●"/>
            </a:pPr>
            <a:r>
              <a:rPr lang="en-US"/>
              <a:t>Key advantage of COG is that there is a standard </a:t>
            </a:r>
            <a:br>
              <a:rPr lang="en-US"/>
            </a:b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br>
              <a:rPr lang="en-US"/>
            </a:br>
            <a:r>
              <a:rPr lang="en-US"/>
              <a:t>check htm compability, abnormal indexing</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All COGs are valid GeoTIFFs</a:t>
            </a:r>
            <a:endParaRPr/>
          </a:p>
          <a:p>
            <a:pPr marL="457200" lvl="0" indent="-298450" algn="l" rtl="0">
              <a:lnSpc>
                <a:spcPct val="100000"/>
              </a:lnSpc>
              <a:spcBef>
                <a:spcPts val="0"/>
              </a:spcBef>
              <a:spcAft>
                <a:spcPts val="0"/>
              </a:spcAft>
              <a:buSzPts val="1100"/>
              <a:buChar char="●"/>
            </a:pPr>
            <a:r>
              <a:rPr lang="en-US"/>
              <a:t>Impose additional restrictions to perform in cloud environments</a:t>
            </a:r>
            <a:endParaRPr/>
          </a:p>
          <a:p>
            <a:pPr marL="457200" lvl="0" indent="-298450" algn="l" rtl="0">
              <a:lnSpc>
                <a:spcPct val="100000"/>
              </a:lnSpc>
              <a:spcBef>
                <a:spcPts val="0"/>
              </a:spcBef>
              <a:spcAft>
                <a:spcPts val="0"/>
              </a:spcAft>
              <a:buSzPts val="1100"/>
              <a:buChar char="●"/>
            </a:pPr>
            <a:r>
              <a:rPr lang="en-US" sz="1100" b="0" i="0" u="none" strike="noStrike" cap="none">
                <a:solidFill>
                  <a:srgbClr val="000000"/>
                </a:solidFill>
                <a:latin typeface="Arial"/>
                <a:ea typeface="Arial"/>
                <a:cs typeface="Arial"/>
                <a:sym typeface="Arial"/>
              </a:rPr>
              <a:t>Tiles come into play when some small portion of the overall file needs to be processed or visualized. This could be part of an overview, or it could be at full resolution. But the tile organizes all the relevant bytes of an area in the same part of the file, so the Range request can just grab what it needs.</a:t>
            </a:r>
            <a:endParaRPr/>
          </a:p>
          <a:p>
            <a:pPr marL="457200" lvl="0" indent="-298450" algn="l" rtl="0">
              <a:lnSpc>
                <a:spcPct val="100000"/>
              </a:lnSpc>
              <a:spcBef>
                <a:spcPts val="0"/>
              </a:spcBef>
              <a:spcAft>
                <a:spcPts val="0"/>
              </a:spcAft>
              <a:buSzPts val="1100"/>
              <a:buChar char="●"/>
            </a:pPr>
            <a:br>
              <a:rPr lang="en-US"/>
            </a:br>
            <a:r>
              <a:rPr lang="en-US" sz="1100" b="0" i="0" u="none" strike="noStrike" cap="none">
                <a:solidFill>
                  <a:srgbClr val="000000"/>
                </a:solidFill>
                <a:latin typeface="Arial"/>
                <a:ea typeface="Arial"/>
                <a:cs typeface="Arial"/>
                <a:sym typeface="Arial"/>
              </a:rPr>
              <a:t>Overviews come into play when the client wants to render a quick image of the whole file - it doesn’t have to download every pixel, it can just request the much smaller, already created, overview. The structure of the GeoTIFF file on an HTTP Range supporting server enables the client to easily find just the part of the whole file that is needed.</a:t>
            </a:r>
            <a:endParaRPr/>
          </a:p>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N</a:t>
            </a:r>
            <a:endParaRPr sz="1100" b="0" i="0" u="none" strike="noStrike" cap="none">
              <a:solidFill>
                <a:srgbClr val="000000"/>
              </a:solidFill>
              <a:latin typeface="Arial"/>
              <a:ea typeface="Arial"/>
              <a:cs typeface="Arial"/>
              <a:sym typeface="Arial"/>
            </a:endParaRPr>
          </a:p>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3" name="Google Shape;22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3e894f5ba0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g13e894f5ba0_0_1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br>
              <a:rPr lang="en-US"/>
            </a:b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0" name="Google Shape;240;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Ask Hailang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
        <p:cNvGrpSpPr/>
        <p:nvPr/>
      </p:nvGrpSpPr>
      <p:grpSpPr>
        <a:xfrm>
          <a:off x="0" y="0"/>
          <a:ext cx="0" cy="0"/>
          <a:chOff x="0" y="0"/>
          <a:chExt cx="0" cy="0"/>
        </a:xfrm>
      </p:grpSpPr>
      <p:sp>
        <p:nvSpPr>
          <p:cNvPr id="17" name="Google Shape;17;p2"/>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 name="Google Shape;18;p2"/>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628650" y="105461"/>
            <a:ext cx="7886700" cy="5487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 name="Google Shape;21;p3"/>
          <p:cNvSpPr txBox="1">
            <a:spLocks noGrp="1"/>
          </p:cNvSpPr>
          <p:nvPr>
            <p:ph type="body" idx="1"/>
          </p:nvPr>
        </p:nvSpPr>
        <p:spPr>
          <a:xfrm>
            <a:off x="628650" y="887506"/>
            <a:ext cx="7886700" cy="373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 name="Google Shape;22;p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3" name="Google Shape;23;p3"/>
          <p:cNvSpPr txBox="1">
            <a:spLocks noGrp="1"/>
          </p:cNvSpPr>
          <p:nvPr>
            <p:ph type="sldNum" idx="12"/>
          </p:nvPr>
        </p:nvSpPr>
        <p:spPr>
          <a:xfrm>
            <a:off x="7113270" y="4764405"/>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6" name="Google Shape;26;p4"/>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628650" y="105461"/>
            <a:ext cx="7886700" cy="5487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9" name="Google Shape;29;p5"/>
          <p:cNvSpPr txBox="1">
            <a:spLocks noGrp="1"/>
          </p:cNvSpPr>
          <p:nvPr>
            <p:ph type="body" idx="1"/>
          </p:nvPr>
        </p:nvSpPr>
        <p:spPr>
          <a:xfrm>
            <a:off x="628650" y="968188"/>
            <a:ext cx="3886200" cy="36645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0" name="Google Shape;30;p5"/>
          <p:cNvSpPr txBox="1">
            <a:spLocks noGrp="1"/>
          </p:cNvSpPr>
          <p:nvPr>
            <p:ph type="body" idx="2"/>
          </p:nvPr>
        </p:nvSpPr>
        <p:spPr>
          <a:xfrm>
            <a:off x="4629150" y="968188"/>
            <a:ext cx="3886200" cy="36645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 name="Google Shape;31;p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2" name="Google Shape;32;p5"/>
          <p:cNvSpPr txBox="1">
            <a:spLocks noGrp="1"/>
          </p:cNvSpPr>
          <p:nvPr>
            <p:ph type="sldNum" idx="12"/>
          </p:nvPr>
        </p:nvSpPr>
        <p:spPr>
          <a:xfrm>
            <a:off x="7113270" y="4764405"/>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628650" y="105461"/>
            <a:ext cx="7886700" cy="5487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5" name="Google Shape;35;p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6" name="Google Shape;36;p6"/>
          <p:cNvSpPr txBox="1">
            <a:spLocks noGrp="1"/>
          </p:cNvSpPr>
          <p:nvPr>
            <p:ph type="sldNum" idx="12"/>
          </p:nvPr>
        </p:nvSpPr>
        <p:spPr>
          <a:xfrm>
            <a:off x="7113270" y="4764405"/>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7"/>
        <p:cNvGrpSpPr/>
        <p:nvPr/>
      </p:nvGrpSpPr>
      <p:grpSpPr>
        <a:xfrm>
          <a:off x="0" y="0"/>
          <a:ext cx="0" cy="0"/>
          <a:chOff x="0" y="0"/>
          <a:chExt cx="0" cy="0"/>
        </a:xfrm>
      </p:grpSpPr>
      <p:sp>
        <p:nvSpPr>
          <p:cNvPr id="38" name="Google Shape;38;p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39" name="Google Shape;39;p7"/>
          <p:cNvSpPr txBox="1">
            <a:spLocks noGrp="1"/>
          </p:cNvSpPr>
          <p:nvPr>
            <p:ph type="sldNum" idx="12"/>
          </p:nvPr>
        </p:nvSpPr>
        <p:spPr>
          <a:xfrm>
            <a:off x="7113270" y="4764405"/>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42" name="Google Shape;42;p8"/>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43" name="Google Shape;43;p8"/>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44" name="Google Shape;44;p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45" name="Google Shape;45;p8"/>
          <p:cNvSpPr txBox="1">
            <a:spLocks noGrp="1"/>
          </p:cNvSpPr>
          <p:nvPr>
            <p:ph type="sldNum" idx="12"/>
          </p:nvPr>
        </p:nvSpPr>
        <p:spPr>
          <a:xfrm>
            <a:off x="7113270" y="4764405"/>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48" name="Google Shape;48;p9"/>
          <p:cNvSpPr>
            <a:spLocks noGrp="1"/>
          </p:cNvSpPr>
          <p:nvPr>
            <p:ph type="pic" idx="2"/>
          </p:nvPr>
        </p:nvSpPr>
        <p:spPr>
          <a:xfrm>
            <a:off x="3887391" y="740569"/>
            <a:ext cx="4629300" cy="3655200"/>
          </a:xfrm>
          <a:prstGeom prst="rect">
            <a:avLst/>
          </a:prstGeom>
          <a:noFill/>
          <a:ln>
            <a:noFill/>
          </a:ln>
        </p:spPr>
      </p:sp>
      <p:sp>
        <p:nvSpPr>
          <p:cNvPr id="49" name="Google Shape;49;p9"/>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50" name="Google Shape;50;p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1" name="Google Shape;51;p9"/>
          <p:cNvSpPr txBox="1">
            <a:spLocks noGrp="1"/>
          </p:cNvSpPr>
          <p:nvPr>
            <p:ph type="sldNum" idx="12"/>
          </p:nvPr>
        </p:nvSpPr>
        <p:spPr>
          <a:xfrm>
            <a:off x="7113270" y="4764405"/>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628650" y="105461"/>
            <a:ext cx="7886700" cy="5487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4" name="Google Shape;54;p10"/>
          <p:cNvSpPr txBox="1">
            <a:spLocks noGrp="1"/>
          </p:cNvSpPr>
          <p:nvPr>
            <p:ph type="body" idx="1"/>
          </p:nvPr>
        </p:nvSpPr>
        <p:spPr>
          <a:xfrm rot="5400000">
            <a:off x="2699400" y="-1183086"/>
            <a:ext cx="37452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5" name="Google Shape;55;p1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6" name="Google Shape;56;p10"/>
          <p:cNvSpPr txBox="1">
            <a:spLocks noGrp="1"/>
          </p:cNvSpPr>
          <p:nvPr>
            <p:ph type="sldNum" idx="12"/>
          </p:nvPr>
        </p:nvSpPr>
        <p:spPr>
          <a:xfrm>
            <a:off x="7113270" y="4764405"/>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7"/>
        <p:cNvGrpSpPr/>
        <p:nvPr/>
      </p:nvGrpSpPr>
      <p:grpSpPr>
        <a:xfrm>
          <a:off x="0" y="0"/>
          <a:ext cx="0" cy="0"/>
          <a:chOff x="0" y="0"/>
          <a:chExt cx="0" cy="0"/>
        </a:xfrm>
      </p:grpSpPr>
      <p:sp>
        <p:nvSpPr>
          <p:cNvPr id="58" name="Google Shape;58;p11"/>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9" name="Google Shape;59;p11"/>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0" name="Google Shape;60;p1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t"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1"/>
          <p:cNvSpPr txBox="1">
            <a:spLocks noGrp="1"/>
          </p:cNvSpPr>
          <p:nvPr>
            <p:ph type="sldNum" idx="12"/>
          </p:nvPr>
        </p:nvSpPr>
        <p:spPr>
          <a:xfrm>
            <a:off x="7113270" y="4764405"/>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105461"/>
            <a:ext cx="7886700" cy="5487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628650" y="887664"/>
            <a:ext cx="7886700" cy="3745200"/>
          </a:xfrm>
          <a:prstGeom prst="rect">
            <a:avLst/>
          </a:prstGeom>
          <a:noFill/>
          <a:ln>
            <a:noFill/>
          </a:ln>
        </p:spPr>
        <p:txBody>
          <a:bodyPr spcFirstLastPara="1" wrap="square" lIns="68575" tIns="34275" rIns="68575" bIns="34275" anchor="t" anchorCtr="0">
            <a:normAutofit/>
          </a:bodyPr>
          <a:lstStyle>
            <a:lvl1pPr marL="457200" marR="0" lvl="0"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04800" algn="l" rtl="0">
              <a:lnSpc>
                <a:spcPct val="9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304800" algn="l" rtl="0">
              <a:lnSpc>
                <a:spcPct val="90000"/>
              </a:lnSpc>
              <a:spcBef>
                <a:spcPts val="4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
          <p:cNvSpPr/>
          <p:nvPr/>
        </p:nvSpPr>
        <p:spPr>
          <a:xfrm>
            <a:off x="0" y="5097118"/>
            <a:ext cx="9144000" cy="51000"/>
          </a:xfrm>
          <a:prstGeom prst="rect">
            <a:avLst/>
          </a:prstGeom>
          <a:gradFill>
            <a:gsLst>
              <a:gs pos="0">
                <a:srgbClr val="DDEAF6"/>
              </a:gs>
              <a:gs pos="8000">
                <a:srgbClr val="BBD6EE"/>
              </a:gs>
              <a:gs pos="17000">
                <a:srgbClr val="9CC2E5"/>
              </a:gs>
              <a:gs pos="64000">
                <a:srgbClr val="0087E6"/>
              </a:gs>
              <a:gs pos="100000">
                <a:srgbClr val="005CBF"/>
              </a:gs>
            </a:gsLst>
            <a:lin ang="10800025"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9" name="Google Shape;9;p1"/>
          <p:cNvPicPr preferRelativeResize="0"/>
          <p:nvPr/>
        </p:nvPicPr>
        <p:blipFill rotWithShape="1">
          <a:blip r:embed="rId12">
            <a:alphaModFix/>
          </a:blip>
          <a:srcRect/>
          <a:stretch/>
        </p:blipFill>
        <p:spPr>
          <a:xfrm>
            <a:off x="64841" y="141631"/>
            <a:ext cx="556512" cy="476458"/>
          </a:xfrm>
          <a:prstGeom prst="rect">
            <a:avLst/>
          </a:prstGeom>
          <a:noFill/>
          <a:ln>
            <a:noFill/>
          </a:ln>
        </p:spPr>
      </p:pic>
      <p:sp>
        <p:nvSpPr>
          <p:cNvPr id="10" name="Google Shape;10;p1"/>
          <p:cNvSpPr txBox="1">
            <a:spLocks noGrp="1"/>
          </p:cNvSpPr>
          <p:nvPr>
            <p:ph type="ftr" idx="11"/>
          </p:nvPr>
        </p:nvSpPr>
        <p:spPr>
          <a:xfrm>
            <a:off x="3028950" y="4756610"/>
            <a:ext cx="3086100" cy="2739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8069580" y="4764196"/>
            <a:ext cx="4458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grpSp>
        <p:nvGrpSpPr>
          <p:cNvPr id="12" name="Google Shape;12;p1"/>
          <p:cNvGrpSpPr/>
          <p:nvPr/>
        </p:nvGrpSpPr>
        <p:grpSpPr>
          <a:xfrm>
            <a:off x="143295" y="4688227"/>
            <a:ext cx="2539221" cy="340521"/>
            <a:chOff x="311380" y="6250983"/>
            <a:chExt cx="3385628" cy="454027"/>
          </a:xfrm>
        </p:grpSpPr>
        <p:sp>
          <p:nvSpPr>
            <p:cNvPr id="13" name="Google Shape;13;p1"/>
            <p:cNvSpPr txBox="1"/>
            <p:nvPr/>
          </p:nvSpPr>
          <p:spPr>
            <a:xfrm>
              <a:off x="765408" y="6250983"/>
              <a:ext cx="2931600" cy="453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rgbClr val="3F658E"/>
                </a:buClr>
                <a:buSzPts val="2100"/>
                <a:buFont typeface="Arial"/>
                <a:buNone/>
              </a:pPr>
              <a:r>
                <a:rPr lang="en-US" sz="2100" b="0" i="0" u="none" strike="noStrike" cap="none">
                  <a:solidFill>
                    <a:srgbClr val="3F658E"/>
                  </a:solidFill>
                  <a:latin typeface="Verdana"/>
                  <a:ea typeface="Verdana"/>
                  <a:cs typeface="Verdana"/>
                  <a:sym typeface="Verdana"/>
                </a:rPr>
                <a:t>GES</a:t>
              </a:r>
              <a:r>
                <a:rPr lang="en-US" sz="2100" b="0" i="0" u="none" strike="noStrike" cap="none">
                  <a:solidFill>
                    <a:srgbClr val="6DBFE4"/>
                  </a:solidFill>
                  <a:latin typeface="Verdana"/>
                  <a:ea typeface="Verdana"/>
                  <a:cs typeface="Verdana"/>
                  <a:sym typeface="Verdana"/>
                </a:rPr>
                <a:t>DISC</a:t>
              </a:r>
              <a:endParaRPr sz="2100" b="0" i="0" u="none" strike="noStrike" cap="none">
                <a:solidFill>
                  <a:srgbClr val="408193"/>
                </a:solidFill>
                <a:latin typeface="Verdana"/>
                <a:ea typeface="Verdana"/>
                <a:cs typeface="Verdana"/>
                <a:sym typeface="Verdana"/>
              </a:endParaRPr>
            </a:p>
          </p:txBody>
        </p:sp>
        <p:pic>
          <p:nvPicPr>
            <p:cNvPr id="14" name="Google Shape;14;p1" descr="Icon&#10;&#10;Description automatically generated"/>
            <p:cNvPicPr preferRelativeResize="0"/>
            <p:nvPr/>
          </p:nvPicPr>
          <p:blipFill rotWithShape="1">
            <a:blip r:embed="rId13">
              <a:alphaModFix/>
            </a:blip>
            <a:srcRect/>
            <a:stretch/>
          </p:blipFill>
          <p:spPr>
            <a:xfrm>
              <a:off x="311380" y="6250983"/>
              <a:ext cx="454027" cy="454027"/>
            </a:xfrm>
            <a:prstGeom prst="rect">
              <a:avLst/>
            </a:prstGeom>
            <a:noFill/>
            <a:ln>
              <a:noFill/>
            </a:ln>
          </p:spPr>
        </p:pic>
      </p:grpSp>
      <p:sp>
        <p:nvSpPr>
          <p:cNvPr id="15" name="Google Shape;15;p1"/>
          <p:cNvSpPr/>
          <p:nvPr/>
        </p:nvSpPr>
        <p:spPr>
          <a:xfrm>
            <a:off x="0" y="709774"/>
            <a:ext cx="9144000" cy="51000"/>
          </a:xfrm>
          <a:prstGeom prst="rect">
            <a:avLst/>
          </a:prstGeom>
          <a:gradFill>
            <a:gsLst>
              <a:gs pos="0">
                <a:srgbClr val="DDEAF6"/>
              </a:gs>
              <a:gs pos="8000">
                <a:srgbClr val="BBD6EE"/>
              </a:gs>
              <a:gs pos="17000">
                <a:srgbClr val="9CC2E5"/>
              </a:gs>
              <a:gs pos="64000">
                <a:srgbClr val="0087E6"/>
              </a:gs>
              <a:gs pos="100000">
                <a:srgbClr val="005CBF"/>
              </a:gs>
            </a:gsLst>
            <a:lin ang="10800025"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hyperlink" Target="https://github.com/christophenoel/geozarr-spe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paper.dropbox.com/doc/COG-and-Zarr-for-Geospatial-Data--BlqSiyw23qG1akcNnPyieDsfAg-NTY7c2dmGxr96D0MDdxf6"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2"/>
          <p:cNvSpPr txBox="1">
            <a:spLocks noGrp="1"/>
          </p:cNvSpPr>
          <p:nvPr>
            <p:ph type="ctrTitle"/>
          </p:nvPr>
        </p:nvSpPr>
        <p:spPr>
          <a:xfrm>
            <a:off x="134375" y="841775"/>
            <a:ext cx="88686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chemeClr val="dk1"/>
              </a:buClr>
              <a:buSzPts val="4500"/>
              <a:buFont typeface="Calibri"/>
              <a:buNone/>
            </a:pPr>
            <a:r>
              <a:rPr lang="en-US" b="1"/>
              <a:t>Current State of Cloud-Native Geospatial Formats</a:t>
            </a:r>
            <a:endParaRPr/>
          </a:p>
        </p:txBody>
      </p:sp>
      <p:sp>
        <p:nvSpPr>
          <p:cNvPr id="67" name="Google Shape;67;p12"/>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rmAutofit lnSpcReduction="10000"/>
          </a:bodyPr>
          <a:lstStyle/>
          <a:p>
            <a:pPr marL="457200" lvl="0" indent="-342900" algn="ctr" rtl="0">
              <a:lnSpc>
                <a:spcPct val="90000"/>
              </a:lnSpc>
              <a:spcBef>
                <a:spcPts val="800"/>
              </a:spcBef>
              <a:spcAft>
                <a:spcPts val="0"/>
              </a:spcAft>
              <a:buClr>
                <a:schemeClr val="dk1"/>
              </a:buClr>
              <a:buSzPts val="1800"/>
              <a:buNone/>
            </a:pPr>
            <a:r>
              <a:rPr lang="en-US"/>
              <a:t>Brianna R. Pagán</a:t>
            </a:r>
            <a:endParaRPr/>
          </a:p>
          <a:p>
            <a:pPr marL="457200" lvl="0" indent="-342900" algn="ctr" rtl="0">
              <a:lnSpc>
                <a:spcPct val="90000"/>
              </a:lnSpc>
              <a:spcBef>
                <a:spcPts val="800"/>
              </a:spcBef>
              <a:spcAft>
                <a:spcPts val="0"/>
              </a:spcAft>
              <a:buClr>
                <a:schemeClr val="dk1"/>
              </a:buClr>
              <a:buSzPts val="1800"/>
              <a:buNone/>
            </a:pPr>
            <a:r>
              <a:rPr lang="en-US"/>
              <a:t>NASA Goddard Earth Services (GES) </a:t>
            </a:r>
            <a:br>
              <a:rPr lang="en-US"/>
            </a:br>
            <a:r>
              <a:rPr lang="en-US"/>
              <a:t>Data and Information Services Center (DISC)</a:t>
            </a:r>
            <a:br>
              <a:rPr lang="en-US"/>
            </a:br>
            <a:r>
              <a:rPr lang="en-US"/>
              <a:t>Adnet Systems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4"/>
          <p:cNvSpPr txBox="1">
            <a:spLocks noGrp="1"/>
          </p:cNvSpPr>
          <p:nvPr>
            <p:ph type="title"/>
          </p:nvPr>
        </p:nvSpPr>
        <p:spPr>
          <a:xfrm>
            <a:off x="628650" y="105461"/>
            <a:ext cx="7886700" cy="5487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US"/>
              <a:t>Motivation</a:t>
            </a:r>
            <a:endParaRPr/>
          </a:p>
        </p:txBody>
      </p:sp>
      <p:grpSp>
        <p:nvGrpSpPr>
          <p:cNvPr id="80" name="Google Shape;80;p14"/>
          <p:cNvGrpSpPr/>
          <p:nvPr/>
        </p:nvGrpSpPr>
        <p:grpSpPr>
          <a:xfrm>
            <a:off x="-57150" y="749400"/>
            <a:ext cx="6715126" cy="3946626"/>
            <a:chOff x="-57150" y="749400"/>
            <a:chExt cx="6715126" cy="3946626"/>
          </a:xfrm>
        </p:grpSpPr>
        <p:pic>
          <p:nvPicPr>
            <p:cNvPr id="81" name="Google Shape;81;p14"/>
            <p:cNvPicPr preferRelativeResize="0"/>
            <p:nvPr/>
          </p:nvPicPr>
          <p:blipFill rotWithShape="1">
            <a:blip r:embed="rId3">
              <a:alphaModFix/>
            </a:blip>
            <a:srcRect l="8324"/>
            <a:stretch/>
          </p:blipFill>
          <p:spPr>
            <a:xfrm>
              <a:off x="-57150" y="816075"/>
              <a:ext cx="6715126" cy="3879951"/>
            </a:xfrm>
            <a:prstGeom prst="rect">
              <a:avLst/>
            </a:prstGeom>
            <a:noFill/>
            <a:ln>
              <a:noFill/>
            </a:ln>
          </p:spPr>
        </p:pic>
        <p:sp>
          <p:nvSpPr>
            <p:cNvPr id="82" name="Google Shape;82;p14"/>
            <p:cNvSpPr txBox="1"/>
            <p:nvPr/>
          </p:nvSpPr>
          <p:spPr>
            <a:xfrm>
              <a:off x="476250" y="892275"/>
              <a:ext cx="5128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b="1">
                  <a:latin typeface="Calibri"/>
                  <a:ea typeface="Calibri"/>
                  <a:cs typeface="Calibri"/>
                  <a:sym typeface="Calibri"/>
                </a:rPr>
                <a:t>EOSDIS Archive Growth Projections</a:t>
              </a:r>
              <a:endParaRPr b="1">
                <a:latin typeface="Calibri"/>
                <a:ea typeface="Calibri"/>
                <a:cs typeface="Calibri"/>
                <a:sym typeface="Calibri"/>
              </a:endParaRPr>
            </a:p>
          </p:txBody>
        </p:sp>
        <p:pic>
          <p:nvPicPr>
            <p:cNvPr id="83" name="Google Shape;83;p14"/>
            <p:cNvPicPr preferRelativeResize="0"/>
            <p:nvPr/>
          </p:nvPicPr>
          <p:blipFill rotWithShape="1">
            <a:blip r:embed="rId3">
              <a:alphaModFix/>
            </a:blip>
            <a:srcRect r="94148"/>
            <a:stretch/>
          </p:blipFill>
          <p:spPr>
            <a:xfrm>
              <a:off x="0" y="749400"/>
              <a:ext cx="428624" cy="3879951"/>
            </a:xfrm>
            <a:prstGeom prst="rect">
              <a:avLst/>
            </a:prstGeom>
            <a:noFill/>
            <a:ln>
              <a:noFill/>
            </a:ln>
          </p:spPr>
        </p:pic>
      </p:grpSp>
      <p:sp>
        <p:nvSpPr>
          <p:cNvPr id="84" name="Google Shape;84;p14"/>
          <p:cNvSpPr txBox="1"/>
          <p:nvPr/>
        </p:nvSpPr>
        <p:spPr>
          <a:xfrm>
            <a:off x="6490564" y="1244848"/>
            <a:ext cx="2583300" cy="1600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i="0" u="none" strike="noStrike" cap="none">
                <a:solidFill>
                  <a:srgbClr val="1E4E79"/>
                </a:solidFill>
                <a:latin typeface="Calibri"/>
                <a:ea typeface="Calibri"/>
                <a:cs typeface="Calibri"/>
                <a:sym typeface="Calibri"/>
              </a:rPr>
              <a:t>Upcoming SWOT mission </a:t>
            </a:r>
            <a:endParaRPr>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400"/>
              <a:buFont typeface="Calibri"/>
              <a:buChar char="•"/>
            </a:pPr>
            <a:r>
              <a:rPr lang="en-US" sz="1400" i="0" u="none" strike="noStrike" cap="none">
                <a:solidFill>
                  <a:srgbClr val="1E4E79"/>
                </a:solidFill>
                <a:latin typeface="Calibri"/>
                <a:ea typeface="Calibri"/>
                <a:cs typeface="Calibri"/>
                <a:sym typeface="Calibri"/>
              </a:rPr>
              <a:t>Produces 20 TB every day</a:t>
            </a:r>
            <a:endParaRPr>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400"/>
              <a:buFont typeface="Calibri"/>
              <a:buChar char="•"/>
            </a:pPr>
            <a:r>
              <a:rPr lang="en-US" sz="1400" i="0" u="none" strike="noStrike" cap="none">
                <a:solidFill>
                  <a:srgbClr val="1E4E79"/>
                </a:solidFill>
                <a:latin typeface="Calibri"/>
                <a:ea typeface="Calibri"/>
                <a:cs typeface="Calibri"/>
                <a:sym typeface="Calibri"/>
              </a:rPr>
              <a:t>Requires 20 laptops with 1 TB storage</a:t>
            </a:r>
            <a:endParaRPr>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400"/>
              <a:buFont typeface="Calibri"/>
              <a:buChar char="•"/>
            </a:pPr>
            <a:r>
              <a:rPr lang="en-US" sz="1400" i="0" u="none" strike="noStrike" cap="none">
                <a:solidFill>
                  <a:srgbClr val="1E4E79"/>
                </a:solidFill>
                <a:latin typeface="Calibri"/>
                <a:ea typeface="Calibri"/>
                <a:cs typeface="Calibri"/>
                <a:sym typeface="Calibri"/>
              </a:rPr>
              <a:t>With a 25 mb/s download speed, each laptop four days to download</a:t>
            </a:r>
            <a:endParaRPr>
              <a:latin typeface="Calibri"/>
              <a:ea typeface="Calibri"/>
              <a:cs typeface="Calibri"/>
              <a:sym typeface="Calibri"/>
            </a:endParaRPr>
          </a:p>
        </p:txBody>
      </p:sp>
      <p:sp>
        <p:nvSpPr>
          <p:cNvPr id="85" name="Google Shape;85;p14"/>
          <p:cNvSpPr txBox="1"/>
          <p:nvPr/>
        </p:nvSpPr>
        <p:spPr>
          <a:xfrm>
            <a:off x="6534151" y="2844300"/>
            <a:ext cx="2486100" cy="954300"/>
          </a:xfrm>
          <a:prstGeom prst="rect">
            <a:avLst/>
          </a:prstGeom>
          <a:solidFill>
            <a:srgbClr val="1E4E79"/>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i="0" u="none" strike="noStrike" cap="none">
                <a:solidFill>
                  <a:schemeClr val="lt1"/>
                </a:solidFill>
                <a:latin typeface="Calibri"/>
                <a:ea typeface="Calibri"/>
                <a:cs typeface="Calibri"/>
                <a:sym typeface="Calibri"/>
              </a:rPr>
              <a:t>This volume of data will make it </a:t>
            </a:r>
            <a:r>
              <a:rPr lang="en-US" sz="1400" b="1" i="0" u="none" strike="noStrike" cap="none">
                <a:solidFill>
                  <a:srgbClr val="FFF2CC"/>
                </a:solidFill>
                <a:latin typeface="Calibri"/>
                <a:ea typeface="Calibri"/>
                <a:cs typeface="Calibri"/>
                <a:sym typeface="Calibri"/>
              </a:rPr>
              <a:t>impractical</a:t>
            </a:r>
            <a:r>
              <a:rPr lang="en-US" sz="1400" i="0" u="none" strike="noStrike" cap="none">
                <a:solidFill>
                  <a:schemeClr val="lt1"/>
                </a:solidFill>
                <a:latin typeface="Calibri"/>
                <a:ea typeface="Calibri"/>
                <a:cs typeface="Calibri"/>
                <a:sym typeface="Calibri"/>
              </a:rPr>
              <a:t> for researchers to download the data if they want to do timely analyses.</a:t>
            </a: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5"/>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US" dirty="0"/>
              <a:t>Beyond EOSDIS </a:t>
            </a:r>
            <a:r>
              <a:rPr lang="en-US"/>
              <a:t>and Satellites</a:t>
            </a:r>
            <a:endParaRPr/>
          </a:p>
        </p:txBody>
      </p:sp>
      <p:pic>
        <p:nvPicPr>
          <p:cNvPr id="96" name="Google Shape;96;p15" descr="Diagram&#10;&#10;Description automatically generated with medium confidence"/>
          <p:cNvPicPr preferRelativeResize="0"/>
          <p:nvPr/>
        </p:nvPicPr>
        <p:blipFill rotWithShape="1">
          <a:blip r:embed="rId3">
            <a:alphaModFix/>
          </a:blip>
          <a:srcRect r="65770" b="77341"/>
          <a:stretch/>
        </p:blipFill>
        <p:spPr>
          <a:xfrm>
            <a:off x="-2318776" y="745051"/>
            <a:ext cx="1453858" cy="541347"/>
          </a:xfrm>
          <a:prstGeom prst="rect">
            <a:avLst/>
          </a:prstGeom>
          <a:noFill/>
          <a:ln>
            <a:noFill/>
          </a:ln>
        </p:spPr>
      </p:pic>
      <p:sp>
        <p:nvSpPr>
          <p:cNvPr id="97" name="Google Shape;97;p15"/>
          <p:cNvSpPr txBox="1"/>
          <p:nvPr/>
        </p:nvSpPr>
        <p:spPr>
          <a:xfrm>
            <a:off x="9202513" y="2125723"/>
            <a:ext cx="6257925" cy="954107"/>
          </a:xfrm>
          <a:prstGeom prst="rect">
            <a:avLst/>
          </a:prstGeom>
          <a:solidFill>
            <a:srgbClr val="1E4E79"/>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Upcoming SWOT mission </a:t>
            </a:r>
            <a:endParaRPr/>
          </a:p>
          <a:p>
            <a:pPr marL="285750" marR="0" lvl="0" indent="-285750" algn="l" rtl="0">
              <a:lnSpc>
                <a:spcPct val="100000"/>
              </a:lnSpc>
              <a:spcBef>
                <a:spcPts val="0"/>
              </a:spcBef>
              <a:spcAft>
                <a:spcPts val="0"/>
              </a:spcAft>
              <a:buClr>
                <a:srgbClr val="000000"/>
              </a:buClr>
              <a:buSzPts val="1400"/>
              <a:buFont typeface="Arial"/>
              <a:buChar char="•"/>
            </a:pPr>
            <a:r>
              <a:rPr lang="en-US" sz="1400" b="0" i="0" u="none" strike="noStrike" cap="none">
                <a:solidFill>
                  <a:schemeClr val="lt1"/>
                </a:solidFill>
                <a:latin typeface="Arial"/>
                <a:ea typeface="Arial"/>
                <a:cs typeface="Arial"/>
                <a:sym typeface="Arial"/>
              </a:rPr>
              <a:t>Produces 20 TB every day</a:t>
            </a:r>
            <a:endParaRPr/>
          </a:p>
          <a:p>
            <a:pPr marL="285750" marR="0" lvl="0" indent="-285750" algn="l" rtl="0">
              <a:lnSpc>
                <a:spcPct val="100000"/>
              </a:lnSpc>
              <a:spcBef>
                <a:spcPts val="0"/>
              </a:spcBef>
              <a:spcAft>
                <a:spcPts val="0"/>
              </a:spcAft>
              <a:buClr>
                <a:srgbClr val="000000"/>
              </a:buClr>
              <a:buSzPts val="1400"/>
              <a:buFont typeface="Arial"/>
              <a:buChar char="•"/>
            </a:pPr>
            <a:r>
              <a:rPr lang="en-US" sz="1400" b="0" i="0" u="none" strike="noStrike" cap="none">
                <a:solidFill>
                  <a:schemeClr val="lt1"/>
                </a:solidFill>
                <a:latin typeface="Arial"/>
                <a:ea typeface="Arial"/>
                <a:cs typeface="Arial"/>
                <a:sym typeface="Arial"/>
              </a:rPr>
              <a:t>Requires 20 laptops with 1 TB storage</a:t>
            </a:r>
            <a:endParaRPr/>
          </a:p>
          <a:p>
            <a:pPr marL="285750" marR="0" lvl="0" indent="-285750" algn="l" rtl="0">
              <a:lnSpc>
                <a:spcPct val="100000"/>
              </a:lnSpc>
              <a:spcBef>
                <a:spcPts val="0"/>
              </a:spcBef>
              <a:spcAft>
                <a:spcPts val="0"/>
              </a:spcAft>
              <a:buClr>
                <a:srgbClr val="000000"/>
              </a:buClr>
              <a:buSzPts val="1400"/>
              <a:buFont typeface="Arial"/>
              <a:buChar char="•"/>
            </a:pPr>
            <a:r>
              <a:rPr lang="en-US" sz="1400" b="0" i="0" u="none" strike="noStrike" cap="none">
                <a:solidFill>
                  <a:schemeClr val="lt1"/>
                </a:solidFill>
                <a:latin typeface="Arial"/>
                <a:ea typeface="Arial"/>
                <a:cs typeface="Arial"/>
                <a:sym typeface="Arial"/>
              </a:rPr>
              <a:t>With a 25 mb/s download speed, each laptop four days to download</a:t>
            </a:r>
            <a:endParaRPr/>
          </a:p>
        </p:txBody>
      </p:sp>
      <p:sp>
        <p:nvSpPr>
          <p:cNvPr id="2" name="TextBox 1">
            <a:extLst>
              <a:ext uri="{FF2B5EF4-FFF2-40B4-BE49-F238E27FC236}">
                <a16:creationId xmlns:a16="http://schemas.microsoft.com/office/drawing/2014/main" id="{23A98008-C548-2CE3-2C68-D7C91D326FF7}"/>
              </a:ext>
            </a:extLst>
          </p:cNvPr>
          <p:cNvSpPr txBox="1"/>
          <p:nvPr/>
        </p:nvSpPr>
        <p:spPr>
          <a:xfrm>
            <a:off x="294290" y="966952"/>
            <a:ext cx="7399282" cy="2462213"/>
          </a:xfrm>
          <a:prstGeom prst="rect">
            <a:avLst/>
          </a:prstGeom>
          <a:noFill/>
        </p:spPr>
        <p:txBody>
          <a:bodyPr wrap="square" rtlCol="0">
            <a:spAutoFit/>
          </a:bodyPr>
          <a:lstStyle/>
          <a:p>
            <a:pPr marL="457200" lvl="0" indent="-298450">
              <a:buSzPts val="1100"/>
              <a:buChar char="●"/>
            </a:pPr>
            <a:r>
              <a:rPr lang="en-US" dirty="0"/>
              <a:t>Not just limited to data archived at EOSDIS, for the satellite industry as a whole</a:t>
            </a:r>
          </a:p>
          <a:p>
            <a:pPr marL="457200" lvl="0" indent="-298450">
              <a:buSzPts val="1100"/>
              <a:buChar char="●"/>
            </a:pPr>
            <a:r>
              <a:rPr lang="en-US" dirty="0"/>
              <a:t>Estimated 100TB of data received everyday if we consider commercial missions, which has results in a space tech boom. </a:t>
            </a:r>
          </a:p>
          <a:p>
            <a:pPr marL="457200" lvl="0" indent="-298450">
              <a:buSzPts val="1100"/>
              <a:buChar char="●"/>
            </a:pPr>
            <a:r>
              <a:rPr lang="en-US" dirty="0"/>
              <a:t>More of these satellite data providers are becoming more vertically integrated, meaning they not only supply data, but they also provide data processing and analytics tools</a:t>
            </a:r>
          </a:p>
          <a:p>
            <a:pPr marL="457200" lvl="0" indent="-298450">
              <a:buSzPts val="1100"/>
              <a:buChar char="●"/>
            </a:pPr>
            <a:r>
              <a:rPr lang="en-US" dirty="0"/>
              <a:t>Last year </a:t>
            </a:r>
            <a:r>
              <a:rPr lang="en-US" dirty="0" err="1"/>
              <a:t>Satellogic</a:t>
            </a:r>
            <a:r>
              <a:rPr lang="en-US" dirty="0"/>
              <a:t> and Plant two major companies went public, and the satellite data analytics market value is estimated to grow from 8 to 40 billion by 2030</a:t>
            </a:r>
          </a:p>
          <a:p>
            <a:pPr marL="457200" lvl="0" indent="-298450">
              <a:buSzPts val="1100"/>
              <a:buChar char="●"/>
            </a:pPr>
            <a:r>
              <a:rPr lang="en-US" dirty="0"/>
              <a:t>Not just limited to satellites, we mean geospatial data acquisition from variety of sources including UAVs, airborne missions and personal cell phones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6"/>
          <p:cNvSpPr txBox="1">
            <a:spLocks noGrp="1"/>
          </p:cNvSpPr>
          <p:nvPr>
            <p:ph type="title"/>
          </p:nvPr>
        </p:nvSpPr>
        <p:spPr>
          <a:xfrm>
            <a:off x="628650" y="105461"/>
            <a:ext cx="7886700" cy="5487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US"/>
              <a:t>Motivations and Definitions</a:t>
            </a:r>
            <a:endParaRPr/>
          </a:p>
        </p:txBody>
      </p:sp>
      <p:sp>
        <p:nvSpPr>
          <p:cNvPr id="109" name="Google Shape;109;p16"/>
          <p:cNvSpPr txBox="1">
            <a:spLocks noGrp="1"/>
          </p:cNvSpPr>
          <p:nvPr>
            <p:ph type="body" idx="1"/>
          </p:nvPr>
        </p:nvSpPr>
        <p:spPr>
          <a:xfrm>
            <a:off x="628650" y="887506"/>
            <a:ext cx="7978140" cy="3730800"/>
          </a:xfrm>
          <a:prstGeom prst="rect">
            <a:avLst/>
          </a:prstGeom>
          <a:noFill/>
          <a:ln>
            <a:noFill/>
          </a:ln>
        </p:spPr>
        <p:txBody>
          <a:bodyPr spcFirstLastPara="1" wrap="square" lIns="68575" tIns="34275" rIns="68575" bIns="34275" anchor="t" anchorCtr="0">
            <a:normAutofit lnSpcReduction="10000"/>
          </a:bodyPr>
          <a:lstStyle/>
          <a:p>
            <a:pPr marL="457200" lvl="0" indent="-342900" algn="l" rtl="0">
              <a:lnSpc>
                <a:spcPct val="100000"/>
              </a:lnSpc>
              <a:spcBef>
                <a:spcPts val="0"/>
              </a:spcBef>
              <a:spcAft>
                <a:spcPts val="0"/>
              </a:spcAft>
              <a:buSzPts val="1800"/>
              <a:buFont typeface="Calibri"/>
              <a:buChar char="•"/>
            </a:pPr>
            <a:r>
              <a:rPr lang="en-US"/>
              <a:t>Time, energy and resources needed to work with this data will change how researchers do science.</a:t>
            </a:r>
            <a:endParaRPr/>
          </a:p>
          <a:p>
            <a:pPr marL="457200" lvl="0" indent="-342900" algn="l" rtl="0">
              <a:lnSpc>
                <a:spcPct val="100000"/>
              </a:lnSpc>
              <a:spcBef>
                <a:spcPts val="0"/>
              </a:spcBef>
              <a:spcAft>
                <a:spcPts val="0"/>
              </a:spcAft>
              <a:buSzPts val="1800"/>
              <a:buFont typeface="Calibri"/>
              <a:buChar char="•"/>
            </a:pPr>
            <a:r>
              <a:rPr lang="en-US"/>
              <a:t>As data providers, this also changes how we archive and provide data.</a:t>
            </a:r>
            <a:endParaRPr/>
          </a:p>
          <a:p>
            <a:pPr marL="457200" lvl="0" indent="-342900" algn="l" rtl="0">
              <a:spcBef>
                <a:spcPts val="800"/>
              </a:spcBef>
              <a:spcAft>
                <a:spcPts val="0"/>
              </a:spcAft>
              <a:buSzPts val="1800"/>
              <a:buChar char="•"/>
            </a:pPr>
            <a:r>
              <a:rPr lang="en-US" b="1"/>
              <a:t>Cloud Native Geospatial</a:t>
            </a:r>
            <a:r>
              <a:rPr lang="en-US"/>
              <a:t>: </a:t>
            </a:r>
            <a:br>
              <a:rPr lang="en-US"/>
            </a:br>
            <a:r>
              <a:rPr lang="en-US"/>
              <a:t>Geospatial standards and software built for the cloud from the ground up</a:t>
            </a:r>
            <a:endParaRPr/>
          </a:p>
          <a:p>
            <a:pPr marL="457200" lvl="0" indent="-317500" algn="l" rtl="0">
              <a:spcBef>
                <a:spcPts val="800"/>
              </a:spcBef>
              <a:spcAft>
                <a:spcPts val="0"/>
              </a:spcAft>
              <a:buSzPts val="1400"/>
              <a:buChar char="•"/>
            </a:pPr>
            <a:r>
              <a:rPr lang="en-US" b="1"/>
              <a:t>Cloud Native Geospatial Principles</a:t>
            </a:r>
            <a:r>
              <a:rPr lang="en-US"/>
              <a:t> (from Chris Holmes):</a:t>
            </a:r>
            <a:endParaRPr/>
          </a:p>
          <a:p>
            <a:pPr marL="914400" lvl="1" indent="-317500" algn="l" rtl="0">
              <a:spcBef>
                <a:spcPts val="400"/>
              </a:spcBef>
              <a:spcAft>
                <a:spcPts val="0"/>
              </a:spcAft>
              <a:buSzPts val="1400"/>
              <a:buChar char="•"/>
            </a:pPr>
            <a:r>
              <a:rPr lang="en-US"/>
              <a:t>Read Oriented</a:t>
            </a:r>
            <a:endParaRPr/>
          </a:p>
          <a:p>
            <a:pPr marL="1371600" lvl="2" indent="-317500" algn="l" rtl="0">
              <a:spcBef>
                <a:spcPts val="400"/>
              </a:spcBef>
              <a:spcAft>
                <a:spcPts val="0"/>
              </a:spcAft>
              <a:buSzPts val="1400"/>
              <a:buChar char="•"/>
            </a:pPr>
            <a:r>
              <a:rPr lang="en-US"/>
              <a:t>Performance (Parallel, Partial)</a:t>
            </a:r>
            <a:endParaRPr/>
          </a:p>
          <a:p>
            <a:pPr marL="1371600" lvl="2" indent="-317500" algn="l" rtl="0">
              <a:spcBef>
                <a:spcPts val="400"/>
              </a:spcBef>
              <a:spcAft>
                <a:spcPts val="0"/>
              </a:spcAft>
              <a:buSzPts val="1400"/>
              <a:buChar char="•"/>
            </a:pPr>
            <a:r>
              <a:rPr lang="en-US"/>
              <a:t>Convenience</a:t>
            </a:r>
            <a:endParaRPr/>
          </a:p>
          <a:p>
            <a:pPr marL="1371600" lvl="2" indent="-317500" algn="l" rtl="0">
              <a:spcBef>
                <a:spcPts val="400"/>
              </a:spcBef>
              <a:spcAft>
                <a:spcPts val="0"/>
              </a:spcAft>
              <a:buSzPts val="1400"/>
              <a:buChar char="•"/>
            </a:pPr>
            <a:r>
              <a:rPr lang="en-US"/>
              <a:t>Compatibility</a:t>
            </a:r>
            <a:endParaRPr/>
          </a:p>
          <a:p>
            <a:pPr marL="1371600" lvl="2" indent="-317500" algn="l" rtl="0">
              <a:spcBef>
                <a:spcPts val="400"/>
              </a:spcBef>
              <a:spcAft>
                <a:spcPts val="0"/>
              </a:spcAft>
              <a:buSzPts val="1400"/>
              <a:buChar char="•"/>
            </a:pPr>
            <a:r>
              <a:rPr lang="en-US"/>
              <a:t>Compression</a:t>
            </a:r>
            <a:endParaRPr/>
          </a:p>
          <a:p>
            <a:pPr marL="914400" lvl="1" indent="-317500" algn="l" rtl="0">
              <a:spcBef>
                <a:spcPts val="400"/>
              </a:spcBef>
              <a:spcAft>
                <a:spcPts val="0"/>
              </a:spcAft>
              <a:buSzPts val="1400"/>
              <a:buChar char="•"/>
            </a:pPr>
            <a:r>
              <a:rPr lang="en-US"/>
              <a:t>HTTP S3/GCS/AZ interfaces</a:t>
            </a:r>
            <a:endParaRPr/>
          </a:p>
          <a:p>
            <a:pPr marL="914400" lvl="1" indent="-317500" algn="l" rtl="0">
              <a:spcBef>
                <a:spcPts val="400"/>
              </a:spcBef>
              <a:spcAft>
                <a:spcPts val="0"/>
              </a:spcAft>
              <a:buSzPts val="1400"/>
              <a:buChar char="•"/>
            </a:pPr>
            <a:r>
              <a:rPr lang="en-US"/>
              <a:t>Open Source</a:t>
            </a:r>
            <a:endParaRPr/>
          </a:p>
          <a:p>
            <a:pPr marL="914400" lvl="1" indent="-317500" algn="l" rtl="0">
              <a:spcBef>
                <a:spcPts val="400"/>
              </a:spcBef>
              <a:spcAft>
                <a:spcPts val="0"/>
              </a:spcAft>
              <a:buSzPts val="1400"/>
              <a:buChar char="•"/>
            </a:pPr>
            <a:r>
              <a:rPr lang="en-US"/>
              <a:t>Multiscale Metadata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7"/>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64814"/>
              <a:buNone/>
            </a:pPr>
            <a:r>
              <a:rPr lang="en-US"/>
              <a:t>Cloud-Native Geospatial Formats</a:t>
            </a:r>
            <a:endParaRPr/>
          </a:p>
        </p:txBody>
      </p:sp>
      <p:pic>
        <p:nvPicPr>
          <p:cNvPr id="115" name="Google Shape;115;p17" descr="Shape&#10;&#10;Description automatically generated with low confidence"/>
          <p:cNvPicPr preferRelativeResize="0"/>
          <p:nvPr/>
        </p:nvPicPr>
        <p:blipFill rotWithShape="1">
          <a:blip r:embed="rId3">
            <a:alphaModFix/>
          </a:blip>
          <a:srcRect/>
          <a:stretch/>
        </p:blipFill>
        <p:spPr>
          <a:xfrm>
            <a:off x="274506" y="1047526"/>
            <a:ext cx="457200" cy="457200"/>
          </a:xfrm>
          <a:prstGeom prst="rect">
            <a:avLst/>
          </a:prstGeom>
          <a:noFill/>
          <a:ln>
            <a:noFill/>
          </a:ln>
        </p:spPr>
      </p:pic>
      <p:sp>
        <p:nvSpPr>
          <p:cNvPr id="116" name="Google Shape;116;p17"/>
          <p:cNvSpPr txBox="1">
            <a:spLocks noGrp="1"/>
          </p:cNvSpPr>
          <p:nvPr>
            <p:ph type="body" idx="1"/>
          </p:nvPr>
        </p:nvSpPr>
        <p:spPr>
          <a:xfrm>
            <a:off x="971550" y="887506"/>
            <a:ext cx="4038353" cy="2175734"/>
          </a:xfrm>
          <a:prstGeom prst="rect">
            <a:avLst/>
          </a:prstGeom>
          <a:noFill/>
          <a:ln>
            <a:noFill/>
          </a:ln>
        </p:spPr>
        <p:txBody>
          <a:bodyPr spcFirstLastPara="1" wrap="square" lIns="68575" tIns="34275" rIns="68575" bIns="34275" anchor="t" anchorCtr="0">
            <a:normAutofit/>
          </a:bodyPr>
          <a:lstStyle/>
          <a:p>
            <a:pPr marL="139700" lvl="0" indent="0" algn="l" rtl="0">
              <a:lnSpc>
                <a:spcPct val="90000"/>
              </a:lnSpc>
              <a:spcBef>
                <a:spcPts val="800"/>
              </a:spcBef>
              <a:spcAft>
                <a:spcPts val="0"/>
              </a:spcAft>
              <a:buSzPts val="1400"/>
              <a:buNone/>
            </a:pPr>
            <a:r>
              <a:rPr lang="en-US" b="1"/>
              <a:t>Raster</a:t>
            </a:r>
            <a:endParaRPr/>
          </a:p>
          <a:p>
            <a:pPr marL="457200" lvl="0" indent="-317500" algn="l" rtl="0">
              <a:lnSpc>
                <a:spcPct val="90000"/>
              </a:lnSpc>
              <a:spcBef>
                <a:spcPts val="800"/>
              </a:spcBef>
              <a:spcAft>
                <a:spcPts val="0"/>
              </a:spcAft>
              <a:buClr>
                <a:schemeClr val="dk1"/>
              </a:buClr>
              <a:buSzPts val="1400"/>
              <a:buChar char="•"/>
            </a:pPr>
            <a:r>
              <a:rPr lang="en-US"/>
              <a:t>Snapshot in time gridded data: DEMs or multi-band single date satellite acquisition </a:t>
            </a:r>
            <a:endParaRPr/>
          </a:p>
          <a:p>
            <a:pPr marL="457200" lvl="0" indent="-317500" algn="l" rtl="0">
              <a:lnSpc>
                <a:spcPct val="90000"/>
              </a:lnSpc>
              <a:spcBef>
                <a:spcPts val="800"/>
              </a:spcBef>
              <a:spcAft>
                <a:spcPts val="0"/>
              </a:spcAft>
              <a:buClr>
                <a:schemeClr val="dk1"/>
              </a:buClr>
              <a:buSzPts val="1400"/>
              <a:buChar char="•"/>
            </a:pPr>
            <a:r>
              <a:rPr lang="en-US"/>
              <a:t>GeoTiFFs (.geotiff,.tiff)</a:t>
            </a:r>
            <a:br>
              <a:rPr lang="en-US"/>
            </a:br>
            <a:endParaRPr/>
          </a:p>
        </p:txBody>
      </p:sp>
      <p:grpSp>
        <p:nvGrpSpPr>
          <p:cNvPr id="117" name="Google Shape;117;p17"/>
          <p:cNvGrpSpPr/>
          <p:nvPr/>
        </p:nvGrpSpPr>
        <p:grpSpPr>
          <a:xfrm>
            <a:off x="86123" y="2474197"/>
            <a:ext cx="4923780" cy="2563842"/>
            <a:chOff x="86123" y="2474197"/>
            <a:chExt cx="4923780" cy="2563842"/>
          </a:xfrm>
        </p:grpSpPr>
        <p:pic>
          <p:nvPicPr>
            <p:cNvPr id="118" name="Google Shape;118;p17" descr="Shape&#10;&#10;Description automatically generated with low confidence"/>
            <p:cNvPicPr preferRelativeResize="0"/>
            <p:nvPr/>
          </p:nvPicPr>
          <p:blipFill rotWithShape="1">
            <a:blip r:embed="rId4">
              <a:alphaModFix/>
            </a:blip>
            <a:srcRect/>
            <a:stretch/>
          </p:blipFill>
          <p:spPr>
            <a:xfrm>
              <a:off x="86123" y="2571178"/>
              <a:ext cx="885427" cy="885427"/>
            </a:xfrm>
            <a:prstGeom prst="rect">
              <a:avLst/>
            </a:prstGeom>
            <a:noFill/>
            <a:ln>
              <a:noFill/>
            </a:ln>
          </p:spPr>
        </p:pic>
        <p:pic>
          <p:nvPicPr>
            <p:cNvPr id="119" name="Google Shape;119;p17" descr="Shape&#10;&#10;Description automatically generated with low confidence"/>
            <p:cNvPicPr preferRelativeResize="0"/>
            <p:nvPr/>
          </p:nvPicPr>
          <p:blipFill rotWithShape="1">
            <a:blip r:embed="rId3">
              <a:alphaModFix/>
            </a:blip>
            <a:srcRect/>
            <a:stretch/>
          </p:blipFill>
          <p:spPr>
            <a:xfrm>
              <a:off x="331656" y="2720526"/>
              <a:ext cx="354144" cy="354144"/>
            </a:xfrm>
            <a:prstGeom prst="rect">
              <a:avLst/>
            </a:prstGeom>
            <a:noFill/>
            <a:ln>
              <a:noFill/>
            </a:ln>
          </p:spPr>
        </p:pic>
        <p:sp>
          <p:nvSpPr>
            <p:cNvPr id="120" name="Google Shape;120;p17"/>
            <p:cNvSpPr txBox="1"/>
            <p:nvPr/>
          </p:nvSpPr>
          <p:spPr>
            <a:xfrm>
              <a:off x="971550" y="2474197"/>
              <a:ext cx="4038353" cy="2563842"/>
            </a:xfrm>
            <a:prstGeom prst="rect">
              <a:avLst/>
            </a:prstGeom>
            <a:noFill/>
            <a:ln>
              <a:noFill/>
            </a:ln>
          </p:spPr>
          <p:txBody>
            <a:bodyPr spcFirstLastPara="1" wrap="square" lIns="68575" tIns="34275" rIns="68575" bIns="34275" anchor="t" anchorCtr="0">
              <a:normAutofit lnSpcReduction="10000"/>
            </a:bodyPr>
            <a:lstStyle/>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Cloud Optimized GeoTIFFs (COGs), OGC standards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Additional restrictions to perform in cloud environments (Tiles and Overviews)</a:t>
              </a:r>
              <a:endParaRPr/>
            </a:p>
            <a:p>
              <a:pPr marL="457200" marR="0" lvl="0" indent="-228600" algn="l" rtl="0">
                <a:lnSpc>
                  <a:spcPct val="90000"/>
                </a:lnSpc>
                <a:spcBef>
                  <a:spcPts val="800"/>
                </a:spcBef>
                <a:spcAft>
                  <a:spcPts val="0"/>
                </a:spcAft>
                <a:buClr>
                  <a:schemeClr val="dk1"/>
                </a:buClr>
                <a:buSzPts val="1400"/>
                <a:buFont typeface="Arial"/>
                <a:buNone/>
              </a:pPr>
              <a:endParaRPr sz="1800" b="0" i="0" u="none" strike="noStrike" cap="none">
                <a:solidFill>
                  <a:schemeClr val="dk1"/>
                </a:solidFill>
                <a:latin typeface="Calibri"/>
                <a:ea typeface="Calibri"/>
                <a:cs typeface="Calibri"/>
                <a:sym typeface="Calibri"/>
              </a:endParaRPr>
            </a:p>
            <a:p>
              <a:pPr marL="139700" marR="0" lvl="0" indent="0" algn="l" rtl="0">
                <a:lnSpc>
                  <a:spcPct val="90000"/>
                </a:lnSpc>
                <a:spcBef>
                  <a:spcPts val="800"/>
                </a:spcBef>
                <a:spcAft>
                  <a:spcPts val="0"/>
                </a:spcAft>
                <a:buClr>
                  <a:schemeClr val="dk1"/>
                </a:buClr>
                <a:buSzPts val="1400"/>
                <a:buFont typeface="Arial"/>
                <a:buNone/>
              </a:pPr>
              <a:endParaRPr sz="1800" b="0" i="0" u="none" strike="noStrike" cap="none">
                <a:solidFill>
                  <a:schemeClr val="dk1"/>
                </a:solidFill>
                <a:latin typeface="Calibri"/>
                <a:ea typeface="Calibri"/>
                <a:cs typeface="Calibri"/>
                <a:sym typeface="Calibri"/>
              </a:endParaRPr>
            </a:p>
            <a:p>
              <a:pPr marL="139700" marR="0" lvl="0" indent="0" algn="l" rtl="0">
                <a:lnSpc>
                  <a:spcPct val="90000"/>
                </a:lnSpc>
                <a:spcBef>
                  <a:spcPts val="800"/>
                </a:spcBef>
                <a:spcAft>
                  <a:spcPts val="0"/>
                </a:spcAft>
                <a:buClr>
                  <a:schemeClr val="dk1"/>
                </a:buClr>
                <a:buSzPts val="1400"/>
                <a:buFont typeface="Arial"/>
                <a:buNone/>
              </a:pPr>
              <a:br>
                <a:rPr lang="en-US" sz="1800" b="0" i="0" u="none" strike="noStrike" cap="none">
                  <a:solidFill>
                    <a:schemeClr val="dk1"/>
                  </a:solidFill>
                  <a:latin typeface="Calibri"/>
                  <a:ea typeface="Calibri"/>
                  <a:cs typeface="Calibri"/>
                  <a:sym typeface="Calibri"/>
                </a:rPr>
              </a:br>
              <a:endParaRPr sz="1800" b="0" i="0" u="none" strike="noStrike" cap="none">
                <a:solidFill>
                  <a:schemeClr val="dk1"/>
                </a:solidFill>
                <a:latin typeface="Calibri"/>
                <a:ea typeface="Calibri"/>
                <a:cs typeface="Calibri"/>
                <a:sym typeface="Calibri"/>
              </a:endParaRPr>
            </a:p>
          </p:txBody>
        </p:sp>
      </p:grpSp>
      <p:grpSp>
        <p:nvGrpSpPr>
          <p:cNvPr id="122" name="Google Shape;122;p17"/>
          <p:cNvGrpSpPr/>
          <p:nvPr/>
        </p:nvGrpSpPr>
        <p:grpSpPr>
          <a:xfrm>
            <a:off x="5397922" y="914602"/>
            <a:ext cx="3253402" cy="1631786"/>
            <a:chOff x="5397922" y="914602"/>
            <a:chExt cx="3253402" cy="1631786"/>
          </a:xfrm>
        </p:grpSpPr>
        <p:pic>
          <p:nvPicPr>
            <p:cNvPr id="123" name="Google Shape;123;p17" descr="Chart, surface chart&#10;&#10;Description automatically generated"/>
            <p:cNvPicPr preferRelativeResize="0"/>
            <p:nvPr/>
          </p:nvPicPr>
          <p:blipFill rotWithShape="1">
            <a:blip r:embed="rId5">
              <a:alphaModFix/>
            </a:blip>
            <a:srcRect l="6112" t="12554" r="7883" b="9899"/>
            <a:stretch/>
          </p:blipFill>
          <p:spPr>
            <a:xfrm>
              <a:off x="5634991" y="914602"/>
              <a:ext cx="3016333" cy="1631786"/>
            </a:xfrm>
            <a:prstGeom prst="rect">
              <a:avLst/>
            </a:prstGeom>
            <a:noFill/>
            <a:ln>
              <a:noFill/>
            </a:ln>
          </p:spPr>
        </p:pic>
        <p:sp>
          <p:nvSpPr>
            <p:cNvPr id="124" name="Google Shape;124;p17"/>
            <p:cNvSpPr txBox="1"/>
            <p:nvPr/>
          </p:nvSpPr>
          <p:spPr>
            <a:xfrm rot="-5400000">
              <a:off x="5292765" y="1885240"/>
              <a:ext cx="44114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band</a:t>
              </a:r>
              <a:endParaRPr/>
            </a:p>
          </p:txBody>
        </p:sp>
      </p:grpSp>
      <p:grpSp>
        <p:nvGrpSpPr>
          <p:cNvPr id="125" name="Google Shape;125;p17"/>
          <p:cNvGrpSpPr/>
          <p:nvPr/>
        </p:nvGrpSpPr>
        <p:grpSpPr>
          <a:xfrm>
            <a:off x="5628749" y="3506227"/>
            <a:ext cx="2871289" cy="1464698"/>
            <a:chOff x="5628749" y="3506227"/>
            <a:chExt cx="2871289" cy="1464698"/>
          </a:xfrm>
        </p:grpSpPr>
        <p:pic>
          <p:nvPicPr>
            <p:cNvPr id="126" name="Google Shape;126;p17"/>
            <p:cNvPicPr preferRelativeResize="0"/>
            <p:nvPr/>
          </p:nvPicPr>
          <p:blipFill rotWithShape="1">
            <a:blip r:embed="rId6">
              <a:alphaModFix/>
            </a:blip>
            <a:srcRect/>
            <a:stretch/>
          </p:blipFill>
          <p:spPr>
            <a:xfrm>
              <a:off x="5628754" y="3506227"/>
              <a:ext cx="2871284" cy="1145024"/>
            </a:xfrm>
            <a:prstGeom prst="rect">
              <a:avLst/>
            </a:prstGeom>
            <a:noFill/>
            <a:ln>
              <a:noFill/>
            </a:ln>
          </p:spPr>
        </p:pic>
        <p:sp>
          <p:nvSpPr>
            <p:cNvPr id="127" name="Google Shape;127;p17"/>
            <p:cNvSpPr txBox="1"/>
            <p:nvPr/>
          </p:nvSpPr>
          <p:spPr>
            <a:xfrm>
              <a:off x="5628749" y="4663125"/>
              <a:ext cx="11667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chunking</a:t>
              </a: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8"/>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64814"/>
              <a:buNone/>
            </a:pPr>
            <a:r>
              <a:rPr lang="en-US"/>
              <a:t>Cloud-Native Geospatial Formats</a:t>
            </a:r>
            <a:endParaRPr/>
          </a:p>
        </p:txBody>
      </p:sp>
      <p:pic>
        <p:nvPicPr>
          <p:cNvPr id="133" name="Google Shape;133;p18" descr="Shape&#10;&#10;Description automatically generated with low confidence"/>
          <p:cNvPicPr preferRelativeResize="0"/>
          <p:nvPr/>
        </p:nvPicPr>
        <p:blipFill rotWithShape="1">
          <a:blip r:embed="rId3">
            <a:alphaModFix/>
          </a:blip>
          <a:srcRect/>
          <a:stretch/>
        </p:blipFill>
        <p:spPr>
          <a:xfrm>
            <a:off x="274506" y="1047526"/>
            <a:ext cx="457200" cy="457200"/>
          </a:xfrm>
          <a:prstGeom prst="rect">
            <a:avLst/>
          </a:prstGeom>
          <a:noFill/>
          <a:ln>
            <a:noFill/>
          </a:ln>
        </p:spPr>
      </p:pic>
      <p:sp>
        <p:nvSpPr>
          <p:cNvPr id="134" name="Google Shape;134;p18"/>
          <p:cNvSpPr txBox="1">
            <a:spLocks noGrp="1"/>
          </p:cNvSpPr>
          <p:nvPr>
            <p:ph type="body" idx="1"/>
          </p:nvPr>
        </p:nvSpPr>
        <p:spPr>
          <a:xfrm>
            <a:off x="971550" y="887506"/>
            <a:ext cx="4038353" cy="2175734"/>
          </a:xfrm>
          <a:prstGeom prst="rect">
            <a:avLst/>
          </a:prstGeom>
          <a:noFill/>
          <a:ln>
            <a:noFill/>
          </a:ln>
        </p:spPr>
        <p:txBody>
          <a:bodyPr spcFirstLastPara="1" wrap="square" lIns="68575" tIns="34275" rIns="68575" bIns="34275" anchor="t" anchorCtr="0">
            <a:normAutofit/>
          </a:bodyPr>
          <a:lstStyle/>
          <a:p>
            <a:pPr marL="139700" lvl="0" indent="0" algn="l" rtl="0">
              <a:lnSpc>
                <a:spcPct val="90000"/>
              </a:lnSpc>
              <a:spcBef>
                <a:spcPts val="800"/>
              </a:spcBef>
              <a:spcAft>
                <a:spcPts val="0"/>
              </a:spcAft>
              <a:buSzPts val="1400"/>
              <a:buNone/>
            </a:pPr>
            <a:r>
              <a:rPr lang="en-US" b="1"/>
              <a:t>Raster</a:t>
            </a:r>
            <a:endParaRPr/>
          </a:p>
          <a:p>
            <a:pPr marL="457200" lvl="0" indent="-317500" algn="l" rtl="0">
              <a:lnSpc>
                <a:spcPct val="90000"/>
              </a:lnSpc>
              <a:spcBef>
                <a:spcPts val="800"/>
              </a:spcBef>
              <a:spcAft>
                <a:spcPts val="0"/>
              </a:spcAft>
              <a:buClr>
                <a:schemeClr val="dk1"/>
              </a:buClr>
              <a:buSzPts val="1400"/>
              <a:buChar char="•"/>
            </a:pPr>
            <a:r>
              <a:rPr lang="en-US"/>
              <a:t>Snapshot in time gridded data: DEMs or multi-band single date satellite acquisition </a:t>
            </a:r>
            <a:endParaRPr/>
          </a:p>
          <a:p>
            <a:pPr marL="457200" lvl="0" indent="-317500" algn="l" rtl="0">
              <a:lnSpc>
                <a:spcPct val="90000"/>
              </a:lnSpc>
              <a:spcBef>
                <a:spcPts val="800"/>
              </a:spcBef>
              <a:spcAft>
                <a:spcPts val="0"/>
              </a:spcAft>
              <a:buClr>
                <a:schemeClr val="dk1"/>
              </a:buClr>
              <a:buSzPts val="1400"/>
              <a:buChar char="•"/>
            </a:pPr>
            <a:r>
              <a:rPr lang="en-US"/>
              <a:t>GeoTiFFs (.geotiff,.tiff)</a:t>
            </a:r>
            <a:br>
              <a:rPr lang="en-US"/>
            </a:br>
            <a:endParaRPr/>
          </a:p>
        </p:txBody>
      </p:sp>
      <p:grpSp>
        <p:nvGrpSpPr>
          <p:cNvPr id="135" name="Google Shape;135;p18"/>
          <p:cNvGrpSpPr/>
          <p:nvPr/>
        </p:nvGrpSpPr>
        <p:grpSpPr>
          <a:xfrm>
            <a:off x="86123" y="2571178"/>
            <a:ext cx="885427" cy="885427"/>
            <a:chOff x="86123" y="2571178"/>
            <a:chExt cx="885427" cy="885427"/>
          </a:xfrm>
        </p:grpSpPr>
        <p:pic>
          <p:nvPicPr>
            <p:cNvPr id="136" name="Google Shape;136;p18" descr="Shape&#10;&#10;Description automatically generated with low confidence"/>
            <p:cNvPicPr preferRelativeResize="0"/>
            <p:nvPr/>
          </p:nvPicPr>
          <p:blipFill rotWithShape="1">
            <a:blip r:embed="rId4">
              <a:alphaModFix/>
            </a:blip>
            <a:srcRect/>
            <a:stretch/>
          </p:blipFill>
          <p:spPr>
            <a:xfrm>
              <a:off x="86123" y="2571178"/>
              <a:ext cx="885427" cy="885427"/>
            </a:xfrm>
            <a:prstGeom prst="rect">
              <a:avLst/>
            </a:prstGeom>
            <a:noFill/>
            <a:ln>
              <a:noFill/>
            </a:ln>
          </p:spPr>
        </p:pic>
        <p:pic>
          <p:nvPicPr>
            <p:cNvPr id="137" name="Google Shape;137;p18" descr="Shape&#10;&#10;Description automatically generated with low confidence"/>
            <p:cNvPicPr preferRelativeResize="0"/>
            <p:nvPr/>
          </p:nvPicPr>
          <p:blipFill rotWithShape="1">
            <a:blip r:embed="rId3">
              <a:alphaModFix/>
            </a:blip>
            <a:srcRect/>
            <a:stretch/>
          </p:blipFill>
          <p:spPr>
            <a:xfrm>
              <a:off x="331656" y="2720526"/>
              <a:ext cx="354144" cy="354144"/>
            </a:xfrm>
            <a:prstGeom prst="rect">
              <a:avLst/>
            </a:prstGeom>
            <a:noFill/>
            <a:ln>
              <a:noFill/>
            </a:ln>
          </p:spPr>
        </p:pic>
      </p:grpSp>
      <p:grpSp>
        <p:nvGrpSpPr>
          <p:cNvPr id="139" name="Google Shape;139;p18"/>
          <p:cNvGrpSpPr/>
          <p:nvPr/>
        </p:nvGrpSpPr>
        <p:grpSpPr>
          <a:xfrm>
            <a:off x="5397922" y="914602"/>
            <a:ext cx="3253402" cy="1631786"/>
            <a:chOff x="5397922" y="914602"/>
            <a:chExt cx="3253402" cy="1631786"/>
          </a:xfrm>
        </p:grpSpPr>
        <p:pic>
          <p:nvPicPr>
            <p:cNvPr id="140" name="Google Shape;140;p18" descr="Chart, surface chart&#10;&#10;Description automatically generated"/>
            <p:cNvPicPr preferRelativeResize="0"/>
            <p:nvPr/>
          </p:nvPicPr>
          <p:blipFill rotWithShape="1">
            <a:blip r:embed="rId5">
              <a:alphaModFix/>
            </a:blip>
            <a:srcRect l="6112" t="12554" r="7883" b="9899"/>
            <a:stretch/>
          </p:blipFill>
          <p:spPr>
            <a:xfrm>
              <a:off x="5634991" y="914602"/>
              <a:ext cx="3016333" cy="1631786"/>
            </a:xfrm>
            <a:prstGeom prst="rect">
              <a:avLst/>
            </a:prstGeom>
            <a:noFill/>
            <a:ln>
              <a:noFill/>
            </a:ln>
          </p:spPr>
        </p:pic>
        <p:sp>
          <p:nvSpPr>
            <p:cNvPr id="141" name="Google Shape;141;p18"/>
            <p:cNvSpPr txBox="1"/>
            <p:nvPr/>
          </p:nvSpPr>
          <p:spPr>
            <a:xfrm rot="-5400000">
              <a:off x="5292765" y="1885240"/>
              <a:ext cx="44114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band</a:t>
              </a:r>
              <a:endParaRPr/>
            </a:p>
          </p:txBody>
        </p:sp>
      </p:grpSp>
      <p:grpSp>
        <p:nvGrpSpPr>
          <p:cNvPr id="142" name="Google Shape;142;p18"/>
          <p:cNvGrpSpPr/>
          <p:nvPr/>
        </p:nvGrpSpPr>
        <p:grpSpPr>
          <a:xfrm>
            <a:off x="5519026" y="3494349"/>
            <a:ext cx="3746538" cy="1476557"/>
            <a:chOff x="5519026" y="3494349"/>
            <a:chExt cx="3746538" cy="1476557"/>
          </a:xfrm>
        </p:grpSpPr>
        <p:pic>
          <p:nvPicPr>
            <p:cNvPr id="143" name="Google Shape;143;p18"/>
            <p:cNvPicPr preferRelativeResize="0"/>
            <p:nvPr/>
          </p:nvPicPr>
          <p:blipFill rotWithShape="1">
            <a:blip r:embed="rId6">
              <a:alphaModFix/>
            </a:blip>
            <a:srcRect/>
            <a:stretch/>
          </p:blipFill>
          <p:spPr>
            <a:xfrm>
              <a:off x="5639553" y="3494349"/>
              <a:ext cx="2911845" cy="1143000"/>
            </a:xfrm>
            <a:prstGeom prst="rect">
              <a:avLst/>
            </a:prstGeom>
            <a:noFill/>
            <a:ln>
              <a:noFill/>
            </a:ln>
          </p:spPr>
        </p:pic>
        <p:sp>
          <p:nvSpPr>
            <p:cNvPr id="144" name="Google Shape;144;p18"/>
            <p:cNvSpPr txBox="1"/>
            <p:nvPr/>
          </p:nvSpPr>
          <p:spPr>
            <a:xfrm>
              <a:off x="5519026" y="4663129"/>
              <a:ext cx="374653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Desired selection and corresponding chunks</a:t>
              </a:r>
              <a:endParaRPr/>
            </a:p>
          </p:txBody>
        </p:sp>
      </p:grpSp>
      <p:sp>
        <p:nvSpPr>
          <p:cNvPr id="145" name="Google Shape;145;p18"/>
          <p:cNvSpPr txBox="1"/>
          <p:nvPr/>
        </p:nvSpPr>
        <p:spPr>
          <a:xfrm>
            <a:off x="971550" y="2474197"/>
            <a:ext cx="4038353" cy="2563842"/>
          </a:xfrm>
          <a:prstGeom prst="rect">
            <a:avLst/>
          </a:prstGeom>
          <a:noFill/>
          <a:ln>
            <a:noFill/>
          </a:ln>
        </p:spPr>
        <p:txBody>
          <a:bodyPr spcFirstLastPara="1" wrap="square" lIns="68575" tIns="34275" rIns="68575" bIns="34275" anchor="t" anchorCtr="0">
            <a:normAutofit lnSpcReduction="10000"/>
          </a:bodyPr>
          <a:lstStyle/>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Cloud Optimized GeoTIFFs (COGs), OGC standards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Additional restrictions to perform in cloud environments (Tiles and Overviews)</a:t>
            </a:r>
            <a:endParaRPr/>
          </a:p>
          <a:p>
            <a:pPr marL="457200" marR="0" lvl="0" indent="-228600" algn="l" rtl="0">
              <a:lnSpc>
                <a:spcPct val="90000"/>
              </a:lnSpc>
              <a:spcBef>
                <a:spcPts val="800"/>
              </a:spcBef>
              <a:spcAft>
                <a:spcPts val="0"/>
              </a:spcAft>
              <a:buClr>
                <a:schemeClr val="dk1"/>
              </a:buClr>
              <a:buSzPts val="1400"/>
              <a:buFont typeface="Arial"/>
              <a:buNone/>
            </a:pPr>
            <a:endParaRPr sz="1800" b="0" i="0" u="none" strike="noStrike" cap="none">
              <a:solidFill>
                <a:schemeClr val="dk1"/>
              </a:solidFill>
              <a:latin typeface="Calibri"/>
              <a:ea typeface="Calibri"/>
              <a:cs typeface="Calibri"/>
              <a:sym typeface="Calibri"/>
            </a:endParaRPr>
          </a:p>
          <a:p>
            <a:pPr marL="139700" marR="0" lvl="0" indent="0" algn="l" rtl="0">
              <a:lnSpc>
                <a:spcPct val="90000"/>
              </a:lnSpc>
              <a:spcBef>
                <a:spcPts val="800"/>
              </a:spcBef>
              <a:spcAft>
                <a:spcPts val="0"/>
              </a:spcAft>
              <a:buClr>
                <a:schemeClr val="dk1"/>
              </a:buClr>
              <a:buSzPts val="1400"/>
              <a:buFont typeface="Arial"/>
              <a:buNone/>
            </a:pPr>
            <a:endParaRPr sz="1800" b="0" i="0" u="none" strike="noStrike" cap="none">
              <a:solidFill>
                <a:schemeClr val="dk1"/>
              </a:solidFill>
              <a:latin typeface="Calibri"/>
              <a:ea typeface="Calibri"/>
              <a:cs typeface="Calibri"/>
              <a:sym typeface="Calibri"/>
            </a:endParaRPr>
          </a:p>
          <a:p>
            <a:pPr marL="139700" marR="0" lvl="0" indent="0" algn="l" rtl="0">
              <a:lnSpc>
                <a:spcPct val="90000"/>
              </a:lnSpc>
              <a:spcBef>
                <a:spcPts val="800"/>
              </a:spcBef>
              <a:spcAft>
                <a:spcPts val="0"/>
              </a:spcAft>
              <a:buClr>
                <a:schemeClr val="dk1"/>
              </a:buClr>
              <a:buSzPts val="1400"/>
              <a:buFont typeface="Arial"/>
              <a:buNone/>
            </a:pPr>
            <a:br>
              <a:rPr lang="en-US" sz="1800" b="0" i="0" u="none" strike="noStrike" cap="none">
                <a:solidFill>
                  <a:schemeClr val="dk1"/>
                </a:solidFill>
                <a:latin typeface="Calibri"/>
                <a:ea typeface="Calibri"/>
                <a:cs typeface="Calibri"/>
                <a:sym typeface="Calibri"/>
              </a:rPr>
            </a:b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9"/>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64814"/>
              <a:buNone/>
            </a:pPr>
            <a:r>
              <a:rPr lang="en-US"/>
              <a:t>Cloud-Native Geospatial Formats</a:t>
            </a:r>
            <a:endParaRPr/>
          </a:p>
        </p:txBody>
      </p:sp>
      <p:pic>
        <p:nvPicPr>
          <p:cNvPr id="151" name="Google Shape;151;p19" descr="Shape&#10;&#10;Description automatically generated with low confidence"/>
          <p:cNvPicPr preferRelativeResize="0"/>
          <p:nvPr/>
        </p:nvPicPr>
        <p:blipFill rotWithShape="1">
          <a:blip r:embed="rId3">
            <a:alphaModFix/>
          </a:blip>
          <a:srcRect/>
          <a:stretch/>
        </p:blipFill>
        <p:spPr>
          <a:xfrm>
            <a:off x="274506" y="1047526"/>
            <a:ext cx="457200" cy="457200"/>
          </a:xfrm>
          <a:prstGeom prst="rect">
            <a:avLst/>
          </a:prstGeom>
          <a:noFill/>
          <a:ln>
            <a:noFill/>
          </a:ln>
        </p:spPr>
      </p:pic>
      <p:sp>
        <p:nvSpPr>
          <p:cNvPr id="152" name="Google Shape;152;p19"/>
          <p:cNvSpPr txBox="1">
            <a:spLocks noGrp="1"/>
          </p:cNvSpPr>
          <p:nvPr>
            <p:ph type="body" idx="1"/>
          </p:nvPr>
        </p:nvSpPr>
        <p:spPr>
          <a:xfrm>
            <a:off x="971550" y="887506"/>
            <a:ext cx="4038353" cy="2175734"/>
          </a:xfrm>
          <a:prstGeom prst="rect">
            <a:avLst/>
          </a:prstGeom>
          <a:noFill/>
          <a:ln>
            <a:noFill/>
          </a:ln>
        </p:spPr>
        <p:txBody>
          <a:bodyPr spcFirstLastPara="1" wrap="square" lIns="68575" tIns="34275" rIns="68575" bIns="34275" anchor="t" anchorCtr="0">
            <a:normAutofit/>
          </a:bodyPr>
          <a:lstStyle/>
          <a:p>
            <a:pPr marL="139700" lvl="0" indent="0" algn="l" rtl="0">
              <a:lnSpc>
                <a:spcPct val="90000"/>
              </a:lnSpc>
              <a:spcBef>
                <a:spcPts val="800"/>
              </a:spcBef>
              <a:spcAft>
                <a:spcPts val="0"/>
              </a:spcAft>
              <a:buSzPts val="1400"/>
              <a:buNone/>
            </a:pPr>
            <a:r>
              <a:rPr lang="en-US" b="1"/>
              <a:t>Raster</a:t>
            </a:r>
            <a:endParaRPr/>
          </a:p>
          <a:p>
            <a:pPr marL="457200" lvl="0" indent="-317500" algn="l" rtl="0">
              <a:lnSpc>
                <a:spcPct val="90000"/>
              </a:lnSpc>
              <a:spcBef>
                <a:spcPts val="800"/>
              </a:spcBef>
              <a:spcAft>
                <a:spcPts val="0"/>
              </a:spcAft>
              <a:buClr>
                <a:schemeClr val="dk1"/>
              </a:buClr>
              <a:buSzPts val="1400"/>
              <a:buChar char="•"/>
            </a:pPr>
            <a:r>
              <a:rPr lang="en-US"/>
              <a:t>Snapshot in time gridded data: DEMs or multi-band single date satellite acquisition </a:t>
            </a:r>
            <a:endParaRPr/>
          </a:p>
          <a:p>
            <a:pPr marL="457200" lvl="0" indent="-317500" algn="l" rtl="0">
              <a:lnSpc>
                <a:spcPct val="90000"/>
              </a:lnSpc>
              <a:spcBef>
                <a:spcPts val="800"/>
              </a:spcBef>
              <a:spcAft>
                <a:spcPts val="0"/>
              </a:spcAft>
              <a:buClr>
                <a:schemeClr val="dk1"/>
              </a:buClr>
              <a:buSzPts val="1400"/>
              <a:buChar char="•"/>
            </a:pPr>
            <a:r>
              <a:rPr lang="en-US"/>
              <a:t>GeoTiFFs (.geotiff,.tiff)</a:t>
            </a:r>
            <a:br>
              <a:rPr lang="en-US"/>
            </a:br>
            <a:endParaRPr/>
          </a:p>
        </p:txBody>
      </p:sp>
      <p:grpSp>
        <p:nvGrpSpPr>
          <p:cNvPr id="153" name="Google Shape;153;p19"/>
          <p:cNvGrpSpPr/>
          <p:nvPr/>
        </p:nvGrpSpPr>
        <p:grpSpPr>
          <a:xfrm>
            <a:off x="86123" y="2571178"/>
            <a:ext cx="885427" cy="885427"/>
            <a:chOff x="86123" y="2571178"/>
            <a:chExt cx="885427" cy="885427"/>
          </a:xfrm>
        </p:grpSpPr>
        <p:pic>
          <p:nvPicPr>
            <p:cNvPr id="154" name="Google Shape;154;p19" descr="Shape&#10;&#10;Description automatically generated with low confidence"/>
            <p:cNvPicPr preferRelativeResize="0"/>
            <p:nvPr/>
          </p:nvPicPr>
          <p:blipFill rotWithShape="1">
            <a:blip r:embed="rId4">
              <a:alphaModFix/>
            </a:blip>
            <a:srcRect/>
            <a:stretch/>
          </p:blipFill>
          <p:spPr>
            <a:xfrm>
              <a:off x="86123" y="2571178"/>
              <a:ext cx="885427" cy="885427"/>
            </a:xfrm>
            <a:prstGeom prst="rect">
              <a:avLst/>
            </a:prstGeom>
            <a:noFill/>
            <a:ln>
              <a:noFill/>
            </a:ln>
          </p:spPr>
        </p:pic>
        <p:pic>
          <p:nvPicPr>
            <p:cNvPr id="155" name="Google Shape;155;p19" descr="Shape&#10;&#10;Description automatically generated with low confidence"/>
            <p:cNvPicPr preferRelativeResize="0"/>
            <p:nvPr/>
          </p:nvPicPr>
          <p:blipFill rotWithShape="1">
            <a:blip r:embed="rId3">
              <a:alphaModFix/>
            </a:blip>
            <a:srcRect/>
            <a:stretch/>
          </p:blipFill>
          <p:spPr>
            <a:xfrm>
              <a:off x="331656" y="2720526"/>
              <a:ext cx="354144" cy="354144"/>
            </a:xfrm>
            <a:prstGeom prst="rect">
              <a:avLst/>
            </a:prstGeom>
            <a:noFill/>
            <a:ln>
              <a:noFill/>
            </a:ln>
          </p:spPr>
        </p:pic>
      </p:grpSp>
      <p:grpSp>
        <p:nvGrpSpPr>
          <p:cNvPr id="157" name="Google Shape;157;p19"/>
          <p:cNvGrpSpPr/>
          <p:nvPr/>
        </p:nvGrpSpPr>
        <p:grpSpPr>
          <a:xfrm>
            <a:off x="5397922" y="914602"/>
            <a:ext cx="3253402" cy="1631786"/>
            <a:chOff x="5397922" y="914602"/>
            <a:chExt cx="3253402" cy="1631786"/>
          </a:xfrm>
        </p:grpSpPr>
        <p:pic>
          <p:nvPicPr>
            <p:cNvPr id="158" name="Google Shape;158;p19" descr="Chart, surface chart&#10;&#10;Description automatically generated"/>
            <p:cNvPicPr preferRelativeResize="0"/>
            <p:nvPr/>
          </p:nvPicPr>
          <p:blipFill rotWithShape="1">
            <a:blip r:embed="rId5">
              <a:alphaModFix/>
            </a:blip>
            <a:srcRect l="6112" t="12554" r="7883" b="9899"/>
            <a:stretch/>
          </p:blipFill>
          <p:spPr>
            <a:xfrm>
              <a:off x="5634991" y="914602"/>
              <a:ext cx="3016333" cy="1631786"/>
            </a:xfrm>
            <a:prstGeom prst="rect">
              <a:avLst/>
            </a:prstGeom>
            <a:noFill/>
            <a:ln>
              <a:noFill/>
            </a:ln>
          </p:spPr>
        </p:pic>
        <p:sp>
          <p:nvSpPr>
            <p:cNvPr id="159" name="Google Shape;159;p19"/>
            <p:cNvSpPr txBox="1"/>
            <p:nvPr/>
          </p:nvSpPr>
          <p:spPr>
            <a:xfrm rot="-5400000">
              <a:off x="5292765" y="1885240"/>
              <a:ext cx="44114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band</a:t>
              </a:r>
              <a:endParaRPr/>
            </a:p>
          </p:txBody>
        </p:sp>
      </p:grpSp>
      <p:sp>
        <p:nvSpPr>
          <p:cNvPr id="160" name="Google Shape;160;p19"/>
          <p:cNvSpPr txBox="1"/>
          <p:nvPr/>
        </p:nvSpPr>
        <p:spPr>
          <a:xfrm>
            <a:off x="971550" y="2474197"/>
            <a:ext cx="4038353" cy="2563842"/>
          </a:xfrm>
          <a:prstGeom prst="rect">
            <a:avLst/>
          </a:prstGeom>
          <a:noFill/>
          <a:ln>
            <a:noFill/>
          </a:ln>
        </p:spPr>
        <p:txBody>
          <a:bodyPr spcFirstLastPara="1" wrap="square" lIns="68575" tIns="34275" rIns="68575" bIns="34275" anchor="t" anchorCtr="0">
            <a:normAutofit lnSpcReduction="10000"/>
          </a:bodyPr>
          <a:lstStyle/>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Cloud Optimized GeoTIFFs (COGs), OGC standards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Additional restrictions to perform in cloud environments (Tiles and Overviews)</a:t>
            </a:r>
            <a:endParaRPr/>
          </a:p>
          <a:p>
            <a:pPr marL="457200" marR="0" lvl="0" indent="-228600" algn="l" rtl="0">
              <a:lnSpc>
                <a:spcPct val="90000"/>
              </a:lnSpc>
              <a:spcBef>
                <a:spcPts val="800"/>
              </a:spcBef>
              <a:spcAft>
                <a:spcPts val="0"/>
              </a:spcAft>
              <a:buClr>
                <a:schemeClr val="dk1"/>
              </a:buClr>
              <a:buSzPts val="1400"/>
              <a:buFont typeface="Arial"/>
              <a:buNone/>
            </a:pPr>
            <a:endParaRPr sz="1800" b="0" i="0" u="none" strike="noStrike" cap="none">
              <a:solidFill>
                <a:schemeClr val="dk1"/>
              </a:solidFill>
              <a:latin typeface="Calibri"/>
              <a:ea typeface="Calibri"/>
              <a:cs typeface="Calibri"/>
              <a:sym typeface="Calibri"/>
            </a:endParaRPr>
          </a:p>
          <a:p>
            <a:pPr marL="139700" marR="0" lvl="0" indent="0" algn="l" rtl="0">
              <a:lnSpc>
                <a:spcPct val="90000"/>
              </a:lnSpc>
              <a:spcBef>
                <a:spcPts val="800"/>
              </a:spcBef>
              <a:spcAft>
                <a:spcPts val="0"/>
              </a:spcAft>
              <a:buClr>
                <a:schemeClr val="dk1"/>
              </a:buClr>
              <a:buSzPts val="1400"/>
              <a:buFont typeface="Arial"/>
              <a:buNone/>
            </a:pPr>
            <a:endParaRPr sz="1800" b="0" i="0" u="none" strike="noStrike" cap="none">
              <a:solidFill>
                <a:schemeClr val="dk1"/>
              </a:solidFill>
              <a:latin typeface="Calibri"/>
              <a:ea typeface="Calibri"/>
              <a:cs typeface="Calibri"/>
              <a:sym typeface="Calibri"/>
            </a:endParaRPr>
          </a:p>
          <a:p>
            <a:pPr marL="139700" marR="0" lvl="0" indent="0" algn="l" rtl="0">
              <a:lnSpc>
                <a:spcPct val="90000"/>
              </a:lnSpc>
              <a:spcBef>
                <a:spcPts val="800"/>
              </a:spcBef>
              <a:spcAft>
                <a:spcPts val="0"/>
              </a:spcAft>
              <a:buClr>
                <a:schemeClr val="dk1"/>
              </a:buClr>
              <a:buSzPts val="1400"/>
              <a:buFont typeface="Arial"/>
              <a:buNone/>
            </a:pPr>
            <a:br>
              <a:rPr lang="en-US" sz="1800" b="0" i="0" u="none" strike="noStrike" cap="none">
                <a:solidFill>
                  <a:schemeClr val="dk1"/>
                </a:solidFill>
                <a:latin typeface="Calibri"/>
                <a:ea typeface="Calibri"/>
                <a:cs typeface="Calibri"/>
                <a:sym typeface="Calibri"/>
              </a:rPr>
            </a:br>
            <a:endParaRPr sz="1800" b="0" i="0" u="none" strike="noStrike" cap="none">
              <a:solidFill>
                <a:schemeClr val="dk1"/>
              </a:solidFill>
              <a:latin typeface="Calibri"/>
              <a:ea typeface="Calibri"/>
              <a:cs typeface="Calibri"/>
              <a:sym typeface="Calibri"/>
            </a:endParaRPr>
          </a:p>
        </p:txBody>
      </p:sp>
      <p:pic>
        <p:nvPicPr>
          <p:cNvPr id="161" name="Google Shape;161;p19" descr="Diagram, engineering drawing&#10;&#10;Description automatically generated"/>
          <p:cNvPicPr preferRelativeResize="0"/>
          <p:nvPr/>
        </p:nvPicPr>
        <p:blipFill rotWithShape="1">
          <a:blip r:embed="rId6">
            <a:alphaModFix/>
          </a:blip>
          <a:srcRect/>
          <a:stretch/>
        </p:blipFill>
        <p:spPr>
          <a:xfrm>
            <a:off x="6922689" y="2944869"/>
            <a:ext cx="2135188" cy="22118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0"/>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64814"/>
              <a:buNone/>
            </a:pPr>
            <a:r>
              <a:rPr lang="en-US"/>
              <a:t>Cloud-Native Geospatial Formats</a:t>
            </a:r>
            <a:endParaRPr/>
          </a:p>
        </p:txBody>
      </p:sp>
      <p:pic>
        <p:nvPicPr>
          <p:cNvPr id="167" name="Google Shape;167;p20" descr="Shape&#10;&#10;Description automatically generated with low confidence"/>
          <p:cNvPicPr preferRelativeResize="0"/>
          <p:nvPr/>
        </p:nvPicPr>
        <p:blipFill rotWithShape="1">
          <a:blip r:embed="rId3">
            <a:alphaModFix/>
          </a:blip>
          <a:srcRect/>
          <a:stretch/>
        </p:blipFill>
        <p:spPr>
          <a:xfrm>
            <a:off x="274506" y="1047526"/>
            <a:ext cx="457200" cy="457200"/>
          </a:xfrm>
          <a:prstGeom prst="rect">
            <a:avLst/>
          </a:prstGeom>
          <a:noFill/>
          <a:ln>
            <a:noFill/>
          </a:ln>
        </p:spPr>
      </p:pic>
      <p:sp>
        <p:nvSpPr>
          <p:cNvPr id="168" name="Google Shape;168;p20"/>
          <p:cNvSpPr txBox="1">
            <a:spLocks noGrp="1"/>
          </p:cNvSpPr>
          <p:nvPr>
            <p:ph type="body" idx="1"/>
          </p:nvPr>
        </p:nvSpPr>
        <p:spPr>
          <a:xfrm>
            <a:off x="971550" y="887506"/>
            <a:ext cx="4038353" cy="2175734"/>
          </a:xfrm>
          <a:prstGeom prst="rect">
            <a:avLst/>
          </a:prstGeom>
          <a:noFill/>
          <a:ln>
            <a:noFill/>
          </a:ln>
        </p:spPr>
        <p:txBody>
          <a:bodyPr spcFirstLastPara="1" wrap="square" lIns="68575" tIns="34275" rIns="68575" bIns="34275" anchor="t" anchorCtr="0">
            <a:normAutofit/>
          </a:bodyPr>
          <a:lstStyle/>
          <a:p>
            <a:pPr marL="139700" lvl="0" indent="0" algn="l" rtl="0">
              <a:lnSpc>
                <a:spcPct val="90000"/>
              </a:lnSpc>
              <a:spcBef>
                <a:spcPts val="800"/>
              </a:spcBef>
              <a:spcAft>
                <a:spcPts val="0"/>
              </a:spcAft>
              <a:buSzPts val="1400"/>
              <a:buNone/>
            </a:pPr>
            <a:r>
              <a:rPr lang="en-US" b="1"/>
              <a:t>Raster</a:t>
            </a:r>
            <a:endParaRPr/>
          </a:p>
          <a:p>
            <a:pPr marL="457200" lvl="0" indent="-317500" algn="l" rtl="0">
              <a:lnSpc>
                <a:spcPct val="90000"/>
              </a:lnSpc>
              <a:spcBef>
                <a:spcPts val="800"/>
              </a:spcBef>
              <a:spcAft>
                <a:spcPts val="0"/>
              </a:spcAft>
              <a:buClr>
                <a:schemeClr val="dk1"/>
              </a:buClr>
              <a:buSzPts val="1400"/>
              <a:buChar char="•"/>
            </a:pPr>
            <a:r>
              <a:rPr lang="en-US"/>
              <a:t>Snapshot in time gridded data: DEMs or multi-band single date satellite acquisition </a:t>
            </a:r>
            <a:endParaRPr/>
          </a:p>
          <a:p>
            <a:pPr marL="457200" lvl="0" indent="-317500" algn="l" rtl="0">
              <a:lnSpc>
                <a:spcPct val="90000"/>
              </a:lnSpc>
              <a:spcBef>
                <a:spcPts val="800"/>
              </a:spcBef>
              <a:spcAft>
                <a:spcPts val="0"/>
              </a:spcAft>
              <a:buClr>
                <a:schemeClr val="dk1"/>
              </a:buClr>
              <a:buSzPts val="1400"/>
              <a:buChar char="•"/>
            </a:pPr>
            <a:r>
              <a:rPr lang="en-US"/>
              <a:t>GeoTiFFs (.geotiff,.tiff)</a:t>
            </a:r>
            <a:br>
              <a:rPr lang="en-US"/>
            </a:br>
            <a:endParaRPr/>
          </a:p>
        </p:txBody>
      </p:sp>
      <p:grpSp>
        <p:nvGrpSpPr>
          <p:cNvPr id="169" name="Google Shape;169;p20"/>
          <p:cNvGrpSpPr/>
          <p:nvPr/>
        </p:nvGrpSpPr>
        <p:grpSpPr>
          <a:xfrm>
            <a:off x="86123" y="2474197"/>
            <a:ext cx="4923780" cy="2563842"/>
            <a:chOff x="86123" y="2474197"/>
            <a:chExt cx="4923780" cy="2563842"/>
          </a:xfrm>
        </p:grpSpPr>
        <p:pic>
          <p:nvPicPr>
            <p:cNvPr id="170" name="Google Shape;170;p20" descr="Shape&#10;&#10;Description automatically generated with low confidence"/>
            <p:cNvPicPr preferRelativeResize="0"/>
            <p:nvPr/>
          </p:nvPicPr>
          <p:blipFill rotWithShape="1">
            <a:blip r:embed="rId4">
              <a:alphaModFix/>
            </a:blip>
            <a:srcRect/>
            <a:stretch/>
          </p:blipFill>
          <p:spPr>
            <a:xfrm>
              <a:off x="86123" y="2571178"/>
              <a:ext cx="885427" cy="885427"/>
            </a:xfrm>
            <a:prstGeom prst="rect">
              <a:avLst/>
            </a:prstGeom>
            <a:noFill/>
            <a:ln>
              <a:noFill/>
            </a:ln>
          </p:spPr>
        </p:pic>
        <p:pic>
          <p:nvPicPr>
            <p:cNvPr id="171" name="Google Shape;171;p20" descr="Shape&#10;&#10;Description automatically generated with low confidence"/>
            <p:cNvPicPr preferRelativeResize="0"/>
            <p:nvPr/>
          </p:nvPicPr>
          <p:blipFill rotWithShape="1">
            <a:blip r:embed="rId3">
              <a:alphaModFix/>
            </a:blip>
            <a:srcRect/>
            <a:stretch/>
          </p:blipFill>
          <p:spPr>
            <a:xfrm>
              <a:off x="331656" y="2720526"/>
              <a:ext cx="354144" cy="354144"/>
            </a:xfrm>
            <a:prstGeom prst="rect">
              <a:avLst/>
            </a:prstGeom>
            <a:noFill/>
            <a:ln>
              <a:noFill/>
            </a:ln>
          </p:spPr>
        </p:pic>
        <p:sp>
          <p:nvSpPr>
            <p:cNvPr id="172" name="Google Shape;172;p20"/>
            <p:cNvSpPr txBox="1"/>
            <p:nvPr/>
          </p:nvSpPr>
          <p:spPr>
            <a:xfrm>
              <a:off x="971550" y="2474197"/>
              <a:ext cx="4038353" cy="2563842"/>
            </a:xfrm>
            <a:prstGeom prst="rect">
              <a:avLst/>
            </a:prstGeom>
            <a:noFill/>
            <a:ln>
              <a:noFill/>
            </a:ln>
          </p:spPr>
          <p:txBody>
            <a:bodyPr spcFirstLastPara="1" wrap="square" lIns="68575" tIns="34275" rIns="68575" bIns="34275" anchor="t" anchorCtr="0">
              <a:normAutofit lnSpcReduction="10000"/>
            </a:bodyPr>
            <a:lstStyle/>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Cloud Optimized GeoTIFFs (COGs), OGC standards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Additional restrictions to perform in cloud environments (Tiles and Overviews)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A true COG should be made available on a server supporting HTTP range requests</a:t>
              </a:r>
              <a:br>
                <a:rPr lang="en-US" sz="1800" b="0" i="0" u="none" strike="noStrike" cap="none">
                  <a:solidFill>
                    <a:schemeClr val="dk1"/>
                  </a:solidFill>
                  <a:latin typeface="Calibri"/>
                  <a:ea typeface="Calibri"/>
                  <a:cs typeface="Calibri"/>
                  <a:sym typeface="Calibri"/>
                </a:rPr>
              </a:br>
              <a:endParaRPr sz="1800" b="0" i="0" u="none" strike="noStrike" cap="none">
                <a:solidFill>
                  <a:schemeClr val="dk1"/>
                </a:solidFill>
                <a:latin typeface="Calibri"/>
                <a:ea typeface="Calibri"/>
                <a:cs typeface="Calibri"/>
                <a:sym typeface="Calibri"/>
              </a:endParaRPr>
            </a:p>
          </p:txBody>
        </p:sp>
      </p:grpSp>
      <p:grpSp>
        <p:nvGrpSpPr>
          <p:cNvPr id="174" name="Google Shape;174;p20"/>
          <p:cNvGrpSpPr/>
          <p:nvPr/>
        </p:nvGrpSpPr>
        <p:grpSpPr>
          <a:xfrm>
            <a:off x="5397922" y="914602"/>
            <a:ext cx="3253402" cy="1631786"/>
            <a:chOff x="5397922" y="914602"/>
            <a:chExt cx="3253402" cy="1631786"/>
          </a:xfrm>
        </p:grpSpPr>
        <p:pic>
          <p:nvPicPr>
            <p:cNvPr id="175" name="Google Shape;175;p20" descr="Chart, surface chart&#10;&#10;Description automatically generated"/>
            <p:cNvPicPr preferRelativeResize="0"/>
            <p:nvPr/>
          </p:nvPicPr>
          <p:blipFill rotWithShape="1">
            <a:blip r:embed="rId5">
              <a:alphaModFix/>
            </a:blip>
            <a:srcRect l="6112" t="12554" r="7883" b="9899"/>
            <a:stretch/>
          </p:blipFill>
          <p:spPr>
            <a:xfrm>
              <a:off x="5634991" y="914602"/>
              <a:ext cx="3016333" cy="1631786"/>
            </a:xfrm>
            <a:prstGeom prst="rect">
              <a:avLst/>
            </a:prstGeom>
            <a:noFill/>
            <a:ln>
              <a:noFill/>
            </a:ln>
          </p:spPr>
        </p:pic>
        <p:sp>
          <p:nvSpPr>
            <p:cNvPr id="176" name="Google Shape;176;p20"/>
            <p:cNvSpPr txBox="1"/>
            <p:nvPr/>
          </p:nvSpPr>
          <p:spPr>
            <a:xfrm rot="-5400000">
              <a:off x="5292765" y="1885240"/>
              <a:ext cx="44114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band</a:t>
              </a:r>
              <a:endParaRPr/>
            </a:p>
          </p:txBody>
        </p:sp>
      </p:grpSp>
      <p:pic>
        <p:nvPicPr>
          <p:cNvPr id="177" name="Google Shape;177;p20" descr="Diagram, engineering drawing&#10;&#10;Description automatically generated"/>
          <p:cNvPicPr preferRelativeResize="0"/>
          <p:nvPr/>
        </p:nvPicPr>
        <p:blipFill rotWithShape="1">
          <a:blip r:embed="rId6">
            <a:alphaModFix/>
          </a:blip>
          <a:srcRect/>
          <a:stretch/>
        </p:blipFill>
        <p:spPr>
          <a:xfrm>
            <a:off x="6922689" y="2944869"/>
            <a:ext cx="2135188" cy="221180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21" descr="Shape&#10;&#10;Description automatically generated with low confidence"/>
          <p:cNvPicPr preferRelativeResize="0"/>
          <p:nvPr/>
        </p:nvPicPr>
        <p:blipFill rotWithShape="1">
          <a:blip r:embed="rId3">
            <a:alphaModFix/>
          </a:blip>
          <a:srcRect/>
          <a:stretch/>
        </p:blipFill>
        <p:spPr>
          <a:xfrm>
            <a:off x="274506" y="1047526"/>
            <a:ext cx="457200" cy="457200"/>
          </a:xfrm>
          <a:prstGeom prst="rect">
            <a:avLst/>
          </a:prstGeom>
          <a:noFill/>
          <a:ln>
            <a:noFill/>
          </a:ln>
        </p:spPr>
      </p:pic>
      <p:sp>
        <p:nvSpPr>
          <p:cNvPr id="183" name="Google Shape;183;p21"/>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64814"/>
              <a:buNone/>
            </a:pPr>
            <a:r>
              <a:rPr lang="en-US"/>
              <a:t>Cloud-Native Geospatial Formats</a:t>
            </a:r>
            <a:endParaRPr/>
          </a:p>
        </p:txBody>
      </p:sp>
      <p:sp>
        <p:nvSpPr>
          <p:cNvPr id="184" name="Google Shape;184;p21"/>
          <p:cNvSpPr txBox="1">
            <a:spLocks noGrp="1"/>
          </p:cNvSpPr>
          <p:nvPr>
            <p:ph type="body" idx="1"/>
          </p:nvPr>
        </p:nvSpPr>
        <p:spPr>
          <a:xfrm>
            <a:off x="971550" y="887506"/>
            <a:ext cx="4038353" cy="2175734"/>
          </a:xfrm>
          <a:prstGeom prst="rect">
            <a:avLst/>
          </a:prstGeom>
          <a:noFill/>
          <a:ln>
            <a:noFill/>
          </a:ln>
        </p:spPr>
        <p:txBody>
          <a:bodyPr spcFirstLastPara="1" wrap="square" lIns="68575" tIns="34275" rIns="68575" bIns="34275" anchor="t" anchorCtr="0">
            <a:normAutofit/>
          </a:bodyPr>
          <a:lstStyle/>
          <a:p>
            <a:pPr marL="139700" lvl="0" indent="0" algn="l" rtl="0">
              <a:lnSpc>
                <a:spcPct val="90000"/>
              </a:lnSpc>
              <a:spcBef>
                <a:spcPts val="800"/>
              </a:spcBef>
              <a:spcAft>
                <a:spcPts val="0"/>
              </a:spcAft>
              <a:buSzPts val="1400"/>
              <a:buNone/>
            </a:pPr>
            <a:r>
              <a:rPr lang="en-US" b="1"/>
              <a:t>Multi-Dimensional Raster</a:t>
            </a:r>
            <a:endParaRPr/>
          </a:p>
          <a:p>
            <a:pPr marL="457200" lvl="0" indent="-317500" algn="l" rtl="0">
              <a:lnSpc>
                <a:spcPct val="90000"/>
              </a:lnSpc>
              <a:spcBef>
                <a:spcPts val="800"/>
              </a:spcBef>
              <a:spcAft>
                <a:spcPts val="0"/>
              </a:spcAft>
              <a:buClr>
                <a:schemeClr val="dk1"/>
              </a:buClr>
              <a:buSzPts val="1400"/>
              <a:buChar char="•"/>
            </a:pPr>
            <a:r>
              <a:rPr lang="en-US"/>
              <a:t>Data cubes, typically in time: weather forecasts</a:t>
            </a:r>
            <a:endParaRPr/>
          </a:p>
          <a:p>
            <a:pPr marL="457200" lvl="0" indent="-317500" algn="l" rtl="0">
              <a:lnSpc>
                <a:spcPct val="90000"/>
              </a:lnSpc>
              <a:spcBef>
                <a:spcPts val="800"/>
              </a:spcBef>
              <a:spcAft>
                <a:spcPts val="0"/>
              </a:spcAft>
              <a:buClr>
                <a:schemeClr val="dk1"/>
              </a:buClr>
              <a:buSzPts val="1400"/>
              <a:buChar char="•"/>
            </a:pPr>
            <a:r>
              <a:rPr lang="en-US"/>
              <a:t>NetCDF (.nc) /HDF (.hdf)</a:t>
            </a:r>
            <a:br>
              <a:rPr lang="en-US"/>
            </a:br>
            <a:endParaRPr/>
          </a:p>
        </p:txBody>
      </p:sp>
      <p:grpSp>
        <p:nvGrpSpPr>
          <p:cNvPr id="185" name="Google Shape;185;p21"/>
          <p:cNvGrpSpPr/>
          <p:nvPr/>
        </p:nvGrpSpPr>
        <p:grpSpPr>
          <a:xfrm>
            <a:off x="86123" y="2474197"/>
            <a:ext cx="4923780" cy="2175734"/>
            <a:chOff x="86123" y="2474197"/>
            <a:chExt cx="4923780" cy="2175734"/>
          </a:xfrm>
        </p:grpSpPr>
        <p:sp>
          <p:nvSpPr>
            <p:cNvPr id="186" name="Google Shape;186;p21"/>
            <p:cNvSpPr txBox="1"/>
            <p:nvPr/>
          </p:nvSpPr>
          <p:spPr>
            <a:xfrm>
              <a:off x="971550" y="2474197"/>
              <a:ext cx="4038353" cy="2175734"/>
            </a:xfrm>
            <a:prstGeom prst="rect">
              <a:avLst/>
            </a:prstGeom>
            <a:noFill/>
            <a:ln>
              <a:noFill/>
            </a:ln>
          </p:spPr>
          <p:txBody>
            <a:bodyPr spcFirstLastPara="1" wrap="square" lIns="68575" tIns="34275" rIns="68575" bIns="34275" anchor="t" anchorCtr="0">
              <a:normAutofit lnSpcReduction="10000"/>
            </a:bodyPr>
            <a:lstStyle/>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Zarr is open-source specification for storing chunked, compressed, N-dimensional arrays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Ongoing efforts for standardization via OGC</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GeoZarr Spec: </a:t>
              </a:r>
              <a:r>
                <a:rPr lang="en-US" sz="18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https://github.com/christophenoel/geozarr-spec</a:t>
              </a:r>
              <a:r>
                <a:rPr lang="en-US" sz="1800" b="0" i="0" u="none" strike="noStrike" cap="none">
                  <a:solidFill>
                    <a:schemeClr val="dk1"/>
                  </a:solidFill>
                  <a:latin typeface="Calibri"/>
                  <a:ea typeface="Calibri"/>
                  <a:cs typeface="Calibri"/>
                  <a:sym typeface="Calibri"/>
                </a:rPr>
                <a:t> </a:t>
              </a:r>
              <a:endParaRPr/>
            </a:p>
            <a:p>
              <a:pPr marL="457200" marR="0" lvl="0" indent="-228600" algn="l" rtl="0">
                <a:lnSpc>
                  <a:spcPct val="90000"/>
                </a:lnSpc>
                <a:spcBef>
                  <a:spcPts val="800"/>
                </a:spcBef>
                <a:spcAft>
                  <a:spcPts val="0"/>
                </a:spcAft>
                <a:buClr>
                  <a:schemeClr val="dk1"/>
                </a:buClr>
                <a:buSzPts val="1400"/>
                <a:buFont typeface="Arial"/>
                <a:buNone/>
              </a:pPr>
              <a:endParaRPr sz="1800" b="0" i="0" u="none" strike="noStrike" cap="none">
                <a:solidFill>
                  <a:schemeClr val="dk1"/>
                </a:solidFill>
                <a:latin typeface="Calibri"/>
                <a:ea typeface="Calibri"/>
                <a:cs typeface="Calibri"/>
                <a:sym typeface="Calibri"/>
              </a:endParaRPr>
            </a:p>
          </p:txBody>
        </p:sp>
        <p:pic>
          <p:nvPicPr>
            <p:cNvPr id="187" name="Google Shape;187;p21" descr="Shape&#10;&#10;Description automatically generated with low confidence"/>
            <p:cNvPicPr preferRelativeResize="0"/>
            <p:nvPr/>
          </p:nvPicPr>
          <p:blipFill rotWithShape="1">
            <a:blip r:embed="rId5">
              <a:alphaModFix/>
            </a:blip>
            <a:srcRect/>
            <a:stretch/>
          </p:blipFill>
          <p:spPr>
            <a:xfrm>
              <a:off x="86123" y="2571178"/>
              <a:ext cx="885427" cy="885427"/>
            </a:xfrm>
            <a:prstGeom prst="rect">
              <a:avLst/>
            </a:prstGeom>
            <a:noFill/>
            <a:ln>
              <a:noFill/>
            </a:ln>
          </p:spPr>
        </p:pic>
        <p:pic>
          <p:nvPicPr>
            <p:cNvPr id="188" name="Google Shape;188;p21" descr="Shape&#10;&#10;Description automatically generated with low confidence"/>
            <p:cNvPicPr preferRelativeResize="0"/>
            <p:nvPr/>
          </p:nvPicPr>
          <p:blipFill rotWithShape="1">
            <a:blip r:embed="rId3">
              <a:alphaModFix/>
            </a:blip>
            <a:srcRect/>
            <a:stretch/>
          </p:blipFill>
          <p:spPr>
            <a:xfrm>
              <a:off x="320226" y="2708910"/>
              <a:ext cx="365760" cy="365760"/>
            </a:xfrm>
            <a:prstGeom prst="rect">
              <a:avLst/>
            </a:prstGeom>
            <a:noFill/>
            <a:ln>
              <a:noFill/>
            </a:ln>
          </p:spPr>
        </p:pic>
      </p:grpSp>
      <p:sp>
        <p:nvSpPr>
          <p:cNvPr id="190" name="Google Shape;190;p21"/>
          <p:cNvSpPr txBox="1"/>
          <p:nvPr/>
        </p:nvSpPr>
        <p:spPr>
          <a:xfrm>
            <a:off x="6257382" y="2321980"/>
            <a:ext cx="4026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0" i="0" u="none" strike="noStrike" cap="none">
                <a:solidFill>
                  <a:srgbClr val="000000"/>
                </a:solidFill>
                <a:latin typeface="Arial"/>
                <a:ea typeface="Arial"/>
                <a:cs typeface="Arial"/>
                <a:sym typeface="Arial"/>
              </a:rPr>
              <a:t>time</a:t>
            </a:r>
            <a:endParaRPr/>
          </a:p>
        </p:txBody>
      </p:sp>
      <p:pic>
        <p:nvPicPr>
          <p:cNvPr id="191" name="Google Shape;191;p21"/>
          <p:cNvPicPr preferRelativeResize="0"/>
          <p:nvPr/>
        </p:nvPicPr>
        <p:blipFill>
          <a:blip r:embed="rId6">
            <a:alphaModFix/>
          </a:blip>
          <a:stretch>
            <a:fillRect/>
          </a:stretch>
        </p:blipFill>
        <p:spPr>
          <a:xfrm>
            <a:off x="4572000" y="890550"/>
            <a:ext cx="2379100" cy="1282075"/>
          </a:xfrm>
          <a:prstGeom prst="rect">
            <a:avLst/>
          </a:prstGeom>
          <a:noFill/>
          <a:ln>
            <a:noFill/>
          </a:ln>
        </p:spPr>
      </p:pic>
      <p:pic>
        <p:nvPicPr>
          <p:cNvPr id="192" name="Google Shape;192;p21"/>
          <p:cNvPicPr preferRelativeResize="0"/>
          <p:nvPr/>
        </p:nvPicPr>
        <p:blipFill>
          <a:blip r:embed="rId6">
            <a:alphaModFix/>
          </a:blip>
          <a:stretch>
            <a:fillRect/>
          </a:stretch>
        </p:blipFill>
        <p:spPr>
          <a:xfrm>
            <a:off x="5797500" y="1039900"/>
            <a:ext cx="2379100" cy="1282075"/>
          </a:xfrm>
          <a:prstGeom prst="rect">
            <a:avLst/>
          </a:prstGeom>
          <a:noFill/>
          <a:ln>
            <a:noFill/>
          </a:ln>
        </p:spPr>
      </p:pic>
      <p:pic>
        <p:nvPicPr>
          <p:cNvPr id="193" name="Google Shape;193;p21"/>
          <p:cNvPicPr preferRelativeResize="0"/>
          <p:nvPr/>
        </p:nvPicPr>
        <p:blipFill>
          <a:blip r:embed="rId6">
            <a:alphaModFix/>
          </a:blip>
          <a:stretch>
            <a:fillRect/>
          </a:stretch>
        </p:blipFill>
        <p:spPr>
          <a:xfrm>
            <a:off x="7010975" y="1129175"/>
            <a:ext cx="2379100" cy="1282075"/>
          </a:xfrm>
          <a:prstGeom prst="rect">
            <a:avLst/>
          </a:prstGeom>
          <a:noFill/>
          <a:ln>
            <a:noFill/>
          </a:ln>
        </p:spPr>
      </p:pic>
      <p:sp>
        <p:nvSpPr>
          <p:cNvPr id="194" name="Google Shape;194;p21"/>
          <p:cNvSpPr txBox="1"/>
          <p:nvPr/>
        </p:nvSpPr>
        <p:spPr>
          <a:xfrm rot="-5400000">
            <a:off x="4180200" y="1490453"/>
            <a:ext cx="5529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a:t>band</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p22" descr="Shape&#10;&#10;Description automatically generated with low confidence"/>
          <p:cNvPicPr preferRelativeResize="0"/>
          <p:nvPr/>
        </p:nvPicPr>
        <p:blipFill rotWithShape="1">
          <a:blip r:embed="rId3">
            <a:alphaModFix/>
          </a:blip>
          <a:srcRect/>
          <a:stretch/>
        </p:blipFill>
        <p:spPr>
          <a:xfrm>
            <a:off x="274506" y="1047845"/>
            <a:ext cx="457200" cy="457200"/>
          </a:xfrm>
          <a:prstGeom prst="rect">
            <a:avLst/>
          </a:prstGeom>
          <a:noFill/>
          <a:ln>
            <a:noFill/>
          </a:ln>
        </p:spPr>
      </p:pic>
      <p:sp>
        <p:nvSpPr>
          <p:cNvPr id="200" name="Google Shape;200;p22"/>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64814"/>
              <a:buNone/>
            </a:pPr>
            <a:r>
              <a:rPr lang="en-US"/>
              <a:t>Cloud-Native Geospatial Formats</a:t>
            </a:r>
            <a:endParaRPr/>
          </a:p>
        </p:txBody>
      </p:sp>
      <p:sp>
        <p:nvSpPr>
          <p:cNvPr id="201" name="Google Shape;201;p22"/>
          <p:cNvSpPr txBox="1">
            <a:spLocks noGrp="1"/>
          </p:cNvSpPr>
          <p:nvPr>
            <p:ph type="body" idx="1"/>
          </p:nvPr>
        </p:nvSpPr>
        <p:spPr>
          <a:xfrm>
            <a:off x="971550" y="887506"/>
            <a:ext cx="4038353" cy="2175734"/>
          </a:xfrm>
          <a:prstGeom prst="rect">
            <a:avLst/>
          </a:prstGeom>
          <a:noFill/>
          <a:ln>
            <a:noFill/>
          </a:ln>
        </p:spPr>
        <p:txBody>
          <a:bodyPr spcFirstLastPara="1" wrap="square" lIns="68575" tIns="34275" rIns="68575" bIns="34275" anchor="t" anchorCtr="0">
            <a:normAutofit/>
          </a:bodyPr>
          <a:lstStyle/>
          <a:p>
            <a:pPr marL="139700" lvl="0" indent="0" algn="l" rtl="0">
              <a:lnSpc>
                <a:spcPct val="90000"/>
              </a:lnSpc>
              <a:spcBef>
                <a:spcPts val="800"/>
              </a:spcBef>
              <a:spcAft>
                <a:spcPts val="0"/>
              </a:spcAft>
              <a:buSzPts val="1400"/>
              <a:buNone/>
            </a:pPr>
            <a:r>
              <a:rPr lang="en-US" b="1"/>
              <a:t>Vector</a:t>
            </a:r>
            <a:endParaRPr/>
          </a:p>
          <a:p>
            <a:pPr marL="457200" lvl="0" indent="-317500" algn="l" rtl="0">
              <a:lnSpc>
                <a:spcPct val="90000"/>
              </a:lnSpc>
              <a:spcBef>
                <a:spcPts val="800"/>
              </a:spcBef>
              <a:spcAft>
                <a:spcPts val="0"/>
              </a:spcAft>
              <a:buClr>
                <a:schemeClr val="dk1"/>
              </a:buClr>
              <a:buSzPts val="1400"/>
              <a:buChar char="•"/>
            </a:pPr>
            <a:r>
              <a:rPr lang="en-US"/>
              <a:t>Columnar data including lines and polygons</a:t>
            </a:r>
            <a:endParaRPr/>
          </a:p>
          <a:p>
            <a:pPr marL="457200" lvl="0" indent="-317500" algn="l" rtl="0">
              <a:lnSpc>
                <a:spcPct val="90000"/>
              </a:lnSpc>
              <a:spcBef>
                <a:spcPts val="800"/>
              </a:spcBef>
              <a:spcAft>
                <a:spcPts val="0"/>
              </a:spcAft>
              <a:buClr>
                <a:schemeClr val="dk1"/>
              </a:buClr>
              <a:buSzPts val="1400"/>
              <a:buChar char="•"/>
            </a:pPr>
            <a:r>
              <a:rPr lang="en-US"/>
              <a:t>Shapefiles (.shp)</a:t>
            </a:r>
            <a:br>
              <a:rPr lang="en-US"/>
            </a:br>
            <a:endParaRPr/>
          </a:p>
        </p:txBody>
      </p:sp>
      <p:grpSp>
        <p:nvGrpSpPr>
          <p:cNvPr id="202" name="Google Shape;202;p22"/>
          <p:cNvGrpSpPr/>
          <p:nvPr/>
        </p:nvGrpSpPr>
        <p:grpSpPr>
          <a:xfrm>
            <a:off x="86123" y="2474197"/>
            <a:ext cx="4923780" cy="2563842"/>
            <a:chOff x="86123" y="2474197"/>
            <a:chExt cx="4923780" cy="2563842"/>
          </a:xfrm>
        </p:grpSpPr>
        <p:sp>
          <p:nvSpPr>
            <p:cNvPr id="203" name="Google Shape;203;p22"/>
            <p:cNvSpPr txBox="1"/>
            <p:nvPr/>
          </p:nvSpPr>
          <p:spPr>
            <a:xfrm>
              <a:off x="971550" y="2474197"/>
              <a:ext cx="4038353" cy="2563842"/>
            </a:xfrm>
            <a:prstGeom prst="rect">
              <a:avLst/>
            </a:prstGeom>
            <a:noFill/>
            <a:ln>
              <a:noFill/>
            </a:ln>
          </p:spPr>
          <p:txBody>
            <a:bodyPr spcFirstLastPara="1" wrap="square" lIns="68575" tIns="34275" rIns="68575" bIns="34275" anchor="t" anchorCtr="0">
              <a:normAutofit/>
            </a:bodyPr>
            <a:lstStyle/>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GeoParquet, defines how to store vector data in Apache Parquet</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Supports efficient filtering of chunks based on column stats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Ability to partition data into different files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Will enable spatial indexing</a:t>
              </a:r>
              <a:endParaRPr/>
            </a:p>
          </p:txBody>
        </p:sp>
        <p:pic>
          <p:nvPicPr>
            <p:cNvPr id="204" name="Google Shape;204;p22" descr="Shape&#10;&#10;Description automatically generated with low confidence"/>
            <p:cNvPicPr preferRelativeResize="0"/>
            <p:nvPr/>
          </p:nvPicPr>
          <p:blipFill rotWithShape="1">
            <a:blip r:embed="rId4">
              <a:alphaModFix/>
            </a:blip>
            <a:srcRect/>
            <a:stretch/>
          </p:blipFill>
          <p:spPr>
            <a:xfrm>
              <a:off x="86123" y="2571178"/>
              <a:ext cx="885427" cy="885427"/>
            </a:xfrm>
            <a:prstGeom prst="rect">
              <a:avLst/>
            </a:prstGeom>
            <a:noFill/>
            <a:ln>
              <a:noFill/>
            </a:ln>
          </p:spPr>
        </p:pic>
        <p:pic>
          <p:nvPicPr>
            <p:cNvPr id="205" name="Google Shape;205;p22" descr="Shape&#10;&#10;Description automatically generated with low confidence"/>
            <p:cNvPicPr preferRelativeResize="0"/>
            <p:nvPr/>
          </p:nvPicPr>
          <p:blipFill rotWithShape="1">
            <a:blip r:embed="rId3">
              <a:alphaModFix/>
            </a:blip>
            <a:srcRect/>
            <a:stretch/>
          </p:blipFill>
          <p:spPr>
            <a:xfrm>
              <a:off x="300236" y="2680370"/>
              <a:ext cx="457200" cy="457200"/>
            </a:xfrm>
            <a:prstGeom prst="rect">
              <a:avLst/>
            </a:prstGeom>
            <a:noFill/>
            <a:ln>
              <a:noFill/>
            </a:ln>
          </p:spPr>
        </p:pic>
      </p:grpSp>
      <p:pic>
        <p:nvPicPr>
          <p:cNvPr id="207" name="Google Shape;207;p22" descr="A picture containing map&#10;&#10;Description automatically generated"/>
          <p:cNvPicPr preferRelativeResize="0"/>
          <p:nvPr/>
        </p:nvPicPr>
        <p:blipFill rotWithShape="1">
          <a:blip r:embed="rId5">
            <a:alphaModFix/>
          </a:blip>
          <a:srcRect/>
          <a:stretch/>
        </p:blipFill>
        <p:spPr>
          <a:xfrm>
            <a:off x="5224017" y="860634"/>
            <a:ext cx="3014304" cy="16809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12" name="Google Shape;212;p23" descr="Shape&#10;&#10;Description automatically generated with low confidence"/>
          <p:cNvPicPr preferRelativeResize="0"/>
          <p:nvPr/>
        </p:nvPicPr>
        <p:blipFill rotWithShape="1">
          <a:blip r:embed="rId3">
            <a:alphaModFix/>
          </a:blip>
          <a:srcRect/>
          <a:stretch/>
        </p:blipFill>
        <p:spPr>
          <a:xfrm>
            <a:off x="274506" y="1054290"/>
            <a:ext cx="457200" cy="457200"/>
          </a:xfrm>
          <a:prstGeom prst="rect">
            <a:avLst/>
          </a:prstGeom>
          <a:noFill/>
          <a:ln>
            <a:noFill/>
          </a:ln>
        </p:spPr>
      </p:pic>
      <p:sp>
        <p:nvSpPr>
          <p:cNvPr id="213" name="Google Shape;213;p23"/>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64814"/>
              <a:buNone/>
            </a:pPr>
            <a:r>
              <a:rPr lang="en-US"/>
              <a:t>Cloud-Native Geospatial Formats</a:t>
            </a:r>
            <a:endParaRPr/>
          </a:p>
        </p:txBody>
      </p:sp>
      <p:sp>
        <p:nvSpPr>
          <p:cNvPr id="214" name="Google Shape;214;p23"/>
          <p:cNvSpPr txBox="1">
            <a:spLocks noGrp="1"/>
          </p:cNvSpPr>
          <p:nvPr>
            <p:ph type="body" idx="1"/>
          </p:nvPr>
        </p:nvSpPr>
        <p:spPr>
          <a:xfrm>
            <a:off x="971550" y="887506"/>
            <a:ext cx="4038353" cy="2175734"/>
          </a:xfrm>
          <a:prstGeom prst="rect">
            <a:avLst/>
          </a:prstGeom>
          <a:noFill/>
          <a:ln>
            <a:noFill/>
          </a:ln>
        </p:spPr>
        <p:txBody>
          <a:bodyPr spcFirstLastPara="1" wrap="square" lIns="68575" tIns="34275" rIns="68575" bIns="34275" anchor="t" anchorCtr="0">
            <a:normAutofit/>
          </a:bodyPr>
          <a:lstStyle/>
          <a:p>
            <a:pPr marL="139700" lvl="0" indent="0" algn="l" rtl="0">
              <a:lnSpc>
                <a:spcPct val="90000"/>
              </a:lnSpc>
              <a:spcBef>
                <a:spcPts val="800"/>
              </a:spcBef>
              <a:spcAft>
                <a:spcPts val="0"/>
              </a:spcAft>
              <a:buSzPts val="1400"/>
              <a:buNone/>
            </a:pPr>
            <a:r>
              <a:rPr lang="en-US" b="1"/>
              <a:t>Point-Cloud</a:t>
            </a:r>
            <a:endParaRPr/>
          </a:p>
          <a:p>
            <a:pPr marL="457200" lvl="0" indent="-317500" algn="l" rtl="0">
              <a:lnSpc>
                <a:spcPct val="90000"/>
              </a:lnSpc>
              <a:spcBef>
                <a:spcPts val="800"/>
              </a:spcBef>
              <a:spcAft>
                <a:spcPts val="0"/>
              </a:spcAft>
              <a:buClr>
                <a:schemeClr val="dk1"/>
              </a:buClr>
              <a:buSzPts val="1400"/>
              <a:buChar char="•"/>
            </a:pPr>
            <a:r>
              <a:rPr lang="en-US"/>
              <a:t>Set of data points in space, LiDAR measurements</a:t>
            </a:r>
            <a:endParaRPr/>
          </a:p>
          <a:p>
            <a:pPr marL="457200" lvl="0" indent="-317500" algn="l" rtl="0">
              <a:lnSpc>
                <a:spcPct val="90000"/>
              </a:lnSpc>
              <a:spcBef>
                <a:spcPts val="800"/>
              </a:spcBef>
              <a:spcAft>
                <a:spcPts val="0"/>
              </a:spcAft>
              <a:buClr>
                <a:schemeClr val="dk1"/>
              </a:buClr>
              <a:buSzPts val="1400"/>
              <a:buChar char="•"/>
            </a:pPr>
            <a:r>
              <a:rPr lang="en-US"/>
              <a:t>Polygon File Format, .ply or .xyz</a:t>
            </a:r>
            <a:br>
              <a:rPr lang="en-US"/>
            </a:br>
            <a:endParaRPr/>
          </a:p>
        </p:txBody>
      </p:sp>
      <p:pic>
        <p:nvPicPr>
          <p:cNvPr id="215" name="Google Shape;215;p23"/>
          <p:cNvPicPr preferRelativeResize="0"/>
          <p:nvPr/>
        </p:nvPicPr>
        <p:blipFill rotWithShape="1">
          <a:blip r:embed="rId4">
            <a:alphaModFix/>
          </a:blip>
          <a:srcRect t="-2794" b="49872"/>
          <a:stretch/>
        </p:blipFill>
        <p:spPr>
          <a:xfrm>
            <a:off x="5009903" y="719730"/>
            <a:ext cx="3497537" cy="1547894"/>
          </a:xfrm>
          <a:prstGeom prst="rect">
            <a:avLst/>
          </a:prstGeom>
          <a:noFill/>
          <a:ln>
            <a:noFill/>
          </a:ln>
        </p:spPr>
      </p:pic>
      <p:grpSp>
        <p:nvGrpSpPr>
          <p:cNvPr id="216" name="Google Shape;216;p23"/>
          <p:cNvGrpSpPr/>
          <p:nvPr/>
        </p:nvGrpSpPr>
        <p:grpSpPr>
          <a:xfrm>
            <a:off x="86123" y="2474197"/>
            <a:ext cx="4923780" cy="2563842"/>
            <a:chOff x="86123" y="2474197"/>
            <a:chExt cx="4923780" cy="2563842"/>
          </a:xfrm>
        </p:grpSpPr>
        <p:sp>
          <p:nvSpPr>
            <p:cNvPr id="217" name="Google Shape;217;p23"/>
            <p:cNvSpPr txBox="1"/>
            <p:nvPr/>
          </p:nvSpPr>
          <p:spPr>
            <a:xfrm>
              <a:off x="971550" y="2474197"/>
              <a:ext cx="4038353" cy="2563842"/>
            </a:xfrm>
            <a:prstGeom prst="rect">
              <a:avLst/>
            </a:prstGeom>
            <a:noFill/>
            <a:ln>
              <a:noFill/>
            </a:ln>
          </p:spPr>
          <p:txBody>
            <a:bodyPr spcFirstLastPara="1" wrap="square" lIns="68575" tIns="34275" rIns="68575" bIns="34275" anchor="t" anchorCtr="0">
              <a:normAutofit/>
            </a:bodyPr>
            <a:lstStyle/>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COGs for point clouds</a:t>
              </a:r>
              <a:endParaRPr/>
            </a:p>
            <a:p>
              <a:pPr marL="457200" marR="0" lvl="0" indent="-317500" algn="l" rtl="0">
                <a:lnSpc>
                  <a:spcPct val="90000"/>
                </a:lnSpc>
                <a:spcBef>
                  <a:spcPts val="800"/>
                </a:spcBef>
                <a:spcAft>
                  <a:spcPts val="0"/>
                </a:spcAft>
                <a:buClr>
                  <a:schemeClr val="dk1"/>
                </a:buClr>
                <a:buSzPts val="1400"/>
                <a:buFont typeface="Arial"/>
                <a:buChar char="•"/>
              </a:pPr>
              <a:r>
                <a:rPr lang="en-US" sz="1800" b="0" i="0" u="none" strike="noStrike" cap="none">
                  <a:solidFill>
                    <a:schemeClr val="dk1"/>
                  </a:solidFill>
                  <a:latin typeface="Calibri"/>
                  <a:ea typeface="Calibri"/>
                  <a:cs typeface="Calibri"/>
                  <a:sym typeface="Calibri"/>
                </a:rPr>
                <a:t>LASZip ubiquitous geospatial cloud format</a:t>
              </a:r>
              <a:endParaRPr/>
            </a:p>
          </p:txBody>
        </p:sp>
        <p:pic>
          <p:nvPicPr>
            <p:cNvPr id="218" name="Google Shape;218;p23" descr="Shape&#10;&#10;Description automatically generated with low confidence"/>
            <p:cNvPicPr preferRelativeResize="0"/>
            <p:nvPr/>
          </p:nvPicPr>
          <p:blipFill rotWithShape="1">
            <a:blip r:embed="rId5">
              <a:alphaModFix/>
            </a:blip>
            <a:srcRect/>
            <a:stretch/>
          </p:blipFill>
          <p:spPr>
            <a:xfrm>
              <a:off x="86123" y="2571178"/>
              <a:ext cx="885427" cy="885427"/>
            </a:xfrm>
            <a:prstGeom prst="rect">
              <a:avLst/>
            </a:prstGeom>
            <a:noFill/>
            <a:ln>
              <a:noFill/>
            </a:ln>
          </p:spPr>
        </p:pic>
        <p:pic>
          <p:nvPicPr>
            <p:cNvPr id="220" name="Google Shape;220;p23" descr="Shape&#10;&#10;Description automatically generated with low confidence"/>
            <p:cNvPicPr preferRelativeResize="0"/>
            <p:nvPr/>
          </p:nvPicPr>
          <p:blipFill rotWithShape="1">
            <a:blip r:embed="rId3">
              <a:alphaModFix/>
            </a:blip>
            <a:srcRect/>
            <a:stretch/>
          </p:blipFill>
          <p:spPr>
            <a:xfrm>
              <a:off x="274506" y="2636677"/>
              <a:ext cx="457200" cy="4572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4"/>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US"/>
              <a:t>Which Format and When</a:t>
            </a:r>
            <a:endParaRPr/>
          </a:p>
        </p:txBody>
      </p:sp>
      <p:pic>
        <p:nvPicPr>
          <p:cNvPr id="226" name="Google Shape;226;p24" descr="Chart, bar chart&#10;&#10;Description automatically generated"/>
          <p:cNvPicPr preferRelativeResize="0"/>
          <p:nvPr/>
        </p:nvPicPr>
        <p:blipFill rotWithShape="1">
          <a:blip r:embed="rId3">
            <a:alphaModFix/>
          </a:blip>
          <a:srcRect/>
          <a:stretch/>
        </p:blipFill>
        <p:spPr>
          <a:xfrm>
            <a:off x="9667680" y="2573153"/>
            <a:ext cx="7226300" cy="4356100"/>
          </a:xfrm>
          <a:prstGeom prst="rect">
            <a:avLst/>
          </a:prstGeom>
          <a:noFill/>
          <a:ln>
            <a:noFill/>
          </a:ln>
        </p:spPr>
      </p:pic>
      <p:sp>
        <p:nvSpPr>
          <p:cNvPr id="227" name="Google Shape;227;p24"/>
          <p:cNvSpPr txBox="1">
            <a:spLocks noGrp="1"/>
          </p:cNvSpPr>
          <p:nvPr>
            <p:ph type="body" idx="1"/>
          </p:nvPr>
        </p:nvSpPr>
        <p:spPr>
          <a:xfrm>
            <a:off x="628650" y="887500"/>
            <a:ext cx="4257600" cy="3730800"/>
          </a:xfrm>
          <a:prstGeom prst="rect">
            <a:avLst/>
          </a:prstGeom>
          <a:noFill/>
          <a:ln>
            <a:noFill/>
          </a:ln>
        </p:spPr>
        <p:txBody>
          <a:bodyPr spcFirstLastPara="1" wrap="square" lIns="68575" tIns="34275" rIns="68575" bIns="34275" anchor="t" anchorCtr="0">
            <a:normAutofit fontScale="92500" lnSpcReduction="10000"/>
          </a:bodyPr>
          <a:lstStyle/>
          <a:p>
            <a:pPr marL="457200" lvl="0" indent="-310832" algn="l" rtl="0">
              <a:lnSpc>
                <a:spcPct val="100000"/>
              </a:lnSpc>
              <a:spcBef>
                <a:spcPts val="0"/>
              </a:spcBef>
              <a:spcAft>
                <a:spcPts val="0"/>
              </a:spcAft>
              <a:buSzPct val="77777"/>
              <a:buChar char="•"/>
            </a:pPr>
            <a:r>
              <a:rPr lang="en-US"/>
              <a:t>Zarr is not a new kind of netCDF/HDF5</a:t>
            </a:r>
            <a:endParaRPr/>
          </a:p>
          <a:p>
            <a:pPr marL="457200" lvl="0" indent="-310832" algn="l" rtl="0">
              <a:lnSpc>
                <a:spcPct val="100000"/>
              </a:lnSpc>
              <a:spcBef>
                <a:spcPts val="0"/>
              </a:spcBef>
              <a:spcAft>
                <a:spcPts val="0"/>
              </a:spcAft>
              <a:buSzPct val="77777"/>
              <a:buChar char="•"/>
            </a:pPr>
            <a:r>
              <a:rPr lang="en-US"/>
              <a:t>COG vs Zarr or COPC vs TileDB is the wrong framing</a:t>
            </a:r>
            <a:endParaRPr/>
          </a:p>
          <a:p>
            <a:pPr marL="914400" lvl="1" indent="-310832" algn="l" rtl="0">
              <a:lnSpc>
                <a:spcPct val="100000"/>
              </a:lnSpc>
              <a:spcBef>
                <a:spcPts val="0"/>
              </a:spcBef>
              <a:spcAft>
                <a:spcPts val="0"/>
              </a:spcAft>
              <a:buSzPct val="93333"/>
              <a:buChar char="•"/>
            </a:pPr>
            <a:r>
              <a:rPr lang="en-US"/>
              <a:t>Use case dependent</a:t>
            </a:r>
            <a:endParaRPr/>
          </a:p>
          <a:p>
            <a:pPr marL="914400" lvl="1" indent="-310832" algn="l" rtl="0">
              <a:lnSpc>
                <a:spcPct val="100000"/>
              </a:lnSpc>
              <a:spcBef>
                <a:spcPts val="0"/>
              </a:spcBef>
              <a:spcAft>
                <a:spcPts val="0"/>
              </a:spcAft>
              <a:buSzPct val="93333"/>
              <a:buChar char="•"/>
            </a:pPr>
            <a:r>
              <a:rPr lang="en-US"/>
              <a:t>Are you trying to visualize? Probably COG. </a:t>
            </a:r>
            <a:endParaRPr/>
          </a:p>
          <a:p>
            <a:pPr marL="914400" lvl="1" indent="-310832" algn="l" rtl="0">
              <a:lnSpc>
                <a:spcPct val="100000"/>
              </a:lnSpc>
              <a:spcBef>
                <a:spcPts val="0"/>
              </a:spcBef>
              <a:spcAft>
                <a:spcPts val="0"/>
              </a:spcAft>
              <a:buSzPct val="93333"/>
              <a:buChar char="•"/>
            </a:pPr>
            <a:r>
              <a:rPr lang="en-US"/>
              <a:t>Trying to do long term time series analysis? Probably Zarr. </a:t>
            </a:r>
            <a:endParaRPr/>
          </a:p>
          <a:p>
            <a:pPr marL="914400" lvl="1" indent="-310832" algn="l" rtl="0">
              <a:lnSpc>
                <a:spcPct val="100000"/>
              </a:lnSpc>
              <a:spcBef>
                <a:spcPts val="0"/>
              </a:spcBef>
              <a:spcAft>
                <a:spcPts val="0"/>
              </a:spcAft>
              <a:buSzPct val="93333"/>
              <a:buChar char="•"/>
            </a:pPr>
            <a:r>
              <a:rPr lang="en-US"/>
              <a:t>Comparisons paper: </a:t>
            </a:r>
            <a:r>
              <a:rPr lang="en-US" u="sng">
                <a:solidFill>
                  <a:schemeClr val="hlink"/>
                </a:solidFill>
                <a:hlinkClick r:id="rId4"/>
              </a:rPr>
              <a:t>https://paper.dropbox.com/doc/COG-and-Zarr-for-Geospatial-Data--BlqSiyw23qG1akcNnPyieDsfAg-NTY7c2dmGxr96D0MDdxf6</a:t>
            </a:r>
            <a:r>
              <a:rPr lang="en-US"/>
              <a:t> </a:t>
            </a:r>
            <a:endParaRPr/>
          </a:p>
          <a:p>
            <a:pPr marL="457200" lvl="0" indent="-310832" algn="l" rtl="0">
              <a:lnSpc>
                <a:spcPct val="100000"/>
              </a:lnSpc>
              <a:spcBef>
                <a:spcPts val="0"/>
              </a:spcBef>
              <a:spcAft>
                <a:spcPts val="0"/>
              </a:spcAft>
              <a:buSzPct val="77777"/>
              <a:buChar char="•"/>
            </a:pPr>
            <a:r>
              <a:rPr lang="en-US"/>
              <a:t>There is no “ideal cloud format” - Howard Butler @Hobu dev for PDAL/COPC</a:t>
            </a:r>
            <a:endParaRPr/>
          </a:p>
          <a:p>
            <a:pPr marL="914400" lvl="1" indent="-310832" algn="l" rtl="0">
              <a:lnSpc>
                <a:spcPct val="100000"/>
              </a:lnSpc>
              <a:spcBef>
                <a:spcPts val="0"/>
              </a:spcBef>
              <a:spcAft>
                <a:spcPts val="0"/>
              </a:spcAft>
              <a:buSzPct val="93333"/>
              <a:buChar char="•"/>
            </a:pPr>
            <a:r>
              <a:rPr lang="en-US"/>
              <a:t>“Rather they are extensions of formats which allow spatially accelerated reading over HTTP”</a:t>
            </a:r>
            <a:endParaRPr/>
          </a:p>
          <a:p>
            <a:pPr marL="914400" lvl="0" indent="0" algn="l" rtl="0">
              <a:lnSpc>
                <a:spcPct val="100000"/>
              </a:lnSpc>
              <a:spcBef>
                <a:spcPts val="0"/>
              </a:spcBef>
              <a:spcAft>
                <a:spcPts val="0"/>
              </a:spcAft>
              <a:buNone/>
            </a:pPr>
            <a:endParaRPr/>
          </a:p>
        </p:txBody>
      </p:sp>
      <p:pic>
        <p:nvPicPr>
          <p:cNvPr id="228" name="Google Shape;228;p24"/>
          <p:cNvPicPr preferRelativeResize="0"/>
          <p:nvPr/>
        </p:nvPicPr>
        <p:blipFill>
          <a:blip r:embed="rId5">
            <a:alphaModFix/>
          </a:blip>
          <a:stretch>
            <a:fillRect/>
          </a:stretch>
        </p:blipFill>
        <p:spPr>
          <a:xfrm>
            <a:off x="5052896" y="1248993"/>
            <a:ext cx="3952950" cy="264551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5"/>
          <p:cNvSpPr txBox="1">
            <a:spLocks noGrp="1"/>
          </p:cNvSpPr>
          <p:nvPr>
            <p:ph type="title"/>
          </p:nvPr>
        </p:nvSpPr>
        <p:spPr>
          <a:xfrm>
            <a:off x="628650" y="105450"/>
            <a:ext cx="5600700" cy="5487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chemeClr val="dk1"/>
              </a:buClr>
              <a:buSzPct val="58333"/>
              <a:buNone/>
            </a:pPr>
            <a:r>
              <a:rPr lang="en-US"/>
              <a:t>Which Format and When: GES DISC Example</a:t>
            </a:r>
            <a:endParaRPr/>
          </a:p>
        </p:txBody>
      </p:sp>
      <p:pic>
        <p:nvPicPr>
          <p:cNvPr id="235" name="Google Shape;235;p25" descr="Chart, bar chart&#10;&#10;Description automatically generated"/>
          <p:cNvPicPr preferRelativeResize="0"/>
          <p:nvPr/>
        </p:nvPicPr>
        <p:blipFill rotWithShape="1">
          <a:blip r:embed="rId3">
            <a:alphaModFix/>
          </a:blip>
          <a:srcRect/>
          <a:stretch/>
        </p:blipFill>
        <p:spPr>
          <a:xfrm>
            <a:off x="9667680" y="2573153"/>
            <a:ext cx="7226300" cy="4356100"/>
          </a:xfrm>
          <a:prstGeom prst="rect">
            <a:avLst/>
          </a:prstGeom>
          <a:noFill/>
          <a:ln>
            <a:noFill/>
          </a:ln>
        </p:spPr>
      </p:pic>
      <p:sp>
        <p:nvSpPr>
          <p:cNvPr id="236" name="Google Shape;236;p25"/>
          <p:cNvSpPr txBox="1">
            <a:spLocks noGrp="1"/>
          </p:cNvSpPr>
          <p:nvPr>
            <p:ph type="body" idx="1"/>
          </p:nvPr>
        </p:nvSpPr>
        <p:spPr>
          <a:xfrm>
            <a:off x="628650" y="887506"/>
            <a:ext cx="2571900" cy="3730800"/>
          </a:xfrm>
          <a:prstGeom prst="rect">
            <a:avLst/>
          </a:prstGeom>
          <a:noFill/>
          <a:ln>
            <a:noFill/>
          </a:ln>
        </p:spPr>
        <p:txBody>
          <a:bodyPr spcFirstLastPara="1" wrap="square" lIns="68575" tIns="34275" rIns="68575" bIns="34275" anchor="t" anchorCtr="0">
            <a:normAutofit/>
          </a:bodyPr>
          <a:lstStyle/>
          <a:p>
            <a:pPr marL="457200" lvl="0" indent="-317500" algn="l" rtl="0">
              <a:lnSpc>
                <a:spcPct val="90000"/>
              </a:lnSpc>
              <a:spcBef>
                <a:spcPts val="800"/>
              </a:spcBef>
              <a:spcAft>
                <a:spcPts val="0"/>
              </a:spcAft>
              <a:buClr>
                <a:schemeClr val="dk1"/>
              </a:buClr>
              <a:buSzPts val="1400"/>
              <a:buChar char="•"/>
            </a:pPr>
            <a:r>
              <a:rPr lang="en-US"/>
              <a:t>What is my use case?</a:t>
            </a:r>
            <a:endParaRPr/>
          </a:p>
          <a:p>
            <a:pPr marL="457200" lvl="0" indent="-317500" algn="l" rtl="0">
              <a:lnSpc>
                <a:spcPct val="90000"/>
              </a:lnSpc>
              <a:spcBef>
                <a:spcPts val="800"/>
              </a:spcBef>
              <a:spcAft>
                <a:spcPts val="0"/>
              </a:spcAft>
              <a:buClr>
                <a:schemeClr val="dk1"/>
              </a:buClr>
              <a:buSzPts val="1400"/>
              <a:buChar char="•"/>
            </a:pPr>
            <a:r>
              <a:rPr lang="en-US"/>
              <a:t>What are my limiting factors? (local storage? egress costs?)</a:t>
            </a:r>
            <a:endParaRPr/>
          </a:p>
        </p:txBody>
      </p:sp>
      <p:pic>
        <p:nvPicPr>
          <p:cNvPr id="237" name="Google Shape;237;p25"/>
          <p:cNvPicPr preferRelativeResize="0"/>
          <p:nvPr/>
        </p:nvPicPr>
        <p:blipFill rotWithShape="1">
          <a:blip r:embed="rId4">
            <a:alphaModFix/>
          </a:blip>
          <a:srcRect/>
          <a:stretch/>
        </p:blipFill>
        <p:spPr>
          <a:xfrm>
            <a:off x="3358124" y="949750"/>
            <a:ext cx="5541249" cy="3536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6"/>
          <p:cNvSpPr txBox="1">
            <a:spLocks noGrp="1"/>
          </p:cNvSpPr>
          <p:nvPr>
            <p:ph type="title"/>
          </p:nvPr>
        </p:nvSpPr>
        <p:spPr>
          <a:xfrm>
            <a:off x="628650" y="105461"/>
            <a:ext cx="4038353" cy="5487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dk1"/>
              </a:buClr>
              <a:buSzPts val="1400"/>
              <a:buNone/>
            </a:pPr>
            <a:r>
              <a:rPr lang="en-US"/>
              <a:t>Closing Remarks</a:t>
            </a:r>
            <a:endParaRPr/>
          </a:p>
        </p:txBody>
      </p:sp>
      <p:sp>
        <p:nvSpPr>
          <p:cNvPr id="243" name="Google Shape;243;p26"/>
          <p:cNvSpPr txBox="1">
            <a:spLocks noGrp="1"/>
          </p:cNvSpPr>
          <p:nvPr>
            <p:ph type="body" idx="1"/>
          </p:nvPr>
        </p:nvSpPr>
        <p:spPr>
          <a:xfrm>
            <a:off x="628650" y="887500"/>
            <a:ext cx="7879246" cy="3730800"/>
          </a:xfrm>
          <a:prstGeom prst="rect">
            <a:avLst/>
          </a:prstGeom>
          <a:noFill/>
          <a:ln>
            <a:noFill/>
          </a:ln>
        </p:spPr>
        <p:txBody>
          <a:bodyPr spcFirstLastPara="1" wrap="square" lIns="68575" tIns="34275" rIns="68575" bIns="34275" anchor="t" anchorCtr="0">
            <a:normAutofit/>
          </a:bodyPr>
          <a:lstStyle/>
          <a:p>
            <a:pPr marL="457200" lvl="0" indent="-228600" algn="l" rtl="0">
              <a:lnSpc>
                <a:spcPct val="90000"/>
              </a:lnSpc>
              <a:spcBef>
                <a:spcPts val="800"/>
              </a:spcBef>
              <a:spcAft>
                <a:spcPts val="0"/>
              </a:spcAft>
              <a:buClr>
                <a:schemeClr val="dk1"/>
              </a:buClr>
              <a:buSzPts val="1400"/>
              <a:buNone/>
            </a:pPr>
            <a:r>
              <a:rPr lang="en-US" dirty="0"/>
              <a:t>“The danger of user centered design is that it releases the designer of the responsibility for having a vision of the world… </a:t>
            </a:r>
            <a:br>
              <a:rPr lang="en-US" dirty="0"/>
            </a:br>
            <a:r>
              <a:rPr lang="en-US" dirty="0"/>
              <a:t>The user sees the world as it is. </a:t>
            </a:r>
            <a:br>
              <a:rPr lang="en-US" dirty="0"/>
            </a:br>
            <a:r>
              <a:rPr lang="en-US" b="1" dirty="0"/>
              <a:t>Our job as builders is to create the world as it could be.</a:t>
            </a:r>
            <a:r>
              <a:rPr lang="en-US" dirty="0"/>
              <a:t>” – from the book Syntax and Sage, Reflections of Software and Nature by Sep </a:t>
            </a:r>
            <a:r>
              <a:rPr lang="en-US" dirty="0" err="1"/>
              <a:t>Kamvar</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1745</Words>
  <Application>Microsoft Office PowerPoint</Application>
  <PresentationFormat>On-screen Show (16:9)</PresentationFormat>
  <Paragraphs>146</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Verdana</vt:lpstr>
      <vt:lpstr>Office Theme</vt:lpstr>
      <vt:lpstr>Current State of Cloud-Native Geospatial Formats</vt:lpstr>
      <vt:lpstr>Motivation</vt:lpstr>
      <vt:lpstr>Beyond EOSDIS and Satellites</vt:lpstr>
      <vt:lpstr>Motivations and Definitions</vt:lpstr>
      <vt:lpstr>Cloud-Native Geospatial Formats</vt:lpstr>
      <vt:lpstr>Cloud-Native Geospatial Formats</vt:lpstr>
      <vt:lpstr>Cloud-Native Geospatial Formats</vt:lpstr>
      <vt:lpstr>Cloud-Native Geospatial Formats</vt:lpstr>
      <vt:lpstr>Cloud-Native Geospatial Formats</vt:lpstr>
      <vt:lpstr>Cloud-Native Geospatial Formats</vt:lpstr>
      <vt:lpstr>Cloud-Native Geospatial Formats</vt:lpstr>
      <vt:lpstr>Which Format and When</vt:lpstr>
      <vt:lpstr>Which Format and When: GES DISC Example</vt:lpstr>
      <vt:lpstr>Closing Remarks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State of Cloud-Native Geospatial Formats</dc:title>
  <dc:creator>Chang, Minlin H. (GSFC-610.0)[ASRC FEDERAL SYSTEM SOLUTIONS]</dc:creator>
  <cp:lastModifiedBy>Chang, Minlin H. (GSFC-610.0)[ASRC FEDERAL SYSTEM SOLUTIONS]</cp:lastModifiedBy>
  <cp:revision>2</cp:revision>
  <dcterms:modified xsi:type="dcterms:W3CDTF">2022-07-22T12:43:58Z</dcterms:modified>
</cp:coreProperties>
</file>