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</p:sldIdLst>
  <p:sldSz cx="9144000" cy="5143500" type="screen16x9"/>
  <p:notesSz cx="6858000" cy="9144000"/>
  <p:embeddedFontLst>
    <p:embeddedFont>
      <p:font typeface="Avenir" panose="02000503020000020003" pitchFamily="2" charset="0"/>
      <p:regular r:id="rId15"/>
      <p: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entury Gothic" panose="020B0502020202020204" pitchFamily="34" charset="0"/>
      <p:regular r:id="rId21"/>
      <p:bold r:id="rId22"/>
      <p:italic r:id="rId23"/>
      <p:boldItalic r:id="rId24"/>
    </p:embeddedFont>
    <p:embeddedFont>
      <p:font typeface="Exo 2" pitchFamily="2" charset="77"/>
      <p:regular r:id="rId25"/>
      <p:bold r:id="rId26"/>
      <p:italic r:id="rId27"/>
      <p:boldItalic r:id="rId28"/>
    </p:embeddedFont>
    <p:embeddedFont>
      <p:font typeface="Raleway" pitchFamily="2" charset="77"/>
      <p:regular r:id="rId29"/>
      <p:bold r:id="rId30"/>
      <p:italic r:id="rId31"/>
      <p:boldItalic r:id="rId32"/>
    </p:embeddedFont>
    <p:embeddedFont>
      <p:font typeface="Raleway Light" panose="020F0302020204030204" pitchFamily="34" charset="0"/>
      <p:regular r:id="rId33"/>
      <p:bold r:id="rId34"/>
      <p:italic r:id="rId35"/>
      <p:boldItalic r:id="rId36"/>
    </p:embeddedFont>
    <p:embeddedFont>
      <p:font typeface="Trebuchet MS" panose="020B0703020202090204" pitchFamily="34" charset="0"/>
      <p:regular r:id="rId37"/>
      <p:bold r:id="rId38"/>
      <p: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4030FB0-BB59-47AF-8E77-7728030B343F}">
  <a:tblStyle styleId="{64030FB0-BB59-47AF-8E77-7728030B343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0612"/>
  </p:normalViewPr>
  <p:slideViewPr>
    <p:cSldViewPr snapToGrid="0" snapToObjects="1" showGuides="1">
      <p:cViewPr varScale="1">
        <p:scale>
          <a:sx n="148" d="100"/>
          <a:sy n="148" d="100"/>
        </p:scale>
        <p:origin x="10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font" Target="fonts/font25.fntdata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font" Target="fonts/font23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font" Target="fonts/font22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font" Target="fonts/font2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bbfb03f350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bbfb03f350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3c07d1b5de_0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3c07d1b5de_0_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3c07d1b5de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13c07d1b5de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b790d9888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b790d98886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3c07d1b5de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3c07d1b5de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3c07d1b5de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3c07d1b5de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3c07d1b5de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3c07d1b5de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3c07d1b5de_0_6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3c07d1b5de_0_6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3c07d1b5de_0_5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3c07d1b5de_0_5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 validators holds and maintains the check functions, which are described in the checks.json, messages.json, and rule_mappings json files. The example on the slide shows the campaign short name GCMD check. Figure 8 displays the checks file which holds the data type and the check function to apply. Figure 9 shows the messages file which contains the failure message and the remediation message if a check should fail. Figure 10 depicts the rule mappings file which includes the fields to apply as well as the severity if the check should fail. Note that a user can add a custom check by following the formats shown in these figures. These three files then work together to feed into the validators portion of pyQuARC.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3c07d1b5de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3c07d1b5de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3c07d1b5de_0_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3c07d1b5de_0_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3c07d1b5de_0_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3c07d1b5de_0_3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CUSTOM_7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047875" y="1380100"/>
            <a:ext cx="69981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693931" y="2748122"/>
            <a:ext cx="43521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109200" y="3106625"/>
            <a:ext cx="3363000" cy="0"/>
          </a:xfrm>
          <a:prstGeom prst="straightConnector1">
            <a:avLst/>
          </a:prstGeom>
          <a:noFill/>
          <a:ln w="9525" cap="flat" cmpd="sng">
            <a:solidFill>
              <a:srgbClr val="CC4125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661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7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306150" y="544448"/>
            <a:ext cx="2058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1800"/>
              <a:buNone/>
              <a:defRPr sz="1800">
                <a:solidFill>
                  <a:srgbClr val="CC412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2118448" y="544448"/>
            <a:ext cx="1107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3" hasCustomPrompt="1"/>
          </p:nvPr>
        </p:nvSpPr>
        <p:spPr>
          <a:xfrm>
            <a:off x="2101581" y="1521803"/>
            <a:ext cx="1107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4" hasCustomPrompt="1"/>
          </p:nvPr>
        </p:nvSpPr>
        <p:spPr>
          <a:xfrm>
            <a:off x="2105406" y="2487168"/>
            <a:ext cx="1107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5" hasCustomPrompt="1"/>
          </p:nvPr>
        </p:nvSpPr>
        <p:spPr>
          <a:xfrm>
            <a:off x="5922008" y="2092638"/>
            <a:ext cx="1072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6" hasCustomPrompt="1"/>
          </p:nvPr>
        </p:nvSpPr>
        <p:spPr>
          <a:xfrm>
            <a:off x="5922008" y="3112336"/>
            <a:ext cx="1072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7" hasCustomPrompt="1"/>
          </p:nvPr>
        </p:nvSpPr>
        <p:spPr>
          <a:xfrm>
            <a:off x="5922008" y="4132033"/>
            <a:ext cx="1072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ctrTitle" idx="8"/>
          </p:nvPr>
        </p:nvSpPr>
        <p:spPr>
          <a:xfrm>
            <a:off x="302175" y="1521803"/>
            <a:ext cx="2058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1800"/>
              <a:buNone/>
              <a:defRPr sz="1800">
                <a:solidFill>
                  <a:srgbClr val="CC412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 idx="9"/>
          </p:nvPr>
        </p:nvSpPr>
        <p:spPr>
          <a:xfrm>
            <a:off x="306000" y="2487168"/>
            <a:ext cx="2058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1800"/>
              <a:buNone/>
              <a:defRPr sz="1800">
                <a:solidFill>
                  <a:srgbClr val="CC412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ctrTitle" idx="13"/>
          </p:nvPr>
        </p:nvSpPr>
        <p:spPr>
          <a:xfrm>
            <a:off x="6811550" y="2092638"/>
            <a:ext cx="2058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1800"/>
              <a:buNone/>
              <a:defRPr sz="1800">
                <a:solidFill>
                  <a:srgbClr val="CC412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 idx="14"/>
          </p:nvPr>
        </p:nvSpPr>
        <p:spPr>
          <a:xfrm>
            <a:off x="6811550" y="3112336"/>
            <a:ext cx="2058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1800"/>
              <a:buNone/>
              <a:defRPr sz="1800">
                <a:solidFill>
                  <a:srgbClr val="CC412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ctrTitle" idx="15"/>
          </p:nvPr>
        </p:nvSpPr>
        <p:spPr>
          <a:xfrm>
            <a:off x="6811550" y="4132033"/>
            <a:ext cx="2058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1800"/>
              <a:buNone/>
              <a:defRPr sz="1800">
                <a:solidFill>
                  <a:srgbClr val="CC412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 b="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 b="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 b="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 b="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 b="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 b="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 b="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 b="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cxnSp>
        <p:nvCxnSpPr>
          <p:cNvPr id="26" name="Google Shape;26;p3"/>
          <p:cNvCxnSpPr/>
          <p:nvPr/>
        </p:nvCxnSpPr>
        <p:spPr>
          <a:xfrm>
            <a:off x="3295350" y="-95750"/>
            <a:ext cx="0" cy="2337900"/>
          </a:xfrm>
          <a:prstGeom prst="straightConnector1">
            <a:avLst/>
          </a:prstGeom>
          <a:noFill/>
          <a:ln w="9525" cap="flat" cmpd="sng">
            <a:solidFill>
              <a:srgbClr val="A61C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" name="Google Shape;27;p3"/>
          <p:cNvCxnSpPr/>
          <p:nvPr/>
        </p:nvCxnSpPr>
        <p:spPr>
          <a:xfrm>
            <a:off x="5745725" y="2931300"/>
            <a:ext cx="0" cy="2337900"/>
          </a:xfrm>
          <a:prstGeom prst="straightConnector1">
            <a:avLst/>
          </a:prstGeom>
          <a:noFill/>
          <a:ln w="9525" cap="flat" cmpd="sng">
            <a:solidFill>
              <a:srgbClr val="A61C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Google Shape;28;p3"/>
          <p:cNvSpPr txBox="1">
            <a:spLocks noGrp="1"/>
          </p:cNvSpPr>
          <p:nvPr>
            <p:ph type="title" idx="16"/>
          </p:nvPr>
        </p:nvSpPr>
        <p:spPr>
          <a:xfrm>
            <a:off x="3381525" y="1572300"/>
            <a:ext cx="2259600" cy="19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1">
  <p:cSld name="CUSTOM_18_1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ctrTitle"/>
          </p:nvPr>
        </p:nvSpPr>
        <p:spPr>
          <a:xfrm flipH="1">
            <a:off x="842850" y="3085150"/>
            <a:ext cx="5005500" cy="10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ubTitle" idx="1"/>
          </p:nvPr>
        </p:nvSpPr>
        <p:spPr>
          <a:xfrm>
            <a:off x="898564" y="4028959"/>
            <a:ext cx="4224900" cy="5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cxnSp>
        <p:nvCxnSpPr>
          <p:cNvPr id="32" name="Google Shape;32;p4"/>
          <p:cNvCxnSpPr/>
          <p:nvPr/>
        </p:nvCxnSpPr>
        <p:spPr>
          <a:xfrm>
            <a:off x="-135650" y="4107250"/>
            <a:ext cx="3933600" cy="0"/>
          </a:xfrm>
          <a:prstGeom prst="straightConnector1">
            <a:avLst/>
          </a:prstGeom>
          <a:noFill/>
          <a:ln w="9525" cap="flat" cmpd="sng">
            <a:solidFill>
              <a:srgbClr val="CC4125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3" name="Google Shape;3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75949" y="0"/>
            <a:ext cx="5268050" cy="526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2">
  <p:cSld name="CUSTOM_18_1_1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5"/>
          <p:cNvSpPr txBox="1">
            <a:spLocks noGrp="1"/>
          </p:cNvSpPr>
          <p:nvPr>
            <p:ph type="ctrTitle"/>
          </p:nvPr>
        </p:nvSpPr>
        <p:spPr>
          <a:xfrm flipH="1">
            <a:off x="3376500" y="3085150"/>
            <a:ext cx="5005500" cy="10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1"/>
          </p:nvPr>
        </p:nvSpPr>
        <p:spPr>
          <a:xfrm>
            <a:off x="4100489" y="4028959"/>
            <a:ext cx="4224900" cy="5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cxnSp>
        <p:nvCxnSpPr>
          <p:cNvPr id="38" name="Google Shape;38;p5"/>
          <p:cNvCxnSpPr/>
          <p:nvPr/>
        </p:nvCxnSpPr>
        <p:spPr>
          <a:xfrm>
            <a:off x="5086550" y="4118950"/>
            <a:ext cx="4350300" cy="0"/>
          </a:xfrm>
          <a:prstGeom prst="straightConnector1">
            <a:avLst/>
          </a:prstGeom>
          <a:noFill/>
          <a:ln w="9525" cap="flat" cmpd="sng">
            <a:solidFill>
              <a:srgbClr val="CC4125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3">
  <p:cSld name="CUSTOM_18_1_1_1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ctrTitle"/>
          </p:nvPr>
        </p:nvSpPr>
        <p:spPr>
          <a:xfrm flipH="1">
            <a:off x="842850" y="3085150"/>
            <a:ext cx="5005500" cy="10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ubTitle" idx="1"/>
          </p:nvPr>
        </p:nvSpPr>
        <p:spPr>
          <a:xfrm>
            <a:off x="898564" y="4028959"/>
            <a:ext cx="4224900" cy="5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cxnSp>
        <p:nvCxnSpPr>
          <p:cNvPr id="42" name="Google Shape;42;p6"/>
          <p:cNvCxnSpPr/>
          <p:nvPr/>
        </p:nvCxnSpPr>
        <p:spPr>
          <a:xfrm>
            <a:off x="-135650" y="4107250"/>
            <a:ext cx="3933600" cy="0"/>
          </a:xfrm>
          <a:prstGeom prst="straightConnector1">
            <a:avLst/>
          </a:prstGeom>
          <a:noFill/>
          <a:ln w="9525" cap="flat" cmpd="sng">
            <a:solidFill>
              <a:srgbClr val="CC4125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3" name="Google Shape;43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75952" y="-124548"/>
            <a:ext cx="5268050" cy="526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idpoint">
  <p:cSld name="CUSTOM_18_1_1_1_1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ctrTitle"/>
          </p:nvPr>
        </p:nvSpPr>
        <p:spPr>
          <a:xfrm flipH="1">
            <a:off x="842850" y="3085150"/>
            <a:ext cx="5005500" cy="10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ubTitle" idx="1"/>
          </p:nvPr>
        </p:nvSpPr>
        <p:spPr>
          <a:xfrm>
            <a:off x="898564" y="4028959"/>
            <a:ext cx="4224900" cy="5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cxnSp>
        <p:nvCxnSpPr>
          <p:cNvPr id="47" name="Google Shape;47;p7"/>
          <p:cNvCxnSpPr/>
          <p:nvPr/>
        </p:nvCxnSpPr>
        <p:spPr>
          <a:xfrm>
            <a:off x="-135650" y="4107250"/>
            <a:ext cx="3933600" cy="0"/>
          </a:xfrm>
          <a:prstGeom prst="straightConnector1">
            <a:avLst/>
          </a:prstGeom>
          <a:noFill/>
          <a:ln w="9525" cap="flat" cmpd="sng">
            <a:solidFill>
              <a:srgbClr val="CC4125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CUSTOM_28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ctrTitle"/>
          </p:nvPr>
        </p:nvSpPr>
        <p:spPr>
          <a:xfrm>
            <a:off x="1964851" y="352850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ctrTitle" idx="2"/>
          </p:nvPr>
        </p:nvSpPr>
        <p:spPr>
          <a:xfrm>
            <a:off x="674010" y="1420667"/>
            <a:ext cx="17931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ubTitle" idx="1"/>
          </p:nvPr>
        </p:nvSpPr>
        <p:spPr>
          <a:xfrm>
            <a:off x="674010" y="1714917"/>
            <a:ext cx="17082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ctrTitle" idx="3"/>
          </p:nvPr>
        </p:nvSpPr>
        <p:spPr>
          <a:xfrm>
            <a:off x="761760" y="3267373"/>
            <a:ext cx="17931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ubTitle" idx="4"/>
          </p:nvPr>
        </p:nvSpPr>
        <p:spPr>
          <a:xfrm>
            <a:off x="761760" y="3561623"/>
            <a:ext cx="17082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ctrTitle" idx="5"/>
          </p:nvPr>
        </p:nvSpPr>
        <p:spPr>
          <a:xfrm>
            <a:off x="5119122" y="1299042"/>
            <a:ext cx="17931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ubTitle" idx="6"/>
          </p:nvPr>
        </p:nvSpPr>
        <p:spPr>
          <a:xfrm>
            <a:off x="5119124" y="1593292"/>
            <a:ext cx="17931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ctrTitle" idx="7"/>
          </p:nvPr>
        </p:nvSpPr>
        <p:spPr>
          <a:xfrm>
            <a:off x="5047297" y="3267373"/>
            <a:ext cx="17931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ubTitle" idx="8"/>
          </p:nvPr>
        </p:nvSpPr>
        <p:spPr>
          <a:xfrm>
            <a:off x="5047299" y="3561623"/>
            <a:ext cx="17931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cxnSp>
        <p:nvCxnSpPr>
          <p:cNvPr id="58" name="Google Shape;58;p8"/>
          <p:cNvCxnSpPr/>
          <p:nvPr/>
        </p:nvCxnSpPr>
        <p:spPr>
          <a:xfrm>
            <a:off x="4568550" y="2266025"/>
            <a:ext cx="0" cy="3039900"/>
          </a:xfrm>
          <a:prstGeom prst="straightConnector1">
            <a:avLst/>
          </a:prstGeom>
          <a:noFill/>
          <a:ln w="9525" cap="flat" cmpd="sng">
            <a:solidFill>
              <a:srgbClr val="CC4125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pdates">
  <p:cSld name="CUSTOM_33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/>
          <p:nvPr/>
        </p:nvSpPr>
        <p:spPr>
          <a:xfrm>
            <a:off x="642050" y="1146650"/>
            <a:ext cx="8042100" cy="36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2C3E5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1" name="Google Shape;61;p9"/>
          <p:cNvSpPr/>
          <p:nvPr/>
        </p:nvSpPr>
        <p:spPr>
          <a:xfrm>
            <a:off x="4136100" y="923175"/>
            <a:ext cx="871800" cy="36600"/>
          </a:xfrm>
          <a:prstGeom prst="rect">
            <a:avLst/>
          </a:prstGeom>
          <a:solidFill>
            <a:srgbClr val="CC41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377850" y="202150"/>
            <a:ext cx="83883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1"/>
          </p:nvPr>
        </p:nvSpPr>
        <p:spPr>
          <a:xfrm>
            <a:off x="163800" y="1224100"/>
            <a:ext cx="8816400" cy="36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628650" y="266327"/>
            <a:ext cx="7886700" cy="480300"/>
          </a:xfrm>
          <a:prstGeom prst="rect">
            <a:avLst/>
          </a:prstGeom>
          <a:solidFill>
            <a:srgbClr val="016AA3"/>
          </a:solidFill>
          <a:ln>
            <a:noFill/>
          </a:ln>
          <a:effectLst>
            <a:outerShdw blurRad="50800" dist="254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68575" rIns="0" bIns="68575" anchor="ctr" anchorCtr="1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238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2700"/>
              <a:buFont typeface="Raleway"/>
              <a:buNone/>
              <a:defRPr sz="2700" b="1">
                <a:solidFill>
                  <a:srgbClr val="2C3E5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 2"/>
              <a:buNone/>
              <a:defRPr sz="2800" b="1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 2"/>
              <a:buNone/>
              <a:defRPr sz="2800" b="1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 2"/>
              <a:buNone/>
              <a:defRPr sz="2800" b="1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 2"/>
              <a:buNone/>
              <a:defRPr sz="2800" b="1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 2"/>
              <a:buNone/>
              <a:defRPr sz="2800" b="1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 2"/>
              <a:buNone/>
              <a:defRPr sz="2800" b="1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 2"/>
              <a:buNone/>
              <a:defRPr sz="2800" b="1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 2"/>
              <a:buNone/>
              <a:defRPr sz="2800" b="1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●"/>
              <a:defRPr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○"/>
              <a:defRPr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■"/>
              <a:defRPr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●"/>
              <a:defRPr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○"/>
              <a:defRPr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■"/>
              <a:defRPr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●"/>
              <a:defRPr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○"/>
              <a:defRPr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Raleway Light"/>
              <a:buChar char="■"/>
              <a:defRPr sz="12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oi.org/10.5334/dsj-2021-017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quarc.nasa-impact.net/docs/" TargetMode="External"/><Relationship Id="rId4" Type="http://schemas.openxmlformats.org/officeDocument/2006/relationships/hyperlink" Target="https://github.com/NASA-IMPACT/pyQuAR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arthdata.nasa.gov/esds/impact/arc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earthdata.nasa.gov/display/CMR/CMR+Metadata+Best+Practices%3A+Landing+Pag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iki.earthdata.nasa.gov/display/CMR/ARC+Priority+Matri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NASA-IMPACT/pyquarc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quarc.nasa-impact.net/doc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>
            <a:spLocks noGrp="1"/>
          </p:cNvSpPr>
          <p:nvPr>
            <p:ph type="ctrTitle"/>
          </p:nvPr>
        </p:nvSpPr>
        <p:spPr>
          <a:xfrm>
            <a:off x="2192556" y="1357049"/>
            <a:ext cx="6886800" cy="1782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40"/>
              <a:buFont typeface="Century Gothic"/>
              <a:buNone/>
            </a:pPr>
            <a:r>
              <a:rPr lang="en" sz="4500"/>
              <a:t>pyQuARC: Development of a Service to Enable FAIR-er Metadata</a:t>
            </a:r>
            <a:endParaRPr sz="4500"/>
          </a:p>
        </p:txBody>
      </p:sp>
      <p:sp>
        <p:nvSpPr>
          <p:cNvPr id="72" name="Google Shape;72;p11"/>
          <p:cNvSpPr txBox="1">
            <a:spLocks noGrp="1"/>
          </p:cNvSpPr>
          <p:nvPr>
            <p:ph type="subTitle" idx="1"/>
          </p:nvPr>
        </p:nvSpPr>
        <p:spPr>
          <a:xfrm>
            <a:off x="4727256" y="2748122"/>
            <a:ext cx="43521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July 19th, 2022</a:t>
            </a:r>
            <a:endParaRPr/>
          </a:p>
        </p:txBody>
      </p:sp>
      <p:sp>
        <p:nvSpPr>
          <p:cNvPr id="73" name="Google Shape;73;p11"/>
          <p:cNvSpPr txBox="1"/>
          <p:nvPr/>
        </p:nvSpPr>
        <p:spPr>
          <a:xfrm>
            <a:off x="3292475" y="3204300"/>
            <a:ext cx="5787000" cy="10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CC4125"/>
                </a:solidFill>
                <a:latin typeface="Raleway"/>
                <a:ea typeface="Raleway"/>
                <a:cs typeface="Raleway"/>
                <a:sym typeface="Raleway"/>
              </a:rPr>
              <a:t>Presenter: Aaron Kaulfus</a:t>
            </a:r>
            <a:r>
              <a:rPr lang="en" b="1" baseline="30000">
                <a:solidFill>
                  <a:srgbClr val="CC4125"/>
                </a:solidFill>
                <a:latin typeface="Raleway"/>
                <a:ea typeface="Raleway"/>
                <a:cs typeface="Raleway"/>
                <a:sym typeface="Raleway"/>
              </a:rPr>
              <a:t>1</a:t>
            </a:r>
            <a:endParaRPr b="1" baseline="30000">
              <a:solidFill>
                <a:srgbClr val="CC412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Co-authors</a:t>
            </a: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: </a:t>
            </a:r>
            <a:r>
              <a:rPr lang="en"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Jeanné le Roux</a:t>
            </a:r>
            <a:r>
              <a:rPr lang="en" sz="1200" baseline="300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2</a:t>
            </a:r>
            <a:r>
              <a:rPr lang="en"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, Slesa Adhikari</a:t>
            </a:r>
            <a:r>
              <a:rPr lang="en" sz="1200" baseline="300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2</a:t>
            </a:r>
            <a:r>
              <a:rPr lang="en"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, Jenny Wood</a:t>
            </a:r>
            <a:r>
              <a:rPr lang="en" sz="1200" baseline="300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2</a:t>
            </a:r>
            <a:r>
              <a:rPr lang="en"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, Rajesh Pandey</a:t>
            </a:r>
            <a:r>
              <a:rPr lang="en" sz="1200" baseline="300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2</a:t>
            </a:r>
            <a:r>
              <a:rPr lang="en"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, Ashish Acharya</a:t>
            </a:r>
            <a:r>
              <a:rPr lang="en" sz="1200" baseline="300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2</a:t>
            </a:r>
            <a:r>
              <a:rPr lang="en"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, Prasanna Koirala</a:t>
            </a:r>
            <a:r>
              <a:rPr lang="en" sz="1200" baseline="300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2</a:t>
            </a:r>
            <a:r>
              <a:rPr lang="en"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, Iksha Gurung</a:t>
            </a:r>
            <a:r>
              <a:rPr lang="en" sz="1200" baseline="300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2</a:t>
            </a:r>
            <a:r>
              <a:rPr lang="en"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, Camille Woods</a:t>
            </a:r>
            <a:r>
              <a:rPr lang="en" sz="1200" baseline="300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2</a:t>
            </a:r>
            <a:r>
              <a:rPr lang="en"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, Samuel Ayers</a:t>
            </a:r>
            <a:r>
              <a:rPr lang="en" sz="1200" baseline="300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2</a:t>
            </a:r>
            <a:r>
              <a:rPr lang="en"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, Bradley Baker</a:t>
            </a:r>
            <a:r>
              <a:rPr lang="en" sz="1200" baseline="300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2</a:t>
            </a:r>
            <a:r>
              <a:rPr lang="en"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, Emily Foshee</a:t>
            </a:r>
            <a:r>
              <a:rPr lang="en" sz="1200" baseline="300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2</a:t>
            </a:r>
            <a:r>
              <a:rPr lang="en"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, Andrew Weis</a:t>
            </a:r>
            <a:r>
              <a:rPr lang="en" sz="1200" baseline="300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2</a:t>
            </a:r>
            <a:r>
              <a:rPr lang="en"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, Stephen McNeal</a:t>
            </a:r>
            <a:r>
              <a:rPr lang="en" sz="1200" baseline="300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2</a:t>
            </a:r>
            <a:r>
              <a:rPr lang="en"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, Shelby Bagwell</a:t>
            </a:r>
            <a:r>
              <a:rPr lang="en" sz="1200" baseline="300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2</a:t>
            </a:r>
            <a:r>
              <a:rPr lang="en"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, Kaylin Bugbee</a:t>
            </a:r>
            <a:r>
              <a:rPr lang="en" sz="1200" baseline="300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1</a:t>
            </a:r>
            <a:r>
              <a:rPr lang="en"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, Rahul Ramachandran</a:t>
            </a:r>
            <a:r>
              <a:rPr lang="en" sz="1200" baseline="300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1</a:t>
            </a:r>
            <a:endParaRPr sz="1200">
              <a:solidFill>
                <a:schemeClr val="accent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accent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aseline="300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1</a:t>
            </a:r>
            <a:r>
              <a:rPr lang="en"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NASA Marshall Space Flight Center, </a:t>
            </a:r>
            <a:r>
              <a:rPr lang="en" sz="1200" baseline="300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2</a:t>
            </a:r>
            <a:r>
              <a:rPr lang="en"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University of Alabama in Huntsville</a:t>
            </a:r>
            <a:endParaRPr sz="1200">
              <a:solidFill>
                <a:schemeClr val="accent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endParaRPr sz="1200">
              <a:solidFill>
                <a:schemeClr val="accent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74" name="Google Shape;74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6224" y="4575977"/>
            <a:ext cx="953325" cy="50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1324" y="137138"/>
            <a:ext cx="1230927" cy="615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19553" y="4519725"/>
            <a:ext cx="1161269" cy="61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1"/>
          <p:cNvSpPr txBox="1">
            <a:spLocks noGrp="1"/>
          </p:cNvSpPr>
          <p:nvPr>
            <p:ph type="title"/>
          </p:nvPr>
        </p:nvSpPr>
        <p:spPr>
          <a:xfrm>
            <a:off x="377850" y="202150"/>
            <a:ext cx="83883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Community Adoption</a:t>
            </a:r>
            <a:endParaRPr/>
          </a:p>
        </p:txBody>
      </p:sp>
      <p:sp>
        <p:nvSpPr>
          <p:cNvPr id="203" name="Google Shape;203;p21"/>
          <p:cNvSpPr txBox="1">
            <a:spLocks noGrp="1"/>
          </p:cNvSpPr>
          <p:nvPr>
            <p:ph type="body" idx="1"/>
          </p:nvPr>
        </p:nvSpPr>
        <p:spPr>
          <a:xfrm>
            <a:off x="5254625" y="1224100"/>
            <a:ext cx="3889500" cy="386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The Commercial Smallsat Data Acquisition (CSDA) Program is adopting pyQuARC to assist in curation and monitoring of metadata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CSDA is responsible for the stewardship of Earth Observing commercial satellite data products acquired by NASA and must ensure:</a:t>
            </a:r>
            <a:endParaRPr sz="1400"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Generated metadata is complete and accurate prior to publication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Generated metadata is consistent and accurate over sustained time periods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Vendor provided metadata does not degrade over time</a:t>
            </a:r>
            <a:endParaRPr sz="1400"/>
          </a:p>
        </p:txBody>
      </p:sp>
      <p:grpSp>
        <p:nvGrpSpPr>
          <p:cNvPr id="204" name="Google Shape;204;p21"/>
          <p:cNvGrpSpPr/>
          <p:nvPr/>
        </p:nvGrpSpPr>
        <p:grpSpPr>
          <a:xfrm>
            <a:off x="93209" y="1653246"/>
            <a:ext cx="5211985" cy="2542152"/>
            <a:chOff x="187325" y="1969445"/>
            <a:chExt cx="6115200" cy="2986200"/>
          </a:xfrm>
        </p:grpSpPr>
        <p:sp>
          <p:nvSpPr>
            <p:cNvPr id="205" name="Google Shape;205;p21"/>
            <p:cNvSpPr txBox="1"/>
            <p:nvPr/>
          </p:nvSpPr>
          <p:spPr>
            <a:xfrm>
              <a:off x="2778125" y="1969445"/>
              <a:ext cx="3524400" cy="2986200"/>
            </a:xfrm>
            <a:prstGeom prst="rect">
              <a:avLst/>
            </a:prstGeom>
            <a:noFill/>
            <a:ln w="19050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Raleway"/>
                  <a:ea typeface="Raleway"/>
                  <a:cs typeface="Raleway"/>
                  <a:sym typeface="Raleway"/>
                </a:rPr>
                <a:t>Long-Term Monitoring</a:t>
              </a:r>
              <a:endParaRPr b="1"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06" name="Google Shape;206;p21"/>
            <p:cNvSpPr txBox="1"/>
            <p:nvPr/>
          </p:nvSpPr>
          <p:spPr>
            <a:xfrm>
              <a:off x="187325" y="2092325"/>
              <a:ext cx="4857900" cy="1262100"/>
            </a:xfrm>
            <a:prstGeom prst="rect">
              <a:avLst/>
            </a:prstGeom>
            <a:noFill/>
            <a:ln w="19050" cap="flat" cmpd="sng">
              <a:solidFill>
                <a:srgbClr val="93C4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Raleway"/>
                  <a:ea typeface="Raleway"/>
                  <a:cs typeface="Raleway"/>
                  <a:sym typeface="Raleway"/>
                </a:rPr>
                <a:t>Data Publication</a:t>
              </a:r>
              <a:endParaRPr b="1"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07" name="Google Shape;207;p21"/>
            <p:cNvSpPr/>
            <p:nvPr/>
          </p:nvSpPr>
          <p:spPr>
            <a:xfrm>
              <a:off x="290312" y="2512205"/>
              <a:ext cx="925800" cy="751800"/>
            </a:xfrm>
            <a:prstGeom prst="flowChartAlternateProcess">
              <a:avLst/>
            </a:prstGeom>
            <a:solidFill>
              <a:srgbClr val="FCE5CD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latin typeface="Raleway"/>
                  <a:ea typeface="Raleway"/>
                  <a:cs typeface="Raleway"/>
                  <a:sym typeface="Raleway"/>
                </a:rPr>
                <a:t>CSDA acquires vendor data and metadata</a:t>
              </a:r>
              <a:endParaRPr sz="800"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08" name="Google Shape;208;p21"/>
            <p:cNvSpPr/>
            <p:nvPr/>
          </p:nvSpPr>
          <p:spPr>
            <a:xfrm>
              <a:off x="1620220" y="2512205"/>
              <a:ext cx="925800" cy="751800"/>
            </a:xfrm>
            <a:prstGeom prst="flowChartAlternateProcess">
              <a:avLst/>
            </a:prstGeom>
            <a:solidFill>
              <a:srgbClr val="FCE5CD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latin typeface="Raleway"/>
                  <a:ea typeface="Raleway"/>
                  <a:cs typeface="Raleway"/>
                  <a:sym typeface="Raleway"/>
                </a:rPr>
                <a:t>CSDA generates NASA compliant metadata</a:t>
              </a:r>
              <a:endParaRPr sz="800"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09" name="Google Shape;209;p21"/>
            <p:cNvSpPr/>
            <p:nvPr/>
          </p:nvSpPr>
          <p:spPr>
            <a:xfrm>
              <a:off x="2865269" y="3908451"/>
              <a:ext cx="1054800" cy="383400"/>
            </a:xfrm>
            <a:prstGeom prst="ellipse">
              <a:avLst/>
            </a:prstGeom>
            <a:solidFill>
              <a:srgbClr val="FFF2CC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latin typeface="Raleway"/>
                  <a:ea typeface="Raleway"/>
                  <a:cs typeface="Raleway"/>
                  <a:sym typeface="Raleway"/>
                </a:rPr>
                <a:t>QuARC</a:t>
              </a:r>
              <a:endParaRPr sz="800"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10" name="Google Shape;210;p21"/>
            <p:cNvSpPr/>
            <p:nvPr/>
          </p:nvSpPr>
          <p:spPr>
            <a:xfrm>
              <a:off x="5408109" y="2377361"/>
              <a:ext cx="760200" cy="1021500"/>
            </a:xfrm>
            <a:prstGeom prst="can">
              <a:avLst>
                <a:gd name="adj" fmla="val 25000"/>
              </a:avLst>
            </a:prstGeom>
            <a:solidFill>
              <a:srgbClr val="D9D9D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aleway"/>
                  <a:ea typeface="Raleway"/>
                  <a:cs typeface="Raleway"/>
                  <a:sym typeface="Raleway"/>
                </a:rPr>
                <a:t>CMR</a:t>
              </a:r>
              <a:endParaRPr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11" name="Google Shape;211;p21"/>
            <p:cNvSpPr/>
            <p:nvPr/>
          </p:nvSpPr>
          <p:spPr>
            <a:xfrm>
              <a:off x="4490099" y="3779612"/>
              <a:ext cx="925800" cy="641100"/>
            </a:xfrm>
            <a:prstGeom prst="flowChartAlternateProcess">
              <a:avLst/>
            </a:prstGeom>
            <a:solidFill>
              <a:srgbClr val="EAD1DC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latin typeface="Raleway"/>
                  <a:ea typeface="Raleway"/>
                  <a:cs typeface="Raleway"/>
                  <a:sym typeface="Raleway"/>
                </a:rPr>
                <a:t>CSDA imports metadata record</a:t>
              </a:r>
              <a:endParaRPr sz="800"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12" name="Google Shape;212;p21"/>
            <p:cNvSpPr/>
            <p:nvPr/>
          </p:nvSpPr>
          <p:spPr>
            <a:xfrm>
              <a:off x="4174772" y="2503950"/>
              <a:ext cx="760200" cy="768300"/>
            </a:xfrm>
            <a:prstGeom prst="roundRect">
              <a:avLst>
                <a:gd name="adj" fmla="val 16667"/>
              </a:avLst>
            </a:prstGeom>
            <a:solidFill>
              <a:srgbClr val="D9EAD3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latin typeface="Raleway"/>
                  <a:ea typeface="Raleway"/>
                  <a:cs typeface="Raleway"/>
                  <a:sym typeface="Raleway"/>
                </a:rPr>
                <a:t>DAAC ingests metadata into CMR</a:t>
              </a:r>
              <a:endParaRPr sz="800"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213" name="Google Shape;213;p21"/>
            <p:cNvCxnSpPr>
              <a:stCxn id="207" idx="3"/>
              <a:endCxn id="208" idx="1"/>
            </p:cNvCxnSpPr>
            <p:nvPr/>
          </p:nvCxnSpPr>
          <p:spPr>
            <a:xfrm>
              <a:off x="1216112" y="2888105"/>
              <a:ext cx="4041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14" name="Google Shape;214;p21"/>
            <p:cNvCxnSpPr>
              <a:stCxn id="208" idx="3"/>
              <a:endCxn id="215" idx="1"/>
            </p:cNvCxnSpPr>
            <p:nvPr/>
          </p:nvCxnSpPr>
          <p:spPr>
            <a:xfrm>
              <a:off x="2546020" y="2888105"/>
              <a:ext cx="4665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16" name="Google Shape;216;p21"/>
            <p:cNvCxnSpPr>
              <a:stCxn id="215" idx="3"/>
              <a:endCxn id="212" idx="1"/>
            </p:cNvCxnSpPr>
            <p:nvPr/>
          </p:nvCxnSpPr>
          <p:spPr>
            <a:xfrm>
              <a:off x="3772767" y="2888103"/>
              <a:ext cx="4020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17" name="Google Shape;217;p21"/>
            <p:cNvCxnSpPr>
              <a:stCxn id="212" idx="3"/>
              <a:endCxn id="210" idx="2"/>
            </p:cNvCxnSpPr>
            <p:nvPr/>
          </p:nvCxnSpPr>
          <p:spPr>
            <a:xfrm>
              <a:off x="4934972" y="2888100"/>
              <a:ext cx="4731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15" name="Google Shape;215;p21"/>
            <p:cNvSpPr/>
            <p:nvPr/>
          </p:nvSpPr>
          <p:spPr>
            <a:xfrm>
              <a:off x="3012567" y="2503953"/>
              <a:ext cx="760200" cy="768300"/>
            </a:xfrm>
            <a:prstGeom prst="foldedCorner">
              <a:avLst>
                <a:gd name="adj" fmla="val 16667"/>
              </a:avLst>
            </a:prstGeom>
            <a:solidFill>
              <a:srgbClr val="FCE5CD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latin typeface="Raleway"/>
                  <a:ea typeface="Raleway"/>
                  <a:cs typeface="Raleway"/>
                  <a:sym typeface="Raleway"/>
                </a:rPr>
                <a:t>Findings reviewed and resolved</a:t>
              </a:r>
              <a:endParaRPr sz="800"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218" name="Google Shape;218;p21"/>
            <p:cNvCxnSpPr>
              <a:stCxn id="209" idx="0"/>
              <a:endCxn id="215" idx="2"/>
            </p:cNvCxnSpPr>
            <p:nvPr/>
          </p:nvCxnSpPr>
          <p:spPr>
            <a:xfrm rot="10800000">
              <a:off x="3392669" y="3272151"/>
              <a:ext cx="0" cy="636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219" name="Google Shape;219;p21"/>
            <p:cNvCxnSpPr>
              <a:stCxn id="210" idx="3"/>
              <a:endCxn id="211" idx="3"/>
            </p:cNvCxnSpPr>
            <p:nvPr/>
          </p:nvCxnSpPr>
          <p:spPr>
            <a:xfrm rot="5400000">
              <a:off x="5251359" y="3563411"/>
              <a:ext cx="701400" cy="372300"/>
            </a:xfrm>
            <a:prstGeom prst="bentConnector2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20" name="Google Shape;220;p21"/>
            <p:cNvCxnSpPr>
              <a:stCxn id="211" idx="1"/>
              <a:endCxn id="209" idx="6"/>
            </p:cNvCxnSpPr>
            <p:nvPr/>
          </p:nvCxnSpPr>
          <p:spPr>
            <a:xfrm rot="10800000">
              <a:off x="3920099" y="4100162"/>
              <a:ext cx="5700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pic>
        <p:nvPicPr>
          <p:cNvPr id="221" name="Google Shape;2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975" y="3643025"/>
            <a:ext cx="1991337" cy="1096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2" name="Google Shape;22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0974" y="3240433"/>
            <a:ext cx="1991327" cy="269331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2"/>
          <p:cNvSpPr txBox="1">
            <a:spLocks noGrp="1"/>
          </p:cNvSpPr>
          <p:nvPr>
            <p:ph type="title"/>
          </p:nvPr>
        </p:nvSpPr>
        <p:spPr>
          <a:xfrm>
            <a:off x="377850" y="202150"/>
            <a:ext cx="83883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ARC / QuARC Enabling FAIR</a:t>
            </a:r>
            <a:endParaRPr/>
          </a:p>
        </p:txBody>
      </p:sp>
      <p:sp>
        <p:nvSpPr>
          <p:cNvPr id="228" name="Google Shape;228;p22"/>
          <p:cNvSpPr txBox="1">
            <a:spLocks noGrp="1"/>
          </p:cNvSpPr>
          <p:nvPr>
            <p:ph type="body" idx="1"/>
          </p:nvPr>
        </p:nvSpPr>
        <p:spPr>
          <a:xfrm>
            <a:off x="163800" y="1224100"/>
            <a:ext cx="8816400" cy="36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en" sz="1400" dirty="0"/>
              <a:t>The ARC project is dedicated to improving metadata, contributing to thousands of improvements and corrections in NASA metadata (</a:t>
            </a:r>
            <a:r>
              <a:rPr lang="en" sz="1400" u="sng" dirty="0">
                <a:solidFill>
                  <a:schemeClr val="hlink"/>
                </a:solidFill>
                <a:hlinkClick r:id="rId3"/>
              </a:rPr>
              <a:t>Bugbee et al., 2021</a:t>
            </a:r>
            <a:r>
              <a:rPr lang="en" sz="1400" dirty="0"/>
              <a:t>), and in doing so promotes FAIR data principles.</a:t>
            </a:r>
            <a:endParaRPr sz="14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 dirty="0" err="1"/>
              <a:t>pyQuARC</a:t>
            </a:r>
            <a:r>
              <a:rPr lang="en" sz="1400" dirty="0"/>
              <a:t> is open source software, developed around the ARC assessment framework, which can be adapted and customized by curators to allow for quality checks that evolve with needs.</a:t>
            </a:r>
            <a:endParaRPr sz="14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 dirty="0"/>
              <a:t>Community contributions to </a:t>
            </a:r>
            <a:r>
              <a:rPr lang="en" sz="1400" dirty="0" err="1"/>
              <a:t>pyQuARC</a:t>
            </a:r>
            <a:r>
              <a:rPr lang="en" sz="1400" dirty="0"/>
              <a:t> will ensure </a:t>
            </a:r>
            <a:r>
              <a:rPr lang="en" sz="1400" dirty="0" err="1"/>
              <a:t>FAIRness</a:t>
            </a:r>
            <a:r>
              <a:rPr lang="en" sz="1400" dirty="0"/>
              <a:t> as metadata and community standards evolve while </a:t>
            </a:r>
            <a:r>
              <a:rPr lang="en" sz="1400" dirty="0" err="1"/>
              <a:t>QuARC</a:t>
            </a:r>
            <a:r>
              <a:rPr lang="en" sz="1400" dirty="0"/>
              <a:t> promotes widespread adoption the standards.</a:t>
            </a:r>
            <a:endParaRPr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3"/>
          <p:cNvSpPr txBox="1">
            <a:spLocks noGrp="1"/>
          </p:cNvSpPr>
          <p:nvPr>
            <p:ph type="ctrTitle"/>
          </p:nvPr>
        </p:nvSpPr>
        <p:spPr>
          <a:xfrm flipH="1">
            <a:off x="842850" y="3085150"/>
            <a:ext cx="5005500" cy="10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you.</a:t>
            </a:r>
            <a:endParaRPr/>
          </a:p>
        </p:txBody>
      </p:sp>
      <p:pic>
        <p:nvPicPr>
          <p:cNvPr id="234" name="Google Shape;23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0500" y="0"/>
            <a:ext cx="5143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3"/>
          <p:cNvSpPr txBox="1">
            <a:spLocks noGrp="1"/>
          </p:cNvSpPr>
          <p:nvPr>
            <p:ph type="subTitle" idx="1"/>
          </p:nvPr>
        </p:nvSpPr>
        <p:spPr>
          <a:xfrm>
            <a:off x="168275" y="4028950"/>
            <a:ext cx="4848300" cy="5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en" sz="1200" b="1" dirty="0" err="1"/>
              <a:t>pyQuARC</a:t>
            </a:r>
            <a:r>
              <a:rPr lang="en" sz="1200" b="1" dirty="0"/>
              <a:t> GitHub</a:t>
            </a:r>
            <a:r>
              <a:rPr lang="en" sz="1200" dirty="0"/>
              <a:t>: </a:t>
            </a:r>
            <a:r>
              <a:rPr lang="en" sz="1200" u="sng" dirty="0">
                <a:hlinkClick r:id="rId4"/>
              </a:rPr>
              <a:t>https://github.com/NASA-IMPACT/pyQuARC</a:t>
            </a: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endParaRPr sz="5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en" sz="1200" b="1" dirty="0" err="1"/>
              <a:t>QuARC</a:t>
            </a:r>
            <a:r>
              <a:rPr lang="en" sz="1200" b="1" dirty="0"/>
              <a:t> API (beta): </a:t>
            </a:r>
            <a:r>
              <a:rPr lang="en" sz="1200" u="sng" dirty="0">
                <a:solidFill>
                  <a:schemeClr val="hlink"/>
                </a:solidFill>
                <a:hlinkClick r:id="rId5"/>
              </a:rPr>
              <a:t>https://quarc.nasa-impact.net/docs/</a:t>
            </a:r>
            <a:r>
              <a:rPr lang="en" sz="1200" dirty="0"/>
              <a:t> 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title"/>
          </p:nvPr>
        </p:nvSpPr>
        <p:spPr>
          <a:xfrm>
            <a:off x="377850" y="202150"/>
            <a:ext cx="83883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 - The ARC Project</a:t>
            </a:r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body" idx="1"/>
          </p:nvPr>
        </p:nvSpPr>
        <p:spPr>
          <a:xfrm>
            <a:off x="163800" y="1224100"/>
            <a:ext cx="6923400" cy="36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700" lvl="2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hlinkClick r:id="rId3"/>
              </a:rPr>
              <a:t>ARC</a:t>
            </a:r>
            <a:r>
              <a:rPr lang="en" sz="1400"/>
              <a:t> = “Analysis and Review of the CMR”</a:t>
            </a:r>
            <a:endParaRPr sz="1400" u="sng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Established to assess and collaboratively improve EOSDIS metadata quality</a:t>
            </a:r>
            <a:endParaRPr sz="1400"/>
          </a:p>
          <a:p>
            <a:pPr marL="457200" lvl="0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Identify and define quality criteria</a:t>
            </a:r>
            <a:endParaRPr sz="140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Perform detailed quality assessment of all EOSDIS collections in the CMR</a:t>
            </a:r>
            <a:endParaRPr sz="140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Collaborate with the DAACs to improve individual metadata holdings</a:t>
            </a:r>
            <a:endParaRPr sz="140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Identify opportunities for improvement at the process and policy level</a:t>
            </a:r>
            <a:endParaRPr sz="14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Goals/Outcomes:</a:t>
            </a:r>
            <a:endParaRPr sz="1400"/>
          </a:p>
          <a:p>
            <a:pPr marL="457200" lvl="0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More complete &amp; consistent metadata</a:t>
            </a:r>
            <a:endParaRPr sz="140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Improved data discoverability, accessibility, usability</a:t>
            </a:r>
            <a:endParaRPr sz="140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Improved documentation and communication regarding metadata best practices</a:t>
            </a:r>
            <a:endParaRPr sz="1400"/>
          </a:p>
        </p:txBody>
      </p:sp>
      <p:pic>
        <p:nvPicPr>
          <p:cNvPr id="83" name="Google Shape;83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53379" y="3230500"/>
            <a:ext cx="2449776" cy="1812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42975" y="1492675"/>
            <a:ext cx="2132698" cy="1172976"/>
          </a:xfrm>
          <a:prstGeom prst="rect">
            <a:avLst/>
          </a:prstGeom>
          <a:noFill/>
          <a:ln w="9525" cap="flat" cmpd="sng">
            <a:solidFill>
              <a:srgbClr val="2F5496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>
            <a:off x="377850" y="202150"/>
            <a:ext cx="83883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ARC Process</a:t>
            </a:r>
            <a:endParaRPr/>
          </a:p>
        </p:txBody>
      </p:sp>
      <p:sp>
        <p:nvSpPr>
          <p:cNvPr id="90" name="Google Shape;90;p13"/>
          <p:cNvSpPr txBox="1"/>
          <p:nvPr/>
        </p:nvSpPr>
        <p:spPr>
          <a:xfrm>
            <a:off x="680965" y="4440793"/>
            <a:ext cx="38751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Process repeats until a certain level of quality is </a:t>
            </a:r>
            <a:r>
              <a:rPr lang="en" sz="1100">
                <a:latin typeface="Raleway"/>
                <a:ea typeface="Raleway"/>
                <a:cs typeface="Raleway"/>
                <a:sym typeface="Raleway"/>
              </a:rPr>
              <a:t>achieved and </a:t>
            </a:r>
            <a:r>
              <a:rPr lang="en" sz="11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community consensus is built around new policies and best practices</a:t>
            </a:r>
            <a:endParaRPr sz="11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1" name="Google Shape;91;p13" descr="repeat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2796" y="4494964"/>
            <a:ext cx="322537" cy="322537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3"/>
          <p:cNvSpPr txBox="1"/>
          <p:nvPr/>
        </p:nvSpPr>
        <p:spPr>
          <a:xfrm>
            <a:off x="826313" y="2442863"/>
            <a:ext cx="1737900" cy="11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42900" marR="0" lvl="0" indent="-234950" algn="l" rtl="0">
              <a:spcBef>
                <a:spcPts val="0"/>
              </a:spcBef>
              <a:spcAft>
                <a:spcPts val="0"/>
              </a:spcAft>
              <a:buSzPts val="1100"/>
              <a:buFont typeface="Raleway"/>
              <a:buChar char="●"/>
            </a:pPr>
            <a:r>
              <a:rPr lang="en" sz="1100" i="1">
                <a:latin typeface="Raleway"/>
                <a:ea typeface="Raleway"/>
                <a:cs typeface="Raleway"/>
                <a:sym typeface="Raleway"/>
              </a:rPr>
              <a:t>Remain informed on CMR and metadata model updates</a:t>
            </a:r>
            <a:endParaRPr sz="1100" i="1">
              <a:latin typeface="Raleway"/>
              <a:ea typeface="Raleway"/>
              <a:cs typeface="Raleway"/>
              <a:sym typeface="Raleway"/>
            </a:endParaRPr>
          </a:p>
          <a:p>
            <a:pPr marL="3429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i="1">
              <a:latin typeface="Raleway"/>
              <a:ea typeface="Raleway"/>
              <a:cs typeface="Raleway"/>
              <a:sym typeface="Raleway"/>
            </a:endParaRPr>
          </a:p>
          <a:p>
            <a:pPr marL="342900" marR="0" lvl="0" indent="-234950" algn="l" rtl="0">
              <a:spcBef>
                <a:spcPts val="0"/>
              </a:spcBef>
              <a:spcAft>
                <a:spcPts val="0"/>
              </a:spcAft>
              <a:buSzPts val="1100"/>
              <a:buFont typeface="Raleway"/>
              <a:buChar char="●"/>
            </a:pPr>
            <a:r>
              <a:rPr lang="en" sz="1100" i="1">
                <a:latin typeface="Raleway"/>
                <a:ea typeface="Raleway"/>
                <a:cs typeface="Raleway"/>
                <a:sym typeface="Raleway"/>
              </a:rPr>
              <a:t>Report progress to ESDIS</a:t>
            </a:r>
            <a:endParaRPr sz="1100" i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1184553" y="844719"/>
            <a:ext cx="894900" cy="1030200"/>
          </a:xfrm>
          <a:prstGeom prst="can">
            <a:avLst>
              <a:gd name="adj" fmla="val 23623"/>
            </a:avLst>
          </a:prstGeom>
          <a:solidFill>
            <a:srgbClr val="A0D2F4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CMR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4" name="Google Shape;94;p13"/>
          <p:cNvGrpSpPr/>
          <p:nvPr/>
        </p:nvGrpSpPr>
        <p:grpSpPr>
          <a:xfrm>
            <a:off x="2655246" y="1719890"/>
            <a:ext cx="882605" cy="906856"/>
            <a:chOff x="1817278" y="1980028"/>
            <a:chExt cx="955200" cy="920759"/>
          </a:xfrm>
        </p:grpSpPr>
        <p:pic>
          <p:nvPicPr>
            <p:cNvPr id="95" name="Google Shape;95;p13" descr="group, half icon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957720" y="1980028"/>
              <a:ext cx="674459" cy="6744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6" name="Google Shape;96;p13"/>
            <p:cNvSpPr txBox="1"/>
            <p:nvPr/>
          </p:nvSpPr>
          <p:spPr>
            <a:xfrm>
              <a:off x="1817278" y="2654487"/>
              <a:ext cx="9552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ARC Team</a:t>
              </a:r>
              <a:endParaRPr sz="1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7" name="Google Shape;97;p13"/>
          <p:cNvGrpSpPr/>
          <p:nvPr/>
        </p:nvGrpSpPr>
        <p:grpSpPr>
          <a:xfrm>
            <a:off x="4049346" y="2384908"/>
            <a:ext cx="882605" cy="906856"/>
            <a:chOff x="1817278" y="1980028"/>
            <a:chExt cx="955200" cy="920759"/>
          </a:xfrm>
        </p:grpSpPr>
        <p:pic>
          <p:nvPicPr>
            <p:cNvPr id="98" name="Google Shape;98;p13" descr="group, half icon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957720" y="1980028"/>
              <a:ext cx="674459" cy="6744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" name="Google Shape;99;p13"/>
            <p:cNvSpPr txBox="1"/>
            <p:nvPr/>
          </p:nvSpPr>
          <p:spPr>
            <a:xfrm>
              <a:off x="1817278" y="2654487"/>
              <a:ext cx="9552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DAAC</a:t>
              </a:r>
              <a:endParaRPr sz="1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" name="Google Shape;100;p13"/>
          <p:cNvGrpSpPr/>
          <p:nvPr/>
        </p:nvGrpSpPr>
        <p:grpSpPr>
          <a:xfrm>
            <a:off x="2682759" y="3291658"/>
            <a:ext cx="882605" cy="906856"/>
            <a:chOff x="1817278" y="1980028"/>
            <a:chExt cx="955200" cy="920759"/>
          </a:xfrm>
        </p:grpSpPr>
        <p:pic>
          <p:nvPicPr>
            <p:cNvPr id="101" name="Google Shape;101;p13" descr="group, half icon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957720" y="1980028"/>
              <a:ext cx="674459" cy="6744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2" name="Google Shape;102;p13"/>
            <p:cNvSpPr txBox="1"/>
            <p:nvPr/>
          </p:nvSpPr>
          <p:spPr>
            <a:xfrm>
              <a:off x="1817278" y="2654487"/>
              <a:ext cx="9552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/>
                <a:t>ESDIS &amp;</a:t>
              </a:r>
              <a:endParaRPr sz="1000" b="1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CMR Team</a:t>
              </a:r>
              <a:endParaRPr sz="1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3" name="Google Shape;103;p13"/>
          <p:cNvSpPr/>
          <p:nvPr/>
        </p:nvSpPr>
        <p:spPr>
          <a:xfrm>
            <a:off x="7168616" y="3876683"/>
            <a:ext cx="1216800" cy="824700"/>
          </a:xfrm>
          <a:prstGeom prst="roundRect">
            <a:avLst>
              <a:gd name="adj" fmla="val 9823"/>
            </a:avLst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DAAC ingests improved metadata into CMR</a:t>
            </a:r>
            <a:endParaRPr sz="11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104" name="Google Shape;104;p13"/>
          <p:cNvGrpSpPr/>
          <p:nvPr/>
        </p:nvGrpSpPr>
        <p:grpSpPr>
          <a:xfrm>
            <a:off x="3626760" y="3373647"/>
            <a:ext cx="636461" cy="474049"/>
            <a:chOff x="3553530" y="3420315"/>
            <a:chExt cx="688811" cy="481317"/>
          </a:xfrm>
        </p:grpSpPr>
        <p:sp>
          <p:nvSpPr>
            <p:cNvPr id="105" name="Google Shape;105;p13"/>
            <p:cNvSpPr/>
            <p:nvPr/>
          </p:nvSpPr>
          <p:spPr>
            <a:xfrm rot="-7114242">
              <a:off x="3885258" y="3362765"/>
              <a:ext cx="76039" cy="684574"/>
            </a:xfrm>
            <a:custGeom>
              <a:avLst/>
              <a:gdLst/>
              <a:ahLst/>
              <a:cxnLst/>
              <a:rect l="l" t="t" r="r" b="b"/>
              <a:pathLst>
                <a:path w="132236" h="2039872" extrusionOk="0">
                  <a:moveTo>
                    <a:pt x="132236" y="2039873"/>
                  </a:moveTo>
                  <a:cubicBezTo>
                    <a:pt x="9496" y="1611685"/>
                    <a:pt x="-57820" y="809796"/>
                    <a:pt x="65267" y="-1"/>
                  </a:cubicBezTo>
                </a:path>
              </a:pathLst>
            </a:custGeom>
            <a:noFill/>
            <a:ln w="12700" cap="flat" cmpd="sng">
              <a:solidFill>
                <a:srgbClr val="A5A5A5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13"/>
            <p:cNvSpPr/>
            <p:nvPr/>
          </p:nvSpPr>
          <p:spPr>
            <a:xfrm rot="-7114242">
              <a:off x="3834574" y="3274607"/>
              <a:ext cx="76039" cy="684574"/>
            </a:xfrm>
            <a:custGeom>
              <a:avLst/>
              <a:gdLst/>
              <a:ahLst/>
              <a:cxnLst/>
              <a:rect l="l" t="t" r="r" b="b"/>
              <a:pathLst>
                <a:path w="132236" h="2039872" extrusionOk="0">
                  <a:moveTo>
                    <a:pt x="132236" y="2039873"/>
                  </a:moveTo>
                  <a:cubicBezTo>
                    <a:pt x="9496" y="1611685"/>
                    <a:pt x="-57820" y="809796"/>
                    <a:pt x="65267" y="-1"/>
                  </a:cubicBezTo>
                </a:path>
              </a:pathLst>
            </a:custGeom>
            <a:noFill/>
            <a:ln w="12700" cap="flat" cmpd="sng">
              <a:solidFill>
                <a:srgbClr val="A5A5A5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07" name="Google Shape;107;p13"/>
          <p:cNvCxnSpPr>
            <a:endCxn id="95" idx="0"/>
          </p:cNvCxnSpPr>
          <p:nvPr/>
        </p:nvCxnSpPr>
        <p:spPr>
          <a:xfrm>
            <a:off x="2079014" y="1502390"/>
            <a:ext cx="1017600" cy="217500"/>
          </a:xfrm>
          <a:prstGeom prst="bentConnector2">
            <a:avLst/>
          </a:prstGeom>
          <a:noFill/>
          <a:ln w="31750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08" name="Google Shape;108;p13"/>
          <p:cNvCxnSpPr>
            <a:stCxn id="96" idx="2"/>
            <a:endCxn id="98" idx="1"/>
          </p:cNvCxnSpPr>
          <p:nvPr/>
        </p:nvCxnSpPr>
        <p:spPr>
          <a:xfrm rot="-5400000" flipH="1">
            <a:off x="3592748" y="2130545"/>
            <a:ext cx="90300" cy="1082700"/>
          </a:xfrm>
          <a:prstGeom prst="bentConnector2">
            <a:avLst/>
          </a:prstGeom>
          <a:noFill/>
          <a:ln w="31750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09" name="Google Shape;109;p13"/>
          <p:cNvCxnSpPr>
            <a:stCxn id="98" idx="3"/>
            <a:endCxn id="110" idx="1"/>
          </p:cNvCxnSpPr>
          <p:nvPr/>
        </p:nvCxnSpPr>
        <p:spPr>
          <a:xfrm>
            <a:off x="4802314" y="2717045"/>
            <a:ext cx="625200" cy="0"/>
          </a:xfrm>
          <a:prstGeom prst="straightConnector1">
            <a:avLst/>
          </a:prstGeom>
          <a:noFill/>
          <a:ln w="31750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11" name="Google Shape;111;p13"/>
          <p:cNvCxnSpPr>
            <a:stCxn id="103" idx="0"/>
          </p:cNvCxnSpPr>
          <p:nvPr/>
        </p:nvCxnSpPr>
        <p:spPr>
          <a:xfrm rot="5400000" flipH="1">
            <a:off x="3599516" y="-300817"/>
            <a:ext cx="2661000" cy="5694000"/>
          </a:xfrm>
          <a:prstGeom prst="bentConnector2">
            <a:avLst/>
          </a:prstGeom>
          <a:noFill/>
          <a:ln w="31750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112" name="Google Shape;112;p13"/>
          <p:cNvGrpSpPr/>
          <p:nvPr/>
        </p:nvGrpSpPr>
        <p:grpSpPr>
          <a:xfrm>
            <a:off x="2531945" y="2526236"/>
            <a:ext cx="221557" cy="831294"/>
            <a:chOff x="2368665" y="2559911"/>
            <a:chExt cx="239780" cy="844039"/>
          </a:xfrm>
        </p:grpSpPr>
        <p:sp>
          <p:nvSpPr>
            <p:cNvPr id="113" name="Google Shape;113;p13"/>
            <p:cNvSpPr/>
            <p:nvPr/>
          </p:nvSpPr>
          <p:spPr>
            <a:xfrm>
              <a:off x="2368665" y="2559911"/>
              <a:ext cx="153130" cy="844039"/>
            </a:xfrm>
            <a:custGeom>
              <a:avLst/>
              <a:gdLst/>
              <a:ahLst/>
              <a:cxnLst/>
              <a:rect l="l" t="t" r="r" b="b"/>
              <a:pathLst>
                <a:path w="153130" h="1663131" extrusionOk="0">
                  <a:moveTo>
                    <a:pt x="153130" y="1663131"/>
                  </a:moveTo>
                  <a:cubicBezTo>
                    <a:pt x="40665" y="1326082"/>
                    <a:pt x="-54564" y="738950"/>
                    <a:pt x="36205" y="0"/>
                  </a:cubicBezTo>
                </a:path>
              </a:pathLst>
            </a:custGeom>
            <a:noFill/>
            <a:ln w="12700" cap="flat" cmpd="sng">
              <a:solidFill>
                <a:srgbClr val="A5A5A5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13"/>
            <p:cNvSpPr/>
            <p:nvPr/>
          </p:nvSpPr>
          <p:spPr>
            <a:xfrm>
              <a:off x="2454404" y="2582645"/>
              <a:ext cx="154041" cy="802670"/>
            </a:xfrm>
            <a:custGeom>
              <a:avLst/>
              <a:gdLst/>
              <a:ahLst/>
              <a:cxnLst/>
              <a:rect l="l" t="t" r="r" b="b"/>
              <a:pathLst>
                <a:path w="154041" h="1581616" extrusionOk="0">
                  <a:moveTo>
                    <a:pt x="154041" y="1581616"/>
                  </a:moveTo>
                  <a:cubicBezTo>
                    <a:pt x="41576" y="1244567"/>
                    <a:pt x="-47734" y="738950"/>
                    <a:pt x="28238" y="0"/>
                  </a:cubicBezTo>
                </a:path>
              </a:pathLst>
            </a:custGeom>
            <a:noFill/>
            <a:ln w="12700" cap="flat" cmpd="sng">
              <a:solidFill>
                <a:srgbClr val="A5A5A5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" name="Google Shape;115;p13"/>
          <p:cNvGrpSpPr/>
          <p:nvPr/>
        </p:nvGrpSpPr>
        <p:grpSpPr>
          <a:xfrm>
            <a:off x="3537834" y="1504150"/>
            <a:ext cx="1958629" cy="786844"/>
            <a:chOff x="3538951" y="1522137"/>
            <a:chExt cx="1918531" cy="798908"/>
          </a:xfrm>
        </p:grpSpPr>
        <p:sp>
          <p:nvSpPr>
            <p:cNvPr id="116" name="Google Shape;116;p13"/>
            <p:cNvSpPr/>
            <p:nvPr/>
          </p:nvSpPr>
          <p:spPr>
            <a:xfrm rot="7462821">
              <a:off x="3891032" y="1637132"/>
              <a:ext cx="91077" cy="752621"/>
            </a:xfrm>
            <a:custGeom>
              <a:avLst/>
              <a:gdLst/>
              <a:ahLst/>
              <a:cxnLst/>
              <a:rect l="l" t="t" r="r" b="b"/>
              <a:pathLst>
                <a:path w="158245" h="1598385" extrusionOk="0">
                  <a:moveTo>
                    <a:pt x="158245" y="1598385"/>
                  </a:moveTo>
                  <a:cubicBezTo>
                    <a:pt x="-27960" y="1091152"/>
                    <a:pt x="-58883" y="504707"/>
                    <a:pt x="114016" y="-1"/>
                  </a:cubicBezTo>
                </a:path>
              </a:pathLst>
            </a:custGeom>
            <a:noFill/>
            <a:ln w="12700" cap="flat" cmpd="sng">
              <a:solidFill>
                <a:srgbClr val="A5A5A5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13"/>
            <p:cNvSpPr/>
            <p:nvPr/>
          </p:nvSpPr>
          <p:spPr>
            <a:xfrm rot="7462821">
              <a:off x="3823211" y="1705541"/>
              <a:ext cx="89267" cy="738046"/>
            </a:xfrm>
            <a:custGeom>
              <a:avLst/>
              <a:gdLst/>
              <a:ahLst/>
              <a:cxnLst/>
              <a:rect l="l" t="t" r="r" b="b"/>
              <a:pathLst>
                <a:path w="155101" h="1567431" extrusionOk="0">
                  <a:moveTo>
                    <a:pt x="155101" y="1567431"/>
                  </a:moveTo>
                  <a:cubicBezTo>
                    <a:pt x="-31104" y="1060198"/>
                    <a:pt x="-51188" y="519809"/>
                    <a:pt x="103193" y="0"/>
                  </a:cubicBezTo>
                </a:path>
              </a:pathLst>
            </a:custGeom>
            <a:noFill/>
            <a:ln w="12700" cap="flat" cmpd="sng">
              <a:solidFill>
                <a:srgbClr val="A5A5A5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13"/>
            <p:cNvSpPr txBox="1"/>
            <p:nvPr/>
          </p:nvSpPr>
          <p:spPr>
            <a:xfrm>
              <a:off x="3565682" y="1522137"/>
              <a:ext cx="18918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342900" marR="0" lvl="0" indent="-23495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Raleway"/>
                <a:buChar char="●"/>
              </a:pPr>
              <a:r>
                <a:rPr lang="en" sz="1100" i="1"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rPr>
                <a:t>Resolve collection and granule metadata content issues</a:t>
              </a:r>
              <a:endParaRPr sz="1100" i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110" name="Google Shape;110;p13"/>
          <p:cNvSpPr/>
          <p:nvPr/>
        </p:nvSpPr>
        <p:spPr>
          <a:xfrm>
            <a:off x="5427447" y="2332347"/>
            <a:ext cx="1216800" cy="769500"/>
          </a:xfrm>
          <a:prstGeom prst="roundRect">
            <a:avLst>
              <a:gd name="adj" fmla="val 9823"/>
            </a:avLst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DAAC devise</a:t>
            </a:r>
            <a:r>
              <a:rPr lang="en" sz="1100">
                <a:latin typeface="Raleway"/>
                <a:ea typeface="Raleway"/>
                <a:cs typeface="Raleway"/>
                <a:sym typeface="Raleway"/>
              </a:rPr>
              <a:t>s</a:t>
            </a:r>
            <a:r>
              <a:rPr lang="en" sz="11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strategy and timeline to</a:t>
            </a:r>
            <a:r>
              <a:rPr lang="en" sz="110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11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work </a:t>
            </a:r>
            <a:r>
              <a:rPr lang="en" sz="1100">
                <a:latin typeface="Raleway"/>
                <a:ea typeface="Raleway"/>
                <a:cs typeface="Raleway"/>
                <a:sym typeface="Raleway"/>
              </a:rPr>
              <a:t>findings</a:t>
            </a:r>
            <a:endParaRPr sz="11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9" name="Google Shape;119;p13"/>
          <p:cNvSpPr/>
          <p:nvPr/>
        </p:nvSpPr>
        <p:spPr>
          <a:xfrm>
            <a:off x="5427447" y="3904382"/>
            <a:ext cx="1216800" cy="769500"/>
          </a:xfrm>
          <a:prstGeom prst="roundRect">
            <a:avLst>
              <a:gd name="adj" fmla="val 9823"/>
            </a:avLst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DAAC performs incremental metadata improvements</a:t>
            </a:r>
            <a:endParaRPr sz="11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20" name="Google Shape;120;p13"/>
          <p:cNvCxnSpPr>
            <a:stCxn id="110" idx="2"/>
            <a:endCxn id="119" idx="0"/>
          </p:cNvCxnSpPr>
          <p:nvPr/>
        </p:nvCxnSpPr>
        <p:spPr>
          <a:xfrm>
            <a:off x="6035847" y="3101847"/>
            <a:ext cx="0" cy="802500"/>
          </a:xfrm>
          <a:prstGeom prst="straightConnector1">
            <a:avLst/>
          </a:prstGeom>
          <a:noFill/>
          <a:ln w="31750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21" name="Google Shape;121;p13"/>
          <p:cNvCxnSpPr>
            <a:stCxn id="119" idx="3"/>
            <a:endCxn id="103" idx="1"/>
          </p:cNvCxnSpPr>
          <p:nvPr/>
        </p:nvCxnSpPr>
        <p:spPr>
          <a:xfrm>
            <a:off x="6644247" y="4289132"/>
            <a:ext cx="524400" cy="0"/>
          </a:xfrm>
          <a:prstGeom prst="straightConnector1">
            <a:avLst/>
          </a:prstGeom>
          <a:noFill/>
          <a:ln w="31750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122" name="Google Shape;122;p13" descr="Image result for reports icon"/>
          <p:cNvPicPr preferRelativeResize="0"/>
          <p:nvPr/>
        </p:nvPicPr>
        <p:blipFill rotWithShape="1">
          <a:blip r:embed="rId5">
            <a:alphaModFix/>
          </a:blip>
          <a:srcRect r="8742"/>
          <a:stretch/>
        </p:blipFill>
        <p:spPr>
          <a:xfrm>
            <a:off x="3537806" y="2052549"/>
            <a:ext cx="524025" cy="5741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4"/>
          <p:cNvSpPr txBox="1">
            <a:spLocks noGrp="1"/>
          </p:cNvSpPr>
          <p:nvPr>
            <p:ph type="title"/>
          </p:nvPr>
        </p:nvSpPr>
        <p:spPr>
          <a:xfrm>
            <a:off x="377850" y="202150"/>
            <a:ext cx="83883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ARC Metadata Quality Framework</a:t>
            </a:r>
            <a:endParaRPr/>
          </a:p>
        </p:txBody>
      </p:sp>
      <p:sp>
        <p:nvSpPr>
          <p:cNvPr id="128" name="Google Shape;128;p14"/>
          <p:cNvSpPr txBox="1">
            <a:spLocks noGrp="1"/>
          </p:cNvSpPr>
          <p:nvPr>
            <p:ph type="body" idx="1"/>
          </p:nvPr>
        </p:nvSpPr>
        <p:spPr>
          <a:xfrm>
            <a:off x="163800" y="1224100"/>
            <a:ext cx="3252300" cy="36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Systematically assess metadata records for quality</a:t>
            </a:r>
            <a:endParaRPr sz="1400" dirty="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 dirty="0"/>
              <a:t>Emphasizes correctness, completeness, consistency</a:t>
            </a:r>
            <a:endParaRPr sz="1400" dirty="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 dirty="0"/>
              <a:t>Color flag assigned to each metadata element based on the urgency/importance of any findings </a:t>
            </a:r>
            <a:endParaRPr sz="1400" dirty="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 dirty="0"/>
              <a:t>Quality criteria is documented in the </a:t>
            </a:r>
            <a:r>
              <a:rPr lang="en" sz="1400" u="sng" dirty="0">
                <a:hlinkClick r:id="rId3"/>
              </a:rPr>
              <a:t>CMR metadata curation wiki space</a:t>
            </a:r>
            <a:r>
              <a:rPr lang="en" sz="1400" dirty="0"/>
              <a:t> </a:t>
            </a:r>
            <a:endParaRPr sz="1400" dirty="0"/>
          </a:p>
        </p:txBody>
      </p:sp>
      <p:graphicFrame>
        <p:nvGraphicFramePr>
          <p:cNvPr id="129" name="Google Shape;129;p14"/>
          <p:cNvGraphicFramePr/>
          <p:nvPr/>
        </p:nvGraphicFramePr>
        <p:xfrm>
          <a:off x="3482750" y="1224090"/>
          <a:ext cx="5283400" cy="3836670"/>
        </p:xfrm>
        <a:graphic>
          <a:graphicData uri="http://schemas.openxmlformats.org/drawingml/2006/table">
            <a:tbl>
              <a:tblPr>
                <a:noFill/>
                <a:tableStyleId>{64030FB0-BB59-47AF-8E77-7728030B343F}</a:tableStyleId>
              </a:tblPr>
              <a:tblGrid>
                <a:gridCol w="1225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Priority Categorization</a:t>
                      </a:r>
                      <a:endParaRPr sz="1000" b="1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6675" marR="66675" marT="66675" marB="66675">
                    <a:lnB w="12700" cap="flat" cmpd="sng">
                      <a:solidFill>
                        <a:srgbClr val="78909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Justification</a:t>
                      </a:r>
                      <a:endParaRPr sz="1000" b="1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6675" marR="66675" marT="66675" marB="6667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Red = High Priority Findings</a:t>
                      </a:r>
                      <a:endParaRPr sz="10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6675" marR="66675" marT="66675" marB="66675">
                    <a:lnL w="12700" cap="flat" cmpd="sng">
                      <a:solidFill>
                        <a:srgbClr val="78909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8909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8909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8909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Emphasizes metadata completeness, accuracy, and data accessibility. Metadata that fails to meet CMR requirements or that are factually incorrect constitute a high priority finding. </a:t>
                      </a:r>
                      <a:endParaRPr sz="8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Examples:</a:t>
                      </a:r>
                      <a:endParaRPr sz="8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marL="342900" lvl="0" indent="-215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Raleway"/>
                        <a:buChar char="●"/>
                      </a:pPr>
                      <a:r>
                        <a:rPr lang="en" sz="8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Broken or missing data access URL</a:t>
                      </a:r>
                      <a:endParaRPr sz="8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marL="342900" lvl="0" indent="-215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Raleway"/>
                        <a:buChar char="●"/>
                      </a:pPr>
                      <a:r>
                        <a:rPr lang="en" sz="8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Non-compliance to controlled vocabulary</a:t>
                      </a:r>
                      <a:endParaRPr sz="8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Metadata fields flagged as red are required to be addressed by the data center. </a:t>
                      </a:r>
                      <a:endParaRPr sz="8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6675" marR="66675" marT="66675" marB="66675">
                    <a:lnL w="12700" cap="flat" cmpd="sng">
                      <a:solidFill>
                        <a:srgbClr val="78909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Yellow = Medium Priority Findings</a:t>
                      </a:r>
                      <a:endParaRPr sz="10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6675" marR="66675" marT="66675" marB="66675">
                    <a:lnT w="12700" cap="flat" cmpd="sng">
                      <a:solidFill>
                        <a:srgbClr val="78909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Emphasizes metadata completeness and consistency - recommendations focus on ways to help improve data discoverability and usability that go beyond CMR requirements.  </a:t>
                      </a:r>
                      <a:endParaRPr sz="8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Examples:</a:t>
                      </a:r>
                      <a:endParaRPr sz="8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marL="342900" lvl="0" indent="-215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Raleway"/>
                        <a:buChar char="●"/>
                      </a:pPr>
                      <a:r>
                        <a:rPr lang="en" sz="8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 URL is missing a description. While not required, descriptions provide important context for the URL. </a:t>
                      </a:r>
                      <a:endParaRPr sz="8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marL="342900" lvl="0" indent="-215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Raleway"/>
                        <a:buChar char="●"/>
                      </a:pPr>
                      <a:r>
                        <a:rPr lang="en" sz="8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The same resource is labelled differently between metadata records  </a:t>
                      </a:r>
                      <a:endParaRPr sz="8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Data centers are highly encouraged to address yellow findings and are encouraged to provide a rationale for unaddressed items.</a:t>
                      </a:r>
                      <a:endParaRPr sz="8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Blue = Low Priority Findings</a:t>
                      </a:r>
                      <a:endParaRPr sz="10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6675" marR="66675" marT="66675" marB="66675">
                    <a:lnB w="12700" cap="flat" cmpd="sng">
                      <a:solidFill>
                        <a:srgbClr val="78909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Documents minor metadata consistency, completeness and accuracy issues.</a:t>
                      </a:r>
                      <a:endParaRPr sz="8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Examples:</a:t>
                      </a:r>
                      <a:endParaRPr sz="8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marL="342900" lvl="0" indent="-215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Raleway"/>
                        <a:buChar char="●"/>
                      </a:pPr>
                      <a:r>
                        <a:rPr lang="en" sz="8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URLs that need to be updated from the ‘http’ to ‘https’ protocol  </a:t>
                      </a:r>
                      <a:endParaRPr sz="8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marL="342900" lvl="0" indent="-215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Raleway"/>
                        <a:buChar char="●"/>
                      </a:pPr>
                      <a:r>
                        <a:rPr lang="en" sz="8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 DOI is provided but the DOI Authority is not specified</a:t>
                      </a:r>
                      <a:endParaRPr sz="8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Addressing blue findings are optional and up to the discretion of the data center.   </a:t>
                      </a:r>
                      <a:endParaRPr sz="8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Green = No Findings/Issues</a:t>
                      </a:r>
                      <a:endParaRPr sz="10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6675" marR="66675" marT="66675" marB="66675">
                    <a:lnL w="12700" cap="flat" cmpd="sng">
                      <a:solidFill>
                        <a:srgbClr val="78909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8909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8909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8909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Metadata elements flagged green are free of issues and require no action on behalf of the data center. </a:t>
                      </a:r>
                      <a:endParaRPr sz="8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6675" marR="66675" marT="66675" marB="66675">
                    <a:lnL w="12700" cap="flat" cmpd="sng">
                      <a:solidFill>
                        <a:srgbClr val="78909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0" name="Google Shape;130;p14"/>
          <p:cNvSpPr txBox="1"/>
          <p:nvPr/>
        </p:nvSpPr>
        <p:spPr>
          <a:xfrm>
            <a:off x="5253103" y="849106"/>
            <a:ext cx="1742700" cy="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 sz="1800" u="sng" dirty="0">
                <a:solidFill>
                  <a:schemeClr val="hlink"/>
                </a:solidFill>
                <a:latin typeface="Avenir"/>
                <a:ea typeface="Avenir"/>
                <a:cs typeface="Avenir"/>
                <a:sym typeface="Avenir"/>
                <a:hlinkClick r:id="rId4"/>
              </a:rPr>
              <a:t>Priority matrix</a:t>
            </a:r>
            <a:endParaRPr sz="1100" dirty="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5"/>
          <p:cNvSpPr txBox="1">
            <a:spLocks noGrp="1"/>
          </p:cNvSpPr>
          <p:nvPr>
            <p:ph type="title"/>
          </p:nvPr>
        </p:nvSpPr>
        <p:spPr>
          <a:xfrm>
            <a:off x="377850" y="202150"/>
            <a:ext cx="83883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pyQuARC</a:t>
            </a:r>
            <a:endParaRPr dirty="0"/>
          </a:p>
        </p:txBody>
      </p:sp>
      <p:sp>
        <p:nvSpPr>
          <p:cNvPr id="136" name="Google Shape;136;p15"/>
          <p:cNvSpPr txBox="1">
            <a:spLocks noGrp="1"/>
          </p:cNvSpPr>
          <p:nvPr>
            <p:ph type="body" idx="1"/>
          </p:nvPr>
        </p:nvSpPr>
        <p:spPr>
          <a:xfrm>
            <a:off x="163800" y="2879500"/>
            <a:ext cx="3870300" cy="203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Open source software that can be adapted and customized by a data provider to allow for quality checks that evolve with their needs</a:t>
            </a:r>
            <a:endParaRPr sz="1400"/>
          </a:p>
          <a:p>
            <a:pPr marL="0" lvl="0" indent="0" algn="just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u="sng">
                <a:hlinkClick r:id="rId3"/>
              </a:rPr>
              <a:t>https://github.com/NASA-IMPACT/pyquarc</a:t>
            </a:r>
            <a:r>
              <a:rPr lang="en"/>
              <a:t> </a:t>
            </a:r>
            <a:endParaRPr sz="1000"/>
          </a:p>
        </p:txBody>
      </p:sp>
      <p:sp>
        <p:nvSpPr>
          <p:cNvPr id="137" name="Google Shape;137;p15"/>
          <p:cNvSpPr txBox="1">
            <a:spLocks noGrp="1"/>
          </p:cNvSpPr>
          <p:nvPr>
            <p:ph type="body" idx="1"/>
          </p:nvPr>
        </p:nvSpPr>
        <p:spPr>
          <a:xfrm>
            <a:off x="163800" y="1224100"/>
            <a:ext cx="8816400" cy="165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pyQuARC - open source python library for Earth observation metadata quality assessment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Goal:  implement ARC’s metadata quality assessment framework in an automated tool </a:t>
            </a:r>
            <a:endParaRPr sz="1400"/>
          </a:p>
          <a:p>
            <a:pPr marL="457200" lvl="0" indent="-317500" algn="just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Flags opportunities to improve or add to contextual metadata information in order to help the user connect to relevant data products </a:t>
            </a:r>
            <a:endParaRPr sz="1400"/>
          </a:p>
          <a:p>
            <a:pPr marL="457200" lvl="0" indent="-317500" algn="just" rtl="0">
              <a:spcBef>
                <a:spcPts val="1600"/>
              </a:spcBef>
              <a:spcAft>
                <a:spcPts val="1600"/>
              </a:spcAft>
              <a:buSzPts val="1400"/>
              <a:buChar char="●"/>
            </a:pPr>
            <a:r>
              <a:rPr lang="en" sz="1400"/>
              <a:t>Frees up human evaluators to make more sophisticated assessments </a:t>
            </a:r>
            <a:endParaRPr sz="1400"/>
          </a:p>
        </p:txBody>
      </p:sp>
      <p:grpSp>
        <p:nvGrpSpPr>
          <p:cNvPr id="138" name="Google Shape;138;p15"/>
          <p:cNvGrpSpPr/>
          <p:nvPr/>
        </p:nvGrpSpPr>
        <p:grpSpPr>
          <a:xfrm>
            <a:off x="4070934" y="2860363"/>
            <a:ext cx="5038462" cy="2207098"/>
            <a:chOff x="377850" y="2817913"/>
            <a:chExt cx="5224994" cy="2274655"/>
          </a:xfrm>
        </p:grpSpPr>
        <p:cxnSp>
          <p:nvCxnSpPr>
            <p:cNvPr id="139" name="Google Shape;139;p15"/>
            <p:cNvCxnSpPr/>
            <p:nvPr/>
          </p:nvCxnSpPr>
          <p:spPr>
            <a:xfrm>
              <a:off x="2965100" y="3194650"/>
              <a:ext cx="0" cy="3825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0" name="Google Shape;140;p15"/>
            <p:cNvSpPr/>
            <p:nvPr/>
          </p:nvSpPr>
          <p:spPr>
            <a:xfrm>
              <a:off x="377850" y="3046525"/>
              <a:ext cx="788400" cy="1052700"/>
            </a:xfrm>
            <a:prstGeom prst="can">
              <a:avLst>
                <a:gd name="adj" fmla="val 25000"/>
              </a:avLst>
            </a:prstGeom>
            <a:solidFill>
              <a:srgbClr val="D9D9D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aleway"/>
                  <a:ea typeface="Raleway"/>
                  <a:cs typeface="Raleway"/>
                  <a:sym typeface="Raleway"/>
                </a:rPr>
                <a:t>CMR</a:t>
              </a:r>
              <a:endParaRPr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141" name="Google Shape;141;p15"/>
            <p:cNvCxnSpPr>
              <a:stCxn id="142" idx="3"/>
            </p:cNvCxnSpPr>
            <p:nvPr/>
          </p:nvCxnSpPr>
          <p:spPr>
            <a:xfrm>
              <a:off x="2592299" y="3572874"/>
              <a:ext cx="742800" cy="9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42" name="Google Shape;142;p15"/>
            <p:cNvSpPr/>
            <p:nvPr/>
          </p:nvSpPr>
          <p:spPr>
            <a:xfrm>
              <a:off x="1632299" y="3242574"/>
              <a:ext cx="960000" cy="660600"/>
            </a:xfrm>
            <a:prstGeom prst="flowChartAlternateProcess">
              <a:avLst/>
            </a:prstGeom>
            <a:solidFill>
              <a:srgbClr val="D9D2E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latin typeface="Raleway"/>
                  <a:ea typeface="Raleway"/>
                  <a:cs typeface="Raleway"/>
                  <a:sym typeface="Raleway"/>
                </a:rPr>
                <a:t>ARC imports metadata record</a:t>
              </a:r>
              <a:endParaRPr sz="800"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143" name="Google Shape;143;p15"/>
            <p:cNvCxnSpPr>
              <a:stCxn id="144" idx="3"/>
              <a:endCxn id="145" idx="1"/>
            </p:cNvCxnSpPr>
            <p:nvPr/>
          </p:nvCxnSpPr>
          <p:spPr>
            <a:xfrm>
              <a:off x="4231899" y="3559399"/>
              <a:ext cx="582600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45" name="Google Shape;145;p15"/>
            <p:cNvSpPr/>
            <p:nvPr/>
          </p:nvSpPr>
          <p:spPr>
            <a:xfrm>
              <a:off x="4814444" y="3163543"/>
              <a:ext cx="788400" cy="791700"/>
            </a:xfrm>
            <a:prstGeom prst="foldedCorner">
              <a:avLst>
                <a:gd name="adj" fmla="val 16667"/>
              </a:avLst>
            </a:prstGeom>
            <a:solidFill>
              <a:srgbClr val="D9D2E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latin typeface="Raleway"/>
                  <a:ea typeface="Raleway"/>
                  <a:cs typeface="Raleway"/>
                  <a:sym typeface="Raleway"/>
                </a:rPr>
                <a:t>ARC’s findings are reported to the DAAC</a:t>
              </a:r>
              <a:endParaRPr sz="800"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146" name="Google Shape;146;p15"/>
            <p:cNvCxnSpPr>
              <a:stCxn id="145" idx="2"/>
            </p:cNvCxnSpPr>
            <p:nvPr/>
          </p:nvCxnSpPr>
          <p:spPr>
            <a:xfrm>
              <a:off x="5208644" y="3955243"/>
              <a:ext cx="300" cy="3321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47" name="Google Shape;147;p15"/>
            <p:cNvSpPr/>
            <p:nvPr/>
          </p:nvSpPr>
          <p:spPr>
            <a:xfrm>
              <a:off x="4814344" y="4300868"/>
              <a:ext cx="788400" cy="791700"/>
            </a:xfrm>
            <a:prstGeom prst="roundRect">
              <a:avLst>
                <a:gd name="adj" fmla="val 16667"/>
              </a:avLst>
            </a:prstGeom>
            <a:solidFill>
              <a:srgbClr val="D9EAD3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latin typeface="Raleway"/>
                  <a:ea typeface="Raleway"/>
                  <a:cs typeface="Raleway"/>
                  <a:sym typeface="Raleway"/>
                </a:rPr>
                <a:t>DAAC resolves findings</a:t>
              </a:r>
              <a:endParaRPr sz="800"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148" name="Google Shape;148;p15"/>
            <p:cNvCxnSpPr/>
            <p:nvPr/>
          </p:nvCxnSpPr>
          <p:spPr>
            <a:xfrm flipH="1">
              <a:off x="4057144" y="4695823"/>
              <a:ext cx="757200" cy="12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49" name="Google Shape;149;p15"/>
            <p:cNvSpPr/>
            <p:nvPr/>
          </p:nvSpPr>
          <p:spPr>
            <a:xfrm>
              <a:off x="3268808" y="4300868"/>
              <a:ext cx="788400" cy="791700"/>
            </a:xfrm>
            <a:prstGeom prst="roundRect">
              <a:avLst>
                <a:gd name="adj" fmla="val 16667"/>
              </a:avLst>
            </a:prstGeom>
            <a:solidFill>
              <a:srgbClr val="D9EAD3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latin typeface="Raleway"/>
                  <a:ea typeface="Raleway"/>
                  <a:cs typeface="Raleway"/>
                  <a:sym typeface="Raleway"/>
                </a:rPr>
                <a:t>DAAC ingests improved metadata into CMR</a:t>
              </a:r>
              <a:endParaRPr sz="800"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150" name="Google Shape;150;p15"/>
            <p:cNvCxnSpPr>
              <a:stCxn id="140" idx="3"/>
              <a:endCxn id="149" idx="1"/>
            </p:cNvCxnSpPr>
            <p:nvPr/>
          </p:nvCxnSpPr>
          <p:spPr>
            <a:xfrm rot="-5400000" flipH="1">
              <a:off x="1721700" y="3149575"/>
              <a:ext cx="597600" cy="2496900"/>
            </a:xfrm>
            <a:prstGeom prst="bentConnector2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15"/>
            <p:cNvCxnSpPr>
              <a:endCxn id="140" idx="3"/>
            </p:cNvCxnSpPr>
            <p:nvPr/>
          </p:nvCxnSpPr>
          <p:spPr>
            <a:xfrm rot="10800000" flipH="1">
              <a:off x="770250" y="4099225"/>
              <a:ext cx="1800" cy="2151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44" name="Google Shape;144;p15"/>
            <p:cNvSpPr/>
            <p:nvPr/>
          </p:nvSpPr>
          <p:spPr>
            <a:xfrm>
              <a:off x="3335199" y="3229099"/>
              <a:ext cx="896700" cy="660600"/>
            </a:xfrm>
            <a:prstGeom prst="flowChartAlternateProcess">
              <a:avLst/>
            </a:prstGeom>
            <a:solidFill>
              <a:srgbClr val="D9D2E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latin typeface="Raleway"/>
                  <a:ea typeface="Raleway"/>
                  <a:cs typeface="Raleway"/>
                  <a:sym typeface="Raleway"/>
                </a:rPr>
                <a:t>Two ARC curators perform a content review</a:t>
              </a:r>
              <a:endParaRPr sz="800"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152" name="Google Shape;152;p15"/>
            <p:cNvCxnSpPr>
              <a:stCxn id="140" idx="4"/>
              <a:endCxn id="142" idx="1"/>
            </p:cNvCxnSpPr>
            <p:nvPr/>
          </p:nvCxnSpPr>
          <p:spPr>
            <a:xfrm>
              <a:off x="1166250" y="3572875"/>
              <a:ext cx="465900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53" name="Google Shape;153;p15"/>
            <p:cNvSpPr/>
            <p:nvPr/>
          </p:nvSpPr>
          <p:spPr>
            <a:xfrm>
              <a:off x="2416800" y="2817913"/>
              <a:ext cx="1093800" cy="395100"/>
            </a:xfrm>
            <a:prstGeom prst="ellipse">
              <a:avLst/>
            </a:prstGeom>
            <a:solidFill>
              <a:srgbClr val="FFF2CC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 err="1">
                  <a:latin typeface="Raleway"/>
                  <a:ea typeface="Raleway"/>
                  <a:cs typeface="Raleway"/>
                  <a:sym typeface="Raleway"/>
                </a:rPr>
                <a:t>pyQuARC</a:t>
              </a:r>
              <a:endParaRPr sz="1000" dirty="0"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154" name="Google Shape;154;p15"/>
            <p:cNvCxnSpPr>
              <a:stCxn id="153" idx="6"/>
              <a:endCxn id="144" idx="0"/>
            </p:cNvCxnSpPr>
            <p:nvPr/>
          </p:nvCxnSpPr>
          <p:spPr>
            <a:xfrm>
              <a:off x="3510600" y="3015463"/>
              <a:ext cx="273000" cy="213600"/>
            </a:xfrm>
            <a:prstGeom prst="bentConnector2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6"/>
          <p:cNvSpPr txBox="1"/>
          <p:nvPr/>
        </p:nvSpPr>
        <p:spPr>
          <a:xfrm>
            <a:off x="215250" y="985700"/>
            <a:ext cx="8765700" cy="13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The checks, messages, and rule_mappings files work together to feed into the validators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</a:pPr>
            <a:r>
              <a:rPr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Checks.json - holds the data type and the check function to apply 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aleway"/>
              <a:buChar char="●"/>
            </a:pPr>
            <a:r>
              <a:rPr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Messages.json - contains the failure and the remediation message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0" name="Google Shape;160;p16"/>
          <p:cNvSpPr txBox="1">
            <a:spLocks noGrp="1"/>
          </p:cNvSpPr>
          <p:nvPr>
            <p:ph type="title"/>
          </p:nvPr>
        </p:nvSpPr>
        <p:spPr>
          <a:xfrm>
            <a:off x="377850" y="202150"/>
            <a:ext cx="83883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pyQuARC Development</a:t>
            </a:r>
            <a:endParaRPr/>
          </a:p>
        </p:txBody>
      </p:sp>
      <p:sp>
        <p:nvSpPr>
          <p:cNvPr id="161" name="Google Shape;161;p16"/>
          <p:cNvSpPr txBox="1"/>
          <p:nvPr/>
        </p:nvSpPr>
        <p:spPr>
          <a:xfrm>
            <a:off x="261050" y="3646625"/>
            <a:ext cx="2715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155CC"/>
                </a:solidFill>
                <a:latin typeface="Raleway"/>
                <a:ea typeface="Raleway"/>
                <a:cs typeface="Raleway"/>
                <a:sym typeface="Raleway"/>
              </a:rPr>
              <a:t>checks.json</a:t>
            </a:r>
            <a:endParaRPr>
              <a:solidFill>
                <a:srgbClr val="1155CC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2" name="Google Shape;162;p16"/>
          <p:cNvSpPr txBox="1"/>
          <p:nvPr/>
        </p:nvSpPr>
        <p:spPr>
          <a:xfrm>
            <a:off x="3166338" y="2306875"/>
            <a:ext cx="2715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  <a:latin typeface="Raleway"/>
                <a:ea typeface="Raleway"/>
                <a:cs typeface="Raleway"/>
                <a:sym typeface="Raleway"/>
              </a:rPr>
              <a:t>messages.json</a:t>
            </a:r>
            <a:endParaRPr>
              <a:solidFill>
                <a:srgbClr val="38761D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3" name="Google Shape;163;p16"/>
          <p:cNvSpPr txBox="1"/>
          <p:nvPr/>
        </p:nvSpPr>
        <p:spPr>
          <a:xfrm>
            <a:off x="6107700" y="2021325"/>
            <a:ext cx="2715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06666"/>
                </a:solidFill>
                <a:latin typeface="Raleway"/>
                <a:ea typeface="Raleway"/>
                <a:cs typeface="Raleway"/>
                <a:sym typeface="Raleway"/>
              </a:rPr>
              <a:t>rule_mappings.json</a:t>
            </a:r>
            <a:endParaRPr>
              <a:solidFill>
                <a:srgbClr val="E0666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64" name="Google Shape;16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0938" y="2767513"/>
            <a:ext cx="2886075" cy="2276475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5" name="Google Shape;16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13550" y="2421513"/>
            <a:ext cx="2703600" cy="2622492"/>
          </a:xfrm>
          <a:prstGeom prst="rect">
            <a:avLst/>
          </a:prstGeom>
          <a:noFill/>
          <a:ln w="19050" cap="flat" cmpd="sng">
            <a:solidFill>
              <a:srgbClr val="E0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6" name="Google Shape;16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2963" y="4046813"/>
            <a:ext cx="2631467" cy="997187"/>
          </a:xfrm>
          <a:prstGeom prst="rect">
            <a:avLst/>
          </a:prstGeom>
          <a:noFill/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67" name="Google Shape;167;p16"/>
          <p:cNvSpPr txBox="1"/>
          <p:nvPr/>
        </p:nvSpPr>
        <p:spPr>
          <a:xfrm>
            <a:off x="215250" y="2359400"/>
            <a:ext cx="2992200" cy="8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aleway"/>
              <a:buChar char="●"/>
            </a:pPr>
            <a:r>
              <a:rPr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Rule_mappings.json -  includes the fields to apply as well as the severity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7"/>
          <p:cNvSpPr txBox="1">
            <a:spLocks noGrp="1"/>
          </p:cNvSpPr>
          <p:nvPr>
            <p:ph type="title"/>
          </p:nvPr>
        </p:nvSpPr>
        <p:spPr>
          <a:xfrm>
            <a:off x="377850" y="202150"/>
            <a:ext cx="83883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en"/>
              <a:t>pyQuARC Data Flow</a:t>
            </a:r>
            <a:endParaRPr/>
          </a:p>
        </p:txBody>
      </p:sp>
      <p:grpSp>
        <p:nvGrpSpPr>
          <p:cNvPr id="173" name="Google Shape;173;p17"/>
          <p:cNvGrpSpPr/>
          <p:nvPr/>
        </p:nvGrpSpPr>
        <p:grpSpPr>
          <a:xfrm>
            <a:off x="626888" y="1108275"/>
            <a:ext cx="8399588" cy="4041471"/>
            <a:chOff x="203125" y="1108275"/>
            <a:chExt cx="8399588" cy="4041471"/>
          </a:xfrm>
        </p:grpSpPr>
        <p:pic>
          <p:nvPicPr>
            <p:cNvPr id="174" name="Google Shape;174;p1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03125" y="1108275"/>
              <a:ext cx="6179325" cy="4035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5" name="Google Shape;175;p17"/>
            <p:cNvSpPr txBox="1"/>
            <p:nvPr/>
          </p:nvSpPr>
          <p:spPr>
            <a:xfrm>
              <a:off x="4264713" y="1948900"/>
              <a:ext cx="4338000" cy="32008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457200" lvl="0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Raleway"/>
                <a:buAutoNum type="arabicPeriod"/>
              </a:pPr>
              <a:r>
                <a:rPr lang="en" dirty="0" err="1">
                  <a:latin typeface="Raleway"/>
                  <a:ea typeface="Raleway"/>
                  <a:cs typeface="Raleway"/>
                  <a:sym typeface="Raleway"/>
                </a:rPr>
                <a:t>main.py</a:t>
              </a:r>
              <a:r>
                <a:rPr lang="en" dirty="0">
                  <a:latin typeface="Raleway"/>
                  <a:ea typeface="Raleway"/>
                  <a:cs typeface="Raleway"/>
                  <a:sym typeface="Raleway"/>
                </a:rPr>
                <a:t> executes the checker</a:t>
              </a:r>
              <a:endParaRPr dirty="0">
                <a:latin typeface="Raleway"/>
                <a:ea typeface="Raleway"/>
                <a:cs typeface="Raleway"/>
                <a:sym typeface="Raleway"/>
              </a:endParaRPr>
            </a:p>
            <a:p>
              <a:pPr marL="457200" lvl="0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SzPts val="1400"/>
                <a:buFont typeface="Raleway"/>
                <a:buAutoNum type="arabicPeriod"/>
              </a:pPr>
              <a:r>
                <a:rPr lang="en" dirty="0">
                  <a:latin typeface="Raleway"/>
                  <a:ea typeface="Raleway"/>
                  <a:cs typeface="Raleway"/>
                  <a:sym typeface="Raleway"/>
                </a:rPr>
                <a:t>Scheduler ensure checkers are performed in the correct order and applies appropriate validator</a:t>
              </a:r>
              <a:endParaRPr dirty="0">
                <a:latin typeface="Raleway"/>
                <a:ea typeface="Raleway"/>
                <a:cs typeface="Raleway"/>
                <a:sym typeface="Raleway"/>
              </a:endParaRPr>
            </a:p>
            <a:p>
              <a:pPr marL="914400" lvl="0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SzPts val="1400"/>
                <a:buFont typeface="Raleway"/>
                <a:buChar char="●"/>
              </a:pPr>
              <a:r>
                <a:rPr lang="en" dirty="0">
                  <a:latin typeface="Raleway"/>
                  <a:ea typeface="Raleway"/>
                  <a:cs typeface="Raleway"/>
                  <a:sym typeface="Raleway"/>
                </a:rPr>
                <a:t>Datetime Example</a:t>
              </a:r>
              <a:r>
                <a:rPr lang="en" b="1" dirty="0">
                  <a:latin typeface="Raleway"/>
                  <a:ea typeface="Raleway"/>
                  <a:cs typeface="Raleway"/>
                  <a:sym typeface="Raleway"/>
                </a:rPr>
                <a:t>: </a:t>
              </a:r>
              <a:r>
                <a:rPr lang="en" dirty="0">
                  <a:latin typeface="Raleway"/>
                  <a:ea typeface="Raleway"/>
                  <a:cs typeface="Raleway"/>
                  <a:sym typeface="Raleway"/>
                </a:rPr>
                <a:t>Datetime format check (independent) &gt; Range datetime check (dependent)</a:t>
              </a:r>
              <a:endParaRPr dirty="0">
                <a:latin typeface="Raleway"/>
                <a:ea typeface="Raleway"/>
                <a:cs typeface="Raleway"/>
                <a:sym typeface="Raleway"/>
              </a:endParaRPr>
            </a:p>
            <a:p>
              <a:pPr marL="482600" lvl="0" indent="-342900" algn="l" rtl="0">
                <a:lnSpc>
                  <a:spcPct val="115000"/>
                </a:lnSpc>
                <a:spcBef>
                  <a:spcPts val="1000"/>
                </a:spcBef>
                <a:spcAft>
                  <a:spcPts val="0"/>
                </a:spcAft>
                <a:buSzPts val="1400"/>
                <a:buFont typeface="+mj-lt"/>
                <a:buAutoNum type="arabicPeriod" startAt="3"/>
              </a:pPr>
              <a:r>
                <a:rPr lang="en" dirty="0">
                  <a:latin typeface="Raleway"/>
                  <a:ea typeface="Raleway"/>
                  <a:cs typeface="Raleway"/>
                  <a:sym typeface="Raleway"/>
                </a:rPr>
                <a:t>Validator executes appropriate check function, feeds the tracker, and provide output to the checker</a:t>
              </a:r>
              <a:endParaRPr dirty="0"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76" name="Google Shape;176;p17"/>
            <p:cNvSpPr txBox="1"/>
            <p:nvPr/>
          </p:nvSpPr>
          <p:spPr>
            <a:xfrm>
              <a:off x="5731700" y="1502125"/>
              <a:ext cx="14214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4572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Raleway"/>
                  <a:ea typeface="Raleway"/>
                  <a:cs typeface="Raleway"/>
                  <a:sym typeface="Raleway"/>
                </a:rPr>
                <a:t>+</a:t>
              </a:r>
              <a:r>
                <a:rPr lang="en" sz="600">
                  <a:solidFill>
                    <a:srgbClr val="990000"/>
                  </a:solidFill>
                  <a:latin typeface="Raleway"/>
                  <a:ea typeface="Raleway"/>
                  <a:cs typeface="Raleway"/>
                  <a:sym typeface="Raleway"/>
                </a:rPr>
                <a:t>checks_override</a:t>
              </a:r>
              <a:endParaRPr sz="600">
                <a:solidFill>
                  <a:srgbClr val="99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8"/>
          <p:cNvSpPr txBox="1">
            <a:spLocks noGrp="1"/>
          </p:cNvSpPr>
          <p:nvPr>
            <p:ph type="title"/>
          </p:nvPr>
        </p:nvSpPr>
        <p:spPr>
          <a:xfrm>
            <a:off x="377850" y="202150"/>
            <a:ext cx="83883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pyQuARC Example</a:t>
            </a:r>
            <a:endParaRPr/>
          </a:p>
        </p:txBody>
      </p:sp>
      <p:sp>
        <p:nvSpPr>
          <p:cNvPr id="182" name="Google Shape;182;p18"/>
          <p:cNvSpPr txBox="1">
            <a:spLocks noGrp="1"/>
          </p:cNvSpPr>
          <p:nvPr>
            <p:ph type="body" idx="1"/>
          </p:nvPr>
        </p:nvSpPr>
        <p:spPr>
          <a:xfrm>
            <a:off x="163800" y="1224100"/>
            <a:ext cx="8816400" cy="45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6"/>
                </a:solidFill>
              </a:rPr>
              <a:t>Example pyQuARC output:</a:t>
            </a:r>
            <a:endParaRPr/>
          </a:p>
        </p:txBody>
      </p:sp>
      <p:pic>
        <p:nvPicPr>
          <p:cNvPr id="183" name="Google Shape;18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275" y="1605550"/>
            <a:ext cx="8903117" cy="346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9"/>
          <p:cNvSpPr txBox="1">
            <a:spLocks noGrp="1"/>
          </p:cNvSpPr>
          <p:nvPr>
            <p:ph type="title"/>
          </p:nvPr>
        </p:nvSpPr>
        <p:spPr>
          <a:xfrm>
            <a:off x="377850" y="202150"/>
            <a:ext cx="83883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pyQuARC as a Service</a:t>
            </a:r>
            <a:endParaRPr/>
          </a:p>
        </p:txBody>
      </p:sp>
      <p:pic>
        <p:nvPicPr>
          <p:cNvPr id="189" name="Google Shape;18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4125" y="1346150"/>
            <a:ext cx="4980875" cy="344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9"/>
          <p:cNvSpPr txBox="1"/>
          <p:nvPr/>
        </p:nvSpPr>
        <p:spPr>
          <a:xfrm>
            <a:off x="5635425" y="4567350"/>
            <a:ext cx="18408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Raleway"/>
                <a:ea typeface="Raleway"/>
                <a:cs typeface="Raleway"/>
                <a:sym typeface="Raleway"/>
              </a:rPr>
              <a:t>QuARC cloud architecture.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1" name="Google Shape;191;p19"/>
          <p:cNvSpPr txBox="1">
            <a:spLocks noGrp="1"/>
          </p:cNvSpPr>
          <p:nvPr>
            <p:ph type="body" idx="1"/>
          </p:nvPr>
        </p:nvSpPr>
        <p:spPr>
          <a:xfrm>
            <a:off x="163800" y="1224100"/>
            <a:ext cx="3619800" cy="36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QuARC: pyQuARC as a service</a:t>
            </a:r>
            <a:endParaRPr sz="1400"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Deployed to Amazon Web Services cloud environment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Redeploys most recent version of pyQuARC from Github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User interacts through simple API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Upload valid metadata file or CMR query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Output pyQuARC validation results in json format along with summary statistics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 u="sng">
                <a:solidFill>
                  <a:schemeClr val="hlink"/>
                </a:solidFill>
                <a:hlinkClick r:id="rId4"/>
              </a:rPr>
              <a:t>https://quarc.nasa-impact.net/docs/</a:t>
            </a:r>
            <a:endParaRPr sz="1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ch Newsletter by Slidesgo">
  <a:themeElements>
    <a:clrScheme name="Simple Light">
      <a:dk1>
        <a:srgbClr val="434343"/>
      </a:dk1>
      <a:lt1>
        <a:srgbClr val="FFFFFF"/>
      </a:lt1>
      <a:dk2>
        <a:srgbClr val="595959"/>
      </a:dk2>
      <a:lt2>
        <a:srgbClr val="EEEEEE"/>
      </a:lt2>
      <a:accent1>
        <a:srgbClr val="F3F3F3"/>
      </a:accent1>
      <a:accent2>
        <a:srgbClr val="D9D9D9"/>
      </a:accent2>
      <a:accent3>
        <a:srgbClr val="B7B7B7"/>
      </a:accent3>
      <a:accent4>
        <a:srgbClr val="999999"/>
      </a:accent4>
      <a:accent5>
        <a:srgbClr val="666666"/>
      </a:accent5>
      <a:accent6>
        <a:srgbClr val="00000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5698</TotalTime>
  <Words>1173</Words>
  <Application>Microsoft Macintosh PowerPoint</Application>
  <PresentationFormat>On-screen Show (16:9)</PresentationFormat>
  <Paragraphs>136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Calibri</vt:lpstr>
      <vt:lpstr>Raleway Light</vt:lpstr>
      <vt:lpstr>Arial</vt:lpstr>
      <vt:lpstr>Raleway</vt:lpstr>
      <vt:lpstr>Century Gothic</vt:lpstr>
      <vt:lpstr>Trebuchet MS</vt:lpstr>
      <vt:lpstr>Exo 2</vt:lpstr>
      <vt:lpstr>Avenir</vt:lpstr>
      <vt:lpstr>Tech Newsletter by Slidesgo</vt:lpstr>
      <vt:lpstr>pyQuARC: Development of a Service to Enable FAIR-er Metadata</vt:lpstr>
      <vt:lpstr>Introduction - The ARC Project</vt:lpstr>
      <vt:lpstr>ARC Process</vt:lpstr>
      <vt:lpstr>ARC Metadata Quality Framework</vt:lpstr>
      <vt:lpstr>pyQuARC</vt:lpstr>
      <vt:lpstr>pyQuARC Development</vt:lpstr>
      <vt:lpstr>pyQuARC Data Flow</vt:lpstr>
      <vt:lpstr>pyQuARC Example</vt:lpstr>
      <vt:lpstr>pyQuARC as a Service</vt:lpstr>
      <vt:lpstr>Community Adoption</vt:lpstr>
      <vt:lpstr>ARC / QuARC Enabling FAIR</vt:lpstr>
      <vt:lpstr>Thank you.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pyQuARC: Development of a Service to Enable FAIR-er Metadata</dc:title>
  <cp:lastModifiedBy>Kaulfus, Aaron S. (MSFC-ST11)</cp:lastModifiedBy>
  <cp:revision>6</cp:revision>
  <dcterms:modified xsi:type="dcterms:W3CDTF">2022-07-27T16:24:35Z</dcterms:modified>
</cp:coreProperties>
</file>