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1" r:id="rId2"/>
    <p:sldMasterId id="2147483669" r:id="rId3"/>
    <p:sldMasterId id="2147483682" r:id="rId4"/>
  </p:sldMasterIdLst>
  <p:notesMasterIdLst>
    <p:notesMasterId r:id="rId37"/>
  </p:notesMasterIdLst>
  <p:sldIdLst>
    <p:sldId id="3005" r:id="rId5"/>
    <p:sldId id="3784" r:id="rId6"/>
    <p:sldId id="5237" r:id="rId7"/>
    <p:sldId id="4428" r:id="rId8"/>
    <p:sldId id="5210" r:id="rId9"/>
    <p:sldId id="3788" r:id="rId10"/>
    <p:sldId id="4425" r:id="rId11"/>
    <p:sldId id="4429" r:id="rId12"/>
    <p:sldId id="5218" r:id="rId13"/>
    <p:sldId id="3002" r:id="rId14"/>
    <p:sldId id="3789" r:id="rId15"/>
    <p:sldId id="298" r:id="rId16"/>
    <p:sldId id="3787" r:id="rId17"/>
    <p:sldId id="5211" r:id="rId18"/>
    <p:sldId id="3793" r:id="rId19"/>
    <p:sldId id="5240" r:id="rId20"/>
    <p:sldId id="1165" r:id="rId21"/>
    <p:sldId id="4419" r:id="rId22"/>
    <p:sldId id="4418" r:id="rId23"/>
    <p:sldId id="5238" r:id="rId24"/>
    <p:sldId id="4498" r:id="rId25"/>
    <p:sldId id="4499" r:id="rId26"/>
    <p:sldId id="4509" r:id="rId27"/>
    <p:sldId id="4546" r:id="rId28"/>
    <p:sldId id="4519" r:id="rId29"/>
    <p:sldId id="5212" r:id="rId30"/>
    <p:sldId id="266" r:id="rId31"/>
    <p:sldId id="5214" r:id="rId32"/>
    <p:sldId id="308" r:id="rId33"/>
    <p:sldId id="5213" r:id="rId34"/>
    <p:sldId id="257" r:id="rId35"/>
    <p:sldId id="523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ski-Kuha, Ritva" initials="KR" lastIdx="1" clrIdx="0">
    <p:extLst>
      <p:ext uri="{19B8F6BF-5375-455C-9EA6-DF929625EA0E}">
        <p15:presenceInfo xmlns:p15="http://schemas.microsoft.com/office/powerpoint/2012/main" userId="S-1-5-21-2091985909-913012853-1888036836-57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57" autoAdjust="0"/>
    <p:restoredTop sz="94694"/>
  </p:normalViewPr>
  <p:slideViewPr>
    <p:cSldViewPr snapToGrid="0">
      <p:cViewPr varScale="1">
        <p:scale>
          <a:sx n="73" d="100"/>
          <a:sy n="73" d="100"/>
        </p:scale>
        <p:origin x="356" y="56"/>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A79F0D-9509-9D42-81EB-E61F1BC649D0}" type="datetimeFigureOut">
              <a:rPr lang="en-US" smtClean="0"/>
              <a:t>8/4/2022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8075B3-4654-4B42-A089-76DD65BCBDA0}" type="slidenum">
              <a:rPr lang="en-US" smtClean="0"/>
              <a:t>‹#›</a:t>
            </a:fld>
            <a:endParaRPr lang="en-US"/>
          </a:p>
        </p:txBody>
      </p:sp>
    </p:spTree>
    <p:extLst>
      <p:ext uri="{BB962C8B-B14F-4D97-AF65-F5344CB8AC3E}">
        <p14:creationId xmlns:p14="http://schemas.microsoft.com/office/powerpoint/2010/main" val="1124054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07D990-FE96-7D43-BC8F-C095ABBE5550}" type="slidenum">
              <a:rPr lang="en-US" smtClean="0"/>
              <a:t>1</a:t>
            </a:fld>
            <a:endParaRPr lang="en-US"/>
          </a:p>
        </p:txBody>
      </p:sp>
    </p:spTree>
    <p:extLst>
      <p:ext uri="{BB962C8B-B14F-4D97-AF65-F5344CB8AC3E}">
        <p14:creationId xmlns:p14="http://schemas.microsoft.com/office/powerpoint/2010/main" val="2183437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07D990-FE96-7D43-BC8F-C095ABBE5550}" type="slidenum">
              <a:rPr lang="en-US" smtClean="0"/>
              <a:t>5</a:t>
            </a:fld>
            <a:endParaRPr lang="en-US"/>
          </a:p>
        </p:txBody>
      </p:sp>
    </p:spTree>
    <p:extLst>
      <p:ext uri="{BB962C8B-B14F-4D97-AF65-F5344CB8AC3E}">
        <p14:creationId xmlns:p14="http://schemas.microsoft.com/office/powerpoint/2010/main" val="570372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07D990-FE96-7D43-BC8F-C095ABBE5550}" type="slidenum">
              <a:rPr lang="en-US" smtClean="0"/>
              <a:t>9</a:t>
            </a:fld>
            <a:endParaRPr lang="en-US"/>
          </a:p>
        </p:txBody>
      </p:sp>
    </p:spTree>
    <p:extLst>
      <p:ext uri="{BB962C8B-B14F-4D97-AF65-F5344CB8AC3E}">
        <p14:creationId xmlns:p14="http://schemas.microsoft.com/office/powerpoint/2010/main" val="3421289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LISA Telescope is designed to enable a precision length measurement between two widely space test masses. The measurement budget between pairs of proof masses is roughly 10 pm/√Hz.</a:t>
            </a:r>
          </a:p>
          <a:p>
            <a:r>
              <a:rPr lang="en-US" dirty="0"/>
              <a:t>There are two telescopes in series with the measurement, so their optical pathlength must be stable to ~ 1 pm/√Hz over the measurement band.</a:t>
            </a:r>
          </a:p>
        </p:txBody>
      </p:sp>
      <p:sp>
        <p:nvSpPr>
          <p:cNvPr id="4" name="Slide Number Placeholder 3"/>
          <p:cNvSpPr>
            <a:spLocks noGrp="1"/>
          </p:cNvSpPr>
          <p:nvPr>
            <p:ph type="sldNum" sz="quarter" idx="5"/>
          </p:nvPr>
        </p:nvSpPr>
        <p:spPr/>
        <p:txBody>
          <a:bodyPr/>
          <a:lstStyle/>
          <a:p>
            <a:fld id="{CC8075B3-4654-4B42-A089-76DD65BCBDA0}" type="slidenum">
              <a:rPr lang="en-US" smtClean="0"/>
              <a:t>10</a:t>
            </a:fld>
            <a:endParaRPr lang="en-US"/>
          </a:p>
        </p:txBody>
      </p:sp>
    </p:spTree>
    <p:extLst>
      <p:ext uri="{BB962C8B-B14F-4D97-AF65-F5344CB8AC3E}">
        <p14:creationId xmlns:p14="http://schemas.microsoft.com/office/powerpoint/2010/main" val="2996787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challenges and design drivers for the telescope.</a:t>
            </a:r>
            <a:r>
              <a:rPr lang="en-US" sz="1200" b="0" i="0" u="none" strike="noStrike" kern="1200" dirty="0">
                <a:solidFill>
                  <a:schemeClr val="tx1"/>
                </a:solidFill>
                <a:effectLst/>
                <a:latin typeface="+mn-lt"/>
                <a:ea typeface="+mn-ea"/>
                <a:cs typeface="+mn-cs"/>
              </a:rPr>
              <a:t> From Pep, </a:t>
            </a:r>
            <a:fld id="{F97EB775-4DB7-7D40-889A-F72A5D0AEFA1}" type="slidenum">
              <a:rPr lang="en-US" sz="1200" b="0" i="0" u="none" strike="noStrike" kern="1200" smtClean="0">
                <a:solidFill>
                  <a:schemeClr val="tx1"/>
                </a:solidFill>
                <a:effectLst/>
                <a:latin typeface="+mn-lt"/>
                <a:ea typeface="+mn-ea"/>
                <a:cs typeface="+mn-cs"/>
              </a:rPr>
              <a:t>12</a:t>
            </a:fld>
            <a:r>
              <a:rPr lang="en-US" sz="1200" b="0" i="0" u="none" strike="noStrike" kern="1200" dirty="0">
                <a:solidFill>
                  <a:schemeClr val="tx1"/>
                </a:solidFill>
                <a:effectLst/>
                <a:latin typeface="+mn-lt"/>
                <a:ea typeface="+mn-ea"/>
                <a:cs typeface="+mn-cs"/>
              </a:rPr>
              <a:t>inside the LCA (LTP Core Assembly) it was 1 </a:t>
            </a:r>
            <a:r>
              <a:rPr lang="en-US" sz="1200" b="0" i="0" u="none" strike="noStrike" kern="1200" dirty="0" err="1">
                <a:solidFill>
                  <a:schemeClr val="tx1"/>
                </a:solidFill>
                <a:effectLst/>
                <a:latin typeface="+mn-lt"/>
                <a:ea typeface="+mn-ea"/>
                <a:cs typeface="+mn-cs"/>
              </a:rPr>
              <a:t>mK</a:t>
            </a:r>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rtHz</a:t>
            </a:r>
            <a:r>
              <a:rPr lang="en-US" sz="1200" b="0" i="0" u="none" strike="noStrike" kern="1200" dirty="0">
                <a:solidFill>
                  <a:schemeClr val="tx1"/>
                </a:solidFill>
                <a:effectLst/>
                <a:latin typeface="+mn-lt"/>
                <a:ea typeface="+mn-ea"/>
                <a:cs typeface="+mn-cs"/>
              </a:rPr>
              <a:t> at 0.1 </a:t>
            </a:r>
            <a:r>
              <a:rPr lang="en-US" sz="1200" b="0" i="0" u="none" strike="noStrike" kern="1200" dirty="0" err="1">
                <a:solidFill>
                  <a:schemeClr val="tx1"/>
                </a:solidFill>
                <a:effectLst/>
                <a:latin typeface="+mn-lt"/>
                <a:ea typeface="+mn-ea"/>
                <a:cs typeface="+mn-cs"/>
              </a:rPr>
              <a:t>mHz</a:t>
            </a:r>
            <a:r>
              <a:rPr lang="en-US" sz="1200" b="0" i="0" u="none" strike="noStrike" kern="1200" dirty="0">
                <a:solidFill>
                  <a:schemeClr val="tx1"/>
                </a:solidFill>
                <a:effectLst/>
                <a:latin typeface="+mn-lt"/>
                <a:ea typeface="+mn-ea"/>
                <a:cs typeface="+mn-cs"/>
              </a:rPr>
              <a:t> and rolling off as ~1/f^(2.5). Outside the LCA, the stability was about 50 </a:t>
            </a:r>
            <a:r>
              <a:rPr lang="en-US" sz="1200" b="0" i="0" u="none" strike="noStrike" kern="1200" dirty="0" err="1">
                <a:solidFill>
                  <a:schemeClr val="tx1"/>
                </a:solidFill>
                <a:effectLst/>
                <a:latin typeface="+mn-lt"/>
                <a:ea typeface="+mn-ea"/>
                <a:cs typeface="+mn-cs"/>
              </a:rPr>
              <a:t>mK</a:t>
            </a:r>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rtHz</a:t>
            </a:r>
            <a:r>
              <a:rPr lang="en-US" sz="1200" b="0" i="0" u="none" strike="noStrike" kern="1200" dirty="0">
                <a:solidFill>
                  <a:schemeClr val="tx1"/>
                </a:solidFill>
                <a:effectLst/>
                <a:latin typeface="+mn-lt"/>
                <a:ea typeface="+mn-ea"/>
                <a:cs typeface="+mn-cs"/>
              </a:rPr>
              <a:t> at 0.1 </a:t>
            </a:r>
            <a:r>
              <a:rPr lang="en-US" sz="1200" b="0" i="0" u="none" strike="noStrike" kern="1200" dirty="0" err="1">
                <a:solidFill>
                  <a:schemeClr val="tx1"/>
                </a:solidFill>
                <a:effectLst/>
                <a:latin typeface="+mn-lt"/>
                <a:ea typeface="+mn-ea"/>
                <a:cs typeface="+mn-cs"/>
              </a:rPr>
              <a:t>mHz</a:t>
            </a:r>
            <a:r>
              <a:rPr lang="en-US" sz="1200" b="0" i="0" u="none" strike="noStrike" kern="1200" dirty="0">
                <a:solidFill>
                  <a:schemeClr val="tx1"/>
                </a:solidFill>
                <a:effectLst/>
                <a:latin typeface="+mn-lt"/>
                <a:ea typeface="+mn-ea"/>
                <a:cs typeface="+mn-cs"/>
              </a:rPr>
              <a:t> and rolling off as 1/f^1.3, which is 1 </a:t>
            </a:r>
            <a:r>
              <a:rPr lang="en-US" sz="1200" b="0" i="0" u="none" strike="noStrike" kern="1200" dirty="0" err="1">
                <a:solidFill>
                  <a:schemeClr val="tx1"/>
                </a:solidFill>
                <a:effectLst/>
                <a:latin typeface="+mn-lt"/>
                <a:ea typeface="+mn-ea"/>
                <a:cs typeface="+mn-cs"/>
              </a:rPr>
              <a:t>mK</a:t>
            </a:r>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rtHz</a:t>
            </a:r>
            <a:r>
              <a:rPr lang="en-US" sz="1200" b="0" i="0" u="none" strike="noStrike" kern="1200" dirty="0">
                <a:solidFill>
                  <a:schemeClr val="tx1"/>
                </a:solidFill>
                <a:effectLst/>
                <a:latin typeface="+mn-lt"/>
                <a:ea typeface="+mn-ea"/>
                <a:cs typeface="+mn-cs"/>
              </a:rPr>
              <a:t> at around 1-2 </a:t>
            </a:r>
            <a:r>
              <a:rPr lang="en-US" sz="1200" b="0" i="0" u="none" strike="noStrike" kern="1200" dirty="0" err="1">
                <a:solidFill>
                  <a:schemeClr val="tx1"/>
                </a:solidFill>
                <a:effectLst/>
                <a:latin typeface="+mn-lt"/>
                <a:ea typeface="+mn-ea"/>
                <a:cs typeface="+mn-cs"/>
              </a:rPr>
              <a:t>mHz.</a:t>
            </a:r>
            <a:endParaRPr lang="en-US" dirty="0"/>
          </a:p>
        </p:txBody>
      </p:sp>
      <p:sp>
        <p:nvSpPr>
          <p:cNvPr id="4" name="Slide Number Placeholder 3"/>
          <p:cNvSpPr>
            <a:spLocks noGrp="1"/>
          </p:cNvSpPr>
          <p:nvPr>
            <p:ph type="sldNum" sz="quarter" idx="5"/>
          </p:nvPr>
        </p:nvSpPr>
        <p:spPr/>
        <p:txBody>
          <a:bodyPr/>
          <a:lstStyle/>
          <a:p>
            <a:fld id="{CC8075B3-4654-4B42-A089-76DD65BCBDA0}" type="slidenum">
              <a:rPr lang="en-US" smtClean="0"/>
              <a:t>12</a:t>
            </a:fld>
            <a:endParaRPr lang="en-US"/>
          </a:p>
        </p:txBody>
      </p:sp>
    </p:spTree>
    <p:extLst>
      <p:ext uri="{BB962C8B-B14F-4D97-AF65-F5344CB8AC3E}">
        <p14:creationId xmlns:p14="http://schemas.microsoft.com/office/powerpoint/2010/main" val="1765078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challenges and design drivers for the telescope.</a:t>
            </a:r>
          </a:p>
        </p:txBody>
      </p:sp>
      <p:sp>
        <p:nvSpPr>
          <p:cNvPr id="4" name="Slide Number Placeholder 3"/>
          <p:cNvSpPr>
            <a:spLocks noGrp="1"/>
          </p:cNvSpPr>
          <p:nvPr>
            <p:ph type="sldNum" sz="quarter" idx="5"/>
          </p:nvPr>
        </p:nvSpPr>
        <p:spPr/>
        <p:txBody>
          <a:bodyPr/>
          <a:lstStyle/>
          <a:p>
            <a:fld id="{CC8075B3-4654-4B42-A089-76DD65BCBDA0}" type="slidenum">
              <a:rPr lang="en-US" smtClean="0"/>
              <a:t>13</a:t>
            </a:fld>
            <a:endParaRPr lang="en-US"/>
          </a:p>
        </p:txBody>
      </p:sp>
    </p:spTree>
    <p:extLst>
      <p:ext uri="{BB962C8B-B14F-4D97-AF65-F5344CB8AC3E}">
        <p14:creationId xmlns:p14="http://schemas.microsoft.com/office/powerpoint/2010/main" val="3217774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07D990-FE96-7D43-BC8F-C095ABBE5550}" type="slidenum">
              <a:rPr lang="en-US" smtClean="0"/>
              <a:t>14</a:t>
            </a:fld>
            <a:endParaRPr lang="en-US"/>
          </a:p>
        </p:txBody>
      </p:sp>
    </p:spTree>
    <p:extLst>
      <p:ext uri="{BB962C8B-B14F-4D97-AF65-F5344CB8AC3E}">
        <p14:creationId xmlns:p14="http://schemas.microsoft.com/office/powerpoint/2010/main" val="922000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Latest EDU design layout. The telescope maps the small aperture external stop from the bench to the center of mass of the TEST MASS. The main unusual feature is M3, which is a generalized </a:t>
            </a:r>
            <a:r>
              <a:rPr lang="en-US" dirty="0" err="1"/>
              <a:t>asphere</a:t>
            </a:r>
            <a:r>
              <a:rPr lang="en-US" dirty="0"/>
              <a:t>, commonly called a “freeform” optic. The departure from a </a:t>
            </a:r>
            <a:r>
              <a:rPr lang="en-US" dirty="0" err="1"/>
              <a:t>biconic</a:t>
            </a:r>
            <a:r>
              <a:rPr lang="en-US" dirty="0"/>
              <a:t> is slight, and the additional degrees of freedom enable essentially zero pupil wander and tilt-to-length (TTL) coupling in the design. The primary is kept near F/1 to control cost and fabrication risk.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07D990-FE96-7D43-BC8F-C095ABBE55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5375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F023646-A600-3D4B-8D32-38DF2729237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508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my binning?</a:t>
            </a:r>
          </a:p>
        </p:txBody>
      </p:sp>
      <p:sp>
        <p:nvSpPr>
          <p:cNvPr id="4" name="Slide Number Placeholder 3"/>
          <p:cNvSpPr>
            <a:spLocks noGrp="1"/>
          </p:cNvSpPr>
          <p:nvPr>
            <p:ph type="sldNum" sz="quarter" idx="5"/>
          </p:nvPr>
        </p:nvSpPr>
        <p:spPr/>
        <p:txBody>
          <a:bodyPr/>
          <a:lstStyle/>
          <a:p>
            <a:fld id="{7F023646-A600-3D4B-8D32-38DF2729237A}" type="slidenum">
              <a:rPr lang="en-US" smtClean="0"/>
              <a:pPr/>
              <a:t>23</a:t>
            </a:fld>
            <a:endParaRPr lang="en-US"/>
          </a:p>
        </p:txBody>
      </p:sp>
    </p:spTree>
    <p:extLst>
      <p:ext uri="{BB962C8B-B14F-4D97-AF65-F5344CB8AC3E}">
        <p14:creationId xmlns:p14="http://schemas.microsoft.com/office/powerpoint/2010/main" val="3604468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07D990-FE96-7D43-BC8F-C095ABBE5550}" type="slidenum">
              <a:rPr lang="en-US" smtClean="0"/>
              <a:t>26</a:t>
            </a:fld>
            <a:endParaRPr lang="en-US"/>
          </a:p>
        </p:txBody>
      </p:sp>
    </p:spTree>
    <p:extLst>
      <p:ext uri="{BB962C8B-B14F-4D97-AF65-F5344CB8AC3E}">
        <p14:creationId xmlns:p14="http://schemas.microsoft.com/office/powerpoint/2010/main" val="1127587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07D990-FE96-7D43-BC8F-C095ABBE5550}" type="slidenum">
              <a:rPr lang="en-US" smtClean="0"/>
              <a:t>30</a:t>
            </a:fld>
            <a:endParaRPr lang="en-US"/>
          </a:p>
        </p:txBody>
      </p:sp>
    </p:spTree>
    <p:extLst>
      <p:ext uri="{BB962C8B-B14F-4D97-AF65-F5344CB8AC3E}">
        <p14:creationId xmlns:p14="http://schemas.microsoft.com/office/powerpoint/2010/main" val="63604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D6FB7-5B25-40DF-BDE8-C1CAA70295DB}"/>
              </a:ext>
            </a:extLst>
          </p:cNvPr>
          <p:cNvSpPr>
            <a:spLocks noGrp="1"/>
          </p:cNvSpPr>
          <p:nvPr>
            <p:ph type="ctrTitle"/>
          </p:nvPr>
        </p:nvSpPr>
        <p:spPr>
          <a:xfrm>
            <a:off x="1524000" y="1122363"/>
            <a:ext cx="9144000" cy="2387600"/>
          </a:xfrm>
        </p:spPr>
        <p:txBody>
          <a:bodyPr anchor="b">
            <a:normAutofit/>
          </a:bodyPr>
          <a:lstStyle>
            <a:lvl1pPr algn="ctr">
              <a:defRPr sz="4800" b="1">
                <a:solidFill>
                  <a:srgbClr val="0432FF"/>
                </a:solidFill>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DF15794C-8517-4664-9202-4C0E2EA8C3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894C354-9516-4F9D-A61F-4CAA87C3B139}"/>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780B813D-F119-4675-8C45-622A68B3473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988AE48-4C86-4F8C-85B0-9EE3BC5C6FE1}"/>
              </a:ext>
            </a:extLst>
          </p:cNvPr>
          <p:cNvSpPr>
            <a:spLocks noGrp="1"/>
          </p:cNvSpPr>
          <p:nvPr>
            <p:ph type="sldNum" sz="quarter" idx="12"/>
          </p:nvPr>
        </p:nvSpPr>
        <p:spPr/>
        <p:txBody>
          <a:bodyPr/>
          <a:lstStyle/>
          <a:p>
            <a:fld id="{32F73669-1148-499A-8244-3F65AEF7D7B7}" type="slidenum">
              <a:rPr lang="en-US" smtClean="0"/>
              <a:t>‹#›</a:t>
            </a:fld>
            <a:endParaRPr lang="en-US"/>
          </a:p>
        </p:txBody>
      </p:sp>
      <p:pic>
        <p:nvPicPr>
          <p:cNvPr id="7" name="Picture 6" descr="PCOS_Cor Logo.JPG">
            <a:extLst>
              <a:ext uri="{FF2B5EF4-FFF2-40B4-BE49-F238E27FC236}">
                <a16:creationId xmlns:a16="http://schemas.microsoft.com/office/drawing/2014/main" id="{8A12FA53-AFD0-D248-BE76-7FBCDA75DC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73909" y="25083"/>
            <a:ext cx="1218091" cy="1097280"/>
          </a:xfrm>
          <a:prstGeom prst="rect">
            <a:avLst/>
          </a:prstGeom>
        </p:spPr>
      </p:pic>
      <p:pic>
        <p:nvPicPr>
          <p:cNvPr id="10" name="Content Placeholder 5">
            <a:extLst>
              <a:ext uri="{FF2B5EF4-FFF2-40B4-BE49-F238E27FC236}">
                <a16:creationId xmlns:a16="http://schemas.microsoft.com/office/drawing/2014/main" id="{24AAB2F3-3B88-784A-8DCD-6259C4DE697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6126" y="43761"/>
            <a:ext cx="822960" cy="822960"/>
          </a:xfrm>
          <a:prstGeom prst="rect">
            <a:avLst/>
          </a:prstGeom>
        </p:spPr>
      </p:pic>
    </p:spTree>
    <p:extLst>
      <p:ext uri="{BB962C8B-B14F-4D97-AF65-F5344CB8AC3E}">
        <p14:creationId xmlns:p14="http://schemas.microsoft.com/office/powerpoint/2010/main" val="4240101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AB246-9566-4DFA-BD47-89796458BEEB}"/>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9DB6778-8475-4B4E-853F-BCA721D33BA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FA400CD-C6CA-4AB3-BA7A-EF3FA3B58871}"/>
              </a:ext>
            </a:extLst>
          </p:cNvPr>
          <p:cNvSpPr>
            <a:spLocks noGrp="1"/>
          </p:cNvSpPr>
          <p:nvPr>
            <p:ph type="dt" sz="half" idx="10"/>
          </p:nvPr>
        </p:nvSpPr>
        <p:spPr>
          <a:xfrm>
            <a:off x="838200" y="6515374"/>
            <a:ext cx="2743200" cy="365125"/>
          </a:xfrm>
        </p:spPr>
        <p:txBody>
          <a:bodyPr/>
          <a:lstStyle/>
          <a:p>
            <a:endParaRPr lang="en-US" dirty="0"/>
          </a:p>
        </p:txBody>
      </p:sp>
      <p:sp>
        <p:nvSpPr>
          <p:cNvPr id="5" name="Footer Placeholder 4">
            <a:extLst>
              <a:ext uri="{FF2B5EF4-FFF2-40B4-BE49-F238E27FC236}">
                <a16:creationId xmlns:a16="http://schemas.microsoft.com/office/drawing/2014/main" id="{867CB4B2-C841-4603-8D29-5AF67F12BE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3E18E07-9476-4662-BF66-A2C05138304F}"/>
              </a:ext>
            </a:extLst>
          </p:cNvPr>
          <p:cNvSpPr>
            <a:spLocks noGrp="1"/>
          </p:cNvSpPr>
          <p:nvPr>
            <p:ph type="sldNum" sz="quarter" idx="12"/>
          </p:nvPr>
        </p:nvSpPr>
        <p:spPr/>
        <p:txBody>
          <a:bodyPr/>
          <a:lstStyle/>
          <a:p>
            <a:fld id="{32F73669-1148-499A-8244-3F65AEF7D7B7}" type="slidenum">
              <a:rPr lang="en-US" smtClean="0"/>
              <a:t>‹#›</a:t>
            </a:fld>
            <a:endParaRPr lang="en-US"/>
          </a:p>
        </p:txBody>
      </p:sp>
      <p:pic>
        <p:nvPicPr>
          <p:cNvPr id="7" name="Picture 6" descr="PCOS_Cor Logo.JPG">
            <a:extLst>
              <a:ext uri="{FF2B5EF4-FFF2-40B4-BE49-F238E27FC236}">
                <a16:creationId xmlns:a16="http://schemas.microsoft.com/office/drawing/2014/main" id="{C08560D5-62BC-224F-AB44-FECA1B560A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73909" y="25083"/>
            <a:ext cx="1218091" cy="1097280"/>
          </a:xfrm>
          <a:prstGeom prst="rect">
            <a:avLst/>
          </a:prstGeom>
        </p:spPr>
      </p:pic>
      <p:pic>
        <p:nvPicPr>
          <p:cNvPr id="9" name="Content Placeholder 5">
            <a:extLst>
              <a:ext uri="{FF2B5EF4-FFF2-40B4-BE49-F238E27FC236}">
                <a16:creationId xmlns:a16="http://schemas.microsoft.com/office/drawing/2014/main" id="{66F3CF56-8E80-307D-0F0A-DFA752CDCE4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6126" y="43761"/>
            <a:ext cx="822960" cy="822960"/>
          </a:xfrm>
          <a:prstGeom prst="rect">
            <a:avLst/>
          </a:prstGeom>
        </p:spPr>
      </p:pic>
    </p:spTree>
    <p:extLst>
      <p:ext uri="{BB962C8B-B14F-4D97-AF65-F5344CB8AC3E}">
        <p14:creationId xmlns:p14="http://schemas.microsoft.com/office/powerpoint/2010/main" val="1589842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32281-6249-4F59-AEEC-5EDA7981EF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F716E2-64AD-4A26-8A96-D8DED60C86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80C6BA-EDA2-4907-878F-5F653EC02F7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C8678A5-B6B2-458D-AA34-D1DB4F40A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BFD868-822B-49D5-8775-FE83A348D269}"/>
              </a:ext>
            </a:extLst>
          </p:cNvPr>
          <p:cNvSpPr>
            <a:spLocks noGrp="1"/>
          </p:cNvSpPr>
          <p:nvPr>
            <p:ph type="sldNum" sz="quarter" idx="12"/>
          </p:nvPr>
        </p:nvSpPr>
        <p:spPr/>
        <p:txBody>
          <a:bodyPr/>
          <a:lstStyle/>
          <a:p>
            <a:fld id="{32F73669-1148-499A-8244-3F65AEF7D7B7}" type="slidenum">
              <a:rPr lang="en-US" smtClean="0"/>
              <a:t>‹#›</a:t>
            </a:fld>
            <a:endParaRPr lang="en-US"/>
          </a:p>
        </p:txBody>
      </p:sp>
    </p:spTree>
    <p:extLst>
      <p:ext uri="{BB962C8B-B14F-4D97-AF65-F5344CB8AC3E}">
        <p14:creationId xmlns:p14="http://schemas.microsoft.com/office/powerpoint/2010/main" val="3969151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89A7F-A892-4AC0-948B-DC535924F9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0ABF28-C805-4CF6-BFEF-F6F8A5AF05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FB7E27-C81E-4A06-95A1-665C652011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F2ED65-A59B-4794-B94B-7801312107D1}"/>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95FEDB83-FE20-4516-9679-B1F86B6752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9933AF-67F9-4F6A-975E-19261EC424DC}"/>
              </a:ext>
            </a:extLst>
          </p:cNvPr>
          <p:cNvSpPr>
            <a:spLocks noGrp="1"/>
          </p:cNvSpPr>
          <p:nvPr>
            <p:ph type="sldNum" sz="quarter" idx="12"/>
          </p:nvPr>
        </p:nvSpPr>
        <p:spPr/>
        <p:txBody>
          <a:bodyPr/>
          <a:lstStyle/>
          <a:p>
            <a:fld id="{32F73669-1148-499A-8244-3F65AEF7D7B7}" type="slidenum">
              <a:rPr lang="en-US" smtClean="0"/>
              <a:t>‹#›</a:t>
            </a:fld>
            <a:endParaRPr lang="en-US"/>
          </a:p>
        </p:txBody>
      </p:sp>
    </p:spTree>
    <p:extLst>
      <p:ext uri="{BB962C8B-B14F-4D97-AF65-F5344CB8AC3E}">
        <p14:creationId xmlns:p14="http://schemas.microsoft.com/office/powerpoint/2010/main" val="1482907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00A56-701E-4E28-84B8-B73AFCA291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24E12D-DC2B-4EAA-AEAF-D2BB9732EB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6AE8C3-4B7E-4435-B697-A1A245E512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8F6BD6-811A-4EE6-9A68-FCDF364BB2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230DA8-5FBE-48E9-893E-5578058D27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1E5E6E-3EC0-43D1-9A32-2E3F115C2925}"/>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DC1763A8-9912-4CB5-B39F-0FE011C1A4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E7FC4B-2DC3-4333-82F2-71BBDF0B094C}"/>
              </a:ext>
            </a:extLst>
          </p:cNvPr>
          <p:cNvSpPr>
            <a:spLocks noGrp="1"/>
          </p:cNvSpPr>
          <p:nvPr>
            <p:ph type="sldNum" sz="quarter" idx="12"/>
          </p:nvPr>
        </p:nvSpPr>
        <p:spPr/>
        <p:txBody>
          <a:bodyPr/>
          <a:lstStyle/>
          <a:p>
            <a:fld id="{32F73669-1148-499A-8244-3F65AEF7D7B7}" type="slidenum">
              <a:rPr lang="en-US" smtClean="0"/>
              <a:t>‹#›</a:t>
            </a:fld>
            <a:endParaRPr lang="en-US"/>
          </a:p>
        </p:txBody>
      </p:sp>
    </p:spTree>
    <p:extLst>
      <p:ext uri="{BB962C8B-B14F-4D97-AF65-F5344CB8AC3E}">
        <p14:creationId xmlns:p14="http://schemas.microsoft.com/office/powerpoint/2010/main" val="1686040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6CA92B-7550-4440-8888-F7FCE4A8BBDB}"/>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35CE478-11E1-4E05-AA3B-D7D9F686B9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9F3D445-8B56-4773-AB2F-496ABDDD46DC}"/>
              </a:ext>
            </a:extLst>
          </p:cNvPr>
          <p:cNvSpPr>
            <a:spLocks noGrp="1"/>
          </p:cNvSpPr>
          <p:nvPr>
            <p:ph type="sldNum" sz="quarter" idx="12"/>
          </p:nvPr>
        </p:nvSpPr>
        <p:spPr/>
        <p:txBody>
          <a:bodyPr/>
          <a:lstStyle/>
          <a:p>
            <a:fld id="{2642F572-B0D2-4887-BF99-33966ED817D2}" type="slidenum">
              <a:rPr lang="en-US" smtClean="0"/>
              <a:t>‹#›</a:t>
            </a:fld>
            <a:endParaRPr lang="en-US"/>
          </a:p>
        </p:txBody>
      </p:sp>
      <p:pic>
        <p:nvPicPr>
          <p:cNvPr id="5" name="Picture 4" descr="PCOS_Cor Logo.JPG">
            <a:extLst>
              <a:ext uri="{FF2B5EF4-FFF2-40B4-BE49-F238E27FC236}">
                <a16:creationId xmlns:a16="http://schemas.microsoft.com/office/drawing/2014/main" id="{1C9056DA-8F4D-44A1-B489-292B80C2987D}"/>
              </a:ext>
            </a:extLst>
          </p:cNvPr>
          <p:cNvPicPr>
            <a:picLocks noChangeAspect="1"/>
          </p:cNvPicPr>
          <p:nvPr userDrawn="1"/>
        </p:nvPicPr>
        <p:blipFill>
          <a:blip r:embed="rId2" cstate="print"/>
          <a:stretch>
            <a:fillRect/>
          </a:stretch>
        </p:blipFill>
        <p:spPr>
          <a:xfrm>
            <a:off x="10744754" y="136525"/>
            <a:ext cx="1218091" cy="1097280"/>
          </a:xfrm>
          <a:prstGeom prst="rect">
            <a:avLst/>
          </a:prstGeom>
        </p:spPr>
      </p:pic>
      <p:pic>
        <p:nvPicPr>
          <p:cNvPr id="7" name="Picture 6">
            <a:extLst>
              <a:ext uri="{FF2B5EF4-FFF2-40B4-BE49-F238E27FC236}">
                <a16:creationId xmlns:a16="http://schemas.microsoft.com/office/drawing/2014/main" id="{FF21A1DA-0E0C-4FAE-A371-1A5DBAB55C25}"/>
              </a:ext>
            </a:extLst>
          </p:cNvPr>
          <p:cNvPicPr>
            <a:picLocks noChangeAspect="1"/>
          </p:cNvPicPr>
          <p:nvPr userDrawn="1"/>
        </p:nvPicPr>
        <p:blipFill>
          <a:blip r:embed="rId3"/>
          <a:stretch>
            <a:fillRect/>
          </a:stretch>
        </p:blipFill>
        <p:spPr>
          <a:xfrm>
            <a:off x="229155" y="136525"/>
            <a:ext cx="942975" cy="990600"/>
          </a:xfrm>
          <a:prstGeom prst="rect">
            <a:avLst/>
          </a:prstGeom>
        </p:spPr>
      </p:pic>
    </p:spTree>
    <p:extLst>
      <p:ext uri="{BB962C8B-B14F-4D97-AF65-F5344CB8AC3E}">
        <p14:creationId xmlns:p14="http://schemas.microsoft.com/office/powerpoint/2010/main" val="3943889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2"/>
          </p:nvPr>
        </p:nvSpPr>
        <p:spPr>
          <a:xfrm>
            <a:off x="10865555" y="6435254"/>
            <a:ext cx="790223" cy="293772"/>
          </a:xfrm>
        </p:spPr>
        <p:txBody>
          <a:bodyPr/>
          <a:lstStyle>
            <a:lvl1pPr>
              <a:defRPr>
                <a:solidFill>
                  <a:srgbClr val="000000"/>
                </a:solidFill>
              </a:defRPr>
            </a:lvl1pPr>
          </a:lstStyle>
          <a:p>
            <a:fld id="{B9B0392C-5BE7-214B-9E5F-CC8853CBAA6A}" type="slidenum">
              <a:rPr lang="en-US" smtClean="0"/>
              <a:pPr/>
              <a:t>‹#›</a:t>
            </a:fld>
            <a:endParaRPr lang="en-US" dirty="0"/>
          </a:p>
        </p:txBody>
      </p:sp>
      <p:cxnSp>
        <p:nvCxnSpPr>
          <p:cNvPr id="7" name="Straight Connector 6"/>
          <p:cNvCxnSpPr/>
          <p:nvPr userDrawn="1"/>
        </p:nvCxnSpPr>
        <p:spPr>
          <a:xfrm>
            <a:off x="1279704" y="1109772"/>
            <a:ext cx="9332496" cy="0"/>
          </a:xfrm>
          <a:prstGeom prst="line">
            <a:avLst/>
          </a:prstGeom>
          <a:ln>
            <a:solidFill>
              <a:srgbClr val="00009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2885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4080933" cy="365125"/>
          </a:xfrm>
          <a:prstGeom prst="rect">
            <a:avLst/>
          </a:prstGeom>
        </p:spPr>
        <p:txBody>
          <a:bodyPr/>
          <a:lstStyle>
            <a:lvl1pPr>
              <a:defRPr>
                <a:solidFill>
                  <a:srgbClr val="000000"/>
                </a:solidFill>
              </a:defRPr>
            </a:lvl1pPr>
          </a:lstStyle>
          <a:p>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sz="1200"/>
            </a:lvl1p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B9B0392C-5BE7-214B-9E5F-CC8853CBAA6A}" type="slidenum">
              <a:rPr lang="en-US" smtClean="0"/>
              <a:pPr/>
              <a:t>‹#›</a:t>
            </a:fld>
            <a:endParaRPr lang="en-US" dirty="0"/>
          </a:p>
        </p:txBody>
      </p:sp>
    </p:spTree>
    <p:extLst>
      <p:ext uri="{BB962C8B-B14F-4D97-AF65-F5344CB8AC3E}">
        <p14:creationId xmlns:p14="http://schemas.microsoft.com/office/powerpoint/2010/main" val="1182171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22AE9-2CA0-45CA-9FBA-0FDF11700DEF}"/>
              </a:ext>
            </a:extLst>
          </p:cNvPr>
          <p:cNvSpPr>
            <a:spLocks noGrp="1"/>
          </p:cNvSpPr>
          <p:nvPr>
            <p:ph type="title" hasCustomPrompt="1"/>
          </p:nvPr>
        </p:nvSpPr>
        <p:spPr/>
        <p:txBody>
          <a:bodyPr/>
          <a:lstStyle>
            <a:lvl1pPr>
              <a:defRPr/>
            </a:lvl1pPr>
          </a:lstStyle>
          <a:p>
            <a:r>
              <a:rPr lang="en-US" dirty="0"/>
              <a:t>[Slide title]</a:t>
            </a:r>
          </a:p>
        </p:txBody>
      </p:sp>
      <p:sp>
        <p:nvSpPr>
          <p:cNvPr id="3" name="Content Placeholder 2"/>
          <p:cNvSpPr>
            <a:spLocks noGrp="1"/>
          </p:cNvSpPr>
          <p:nvPr>
            <p:ph idx="1"/>
          </p:nvPr>
        </p:nvSpPr>
        <p:spPr>
          <a:xfrm>
            <a:off x="427567" y="1235076"/>
            <a:ext cx="11336867" cy="4891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B9A6F456-08B4-87F8-FEB3-B4D5E12D7600}"/>
              </a:ext>
            </a:extLst>
          </p:cNvPr>
          <p:cNvSpPr>
            <a:spLocks noGrp="1"/>
          </p:cNvSpPr>
          <p:nvPr>
            <p:ph type="sldNum" sz="quarter" idx="12"/>
          </p:nvPr>
        </p:nvSpPr>
        <p:spPr>
          <a:xfrm>
            <a:off x="9144000" y="6382533"/>
            <a:ext cx="2844800" cy="365125"/>
          </a:xfrm>
        </p:spPr>
        <p:txBody>
          <a:bodyPr/>
          <a:lstStyle>
            <a:lvl1pPr>
              <a:defRPr>
                <a:solidFill>
                  <a:srgbClr val="000000"/>
                </a:solidFill>
              </a:defRPr>
            </a:lvl1pPr>
          </a:lstStyle>
          <a:p>
            <a:fld id="{B9B0392C-5BE7-214B-9E5F-CC8853CBAA6A}" type="slidenum">
              <a:rPr lang="en-US" smtClean="0"/>
              <a:pPr/>
              <a:t>‹#›</a:t>
            </a:fld>
            <a:endParaRPr lang="en-US" dirty="0"/>
          </a:p>
        </p:txBody>
      </p:sp>
    </p:spTree>
    <p:extLst>
      <p:ext uri="{BB962C8B-B14F-4D97-AF65-F5344CB8AC3E}">
        <p14:creationId xmlns:p14="http://schemas.microsoft.com/office/powerpoint/2010/main" val="3368594116"/>
      </p:ext>
    </p:extLst>
  </p:cSld>
  <p:clrMapOvr>
    <a:masterClrMapping/>
  </p:clrMapOvr>
  <p:extLst>
    <p:ext uri="{DCECCB84-F9BA-43D5-87BE-67443E8EF086}">
      <p15:sldGuideLst xmlns:p15="http://schemas.microsoft.com/office/powerpoint/2012/main">
        <p15:guide id="8" orient="horz" pos="778">
          <p15:clr>
            <a:srgbClr val="FBAE40"/>
          </p15:clr>
        </p15:guide>
        <p15:guide id="9" orient="horz" pos="3859">
          <p15:clr>
            <a:srgbClr val="FBAE40"/>
          </p15:clr>
        </p15:guide>
        <p15:guide id="10" pos="202">
          <p15:clr>
            <a:srgbClr val="FBAE40"/>
          </p15:clr>
        </p15:guide>
        <p15:guide id="11" pos="5558">
          <p15:clr>
            <a:srgbClr val="FBAE40"/>
          </p15:clr>
        </p15:guide>
        <p15:guide id="12" orient="horz" pos="202">
          <p15:clr>
            <a:srgbClr val="FBAE40"/>
          </p15:clr>
        </p15:guide>
        <p15:guide id="13" orient="horz" pos="411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rgbClr val="000000"/>
                </a:solidFill>
              </a:defRPr>
            </a:lvl1pPr>
          </a:lstStyle>
          <a:p>
            <a:endParaRPr lang="en-US"/>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lvl1pPr>
              <a:defRPr>
                <a:solidFill>
                  <a:srgbClr val="000000"/>
                </a:solidFill>
              </a:defRPr>
            </a:lvl1pPr>
          </a:lstStyle>
          <a:p>
            <a:fld id="{B9B0392C-5BE7-214B-9E5F-CC8853CBAA6A}" type="slidenum">
              <a:rPr lang="en-US" smtClean="0"/>
              <a:pPr/>
              <a:t>‹#›</a:t>
            </a:fld>
            <a:endParaRPr lang="en-US"/>
          </a:p>
        </p:txBody>
      </p:sp>
    </p:spTree>
    <p:extLst>
      <p:ext uri="{BB962C8B-B14F-4D97-AF65-F5344CB8AC3E}">
        <p14:creationId xmlns:p14="http://schemas.microsoft.com/office/powerpoint/2010/main" val="492317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lvl1pPr>
              <a:defRPr>
                <a:solidFill>
                  <a:srgbClr val="000000"/>
                </a:solidFill>
              </a:defRPr>
            </a:lvl1pPr>
          </a:lstStyle>
          <a:p>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sz="1200"/>
            </a:lvl1pPr>
          </a:lstStyle>
          <a:p>
            <a:endParaRPr lang="en-US">
              <a:solidFill>
                <a:prstClr val="black"/>
              </a:solidFill>
            </a:endParaRPr>
          </a:p>
        </p:txBody>
      </p:sp>
      <p:sp>
        <p:nvSpPr>
          <p:cNvPr id="6" name="Slide Number Placeholder 5"/>
          <p:cNvSpPr>
            <a:spLocks noGrp="1"/>
          </p:cNvSpPr>
          <p:nvPr>
            <p:ph type="sldNum" sz="quarter" idx="12"/>
          </p:nvPr>
        </p:nvSpPr>
        <p:spPr>
          <a:xfrm>
            <a:off x="10865555" y="6435254"/>
            <a:ext cx="790223" cy="293772"/>
          </a:xfrm>
        </p:spPr>
        <p:txBody>
          <a:bodyPr/>
          <a:lstStyle>
            <a:lvl1pPr>
              <a:defRPr>
                <a:solidFill>
                  <a:srgbClr val="000000"/>
                </a:solidFill>
              </a:defRPr>
            </a:lvl1pPr>
          </a:lstStyle>
          <a:p>
            <a:fld id="{B9B0392C-5BE7-214B-9E5F-CC8853CBAA6A}" type="slidenum">
              <a:rPr lang="en-US" smtClean="0"/>
              <a:pPr/>
              <a:t>‹#›</a:t>
            </a:fld>
            <a:endParaRPr lang="en-US"/>
          </a:p>
        </p:txBody>
      </p:sp>
      <p:cxnSp>
        <p:nvCxnSpPr>
          <p:cNvPr id="7" name="Straight Connector 6"/>
          <p:cNvCxnSpPr/>
          <p:nvPr userDrawn="1"/>
        </p:nvCxnSpPr>
        <p:spPr>
          <a:xfrm>
            <a:off x="1279704" y="1109772"/>
            <a:ext cx="9332496" cy="0"/>
          </a:xfrm>
          <a:prstGeom prst="line">
            <a:avLst/>
          </a:prstGeom>
          <a:ln>
            <a:solidFill>
              <a:srgbClr val="00009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95300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7E949-03AC-854F-B8E2-921986C7A8CF}"/>
              </a:ext>
            </a:extLst>
          </p:cNvPr>
          <p:cNvSpPr>
            <a:spLocks noGrp="1"/>
          </p:cNvSpPr>
          <p:nvPr>
            <p:ph type="title"/>
          </p:nvPr>
        </p:nvSpPr>
        <p:spPr>
          <a:xfrm>
            <a:off x="1004713" y="2493815"/>
            <a:ext cx="10182577" cy="1870371"/>
          </a:xfrm>
        </p:spPr>
        <p:txBody>
          <a:bodyPr anchor="ctr"/>
          <a:lstStyle>
            <a:lvl1pPr algn="ctr">
              <a:defRPr/>
            </a:lvl1pPr>
          </a:lstStyle>
          <a:p>
            <a:r>
              <a:rPr lang="en-US"/>
              <a:t>Click to edit Master title style</a:t>
            </a:r>
          </a:p>
        </p:txBody>
      </p:sp>
      <p:sp>
        <p:nvSpPr>
          <p:cNvPr id="5" name="Date Placeholder 3">
            <a:extLst>
              <a:ext uri="{FF2B5EF4-FFF2-40B4-BE49-F238E27FC236}">
                <a16:creationId xmlns:a16="http://schemas.microsoft.com/office/drawing/2014/main" id="{E318AC2C-64DA-E74F-A5FC-826BE77522FE}"/>
              </a:ext>
            </a:extLst>
          </p:cNvPr>
          <p:cNvSpPr>
            <a:spLocks noGrp="1"/>
          </p:cNvSpPr>
          <p:nvPr>
            <p:ph type="dt" sz="half" idx="2"/>
          </p:nvPr>
        </p:nvSpPr>
        <p:spPr>
          <a:xfrm>
            <a:off x="1" y="6564228"/>
            <a:ext cx="1957492" cy="286456"/>
          </a:xfrm>
          <a:prstGeom prst="rect">
            <a:avLst/>
          </a:prstGeom>
        </p:spPr>
        <p:txBody>
          <a:bodyPr vert="horz" lIns="91440" tIns="45720" rIns="91440" bIns="45720" rtlCol="0" anchor="ctr"/>
          <a:lstStyle>
            <a:lvl1pPr algn="l">
              <a:defRPr sz="12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932107B7-4E2D-654D-BA64-599ABFC1CFE3}"/>
              </a:ext>
            </a:extLst>
          </p:cNvPr>
          <p:cNvSpPr>
            <a:spLocks noGrp="1"/>
          </p:cNvSpPr>
          <p:nvPr>
            <p:ph type="sldNum" sz="quarter" idx="4"/>
          </p:nvPr>
        </p:nvSpPr>
        <p:spPr>
          <a:xfrm>
            <a:off x="11401778" y="6564228"/>
            <a:ext cx="790223" cy="293772"/>
          </a:xfrm>
          <a:prstGeom prst="rect">
            <a:avLst/>
          </a:prstGeom>
        </p:spPr>
        <p:txBody>
          <a:bodyPr vert="horz" lIns="91440" tIns="45720" rIns="91440" bIns="45720" rtlCol="0" anchor="ctr"/>
          <a:lstStyle>
            <a:lvl1pPr algn="r">
              <a:defRPr sz="1200">
                <a:solidFill>
                  <a:schemeClr val="tx1"/>
                </a:solidFill>
              </a:defRPr>
            </a:lvl1pPr>
          </a:lstStyle>
          <a:p>
            <a:fld id="{190C3294-5CF8-9244-B3A8-6FEA2CEAD35A}" type="slidenum">
              <a:rPr lang="en-US" smtClean="0"/>
              <a:pPr/>
              <a:t>‹#›</a:t>
            </a:fld>
            <a:endParaRPr lang="en-US"/>
          </a:p>
        </p:txBody>
      </p:sp>
    </p:spTree>
    <p:extLst>
      <p:ext uri="{BB962C8B-B14F-4D97-AF65-F5344CB8AC3E}">
        <p14:creationId xmlns:p14="http://schemas.microsoft.com/office/powerpoint/2010/main" val="392814909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a:lstStyle/>
          <a:p>
            <a:r>
              <a:rPr lang="en-US"/>
              <a:t>Click to edit Master title style</a:t>
            </a:r>
          </a:p>
        </p:txBody>
      </p:sp>
      <p:sp>
        <p:nvSpPr>
          <p:cNvPr id="3" name="Content Placeholder 2"/>
          <p:cNvSpPr>
            <a:spLocks noGrp="1"/>
          </p:cNvSpPr>
          <p:nvPr>
            <p:ph idx="1"/>
          </p:nvPr>
        </p:nvSpPr>
        <p:spPr>
          <a:xfrm>
            <a:off x="391888" y="1171756"/>
            <a:ext cx="11462657" cy="54331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5899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4_Blank">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11785601" y="6661151"/>
            <a:ext cx="307778" cy="2128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344E9051-2569-4C8A-8F1F-65B2D7B68446}" type="slidenum">
              <a:rPr lang="en-US" altLang="en-US" sz="800" i="1" smtClean="0">
                <a:solidFill>
                  <a:srgbClr val="000000"/>
                </a:solidFill>
              </a:rPr>
              <a:pPr eaLnBrk="1" hangingPunct="1">
                <a:defRPr/>
              </a:pPr>
              <a:t>‹#›</a:t>
            </a:fld>
            <a:endParaRPr lang="en-US" altLang="en-US" sz="800" i="1">
              <a:solidFill>
                <a:srgbClr val="000000"/>
              </a:solidFill>
            </a:endParaRPr>
          </a:p>
        </p:txBody>
      </p:sp>
      <p:cxnSp>
        <p:nvCxnSpPr>
          <p:cNvPr id="4" name="Straight Connector 3"/>
          <p:cNvCxnSpPr/>
          <p:nvPr userDrawn="1"/>
        </p:nvCxnSpPr>
        <p:spPr>
          <a:xfrm>
            <a:off x="16933" y="1052434"/>
            <a:ext cx="12175067" cy="0"/>
          </a:xfrm>
          <a:prstGeom prst="line">
            <a:avLst/>
          </a:prstGeom>
          <a:ln>
            <a:solidFill>
              <a:srgbClr val="000090"/>
            </a:solidFill>
          </a:ln>
        </p:spPr>
        <p:style>
          <a:lnRef idx="2">
            <a:schemeClr val="accent1"/>
          </a:lnRef>
          <a:fillRef idx="0">
            <a:schemeClr val="accent1"/>
          </a:fillRef>
          <a:effectRef idx="1">
            <a:schemeClr val="accent1"/>
          </a:effectRef>
          <a:fontRef idx="minor">
            <a:schemeClr val="tx1"/>
          </a:fontRef>
        </p:style>
      </p:cxnSp>
      <p:sp>
        <p:nvSpPr>
          <p:cNvPr id="6" name="Title 1"/>
          <p:cNvSpPr>
            <a:spLocks noGrp="1"/>
          </p:cNvSpPr>
          <p:nvPr>
            <p:ph type="title"/>
          </p:nvPr>
        </p:nvSpPr>
        <p:spPr>
          <a:xfrm>
            <a:off x="1660758" y="472516"/>
            <a:ext cx="9838511" cy="434907"/>
          </a:xfrm>
          <a:prstGeom prst="rect">
            <a:avLst/>
          </a:prstGeom>
        </p:spPr>
        <p:txBody>
          <a:bodyPr>
            <a:noAutofit/>
          </a:bodyPr>
          <a:lstStyle>
            <a:lvl1pPr algn="ctr">
              <a:defRPr sz="2500" b="1">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Content Placeholder 2"/>
          <p:cNvSpPr>
            <a:spLocks noGrp="1"/>
          </p:cNvSpPr>
          <p:nvPr>
            <p:ph idx="1"/>
          </p:nvPr>
        </p:nvSpPr>
        <p:spPr>
          <a:xfrm>
            <a:off x="595746" y="1197448"/>
            <a:ext cx="10986655" cy="5158905"/>
          </a:xfrm>
          <a:prstGeom prst="rect">
            <a:avLst/>
          </a:prstGeom>
        </p:spPr>
        <p:txBody>
          <a:bodyPr>
            <a:normAutofit/>
          </a:bodyPr>
          <a:lstStyle>
            <a:lvl1pPr marL="342900" indent="-342900" algn="l" defTabSz="457200" rtl="0" eaLnBrk="1" latinLnBrk="0" hangingPunct="1">
              <a:spcBef>
                <a:spcPct val="20000"/>
              </a:spcBef>
              <a:spcAft>
                <a:spcPts val="600"/>
              </a:spcAft>
              <a:buClr>
                <a:schemeClr val="tx1">
                  <a:lumMod val="85000"/>
                  <a:lumOff val="15000"/>
                </a:schemeClr>
              </a:buClr>
              <a:buFont typeface="Wingdings" panose="05000000000000000000" pitchFamily="2" charset="2"/>
              <a:buChar char="§"/>
              <a:defRPr lang="en-US" sz="1800" b="1" kern="1200" dirty="0">
                <a:solidFill>
                  <a:schemeClr val="tx1"/>
                </a:solidFill>
                <a:latin typeface="Arial" panose="020B0604020202020204" pitchFamily="34" charset="0"/>
                <a:ea typeface="+mn-ea"/>
                <a:cs typeface="Arial" panose="020B0604020202020204" pitchFamily="34" charset="0"/>
              </a:defRPr>
            </a:lvl1pPr>
            <a:lvl2pPr>
              <a:buClr>
                <a:schemeClr val="tx1">
                  <a:lumMod val="85000"/>
                  <a:lumOff val="15000"/>
                </a:schemeClr>
              </a:buClr>
              <a:defRPr sz="1600" i="0">
                <a:solidFill>
                  <a:schemeClr val="tx1">
                    <a:lumMod val="85000"/>
                    <a:lumOff val="15000"/>
                  </a:schemeClr>
                </a:solidFill>
                <a:latin typeface="Arial" panose="020B0604020202020204" pitchFamily="34" charset="0"/>
                <a:cs typeface="Arial" panose="020B0604020202020204" pitchFamily="34" charset="0"/>
              </a:defRPr>
            </a:lvl2pPr>
            <a:lvl3pPr>
              <a:buClr>
                <a:schemeClr val="tx1">
                  <a:lumMod val="85000"/>
                  <a:lumOff val="15000"/>
                </a:schemeClr>
              </a:buClr>
              <a:defRPr sz="1400">
                <a:solidFill>
                  <a:schemeClr val="tx1">
                    <a:lumMod val="85000"/>
                    <a:lumOff val="15000"/>
                  </a:schemeClr>
                </a:solidFill>
                <a:latin typeface="Arial" panose="020B0604020202020204" pitchFamily="34" charset="0"/>
                <a:cs typeface="Arial" panose="020B0604020202020204" pitchFamily="34" charset="0"/>
              </a:defRPr>
            </a:lvl3pPr>
            <a:lvl4pPr>
              <a:buClr>
                <a:schemeClr val="tx1">
                  <a:lumMod val="85000"/>
                  <a:lumOff val="15000"/>
                </a:schemeClr>
              </a:buClr>
              <a:defRPr sz="1300">
                <a:solidFill>
                  <a:schemeClr val="tx1">
                    <a:lumMod val="85000"/>
                    <a:lumOff val="15000"/>
                  </a:schemeClr>
                </a:solidFill>
                <a:latin typeface="Arial" panose="020B0604020202020204" pitchFamily="34" charset="0"/>
                <a:cs typeface="Arial" panose="020B0604020202020204" pitchFamily="34" charset="0"/>
              </a:defRPr>
            </a:lvl4pPr>
            <a:lvl5pPr>
              <a:defRPr sz="1200">
                <a:solidFill>
                  <a:schemeClr val="tx1">
                    <a:lumMod val="85000"/>
                    <a:lumOff val="1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3283797"/>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1D5EF7-CED6-455B-8097-61E14B7FD998}"/>
              </a:ext>
            </a:extLst>
          </p:cNvPr>
          <p:cNvSpPr>
            <a:spLocks noChangeArrowheads="1"/>
          </p:cNvSpPr>
          <p:nvPr userDrawn="1"/>
        </p:nvSpPr>
        <p:spPr bwMode="auto">
          <a:xfrm>
            <a:off x="11785602" y="6661150"/>
            <a:ext cx="218811" cy="1481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7866" tIns="33338" rIns="67866" bIns="33338">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fld id="{344E9051-2569-4C8A-8F1F-65B2D7B68446}" type="slidenum">
              <a:rPr lang="en-US" altLang="en-US" sz="525" i="1" smtClean="0">
                <a:solidFill>
                  <a:srgbClr val="000000"/>
                </a:solidFill>
              </a:rPr>
              <a:pPr eaLnBrk="1" hangingPunct="1">
                <a:defRPr/>
              </a:pPr>
              <a:t>‹#›</a:t>
            </a:fld>
            <a:endParaRPr lang="en-US" altLang="en-US" sz="525" i="1" dirty="0">
              <a:solidFill>
                <a:srgbClr val="000000"/>
              </a:solidFill>
            </a:endParaRPr>
          </a:p>
        </p:txBody>
      </p:sp>
      <p:sp>
        <p:nvSpPr>
          <p:cNvPr id="10" name="Text Box 14">
            <a:extLst>
              <a:ext uri="{FF2B5EF4-FFF2-40B4-BE49-F238E27FC236}">
                <a16:creationId xmlns:a16="http://schemas.microsoft.com/office/drawing/2014/main" id="{6780E930-741F-4DF9-A177-977B38C50C1E}"/>
              </a:ext>
            </a:extLst>
          </p:cNvPr>
          <p:cNvSpPr txBox="1">
            <a:spLocks noChangeArrowheads="1"/>
          </p:cNvSpPr>
          <p:nvPr userDrawn="1"/>
        </p:nvSpPr>
        <p:spPr bwMode="auto">
          <a:xfrm>
            <a:off x="16933" y="6664326"/>
            <a:ext cx="4567947" cy="1731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en-US" sz="525" i="1" baseline="0" dirty="0">
                <a:solidFill>
                  <a:srgbClr val="000000"/>
                </a:solidFill>
              </a:rPr>
              <a:t>APD MSR_03-15-22</a:t>
            </a:r>
            <a:endParaRPr lang="en-US" altLang="en-US" sz="525" i="1" dirty="0">
              <a:solidFill>
                <a:srgbClr val="000000"/>
              </a:solidFill>
            </a:endParaRPr>
          </a:p>
        </p:txBody>
      </p:sp>
      <p:cxnSp>
        <p:nvCxnSpPr>
          <p:cNvPr id="11" name="Straight Connector 10">
            <a:extLst>
              <a:ext uri="{FF2B5EF4-FFF2-40B4-BE49-F238E27FC236}">
                <a16:creationId xmlns:a16="http://schemas.microsoft.com/office/drawing/2014/main" id="{C6254A9E-7645-4A40-841A-F00230677CC8}"/>
              </a:ext>
            </a:extLst>
          </p:cNvPr>
          <p:cNvCxnSpPr/>
          <p:nvPr userDrawn="1"/>
        </p:nvCxnSpPr>
        <p:spPr>
          <a:xfrm>
            <a:off x="16933" y="1102130"/>
            <a:ext cx="12175067" cy="0"/>
          </a:xfrm>
          <a:prstGeom prst="line">
            <a:avLst/>
          </a:prstGeom>
          <a:ln w="19050">
            <a:solidFill>
              <a:srgbClr val="000090"/>
            </a:solidFill>
          </a:ln>
          <a:effectLst>
            <a:outerShdw blurRad="50800" dist="38100" dir="8100000" algn="tr" rotWithShape="0">
              <a:prstClr val="black">
                <a:alpha val="40000"/>
              </a:prstClr>
            </a:outerShdw>
            <a:reflection blurRad="6350" stA="50000" endA="300" endPos="90000" dir="5400000" sy="-100000" algn="bl" rotWithShape="0"/>
          </a:effectLst>
        </p:spPr>
        <p:style>
          <a:lnRef idx="2">
            <a:schemeClr val="accent1"/>
          </a:lnRef>
          <a:fillRef idx="0">
            <a:schemeClr val="accent1"/>
          </a:fillRef>
          <a:effectRef idx="1">
            <a:schemeClr val="accent1"/>
          </a:effectRef>
          <a:fontRef idx="minor">
            <a:schemeClr val="tx1"/>
          </a:fontRef>
        </p:style>
      </p:cxnSp>
      <p:sp>
        <p:nvSpPr>
          <p:cNvPr id="14" name="Content Placeholder 2">
            <a:extLst>
              <a:ext uri="{FF2B5EF4-FFF2-40B4-BE49-F238E27FC236}">
                <a16:creationId xmlns:a16="http://schemas.microsoft.com/office/drawing/2014/main" id="{A18977DF-9C3D-486D-9A7C-93A752623399}"/>
              </a:ext>
            </a:extLst>
          </p:cNvPr>
          <p:cNvSpPr>
            <a:spLocks noGrp="1"/>
          </p:cNvSpPr>
          <p:nvPr>
            <p:ph idx="1"/>
          </p:nvPr>
        </p:nvSpPr>
        <p:spPr>
          <a:xfrm>
            <a:off x="446809" y="1275506"/>
            <a:ext cx="11338792" cy="5158905"/>
          </a:xfrm>
        </p:spPr>
        <p:txBody>
          <a:bodyPr>
            <a:normAutofit/>
          </a:bodyPr>
          <a:lstStyle>
            <a:lvl1pPr marL="257175" indent="-257175" algn="l" defTabSz="342900" rtl="0" eaLnBrk="1" latinLnBrk="0" hangingPunct="1">
              <a:lnSpc>
                <a:spcPct val="100000"/>
              </a:lnSpc>
              <a:spcBef>
                <a:spcPts val="450"/>
              </a:spcBef>
              <a:spcAft>
                <a:spcPts val="450"/>
              </a:spcAft>
              <a:buClr>
                <a:schemeClr val="tx1">
                  <a:lumMod val="85000"/>
                  <a:lumOff val="15000"/>
                </a:schemeClr>
              </a:buClr>
              <a:buFont typeface="Wingdings" panose="05000000000000000000" pitchFamily="2" charset="2"/>
              <a:buChar char="§"/>
              <a:defRPr lang="en-US" sz="1350" b="1" kern="1200" dirty="0">
                <a:solidFill>
                  <a:schemeClr val="tx1"/>
                </a:solidFill>
                <a:latin typeface="Arial" panose="020B0604020202020204" pitchFamily="34" charset="0"/>
                <a:ea typeface="+mn-ea"/>
                <a:cs typeface="Arial" panose="020B0604020202020204" pitchFamily="34" charset="0"/>
              </a:defRPr>
            </a:lvl1pPr>
            <a:lvl2pPr marL="514350" indent="-171450">
              <a:lnSpc>
                <a:spcPct val="100000"/>
              </a:lnSpc>
              <a:buClr>
                <a:schemeClr val="tx1">
                  <a:lumMod val="85000"/>
                  <a:lumOff val="15000"/>
                </a:schemeClr>
              </a:buClr>
              <a:buFont typeface="Courier New" panose="02070309020205020404" pitchFamily="49" charset="0"/>
              <a:buChar char="­"/>
              <a:defRPr sz="1200" i="0" baseline="0">
                <a:solidFill>
                  <a:schemeClr val="tx1">
                    <a:lumMod val="85000"/>
                    <a:lumOff val="15000"/>
                  </a:schemeClr>
                </a:solidFill>
                <a:latin typeface="Arial" panose="020B0604020202020204" pitchFamily="34" charset="0"/>
                <a:cs typeface="Arial" panose="020B0604020202020204" pitchFamily="34" charset="0"/>
              </a:defRPr>
            </a:lvl2pPr>
            <a:lvl3pPr marL="857250" indent="-171450">
              <a:lnSpc>
                <a:spcPct val="100000"/>
              </a:lnSpc>
              <a:buClr>
                <a:schemeClr val="tx1">
                  <a:lumMod val="85000"/>
                  <a:lumOff val="15000"/>
                </a:schemeClr>
              </a:buClr>
              <a:buFont typeface="Courier New" panose="02070309020205020404" pitchFamily="49" charset="0"/>
              <a:buChar char="o"/>
              <a:defRPr sz="1050" baseline="0">
                <a:solidFill>
                  <a:schemeClr val="tx1">
                    <a:lumMod val="85000"/>
                    <a:lumOff val="15000"/>
                  </a:schemeClr>
                </a:solidFill>
                <a:latin typeface="Arial" panose="020B0604020202020204" pitchFamily="34" charset="0"/>
                <a:cs typeface="Arial" panose="020B0604020202020204" pitchFamily="34" charset="0"/>
              </a:defRPr>
            </a:lvl3pPr>
            <a:lvl4pPr marL="1200150" indent="-171450">
              <a:lnSpc>
                <a:spcPct val="100000"/>
              </a:lnSpc>
              <a:buClr>
                <a:schemeClr val="tx1">
                  <a:lumMod val="85000"/>
                  <a:lumOff val="15000"/>
                </a:schemeClr>
              </a:buClr>
              <a:buFont typeface="Arial" panose="020B0604020202020204" pitchFamily="34" charset="0"/>
              <a:buChar char="-"/>
              <a:defRPr sz="975" baseline="0">
                <a:solidFill>
                  <a:schemeClr val="tx1">
                    <a:lumMod val="85000"/>
                    <a:lumOff val="15000"/>
                  </a:schemeClr>
                </a:solidFill>
                <a:latin typeface="Arial" panose="020B0604020202020204" pitchFamily="34" charset="0"/>
                <a:cs typeface="Arial" panose="020B0604020202020204" pitchFamily="34" charset="0"/>
              </a:defRPr>
            </a:lvl4pPr>
            <a:lvl5pPr>
              <a:lnSpc>
                <a:spcPct val="100000"/>
              </a:lnSpc>
              <a:defRPr sz="900" baseline="0">
                <a:solidFill>
                  <a:schemeClr val="tx1">
                    <a:lumMod val="85000"/>
                    <a:lumOff val="15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1">
            <a:extLst>
              <a:ext uri="{FF2B5EF4-FFF2-40B4-BE49-F238E27FC236}">
                <a16:creationId xmlns:a16="http://schemas.microsoft.com/office/drawing/2014/main" id="{15B4624B-8836-4A2C-A1B8-5B32B6568946}"/>
              </a:ext>
            </a:extLst>
          </p:cNvPr>
          <p:cNvSpPr>
            <a:spLocks noGrp="1"/>
          </p:cNvSpPr>
          <p:nvPr>
            <p:ph type="title"/>
          </p:nvPr>
        </p:nvSpPr>
        <p:spPr>
          <a:xfrm>
            <a:off x="1580838" y="483668"/>
            <a:ext cx="9265215" cy="434907"/>
          </a:xfrm>
        </p:spPr>
        <p:txBody>
          <a:bodyPr>
            <a:noAutofit/>
          </a:bodyPr>
          <a:lstStyle>
            <a:lvl1pPr algn="l">
              <a:defRPr sz="1875" b="1">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1352047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630838DB-1376-5B47-A08C-E9820DF8BE2A}"/>
              </a:ext>
            </a:extLst>
          </p:cNvPr>
          <p:cNvSpPr>
            <a:spLocks noGrp="1"/>
          </p:cNvSpPr>
          <p:nvPr>
            <p:ph type="title"/>
          </p:nvPr>
        </p:nvSpPr>
        <p:spPr>
          <a:xfrm>
            <a:off x="609602" y="241257"/>
            <a:ext cx="9872869" cy="866928"/>
          </a:xfrm>
          <a:prstGeom prst="rect">
            <a:avLst/>
          </a:prstGeom>
        </p:spPr>
        <p:txBody>
          <a:bodyPr vert="horz" lIns="91440" tIns="45720" rIns="91440" bIns="45720" rtlCol="0" anchor="ctr">
            <a:normAutofit/>
          </a:bodyPr>
          <a:lstStyle>
            <a:lvl1pPr algn="ctr">
              <a:defRPr/>
            </a:lvl1pPr>
          </a:lstStyle>
          <a:p>
            <a:r>
              <a:rPr lang="en-US" dirty="0"/>
              <a:t>Click to edit Master title style</a:t>
            </a:r>
          </a:p>
        </p:txBody>
      </p:sp>
      <p:sp>
        <p:nvSpPr>
          <p:cNvPr id="7" name="Date Placeholder 3">
            <a:extLst>
              <a:ext uri="{FF2B5EF4-FFF2-40B4-BE49-F238E27FC236}">
                <a16:creationId xmlns:a16="http://schemas.microsoft.com/office/drawing/2014/main" id="{35EBE7DF-4578-434A-A4A4-12F577F92165}"/>
              </a:ext>
            </a:extLst>
          </p:cNvPr>
          <p:cNvSpPr>
            <a:spLocks noGrp="1"/>
          </p:cNvSpPr>
          <p:nvPr>
            <p:ph type="dt" sz="half" idx="2"/>
          </p:nvPr>
        </p:nvSpPr>
        <p:spPr>
          <a:xfrm>
            <a:off x="1" y="6564228"/>
            <a:ext cx="1957492" cy="286456"/>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8" name="Slide Number Placeholder 5">
            <a:extLst>
              <a:ext uri="{FF2B5EF4-FFF2-40B4-BE49-F238E27FC236}">
                <a16:creationId xmlns:a16="http://schemas.microsoft.com/office/drawing/2014/main" id="{96E98AD7-65FE-564D-AE14-E4BD2EBCE3F8}"/>
              </a:ext>
            </a:extLst>
          </p:cNvPr>
          <p:cNvSpPr>
            <a:spLocks noGrp="1"/>
          </p:cNvSpPr>
          <p:nvPr>
            <p:ph type="sldNum" sz="quarter" idx="4"/>
          </p:nvPr>
        </p:nvSpPr>
        <p:spPr>
          <a:xfrm>
            <a:off x="11401778" y="6564228"/>
            <a:ext cx="790223" cy="293772"/>
          </a:xfrm>
          <a:prstGeom prst="rect">
            <a:avLst/>
          </a:prstGeom>
        </p:spPr>
        <p:txBody>
          <a:bodyPr vert="horz" lIns="91440" tIns="45720" rIns="91440" bIns="45720" rtlCol="0" anchor="ctr"/>
          <a:lstStyle>
            <a:lvl1pPr algn="r">
              <a:defRPr sz="1200">
                <a:solidFill>
                  <a:schemeClr val="tx1"/>
                </a:solidFill>
              </a:defRPr>
            </a:lvl1pPr>
          </a:lstStyle>
          <a:p>
            <a:fld id="{190C3294-5CF8-9244-B3A8-6FEA2CEAD35A}" type="slidenum">
              <a:rPr lang="en-US" smtClean="0"/>
              <a:pPr/>
              <a:t>‹#›</a:t>
            </a:fld>
            <a:endParaRPr lang="en-US" dirty="0"/>
          </a:p>
        </p:txBody>
      </p:sp>
      <p:sp>
        <p:nvSpPr>
          <p:cNvPr id="10" name="Content Placeholder 5">
            <a:extLst>
              <a:ext uri="{FF2B5EF4-FFF2-40B4-BE49-F238E27FC236}">
                <a16:creationId xmlns:a16="http://schemas.microsoft.com/office/drawing/2014/main" id="{09425830-EFC6-DF44-BF5C-547EA7C27002}"/>
              </a:ext>
            </a:extLst>
          </p:cNvPr>
          <p:cNvSpPr>
            <a:spLocks noGrp="1"/>
          </p:cNvSpPr>
          <p:nvPr>
            <p:ph sz="quarter" idx="12"/>
          </p:nvPr>
        </p:nvSpPr>
        <p:spPr>
          <a:xfrm>
            <a:off x="609600" y="1200162"/>
            <a:ext cx="11144251" cy="52720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5253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lvl1pPr>
              <a:defRPr>
                <a:solidFill>
                  <a:srgbClr val="000000"/>
                </a:solidFill>
              </a:defRPr>
            </a:lvl1pPr>
          </a:lstStyle>
          <a:p>
            <a:endParaRPr lang="en-US" dirty="0"/>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lvl1pPr>
              <a:defRPr>
                <a:solidFill>
                  <a:srgbClr val="000000"/>
                </a:solidFill>
              </a:defRPr>
            </a:lvl1pPr>
          </a:lstStyle>
          <a:p>
            <a:fld id="{B9B0392C-5BE7-214B-9E5F-CC8853CBAA6A}" type="slidenum">
              <a:rPr lang="en-US" smtClean="0"/>
              <a:pPr/>
              <a:t>‹#›</a:t>
            </a:fld>
            <a:endParaRPr lang="en-US" dirty="0"/>
          </a:p>
        </p:txBody>
      </p:sp>
    </p:spTree>
    <p:extLst>
      <p:ext uri="{BB962C8B-B14F-4D97-AF65-F5344CB8AC3E}">
        <p14:creationId xmlns:p14="http://schemas.microsoft.com/office/powerpoint/2010/main" val="33846189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rgbClr val="000000"/>
                </a:solidFill>
              </a:defRPr>
            </a:lvl1pPr>
          </a:lstStyle>
          <a:p>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sz="1200"/>
            </a:lvl1p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lvl1pPr>
              <a:defRPr>
                <a:solidFill>
                  <a:srgbClr val="000000"/>
                </a:solidFill>
              </a:defRPr>
            </a:lvl1pPr>
          </a:lstStyle>
          <a:p>
            <a:fld id="{B9B0392C-5BE7-214B-9E5F-CC8853CBAA6A}" type="slidenum">
              <a:rPr lang="en-US" smtClean="0"/>
              <a:pPr/>
              <a:t>‹#›</a:t>
            </a:fld>
            <a:endParaRPr lang="en-US" dirty="0"/>
          </a:p>
        </p:txBody>
      </p:sp>
    </p:spTree>
    <p:extLst>
      <p:ext uri="{BB962C8B-B14F-4D97-AF65-F5344CB8AC3E}">
        <p14:creationId xmlns:p14="http://schemas.microsoft.com/office/powerpoint/2010/main" val="23604750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lvl1pPr>
              <a:defRPr>
                <a:solidFill>
                  <a:srgbClr val="000000"/>
                </a:solidFill>
              </a:defRPr>
            </a:lvl1pPr>
          </a:lstStyle>
          <a:p>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sz="1200"/>
            </a:lvl1pPr>
          </a:lstStyle>
          <a:p>
            <a:endParaRPr lang="en-US">
              <a:solidFill>
                <a:prstClr val="black"/>
              </a:solidFill>
            </a:endParaRPr>
          </a:p>
        </p:txBody>
      </p:sp>
      <p:sp>
        <p:nvSpPr>
          <p:cNvPr id="6" name="Slide Number Placeholder 5"/>
          <p:cNvSpPr>
            <a:spLocks noGrp="1"/>
          </p:cNvSpPr>
          <p:nvPr>
            <p:ph type="sldNum" sz="quarter" idx="12"/>
          </p:nvPr>
        </p:nvSpPr>
        <p:spPr>
          <a:xfrm>
            <a:off x="10865555" y="6435254"/>
            <a:ext cx="790223" cy="293772"/>
          </a:xfrm>
        </p:spPr>
        <p:txBody>
          <a:bodyPr/>
          <a:lstStyle>
            <a:lvl1pPr>
              <a:defRPr>
                <a:solidFill>
                  <a:srgbClr val="000000"/>
                </a:solidFill>
              </a:defRPr>
            </a:lvl1pPr>
          </a:lstStyle>
          <a:p>
            <a:fld id="{B9B0392C-5BE7-214B-9E5F-CC8853CBAA6A}" type="slidenum">
              <a:rPr lang="en-US" smtClean="0"/>
              <a:pPr/>
              <a:t>‹#›</a:t>
            </a:fld>
            <a:endParaRPr lang="en-US"/>
          </a:p>
        </p:txBody>
      </p:sp>
      <p:cxnSp>
        <p:nvCxnSpPr>
          <p:cNvPr id="7" name="Straight Connector 6"/>
          <p:cNvCxnSpPr/>
          <p:nvPr userDrawn="1"/>
        </p:nvCxnSpPr>
        <p:spPr>
          <a:xfrm>
            <a:off x="1279704" y="1109772"/>
            <a:ext cx="9332496" cy="0"/>
          </a:xfrm>
          <a:prstGeom prst="line">
            <a:avLst/>
          </a:prstGeom>
          <a:ln>
            <a:solidFill>
              <a:srgbClr val="00009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55902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13179129"/>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01653920"/>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9806837"/>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85214841"/>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13"/>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91961039"/>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04498524"/>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09149141"/>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13"/>
          </p:nvPr>
        </p:nvSpPr>
        <p:spPr>
          <a:xfrm>
            <a:off x="839787" y="2057400"/>
            <a:ext cx="3932238"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2165991"/>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13"/>
          </p:nvPr>
        </p:nvSpPr>
        <p:spPr>
          <a:xfrm>
            <a:off x="5183187" y="987425"/>
            <a:ext cx="6172201" cy="4873625"/>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97627692"/>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1_Title Slid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92" name="Rectangle"/>
          <p:cNvSpPr/>
          <p:nvPr/>
        </p:nvSpPr>
        <p:spPr>
          <a:xfrm>
            <a:off x="1523999" y="17251"/>
            <a:ext cx="9144002" cy="740672"/>
          </a:xfrm>
          <a:prstGeom prst="rect">
            <a:avLst/>
          </a:prstGeom>
          <a:gradFill>
            <a:gsLst>
              <a:gs pos="0">
                <a:srgbClr val="000000"/>
              </a:gs>
              <a:gs pos="100000">
                <a:srgbClr val="0365C0"/>
              </a:gs>
            </a:gsLst>
          </a:gradFill>
          <a:ln w="3175">
            <a:miter lim="400000"/>
          </a:ln>
          <a:effectLst>
            <a:outerShdw dir="5400000" rotWithShape="0">
              <a:srgbClr val="000000">
                <a:alpha val="50000"/>
              </a:srgbClr>
            </a:outerShdw>
          </a:effectLst>
        </p:spPr>
        <p:txBody>
          <a:bodyPr lIns="20091" tIns="20091" rIns="20091" bIns="20091" anchor="ctr"/>
          <a:lstStyle/>
          <a:p>
            <a:pPr algn="ctr" defTabSz="410765">
              <a:defRPr sz="1400">
                <a:solidFill>
                  <a:srgbClr val="FFFFFF"/>
                </a:solidFill>
                <a:latin typeface="Helvetica Light"/>
                <a:ea typeface="Helvetica Light"/>
                <a:cs typeface="Helvetica Light"/>
                <a:sym typeface="Helvetica Light"/>
              </a:defRPr>
            </a:pPr>
            <a:endParaRPr/>
          </a:p>
        </p:txBody>
      </p:sp>
      <p:pic>
        <p:nvPicPr>
          <p:cNvPr id="93" name="Screen Shot 2017-10-23 at 8.39.52 PM.png" descr="Screen Shot 2017-10-23 at 8.39.52 PM.png"/>
          <p:cNvPicPr>
            <a:picLocks noChangeAspect="1"/>
          </p:cNvPicPr>
          <p:nvPr/>
        </p:nvPicPr>
        <p:blipFill>
          <a:blip r:embed="rId3"/>
          <a:stretch>
            <a:fillRect/>
          </a:stretch>
        </p:blipFill>
        <p:spPr>
          <a:xfrm>
            <a:off x="-8791" y="17251"/>
            <a:ext cx="2832382" cy="740672"/>
          </a:xfrm>
          <a:prstGeom prst="rect">
            <a:avLst/>
          </a:prstGeom>
          <a:ln w="12700">
            <a:miter lim="400000"/>
          </a:ln>
        </p:spPr>
      </p:pic>
      <p:sp>
        <p:nvSpPr>
          <p:cNvPr id="94" name="Slide Number"/>
          <p:cNvSpPr txBox="1">
            <a:spLocks noGrp="1"/>
          </p:cNvSpPr>
          <p:nvPr>
            <p:ph type="sldNum" sz="quarter" idx="2"/>
          </p:nvPr>
        </p:nvSpPr>
        <p:spPr>
          <a:xfrm>
            <a:off x="8476294" y="5192358"/>
            <a:ext cx="170696" cy="178435"/>
          </a:xfrm>
          <a:prstGeom prst="rect">
            <a:avLst/>
          </a:prstGeom>
        </p:spPr>
        <p:txBody>
          <a:bodyPr lIns="25717" tIns="25717" rIns="25717" bIns="25717"/>
          <a:lstStyle>
            <a:lvl1pPr>
              <a:defRPr sz="800"/>
            </a:lvl1pPr>
          </a:lstStyle>
          <a:p>
            <a:fld id="{86CB4B4D-7CA3-9044-876B-883B54F8677D}" type="slidenum">
              <a:t>‹#›</a:t>
            </a:fld>
            <a:endParaRPr/>
          </a:p>
        </p:txBody>
      </p:sp>
    </p:spTree>
    <p:extLst>
      <p:ext uri="{BB962C8B-B14F-4D97-AF65-F5344CB8AC3E}">
        <p14:creationId xmlns:p14="http://schemas.microsoft.com/office/powerpoint/2010/main" val="1326309336"/>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Break Slide">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01" name="Image" descr="Image"/>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1822308" y="43606"/>
            <a:ext cx="253810" cy="311140"/>
          </a:xfrm>
          <a:prstGeom prst="rect">
            <a:avLst/>
          </a:prstGeom>
          <a:ln w="12700">
            <a:miter lim="400000"/>
          </a:ln>
        </p:spPr>
      </p:pic>
      <p:sp>
        <p:nvSpPr>
          <p:cNvPr id="102" name="Slide Number"/>
          <p:cNvSpPr txBox="1">
            <a:spLocks noGrp="1"/>
          </p:cNvSpPr>
          <p:nvPr>
            <p:ph type="sldNum" sz="quarter" idx="2"/>
          </p:nvPr>
        </p:nvSpPr>
        <p:spPr>
          <a:xfrm>
            <a:off x="11845005" y="6610724"/>
            <a:ext cx="208416" cy="208280"/>
          </a:xfrm>
          <a:prstGeom prst="rect">
            <a:avLst/>
          </a:prstGeom>
        </p:spPr>
        <p:txBody>
          <a:bodyPr lIns="34289" tIns="34289" rIns="34289" bIns="34289"/>
          <a:lstStyle>
            <a:lvl1pPr>
              <a:defRPr sz="900">
                <a:solidFill>
                  <a:srgbClr val="FFFFFF"/>
                </a:solidFill>
                <a:latin typeface="Exo 2"/>
                <a:ea typeface="Exo 2"/>
                <a:cs typeface="Exo 2"/>
                <a:sym typeface="Exo 2"/>
              </a:defRPr>
            </a:lvl1pPr>
          </a:lstStyle>
          <a:p>
            <a:fld id="{86CB4B4D-7CA3-9044-876B-883B54F8677D}" type="slidenum">
              <a:t>‹#›</a:t>
            </a:fld>
            <a:endParaRPr/>
          </a:p>
        </p:txBody>
      </p:sp>
      <p:sp>
        <p:nvSpPr>
          <p:cNvPr id="103" name="Telescope Testing @ UF"/>
          <p:cNvSpPr txBox="1"/>
          <p:nvPr/>
        </p:nvSpPr>
        <p:spPr>
          <a:xfrm>
            <a:off x="4268249" y="-28152"/>
            <a:ext cx="3655502" cy="454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2900" b="1">
                <a:solidFill>
                  <a:srgbClr val="EDB402"/>
                </a:solidFill>
              </a:defRPr>
            </a:lvl1pPr>
          </a:lstStyle>
          <a:p>
            <a:r>
              <a:t>Telescope Testing @ UF</a:t>
            </a:r>
          </a:p>
        </p:txBody>
      </p:sp>
    </p:spTree>
    <p:extLst>
      <p:ext uri="{BB962C8B-B14F-4D97-AF65-F5344CB8AC3E}">
        <p14:creationId xmlns:p14="http://schemas.microsoft.com/office/powerpoint/2010/main" val="265156978"/>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jpe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8.jpe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7.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3.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4.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FE078-C9AC-4899-9F66-75895D5E6D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0AB5B5-4706-4040-A0C6-02413D7A64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ACC80F2-0E48-4BD3-AAC6-5AAC79779200}"/>
              </a:ext>
            </a:extLst>
          </p:cNvPr>
          <p:cNvSpPr>
            <a:spLocks noGrp="1"/>
          </p:cNvSpPr>
          <p:nvPr>
            <p:ph type="dt" sz="half" idx="2"/>
          </p:nvPr>
        </p:nvSpPr>
        <p:spPr>
          <a:xfrm>
            <a:off x="838200" y="633858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49303F3E-5559-4A98-A424-5E8ED16BA1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F4E711B-A32E-4C42-911F-55186E9459E8}"/>
              </a:ext>
            </a:extLst>
          </p:cNvPr>
          <p:cNvSpPr>
            <a:spLocks noGrp="1"/>
          </p:cNvSpPr>
          <p:nvPr>
            <p:ph type="sldNum" sz="quarter" idx="4"/>
          </p:nvPr>
        </p:nvSpPr>
        <p:spPr>
          <a:xfrm>
            <a:off x="9140687"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F73669-1148-499A-8244-3F65AEF7D7B7}" type="slidenum">
              <a:rPr lang="en-US" smtClean="0"/>
              <a:t>‹#›</a:t>
            </a:fld>
            <a:endParaRPr lang="en-US"/>
          </a:p>
        </p:txBody>
      </p:sp>
      <p:sp>
        <p:nvSpPr>
          <p:cNvPr id="8" name="TextBox 7">
            <a:extLst>
              <a:ext uri="{FF2B5EF4-FFF2-40B4-BE49-F238E27FC236}">
                <a16:creationId xmlns:a16="http://schemas.microsoft.com/office/drawing/2014/main" id="{A36743F6-8251-E1C5-2156-79CD62A58154}"/>
              </a:ext>
            </a:extLst>
          </p:cNvPr>
          <p:cNvSpPr txBox="1"/>
          <p:nvPr userDrawn="1"/>
        </p:nvSpPr>
        <p:spPr>
          <a:xfrm>
            <a:off x="537587" y="6367223"/>
            <a:ext cx="3933929" cy="307777"/>
          </a:xfrm>
          <a:prstGeom prst="rect">
            <a:avLst/>
          </a:prstGeom>
          <a:noFill/>
        </p:spPr>
        <p:txBody>
          <a:bodyPr wrap="square" rtlCol="0">
            <a:spAutoFit/>
          </a:bodyPr>
          <a:lstStyle/>
          <a:p>
            <a:r>
              <a:rPr lang="en-US" sz="1400" dirty="0"/>
              <a:t>14</a:t>
            </a:r>
            <a:r>
              <a:rPr lang="en-US" sz="1400" baseline="30000" dirty="0"/>
              <a:t>th</a:t>
            </a:r>
            <a:r>
              <a:rPr lang="en-US" sz="1400" dirty="0"/>
              <a:t> International LISA Symposium 26 July 2022</a:t>
            </a:r>
          </a:p>
        </p:txBody>
      </p:sp>
    </p:spTree>
    <p:extLst>
      <p:ext uri="{BB962C8B-B14F-4D97-AF65-F5344CB8AC3E}">
        <p14:creationId xmlns:p14="http://schemas.microsoft.com/office/powerpoint/2010/main" val="2443581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8"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496104" y="17066"/>
            <a:ext cx="1625600" cy="1158240"/>
          </a:xfrm>
          <a:prstGeom prst="rect">
            <a:avLst/>
          </a:prstGeom>
        </p:spPr>
      </p:pic>
      <p:sp>
        <p:nvSpPr>
          <p:cNvPr id="2" name="Title Placeholder 1"/>
          <p:cNvSpPr>
            <a:spLocks noGrp="1"/>
          </p:cNvSpPr>
          <p:nvPr>
            <p:ph type="title"/>
          </p:nvPr>
        </p:nvSpPr>
        <p:spPr>
          <a:xfrm>
            <a:off x="1279705" y="191038"/>
            <a:ext cx="10182577" cy="866928"/>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09600" y="1212116"/>
            <a:ext cx="10972800" cy="514423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9144000" y="6382533"/>
            <a:ext cx="2844800" cy="365125"/>
          </a:xfrm>
          <a:prstGeom prst="rect">
            <a:avLst/>
          </a:prstGeom>
        </p:spPr>
        <p:txBody>
          <a:bodyPr vert="horz" lIns="91440" tIns="45720" rIns="91440" bIns="45720" rtlCol="0" anchor="ctr"/>
          <a:lstStyle>
            <a:lvl1pPr algn="r">
              <a:defRPr sz="1200">
                <a:solidFill>
                  <a:schemeClr val="tx1"/>
                </a:solidFill>
              </a:defRPr>
            </a:lvl1pPr>
          </a:lstStyle>
          <a:p>
            <a:fld id="{190C3294-5CF8-9244-B3A8-6FEA2CEAD35A}" type="slidenum">
              <a:rPr lang="en-US" smtClean="0"/>
              <a:pPr/>
              <a:t>‹#›</a:t>
            </a:fld>
            <a:endParaRPr lang="en-US" dirty="0"/>
          </a:p>
        </p:txBody>
      </p:sp>
      <p:sp>
        <p:nvSpPr>
          <p:cNvPr id="17" name="Rectangle 16"/>
          <p:cNvSpPr/>
          <p:nvPr/>
        </p:nvSpPr>
        <p:spPr>
          <a:xfrm>
            <a:off x="3048000" y="3429000"/>
            <a:ext cx="6096000" cy="0"/>
          </a:xfrm>
          <a:prstGeom prst="rect">
            <a:avLst/>
          </a:prstGeom>
        </p:spPr>
        <p:txBody>
          <a:bodyPr/>
          <a:lstStyle/>
          <a:p>
            <a:endParaRPr lang="en-US" sz="1800" dirty="0">
              <a:solidFill>
                <a:prstClr val="black"/>
              </a:solidFill>
            </a:endParaRPr>
          </a:p>
        </p:txBody>
      </p:sp>
      <p:pic>
        <p:nvPicPr>
          <p:cNvPr id="5" name="Picture 4"/>
          <p:cNvPicPr>
            <a:picLocks/>
          </p:cNvPicPr>
          <p:nvPr userDrawn="1"/>
        </p:nvPicPr>
        <p:blipFill>
          <a:blip r:embed="rId6">
            <a:extLst>
              <a:ext uri="{28A0092B-C50C-407E-A947-70E740481C1C}">
                <a14:useLocalDpi xmlns:a14="http://schemas.microsoft.com/office/drawing/2010/main"/>
              </a:ext>
            </a:extLst>
          </a:blip>
          <a:stretch>
            <a:fillRect/>
          </a:stretch>
        </p:blipFill>
        <p:spPr>
          <a:xfrm>
            <a:off x="10689772" y="429549"/>
            <a:ext cx="836828" cy="782567"/>
          </a:xfrm>
          <a:prstGeom prst="rect">
            <a:avLst/>
          </a:prstGeom>
        </p:spPr>
      </p:pic>
      <p:pic>
        <p:nvPicPr>
          <p:cNvPr id="10" name="Content Placeholder 5">
            <a:extLst>
              <a:ext uri="{FF2B5EF4-FFF2-40B4-BE49-F238E27FC236}">
                <a16:creationId xmlns:a16="http://schemas.microsoft.com/office/drawing/2014/main" id="{45B94C8E-4001-2805-0362-08F8B8957D04}"/>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26126" y="43761"/>
            <a:ext cx="822960" cy="822960"/>
          </a:xfrm>
          <a:prstGeom prst="rect">
            <a:avLst/>
          </a:prstGeom>
        </p:spPr>
      </p:pic>
      <p:sp>
        <p:nvSpPr>
          <p:cNvPr id="11" name="TextBox 10">
            <a:extLst>
              <a:ext uri="{FF2B5EF4-FFF2-40B4-BE49-F238E27FC236}">
                <a16:creationId xmlns:a16="http://schemas.microsoft.com/office/drawing/2014/main" id="{B55618ED-8E47-3C83-548E-CC525BB40B99}"/>
              </a:ext>
            </a:extLst>
          </p:cNvPr>
          <p:cNvSpPr txBox="1"/>
          <p:nvPr userDrawn="1"/>
        </p:nvSpPr>
        <p:spPr>
          <a:xfrm>
            <a:off x="537587" y="6367223"/>
            <a:ext cx="3933929" cy="307777"/>
          </a:xfrm>
          <a:prstGeom prst="rect">
            <a:avLst/>
          </a:prstGeom>
          <a:noFill/>
        </p:spPr>
        <p:txBody>
          <a:bodyPr wrap="square" rtlCol="0">
            <a:spAutoFit/>
          </a:bodyPr>
          <a:lstStyle/>
          <a:p>
            <a:r>
              <a:rPr lang="en-US" sz="1400" dirty="0"/>
              <a:t>14</a:t>
            </a:r>
            <a:r>
              <a:rPr lang="en-US" sz="1400" baseline="30000" dirty="0"/>
              <a:t>th</a:t>
            </a:r>
            <a:r>
              <a:rPr lang="en-US" sz="1400" dirty="0"/>
              <a:t> International LISA Symposium 26 July 2022</a:t>
            </a:r>
          </a:p>
        </p:txBody>
      </p:sp>
    </p:spTree>
    <p:extLst>
      <p:ext uri="{BB962C8B-B14F-4D97-AF65-F5344CB8AC3E}">
        <p14:creationId xmlns:p14="http://schemas.microsoft.com/office/powerpoint/2010/main" val="380543596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hf hdr="0" ftr="0" dt="0"/>
  <p:txStyles>
    <p:titleStyle>
      <a:lvl1pPr algn="l" defTabSz="457200" rtl="0" eaLnBrk="1" latinLnBrk="0" hangingPunct="1">
        <a:spcBef>
          <a:spcPct val="0"/>
        </a:spcBef>
        <a:buNone/>
        <a:defRPr sz="3200" b="1" kern="1200">
          <a:solidFill>
            <a:srgbClr val="000090"/>
          </a:solidFill>
          <a:latin typeface="+mj-lt"/>
          <a:ea typeface="+mj-ea"/>
          <a:cs typeface="+mj-cs"/>
        </a:defRPr>
      </a:lvl1pPr>
    </p:titleStyle>
    <p:bodyStyle>
      <a:lvl1pPr marL="342900" indent="-342900" algn="l" defTabSz="457200" rtl="0" eaLnBrk="1" latinLnBrk="0" hangingPunct="1">
        <a:spcBef>
          <a:spcPct val="20000"/>
        </a:spcBef>
        <a:buClr>
          <a:srgbClr val="000090"/>
        </a:buClr>
        <a:buFont typeface="Arial"/>
        <a:buChar char="•"/>
        <a:defRPr sz="2400" b="1" kern="1200">
          <a:solidFill>
            <a:schemeClr val="tx1"/>
          </a:solidFill>
          <a:latin typeface="+mn-lt"/>
          <a:ea typeface="+mn-ea"/>
          <a:cs typeface="+mn-cs"/>
        </a:defRPr>
      </a:lvl1pPr>
      <a:lvl2pPr marL="742950" indent="-285750" algn="l" defTabSz="457200" rtl="0" eaLnBrk="1" latinLnBrk="0" hangingPunct="1">
        <a:spcBef>
          <a:spcPct val="20000"/>
        </a:spcBef>
        <a:buClr>
          <a:srgbClr val="000090"/>
        </a:buClr>
        <a:buFont typeface="Calibri" pitchFamily="34" charset="0"/>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Clr>
          <a:srgbClr val="000090"/>
        </a:buClr>
        <a:buFont typeface="Courier New" pitchFamily="49" charset="0"/>
        <a:buChar char="o"/>
        <a:defRPr sz="2000" kern="1200">
          <a:solidFill>
            <a:schemeClr val="tx1"/>
          </a:solidFill>
          <a:latin typeface="+mn-lt"/>
          <a:ea typeface="+mn-ea"/>
          <a:cs typeface="+mn-cs"/>
        </a:defRPr>
      </a:lvl3pPr>
      <a:lvl4pPr marL="1600200" indent="-228600" algn="l" defTabSz="457200" rtl="0" eaLnBrk="1" latinLnBrk="0" hangingPunct="1">
        <a:spcBef>
          <a:spcPct val="20000"/>
        </a:spcBef>
        <a:buClr>
          <a:srgbClr val="000090"/>
        </a:buClr>
        <a:buFont typeface="Arial" pitchFamily="34" charset="0"/>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Clr>
          <a:srgbClr val="000090"/>
        </a:buClr>
        <a:buFont typeface="Lucida Grande"/>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79705" y="191038"/>
            <a:ext cx="10182577" cy="86692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609600" y="1212116"/>
            <a:ext cx="10972800" cy="51442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4080933" cy="365125"/>
          </a:xfrm>
          <a:prstGeom prst="rect">
            <a:avLst/>
          </a:prstGeom>
        </p:spPr>
        <p:txBody>
          <a:bodyPr vert="horz" lIns="91440" tIns="45720" rIns="91440" bIns="45720" rtlCol="0" anchor="ctr"/>
          <a:lstStyle>
            <a:lvl1pPr algn="l">
              <a:defRPr sz="1200">
                <a:solidFill>
                  <a:schemeClr val="tx1"/>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solidFill>
              </a:defRPr>
            </a:lvl1pPr>
          </a:lstStyle>
          <a:p>
            <a:fld id="{190C3294-5CF8-9244-B3A8-6FEA2CEAD35A}" type="slidenum">
              <a:rPr lang="en-US" smtClean="0"/>
              <a:pPr/>
              <a:t>‹#›</a:t>
            </a:fld>
            <a:endParaRPr lang="en-US"/>
          </a:p>
        </p:txBody>
      </p:sp>
      <p:sp>
        <p:nvSpPr>
          <p:cNvPr id="17" name="Rectangle 16"/>
          <p:cNvSpPr/>
          <p:nvPr/>
        </p:nvSpPr>
        <p:spPr>
          <a:xfrm>
            <a:off x="3048000" y="3429000"/>
            <a:ext cx="6096000" cy="0"/>
          </a:xfrm>
          <a:prstGeom prst="rect">
            <a:avLst/>
          </a:prstGeom>
        </p:spPr>
        <p:txBody>
          <a:bodyPr/>
          <a:lstStyle/>
          <a:p>
            <a:endParaRPr lang="en-US" sz="1800">
              <a:solidFill>
                <a:prstClr val="black"/>
              </a:solidFill>
            </a:endParaRPr>
          </a:p>
        </p:txBody>
      </p:sp>
      <p:pic>
        <p:nvPicPr>
          <p:cNvPr id="9" name="Picture 8"/>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1" y="-26"/>
            <a:ext cx="1279705" cy="1040371"/>
          </a:xfrm>
          <a:prstGeom prst="rect">
            <a:avLst/>
          </a:prstGeom>
        </p:spPr>
      </p:pic>
      <p:pic>
        <p:nvPicPr>
          <p:cNvPr id="10" name="Picture 9" descr="A picture containing company name&#10;&#10;Description automatically generated">
            <a:extLst>
              <a:ext uri="{FF2B5EF4-FFF2-40B4-BE49-F238E27FC236}">
                <a16:creationId xmlns:a16="http://schemas.microsoft.com/office/drawing/2014/main" id="{2085178A-A1E7-CA41-A314-6DE6E6892F11}"/>
              </a:ext>
            </a:extLst>
          </p:cNvPr>
          <p:cNvPicPr>
            <a:picLocks noChangeAspect="1"/>
          </p:cNvPicPr>
          <p:nvPr userDrawn="1"/>
        </p:nvPicPr>
        <p:blipFill>
          <a:blip r:embed="rId13"/>
          <a:stretch>
            <a:fillRect/>
          </a:stretch>
        </p:blipFill>
        <p:spPr>
          <a:xfrm>
            <a:off x="10663404" y="131585"/>
            <a:ext cx="1279705" cy="1003456"/>
          </a:xfrm>
          <a:prstGeom prst="rect">
            <a:avLst/>
          </a:prstGeom>
        </p:spPr>
      </p:pic>
    </p:spTree>
    <p:extLst>
      <p:ext uri="{BB962C8B-B14F-4D97-AF65-F5344CB8AC3E}">
        <p14:creationId xmlns:p14="http://schemas.microsoft.com/office/powerpoint/2010/main" val="294637514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80" r:id="rId10"/>
  </p:sldLayoutIdLst>
  <p:hf hdr="0" ftr="0" dt="0"/>
  <p:txStyles>
    <p:titleStyle>
      <a:lvl1pPr algn="l" defTabSz="457200" rtl="0" eaLnBrk="1" latinLnBrk="0" hangingPunct="1">
        <a:spcBef>
          <a:spcPct val="0"/>
        </a:spcBef>
        <a:buNone/>
        <a:defRPr sz="3200" b="1" kern="1200">
          <a:solidFill>
            <a:srgbClr val="000090"/>
          </a:solidFill>
          <a:latin typeface="+mj-lt"/>
          <a:ea typeface="+mj-ea"/>
          <a:cs typeface="+mj-cs"/>
        </a:defRPr>
      </a:lvl1pPr>
    </p:titleStyle>
    <p:bodyStyle>
      <a:lvl1pPr marL="342900" indent="-342900" algn="l" defTabSz="457200" rtl="0" eaLnBrk="1" latinLnBrk="0" hangingPunct="1">
        <a:spcBef>
          <a:spcPct val="20000"/>
        </a:spcBef>
        <a:buClr>
          <a:srgbClr val="000090"/>
        </a:buClr>
        <a:buFont typeface="Arial"/>
        <a:buChar char="•"/>
        <a:defRPr sz="2400" b="1" kern="1200">
          <a:solidFill>
            <a:schemeClr val="tx1"/>
          </a:solidFill>
          <a:latin typeface="+mn-lt"/>
          <a:ea typeface="+mn-ea"/>
          <a:cs typeface="+mn-cs"/>
        </a:defRPr>
      </a:lvl1pPr>
      <a:lvl2pPr marL="742950" indent="-285750" algn="l" defTabSz="457200" rtl="0" eaLnBrk="1" latinLnBrk="0" hangingPunct="1">
        <a:spcBef>
          <a:spcPct val="20000"/>
        </a:spcBef>
        <a:buClr>
          <a:srgbClr val="000090"/>
        </a:buClr>
        <a:buFont typeface="Calibri" pitchFamily="34" charset="0"/>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Clr>
          <a:srgbClr val="000090"/>
        </a:buClr>
        <a:buFont typeface="Courier New" pitchFamily="49" charset="0"/>
        <a:buChar char="o"/>
        <a:defRPr sz="2000" kern="1200">
          <a:solidFill>
            <a:schemeClr val="tx1"/>
          </a:solidFill>
          <a:latin typeface="+mn-lt"/>
          <a:ea typeface="+mn-ea"/>
          <a:cs typeface="+mn-cs"/>
        </a:defRPr>
      </a:lvl3pPr>
      <a:lvl4pPr marL="1600200" indent="-228600" algn="l" defTabSz="457200" rtl="0" eaLnBrk="1" latinLnBrk="0" hangingPunct="1">
        <a:spcBef>
          <a:spcPct val="20000"/>
        </a:spcBef>
        <a:buClr>
          <a:srgbClr val="000090"/>
        </a:buClr>
        <a:buFont typeface="Arial" pitchFamily="34" charset="0"/>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Clr>
          <a:srgbClr val="000090"/>
        </a:buClr>
        <a:buFont typeface="Lucida Grande"/>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137905370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ransition spd="med"/>
  <p:hf hdr="0" ftr="0" dt="0"/>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2.tiff"/><Relationship Id="rId4" Type="http://schemas.openxmlformats.org/officeDocument/2006/relationships/image" Target="../media/image21.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file:////Users/thardwic/NASA/LISA%20Telescope%20Team%20-%20AIVT/LISA_MC_2021/mcrun/bufs/figs/LISA2021_MC_WFE.png" TargetMode="External"/><Relationship Id="rId5" Type="http://schemas.openxmlformats.org/officeDocument/2006/relationships/image" Target="../media/image26.png"/><Relationship Id="rId4" Type="http://schemas.openxmlformats.org/officeDocument/2006/relationships/image" Target="../media/image180.png"/></Relationships>
</file>

<file path=ppt/slides/_rels/slide24.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7.png"/><Relationship Id="rId1" Type="http://schemas.openxmlformats.org/officeDocument/2006/relationships/slideLayout" Target="../slideLayouts/slideLayout1.xml"/><Relationship Id="rId5" Type="http://schemas.openxmlformats.org/officeDocument/2006/relationships/image" Target="file:////Users/thardwic/NASA/LISA%20Telescope%20Team%20-%20AIVT/LISA_MC_2021/mcrun/bufs/figs/LISA2021_MC_TTL.png" TargetMode="Externa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6.xml"/><Relationship Id="rId5" Type="http://schemas.openxmlformats.org/officeDocument/2006/relationships/image" Target="../media/image35.jpe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F9B6DAE-F226-854C-855F-9A1CBC1049DE}"/>
              </a:ext>
            </a:extLst>
          </p:cNvPr>
          <p:cNvSpPr>
            <a:spLocks noGrp="1"/>
          </p:cNvSpPr>
          <p:nvPr>
            <p:ph type="subTitle" idx="1"/>
          </p:nvPr>
        </p:nvSpPr>
        <p:spPr>
          <a:xfrm>
            <a:off x="650929" y="2560936"/>
            <a:ext cx="10017071" cy="2875687"/>
          </a:xfrm>
        </p:spPr>
        <p:txBody>
          <a:bodyPr>
            <a:normAutofit/>
          </a:bodyPr>
          <a:lstStyle/>
          <a:p>
            <a:endParaRPr lang="en-US" dirty="0"/>
          </a:p>
          <a:p>
            <a:endParaRPr lang="en-US" dirty="0"/>
          </a:p>
          <a:p>
            <a:r>
              <a:rPr lang="en-US" dirty="0"/>
              <a:t>July 26, 2022</a:t>
            </a:r>
          </a:p>
          <a:p>
            <a:r>
              <a:rPr lang="en-US" dirty="0"/>
              <a:t>Jeff Livas</a:t>
            </a:r>
          </a:p>
          <a:p>
            <a:r>
              <a:rPr lang="en-US" dirty="0"/>
              <a:t>Goddard Space Flight Center</a:t>
            </a:r>
          </a:p>
        </p:txBody>
      </p:sp>
      <p:sp>
        <p:nvSpPr>
          <p:cNvPr id="2" name="Title 1">
            <a:extLst>
              <a:ext uri="{FF2B5EF4-FFF2-40B4-BE49-F238E27FC236}">
                <a16:creationId xmlns:a16="http://schemas.microsoft.com/office/drawing/2014/main" id="{59BCC232-8E30-5143-93D9-2CCAC53B8942}"/>
              </a:ext>
            </a:extLst>
          </p:cNvPr>
          <p:cNvSpPr>
            <a:spLocks noGrp="1"/>
          </p:cNvSpPr>
          <p:nvPr>
            <p:ph type="title"/>
          </p:nvPr>
        </p:nvSpPr>
        <p:spPr>
          <a:xfrm>
            <a:off x="1524000" y="1498205"/>
            <a:ext cx="9144000" cy="1270789"/>
          </a:xfrm>
        </p:spPr>
        <p:txBody>
          <a:bodyPr>
            <a:noAutofit/>
          </a:bodyPr>
          <a:lstStyle/>
          <a:p>
            <a:pPr algn="ctr"/>
            <a:r>
              <a:rPr lang="en-US" b="1" dirty="0">
                <a:solidFill>
                  <a:srgbClr val="0432FF"/>
                </a:solidFill>
                <a:latin typeface="+mn-lt"/>
              </a:rPr>
              <a:t>LISA Telescope</a:t>
            </a:r>
            <a:br>
              <a:rPr lang="en-US" b="1" dirty="0">
                <a:solidFill>
                  <a:srgbClr val="0432FF"/>
                </a:solidFill>
                <a:latin typeface="+mn-lt"/>
              </a:rPr>
            </a:br>
            <a:r>
              <a:rPr lang="en-US" b="1" dirty="0">
                <a:solidFill>
                  <a:srgbClr val="0432FF"/>
                </a:solidFill>
                <a:latin typeface="+mn-lt"/>
              </a:rPr>
              <a:t>Manufacturing and Testing Plans</a:t>
            </a:r>
          </a:p>
        </p:txBody>
      </p:sp>
      <p:sp>
        <p:nvSpPr>
          <p:cNvPr id="4" name="TextBox 3">
            <a:extLst>
              <a:ext uri="{FF2B5EF4-FFF2-40B4-BE49-F238E27FC236}">
                <a16:creationId xmlns:a16="http://schemas.microsoft.com/office/drawing/2014/main" id="{6088166D-0D55-B946-B6B9-E9FBB458CF78}"/>
              </a:ext>
            </a:extLst>
          </p:cNvPr>
          <p:cNvSpPr txBox="1"/>
          <p:nvPr/>
        </p:nvSpPr>
        <p:spPr>
          <a:xfrm>
            <a:off x="3162925" y="415227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819925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CDDE35-B8DB-554F-80E1-DDFADF9909DE}"/>
              </a:ext>
            </a:extLst>
          </p:cNvPr>
          <p:cNvSpPr>
            <a:spLocks noGrp="1"/>
          </p:cNvSpPr>
          <p:nvPr>
            <p:ph idx="1"/>
          </p:nvPr>
        </p:nvSpPr>
        <p:spPr>
          <a:xfrm>
            <a:off x="644433" y="1556203"/>
            <a:ext cx="10745373" cy="4351338"/>
          </a:xfrm>
        </p:spPr>
        <p:txBody>
          <a:bodyPr>
            <a:normAutofit/>
          </a:bodyPr>
          <a:lstStyle/>
          <a:p>
            <a:pPr marL="0" indent="0" algn="just">
              <a:buNone/>
            </a:pPr>
            <a:r>
              <a:rPr lang="en-GB" sz="2400" dirty="0"/>
              <a:t>C. Austin</a:t>
            </a:r>
            <a:r>
              <a:rPr lang="en-GB" sz="2400" baseline="30000" dirty="0"/>
              <a:t> a</a:t>
            </a:r>
            <a:r>
              <a:rPr lang="en-GB" sz="2400" dirty="0"/>
              <a:t>, R. Bousquet</a:t>
            </a:r>
            <a:r>
              <a:rPr lang="en-GB" sz="2400" baseline="30000" dirty="0"/>
              <a:t> a</a:t>
            </a:r>
            <a:r>
              <a:rPr lang="en-GB" sz="2400" dirty="0"/>
              <a:t>, K. Boyce</a:t>
            </a:r>
            <a:r>
              <a:rPr lang="en-GB" sz="2400" baseline="30000" dirty="0"/>
              <a:t> a</a:t>
            </a:r>
            <a:r>
              <a:rPr lang="en-GB" sz="2400" dirty="0"/>
              <a:t>, A. Davis</a:t>
            </a:r>
            <a:r>
              <a:rPr lang="en-GB" sz="2400" baseline="30000" dirty="0"/>
              <a:t> a</a:t>
            </a:r>
            <a:r>
              <a:rPr lang="en-GB" sz="2400" dirty="0"/>
              <a:t>, R. DeRosa</a:t>
            </a:r>
            <a:r>
              <a:rPr lang="en-GB" sz="2400" baseline="30000" dirty="0"/>
              <a:t> a</a:t>
            </a:r>
            <a:r>
              <a:rPr lang="en-GB" sz="2400" dirty="0"/>
              <a:t>, P. Fulda</a:t>
            </a:r>
            <a:r>
              <a:rPr lang="en-GB" sz="2400" baseline="30000" dirty="0"/>
              <a:t> b</a:t>
            </a:r>
            <a:r>
              <a:rPr lang="en-GB" sz="2400" dirty="0"/>
              <a:t>, J. Gleason</a:t>
            </a:r>
            <a:r>
              <a:rPr lang="en-GB" sz="2400" baseline="30000" dirty="0"/>
              <a:t> b</a:t>
            </a:r>
            <a:r>
              <a:rPr lang="en-GB" sz="2400" dirty="0"/>
              <a:t>, T. Hardwick</a:t>
            </a:r>
            <a:r>
              <a:rPr lang="en-GB" sz="2400" baseline="30000" dirty="0"/>
              <a:t> a</a:t>
            </a:r>
            <a:r>
              <a:rPr lang="en-GB" sz="2400" dirty="0"/>
              <a:t>, W. Hayden</a:t>
            </a:r>
            <a:r>
              <a:rPr lang="en-GB" sz="2400" baseline="30000" dirty="0"/>
              <a:t> a</a:t>
            </a:r>
            <a:r>
              <a:rPr lang="en-GB" sz="2400" dirty="0"/>
              <a:t>, H. Hollis</a:t>
            </a:r>
            <a:r>
              <a:rPr lang="en-GB" sz="2400" baseline="30000" dirty="0"/>
              <a:t> b</a:t>
            </a:r>
            <a:r>
              <a:rPr lang="en-GB" sz="2400" dirty="0"/>
              <a:t>, J. Howard </a:t>
            </a:r>
            <a:r>
              <a:rPr lang="en-GB" sz="2400" baseline="30000" dirty="0"/>
              <a:t>a</a:t>
            </a:r>
            <a:r>
              <a:rPr lang="en-GB" sz="2400" dirty="0"/>
              <a:t>, J. Ivanov</a:t>
            </a:r>
            <a:r>
              <a:rPr lang="en-GB" sz="2400" baseline="30000" dirty="0"/>
              <a:t> a</a:t>
            </a:r>
            <a:r>
              <a:rPr lang="en-GB" sz="2400" dirty="0"/>
              <a:t>, T. Johnson</a:t>
            </a:r>
            <a:r>
              <a:rPr lang="en-GB" sz="2400" baseline="30000" dirty="0"/>
              <a:t> a</a:t>
            </a:r>
            <a:r>
              <a:rPr lang="en-GB" sz="2400" dirty="0"/>
              <a:t>, C. Jones</a:t>
            </a:r>
            <a:r>
              <a:rPr lang="en-GB" sz="2400" baseline="30000" dirty="0"/>
              <a:t> a</a:t>
            </a:r>
            <a:r>
              <a:rPr lang="en-GB" sz="2400" dirty="0"/>
              <a:t>,  J. Kelly</a:t>
            </a:r>
            <a:r>
              <a:rPr lang="en-GB" sz="2400" baseline="30000" dirty="0"/>
              <a:t> a</a:t>
            </a:r>
            <a:r>
              <a:rPr lang="en-GB" sz="2400" dirty="0"/>
              <a:t>, R. </a:t>
            </a:r>
            <a:r>
              <a:rPr lang="en-GB" sz="2400" dirty="0" err="1"/>
              <a:t>Keski-Kuha</a:t>
            </a:r>
            <a:r>
              <a:rPr lang="en-GB" sz="2400" baseline="30000" dirty="0"/>
              <a:t> a</a:t>
            </a:r>
            <a:r>
              <a:rPr lang="en-GB" sz="2400" dirty="0"/>
              <a:t>, S. Kulkarni</a:t>
            </a:r>
            <a:r>
              <a:rPr lang="en-GB" sz="2400" baseline="30000" dirty="0"/>
              <a:t> b</a:t>
            </a:r>
            <a:r>
              <a:rPr lang="en-GB" sz="2400" dirty="0"/>
              <a:t>, H. </a:t>
            </a:r>
            <a:r>
              <a:rPr lang="en-GB" sz="2400" dirty="0" err="1"/>
              <a:t>Legesse</a:t>
            </a:r>
            <a:r>
              <a:rPr lang="en-GB" sz="2400" baseline="30000" dirty="0"/>
              <a:t> a</a:t>
            </a:r>
            <a:r>
              <a:rPr lang="en-GB" sz="2400" dirty="0"/>
              <a:t>, J. Livas</a:t>
            </a:r>
            <a:r>
              <a:rPr lang="en-GB" sz="2400" baseline="30000" dirty="0"/>
              <a:t> a</a:t>
            </a:r>
            <a:r>
              <a:rPr lang="en-GB" sz="2400" dirty="0"/>
              <a:t>, G. Mathews</a:t>
            </a:r>
            <a:r>
              <a:rPr lang="en-GB" sz="2400" baseline="30000" dirty="0"/>
              <a:t> a</a:t>
            </a:r>
            <a:r>
              <a:rPr lang="en-GB" sz="2400" dirty="0"/>
              <a:t>, G. Mueller</a:t>
            </a:r>
            <a:r>
              <a:rPr lang="en-GB" sz="2400" baseline="30000" dirty="0"/>
              <a:t> b</a:t>
            </a:r>
            <a:r>
              <a:rPr lang="en-GB" sz="2400" dirty="0"/>
              <a:t>, J. </a:t>
            </a:r>
            <a:r>
              <a:rPr lang="en-GB" sz="2400" dirty="0" err="1"/>
              <a:t>Sanjuan</a:t>
            </a:r>
            <a:r>
              <a:rPr lang="en-GB" sz="2400" dirty="0"/>
              <a:t> Munoz</a:t>
            </a:r>
            <a:r>
              <a:rPr lang="en-GB" sz="2400" baseline="30000" dirty="0"/>
              <a:t> </a:t>
            </a:r>
            <a:r>
              <a:rPr lang="en-GB" sz="2400" baseline="30000" dirty="0" err="1"/>
              <a:t>b,c</a:t>
            </a:r>
            <a:r>
              <a:rPr lang="en-GB" sz="2400" dirty="0"/>
              <a:t>, J. Papa</a:t>
            </a:r>
            <a:r>
              <a:rPr lang="en-GB" sz="2400" baseline="30000" dirty="0"/>
              <a:t> a</a:t>
            </a:r>
            <a:r>
              <a:rPr lang="en-GB" sz="2400" dirty="0"/>
              <a:t>, S. Sankar</a:t>
            </a:r>
            <a:r>
              <a:rPr lang="en-GB" sz="2400" baseline="30000" dirty="0"/>
              <a:t> a</a:t>
            </a:r>
            <a:r>
              <a:rPr lang="en-GB" sz="2400" dirty="0"/>
              <a:t>, L. Seals</a:t>
            </a:r>
            <a:r>
              <a:rPr lang="en-GB" sz="2400" baseline="30000" dirty="0"/>
              <a:t> a</a:t>
            </a:r>
            <a:r>
              <a:rPr lang="en-GB" sz="2400" dirty="0"/>
              <a:t>, Ada </a:t>
            </a:r>
            <a:r>
              <a:rPr lang="en-GB" sz="2400" dirty="0" err="1"/>
              <a:t>Umińska</a:t>
            </a:r>
            <a:r>
              <a:rPr lang="en-GB" sz="2400" baseline="30000" dirty="0"/>
              <a:t> b</a:t>
            </a:r>
            <a:r>
              <a:rPr lang="en-GB" sz="2400" dirty="0"/>
              <a:t>, Andrew Weaver</a:t>
            </a:r>
            <a:r>
              <a:rPr lang="en-GB" sz="2400" baseline="30000" dirty="0"/>
              <a:t> a</a:t>
            </a:r>
            <a:r>
              <a:rPr lang="en-GB" sz="2400" dirty="0"/>
              <a:t>, Alexander Weaver</a:t>
            </a:r>
            <a:r>
              <a:rPr lang="en-GB" sz="2400" baseline="30000" dirty="0"/>
              <a:t> b</a:t>
            </a:r>
            <a:r>
              <a:rPr lang="en-GB" sz="2400" dirty="0"/>
              <a:t>, M. Wilson</a:t>
            </a:r>
            <a:r>
              <a:rPr lang="en-GB" sz="2400" baseline="30000" dirty="0"/>
              <a:t> a</a:t>
            </a:r>
          </a:p>
          <a:p>
            <a:pPr marL="0" indent="0" algn="just">
              <a:buNone/>
            </a:pPr>
            <a:endParaRPr lang="en-US" sz="2400" dirty="0"/>
          </a:p>
          <a:p>
            <a:pPr marL="0" indent="0" algn="just">
              <a:spcBef>
                <a:spcPts val="0"/>
              </a:spcBef>
              <a:buNone/>
            </a:pPr>
            <a:r>
              <a:rPr lang="en-US" sz="2400" baseline="30000" dirty="0"/>
              <a:t>a </a:t>
            </a:r>
            <a:r>
              <a:rPr lang="en-US" sz="2400" dirty="0"/>
              <a:t>NASA-GSFC, 8800 Greenbelt Rd, Greenbelt, MD-20771, USA</a:t>
            </a:r>
          </a:p>
          <a:p>
            <a:pPr marL="0" indent="0" algn="just">
              <a:spcBef>
                <a:spcPts val="0"/>
              </a:spcBef>
              <a:buNone/>
            </a:pPr>
            <a:r>
              <a:rPr lang="en-US" sz="2400" baseline="30000" dirty="0"/>
              <a:t>b </a:t>
            </a:r>
            <a:r>
              <a:rPr lang="en-US" sz="2400" dirty="0"/>
              <a:t>University of Florida, Gainesville, FL, 32611, USA</a:t>
            </a:r>
          </a:p>
          <a:p>
            <a:pPr marL="0" indent="0" algn="just">
              <a:spcBef>
                <a:spcPts val="0"/>
              </a:spcBef>
              <a:buNone/>
            </a:pPr>
            <a:r>
              <a:rPr lang="en-US" sz="2400" baseline="30000" dirty="0"/>
              <a:t>c </a:t>
            </a:r>
            <a:r>
              <a:rPr lang="en-US" sz="2400" dirty="0"/>
              <a:t>Texas A&amp;M University, College Station, TX 77843, USA</a:t>
            </a:r>
          </a:p>
          <a:p>
            <a:pPr marL="0" indent="0" algn="just">
              <a:buNone/>
            </a:pPr>
            <a:endParaRPr lang="en-US" sz="2400" dirty="0"/>
          </a:p>
          <a:p>
            <a:pPr marL="0" indent="0" algn="just">
              <a:buNone/>
            </a:pPr>
            <a:r>
              <a:rPr lang="en-US" sz="2400" dirty="0"/>
              <a:t>Development Partner: L3Harris Technologies, Rochester, NY</a:t>
            </a:r>
          </a:p>
        </p:txBody>
      </p:sp>
      <p:sp>
        <p:nvSpPr>
          <p:cNvPr id="6" name="Title 1">
            <a:extLst>
              <a:ext uri="{FF2B5EF4-FFF2-40B4-BE49-F238E27FC236}">
                <a16:creationId xmlns:a16="http://schemas.microsoft.com/office/drawing/2014/main" id="{7B778E82-1463-B44E-BB87-2A3642D3E9D3}"/>
              </a:ext>
            </a:extLst>
          </p:cNvPr>
          <p:cNvSpPr>
            <a:spLocks noGrp="1"/>
          </p:cNvSpPr>
          <p:nvPr>
            <p:ph type="title"/>
          </p:nvPr>
        </p:nvSpPr>
        <p:spPr>
          <a:xfrm>
            <a:off x="961292" y="32658"/>
            <a:ext cx="10515600" cy="1325563"/>
          </a:xfrm>
        </p:spPr>
        <p:txBody>
          <a:bodyPr>
            <a:normAutofit/>
          </a:bodyPr>
          <a:lstStyle/>
          <a:p>
            <a:r>
              <a:rPr lang="en-US" b="1" dirty="0">
                <a:solidFill>
                  <a:srgbClr val="0432FF"/>
                </a:solidFill>
                <a:latin typeface="+mn-lt"/>
              </a:rPr>
              <a:t>LISA Telescope Team</a:t>
            </a:r>
            <a:endParaRPr lang="en-US" sz="3600" b="1" dirty="0">
              <a:solidFill>
                <a:srgbClr val="0432FF"/>
              </a:solidFill>
              <a:latin typeface="+mn-lt"/>
            </a:endParaRPr>
          </a:p>
        </p:txBody>
      </p:sp>
      <p:sp>
        <p:nvSpPr>
          <p:cNvPr id="4" name="Slide Number Placeholder 3">
            <a:extLst>
              <a:ext uri="{FF2B5EF4-FFF2-40B4-BE49-F238E27FC236}">
                <a16:creationId xmlns:a16="http://schemas.microsoft.com/office/drawing/2014/main" id="{3A30B6B5-7510-DF43-9F51-B4900FF270D9}"/>
              </a:ext>
            </a:extLst>
          </p:cNvPr>
          <p:cNvSpPr>
            <a:spLocks noGrp="1"/>
          </p:cNvSpPr>
          <p:nvPr>
            <p:ph type="sldNum" sz="quarter" idx="12"/>
          </p:nvPr>
        </p:nvSpPr>
        <p:spPr/>
        <p:txBody>
          <a:bodyPr/>
          <a:lstStyle/>
          <a:p>
            <a:fld id="{32F73669-1148-499A-8244-3F65AEF7D7B7}" type="slidenum">
              <a:rPr lang="en-US" smtClean="0"/>
              <a:t>2</a:t>
            </a:fld>
            <a:endParaRPr lang="en-US"/>
          </a:p>
        </p:txBody>
      </p:sp>
    </p:spTree>
    <p:extLst>
      <p:ext uri="{BB962C8B-B14F-4D97-AF65-F5344CB8AC3E}">
        <p14:creationId xmlns:p14="http://schemas.microsoft.com/office/powerpoint/2010/main" val="2095623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F2530-A010-D70F-952E-780F3710C2F4}"/>
              </a:ext>
            </a:extLst>
          </p:cNvPr>
          <p:cNvSpPr>
            <a:spLocks noGrp="1"/>
          </p:cNvSpPr>
          <p:nvPr>
            <p:ph type="title"/>
          </p:nvPr>
        </p:nvSpPr>
        <p:spPr>
          <a:xfrm>
            <a:off x="914400" y="18255"/>
            <a:ext cx="10515600" cy="1325563"/>
          </a:xfrm>
        </p:spPr>
        <p:txBody>
          <a:bodyPr/>
          <a:lstStyle/>
          <a:p>
            <a:r>
              <a:rPr lang="en-US" b="1" dirty="0">
                <a:solidFill>
                  <a:srgbClr val="0432FF"/>
                </a:solidFill>
                <a:latin typeface="+mn-lt"/>
              </a:rPr>
              <a:t>Related talks</a:t>
            </a:r>
          </a:p>
        </p:txBody>
      </p:sp>
      <p:sp>
        <p:nvSpPr>
          <p:cNvPr id="3" name="Content Placeholder 2">
            <a:extLst>
              <a:ext uri="{FF2B5EF4-FFF2-40B4-BE49-F238E27FC236}">
                <a16:creationId xmlns:a16="http://schemas.microsoft.com/office/drawing/2014/main" id="{1494F797-F7E1-D253-4396-D20776586284}"/>
              </a:ext>
            </a:extLst>
          </p:cNvPr>
          <p:cNvSpPr>
            <a:spLocks noGrp="1"/>
          </p:cNvSpPr>
          <p:nvPr>
            <p:ph idx="1"/>
          </p:nvPr>
        </p:nvSpPr>
        <p:spPr>
          <a:xfrm>
            <a:off x="838200" y="1499054"/>
            <a:ext cx="10515600" cy="4351338"/>
          </a:xfrm>
        </p:spPr>
        <p:txBody>
          <a:bodyPr>
            <a:normAutofit fontScale="92500" lnSpcReduction="20000"/>
          </a:bodyPr>
          <a:lstStyle/>
          <a:p>
            <a:r>
              <a:rPr lang="en-US" dirty="0"/>
              <a:t>July 26 – LISA Instrumentation Parallel Session 1/3</a:t>
            </a:r>
          </a:p>
          <a:p>
            <a:pPr lvl="1"/>
            <a:r>
              <a:rPr lang="en-US" dirty="0"/>
              <a:t>20:00 CEST: </a:t>
            </a:r>
            <a:r>
              <a:rPr lang="en-US" i="1" dirty="0"/>
              <a:t>Tilt-to-length Coupling in LISA Pathfinder</a:t>
            </a:r>
            <a:r>
              <a:rPr lang="en-US" dirty="0"/>
              <a:t>, Marie-Sophie </a:t>
            </a:r>
            <a:r>
              <a:rPr lang="en-US" dirty="0" err="1"/>
              <a:t>Hartig</a:t>
            </a:r>
            <a:r>
              <a:rPr lang="en-US" dirty="0"/>
              <a:t> (MPI)</a:t>
            </a:r>
          </a:p>
          <a:p>
            <a:pPr lvl="1"/>
            <a:r>
              <a:rPr lang="en-US" dirty="0"/>
              <a:t>20:20 CEST: </a:t>
            </a:r>
            <a:r>
              <a:rPr lang="en-US" i="1" dirty="0"/>
              <a:t>Post-processing Subtraction of Tilt-to-Length Noise in LISA</a:t>
            </a:r>
            <a:r>
              <a:rPr lang="en-US" dirty="0"/>
              <a:t>, Sarah Paczkowski (MPI)</a:t>
            </a:r>
          </a:p>
          <a:p>
            <a:pPr lvl="1"/>
            <a:r>
              <a:rPr lang="en-US" dirty="0"/>
              <a:t>20:40 CEST: </a:t>
            </a:r>
            <a:r>
              <a:rPr lang="en-US" i="1" dirty="0"/>
              <a:t>Using Fisher Matrices to Constrain TTL Coefficients with TDI</a:t>
            </a:r>
            <a:r>
              <a:rPr lang="en-US" dirty="0"/>
              <a:t>, Daniel George (UF)</a:t>
            </a:r>
          </a:p>
          <a:p>
            <a:r>
              <a:rPr lang="en-US" dirty="0"/>
              <a:t>July 28 – LISA Instrumentation Parallel Session 3/3</a:t>
            </a:r>
          </a:p>
          <a:p>
            <a:pPr lvl="1"/>
            <a:r>
              <a:rPr lang="en-US" dirty="0"/>
              <a:t>18:15 CEST </a:t>
            </a:r>
            <a:r>
              <a:rPr lang="en-US" i="1" dirty="0"/>
              <a:t>Simulating Micrometeoroid Impacts on the Primary Mirror of the LISA Telescope</a:t>
            </a:r>
            <a:r>
              <a:rPr lang="en-US" dirty="0"/>
              <a:t>, Corey Austin (Goddard Space Flight Center)</a:t>
            </a:r>
          </a:p>
          <a:p>
            <a:pPr lvl="1"/>
            <a:r>
              <a:rPr lang="en-US" dirty="0"/>
              <a:t>18:35 CEST </a:t>
            </a:r>
            <a:r>
              <a:rPr lang="en-US" i="1" dirty="0"/>
              <a:t>Dimensional Stability Verification of the LISA Telescope</a:t>
            </a:r>
            <a:r>
              <a:rPr lang="en-US" dirty="0"/>
              <a:t>, Ada </a:t>
            </a:r>
            <a:r>
              <a:rPr lang="en-GB" dirty="0" err="1"/>
              <a:t>Umińska</a:t>
            </a:r>
            <a:r>
              <a:rPr lang="en-US" dirty="0"/>
              <a:t> (University of Florida)</a:t>
            </a:r>
          </a:p>
          <a:p>
            <a:r>
              <a:rPr lang="en-US" i="1" dirty="0"/>
              <a:t>Pre-recorded talk</a:t>
            </a:r>
          </a:p>
          <a:p>
            <a:pPr lvl="1"/>
            <a:r>
              <a:rPr lang="en-US" i="1" dirty="0"/>
              <a:t>Monte Carlo Analysis of the LISA Telescope Build Process</a:t>
            </a:r>
            <a:r>
              <a:rPr lang="en-US" dirty="0"/>
              <a:t>, Corey Austin (Goddard).</a:t>
            </a:r>
          </a:p>
          <a:p>
            <a:pPr lvl="1"/>
            <a:endParaRPr lang="en-US" dirty="0"/>
          </a:p>
        </p:txBody>
      </p:sp>
      <p:sp>
        <p:nvSpPr>
          <p:cNvPr id="4" name="Slide Number Placeholder 3">
            <a:extLst>
              <a:ext uri="{FF2B5EF4-FFF2-40B4-BE49-F238E27FC236}">
                <a16:creationId xmlns:a16="http://schemas.microsoft.com/office/drawing/2014/main" id="{38F08949-9DCC-5C8F-4F1E-801A8A528DC8}"/>
              </a:ext>
            </a:extLst>
          </p:cNvPr>
          <p:cNvSpPr>
            <a:spLocks noGrp="1"/>
          </p:cNvSpPr>
          <p:nvPr>
            <p:ph type="sldNum" sz="quarter" idx="12"/>
          </p:nvPr>
        </p:nvSpPr>
        <p:spPr/>
        <p:txBody>
          <a:bodyPr/>
          <a:lstStyle/>
          <a:p>
            <a:fld id="{32F73669-1148-499A-8244-3F65AEF7D7B7}" type="slidenum">
              <a:rPr lang="en-US" smtClean="0"/>
              <a:t>3</a:t>
            </a:fld>
            <a:endParaRPr lang="en-US"/>
          </a:p>
        </p:txBody>
      </p:sp>
    </p:spTree>
    <p:extLst>
      <p:ext uri="{BB962C8B-B14F-4D97-AF65-F5344CB8AC3E}">
        <p14:creationId xmlns:p14="http://schemas.microsoft.com/office/powerpoint/2010/main" val="835362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91CC1-3B8B-7277-78D8-0E2F084BF0F6}"/>
              </a:ext>
            </a:extLst>
          </p:cNvPr>
          <p:cNvSpPr>
            <a:spLocks noGrp="1"/>
          </p:cNvSpPr>
          <p:nvPr>
            <p:ph type="title"/>
          </p:nvPr>
        </p:nvSpPr>
        <p:spPr>
          <a:xfrm>
            <a:off x="990599" y="55335"/>
            <a:ext cx="10515600" cy="1325563"/>
          </a:xfrm>
        </p:spPr>
        <p:txBody>
          <a:bodyPr>
            <a:normAutofit/>
          </a:bodyPr>
          <a:lstStyle/>
          <a:p>
            <a:r>
              <a:rPr lang="en-US" sz="4000" b="1" dirty="0">
                <a:solidFill>
                  <a:srgbClr val="0432FF"/>
                </a:solidFill>
                <a:latin typeface="+mn-lt"/>
              </a:rPr>
              <a:t>Outline</a:t>
            </a:r>
          </a:p>
        </p:txBody>
      </p:sp>
      <p:sp>
        <p:nvSpPr>
          <p:cNvPr id="3" name="Content Placeholder 2">
            <a:extLst>
              <a:ext uri="{FF2B5EF4-FFF2-40B4-BE49-F238E27FC236}">
                <a16:creationId xmlns:a16="http://schemas.microsoft.com/office/drawing/2014/main" id="{BEE1A773-E63B-2AA1-7887-3C9DB2C507E4}"/>
              </a:ext>
            </a:extLst>
          </p:cNvPr>
          <p:cNvSpPr>
            <a:spLocks noGrp="1"/>
          </p:cNvSpPr>
          <p:nvPr>
            <p:ph idx="1"/>
          </p:nvPr>
        </p:nvSpPr>
        <p:spPr>
          <a:xfrm>
            <a:off x="1088572" y="1380898"/>
            <a:ext cx="9198428" cy="4351338"/>
          </a:xfrm>
        </p:spPr>
        <p:txBody>
          <a:bodyPr>
            <a:normAutofit/>
          </a:bodyPr>
          <a:lstStyle/>
          <a:p>
            <a:r>
              <a:rPr lang="en-US" dirty="0"/>
              <a:t>Contract status</a:t>
            </a:r>
          </a:p>
          <a:p>
            <a:r>
              <a:rPr lang="en-US" dirty="0"/>
              <a:t>Requirements review</a:t>
            </a:r>
          </a:p>
          <a:p>
            <a:r>
              <a:rPr lang="en-US" dirty="0"/>
              <a:t>Design review</a:t>
            </a:r>
          </a:p>
          <a:p>
            <a:r>
              <a:rPr lang="en-US" dirty="0"/>
              <a:t>Monte Carlo analysis summary</a:t>
            </a:r>
          </a:p>
          <a:p>
            <a:r>
              <a:rPr lang="en-US" dirty="0"/>
              <a:t>Testing plans</a:t>
            </a:r>
          </a:p>
          <a:p>
            <a:pPr lvl="1"/>
            <a:r>
              <a:rPr lang="en-US" dirty="0"/>
              <a:t>at L3Harris</a:t>
            </a:r>
          </a:p>
          <a:p>
            <a:pPr lvl="1"/>
            <a:r>
              <a:rPr lang="en-US" dirty="0"/>
              <a:t>At Goddard</a:t>
            </a:r>
          </a:p>
          <a:p>
            <a:pPr lvl="1"/>
            <a:r>
              <a:rPr lang="en-US" dirty="0"/>
              <a:t>At UF</a:t>
            </a:r>
          </a:p>
          <a:p>
            <a:pPr lvl="1"/>
            <a:endParaRPr lang="en-US" dirty="0"/>
          </a:p>
        </p:txBody>
      </p:sp>
      <p:sp>
        <p:nvSpPr>
          <p:cNvPr id="5" name="Slide Number Placeholder 4">
            <a:extLst>
              <a:ext uri="{FF2B5EF4-FFF2-40B4-BE49-F238E27FC236}">
                <a16:creationId xmlns:a16="http://schemas.microsoft.com/office/drawing/2014/main" id="{A91E95D9-799A-8597-FD89-35500B4170BB}"/>
              </a:ext>
            </a:extLst>
          </p:cNvPr>
          <p:cNvSpPr>
            <a:spLocks noGrp="1"/>
          </p:cNvSpPr>
          <p:nvPr>
            <p:ph type="sldNum" sz="quarter" idx="12"/>
          </p:nvPr>
        </p:nvSpPr>
        <p:spPr/>
        <p:txBody>
          <a:bodyPr/>
          <a:lstStyle/>
          <a:p>
            <a:fld id="{32F73669-1148-499A-8244-3F65AEF7D7B7}" type="slidenum">
              <a:rPr lang="en-US" smtClean="0"/>
              <a:t>4</a:t>
            </a:fld>
            <a:endParaRPr lang="en-US"/>
          </a:p>
        </p:txBody>
      </p:sp>
    </p:spTree>
    <p:extLst>
      <p:ext uri="{BB962C8B-B14F-4D97-AF65-F5344CB8AC3E}">
        <p14:creationId xmlns:p14="http://schemas.microsoft.com/office/powerpoint/2010/main" val="26977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CC232-8E30-5143-93D9-2CCAC53B8942}"/>
              </a:ext>
            </a:extLst>
          </p:cNvPr>
          <p:cNvSpPr>
            <a:spLocks noGrp="1"/>
          </p:cNvSpPr>
          <p:nvPr>
            <p:ph type="title"/>
          </p:nvPr>
        </p:nvSpPr>
        <p:spPr>
          <a:xfrm>
            <a:off x="1000240" y="50801"/>
            <a:ext cx="10515600" cy="1325563"/>
          </a:xfrm>
        </p:spPr>
        <p:txBody>
          <a:bodyPr>
            <a:normAutofit/>
          </a:bodyPr>
          <a:lstStyle/>
          <a:p>
            <a:pPr algn="l"/>
            <a:r>
              <a:rPr lang="en-US" b="1" dirty="0">
                <a:solidFill>
                  <a:srgbClr val="0432FF"/>
                </a:solidFill>
                <a:latin typeface="+mn-lt"/>
              </a:rPr>
              <a:t>L3Harris Contract</a:t>
            </a:r>
          </a:p>
        </p:txBody>
      </p:sp>
      <p:sp>
        <p:nvSpPr>
          <p:cNvPr id="3" name="Subtitle 2">
            <a:extLst>
              <a:ext uri="{FF2B5EF4-FFF2-40B4-BE49-F238E27FC236}">
                <a16:creationId xmlns:a16="http://schemas.microsoft.com/office/drawing/2014/main" id="{EF9B6DAE-F226-854C-855F-9A1CBC1049DE}"/>
              </a:ext>
            </a:extLst>
          </p:cNvPr>
          <p:cNvSpPr>
            <a:spLocks noGrp="1"/>
          </p:cNvSpPr>
          <p:nvPr>
            <p:ph idx="1"/>
          </p:nvPr>
        </p:nvSpPr>
        <p:spPr>
          <a:xfrm>
            <a:off x="838200" y="1401538"/>
            <a:ext cx="10839680" cy="4351338"/>
          </a:xfrm>
        </p:spPr>
        <p:txBody>
          <a:bodyPr>
            <a:normAutofit lnSpcReduction="10000"/>
          </a:bodyPr>
          <a:lstStyle/>
          <a:p>
            <a:pPr marL="0" indent="0">
              <a:buNone/>
            </a:pPr>
            <a:r>
              <a:rPr lang="en-US" dirty="0"/>
              <a:t>Purpose of the contract is for technology development</a:t>
            </a:r>
          </a:p>
          <a:p>
            <a:pPr marL="0" indent="0">
              <a:buNone/>
            </a:pPr>
            <a:r>
              <a:rPr lang="en-US" dirty="0"/>
              <a:t>Contract is for 3 similar units:</a:t>
            </a:r>
          </a:p>
          <a:p>
            <a:pPr marL="514350" indent="-220663">
              <a:buFont typeface="+mj-lt"/>
              <a:buAutoNum type="arabicPeriod"/>
            </a:pPr>
            <a:r>
              <a:rPr lang="en-US" dirty="0"/>
              <a:t>  Structural thermal model (STM)</a:t>
            </a:r>
          </a:p>
          <a:p>
            <a:pPr marL="977900" lvl="1" indent="-342900"/>
            <a:r>
              <a:rPr lang="en-US" dirty="0"/>
              <a:t>Correct structure but optics are just ground glass, not polished or coated</a:t>
            </a:r>
          </a:p>
          <a:p>
            <a:pPr marL="977900" lvl="1" indent="-342900"/>
            <a:r>
              <a:rPr lang="en-US" dirty="0"/>
              <a:t>Practice unit for assembly and alignment</a:t>
            </a:r>
          </a:p>
          <a:p>
            <a:pPr marL="977900" lvl="1" indent="-342900"/>
            <a:r>
              <a:rPr lang="en-US" dirty="0"/>
              <a:t>An early chance to do ”environmental tests” – shock, vibration, TVAC</a:t>
            </a:r>
          </a:p>
          <a:p>
            <a:pPr marL="514350" indent="-220663">
              <a:buFont typeface="+mj-lt"/>
              <a:buAutoNum type="arabicPeriod"/>
            </a:pPr>
            <a:r>
              <a:rPr lang="en-US" dirty="0"/>
              <a:t> Engineering Development Unit 1 (EDU1)</a:t>
            </a:r>
          </a:p>
          <a:p>
            <a:pPr marL="514350" indent="-220663">
              <a:buFont typeface="+mj-lt"/>
              <a:buAutoNum type="arabicPeriod"/>
            </a:pPr>
            <a:r>
              <a:rPr lang="en-US" dirty="0"/>
              <a:t> Engineering Development Unit 2 (EDU2)</a:t>
            </a:r>
          </a:p>
          <a:p>
            <a:pPr marL="9525" indent="0">
              <a:buNone/>
            </a:pPr>
            <a:r>
              <a:rPr lang="en-US" dirty="0"/>
              <a:t>Long term one of the EDUs and maybe the STM will be delivered to ESA.</a:t>
            </a:r>
          </a:p>
          <a:p>
            <a:pPr marL="9525" indent="0">
              <a:buNone/>
            </a:pPr>
            <a:r>
              <a:rPr lang="en-US" dirty="0"/>
              <a:t>The other EDU will remain in the US for further testing.</a:t>
            </a:r>
          </a:p>
        </p:txBody>
      </p:sp>
      <p:sp>
        <p:nvSpPr>
          <p:cNvPr id="5" name="Slide Number Placeholder 4">
            <a:extLst>
              <a:ext uri="{FF2B5EF4-FFF2-40B4-BE49-F238E27FC236}">
                <a16:creationId xmlns:a16="http://schemas.microsoft.com/office/drawing/2014/main" id="{BD4949DA-4CA4-BE37-A18E-157F5F192ABA}"/>
              </a:ext>
            </a:extLst>
          </p:cNvPr>
          <p:cNvSpPr>
            <a:spLocks noGrp="1"/>
          </p:cNvSpPr>
          <p:nvPr>
            <p:ph type="sldNum" sz="quarter" idx="12"/>
          </p:nvPr>
        </p:nvSpPr>
        <p:spPr/>
        <p:txBody>
          <a:bodyPr/>
          <a:lstStyle/>
          <a:p>
            <a:fld id="{32F73669-1148-499A-8244-3F65AEF7D7B7}" type="slidenum">
              <a:rPr lang="en-US" smtClean="0"/>
              <a:t>5</a:t>
            </a:fld>
            <a:endParaRPr lang="en-US"/>
          </a:p>
        </p:txBody>
      </p:sp>
      <p:sp>
        <p:nvSpPr>
          <p:cNvPr id="4" name="TextBox 3">
            <a:extLst>
              <a:ext uri="{FF2B5EF4-FFF2-40B4-BE49-F238E27FC236}">
                <a16:creationId xmlns:a16="http://schemas.microsoft.com/office/drawing/2014/main" id="{6088166D-0D55-B946-B6B9-E9FBB458CF78}"/>
              </a:ext>
            </a:extLst>
          </p:cNvPr>
          <p:cNvSpPr txBox="1"/>
          <p:nvPr/>
        </p:nvSpPr>
        <p:spPr>
          <a:xfrm>
            <a:off x="3097611" y="415227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543508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40AA-F58F-D74B-AC52-C1CF8C765091}"/>
              </a:ext>
            </a:extLst>
          </p:cNvPr>
          <p:cNvSpPr>
            <a:spLocks noGrp="1"/>
          </p:cNvSpPr>
          <p:nvPr>
            <p:ph type="title"/>
          </p:nvPr>
        </p:nvSpPr>
        <p:spPr>
          <a:xfrm>
            <a:off x="1056834" y="49440"/>
            <a:ext cx="9850652" cy="1325563"/>
          </a:xfrm>
        </p:spPr>
        <p:txBody>
          <a:bodyPr>
            <a:normAutofit/>
          </a:bodyPr>
          <a:lstStyle/>
          <a:p>
            <a:r>
              <a:rPr lang="en-US" sz="3600" b="1" dirty="0">
                <a:solidFill>
                  <a:srgbClr val="0432FF"/>
                </a:solidFill>
                <a:latin typeface="+mn-lt"/>
              </a:rPr>
              <a:t>Telescope Engineering Unit Development Timeline</a:t>
            </a:r>
          </a:p>
        </p:txBody>
      </p:sp>
      <p:graphicFrame>
        <p:nvGraphicFramePr>
          <p:cNvPr id="7" name="Table 6">
            <a:extLst>
              <a:ext uri="{FF2B5EF4-FFF2-40B4-BE49-F238E27FC236}">
                <a16:creationId xmlns:a16="http://schemas.microsoft.com/office/drawing/2014/main" id="{CA960FC2-72B3-1240-9FA8-6B2D089B9E26}"/>
              </a:ext>
            </a:extLst>
          </p:cNvPr>
          <p:cNvGraphicFramePr>
            <a:graphicFrameLocks noGrp="1"/>
          </p:cNvGraphicFramePr>
          <p:nvPr>
            <p:extLst>
              <p:ext uri="{D42A27DB-BD31-4B8C-83A1-F6EECF244321}">
                <p14:modId xmlns:p14="http://schemas.microsoft.com/office/powerpoint/2010/main" val="2256658707"/>
              </p:ext>
            </p:extLst>
          </p:nvPr>
        </p:nvGraphicFramePr>
        <p:xfrm>
          <a:off x="1056834" y="1034567"/>
          <a:ext cx="10036126" cy="5420245"/>
        </p:xfrm>
        <a:graphic>
          <a:graphicData uri="http://schemas.openxmlformats.org/drawingml/2006/table">
            <a:tbl>
              <a:tblPr firstRow="1" bandRow="1">
                <a:tableStyleId>{93296810-A885-4BE3-A3E7-6D5BEEA58F35}</a:tableStyleId>
              </a:tblPr>
              <a:tblGrid>
                <a:gridCol w="2484737">
                  <a:extLst>
                    <a:ext uri="{9D8B030D-6E8A-4147-A177-3AD203B41FA5}">
                      <a16:colId xmlns:a16="http://schemas.microsoft.com/office/drawing/2014/main" val="2004138332"/>
                    </a:ext>
                  </a:extLst>
                </a:gridCol>
                <a:gridCol w="7551389">
                  <a:extLst>
                    <a:ext uri="{9D8B030D-6E8A-4147-A177-3AD203B41FA5}">
                      <a16:colId xmlns:a16="http://schemas.microsoft.com/office/drawing/2014/main" val="1761864182"/>
                    </a:ext>
                  </a:extLst>
                </a:gridCol>
              </a:tblGrid>
              <a:tr h="276219">
                <a:tc>
                  <a:txBody>
                    <a:bodyPr/>
                    <a:lstStyle/>
                    <a:p>
                      <a:r>
                        <a:rPr lang="en-US" dirty="0"/>
                        <a:t>Date</a:t>
                      </a:r>
                    </a:p>
                  </a:txBody>
                  <a:tcPr/>
                </a:tc>
                <a:tc>
                  <a:txBody>
                    <a:bodyPr/>
                    <a:lstStyle/>
                    <a:p>
                      <a:r>
                        <a:rPr lang="en-US" dirty="0"/>
                        <a:t>Milestones</a:t>
                      </a:r>
                    </a:p>
                  </a:txBody>
                  <a:tcPr/>
                </a:tc>
                <a:extLst>
                  <a:ext uri="{0D108BD9-81ED-4DB2-BD59-A6C34878D82A}">
                    <a16:rowId xmlns:a16="http://schemas.microsoft.com/office/drawing/2014/main" val="2469226421"/>
                  </a:ext>
                </a:extLst>
              </a:tr>
              <a:tr h="401484">
                <a:tc>
                  <a: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Sep 16, 2019</a:t>
                      </a:r>
                    </a:p>
                  </a:txBody>
                  <a:tcPr marL="68580" marR="68580" marT="0" marB="0"/>
                </a:tc>
                <a:tc>
                  <a: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Final Request For Proposals posted</a:t>
                      </a:r>
                    </a:p>
                  </a:txBody>
                  <a:tcPr marL="68580" marR="68580" marT="0" marB="0"/>
                </a:tc>
                <a:extLst>
                  <a:ext uri="{0D108BD9-81ED-4DB2-BD59-A6C34878D82A}">
                    <a16:rowId xmlns:a16="http://schemas.microsoft.com/office/drawing/2014/main" val="3410019484"/>
                  </a:ext>
                </a:extLst>
              </a:tr>
              <a:tr h="401484">
                <a:tc>
                  <a:txBody>
                    <a:bodyPr/>
                    <a:lstStyle/>
                    <a:p>
                      <a:pPr marL="0" marR="0">
                        <a:lnSpc>
                          <a:spcPct val="107000"/>
                        </a:lnSpc>
                        <a:spcBef>
                          <a:spcPts val="0"/>
                        </a:spcBef>
                        <a:spcAft>
                          <a:spcPts val="0"/>
                        </a:spcAft>
                      </a:pPr>
                      <a:r>
                        <a:rPr lang="en-US" sz="1800" dirty="0">
                          <a:effectLst/>
                        </a:rPr>
                        <a:t>Mar 19, 2020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Contract start date with L3Harris, Rochester, NY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56372052"/>
                  </a:ext>
                </a:extLst>
              </a:tr>
              <a:tr h="379828">
                <a:tc>
                  <a:txBody>
                    <a:bodyPr/>
                    <a:lstStyle/>
                    <a:p>
                      <a:pPr marL="0" marR="0">
                        <a:lnSpc>
                          <a:spcPct val="107000"/>
                        </a:lnSpc>
                        <a:spcBef>
                          <a:spcPts val="0"/>
                        </a:spcBef>
                        <a:spcAft>
                          <a:spcPts val="0"/>
                        </a:spcAft>
                      </a:pPr>
                      <a:r>
                        <a:rPr lang="en-US" sz="1800" dirty="0">
                          <a:effectLst/>
                        </a:rPr>
                        <a:t>Mar 27, 2020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Kick-off meeting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60335420"/>
                  </a:ext>
                </a:extLst>
              </a:tr>
              <a:tr h="382972">
                <a:tc>
                  <a:txBody>
                    <a:bodyPr/>
                    <a:lstStyle/>
                    <a:p>
                      <a:pPr marL="0" marR="0">
                        <a:lnSpc>
                          <a:spcPct val="107000"/>
                        </a:lnSpc>
                        <a:spcBef>
                          <a:spcPts val="0"/>
                        </a:spcBef>
                        <a:spcAft>
                          <a:spcPts val="0"/>
                        </a:spcAft>
                      </a:pPr>
                      <a:r>
                        <a:rPr lang="en-US" sz="1800" dirty="0">
                          <a:effectLst/>
                        </a:rPr>
                        <a:t>Jun 26, 2020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System Requirement Review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5013222"/>
                  </a:ext>
                </a:extLst>
              </a:tr>
              <a:tr h="382972">
                <a:tc>
                  <a:txBody>
                    <a:bodyPr/>
                    <a:lstStyle/>
                    <a:p>
                      <a:pPr marL="0" marR="0">
                        <a:lnSpc>
                          <a:spcPct val="107000"/>
                        </a:lnSpc>
                        <a:spcBef>
                          <a:spcPts val="0"/>
                        </a:spcBef>
                        <a:spcAft>
                          <a:spcPts val="0"/>
                        </a:spcAft>
                      </a:pPr>
                      <a:r>
                        <a:rPr lang="en-US" sz="1800" dirty="0">
                          <a:effectLst/>
                        </a:rPr>
                        <a:t>Aug 21, 2020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Integrated Baseline Review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83799465"/>
                  </a:ext>
                </a:extLst>
              </a:tr>
              <a:tr h="424941">
                <a:tc>
                  <a:txBody>
                    <a:bodyPr/>
                    <a:lstStyle/>
                    <a:p>
                      <a:pPr marL="0" marR="0">
                        <a:lnSpc>
                          <a:spcPct val="107000"/>
                        </a:lnSpc>
                        <a:spcBef>
                          <a:spcPts val="0"/>
                        </a:spcBef>
                        <a:spcAft>
                          <a:spcPts val="0"/>
                        </a:spcAft>
                      </a:pPr>
                      <a:r>
                        <a:rPr lang="en-US" sz="1800" dirty="0">
                          <a:effectLst/>
                        </a:rPr>
                        <a:t>Sep 18, Dec 4, 2020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Peer Review 1,2 Review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8597591"/>
                  </a:ext>
                </a:extLst>
              </a:tr>
              <a:tr h="382972">
                <a:tc>
                  <a:txBody>
                    <a:bodyPr/>
                    <a:lstStyle/>
                    <a:p>
                      <a:pPr marL="0" marR="0">
                        <a:lnSpc>
                          <a:spcPct val="107000"/>
                        </a:lnSpc>
                        <a:spcBef>
                          <a:spcPts val="0"/>
                        </a:spcBef>
                        <a:spcAft>
                          <a:spcPts val="0"/>
                        </a:spcAft>
                      </a:pPr>
                      <a:r>
                        <a:rPr lang="en-US" sz="1800" dirty="0">
                          <a:effectLst/>
                        </a:rPr>
                        <a:t>Jan 21, 2021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Single Design Review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49850246"/>
                  </a:ext>
                </a:extLst>
              </a:tr>
              <a:tr h="382972">
                <a:tc>
                  <a:txBody>
                    <a:bodyPr/>
                    <a:lstStyle/>
                    <a:p>
                      <a:pPr marL="0" marR="0">
                        <a:lnSpc>
                          <a:spcPct val="107000"/>
                        </a:lnSpc>
                        <a:spcBef>
                          <a:spcPts val="0"/>
                        </a:spcBef>
                        <a:spcAft>
                          <a:spcPts val="0"/>
                        </a:spcAft>
                      </a:pPr>
                      <a:r>
                        <a:rPr lang="en-US" sz="1800" dirty="0">
                          <a:effectLst/>
                        </a:rPr>
                        <a:t>Oct  2022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Structural Thermal Model (STM) Environmental Testing at L3Harris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81645016"/>
                  </a:ext>
                </a:extLst>
              </a:tr>
              <a:tr h="382972">
                <a:tc>
                  <a:txBody>
                    <a:bodyPr/>
                    <a:lstStyle/>
                    <a:p>
                      <a:pPr marL="0" marR="0">
                        <a:lnSpc>
                          <a:spcPct val="107000"/>
                        </a:lnSpc>
                        <a:spcBef>
                          <a:spcPts val="0"/>
                        </a:spcBef>
                        <a:spcAft>
                          <a:spcPts val="0"/>
                        </a:spcAft>
                      </a:pPr>
                      <a:r>
                        <a:rPr lang="en-US" sz="1800" dirty="0">
                          <a:effectLst/>
                        </a:rPr>
                        <a:t>Dec  2022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Structural Thermal Model (STM) Delivery to UF for OPL testing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1764716"/>
                  </a:ext>
                </a:extLst>
              </a:tr>
              <a:tr h="382972">
                <a:tc>
                  <a: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Mar  2023</a:t>
                      </a: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800" dirty="0">
                          <a:effectLst/>
                        </a:rPr>
                        <a:t>Engineering Development Unit 1 (EDU1) Environmental Testing at L3Harris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07914643"/>
                  </a:ext>
                </a:extLst>
              </a:tr>
              <a:tr h="382972">
                <a:tc>
                  <a:txBody>
                    <a:bodyPr/>
                    <a:lstStyle/>
                    <a:p>
                      <a:pPr marL="0" marR="0">
                        <a:lnSpc>
                          <a:spcPct val="107000"/>
                        </a:lnSpc>
                        <a:spcBef>
                          <a:spcPts val="0"/>
                        </a:spcBef>
                        <a:spcAft>
                          <a:spcPts val="0"/>
                        </a:spcAft>
                      </a:pPr>
                      <a:r>
                        <a:rPr lang="en-US" sz="1800" dirty="0">
                          <a:effectLst/>
                        </a:rPr>
                        <a:t>May 2023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Engineering Development Unit 1 (EDU1) Delivery to Goddard for testing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4286587"/>
                  </a:ext>
                </a:extLst>
              </a:tr>
              <a:tr h="38297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800" dirty="0">
                          <a:effectLst/>
                        </a:rPr>
                        <a:t>Nov 2023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800" dirty="0">
                          <a:effectLst/>
                        </a:rPr>
                        <a:t>Delivery of  EDU2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8198434"/>
                  </a:ext>
                </a:extLst>
              </a:tr>
              <a:tr h="38297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800" dirty="0">
                          <a:effectLst/>
                        </a:rPr>
                        <a:t>Dec  2023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800" dirty="0">
                          <a:effectLst/>
                        </a:rPr>
                        <a:t>Contract end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09947382"/>
                  </a:ext>
                </a:extLst>
              </a:tr>
            </a:tbl>
          </a:graphicData>
        </a:graphic>
      </p:graphicFrame>
      <p:sp>
        <p:nvSpPr>
          <p:cNvPr id="6" name="Right Arrow 5">
            <a:extLst>
              <a:ext uri="{FF2B5EF4-FFF2-40B4-BE49-F238E27FC236}">
                <a16:creationId xmlns:a16="http://schemas.microsoft.com/office/drawing/2014/main" id="{9EE177BA-799D-FE44-82E5-BB9925FC7220}"/>
              </a:ext>
            </a:extLst>
          </p:cNvPr>
          <p:cNvSpPr/>
          <p:nvPr/>
        </p:nvSpPr>
        <p:spPr>
          <a:xfrm>
            <a:off x="306266" y="3994470"/>
            <a:ext cx="683455" cy="359691"/>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14C6029-2EF9-A54C-A660-61B3AE62268F}"/>
              </a:ext>
            </a:extLst>
          </p:cNvPr>
          <p:cNvSpPr/>
          <p:nvPr/>
        </p:nvSpPr>
        <p:spPr>
          <a:xfrm>
            <a:off x="738890" y="1700985"/>
            <a:ext cx="4704196" cy="48577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C828F7E-173E-7543-97EF-B455B4950B2B}"/>
              </a:ext>
            </a:extLst>
          </p:cNvPr>
          <p:cNvSpPr txBox="1"/>
          <p:nvPr/>
        </p:nvSpPr>
        <p:spPr>
          <a:xfrm>
            <a:off x="6356978" y="3794097"/>
            <a:ext cx="4250138" cy="369332"/>
          </a:xfrm>
          <a:prstGeom prst="rect">
            <a:avLst/>
          </a:prstGeom>
          <a:noFill/>
        </p:spPr>
        <p:txBody>
          <a:bodyPr wrap="none" rtlCol="0">
            <a:spAutoFit/>
          </a:bodyPr>
          <a:lstStyle/>
          <a:p>
            <a:r>
              <a:rPr lang="en-US" dirty="0">
                <a:solidFill>
                  <a:srgbClr val="FF0000"/>
                </a:solidFill>
              </a:rPr>
              <a:t>About 28 months into a 44 month contract.</a:t>
            </a:r>
          </a:p>
        </p:txBody>
      </p:sp>
      <p:sp>
        <p:nvSpPr>
          <p:cNvPr id="10" name="Slide Number Placeholder 9">
            <a:extLst>
              <a:ext uri="{FF2B5EF4-FFF2-40B4-BE49-F238E27FC236}">
                <a16:creationId xmlns:a16="http://schemas.microsoft.com/office/drawing/2014/main" id="{FDD755E8-CC2A-459D-E71E-571D0273C80B}"/>
              </a:ext>
            </a:extLst>
          </p:cNvPr>
          <p:cNvSpPr>
            <a:spLocks noGrp="1"/>
          </p:cNvSpPr>
          <p:nvPr>
            <p:ph type="sldNum" sz="quarter" idx="12"/>
          </p:nvPr>
        </p:nvSpPr>
        <p:spPr/>
        <p:txBody>
          <a:bodyPr/>
          <a:lstStyle/>
          <a:p>
            <a:fld id="{32F73669-1148-499A-8244-3F65AEF7D7B7}" type="slidenum">
              <a:rPr lang="en-US" smtClean="0"/>
              <a:t>6</a:t>
            </a:fld>
            <a:endParaRPr lang="en-US"/>
          </a:p>
        </p:txBody>
      </p:sp>
      <p:sp>
        <p:nvSpPr>
          <p:cNvPr id="4" name="TextBox 3">
            <a:extLst>
              <a:ext uri="{FF2B5EF4-FFF2-40B4-BE49-F238E27FC236}">
                <a16:creationId xmlns:a16="http://schemas.microsoft.com/office/drawing/2014/main" id="{3AD1592A-78D4-536A-2E12-D02656DDE7FB}"/>
              </a:ext>
            </a:extLst>
          </p:cNvPr>
          <p:cNvSpPr txBox="1"/>
          <p:nvPr/>
        </p:nvSpPr>
        <p:spPr>
          <a:xfrm>
            <a:off x="265907" y="3744689"/>
            <a:ext cx="592535" cy="369332"/>
          </a:xfrm>
          <a:prstGeom prst="rect">
            <a:avLst/>
          </a:prstGeom>
          <a:noFill/>
        </p:spPr>
        <p:txBody>
          <a:bodyPr wrap="none" rtlCol="0">
            <a:spAutoFit/>
          </a:bodyPr>
          <a:lstStyle/>
          <a:p>
            <a:r>
              <a:rPr lang="en-US" dirty="0">
                <a:solidFill>
                  <a:srgbClr val="00B050"/>
                </a:solidFill>
              </a:rPr>
              <a:t>now</a:t>
            </a:r>
          </a:p>
        </p:txBody>
      </p:sp>
    </p:spTree>
    <p:extLst>
      <p:ext uri="{BB962C8B-B14F-4D97-AF65-F5344CB8AC3E}">
        <p14:creationId xmlns:p14="http://schemas.microsoft.com/office/powerpoint/2010/main" val="3945133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9C9FB-C040-D290-5119-F9E063C0EA21}"/>
              </a:ext>
            </a:extLst>
          </p:cNvPr>
          <p:cNvSpPr>
            <a:spLocks noGrp="1"/>
          </p:cNvSpPr>
          <p:nvPr>
            <p:ph type="title"/>
          </p:nvPr>
        </p:nvSpPr>
        <p:spPr>
          <a:xfrm>
            <a:off x="1170848" y="114838"/>
            <a:ext cx="10182577" cy="866928"/>
          </a:xfrm>
        </p:spPr>
        <p:txBody>
          <a:bodyPr>
            <a:normAutofit/>
          </a:bodyPr>
          <a:lstStyle/>
          <a:p>
            <a:r>
              <a:rPr lang="en-US" sz="4400" dirty="0">
                <a:solidFill>
                  <a:srgbClr val="0432FF"/>
                </a:solidFill>
              </a:rPr>
              <a:t>Strategy to Get to Adoption in 2023</a:t>
            </a:r>
          </a:p>
        </p:txBody>
      </p:sp>
      <p:sp>
        <p:nvSpPr>
          <p:cNvPr id="3" name="Content Placeholder 2">
            <a:extLst>
              <a:ext uri="{FF2B5EF4-FFF2-40B4-BE49-F238E27FC236}">
                <a16:creationId xmlns:a16="http://schemas.microsoft.com/office/drawing/2014/main" id="{BC1316C5-B202-A257-254B-5A98718F5625}"/>
              </a:ext>
            </a:extLst>
          </p:cNvPr>
          <p:cNvSpPr>
            <a:spLocks noGrp="1"/>
          </p:cNvSpPr>
          <p:nvPr>
            <p:ph idx="1"/>
          </p:nvPr>
        </p:nvSpPr>
        <p:spPr>
          <a:xfrm>
            <a:off x="427567" y="1289506"/>
            <a:ext cx="11336867" cy="4891087"/>
          </a:xfrm>
        </p:spPr>
        <p:txBody>
          <a:bodyPr>
            <a:normAutofit fontScale="92500" lnSpcReduction="10000"/>
          </a:bodyPr>
          <a:lstStyle/>
          <a:p>
            <a:r>
              <a:rPr lang="en-US" dirty="0"/>
              <a:t>Need to show we are at (ISO) TRL-6</a:t>
            </a:r>
          </a:p>
          <a:p>
            <a:pPr lvl="1"/>
            <a:r>
              <a:rPr lang="en-US" dirty="0"/>
              <a:t>Or have a credible plan to get there</a:t>
            </a:r>
          </a:p>
          <a:p>
            <a:r>
              <a:rPr lang="en-US" dirty="0"/>
              <a:t>Environmental testing (vibration, TVAC) is done at L3Harris</a:t>
            </a:r>
          </a:p>
          <a:p>
            <a:r>
              <a:rPr lang="en-US" dirty="0"/>
              <a:t>More detailed optical testing is done at Goddard</a:t>
            </a:r>
          </a:p>
          <a:p>
            <a:pPr lvl="1"/>
            <a:r>
              <a:rPr lang="en-US" dirty="0">
                <a:latin typeface="Calibri" panose="020F0502020204030204" pitchFamily="34" charset="0"/>
              </a:rPr>
              <a:t>boresight</a:t>
            </a:r>
          </a:p>
          <a:p>
            <a:pPr lvl="1"/>
            <a:r>
              <a:rPr lang="en-US" dirty="0">
                <a:latin typeface="Calibri" panose="020F0502020204030204" pitchFamily="34" charset="0"/>
              </a:rPr>
              <a:t>WFE tests over field</a:t>
            </a:r>
          </a:p>
          <a:p>
            <a:pPr lvl="1"/>
            <a:r>
              <a:rPr lang="en-US" dirty="0">
                <a:latin typeface="Calibri" panose="020F0502020204030204" pitchFamily="34" charset="0"/>
              </a:rPr>
              <a:t>pupil mapping</a:t>
            </a:r>
          </a:p>
          <a:p>
            <a:pPr lvl="1"/>
            <a:r>
              <a:rPr lang="en-US" dirty="0"/>
              <a:t>Scattered light performance</a:t>
            </a:r>
          </a:p>
          <a:p>
            <a:r>
              <a:rPr lang="en-US" dirty="0"/>
              <a:t>Optical path length stability (OPL) testing is done at University of Florida Gainesville</a:t>
            </a:r>
          </a:p>
          <a:p>
            <a:r>
              <a:rPr lang="en-US" dirty="0"/>
              <a:t>Use the STM instead of the EDU 1 for initial OPL testing at UF</a:t>
            </a:r>
          </a:p>
          <a:p>
            <a:pPr lvl="1"/>
            <a:r>
              <a:rPr lang="en-US" dirty="0"/>
              <a:t>Gains 5-6 months in schedule (Dec 2022 instead of May 2023)</a:t>
            </a:r>
          </a:p>
          <a:p>
            <a:pPr lvl="1"/>
            <a:r>
              <a:rPr lang="en-US" dirty="0"/>
              <a:t>Requires different work to add optics to the STM</a:t>
            </a:r>
          </a:p>
          <a:p>
            <a:pPr lvl="1"/>
            <a:r>
              <a:rPr lang="en-US" dirty="0"/>
              <a:t>Not the final optical path but includes all relevant bonds plus anything added for testing</a:t>
            </a:r>
          </a:p>
          <a:p>
            <a:pPr lvl="1"/>
            <a:r>
              <a:rPr lang="en-US" dirty="0"/>
              <a:t>May want to test an EDU later to confirm depending on the results</a:t>
            </a:r>
          </a:p>
          <a:p>
            <a:pPr lvl="1"/>
            <a:endParaRPr lang="en-US" dirty="0"/>
          </a:p>
        </p:txBody>
      </p:sp>
      <p:sp>
        <p:nvSpPr>
          <p:cNvPr id="4" name="Slide Number Placeholder 3">
            <a:extLst>
              <a:ext uri="{FF2B5EF4-FFF2-40B4-BE49-F238E27FC236}">
                <a16:creationId xmlns:a16="http://schemas.microsoft.com/office/drawing/2014/main" id="{CB02AFDE-D447-AB27-76CE-4D37788E9938}"/>
              </a:ext>
            </a:extLst>
          </p:cNvPr>
          <p:cNvSpPr>
            <a:spLocks noGrp="1"/>
          </p:cNvSpPr>
          <p:nvPr>
            <p:ph type="sldNum" sz="quarter" idx="12"/>
          </p:nvPr>
        </p:nvSpPr>
        <p:spPr/>
        <p:txBody>
          <a:bodyPr/>
          <a:lstStyle/>
          <a:p>
            <a:fld id="{B9B0392C-5BE7-214B-9E5F-CC8853CBAA6A}" type="slidenum">
              <a:rPr lang="en-US" smtClean="0"/>
              <a:pPr/>
              <a:t>7</a:t>
            </a:fld>
            <a:endParaRPr lang="en-US" dirty="0"/>
          </a:p>
        </p:txBody>
      </p:sp>
      <p:sp>
        <p:nvSpPr>
          <p:cNvPr id="6" name="TextBox 5">
            <a:extLst>
              <a:ext uri="{FF2B5EF4-FFF2-40B4-BE49-F238E27FC236}">
                <a16:creationId xmlns:a16="http://schemas.microsoft.com/office/drawing/2014/main" id="{7CDABF94-FBD8-2C5C-4343-6965D8D07721}"/>
              </a:ext>
            </a:extLst>
          </p:cNvPr>
          <p:cNvSpPr txBox="1"/>
          <p:nvPr/>
        </p:nvSpPr>
        <p:spPr>
          <a:xfrm>
            <a:off x="7231742" y="2691080"/>
            <a:ext cx="4960258" cy="1323439"/>
          </a:xfrm>
          <a:prstGeom prst="rect">
            <a:avLst/>
          </a:prstGeom>
          <a:noFill/>
        </p:spPr>
        <p:txBody>
          <a:bodyPr wrap="square">
            <a:spAutoFit/>
          </a:bodyPr>
          <a:lstStyle/>
          <a:p>
            <a:pPr algn="l"/>
            <a:r>
              <a:rPr lang="en-US" sz="1600" dirty="0">
                <a:solidFill>
                  <a:srgbClr val="00B050"/>
                </a:solidFill>
              </a:rPr>
              <a:t>For more OPL testing details, please see:</a:t>
            </a:r>
          </a:p>
          <a:p>
            <a:r>
              <a:rPr lang="en-US" sz="1600" i="1" dirty="0">
                <a:solidFill>
                  <a:srgbClr val="00B050"/>
                </a:solidFill>
              </a:rPr>
              <a:t>Dimensional Stability Verification of the LISA Telescope</a:t>
            </a:r>
            <a:r>
              <a:rPr lang="en-US" sz="1600" dirty="0">
                <a:solidFill>
                  <a:srgbClr val="00B050"/>
                </a:solidFill>
              </a:rPr>
              <a:t>, Ada </a:t>
            </a:r>
            <a:r>
              <a:rPr lang="en-GB" sz="1600" dirty="0" err="1">
                <a:solidFill>
                  <a:srgbClr val="00B050"/>
                </a:solidFill>
              </a:rPr>
              <a:t>Umińska</a:t>
            </a:r>
            <a:r>
              <a:rPr lang="en-GB" sz="1600" dirty="0">
                <a:solidFill>
                  <a:srgbClr val="00B050"/>
                </a:solidFill>
              </a:rPr>
              <a:t> </a:t>
            </a:r>
            <a:r>
              <a:rPr lang="en-US" sz="1600" dirty="0">
                <a:solidFill>
                  <a:srgbClr val="00B050"/>
                </a:solidFill>
              </a:rPr>
              <a:t>(University of Florida)</a:t>
            </a:r>
          </a:p>
          <a:p>
            <a:pPr algn="l"/>
            <a:r>
              <a:rPr lang="en-US" sz="1600" dirty="0">
                <a:solidFill>
                  <a:srgbClr val="00B050"/>
                </a:solidFill>
              </a:rPr>
              <a:t>July 28 – LISA Instrumentation Parallel Session 3/3</a:t>
            </a:r>
          </a:p>
          <a:p>
            <a:pPr algn="l"/>
            <a:r>
              <a:rPr lang="en-US" sz="1600" dirty="0">
                <a:solidFill>
                  <a:srgbClr val="00B050"/>
                </a:solidFill>
              </a:rPr>
              <a:t>10:35 am EDT/16:35 CEST:</a:t>
            </a:r>
          </a:p>
        </p:txBody>
      </p:sp>
    </p:spTree>
    <p:extLst>
      <p:ext uri="{BB962C8B-B14F-4D97-AF65-F5344CB8AC3E}">
        <p14:creationId xmlns:p14="http://schemas.microsoft.com/office/powerpoint/2010/main" val="1085610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DCB4A-FB48-BEF3-E6DD-C03D69FBBD07}"/>
              </a:ext>
            </a:extLst>
          </p:cNvPr>
          <p:cNvSpPr>
            <a:spLocks noGrp="1"/>
          </p:cNvSpPr>
          <p:nvPr>
            <p:ph type="title"/>
          </p:nvPr>
        </p:nvSpPr>
        <p:spPr>
          <a:xfrm>
            <a:off x="1004711" y="306286"/>
            <a:ext cx="10182577" cy="866928"/>
          </a:xfrm>
        </p:spPr>
        <p:txBody>
          <a:bodyPr>
            <a:noAutofit/>
          </a:bodyPr>
          <a:lstStyle/>
          <a:p>
            <a:r>
              <a:rPr lang="en-US" dirty="0">
                <a:solidFill>
                  <a:srgbClr val="0432FF"/>
                </a:solidFill>
              </a:rPr>
              <a:t>Technology Readiness Assessment (TRA)</a:t>
            </a:r>
            <a:br>
              <a:rPr lang="en-US" dirty="0">
                <a:solidFill>
                  <a:srgbClr val="0432FF"/>
                </a:solidFill>
              </a:rPr>
            </a:br>
            <a:r>
              <a:rPr lang="en-US" dirty="0">
                <a:solidFill>
                  <a:srgbClr val="0432FF"/>
                </a:solidFill>
              </a:rPr>
              <a:t>Expected Status Spring 2023</a:t>
            </a:r>
          </a:p>
        </p:txBody>
      </p:sp>
      <p:sp>
        <p:nvSpPr>
          <p:cNvPr id="3" name="Content Placeholder 2">
            <a:extLst>
              <a:ext uri="{FF2B5EF4-FFF2-40B4-BE49-F238E27FC236}">
                <a16:creationId xmlns:a16="http://schemas.microsoft.com/office/drawing/2014/main" id="{E37751FF-082E-7AA1-0F54-D9762F2E7F13}"/>
              </a:ext>
            </a:extLst>
          </p:cNvPr>
          <p:cNvSpPr>
            <a:spLocks noGrp="1"/>
          </p:cNvSpPr>
          <p:nvPr>
            <p:ph idx="1"/>
          </p:nvPr>
        </p:nvSpPr>
        <p:spPr>
          <a:xfrm>
            <a:off x="609599" y="1603423"/>
            <a:ext cx="10972800" cy="5144235"/>
          </a:xfrm>
        </p:spPr>
        <p:txBody>
          <a:bodyPr/>
          <a:lstStyle/>
          <a:p>
            <a:r>
              <a:rPr lang="en-US" dirty="0"/>
              <a:t>Environmental testing of the STM at L3Harris</a:t>
            </a:r>
          </a:p>
          <a:p>
            <a:pPr lvl="1"/>
            <a:r>
              <a:rPr lang="en-US" dirty="0"/>
              <a:t>Expected to be completed by end of October 2022</a:t>
            </a:r>
          </a:p>
          <a:p>
            <a:r>
              <a:rPr lang="en-US" dirty="0"/>
              <a:t>Environmental testing of EDU1 at L3Harris</a:t>
            </a:r>
          </a:p>
          <a:p>
            <a:pPr lvl="1"/>
            <a:r>
              <a:rPr lang="en-US" dirty="0"/>
              <a:t>Expected to be completed by end of March 2023</a:t>
            </a:r>
          </a:p>
          <a:p>
            <a:pPr lvl="1"/>
            <a:r>
              <a:rPr lang="en-US" dirty="0"/>
              <a:t>Delivery to Goddard  expected in May 2023</a:t>
            </a:r>
          </a:p>
          <a:p>
            <a:r>
              <a:rPr lang="en-US" dirty="0"/>
              <a:t>Preliminary results of optical pathlength stability testing at UF </a:t>
            </a:r>
          </a:p>
          <a:p>
            <a:pPr lvl="1"/>
            <a:r>
              <a:rPr lang="en-US" dirty="0"/>
              <a:t>Delivery expected in December 2022</a:t>
            </a:r>
          </a:p>
          <a:p>
            <a:pPr lvl="2"/>
            <a:r>
              <a:rPr lang="en-US" dirty="0"/>
              <a:t>Add mirrors (~ 1 month = Jan)</a:t>
            </a:r>
          </a:p>
          <a:p>
            <a:pPr lvl="2"/>
            <a:r>
              <a:rPr lang="en-US" dirty="0"/>
              <a:t>Initial test at room temperature (~ 1 month = Feb)</a:t>
            </a:r>
          </a:p>
          <a:p>
            <a:pPr lvl="2"/>
            <a:r>
              <a:rPr lang="en-US" dirty="0"/>
              <a:t>Rerun test to confirm (~ 1 month): preliminary results by the end of March</a:t>
            </a:r>
          </a:p>
          <a:p>
            <a:pPr lvl="1"/>
            <a:r>
              <a:rPr lang="en-US" dirty="0"/>
              <a:t>Very tight timing, but have a credible test plan</a:t>
            </a:r>
          </a:p>
        </p:txBody>
      </p:sp>
      <p:sp>
        <p:nvSpPr>
          <p:cNvPr id="5" name="Slide Number Placeholder 4">
            <a:extLst>
              <a:ext uri="{FF2B5EF4-FFF2-40B4-BE49-F238E27FC236}">
                <a16:creationId xmlns:a16="http://schemas.microsoft.com/office/drawing/2014/main" id="{0A703E63-71FE-5235-F2CB-44B570AE0265}"/>
              </a:ext>
            </a:extLst>
          </p:cNvPr>
          <p:cNvSpPr>
            <a:spLocks noGrp="1"/>
          </p:cNvSpPr>
          <p:nvPr>
            <p:ph type="sldNum" sz="quarter" idx="12"/>
          </p:nvPr>
        </p:nvSpPr>
        <p:spPr/>
        <p:txBody>
          <a:bodyPr/>
          <a:lstStyle/>
          <a:p>
            <a:fld id="{B9B0392C-5BE7-214B-9E5F-CC8853CBAA6A}" type="slidenum">
              <a:rPr lang="en-US" smtClean="0"/>
              <a:pPr/>
              <a:t>8</a:t>
            </a:fld>
            <a:endParaRPr lang="en-US" dirty="0"/>
          </a:p>
        </p:txBody>
      </p:sp>
    </p:spTree>
    <p:extLst>
      <p:ext uri="{BB962C8B-B14F-4D97-AF65-F5344CB8AC3E}">
        <p14:creationId xmlns:p14="http://schemas.microsoft.com/office/powerpoint/2010/main" val="3656715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CC232-8E30-5143-93D9-2CCAC53B8942}"/>
              </a:ext>
            </a:extLst>
          </p:cNvPr>
          <p:cNvSpPr>
            <a:spLocks noGrp="1"/>
          </p:cNvSpPr>
          <p:nvPr>
            <p:ph type="title"/>
          </p:nvPr>
        </p:nvSpPr>
        <p:spPr>
          <a:xfrm>
            <a:off x="1524000" y="1498205"/>
            <a:ext cx="9144000" cy="1270789"/>
          </a:xfrm>
        </p:spPr>
        <p:txBody>
          <a:bodyPr>
            <a:normAutofit/>
          </a:bodyPr>
          <a:lstStyle/>
          <a:p>
            <a:pPr algn="ctr"/>
            <a:r>
              <a:rPr lang="en-US" b="1" dirty="0">
                <a:solidFill>
                  <a:srgbClr val="0432FF"/>
                </a:solidFill>
                <a:latin typeface="+mn-lt"/>
              </a:rPr>
              <a:t>Requirements Review</a:t>
            </a:r>
          </a:p>
        </p:txBody>
      </p:sp>
      <p:sp>
        <p:nvSpPr>
          <p:cNvPr id="4" name="TextBox 3">
            <a:extLst>
              <a:ext uri="{FF2B5EF4-FFF2-40B4-BE49-F238E27FC236}">
                <a16:creationId xmlns:a16="http://schemas.microsoft.com/office/drawing/2014/main" id="{6088166D-0D55-B946-B6B9-E9FBB458CF78}"/>
              </a:ext>
            </a:extLst>
          </p:cNvPr>
          <p:cNvSpPr txBox="1"/>
          <p:nvPr/>
        </p:nvSpPr>
        <p:spPr>
          <a:xfrm>
            <a:off x="3162925" y="4152275"/>
            <a:ext cx="184731" cy="369332"/>
          </a:xfrm>
          <a:prstGeom prst="rect">
            <a:avLst/>
          </a:prstGeom>
          <a:noFill/>
        </p:spPr>
        <p:txBody>
          <a:bodyPr wrap="none" rtlCol="0">
            <a:spAutoFit/>
          </a:bodyPr>
          <a:lstStyle/>
          <a:p>
            <a:endParaRPr lang="en-US" dirty="0"/>
          </a:p>
        </p:txBody>
      </p:sp>
      <p:sp>
        <p:nvSpPr>
          <p:cNvPr id="7" name="Subtitle 6">
            <a:extLst>
              <a:ext uri="{FF2B5EF4-FFF2-40B4-BE49-F238E27FC236}">
                <a16:creationId xmlns:a16="http://schemas.microsoft.com/office/drawing/2014/main" id="{FCF74947-3B14-9547-155E-5E617369553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30325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B660738A-CBF3-8C4C-8829-86B469E888D7}"/>
              </a:ext>
            </a:extLst>
          </p:cNvPr>
          <p:cNvSpPr>
            <a:spLocks noGrp="1"/>
          </p:cNvSpPr>
          <p:nvPr>
            <p:ph type="title"/>
          </p:nvPr>
        </p:nvSpPr>
        <p:spPr>
          <a:xfrm>
            <a:off x="951588" y="-2284"/>
            <a:ext cx="8610600" cy="1325563"/>
          </a:xfrm>
        </p:spPr>
        <p:txBody>
          <a:bodyPr>
            <a:normAutofit/>
          </a:bodyPr>
          <a:lstStyle/>
          <a:p>
            <a:r>
              <a:rPr lang="en-US" altLang="en-US" sz="4000" b="1" dirty="0">
                <a:solidFill>
                  <a:srgbClr val="0432FF"/>
                </a:solidFill>
                <a:latin typeface="+mn-lt"/>
              </a:rPr>
              <a:t>Telescope Functional Description</a:t>
            </a:r>
          </a:p>
        </p:txBody>
      </p:sp>
      <p:sp>
        <p:nvSpPr>
          <p:cNvPr id="7" name="Content Placeholder 2">
            <a:extLst>
              <a:ext uri="{FF2B5EF4-FFF2-40B4-BE49-F238E27FC236}">
                <a16:creationId xmlns:a16="http://schemas.microsoft.com/office/drawing/2014/main" id="{72125393-F125-6E43-9538-AB6916D5477B}"/>
              </a:ext>
            </a:extLst>
          </p:cNvPr>
          <p:cNvSpPr txBox="1">
            <a:spLocks/>
          </p:cNvSpPr>
          <p:nvPr/>
        </p:nvSpPr>
        <p:spPr>
          <a:xfrm>
            <a:off x="193869" y="3593782"/>
            <a:ext cx="5554980" cy="2762568"/>
          </a:xfrm>
          <a:prstGeom prst="rect">
            <a:avLst/>
          </a:prstGeom>
        </p:spPr>
        <p:txBody>
          <a:bodyPr lIns="68580" tIns="34290" rIns="68580" bIns="34290">
            <a:normAutofit/>
          </a:bodyPr>
          <a:lstStyle/>
          <a:p>
            <a:pPr marL="342900" indent="-342900">
              <a:buFont typeface="Courier New" panose="02070309020205020404" pitchFamily="49" charset="0"/>
              <a:buChar char="o"/>
              <a:defRPr/>
            </a:pPr>
            <a:r>
              <a:rPr lang="en-US" sz="2000" b="1" dirty="0">
                <a:solidFill>
                  <a:srgbClr val="FF0000"/>
                </a:solidFill>
              </a:rPr>
              <a:t>Application is PRECISION LENGTH MEASUREMENT, not image formation</a:t>
            </a:r>
          </a:p>
          <a:p>
            <a:pPr marL="514350" lvl="1" indent="-171450">
              <a:buFont typeface="Arial" panose="020B0604020202020204" pitchFamily="34" charset="0"/>
              <a:buChar char="•"/>
              <a:defRPr/>
            </a:pPr>
            <a:r>
              <a:rPr lang="en-US" b="1" dirty="0"/>
              <a:t>Keep optical pathlength stable to ~ 1 pm/√Hz over the measurement bandwidth</a:t>
            </a:r>
          </a:p>
          <a:p>
            <a:pPr marL="514350" lvl="1" indent="-171450">
              <a:buFont typeface="Arial" panose="020B0604020202020204" pitchFamily="34" charset="0"/>
              <a:buChar char="•"/>
              <a:defRPr/>
            </a:pPr>
            <a:r>
              <a:rPr lang="en-US" b="1" dirty="0"/>
              <a:t>Minimize phase noise from coherent transmitter backscattered light</a:t>
            </a:r>
          </a:p>
          <a:p>
            <a:pPr marL="514350" lvl="1" indent="-171450">
              <a:buFont typeface="Arial" panose="020B0604020202020204" pitchFamily="34" charset="0"/>
              <a:buChar char="•"/>
              <a:defRPr/>
            </a:pPr>
            <a:r>
              <a:rPr lang="en-US" b="1" dirty="0"/>
              <a:t>Minimize tilt to length (TTL) coupling</a:t>
            </a:r>
          </a:p>
        </p:txBody>
      </p:sp>
      <p:pic>
        <p:nvPicPr>
          <p:cNvPr id="37894" name="Picture 5">
            <a:extLst>
              <a:ext uri="{FF2B5EF4-FFF2-40B4-BE49-F238E27FC236}">
                <a16:creationId xmlns:a16="http://schemas.microsoft.com/office/drawing/2014/main" id="{17CA3CD4-DABC-BF40-9B14-ADEABBA35B2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6096001" y="1382630"/>
            <a:ext cx="6096000" cy="410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196CB97-76C2-1245-B440-F98A8B1F7EC5}"/>
              </a:ext>
            </a:extLst>
          </p:cNvPr>
          <p:cNvSpPr txBox="1"/>
          <p:nvPr/>
        </p:nvSpPr>
        <p:spPr>
          <a:xfrm>
            <a:off x="8363920" y="1792880"/>
            <a:ext cx="2080698" cy="276999"/>
          </a:xfrm>
          <a:prstGeom prst="rect">
            <a:avLst/>
          </a:prstGeom>
          <a:solidFill>
            <a:schemeClr val="bg1"/>
          </a:solidFill>
        </p:spPr>
        <p:txBody>
          <a:bodyPr wrap="none" lIns="0" tIns="0" rIns="0" bIns="0" rtlCol="0">
            <a:spAutoFit/>
          </a:bodyPr>
          <a:lstStyle/>
          <a:p>
            <a:r>
              <a:rPr lang="en-US" dirty="0"/>
              <a:t>S/C - S/C: 2.5 x 10</a:t>
            </a:r>
            <a:r>
              <a:rPr lang="en-US" baseline="30000" dirty="0"/>
              <a:t>6</a:t>
            </a:r>
            <a:r>
              <a:rPr lang="en-US" dirty="0"/>
              <a:t> km</a:t>
            </a:r>
          </a:p>
        </p:txBody>
      </p:sp>
      <p:sp>
        <p:nvSpPr>
          <p:cNvPr id="8" name="TextBox 7">
            <a:extLst>
              <a:ext uri="{FF2B5EF4-FFF2-40B4-BE49-F238E27FC236}">
                <a16:creationId xmlns:a16="http://schemas.microsoft.com/office/drawing/2014/main" id="{49CCBAE5-A763-A64B-9FA2-BC7116A94C33}"/>
              </a:ext>
            </a:extLst>
          </p:cNvPr>
          <p:cNvSpPr txBox="1"/>
          <p:nvPr/>
        </p:nvSpPr>
        <p:spPr>
          <a:xfrm>
            <a:off x="8022792" y="2126946"/>
            <a:ext cx="2500108" cy="276999"/>
          </a:xfrm>
          <a:prstGeom prst="rect">
            <a:avLst/>
          </a:prstGeom>
          <a:solidFill>
            <a:schemeClr val="bg1"/>
          </a:solidFill>
        </p:spPr>
        <p:txBody>
          <a:bodyPr wrap="none" lIns="0" tIns="0" rIns="0" bIns="0" rtlCol="0">
            <a:spAutoFit/>
          </a:bodyPr>
          <a:lstStyle/>
          <a:p>
            <a:r>
              <a:rPr lang="en-US" dirty="0" err="1"/>
              <a:t>L/c</a:t>
            </a:r>
            <a:r>
              <a:rPr lang="en-US" dirty="0"/>
              <a:t> ~ 8.3 s,   ∆</a:t>
            </a:r>
            <a:r>
              <a:rPr lang="en-US" dirty="0">
                <a:latin typeface="Symbol" pitchFamily="2" charset="2"/>
              </a:rPr>
              <a:t>u </a:t>
            </a:r>
            <a:r>
              <a:rPr lang="en-US" dirty="0"/>
              <a:t>~ +/- 8 m/s</a:t>
            </a:r>
          </a:p>
        </p:txBody>
      </p:sp>
      <p:sp>
        <p:nvSpPr>
          <p:cNvPr id="9" name="TextBox 8">
            <a:extLst>
              <a:ext uri="{FF2B5EF4-FFF2-40B4-BE49-F238E27FC236}">
                <a16:creationId xmlns:a16="http://schemas.microsoft.com/office/drawing/2014/main" id="{FD213EA2-924B-4D49-B5C3-1E10CF5BF816}"/>
              </a:ext>
            </a:extLst>
          </p:cNvPr>
          <p:cNvSpPr txBox="1"/>
          <p:nvPr/>
        </p:nvSpPr>
        <p:spPr>
          <a:xfrm>
            <a:off x="8872897" y="1430668"/>
            <a:ext cx="689291" cy="276999"/>
          </a:xfrm>
          <a:prstGeom prst="rect">
            <a:avLst/>
          </a:prstGeom>
          <a:solidFill>
            <a:schemeClr val="bg1"/>
          </a:solidFill>
        </p:spPr>
        <p:txBody>
          <a:bodyPr wrap="none" lIns="0" tIns="0" rIns="0" bIns="0" rtlCol="0">
            <a:spAutoFit/>
          </a:bodyPr>
          <a:lstStyle/>
          <a:p>
            <a:r>
              <a:rPr lang="en-US" dirty="0"/>
              <a:t>TM-TM</a:t>
            </a:r>
          </a:p>
        </p:txBody>
      </p:sp>
      <p:sp>
        <p:nvSpPr>
          <p:cNvPr id="10" name="TextBox 9">
            <a:extLst>
              <a:ext uri="{FF2B5EF4-FFF2-40B4-BE49-F238E27FC236}">
                <a16:creationId xmlns:a16="http://schemas.microsoft.com/office/drawing/2014/main" id="{D5116C2E-98D9-C74A-971C-2A81154B3380}"/>
              </a:ext>
            </a:extLst>
          </p:cNvPr>
          <p:cNvSpPr txBox="1"/>
          <p:nvPr/>
        </p:nvSpPr>
        <p:spPr>
          <a:xfrm>
            <a:off x="11108521" y="2069879"/>
            <a:ext cx="698909" cy="276999"/>
          </a:xfrm>
          <a:prstGeom prst="rect">
            <a:avLst/>
          </a:prstGeom>
          <a:solidFill>
            <a:schemeClr val="bg1"/>
          </a:solidFill>
        </p:spPr>
        <p:txBody>
          <a:bodyPr wrap="none" lIns="0" tIns="0" rIns="0" bIns="0" rtlCol="0">
            <a:spAutoFit/>
          </a:bodyPr>
          <a:lstStyle/>
          <a:p>
            <a:r>
              <a:rPr lang="en-US" dirty="0"/>
              <a:t>TM-S/C</a:t>
            </a:r>
          </a:p>
        </p:txBody>
      </p:sp>
      <p:sp>
        <p:nvSpPr>
          <p:cNvPr id="11" name="TextBox 10">
            <a:extLst>
              <a:ext uri="{FF2B5EF4-FFF2-40B4-BE49-F238E27FC236}">
                <a16:creationId xmlns:a16="http://schemas.microsoft.com/office/drawing/2014/main" id="{CF505703-72B7-3448-B921-9D67195F4590}"/>
              </a:ext>
            </a:extLst>
          </p:cNvPr>
          <p:cNvSpPr txBox="1"/>
          <p:nvPr/>
        </p:nvSpPr>
        <p:spPr>
          <a:xfrm>
            <a:off x="6510642" y="2069879"/>
            <a:ext cx="698909" cy="276999"/>
          </a:xfrm>
          <a:prstGeom prst="rect">
            <a:avLst/>
          </a:prstGeom>
          <a:solidFill>
            <a:schemeClr val="bg1"/>
          </a:solidFill>
        </p:spPr>
        <p:txBody>
          <a:bodyPr wrap="none" lIns="0" tIns="0" rIns="0" bIns="0" rtlCol="0">
            <a:spAutoFit/>
          </a:bodyPr>
          <a:lstStyle/>
          <a:p>
            <a:r>
              <a:rPr lang="en-US" dirty="0"/>
              <a:t>TM-S/C</a:t>
            </a:r>
          </a:p>
        </p:txBody>
      </p:sp>
      <p:sp>
        <p:nvSpPr>
          <p:cNvPr id="3" name="Content Placeholder 2">
            <a:extLst>
              <a:ext uri="{FF2B5EF4-FFF2-40B4-BE49-F238E27FC236}">
                <a16:creationId xmlns:a16="http://schemas.microsoft.com/office/drawing/2014/main" id="{BAAD691C-6B72-594D-9B65-481CDB6751C7}"/>
              </a:ext>
            </a:extLst>
          </p:cNvPr>
          <p:cNvSpPr>
            <a:spLocks noGrp="1"/>
          </p:cNvSpPr>
          <p:nvPr>
            <p:ph idx="1"/>
          </p:nvPr>
        </p:nvSpPr>
        <p:spPr>
          <a:xfrm>
            <a:off x="193869" y="1365886"/>
            <a:ext cx="7081228" cy="4738133"/>
          </a:xfrm>
        </p:spPr>
        <p:txBody>
          <a:bodyPr rtlCol="0">
            <a:normAutofit/>
          </a:bodyPr>
          <a:lstStyle/>
          <a:p>
            <a:pPr>
              <a:buFont typeface="Courier New" panose="02070309020205020404" pitchFamily="49" charset="0"/>
              <a:buChar char="o"/>
              <a:defRPr/>
            </a:pPr>
            <a:r>
              <a:rPr lang="en-US" sz="1800" dirty="0"/>
              <a:t>Efficiently deliver power on-axis between spacecraft (2.5 million km)</a:t>
            </a:r>
          </a:p>
          <a:p>
            <a:pPr>
              <a:buFont typeface="Courier New" panose="02070309020205020404" pitchFamily="49" charset="0"/>
              <a:buChar char="o"/>
              <a:defRPr/>
            </a:pPr>
            <a:r>
              <a:rPr lang="en-US" sz="1800" dirty="0"/>
              <a:t>Simultaneous transmit and receive (Tx/Rx)</a:t>
            </a:r>
          </a:p>
          <a:p>
            <a:pPr>
              <a:buFont typeface="Courier New" panose="02070309020205020404" pitchFamily="49" charset="0"/>
              <a:buChar char="o"/>
              <a:defRPr/>
            </a:pPr>
            <a:r>
              <a:rPr lang="en-US" sz="1800" dirty="0" err="1"/>
              <a:t>Afocal</a:t>
            </a:r>
            <a:r>
              <a:rPr lang="en-US" sz="1800" dirty="0"/>
              <a:t> beam expander</a:t>
            </a:r>
          </a:p>
          <a:p>
            <a:pPr lvl="1">
              <a:defRPr/>
            </a:pPr>
            <a:r>
              <a:rPr lang="en-US" sz="1800" b="1" dirty="0"/>
              <a:t>300 mm diameter large beam</a:t>
            </a:r>
          </a:p>
          <a:p>
            <a:pPr lvl="1">
              <a:defRPr/>
            </a:pPr>
            <a:r>
              <a:rPr lang="en-US" sz="1800" b="1" dirty="0"/>
              <a:t>2.24 mm diameter on bench</a:t>
            </a:r>
          </a:p>
          <a:p>
            <a:pPr lvl="1">
              <a:defRPr/>
            </a:pPr>
            <a:r>
              <a:rPr lang="en-US" sz="1800" b="1" dirty="0"/>
              <a:t>134X magnification</a:t>
            </a:r>
          </a:p>
        </p:txBody>
      </p:sp>
      <p:sp>
        <p:nvSpPr>
          <p:cNvPr id="5" name="Slide Number Placeholder 4">
            <a:extLst>
              <a:ext uri="{FF2B5EF4-FFF2-40B4-BE49-F238E27FC236}">
                <a16:creationId xmlns:a16="http://schemas.microsoft.com/office/drawing/2014/main" id="{0763F064-538D-6645-A9B4-32CA95155FA1}"/>
              </a:ext>
            </a:extLst>
          </p:cNvPr>
          <p:cNvSpPr>
            <a:spLocks noGrp="1"/>
          </p:cNvSpPr>
          <p:nvPr>
            <p:ph type="sldNum" sz="quarter" idx="12"/>
          </p:nvPr>
        </p:nvSpPr>
        <p:spPr/>
        <p:txBody>
          <a:bodyPr/>
          <a:lstStyle/>
          <a:p>
            <a:fld id="{32F73669-1148-499A-8244-3F65AEF7D7B7}" type="slidenum">
              <a:rPr lang="en-US" smtClean="0"/>
              <a:t>10</a:t>
            </a:fld>
            <a:endParaRPr lang="en-US"/>
          </a:p>
        </p:txBody>
      </p:sp>
    </p:spTree>
    <p:extLst>
      <p:ext uri="{BB962C8B-B14F-4D97-AF65-F5344CB8AC3E}">
        <p14:creationId xmlns:p14="http://schemas.microsoft.com/office/powerpoint/2010/main" val="1654516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1FD3A-E441-344F-B315-8D4B08FFEDA2}"/>
              </a:ext>
            </a:extLst>
          </p:cNvPr>
          <p:cNvSpPr>
            <a:spLocks noGrp="1"/>
          </p:cNvSpPr>
          <p:nvPr>
            <p:ph type="title"/>
          </p:nvPr>
        </p:nvSpPr>
        <p:spPr>
          <a:xfrm>
            <a:off x="1161459" y="38554"/>
            <a:ext cx="10515600" cy="1325563"/>
          </a:xfrm>
        </p:spPr>
        <p:txBody>
          <a:bodyPr>
            <a:normAutofit/>
          </a:bodyPr>
          <a:lstStyle/>
          <a:p>
            <a:r>
              <a:rPr lang="en-US" sz="4000" b="1" dirty="0">
                <a:solidFill>
                  <a:srgbClr val="0432FF"/>
                </a:solidFill>
                <a:latin typeface="+mn-lt"/>
              </a:rPr>
              <a:t>Key Telescope Optical Specifications</a:t>
            </a:r>
          </a:p>
        </p:txBody>
      </p:sp>
      <p:graphicFrame>
        <p:nvGraphicFramePr>
          <p:cNvPr id="6" name="Table 7">
            <a:extLst>
              <a:ext uri="{FF2B5EF4-FFF2-40B4-BE49-F238E27FC236}">
                <a16:creationId xmlns:a16="http://schemas.microsoft.com/office/drawing/2014/main" id="{09DAE1CB-02DB-2148-BC97-1F675872B4EF}"/>
              </a:ext>
            </a:extLst>
          </p:cNvPr>
          <p:cNvGraphicFramePr>
            <a:graphicFrameLocks noGrp="1"/>
          </p:cNvGraphicFramePr>
          <p:nvPr>
            <p:extLst>
              <p:ext uri="{D42A27DB-BD31-4B8C-83A1-F6EECF244321}">
                <p14:modId xmlns:p14="http://schemas.microsoft.com/office/powerpoint/2010/main" val="3562400982"/>
              </p:ext>
            </p:extLst>
          </p:nvPr>
        </p:nvGraphicFramePr>
        <p:xfrm>
          <a:off x="1587931" y="1167619"/>
          <a:ext cx="8754877" cy="5400040"/>
        </p:xfrm>
        <a:graphic>
          <a:graphicData uri="http://schemas.openxmlformats.org/drawingml/2006/table">
            <a:tbl>
              <a:tblPr firstRow="1" bandRow="1">
                <a:tableStyleId>{5C22544A-7EE6-4342-B048-85BDC9FD1C3A}</a:tableStyleId>
              </a:tblPr>
              <a:tblGrid>
                <a:gridCol w="2228144">
                  <a:extLst>
                    <a:ext uri="{9D8B030D-6E8A-4147-A177-3AD203B41FA5}">
                      <a16:colId xmlns:a16="http://schemas.microsoft.com/office/drawing/2014/main" val="1539544710"/>
                    </a:ext>
                  </a:extLst>
                </a:gridCol>
                <a:gridCol w="929454">
                  <a:extLst>
                    <a:ext uri="{9D8B030D-6E8A-4147-A177-3AD203B41FA5}">
                      <a16:colId xmlns:a16="http://schemas.microsoft.com/office/drawing/2014/main" val="3785158444"/>
                    </a:ext>
                  </a:extLst>
                </a:gridCol>
                <a:gridCol w="930908">
                  <a:extLst>
                    <a:ext uri="{9D8B030D-6E8A-4147-A177-3AD203B41FA5}">
                      <a16:colId xmlns:a16="http://schemas.microsoft.com/office/drawing/2014/main" val="3894271307"/>
                    </a:ext>
                  </a:extLst>
                </a:gridCol>
                <a:gridCol w="4666371">
                  <a:extLst>
                    <a:ext uri="{9D8B030D-6E8A-4147-A177-3AD203B41FA5}">
                      <a16:colId xmlns:a16="http://schemas.microsoft.com/office/drawing/2014/main" val="3589788881"/>
                    </a:ext>
                  </a:extLst>
                </a:gridCol>
              </a:tblGrid>
              <a:tr h="370840">
                <a:tc>
                  <a:txBody>
                    <a:bodyPr/>
                    <a:lstStyle/>
                    <a:p>
                      <a:pPr algn="ctr"/>
                      <a:r>
                        <a:rPr lang="en-US" dirty="0"/>
                        <a:t>Specification</a:t>
                      </a:r>
                    </a:p>
                  </a:txBody>
                  <a:tcPr/>
                </a:tc>
                <a:tc>
                  <a:txBody>
                    <a:bodyPr/>
                    <a:lstStyle/>
                    <a:p>
                      <a:pPr algn="ctr"/>
                      <a:r>
                        <a:rPr lang="en-US" dirty="0"/>
                        <a:t>Value</a:t>
                      </a:r>
                    </a:p>
                  </a:txBody>
                  <a:tcPr/>
                </a:tc>
                <a:tc>
                  <a:txBody>
                    <a:bodyPr/>
                    <a:lstStyle/>
                    <a:p>
                      <a:pPr algn="ctr"/>
                      <a:r>
                        <a:rPr lang="en-US" dirty="0"/>
                        <a:t>Units</a:t>
                      </a:r>
                    </a:p>
                  </a:txBody>
                  <a:tcPr/>
                </a:tc>
                <a:tc>
                  <a:txBody>
                    <a:bodyPr/>
                    <a:lstStyle/>
                    <a:p>
                      <a:r>
                        <a:rPr lang="en-US" dirty="0"/>
                        <a:t>Comments</a:t>
                      </a:r>
                    </a:p>
                  </a:txBody>
                  <a:tcPr/>
                </a:tc>
                <a:extLst>
                  <a:ext uri="{0D108BD9-81ED-4DB2-BD59-A6C34878D82A}">
                    <a16:rowId xmlns:a16="http://schemas.microsoft.com/office/drawing/2014/main" val="4103546380"/>
                  </a:ext>
                </a:extLst>
              </a:tr>
              <a:tr h="370840">
                <a:tc>
                  <a:txBody>
                    <a:bodyPr/>
                    <a:lstStyle/>
                    <a:p>
                      <a:pPr algn="r"/>
                      <a:r>
                        <a:rPr lang="en-US" sz="1400" dirty="0"/>
                        <a:t>Wavelength</a:t>
                      </a:r>
                    </a:p>
                  </a:txBody>
                  <a:tcPr anchor="ctr"/>
                </a:tc>
                <a:tc>
                  <a:txBody>
                    <a:bodyPr/>
                    <a:lstStyle/>
                    <a:p>
                      <a:pPr algn="ctr"/>
                      <a:r>
                        <a:rPr lang="en-US" sz="1400" dirty="0"/>
                        <a:t>1064</a:t>
                      </a:r>
                    </a:p>
                  </a:txBody>
                  <a:tcPr anchor="ctr"/>
                </a:tc>
                <a:tc>
                  <a:txBody>
                    <a:bodyPr/>
                    <a:lstStyle/>
                    <a:p>
                      <a:pPr algn="ctr"/>
                      <a:r>
                        <a:rPr lang="en-US" sz="1400" dirty="0"/>
                        <a:t>nm</a:t>
                      </a:r>
                    </a:p>
                  </a:txBody>
                  <a:tcPr anchor="ctr"/>
                </a:tc>
                <a:tc>
                  <a:txBody>
                    <a:bodyPr/>
                    <a:lstStyle/>
                    <a:p>
                      <a:r>
                        <a:rPr lang="en-US" sz="1400" dirty="0"/>
                        <a:t>nominal system operating wavelength</a:t>
                      </a:r>
                    </a:p>
                  </a:txBody>
                  <a:tcPr anchor="ctr"/>
                </a:tc>
                <a:extLst>
                  <a:ext uri="{0D108BD9-81ED-4DB2-BD59-A6C34878D82A}">
                    <a16:rowId xmlns:a16="http://schemas.microsoft.com/office/drawing/2014/main" val="1384604325"/>
                  </a:ext>
                </a:extLst>
              </a:tr>
              <a:tr h="370840">
                <a:tc>
                  <a:txBody>
                    <a:bodyPr/>
                    <a:lstStyle/>
                    <a:p>
                      <a:pPr algn="r"/>
                      <a:r>
                        <a:rPr lang="en-US" sz="1400" dirty="0"/>
                        <a:t>Conjugates</a:t>
                      </a:r>
                    </a:p>
                  </a:txBody>
                  <a:tcPr anchor="ctr"/>
                </a:tc>
                <a:tc>
                  <a:txBody>
                    <a:bodyPr/>
                    <a:lstStyle/>
                    <a:p>
                      <a:pPr algn="ctr"/>
                      <a:r>
                        <a:rPr lang="en-US" sz="1400" dirty="0"/>
                        <a:t>Afocal</a:t>
                      </a:r>
                    </a:p>
                  </a:txBody>
                  <a:tcPr anchor="ctr"/>
                </a:tc>
                <a:tc>
                  <a:txBody>
                    <a:bodyPr/>
                    <a:lstStyle/>
                    <a:p>
                      <a:pPr algn="ctr"/>
                      <a:endParaRPr lang="en-US" sz="1400" dirty="0"/>
                    </a:p>
                  </a:txBody>
                  <a:tcPr anchor="ctr"/>
                </a:tc>
                <a:tc>
                  <a:txBody>
                    <a:bodyPr/>
                    <a:lstStyle/>
                    <a:p>
                      <a:r>
                        <a:rPr lang="en-US" sz="1400" dirty="0"/>
                        <a:t>Telescope is an afocal transceiver, i.e. object and image at infinity. Specifications generally assume ”receive” mode, where the entrance pupil is the “large” pupil in inertial space</a:t>
                      </a:r>
                    </a:p>
                  </a:txBody>
                  <a:tcPr anchor="ctr"/>
                </a:tc>
                <a:extLst>
                  <a:ext uri="{0D108BD9-81ED-4DB2-BD59-A6C34878D82A}">
                    <a16:rowId xmlns:a16="http://schemas.microsoft.com/office/drawing/2014/main" val="3385443559"/>
                  </a:ext>
                </a:extLst>
              </a:tr>
              <a:tr h="370840">
                <a:tc>
                  <a:txBody>
                    <a:bodyPr/>
                    <a:lstStyle/>
                    <a:p>
                      <a:pPr algn="r"/>
                      <a:r>
                        <a:rPr lang="en-US" sz="1400" dirty="0"/>
                        <a:t>Field of Regard for Acquisition</a:t>
                      </a:r>
                    </a:p>
                  </a:txBody>
                  <a:tcPr anchor="ctr"/>
                </a:tc>
                <a:tc>
                  <a:txBody>
                    <a:bodyPr/>
                    <a:lstStyle/>
                    <a:p>
                      <a:pPr algn="ctr"/>
                      <a:r>
                        <a:rPr lang="en-US" sz="1400" dirty="0"/>
                        <a:t>+/- 225</a:t>
                      </a:r>
                    </a:p>
                  </a:txBody>
                  <a:tcPr anchor="ctr"/>
                </a:tc>
                <a:tc>
                  <a:txBody>
                    <a:bodyPr/>
                    <a:lstStyle/>
                    <a:p>
                      <a:pPr algn="ctr"/>
                      <a:r>
                        <a:rPr lang="en-US" sz="1400" dirty="0"/>
                        <a:t>µrad</a:t>
                      </a:r>
                    </a:p>
                  </a:txBody>
                  <a:tcPr anchor="ctr"/>
                </a:tc>
                <a:tc>
                  <a:txBody>
                    <a:bodyPr/>
                    <a:lstStyle/>
                    <a:p>
                      <a:r>
                        <a:rPr lang="en-US" sz="1400" dirty="0"/>
                        <a:t>Circular field of view</a:t>
                      </a:r>
                    </a:p>
                  </a:txBody>
                  <a:tcPr anchor="ctr"/>
                </a:tc>
                <a:extLst>
                  <a:ext uri="{0D108BD9-81ED-4DB2-BD59-A6C34878D82A}">
                    <a16:rowId xmlns:a16="http://schemas.microsoft.com/office/drawing/2014/main" val="3769377566"/>
                  </a:ext>
                </a:extLst>
              </a:tr>
              <a:tr h="370840">
                <a:tc>
                  <a:txBody>
                    <a:bodyPr/>
                    <a:lstStyle/>
                    <a:p>
                      <a:pPr algn="r"/>
                      <a:r>
                        <a:rPr lang="en-US" sz="1400" dirty="0"/>
                        <a:t>Field of view for Science</a:t>
                      </a:r>
                    </a:p>
                  </a:txBody>
                  <a:tcPr anchor="ctr"/>
                </a:tc>
                <a:tc>
                  <a:txBody>
                    <a:bodyPr/>
                    <a:lstStyle/>
                    <a:p>
                      <a:pPr algn="ctr"/>
                      <a:r>
                        <a:rPr lang="en-US" sz="1400" dirty="0"/>
                        <a:t>+/- 20</a:t>
                      </a:r>
                    </a:p>
                  </a:txBody>
                  <a:tcPr anchor="ctr"/>
                </a:tc>
                <a:tc>
                  <a:txBody>
                    <a:bodyPr/>
                    <a:lstStyle/>
                    <a:p>
                      <a:pPr algn="ctr"/>
                      <a:r>
                        <a:rPr lang="en-US" sz="1400" dirty="0"/>
                        <a:t>µrad</a:t>
                      </a:r>
                    </a:p>
                  </a:txBody>
                  <a:tcPr anchor="ctr"/>
                </a:tc>
                <a:tc>
                  <a:txBody>
                    <a:bodyPr/>
                    <a:lstStyle/>
                    <a:p>
                      <a:r>
                        <a:rPr lang="en-US" sz="1400" dirty="0"/>
                        <a:t>Circular field of view</a:t>
                      </a:r>
                    </a:p>
                  </a:txBody>
                  <a:tcPr anchor="ctr"/>
                </a:tc>
                <a:extLst>
                  <a:ext uri="{0D108BD9-81ED-4DB2-BD59-A6C34878D82A}">
                    <a16:rowId xmlns:a16="http://schemas.microsoft.com/office/drawing/2014/main" val="766597864"/>
                  </a:ext>
                </a:extLst>
              </a:tr>
              <a:tr h="370840">
                <a:tc>
                  <a:txBody>
                    <a:bodyPr/>
                    <a:lstStyle/>
                    <a:p>
                      <a:pPr algn="r"/>
                      <a:r>
                        <a:rPr lang="en-US" sz="1400" dirty="0"/>
                        <a:t>Wave-front error</a:t>
                      </a:r>
                    </a:p>
                  </a:txBody>
                  <a:tcPr anchor="ctr"/>
                </a:tc>
                <a:tc>
                  <a:txBody>
                    <a:bodyPr/>
                    <a:lstStyle/>
                    <a:p>
                      <a:pPr algn="ctr"/>
                      <a:r>
                        <a:rPr lang="en-US" sz="1400" dirty="0"/>
                        <a:t>&lt; 40 </a:t>
                      </a:r>
                    </a:p>
                  </a:txBody>
                  <a:tcPr anchor="ctr"/>
                </a:tc>
                <a:tc>
                  <a:txBody>
                    <a:bodyPr/>
                    <a:lstStyle/>
                    <a:p>
                      <a:pPr algn="ctr"/>
                      <a:r>
                        <a:rPr lang="en-US" sz="1400" dirty="0"/>
                        <a:t>nm</a:t>
                      </a:r>
                    </a:p>
                  </a:txBody>
                  <a:tcPr anchor="ctr"/>
                </a:tc>
                <a:tc>
                  <a:txBody>
                    <a:bodyPr/>
                    <a:lstStyle/>
                    <a:p>
                      <a:r>
                        <a:rPr lang="en-US" sz="1400" dirty="0"/>
                        <a:t>wavelength/30 with bipods</a:t>
                      </a:r>
                    </a:p>
                  </a:txBody>
                  <a:tcPr anchor="ctr"/>
                </a:tc>
                <a:extLst>
                  <a:ext uri="{0D108BD9-81ED-4DB2-BD59-A6C34878D82A}">
                    <a16:rowId xmlns:a16="http://schemas.microsoft.com/office/drawing/2014/main" val="73576329"/>
                  </a:ext>
                </a:extLst>
              </a:tr>
              <a:tr h="370840">
                <a:tc>
                  <a:txBody>
                    <a:bodyPr/>
                    <a:lstStyle/>
                    <a:p>
                      <a:pPr algn="r"/>
                      <a:r>
                        <a:rPr lang="en-US" sz="1400" dirty="0"/>
                        <a:t>Large Pupil diameter</a:t>
                      </a:r>
                    </a:p>
                  </a:txBody>
                  <a:tcPr anchor="ctr"/>
                </a:tc>
                <a:tc>
                  <a:txBody>
                    <a:bodyPr/>
                    <a:lstStyle/>
                    <a:p>
                      <a:pPr algn="ctr"/>
                      <a:r>
                        <a:rPr lang="en-US" sz="1400" dirty="0"/>
                        <a:t>300+/- 1</a:t>
                      </a:r>
                    </a:p>
                  </a:txBody>
                  <a:tcPr anchor="ctr"/>
                </a:tc>
                <a:tc>
                  <a:txBody>
                    <a:bodyPr/>
                    <a:lstStyle/>
                    <a:p>
                      <a:pPr algn="ctr"/>
                      <a:r>
                        <a:rPr lang="en-US" sz="1400" dirty="0"/>
                        <a:t>mm</a:t>
                      </a:r>
                    </a:p>
                  </a:txBody>
                  <a:tcPr anchor="ctr"/>
                </a:tc>
                <a:tc>
                  <a:txBody>
                    <a:bodyPr/>
                    <a:lstStyle/>
                    <a:p>
                      <a:r>
                        <a:rPr lang="en-US" sz="1400" dirty="0"/>
                        <a:t>Large pupil is associated with M1, inertial space</a:t>
                      </a:r>
                    </a:p>
                  </a:txBody>
                  <a:tcPr anchor="ctr"/>
                </a:tc>
                <a:extLst>
                  <a:ext uri="{0D108BD9-81ED-4DB2-BD59-A6C34878D82A}">
                    <a16:rowId xmlns:a16="http://schemas.microsoft.com/office/drawing/2014/main" val="201531241"/>
                  </a:ext>
                </a:extLst>
              </a:tr>
              <a:tr h="370840">
                <a:tc>
                  <a:txBody>
                    <a:bodyPr/>
                    <a:lstStyle/>
                    <a:p>
                      <a:pPr algn="r"/>
                      <a:r>
                        <a:rPr lang="en-US" sz="1400" dirty="0"/>
                        <a:t>Small pupil diameter</a:t>
                      </a:r>
                    </a:p>
                  </a:txBody>
                  <a:tcPr anchor="ctr"/>
                </a:tc>
                <a:tc>
                  <a:txBody>
                    <a:bodyPr/>
                    <a:lstStyle/>
                    <a:p>
                      <a:pPr algn="ctr"/>
                      <a:r>
                        <a:rPr lang="en-US" sz="1400" dirty="0"/>
                        <a:t>2.24 +/- 0.0075</a:t>
                      </a:r>
                    </a:p>
                  </a:txBody>
                  <a:tcPr anchor="ctr"/>
                </a:tc>
                <a:tc>
                  <a:txBody>
                    <a:bodyPr/>
                    <a:lstStyle/>
                    <a:p>
                      <a:pPr algn="ctr"/>
                      <a:r>
                        <a:rPr lang="en-US" sz="1400" dirty="0"/>
                        <a:t>mm</a:t>
                      </a:r>
                    </a:p>
                  </a:txBody>
                  <a:tcPr anchor="ctr"/>
                </a:tc>
                <a:tc>
                  <a:txBody>
                    <a:bodyPr/>
                    <a:lstStyle/>
                    <a:p>
                      <a:r>
                        <a:rPr lang="en-US" sz="1400" dirty="0"/>
                        <a:t>Small pupil is located at the system stop on the optical bench</a:t>
                      </a:r>
                    </a:p>
                  </a:txBody>
                  <a:tcPr anchor="ctr"/>
                </a:tc>
                <a:extLst>
                  <a:ext uri="{0D108BD9-81ED-4DB2-BD59-A6C34878D82A}">
                    <a16:rowId xmlns:a16="http://schemas.microsoft.com/office/drawing/2014/main" val="2481596658"/>
                  </a:ext>
                </a:extLst>
              </a:tr>
              <a:tr h="370840">
                <a:tc>
                  <a:txBody>
                    <a:bodyPr/>
                    <a:lstStyle/>
                    <a:p>
                      <a:pPr algn="r"/>
                      <a:r>
                        <a:rPr lang="en-US" sz="1400" dirty="0"/>
                        <a:t>Base ray deviation from optical axis (large pupil)</a:t>
                      </a:r>
                    </a:p>
                  </a:txBody>
                  <a:tcPr anchor="ctr"/>
                </a:tc>
                <a:tc>
                  <a:txBody>
                    <a:bodyPr/>
                    <a:lstStyle/>
                    <a:p>
                      <a:pPr algn="ctr"/>
                      <a:r>
                        <a:rPr lang="en-US" sz="1400" dirty="0"/>
                        <a:t>&lt; 10</a:t>
                      </a:r>
                    </a:p>
                  </a:txBody>
                  <a:tcPr anchor="ctr"/>
                </a:tc>
                <a:tc>
                  <a:txBody>
                    <a:bodyPr/>
                    <a:lstStyle/>
                    <a:p>
                      <a:pPr algn="ctr"/>
                      <a:r>
                        <a:rPr lang="en-US" sz="1400" dirty="0"/>
                        <a:t>µrad</a:t>
                      </a:r>
                    </a:p>
                  </a:txBody>
                  <a:tcPr anchor="ctr"/>
                </a:tc>
                <a:tc>
                  <a:txBody>
                    <a:bodyPr/>
                    <a:lstStyle/>
                    <a:p>
                      <a:r>
                        <a:rPr lang="en-US" sz="1400" dirty="0"/>
                        <a:t>The “base ray” is the center-field center-pupil ray. Boresight error associated with the large pupil</a:t>
                      </a:r>
                    </a:p>
                  </a:txBody>
                  <a:tcPr anchor="ctr"/>
                </a:tc>
                <a:extLst>
                  <a:ext uri="{0D108BD9-81ED-4DB2-BD59-A6C34878D82A}">
                    <a16:rowId xmlns:a16="http://schemas.microsoft.com/office/drawing/2014/main" val="3704101205"/>
                  </a:ext>
                </a:extLst>
              </a:tr>
              <a:tr h="370840">
                <a:tc>
                  <a:txBody>
                    <a:bodyPr/>
                    <a:lstStyle/>
                    <a:p>
                      <a:pPr algn="r"/>
                      <a:r>
                        <a:rPr lang="en-US" sz="1400" dirty="0"/>
                        <a:t>Base ray deviation from optical axis (small pupil)</a:t>
                      </a:r>
                    </a:p>
                  </a:txBody>
                  <a:tcPr anchor="ctr"/>
                </a:tc>
                <a:tc>
                  <a:txBody>
                    <a:bodyPr/>
                    <a:lstStyle/>
                    <a:p>
                      <a:pPr algn="ctr"/>
                      <a:r>
                        <a:rPr lang="en-US" sz="1400" dirty="0"/>
                        <a:t>&lt; 1.3</a:t>
                      </a:r>
                    </a:p>
                  </a:txBody>
                  <a:tcPr anchor="ctr"/>
                </a:tc>
                <a:tc>
                  <a:txBody>
                    <a:bodyPr/>
                    <a:lstStyle/>
                    <a:p>
                      <a:pPr algn="ctr"/>
                      <a:r>
                        <a:rPr lang="en-US" sz="1400" dirty="0" err="1"/>
                        <a:t>mrad</a:t>
                      </a:r>
                      <a:endParaRPr lang="en-US" sz="1400" dirty="0"/>
                    </a:p>
                  </a:txBody>
                  <a:tcPr anchor="ctr"/>
                </a:tc>
                <a:tc>
                  <a:txBody>
                    <a:bodyPr/>
                    <a:lstStyle/>
                    <a:p>
                      <a:r>
                        <a:rPr lang="en-US" sz="1400" dirty="0"/>
                        <a:t>Interface requirement with the optical bench</a:t>
                      </a:r>
                    </a:p>
                  </a:txBody>
                  <a:tcPr anchor="ctr"/>
                </a:tc>
                <a:extLst>
                  <a:ext uri="{0D108BD9-81ED-4DB2-BD59-A6C34878D82A}">
                    <a16:rowId xmlns:a16="http://schemas.microsoft.com/office/drawing/2014/main" val="3621995946"/>
                  </a:ext>
                </a:extLst>
              </a:tr>
              <a:tr h="370840">
                <a:tc>
                  <a:txBody>
                    <a:bodyPr/>
                    <a:lstStyle/>
                    <a:p>
                      <a:pPr algn="r"/>
                      <a:r>
                        <a:rPr lang="en-US" sz="1400" dirty="0"/>
                        <a:t>Tilt-to-length (TTL)</a:t>
                      </a:r>
                    </a:p>
                  </a:txBody>
                  <a:tcPr anchor="ctr"/>
                </a:tc>
                <a:tc>
                  <a:txBody>
                    <a:bodyPr/>
                    <a:lstStyle/>
                    <a:p>
                      <a:pPr algn="ctr"/>
                      <a:r>
                        <a:rPr lang="en-US" sz="1400" dirty="0"/>
                        <a:t>&lt; 0.6</a:t>
                      </a:r>
                    </a:p>
                  </a:txBody>
                  <a:tcPr anchor="ctr"/>
                </a:tc>
                <a:tc>
                  <a:txBody>
                    <a:bodyPr/>
                    <a:lstStyle/>
                    <a:p>
                      <a:pPr algn="ctr"/>
                      <a:r>
                        <a:rPr lang="en-US" sz="1400" dirty="0"/>
                        <a:t>pm/</a:t>
                      </a:r>
                      <a:r>
                        <a:rPr lang="en-US" sz="1400" dirty="0" err="1"/>
                        <a:t>nrad</a:t>
                      </a:r>
                      <a:endParaRPr lang="en-US" sz="1400" dirty="0"/>
                    </a:p>
                  </a:txBody>
                  <a:tcPr anchor="ctr"/>
                </a:tc>
                <a:tc>
                  <a:txBody>
                    <a:bodyPr/>
                    <a:lstStyle/>
                    <a:p>
                      <a:r>
                        <a:rPr lang="en-US" sz="1400" dirty="0"/>
                        <a:t>“as built” over the science FOV</a:t>
                      </a:r>
                    </a:p>
                  </a:txBody>
                  <a:tcPr anchor="ctr"/>
                </a:tc>
                <a:extLst>
                  <a:ext uri="{0D108BD9-81ED-4DB2-BD59-A6C34878D82A}">
                    <a16:rowId xmlns:a16="http://schemas.microsoft.com/office/drawing/2014/main" val="1465373602"/>
                  </a:ext>
                </a:extLst>
              </a:tr>
              <a:tr h="370840">
                <a:tc>
                  <a:txBody>
                    <a:bodyPr/>
                    <a:lstStyle/>
                    <a:p>
                      <a:pPr algn="r"/>
                      <a:r>
                        <a:rPr lang="en-US" sz="1400" dirty="0"/>
                        <a:t>Optical path length stability</a:t>
                      </a:r>
                    </a:p>
                  </a:txBody>
                  <a:tcPr anchor="ctr"/>
                </a:tc>
                <a:tc>
                  <a:txBody>
                    <a:bodyPr/>
                    <a:lstStyle/>
                    <a:p>
                      <a:pPr algn="ctr"/>
                      <a:r>
                        <a:rPr lang="en-US" sz="1400" dirty="0"/>
                        <a:t>&lt;1.1</a:t>
                      </a:r>
                    </a:p>
                  </a:txBody>
                  <a:tcPr anchor="ctr"/>
                </a:tc>
                <a:tc>
                  <a:txBody>
                    <a:bodyPr/>
                    <a:lstStyle/>
                    <a:p>
                      <a:pPr algn="ctr"/>
                      <a:r>
                        <a:rPr lang="en-US" sz="1400" dirty="0"/>
                        <a:t>pm/√Hz</a:t>
                      </a:r>
                    </a:p>
                  </a:txBody>
                  <a:tcPr anchor="ctr"/>
                </a:tc>
                <a:tc>
                  <a:txBody>
                    <a:bodyPr/>
                    <a:lstStyle/>
                    <a:p>
                      <a:r>
                        <a:rPr lang="en-US" sz="1400" dirty="0"/>
                        <a:t>x u(f) = (1 + (f</a:t>
                      </a:r>
                      <a:r>
                        <a:rPr lang="en-US" sz="1400" baseline="-25000" dirty="0"/>
                        <a:t>0</a:t>
                      </a:r>
                      <a:r>
                        <a:rPr lang="en-US" sz="1400" dirty="0"/>
                        <a:t>/f)</a:t>
                      </a:r>
                      <a:r>
                        <a:rPr lang="en-US" sz="1400" baseline="30000" dirty="0"/>
                        <a:t>4</a:t>
                      </a:r>
                      <a:r>
                        <a:rPr lang="en-US" sz="1400" dirty="0"/>
                        <a:t>)</a:t>
                      </a:r>
                      <a:r>
                        <a:rPr lang="en-US" sz="1400" baseline="30000" dirty="0"/>
                        <a:t>1/2</a:t>
                      </a:r>
                      <a:r>
                        <a:rPr lang="en-US" sz="1400" dirty="0"/>
                        <a:t>, where f</a:t>
                      </a:r>
                      <a:r>
                        <a:rPr lang="en-US" sz="1400" baseline="-25000" dirty="0"/>
                        <a:t>0</a:t>
                      </a:r>
                      <a:r>
                        <a:rPr lang="en-US" sz="1400" dirty="0"/>
                        <a:t> = 2 </a:t>
                      </a:r>
                      <a:r>
                        <a:rPr lang="en-US" sz="1400" dirty="0" err="1"/>
                        <a:t>mHz</a:t>
                      </a:r>
                      <a:endParaRPr lang="en-US" sz="1400" dirty="0"/>
                    </a:p>
                  </a:txBody>
                  <a:tcPr anchor="ctr"/>
                </a:tc>
                <a:extLst>
                  <a:ext uri="{0D108BD9-81ED-4DB2-BD59-A6C34878D82A}">
                    <a16:rowId xmlns:a16="http://schemas.microsoft.com/office/drawing/2014/main" val="362453021"/>
                  </a:ext>
                </a:extLst>
              </a:tr>
            </a:tbl>
          </a:graphicData>
        </a:graphic>
      </p:graphicFrame>
      <p:sp>
        <p:nvSpPr>
          <p:cNvPr id="3" name="Oval 2">
            <a:extLst>
              <a:ext uri="{FF2B5EF4-FFF2-40B4-BE49-F238E27FC236}">
                <a16:creationId xmlns:a16="http://schemas.microsoft.com/office/drawing/2014/main" id="{5B9ADE70-2B15-6545-96C7-4DBA9ECAB371}"/>
              </a:ext>
            </a:extLst>
          </p:cNvPr>
          <p:cNvSpPr/>
          <p:nvPr/>
        </p:nvSpPr>
        <p:spPr>
          <a:xfrm>
            <a:off x="1728788" y="3850141"/>
            <a:ext cx="3057525" cy="48577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FF98E51-BC0C-FE4E-8DB2-22FCF5FDE0F4}"/>
              </a:ext>
            </a:extLst>
          </p:cNvPr>
          <p:cNvSpPr/>
          <p:nvPr/>
        </p:nvSpPr>
        <p:spPr>
          <a:xfrm>
            <a:off x="1714498" y="3455660"/>
            <a:ext cx="3057525" cy="48577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AD2D2ED-E6B8-074F-8EA6-74AFE4429848}"/>
              </a:ext>
            </a:extLst>
          </p:cNvPr>
          <p:cNvSpPr/>
          <p:nvPr/>
        </p:nvSpPr>
        <p:spPr>
          <a:xfrm>
            <a:off x="1728787" y="5744836"/>
            <a:ext cx="3057525" cy="48577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9BF8AB6-CA93-573C-287C-51307934BFB9}"/>
              </a:ext>
            </a:extLst>
          </p:cNvPr>
          <p:cNvSpPr>
            <a:spLocks noGrp="1"/>
          </p:cNvSpPr>
          <p:nvPr>
            <p:ph type="sldNum" sz="quarter" idx="12"/>
          </p:nvPr>
        </p:nvSpPr>
        <p:spPr/>
        <p:txBody>
          <a:bodyPr/>
          <a:lstStyle/>
          <a:p>
            <a:fld id="{32F73669-1148-499A-8244-3F65AEF7D7B7}" type="slidenum">
              <a:rPr lang="en-US" smtClean="0"/>
              <a:t>11</a:t>
            </a:fld>
            <a:endParaRPr lang="en-US"/>
          </a:p>
        </p:txBody>
      </p:sp>
      <p:sp>
        <p:nvSpPr>
          <p:cNvPr id="10" name="Oval 9">
            <a:extLst>
              <a:ext uri="{FF2B5EF4-FFF2-40B4-BE49-F238E27FC236}">
                <a16:creationId xmlns:a16="http://schemas.microsoft.com/office/drawing/2014/main" id="{60458BCC-0EA6-2580-C472-EF70CB47F20D}"/>
              </a:ext>
            </a:extLst>
          </p:cNvPr>
          <p:cNvSpPr/>
          <p:nvPr/>
        </p:nvSpPr>
        <p:spPr>
          <a:xfrm>
            <a:off x="1609044" y="6104068"/>
            <a:ext cx="3057525" cy="48577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0356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C63CAF-53B4-054B-8CBC-0019F7AE9FD3}"/>
              </a:ext>
            </a:extLst>
          </p:cNvPr>
          <p:cNvSpPr>
            <a:spLocks noGrp="1"/>
          </p:cNvSpPr>
          <p:nvPr>
            <p:ph type="title"/>
          </p:nvPr>
        </p:nvSpPr>
        <p:spPr>
          <a:xfrm>
            <a:off x="0" y="41050"/>
            <a:ext cx="10491287" cy="1325563"/>
          </a:xfrm>
        </p:spPr>
        <p:txBody>
          <a:bodyPr rtlCol="0">
            <a:normAutofit/>
          </a:bodyPr>
          <a:lstStyle/>
          <a:p>
            <a:pPr>
              <a:defRPr/>
            </a:pPr>
            <a:r>
              <a:rPr lang="en-US" sz="4000" b="1" dirty="0">
                <a:solidFill>
                  <a:srgbClr val="0432FF"/>
                </a:solidFill>
                <a:latin typeface="+mn-lt"/>
              </a:rPr>
              <a:t>	Key Telescope Challenges/design drivers</a:t>
            </a:r>
          </a:p>
        </p:txBody>
      </p:sp>
      <p:sp>
        <p:nvSpPr>
          <p:cNvPr id="6" name="Text Placeholder 5">
            <a:extLst>
              <a:ext uri="{FF2B5EF4-FFF2-40B4-BE49-F238E27FC236}">
                <a16:creationId xmlns:a16="http://schemas.microsoft.com/office/drawing/2014/main" id="{BB448788-2582-E847-A4E3-DCB59A49211F}"/>
              </a:ext>
            </a:extLst>
          </p:cNvPr>
          <p:cNvSpPr>
            <a:spLocks noGrp="1"/>
          </p:cNvSpPr>
          <p:nvPr>
            <p:ph idx="1"/>
          </p:nvPr>
        </p:nvSpPr>
        <p:spPr>
          <a:xfrm>
            <a:off x="308113" y="1083402"/>
            <a:ext cx="10257335" cy="5262245"/>
          </a:xfrm>
        </p:spPr>
        <p:txBody>
          <a:bodyPr rtlCol="0">
            <a:noAutofit/>
          </a:bodyPr>
          <a:lstStyle/>
          <a:p>
            <a:pPr>
              <a:buFont typeface="Courier New" panose="02070309020205020404" pitchFamily="49" charset="0"/>
              <a:buChar char="o"/>
              <a:defRPr/>
            </a:pPr>
            <a:r>
              <a:rPr lang="en-US" sz="2400" b="1" dirty="0"/>
              <a:t>Dimensional Stability </a:t>
            </a:r>
          </a:p>
          <a:p>
            <a:pPr lvl="1" indent="-342900">
              <a:defRPr/>
            </a:pPr>
            <a:r>
              <a:rPr lang="en-US" sz="2000" dirty="0"/>
              <a:t>Low coefficient of thermal expansion (CTE) material and thermal stability at the 10 µK/√Hz level, using thermal baffles fixed to the spacecraft that act as a passive thermal filter</a:t>
            </a:r>
          </a:p>
          <a:p>
            <a:pPr lvl="1" indent="-342900">
              <a:defRPr/>
            </a:pPr>
            <a:r>
              <a:rPr lang="en-US" sz="2000" dirty="0"/>
              <a:t>Assume spacecraft core is stable at the ~ 1 </a:t>
            </a:r>
            <a:r>
              <a:rPr lang="en-US" sz="2000" dirty="0" err="1"/>
              <a:t>mK</a:t>
            </a:r>
            <a:r>
              <a:rPr lang="en-US" sz="2000" dirty="0"/>
              <a:t>/√Hz level.</a:t>
            </a:r>
          </a:p>
          <a:p>
            <a:pPr>
              <a:buFont typeface="Courier New" panose="02070309020205020404" pitchFamily="49" charset="0"/>
              <a:buChar char="o"/>
              <a:defRPr/>
            </a:pPr>
            <a:r>
              <a:rPr lang="en-US" sz="2400" b="1" dirty="0"/>
              <a:t>Minimize Coherent backscattered light</a:t>
            </a:r>
          </a:p>
          <a:p>
            <a:pPr lvl="1" indent="-342900">
              <a:defRPr/>
            </a:pPr>
            <a:r>
              <a:rPr lang="en-US" sz="2000" dirty="0"/>
              <a:t>Adopt an unobstructed optical design and plan the design to accommodate contamination</a:t>
            </a:r>
          </a:p>
          <a:p>
            <a:pPr lvl="1" indent="-342900">
              <a:defRPr/>
            </a:pPr>
            <a:r>
              <a:rPr lang="en-US" sz="2000" dirty="0"/>
              <a:t>Low scatter coatings and dimensionally stable structure so scattered light phase is stable</a:t>
            </a:r>
          </a:p>
          <a:p>
            <a:pPr lvl="1" indent="-342900">
              <a:defRPr/>
            </a:pPr>
            <a:r>
              <a:rPr lang="en-US" sz="2000" dirty="0"/>
              <a:t>Keep spacing between the telescope and optical bench stable</a:t>
            </a:r>
          </a:p>
          <a:p>
            <a:pPr>
              <a:buFont typeface="Courier New" panose="02070309020205020404" pitchFamily="49" charset="0"/>
              <a:buChar char="o"/>
              <a:defRPr/>
            </a:pPr>
            <a:r>
              <a:rPr lang="en-US" sz="2400" b="1" dirty="0"/>
              <a:t>Minimize Tilt-to-length (TTL) coupling</a:t>
            </a:r>
          </a:p>
          <a:p>
            <a:pPr lvl="1" indent="-342900">
              <a:defRPr/>
            </a:pPr>
            <a:r>
              <a:rPr lang="en-US" sz="2000" dirty="0"/>
              <a:t>Careful design to minimize pathlength differences with field angle (</a:t>
            </a:r>
            <a:r>
              <a:rPr lang="en-US" sz="2000" dirty="0" err="1">
                <a:latin typeface="Symbol" pitchFamily="2" charset="2"/>
              </a:rPr>
              <a:t>d</a:t>
            </a:r>
            <a:r>
              <a:rPr lang="en-US" sz="2000" dirty="0" err="1"/>
              <a:t>OPL</a:t>
            </a:r>
            <a:r>
              <a:rPr lang="en-US" sz="2000" dirty="0"/>
              <a:t> vs Field)</a:t>
            </a:r>
          </a:p>
          <a:p>
            <a:pPr lvl="1" indent="-342900">
              <a:defRPr/>
            </a:pPr>
            <a:r>
              <a:rPr lang="en-US" sz="2000" dirty="0"/>
              <a:t>Careful alignment of measurement axes during integration (bench to telescope and bench to GRS) to minimize spacecraft jitter coupling to the displacement measurement</a:t>
            </a:r>
          </a:p>
          <a:p>
            <a:pPr lvl="1" indent="-342900">
              <a:defRPr/>
            </a:pPr>
            <a:r>
              <a:rPr lang="en-US" sz="2000" dirty="0"/>
              <a:t>Wavefront errors projected into the far-field will also couple TX angular jitter into an apparent length signal (keep wavefront error low: WFE &lt; 35 nm RMS =</a:t>
            </a:r>
            <a:r>
              <a:rPr lang="en-US" sz="2000" dirty="0">
                <a:latin typeface="Symbol" pitchFamily="2" charset="2"/>
              </a:rPr>
              <a:t> l</a:t>
            </a:r>
            <a:r>
              <a:rPr lang="en-US" sz="2000" dirty="0"/>
              <a:t>/30 at 1064 nm)</a:t>
            </a:r>
          </a:p>
          <a:p>
            <a:pPr lvl="1" indent="-342900">
              <a:defRPr/>
            </a:pPr>
            <a:r>
              <a:rPr lang="en-US" sz="2000" dirty="0"/>
              <a:t>Post processing used to correct residual errors</a:t>
            </a:r>
          </a:p>
          <a:p>
            <a:pPr>
              <a:buFont typeface="Wingdings" pitchFamily="2" charset="2"/>
              <a:buChar char="Ø"/>
              <a:defRPr/>
            </a:pPr>
            <a:endParaRPr lang="en-US" sz="2000" dirty="0"/>
          </a:p>
        </p:txBody>
      </p:sp>
      <p:sp>
        <p:nvSpPr>
          <p:cNvPr id="2" name="Slide Number Placeholder 1">
            <a:extLst>
              <a:ext uri="{FF2B5EF4-FFF2-40B4-BE49-F238E27FC236}">
                <a16:creationId xmlns:a16="http://schemas.microsoft.com/office/drawing/2014/main" id="{72F10201-9E18-9890-E40D-0BD8DD451326}"/>
              </a:ext>
            </a:extLst>
          </p:cNvPr>
          <p:cNvSpPr>
            <a:spLocks noGrp="1"/>
          </p:cNvSpPr>
          <p:nvPr>
            <p:ph type="sldNum" sz="quarter" idx="12"/>
          </p:nvPr>
        </p:nvSpPr>
        <p:spPr/>
        <p:txBody>
          <a:bodyPr/>
          <a:lstStyle/>
          <a:p>
            <a:fld id="{32F73669-1148-499A-8244-3F65AEF7D7B7}" type="slidenum">
              <a:rPr lang="en-US" smtClean="0"/>
              <a:t>12</a:t>
            </a:fld>
            <a:endParaRPr lang="en-US" dirty="0"/>
          </a:p>
        </p:txBody>
      </p:sp>
      <p:sp>
        <p:nvSpPr>
          <p:cNvPr id="7" name="TextBox 6">
            <a:extLst>
              <a:ext uri="{FF2B5EF4-FFF2-40B4-BE49-F238E27FC236}">
                <a16:creationId xmlns:a16="http://schemas.microsoft.com/office/drawing/2014/main" id="{95389D24-ABCB-FD1C-429A-1D2A784FED17}"/>
              </a:ext>
            </a:extLst>
          </p:cNvPr>
          <p:cNvSpPr txBox="1"/>
          <p:nvPr/>
        </p:nvSpPr>
        <p:spPr>
          <a:xfrm>
            <a:off x="5907630" y="5898311"/>
            <a:ext cx="5413513" cy="738664"/>
          </a:xfrm>
          <a:prstGeom prst="rect">
            <a:avLst/>
          </a:prstGeom>
          <a:noFill/>
        </p:spPr>
        <p:txBody>
          <a:bodyPr wrap="square">
            <a:spAutoFit/>
          </a:bodyPr>
          <a:lstStyle/>
          <a:p>
            <a:r>
              <a:rPr lang="en-US" sz="1400" dirty="0">
                <a:solidFill>
                  <a:srgbClr val="00B050"/>
                </a:solidFill>
              </a:rPr>
              <a:t>July 26 – LISA Instrumentation Parallel Session 1/3</a:t>
            </a:r>
          </a:p>
          <a:p>
            <a:pPr lvl="1"/>
            <a:r>
              <a:rPr lang="en-US" sz="1400" dirty="0">
                <a:solidFill>
                  <a:srgbClr val="00B050"/>
                </a:solidFill>
              </a:rPr>
              <a:t>20:20 CEST: </a:t>
            </a:r>
            <a:r>
              <a:rPr lang="en-US" sz="1400" i="1" dirty="0">
                <a:solidFill>
                  <a:srgbClr val="00B050"/>
                </a:solidFill>
              </a:rPr>
              <a:t>Post-processing Subtraction of Tilt-to-Length Noise in LISA</a:t>
            </a:r>
            <a:r>
              <a:rPr lang="en-US" sz="1400" dirty="0">
                <a:solidFill>
                  <a:srgbClr val="00B050"/>
                </a:solidFill>
              </a:rPr>
              <a:t>, Sarah Paczkowski (MPI)</a:t>
            </a:r>
          </a:p>
        </p:txBody>
      </p:sp>
    </p:spTree>
    <p:extLst>
      <p:ext uri="{BB962C8B-B14F-4D97-AF65-F5344CB8AC3E}">
        <p14:creationId xmlns:p14="http://schemas.microsoft.com/office/powerpoint/2010/main" val="3122393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C63CAF-53B4-054B-8CBC-0019F7AE9FD3}"/>
              </a:ext>
            </a:extLst>
          </p:cNvPr>
          <p:cNvSpPr>
            <a:spLocks noGrp="1"/>
          </p:cNvSpPr>
          <p:nvPr>
            <p:ph type="title"/>
          </p:nvPr>
        </p:nvSpPr>
        <p:spPr>
          <a:xfrm>
            <a:off x="-35401" y="43544"/>
            <a:ext cx="8153400" cy="1325563"/>
          </a:xfrm>
        </p:spPr>
        <p:txBody>
          <a:bodyPr rtlCol="0">
            <a:normAutofit/>
          </a:bodyPr>
          <a:lstStyle/>
          <a:p>
            <a:pPr>
              <a:defRPr/>
            </a:pPr>
            <a:r>
              <a:rPr lang="en-US" sz="4000" b="1" dirty="0">
                <a:solidFill>
                  <a:srgbClr val="0432FF"/>
                </a:solidFill>
                <a:latin typeface="+mn-lt"/>
              </a:rPr>
              <a:t>	Key Telescope Interfaces</a:t>
            </a:r>
          </a:p>
        </p:txBody>
      </p:sp>
      <p:sp>
        <p:nvSpPr>
          <p:cNvPr id="6" name="Text Placeholder 5">
            <a:extLst>
              <a:ext uri="{FF2B5EF4-FFF2-40B4-BE49-F238E27FC236}">
                <a16:creationId xmlns:a16="http://schemas.microsoft.com/office/drawing/2014/main" id="{BB448788-2582-E847-A4E3-DCB59A49211F}"/>
              </a:ext>
            </a:extLst>
          </p:cNvPr>
          <p:cNvSpPr>
            <a:spLocks noGrp="1"/>
          </p:cNvSpPr>
          <p:nvPr>
            <p:ph idx="1"/>
          </p:nvPr>
        </p:nvSpPr>
        <p:spPr>
          <a:xfrm>
            <a:off x="432436" y="1276667"/>
            <a:ext cx="11171736" cy="5262245"/>
          </a:xfrm>
        </p:spPr>
        <p:txBody>
          <a:bodyPr rtlCol="0">
            <a:noAutofit/>
          </a:bodyPr>
          <a:lstStyle/>
          <a:p>
            <a:pPr>
              <a:buFont typeface="Courier New" panose="02070309020205020404" pitchFamily="49" charset="0"/>
              <a:buChar char="o"/>
              <a:defRPr/>
            </a:pPr>
            <a:r>
              <a:rPr lang="en-US" sz="2400" b="1" dirty="0"/>
              <a:t>Optical</a:t>
            </a:r>
          </a:p>
          <a:p>
            <a:pPr lvl="1">
              <a:buFont typeface="Courier New" panose="02070309020205020404" pitchFamily="49" charset="0"/>
              <a:buChar char="o"/>
              <a:defRPr/>
            </a:pPr>
            <a:r>
              <a:rPr lang="en-US" sz="1800" dirty="0"/>
              <a:t>Small pupil/external stop on the optical bench</a:t>
            </a:r>
          </a:p>
          <a:p>
            <a:pPr lvl="1">
              <a:buFont typeface="Courier New" panose="02070309020205020404" pitchFamily="49" charset="0"/>
              <a:buChar char="o"/>
              <a:defRPr/>
            </a:pPr>
            <a:r>
              <a:rPr lang="en-US" sz="1800" dirty="0"/>
              <a:t>Virtual large pupil located at the center of mass of the test mass</a:t>
            </a:r>
          </a:p>
          <a:p>
            <a:pPr lvl="1">
              <a:buFont typeface="Courier New" panose="02070309020205020404" pitchFamily="49" charset="0"/>
              <a:buChar char="o"/>
              <a:defRPr/>
            </a:pPr>
            <a:r>
              <a:rPr lang="en-US" sz="1800" dirty="0"/>
              <a:t>optimize pupil imaging between the stop and the large pupil to minimize TTL coupling in the telescope itself</a:t>
            </a:r>
          </a:p>
          <a:p>
            <a:pPr>
              <a:buFont typeface="Courier New" panose="02070309020205020404" pitchFamily="49" charset="0"/>
              <a:buChar char="o"/>
              <a:defRPr/>
            </a:pPr>
            <a:r>
              <a:rPr lang="en-US" sz="2400" b="1" dirty="0"/>
              <a:t>Mechanical</a:t>
            </a:r>
          </a:p>
          <a:p>
            <a:pPr lvl="1">
              <a:buFont typeface="Courier New" panose="02070309020205020404" pitchFamily="49" charset="0"/>
              <a:buChar char="o"/>
              <a:defRPr/>
            </a:pPr>
            <a:r>
              <a:rPr lang="en-US" sz="1800" dirty="0"/>
              <a:t>3 pairs of bipod flexure interfaces to the MOSA Support Structure (MSS)</a:t>
            </a:r>
          </a:p>
          <a:p>
            <a:pPr lvl="1">
              <a:buFont typeface="Courier New" panose="02070309020205020404" pitchFamily="49" charset="0"/>
              <a:buChar char="o"/>
              <a:defRPr/>
            </a:pPr>
            <a:r>
              <a:rPr lang="en-US" sz="1800" dirty="0"/>
              <a:t>Adequate mechanical clearance with the optical bench</a:t>
            </a:r>
          </a:p>
          <a:p>
            <a:pPr lvl="1">
              <a:buFont typeface="Courier New" panose="02070309020205020404" pitchFamily="49" charset="0"/>
              <a:buChar char="o"/>
              <a:defRPr/>
            </a:pPr>
            <a:r>
              <a:rPr lang="en-US" sz="1800" dirty="0"/>
              <a:t>Designed for a fundamental mode of 120 Hz to accommodate worst case launch loads</a:t>
            </a:r>
          </a:p>
          <a:p>
            <a:pPr>
              <a:buFont typeface="Courier New" panose="02070309020205020404" pitchFamily="49" charset="0"/>
              <a:buChar char="o"/>
              <a:defRPr/>
            </a:pPr>
            <a:r>
              <a:rPr lang="en-US" sz="2400" b="1" dirty="0"/>
              <a:t>Thermal</a:t>
            </a:r>
          </a:p>
          <a:p>
            <a:pPr lvl="1">
              <a:buFont typeface="Courier New" panose="02070309020205020404" pitchFamily="49" charset="0"/>
              <a:buChar char="o"/>
              <a:defRPr/>
            </a:pPr>
            <a:r>
              <a:rPr lang="en-US" sz="1800" dirty="0"/>
              <a:t>Nested set of thermal baffles mounted to the spacecraft to filter thermal fluctuations to an acceptable level</a:t>
            </a:r>
          </a:p>
          <a:p>
            <a:pPr lvl="1">
              <a:buFont typeface="Courier New" panose="02070309020205020404" pitchFamily="49" charset="0"/>
              <a:buChar char="o"/>
              <a:defRPr/>
            </a:pPr>
            <a:r>
              <a:rPr lang="en-US" sz="1800" dirty="0"/>
              <a:t>Baffles are sized to accommodate MOSA articulation</a:t>
            </a:r>
          </a:p>
          <a:p>
            <a:pPr lvl="1">
              <a:buFont typeface="Courier New" panose="02070309020205020404" pitchFamily="49" charset="0"/>
              <a:buChar char="o"/>
              <a:defRPr/>
            </a:pPr>
            <a:r>
              <a:rPr lang="en-US" sz="1800" dirty="0"/>
              <a:t>Additional baffle to shield the optical bench</a:t>
            </a:r>
          </a:p>
          <a:p>
            <a:pPr lvl="1">
              <a:buFont typeface="Courier New" panose="02070309020205020404" pitchFamily="49" charset="0"/>
              <a:buChar char="o"/>
              <a:defRPr/>
            </a:pPr>
            <a:r>
              <a:rPr lang="en-US" sz="1800" dirty="0"/>
              <a:t>Notional conduction paths through the bipod interface and from a cable harness to the optical bench</a:t>
            </a:r>
          </a:p>
          <a:p>
            <a:pPr lvl="1">
              <a:buFont typeface="Courier New" panose="02070309020205020404" pitchFamily="49" charset="0"/>
              <a:buChar char="o"/>
              <a:defRPr/>
            </a:pPr>
            <a:r>
              <a:rPr lang="en-US" sz="1800" dirty="0"/>
              <a:t>Temperature sensors to monitor actual conditions</a:t>
            </a:r>
          </a:p>
          <a:p>
            <a:pPr marL="0" indent="0">
              <a:buNone/>
              <a:defRPr/>
            </a:pPr>
            <a:endParaRPr lang="en-US" sz="2400" dirty="0"/>
          </a:p>
        </p:txBody>
      </p:sp>
      <p:sp>
        <p:nvSpPr>
          <p:cNvPr id="2" name="Slide Number Placeholder 1">
            <a:extLst>
              <a:ext uri="{FF2B5EF4-FFF2-40B4-BE49-F238E27FC236}">
                <a16:creationId xmlns:a16="http://schemas.microsoft.com/office/drawing/2014/main" id="{631E7AAF-B021-83C7-D5D1-C67E32DEF81E}"/>
              </a:ext>
            </a:extLst>
          </p:cNvPr>
          <p:cNvSpPr>
            <a:spLocks noGrp="1"/>
          </p:cNvSpPr>
          <p:nvPr>
            <p:ph type="sldNum" sz="quarter" idx="12"/>
          </p:nvPr>
        </p:nvSpPr>
        <p:spPr/>
        <p:txBody>
          <a:bodyPr/>
          <a:lstStyle/>
          <a:p>
            <a:fld id="{32F73669-1148-499A-8244-3F65AEF7D7B7}" type="slidenum">
              <a:rPr lang="en-US" smtClean="0"/>
              <a:t>13</a:t>
            </a:fld>
            <a:endParaRPr lang="en-US"/>
          </a:p>
        </p:txBody>
      </p:sp>
    </p:spTree>
    <p:extLst>
      <p:ext uri="{BB962C8B-B14F-4D97-AF65-F5344CB8AC3E}">
        <p14:creationId xmlns:p14="http://schemas.microsoft.com/office/powerpoint/2010/main" val="661549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CC232-8E30-5143-93D9-2CCAC53B8942}"/>
              </a:ext>
            </a:extLst>
          </p:cNvPr>
          <p:cNvSpPr>
            <a:spLocks noGrp="1"/>
          </p:cNvSpPr>
          <p:nvPr>
            <p:ph type="title"/>
          </p:nvPr>
        </p:nvSpPr>
        <p:spPr>
          <a:xfrm>
            <a:off x="1524000" y="1498205"/>
            <a:ext cx="9144000" cy="1270789"/>
          </a:xfrm>
        </p:spPr>
        <p:txBody>
          <a:bodyPr>
            <a:normAutofit/>
          </a:bodyPr>
          <a:lstStyle/>
          <a:p>
            <a:pPr algn="ctr"/>
            <a:r>
              <a:rPr lang="en-US" b="1" dirty="0">
                <a:solidFill>
                  <a:srgbClr val="0432FF"/>
                </a:solidFill>
                <a:latin typeface="+mn-lt"/>
              </a:rPr>
              <a:t>Design Review</a:t>
            </a:r>
          </a:p>
        </p:txBody>
      </p:sp>
      <p:sp>
        <p:nvSpPr>
          <p:cNvPr id="4" name="TextBox 3">
            <a:extLst>
              <a:ext uri="{FF2B5EF4-FFF2-40B4-BE49-F238E27FC236}">
                <a16:creationId xmlns:a16="http://schemas.microsoft.com/office/drawing/2014/main" id="{6088166D-0D55-B946-B6B9-E9FBB458CF78}"/>
              </a:ext>
            </a:extLst>
          </p:cNvPr>
          <p:cNvSpPr txBox="1"/>
          <p:nvPr/>
        </p:nvSpPr>
        <p:spPr>
          <a:xfrm>
            <a:off x="3162925" y="4152275"/>
            <a:ext cx="184731" cy="369332"/>
          </a:xfrm>
          <a:prstGeom prst="rect">
            <a:avLst/>
          </a:prstGeom>
          <a:noFill/>
        </p:spPr>
        <p:txBody>
          <a:bodyPr wrap="none" rtlCol="0">
            <a:spAutoFit/>
          </a:bodyPr>
          <a:lstStyle/>
          <a:p>
            <a:endParaRPr lang="en-US" dirty="0"/>
          </a:p>
        </p:txBody>
      </p:sp>
      <p:sp>
        <p:nvSpPr>
          <p:cNvPr id="7" name="Subtitle 6">
            <a:extLst>
              <a:ext uri="{FF2B5EF4-FFF2-40B4-BE49-F238E27FC236}">
                <a16:creationId xmlns:a16="http://schemas.microsoft.com/office/drawing/2014/main" id="{F8773733-8693-EC76-6FE9-CA3A07BA670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0843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2C5AD4-7191-244C-98D1-5EE3EC3E924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458930" y="1330397"/>
            <a:ext cx="8077181" cy="3155180"/>
          </a:xfrm>
          <a:prstGeom prst="rect">
            <a:avLst/>
          </a:prstGeom>
        </p:spPr>
      </p:pic>
      <p:sp>
        <p:nvSpPr>
          <p:cNvPr id="2" name="Title 1">
            <a:extLst>
              <a:ext uri="{FF2B5EF4-FFF2-40B4-BE49-F238E27FC236}">
                <a16:creationId xmlns:a16="http://schemas.microsoft.com/office/drawing/2014/main" id="{0E627268-3DFA-694D-99B8-52DF0D69BC83}"/>
              </a:ext>
            </a:extLst>
          </p:cNvPr>
          <p:cNvSpPr>
            <a:spLocks noGrp="1"/>
          </p:cNvSpPr>
          <p:nvPr>
            <p:ph type="title"/>
          </p:nvPr>
        </p:nvSpPr>
        <p:spPr>
          <a:xfrm>
            <a:off x="80946" y="358981"/>
            <a:ext cx="8255532" cy="642281"/>
          </a:xfrm>
        </p:spPr>
        <p:txBody>
          <a:bodyPr>
            <a:noAutofit/>
          </a:bodyPr>
          <a:lstStyle/>
          <a:p>
            <a:r>
              <a:rPr lang="en-US" b="1" dirty="0">
                <a:solidFill>
                  <a:srgbClr val="0432FF"/>
                </a:solidFill>
                <a:latin typeface="+mn-lt"/>
              </a:rPr>
              <a:t>	Baseline EDU Optical Design</a:t>
            </a:r>
          </a:p>
        </p:txBody>
      </p:sp>
      <p:sp>
        <p:nvSpPr>
          <p:cNvPr id="30" name="Rectangle 29">
            <a:extLst>
              <a:ext uri="{FF2B5EF4-FFF2-40B4-BE49-F238E27FC236}">
                <a16:creationId xmlns:a16="http://schemas.microsoft.com/office/drawing/2014/main" id="{8B5C9064-6D95-EE4F-AD1C-09376DB9A5CE}"/>
              </a:ext>
            </a:extLst>
          </p:cNvPr>
          <p:cNvSpPr/>
          <p:nvPr/>
        </p:nvSpPr>
        <p:spPr>
          <a:xfrm>
            <a:off x="6054842" y="1532721"/>
            <a:ext cx="423514" cy="300082"/>
          </a:xfrm>
          <a:prstGeom prst="rect">
            <a:avLst/>
          </a:prstGeom>
        </p:spPr>
        <p:txBody>
          <a:bodyPr wrap="none">
            <a:spAutoFit/>
          </a:bodyPr>
          <a:lstStyle/>
          <a:p>
            <a:pPr defTabSz="685800">
              <a:defRPr/>
            </a:pPr>
            <a:r>
              <a:rPr lang="en-US" sz="1350" b="1" dirty="0">
                <a:solidFill>
                  <a:srgbClr val="FF0000"/>
                </a:solidFill>
                <a:latin typeface="Calibri" panose="020F0502020204030204"/>
              </a:rPr>
              <a:t>M1</a:t>
            </a:r>
          </a:p>
        </p:txBody>
      </p:sp>
      <p:sp>
        <p:nvSpPr>
          <p:cNvPr id="32" name="Rectangle 31">
            <a:extLst>
              <a:ext uri="{FF2B5EF4-FFF2-40B4-BE49-F238E27FC236}">
                <a16:creationId xmlns:a16="http://schemas.microsoft.com/office/drawing/2014/main" id="{1082554E-3B3E-A94D-A2AF-E92D7EC513B6}"/>
              </a:ext>
            </a:extLst>
          </p:cNvPr>
          <p:cNvSpPr/>
          <p:nvPr/>
        </p:nvSpPr>
        <p:spPr>
          <a:xfrm>
            <a:off x="1888526" y="3863920"/>
            <a:ext cx="423514" cy="300082"/>
          </a:xfrm>
          <a:prstGeom prst="rect">
            <a:avLst/>
          </a:prstGeom>
        </p:spPr>
        <p:txBody>
          <a:bodyPr wrap="none">
            <a:spAutoFit/>
          </a:bodyPr>
          <a:lstStyle/>
          <a:p>
            <a:pPr defTabSz="685800">
              <a:defRPr/>
            </a:pPr>
            <a:r>
              <a:rPr lang="en-US" sz="1350" b="1" dirty="0">
                <a:solidFill>
                  <a:srgbClr val="FF0000"/>
                </a:solidFill>
                <a:latin typeface="Calibri" panose="020F0502020204030204"/>
              </a:rPr>
              <a:t>M2</a:t>
            </a:r>
          </a:p>
        </p:txBody>
      </p:sp>
      <p:sp>
        <p:nvSpPr>
          <p:cNvPr id="33" name="Rectangle 32">
            <a:extLst>
              <a:ext uri="{FF2B5EF4-FFF2-40B4-BE49-F238E27FC236}">
                <a16:creationId xmlns:a16="http://schemas.microsoft.com/office/drawing/2014/main" id="{D526AAA1-6E8B-8748-BF13-3CC16BB65500}"/>
              </a:ext>
            </a:extLst>
          </p:cNvPr>
          <p:cNvSpPr/>
          <p:nvPr/>
        </p:nvSpPr>
        <p:spPr>
          <a:xfrm>
            <a:off x="7062064" y="3661796"/>
            <a:ext cx="423514" cy="300082"/>
          </a:xfrm>
          <a:prstGeom prst="rect">
            <a:avLst/>
          </a:prstGeom>
        </p:spPr>
        <p:txBody>
          <a:bodyPr wrap="none">
            <a:spAutoFit/>
          </a:bodyPr>
          <a:lstStyle/>
          <a:p>
            <a:pPr defTabSz="685800">
              <a:defRPr/>
            </a:pPr>
            <a:r>
              <a:rPr lang="en-US" sz="1350" b="1" dirty="0">
                <a:solidFill>
                  <a:srgbClr val="FF0000"/>
                </a:solidFill>
                <a:latin typeface="Calibri" panose="020F0502020204030204"/>
              </a:rPr>
              <a:t>M3</a:t>
            </a:r>
          </a:p>
        </p:txBody>
      </p:sp>
      <p:sp>
        <p:nvSpPr>
          <p:cNvPr id="34" name="Rectangle 33">
            <a:extLst>
              <a:ext uri="{FF2B5EF4-FFF2-40B4-BE49-F238E27FC236}">
                <a16:creationId xmlns:a16="http://schemas.microsoft.com/office/drawing/2014/main" id="{92608C2F-38B5-1E40-B0AB-D03781627E7E}"/>
              </a:ext>
            </a:extLst>
          </p:cNvPr>
          <p:cNvSpPr/>
          <p:nvPr/>
        </p:nvSpPr>
        <p:spPr>
          <a:xfrm>
            <a:off x="6821750" y="4204976"/>
            <a:ext cx="423514" cy="300082"/>
          </a:xfrm>
          <a:prstGeom prst="rect">
            <a:avLst/>
          </a:prstGeom>
        </p:spPr>
        <p:txBody>
          <a:bodyPr wrap="none">
            <a:spAutoFit/>
          </a:bodyPr>
          <a:lstStyle/>
          <a:p>
            <a:pPr defTabSz="685800">
              <a:defRPr/>
            </a:pPr>
            <a:r>
              <a:rPr lang="en-US" sz="1350" b="1" dirty="0">
                <a:solidFill>
                  <a:srgbClr val="FF0000"/>
                </a:solidFill>
                <a:latin typeface="Calibri" panose="020F0502020204030204"/>
              </a:rPr>
              <a:t>M4</a:t>
            </a:r>
          </a:p>
        </p:txBody>
      </p:sp>
      <p:sp>
        <p:nvSpPr>
          <p:cNvPr id="35" name="Rectangle 34">
            <a:extLst>
              <a:ext uri="{FF2B5EF4-FFF2-40B4-BE49-F238E27FC236}">
                <a16:creationId xmlns:a16="http://schemas.microsoft.com/office/drawing/2014/main" id="{7CE65D2E-4226-AF40-A463-B8A78B443155}"/>
              </a:ext>
            </a:extLst>
          </p:cNvPr>
          <p:cNvSpPr/>
          <p:nvPr/>
        </p:nvSpPr>
        <p:spPr>
          <a:xfrm>
            <a:off x="8950704" y="4002370"/>
            <a:ext cx="2514211" cy="300082"/>
          </a:xfrm>
          <a:prstGeom prst="rect">
            <a:avLst/>
          </a:prstGeom>
        </p:spPr>
        <p:txBody>
          <a:bodyPr wrap="square">
            <a:spAutoFit/>
          </a:bodyPr>
          <a:lstStyle/>
          <a:p>
            <a:pPr defTabSz="685800">
              <a:defRPr/>
            </a:pPr>
            <a:r>
              <a:rPr lang="en-US" sz="1350" b="1" dirty="0">
                <a:solidFill>
                  <a:srgbClr val="002060"/>
                </a:solidFill>
                <a:latin typeface="Calibri" panose="020F0502020204030204"/>
              </a:rPr>
              <a:t>Small Pupil /stop (∅2.24 mm)</a:t>
            </a:r>
          </a:p>
        </p:txBody>
      </p:sp>
      <p:sp>
        <p:nvSpPr>
          <p:cNvPr id="38" name="Rectangle 37">
            <a:extLst>
              <a:ext uri="{FF2B5EF4-FFF2-40B4-BE49-F238E27FC236}">
                <a16:creationId xmlns:a16="http://schemas.microsoft.com/office/drawing/2014/main" id="{6CD271BD-0E35-584C-B38B-6DFCDF1743E4}"/>
              </a:ext>
            </a:extLst>
          </p:cNvPr>
          <p:cNvSpPr/>
          <p:nvPr/>
        </p:nvSpPr>
        <p:spPr>
          <a:xfrm>
            <a:off x="9588067" y="3011912"/>
            <a:ext cx="1876848" cy="300082"/>
          </a:xfrm>
          <a:prstGeom prst="rect">
            <a:avLst/>
          </a:prstGeom>
          <a:solidFill>
            <a:schemeClr val="bg1"/>
          </a:solidFill>
        </p:spPr>
        <p:txBody>
          <a:bodyPr wrap="square">
            <a:spAutoFit/>
          </a:bodyPr>
          <a:lstStyle/>
          <a:p>
            <a:pPr defTabSz="685800">
              <a:defRPr/>
            </a:pPr>
            <a:r>
              <a:rPr lang="en-US" sz="1350" b="1" dirty="0">
                <a:solidFill>
                  <a:srgbClr val="002060"/>
                </a:solidFill>
                <a:latin typeface="Calibri" panose="020F0502020204030204"/>
              </a:rPr>
              <a:t>Large Pupil (∅300 mm)</a:t>
            </a:r>
            <a:endParaRPr lang="en-US" sz="1350" dirty="0">
              <a:solidFill>
                <a:srgbClr val="002060"/>
              </a:solidFill>
              <a:latin typeface="Calibri" panose="020F0502020204030204"/>
            </a:endParaRPr>
          </a:p>
        </p:txBody>
      </p:sp>
      <p:sp>
        <p:nvSpPr>
          <p:cNvPr id="46" name="Rectangle 45">
            <a:extLst>
              <a:ext uri="{FF2B5EF4-FFF2-40B4-BE49-F238E27FC236}">
                <a16:creationId xmlns:a16="http://schemas.microsoft.com/office/drawing/2014/main" id="{AE4689C9-4E5C-8E46-B2D9-A80B89C280A5}"/>
              </a:ext>
            </a:extLst>
          </p:cNvPr>
          <p:cNvSpPr/>
          <p:nvPr/>
        </p:nvSpPr>
        <p:spPr>
          <a:xfrm>
            <a:off x="4615115" y="4246832"/>
            <a:ext cx="2243859" cy="307777"/>
          </a:xfrm>
          <a:prstGeom prst="rect">
            <a:avLst/>
          </a:prstGeom>
        </p:spPr>
        <p:txBody>
          <a:bodyPr wrap="square">
            <a:spAutoFit/>
          </a:bodyPr>
          <a:lstStyle/>
          <a:p>
            <a:pPr defTabSz="685800">
              <a:defRPr/>
            </a:pPr>
            <a:r>
              <a:rPr lang="en-US" sz="1400" b="1" dirty="0">
                <a:solidFill>
                  <a:srgbClr val="002060"/>
                </a:solidFill>
                <a:latin typeface="Calibri" panose="020F0502020204030204"/>
              </a:rPr>
              <a:t>Global Origin M1 Vertex</a:t>
            </a:r>
          </a:p>
        </p:txBody>
      </p:sp>
      <p:cxnSp>
        <p:nvCxnSpPr>
          <p:cNvPr id="47" name="Straight Arrow Connector 46">
            <a:extLst>
              <a:ext uri="{FF2B5EF4-FFF2-40B4-BE49-F238E27FC236}">
                <a16:creationId xmlns:a16="http://schemas.microsoft.com/office/drawing/2014/main" id="{7C853678-EFEF-5945-B606-3F3EB4979786}"/>
              </a:ext>
            </a:extLst>
          </p:cNvPr>
          <p:cNvCxnSpPr>
            <a:cxnSpLocks/>
            <a:stCxn id="38" idx="1"/>
          </p:cNvCxnSpPr>
          <p:nvPr/>
        </p:nvCxnSpPr>
        <p:spPr>
          <a:xfrm flipH="1">
            <a:off x="9225841" y="3161953"/>
            <a:ext cx="362226" cy="122060"/>
          </a:xfrm>
          <a:prstGeom prst="straightConnector1">
            <a:avLst/>
          </a:prstGeom>
          <a:ln w="12700">
            <a:tailEnd type="stealth"/>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5FD41F81-45F0-5346-BC86-1834828C740C}"/>
              </a:ext>
            </a:extLst>
          </p:cNvPr>
          <p:cNvSpPr/>
          <p:nvPr/>
        </p:nvSpPr>
        <p:spPr>
          <a:xfrm>
            <a:off x="441719" y="4575197"/>
            <a:ext cx="3317127" cy="1815882"/>
          </a:xfrm>
          <a:prstGeom prst="rect">
            <a:avLst/>
          </a:prstGeom>
        </p:spPr>
        <p:txBody>
          <a:bodyPr wrap="square">
            <a:spAutoFit/>
          </a:bodyPr>
          <a:lstStyle/>
          <a:p>
            <a:pPr defTabSz="685800">
              <a:defRPr/>
            </a:pPr>
            <a:r>
              <a:rPr lang="en-US" sz="1400" b="1" dirty="0">
                <a:solidFill>
                  <a:srgbClr val="002060"/>
                </a:solidFill>
                <a:latin typeface="Calibri" panose="020F0502020204030204"/>
              </a:rPr>
              <a:t>Global Coordinate System</a:t>
            </a:r>
          </a:p>
          <a:p>
            <a:pPr marL="214313" indent="-214313" defTabSz="685800">
              <a:buFont typeface="Arial" panose="020B0604020202020204" pitchFamily="34" charset="0"/>
              <a:buChar char="•"/>
              <a:defRPr/>
            </a:pPr>
            <a:r>
              <a:rPr lang="en-US" sz="1400" dirty="0">
                <a:solidFill>
                  <a:srgbClr val="002060"/>
                </a:solidFill>
                <a:latin typeface="Calibri" panose="020F0502020204030204"/>
              </a:rPr>
              <a:t>Origin at M1 Vertex</a:t>
            </a:r>
          </a:p>
          <a:p>
            <a:pPr marL="214313" indent="-214313" defTabSz="685800">
              <a:buFont typeface="Arial" panose="020B0604020202020204" pitchFamily="34" charset="0"/>
              <a:buChar char="•"/>
              <a:defRPr/>
            </a:pPr>
            <a:r>
              <a:rPr lang="en-US" sz="1400" dirty="0">
                <a:solidFill>
                  <a:srgbClr val="002060"/>
                </a:solidFill>
                <a:latin typeface="Calibri" panose="020F0502020204030204"/>
              </a:rPr>
              <a:t>Z-axis: parallel to optical axis (object and image space)</a:t>
            </a:r>
          </a:p>
          <a:p>
            <a:pPr marL="214313" indent="-214313" defTabSz="685800">
              <a:buFont typeface="Arial" panose="020B0604020202020204" pitchFamily="34" charset="0"/>
              <a:buChar char="•"/>
              <a:defRPr/>
            </a:pPr>
            <a:r>
              <a:rPr lang="en-US" sz="1400" dirty="0">
                <a:solidFill>
                  <a:srgbClr val="002060"/>
                </a:solidFill>
                <a:latin typeface="Calibri" panose="020F0502020204030204"/>
              </a:rPr>
              <a:t>Y-axis: perpendicular to optical axis, within screen</a:t>
            </a:r>
          </a:p>
          <a:p>
            <a:pPr marL="214313" indent="-214313" defTabSz="457200">
              <a:buFont typeface="Arial" panose="020B0604020202020204" pitchFamily="34" charset="0"/>
              <a:buChar char="•"/>
              <a:defRPr/>
            </a:pPr>
            <a:r>
              <a:rPr lang="en-US" sz="1400" dirty="0">
                <a:solidFill>
                  <a:srgbClr val="002060"/>
                </a:solidFill>
                <a:latin typeface="Calibri" panose="020F0502020204030204"/>
              </a:rPr>
              <a:t>X-axis: perpendicular to optical axis,  into screen</a:t>
            </a:r>
          </a:p>
        </p:txBody>
      </p:sp>
      <p:cxnSp>
        <p:nvCxnSpPr>
          <p:cNvPr id="49" name="Straight Arrow Connector 48">
            <a:extLst>
              <a:ext uri="{FF2B5EF4-FFF2-40B4-BE49-F238E27FC236}">
                <a16:creationId xmlns:a16="http://schemas.microsoft.com/office/drawing/2014/main" id="{24B366DB-E117-3446-B08F-72A5F03DEE96}"/>
              </a:ext>
            </a:extLst>
          </p:cNvPr>
          <p:cNvCxnSpPr>
            <a:cxnSpLocks/>
          </p:cNvCxnSpPr>
          <p:nvPr/>
        </p:nvCxnSpPr>
        <p:spPr>
          <a:xfrm flipV="1">
            <a:off x="657866" y="3377711"/>
            <a:ext cx="0" cy="731520"/>
          </a:xfrm>
          <a:prstGeom prst="straightConnector1">
            <a:avLst/>
          </a:prstGeom>
          <a:ln w="50800">
            <a:tailEnd type="stealth" w="med"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48E9066E-8EFB-E540-BE93-68474AD83964}"/>
              </a:ext>
            </a:extLst>
          </p:cNvPr>
          <p:cNvCxnSpPr>
            <a:cxnSpLocks/>
          </p:cNvCxnSpPr>
          <p:nvPr/>
        </p:nvCxnSpPr>
        <p:spPr>
          <a:xfrm>
            <a:off x="800062" y="4263470"/>
            <a:ext cx="731520" cy="0"/>
          </a:xfrm>
          <a:prstGeom prst="straightConnector1">
            <a:avLst/>
          </a:prstGeom>
          <a:ln w="50800">
            <a:tailEnd type="stealth" w="med" len="lg"/>
          </a:ln>
        </p:spPr>
        <p:style>
          <a:lnRef idx="1">
            <a:schemeClr val="accent1"/>
          </a:lnRef>
          <a:fillRef idx="0">
            <a:schemeClr val="accent1"/>
          </a:fillRef>
          <a:effectRef idx="0">
            <a:schemeClr val="accent1"/>
          </a:effectRef>
          <a:fontRef idx="minor">
            <a:schemeClr val="tx1"/>
          </a:fontRef>
        </p:style>
      </p:cxnSp>
      <p:sp>
        <p:nvSpPr>
          <p:cNvPr id="51" name="Oval 50">
            <a:extLst>
              <a:ext uri="{FF2B5EF4-FFF2-40B4-BE49-F238E27FC236}">
                <a16:creationId xmlns:a16="http://schemas.microsoft.com/office/drawing/2014/main" id="{7EEFF7D5-5DBE-DB4B-8354-BAC11941ADD5}"/>
              </a:ext>
            </a:extLst>
          </p:cNvPr>
          <p:cNvSpPr>
            <a:spLocks noChangeAspect="1"/>
          </p:cNvSpPr>
          <p:nvPr/>
        </p:nvSpPr>
        <p:spPr>
          <a:xfrm>
            <a:off x="516016" y="4109231"/>
            <a:ext cx="284046" cy="2840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2800" dirty="0">
                <a:solidFill>
                  <a:prstClr val="white"/>
                </a:solidFill>
                <a:latin typeface="Calibri"/>
              </a:rPr>
              <a:t>X</a:t>
            </a:r>
          </a:p>
        </p:txBody>
      </p:sp>
      <p:sp>
        <p:nvSpPr>
          <p:cNvPr id="52" name="Rectangle 51">
            <a:extLst>
              <a:ext uri="{FF2B5EF4-FFF2-40B4-BE49-F238E27FC236}">
                <a16:creationId xmlns:a16="http://schemas.microsoft.com/office/drawing/2014/main" id="{FA98F6AB-0FBD-2E41-894D-543EF40E9606}"/>
              </a:ext>
            </a:extLst>
          </p:cNvPr>
          <p:cNvSpPr/>
          <p:nvPr/>
        </p:nvSpPr>
        <p:spPr>
          <a:xfrm>
            <a:off x="487850" y="2973298"/>
            <a:ext cx="236752" cy="461665"/>
          </a:xfrm>
          <a:prstGeom prst="rect">
            <a:avLst/>
          </a:prstGeom>
        </p:spPr>
        <p:txBody>
          <a:bodyPr wrap="square">
            <a:spAutoFit/>
          </a:bodyPr>
          <a:lstStyle/>
          <a:p>
            <a:pPr defTabSz="685800">
              <a:defRPr/>
            </a:pPr>
            <a:r>
              <a:rPr lang="en-US" sz="2400" b="1" dirty="0">
                <a:solidFill>
                  <a:srgbClr val="0070C0"/>
                </a:solidFill>
                <a:latin typeface="Calibri" panose="020F0502020204030204"/>
              </a:rPr>
              <a:t>Y</a:t>
            </a:r>
          </a:p>
        </p:txBody>
      </p:sp>
      <p:sp>
        <p:nvSpPr>
          <p:cNvPr id="53" name="Rectangle 52">
            <a:extLst>
              <a:ext uri="{FF2B5EF4-FFF2-40B4-BE49-F238E27FC236}">
                <a16:creationId xmlns:a16="http://schemas.microsoft.com/office/drawing/2014/main" id="{8B84276A-2625-844A-99EC-90FA66B15B20}"/>
              </a:ext>
            </a:extLst>
          </p:cNvPr>
          <p:cNvSpPr/>
          <p:nvPr/>
        </p:nvSpPr>
        <p:spPr>
          <a:xfrm>
            <a:off x="1531284" y="4020421"/>
            <a:ext cx="250533" cy="461665"/>
          </a:xfrm>
          <a:prstGeom prst="rect">
            <a:avLst/>
          </a:prstGeom>
        </p:spPr>
        <p:txBody>
          <a:bodyPr wrap="square">
            <a:spAutoFit/>
          </a:bodyPr>
          <a:lstStyle/>
          <a:p>
            <a:pPr defTabSz="685800">
              <a:defRPr/>
            </a:pPr>
            <a:r>
              <a:rPr lang="en-US" sz="2400" b="1" dirty="0">
                <a:solidFill>
                  <a:srgbClr val="0070C0"/>
                </a:solidFill>
                <a:latin typeface="Calibri" panose="020F0502020204030204"/>
              </a:rPr>
              <a:t>Z</a:t>
            </a:r>
          </a:p>
        </p:txBody>
      </p:sp>
      <p:sp>
        <p:nvSpPr>
          <p:cNvPr id="55" name="Rectangle 54">
            <a:extLst>
              <a:ext uri="{FF2B5EF4-FFF2-40B4-BE49-F238E27FC236}">
                <a16:creationId xmlns:a16="http://schemas.microsoft.com/office/drawing/2014/main" id="{56A34E5C-BE09-3F47-9754-C2F438DA10FF}"/>
              </a:ext>
            </a:extLst>
          </p:cNvPr>
          <p:cNvSpPr/>
          <p:nvPr/>
        </p:nvSpPr>
        <p:spPr>
          <a:xfrm>
            <a:off x="9329752" y="1929122"/>
            <a:ext cx="2007369" cy="507831"/>
          </a:xfrm>
          <a:prstGeom prst="rect">
            <a:avLst/>
          </a:prstGeom>
          <a:solidFill>
            <a:schemeClr val="bg1"/>
          </a:solidFill>
        </p:spPr>
        <p:txBody>
          <a:bodyPr wrap="square">
            <a:spAutoFit/>
          </a:bodyPr>
          <a:lstStyle/>
          <a:p>
            <a:pPr defTabSz="685800">
              <a:defRPr/>
            </a:pPr>
            <a:r>
              <a:rPr lang="en-US" sz="1350" b="1" dirty="0">
                <a:solidFill>
                  <a:srgbClr val="002060"/>
                </a:solidFill>
                <a:latin typeface="Calibri" panose="020F0502020204030204"/>
              </a:rPr>
              <a:t>Center plane of Test Mass (TM), 420 mm to M1</a:t>
            </a:r>
            <a:endParaRPr lang="en-US" sz="1350" dirty="0">
              <a:solidFill>
                <a:srgbClr val="002060"/>
              </a:solidFill>
              <a:latin typeface="Calibri" panose="020F0502020204030204"/>
            </a:endParaRPr>
          </a:p>
        </p:txBody>
      </p:sp>
      <p:cxnSp>
        <p:nvCxnSpPr>
          <p:cNvPr id="56" name="Straight Arrow Connector 55">
            <a:extLst>
              <a:ext uri="{FF2B5EF4-FFF2-40B4-BE49-F238E27FC236}">
                <a16:creationId xmlns:a16="http://schemas.microsoft.com/office/drawing/2014/main" id="{83247914-46B7-234E-A34C-78A073AFCA35}"/>
              </a:ext>
            </a:extLst>
          </p:cNvPr>
          <p:cNvCxnSpPr>
            <a:cxnSpLocks/>
            <a:stCxn id="55" idx="1"/>
          </p:cNvCxnSpPr>
          <p:nvPr/>
        </p:nvCxnSpPr>
        <p:spPr>
          <a:xfrm flipH="1">
            <a:off x="9225840" y="2183038"/>
            <a:ext cx="103912" cy="138253"/>
          </a:xfrm>
          <a:prstGeom prst="straightConnector1">
            <a:avLst/>
          </a:prstGeom>
          <a:ln w="12700">
            <a:solidFill>
              <a:srgbClr val="C00000"/>
            </a:solidFill>
            <a:tailEnd type="stealth"/>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035F7EC0-9D7E-094A-9326-584C82BA63F3}"/>
              </a:ext>
            </a:extLst>
          </p:cNvPr>
          <p:cNvCxnSpPr>
            <a:cxnSpLocks/>
          </p:cNvCxnSpPr>
          <p:nvPr/>
        </p:nvCxnSpPr>
        <p:spPr>
          <a:xfrm>
            <a:off x="9215566" y="1787397"/>
            <a:ext cx="0" cy="1902594"/>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57" name="Table 56">
            <a:extLst>
              <a:ext uri="{FF2B5EF4-FFF2-40B4-BE49-F238E27FC236}">
                <a16:creationId xmlns:a16="http://schemas.microsoft.com/office/drawing/2014/main" id="{E3E15CD7-8C40-2943-8691-63852BD4CD25}"/>
              </a:ext>
            </a:extLst>
          </p:cNvPr>
          <p:cNvGraphicFramePr>
            <a:graphicFrameLocks noGrp="1"/>
          </p:cNvGraphicFramePr>
          <p:nvPr>
            <p:extLst>
              <p:ext uri="{D42A27DB-BD31-4B8C-83A1-F6EECF244321}">
                <p14:modId xmlns:p14="http://schemas.microsoft.com/office/powerpoint/2010/main" val="2580235136"/>
              </p:ext>
            </p:extLst>
          </p:nvPr>
        </p:nvGraphicFramePr>
        <p:xfrm>
          <a:off x="3782806" y="4787611"/>
          <a:ext cx="5345980" cy="1440180"/>
        </p:xfrm>
        <a:graphic>
          <a:graphicData uri="http://schemas.openxmlformats.org/drawingml/2006/table">
            <a:tbl>
              <a:tblPr firstRow="1" bandRow="1">
                <a:tableStyleId>{7DF18680-E054-41AD-8BC1-D1AEF772440D}</a:tableStyleId>
              </a:tblPr>
              <a:tblGrid>
                <a:gridCol w="453907">
                  <a:extLst>
                    <a:ext uri="{9D8B030D-6E8A-4147-A177-3AD203B41FA5}">
                      <a16:colId xmlns:a16="http://schemas.microsoft.com/office/drawing/2014/main" val="4196814688"/>
                    </a:ext>
                  </a:extLst>
                </a:gridCol>
                <a:gridCol w="1031132">
                  <a:extLst>
                    <a:ext uri="{9D8B030D-6E8A-4147-A177-3AD203B41FA5}">
                      <a16:colId xmlns:a16="http://schemas.microsoft.com/office/drawing/2014/main" val="3446830488"/>
                    </a:ext>
                  </a:extLst>
                </a:gridCol>
                <a:gridCol w="729575">
                  <a:extLst>
                    <a:ext uri="{9D8B030D-6E8A-4147-A177-3AD203B41FA5}">
                      <a16:colId xmlns:a16="http://schemas.microsoft.com/office/drawing/2014/main" val="2260991966"/>
                    </a:ext>
                  </a:extLst>
                </a:gridCol>
                <a:gridCol w="836578">
                  <a:extLst>
                    <a:ext uri="{9D8B030D-6E8A-4147-A177-3AD203B41FA5}">
                      <a16:colId xmlns:a16="http://schemas.microsoft.com/office/drawing/2014/main" val="1223527263"/>
                    </a:ext>
                  </a:extLst>
                </a:gridCol>
                <a:gridCol w="1186775">
                  <a:extLst>
                    <a:ext uri="{9D8B030D-6E8A-4147-A177-3AD203B41FA5}">
                      <a16:colId xmlns:a16="http://schemas.microsoft.com/office/drawing/2014/main" val="634182293"/>
                    </a:ext>
                  </a:extLst>
                </a:gridCol>
                <a:gridCol w="1108013">
                  <a:extLst>
                    <a:ext uri="{9D8B030D-6E8A-4147-A177-3AD203B41FA5}">
                      <a16:colId xmlns:a16="http://schemas.microsoft.com/office/drawing/2014/main" val="3821815872"/>
                    </a:ext>
                  </a:extLst>
                </a:gridCol>
              </a:tblGrid>
              <a:tr h="301240">
                <a:tc>
                  <a:txBody>
                    <a:bodyPr/>
                    <a:lstStyle/>
                    <a:p>
                      <a:endParaRPr lang="en-US" sz="1200" dirty="0"/>
                    </a:p>
                  </a:txBody>
                  <a:tcPr marL="68580" marR="68580" marT="34290" marB="34290"/>
                </a:tc>
                <a:tc>
                  <a:txBody>
                    <a:bodyPr/>
                    <a:lstStyle/>
                    <a:p>
                      <a:pPr algn="ctr"/>
                      <a:r>
                        <a:rPr lang="en-US" sz="1200" dirty="0"/>
                        <a:t>Type</a:t>
                      </a:r>
                    </a:p>
                  </a:txBody>
                  <a:tcPr marL="68580" marR="68580" marT="34290" marB="34290"/>
                </a:tc>
                <a:tc>
                  <a:txBody>
                    <a:bodyPr/>
                    <a:lstStyle/>
                    <a:p>
                      <a:pPr algn="ctr"/>
                      <a:r>
                        <a:rPr lang="en-US" sz="1200" dirty="0"/>
                        <a:t>Conic</a:t>
                      </a:r>
                    </a:p>
                  </a:txBody>
                  <a:tcPr marL="68580" marR="68580" marT="34290" marB="34290"/>
                </a:tc>
                <a:tc>
                  <a:txBody>
                    <a:bodyPr/>
                    <a:lstStyle/>
                    <a:p>
                      <a:pPr algn="ctr"/>
                      <a:r>
                        <a:rPr lang="en-US" sz="1200" dirty="0"/>
                        <a:t>Radius (mm)</a:t>
                      </a:r>
                    </a:p>
                  </a:txBody>
                  <a:tcPr marL="68580" marR="68580" marT="34290" marB="34290"/>
                </a:tc>
                <a:tc>
                  <a:txBody>
                    <a:bodyPr/>
                    <a:lstStyle/>
                    <a:p>
                      <a:pPr algn="ctr"/>
                      <a:r>
                        <a:rPr lang="en-US" sz="1200" dirty="0"/>
                        <a:t>Clear Aperture (mm)</a:t>
                      </a:r>
                    </a:p>
                  </a:txBody>
                  <a:tcPr marL="68580" marR="68580" marT="34290" marB="34290"/>
                </a:tc>
                <a:tc>
                  <a:txBody>
                    <a:bodyPr/>
                    <a:lstStyle/>
                    <a:p>
                      <a:pPr algn="ctr"/>
                      <a:r>
                        <a:rPr lang="en-US" sz="1200" dirty="0"/>
                        <a:t>Edge Diameter (mm)</a:t>
                      </a:r>
                    </a:p>
                  </a:txBody>
                  <a:tcPr marL="68580" marR="68580" marT="34290" marB="34290"/>
                </a:tc>
                <a:extLst>
                  <a:ext uri="{0D108BD9-81ED-4DB2-BD59-A6C34878D82A}">
                    <a16:rowId xmlns:a16="http://schemas.microsoft.com/office/drawing/2014/main" val="1907812457"/>
                  </a:ext>
                </a:extLst>
              </a:tr>
              <a:tr h="251460">
                <a:tc>
                  <a:txBody>
                    <a:bodyPr/>
                    <a:lstStyle/>
                    <a:p>
                      <a:r>
                        <a:rPr lang="en-US" sz="1200" dirty="0"/>
                        <a:t>M1</a:t>
                      </a:r>
                    </a:p>
                  </a:txBody>
                  <a:tcPr marL="68580" marR="68580" marT="34290" marB="34290"/>
                </a:tc>
                <a:tc>
                  <a:txBody>
                    <a:bodyPr/>
                    <a:lstStyle/>
                    <a:p>
                      <a:r>
                        <a:rPr lang="en-US" sz="1200" dirty="0"/>
                        <a:t>Parabola</a:t>
                      </a:r>
                    </a:p>
                  </a:txBody>
                  <a:tcPr marL="68580" marR="68580" marT="34290" marB="34290"/>
                </a:tc>
                <a:tc>
                  <a:txBody>
                    <a:bodyPr/>
                    <a:lstStyle/>
                    <a:p>
                      <a:pPr algn="r"/>
                      <a:r>
                        <a:rPr lang="en-US" sz="1200" dirty="0"/>
                        <a:t>-1</a:t>
                      </a:r>
                    </a:p>
                  </a:txBody>
                  <a:tcPr marL="68580" marR="68580" marT="34290" marB="34290"/>
                </a:tc>
                <a:tc>
                  <a:txBody>
                    <a:bodyPr/>
                    <a:lstStyle/>
                    <a:p>
                      <a:pPr algn="r"/>
                      <a:r>
                        <a:rPr lang="en-US" sz="1200" dirty="0"/>
                        <a:t>-1475.246</a:t>
                      </a:r>
                      <a:endParaRPr lang="en-US" sz="1200" dirty="0">
                        <a:solidFill>
                          <a:schemeClr val="tx1"/>
                        </a:solidFill>
                      </a:endParaRPr>
                    </a:p>
                  </a:txBody>
                  <a:tcPr marL="68580" marR="68580" marT="34290" marB="34290"/>
                </a:tc>
                <a:tc>
                  <a:txBody>
                    <a:bodyPr/>
                    <a:lstStyle/>
                    <a:p>
                      <a:pPr algn="r"/>
                      <a:r>
                        <a:rPr lang="en-US" sz="1200" dirty="0"/>
                        <a:t>345.3</a:t>
                      </a:r>
                    </a:p>
                  </a:txBody>
                  <a:tcPr marL="68580" marR="68580" marT="34290" marB="34290"/>
                </a:tc>
                <a:tc>
                  <a:txBody>
                    <a:bodyPr/>
                    <a:lstStyle/>
                    <a:p>
                      <a:pPr algn="r"/>
                      <a:r>
                        <a:rPr lang="en-US" sz="1200" dirty="0"/>
                        <a:t>365</a:t>
                      </a:r>
                    </a:p>
                  </a:txBody>
                  <a:tcPr marL="68580" marR="68580" marT="34290" marB="34290"/>
                </a:tc>
                <a:extLst>
                  <a:ext uri="{0D108BD9-81ED-4DB2-BD59-A6C34878D82A}">
                    <a16:rowId xmlns:a16="http://schemas.microsoft.com/office/drawing/2014/main" val="921415259"/>
                  </a:ext>
                </a:extLst>
              </a:tr>
              <a:tr h="251460">
                <a:tc>
                  <a:txBody>
                    <a:bodyPr/>
                    <a:lstStyle/>
                    <a:p>
                      <a:r>
                        <a:rPr lang="en-US" sz="1200" dirty="0"/>
                        <a:t>M2</a:t>
                      </a:r>
                    </a:p>
                  </a:txBody>
                  <a:tcPr marL="68580" marR="68580" marT="34290" marB="34290"/>
                </a:tc>
                <a:tc>
                  <a:txBody>
                    <a:bodyPr/>
                    <a:lstStyle/>
                    <a:p>
                      <a:r>
                        <a:rPr lang="en-US" sz="1200" dirty="0"/>
                        <a:t>Hyperbola</a:t>
                      </a:r>
                    </a:p>
                  </a:txBody>
                  <a:tcPr marL="68580" marR="68580" marT="34290" marB="34290"/>
                </a:tc>
                <a:tc>
                  <a:txBody>
                    <a:bodyPr/>
                    <a:lstStyle/>
                    <a:p>
                      <a:pPr algn="r"/>
                      <a:r>
                        <a:rPr lang="en-US" sz="1200" dirty="0"/>
                        <a:t>-1.0928</a:t>
                      </a:r>
                      <a:endParaRPr lang="en-US" sz="1200" dirty="0">
                        <a:solidFill>
                          <a:schemeClr val="tx1"/>
                        </a:solidFill>
                      </a:endParaRPr>
                    </a:p>
                  </a:txBody>
                  <a:tcPr marL="68580" marR="68580" marT="34290" marB="34290"/>
                </a:tc>
                <a:tc>
                  <a:txBody>
                    <a:bodyPr/>
                    <a:lstStyle/>
                    <a:p>
                      <a:pPr algn="r"/>
                      <a:r>
                        <a:rPr lang="en-US" sz="1200" dirty="0"/>
                        <a:t>-25.813</a:t>
                      </a:r>
                      <a:endParaRPr lang="en-US" sz="1200" dirty="0">
                        <a:solidFill>
                          <a:schemeClr val="tx1"/>
                        </a:solidFill>
                      </a:endParaRPr>
                    </a:p>
                  </a:txBody>
                  <a:tcPr marL="68580" marR="68580" marT="34290" marB="34290"/>
                </a:tc>
                <a:tc>
                  <a:txBody>
                    <a:bodyPr/>
                    <a:lstStyle/>
                    <a:p>
                      <a:pPr algn="r"/>
                      <a:r>
                        <a:rPr lang="en-US" sz="1200" dirty="0"/>
                        <a:t>6.4</a:t>
                      </a:r>
                      <a:endParaRPr lang="en-US" sz="1200" dirty="0">
                        <a:solidFill>
                          <a:schemeClr val="tx1"/>
                        </a:solidFill>
                      </a:endParaRPr>
                    </a:p>
                  </a:txBody>
                  <a:tcPr marL="68580" marR="68580" marT="34290" marB="34290"/>
                </a:tc>
                <a:tc>
                  <a:txBody>
                    <a:bodyPr/>
                    <a:lstStyle/>
                    <a:p>
                      <a:pPr algn="r"/>
                      <a:r>
                        <a:rPr lang="en-US" sz="1200" dirty="0"/>
                        <a:t>25.4</a:t>
                      </a:r>
                      <a:endParaRPr lang="en-US" sz="1200" dirty="0">
                        <a:solidFill>
                          <a:schemeClr val="tx1"/>
                        </a:solidFill>
                      </a:endParaRPr>
                    </a:p>
                  </a:txBody>
                  <a:tcPr marL="68580" marR="68580" marT="34290" marB="34290"/>
                </a:tc>
                <a:extLst>
                  <a:ext uri="{0D108BD9-81ED-4DB2-BD59-A6C34878D82A}">
                    <a16:rowId xmlns:a16="http://schemas.microsoft.com/office/drawing/2014/main" val="3180265161"/>
                  </a:ext>
                </a:extLst>
              </a:tr>
              <a:tr h="251460">
                <a:tc>
                  <a:txBody>
                    <a:bodyPr/>
                    <a:lstStyle/>
                    <a:p>
                      <a:r>
                        <a:rPr lang="en-US" sz="1200" dirty="0"/>
                        <a:t>M3</a:t>
                      </a:r>
                    </a:p>
                  </a:txBody>
                  <a:tcPr marL="68580" marR="68580" marT="34290" marB="34290"/>
                </a:tc>
                <a:tc>
                  <a:txBody>
                    <a:bodyPr/>
                    <a:lstStyle/>
                    <a:p>
                      <a:r>
                        <a:rPr lang="en-US" sz="1200" dirty="0"/>
                        <a:t>XY Polynomial</a:t>
                      </a:r>
                    </a:p>
                  </a:txBody>
                  <a:tcPr marL="68580" marR="68580" marT="34290" marB="34290"/>
                </a:tc>
                <a:tc>
                  <a:txBody>
                    <a:bodyPr/>
                    <a:lstStyle/>
                    <a:p>
                      <a:pPr algn="r"/>
                      <a:r>
                        <a:rPr lang="en-US" sz="1200" dirty="0"/>
                        <a:t>0</a:t>
                      </a:r>
                      <a:endParaRPr lang="en-US" sz="1200" dirty="0">
                        <a:solidFill>
                          <a:schemeClr val="tx1"/>
                        </a:solidFill>
                      </a:endParaRPr>
                    </a:p>
                  </a:txBody>
                  <a:tcPr marL="68580" marR="68580" marT="34290" marB="34290"/>
                </a:tc>
                <a:tc>
                  <a:txBody>
                    <a:bodyPr/>
                    <a:lstStyle/>
                    <a:p>
                      <a:pPr algn="r"/>
                      <a:r>
                        <a:rPr lang="en-US" sz="1200" dirty="0"/>
                        <a:t>Infinity</a:t>
                      </a:r>
                      <a:endParaRPr lang="en-US" sz="1200" dirty="0">
                        <a:solidFill>
                          <a:schemeClr val="tx1"/>
                        </a:solidFill>
                      </a:endParaRPr>
                    </a:p>
                  </a:txBody>
                  <a:tcPr marL="68580" marR="68580" marT="34290" marB="34290"/>
                </a:tc>
                <a:tc>
                  <a:txBody>
                    <a:bodyPr/>
                    <a:lstStyle/>
                    <a:p>
                      <a:pPr algn="r"/>
                      <a:r>
                        <a:rPr lang="en-US" sz="1200" dirty="0"/>
                        <a:t>24.6</a:t>
                      </a:r>
                    </a:p>
                  </a:txBody>
                  <a:tcPr marL="68580" marR="68580" marT="34290" marB="34290"/>
                </a:tc>
                <a:tc>
                  <a:txBody>
                    <a:bodyPr/>
                    <a:lstStyle/>
                    <a:p>
                      <a:pPr algn="r"/>
                      <a:r>
                        <a:rPr lang="en-US" sz="1200" dirty="0"/>
                        <a:t>27.4</a:t>
                      </a:r>
                    </a:p>
                  </a:txBody>
                  <a:tcPr marL="68580" marR="68580" marT="34290" marB="34290"/>
                </a:tc>
                <a:extLst>
                  <a:ext uri="{0D108BD9-81ED-4DB2-BD59-A6C34878D82A}">
                    <a16:rowId xmlns:a16="http://schemas.microsoft.com/office/drawing/2014/main" val="4057552323"/>
                  </a:ext>
                </a:extLst>
              </a:tr>
              <a:tr h="251460">
                <a:tc>
                  <a:txBody>
                    <a:bodyPr/>
                    <a:lstStyle/>
                    <a:p>
                      <a:r>
                        <a:rPr lang="en-US" sz="1200" dirty="0"/>
                        <a:t>M4</a:t>
                      </a:r>
                    </a:p>
                  </a:txBody>
                  <a:tcPr marL="68580" marR="68580" marT="34290" marB="34290"/>
                </a:tc>
                <a:tc>
                  <a:txBody>
                    <a:bodyPr/>
                    <a:lstStyle/>
                    <a:p>
                      <a:r>
                        <a:rPr lang="en-US" sz="1200" dirty="0"/>
                        <a:t>Flat</a:t>
                      </a:r>
                    </a:p>
                  </a:txBody>
                  <a:tcPr marL="68580" marR="68580" marT="34290" marB="34290"/>
                </a:tc>
                <a:tc>
                  <a:txBody>
                    <a:bodyPr/>
                    <a:lstStyle/>
                    <a:p>
                      <a:pPr algn="r"/>
                      <a:r>
                        <a:rPr lang="en-US" sz="1200" dirty="0"/>
                        <a:t>0</a:t>
                      </a:r>
                    </a:p>
                  </a:txBody>
                  <a:tcPr marL="68580" marR="68580" marT="34290" marB="34290"/>
                </a:tc>
                <a:tc>
                  <a:txBody>
                    <a:bodyPr/>
                    <a:lstStyle/>
                    <a:p>
                      <a:pPr algn="r"/>
                      <a:r>
                        <a:rPr lang="en-US" sz="1200" dirty="0"/>
                        <a:t>Infinity</a:t>
                      </a:r>
                      <a:endParaRPr lang="en-US" sz="1200" dirty="0">
                        <a:solidFill>
                          <a:schemeClr val="tx1"/>
                        </a:solidFill>
                      </a:endParaRPr>
                    </a:p>
                  </a:txBody>
                  <a:tcPr marL="68580" marR="68580" marT="34290" marB="34290"/>
                </a:tc>
                <a:tc>
                  <a:txBody>
                    <a:bodyPr/>
                    <a:lstStyle/>
                    <a:p>
                      <a:pPr algn="r"/>
                      <a:r>
                        <a:rPr lang="en-US" sz="1200" dirty="0"/>
                        <a:t>21.0</a:t>
                      </a:r>
                    </a:p>
                  </a:txBody>
                  <a:tcPr marL="68580" marR="68580" marT="34290" marB="34290"/>
                </a:tc>
                <a:tc>
                  <a:txBody>
                    <a:bodyPr/>
                    <a:lstStyle/>
                    <a:p>
                      <a:pPr algn="r"/>
                      <a:r>
                        <a:rPr lang="en-US" sz="1200" dirty="0"/>
                        <a:t>27.4</a:t>
                      </a:r>
                    </a:p>
                  </a:txBody>
                  <a:tcPr marL="68580" marR="68580" marT="34290" marB="34290"/>
                </a:tc>
                <a:extLst>
                  <a:ext uri="{0D108BD9-81ED-4DB2-BD59-A6C34878D82A}">
                    <a16:rowId xmlns:a16="http://schemas.microsoft.com/office/drawing/2014/main" val="1818985952"/>
                  </a:ext>
                </a:extLst>
              </a:tr>
            </a:tbl>
          </a:graphicData>
        </a:graphic>
      </p:graphicFrame>
      <p:cxnSp>
        <p:nvCxnSpPr>
          <p:cNvPr id="39" name="Straight Arrow Connector 38">
            <a:extLst>
              <a:ext uri="{FF2B5EF4-FFF2-40B4-BE49-F238E27FC236}">
                <a16:creationId xmlns:a16="http://schemas.microsoft.com/office/drawing/2014/main" id="{7E26888C-EB24-2B40-A709-10332B6C5990}"/>
              </a:ext>
            </a:extLst>
          </p:cNvPr>
          <p:cNvCxnSpPr>
            <a:cxnSpLocks/>
          </p:cNvCxnSpPr>
          <p:nvPr/>
        </p:nvCxnSpPr>
        <p:spPr>
          <a:xfrm flipV="1">
            <a:off x="6566916" y="4045458"/>
            <a:ext cx="156011" cy="309559"/>
          </a:xfrm>
          <a:prstGeom prst="straightConnector1">
            <a:avLst/>
          </a:prstGeom>
          <a:ln w="12700">
            <a:tailEnd type="stealth"/>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8DBAEEDD-4CC3-D643-BF9C-1076F573AB15}"/>
              </a:ext>
            </a:extLst>
          </p:cNvPr>
          <p:cNvSpPr/>
          <p:nvPr/>
        </p:nvSpPr>
        <p:spPr>
          <a:xfrm>
            <a:off x="9076084" y="2541722"/>
            <a:ext cx="320545" cy="32054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98B0C899-0E4F-6845-89C9-BABC212C074B}"/>
              </a:ext>
            </a:extLst>
          </p:cNvPr>
          <p:cNvSpPr/>
          <p:nvPr/>
        </p:nvSpPr>
        <p:spPr>
          <a:xfrm>
            <a:off x="7786837" y="1591275"/>
            <a:ext cx="418844" cy="2763741"/>
          </a:xfrm>
          <a:prstGeom prst="rect">
            <a:avLst/>
          </a:prstGeom>
          <a:solidFill>
            <a:schemeClr val="accent4">
              <a:lumMod val="60000"/>
              <a:lumOff val="40000"/>
              <a:alpha val="57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84561AD-D140-A44F-A88F-DC99473DDCEC}"/>
              </a:ext>
            </a:extLst>
          </p:cNvPr>
          <p:cNvSpPr txBox="1"/>
          <p:nvPr/>
        </p:nvSpPr>
        <p:spPr>
          <a:xfrm>
            <a:off x="9492987" y="2541722"/>
            <a:ext cx="1010982" cy="338554"/>
          </a:xfrm>
          <a:prstGeom prst="rect">
            <a:avLst/>
          </a:prstGeom>
          <a:noFill/>
        </p:spPr>
        <p:txBody>
          <a:bodyPr wrap="none" rtlCol="0">
            <a:spAutoFit/>
          </a:bodyPr>
          <a:lstStyle/>
          <a:p>
            <a:r>
              <a:rPr lang="en-US" sz="1600" b="1" dirty="0">
                <a:solidFill>
                  <a:srgbClr val="00B0F0"/>
                </a:solidFill>
              </a:rPr>
              <a:t>Test Mass</a:t>
            </a:r>
          </a:p>
        </p:txBody>
      </p:sp>
      <p:sp>
        <p:nvSpPr>
          <p:cNvPr id="41" name="TextBox 40">
            <a:extLst>
              <a:ext uri="{FF2B5EF4-FFF2-40B4-BE49-F238E27FC236}">
                <a16:creationId xmlns:a16="http://schemas.microsoft.com/office/drawing/2014/main" id="{986AC5EE-0CFA-BE41-A3EF-F0761962F908}"/>
              </a:ext>
            </a:extLst>
          </p:cNvPr>
          <p:cNvSpPr txBox="1"/>
          <p:nvPr/>
        </p:nvSpPr>
        <p:spPr>
          <a:xfrm>
            <a:off x="7569072" y="907395"/>
            <a:ext cx="911605" cy="584775"/>
          </a:xfrm>
          <a:prstGeom prst="rect">
            <a:avLst/>
          </a:prstGeom>
          <a:noFill/>
        </p:spPr>
        <p:txBody>
          <a:bodyPr wrap="square" rtlCol="0">
            <a:spAutoFit/>
          </a:bodyPr>
          <a:lstStyle/>
          <a:p>
            <a:pPr algn="ctr"/>
            <a:r>
              <a:rPr lang="en-US" sz="1600" b="1" dirty="0">
                <a:solidFill>
                  <a:srgbClr val="00B0F0"/>
                </a:solidFill>
              </a:rPr>
              <a:t>Optical Bench</a:t>
            </a:r>
          </a:p>
        </p:txBody>
      </p:sp>
      <p:sp>
        <p:nvSpPr>
          <p:cNvPr id="7" name="Triangle 6">
            <a:extLst>
              <a:ext uri="{FF2B5EF4-FFF2-40B4-BE49-F238E27FC236}">
                <a16:creationId xmlns:a16="http://schemas.microsoft.com/office/drawing/2014/main" id="{9B50145D-E845-5C43-A1C6-92F24C68E4EE}"/>
              </a:ext>
            </a:extLst>
          </p:cNvPr>
          <p:cNvSpPr/>
          <p:nvPr/>
        </p:nvSpPr>
        <p:spPr>
          <a:xfrm>
            <a:off x="7512697" y="2992918"/>
            <a:ext cx="45719" cy="115209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Triangle 7">
            <a:extLst>
              <a:ext uri="{FF2B5EF4-FFF2-40B4-BE49-F238E27FC236}">
                <a16:creationId xmlns:a16="http://schemas.microsoft.com/office/drawing/2014/main" id="{DBB84914-CC10-7B4B-92C4-7AFADE912BE2}"/>
              </a:ext>
            </a:extLst>
          </p:cNvPr>
          <p:cNvSpPr/>
          <p:nvPr/>
        </p:nvSpPr>
        <p:spPr>
          <a:xfrm flipH="1">
            <a:off x="7473685" y="3884278"/>
            <a:ext cx="312169" cy="382536"/>
          </a:xfrm>
          <a:prstGeom prst="rtTriangle">
            <a:avLst/>
          </a:prstGeom>
          <a:solidFill>
            <a:schemeClr val="accent4">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Bent Arrow 10">
            <a:extLst>
              <a:ext uri="{FF2B5EF4-FFF2-40B4-BE49-F238E27FC236}">
                <a16:creationId xmlns:a16="http://schemas.microsoft.com/office/drawing/2014/main" id="{4D705AC9-8522-014B-8E85-73DFCF5ED030}"/>
              </a:ext>
            </a:extLst>
          </p:cNvPr>
          <p:cNvSpPr/>
          <p:nvPr/>
        </p:nvSpPr>
        <p:spPr>
          <a:xfrm flipH="1">
            <a:off x="7649002" y="3426175"/>
            <a:ext cx="795720" cy="602636"/>
          </a:xfrm>
          <a:prstGeom prst="bentArrow">
            <a:avLst/>
          </a:prstGeom>
          <a:solidFill>
            <a:srgbClr val="00B0F0">
              <a:alpha val="67000"/>
            </a:srgb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3" name="Straight Arrow Connector 12">
            <a:extLst>
              <a:ext uri="{FF2B5EF4-FFF2-40B4-BE49-F238E27FC236}">
                <a16:creationId xmlns:a16="http://schemas.microsoft.com/office/drawing/2014/main" id="{BFB9CF5C-5772-A54E-83A2-CC536D1F887E}"/>
              </a:ext>
            </a:extLst>
          </p:cNvPr>
          <p:cNvCxnSpPr>
            <a:cxnSpLocks/>
          </p:cNvCxnSpPr>
          <p:nvPr/>
        </p:nvCxnSpPr>
        <p:spPr>
          <a:xfrm>
            <a:off x="8775861" y="3434963"/>
            <a:ext cx="0" cy="684016"/>
          </a:xfrm>
          <a:prstGeom prst="straightConnector1">
            <a:avLst/>
          </a:prstGeom>
          <a:ln w="12700">
            <a:solidFill>
              <a:srgbClr val="00B0F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84F21055-C206-4D4C-87CD-B439CB21A702}"/>
              </a:ext>
            </a:extLst>
          </p:cNvPr>
          <p:cNvSpPr txBox="1"/>
          <p:nvPr/>
        </p:nvSpPr>
        <p:spPr>
          <a:xfrm>
            <a:off x="7608094" y="2945957"/>
            <a:ext cx="1240308" cy="523220"/>
          </a:xfrm>
          <a:prstGeom prst="rect">
            <a:avLst/>
          </a:prstGeom>
          <a:noFill/>
        </p:spPr>
        <p:txBody>
          <a:bodyPr wrap="square" rtlCol="0">
            <a:spAutoFit/>
          </a:bodyPr>
          <a:lstStyle/>
          <a:p>
            <a:r>
              <a:rPr lang="en-US" sz="1400" b="1" dirty="0">
                <a:solidFill>
                  <a:srgbClr val="00B0F0"/>
                </a:solidFill>
              </a:rPr>
              <a:t>Beam folded onto bench</a:t>
            </a:r>
          </a:p>
        </p:txBody>
      </p:sp>
      <p:sp>
        <p:nvSpPr>
          <p:cNvPr id="15" name="TextBox 14">
            <a:extLst>
              <a:ext uri="{FF2B5EF4-FFF2-40B4-BE49-F238E27FC236}">
                <a16:creationId xmlns:a16="http://schemas.microsoft.com/office/drawing/2014/main" id="{C6A8746C-B495-3445-B08A-EB9A6E9DFE3C}"/>
              </a:ext>
            </a:extLst>
          </p:cNvPr>
          <p:cNvSpPr txBox="1"/>
          <p:nvPr/>
        </p:nvSpPr>
        <p:spPr>
          <a:xfrm>
            <a:off x="4581366" y="6408704"/>
            <a:ext cx="4300216" cy="307777"/>
          </a:xfrm>
          <a:prstGeom prst="rect">
            <a:avLst/>
          </a:prstGeom>
          <a:noFill/>
        </p:spPr>
        <p:txBody>
          <a:bodyPr wrap="none" rtlCol="0">
            <a:spAutoFit/>
          </a:bodyPr>
          <a:lstStyle/>
          <a:p>
            <a:r>
              <a:rPr lang="en-US" sz="1400" dirty="0">
                <a:solidFill>
                  <a:srgbClr val="00B0F0"/>
                </a:solidFill>
              </a:rPr>
              <a:t>”freeform” optic flattens the </a:t>
            </a:r>
            <a:r>
              <a:rPr lang="en-US" sz="1400" dirty="0" err="1">
                <a:solidFill>
                  <a:srgbClr val="00B0F0"/>
                </a:solidFill>
                <a:latin typeface="Symbol" pitchFamily="2" charset="2"/>
              </a:rPr>
              <a:t>d</a:t>
            </a:r>
            <a:r>
              <a:rPr lang="en-US" sz="1400" dirty="0" err="1">
                <a:solidFill>
                  <a:srgbClr val="00B0F0"/>
                </a:solidFill>
              </a:rPr>
              <a:t>OPL</a:t>
            </a:r>
            <a:r>
              <a:rPr lang="en-US" sz="1400" dirty="0">
                <a:solidFill>
                  <a:srgbClr val="00B0F0"/>
                </a:solidFill>
              </a:rPr>
              <a:t> vs field (TTL) response</a:t>
            </a:r>
          </a:p>
        </p:txBody>
      </p:sp>
      <p:cxnSp>
        <p:nvCxnSpPr>
          <p:cNvPr id="17" name="Straight Arrow Connector 16">
            <a:extLst>
              <a:ext uri="{FF2B5EF4-FFF2-40B4-BE49-F238E27FC236}">
                <a16:creationId xmlns:a16="http://schemas.microsoft.com/office/drawing/2014/main" id="{C1DDC471-5D7F-A246-8358-1EF47CFCF46D}"/>
              </a:ext>
            </a:extLst>
          </p:cNvPr>
          <p:cNvCxnSpPr/>
          <p:nvPr/>
        </p:nvCxnSpPr>
        <p:spPr>
          <a:xfrm flipH="1" flipV="1">
            <a:off x="4780344" y="5973207"/>
            <a:ext cx="162046" cy="383143"/>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6E6120DC-76D1-36FA-8016-D570985EF614}"/>
              </a:ext>
            </a:extLst>
          </p:cNvPr>
          <p:cNvSpPr>
            <a:spLocks noGrp="1"/>
          </p:cNvSpPr>
          <p:nvPr>
            <p:ph type="sldNum" sz="quarter" idx="12"/>
          </p:nvPr>
        </p:nvSpPr>
        <p:spPr/>
        <p:txBody>
          <a:bodyPr/>
          <a:lstStyle/>
          <a:p>
            <a:fld id="{32F73669-1148-499A-8244-3F65AEF7D7B7}" type="slidenum">
              <a:rPr lang="en-US" smtClean="0"/>
              <a:t>15</a:t>
            </a:fld>
            <a:endParaRPr lang="en-US" dirty="0"/>
          </a:p>
        </p:txBody>
      </p:sp>
      <p:sp>
        <p:nvSpPr>
          <p:cNvPr id="36" name="TextBox 35">
            <a:extLst>
              <a:ext uri="{FF2B5EF4-FFF2-40B4-BE49-F238E27FC236}">
                <a16:creationId xmlns:a16="http://schemas.microsoft.com/office/drawing/2014/main" id="{621C5D68-0D64-AB31-271B-BECCFCFE01F1}"/>
              </a:ext>
            </a:extLst>
          </p:cNvPr>
          <p:cNvSpPr txBox="1"/>
          <p:nvPr/>
        </p:nvSpPr>
        <p:spPr>
          <a:xfrm>
            <a:off x="2941659" y="995161"/>
            <a:ext cx="3781268" cy="584775"/>
          </a:xfrm>
          <a:prstGeom prst="rect">
            <a:avLst/>
          </a:prstGeom>
          <a:noFill/>
        </p:spPr>
        <p:txBody>
          <a:bodyPr wrap="square" rtlCol="0">
            <a:spAutoFit/>
          </a:bodyPr>
          <a:lstStyle/>
          <a:p>
            <a:pPr algn="ctr"/>
            <a:r>
              <a:rPr lang="en-US" sz="1600" b="1" dirty="0"/>
              <a:t>Moveable Optical Sub-Assembly (MOSA) Side View</a:t>
            </a:r>
          </a:p>
        </p:txBody>
      </p:sp>
    </p:spTree>
    <p:extLst>
      <p:ext uri="{BB962C8B-B14F-4D97-AF65-F5344CB8AC3E}">
        <p14:creationId xmlns:p14="http://schemas.microsoft.com/office/powerpoint/2010/main" val="1187706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3348B-6D2C-C945-8277-1DB5A61FA455}"/>
              </a:ext>
            </a:extLst>
          </p:cNvPr>
          <p:cNvSpPr>
            <a:spLocks noGrp="1"/>
          </p:cNvSpPr>
          <p:nvPr>
            <p:ph type="title"/>
          </p:nvPr>
        </p:nvSpPr>
        <p:spPr>
          <a:xfrm>
            <a:off x="992747" y="46037"/>
            <a:ext cx="10515600" cy="1325563"/>
          </a:xfrm>
        </p:spPr>
        <p:txBody>
          <a:bodyPr>
            <a:normAutofit/>
          </a:bodyPr>
          <a:lstStyle/>
          <a:p>
            <a:r>
              <a:rPr lang="en-US" sz="4000" b="1" dirty="0">
                <a:solidFill>
                  <a:srgbClr val="0432FF"/>
                </a:solidFill>
                <a:latin typeface="+mn-lt"/>
              </a:rPr>
              <a:t>EDU Telescope Mechanical Design</a:t>
            </a:r>
          </a:p>
        </p:txBody>
      </p:sp>
      <p:pic>
        <p:nvPicPr>
          <p:cNvPr id="5" name="Picture 4">
            <a:extLst>
              <a:ext uri="{FF2B5EF4-FFF2-40B4-BE49-F238E27FC236}">
                <a16:creationId xmlns:a16="http://schemas.microsoft.com/office/drawing/2014/main" id="{FFD45BBD-051F-8C46-B40D-46B6ECFDB33A}"/>
              </a:ext>
            </a:extLst>
          </p:cNvPr>
          <p:cNvPicPr>
            <a:picLocks noChangeAspect="1"/>
          </p:cNvPicPr>
          <p:nvPr/>
        </p:nvPicPr>
        <p:blipFill>
          <a:blip r:embed="rId2"/>
          <a:stretch>
            <a:fillRect/>
          </a:stretch>
        </p:blipFill>
        <p:spPr>
          <a:xfrm>
            <a:off x="2247901" y="1202497"/>
            <a:ext cx="7327900" cy="5326707"/>
          </a:xfrm>
          <a:prstGeom prst="rect">
            <a:avLst/>
          </a:prstGeom>
        </p:spPr>
      </p:pic>
      <p:sp>
        <p:nvSpPr>
          <p:cNvPr id="4" name="Rectangle 3">
            <a:extLst>
              <a:ext uri="{FF2B5EF4-FFF2-40B4-BE49-F238E27FC236}">
                <a16:creationId xmlns:a16="http://schemas.microsoft.com/office/drawing/2014/main" id="{4F915B0F-08FF-81EA-78E2-630EFC79CDD2}"/>
              </a:ext>
            </a:extLst>
          </p:cNvPr>
          <p:cNvSpPr/>
          <p:nvPr/>
        </p:nvSpPr>
        <p:spPr>
          <a:xfrm>
            <a:off x="348343" y="1535633"/>
            <a:ext cx="3973286" cy="1971518"/>
          </a:xfrm>
          <a:prstGeom prst="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6E94252-997B-5C44-A637-90C69747A244}"/>
              </a:ext>
            </a:extLst>
          </p:cNvPr>
          <p:cNvSpPr txBox="1"/>
          <p:nvPr/>
        </p:nvSpPr>
        <p:spPr>
          <a:xfrm>
            <a:off x="8946831" y="3764571"/>
            <a:ext cx="1393651" cy="276999"/>
          </a:xfrm>
          <a:prstGeom prst="rect">
            <a:avLst/>
          </a:prstGeom>
          <a:noFill/>
        </p:spPr>
        <p:txBody>
          <a:bodyPr wrap="none" lIns="0" tIns="0" rIns="0" bIns="0" rtlCol="0">
            <a:spAutoFit/>
          </a:bodyPr>
          <a:lstStyle/>
          <a:p>
            <a:pPr>
              <a:spcBef>
                <a:spcPts val="900"/>
              </a:spcBef>
              <a:buSzPct val="100000"/>
            </a:pPr>
            <a:r>
              <a:rPr lang="en-US" dirty="0"/>
              <a:t>Primary Mirror</a:t>
            </a:r>
          </a:p>
        </p:txBody>
      </p:sp>
      <p:sp>
        <p:nvSpPr>
          <p:cNvPr id="9" name="TextBox 8">
            <a:extLst>
              <a:ext uri="{FF2B5EF4-FFF2-40B4-BE49-F238E27FC236}">
                <a16:creationId xmlns:a16="http://schemas.microsoft.com/office/drawing/2014/main" id="{80D59F37-0450-6940-8AF3-4A19A9102440}"/>
              </a:ext>
            </a:extLst>
          </p:cNvPr>
          <p:cNvSpPr txBox="1"/>
          <p:nvPr/>
        </p:nvSpPr>
        <p:spPr>
          <a:xfrm>
            <a:off x="698187" y="5617153"/>
            <a:ext cx="1499648" cy="553998"/>
          </a:xfrm>
          <a:prstGeom prst="rect">
            <a:avLst/>
          </a:prstGeom>
          <a:noFill/>
        </p:spPr>
        <p:txBody>
          <a:bodyPr wrap="square" lIns="0" tIns="0" rIns="0" bIns="0" rtlCol="0">
            <a:spAutoFit/>
          </a:bodyPr>
          <a:lstStyle/>
          <a:p>
            <a:pPr algn="ctr">
              <a:spcBef>
                <a:spcPts val="900"/>
              </a:spcBef>
              <a:buSzPct val="100000"/>
            </a:pPr>
            <a:r>
              <a:rPr lang="en-US" dirty="0"/>
              <a:t>Secondary Mirror (M2)</a:t>
            </a:r>
          </a:p>
        </p:txBody>
      </p:sp>
      <p:sp>
        <p:nvSpPr>
          <p:cNvPr id="7" name="TextBox 6">
            <a:extLst>
              <a:ext uri="{FF2B5EF4-FFF2-40B4-BE49-F238E27FC236}">
                <a16:creationId xmlns:a16="http://schemas.microsoft.com/office/drawing/2014/main" id="{1A3EAA00-FD00-0D18-F299-824EAEBC68A7}"/>
              </a:ext>
            </a:extLst>
          </p:cNvPr>
          <p:cNvSpPr txBox="1"/>
          <p:nvPr/>
        </p:nvSpPr>
        <p:spPr>
          <a:xfrm>
            <a:off x="2236501" y="1120845"/>
            <a:ext cx="3821431" cy="369332"/>
          </a:xfrm>
          <a:prstGeom prst="rect">
            <a:avLst/>
          </a:prstGeom>
          <a:noFill/>
        </p:spPr>
        <p:txBody>
          <a:bodyPr wrap="none" rtlCol="0">
            <a:spAutoFit/>
          </a:bodyPr>
          <a:lstStyle/>
          <a:p>
            <a:r>
              <a:rPr lang="en-US" dirty="0"/>
              <a:t>All </a:t>
            </a:r>
            <a:r>
              <a:rPr lang="en-US" dirty="0" err="1"/>
              <a:t>Zerodur</a:t>
            </a:r>
            <a:r>
              <a:rPr lang="en-US" dirty="0"/>
              <a:t> except the Titanium bipods</a:t>
            </a:r>
          </a:p>
        </p:txBody>
      </p:sp>
      <p:cxnSp>
        <p:nvCxnSpPr>
          <p:cNvPr id="10" name="Straight Arrow Connector 9">
            <a:extLst>
              <a:ext uri="{FF2B5EF4-FFF2-40B4-BE49-F238E27FC236}">
                <a16:creationId xmlns:a16="http://schemas.microsoft.com/office/drawing/2014/main" id="{E61F95A5-4B61-FE90-3F06-56C81EDF2466}"/>
              </a:ext>
            </a:extLst>
          </p:cNvPr>
          <p:cNvCxnSpPr>
            <a:cxnSpLocks/>
          </p:cNvCxnSpPr>
          <p:nvPr/>
        </p:nvCxnSpPr>
        <p:spPr>
          <a:xfrm flipH="1" flipV="1">
            <a:off x="6250547" y="3630799"/>
            <a:ext cx="2563253" cy="281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E16EE98-0E1A-6479-F02B-2F3E5ADAD264}"/>
              </a:ext>
            </a:extLst>
          </p:cNvPr>
          <p:cNvCxnSpPr>
            <a:cxnSpLocks/>
          </p:cNvCxnSpPr>
          <p:nvPr/>
        </p:nvCxnSpPr>
        <p:spPr>
          <a:xfrm>
            <a:off x="2077137" y="5793024"/>
            <a:ext cx="359540" cy="180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941253B-0018-85F8-89A2-F614A13EC2AB}"/>
              </a:ext>
            </a:extLst>
          </p:cNvPr>
          <p:cNvCxnSpPr>
            <a:cxnSpLocks/>
          </p:cNvCxnSpPr>
          <p:nvPr/>
        </p:nvCxnSpPr>
        <p:spPr>
          <a:xfrm flipH="1">
            <a:off x="4579634" y="3365973"/>
            <a:ext cx="275555" cy="8297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EE28887-5F12-16BF-238C-96C1D008B86A}"/>
              </a:ext>
            </a:extLst>
          </p:cNvPr>
          <p:cNvSpPr txBox="1"/>
          <p:nvPr/>
        </p:nvSpPr>
        <p:spPr>
          <a:xfrm>
            <a:off x="4453301" y="3036394"/>
            <a:ext cx="728148" cy="276999"/>
          </a:xfrm>
          <a:prstGeom prst="rect">
            <a:avLst/>
          </a:prstGeom>
          <a:noFill/>
        </p:spPr>
        <p:txBody>
          <a:bodyPr wrap="none" lIns="0" tIns="0" rIns="0" bIns="0" rtlCol="0">
            <a:spAutoFit/>
          </a:bodyPr>
          <a:lstStyle/>
          <a:p>
            <a:pPr>
              <a:spcBef>
                <a:spcPts val="900"/>
              </a:spcBef>
              <a:buSzPct val="100000"/>
            </a:pPr>
            <a:r>
              <a:rPr lang="en-US" dirty="0"/>
              <a:t>Gussets</a:t>
            </a:r>
          </a:p>
        </p:txBody>
      </p:sp>
      <p:sp>
        <p:nvSpPr>
          <p:cNvPr id="18" name="TextBox 17">
            <a:extLst>
              <a:ext uri="{FF2B5EF4-FFF2-40B4-BE49-F238E27FC236}">
                <a16:creationId xmlns:a16="http://schemas.microsoft.com/office/drawing/2014/main" id="{CF219F51-6093-7A01-470B-B46D88ACCA4D}"/>
              </a:ext>
            </a:extLst>
          </p:cNvPr>
          <p:cNvSpPr txBox="1"/>
          <p:nvPr/>
        </p:nvSpPr>
        <p:spPr>
          <a:xfrm>
            <a:off x="3519064" y="6283463"/>
            <a:ext cx="571247" cy="276999"/>
          </a:xfrm>
          <a:prstGeom prst="rect">
            <a:avLst/>
          </a:prstGeom>
          <a:noFill/>
        </p:spPr>
        <p:txBody>
          <a:bodyPr wrap="none" lIns="0" tIns="0" rIns="0" bIns="0" rtlCol="0">
            <a:spAutoFit/>
          </a:bodyPr>
          <a:lstStyle/>
          <a:p>
            <a:pPr>
              <a:spcBef>
                <a:spcPts val="900"/>
              </a:spcBef>
              <a:buSzPct val="100000"/>
            </a:pPr>
            <a:r>
              <a:rPr lang="en-US" dirty="0"/>
              <a:t>Tower</a:t>
            </a:r>
          </a:p>
        </p:txBody>
      </p:sp>
      <p:cxnSp>
        <p:nvCxnSpPr>
          <p:cNvPr id="19" name="Straight Arrow Connector 18">
            <a:extLst>
              <a:ext uri="{FF2B5EF4-FFF2-40B4-BE49-F238E27FC236}">
                <a16:creationId xmlns:a16="http://schemas.microsoft.com/office/drawing/2014/main" id="{4FCA2F96-703F-208C-A259-2695319334AF}"/>
              </a:ext>
            </a:extLst>
          </p:cNvPr>
          <p:cNvCxnSpPr>
            <a:cxnSpLocks/>
          </p:cNvCxnSpPr>
          <p:nvPr/>
        </p:nvCxnSpPr>
        <p:spPr>
          <a:xfrm flipV="1">
            <a:off x="3804688" y="5901155"/>
            <a:ext cx="182508" cy="3307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058CB9F-4BE0-6A08-E56E-5CB7B4C438AC}"/>
              </a:ext>
            </a:extLst>
          </p:cNvPr>
          <p:cNvCxnSpPr>
            <a:cxnSpLocks/>
          </p:cNvCxnSpPr>
          <p:nvPr/>
        </p:nvCxnSpPr>
        <p:spPr>
          <a:xfrm>
            <a:off x="4855189" y="3389539"/>
            <a:ext cx="1086265" cy="1187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Slide Number Placeholder 25">
            <a:extLst>
              <a:ext uri="{FF2B5EF4-FFF2-40B4-BE49-F238E27FC236}">
                <a16:creationId xmlns:a16="http://schemas.microsoft.com/office/drawing/2014/main" id="{443A7197-C3AC-C3C3-8BCE-10D91EDF690D}"/>
              </a:ext>
            </a:extLst>
          </p:cNvPr>
          <p:cNvSpPr>
            <a:spLocks noGrp="1"/>
          </p:cNvSpPr>
          <p:nvPr>
            <p:ph type="sldNum" sz="quarter" idx="12"/>
          </p:nvPr>
        </p:nvSpPr>
        <p:spPr/>
        <p:txBody>
          <a:bodyPr/>
          <a:lstStyle/>
          <a:p>
            <a:fld id="{32F73669-1148-499A-8244-3F65AEF7D7B7}" type="slidenum">
              <a:rPr lang="en-US" smtClean="0"/>
              <a:t>16</a:t>
            </a:fld>
            <a:endParaRPr lang="en-US"/>
          </a:p>
        </p:txBody>
      </p:sp>
      <p:pic>
        <p:nvPicPr>
          <p:cNvPr id="16" name="Picture 15">
            <a:extLst>
              <a:ext uri="{FF2B5EF4-FFF2-40B4-BE49-F238E27FC236}">
                <a16:creationId xmlns:a16="http://schemas.microsoft.com/office/drawing/2014/main" id="{F3AE96FB-1F90-1CAC-44A2-8E66537D3A6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16200000">
            <a:off x="8375145" y="1065655"/>
            <a:ext cx="2691083" cy="2018313"/>
          </a:xfrm>
          <a:prstGeom prst="rect">
            <a:avLst/>
          </a:prstGeom>
        </p:spPr>
      </p:pic>
      <p:pic>
        <p:nvPicPr>
          <p:cNvPr id="20" name="Content Placeholder 5">
            <a:extLst>
              <a:ext uri="{FF2B5EF4-FFF2-40B4-BE49-F238E27FC236}">
                <a16:creationId xmlns:a16="http://schemas.microsoft.com/office/drawing/2014/main" id="{4758E320-2DEF-CA97-4301-B4C2EA7EEF32}"/>
              </a:ext>
            </a:extLst>
          </p:cNvPr>
          <p:cNvPicPr>
            <a:picLocks noGrp="1" noChangeAspect="1"/>
          </p:cNvPicPr>
          <p:nvPr>
            <p:ph idx="1"/>
          </p:nvPr>
        </p:nvPicPr>
        <p:blipFill rotWithShape="1">
          <a:blip r:embed="rId4" cstate="hqprint">
            <a:extLst>
              <a:ext uri="{28A0092B-C50C-407E-A947-70E740481C1C}">
                <a14:useLocalDpi xmlns:a14="http://schemas.microsoft.com/office/drawing/2010/main"/>
              </a:ext>
            </a:extLst>
          </a:blip>
          <a:srcRect/>
          <a:stretch/>
        </p:blipFill>
        <p:spPr>
          <a:xfrm>
            <a:off x="8619428" y="4290517"/>
            <a:ext cx="2343846" cy="1989740"/>
          </a:xfrm>
        </p:spPr>
      </p:pic>
      <p:sp>
        <p:nvSpPr>
          <p:cNvPr id="21" name="TextBox 20">
            <a:extLst>
              <a:ext uri="{FF2B5EF4-FFF2-40B4-BE49-F238E27FC236}">
                <a16:creationId xmlns:a16="http://schemas.microsoft.com/office/drawing/2014/main" id="{3CC9D342-37C4-72E9-7355-6FA02432143C}"/>
              </a:ext>
            </a:extLst>
          </p:cNvPr>
          <p:cNvSpPr txBox="1"/>
          <p:nvPr/>
        </p:nvSpPr>
        <p:spPr>
          <a:xfrm>
            <a:off x="8771828" y="3232602"/>
            <a:ext cx="1947649" cy="161583"/>
          </a:xfrm>
          <a:prstGeom prst="rect">
            <a:avLst/>
          </a:prstGeom>
          <a:noFill/>
        </p:spPr>
        <p:txBody>
          <a:bodyPr wrap="none" lIns="0" tIns="0" rIns="0" bIns="0" rtlCol="0">
            <a:spAutoFit/>
          </a:bodyPr>
          <a:lstStyle/>
          <a:p>
            <a:pPr>
              <a:spcBef>
                <a:spcPts val="675"/>
              </a:spcBef>
              <a:buSzPct val="100000"/>
            </a:pPr>
            <a:r>
              <a:rPr lang="en-US" sz="1050" dirty="0">
                <a:solidFill>
                  <a:schemeClr val="bg1"/>
                </a:solidFill>
              </a:rPr>
              <a:t>Image credit: L3Harris Technologies</a:t>
            </a:r>
          </a:p>
        </p:txBody>
      </p:sp>
      <p:sp>
        <p:nvSpPr>
          <p:cNvPr id="23" name="TextBox 22">
            <a:extLst>
              <a:ext uri="{FF2B5EF4-FFF2-40B4-BE49-F238E27FC236}">
                <a16:creationId xmlns:a16="http://schemas.microsoft.com/office/drawing/2014/main" id="{49AAD316-E19D-ED1C-9AD1-6991EF2FB219}"/>
              </a:ext>
            </a:extLst>
          </p:cNvPr>
          <p:cNvSpPr txBox="1"/>
          <p:nvPr/>
        </p:nvSpPr>
        <p:spPr>
          <a:xfrm>
            <a:off x="8813800" y="6090360"/>
            <a:ext cx="1947649" cy="161583"/>
          </a:xfrm>
          <a:prstGeom prst="rect">
            <a:avLst/>
          </a:prstGeom>
          <a:noFill/>
        </p:spPr>
        <p:txBody>
          <a:bodyPr wrap="none" lIns="0" tIns="0" rIns="0" bIns="0" rtlCol="0">
            <a:spAutoFit/>
          </a:bodyPr>
          <a:lstStyle/>
          <a:p>
            <a:pPr>
              <a:spcBef>
                <a:spcPts val="675"/>
              </a:spcBef>
              <a:buSzPct val="100000"/>
            </a:pPr>
            <a:r>
              <a:rPr lang="en-US" sz="1050" dirty="0">
                <a:solidFill>
                  <a:schemeClr val="bg1"/>
                </a:solidFill>
              </a:rPr>
              <a:t>Image credit: L3Harris Technologies</a:t>
            </a:r>
          </a:p>
        </p:txBody>
      </p:sp>
      <p:sp>
        <p:nvSpPr>
          <p:cNvPr id="24" name="TextBox 23">
            <a:extLst>
              <a:ext uri="{FF2B5EF4-FFF2-40B4-BE49-F238E27FC236}">
                <a16:creationId xmlns:a16="http://schemas.microsoft.com/office/drawing/2014/main" id="{E30D6AA8-E2CD-D859-C92E-E41AF1FBF969}"/>
              </a:ext>
            </a:extLst>
          </p:cNvPr>
          <p:cNvSpPr txBox="1"/>
          <p:nvPr/>
        </p:nvSpPr>
        <p:spPr>
          <a:xfrm>
            <a:off x="723175" y="5370408"/>
            <a:ext cx="1960788" cy="161583"/>
          </a:xfrm>
          <a:prstGeom prst="rect">
            <a:avLst/>
          </a:prstGeom>
          <a:noFill/>
        </p:spPr>
        <p:txBody>
          <a:bodyPr wrap="square" lIns="0" tIns="0" rIns="0" bIns="0" rtlCol="0">
            <a:spAutoFit/>
          </a:bodyPr>
          <a:lstStyle/>
          <a:p>
            <a:pPr>
              <a:spcBef>
                <a:spcPts val="675"/>
              </a:spcBef>
              <a:buSzPct val="100000"/>
            </a:pPr>
            <a:r>
              <a:rPr lang="en-US" sz="1050" dirty="0"/>
              <a:t>Image credit: L3Harris Technologies</a:t>
            </a:r>
          </a:p>
        </p:txBody>
      </p:sp>
      <p:pic>
        <p:nvPicPr>
          <p:cNvPr id="25" name="Picture 24">
            <a:extLst>
              <a:ext uri="{FF2B5EF4-FFF2-40B4-BE49-F238E27FC236}">
                <a16:creationId xmlns:a16="http://schemas.microsoft.com/office/drawing/2014/main" id="{65381212-86AA-72A0-3BA2-341AEAC1DECA}"/>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rot="16200000" flipV="1">
            <a:off x="1129175" y="3943538"/>
            <a:ext cx="1274036" cy="1514525"/>
          </a:xfrm>
          <a:prstGeom prst="rect">
            <a:avLst/>
          </a:prstGeom>
        </p:spPr>
      </p:pic>
      <p:sp>
        <p:nvSpPr>
          <p:cNvPr id="28" name="TextBox 27">
            <a:extLst>
              <a:ext uri="{FF2B5EF4-FFF2-40B4-BE49-F238E27FC236}">
                <a16:creationId xmlns:a16="http://schemas.microsoft.com/office/drawing/2014/main" id="{76DE1897-AFF8-6115-8C90-1DE7946AE1C6}"/>
              </a:ext>
            </a:extLst>
          </p:cNvPr>
          <p:cNvSpPr txBox="1"/>
          <p:nvPr/>
        </p:nvSpPr>
        <p:spPr>
          <a:xfrm>
            <a:off x="7316868" y="1209743"/>
            <a:ext cx="629981" cy="276999"/>
          </a:xfrm>
          <a:prstGeom prst="rect">
            <a:avLst/>
          </a:prstGeom>
          <a:noFill/>
        </p:spPr>
        <p:txBody>
          <a:bodyPr wrap="none" lIns="0" tIns="0" rIns="0" bIns="0" rtlCol="0">
            <a:spAutoFit/>
          </a:bodyPr>
          <a:lstStyle/>
          <a:p>
            <a:pPr>
              <a:spcBef>
                <a:spcPts val="900"/>
              </a:spcBef>
              <a:buSzPct val="100000"/>
            </a:pPr>
            <a:r>
              <a:rPr lang="en-US" dirty="0"/>
              <a:t>bipods</a:t>
            </a:r>
          </a:p>
        </p:txBody>
      </p:sp>
      <p:cxnSp>
        <p:nvCxnSpPr>
          <p:cNvPr id="29" name="Straight Arrow Connector 28">
            <a:extLst>
              <a:ext uri="{FF2B5EF4-FFF2-40B4-BE49-F238E27FC236}">
                <a16:creationId xmlns:a16="http://schemas.microsoft.com/office/drawing/2014/main" id="{0C019FEB-51E6-3834-0411-A14D89313EAC}"/>
              </a:ext>
            </a:extLst>
          </p:cNvPr>
          <p:cNvCxnSpPr>
            <a:cxnSpLocks/>
          </p:cNvCxnSpPr>
          <p:nvPr/>
        </p:nvCxnSpPr>
        <p:spPr>
          <a:xfrm flipH="1">
            <a:off x="6435261" y="1535632"/>
            <a:ext cx="1122227" cy="3486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46CCD8A8-846C-6DA1-268F-96BCB17C146F}"/>
              </a:ext>
            </a:extLst>
          </p:cNvPr>
          <p:cNvCxnSpPr>
            <a:cxnSpLocks/>
          </p:cNvCxnSpPr>
          <p:nvPr/>
        </p:nvCxnSpPr>
        <p:spPr>
          <a:xfrm flipH="1">
            <a:off x="7028190" y="1535632"/>
            <a:ext cx="539664" cy="6238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5B08A647-CC27-994C-F159-794A47C340A5}"/>
              </a:ext>
            </a:extLst>
          </p:cNvPr>
          <p:cNvSpPr txBox="1"/>
          <p:nvPr/>
        </p:nvSpPr>
        <p:spPr>
          <a:xfrm>
            <a:off x="8894983" y="4072692"/>
            <a:ext cx="1644809" cy="215444"/>
          </a:xfrm>
          <a:prstGeom prst="rect">
            <a:avLst/>
          </a:prstGeom>
          <a:noFill/>
        </p:spPr>
        <p:txBody>
          <a:bodyPr wrap="none" lIns="0" tIns="0" rIns="0" bIns="0" rtlCol="0">
            <a:spAutoFit/>
          </a:bodyPr>
          <a:lstStyle/>
          <a:p>
            <a:pPr>
              <a:spcBef>
                <a:spcPts val="900"/>
              </a:spcBef>
              <a:buSzPct val="100000"/>
            </a:pPr>
            <a:r>
              <a:rPr lang="en-US" sz="1400" dirty="0"/>
              <a:t>Protected gold coating</a:t>
            </a:r>
          </a:p>
        </p:txBody>
      </p:sp>
      <p:sp>
        <p:nvSpPr>
          <p:cNvPr id="32" name="TextBox 31">
            <a:extLst>
              <a:ext uri="{FF2B5EF4-FFF2-40B4-BE49-F238E27FC236}">
                <a16:creationId xmlns:a16="http://schemas.microsoft.com/office/drawing/2014/main" id="{2128BA2A-EC6B-24A4-4CCA-A91CD2D93CC7}"/>
              </a:ext>
            </a:extLst>
          </p:cNvPr>
          <p:cNvSpPr txBox="1"/>
          <p:nvPr/>
        </p:nvSpPr>
        <p:spPr>
          <a:xfrm>
            <a:off x="9169096" y="456944"/>
            <a:ext cx="1096582" cy="215444"/>
          </a:xfrm>
          <a:prstGeom prst="rect">
            <a:avLst/>
          </a:prstGeom>
          <a:noFill/>
        </p:spPr>
        <p:txBody>
          <a:bodyPr wrap="none" lIns="0" tIns="0" rIns="0" bIns="0" rtlCol="0">
            <a:spAutoFit/>
          </a:bodyPr>
          <a:lstStyle/>
          <a:p>
            <a:pPr>
              <a:spcBef>
                <a:spcPts val="900"/>
              </a:spcBef>
              <a:buSzPct val="100000"/>
            </a:pPr>
            <a:r>
              <a:rPr lang="en-US" sz="1400" dirty="0"/>
              <a:t>STM: uncoated</a:t>
            </a:r>
          </a:p>
        </p:txBody>
      </p:sp>
      <p:cxnSp>
        <p:nvCxnSpPr>
          <p:cNvPr id="36" name="Straight Arrow Connector 35">
            <a:extLst>
              <a:ext uri="{FF2B5EF4-FFF2-40B4-BE49-F238E27FC236}">
                <a16:creationId xmlns:a16="http://schemas.microsoft.com/office/drawing/2014/main" id="{EF6E2AAD-9D93-2D60-A995-BABC5C7FF60F}"/>
              </a:ext>
            </a:extLst>
          </p:cNvPr>
          <p:cNvCxnSpPr>
            <a:cxnSpLocks/>
          </p:cNvCxnSpPr>
          <p:nvPr/>
        </p:nvCxnSpPr>
        <p:spPr>
          <a:xfrm flipH="1">
            <a:off x="3023205" y="2997521"/>
            <a:ext cx="801821" cy="28966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1E3E69D3-3407-7C35-7584-E5DCE2CA522F}"/>
              </a:ext>
            </a:extLst>
          </p:cNvPr>
          <p:cNvCxnSpPr>
            <a:cxnSpLocks/>
          </p:cNvCxnSpPr>
          <p:nvPr/>
        </p:nvCxnSpPr>
        <p:spPr>
          <a:xfrm flipH="1">
            <a:off x="2764742" y="3078313"/>
            <a:ext cx="182900" cy="26725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401992AA-6C25-86E0-6E50-9A445D789344}"/>
              </a:ext>
            </a:extLst>
          </p:cNvPr>
          <p:cNvSpPr txBox="1"/>
          <p:nvPr/>
        </p:nvSpPr>
        <p:spPr>
          <a:xfrm>
            <a:off x="6057932" y="6050914"/>
            <a:ext cx="2316468" cy="276999"/>
          </a:xfrm>
          <a:prstGeom prst="rect">
            <a:avLst/>
          </a:prstGeom>
          <a:noFill/>
        </p:spPr>
        <p:txBody>
          <a:bodyPr wrap="none" lIns="0" tIns="0" rIns="0" bIns="0" rtlCol="0">
            <a:spAutoFit/>
          </a:bodyPr>
          <a:lstStyle/>
          <a:p>
            <a:pPr>
              <a:spcBef>
                <a:spcPts val="900"/>
              </a:spcBef>
              <a:buSzPct val="100000"/>
            </a:pPr>
            <a:r>
              <a:rPr lang="en-US" dirty="0"/>
              <a:t>MOSA Support Structure</a:t>
            </a:r>
          </a:p>
        </p:txBody>
      </p:sp>
      <p:cxnSp>
        <p:nvCxnSpPr>
          <p:cNvPr id="40" name="Straight Arrow Connector 39">
            <a:extLst>
              <a:ext uri="{FF2B5EF4-FFF2-40B4-BE49-F238E27FC236}">
                <a16:creationId xmlns:a16="http://schemas.microsoft.com/office/drawing/2014/main" id="{689C5CFD-A0D4-0896-D1FD-29EEA873E9BD}"/>
              </a:ext>
            </a:extLst>
          </p:cNvPr>
          <p:cNvCxnSpPr>
            <a:cxnSpLocks/>
            <a:stCxn id="39" idx="0"/>
          </p:cNvCxnSpPr>
          <p:nvPr/>
        </p:nvCxnSpPr>
        <p:spPr>
          <a:xfrm flipV="1">
            <a:off x="7216166" y="5411916"/>
            <a:ext cx="292900" cy="6389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195D3E80-EFC1-2F05-78C0-98A51D9E591F}"/>
              </a:ext>
            </a:extLst>
          </p:cNvPr>
          <p:cNvGrpSpPr/>
          <p:nvPr/>
        </p:nvGrpSpPr>
        <p:grpSpPr>
          <a:xfrm>
            <a:off x="3083503" y="1986717"/>
            <a:ext cx="595216" cy="1247434"/>
            <a:chOff x="1294982" y="2205019"/>
            <a:chExt cx="595216" cy="1247434"/>
          </a:xfrm>
        </p:grpSpPr>
        <p:sp>
          <p:nvSpPr>
            <p:cNvPr id="45" name="Rectangle 44">
              <a:extLst>
                <a:ext uri="{FF2B5EF4-FFF2-40B4-BE49-F238E27FC236}">
                  <a16:creationId xmlns:a16="http://schemas.microsoft.com/office/drawing/2014/main" id="{0704E653-120C-5999-DF5C-B6583BE4ABEF}"/>
                </a:ext>
              </a:extLst>
            </p:cNvPr>
            <p:cNvSpPr/>
            <p:nvPr/>
          </p:nvSpPr>
          <p:spPr>
            <a:xfrm>
              <a:off x="1340701" y="3215823"/>
              <a:ext cx="503778" cy="1615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349DC522-B9A4-BA67-7D84-CFD8397DCC4B}"/>
                </a:ext>
              </a:extLst>
            </p:cNvPr>
            <p:cNvSpPr/>
            <p:nvPr/>
          </p:nvSpPr>
          <p:spPr>
            <a:xfrm>
              <a:off x="1438708" y="2205019"/>
              <a:ext cx="319374" cy="92944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E87A6F48-2846-48EA-DE2D-16A809A1712F}"/>
                </a:ext>
              </a:extLst>
            </p:cNvPr>
            <p:cNvGrpSpPr/>
            <p:nvPr/>
          </p:nvGrpSpPr>
          <p:grpSpPr>
            <a:xfrm>
              <a:off x="1789860" y="2927617"/>
              <a:ext cx="100338" cy="443432"/>
              <a:chOff x="1789860" y="2927617"/>
              <a:chExt cx="100338" cy="443432"/>
            </a:xfrm>
          </p:grpSpPr>
          <p:sp>
            <p:nvSpPr>
              <p:cNvPr id="43" name="Rectangle 42">
                <a:extLst>
                  <a:ext uri="{FF2B5EF4-FFF2-40B4-BE49-F238E27FC236}">
                    <a16:creationId xmlns:a16="http://schemas.microsoft.com/office/drawing/2014/main" id="{0C5D97B6-6B90-5AB9-2079-4994FB5649F4}"/>
                  </a:ext>
                </a:extLst>
              </p:cNvPr>
              <p:cNvSpPr/>
              <p:nvPr/>
            </p:nvSpPr>
            <p:spPr>
              <a:xfrm>
                <a:off x="1844479" y="2927617"/>
                <a:ext cx="45719" cy="4434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5C48CD03-605A-985F-4245-FBE155DABECD}"/>
                  </a:ext>
                </a:extLst>
              </p:cNvPr>
              <p:cNvSpPr/>
              <p:nvPr/>
            </p:nvSpPr>
            <p:spPr>
              <a:xfrm flipH="1">
                <a:off x="1789860" y="2930786"/>
                <a:ext cx="18288" cy="19898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grpSp>
          <p:nvGrpSpPr>
            <p:cNvPr id="50" name="Group 49">
              <a:extLst>
                <a:ext uri="{FF2B5EF4-FFF2-40B4-BE49-F238E27FC236}">
                  <a16:creationId xmlns:a16="http://schemas.microsoft.com/office/drawing/2014/main" id="{A8072B6F-A636-983B-AB23-E7872451CAFE}"/>
                </a:ext>
              </a:extLst>
            </p:cNvPr>
            <p:cNvGrpSpPr/>
            <p:nvPr/>
          </p:nvGrpSpPr>
          <p:grpSpPr>
            <a:xfrm flipH="1">
              <a:off x="1294982" y="2933975"/>
              <a:ext cx="100338" cy="443432"/>
              <a:chOff x="1789860" y="2927617"/>
              <a:chExt cx="100338" cy="443432"/>
            </a:xfrm>
          </p:grpSpPr>
          <p:sp>
            <p:nvSpPr>
              <p:cNvPr id="51" name="Rectangle 50">
                <a:extLst>
                  <a:ext uri="{FF2B5EF4-FFF2-40B4-BE49-F238E27FC236}">
                    <a16:creationId xmlns:a16="http://schemas.microsoft.com/office/drawing/2014/main" id="{AD177141-F5E3-CB09-9065-D14FC7FC9664}"/>
                  </a:ext>
                </a:extLst>
              </p:cNvPr>
              <p:cNvSpPr/>
              <p:nvPr/>
            </p:nvSpPr>
            <p:spPr>
              <a:xfrm>
                <a:off x="1844479" y="2927617"/>
                <a:ext cx="45719" cy="4434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3C75673-4405-307C-ED56-0875F8234F5D}"/>
                  </a:ext>
                </a:extLst>
              </p:cNvPr>
              <p:cNvSpPr/>
              <p:nvPr/>
            </p:nvSpPr>
            <p:spPr>
              <a:xfrm flipH="1">
                <a:off x="1789860" y="2930786"/>
                <a:ext cx="18288" cy="19898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sp>
          <p:nvSpPr>
            <p:cNvPr id="53" name="Chord 52">
              <a:extLst>
                <a:ext uri="{FF2B5EF4-FFF2-40B4-BE49-F238E27FC236}">
                  <a16:creationId xmlns:a16="http://schemas.microsoft.com/office/drawing/2014/main" id="{8C2D61B8-30B9-A20D-F058-05B48A04182C}"/>
                </a:ext>
              </a:extLst>
            </p:cNvPr>
            <p:cNvSpPr>
              <a:spLocks noChangeAspect="1"/>
            </p:cNvSpPr>
            <p:nvPr/>
          </p:nvSpPr>
          <p:spPr>
            <a:xfrm rot="6732971">
              <a:off x="1461946" y="3178133"/>
              <a:ext cx="274320" cy="274320"/>
            </a:xfrm>
            <a:prstGeom prst="chord">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TextBox 53">
            <a:extLst>
              <a:ext uri="{FF2B5EF4-FFF2-40B4-BE49-F238E27FC236}">
                <a16:creationId xmlns:a16="http://schemas.microsoft.com/office/drawing/2014/main" id="{EF8B264F-AB75-DB55-A3FA-5DAE415F678C}"/>
              </a:ext>
            </a:extLst>
          </p:cNvPr>
          <p:cNvSpPr txBox="1"/>
          <p:nvPr/>
        </p:nvSpPr>
        <p:spPr>
          <a:xfrm>
            <a:off x="2838557" y="1606213"/>
            <a:ext cx="1065741" cy="276999"/>
          </a:xfrm>
          <a:prstGeom prst="rect">
            <a:avLst/>
          </a:prstGeom>
          <a:noFill/>
        </p:spPr>
        <p:txBody>
          <a:bodyPr wrap="none" lIns="0" tIns="0" rIns="0" bIns="0" rtlCol="0">
            <a:spAutoFit/>
          </a:bodyPr>
          <a:lstStyle/>
          <a:p>
            <a:pPr>
              <a:spcBef>
                <a:spcPts val="900"/>
              </a:spcBef>
              <a:buSzPct val="100000"/>
            </a:pPr>
            <a:r>
              <a:rPr lang="en-US" dirty="0"/>
              <a:t>Optical axis</a:t>
            </a:r>
          </a:p>
        </p:txBody>
      </p:sp>
      <p:sp>
        <p:nvSpPr>
          <p:cNvPr id="58" name="TextBox 57">
            <a:extLst>
              <a:ext uri="{FF2B5EF4-FFF2-40B4-BE49-F238E27FC236}">
                <a16:creationId xmlns:a16="http://schemas.microsoft.com/office/drawing/2014/main" id="{A3868D8F-E435-A562-A7E1-CD0030100C4A}"/>
              </a:ext>
            </a:extLst>
          </p:cNvPr>
          <p:cNvSpPr txBox="1"/>
          <p:nvPr/>
        </p:nvSpPr>
        <p:spPr>
          <a:xfrm>
            <a:off x="2902176" y="3221222"/>
            <a:ext cx="1036043" cy="215444"/>
          </a:xfrm>
          <a:prstGeom prst="rect">
            <a:avLst/>
          </a:prstGeom>
          <a:noFill/>
        </p:spPr>
        <p:txBody>
          <a:bodyPr wrap="square" lIns="0" tIns="0" rIns="0" bIns="0" rtlCol="0">
            <a:spAutoFit/>
          </a:bodyPr>
          <a:lstStyle/>
          <a:p>
            <a:pPr algn="ctr">
              <a:spcBef>
                <a:spcPts val="900"/>
              </a:spcBef>
              <a:buSzPct val="100000"/>
            </a:pPr>
            <a:r>
              <a:rPr lang="en-US" sz="1400" dirty="0"/>
              <a:t>M2 assembly</a:t>
            </a:r>
          </a:p>
        </p:txBody>
      </p:sp>
      <p:sp>
        <p:nvSpPr>
          <p:cNvPr id="59" name="TextBox 58">
            <a:extLst>
              <a:ext uri="{FF2B5EF4-FFF2-40B4-BE49-F238E27FC236}">
                <a16:creationId xmlns:a16="http://schemas.microsoft.com/office/drawing/2014/main" id="{96E3740B-5527-F410-F737-FB7534A617F2}"/>
              </a:ext>
            </a:extLst>
          </p:cNvPr>
          <p:cNvSpPr txBox="1"/>
          <p:nvPr/>
        </p:nvSpPr>
        <p:spPr>
          <a:xfrm>
            <a:off x="2135137" y="2012595"/>
            <a:ext cx="962123" cy="276999"/>
          </a:xfrm>
          <a:prstGeom prst="rect">
            <a:avLst/>
          </a:prstGeom>
          <a:noFill/>
        </p:spPr>
        <p:txBody>
          <a:bodyPr wrap="none" lIns="0" tIns="0" rIns="0" bIns="0" rtlCol="0">
            <a:spAutoFit/>
          </a:bodyPr>
          <a:lstStyle/>
          <a:p>
            <a:pPr>
              <a:spcBef>
                <a:spcPts val="900"/>
              </a:spcBef>
              <a:buSzPct val="100000"/>
            </a:pPr>
            <a:r>
              <a:rPr lang="en-US" dirty="0"/>
              <a:t>Epoxy pad</a:t>
            </a:r>
          </a:p>
        </p:txBody>
      </p:sp>
      <p:cxnSp>
        <p:nvCxnSpPr>
          <p:cNvPr id="60" name="Straight Arrow Connector 59">
            <a:extLst>
              <a:ext uri="{FF2B5EF4-FFF2-40B4-BE49-F238E27FC236}">
                <a16:creationId xmlns:a16="http://schemas.microsoft.com/office/drawing/2014/main" id="{B63C933D-B1F4-0751-8C8F-9F9CA7A48B0D}"/>
              </a:ext>
            </a:extLst>
          </p:cNvPr>
          <p:cNvCxnSpPr>
            <a:cxnSpLocks/>
          </p:cNvCxnSpPr>
          <p:nvPr/>
        </p:nvCxnSpPr>
        <p:spPr>
          <a:xfrm>
            <a:off x="3046292" y="2289312"/>
            <a:ext cx="104468" cy="3951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2BFE32C3-93DE-4C60-5BD8-2F3328EC76E5}"/>
              </a:ext>
            </a:extLst>
          </p:cNvPr>
          <p:cNvCxnSpPr>
            <a:cxnSpLocks/>
          </p:cNvCxnSpPr>
          <p:nvPr/>
        </p:nvCxnSpPr>
        <p:spPr>
          <a:xfrm>
            <a:off x="3387627" y="1872257"/>
            <a:ext cx="6898" cy="48212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1ED8B70A-B1F8-A1FA-21F2-C4BE52717B19}"/>
              </a:ext>
            </a:extLst>
          </p:cNvPr>
          <p:cNvSpPr txBox="1"/>
          <p:nvPr/>
        </p:nvSpPr>
        <p:spPr>
          <a:xfrm>
            <a:off x="3642935" y="2070429"/>
            <a:ext cx="571247" cy="276999"/>
          </a:xfrm>
          <a:prstGeom prst="rect">
            <a:avLst/>
          </a:prstGeom>
          <a:noFill/>
        </p:spPr>
        <p:txBody>
          <a:bodyPr wrap="none" lIns="0" tIns="0" rIns="0" bIns="0" rtlCol="0">
            <a:spAutoFit/>
          </a:bodyPr>
          <a:lstStyle/>
          <a:p>
            <a:pPr>
              <a:spcBef>
                <a:spcPts val="900"/>
              </a:spcBef>
              <a:buSzPct val="100000"/>
            </a:pPr>
            <a:r>
              <a:rPr lang="en-US" dirty="0"/>
              <a:t>Tower</a:t>
            </a:r>
          </a:p>
        </p:txBody>
      </p:sp>
      <p:sp>
        <p:nvSpPr>
          <p:cNvPr id="68" name="TextBox 67">
            <a:extLst>
              <a:ext uri="{FF2B5EF4-FFF2-40B4-BE49-F238E27FC236}">
                <a16:creationId xmlns:a16="http://schemas.microsoft.com/office/drawing/2014/main" id="{43D7FBE0-E1C1-7D1A-8728-42F58013DB43}"/>
              </a:ext>
            </a:extLst>
          </p:cNvPr>
          <p:cNvSpPr txBox="1"/>
          <p:nvPr/>
        </p:nvSpPr>
        <p:spPr>
          <a:xfrm>
            <a:off x="530908" y="2257977"/>
            <a:ext cx="1988928" cy="1107996"/>
          </a:xfrm>
          <a:prstGeom prst="rect">
            <a:avLst/>
          </a:prstGeom>
          <a:noFill/>
        </p:spPr>
        <p:txBody>
          <a:bodyPr wrap="square" lIns="0" tIns="0" rIns="0" bIns="0" rtlCol="0">
            <a:spAutoFit/>
          </a:bodyPr>
          <a:lstStyle/>
          <a:p>
            <a:pPr>
              <a:spcBef>
                <a:spcPts val="900"/>
              </a:spcBef>
              <a:buSzPct val="100000"/>
            </a:pPr>
            <a:r>
              <a:rPr lang="en-US" dirty="0"/>
              <a:t>Epoxy pads:</a:t>
            </a:r>
          </a:p>
          <a:p>
            <a:pPr marL="342900" indent="-166688">
              <a:buSzPct val="100000"/>
              <a:buFont typeface="+mj-lt"/>
              <a:buAutoNum type="arabicPeriod"/>
            </a:pPr>
            <a:r>
              <a:rPr lang="en-US" dirty="0"/>
              <a:t> In matched pairs</a:t>
            </a:r>
          </a:p>
          <a:p>
            <a:pPr marL="342900" indent="-166688">
              <a:buSzPct val="100000"/>
              <a:buFont typeface="+mj-lt"/>
              <a:buAutoNum type="arabicPeriod"/>
            </a:pPr>
            <a:r>
              <a:rPr lang="en-US" dirty="0"/>
              <a:t> Perpendicular to the optical axis</a:t>
            </a:r>
          </a:p>
        </p:txBody>
      </p:sp>
      <p:sp>
        <p:nvSpPr>
          <p:cNvPr id="56" name="TextBox 55">
            <a:extLst>
              <a:ext uri="{FF2B5EF4-FFF2-40B4-BE49-F238E27FC236}">
                <a16:creationId xmlns:a16="http://schemas.microsoft.com/office/drawing/2014/main" id="{65FB73C4-AB59-0D60-F8FE-6FDDC1DB7D78}"/>
              </a:ext>
            </a:extLst>
          </p:cNvPr>
          <p:cNvSpPr txBox="1"/>
          <p:nvPr/>
        </p:nvSpPr>
        <p:spPr>
          <a:xfrm>
            <a:off x="595082" y="1607332"/>
            <a:ext cx="1152047" cy="276999"/>
          </a:xfrm>
          <a:prstGeom prst="rect">
            <a:avLst/>
          </a:prstGeom>
          <a:noFill/>
        </p:spPr>
        <p:txBody>
          <a:bodyPr wrap="none" lIns="0" tIns="0" rIns="0" bIns="0" rtlCol="0">
            <a:spAutoFit/>
          </a:bodyPr>
          <a:lstStyle/>
          <a:p>
            <a:pPr>
              <a:spcBef>
                <a:spcPts val="900"/>
              </a:spcBef>
              <a:buSzPct val="100000"/>
            </a:pPr>
            <a:r>
              <a:rPr lang="en-US" b="1" dirty="0"/>
              <a:t>Joint Design</a:t>
            </a:r>
          </a:p>
        </p:txBody>
      </p:sp>
      <p:cxnSp>
        <p:nvCxnSpPr>
          <p:cNvPr id="57" name="Straight Arrow Connector 56">
            <a:extLst>
              <a:ext uri="{FF2B5EF4-FFF2-40B4-BE49-F238E27FC236}">
                <a16:creationId xmlns:a16="http://schemas.microsoft.com/office/drawing/2014/main" id="{9A8D3BBE-486B-A81B-1595-71671C1679F0}"/>
              </a:ext>
            </a:extLst>
          </p:cNvPr>
          <p:cNvCxnSpPr>
            <a:cxnSpLocks/>
          </p:cNvCxnSpPr>
          <p:nvPr/>
        </p:nvCxnSpPr>
        <p:spPr>
          <a:xfrm>
            <a:off x="3033881" y="2257977"/>
            <a:ext cx="532585" cy="5472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B2FDC9F6-9D35-6AFD-9266-60D2C0CF462C}"/>
              </a:ext>
            </a:extLst>
          </p:cNvPr>
          <p:cNvCxnSpPr>
            <a:cxnSpLocks/>
          </p:cNvCxnSpPr>
          <p:nvPr/>
        </p:nvCxnSpPr>
        <p:spPr>
          <a:xfrm flipH="1">
            <a:off x="3565044" y="2371760"/>
            <a:ext cx="288639" cy="118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7645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D72803F-2A9A-524F-8274-BBBCD9AD58D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576303" y="3150346"/>
            <a:ext cx="6457971" cy="2522670"/>
          </a:xfrm>
          <a:prstGeom prst="rect">
            <a:avLst/>
          </a:prstGeom>
        </p:spPr>
      </p:pic>
      <p:sp>
        <p:nvSpPr>
          <p:cNvPr id="2" name="Title 1">
            <a:extLst>
              <a:ext uri="{FF2B5EF4-FFF2-40B4-BE49-F238E27FC236}">
                <a16:creationId xmlns:a16="http://schemas.microsoft.com/office/drawing/2014/main" id="{FE579936-566C-454E-9729-0C012582D368}"/>
              </a:ext>
            </a:extLst>
          </p:cNvPr>
          <p:cNvSpPr>
            <a:spLocks noGrp="1"/>
          </p:cNvSpPr>
          <p:nvPr>
            <p:ph type="title"/>
          </p:nvPr>
        </p:nvSpPr>
        <p:spPr>
          <a:xfrm>
            <a:off x="838200" y="35026"/>
            <a:ext cx="10515600" cy="1325563"/>
          </a:xfrm>
        </p:spPr>
        <p:txBody>
          <a:bodyPr>
            <a:normAutofit/>
          </a:bodyPr>
          <a:lstStyle/>
          <a:p>
            <a:r>
              <a:rPr lang="en-US" sz="4000" b="1" dirty="0">
                <a:solidFill>
                  <a:srgbClr val="0432FF"/>
                </a:solidFill>
                <a:latin typeface="+mn-lt"/>
              </a:rPr>
              <a:t>Design Update for Flight</a:t>
            </a:r>
          </a:p>
        </p:txBody>
      </p:sp>
      <p:sp>
        <p:nvSpPr>
          <p:cNvPr id="3" name="Content Placeholder 2">
            <a:extLst>
              <a:ext uri="{FF2B5EF4-FFF2-40B4-BE49-F238E27FC236}">
                <a16:creationId xmlns:a16="http://schemas.microsoft.com/office/drawing/2014/main" id="{8EC922F5-18A5-4C4A-AA33-506C3FFE0250}"/>
              </a:ext>
            </a:extLst>
          </p:cNvPr>
          <p:cNvSpPr>
            <a:spLocks noGrp="1"/>
          </p:cNvSpPr>
          <p:nvPr>
            <p:ph idx="1"/>
          </p:nvPr>
        </p:nvSpPr>
        <p:spPr>
          <a:xfrm>
            <a:off x="504118" y="1331669"/>
            <a:ext cx="10515598" cy="1744282"/>
          </a:xfrm>
        </p:spPr>
        <p:txBody>
          <a:bodyPr>
            <a:normAutofit/>
          </a:bodyPr>
          <a:lstStyle/>
          <a:p>
            <a:r>
              <a:rPr lang="en-US" sz="2000" dirty="0"/>
              <a:t>Simulations at the University of Florida uncovered a geometrical Tilt-to-Length (TTL) coupling of relative angular motion between the bench and the telescope converted to pathlength by the offset between the large and small beams axes.</a:t>
            </a:r>
            <a:endParaRPr lang="en-US" sz="1600" dirty="0"/>
          </a:p>
        </p:txBody>
      </p:sp>
      <p:sp>
        <p:nvSpPr>
          <p:cNvPr id="12" name="Rectangle 11">
            <a:extLst>
              <a:ext uri="{FF2B5EF4-FFF2-40B4-BE49-F238E27FC236}">
                <a16:creationId xmlns:a16="http://schemas.microsoft.com/office/drawing/2014/main" id="{AE09D63A-A3B0-CA4E-97EE-D5717BFB1EC6}"/>
              </a:ext>
            </a:extLst>
          </p:cNvPr>
          <p:cNvSpPr/>
          <p:nvPr/>
        </p:nvSpPr>
        <p:spPr>
          <a:xfrm>
            <a:off x="8520171" y="3137456"/>
            <a:ext cx="397866" cy="276999"/>
          </a:xfrm>
          <a:prstGeom prst="rect">
            <a:avLst/>
          </a:prstGeom>
        </p:spPr>
        <p:txBody>
          <a:bodyPr wrap="none">
            <a:spAutoFit/>
          </a:bodyPr>
          <a:lstStyle/>
          <a:p>
            <a:pPr defTabSz="685800">
              <a:defRPr/>
            </a:pPr>
            <a:r>
              <a:rPr lang="en-US" sz="1200" b="1" dirty="0">
                <a:solidFill>
                  <a:srgbClr val="0070C0"/>
                </a:solidFill>
                <a:latin typeface="Calibri" panose="020F0502020204030204"/>
              </a:rPr>
              <a:t>M1</a:t>
            </a:r>
          </a:p>
        </p:txBody>
      </p:sp>
      <p:sp>
        <p:nvSpPr>
          <p:cNvPr id="13" name="Rectangle 12">
            <a:extLst>
              <a:ext uri="{FF2B5EF4-FFF2-40B4-BE49-F238E27FC236}">
                <a16:creationId xmlns:a16="http://schemas.microsoft.com/office/drawing/2014/main" id="{1DC44088-A541-F143-8D4C-0BB81AEC26B9}"/>
              </a:ext>
            </a:extLst>
          </p:cNvPr>
          <p:cNvSpPr/>
          <p:nvPr/>
        </p:nvSpPr>
        <p:spPr>
          <a:xfrm>
            <a:off x="4919779" y="5175981"/>
            <a:ext cx="397866" cy="276999"/>
          </a:xfrm>
          <a:prstGeom prst="rect">
            <a:avLst/>
          </a:prstGeom>
        </p:spPr>
        <p:txBody>
          <a:bodyPr wrap="none">
            <a:spAutoFit/>
          </a:bodyPr>
          <a:lstStyle/>
          <a:p>
            <a:pPr defTabSz="685800">
              <a:defRPr/>
            </a:pPr>
            <a:r>
              <a:rPr lang="en-US" sz="1200" b="1" dirty="0">
                <a:solidFill>
                  <a:srgbClr val="0070C0"/>
                </a:solidFill>
                <a:latin typeface="Calibri" panose="020F0502020204030204"/>
              </a:rPr>
              <a:t>M2</a:t>
            </a:r>
          </a:p>
        </p:txBody>
      </p:sp>
      <p:sp>
        <p:nvSpPr>
          <p:cNvPr id="16" name="Rectangle 15">
            <a:extLst>
              <a:ext uri="{FF2B5EF4-FFF2-40B4-BE49-F238E27FC236}">
                <a16:creationId xmlns:a16="http://schemas.microsoft.com/office/drawing/2014/main" id="{FD04D3D5-A320-4F40-AEC5-6B19EC8A4977}"/>
              </a:ext>
            </a:extLst>
          </p:cNvPr>
          <p:cNvSpPr/>
          <p:nvPr/>
        </p:nvSpPr>
        <p:spPr>
          <a:xfrm>
            <a:off x="10537197" y="5277102"/>
            <a:ext cx="1199267" cy="261610"/>
          </a:xfrm>
          <a:prstGeom prst="rect">
            <a:avLst/>
          </a:prstGeom>
        </p:spPr>
        <p:txBody>
          <a:bodyPr wrap="square">
            <a:spAutoFit/>
          </a:bodyPr>
          <a:lstStyle/>
          <a:p>
            <a:pPr defTabSz="685800">
              <a:defRPr/>
            </a:pPr>
            <a:r>
              <a:rPr lang="en-US" sz="1100" b="1" dirty="0">
                <a:solidFill>
                  <a:srgbClr val="002060"/>
                </a:solidFill>
                <a:latin typeface="Calibri" panose="020F0502020204030204"/>
              </a:rPr>
              <a:t>Small Pupil /stop</a:t>
            </a:r>
          </a:p>
        </p:txBody>
      </p:sp>
      <p:cxnSp>
        <p:nvCxnSpPr>
          <p:cNvPr id="22" name="Straight Connector 21">
            <a:extLst>
              <a:ext uri="{FF2B5EF4-FFF2-40B4-BE49-F238E27FC236}">
                <a16:creationId xmlns:a16="http://schemas.microsoft.com/office/drawing/2014/main" id="{DE9456CC-A38D-894A-9CD4-B437A890D63E}"/>
              </a:ext>
            </a:extLst>
          </p:cNvPr>
          <p:cNvCxnSpPr>
            <a:cxnSpLocks/>
          </p:cNvCxnSpPr>
          <p:nvPr/>
        </p:nvCxnSpPr>
        <p:spPr>
          <a:xfrm>
            <a:off x="10777988" y="3515732"/>
            <a:ext cx="0" cy="1521186"/>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9393A1D-6279-FB47-BA04-F0A61362B6CD}"/>
              </a:ext>
            </a:extLst>
          </p:cNvPr>
          <p:cNvSpPr/>
          <p:nvPr/>
        </p:nvSpPr>
        <p:spPr>
          <a:xfrm>
            <a:off x="10666467" y="4118840"/>
            <a:ext cx="256286" cy="256286"/>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5" name="Rectangle 24">
            <a:extLst>
              <a:ext uri="{FF2B5EF4-FFF2-40B4-BE49-F238E27FC236}">
                <a16:creationId xmlns:a16="http://schemas.microsoft.com/office/drawing/2014/main" id="{FE86F4FF-FE0D-8644-A03C-9E065F86F5EB}"/>
              </a:ext>
            </a:extLst>
          </p:cNvPr>
          <p:cNvSpPr/>
          <p:nvPr/>
        </p:nvSpPr>
        <p:spPr>
          <a:xfrm>
            <a:off x="9635672" y="3358926"/>
            <a:ext cx="334880" cy="2209701"/>
          </a:xfrm>
          <a:prstGeom prst="rect">
            <a:avLst/>
          </a:prstGeom>
          <a:solidFill>
            <a:schemeClr val="accent4">
              <a:lumMod val="60000"/>
              <a:lumOff val="40000"/>
              <a:alpha val="57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6" name="TextBox 25">
            <a:extLst>
              <a:ext uri="{FF2B5EF4-FFF2-40B4-BE49-F238E27FC236}">
                <a16:creationId xmlns:a16="http://schemas.microsoft.com/office/drawing/2014/main" id="{D567EBDE-D2C3-524B-B0E9-F786C9180E81}"/>
              </a:ext>
            </a:extLst>
          </p:cNvPr>
          <p:cNvSpPr txBox="1"/>
          <p:nvPr/>
        </p:nvSpPr>
        <p:spPr>
          <a:xfrm>
            <a:off x="10911916" y="4097610"/>
            <a:ext cx="727057" cy="246078"/>
          </a:xfrm>
          <a:prstGeom prst="rect">
            <a:avLst/>
          </a:prstGeom>
          <a:noFill/>
        </p:spPr>
        <p:txBody>
          <a:bodyPr wrap="none" rtlCol="0">
            <a:spAutoFit/>
          </a:bodyPr>
          <a:lstStyle/>
          <a:p>
            <a:r>
              <a:rPr lang="en-US" sz="1400" b="1" dirty="0">
                <a:solidFill>
                  <a:srgbClr val="00B0F0"/>
                </a:solidFill>
              </a:rPr>
              <a:t>Test Mass</a:t>
            </a:r>
          </a:p>
        </p:txBody>
      </p:sp>
      <p:sp>
        <p:nvSpPr>
          <p:cNvPr id="27" name="TextBox 26">
            <a:extLst>
              <a:ext uri="{FF2B5EF4-FFF2-40B4-BE49-F238E27FC236}">
                <a16:creationId xmlns:a16="http://schemas.microsoft.com/office/drawing/2014/main" id="{E4717348-C39F-414D-A282-A7A565A9DFCA}"/>
              </a:ext>
            </a:extLst>
          </p:cNvPr>
          <p:cNvSpPr txBox="1"/>
          <p:nvPr/>
        </p:nvSpPr>
        <p:spPr>
          <a:xfrm>
            <a:off x="9780182" y="2814558"/>
            <a:ext cx="728858" cy="418332"/>
          </a:xfrm>
          <a:prstGeom prst="rect">
            <a:avLst/>
          </a:prstGeom>
          <a:noFill/>
        </p:spPr>
        <p:txBody>
          <a:bodyPr wrap="square" rtlCol="0">
            <a:spAutoFit/>
          </a:bodyPr>
          <a:lstStyle/>
          <a:p>
            <a:pPr algn="ctr"/>
            <a:r>
              <a:rPr lang="en-US" sz="1400" b="1" dirty="0">
                <a:solidFill>
                  <a:srgbClr val="00B0F0"/>
                </a:solidFill>
              </a:rPr>
              <a:t>Optical Bench</a:t>
            </a:r>
          </a:p>
        </p:txBody>
      </p:sp>
      <p:sp>
        <p:nvSpPr>
          <p:cNvPr id="28" name="Triangle 27">
            <a:extLst>
              <a:ext uri="{FF2B5EF4-FFF2-40B4-BE49-F238E27FC236}">
                <a16:creationId xmlns:a16="http://schemas.microsoft.com/office/drawing/2014/main" id="{1469B7DE-DD0F-5C45-89D1-AD89E6F1E562}"/>
              </a:ext>
            </a:extLst>
          </p:cNvPr>
          <p:cNvSpPr/>
          <p:nvPr/>
        </p:nvSpPr>
        <p:spPr>
          <a:xfrm>
            <a:off x="9407323" y="4254931"/>
            <a:ext cx="45719" cy="114578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Right Triangle 28">
            <a:extLst>
              <a:ext uri="{FF2B5EF4-FFF2-40B4-BE49-F238E27FC236}">
                <a16:creationId xmlns:a16="http://schemas.microsoft.com/office/drawing/2014/main" id="{E10921CE-3E84-B94C-9D72-D95FE6C96FBE}"/>
              </a:ext>
            </a:extLst>
          </p:cNvPr>
          <p:cNvSpPr/>
          <p:nvPr/>
        </p:nvSpPr>
        <p:spPr>
          <a:xfrm flipH="1">
            <a:off x="9385297" y="5192257"/>
            <a:ext cx="249589" cy="305850"/>
          </a:xfrm>
          <a:prstGeom prst="rtTriangle">
            <a:avLst/>
          </a:prstGeom>
          <a:solidFill>
            <a:schemeClr val="accent4">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2" name="TextBox 31">
            <a:extLst>
              <a:ext uri="{FF2B5EF4-FFF2-40B4-BE49-F238E27FC236}">
                <a16:creationId xmlns:a16="http://schemas.microsoft.com/office/drawing/2014/main" id="{13E860A8-E8A5-8640-9579-EA08C81ACB05}"/>
              </a:ext>
            </a:extLst>
          </p:cNvPr>
          <p:cNvSpPr txBox="1"/>
          <p:nvPr/>
        </p:nvSpPr>
        <p:spPr>
          <a:xfrm>
            <a:off x="10154128" y="5019402"/>
            <a:ext cx="1472607" cy="246221"/>
          </a:xfrm>
          <a:prstGeom prst="rect">
            <a:avLst/>
          </a:prstGeom>
          <a:noFill/>
        </p:spPr>
        <p:txBody>
          <a:bodyPr wrap="square" rtlCol="0">
            <a:spAutoFit/>
          </a:bodyPr>
          <a:lstStyle/>
          <a:p>
            <a:r>
              <a:rPr lang="en-US" sz="1000" dirty="0">
                <a:solidFill>
                  <a:srgbClr val="00B0F0"/>
                </a:solidFill>
              </a:rPr>
              <a:t>Beam folded onto bench</a:t>
            </a:r>
          </a:p>
        </p:txBody>
      </p:sp>
      <p:sp>
        <p:nvSpPr>
          <p:cNvPr id="38" name="TextBox 37">
            <a:extLst>
              <a:ext uri="{FF2B5EF4-FFF2-40B4-BE49-F238E27FC236}">
                <a16:creationId xmlns:a16="http://schemas.microsoft.com/office/drawing/2014/main" id="{37DDFB33-747B-524D-892D-437B45A9E6EC}"/>
              </a:ext>
            </a:extLst>
          </p:cNvPr>
          <p:cNvSpPr txBox="1"/>
          <p:nvPr/>
        </p:nvSpPr>
        <p:spPr>
          <a:xfrm>
            <a:off x="7909942" y="5373116"/>
            <a:ext cx="794448" cy="461665"/>
          </a:xfrm>
          <a:prstGeom prst="rect">
            <a:avLst/>
          </a:prstGeom>
          <a:noFill/>
        </p:spPr>
        <p:txBody>
          <a:bodyPr wrap="none" rtlCol="0">
            <a:spAutoFit/>
          </a:bodyPr>
          <a:lstStyle/>
          <a:p>
            <a:r>
              <a:rPr lang="en-US" sz="2400" dirty="0" err="1">
                <a:solidFill>
                  <a:srgbClr val="FF0000"/>
                </a:solidFill>
                <a:latin typeface="Calibri" panose="020F0502020204030204" pitchFamily="34" charset="0"/>
                <a:cs typeface="Calibri" panose="020F0502020204030204" pitchFamily="34" charset="0"/>
              </a:rPr>
              <a:t>L</a:t>
            </a:r>
            <a:r>
              <a:rPr lang="en-US" sz="2400" baseline="-25000" dirty="0" err="1">
                <a:solidFill>
                  <a:srgbClr val="FF0000"/>
                </a:solidFill>
                <a:latin typeface="Calibri" panose="020F0502020204030204" pitchFamily="34" charset="0"/>
                <a:cs typeface="Calibri" panose="020F0502020204030204" pitchFamily="34" charset="0"/>
              </a:rPr>
              <a:t>offset</a:t>
            </a:r>
            <a:endParaRPr lang="en-US" sz="1400" dirty="0">
              <a:solidFill>
                <a:srgbClr val="FF0000"/>
              </a:solidFill>
              <a:latin typeface="Calibri" panose="020F0502020204030204" pitchFamily="34" charset="0"/>
              <a:cs typeface="Calibri" panose="020F0502020204030204" pitchFamily="34" charset="0"/>
            </a:endParaRPr>
          </a:p>
        </p:txBody>
      </p:sp>
      <p:cxnSp>
        <p:nvCxnSpPr>
          <p:cNvPr id="40" name="Straight Arrow Connector 39">
            <a:extLst>
              <a:ext uri="{FF2B5EF4-FFF2-40B4-BE49-F238E27FC236}">
                <a16:creationId xmlns:a16="http://schemas.microsoft.com/office/drawing/2014/main" id="{9557A99B-B9BD-894D-9C5F-A69D1F90FBCB}"/>
              </a:ext>
            </a:extLst>
          </p:cNvPr>
          <p:cNvCxnSpPr>
            <a:cxnSpLocks/>
          </p:cNvCxnSpPr>
          <p:nvPr/>
        </p:nvCxnSpPr>
        <p:spPr>
          <a:xfrm>
            <a:off x="9375362" y="4276325"/>
            <a:ext cx="1" cy="1096985"/>
          </a:xfrm>
          <a:prstGeom prst="straightConnector1">
            <a:avLst/>
          </a:prstGeom>
          <a:ln w="2222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8" name="Right Brace 67">
            <a:extLst>
              <a:ext uri="{FF2B5EF4-FFF2-40B4-BE49-F238E27FC236}">
                <a16:creationId xmlns:a16="http://schemas.microsoft.com/office/drawing/2014/main" id="{80BA4215-8CA0-4A4D-8EF0-3BD3B3EBC8CA}"/>
              </a:ext>
            </a:extLst>
          </p:cNvPr>
          <p:cNvSpPr/>
          <p:nvPr/>
        </p:nvSpPr>
        <p:spPr>
          <a:xfrm rot="5400000">
            <a:off x="10208877" y="3936151"/>
            <a:ext cx="62451" cy="851402"/>
          </a:xfrm>
          <a:prstGeom prst="righ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TextBox 68">
            <a:extLst>
              <a:ext uri="{FF2B5EF4-FFF2-40B4-BE49-F238E27FC236}">
                <a16:creationId xmlns:a16="http://schemas.microsoft.com/office/drawing/2014/main" id="{57C8827E-0E0D-B84A-B2C7-B90464EDCA6A}"/>
              </a:ext>
            </a:extLst>
          </p:cNvPr>
          <p:cNvSpPr txBox="1"/>
          <p:nvPr/>
        </p:nvSpPr>
        <p:spPr>
          <a:xfrm>
            <a:off x="10941932" y="4525364"/>
            <a:ext cx="775340" cy="400110"/>
          </a:xfrm>
          <a:prstGeom prst="rect">
            <a:avLst/>
          </a:prstGeom>
          <a:noFill/>
        </p:spPr>
        <p:txBody>
          <a:bodyPr wrap="none" rtlCol="0">
            <a:spAutoFit/>
          </a:bodyPr>
          <a:lstStyle/>
          <a:p>
            <a:r>
              <a:rPr lang="en-US" sz="2000" dirty="0">
                <a:solidFill>
                  <a:srgbClr val="0432FF"/>
                </a:solidFill>
                <a:latin typeface="Calibri" panose="020F0502020204030204" pitchFamily="34" charset="0"/>
                <a:cs typeface="Calibri" panose="020F0502020204030204" pitchFamily="34" charset="0"/>
              </a:rPr>
              <a:t>L</a:t>
            </a:r>
            <a:r>
              <a:rPr lang="en-US" sz="2000" baseline="-25000" dirty="0">
                <a:solidFill>
                  <a:srgbClr val="0432FF"/>
                </a:solidFill>
                <a:latin typeface="Calibri" panose="020F0502020204030204" pitchFamily="34" charset="0"/>
                <a:cs typeface="Calibri" panose="020F0502020204030204" pitchFamily="34" charset="0"/>
              </a:rPr>
              <a:t>OB-TM</a:t>
            </a:r>
            <a:endParaRPr lang="en-US" sz="2000" dirty="0">
              <a:solidFill>
                <a:srgbClr val="0432FF"/>
              </a:solidFill>
              <a:latin typeface="Calibri" panose="020F0502020204030204" pitchFamily="34" charset="0"/>
              <a:cs typeface="Calibri" panose="020F0502020204030204" pitchFamily="34" charset="0"/>
            </a:endParaRPr>
          </a:p>
        </p:txBody>
      </p:sp>
      <p:cxnSp>
        <p:nvCxnSpPr>
          <p:cNvPr id="70" name="Straight Arrow Connector 69">
            <a:extLst>
              <a:ext uri="{FF2B5EF4-FFF2-40B4-BE49-F238E27FC236}">
                <a16:creationId xmlns:a16="http://schemas.microsoft.com/office/drawing/2014/main" id="{EDCBFEEC-A5DD-824D-8DB2-78BBCEDCA8AF}"/>
              </a:ext>
            </a:extLst>
          </p:cNvPr>
          <p:cNvCxnSpPr>
            <a:cxnSpLocks/>
            <a:stCxn id="69" idx="1"/>
          </p:cNvCxnSpPr>
          <p:nvPr/>
        </p:nvCxnSpPr>
        <p:spPr>
          <a:xfrm flipH="1" flipV="1">
            <a:off x="10255054" y="4433474"/>
            <a:ext cx="686878" cy="29194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8" name="Arc 77">
            <a:extLst>
              <a:ext uri="{FF2B5EF4-FFF2-40B4-BE49-F238E27FC236}">
                <a16:creationId xmlns:a16="http://schemas.microsoft.com/office/drawing/2014/main" id="{22BA9031-E4C2-174B-99CF-5128EC80CD59}"/>
              </a:ext>
            </a:extLst>
          </p:cNvPr>
          <p:cNvSpPr/>
          <p:nvPr/>
        </p:nvSpPr>
        <p:spPr>
          <a:xfrm rot="16200000" flipV="1">
            <a:off x="9150424" y="4358862"/>
            <a:ext cx="574239" cy="2029268"/>
          </a:xfrm>
          <a:prstGeom prst="arc">
            <a:avLst>
              <a:gd name="adj1" fmla="val 16165325"/>
              <a:gd name="adj2" fmla="val 0"/>
            </a:avLst>
          </a:prstGeom>
          <a:ln>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84" name="Straight Connector 83">
            <a:extLst>
              <a:ext uri="{FF2B5EF4-FFF2-40B4-BE49-F238E27FC236}">
                <a16:creationId xmlns:a16="http://schemas.microsoft.com/office/drawing/2014/main" id="{91B2D19A-C63D-9749-BB7C-4A28038A104F}"/>
              </a:ext>
            </a:extLst>
          </p:cNvPr>
          <p:cNvCxnSpPr>
            <a:cxnSpLocks/>
          </p:cNvCxnSpPr>
          <p:nvPr/>
        </p:nvCxnSpPr>
        <p:spPr>
          <a:xfrm>
            <a:off x="9449253" y="5377962"/>
            <a:ext cx="152125" cy="7169"/>
          </a:xfrm>
          <a:prstGeom prst="line">
            <a:avLst/>
          </a:prstGeom>
          <a:ln w="9525">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Content Placeholder 2">
            <a:extLst>
              <a:ext uri="{FF2B5EF4-FFF2-40B4-BE49-F238E27FC236}">
                <a16:creationId xmlns:a16="http://schemas.microsoft.com/office/drawing/2014/main" id="{10D5514B-B4E1-4141-A3F5-AD78D5ED5D42}"/>
              </a:ext>
            </a:extLst>
          </p:cNvPr>
          <p:cNvSpPr txBox="1">
            <a:spLocks/>
          </p:cNvSpPr>
          <p:nvPr/>
        </p:nvSpPr>
        <p:spPr>
          <a:xfrm>
            <a:off x="501773" y="2302274"/>
            <a:ext cx="3822414" cy="40540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For the (TEL-OB interface):</a:t>
            </a:r>
          </a:p>
          <a:p>
            <a:pPr lvl="1"/>
            <a:r>
              <a:rPr lang="en-US" sz="1800" dirty="0"/>
              <a:t> the effect is proportional to the sine of the tilt angle (~ </a:t>
            </a:r>
            <a:r>
              <a:rPr lang="en-US" sz="1800" dirty="0" err="1">
                <a:latin typeface="Symbol" pitchFamily="2" charset="2"/>
              </a:rPr>
              <a:t>dq</a:t>
            </a:r>
            <a:r>
              <a:rPr lang="en-US" sz="1800" dirty="0"/>
              <a:t>) x </a:t>
            </a:r>
            <a:r>
              <a:rPr lang="en-US" sz="1800" dirty="0" err="1"/>
              <a:t>L</a:t>
            </a:r>
            <a:r>
              <a:rPr lang="en-US" sz="1800" baseline="-25000" dirty="0" err="1"/>
              <a:t>offset</a:t>
            </a:r>
            <a:endParaRPr lang="en-US" sz="1800" dirty="0"/>
          </a:p>
          <a:p>
            <a:r>
              <a:rPr lang="en-US" sz="2000" dirty="0"/>
              <a:t>For the OB-Test mass:</a:t>
            </a:r>
          </a:p>
          <a:p>
            <a:pPr lvl="1"/>
            <a:r>
              <a:rPr lang="en-US" sz="1800" dirty="0"/>
              <a:t>the effect is proportional to the cosine of the tilt angle (~ </a:t>
            </a:r>
            <a:r>
              <a:rPr lang="en-US" sz="1800" dirty="0">
                <a:latin typeface="Symbol" pitchFamily="2" charset="2"/>
              </a:rPr>
              <a:t>dq</a:t>
            </a:r>
            <a:r>
              <a:rPr lang="en-US" sz="1800" baseline="30000" dirty="0">
                <a:latin typeface="Symbol" pitchFamily="2" charset="2"/>
              </a:rPr>
              <a:t>2</a:t>
            </a:r>
            <a:r>
              <a:rPr lang="en-US" sz="1800" dirty="0"/>
              <a:t>)</a:t>
            </a:r>
          </a:p>
          <a:p>
            <a:r>
              <a:rPr lang="en-US" sz="1800" dirty="0">
                <a:solidFill>
                  <a:srgbClr val="FF0000"/>
                </a:solidFill>
              </a:rPr>
              <a:t>Make the TEL-OB interface on-axis</a:t>
            </a:r>
          </a:p>
          <a:p>
            <a:pPr lvl="1"/>
            <a:endParaRPr lang="en-US" sz="1800" dirty="0"/>
          </a:p>
          <a:p>
            <a:pPr marL="0" indent="0">
              <a:buFont typeface="Arial" panose="020B0604020202020204" pitchFamily="34" charset="0"/>
              <a:buNone/>
            </a:pPr>
            <a:endParaRPr lang="en-US" sz="1800" dirty="0"/>
          </a:p>
          <a:p>
            <a:pPr lvl="1"/>
            <a:endParaRPr lang="en-US" sz="1600" dirty="0"/>
          </a:p>
          <a:p>
            <a:pPr lvl="1"/>
            <a:endParaRPr lang="en-US" sz="1600" dirty="0"/>
          </a:p>
          <a:p>
            <a:pPr marL="457200" lvl="1" indent="0">
              <a:buFont typeface="Arial" panose="020B0604020202020204" pitchFamily="34" charset="0"/>
              <a:buNone/>
            </a:pPr>
            <a:endParaRPr lang="en-US" sz="1600" dirty="0"/>
          </a:p>
        </p:txBody>
      </p:sp>
      <p:sp>
        <p:nvSpPr>
          <p:cNvPr id="30" name="TextBox 29">
            <a:extLst>
              <a:ext uri="{FF2B5EF4-FFF2-40B4-BE49-F238E27FC236}">
                <a16:creationId xmlns:a16="http://schemas.microsoft.com/office/drawing/2014/main" id="{E230C674-371E-F544-A6BE-536F32861D8A}"/>
              </a:ext>
            </a:extLst>
          </p:cNvPr>
          <p:cNvSpPr txBox="1"/>
          <p:nvPr/>
        </p:nvSpPr>
        <p:spPr>
          <a:xfrm>
            <a:off x="2000041" y="5142512"/>
            <a:ext cx="2491243" cy="923330"/>
          </a:xfrm>
          <a:prstGeom prst="rect">
            <a:avLst/>
          </a:prstGeom>
          <a:noFill/>
        </p:spPr>
        <p:txBody>
          <a:bodyPr wrap="square" rtlCol="0">
            <a:spAutoFit/>
          </a:bodyPr>
          <a:lstStyle/>
          <a:p>
            <a:pPr algn="ctr"/>
            <a:r>
              <a:rPr lang="en-US" b="1" dirty="0">
                <a:solidFill>
                  <a:srgbClr val="0432FF"/>
                </a:solidFill>
              </a:rPr>
              <a:t>Measurement axis is test mass to test mass between spacecraft</a:t>
            </a:r>
          </a:p>
        </p:txBody>
      </p:sp>
      <p:cxnSp>
        <p:nvCxnSpPr>
          <p:cNvPr id="33" name="Straight Arrow Connector 32">
            <a:extLst>
              <a:ext uri="{FF2B5EF4-FFF2-40B4-BE49-F238E27FC236}">
                <a16:creationId xmlns:a16="http://schemas.microsoft.com/office/drawing/2014/main" id="{BBE7CD46-DAB8-6E4A-867D-6DE98A0F32AD}"/>
              </a:ext>
            </a:extLst>
          </p:cNvPr>
          <p:cNvCxnSpPr>
            <a:cxnSpLocks/>
          </p:cNvCxnSpPr>
          <p:nvPr/>
        </p:nvCxnSpPr>
        <p:spPr>
          <a:xfrm flipV="1">
            <a:off x="4091757" y="4276325"/>
            <a:ext cx="676670" cy="89965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5D571D9F-14BC-4E49-9836-A4FB6AAB816D}"/>
              </a:ext>
            </a:extLst>
          </p:cNvPr>
          <p:cNvSpPr txBox="1"/>
          <p:nvPr/>
        </p:nvSpPr>
        <p:spPr>
          <a:xfrm>
            <a:off x="7268117" y="5898321"/>
            <a:ext cx="3673815" cy="646331"/>
          </a:xfrm>
          <a:prstGeom prst="rect">
            <a:avLst/>
          </a:prstGeom>
          <a:noFill/>
        </p:spPr>
        <p:txBody>
          <a:bodyPr wrap="square" rtlCol="0">
            <a:spAutoFit/>
          </a:bodyPr>
          <a:lstStyle/>
          <a:p>
            <a:pPr algn="ctr"/>
            <a:r>
              <a:rPr lang="en-US" b="1" dirty="0">
                <a:solidFill>
                  <a:srgbClr val="0432FF"/>
                </a:solidFill>
              </a:rPr>
              <a:t>Moveable Optical Subassembly (MOSA) geometry</a:t>
            </a:r>
          </a:p>
        </p:txBody>
      </p:sp>
      <p:cxnSp>
        <p:nvCxnSpPr>
          <p:cNvPr id="20" name="Straight Connector 19">
            <a:extLst>
              <a:ext uri="{FF2B5EF4-FFF2-40B4-BE49-F238E27FC236}">
                <a16:creationId xmlns:a16="http://schemas.microsoft.com/office/drawing/2014/main" id="{EB17E88E-8501-9D4A-8C40-FA437CB97A07}"/>
              </a:ext>
            </a:extLst>
          </p:cNvPr>
          <p:cNvCxnSpPr>
            <a:cxnSpLocks/>
          </p:cNvCxnSpPr>
          <p:nvPr/>
        </p:nvCxnSpPr>
        <p:spPr>
          <a:xfrm>
            <a:off x="9814401" y="4257086"/>
            <a:ext cx="82966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4" name="Right Arrow 33">
            <a:extLst>
              <a:ext uri="{FF2B5EF4-FFF2-40B4-BE49-F238E27FC236}">
                <a16:creationId xmlns:a16="http://schemas.microsoft.com/office/drawing/2014/main" id="{5DE47F5C-210D-014D-8845-A0487737C20A}"/>
              </a:ext>
            </a:extLst>
          </p:cNvPr>
          <p:cNvSpPr/>
          <p:nvPr/>
        </p:nvSpPr>
        <p:spPr>
          <a:xfrm>
            <a:off x="4768427" y="4165602"/>
            <a:ext cx="5897377" cy="175659"/>
          </a:xfrm>
          <a:prstGeom prst="rightArrow">
            <a:avLst/>
          </a:prstGeom>
          <a:solidFill>
            <a:schemeClr val="accent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Arrow Connector 30">
            <a:extLst>
              <a:ext uri="{FF2B5EF4-FFF2-40B4-BE49-F238E27FC236}">
                <a16:creationId xmlns:a16="http://schemas.microsoft.com/office/drawing/2014/main" id="{72C00F62-C0E2-C940-BEAE-FD3A81958B9C}"/>
              </a:ext>
            </a:extLst>
          </p:cNvPr>
          <p:cNvCxnSpPr>
            <a:cxnSpLocks/>
          </p:cNvCxnSpPr>
          <p:nvPr/>
        </p:nvCxnSpPr>
        <p:spPr>
          <a:xfrm flipV="1">
            <a:off x="8307166" y="4778843"/>
            <a:ext cx="1059020" cy="80198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D1AC292-F576-8CE2-0C87-37AC30F441AF}"/>
              </a:ext>
            </a:extLst>
          </p:cNvPr>
          <p:cNvSpPr>
            <a:spLocks noGrp="1"/>
          </p:cNvSpPr>
          <p:nvPr>
            <p:ph type="sldNum" sz="quarter" idx="12"/>
          </p:nvPr>
        </p:nvSpPr>
        <p:spPr/>
        <p:txBody>
          <a:bodyPr/>
          <a:lstStyle/>
          <a:p>
            <a:fld id="{32F73669-1148-499A-8244-3F65AEF7D7B7}" type="slidenum">
              <a:rPr lang="en-US" smtClean="0"/>
              <a:t>17</a:t>
            </a:fld>
            <a:endParaRPr lang="en-US"/>
          </a:p>
        </p:txBody>
      </p:sp>
      <p:sp>
        <p:nvSpPr>
          <p:cNvPr id="35" name="TextBox 34">
            <a:extLst>
              <a:ext uri="{FF2B5EF4-FFF2-40B4-BE49-F238E27FC236}">
                <a16:creationId xmlns:a16="http://schemas.microsoft.com/office/drawing/2014/main" id="{5B999CCB-D5F5-DCAD-3719-A5F12D571487}"/>
              </a:ext>
            </a:extLst>
          </p:cNvPr>
          <p:cNvSpPr txBox="1"/>
          <p:nvPr/>
        </p:nvSpPr>
        <p:spPr>
          <a:xfrm>
            <a:off x="9449253" y="2218429"/>
            <a:ext cx="506769" cy="369332"/>
          </a:xfrm>
          <a:prstGeom prst="rect">
            <a:avLst/>
          </a:prstGeom>
          <a:noFill/>
        </p:spPr>
        <p:txBody>
          <a:bodyPr wrap="square">
            <a:spAutoFit/>
          </a:bodyPr>
          <a:lstStyle/>
          <a:p>
            <a:r>
              <a:rPr lang="en-US" sz="1800" dirty="0" err="1">
                <a:latin typeface="Symbol" pitchFamily="2" charset="2"/>
              </a:rPr>
              <a:t>dq</a:t>
            </a:r>
            <a:endParaRPr lang="en-US" dirty="0"/>
          </a:p>
        </p:txBody>
      </p:sp>
      <p:cxnSp>
        <p:nvCxnSpPr>
          <p:cNvPr id="7" name="Straight Connector 6">
            <a:extLst>
              <a:ext uri="{FF2B5EF4-FFF2-40B4-BE49-F238E27FC236}">
                <a16:creationId xmlns:a16="http://schemas.microsoft.com/office/drawing/2014/main" id="{737B7375-654C-97B7-695C-B190A20B4A4D}"/>
              </a:ext>
            </a:extLst>
          </p:cNvPr>
          <p:cNvCxnSpPr/>
          <p:nvPr/>
        </p:nvCxnSpPr>
        <p:spPr>
          <a:xfrm flipV="1">
            <a:off x="9803112" y="2556861"/>
            <a:ext cx="0" cy="16878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2C38E4-FFAF-0D72-3243-CD135581D850}"/>
              </a:ext>
            </a:extLst>
          </p:cNvPr>
          <p:cNvCxnSpPr>
            <a:cxnSpLocks/>
          </p:cNvCxnSpPr>
          <p:nvPr/>
        </p:nvCxnSpPr>
        <p:spPr>
          <a:xfrm flipH="1" flipV="1">
            <a:off x="9531284" y="2565606"/>
            <a:ext cx="271828" cy="16790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5177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12F5A816-D5CF-3642-AFAF-21818FB177B8}"/>
              </a:ext>
            </a:extLst>
          </p:cNvPr>
          <p:cNvPicPr>
            <a:picLocks noChangeAspect="1"/>
          </p:cNvPicPr>
          <p:nvPr/>
        </p:nvPicPr>
        <p:blipFill>
          <a:blip r:embed="rId3"/>
          <a:stretch>
            <a:fillRect/>
          </a:stretch>
        </p:blipFill>
        <p:spPr>
          <a:xfrm>
            <a:off x="5874149" y="3798264"/>
            <a:ext cx="4893739" cy="2757226"/>
          </a:xfrm>
          <a:prstGeom prst="rect">
            <a:avLst/>
          </a:prstGeom>
        </p:spPr>
      </p:pic>
      <p:sp>
        <p:nvSpPr>
          <p:cNvPr id="2" name="Title 1">
            <a:extLst>
              <a:ext uri="{FF2B5EF4-FFF2-40B4-BE49-F238E27FC236}">
                <a16:creationId xmlns:a16="http://schemas.microsoft.com/office/drawing/2014/main" id="{A00DEEE4-56A5-C445-85ED-AF6B387364FE}"/>
              </a:ext>
            </a:extLst>
          </p:cNvPr>
          <p:cNvSpPr>
            <a:spLocks noGrp="1"/>
          </p:cNvSpPr>
          <p:nvPr>
            <p:ph type="title"/>
          </p:nvPr>
        </p:nvSpPr>
        <p:spPr>
          <a:xfrm>
            <a:off x="1165498" y="206166"/>
            <a:ext cx="10182577" cy="866928"/>
          </a:xfrm>
        </p:spPr>
        <p:txBody>
          <a:bodyPr>
            <a:normAutofit/>
          </a:bodyPr>
          <a:lstStyle/>
          <a:p>
            <a:r>
              <a:rPr lang="en-US" dirty="0">
                <a:solidFill>
                  <a:srgbClr val="0E31C7"/>
                </a:solidFill>
              </a:rPr>
              <a:t>On-axis Interface Design: 4-mirror, 2 </a:t>
            </a:r>
            <a:r>
              <a:rPr lang="en-US" dirty="0" err="1">
                <a:solidFill>
                  <a:srgbClr val="0E31C7"/>
                </a:solidFill>
              </a:rPr>
              <a:t>freeforms</a:t>
            </a:r>
            <a:endParaRPr lang="en-US" dirty="0"/>
          </a:p>
        </p:txBody>
      </p:sp>
      <p:sp>
        <p:nvSpPr>
          <p:cNvPr id="3" name="TextBox 2">
            <a:extLst>
              <a:ext uri="{FF2B5EF4-FFF2-40B4-BE49-F238E27FC236}">
                <a16:creationId xmlns:a16="http://schemas.microsoft.com/office/drawing/2014/main" id="{083F3187-654C-DB4C-BC0E-708F17AE6068}"/>
              </a:ext>
            </a:extLst>
          </p:cNvPr>
          <p:cNvSpPr txBox="1"/>
          <p:nvPr/>
        </p:nvSpPr>
        <p:spPr>
          <a:xfrm>
            <a:off x="6271071" y="1456915"/>
            <a:ext cx="5348436" cy="2031325"/>
          </a:xfrm>
          <a:prstGeom prst="rect">
            <a:avLst/>
          </a:prstGeom>
          <a:noFill/>
        </p:spPr>
        <p:txBody>
          <a:bodyPr wrap="square" rtlCol="0">
            <a:spAutoFit/>
          </a:bodyPr>
          <a:lstStyle/>
          <a:p>
            <a:pPr marL="176213" marR="0" lvl="0"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M1 unchanged from EDU</a:t>
            </a:r>
          </a:p>
          <a:p>
            <a:pPr marL="176213" marR="0" lvl="0"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M2 very slightly stronger (25.8 </a:t>
            </a:r>
            <a:r>
              <a:rPr kumimoji="0" lang="en-US" sz="1400" b="1" i="0" u="none" strike="noStrike" kern="1200" cap="none" spc="0" normalizeH="0" baseline="0" noProof="0" dirty="0">
                <a:ln>
                  <a:noFill/>
                </a:ln>
                <a:solidFill>
                  <a:prstClr val="black"/>
                </a:solidFill>
                <a:effectLst/>
                <a:uLnTx/>
                <a:uFillTx/>
                <a:latin typeface="Calibri"/>
                <a:ea typeface="+mn-ea"/>
                <a:cs typeface="+mn-cs"/>
                <a:sym typeface="Wingdings" pitchFamily="2" charset="2"/>
              </a:rPr>
              <a:t> 25.75 mm radius of curvature</a:t>
            </a:r>
            <a:r>
              <a:rPr kumimoji="0" lang="en-US" sz="1400" b="1" i="0" u="none" strike="noStrike" kern="1200" cap="none" spc="0" normalizeH="0" baseline="0" noProof="0" dirty="0">
                <a:ln>
                  <a:noFill/>
                </a:ln>
                <a:solidFill>
                  <a:prstClr val="black"/>
                </a:solidFill>
                <a:effectLst/>
                <a:uLnTx/>
                <a:uFillTx/>
                <a:latin typeface="Calibri"/>
                <a:ea typeface="+mn-ea"/>
                <a:cs typeface="+mn-cs"/>
              </a:rPr>
              <a:t>)</a:t>
            </a:r>
          </a:p>
          <a:p>
            <a:pPr marL="176213" marR="0" lvl="0"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M3, M4 XY-polynomials similar to the EDU M3 design</a:t>
            </a: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a:p>
            <a:pPr marL="176213" marR="0" lvl="0"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Pros:</a:t>
            </a:r>
          </a:p>
          <a:p>
            <a:pPr marL="633413" marR="0" lvl="1"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No change to the MOSA: matches existing interfaces</a:t>
            </a:r>
          </a:p>
          <a:p>
            <a:pPr marL="633413" marR="0" lvl="1"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Compatible with the OB keep out zones</a:t>
            </a:r>
          </a:p>
          <a:p>
            <a:pPr marL="176213" marR="0" lvl="0"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Cons:</a:t>
            </a:r>
          </a:p>
          <a:p>
            <a:pPr marL="633413" marR="0" lvl="1"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No flat (helps make alignment adjustments orthogonal)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30" name="Group 29">
            <a:extLst>
              <a:ext uri="{FF2B5EF4-FFF2-40B4-BE49-F238E27FC236}">
                <a16:creationId xmlns:a16="http://schemas.microsoft.com/office/drawing/2014/main" id="{1CC398A6-7BC5-DA46-8EE1-8228CF5FA90F}"/>
              </a:ext>
            </a:extLst>
          </p:cNvPr>
          <p:cNvGrpSpPr/>
          <p:nvPr/>
        </p:nvGrpSpPr>
        <p:grpSpPr>
          <a:xfrm>
            <a:off x="5572471" y="1139958"/>
            <a:ext cx="6209244" cy="5530490"/>
            <a:chOff x="3597255" y="-1002755"/>
            <a:chExt cx="6558879" cy="5841904"/>
          </a:xfrm>
        </p:grpSpPr>
        <p:sp>
          <p:nvSpPr>
            <p:cNvPr id="8" name="Rectangle 7">
              <a:extLst>
                <a:ext uri="{FF2B5EF4-FFF2-40B4-BE49-F238E27FC236}">
                  <a16:creationId xmlns:a16="http://schemas.microsoft.com/office/drawing/2014/main" id="{9AC2BBBE-51DF-3C4C-BBC5-08B49266CDA4}"/>
                </a:ext>
              </a:extLst>
            </p:cNvPr>
            <p:cNvSpPr/>
            <p:nvPr/>
          </p:nvSpPr>
          <p:spPr>
            <a:xfrm>
              <a:off x="8628993" y="2995449"/>
              <a:ext cx="243354" cy="241738"/>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13E706F3-58F4-594E-A3BE-77388AB3A581}"/>
                </a:ext>
              </a:extLst>
            </p:cNvPr>
            <p:cNvSpPr/>
            <p:nvPr/>
          </p:nvSpPr>
          <p:spPr>
            <a:xfrm>
              <a:off x="7787965" y="2237207"/>
              <a:ext cx="302109" cy="1726816"/>
            </a:xfrm>
            <a:prstGeom prst="rect">
              <a:avLst/>
            </a:prstGeom>
            <a:solidFill>
              <a:schemeClr val="accent4">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5155721D-95A0-7D48-8346-6A5984D61BC7}"/>
                </a:ext>
              </a:extLst>
            </p:cNvPr>
            <p:cNvSpPr/>
            <p:nvPr/>
          </p:nvSpPr>
          <p:spPr>
            <a:xfrm>
              <a:off x="7621063" y="2244864"/>
              <a:ext cx="166902" cy="1726816"/>
            </a:xfrm>
            <a:prstGeom prst="rect">
              <a:avLst/>
            </a:prstGeom>
            <a:solidFill>
              <a:srgbClr val="66FF33">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0A9F158F-9F8B-6645-87C1-8169EF98D896}"/>
                </a:ext>
              </a:extLst>
            </p:cNvPr>
            <p:cNvSpPr txBox="1"/>
            <p:nvPr/>
          </p:nvSpPr>
          <p:spPr>
            <a:xfrm>
              <a:off x="4137245" y="4514042"/>
              <a:ext cx="4017250" cy="325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Existing MOSA Mechanical Envelope (no change)</a:t>
              </a:r>
            </a:p>
          </p:txBody>
        </p:sp>
        <p:sp>
          <p:nvSpPr>
            <p:cNvPr id="12" name="TextBox 11">
              <a:extLst>
                <a:ext uri="{FF2B5EF4-FFF2-40B4-BE49-F238E27FC236}">
                  <a16:creationId xmlns:a16="http://schemas.microsoft.com/office/drawing/2014/main" id="{D46EB542-83F6-014C-BA64-0A0FEA40AAFA}"/>
                </a:ext>
              </a:extLst>
            </p:cNvPr>
            <p:cNvSpPr txBox="1"/>
            <p:nvPr/>
          </p:nvSpPr>
          <p:spPr>
            <a:xfrm>
              <a:off x="8929444" y="2946725"/>
              <a:ext cx="897682"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Test Mass</a:t>
              </a:r>
            </a:p>
          </p:txBody>
        </p:sp>
        <p:sp>
          <p:nvSpPr>
            <p:cNvPr id="13" name="TextBox 12">
              <a:extLst>
                <a:ext uri="{FF2B5EF4-FFF2-40B4-BE49-F238E27FC236}">
                  <a16:creationId xmlns:a16="http://schemas.microsoft.com/office/drawing/2014/main" id="{4F128E7B-38AD-C045-A2D3-927A4D654B67}"/>
                </a:ext>
              </a:extLst>
            </p:cNvPr>
            <p:cNvSpPr txBox="1"/>
            <p:nvPr/>
          </p:nvSpPr>
          <p:spPr>
            <a:xfrm>
              <a:off x="8090255" y="2240697"/>
              <a:ext cx="1193917"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Optical Bench</a:t>
              </a:r>
            </a:p>
          </p:txBody>
        </p:sp>
        <p:sp>
          <p:nvSpPr>
            <p:cNvPr id="14" name="TextBox 13">
              <a:extLst>
                <a:ext uri="{FF2B5EF4-FFF2-40B4-BE49-F238E27FC236}">
                  <a16:creationId xmlns:a16="http://schemas.microsoft.com/office/drawing/2014/main" id="{6DA34BB3-D22B-8F4A-96C0-D705BAE5A9CB}"/>
                </a:ext>
              </a:extLst>
            </p:cNvPr>
            <p:cNvSpPr txBox="1"/>
            <p:nvPr/>
          </p:nvSpPr>
          <p:spPr>
            <a:xfrm>
              <a:off x="5688347" y="1696908"/>
              <a:ext cx="1481368"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OB keep-out zone</a:t>
              </a:r>
            </a:p>
          </p:txBody>
        </p:sp>
        <p:cxnSp>
          <p:nvCxnSpPr>
            <p:cNvPr id="15" name="Straight Arrow Connector 14">
              <a:extLst>
                <a:ext uri="{FF2B5EF4-FFF2-40B4-BE49-F238E27FC236}">
                  <a16:creationId xmlns:a16="http://schemas.microsoft.com/office/drawing/2014/main" id="{7D336069-4A74-6146-A1AE-0F40DE200BD6}"/>
                </a:ext>
              </a:extLst>
            </p:cNvPr>
            <p:cNvCxnSpPr>
              <a:cxnSpLocks/>
            </p:cNvCxnSpPr>
            <p:nvPr/>
          </p:nvCxnSpPr>
          <p:spPr>
            <a:xfrm>
              <a:off x="7254063" y="1872062"/>
              <a:ext cx="429317" cy="32588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E904ACA-B4F1-A941-968F-441BFA694BAB}"/>
                </a:ext>
              </a:extLst>
            </p:cNvPr>
            <p:cNvCxnSpPr>
              <a:cxnSpLocks/>
            </p:cNvCxnSpPr>
            <p:nvPr/>
          </p:nvCxnSpPr>
          <p:spPr>
            <a:xfrm flipH="1">
              <a:off x="8154495" y="2510616"/>
              <a:ext cx="423512" cy="33707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DBFCB0D-D60F-4B4F-BC4B-1F43F634F4DC}"/>
                </a:ext>
              </a:extLst>
            </p:cNvPr>
            <p:cNvSpPr txBox="1"/>
            <p:nvPr/>
          </p:nvSpPr>
          <p:spPr>
            <a:xfrm>
              <a:off x="8154495" y="3432367"/>
              <a:ext cx="2001639" cy="73866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Small pupil: routed on the bench to the position of the stop</a:t>
              </a:r>
            </a:p>
          </p:txBody>
        </p:sp>
        <p:cxnSp>
          <p:nvCxnSpPr>
            <p:cNvPr id="19" name="Straight Arrow Connector 18">
              <a:extLst>
                <a:ext uri="{FF2B5EF4-FFF2-40B4-BE49-F238E27FC236}">
                  <a16:creationId xmlns:a16="http://schemas.microsoft.com/office/drawing/2014/main" id="{F65B020F-6119-F74C-BCF1-5E73B6328F6F}"/>
                </a:ext>
              </a:extLst>
            </p:cNvPr>
            <p:cNvCxnSpPr>
              <a:cxnSpLocks/>
            </p:cNvCxnSpPr>
            <p:nvPr/>
          </p:nvCxnSpPr>
          <p:spPr>
            <a:xfrm flipH="1" flipV="1">
              <a:off x="8389388" y="3105928"/>
              <a:ext cx="276598" cy="39284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8CF0C8D-8A05-444E-B620-C749282A11E1}"/>
                </a:ext>
              </a:extLst>
            </p:cNvPr>
            <p:cNvSpPr txBox="1"/>
            <p:nvPr/>
          </p:nvSpPr>
          <p:spPr>
            <a:xfrm>
              <a:off x="3597255" y="1363788"/>
              <a:ext cx="6192883" cy="39012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E31C7"/>
                  </a:solidFill>
                  <a:effectLst/>
                  <a:uLnTx/>
                  <a:uFillTx/>
                  <a:latin typeface="Calibri"/>
                  <a:ea typeface="+mn-ea"/>
                  <a:cs typeface="+mn-cs"/>
                </a:rPr>
                <a:t>New Design Overlaid on current EDU design for comparison</a:t>
              </a:r>
            </a:p>
          </p:txBody>
        </p:sp>
        <p:sp>
          <p:nvSpPr>
            <p:cNvPr id="21" name="TextBox 20">
              <a:extLst>
                <a:ext uri="{FF2B5EF4-FFF2-40B4-BE49-F238E27FC236}">
                  <a16:creationId xmlns:a16="http://schemas.microsoft.com/office/drawing/2014/main" id="{D66C769C-2020-E643-A9FE-DFD3946DD7A6}"/>
                </a:ext>
              </a:extLst>
            </p:cNvPr>
            <p:cNvSpPr txBox="1"/>
            <p:nvPr/>
          </p:nvSpPr>
          <p:spPr>
            <a:xfrm>
              <a:off x="6902263" y="2201813"/>
              <a:ext cx="383018" cy="26008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M1</a:t>
              </a:r>
            </a:p>
          </p:txBody>
        </p:sp>
        <p:sp>
          <p:nvSpPr>
            <p:cNvPr id="22" name="TextBox 21">
              <a:extLst>
                <a:ext uri="{FF2B5EF4-FFF2-40B4-BE49-F238E27FC236}">
                  <a16:creationId xmlns:a16="http://schemas.microsoft.com/office/drawing/2014/main" id="{8298F5E7-4EF1-1348-8FCF-757FF12E5534}"/>
                </a:ext>
              </a:extLst>
            </p:cNvPr>
            <p:cNvSpPr txBox="1"/>
            <p:nvPr/>
          </p:nvSpPr>
          <p:spPr>
            <a:xfrm>
              <a:off x="4320104" y="3608130"/>
              <a:ext cx="383018" cy="26008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M2</a:t>
              </a:r>
            </a:p>
          </p:txBody>
        </p:sp>
        <p:sp>
          <p:nvSpPr>
            <p:cNvPr id="23" name="TextBox 22">
              <a:extLst>
                <a:ext uri="{FF2B5EF4-FFF2-40B4-BE49-F238E27FC236}">
                  <a16:creationId xmlns:a16="http://schemas.microsoft.com/office/drawing/2014/main" id="{CCF3A2DB-A48C-7F47-9CA0-A5FCAE28B0B0}"/>
                </a:ext>
              </a:extLst>
            </p:cNvPr>
            <p:cNvSpPr txBox="1"/>
            <p:nvPr/>
          </p:nvSpPr>
          <p:spPr>
            <a:xfrm>
              <a:off x="7525468" y="3833980"/>
              <a:ext cx="383018" cy="26008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M3</a:t>
              </a:r>
            </a:p>
          </p:txBody>
        </p:sp>
        <p:sp>
          <p:nvSpPr>
            <p:cNvPr id="24" name="TextBox 23">
              <a:extLst>
                <a:ext uri="{FF2B5EF4-FFF2-40B4-BE49-F238E27FC236}">
                  <a16:creationId xmlns:a16="http://schemas.microsoft.com/office/drawing/2014/main" id="{AF3DBE9C-5751-1A4D-98A2-21E602116FC2}"/>
                </a:ext>
              </a:extLst>
            </p:cNvPr>
            <p:cNvSpPr txBox="1"/>
            <p:nvPr/>
          </p:nvSpPr>
          <p:spPr>
            <a:xfrm>
              <a:off x="7188105" y="2922619"/>
              <a:ext cx="495275" cy="2600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M4</a:t>
              </a:r>
            </a:p>
          </p:txBody>
        </p:sp>
        <p:cxnSp>
          <p:nvCxnSpPr>
            <p:cNvPr id="25" name="Straight Arrow Connector 24">
              <a:extLst>
                <a:ext uri="{FF2B5EF4-FFF2-40B4-BE49-F238E27FC236}">
                  <a16:creationId xmlns:a16="http://schemas.microsoft.com/office/drawing/2014/main" id="{42088869-B795-DD4F-B589-5515DB1CD5EA}"/>
                </a:ext>
              </a:extLst>
            </p:cNvPr>
            <p:cNvCxnSpPr>
              <a:cxnSpLocks/>
            </p:cNvCxnSpPr>
            <p:nvPr/>
          </p:nvCxnSpPr>
          <p:spPr>
            <a:xfrm flipV="1">
              <a:off x="4406996" y="4260986"/>
              <a:ext cx="85738" cy="30024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9FE0C05-DF50-264D-ABB4-37D2BEFF8790}"/>
                </a:ext>
              </a:extLst>
            </p:cNvPr>
            <p:cNvSpPr txBox="1"/>
            <p:nvPr/>
          </p:nvSpPr>
          <p:spPr>
            <a:xfrm>
              <a:off x="5498234" y="-1002755"/>
              <a:ext cx="2411415" cy="39012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E31C7"/>
                  </a:solidFill>
                  <a:effectLst/>
                  <a:uLnTx/>
                  <a:uFillTx/>
                  <a:latin typeface="Calibri"/>
                  <a:ea typeface="+mn-ea"/>
                  <a:cs typeface="+mn-cs"/>
                </a:rPr>
                <a:t>New Design Summary</a:t>
              </a:r>
            </a:p>
          </p:txBody>
        </p:sp>
      </p:grpSp>
      <p:sp>
        <p:nvSpPr>
          <p:cNvPr id="43" name="Rectangle 42">
            <a:extLst>
              <a:ext uri="{FF2B5EF4-FFF2-40B4-BE49-F238E27FC236}">
                <a16:creationId xmlns:a16="http://schemas.microsoft.com/office/drawing/2014/main" id="{E195D432-958A-1047-B18B-F32B675F25D5}"/>
              </a:ext>
            </a:extLst>
          </p:cNvPr>
          <p:cNvSpPr/>
          <p:nvPr/>
        </p:nvSpPr>
        <p:spPr>
          <a:xfrm>
            <a:off x="9539786" y="4207206"/>
            <a:ext cx="304788" cy="1634765"/>
          </a:xfrm>
          <a:prstGeom prst="rect">
            <a:avLst/>
          </a:prstGeom>
          <a:solidFill>
            <a:srgbClr val="FFFF00">
              <a:alpha val="7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Rectangle 43">
            <a:extLst>
              <a:ext uri="{FF2B5EF4-FFF2-40B4-BE49-F238E27FC236}">
                <a16:creationId xmlns:a16="http://schemas.microsoft.com/office/drawing/2014/main" id="{0FF8972C-2BAF-C04A-A48B-04011F40EF53}"/>
              </a:ext>
            </a:extLst>
          </p:cNvPr>
          <p:cNvSpPr/>
          <p:nvPr/>
        </p:nvSpPr>
        <p:spPr>
          <a:xfrm>
            <a:off x="10318259" y="4910279"/>
            <a:ext cx="274320" cy="274320"/>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86" name="Group 85">
            <a:extLst>
              <a:ext uri="{FF2B5EF4-FFF2-40B4-BE49-F238E27FC236}">
                <a16:creationId xmlns:a16="http://schemas.microsoft.com/office/drawing/2014/main" id="{171DFE0F-CFAD-7A48-BACA-59A34E72EB45}"/>
              </a:ext>
            </a:extLst>
          </p:cNvPr>
          <p:cNvGrpSpPr/>
          <p:nvPr/>
        </p:nvGrpSpPr>
        <p:grpSpPr>
          <a:xfrm>
            <a:off x="6218423" y="4110192"/>
            <a:ext cx="3242361" cy="2065860"/>
            <a:chOff x="6218423" y="4110192"/>
            <a:chExt cx="3242361" cy="2065860"/>
          </a:xfrm>
        </p:grpSpPr>
        <p:cxnSp>
          <p:nvCxnSpPr>
            <p:cNvPr id="49" name="Straight Connector 48">
              <a:extLst>
                <a:ext uri="{FF2B5EF4-FFF2-40B4-BE49-F238E27FC236}">
                  <a16:creationId xmlns:a16="http://schemas.microsoft.com/office/drawing/2014/main" id="{614CF0A4-6575-9B45-B2DC-836BE5B35A45}"/>
                </a:ext>
              </a:extLst>
            </p:cNvPr>
            <p:cNvCxnSpPr>
              <a:cxnSpLocks/>
            </p:cNvCxnSpPr>
            <p:nvPr/>
          </p:nvCxnSpPr>
          <p:spPr>
            <a:xfrm flipH="1">
              <a:off x="7325248" y="4110192"/>
              <a:ext cx="1958601"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E9A1C57B-67DE-CB47-B41D-DA1F63404F60}"/>
                </a:ext>
              </a:extLst>
            </p:cNvPr>
            <p:cNvCxnSpPr>
              <a:cxnSpLocks/>
            </p:cNvCxnSpPr>
            <p:nvPr/>
          </p:nvCxnSpPr>
          <p:spPr>
            <a:xfrm flipH="1">
              <a:off x="6223802" y="4348653"/>
              <a:ext cx="1101446"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E94AF6D7-1E80-B74C-AFF1-5DBC6E4CA63E}"/>
                </a:ext>
              </a:extLst>
            </p:cNvPr>
            <p:cNvCxnSpPr>
              <a:cxnSpLocks/>
            </p:cNvCxnSpPr>
            <p:nvPr/>
          </p:nvCxnSpPr>
          <p:spPr>
            <a:xfrm flipH="1">
              <a:off x="6972050" y="6176052"/>
              <a:ext cx="2488734"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A916F72E-497F-F945-85A6-93EB6B9568CA}"/>
                </a:ext>
              </a:extLst>
            </p:cNvPr>
            <p:cNvCxnSpPr>
              <a:cxnSpLocks/>
            </p:cNvCxnSpPr>
            <p:nvPr/>
          </p:nvCxnSpPr>
          <p:spPr>
            <a:xfrm flipH="1" flipV="1">
              <a:off x="6223802" y="5958552"/>
              <a:ext cx="748248" cy="217499"/>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61140E82-1F3B-114D-8AB4-9E1C6D58CA79}"/>
                </a:ext>
              </a:extLst>
            </p:cNvPr>
            <p:cNvCxnSpPr>
              <a:cxnSpLocks/>
            </p:cNvCxnSpPr>
            <p:nvPr/>
          </p:nvCxnSpPr>
          <p:spPr>
            <a:xfrm flipV="1">
              <a:off x="6218423" y="4348653"/>
              <a:ext cx="0" cy="1609899"/>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E301F572-2541-9549-A849-A78BAF6010C5}"/>
                </a:ext>
              </a:extLst>
            </p:cNvPr>
            <p:cNvCxnSpPr>
              <a:cxnSpLocks/>
            </p:cNvCxnSpPr>
            <p:nvPr/>
          </p:nvCxnSpPr>
          <p:spPr>
            <a:xfrm flipV="1">
              <a:off x="7334459" y="4112068"/>
              <a:ext cx="0" cy="236585"/>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6" name="TextBox 55">
            <a:extLst>
              <a:ext uri="{FF2B5EF4-FFF2-40B4-BE49-F238E27FC236}">
                <a16:creationId xmlns:a16="http://schemas.microsoft.com/office/drawing/2014/main" id="{BAF029F1-2979-814B-A82B-42E6D181F2FA}"/>
              </a:ext>
            </a:extLst>
          </p:cNvPr>
          <p:cNvSpPr txBox="1"/>
          <p:nvPr/>
        </p:nvSpPr>
        <p:spPr>
          <a:xfrm>
            <a:off x="11644311" y="6429382"/>
            <a:ext cx="341760" cy="276999"/>
          </a:xfrm>
          <a:prstGeom prst="rect">
            <a:avLst/>
          </a:prstGeom>
          <a:noFill/>
        </p:spPr>
        <p:txBody>
          <a:bodyPr wrap="none" rtlCol="0">
            <a:spAutoFit/>
          </a:bodyPr>
          <a:lstStyle/>
          <a:p>
            <a:r>
              <a:rPr lang="en-US" sz="1200" dirty="0"/>
              <a:t>15</a:t>
            </a:r>
          </a:p>
        </p:txBody>
      </p:sp>
      <p:grpSp>
        <p:nvGrpSpPr>
          <p:cNvPr id="57" name="Group 56">
            <a:extLst>
              <a:ext uri="{FF2B5EF4-FFF2-40B4-BE49-F238E27FC236}">
                <a16:creationId xmlns:a16="http://schemas.microsoft.com/office/drawing/2014/main" id="{88E81F08-78E9-724D-995F-E490DDBC8346}"/>
              </a:ext>
            </a:extLst>
          </p:cNvPr>
          <p:cNvGrpSpPr/>
          <p:nvPr/>
        </p:nvGrpSpPr>
        <p:grpSpPr>
          <a:xfrm>
            <a:off x="722235" y="1194946"/>
            <a:ext cx="4623487" cy="5056613"/>
            <a:chOff x="722235" y="1194946"/>
            <a:chExt cx="4623487" cy="5056613"/>
          </a:xfrm>
        </p:grpSpPr>
        <p:pic>
          <p:nvPicPr>
            <p:cNvPr id="59" name="Picture 58">
              <a:extLst>
                <a:ext uri="{FF2B5EF4-FFF2-40B4-BE49-F238E27FC236}">
                  <a16:creationId xmlns:a16="http://schemas.microsoft.com/office/drawing/2014/main" id="{67DAEF56-0A96-7348-B2A0-DB7B7D1CDBD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22235" y="4069531"/>
              <a:ext cx="4615117" cy="2182028"/>
            </a:xfrm>
            <a:prstGeom prst="rect">
              <a:avLst/>
            </a:prstGeom>
          </p:spPr>
        </p:pic>
        <p:pic>
          <p:nvPicPr>
            <p:cNvPr id="60" name="Picture 59">
              <a:extLst>
                <a:ext uri="{FF2B5EF4-FFF2-40B4-BE49-F238E27FC236}">
                  <a16:creationId xmlns:a16="http://schemas.microsoft.com/office/drawing/2014/main" id="{69992FF9-4E3C-7B4F-8A17-DBABE911C67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73722" y="1277036"/>
              <a:ext cx="4572000" cy="2410503"/>
            </a:xfrm>
            <a:prstGeom prst="rect">
              <a:avLst/>
            </a:prstGeom>
          </p:spPr>
        </p:pic>
        <p:grpSp>
          <p:nvGrpSpPr>
            <p:cNvPr id="62" name="Group 61">
              <a:extLst>
                <a:ext uri="{FF2B5EF4-FFF2-40B4-BE49-F238E27FC236}">
                  <a16:creationId xmlns:a16="http://schemas.microsoft.com/office/drawing/2014/main" id="{C50E313F-3F2F-4844-8F48-F62B6D2C7096}"/>
                </a:ext>
              </a:extLst>
            </p:cNvPr>
            <p:cNvGrpSpPr/>
            <p:nvPr/>
          </p:nvGrpSpPr>
          <p:grpSpPr>
            <a:xfrm>
              <a:off x="1066847" y="1194946"/>
              <a:ext cx="3604442" cy="4948035"/>
              <a:chOff x="-1173371" y="-944671"/>
              <a:chExt cx="3807406" cy="5226653"/>
            </a:xfrm>
          </p:grpSpPr>
          <p:sp>
            <p:nvSpPr>
              <p:cNvPr id="67" name="TextBox 66">
                <a:extLst>
                  <a:ext uri="{FF2B5EF4-FFF2-40B4-BE49-F238E27FC236}">
                    <a16:creationId xmlns:a16="http://schemas.microsoft.com/office/drawing/2014/main" id="{CBD0EB47-04D7-764A-86CD-AC227242DF87}"/>
                  </a:ext>
                </a:extLst>
              </p:cNvPr>
              <p:cNvSpPr txBox="1"/>
              <p:nvPr/>
            </p:nvSpPr>
            <p:spPr>
              <a:xfrm>
                <a:off x="25317" y="-944671"/>
                <a:ext cx="1360031" cy="390129"/>
              </a:xfrm>
              <a:prstGeom prst="rect">
                <a:avLst/>
              </a:prstGeom>
              <a:noFill/>
            </p:spPr>
            <p:txBody>
              <a:bodyPr wrap="none" rtlCol="0">
                <a:spAutoFit/>
              </a:bodyPr>
              <a:lstStyle/>
              <a:p>
                <a:r>
                  <a:rPr lang="en-US" b="1" dirty="0">
                    <a:solidFill>
                      <a:srgbClr val="0E31C7"/>
                    </a:solidFill>
                  </a:rPr>
                  <a:t>EDU Design</a:t>
                </a:r>
              </a:p>
            </p:txBody>
          </p:sp>
          <p:sp>
            <p:nvSpPr>
              <p:cNvPr id="77" name="TextBox 76">
                <a:extLst>
                  <a:ext uri="{FF2B5EF4-FFF2-40B4-BE49-F238E27FC236}">
                    <a16:creationId xmlns:a16="http://schemas.microsoft.com/office/drawing/2014/main" id="{0614ED51-C689-B645-9FA3-8701B766DBBC}"/>
                  </a:ext>
                </a:extLst>
              </p:cNvPr>
              <p:cNvSpPr txBox="1"/>
              <p:nvPr/>
            </p:nvSpPr>
            <p:spPr>
              <a:xfrm>
                <a:off x="-606718" y="1661982"/>
                <a:ext cx="2288822" cy="390129"/>
              </a:xfrm>
              <a:prstGeom prst="rect">
                <a:avLst/>
              </a:prstGeom>
              <a:noFill/>
            </p:spPr>
            <p:txBody>
              <a:bodyPr wrap="none" rtlCol="0">
                <a:spAutoFit/>
              </a:bodyPr>
              <a:lstStyle/>
              <a:p>
                <a:r>
                  <a:rPr lang="en-US" b="1" dirty="0">
                    <a:solidFill>
                      <a:srgbClr val="0E31C7"/>
                    </a:solidFill>
                  </a:rPr>
                  <a:t>New 4-mirror Design</a:t>
                </a:r>
              </a:p>
            </p:txBody>
          </p:sp>
          <p:sp>
            <p:nvSpPr>
              <p:cNvPr id="81" name="TextBox 80">
                <a:extLst>
                  <a:ext uri="{FF2B5EF4-FFF2-40B4-BE49-F238E27FC236}">
                    <a16:creationId xmlns:a16="http://schemas.microsoft.com/office/drawing/2014/main" id="{245E6C60-CA44-BF48-8988-FC84BF90BC45}"/>
                  </a:ext>
                </a:extLst>
              </p:cNvPr>
              <p:cNvSpPr txBox="1"/>
              <p:nvPr/>
            </p:nvSpPr>
            <p:spPr>
              <a:xfrm>
                <a:off x="2207433" y="980856"/>
                <a:ext cx="383018" cy="260085"/>
              </a:xfrm>
              <a:prstGeom prst="rect">
                <a:avLst/>
              </a:prstGeom>
              <a:noFill/>
            </p:spPr>
            <p:txBody>
              <a:bodyPr wrap="none" rtlCol="0">
                <a:spAutoFit/>
              </a:bodyPr>
              <a:lstStyle/>
              <a:p>
                <a:r>
                  <a:rPr lang="en-US" sz="1000" b="1" dirty="0"/>
                  <a:t>M3</a:t>
                </a:r>
              </a:p>
            </p:txBody>
          </p:sp>
          <p:sp>
            <p:nvSpPr>
              <p:cNvPr id="82" name="TextBox 81">
                <a:extLst>
                  <a:ext uri="{FF2B5EF4-FFF2-40B4-BE49-F238E27FC236}">
                    <a16:creationId xmlns:a16="http://schemas.microsoft.com/office/drawing/2014/main" id="{32F5CF45-9AB3-954A-92E3-43544B3564A5}"/>
                  </a:ext>
                </a:extLst>
              </p:cNvPr>
              <p:cNvSpPr txBox="1"/>
              <p:nvPr/>
            </p:nvSpPr>
            <p:spPr>
              <a:xfrm>
                <a:off x="2251017" y="3895660"/>
                <a:ext cx="383018" cy="260085"/>
              </a:xfrm>
              <a:prstGeom prst="rect">
                <a:avLst/>
              </a:prstGeom>
              <a:noFill/>
            </p:spPr>
            <p:txBody>
              <a:bodyPr wrap="none" rtlCol="0">
                <a:spAutoFit/>
              </a:bodyPr>
              <a:lstStyle/>
              <a:p>
                <a:r>
                  <a:rPr lang="en-US" sz="1000" b="1" dirty="0"/>
                  <a:t>M3</a:t>
                </a:r>
              </a:p>
            </p:txBody>
          </p:sp>
          <p:sp>
            <p:nvSpPr>
              <p:cNvPr id="83" name="TextBox 82">
                <a:extLst>
                  <a:ext uri="{FF2B5EF4-FFF2-40B4-BE49-F238E27FC236}">
                    <a16:creationId xmlns:a16="http://schemas.microsoft.com/office/drawing/2014/main" id="{B2857947-9591-1A48-A47B-570918F7D545}"/>
                  </a:ext>
                </a:extLst>
              </p:cNvPr>
              <p:cNvSpPr txBox="1"/>
              <p:nvPr/>
            </p:nvSpPr>
            <p:spPr>
              <a:xfrm>
                <a:off x="1804030" y="1330122"/>
                <a:ext cx="383018" cy="260085"/>
              </a:xfrm>
              <a:prstGeom prst="rect">
                <a:avLst/>
              </a:prstGeom>
              <a:noFill/>
            </p:spPr>
            <p:txBody>
              <a:bodyPr wrap="none" rtlCol="0">
                <a:spAutoFit/>
              </a:bodyPr>
              <a:lstStyle/>
              <a:p>
                <a:r>
                  <a:rPr lang="en-US" sz="1000" b="1" dirty="0"/>
                  <a:t>M4</a:t>
                </a:r>
              </a:p>
            </p:txBody>
          </p:sp>
          <p:sp>
            <p:nvSpPr>
              <p:cNvPr id="84" name="TextBox 83">
                <a:extLst>
                  <a:ext uri="{FF2B5EF4-FFF2-40B4-BE49-F238E27FC236}">
                    <a16:creationId xmlns:a16="http://schemas.microsoft.com/office/drawing/2014/main" id="{05A883FB-E39B-3645-A04D-279A1DBCFD83}"/>
                  </a:ext>
                </a:extLst>
              </p:cNvPr>
              <p:cNvSpPr txBox="1"/>
              <p:nvPr/>
            </p:nvSpPr>
            <p:spPr>
              <a:xfrm>
                <a:off x="2150198" y="2840528"/>
                <a:ext cx="383018" cy="260085"/>
              </a:xfrm>
              <a:prstGeom prst="rect">
                <a:avLst/>
              </a:prstGeom>
              <a:noFill/>
            </p:spPr>
            <p:txBody>
              <a:bodyPr wrap="none" rtlCol="0">
                <a:spAutoFit/>
              </a:bodyPr>
              <a:lstStyle/>
              <a:p>
                <a:r>
                  <a:rPr lang="en-US" sz="1000" b="1" dirty="0"/>
                  <a:t>M4</a:t>
                </a:r>
              </a:p>
            </p:txBody>
          </p:sp>
          <p:sp>
            <p:nvSpPr>
              <p:cNvPr id="85" name="TextBox 84">
                <a:extLst>
                  <a:ext uri="{FF2B5EF4-FFF2-40B4-BE49-F238E27FC236}">
                    <a16:creationId xmlns:a16="http://schemas.microsoft.com/office/drawing/2014/main" id="{BCB51ECB-B8C3-9F48-9E05-B68E42F6BEF5}"/>
                  </a:ext>
                </a:extLst>
              </p:cNvPr>
              <p:cNvSpPr txBox="1"/>
              <p:nvPr/>
            </p:nvSpPr>
            <p:spPr>
              <a:xfrm>
                <a:off x="-1173371" y="4021897"/>
                <a:ext cx="383018" cy="260085"/>
              </a:xfrm>
              <a:prstGeom prst="rect">
                <a:avLst/>
              </a:prstGeom>
              <a:noFill/>
            </p:spPr>
            <p:txBody>
              <a:bodyPr wrap="none" rtlCol="0">
                <a:spAutoFit/>
              </a:bodyPr>
              <a:lstStyle/>
              <a:p>
                <a:r>
                  <a:rPr lang="en-US" sz="1000" b="1" dirty="0"/>
                  <a:t>M2</a:t>
                </a:r>
              </a:p>
            </p:txBody>
          </p:sp>
          <p:sp>
            <p:nvSpPr>
              <p:cNvPr id="87" name="TextBox 86">
                <a:extLst>
                  <a:ext uri="{FF2B5EF4-FFF2-40B4-BE49-F238E27FC236}">
                    <a16:creationId xmlns:a16="http://schemas.microsoft.com/office/drawing/2014/main" id="{91641827-AFF0-7D4B-B09B-5EFE6D6793BF}"/>
                  </a:ext>
                </a:extLst>
              </p:cNvPr>
              <p:cNvSpPr txBox="1"/>
              <p:nvPr/>
            </p:nvSpPr>
            <p:spPr>
              <a:xfrm>
                <a:off x="-1173371" y="1183354"/>
                <a:ext cx="383018" cy="260085"/>
              </a:xfrm>
              <a:prstGeom prst="rect">
                <a:avLst/>
              </a:prstGeom>
              <a:noFill/>
            </p:spPr>
            <p:txBody>
              <a:bodyPr wrap="none" rtlCol="0">
                <a:spAutoFit/>
              </a:bodyPr>
              <a:lstStyle/>
              <a:p>
                <a:r>
                  <a:rPr lang="en-US" sz="1000" b="1" dirty="0"/>
                  <a:t>M2</a:t>
                </a:r>
              </a:p>
            </p:txBody>
          </p:sp>
          <p:sp>
            <p:nvSpPr>
              <p:cNvPr id="88" name="TextBox 87">
                <a:extLst>
                  <a:ext uri="{FF2B5EF4-FFF2-40B4-BE49-F238E27FC236}">
                    <a16:creationId xmlns:a16="http://schemas.microsoft.com/office/drawing/2014/main" id="{00D2B514-85E2-BD49-A543-1243AA9382D0}"/>
                  </a:ext>
                </a:extLst>
              </p:cNvPr>
              <p:cNvSpPr txBox="1"/>
              <p:nvPr/>
            </p:nvSpPr>
            <p:spPr>
              <a:xfrm rot="10800000" flipH="1" flipV="1">
                <a:off x="1549507" y="-684586"/>
                <a:ext cx="444635" cy="260085"/>
              </a:xfrm>
              <a:prstGeom prst="rect">
                <a:avLst/>
              </a:prstGeom>
              <a:noFill/>
            </p:spPr>
            <p:txBody>
              <a:bodyPr wrap="square" rtlCol="0">
                <a:spAutoFit/>
              </a:bodyPr>
              <a:lstStyle/>
              <a:p>
                <a:r>
                  <a:rPr lang="en-US" sz="1000" b="1" dirty="0"/>
                  <a:t>M1</a:t>
                </a:r>
              </a:p>
            </p:txBody>
          </p:sp>
          <p:sp>
            <p:nvSpPr>
              <p:cNvPr id="89" name="TextBox 88">
                <a:extLst>
                  <a:ext uri="{FF2B5EF4-FFF2-40B4-BE49-F238E27FC236}">
                    <a16:creationId xmlns:a16="http://schemas.microsoft.com/office/drawing/2014/main" id="{F9E75C33-BA4C-754F-A37F-34982F46ADFA}"/>
                  </a:ext>
                </a:extLst>
              </p:cNvPr>
              <p:cNvSpPr txBox="1"/>
              <p:nvPr/>
            </p:nvSpPr>
            <p:spPr>
              <a:xfrm rot="10800000" flipH="1" flipV="1">
                <a:off x="1815297" y="2166804"/>
                <a:ext cx="444635" cy="260085"/>
              </a:xfrm>
              <a:prstGeom prst="rect">
                <a:avLst/>
              </a:prstGeom>
              <a:noFill/>
            </p:spPr>
            <p:txBody>
              <a:bodyPr wrap="square" rtlCol="0">
                <a:spAutoFit/>
              </a:bodyPr>
              <a:lstStyle/>
              <a:p>
                <a:r>
                  <a:rPr lang="en-US" sz="1000" b="1" dirty="0"/>
                  <a:t>M1</a:t>
                </a:r>
              </a:p>
            </p:txBody>
          </p:sp>
        </p:grpSp>
        <p:cxnSp>
          <p:nvCxnSpPr>
            <p:cNvPr id="65" name="Straight Connector 64">
              <a:extLst>
                <a:ext uri="{FF2B5EF4-FFF2-40B4-BE49-F238E27FC236}">
                  <a16:creationId xmlns:a16="http://schemas.microsoft.com/office/drawing/2014/main" id="{ACABA2CE-9307-9841-BFC6-0F6FD0DA1697}"/>
                </a:ext>
              </a:extLst>
            </p:cNvPr>
            <p:cNvCxnSpPr>
              <a:cxnSpLocks/>
            </p:cNvCxnSpPr>
            <p:nvPr/>
          </p:nvCxnSpPr>
          <p:spPr>
            <a:xfrm>
              <a:off x="1066847" y="3043053"/>
              <a:ext cx="10017" cy="3038912"/>
            </a:xfrm>
            <a:prstGeom prst="line">
              <a:avLst/>
            </a:prstGeom>
            <a:ln>
              <a:solidFill>
                <a:schemeClr val="accent1">
                  <a:alpha val="49988"/>
                </a:schemeClr>
              </a:solidFill>
              <a:prstDash val="dash"/>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C8B07E57-6D10-D348-8351-06EE9D9958C6}"/>
                </a:ext>
              </a:extLst>
            </p:cNvPr>
            <p:cNvCxnSpPr>
              <a:cxnSpLocks/>
            </p:cNvCxnSpPr>
            <p:nvPr/>
          </p:nvCxnSpPr>
          <p:spPr>
            <a:xfrm>
              <a:off x="3874868" y="2969170"/>
              <a:ext cx="0" cy="3112795"/>
            </a:xfrm>
            <a:prstGeom prst="line">
              <a:avLst/>
            </a:prstGeom>
            <a:ln>
              <a:solidFill>
                <a:schemeClr val="accent1">
                  <a:alpha val="49988"/>
                </a:schemeClr>
              </a:solidFill>
              <a:prstDash val="dash"/>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862794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42E9A-8880-004C-9B22-441CD3C6BB79}"/>
              </a:ext>
            </a:extLst>
          </p:cNvPr>
          <p:cNvSpPr>
            <a:spLocks noGrp="1"/>
          </p:cNvSpPr>
          <p:nvPr>
            <p:ph type="title"/>
          </p:nvPr>
        </p:nvSpPr>
        <p:spPr>
          <a:xfrm>
            <a:off x="1004711" y="319006"/>
            <a:ext cx="10182577" cy="866928"/>
          </a:xfrm>
        </p:spPr>
        <p:txBody>
          <a:bodyPr>
            <a:normAutofit/>
          </a:bodyPr>
          <a:lstStyle/>
          <a:p>
            <a:r>
              <a:rPr lang="en-US" sz="3000" dirty="0">
                <a:solidFill>
                  <a:srgbClr val="0432FF"/>
                </a:solidFill>
              </a:rPr>
              <a:t>Impact on the Engineering Development Unit (EDU) Program</a:t>
            </a:r>
          </a:p>
        </p:txBody>
      </p:sp>
      <p:sp>
        <p:nvSpPr>
          <p:cNvPr id="4" name="Content Placeholder 3">
            <a:extLst>
              <a:ext uri="{FF2B5EF4-FFF2-40B4-BE49-F238E27FC236}">
                <a16:creationId xmlns:a16="http://schemas.microsoft.com/office/drawing/2014/main" id="{2FD4D4C5-428C-4946-8426-2AA87738976B}"/>
              </a:ext>
            </a:extLst>
          </p:cNvPr>
          <p:cNvSpPr>
            <a:spLocks noGrp="1"/>
          </p:cNvSpPr>
          <p:nvPr>
            <p:ph idx="1"/>
          </p:nvPr>
        </p:nvSpPr>
        <p:spPr>
          <a:xfrm>
            <a:off x="609599" y="1238298"/>
            <a:ext cx="10972800" cy="5144235"/>
          </a:xfrm>
        </p:spPr>
        <p:txBody>
          <a:bodyPr>
            <a:normAutofit/>
          </a:bodyPr>
          <a:lstStyle/>
          <a:p>
            <a:r>
              <a:rPr lang="en-US" dirty="0"/>
              <a:t>None. It is not practical at this stage:</a:t>
            </a:r>
          </a:p>
          <a:p>
            <a:pPr lvl="1"/>
            <a:r>
              <a:rPr lang="en-US" dirty="0"/>
              <a:t>28 months into a 44-month program</a:t>
            </a:r>
          </a:p>
          <a:p>
            <a:pPr lvl="1"/>
            <a:r>
              <a:rPr lang="en-US" dirty="0"/>
              <a:t>All of the parts have been fabricated except EDU2 M1 (and that is nearly complete)</a:t>
            </a:r>
          </a:p>
          <a:p>
            <a:pPr lvl="1"/>
            <a:r>
              <a:rPr lang="en-US" dirty="0"/>
              <a:t>New design requires further analysis (MC) for fabrication and alignment tolerances</a:t>
            </a:r>
          </a:p>
          <a:p>
            <a:r>
              <a:rPr lang="en-US" dirty="0"/>
              <a:t>The EDU program is intended to demonstrate TRL-6 before adoption</a:t>
            </a:r>
          </a:p>
          <a:p>
            <a:pPr lvl="1"/>
            <a:r>
              <a:rPr lang="en-US" dirty="0"/>
              <a:t>Mono-material (low CTE glass or ceramic) construction for optical path length stability</a:t>
            </a:r>
          </a:p>
          <a:p>
            <a:pPr lvl="1"/>
            <a:r>
              <a:rPr lang="en-US" dirty="0"/>
              <a:t>Meet environmental launch requirements while maintaining alignment</a:t>
            </a:r>
          </a:p>
          <a:p>
            <a:pPr lvl="1"/>
            <a:r>
              <a:rPr lang="en-US" dirty="0"/>
              <a:t>Not to implement a particular design</a:t>
            </a:r>
          </a:p>
          <a:p>
            <a:r>
              <a:rPr lang="en-US" dirty="0"/>
              <a:t>Plan was always to redesign for flight once requirements were known</a:t>
            </a:r>
          </a:p>
          <a:p>
            <a:pPr lvl="1"/>
            <a:r>
              <a:rPr lang="en-US" dirty="0"/>
              <a:t>Other changes will be considered later as part of normal work</a:t>
            </a:r>
          </a:p>
          <a:p>
            <a:r>
              <a:rPr lang="en-US" dirty="0"/>
              <a:t>Main impact:</a:t>
            </a:r>
          </a:p>
          <a:p>
            <a:pPr lvl="1"/>
            <a:r>
              <a:rPr lang="en-US" dirty="0"/>
              <a:t>Had to re-think the plans for optical pathlength stability testing at UF</a:t>
            </a:r>
          </a:p>
        </p:txBody>
      </p:sp>
      <p:sp>
        <p:nvSpPr>
          <p:cNvPr id="3" name="Slide Number Placeholder 2">
            <a:extLst>
              <a:ext uri="{FF2B5EF4-FFF2-40B4-BE49-F238E27FC236}">
                <a16:creationId xmlns:a16="http://schemas.microsoft.com/office/drawing/2014/main" id="{C6B8334F-D80F-D11D-9452-E4572DD16C02}"/>
              </a:ext>
            </a:extLst>
          </p:cNvPr>
          <p:cNvSpPr>
            <a:spLocks noGrp="1"/>
          </p:cNvSpPr>
          <p:nvPr>
            <p:ph type="sldNum" sz="quarter" idx="12"/>
          </p:nvPr>
        </p:nvSpPr>
        <p:spPr/>
        <p:txBody>
          <a:bodyPr/>
          <a:lstStyle/>
          <a:p>
            <a:fld id="{B9B0392C-5BE7-214B-9E5F-CC8853CBAA6A}" type="slidenum">
              <a:rPr lang="en-US" smtClean="0"/>
              <a:pPr/>
              <a:t>19</a:t>
            </a:fld>
            <a:endParaRPr lang="en-US" dirty="0"/>
          </a:p>
        </p:txBody>
      </p:sp>
    </p:spTree>
    <p:extLst>
      <p:ext uri="{BB962C8B-B14F-4D97-AF65-F5344CB8AC3E}">
        <p14:creationId xmlns:p14="http://schemas.microsoft.com/office/powerpoint/2010/main" val="489048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63715-91C0-31BD-FCEA-07F4C21AA370}"/>
              </a:ext>
            </a:extLst>
          </p:cNvPr>
          <p:cNvSpPr>
            <a:spLocks noGrp="1"/>
          </p:cNvSpPr>
          <p:nvPr>
            <p:ph type="title"/>
          </p:nvPr>
        </p:nvSpPr>
        <p:spPr>
          <a:xfrm>
            <a:off x="1004710" y="186926"/>
            <a:ext cx="10182577" cy="866928"/>
          </a:xfrm>
        </p:spPr>
        <p:txBody>
          <a:bodyPr>
            <a:normAutofit/>
          </a:bodyPr>
          <a:lstStyle/>
          <a:p>
            <a:r>
              <a:rPr lang="en-US" dirty="0">
                <a:solidFill>
                  <a:srgbClr val="0432FF"/>
                </a:solidFill>
              </a:rPr>
              <a:t>Normal Phase B1 work: further design study</a:t>
            </a:r>
          </a:p>
        </p:txBody>
      </p:sp>
      <p:sp>
        <p:nvSpPr>
          <p:cNvPr id="3" name="Content Placeholder 2">
            <a:extLst>
              <a:ext uri="{FF2B5EF4-FFF2-40B4-BE49-F238E27FC236}">
                <a16:creationId xmlns:a16="http://schemas.microsoft.com/office/drawing/2014/main" id="{76548C30-4359-EC60-A46B-9B50D5C95B23}"/>
              </a:ext>
            </a:extLst>
          </p:cNvPr>
          <p:cNvSpPr>
            <a:spLocks noGrp="1"/>
          </p:cNvSpPr>
          <p:nvPr>
            <p:ph idx="1"/>
          </p:nvPr>
        </p:nvSpPr>
        <p:spPr>
          <a:xfrm>
            <a:off x="609598" y="1148132"/>
            <a:ext cx="10972800" cy="5144235"/>
          </a:xfrm>
        </p:spPr>
        <p:txBody>
          <a:bodyPr/>
          <a:lstStyle/>
          <a:p>
            <a:pPr marL="0" indent="0">
              <a:buNone/>
            </a:pPr>
            <a:r>
              <a:rPr lang="en-US" dirty="0"/>
              <a:t>Reference: </a:t>
            </a:r>
          </a:p>
          <a:p>
            <a:pPr marL="0" indent="0">
              <a:buNone/>
            </a:pPr>
            <a:r>
              <a:rPr lang="en-US" sz="1800" b="0" dirty="0"/>
              <a:t>Papa, J., Howard, J., Rolland, J.; “Survey of the four-mirror freeform imager solution space”, </a:t>
            </a:r>
            <a:r>
              <a:rPr lang="en-US" sz="1800" b="0" i="1" dirty="0"/>
              <a:t>Optics Express</a:t>
            </a:r>
            <a:r>
              <a:rPr lang="en-US" sz="1800" b="0" dirty="0"/>
              <a:t>, Vol. 29 No. 25, 6 Dec 2021, 41534.</a:t>
            </a:r>
          </a:p>
        </p:txBody>
      </p:sp>
      <p:sp>
        <p:nvSpPr>
          <p:cNvPr id="4" name="Slide Number Placeholder 3">
            <a:extLst>
              <a:ext uri="{FF2B5EF4-FFF2-40B4-BE49-F238E27FC236}">
                <a16:creationId xmlns:a16="http://schemas.microsoft.com/office/drawing/2014/main" id="{AF1D2F7A-45E6-6B6C-FD10-F2CEB57AAA4D}"/>
              </a:ext>
            </a:extLst>
          </p:cNvPr>
          <p:cNvSpPr>
            <a:spLocks noGrp="1"/>
          </p:cNvSpPr>
          <p:nvPr>
            <p:ph type="sldNum" sz="quarter" idx="12"/>
          </p:nvPr>
        </p:nvSpPr>
        <p:spPr/>
        <p:txBody>
          <a:bodyPr/>
          <a:lstStyle/>
          <a:p>
            <a:fld id="{B9B0392C-5BE7-214B-9E5F-CC8853CBAA6A}" type="slidenum">
              <a:rPr lang="en-US" smtClean="0"/>
              <a:pPr/>
              <a:t>20</a:t>
            </a:fld>
            <a:endParaRPr lang="en-US" dirty="0"/>
          </a:p>
        </p:txBody>
      </p:sp>
      <p:pic>
        <p:nvPicPr>
          <p:cNvPr id="5" name="Picture 4">
            <a:extLst>
              <a:ext uri="{FF2B5EF4-FFF2-40B4-BE49-F238E27FC236}">
                <a16:creationId xmlns:a16="http://schemas.microsoft.com/office/drawing/2014/main" id="{5B47137A-53B4-26E5-164F-0C52D0E926BA}"/>
              </a:ext>
            </a:extLst>
          </p:cNvPr>
          <p:cNvPicPr>
            <a:picLocks noChangeAspect="1"/>
          </p:cNvPicPr>
          <p:nvPr/>
        </p:nvPicPr>
        <p:blipFill>
          <a:blip r:embed="rId2"/>
          <a:stretch>
            <a:fillRect/>
          </a:stretch>
        </p:blipFill>
        <p:spPr>
          <a:xfrm>
            <a:off x="609600" y="2265975"/>
            <a:ext cx="5569571" cy="3493557"/>
          </a:xfrm>
          <a:prstGeom prst="rect">
            <a:avLst/>
          </a:prstGeom>
        </p:spPr>
      </p:pic>
      <p:pic>
        <p:nvPicPr>
          <p:cNvPr id="6" name="Picture 5">
            <a:extLst>
              <a:ext uri="{FF2B5EF4-FFF2-40B4-BE49-F238E27FC236}">
                <a16:creationId xmlns:a16="http://schemas.microsoft.com/office/drawing/2014/main" id="{DF0BA0CA-3468-F2A7-AF1E-D6E6F44A3403}"/>
              </a:ext>
            </a:extLst>
          </p:cNvPr>
          <p:cNvPicPr>
            <a:picLocks noChangeAspect="1"/>
          </p:cNvPicPr>
          <p:nvPr/>
        </p:nvPicPr>
        <p:blipFill>
          <a:blip r:embed="rId3"/>
          <a:stretch>
            <a:fillRect/>
          </a:stretch>
        </p:blipFill>
        <p:spPr>
          <a:xfrm>
            <a:off x="6441055" y="2220915"/>
            <a:ext cx="4332030" cy="3162382"/>
          </a:xfrm>
          <a:prstGeom prst="rect">
            <a:avLst/>
          </a:prstGeom>
        </p:spPr>
      </p:pic>
      <p:sp>
        <p:nvSpPr>
          <p:cNvPr id="7" name="TextBox 6">
            <a:extLst>
              <a:ext uri="{FF2B5EF4-FFF2-40B4-BE49-F238E27FC236}">
                <a16:creationId xmlns:a16="http://schemas.microsoft.com/office/drawing/2014/main" id="{C5361624-851C-AB06-8CB7-922A0CF11B1E}"/>
              </a:ext>
            </a:extLst>
          </p:cNvPr>
          <p:cNvSpPr txBox="1"/>
          <p:nvPr/>
        </p:nvSpPr>
        <p:spPr>
          <a:xfrm>
            <a:off x="6320686" y="5379462"/>
            <a:ext cx="4891600" cy="830997"/>
          </a:xfrm>
          <a:prstGeom prst="rect">
            <a:avLst/>
          </a:prstGeom>
          <a:noFill/>
        </p:spPr>
        <p:txBody>
          <a:bodyPr wrap="square" rtlCol="0">
            <a:spAutoFit/>
          </a:bodyPr>
          <a:lstStyle/>
          <a:p>
            <a:pPr algn="just"/>
            <a:r>
              <a:rPr lang="en-US" sz="1600" dirty="0"/>
              <a:t>Fig. 9. The performance of the systems versus the Root Sum Square (RSS) of the inverse of the mirror R-Numbers (R/#). Systems with slower mirrors perform better.</a:t>
            </a:r>
          </a:p>
        </p:txBody>
      </p:sp>
      <p:sp>
        <p:nvSpPr>
          <p:cNvPr id="8" name="TextBox 7">
            <a:extLst>
              <a:ext uri="{FF2B5EF4-FFF2-40B4-BE49-F238E27FC236}">
                <a16:creationId xmlns:a16="http://schemas.microsoft.com/office/drawing/2014/main" id="{F9D08550-ED14-7BF2-881C-B200BD8B216C}"/>
              </a:ext>
            </a:extLst>
          </p:cNvPr>
          <p:cNvSpPr txBox="1"/>
          <p:nvPr/>
        </p:nvSpPr>
        <p:spPr>
          <a:xfrm>
            <a:off x="1524703" y="5371314"/>
            <a:ext cx="3880879" cy="338554"/>
          </a:xfrm>
          <a:prstGeom prst="rect">
            <a:avLst/>
          </a:prstGeom>
          <a:solidFill>
            <a:schemeClr val="bg1"/>
          </a:solidFill>
        </p:spPr>
        <p:txBody>
          <a:bodyPr wrap="square" rtlCol="0">
            <a:spAutoFit/>
          </a:bodyPr>
          <a:lstStyle/>
          <a:p>
            <a:r>
              <a:rPr lang="en-US" sz="1600" dirty="0"/>
              <a:t>Fig. 2. Four-mirror constraint block diagram.</a:t>
            </a:r>
          </a:p>
        </p:txBody>
      </p:sp>
      <p:sp>
        <p:nvSpPr>
          <p:cNvPr id="9" name="TextBox 8">
            <a:extLst>
              <a:ext uri="{FF2B5EF4-FFF2-40B4-BE49-F238E27FC236}">
                <a16:creationId xmlns:a16="http://schemas.microsoft.com/office/drawing/2014/main" id="{0CB2B7B1-1B27-6F6A-76BB-739B1C5A582A}"/>
              </a:ext>
            </a:extLst>
          </p:cNvPr>
          <p:cNvSpPr txBox="1"/>
          <p:nvPr/>
        </p:nvSpPr>
        <p:spPr>
          <a:xfrm>
            <a:off x="1773802" y="5687239"/>
            <a:ext cx="3702537" cy="523220"/>
          </a:xfrm>
          <a:prstGeom prst="rect">
            <a:avLst/>
          </a:prstGeom>
          <a:noFill/>
        </p:spPr>
        <p:txBody>
          <a:bodyPr wrap="square" rtlCol="0">
            <a:spAutoFit/>
          </a:bodyPr>
          <a:lstStyle/>
          <a:p>
            <a:r>
              <a:rPr lang="en-US" sz="1400" dirty="0">
                <a:solidFill>
                  <a:srgbClr val="00B050"/>
                </a:solidFill>
              </a:rPr>
              <a:t>Will also consider 6-mirror designs to see if they offer any advantage for assembly/alignment. </a:t>
            </a:r>
          </a:p>
        </p:txBody>
      </p:sp>
    </p:spTree>
    <p:extLst>
      <p:ext uri="{BB962C8B-B14F-4D97-AF65-F5344CB8AC3E}">
        <p14:creationId xmlns:p14="http://schemas.microsoft.com/office/powerpoint/2010/main" val="1882571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0266C-38E2-FC45-9C1B-B0E922DC611B}"/>
              </a:ext>
            </a:extLst>
          </p:cNvPr>
          <p:cNvSpPr>
            <a:spLocks noGrp="1"/>
          </p:cNvSpPr>
          <p:nvPr>
            <p:ph type="ctrTitle"/>
          </p:nvPr>
        </p:nvSpPr>
        <p:spPr>
          <a:xfrm>
            <a:off x="1262743" y="409843"/>
            <a:ext cx="9144000" cy="2387600"/>
          </a:xfrm>
        </p:spPr>
        <p:txBody>
          <a:bodyPr>
            <a:normAutofit/>
          </a:bodyPr>
          <a:lstStyle/>
          <a:p>
            <a:pPr algn="ctr"/>
            <a:r>
              <a:rPr lang="en-US" b="1" dirty="0">
                <a:solidFill>
                  <a:srgbClr val="0432FF"/>
                </a:solidFill>
                <a:latin typeface="+mn-lt"/>
              </a:rPr>
              <a:t>Telescope Monte Carlo Analysis</a:t>
            </a:r>
            <a:endParaRPr lang="en-US" sz="6000" b="1" dirty="0">
              <a:solidFill>
                <a:srgbClr val="0432FF"/>
              </a:solidFill>
              <a:latin typeface="+mn-lt"/>
            </a:endParaRPr>
          </a:p>
        </p:txBody>
      </p:sp>
      <p:sp>
        <p:nvSpPr>
          <p:cNvPr id="3" name="Subtitle 2">
            <a:extLst>
              <a:ext uri="{FF2B5EF4-FFF2-40B4-BE49-F238E27FC236}">
                <a16:creationId xmlns:a16="http://schemas.microsoft.com/office/drawing/2014/main" id="{6647C6D7-ABA3-4846-94F7-7266417C9877}"/>
              </a:ext>
            </a:extLst>
          </p:cNvPr>
          <p:cNvSpPr>
            <a:spLocks noGrp="1"/>
          </p:cNvSpPr>
          <p:nvPr>
            <p:ph type="subTitle" idx="1"/>
          </p:nvPr>
        </p:nvSpPr>
        <p:spPr>
          <a:xfrm>
            <a:off x="1524000" y="3967163"/>
            <a:ext cx="9144000" cy="922461"/>
          </a:xfrm>
        </p:spPr>
        <p:txBody>
          <a:bodyPr>
            <a:normAutofit/>
          </a:bodyPr>
          <a:lstStyle/>
          <a:p>
            <a:pPr algn="l"/>
            <a:r>
              <a:rPr lang="en-US" i="1" dirty="0"/>
              <a:t>For more information, see the pre-recorded talk:</a:t>
            </a:r>
          </a:p>
          <a:p>
            <a:pPr lvl="1" algn="l"/>
            <a:r>
              <a:rPr lang="en-US" i="1" dirty="0"/>
              <a:t>Monte Carlo Analysis of the LISA Telescope Build Process</a:t>
            </a:r>
            <a:r>
              <a:rPr lang="en-US" dirty="0"/>
              <a:t>, Corey Austin (Goddard).</a:t>
            </a:r>
          </a:p>
        </p:txBody>
      </p:sp>
    </p:spTree>
    <p:extLst>
      <p:ext uri="{BB962C8B-B14F-4D97-AF65-F5344CB8AC3E}">
        <p14:creationId xmlns:p14="http://schemas.microsoft.com/office/powerpoint/2010/main" val="4205540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35CDA19-7274-934E-9ED2-CCA0D3F010CC}"/>
              </a:ext>
            </a:extLst>
          </p:cNvPr>
          <p:cNvSpPr>
            <a:spLocks noGrp="1"/>
          </p:cNvSpPr>
          <p:nvPr>
            <p:ph type="ctrTitle"/>
          </p:nvPr>
        </p:nvSpPr>
        <p:spPr>
          <a:xfrm>
            <a:off x="1165069" y="307765"/>
            <a:ext cx="6716029" cy="699402"/>
          </a:xfrm>
        </p:spPr>
        <p:txBody>
          <a:bodyPr>
            <a:normAutofit/>
          </a:bodyPr>
          <a:lstStyle/>
          <a:p>
            <a:pPr algn="l"/>
            <a:r>
              <a:rPr lang="en-US" sz="3600" b="1" dirty="0">
                <a:solidFill>
                  <a:srgbClr val="0432FF"/>
                </a:solidFill>
                <a:latin typeface="+mn-lt"/>
              </a:rPr>
              <a:t>Overview</a:t>
            </a:r>
            <a:endParaRPr lang="en-US" b="1" dirty="0">
              <a:solidFill>
                <a:srgbClr val="0432FF"/>
              </a:solidFill>
              <a:latin typeface="+mn-lt"/>
            </a:endParaRPr>
          </a:p>
        </p:txBody>
      </p:sp>
      <p:sp>
        <p:nvSpPr>
          <p:cNvPr id="8" name="TextBox 7">
            <a:extLst>
              <a:ext uri="{FF2B5EF4-FFF2-40B4-BE49-F238E27FC236}">
                <a16:creationId xmlns:a16="http://schemas.microsoft.com/office/drawing/2014/main" id="{6EF3B6C2-B17B-1741-B9A7-329FE2AB645B}"/>
              </a:ext>
            </a:extLst>
          </p:cNvPr>
          <p:cNvSpPr txBox="1"/>
          <p:nvPr/>
        </p:nvSpPr>
        <p:spPr>
          <a:xfrm>
            <a:off x="514602" y="1193460"/>
            <a:ext cx="10091895" cy="3046988"/>
          </a:xfrm>
          <a:prstGeom prst="rect">
            <a:avLst/>
          </a:prstGeom>
          <a:noFill/>
        </p:spPr>
        <p:txBody>
          <a:bodyPr wrap="square" rtlCol="0">
            <a:spAutoFit/>
          </a:bodyPr>
          <a:lstStyle/>
          <a:p>
            <a:r>
              <a:rPr lang="en-US" sz="2400" b="1" dirty="0"/>
              <a:t>Monte Carlo Analysis of the Telescope fabrication and assembly/alignment</a:t>
            </a:r>
          </a:p>
          <a:p>
            <a:pPr marL="342900" indent="-342900">
              <a:buFont typeface="Arial" panose="020B0604020202020204" pitchFamily="34" charset="0"/>
              <a:buChar char="•"/>
            </a:pPr>
            <a:r>
              <a:rPr lang="en-US" sz="2400" dirty="0"/>
              <a:t>Incorporates uncertainties in</a:t>
            </a:r>
          </a:p>
          <a:p>
            <a:pPr marL="800100" lvl="1" indent="-342900">
              <a:buFont typeface="Arial" panose="020B0604020202020204" pitchFamily="34" charset="0"/>
              <a:buChar char="•"/>
            </a:pPr>
            <a:r>
              <a:rPr lang="en-US" sz="2400" dirty="0"/>
              <a:t>Alignment and assembly</a:t>
            </a:r>
          </a:p>
          <a:p>
            <a:pPr marL="800100" lvl="1" indent="-342900">
              <a:buFont typeface="Arial" panose="020B0604020202020204" pitchFamily="34" charset="0"/>
              <a:buChar char="•"/>
            </a:pPr>
            <a:r>
              <a:rPr lang="en-US" sz="2400" dirty="0"/>
              <a:t>Fabrication of parts – </a:t>
            </a:r>
            <a:r>
              <a:rPr lang="en-US" sz="2400" dirty="0">
                <a:solidFill>
                  <a:srgbClr val="00B050"/>
                </a:solidFill>
              </a:rPr>
              <a:t>in process</a:t>
            </a:r>
          </a:p>
          <a:p>
            <a:pPr marL="342900" indent="-342900">
              <a:buFont typeface="Arial" panose="020B0604020202020204" pitchFamily="34" charset="0"/>
              <a:buChar char="•"/>
            </a:pPr>
            <a:r>
              <a:rPr lang="en-US" sz="2400" b="1" dirty="0"/>
              <a:t>Allows us to study the yield (need to build ~ 9-10 telescopes for flight)</a:t>
            </a:r>
          </a:p>
          <a:p>
            <a:r>
              <a:rPr lang="en-US" sz="2400" b="1" dirty="0"/>
              <a:t>	</a:t>
            </a:r>
          </a:p>
          <a:p>
            <a:r>
              <a:rPr lang="en-US" sz="2400" b="1" dirty="0"/>
              <a:t>	</a:t>
            </a:r>
          </a:p>
          <a:p>
            <a:r>
              <a:rPr lang="en-US" sz="2400" b="1" dirty="0"/>
              <a:t>	</a:t>
            </a:r>
          </a:p>
        </p:txBody>
      </p:sp>
      <p:sp>
        <p:nvSpPr>
          <p:cNvPr id="12" name="TextBox 11">
            <a:extLst>
              <a:ext uri="{FF2B5EF4-FFF2-40B4-BE49-F238E27FC236}">
                <a16:creationId xmlns:a16="http://schemas.microsoft.com/office/drawing/2014/main" id="{38F1489B-EEBA-208A-5406-85726CB70E3B}"/>
              </a:ext>
            </a:extLst>
          </p:cNvPr>
          <p:cNvSpPr txBox="1"/>
          <p:nvPr/>
        </p:nvSpPr>
        <p:spPr>
          <a:xfrm>
            <a:off x="514602" y="3212605"/>
            <a:ext cx="4666852" cy="2677656"/>
          </a:xfrm>
          <a:prstGeom prst="rect">
            <a:avLst/>
          </a:prstGeom>
          <a:noFill/>
        </p:spPr>
        <p:txBody>
          <a:bodyPr wrap="square" rtlCol="0">
            <a:spAutoFit/>
          </a:bodyPr>
          <a:lstStyle/>
          <a:p>
            <a:r>
              <a:rPr lang="en-US" sz="2400" b="1" dirty="0"/>
              <a:t>Same</a:t>
            </a:r>
          </a:p>
          <a:p>
            <a:pPr marL="342900" indent="-342900">
              <a:buFont typeface="Arial" panose="020B0604020202020204" pitchFamily="34" charset="0"/>
              <a:buChar char="•"/>
            </a:pPr>
            <a:r>
              <a:rPr lang="en-US" sz="2400" dirty="0" err="1"/>
              <a:t>CodeV</a:t>
            </a:r>
            <a:r>
              <a:rPr lang="en-US" sz="2400" dirty="0"/>
              <a:t> (with python and </a:t>
            </a:r>
            <a:r>
              <a:rPr lang="en-US" sz="2400" dirty="0" err="1"/>
              <a:t>Matlab</a:t>
            </a:r>
            <a:r>
              <a:rPr lang="en-US" sz="2400" dirty="0"/>
              <a:t>)</a:t>
            </a:r>
          </a:p>
          <a:p>
            <a:pPr marL="342900" indent="-342900">
              <a:buFont typeface="Arial" panose="020B0604020202020204" pitchFamily="34" charset="0"/>
              <a:buChar char="•"/>
            </a:pPr>
            <a:r>
              <a:rPr lang="en-US" sz="2400" dirty="0"/>
              <a:t>Uniform uncertainties only</a:t>
            </a:r>
          </a:p>
          <a:p>
            <a:pPr marL="342900" indent="-342900">
              <a:buFont typeface="Arial" panose="020B0604020202020204" pitchFamily="34" charset="0"/>
              <a:buChar char="•"/>
            </a:pPr>
            <a:r>
              <a:rPr lang="en-US" sz="2400" dirty="0"/>
              <a:t>Hardware Limitations</a:t>
            </a:r>
          </a:p>
          <a:p>
            <a:pPr marL="342900" indent="-342900">
              <a:buFont typeface="Arial" panose="020B0604020202020204" pitchFamily="34" charset="0"/>
              <a:buChar char="•"/>
            </a:pPr>
            <a:r>
              <a:rPr lang="en-US" sz="2400" dirty="0"/>
              <a:t>Optics perturbed around their vertex</a:t>
            </a:r>
          </a:p>
          <a:p>
            <a:pPr marL="342900" indent="-342900">
              <a:buFont typeface="Arial" panose="020B0604020202020204" pitchFamily="34" charset="0"/>
              <a:buChar char="•"/>
            </a:pPr>
            <a:r>
              <a:rPr lang="en-US" sz="2400" dirty="0"/>
              <a:t>Build Steps</a:t>
            </a:r>
            <a:endParaRPr lang="en-US" sz="2000" dirty="0"/>
          </a:p>
        </p:txBody>
      </p:sp>
      <p:graphicFrame>
        <p:nvGraphicFramePr>
          <p:cNvPr id="13" name="Table 5">
            <a:extLst>
              <a:ext uri="{FF2B5EF4-FFF2-40B4-BE49-F238E27FC236}">
                <a16:creationId xmlns:a16="http://schemas.microsoft.com/office/drawing/2014/main" id="{59B2781A-FED8-1305-DB83-07C4690B3C0D}"/>
              </a:ext>
            </a:extLst>
          </p:cNvPr>
          <p:cNvGraphicFramePr>
            <a:graphicFrameLocks noGrp="1"/>
          </p:cNvGraphicFramePr>
          <p:nvPr>
            <p:extLst>
              <p:ext uri="{D42A27DB-BD31-4B8C-83A1-F6EECF244321}">
                <p14:modId xmlns:p14="http://schemas.microsoft.com/office/powerpoint/2010/main" val="404430905"/>
              </p:ext>
            </p:extLst>
          </p:nvPr>
        </p:nvGraphicFramePr>
        <p:xfrm>
          <a:off x="5418959" y="3668343"/>
          <a:ext cx="6373238" cy="2753306"/>
        </p:xfrm>
        <a:graphic>
          <a:graphicData uri="http://schemas.openxmlformats.org/drawingml/2006/table">
            <a:tbl>
              <a:tblPr firstRow="1" firstCol="1" bandRow="1">
                <a:tableStyleId>{5C22544A-7EE6-4342-B048-85BDC9FD1C3A}</a:tableStyleId>
              </a:tblPr>
              <a:tblGrid>
                <a:gridCol w="1647363">
                  <a:extLst>
                    <a:ext uri="{9D8B030D-6E8A-4147-A177-3AD203B41FA5}">
                      <a16:colId xmlns:a16="http://schemas.microsoft.com/office/drawing/2014/main" val="1762086439"/>
                    </a:ext>
                  </a:extLst>
                </a:gridCol>
                <a:gridCol w="2601462">
                  <a:extLst>
                    <a:ext uri="{9D8B030D-6E8A-4147-A177-3AD203B41FA5}">
                      <a16:colId xmlns:a16="http://schemas.microsoft.com/office/drawing/2014/main" val="1842150994"/>
                    </a:ext>
                  </a:extLst>
                </a:gridCol>
                <a:gridCol w="2124413">
                  <a:extLst>
                    <a:ext uri="{9D8B030D-6E8A-4147-A177-3AD203B41FA5}">
                      <a16:colId xmlns:a16="http://schemas.microsoft.com/office/drawing/2014/main" val="3039628670"/>
                    </a:ext>
                  </a:extLst>
                </a:gridCol>
              </a:tblGrid>
              <a:tr h="340802">
                <a:tc>
                  <a:txBody>
                    <a:bodyPr/>
                    <a:lstStyle/>
                    <a:p>
                      <a:endParaRPr lang="en-US" sz="1600" dirty="0"/>
                    </a:p>
                  </a:txBody>
                  <a:tcPr/>
                </a:tc>
                <a:tc>
                  <a:txBody>
                    <a:bodyPr/>
                    <a:lstStyle/>
                    <a:p>
                      <a:r>
                        <a:rPr lang="en-US" sz="1600" dirty="0"/>
                        <a:t>L3Harris</a:t>
                      </a:r>
                    </a:p>
                  </a:txBody>
                  <a:tcPr/>
                </a:tc>
                <a:tc>
                  <a:txBody>
                    <a:bodyPr/>
                    <a:lstStyle/>
                    <a:p>
                      <a:r>
                        <a:rPr lang="en-US" sz="1600" dirty="0"/>
                        <a:t>NASA</a:t>
                      </a:r>
                    </a:p>
                  </a:txBody>
                  <a:tcPr/>
                </a:tc>
                <a:extLst>
                  <a:ext uri="{0D108BD9-81ED-4DB2-BD59-A6C34878D82A}">
                    <a16:rowId xmlns:a16="http://schemas.microsoft.com/office/drawing/2014/main" val="718811577"/>
                  </a:ext>
                </a:extLst>
              </a:tr>
              <a:tr h="791536">
                <a:tc>
                  <a:txBody>
                    <a:bodyPr/>
                    <a:lstStyle/>
                    <a:p>
                      <a:r>
                        <a:rPr lang="en-US" sz="1600" dirty="0"/>
                        <a:t>Model set-up</a:t>
                      </a:r>
                    </a:p>
                  </a:txBody>
                  <a:tcPr/>
                </a:tc>
                <a:tc>
                  <a:txBody>
                    <a:bodyPr/>
                    <a:lstStyle/>
                    <a:p>
                      <a:r>
                        <a:rPr lang="en-US" sz="1600" dirty="0"/>
                        <a:t>Receive mode, single pass (reversed at end)</a:t>
                      </a:r>
                    </a:p>
                  </a:txBody>
                  <a:tcPr/>
                </a:tc>
                <a:tc>
                  <a:txBody>
                    <a:bodyPr/>
                    <a:lstStyle/>
                    <a:p>
                      <a:r>
                        <a:rPr lang="en-US" sz="1600" dirty="0"/>
                        <a:t>Single pass transmit mode (final reversed for TTL only)</a:t>
                      </a:r>
                    </a:p>
                  </a:txBody>
                  <a:tcPr/>
                </a:tc>
                <a:extLst>
                  <a:ext uri="{0D108BD9-81ED-4DB2-BD59-A6C34878D82A}">
                    <a16:rowId xmlns:a16="http://schemas.microsoft.com/office/drawing/2014/main" val="320112526"/>
                  </a:ext>
                </a:extLst>
              </a:tr>
              <a:tr h="557007">
                <a:tc>
                  <a:txBody>
                    <a:bodyPr/>
                    <a:lstStyle/>
                    <a:p>
                      <a:r>
                        <a:rPr lang="en-US" sz="1600" dirty="0"/>
                        <a:t>ACF</a:t>
                      </a:r>
                    </a:p>
                  </a:txBody>
                  <a:tcPr/>
                </a:tc>
                <a:tc>
                  <a:txBody>
                    <a:bodyPr/>
                    <a:lstStyle/>
                    <a:p>
                      <a:r>
                        <a:rPr lang="en-US" sz="1600" dirty="0"/>
                        <a:t>Tilt on M1</a:t>
                      </a:r>
                    </a:p>
                  </a:txBody>
                  <a:tcPr/>
                </a:tc>
                <a:tc>
                  <a:txBody>
                    <a:bodyPr/>
                    <a:lstStyle/>
                    <a:p>
                      <a:r>
                        <a:rPr lang="en-US" sz="1600" dirty="0"/>
                        <a:t>Input field angle perturbations</a:t>
                      </a:r>
                    </a:p>
                  </a:txBody>
                  <a:tcPr/>
                </a:tc>
                <a:extLst>
                  <a:ext uri="{0D108BD9-81ED-4DB2-BD59-A6C34878D82A}">
                    <a16:rowId xmlns:a16="http://schemas.microsoft.com/office/drawing/2014/main" val="3418945786"/>
                  </a:ext>
                </a:extLst>
              </a:tr>
              <a:tr h="557007">
                <a:tc>
                  <a:txBody>
                    <a:bodyPr/>
                    <a:lstStyle/>
                    <a:p>
                      <a:r>
                        <a:rPr lang="en-US" sz="1600" dirty="0"/>
                        <a:t>Tag Mirror</a:t>
                      </a:r>
                    </a:p>
                  </a:txBody>
                  <a:tcPr/>
                </a:tc>
                <a:tc>
                  <a:txBody>
                    <a:bodyPr/>
                    <a:lstStyle/>
                    <a:p>
                      <a:endParaRPr lang="en-US" sz="1600" dirty="0"/>
                    </a:p>
                  </a:txBody>
                  <a:tcPr/>
                </a:tc>
                <a:tc>
                  <a:txBody>
                    <a:bodyPr/>
                    <a:lstStyle/>
                    <a:p>
                      <a:r>
                        <a:rPr lang="en-US" sz="1600" dirty="0"/>
                        <a:t>Coordinate system perturbation</a:t>
                      </a:r>
                    </a:p>
                  </a:txBody>
                  <a:tcPr/>
                </a:tc>
                <a:extLst>
                  <a:ext uri="{0D108BD9-81ED-4DB2-BD59-A6C34878D82A}">
                    <a16:rowId xmlns:a16="http://schemas.microsoft.com/office/drawing/2014/main" val="3145665636"/>
                  </a:ext>
                </a:extLst>
              </a:tr>
              <a:tr h="431304">
                <a:tc>
                  <a:txBody>
                    <a:bodyPr/>
                    <a:lstStyle/>
                    <a:p>
                      <a:r>
                        <a:rPr lang="en-US" sz="1600" dirty="0" err="1"/>
                        <a:t>N</a:t>
                      </a:r>
                      <a:r>
                        <a:rPr lang="en-US" sz="1600" baseline="-25000" dirty="0" err="1"/>
                        <a:t>runs</a:t>
                      </a:r>
                      <a:endParaRPr lang="en-US" sz="1600" baseline="-25000" dirty="0"/>
                    </a:p>
                  </a:txBody>
                  <a:tcPr/>
                </a:tc>
                <a:tc>
                  <a:txBody>
                    <a:bodyPr/>
                    <a:lstStyle/>
                    <a:p>
                      <a:r>
                        <a:rPr lang="en-US" sz="1600" dirty="0"/>
                        <a:t>100</a:t>
                      </a:r>
                    </a:p>
                  </a:txBody>
                  <a:tcPr/>
                </a:tc>
                <a:tc>
                  <a:txBody>
                    <a:bodyPr/>
                    <a:lstStyle/>
                    <a:p>
                      <a:r>
                        <a:rPr lang="en-US" sz="1600" dirty="0"/>
                        <a:t>1000</a:t>
                      </a:r>
                    </a:p>
                  </a:txBody>
                  <a:tcPr/>
                </a:tc>
                <a:extLst>
                  <a:ext uri="{0D108BD9-81ED-4DB2-BD59-A6C34878D82A}">
                    <a16:rowId xmlns:a16="http://schemas.microsoft.com/office/drawing/2014/main" val="479221564"/>
                  </a:ext>
                </a:extLst>
              </a:tr>
            </a:tbl>
          </a:graphicData>
        </a:graphic>
      </p:graphicFrame>
      <p:sp>
        <p:nvSpPr>
          <p:cNvPr id="14" name="Rectangle 13">
            <a:extLst>
              <a:ext uri="{FF2B5EF4-FFF2-40B4-BE49-F238E27FC236}">
                <a16:creationId xmlns:a16="http://schemas.microsoft.com/office/drawing/2014/main" id="{C70CDB1B-D10D-E1D4-DBCD-1550C123598B}"/>
              </a:ext>
            </a:extLst>
          </p:cNvPr>
          <p:cNvSpPr/>
          <p:nvPr/>
        </p:nvSpPr>
        <p:spPr>
          <a:xfrm>
            <a:off x="5327269" y="3206678"/>
            <a:ext cx="1330301" cy="461665"/>
          </a:xfrm>
          <a:prstGeom prst="rect">
            <a:avLst/>
          </a:prstGeom>
        </p:spPr>
        <p:txBody>
          <a:bodyPr wrap="none">
            <a:spAutoFit/>
          </a:bodyPr>
          <a:lstStyle/>
          <a:p>
            <a:r>
              <a:rPr lang="en-US" sz="2400" b="1" dirty="0"/>
              <a:t>Different</a:t>
            </a:r>
          </a:p>
        </p:txBody>
      </p:sp>
    </p:spTree>
    <p:extLst>
      <p:ext uri="{BB962C8B-B14F-4D97-AF65-F5344CB8AC3E}">
        <p14:creationId xmlns:p14="http://schemas.microsoft.com/office/powerpoint/2010/main" val="4118943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35CDA19-7274-934E-9ED2-CCA0D3F010CC}"/>
              </a:ext>
            </a:extLst>
          </p:cNvPr>
          <p:cNvSpPr>
            <a:spLocks noGrp="1"/>
          </p:cNvSpPr>
          <p:nvPr>
            <p:ph type="ctrTitle"/>
          </p:nvPr>
        </p:nvSpPr>
        <p:spPr>
          <a:xfrm>
            <a:off x="961402" y="275090"/>
            <a:ext cx="3139516" cy="699402"/>
          </a:xfrm>
        </p:spPr>
        <p:txBody>
          <a:bodyPr>
            <a:normAutofit/>
          </a:bodyPr>
          <a:lstStyle/>
          <a:p>
            <a:r>
              <a:rPr lang="en-US" sz="4000" b="1" dirty="0">
                <a:solidFill>
                  <a:srgbClr val="0432FF"/>
                </a:solidFill>
                <a:latin typeface="+mn-lt"/>
              </a:rPr>
              <a:t>RMS WFE</a:t>
            </a:r>
            <a:endParaRPr lang="en-US" b="1" dirty="0">
              <a:solidFill>
                <a:srgbClr val="0432FF"/>
              </a:solidFill>
              <a:latin typeface="+mn-lt"/>
            </a:endParaRPr>
          </a:p>
        </p:txBody>
      </p:sp>
      <p:pic>
        <p:nvPicPr>
          <p:cNvPr id="8" name="Picture 7">
            <a:extLst>
              <a:ext uri="{FF2B5EF4-FFF2-40B4-BE49-F238E27FC236}">
                <a16:creationId xmlns:a16="http://schemas.microsoft.com/office/drawing/2014/main" id="{4A6A3E24-2EF6-3D44-9607-F35C34663EA7}"/>
              </a:ext>
            </a:extLst>
          </p:cNvPr>
          <p:cNvPicPr>
            <a:picLocks noChangeAspect="1"/>
          </p:cNvPicPr>
          <p:nvPr/>
        </p:nvPicPr>
        <p:blipFill>
          <a:blip r:embed="rId3"/>
          <a:stretch>
            <a:fillRect/>
          </a:stretch>
        </p:blipFill>
        <p:spPr>
          <a:xfrm>
            <a:off x="6745531" y="1994401"/>
            <a:ext cx="4721673" cy="4014216"/>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7A0E872-F978-B441-B770-61977C74890E}"/>
                  </a:ext>
                </a:extLst>
              </p:cNvPr>
              <p:cNvSpPr txBox="1"/>
              <p:nvPr/>
            </p:nvSpPr>
            <p:spPr>
              <a:xfrm>
                <a:off x="10523526" y="2050993"/>
                <a:ext cx="1070678" cy="307777"/>
              </a:xfrm>
              <a:prstGeom prst="rect">
                <a:avLst/>
              </a:prstGeom>
              <a:noFill/>
            </p:spPr>
            <p:txBody>
              <a:bodyPr wrap="none" rtlCol="0">
                <a:spAutoFit/>
              </a:bodyPr>
              <a:lstStyle/>
              <a:p>
                <a:r>
                  <a:rPr lang="en-US" sz="1400"/>
                  <a:t>2</a:t>
                </a:r>
                <a14:m>
                  <m:oMath xmlns:m="http://schemas.openxmlformats.org/officeDocument/2006/math">
                    <m:r>
                      <a:rPr lang="en-US" sz="1400" i="1" smtClean="0">
                        <a:latin typeface="Cambria Math" panose="02040503050406030204" pitchFamily="18" charset="0"/>
                        <a:ea typeface="Cambria Math" panose="02040503050406030204" pitchFamily="18" charset="0"/>
                      </a:rPr>
                      <m:t>𝜎</m:t>
                    </m:r>
                  </m:oMath>
                </a14:m>
                <a:r>
                  <a:rPr lang="en-US" sz="1400"/>
                  <a:t>: 12.5 nm</a:t>
                </a:r>
              </a:p>
            </p:txBody>
          </p:sp>
        </mc:Choice>
        <mc:Fallback xmlns="">
          <p:sp>
            <p:nvSpPr>
              <p:cNvPr id="12" name="TextBox 11">
                <a:extLst>
                  <a:ext uri="{FF2B5EF4-FFF2-40B4-BE49-F238E27FC236}">
                    <a16:creationId xmlns:a16="http://schemas.microsoft.com/office/drawing/2014/main" id="{07A0E872-F978-B441-B770-61977C74890E}"/>
                  </a:ext>
                </a:extLst>
              </p:cNvPr>
              <p:cNvSpPr txBox="1">
                <a:spLocks noRot="1" noChangeAspect="1" noMove="1" noResize="1" noEditPoints="1" noAdjustHandles="1" noChangeArrowheads="1" noChangeShapeType="1" noTextEdit="1"/>
              </p:cNvSpPr>
              <p:nvPr/>
            </p:nvSpPr>
            <p:spPr>
              <a:xfrm>
                <a:off x="10523526" y="2050993"/>
                <a:ext cx="1070678" cy="307777"/>
              </a:xfrm>
              <a:prstGeom prst="rect">
                <a:avLst/>
              </a:prstGeom>
              <a:blipFill>
                <a:blip r:embed="rId4"/>
                <a:stretch>
                  <a:fillRect l="-1705" t="-1961" b="-19608"/>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C99EE105-D6D4-614A-9CDC-7D0F108B0284}"/>
              </a:ext>
            </a:extLst>
          </p:cNvPr>
          <p:cNvPicPr>
            <a:picLocks noChangeAspect="1"/>
          </p:cNvPicPr>
          <p:nvPr/>
        </p:nvPicPr>
        <p:blipFill>
          <a:blip r:embed="rId5" r:link="rId6"/>
          <a:stretch>
            <a:fillRect/>
          </a:stretch>
        </p:blipFill>
        <p:spPr>
          <a:xfrm>
            <a:off x="274320" y="1828800"/>
            <a:ext cx="6400800" cy="4267200"/>
          </a:xfrm>
          <a:prstGeom prst="rect">
            <a:avLst/>
          </a:prstGeom>
        </p:spPr>
      </p:pic>
      <p:sp>
        <p:nvSpPr>
          <p:cNvPr id="4" name="TextBox 3">
            <a:extLst>
              <a:ext uri="{FF2B5EF4-FFF2-40B4-BE49-F238E27FC236}">
                <a16:creationId xmlns:a16="http://schemas.microsoft.com/office/drawing/2014/main" id="{6B4D726B-499B-A94A-8E41-6E6FBBA7DC06}"/>
              </a:ext>
            </a:extLst>
          </p:cNvPr>
          <p:cNvSpPr txBox="1"/>
          <p:nvPr/>
        </p:nvSpPr>
        <p:spPr>
          <a:xfrm>
            <a:off x="7892356" y="712882"/>
            <a:ext cx="2631170" cy="523220"/>
          </a:xfrm>
          <a:prstGeom prst="rect">
            <a:avLst/>
          </a:prstGeom>
          <a:noFill/>
        </p:spPr>
        <p:txBody>
          <a:bodyPr wrap="none" rtlCol="0">
            <a:spAutoFit/>
          </a:bodyPr>
          <a:lstStyle/>
          <a:p>
            <a:r>
              <a:rPr lang="en-US" sz="2800" b="1" dirty="0">
                <a:solidFill>
                  <a:srgbClr val="00B050"/>
                </a:solidFill>
              </a:rPr>
              <a:t>good agreement</a:t>
            </a:r>
          </a:p>
        </p:txBody>
      </p:sp>
      <p:sp>
        <p:nvSpPr>
          <p:cNvPr id="6" name="TextBox 5">
            <a:extLst>
              <a:ext uri="{FF2B5EF4-FFF2-40B4-BE49-F238E27FC236}">
                <a16:creationId xmlns:a16="http://schemas.microsoft.com/office/drawing/2014/main" id="{5F58A73E-6DD4-3F4F-A5E7-737E57134723}"/>
              </a:ext>
            </a:extLst>
          </p:cNvPr>
          <p:cNvSpPr txBox="1"/>
          <p:nvPr/>
        </p:nvSpPr>
        <p:spPr>
          <a:xfrm>
            <a:off x="2531160" y="1406857"/>
            <a:ext cx="1887120" cy="400110"/>
          </a:xfrm>
          <a:prstGeom prst="rect">
            <a:avLst/>
          </a:prstGeom>
          <a:noFill/>
        </p:spPr>
        <p:txBody>
          <a:bodyPr wrap="none" rtlCol="0">
            <a:spAutoFit/>
          </a:bodyPr>
          <a:lstStyle/>
          <a:p>
            <a:r>
              <a:rPr lang="en-US" sz="2000" b="1"/>
              <a:t>NASA 1000 runs</a:t>
            </a:r>
          </a:p>
        </p:txBody>
      </p:sp>
      <p:cxnSp>
        <p:nvCxnSpPr>
          <p:cNvPr id="13" name="Straight Connector 12">
            <a:extLst>
              <a:ext uri="{FF2B5EF4-FFF2-40B4-BE49-F238E27FC236}">
                <a16:creationId xmlns:a16="http://schemas.microsoft.com/office/drawing/2014/main" id="{20EC5FAD-ED27-094B-B7D9-D27F73931B1C}"/>
              </a:ext>
            </a:extLst>
          </p:cNvPr>
          <p:cNvCxnSpPr>
            <a:cxnSpLocks/>
          </p:cNvCxnSpPr>
          <p:nvPr/>
        </p:nvCxnSpPr>
        <p:spPr>
          <a:xfrm flipH="1">
            <a:off x="1816443" y="1789043"/>
            <a:ext cx="3348681"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7944C06D-38AC-FC4F-A4F5-B574E8995115}"/>
              </a:ext>
            </a:extLst>
          </p:cNvPr>
          <p:cNvSpPr txBox="1"/>
          <p:nvPr/>
        </p:nvSpPr>
        <p:spPr>
          <a:xfrm>
            <a:off x="8508808" y="1391060"/>
            <a:ext cx="1560042" cy="400110"/>
          </a:xfrm>
          <a:prstGeom prst="rect">
            <a:avLst/>
          </a:prstGeom>
          <a:noFill/>
        </p:spPr>
        <p:txBody>
          <a:bodyPr wrap="none" rtlCol="0">
            <a:spAutoFit/>
          </a:bodyPr>
          <a:lstStyle/>
          <a:p>
            <a:r>
              <a:rPr lang="en-US" sz="2000" b="1"/>
              <a:t>L3H 100 runs</a:t>
            </a:r>
          </a:p>
        </p:txBody>
      </p:sp>
      <p:cxnSp>
        <p:nvCxnSpPr>
          <p:cNvPr id="16" name="Straight Connector 15">
            <a:extLst>
              <a:ext uri="{FF2B5EF4-FFF2-40B4-BE49-F238E27FC236}">
                <a16:creationId xmlns:a16="http://schemas.microsoft.com/office/drawing/2014/main" id="{4487A8F4-8C82-EE4F-B80D-3079E318EB53}"/>
              </a:ext>
            </a:extLst>
          </p:cNvPr>
          <p:cNvCxnSpPr>
            <a:cxnSpLocks/>
          </p:cNvCxnSpPr>
          <p:nvPr/>
        </p:nvCxnSpPr>
        <p:spPr>
          <a:xfrm flipH="1">
            <a:off x="7614489" y="1789043"/>
            <a:ext cx="3348681"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0A02B21-24DB-714C-9D55-27783E9F8D01}"/>
              </a:ext>
            </a:extLst>
          </p:cNvPr>
          <p:cNvCxnSpPr>
            <a:cxnSpLocks/>
          </p:cNvCxnSpPr>
          <p:nvPr/>
        </p:nvCxnSpPr>
        <p:spPr>
          <a:xfrm>
            <a:off x="11498200" y="2312276"/>
            <a:ext cx="0" cy="3298111"/>
          </a:xfrm>
          <a:prstGeom prst="line">
            <a:avLst/>
          </a:prstGeom>
          <a:ln w="22225">
            <a:solidFill>
              <a:srgbClr val="57934B"/>
            </a:solidFill>
            <a:prstDash val="sysDash"/>
          </a:ln>
          <a:effectLst/>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1C0C9854-5F4A-D94B-9B16-1F729557B07F}"/>
              </a:ext>
            </a:extLst>
          </p:cNvPr>
          <p:cNvSpPr txBox="1"/>
          <p:nvPr/>
        </p:nvSpPr>
        <p:spPr>
          <a:xfrm rot="16200000">
            <a:off x="11178313" y="2881525"/>
            <a:ext cx="872355" cy="307777"/>
          </a:xfrm>
          <a:prstGeom prst="rect">
            <a:avLst/>
          </a:prstGeom>
          <a:noFill/>
        </p:spPr>
        <p:txBody>
          <a:bodyPr wrap="none" rtlCol="0">
            <a:spAutoFit/>
          </a:bodyPr>
          <a:lstStyle/>
          <a:p>
            <a:r>
              <a:rPr lang="en-US" sz="1400" dirty="0"/>
              <a:t>16.45 nm</a:t>
            </a:r>
          </a:p>
        </p:txBody>
      </p:sp>
      <p:cxnSp>
        <p:nvCxnSpPr>
          <p:cNvPr id="19" name="Straight Connector 18">
            <a:extLst>
              <a:ext uri="{FF2B5EF4-FFF2-40B4-BE49-F238E27FC236}">
                <a16:creationId xmlns:a16="http://schemas.microsoft.com/office/drawing/2014/main" id="{EDCAA62E-9C79-E944-B96C-7121F0EA21E0}"/>
              </a:ext>
            </a:extLst>
          </p:cNvPr>
          <p:cNvCxnSpPr>
            <a:cxnSpLocks/>
          </p:cNvCxnSpPr>
          <p:nvPr/>
        </p:nvCxnSpPr>
        <p:spPr>
          <a:xfrm flipH="1">
            <a:off x="10868373" y="5580631"/>
            <a:ext cx="637236" cy="0"/>
          </a:xfrm>
          <a:prstGeom prst="line">
            <a:avLst/>
          </a:prstGeom>
          <a:ln w="19050">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9752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D13288-009A-134C-B127-BF6477ED3EAA}"/>
              </a:ext>
            </a:extLst>
          </p:cNvPr>
          <p:cNvPicPr>
            <a:picLocks noChangeAspect="1"/>
          </p:cNvPicPr>
          <p:nvPr/>
        </p:nvPicPr>
        <p:blipFill>
          <a:blip r:embed="rId2"/>
          <a:stretch>
            <a:fillRect/>
          </a:stretch>
        </p:blipFill>
        <p:spPr>
          <a:xfrm>
            <a:off x="6714908" y="2047514"/>
            <a:ext cx="4709253" cy="4023772"/>
          </a:xfrm>
          <a:prstGeom prst="rect">
            <a:avLst/>
          </a:prstGeom>
        </p:spPr>
      </p:pic>
      <p:sp>
        <p:nvSpPr>
          <p:cNvPr id="9" name="Title 1">
            <a:extLst>
              <a:ext uri="{FF2B5EF4-FFF2-40B4-BE49-F238E27FC236}">
                <a16:creationId xmlns:a16="http://schemas.microsoft.com/office/drawing/2014/main" id="{035CDA19-7274-934E-9ED2-CCA0D3F010CC}"/>
              </a:ext>
            </a:extLst>
          </p:cNvPr>
          <p:cNvSpPr>
            <a:spLocks noGrp="1"/>
          </p:cNvSpPr>
          <p:nvPr>
            <p:ph type="ctrTitle"/>
          </p:nvPr>
        </p:nvSpPr>
        <p:spPr>
          <a:xfrm>
            <a:off x="1223882" y="231682"/>
            <a:ext cx="2991857" cy="699402"/>
          </a:xfrm>
        </p:spPr>
        <p:txBody>
          <a:bodyPr>
            <a:normAutofit/>
          </a:bodyPr>
          <a:lstStyle/>
          <a:p>
            <a:pPr algn="l"/>
            <a:r>
              <a:rPr lang="en-US" sz="4000" b="1" dirty="0">
                <a:solidFill>
                  <a:srgbClr val="0432FF"/>
                </a:solidFill>
                <a:latin typeface="+mn-lt"/>
              </a:rPr>
              <a:t>Tilt to Length</a:t>
            </a:r>
            <a:endParaRPr lang="en-US" sz="6000" b="1" dirty="0">
              <a:solidFill>
                <a:srgbClr val="0432FF"/>
              </a:solidFill>
              <a:latin typeface="+mn-lt"/>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F623093-DA21-9E4F-9694-0164FE312FE8}"/>
                  </a:ext>
                </a:extLst>
              </p:cNvPr>
              <p:cNvSpPr txBox="1"/>
              <p:nvPr/>
            </p:nvSpPr>
            <p:spPr>
              <a:xfrm>
                <a:off x="10520799" y="2100905"/>
                <a:ext cx="1565557" cy="307777"/>
              </a:xfrm>
              <a:prstGeom prst="rect">
                <a:avLst/>
              </a:prstGeom>
              <a:noFill/>
            </p:spPr>
            <p:txBody>
              <a:bodyPr wrap="none" rtlCol="0">
                <a:spAutoFit/>
              </a:bodyPr>
              <a:lstStyle/>
              <a:p>
                <a:r>
                  <a:rPr lang="en-US" sz="1400"/>
                  <a:t>2</a:t>
                </a:r>
                <a14:m>
                  <m:oMath xmlns:m="http://schemas.openxmlformats.org/officeDocument/2006/math">
                    <m:r>
                      <a:rPr lang="en-US" sz="1400" i="1" smtClean="0">
                        <a:latin typeface="Cambria Math" panose="02040503050406030204" pitchFamily="18" charset="0"/>
                        <a:ea typeface="Cambria Math" panose="02040503050406030204" pitchFamily="18" charset="0"/>
                      </a:rPr>
                      <m:t>𝜎</m:t>
                    </m:r>
                  </m:oMath>
                </a14:m>
                <a:r>
                  <a:rPr lang="en-US" sz="1400"/>
                  <a:t>: 0.436 pm/nrad</a:t>
                </a:r>
              </a:p>
            </p:txBody>
          </p:sp>
        </mc:Choice>
        <mc:Fallback xmlns="">
          <p:sp>
            <p:nvSpPr>
              <p:cNvPr id="12" name="TextBox 11">
                <a:extLst>
                  <a:ext uri="{FF2B5EF4-FFF2-40B4-BE49-F238E27FC236}">
                    <a16:creationId xmlns:a16="http://schemas.microsoft.com/office/drawing/2014/main" id="{3F623093-DA21-9E4F-9694-0164FE312FE8}"/>
                  </a:ext>
                </a:extLst>
              </p:cNvPr>
              <p:cNvSpPr txBox="1">
                <a:spLocks noRot="1" noChangeAspect="1" noMove="1" noResize="1" noEditPoints="1" noAdjustHandles="1" noChangeArrowheads="1" noChangeShapeType="1" noTextEdit="1"/>
              </p:cNvSpPr>
              <p:nvPr/>
            </p:nvSpPr>
            <p:spPr>
              <a:xfrm>
                <a:off x="10520799" y="2100905"/>
                <a:ext cx="1565557" cy="307777"/>
              </a:xfrm>
              <a:prstGeom prst="rect">
                <a:avLst/>
              </a:prstGeom>
              <a:blipFill>
                <a:blip r:embed="rId3"/>
                <a:stretch>
                  <a:fillRect l="-1167" t="-4000" b="-20000"/>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8168AD1B-C32B-C44E-B839-E4A0CC874868}"/>
              </a:ext>
            </a:extLst>
          </p:cNvPr>
          <p:cNvSpPr txBox="1"/>
          <p:nvPr/>
        </p:nvSpPr>
        <p:spPr>
          <a:xfrm>
            <a:off x="7790782" y="581383"/>
            <a:ext cx="2631170" cy="523220"/>
          </a:xfrm>
          <a:prstGeom prst="rect">
            <a:avLst/>
          </a:prstGeom>
          <a:noFill/>
        </p:spPr>
        <p:txBody>
          <a:bodyPr wrap="none" rtlCol="0">
            <a:spAutoFit/>
          </a:bodyPr>
          <a:lstStyle/>
          <a:p>
            <a:r>
              <a:rPr lang="en-US" sz="2800" b="1" dirty="0">
                <a:solidFill>
                  <a:srgbClr val="00B050"/>
                </a:solidFill>
              </a:rPr>
              <a:t>good agreement</a:t>
            </a:r>
          </a:p>
        </p:txBody>
      </p:sp>
      <p:sp>
        <p:nvSpPr>
          <p:cNvPr id="13" name="TextBox 12">
            <a:extLst>
              <a:ext uri="{FF2B5EF4-FFF2-40B4-BE49-F238E27FC236}">
                <a16:creationId xmlns:a16="http://schemas.microsoft.com/office/drawing/2014/main" id="{DE017E1A-FBF0-024B-83A6-C92F7015D394}"/>
              </a:ext>
            </a:extLst>
          </p:cNvPr>
          <p:cNvSpPr txBox="1"/>
          <p:nvPr/>
        </p:nvSpPr>
        <p:spPr>
          <a:xfrm>
            <a:off x="2531160" y="1406857"/>
            <a:ext cx="1887120" cy="400110"/>
          </a:xfrm>
          <a:prstGeom prst="rect">
            <a:avLst/>
          </a:prstGeom>
          <a:noFill/>
        </p:spPr>
        <p:txBody>
          <a:bodyPr wrap="none" rtlCol="0">
            <a:spAutoFit/>
          </a:bodyPr>
          <a:lstStyle/>
          <a:p>
            <a:r>
              <a:rPr lang="en-US" sz="2000" b="1"/>
              <a:t>NASA 1000 runs</a:t>
            </a:r>
          </a:p>
        </p:txBody>
      </p:sp>
      <p:cxnSp>
        <p:nvCxnSpPr>
          <p:cNvPr id="14" name="Straight Connector 13">
            <a:extLst>
              <a:ext uri="{FF2B5EF4-FFF2-40B4-BE49-F238E27FC236}">
                <a16:creationId xmlns:a16="http://schemas.microsoft.com/office/drawing/2014/main" id="{9D089209-9C00-FC43-919A-353E57309487}"/>
              </a:ext>
            </a:extLst>
          </p:cNvPr>
          <p:cNvCxnSpPr>
            <a:cxnSpLocks/>
          </p:cNvCxnSpPr>
          <p:nvPr/>
        </p:nvCxnSpPr>
        <p:spPr>
          <a:xfrm flipH="1">
            <a:off x="1816443" y="1789043"/>
            <a:ext cx="3348681"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EAAC8A2C-5097-854B-8D37-DFB1C2A3A75D}"/>
              </a:ext>
            </a:extLst>
          </p:cNvPr>
          <p:cNvSpPr txBox="1"/>
          <p:nvPr/>
        </p:nvSpPr>
        <p:spPr>
          <a:xfrm>
            <a:off x="8508808" y="1391060"/>
            <a:ext cx="1560042" cy="400110"/>
          </a:xfrm>
          <a:prstGeom prst="rect">
            <a:avLst/>
          </a:prstGeom>
          <a:noFill/>
        </p:spPr>
        <p:txBody>
          <a:bodyPr wrap="none" rtlCol="0">
            <a:spAutoFit/>
          </a:bodyPr>
          <a:lstStyle/>
          <a:p>
            <a:r>
              <a:rPr lang="en-US" sz="2000" b="1"/>
              <a:t>L3H 100 runs</a:t>
            </a:r>
          </a:p>
        </p:txBody>
      </p:sp>
      <p:cxnSp>
        <p:nvCxnSpPr>
          <p:cNvPr id="16" name="Straight Connector 15">
            <a:extLst>
              <a:ext uri="{FF2B5EF4-FFF2-40B4-BE49-F238E27FC236}">
                <a16:creationId xmlns:a16="http://schemas.microsoft.com/office/drawing/2014/main" id="{1E170842-A013-194B-A832-99C830E1B1AF}"/>
              </a:ext>
            </a:extLst>
          </p:cNvPr>
          <p:cNvCxnSpPr>
            <a:cxnSpLocks/>
          </p:cNvCxnSpPr>
          <p:nvPr/>
        </p:nvCxnSpPr>
        <p:spPr>
          <a:xfrm flipH="1">
            <a:off x="7614489" y="1789043"/>
            <a:ext cx="3348681"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53F443AE-18FA-2C4C-8B71-487506744D50}"/>
              </a:ext>
            </a:extLst>
          </p:cNvPr>
          <p:cNvCxnSpPr>
            <a:cxnSpLocks/>
          </p:cNvCxnSpPr>
          <p:nvPr/>
        </p:nvCxnSpPr>
        <p:spPr>
          <a:xfrm flipH="1">
            <a:off x="11916651" y="2408682"/>
            <a:ext cx="3005" cy="3186207"/>
          </a:xfrm>
          <a:prstGeom prst="line">
            <a:avLst/>
          </a:prstGeom>
          <a:ln w="22225">
            <a:solidFill>
              <a:srgbClr val="57934B"/>
            </a:solidFill>
            <a:prstDash val="sysDash"/>
          </a:ln>
          <a:effectLst/>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47480698-3527-B644-80DC-E1A9CA965129}"/>
              </a:ext>
            </a:extLst>
          </p:cNvPr>
          <p:cNvSpPr txBox="1"/>
          <p:nvPr/>
        </p:nvSpPr>
        <p:spPr>
          <a:xfrm rot="16200000">
            <a:off x="11249110" y="2838934"/>
            <a:ext cx="1093120" cy="307777"/>
          </a:xfrm>
          <a:prstGeom prst="rect">
            <a:avLst/>
          </a:prstGeom>
          <a:noFill/>
        </p:spPr>
        <p:txBody>
          <a:bodyPr wrap="none" rtlCol="0">
            <a:spAutoFit/>
          </a:bodyPr>
          <a:lstStyle/>
          <a:p>
            <a:r>
              <a:rPr lang="en-US" sz="1400" dirty="0"/>
              <a:t>0.6 pm/</a:t>
            </a:r>
            <a:r>
              <a:rPr lang="en-US" sz="1400" dirty="0" err="1"/>
              <a:t>nrad</a:t>
            </a:r>
            <a:endParaRPr lang="en-US" sz="1400" dirty="0"/>
          </a:p>
        </p:txBody>
      </p:sp>
      <p:cxnSp>
        <p:nvCxnSpPr>
          <p:cNvPr id="19" name="Straight Connector 18">
            <a:extLst>
              <a:ext uri="{FF2B5EF4-FFF2-40B4-BE49-F238E27FC236}">
                <a16:creationId xmlns:a16="http://schemas.microsoft.com/office/drawing/2014/main" id="{A474D8FD-6E76-A944-B1CC-E107A264A9A6}"/>
              </a:ext>
            </a:extLst>
          </p:cNvPr>
          <p:cNvCxnSpPr/>
          <p:nvPr/>
        </p:nvCxnSpPr>
        <p:spPr>
          <a:xfrm flipH="1">
            <a:off x="11048485" y="5596128"/>
            <a:ext cx="871171" cy="0"/>
          </a:xfrm>
          <a:prstGeom prst="line">
            <a:avLst/>
          </a:prstGeom>
          <a:ln w="19050">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C1208AA4-F6D7-0442-981B-5469DE0CE340}"/>
              </a:ext>
            </a:extLst>
          </p:cNvPr>
          <p:cNvPicPr>
            <a:picLocks noChangeAspect="1"/>
          </p:cNvPicPr>
          <p:nvPr/>
        </p:nvPicPr>
        <p:blipFill>
          <a:blip r:embed="rId4" r:link="rId5"/>
          <a:stretch>
            <a:fillRect/>
          </a:stretch>
        </p:blipFill>
        <p:spPr>
          <a:xfrm>
            <a:off x="274320" y="1828800"/>
            <a:ext cx="6400800" cy="4267200"/>
          </a:xfrm>
          <a:prstGeom prst="rect">
            <a:avLst/>
          </a:prstGeom>
        </p:spPr>
      </p:pic>
    </p:spTree>
    <p:extLst>
      <p:ext uri="{BB962C8B-B14F-4D97-AF65-F5344CB8AC3E}">
        <p14:creationId xmlns:p14="http://schemas.microsoft.com/office/powerpoint/2010/main" val="2761711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A165B79F-EC87-4312-8495-227009BB5978}"/>
              </a:ext>
            </a:extLst>
          </p:cNvPr>
          <p:cNvSpPr txBox="1">
            <a:spLocks/>
          </p:cNvSpPr>
          <p:nvPr/>
        </p:nvSpPr>
        <p:spPr>
          <a:xfrm>
            <a:off x="1093817" y="558073"/>
            <a:ext cx="9432669" cy="699402"/>
          </a:xfrm>
          <a:prstGeom prst="rect">
            <a:avLst/>
          </a:prstGeom>
        </p:spPr>
        <p:txBody>
          <a:bodyPr vert="horz" lIns="91440" tIns="45720" rIns="91440" bIns="45720" rtlCol="0" anchor="b">
            <a:normAutofit fontScale="97500" lnSpcReduction="10000"/>
          </a:bodyPr>
          <a:lstStyle>
            <a:lvl1pPr algn="l" defTabSz="457200" rtl="0" eaLnBrk="1" latinLnBrk="0" hangingPunct="1">
              <a:spcBef>
                <a:spcPct val="0"/>
              </a:spcBef>
              <a:buNone/>
              <a:defRPr sz="3200" b="1" kern="1200">
                <a:solidFill>
                  <a:srgbClr val="0000FF"/>
                </a:solidFill>
                <a:latin typeface="+mj-lt"/>
                <a:ea typeface="+mj-ea"/>
                <a:cs typeface="+mj-cs"/>
              </a:defRPr>
            </a:lvl1pPr>
          </a:lstStyle>
          <a:p>
            <a:r>
              <a:rPr lang="en-US" sz="4000" dirty="0">
                <a:solidFill>
                  <a:srgbClr val="0432FF"/>
                </a:solidFill>
                <a:latin typeface="+mn-lt"/>
              </a:rPr>
              <a:t>M2 </a:t>
            </a:r>
            <a:r>
              <a:rPr lang="en-US" sz="4100" dirty="0">
                <a:solidFill>
                  <a:srgbClr val="0432FF"/>
                </a:solidFill>
                <a:latin typeface="+mn-lt"/>
              </a:rPr>
              <a:t>Tolerance</a:t>
            </a:r>
            <a:r>
              <a:rPr lang="en-US" sz="4000" dirty="0">
                <a:solidFill>
                  <a:srgbClr val="0432FF"/>
                </a:solidFill>
                <a:latin typeface="+mn-lt"/>
              </a:rPr>
              <a:t> Effect on Pupil Diameter</a:t>
            </a:r>
            <a:endParaRPr lang="en-US" dirty="0">
              <a:solidFill>
                <a:srgbClr val="0432FF"/>
              </a:solidFill>
              <a:latin typeface="+mn-lt"/>
            </a:endParaRPr>
          </a:p>
        </p:txBody>
      </p:sp>
      <p:sp>
        <p:nvSpPr>
          <p:cNvPr id="29" name="TextBox 28">
            <a:extLst>
              <a:ext uri="{FF2B5EF4-FFF2-40B4-BE49-F238E27FC236}">
                <a16:creationId xmlns:a16="http://schemas.microsoft.com/office/drawing/2014/main" id="{BD70B73A-0899-4AD1-BF03-BD27A8FBEEBB}"/>
              </a:ext>
            </a:extLst>
          </p:cNvPr>
          <p:cNvSpPr txBox="1"/>
          <p:nvPr/>
        </p:nvSpPr>
        <p:spPr>
          <a:xfrm>
            <a:off x="532089" y="1993262"/>
            <a:ext cx="3051544" cy="646331"/>
          </a:xfrm>
          <a:prstGeom prst="rect">
            <a:avLst/>
          </a:prstGeom>
          <a:noFill/>
        </p:spPr>
        <p:txBody>
          <a:bodyPr wrap="square" rtlCol="0">
            <a:spAutoFit/>
          </a:bodyPr>
          <a:lstStyle/>
          <a:p>
            <a:pPr algn="ctr"/>
            <a:r>
              <a:rPr lang="en-US" dirty="0"/>
              <a:t>EDU Tolerance (+/- 0.35 mm)</a:t>
            </a:r>
          </a:p>
          <a:p>
            <a:pPr algn="ctr"/>
            <a:r>
              <a:rPr lang="en-US" dirty="0"/>
              <a:t>From the drawings</a:t>
            </a:r>
          </a:p>
        </p:txBody>
      </p:sp>
      <p:sp>
        <p:nvSpPr>
          <p:cNvPr id="30" name="TextBox 29">
            <a:extLst>
              <a:ext uri="{FF2B5EF4-FFF2-40B4-BE49-F238E27FC236}">
                <a16:creationId xmlns:a16="http://schemas.microsoft.com/office/drawing/2014/main" id="{7CD83EA5-EDA8-4901-BBBB-18C0614D9ABF}"/>
              </a:ext>
            </a:extLst>
          </p:cNvPr>
          <p:cNvSpPr txBox="1"/>
          <p:nvPr/>
        </p:nvSpPr>
        <p:spPr>
          <a:xfrm>
            <a:off x="4448839" y="1993262"/>
            <a:ext cx="3294320" cy="369332"/>
          </a:xfrm>
          <a:prstGeom prst="rect">
            <a:avLst/>
          </a:prstGeom>
          <a:noFill/>
        </p:spPr>
        <p:txBody>
          <a:bodyPr wrap="square" rtlCol="0">
            <a:spAutoFit/>
          </a:bodyPr>
          <a:lstStyle/>
          <a:p>
            <a:pPr algn="ctr"/>
            <a:r>
              <a:rPr lang="en-US" dirty="0"/>
              <a:t>Tighter Tolerance (+/- 0.070 mm)</a:t>
            </a:r>
          </a:p>
        </p:txBody>
      </p:sp>
      <p:sp>
        <p:nvSpPr>
          <p:cNvPr id="31" name="TextBox 30">
            <a:extLst>
              <a:ext uri="{FF2B5EF4-FFF2-40B4-BE49-F238E27FC236}">
                <a16:creationId xmlns:a16="http://schemas.microsoft.com/office/drawing/2014/main" id="{C3CD1B0F-4436-4CBA-B524-5663293F6618}"/>
              </a:ext>
            </a:extLst>
          </p:cNvPr>
          <p:cNvSpPr txBox="1"/>
          <p:nvPr/>
        </p:nvSpPr>
        <p:spPr>
          <a:xfrm>
            <a:off x="8486976" y="1993262"/>
            <a:ext cx="3294322" cy="369332"/>
          </a:xfrm>
          <a:prstGeom prst="rect">
            <a:avLst/>
          </a:prstGeom>
          <a:noFill/>
        </p:spPr>
        <p:txBody>
          <a:bodyPr wrap="square" rtlCol="0">
            <a:spAutoFit/>
          </a:bodyPr>
          <a:lstStyle/>
          <a:p>
            <a:pPr algn="ctr"/>
            <a:r>
              <a:rPr lang="en-US" dirty="0"/>
              <a:t>Tighter Tolerance (+/- 0.035 mm)</a:t>
            </a:r>
          </a:p>
        </p:txBody>
      </p:sp>
      <p:pic>
        <p:nvPicPr>
          <p:cNvPr id="3" name="Picture 2" descr="Chart, histogram&#10;&#10;Description automatically generated">
            <a:extLst>
              <a:ext uri="{FF2B5EF4-FFF2-40B4-BE49-F238E27FC236}">
                <a16:creationId xmlns:a16="http://schemas.microsoft.com/office/drawing/2014/main" id="{E8FC244E-E9F3-4446-ABF8-42C647D00D3F}"/>
              </a:ext>
            </a:extLst>
          </p:cNvPr>
          <p:cNvPicPr>
            <a:picLocks noChangeAspect="1"/>
          </p:cNvPicPr>
          <p:nvPr/>
        </p:nvPicPr>
        <p:blipFill>
          <a:blip r:embed="rId2"/>
          <a:stretch>
            <a:fillRect/>
          </a:stretch>
        </p:blipFill>
        <p:spPr>
          <a:xfrm>
            <a:off x="4038599" y="2722559"/>
            <a:ext cx="4114800" cy="2743200"/>
          </a:xfrm>
          <a:prstGeom prst="rect">
            <a:avLst/>
          </a:prstGeom>
        </p:spPr>
      </p:pic>
      <p:pic>
        <p:nvPicPr>
          <p:cNvPr id="5" name="Picture 4" descr="Chart, histogram&#10;&#10;Description automatically generated">
            <a:extLst>
              <a:ext uri="{FF2B5EF4-FFF2-40B4-BE49-F238E27FC236}">
                <a16:creationId xmlns:a16="http://schemas.microsoft.com/office/drawing/2014/main" id="{D97586B2-E35C-46AC-B1A5-87BD1CFF4610}"/>
              </a:ext>
            </a:extLst>
          </p:cNvPr>
          <p:cNvPicPr>
            <a:picLocks noChangeAspect="1"/>
          </p:cNvPicPr>
          <p:nvPr/>
        </p:nvPicPr>
        <p:blipFill>
          <a:blip r:embed="rId3"/>
          <a:stretch>
            <a:fillRect/>
          </a:stretch>
        </p:blipFill>
        <p:spPr>
          <a:xfrm>
            <a:off x="8076737" y="2722558"/>
            <a:ext cx="4114800" cy="2743200"/>
          </a:xfrm>
          <a:prstGeom prst="rect">
            <a:avLst/>
          </a:prstGeom>
        </p:spPr>
      </p:pic>
      <p:pic>
        <p:nvPicPr>
          <p:cNvPr id="8" name="Picture 7" descr="Chart, histogram&#10;&#10;Description automatically generated">
            <a:extLst>
              <a:ext uri="{FF2B5EF4-FFF2-40B4-BE49-F238E27FC236}">
                <a16:creationId xmlns:a16="http://schemas.microsoft.com/office/drawing/2014/main" id="{466EE7F1-28D2-4168-B3CA-43A50BDCD672}"/>
              </a:ext>
            </a:extLst>
          </p:cNvPr>
          <p:cNvPicPr>
            <a:picLocks noChangeAspect="1"/>
          </p:cNvPicPr>
          <p:nvPr/>
        </p:nvPicPr>
        <p:blipFill>
          <a:blip r:embed="rId4"/>
          <a:stretch>
            <a:fillRect/>
          </a:stretch>
        </p:blipFill>
        <p:spPr>
          <a:xfrm>
            <a:off x="461" y="2710547"/>
            <a:ext cx="4114800" cy="2743200"/>
          </a:xfrm>
          <a:prstGeom prst="rect">
            <a:avLst/>
          </a:prstGeom>
        </p:spPr>
      </p:pic>
      <p:sp>
        <p:nvSpPr>
          <p:cNvPr id="12" name="TextBox 11">
            <a:extLst>
              <a:ext uri="{FF2B5EF4-FFF2-40B4-BE49-F238E27FC236}">
                <a16:creationId xmlns:a16="http://schemas.microsoft.com/office/drawing/2014/main" id="{38DC577C-C9F3-4C2D-A95F-453E7FF4B58E}"/>
              </a:ext>
            </a:extLst>
          </p:cNvPr>
          <p:cNvSpPr txBox="1"/>
          <p:nvPr/>
        </p:nvSpPr>
        <p:spPr>
          <a:xfrm>
            <a:off x="1216299" y="5586302"/>
            <a:ext cx="1683123" cy="646331"/>
          </a:xfrm>
          <a:prstGeom prst="rect">
            <a:avLst/>
          </a:prstGeom>
          <a:noFill/>
          <a:ln w="28575">
            <a:solidFill>
              <a:srgbClr val="FF0000"/>
            </a:solidFill>
          </a:ln>
        </p:spPr>
        <p:txBody>
          <a:bodyPr wrap="square" rtlCol="0">
            <a:spAutoFit/>
          </a:bodyPr>
          <a:lstStyle/>
          <a:p>
            <a:r>
              <a:rPr lang="en-US" dirty="0"/>
              <a:t>Out of spec on ~75% of builds</a:t>
            </a:r>
          </a:p>
        </p:txBody>
      </p:sp>
      <p:sp>
        <p:nvSpPr>
          <p:cNvPr id="2" name="Slide Number Placeholder 1">
            <a:extLst>
              <a:ext uri="{FF2B5EF4-FFF2-40B4-BE49-F238E27FC236}">
                <a16:creationId xmlns:a16="http://schemas.microsoft.com/office/drawing/2014/main" id="{07330FB1-F9FE-4A80-4133-623510C3F882}"/>
              </a:ext>
            </a:extLst>
          </p:cNvPr>
          <p:cNvSpPr>
            <a:spLocks noGrp="1"/>
          </p:cNvSpPr>
          <p:nvPr>
            <p:ph type="sldNum" sz="quarter" idx="12"/>
          </p:nvPr>
        </p:nvSpPr>
        <p:spPr/>
        <p:txBody>
          <a:bodyPr/>
          <a:lstStyle/>
          <a:p>
            <a:fld id="{2642F572-B0D2-4887-BF99-33966ED817D2}" type="slidenum">
              <a:rPr lang="en-US" smtClean="0"/>
              <a:t>25</a:t>
            </a:fld>
            <a:endParaRPr lang="en-US"/>
          </a:p>
        </p:txBody>
      </p:sp>
      <p:sp>
        <p:nvSpPr>
          <p:cNvPr id="14" name="TextBox 13">
            <a:extLst>
              <a:ext uri="{FF2B5EF4-FFF2-40B4-BE49-F238E27FC236}">
                <a16:creationId xmlns:a16="http://schemas.microsoft.com/office/drawing/2014/main" id="{E48F5E65-9973-032F-6197-5B91F8B666AA}"/>
              </a:ext>
            </a:extLst>
          </p:cNvPr>
          <p:cNvSpPr txBox="1"/>
          <p:nvPr/>
        </p:nvSpPr>
        <p:spPr>
          <a:xfrm>
            <a:off x="3583633" y="1388723"/>
            <a:ext cx="5455917" cy="369332"/>
          </a:xfrm>
          <a:prstGeom prst="rect">
            <a:avLst/>
          </a:prstGeom>
          <a:noFill/>
        </p:spPr>
        <p:txBody>
          <a:bodyPr wrap="none" rtlCol="0">
            <a:spAutoFit/>
          </a:bodyPr>
          <a:lstStyle/>
          <a:p>
            <a:r>
              <a:rPr lang="en-US" dirty="0">
                <a:solidFill>
                  <a:srgbClr val="FF0000"/>
                </a:solidFill>
              </a:rPr>
              <a:t>M2 Radius of Curvature tolerance needs to be tightened</a:t>
            </a:r>
          </a:p>
        </p:txBody>
      </p:sp>
      <p:sp>
        <p:nvSpPr>
          <p:cNvPr id="15" name="TextBox 14">
            <a:extLst>
              <a:ext uri="{FF2B5EF4-FFF2-40B4-BE49-F238E27FC236}">
                <a16:creationId xmlns:a16="http://schemas.microsoft.com/office/drawing/2014/main" id="{96B6771D-5273-FA40-5F1E-B0E09B812F4A}"/>
              </a:ext>
            </a:extLst>
          </p:cNvPr>
          <p:cNvSpPr txBox="1"/>
          <p:nvPr/>
        </p:nvSpPr>
        <p:spPr>
          <a:xfrm>
            <a:off x="9292578" y="5611111"/>
            <a:ext cx="1683123" cy="646331"/>
          </a:xfrm>
          <a:prstGeom prst="rect">
            <a:avLst/>
          </a:prstGeom>
          <a:noFill/>
          <a:ln w="28575">
            <a:solidFill>
              <a:srgbClr val="FF0000"/>
            </a:solidFill>
          </a:ln>
        </p:spPr>
        <p:txBody>
          <a:bodyPr wrap="square" rtlCol="0">
            <a:spAutoFit/>
          </a:bodyPr>
          <a:lstStyle/>
          <a:p>
            <a:r>
              <a:rPr lang="en-US" dirty="0"/>
              <a:t>Meets spec on ~100% of builds</a:t>
            </a:r>
          </a:p>
        </p:txBody>
      </p:sp>
      <p:sp>
        <p:nvSpPr>
          <p:cNvPr id="16" name="TextBox 15">
            <a:extLst>
              <a:ext uri="{FF2B5EF4-FFF2-40B4-BE49-F238E27FC236}">
                <a16:creationId xmlns:a16="http://schemas.microsoft.com/office/drawing/2014/main" id="{2EAC3D9A-8C2F-FB6E-30B7-92A32899349F}"/>
              </a:ext>
            </a:extLst>
          </p:cNvPr>
          <p:cNvSpPr txBox="1"/>
          <p:nvPr/>
        </p:nvSpPr>
        <p:spPr>
          <a:xfrm>
            <a:off x="8608365" y="2258160"/>
            <a:ext cx="3124573" cy="307777"/>
          </a:xfrm>
          <a:prstGeom prst="rect">
            <a:avLst/>
          </a:prstGeom>
          <a:noFill/>
        </p:spPr>
        <p:txBody>
          <a:bodyPr wrap="none" rtlCol="0">
            <a:spAutoFit/>
          </a:bodyPr>
          <a:lstStyle/>
          <a:p>
            <a:r>
              <a:rPr lang="en-US" sz="1400" dirty="0">
                <a:solidFill>
                  <a:srgbClr val="FF0000"/>
                </a:solidFill>
              </a:rPr>
              <a:t>(Delivered M2 optics met this tolerance)</a:t>
            </a:r>
          </a:p>
        </p:txBody>
      </p:sp>
    </p:spTree>
    <p:extLst>
      <p:ext uri="{BB962C8B-B14F-4D97-AF65-F5344CB8AC3E}">
        <p14:creationId xmlns:p14="http://schemas.microsoft.com/office/powerpoint/2010/main" val="2208188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CC232-8E30-5143-93D9-2CCAC53B8942}"/>
              </a:ext>
            </a:extLst>
          </p:cNvPr>
          <p:cNvSpPr>
            <a:spLocks noGrp="1"/>
          </p:cNvSpPr>
          <p:nvPr>
            <p:ph type="title"/>
          </p:nvPr>
        </p:nvSpPr>
        <p:spPr>
          <a:xfrm>
            <a:off x="1524000" y="1498205"/>
            <a:ext cx="9144000" cy="1270789"/>
          </a:xfrm>
        </p:spPr>
        <p:txBody>
          <a:bodyPr>
            <a:noAutofit/>
          </a:bodyPr>
          <a:lstStyle/>
          <a:p>
            <a:pPr algn="ctr"/>
            <a:r>
              <a:rPr lang="en-US" b="1" dirty="0">
                <a:solidFill>
                  <a:srgbClr val="0432FF"/>
                </a:solidFill>
                <a:latin typeface="+mn-lt"/>
              </a:rPr>
              <a:t>Testing Plans</a:t>
            </a:r>
            <a:br>
              <a:rPr lang="en-US" b="1" dirty="0">
                <a:solidFill>
                  <a:srgbClr val="0432FF"/>
                </a:solidFill>
                <a:latin typeface="+mn-lt"/>
              </a:rPr>
            </a:br>
            <a:r>
              <a:rPr lang="en-US" sz="4000" b="1" dirty="0">
                <a:solidFill>
                  <a:srgbClr val="0432FF"/>
                </a:solidFill>
                <a:latin typeface="+mn-lt"/>
              </a:rPr>
              <a:t>Goddard Space Flight Center</a:t>
            </a:r>
            <a:endParaRPr lang="en-US" b="1" dirty="0">
              <a:solidFill>
                <a:srgbClr val="0432FF"/>
              </a:solidFill>
              <a:latin typeface="+mn-lt"/>
            </a:endParaRPr>
          </a:p>
        </p:txBody>
      </p:sp>
      <p:sp>
        <p:nvSpPr>
          <p:cNvPr id="4" name="TextBox 3">
            <a:extLst>
              <a:ext uri="{FF2B5EF4-FFF2-40B4-BE49-F238E27FC236}">
                <a16:creationId xmlns:a16="http://schemas.microsoft.com/office/drawing/2014/main" id="{6088166D-0D55-B946-B6B9-E9FBB458CF78}"/>
              </a:ext>
            </a:extLst>
          </p:cNvPr>
          <p:cNvSpPr txBox="1"/>
          <p:nvPr/>
        </p:nvSpPr>
        <p:spPr>
          <a:xfrm>
            <a:off x="3162925" y="4152275"/>
            <a:ext cx="184731" cy="369332"/>
          </a:xfrm>
          <a:prstGeom prst="rect">
            <a:avLst/>
          </a:prstGeom>
          <a:noFill/>
        </p:spPr>
        <p:txBody>
          <a:bodyPr wrap="none" rtlCol="0">
            <a:spAutoFit/>
          </a:bodyPr>
          <a:lstStyle/>
          <a:p>
            <a:endParaRPr lang="en-US" dirty="0"/>
          </a:p>
        </p:txBody>
      </p:sp>
      <p:sp>
        <p:nvSpPr>
          <p:cNvPr id="7" name="Subtitle 6">
            <a:extLst>
              <a:ext uri="{FF2B5EF4-FFF2-40B4-BE49-F238E27FC236}">
                <a16:creationId xmlns:a16="http://schemas.microsoft.com/office/drawing/2014/main" id="{801F61EE-E347-DFBD-DB71-74AF381695A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97517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8E776C-F326-4BFE-AB3C-1848A6EDFC9C}"/>
              </a:ext>
            </a:extLst>
          </p:cNvPr>
          <p:cNvSpPr txBox="1"/>
          <p:nvPr/>
        </p:nvSpPr>
        <p:spPr>
          <a:xfrm>
            <a:off x="418550" y="1603222"/>
            <a:ext cx="11543251" cy="4456285"/>
          </a:xfrm>
          <a:prstGeom prst="rect">
            <a:avLst/>
          </a:prstGeom>
          <a:noFill/>
        </p:spPr>
        <p:txBody>
          <a:bodyPr wrap="square">
            <a:spAutoFit/>
          </a:bodyPr>
          <a:lstStyle/>
          <a:p>
            <a:pPr marL="171450" marR="0" indent="-171450">
              <a:lnSpc>
                <a:spcPct val="107000"/>
              </a:lnSpc>
              <a:spcBef>
                <a:spcPts val="0"/>
              </a:spcBef>
              <a:spcAft>
                <a:spcPts val="800"/>
              </a:spcAft>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Calibri" panose="020F0502020204030204" pitchFamily="34" charset="0"/>
              </a:rPr>
              <a:t>To verify that the performance of the LISA EDU Telescope meets some key performance parameters specified in requirements document “LISA-tele-spec-0001(rev b)”.   </a:t>
            </a:r>
          </a:p>
          <a:p>
            <a:pPr marL="628650" lvl="1" indent="-1714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Tel-80 boresight accuracy - Verify parallelism between the small pupil base ray and the large pupil base ray &lt; 130 urad (or 27 arcsec).</a:t>
            </a:r>
          </a:p>
          <a:p>
            <a:pPr marL="628650" lvl="1" indent="-1714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Tel-110 boresight knowledge - </a:t>
            </a:r>
            <a:r>
              <a:rPr lang="en-US" dirty="0">
                <a:effectLst/>
                <a:latin typeface="Calibri" panose="020F0502020204030204" pitchFamily="34" charset="0"/>
                <a:ea typeface="Calibri" panose="020F0502020204030204" pitchFamily="34" charset="0"/>
                <a:cs typeface="Calibri" panose="020F0502020204030204" pitchFamily="34" charset="0"/>
              </a:rPr>
              <a:t>Verify that the L3 Harris Boresight is specified better that 300 urad</a:t>
            </a:r>
            <a:r>
              <a:rPr lang="en-US" dirty="0">
                <a:latin typeface="Calibri" panose="020F0502020204030204" pitchFamily="34" charset="0"/>
                <a:ea typeface="Calibri" panose="020F0502020204030204" pitchFamily="34" charset="0"/>
                <a:cs typeface="Calibri" panose="020F0502020204030204" pitchFamily="34" charset="0"/>
              </a:rPr>
              <a:t> (or 61.8 arcsec)</a:t>
            </a:r>
            <a:endParaRPr lang="en-US" dirty="0">
              <a:effectLst/>
              <a:latin typeface="Calibri" panose="020F0502020204030204" pitchFamily="34" charset="0"/>
              <a:ea typeface="Calibri" panose="020F0502020204030204" pitchFamily="34" charset="0"/>
              <a:cs typeface="Calibri" panose="020F0502020204030204" pitchFamily="34" charset="0"/>
            </a:endParaRPr>
          </a:p>
          <a:p>
            <a:pPr marL="171450" marR="0" indent="-171450">
              <a:lnSpc>
                <a:spcPct val="107000"/>
              </a:lnSpc>
              <a:spcBef>
                <a:spcPts val="0"/>
              </a:spcBef>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Independently determine wavefront error across science field of view and compare to L3H results</a:t>
            </a:r>
          </a:p>
          <a:p>
            <a:pPr marL="628650" lvl="1" indent="-171450">
              <a:lnSpc>
                <a:spcPct val="107000"/>
              </a:lnSpc>
              <a:spcAft>
                <a:spcPts val="800"/>
              </a:spcAft>
              <a:buFont typeface="Arial" panose="020B0604020202020204" pitchFamily="34" charset="0"/>
              <a:buChar char="•"/>
            </a:pPr>
            <a:r>
              <a:rPr lang="en-US" dirty="0">
                <a:latin typeface="Calibri" panose="020F0502020204030204" pitchFamily="34" charset="0"/>
                <a:cs typeface="Calibri" panose="020F0502020204030204" pitchFamily="34" charset="0"/>
              </a:rPr>
              <a:t>Tel-170/190: Across the Science FOV, the telescope shall provide an RMS wavefront error (WFE) of &lt; 40 nanometers over the operating wavelength</a:t>
            </a:r>
          </a:p>
          <a:p>
            <a:pPr marL="171450" marR="0" indent="-171450">
              <a:lnSpc>
                <a:spcPct val="107000"/>
              </a:lnSpc>
              <a:spcBef>
                <a:spcPts val="0"/>
              </a:spcBef>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Gravity release, via testing at 3 orientations</a:t>
            </a:r>
          </a:p>
          <a:p>
            <a:pPr marL="171450" marR="0" indent="-171450">
              <a:lnSpc>
                <a:spcPct val="107000"/>
              </a:lnSpc>
              <a:spcBef>
                <a:spcPts val="0"/>
              </a:spcBef>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Find zero field angle and relate its angle to a measurable target on the LISA telescope (TBD)</a:t>
            </a:r>
          </a:p>
          <a:p>
            <a:pPr marL="171450" marR="0" indent="-171450">
              <a:lnSpc>
                <a:spcPct val="107000"/>
              </a:lnSpc>
              <a:spcBef>
                <a:spcPts val="0"/>
              </a:spcBef>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Determine testing errors and validate/verify error budgets (useful for future discussions about flight units)</a:t>
            </a:r>
          </a:p>
          <a:p>
            <a:pPr marL="171450" marR="0" indent="-171450">
              <a:lnSpc>
                <a:spcPct val="107000"/>
              </a:lnSpc>
              <a:spcBef>
                <a:spcPts val="0"/>
              </a:spcBef>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Pupil mapping test is a proxy for a direct TTL measurement</a:t>
            </a:r>
          </a:p>
        </p:txBody>
      </p:sp>
      <p:sp>
        <p:nvSpPr>
          <p:cNvPr id="4" name="TextBox 3">
            <a:extLst>
              <a:ext uri="{FF2B5EF4-FFF2-40B4-BE49-F238E27FC236}">
                <a16:creationId xmlns:a16="http://schemas.microsoft.com/office/drawing/2014/main" id="{07B84471-B4F5-4504-93AC-1D316846BA2C}"/>
              </a:ext>
            </a:extLst>
          </p:cNvPr>
          <p:cNvSpPr txBox="1"/>
          <p:nvPr/>
        </p:nvSpPr>
        <p:spPr>
          <a:xfrm>
            <a:off x="1164037" y="598493"/>
            <a:ext cx="9602180" cy="707886"/>
          </a:xfrm>
          <a:prstGeom prst="rect">
            <a:avLst/>
          </a:prstGeom>
          <a:noFill/>
        </p:spPr>
        <p:txBody>
          <a:bodyPr wrap="none" rtlCol="0">
            <a:spAutoFit/>
          </a:bodyPr>
          <a:lstStyle/>
          <a:p>
            <a:r>
              <a:rPr lang="en-US" sz="4000" b="1" dirty="0">
                <a:solidFill>
                  <a:srgbClr val="0432FF"/>
                </a:solidFill>
                <a:latin typeface="Calibri" panose="020F0502020204030204" pitchFamily="34" charset="0"/>
              </a:rPr>
              <a:t>Co-boresight , WFE tests, and Pupil Mapping</a:t>
            </a:r>
          </a:p>
        </p:txBody>
      </p:sp>
      <p:sp>
        <p:nvSpPr>
          <p:cNvPr id="2" name="Slide Number Placeholder 1">
            <a:extLst>
              <a:ext uri="{FF2B5EF4-FFF2-40B4-BE49-F238E27FC236}">
                <a16:creationId xmlns:a16="http://schemas.microsoft.com/office/drawing/2014/main" id="{AB3029FA-3B6E-6827-6863-C285873CF826}"/>
              </a:ext>
            </a:extLst>
          </p:cNvPr>
          <p:cNvSpPr>
            <a:spLocks noGrp="1"/>
          </p:cNvSpPr>
          <p:nvPr>
            <p:ph type="sldNum" sz="quarter" idx="12"/>
          </p:nvPr>
        </p:nvSpPr>
        <p:spPr/>
        <p:txBody>
          <a:bodyPr/>
          <a:lstStyle/>
          <a:p>
            <a:fld id="{2642F572-B0D2-4887-BF99-33966ED817D2}" type="slidenum">
              <a:rPr lang="en-US" smtClean="0"/>
              <a:t>27</a:t>
            </a:fld>
            <a:endParaRPr lang="en-US"/>
          </a:p>
        </p:txBody>
      </p:sp>
    </p:spTree>
    <p:extLst>
      <p:ext uri="{BB962C8B-B14F-4D97-AF65-F5344CB8AC3E}">
        <p14:creationId xmlns:p14="http://schemas.microsoft.com/office/powerpoint/2010/main" val="1205399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A5D9BF-925D-402C-8995-F3B8F3AE4F79}"/>
              </a:ext>
            </a:extLst>
          </p:cNvPr>
          <p:cNvSpPr txBox="1"/>
          <p:nvPr/>
        </p:nvSpPr>
        <p:spPr>
          <a:xfrm>
            <a:off x="1363393" y="385435"/>
            <a:ext cx="5666936" cy="707886"/>
          </a:xfrm>
          <a:prstGeom prst="rect">
            <a:avLst/>
          </a:prstGeom>
          <a:noFill/>
        </p:spPr>
        <p:txBody>
          <a:bodyPr wrap="none" rtlCol="0">
            <a:spAutoFit/>
          </a:bodyPr>
          <a:lstStyle/>
          <a:p>
            <a:r>
              <a:rPr lang="en-US" sz="4000" b="1" dirty="0">
                <a:solidFill>
                  <a:srgbClr val="0432FF"/>
                </a:solidFill>
                <a:latin typeface="Calibri" panose="020F0502020204030204" pitchFamily="34" charset="0"/>
              </a:rPr>
              <a:t>The Lab: </a:t>
            </a:r>
            <a:r>
              <a:rPr lang="en-US" sz="4000" b="1" dirty="0" err="1">
                <a:solidFill>
                  <a:srgbClr val="0432FF"/>
                </a:solidFill>
                <a:latin typeface="Calibri" panose="020F0502020204030204" pitchFamily="34" charset="0"/>
              </a:rPr>
              <a:t>Bldg</a:t>
            </a:r>
            <a:r>
              <a:rPr lang="en-US" sz="4000" b="1" dirty="0">
                <a:solidFill>
                  <a:srgbClr val="0432FF"/>
                </a:solidFill>
                <a:latin typeface="Calibri" panose="020F0502020204030204" pitchFamily="34" charset="0"/>
              </a:rPr>
              <a:t> 34 RM C105</a:t>
            </a:r>
          </a:p>
        </p:txBody>
      </p:sp>
      <p:sp>
        <p:nvSpPr>
          <p:cNvPr id="3" name="TextBox 2">
            <a:extLst>
              <a:ext uri="{FF2B5EF4-FFF2-40B4-BE49-F238E27FC236}">
                <a16:creationId xmlns:a16="http://schemas.microsoft.com/office/drawing/2014/main" id="{ED290127-8EBD-4FF8-8CBD-584E5E3E3603}"/>
              </a:ext>
            </a:extLst>
          </p:cNvPr>
          <p:cNvSpPr txBox="1"/>
          <p:nvPr/>
        </p:nvSpPr>
        <p:spPr>
          <a:xfrm>
            <a:off x="763397" y="1623269"/>
            <a:ext cx="4764948" cy="4524315"/>
          </a:xfrm>
          <a:prstGeom prst="rect">
            <a:avLst/>
          </a:prstGeom>
          <a:noFill/>
        </p:spPr>
        <p:txBody>
          <a:bodyPr wrap="square" rtlCol="0">
            <a:spAutoFit/>
          </a:bodyPr>
          <a:lstStyle/>
          <a:p>
            <a:r>
              <a:rPr lang="en-US" dirty="0"/>
              <a:t>A class 10K facility custom build tent has been placed in C105 featuring…</a:t>
            </a:r>
          </a:p>
          <a:p>
            <a:pPr marL="285750" indent="-285750">
              <a:buFont typeface="Arial" panose="020B0604020202020204" pitchFamily="34" charset="0"/>
              <a:buChar char="•"/>
            </a:pPr>
            <a:r>
              <a:rPr lang="en-US" dirty="0"/>
              <a:t>	Double soft-walled tent</a:t>
            </a:r>
          </a:p>
          <a:p>
            <a:pPr marL="285750" indent="-285750">
              <a:buFont typeface="Arial" panose="020B0604020202020204" pitchFamily="34" charset="0"/>
              <a:buChar char="•"/>
            </a:pPr>
            <a:r>
              <a:rPr lang="en-US" dirty="0"/>
              <a:t>	Suspended from ceiling (no posts)</a:t>
            </a:r>
          </a:p>
          <a:p>
            <a:pPr marL="285750" indent="-285750">
              <a:buFont typeface="Arial" panose="020B0604020202020204" pitchFamily="34" charset="0"/>
              <a:buChar char="•"/>
            </a:pPr>
            <a:r>
              <a:rPr lang="en-US" dirty="0"/>
              <a:t>	Separate gowning area.</a:t>
            </a:r>
          </a:p>
          <a:p>
            <a:pPr marL="285750" indent="-285750">
              <a:buFont typeface="Arial" panose="020B0604020202020204" pitchFamily="34" charset="0"/>
              <a:buChar char="•"/>
            </a:pPr>
            <a:r>
              <a:rPr lang="en-US" dirty="0"/>
              <a:t>	Adjustable vertical flow.</a:t>
            </a:r>
          </a:p>
          <a:p>
            <a:pPr marL="285750" indent="-285750">
              <a:buFont typeface="Arial" panose="020B0604020202020204" pitchFamily="34" charset="0"/>
              <a:buChar char="•"/>
            </a:pPr>
            <a:r>
              <a:rPr lang="en-US" dirty="0"/>
              <a:t>	Climate controlled.</a:t>
            </a:r>
          </a:p>
          <a:p>
            <a:pPr marL="285750" indent="-285750">
              <a:buFont typeface="Arial" panose="020B0604020202020204" pitchFamily="34" charset="0"/>
              <a:buChar char="•"/>
            </a:pPr>
            <a:r>
              <a:rPr lang="en-US" dirty="0"/>
              <a:t>	Temperature based humidity control.</a:t>
            </a:r>
          </a:p>
          <a:p>
            <a:pPr marL="285750" indent="-285750">
              <a:buFont typeface="Arial" panose="020B0604020202020204" pitchFamily="34" charset="0"/>
              <a:buChar char="•"/>
            </a:pPr>
            <a:r>
              <a:rPr lang="en-US" dirty="0"/>
              <a:t>	High ceiling height to support the 		telescope installation. </a:t>
            </a:r>
          </a:p>
          <a:p>
            <a:r>
              <a:rPr lang="en-US" dirty="0"/>
              <a:t>4x12 Newport optics bench</a:t>
            </a:r>
          </a:p>
          <a:p>
            <a:r>
              <a:rPr lang="en-US" dirty="0"/>
              <a:t>Full ISO 7 cleanliness will be used. </a:t>
            </a:r>
          </a:p>
          <a:p>
            <a:pPr marL="285750" indent="-285750">
              <a:buFont typeface="Arial" panose="020B0604020202020204" pitchFamily="34" charset="0"/>
              <a:buChar char="•"/>
            </a:pPr>
            <a:r>
              <a:rPr lang="en-US" dirty="0">
                <a:latin typeface="Times New Roman" panose="02020603050405020304" pitchFamily="18" charset="0"/>
                <a:ea typeface="Calibri" panose="020F0502020204030204" pitchFamily="34" charset="0"/>
                <a:cs typeface="Calibri" panose="020F0502020204030204" pitchFamily="34" charset="0"/>
              </a:rPr>
              <a:t>A draft contamination plan is in place. </a:t>
            </a:r>
          </a:p>
          <a:p>
            <a:r>
              <a:rPr lang="en-US" sz="1800" dirty="0">
                <a:effectLst/>
                <a:latin typeface="Times New Roman" panose="02020603050405020304" pitchFamily="18" charset="0"/>
                <a:ea typeface="Calibri" panose="020F0502020204030204" pitchFamily="34" charset="0"/>
              </a:rPr>
              <a:t> </a:t>
            </a:r>
            <a:r>
              <a:rPr lang="en-US" dirty="0"/>
              <a:t> </a:t>
            </a:r>
          </a:p>
          <a:p>
            <a:endParaRPr lang="en-US" dirty="0"/>
          </a:p>
          <a:p>
            <a:endParaRPr lang="en-US" dirty="0"/>
          </a:p>
        </p:txBody>
      </p:sp>
      <p:pic>
        <p:nvPicPr>
          <p:cNvPr id="8" name="Picture 7"/>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5622759" y="1284598"/>
            <a:ext cx="3368841" cy="2526631"/>
          </a:xfrm>
          <a:prstGeom prst="rect">
            <a:avLst/>
          </a:prstGeom>
        </p:spPr>
      </p:pic>
      <p:pic>
        <p:nvPicPr>
          <p:cNvPr id="10" name="Picture 9"/>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622759" y="4002506"/>
            <a:ext cx="3368841" cy="2526630"/>
          </a:xfrm>
          <a:prstGeom prst="rect">
            <a:avLst/>
          </a:prstGeom>
        </p:spPr>
      </p:pic>
      <p:pic>
        <p:nvPicPr>
          <p:cNvPr id="14" name="Picture 13"/>
          <p:cNvPicPr/>
          <p:nvPr/>
        </p:nvPicPr>
        <p:blipFill>
          <a:blip r:embed="rId4"/>
          <a:stretch>
            <a:fillRect/>
          </a:stretch>
        </p:blipFill>
        <p:spPr>
          <a:xfrm>
            <a:off x="9460880" y="1506296"/>
            <a:ext cx="2578768" cy="2083234"/>
          </a:xfrm>
          <a:prstGeom prst="rect">
            <a:avLst/>
          </a:prstGeom>
        </p:spPr>
      </p:pic>
      <p:sp>
        <p:nvSpPr>
          <p:cNvPr id="12" name="TextBox 11"/>
          <p:cNvSpPr txBox="1"/>
          <p:nvPr/>
        </p:nvSpPr>
        <p:spPr>
          <a:xfrm>
            <a:off x="9758140" y="3801198"/>
            <a:ext cx="444352" cy="261610"/>
          </a:xfrm>
          <a:prstGeom prst="rect">
            <a:avLst/>
          </a:prstGeom>
          <a:noFill/>
        </p:spPr>
        <p:txBody>
          <a:bodyPr wrap="none" rtlCol="0">
            <a:spAutoFit/>
          </a:bodyPr>
          <a:lstStyle/>
          <a:p>
            <a:r>
              <a:rPr lang="en-US" sz="1050" dirty="0"/>
              <a:t>Tent</a:t>
            </a:r>
          </a:p>
        </p:txBody>
      </p:sp>
      <p:sp>
        <p:nvSpPr>
          <p:cNvPr id="16" name="TextBox 15"/>
          <p:cNvSpPr txBox="1"/>
          <p:nvPr/>
        </p:nvSpPr>
        <p:spPr>
          <a:xfrm>
            <a:off x="10706563" y="3770718"/>
            <a:ext cx="995785" cy="261610"/>
          </a:xfrm>
          <a:prstGeom prst="rect">
            <a:avLst/>
          </a:prstGeom>
          <a:noFill/>
        </p:spPr>
        <p:txBody>
          <a:bodyPr wrap="none" rtlCol="0">
            <a:spAutoFit/>
          </a:bodyPr>
          <a:lstStyle/>
          <a:p>
            <a:r>
              <a:rPr lang="en-US" sz="1050" dirty="0"/>
              <a:t>Gowning Area</a:t>
            </a:r>
          </a:p>
        </p:txBody>
      </p:sp>
      <p:cxnSp>
        <p:nvCxnSpPr>
          <p:cNvPr id="18" name="Straight Arrow Connector 17"/>
          <p:cNvCxnSpPr/>
          <p:nvPr/>
        </p:nvCxnSpPr>
        <p:spPr>
          <a:xfrm flipH="1" flipV="1">
            <a:off x="11204456" y="3068654"/>
            <a:ext cx="19050" cy="7467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9992197" y="3068654"/>
            <a:ext cx="522649" cy="7810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913401" y="4706917"/>
            <a:ext cx="1788947" cy="1341710"/>
          </a:xfrm>
          <a:prstGeom prst="rect">
            <a:avLst/>
          </a:prstGeom>
        </p:spPr>
      </p:pic>
      <p:sp>
        <p:nvSpPr>
          <p:cNvPr id="13" name="TextBox 12"/>
          <p:cNvSpPr txBox="1"/>
          <p:nvPr/>
        </p:nvSpPr>
        <p:spPr>
          <a:xfrm>
            <a:off x="10309981" y="6134151"/>
            <a:ext cx="1263487" cy="253916"/>
          </a:xfrm>
          <a:prstGeom prst="rect">
            <a:avLst/>
          </a:prstGeom>
          <a:noFill/>
        </p:spPr>
        <p:txBody>
          <a:bodyPr wrap="none" rtlCol="0">
            <a:spAutoFit/>
          </a:bodyPr>
          <a:lstStyle/>
          <a:p>
            <a:r>
              <a:rPr lang="en-US" sz="1050" dirty="0"/>
              <a:t>Air Flow Controllers</a:t>
            </a:r>
          </a:p>
        </p:txBody>
      </p:sp>
      <p:sp>
        <p:nvSpPr>
          <p:cNvPr id="5" name="Oval 4"/>
          <p:cNvSpPr/>
          <p:nvPr/>
        </p:nvSpPr>
        <p:spPr>
          <a:xfrm>
            <a:off x="10800311" y="4932801"/>
            <a:ext cx="1006679" cy="598119"/>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a:stCxn id="13" idx="0"/>
          </p:cNvCxnSpPr>
          <p:nvPr/>
        </p:nvCxnSpPr>
        <p:spPr>
          <a:xfrm flipV="1">
            <a:off x="10941725" y="5530921"/>
            <a:ext cx="236792" cy="6032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6E5FF790-9F1C-26E7-54BD-C69A7AB98807}"/>
              </a:ext>
            </a:extLst>
          </p:cNvPr>
          <p:cNvSpPr>
            <a:spLocks noGrp="1"/>
          </p:cNvSpPr>
          <p:nvPr>
            <p:ph type="sldNum" sz="quarter" idx="12"/>
          </p:nvPr>
        </p:nvSpPr>
        <p:spPr/>
        <p:txBody>
          <a:bodyPr/>
          <a:lstStyle/>
          <a:p>
            <a:fld id="{2642F572-B0D2-4887-BF99-33966ED817D2}" type="slidenum">
              <a:rPr lang="en-US" smtClean="0"/>
              <a:t>28</a:t>
            </a:fld>
            <a:endParaRPr lang="en-US"/>
          </a:p>
        </p:txBody>
      </p:sp>
    </p:spTree>
    <p:extLst>
      <p:ext uri="{BB962C8B-B14F-4D97-AF65-F5344CB8AC3E}">
        <p14:creationId xmlns:p14="http://schemas.microsoft.com/office/powerpoint/2010/main" val="1518444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28177B-4425-4EB1-812B-EB02A2C28780}"/>
              </a:ext>
            </a:extLst>
          </p:cNvPr>
          <p:cNvPicPr>
            <a:picLocks noChangeAspect="1"/>
          </p:cNvPicPr>
          <p:nvPr/>
        </p:nvPicPr>
        <p:blipFill>
          <a:blip r:embed="rId2"/>
          <a:stretch>
            <a:fillRect/>
          </a:stretch>
        </p:blipFill>
        <p:spPr>
          <a:xfrm>
            <a:off x="2394122" y="1514038"/>
            <a:ext cx="7391400" cy="4457700"/>
          </a:xfrm>
          <a:prstGeom prst="rect">
            <a:avLst/>
          </a:prstGeom>
        </p:spPr>
      </p:pic>
      <p:sp>
        <p:nvSpPr>
          <p:cNvPr id="4" name="TextBox 3">
            <a:extLst>
              <a:ext uri="{FF2B5EF4-FFF2-40B4-BE49-F238E27FC236}">
                <a16:creationId xmlns:a16="http://schemas.microsoft.com/office/drawing/2014/main" id="{DD1DEBBF-1F23-4E4D-934D-3FAF32CA0B96}"/>
              </a:ext>
            </a:extLst>
          </p:cNvPr>
          <p:cNvSpPr txBox="1"/>
          <p:nvPr/>
        </p:nvSpPr>
        <p:spPr>
          <a:xfrm>
            <a:off x="1196346" y="361539"/>
            <a:ext cx="5887574" cy="707886"/>
          </a:xfrm>
          <a:prstGeom prst="rect">
            <a:avLst/>
          </a:prstGeom>
          <a:noFill/>
        </p:spPr>
        <p:txBody>
          <a:bodyPr wrap="none" rtlCol="0">
            <a:spAutoFit/>
          </a:bodyPr>
          <a:lstStyle/>
          <a:p>
            <a:r>
              <a:rPr lang="en-US" sz="4000" b="1" dirty="0">
                <a:solidFill>
                  <a:srgbClr val="0432FF"/>
                </a:solidFill>
                <a:latin typeface="Calibri" panose="020F0502020204030204" pitchFamily="34" charset="0"/>
              </a:rPr>
              <a:t>LISA Telescope WFE Layout</a:t>
            </a:r>
          </a:p>
        </p:txBody>
      </p:sp>
      <p:sp>
        <p:nvSpPr>
          <p:cNvPr id="5" name="TextBox 4">
            <a:extLst>
              <a:ext uri="{FF2B5EF4-FFF2-40B4-BE49-F238E27FC236}">
                <a16:creationId xmlns:a16="http://schemas.microsoft.com/office/drawing/2014/main" id="{A9064A55-C1A8-4484-89F9-D4F313013E50}"/>
              </a:ext>
            </a:extLst>
          </p:cNvPr>
          <p:cNvSpPr txBox="1"/>
          <p:nvPr/>
        </p:nvSpPr>
        <p:spPr>
          <a:xfrm>
            <a:off x="6272715" y="1865799"/>
            <a:ext cx="1147558" cy="369332"/>
          </a:xfrm>
          <a:prstGeom prst="rect">
            <a:avLst/>
          </a:prstGeom>
          <a:noFill/>
          <a:ln>
            <a:solidFill>
              <a:schemeClr val="tx1"/>
            </a:solidFill>
          </a:ln>
        </p:spPr>
        <p:txBody>
          <a:bodyPr wrap="none" rtlCol="0">
            <a:spAutoFit/>
          </a:bodyPr>
          <a:lstStyle/>
          <a:p>
            <a:r>
              <a:rPr lang="en-US" dirty="0"/>
              <a:t>M1 mirror</a:t>
            </a:r>
          </a:p>
        </p:txBody>
      </p:sp>
      <p:sp>
        <p:nvSpPr>
          <p:cNvPr id="6" name="TextBox 5">
            <a:extLst>
              <a:ext uri="{FF2B5EF4-FFF2-40B4-BE49-F238E27FC236}">
                <a16:creationId xmlns:a16="http://schemas.microsoft.com/office/drawing/2014/main" id="{25DB7C2D-CB62-47C0-AFAC-CD0A37C474FC}"/>
              </a:ext>
            </a:extLst>
          </p:cNvPr>
          <p:cNvSpPr txBox="1"/>
          <p:nvPr/>
        </p:nvSpPr>
        <p:spPr>
          <a:xfrm>
            <a:off x="898849" y="2674777"/>
            <a:ext cx="1495272" cy="646331"/>
          </a:xfrm>
          <a:prstGeom prst="rect">
            <a:avLst/>
          </a:prstGeom>
          <a:noFill/>
          <a:ln>
            <a:solidFill>
              <a:schemeClr val="tx1"/>
            </a:solidFill>
          </a:ln>
        </p:spPr>
        <p:txBody>
          <a:bodyPr wrap="square" rtlCol="0">
            <a:spAutoFit/>
          </a:bodyPr>
          <a:lstStyle/>
          <a:p>
            <a:r>
              <a:rPr lang="en-US" dirty="0"/>
              <a:t>600mm ACF/STANDA</a:t>
            </a:r>
          </a:p>
        </p:txBody>
      </p:sp>
      <p:sp>
        <p:nvSpPr>
          <p:cNvPr id="8" name="TextBox 7">
            <a:extLst>
              <a:ext uri="{FF2B5EF4-FFF2-40B4-BE49-F238E27FC236}">
                <a16:creationId xmlns:a16="http://schemas.microsoft.com/office/drawing/2014/main" id="{C089F7ED-A748-4962-A071-8CE24974A38E}"/>
              </a:ext>
            </a:extLst>
          </p:cNvPr>
          <p:cNvSpPr txBox="1"/>
          <p:nvPr/>
        </p:nvSpPr>
        <p:spPr>
          <a:xfrm>
            <a:off x="5781138" y="5954167"/>
            <a:ext cx="3042036" cy="646331"/>
          </a:xfrm>
          <a:prstGeom prst="rect">
            <a:avLst/>
          </a:prstGeom>
          <a:noFill/>
          <a:ln>
            <a:solidFill>
              <a:schemeClr val="tx1"/>
            </a:solidFill>
          </a:ln>
        </p:spPr>
        <p:txBody>
          <a:bodyPr wrap="square">
            <a:spAutoFit/>
          </a:bodyPr>
          <a:lstStyle/>
          <a:p>
            <a:r>
              <a:rPr lang="en-US" dirty="0"/>
              <a:t>Coordinate system fiducials (x3)</a:t>
            </a:r>
          </a:p>
        </p:txBody>
      </p:sp>
      <p:sp>
        <p:nvSpPr>
          <p:cNvPr id="10" name="TextBox 9">
            <a:extLst>
              <a:ext uri="{FF2B5EF4-FFF2-40B4-BE49-F238E27FC236}">
                <a16:creationId xmlns:a16="http://schemas.microsoft.com/office/drawing/2014/main" id="{E3F24FBA-FCE7-4861-848B-D4AC91B04478}"/>
              </a:ext>
            </a:extLst>
          </p:cNvPr>
          <p:cNvSpPr txBox="1"/>
          <p:nvPr/>
        </p:nvSpPr>
        <p:spPr>
          <a:xfrm>
            <a:off x="8525181" y="1681133"/>
            <a:ext cx="2918747" cy="369332"/>
          </a:xfrm>
          <a:prstGeom prst="rect">
            <a:avLst/>
          </a:prstGeom>
          <a:noFill/>
          <a:ln>
            <a:solidFill>
              <a:schemeClr val="tx1"/>
            </a:solidFill>
          </a:ln>
        </p:spPr>
        <p:txBody>
          <a:bodyPr wrap="square">
            <a:spAutoFit/>
          </a:bodyPr>
          <a:lstStyle/>
          <a:p>
            <a:r>
              <a:rPr lang="en-US" dirty="0"/>
              <a:t>Afocal/Converging lens tube</a:t>
            </a:r>
          </a:p>
        </p:txBody>
      </p:sp>
      <p:sp>
        <p:nvSpPr>
          <p:cNvPr id="12" name="TextBox 11">
            <a:extLst>
              <a:ext uri="{FF2B5EF4-FFF2-40B4-BE49-F238E27FC236}">
                <a16:creationId xmlns:a16="http://schemas.microsoft.com/office/drawing/2014/main" id="{4B45605B-996B-4908-A007-CAEFEC0F487E}"/>
              </a:ext>
            </a:extLst>
          </p:cNvPr>
          <p:cNvSpPr txBox="1"/>
          <p:nvPr/>
        </p:nvSpPr>
        <p:spPr>
          <a:xfrm>
            <a:off x="8944761" y="2653006"/>
            <a:ext cx="2993714" cy="369332"/>
          </a:xfrm>
          <a:prstGeom prst="rect">
            <a:avLst/>
          </a:prstGeom>
          <a:noFill/>
          <a:ln>
            <a:solidFill>
              <a:schemeClr val="tx1"/>
            </a:solidFill>
          </a:ln>
        </p:spPr>
        <p:txBody>
          <a:bodyPr wrap="square">
            <a:spAutoFit/>
          </a:bodyPr>
          <a:lstStyle/>
          <a:p>
            <a:r>
              <a:rPr lang="en-US" dirty="0"/>
              <a:t>4D </a:t>
            </a:r>
            <a:r>
              <a:rPr lang="en-US" dirty="0" err="1"/>
              <a:t>Phasecam</a:t>
            </a:r>
            <a:r>
              <a:rPr lang="en-US" dirty="0"/>
              <a:t> 6000 @1064nm</a:t>
            </a:r>
          </a:p>
        </p:txBody>
      </p:sp>
      <p:sp>
        <p:nvSpPr>
          <p:cNvPr id="13" name="TextBox 12">
            <a:extLst>
              <a:ext uri="{FF2B5EF4-FFF2-40B4-BE49-F238E27FC236}">
                <a16:creationId xmlns:a16="http://schemas.microsoft.com/office/drawing/2014/main" id="{DEE065B3-8052-42A1-907F-1F45B07447C0}"/>
              </a:ext>
            </a:extLst>
          </p:cNvPr>
          <p:cNvSpPr txBox="1"/>
          <p:nvPr/>
        </p:nvSpPr>
        <p:spPr>
          <a:xfrm>
            <a:off x="9019728" y="2262774"/>
            <a:ext cx="2918747" cy="369332"/>
          </a:xfrm>
          <a:prstGeom prst="rect">
            <a:avLst/>
          </a:prstGeom>
          <a:noFill/>
          <a:ln>
            <a:solidFill>
              <a:schemeClr val="tx1"/>
            </a:solidFill>
          </a:ln>
        </p:spPr>
        <p:txBody>
          <a:bodyPr wrap="square">
            <a:spAutoFit/>
          </a:bodyPr>
          <a:lstStyle/>
          <a:p>
            <a:r>
              <a:rPr lang="en-US" dirty="0"/>
              <a:t>Periscope</a:t>
            </a:r>
          </a:p>
        </p:txBody>
      </p:sp>
      <p:sp>
        <p:nvSpPr>
          <p:cNvPr id="14" name="TextBox 13">
            <a:extLst>
              <a:ext uri="{FF2B5EF4-FFF2-40B4-BE49-F238E27FC236}">
                <a16:creationId xmlns:a16="http://schemas.microsoft.com/office/drawing/2014/main" id="{A6AFBDB5-046C-41BB-9622-E22D1E5EB8C8}"/>
              </a:ext>
            </a:extLst>
          </p:cNvPr>
          <p:cNvSpPr txBox="1"/>
          <p:nvPr/>
        </p:nvSpPr>
        <p:spPr>
          <a:xfrm>
            <a:off x="9984555" y="3706023"/>
            <a:ext cx="1374139" cy="369332"/>
          </a:xfrm>
          <a:prstGeom prst="rect">
            <a:avLst/>
          </a:prstGeom>
          <a:noFill/>
          <a:ln>
            <a:solidFill>
              <a:schemeClr val="tx1"/>
            </a:solidFill>
          </a:ln>
        </p:spPr>
        <p:txBody>
          <a:bodyPr wrap="square">
            <a:spAutoFit/>
          </a:bodyPr>
          <a:lstStyle/>
          <a:p>
            <a:r>
              <a:rPr lang="en-US" dirty="0"/>
              <a:t>PI hexapod</a:t>
            </a:r>
          </a:p>
        </p:txBody>
      </p:sp>
      <p:sp>
        <p:nvSpPr>
          <p:cNvPr id="15" name="TextBox 14">
            <a:extLst>
              <a:ext uri="{FF2B5EF4-FFF2-40B4-BE49-F238E27FC236}">
                <a16:creationId xmlns:a16="http://schemas.microsoft.com/office/drawing/2014/main" id="{5801233B-C1A1-436E-80F3-CBF92491DB96}"/>
              </a:ext>
            </a:extLst>
          </p:cNvPr>
          <p:cNvSpPr txBox="1"/>
          <p:nvPr/>
        </p:nvSpPr>
        <p:spPr>
          <a:xfrm>
            <a:off x="7287851" y="1082990"/>
            <a:ext cx="2136547" cy="369332"/>
          </a:xfrm>
          <a:prstGeom prst="rect">
            <a:avLst/>
          </a:prstGeom>
          <a:noFill/>
          <a:ln>
            <a:solidFill>
              <a:schemeClr val="tx1"/>
            </a:solidFill>
          </a:ln>
        </p:spPr>
        <p:txBody>
          <a:bodyPr wrap="none" rtlCol="0">
            <a:spAutoFit/>
          </a:bodyPr>
          <a:lstStyle/>
          <a:p>
            <a:r>
              <a:rPr lang="en-US" dirty="0"/>
              <a:t>Small pupil/</a:t>
            </a:r>
            <a:r>
              <a:rPr lang="en-US" dirty="0" err="1"/>
              <a:t>attocube</a:t>
            </a:r>
            <a:endParaRPr lang="en-US" dirty="0"/>
          </a:p>
        </p:txBody>
      </p:sp>
      <p:cxnSp>
        <p:nvCxnSpPr>
          <p:cNvPr id="17" name="Straight Arrow Connector 16">
            <a:extLst>
              <a:ext uri="{FF2B5EF4-FFF2-40B4-BE49-F238E27FC236}">
                <a16:creationId xmlns:a16="http://schemas.microsoft.com/office/drawing/2014/main" id="{902FB5F6-6D27-433B-9071-47A04BB4B024}"/>
              </a:ext>
            </a:extLst>
          </p:cNvPr>
          <p:cNvCxnSpPr>
            <a:cxnSpLocks/>
            <a:stCxn id="6" idx="3"/>
          </p:cNvCxnSpPr>
          <p:nvPr/>
        </p:nvCxnSpPr>
        <p:spPr>
          <a:xfrm>
            <a:off x="2394121" y="2997943"/>
            <a:ext cx="441360" cy="2044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F48A75E-6AD1-4873-BFBC-9313632BA5A9}"/>
              </a:ext>
            </a:extLst>
          </p:cNvPr>
          <p:cNvCxnSpPr>
            <a:stCxn id="5" idx="2"/>
          </p:cNvCxnSpPr>
          <p:nvPr/>
        </p:nvCxnSpPr>
        <p:spPr>
          <a:xfrm>
            <a:off x="6846494" y="2235131"/>
            <a:ext cx="342871" cy="3548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ACCE3E1-EFE3-41BD-970A-BBD1FAF0E517}"/>
              </a:ext>
            </a:extLst>
          </p:cNvPr>
          <p:cNvCxnSpPr>
            <a:cxnSpLocks/>
            <a:stCxn id="15" idx="2"/>
          </p:cNvCxnSpPr>
          <p:nvPr/>
        </p:nvCxnSpPr>
        <p:spPr>
          <a:xfrm flipH="1">
            <a:off x="8097478" y="1452322"/>
            <a:ext cx="258647" cy="17500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A9F79B2-5747-4059-8F65-B086610F264B}"/>
              </a:ext>
            </a:extLst>
          </p:cNvPr>
          <p:cNvCxnSpPr/>
          <p:nvPr/>
        </p:nvCxnSpPr>
        <p:spPr>
          <a:xfrm flipH="1">
            <a:off x="8356124" y="2114236"/>
            <a:ext cx="141924" cy="10881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9B87685-3B4E-4463-9BEB-AA64B8263E71}"/>
              </a:ext>
            </a:extLst>
          </p:cNvPr>
          <p:cNvCxnSpPr>
            <a:cxnSpLocks/>
          </p:cNvCxnSpPr>
          <p:nvPr/>
        </p:nvCxnSpPr>
        <p:spPr>
          <a:xfrm flipH="1">
            <a:off x="8816448" y="2469211"/>
            <a:ext cx="203280"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9D03CB6-FF22-41A8-87C9-EFD623ECE856}"/>
              </a:ext>
            </a:extLst>
          </p:cNvPr>
          <p:cNvCxnSpPr>
            <a:cxnSpLocks/>
          </p:cNvCxnSpPr>
          <p:nvPr/>
        </p:nvCxnSpPr>
        <p:spPr>
          <a:xfrm flipH="1">
            <a:off x="9424398" y="3044109"/>
            <a:ext cx="1017220" cy="276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C371DB42-E014-4495-99D7-92E4B8A664A2}"/>
              </a:ext>
            </a:extLst>
          </p:cNvPr>
          <p:cNvCxnSpPr>
            <a:stCxn id="14" idx="1"/>
          </p:cNvCxnSpPr>
          <p:nvPr/>
        </p:nvCxnSpPr>
        <p:spPr>
          <a:xfrm flipH="1" flipV="1">
            <a:off x="9500269" y="3864058"/>
            <a:ext cx="484286" cy="266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81879E69-6CBA-4DEF-A1EA-3E32B887368C}"/>
              </a:ext>
            </a:extLst>
          </p:cNvPr>
          <p:cNvCxnSpPr>
            <a:stCxn id="8" idx="0"/>
          </p:cNvCxnSpPr>
          <p:nvPr/>
        </p:nvCxnSpPr>
        <p:spPr>
          <a:xfrm flipH="1" flipV="1">
            <a:off x="7189366" y="3437291"/>
            <a:ext cx="112790" cy="25168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7F7F745C-D6C8-3CF9-A6EB-B15D2C79CAC1}"/>
              </a:ext>
            </a:extLst>
          </p:cNvPr>
          <p:cNvSpPr>
            <a:spLocks noGrp="1"/>
          </p:cNvSpPr>
          <p:nvPr>
            <p:ph type="sldNum" sz="quarter" idx="12"/>
          </p:nvPr>
        </p:nvSpPr>
        <p:spPr/>
        <p:txBody>
          <a:bodyPr/>
          <a:lstStyle/>
          <a:p>
            <a:fld id="{2642F572-B0D2-4887-BF99-33966ED817D2}" type="slidenum">
              <a:rPr lang="en-US" smtClean="0"/>
              <a:t>29</a:t>
            </a:fld>
            <a:endParaRPr lang="en-US"/>
          </a:p>
        </p:txBody>
      </p:sp>
    </p:spTree>
    <p:extLst>
      <p:ext uri="{BB962C8B-B14F-4D97-AF65-F5344CB8AC3E}">
        <p14:creationId xmlns:p14="http://schemas.microsoft.com/office/powerpoint/2010/main" val="17015590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F9B6DAE-F226-854C-855F-9A1CBC1049DE}"/>
              </a:ext>
            </a:extLst>
          </p:cNvPr>
          <p:cNvSpPr>
            <a:spLocks noGrp="1"/>
          </p:cNvSpPr>
          <p:nvPr>
            <p:ph type="subTitle" idx="1"/>
          </p:nvPr>
        </p:nvSpPr>
        <p:spPr>
          <a:xfrm>
            <a:off x="801152" y="3285938"/>
            <a:ext cx="11031619" cy="1606138"/>
          </a:xfrm>
        </p:spPr>
        <p:txBody>
          <a:bodyPr>
            <a:normAutofit/>
          </a:bodyPr>
          <a:lstStyle/>
          <a:p>
            <a:pPr algn="l"/>
            <a:r>
              <a:rPr lang="en-US" dirty="0"/>
              <a:t>For more details, please see:</a:t>
            </a:r>
          </a:p>
          <a:p>
            <a:pPr algn="l"/>
            <a:r>
              <a:rPr lang="en-US" sz="2000" dirty="0"/>
              <a:t>July 28 – LISA Instrumentation Parallel Session 3/3</a:t>
            </a:r>
          </a:p>
          <a:p>
            <a:pPr lvl="1" algn="l"/>
            <a:r>
              <a:rPr lang="en-US" dirty="0"/>
              <a:t>10:35 am EDT/16:35 CEST: </a:t>
            </a:r>
          </a:p>
          <a:p>
            <a:pPr lvl="1" algn="l"/>
            <a:r>
              <a:rPr lang="en-US" i="1" dirty="0"/>
              <a:t>Dimensional Stability Verification of the LISA Telescope</a:t>
            </a:r>
            <a:r>
              <a:rPr lang="en-US" dirty="0"/>
              <a:t>, Ada </a:t>
            </a:r>
            <a:r>
              <a:rPr lang="en-GB" dirty="0" err="1"/>
              <a:t>Umińska</a:t>
            </a:r>
            <a:r>
              <a:rPr lang="en-GB" dirty="0"/>
              <a:t> </a:t>
            </a:r>
            <a:r>
              <a:rPr lang="en-US" dirty="0"/>
              <a:t>(University of Florida)</a:t>
            </a:r>
          </a:p>
        </p:txBody>
      </p:sp>
      <p:sp>
        <p:nvSpPr>
          <p:cNvPr id="2" name="Title 1">
            <a:extLst>
              <a:ext uri="{FF2B5EF4-FFF2-40B4-BE49-F238E27FC236}">
                <a16:creationId xmlns:a16="http://schemas.microsoft.com/office/drawing/2014/main" id="{59BCC232-8E30-5143-93D9-2CCAC53B8942}"/>
              </a:ext>
            </a:extLst>
          </p:cNvPr>
          <p:cNvSpPr>
            <a:spLocks noGrp="1"/>
          </p:cNvSpPr>
          <p:nvPr>
            <p:ph type="title"/>
          </p:nvPr>
        </p:nvSpPr>
        <p:spPr>
          <a:xfrm>
            <a:off x="1524000" y="1498205"/>
            <a:ext cx="9144000" cy="1270789"/>
          </a:xfrm>
        </p:spPr>
        <p:txBody>
          <a:bodyPr>
            <a:noAutofit/>
          </a:bodyPr>
          <a:lstStyle/>
          <a:p>
            <a:pPr algn="ctr"/>
            <a:r>
              <a:rPr lang="en-US" sz="4800" b="1" dirty="0">
                <a:solidFill>
                  <a:srgbClr val="0432FF"/>
                </a:solidFill>
                <a:latin typeface="+mn-lt"/>
              </a:rPr>
              <a:t>Testing Plans</a:t>
            </a:r>
            <a:br>
              <a:rPr lang="en-US" sz="4800" b="1" dirty="0">
                <a:solidFill>
                  <a:srgbClr val="0432FF"/>
                </a:solidFill>
                <a:latin typeface="+mn-lt"/>
              </a:rPr>
            </a:br>
            <a:r>
              <a:rPr lang="en-US" sz="4000" b="1" dirty="0">
                <a:solidFill>
                  <a:srgbClr val="0432FF"/>
                </a:solidFill>
                <a:latin typeface="+mn-lt"/>
              </a:rPr>
              <a:t>University of Florida</a:t>
            </a:r>
            <a:endParaRPr lang="en-US" sz="4800" b="1" dirty="0">
              <a:solidFill>
                <a:srgbClr val="0432FF"/>
              </a:solidFill>
              <a:latin typeface="+mn-lt"/>
            </a:endParaRPr>
          </a:p>
        </p:txBody>
      </p:sp>
      <p:sp>
        <p:nvSpPr>
          <p:cNvPr id="4" name="TextBox 3">
            <a:extLst>
              <a:ext uri="{FF2B5EF4-FFF2-40B4-BE49-F238E27FC236}">
                <a16:creationId xmlns:a16="http://schemas.microsoft.com/office/drawing/2014/main" id="{6088166D-0D55-B946-B6B9-E9FBB458CF78}"/>
              </a:ext>
            </a:extLst>
          </p:cNvPr>
          <p:cNvSpPr txBox="1"/>
          <p:nvPr/>
        </p:nvSpPr>
        <p:spPr>
          <a:xfrm>
            <a:off x="3162925" y="415227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6827262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lide Number"/>
          <p:cNvSpPr txBox="1">
            <a:spLocks noGrp="1"/>
          </p:cNvSpPr>
          <p:nvPr>
            <p:ph type="sldNum" sz="quarter" idx="2"/>
          </p:nvPr>
        </p:nvSpPr>
        <p:spPr>
          <a:xfrm>
            <a:off x="11908573" y="6610724"/>
            <a:ext cx="144848" cy="20828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900" b="0" i="0" u="none" strike="noStrike" kern="0" cap="none" spc="0" normalizeH="0" baseline="0" noProof="0">
                <a:ln>
                  <a:noFill/>
                </a:ln>
                <a:solidFill>
                  <a:srgbClr val="FFFFFF"/>
                </a:solidFill>
                <a:effectLst/>
                <a:uLnTx/>
                <a:uFillTx/>
                <a:latin typeface="Exo 2"/>
                <a:sym typeface="Exo 2"/>
              </a:rPr>
              <a:pPr marL="0" marR="0" lvl="0" indent="0" algn="r" defTabSz="914400" rtl="0" eaLnBrk="1" fontAlgn="auto" latinLnBrk="0" hangingPunct="0">
                <a:lnSpc>
                  <a:spcPct val="100000"/>
                </a:lnSpc>
                <a:spcBef>
                  <a:spcPts val="0"/>
                </a:spcBef>
                <a:spcAft>
                  <a:spcPts val="0"/>
                </a:spcAft>
                <a:buClrTx/>
                <a:buSzTx/>
                <a:buFontTx/>
                <a:buNone/>
                <a:tabLst/>
                <a:defRPr/>
              </a:pPr>
              <a:t>31</a:t>
            </a:fld>
            <a:endParaRPr kumimoji="0" sz="900" b="0" i="0" u="none" strike="noStrike" kern="0" cap="none" spc="0" normalizeH="0" baseline="0" noProof="0">
              <a:ln>
                <a:noFill/>
              </a:ln>
              <a:solidFill>
                <a:srgbClr val="FFFFFF"/>
              </a:solidFill>
              <a:effectLst/>
              <a:uLnTx/>
              <a:uFillTx/>
              <a:latin typeface="Exo 2"/>
              <a:sym typeface="Exo 2"/>
            </a:endParaRPr>
          </a:p>
        </p:txBody>
      </p:sp>
      <p:pic>
        <p:nvPicPr>
          <p:cNvPr id="123" name="bench_simplest_TTS_control.png" descr="bench_simplest_TTS_control.png"/>
          <p:cNvPicPr>
            <a:picLocks noChangeAspect="1"/>
          </p:cNvPicPr>
          <p:nvPr/>
        </p:nvPicPr>
        <p:blipFill>
          <a:blip r:embed="rId2"/>
          <a:stretch>
            <a:fillRect/>
          </a:stretch>
        </p:blipFill>
        <p:spPr>
          <a:xfrm>
            <a:off x="4679497" y="839798"/>
            <a:ext cx="7086575" cy="3973058"/>
          </a:xfrm>
          <a:prstGeom prst="rect">
            <a:avLst/>
          </a:prstGeom>
          <a:ln w="12700">
            <a:miter lim="400000"/>
          </a:ln>
        </p:spPr>
      </p:pic>
      <p:sp>
        <p:nvSpPr>
          <p:cNvPr id="124" name="Measurement principle:…"/>
          <p:cNvSpPr txBox="1">
            <a:spLocks noGrp="1"/>
          </p:cNvSpPr>
          <p:nvPr>
            <p:ph type="title" idx="4294967295"/>
          </p:nvPr>
        </p:nvSpPr>
        <p:spPr>
          <a:xfrm>
            <a:off x="159658" y="684938"/>
            <a:ext cx="4027953" cy="4882932"/>
          </a:xfrm>
          <a:prstGeom prst="rect">
            <a:avLst/>
          </a:prstGeom>
        </p:spPr>
        <p:txBody>
          <a:bodyPr anchor="t"/>
          <a:lstStyle/>
          <a:p>
            <a:pPr defTabSz="905255">
              <a:lnSpc>
                <a:spcPct val="100000"/>
              </a:lnSpc>
              <a:spcBef>
                <a:spcPts val="900"/>
              </a:spcBef>
              <a:defRPr sz="2376">
                <a:latin typeface="+mn-lt"/>
                <a:ea typeface="+mn-ea"/>
                <a:cs typeface="+mn-cs"/>
                <a:sym typeface="Calibri"/>
              </a:defRPr>
            </a:pPr>
            <a:r>
              <a:rPr sz="2400" dirty="0"/>
              <a:t>Measurement principle:</a:t>
            </a:r>
          </a:p>
          <a:p>
            <a:pPr marL="226313" indent="-226313" defTabSz="905255">
              <a:lnSpc>
                <a:spcPct val="100000"/>
              </a:lnSpc>
              <a:spcBef>
                <a:spcPts val="900"/>
              </a:spcBef>
              <a:buSzPct val="100000"/>
              <a:defRPr sz="2178">
                <a:latin typeface="+mn-lt"/>
                <a:ea typeface="+mn-ea"/>
                <a:cs typeface="+mn-cs"/>
                <a:sym typeface="Calibri"/>
              </a:defRPr>
            </a:pPr>
            <a:r>
              <a:rPr sz="2200" dirty="0"/>
              <a:t>Ruler: Laser wavelength</a:t>
            </a:r>
          </a:p>
          <a:p>
            <a:pPr marL="603504" lvl="1" indent="-226313" defTabSz="905255">
              <a:lnSpc>
                <a:spcPct val="100000"/>
              </a:lnSpc>
              <a:spcBef>
                <a:spcPts val="900"/>
              </a:spcBef>
              <a:buSzPct val="100000"/>
              <a:defRPr sz="1979">
                <a:latin typeface="+mn-lt"/>
                <a:ea typeface="+mn-ea"/>
                <a:cs typeface="+mn-cs"/>
                <a:sym typeface="Calibri"/>
              </a:defRPr>
            </a:pPr>
            <a:r>
              <a:rPr sz="2000" dirty="0"/>
              <a:t>Length defined by optical cavity </a:t>
            </a:r>
          </a:p>
          <a:p>
            <a:pPr marL="603504" lvl="1" indent="-226313" defTabSz="905255">
              <a:lnSpc>
                <a:spcPct val="100000"/>
              </a:lnSpc>
              <a:spcBef>
                <a:spcPts val="900"/>
              </a:spcBef>
              <a:buSzPct val="100000"/>
              <a:defRPr sz="1979">
                <a:latin typeface="+mn-lt"/>
                <a:ea typeface="+mn-ea"/>
                <a:cs typeface="+mn-cs"/>
                <a:sym typeface="Calibri"/>
              </a:defRPr>
            </a:pPr>
            <a:r>
              <a:rPr sz="2000" dirty="0"/>
              <a:t>Resonance: </a:t>
            </a:r>
          </a:p>
          <a:p>
            <a:pPr marL="226313" indent="-226313" defTabSz="905255">
              <a:lnSpc>
                <a:spcPct val="100000"/>
              </a:lnSpc>
              <a:spcBef>
                <a:spcPts val="900"/>
              </a:spcBef>
              <a:buSzPct val="100000"/>
              <a:defRPr sz="2178">
                <a:latin typeface="+mn-lt"/>
                <a:ea typeface="+mn-ea"/>
                <a:cs typeface="+mn-cs"/>
                <a:sym typeface="Calibri"/>
              </a:defRPr>
            </a:pPr>
            <a:r>
              <a:rPr sz="2200" dirty="0"/>
              <a:t>Stabilize</a:t>
            </a:r>
            <a:r>
              <a:rPr lang="en-US" sz="2200" dirty="0"/>
              <a:t> </a:t>
            </a:r>
            <a:r>
              <a:rPr lang="en-US" sz="2200" dirty="0">
                <a:latin typeface="Symbol" pitchFamily="2" charset="2"/>
              </a:rPr>
              <a:t>l</a:t>
            </a:r>
            <a:r>
              <a:rPr sz="2200" dirty="0">
                <a:latin typeface="Symbol" pitchFamily="2" charset="2"/>
              </a:rPr>
              <a:t> </a:t>
            </a:r>
            <a:r>
              <a:rPr sz="2200" dirty="0"/>
              <a:t>to cavity length</a:t>
            </a:r>
          </a:p>
          <a:p>
            <a:pPr marL="603504" lvl="1" indent="-226313" defTabSz="905255">
              <a:lnSpc>
                <a:spcPct val="100000"/>
              </a:lnSpc>
              <a:spcBef>
                <a:spcPts val="900"/>
              </a:spcBef>
              <a:buSzPct val="100000"/>
              <a:defRPr sz="1979">
                <a:latin typeface="+mn-lt"/>
                <a:ea typeface="+mn-ea"/>
                <a:cs typeface="+mn-cs"/>
                <a:sym typeface="Calibri"/>
              </a:defRPr>
            </a:pPr>
            <a:r>
              <a:rPr sz="2000" dirty="0"/>
              <a:t>Lock-in technique (PDH)</a:t>
            </a:r>
          </a:p>
          <a:p>
            <a:pPr marL="226313" indent="-226313" defTabSz="905255">
              <a:lnSpc>
                <a:spcPct val="100000"/>
              </a:lnSpc>
              <a:spcBef>
                <a:spcPts val="900"/>
              </a:spcBef>
              <a:buSzPct val="100000"/>
              <a:defRPr sz="2178">
                <a:latin typeface="+mn-lt"/>
                <a:ea typeface="+mn-ea"/>
                <a:cs typeface="+mn-cs"/>
                <a:sym typeface="Calibri"/>
              </a:defRPr>
            </a:pPr>
            <a:r>
              <a:rPr sz="2200" dirty="0"/>
              <a:t>Reference</a:t>
            </a:r>
          </a:p>
          <a:p>
            <a:pPr marL="603504" lvl="1" indent="-226313" defTabSz="905255">
              <a:lnSpc>
                <a:spcPct val="100000"/>
              </a:lnSpc>
              <a:spcBef>
                <a:spcPts val="900"/>
              </a:spcBef>
              <a:buSzPct val="100000"/>
              <a:defRPr sz="1979">
                <a:latin typeface="+mn-lt"/>
                <a:ea typeface="+mn-ea"/>
                <a:cs typeface="+mn-cs"/>
                <a:sym typeface="Calibri"/>
              </a:defRPr>
            </a:pPr>
            <a:r>
              <a:rPr sz="2000" dirty="0"/>
              <a:t>Monolithic </a:t>
            </a:r>
            <a:r>
              <a:rPr sz="2000" dirty="0" err="1"/>
              <a:t>Zerodur</a:t>
            </a:r>
            <a:r>
              <a:rPr sz="2000" dirty="0"/>
              <a:t> block (pm)</a:t>
            </a:r>
          </a:p>
          <a:p>
            <a:pPr marL="603504" lvl="1" indent="-226313" defTabSz="905255">
              <a:lnSpc>
                <a:spcPct val="100000"/>
              </a:lnSpc>
              <a:spcBef>
                <a:spcPts val="900"/>
              </a:spcBef>
              <a:buSzPct val="100000"/>
              <a:defRPr sz="1979">
                <a:latin typeface="+mn-lt"/>
                <a:ea typeface="+mn-ea"/>
                <a:cs typeface="+mn-cs"/>
                <a:sym typeface="Calibri"/>
              </a:defRPr>
            </a:pPr>
            <a:r>
              <a:rPr sz="2000" dirty="0"/>
              <a:t>Iodine standard (long term, µm)</a:t>
            </a:r>
          </a:p>
          <a:p>
            <a:pPr marL="226313" indent="-226313" defTabSz="905255">
              <a:lnSpc>
                <a:spcPct val="100000"/>
              </a:lnSpc>
              <a:spcBef>
                <a:spcPts val="900"/>
              </a:spcBef>
              <a:buSzPct val="100000"/>
              <a:defRPr sz="2178">
                <a:latin typeface="+mn-lt"/>
                <a:ea typeface="+mn-ea"/>
                <a:cs typeface="+mn-cs"/>
                <a:sym typeface="Calibri"/>
              </a:defRPr>
            </a:pPr>
            <a:r>
              <a:rPr sz="2200" dirty="0"/>
              <a:t>Compare laser frequencies</a:t>
            </a:r>
          </a:p>
          <a:p>
            <a:pPr marL="603504" lvl="1" indent="-226313" defTabSz="905255">
              <a:lnSpc>
                <a:spcPct val="100000"/>
              </a:lnSpc>
              <a:spcBef>
                <a:spcPts val="900"/>
              </a:spcBef>
              <a:buSzPct val="100000"/>
              <a:defRPr sz="1979">
                <a:latin typeface="+mn-lt"/>
                <a:ea typeface="+mn-ea"/>
                <a:cs typeface="+mn-cs"/>
                <a:sym typeface="Calibri"/>
              </a:defRPr>
            </a:pPr>
            <a:r>
              <a:rPr sz="2000" dirty="0"/>
              <a:t>Radio frequency beat signal </a:t>
            </a:r>
          </a:p>
        </p:txBody>
      </p:sp>
      <p:pic>
        <p:nvPicPr>
          <p:cNvPr id="125" name="L_Cav_=_N_cdot_l.pdf" descr="L_Cav_=_N_cdot_l.pdf"/>
          <p:cNvPicPr>
            <a:picLocks noChangeAspect="1"/>
          </p:cNvPicPr>
          <p:nvPr/>
        </p:nvPicPr>
        <p:blipFill>
          <a:blip r:embed="rId3"/>
          <a:stretch>
            <a:fillRect/>
          </a:stretch>
        </p:blipFill>
        <p:spPr>
          <a:xfrm>
            <a:off x="2152276" y="2059180"/>
            <a:ext cx="1802303" cy="277856"/>
          </a:xfrm>
          <a:prstGeom prst="rect">
            <a:avLst/>
          </a:prstGeom>
          <a:ln w="12700">
            <a:miter lim="400000"/>
          </a:ln>
        </p:spPr>
      </p:pic>
      <p:pic>
        <p:nvPicPr>
          <p:cNvPr id="127" name="delta_f_=_frac_d.pdf" descr="delta_f_=_frac_d.pdf"/>
          <p:cNvPicPr>
            <a:picLocks noChangeAspect="1"/>
          </p:cNvPicPr>
          <p:nvPr/>
        </p:nvPicPr>
        <p:blipFill>
          <a:blip r:embed="rId4"/>
          <a:stretch>
            <a:fillRect/>
          </a:stretch>
        </p:blipFill>
        <p:spPr>
          <a:xfrm>
            <a:off x="1363417" y="5636780"/>
            <a:ext cx="1274540" cy="593730"/>
          </a:xfrm>
          <a:prstGeom prst="rect">
            <a:avLst/>
          </a:prstGeom>
          <a:ln w="12700">
            <a:miter lim="400000"/>
          </a:ln>
        </p:spPr>
      </p:pic>
      <p:sp>
        <p:nvSpPr>
          <p:cNvPr id="128" name="Scaling:…"/>
          <p:cNvSpPr txBox="1"/>
          <p:nvPr/>
        </p:nvSpPr>
        <p:spPr>
          <a:xfrm>
            <a:off x="4449498" y="5226150"/>
            <a:ext cx="1926665" cy="7719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marL="0" marR="0" lvl="1" indent="0" algn="l" defTabSz="914400" rtl="0" eaLnBrk="1" fontAlgn="auto" latinLnBrk="0" hangingPunct="0">
              <a:lnSpc>
                <a:spcPct val="100000"/>
              </a:lnSpc>
              <a:spcBef>
                <a:spcPts val="1000"/>
              </a:spcBef>
              <a:spcAft>
                <a:spcPts val="0"/>
              </a:spcAft>
              <a:buClrTx/>
              <a:buSzTx/>
              <a:buFontTx/>
              <a:buNone/>
              <a:tabLst/>
              <a:defRPr sz="2000"/>
            </a:pPr>
            <a:r>
              <a:rPr kumimoji="0" sz="2000" b="0" i="0" u="none" strike="noStrike" kern="0" cap="none" spc="0" normalizeH="0" baseline="0" noProof="0" dirty="0">
                <a:ln>
                  <a:noFill/>
                </a:ln>
                <a:solidFill>
                  <a:srgbClr val="000000"/>
                </a:solidFill>
                <a:effectLst/>
                <a:uLnTx/>
                <a:uFillTx/>
                <a:latin typeface="Calibri"/>
                <a:cs typeface="Calibri"/>
                <a:sym typeface="Calibri"/>
              </a:rPr>
              <a:t>Scaling:</a:t>
            </a:r>
          </a:p>
          <a:p>
            <a:pPr marL="228600" marR="0" lvl="1" indent="-228600" algn="l" defTabSz="914400" rtl="0" eaLnBrk="1" fontAlgn="auto" latinLnBrk="0" hangingPunct="0">
              <a:lnSpc>
                <a:spcPct val="100000"/>
              </a:lnSpc>
              <a:spcBef>
                <a:spcPts val="1000"/>
              </a:spcBef>
              <a:spcAft>
                <a:spcPts val="0"/>
              </a:spcAft>
              <a:buClrTx/>
              <a:buSzPct val="100000"/>
              <a:buFontTx/>
              <a:buChar char="•"/>
              <a:tabLst/>
              <a:defRPr sz="2000"/>
            </a:pPr>
            <a:r>
              <a:rPr kumimoji="0" sz="2000" b="0" i="0" u="none" strike="noStrike" kern="0" cap="none" spc="0" normalizeH="0" baseline="0" noProof="0" dirty="0">
                <a:ln>
                  <a:noFill/>
                </a:ln>
                <a:solidFill>
                  <a:srgbClr val="000000"/>
                </a:solidFill>
                <a:effectLst/>
                <a:uLnTx/>
                <a:uFillTx/>
                <a:latin typeface="Calibri"/>
                <a:cs typeface="Calibri"/>
                <a:sym typeface="Calibri"/>
              </a:rPr>
              <a:t>L = 30</a:t>
            </a:r>
            <a:r>
              <a:rPr kumimoji="0" sz="1200" b="0" i="0" u="none" strike="noStrike" kern="0" cap="none" spc="0" normalizeH="0" baseline="0" noProof="0" dirty="0">
                <a:ln>
                  <a:noFill/>
                </a:ln>
                <a:solidFill>
                  <a:srgbClr val="000000"/>
                </a:solidFill>
                <a:effectLst/>
                <a:uLnTx/>
                <a:uFillTx/>
                <a:latin typeface="Calibri"/>
                <a:cs typeface="Calibri"/>
                <a:sym typeface="Calibri"/>
              </a:rPr>
              <a:t> </a:t>
            </a:r>
            <a:r>
              <a:rPr kumimoji="0" sz="2000" b="0" i="0" u="none" strike="noStrike" kern="0" cap="none" spc="0" normalizeH="0" baseline="0" noProof="0" dirty="0">
                <a:ln>
                  <a:noFill/>
                </a:ln>
                <a:solidFill>
                  <a:srgbClr val="000000"/>
                </a:solidFill>
                <a:effectLst/>
                <a:uLnTx/>
                <a:uFillTx/>
                <a:latin typeface="Calibri"/>
                <a:cs typeface="Calibri"/>
                <a:sym typeface="Calibri"/>
              </a:rPr>
              <a:t>cm  —&gt;   </a:t>
            </a:r>
          </a:p>
        </p:txBody>
      </p:sp>
      <p:sp>
        <p:nvSpPr>
          <p:cNvPr id="129" name="L = 2 m  —&gt;"/>
          <p:cNvSpPr txBox="1"/>
          <p:nvPr/>
        </p:nvSpPr>
        <p:spPr>
          <a:xfrm>
            <a:off x="8410288" y="5226150"/>
            <a:ext cx="1713494" cy="7719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marL="0" marR="0" lvl="1" indent="0" algn="l" defTabSz="914400" rtl="0" eaLnBrk="1" fontAlgn="auto" latinLnBrk="0" hangingPunct="0">
              <a:lnSpc>
                <a:spcPct val="100000"/>
              </a:lnSpc>
              <a:spcBef>
                <a:spcPts val="1000"/>
              </a:spcBef>
              <a:spcAft>
                <a:spcPts val="0"/>
              </a:spcAft>
              <a:buClrTx/>
              <a:buSzTx/>
              <a:buFontTx/>
              <a:buNone/>
              <a:tabLst/>
              <a:defRPr sz="2000"/>
            </a:pPr>
            <a:endParaRPr kumimoji="0" sz="2000" b="0" i="0" u="none" strike="noStrike" kern="0" cap="none" spc="0" normalizeH="0" baseline="0" noProof="0" dirty="0">
              <a:ln>
                <a:noFill/>
              </a:ln>
              <a:solidFill>
                <a:srgbClr val="000000"/>
              </a:solidFill>
              <a:effectLst/>
              <a:uLnTx/>
              <a:uFillTx/>
              <a:latin typeface="Calibri"/>
              <a:cs typeface="Calibri"/>
              <a:sym typeface="Calibri"/>
            </a:endParaRPr>
          </a:p>
          <a:p>
            <a:pPr marL="228600" marR="0" lvl="1" indent="-228600" algn="l" defTabSz="914400" rtl="0" eaLnBrk="1" fontAlgn="auto" latinLnBrk="0" hangingPunct="0">
              <a:lnSpc>
                <a:spcPct val="100000"/>
              </a:lnSpc>
              <a:spcBef>
                <a:spcPts val="1000"/>
              </a:spcBef>
              <a:spcAft>
                <a:spcPts val="0"/>
              </a:spcAft>
              <a:buClrTx/>
              <a:buSzPct val="100000"/>
              <a:buFontTx/>
              <a:buChar char="•"/>
              <a:tabLst/>
              <a:defRPr sz="2000"/>
            </a:pPr>
            <a:r>
              <a:rPr kumimoji="0" sz="2000" b="0" i="0" u="none" strike="noStrike" kern="0" cap="none" spc="0" normalizeH="0" baseline="0" noProof="0" dirty="0">
                <a:ln>
                  <a:noFill/>
                </a:ln>
                <a:solidFill>
                  <a:srgbClr val="000000"/>
                </a:solidFill>
                <a:effectLst/>
                <a:uLnTx/>
                <a:uFillTx/>
                <a:latin typeface="Calibri"/>
                <a:cs typeface="Calibri"/>
                <a:sym typeface="Calibri"/>
              </a:rPr>
              <a:t>L = 2 m  —&gt;   </a:t>
            </a:r>
          </a:p>
        </p:txBody>
      </p:sp>
      <p:pic>
        <p:nvPicPr>
          <p:cNvPr id="130" name="frac_delta_f_del.pdf" descr="frac_delta_f_del.pdf"/>
          <p:cNvPicPr>
            <a:picLocks noChangeAspect="1"/>
          </p:cNvPicPr>
          <p:nvPr/>
        </p:nvPicPr>
        <p:blipFill>
          <a:blip r:embed="rId5"/>
          <a:stretch>
            <a:fillRect/>
          </a:stretch>
        </p:blipFill>
        <p:spPr>
          <a:xfrm>
            <a:off x="6321522" y="5456832"/>
            <a:ext cx="1470402" cy="673593"/>
          </a:xfrm>
          <a:prstGeom prst="rect">
            <a:avLst/>
          </a:prstGeom>
          <a:ln w="12700">
            <a:miter lim="400000"/>
          </a:ln>
        </p:spPr>
      </p:pic>
      <p:pic>
        <p:nvPicPr>
          <p:cNvPr id="131" name="frac_delta_f_del.png" descr="frac_delta_f_del.png"/>
          <p:cNvPicPr>
            <a:picLocks noChangeAspect="1"/>
          </p:cNvPicPr>
          <p:nvPr/>
        </p:nvPicPr>
        <p:blipFill>
          <a:blip r:embed="rId6"/>
          <a:stretch>
            <a:fillRect/>
          </a:stretch>
        </p:blipFill>
        <p:spPr>
          <a:xfrm>
            <a:off x="10068446" y="5445840"/>
            <a:ext cx="1713494" cy="695577"/>
          </a:xfrm>
          <a:prstGeom prst="rect">
            <a:avLst/>
          </a:prstGeom>
          <a:ln w="12700">
            <a:miter lim="400000"/>
          </a:ln>
        </p:spPr>
      </p:pic>
      <p:sp>
        <p:nvSpPr>
          <p:cNvPr id="132" name="Separate vacuum tanks"/>
          <p:cNvSpPr txBox="1"/>
          <p:nvPr/>
        </p:nvSpPr>
        <p:spPr>
          <a:xfrm>
            <a:off x="8984250" y="822011"/>
            <a:ext cx="2954981" cy="3853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marL="228600" indent="-228600">
              <a:spcBef>
                <a:spcPts val="1000"/>
              </a:spcBef>
              <a:buSzPct val="100000"/>
              <a:buChar char="•"/>
              <a:defRPr sz="2200"/>
            </a:lvl1pPr>
          </a:lstStyle>
          <a:p>
            <a:pPr marL="228600" marR="0" lvl="0" indent="-228600" algn="l" defTabSz="914400" rtl="0" eaLnBrk="1" fontAlgn="auto" latinLnBrk="0" hangingPunct="0">
              <a:lnSpc>
                <a:spcPct val="100000"/>
              </a:lnSpc>
              <a:spcBef>
                <a:spcPts val="1000"/>
              </a:spcBef>
              <a:spcAft>
                <a:spcPts val="0"/>
              </a:spcAft>
              <a:buClrTx/>
              <a:buSzPct val="100000"/>
              <a:buFontTx/>
              <a:buChar char="•"/>
              <a:tabLst/>
              <a:defRPr/>
            </a:pPr>
            <a:r>
              <a:rPr kumimoji="0" sz="2200" b="0" i="0" u="none" strike="noStrike" kern="0" cap="none" spc="0" normalizeH="0" baseline="0" noProof="0" dirty="0">
                <a:ln>
                  <a:noFill/>
                </a:ln>
                <a:solidFill>
                  <a:srgbClr val="000000"/>
                </a:solidFill>
                <a:effectLst/>
                <a:uLnTx/>
                <a:uFillTx/>
                <a:latin typeface="Calibri"/>
                <a:cs typeface="Calibri"/>
                <a:sym typeface="Calibri"/>
              </a:rPr>
              <a:t>Separate vacuum tanks</a:t>
            </a:r>
          </a:p>
        </p:txBody>
      </p:sp>
      <p:sp>
        <p:nvSpPr>
          <p:cNvPr id="133" name="Rectangle"/>
          <p:cNvSpPr/>
          <p:nvPr/>
        </p:nvSpPr>
        <p:spPr>
          <a:xfrm>
            <a:off x="7831850" y="2456709"/>
            <a:ext cx="4027953" cy="267564"/>
          </a:xfrm>
          <a:prstGeom prst="rect">
            <a:avLst/>
          </a:prstGeom>
          <a:solidFill>
            <a:srgbClr val="FFFFFF"/>
          </a:solidFill>
          <a:ln w="12700">
            <a:miter lim="400000"/>
          </a:ln>
        </p:spPr>
        <p:txBody>
          <a:bodyPr lIns="45719" rIns="45719" anchor="ct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a:cs typeface="Calibri"/>
              <a:sym typeface="Calibri"/>
            </a:endParaRPr>
          </a:p>
        </p:txBody>
      </p:sp>
      <p:sp>
        <p:nvSpPr>
          <p:cNvPr id="134" name="Line"/>
          <p:cNvSpPr/>
          <p:nvPr/>
        </p:nvSpPr>
        <p:spPr>
          <a:xfrm>
            <a:off x="7871087" y="2434632"/>
            <a:ext cx="3898679" cy="1"/>
          </a:xfrm>
          <a:prstGeom prst="line">
            <a:avLst/>
          </a:prstGeom>
          <a:ln w="25400">
            <a:solidFill>
              <a:srgbClr val="000000"/>
            </a:solidFill>
            <a:miter/>
          </a:ln>
        </p:spPr>
        <p:txBody>
          <a:bodyPr lIns="45719" rIns="45719"/>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a:cs typeface="Calibri"/>
              <a:sym typeface="Calibri"/>
            </a:endParaRPr>
          </a:p>
        </p:txBody>
      </p:sp>
      <p:sp>
        <p:nvSpPr>
          <p:cNvPr id="135" name="Line"/>
          <p:cNvSpPr/>
          <p:nvPr/>
        </p:nvSpPr>
        <p:spPr>
          <a:xfrm>
            <a:off x="7858387" y="2726732"/>
            <a:ext cx="3898679" cy="1"/>
          </a:xfrm>
          <a:prstGeom prst="line">
            <a:avLst/>
          </a:prstGeom>
          <a:ln w="25400">
            <a:solidFill>
              <a:srgbClr val="000000"/>
            </a:solidFill>
            <a:miter/>
          </a:ln>
        </p:spPr>
        <p:txBody>
          <a:bodyPr lIns="45719" rIns="45719"/>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a:cs typeface="Calibri"/>
              <a:sym typeface="Calibri"/>
            </a:endParaRP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9C9FB-C040-D290-5119-F9E063C0EA21}"/>
              </a:ext>
            </a:extLst>
          </p:cNvPr>
          <p:cNvSpPr>
            <a:spLocks noGrp="1"/>
          </p:cNvSpPr>
          <p:nvPr>
            <p:ph type="title"/>
          </p:nvPr>
        </p:nvSpPr>
        <p:spPr/>
        <p:txBody>
          <a:bodyPr>
            <a:normAutofit/>
          </a:bodyPr>
          <a:lstStyle/>
          <a:p>
            <a:r>
              <a:rPr lang="en-US" sz="4000" dirty="0">
                <a:solidFill>
                  <a:srgbClr val="0432FF"/>
                </a:solidFill>
              </a:rPr>
              <a:t>Summary</a:t>
            </a:r>
          </a:p>
        </p:txBody>
      </p:sp>
      <p:sp>
        <p:nvSpPr>
          <p:cNvPr id="3" name="Content Placeholder 2">
            <a:extLst>
              <a:ext uri="{FF2B5EF4-FFF2-40B4-BE49-F238E27FC236}">
                <a16:creationId xmlns:a16="http://schemas.microsoft.com/office/drawing/2014/main" id="{BC1316C5-B202-A257-254B-5A98718F5625}"/>
              </a:ext>
            </a:extLst>
          </p:cNvPr>
          <p:cNvSpPr>
            <a:spLocks noGrp="1"/>
          </p:cNvSpPr>
          <p:nvPr>
            <p:ph idx="1"/>
          </p:nvPr>
        </p:nvSpPr>
        <p:spPr>
          <a:xfrm>
            <a:off x="427566" y="1491446"/>
            <a:ext cx="11336867" cy="4891087"/>
          </a:xfrm>
        </p:spPr>
        <p:txBody>
          <a:bodyPr>
            <a:normAutofit/>
          </a:bodyPr>
          <a:lstStyle/>
          <a:p>
            <a:r>
              <a:rPr lang="en-US" sz="2800" dirty="0"/>
              <a:t>Technology Development of an all-</a:t>
            </a:r>
            <a:r>
              <a:rPr lang="en-US" sz="2800" dirty="0" err="1"/>
              <a:t>zerodur</a:t>
            </a:r>
            <a:r>
              <a:rPr lang="en-US" sz="2800" dirty="0"/>
              <a:t> telescope is making good progress</a:t>
            </a:r>
          </a:p>
          <a:p>
            <a:r>
              <a:rPr lang="en-US" sz="2800" dirty="0"/>
              <a:t>Credible plan to demonstrate TRL-6 by Adoption</a:t>
            </a:r>
          </a:p>
          <a:p>
            <a:r>
              <a:rPr lang="en-US" sz="2800" dirty="0"/>
              <a:t>Looking ahead to flight</a:t>
            </a:r>
          </a:p>
          <a:p>
            <a:pPr lvl="1"/>
            <a:r>
              <a:rPr lang="en-US" sz="2400" dirty="0"/>
              <a:t>Determination of all critical requirements</a:t>
            </a:r>
          </a:p>
          <a:p>
            <a:pPr lvl="1"/>
            <a:r>
              <a:rPr lang="en-US" sz="2400" dirty="0"/>
              <a:t>Further design optimization planned once requirements known</a:t>
            </a:r>
          </a:p>
          <a:p>
            <a:pPr lvl="2"/>
            <a:r>
              <a:rPr lang="en-US" sz="2400" dirty="0"/>
              <a:t>Need to include “design for manufacturing” concerns (we need to build ~ 10)</a:t>
            </a:r>
          </a:p>
          <a:p>
            <a:pPr lvl="1"/>
            <a:endParaRPr lang="en-US" sz="2400" dirty="0"/>
          </a:p>
        </p:txBody>
      </p:sp>
      <p:sp>
        <p:nvSpPr>
          <p:cNvPr id="4" name="Slide Number Placeholder 3">
            <a:extLst>
              <a:ext uri="{FF2B5EF4-FFF2-40B4-BE49-F238E27FC236}">
                <a16:creationId xmlns:a16="http://schemas.microsoft.com/office/drawing/2014/main" id="{CA03A162-E5C2-F975-0BD0-E1D387A38777}"/>
              </a:ext>
            </a:extLst>
          </p:cNvPr>
          <p:cNvSpPr>
            <a:spLocks noGrp="1"/>
          </p:cNvSpPr>
          <p:nvPr>
            <p:ph type="sldNum" sz="quarter" idx="12"/>
          </p:nvPr>
        </p:nvSpPr>
        <p:spPr/>
        <p:txBody>
          <a:bodyPr/>
          <a:lstStyle/>
          <a:p>
            <a:fld id="{B9B0392C-5BE7-214B-9E5F-CC8853CBAA6A}" type="slidenum">
              <a:rPr lang="en-US" smtClean="0"/>
              <a:pPr/>
              <a:t>32</a:t>
            </a:fld>
            <a:endParaRPr lang="en-US" dirty="0"/>
          </a:p>
        </p:txBody>
      </p:sp>
    </p:spTree>
    <p:extLst>
      <p:ext uri="{BB962C8B-B14F-4D97-AF65-F5344CB8AC3E}">
        <p14:creationId xmlns:p14="http://schemas.microsoft.com/office/powerpoint/2010/main" val="11929054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22158</TotalTime>
  <Words>3232</Words>
  <Application>Microsoft Office PowerPoint</Application>
  <PresentationFormat>Widescreen</PresentationFormat>
  <Paragraphs>502</Paragraphs>
  <Slides>32</Slides>
  <Notes>12</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32</vt:i4>
      </vt:variant>
    </vt:vector>
  </HeadingPairs>
  <TitlesOfParts>
    <vt:vector size="47" baseType="lpstr">
      <vt:lpstr>Arial</vt:lpstr>
      <vt:lpstr>Calibri</vt:lpstr>
      <vt:lpstr>Calibri Light</vt:lpstr>
      <vt:lpstr>Cambria Math</vt:lpstr>
      <vt:lpstr>Courier New</vt:lpstr>
      <vt:lpstr>Exo 2</vt:lpstr>
      <vt:lpstr>Helvetica Light</vt:lpstr>
      <vt:lpstr>Lucida Grande</vt:lpstr>
      <vt:lpstr>Symbol</vt:lpstr>
      <vt:lpstr>Times New Roman</vt:lpstr>
      <vt:lpstr>Wingdings</vt:lpstr>
      <vt:lpstr>Office Theme</vt:lpstr>
      <vt:lpstr>2_Office Theme</vt:lpstr>
      <vt:lpstr>3_Office Theme</vt:lpstr>
      <vt:lpstr>1_Office Theme</vt:lpstr>
      <vt:lpstr>LISA Telescope Manufacturing and Testing Plans</vt:lpstr>
      <vt:lpstr>LISA Telescope Team</vt:lpstr>
      <vt:lpstr>Related talks</vt:lpstr>
      <vt:lpstr>Outline</vt:lpstr>
      <vt:lpstr>L3Harris Contract</vt:lpstr>
      <vt:lpstr>Telescope Engineering Unit Development Timeline</vt:lpstr>
      <vt:lpstr>Strategy to Get to Adoption in 2023</vt:lpstr>
      <vt:lpstr>Technology Readiness Assessment (TRA) Expected Status Spring 2023</vt:lpstr>
      <vt:lpstr>Requirements Review</vt:lpstr>
      <vt:lpstr>Telescope Functional Description</vt:lpstr>
      <vt:lpstr>Key Telescope Optical Specifications</vt:lpstr>
      <vt:lpstr> Key Telescope Challenges/design drivers</vt:lpstr>
      <vt:lpstr> Key Telescope Interfaces</vt:lpstr>
      <vt:lpstr>Design Review</vt:lpstr>
      <vt:lpstr> Baseline EDU Optical Design</vt:lpstr>
      <vt:lpstr>EDU Telescope Mechanical Design</vt:lpstr>
      <vt:lpstr>Design Update for Flight</vt:lpstr>
      <vt:lpstr>On-axis Interface Design: 4-mirror, 2 freeforms</vt:lpstr>
      <vt:lpstr>Impact on the Engineering Development Unit (EDU) Program</vt:lpstr>
      <vt:lpstr>Normal Phase B1 work: further design study</vt:lpstr>
      <vt:lpstr>Telescope Monte Carlo Analysis</vt:lpstr>
      <vt:lpstr>Overview</vt:lpstr>
      <vt:lpstr>RMS WFE</vt:lpstr>
      <vt:lpstr>Tilt to Length</vt:lpstr>
      <vt:lpstr>PowerPoint Presentation</vt:lpstr>
      <vt:lpstr>Testing Plans Goddard Space Flight Center</vt:lpstr>
      <vt:lpstr>PowerPoint Presentation</vt:lpstr>
      <vt:lpstr>PowerPoint Presentation</vt:lpstr>
      <vt:lpstr>PowerPoint Presentation</vt:lpstr>
      <vt:lpstr>Testing Plans University of Florida</vt:lpstr>
      <vt:lpstr>Measurement principle: Ruler: Laser wavelength Length defined by optical cavity  Resonance:  Stabilize l to cavity length Lock-in technique (PDH) Reference Monolithic Zerodur block (pm) Iodine standard (long term, µm) Compare laser frequencies Radio frequency beat signal </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Mechanical Model of Telescope Concept  Updated for V5B Optics</dc:title>
  <dc:creator>Joseph Ivanov</dc:creator>
  <cp:lastModifiedBy>Morris, Gary V. (GSFC-2700)</cp:lastModifiedBy>
  <cp:revision>312</cp:revision>
  <dcterms:created xsi:type="dcterms:W3CDTF">2019-04-12T19:38:30Z</dcterms:created>
  <dcterms:modified xsi:type="dcterms:W3CDTF">2022-08-04T11:40:45Z</dcterms:modified>
</cp:coreProperties>
</file>