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7"/>
  </p:notesMasterIdLst>
  <p:sldIdLst>
    <p:sldId id="256" r:id="rId5"/>
    <p:sldId id="257" r:id="rId6"/>
  </p:sldIdLst>
  <p:sldSz cx="12701588" cy="15544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18DECE-D7F3-BC43-5875-31710D605F5C}" name="Andres Torres-Figueroa" initials="AT" userId="S::andy9371k@knights.ucf.edu::96849cd6-7d8a-44c5-b83b-b3911d919b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5E398F-D104-FEB3-24A5-D5A926ACC3C0}" v="1" dt="2022-07-28T14:38:33.668"/>
    <p1510:client id="{59893E93-075D-4F45-A425-AC69CE1BFE66}" v="2" vWet="6" dt="2022-07-29T13:49:27.119"/>
    <p1510:client id="{9E33CC72-7740-4449-B6E5-A8460FE8B362}" v="8" dt="2022-07-29T13:49:25.468"/>
    <p1510:client id="{CCDA34B2-D3EF-D66F-D0DB-29BB687FA207}" v="151" dt="2022-07-28T23:19:52.0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3" d="100"/>
          <a:sy n="33" d="100"/>
        </p:scale>
        <p:origin x="1872"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1125FF-0E4C-8345-A64A-58FD5FA791F2}" type="datetimeFigureOut">
              <a:rPr lang="en-US" smtClean="0"/>
              <a:t>2/3/2023</a:t>
            </a:fld>
            <a:endParaRPr lang="en-US"/>
          </a:p>
        </p:txBody>
      </p:sp>
      <p:sp>
        <p:nvSpPr>
          <p:cNvPr id="4" name="Slide Image Placeholder 3"/>
          <p:cNvSpPr>
            <a:spLocks noGrp="1" noRot="1" noChangeAspect="1"/>
          </p:cNvSpPr>
          <p:nvPr>
            <p:ph type="sldImg" idx="2"/>
          </p:nvPr>
        </p:nvSpPr>
        <p:spPr>
          <a:xfrm>
            <a:off x="2168525" y="1143000"/>
            <a:ext cx="25209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7EB8F-4AFB-FC48-ABF1-1DC3BF7F1403}" type="slidenum">
              <a:rPr lang="en-US" smtClean="0"/>
              <a:t>‹#›</a:t>
            </a:fld>
            <a:endParaRPr lang="en-US"/>
          </a:p>
        </p:txBody>
      </p:sp>
    </p:spTree>
    <p:extLst>
      <p:ext uri="{BB962C8B-B14F-4D97-AF65-F5344CB8AC3E}">
        <p14:creationId xmlns:p14="http://schemas.microsoft.com/office/powerpoint/2010/main" val="2402929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68525" y="1143000"/>
            <a:ext cx="252095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47EB8F-4AFB-FC48-ABF1-1DC3BF7F1403}" type="slidenum">
              <a:rPr lang="en-US" smtClean="0"/>
              <a:t>1</a:t>
            </a:fld>
            <a:endParaRPr lang="en-US"/>
          </a:p>
        </p:txBody>
      </p:sp>
    </p:spTree>
    <p:extLst>
      <p:ext uri="{BB962C8B-B14F-4D97-AF65-F5344CB8AC3E}">
        <p14:creationId xmlns:p14="http://schemas.microsoft.com/office/powerpoint/2010/main" val="1530366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2619" y="2544023"/>
            <a:ext cx="10796350" cy="5411893"/>
          </a:xfrm>
        </p:spPr>
        <p:txBody>
          <a:bodyPr anchor="b"/>
          <a:lstStyle>
            <a:lvl1pPr algn="ctr">
              <a:defRPr sz="8335"/>
            </a:lvl1pPr>
          </a:lstStyle>
          <a:p>
            <a:r>
              <a:rPr lang="en-US"/>
              <a:t>Click to edit Master title style</a:t>
            </a:r>
          </a:p>
        </p:txBody>
      </p:sp>
      <p:sp>
        <p:nvSpPr>
          <p:cNvPr id="3" name="Subtitle 2"/>
          <p:cNvSpPr>
            <a:spLocks noGrp="1"/>
          </p:cNvSpPr>
          <p:nvPr>
            <p:ph type="subTitle" idx="1"/>
          </p:nvPr>
        </p:nvSpPr>
        <p:spPr>
          <a:xfrm>
            <a:off x="1587699" y="8164619"/>
            <a:ext cx="9526191" cy="3753061"/>
          </a:xfrm>
        </p:spPr>
        <p:txBody>
          <a:bodyPr/>
          <a:lstStyle>
            <a:lvl1pPr marL="0" indent="0" algn="ctr">
              <a:buNone/>
              <a:defRPr sz="3334"/>
            </a:lvl1pPr>
            <a:lvl2pPr marL="635097" indent="0" algn="ctr">
              <a:buNone/>
              <a:defRPr sz="2778"/>
            </a:lvl2pPr>
            <a:lvl3pPr marL="1270193" indent="0" algn="ctr">
              <a:buNone/>
              <a:defRPr sz="2500"/>
            </a:lvl3pPr>
            <a:lvl4pPr marL="1905290" indent="0" algn="ctr">
              <a:buNone/>
              <a:defRPr sz="2223"/>
            </a:lvl4pPr>
            <a:lvl5pPr marL="2540386" indent="0" algn="ctr">
              <a:buNone/>
              <a:defRPr sz="2223"/>
            </a:lvl5pPr>
            <a:lvl6pPr marL="3175483" indent="0" algn="ctr">
              <a:buNone/>
              <a:defRPr sz="2223"/>
            </a:lvl6pPr>
            <a:lvl7pPr marL="3810579" indent="0" algn="ctr">
              <a:buNone/>
              <a:defRPr sz="2223"/>
            </a:lvl7pPr>
            <a:lvl8pPr marL="4445676" indent="0" algn="ctr">
              <a:buNone/>
              <a:defRPr sz="2223"/>
            </a:lvl8pPr>
            <a:lvl9pPr marL="5080772" indent="0" algn="ctr">
              <a:buNone/>
              <a:defRPr sz="2223"/>
            </a:lvl9pPr>
          </a:lstStyle>
          <a:p>
            <a:r>
              <a:rPr lang="en-US"/>
              <a:t>Click to edit Master subtitle style</a:t>
            </a:r>
          </a:p>
        </p:txBody>
      </p:sp>
      <p:sp>
        <p:nvSpPr>
          <p:cNvPr id="4" name="Date Placeholder 3"/>
          <p:cNvSpPr>
            <a:spLocks noGrp="1"/>
          </p:cNvSpPr>
          <p:nvPr>
            <p:ph type="dt" sz="half" idx="10"/>
          </p:nvPr>
        </p:nvSpPr>
        <p:spPr/>
        <p:txBody>
          <a:bodyPr/>
          <a:lstStyle/>
          <a:p>
            <a:fld id="{0E95D853-44CE-7047-8BB9-502429A2B496}" type="datetimeFigureOut">
              <a:rPr lang="en-US" smtClean="0"/>
              <a:t>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170961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95D853-44CE-7047-8BB9-502429A2B496}" type="datetimeFigureOut">
              <a:rPr lang="en-US" smtClean="0"/>
              <a:t>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1201751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619" y="3875409"/>
            <a:ext cx="10955120" cy="6466204"/>
          </a:xfrm>
        </p:spPr>
        <p:txBody>
          <a:bodyPr anchor="b"/>
          <a:lstStyle>
            <a:lvl1pPr>
              <a:defRPr sz="8335"/>
            </a:lvl1pPr>
          </a:lstStyle>
          <a:p>
            <a:r>
              <a:rPr lang="en-US"/>
              <a:t>Click to edit Master title style</a:t>
            </a:r>
          </a:p>
        </p:txBody>
      </p:sp>
      <p:sp>
        <p:nvSpPr>
          <p:cNvPr id="3" name="Text Placeholder 2"/>
          <p:cNvSpPr>
            <a:spLocks noGrp="1"/>
          </p:cNvSpPr>
          <p:nvPr>
            <p:ph type="body" idx="1"/>
          </p:nvPr>
        </p:nvSpPr>
        <p:spPr>
          <a:xfrm>
            <a:off x="866619" y="10402786"/>
            <a:ext cx="10955120" cy="3400424"/>
          </a:xfrm>
        </p:spPr>
        <p:txBody>
          <a:bodyPr/>
          <a:lstStyle>
            <a:lvl1pPr marL="0" indent="0">
              <a:buNone/>
              <a:defRPr sz="3334">
                <a:solidFill>
                  <a:schemeClr val="tx1"/>
                </a:solidFill>
              </a:defRPr>
            </a:lvl1pPr>
            <a:lvl2pPr marL="635097" indent="0">
              <a:buNone/>
              <a:defRPr sz="2778">
                <a:solidFill>
                  <a:schemeClr val="tx1">
                    <a:tint val="75000"/>
                  </a:schemeClr>
                </a:solidFill>
              </a:defRPr>
            </a:lvl2pPr>
            <a:lvl3pPr marL="1270193" indent="0">
              <a:buNone/>
              <a:defRPr sz="2500">
                <a:solidFill>
                  <a:schemeClr val="tx1">
                    <a:tint val="75000"/>
                  </a:schemeClr>
                </a:solidFill>
              </a:defRPr>
            </a:lvl3pPr>
            <a:lvl4pPr marL="1905290" indent="0">
              <a:buNone/>
              <a:defRPr sz="2223">
                <a:solidFill>
                  <a:schemeClr val="tx1">
                    <a:tint val="75000"/>
                  </a:schemeClr>
                </a:solidFill>
              </a:defRPr>
            </a:lvl4pPr>
            <a:lvl5pPr marL="2540386" indent="0">
              <a:buNone/>
              <a:defRPr sz="2223">
                <a:solidFill>
                  <a:schemeClr val="tx1">
                    <a:tint val="75000"/>
                  </a:schemeClr>
                </a:solidFill>
              </a:defRPr>
            </a:lvl5pPr>
            <a:lvl6pPr marL="3175483" indent="0">
              <a:buNone/>
              <a:defRPr sz="2223">
                <a:solidFill>
                  <a:schemeClr val="tx1">
                    <a:tint val="75000"/>
                  </a:schemeClr>
                </a:solidFill>
              </a:defRPr>
            </a:lvl6pPr>
            <a:lvl7pPr marL="3810579" indent="0">
              <a:buNone/>
              <a:defRPr sz="2223">
                <a:solidFill>
                  <a:schemeClr val="tx1">
                    <a:tint val="75000"/>
                  </a:schemeClr>
                </a:solidFill>
              </a:defRPr>
            </a:lvl7pPr>
            <a:lvl8pPr marL="4445676" indent="0">
              <a:buNone/>
              <a:defRPr sz="2223">
                <a:solidFill>
                  <a:schemeClr val="tx1">
                    <a:tint val="75000"/>
                  </a:schemeClr>
                </a:solidFill>
              </a:defRPr>
            </a:lvl8pPr>
            <a:lvl9pPr marL="5080772" indent="0">
              <a:buNone/>
              <a:defRPr sz="22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95D853-44CE-7047-8BB9-502429A2B496}" type="datetimeFigureOut">
              <a:rPr lang="en-US" smtClean="0"/>
              <a:t>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1153708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73234" y="4138083"/>
            <a:ext cx="5398175"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30179" y="4138083"/>
            <a:ext cx="5398175"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95D853-44CE-7047-8BB9-502429A2B496}" type="datetimeFigureOut">
              <a:rPr lang="en-US" smtClean="0"/>
              <a:t>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2840777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74888" y="827620"/>
            <a:ext cx="10955120" cy="3004609"/>
          </a:xfrm>
        </p:spPr>
        <p:txBody>
          <a:bodyPr/>
          <a:lstStyle/>
          <a:p>
            <a:r>
              <a:rPr lang="en-US"/>
              <a:t>Click to edit Master title style</a:t>
            </a:r>
          </a:p>
        </p:txBody>
      </p:sp>
      <p:sp>
        <p:nvSpPr>
          <p:cNvPr id="3" name="Text Placeholder 2"/>
          <p:cNvSpPr>
            <a:spLocks noGrp="1"/>
          </p:cNvSpPr>
          <p:nvPr>
            <p:ph type="body" idx="1"/>
          </p:nvPr>
        </p:nvSpPr>
        <p:spPr>
          <a:xfrm>
            <a:off x="874890" y="3810636"/>
            <a:ext cx="5373366" cy="1867534"/>
          </a:xfrm>
        </p:spPr>
        <p:txBody>
          <a:bodyPr anchor="b"/>
          <a:lstStyle>
            <a:lvl1pPr marL="0" indent="0">
              <a:buNone/>
              <a:defRPr sz="3334" b="1"/>
            </a:lvl1pPr>
            <a:lvl2pPr marL="635097" indent="0">
              <a:buNone/>
              <a:defRPr sz="2778" b="1"/>
            </a:lvl2pPr>
            <a:lvl3pPr marL="1270193" indent="0">
              <a:buNone/>
              <a:defRPr sz="2500" b="1"/>
            </a:lvl3pPr>
            <a:lvl4pPr marL="1905290" indent="0">
              <a:buNone/>
              <a:defRPr sz="2223" b="1"/>
            </a:lvl4pPr>
            <a:lvl5pPr marL="2540386" indent="0">
              <a:buNone/>
              <a:defRPr sz="2223" b="1"/>
            </a:lvl5pPr>
            <a:lvl6pPr marL="3175483" indent="0">
              <a:buNone/>
              <a:defRPr sz="2223" b="1"/>
            </a:lvl6pPr>
            <a:lvl7pPr marL="3810579" indent="0">
              <a:buNone/>
              <a:defRPr sz="2223" b="1"/>
            </a:lvl7pPr>
            <a:lvl8pPr marL="4445676" indent="0">
              <a:buNone/>
              <a:defRPr sz="2223" b="1"/>
            </a:lvl8pPr>
            <a:lvl9pPr marL="5080772" indent="0">
              <a:buNone/>
              <a:defRPr sz="2223" b="1"/>
            </a:lvl9pPr>
          </a:lstStyle>
          <a:p>
            <a:pPr lvl="0"/>
            <a:r>
              <a:rPr lang="en-US"/>
              <a:t>Click to edit Master text styles</a:t>
            </a:r>
          </a:p>
        </p:txBody>
      </p:sp>
      <p:sp>
        <p:nvSpPr>
          <p:cNvPr id="4" name="Content Placeholder 3"/>
          <p:cNvSpPr>
            <a:spLocks noGrp="1"/>
          </p:cNvSpPr>
          <p:nvPr>
            <p:ph sz="half" idx="2"/>
          </p:nvPr>
        </p:nvSpPr>
        <p:spPr>
          <a:xfrm>
            <a:off x="874890" y="5678170"/>
            <a:ext cx="5373366"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30180" y="3810636"/>
            <a:ext cx="5399829" cy="1867534"/>
          </a:xfrm>
        </p:spPr>
        <p:txBody>
          <a:bodyPr anchor="b"/>
          <a:lstStyle>
            <a:lvl1pPr marL="0" indent="0">
              <a:buNone/>
              <a:defRPr sz="3334" b="1"/>
            </a:lvl1pPr>
            <a:lvl2pPr marL="635097" indent="0">
              <a:buNone/>
              <a:defRPr sz="2778" b="1"/>
            </a:lvl2pPr>
            <a:lvl3pPr marL="1270193" indent="0">
              <a:buNone/>
              <a:defRPr sz="2500" b="1"/>
            </a:lvl3pPr>
            <a:lvl4pPr marL="1905290" indent="0">
              <a:buNone/>
              <a:defRPr sz="2223" b="1"/>
            </a:lvl4pPr>
            <a:lvl5pPr marL="2540386" indent="0">
              <a:buNone/>
              <a:defRPr sz="2223" b="1"/>
            </a:lvl5pPr>
            <a:lvl6pPr marL="3175483" indent="0">
              <a:buNone/>
              <a:defRPr sz="2223" b="1"/>
            </a:lvl6pPr>
            <a:lvl7pPr marL="3810579" indent="0">
              <a:buNone/>
              <a:defRPr sz="2223" b="1"/>
            </a:lvl7pPr>
            <a:lvl8pPr marL="4445676" indent="0">
              <a:buNone/>
              <a:defRPr sz="2223" b="1"/>
            </a:lvl8pPr>
            <a:lvl9pPr marL="5080772" indent="0">
              <a:buNone/>
              <a:defRPr sz="2223" b="1"/>
            </a:lvl9pPr>
          </a:lstStyle>
          <a:p>
            <a:pPr lvl="0"/>
            <a:r>
              <a:rPr lang="en-US"/>
              <a:t>Click to edit Master text styles</a:t>
            </a:r>
          </a:p>
        </p:txBody>
      </p:sp>
      <p:sp>
        <p:nvSpPr>
          <p:cNvPr id="6" name="Content Placeholder 5"/>
          <p:cNvSpPr>
            <a:spLocks noGrp="1"/>
          </p:cNvSpPr>
          <p:nvPr>
            <p:ph sz="quarter" idx="4"/>
          </p:nvPr>
        </p:nvSpPr>
        <p:spPr>
          <a:xfrm>
            <a:off x="6430180" y="5678170"/>
            <a:ext cx="5399829"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95D853-44CE-7047-8BB9-502429A2B496}" type="datetimeFigureOut">
              <a:rPr lang="en-US" smtClean="0"/>
              <a:t>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1316675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95D853-44CE-7047-8BB9-502429A2B496}" type="datetimeFigureOut">
              <a:rPr lang="en-US" smtClean="0"/>
              <a:t>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3371135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95D853-44CE-7047-8BB9-502429A2B496}" type="datetimeFigureOut">
              <a:rPr lang="en-US" smtClean="0"/>
              <a:t>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317988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74888" y="1036320"/>
            <a:ext cx="4096593" cy="3627120"/>
          </a:xfrm>
        </p:spPr>
        <p:txBody>
          <a:bodyPr anchor="b"/>
          <a:lstStyle>
            <a:lvl1pPr>
              <a:defRPr sz="4445"/>
            </a:lvl1pPr>
          </a:lstStyle>
          <a:p>
            <a:r>
              <a:rPr lang="en-US"/>
              <a:t>Click to edit Master title style</a:t>
            </a:r>
          </a:p>
        </p:txBody>
      </p:sp>
      <p:sp>
        <p:nvSpPr>
          <p:cNvPr id="3" name="Content Placeholder 2"/>
          <p:cNvSpPr>
            <a:spLocks noGrp="1"/>
          </p:cNvSpPr>
          <p:nvPr>
            <p:ph idx="1"/>
          </p:nvPr>
        </p:nvSpPr>
        <p:spPr>
          <a:xfrm>
            <a:off x="5399829" y="2238167"/>
            <a:ext cx="6430179" cy="11046883"/>
          </a:xfrm>
        </p:spPr>
        <p:txBody>
          <a:bodyPr/>
          <a:lstStyle>
            <a:lvl1pPr>
              <a:defRPr sz="4445"/>
            </a:lvl1pPr>
            <a:lvl2pPr>
              <a:defRPr sz="3889"/>
            </a:lvl2pPr>
            <a:lvl3pPr>
              <a:defRPr sz="3334"/>
            </a:lvl3pPr>
            <a:lvl4pPr>
              <a:defRPr sz="2778"/>
            </a:lvl4pPr>
            <a:lvl5pPr>
              <a:defRPr sz="2778"/>
            </a:lvl5pPr>
            <a:lvl6pPr>
              <a:defRPr sz="2778"/>
            </a:lvl6pPr>
            <a:lvl7pPr>
              <a:defRPr sz="2778"/>
            </a:lvl7pPr>
            <a:lvl8pPr>
              <a:defRPr sz="2778"/>
            </a:lvl8pPr>
            <a:lvl9pPr>
              <a:defRPr sz="27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74888" y="4663440"/>
            <a:ext cx="4096593" cy="8639599"/>
          </a:xfrm>
        </p:spPr>
        <p:txBody>
          <a:bodyPr/>
          <a:lstStyle>
            <a:lvl1pPr marL="0" indent="0">
              <a:buNone/>
              <a:defRPr sz="2223"/>
            </a:lvl1pPr>
            <a:lvl2pPr marL="635097" indent="0">
              <a:buNone/>
              <a:defRPr sz="1945"/>
            </a:lvl2pPr>
            <a:lvl3pPr marL="1270193" indent="0">
              <a:buNone/>
              <a:defRPr sz="1667"/>
            </a:lvl3pPr>
            <a:lvl4pPr marL="1905290" indent="0">
              <a:buNone/>
              <a:defRPr sz="1389"/>
            </a:lvl4pPr>
            <a:lvl5pPr marL="2540386" indent="0">
              <a:buNone/>
              <a:defRPr sz="1389"/>
            </a:lvl5pPr>
            <a:lvl6pPr marL="3175483" indent="0">
              <a:buNone/>
              <a:defRPr sz="1389"/>
            </a:lvl6pPr>
            <a:lvl7pPr marL="3810579" indent="0">
              <a:buNone/>
              <a:defRPr sz="1389"/>
            </a:lvl7pPr>
            <a:lvl8pPr marL="4445676" indent="0">
              <a:buNone/>
              <a:defRPr sz="1389"/>
            </a:lvl8pPr>
            <a:lvl9pPr marL="5080772" indent="0">
              <a:buNone/>
              <a:defRPr sz="1389"/>
            </a:lvl9pPr>
          </a:lstStyle>
          <a:p>
            <a:pPr lvl="0"/>
            <a:r>
              <a:rPr lang="en-US"/>
              <a:t>Click to edit Master text styles</a:t>
            </a:r>
          </a:p>
        </p:txBody>
      </p:sp>
      <p:sp>
        <p:nvSpPr>
          <p:cNvPr id="5" name="Date Placeholder 4"/>
          <p:cNvSpPr>
            <a:spLocks noGrp="1"/>
          </p:cNvSpPr>
          <p:nvPr>
            <p:ph type="dt" sz="half" idx="10"/>
          </p:nvPr>
        </p:nvSpPr>
        <p:spPr/>
        <p:txBody>
          <a:bodyPr/>
          <a:lstStyle/>
          <a:p>
            <a:fld id="{0E95D853-44CE-7047-8BB9-502429A2B496}" type="datetimeFigureOut">
              <a:rPr lang="en-US" smtClean="0"/>
              <a:t>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18162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74888" y="1036320"/>
            <a:ext cx="4096593" cy="3627120"/>
          </a:xfrm>
        </p:spPr>
        <p:txBody>
          <a:bodyPr anchor="b"/>
          <a:lstStyle>
            <a:lvl1pPr>
              <a:defRPr sz="4445"/>
            </a:lvl1pPr>
          </a:lstStyle>
          <a:p>
            <a:r>
              <a:rPr lang="en-US"/>
              <a:t>Click to edit Master title style</a:t>
            </a:r>
          </a:p>
        </p:txBody>
      </p:sp>
      <p:sp>
        <p:nvSpPr>
          <p:cNvPr id="3" name="Picture Placeholder 2"/>
          <p:cNvSpPr>
            <a:spLocks noGrp="1" noChangeAspect="1"/>
          </p:cNvSpPr>
          <p:nvPr>
            <p:ph type="pic" idx="1"/>
          </p:nvPr>
        </p:nvSpPr>
        <p:spPr>
          <a:xfrm>
            <a:off x="5399829" y="2238167"/>
            <a:ext cx="6430179" cy="11046883"/>
          </a:xfrm>
        </p:spPr>
        <p:txBody>
          <a:bodyPr anchor="t"/>
          <a:lstStyle>
            <a:lvl1pPr marL="0" indent="0">
              <a:buNone/>
              <a:defRPr sz="4445"/>
            </a:lvl1pPr>
            <a:lvl2pPr marL="635097" indent="0">
              <a:buNone/>
              <a:defRPr sz="3889"/>
            </a:lvl2pPr>
            <a:lvl3pPr marL="1270193" indent="0">
              <a:buNone/>
              <a:defRPr sz="3334"/>
            </a:lvl3pPr>
            <a:lvl4pPr marL="1905290" indent="0">
              <a:buNone/>
              <a:defRPr sz="2778"/>
            </a:lvl4pPr>
            <a:lvl5pPr marL="2540386" indent="0">
              <a:buNone/>
              <a:defRPr sz="2778"/>
            </a:lvl5pPr>
            <a:lvl6pPr marL="3175483" indent="0">
              <a:buNone/>
              <a:defRPr sz="2778"/>
            </a:lvl6pPr>
            <a:lvl7pPr marL="3810579" indent="0">
              <a:buNone/>
              <a:defRPr sz="2778"/>
            </a:lvl7pPr>
            <a:lvl8pPr marL="4445676" indent="0">
              <a:buNone/>
              <a:defRPr sz="2778"/>
            </a:lvl8pPr>
            <a:lvl9pPr marL="5080772" indent="0">
              <a:buNone/>
              <a:defRPr sz="2778"/>
            </a:lvl9pPr>
          </a:lstStyle>
          <a:p>
            <a:r>
              <a:rPr lang="en-US"/>
              <a:t>Click icon to add picture</a:t>
            </a:r>
          </a:p>
        </p:txBody>
      </p:sp>
      <p:sp>
        <p:nvSpPr>
          <p:cNvPr id="4" name="Text Placeholder 3"/>
          <p:cNvSpPr>
            <a:spLocks noGrp="1"/>
          </p:cNvSpPr>
          <p:nvPr>
            <p:ph type="body" sz="half" idx="2"/>
          </p:nvPr>
        </p:nvSpPr>
        <p:spPr>
          <a:xfrm>
            <a:off x="874888" y="4663440"/>
            <a:ext cx="4096593" cy="8639599"/>
          </a:xfrm>
        </p:spPr>
        <p:txBody>
          <a:bodyPr/>
          <a:lstStyle>
            <a:lvl1pPr marL="0" indent="0">
              <a:buNone/>
              <a:defRPr sz="2223"/>
            </a:lvl1pPr>
            <a:lvl2pPr marL="635097" indent="0">
              <a:buNone/>
              <a:defRPr sz="1945"/>
            </a:lvl2pPr>
            <a:lvl3pPr marL="1270193" indent="0">
              <a:buNone/>
              <a:defRPr sz="1667"/>
            </a:lvl3pPr>
            <a:lvl4pPr marL="1905290" indent="0">
              <a:buNone/>
              <a:defRPr sz="1389"/>
            </a:lvl4pPr>
            <a:lvl5pPr marL="2540386" indent="0">
              <a:buNone/>
              <a:defRPr sz="1389"/>
            </a:lvl5pPr>
            <a:lvl6pPr marL="3175483" indent="0">
              <a:buNone/>
              <a:defRPr sz="1389"/>
            </a:lvl6pPr>
            <a:lvl7pPr marL="3810579" indent="0">
              <a:buNone/>
              <a:defRPr sz="1389"/>
            </a:lvl7pPr>
            <a:lvl8pPr marL="4445676" indent="0">
              <a:buNone/>
              <a:defRPr sz="1389"/>
            </a:lvl8pPr>
            <a:lvl9pPr marL="5080772" indent="0">
              <a:buNone/>
              <a:defRPr sz="1389"/>
            </a:lvl9pPr>
          </a:lstStyle>
          <a:p>
            <a:pPr lvl="0"/>
            <a:r>
              <a:rPr lang="en-US"/>
              <a:t>Click to edit Master text styles</a:t>
            </a:r>
          </a:p>
        </p:txBody>
      </p:sp>
      <p:sp>
        <p:nvSpPr>
          <p:cNvPr id="5" name="Date Placeholder 4"/>
          <p:cNvSpPr>
            <a:spLocks noGrp="1"/>
          </p:cNvSpPr>
          <p:nvPr>
            <p:ph type="dt" sz="half" idx="10"/>
          </p:nvPr>
        </p:nvSpPr>
        <p:spPr/>
        <p:txBody>
          <a:bodyPr/>
          <a:lstStyle/>
          <a:p>
            <a:fld id="{0E95D853-44CE-7047-8BB9-502429A2B496}" type="datetimeFigureOut">
              <a:rPr lang="en-US" smtClean="0"/>
              <a:t>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1673642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95D853-44CE-7047-8BB9-502429A2B496}" type="datetimeFigureOut">
              <a:rPr lang="en-US" smtClean="0"/>
              <a:t>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3657297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89575" y="827617"/>
            <a:ext cx="2738780" cy="131734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73235" y="827617"/>
            <a:ext cx="8057570"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95D853-44CE-7047-8BB9-502429A2B496}" type="datetimeFigureOut">
              <a:rPr lang="en-US" smtClean="0"/>
              <a:t>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8A07C-2A66-554E-9529-96029A46BBF5}" type="slidenum">
              <a:rPr lang="en-US" smtClean="0"/>
              <a:t>‹#›</a:t>
            </a:fld>
            <a:endParaRPr lang="en-US"/>
          </a:p>
        </p:txBody>
      </p:sp>
    </p:spTree>
    <p:extLst>
      <p:ext uri="{BB962C8B-B14F-4D97-AF65-F5344CB8AC3E}">
        <p14:creationId xmlns:p14="http://schemas.microsoft.com/office/powerpoint/2010/main" val="3004396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73234" y="827620"/>
            <a:ext cx="10955120" cy="300460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73234" y="4138083"/>
            <a:ext cx="1095512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3234" y="14407730"/>
            <a:ext cx="2857857" cy="827617"/>
          </a:xfrm>
          <a:prstGeom prst="rect">
            <a:avLst/>
          </a:prstGeom>
        </p:spPr>
        <p:txBody>
          <a:bodyPr vert="horz" lIns="91440" tIns="45720" rIns="91440" bIns="45720" rtlCol="0" anchor="ctr"/>
          <a:lstStyle>
            <a:lvl1pPr algn="l">
              <a:defRPr sz="1667">
                <a:solidFill>
                  <a:schemeClr val="tx1">
                    <a:tint val="75000"/>
                  </a:schemeClr>
                </a:solidFill>
              </a:defRPr>
            </a:lvl1pPr>
          </a:lstStyle>
          <a:p>
            <a:fld id="{0E95D853-44CE-7047-8BB9-502429A2B496}" type="datetimeFigureOut">
              <a:rPr lang="en-US" smtClean="0"/>
              <a:t>2/3/2023</a:t>
            </a:fld>
            <a:endParaRPr lang="en-US"/>
          </a:p>
        </p:txBody>
      </p:sp>
      <p:sp>
        <p:nvSpPr>
          <p:cNvPr id="5" name="Footer Placeholder 4"/>
          <p:cNvSpPr>
            <a:spLocks noGrp="1"/>
          </p:cNvSpPr>
          <p:nvPr>
            <p:ph type="ftr" sz="quarter" idx="3"/>
          </p:nvPr>
        </p:nvSpPr>
        <p:spPr>
          <a:xfrm>
            <a:off x="4207401" y="14407730"/>
            <a:ext cx="4286786" cy="827617"/>
          </a:xfrm>
          <a:prstGeom prst="rect">
            <a:avLst/>
          </a:prstGeom>
        </p:spPr>
        <p:txBody>
          <a:bodyPr vert="horz" lIns="91440" tIns="45720" rIns="91440" bIns="45720" rtlCol="0" anchor="ctr"/>
          <a:lstStyle>
            <a:lvl1pPr algn="ctr">
              <a:defRPr sz="166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970497" y="14407730"/>
            <a:ext cx="2857857" cy="827617"/>
          </a:xfrm>
          <a:prstGeom prst="rect">
            <a:avLst/>
          </a:prstGeom>
        </p:spPr>
        <p:txBody>
          <a:bodyPr vert="horz" lIns="91440" tIns="45720" rIns="91440" bIns="45720" rtlCol="0" anchor="ctr"/>
          <a:lstStyle>
            <a:lvl1pPr algn="r">
              <a:defRPr sz="1667">
                <a:solidFill>
                  <a:schemeClr val="tx1">
                    <a:tint val="75000"/>
                  </a:schemeClr>
                </a:solidFill>
              </a:defRPr>
            </a:lvl1pPr>
          </a:lstStyle>
          <a:p>
            <a:fld id="{F068A07C-2A66-554E-9529-96029A46BBF5}" type="slidenum">
              <a:rPr lang="en-US" smtClean="0"/>
              <a:t>‹#›</a:t>
            </a:fld>
            <a:endParaRPr lang="en-US"/>
          </a:p>
        </p:txBody>
      </p:sp>
    </p:spTree>
    <p:extLst>
      <p:ext uri="{BB962C8B-B14F-4D97-AF65-F5344CB8AC3E}">
        <p14:creationId xmlns:p14="http://schemas.microsoft.com/office/powerpoint/2010/main" val="23542141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70193" rtl="0" eaLnBrk="1" latinLnBrk="0" hangingPunct="1">
        <a:lnSpc>
          <a:spcPct val="90000"/>
        </a:lnSpc>
        <a:spcBef>
          <a:spcPct val="0"/>
        </a:spcBef>
        <a:buNone/>
        <a:defRPr sz="6112" kern="1200">
          <a:solidFill>
            <a:schemeClr val="tx1"/>
          </a:solidFill>
          <a:latin typeface="+mj-lt"/>
          <a:ea typeface="+mj-ea"/>
          <a:cs typeface="+mj-cs"/>
        </a:defRPr>
      </a:lvl1pPr>
    </p:titleStyle>
    <p:bodyStyle>
      <a:lvl1pPr marL="317548" indent="-317548" algn="l" defTabSz="1270193" rtl="0" eaLnBrk="1" latinLnBrk="0" hangingPunct="1">
        <a:lnSpc>
          <a:spcPct val="90000"/>
        </a:lnSpc>
        <a:spcBef>
          <a:spcPts val="1389"/>
        </a:spcBef>
        <a:buFont typeface="Arial" panose="020B0604020202020204" pitchFamily="34" charset="0"/>
        <a:buChar char="•"/>
        <a:defRPr sz="3889" kern="1200">
          <a:solidFill>
            <a:schemeClr val="tx1"/>
          </a:solidFill>
          <a:latin typeface="+mn-lt"/>
          <a:ea typeface="+mn-ea"/>
          <a:cs typeface="+mn-cs"/>
        </a:defRPr>
      </a:lvl1pPr>
      <a:lvl2pPr marL="952645" indent="-317548" algn="l" defTabSz="1270193" rtl="0" eaLnBrk="1" latinLnBrk="0" hangingPunct="1">
        <a:lnSpc>
          <a:spcPct val="90000"/>
        </a:lnSpc>
        <a:spcBef>
          <a:spcPts val="695"/>
        </a:spcBef>
        <a:buFont typeface="Arial" panose="020B0604020202020204" pitchFamily="34" charset="0"/>
        <a:buChar char="•"/>
        <a:defRPr sz="3334" kern="1200">
          <a:solidFill>
            <a:schemeClr val="tx1"/>
          </a:solidFill>
          <a:latin typeface="+mn-lt"/>
          <a:ea typeface="+mn-ea"/>
          <a:cs typeface="+mn-cs"/>
        </a:defRPr>
      </a:lvl2pPr>
      <a:lvl3pPr marL="1587741" indent="-317548" algn="l" defTabSz="1270193" rtl="0" eaLnBrk="1" latinLnBrk="0" hangingPunct="1">
        <a:lnSpc>
          <a:spcPct val="90000"/>
        </a:lnSpc>
        <a:spcBef>
          <a:spcPts val="695"/>
        </a:spcBef>
        <a:buFont typeface="Arial" panose="020B0604020202020204" pitchFamily="34" charset="0"/>
        <a:buChar char="•"/>
        <a:defRPr sz="2778" kern="1200">
          <a:solidFill>
            <a:schemeClr val="tx1"/>
          </a:solidFill>
          <a:latin typeface="+mn-lt"/>
          <a:ea typeface="+mn-ea"/>
          <a:cs typeface="+mn-cs"/>
        </a:defRPr>
      </a:lvl3pPr>
      <a:lvl4pPr marL="2222838" indent="-317548" algn="l" defTabSz="1270193" rtl="0" eaLnBrk="1" latinLnBrk="0" hangingPunct="1">
        <a:lnSpc>
          <a:spcPct val="90000"/>
        </a:lnSpc>
        <a:spcBef>
          <a:spcPts val="695"/>
        </a:spcBef>
        <a:buFont typeface="Arial" panose="020B0604020202020204" pitchFamily="34" charset="0"/>
        <a:buChar char="•"/>
        <a:defRPr sz="2500" kern="1200">
          <a:solidFill>
            <a:schemeClr val="tx1"/>
          </a:solidFill>
          <a:latin typeface="+mn-lt"/>
          <a:ea typeface="+mn-ea"/>
          <a:cs typeface="+mn-cs"/>
        </a:defRPr>
      </a:lvl4pPr>
      <a:lvl5pPr marL="2857934" indent="-317548" algn="l" defTabSz="1270193" rtl="0" eaLnBrk="1" latinLnBrk="0" hangingPunct="1">
        <a:lnSpc>
          <a:spcPct val="90000"/>
        </a:lnSpc>
        <a:spcBef>
          <a:spcPts val="695"/>
        </a:spcBef>
        <a:buFont typeface="Arial" panose="020B0604020202020204" pitchFamily="34" charset="0"/>
        <a:buChar char="•"/>
        <a:defRPr sz="2500" kern="1200">
          <a:solidFill>
            <a:schemeClr val="tx1"/>
          </a:solidFill>
          <a:latin typeface="+mn-lt"/>
          <a:ea typeface="+mn-ea"/>
          <a:cs typeface="+mn-cs"/>
        </a:defRPr>
      </a:lvl5pPr>
      <a:lvl6pPr marL="3493031" indent="-317548" algn="l" defTabSz="1270193" rtl="0" eaLnBrk="1" latinLnBrk="0" hangingPunct="1">
        <a:lnSpc>
          <a:spcPct val="90000"/>
        </a:lnSpc>
        <a:spcBef>
          <a:spcPts val="695"/>
        </a:spcBef>
        <a:buFont typeface="Arial" panose="020B0604020202020204" pitchFamily="34" charset="0"/>
        <a:buChar char="•"/>
        <a:defRPr sz="2500" kern="1200">
          <a:solidFill>
            <a:schemeClr val="tx1"/>
          </a:solidFill>
          <a:latin typeface="+mn-lt"/>
          <a:ea typeface="+mn-ea"/>
          <a:cs typeface="+mn-cs"/>
        </a:defRPr>
      </a:lvl6pPr>
      <a:lvl7pPr marL="4128127" indent="-317548" algn="l" defTabSz="1270193" rtl="0" eaLnBrk="1" latinLnBrk="0" hangingPunct="1">
        <a:lnSpc>
          <a:spcPct val="90000"/>
        </a:lnSpc>
        <a:spcBef>
          <a:spcPts val="695"/>
        </a:spcBef>
        <a:buFont typeface="Arial" panose="020B0604020202020204" pitchFamily="34" charset="0"/>
        <a:buChar char="•"/>
        <a:defRPr sz="2500" kern="1200">
          <a:solidFill>
            <a:schemeClr val="tx1"/>
          </a:solidFill>
          <a:latin typeface="+mn-lt"/>
          <a:ea typeface="+mn-ea"/>
          <a:cs typeface="+mn-cs"/>
        </a:defRPr>
      </a:lvl7pPr>
      <a:lvl8pPr marL="4763224" indent="-317548" algn="l" defTabSz="1270193" rtl="0" eaLnBrk="1" latinLnBrk="0" hangingPunct="1">
        <a:lnSpc>
          <a:spcPct val="90000"/>
        </a:lnSpc>
        <a:spcBef>
          <a:spcPts val="695"/>
        </a:spcBef>
        <a:buFont typeface="Arial" panose="020B0604020202020204" pitchFamily="34" charset="0"/>
        <a:buChar char="•"/>
        <a:defRPr sz="2500" kern="1200">
          <a:solidFill>
            <a:schemeClr val="tx1"/>
          </a:solidFill>
          <a:latin typeface="+mn-lt"/>
          <a:ea typeface="+mn-ea"/>
          <a:cs typeface="+mn-cs"/>
        </a:defRPr>
      </a:lvl8pPr>
      <a:lvl9pPr marL="5398320" indent="-317548" algn="l" defTabSz="1270193" rtl="0" eaLnBrk="1" latinLnBrk="0" hangingPunct="1">
        <a:lnSpc>
          <a:spcPct val="90000"/>
        </a:lnSpc>
        <a:spcBef>
          <a:spcPts val="695"/>
        </a:spcBef>
        <a:buFont typeface="Arial" panose="020B0604020202020204" pitchFamily="34" charset="0"/>
        <a:buChar char="•"/>
        <a:defRPr sz="2500" kern="1200">
          <a:solidFill>
            <a:schemeClr val="tx1"/>
          </a:solidFill>
          <a:latin typeface="+mn-lt"/>
          <a:ea typeface="+mn-ea"/>
          <a:cs typeface="+mn-cs"/>
        </a:defRPr>
      </a:lvl9pPr>
    </p:bodyStyle>
    <p:otherStyle>
      <a:defPPr>
        <a:defRPr lang="en-US"/>
      </a:defPPr>
      <a:lvl1pPr marL="0" algn="l" defTabSz="1270193" rtl="0" eaLnBrk="1" latinLnBrk="0" hangingPunct="1">
        <a:defRPr sz="2500" kern="1200">
          <a:solidFill>
            <a:schemeClr val="tx1"/>
          </a:solidFill>
          <a:latin typeface="+mn-lt"/>
          <a:ea typeface="+mn-ea"/>
          <a:cs typeface="+mn-cs"/>
        </a:defRPr>
      </a:lvl1pPr>
      <a:lvl2pPr marL="635097" algn="l" defTabSz="1270193" rtl="0" eaLnBrk="1" latinLnBrk="0" hangingPunct="1">
        <a:defRPr sz="2500" kern="1200">
          <a:solidFill>
            <a:schemeClr val="tx1"/>
          </a:solidFill>
          <a:latin typeface="+mn-lt"/>
          <a:ea typeface="+mn-ea"/>
          <a:cs typeface="+mn-cs"/>
        </a:defRPr>
      </a:lvl2pPr>
      <a:lvl3pPr marL="1270193" algn="l" defTabSz="1270193" rtl="0" eaLnBrk="1" latinLnBrk="0" hangingPunct="1">
        <a:defRPr sz="2500" kern="1200">
          <a:solidFill>
            <a:schemeClr val="tx1"/>
          </a:solidFill>
          <a:latin typeface="+mn-lt"/>
          <a:ea typeface="+mn-ea"/>
          <a:cs typeface="+mn-cs"/>
        </a:defRPr>
      </a:lvl3pPr>
      <a:lvl4pPr marL="1905290" algn="l" defTabSz="1270193" rtl="0" eaLnBrk="1" latinLnBrk="0" hangingPunct="1">
        <a:defRPr sz="2500" kern="1200">
          <a:solidFill>
            <a:schemeClr val="tx1"/>
          </a:solidFill>
          <a:latin typeface="+mn-lt"/>
          <a:ea typeface="+mn-ea"/>
          <a:cs typeface="+mn-cs"/>
        </a:defRPr>
      </a:lvl4pPr>
      <a:lvl5pPr marL="2540386" algn="l" defTabSz="1270193" rtl="0" eaLnBrk="1" latinLnBrk="0" hangingPunct="1">
        <a:defRPr sz="2500" kern="1200">
          <a:solidFill>
            <a:schemeClr val="tx1"/>
          </a:solidFill>
          <a:latin typeface="+mn-lt"/>
          <a:ea typeface="+mn-ea"/>
          <a:cs typeface="+mn-cs"/>
        </a:defRPr>
      </a:lvl5pPr>
      <a:lvl6pPr marL="3175483" algn="l" defTabSz="1270193" rtl="0" eaLnBrk="1" latinLnBrk="0" hangingPunct="1">
        <a:defRPr sz="2500" kern="1200">
          <a:solidFill>
            <a:schemeClr val="tx1"/>
          </a:solidFill>
          <a:latin typeface="+mn-lt"/>
          <a:ea typeface="+mn-ea"/>
          <a:cs typeface="+mn-cs"/>
        </a:defRPr>
      </a:lvl6pPr>
      <a:lvl7pPr marL="3810579" algn="l" defTabSz="1270193" rtl="0" eaLnBrk="1" latinLnBrk="0" hangingPunct="1">
        <a:defRPr sz="2500" kern="1200">
          <a:solidFill>
            <a:schemeClr val="tx1"/>
          </a:solidFill>
          <a:latin typeface="+mn-lt"/>
          <a:ea typeface="+mn-ea"/>
          <a:cs typeface="+mn-cs"/>
        </a:defRPr>
      </a:lvl7pPr>
      <a:lvl8pPr marL="4445676" algn="l" defTabSz="1270193" rtl="0" eaLnBrk="1" latinLnBrk="0" hangingPunct="1">
        <a:defRPr sz="2500" kern="1200">
          <a:solidFill>
            <a:schemeClr val="tx1"/>
          </a:solidFill>
          <a:latin typeface="+mn-lt"/>
          <a:ea typeface="+mn-ea"/>
          <a:cs typeface="+mn-cs"/>
        </a:defRPr>
      </a:lvl8pPr>
      <a:lvl9pPr marL="5080772" algn="l" defTabSz="1270193"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74E0625-7A4D-334B-AB86-D8A84AF01CAD}"/>
              </a:ext>
            </a:extLst>
          </p:cNvPr>
          <p:cNvSpPr/>
          <p:nvPr/>
        </p:nvSpPr>
        <p:spPr>
          <a:xfrm>
            <a:off x="0" y="2574758"/>
            <a:ext cx="12701588" cy="257475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12" tIns="48006" rIns="96012" bIns="48006" rtlCol="0" anchor="ctr"/>
          <a:lstStyle>
            <a:defPPr>
              <a:defRPr kern="1200"/>
            </a:defPPr>
          </a:lstStyle>
          <a:p>
            <a:pPr algn="ctr"/>
            <a:endParaRPr lang="en-US" sz="6524"/>
          </a:p>
        </p:txBody>
      </p:sp>
      <p:sp>
        <p:nvSpPr>
          <p:cNvPr id="6" name="Rectangle 5">
            <a:extLst>
              <a:ext uri="{FF2B5EF4-FFF2-40B4-BE49-F238E27FC236}">
                <a16:creationId xmlns:a16="http://schemas.microsoft.com/office/drawing/2014/main" id="{A819622C-244E-F349-B043-F380192202EA}"/>
              </a:ext>
            </a:extLst>
          </p:cNvPr>
          <p:cNvSpPr/>
          <p:nvPr/>
        </p:nvSpPr>
        <p:spPr>
          <a:xfrm>
            <a:off x="0" y="0"/>
            <a:ext cx="12701588" cy="257475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12" tIns="48006" rIns="96012" bIns="48006" rtlCol="0" anchor="ctr"/>
          <a:lstStyle>
            <a:defPPr>
              <a:defRPr kern="1200"/>
            </a:defPPr>
          </a:lstStyle>
          <a:p>
            <a:pPr algn="ctr"/>
            <a:endParaRPr lang="en-US" sz="6524"/>
          </a:p>
        </p:txBody>
      </p:sp>
      <p:sp>
        <p:nvSpPr>
          <p:cNvPr id="7" name="Title 11">
            <a:extLst>
              <a:ext uri="{FF2B5EF4-FFF2-40B4-BE49-F238E27FC236}">
                <a16:creationId xmlns:a16="http://schemas.microsoft.com/office/drawing/2014/main" id="{6DB761AF-A6E5-434D-BF8E-19EEC88C9372}"/>
              </a:ext>
            </a:extLst>
          </p:cNvPr>
          <p:cNvSpPr txBox="1"/>
          <p:nvPr/>
        </p:nvSpPr>
        <p:spPr>
          <a:xfrm>
            <a:off x="2093495" y="361507"/>
            <a:ext cx="10347158" cy="2020746"/>
          </a:xfrm>
          <a:prstGeom prst="rect">
            <a:avLst/>
          </a:prstGeom>
        </p:spPr>
        <p:txBody>
          <a:bodyPr lIns="96012" tIns="48006" rIns="96012" bIns="48006" anchor="t"/>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4000" b="1">
                <a:latin typeface="Montserrat Extra Bold"/>
              </a:rPr>
              <a:t>Towards Plume Impingement Modeling in Space Environments</a:t>
            </a:r>
          </a:p>
        </p:txBody>
      </p:sp>
      <p:sp>
        <p:nvSpPr>
          <p:cNvPr id="9" name="Text Placeholder 16">
            <a:extLst>
              <a:ext uri="{FF2B5EF4-FFF2-40B4-BE49-F238E27FC236}">
                <a16:creationId xmlns:a16="http://schemas.microsoft.com/office/drawing/2014/main" id="{89493B6A-D9DF-444F-868D-D8F9394EFE8D}"/>
              </a:ext>
            </a:extLst>
          </p:cNvPr>
          <p:cNvSpPr txBox="1"/>
          <p:nvPr/>
        </p:nvSpPr>
        <p:spPr>
          <a:xfrm>
            <a:off x="262814" y="2767181"/>
            <a:ext cx="12175959" cy="2189830"/>
          </a:xfrm>
          <a:prstGeom prst="rect">
            <a:avLst/>
          </a:prstGeom>
        </p:spPr>
        <p:txBody>
          <a:bodyPr wrap="square" lIns="96012" tIns="48006" rIns="96012" bIns="48006" anchor="ctr">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4000">
                <a:solidFill>
                  <a:schemeClr val="bg1"/>
                </a:solidFill>
                <a:latin typeface="Domine"/>
              </a:rPr>
              <a:t>Torres-Figueroa, Andres (OSTEM Intern)</a:t>
            </a:r>
          </a:p>
          <a:p>
            <a:pPr algn="ctr"/>
            <a:r>
              <a:rPr lang="en-US" sz="4000">
                <a:solidFill>
                  <a:schemeClr val="bg1"/>
                </a:solidFill>
                <a:latin typeface="Domine" panose="02040503040403060204" pitchFamily="18" charset="0"/>
              </a:rPr>
              <a:t>Pitt, Jonathan S., PhD (DS-000)</a:t>
            </a:r>
          </a:p>
          <a:p>
            <a:pPr algn="ctr"/>
            <a:r>
              <a:rPr lang="en-US" sz="4000">
                <a:solidFill>
                  <a:schemeClr val="bg1"/>
                </a:solidFill>
                <a:latin typeface="Domine" panose="02040503040403060204" pitchFamily="18" charset="0"/>
              </a:rPr>
              <a:t>Location: Kennedy Space Center</a:t>
            </a:r>
          </a:p>
        </p:txBody>
      </p:sp>
      <p:pic>
        <p:nvPicPr>
          <p:cNvPr id="4" name="Picture 3">
            <a:extLst>
              <a:ext uri="{FF2B5EF4-FFF2-40B4-BE49-F238E27FC236}">
                <a16:creationId xmlns:a16="http://schemas.microsoft.com/office/drawing/2014/main" id="{33ECF917-5465-2B4C-A3EC-E10585AD67E3}"/>
              </a:ext>
            </a:extLst>
          </p:cNvPr>
          <p:cNvPicPr>
            <a:picLocks noChangeAspect="1"/>
          </p:cNvPicPr>
          <p:nvPr/>
        </p:nvPicPr>
        <p:blipFill>
          <a:blip r:embed="rId3"/>
          <a:stretch>
            <a:fillRect/>
          </a:stretch>
        </p:blipFill>
        <p:spPr>
          <a:xfrm>
            <a:off x="116557" y="186328"/>
            <a:ext cx="2238416" cy="1848932"/>
          </a:xfrm>
          <a:prstGeom prst="rect">
            <a:avLst/>
          </a:prstGeom>
        </p:spPr>
      </p:pic>
      <p:sp>
        <p:nvSpPr>
          <p:cNvPr id="12" name="Rectangle: Rounded Corners 38">
            <a:extLst>
              <a:ext uri="{FF2B5EF4-FFF2-40B4-BE49-F238E27FC236}">
                <a16:creationId xmlns:a16="http://schemas.microsoft.com/office/drawing/2014/main" id="{538A83CE-BACD-2B46-B8E6-AFEB8E24E4FD}"/>
              </a:ext>
            </a:extLst>
          </p:cNvPr>
          <p:cNvSpPr/>
          <p:nvPr/>
        </p:nvSpPr>
        <p:spPr>
          <a:xfrm>
            <a:off x="109288" y="5527297"/>
            <a:ext cx="6126480" cy="9831175"/>
          </a:xfrm>
          <a:prstGeom prst="roundRect">
            <a:avLst>
              <a:gd name="adj" fmla="val 1711"/>
            </a:avLst>
          </a:prstGeom>
          <a:solidFill>
            <a:srgbClr val="A0BEC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kern="1200"/>
            </a:defPPr>
          </a:lstStyle>
          <a:p>
            <a:pPr algn="ctr"/>
            <a:endParaRPr lang="en-US" sz="7200">
              <a:cs typeface="Calibri"/>
            </a:endParaRPr>
          </a:p>
        </p:txBody>
      </p:sp>
      <p:sp>
        <p:nvSpPr>
          <p:cNvPr id="14" name="TextBox 13">
            <a:extLst>
              <a:ext uri="{FF2B5EF4-FFF2-40B4-BE49-F238E27FC236}">
                <a16:creationId xmlns:a16="http://schemas.microsoft.com/office/drawing/2014/main" id="{871B2F32-C7A4-C04A-8C8D-F39439D9D758}"/>
              </a:ext>
            </a:extLst>
          </p:cNvPr>
          <p:cNvSpPr txBox="1"/>
          <p:nvPr/>
        </p:nvSpPr>
        <p:spPr>
          <a:xfrm>
            <a:off x="229604" y="5537909"/>
            <a:ext cx="5588307" cy="461665"/>
          </a:xfrm>
          <a:prstGeom prst="rect">
            <a:avLst/>
          </a:prstGeom>
          <a:noFill/>
        </p:spPr>
        <p:txBody>
          <a:bodyPr wrap="square" rtlCol="0">
            <a:spAutoFit/>
          </a:bodyPr>
          <a:lstStyle>
            <a:defPPr>
              <a:defRPr kern="1200"/>
            </a:defPPr>
          </a:lstStyle>
          <a:p>
            <a:r>
              <a:rPr lang="en-US" sz="2400" b="1">
                <a:solidFill>
                  <a:schemeClr val="tx1">
                    <a:lumMod val="75000"/>
                    <a:lumOff val="25000"/>
                  </a:schemeClr>
                </a:solidFill>
                <a:latin typeface="Montserrat Extra Bold" panose="00000900000000000000" pitchFamily="50" charset="0"/>
              </a:rPr>
              <a:t>Introduction</a:t>
            </a:r>
          </a:p>
        </p:txBody>
      </p:sp>
      <p:sp>
        <p:nvSpPr>
          <p:cNvPr id="15" name="Rectangle: Rounded Corners 41">
            <a:extLst>
              <a:ext uri="{FF2B5EF4-FFF2-40B4-BE49-F238E27FC236}">
                <a16:creationId xmlns:a16="http://schemas.microsoft.com/office/drawing/2014/main" id="{2E71ABE3-402A-AB4E-8793-B6C0FF5EF55E}"/>
              </a:ext>
            </a:extLst>
          </p:cNvPr>
          <p:cNvSpPr/>
          <p:nvPr/>
        </p:nvSpPr>
        <p:spPr>
          <a:xfrm>
            <a:off x="6465820" y="5528672"/>
            <a:ext cx="6126480" cy="9829800"/>
          </a:xfrm>
          <a:prstGeom prst="roundRect">
            <a:avLst>
              <a:gd name="adj" fmla="val 1477"/>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a:p>
        </p:txBody>
      </p:sp>
      <p:sp>
        <p:nvSpPr>
          <p:cNvPr id="18" name="TextBox 17">
            <a:extLst>
              <a:ext uri="{FF2B5EF4-FFF2-40B4-BE49-F238E27FC236}">
                <a16:creationId xmlns:a16="http://schemas.microsoft.com/office/drawing/2014/main" id="{1EF16052-C908-CE41-9A74-B922943AC59F}"/>
              </a:ext>
            </a:extLst>
          </p:cNvPr>
          <p:cNvSpPr txBox="1"/>
          <p:nvPr/>
        </p:nvSpPr>
        <p:spPr>
          <a:xfrm>
            <a:off x="6468069" y="5815459"/>
            <a:ext cx="6053533" cy="369332"/>
          </a:xfrm>
          <a:prstGeom prst="rect">
            <a:avLst/>
          </a:prstGeom>
          <a:noFill/>
        </p:spPr>
        <p:txBody>
          <a:bodyPr wrap="square" lIns="91440" tIns="45720" rIns="91440" bIns="45720" rtlCol="0" anchor="t">
            <a:spAutoFit/>
          </a:bodyPr>
          <a:lstStyle>
            <a:defPPr>
              <a:defRPr kern="1200"/>
            </a:defPPr>
          </a:lstStyle>
          <a:p>
            <a:pPr algn="ctr"/>
            <a:r>
              <a:rPr lang="en-US" b="1">
                <a:solidFill>
                  <a:schemeClr val="tx1">
                    <a:lumMod val="65000"/>
                    <a:lumOff val="35000"/>
                  </a:schemeClr>
                </a:solidFill>
                <a:latin typeface="Domine"/>
                <a:ea typeface="Open Sans"/>
                <a:cs typeface="Open Sans"/>
              </a:rPr>
              <a:t>Rarefied Plume: Comparison Cases</a:t>
            </a:r>
          </a:p>
        </p:txBody>
      </p:sp>
      <p:sp>
        <p:nvSpPr>
          <p:cNvPr id="19" name="TextBox 18">
            <a:extLst>
              <a:ext uri="{FF2B5EF4-FFF2-40B4-BE49-F238E27FC236}">
                <a16:creationId xmlns:a16="http://schemas.microsoft.com/office/drawing/2014/main" id="{AFB7AFA7-3FFA-7A48-8D10-189A99467F45}"/>
              </a:ext>
            </a:extLst>
          </p:cNvPr>
          <p:cNvSpPr txBox="1"/>
          <p:nvPr/>
        </p:nvSpPr>
        <p:spPr>
          <a:xfrm>
            <a:off x="6508100" y="5531080"/>
            <a:ext cx="5588307" cy="461665"/>
          </a:xfrm>
          <a:prstGeom prst="rect">
            <a:avLst/>
          </a:prstGeom>
          <a:noFill/>
        </p:spPr>
        <p:txBody>
          <a:bodyPr wrap="square" rtlCol="0">
            <a:spAutoFit/>
          </a:bodyPr>
          <a:lstStyle>
            <a:defPPr>
              <a:defRPr kern="1200"/>
            </a:defPPr>
          </a:lstStyle>
          <a:p>
            <a:r>
              <a:rPr lang="en-US" sz="2400" b="1">
                <a:solidFill>
                  <a:schemeClr val="tx1">
                    <a:lumMod val="75000"/>
                    <a:lumOff val="25000"/>
                  </a:schemeClr>
                </a:solidFill>
                <a:latin typeface="Montserrat Extra Bold" panose="00000900000000000000" pitchFamily="50" charset="0"/>
              </a:rPr>
              <a:t>Results</a:t>
            </a:r>
          </a:p>
        </p:txBody>
      </p:sp>
      <p:sp>
        <p:nvSpPr>
          <p:cNvPr id="21" name="TextBox 20">
            <a:extLst>
              <a:ext uri="{FF2B5EF4-FFF2-40B4-BE49-F238E27FC236}">
                <a16:creationId xmlns:a16="http://schemas.microsoft.com/office/drawing/2014/main" id="{1BB4BA62-151E-234B-9C72-438BB08F2973}"/>
              </a:ext>
            </a:extLst>
          </p:cNvPr>
          <p:cNvSpPr txBox="1"/>
          <p:nvPr/>
        </p:nvSpPr>
        <p:spPr>
          <a:xfrm>
            <a:off x="154912" y="9744588"/>
            <a:ext cx="3268325" cy="646331"/>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2: Close-Up of ATV Docking Showing Plume Structures,</a:t>
            </a:r>
          </a:p>
          <a:p>
            <a:pPr algn="ctr"/>
            <a:r>
              <a:rPr lang="en-US" sz="1200" i="1">
                <a:solidFill>
                  <a:schemeClr val="tx1">
                    <a:lumMod val="65000"/>
                    <a:lumOff val="35000"/>
                  </a:schemeClr>
                </a:solidFill>
                <a:latin typeface="Domine"/>
                <a:ea typeface="Open Sans"/>
                <a:cs typeface="Open Sans"/>
              </a:rPr>
              <a:t>Soares (2015)</a:t>
            </a:r>
          </a:p>
        </p:txBody>
      </p:sp>
      <p:sp>
        <p:nvSpPr>
          <p:cNvPr id="23" name="Title 11">
            <a:extLst>
              <a:ext uri="{FF2B5EF4-FFF2-40B4-BE49-F238E27FC236}">
                <a16:creationId xmlns:a16="http://schemas.microsoft.com/office/drawing/2014/main" id="{C404E5D5-F711-2DA6-549D-48DB8250EE90}"/>
              </a:ext>
            </a:extLst>
          </p:cNvPr>
          <p:cNvSpPr txBox="1"/>
          <p:nvPr/>
        </p:nvSpPr>
        <p:spPr>
          <a:xfrm>
            <a:off x="2222083" y="1617394"/>
            <a:ext cx="10347158" cy="654360"/>
          </a:xfrm>
          <a:prstGeom prst="rect">
            <a:avLst/>
          </a:prstGeom>
        </p:spPr>
        <p:txBody>
          <a:bodyPr lIns="96012" tIns="48006" rIns="96012" bIns="48006" anchor="t"/>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3000" i="1">
                <a:latin typeface="Montserrat Extra Bold"/>
              </a:rPr>
              <a:t>Development of Verification Cases and Visualization Tools</a:t>
            </a:r>
            <a:endParaRPr lang="en-US" sz="3000" i="1">
              <a:latin typeface="Montserrat Extra Bold" panose="00000900000000000000" pitchFamily="50" charset="0"/>
            </a:endParaRPr>
          </a:p>
        </p:txBody>
      </p:sp>
      <p:pic>
        <p:nvPicPr>
          <p:cNvPr id="2" name="Picture 2" descr="A picture containing text&#10;&#10;Description automatically generated">
            <a:extLst>
              <a:ext uri="{FF2B5EF4-FFF2-40B4-BE49-F238E27FC236}">
                <a16:creationId xmlns:a16="http://schemas.microsoft.com/office/drawing/2014/main" id="{16036E83-77E5-43D3-98A3-D7823E316AEE}"/>
              </a:ext>
            </a:extLst>
          </p:cNvPr>
          <p:cNvPicPr>
            <a:picLocks noChangeAspect="1"/>
          </p:cNvPicPr>
          <p:nvPr/>
        </p:nvPicPr>
        <p:blipFill>
          <a:blip r:embed="rId4"/>
          <a:stretch>
            <a:fillRect/>
          </a:stretch>
        </p:blipFill>
        <p:spPr>
          <a:xfrm>
            <a:off x="277782" y="8528403"/>
            <a:ext cx="1504849" cy="1232105"/>
          </a:xfrm>
          <a:prstGeom prst="rect">
            <a:avLst/>
          </a:prstGeom>
        </p:spPr>
      </p:pic>
      <p:pic>
        <p:nvPicPr>
          <p:cNvPr id="3" name="Picture 4" descr="A picture containing outdoor, night, light&#10;&#10;Description automatically generated">
            <a:extLst>
              <a:ext uri="{FF2B5EF4-FFF2-40B4-BE49-F238E27FC236}">
                <a16:creationId xmlns:a16="http://schemas.microsoft.com/office/drawing/2014/main" id="{97D93187-3AED-1DF3-704F-147EAA909CA9}"/>
              </a:ext>
            </a:extLst>
          </p:cNvPr>
          <p:cNvPicPr>
            <a:picLocks noChangeAspect="1"/>
          </p:cNvPicPr>
          <p:nvPr/>
        </p:nvPicPr>
        <p:blipFill>
          <a:blip r:embed="rId5"/>
          <a:stretch>
            <a:fillRect/>
          </a:stretch>
        </p:blipFill>
        <p:spPr>
          <a:xfrm>
            <a:off x="1735620" y="8532413"/>
            <a:ext cx="1521145" cy="1224418"/>
          </a:xfrm>
          <a:prstGeom prst="rect">
            <a:avLst/>
          </a:prstGeom>
        </p:spPr>
      </p:pic>
      <p:pic>
        <p:nvPicPr>
          <p:cNvPr id="17" name="Picture 21" descr="Diagram&#10;&#10;Description automatically generated">
            <a:extLst>
              <a:ext uri="{FF2B5EF4-FFF2-40B4-BE49-F238E27FC236}">
                <a16:creationId xmlns:a16="http://schemas.microsoft.com/office/drawing/2014/main" id="{1F979A16-3F44-D83E-CD3E-405B6F1622E4}"/>
              </a:ext>
            </a:extLst>
          </p:cNvPr>
          <p:cNvPicPr>
            <a:picLocks noChangeAspect="1"/>
          </p:cNvPicPr>
          <p:nvPr/>
        </p:nvPicPr>
        <p:blipFill>
          <a:blip r:embed="rId6"/>
          <a:stretch>
            <a:fillRect/>
          </a:stretch>
        </p:blipFill>
        <p:spPr>
          <a:xfrm>
            <a:off x="9472218" y="6229073"/>
            <a:ext cx="3036532" cy="2207087"/>
          </a:xfrm>
          <a:prstGeom prst="rect">
            <a:avLst/>
          </a:prstGeom>
        </p:spPr>
      </p:pic>
      <p:pic>
        <p:nvPicPr>
          <p:cNvPr id="22" name="Picture 23" descr="Chart, diagram&#10;&#10;Description automatically generated">
            <a:extLst>
              <a:ext uri="{FF2B5EF4-FFF2-40B4-BE49-F238E27FC236}">
                <a16:creationId xmlns:a16="http://schemas.microsoft.com/office/drawing/2014/main" id="{692EDF32-F4B6-6F8A-8436-CE523DCB215F}"/>
              </a:ext>
            </a:extLst>
          </p:cNvPr>
          <p:cNvPicPr>
            <a:picLocks noChangeAspect="1"/>
          </p:cNvPicPr>
          <p:nvPr/>
        </p:nvPicPr>
        <p:blipFill>
          <a:blip r:embed="rId7"/>
          <a:stretch>
            <a:fillRect/>
          </a:stretch>
        </p:blipFill>
        <p:spPr>
          <a:xfrm>
            <a:off x="6507914" y="6230969"/>
            <a:ext cx="2979503" cy="2203248"/>
          </a:xfrm>
          <a:prstGeom prst="rect">
            <a:avLst/>
          </a:prstGeom>
        </p:spPr>
      </p:pic>
      <p:sp>
        <p:nvSpPr>
          <p:cNvPr id="24" name="TextBox 23">
            <a:extLst>
              <a:ext uri="{FF2B5EF4-FFF2-40B4-BE49-F238E27FC236}">
                <a16:creationId xmlns:a16="http://schemas.microsoft.com/office/drawing/2014/main" id="{EE3D937B-B1BD-9469-0912-9FA780FC5D37}"/>
              </a:ext>
            </a:extLst>
          </p:cNvPr>
          <p:cNvSpPr txBox="1"/>
          <p:nvPr/>
        </p:nvSpPr>
        <p:spPr>
          <a:xfrm>
            <a:off x="7942700" y="8804438"/>
            <a:ext cx="3079782" cy="369332"/>
          </a:xfrm>
          <a:prstGeom prst="rect">
            <a:avLst/>
          </a:prstGeom>
          <a:noFill/>
        </p:spPr>
        <p:txBody>
          <a:bodyPr wrap="square" lIns="91440" tIns="45720" rIns="91440" bIns="45720" rtlCol="0" anchor="t">
            <a:spAutoFit/>
          </a:bodyPr>
          <a:lstStyle>
            <a:defPPr>
              <a:defRPr kern="1200"/>
            </a:defPPr>
          </a:lstStyle>
          <a:p>
            <a:pPr algn="ctr"/>
            <a:r>
              <a:rPr lang="en-US" b="1">
                <a:solidFill>
                  <a:schemeClr val="tx1">
                    <a:lumMod val="65000"/>
                    <a:lumOff val="35000"/>
                  </a:schemeClr>
                </a:solidFill>
                <a:latin typeface="Domine"/>
                <a:ea typeface="Open Sans"/>
                <a:cs typeface="Open Sans"/>
              </a:rPr>
              <a:t>Application Case</a:t>
            </a:r>
          </a:p>
        </p:txBody>
      </p:sp>
      <p:pic>
        <p:nvPicPr>
          <p:cNvPr id="25" name="Picture 25" descr="A picture containing graphical user interface&#10;&#10;Description automatically generated">
            <a:extLst>
              <a:ext uri="{FF2B5EF4-FFF2-40B4-BE49-F238E27FC236}">
                <a16:creationId xmlns:a16="http://schemas.microsoft.com/office/drawing/2014/main" id="{D83013D4-3EE1-6FBA-2FC0-2C4067430336}"/>
              </a:ext>
            </a:extLst>
          </p:cNvPr>
          <p:cNvPicPr>
            <a:picLocks noChangeAspect="1"/>
          </p:cNvPicPr>
          <p:nvPr/>
        </p:nvPicPr>
        <p:blipFill>
          <a:blip r:embed="rId8"/>
          <a:stretch>
            <a:fillRect/>
          </a:stretch>
        </p:blipFill>
        <p:spPr>
          <a:xfrm>
            <a:off x="6621563" y="9149475"/>
            <a:ext cx="5757718" cy="3012156"/>
          </a:xfrm>
          <a:prstGeom prst="rect">
            <a:avLst/>
          </a:prstGeom>
        </p:spPr>
      </p:pic>
      <p:sp>
        <p:nvSpPr>
          <p:cNvPr id="10" name="TextBox 9">
            <a:extLst>
              <a:ext uri="{FF2B5EF4-FFF2-40B4-BE49-F238E27FC236}">
                <a16:creationId xmlns:a16="http://schemas.microsoft.com/office/drawing/2014/main" id="{2E8A5F9A-AEDB-6F39-962A-C1EF04F9464F}"/>
              </a:ext>
            </a:extLst>
          </p:cNvPr>
          <p:cNvSpPr txBox="1"/>
          <p:nvPr/>
        </p:nvSpPr>
        <p:spPr>
          <a:xfrm>
            <a:off x="7958946" y="12567118"/>
            <a:ext cx="3079782" cy="369332"/>
          </a:xfrm>
          <a:prstGeom prst="rect">
            <a:avLst/>
          </a:prstGeom>
          <a:noFill/>
        </p:spPr>
        <p:txBody>
          <a:bodyPr wrap="square" lIns="91440" tIns="45720" rIns="91440" bIns="45720" rtlCol="0" anchor="t">
            <a:spAutoFit/>
          </a:bodyPr>
          <a:lstStyle>
            <a:defPPr>
              <a:defRPr kern="1200"/>
            </a:defPPr>
          </a:lstStyle>
          <a:p>
            <a:pPr algn="ctr"/>
            <a:r>
              <a:rPr lang="en-US" b="1">
                <a:solidFill>
                  <a:schemeClr val="tx1">
                    <a:lumMod val="65000"/>
                    <a:lumOff val="35000"/>
                  </a:schemeClr>
                </a:solidFill>
                <a:latin typeface="Domine"/>
                <a:ea typeface="Open Sans"/>
                <a:cs typeface="Open Sans"/>
              </a:rPr>
              <a:t>Visualization Tool</a:t>
            </a:r>
          </a:p>
        </p:txBody>
      </p:sp>
      <p:sp>
        <p:nvSpPr>
          <p:cNvPr id="27" name="TextBox 26">
            <a:extLst>
              <a:ext uri="{FF2B5EF4-FFF2-40B4-BE49-F238E27FC236}">
                <a16:creationId xmlns:a16="http://schemas.microsoft.com/office/drawing/2014/main" id="{78CD753F-000D-FEE7-325A-86E300F87CDD}"/>
              </a:ext>
            </a:extLst>
          </p:cNvPr>
          <p:cNvSpPr txBox="1"/>
          <p:nvPr/>
        </p:nvSpPr>
        <p:spPr>
          <a:xfrm>
            <a:off x="6916064" y="12803351"/>
            <a:ext cx="5230658" cy="369332"/>
          </a:xfrm>
          <a:prstGeom prst="rect">
            <a:avLst/>
          </a:prstGeom>
          <a:noFill/>
        </p:spPr>
        <p:txBody>
          <a:bodyPr wrap="square" lIns="91440" tIns="45720" rIns="91440" bIns="45720" rtlCol="0" anchor="t">
            <a:spAutoFit/>
          </a:bodyPr>
          <a:lstStyle>
            <a:defPPr>
              <a:defRPr kern="1200"/>
            </a:defPPr>
          </a:lstStyle>
          <a:p>
            <a:pPr algn="ctr"/>
            <a:r>
              <a:rPr lang="en-US">
                <a:solidFill>
                  <a:schemeClr val="tx1">
                    <a:lumMod val="65000"/>
                    <a:lumOff val="35000"/>
                  </a:schemeClr>
                </a:solidFill>
                <a:latin typeface="Domine"/>
                <a:ea typeface="Open Sans"/>
                <a:cs typeface="Open Sans"/>
              </a:rPr>
              <a:t>Dynamic Docking Sequence</a:t>
            </a:r>
          </a:p>
        </p:txBody>
      </p:sp>
      <p:pic>
        <p:nvPicPr>
          <p:cNvPr id="5" name="Picture 29">
            <a:extLst>
              <a:ext uri="{FF2B5EF4-FFF2-40B4-BE49-F238E27FC236}">
                <a16:creationId xmlns:a16="http://schemas.microsoft.com/office/drawing/2014/main" id="{AF7FDFE3-2021-E318-B578-3AD52B768630}"/>
              </a:ext>
            </a:extLst>
          </p:cNvPr>
          <p:cNvPicPr>
            <a:picLocks noChangeAspect="1"/>
          </p:cNvPicPr>
          <p:nvPr/>
        </p:nvPicPr>
        <p:blipFill>
          <a:blip r:embed="rId9"/>
          <a:stretch>
            <a:fillRect/>
          </a:stretch>
        </p:blipFill>
        <p:spPr>
          <a:xfrm>
            <a:off x="3350555" y="6065416"/>
            <a:ext cx="2777739" cy="1843657"/>
          </a:xfrm>
          <a:prstGeom prst="rect">
            <a:avLst/>
          </a:prstGeom>
        </p:spPr>
      </p:pic>
      <p:sp>
        <p:nvSpPr>
          <p:cNvPr id="31" name="TextBox 30">
            <a:extLst>
              <a:ext uri="{FF2B5EF4-FFF2-40B4-BE49-F238E27FC236}">
                <a16:creationId xmlns:a16="http://schemas.microsoft.com/office/drawing/2014/main" id="{8119275F-67D8-6BC8-F2C8-BF669F0FCCDA}"/>
              </a:ext>
            </a:extLst>
          </p:cNvPr>
          <p:cNvSpPr txBox="1"/>
          <p:nvPr/>
        </p:nvSpPr>
        <p:spPr>
          <a:xfrm>
            <a:off x="3322298" y="7916191"/>
            <a:ext cx="2803929"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1: Lunar Gateway Configuration</a:t>
            </a:r>
            <a:endParaRPr lang="en-US">
              <a:solidFill>
                <a:schemeClr val="tx1">
                  <a:lumMod val="65000"/>
                  <a:lumOff val="35000"/>
                </a:schemeClr>
              </a:solidFill>
            </a:endParaRPr>
          </a:p>
        </p:txBody>
      </p:sp>
      <p:sp>
        <p:nvSpPr>
          <p:cNvPr id="32" name="TextBox 31">
            <a:extLst>
              <a:ext uri="{FF2B5EF4-FFF2-40B4-BE49-F238E27FC236}">
                <a16:creationId xmlns:a16="http://schemas.microsoft.com/office/drawing/2014/main" id="{EAB94622-1FDA-B0D3-4E88-2A45946769B8}"/>
              </a:ext>
            </a:extLst>
          </p:cNvPr>
          <p:cNvSpPr txBox="1"/>
          <p:nvPr/>
        </p:nvSpPr>
        <p:spPr>
          <a:xfrm>
            <a:off x="112691" y="6054716"/>
            <a:ext cx="3236196" cy="26930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500">
                <a:cs typeface="Calibri" panose="020F0502020204030204"/>
              </a:rPr>
              <a:t>NASA is building a space station to support lunar and deep space operations—Lunar Gateway.</a:t>
            </a:r>
          </a:p>
          <a:p>
            <a:pPr marL="285750" indent="-285750">
              <a:buFont typeface="Arial" panose="020B0604020202020204" pitchFamily="34" charset="0"/>
              <a:buChar char="•"/>
            </a:pPr>
            <a:r>
              <a:rPr lang="en-US" sz="1500">
                <a:cs typeface="Calibri" panose="020F0502020204030204"/>
              </a:rPr>
              <a:t>Will have a "piecemeal" assembly process like the ISS. </a:t>
            </a:r>
          </a:p>
          <a:p>
            <a:pPr marL="285750" indent="-285750">
              <a:buFont typeface="Arial" panose="020B0604020202020204" pitchFamily="34" charset="0"/>
              <a:buChar char="•"/>
            </a:pPr>
            <a:r>
              <a:rPr lang="en-US" sz="1500">
                <a:cs typeface="Calibri" panose="020F0502020204030204"/>
              </a:rPr>
              <a:t>Assembly requires docking maneuvers made possible by a sequence of hot gas  RCS thruster firings</a:t>
            </a:r>
          </a:p>
          <a:p>
            <a:pPr marL="285750" indent="-285750">
              <a:buFont typeface="Arial" panose="020B0604020202020204" pitchFamily="34" charset="0"/>
              <a:buChar char="•"/>
            </a:pPr>
            <a:endParaRPr lang="en-US" sz="1600">
              <a:cs typeface="Calibri" panose="020F0502020204030204"/>
            </a:endParaRPr>
          </a:p>
          <a:p>
            <a:pPr marL="285750" indent="-285750">
              <a:buFont typeface="Arial" panose="020B0604020202020204" pitchFamily="34" charset="0"/>
              <a:buChar char="•"/>
            </a:pPr>
            <a:endParaRPr lang="en-US">
              <a:cs typeface="Calibri" panose="020F0502020204030204"/>
            </a:endParaRPr>
          </a:p>
        </p:txBody>
      </p:sp>
      <p:sp>
        <p:nvSpPr>
          <p:cNvPr id="33" name="TextBox 32">
            <a:extLst>
              <a:ext uri="{FF2B5EF4-FFF2-40B4-BE49-F238E27FC236}">
                <a16:creationId xmlns:a16="http://schemas.microsoft.com/office/drawing/2014/main" id="{8AD86237-82AE-AC0E-27E6-61DF275B1663}"/>
              </a:ext>
            </a:extLst>
          </p:cNvPr>
          <p:cNvSpPr txBox="1"/>
          <p:nvPr/>
        </p:nvSpPr>
        <p:spPr>
          <a:xfrm>
            <a:off x="3451998" y="8449166"/>
            <a:ext cx="2788096" cy="22313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500">
                <a:cs typeface="Calibri" panose="020F0502020204030204"/>
              </a:rPr>
              <a:t>These firings inevitably form large multiphase plume structures </a:t>
            </a:r>
          </a:p>
          <a:p>
            <a:pPr marL="285750" indent="-285750">
              <a:buFont typeface="Arial" panose="020B0604020202020204" pitchFamily="34" charset="0"/>
              <a:buChar char="•"/>
            </a:pPr>
            <a:r>
              <a:rPr lang="en-US" sz="1500">
                <a:cs typeface="Calibri" panose="020F0502020204030204"/>
              </a:rPr>
              <a:t>Plume interaction </a:t>
            </a:r>
            <a:r>
              <a:rPr lang="en-US" sz="1500">
                <a:ea typeface="+mn-lt"/>
                <a:cs typeface="+mn-lt"/>
              </a:rPr>
              <a:t>with the station's outer surface can lead to </a:t>
            </a:r>
            <a:endParaRPr lang="en-US" sz="1500">
              <a:cs typeface="Calibri" panose="020F0502020204030204"/>
            </a:endParaRPr>
          </a:p>
          <a:p>
            <a:r>
              <a:rPr lang="en-US" sz="1500">
                <a:cs typeface="Calibri" panose="020F0502020204030204"/>
              </a:rPr>
              <a:t>      detrimental effects </a:t>
            </a:r>
          </a:p>
          <a:p>
            <a:pPr marL="285750" indent="-285750">
              <a:buFont typeface="Arial" panose="020B0604020202020204" pitchFamily="34" charset="0"/>
              <a:buChar char="•"/>
            </a:pPr>
            <a:endParaRPr lang="en-US" sz="1600">
              <a:cs typeface="Calibri" panose="020F0502020204030204"/>
            </a:endParaRPr>
          </a:p>
          <a:p>
            <a:pPr marL="285750" indent="-285750">
              <a:buFont typeface="Arial" panose="020B0604020202020204" pitchFamily="34" charset="0"/>
              <a:buChar char="•"/>
            </a:pPr>
            <a:endParaRPr lang="en-US">
              <a:cs typeface="Calibri" panose="020F0502020204030204"/>
            </a:endParaRPr>
          </a:p>
        </p:txBody>
      </p:sp>
      <p:sp>
        <p:nvSpPr>
          <p:cNvPr id="34" name="TextBox 33">
            <a:extLst>
              <a:ext uri="{FF2B5EF4-FFF2-40B4-BE49-F238E27FC236}">
                <a16:creationId xmlns:a16="http://schemas.microsoft.com/office/drawing/2014/main" id="{6F5AA6E3-47D5-2169-D530-64FC7C52184E}"/>
              </a:ext>
            </a:extLst>
          </p:cNvPr>
          <p:cNvSpPr txBox="1"/>
          <p:nvPr/>
        </p:nvSpPr>
        <p:spPr>
          <a:xfrm>
            <a:off x="334999" y="10637043"/>
            <a:ext cx="3301076"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cs typeface="Calibri" panose="020F0502020204030204"/>
              </a:rPr>
              <a:t>Plume Impingement Effects</a:t>
            </a:r>
          </a:p>
          <a:p>
            <a:pPr marL="285750" indent="-285750">
              <a:buFont typeface="Arial" panose="020B0604020202020204" pitchFamily="34" charset="0"/>
              <a:buChar char="•"/>
            </a:pPr>
            <a:r>
              <a:rPr lang="en-US" sz="1500">
                <a:cs typeface="Calibri" panose="020F0502020204030204"/>
              </a:rPr>
              <a:t>Unwanted Forces and Moments</a:t>
            </a:r>
          </a:p>
          <a:p>
            <a:pPr marL="285750" indent="-285750">
              <a:buFont typeface="Arial" panose="020B0604020202020204" pitchFamily="34" charset="0"/>
              <a:buChar char="•"/>
            </a:pPr>
            <a:r>
              <a:rPr lang="en-US" sz="1500">
                <a:cs typeface="Calibri" panose="020F0502020204030204"/>
              </a:rPr>
              <a:t>Excess Heat Transfer</a:t>
            </a:r>
          </a:p>
          <a:p>
            <a:pPr marL="285750" indent="-285750">
              <a:buFont typeface="Arial" panose="020B0604020202020204" pitchFamily="34" charset="0"/>
              <a:buChar char="•"/>
            </a:pPr>
            <a:r>
              <a:rPr lang="en-US" sz="1500">
                <a:cs typeface="Calibri" panose="020F0502020204030204"/>
              </a:rPr>
              <a:t>Sediment Deposition</a:t>
            </a:r>
          </a:p>
          <a:p>
            <a:pPr marL="285750" indent="-285750">
              <a:buFont typeface="Arial" panose="020B0604020202020204" pitchFamily="34" charset="0"/>
              <a:buChar char="•"/>
            </a:pPr>
            <a:r>
              <a:rPr lang="en-US" sz="1500">
                <a:cs typeface="Calibri" panose="020F0502020204030204"/>
              </a:rPr>
              <a:t>Surface Erosion</a:t>
            </a:r>
          </a:p>
          <a:p>
            <a:pPr algn="ctr"/>
            <a:endParaRPr lang="en-US" sz="1600">
              <a:cs typeface="Calibri" panose="020F0502020204030204"/>
            </a:endParaRPr>
          </a:p>
        </p:txBody>
      </p:sp>
      <p:sp>
        <p:nvSpPr>
          <p:cNvPr id="20" name="TextBox 19">
            <a:extLst>
              <a:ext uri="{FF2B5EF4-FFF2-40B4-BE49-F238E27FC236}">
                <a16:creationId xmlns:a16="http://schemas.microsoft.com/office/drawing/2014/main" id="{F634E064-C909-2693-CB6C-D2A67B793FFE}"/>
              </a:ext>
            </a:extLst>
          </p:cNvPr>
          <p:cNvSpPr txBox="1"/>
          <p:nvPr/>
        </p:nvSpPr>
        <p:spPr>
          <a:xfrm>
            <a:off x="3428145" y="12339196"/>
            <a:ext cx="2625152"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1">
              <a:cs typeface="Calibri" panose="020F0502020204030204"/>
            </a:endParaRPr>
          </a:p>
          <a:p>
            <a:pPr algn="ctr"/>
            <a:r>
              <a:rPr lang="en-US" sz="1600" b="1">
                <a:cs typeface="Calibri" panose="020F0502020204030204"/>
              </a:rPr>
              <a:t>Focus</a:t>
            </a:r>
            <a:endParaRPr lang="en-US" sz="1600">
              <a:cs typeface="Calibri" panose="020F0502020204030204"/>
            </a:endParaRPr>
          </a:p>
          <a:p>
            <a:pPr marL="171450" indent="-171450">
              <a:buFont typeface="Arial"/>
              <a:buChar char="•"/>
            </a:pPr>
            <a:r>
              <a:rPr lang="en-US" sz="1200">
                <a:cs typeface="Calibri" panose="020F0502020204030204"/>
              </a:rPr>
              <a:t>This research makes progress towards developing simulation tools on two fronts. </a:t>
            </a:r>
            <a:endParaRPr lang="en-US" sz="1200" b="1">
              <a:cs typeface="Calibri" panose="020F0502020204030204"/>
            </a:endParaRPr>
          </a:p>
          <a:p>
            <a:pPr marL="228600" indent="-228600">
              <a:buAutoNum type="arabicPeriod"/>
            </a:pPr>
            <a:r>
              <a:rPr lang="en-US" sz="1200">
                <a:cs typeface="Calibri" panose="020F0502020204030204"/>
              </a:rPr>
              <a:t>Comparison study of OpenFOAM and DAC calculations, for justification of setting up a full-scale rarefied plume impingement case. </a:t>
            </a:r>
            <a:endParaRPr lang="en-US" sz="1200" b="1">
              <a:cs typeface="Calibri" panose="020F0502020204030204"/>
            </a:endParaRPr>
          </a:p>
          <a:p>
            <a:pPr marL="228600" indent="-228600">
              <a:buAutoNum type="arabicPeriod"/>
            </a:pPr>
            <a:r>
              <a:rPr lang="en-US" sz="1200">
                <a:cs typeface="Calibri" panose="020F0502020204030204"/>
              </a:rPr>
              <a:t>development of a prescribed motion visualization tool for estimating plume impingement over the timescale of an entire docking event.  </a:t>
            </a:r>
            <a:endParaRPr lang="en-US" sz="1200" b="1">
              <a:cs typeface="Calibri" panose="020F0502020204030204"/>
            </a:endParaRPr>
          </a:p>
          <a:p>
            <a:pPr marL="285750" indent="-285750">
              <a:buFont typeface="Arial" panose="020B0604020202020204" pitchFamily="34" charset="0"/>
              <a:buChar char="•"/>
            </a:pPr>
            <a:endParaRPr lang="en-US">
              <a:cs typeface="Calibri" panose="020F0502020204030204"/>
            </a:endParaRPr>
          </a:p>
        </p:txBody>
      </p:sp>
      <p:pic>
        <p:nvPicPr>
          <p:cNvPr id="37" name="Picture 37" descr="A picture containing text&#10;&#10;Description automatically generated">
            <a:extLst>
              <a:ext uri="{FF2B5EF4-FFF2-40B4-BE49-F238E27FC236}">
                <a16:creationId xmlns:a16="http://schemas.microsoft.com/office/drawing/2014/main" id="{5580B43C-DC21-9AE4-2DFA-D9D95BCC25F7}"/>
              </a:ext>
            </a:extLst>
          </p:cNvPr>
          <p:cNvPicPr>
            <a:picLocks noChangeAspect="1"/>
          </p:cNvPicPr>
          <p:nvPr/>
        </p:nvPicPr>
        <p:blipFill>
          <a:blip r:embed="rId10"/>
          <a:stretch>
            <a:fillRect/>
          </a:stretch>
        </p:blipFill>
        <p:spPr>
          <a:xfrm>
            <a:off x="3445697" y="9966115"/>
            <a:ext cx="2678054" cy="1994363"/>
          </a:xfrm>
          <a:prstGeom prst="rect">
            <a:avLst/>
          </a:prstGeom>
        </p:spPr>
      </p:pic>
      <p:sp>
        <p:nvSpPr>
          <p:cNvPr id="38" name="TextBox 37">
            <a:extLst>
              <a:ext uri="{FF2B5EF4-FFF2-40B4-BE49-F238E27FC236}">
                <a16:creationId xmlns:a16="http://schemas.microsoft.com/office/drawing/2014/main" id="{F430467C-093B-5CB0-57D5-4B073EDA1151}"/>
              </a:ext>
            </a:extLst>
          </p:cNvPr>
          <p:cNvSpPr txBox="1"/>
          <p:nvPr/>
        </p:nvSpPr>
        <p:spPr>
          <a:xfrm>
            <a:off x="3442392" y="11950872"/>
            <a:ext cx="2665427" cy="646331"/>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3: Droplet Impact Features on PIC Camera, </a:t>
            </a:r>
            <a:endParaRPr lang="en-US">
              <a:solidFill>
                <a:schemeClr val="tx1">
                  <a:lumMod val="65000"/>
                  <a:lumOff val="35000"/>
                </a:schemeClr>
              </a:solidFill>
              <a:latin typeface="Calibri" panose="020F0502020204030204"/>
              <a:ea typeface="Open Sans"/>
              <a:cs typeface="Calibri" panose="020F0502020204030204"/>
            </a:endParaRPr>
          </a:p>
          <a:p>
            <a:pPr algn="ctr"/>
            <a:r>
              <a:rPr lang="en-US" sz="1200" i="1">
                <a:solidFill>
                  <a:schemeClr val="tx1">
                    <a:lumMod val="65000"/>
                    <a:lumOff val="35000"/>
                  </a:schemeClr>
                </a:solidFill>
                <a:latin typeface="Domine"/>
                <a:ea typeface="Open Sans"/>
                <a:cs typeface="Open Sans"/>
              </a:rPr>
              <a:t>Soares (2002)</a:t>
            </a:r>
            <a:endParaRPr lang="en-US">
              <a:solidFill>
                <a:schemeClr val="tx1">
                  <a:lumMod val="65000"/>
                  <a:lumOff val="35000"/>
                </a:schemeClr>
              </a:solidFill>
              <a:cs typeface="Calibri"/>
            </a:endParaRPr>
          </a:p>
        </p:txBody>
      </p:sp>
      <p:sp>
        <p:nvSpPr>
          <p:cNvPr id="39" name="TextBox 38">
            <a:extLst>
              <a:ext uri="{FF2B5EF4-FFF2-40B4-BE49-F238E27FC236}">
                <a16:creationId xmlns:a16="http://schemas.microsoft.com/office/drawing/2014/main" id="{CBF7D740-9E17-CCB1-3D8F-F1B746B1F054}"/>
              </a:ext>
            </a:extLst>
          </p:cNvPr>
          <p:cNvSpPr txBox="1"/>
          <p:nvPr/>
        </p:nvSpPr>
        <p:spPr>
          <a:xfrm>
            <a:off x="275409" y="11942317"/>
            <a:ext cx="3170288"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b="1">
              <a:cs typeface="Calibri"/>
            </a:endParaRPr>
          </a:p>
          <a:p>
            <a:pPr algn="ctr"/>
            <a:r>
              <a:rPr lang="en-US" b="1">
                <a:ea typeface="+mn-lt"/>
                <a:cs typeface="+mn-lt"/>
              </a:rPr>
              <a:t>Motivation</a:t>
            </a:r>
            <a:endParaRPr lang="en-US">
              <a:ea typeface="+mn-lt"/>
              <a:cs typeface="+mn-lt"/>
            </a:endParaRPr>
          </a:p>
          <a:p>
            <a:pPr marL="285750" indent="-285750">
              <a:buFont typeface="Arial"/>
              <a:buChar char="•"/>
            </a:pPr>
            <a:r>
              <a:rPr lang="en-US" sz="1400">
                <a:ea typeface="+mn-lt"/>
                <a:cs typeface="+mn-lt"/>
              </a:rPr>
              <a:t>Avoiding these effects is necessary to preserving the lifecycle of active space stations. </a:t>
            </a:r>
          </a:p>
          <a:p>
            <a:pPr marL="285750" indent="-285750">
              <a:buFont typeface="Arial"/>
              <a:buChar char="•"/>
            </a:pPr>
            <a:r>
              <a:rPr lang="en-US" sz="1400">
                <a:ea typeface="+mn-lt"/>
                <a:cs typeface="+mn-lt"/>
              </a:rPr>
              <a:t>Developing simulation tools that can accurately and efficiently these effects is key to designing the guidance and control algorithms used for docking of approaching modules. </a:t>
            </a:r>
            <a:endParaRPr lang="en-US"/>
          </a:p>
          <a:p>
            <a:pPr algn="ctr"/>
            <a:endParaRPr lang="en-US">
              <a:cs typeface="Calibri"/>
            </a:endParaRPr>
          </a:p>
          <a:p>
            <a:pPr algn="ctr"/>
            <a:endParaRPr lang="en-US">
              <a:cs typeface="Calibri"/>
            </a:endParaRPr>
          </a:p>
        </p:txBody>
      </p:sp>
      <p:sp>
        <p:nvSpPr>
          <p:cNvPr id="30" name="TextBox 29">
            <a:extLst>
              <a:ext uri="{FF2B5EF4-FFF2-40B4-BE49-F238E27FC236}">
                <a16:creationId xmlns:a16="http://schemas.microsoft.com/office/drawing/2014/main" id="{79F2B0FB-F27B-D75A-91B4-693168FB6E25}"/>
              </a:ext>
            </a:extLst>
          </p:cNvPr>
          <p:cNvSpPr txBox="1"/>
          <p:nvPr/>
        </p:nvSpPr>
        <p:spPr>
          <a:xfrm>
            <a:off x="6626546" y="12173803"/>
            <a:ext cx="5736943"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6: Full Scale Case of a Notional Configuration of Plume Impingement onto the ISS</a:t>
            </a:r>
            <a:endParaRPr lang="en-US">
              <a:solidFill>
                <a:schemeClr val="tx1">
                  <a:lumMod val="65000"/>
                  <a:lumOff val="35000"/>
                </a:schemeClr>
              </a:solidFill>
            </a:endParaRPr>
          </a:p>
        </p:txBody>
      </p:sp>
      <p:sp>
        <p:nvSpPr>
          <p:cNvPr id="35" name="TextBox 34">
            <a:extLst>
              <a:ext uri="{FF2B5EF4-FFF2-40B4-BE49-F238E27FC236}">
                <a16:creationId xmlns:a16="http://schemas.microsoft.com/office/drawing/2014/main" id="{FD44DFBC-21E7-D4BE-1D61-E1D69288E278}"/>
              </a:ext>
            </a:extLst>
          </p:cNvPr>
          <p:cNvSpPr txBox="1"/>
          <p:nvPr/>
        </p:nvSpPr>
        <p:spPr>
          <a:xfrm>
            <a:off x="6552000" y="8433801"/>
            <a:ext cx="2803929"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4: Axisymmetric Radial Expansion</a:t>
            </a:r>
            <a:endParaRPr lang="en-US" err="1">
              <a:solidFill>
                <a:schemeClr val="tx1">
                  <a:lumMod val="65000"/>
                  <a:lumOff val="35000"/>
                </a:schemeClr>
              </a:solidFill>
            </a:endParaRPr>
          </a:p>
        </p:txBody>
      </p:sp>
      <p:sp>
        <p:nvSpPr>
          <p:cNvPr id="36" name="TextBox 35">
            <a:extLst>
              <a:ext uri="{FF2B5EF4-FFF2-40B4-BE49-F238E27FC236}">
                <a16:creationId xmlns:a16="http://schemas.microsoft.com/office/drawing/2014/main" id="{2128823A-54E3-2EC2-1F81-62C4F5CE1831}"/>
              </a:ext>
            </a:extLst>
          </p:cNvPr>
          <p:cNvSpPr txBox="1"/>
          <p:nvPr/>
        </p:nvSpPr>
        <p:spPr>
          <a:xfrm>
            <a:off x="9609819" y="8421292"/>
            <a:ext cx="2803929" cy="461665"/>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5: Impingement in the Wake of a Cylinder</a:t>
            </a:r>
            <a:endParaRPr lang="en-US">
              <a:solidFill>
                <a:schemeClr val="tx1">
                  <a:lumMod val="65000"/>
                  <a:lumOff val="35000"/>
                </a:schemeClr>
              </a:solidFill>
            </a:endParaRPr>
          </a:p>
        </p:txBody>
      </p:sp>
      <p:sp>
        <p:nvSpPr>
          <p:cNvPr id="40" name="TextBox 39">
            <a:extLst>
              <a:ext uri="{FF2B5EF4-FFF2-40B4-BE49-F238E27FC236}">
                <a16:creationId xmlns:a16="http://schemas.microsoft.com/office/drawing/2014/main" id="{EB49A679-6E9B-FA0D-47B6-F7CDB7B583DC}"/>
              </a:ext>
            </a:extLst>
          </p:cNvPr>
          <p:cNvSpPr txBox="1"/>
          <p:nvPr/>
        </p:nvSpPr>
        <p:spPr>
          <a:xfrm>
            <a:off x="6682362" y="14957367"/>
            <a:ext cx="2803929" cy="461665"/>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7: Thruster Configuration of Visiting Vehicle</a:t>
            </a:r>
          </a:p>
        </p:txBody>
      </p:sp>
      <p:sp>
        <p:nvSpPr>
          <p:cNvPr id="44" name="TextBox 43">
            <a:extLst>
              <a:ext uri="{FF2B5EF4-FFF2-40B4-BE49-F238E27FC236}">
                <a16:creationId xmlns:a16="http://schemas.microsoft.com/office/drawing/2014/main" id="{85289E42-D8C0-5693-1EB7-3C8FCC5CA81A}"/>
              </a:ext>
            </a:extLst>
          </p:cNvPr>
          <p:cNvSpPr txBox="1"/>
          <p:nvPr/>
        </p:nvSpPr>
        <p:spPr>
          <a:xfrm>
            <a:off x="9459571" y="14892213"/>
            <a:ext cx="2803929" cy="461665"/>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8: Can Move Objects Along a Prescribed Motion Curve</a:t>
            </a:r>
          </a:p>
        </p:txBody>
      </p:sp>
      <p:pic>
        <p:nvPicPr>
          <p:cNvPr id="8" name="Picture 15" descr="Chart&#10;&#10;Description automatically generated">
            <a:extLst>
              <a:ext uri="{FF2B5EF4-FFF2-40B4-BE49-F238E27FC236}">
                <a16:creationId xmlns:a16="http://schemas.microsoft.com/office/drawing/2014/main" id="{2AF815BD-C206-07C9-CB70-09CE484DEEF9}"/>
              </a:ext>
            </a:extLst>
          </p:cNvPr>
          <p:cNvPicPr>
            <a:picLocks noChangeAspect="1"/>
          </p:cNvPicPr>
          <p:nvPr/>
        </p:nvPicPr>
        <p:blipFill>
          <a:blip r:embed="rId11"/>
          <a:stretch>
            <a:fillRect/>
          </a:stretch>
        </p:blipFill>
        <p:spPr>
          <a:xfrm>
            <a:off x="9780987" y="13186479"/>
            <a:ext cx="1953436" cy="1728777"/>
          </a:xfrm>
          <a:prstGeom prst="rect">
            <a:avLst/>
          </a:prstGeom>
        </p:spPr>
      </p:pic>
      <p:pic>
        <p:nvPicPr>
          <p:cNvPr id="16" name="Picture 25">
            <a:extLst>
              <a:ext uri="{FF2B5EF4-FFF2-40B4-BE49-F238E27FC236}">
                <a16:creationId xmlns:a16="http://schemas.microsoft.com/office/drawing/2014/main" id="{17F3EEF1-D3B6-43E4-80BD-DD64FE353F27}"/>
              </a:ext>
            </a:extLst>
          </p:cNvPr>
          <p:cNvPicPr>
            <a:picLocks noChangeAspect="1"/>
          </p:cNvPicPr>
          <p:nvPr/>
        </p:nvPicPr>
        <p:blipFill>
          <a:blip r:embed="rId12"/>
          <a:stretch>
            <a:fillRect/>
          </a:stretch>
        </p:blipFill>
        <p:spPr>
          <a:xfrm>
            <a:off x="7212651" y="13185810"/>
            <a:ext cx="1784019" cy="1771557"/>
          </a:xfrm>
          <a:prstGeom prst="rect">
            <a:avLst/>
          </a:prstGeom>
        </p:spPr>
      </p:pic>
    </p:spTree>
    <p:extLst>
      <p:ext uri="{BB962C8B-B14F-4D97-AF65-F5344CB8AC3E}">
        <p14:creationId xmlns:p14="http://schemas.microsoft.com/office/powerpoint/2010/main" val="2043593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70">
            <a:extLst>
              <a:ext uri="{FF2B5EF4-FFF2-40B4-BE49-F238E27FC236}">
                <a16:creationId xmlns:a16="http://schemas.microsoft.com/office/drawing/2014/main" id="{8C4DBB7B-C45D-D248-AB6D-E20DF80D7DF8}"/>
              </a:ext>
            </a:extLst>
          </p:cNvPr>
          <p:cNvSpPr/>
          <p:nvPr/>
        </p:nvSpPr>
        <p:spPr>
          <a:xfrm>
            <a:off x="6448108" y="10271062"/>
            <a:ext cx="6126480" cy="5019738"/>
          </a:xfrm>
          <a:prstGeom prst="roundRect">
            <a:avLst>
              <a:gd name="adj" fmla="val 3948"/>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a:p>
        </p:txBody>
      </p:sp>
      <p:sp>
        <p:nvSpPr>
          <p:cNvPr id="5" name="Rectangle: Rounded Corners 44">
            <a:extLst>
              <a:ext uri="{FF2B5EF4-FFF2-40B4-BE49-F238E27FC236}">
                <a16:creationId xmlns:a16="http://schemas.microsoft.com/office/drawing/2014/main" id="{373259F9-3E86-C341-B9F3-48F8E749ECAD}"/>
              </a:ext>
            </a:extLst>
          </p:cNvPr>
          <p:cNvSpPr/>
          <p:nvPr/>
        </p:nvSpPr>
        <p:spPr>
          <a:xfrm>
            <a:off x="6448110" y="208054"/>
            <a:ext cx="6126480" cy="9865261"/>
          </a:xfrm>
          <a:prstGeom prst="roundRect">
            <a:avLst>
              <a:gd name="adj" fmla="val 1592"/>
            </a:avLst>
          </a:prstGeom>
          <a:solidFill>
            <a:srgbClr val="B3C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a:p>
        </p:txBody>
      </p:sp>
      <p:sp>
        <p:nvSpPr>
          <p:cNvPr id="8" name="Rectangle: Rounded Corners 42">
            <a:extLst>
              <a:ext uri="{FF2B5EF4-FFF2-40B4-BE49-F238E27FC236}">
                <a16:creationId xmlns:a16="http://schemas.microsoft.com/office/drawing/2014/main" id="{46369C69-A8D4-0442-9C1E-C343526E8E77}"/>
              </a:ext>
            </a:extLst>
          </p:cNvPr>
          <p:cNvSpPr/>
          <p:nvPr/>
        </p:nvSpPr>
        <p:spPr>
          <a:xfrm>
            <a:off x="127000" y="208054"/>
            <a:ext cx="6126480" cy="15082746"/>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kern="1200"/>
            </a:defPPr>
          </a:lstStyle>
          <a:p>
            <a:pPr marL="857250" indent="-857250" algn="ctr">
              <a:buFont typeface="Arial" panose="020B0604020202020204" pitchFamily="34" charset="0"/>
              <a:buChar char="•"/>
            </a:pPr>
            <a:endParaRPr lang="en-US" sz="7200">
              <a:cs typeface="Calibri" panose="020F0502020204030204"/>
            </a:endParaRPr>
          </a:p>
        </p:txBody>
      </p:sp>
      <p:sp>
        <p:nvSpPr>
          <p:cNvPr id="11" name="TextBox 10">
            <a:extLst>
              <a:ext uri="{FF2B5EF4-FFF2-40B4-BE49-F238E27FC236}">
                <a16:creationId xmlns:a16="http://schemas.microsoft.com/office/drawing/2014/main" id="{F41F181C-2373-2B42-B2E7-3BF3A7F90685}"/>
              </a:ext>
            </a:extLst>
          </p:cNvPr>
          <p:cNvSpPr txBox="1"/>
          <p:nvPr/>
        </p:nvSpPr>
        <p:spPr>
          <a:xfrm>
            <a:off x="262499" y="566768"/>
            <a:ext cx="5882441" cy="338554"/>
          </a:xfrm>
          <a:prstGeom prst="rect">
            <a:avLst/>
          </a:prstGeom>
          <a:noFill/>
        </p:spPr>
        <p:txBody>
          <a:bodyPr wrap="square" lIns="91440" tIns="45720" rIns="91440" bIns="45720" rtlCol="0" anchor="t">
            <a:spAutoFit/>
          </a:bodyPr>
          <a:lstStyle>
            <a:defPPr>
              <a:defRPr kern="1200"/>
            </a:defPPr>
          </a:lstStyle>
          <a:p>
            <a:pPr algn="ctr"/>
            <a:r>
              <a:rPr lang="en-US" sz="1600" b="1">
                <a:solidFill>
                  <a:schemeClr val="tx1">
                    <a:lumMod val="65000"/>
                    <a:lumOff val="35000"/>
                  </a:schemeClr>
                </a:solidFill>
                <a:latin typeface="Domine"/>
                <a:ea typeface="Open Sans"/>
                <a:cs typeface="Open Sans"/>
              </a:rPr>
              <a:t>Comparison Case: Axisymmetric Radial Expansion</a:t>
            </a:r>
            <a:endParaRPr lang="en-US" sz="1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D941A11B-C225-6241-B903-D2947CF2F97D}"/>
              </a:ext>
            </a:extLst>
          </p:cNvPr>
          <p:cNvSpPr txBox="1"/>
          <p:nvPr/>
        </p:nvSpPr>
        <p:spPr>
          <a:xfrm>
            <a:off x="238066" y="142134"/>
            <a:ext cx="5588307" cy="461665"/>
          </a:xfrm>
          <a:prstGeom prst="rect">
            <a:avLst/>
          </a:prstGeom>
          <a:noFill/>
        </p:spPr>
        <p:txBody>
          <a:bodyPr wrap="square" rtlCol="0">
            <a:spAutoFit/>
          </a:bodyPr>
          <a:lstStyle>
            <a:defPPr>
              <a:defRPr kern="1200"/>
            </a:defPPr>
          </a:lstStyle>
          <a:p>
            <a:r>
              <a:rPr lang="en-US" sz="2400" b="1">
                <a:solidFill>
                  <a:schemeClr val="tx1">
                    <a:lumMod val="75000"/>
                    <a:lumOff val="25000"/>
                  </a:schemeClr>
                </a:solidFill>
                <a:latin typeface="Montserrat Extra Bold" panose="00000900000000000000" pitchFamily="50" charset="0"/>
              </a:rPr>
              <a:t>Methodology</a:t>
            </a:r>
          </a:p>
        </p:txBody>
      </p:sp>
      <p:sp>
        <p:nvSpPr>
          <p:cNvPr id="13" name="TextBox 12">
            <a:extLst>
              <a:ext uri="{FF2B5EF4-FFF2-40B4-BE49-F238E27FC236}">
                <a16:creationId xmlns:a16="http://schemas.microsoft.com/office/drawing/2014/main" id="{C0D2EF4E-05AB-304A-BDC6-79DEA562F5E0}"/>
              </a:ext>
            </a:extLst>
          </p:cNvPr>
          <p:cNvSpPr txBox="1"/>
          <p:nvPr/>
        </p:nvSpPr>
        <p:spPr>
          <a:xfrm>
            <a:off x="6572938" y="884393"/>
            <a:ext cx="5882441" cy="9017853"/>
          </a:xfrm>
          <a:prstGeom prst="rect">
            <a:avLst/>
          </a:prstGeom>
          <a:noFill/>
        </p:spPr>
        <p:txBody>
          <a:bodyPr wrap="square" lIns="91440" tIns="45720" rIns="91440" bIns="45720" rtlCol="0" anchor="t">
            <a:spAutoFit/>
          </a:bodyPr>
          <a:lstStyle>
            <a:defPPr>
              <a:defRPr kern="1200"/>
            </a:defPPr>
          </a:lstStyle>
          <a:p>
            <a:pPr algn="ctr"/>
            <a:r>
              <a:rPr lang="en-US" sz="2000" b="1">
                <a:solidFill>
                  <a:schemeClr val="tx1">
                    <a:lumMod val="65000"/>
                    <a:lumOff val="35000"/>
                  </a:schemeClr>
                </a:solidFill>
                <a:latin typeface="Domine"/>
                <a:ea typeface="+mn-lt"/>
                <a:cs typeface="+mn-lt"/>
              </a:rPr>
              <a:t>Rarefied Plume Calculations</a:t>
            </a:r>
          </a:p>
          <a:p>
            <a:pPr marL="285750" indent="-285750">
              <a:buFont typeface="Arial,Sans-Serif"/>
              <a:buChar char="•"/>
            </a:pPr>
            <a:r>
              <a:rPr lang="en-US" sz="2000">
                <a:solidFill>
                  <a:schemeClr val="tx1">
                    <a:lumMod val="65000"/>
                    <a:lumOff val="35000"/>
                  </a:schemeClr>
                </a:solidFill>
                <a:latin typeface="Domine"/>
                <a:ea typeface="+mn-lt"/>
                <a:cs typeface="+mn-lt"/>
              </a:rPr>
              <a:t>Several cases for rarefied plume impingement in space environments were successfully recreated using dsmcFoam+ :</a:t>
            </a:r>
          </a:p>
          <a:p>
            <a:pPr marL="742950" lvl="1" indent="-285750">
              <a:buFont typeface="Arial,Sans-Serif"/>
              <a:buChar char="•"/>
            </a:pPr>
            <a:r>
              <a:rPr lang="en-US" sz="2000">
                <a:solidFill>
                  <a:schemeClr val="tx1">
                    <a:lumMod val="65000"/>
                    <a:lumOff val="35000"/>
                  </a:schemeClr>
                </a:solidFill>
                <a:latin typeface="Domine"/>
                <a:ea typeface="+mn-lt"/>
                <a:cs typeface="+mn-lt"/>
              </a:rPr>
              <a:t>Isentropic spherical expansion using 1D and 2D axisymmetric approaches in OpenFOAM</a:t>
            </a:r>
          </a:p>
          <a:p>
            <a:pPr marL="742950" lvl="1" indent="-285750">
              <a:buFont typeface="Arial,Sans-Serif"/>
              <a:buChar char="•"/>
            </a:pPr>
            <a:r>
              <a:rPr lang="en-US" sz="2000">
                <a:solidFill>
                  <a:schemeClr val="tx1">
                    <a:lumMod val="65000"/>
                    <a:lumOff val="35000"/>
                  </a:schemeClr>
                </a:solidFill>
                <a:latin typeface="Domine"/>
                <a:ea typeface="+mn-lt"/>
                <a:cs typeface="+mn-lt"/>
              </a:rPr>
              <a:t>2D approximation of a 3D laboratory scale impingement experiment</a:t>
            </a:r>
          </a:p>
          <a:p>
            <a:pPr marL="285750" indent="-285750">
              <a:buFont typeface="Arial,Sans-Serif"/>
              <a:buChar char="•"/>
            </a:pPr>
            <a:r>
              <a:rPr lang="en-US" sz="2000">
                <a:solidFill>
                  <a:schemeClr val="tx1">
                    <a:lumMod val="65000"/>
                    <a:lumOff val="35000"/>
                  </a:schemeClr>
                </a:solidFill>
                <a:latin typeface="Domine"/>
                <a:ea typeface="+mn-lt"/>
                <a:cs typeface="+mn-lt"/>
              </a:rPr>
              <a:t>Full scale analysis cases are underway, and further studies seem feasible</a:t>
            </a:r>
          </a:p>
          <a:p>
            <a:pPr marL="285750" indent="-285750">
              <a:buFont typeface="Arial,Sans-Serif"/>
              <a:buChar char="•"/>
            </a:pPr>
            <a:r>
              <a:rPr lang="en-US" sz="2000">
                <a:solidFill>
                  <a:schemeClr val="tx1">
                    <a:lumMod val="65000"/>
                    <a:lumOff val="35000"/>
                  </a:schemeClr>
                </a:solidFill>
                <a:latin typeface="Domine"/>
                <a:ea typeface="+mn-lt"/>
                <a:cs typeface="+mn-lt"/>
              </a:rPr>
              <a:t>Working towards recreating the “gold standard” validation experiment or SPIFEX for rarefied plume impingement modeling using dsmcFoam+</a:t>
            </a:r>
            <a:endParaRPr lang="en-US">
              <a:solidFill>
                <a:schemeClr val="tx1">
                  <a:lumMod val="65000"/>
                  <a:lumOff val="35000"/>
                </a:schemeClr>
              </a:solidFill>
              <a:latin typeface="Domine"/>
            </a:endParaRPr>
          </a:p>
          <a:p>
            <a:endParaRPr lang="en-US" sz="2000" b="1">
              <a:solidFill>
                <a:schemeClr val="tx1">
                  <a:lumMod val="65000"/>
                  <a:lumOff val="35000"/>
                </a:schemeClr>
              </a:solidFill>
              <a:latin typeface="Domine"/>
              <a:ea typeface="Open Sans"/>
              <a:cs typeface="Open Sans"/>
            </a:endParaRPr>
          </a:p>
          <a:p>
            <a:endParaRPr lang="en-US" sz="2000" b="1">
              <a:solidFill>
                <a:schemeClr val="tx1">
                  <a:lumMod val="65000"/>
                  <a:lumOff val="35000"/>
                </a:schemeClr>
              </a:solidFill>
              <a:latin typeface="Domine"/>
              <a:ea typeface="Open Sans"/>
              <a:cs typeface="Open Sans"/>
            </a:endParaRPr>
          </a:p>
          <a:p>
            <a:endParaRPr lang="en-US" sz="2000" b="1">
              <a:solidFill>
                <a:schemeClr val="tx1">
                  <a:lumMod val="65000"/>
                  <a:lumOff val="35000"/>
                </a:schemeClr>
              </a:solidFill>
              <a:latin typeface="Domine"/>
              <a:ea typeface="Open Sans"/>
              <a:cs typeface="Open Sans"/>
            </a:endParaRPr>
          </a:p>
          <a:p>
            <a:endParaRPr lang="en-US" sz="2000" b="1">
              <a:solidFill>
                <a:schemeClr val="tx1">
                  <a:lumMod val="65000"/>
                  <a:lumOff val="35000"/>
                </a:schemeClr>
              </a:solidFill>
              <a:latin typeface="Domine"/>
              <a:ea typeface="Open Sans"/>
              <a:cs typeface="Open Sans"/>
            </a:endParaRPr>
          </a:p>
          <a:p>
            <a:endParaRPr lang="en-US" sz="2000" b="1">
              <a:solidFill>
                <a:schemeClr val="tx1">
                  <a:lumMod val="65000"/>
                  <a:lumOff val="35000"/>
                </a:schemeClr>
              </a:solidFill>
              <a:latin typeface="Domine"/>
              <a:ea typeface="Open Sans"/>
              <a:cs typeface="Open Sans"/>
            </a:endParaRPr>
          </a:p>
          <a:p>
            <a:endParaRPr lang="en-US" sz="2000" b="1">
              <a:solidFill>
                <a:schemeClr val="tx1">
                  <a:lumMod val="65000"/>
                  <a:lumOff val="35000"/>
                </a:schemeClr>
              </a:solidFill>
              <a:latin typeface="Domine"/>
              <a:ea typeface="Open Sans"/>
              <a:cs typeface="Open Sans"/>
            </a:endParaRPr>
          </a:p>
          <a:p>
            <a:pPr algn="ctr"/>
            <a:endParaRPr lang="en-US" sz="2000" b="1">
              <a:solidFill>
                <a:schemeClr val="tx1">
                  <a:lumMod val="65000"/>
                  <a:lumOff val="35000"/>
                </a:schemeClr>
              </a:solidFill>
              <a:latin typeface="Domine"/>
              <a:ea typeface="Open Sans"/>
              <a:cs typeface="Open Sans"/>
            </a:endParaRPr>
          </a:p>
          <a:p>
            <a:pPr algn="ctr"/>
            <a:r>
              <a:rPr lang="en-US" sz="2000" b="1">
                <a:solidFill>
                  <a:schemeClr val="tx1">
                    <a:lumMod val="65000"/>
                    <a:lumOff val="35000"/>
                  </a:schemeClr>
                </a:solidFill>
                <a:latin typeface="Domine"/>
                <a:ea typeface="Open Sans"/>
                <a:cs typeface="Open Sans"/>
              </a:rPr>
              <a:t>Dynamic Docking Visualization</a:t>
            </a:r>
            <a:endParaRPr lang="en-US">
              <a:solidFill>
                <a:schemeClr val="tx1">
                  <a:lumMod val="65000"/>
                  <a:lumOff val="35000"/>
                </a:schemeClr>
              </a:solidFill>
            </a:endParaRPr>
          </a:p>
          <a:p>
            <a:pPr marL="342900" indent="-342900">
              <a:buFont typeface="Arial"/>
              <a:buChar char="•"/>
            </a:pPr>
            <a:r>
              <a:rPr lang="en-US" sz="2000">
                <a:solidFill>
                  <a:schemeClr val="tx1">
                    <a:lumMod val="65000"/>
                    <a:lumOff val="35000"/>
                  </a:schemeClr>
                </a:solidFill>
                <a:ea typeface="+mn-lt"/>
                <a:cs typeface="+mn-lt"/>
              </a:rPr>
              <a:t>Used Python to develop a prescribed motion visualization tool to estimate plume strike effects over the time scale of an entire docking event.</a:t>
            </a:r>
          </a:p>
          <a:p>
            <a:pPr marL="342900" indent="-342900">
              <a:buFont typeface="Arial"/>
              <a:buChar char="•"/>
            </a:pPr>
            <a:r>
              <a:rPr lang="en-US" sz="2000">
                <a:solidFill>
                  <a:schemeClr val="tx1">
                    <a:lumMod val="65000"/>
                    <a:lumOff val="35000"/>
                  </a:schemeClr>
                </a:solidFill>
                <a:cs typeface="Calibri" panose="020F0502020204030204"/>
              </a:rPr>
              <a:t>Provides quick calculations to inform which firings and regions need higher fidelity simulation. </a:t>
            </a:r>
          </a:p>
          <a:p>
            <a:pPr marL="342900" indent="-342900">
              <a:buFont typeface="Arial"/>
              <a:buChar char="•"/>
            </a:pPr>
            <a:endParaRPr lang="en-US" sz="2000">
              <a:solidFill>
                <a:schemeClr val="tx1">
                  <a:lumMod val="65000"/>
                  <a:lumOff val="35000"/>
                </a:schemeClr>
              </a:solidFill>
              <a:latin typeface="Calibri"/>
              <a:ea typeface="Open Sans"/>
              <a:cs typeface="Calibri"/>
            </a:endParaRPr>
          </a:p>
          <a:p>
            <a:endParaRPr lang="en-US" sz="2000">
              <a:solidFill>
                <a:schemeClr val="tx1">
                  <a:lumMod val="65000"/>
                  <a:lumOff val="35000"/>
                </a:schemeClr>
              </a:solidFill>
              <a:latin typeface="Domine"/>
              <a:ea typeface="Open Sans"/>
              <a:cs typeface="Open Sans"/>
            </a:endParaRPr>
          </a:p>
          <a:p>
            <a:r>
              <a:rPr lang="en-US" sz="2000">
                <a:solidFill>
                  <a:schemeClr val="tx1">
                    <a:lumMod val="65000"/>
                    <a:lumOff val="35000"/>
                  </a:schemeClr>
                </a:solidFill>
                <a:latin typeface="Domine"/>
                <a:ea typeface="Open Sans"/>
                <a:cs typeface="Open Sans"/>
              </a:rPr>
              <a:t>  </a:t>
            </a:r>
            <a:endParaRPr lang="en-US" sz="20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id="{13D3CA9A-C903-A643-A9B3-A354F1D633E0}"/>
              </a:ext>
            </a:extLst>
          </p:cNvPr>
          <p:cNvSpPr txBox="1"/>
          <p:nvPr/>
        </p:nvSpPr>
        <p:spPr>
          <a:xfrm>
            <a:off x="6606149" y="254000"/>
            <a:ext cx="5588307" cy="461665"/>
          </a:xfrm>
          <a:prstGeom prst="rect">
            <a:avLst/>
          </a:prstGeom>
          <a:noFill/>
        </p:spPr>
        <p:txBody>
          <a:bodyPr wrap="square" rtlCol="0">
            <a:spAutoFit/>
          </a:bodyPr>
          <a:lstStyle>
            <a:defPPr>
              <a:defRPr kern="1200"/>
            </a:defPPr>
          </a:lstStyle>
          <a:p>
            <a:r>
              <a:rPr lang="en-US" sz="2400" b="1">
                <a:solidFill>
                  <a:schemeClr val="tx1">
                    <a:lumMod val="75000"/>
                    <a:lumOff val="25000"/>
                  </a:schemeClr>
                </a:solidFill>
                <a:latin typeface="Montserrat Extra Bold" panose="00000900000000000000" pitchFamily="50" charset="0"/>
              </a:rPr>
              <a:t>Conclusion</a:t>
            </a:r>
          </a:p>
        </p:txBody>
      </p:sp>
      <p:sp>
        <p:nvSpPr>
          <p:cNvPr id="15" name="TextBox 14">
            <a:extLst>
              <a:ext uri="{FF2B5EF4-FFF2-40B4-BE49-F238E27FC236}">
                <a16:creationId xmlns:a16="http://schemas.microsoft.com/office/drawing/2014/main" id="{B402DDFC-EE7C-674A-8689-6C0C373EB2E0}"/>
              </a:ext>
            </a:extLst>
          </p:cNvPr>
          <p:cNvSpPr txBox="1"/>
          <p:nvPr/>
        </p:nvSpPr>
        <p:spPr>
          <a:xfrm>
            <a:off x="6607807" y="10975489"/>
            <a:ext cx="5882441" cy="3600986"/>
          </a:xfrm>
          <a:prstGeom prst="rect">
            <a:avLst/>
          </a:prstGeom>
          <a:noFill/>
        </p:spPr>
        <p:txBody>
          <a:bodyPr wrap="square" lIns="91440" tIns="45720" rIns="91440" bIns="45720" rtlCol="0" anchor="t">
            <a:spAutoFit/>
          </a:bodyPr>
          <a:lstStyle>
            <a:defPPr>
              <a:defRPr kern="1200"/>
            </a:defPPr>
          </a:lstStyle>
          <a:p>
            <a:r>
              <a:rPr lang="en-US" sz="1900">
                <a:solidFill>
                  <a:schemeClr val="tx1">
                    <a:lumMod val="65000"/>
                    <a:lumOff val="35000"/>
                  </a:schemeClr>
                </a:solidFill>
                <a:latin typeface="Domine"/>
                <a:ea typeface="Open Sans"/>
                <a:cs typeface="Open Sans"/>
              </a:rPr>
              <a:t>This internship opportunity has given me the chance to fulfill my childhood dream and contribute towards the progress of human spaceflight. Finding mentorship is key for accomplishing such a goal. For that I want to thank Drs. Jonathan Pitt, Michael Kinzel, and Seetha Raghavan for all their support and guidance over the last school year. Through their direct guidance and the community, they set up for us, I gained a clearer picture of what type of problems need to be solved, and what is being done to tackle them. I am beyond excited for the future of this industry and will continue contributing over the next few decades. </a:t>
            </a:r>
            <a:endParaRPr lang="en-US" sz="1900">
              <a:solidFill>
                <a:schemeClr val="tx1">
                  <a:lumMod val="65000"/>
                  <a:lumOff val="35000"/>
                </a:schemeClr>
              </a:solidFill>
              <a:latin typeface="Domine" panose="02040503040403060204" pitchFamily="18" charset="0"/>
              <a:ea typeface="Open Sans"/>
              <a:cs typeface="Open Sans"/>
            </a:endParaRPr>
          </a:p>
        </p:txBody>
      </p:sp>
      <p:sp>
        <p:nvSpPr>
          <p:cNvPr id="16" name="TextBox 15">
            <a:extLst>
              <a:ext uri="{FF2B5EF4-FFF2-40B4-BE49-F238E27FC236}">
                <a16:creationId xmlns:a16="http://schemas.microsoft.com/office/drawing/2014/main" id="{C6021032-C978-004B-875C-F97A3CAD7C31}"/>
              </a:ext>
            </a:extLst>
          </p:cNvPr>
          <p:cNvSpPr txBox="1"/>
          <p:nvPr/>
        </p:nvSpPr>
        <p:spPr>
          <a:xfrm>
            <a:off x="6572938" y="10410152"/>
            <a:ext cx="5588307" cy="461665"/>
          </a:xfrm>
          <a:prstGeom prst="rect">
            <a:avLst/>
          </a:prstGeom>
          <a:noFill/>
        </p:spPr>
        <p:txBody>
          <a:bodyPr wrap="square" rtlCol="0">
            <a:spAutoFit/>
          </a:bodyPr>
          <a:lstStyle>
            <a:defPPr>
              <a:defRPr kern="1200"/>
            </a:defPPr>
          </a:lstStyle>
          <a:p>
            <a:r>
              <a:rPr lang="en-US" sz="2400" b="1">
                <a:solidFill>
                  <a:schemeClr val="tx1">
                    <a:lumMod val="75000"/>
                    <a:lumOff val="25000"/>
                  </a:schemeClr>
                </a:solidFill>
                <a:latin typeface="Montserrat Extra Bold" panose="00000900000000000000" pitchFamily="50" charset="0"/>
              </a:rPr>
              <a:t>Acknowledgements</a:t>
            </a:r>
          </a:p>
        </p:txBody>
      </p:sp>
      <p:sp>
        <p:nvSpPr>
          <p:cNvPr id="18" name="TextBox 17">
            <a:extLst>
              <a:ext uri="{FF2B5EF4-FFF2-40B4-BE49-F238E27FC236}">
                <a16:creationId xmlns:a16="http://schemas.microsoft.com/office/drawing/2014/main" id="{E38B74C5-BA7B-5554-8554-7892D699769D}"/>
              </a:ext>
            </a:extLst>
          </p:cNvPr>
          <p:cNvSpPr txBox="1"/>
          <p:nvPr/>
        </p:nvSpPr>
        <p:spPr>
          <a:xfrm>
            <a:off x="244743" y="5545195"/>
            <a:ext cx="5802123"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11: Boundary Conditions - 2D approximation of 3D experiment </a:t>
            </a:r>
            <a:endParaRPr lang="en-US" sz="1200" i="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19" name="TextBox 18">
            <a:extLst>
              <a:ext uri="{FF2B5EF4-FFF2-40B4-BE49-F238E27FC236}">
                <a16:creationId xmlns:a16="http://schemas.microsoft.com/office/drawing/2014/main" id="{7D02B95E-0B9D-A90A-905B-81DFF0647FDC}"/>
              </a:ext>
            </a:extLst>
          </p:cNvPr>
          <p:cNvSpPr txBox="1"/>
          <p:nvPr/>
        </p:nvSpPr>
        <p:spPr>
          <a:xfrm>
            <a:off x="246210" y="7759482"/>
            <a:ext cx="5882441" cy="400110"/>
          </a:xfrm>
          <a:prstGeom prst="rect">
            <a:avLst/>
          </a:prstGeom>
          <a:noFill/>
        </p:spPr>
        <p:txBody>
          <a:bodyPr wrap="square" lIns="91440" tIns="45720" rIns="91440" bIns="45720" rtlCol="0" anchor="t">
            <a:spAutoFit/>
          </a:bodyPr>
          <a:lstStyle>
            <a:defPPr>
              <a:defRPr kern="1200"/>
            </a:defPPr>
          </a:lstStyle>
          <a:p>
            <a:endParaRPr lang="en-US" sz="20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pic>
        <p:nvPicPr>
          <p:cNvPr id="10" name="Picture 16" descr="Diagram, text, schematic&#10;&#10;Description automatically generated">
            <a:extLst>
              <a:ext uri="{FF2B5EF4-FFF2-40B4-BE49-F238E27FC236}">
                <a16:creationId xmlns:a16="http://schemas.microsoft.com/office/drawing/2014/main" id="{A446F95C-DD46-E8DE-EC45-66FFDBF5D430}"/>
              </a:ext>
            </a:extLst>
          </p:cNvPr>
          <p:cNvPicPr>
            <a:picLocks noChangeAspect="1"/>
          </p:cNvPicPr>
          <p:nvPr/>
        </p:nvPicPr>
        <p:blipFill>
          <a:blip r:embed="rId2"/>
          <a:stretch>
            <a:fillRect/>
          </a:stretch>
        </p:blipFill>
        <p:spPr>
          <a:xfrm>
            <a:off x="888397" y="916677"/>
            <a:ext cx="1667794" cy="1616911"/>
          </a:xfrm>
          <a:prstGeom prst="rect">
            <a:avLst/>
          </a:prstGeom>
        </p:spPr>
      </p:pic>
      <p:sp>
        <p:nvSpPr>
          <p:cNvPr id="21" name="TextBox 20">
            <a:extLst>
              <a:ext uri="{FF2B5EF4-FFF2-40B4-BE49-F238E27FC236}">
                <a16:creationId xmlns:a16="http://schemas.microsoft.com/office/drawing/2014/main" id="{598ABF1E-9262-23AA-E57C-FA31EDD7DDB9}"/>
              </a:ext>
            </a:extLst>
          </p:cNvPr>
          <p:cNvSpPr txBox="1"/>
          <p:nvPr/>
        </p:nvSpPr>
        <p:spPr>
          <a:xfrm>
            <a:off x="278836" y="2749470"/>
            <a:ext cx="5882441" cy="338554"/>
          </a:xfrm>
          <a:prstGeom prst="rect">
            <a:avLst/>
          </a:prstGeom>
          <a:noFill/>
        </p:spPr>
        <p:txBody>
          <a:bodyPr wrap="square" lIns="91440" tIns="45720" rIns="91440" bIns="45720" rtlCol="0" anchor="t">
            <a:spAutoFit/>
          </a:bodyPr>
          <a:lstStyle>
            <a:defPPr>
              <a:defRPr kern="1200"/>
            </a:defPPr>
          </a:lstStyle>
          <a:p>
            <a:pPr algn="ctr"/>
            <a:r>
              <a:rPr lang="en-US" sz="1600" b="1">
                <a:solidFill>
                  <a:schemeClr val="tx1">
                    <a:lumMod val="65000"/>
                    <a:lumOff val="35000"/>
                  </a:schemeClr>
                </a:solidFill>
                <a:latin typeface="Domine"/>
                <a:ea typeface="Open Sans"/>
                <a:cs typeface="Open Sans"/>
              </a:rPr>
              <a:t>Comparison Case: Impingement in Wake of a Cylinder</a:t>
            </a:r>
            <a:endParaRPr lang="en-US" sz="1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pic>
        <p:nvPicPr>
          <p:cNvPr id="24" name="Picture 24" descr="Diagram&#10;&#10;Description automatically generated">
            <a:extLst>
              <a:ext uri="{FF2B5EF4-FFF2-40B4-BE49-F238E27FC236}">
                <a16:creationId xmlns:a16="http://schemas.microsoft.com/office/drawing/2014/main" id="{993456F7-0955-C90F-5205-7F4459C1C374}"/>
              </a:ext>
            </a:extLst>
          </p:cNvPr>
          <p:cNvPicPr>
            <a:picLocks noChangeAspect="1"/>
          </p:cNvPicPr>
          <p:nvPr/>
        </p:nvPicPr>
        <p:blipFill>
          <a:blip r:embed="rId3"/>
          <a:stretch>
            <a:fillRect/>
          </a:stretch>
        </p:blipFill>
        <p:spPr>
          <a:xfrm>
            <a:off x="562278" y="5898961"/>
            <a:ext cx="5220000" cy="2354097"/>
          </a:xfrm>
          <a:prstGeom prst="rect">
            <a:avLst/>
          </a:prstGeom>
        </p:spPr>
      </p:pic>
      <p:sp>
        <p:nvSpPr>
          <p:cNvPr id="25" name="TextBox 24">
            <a:extLst>
              <a:ext uri="{FF2B5EF4-FFF2-40B4-BE49-F238E27FC236}">
                <a16:creationId xmlns:a16="http://schemas.microsoft.com/office/drawing/2014/main" id="{A84CD5DF-DA5C-9C9A-79B2-FC6BA3FD999A}"/>
              </a:ext>
            </a:extLst>
          </p:cNvPr>
          <p:cNvSpPr txBox="1"/>
          <p:nvPr/>
        </p:nvSpPr>
        <p:spPr>
          <a:xfrm>
            <a:off x="242815" y="8252875"/>
            <a:ext cx="5802123"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12 Plume Source Flow Model for Inlet Surface</a:t>
            </a:r>
            <a:endParaRPr lang="en-US" sz="1200" i="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27" name="TextBox 26">
            <a:extLst>
              <a:ext uri="{FF2B5EF4-FFF2-40B4-BE49-F238E27FC236}">
                <a16:creationId xmlns:a16="http://schemas.microsoft.com/office/drawing/2014/main" id="{BE12568B-DF07-EE64-BB98-A3CA7B2A932A}"/>
              </a:ext>
            </a:extLst>
          </p:cNvPr>
          <p:cNvSpPr txBox="1"/>
          <p:nvPr/>
        </p:nvSpPr>
        <p:spPr>
          <a:xfrm>
            <a:off x="230018" y="8483047"/>
            <a:ext cx="5882441" cy="338554"/>
          </a:xfrm>
          <a:prstGeom prst="rect">
            <a:avLst/>
          </a:prstGeom>
          <a:noFill/>
        </p:spPr>
        <p:txBody>
          <a:bodyPr wrap="square" lIns="91440" tIns="45720" rIns="91440" bIns="45720" rtlCol="0" anchor="t">
            <a:spAutoFit/>
          </a:bodyPr>
          <a:lstStyle>
            <a:defPPr>
              <a:defRPr kern="1200"/>
            </a:defPPr>
          </a:lstStyle>
          <a:p>
            <a:pPr algn="ctr"/>
            <a:r>
              <a:rPr lang="en-US" sz="1600" b="1">
                <a:solidFill>
                  <a:schemeClr val="tx1">
                    <a:lumMod val="65000"/>
                    <a:lumOff val="35000"/>
                  </a:schemeClr>
                </a:solidFill>
                <a:latin typeface="Domine"/>
                <a:ea typeface="Open Sans"/>
                <a:cs typeface="Open Sans"/>
              </a:rPr>
              <a:t>Application Case: Full Scale 3D ISS Simulation</a:t>
            </a:r>
            <a:endParaRPr lang="en-US" sz="1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29" name="TextBox 28">
            <a:extLst>
              <a:ext uri="{FF2B5EF4-FFF2-40B4-BE49-F238E27FC236}">
                <a16:creationId xmlns:a16="http://schemas.microsoft.com/office/drawing/2014/main" id="{FCB6F060-5CF3-8581-3A30-9074D80D9937}"/>
              </a:ext>
            </a:extLst>
          </p:cNvPr>
          <p:cNvSpPr txBox="1"/>
          <p:nvPr/>
        </p:nvSpPr>
        <p:spPr>
          <a:xfrm>
            <a:off x="299824" y="12137665"/>
            <a:ext cx="5802123"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13: Boundary Conditions Full Scale 3D Simulation</a:t>
            </a:r>
            <a:endParaRPr lang="en-US" sz="1200" i="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BED856DF-1DCB-98D9-3A5B-11D2FB757157}"/>
              </a:ext>
            </a:extLst>
          </p:cNvPr>
          <p:cNvSpPr txBox="1"/>
          <p:nvPr/>
        </p:nvSpPr>
        <p:spPr>
          <a:xfrm>
            <a:off x="2874556" y="2527580"/>
            <a:ext cx="2828371"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10: Boundary Conditions</a:t>
            </a:r>
            <a:endParaRPr lang="en-US" sz="1200" i="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4D5D8413-EFC7-0987-3C57-A04108D9C982}"/>
              </a:ext>
            </a:extLst>
          </p:cNvPr>
          <p:cNvSpPr txBox="1"/>
          <p:nvPr/>
        </p:nvSpPr>
        <p:spPr>
          <a:xfrm>
            <a:off x="309116" y="2527633"/>
            <a:ext cx="2828371"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9: Isentropic Equations</a:t>
            </a:r>
            <a:endParaRPr lang="en-US" sz="1200" i="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54C724A9-73A3-F80A-56E2-9E8E5CF2DAE0}"/>
              </a:ext>
            </a:extLst>
          </p:cNvPr>
          <p:cNvSpPr txBox="1"/>
          <p:nvPr/>
        </p:nvSpPr>
        <p:spPr>
          <a:xfrm>
            <a:off x="162827" y="12368061"/>
            <a:ext cx="5882441" cy="338554"/>
          </a:xfrm>
          <a:prstGeom prst="rect">
            <a:avLst/>
          </a:prstGeom>
          <a:noFill/>
        </p:spPr>
        <p:txBody>
          <a:bodyPr wrap="square" lIns="91440" tIns="45720" rIns="91440" bIns="45720" rtlCol="0" anchor="t">
            <a:spAutoFit/>
          </a:bodyPr>
          <a:lstStyle>
            <a:defPPr>
              <a:defRPr kern="1200"/>
            </a:defPPr>
          </a:lstStyle>
          <a:p>
            <a:pPr algn="ctr"/>
            <a:r>
              <a:rPr lang="en-US" sz="1600" b="1">
                <a:solidFill>
                  <a:schemeClr val="tx1">
                    <a:lumMod val="65000"/>
                    <a:lumOff val="35000"/>
                  </a:schemeClr>
                </a:solidFill>
                <a:latin typeface="Domine"/>
                <a:ea typeface="Open Sans"/>
                <a:cs typeface="Open Sans"/>
              </a:rPr>
              <a:t>Visualization Case: Overview</a:t>
            </a:r>
            <a:endParaRPr lang="en-US" sz="16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B5E4E598-9B16-AC8E-B269-237AD766CB16}"/>
              </a:ext>
            </a:extLst>
          </p:cNvPr>
          <p:cNvSpPr txBox="1"/>
          <p:nvPr/>
        </p:nvSpPr>
        <p:spPr>
          <a:xfrm>
            <a:off x="165235" y="12675083"/>
            <a:ext cx="6038858"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1400">
                <a:cs typeface="Calibri" panose="020F0502020204030204"/>
              </a:rPr>
              <a:t>Framework in Python taking the following as input </a:t>
            </a:r>
          </a:p>
          <a:p>
            <a:pPr marL="800100" lvl="1" indent="-342900">
              <a:buAutoNum type="arabicPeriod"/>
            </a:pPr>
            <a:r>
              <a:rPr lang="en-US" sz="1400">
                <a:cs typeface="Calibri" panose="020F0502020204030204"/>
              </a:rPr>
              <a:t>STL files of visiting (VV) and target (TV) vehicles.</a:t>
            </a:r>
          </a:p>
          <a:p>
            <a:pPr marL="800100" lvl="1" indent="-342900">
              <a:buAutoNum type="arabicPeriod"/>
            </a:pPr>
            <a:r>
              <a:rPr lang="en-US" sz="1400">
                <a:cs typeface="Calibri" panose="020F0502020204030204"/>
              </a:rPr>
              <a:t>Vehicle Definition File (VDF) for the VV. </a:t>
            </a:r>
          </a:p>
          <a:p>
            <a:pPr marL="800100" lvl="1" indent="-342900">
              <a:buAutoNum type="arabicPeriod"/>
            </a:pPr>
            <a:r>
              <a:rPr lang="en-US" sz="1400">
                <a:cs typeface="Calibri" panose="020F0502020204030204"/>
              </a:rPr>
              <a:t>Jet Firing History (JFH) as VV approaches TV.  </a:t>
            </a:r>
          </a:p>
          <a:p>
            <a:pPr marL="342900" indent="-342900">
              <a:buAutoNum type="arabicPeriod"/>
            </a:pPr>
            <a:r>
              <a:rPr lang="en-US" sz="1400">
                <a:cs typeface="Calibri" panose="020F0502020204030204"/>
              </a:rPr>
              <a:t>Loop through each thruster defined in the VDF, place an STL of a plume, at the proper orientation and location. </a:t>
            </a:r>
          </a:p>
          <a:p>
            <a:pPr marL="342900" indent="-342900">
              <a:buAutoNum type="arabicPeriod"/>
            </a:pPr>
            <a:r>
              <a:rPr lang="en-US" sz="1400">
                <a:cs typeface="Calibri" panose="020F0502020204030204"/>
              </a:rPr>
              <a:t>Loop through each firing in the JFH, transform VV and active thruster plumes accordingly</a:t>
            </a:r>
          </a:p>
          <a:p>
            <a:pPr marL="342900" indent="-342900">
              <a:buAutoNum type="arabicPeriod"/>
            </a:pPr>
            <a:r>
              <a:rPr lang="en-US" sz="1400">
                <a:cs typeface="Calibri" panose="020F0502020204030204"/>
              </a:rPr>
              <a:t>For each firing in the JFH calculate the plume strikes at each vertex of the TV from every active thruster. </a:t>
            </a:r>
          </a:p>
          <a:p>
            <a:pPr marL="342900" indent="-342900">
              <a:buAutoNum type="arabicPeriod"/>
            </a:pPr>
            <a:r>
              <a:rPr lang="en-US" sz="1400">
                <a:cs typeface="Calibri" panose="020F0502020204030204"/>
              </a:rPr>
              <a:t>Write plume strike data to a file format readable by TecPlot. </a:t>
            </a:r>
          </a:p>
        </p:txBody>
      </p:sp>
      <p:pic>
        <p:nvPicPr>
          <p:cNvPr id="17" name="Picture 19" descr="Diagram, engineering drawing&#10;&#10;Description automatically generated">
            <a:extLst>
              <a:ext uri="{FF2B5EF4-FFF2-40B4-BE49-F238E27FC236}">
                <a16:creationId xmlns:a16="http://schemas.microsoft.com/office/drawing/2014/main" id="{147CFFD3-78D7-C89A-3FFC-42CB7EF51226}"/>
              </a:ext>
            </a:extLst>
          </p:cNvPr>
          <p:cNvPicPr>
            <a:picLocks noChangeAspect="1"/>
          </p:cNvPicPr>
          <p:nvPr/>
        </p:nvPicPr>
        <p:blipFill>
          <a:blip r:embed="rId4"/>
          <a:stretch>
            <a:fillRect/>
          </a:stretch>
        </p:blipFill>
        <p:spPr>
          <a:xfrm>
            <a:off x="7744618" y="4891535"/>
            <a:ext cx="3109122" cy="1861317"/>
          </a:xfrm>
          <a:prstGeom prst="rect">
            <a:avLst/>
          </a:prstGeom>
        </p:spPr>
      </p:pic>
      <p:sp>
        <p:nvSpPr>
          <p:cNvPr id="20" name="TextBox 19">
            <a:extLst>
              <a:ext uri="{FF2B5EF4-FFF2-40B4-BE49-F238E27FC236}">
                <a16:creationId xmlns:a16="http://schemas.microsoft.com/office/drawing/2014/main" id="{D2298395-6E55-44E8-A2EF-50CF35DCB497}"/>
              </a:ext>
            </a:extLst>
          </p:cNvPr>
          <p:cNvSpPr txBox="1"/>
          <p:nvPr/>
        </p:nvSpPr>
        <p:spPr>
          <a:xfrm>
            <a:off x="7556396" y="6752852"/>
            <a:ext cx="3485565" cy="276999"/>
          </a:xfrm>
          <a:prstGeom prst="rect">
            <a:avLst/>
          </a:prstGeom>
          <a:noFill/>
        </p:spPr>
        <p:txBody>
          <a:bodyPr wrap="square" lIns="91440" tIns="45720" rIns="91440" bIns="45720" rtlCol="0" anchor="t">
            <a:spAutoFit/>
          </a:bodyPr>
          <a:lstStyle>
            <a:defPPr>
              <a:defRPr kern="1200"/>
            </a:defPPr>
          </a:lstStyle>
          <a:p>
            <a:pPr algn="ctr"/>
            <a:r>
              <a:rPr lang="en-US" sz="1200" i="1">
                <a:solidFill>
                  <a:schemeClr val="tx1">
                    <a:lumMod val="65000"/>
                    <a:lumOff val="35000"/>
                  </a:schemeClr>
                </a:solidFill>
                <a:latin typeface="Domine"/>
                <a:ea typeface="Open Sans"/>
                <a:cs typeface="Open Sans"/>
              </a:rPr>
              <a:t>Figure 14: Diagram of SPIFEX Experiments</a:t>
            </a:r>
            <a:endParaRPr lang="en-US" sz="1200" i="1">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pic>
        <p:nvPicPr>
          <p:cNvPr id="26" name="Picture 25">
            <a:extLst>
              <a:ext uri="{FF2B5EF4-FFF2-40B4-BE49-F238E27FC236}">
                <a16:creationId xmlns:a16="http://schemas.microsoft.com/office/drawing/2014/main" id="{B1260748-FCCD-A983-0642-1122B91A459E}"/>
              </a:ext>
            </a:extLst>
          </p:cNvPr>
          <p:cNvPicPr>
            <a:picLocks noChangeAspect="1"/>
          </p:cNvPicPr>
          <p:nvPr/>
        </p:nvPicPr>
        <p:blipFill>
          <a:blip r:embed="rId5"/>
          <a:stretch>
            <a:fillRect/>
          </a:stretch>
        </p:blipFill>
        <p:spPr>
          <a:xfrm>
            <a:off x="2874556" y="898713"/>
            <a:ext cx="2672002" cy="1642054"/>
          </a:xfrm>
          <a:prstGeom prst="rect">
            <a:avLst/>
          </a:prstGeom>
        </p:spPr>
      </p:pic>
      <p:pic>
        <p:nvPicPr>
          <p:cNvPr id="32" name="Picture 31">
            <a:extLst>
              <a:ext uri="{FF2B5EF4-FFF2-40B4-BE49-F238E27FC236}">
                <a16:creationId xmlns:a16="http://schemas.microsoft.com/office/drawing/2014/main" id="{7BAD3C06-A921-EEE2-F2D5-B7D1223C370B}"/>
              </a:ext>
            </a:extLst>
          </p:cNvPr>
          <p:cNvPicPr>
            <a:picLocks noChangeAspect="1"/>
          </p:cNvPicPr>
          <p:nvPr/>
        </p:nvPicPr>
        <p:blipFill>
          <a:blip r:embed="rId6"/>
          <a:stretch>
            <a:fillRect/>
          </a:stretch>
        </p:blipFill>
        <p:spPr>
          <a:xfrm>
            <a:off x="399096" y="3221409"/>
            <a:ext cx="5645842" cy="2354097"/>
          </a:xfrm>
          <a:prstGeom prst="rect">
            <a:avLst/>
          </a:prstGeom>
        </p:spPr>
      </p:pic>
      <p:pic>
        <p:nvPicPr>
          <p:cNvPr id="34" name="Picture 33">
            <a:extLst>
              <a:ext uri="{FF2B5EF4-FFF2-40B4-BE49-F238E27FC236}">
                <a16:creationId xmlns:a16="http://schemas.microsoft.com/office/drawing/2014/main" id="{497D70C2-BC19-7CE0-7A15-7FD965E30ECD}"/>
              </a:ext>
            </a:extLst>
          </p:cNvPr>
          <p:cNvPicPr>
            <a:picLocks noChangeAspect="1"/>
          </p:cNvPicPr>
          <p:nvPr/>
        </p:nvPicPr>
        <p:blipFill>
          <a:blip r:embed="rId7"/>
          <a:stretch>
            <a:fillRect/>
          </a:stretch>
        </p:blipFill>
        <p:spPr>
          <a:xfrm>
            <a:off x="233924" y="8778867"/>
            <a:ext cx="5941594" cy="3398592"/>
          </a:xfrm>
          <a:prstGeom prst="rect">
            <a:avLst/>
          </a:prstGeom>
        </p:spPr>
      </p:pic>
    </p:spTree>
    <p:extLst>
      <p:ext uri="{BB962C8B-B14F-4D97-AF65-F5344CB8AC3E}">
        <p14:creationId xmlns:p14="http://schemas.microsoft.com/office/powerpoint/2010/main" val="23488468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000 px wide Presentation" id="{8CBB1BAF-EB23-674D-AC22-9A2E0BEFCA26}" vid="{5E7A68E2-A0F5-C94E-AA17-BDAE7AB80B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053E49BF955C9429D735AB07DD7BE12" ma:contentTypeVersion="6" ma:contentTypeDescription="Create a new document." ma:contentTypeScope="" ma:versionID="21faf2260606160217793bf6858fdb3a">
  <xsd:schema xmlns:xsd="http://www.w3.org/2001/XMLSchema" xmlns:xs="http://www.w3.org/2001/XMLSchema" xmlns:p="http://schemas.microsoft.com/office/2006/metadata/properties" xmlns:ns2="de654015-2cfe-4dff-ace0-85645e6ec28c" xmlns:ns3="19afc059-d8d5-463b-987f-9065ab61b3ed" targetNamespace="http://schemas.microsoft.com/office/2006/metadata/properties" ma:root="true" ma:fieldsID="94c2b9eabf5e8d1b60121ddf7160c9fe" ns2:_="" ns3:_="">
    <xsd:import namespace="de654015-2cfe-4dff-ace0-85645e6ec28c"/>
    <xsd:import namespace="19afc059-d8d5-463b-987f-9065ab61b3e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654015-2cfe-4dff-ace0-85645e6ec2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afc059-d8d5-463b-987f-9065ab61b3e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711FED-BCC7-447B-9F9D-F1198762671F}">
  <ds:schemaRefs>
    <ds:schemaRef ds:uri="http://schemas.microsoft.com/sharepoint/v3/contenttype/forms"/>
  </ds:schemaRefs>
</ds:datastoreItem>
</file>

<file path=customXml/itemProps2.xml><?xml version="1.0" encoding="utf-8"?>
<ds:datastoreItem xmlns:ds="http://schemas.openxmlformats.org/officeDocument/2006/customXml" ds:itemID="{B13F1E85-FFAB-4B51-9BA0-4B10157F1580}">
  <ds:schemaRefs>
    <ds:schemaRef ds:uri="19afc059-d8d5-463b-987f-9065ab61b3ed"/>
    <ds:schemaRef ds:uri="de654015-2cfe-4dff-ace0-85645e6ec2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79AFA6A-82FC-45B0-91ED-D54EE1A14852}">
  <ds:schemaRefs>
    <ds:schemaRef ds:uri="19afc059-d8d5-463b-987f-9065ab61b3ed"/>
    <ds:schemaRef ds:uri="de654015-2cfe-4dff-ace0-85645e6ec2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731</Words>
  <Application>Microsoft Office PowerPoint</Application>
  <PresentationFormat>Custom</PresentationFormat>
  <Paragraphs>83</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Arial,Sans-Serif</vt:lpstr>
      <vt:lpstr>Calibri</vt:lpstr>
      <vt:lpstr>Calibri Light</vt:lpstr>
      <vt:lpstr>Domine</vt:lpstr>
      <vt:lpstr>Montserrat Extra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Keating, Shane (GSFC-160.0)[GLOBAL SCIENCE &amp; TECHNOLOGY INC]</dc:creator>
  <cp:lastModifiedBy>Johnson, Truemilla A. (KSC-ITTI0)</cp:lastModifiedBy>
  <cp:revision>3</cp:revision>
  <dcterms:created xsi:type="dcterms:W3CDTF">2022-04-19T21:36:23Z</dcterms:created>
  <dcterms:modified xsi:type="dcterms:W3CDTF">2023-02-03T14:25:22Z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0x0101009053E49BF955C9429D735AB07DD7BE12</vt:lpwstr>
  </property>
</Properties>
</file>