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80" r:id="rId2"/>
    <p:sldId id="281" r:id="rId3"/>
    <p:sldId id="283" r:id="rId4"/>
    <p:sldId id="284" r:id="rId5"/>
    <p:sldId id="285" r:id="rId6"/>
    <p:sldId id="286" r:id="rId7"/>
    <p:sldId id="27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8" autoAdjust="0"/>
    <p:restoredTop sz="94660"/>
  </p:normalViewPr>
  <p:slideViewPr>
    <p:cSldViewPr snapToGrid="0">
      <p:cViewPr varScale="1">
        <p:scale>
          <a:sx n="137" d="100"/>
          <a:sy n="137" d="100"/>
        </p:scale>
        <p:origin x="138" y="6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4" d="100"/>
        <a:sy n="54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619A7D-8ADF-4D04-86FD-E7A3AA199735}" type="datetimeFigureOut">
              <a:rPr lang="en-US" smtClean="0"/>
              <a:t>8/4/2022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A757BB-8817-4145-B2A4-65F40721A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574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E690C-0D25-433C-B480-E23002CF6E1A}" type="datetimeFigureOut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141DC-3847-478D-9766-72BFA1D1AA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81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E690C-0D25-433C-B480-E23002CF6E1A}" type="datetimeFigureOut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141DC-3847-478D-9766-72BFA1D1AA7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19">
            <a:extLst>
              <a:ext uri="{FF2B5EF4-FFF2-40B4-BE49-F238E27FC236}">
                <a16:creationId xmlns:a16="http://schemas.microsoft.com/office/drawing/2014/main" id="{1EBE1972-E68D-4FA6-B130-42A1E046A3D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15" b="1709"/>
          <a:stretch>
            <a:fillRect/>
          </a:stretch>
        </p:blipFill>
        <p:spPr bwMode="auto">
          <a:xfrm>
            <a:off x="11253714" y="184187"/>
            <a:ext cx="825500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7467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E690C-0D25-433C-B480-E23002CF6E1A}" type="datetimeFigureOut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141DC-3847-478D-9766-72BFA1D1AA7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19">
            <a:extLst>
              <a:ext uri="{FF2B5EF4-FFF2-40B4-BE49-F238E27FC236}">
                <a16:creationId xmlns:a16="http://schemas.microsoft.com/office/drawing/2014/main" id="{A342039E-ED37-4C39-9AF5-70D63AD3C70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15" b="1709"/>
          <a:stretch>
            <a:fillRect/>
          </a:stretch>
        </p:blipFill>
        <p:spPr bwMode="auto">
          <a:xfrm>
            <a:off x="11253714" y="184187"/>
            <a:ext cx="825500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3931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E690C-0D25-433C-B480-E23002CF6E1A}" type="datetimeFigureOut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141DC-3847-478D-9766-72BFA1D1AA7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19">
            <a:extLst>
              <a:ext uri="{FF2B5EF4-FFF2-40B4-BE49-F238E27FC236}">
                <a16:creationId xmlns:a16="http://schemas.microsoft.com/office/drawing/2014/main" id="{1C9A241F-EA80-4DA2-B1A5-ECF0DEF807C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15" b="1709"/>
          <a:stretch>
            <a:fillRect/>
          </a:stretch>
        </p:blipFill>
        <p:spPr bwMode="auto">
          <a:xfrm>
            <a:off x="11253714" y="184187"/>
            <a:ext cx="825500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5402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E690C-0D25-433C-B480-E23002CF6E1A}" type="datetimeFigureOut">
              <a:rPr lang="en-US" smtClean="0"/>
              <a:t>8/4/2022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141DC-3847-478D-9766-72BFA1D1AA79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19">
            <a:extLst>
              <a:ext uri="{FF2B5EF4-FFF2-40B4-BE49-F238E27FC236}">
                <a16:creationId xmlns:a16="http://schemas.microsoft.com/office/drawing/2014/main" id="{B875D9D5-3D87-4C69-9022-D96B9979029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15" b="1709"/>
          <a:stretch>
            <a:fillRect/>
          </a:stretch>
        </p:blipFill>
        <p:spPr bwMode="auto">
          <a:xfrm>
            <a:off x="11253714" y="184187"/>
            <a:ext cx="825500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7869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E690C-0D25-433C-B480-E23002CF6E1A}" type="datetimeFigureOut">
              <a:rPr lang="en-US" smtClean="0"/>
              <a:t>8/4/2022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141DC-3847-478D-9766-72BFA1D1AA79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19">
            <a:extLst>
              <a:ext uri="{FF2B5EF4-FFF2-40B4-BE49-F238E27FC236}">
                <a16:creationId xmlns:a16="http://schemas.microsoft.com/office/drawing/2014/main" id="{37F5C7F1-FFC0-41EF-B222-79A332AB80E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15" b="1709"/>
          <a:stretch>
            <a:fillRect/>
          </a:stretch>
        </p:blipFill>
        <p:spPr bwMode="auto">
          <a:xfrm>
            <a:off x="11253714" y="184187"/>
            <a:ext cx="825500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9115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E690C-0D25-433C-B480-E23002CF6E1A}" type="datetimeFigureOut">
              <a:rPr lang="en-US" smtClean="0"/>
              <a:t>8/4/2022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141DC-3847-478D-9766-72BFA1D1AA79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9">
            <a:extLst>
              <a:ext uri="{FF2B5EF4-FFF2-40B4-BE49-F238E27FC236}">
                <a16:creationId xmlns:a16="http://schemas.microsoft.com/office/drawing/2014/main" id="{1A0744C5-B531-4EC8-A08A-22450C703A4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15" b="1709"/>
          <a:stretch>
            <a:fillRect/>
          </a:stretch>
        </p:blipFill>
        <p:spPr bwMode="auto">
          <a:xfrm>
            <a:off x="11253714" y="184187"/>
            <a:ext cx="825500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2185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E690C-0D25-433C-B480-E23002CF6E1A}" type="datetimeFigureOut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141DC-3847-478D-9766-72BFA1D1AA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568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E690C-0D25-433C-B480-E23002CF6E1A}" type="datetimeFigureOut">
              <a:rPr lang="en-US" smtClean="0"/>
              <a:t>8/4/2022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141DC-3847-478D-9766-72BFA1D1AA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775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E690C-0D25-433C-B480-E23002CF6E1A}" type="datetimeFigureOut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141DC-3847-478D-9766-72BFA1D1AA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130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E690C-0D25-433C-B480-E23002CF6E1A}" type="datetimeFigureOut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141DC-3847-478D-9766-72BFA1D1AA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739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4E690C-0D25-433C-B480-E23002CF6E1A}" type="datetimeFigureOut">
              <a:rPr lang="en-US" smtClean="0"/>
              <a:t>8/4/2022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0141DC-3847-478D-9766-72BFA1D1AA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23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7C3CCFB-483D-4355-AE25-4294E6125C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Space Shuttle Launch Availability Circa 2003-2005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9D7DA9B6-3835-4795-B3AE-C511D3DADB0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SACD Risk Workshop</a:t>
            </a:r>
          </a:p>
          <a:p>
            <a:r>
              <a:rPr lang="en-US" dirty="0"/>
              <a:t>William M. Cirillo</a:t>
            </a:r>
          </a:p>
          <a:p>
            <a:r>
              <a:rPr lang="en-US" dirty="0"/>
              <a:t>Space Mission Analysis Branch</a:t>
            </a:r>
          </a:p>
          <a:p>
            <a:r>
              <a:rPr lang="en-US" dirty="0"/>
              <a:t>August 10, 2022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EA9D9C13-F7C9-484B-B442-503E387E59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74" y="184187"/>
            <a:ext cx="975238" cy="798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9">
            <a:extLst>
              <a:ext uri="{FF2B5EF4-FFF2-40B4-BE49-F238E27FC236}">
                <a16:creationId xmlns:a16="http://schemas.microsoft.com/office/drawing/2014/main" id="{2ADB0E05-59A5-49CD-BDF9-8265A50EFA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15" b="1709"/>
          <a:stretch>
            <a:fillRect/>
          </a:stretch>
        </p:blipFill>
        <p:spPr bwMode="auto">
          <a:xfrm>
            <a:off x="11253714" y="184187"/>
            <a:ext cx="825500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6850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B2744DF-1505-4601-98E5-04E923B05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2095"/>
            <a:ext cx="10515600" cy="327026"/>
          </a:xfrm>
        </p:spPr>
        <p:txBody>
          <a:bodyPr>
            <a:normAutofit fontScale="90000"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+mn-lt"/>
              </a:rPr>
              <a:t>Situation (context of risk activity)</a:t>
            </a:r>
          </a:p>
        </p:txBody>
      </p:sp>
      <p:sp>
        <p:nvSpPr>
          <p:cNvPr id="71" name="Content Placeholder 70">
            <a:extLst>
              <a:ext uri="{FF2B5EF4-FFF2-40B4-BE49-F238E27FC236}">
                <a16:creationId xmlns:a16="http://schemas.microsoft.com/office/drawing/2014/main" id="{84ABFE0F-770D-4CBC-8B56-14D76A025E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36" y="582775"/>
            <a:ext cx="3454399" cy="5208108"/>
          </a:xfrm>
        </p:spPr>
        <p:txBody>
          <a:bodyPr>
            <a:no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2003 (February) </a:t>
            </a:r>
            <a:r>
              <a:rPr lang="en-US" sz="1400" dirty="0"/>
              <a:t>Loss of Space Shuttle </a:t>
            </a:r>
            <a:r>
              <a:rPr lang="en-US" sz="1400" i="1" dirty="0"/>
              <a:t>Columbia.</a:t>
            </a:r>
          </a:p>
          <a:p>
            <a:r>
              <a:rPr lang="en-US" sz="1400" b="1" dirty="0">
                <a:solidFill>
                  <a:srgbClr val="002060"/>
                </a:solidFill>
              </a:rPr>
              <a:t>2004 (January) </a:t>
            </a:r>
            <a:r>
              <a:rPr lang="en-US" sz="1400" dirty="0"/>
              <a:t>President George W. Bush releases “Vision for Space Exploration”.</a:t>
            </a:r>
          </a:p>
          <a:p>
            <a:r>
              <a:rPr lang="en-US" sz="1400" b="1" dirty="0">
                <a:solidFill>
                  <a:srgbClr val="002060"/>
                </a:solidFill>
              </a:rPr>
              <a:t>2004 (Summer) </a:t>
            </a:r>
            <a:r>
              <a:rPr lang="en-US" sz="1400" dirty="0"/>
              <a:t>NASA Administrator Sean C. O’Keefe and Human Spaceflight leadership informed that 28-flight Space Shuttle manifest to complete the International Space Station (ISS) would not be completed by 2010.</a:t>
            </a:r>
          </a:p>
          <a:p>
            <a:r>
              <a:rPr lang="en-US" sz="1400" b="1" dirty="0">
                <a:solidFill>
                  <a:srgbClr val="002060"/>
                </a:solidFill>
              </a:rPr>
              <a:t>2005 (April) </a:t>
            </a:r>
            <a:r>
              <a:rPr lang="en-US" sz="1400" dirty="0"/>
              <a:t>– Michael D. Griffin becomes NASA Administrator.</a:t>
            </a:r>
          </a:p>
          <a:p>
            <a:r>
              <a:rPr lang="en-US" sz="1400" b="1" dirty="0"/>
              <a:t>2005 (Summer) </a:t>
            </a:r>
            <a:r>
              <a:rPr lang="en-US" sz="1400" i="1" dirty="0"/>
              <a:t>Exploration Systems Architecture Study </a:t>
            </a:r>
            <a:r>
              <a:rPr lang="en-US" sz="1400" dirty="0"/>
              <a:t>(ESAS) &amp; </a:t>
            </a:r>
            <a:r>
              <a:rPr lang="en-US" sz="1400" i="1" dirty="0"/>
              <a:t>Shuttle/Station Configuration Team </a:t>
            </a:r>
            <a:r>
              <a:rPr lang="en-US" sz="1400" dirty="0"/>
              <a:t>(SSCOT).</a:t>
            </a:r>
          </a:p>
          <a:p>
            <a:pPr marL="284163" lvl="1" indent="-171450">
              <a:buFont typeface="Wingdings" panose="05000000000000000000" pitchFamily="2" charset="2"/>
              <a:buChar char="Ø"/>
            </a:pPr>
            <a:r>
              <a:rPr lang="en-US" sz="1100" dirty="0"/>
              <a:t>“NASA is also currently </a:t>
            </a:r>
            <a:r>
              <a:rPr lang="en-US" sz="1100" b="1" i="1" dirty="0">
                <a:solidFill>
                  <a:srgbClr val="002060"/>
                </a:solidFill>
              </a:rPr>
              <a:t>examining alternative configurations for the Space Station </a:t>
            </a:r>
            <a:r>
              <a:rPr lang="en-US" sz="1100" dirty="0"/>
              <a:t>that meet the goals of the Vision and the needs of our international partners, while maintaining safety as our highest priority. This team is conducting a 60-day study of the configuration options for the ISS and </a:t>
            </a:r>
            <a:r>
              <a:rPr lang="en-US" sz="1100" b="1" i="1" dirty="0">
                <a:solidFill>
                  <a:srgbClr val="002060"/>
                </a:solidFill>
              </a:rPr>
              <a:t>assessing the related number of flights needed by the Space Shuttle before it retires no later than the year 2010</a:t>
            </a:r>
            <a:r>
              <a:rPr lang="en-US" sz="1100" dirty="0"/>
              <a:t>. The scope of the Shuttle/Station Configuration Options Team study spans ISS assembly, operations, and use and considers such factors as international partner commitments, research utilization, cost, and ISS sustainability. ” Michael D. Griffin Statement to Committee on Science, House of Representatives, June 27, 2005</a:t>
            </a:r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B4E201BD-CD0F-4089-85E3-071956F6AE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6667" y="982480"/>
            <a:ext cx="8361145" cy="5598930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0AF8F073-D809-4833-8625-5A1C548BCEF9}"/>
              </a:ext>
            </a:extLst>
          </p:cNvPr>
          <p:cNvSpPr txBox="1"/>
          <p:nvPr/>
        </p:nvSpPr>
        <p:spPr>
          <a:xfrm>
            <a:off x="5455150" y="290872"/>
            <a:ext cx="47241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en-US" sz="1800" b="1" dirty="0">
                <a:solidFill>
                  <a:srgbClr val="002060"/>
                </a:solidFill>
              </a:rPr>
              <a:t>Vision for Space Exploration</a:t>
            </a:r>
            <a:br>
              <a:rPr lang="en-US" altLang="en-US" sz="1800" b="1" dirty="0">
                <a:solidFill>
                  <a:srgbClr val="002060"/>
                </a:solidFill>
              </a:rPr>
            </a:br>
            <a:r>
              <a:rPr lang="en-US" altLang="en-US" sz="1800" b="1" dirty="0">
                <a:solidFill>
                  <a:srgbClr val="002060"/>
                </a:solidFill>
              </a:rPr>
              <a:t>ISS &amp; Space Shuttle Program Related Objectives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A82A0B-D786-401F-AFAA-16F7CAE7B217}"/>
              </a:ext>
            </a:extLst>
          </p:cNvPr>
          <p:cNvSpPr txBox="1"/>
          <p:nvPr/>
        </p:nvSpPr>
        <p:spPr>
          <a:xfrm>
            <a:off x="11884745" y="6528513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15561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B2744DF-1505-4601-98E5-04E923B05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2095"/>
            <a:ext cx="10515600" cy="327026"/>
          </a:xfrm>
        </p:spPr>
        <p:txBody>
          <a:bodyPr>
            <a:normAutofit fontScale="90000"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+mn-lt"/>
              </a:rPr>
              <a:t>Task (definition of activity)</a:t>
            </a:r>
          </a:p>
        </p:txBody>
      </p:sp>
      <p:sp>
        <p:nvSpPr>
          <p:cNvPr id="71" name="Content Placeholder 70">
            <a:extLst>
              <a:ext uri="{FF2B5EF4-FFF2-40B4-BE49-F238E27FC236}">
                <a16:creationId xmlns:a16="http://schemas.microsoft.com/office/drawing/2014/main" id="{84ABFE0F-770D-4CBC-8B56-14D76A025E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36" y="582775"/>
            <a:ext cx="3454399" cy="5208108"/>
          </a:xfrm>
        </p:spPr>
        <p:txBody>
          <a:bodyPr>
            <a:no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2005 (May) </a:t>
            </a:r>
            <a:r>
              <a:rPr lang="en-US" sz="1400" dirty="0"/>
              <a:t>Administrator Griffin informed by White House that they would sanction a total of 15 Space Shuttle flights before retirement at the end of FY2010. </a:t>
            </a:r>
          </a:p>
          <a:p>
            <a:r>
              <a:rPr lang="en-US" sz="1400" b="1" dirty="0">
                <a:solidFill>
                  <a:srgbClr val="002060"/>
                </a:solidFill>
              </a:rPr>
              <a:t>2005 (May) </a:t>
            </a:r>
            <a:r>
              <a:rPr lang="en-US" sz="1400" dirty="0"/>
              <a:t>under the auspices of the ESAS and SSCOT teams, a small group was chartered with analyzing several Space Shuttle flight manifests to determine how many Space Shuttle flights were likely to be achieved post Return to Flight.</a:t>
            </a:r>
          </a:p>
          <a:p>
            <a:pPr marL="398462" lvl="1" indent="-171450">
              <a:buFont typeface="Wingdings" panose="05000000000000000000" pitchFamily="2" charset="2"/>
              <a:buChar char="Ø"/>
            </a:pPr>
            <a:r>
              <a:rPr lang="en-US" sz="1200" b="1" dirty="0">
                <a:solidFill>
                  <a:srgbClr val="002060"/>
                </a:solidFill>
              </a:rPr>
              <a:t>22+1 Flight Sequence</a:t>
            </a:r>
          </a:p>
          <a:p>
            <a:pPr lvl="1"/>
            <a:r>
              <a:rPr lang="en-US" sz="1000" dirty="0"/>
              <a:t>Completes ESA and JAXA International Partner module delivery as scheduled</a:t>
            </a:r>
          </a:p>
          <a:p>
            <a:pPr lvl="1"/>
            <a:r>
              <a:rPr lang="en-US" sz="1000" dirty="0"/>
              <a:t>Removes RSA Science Power Module</a:t>
            </a:r>
          </a:p>
          <a:p>
            <a:pPr lvl="1"/>
            <a:r>
              <a:rPr lang="en-US" sz="1000" dirty="0"/>
              <a:t>Maximizes Maintenance and Spares pre-positioning delivery</a:t>
            </a:r>
          </a:p>
          <a:p>
            <a:pPr lvl="1"/>
            <a:r>
              <a:rPr lang="en-US" sz="1000" dirty="0"/>
              <a:t>Requires ORU Store and Burn philosophy</a:t>
            </a:r>
          </a:p>
          <a:p>
            <a:pPr marL="396875" indent="-169863">
              <a:buFont typeface="Wingdings" panose="05000000000000000000" pitchFamily="2" charset="2"/>
              <a:buChar char="Ø"/>
            </a:pPr>
            <a:r>
              <a:rPr lang="en-US" sz="1100" b="1" dirty="0">
                <a:solidFill>
                  <a:srgbClr val="002060"/>
                </a:solidFill>
              </a:rPr>
              <a:t>17+1 Flight Sequence</a:t>
            </a:r>
          </a:p>
          <a:p>
            <a:pPr lvl="1"/>
            <a:r>
              <a:rPr lang="en-US" sz="1000" dirty="0"/>
              <a:t>Completes ESA and JAXA International Partner module delivery as scheduled</a:t>
            </a:r>
          </a:p>
          <a:p>
            <a:pPr lvl="1"/>
            <a:r>
              <a:rPr lang="en-US" sz="1000" dirty="0"/>
              <a:t>Removes RSA Science Power Module</a:t>
            </a:r>
          </a:p>
          <a:p>
            <a:pPr lvl="1"/>
            <a:r>
              <a:rPr lang="en-US" sz="1000" dirty="0"/>
              <a:t>Significantly reduces IP outfitting</a:t>
            </a:r>
          </a:p>
          <a:p>
            <a:pPr lvl="1"/>
            <a:r>
              <a:rPr lang="en-US" sz="1000" dirty="0"/>
              <a:t>Reduces Maintenance and Spares delivery</a:t>
            </a:r>
          </a:p>
          <a:p>
            <a:pPr lvl="1"/>
            <a:r>
              <a:rPr lang="en-US" sz="1000" dirty="0"/>
              <a:t>Requires ORU Store and Burn philosophy</a:t>
            </a:r>
          </a:p>
          <a:p>
            <a:pPr marL="396875" indent="-169863">
              <a:buFont typeface="Wingdings" panose="05000000000000000000" pitchFamily="2" charset="2"/>
              <a:buChar char="Ø"/>
            </a:pPr>
            <a:r>
              <a:rPr lang="en-US" sz="1100" b="1" dirty="0">
                <a:solidFill>
                  <a:srgbClr val="002060"/>
                </a:solidFill>
              </a:rPr>
              <a:t>≤ 12 Flight Sequence with Deferred Assembly</a:t>
            </a:r>
          </a:p>
          <a:p>
            <a:pPr lvl="1"/>
            <a:r>
              <a:rPr lang="en-US" sz="1000" dirty="0"/>
              <a:t>Defers ISS assembly post 11A until Exploration HLLV is available [~mid-2011]</a:t>
            </a:r>
          </a:p>
          <a:p>
            <a:pPr lvl="1"/>
            <a:r>
              <a:rPr lang="en-US" sz="1000" dirty="0"/>
              <a:t>Maximizes early ISS exploration utilization</a:t>
            </a:r>
          </a:p>
          <a:p>
            <a:pPr lvl="1"/>
            <a:r>
              <a:rPr lang="en-US" sz="1000" dirty="0"/>
              <a:t>Reduced number of ISS flights increases crew safety</a:t>
            </a:r>
          </a:p>
          <a:p>
            <a:pPr lvl="1"/>
            <a:endParaRPr lang="en-US" sz="700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0AF8F073-D809-4833-8625-5A1C548BCEF9}"/>
              </a:ext>
            </a:extLst>
          </p:cNvPr>
          <p:cNvSpPr txBox="1"/>
          <p:nvPr/>
        </p:nvSpPr>
        <p:spPr>
          <a:xfrm>
            <a:off x="5139317" y="574409"/>
            <a:ext cx="5217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1800" b="1" dirty="0">
                <a:solidFill>
                  <a:srgbClr val="002060"/>
                </a:solidFill>
              </a:rPr>
              <a:t>Final ISS Vehicle Configuration circa January 2005 Heads of Agencies Meeting</a:t>
            </a: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3A2B239-C3AC-4211-A268-DE21015EFF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1318" y="1326858"/>
            <a:ext cx="8693040" cy="51507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50772D0-BC86-41C7-9DDE-A697D0034B0E}"/>
              </a:ext>
            </a:extLst>
          </p:cNvPr>
          <p:cNvSpPr txBox="1"/>
          <p:nvPr/>
        </p:nvSpPr>
        <p:spPr>
          <a:xfrm>
            <a:off x="11884745" y="6528513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974024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B2744DF-1505-4601-98E5-04E923B05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2095"/>
            <a:ext cx="10515600" cy="327026"/>
          </a:xfrm>
        </p:spPr>
        <p:txBody>
          <a:bodyPr>
            <a:normAutofit fontScale="90000"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+mn-lt"/>
              </a:rPr>
              <a:t>Action (methods used to address the problem)</a:t>
            </a:r>
          </a:p>
        </p:txBody>
      </p:sp>
      <p:sp>
        <p:nvSpPr>
          <p:cNvPr id="71" name="Content Placeholder 70">
            <a:extLst>
              <a:ext uri="{FF2B5EF4-FFF2-40B4-BE49-F238E27FC236}">
                <a16:creationId xmlns:a16="http://schemas.microsoft.com/office/drawing/2014/main" id="{84ABFE0F-770D-4CBC-8B56-14D76A025E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36" y="582775"/>
            <a:ext cx="3454399" cy="5208108"/>
          </a:xfrm>
        </p:spPr>
        <p:txBody>
          <a:bodyPr>
            <a:noAutofit/>
          </a:bodyPr>
          <a:lstStyle/>
          <a:p>
            <a:r>
              <a:rPr lang="en-US" sz="1400" dirty="0"/>
              <a:t>Utilized a discrete event simulation model, the </a:t>
            </a:r>
            <a:r>
              <a:rPr lang="en-US" sz="1400" b="1" dirty="0">
                <a:solidFill>
                  <a:srgbClr val="002060"/>
                </a:solidFill>
              </a:rPr>
              <a:t>Manifest Assessment Simulation Tool (MAST)</a:t>
            </a:r>
            <a:r>
              <a:rPr lang="en-US" sz="1400" dirty="0"/>
              <a:t>, developed by Dr. Grant Cates, Kennedy Space Center (KSC).</a:t>
            </a:r>
          </a:p>
          <a:p>
            <a:r>
              <a:rPr lang="en-US" sz="1400" dirty="0"/>
              <a:t>Dr. Cates </a:t>
            </a:r>
            <a:r>
              <a:rPr lang="en-US" altLang="en-US" sz="1400" dirty="0"/>
              <a:t>worked with the Space Shuttle Program Offices at JSC and KSC as well as the Space Operations Mission Directorate and ISS Program Office to develop a Conservative, Neutral, and Optimistic flight rate set of Input Parameters, including:</a:t>
            </a:r>
          </a:p>
          <a:p>
            <a:pPr marL="401638" lvl="1" indent="-173038">
              <a:lnSpc>
                <a:spcPct val="80000"/>
              </a:lnSpc>
              <a:spcBef>
                <a:spcPct val="35000"/>
              </a:spcBef>
              <a:spcAft>
                <a:spcPct val="10000"/>
              </a:spcAft>
              <a:buFont typeface="Wingdings" panose="05000000000000000000" pitchFamily="2" charset="2"/>
              <a:buChar char="Ø"/>
            </a:pPr>
            <a:r>
              <a:rPr lang="en-US" altLang="en-US" sz="1200" dirty="0"/>
              <a:t>Workforce Augmentation</a:t>
            </a:r>
          </a:p>
          <a:p>
            <a:pPr marL="401638" lvl="1" indent="-173038">
              <a:lnSpc>
                <a:spcPct val="80000"/>
              </a:lnSpc>
              <a:spcBef>
                <a:spcPct val="35000"/>
              </a:spcBef>
              <a:spcAft>
                <a:spcPct val="10000"/>
              </a:spcAft>
              <a:buFont typeface="Wingdings" panose="05000000000000000000" pitchFamily="2" charset="2"/>
              <a:buChar char="Ø"/>
            </a:pPr>
            <a:r>
              <a:rPr lang="en-US" altLang="en-US" sz="1200" dirty="0"/>
              <a:t>Embedded margin in manifest</a:t>
            </a:r>
          </a:p>
          <a:p>
            <a:pPr marL="401638" lvl="1" indent="-173038">
              <a:lnSpc>
                <a:spcPct val="80000"/>
              </a:lnSpc>
              <a:spcBef>
                <a:spcPct val="35000"/>
              </a:spcBef>
              <a:spcAft>
                <a:spcPct val="10000"/>
              </a:spcAft>
              <a:buFont typeface="Wingdings" panose="05000000000000000000" pitchFamily="2" charset="2"/>
              <a:buChar char="Ø"/>
            </a:pPr>
            <a:r>
              <a:rPr lang="en-US" altLang="en-US" sz="1200" dirty="0"/>
              <a:t>Launch in daylight requirement can be extended</a:t>
            </a:r>
          </a:p>
          <a:p>
            <a:pPr marL="401638" lvl="1" indent="-173038">
              <a:lnSpc>
                <a:spcPct val="80000"/>
              </a:lnSpc>
              <a:spcBef>
                <a:spcPct val="35000"/>
              </a:spcBef>
              <a:spcAft>
                <a:spcPct val="10000"/>
              </a:spcAft>
              <a:buFont typeface="Wingdings" panose="05000000000000000000" pitchFamily="2" charset="2"/>
              <a:buChar char="Ø"/>
            </a:pPr>
            <a:r>
              <a:rPr lang="en-US" altLang="en-US" sz="1200" dirty="0"/>
              <a:t>Launch on need requirement can be extended</a:t>
            </a:r>
          </a:p>
          <a:p>
            <a:pPr marL="401638" lvl="1" indent="-173038">
              <a:lnSpc>
                <a:spcPct val="80000"/>
              </a:lnSpc>
              <a:spcBef>
                <a:spcPct val="35000"/>
              </a:spcBef>
              <a:spcAft>
                <a:spcPct val="10000"/>
              </a:spcAft>
              <a:buFont typeface="Wingdings" panose="05000000000000000000" pitchFamily="2" charset="2"/>
              <a:buChar char="Ø"/>
            </a:pPr>
            <a:r>
              <a:rPr lang="en-US" altLang="en-US" sz="1200" dirty="0"/>
              <a:t>Loss of vehicle probability can be specified</a:t>
            </a:r>
          </a:p>
          <a:p>
            <a:pPr marL="401638" lvl="1" indent="-173038">
              <a:lnSpc>
                <a:spcPct val="80000"/>
              </a:lnSpc>
              <a:spcBef>
                <a:spcPct val="35000"/>
              </a:spcBef>
              <a:spcAft>
                <a:spcPct val="10000"/>
              </a:spcAft>
              <a:buFont typeface="Wingdings" panose="05000000000000000000" pitchFamily="2" charset="2"/>
              <a:buChar char="Ø"/>
            </a:pPr>
            <a:r>
              <a:rPr lang="en-US" altLang="en-US" sz="1200" dirty="0"/>
              <a:t>Loss of mission probability can be specified</a:t>
            </a:r>
          </a:p>
          <a:p>
            <a:pPr marL="401638" lvl="1" indent="-173038">
              <a:lnSpc>
                <a:spcPct val="80000"/>
              </a:lnSpc>
              <a:spcBef>
                <a:spcPct val="35000"/>
              </a:spcBef>
              <a:spcAft>
                <a:spcPct val="10000"/>
              </a:spcAft>
              <a:buFont typeface="Wingdings" panose="05000000000000000000" pitchFamily="2" charset="2"/>
              <a:buChar char="Ø"/>
            </a:pPr>
            <a:r>
              <a:rPr lang="en-US" altLang="en-US" sz="1200" dirty="0"/>
              <a:t>Beta angle requirement can be altered</a:t>
            </a:r>
          </a:p>
          <a:p>
            <a:pPr marL="401638" lvl="1" indent="-173038">
              <a:lnSpc>
                <a:spcPct val="80000"/>
              </a:lnSpc>
              <a:spcBef>
                <a:spcPct val="35000"/>
              </a:spcBef>
              <a:spcAft>
                <a:spcPct val="10000"/>
              </a:spcAft>
              <a:buFont typeface="Wingdings" panose="05000000000000000000" pitchFamily="2" charset="2"/>
              <a:buChar char="Ø"/>
            </a:pPr>
            <a:r>
              <a:rPr lang="en-US" altLang="en-US" sz="1200" dirty="0"/>
              <a:t>Infrastructure assumptions regarding when facilities are closed</a:t>
            </a:r>
          </a:p>
          <a:p>
            <a:pPr marL="401638" lvl="1" indent="-173038">
              <a:lnSpc>
                <a:spcPct val="80000"/>
              </a:lnSpc>
              <a:spcBef>
                <a:spcPct val="35000"/>
              </a:spcBef>
              <a:spcAft>
                <a:spcPct val="10000"/>
              </a:spcAft>
              <a:buFont typeface="Wingdings" panose="05000000000000000000" pitchFamily="2" charset="2"/>
              <a:buChar char="Ø"/>
            </a:pPr>
            <a:r>
              <a:rPr lang="en-US" altLang="en-US" sz="1200" dirty="0"/>
              <a:t>Empirical or Theoretical Distributions</a:t>
            </a:r>
          </a:p>
          <a:p>
            <a:pPr marL="401638" lvl="1" indent="-173038">
              <a:lnSpc>
                <a:spcPct val="80000"/>
              </a:lnSpc>
              <a:spcBef>
                <a:spcPct val="35000"/>
              </a:spcBef>
              <a:spcAft>
                <a:spcPct val="10000"/>
              </a:spcAft>
              <a:buFont typeface="Wingdings" panose="05000000000000000000" pitchFamily="2" charset="2"/>
              <a:buChar char="Ø"/>
            </a:pPr>
            <a:r>
              <a:rPr lang="en-US" altLang="en-US" sz="1200" dirty="0"/>
              <a:t>More optimistic launch probabilities</a:t>
            </a:r>
          </a:p>
          <a:p>
            <a:pPr marL="401638" lvl="1" indent="-173038">
              <a:lnSpc>
                <a:spcPct val="80000"/>
              </a:lnSpc>
              <a:spcBef>
                <a:spcPct val="35000"/>
              </a:spcBef>
              <a:spcAft>
                <a:spcPct val="10000"/>
              </a:spcAft>
              <a:buFont typeface="Wingdings" panose="05000000000000000000" pitchFamily="2" charset="2"/>
              <a:buChar char="Ø"/>
            </a:pPr>
            <a:r>
              <a:rPr lang="en-US" altLang="en-US" sz="1200" dirty="0"/>
              <a:t>Hubble mission scenario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0AF8F073-D809-4833-8625-5A1C548BCEF9}"/>
              </a:ext>
            </a:extLst>
          </p:cNvPr>
          <p:cNvSpPr txBox="1"/>
          <p:nvPr/>
        </p:nvSpPr>
        <p:spPr>
          <a:xfrm>
            <a:off x="5139317" y="744524"/>
            <a:ext cx="5217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1800" b="1" dirty="0">
                <a:solidFill>
                  <a:srgbClr val="002060"/>
                </a:solidFill>
              </a:rPr>
              <a:t>Manifest Assessment Simulation Tool (MAST)</a:t>
            </a: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61755640-6407-4EF2-AAA5-650007AF2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11708" y="1271632"/>
            <a:ext cx="3911918" cy="2072640"/>
          </a:xfrm>
          <a:prstGeom prst="rect">
            <a:avLst/>
          </a:prstGeo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CCC99AB3-752C-4761-A5BA-7F96C1D005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3095" y="1356174"/>
            <a:ext cx="3784600" cy="1957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" name="Picture 5">
            <a:extLst>
              <a:ext uri="{FF2B5EF4-FFF2-40B4-BE49-F238E27FC236}">
                <a16:creationId xmlns:a16="http://schemas.microsoft.com/office/drawing/2014/main" id="{6CCC3206-92C3-4BA7-903C-570B52834B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9693" y="3474824"/>
            <a:ext cx="5622608" cy="3148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6EA534D-B3E3-4D79-9F26-5A702C715256}"/>
              </a:ext>
            </a:extLst>
          </p:cNvPr>
          <p:cNvSpPr txBox="1"/>
          <p:nvPr/>
        </p:nvSpPr>
        <p:spPr>
          <a:xfrm>
            <a:off x="11884745" y="6528513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986221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B2744DF-1505-4601-98E5-04E923B05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2095"/>
            <a:ext cx="10515600" cy="327026"/>
          </a:xfrm>
        </p:spPr>
        <p:txBody>
          <a:bodyPr>
            <a:normAutofit fontScale="90000"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+mn-lt"/>
              </a:rPr>
              <a:t>Action (methods used to address the problem) (Concluded)</a:t>
            </a:r>
          </a:p>
        </p:txBody>
      </p:sp>
      <p:sp>
        <p:nvSpPr>
          <p:cNvPr id="71" name="Content Placeholder 70">
            <a:extLst>
              <a:ext uri="{FF2B5EF4-FFF2-40B4-BE49-F238E27FC236}">
                <a16:creationId xmlns:a16="http://schemas.microsoft.com/office/drawing/2014/main" id="{84ABFE0F-770D-4CBC-8B56-14D76A025E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36" y="582775"/>
            <a:ext cx="3454399" cy="5208108"/>
          </a:xfrm>
        </p:spPr>
        <p:txBody>
          <a:bodyPr>
            <a:noAutofit/>
          </a:bodyPr>
          <a:lstStyle/>
          <a:p>
            <a:r>
              <a:rPr lang="en-US" sz="1400" dirty="0"/>
              <a:t>MAST was used to analyze each potential Space Shuttle flight manifest.</a:t>
            </a:r>
          </a:p>
          <a:p>
            <a:r>
              <a:rPr lang="en-US" sz="1400" dirty="0"/>
              <a:t>For each Space Shuttle flight manifest option, the probability of achieving the number of launches through a given period (Fiscal Year) was determined</a:t>
            </a:r>
          </a:p>
          <a:p>
            <a:pPr lvl="1"/>
            <a:endParaRPr lang="en-US" sz="700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0AF8F073-D809-4833-8625-5A1C548BCEF9}"/>
              </a:ext>
            </a:extLst>
          </p:cNvPr>
          <p:cNvSpPr txBox="1"/>
          <p:nvPr/>
        </p:nvSpPr>
        <p:spPr>
          <a:xfrm>
            <a:off x="5139317" y="744524"/>
            <a:ext cx="5217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1800" b="1" i="1" dirty="0">
                <a:solidFill>
                  <a:srgbClr val="002060"/>
                </a:solidFill>
              </a:rPr>
              <a:t>Expected*</a:t>
            </a:r>
            <a:r>
              <a:rPr lang="en-US" altLang="en-US" sz="1800" b="1" dirty="0">
                <a:solidFill>
                  <a:srgbClr val="002060"/>
                </a:solidFill>
              </a:rPr>
              <a:t> Number of Space Shuttle Flights by Fiscal Year Based on Manifest Option 05B-14</a:t>
            </a: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52E9F9-21DF-4C17-B442-93F54460B8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474"/>
          <a:stretch/>
        </p:blipFill>
        <p:spPr>
          <a:xfrm>
            <a:off x="2995266" y="1390855"/>
            <a:ext cx="8839966" cy="53160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4EAFAD-964A-4F4E-A47D-C64736A335B6}"/>
              </a:ext>
            </a:extLst>
          </p:cNvPr>
          <p:cNvSpPr txBox="1"/>
          <p:nvPr/>
        </p:nvSpPr>
        <p:spPr>
          <a:xfrm>
            <a:off x="11884745" y="6528513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2650966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B2744DF-1505-4601-98E5-04E923B05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2095"/>
            <a:ext cx="10515600" cy="327026"/>
          </a:xfrm>
        </p:spPr>
        <p:txBody>
          <a:bodyPr>
            <a:normAutofit fontScale="90000"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+mn-lt"/>
              </a:rPr>
              <a:t>Results (how did this activity inform decisions… etc.)</a:t>
            </a:r>
          </a:p>
        </p:txBody>
      </p:sp>
      <p:sp>
        <p:nvSpPr>
          <p:cNvPr id="71" name="Content Placeholder 70">
            <a:extLst>
              <a:ext uri="{FF2B5EF4-FFF2-40B4-BE49-F238E27FC236}">
                <a16:creationId xmlns:a16="http://schemas.microsoft.com/office/drawing/2014/main" id="{84ABFE0F-770D-4CBC-8B56-14D76A025E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36" y="582775"/>
            <a:ext cx="3454399" cy="5208108"/>
          </a:xfrm>
        </p:spPr>
        <p:txBody>
          <a:bodyPr>
            <a:no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2005 (July) </a:t>
            </a:r>
            <a:r>
              <a:rPr lang="en-US" sz="1400" dirty="0"/>
              <a:t>NASA Administrator Griffin negotiated with the White House to settle on a 20 (19+1)-flight Space Shuttle manifest to:</a:t>
            </a:r>
          </a:p>
          <a:p>
            <a:pPr marL="398463" lvl="1" indent="-168275">
              <a:buFont typeface="Wingdings" panose="05000000000000000000" pitchFamily="2" charset="2"/>
              <a:buChar char="Ø"/>
            </a:pPr>
            <a:r>
              <a:rPr lang="en-US" sz="1400" dirty="0"/>
              <a:t>Finish the assembly of the International Space Station to the greatest extent possible while honoring the VSE end of FY2010 retirement date, and;</a:t>
            </a:r>
          </a:p>
          <a:p>
            <a:pPr marL="398463" lvl="1" indent="-168275">
              <a:buFont typeface="Wingdings" panose="05000000000000000000" pitchFamily="2" charset="2"/>
              <a:buChar char="Ø"/>
            </a:pPr>
            <a:r>
              <a:rPr lang="en-US" sz="1400" dirty="0"/>
              <a:t>Conduct one final Hubble Space Telescope servicing mission.</a:t>
            </a:r>
          </a:p>
          <a:p>
            <a:r>
              <a:rPr lang="en-US" sz="1400" dirty="0"/>
              <a:t>After SSCOT ended, the SMAB-lead portion of the SSCOT team continued to update their analysis at the request of William Gerstenmaier, Associate Administrator for Human Exploration and Operations:</a:t>
            </a:r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Space Shuttle final flight ended on 21 July 2011.</a:t>
            </a:r>
          </a:p>
          <a:p>
            <a:pPr lvl="1"/>
            <a:endParaRPr lang="en-US" sz="700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0AF8F073-D809-4833-8625-5A1C548BCEF9}"/>
              </a:ext>
            </a:extLst>
          </p:cNvPr>
          <p:cNvSpPr txBox="1"/>
          <p:nvPr/>
        </p:nvSpPr>
        <p:spPr>
          <a:xfrm>
            <a:off x="5139317" y="556064"/>
            <a:ext cx="5217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1800" b="1" i="1" dirty="0">
                <a:solidFill>
                  <a:srgbClr val="002060"/>
                </a:solidFill>
              </a:rPr>
              <a:t>Expected*</a:t>
            </a:r>
            <a:r>
              <a:rPr lang="en-US" altLang="en-US" sz="1800" b="1" dirty="0">
                <a:solidFill>
                  <a:srgbClr val="002060"/>
                </a:solidFill>
              </a:rPr>
              <a:t> 22+1 Flight ISS Assembly Sequence Based on Manifest Option 05B-14</a:t>
            </a: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FFE1E6-4759-420D-A3D3-47550E70F1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4349" y="952841"/>
            <a:ext cx="7766977" cy="58038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86A3668-2DC7-43E5-B7CA-BCACF31EAF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546" y="3997694"/>
            <a:ext cx="3321389" cy="221425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4C41468-95BF-4E66-869C-E73B2611BDDD}"/>
              </a:ext>
            </a:extLst>
          </p:cNvPr>
          <p:cNvSpPr txBox="1"/>
          <p:nvPr/>
        </p:nvSpPr>
        <p:spPr>
          <a:xfrm>
            <a:off x="11884745" y="6528513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694503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's EVA Experienc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58999" y="701249"/>
            <a:ext cx="7274002" cy="545550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A2A2DA5-37A2-4DD3-9251-F92A6B33B7F7}"/>
              </a:ext>
            </a:extLst>
          </p:cNvPr>
          <p:cNvSpPr txBox="1"/>
          <p:nvPr/>
        </p:nvSpPr>
        <p:spPr>
          <a:xfrm>
            <a:off x="11884745" y="6528513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6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7B70E11-DEE4-4791-8881-E69A97A67482}"/>
              </a:ext>
            </a:extLst>
          </p:cNvPr>
          <p:cNvSpPr txBox="1">
            <a:spLocks/>
          </p:cNvSpPr>
          <p:nvPr/>
        </p:nvSpPr>
        <p:spPr>
          <a:xfrm>
            <a:off x="838200" y="202095"/>
            <a:ext cx="10515600" cy="327026"/>
          </a:xfrm>
          <a:prstGeom prst="rect">
            <a:avLst/>
          </a:prstGeom>
        </p:spPr>
        <p:txBody>
          <a:bodyPr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solidFill>
                  <a:srgbClr val="002060"/>
                </a:solidFill>
                <a:latin typeface="+mn-lt"/>
              </a:rPr>
              <a:t>Risks…they come in many forms…</a:t>
            </a:r>
          </a:p>
        </p:txBody>
      </p:sp>
    </p:spTree>
    <p:extLst>
      <p:ext uri="{BB962C8B-B14F-4D97-AF65-F5344CB8AC3E}">
        <p14:creationId xmlns:p14="http://schemas.microsoft.com/office/powerpoint/2010/main" val="3005105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5929</TotalTime>
  <Words>796</Words>
  <Application>Microsoft Office PowerPoint</Application>
  <PresentationFormat>Widescreen</PresentationFormat>
  <Paragraphs>72</Paragraphs>
  <Slides>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Office Theme</vt:lpstr>
      <vt:lpstr>Space Shuttle Launch Availability Circa 2003-2005</vt:lpstr>
      <vt:lpstr>Situation (context of risk activity)</vt:lpstr>
      <vt:lpstr>Task (definition of activity)</vt:lpstr>
      <vt:lpstr>Action (methods used to address the problem)</vt:lpstr>
      <vt:lpstr>Action (methods used to address the problem) (Concluded)</vt:lpstr>
      <vt:lpstr>Results (how did this activity inform decisions… etc.)</vt:lpstr>
      <vt:lpstr>PowerPoint Presentation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Cirillo, William M. (LARC-E402)</dc:creator>
  <cp:lastModifiedBy>Cirillo, William M. (LARC-E402)</cp:lastModifiedBy>
  <cp:revision>69</cp:revision>
  <dcterms:created xsi:type="dcterms:W3CDTF">2018-07-24T16:06:16Z</dcterms:created>
  <dcterms:modified xsi:type="dcterms:W3CDTF">2022-08-04T20:52:57Z</dcterms:modified>
</cp:coreProperties>
</file>