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374" r:id="rId5"/>
    <p:sldId id="833" r:id="rId6"/>
    <p:sldId id="834" r:id="rId7"/>
    <p:sldId id="835" r:id="rId8"/>
    <p:sldId id="836" r:id="rId9"/>
    <p:sldId id="364" r:id="rId10"/>
    <p:sldId id="363" r:id="rId11"/>
    <p:sldId id="837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46" userDrawn="1">
          <p15:clr>
            <a:srgbClr val="A4A3A4"/>
          </p15:clr>
        </p15:guide>
        <p15:guide id="2" pos="72" userDrawn="1">
          <p15:clr>
            <a:srgbClr val="A4A3A4"/>
          </p15:clr>
        </p15:guide>
        <p15:guide id="4" orient="horz" pos="1598" userDrawn="1">
          <p15:clr>
            <a:srgbClr val="A4A3A4"/>
          </p15:clr>
        </p15:guide>
        <p15:guide id="5" pos="2880" userDrawn="1">
          <p15:clr>
            <a:srgbClr val="A4A3A4"/>
          </p15:clr>
        </p15:guide>
        <p15:guide id="6" pos="5688" userDrawn="1">
          <p15:clr>
            <a:srgbClr val="A4A3A4"/>
          </p15:clr>
        </p15:guide>
        <p15:guide id="7" orient="horz" pos="41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1341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6E1B5E-95F8-488B-AD63-A5D4A6177C2C}" v="143" dt="2022-08-02T14:49:49.953"/>
    <p1510:client id="{17499AAC-4EDD-41B9-6E34-7038B09990E7}" v="18" dt="2022-08-03T15:47:21.438"/>
    <p1510:client id="{5A4841CB-B857-A2E9-71B0-EE1081F3DB0C}" v="69" dt="2022-05-09T19:35:58.463"/>
    <p1510:client id="{5E94BE61-7F13-4132-4EDD-A000BF821C19}" v="16" dt="2022-08-07T16:25:05.352"/>
    <p1510:client id="{6B0ECF52-E1DA-45D1-AA2A-5FC07E5F9096}" v="36" dt="2022-08-03T15:26:33.609"/>
    <p1510:client id="{8A88C38F-95D8-544A-B95C-EE36A77BC67B}" v="3" dt="2022-08-07T22:01:22.757"/>
    <p1510:client id="{9CFC4F46-5A30-9249-A57B-C46F9AEC6875}" v="1" dt="2022-05-09T19:39:52.967"/>
    <p1510:client id="{A4090DB7-64B6-9148-48A0-DFD58F104D22}" v="4" dt="2022-08-03T05:54:48.975"/>
    <p1510:client id="{BD58D2B8-9FE7-4CF3-926D-90248A891CF3}" v="6" dt="2022-08-02T05:57:47.4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56" d="100"/>
          <a:sy n="156" d="100"/>
        </p:scale>
        <p:origin x="808" y="168"/>
      </p:cViewPr>
      <p:guideLst>
        <p:guide orient="horz" pos="3046"/>
        <p:guide pos="72"/>
        <p:guide orient="horz" pos="1598"/>
        <p:guide pos="2880"/>
        <p:guide pos="5688"/>
        <p:guide orient="horz" pos="41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EFB07-380D-BE47-AA96-3179ACB84E13}" type="datetime1">
              <a:rPr lang="en-US" smtClean="0"/>
              <a:t>8/7/22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3CEAA0-7090-4741-A31A-C3228EAC5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665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941111-E31F-1745-A9DD-F2490535CC8D}" type="datetime1">
              <a:rPr lang="en-US" smtClean="0"/>
              <a:t>8/7/22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64F32-4C5C-8144-BF5E-F81E68DE3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73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64F32-4C5C-8144-BF5E-F81E68DE32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69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9B285-87D9-454F-8CB1-AD307DD70F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42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64F32-4C5C-8144-BF5E-F81E68DE32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411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64F32-4C5C-8144-BF5E-F81E68DE32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36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64F32-4C5C-8144-BF5E-F81E68DE32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82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64F32-4C5C-8144-BF5E-F81E68DE32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87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lob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2"/>
            <a:ext cx="9144000" cy="514349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82296" tIns="41148" rIns="82296" bIns="4114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229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10" b="0" i="0" u="none" strike="noStrike" cap="none" normalizeH="0" baseline="0">
              <a:ln>
                <a:noFill/>
              </a:ln>
              <a:solidFill>
                <a:srgbClr val="666666"/>
              </a:solidFill>
              <a:effectLst/>
              <a:latin typeface="55 Helvetica Roman" charset="0"/>
              <a:ea typeface="ＭＳ Ｐゴシック" charset="0"/>
            </a:endParaRPr>
          </a:p>
        </p:txBody>
      </p:sp>
      <p:pic>
        <p:nvPicPr>
          <p:cNvPr id="12" name="Picture 11" descr="a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" y="-1028701"/>
            <a:ext cx="9144001" cy="61722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9335" y="1119195"/>
            <a:ext cx="3652829" cy="1366837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49332" y="2700345"/>
            <a:ext cx="3652830" cy="1369314"/>
          </a:xfrm>
        </p:spPr>
        <p:txBody>
          <a:bodyPr>
            <a:normAutofit/>
          </a:bodyPr>
          <a:lstStyle>
            <a:lvl1pPr marL="0" indent="0" algn="ctr">
              <a:buNone/>
              <a:defRPr sz="1080">
                <a:solidFill>
                  <a:srgbClr val="FFFFFF"/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51475" y="4861283"/>
            <a:ext cx="3338173" cy="2031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720" err="1">
                <a:solidFill>
                  <a:schemeClr val="bg1"/>
                </a:solidFill>
                <a:latin typeface="Helvetica"/>
                <a:cs typeface="Helvetica"/>
              </a:rPr>
              <a:t>www.nasa.gov</a:t>
            </a:r>
            <a:endParaRPr lang="en-US" sz="720">
              <a:solidFill>
                <a:schemeClr val="bg1"/>
              </a:solidFill>
              <a:latin typeface="Helvetica"/>
              <a:cs typeface="Helvetica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386255" y="94156"/>
            <a:ext cx="2" cy="395514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1"/>
          <p:cNvSpPr txBox="1">
            <a:spLocks noChangeArrowheads="1"/>
          </p:cNvSpPr>
          <p:nvPr userDrawn="1"/>
        </p:nvSpPr>
        <p:spPr bwMode="auto">
          <a:xfrm>
            <a:off x="7080960" y="143028"/>
            <a:ext cx="121700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1148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720">
                <a:solidFill>
                  <a:prstClr val="white"/>
                </a:solidFill>
                <a:latin typeface="Helvetica"/>
                <a:cs typeface="Helvetica"/>
              </a:rPr>
              <a:t>National Aeronautics and</a:t>
            </a:r>
          </a:p>
          <a:p>
            <a:pPr algn="r" defTabSz="41148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720">
                <a:solidFill>
                  <a:prstClr val="white"/>
                </a:solidFill>
                <a:latin typeface="Helvetica"/>
                <a:cs typeface="Helvetica"/>
              </a:rPr>
              <a:t>Space Administration</a:t>
            </a:r>
          </a:p>
        </p:txBody>
      </p:sp>
      <p:pic>
        <p:nvPicPr>
          <p:cNvPr id="13" name="Picture 12" descr="niw_print1500x1247ppi.png">
            <a:extLst>
              <a:ext uri="{FF2B5EF4-FFF2-40B4-BE49-F238E27FC236}">
                <a16:creationId xmlns:a16="http://schemas.microsoft.com/office/drawing/2014/main" id="{993B2EAF-A3ED-7B4D-AB6C-529EE51C0F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4552" y="81428"/>
            <a:ext cx="575251" cy="46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79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ictur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1"/>
            <a:ext cx="9144000" cy="514350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4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" y="0"/>
            <a:ext cx="9143999" cy="51435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8218" y="4877123"/>
            <a:ext cx="4572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rgbClr val="7F7F7F"/>
                </a:solidFill>
                <a:latin typeface="Helvetica"/>
                <a:cs typeface="Helvetica"/>
              </a:defRPr>
            </a:lvl1pPr>
          </a:lstStyle>
          <a:p>
            <a:fld id="{919F2107-1728-CF4B-B9CE-67131BF2280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151475" y="4861283"/>
            <a:ext cx="3338173" cy="2031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720">
                <a:solidFill>
                  <a:srgbClr val="7F7F7F"/>
                </a:solidFill>
                <a:latin typeface="Helvetica"/>
                <a:cs typeface="Helvetica"/>
              </a:rPr>
              <a:t>National Aeronautics and Space Administration</a:t>
            </a:r>
          </a:p>
        </p:txBody>
      </p:sp>
      <p:pic>
        <p:nvPicPr>
          <p:cNvPr id="8" name="Picture 7" descr="niw_print1500x1247ppi.png">
            <a:extLst>
              <a:ext uri="{FF2B5EF4-FFF2-40B4-BE49-F238E27FC236}">
                <a16:creationId xmlns:a16="http://schemas.microsoft.com/office/drawing/2014/main" id="{3F81C459-8D64-4F46-B371-C591A9235F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288" y="66060"/>
            <a:ext cx="575251" cy="46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13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ictur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2" y="0"/>
            <a:ext cx="9143998" cy="51435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8218" y="4877123"/>
            <a:ext cx="4572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rgbClr val="7F7F7F"/>
                </a:solidFill>
                <a:latin typeface="Helvetica"/>
                <a:cs typeface="Helvetica"/>
              </a:defRPr>
            </a:lvl1pPr>
          </a:lstStyle>
          <a:p>
            <a:fld id="{919F2107-1728-CF4B-B9CE-67131BF2280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51475" y="4861283"/>
            <a:ext cx="3338173" cy="2031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720">
                <a:solidFill>
                  <a:srgbClr val="7F7F7F"/>
                </a:solidFill>
                <a:latin typeface="Helvetica"/>
                <a:cs typeface="Helvetica"/>
              </a:rPr>
              <a:t>National Aeronautics and Space Administration</a:t>
            </a:r>
          </a:p>
        </p:txBody>
      </p:sp>
      <p:pic>
        <p:nvPicPr>
          <p:cNvPr id="3" name="Picture 2" descr="NASA Mono Color Blac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2913" y="81429"/>
            <a:ext cx="54689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66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1"/>
            <a:ext cx="9144000" cy="514350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4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" y="571504"/>
            <a:ext cx="9143999" cy="3567107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73" y="4171532"/>
            <a:ext cx="8843946" cy="25997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2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474" y="4439446"/>
            <a:ext cx="8843947" cy="346868"/>
          </a:xfrm>
        </p:spPr>
        <p:txBody>
          <a:bodyPr>
            <a:normAutofit/>
          </a:bodyPr>
          <a:lstStyle>
            <a:lvl1pPr marL="0" indent="0">
              <a:buNone/>
              <a:defRPr sz="990">
                <a:solidFill>
                  <a:schemeClr val="bg1"/>
                </a:solidFill>
              </a:defRPr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8218" y="4877123"/>
            <a:ext cx="4572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rgbClr val="7F7F7F"/>
                </a:solidFill>
                <a:latin typeface="Helvetica"/>
                <a:cs typeface="Helvetica"/>
              </a:defRPr>
            </a:lvl1pPr>
          </a:lstStyle>
          <a:p>
            <a:fld id="{919F2107-1728-CF4B-B9CE-67131BF2280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151475" y="4861283"/>
            <a:ext cx="3338173" cy="2031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720">
                <a:solidFill>
                  <a:srgbClr val="7F7F7F"/>
                </a:solidFill>
                <a:latin typeface="Helvetica"/>
                <a:cs typeface="Helvetica"/>
              </a:rPr>
              <a:t>National Aeronautics and Space Administration</a:t>
            </a:r>
          </a:p>
        </p:txBody>
      </p:sp>
      <p:pic>
        <p:nvPicPr>
          <p:cNvPr id="9" name="Picture 8" descr="niw_print1500x1247ppi.png">
            <a:extLst>
              <a:ext uri="{FF2B5EF4-FFF2-40B4-BE49-F238E27FC236}">
                <a16:creationId xmlns:a16="http://schemas.microsoft.com/office/drawing/2014/main" id="{5EEE24FF-AE79-F040-8558-6CBB5DDD86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4552" y="81428"/>
            <a:ext cx="575251" cy="46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51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-1"/>
            <a:ext cx="9144000" cy="514350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40"/>
          </a:p>
        </p:txBody>
      </p:sp>
      <p:pic>
        <p:nvPicPr>
          <p:cNvPr id="10" name="Picture 9" descr="niw_print1500x1247pp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415" y="1762692"/>
            <a:ext cx="1828800" cy="151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13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ar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8288" y="0"/>
            <a:ext cx="9144000" cy="514350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4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763" y="1465366"/>
            <a:ext cx="4344988" cy="87511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26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762" y="2340476"/>
            <a:ext cx="4344988" cy="1125140"/>
          </a:xfrm>
        </p:spPr>
        <p:txBody>
          <a:bodyPr anchor="t">
            <a:normAutofit/>
          </a:bodyPr>
          <a:lstStyle>
            <a:lvl1pPr marL="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niw_print1500x1247pp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5418" y="81188"/>
            <a:ext cx="720294" cy="581164"/>
          </a:xfrm>
          <a:prstGeom prst="rect">
            <a:avLst/>
          </a:prstGeom>
        </p:spPr>
      </p:pic>
      <p:cxnSp>
        <p:nvCxnSpPr>
          <p:cNvPr id="12" name="Straight Connector 11"/>
          <p:cNvCxnSpPr>
            <a:cxnSpLocks/>
          </p:cNvCxnSpPr>
          <p:nvPr userDrawn="1"/>
        </p:nvCxnSpPr>
        <p:spPr>
          <a:xfrm>
            <a:off x="8331391" y="94156"/>
            <a:ext cx="0" cy="568196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1"/>
          <p:cNvSpPr txBox="1">
            <a:spLocks noChangeArrowheads="1"/>
          </p:cNvSpPr>
          <p:nvPr userDrawn="1"/>
        </p:nvSpPr>
        <p:spPr bwMode="auto">
          <a:xfrm>
            <a:off x="6797228" y="170460"/>
            <a:ext cx="15007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1148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 Aeronautics and</a:t>
            </a:r>
          </a:p>
          <a:p>
            <a:pPr algn="r" defTabSz="41148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 Administration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51475" y="4861283"/>
            <a:ext cx="3338173" cy="2031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720" err="1">
                <a:solidFill>
                  <a:schemeClr val="bg1"/>
                </a:solidFill>
                <a:latin typeface="Helvetica"/>
                <a:cs typeface="Helvetica"/>
              </a:rPr>
              <a:t>www.nasa.gov</a:t>
            </a:r>
            <a:endParaRPr lang="en-US" sz="72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28600" y="1465898"/>
            <a:ext cx="4109904" cy="20002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02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57263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25400" dir="48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437" y="81430"/>
            <a:ext cx="7610922" cy="41148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12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75" y="700818"/>
            <a:ext cx="8843945" cy="4061422"/>
          </a:xfrm>
        </p:spPr>
        <p:txBody>
          <a:bodyPr/>
          <a:lstStyle>
            <a:lvl1pPr>
              <a:defRPr sz="1170"/>
            </a:lvl1pPr>
            <a:lvl2pPr>
              <a:defRPr sz="1170"/>
            </a:lvl2pPr>
            <a:lvl3pPr>
              <a:defRPr sz="990"/>
            </a:lvl3pPr>
            <a:lvl4pPr>
              <a:defRPr sz="990"/>
            </a:lvl4pPr>
            <a:lvl5pPr>
              <a:defRPr sz="99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8218" y="4877123"/>
            <a:ext cx="4572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rgbClr val="7F7F7F"/>
                </a:solidFill>
                <a:latin typeface="Helvetica"/>
                <a:cs typeface="Helvetica"/>
              </a:defRPr>
            </a:lvl1pPr>
          </a:lstStyle>
          <a:p>
            <a:fld id="{919F2107-1728-CF4B-B9CE-67131BF2280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151475" y="4861283"/>
            <a:ext cx="3338173" cy="2031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720">
                <a:solidFill>
                  <a:srgbClr val="7F7F7F"/>
                </a:solidFill>
                <a:latin typeface="Helvetica"/>
                <a:cs typeface="Helvetica"/>
              </a:rPr>
              <a:t>National Aeronautics and Space Administration</a:t>
            </a:r>
          </a:p>
        </p:txBody>
      </p:sp>
      <p:pic>
        <p:nvPicPr>
          <p:cNvPr id="9" name="Picture 8" descr="niw_print1500x1247ppi.png">
            <a:extLst>
              <a:ext uri="{FF2B5EF4-FFF2-40B4-BE49-F238E27FC236}">
                <a16:creationId xmlns:a16="http://schemas.microsoft.com/office/drawing/2014/main" id="{D8F7CCE8-2491-5A4A-A8E8-19756C1D6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288" y="58376"/>
            <a:ext cx="575251" cy="46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95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ideba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74" y="696695"/>
            <a:ext cx="6245038" cy="40650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26940" y="696695"/>
            <a:ext cx="2468479" cy="127523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526298" y="2091623"/>
            <a:ext cx="2468479" cy="127523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526298" y="3486551"/>
            <a:ext cx="2468479" cy="127523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9144000" cy="57263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25400" dir="48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769437" y="81430"/>
            <a:ext cx="7610922" cy="41148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12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8218" y="4877123"/>
            <a:ext cx="4572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rgbClr val="7F7F7F"/>
                </a:solidFill>
                <a:latin typeface="Helvetica"/>
                <a:cs typeface="Helvetica"/>
              </a:defRPr>
            </a:lvl1pPr>
          </a:lstStyle>
          <a:p>
            <a:fld id="{919F2107-1728-CF4B-B9CE-67131BF2280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151475" y="4861283"/>
            <a:ext cx="3338173" cy="2031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720">
                <a:solidFill>
                  <a:srgbClr val="7F7F7F"/>
                </a:solidFill>
                <a:latin typeface="Helvetica"/>
                <a:cs typeface="Helvetica"/>
              </a:rPr>
              <a:t>National Aeronautics and Space Administration</a:t>
            </a:r>
          </a:p>
        </p:txBody>
      </p:sp>
      <p:pic>
        <p:nvPicPr>
          <p:cNvPr id="12" name="Picture 11" descr="niw_print1500x1247ppi.png">
            <a:extLst>
              <a:ext uri="{FF2B5EF4-FFF2-40B4-BE49-F238E27FC236}">
                <a16:creationId xmlns:a16="http://schemas.microsoft.com/office/drawing/2014/main" id="{548C278D-C700-0C41-B426-266CB4894E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288" y="58376"/>
            <a:ext cx="575251" cy="46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72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-4762" y="0"/>
            <a:ext cx="3494409" cy="51517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174" y="696695"/>
            <a:ext cx="5395243" cy="40650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160217" y="696695"/>
            <a:ext cx="3197001" cy="40650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9144000" cy="57263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25400" dir="48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769437" y="81430"/>
            <a:ext cx="7610922" cy="41148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12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51475" y="4861283"/>
            <a:ext cx="3338173" cy="2031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720">
                <a:solidFill>
                  <a:schemeClr val="tx1"/>
                </a:solidFill>
                <a:latin typeface="Helvetica"/>
                <a:cs typeface="Helvetica"/>
              </a:rPr>
              <a:t>National Aeronautics and Space Administration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8218" y="4877123"/>
            <a:ext cx="4572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rgbClr val="7F7F7F"/>
                </a:solidFill>
                <a:latin typeface="Helvetica"/>
                <a:cs typeface="Helvetica"/>
              </a:defRPr>
            </a:lvl1pPr>
          </a:lstStyle>
          <a:p>
            <a:fld id="{919F2107-1728-CF4B-B9CE-67131BF2280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niw_print1500x1247ppi.png">
            <a:extLst>
              <a:ext uri="{FF2B5EF4-FFF2-40B4-BE49-F238E27FC236}">
                <a16:creationId xmlns:a16="http://schemas.microsoft.com/office/drawing/2014/main" id="{48E30C50-DBD2-EF44-A52C-F725F7A090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4552" y="58376"/>
            <a:ext cx="575251" cy="46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6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660635" y="0"/>
            <a:ext cx="3494409" cy="51517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432" y="701219"/>
            <a:ext cx="5395243" cy="40650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5825613" y="701219"/>
            <a:ext cx="3197001" cy="40650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9144000" cy="57263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25400" dir="48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769437" y="81430"/>
            <a:ext cx="7610922" cy="41148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12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51475" y="4861283"/>
            <a:ext cx="3338173" cy="2031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72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National Aeronautics and Space Administration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8218" y="4877123"/>
            <a:ext cx="4572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rgbClr val="000000"/>
                </a:solidFill>
                <a:latin typeface="Helvetica"/>
                <a:cs typeface="Helvetica"/>
              </a:defRPr>
            </a:lvl1pPr>
          </a:lstStyle>
          <a:p>
            <a:fld id="{919F2107-1728-CF4B-B9CE-67131BF2280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niw_print1500x1247ppi.png">
            <a:extLst>
              <a:ext uri="{FF2B5EF4-FFF2-40B4-BE49-F238E27FC236}">
                <a16:creationId xmlns:a16="http://schemas.microsoft.com/office/drawing/2014/main" id="{61019A43-4ED2-7945-9A04-FF5E4ABC49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4552" y="58376"/>
            <a:ext cx="575251" cy="46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98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-1"/>
            <a:ext cx="9144000" cy="514350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4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6" y="1793472"/>
            <a:ext cx="6858001" cy="54700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26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9827" y="2340476"/>
            <a:ext cx="6858001" cy="1125140"/>
          </a:xfrm>
        </p:spPr>
        <p:txBody>
          <a:bodyPr anchor="t">
            <a:normAutofit/>
          </a:bodyPr>
          <a:lstStyle>
            <a:lvl1pPr marL="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niw_print1500x1247ppi.png">
            <a:extLst>
              <a:ext uri="{FF2B5EF4-FFF2-40B4-BE49-F238E27FC236}">
                <a16:creationId xmlns:a16="http://schemas.microsoft.com/office/drawing/2014/main" id="{E92708C1-9616-CB49-8AD7-B98345B31B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3816" y="150584"/>
            <a:ext cx="575251" cy="46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6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7263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25400" dir="48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69437" y="81430"/>
            <a:ext cx="7610922" cy="41148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12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8218" y="4877123"/>
            <a:ext cx="4572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919F2107-1728-CF4B-B9CE-67131BF2280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niw_print1500x1247ppi.png">
            <a:extLst>
              <a:ext uri="{FF2B5EF4-FFF2-40B4-BE49-F238E27FC236}">
                <a16:creationId xmlns:a16="http://schemas.microsoft.com/office/drawing/2014/main" id="{4E6E399F-E9D3-3340-BAE1-7E02191FBB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5216" y="85010"/>
            <a:ext cx="575251" cy="46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87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8218" y="4877123"/>
            <a:ext cx="4572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7F7F7F"/>
                </a:solidFill>
                <a:latin typeface="Helvetica"/>
                <a:cs typeface="Helvetica"/>
              </a:defRPr>
            </a:lvl1pPr>
          </a:lstStyle>
          <a:p>
            <a:fld id="{919F2107-1728-CF4B-B9CE-67131BF228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744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475" y="863556"/>
            <a:ext cx="8843945" cy="3908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8218" y="4877123"/>
            <a:ext cx="4572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7F7F7F"/>
                </a:solidFill>
                <a:latin typeface="Helvetica"/>
                <a:cs typeface="Helvetica"/>
              </a:defRPr>
            </a:lvl1pPr>
          </a:lstStyle>
          <a:p>
            <a:fld id="{919F2107-1728-CF4B-B9CE-67131BF2280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769437" y="81430"/>
            <a:ext cx="7610922" cy="4114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1400" kern="1200">
                <a:solidFill>
                  <a:schemeClr val="bg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126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49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2" r:id="rId4"/>
    <p:sldLayoutId id="2147483663" r:id="rId5"/>
    <p:sldLayoutId id="2147483664" r:id="rId6"/>
    <p:sldLayoutId id="2147483651" r:id="rId7"/>
    <p:sldLayoutId id="2147483654" r:id="rId8"/>
    <p:sldLayoutId id="2147483655" r:id="rId9"/>
    <p:sldLayoutId id="2147483657" r:id="rId10"/>
    <p:sldLayoutId id="2147483660" r:id="rId11"/>
    <p:sldLayoutId id="2147483659" r:id="rId12"/>
    <p:sldLayoutId id="2147483658" r:id="rId13"/>
  </p:sldLayoutIdLst>
  <p:hf hdr="0" ftr="0" dt="0"/>
  <p:txStyles>
    <p:titleStyle>
      <a:lvl1pPr algn="ctr" defTabSz="411480" rtl="0" eaLnBrk="1" latinLnBrk="0" hangingPunct="1">
        <a:spcBef>
          <a:spcPct val="0"/>
        </a:spcBef>
        <a:buNone/>
        <a:defRPr sz="1260" kern="1200">
          <a:solidFill>
            <a:schemeClr val="bg1"/>
          </a:solidFill>
          <a:latin typeface="Helvetica"/>
          <a:ea typeface="+mj-ea"/>
          <a:cs typeface="Helvetica"/>
        </a:defRPr>
      </a:lvl1pPr>
    </p:titleStyle>
    <p:bodyStyle>
      <a:lvl1pPr marL="0" indent="0" algn="l" defTabSz="411480" rtl="0" eaLnBrk="1" latinLnBrk="0" hangingPunct="1">
        <a:spcBef>
          <a:spcPct val="20000"/>
        </a:spcBef>
        <a:buFont typeface="Arial"/>
        <a:buNone/>
        <a:defRPr sz="117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255118" indent="-205740" algn="l" defTabSz="411480" rtl="0" eaLnBrk="1" latinLnBrk="0" hangingPunct="1">
        <a:spcBef>
          <a:spcPts val="270"/>
        </a:spcBef>
        <a:buFont typeface="Arial"/>
        <a:buChar char="•"/>
        <a:defRPr sz="117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469087" indent="-205740" algn="l" defTabSz="411480" rtl="0" eaLnBrk="1" latinLnBrk="0" hangingPunct="1">
        <a:spcBef>
          <a:spcPts val="270"/>
        </a:spcBef>
        <a:buFont typeface="Lucida Grande"/>
        <a:buChar char="-"/>
        <a:defRPr sz="99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658368" indent="0" algn="l" defTabSz="411480" rtl="0" eaLnBrk="1" latinLnBrk="0" hangingPunct="1">
        <a:spcBef>
          <a:spcPts val="270"/>
        </a:spcBef>
        <a:buFont typeface="Arial"/>
        <a:buNone/>
        <a:defRPr sz="99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905256" indent="0" algn="l" defTabSz="411480" rtl="0" eaLnBrk="1" latinLnBrk="0" hangingPunct="1">
        <a:spcBef>
          <a:spcPts val="270"/>
        </a:spcBef>
        <a:buFont typeface="Arial"/>
        <a:buNone/>
        <a:defRPr sz="99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1">
            <a:extLst>
              <a:ext uri="{FF2B5EF4-FFF2-40B4-BE49-F238E27FC236}">
                <a16:creationId xmlns:a16="http://schemas.microsoft.com/office/drawing/2014/main" id="{6EBF06A5-4173-45DE-87B1-0791E098A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06E9F47-DC46-4A02-B5DB-26B56C39C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2853"/>
            <a:ext cx="5850331" cy="4272015"/>
          </a:xfrm>
          <a:custGeom>
            <a:avLst/>
            <a:gdLst>
              <a:gd name="connsiteX0" fmla="*/ 0 w 7800441"/>
              <a:gd name="connsiteY0" fmla="*/ 0 h 5696020"/>
              <a:gd name="connsiteX1" fmla="*/ 7800441 w 7800441"/>
              <a:gd name="connsiteY1" fmla="*/ 0 h 5696020"/>
              <a:gd name="connsiteX2" fmla="*/ 5037161 w 7800441"/>
              <a:gd name="connsiteY2" fmla="*/ 5696020 h 5696020"/>
              <a:gd name="connsiteX3" fmla="*/ 0 w 7800441"/>
              <a:gd name="connsiteY3" fmla="*/ 5696020 h 5696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00441" h="5696020">
                <a:moveTo>
                  <a:pt x="0" y="0"/>
                </a:moveTo>
                <a:lnTo>
                  <a:pt x="7800441" y="0"/>
                </a:lnTo>
                <a:lnTo>
                  <a:pt x="5037161" y="5696020"/>
                </a:lnTo>
                <a:lnTo>
                  <a:pt x="0" y="569602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826" y="938728"/>
            <a:ext cx="5321029" cy="82153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>
              <a:lnSpc>
                <a:spcPct val="90000"/>
              </a:lnSpc>
            </a:pPr>
            <a:r>
              <a:rPr lang="en-US" sz="2400">
                <a:solidFill>
                  <a:schemeClr val="bg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 Technology Mission Directorate</a:t>
            </a:r>
            <a:br>
              <a:rPr lang="en-US" sz="2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 Spacecraft Technology</a:t>
            </a:r>
            <a:br>
              <a:rPr lang="en-US" sz="1100">
                <a:solidFill>
                  <a:srgbClr val="FFFFFF"/>
                </a:solidFill>
                <a:latin typeface="+mj-lt"/>
                <a:cs typeface="+mj-cs"/>
              </a:rPr>
            </a:br>
            <a:endParaRPr lang="en-US" sz="1100" cap="none">
              <a:solidFill>
                <a:srgbClr val="FFFFFF"/>
              </a:solidFill>
              <a:latin typeface="+mj-lt"/>
              <a:cs typeface="+mj-cs"/>
            </a:endParaRPr>
          </a:p>
        </p:txBody>
      </p:sp>
      <p:pic>
        <p:nvPicPr>
          <p:cNvPr id="27" name="Picture 26" descr="niw_print1500x1247ppi.png">
            <a:extLst>
              <a:ext uri="{FF2B5EF4-FFF2-40B4-BE49-F238E27FC236}">
                <a16:creationId xmlns:a16="http://schemas.microsoft.com/office/drawing/2014/main" id="{EC811761-D693-9B46-A0F1-2E3E7C9A09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8570" y="465236"/>
            <a:ext cx="606539" cy="489382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D4ED760-F4AF-DD4D-933F-938E40268C17}"/>
              </a:ext>
            </a:extLst>
          </p:cNvPr>
          <p:cNvCxnSpPr>
            <a:cxnSpLocks/>
          </p:cNvCxnSpPr>
          <p:nvPr/>
        </p:nvCxnSpPr>
        <p:spPr>
          <a:xfrm>
            <a:off x="8422831" y="432484"/>
            <a:ext cx="0" cy="568196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11">
            <a:extLst>
              <a:ext uri="{FF2B5EF4-FFF2-40B4-BE49-F238E27FC236}">
                <a16:creationId xmlns:a16="http://schemas.microsoft.com/office/drawing/2014/main" id="{E05984D8-6D72-7141-A097-77586FF41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8512" y="508788"/>
            <a:ext cx="1370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1148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9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 Aeronautics and</a:t>
            </a:r>
          </a:p>
          <a:p>
            <a:pPr algn="r" defTabSz="41148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9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 Administration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6FC456A-48C5-59D3-168D-B8A1BEE184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25" t="13736" b="2747"/>
          <a:stretch/>
        </p:blipFill>
        <p:spPr>
          <a:xfrm>
            <a:off x="-2560" y="-6896"/>
            <a:ext cx="9213062" cy="51866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B8FB5B1-3C8A-BAC8-87D9-56176099DA3E}"/>
              </a:ext>
            </a:extLst>
          </p:cNvPr>
          <p:cNvSpPr txBox="1"/>
          <p:nvPr/>
        </p:nvSpPr>
        <p:spPr>
          <a:xfrm>
            <a:off x="3233655" y="1684897"/>
            <a:ext cx="59103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>
                <a:latin typeface="HELVETICA NEUE MEDIUM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NASA Small Spacecraft Technology Program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45BFE1F-2331-1D64-134D-7D90F7519736}"/>
              </a:ext>
            </a:extLst>
          </p:cNvPr>
          <p:cNvCxnSpPr>
            <a:cxnSpLocks/>
          </p:cNvCxnSpPr>
          <p:nvPr/>
        </p:nvCxnSpPr>
        <p:spPr>
          <a:xfrm>
            <a:off x="3233655" y="2807522"/>
            <a:ext cx="3538139" cy="0"/>
          </a:xfrm>
          <a:prstGeom prst="line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383DBC0-2643-B1D1-0C00-CB30BD3CA572}"/>
              </a:ext>
            </a:extLst>
          </p:cNvPr>
          <p:cNvSpPr txBox="1"/>
          <p:nvPr/>
        </p:nvSpPr>
        <p:spPr>
          <a:xfrm>
            <a:off x="3233655" y="2966291"/>
            <a:ext cx="56684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Roger C. Hunter</a:t>
            </a:r>
          </a:p>
          <a:p>
            <a:r>
              <a:rPr lang="en-US" sz="240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Program Manager</a:t>
            </a:r>
          </a:p>
          <a:p>
            <a:r>
              <a:rPr lang="en-US" sz="240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Small Spacecraft Technology Program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94D7AA0-D950-9DCA-4F53-E36DB43E1B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5112" y="-1095983"/>
            <a:ext cx="818580" cy="68359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E65444E-4579-04CF-990D-A0584D2DAC1B}"/>
              </a:ext>
            </a:extLst>
          </p:cNvPr>
          <p:cNvSpPr txBox="1"/>
          <p:nvPr/>
        </p:nvSpPr>
        <p:spPr>
          <a:xfrm>
            <a:off x="7738439" y="-954242"/>
            <a:ext cx="1643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>
                <a:latin typeface="Helvetica" pitchFamily="2" charset="0"/>
              </a:rPr>
              <a:t>National Aeronautics and </a:t>
            </a:r>
          </a:p>
          <a:p>
            <a:pPr algn="r"/>
            <a:r>
              <a:rPr lang="en-US" sz="1000">
                <a:latin typeface="Helvetica" pitchFamily="2" charset="0"/>
              </a:rPr>
              <a:t>Space Administration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B594E2E-0F83-D4EA-3A92-85B34FEC7811}"/>
              </a:ext>
            </a:extLst>
          </p:cNvPr>
          <p:cNvCxnSpPr>
            <a:cxnSpLocks/>
          </p:cNvCxnSpPr>
          <p:nvPr/>
        </p:nvCxnSpPr>
        <p:spPr>
          <a:xfrm>
            <a:off x="9499295" y="-1180589"/>
            <a:ext cx="0" cy="8528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21749FD-82BC-240F-3935-B6D84CBFE13E}"/>
              </a:ext>
            </a:extLst>
          </p:cNvPr>
          <p:cNvSpPr txBox="1"/>
          <p:nvPr/>
        </p:nvSpPr>
        <p:spPr>
          <a:xfrm>
            <a:off x="3233655" y="4397411"/>
            <a:ext cx="4208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NASA Town Hall ✦ August 8, 2022</a:t>
            </a:r>
          </a:p>
          <a:p>
            <a:r>
              <a:rPr lang="en-US" sz="200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Small Satellite Conference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F364F34-044D-9225-C291-4923923FFD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6549" y="264188"/>
            <a:ext cx="735163" cy="61393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876D7B1-4AA5-407D-2666-5CBA0FF3E6D0}"/>
              </a:ext>
            </a:extLst>
          </p:cNvPr>
          <p:cNvSpPr txBox="1"/>
          <p:nvPr/>
        </p:nvSpPr>
        <p:spPr>
          <a:xfrm>
            <a:off x="6707327" y="405928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>
                <a:latin typeface="Helvetica" pitchFamily="2" charset="0"/>
              </a:rPr>
              <a:t>National Aeronautics and </a:t>
            </a:r>
          </a:p>
          <a:p>
            <a:pPr algn="r"/>
            <a:r>
              <a:rPr lang="en-US" sz="900">
                <a:latin typeface="Helvetica" pitchFamily="2" charset="0"/>
              </a:rPr>
              <a:t>Space Administration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78A210C-F6A6-CD6B-EB64-960F4F84DDE1}"/>
              </a:ext>
            </a:extLst>
          </p:cNvPr>
          <p:cNvCxnSpPr>
            <a:cxnSpLocks/>
          </p:cNvCxnSpPr>
          <p:nvPr/>
        </p:nvCxnSpPr>
        <p:spPr>
          <a:xfrm>
            <a:off x="8247194" y="262708"/>
            <a:ext cx="0" cy="5956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8390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2F2DBD-29DA-BE43-8A1A-758C571C3B43}"/>
              </a:ext>
            </a:extLst>
          </p:cNvPr>
          <p:cNvSpPr>
            <a:spLocks noChangeAspect="1"/>
          </p:cNvSpPr>
          <p:nvPr/>
        </p:nvSpPr>
        <p:spPr>
          <a:xfrm>
            <a:off x="4087776" y="680126"/>
            <a:ext cx="1801489" cy="4285519"/>
          </a:xfrm>
          <a:prstGeom prst="rect">
            <a:avLst/>
          </a:prstGeom>
          <a:gradFill flip="none" rotWithShape="1">
            <a:gsLst>
              <a:gs pos="72000">
                <a:srgbClr val="FFFFFF">
                  <a:alpha val="50000"/>
                </a:srgbClr>
              </a:gs>
              <a:gs pos="1700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B5A7F6-30ED-0A4F-B2B7-CAE7C42C4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386" y="81430"/>
            <a:ext cx="6560858" cy="411480"/>
          </a:xfrm>
        </p:spPr>
        <p:txBody>
          <a:bodyPr>
            <a:noAutofit/>
          </a:bodyPr>
          <a:lstStyle/>
          <a:p>
            <a:r>
              <a:rPr lang="en-US" sz="22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2022-2023 Launch Schedule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A68B5D-62D3-CC4E-BF92-DADCE3C1A9D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919F2107-1728-CF4B-B9CE-67131BF22805}" type="slidenum">
              <a:rPr lang="en-US" smtClean="0"/>
              <a:pPr/>
              <a:t>2</a:t>
            </a:fld>
            <a:endParaRPr lang="en-US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715A729C-3171-A345-B406-57F7F51576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4796193"/>
              </p:ext>
            </p:extLst>
          </p:nvPr>
        </p:nvGraphicFramePr>
        <p:xfrm>
          <a:off x="99082" y="758765"/>
          <a:ext cx="8947412" cy="3992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792169">
                  <a:extLst>
                    <a:ext uri="{9D8B030D-6E8A-4147-A177-3AD203B41FA5}">
                      <a16:colId xmlns:a16="http://schemas.microsoft.com/office/drawing/2014/main" val="3644830350"/>
                    </a:ext>
                  </a:extLst>
                </a:gridCol>
                <a:gridCol w="2155243">
                  <a:extLst>
                    <a:ext uri="{9D8B030D-6E8A-4147-A177-3AD203B41FA5}">
                      <a16:colId xmlns:a16="http://schemas.microsoft.com/office/drawing/2014/main" val="2967176382"/>
                    </a:ext>
                  </a:extLst>
                </a:gridCol>
              </a:tblGrid>
              <a:tr h="297416">
                <a:tc>
                  <a:txBody>
                    <a:bodyPr/>
                    <a:lstStyle/>
                    <a:p>
                      <a:r>
                        <a:rPr lang="en-US" sz="140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Technology Demonstrations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Helvetica Neue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Launch Timeframe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2532020"/>
                  </a:ext>
                </a:extLst>
              </a:tr>
              <a:tr h="267674"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PTD-3: </a:t>
                      </a:r>
                      <a:r>
                        <a:rPr lang="en-US" sz="1400" b="0" i="1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Pathfinder Technology Demonstrator-3: </a:t>
                      </a:r>
                      <a:r>
                        <a:rPr lang="en-US" sz="1400" i="1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Payload: TBIRD 200GB Laser Communications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Helvetica Neue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Launched May 25, 2022</a:t>
                      </a:r>
                      <a:endParaRPr lang="en-US" sz="1400" i="1"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580249"/>
                  </a:ext>
                </a:extLst>
              </a:tr>
              <a:tr h="267674"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CPOD</a:t>
                      </a:r>
                      <a:r>
                        <a:rPr lang="en-US" sz="140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: </a:t>
                      </a:r>
                      <a:r>
                        <a:rPr lang="en-US" sz="1400" i="1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CubeSat Proximity Operations Demonstration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Helvetica Neue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Launched May 25, 2022</a:t>
                      </a:r>
                      <a:endParaRPr lang="en-US" sz="1400" i="1">
                        <a:latin typeface="Helvetica Neue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878202"/>
                  </a:ext>
                </a:extLst>
              </a:tr>
              <a:tr h="267674"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CAPSTONE</a:t>
                      </a:r>
                      <a:r>
                        <a:rPr lang="en-US" sz="140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: </a:t>
                      </a:r>
                      <a:r>
                        <a:rPr lang="en-US" sz="1400" i="1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Cislunar Autonomous Positioning System Tech Ops &amp; Navigation Experiment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Helvetica Neue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Launched June 28, 2022</a:t>
                      </a:r>
                      <a:endParaRPr lang="en-US" sz="1400" i="1"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628111"/>
                  </a:ext>
                </a:extLst>
              </a:tr>
              <a:tr h="267674"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CLICK-A</a:t>
                      </a:r>
                      <a:r>
                        <a:rPr lang="en-US" sz="140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: </a:t>
                      </a:r>
                      <a:r>
                        <a:rPr lang="en-US" sz="1400" i="1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CubeSat Laser Infrared </a:t>
                      </a:r>
                      <a:r>
                        <a:rPr lang="en-US" sz="1400" i="1" err="1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CrossLinK</a:t>
                      </a:r>
                      <a:endParaRPr lang="en-US" sz="1400" i="1"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Launched July 14, 2022</a:t>
                      </a:r>
                      <a:endParaRPr lang="en-US" sz="1400" i="1"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1213912"/>
                  </a:ext>
                </a:extLst>
              </a:tr>
              <a:tr h="267674"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Starling</a:t>
                      </a:r>
                      <a:r>
                        <a:rPr lang="en-US" sz="140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: </a:t>
                      </a:r>
                      <a:r>
                        <a:rPr lang="en-US" sz="1400" i="1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D</a:t>
                      </a:r>
                      <a:r>
                        <a:rPr lang="en-US" sz="1400" b="0" i="1" kern="1200">
                          <a:solidFill>
                            <a:schemeClr val="dk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emonstration of Autonomous Swarm Technologies</a:t>
                      </a:r>
                      <a:endParaRPr lang="en-US" sz="1400" b="0" i="0" kern="1200">
                        <a:solidFill>
                          <a:schemeClr val="dk1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Helvetica Neue Medium"/>
                        </a:rPr>
                        <a:t>Late 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586113"/>
                  </a:ext>
                </a:extLst>
              </a:tr>
              <a:tr h="267674"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ACS3</a:t>
                      </a:r>
                      <a:r>
                        <a:rPr lang="en-US" sz="140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: </a:t>
                      </a:r>
                      <a:r>
                        <a:rPr lang="en-US" sz="1400" i="1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Advanced Composite Solar Sail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Helvetica Neue"/>
                        </a:rPr>
                        <a:t>1H 2023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1193196"/>
                  </a:ext>
                </a:extLst>
              </a:tr>
              <a:tr h="281883"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Lunar Flashlight</a:t>
                      </a:r>
                      <a:r>
                        <a:rPr lang="en-US" sz="140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: </a:t>
                      </a:r>
                      <a:r>
                        <a:rPr lang="en-US" sz="1400" i="1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Mapping of Water and Volatiles at the Lunar Surface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Helvetica Neue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Early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1719585"/>
                  </a:ext>
                </a:extLst>
              </a:tr>
              <a:tr h="327252"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PTD-4: </a:t>
                      </a:r>
                      <a:r>
                        <a:rPr lang="en-US" sz="1400" b="0" i="1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Pathfinder Technology Demonstrator-4: Payload</a:t>
                      </a:r>
                      <a:r>
                        <a:rPr lang="en-US" sz="1400" i="1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: LISA-T </a:t>
                      </a:r>
                      <a:r>
                        <a:rPr lang="en-US" sz="1400" b="0" i="1" kern="1200">
                          <a:solidFill>
                            <a:schemeClr val="dk1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High-Power Deployable Solar Array Antenna</a:t>
                      </a:r>
                      <a:endParaRPr lang="en-US" sz="1400" i="1"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Helvetica Neue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Mid 2023</a:t>
                      </a:r>
                      <a:endParaRPr lang="en-US" sz="1400" i="1">
                        <a:latin typeface="Helvetica Neue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900922"/>
                  </a:ext>
                </a:extLst>
              </a:tr>
              <a:tr h="272211"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PACE-2</a:t>
                      </a:r>
                      <a:r>
                        <a:rPr lang="en-US" sz="140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: </a:t>
                      </a:r>
                      <a:r>
                        <a:rPr lang="en-US" sz="1400" i="1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Payload Accelerator for CubeSat Endeavors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Helvetica Neue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Mid 2023</a:t>
                      </a:r>
                      <a:endParaRPr lang="en-US" sz="1400" i="1">
                        <a:latin typeface="Helvetica Neue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043586"/>
                  </a:ext>
                </a:extLst>
              </a:tr>
              <a:tr h="272211"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CLICK B/C</a:t>
                      </a:r>
                      <a:r>
                        <a:rPr lang="en-US" sz="140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: </a:t>
                      </a:r>
                      <a:r>
                        <a:rPr lang="en-US" sz="1400" i="1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CubeSat Laser Infrared </a:t>
                      </a:r>
                      <a:r>
                        <a:rPr lang="en-US" sz="1400" i="1" err="1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CrossLinK</a:t>
                      </a:r>
                      <a:endParaRPr lang="en-US" sz="1400" i="1"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Helvetica Neue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Late 2023 </a:t>
                      </a:r>
                      <a:endParaRPr lang="en-US" sz="1400" i="1">
                        <a:latin typeface="Helvetica Neue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60342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9631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0140" y="-9184"/>
            <a:ext cx="7132868" cy="662512"/>
          </a:xfrm>
        </p:spPr>
        <p:txBody>
          <a:bodyPr>
            <a:normAutofit/>
          </a:bodyPr>
          <a:lstStyle/>
          <a:p>
            <a:r>
              <a:rPr lang="en-US" sz="2200"/>
              <a:t>U-Class Exploration Mission Status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403664" y="4064270"/>
            <a:ext cx="342900" cy="14287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342900" rtl="0" eaLnBrk="1" latinLnBrk="0" hangingPunct="1">
              <a:defRPr sz="600" kern="1200">
                <a:solidFill>
                  <a:srgbClr val="7F7F7F"/>
                </a:solidFill>
                <a:latin typeface="Helvetica"/>
                <a:ea typeface="+mn-ea"/>
                <a:cs typeface="Helvetica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9F2107-1728-CF4B-B9CE-67131BF2280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558704" y="2979979"/>
            <a:ext cx="4381317" cy="1938992"/>
          </a:xfrm>
          <a:prstGeom prst="rect">
            <a:avLst/>
          </a:prstGeom>
          <a:noFill/>
        </p:spPr>
        <p:txBody>
          <a:bodyPr wrap="square" lIns="91440" tIns="45720" rIns="41148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Lunar Flashlight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Launch Timeframe: Early 2023</a:t>
            </a:r>
          </a:p>
          <a:p>
            <a:pPr algn="ctr"/>
            <a:endParaRPr lang="en-US" sz="800" b="1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en-US" sz="1600">
                <a:solidFill>
                  <a:schemeClr val="bg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Characterize lunar </a:t>
            </a:r>
            <a:r>
              <a:rPr lang="en-US" sz="1600" i="1">
                <a:solidFill>
                  <a:schemeClr val="bg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in-situ</a:t>
            </a:r>
            <a:r>
              <a:rPr lang="en-US" sz="1600">
                <a:solidFill>
                  <a:schemeClr val="bg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resource utilization potential. Measure quantity and distribution of surface ice deposits in lunar South Pole cold traps with a compact laser spectrometer</a:t>
            </a:r>
          </a:p>
          <a:p>
            <a:endParaRPr lang="en-US" sz="1600">
              <a:solidFill>
                <a:schemeClr val="bg1">
                  <a:lumMod val="7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3BED13-5B42-894E-9FA7-DF3D68A17B93}"/>
              </a:ext>
            </a:extLst>
          </p:cNvPr>
          <p:cNvSpPr txBox="1"/>
          <p:nvPr/>
        </p:nvSpPr>
        <p:spPr>
          <a:xfrm>
            <a:off x="324743" y="2979979"/>
            <a:ext cx="4083631" cy="2091342"/>
          </a:xfrm>
          <a:prstGeom prst="rect">
            <a:avLst/>
          </a:prstGeom>
          <a:noFill/>
        </p:spPr>
        <p:txBody>
          <a:bodyPr wrap="square" rIns="41148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CAPSTONE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Launched: June 28, 2022</a:t>
            </a:r>
          </a:p>
          <a:p>
            <a:pPr algn="ctr"/>
            <a:endParaRPr lang="en-US" sz="80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en-US" sz="1600">
                <a:solidFill>
                  <a:schemeClr val="bg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Demonstrate how to enter and function in a near rectilinear halo orbit around the Moon and demonstrate spacecraft-to-spacecraft navigation</a:t>
            </a:r>
          </a:p>
          <a:p>
            <a:endParaRPr lang="en-US" sz="1600">
              <a:solidFill>
                <a:schemeClr val="bg1">
                  <a:lumMod val="7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endParaRPr lang="en-US" sz="990">
              <a:solidFill>
                <a:schemeClr val="bg1"/>
              </a:solidFill>
              <a:latin typeface="Helvetica"/>
              <a:ea typeface="Helvetica Neue" charset="0"/>
              <a:cs typeface="Helvetic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7431AC-79D8-8848-8AD6-C5452A2956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52" b="16315"/>
          <a:stretch/>
        </p:blipFill>
        <p:spPr>
          <a:xfrm>
            <a:off x="4772273" y="821852"/>
            <a:ext cx="3954179" cy="20116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690C18-01B6-3F4B-A08D-6A2B9A46D55A}"/>
              </a:ext>
            </a:extLst>
          </p:cNvPr>
          <p:cNvSpPr txBox="1"/>
          <p:nvPr/>
        </p:nvSpPr>
        <p:spPr>
          <a:xfrm>
            <a:off x="5621602" y="4753197"/>
            <a:ext cx="2255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Image Credits: NASA/JPL-Caltech</a:t>
            </a:r>
            <a:endParaRPr lang="en-US" sz="100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6DD4CE-4FF9-1343-B4C6-56B112DB92F3}"/>
              </a:ext>
            </a:extLst>
          </p:cNvPr>
          <p:cNvSpPr txBox="1"/>
          <p:nvPr/>
        </p:nvSpPr>
        <p:spPr>
          <a:xfrm>
            <a:off x="1635127" y="4753197"/>
            <a:ext cx="14459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Image Credits: NASA</a:t>
            </a:r>
            <a:endParaRPr lang="en-US" sz="100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79FC72BC-9899-2443-89C1-1C910721ADFB}"/>
              </a:ext>
            </a:extLst>
          </p:cNvPr>
          <p:cNvSpPr txBox="1">
            <a:spLocks/>
          </p:cNvSpPr>
          <p:nvPr/>
        </p:nvSpPr>
        <p:spPr>
          <a:xfrm>
            <a:off x="8538218" y="4877123"/>
            <a:ext cx="4572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720" kern="1200">
                <a:solidFill>
                  <a:schemeClr val="bg1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9F2107-1728-CF4B-B9CE-67131BF22805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BB6A9242-7AB6-7FC3-6826-1EEDBABBE2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41" t="24954" r="2471" b="8516"/>
          <a:stretch/>
        </p:blipFill>
        <p:spPr>
          <a:xfrm>
            <a:off x="335512" y="821852"/>
            <a:ext cx="4062092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70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350" y="72034"/>
            <a:ext cx="7886700" cy="577892"/>
          </a:xfrm>
        </p:spPr>
        <p:txBody>
          <a:bodyPr>
            <a:normAutofit/>
          </a:bodyPr>
          <a:lstStyle/>
          <a:p>
            <a:r>
              <a:rPr lang="en-US" sz="2100"/>
              <a:t>On-Orbit U-Class Technology Demonstration Missions – 2022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403664" y="4064270"/>
            <a:ext cx="342900" cy="14287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342900" rtl="0" eaLnBrk="1" latinLnBrk="0" hangingPunct="1">
              <a:defRPr sz="600" kern="1200">
                <a:solidFill>
                  <a:srgbClr val="7F7F7F"/>
                </a:solidFill>
                <a:latin typeface="Helvetica"/>
                <a:ea typeface="+mn-ea"/>
                <a:cs typeface="Helvetica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9F2107-1728-CF4B-B9CE-67131BF2280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432E51-C6B9-A847-A584-765DF7CFA829}"/>
              </a:ext>
            </a:extLst>
          </p:cNvPr>
          <p:cNvSpPr txBox="1"/>
          <p:nvPr/>
        </p:nvSpPr>
        <p:spPr>
          <a:xfrm>
            <a:off x="6190614" y="2549668"/>
            <a:ext cx="290766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CubeSat Laser Infrared </a:t>
            </a:r>
            <a:r>
              <a:rPr lang="en-US" sz="1600" b="1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CrossLinK</a:t>
            </a:r>
            <a:r>
              <a:rPr lang="en-US" sz="1600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(CLICK-A)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Launched: July 14 2022</a:t>
            </a:r>
          </a:p>
          <a:p>
            <a:pPr algn="ctr"/>
            <a:endParaRPr lang="en-US" sz="80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en-US" sz="1600">
                <a:solidFill>
                  <a:schemeClr val="bg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Risk reduction mission to </a:t>
            </a:r>
          </a:p>
          <a:p>
            <a:pPr algn="ctr"/>
            <a:r>
              <a:rPr lang="en-US" sz="1600">
                <a:solidFill>
                  <a:schemeClr val="bg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test elements of an optical  communications system via a single 3U spacecraft and a ground station telescope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EF28CEC-BF40-9A48-987B-FE2A4D4AD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6781" y="563382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290BB4-E867-CA41-AF38-3BD280DC09F5}"/>
              </a:ext>
            </a:extLst>
          </p:cNvPr>
          <p:cNvSpPr txBox="1"/>
          <p:nvPr/>
        </p:nvSpPr>
        <p:spPr>
          <a:xfrm>
            <a:off x="3161388" y="2496561"/>
            <a:ext cx="306663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CubeSat Proximity Operations Demonstration (CPOD) 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Launched: May 25, 2022</a:t>
            </a:r>
          </a:p>
          <a:p>
            <a:pPr algn="ctr"/>
            <a:endParaRPr lang="en-US" sz="80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en-US" sz="1600">
                <a:solidFill>
                  <a:schemeClr val="bg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Demonstrate rendezvous, proximity operations and docking using two 3U CubeSats </a:t>
            </a:r>
          </a:p>
        </p:txBody>
      </p:sp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C0C3BCC0-93EA-074B-B2CA-5BA2D7217D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54" t="32955" r="-489" b="14018"/>
          <a:stretch/>
        </p:blipFill>
        <p:spPr>
          <a:xfrm>
            <a:off x="3024492" y="782663"/>
            <a:ext cx="3237949" cy="17138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9CBCDED-1C9A-9C46-84B0-B66865660608}"/>
              </a:ext>
            </a:extLst>
          </p:cNvPr>
          <p:cNvSpPr txBox="1"/>
          <p:nvPr/>
        </p:nvSpPr>
        <p:spPr>
          <a:xfrm>
            <a:off x="91440" y="2549668"/>
            <a:ext cx="31202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Pathfinder Technology Demonstrator (PTD-3)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Launched: May 25, 2022</a:t>
            </a:r>
          </a:p>
          <a:p>
            <a:endParaRPr lang="en-US" sz="800">
              <a:solidFill>
                <a:schemeClr val="bg1">
                  <a:lumMod val="7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en-US" sz="1600">
                <a:solidFill>
                  <a:schemeClr val="bg1">
                    <a:lumMod val="8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Demonstrate </a:t>
            </a:r>
            <a:r>
              <a:rPr lang="en-US" sz="1600" err="1">
                <a:solidFill>
                  <a:schemeClr val="bg1">
                    <a:lumMod val="8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TeraByte</a:t>
            </a:r>
            <a:r>
              <a:rPr lang="en-US" sz="1600">
                <a:solidFill>
                  <a:schemeClr val="bg1">
                    <a:lumMod val="8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InfraRed Delivery (TBIRD) technology for high-bandwidth laser communications - 200 gigabit per second data downlink rate</a:t>
            </a:r>
          </a:p>
          <a:p>
            <a:endParaRPr lang="en-US" sz="1600">
              <a:solidFill>
                <a:schemeClr val="bg1">
                  <a:lumMod val="7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1600">
              <a:solidFill>
                <a:schemeClr val="bg1">
                  <a:lumMod val="7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291410-97D6-F545-B2AF-E62961C3B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87" y="782663"/>
            <a:ext cx="2322068" cy="16962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DD28C2-1505-0549-AF62-D1604F474843}"/>
              </a:ext>
            </a:extLst>
          </p:cNvPr>
          <p:cNvSpPr txBox="1"/>
          <p:nvPr/>
        </p:nvSpPr>
        <p:spPr>
          <a:xfrm>
            <a:off x="324201" y="4752916"/>
            <a:ext cx="26547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Image Credits: Terran Orbital Corporation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A14644-6D8F-D245-A4ED-4019B1FA28A0}"/>
              </a:ext>
            </a:extLst>
          </p:cNvPr>
          <p:cNvSpPr txBox="1"/>
          <p:nvPr/>
        </p:nvSpPr>
        <p:spPr>
          <a:xfrm>
            <a:off x="3240873" y="4752916"/>
            <a:ext cx="29076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Image Credits: Terran Orbital Corporation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3620C6-0496-6A4B-999A-CD343DFD4215}"/>
              </a:ext>
            </a:extLst>
          </p:cNvPr>
          <p:cNvSpPr txBox="1"/>
          <p:nvPr/>
        </p:nvSpPr>
        <p:spPr>
          <a:xfrm>
            <a:off x="6814141" y="4752916"/>
            <a:ext cx="1660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Image Credits: </a:t>
            </a:r>
            <a:r>
              <a:rPr lang="en-US" sz="10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NASA</a:t>
            </a: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43332D7E-459D-AE41-B150-CF16BF01D54F}"/>
              </a:ext>
            </a:extLst>
          </p:cNvPr>
          <p:cNvSpPr txBox="1">
            <a:spLocks/>
          </p:cNvSpPr>
          <p:nvPr/>
        </p:nvSpPr>
        <p:spPr>
          <a:xfrm>
            <a:off x="8538218" y="4877123"/>
            <a:ext cx="4572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720" kern="1200">
                <a:solidFill>
                  <a:schemeClr val="bg1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9F2107-1728-CF4B-B9CE-67131BF22805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 descr="A picture containing indoor, computer, electronics, counter&#10;&#10;Description automatically generated">
            <a:extLst>
              <a:ext uri="{FF2B5EF4-FFF2-40B4-BE49-F238E27FC236}">
                <a16:creationId xmlns:a16="http://schemas.microsoft.com/office/drawing/2014/main" id="{B6B082AA-E64D-C4C6-BA01-20D239AD98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24" t="396" r="5895" b="4752"/>
          <a:stretch/>
        </p:blipFill>
        <p:spPr>
          <a:xfrm>
            <a:off x="6484577" y="782663"/>
            <a:ext cx="2295450" cy="170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94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A22F079-8A5D-BD41-8976-90DBB632A9E3}"/>
              </a:ext>
            </a:extLst>
          </p:cNvPr>
          <p:cNvSpPr/>
          <p:nvPr/>
        </p:nvSpPr>
        <p:spPr>
          <a:xfrm>
            <a:off x="457201" y="797347"/>
            <a:ext cx="2387744" cy="180426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135" y="72034"/>
            <a:ext cx="8024656" cy="577892"/>
          </a:xfrm>
        </p:spPr>
        <p:txBody>
          <a:bodyPr>
            <a:noAutofit/>
          </a:bodyPr>
          <a:lstStyle/>
          <a:p>
            <a:r>
              <a:rPr lang="en-US" sz="2200"/>
              <a:t>Upcoming U-Class Technology Demonstration Missions – 2022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403664" y="4064270"/>
            <a:ext cx="342900" cy="14287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342900" rtl="0" eaLnBrk="1" latinLnBrk="0" hangingPunct="1">
              <a:defRPr sz="600" kern="1200">
                <a:solidFill>
                  <a:srgbClr val="7F7F7F"/>
                </a:solidFill>
                <a:latin typeface="Helvetica"/>
                <a:ea typeface="+mn-ea"/>
                <a:cs typeface="Helvetica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9F2107-1728-CF4B-B9CE-67131BF2280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EF28CEC-BF40-9A48-987B-FE2A4D4AD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6781" y="563382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EBF82C-AE6C-A046-9A7B-C88430597F1C}"/>
              </a:ext>
            </a:extLst>
          </p:cNvPr>
          <p:cNvSpPr txBox="1"/>
          <p:nvPr/>
        </p:nvSpPr>
        <p:spPr>
          <a:xfrm>
            <a:off x="3282435" y="2549668"/>
            <a:ext cx="2825428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PACE-2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Launch: Mid 2023</a:t>
            </a:r>
          </a:p>
          <a:p>
            <a:pPr algn="ctr"/>
            <a:endParaRPr lang="en-US" sz="1600" b="1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endParaRPr lang="en-US" sz="800" b="1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en-US" sz="1600">
                <a:solidFill>
                  <a:schemeClr val="bg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Demonstrate upgrades to the PACE avionics system as well as a camera and image processing payload</a:t>
            </a:r>
            <a:endParaRPr lang="en-US" sz="1600" b="1">
              <a:solidFill>
                <a:schemeClr val="bg1">
                  <a:lumMod val="7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4" name="Picture 13" descr="A picture containing indoor, blue&#10;&#10;Description automatically generated">
            <a:extLst>
              <a:ext uri="{FF2B5EF4-FFF2-40B4-BE49-F238E27FC236}">
                <a16:creationId xmlns:a16="http://schemas.microsoft.com/office/drawing/2014/main" id="{8315C286-CD31-AF4B-8CE3-D3342A911C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74" r="40" b="14387"/>
          <a:stretch/>
        </p:blipFill>
        <p:spPr>
          <a:xfrm>
            <a:off x="3374579" y="816004"/>
            <a:ext cx="2597157" cy="17086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26B121A-0B6B-9F4C-8BD7-0003A15F07F1}"/>
              </a:ext>
            </a:extLst>
          </p:cNvPr>
          <p:cNvSpPr txBox="1"/>
          <p:nvPr/>
        </p:nvSpPr>
        <p:spPr>
          <a:xfrm>
            <a:off x="242217" y="2549668"/>
            <a:ext cx="3040218" cy="24314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Starling 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Autonomous Swarm Tech. 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Launch: Late 2022</a:t>
            </a:r>
          </a:p>
          <a:p>
            <a:pPr algn="ctr"/>
            <a:endParaRPr lang="en-US" sz="80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en-US" sz="1600">
                <a:solidFill>
                  <a:schemeClr val="bg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Demonstrate swarm maneuver planning and execution, communications networking, relative navigation, and autonomous coordination between four 6U CubeSats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425F3B-CB1D-754A-8304-4464D5794A7C}"/>
              </a:ext>
            </a:extLst>
          </p:cNvPr>
          <p:cNvSpPr txBox="1"/>
          <p:nvPr/>
        </p:nvSpPr>
        <p:spPr>
          <a:xfrm>
            <a:off x="6083538" y="2549668"/>
            <a:ext cx="3142512" cy="21852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Advanced Composite Solar Sail System (ACS3)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Launch: 1H 2023</a:t>
            </a:r>
          </a:p>
          <a:p>
            <a:pPr algn="ctr"/>
            <a:endParaRPr lang="en-US" sz="800">
              <a:solidFill>
                <a:schemeClr val="bg1">
                  <a:lumMod val="7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en-US" sz="1600">
                <a:solidFill>
                  <a:schemeClr val="bg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Demonstrate deployment </a:t>
            </a:r>
          </a:p>
          <a:p>
            <a:pPr algn="ctr"/>
            <a:r>
              <a:rPr lang="en-US" sz="1600">
                <a:solidFill>
                  <a:schemeClr val="bg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 the composite boom </a:t>
            </a:r>
          </a:p>
          <a:p>
            <a:pPr algn="ctr"/>
            <a:r>
              <a:rPr lang="en-US" sz="1600">
                <a:solidFill>
                  <a:schemeClr val="bg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solar sail in low-Earth orbit. The unfurled solar sail will measure approximately 84 m</a:t>
            </a:r>
            <a:r>
              <a:rPr lang="en-US" sz="1600" baseline="30000">
                <a:solidFill>
                  <a:schemeClr val="bg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B79E12-FCCC-474A-90F5-3D5441B00F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28" t="11783" r="8284" b="15256"/>
          <a:stretch/>
        </p:blipFill>
        <p:spPr>
          <a:xfrm>
            <a:off x="790529" y="816004"/>
            <a:ext cx="1896160" cy="17373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AA33BDE-0DBB-304B-99DC-054482097A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626" y="816004"/>
            <a:ext cx="1930527" cy="1707642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DEBDD4A-DED2-D544-B765-E0EE460B19EF}"/>
              </a:ext>
            </a:extLst>
          </p:cNvPr>
          <p:cNvSpPr txBox="1"/>
          <p:nvPr/>
        </p:nvSpPr>
        <p:spPr>
          <a:xfrm>
            <a:off x="3972154" y="4868253"/>
            <a:ext cx="14459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Image Credits: NASA</a:t>
            </a:r>
            <a:endParaRPr lang="en-US" sz="100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8BD797-9748-714A-A0A1-F4D2D7A170A7}"/>
              </a:ext>
            </a:extLst>
          </p:cNvPr>
          <p:cNvSpPr txBox="1"/>
          <p:nvPr/>
        </p:nvSpPr>
        <p:spPr>
          <a:xfrm>
            <a:off x="6931799" y="4857992"/>
            <a:ext cx="14459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Image Credits: NASA</a:t>
            </a:r>
            <a:endParaRPr lang="en-US" sz="100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452291-3990-434E-A957-90664E5FF7A5}"/>
              </a:ext>
            </a:extLst>
          </p:cNvPr>
          <p:cNvSpPr txBox="1"/>
          <p:nvPr/>
        </p:nvSpPr>
        <p:spPr>
          <a:xfrm>
            <a:off x="1039331" y="4897279"/>
            <a:ext cx="14459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Image Credits: NASA</a:t>
            </a:r>
            <a:endParaRPr lang="en-US" sz="100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F1999BA9-27F2-334C-A6D9-53A685262A7D}"/>
              </a:ext>
            </a:extLst>
          </p:cNvPr>
          <p:cNvSpPr txBox="1">
            <a:spLocks/>
          </p:cNvSpPr>
          <p:nvPr/>
        </p:nvSpPr>
        <p:spPr>
          <a:xfrm>
            <a:off x="8538218" y="4877123"/>
            <a:ext cx="4572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720" kern="1200">
                <a:solidFill>
                  <a:schemeClr val="bg1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9F2107-1728-CF4B-B9CE-67131BF2280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63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205" y="72034"/>
            <a:ext cx="8008058" cy="577892"/>
          </a:xfrm>
        </p:spPr>
        <p:txBody>
          <a:bodyPr>
            <a:normAutofit fontScale="90000"/>
          </a:bodyPr>
          <a:lstStyle/>
          <a:p>
            <a:r>
              <a:rPr lang="en-US" sz="2400"/>
              <a:t>Upcoming U-Class Technology Demonstration Missions - 2023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432E51-C6B9-A847-A584-765DF7CFA829}"/>
              </a:ext>
            </a:extLst>
          </p:cNvPr>
          <p:cNvSpPr txBox="1"/>
          <p:nvPr/>
        </p:nvSpPr>
        <p:spPr>
          <a:xfrm>
            <a:off x="4857216" y="2883503"/>
            <a:ext cx="4241431" cy="16773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500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CubeSat Laser Infrared </a:t>
            </a:r>
            <a:r>
              <a:rPr lang="en-US" sz="1500" b="1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CrosslinK</a:t>
            </a:r>
            <a:r>
              <a:rPr lang="en-US" sz="1500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algn="ctr"/>
            <a:r>
              <a:rPr lang="en-US" sz="1500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(CLICK B/C)</a:t>
            </a:r>
          </a:p>
          <a:p>
            <a:pPr algn="ctr"/>
            <a:r>
              <a:rPr lang="en-US" sz="1500" b="1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Launch: Late 2023</a:t>
            </a:r>
          </a:p>
          <a:p>
            <a:pPr algn="ctr"/>
            <a:endParaRPr lang="en-US" sz="105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600">
                <a:solidFill>
                  <a:schemeClr val="bg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Demonstrate optical crosslink and precision ranging between two 3U CubeSats at a data rate of 20 Mbps and range up to 580 km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F4F306-B5BB-9940-BF8C-80474A350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888" y="1179145"/>
            <a:ext cx="2095500" cy="1955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3E9874-BB0F-C744-84C4-5C84A928E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887" y="49358"/>
            <a:ext cx="2095500" cy="19558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EF28CEC-BF40-9A48-987B-FE2A4D4AD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6781" y="563382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3D25F3-A4B3-1047-9C2A-05F5C39EABFA}"/>
              </a:ext>
            </a:extLst>
          </p:cNvPr>
          <p:cNvSpPr txBox="1"/>
          <p:nvPr/>
        </p:nvSpPr>
        <p:spPr>
          <a:xfrm>
            <a:off x="102336" y="2883503"/>
            <a:ext cx="4754880" cy="16927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Pathfinder Technology Demonstrator 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(PTD-4) 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 Launch: Mid 2023</a:t>
            </a:r>
          </a:p>
          <a:p>
            <a:pPr algn="ctr"/>
            <a:endParaRPr lang="en-US" sz="80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600">
                <a:solidFill>
                  <a:schemeClr val="bg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Demonstra</a:t>
            </a:r>
            <a:r>
              <a:rPr lang="en-US" sz="1600">
                <a:solidFill>
                  <a:schemeClr val="bg1">
                    <a:lumMod val="8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 Lightweight Integrated Solar Array and </a:t>
            </a:r>
            <a:r>
              <a:rPr lang="en-US" sz="1600" err="1">
                <a:solidFill>
                  <a:schemeClr val="bg1">
                    <a:lumMod val="8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anTenna</a:t>
            </a:r>
            <a:r>
              <a:rPr lang="en-US" sz="1600">
                <a:solidFill>
                  <a:schemeClr val="bg1">
                    <a:lumMod val="8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(LISA-T), a high-power, low-volume deployable </a:t>
            </a:r>
            <a:r>
              <a:rPr lang="en-US" sz="1600">
                <a:solidFill>
                  <a:schemeClr val="bg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solar array with an integrated antenna</a:t>
            </a:r>
            <a:endParaRPr lang="en-US" sz="160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324C0-F872-7F42-84AD-05AE2FE131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86" t="13556" r="21791" b="31334"/>
          <a:stretch/>
        </p:blipFill>
        <p:spPr>
          <a:xfrm>
            <a:off x="1031939" y="729955"/>
            <a:ext cx="3115130" cy="21458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BC4150-AC56-D540-97EF-6A4C439DAD32}"/>
              </a:ext>
            </a:extLst>
          </p:cNvPr>
          <p:cNvSpPr txBox="1"/>
          <p:nvPr/>
        </p:nvSpPr>
        <p:spPr>
          <a:xfrm>
            <a:off x="1756781" y="4752916"/>
            <a:ext cx="14459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Image Credits: NASA</a:t>
            </a:r>
            <a:endParaRPr lang="en-US" sz="100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BD3621-74E9-7947-8004-A67A526BD2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1791" y="1652966"/>
            <a:ext cx="1260875" cy="10936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5783EC-7771-864C-9C71-05A5CA2A5E83}"/>
              </a:ext>
            </a:extLst>
          </p:cNvPr>
          <p:cNvSpPr txBox="1"/>
          <p:nvPr/>
        </p:nvSpPr>
        <p:spPr>
          <a:xfrm>
            <a:off x="5049379" y="4752916"/>
            <a:ext cx="3857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Image Credits: NASA (illustration) and </a:t>
            </a:r>
          </a:p>
          <a:p>
            <a:pPr algn="ctr"/>
            <a:r>
              <a:rPr lang="en-US" sz="1000" i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Blue Canyon Technologies (photograph)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6D8437-4648-3D4D-9DD0-DEBC47FA75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9F2107-1728-CF4B-B9CE-67131BF2280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26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6C1F64-7F54-CE7B-A1E3-03C29C7A0425}"/>
              </a:ext>
            </a:extLst>
          </p:cNvPr>
          <p:cNvSpPr txBox="1"/>
          <p:nvPr/>
        </p:nvSpPr>
        <p:spPr>
          <a:xfrm>
            <a:off x="3074634" y="3539359"/>
            <a:ext cx="299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err="1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nasa.gov</a:t>
            </a:r>
            <a:r>
              <a:rPr lang="en-US" sz="200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/</a:t>
            </a:r>
            <a:r>
              <a:rPr lang="en-US" sz="2000" err="1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smallspacecraft</a:t>
            </a:r>
            <a:endParaRPr lang="en-US" sz="2000">
              <a:solidFill>
                <a:schemeClr val="bg1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2AB3F041-01A4-8878-BA70-DE13C070B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720" y="16087"/>
            <a:ext cx="7682294" cy="510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63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631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 xmlns="7bb0c73d-aac2-4d90-9304-0cef3268e164" xsi:nil="true"/>
    <TaxCatchAll xmlns="d900e117-17a0-4b24-9e47-511ef1d02c43" xsi:nil="true"/>
    <Data_x0020_Categorization xmlns="d900e117-17a0-4b24-9e47-511ef1d02c43" xsi:nil="true"/>
    <lcf76f155ced4ddcb4097134ff3c332f xmlns="7bb0c73d-aac2-4d90-9304-0cef3268e164">
      <Terms xmlns="http://schemas.microsoft.com/office/infopath/2007/PartnerControls"/>
    </lcf76f155ced4ddcb4097134ff3c332f>
    <SharedWithUsers xmlns="99c7c3cf-5a2b-4818-9c71-301ab410e3bc">
      <UserInfo>
        <DisplayName>Hunter, Roger C. (ARC-P)</DisplayName>
        <AccountId>22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3DBDC61403394EAA63AE97D6A62752" ma:contentTypeVersion="18" ma:contentTypeDescription="Create a new document." ma:contentTypeScope="" ma:versionID="910b10d47eb66ae887dd46951873f652">
  <xsd:schema xmlns:xsd="http://www.w3.org/2001/XMLSchema" xmlns:xs="http://www.w3.org/2001/XMLSchema" xmlns:p="http://schemas.microsoft.com/office/2006/metadata/properties" xmlns:ns2="7bb0c73d-aac2-4d90-9304-0cef3268e164" xmlns:ns3="99c7c3cf-5a2b-4818-9c71-301ab410e3bc" xmlns:ns4="d900e117-17a0-4b24-9e47-511ef1d02c43" targetNamespace="http://schemas.microsoft.com/office/2006/metadata/properties" ma:root="true" ma:fieldsID="29ecd2a8fbc280e4487197355e0ae623" ns2:_="" ns3:_="" ns4:_="">
    <xsd:import namespace="7bb0c73d-aac2-4d90-9304-0cef3268e164"/>
    <xsd:import namespace="99c7c3cf-5a2b-4818-9c71-301ab410e3bc"/>
    <xsd:import namespace="d900e117-17a0-4b24-9e47-511ef1d02c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4:Data_x0020_Categorization" minOccurs="0"/>
                <xsd:element ref="ns2:Not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b0c73d-aac2-4d90-9304-0cef3268e1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Note" ma:index="19" nillable="true" ma:displayName="Note" ma:format="Dropdown" ma:internalName="Not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c7c3cf-5a2b-4818-9c71-301ab410e3b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00e117-17a0-4b24-9e47-511ef1d02c43" elementFormDefault="qualified">
    <xsd:import namespace="http://schemas.microsoft.com/office/2006/documentManagement/types"/>
    <xsd:import namespace="http://schemas.microsoft.com/office/infopath/2007/PartnerControls"/>
    <xsd:element name="Data_x0020_Categorization" ma:index="18" nillable="true" ma:displayName="Data Categorization" ma:description="This column is for noting what type of file is being stored so items are clearly marked. Please note that for something to be considered  for &quot;Public Release&quot; it must go through for Center Export Control Representative. And if you have questions about data classifications or want to have your data reviewed, visit: https://nasa.sharepoint.com/sites/privacy" ma:format="Dropdown" ma:internalName="Data_x0020_Categorization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NASA Internal"/>
                        <xsd:enumeration value="ITAR/EAR...CUI: Export Control"/>
                        <xsd:enumeration value="CUI: General Proprietary Business Information"/>
                        <xsd:enumeration value="CUI: Emergency Management"/>
                        <xsd:enumeration value="CUI: General Financial Information"/>
                        <xsd:enumeration value="CUI: General Critical Infrastructure Information"/>
                        <xsd:enumeration value="CUI: Internal Personnel Rules/Practice"/>
                        <xsd:enumeration value="CUI: Investigation"/>
                        <xsd:enumeration value="CUI: Information Systems Vulnerability Information"/>
                        <xsd:enumeration value="CUI: Patent Application"/>
                        <xsd:enumeration value="Sensitive PII...CUI: General Privacy"/>
                        <xsd:enumeration value="SBU: Company Proprietary Information"/>
                        <xsd:enumeration value="SBU: Financial Institution Information"/>
                        <xsd:enumeration value="SBU"/>
                        <xsd:enumeration value="EAR"/>
                        <xsd:enumeration value="ITAR"/>
                        <xsd:enumeration value="CUI"/>
                        <xsd:enumeration value="CUI//SP-PROCURE"/>
                        <xsd:enumeration value="CUI//SP-PROPIN"/>
                        <xsd:enumeration value="CUI//SP-EXPT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TaxCatchAll" ma:index="22" nillable="true" ma:displayName="Taxonomy Catch All Column" ma:hidden="true" ma:list="{c0724002-d4db-44ac-8776-594a50b3999b}" ma:internalName="TaxCatchAll" ma:showField="CatchAllData" ma:web="99c7c3cf-5a2b-4818-9c71-301ab410e3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7F138A9-95CD-4AB8-9D83-C7F8F90C37F8}">
  <ds:schemaRefs>
    <ds:schemaRef ds:uri="7bb0c73d-aac2-4d90-9304-0cef3268e164"/>
    <ds:schemaRef ds:uri="99c7c3cf-5a2b-4818-9c71-301ab410e3bc"/>
    <ds:schemaRef ds:uri="d900e117-17a0-4b24-9e47-511ef1d02c43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2D38D65-A673-4139-BF53-D040F1AEFAB3}">
  <ds:schemaRefs>
    <ds:schemaRef ds:uri="7bb0c73d-aac2-4d90-9304-0cef3268e164"/>
    <ds:schemaRef ds:uri="99c7c3cf-5a2b-4818-9c71-301ab410e3bc"/>
    <ds:schemaRef ds:uri="d900e117-17a0-4b24-9e47-511ef1d02c4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DF01276-647C-4137-B133-821AA742295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581</Words>
  <Application>Microsoft Macintosh PowerPoint</Application>
  <PresentationFormat>On-screen Show (16:9)</PresentationFormat>
  <Paragraphs>114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55 Helvetica Roman</vt:lpstr>
      <vt:lpstr>Arial</vt:lpstr>
      <vt:lpstr>Calibri</vt:lpstr>
      <vt:lpstr>Helvetica</vt:lpstr>
      <vt:lpstr>Helvetica Neue</vt:lpstr>
      <vt:lpstr>Helvetica Neue Light</vt:lpstr>
      <vt:lpstr>Helvetica Neue Medium</vt:lpstr>
      <vt:lpstr>Helvetica Neue Medium</vt:lpstr>
      <vt:lpstr>Lucida Grande</vt:lpstr>
      <vt:lpstr>Office Theme</vt:lpstr>
      <vt:lpstr>Space Technology Mission Directorate Small Spacecraft Technology </vt:lpstr>
      <vt:lpstr>2022-2023 Launch Schedule</vt:lpstr>
      <vt:lpstr>U-Class Exploration Mission Status</vt:lpstr>
      <vt:lpstr>On-Orbit U-Class Technology Demonstration Missions – 2022</vt:lpstr>
      <vt:lpstr>Upcoming U-Class Technology Demonstration Missions – 2022</vt:lpstr>
      <vt:lpstr>Upcoming U-Class Technology Demonstration Missions - 2023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Hunter, Roger C. (ARC-P)</dc:creator>
  <cp:lastModifiedBy>Fishman, Julianna L. (ARC-PX)[MILLENNIUM ENGINEERING &amp; INTEGRATION CO]</cp:lastModifiedBy>
  <cp:revision>3</cp:revision>
  <dcterms:created xsi:type="dcterms:W3CDTF">2020-04-11T17:09:31Z</dcterms:created>
  <dcterms:modified xsi:type="dcterms:W3CDTF">2022-08-07T23:07:20Z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0x010100E83DBDC61403394EAA63AE97D6A62752</vt:lpwstr>
  </property>
  <property fmtid="{D5CDD505-2E9C-101B-9397-08002B2CF9AE}" pid="3" name="MediaServiceImageTags">
    <vt:lpwstr/>
  </property>
</Properties>
</file>