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4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embeddedFontLst>
    <p:embeddedFont>
      <p:font typeface="Barlow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eorgia" panose="02040502050405020303" pitchFamily="18" charset="0"/>
      <p:regular r:id="rId28"/>
      <p:bold r:id="rId29"/>
      <p:italic r:id="rId30"/>
      <p:boldItalic r:id="rId31"/>
    </p:embeddedFont>
    <p:embeddedFont>
      <p:font typeface="Open Sans" panose="020B0604020202020204" charset="0"/>
      <p:regular r:id="rId32"/>
      <p:bold r:id="rId33"/>
      <p:italic r:id="rId34"/>
      <p:boldItalic r:id="rId35"/>
    </p:embeddedFont>
    <p:embeddedFont>
      <p:font typeface="Arial Narrow" panose="020B060602020203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T0qkP8+aajSADHiDfYGrE5I0g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1F1F8DE-E760-4A02-9E64-7B1ECD5EF580}">
  <a:tblStyle styleId="{D1F1F8DE-E760-4A02-9E64-7B1ECD5EF58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BA4F19DB-059B-457A-BB92-176056F672A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4926485-0AED-45D9-8FE4-2828A34C497B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72" y="1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36f67dd913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136f67dd913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36f67dd91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g136f67dd91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36f67dd913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136f67dd913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36f67dd913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g136f67dd913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36f67dd913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1" name="Google Shape;361;g136f67dd913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36f67dd913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36f67dd913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36f67dd913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36f67dd913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36f67dd913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136f67dd913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36f67dd913_0_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edit last bullet</a:t>
            </a:r>
            <a:endParaRPr/>
          </a:p>
        </p:txBody>
      </p:sp>
      <p:sp>
        <p:nvSpPr>
          <p:cNvPr id="427" name="Google Shape;427;g136f67dd913_0_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36f67dd913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4" name="Google Shape;444;g136f67dd913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36f67dd913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6" name="Google Shape;456;g136f67dd913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" name="Google Shape;8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6" name="Google Shape;8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2" name="Google Shape;9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6" name="Google Shape;9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7" name="Google Shape;9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2" name="Google Shape;10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3" name="Google Shape;10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09" name="Google Shape;109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10" name="Google Shape;110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18" name="Google Shape;11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19" name="Google Shape;11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3" name="Google Shape;12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4" name="Google Shape;12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8" name="Google Shape;128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9" name="Google Shape;129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0" name="Google Shape;130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1" name="Google Shape;131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6" name="Google Shape;136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7" name="Google Shape;137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8" name="Google Shape;138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43" name="Google Shape;143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44" name="Google Shape;144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49" name="Google Shape;149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50" name="Google Shape;150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Faded App Icon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136f67dd913_0_2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136f67dd913_0_294"/>
          <p:cNvSpPr txBox="1">
            <a:spLocks noGrp="1"/>
          </p:cNvSpPr>
          <p:nvPr>
            <p:ph type="title"/>
          </p:nvPr>
        </p:nvSpPr>
        <p:spPr>
          <a:xfrm>
            <a:off x="172529" y="76199"/>
            <a:ext cx="9923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Google Shape;154;g136f67dd913_0_294"/>
          <p:cNvSpPr txBox="1">
            <a:spLocks noGrp="1"/>
          </p:cNvSpPr>
          <p:nvPr>
            <p:ph type="body" idx="1"/>
          </p:nvPr>
        </p:nvSpPr>
        <p:spPr>
          <a:xfrm>
            <a:off x="389625" y="1157765"/>
            <a:ext cx="11394000" cy="49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267FB0"/>
              </a:buClr>
              <a:buSzPts val="2200"/>
              <a:buFont typeface="Noto Sans Symbols"/>
              <a:buChar char="▪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Faded App Icon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136f67dd913_0_2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136f67dd913_0_298"/>
          <p:cNvSpPr txBox="1">
            <a:spLocks noGrp="1"/>
          </p:cNvSpPr>
          <p:nvPr>
            <p:ph type="title"/>
          </p:nvPr>
        </p:nvSpPr>
        <p:spPr>
          <a:xfrm>
            <a:off x="172529" y="76199"/>
            <a:ext cx="9923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g136f67dd913_0_298"/>
          <p:cNvSpPr txBox="1">
            <a:spLocks noGrp="1"/>
          </p:cNvSpPr>
          <p:nvPr>
            <p:ph type="body" idx="1"/>
          </p:nvPr>
        </p:nvSpPr>
        <p:spPr>
          <a:xfrm>
            <a:off x="389625" y="1157765"/>
            <a:ext cx="11394000" cy="49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267FB0"/>
              </a:buClr>
              <a:buSzPts val="2200"/>
              <a:buFont typeface="Noto Sans Symbols"/>
              <a:buChar char="▪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36f67dd913_0_567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65" name="Google Shape;165;g136f67dd913_0_567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6" name="Google Shape;166;g136f67dd913_0_56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36f67dd913_0_571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9" name="Google Shape;169;g136f67dd913_0_57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36f67dd913_0_57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g136f67dd913_0_57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73" name="Google Shape;173;g136f67dd913_0_57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36f67dd913_0_57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136f67dd913_0_57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77" name="Google Shape;177;g136f67dd913_0_578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78" name="Google Shape;178;g136f67dd913_0_57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36f67dd913_0_58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136f67dd913_0_58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36f67dd913_0_586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84" name="Google Shape;184;g136f67dd913_0_586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85" name="Google Shape;185;g136f67dd913_0_58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36f67dd913_0_59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88" name="Google Shape;188;g136f67dd913_0_59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36f67dd913_0_59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136f67dd913_0_59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92" name="Google Shape;192;g136f67dd913_0_59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3" name="Google Shape;193;g136f67dd913_0_59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g136f67dd913_0_59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36f67dd913_0_59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97" name="Google Shape;197;g136f67dd913_0_59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36f67dd913_0_60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00" name="Google Shape;200;g136f67dd913_0_60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g136f67dd913_0_60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36f67dd913_0_60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6f67dd913_0_608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267FB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6" name="Google Shape;206;g136f67dd913_0_608"/>
          <p:cNvSpPr/>
          <p:nvPr/>
        </p:nvSpPr>
        <p:spPr>
          <a:xfrm>
            <a:off x="0" y="6170400"/>
            <a:ext cx="12192000" cy="68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g136f67dd913_0_608"/>
          <p:cNvGrpSpPr/>
          <p:nvPr/>
        </p:nvGrpSpPr>
        <p:grpSpPr>
          <a:xfrm>
            <a:off x="3512323" y="6279903"/>
            <a:ext cx="5167040" cy="468388"/>
            <a:chOff x="2801603" y="4710045"/>
            <a:chExt cx="3875377" cy="351300"/>
          </a:xfrm>
        </p:grpSpPr>
        <p:pic>
          <p:nvPicPr>
            <p:cNvPr id="208" name="Google Shape;208;g136f67dd913_0_608" descr="Google Shape;70;p1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801603" y="4765769"/>
              <a:ext cx="930826" cy="23976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09" name="Google Shape;209;g136f67dd913_0_608"/>
            <p:cNvCxnSpPr/>
            <p:nvPr/>
          </p:nvCxnSpPr>
          <p:spPr>
            <a:xfrm>
              <a:off x="3890725" y="4710045"/>
              <a:ext cx="0" cy="351300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10" name="Google Shape;210;g136f67dd913_0_608"/>
            <p:cNvGrpSpPr/>
            <p:nvPr/>
          </p:nvGrpSpPr>
          <p:grpSpPr>
            <a:xfrm>
              <a:off x="4049022" y="4770833"/>
              <a:ext cx="2627958" cy="229630"/>
              <a:chOff x="4049022" y="4775397"/>
              <a:chExt cx="2627958" cy="229630"/>
            </a:xfrm>
          </p:grpSpPr>
          <p:grpSp>
            <p:nvGrpSpPr>
              <p:cNvPr id="211" name="Google Shape;211;g136f67dd913_0_608"/>
              <p:cNvGrpSpPr/>
              <p:nvPr/>
            </p:nvGrpSpPr>
            <p:grpSpPr>
              <a:xfrm>
                <a:off x="4049022" y="4775397"/>
                <a:ext cx="1959199" cy="229630"/>
                <a:chOff x="-1" y="0"/>
                <a:chExt cx="2612265" cy="306173"/>
              </a:xfrm>
            </p:grpSpPr>
            <p:pic>
              <p:nvPicPr>
                <p:cNvPr id="212" name="Google Shape;212;g136f67dd913_0_608" descr="Picture 20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-1" y="0"/>
                  <a:ext cx="314024" cy="3061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3" name="Google Shape;213;g136f67dd913_0_608" descr="Picture 2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483484" y="30995"/>
                  <a:ext cx="761047" cy="25158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4" name="Google Shape;214;g136f67dd913_0_608" descr="Picture 22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27297" y="70744"/>
                  <a:ext cx="649721" cy="1813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5" name="Google Shape;215;g136f67dd913_0_608" descr="Picture 23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108667" y="26463"/>
                  <a:ext cx="503597" cy="24753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16" name="Google Shape;216;g136f67dd913_0_608" descr="Google Shape;431;p69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6106960" y="4813934"/>
                <a:ext cx="570020" cy="15810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17" name="Google Shape;217;g136f67dd913_0_608"/>
          <p:cNvPicPr preferRelativeResize="0"/>
          <p:nvPr/>
        </p:nvPicPr>
        <p:blipFill rotWithShape="1">
          <a:blip r:embed="rId8">
            <a:alphaModFix/>
          </a:blip>
          <a:srcRect l="280" t="6262" r="-279" b="3890"/>
          <a:stretch/>
        </p:blipFill>
        <p:spPr>
          <a:xfrm>
            <a:off x="0" y="-48932"/>
            <a:ext cx="12276669" cy="62042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g136f67dd913_0_608"/>
          <p:cNvGrpSpPr/>
          <p:nvPr/>
        </p:nvGrpSpPr>
        <p:grpSpPr>
          <a:xfrm>
            <a:off x="9738002" y="244817"/>
            <a:ext cx="2202540" cy="728190"/>
            <a:chOff x="7303684" y="179706"/>
            <a:chExt cx="1651946" cy="546156"/>
          </a:xfrm>
        </p:grpSpPr>
        <p:grpSp>
          <p:nvGrpSpPr>
            <p:cNvPr id="219" name="Google Shape;219;g136f67dd913_0_608"/>
            <p:cNvGrpSpPr/>
            <p:nvPr/>
          </p:nvGrpSpPr>
          <p:grpSpPr>
            <a:xfrm>
              <a:off x="7303684" y="179706"/>
              <a:ext cx="1651946" cy="546156"/>
              <a:chOff x="0" y="0"/>
              <a:chExt cx="1764900" cy="583500"/>
            </a:xfrm>
          </p:grpSpPr>
          <p:sp>
            <p:nvSpPr>
              <p:cNvPr id="220" name="Google Shape;220;g136f67dd913_0_608"/>
              <p:cNvSpPr/>
              <p:nvPr/>
            </p:nvSpPr>
            <p:spPr>
              <a:xfrm>
                <a:off x="0" y="0"/>
                <a:ext cx="1764900" cy="58350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900"/>
                  <a:buFont typeface="Arial"/>
                  <a:buNone/>
                </a:pPr>
                <a:endParaRPr sz="19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21" name="Google Shape;221;g136f67dd913_0_608" descr="Google Shape;424;p69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119111" y="138428"/>
                <a:ext cx="1037779" cy="31661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2" name="Google Shape;222;g136f67dd913_0_60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481873" y="295029"/>
              <a:ext cx="381364" cy="3155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Faded App Icon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136f67dd913_0_6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136f67dd913_0_627"/>
          <p:cNvSpPr txBox="1">
            <a:spLocks noGrp="1"/>
          </p:cNvSpPr>
          <p:nvPr>
            <p:ph type="title"/>
          </p:nvPr>
        </p:nvSpPr>
        <p:spPr>
          <a:xfrm>
            <a:off x="172529" y="76199"/>
            <a:ext cx="9923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g136f67dd913_0_627"/>
          <p:cNvSpPr txBox="1">
            <a:spLocks noGrp="1"/>
          </p:cNvSpPr>
          <p:nvPr>
            <p:ph type="body" idx="1"/>
          </p:nvPr>
        </p:nvSpPr>
        <p:spPr>
          <a:xfrm>
            <a:off x="389625" y="1157765"/>
            <a:ext cx="11394000" cy="49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267FB0"/>
              </a:buClr>
              <a:buSzPts val="2200"/>
              <a:buFont typeface="Noto Sans Symbols"/>
              <a:buChar char="▪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Blue">
  <p:cSld name="Content and Blue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136f67dd913_0_631"/>
          <p:cNvPicPr preferRelativeResize="0"/>
          <p:nvPr/>
        </p:nvPicPr>
        <p:blipFill rotWithShape="1">
          <a:blip r:embed="rId2">
            <a:alphaModFix/>
          </a:blip>
          <a:srcRect t="-1681" b="384"/>
          <a:stretch/>
        </p:blipFill>
        <p:spPr>
          <a:xfrm flipH="1">
            <a:off x="0" y="-140177"/>
            <a:ext cx="12192000" cy="6998176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136f67dd913_0_6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7FB0">
              <a:alpha val="2314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g136f67dd913_0_6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467" y="209005"/>
            <a:ext cx="10151531" cy="5710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136f67dd913_0_6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22467" y="209005"/>
            <a:ext cx="1545772" cy="310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136f67dd913_0_631"/>
          <p:cNvPicPr preferRelativeResize="0"/>
          <p:nvPr/>
        </p:nvPicPr>
        <p:blipFill rotWithShape="1">
          <a:blip r:embed="rId5">
            <a:alphaModFix/>
          </a:blip>
          <a:srcRect l="10578" b="10730"/>
          <a:stretch/>
        </p:blipFill>
        <p:spPr>
          <a:xfrm>
            <a:off x="0" y="-67833"/>
            <a:ext cx="12321600" cy="6925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1_Title Only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6f67dd913_0_638"/>
          <p:cNvSpPr txBox="1">
            <a:spLocks noGrp="1"/>
          </p:cNvSpPr>
          <p:nvPr>
            <p:ph type="title"/>
          </p:nvPr>
        </p:nvSpPr>
        <p:spPr>
          <a:xfrm>
            <a:off x="172529" y="76199"/>
            <a:ext cx="9923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6" name="Google Shape;236;g136f67dd913_0_638"/>
          <p:cNvSpPr txBox="1">
            <a:spLocks noGrp="1"/>
          </p:cNvSpPr>
          <p:nvPr>
            <p:ph type="body" idx="1"/>
          </p:nvPr>
        </p:nvSpPr>
        <p:spPr>
          <a:xfrm>
            <a:off x="389625" y="1157765"/>
            <a:ext cx="11394000" cy="49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267FB0"/>
              </a:buClr>
              <a:buSzPts val="2200"/>
              <a:buFont typeface="Noto Sans Symbols"/>
              <a:buChar char="▪"/>
              <a:defRPr sz="24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67FB0"/>
              </a:buClr>
              <a:buSzPts val="13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36f67dd913_0_641"/>
          <p:cNvSpPr txBox="1">
            <a:spLocks noGrp="1"/>
          </p:cNvSpPr>
          <p:nvPr>
            <p:ph type="body" idx="1"/>
          </p:nvPr>
        </p:nvSpPr>
        <p:spPr>
          <a:xfrm>
            <a:off x="389625" y="1157765"/>
            <a:ext cx="11394000" cy="49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65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2060"/>
              </a:buClr>
              <a:buSzPts val="1700"/>
              <a:buFont typeface="Arial"/>
              <a:buChar char="•"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9" name="Google Shape;239;g136f67dd913_0_64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g136f67dd913_0_64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g136f67dd913_0_64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2" name="Google Shape;242;g136f67dd913_0_641"/>
          <p:cNvSpPr txBox="1">
            <a:spLocks noGrp="1"/>
          </p:cNvSpPr>
          <p:nvPr>
            <p:ph type="title"/>
          </p:nvPr>
        </p:nvSpPr>
        <p:spPr>
          <a:xfrm>
            <a:off x="172529" y="76199"/>
            <a:ext cx="9923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36f67dd913_0_647"/>
          <p:cNvSpPr txBox="1">
            <a:spLocks noGrp="1"/>
          </p:cNvSpPr>
          <p:nvPr>
            <p:ph type="title"/>
          </p:nvPr>
        </p:nvSpPr>
        <p:spPr>
          <a:xfrm>
            <a:off x="609600" y="1"/>
            <a:ext cx="8091600" cy="9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g136f67dd913_0_647"/>
          <p:cNvSpPr txBox="1">
            <a:spLocks noGrp="1"/>
          </p:cNvSpPr>
          <p:nvPr>
            <p:ph type="body" idx="1"/>
          </p:nvPr>
        </p:nvSpPr>
        <p:spPr>
          <a:xfrm>
            <a:off x="609601" y="1582737"/>
            <a:ext cx="10951500" cy="43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2400"/>
            </a:lvl2pPr>
            <a:lvl3pPr marL="137160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9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9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36f67dd913_0_650"/>
          <p:cNvSpPr txBox="1">
            <a:spLocks noGrp="1"/>
          </p:cNvSpPr>
          <p:nvPr>
            <p:ph type="title"/>
          </p:nvPr>
        </p:nvSpPr>
        <p:spPr>
          <a:xfrm>
            <a:off x="838200" y="647700"/>
            <a:ext cx="10515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000"/>
              <a:buFont typeface="Arial Narrow"/>
              <a:buNone/>
              <a:defRPr sz="4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g136f67dd913_0_65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39699C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39699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g136f67dd913_0_6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244D60"/>
              </a:buClr>
              <a:buSzPts val="2800"/>
              <a:buChar char="•"/>
              <a:defRPr>
                <a:solidFill>
                  <a:srgbClr val="244D60"/>
                </a:solidFill>
              </a:defRPr>
            </a:lvl1pPr>
            <a:lvl2pPr marL="91440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44D60"/>
              </a:buClr>
              <a:buSzPts val="2400"/>
              <a:buChar char="•"/>
              <a:defRPr>
                <a:solidFill>
                  <a:srgbClr val="244D60"/>
                </a:solidFill>
              </a:defRPr>
            </a:lvl2pPr>
            <a:lvl3pPr marL="137160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44D60"/>
              </a:buClr>
              <a:buSzPts val="2000"/>
              <a:buChar char="•"/>
              <a:defRPr>
                <a:solidFill>
                  <a:srgbClr val="244D60"/>
                </a:solidFill>
              </a:defRPr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44D60"/>
              </a:buClr>
              <a:buSzPts val="1900"/>
              <a:buChar char="•"/>
              <a:defRPr b="0">
                <a:solidFill>
                  <a:srgbClr val="244D60"/>
                </a:solidFill>
              </a:defRPr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44D60"/>
              </a:buClr>
              <a:buSzPts val="1900"/>
              <a:buChar char="•"/>
              <a:defRPr b="0">
                <a:solidFill>
                  <a:srgbClr val="244D60"/>
                </a:solidFill>
              </a:defRPr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3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36f67dd913_0_56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g136f67dd913_0_56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g136f67dd913_0_56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gif"/><Relationship Id="rId10" Type="http://schemas.openxmlformats.org/officeDocument/2006/relationships/image" Target="../media/image21.jpg"/><Relationship Id="rId4" Type="http://schemas.openxmlformats.org/officeDocument/2006/relationships/image" Target="../media/image16.png"/><Relationship Id="rId9" Type="http://schemas.openxmlformats.org/officeDocument/2006/relationships/image" Target="../media/image2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code.earthengine.google.com/?accept_repo=users/emaprlab/public" TargetMode="External"/><Relationship Id="rId5" Type="http://schemas.openxmlformats.org/officeDocument/2006/relationships/hyperlink" Target="https://t.co/M3pVPLQPE1" TargetMode="Externa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11" Type="http://schemas.openxmlformats.org/officeDocument/2006/relationships/hyperlink" Target="mailto:eac0021@uah.edu" TargetMode="External"/><Relationship Id="rId5" Type="http://schemas.openxmlformats.org/officeDocument/2006/relationships/image" Target="../media/image43.png"/><Relationship Id="rId10" Type="http://schemas.openxmlformats.org/officeDocument/2006/relationships/hyperlink" Target="mailto:cae0004@uah.edu" TargetMode="External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2" descr="bg object 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8642" y="-38100"/>
            <a:ext cx="4643358" cy="534202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"/>
          <p:cNvSpPr/>
          <p:nvPr/>
        </p:nvSpPr>
        <p:spPr>
          <a:xfrm>
            <a:off x="508475" y="283450"/>
            <a:ext cx="1996200" cy="521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6" name="Google Shape;256;p2" descr="object 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1820" y="1439840"/>
            <a:ext cx="2899530" cy="289644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"/>
          <p:cNvSpPr txBox="1"/>
          <p:nvPr/>
        </p:nvSpPr>
        <p:spPr>
          <a:xfrm>
            <a:off x="571250" y="2149150"/>
            <a:ext cx="76596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508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SERVIR-CArbon Pilot (S-CAP) Overview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258" name="Google Shape;258;p2" descr="Logo, ic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5298" y="308570"/>
            <a:ext cx="530352" cy="44456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"/>
          <p:cNvSpPr txBox="1"/>
          <p:nvPr/>
        </p:nvSpPr>
        <p:spPr>
          <a:xfrm>
            <a:off x="571252" y="5279808"/>
            <a:ext cx="255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5080" lvl="0" indent="1270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August </a:t>
            </a:r>
            <a:r>
              <a:rPr lang="en-US" sz="20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10</a:t>
            </a:r>
            <a:r>
              <a:rPr lang="en-US" sz="20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, 2022</a:t>
            </a:r>
            <a:endParaRPr sz="20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0" name="Google Shape;260;p2"/>
          <p:cNvSpPr txBox="1"/>
          <p:nvPr/>
        </p:nvSpPr>
        <p:spPr>
          <a:xfrm>
            <a:off x="571252" y="3786935"/>
            <a:ext cx="6494100" cy="12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5080" lvl="0" indent="1270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Christine A. Evans</a:t>
            </a:r>
            <a:r>
              <a:rPr lang="en-US" sz="1300" b="1" baseline="30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 1,2</a:t>
            </a:r>
            <a:r>
              <a:rPr lang="en-US" sz="13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								Daniel E. Irwin</a:t>
            </a:r>
            <a:r>
              <a:rPr lang="en-US" sz="1300" b="1" baseline="30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2</a:t>
            </a:r>
            <a:endParaRPr sz="1300" b="1" baseline="300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5080" lvl="0" indent="1270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Emil A. Cherrington</a:t>
            </a:r>
            <a:r>
              <a:rPr lang="en-US" sz="1300" b="1" baseline="300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 1,2</a:t>
            </a:r>
            <a:r>
              <a:rPr lang="en-US" sz="13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								Ashutosh Limaye </a:t>
            </a:r>
            <a:r>
              <a:rPr lang="en-US" sz="1300" b="1" baseline="30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1300" b="1" baseline="300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5080" lvl="0" indent="1270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Africa I. Flores-Anderson </a:t>
            </a:r>
            <a:r>
              <a:rPr lang="en-US" sz="1300" b="1" baseline="30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1,2</a:t>
            </a:r>
            <a:r>
              <a:rPr lang="en-US" sz="13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							Eric R. Anderson</a:t>
            </a:r>
            <a:r>
              <a:rPr lang="en-US" sz="1300" b="1" baseline="30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2</a:t>
            </a:r>
            <a:endParaRPr sz="1300" b="1" baseline="300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5080" lvl="0" indent="1270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5080" lvl="0" indent="1270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baseline="30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1 </a:t>
            </a:r>
            <a:r>
              <a:rPr lang="en-US" sz="13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Earth System Science Center, University of Alabama Huntsville</a:t>
            </a:r>
            <a:endParaRPr sz="1300" b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5080" lvl="0" indent="1270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baseline="30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2 </a:t>
            </a:r>
            <a:r>
              <a:rPr lang="en-US" sz="13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SERVIR Science Coordination Office, NASA Marshall Space Flight Center</a:t>
            </a:r>
            <a:endParaRPr sz="1300" b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61" name="Google Shape;261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3050" y="270237"/>
            <a:ext cx="1371599" cy="5212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2"/>
          <p:cNvGrpSpPr/>
          <p:nvPr/>
        </p:nvGrpSpPr>
        <p:grpSpPr>
          <a:xfrm>
            <a:off x="1037971" y="5967800"/>
            <a:ext cx="9930079" cy="696275"/>
            <a:chOff x="1037972" y="5967800"/>
            <a:chExt cx="9930079" cy="696275"/>
          </a:xfrm>
        </p:grpSpPr>
        <p:sp>
          <p:nvSpPr>
            <p:cNvPr id="263" name="Google Shape;263;p2"/>
            <p:cNvSpPr/>
            <p:nvPr/>
          </p:nvSpPr>
          <p:spPr>
            <a:xfrm>
              <a:off x="3851150" y="5986675"/>
              <a:ext cx="7116900" cy="6774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4" name="Google Shape;264;p2"/>
            <p:cNvGrpSpPr/>
            <p:nvPr/>
          </p:nvGrpSpPr>
          <p:grpSpPr>
            <a:xfrm>
              <a:off x="1037971" y="6026688"/>
              <a:ext cx="8428823" cy="602500"/>
              <a:chOff x="2218350" y="6026688"/>
              <a:chExt cx="8428823" cy="602500"/>
            </a:xfrm>
          </p:grpSpPr>
          <p:pic>
            <p:nvPicPr>
              <p:cNvPr id="265" name="Google Shape;265;p2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2218350" y="6091827"/>
                <a:ext cx="2404872" cy="502117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66" name="Google Shape;266;p2"/>
              <p:cNvGrpSpPr/>
              <p:nvPr/>
            </p:nvGrpSpPr>
            <p:grpSpPr>
              <a:xfrm>
                <a:off x="6513752" y="6056583"/>
                <a:ext cx="4133421" cy="572605"/>
                <a:chOff x="6513752" y="6056583"/>
                <a:chExt cx="4133421" cy="572605"/>
              </a:xfrm>
            </p:grpSpPr>
            <p:pic>
              <p:nvPicPr>
                <p:cNvPr id="267" name="Google Shape;267;p2"/>
                <p:cNvPicPr preferRelativeResize="0"/>
                <p:nvPr/>
              </p:nvPicPr>
              <p:blipFill>
                <a:blip r:embed="rId8">
                  <a:alphaModFix/>
                </a:blip>
                <a:stretch>
                  <a:fillRect/>
                </a:stretch>
              </p:blipFill>
              <p:spPr>
                <a:xfrm>
                  <a:off x="9339581" y="6056583"/>
                  <a:ext cx="1307592" cy="5726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8" name="Google Shape;268;p2"/>
                <p:cNvPicPr preferRelativeResize="0"/>
                <p:nvPr/>
              </p:nvPicPr>
              <p:blipFill>
                <a:blip r:embed="rId9">
                  <a:alphaModFix/>
                </a:blip>
                <a:stretch>
                  <a:fillRect/>
                </a:stretch>
              </p:blipFill>
              <p:spPr>
                <a:xfrm>
                  <a:off x="7880948" y="6063050"/>
                  <a:ext cx="1399031" cy="55961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69" name="Google Shape;269;p2"/>
                <p:cNvPicPr preferRelativeResize="0"/>
                <p:nvPr/>
              </p:nvPicPr>
              <p:blipFill>
                <a:blip r:embed="rId10">
                  <a:alphaModFix/>
                </a:blip>
                <a:stretch>
                  <a:fillRect/>
                </a:stretch>
              </p:blipFill>
              <p:spPr>
                <a:xfrm>
                  <a:off x="6513752" y="6062666"/>
                  <a:ext cx="1307593" cy="56039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270" name="Google Shape;270;p2"/>
              <p:cNvCxnSpPr/>
              <p:nvPr/>
            </p:nvCxnSpPr>
            <p:spPr>
              <a:xfrm>
                <a:off x="4908086" y="6026688"/>
                <a:ext cx="12600" cy="5913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pic>
          <p:nvPicPr>
            <p:cNvPr id="271" name="Google Shape;271;p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3954275" y="5967800"/>
              <a:ext cx="1307593" cy="5977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2" name="Google Shape;272;p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594475" y="6015975"/>
            <a:ext cx="1307592" cy="653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1" descr="object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189" y="-28574"/>
            <a:ext cx="2414862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1"/>
          <p:cNvSpPr/>
          <p:nvPr/>
        </p:nvSpPr>
        <p:spPr>
          <a:xfrm>
            <a:off x="10857146" y="1086195"/>
            <a:ext cx="695325" cy="571500"/>
          </a:xfrm>
          <a:prstGeom prst="ellipse">
            <a:avLst/>
          </a:prstGeom>
          <a:solidFill>
            <a:srgbClr val="02133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79" name="Google Shape;279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78854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281" name="Google Shape;28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Background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SERVIR’s land cover services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SERVIR-CArbon Pilot (S-CAP)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Methodology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Results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Implications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Future activities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Summary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12" descr="object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189" y="-28574"/>
            <a:ext cx="2414862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2"/>
          <p:cNvSpPr/>
          <p:nvPr/>
        </p:nvSpPr>
        <p:spPr>
          <a:xfrm>
            <a:off x="10469960" y="190502"/>
            <a:ext cx="1476375" cy="14630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88" name="Google Shape;28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1229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3100"/>
              <a:t>1. Background: SERVIR activities in LC monitoring</a:t>
            </a:r>
            <a:endParaRPr sz="3100"/>
          </a:p>
        </p:txBody>
      </p:sp>
      <p:sp>
        <p:nvSpPr>
          <p:cNvPr id="290" name="Google Shape;290;p12"/>
          <p:cNvSpPr txBox="1">
            <a:spLocks noGrp="1"/>
          </p:cNvSpPr>
          <p:nvPr>
            <p:ph type="body" idx="1"/>
          </p:nvPr>
        </p:nvSpPr>
        <p:spPr>
          <a:xfrm>
            <a:off x="838200" y="20537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10000"/>
          </a:bodyPr>
          <a:lstStyle/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Network est. in 2005 + supporting land cover monitoring + other activities in 5 regions</a:t>
            </a:r>
            <a:endParaRPr/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Partnership w/ regional centers of excellence, international orgs like FAO, private sector</a:t>
            </a:r>
            <a:endParaRPr/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Focus on capacity development</a:t>
            </a:r>
            <a:endParaRPr/>
          </a:p>
          <a:p>
            <a:pPr marL="914400" lvl="1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SAR Handbook</a:t>
            </a:r>
            <a:endParaRPr/>
          </a:p>
          <a:p>
            <a:pPr marL="914400" lvl="1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Collect Earth Online [for reference data collection]</a:t>
            </a:r>
            <a:endParaRPr/>
          </a:p>
          <a:p>
            <a:pPr marL="914400" lvl="1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Emerging technologies</a:t>
            </a:r>
            <a:endParaRPr/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Focus on services leveraging the service planning approach</a:t>
            </a:r>
            <a:endParaRPr/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Multiple services focusing on wall-to-wall mapping</a:t>
            </a:r>
            <a:endParaRPr/>
          </a:p>
          <a:p>
            <a:pPr marL="457200" lvl="0" indent="-30861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Ongoing global* change detection inter-comparison exercise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None/>
            </a:pPr>
            <a:endParaRPr/>
          </a:p>
        </p:txBody>
      </p:sp>
      <p:cxnSp>
        <p:nvCxnSpPr>
          <p:cNvPr id="291" name="Google Shape;291;p12"/>
          <p:cNvCxnSpPr/>
          <p:nvPr/>
        </p:nvCxnSpPr>
        <p:spPr>
          <a:xfrm>
            <a:off x="1030000" y="1283200"/>
            <a:ext cx="8689800" cy="327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g136f67dd913_0_34" descr="object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189" y="-28574"/>
            <a:ext cx="2414862" cy="24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136f67dd913_0_34"/>
          <p:cNvSpPr/>
          <p:nvPr/>
        </p:nvSpPr>
        <p:spPr>
          <a:xfrm>
            <a:off x="10469960" y="190502"/>
            <a:ext cx="1476300" cy="1463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98" name="Google Shape;298;g136f67dd913_0_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1229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136f67dd913_0_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3100"/>
              <a:t>1. Background: S-CAP objectives</a:t>
            </a:r>
            <a:endParaRPr sz="3100"/>
          </a:p>
        </p:txBody>
      </p:sp>
      <p:sp>
        <p:nvSpPr>
          <p:cNvPr id="300" name="Google Shape;300;g136f67dd913_0_34"/>
          <p:cNvSpPr txBox="1">
            <a:spLocks noGrp="1"/>
          </p:cNvSpPr>
          <p:nvPr>
            <p:ph type="body" idx="1"/>
          </p:nvPr>
        </p:nvSpPr>
        <p:spPr>
          <a:xfrm>
            <a:off x="838200" y="207985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63" b="1"/>
              <a:t>Strengthen the ability of the SERVIR network to integrate GHG estimation into services &amp; other activities</a:t>
            </a:r>
            <a:endParaRPr sz="3163" b="1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 b="1" u="sng"/>
              <a:t>Development of transparent &amp; replicable methodologies</a:t>
            </a:r>
            <a:r>
              <a:rPr lang="en-US"/>
              <a:t> for GHG estimation / carbon accounting which make use of SERVIR land cover datasets -&gt; open science / demystification</a:t>
            </a: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 b="1" u="sng"/>
              <a:t>Development of GHG estimates for pilot countries in SERVIR’s focus regions</a:t>
            </a:r>
            <a:r>
              <a:rPr lang="en-US"/>
              <a:t>, also in conjunction with the ongoing SERVIR global land cover change inter-comparison exercise</a:t>
            </a: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Evaluation of the potential to </a:t>
            </a:r>
            <a:r>
              <a:rPr lang="en-US" b="1" u="sng"/>
              <a:t>integrate GHG estimation methods into SERVIR land cover-related services</a:t>
            </a:r>
            <a:endParaRPr b="1" u="sng"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Collaboration with NASA CMS scientists for strengthening of SERVIR GHG monitoring capacities</a:t>
            </a:r>
            <a:endParaRPr/>
          </a:p>
          <a:p>
            <a:pPr marL="457200" lvl="0" indent="-30003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en-US"/>
              <a:t>Development of training materials for GHG estimation using land cover products</a:t>
            </a:r>
            <a:endParaRPr/>
          </a:p>
        </p:txBody>
      </p:sp>
      <p:cxnSp>
        <p:nvCxnSpPr>
          <p:cNvPr id="301" name="Google Shape;301;g136f67dd913_0_34"/>
          <p:cNvCxnSpPr/>
          <p:nvPr/>
        </p:nvCxnSpPr>
        <p:spPr>
          <a:xfrm>
            <a:off x="1030000" y="1283200"/>
            <a:ext cx="8689800" cy="327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g136f67dd913_0_54" descr="object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189" y="-28574"/>
            <a:ext cx="2414862" cy="24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136f67dd913_0_54"/>
          <p:cNvSpPr/>
          <p:nvPr/>
        </p:nvSpPr>
        <p:spPr>
          <a:xfrm>
            <a:off x="10469960" y="190502"/>
            <a:ext cx="1476300" cy="1463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08" name="Google Shape;308;g136f67dd913_0_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1229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136f67dd913_0_54"/>
          <p:cNvSpPr txBox="1">
            <a:spLocks noGrp="1"/>
          </p:cNvSpPr>
          <p:nvPr>
            <p:ph type="body" idx="1"/>
          </p:nvPr>
        </p:nvSpPr>
        <p:spPr>
          <a:xfrm>
            <a:off x="9090050" y="1955425"/>
            <a:ext cx="2447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-US" sz="1365" b="1"/>
              <a:t>Pilot Countries</a:t>
            </a:r>
            <a:endParaRPr sz="1365" b="1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65"/>
              <a:t>Americas</a:t>
            </a:r>
            <a:endParaRPr sz="1365"/>
          </a:p>
          <a:p>
            <a:pPr marL="4572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 b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Guyana</a:t>
            </a:r>
            <a:endParaRPr sz="1365" b="1"/>
          </a:p>
          <a:p>
            <a:pPr marL="914400" lvl="1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/>
              <a:t>Costa Rica</a:t>
            </a:r>
            <a:endParaRPr sz="1365"/>
          </a:p>
          <a:p>
            <a:pPr marL="914400" lvl="1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/>
              <a:t>Guatemala</a:t>
            </a:r>
            <a:endParaRPr sz="1365"/>
          </a:p>
          <a:p>
            <a:pPr marL="914400" lvl="1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/>
              <a:t>Peru</a:t>
            </a:r>
            <a:endParaRPr sz="1365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65"/>
              <a:t>Africa</a:t>
            </a:r>
            <a:endParaRPr sz="1365"/>
          </a:p>
          <a:p>
            <a:pPr marL="4572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 b="1"/>
              <a:t>Ghana</a:t>
            </a:r>
            <a:endParaRPr sz="1365" b="1"/>
          </a:p>
          <a:p>
            <a:pPr marL="4572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 b="1"/>
              <a:t>Zambia</a:t>
            </a:r>
            <a:endParaRPr sz="1365" b="1"/>
          </a:p>
          <a:p>
            <a:pPr marL="914400" lvl="1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/>
              <a:t>Kenya</a:t>
            </a:r>
            <a:endParaRPr sz="1365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65"/>
              <a:t>Asia</a:t>
            </a:r>
            <a:endParaRPr sz="1365"/>
          </a:p>
          <a:p>
            <a:pPr marL="4572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 b="1"/>
              <a:t>Bangladesh</a:t>
            </a:r>
            <a:endParaRPr sz="1365" b="1"/>
          </a:p>
          <a:p>
            <a:pPr marL="457200" lvl="0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 b="1"/>
              <a:t>Thailand</a:t>
            </a:r>
            <a:endParaRPr sz="1365" b="1"/>
          </a:p>
          <a:p>
            <a:pPr marL="914400" lvl="1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/>
              <a:t>Nepal</a:t>
            </a:r>
            <a:endParaRPr sz="1365"/>
          </a:p>
          <a:p>
            <a:pPr marL="914400" lvl="1" indent="-279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800"/>
              <a:buChar char="•"/>
            </a:pPr>
            <a:r>
              <a:rPr lang="en-US" sz="1365"/>
              <a:t>Vietnam</a:t>
            </a:r>
            <a:endParaRPr sz="1365"/>
          </a:p>
        </p:txBody>
      </p:sp>
      <p:pic>
        <p:nvPicPr>
          <p:cNvPr id="310" name="Google Shape;310;g136f67dd913_0_54"/>
          <p:cNvPicPr preferRelativeResize="0"/>
          <p:nvPr/>
        </p:nvPicPr>
        <p:blipFill rotWithShape="1">
          <a:blip r:embed="rId5">
            <a:alphaModFix/>
          </a:blip>
          <a:srcRect t="337" r="527" b="337"/>
          <a:stretch/>
        </p:blipFill>
        <p:spPr>
          <a:xfrm>
            <a:off x="309725" y="96625"/>
            <a:ext cx="8601774" cy="6677949"/>
          </a:xfrm>
          <a:prstGeom prst="rect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1" name="Google Shape;311;g136f67dd913_0_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5975" y="6306626"/>
            <a:ext cx="3894899" cy="304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3E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6f67dd913_0_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3100">
                <a:solidFill>
                  <a:schemeClr val="lt1"/>
                </a:solidFill>
              </a:rPr>
              <a:t>2. Methodology: Overview</a:t>
            </a:r>
            <a:endParaRPr sz="3100">
              <a:solidFill>
                <a:schemeClr val="lt1"/>
              </a:solidFill>
            </a:endParaRPr>
          </a:p>
        </p:txBody>
      </p:sp>
      <p:cxnSp>
        <p:nvCxnSpPr>
          <p:cNvPr id="317" name="Google Shape;317;g136f67dd913_0_63"/>
          <p:cNvCxnSpPr/>
          <p:nvPr/>
        </p:nvCxnSpPr>
        <p:spPr>
          <a:xfrm>
            <a:off x="953800" y="1283200"/>
            <a:ext cx="8689800" cy="327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8" name="Google Shape;318;g136f67dd913_0_63"/>
          <p:cNvSpPr/>
          <p:nvPr/>
        </p:nvSpPr>
        <p:spPr>
          <a:xfrm>
            <a:off x="1003201" y="1484100"/>
            <a:ext cx="2385900" cy="14331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Global Land Cover</a:t>
            </a:r>
            <a:endParaRPr sz="9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MODIS - MCD12Q1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JAXA F/NF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Global Forest Watch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9" name="Google Shape;319;g136f67dd913_0_63"/>
          <p:cNvSpPr/>
          <p:nvPr/>
        </p:nvSpPr>
        <p:spPr>
          <a:xfrm>
            <a:off x="1003201" y="5095536"/>
            <a:ext cx="2385900" cy="14331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Change Detection Algorithm</a:t>
            </a:r>
            <a:endParaRPr sz="9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LandTrendr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CCDC-SMA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0" name="Google Shape;320;g136f67dd913_0_63"/>
          <p:cNvSpPr/>
          <p:nvPr/>
        </p:nvSpPr>
        <p:spPr>
          <a:xfrm>
            <a:off x="1003200" y="3275663"/>
            <a:ext cx="3145500" cy="14331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Regional Land Cover</a:t>
            </a:r>
            <a:endParaRPr sz="9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RCMRD - CCDC (Zambia)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MapBiomas (Guyana)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Rapid Land Cover Mapper (USGS) (Ghana)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RLCMS (Thailand, Bangladesh)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1" name="Google Shape;321;g136f67dd913_0_63"/>
          <p:cNvSpPr/>
          <p:nvPr/>
        </p:nvSpPr>
        <p:spPr>
          <a:xfrm>
            <a:off x="7175388" y="3201238"/>
            <a:ext cx="1746600" cy="12630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Above Ground Biomass</a:t>
            </a:r>
            <a:endParaRPr sz="9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Saatchi et al 2011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Avitable 2015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Geocarbon 2020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GEDI l4b 2021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ICIMOD 2015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IPCC Emission Tables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2" name="Google Shape;322;g136f67dd913_0_63"/>
          <p:cNvSpPr/>
          <p:nvPr/>
        </p:nvSpPr>
        <p:spPr>
          <a:xfrm>
            <a:off x="4511100" y="2289988"/>
            <a:ext cx="1887300" cy="10962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F/NF reclassification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Annual activity data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Resample to 100m (1 ha.)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23" name="Google Shape;323;g136f67dd913_0_63"/>
          <p:cNvCxnSpPr>
            <a:stCxn id="318" idx="3"/>
          </p:cNvCxnSpPr>
          <p:nvPr/>
        </p:nvCxnSpPr>
        <p:spPr>
          <a:xfrm>
            <a:off x="3389101" y="2200650"/>
            <a:ext cx="1122000" cy="6177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4" name="Google Shape;324;g136f67dd913_0_63"/>
          <p:cNvSpPr/>
          <p:nvPr/>
        </p:nvSpPr>
        <p:spPr>
          <a:xfrm>
            <a:off x="4659613" y="4207888"/>
            <a:ext cx="1742700" cy="8679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Parameterization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Annual activity data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Resample to 100m (1 ha.)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25" name="Google Shape;325;g136f67dd913_0_63"/>
          <p:cNvCxnSpPr>
            <a:stCxn id="319" idx="3"/>
            <a:endCxn id="324" idx="1"/>
          </p:cNvCxnSpPr>
          <p:nvPr/>
        </p:nvCxnSpPr>
        <p:spPr>
          <a:xfrm rot="10800000" flipH="1">
            <a:off x="3389101" y="4641786"/>
            <a:ext cx="1270500" cy="11703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6" name="Google Shape;326;g136f67dd913_0_63"/>
          <p:cNvCxnSpPr/>
          <p:nvPr/>
        </p:nvCxnSpPr>
        <p:spPr>
          <a:xfrm rot="10800000" flipH="1">
            <a:off x="6402313" y="4156313"/>
            <a:ext cx="773100" cy="809100"/>
          </a:xfrm>
          <a:prstGeom prst="curvedConnector3">
            <a:avLst>
              <a:gd name="adj1" fmla="val 49998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" name="Google Shape;327;g136f67dd913_0_63"/>
          <p:cNvCxnSpPr>
            <a:stCxn id="322" idx="3"/>
            <a:endCxn id="321" idx="1"/>
          </p:cNvCxnSpPr>
          <p:nvPr/>
        </p:nvCxnSpPr>
        <p:spPr>
          <a:xfrm>
            <a:off x="6398400" y="2838088"/>
            <a:ext cx="777000" cy="994800"/>
          </a:xfrm>
          <a:prstGeom prst="curvedConnector3">
            <a:avLst>
              <a:gd name="adj1" fmla="val 49999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8" name="Google Shape;328;g136f67dd913_0_63"/>
          <p:cNvCxnSpPr/>
          <p:nvPr/>
        </p:nvCxnSpPr>
        <p:spPr>
          <a:xfrm>
            <a:off x="6402325" y="2818200"/>
            <a:ext cx="773100" cy="8763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9" name="Google Shape;329;g136f67dd913_0_63"/>
          <p:cNvCxnSpPr/>
          <p:nvPr/>
        </p:nvCxnSpPr>
        <p:spPr>
          <a:xfrm>
            <a:off x="6402325" y="2740425"/>
            <a:ext cx="773100" cy="8763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" name="Google Shape;330;g136f67dd913_0_63"/>
          <p:cNvCxnSpPr/>
          <p:nvPr/>
        </p:nvCxnSpPr>
        <p:spPr>
          <a:xfrm>
            <a:off x="6402325" y="2558200"/>
            <a:ext cx="773100" cy="8763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" name="Google Shape;331;g136f67dd913_0_63"/>
          <p:cNvCxnSpPr/>
          <p:nvPr/>
        </p:nvCxnSpPr>
        <p:spPr>
          <a:xfrm>
            <a:off x="6402325" y="2637750"/>
            <a:ext cx="773100" cy="8763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2" name="Google Shape;332;g136f67dd913_0_63"/>
          <p:cNvCxnSpPr/>
          <p:nvPr/>
        </p:nvCxnSpPr>
        <p:spPr>
          <a:xfrm>
            <a:off x="6402325" y="3014200"/>
            <a:ext cx="773100" cy="8763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3" name="Google Shape;333;g136f67dd913_0_63"/>
          <p:cNvCxnSpPr/>
          <p:nvPr/>
        </p:nvCxnSpPr>
        <p:spPr>
          <a:xfrm>
            <a:off x="6402325" y="3063000"/>
            <a:ext cx="773100" cy="8763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4" name="Google Shape;334;g136f67dd913_0_63"/>
          <p:cNvCxnSpPr/>
          <p:nvPr/>
        </p:nvCxnSpPr>
        <p:spPr>
          <a:xfrm>
            <a:off x="6402325" y="3141150"/>
            <a:ext cx="773100" cy="8763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" name="Google Shape;335;g136f67dd913_0_63"/>
          <p:cNvCxnSpPr/>
          <p:nvPr/>
        </p:nvCxnSpPr>
        <p:spPr>
          <a:xfrm rot="10800000" flipH="1">
            <a:off x="6402313" y="4059788"/>
            <a:ext cx="773100" cy="809100"/>
          </a:xfrm>
          <a:prstGeom prst="curvedConnector3">
            <a:avLst>
              <a:gd name="adj1" fmla="val 49998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6" name="Google Shape;336;g136f67dd913_0_63"/>
          <p:cNvSpPr/>
          <p:nvPr/>
        </p:nvSpPr>
        <p:spPr>
          <a:xfrm>
            <a:off x="7175425" y="4989400"/>
            <a:ext cx="1742700" cy="8679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Reduce region to activity data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Biomass x 0.48 = Carbon Stock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37" name="Google Shape;337;g136f67dd913_0_63"/>
          <p:cNvCxnSpPr>
            <a:stCxn id="321" idx="2"/>
            <a:endCxn id="336" idx="0"/>
          </p:cNvCxnSpPr>
          <p:nvPr/>
        </p:nvCxnSpPr>
        <p:spPr>
          <a:xfrm flipH="1">
            <a:off x="8046888" y="4464238"/>
            <a:ext cx="1800" cy="5253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8" name="Google Shape;338;g136f67dd913_0_63"/>
          <p:cNvSpPr/>
          <p:nvPr/>
        </p:nvSpPr>
        <p:spPr>
          <a:xfrm>
            <a:off x="9088625" y="4989400"/>
            <a:ext cx="2176200" cy="867900"/>
          </a:xfrm>
          <a:prstGeom prst="rect">
            <a:avLst/>
          </a:prstGeom>
          <a:solidFill>
            <a:srgbClr val="02133E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Emission = Area x Carbon Stock</a:t>
            </a:r>
            <a:endParaRPr sz="9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39" name="Google Shape;339;g136f67dd913_0_63"/>
          <p:cNvCxnSpPr>
            <a:stCxn id="336" idx="3"/>
            <a:endCxn id="338" idx="1"/>
          </p:cNvCxnSpPr>
          <p:nvPr/>
        </p:nvCxnSpPr>
        <p:spPr>
          <a:xfrm>
            <a:off x="8918125" y="5423350"/>
            <a:ext cx="170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0" name="Google Shape;340;g136f67dd913_0_63"/>
          <p:cNvSpPr/>
          <p:nvPr/>
        </p:nvSpPr>
        <p:spPr>
          <a:xfrm>
            <a:off x="9088625" y="6028150"/>
            <a:ext cx="2176200" cy="598800"/>
          </a:xfrm>
          <a:prstGeom prst="rect">
            <a:avLst/>
          </a:prstGeom>
          <a:solidFill>
            <a:srgbClr val="02133E"/>
          </a:solidFill>
          <a:ln w="28575" cap="flat" cmpd="sng">
            <a:solidFill>
              <a:srgbClr val="6CA9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700" tIns="91700" rIns="91700" bIns="91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Emission Ensemble &amp;</a:t>
            </a:r>
            <a:endParaRPr sz="9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Comparison to REDD+ FREL Reports</a:t>
            </a:r>
            <a:endParaRPr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41" name="Google Shape;341;g136f67dd913_0_63"/>
          <p:cNvCxnSpPr>
            <a:stCxn id="338" idx="2"/>
            <a:endCxn id="340" idx="0"/>
          </p:cNvCxnSpPr>
          <p:nvPr/>
        </p:nvCxnSpPr>
        <p:spPr>
          <a:xfrm>
            <a:off x="10176725" y="5857300"/>
            <a:ext cx="0" cy="171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" name="Google Shape;342;g136f67dd913_0_63"/>
          <p:cNvCxnSpPr>
            <a:stCxn id="320" idx="3"/>
            <a:endCxn id="322" idx="1"/>
          </p:cNvCxnSpPr>
          <p:nvPr/>
        </p:nvCxnSpPr>
        <p:spPr>
          <a:xfrm rot="10800000" flipH="1">
            <a:off x="4148700" y="2838113"/>
            <a:ext cx="362400" cy="11541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3" name="Google Shape;343;g136f67dd913_0_63"/>
          <p:cNvCxnSpPr>
            <a:stCxn id="322" idx="3"/>
            <a:endCxn id="321" idx="1"/>
          </p:cNvCxnSpPr>
          <p:nvPr/>
        </p:nvCxnSpPr>
        <p:spPr>
          <a:xfrm>
            <a:off x="6398400" y="2838088"/>
            <a:ext cx="777000" cy="994800"/>
          </a:xfrm>
          <a:prstGeom prst="curvedConnector3">
            <a:avLst>
              <a:gd name="adj1" fmla="val 49999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4" name="Google Shape;344;g136f67dd913_0_63" descr="object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189" y="-28574"/>
            <a:ext cx="2414862" cy="241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136f67dd913_0_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1229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36f67dd913_0_312"/>
          <p:cNvSpPr/>
          <p:nvPr/>
        </p:nvSpPr>
        <p:spPr>
          <a:xfrm>
            <a:off x="5620302" y="1545700"/>
            <a:ext cx="4335000" cy="37623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b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2. </a:t>
            </a:r>
            <a:r>
              <a:rPr lang="en-US" sz="2000" b="1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Above Ground Biomass </a:t>
            </a:r>
            <a:r>
              <a:rPr lang="en-US" sz="2000" b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n-US" sz="2000" b="1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Carbon)</a:t>
            </a:r>
            <a:endParaRPr sz="2000" b="1" i="0" u="none" strike="noStrike" cap="none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750" i="0" u="none" strike="noStrike" cap="none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Saatchi et al. 2011 </a:t>
            </a:r>
            <a:r>
              <a:rPr lang="en-US" sz="65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(c. 2000)</a:t>
            </a:r>
            <a:endParaRPr sz="650" i="0" u="none" strike="noStrike" cap="none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Baccini et al. 2012 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(c. 2000)</a:t>
            </a:r>
            <a:endParaRPr sz="6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396875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GeoCarbon 2014 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(c. 2010)</a:t>
            </a:r>
            <a:endParaRPr sz="6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Avitable et al. 2015 </a:t>
            </a:r>
            <a:r>
              <a:rPr lang="en-US" sz="650" i="0" u="none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(c. 2000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endParaRPr sz="650" i="0" u="none" strike="noStrike" cap="none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396875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ICIMOD 2015</a:t>
            </a:r>
            <a:endParaRPr sz="17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NASA GEDI biomass 2021 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(2019-2021)</a:t>
            </a:r>
            <a:endParaRPr sz="6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National FREL reports</a:t>
            </a:r>
            <a:endParaRPr sz="17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IPCC Emission Factor Database</a:t>
            </a:r>
            <a:endParaRPr sz="17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1" name="Google Shape;351;g136f67dd913_0_312"/>
          <p:cNvSpPr/>
          <p:nvPr/>
        </p:nvSpPr>
        <p:spPr>
          <a:xfrm>
            <a:off x="953800" y="1547800"/>
            <a:ext cx="4666500" cy="37581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 b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1. Land cover / Land cover change*</a:t>
            </a:r>
            <a:endParaRPr sz="2000" b="1" i="0" u="none" strike="noStrike" cap="none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2400" i="0" u="none" strike="noStrike" cap="none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JAXA F/NF 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(2007-2018)</a:t>
            </a:r>
            <a:endParaRPr sz="6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396875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NASA MCD12Q1 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(2001-2020)</a:t>
            </a:r>
            <a:endParaRPr sz="6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WRI Global Forest Watch 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(2000-2020)</a:t>
            </a:r>
            <a:endParaRPr sz="6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396875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SERVIR-generated from CCDC, LandTrendr </a:t>
            </a:r>
            <a:r>
              <a:rPr lang="en-US" sz="6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(1990-2021)</a:t>
            </a:r>
            <a:endParaRPr sz="6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396875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Regional datasets </a:t>
            </a:r>
            <a:r>
              <a:rPr lang="en-US" sz="12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</a:t>
            </a:r>
            <a:r>
              <a:rPr lang="en-US" sz="1250" i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e.g. MapBiomas, RLCMS, WA LC Atlas</a:t>
            </a:r>
            <a:r>
              <a:rPr lang="en-US" sz="12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  <a:endParaRPr sz="12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marR="0" lvl="0" indent="-3968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50"/>
              <a:buFont typeface="Georgia"/>
              <a:buChar char="●"/>
            </a:pPr>
            <a:r>
              <a:rPr lang="en-US" sz="175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National FREL reports</a:t>
            </a:r>
            <a:endParaRPr sz="175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2" name="Google Shape;352;g136f67dd913_0_312"/>
          <p:cNvSpPr txBox="1"/>
          <p:nvPr/>
        </p:nvSpPr>
        <p:spPr>
          <a:xfrm>
            <a:off x="953925" y="5378175"/>
            <a:ext cx="4666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Used to estimate area changed (i.e., activity data)</a:t>
            </a:r>
            <a:endParaRPr i="1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3" name="Google Shape;353;g136f67dd913_0_312"/>
          <p:cNvSpPr txBox="1"/>
          <p:nvPr/>
        </p:nvSpPr>
        <p:spPr>
          <a:xfrm>
            <a:off x="5620425" y="5308000"/>
            <a:ext cx="4335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Used as emission factor (EF) data, where </a:t>
            </a:r>
            <a:endParaRPr i="1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C = 0.48 to 0.5 x AGB</a:t>
            </a:r>
            <a:r>
              <a:rPr lang="en-US" i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, and where </a:t>
            </a:r>
            <a:r>
              <a:rPr lang="en-US" i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CO</a:t>
            </a:r>
            <a:r>
              <a:rPr lang="en-US" i="1" baseline="-250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en-US" i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e = </a:t>
            </a:r>
            <a:r>
              <a:rPr lang="en-US" i="1" baseline="300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44</a:t>
            </a:r>
            <a:r>
              <a:rPr lang="en-US" i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/</a:t>
            </a:r>
            <a:r>
              <a:rPr lang="en-US" i="1" baseline="-250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r>
              <a:rPr lang="en-US" i="1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x C</a:t>
            </a:r>
            <a:r>
              <a:rPr lang="en-US" i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i="1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54" name="Google Shape;354;g136f67dd913_0_312" descr="object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189" y="-28574"/>
            <a:ext cx="2414862" cy="241934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g136f67dd913_0_312"/>
          <p:cNvSpPr/>
          <p:nvPr/>
        </p:nvSpPr>
        <p:spPr>
          <a:xfrm>
            <a:off x="10469960" y="190502"/>
            <a:ext cx="1476300" cy="1463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56" name="Google Shape;356;g136f67dd913_0_3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1229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g136f67dd913_0_312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3100"/>
              <a:t>2. Methodology: Global RS data</a:t>
            </a:r>
            <a:endParaRPr sz="3100"/>
          </a:p>
        </p:txBody>
      </p:sp>
      <p:cxnSp>
        <p:nvCxnSpPr>
          <p:cNvPr id="358" name="Google Shape;358;g136f67dd913_0_312"/>
          <p:cNvCxnSpPr/>
          <p:nvPr/>
        </p:nvCxnSpPr>
        <p:spPr>
          <a:xfrm>
            <a:off x="1030000" y="1283200"/>
            <a:ext cx="8900400" cy="270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g136f67dd913_0_139" descr="C:\Users\User\Downloads\Zambia_FREL-2020-Technical_Assessment-images\00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293" y="992493"/>
            <a:ext cx="3092581" cy="437520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aphicFrame>
        <p:nvGraphicFramePr>
          <p:cNvPr id="364" name="Google Shape;364;g136f67dd913_0_139"/>
          <p:cNvGraphicFramePr/>
          <p:nvPr/>
        </p:nvGraphicFramePr>
        <p:xfrm>
          <a:off x="279317" y="5292733"/>
          <a:ext cx="3478550" cy="1038265"/>
        </p:xfrm>
        <a:graphic>
          <a:graphicData uri="http://schemas.openxmlformats.org/drawingml/2006/table">
            <a:tbl>
              <a:tblPr>
                <a:noFill/>
                <a:tableStyleId>{D1F1F8DE-E760-4A02-9E64-7B1ECD5EF580}</a:tableStyleId>
              </a:tblPr>
              <a:tblGrid>
                <a:gridCol w="120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Average Change in Forest Area (ha./year)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Carbon Stock 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(tons CO</a:t>
                      </a:r>
                      <a:r>
                        <a:rPr lang="en-US" sz="800" i="0" u="none" strike="noStrike" cap="none" baseline="-25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</a:t>
                      </a:r>
                      <a:endParaRPr sz="800" i="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Area x AGB 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(tons CO</a:t>
                      </a:r>
                      <a:r>
                        <a:rPr lang="en-US" sz="800" i="0" u="none" strike="noStrike" cap="none" baseline="-25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 per year)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191,596.23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29.20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5,594,609.83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25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“Total deforestation for the period </a:t>
                      </a:r>
                      <a:r>
                        <a:rPr lang="en-US" sz="900" u="sng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2009-2018</a:t>
                      </a: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was approximately 1,915,962.27 ha. which translates to an </a:t>
                      </a:r>
                      <a:r>
                        <a:rPr lang="en-US" sz="900">
                          <a:solidFill>
                            <a:srgbClr val="FF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annual average deforestation of 191,569.23 ha. across the country</a:t>
                      </a: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”</a:t>
                      </a:r>
                      <a:endParaRPr sz="900" i="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65" name="Google Shape;365;g136f67dd913_0_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6982" y="1296432"/>
            <a:ext cx="3096768" cy="4376927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graphicFrame>
        <p:nvGraphicFramePr>
          <p:cNvPr id="366" name="Google Shape;366;g136f67dd913_0_139"/>
          <p:cNvGraphicFramePr/>
          <p:nvPr/>
        </p:nvGraphicFramePr>
        <p:xfrm>
          <a:off x="4176450" y="5587533"/>
          <a:ext cx="3697800" cy="1038265"/>
        </p:xfrm>
        <a:graphic>
          <a:graphicData uri="http://schemas.openxmlformats.org/drawingml/2006/table">
            <a:tbl>
              <a:tblPr>
                <a:noFill/>
                <a:tableStyleId>{D1F1F8DE-E760-4A02-9E64-7B1ECD5EF580}</a:tableStyleId>
              </a:tblPr>
              <a:tblGrid>
                <a:gridCol w="123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Average Change in Forest Area (ha./year)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Carbon Stock 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(tons CO</a:t>
                      </a:r>
                      <a:r>
                        <a:rPr lang="en-US" sz="800" i="0" u="none" strike="noStrike" cap="none" baseline="-25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</a:t>
                      </a:r>
                      <a:endParaRPr sz="800" i="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Area x AGB 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(tons CO</a:t>
                      </a:r>
                      <a:r>
                        <a:rPr lang="en-US" sz="800" i="0" u="none" strike="noStrike" cap="none" baseline="-25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 per year)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5,791.67</a:t>
                      </a:r>
                      <a:endParaRPr sz="11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198.57</a:t>
                      </a:r>
                      <a:endParaRPr sz="11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1,150,070.83</a:t>
                      </a:r>
                      <a:endParaRPr sz="11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25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“Guyana has established the time period for historic emissions to be from </a:t>
                      </a:r>
                      <a:r>
                        <a:rPr lang="en-US" sz="900" u="sng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2001-2012</a:t>
                      </a: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, a total of 12 years...</a:t>
                      </a:r>
                      <a:r>
                        <a:rPr lang="en-US" sz="900">
                          <a:solidFill>
                            <a:srgbClr val="FF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Total deforestation over the historic period is estimated to be 69.5 thousand ha</a:t>
                      </a: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.”</a:t>
                      </a:r>
                      <a:endParaRPr sz="9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>
                        <a:alpha val="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67" name="Google Shape;367;g136f67dd913_0_1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5850" y="991645"/>
            <a:ext cx="3096767" cy="437693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8" name="Google Shape;368;g136f67dd913_0_139"/>
          <p:cNvGraphicFramePr/>
          <p:nvPr/>
        </p:nvGraphicFramePr>
        <p:xfrm>
          <a:off x="8185333" y="5292733"/>
          <a:ext cx="3697800" cy="1038265"/>
        </p:xfrm>
        <a:graphic>
          <a:graphicData uri="http://schemas.openxmlformats.org/drawingml/2006/table">
            <a:tbl>
              <a:tblPr>
                <a:noFill/>
                <a:tableStyleId>{D1F1F8DE-E760-4A02-9E64-7B1ECD5EF580}</a:tableStyleId>
              </a:tblPr>
              <a:tblGrid>
                <a:gridCol w="123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Average Change in Forest Area (ha./year)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Carbon Stock 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(tons CO</a:t>
                      </a:r>
                      <a:r>
                        <a:rPr lang="en-US" sz="800" i="0" u="none" strike="noStrike" cap="none" baseline="-25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</a:t>
                      </a:r>
                      <a:endParaRPr sz="800" i="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Area x AGB 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(tons CO</a:t>
                      </a:r>
                      <a:r>
                        <a:rPr lang="en-US" sz="800" i="0" u="none" strike="noStrike" cap="none" baseline="-25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r>
                        <a:rPr lang="en-US" sz="8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 per year)</a:t>
                      </a:r>
                      <a:endParaRPr sz="8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14,070.0</a:t>
                      </a:r>
                      <a:endParaRPr sz="11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58.266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819,854.0</a:t>
                      </a:r>
                      <a:endParaRPr sz="11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25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“The </a:t>
                      </a:r>
                      <a:r>
                        <a:rPr lang="en-US" sz="900">
                          <a:solidFill>
                            <a:srgbClr val="FF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average annual historical emissions due to deforestation</a:t>
                      </a: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in the period </a:t>
                      </a:r>
                      <a:r>
                        <a:rPr lang="en-US" sz="900" u="sng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2000-2015 </a:t>
                      </a: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has been estimated to be </a:t>
                      </a:r>
                      <a:r>
                        <a:rPr lang="en-US" sz="900">
                          <a:solidFill>
                            <a:srgbClr val="FF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819,854 t CO2e/year</a:t>
                      </a:r>
                      <a:r>
                        <a:rPr lang="en-US" sz="9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at the national scale”</a:t>
                      </a:r>
                      <a:endParaRPr sz="9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69" name="Google Shape;369;g136f67dd913_0_139"/>
          <p:cNvSpPr txBox="1">
            <a:spLocks noGrp="1"/>
          </p:cNvSpPr>
          <p:nvPr>
            <p:ph type="title" idx="4294967295"/>
          </p:nvPr>
        </p:nvSpPr>
        <p:spPr>
          <a:xfrm>
            <a:off x="838200" y="-2444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2500"/>
              <a:t>2.</a:t>
            </a:r>
            <a:r>
              <a:rPr lang="en-US" sz="3100"/>
              <a:t> </a:t>
            </a:r>
            <a:r>
              <a:rPr lang="en-US" sz="2500"/>
              <a:t>Methodology: National data from REDD+ FREL Reports</a:t>
            </a:r>
            <a:endParaRPr sz="2500"/>
          </a:p>
        </p:txBody>
      </p:sp>
      <p:cxnSp>
        <p:nvCxnSpPr>
          <p:cNvPr id="370" name="Google Shape;370;g136f67dd913_0_139"/>
          <p:cNvCxnSpPr/>
          <p:nvPr/>
        </p:nvCxnSpPr>
        <p:spPr>
          <a:xfrm>
            <a:off x="938750" y="671450"/>
            <a:ext cx="10208700" cy="390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3E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36f67dd913_0_537"/>
          <p:cNvSpPr txBox="1">
            <a:spLocks noGrp="1"/>
          </p:cNvSpPr>
          <p:nvPr>
            <p:ph type="title"/>
          </p:nvPr>
        </p:nvSpPr>
        <p:spPr>
          <a:xfrm>
            <a:off x="334200" y="491050"/>
            <a:ext cx="11739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2800">
                <a:solidFill>
                  <a:schemeClr val="lt1"/>
                </a:solidFill>
              </a:rPr>
              <a:t>3. Results: Ensemble Results: &gt;200 estimates thus far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376" name="Google Shape;376;g136f67dd913_0_537"/>
          <p:cNvSpPr txBox="1"/>
          <p:nvPr/>
        </p:nvSpPr>
        <p:spPr>
          <a:xfrm>
            <a:off x="8208992" y="1474367"/>
            <a:ext cx="340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Thailand</a:t>
            </a:r>
            <a:endParaRPr sz="10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7" name="Google Shape;377;g136f67dd913_0_537"/>
          <p:cNvSpPr txBox="1"/>
          <p:nvPr/>
        </p:nvSpPr>
        <p:spPr>
          <a:xfrm>
            <a:off x="240408" y="1474367"/>
            <a:ext cx="34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Guyana</a:t>
            </a:r>
            <a:endParaRPr sz="10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8" name="Google Shape;378;g136f67dd913_0_537"/>
          <p:cNvSpPr txBox="1"/>
          <p:nvPr/>
        </p:nvSpPr>
        <p:spPr>
          <a:xfrm>
            <a:off x="6493640" y="3942058"/>
            <a:ext cx="34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Zambia</a:t>
            </a:r>
            <a:endParaRPr sz="10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379" name="Google Shape;379;g136f67dd913_0_537"/>
          <p:cNvGraphicFramePr/>
          <p:nvPr/>
        </p:nvGraphicFramePr>
        <p:xfrm>
          <a:off x="240408" y="1778017"/>
          <a:ext cx="3822275" cy="1979120"/>
        </p:xfrm>
        <a:graphic>
          <a:graphicData uri="http://schemas.openxmlformats.org/drawingml/2006/table">
            <a:tbl>
              <a:tblPr>
                <a:noFill/>
                <a:tableStyleId>{BA4F19DB-059B-457A-BB92-176056F672AB}</a:tableStyleId>
              </a:tblPr>
              <a:tblGrid>
                <a:gridCol w="77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4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LC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Change in Forest Area (ha./yr)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Area x AGB (per year)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MCD12Q1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IPCC Tier 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21,924.83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5,392,192.69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11,145.71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2,283,644.71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GFW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8,011.96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2,392,852.87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MapBiomas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9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15,334.04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3,457,519.98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5,791.67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1,335,558.33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80" name="Google Shape;380;g136f67dd913_0_537"/>
          <p:cNvGraphicFramePr/>
          <p:nvPr/>
        </p:nvGraphicFramePr>
        <p:xfrm>
          <a:off x="8208992" y="1778017"/>
          <a:ext cx="3742600" cy="1979120"/>
        </p:xfrm>
        <a:graphic>
          <a:graphicData uri="http://schemas.openxmlformats.org/drawingml/2006/table">
            <a:tbl>
              <a:tblPr>
                <a:noFill/>
                <a:tableStyleId>{BA4F19DB-059B-457A-BB92-176056F672AB}</a:tableStyleId>
              </a:tblPr>
              <a:tblGrid>
                <a:gridCol w="78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4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LC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Change in Forest Area (ha./yr)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Area x AGB (per year)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MCD12Q1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IPCC Tier 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1,119,450.61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20,128,622.19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112,677.40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13,952,842.30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GFW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118,888.89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9,721,544.44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RLCMS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9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102,641.35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4,985,203.83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27,401.64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2,916,904.58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81" name="Google Shape;381;g136f67dd913_0_537"/>
          <p:cNvGraphicFramePr/>
          <p:nvPr/>
        </p:nvGraphicFramePr>
        <p:xfrm>
          <a:off x="4214900" y="1778017"/>
          <a:ext cx="3739900" cy="1979120"/>
        </p:xfrm>
        <a:graphic>
          <a:graphicData uri="http://schemas.openxmlformats.org/drawingml/2006/table">
            <a:tbl>
              <a:tblPr>
                <a:noFill/>
                <a:tableStyleId>{BA4F19DB-059B-457A-BB92-176056F672AB}</a:tableStyleId>
              </a:tblPr>
              <a:tblGrid>
                <a:gridCol w="75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4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LC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Change in Forest Area (ha./yr)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Area x AGB (per year)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MCD12Q1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IPCC Tier 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36,677.75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8,677,209.03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96,047.22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5,021,348.57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GFW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33,545.45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921,829.09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USGS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9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106,502.68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2,737,118.93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20,792.00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892,392.64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2" name="Google Shape;382;g136f67dd913_0_537"/>
          <p:cNvSpPr txBox="1"/>
          <p:nvPr/>
        </p:nvSpPr>
        <p:spPr>
          <a:xfrm>
            <a:off x="4214900" y="1474367"/>
            <a:ext cx="34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Ghana</a:t>
            </a:r>
            <a:endParaRPr sz="10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3" name="Google Shape;383;g136f67dd913_0_537"/>
          <p:cNvSpPr txBox="1"/>
          <p:nvPr/>
        </p:nvSpPr>
        <p:spPr>
          <a:xfrm>
            <a:off x="1832885" y="3942058"/>
            <a:ext cx="34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Bangladesh</a:t>
            </a:r>
            <a:endParaRPr sz="10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384" name="Google Shape;384;g136f67dd913_0_537"/>
          <p:cNvGraphicFramePr/>
          <p:nvPr/>
        </p:nvGraphicFramePr>
        <p:xfrm>
          <a:off x="1832885" y="4257092"/>
          <a:ext cx="3851650" cy="2049570"/>
        </p:xfrm>
        <a:graphic>
          <a:graphicData uri="http://schemas.openxmlformats.org/drawingml/2006/table">
            <a:tbl>
              <a:tblPr>
                <a:noFill/>
                <a:tableStyleId>{BA4F19DB-059B-457A-BB92-176056F672AB}</a:tableStyleId>
              </a:tblPr>
              <a:tblGrid>
                <a:gridCol w="769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4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LC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Change in Forest Area (ha./yr)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Area x AGB (per year)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MCD12Q1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IPCC Tier 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19,286.22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1,688,512.99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8,033.19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1,051,624.47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GFW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13,892.44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1,037,209.73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RLCMS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9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10,051.61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831,067.32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14,070.00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819,802.62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385" name="Google Shape;385;g136f67dd913_0_537"/>
          <p:cNvCxnSpPr/>
          <p:nvPr/>
        </p:nvCxnSpPr>
        <p:spPr>
          <a:xfrm>
            <a:off x="417225" y="1406975"/>
            <a:ext cx="11486400" cy="132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386" name="Google Shape;386;g136f67dd913_0_537"/>
          <p:cNvGraphicFramePr/>
          <p:nvPr/>
        </p:nvGraphicFramePr>
        <p:xfrm>
          <a:off x="6493640" y="4257092"/>
          <a:ext cx="3865475" cy="2029595"/>
        </p:xfrm>
        <a:graphic>
          <a:graphicData uri="http://schemas.openxmlformats.org/drawingml/2006/table">
            <a:tbl>
              <a:tblPr>
                <a:noFill/>
                <a:tableStyleId>{BA4F19DB-059B-457A-BB92-176056F672AB}</a:tableStyleId>
              </a:tblPr>
              <a:tblGrid>
                <a:gridCol w="79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4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LC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Dataset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Change in Forest Area (ha./yr)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Area x AGB (per year)</a:t>
                      </a:r>
                      <a:endParaRPr sz="10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MCD12Q1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IPCC Tier 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98,035.05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16,613,020.02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192,428.68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12,082,596.64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GFW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92,000.00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2,416,840.00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RCMRD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9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192,816.67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8,854,141.33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FREL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100,840.12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2,944,531.49</a:t>
                      </a:r>
                      <a:endParaRPr sz="10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g136f67dd913_0_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8683" y="1011800"/>
            <a:ext cx="2487168" cy="2487168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2" name="Google Shape;392;g136f67dd913_0_106"/>
          <p:cNvSpPr/>
          <p:nvPr/>
        </p:nvSpPr>
        <p:spPr>
          <a:xfrm>
            <a:off x="7494472" y="1181432"/>
            <a:ext cx="795900" cy="24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GFW</a:t>
            </a:r>
            <a:endParaRPr sz="800" b="1" i="0" u="none" strike="noStrike" cap="none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2001-2020</a:t>
            </a:r>
            <a:endParaRPr sz="800" b="1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93" name="Google Shape;393;g136f67dd913_0_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4108" y="1011783"/>
            <a:ext cx="2487168" cy="2487168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4" name="Google Shape;394;g136f67dd913_0_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533" y="1011767"/>
            <a:ext cx="2487168" cy="2487168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5" name="Google Shape;395;g136f67dd913_0_106"/>
          <p:cNvSpPr/>
          <p:nvPr/>
        </p:nvSpPr>
        <p:spPr>
          <a:xfrm>
            <a:off x="1949432" y="1181412"/>
            <a:ext cx="795900" cy="24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MODIS</a:t>
            </a:r>
            <a:endParaRPr sz="800" b="1" i="0" u="none" strike="noStrike" cap="none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2001-2016</a:t>
            </a:r>
            <a:endParaRPr sz="800" b="1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6" name="Google Shape;396;g136f67dd913_0_106"/>
          <p:cNvSpPr/>
          <p:nvPr/>
        </p:nvSpPr>
        <p:spPr>
          <a:xfrm>
            <a:off x="4677617" y="1181433"/>
            <a:ext cx="795900" cy="24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JAXA</a:t>
            </a:r>
            <a:endParaRPr sz="800" b="1" i="0" u="none" strike="noStrike" cap="none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2007-2017</a:t>
            </a:r>
            <a:endParaRPr sz="800" b="1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97" name="Google Shape;397;g136f67dd913_0_10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21735" y="1011765"/>
            <a:ext cx="2487168" cy="2487168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398" name="Google Shape;398;g136f67dd913_0_106"/>
          <p:cNvCxnSpPr/>
          <p:nvPr/>
        </p:nvCxnSpPr>
        <p:spPr>
          <a:xfrm>
            <a:off x="8821400" y="939800"/>
            <a:ext cx="14700" cy="2756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9" name="Google Shape;399;g136f67dd913_0_106"/>
          <p:cNvSpPr/>
          <p:nvPr/>
        </p:nvSpPr>
        <p:spPr>
          <a:xfrm>
            <a:off x="10775433" y="1181400"/>
            <a:ext cx="891900" cy="24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MapBiomas</a:t>
            </a:r>
            <a:endParaRPr sz="800" b="1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2000-2020</a:t>
            </a:r>
            <a:endParaRPr sz="800" b="1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g136f67dd913_0_106"/>
          <p:cNvSpPr txBox="1"/>
          <p:nvPr/>
        </p:nvSpPr>
        <p:spPr>
          <a:xfrm>
            <a:off x="9440833" y="4897667"/>
            <a:ext cx="1898700" cy="646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Up to a </a:t>
            </a:r>
            <a:endParaRPr sz="13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87.60% difference</a:t>
            </a:r>
            <a:endParaRPr sz="13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401" name="Google Shape;401;g136f67dd913_0_106"/>
          <p:cNvGraphicFramePr/>
          <p:nvPr/>
        </p:nvGraphicFramePr>
        <p:xfrm>
          <a:off x="700917" y="3715150"/>
          <a:ext cx="8399825" cy="2567751"/>
        </p:xfrm>
        <a:graphic>
          <a:graphicData uri="http://schemas.openxmlformats.org/drawingml/2006/table">
            <a:tbl>
              <a:tblPr>
                <a:noFill/>
                <a:tableStyleId>{D1F1F8DE-E760-4A02-9E64-7B1ECD5EF580}</a:tableStyleId>
              </a:tblPr>
              <a:tblGrid>
                <a:gridCol w="169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8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7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</a:t>
                      </a:r>
                      <a:r>
                        <a:rPr lang="en-US" sz="110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Cover</a:t>
                      </a: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Dataset</a:t>
                      </a:r>
                      <a:endParaRPr sz="13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Average Change in Forest Area (ha./year)</a:t>
                      </a:r>
                      <a:endParaRPr sz="13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Dataset</a:t>
                      </a:r>
                      <a:endParaRPr sz="1300" i="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Carbon Stock </a:t>
                      </a:r>
                      <a:endParaRPr sz="13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(tons CO2/ha.)</a:t>
                      </a:r>
                      <a:endParaRPr sz="13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= Area x AGB </a:t>
                      </a:r>
                      <a:endParaRPr sz="13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solidFill>
                            <a:schemeClr val="lt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(per year)</a:t>
                      </a:r>
                      <a:endParaRPr sz="1300" u="none" strike="noStrike" cap="none">
                        <a:solidFill>
                          <a:schemeClr val="lt1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 i="0" u="none" strike="noStrike" cap="none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MCD12Q1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21,924.83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182.83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4,008,516.67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 i="0" u="none" strike="noStrike" cap="none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MCD12Q1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21,924.83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220.66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4,837,932.99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 i="0" u="none" strike="noStrike" cap="none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JAXA F/NF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37,705.40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179.60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6,771,889.84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 i="0" u="none" strike="noStrike" cap="none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JAXA F/NF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37,705.40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134.08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5,055,540.03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 i="0" u="none" strike="noStrike" cap="none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GFW </a:t>
                      </a:r>
                      <a:endParaRPr sz="1300" i="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11,631.58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2011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227.54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2,646,649.47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 i="0" u="none" strike="noStrike" cap="none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GFW </a:t>
                      </a:r>
                      <a:endParaRPr sz="1300" i="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11,631.58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298.66</a:t>
                      </a:r>
                      <a:endParaRPr sz="130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3,473,887.37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>
                        <a:alpha val="517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MapBiomas</a:t>
                      </a:r>
                      <a:endParaRPr sz="1300" i="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15,334.04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225.48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3,457,519.98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MapBiomas</a:t>
                      </a:r>
                      <a:endParaRPr sz="1300" i="0" u="none" strike="noStrike" cap="none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15,334.04 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193.55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2,967,904.00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6425" marR="6425" marT="4300" marB="4300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02" name="Google Shape;402;g136f67dd913_0_106"/>
          <p:cNvSpPr/>
          <p:nvPr/>
        </p:nvSpPr>
        <p:spPr>
          <a:xfrm>
            <a:off x="3939600" y="6517600"/>
            <a:ext cx="350400" cy="90000"/>
          </a:xfrm>
          <a:prstGeom prst="rect">
            <a:avLst/>
          </a:prstGeom>
          <a:solidFill>
            <a:srgbClr val="69A478">
              <a:alpha val="51760"/>
            </a:srgbClr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g136f67dd913_0_106"/>
          <p:cNvSpPr/>
          <p:nvPr/>
        </p:nvSpPr>
        <p:spPr>
          <a:xfrm>
            <a:off x="5168067" y="6517600"/>
            <a:ext cx="350400" cy="900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136f67dd913_0_106"/>
          <p:cNvSpPr txBox="1"/>
          <p:nvPr/>
        </p:nvSpPr>
        <p:spPr>
          <a:xfrm>
            <a:off x="4220367" y="6388200"/>
            <a:ext cx="620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global</a:t>
            </a:r>
            <a:endParaRPr sz="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5" name="Google Shape;405;g136f67dd913_0_106"/>
          <p:cNvSpPr txBox="1"/>
          <p:nvPr/>
        </p:nvSpPr>
        <p:spPr>
          <a:xfrm>
            <a:off x="5454767" y="6388200"/>
            <a:ext cx="620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regional</a:t>
            </a:r>
            <a:endParaRPr sz="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6" name="Google Shape;406;g136f67dd913_0_106"/>
          <p:cNvSpPr/>
          <p:nvPr/>
        </p:nvSpPr>
        <p:spPr>
          <a:xfrm>
            <a:off x="9115633" y="4335067"/>
            <a:ext cx="325200" cy="17820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7" name="Google Shape;407;g136f67dd913_0_106"/>
          <p:cNvSpPr txBox="1">
            <a:spLocks noGrp="1"/>
          </p:cNvSpPr>
          <p:nvPr>
            <p:ph type="title" idx="4294967295"/>
          </p:nvPr>
        </p:nvSpPr>
        <p:spPr>
          <a:xfrm>
            <a:off x="567150" y="-244475"/>
            <a:ext cx="11100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3100"/>
              <a:t>3. Results: Global &amp; Regional Remote Sensing data - Guyana</a:t>
            </a:r>
            <a:endParaRPr sz="3100"/>
          </a:p>
        </p:txBody>
      </p:sp>
      <p:cxnSp>
        <p:nvCxnSpPr>
          <p:cNvPr id="408" name="Google Shape;408;g136f67dd913_0_106"/>
          <p:cNvCxnSpPr/>
          <p:nvPr/>
        </p:nvCxnSpPr>
        <p:spPr>
          <a:xfrm>
            <a:off x="700925" y="671450"/>
            <a:ext cx="10850700" cy="390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9" name="Google Shape;409;g136f67dd913_0_106" descr="Ic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06820" y="589882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g136f67dd913_0_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201" y="1169133"/>
            <a:ext cx="2989598" cy="3048003"/>
          </a:xfrm>
          <a:prstGeom prst="rect">
            <a:avLst/>
          </a:prstGeom>
          <a:noFill/>
          <a:ln w="19050" cap="flat" cmpd="sng">
            <a:solidFill>
              <a:srgbClr val="69A47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5" name="Google Shape;415;g136f67dd913_0_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0567" y="1196367"/>
            <a:ext cx="2989599" cy="3048001"/>
          </a:xfrm>
          <a:prstGeom prst="rect">
            <a:avLst/>
          </a:prstGeom>
          <a:noFill/>
          <a:ln w="19050" cap="flat" cmpd="sng">
            <a:solidFill>
              <a:srgbClr val="69A478"/>
            </a:solidFill>
            <a:prstDash val="solid"/>
            <a:round/>
            <a:headEnd type="none" w="sm" len="sm"/>
            <a:tailEnd type="none" w="sm" len="sm"/>
          </a:ln>
        </p:spPr>
      </p:pic>
      <p:graphicFrame>
        <p:nvGraphicFramePr>
          <p:cNvPr id="416" name="Google Shape;416;g136f67dd913_0_126"/>
          <p:cNvGraphicFramePr/>
          <p:nvPr/>
        </p:nvGraphicFramePr>
        <p:xfrm>
          <a:off x="1224333" y="4703067"/>
          <a:ext cx="9743325" cy="1991848"/>
        </p:xfrm>
        <a:graphic>
          <a:graphicData uri="http://schemas.openxmlformats.org/drawingml/2006/table">
            <a:tbl>
              <a:tblPr>
                <a:noFill/>
                <a:tableStyleId>{F4926485-0AED-45D9-8FE4-2828A34C497B}</a:tableStyleId>
              </a:tblPr>
              <a:tblGrid>
                <a:gridCol w="17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3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4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Change Algorithm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12190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Change in area (ha/yr)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12190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AGB dataset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12190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Carbon stock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12190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Emissions (tons CO</a:t>
                      </a:r>
                      <a:r>
                        <a:rPr lang="en-US" sz="1300" baseline="-250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e)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12190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9A4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CCDC-SMA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60,767.18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et al 2011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146.48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3,540,660.43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CCDC-SMA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60,767.18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45.48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8,901,176.32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CCDC-SMA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60,767.18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117.73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2,763,691.28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8,033.19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Saatchi et al 2011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130.91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1,051,624.47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8,033.19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Avitable 2015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81.54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655,026.04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LandTrendr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8,033.19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GeoCarbon 2020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6575" marR="121900" marT="0" marB="0">
                    <a:lnL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135.13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1,085,524.51</a:t>
                      </a:r>
                      <a:endParaRPr sz="1300">
                        <a:solidFill>
                          <a:srgbClr val="3F3F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L="38100" marR="38100" marT="25400" marB="25400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17" name="Google Shape;417;g136f67dd913_0_126"/>
          <p:cNvSpPr txBox="1"/>
          <p:nvPr/>
        </p:nvSpPr>
        <p:spPr>
          <a:xfrm>
            <a:off x="3420533" y="1903900"/>
            <a:ext cx="2701200" cy="1354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69A4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u="sng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Parameters</a:t>
            </a:r>
            <a:endParaRPr sz="800" b="1" u="sng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Threshold: 4450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Number of consec: 5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Start year: 2000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End year: 2019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Start day: 1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End day : 365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Forest mask: Hansen GFW - “treecover2000”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Deforestation mask: RLCMS 2019 non forest cover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8" name="Google Shape;418;g136f67dd913_0_126"/>
          <p:cNvSpPr/>
          <p:nvPr/>
        </p:nvSpPr>
        <p:spPr>
          <a:xfrm>
            <a:off x="2920133" y="1114700"/>
            <a:ext cx="2989500" cy="744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69A4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Continuous Change Detection and Classification - Spectral Mixture Analysis (CCDC-SMA) algorithm</a:t>
            </a:r>
            <a:endParaRPr sz="800" b="1" i="0" u="none" strike="noStrike" cap="none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2000-2019</a:t>
            </a:r>
            <a:endParaRPr sz="800" b="1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5"/>
              </a:rPr>
              <a:t>https://t.co/M3pVPLQPE1</a:t>
            </a:r>
            <a:endParaRPr sz="800" b="1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9" name="Google Shape;419;g136f67dd913_0_126"/>
          <p:cNvSpPr/>
          <p:nvPr/>
        </p:nvSpPr>
        <p:spPr>
          <a:xfrm>
            <a:off x="8970233" y="1114700"/>
            <a:ext cx="2989500" cy="744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69A4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LandTrendr spectral-temporal </a:t>
            </a:r>
            <a:endParaRPr sz="800" b="1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segmentation algorithm.</a:t>
            </a:r>
            <a:endParaRPr sz="800" b="1" i="0" u="none" strike="noStrike" cap="none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>
                <a:solidFill>
                  <a:srgbClr val="595959"/>
                </a:solidFill>
                <a:latin typeface="Georgia"/>
                <a:ea typeface="Georgia"/>
                <a:cs typeface="Georgia"/>
                <a:sym typeface="Georgia"/>
              </a:rPr>
              <a:t>1990-2020</a:t>
            </a:r>
            <a:endParaRPr sz="800" b="1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6"/>
              </a:rPr>
              <a:t>https://code.earthengine.google.com/?accept_repo=users/emaprlab/public</a:t>
            </a:r>
            <a:endParaRPr sz="800" b="1">
              <a:solidFill>
                <a:srgbClr val="59595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0" name="Google Shape;420;g136f67dd913_0_126"/>
          <p:cNvSpPr txBox="1"/>
          <p:nvPr/>
        </p:nvSpPr>
        <p:spPr>
          <a:xfrm>
            <a:off x="9422500" y="1903900"/>
            <a:ext cx="2513100" cy="22164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69A4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u="sng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Parameters</a:t>
            </a:r>
            <a:endParaRPr sz="800" b="1" u="sng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Collection:</a:t>
            </a:r>
            <a:endParaRPr sz="800" b="1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startYear = 1990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endYear = 2020 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startDay = 01-01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endDay = 12-31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Landtrendr: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maxSegments: 6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spikeThreshold: 0.9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vertexCountOvershoot: 3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preventOneYearRecovery: true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recoveryThreshold: 0.25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pvalThreshold: 0.05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bestModelProportion: 0.75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minObservationsNeeded: 6 </a:t>
            </a:r>
            <a:endParaRPr sz="8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1" name="Google Shape;421;g136f67dd913_0_126"/>
          <p:cNvSpPr txBox="1"/>
          <p:nvPr/>
        </p:nvSpPr>
        <p:spPr>
          <a:xfrm>
            <a:off x="10803300" y="2015933"/>
            <a:ext cx="10308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Change: </a:t>
            </a:r>
            <a:endParaRPr sz="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delta: loss</a:t>
            </a:r>
            <a:endParaRPr sz="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sort: greatest</a:t>
            </a:r>
            <a:endParaRPr sz="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year: start: 1990 end: 2020</a:t>
            </a:r>
            <a:endParaRPr sz="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mag: 100</a:t>
            </a:r>
            <a:endParaRPr sz="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dur: 4</a:t>
            </a:r>
            <a:endParaRPr sz="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preval: 300</a:t>
            </a:r>
            <a:endParaRPr sz="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mmu: 8</a:t>
            </a:r>
            <a:endParaRPr sz="1900"/>
          </a:p>
        </p:txBody>
      </p:sp>
      <p:sp>
        <p:nvSpPr>
          <p:cNvPr id="422" name="Google Shape;422;g136f67dd913_0_126"/>
          <p:cNvSpPr txBox="1">
            <a:spLocks noGrp="1"/>
          </p:cNvSpPr>
          <p:nvPr>
            <p:ph type="title" idx="4294967295"/>
          </p:nvPr>
        </p:nvSpPr>
        <p:spPr>
          <a:xfrm>
            <a:off x="334200" y="-244475"/>
            <a:ext cx="11739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2800"/>
              <a:t>3. Results: Global LCC Intercomparison Project Algorithms - Bangladesh</a:t>
            </a:r>
            <a:endParaRPr sz="2800"/>
          </a:p>
        </p:txBody>
      </p:sp>
      <p:cxnSp>
        <p:nvCxnSpPr>
          <p:cNvPr id="423" name="Google Shape;423;g136f67dd913_0_126"/>
          <p:cNvCxnSpPr/>
          <p:nvPr/>
        </p:nvCxnSpPr>
        <p:spPr>
          <a:xfrm>
            <a:off x="417225" y="671450"/>
            <a:ext cx="11486400" cy="132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24" name="Google Shape;424;g136f67dd913_0_126" descr="Ic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206820" y="589882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3E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36f67dd913_0_660"/>
          <p:cNvSpPr/>
          <p:nvPr/>
        </p:nvSpPr>
        <p:spPr>
          <a:xfrm>
            <a:off x="3167" y="2051300"/>
            <a:ext cx="12192000" cy="2193900"/>
          </a:xfrm>
          <a:prstGeom prst="rect">
            <a:avLst/>
          </a:prstGeom>
          <a:noFill/>
          <a:ln w="9525" cap="flat" cmpd="sng">
            <a:solidFill>
              <a:srgbClr val="69A4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0" name="Google Shape;430;g136f67dd913_0_6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45415"/>
            <a:ext cx="12192002" cy="2612572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g136f67dd913_0_660"/>
          <p:cNvSpPr txBox="1">
            <a:spLocks noGrp="1"/>
          </p:cNvSpPr>
          <p:nvPr>
            <p:ph type="body" idx="4294967295"/>
          </p:nvPr>
        </p:nvSpPr>
        <p:spPr>
          <a:xfrm>
            <a:off x="838200" y="875175"/>
            <a:ext cx="8095800" cy="11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49250" algn="l" rtl="0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</a:pPr>
            <a:r>
              <a:rPr lang="en-US" sz="1900">
                <a:solidFill>
                  <a:schemeClr val="lt1"/>
                </a:solidFill>
              </a:rPr>
              <a:t>Improved understanding of carbon dynamics (nationally, regionally)</a:t>
            </a:r>
            <a:endParaRPr sz="1900">
              <a:solidFill>
                <a:schemeClr val="lt1"/>
              </a:solidFill>
            </a:endParaRPr>
          </a:p>
          <a:p>
            <a:pPr marL="457200" marR="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</a:pPr>
            <a:r>
              <a:rPr lang="en-US" sz="1900">
                <a:solidFill>
                  <a:schemeClr val="lt1"/>
                </a:solidFill>
              </a:rPr>
              <a:t>USG support for climate change mitigation activities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432" name="Google Shape;432;g136f67dd913_0_660"/>
          <p:cNvSpPr txBox="1"/>
          <p:nvPr/>
        </p:nvSpPr>
        <p:spPr>
          <a:xfrm>
            <a:off x="10431167" y="6509200"/>
            <a:ext cx="1764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Image source: Sentinel-2</a:t>
            </a:r>
            <a:endParaRPr sz="7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3" name="Google Shape;433;g136f67dd913_0_660"/>
          <p:cNvSpPr txBox="1"/>
          <p:nvPr/>
        </p:nvSpPr>
        <p:spPr>
          <a:xfrm>
            <a:off x="-682867" y="1986667"/>
            <a:ext cx="4873500" cy="2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60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USAID’s Global Climate Change program’s Sustainable Landscapes goal is “to assist countries to </a:t>
            </a:r>
            <a:r>
              <a:rPr lang="en-US" sz="15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reduce greenhouse gas emissions from deforestation and land degradation and to enhance sequestration of carbon</a:t>
            </a: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associated with sound land use and management”</a:t>
            </a:r>
            <a:endParaRPr sz="17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4" name="Google Shape;434;g136f67dd913_0_660"/>
          <p:cNvSpPr txBox="1"/>
          <p:nvPr/>
        </p:nvSpPr>
        <p:spPr>
          <a:xfrm>
            <a:off x="3576033" y="2337700"/>
            <a:ext cx="48063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60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Glasgow Leaders’ Declaration (COP26) goal of global net zero deforestation by 2030: “</a:t>
            </a:r>
            <a:r>
              <a:rPr lang="en-US" sz="15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conserve forests and other terrestrial ecosystems and accelerate their restoration</a:t>
            </a: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”</a:t>
            </a:r>
            <a:endParaRPr sz="17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5" name="Google Shape;435;g136f67dd913_0_660"/>
          <p:cNvSpPr txBox="1"/>
          <p:nvPr/>
        </p:nvSpPr>
        <p:spPr>
          <a:xfrm>
            <a:off x="7873167" y="1938300"/>
            <a:ext cx="4233900" cy="23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60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SDG Target 15.2: “By 2020,</a:t>
            </a:r>
            <a:r>
              <a:rPr lang="en-US" sz="15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promote the implementation of </a:t>
            </a:r>
            <a:r>
              <a:rPr lang="en-US" sz="15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sustainable management of all types of forests</a:t>
            </a: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lang="en-US" sz="15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halt deforestation</a:t>
            </a:r>
            <a:r>
              <a:rPr lang="en-US" sz="1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, restore degraded forests and substantially increase afforestation and reforestation globally”</a:t>
            </a:r>
            <a:endParaRPr sz="1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36" name="Google Shape;436;g136f67dd913_0_660"/>
          <p:cNvCxnSpPr/>
          <p:nvPr/>
        </p:nvCxnSpPr>
        <p:spPr>
          <a:xfrm>
            <a:off x="4161800" y="2053967"/>
            <a:ext cx="300" cy="2182500"/>
          </a:xfrm>
          <a:prstGeom prst="straightConnector1">
            <a:avLst/>
          </a:prstGeom>
          <a:noFill/>
          <a:ln w="9525" cap="flat" cmpd="sng">
            <a:solidFill>
              <a:srgbClr val="69A47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7" name="Google Shape;437;g136f67dd913_0_660"/>
          <p:cNvCxnSpPr/>
          <p:nvPr/>
        </p:nvCxnSpPr>
        <p:spPr>
          <a:xfrm>
            <a:off x="8356567" y="2062933"/>
            <a:ext cx="7200" cy="2171700"/>
          </a:xfrm>
          <a:prstGeom prst="straightConnector1">
            <a:avLst/>
          </a:prstGeom>
          <a:noFill/>
          <a:ln w="9525" cap="flat" cmpd="sng">
            <a:solidFill>
              <a:srgbClr val="69A47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8" name="Google Shape;438;g136f67dd913_0_660"/>
          <p:cNvSpPr txBox="1">
            <a:spLocks noGrp="1"/>
          </p:cNvSpPr>
          <p:nvPr>
            <p:ph type="title" idx="4294967295"/>
          </p:nvPr>
        </p:nvSpPr>
        <p:spPr>
          <a:xfrm>
            <a:off x="838200" y="-2444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2500">
                <a:solidFill>
                  <a:schemeClr val="lt1"/>
                </a:solidFill>
              </a:rPr>
              <a:t>4. Implications: Policy Relevance</a:t>
            </a:r>
            <a:endParaRPr sz="2500">
              <a:solidFill>
                <a:schemeClr val="lt1"/>
              </a:solidFill>
            </a:endParaRPr>
          </a:p>
        </p:txBody>
      </p:sp>
      <p:cxnSp>
        <p:nvCxnSpPr>
          <p:cNvPr id="439" name="Google Shape;439;g136f67dd913_0_660"/>
          <p:cNvCxnSpPr/>
          <p:nvPr/>
        </p:nvCxnSpPr>
        <p:spPr>
          <a:xfrm>
            <a:off x="938750" y="671450"/>
            <a:ext cx="4680600" cy="132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40" name="Google Shape;440;g136f67dd913_0_660" descr="object 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96189" y="-28574"/>
            <a:ext cx="2414862" cy="241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g136f67dd913_0_6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31229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g136f67dd913_0_6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8075" y="1646125"/>
            <a:ext cx="5440005" cy="245532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7" name="Google Shape;447;g136f67dd913_0_6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933" y="871258"/>
            <a:ext cx="6375731" cy="271156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8" name="Google Shape;448;g136f67dd913_0_673"/>
          <p:cNvSpPr txBox="1"/>
          <p:nvPr/>
        </p:nvSpPr>
        <p:spPr>
          <a:xfrm>
            <a:off x="6628083" y="1265133"/>
            <a:ext cx="5186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1" i="0" u="sng" strike="noStrike" cap="non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Google Earth Engine App &amp; </a:t>
            </a:r>
            <a:r>
              <a:rPr lang="en-US" sz="1100" b="1" u="sng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Estimation Ensemble</a:t>
            </a:r>
            <a:endParaRPr sz="1100" i="0" u="none" strike="noStrike" cap="none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9" name="Google Shape;449;g136f67dd913_0_673"/>
          <p:cNvSpPr txBox="1"/>
          <p:nvPr/>
        </p:nvSpPr>
        <p:spPr>
          <a:xfrm>
            <a:off x="197925" y="3697783"/>
            <a:ext cx="11665200" cy="32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●"/>
            </a:pP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Technical Assessment Group</a:t>
            </a:r>
            <a:endParaRPr sz="1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●"/>
            </a:pP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Evaluation of integration of outputs into existing hub services </a:t>
            </a:r>
            <a:endParaRPr sz="1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914400" lvl="1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○"/>
            </a:pP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(e.g., Guyana: mangrove monitoring service, RAMI, RLCMS)</a:t>
            </a:r>
            <a:endParaRPr sz="1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●"/>
            </a:pPr>
            <a:r>
              <a:rPr lang="en-US" sz="1700" b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Capacity development activities</a:t>
            </a: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 with SERVIR hubs</a:t>
            </a:r>
            <a:endParaRPr sz="1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●"/>
            </a:pP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Development of training materials for GHG estimation using SERVIR land cover products</a:t>
            </a:r>
            <a:endParaRPr sz="1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●"/>
            </a:pP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Collaboration with NASA DEVELOP</a:t>
            </a:r>
            <a:endParaRPr sz="1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●"/>
            </a:pP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Prototyping of S-CAP platform for integration of external LC, AGB data -&gt; </a:t>
            </a:r>
            <a:r>
              <a:rPr lang="en-US" sz="1700" i="1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BYOD</a:t>
            </a:r>
            <a:endParaRPr sz="1700" i="1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Georgia"/>
              <a:buChar char="●"/>
            </a:pPr>
            <a:r>
              <a:rPr lang="en-US" sz="1700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rPr>
              <a:t>Scientific publications</a:t>
            </a:r>
            <a:endParaRPr sz="1700">
              <a:solidFill>
                <a:srgbClr val="3F3F3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51" name="Google Shape;451;g136f67dd913_0_673"/>
          <p:cNvSpPr txBox="1">
            <a:spLocks noGrp="1"/>
          </p:cNvSpPr>
          <p:nvPr>
            <p:ph type="title" idx="4294967295"/>
          </p:nvPr>
        </p:nvSpPr>
        <p:spPr>
          <a:xfrm>
            <a:off x="838200" y="-2444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2500"/>
              <a:t>5. Future activities: FY2022-FY2023</a:t>
            </a:r>
            <a:endParaRPr sz="2500"/>
          </a:p>
        </p:txBody>
      </p:sp>
      <p:cxnSp>
        <p:nvCxnSpPr>
          <p:cNvPr id="452" name="Google Shape;452;g136f67dd913_0_673"/>
          <p:cNvCxnSpPr/>
          <p:nvPr/>
        </p:nvCxnSpPr>
        <p:spPr>
          <a:xfrm>
            <a:off x="938750" y="671450"/>
            <a:ext cx="5110800" cy="66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53" name="Google Shape;453;g136f67dd913_0_673" descr="Ic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53670" y="7082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3E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36f67dd913_0_687"/>
          <p:cNvSpPr txBox="1"/>
          <p:nvPr/>
        </p:nvSpPr>
        <p:spPr>
          <a:xfrm>
            <a:off x="6442800" y="1705675"/>
            <a:ext cx="5241600" cy="51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Who?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SERVIR global network: SCO, Hubs, AST, TAG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219200" lvl="1" indent="-431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eorgia"/>
              <a:buChar char="○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1 pilot country per SERVIR region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Linkages w/ SilvaCarbon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How?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1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Analysis of existing data, incl. LC outputs from Hub services</a:t>
            </a:r>
            <a:endParaRPr sz="21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1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Analysis of data from IPCC’s Emission Factor Database</a:t>
            </a:r>
            <a:endParaRPr sz="21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1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Application of methodologies consistent w/ IPCC’s Good Practice Guidance (2019 refinement)</a:t>
            </a:r>
            <a:endParaRPr sz="21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59" name="Google Shape;459;g136f67dd913_0_687"/>
          <p:cNvSpPr txBox="1"/>
          <p:nvPr/>
        </p:nvSpPr>
        <p:spPr>
          <a:xfrm>
            <a:off x="0" y="3765933"/>
            <a:ext cx="59331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What?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Capacity building activities w/ Hubs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GHG estimates for pilot countries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Hub integration of GHG emission estimates into their LC services -&gt; e.g.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“In the Mekong, 100,000 ha. of forest were lost in 2021, and the associated emission was 52,800,000 tons of CO</a:t>
            </a:r>
            <a:r>
              <a:rPr lang="en-US" sz="2000" i="1" baseline="-25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en-US" sz="2000" i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.”</a:t>
            </a:r>
            <a:endParaRPr sz="2000" i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Prototype platform (SERVIR only)</a:t>
            </a:r>
            <a:endParaRPr sz="27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60" name="Google Shape;460;g136f67dd913_0_687"/>
          <p:cNvSpPr txBox="1">
            <a:spLocks noGrp="1"/>
          </p:cNvSpPr>
          <p:nvPr>
            <p:ph type="title" idx="4294967295"/>
          </p:nvPr>
        </p:nvSpPr>
        <p:spPr>
          <a:xfrm>
            <a:off x="296483" y="76200"/>
            <a:ext cx="9800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</a:pPr>
            <a:r>
              <a:rPr lang="en-US" sz="2800">
                <a:solidFill>
                  <a:schemeClr val="lt1"/>
                </a:solidFill>
              </a:rPr>
              <a:t>6. Summary: </a:t>
            </a:r>
            <a:r>
              <a:rPr lang="en-US" sz="2800" u="sng">
                <a:solidFill>
                  <a:schemeClr val="lt1"/>
                </a:solidFill>
              </a:rPr>
              <a:t>S</a:t>
            </a:r>
            <a:r>
              <a:rPr lang="en-US" sz="2800">
                <a:solidFill>
                  <a:schemeClr val="lt1"/>
                </a:solidFill>
              </a:rPr>
              <a:t>ERVIR-</a:t>
            </a:r>
            <a:r>
              <a:rPr lang="en-US" sz="2800" u="sng">
                <a:solidFill>
                  <a:schemeClr val="lt1"/>
                </a:solidFill>
              </a:rPr>
              <a:t>CA</a:t>
            </a:r>
            <a:r>
              <a:rPr lang="en-US" sz="2800">
                <a:solidFill>
                  <a:schemeClr val="lt1"/>
                </a:solidFill>
              </a:rPr>
              <a:t>rbon </a:t>
            </a:r>
            <a:r>
              <a:rPr lang="en-US" sz="2800" u="sng">
                <a:solidFill>
                  <a:schemeClr val="lt1"/>
                </a:solidFill>
              </a:rPr>
              <a:t>P</a:t>
            </a:r>
            <a:r>
              <a:rPr lang="en-US" sz="2800">
                <a:solidFill>
                  <a:schemeClr val="lt1"/>
                </a:solidFill>
              </a:rPr>
              <a:t>ilot (S-CAP)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461" name="Google Shape;461;g136f67dd913_0_687"/>
          <p:cNvSpPr txBox="1"/>
          <p:nvPr/>
        </p:nvSpPr>
        <p:spPr>
          <a:xfrm>
            <a:off x="0" y="877800"/>
            <a:ext cx="62112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Why?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CC mitigation: Countries need to monitor + report on CO</a:t>
            </a:r>
            <a:r>
              <a:rPr lang="en-US" sz="2000" baseline="-25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/ GHG emissions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Simple transition from LC data to GHG emission estimation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Support Hubs’ integration in REDD+ reporting processes*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609600" lvl="0" indent="-412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Georgia"/>
              <a:buChar char="●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Quantifying </a:t>
            </a:r>
            <a:r>
              <a:rPr lang="en-US" sz="2000" u="sng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uncertainty</a:t>
            </a:r>
            <a:endParaRPr sz="2000" u="sng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62" name="Google Shape;462;g136f67dd913_0_687"/>
          <p:cNvCxnSpPr/>
          <p:nvPr/>
        </p:nvCxnSpPr>
        <p:spPr>
          <a:xfrm>
            <a:off x="417225" y="671450"/>
            <a:ext cx="6962400" cy="26100"/>
          </a:xfrm>
          <a:prstGeom prst="straightConnector1">
            <a:avLst/>
          </a:prstGeom>
          <a:noFill/>
          <a:ln w="19050" cap="flat" cmpd="sng">
            <a:solidFill>
              <a:srgbClr val="6CA97C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63" name="Google Shape;463;g136f67dd913_0_687" descr="object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6189" y="-28574"/>
            <a:ext cx="2414862" cy="241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g136f67dd913_0_6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1229" y="153617"/>
            <a:ext cx="1523438" cy="1552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21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8354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7162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1" descr="A picture containing text, outdoor, clip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49546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1" descr="Ic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45970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42395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1" descr="Ico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44778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1" descr="Icon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43586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21"/>
          <p:cNvSpPr txBox="1">
            <a:spLocks noGrp="1"/>
          </p:cNvSpPr>
          <p:nvPr>
            <p:ph type="title" idx="4294967295"/>
          </p:nvPr>
        </p:nvSpPr>
        <p:spPr>
          <a:xfrm>
            <a:off x="0" y="164610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2800"/>
              <a:t>Thank you</a:t>
            </a:r>
            <a:endParaRPr sz="28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</a:pPr>
            <a:r>
              <a:rPr lang="en-US" sz="10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10"/>
              </a:rPr>
              <a:t>cae0004@uah.edu</a:t>
            </a:r>
            <a:r>
              <a:rPr lang="en-US" sz="1000">
                <a:latin typeface="Georgia"/>
                <a:ea typeface="Georgia"/>
                <a:cs typeface="Georgia"/>
                <a:sym typeface="Georgia"/>
              </a:rPr>
              <a:t> | </a:t>
            </a:r>
            <a:r>
              <a:rPr lang="en-US" sz="10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11"/>
              </a:rPr>
              <a:t>eac0021@uah.edu</a:t>
            </a:r>
            <a:r>
              <a:rPr lang="en-US" sz="1000">
                <a:latin typeface="Georgia"/>
                <a:ea typeface="Georgia"/>
                <a:cs typeface="Georgia"/>
                <a:sym typeface="Georgia"/>
              </a:rPr>
              <a:t> </a:t>
            </a:r>
            <a:endParaRPr sz="10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1602</Words>
  <Application>Microsoft Office PowerPoint</Application>
  <PresentationFormat>Widescreen</PresentationFormat>
  <Paragraphs>454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Barlow</vt:lpstr>
      <vt:lpstr>Noto Sans Symbols</vt:lpstr>
      <vt:lpstr>Calibri</vt:lpstr>
      <vt:lpstr>Georgia</vt:lpstr>
      <vt:lpstr>Open Sans</vt:lpstr>
      <vt:lpstr>Arial Narrow</vt:lpstr>
      <vt:lpstr>Custom Design</vt:lpstr>
      <vt:lpstr>1_Custom Design</vt:lpstr>
      <vt:lpstr>Simple Light</vt:lpstr>
      <vt:lpstr>PowerPoint Presentation</vt:lpstr>
      <vt:lpstr>Overview</vt:lpstr>
      <vt:lpstr>1. Background: SERVIR activities in LC monitoring</vt:lpstr>
      <vt:lpstr>1. Background: S-CAP objectives</vt:lpstr>
      <vt:lpstr>PowerPoint Presentation</vt:lpstr>
      <vt:lpstr>2. Methodology: Overview</vt:lpstr>
      <vt:lpstr>2. Methodology: Global RS data</vt:lpstr>
      <vt:lpstr>2. Methodology: National data from REDD+ FREL Reports</vt:lpstr>
      <vt:lpstr>3. Results: Ensemble Results: &gt;200 estimates thus far</vt:lpstr>
      <vt:lpstr>3. Results: Global &amp; Regional Remote Sensing data - Guyana</vt:lpstr>
      <vt:lpstr>3. Results: Global LCC Intercomparison Project Algorithms - Bangladesh</vt:lpstr>
      <vt:lpstr>4. Implications: Policy Relevance</vt:lpstr>
      <vt:lpstr>5. Future activities: FY2022-FY2023</vt:lpstr>
      <vt:lpstr>6. Summary: SERVIR-CArbon Pilot (S-CAP)</vt:lpstr>
      <vt:lpstr>Thank you cae0004@uah.edu | eac0021@uah.edu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Childs, Lauren M. (LARC-E3)[DEVELOP]</dc:creator>
  <cp:lastModifiedBy>Christine Evans</cp:lastModifiedBy>
  <cp:revision>1</cp:revision>
  <dcterms:created xsi:type="dcterms:W3CDTF">2022-06-03T18:20:32Z</dcterms:created>
  <dcterms:modified xsi:type="dcterms:W3CDTF">2022-08-03T16:00:18Z</dcterms:modified>
</cp:coreProperties>
</file>