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38240" r:id="rId2"/>
    <p:sldId id="2072577793" r:id="rId3"/>
    <p:sldId id="1903" r:id="rId4"/>
    <p:sldId id="38214" r:id="rId5"/>
    <p:sldId id="15840" r:id="rId6"/>
    <p:sldId id="15841" r:id="rId7"/>
    <p:sldId id="1438" r:id="rId8"/>
    <p:sldId id="38237" r:id="rId9"/>
    <p:sldId id="425" r:id="rId10"/>
    <p:sldId id="1897" r:id="rId11"/>
    <p:sldId id="2072577863" r:id="rId12"/>
    <p:sldId id="2072577862" r:id="rId13"/>
    <p:sldId id="38232" r:id="rId14"/>
    <p:sldId id="38231" r:id="rId15"/>
    <p:sldId id="2072577852" r:id="rId16"/>
    <p:sldId id="2072577853" r:id="rId17"/>
    <p:sldId id="2072577854" r:id="rId18"/>
    <p:sldId id="2072577855" r:id="rId19"/>
    <p:sldId id="2072577857" r:id="rId20"/>
    <p:sldId id="38229" r:id="rId21"/>
    <p:sldId id="2072577858" r:id="rId22"/>
    <p:sldId id="2072577860" r:id="rId23"/>
    <p:sldId id="2072577861" r:id="rId24"/>
    <p:sldId id="2072577859" r:id="rId25"/>
    <p:sldId id="189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B77"/>
    <a:srgbClr val="BAB8B9"/>
    <a:srgbClr val="42A1B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44" autoAdjust="0"/>
    <p:restoredTop sz="96327" autoAdjust="0"/>
  </p:normalViewPr>
  <p:slideViewPr>
    <p:cSldViewPr snapToGrid="0">
      <p:cViewPr varScale="1">
        <p:scale>
          <a:sx n="123" d="100"/>
          <a:sy n="123" d="100"/>
        </p:scale>
        <p:origin x="12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72887-223C-47C0-95F2-C61B7A63D313}" type="datetimeFigureOut">
              <a:rPr lang="en-US" smtClean="0"/>
              <a:t>8/25/22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24A5B-C05E-42C3-A836-8920FB5126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3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A89208-19D7-9E47-969D-1A76A4CEEE2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606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B8429-B462-4C80-A139-DC56FBC7CBD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722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4A5B-C05E-42C3-A836-8920FB5126A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24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4A5B-C05E-42C3-A836-8920FB5126A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98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4A5B-C05E-42C3-A836-8920FB5126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1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B8429-B462-4C80-A139-DC56FBC7CBD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534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4A5B-C05E-42C3-A836-8920FB5126A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344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4A5B-C05E-42C3-A836-8920FB5126A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28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4A5B-C05E-42C3-A836-8920FB5126A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103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24A5B-C05E-42C3-A836-8920FB5126A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984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B8429-B462-4C80-A139-DC56FBC7CBD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0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4D0D10-CD4F-7E4E-879D-8F483308D5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 userDrawn="1"/>
        </p:nvSpPr>
        <p:spPr>
          <a:xfrm>
            <a:off x="9337400" y="555511"/>
            <a:ext cx="153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</a:t>
            </a:r>
            <a:b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Administration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7260" y="2346960"/>
            <a:ext cx="7676340" cy="1274762"/>
          </a:xfrm>
        </p:spPr>
        <p:txBody>
          <a:bodyPr anchor="t">
            <a:noAutofit/>
          </a:bodyPr>
          <a:lstStyle>
            <a:lvl1pPr algn="l">
              <a:defRPr sz="4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7260" y="3769360"/>
            <a:ext cx="7676340" cy="1488440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BD057C-84C7-8D48-BA37-A5E3FFABAAA6}"/>
              </a:ext>
            </a:extLst>
          </p:cNvPr>
          <p:cNvCxnSpPr>
            <a:cxnSpLocks/>
          </p:cNvCxnSpPr>
          <p:nvPr userDrawn="1"/>
        </p:nvCxnSpPr>
        <p:spPr>
          <a:xfrm>
            <a:off x="10900061" y="307703"/>
            <a:ext cx="0" cy="8456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FCEA98A-6763-E14A-83EC-293F9BF56540}"/>
              </a:ext>
            </a:extLst>
          </p:cNvPr>
          <p:cNvSpPr txBox="1"/>
          <p:nvPr userDrawn="1"/>
        </p:nvSpPr>
        <p:spPr>
          <a:xfrm>
            <a:off x="10363913" y="6452046"/>
            <a:ext cx="1534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59C2EB3-E198-FD49-8F89-87A45237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85641-3B08-BE47-8DED-BC984300FED1}" type="datetime1">
              <a:rPr lang="en-US" smtClean="0"/>
              <a:t>8/25/22</a:t>
            </a:fld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9B83BAB-DC43-CD4D-96EE-48E7DC0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81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F4100-54F3-0E4B-827A-1261A60D5AC9}"/>
              </a:ext>
            </a:extLst>
          </p:cNvPr>
          <p:cNvSpPr txBox="1"/>
          <p:nvPr userDrawn="1"/>
        </p:nvSpPr>
        <p:spPr>
          <a:xfrm>
            <a:off x="11945815" y="2567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16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woo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6543" y="1143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35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27E313-3DA8-8C46-8AD9-F5ECBC5ACB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63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0EB3-F186-354B-9BFE-C379EC6A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3CCBB0-51C3-2F48-8D70-04ECAB38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9297F5-C30D-294B-80FE-3CC63B165F97}" type="datetimeFigureOut">
              <a:rPr lang="en-US" smtClean="0"/>
              <a:t>8/25/22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78886-FFB1-4843-BF32-3DD3EB91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DA97E-A7FF-3A40-B2BF-19DE6828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53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00AAAC3-8F78-1C4C-B959-8C6F368DC1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 userDrawn="1"/>
        </p:nvSpPr>
        <p:spPr>
          <a:xfrm>
            <a:off x="807260" y="651204"/>
            <a:ext cx="5288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7260" y="2942387"/>
            <a:ext cx="7676340" cy="1274762"/>
          </a:xfrm>
        </p:spPr>
        <p:txBody>
          <a:bodyPr anchor="t">
            <a:noAutofit/>
          </a:bodyPr>
          <a:lstStyle>
            <a:lvl1pPr algn="l">
              <a:defRPr sz="4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7260" y="4364787"/>
            <a:ext cx="7676340" cy="1488440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CEA98A-6763-E14A-83EC-293F9BF56540}"/>
              </a:ext>
            </a:extLst>
          </p:cNvPr>
          <p:cNvSpPr txBox="1"/>
          <p:nvPr userDrawn="1"/>
        </p:nvSpPr>
        <p:spPr>
          <a:xfrm>
            <a:off x="10363913" y="6452046"/>
            <a:ext cx="1534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59C2EB3-E198-FD49-8F89-87A45237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8/25/22</a:t>
            </a:fld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9B83BAB-DC43-CD4D-96EE-48E7DC0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376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7672"/>
            <a:ext cx="11277600" cy="44148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4714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0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9B38E621-772B-1035-5FEC-FAE90F0E48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7766" y="125198"/>
            <a:ext cx="2026721" cy="104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59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2499-E2CE-484C-BF8D-A72DFDE9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455437-0225-C1B1-684D-2C3DE47C4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8900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1F7347-D677-60C1-FF9B-4F9E35AC2DF9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9504" y="116459"/>
            <a:ext cx="694945" cy="6389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C147CE-4F99-B620-6E38-9C99A64315A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2161" y="37852"/>
            <a:ext cx="841410" cy="6980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398615-6A31-DA01-42C5-DB1572021F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58502"/>
            <a:ext cx="12191999" cy="23779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6FB86-D894-4D42-84BE-9C0D479F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38" y="10584"/>
            <a:ext cx="10515600" cy="789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397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7" r:id="rId5"/>
    <p:sldLayoutId id="2147483661" r:id="rId6"/>
    <p:sldLayoutId id="2147483674" r:id="rId7"/>
    <p:sldLayoutId id="2147483676" r:id="rId8"/>
    <p:sldLayoutId id="214748367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04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152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nasa.gov/sites/default/files/atoms/files/fy23_nasa_budget_request_summary.pdf" TargetMode="External"/><Relationship Id="rId5" Type="http://schemas.openxmlformats.org/officeDocument/2006/relationships/hyperlink" Target="https://www.nasa.gov/sites/default/files/atoms/files/fy_22_strategic_plan.pdf" TargetMode="External"/><Relationship Id="rId4" Type="http://schemas.openxmlformats.org/officeDocument/2006/relationships/hyperlink" Target="https://www.whitehouse.gov/wp-content/uploads/2021/12/United-States-Space-Priorities-Framework-_-December-1-2021.pdf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tiff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11" Type="http://schemas.openxmlformats.org/officeDocument/2006/relationships/image" Target="../media/image20.jpeg"/><Relationship Id="rId5" Type="http://schemas.openxmlformats.org/officeDocument/2006/relationships/image" Target="../media/image14.tiff"/><Relationship Id="rId10" Type="http://schemas.openxmlformats.org/officeDocument/2006/relationships/image" Target="../media/image19.jpeg"/><Relationship Id="rId4" Type="http://schemas.openxmlformats.org/officeDocument/2006/relationships/image" Target="../media/image13.tiff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0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tiff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png"/><Relationship Id="rId4" Type="http://schemas.openxmlformats.org/officeDocument/2006/relationships/image" Target="../media/image36.jpeg"/><Relationship Id="rId9" Type="http://schemas.openxmlformats.org/officeDocument/2006/relationships/image" Target="../media/image41.png"/><Relationship Id="rId14" Type="http://schemas.openxmlformats.org/officeDocument/2006/relationships/image" Target="../media/image4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gda.gsfc.nasa.gov/products/78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jpeg"/><Relationship Id="rId5" Type="http://schemas.openxmlformats.org/officeDocument/2006/relationships/image" Target="../media/image16.png"/><Relationship Id="rId4" Type="http://schemas.openxmlformats.org/officeDocument/2006/relationships/image" Target="../media/image24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EE655-6CC7-FE7F-D171-C57026997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359" y="543945"/>
            <a:ext cx="7983449" cy="1274762"/>
          </a:xfrm>
        </p:spPr>
        <p:txBody>
          <a:bodyPr/>
          <a:lstStyle/>
          <a:p>
            <a:r>
              <a:rPr lang="en-US" dirty="0"/>
              <a:t>Return to the Moon with Artemis: Overview</a:t>
            </a:r>
            <a:r>
              <a:rPr lang="en-US"/>
              <a:t>, Challenges, </a:t>
            </a:r>
            <a:r>
              <a:rPr lang="en-US" dirty="0"/>
              <a:t>and the Future</a:t>
            </a:r>
          </a:p>
        </p:txBody>
      </p:sp>
      <p:sp>
        <p:nvSpPr>
          <p:cNvPr id="4" name="Subtitle 5">
            <a:extLst>
              <a:ext uri="{FF2B5EF4-FFF2-40B4-BE49-F238E27FC236}">
                <a16:creationId xmlns:a16="http://schemas.microsoft.com/office/drawing/2014/main" id="{85676DF7-5204-B3F9-1BDD-0B5EB584E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5840" y="5039293"/>
            <a:ext cx="10080873" cy="1712027"/>
          </a:xfrm>
        </p:spPr>
        <p:txBody>
          <a:bodyPr>
            <a:normAutofit/>
          </a:bodyPr>
          <a:lstStyle/>
          <a:p>
            <a:r>
              <a:rPr lang="en-US" dirty="0"/>
              <a:t>Alicia Dwyer Cianciolo	NASA Langley Research Center</a:t>
            </a:r>
          </a:p>
          <a:p>
            <a:r>
              <a:rPr lang="en-US" dirty="0"/>
              <a:t>Bryan Welch  		NASA Glenn Research Center</a:t>
            </a:r>
          </a:p>
          <a:p>
            <a:endParaRPr lang="en-US" dirty="0"/>
          </a:p>
          <a:p>
            <a:r>
              <a:rPr lang="en-US" dirty="0"/>
              <a:t>          International Planetary Probe Workshop | Santa Clara, CA | September 2, 2022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082903-0CA3-8059-11E7-C30827124B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219" y="5846058"/>
            <a:ext cx="840144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75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514D6F9-1EDB-394A-8196-B75305351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1914" y="983563"/>
            <a:ext cx="5938577" cy="40472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“Remain a global leader in science and engineering by pioneering space research and technology that propels exploration of the Moon, Mars, and beyond.”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“U.S. human and robotic space exploration missions will land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first woman and person of color on the Moon,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 a robust cislunar ecosystem, continue to leverage human presence in low-Earth orbit to enable people to live and work safely in space, and prepare for future missions to Mars and beyond.”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A6FCCE-AD3D-BD43-B713-6D9A1E49EBD1}"/>
              </a:ext>
            </a:extLst>
          </p:cNvPr>
          <p:cNvSpPr txBox="1"/>
          <p:nvPr/>
        </p:nvSpPr>
        <p:spPr>
          <a:xfrm>
            <a:off x="461914" y="383399"/>
            <a:ext cx="11190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“The United States will Maintain its Leadership         in Space Exploration and Space Science”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5A2BE3-83AF-BA45-8634-1FDC968A493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D6B99-E657-EF45-B5DF-A8B46F6C8745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3CDE9F-BFD6-4F2E-9607-7CA07D93B5DA}"/>
              </a:ext>
            </a:extLst>
          </p:cNvPr>
          <p:cNvSpPr txBox="1"/>
          <p:nvPr/>
        </p:nvSpPr>
        <p:spPr>
          <a:xfrm>
            <a:off x="461914" y="5196140"/>
            <a:ext cx="514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— The White House U.S Space Priorities Framework, Dec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38C651-1A98-C049-0C2A-41BFB0F4CE63}"/>
              </a:ext>
            </a:extLst>
          </p:cNvPr>
          <p:cNvSpPr txBox="1"/>
          <p:nvPr/>
        </p:nvSpPr>
        <p:spPr>
          <a:xfrm>
            <a:off x="461914" y="5678747"/>
            <a:ext cx="477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United States Space Priorities Framework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 2022 Strategic Plan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2023 NASA Budget Request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42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BF05162-BA93-C12D-DF94-7994A69C9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98" y="1197594"/>
            <a:ext cx="1955456" cy="1779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95D232-2C66-0DC1-A28E-0DA3A94562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570" y="1352338"/>
            <a:ext cx="1371177" cy="12104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BF5648-1D39-BCEF-68CF-337AC8FFFF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4572" y="1371018"/>
            <a:ext cx="1317435" cy="11527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1C5DDC-BA92-D8DD-FB15-42EE22EF0B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4096" y="1337078"/>
            <a:ext cx="1268284" cy="12682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C01081-20C0-C09A-F70A-1AE5B70F6AA1}"/>
              </a:ext>
            </a:extLst>
          </p:cNvPr>
          <p:cNvSpPr txBox="1"/>
          <p:nvPr/>
        </p:nvSpPr>
        <p:spPr>
          <a:xfrm>
            <a:off x="2021003" y="1581796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7B97B5-1F98-9188-A203-F2F6EDED33C6}"/>
              </a:ext>
            </a:extLst>
          </p:cNvPr>
          <p:cNvSpPr txBox="1"/>
          <p:nvPr/>
        </p:nvSpPr>
        <p:spPr>
          <a:xfrm>
            <a:off x="4011757" y="1499302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FBDB93-163A-8D11-C851-DB71F274079D}"/>
              </a:ext>
            </a:extLst>
          </p:cNvPr>
          <p:cNvSpPr txBox="1"/>
          <p:nvPr/>
        </p:nvSpPr>
        <p:spPr>
          <a:xfrm>
            <a:off x="5985353" y="1539673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0D0E83-8BCD-B24B-06FF-659F4907EC9F}"/>
              </a:ext>
            </a:extLst>
          </p:cNvPr>
          <p:cNvSpPr txBox="1"/>
          <p:nvPr/>
        </p:nvSpPr>
        <p:spPr>
          <a:xfrm>
            <a:off x="8050685" y="1545759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AA3A17-1005-9C12-ECC3-BB41CEDE01F0}"/>
              </a:ext>
            </a:extLst>
          </p:cNvPr>
          <p:cNvSpPr txBox="1"/>
          <p:nvPr/>
        </p:nvSpPr>
        <p:spPr>
          <a:xfrm>
            <a:off x="8366543" y="1240581"/>
            <a:ext cx="1632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xtravehicular Activity and </a:t>
            </a:r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uman Surface Mobility </a:t>
            </a:r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rogram (</a:t>
            </a:r>
            <a:r>
              <a:rPr lang="en-US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EHP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Gateway presenta su logotipo, nuevo proyecto de la NASA">
            <a:extLst>
              <a:ext uri="{FF2B5EF4-FFF2-40B4-BE49-F238E27FC236}">
                <a16:creationId xmlns:a16="http://schemas.microsoft.com/office/drawing/2014/main" id="{846E7D72-62AC-924B-D0C5-914D657153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76" t="6570" r="25756" b="8243"/>
          <a:stretch/>
        </p:blipFill>
        <p:spPr bwMode="auto">
          <a:xfrm>
            <a:off x="10345337" y="1286925"/>
            <a:ext cx="1605882" cy="140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DFD954E-BBBA-9202-1EDE-51407BFD0895}"/>
              </a:ext>
            </a:extLst>
          </p:cNvPr>
          <p:cNvSpPr txBox="1"/>
          <p:nvPr/>
        </p:nvSpPr>
        <p:spPr>
          <a:xfrm>
            <a:off x="9776703" y="1506773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6740DA-27D8-7AF1-7E25-D497026F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26" y="0"/>
            <a:ext cx="10515600" cy="892175"/>
          </a:xfrm>
        </p:spPr>
        <p:txBody>
          <a:bodyPr/>
          <a:lstStyle/>
          <a:p>
            <a:r>
              <a:rPr lang="en-US" dirty="0"/>
              <a:t>What is Artemis?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586FD0-DEBF-66A4-D5FB-64F08631F5D5}"/>
              </a:ext>
            </a:extLst>
          </p:cNvPr>
          <p:cNvSpPr txBox="1"/>
          <p:nvPr/>
        </p:nvSpPr>
        <p:spPr>
          <a:xfrm>
            <a:off x="3088034" y="6165949"/>
            <a:ext cx="6094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Combines programs into missions</a:t>
            </a:r>
          </a:p>
        </p:txBody>
      </p:sp>
      <p:pic>
        <p:nvPicPr>
          <p:cNvPr id="1026" name="Picture 2" descr="A full Moon is shown over NASA's Artemis I">
            <a:extLst>
              <a:ext uri="{FF2B5EF4-FFF2-40B4-BE49-F238E27FC236}">
                <a16:creationId xmlns:a16="http://schemas.microsoft.com/office/drawing/2014/main" id="{0C143071-0600-9284-A290-004EC10601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42735" y="3132775"/>
            <a:ext cx="1618016" cy="298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5E75B97B-D1F5-BCEC-0734-0608EFD613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16017" y="3123383"/>
            <a:ext cx="1826413" cy="299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NextSTEP H: Human Landing System | NASA">
            <a:extLst>
              <a:ext uri="{FF2B5EF4-FFF2-40B4-BE49-F238E27FC236}">
                <a16:creationId xmlns:a16="http://schemas.microsoft.com/office/drawing/2014/main" id="{5C44E3FE-506D-2F56-BAB8-F02A805DD9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21023" y="3123383"/>
            <a:ext cx="1745497" cy="30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ateway">
            <a:extLst>
              <a:ext uri="{FF2B5EF4-FFF2-40B4-BE49-F238E27FC236}">
                <a16:creationId xmlns:a16="http://schemas.microsoft.com/office/drawing/2014/main" id="{44762CD3-1494-E86F-9C1A-D8B0AF265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127270" y="3132774"/>
            <a:ext cx="1953575" cy="298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0C47FE-DE0B-49C7-C270-0742214E6D0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9608" y="3120106"/>
            <a:ext cx="1826413" cy="300851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839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6" grpId="0"/>
      <p:bldP spid="17" grpId="0"/>
      <p:bldP spid="20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rtemis I Undergoing Final Rounds of Testing | APPEL Knowledge Services">
            <a:extLst>
              <a:ext uri="{FF2B5EF4-FFF2-40B4-BE49-F238E27FC236}">
                <a16:creationId xmlns:a16="http://schemas.microsoft.com/office/drawing/2014/main" id="{BEFAB3A8-D15A-7F0E-431C-12CFEE499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8" y="859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4B27F3-A7E5-3BA2-C922-F9B26179B4A5}"/>
              </a:ext>
            </a:extLst>
          </p:cNvPr>
          <p:cNvSpPr/>
          <p:nvPr/>
        </p:nvSpPr>
        <p:spPr>
          <a:xfrm>
            <a:off x="5074924" y="122653"/>
            <a:ext cx="2513376" cy="997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FF7032-8055-C636-0C63-66B11BBA1E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8061" y="211059"/>
            <a:ext cx="908735" cy="8022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89354A-9FE6-7217-C80F-19BE5FBD0E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6650" y="205988"/>
            <a:ext cx="922645" cy="8073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5B7674-2DBB-C5B3-9606-78D25A728293}"/>
              </a:ext>
            </a:extLst>
          </p:cNvPr>
          <p:cNvSpPr txBox="1"/>
          <p:nvPr/>
        </p:nvSpPr>
        <p:spPr>
          <a:xfrm>
            <a:off x="6096000" y="122653"/>
            <a:ext cx="60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4F1FCF-35FC-EC47-1B1F-3F2E03F8B099}"/>
              </a:ext>
            </a:extLst>
          </p:cNvPr>
          <p:cNvSpPr txBox="1"/>
          <p:nvPr/>
        </p:nvSpPr>
        <p:spPr>
          <a:xfrm>
            <a:off x="7698006" y="6606849"/>
            <a:ext cx="444001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</a:t>
            </a:r>
            <a:r>
              <a:rPr lang="en-US" sz="1000" dirty="0" err="1">
                <a:solidFill>
                  <a:schemeClr val="bg1"/>
                </a:solidFill>
              </a:rPr>
              <a:t>appel.nasa.gov</a:t>
            </a:r>
            <a:r>
              <a:rPr lang="en-US" sz="1000" dirty="0">
                <a:solidFill>
                  <a:schemeClr val="bg1"/>
                </a:solidFill>
              </a:rPr>
              <a:t>/2021/11/15/</a:t>
            </a:r>
            <a:r>
              <a:rPr lang="en-US" sz="1000" dirty="0" err="1">
                <a:solidFill>
                  <a:schemeClr val="bg1"/>
                </a:solidFill>
              </a:rPr>
              <a:t>artemis</a:t>
            </a:r>
            <a:r>
              <a:rPr lang="en-US" sz="1000" dirty="0">
                <a:solidFill>
                  <a:schemeClr val="bg1"/>
                </a:solidFill>
              </a:rPr>
              <a:t>-</a:t>
            </a:r>
            <a:r>
              <a:rPr lang="en-US" sz="1000" dirty="0" err="1">
                <a:solidFill>
                  <a:schemeClr val="bg1"/>
                </a:solidFill>
              </a:rPr>
              <a:t>i</a:t>
            </a:r>
            <a:r>
              <a:rPr lang="en-US" sz="1000" dirty="0">
                <a:solidFill>
                  <a:schemeClr val="bg1"/>
                </a:solidFill>
              </a:rPr>
              <a:t>-undergoing-final-rounds-of-testing/</a:t>
            </a:r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DEDAE0AD-2845-4262-5DA5-8433E0A1C314}"/>
              </a:ext>
            </a:extLst>
          </p:cNvPr>
          <p:cNvGrpSpPr/>
          <p:nvPr/>
        </p:nvGrpSpPr>
        <p:grpSpPr>
          <a:xfrm>
            <a:off x="0" y="4926923"/>
            <a:ext cx="12192000" cy="1916129"/>
            <a:chOff x="0" y="4926923"/>
            <a:chExt cx="12192000" cy="191612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2628A57-AD27-9D62-EED4-74CEE89311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5065052"/>
              <a:ext cx="12192000" cy="1778000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0228B2-D6A6-A09D-2AE3-8092C0CAAA34}"/>
                </a:ext>
              </a:extLst>
            </p:cNvPr>
            <p:cNvSpPr/>
            <p:nvPr/>
          </p:nvSpPr>
          <p:spPr>
            <a:xfrm>
              <a:off x="192099" y="5058885"/>
              <a:ext cx="239713" cy="23971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856EA3C-708F-5CD8-A2F2-3AAF6D7CE0AC}"/>
                </a:ext>
              </a:extLst>
            </p:cNvPr>
            <p:cNvSpPr/>
            <p:nvPr/>
          </p:nvSpPr>
          <p:spPr>
            <a:xfrm>
              <a:off x="192098" y="5563073"/>
              <a:ext cx="239713" cy="23971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4CE22DC-93DC-B0B2-9E0E-E7DAA4F1CC54}"/>
                </a:ext>
              </a:extLst>
            </p:cNvPr>
            <p:cNvSpPr/>
            <p:nvPr/>
          </p:nvSpPr>
          <p:spPr>
            <a:xfrm>
              <a:off x="192097" y="6144631"/>
              <a:ext cx="239713" cy="23971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A8588E6-B4B0-8E4D-FF1E-E8A2EF57BDC2}"/>
                </a:ext>
              </a:extLst>
            </p:cNvPr>
            <p:cNvSpPr/>
            <p:nvPr/>
          </p:nvSpPr>
          <p:spPr>
            <a:xfrm>
              <a:off x="2025472" y="5087841"/>
              <a:ext cx="239713" cy="23971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960F977-9A2F-54AB-4E37-BD8F6354500F}"/>
                </a:ext>
              </a:extLst>
            </p:cNvPr>
            <p:cNvSpPr/>
            <p:nvPr/>
          </p:nvSpPr>
          <p:spPr>
            <a:xfrm>
              <a:off x="2025471" y="5666405"/>
              <a:ext cx="239713" cy="23971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F6ACDA6-7059-43E3-931C-2053D62BFFC6}"/>
                </a:ext>
              </a:extLst>
            </p:cNvPr>
            <p:cNvSpPr/>
            <p:nvPr/>
          </p:nvSpPr>
          <p:spPr>
            <a:xfrm>
              <a:off x="2025470" y="6173483"/>
              <a:ext cx="239713" cy="23971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5CF7184-531E-E2FE-DF5F-E1ABE4A540DC}"/>
                </a:ext>
              </a:extLst>
            </p:cNvPr>
            <p:cNvSpPr/>
            <p:nvPr/>
          </p:nvSpPr>
          <p:spPr>
            <a:xfrm>
              <a:off x="3755810" y="5076360"/>
              <a:ext cx="254760" cy="243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80B243C-545D-EE6C-D0F2-B96972D93691}"/>
                </a:ext>
              </a:extLst>
            </p:cNvPr>
            <p:cNvSpPr txBox="1"/>
            <p:nvPr/>
          </p:nvSpPr>
          <p:spPr>
            <a:xfrm>
              <a:off x="453714" y="4990824"/>
              <a:ext cx="8150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92D050"/>
                  </a:solidFill>
                </a:rPr>
                <a:t>Launch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F80DAC-FA53-AE42-14A9-8C7E2CE1DE5C}"/>
                </a:ext>
              </a:extLst>
            </p:cNvPr>
            <p:cNvSpPr txBox="1"/>
            <p:nvPr/>
          </p:nvSpPr>
          <p:spPr>
            <a:xfrm>
              <a:off x="464441" y="5442122"/>
              <a:ext cx="2034196" cy="534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60"/>
                </a:lnSpc>
              </a:pPr>
              <a:r>
                <a:rPr lang="en-US" sz="1600" dirty="0">
                  <a:solidFill>
                    <a:srgbClr val="92D050"/>
                  </a:solidFill>
                </a:rPr>
                <a:t>Jettison Rocket Boosters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D7B1B4-1AF5-67F7-2FCB-6A3B5F50182F}"/>
                </a:ext>
              </a:extLst>
            </p:cNvPr>
            <p:cNvSpPr txBox="1"/>
            <p:nvPr/>
          </p:nvSpPr>
          <p:spPr>
            <a:xfrm>
              <a:off x="449861" y="6025360"/>
              <a:ext cx="1502893" cy="557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60"/>
                </a:lnSpc>
                <a:spcAft>
                  <a:spcPts val="600"/>
                </a:spcAft>
              </a:pPr>
              <a:r>
                <a:rPr lang="en-US" sz="1600" dirty="0">
                  <a:solidFill>
                    <a:srgbClr val="92D050"/>
                  </a:solidFill>
                </a:rPr>
                <a:t>Main Engine Cut Off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1C9FBBA-D05C-EE9D-7005-268E347D81C7}"/>
                </a:ext>
              </a:extLst>
            </p:cNvPr>
            <p:cNvSpPr txBox="1"/>
            <p:nvPr/>
          </p:nvSpPr>
          <p:spPr>
            <a:xfrm>
              <a:off x="2244208" y="4926923"/>
              <a:ext cx="14703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60"/>
                </a:lnSpc>
              </a:pPr>
              <a:r>
                <a:rPr lang="en-US" sz="1600" dirty="0">
                  <a:solidFill>
                    <a:srgbClr val="92D050"/>
                  </a:solidFill>
                </a:rPr>
                <a:t>Perigee Raise Maneuver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816B02D-5947-BD5D-1EA9-F8B6C230F021}"/>
                </a:ext>
              </a:extLst>
            </p:cNvPr>
            <p:cNvSpPr txBox="1"/>
            <p:nvPr/>
          </p:nvSpPr>
          <p:spPr>
            <a:xfrm>
              <a:off x="2250678" y="5619491"/>
              <a:ext cx="174878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60"/>
                </a:lnSpc>
              </a:pPr>
              <a:r>
                <a:rPr lang="en-US" sz="1600" dirty="0">
                  <a:solidFill>
                    <a:srgbClr val="92D050"/>
                  </a:solidFill>
                </a:rPr>
                <a:t>Earth Orbit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70FCFD-C3FC-6CE1-96BC-A0F5557EF9EF}"/>
                </a:ext>
              </a:extLst>
            </p:cNvPr>
            <p:cNvSpPr txBox="1"/>
            <p:nvPr/>
          </p:nvSpPr>
          <p:spPr>
            <a:xfrm>
              <a:off x="2266266" y="6063027"/>
              <a:ext cx="18048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60"/>
                </a:lnSpc>
              </a:pPr>
              <a:r>
                <a:rPr lang="en-US" sz="1600" dirty="0">
                  <a:solidFill>
                    <a:srgbClr val="92D050"/>
                  </a:solidFill>
                </a:rPr>
                <a:t>Trans Lunar Injection Burn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ACC2B04-A86E-62B0-CB72-D199EB204CBB}"/>
                </a:ext>
              </a:extLst>
            </p:cNvPr>
            <p:cNvSpPr txBox="1"/>
            <p:nvPr/>
          </p:nvSpPr>
          <p:spPr>
            <a:xfrm>
              <a:off x="4047689" y="4936534"/>
              <a:ext cx="2069284" cy="50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60"/>
                </a:lnSpc>
              </a:pPr>
              <a:r>
                <a:rPr lang="en-US" sz="1600" dirty="0">
                  <a:solidFill>
                    <a:srgbClr val="92D050"/>
                  </a:solidFill>
                </a:rPr>
                <a:t>Interim Cryogenic Prop Stage Separation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D8FA62-7819-6660-63E0-FC0D96734183}"/>
                </a:ext>
              </a:extLst>
            </p:cNvPr>
            <p:cNvSpPr txBox="1"/>
            <p:nvPr/>
          </p:nvSpPr>
          <p:spPr>
            <a:xfrm>
              <a:off x="4050271" y="5465081"/>
              <a:ext cx="2106126" cy="50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60"/>
                </a:lnSpc>
              </a:pPr>
              <a:r>
                <a:rPr lang="en-US" sz="1600" dirty="0">
                  <a:solidFill>
                    <a:srgbClr val="92D050"/>
                  </a:solidFill>
                </a:rPr>
                <a:t>Outbound Trajectory Correction  Burn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B87ACC2-9716-ED6D-ECDF-2FC0CF92F082}"/>
                </a:ext>
              </a:extLst>
            </p:cNvPr>
            <p:cNvSpPr txBox="1"/>
            <p:nvPr/>
          </p:nvSpPr>
          <p:spPr>
            <a:xfrm>
              <a:off x="6487457" y="5368966"/>
              <a:ext cx="1753392" cy="50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60"/>
                </a:lnSpc>
              </a:pPr>
              <a:r>
                <a:rPr lang="en-US" sz="1600" dirty="0">
                  <a:solidFill>
                    <a:schemeClr val="bg1">
                      <a:lumMod val="85000"/>
                    </a:schemeClr>
                  </a:solidFill>
                </a:rPr>
                <a:t>Distant Retrograde Orbit (DRO)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452ED62-6FE6-0C93-050D-AF4CF58BB604}"/>
                </a:ext>
              </a:extLst>
            </p:cNvPr>
            <p:cNvSpPr txBox="1"/>
            <p:nvPr/>
          </p:nvSpPr>
          <p:spPr>
            <a:xfrm>
              <a:off x="4058382" y="6080495"/>
              <a:ext cx="1959856" cy="50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60"/>
                </a:lnSpc>
              </a:pPr>
              <a:r>
                <a:rPr lang="en-US" sz="1600" dirty="0">
                  <a:solidFill>
                    <a:srgbClr val="92D050"/>
                  </a:solidFill>
                </a:rPr>
                <a:t>Outbound Powered Flyby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90A0102-17A9-6728-2DD9-381DA250B800}"/>
                </a:ext>
              </a:extLst>
            </p:cNvPr>
            <p:cNvSpPr txBox="1"/>
            <p:nvPr/>
          </p:nvSpPr>
          <p:spPr>
            <a:xfrm>
              <a:off x="6483260" y="5016969"/>
              <a:ext cx="1959855" cy="300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60"/>
                </a:lnSpc>
              </a:pPr>
              <a:r>
                <a:rPr lang="en-US" sz="1600" dirty="0">
                  <a:solidFill>
                    <a:srgbClr val="92D050"/>
                  </a:solidFill>
                </a:rPr>
                <a:t>Lunar Orbit Insertion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8ABCB57-15B9-721D-817C-8D95C9D2A314}"/>
                </a:ext>
              </a:extLst>
            </p:cNvPr>
            <p:cNvSpPr txBox="1"/>
            <p:nvPr/>
          </p:nvSpPr>
          <p:spPr>
            <a:xfrm>
              <a:off x="6481729" y="5937204"/>
              <a:ext cx="2106126" cy="300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60"/>
                </a:lnSpc>
              </a:pPr>
              <a:r>
                <a:rPr lang="en-US" sz="1600" dirty="0">
                  <a:solidFill>
                    <a:srgbClr val="00B0F0"/>
                  </a:solidFill>
                </a:rPr>
                <a:t>DRO Departure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242C29-CBE1-4185-9966-F45A9471BCD5}"/>
                </a:ext>
              </a:extLst>
            </p:cNvPr>
            <p:cNvSpPr txBox="1"/>
            <p:nvPr/>
          </p:nvSpPr>
          <p:spPr>
            <a:xfrm>
              <a:off x="6482528" y="6361112"/>
              <a:ext cx="2843537" cy="300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60"/>
                </a:lnSpc>
              </a:pPr>
              <a:r>
                <a:rPr lang="en-US" sz="1600" dirty="0">
                  <a:solidFill>
                    <a:srgbClr val="00B0F0"/>
                  </a:solidFill>
                </a:rPr>
                <a:t>Return Powered Flyby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243F795-CDA7-623F-802A-A17664C43572}"/>
                </a:ext>
              </a:extLst>
            </p:cNvPr>
            <p:cNvSpPr txBox="1"/>
            <p:nvPr/>
          </p:nvSpPr>
          <p:spPr>
            <a:xfrm>
              <a:off x="9264823" y="5542995"/>
              <a:ext cx="2639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Crew Module Separation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C98143-A3D5-271D-B46A-9FDACAE95B4D}"/>
                </a:ext>
              </a:extLst>
            </p:cNvPr>
            <p:cNvSpPr txBox="1"/>
            <p:nvPr/>
          </p:nvSpPr>
          <p:spPr>
            <a:xfrm>
              <a:off x="9265426" y="5923613"/>
              <a:ext cx="18572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Entry Interface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DB74EC2-6B81-F495-60E3-F0B3A367FDEB}"/>
                </a:ext>
              </a:extLst>
            </p:cNvPr>
            <p:cNvSpPr txBox="1"/>
            <p:nvPr/>
          </p:nvSpPr>
          <p:spPr>
            <a:xfrm>
              <a:off x="9272126" y="6269706"/>
              <a:ext cx="14559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Splashdown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FDE98CF-D8E8-6A9C-F4AC-341DA2C70539}"/>
                </a:ext>
              </a:extLst>
            </p:cNvPr>
            <p:cNvSpPr/>
            <p:nvPr/>
          </p:nvSpPr>
          <p:spPr>
            <a:xfrm>
              <a:off x="3757675" y="5542379"/>
              <a:ext cx="254760" cy="243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A5A4229-CFBD-23CF-F141-D80509E9846E}"/>
                </a:ext>
              </a:extLst>
            </p:cNvPr>
            <p:cNvSpPr/>
            <p:nvPr/>
          </p:nvSpPr>
          <p:spPr>
            <a:xfrm>
              <a:off x="6209943" y="5462071"/>
              <a:ext cx="254760" cy="24311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43D0D53-5B2E-3DE8-302E-0ADEDDF53F8F}"/>
                </a:ext>
              </a:extLst>
            </p:cNvPr>
            <p:cNvSpPr/>
            <p:nvPr/>
          </p:nvSpPr>
          <p:spPr>
            <a:xfrm>
              <a:off x="6203980" y="5043613"/>
              <a:ext cx="254760" cy="243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727D55D-DBE8-393F-70BF-28AD69254DEC}"/>
                </a:ext>
              </a:extLst>
            </p:cNvPr>
            <p:cNvSpPr txBox="1"/>
            <p:nvPr/>
          </p:nvSpPr>
          <p:spPr>
            <a:xfrm>
              <a:off x="6156153" y="5430814"/>
              <a:ext cx="438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868B2B-B200-FE72-8244-AC4C6AEA1F3D}"/>
                </a:ext>
              </a:extLst>
            </p:cNvPr>
            <p:cNvSpPr txBox="1"/>
            <p:nvPr/>
          </p:nvSpPr>
          <p:spPr>
            <a:xfrm>
              <a:off x="6140886" y="5013896"/>
              <a:ext cx="438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CD9BD1E-775E-27EB-37BE-D968FBEFF766}"/>
                </a:ext>
              </a:extLst>
            </p:cNvPr>
            <p:cNvSpPr/>
            <p:nvPr/>
          </p:nvSpPr>
          <p:spPr>
            <a:xfrm>
              <a:off x="6200521" y="5928909"/>
              <a:ext cx="254760" cy="24311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7ACE54A-A82A-685B-BF68-45811F1AD31C}"/>
                </a:ext>
              </a:extLst>
            </p:cNvPr>
            <p:cNvSpPr/>
            <p:nvPr/>
          </p:nvSpPr>
          <p:spPr>
            <a:xfrm>
              <a:off x="6200769" y="6378116"/>
              <a:ext cx="254760" cy="24311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CD36B3C-F1B1-49B0-6C64-FA9D432A688E}"/>
                </a:ext>
              </a:extLst>
            </p:cNvPr>
            <p:cNvSpPr/>
            <p:nvPr/>
          </p:nvSpPr>
          <p:spPr>
            <a:xfrm>
              <a:off x="9020475" y="5583898"/>
              <a:ext cx="254760" cy="24311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7843BFD-0AC7-A823-EA2E-0F2D16DE415F}"/>
                </a:ext>
              </a:extLst>
            </p:cNvPr>
            <p:cNvSpPr txBox="1"/>
            <p:nvPr/>
          </p:nvSpPr>
          <p:spPr>
            <a:xfrm>
              <a:off x="8959874" y="5548363"/>
              <a:ext cx="438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7DC64D1-8C8C-128C-0D5F-1288DC0FE396}"/>
                </a:ext>
              </a:extLst>
            </p:cNvPr>
            <p:cNvSpPr/>
            <p:nvPr/>
          </p:nvSpPr>
          <p:spPr>
            <a:xfrm>
              <a:off x="9018127" y="5975448"/>
              <a:ext cx="254760" cy="24311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E38CF52-A143-4C82-83FF-B6FBD64ADA4A}"/>
                </a:ext>
              </a:extLst>
            </p:cNvPr>
            <p:cNvSpPr txBox="1"/>
            <p:nvPr/>
          </p:nvSpPr>
          <p:spPr>
            <a:xfrm>
              <a:off x="8950438" y="5947001"/>
              <a:ext cx="438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D80C95E-5B70-92CE-C61F-960A4F51D367}"/>
                </a:ext>
              </a:extLst>
            </p:cNvPr>
            <p:cNvSpPr txBox="1"/>
            <p:nvPr/>
          </p:nvSpPr>
          <p:spPr>
            <a:xfrm>
              <a:off x="6138994" y="5897400"/>
              <a:ext cx="438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FD6B1F1-076C-19B3-EF34-9C5F9FB20721}"/>
                </a:ext>
              </a:extLst>
            </p:cNvPr>
            <p:cNvSpPr txBox="1"/>
            <p:nvPr/>
          </p:nvSpPr>
          <p:spPr>
            <a:xfrm>
              <a:off x="6138246" y="6349063"/>
              <a:ext cx="438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2049" name="Oval 2048">
              <a:extLst>
                <a:ext uri="{FF2B5EF4-FFF2-40B4-BE49-F238E27FC236}">
                  <a16:creationId xmlns:a16="http://schemas.microsoft.com/office/drawing/2014/main" id="{A94D314C-1662-5E34-5880-9CB344FAFF3F}"/>
                </a:ext>
              </a:extLst>
            </p:cNvPr>
            <p:cNvSpPr/>
            <p:nvPr/>
          </p:nvSpPr>
          <p:spPr>
            <a:xfrm>
              <a:off x="9015779" y="6324799"/>
              <a:ext cx="254760" cy="24311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1" name="TextBox 2050">
              <a:extLst>
                <a:ext uri="{FF2B5EF4-FFF2-40B4-BE49-F238E27FC236}">
                  <a16:creationId xmlns:a16="http://schemas.microsoft.com/office/drawing/2014/main" id="{E1917C6C-7B2B-78B2-B1F1-1C5A4EED1D3A}"/>
                </a:ext>
              </a:extLst>
            </p:cNvPr>
            <p:cNvSpPr txBox="1"/>
            <p:nvPr/>
          </p:nvSpPr>
          <p:spPr>
            <a:xfrm>
              <a:off x="8955178" y="6289264"/>
              <a:ext cx="438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2052" name="Oval 2051">
              <a:extLst>
                <a:ext uri="{FF2B5EF4-FFF2-40B4-BE49-F238E27FC236}">
                  <a16:creationId xmlns:a16="http://schemas.microsoft.com/office/drawing/2014/main" id="{9BD05294-019D-6256-E5A5-1B061B612A5B}"/>
                </a:ext>
              </a:extLst>
            </p:cNvPr>
            <p:cNvSpPr/>
            <p:nvPr/>
          </p:nvSpPr>
          <p:spPr>
            <a:xfrm>
              <a:off x="3759520" y="6167576"/>
              <a:ext cx="254760" cy="243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2053" name="TextBox 2052">
              <a:extLst>
                <a:ext uri="{FF2B5EF4-FFF2-40B4-BE49-F238E27FC236}">
                  <a16:creationId xmlns:a16="http://schemas.microsoft.com/office/drawing/2014/main" id="{BDACB757-E0BE-724B-96A7-DF799140809E}"/>
                </a:ext>
              </a:extLst>
            </p:cNvPr>
            <p:cNvSpPr txBox="1"/>
            <p:nvPr/>
          </p:nvSpPr>
          <p:spPr>
            <a:xfrm>
              <a:off x="9258262" y="5140244"/>
              <a:ext cx="2639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Return Transit</a:t>
              </a:r>
            </a:p>
          </p:txBody>
        </p:sp>
        <p:sp>
          <p:nvSpPr>
            <p:cNvPr id="2054" name="Oval 2053">
              <a:extLst>
                <a:ext uri="{FF2B5EF4-FFF2-40B4-BE49-F238E27FC236}">
                  <a16:creationId xmlns:a16="http://schemas.microsoft.com/office/drawing/2014/main" id="{C6C52C53-6020-CB49-3D28-BCF69A90C564}"/>
                </a:ext>
              </a:extLst>
            </p:cNvPr>
            <p:cNvSpPr/>
            <p:nvPr/>
          </p:nvSpPr>
          <p:spPr>
            <a:xfrm>
              <a:off x="9013914" y="5181147"/>
              <a:ext cx="254760" cy="24311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5" name="TextBox 2054">
              <a:extLst>
                <a:ext uri="{FF2B5EF4-FFF2-40B4-BE49-F238E27FC236}">
                  <a16:creationId xmlns:a16="http://schemas.microsoft.com/office/drawing/2014/main" id="{C0132098-B02C-889A-A92F-C483662453A2}"/>
                </a:ext>
              </a:extLst>
            </p:cNvPr>
            <p:cNvSpPr txBox="1"/>
            <p:nvPr/>
          </p:nvSpPr>
          <p:spPr>
            <a:xfrm>
              <a:off x="8953313" y="5145612"/>
              <a:ext cx="438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</p:grpSp>
      <p:sp>
        <p:nvSpPr>
          <p:cNvPr id="2061" name="TextBox 2060">
            <a:extLst>
              <a:ext uri="{FF2B5EF4-FFF2-40B4-BE49-F238E27FC236}">
                <a16:creationId xmlns:a16="http://schemas.microsoft.com/office/drawing/2014/main" id="{7AF9A34F-8724-DDAC-1471-2C3803F35A02}"/>
              </a:ext>
            </a:extLst>
          </p:cNvPr>
          <p:cNvSpPr txBox="1"/>
          <p:nvPr/>
        </p:nvSpPr>
        <p:spPr>
          <a:xfrm>
            <a:off x="6839383" y="6620309"/>
            <a:ext cx="54237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https://</a:t>
            </a:r>
            <a:r>
              <a:rPr lang="en-US" sz="1100" dirty="0" err="1">
                <a:solidFill>
                  <a:schemeClr val="bg1"/>
                </a:solidFill>
              </a:rPr>
              <a:t>appel.nasa.gov</a:t>
            </a:r>
            <a:r>
              <a:rPr lang="en-US" sz="1100" dirty="0">
                <a:solidFill>
                  <a:schemeClr val="bg1"/>
                </a:solidFill>
              </a:rPr>
              <a:t>/wp-content/uploads/2021/11/artemis_1_map_october_2021.jpg</a:t>
            </a:r>
          </a:p>
        </p:txBody>
      </p:sp>
    </p:spTree>
    <p:extLst>
      <p:ext uri="{BB962C8B-B14F-4D97-AF65-F5344CB8AC3E}">
        <p14:creationId xmlns:p14="http://schemas.microsoft.com/office/powerpoint/2010/main" val="3869339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12B33-AF80-0643-A06B-2EDD6E565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Stargate access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C8689909-0606-D04D-9080-D527D114E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3C56E6-E2B5-E5B4-503C-A0684F8042F8}"/>
              </a:ext>
            </a:extLst>
          </p:cNvPr>
          <p:cNvSpPr/>
          <p:nvPr/>
        </p:nvSpPr>
        <p:spPr>
          <a:xfrm>
            <a:off x="6568523" y="75403"/>
            <a:ext cx="3440650" cy="997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46DF12-B5E6-BE8B-FD50-9DEF411255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1660" y="163809"/>
            <a:ext cx="908735" cy="802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1EBDA3-2771-1BB5-029C-AA10745DB1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249" y="158738"/>
            <a:ext cx="922645" cy="8073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9E7E0B-3561-8E0B-2AD0-28AF238BC5B9}"/>
              </a:ext>
            </a:extLst>
          </p:cNvPr>
          <p:cNvSpPr txBox="1"/>
          <p:nvPr/>
        </p:nvSpPr>
        <p:spPr>
          <a:xfrm>
            <a:off x="7589599" y="75403"/>
            <a:ext cx="60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5F4C35-21DB-503A-A8A9-6881AEA2ACF4}"/>
              </a:ext>
            </a:extLst>
          </p:cNvPr>
          <p:cNvSpPr txBox="1"/>
          <p:nvPr/>
        </p:nvSpPr>
        <p:spPr>
          <a:xfrm>
            <a:off x="8799386" y="70487"/>
            <a:ext cx="60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6D8411-1A04-171A-1EE1-DC42F3F63878}"/>
              </a:ext>
            </a:extLst>
          </p:cNvPr>
          <p:cNvSpPr txBox="1"/>
          <p:nvPr/>
        </p:nvSpPr>
        <p:spPr>
          <a:xfrm>
            <a:off x="9294916" y="389500"/>
            <a:ext cx="66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Crew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653DB33-6B0F-AFC4-B169-2EE0E9EDCEC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76" y="4684542"/>
            <a:ext cx="7174523" cy="21648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D71E1B-6734-CD6E-82D8-84FE1D6B65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4523" y="4991686"/>
            <a:ext cx="344659" cy="18544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9802C9-4905-F4F3-7DDB-FAC4DDED286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6289" y="4839752"/>
            <a:ext cx="344659" cy="18544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A291A8-9829-DB98-09EF-7EC2438B176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8" y="5065052"/>
            <a:ext cx="9028338" cy="177800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31485C69-BE49-9D99-366F-A33E95C8C891}"/>
              </a:ext>
            </a:extLst>
          </p:cNvPr>
          <p:cNvSpPr/>
          <p:nvPr/>
        </p:nvSpPr>
        <p:spPr>
          <a:xfrm>
            <a:off x="198635" y="4704604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DA9BE47-7CDC-94D3-8079-63BBBA581373}"/>
              </a:ext>
            </a:extLst>
          </p:cNvPr>
          <p:cNvSpPr/>
          <p:nvPr/>
        </p:nvSpPr>
        <p:spPr>
          <a:xfrm>
            <a:off x="198634" y="5208792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9CA4378-C25D-EA6E-1D85-A108061A3704}"/>
              </a:ext>
            </a:extLst>
          </p:cNvPr>
          <p:cNvSpPr/>
          <p:nvPr/>
        </p:nvSpPr>
        <p:spPr>
          <a:xfrm>
            <a:off x="198633" y="5790350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E4B2680-1BB2-0D65-5373-27CEE4F02D6A}"/>
              </a:ext>
            </a:extLst>
          </p:cNvPr>
          <p:cNvSpPr/>
          <p:nvPr/>
        </p:nvSpPr>
        <p:spPr>
          <a:xfrm>
            <a:off x="196072" y="6364928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8EC49AC-CAD7-9257-910A-4C9C79F9BABD}"/>
              </a:ext>
            </a:extLst>
          </p:cNvPr>
          <p:cNvSpPr/>
          <p:nvPr/>
        </p:nvSpPr>
        <p:spPr>
          <a:xfrm>
            <a:off x="1970303" y="4905792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B6FDBC1-03CC-2EBA-9D8A-5226D60DC0E7}"/>
              </a:ext>
            </a:extLst>
          </p:cNvPr>
          <p:cNvSpPr/>
          <p:nvPr/>
        </p:nvSpPr>
        <p:spPr>
          <a:xfrm>
            <a:off x="1977390" y="5575896"/>
            <a:ext cx="239713" cy="2397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88C3B61-831C-AF09-423F-1B4209B23EAF}"/>
              </a:ext>
            </a:extLst>
          </p:cNvPr>
          <p:cNvSpPr/>
          <p:nvPr/>
        </p:nvSpPr>
        <p:spPr>
          <a:xfrm>
            <a:off x="1968559" y="6231757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78DA02-8E4A-C54B-4BCD-47F55BB894A2}"/>
              </a:ext>
            </a:extLst>
          </p:cNvPr>
          <p:cNvSpPr txBox="1"/>
          <p:nvPr/>
        </p:nvSpPr>
        <p:spPr>
          <a:xfrm>
            <a:off x="460250" y="4636543"/>
            <a:ext cx="815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2D050"/>
                </a:solidFill>
              </a:rPr>
              <a:t>Launch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86C42C-EE5B-69B0-CD25-D78BD2218EF6}"/>
              </a:ext>
            </a:extLst>
          </p:cNvPr>
          <p:cNvSpPr txBox="1"/>
          <p:nvPr/>
        </p:nvSpPr>
        <p:spPr>
          <a:xfrm>
            <a:off x="470977" y="5087841"/>
            <a:ext cx="1538589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60"/>
              </a:lnSpc>
            </a:pPr>
            <a:r>
              <a:rPr lang="en-US" sz="1600" dirty="0">
                <a:solidFill>
                  <a:srgbClr val="92D050"/>
                </a:solidFill>
              </a:rPr>
              <a:t>Jettison Rocket Boosters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AE5AEA-8DEC-F4B1-83C7-84285624ED58}"/>
              </a:ext>
            </a:extLst>
          </p:cNvPr>
          <p:cNvSpPr txBox="1"/>
          <p:nvPr/>
        </p:nvSpPr>
        <p:spPr>
          <a:xfrm>
            <a:off x="456397" y="5671079"/>
            <a:ext cx="1502893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  <a:spcAft>
                <a:spcPts val="600"/>
              </a:spcAft>
            </a:pPr>
            <a:r>
              <a:rPr lang="en-US" sz="1600" dirty="0">
                <a:solidFill>
                  <a:srgbClr val="92D050"/>
                </a:solidFill>
              </a:rPr>
              <a:t>Main Engine Cut Off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1AB354-5013-7661-FC4D-ECF7E87812A8}"/>
              </a:ext>
            </a:extLst>
          </p:cNvPr>
          <p:cNvSpPr txBox="1"/>
          <p:nvPr/>
        </p:nvSpPr>
        <p:spPr>
          <a:xfrm>
            <a:off x="450248" y="6204010"/>
            <a:ext cx="14703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en-US" sz="1600" dirty="0">
                <a:solidFill>
                  <a:srgbClr val="92D050"/>
                </a:solidFill>
              </a:rPr>
              <a:t>Perigee Raise Maneuver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577676-24EC-42C9-42FE-90322D349636}"/>
              </a:ext>
            </a:extLst>
          </p:cNvPr>
          <p:cNvSpPr txBox="1"/>
          <p:nvPr/>
        </p:nvSpPr>
        <p:spPr>
          <a:xfrm>
            <a:off x="2209887" y="4688411"/>
            <a:ext cx="145493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en-US" sz="1600" dirty="0">
                <a:solidFill>
                  <a:srgbClr val="92D050"/>
                </a:solidFill>
              </a:rPr>
              <a:t>Apogee Raise burn to High Earth Orbit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3B0DFB-5783-7C44-8E2B-428F8DF3D1D4}"/>
              </a:ext>
            </a:extLst>
          </p:cNvPr>
          <p:cNvSpPr txBox="1"/>
          <p:nvPr/>
        </p:nvSpPr>
        <p:spPr>
          <a:xfrm>
            <a:off x="2218186" y="5465440"/>
            <a:ext cx="18048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en-US" sz="1600" dirty="0" err="1">
                <a:solidFill>
                  <a:schemeClr val="accent2"/>
                </a:solidFill>
              </a:rPr>
              <a:t>Prox</a:t>
            </a:r>
            <a:r>
              <a:rPr lang="en-US" sz="1600" dirty="0">
                <a:solidFill>
                  <a:schemeClr val="accent2"/>
                </a:solidFill>
              </a:rPr>
              <a:t> Ops Demonstration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31DAED-BE82-280C-5946-E1BAABFB1C5F}"/>
              </a:ext>
            </a:extLst>
          </p:cNvPr>
          <p:cNvSpPr txBox="1"/>
          <p:nvPr/>
        </p:nvSpPr>
        <p:spPr>
          <a:xfrm>
            <a:off x="2260438" y="6028137"/>
            <a:ext cx="1902862" cy="710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Interim Cryogenic Prop Stage Separation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13C12B-6CBC-3B1E-F097-E45B0D2AF364}"/>
              </a:ext>
            </a:extLst>
          </p:cNvPr>
          <p:cNvSpPr txBox="1"/>
          <p:nvPr/>
        </p:nvSpPr>
        <p:spPr>
          <a:xfrm>
            <a:off x="4236492" y="4786419"/>
            <a:ext cx="2106126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High Earth Orbit Checkout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924EB52-13B1-1D37-2B14-E9C58D89ED91}"/>
              </a:ext>
            </a:extLst>
          </p:cNvPr>
          <p:cNvSpPr txBox="1"/>
          <p:nvPr/>
        </p:nvSpPr>
        <p:spPr>
          <a:xfrm>
            <a:off x="4247297" y="5472461"/>
            <a:ext cx="1959856" cy="300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Trans-Lunar Injection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9AA553-5057-1A64-B8E4-D51DE3BCAB51}"/>
              </a:ext>
            </a:extLst>
          </p:cNvPr>
          <p:cNvSpPr txBox="1"/>
          <p:nvPr/>
        </p:nvSpPr>
        <p:spPr>
          <a:xfrm>
            <a:off x="4239177" y="5798877"/>
            <a:ext cx="1959855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Outbound Transit to the Moon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CD1622-422E-9E19-5BE7-2C3522935EA3}"/>
              </a:ext>
            </a:extLst>
          </p:cNvPr>
          <p:cNvSpPr txBox="1"/>
          <p:nvPr/>
        </p:nvSpPr>
        <p:spPr>
          <a:xfrm>
            <a:off x="4233120" y="6401974"/>
            <a:ext cx="1937441" cy="300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Lunar Flyby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B4AC69B-7274-17F1-DB1B-638B095B71CF}"/>
              </a:ext>
            </a:extLst>
          </p:cNvPr>
          <p:cNvSpPr txBox="1"/>
          <p:nvPr/>
        </p:nvSpPr>
        <p:spPr>
          <a:xfrm>
            <a:off x="6459379" y="5490592"/>
            <a:ext cx="2639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Crew Module Separation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59EAA8F-35C0-C15E-65D8-716EF7F3BC75}"/>
              </a:ext>
            </a:extLst>
          </p:cNvPr>
          <p:cNvSpPr txBox="1"/>
          <p:nvPr/>
        </p:nvSpPr>
        <p:spPr>
          <a:xfrm>
            <a:off x="6445806" y="5871210"/>
            <a:ext cx="1857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Entry Interface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DD2BD71-5F56-C8BD-2F0B-8AF7435A498A}"/>
              </a:ext>
            </a:extLst>
          </p:cNvPr>
          <p:cNvSpPr txBox="1"/>
          <p:nvPr/>
        </p:nvSpPr>
        <p:spPr>
          <a:xfrm>
            <a:off x="6452506" y="6217303"/>
            <a:ext cx="1455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Splashdown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BB8CA33-A67D-0044-FD99-B473CF57EB57}"/>
              </a:ext>
            </a:extLst>
          </p:cNvPr>
          <p:cNvSpPr/>
          <p:nvPr/>
        </p:nvSpPr>
        <p:spPr>
          <a:xfrm>
            <a:off x="3950984" y="4899159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425EB40-EFA2-7FF1-85F9-EB459B3A65DF}"/>
              </a:ext>
            </a:extLst>
          </p:cNvPr>
          <p:cNvSpPr/>
          <p:nvPr/>
        </p:nvSpPr>
        <p:spPr>
          <a:xfrm>
            <a:off x="3945738" y="5910006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F961130-D3DA-D9E2-C1CA-719DF18389A4}"/>
              </a:ext>
            </a:extLst>
          </p:cNvPr>
          <p:cNvSpPr txBox="1"/>
          <p:nvPr/>
        </p:nvSpPr>
        <p:spPr>
          <a:xfrm>
            <a:off x="3875556" y="5880289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DBE8129-FEBA-EE9A-1BBB-96F45ED2391E}"/>
              </a:ext>
            </a:extLst>
          </p:cNvPr>
          <p:cNvSpPr/>
          <p:nvPr/>
        </p:nvSpPr>
        <p:spPr>
          <a:xfrm>
            <a:off x="3957742" y="6420882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2D9AB63-C398-2F09-9B44-5D989C7AF078}"/>
              </a:ext>
            </a:extLst>
          </p:cNvPr>
          <p:cNvSpPr/>
          <p:nvPr/>
        </p:nvSpPr>
        <p:spPr>
          <a:xfrm>
            <a:off x="6222119" y="5531495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EC7045B-DA62-CC5B-8E3C-C7A187EFC387}"/>
              </a:ext>
            </a:extLst>
          </p:cNvPr>
          <p:cNvSpPr txBox="1"/>
          <p:nvPr/>
        </p:nvSpPr>
        <p:spPr>
          <a:xfrm>
            <a:off x="6161518" y="5495960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4B6FF34-01E2-696B-F370-3772E55A38EF}"/>
              </a:ext>
            </a:extLst>
          </p:cNvPr>
          <p:cNvSpPr/>
          <p:nvPr/>
        </p:nvSpPr>
        <p:spPr>
          <a:xfrm>
            <a:off x="6219771" y="5923045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759B4E7-B9D2-05FC-680D-41360FA116A8}"/>
              </a:ext>
            </a:extLst>
          </p:cNvPr>
          <p:cNvSpPr txBox="1"/>
          <p:nvPr/>
        </p:nvSpPr>
        <p:spPr>
          <a:xfrm>
            <a:off x="6159170" y="5887510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8480060-DD73-2145-3DE4-0F5DD190294D}"/>
              </a:ext>
            </a:extLst>
          </p:cNvPr>
          <p:cNvSpPr txBox="1"/>
          <p:nvPr/>
        </p:nvSpPr>
        <p:spPr>
          <a:xfrm>
            <a:off x="3895219" y="6391829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2860B54-00B0-3EBA-B0E5-5E8D6E91C224}"/>
              </a:ext>
            </a:extLst>
          </p:cNvPr>
          <p:cNvSpPr/>
          <p:nvPr/>
        </p:nvSpPr>
        <p:spPr>
          <a:xfrm>
            <a:off x="6217423" y="6272396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8AAA8B3-1AD2-C428-EA9E-1A6C9C89F5BA}"/>
              </a:ext>
            </a:extLst>
          </p:cNvPr>
          <p:cNvSpPr txBox="1"/>
          <p:nvPr/>
        </p:nvSpPr>
        <p:spPr>
          <a:xfrm>
            <a:off x="6156822" y="6236861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702E743-D1FA-707A-34FD-D83A00F0EED5}"/>
              </a:ext>
            </a:extLst>
          </p:cNvPr>
          <p:cNvSpPr/>
          <p:nvPr/>
        </p:nvSpPr>
        <p:spPr>
          <a:xfrm>
            <a:off x="3948434" y="5467395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AE88CCF-DD51-286F-E305-528286F0201C}"/>
              </a:ext>
            </a:extLst>
          </p:cNvPr>
          <p:cNvSpPr txBox="1"/>
          <p:nvPr/>
        </p:nvSpPr>
        <p:spPr>
          <a:xfrm>
            <a:off x="6459906" y="5087841"/>
            <a:ext cx="2639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Trans-Earth Return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C9181A9-CBCA-4400-63A4-B2404618EF8D}"/>
              </a:ext>
            </a:extLst>
          </p:cNvPr>
          <p:cNvSpPr/>
          <p:nvPr/>
        </p:nvSpPr>
        <p:spPr>
          <a:xfrm>
            <a:off x="6215558" y="5128744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C8AB935-14F2-BEFC-CE51-9B4A9D79870E}"/>
              </a:ext>
            </a:extLst>
          </p:cNvPr>
          <p:cNvSpPr txBox="1"/>
          <p:nvPr/>
        </p:nvSpPr>
        <p:spPr>
          <a:xfrm>
            <a:off x="6154957" y="5093209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5EE41B6-52BC-F98D-8D5C-865B98276219}"/>
              </a:ext>
            </a:extLst>
          </p:cNvPr>
          <p:cNvSpPr txBox="1"/>
          <p:nvPr/>
        </p:nvSpPr>
        <p:spPr>
          <a:xfrm>
            <a:off x="6532072" y="6617372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https://</a:t>
            </a:r>
            <a:r>
              <a:rPr lang="en-US" sz="1100" dirty="0" err="1">
                <a:solidFill>
                  <a:schemeClr val="bg1"/>
                </a:solidFill>
              </a:rPr>
              <a:t>www.nasa.gov</a:t>
            </a:r>
            <a:r>
              <a:rPr lang="en-US" sz="1100" dirty="0">
                <a:solidFill>
                  <a:schemeClr val="bg1"/>
                </a:solidFill>
              </a:rPr>
              <a:t>/sites/default/files/thumbnails/image/artemis_2_map_october_2021.jpg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6CBD7BA-057D-BED9-318D-53687EE4AC01}"/>
              </a:ext>
            </a:extLst>
          </p:cNvPr>
          <p:cNvSpPr txBox="1"/>
          <p:nvPr/>
        </p:nvSpPr>
        <p:spPr>
          <a:xfrm>
            <a:off x="10538430" y="3887636"/>
            <a:ext cx="1454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2"/>
                </a:solidFill>
              </a:rPr>
              <a:t>Proximity Operations Demonstration Sequence</a:t>
            </a:r>
          </a:p>
        </p:txBody>
      </p:sp>
    </p:spTree>
    <p:extLst>
      <p:ext uri="{BB962C8B-B14F-4D97-AF65-F5344CB8AC3E}">
        <p14:creationId xmlns:p14="http://schemas.microsoft.com/office/powerpoint/2010/main" val="316206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12B33-AF80-0643-A06B-2EDD6E565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Stargate access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949E5A1-EC73-1F44-9FF6-7B557BA42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68" y="983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E687ED-3822-DB99-548D-1AF1AF064FD2}"/>
              </a:ext>
            </a:extLst>
          </p:cNvPr>
          <p:cNvSpPr/>
          <p:nvPr/>
        </p:nvSpPr>
        <p:spPr>
          <a:xfrm>
            <a:off x="5217027" y="76251"/>
            <a:ext cx="4840151" cy="997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EF46DB-B258-D5AF-DA1B-F0277EC696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165" y="164657"/>
            <a:ext cx="908735" cy="802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CBE1EB-CFED-B30B-E151-3BF2383362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8754" y="159586"/>
            <a:ext cx="922645" cy="8073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920E7D-C2FA-43D2-F0D5-1AC0871D6676}"/>
              </a:ext>
            </a:extLst>
          </p:cNvPr>
          <p:cNvSpPr txBox="1"/>
          <p:nvPr/>
        </p:nvSpPr>
        <p:spPr>
          <a:xfrm>
            <a:off x="6238104" y="76251"/>
            <a:ext cx="60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F7E32-D350-1232-4DFF-14F5FC95A258}"/>
              </a:ext>
            </a:extLst>
          </p:cNvPr>
          <p:cNvSpPr txBox="1"/>
          <p:nvPr/>
        </p:nvSpPr>
        <p:spPr>
          <a:xfrm>
            <a:off x="7518660" y="76251"/>
            <a:ext cx="60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4D7D3B-8549-FFDB-9E6B-36BC761944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168" y="159379"/>
            <a:ext cx="829210" cy="8292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B0A0CE-E116-501A-F80A-B0400356CC2C}"/>
              </a:ext>
            </a:extLst>
          </p:cNvPr>
          <p:cNvSpPr txBox="1"/>
          <p:nvPr/>
        </p:nvSpPr>
        <p:spPr>
          <a:xfrm>
            <a:off x="8906386" y="83210"/>
            <a:ext cx="60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05183E-BBD1-CFBC-FACC-2355B0E1C6C2}"/>
              </a:ext>
            </a:extLst>
          </p:cNvPr>
          <p:cNvSpPr txBox="1"/>
          <p:nvPr/>
        </p:nvSpPr>
        <p:spPr>
          <a:xfrm>
            <a:off x="9341838" y="250818"/>
            <a:ext cx="703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Crew +EHP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3C8310-6EBC-57EA-162B-734451FAD1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88" y="3321843"/>
            <a:ext cx="6351563" cy="32129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6E112C-C12E-E3F1-24C1-3FCA69F4E93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6393" y="5615523"/>
            <a:ext cx="182339" cy="99752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C21BAE0-473E-012A-79F9-9BEC8932EA29}"/>
              </a:ext>
            </a:extLst>
          </p:cNvPr>
          <p:cNvSpPr/>
          <p:nvPr/>
        </p:nvSpPr>
        <p:spPr>
          <a:xfrm>
            <a:off x="147708" y="3331044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AEFC06-69C8-4BE2-3380-660AD9F48D37}"/>
              </a:ext>
            </a:extLst>
          </p:cNvPr>
          <p:cNvSpPr/>
          <p:nvPr/>
        </p:nvSpPr>
        <p:spPr>
          <a:xfrm>
            <a:off x="147707" y="3835232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03A5144-2F8B-2FDB-897F-FF16F72A68B5}"/>
              </a:ext>
            </a:extLst>
          </p:cNvPr>
          <p:cNvSpPr/>
          <p:nvPr/>
        </p:nvSpPr>
        <p:spPr>
          <a:xfrm>
            <a:off x="147706" y="4416790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54896C-533A-6B39-59B4-4B50F801230C}"/>
              </a:ext>
            </a:extLst>
          </p:cNvPr>
          <p:cNvSpPr/>
          <p:nvPr/>
        </p:nvSpPr>
        <p:spPr>
          <a:xfrm>
            <a:off x="147705" y="5045633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22B2242-9204-6B66-A205-695CCA11E826}"/>
              </a:ext>
            </a:extLst>
          </p:cNvPr>
          <p:cNvSpPr/>
          <p:nvPr/>
        </p:nvSpPr>
        <p:spPr>
          <a:xfrm>
            <a:off x="147704" y="5624197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98EA912-1922-0BB0-F3FF-1358B7D0630A}"/>
              </a:ext>
            </a:extLst>
          </p:cNvPr>
          <p:cNvSpPr/>
          <p:nvPr/>
        </p:nvSpPr>
        <p:spPr>
          <a:xfrm>
            <a:off x="147703" y="6169375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8E1FF4-2202-11EA-18C6-B96E3EF9ED48}"/>
              </a:ext>
            </a:extLst>
          </p:cNvPr>
          <p:cNvSpPr/>
          <p:nvPr/>
        </p:nvSpPr>
        <p:spPr>
          <a:xfrm>
            <a:off x="2015413" y="3327009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1982CB-8C51-1DEB-2411-5D001DF1A70B}"/>
              </a:ext>
            </a:extLst>
          </p:cNvPr>
          <p:cNvSpPr txBox="1"/>
          <p:nvPr/>
        </p:nvSpPr>
        <p:spPr>
          <a:xfrm>
            <a:off x="401828" y="3262983"/>
            <a:ext cx="815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2D050"/>
                </a:solidFill>
              </a:rPr>
              <a:t>Launch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8F606C-E80C-2100-0AA9-510EBF3A190E}"/>
              </a:ext>
            </a:extLst>
          </p:cNvPr>
          <p:cNvSpPr txBox="1"/>
          <p:nvPr/>
        </p:nvSpPr>
        <p:spPr>
          <a:xfrm>
            <a:off x="375080" y="3714281"/>
            <a:ext cx="2034196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60"/>
              </a:lnSpc>
            </a:pPr>
            <a:r>
              <a:rPr lang="en-US" sz="1600" dirty="0">
                <a:solidFill>
                  <a:srgbClr val="92D050"/>
                </a:solidFill>
              </a:rPr>
              <a:t>Jettison Rocket Boosters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AA3C05-173B-99E0-F572-4763F4596B58}"/>
              </a:ext>
            </a:extLst>
          </p:cNvPr>
          <p:cNvSpPr txBox="1"/>
          <p:nvPr/>
        </p:nvSpPr>
        <p:spPr>
          <a:xfrm>
            <a:off x="390480" y="4297519"/>
            <a:ext cx="1717257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  <a:spcAft>
                <a:spcPts val="600"/>
              </a:spcAft>
            </a:pPr>
            <a:r>
              <a:rPr lang="en-US" sz="1600" dirty="0">
                <a:solidFill>
                  <a:srgbClr val="92D050"/>
                </a:solidFill>
              </a:rPr>
              <a:t>Main Engine Cut Off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EAEF1E-812C-DAF7-A517-3E2C13790A5B}"/>
              </a:ext>
            </a:extLst>
          </p:cNvPr>
          <p:cNvSpPr txBox="1"/>
          <p:nvPr/>
        </p:nvSpPr>
        <p:spPr>
          <a:xfrm>
            <a:off x="366441" y="4884715"/>
            <a:ext cx="1470349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en-US" sz="1600" dirty="0">
                <a:solidFill>
                  <a:srgbClr val="92D050"/>
                </a:solidFill>
              </a:rPr>
              <a:t>Enter Earth Orbit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9899AC-B061-87D1-0EA8-04B16E6324F8}"/>
              </a:ext>
            </a:extLst>
          </p:cNvPr>
          <p:cNvSpPr txBox="1"/>
          <p:nvPr/>
        </p:nvSpPr>
        <p:spPr>
          <a:xfrm>
            <a:off x="375080" y="5458099"/>
            <a:ext cx="1748786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en-US" sz="1600" dirty="0">
                <a:solidFill>
                  <a:srgbClr val="92D050"/>
                </a:solidFill>
              </a:rPr>
              <a:t>Trans Lunar Injection Burn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0DB139-73C3-10CB-99F1-7D7ADFE5E502}"/>
              </a:ext>
            </a:extLst>
          </p:cNvPr>
          <p:cNvSpPr txBox="1"/>
          <p:nvPr/>
        </p:nvSpPr>
        <p:spPr>
          <a:xfrm>
            <a:off x="407549" y="6058919"/>
            <a:ext cx="1804816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en-US" sz="1600" dirty="0">
                <a:solidFill>
                  <a:srgbClr val="92D050"/>
                </a:solidFill>
              </a:rPr>
              <a:t>Orion Outbound Transit to Moon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D45C2E-55EA-BF42-F42F-7782C2D67173}"/>
              </a:ext>
            </a:extLst>
          </p:cNvPr>
          <p:cNvSpPr txBox="1"/>
          <p:nvPr/>
        </p:nvSpPr>
        <p:spPr>
          <a:xfrm>
            <a:off x="2326342" y="3187183"/>
            <a:ext cx="2069284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Orion Outbound Powered Flyby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126F08B-0E9B-3EF4-B0D1-0A9A9C471945}"/>
              </a:ext>
            </a:extLst>
          </p:cNvPr>
          <p:cNvSpPr txBox="1"/>
          <p:nvPr/>
        </p:nvSpPr>
        <p:spPr>
          <a:xfrm>
            <a:off x="2328924" y="3715730"/>
            <a:ext cx="1588922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NRHO Insertion Burn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8FEEFE-6D9E-8702-C689-0CB676D2E495}"/>
              </a:ext>
            </a:extLst>
          </p:cNvPr>
          <p:cNvSpPr txBox="1"/>
          <p:nvPr/>
        </p:nvSpPr>
        <p:spPr>
          <a:xfrm>
            <a:off x="2339241" y="4225209"/>
            <a:ext cx="1753392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Lunar Landing Preparation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F98689-071F-138F-2EDE-78BF6E7A3BE3}"/>
              </a:ext>
            </a:extLst>
          </p:cNvPr>
          <p:cNvSpPr txBox="1"/>
          <p:nvPr/>
        </p:nvSpPr>
        <p:spPr>
          <a:xfrm>
            <a:off x="2326343" y="4754829"/>
            <a:ext cx="1959856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Lander Undocking and Separation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F604D2-D4BE-EA97-7EDB-2D069FCC7B5D}"/>
              </a:ext>
            </a:extLst>
          </p:cNvPr>
          <p:cNvSpPr txBox="1"/>
          <p:nvPr/>
        </p:nvSpPr>
        <p:spPr>
          <a:xfrm>
            <a:off x="2328305" y="5257274"/>
            <a:ext cx="1959855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Lander Enters Low Lunar Orbit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9A58ED-3E93-B873-2FC4-A3530BCC93E0}"/>
              </a:ext>
            </a:extLst>
          </p:cNvPr>
          <p:cNvSpPr txBox="1"/>
          <p:nvPr/>
        </p:nvSpPr>
        <p:spPr>
          <a:xfrm>
            <a:off x="2335339" y="5736701"/>
            <a:ext cx="1671610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Lunar Surface Exploration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ADC312-57F7-F791-71DA-33AC136FC7B8}"/>
              </a:ext>
            </a:extLst>
          </p:cNvPr>
          <p:cNvSpPr txBox="1"/>
          <p:nvPr/>
        </p:nvSpPr>
        <p:spPr>
          <a:xfrm>
            <a:off x="2335339" y="6252171"/>
            <a:ext cx="1560274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20"/>
              </a:lnSpc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Orion Remains in NRHO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226CBDA-390F-6052-8C2E-3B12E05053D2}"/>
              </a:ext>
            </a:extLst>
          </p:cNvPr>
          <p:cNvSpPr txBox="1"/>
          <p:nvPr/>
        </p:nvSpPr>
        <p:spPr>
          <a:xfrm>
            <a:off x="4321369" y="3245146"/>
            <a:ext cx="2106126" cy="51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00B0F0"/>
                </a:solidFill>
              </a:rPr>
              <a:t>Lander Ascends to Low Lunar Orbit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AEBB181-452A-1E24-0449-86C8698432A1}"/>
              </a:ext>
            </a:extLst>
          </p:cNvPr>
          <p:cNvSpPr txBox="1"/>
          <p:nvPr/>
        </p:nvSpPr>
        <p:spPr>
          <a:xfrm>
            <a:off x="4316915" y="3731489"/>
            <a:ext cx="2843537" cy="51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00B0F0"/>
                </a:solidFill>
              </a:rPr>
              <a:t>Lander Performs Rendezvous and Docking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FC7B7D-0604-825C-70DE-3D4CD6856A95}"/>
              </a:ext>
            </a:extLst>
          </p:cNvPr>
          <p:cNvSpPr txBox="1"/>
          <p:nvPr/>
        </p:nvSpPr>
        <p:spPr>
          <a:xfrm>
            <a:off x="4327956" y="4220178"/>
            <a:ext cx="2352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Crew Returns to Orion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947BE64-9E94-3E7A-F957-48A31EA2FDDA}"/>
              </a:ext>
            </a:extLst>
          </p:cNvPr>
          <p:cNvSpPr txBox="1"/>
          <p:nvPr/>
        </p:nvSpPr>
        <p:spPr>
          <a:xfrm>
            <a:off x="4327232" y="4601521"/>
            <a:ext cx="2250091" cy="51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00B0F0"/>
                </a:solidFill>
              </a:rPr>
              <a:t>Orion Performs Return Powered Flyby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9F05AD-7101-EE0F-0E03-458F26CBFA43}"/>
              </a:ext>
            </a:extLst>
          </p:cNvPr>
          <p:cNvSpPr txBox="1"/>
          <p:nvPr/>
        </p:nvSpPr>
        <p:spPr>
          <a:xfrm>
            <a:off x="4330983" y="5160767"/>
            <a:ext cx="2456675" cy="51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00B0F0"/>
                </a:solidFill>
              </a:rPr>
              <a:t>Final Return Trajectory Correction Burn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40A6C01-2542-8A88-385C-73A01A755AB4}"/>
              </a:ext>
            </a:extLst>
          </p:cNvPr>
          <p:cNvSpPr txBox="1"/>
          <p:nvPr/>
        </p:nvSpPr>
        <p:spPr>
          <a:xfrm>
            <a:off x="4327232" y="5640778"/>
            <a:ext cx="2639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Crew Module Separation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90B8D0-95EA-338E-897C-623854283CE9}"/>
              </a:ext>
            </a:extLst>
          </p:cNvPr>
          <p:cNvSpPr txBox="1"/>
          <p:nvPr/>
        </p:nvSpPr>
        <p:spPr>
          <a:xfrm>
            <a:off x="4340535" y="5995996"/>
            <a:ext cx="1857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Entry Interface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409DCC-2CF0-2D1A-04F9-7710FB25B1F7}"/>
              </a:ext>
            </a:extLst>
          </p:cNvPr>
          <p:cNvSpPr txBox="1"/>
          <p:nvPr/>
        </p:nvSpPr>
        <p:spPr>
          <a:xfrm>
            <a:off x="4353585" y="6354789"/>
            <a:ext cx="1455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Splashdown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3ED63CA-3F5E-C8C4-971C-54F0C50CC952}"/>
              </a:ext>
            </a:extLst>
          </p:cNvPr>
          <p:cNvSpPr/>
          <p:nvPr/>
        </p:nvSpPr>
        <p:spPr>
          <a:xfrm>
            <a:off x="2017278" y="3793028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62A10D2-8CA6-DCAE-F750-A1A2DE674494}"/>
              </a:ext>
            </a:extLst>
          </p:cNvPr>
          <p:cNvSpPr/>
          <p:nvPr/>
        </p:nvSpPr>
        <p:spPr>
          <a:xfrm>
            <a:off x="2017277" y="4318314"/>
            <a:ext cx="254760" cy="2431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6386684-7047-5751-B1EE-773BC426CC72}"/>
              </a:ext>
            </a:extLst>
          </p:cNvPr>
          <p:cNvSpPr/>
          <p:nvPr/>
        </p:nvSpPr>
        <p:spPr>
          <a:xfrm>
            <a:off x="2017276" y="4862749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A30F87-8E88-6AFA-5507-6A1EE28F4927}"/>
              </a:ext>
            </a:extLst>
          </p:cNvPr>
          <p:cNvSpPr/>
          <p:nvPr/>
        </p:nvSpPr>
        <p:spPr>
          <a:xfrm>
            <a:off x="2017275" y="5441313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F3FA902-F6D0-18FF-DCED-F633A0C3346D}"/>
              </a:ext>
            </a:extLst>
          </p:cNvPr>
          <p:cNvSpPr/>
          <p:nvPr/>
        </p:nvSpPr>
        <p:spPr>
          <a:xfrm>
            <a:off x="2017274" y="5916151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86F01C-87E8-1596-9027-DA4B08CC116C}"/>
              </a:ext>
            </a:extLst>
          </p:cNvPr>
          <p:cNvSpPr txBox="1"/>
          <p:nvPr/>
        </p:nvSpPr>
        <p:spPr>
          <a:xfrm>
            <a:off x="1946975" y="4831713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39EFDFD-1ABA-0D44-C83F-631C374522A7}"/>
              </a:ext>
            </a:extLst>
          </p:cNvPr>
          <p:cNvSpPr txBox="1"/>
          <p:nvPr/>
        </p:nvSpPr>
        <p:spPr>
          <a:xfrm>
            <a:off x="1948716" y="5412141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1FA1089-2EBC-4479-6851-B25619D02D00}"/>
              </a:ext>
            </a:extLst>
          </p:cNvPr>
          <p:cNvSpPr txBox="1"/>
          <p:nvPr/>
        </p:nvSpPr>
        <p:spPr>
          <a:xfrm>
            <a:off x="1956673" y="5880616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F2034F8-396E-7666-C5B8-C33B5AA777D0}"/>
              </a:ext>
            </a:extLst>
          </p:cNvPr>
          <p:cNvSpPr/>
          <p:nvPr/>
        </p:nvSpPr>
        <p:spPr>
          <a:xfrm>
            <a:off x="2014926" y="6406177"/>
            <a:ext cx="254760" cy="2431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E2F8090-16F7-306F-D3AC-B169F09F5DE0}"/>
              </a:ext>
            </a:extLst>
          </p:cNvPr>
          <p:cNvSpPr txBox="1"/>
          <p:nvPr/>
        </p:nvSpPr>
        <p:spPr>
          <a:xfrm>
            <a:off x="1954325" y="6370642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EED75C5-F802-ABBE-403F-751060D942EC}"/>
              </a:ext>
            </a:extLst>
          </p:cNvPr>
          <p:cNvSpPr/>
          <p:nvPr/>
        </p:nvSpPr>
        <p:spPr>
          <a:xfrm>
            <a:off x="4081023" y="3373899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9194BEF-85E1-D7CC-4879-CD5E5D98A567}"/>
              </a:ext>
            </a:extLst>
          </p:cNvPr>
          <p:cNvSpPr/>
          <p:nvPr/>
        </p:nvSpPr>
        <p:spPr>
          <a:xfrm>
            <a:off x="4082888" y="3839918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E4BA466-1635-91DA-4EFD-D820F0E813A5}"/>
              </a:ext>
            </a:extLst>
          </p:cNvPr>
          <p:cNvSpPr/>
          <p:nvPr/>
        </p:nvSpPr>
        <p:spPr>
          <a:xfrm>
            <a:off x="4082887" y="4266728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B64EE27-BCD0-8C1B-3B68-7D1F54CCED03}"/>
              </a:ext>
            </a:extLst>
          </p:cNvPr>
          <p:cNvSpPr/>
          <p:nvPr/>
        </p:nvSpPr>
        <p:spPr>
          <a:xfrm>
            <a:off x="4082886" y="4719721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7CE1E49-45EE-3123-65AB-306DB97A92AE}"/>
              </a:ext>
            </a:extLst>
          </p:cNvPr>
          <p:cNvSpPr/>
          <p:nvPr/>
        </p:nvSpPr>
        <p:spPr>
          <a:xfrm>
            <a:off x="4082885" y="5298285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41C0305-91FE-EF95-B5EB-EF9E13439A62}"/>
              </a:ext>
            </a:extLst>
          </p:cNvPr>
          <p:cNvSpPr/>
          <p:nvPr/>
        </p:nvSpPr>
        <p:spPr>
          <a:xfrm>
            <a:off x="4082884" y="5681681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2FF9A06-0B0C-63AB-0B04-8A5B8B75FDAF}"/>
              </a:ext>
            </a:extLst>
          </p:cNvPr>
          <p:cNvSpPr txBox="1"/>
          <p:nvPr/>
        </p:nvSpPr>
        <p:spPr>
          <a:xfrm>
            <a:off x="4012585" y="4688685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D307738-2453-EBDA-3555-E2BCB042E2DE}"/>
              </a:ext>
            </a:extLst>
          </p:cNvPr>
          <p:cNvSpPr txBox="1"/>
          <p:nvPr/>
        </p:nvSpPr>
        <p:spPr>
          <a:xfrm>
            <a:off x="4014326" y="5269113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FFAD45F-EE58-0BDB-EE71-EF1C748B464F}"/>
              </a:ext>
            </a:extLst>
          </p:cNvPr>
          <p:cNvSpPr txBox="1"/>
          <p:nvPr/>
        </p:nvSpPr>
        <p:spPr>
          <a:xfrm>
            <a:off x="4022283" y="5646146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44E2414-6DDC-C10B-9664-EB35B974DC8B}"/>
              </a:ext>
            </a:extLst>
          </p:cNvPr>
          <p:cNvSpPr/>
          <p:nvPr/>
        </p:nvSpPr>
        <p:spPr>
          <a:xfrm>
            <a:off x="4080536" y="6073231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8E6C842-EEA9-FAEC-0E0B-45C3A6AFD586}"/>
              </a:ext>
            </a:extLst>
          </p:cNvPr>
          <p:cNvSpPr txBox="1"/>
          <p:nvPr/>
        </p:nvSpPr>
        <p:spPr>
          <a:xfrm>
            <a:off x="4019935" y="6037696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5120" name="TextBox 5119">
            <a:extLst>
              <a:ext uri="{FF2B5EF4-FFF2-40B4-BE49-F238E27FC236}">
                <a16:creationId xmlns:a16="http://schemas.microsoft.com/office/drawing/2014/main" id="{99D2FC2A-3390-107C-CC2A-457518A76B75}"/>
              </a:ext>
            </a:extLst>
          </p:cNvPr>
          <p:cNvSpPr txBox="1"/>
          <p:nvPr/>
        </p:nvSpPr>
        <p:spPr>
          <a:xfrm>
            <a:off x="4012408" y="3342390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5121" name="TextBox 5120">
            <a:extLst>
              <a:ext uri="{FF2B5EF4-FFF2-40B4-BE49-F238E27FC236}">
                <a16:creationId xmlns:a16="http://schemas.microsoft.com/office/drawing/2014/main" id="{E848D7BC-6D9C-1EAF-CCF7-FF5225611C1E}"/>
              </a:ext>
            </a:extLst>
          </p:cNvPr>
          <p:cNvSpPr txBox="1"/>
          <p:nvPr/>
        </p:nvSpPr>
        <p:spPr>
          <a:xfrm>
            <a:off x="4020365" y="3810865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5123" name="TextBox 5122">
            <a:extLst>
              <a:ext uri="{FF2B5EF4-FFF2-40B4-BE49-F238E27FC236}">
                <a16:creationId xmlns:a16="http://schemas.microsoft.com/office/drawing/2014/main" id="{F91D7ED4-71A6-6236-493F-9624EF318078}"/>
              </a:ext>
            </a:extLst>
          </p:cNvPr>
          <p:cNvSpPr txBox="1"/>
          <p:nvPr/>
        </p:nvSpPr>
        <p:spPr>
          <a:xfrm>
            <a:off x="4003095" y="4238436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5124" name="Oval 5123">
            <a:extLst>
              <a:ext uri="{FF2B5EF4-FFF2-40B4-BE49-F238E27FC236}">
                <a16:creationId xmlns:a16="http://schemas.microsoft.com/office/drawing/2014/main" id="{72EC5ECE-ABCB-C396-0D80-205DC94136D7}"/>
              </a:ext>
            </a:extLst>
          </p:cNvPr>
          <p:cNvSpPr/>
          <p:nvPr/>
        </p:nvSpPr>
        <p:spPr>
          <a:xfrm>
            <a:off x="4078188" y="6422582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TextBox 5124">
            <a:extLst>
              <a:ext uri="{FF2B5EF4-FFF2-40B4-BE49-F238E27FC236}">
                <a16:creationId xmlns:a16="http://schemas.microsoft.com/office/drawing/2014/main" id="{53A0AFD2-197B-623B-AD8B-16D1C4A2D6F2}"/>
              </a:ext>
            </a:extLst>
          </p:cNvPr>
          <p:cNvSpPr txBox="1"/>
          <p:nvPr/>
        </p:nvSpPr>
        <p:spPr>
          <a:xfrm>
            <a:off x="4017587" y="6387047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252950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eapon, missile, rocket&#10;&#10;Description automatically generated">
            <a:extLst>
              <a:ext uri="{FF2B5EF4-FFF2-40B4-BE49-F238E27FC236}">
                <a16:creationId xmlns:a16="http://schemas.microsoft.com/office/drawing/2014/main" id="{5A1514B9-048C-89A0-87C7-3C64F1A345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0636" y="3782805"/>
            <a:ext cx="805309" cy="918931"/>
          </a:xfrm>
          <a:prstGeom prst="rect">
            <a:avLst/>
          </a:prstGeom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90BB78F-8571-6D1B-3058-4943AEC94DC2}"/>
              </a:ext>
            </a:extLst>
          </p:cNvPr>
          <p:cNvCxnSpPr>
            <a:cxnSpLocks/>
          </p:cNvCxnSpPr>
          <p:nvPr/>
        </p:nvCxnSpPr>
        <p:spPr>
          <a:xfrm flipV="1">
            <a:off x="4269767" y="2718153"/>
            <a:ext cx="0" cy="742936"/>
          </a:xfrm>
          <a:prstGeom prst="line">
            <a:avLst/>
          </a:prstGeom>
          <a:ln w="3492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BEB0AE4-80EB-E28C-AE87-4D3EB6CDD594}"/>
              </a:ext>
            </a:extLst>
          </p:cNvPr>
          <p:cNvSpPr txBox="1"/>
          <p:nvPr/>
        </p:nvSpPr>
        <p:spPr>
          <a:xfrm>
            <a:off x="1569587" y="5951350"/>
            <a:ext cx="140294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Propellant </a:t>
            </a:r>
          </a:p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aggregation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474788-EDE8-77EF-30E0-CFF5E5CC200F}"/>
              </a:ext>
            </a:extLst>
          </p:cNvPr>
          <p:cNvSpPr txBox="1"/>
          <p:nvPr/>
        </p:nvSpPr>
        <p:spPr>
          <a:xfrm>
            <a:off x="2884254" y="5951348"/>
            <a:ext cx="159106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HLS Starship launch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B0673D-3734-9D6B-98F0-F5E1D09A29AD}"/>
              </a:ext>
            </a:extLst>
          </p:cNvPr>
          <p:cNvSpPr txBox="1"/>
          <p:nvPr/>
        </p:nvSpPr>
        <p:spPr>
          <a:xfrm>
            <a:off x="5660561" y="5951350"/>
            <a:ext cx="157113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Artemis III launch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DD203A-12C5-4BAF-64D5-3F18C363C74B}"/>
              </a:ext>
            </a:extLst>
          </p:cNvPr>
          <p:cNvSpPr txBox="1"/>
          <p:nvPr/>
        </p:nvSpPr>
        <p:spPr>
          <a:xfrm>
            <a:off x="4320118" y="5951350"/>
            <a:ext cx="157113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Loiter in NRHO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6CC1B2-6246-21F2-84A2-CF659D55FDF7}"/>
              </a:ext>
            </a:extLst>
          </p:cNvPr>
          <p:cNvSpPr txBox="1"/>
          <p:nvPr/>
        </p:nvSpPr>
        <p:spPr>
          <a:xfrm>
            <a:off x="7580472" y="5951350"/>
            <a:ext cx="180625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Surface expedition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B8D873-C49C-18EB-B1D2-7CFAF7B74A12}"/>
              </a:ext>
            </a:extLst>
          </p:cNvPr>
          <p:cNvSpPr txBox="1"/>
          <p:nvPr/>
        </p:nvSpPr>
        <p:spPr>
          <a:xfrm>
            <a:off x="10261678" y="5951349"/>
            <a:ext cx="160594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Crew returns in Orion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2FAA8B1-B42D-556A-93BB-9A7696D30344}"/>
              </a:ext>
            </a:extLst>
          </p:cNvPr>
          <p:cNvSpPr/>
          <p:nvPr/>
        </p:nvSpPr>
        <p:spPr>
          <a:xfrm>
            <a:off x="3583534" y="5757014"/>
            <a:ext cx="192505" cy="1925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D55E22B-B2E8-B622-61E6-8551210AEC4D}"/>
              </a:ext>
            </a:extLst>
          </p:cNvPr>
          <p:cNvSpPr/>
          <p:nvPr/>
        </p:nvSpPr>
        <p:spPr>
          <a:xfrm>
            <a:off x="6261698" y="5757014"/>
            <a:ext cx="192505" cy="1925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F1BA7A0-2CF9-3E30-8ADC-A8062F2B3B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4099" y="4595481"/>
            <a:ext cx="411372" cy="1130075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C912FD90-0E40-0D5B-E8D4-EDF6EE6605B1}"/>
              </a:ext>
            </a:extLst>
          </p:cNvPr>
          <p:cNvGrpSpPr/>
          <p:nvPr/>
        </p:nvGrpSpPr>
        <p:grpSpPr>
          <a:xfrm>
            <a:off x="1784591" y="3763124"/>
            <a:ext cx="972943" cy="1962433"/>
            <a:chOff x="1205746" y="2702655"/>
            <a:chExt cx="765186" cy="1543386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5FD35AF-67D8-6FED-D4D9-616B02521B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05746" y="2702655"/>
              <a:ext cx="335003" cy="154338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4DD7E51-E164-DE4F-9504-8EAFD3FBDA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80"/>
            <a:stretch/>
          </p:blipFill>
          <p:spPr>
            <a:xfrm>
              <a:off x="1426923" y="2702655"/>
              <a:ext cx="226512" cy="154338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2BC03B8-63E8-45F2-A7EB-4D7324A9F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80"/>
            <a:stretch/>
          </p:blipFill>
          <p:spPr>
            <a:xfrm>
              <a:off x="1573961" y="2702655"/>
              <a:ext cx="226512" cy="1543386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450512A-0926-4C63-AFCD-54C5C8E70B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80"/>
            <a:stretch/>
          </p:blipFill>
          <p:spPr>
            <a:xfrm>
              <a:off x="1744420" y="2702655"/>
              <a:ext cx="226512" cy="1543386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AA2BA2AC-A101-0AEE-8715-6DF7423A4EC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096" y="3696272"/>
            <a:ext cx="409629" cy="2029285"/>
          </a:xfrm>
          <a:prstGeom prst="rect">
            <a:avLst/>
          </a:prstGeom>
        </p:spPr>
      </p:pic>
      <p:pic>
        <p:nvPicPr>
          <p:cNvPr id="29" name="Picture 28" descr="A picture containing text, indoor, rocket&#10;&#10;Description automatically generated">
            <a:extLst>
              <a:ext uri="{FF2B5EF4-FFF2-40B4-BE49-F238E27FC236}">
                <a16:creationId xmlns:a16="http://schemas.microsoft.com/office/drawing/2014/main" id="{5F48809B-007F-A2CA-1748-6FE00A063C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1372" y="3743040"/>
            <a:ext cx="363587" cy="1982517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F88C446-59AE-F085-CD4D-4B2AC364863C}"/>
              </a:ext>
            </a:extLst>
          </p:cNvPr>
          <p:cNvCxnSpPr>
            <a:cxnSpLocks/>
          </p:cNvCxnSpPr>
          <p:nvPr/>
        </p:nvCxnSpPr>
        <p:spPr>
          <a:xfrm>
            <a:off x="1783101" y="3472100"/>
            <a:ext cx="9144000" cy="0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5CC2B83-CB23-1993-A485-B5B22EF444E2}"/>
              </a:ext>
            </a:extLst>
          </p:cNvPr>
          <p:cNvCxnSpPr>
            <a:cxnSpLocks/>
          </p:cNvCxnSpPr>
          <p:nvPr/>
        </p:nvCxnSpPr>
        <p:spPr>
          <a:xfrm>
            <a:off x="3331537" y="2541271"/>
            <a:ext cx="6621033" cy="0"/>
          </a:xfrm>
          <a:prstGeom prst="line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AEDCD62-4733-E7D8-E0D7-31BF9AD2452B}"/>
              </a:ext>
            </a:extLst>
          </p:cNvPr>
          <p:cNvSpPr txBox="1"/>
          <p:nvPr/>
        </p:nvSpPr>
        <p:spPr>
          <a:xfrm>
            <a:off x="259014" y="3276674"/>
            <a:ext cx="159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Earth Orbit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1076B8-E3AA-CEFB-C9F8-01D1CC2ED5A2}"/>
              </a:ext>
            </a:extLst>
          </p:cNvPr>
          <p:cNvSpPr txBox="1"/>
          <p:nvPr/>
        </p:nvSpPr>
        <p:spPr>
          <a:xfrm>
            <a:off x="722096" y="2235290"/>
            <a:ext cx="2672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Near Rectilinear Halo Orbit (NRHO)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8D84D5-31CD-5308-1DD4-E1D8005B1E88}"/>
              </a:ext>
            </a:extLst>
          </p:cNvPr>
          <p:cNvSpPr txBox="1"/>
          <p:nvPr/>
        </p:nvSpPr>
        <p:spPr>
          <a:xfrm>
            <a:off x="4182346" y="2668747"/>
            <a:ext cx="2140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Fast trans-lunar injection (TLI)</a:t>
            </a:r>
          </a:p>
        </p:txBody>
      </p:sp>
      <p:pic>
        <p:nvPicPr>
          <p:cNvPr id="53" name="Picture 52" descr="A picture containing weapon, missile, rocket&#10;&#10;Description automatically generated">
            <a:extLst>
              <a:ext uri="{FF2B5EF4-FFF2-40B4-BE49-F238E27FC236}">
                <a16:creationId xmlns:a16="http://schemas.microsoft.com/office/drawing/2014/main" id="{E465674D-48BF-7807-509D-EB44B1B77FA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61323">
            <a:off x="6779362" y="2337720"/>
            <a:ext cx="1317868" cy="150380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96D5915-D9EA-A86F-8EDF-909DE11DBF91}"/>
              </a:ext>
            </a:extLst>
          </p:cNvPr>
          <p:cNvSpPr txBox="1"/>
          <p:nvPr/>
        </p:nvSpPr>
        <p:spPr>
          <a:xfrm>
            <a:off x="5839009" y="1651355"/>
            <a:ext cx="2381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Crew board Starship from Orion</a:t>
            </a:r>
          </a:p>
        </p:txBody>
      </p:sp>
      <p:pic>
        <p:nvPicPr>
          <p:cNvPr id="52" name="Picture 51" descr="A picture containing text&#10;&#10;Description automatically generated">
            <a:extLst>
              <a:ext uri="{FF2B5EF4-FFF2-40B4-BE49-F238E27FC236}">
                <a16:creationId xmlns:a16="http://schemas.microsoft.com/office/drawing/2014/main" id="{C87E67E6-2F13-E9B1-F804-0AEDE65A6D4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682501" y="2163002"/>
            <a:ext cx="718103" cy="71810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BDF65CAC-5562-47C3-C93F-F27BEA5552C5}"/>
              </a:ext>
            </a:extLst>
          </p:cNvPr>
          <p:cNvSpPr txBox="1"/>
          <p:nvPr/>
        </p:nvSpPr>
        <p:spPr>
          <a:xfrm>
            <a:off x="9021493" y="1658898"/>
            <a:ext cx="2381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Crew board Orion from Starship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9383047-2C3B-9D89-3875-818458C289C8}"/>
              </a:ext>
            </a:extLst>
          </p:cNvPr>
          <p:cNvSpPr/>
          <p:nvPr/>
        </p:nvSpPr>
        <p:spPr>
          <a:xfrm>
            <a:off x="395087" y="25385"/>
            <a:ext cx="9405775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0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 Landing System (HLS) Starship</a:t>
            </a:r>
          </a:p>
          <a:p>
            <a:pPr marL="0" marR="0" lvl="0" indent="0" algn="l" defTabSz="12190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Artemis III Concept of Operations</a:t>
            </a:r>
          </a:p>
        </p:txBody>
      </p:sp>
      <p:pic>
        <p:nvPicPr>
          <p:cNvPr id="59" name="Picture 58" descr="A picture containing text&#10;&#10;Description automatically generated">
            <a:extLst>
              <a:ext uri="{FF2B5EF4-FFF2-40B4-BE49-F238E27FC236}">
                <a16:creationId xmlns:a16="http://schemas.microsoft.com/office/drawing/2014/main" id="{445F81AB-34C5-B666-A4FF-419F649F138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48972">
            <a:off x="10734191" y="4156788"/>
            <a:ext cx="994223" cy="99422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ACBE5D27-0487-34E6-C703-B55A9A298646}"/>
              </a:ext>
            </a:extLst>
          </p:cNvPr>
          <p:cNvSpPr txBox="1"/>
          <p:nvPr/>
        </p:nvSpPr>
        <p:spPr>
          <a:xfrm>
            <a:off x="29887" y="5951349"/>
            <a:ext cx="159106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Storage depot launch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F91B423A-EF80-A9BC-3E92-ACA4366F6DD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 rot="5400000">
            <a:off x="2783158" y="3054018"/>
            <a:ext cx="446671" cy="93547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3B33D02-7D3B-56EA-8CFF-36F48BDBB42D}"/>
              </a:ext>
            </a:extLst>
          </p:cNvPr>
          <p:cNvSpPr txBox="1"/>
          <p:nvPr/>
        </p:nvSpPr>
        <p:spPr>
          <a:xfrm>
            <a:off x="2065820" y="2811858"/>
            <a:ext cx="202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HLS propellant fill</a:t>
            </a:r>
          </a:p>
        </p:txBody>
      </p:sp>
      <p:pic>
        <p:nvPicPr>
          <p:cNvPr id="50" name="Picture 49" descr="A picture containing weapon, missile, rocket&#10;&#10;Description automatically generated">
            <a:extLst>
              <a:ext uri="{FF2B5EF4-FFF2-40B4-BE49-F238E27FC236}">
                <a16:creationId xmlns:a16="http://schemas.microsoft.com/office/drawing/2014/main" id="{EFFB9B9D-9A99-88F4-6B16-A03F8E39D7B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08018" y="2974573"/>
            <a:ext cx="874409" cy="997780"/>
          </a:xfrm>
          <a:prstGeom prst="rect">
            <a:avLst/>
          </a:prstGeom>
        </p:spPr>
      </p:pic>
      <p:pic>
        <p:nvPicPr>
          <p:cNvPr id="44" name="Picture 43" descr="A picture containing weapon, missile, rocket&#10;&#10;Description automatically generated">
            <a:extLst>
              <a:ext uri="{FF2B5EF4-FFF2-40B4-BE49-F238E27FC236}">
                <a16:creationId xmlns:a16="http://schemas.microsoft.com/office/drawing/2014/main" id="{0124D892-C768-86C1-E852-1FB3DE37E47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61323">
            <a:off x="9155943" y="2091899"/>
            <a:ext cx="1314196" cy="1499616"/>
          </a:xfrm>
          <a:prstGeom prst="rect">
            <a:avLst/>
          </a:prstGeom>
        </p:spPr>
      </p:pic>
      <p:pic>
        <p:nvPicPr>
          <p:cNvPr id="46" name="Picture 45" descr="A picture containing text&#10;&#10;Description automatically generated">
            <a:extLst>
              <a:ext uri="{FF2B5EF4-FFF2-40B4-BE49-F238E27FC236}">
                <a16:creationId xmlns:a16="http://schemas.microsoft.com/office/drawing/2014/main" id="{E7D8B526-72DE-7019-3FCB-C4122B712E3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816165" y="2532047"/>
            <a:ext cx="718103" cy="71810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2AC1FD5-1025-4818-AEC6-600E70FDB8F7}"/>
              </a:ext>
            </a:extLst>
          </p:cNvPr>
          <p:cNvGrpSpPr/>
          <p:nvPr/>
        </p:nvGrpSpPr>
        <p:grpSpPr>
          <a:xfrm>
            <a:off x="7336163" y="256358"/>
            <a:ext cx="2450782" cy="1295801"/>
            <a:chOff x="5447521" y="315654"/>
            <a:chExt cx="1583193" cy="837081"/>
          </a:xfrm>
        </p:grpSpPr>
        <p:pic>
          <p:nvPicPr>
            <p:cNvPr id="83" name="Picture 82" descr="A picture containing rocket, dark, missile&#10;&#10;Description automatically generated">
              <a:extLst>
                <a:ext uri="{FF2B5EF4-FFF2-40B4-BE49-F238E27FC236}">
                  <a16:creationId xmlns:a16="http://schemas.microsoft.com/office/drawing/2014/main" id="{0D1868C5-AADD-2ED3-7528-1CE7BB245A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29"/>
            <a:stretch/>
          </p:blipFill>
          <p:spPr>
            <a:xfrm>
              <a:off x="5544247" y="315654"/>
              <a:ext cx="1486467" cy="837081"/>
            </a:xfrm>
            <a:prstGeom prst="rect">
              <a:avLst/>
            </a:prstGeom>
            <a:ln w="28575">
              <a:solidFill>
                <a:schemeClr val="bg1"/>
              </a:solidFill>
              <a:headEnd type="oval" w="lg" len="lg"/>
              <a:tailEnd type="oval" w="lg" len="lg"/>
            </a:ln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3E70E12-4425-4F9F-A303-B78044BCF1DB}"/>
                </a:ext>
              </a:extLst>
            </p:cNvPr>
            <p:cNvSpPr txBox="1"/>
            <p:nvPr/>
          </p:nvSpPr>
          <p:spPr>
            <a:xfrm>
              <a:off x="5447521" y="345541"/>
              <a:ext cx="1058101" cy="695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South Pole surface </a:t>
              </a:r>
            </a:p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expedition </a:t>
              </a:r>
            </a:p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(2 crew)</a:t>
              </a:r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31B0344C-DEA3-8628-8018-1B632B6C4CCA}"/>
              </a:ext>
            </a:extLst>
          </p:cNvPr>
          <p:cNvSpPr/>
          <p:nvPr/>
        </p:nvSpPr>
        <p:spPr>
          <a:xfrm>
            <a:off x="8391626" y="5757014"/>
            <a:ext cx="192505" cy="1925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03A4496-60AE-1EB2-9F1E-4C1445AA09BB}"/>
              </a:ext>
            </a:extLst>
          </p:cNvPr>
          <p:cNvSpPr/>
          <p:nvPr/>
        </p:nvSpPr>
        <p:spPr>
          <a:xfrm>
            <a:off x="2174810" y="5757014"/>
            <a:ext cx="192505" cy="1925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236865E-B0E3-2660-6EE6-E059DF9C9D89}"/>
              </a:ext>
            </a:extLst>
          </p:cNvPr>
          <p:cNvSpPr/>
          <p:nvPr/>
        </p:nvSpPr>
        <p:spPr>
          <a:xfrm>
            <a:off x="5009436" y="5757014"/>
            <a:ext cx="192505" cy="1925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913B9CD-0CD3-5C1D-76E2-BEBBA7C5B11F}"/>
              </a:ext>
            </a:extLst>
          </p:cNvPr>
          <p:cNvSpPr/>
          <p:nvPr/>
        </p:nvSpPr>
        <p:spPr>
          <a:xfrm>
            <a:off x="10982426" y="5757014"/>
            <a:ext cx="192505" cy="1925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C8B5A58-AC43-7669-E1F2-EBF9C7B75FD0}"/>
              </a:ext>
            </a:extLst>
          </p:cNvPr>
          <p:cNvSpPr/>
          <p:nvPr/>
        </p:nvSpPr>
        <p:spPr>
          <a:xfrm>
            <a:off x="829794" y="5757014"/>
            <a:ext cx="192505" cy="1925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B5033CC-6667-CDDD-C083-378A1C7BD54F}"/>
              </a:ext>
            </a:extLst>
          </p:cNvPr>
          <p:cNvCxnSpPr>
            <a:cxnSpLocks/>
          </p:cNvCxnSpPr>
          <p:nvPr/>
        </p:nvCxnSpPr>
        <p:spPr>
          <a:xfrm>
            <a:off x="946096" y="5853267"/>
            <a:ext cx="10152632" cy="0"/>
          </a:xfrm>
          <a:prstGeom prst="line">
            <a:avLst/>
          </a:prstGeom>
          <a:ln w="38100">
            <a:solidFill>
              <a:schemeClr val="bg1"/>
            </a:solidFill>
            <a:prstDash val="solid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94265759-6335-1CE2-7BC4-E10D8E7DA83F}"/>
              </a:ext>
            </a:extLst>
          </p:cNvPr>
          <p:cNvSpPr txBox="1"/>
          <p:nvPr/>
        </p:nvSpPr>
        <p:spPr>
          <a:xfrm>
            <a:off x="175202" y="1069310"/>
            <a:ext cx="70541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NASA has awarded SpaceX a contract to develop its HLS Starship for use on Artemis III</a:t>
            </a:r>
          </a:p>
        </p:txBody>
      </p:sp>
      <p:pic>
        <p:nvPicPr>
          <p:cNvPr id="64" name="Picture 63" descr="A picture containing text&#10;&#10;Description automatically generated">
            <a:extLst>
              <a:ext uri="{FF2B5EF4-FFF2-40B4-BE49-F238E27FC236}">
                <a16:creationId xmlns:a16="http://schemas.microsoft.com/office/drawing/2014/main" id="{0B514E1C-2F30-2A67-DE29-AFC6FCFA1DC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00000">
            <a:off x="5794663" y="2906342"/>
            <a:ext cx="994223" cy="994223"/>
          </a:xfrm>
          <a:prstGeom prst="rect">
            <a:avLst/>
          </a:prstGeom>
        </p:spPr>
      </p:pic>
      <p:pic>
        <p:nvPicPr>
          <p:cNvPr id="60" name="Picture 59" descr="A picture containing weapon, missile, rocket&#10;&#10;Description automatically generated">
            <a:extLst>
              <a:ext uri="{FF2B5EF4-FFF2-40B4-BE49-F238E27FC236}">
                <a16:creationId xmlns:a16="http://schemas.microsoft.com/office/drawing/2014/main" id="{D049A6AB-6A00-5B9A-C980-C094ACA55CC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581661" y="2221849"/>
            <a:ext cx="874409" cy="99778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2F21B41-8753-50CA-5B8C-A65DCB7811B9}"/>
              </a:ext>
            </a:extLst>
          </p:cNvPr>
          <p:cNvCxnSpPr/>
          <p:nvPr/>
        </p:nvCxnSpPr>
        <p:spPr>
          <a:xfrm flipV="1">
            <a:off x="8220317" y="1764768"/>
            <a:ext cx="0" cy="742455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39577FC-7FC5-8C96-E701-AEB51E716CF8}"/>
              </a:ext>
            </a:extLst>
          </p:cNvPr>
          <p:cNvCxnSpPr/>
          <p:nvPr/>
        </p:nvCxnSpPr>
        <p:spPr>
          <a:xfrm flipV="1">
            <a:off x="8974103" y="1764768"/>
            <a:ext cx="0" cy="742455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24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6740DA-27D8-7AF1-7E25-D497026F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809" y="2982912"/>
            <a:ext cx="10598381" cy="892175"/>
          </a:xfrm>
        </p:spPr>
        <p:txBody>
          <a:bodyPr>
            <a:normAutofit/>
          </a:bodyPr>
          <a:lstStyle/>
          <a:p>
            <a:r>
              <a:rPr lang="en-US" sz="3600" dirty="0"/>
              <a:t>Challenges of Landing at the Lunar South Pole</a:t>
            </a:r>
          </a:p>
        </p:txBody>
      </p:sp>
    </p:spTree>
    <p:extLst>
      <p:ext uri="{BB962C8B-B14F-4D97-AF65-F5344CB8AC3E}">
        <p14:creationId xmlns:p14="http://schemas.microsoft.com/office/powerpoint/2010/main" val="390707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ollo_sites_1080p30.mp4" descr="apollo_sites_1080p30.mp4">
            <a:hlinkClick r:id="" action="ppaction://media"/>
            <a:extLst>
              <a:ext uri="{FF2B5EF4-FFF2-40B4-BE49-F238E27FC236}">
                <a16:creationId xmlns:a16="http://schemas.microsoft.com/office/drawing/2014/main" id="{6D4872C0-FD9B-E645-A304-AC06F560E4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269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tes2_1080p30" descr="sites2_1080p30">
            <a:hlinkClick r:id="" action="ppaction://media"/>
            <a:extLst>
              <a:ext uri="{FF2B5EF4-FFF2-40B4-BE49-F238E27FC236}">
                <a16:creationId xmlns:a16="http://schemas.microsoft.com/office/drawing/2014/main" id="{6B37F8EB-F1DA-87B2-8230-92F4EE445B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5658" y="885291"/>
            <a:ext cx="10159340" cy="57146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1538FF-EA7A-34B3-966A-4D6445268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36" y="0"/>
            <a:ext cx="10515600" cy="892175"/>
          </a:xfrm>
        </p:spPr>
        <p:txBody>
          <a:bodyPr/>
          <a:lstStyle/>
          <a:p>
            <a:r>
              <a:rPr lang="en-US" dirty="0"/>
              <a:t>Characteristics of the South Pole</a:t>
            </a:r>
          </a:p>
        </p:txBody>
      </p:sp>
    </p:spTree>
    <p:extLst>
      <p:ext uri="{BB962C8B-B14F-4D97-AF65-F5344CB8AC3E}">
        <p14:creationId xmlns:p14="http://schemas.microsoft.com/office/powerpoint/2010/main" val="166866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1E6A-0A9A-E316-5642-2789A68D4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36" y="0"/>
            <a:ext cx="10515600" cy="892175"/>
          </a:xfrm>
        </p:spPr>
        <p:txBody>
          <a:bodyPr/>
          <a:lstStyle/>
          <a:p>
            <a:r>
              <a:rPr lang="en-US" dirty="0"/>
              <a:t>Characteristics of the South Pole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E0A6B-4517-4752-E5F6-A26364C09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19" y="986524"/>
            <a:ext cx="5807243" cy="490154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Earth is upside down and spins backwards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Same side of the moon always faces the Earth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Sun and Earth only rise above the horizon ~2 to 7 deg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Sun casts long shadows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Earth is in a 2-week cycle: visible two weeks, not visible two weeks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Terminator, where light meets darkness, is not smooth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Constantly changing lighting effects at the pole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 marL="457200" lvl="1" indent="0">
              <a:lnSpc>
                <a:spcPct val="150000"/>
              </a:lnSpc>
              <a:spcBef>
                <a:spcPts val="600"/>
              </a:spcBef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Picture 3" descr="JAXA | KAGUYA (SELENE) Image Taking of Earth-Rise by HDTV">
            <a:extLst>
              <a:ext uri="{FF2B5EF4-FFF2-40B4-BE49-F238E27FC236}">
                <a16:creationId xmlns:a16="http://schemas.microsoft.com/office/drawing/2014/main" id="{AA13B8A0-8DB4-99E2-7DED-BB26BDAB41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1" y="1007788"/>
            <a:ext cx="5863442" cy="219934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320CC4-2014-D1E2-F45A-3E7743DEEBF8}"/>
              </a:ext>
            </a:extLst>
          </p:cNvPr>
          <p:cNvSpPr txBox="1"/>
          <p:nvPr/>
        </p:nvSpPr>
        <p:spPr>
          <a:xfrm>
            <a:off x="7391454" y="1383716"/>
            <a:ext cx="41720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Kaguya “Earth-Set” from the Lunar South Pole</a:t>
            </a:r>
            <a:r>
              <a:rPr lang="en-US" sz="1400" b="1" dirty="0">
                <a:effectLst/>
              </a:rPr>
              <a:t> </a:t>
            </a:r>
            <a:endParaRPr lang="en-US" sz="14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931BE8-85B8-DEDC-CD4E-8513A8EC9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241840"/>
            <a:ext cx="5863442" cy="33655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F2563B-A513-EA50-4368-10F636433BBD}"/>
              </a:ext>
            </a:extLst>
          </p:cNvPr>
          <p:cNvSpPr/>
          <p:nvPr/>
        </p:nvSpPr>
        <p:spPr>
          <a:xfrm>
            <a:off x="6152707" y="3241840"/>
            <a:ext cx="3480391" cy="214950"/>
          </a:xfrm>
          <a:prstGeom prst="rect">
            <a:avLst/>
          </a:prstGeom>
          <a:solidFill>
            <a:srgbClr val="BAB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BBEB01-1838-DFB4-644B-926B75D9DB5D}"/>
              </a:ext>
            </a:extLst>
          </p:cNvPr>
          <p:cNvSpPr txBox="1"/>
          <p:nvPr/>
        </p:nvSpPr>
        <p:spPr>
          <a:xfrm>
            <a:off x="6341385" y="3164649"/>
            <a:ext cx="5222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Lunar South Pole terminator rotates around the pole.</a:t>
            </a:r>
          </a:p>
        </p:txBody>
      </p:sp>
    </p:spTree>
    <p:extLst>
      <p:ext uri="{BB962C8B-B14F-4D97-AF65-F5344CB8AC3E}">
        <p14:creationId xmlns:p14="http://schemas.microsoft.com/office/powerpoint/2010/main" val="454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1E6A-0A9A-E316-5642-2789A68D4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234" y="0"/>
            <a:ext cx="10515600" cy="892175"/>
          </a:xfrm>
        </p:spPr>
        <p:txBody>
          <a:bodyPr>
            <a:normAutofit/>
          </a:bodyPr>
          <a:lstStyle/>
          <a:p>
            <a:r>
              <a:rPr lang="en-US" dirty="0"/>
              <a:t>Characteristics of Near Rectilinear Halo Orbit</a:t>
            </a:r>
          </a:p>
        </p:txBody>
      </p:sp>
      <p:pic>
        <p:nvPicPr>
          <p:cNvPr id="4" name="Connecting Ridge Approach.mp4" descr="Connecting Ridge Approach.mp4">
            <a:hlinkClick r:id="" action="ppaction://media"/>
            <a:extLst>
              <a:ext uri="{FF2B5EF4-FFF2-40B4-BE49-F238E27FC236}">
                <a16:creationId xmlns:a16="http://schemas.microsoft.com/office/drawing/2014/main" id="{4463D82D-FD9F-EA36-19BA-2654649FEF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97395" y="892175"/>
            <a:ext cx="9994605" cy="576457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90A694A-3AD2-0F29-D589-8EE751A9E7AA}"/>
              </a:ext>
            </a:extLst>
          </p:cNvPr>
          <p:cNvSpPr/>
          <p:nvPr/>
        </p:nvSpPr>
        <p:spPr>
          <a:xfrm>
            <a:off x="2126515" y="892175"/>
            <a:ext cx="92149" cy="57645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E0A6B-4517-4752-E5F6-A26364C09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33" y="1036458"/>
            <a:ext cx="6610045" cy="5620296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~6.5 day period</a:t>
            </a:r>
          </a:p>
          <a:p>
            <a:r>
              <a:rPr lang="en-US" sz="2000" dirty="0">
                <a:solidFill>
                  <a:schemeClr val="bg1"/>
                </a:solidFill>
              </a:rPr>
              <a:t>Visible from Earth 100%</a:t>
            </a:r>
          </a:p>
          <a:p>
            <a:r>
              <a:rPr lang="en-US" sz="2000" dirty="0">
                <a:solidFill>
                  <a:schemeClr val="bg1"/>
                </a:solidFill>
              </a:rPr>
              <a:t>Periapsis of ~1500 km and apoapsis nearly 70,000 km</a:t>
            </a:r>
          </a:p>
          <a:p>
            <a:r>
              <a:rPr lang="en-US" sz="2000" dirty="0">
                <a:solidFill>
                  <a:schemeClr val="bg1"/>
                </a:solidFill>
              </a:rPr>
              <a:t>Due to variations in Moon and NRHO, approach path varies orbit-to-orbit but has general left to right direction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Other Considerations: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Assumes Gateway fixed NRHO, so can only descend to the surface once every 6.5 days (~55 opportunities to land per year)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Earth/Moon orbital mechanics and SLS/Orion limitations reduce ability to get to NRHO to ~28 NRHO departure opportunities per year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27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1E6A-0A9A-E316-5642-2789A68D4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641" y="-10721"/>
            <a:ext cx="10515600" cy="892175"/>
          </a:xfrm>
        </p:spPr>
        <p:txBody>
          <a:bodyPr/>
          <a:lstStyle/>
          <a:p>
            <a:r>
              <a:rPr lang="en-US" dirty="0"/>
              <a:t>Key Artemis III Landing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E0A6B-4517-4752-E5F6-A26364C09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641" y="1297141"/>
            <a:ext cx="11678393" cy="524295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Land within 6 deg latitude of the South Pole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Surface slope for landing (100m): &lt;10 deg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Surface slope limit for EVA  (2km): &lt;20 deg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Direct with Earth (DWE) communication; assume no comm relay is available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Lighting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dirty="0">
                <a:solidFill>
                  <a:schemeClr val="bg1"/>
                </a:solidFill>
              </a:rPr>
              <a:t>Surface Lighting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dirty="0">
                <a:solidFill>
                  <a:schemeClr val="bg1"/>
                </a:solidFill>
              </a:rPr>
              <a:t>Approach lighting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Land within 100 m of a target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C6A3E4-D67B-9B32-3135-F2DA32DA23A8}"/>
              </a:ext>
            </a:extLst>
          </p:cNvPr>
          <p:cNvSpPr txBox="1"/>
          <p:nvPr/>
        </p:nvSpPr>
        <p:spPr>
          <a:xfrm>
            <a:off x="549449" y="6047838"/>
            <a:ext cx="11093101" cy="400110"/>
          </a:xfrm>
          <a:prstGeom prst="rect">
            <a:avLst/>
          </a:prstGeom>
          <a:solidFill>
            <a:srgbClr val="42A1B9"/>
          </a:solidFill>
          <a:ln>
            <a:solidFill>
              <a:srgbClr val="42A1B9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Objective: Identify locations that are viable for landing and meet all requirements and constraints</a:t>
            </a:r>
            <a:endParaRPr lang="en-US" sz="2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85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EA700A6-3A62-61FD-61C3-01DD0A59C9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1025" y="897081"/>
            <a:ext cx="6559682" cy="5752337"/>
          </a:xfrm>
          <a:prstGeom prst="rect">
            <a:avLst/>
          </a:prstGeom>
          <a:ln w="28575"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ED8E18-FE38-8644-D589-EE64EF67C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114" y="0"/>
            <a:ext cx="10377251" cy="923253"/>
          </a:xfrm>
        </p:spPr>
        <p:txBody>
          <a:bodyPr>
            <a:noAutofit/>
          </a:bodyPr>
          <a:lstStyle/>
          <a:p>
            <a:r>
              <a:rPr lang="en-US" dirty="0"/>
              <a:t>1. Land within 6 deg latitude of the pole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F32426-923F-2D90-B8DE-BC8EE679F026}"/>
              </a:ext>
            </a:extLst>
          </p:cNvPr>
          <p:cNvSpPr txBox="1"/>
          <p:nvPr/>
        </p:nvSpPr>
        <p:spPr>
          <a:xfrm>
            <a:off x="8610253" y="6591716"/>
            <a:ext cx="35817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https://pgda.gsfc.nasa.gov/products/78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FA8F0-1881-3EDF-8AA3-368244FE7702}"/>
              </a:ext>
            </a:extLst>
          </p:cNvPr>
          <p:cNvSpPr txBox="1"/>
          <p:nvPr/>
        </p:nvSpPr>
        <p:spPr>
          <a:xfrm>
            <a:off x="5036932" y="980436"/>
            <a:ext cx="791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Earth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A28A2FC-0607-9DC4-07AE-FC51B71F568C}"/>
              </a:ext>
            </a:extLst>
          </p:cNvPr>
          <p:cNvGrpSpPr/>
          <p:nvPr/>
        </p:nvGrpSpPr>
        <p:grpSpPr>
          <a:xfrm>
            <a:off x="4533738" y="1523999"/>
            <a:ext cx="3821214" cy="3570139"/>
            <a:chOff x="4533738" y="1523999"/>
            <a:chExt cx="3821214" cy="357013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1828259-089A-2F83-C8F5-0A1A26E3B80A}"/>
                </a:ext>
              </a:extLst>
            </p:cNvPr>
            <p:cNvSpPr/>
            <p:nvPr/>
          </p:nvSpPr>
          <p:spPr>
            <a:xfrm>
              <a:off x="5990398" y="1523999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379625D-1395-1AC1-4461-1FA2FC0BEE40}"/>
                </a:ext>
              </a:extLst>
            </p:cNvPr>
            <p:cNvSpPr/>
            <p:nvPr/>
          </p:nvSpPr>
          <p:spPr>
            <a:xfrm>
              <a:off x="4533738" y="3165880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35F1BB-98BF-E54B-B1A0-A025CF3C81E7}"/>
                </a:ext>
              </a:extLst>
            </p:cNvPr>
            <p:cNvSpPr/>
            <p:nvPr/>
          </p:nvSpPr>
          <p:spPr>
            <a:xfrm>
              <a:off x="5841540" y="2807983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82041A-75C5-1AD7-F873-F7C927D26D61}"/>
                </a:ext>
              </a:extLst>
            </p:cNvPr>
            <p:cNvSpPr/>
            <p:nvPr/>
          </p:nvSpPr>
          <p:spPr>
            <a:xfrm>
              <a:off x="5866712" y="2935999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E699C3F-9DAF-6456-8F90-6E1FC40FDCFE}"/>
                </a:ext>
              </a:extLst>
            </p:cNvPr>
            <p:cNvSpPr/>
            <p:nvPr/>
          </p:nvSpPr>
          <p:spPr>
            <a:xfrm>
              <a:off x="6595041" y="3030031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39F1662-14B3-0B84-11A7-9CD3D26D9921}"/>
                </a:ext>
              </a:extLst>
            </p:cNvPr>
            <p:cNvSpPr/>
            <p:nvPr/>
          </p:nvSpPr>
          <p:spPr>
            <a:xfrm>
              <a:off x="6684814" y="3046471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6281CE-EFC7-2FE3-3FFC-0C014B4BC9B3}"/>
                </a:ext>
              </a:extLst>
            </p:cNvPr>
            <p:cNvSpPr/>
            <p:nvPr/>
          </p:nvSpPr>
          <p:spPr>
            <a:xfrm>
              <a:off x="5931530" y="3220530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E74D7-82E7-E71F-250D-A606B60AC393}"/>
                </a:ext>
              </a:extLst>
            </p:cNvPr>
            <p:cNvSpPr/>
            <p:nvPr/>
          </p:nvSpPr>
          <p:spPr>
            <a:xfrm>
              <a:off x="6464267" y="3287867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F4C62F8-71E5-E703-8C6D-21C39D61B653}"/>
                </a:ext>
              </a:extLst>
            </p:cNvPr>
            <p:cNvSpPr/>
            <p:nvPr/>
          </p:nvSpPr>
          <p:spPr>
            <a:xfrm>
              <a:off x="6202719" y="3402287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09FE257-4001-249A-920F-557B7D86542D}"/>
                </a:ext>
              </a:extLst>
            </p:cNvPr>
            <p:cNvSpPr/>
            <p:nvPr/>
          </p:nvSpPr>
          <p:spPr>
            <a:xfrm>
              <a:off x="5840160" y="3436899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C9E67AB-7E9F-6E8F-7521-A41E61C6A660}"/>
                </a:ext>
              </a:extLst>
            </p:cNvPr>
            <p:cNvSpPr/>
            <p:nvPr/>
          </p:nvSpPr>
          <p:spPr>
            <a:xfrm>
              <a:off x="8093404" y="3530303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1FD7374-4C26-3A9E-C398-C1F3CF1C775D}"/>
                </a:ext>
              </a:extLst>
            </p:cNvPr>
            <p:cNvSpPr/>
            <p:nvPr/>
          </p:nvSpPr>
          <p:spPr>
            <a:xfrm>
              <a:off x="5685272" y="3643173"/>
              <a:ext cx="192024" cy="205813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9B39D90-3FA8-8806-DD09-731A19FF9760}"/>
                </a:ext>
              </a:extLst>
            </p:cNvPr>
            <p:cNvSpPr/>
            <p:nvPr/>
          </p:nvSpPr>
          <p:spPr>
            <a:xfrm>
              <a:off x="7409376" y="4838106"/>
              <a:ext cx="261548" cy="256032"/>
            </a:xfrm>
            <a:prstGeom prst="rect">
              <a:avLst/>
            </a:prstGeom>
            <a:noFill/>
            <a:ln w="19050">
              <a:solidFill>
                <a:srgbClr val="00FB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32F88B83-0446-0D20-A816-8595D4FEB924}"/>
              </a:ext>
            </a:extLst>
          </p:cNvPr>
          <p:cNvSpPr/>
          <p:nvPr/>
        </p:nvSpPr>
        <p:spPr>
          <a:xfrm>
            <a:off x="3459127" y="1311490"/>
            <a:ext cx="4724730" cy="4727803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B5E5C-A17C-B7CA-1ED0-26D55A5D506C}"/>
              </a:ext>
            </a:extLst>
          </p:cNvPr>
          <p:cNvSpPr txBox="1"/>
          <p:nvPr/>
        </p:nvSpPr>
        <p:spPr>
          <a:xfrm>
            <a:off x="3226929" y="4990427"/>
            <a:ext cx="5208233" cy="1292662"/>
          </a:xfrm>
          <a:prstGeom prst="rect">
            <a:avLst/>
          </a:prstGeom>
          <a:solidFill>
            <a:schemeClr val="bg1">
              <a:lumMod val="75000"/>
              <a:alpha val="73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Poor DWE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926C4F8-D619-5DAD-CD45-080A003740F8}"/>
              </a:ext>
            </a:extLst>
          </p:cNvPr>
          <p:cNvGrpSpPr/>
          <p:nvPr/>
        </p:nvGrpSpPr>
        <p:grpSpPr>
          <a:xfrm>
            <a:off x="4218138" y="1948053"/>
            <a:ext cx="3857377" cy="2586365"/>
            <a:chOff x="4218138" y="1948053"/>
            <a:chExt cx="3857377" cy="258636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A218682-34C1-4B48-0A2C-95645B7A154E}"/>
                </a:ext>
              </a:extLst>
            </p:cNvPr>
            <p:cNvSpPr/>
            <p:nvPr/>
          </p:nvSpPr>
          <p:spPr>
            <a:xfrm>
              <a:off x="7733414" y="2317897"/>
              <a:ext cx="256032" cy="2560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0514A6B-B31F-EE44-AE60-F5ECE36C6A00}"/>
                </a:ext>
              </a:extLst>
            </p:cNvPr>
            <p:cNvSpPr/>
            <p:nvPr/>
          </p:nvSpPr>
          <p:spPr>
            <a:xfrm>
              <a:off x="7819483" y="2753159"/>
              <a:ext cx="256032" cy="2560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46B115C-424B-C465-8257-C338806DCCD7}"/>
                </a:ext>
              </a:extLst>
            </p:cNvPr>
            <p:cNvSpPr/>
            <p:nvPr/>
          </p:nvSpPr>
          <p:spPr>
            <a:xfrm>
              <a:off x="6782007" y="2117758"/>
              <a:ext cx="256032" cy="2560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AFABDA7-A66E-E2F4-F106-23528BC44896}"/>
                </a:ext>
              </a:extLst>
            </p:cNvPr>
            <p:cNvSpPr/>
            <p:nvPr/>
          </p:nvSpPr>
          <p:spPr>
            <a:xfrm>
              <a:off x="6670025" y="2043937"/>
              <a:ext cx="210312" cy="211424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D4B8E83-91DF-33E0-7C39-F1D97519A7FC}"/>
                </a:ext>
              </a:extLst>
            </p:cNvPr>
            <p:cNvSpPr/>
            <p:nvPr/>
          </p:nvSpPr>
          <p:spPr>
            <a:xfrm>
              <a:off x="5669212" y="1948053"/>
              <a:ext cx="283464" cy="27432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5726573-E09C-3BCF-EE58-C41131CE3A25}"/>
                </a:ext>
              </a:extLst>
            </p:cNvPr>
            <p:cNvSpPr/>
            <p:nvPr/>
          </p:nvSpPr>
          <p:spPr>
            <a:xfrm>
              <a:off x="5126530" y="2308753"/>
              <a:ext cx="402336" cy="39319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1937F92-5222-8BAA-C5CF-0D3E6EE754C9}"/>
                </a:ext>
              </a:extLst>
            </p:cNvPr>
            <p:cNvSpPr/>
            <p:nvPr/>
          </p:nvSpPr>
          <p:spPr>
            <a:xfrm>
              <a:off x="5057872" y="3243275"/>
              <a:ext cx="265176" cy="26517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1CABC5D-5AFB-D0BE-2DEB-59B50F69C83A}"/>
                </a:ext>
              </a:extLst>
            </p:cNvPr>
            <p:cNvSpPr/>
            <p:nvPr/>
          </p:nvSpPr>
          <p:spPr>
            <a:xfrm>
              <a:off x="5231536" y="3374411"/>
              <a:ext cx="215881" cy="22020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12FA4F8-B10B-9A2E-3F66-A66FC1B21244}"/>
                </a:ext>
              </a:extLst>
            </p:cNvPr>
            <p:cNvSpPr/>
            <p:nvPr/>
          </p:nvSpPr>
          <p:spPr>
            <a:xfrm>
              <a:off x="5323679" y="3624896"/>
              <a:ext cx="265176" cy="26517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5F226FB-1626-C4FD-8200-3A0AAD120BE6}"/>
                </a:ext>
              </a:extLst>
            </p:cNvPr>
            <p:cNvSpPr/>
            <p:nvPr/>
          </p:nvSpPr>
          <p:spPr>
            <a:xfrm>
              <a:off x="5561385" y="3734633"/>
              <a:ext cx="219456" cy="20581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6ADFEFC-A2A5-E5D6-63DD-FFF85420B885}"/>
                </a:ext>
              </a:extLst>
            </p:cNvPr>
            <p:cNvSpPr/>
            <p:nvPr/>
          </p:nvSpPr>
          <p:spPr>
            <a:xfrm>
              <a:off x="6104124" y="3837539"/>
              <a:ext cx="210312" cy="20581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05C82B8-DB21-B4C7-65E4-B0F0AB7E35BA}"/>
                </a:ext>
              </a:extLst>
            </p:cNvPr>
            <p:cNvSpPr/>
            <p:nvPr/>
          </p:nvSpPr>
          <p:spPr>
            <a:xfrm>
              <a:off x="4218138" y="4278386"/>
              <a:ext cx="265176" cy="2560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2322A1B-A01B-1B99-11B1-5A25A5D1638B}"/>
                </a:ext>
              </a:extLst>
            </p:cNvPr>
            <p:cNvSpPr/>
            <p:nvPr/>
          </p:nvSpPr>
          <p:spPr>
            <a:xfrm>
              <a:off x="6526965" y="3551338"/>
              <a:ext cx="255042" cy="2560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Up Arrow 7">
            <a:extLst>
              <a:ext uri="{FF2B5EF4-FFF2-40B4-BE49-F238E27FC236}">
                <a16:creationId xmlns:a16="http://schemas.microsoft.com/office/drawing/2014/main" id="{E76611F0-AD10-FD9D-FDF7-F12621055B46}"/>
              </a:ext>
            </a:extLst>
          </p:cNvPr>
          <p:cNvSpPr/>
          <p:nvPr/>
        </p:nvSpPr>
        <p:spPr>
          <a:xfrm>
            <a:off x="5695367" y="1082790"/>
            <a:ext cx="330471" cy="350787"/>
          </a:xfrm>
          <a:prstGeom prst="up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70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5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3">
            <a:extLst>
              <a:ext uri="{FF2B5EF4-FFF2-40B4-BE49-F238E27FC236}">
                <a16:creationId xmlns:a16="http://schemas.microsoft.com/office/drawing/2014/main" id="{69EC261B-EA45-B93B-E693-78490CA5DC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785309"/>
            <a:ext cx="12191999" cy="83793"/>
          </a:xfrm>
          <a:prstGeom prst="rect">
            <a:avLst/>
          </a:prstGeom>
        </p:spPr>
      </p:pic>
      <p:pic>
        <p:nvPicPr>
          <p:cNvPr id="42" name="Picture 3">
            <a:extLst>
              <a:ext uri="{FF2B5EF4-FFF2-40B4-BE49-F238E27FC236}">
                <a16:creationId xmlns:a16="http://schemas.microsoft.com/office/drawing/2014/main" id="{ABBE9ABD-02D2-D6CA-8728-A82E257134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9" y="6703787"/>
            <a:ext cx="12191999" cy="837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ADFF71B-18DD-41DA-BE40-0F203DC068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0114" y="111803"/>
            <a:ext cx="10459328" cy="674914"/>
          </a:xfrm>
        </p:spPr>
        <p:txBody>
          <a:bodyPr/>
          <a:lstStyle/>
          <a:p>
            <a:r>
              <a:rPr lang="en-US" dirty="0"/>
              <a:t>2. Surface slope for landing: &lt;10 deg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6337C19-DD3F-217D-DBF4-50FE036391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5" r="472"/>
          <a:stretch/>
        </p:blipFill>
        <p:spPr>
          <a:xfrm>
            <a:off x="3600051" y="817961"/>
            <a:ext cx="7871513" cy="5891006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7B265557-B0DE-1760-D9A1-004C3E6ABCA0}"/>
              </a:ext>
            </a:extLst>
          </p:cNvPr>
          <p:cNvGrpSpPr/>
          <p:nvPr/>
        </p:nvGrpSpPr>
        <p:grpSpPr>
          <a:xfrm>
            <a:off x="5103479" y="2075402"/>
            <a:ext cx="5899680" cy="3945515"/>
            <a:chOff x="5124745" y="2224434"/>
            <a:chExt cx="5899680" cy="394551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D13611A-1416-6305-79DA-331845353AA9}"/>
                </a:ext>
              </a:extLst>
            </p:cNvPr>
            <p:cNvSpPr/>
            <p:nvPr/>
          </p:nvSpPr>
          <p:spPr>
            <a:xfrm>
              <a:off x="10510221" y="2800350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610F91-0160-04C2-6E7A-B2C0E40803DA}"/>
                </a:ext>
              </a:extLst>
            </p:cNvPr>
            <p:cNvSpPr/>
            <p:nvPr/>
          </p:nvSpPr>
          <p:spPr>
            <a:xfrm>
              <a:off x="8647386" y="4679111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20EA9F0-52EB-D0A7-8F5B-ED79D8648654}"/>
                </a:ext>
              </a:extLst>
            </p:cNvPr>
            <p:cNvSpPr/>
            <p:nvPr/>
          </p:nvSpPr>
          <p:spPr>
            <a:xfrm>
              <a:off x="6798599" y="4802286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863A1BA-CB9E-732A-B274-FF1F435512A1}"/>
                </a:ext>
              </a:extLst>
            </p:cNvPr>
            <p:cNvSpPr/>
            <p:nvPr/>
          </p:nvSpPr>
          <p:spPr>
            <a:xfrm>
              <a:off x="6413500" y="4231225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AC32-44EE-081F-B63A-25D259EF52C9}"/>
                </a:ext>
              </a:extLst>
            </p:cNvPr>
            <p:cNvSpPr/>
            <p:nvPr/>
          </p:nvSpPr>
          <p:spPr>
            <a:xfrm>
              <a:off x="6534050" y="2800350"/>
              <a:ext cx="587980" cy="5397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727DDD1-FC71-7837-F956-4D84DD8F442A}"/>
                </a:ext>
              </a:extLst>
            </p:cNvPr>
            <p:cNvSpPr/>
            <p:nvPr/>
          </p:nvSpPr>
          <p:spPr>
            <a:xfrm>
              <a:off x="7360113" y="2224434"/>
              <a:ext cx="407608" cy="4147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C6FEAE9-47A0-7016-BBEF-208F812CBEA7}"/>
                </a:ext>
              </a:extLst>
            </p:cNvPr>
            <p:cNvSpPr/>
            <p:nvPr/>
          </p:nvSpPr>
          <p:spPr>
            <a:xfrm>
              <a:off x="6680947" y="4422099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B3F9FCA-0367-8442-8250-CFE654113E10}"/>
                </a:ext>
              </a:extLst>
            </p:cNvPr>
            <p:cNvSpPr/>
            <p:nvPr/>
          </p:nvSpPr>
          <p:spPr>
            <a:xfrm>
              <a:off x="9040006" y="2500224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DFC12B9-35FF-98E9-9E58-4B4B25413642}"/>
                </a:ext>
              </a:extLst>
            </p:cNvPr>
            <p:cNvSpPr/>
            <p:nvPr/>
          </p:nvSpPr>
          <p:spPr>
            <a:xfrm>
              <a:off x="8844236" y="2389099"/>
              <a:ext cx="325194" cy="3111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CE717B-070A-FD4D-BB48-8283C787C16F}"/>
                </a:ext>
              </a:extLst>
            </p:cNvPr>
            <p:cNvSpPr/>
            <p:nvPr/>
          </p:nvSpPr>
          <p:spPr>
            <a:xfrm>
              <a:off x="10630725" y="3475459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211268-4A03-12D6-D69E-07B3C8FAFFD0}"/>
                </a:ext>
              </a:extLst>
            </p:cNvPr>
            <p:cNvSpPr/>
            <p:nvPr/>
          </p:nvSpPr>
          <p:spPr>
            <a:xfrm>
              <a:off x="5124745" y="5782599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EDD7BA2-2F70-3800-F81A-0D5AA0B3240C}"/>
                </a:ext>
              </a:extLst>
            </p:cNvPr>
            <p:cNvSpPr/>
            <p:nvPr/>
          </p:nvSpPr>
          <p:spPr>
            <a:xfrm>
              <a:off x="7213020" y="4969333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49B1F6E-9554-347F-8947-0B51ADD740E3}"/>
                </a:ext>
              </a:extLst>
            </p:cNvPr>
            <p:cNvSpPr/>
            <p:nvPr/>
          </p:nvSpPr>
          <p:spPr>
            <a:xfrm>
              <a:off x="8034154" y="5113834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2FB960C2-A74A-17D8-748D-239620889F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88933" y="1568777"/>
            <a:ext cx="551727" cy="442192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8E79384-1BCA-2EE0-99EB-3617EDA12B88}"/>
              </a:ext>
            </a:extLst>
          </p:cNvPr>
          <p:cNvSpPr txBox="1"/>
          <p:nvPr/>
        </p:nvSpPr>
        <p:spPr>
          <a:xfrm>
            <a:off x="334732" y="2108790"/>
            <a:ext cx="2867827" cy="34778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Slopes for landing must be less than 10 deg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areas show slopes less than 10 deg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 contours show regions of continuous 8 deg slope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872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B4A486-1A2A-2961-153D-84932A8325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" t="279" r="311"/>
          <a:stretch/>
        </p:blipFill>
        <p:spPr>
          <a:xfrm>
            <a:off x="3587262" y="830688"/>
            <a:ext cx="7903485" cy="5866703"/>
          </a:xfrm>
          <a:prstGeom prst="rect">
            <a:avLst/>
          </a:prstGeom>
        </p:spPr>
      </p:pic>
      <p:pic>
        <p:nvPicPr>
          <p:cNvPr id="41" name="Picture 3">
            <a:extLst>
              <a:ext uri="{FF2B5EF4-FFF2-40B4-BE49-F238E27FC236}">
                <a16:creationId xmlns:a16="http://schemas.microsoft.com/office/drawing/2014/main" id="{69EC261B-EA45-B93B-E693-78490CA5DC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785309"/>
            <a:ext cx="12191999" cy="83793"/>
          </a:xfrm>
          <a:prstGeom prst="rect">
            <a:avLst/>
          </a:prstGeom>
        </p:spPr>
      </p:pic>
      <p:pic>
        <p:nvPicPr>
          <p:cNvPr id="42" name="Picture 3">
            <a:extLst>
              <a:ext uri="{FF2B5EF4-FFF2-40B4-BE49-F238E27FC236}">
                <a16:creationId xmlns:a16="http://schemas.microsoft.com/office/drawing/2014/main" id="{ABBE9ABD-02D2-D6CA-8728-A82E257134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9" y="6703787"/>
            <a:ext cx="12191999" cy="837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ADFF71B-18DD-41DA-BE40-0F203DC068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9040" y="111346"/>
            <a:ext cx="10459328" cy="674914"/>
          </a:xfrm>
        </p:spPr>
        <p:txBody>
          <a:bodyPr/>
          <a:lstStyle/>
          <a:p>
            <a:r>
              <a:rPr lang="en-US" dirty="0"/>
              <a:t>3. Surface slope for EVA: &lt;20 deg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B265557-B0DE-1760-D9A1-004C3E6ABCA0}"/>
              </a:ext>
            </a:extLst>
          </p:cNvPr>
          <p:cNvGrpSpPr/>
          <p:nvPr/>
        </p:nvGrpSpPr>
        <p:grpSpPr>
          <a:xfrm>
            <a:off x="5103479" y="2075402"/>
            <a:ext cx="5899680" cy="3945515"/>
            <a:chOff x="5124745" y="2224434"/>
            <a:chExt cx="5899680" cy="394551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D13611A-1416-6305-79DA-331845353AA9}"/>
                </a:ext>
              </a:extLst>
            </p:cNvPr>
            <p:cNvSpPr/>
            <p:nvPr/>
          </p:nvSpPr>
          <p:spPr>
            <a:xfrm>
              <a:off x="10510221" y="2800350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610F91-0160-04C2-6E7A-B2C0E40803DA}"/>
                </a:ext>
              </a:extLst>
            </p:cNvPr>
            <p:cNvSpPr/>
            <p:nvPr/>
          </p:nvSpPr>
          <p:spPr>
            <a:xfrm>
              <a:off x="8647386" y="4679111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20EA9F0-52EB-D0A7-8F5B-ED79D8648654}"/>
                </a:ext>
              </a:extLst>
            </p:cNvPr>
            <p:cNvSpPr/>
            <p:nvPr/>
          </p:nvSpPr>
          <p:spPr>
            <a:xfrm>
              <a:off x="6798599" y="4802286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863A1BA-CB9E-732A-B274-FF1F435512A1}"/>
                </a:ext>
              </a:extLst>
            </p:cNvPr>
            <p:cNvSpPr/>
            <p:nvPr/>
          </p:nvSpPr>
          <p:spPr>
            <a:xfrm>
              <a:off x="6413500" y="4231225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AC32-44EE-081F-B63A-25D259EF52C9}"/>
                </a:ext>
              </a:extLst>
            </p:cNvPr>
            <p:cNvSpPr/>
            <p:nvPr/>
          </p:nvSpPr>
          <p:spPr>
            <a:xfrm>
              <a:off x="6534050" y="2800350"/>
              <a:ext cx="587980" cy="5397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727DDD1-FC71-7837-F956-4D84DD8F442A}"/>
                </a:ext>
              </a:extLst>
            </p:cNvPr>
            <p:cNvSpPr/>
            <p:nvPr/>
          </p:nvSpPr>
          <p:spPr>
            <a:xfrm>
              <a:off x="7360113" y="2224434"/>
              <a:ext cx="407608" cy="4147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C6FEAE9-47A0-7016-BBEF-208F812CBEA7}"/>
                </a:ext>
              </a:extLst>
            </p:cNvPr>
            <p:cNvSpPr/>
            <p:nvPr/>
          </p:nvSpPr>
          <p:spPr>
            <a:xfrm>
              <a:off x="6680947" y="4422099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B3F9FCA-0367-8442-8250-CFE654113E10}"/>
                </a:ext>
              </a:extLst>
            </p:cNvPr>
            <p:cNvSpPr/>
            <p:nvPr/>
          </p:nvSpPr>
          <p:spPr>
            <a:xfrm>
              <a:off x="9040006" y="2500224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DFC12B9-35FF-98E9-9E58-4B4B25413642}"/>
                </a:ext>
              </a:extLst>
            </p:cNvPr>
            <p:cNvSpPr/>
            <p:nvPr/>
          </p:nvSpPr>
          <p:spPr>
            <a:xfrm>
              <a:off x="8844236" y="2389099"/>
              <a:ext cx="325194" cy="3111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CE717B-070A-FD4D-BB48-8283C787C16F}"/>
                </a:ext>
              </a:extLst>
            </p:cNvPr>
            <p:cNvSpPr/>
            <p:nvPr/>
          </p:nvSpPr>
          <p:spPr>
            <a:xfrm>
              <a:off x="10630725" y="3475459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211268-4A03-12D6-D69E-07B3C8FAFFD0}"/>
                </a:ext>
              </a:extLst>
            </p:cNvPr>
            <p:cNvSpPr/>
            <p:nvPr/>
          </p:nvSpPr>
          <p:spPr>
            <a:xfrm>
              <a:off x="5124745" y="5782599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EDD7BA2-2F70-3800-F81A-0D5AA0B3240C}"/>
                </a:ext>
              </a:extLst>
            </p:cNvPr>
            <p:cNvSpPr/>
            <p:nvPr/>
          </p:nvSpPr>
          <p:spPr>
            <a:xfrm>
              <a:off x="7213020" y="4969333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49B1F6E-9554-347F-8947-0B51ADD740E3}"/>
                </a:ext>
              </a:extLst>
            </p:cNvPr>
            <p:cNvSpPr/>
            <p:nvPr/>
          </p:nvSpPr>
          <p:spPr>
            <a:xfrm>
              <a:off x="8034154" y="5113834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18E79384-1BCA-2EE0-99EB-3617EDA12B88}"/>
              </a:ext>
            </a:extLst>
          </p:cNvPr>
          <p:cNvSpPr txBox="1"/>
          <p:nvPr/>
        </p:nvSpPr>
        <p:spPr>
          <a:xfrm>
            <a:off x="418798" y="1913197"/>
            <a:ext cx="2874850" cy="34778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Slopes for Extravehicular Activity (EVA) must be less than 20 deg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designates areas of slope &gt; 20 deg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EVAs can occur in black areas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7" descr="Bubble chart&#10;&#10;Description automatically generated with low confidence">
            <a:extLst>
              <a:ext uri="{FF2B5EF4-FFF2-40B4-BE49-F238E27FC236}">
                <a16:creationId xmlns:a16="http://schemas.microsoft.com/office/drawing/2014/main" id="{609358DD-8256-DB34-7253-BAF0B44D5F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2829" y="1125252"/>
            <a:ext cx="545134" cy="518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065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34295C-CFD7-0A39-7EA1-1E800E3B0C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9"/>
          <a:stretch/>
        </p:blipFill>
        <p:spPr>
          <a:xfrm>
            <a:off x="3606445" y="814271"/>
            <a:ext cx="7887344" cy="5888338"/>
          </a:xfrm>
          <a:prstGeom prst="rect">
            <a:avLst/>
          </a:prstGeom>
        </p:spPr>
      </p:pic>
      <p:pic>
        <p:nvPicPr>
          <p:cNvPr id="41" name="Picture 3">
            <a:extLst>
              <a:ext uri="{FF2B5EF4-FFF2-40B4-BE49-F238E27FC236}">
                <a16:creationId xmlns:a16="http://schemas.microsoft.com/office/drawing/2014/main" id="{69EC261B-EA45-B93B-E693-78490CA5DC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785309"/>
            <a:ext cx="12191999" cy="83793"/>
          </a:xfrm>
          <a:prstGeom prst="rect">
            <a:avLst/>
          </a:prstGeom>
        </p:spPr>
      </p:pic>
      <p:pic>
        <p:nvPicPr>
          <p:cNvPr id="42" name="Picture 3">
            <a:extLst>
              <a:ext uri="{FF2B5EF4-FFF2-40B4-BE49-F238E27FC236}">
                <a16:creationId xmlns:a16="http://schemas.microsoft.com/office/drawing/2014/main" id="{ABBE9ABD-02D2-D6CA-8728-A82E257134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9" y="6703787"/>
            <a:ext cx="12191999" cy="83793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7B265557-B0DE-1760-D9A1-004C3E6ABCA0}"/>
              </a:ext>
            </a:extLst>
          </p:cNvPr>
          <p:cNvGrpSpPr/>
          <p:nvPr/>
        </p:nvGrpSpPr>
        <p:grpSpPr>
          <a:xfrm>
            <a:off x="5103479" y="2075402"/>
            <a:ext cx="5899680" cy="3945515"/>
            <a:chOff x="5124745" y="2224434"/>
            <a:chExt cx="5899680" cy="394551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D13611A-1416-6305-79DA-331845353AA9}"/>
                </a:ext>
              </a:extLst>
            </p:cNvPr>
            <p:cNvSpPr/>
            <p:nvPr/>
          </p:nvSpPr>
          <p:spPr>
            <a:xfrm>
              <a:off x="10510221" y="2800350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610F91-0160-04C2-6E7A-B2C0E40803DA}"/>
                </a:ext>
              </a:extLst>
            </p:cNvPr>
            <p:cNvSpPr/>
            <p:nvPr/>
          </p:nvSpPr>
          <p:spPr>
            <a:xfrm>
              <a:off x="8647386" y="4679111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20EA9F0-52EB-D0A7-8F5B-ED79D8648654}"/>
                </a:ext>
              </a:extLst>
            </p:cNvPr>
            <p:cNvSpPr/>
            <p:nvPr/>
          </p:nvSpPr>
          <p:spPr>
            <a:xfrm>
              <a:off x="6798599" y="4802286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863A1BA-CB9E-732A-B274-FF1F435512A1}"/>
                </a:ext>
              </a:extLst>
            </p:cNvPr>
            <p:cNvSpPr/>
            <p:nvPr/>
          </p:nvSpPr>
          <p:spPr>
            <a:xfrm>
              <a:off x="6413500" y="4231225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AC32-44EE-081F-B63A-25D259EF52C9}"/>
                </a:ext>
              </a:extLst>
            </p:cNvPr>
            <p:cNvSpPr/>
            <p:nvPr/>
          </p:nvSpPr>
          <p:spPr>
            <a:xfrm>
              <a:off x="6534050" y="2800350"/>
              <a:ext cx="587980" cy="5397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727DDD1-FC71-7837-F956-4D84DD8F442A}"/>
                </a:ext>
              </a:extLst>
            </p:cNvPr>
            <p:cNvSpPr/>
            <p:nvPr/>
          </p:nvSpPr>
          <p:spPr>
            <a:xfrm>
              <a:off x="7360113" y="2224434"/>
              <a:ext cx="407608" cy="4147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C6FEAE9-47A0-7016-BBEF-208F812CBEA7}"/>
                </a:ext>
              </a:extLst>
            </p:cNvPr>
            <p:cNvSpPr/>
            <p:nvPr/>
          </p:nvSpPr>
          <p:spPr>
            <a:xfrm>
              <a:off x="6680947" y="4422099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B3F9FCA-0367-8442-8250-CFE654113E10}"/>
                </a:ext>
              </a:extLst>
            </p:cNvPr>
            <p:cNvSpPr/>
            <p:nvPr/>
          </p:nvSpPr>
          <p:spPr>
            <a:xfrm>
              <a:off x="9040006" y="2500224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DFC12B9-35FF-98E9-9E58-4B4B25413642}"/>
                </a:ext>
              </a:extLst>
            </p:cNvPr>
            <p:cNvSpPr/>
            <p:nvPr/>
          </p:nvSpPr>
          <p:spPr>
            <a:xfrm>
              <a:off x="8844236" y="2389099"/>
              <a:ext cx="325194" cy="3111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CE717B-070A-FD4D-BB48-8283C787C16F}"/>
                </a:ext>
              </a:extLst>
            </p:cNvPr>
            <p:cNvSpPr/>
            <p:nvPr/>
          </p:nvSpPr>
          <p:spPr>
            <a:xfrm>
              <a:off x="10630725" y="3475459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211268-4A03-12D6-D69E-07B3C8FAFFD0}"/>
                </a:ext>
              </a:extLst>
            </p:cNvPr>
            <p:cNvSpPr/>
            <p:nvPr/>
          </p:nvSpPr>
          <p:spPr>
            <a:xfrm>
              <a:off x="5124745" y="5782599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EDD7BA2-2F70-3800-F81A-0D5AA0B3240C}"/>
                </a:ext>
              </a:extLst>
            </p:cNvPr>
            <p:cNvSpPr/>
            <p:nvPr/>
          </p:nvSpPr>
          <p:spPr>
            <a:xfrm>
              <a:off x="7213020" y="4969333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49B1F6E-9554-347F-8947-0B51ADD740E3}"/>
                </a:ext>
              </a:extLst>
            </p:cNvPr>
            <p:cNvSpPr/>
            <p:nvPr/>
          </p:nvSpPr>
          <p:spPr>
            <a:xfrm>
              <a:off x="8034154" y="5113834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18E79384-1BCA-2EE0-99EB-3617EDA12B88}"/>
              </a:ext>
            </a:extLst>
          </p:cNvPr>
          <p:cNvSpPr txBox="1"/>
          <p:nvPr/>
        </p:nvSpPr>
        <p:spPr>
          <a:xfrm>
            <a:off x="276091" y="1698309"/>
            <a:ext cx="2981761" cy="40934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Artemis III will require Earth to be visible for communications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designates areas of slope &gt; 20 deg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visibility &lt; 25%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Reduces areas suitable for landing.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025B431F-B3CF-B798-8A2D-54473866AF63}"/>
              </a:ext>
            </a:extLst>
          </p:cNvPr>
          <p:cNvSpPr txBox="1">
            <a:spLocks/>
          </p:cNvSpPr>
          <p:nvPr/>
        </p:nvSpPr>
        <p:spPr>
          <a:xfrm>
            <a:off x="289040" y="111346"/>
            <a:ext cx="10459328" cy="67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4. Direct with Earth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895483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C60FDC-417F-1F92-3D48-9ABCFCDA23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68"/>
          <a:stretch/>
        </p:blipFill>
        <p:spPr>
          <a:xfrm>
            <a:off x="3612376" y="796578"/>
            <a:ext cx="7885653" cy="5904251"/>
          </a:xfrm>
          <a:prstGeom prst="rect">
            <a:avLst/>
          </a:prstGeom>
        </p:spPr>
      </p:pic>
      <p:pic>
        <p:nvPicPr>
          <p:cNvPr id="41" name="Picture 3">
            <a:extLst>
              <a:ext uri="{FF2B5EF4-FFF2-40B4-BE49-F238E27FC236}">
                <a16:creationId xmlns:a16="http://schemas.microsoft.com/office/drawing/2014/main" id="{69EC261B-EA45-B93B-E693-78490CA5DC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785309"/>
            <a:ext cx="12191999" cy="83793"/>
          </a:xfrm>
          <a:prstGeom prst="rect">
            <a:avLst/>
          </a:prstGeom>
        </p:spPr>
      </p:pic>
      <p:pic>
        <p:nvPicPr>
          <p:cNvPr id="42" name="Picture 3">
            <a:extLst>
              <a:ext uri="{FF2B5EF4-FFF2-40B4-BE49-F238E27FC236}">
                <a16:creationId xmlns:a16="http://schemas.microsoft.com/office/drawing/2014/main" id="{ABBE9ABD-02D2-D6CA-8728-A82E257134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9" y="6703787"/>
            <a:ext cx="12191999" cy="83793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7B265557-B0DE-1760-D9A1-004C3E6ABCA0}"/>
              </a:ext>
            </a:extLst>
          </p:cNvPr>
          <p:cNvGrpSpPr/>
          <p:nvPr/>
        </p:nvGrpSpPr>
        <p:grpSpPr>
          <a:xfrm>
            <a:off x="5103479" y="2075402"/>
            <a:ext cx="5899680" cy="3945515"/>
            <a:chOff x="5124745" y="2224434"/>
            <a:chExt cx="5899680" cy="394551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D13611A-1416-6305-79DA-331845353AA9}"/>
                </a:ext>
              </a:extLst>
            </p:cNvPr>
            <p:cNvSpPr/>
            <p:nvPr/>
          </p:nvSpPr>
          <p:spPr>
            <a:xfrm>
              <a:off x="10510221" y="2800350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610F91-0160-04C2-6E7A-B2C0E40803DA}"/>
                </a:ext>
              </a:extLst>
            </p:cNvPr>
            <p:cNvSpPr/>
            <p:nvPr/>
          </p:nvSpPr>
          <p:spPr>
            <a:xfrm>
              <a:off x="8647386" y="4679111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20EA9F0-52EB-D0A7-8F5B-ED79D8648654}"/>
                </a:ext>
              </a:extLst>
            </p:cNvPr>
            <p:cNvSpPr/>
            <p:nvPr/>
          </p:nvSpPr>
          <p:spPr>
            <a:xfrm>
              <a:off x="6798599" y="4802286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863A1BA-CB9E-732A-B274-FF1F435512A1}"/>
                </a:ext>
              </a:extLst>
            </p:cNvPr>
            <p:cNvSpPr/>
            <p:nvPr/>
          </p:nvSpPr>
          <p:spPr>
            <a:xfrm>
              <a:off x="6413500" y="4231225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AC32-44EE-081F-B63A-25D259EF52C9}"/>
                </a:ext>
              </a:extLst>
            </p:cNvPr>
            <p:cNvSpPr/>
            <p:nvPr/>
          </p:nvSpPr>
          <p:spPr>
            <a:xfrm>
              <a:off x="6534050" y="2800350"/>
              <a:ext cx="587980" cy="5397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727DDD1-FC71-7837-F956-4D84DD8F442A}"/>
                </a:ext>
              </a:extLst>
            </p:cNvPr>
            <p:cNvSpPr/>
            <p:nvPr/>
          </p:nvSpPr>
          <p:spPr>
            <a:xfrm>
              <a:off x="7360113" y="2224434"/>
              <a:ext cx="407608" cy="41477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C6FEAE9-47A0-7016-BBEF-208F812CBEA7}"/>
                </a:ext>
              </a:extLst>
            </p:cNvPr>
            <p:cNvSpPr/>
            <p:nvPr/>
          </p:nvSpPr>
          <p:spPr>
            <a:xfrm>
              <a:off x="6680947" y="4422099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B3F9FCA-0367-8442-8250-CFE654113E10}"/>
                </a:ext>
              </a:extLst>
            </p:cNvPr>
            <p:cNvSpPr/>
            <p:nvPr/>
          </p:nvSpPr>
          <p:spPr>
            <a:xfrm>
              <a:off x="9040006" y="2500224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DFC12B9-35FF-98E9-9E58-4B4B25413642}"/>
                </a:ext>
              </a:extLst>
            </p:cNvPr>
            <p:cNvSpPr/>
            <p:nvPr/>
          </p:nvSpPr>
          <p:spPr>
            <a:xfrm>
              <a:off x="8844236" y="2389099"/>
              <a:ext cx="325194" cy="3111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2CE717B-070A-FD4D-BB48-8283C787C16F}"/>
                </a:ext>
              </a:extLst>
            </p:cNvPr>
            <p:cNvSpPr/>
            <p:nvPr/>
          </p:nvSpPr>
          <p:spPr>
            <a:xfrm>
              <a:off x="10630725" y="3475459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211268-4A03-12D6-D69E-07B3C8FAFFD0}"/>
                </a:ext>
              </a:extLst>
            </p:cNvPr>
            <p:cNvSpPr/>
            <p:nvPr/>
          </p:nvSpPr>
          <p:spPr>
            <a:xfrm>
              <a:off x="5124745" y="5782599"/>
              <a:ext cx="393700" cy="38735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EDD7BA2-2F70-3800-F81A-0D5AA0B3240C}"/>
                </a:ext>
              </a:extLst>
            </p:cNvPr>
            <p:cNvSpPr/>
            <p:nvPr/>
          </p:nvSpPr>
          <p:spPr>
            <a:xfrm>
              <a:off x="7213020" y="4969333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49B1F6E-9554-347F-8947-0B51ADD740E3}"/>
                </a:ext>
              </a:extLst>
            </p:cNvPr>
            <p:cNvSpPr/>
            <p:nvPr/>
          </p:nvSpPr>
          <p:spPr>
            <a:xfrm>
              <a:off x="8034154" y="5113834"/>
              <a:ext cx="294185" cy="28900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18E79384-1BCA-2EE0-99EB-3617EDA12B88}"/>
              </a:ext>
            </a:extLst>
          </p:cNvPr>
          <p:cNvSpPr txBox="1"/>
          <p:nvPr/>
        </p:nvSpPr>
        <p:spPr>
          <a:xfrm>
            <a:off x="305985" y="1390533"/>
            <a:ext cx="2929821" cy="470898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Artemis III will require the surface to be lit for the duration of the surface stay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designates areas of slope &gt; 20 deg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visibility &lt; 25%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visibility less 5%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Reduces areas suitable for landing.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3F30D67-DC0B-9F86-E126-1FE3D5561113}"/>
              </a:ext>
            </a:extLst>
          </p:cNvPr>
          <p:cNvSpPr txBox="1">
            <a:spLocks/>
          </p:cNvSpPr>
          <p:nvPr/>
        </p:nvSpPr>
        <p:spPr>
          <a:xfrm>
            <a:off x="289040" y="111346"/>
            <a:ext cx="10459328" cy="67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5a. Surface Lighting</a:t>
            </a:r>
          </a:p>
        </p:txBody>
      </p:sp>
    </p:spTree>
    <p:extLst>
      <p:ext uri="{BB962C8B-B14F-4D97-AF65-F5344CB8AC3E}">
        <p14:creationId xmlns:p14="http://schemas.microsoft.com/office/powerpoint/2010/main" val="2211901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3">
            <a:extLst>
              <a:ext uri="{FF2B5EF4-FFF2-40B4-BE49-F238E27FC236}">
                <a16:creationId xmlns:a16="http://schemas.microsoft.com/office/drawing/2014/main" id="{69EC261B-EA45-B93B-E693-78490CA5DC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785309"/>
            <a:ext cx="12191999" cy="83793"/>
          </a:xfrm>
          <a:prstGeom prst="rect">
            <a:avLst/>
          </a:prstGeom>
        </p:spPr>
      </p:pic>
      <p:pic>
        <p:nvPicPr>
          <p:cNvPr id="42" name="Picture 3">
            <a:extLst>
              <a:ext uri="{FF2B5EF4-FFF2-40B4-BE49-F238E27FC236}">
                <a16:creationId xmlns:a16="http://schemas.microsoft.com/office/drawing/2014/main" id="{ABBE9ABD-02D2-D6CA-8728-A82E257134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9" y="6703787"/>
            <a:ext cx="12191999" cy="83793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8E79384-1BCA-2EE0-99EB-3617EDA12B88}"/>
              </a:ext>
            </a:extLst>
          </p:cNvPr>
          <p:cNvSpPr txBox="1"/>
          <p:nvPr/>
        </p:nvSpPr>
        <p:spPr>
          <a:xfrm>
            <a:off x="174327" y="1954045"/>
            <a:ext cx="2838893" cy="34778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Illumination along the approach trajectory is beneficial.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approach trajectory is different for each landing opportunity. 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Notional range designated in 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54A6B2-4BC9-DAB6-C810-DCF4B6A3BA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93" t="4156" r="13294" b="9264"/>
          <a:stretch/>
        </p:blipFill>
        <p:spPr>
          <a:xfrm>
            <a:off x="3472645" y="1064123"/>
            <a:ext cx="5246709" cy="533202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B0959A-3DCC-9CCA-69C1-8D6F77CCA417}"/>
              </a:ext>
            </a:extLst>
          </p:cNvPr>
          <p:cNvCxnSpPr/>
          <p:nvPr/>
        </p:nvCxnSpPr>
        <p:spPr>
          <a:xfrm>
            <a:off x="3603273" y="2696497"/>
            <a:ext cx="2438400" cy="10434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D64158-34FA-0446-8382-7B4DC3E2A789}"/>
              </a:ext>
            </a:extLst>
          </p:cNvPr>
          <p:cNvCxnSpPr>
            <a:cxnSpLocks/>
          </p:cNvCxnSpPr>
          <p:nvPr/>
        </p:nvCxnSpPr>
        <p:spPr>
          <a:xfrm flipV="1">
            <a:off x="3603273" y="3787569"/>
            <a:ext cx="2438400" cy="9232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0DEC260-D840-1931-6102-0556D03F6B0F}"/>
              </a:ext>
            </a:extLst>
          </p:cNvPr>
          <p:cNvSpPr txBox="1"/>
          <p:nvPr/>
        </p:nvSpPr>
        <p:spPr>
          <a:xfrm>
            <a:off x="8719354" y="2340666"/>
            <a:ext cx="316769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Peak lighting conditions are periodic and shift 2-3 weeks earlier each year, where by 2030, peak solar illumination occurs around the month of August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72536760-088E-554D-DA0F-6FB9225F79BA}"/>
              </a:ext>
            </a:extLst>
          </p:cNvPr>
          <p:cNvSpPr txBox="1">
            <a:spLocks/>
          </p:cNvSpPr>
          <p:nvPr/>
        </p:nvSpPr>
        <p:spPr>
          <a:xfrm>
            <a:off x="289040" y="111346"/>
            <a:ext cx="10459328" cy="67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5b. Approach Lighting</a:t>
            </a:r>
          </a:p>
        </p:txBody>
      </p:sp>
    </p:spTree>
    <p:extLst>
      <p:ext uri="{BB962C8B-B14F-4D97-AF65-F5344CB8AC3E}">
        <p14:creationId xmlns:p14="http://schemas.microsoft.com/office/powerpoint/2010/main" val="359779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C207A4-F083-74B8-24D0-3E0DF504D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273" y="1022237"/>
            <a:ext cx="7346520" cy="54966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4BDD0B-FA60-D72D-4DCD-F494BCD15D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1251" y="5735359"/>
            <a:ext cx="3345565" cy="6702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FE3CA3-E651-1EC0-A531-4B8D3C58D893}"/>
              </a:ext>
            </a:extLst>
          </p:cNvPr>
          <p:cNvSpPr txBox="1"/>
          <p:nvPr/>
        </p:nvSpPr>
        <p:spPr>
          <a:xfrm>
            <a:off x="439309" y="4310006"/>
            <a:ext cx="3023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Human Landing Accuracy Requirements</a:t>
            </a:r>
          </a:p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100 m x 100 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A619E1-492F-2694-989A-27E77521F42A}"/>
              </a:ext>
            </a:extLst>
          </p:cNvPr>
          <p:cNvSpPr txBox="1"/>
          <p:nvPr/>
        </p:nvSpPr>
        <p:spPr>
          <a:xfrm>
            <a:off x="439309" y="1798747"/>
            <a:ext cx="32402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Past Robotic mission landing performance at Mars</a:t>
            </a:r>
          </a:p>
          <a:p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Apollo 11 landing ellipse: 17 x 5 km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1154DA-9590-C44E-1D8D-5F3B1143C5BB}"/>
              </a:ext>
            </a:extLst>
          </p:cNvPr>
          <p:cNvCxnSpPr>
            <a:cxnSpLocks/>
          </p:cNvCxnSpPr>
          <p:nvPr/>
        </p:nvCxnSpPr>
        <p:spPr>
          <a:xfrm flipV="1">
            <a:off x="2725387" y="3337089"/>
            <a:ext cx="3370613" cy="1240849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61F74689-9CD7-AD18-E430-DCE7CE79D5C2}"/>
              </a:ext>
            </a:extLst>
          </p:cNvPr>
          <p:cNvSpPr txBox="1">
            <a:spLocks/>
          </p:cNvSpPr>
          <p:nvPr/>
        </p:nvSpPr>
        <p:spPr>
          <a:xfrm>
            <a:off x="208385" y="-26088"/>
            <a:ext cx="10377251" cy="9556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6. Land within 100m of a target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0D2A5-33CF-74CE-C455-8E6EEFFA6BED}"/>
              </a:ext>
            </a:extLst>
          </p:cNvPr>
          <p:cNvSpPr txBox="1"/>
          <p:nvPr/>
        </p:nvSpPr>
        <p:spPr>
          <a:xfrm>
            <a:off x="9414033" y="1398637"/>
            <a:ext cx="1976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Gale Crater Mars</a:t>
            </a:r>
          </a:p>
        </p:txBody>
      </p:sp>
    </p:spTree>
    <p:extLst>
      <p:ext uri="{BB962C8B-B14F-4D97-AF65-F5344CB8AC3E}">
        <p14:creationId xmlns:p14="http://schemas.microsoft.com/office/powerpoint/2010/main" val="263737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6740DA-27D8-7AF1-7E25-D497026F1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0505" y="2982912"/>
            <a:ext cx="5222349" cy="892175"/>
          </a:xfrm>
        </p:spPr>
        <p:txBody>
          <a:bodyPr>
            <a:normAutofit/>
          </a:bodyPr>
          <a:lstStyle/>
          <a:p>
            <a:r>
              <a:rPr lang="en-US" sz="3600" dirty="0"/>
              <a:t>Looking Forward</a:t>
            </a:r>
          </a:p>
        </p:txBody>
      </p:sp>
    </p:spTree>
    <p:extLst>
      <p:ext uri="{BB962C8B-B14F-4D97-AF65-F5344CB8AC3E}">
        <p14:creationId xmlns:p14="http://schemas.microsoft.com/office/powerpoint/2010/main" val="3491710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44247C-824E-EF0E-5EC4-FA1921BDFA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876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5BE95F-0789-7CA6-8C4F-0D42B466CBEA}"/>
              </a:ext>
            </a:extLst>
          </p:cNvPr>
          <p:cNvSpPr/>
          <p:nvPr/>
        </p:nvSpPr>
        <p:spPr>
          <a:xfrm>
            <a:off x="14938" y="38001"/>
            <a:ext cx="4492215" cy="997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E338CB-FCC3-4A85-7FF8-35910EA1D6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944" y="114532"/>
            <a:ext cx="908735" cy="8022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036C11-C59D-0023-8C01-618AA3BEB0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37" y="121336"/>
            <a:ext cx="922645" cy="8073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2C6F61-D30F-8A93-51E8-E0889BF6E63F}"/>
              </a:ext>
            </a:extLst>
          </p:cNvPr>
          <p:cNvSpPr txBox="1"/>
          <p:nvPr/>
        </p:nvSpPr>
        <p:spPr>
          <a:xfrm>
            <a:off x="846010" y="26126"/>
            <a:ext cx="60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2D44C1-9F7B-0D0D-0C8A-E4C0605E90DF}"/>
              </a:ext>
            </a:extLst>
          </p:cNvPr>
          <p:cNvSpPr txBox="1"/>
          <p:nvPr/>
        </p:nvSpPr>
        <p:spPr>
          <a:xfrm>
            <a:off x="1972187" y="26126"/>
            <a:ext cx="60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DCCFFD-7503-39C5-A19C-77081ABF8CAF}"/>
              </a:ext>
            </a:extLst>
          </p:cNvPr>
          <p:cNvSpPr txBox="1"/>
          <p:nvPr/>
        </p:nvSpPr>
        <p:spPr>
          <a:xfrm>
            <a:off x="3391883" y="26127"/>
            <a:ext cx="605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+</a:t>
            </a:r>
          </a:p>
        </p:txBody>
      </p:sp>
      <p:pic>
        <p:nvPicPr>
          <p:cNvPr id="10" name="Picture 4" descr="Gateway presenta su logotipo, nuevo proyecto de la NASA">
            <a:extLst>
              <a:ext uri="{FF2B5EF4-FFF2-40B4-BE49-F238E27FC236}">
                <a16:creationId xmlns:a16="http://schemas.microsoft.com/office/drawing/2014/main" id="{9A725987-B036-12CC-1828-7A55C18F34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76" t="6570" r="25756" b="8243"/>
          <a:stretch/>
        </p:blipFill>
        <p:spPr bwMode="auto">
          <a:xfrm>
            <a:off x="2444641" y="153049"/>
            <a:ext cx="925452" cy="80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C3686E-4E67-378F-5D4A-E20BFFA34797}"/>
              </a:ext>
            </a:extLst>
          </p:cNvPr>
          <p:cNvSpPr txBox="1"/>
          <p:nvPr/>
        </p:nvSpPr>
        <p:spPr>
          <a:xfrm>
            <a:off x="3842547" y="330987"/>
            <a:ext cx="66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Crew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3631CB-6339-3408-F5E5-AA7469D5C0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621" y="2953248"/>
            <a:ext cx="6735185" cy="362364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011B0E7B-5831-FD24-2B94-F647ACD232E4}"/>
              </a:ext>
            </a:extLst>
          </p:cNvPr>
          <p:cNvSpPr/>
          <p:nvPr/>
        </p:nvSpPr>
        <p:spPr>
          <a:xfrm>
            <a:off x="243941" y="2962449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653F209-48A4-DE3F-C90B-BA574CD8F84A}"/>
              </a:ext>
            </a:extLst>
          </p:cNvPr>
          <p:cNvSpPr/>
          <p:nvPr/>
        </p:nvSpPr>
        <p:spPr>
          <a:xfrm>
            <a:off x="243940" y="3466637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BEFC1D4-02A2-47BB-4327-D35292CBBF51}"/>
              </a:ext>
            </a:extLst>
          </p:cNvPr>
          <p:cNvSpPr/>
          <p:nvPr/>
        </p:nvSpPr>
        <p:spPr>
          <a:xfrm>
            <a:off x="243939" y="4048195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A015366-2776-1E23-3A6A-06C4A4B3C507}"/>
              </a:ext>
            </a:extLst>
          </p:cNvPr>
          <p:cNvSpPr/>
          <p:nvPr/>
        </p:nvSpPr>
        <p:spPr>
          <a:xfrm>
            <a:off x="243938" y="4677038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7EB0835-A62D-54BD-BB06-B88F04DDE1C9}"/>
              </a:ext>
            </a:extLst>
          </p:cNvPr>
          <p:cNvSpPr/>
          <p:nvPr/>
        </p:nvSpPr>
        <p:spPr>
          <a:xfrm>
            <a:off x="236849" y="5255602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23132CB-441B-3DB3-5A79-833244163142}"/>
              </a:ext>
            </a:extLst>
          </p:cNvPr>
          <p:cNvSpPr/>
          <p:nvPr/>
        </p:nvSpPr>
        <p:spPr>
          <a:xfrm>
            <a:off x="236848" y="5800780"/>
            <a:ext cx="239713" cy="2397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30D4869-4733-52C9-5241-9D2DADEC473B}"/>
              </a:ext>
            </a:extLst>
          </p:cNvPr>
          <p:cNvSpPr/>
          <p:nvPr/>
        </p:nvSpPr>
        <p:spPr>
          <a:xfrm>
            <a:off x="2424652" y="2994831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925BF6-55B7-A42F-8B62-D0869AA5404E}"/>
              </a:ext>
            </a:extLst>
          </p:cNvPr>
          <p:cNvSpPr txBox="1"/>
          <p:nvPr/>
        </p:nvSpPr>
        <p:spPr>
          <a:xfrm>
            <a:off x="498061" y="2894388"/>
            <a:ext cx="815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2D050"/>
                </a:solidFill>
              </a:rPr>
              <a:t>Launch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10CB06-DA91-D6EF-951C-6C894CE6CEBF}"/>
              </a:ext>
            </a:extLst>
          </p:cNvPr>
          <p:cNvSpPr txBox="1"/>
          <p:nvPr/>
        </p:nvSpPr>
        <p:spPr>
          <a:xfrm>
            <a:off x="520929" y="3345686"/>
            <a:ext cx="2034196" cy="53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60"/>
              </a:lnSpc>
            </a:pPr>
            <a:r>
              <a:rPr lang="en-US" sz="1600" dirty="0">
                <a:solidFill>
                  <a:srgbClr val="92D050"/>
                </a:solidFill>
              </a:rPr>
              <a:t>Jettison Rocket Boosters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33908E-9134-D7D4-0FBD-1407430840EE}"/>
              </a:ext>
            </a:extLst>
          </p:cNvPr>
          <p:cNvSpPr txBox="1"/>
          <p:nvPr/>
        </p:nvSpPr>
        <p:spPr>
          <a:xfrm>
            <a:off x="500889" y="3928924"/>
            <a:ext cx="1717257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  <a:spcAft>
                <a:spcPts val="600"/>
              </a:spcAft>
            </a:pPr>
            <a:r>
              <a:rPr lang="en-US" sz="1600" dirty="0">
                <a:solidFill>
                  <a:srgbClr val="92D050"/>
                </a:solidFill>
              </a:rPr>
              <a:t>Main Engine Cut Off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3A1BC5-CB2B-A098-5F94-6C5EB298757E}"/>
              </a:ext>
            </a:extLst>
          </p:cNvPr>
          <p:cNvSpPr txBox="1"/>
          <p:nvPr/>
        </p:nvSpPr>
        <p:spPr>
          <a:xfrm>
            <a:off x="498114" y="4636620"/>
            <a:ext cx="16510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en-US" sz="1600" dirty="0">
                <a:solidFill>
                  <a:srgbClr val="92D050"/>
                </a:solidFill>
              </a:rPr>
              <a:t>Enter Earth Orbit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BE6756-0CD2-87C1-A153-F05261849E42}"/>
              </a:ext>
            </a:extLst>
          </p:cNvPr>
          <p:cNvSpPr txBox="1"/>
          <p:nvPr/>
        </p:nvSpPr>
        <p:spPr>
          <a:xfrm>
            <a:off x="513841" y="5132032"/>
            <a:ext cx="1748786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en-US" sz="1600" dirty="0">
                <a:solidFill>
                  <a:srgbClr val="92D050"/>
                </a:solidFill>
              </a:rPr>
              <a:t>Trans Lunar Injection Burn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3CB29C-0474-48C5-94B8-2D352C9D5AA7}"/>
              </a:ext>
            </a:extLst>
          </p:cNvPr>
          <p:cNvSpPr txBox="1"/>
          <p:nvPr/>
        </p:nvSpPr>
        <p:spPr>
          <a:xfrm>
            <a:off x="503782" y="5690324"/>
            <a:ext cx="18048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</a:pPr>
            <a:r>
              <a:rPr lang="en-US" sz="1600" dirty="0">
                <a:solidFill>
                  <a:srgbClr val="92D050"/>
                </a:solidFill>
              </a:rPr>
              <a:t>Orion Tugs I-HAB to Moon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4DD258-7522-67E8-F29E-B70FE9446E74}"/>
              </a:ext>
            </a:extLst>
          </p:cNvPr>
          <p:cNvSpPr txBox="1"/>
          <p:nvPr/>
        </p:nvSpPr>
        <p:spPr>
          <a:xfrm>
            <a:off x="2735581" y="2855005"/>
            <a:ext cx="2069284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Orion Outbound Transit to Moon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70857A-50A3-3C33-B041-4C73EC23CC93}"/>
              </a:ext>
            </a:extLst>
          </p:cNvPr>
          <p:cNvSpPr txBox="1"/>
          <p:nvPr/>
        </p:nvSpPr>
        <p:spPr>
          <a:xfrm>
            <a:off x="2738163" y="3383552"/>
            <a:ext cx="1588922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Orion Outbound Powered Flyby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41D1A8-41C4-FAE7-7988-66B56A0EF96F}"/>
              </a:ext>
            </a:extLst>
          </p:cNvPr>
          <p:cNvSpPr txBox="1"/>
          <p:nvPr/>
        </p:nvSpPr>
        <p:spPr>
          <a:xfrm>
            <a:off x="2732497" y="4459216"/>
            <a:ext cx="1753392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I-HAB Arrives at Gateway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29A8F2-3993-2A80-33D4-5224842E5B99}"/>
              </a:ext>
            </a:extLst>
          </p:cNvPr>
          <p:cNvSpPr txBox="1"/>
          <p:nvPr/>
        </p:nvSpPr>
        <p:spPr>
          <a:xfrm>
            <a:off x="2737490" y="5034874"/>
            <a:ext cx="1560274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20"/>
              </a:lnSpc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I-HAB Activation and Crew Ingress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C3550D-A592-1562-25B5-B622327CD73B}"/>
              </a:ext>
            </a:extLst>
          </p:cNvPr>
          <p:cNvSpPr txBox="1"/>
          <p:nvPr/>
        </p:nvSpPr>
        <p:spPr>
          <a:xfrm>
            <a:off x="4957598" y="2880212"/>
            <a:ext cx="2352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Crew Returns to Orion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9C0564-D34B-8FFC-60B1-892EA750D6D7}"/>
              </a:ext>
            </a:extLst>
          </p:cNvPr>
          <p:cNvSpPr txBox="1"/>
          <p:nvPr/>
        </p:nvSpPr>
        <p:spPr>
          <a:xfrm>
            <a:off x="4956874" y="3275731"/>
            <a:ext cx="2250091" cy="51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00B0F0"/>
                </a:solidFill>
              </a:rPr>
              <a:t>Orion Performs Return Powered Flyby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CACCD8-05B3-12ED-427B-F4AF4FE310D1}"/>
              </a:ext>
            </a:extLst>
          </p:cNvPr>
          <p:cNvSpPr txBox="1"/>
          <p:nvPr/>
        </p:nvSpPr>
        <p:spPr>
          <a:xfrm>
            <a:off x="4956540" y="3813716"/>
            <a:ext cx="2456675" cy="51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00B0F0"/>
                </a:solidFill>
              </a:rPr>
              <a:t>Final Return Trajectory Correction Burn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950D73-A548-7ECE-C7E4-0AD5395BF050}"/>
              </a:ext>
            </a:extLst>
          </p:cNvPr>
          <p:cNvSpPr txBox="1"/>
          <p:nvPr/>
        </p:nvSpPr>
        <p:spPr>
          <a:xfrm>
            <a:off x="4952789" y="4293727"/>
            <a:ext cx="2639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Crew Module Separation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7F04E0C-3113-3243-B887-F5689408EC21}"/>
              </a:ext>
            </a:extLst>
          </p:cNvPr>
          <p:cNvSpPr txBox="1"/>
          <p:nvPr/>
        </p:nvSpPr>
        <p:spPr>
          <a:xfrm>
            <a:off x="4948913" y="4705646"/>
            <a:ext cx="1857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Entry Interface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047C0D-EDD8-96CE-A527-FDBCDF69DB1F}"/>
              </a:ext>
            </a:extLst>
          </p:cNvPr>
          <p:cNvSpPr txBox="1"/>
          <p:nvPr/>
        </p:nvSpPr>
        <p:spPr>
          <a:xfrm>
            <a:off x="4954875" y="5121143"/>
            <a:ext cx="1455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Splashdown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7471F2D-B4A4-21E7-9DE3-F03A3D415721}"/>
              </a:ext>
            </a:extLst>
          </p:cNvPr>
          <p:cNvSpPr/>
          <p:nvPr/>
        </p:nvSpPr>
        <p:spPr>
          <a:xfrm>
            <a:off x="2426517" y="3460850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B29A950-8653-C1EC-1026-A5BDA0B57D7A}"/>
              </a:ext>
            </a:extLst>
          </p:cNvPr>
          <p:cNvSpPr/>
          <p:nvPr/>
        </p:nvSpPr>
        <p:spPr>
          <a:xfrm>
            <a:off x="2424165" y="5188880"/>
            <a:ext cx="254760" cy="2431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D06B7A9-EAE8-7EE7-05E2-176571B06453}"/>
              </a:ext>
            </a:extLst>
          </p:cNvPr>
          <p:cNvSpPr txBox="1"/>
          <p:nvPr/>
        </p:nvSpPr>
        <p:spPr>
          <a:xfrm>
            <a:off x="2370652" y="5153345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7AEFF94-DDC0-6B59-A1A9-DB7EF72D7E6E}"/>
              </a:ext>
            </a:extLst>
          </p:cNvPr>
          <p:cNvSpPr/>
          <p:nvPr/>
        </p:nvSpPr>
        <p:spPr>
          <a:xfrm>
            <a:off x="4712529" y="2940938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07EA625-7DAD-74E5-0896-2A0490AAE28A}"/>
              </a:ext>
            </a:extLst>
          </p:cNvPr>
          <p:cNvSpPr/>
          <p:nvPr/>
        </p:nvSpPr>
        <p:spPr>
          <a:xfrm>
            <a:off x="4712528" y="3393931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7CA3B09-D028-785E-7F5F-C9369F1152B0}"/>
              </a:ext>
            </a:extLst>
          </p:cNvPr>
          <p:cNvSpPr/>
          <p:nvPr/>
        </p:nvSpPr>
        <p:spPr>
          <a:xfrm>
            <a:off x="4712527" y="3887439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5D35E5D-2C24-3D77-9AB4-581CE1BFB34A}"/>
              </a:ext>
            </a:extLst>
          </p:cNvPr>
          <p:cNvSpPr/>
          <p:nvPr/>
        </p:nvSpPr>
        <p:spPr>
          <a:xfrm>
            <a:off x="4712526" y="4355891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91448D-009B-92F1-9004-C63104EE631A}"/>
              </a:ext>
            </a:extLst>
          </p:cNvPr>
          <p:cNvSpPr txBox="1"/>
          <p:nvPr/>
        </p:nvSpPr>
        <p:spPr>
          <a:xfrm>
            <a:off x="4649315" y="3362895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CD3568-BE65-25D4-7273-071367AAFA64}"/>
              </a:ext>
            </a:extLst>
          </p:cNvPr>
          <p:cNvSpPr txBox="1"/>
          <p:nvPr/>
        </p:nvSpPr>
        <p:spPr>
          <a:xfrm>
            <a:off x="4651056" y="3858267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F281E96-83FB-44C0-D9EE-D25F2C9B05A9}"/>
              </a:ext>
            </a:extLst>
          </p:cNvPr>
          <p:cNvSpPr txBox="1"/>
          <p:nvPr/>
        </p:nvSpPr>
        <p:spPr>
          <a:xfrm>
            <a:off x="4644837" y="4320356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3F8D5AA-966B-188B-573C-D91B566511C1}"/>
              </a:ext>
            </a:extLst>
          </p:cNvPr>
          <p:cNvSpPr/>
          <p:nvPr/>
        </p:nvSpPr>
        <p:spPr>
          <a:xfrm>
            <a:off x="4710178" y="4747441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B3E89E0-9EB6-ACC4-C1DF-4D24635662A9}"/>
              </a:ext>
            </a:extLst>
          </p:cNvPr>
          <p:cNvSpPr txBox="1"/>
          <p:nvPr/>
        </p:nvSpPr>
        <p:spPr>
          <a:xfrm>
            <a:off x="4642489" y="4711906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5489C18-8427-02DC-D256-90711AD9548B}"/>
              </a:ext>
            </a:extLst>
          </p:cNvPr>
          <p:cNvSpPr txBox="1"/>
          <p:nvPr/>
        </p:nvSpPr>
        <p:spPr>
          <a:xfrm>
            <a:off x="4639825" y="2912646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D273507-7DD1-47A2-3AD4-146540518F15}"/>
              </a:ext>
            </a:extLst>
          </p:cNvPr>
          <p:cNvSpPr/>
          <p:nvPr/>
        </p:nvSpPr>
        <p:spPr>
          <a:xfrm>
            <a:off x="4707830" y="5174760"/>
            <a:ext cx="254760" cy="2431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69F8590-AB85-5128-4F93-18623B7F4185}"/>
              </a:ext>
            </a:extLst>
          </p:cNvPr>
          <p:cNvSpPr txBox="1"/>
          <p:nvPr/>
        </p:nvSpPr>
        <p:spPr>
          <a:xfrm>
            <a:off x="4654317" y="5139225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299A3BE-1D87-DD2F-394F-1A781358FAD2}"/>
              </a:ext>
            </a:extLst>
          </p:cNvPr>
          <p:cNvSpPr txBox="1"/>
          <p:nvPr/>
        </p:nvSpPr>
        <p:spPr>
          <a:xfrm>
            <a:off x="2741446" y="3940051"/>
            <a:ext cx="1588922" cy="50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sz="1600" dirty="0">
                <a:solidFill>
                  <a:srgbClr val="92D050"/>
                </a:solidFill>
              </a:rPr>
              <a:t>Gateway Orbit Insertion Burn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E40CEB8-3EBA-B940-A181-9F1748C94670}"/>
              </a:ext>
            </a:extLst>
          </p:cNvPr>
          <p:cNvSpPr/>
          <p:nvPr/>
        </p:nvSpPr>
        <p:spPr>
          <a:xfrm>
            <a:off x="2429800" y="4017349"/>
            <a:ext cx="254760" cy="2431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F941EA7-4435-4F6D-324D-6A45A06C440E}"/>
              </a:ext>
            </a:extLst>
          </p:cNvPr>
          <p:cNvSpPr/>
          <p:nvPr/>
        </p:nvSpPr>
        <p:spPr>
          <a:xfrm>
            <a:off x="2426513" y="4533362"/>
            <a:ext cx="254760" cy="24311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8E4E94E-68E8-33D8-3966-B7A23974482C}"/>
              </a:ext>
            </a:extLst>
          </p:cNvPr>
          <p:cNvSpPr txBox="1"/>
          <p:nvPr/>
        </p:nvSpPr>
        <p:spPr>
          <a:xfrm>
            <a:off x="2365912" y="4504915"/>
            <a:ext cx="43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7149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golith">
            <a:extLst>
              <a:ext uri="{FF2B5EF4-FFF2-40B4-BE49-F238E27FC236}">
                <a16:creationId xmlns:a16="http://schemas.microsoft.com/office/drawing/2014/main" id="{18FC20B3-FF7B-5705-6CF8-6C21CBD1A6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/>
          <a:stretch/>
        </p:blipFill>
        <p:spPr bwMode="auto">
          <a:xfrm>
            <a:off x="971107" y="892175"/>
            <a:ext cx="10249786" cy="576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NASA Artemis">
            <a:extLst>
              <a:ext uri="{FF2B5EF4-FFF2-40B4-BE49-F238E27FC236}">
                <a16:creationId xmlns:a16="http://schemas.microsoft.com/office/drawing/2014/main" id="{46B94C9B-55DC-0B2B-5E49-E00D3D72F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432" y="4488064"/>
            <a:ext cx="6117265" cy="120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829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AAA21668-7E2D-D34B-8F28-D8590BEFEB53}" type="slidenum">
              <a:rPr lang="en-US" dirty="0" smtClean="0"/>
              <a:pPr/>
              <a:t>24</a:t>
            </a:fld>
            <a:endParaRPr lang="en-US"/>
          </a:p>
        </p:txBody>
      </p:sp>
      <p:pic>
        <p:nvPicPr>
          <p:cNvPr id="8" name="ArtemisLogoEnd-Insignia-20210721-4k.mp4" descr="ArtemisLogoEnd-Insignia-20210721-4k.mp4">
            <a:hlinkClick r:id="" action="ppaction://media"/>
            <a:extLst>
              <a:ext uri="{FF2B5EF4-FFF2-40B4-BE49-F238E27FC236}">
                <a16:creationId xmlns:a16="http://schemas.microsoft.com/office/drawing/2014/main" id="{F6506B4E-C7CF-49D7-5E7A-4FD94860BE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9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FAED79-BEBB-C943-A054-D53D35C9D573}"/>
              </a:ext>
            </a:extLst>
          </p:cNvPr>
          <p:cNvGrpSpPr/>
          <p:nvPr/>
        </p:nvGrpSpPr>
        <p:grpSpPr>
          <a:xfrm>
            <a:off x="3630681" y="2414253"/>
            <a:ext cx="4740501" cy="2020583"/>
            <a:chOff x="3630681" y="2780017"/>
            <a:chExt cx="4740501" cy="202058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AE8F73B-1B8D-EE40-87B4-6B5F6DC85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30681" y="2804262"/>
              <a:ext cx="2406437" cy="199633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78D3767-3697-244F-88D8-B6E15A032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3355" y="2780017"/>
              <a:ext cx="2197827" cy="2020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60367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{D02C61E5-08E4-9740-A2A4-CE8AA48E40D3}tf10001079</Template>
  <TotalTime>29370</TotalTime>
  <Words>1233</Words>
  <Application>Microsoft Macintosh PowerPoint</Application>
  <PresentationFormat>Widescreen</PresentationFormat>
  <Paragraphs>302</Paragraphs>
  <Slides>25</Slides>
  <Notes>11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1_Office Theme</vt:lpstr>
      <vt:lpstr>Return to the Moon with Artemis: Overview, Challenges, and the Future</vt:lpstr>
      <vt:lpstr>PowerPoint Presentation</vt:lpstr>
      <vt:lpstr>What is Artemis?</vt:lpstr>
      <vt:lpstr>PowerPoint Presentation</vt:lpstr>
      <vt:lpstr>Stargate access</vt:lpstr>
      <vt:lpstr>Stargate access</vt:lpstr>
      <vt:lpstr>PowerPoint Presentation</vt:lpstr>
      <vt:lpstr>Challenges of Landing at the Lunar South Pole</vt:lpstr>
      <vt:lpstr>PowerPoint Presentation</vt:lpstr>
      <vt:lpstr>Characteristics of the South Pole</vt:lpstr>
      <vt:lpstr>Characteristics of the South Pole</vt:lpstr>
      <vt:lpstr>Characteristics of Near Rectilinear Halo Orbit</vt:lpstr>
      <vt:lpstr>Key Artemis III Landing Requirements</vt:lpstr>
      <vt:lpstr>1. Land within 6 deg latitude of the pole</vt:lpstr>
      <vt:lpstr>2. Surface slope for landing: &lt;10 deg</vt:lpstr>
      <vt:lpstr>3. Surface slope for EVA: &lt;20 deg</vt:lpstr>
      <vt:lpstr>PowerPoint Presentation</vt:lpstr>
      <vt:lpstr>PowerPoint Presentation</vt:lpstr>
      <vt:lpstr>PowerPoint Presentation</vt:lpstr>
      <vt:lpstr>PowerPoint Presentation</vt:lpstr>
      <vt:lpstr>Looking Forward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HLS SE&amp;I SharePoint Overview</dc:title>
  <dc:creator>Percy, Thomas K. (MSFC-LP10)</dc:creator>
  <cp:lastModifiedBy>Dwyer Cianciolo, Alicia M. (LARC-D205)</cp:lastModifiedBy>
  <cp:revision>174</cp:revision>
  <cp:lastPrinted>2022-08-23T14:50:18Z</cp:lastPrinted>
  <dcterms:created xsi:type="dcterms:W3CDTF">2022-02-16T21:34:54Z</dcterms:created>
  <dcterms:modified xsi:type="dcterms:W3CDTF">2022-08-25T21:47:17Z</dcterms:modified>
</cp:coreProperties>
</file>