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416" r:id="rId6"/>
    <p:sldId id="288" r:id="rId7"/>
    <p:sldId id="291" r:id="rId8"/>
    <p:sldId id="292" r:id="rId9"/>
    <p:sldId id="295" r:id="rId10"/>
    <p:sldId id="289" r:id="rId11"/>
    <p:sldId id="415" r:id="rId12"/>
    <p:sldId id="302" r:id="rId13"/>
    <p:sldId id="421" r:id="rId14"/>
    <p:sldId id="298" r:id="rId15"/>
    <p:sldId id="422" r:id="rId16"/>
    <p:sldId id="41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dy, Dennon J. (MSFC-FP01)" initials="CDJ(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0F0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8"/>
    <p:restoredTop sz="84158" autoAdjust="0"/>
  </p:normalViewPr>
  <p:slideViewPr>
    <p:cSldViewPr>
      <p:cViewPr varScale="1">
        <p:scale>
          <a:sx n="87" d="100"/>
          <a:sy n="87" d="100"/>
        </p:scale>
        <p:origin x="192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64BA-EC5F-7044-8E46-08E6AC661C7E}" type="datetimeFigureOut">
              <a:rPr lang="en-US" smtClean="0"/>
              <a:t>8/4/22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A1DE3-1DD7-8E45-A498-B5733D8A3E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2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D21E-4FE0-2043-BE4F-C24A9768FFA7}" type="datetimeFigureOut">
              <a:rPr lang="en-US" smtClean="0"/>
              <a:pPr/>
              <a:t>8/4/22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D4B87-DDEC-6B40-8414-EF18A81A8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77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7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team list illustrates a few things: First, we have a great collaboration spanning multiple institutions.</a:t>
            </a:r>
          </a:p>
          <a:p>
            <a:r>
              <a:rPr lang="en-US" dirty="0"/>
              <a:t>Also, the CLASP missions are thoroughly international, spanning 7 countries, with each partner bringing something critical for the success of the mission.</a:t>
            </a:r>
          </a:p>
          <a:p>
            <a:r>
              <a:rPr lang="en-US" dirty="0"/>
              <a:t>And, we have not one PI, but 4 CO-PIs, emphasizing that we can’t do this without the contributions of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5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Proposal submitted 10/7/2020 – Launched on 10/8/2021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366 Days!!  Thanks to this great team.</a:t>
            </a:r>
          </a:p>
          <a:p>
            <a:r>
              <a:rPr lang="en-US" dirty="0"/>
              <a:t>Despite COVID, international travel restrictions, quarantine rules</a:t>
            </a:r>
          </a:p>
          <a:p>
            <a:r>
              <a:rPr lang="en-US" dirty="0"/>
              <a:t>You might recall we had a launch slip of three days: Every detail matters!  Fuller explanation available on request.</a:t>
            </a:r>
          </a:p>
          <a:p>
            <a:endParaRPr lang="en-US" dirty="0"/>
          </a:p>
          <a:p>
            <a:r>
              <a:rPr lang="en-US" dirty="0"/>
              <a:t>(The full “Just off the Pad” notification includes remarks about the 10-minute delay, and contact info for MM and MOM.  Email from Sarah Ross, 10/08/2021.)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2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3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required times:</a:t>
            </a:r>
          </a:p>
          <a:p>
            <a:r>
              <a:rPr lang="en-US" dirty="0" err="1"/>
              <a:t>d.c.</a:t>
            </a:r>
            <a:r>
              <a:rPr lang="en-US" dirty="0"/>
              <a:t>, 13s</a:t>
            </a:r>
          </a:p>
          <a:p>
            <a:r>
              <a:rPr lang="en-US" dirty="0" err="1"/>
              <a:t>plage</a:t>
            </a:r>
            <a:r>
              <a:rPr lang="en-US" dirty="0"/>
              <a:t>, 63s</a:t>
            </a:r>
          </a:p>
          <a:p>
            <a:r>
              <a:rPr lang="en-US" dirty="0"/>
              <a:t>QS, 33s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8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Emph</a:t>
            </a:r>
            <a:r>
              <a:rPr lang="en-US" dirty="0"/>
              <a:t>: We started with an idea, which worked.  Then the NSROC tech thought of a way to make it BETTER.  That worked too!</a:t>
            </a:r>
          </a:p>
          <a:p>
            <a:r>
              <a:rPr lang="en-US" dirty="0"/>
              <a:t>We required at least 8 </a:t>
            </a:r>
            <a:r>
              <a:rPr lang="en-US" dirty="0" err="1"/>
              <a:t>pointings</a:t>
            </a:r>
            <a:r>
              <a:rPr lang="en-US" dirty="0"/>
              <a:t>, figured we should get 12+.  We actually got 16. 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31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1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0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5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2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9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resource with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18166" y="1061357"/>
            <a:ext cx="5052333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18166" y="3864428"/>
            <a:ext cx="5052333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88000" y="1033463"/>
            <a:ext cx="3275013" cy="5380037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52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4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3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2666" y="6723592"/>
            <a:ext cx="2895600" cy="134408"/>
          </a:xfrm>
        </p:spPr>
        <p:txBody>
          <a:bodyPr/>
          <a:lstStyle>
            <a:lvl1pPr>
              <a:defRPr sz="6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267" y="93134"/>
            <a:ext cx="762000" cy="6299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85800"/>
            <a:ext cx="8382000" cy="0"/>
          </a:xfrm>
          <a:prstGeom prst="line">
            <a:avLst/>
          </a:prstGeom>
          <a:ln w="2222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TO symbo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1" y="27810"/>
            <a:ext cx="935139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0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88667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F699B-3E5D-6A4B-A517-E5CCB869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ECFA0-A6A9-744C-B8F3-5241BD01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E23F8-3770-6447-AFF6-6A23C168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9FF9C-520A-3745-A0F8-0380B93A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66" y="771252"/>
            <a:ext cx="3227267" cy="3851205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6B1664B-FDC8-9145-A22E-8271204132D8}"/>
              </a:ext>
            </a:extLst>
          </p:cNvPr>
          <p:cNvSpPr txBox="1">
            <a:spLocks noChangeArrowheads="1"/>
          </p:cNvSpPr>
          <p:nvPr/>
        </p:nvSpPr>
        <p:spPr>
          <a:xfrm>
            <a:off x="-25400" y="16933"/>
            <a:ext cx="8991600" cy="754319"/>
          </a:xfrm>
          <a:prstGeom prst="rect">
            <a:avLst/>
          </a:prstGeom>
          <a:noFill/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Ultraviolet Mapping of Polarization Profiles in </a:t>
            </a:r>
          </a:p>
          <a:p>
            <a:r>
              <a:rPr lang="en-US" sz="2000" b="1" dirty="0" err="1"/>
              <a:t>Chromospheric</a:t>
            </a:r>
            <a:r>
              <a:rPr lang="en-US" sz="2000" b="1" dirty="0"/>
              <a:t> </a:t>
            </a:r>
            <a:r>
              <a:rPr lang="en-US" sz="2000" b="1" dirty="0" err="1"/>
              <a:t>Plage</a:t>
            </a:r>
            <a:r>
              <a:rPr lang="en-US" sz="2000" b="1" dirty="0"/>
              <a:t> with CLASP2.1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7C241-C18F-1142-A7C2-6FC7FF97A3C3}"/>
              </a:ext>
            </a:extLst>
          </p:cNvPr>
          <p:cNvSpPr txBox="1"/>
          <p:nvPr/>
        </p:nvSpPr>
        <p:spPr>
          <a:xfrm>
            <a:off x="427566" y="4626564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David E. McKenzie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Ryohko</a:t>
            </a:r>
            <a:r>
              <a:rPr lang="en-US" sz="1600" dirty="0"/>
              <a:t> Ishikawa</a:t>
            </a:r>
            <a:r>
              <a:rPr lang="en-US" sz="1600" baseline="30000" dirty="0"/>
              <a:t>2</a:t>
            </a:r>
            <a:r>
              <a:rPr lang="en-US" sz="1600" dirty="0"/>
              <a:t>, Javier Trujillo Bueno</a:t>
            </a:r>
            <a:r>
              <a:rPr lang="en-US" sz="1600" baseline="30000" dirty="0"/>
              <a:t>3</a:t>
            </a:r>
            <a:r>
              <a:rPr lang="en-US" sz="1600" dirty="0"/>
              <a:t>, Frederic Auchere</a:t>
            </a:r>
            <a:r>
              <a:rPr lang="en-US" sz="1600" baseline="30000" dirty="0"/>
              <a:t>4</a:t>
            </a:r>
            <a:r>
              <a:rPr lang="en-US" sz="1600" dirty="0"/>
              <a:t>, Ken Kobayashi</a:t>
            </a:r>
            <a:r>
              <a:rPr lang="en-US" sz="1600" baseline="30000" dirty="0"/>
              <a:t>1</a:t>
            </a:r>
            <a:r>
              <a:rPr lang="en-US" sz="1600" dirty="0"/>
              <a:t>, Amy Winebarger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Ryouhei</a:t>
            </a:r>
            <a:r>
              <a:rPr lang="en-US" sz="1600" dirty="0"/>
              <a:t> Kano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Donguk</a:t>
            </a:r>
            <a:r>
              <a:rPr lang="en-US" sz="1600" dirty="0"/>
              <a:t> Song</a:t>
            </a:r>
            <a:r>
              <a:rPr lang="en-US" sz="1600" baseline="30000" dirty="0"/>
              <a:t>2,5</a:t>
            </a:r>
            <a:r>
              <a:rPr lang="en-US" sz="1600" dirty="0"/>
              <a:t>, </a:t>
            </a:r>
            <a:r>
              <a:rPr lang="en-US" sz="1600" dirty="0" err="1"/>
              <a:t>Takenori</a:t>
            </a:r>
            <a:r>
              <a:rPr lang="en-US" sz="1600" dirty="0"/>
              <a:t> </a:t>
            </a:r>
            <a:r>
              <a:rPr lang="en-US" sz="1600" dirty="0" err="1"/>
              <a:t>Joten</a:t>
            </a:r>
            <a:r>
              <a:rPr lang="en-US" sz="1600" dirty="0"/>
              <a:t> Okamoto</a:t>
            </a:r>
            <a:r>
              <a:rPr lang="en-US" sz="1600" baseline="30000" dirty="0"/>
              <a:t>2</a:t>
            </a:r>
            <a:r>
              <a:rPr lang="en-US" sz="1600" dirty="0"/>
              <a:t>, Laurel Rachmeler</a:t>
            </a:r>
            <a:r>
              <a:rPr lang="en-US" sz="1600" baseline="30000" dirty="0"/>
              <a:t>6</a:t>
            </a:r>
            <a:r>
              <a:rPr lang="en-US" sz="1600" dirty="0"/>
              <a:t>, Bart De Pontieu</a:t>
            </a:r>
            <a:r>
              <a:rPr lang="en-US" sz="1600" baseline="30000" dirty="0"/>
              <a:t>7</a:t>
            </a:r>
            <a:r>
              <a:rPr lang="en-US" sz="1600" dirty="0"/>
              <a:t>, Genevieve Vigil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b="1" dirty="0"/>
              <a:t>Adam Kobelski</a:t>
            </a:r>
            <a:r>
              <a:rPr lang="en-US" sz="1600" baseline="30000" dirty="0"/>
              <a:t>1</a:t>
            </a:r>
            <a:r>
              <a:rPr lang="en-US" sz="1600" dirty="0"/>
              <a:t>, Luca Belluzzi</a:t>
            </a:r>
            <a:r>
              <a:rPr lang="en-US" sz="1600" baseline="30000" dirty="0"/>
              <a:t>8</a:t>
            </a:r>
            <a:r>
              <a:rPr lang="en-US" sz="1600" dirty="0"/>
              <a:t>, Ernest </a:t>
            </a:r>
            <a:r>
              <a:rPr lang="en-US" sz="1600" dirty="0" err="1"/>
              <a:t>Alsina</a:t>
            </a:r>
            <a:r>
              <a:rPr lang="en-US" sz="1600" dirty="0"/>
              <a:t> Ballester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  <a:r>
              <a:rPr lang="en-US" sz="1600" dirty="0" err="1"/>
              <a:t>Tanausú</a:t>
            </a:r>
            <a:r>
              <a:rPr lang="en-US" sz="1600" dirty="0"/>
              <a:t> del Pino Aleman</a:t>
            </a:r>
            <a:r>
              <a:rPr lang="en-US" sz="1600" baseline="30000" dirty="0"/>
              <a:t>3</a:t>
            </a:r>
            <a:r>
              <a:rPr lang="en-US" sz="1600" dirty="0"/>
              <a:t>, Christian Bethge</a:t>
            </a:r>
            <a:r>
              <a:rPr lang="en-US" sz="1600" baseline="30000" dirty="0"/>
              <a:t>9</a:t>
            </a:r>
            <a:r>
              <a:rPr lang="en-US" sz="1600" dirty="0"/>
              <a:t>, Taro Sakao</a:t>
            </a:r>
            <a:r>
              <a:rPr lang="en-US" sz="1600" baseline="30000" dirty="0"/>
              <a:t>10</a:t>
            </a:r>
            <a:r>
              <a:rPr lang="en-US" sz="1600" dirty="0"/>
              <a:t>, Jiri Stepan</a:t>
            </a:r>
            <a:r>
              <a:rPr lang="en-US" sz="1600" baseline="30000" dirty="0"/>
              <a:t>11</a:t>
            </a:r>
            <a:endParaRPr lang="en-US" sz="1600" dirty="0"/>
          </a:p>
          <a:p>
            <a:pPr algn="ctr"/>
            <a:r>
              <a:rPr lang="en-US" sz="1600" dirty="0"/>
              <a:t> </a:t>
            </a:r>
          </a:p>
          <a:p>
            <a:pPr algn="ctr"/>
            <a:r>
              <a:rPr lang="en-US" sz="1600" baseline="30000" dirty="0"/>
              <a:t>1</a:t>
            </a:r>
            <a:r>
              <a:rPr lang="en-US" sz="1600" dirty="0"/>
              <a:t>NASA MSFC; </a:t>
            </a:r>
            <a:r>
              <a:rPr lang="en-US" sz="1600" baseline="30000" dirty="0"/>
              <a:t>2</a:t>
            </a:r>
            <a:r>
              <a:rPr lang="en-US" sz="1600" dirty="0"/>
              <a:t>NAOJ; </a:t>
            </a:r>
            <a:r>
              <a:rPr lang="en-US" sz="1600" baseline="30000" dirty="0"/>
              <a:t>3</a:t>
            </a:r>
            <a:r>
              <a:rPr lang="en-US" sz="1600" dirty="0"/>
              <a:t>IAC; </a:t>
            </a:r>
            <a:r>
              <a:rPr lang="en-US" sz="1600" baseline="30000" dirty="0"/>
              <a:t>4</a:t>
            </a:r>
            <a:r>
              <a:rPr lang="en-US" sz="1600" dirty="0"/>
              <a:t>IAS; </a:t>
            </a:r>
            <a:r>
              <a:rPr lang="en-US" sz="1600" baseline="30000" dirty="0"/>
              <a:t>5</a:t>
            </a:r>
            <a:r>
              <a:rPr lang="en-US" sz="1600" dirty="0"/>
              <a:t>KASI; </a:t>
            </a:r>
            <a:r>
              <a:rPr lang="en-US" sz="1600" baseline="30000" dirty="0"/>
              <a:t>6</a:t>
            </a:r>
            <a:r>
              <a:rPr lang="en-US" sz="1600" dirty="0"/>
              <a:t>NOAA; </a:t>
            </a:r>
            <a:r>
              <a:rPr lang="en-US" sz="1600" baseline="30000" dirty="0"/>
              <a:t>7</a:t>
            </a:r>
            <a:r>
              <a:rPr lang="en-US" sz="1600" dirty="0"/>
              <a:t>LMSAL; </a:t>
            </a:r>
            <a:r>
              <a:rPr lang="en-US" sz="1600" baseline="30000" dirty="0"/>
              <a:t>8</a:t>
            </a:r>
            <a:r>
              <a:rPr lang="en-US" sz="1600" dirty="0"/>
              <a:t>IRSOL; </a:t>
            </a:r>
            <a:r>
              <a:rPr lang="en-US" sz="1600" baseline="30000" dirty="0"/>
              <a:t>9</a:t>
            </a:r>
            <a:r>
              <a:rPr lang="en-US" sz="1600" dirty="0"/>
              <a:t>CU-Boulder; </a:t>
            </a:r>
            <a:r>
              <a:rPr lang="en-US" sz="1600" baseline="30000" dirty="0"/>
              <a:t>10</a:t>
            </a:r>
            <a:r>
              <a:rPr lang="en-US" sz="1600" dirty="0"/>
              <a:t>ISAS/JAXA; </a:t>
            </a:r>
            <a:r>
              <a:rPr lang="en-US" sz="1600" baseline="30000" dirty="0"/>
              <a:t>11</a:t>
            </a:r>
            <a:r>
              <a:rPr lang="en-US" sz="1600" dirty="0"/>
              <a:t>Academy of Sciences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10344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6" name="QL_SJ_SP.mov" descr="QL_SJ_SP.mov">
            <a:hlinkClick r:id="" action="ppaction://media"/>
            <a:extLst>
              <a:ext uri="{FF2B5EF4-FFF2-40B4-BE49-F238E27FC236}">
                <a16:creationId xmlns:a16="http://schemas.microsoft.com/office/drawing/2014/main" id="{7E88A6A4-5449-2748-8FFE-FF874FB22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13" y="747891"/>
            <a:ext cx="7639050" cy="611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04B3B9-B6F9-274C-A70D-8A3DC9D5E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039BF1-02D7-ADD5-E31B-45D22BD2F3AA}"/>
              </a:ext>
            </a:extLst>
          </p:cNvPr>
          <p:cNvSpPr txBox="1"/>
          <p:nvPr/>
        </p:nvSpPr>
        <p:spPr>
          <a:xfrm>
            <a:off x="1447800" y="5606348"/>
            <a:ext cx="2667000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Raw data from CLASP2.1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C21D4D-AC03-61AE-357F-16917F4FC263}"/>
              </a:ext>
            </a:extLst>
          </p:cNvPr>
          <p:cNvSpPr txBox="1"/>
          <p:nvPr/>
        </p:nvSpPr>
        <p:spPr>
          <a:xfrm rot="16200000">
            <a:off x="-195709" y="3574217"/>
            <a:ext cx="1828800" cy="305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Calibri"/>
              </a:rPr>
              <a:t>Direction of slit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5AFD47-D0E8-03FA-1593-B2D7CAB2899D}"/>
              </a:ext>
            </a:extLst>
          </p:cNvPr>
          <p:cNvCxnSpPr/>
          <p:nvPr/>
        </p:nvCxnSpPr>
        <p:spPr>
          <a:xfrm flipV="1">
            <a:off x="1066800" y="3193345"/>
            <a:ext cx="0" cy="12192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6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4B3B9-B6F9-274C-A70D-8A3DC9D5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7" name="CLASP2.1_demodulated.mp4" descr="CLASP2.1_demodulated.mp4">
            <a:hlinkClick r:id="" action="ppaction://media"/>
            <a:extLst>
              <a:ext uri="{FF2B5EF4-FFF2-40B4-BE49-F238E27FC236}">
                <a16:creationId xmlns:a16="http://schemas.microsoft.com/office/drawing/2014/main" id="{2EB5E768-13E1-B075-A5D2-B37FDBAF1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562" y="1289029"/>
            <a:ext cx="7232876" cy="4349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AA3CE-B90B-82E3-C5C1-4BF83F9AE405}"/>
              </a:ext>
            </a:extLst>
          </p:cNvPr>
          <p:cNvSpPr txBox="1"/>
          <p:nvPr/>
        </p:nvSpPr>
        <p:spPr>
          <a:xfrm>
            <a:off x="2452544" y="5959353"/>
            <a:ext cx="4461388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Demodulated I, V, Q, U from CLASP2.1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1BE1F9-3174-6A1F-6D1E-B6E3B8197B4B}"/>
              </a:ext>
            </a:extLst>
          </p:cNvPr>
          <p:cNvSpPr txBox="1"/>
          <p:nvPr/>
        </p:nvSpPr>
        <p:spPr>
          <a:xfrm>
            <a:off x="530338" y="762000"/>
            <a:ext cx="1828800" cy="305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Calibri"/>
              </a:rPr>
              <a:t>Direction of slit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91BB42-9370-B8E2-0EC5-D713BA988A61}"/>
              </a:ext>
            </a:extLst>
          </p:cNvPr>
          <p:cNvCxnSpPr>
            <a:cxnSpLocks/>
          </p:cNvCxnSpPr>
          <p:nvPr/>
        </p:nvCxnSpPr>
        <p:spPr>
          <a:xfrm>
            <a:off x="987538" y="1143000"/>
            <a:ext cx="99366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256944" y="775786"/>
            <a:ext cx="4509955" cy="4784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Stacking the exposures from 16 positions, side by side, creates a “raster image” of the target area.</a:t>
            </a:r>
          </a:p>
          <a:p>
            <a:r>
              <a:rPr lang="en-US" sz="1800" dirty="0"/>
              <a:t>With a full spectrum at each of the 16 positions, we can select any wavelength to produce a raster map for the same region, sampling a variety of heights.</a:t>
            </a:r>
          </a:p>
          <a:p>
            <a:pPr lvl="1"/>
            <a:r>
              <a:rPr lang="en-US" sz="1400" dirty="0"/>
              <a:t>Examples: Two different heights sampled by portions of the Mg II </a:t>
            </a:r>
            <a:r>
              <a:rPr lang="en-US" sz="1400" i="1" dirty="0"/>
              <a:t>k</a:t>
            </a:r>
            <a:r>
              <a:rPr lang="en-US" sz="1400" dirty="0"/>
              <a:t> line (K2R and K3).</a:t>
            </a:r>
          </a:p>
          <a:p>
            <a:r>
              <a:rPr lang="en-US" sz="1800" dirty="0"/>
              <a:t>The polarization results, and the magnetic field strengths, will be shown in the same way.  This will be the first-ever UV magnetogram of the chromosphere.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4FCD5E-FDCE-7A4B-A570-CFD739171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3" t="13860" r="7038" b="13860"/>
          <a:stretch/>
        </p:blipFill>
        <p:spPr>
          <a:xfrm>
            <a:off x="260169" y="929072"/>
            <a:ext cx="4065455" cy="438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B564B-040B-1D42-BCA1-C0F548D86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071" y="-13786"/>
            <a:ext cx="270710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C0B6E-028C-764D-9E7F-083C9315D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15" y="-14443"/>
            <a:ext cx="2707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Team</a:t>
            </a:r>
            <a:endParaRPr lang="en-US" sz="2000" b="1" dirty="0"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1" y="1117704"/>
            <a:ext cx="8686799" cy="4686300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David McKenzie (NASA/MSFC), PI</a:t>
            </a:r>
          </a:p>
          <a:p>
            <a:pPr marL="0" indent="0">
              <a:buNone/>
            </a:pPr>
            <a:r>
              <a:rPr lang="en-US" sz="1800" b="1" dirty="0" err="1"/>
              <a:t>Ryohko</a:t>
            </a:r>
            <a:r>
              <a:rPr lang="en-US" sz="1800" b="1" dirty="0"/>
              <a:t> Ishikawa (NAOJ), Co-PI</a:t>
            </a:r>
          </a:p>
          <a:p>
            <a:pPr marL="0" indent="0">
              <a:buNone/>
            </a:pPr>
            <a:r>
              <a:rPr lang="en-US" sz="1800" b="1" dirty="0"/>
              <a:t>Javier Trujillo Bueno (IAC), Co-PI</a:t>
            </a:r>
          </a:p>
          <a:p>
            <a:pPr marL="0" indent="0">
              <a:buNone/>
            </a:pPr>
            <a:r>
              <a:rPr lang="en-US" sz="1800" b="1" dirty="0"/>
              <a:t>Frédéric </a:t>
            </a:r>
            <a:r>
              <a:rPr lang="en-US" sz="1800" b="1" dirty="0" err="1"/>
              <a:t>Auchère</a:t>
            </a:r>
            <a:r>
              <a:rPr lang="en-US" sz="1800" b="1" dirty="0"/>
              <a:t> (IAS), Co-PI</a:t>
            </a:r>
          </a:p>
          <a:p>
            <a:pPr marL="0" indent="0">
              <a:buNone/>
            </a:pPr>
            <a:r>
              <a:rPr lang="en-US" sz="1800" dirty="0"/>
              <a:t>Ken Kobayashi (NASA/MSFC), </a:t>
            </a:r>
            <a:r>
              <a:rPr lang="en-US" sz="1800" dirty="0" err="1"/>
              <a:t>DepPI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Takenori</a:t>
            </a:r>
            <a:r>
              <a:rPr lang="en-US" sz="1800" dirty="0"/>
              <a:t> Okamoto (NAOJ), PS</a:t>
            </a:r>
          </a:p>
          <a:p>
            <a:pPr marL="0" indent="0">
              <a:buNone/>
            </a:pPr>
            <a:r>
              <a:rPr lang="en-US" sz="1800" dirty="0" err="1"/>
              <a:t>Donguk</a:t>
            </a:r>
            <a:r>
              <a:rPr lang="en-US" sz="1800" dirty="0"/>
              <a:t> Song (KASI), IS</a:t>
            </a:r>
          </a:p>
          <a:p>
            <a:pPr marL="0" indent="0">
              <a:buNone/>
            </a:pPr>
            <a:r>
              <a:rPr lang="en-US" sz="1800" dirty="0"/>
              <a:t>Anthony Guillory (NASA/MSFC), PM</a:t>
            </a:r>
          </a:p>
          <a:p>
            <a:pPr marL="0" indent="0">
              <a:buNone/>
            </a:pPr>
            <a:r>
              <a:rPr lang="en-US" sz="1800" dirty="0"/>
              <a:t>Libby Creel (NASA/MSFC), PM</a:t>
            </a:r>
          </a:p>
          <a:p>
            <a:pPr marL="0" indent="0">
              <a:buNone/>
            </a:pPr>
            <a:r>
              <a:rPr lang="en-US" sz="1800" dirty="0"/>
              <a:t>Howard </a:t>
            </a:r>
            <a:r>
              <a:rPr lang="en-US" sz="1800" dirty="0" err="1"/>
              <a:t>SooHoo</a:t>
            </a:r>
            <a:r>
              <a:rPr lang="en-US" sz="1800" dirty="0"/>
              <a:t> (NASA/MSFC), CE</a:t>
            </a:r>
          </a:p>
          <a:p>
            <a:pPr marL="0" indent="0">
              <a:buNone/>
            </a:pPr>
            <a:r>
              <a:rPr lang="en-US" sz="1800" dirty="0" err="1"/>
              <a:t>Ryouhei</a:t>
            </a:r>
            <a:r>
              <a:rPr lang="en-US" sz="1800" dirty="0"/>
              <a:t> Kano (NAOJ)</a:t>
            </a:r>
          </a:p>
          <a:p>
            <a:pPr marL="0" indent="0">
              <a:buNone/>
            </a:pPr>
            <a:r>
              <a:rPr lang="en-US" sz="1800" dirty="0"/>
              <a:t>Amy Winebarger (NASA/MSFC)</a:t>
            </a:r>
          </a:p>
          <a:p>
            <a:pPr marL="0" indent="0">
              <a:buNone/>
            </a:pPr>
            <a:r>
              <a:rPr lang="en-US" sz="1800" dirty="0"/>
              <a:t>Genevieve Vigil (NASA/MSFC)</a:t>
            </a:r>
          </a:p>
          <a:p>
            <a:pPr marL="0" indent="0">
              <a:buNone/>
            </a:pPr>
            <a:r>
              <a:rPr lang="en-US" sz="1800" dirty="0"/>
              <a:t>Brent </a:t>
            </a:r>
            <a:r>
              <a:rPr lang="en-US" sz="1800" dirty="0" err="1"/>
              <a:t>Beabout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 err="1"/>
              <a:t>Dyana</a:t>
            </a:r>
            <a:r>
              <a:rPr lang="en-US" sz="1800" dirty="0"/>
              <a:t> </a:t>
            </a:r>
            <a:r>
              <a:rPr lang="en-US" sz="1800" dirty="0" err="1"/>
              <a:t>Beabout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/>
              <a:t>Andy Young (NASA/MSFC)</a:t>
            </a:r>
          </a:p>
          <a:p>
            <a:pPr marL="0" indent="0">
              <a:buNone/>
            </a:pPr>
            <a:r>
              <a:rPr lang="en-US" sz="1800" dirty="0"/>
              <a:t>Harlan Haight (NASA/MSFC)</a:t>
            </a:r>
          </a:p>
          <a:p>
            <a:pPr marL="0" indent="0">
              <a:buNone/>
            </a:pPr>
            <a:r>
              <a:rPr lang="en-US" sz="1800" dirty="0"/>
              <a:t>William Hogue (NASA/MSFC)</a:t>
            </a:r>
          </a:p>
          <a:p>
            <a:pPr marL="0" indent="0">
              <a:buNone/>
            </a:pPr>
            <a:r>
              <a:rPr lang="en-US" sz="1800" dirty="0"/>
              <a:t>Adam </a:t>
            </a:r>
            <a:r>
              <a:rPr lang="en-US" sz="1800" dirty="0" err="1"/>
              <a:t>Kobelski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/>
              <a:t>Laurel </a:t>
            </a:r>
            <a:r>
              <a:rPr lang="en-US" sz="1800" dirty="0" err="1"/>
              <a:t>Rachmeler</a:t>
            </a:r>
            <a:r>
              <a:rPr lang="en-US" sz="1800" dirty="0"/>
              <a:t> (NOAA)</a:t>
            </a:r>
          </a:p>
          <a:p>
            <a:pPr marL="0" indent="0">
              <a:buNone/>
            </a:pPr>
            <a:r>
              <a:rPr lang="en-US" sz="1800" dirty="0"/>
              <a:t>Christian </a:t>
            </a:r>
            <a:r>
              <a:rPr lang="en-US" sz="1800" dirty="0" err="1"/>
              <a:t>Bethge</a:t>
            </a:r>
            <a:r>
              <a:rPr lang="en-US" sz="1800" dirty="0"/>
              <a:t> (</a:t>
            </a:r>
            <a:r>
              <a:rPr lang="en-US" sz="1800" dirty="0" err="1"/>
              <a:t>U.Colo</a:t>
            </a:r>
            <a:r>
              <a:rPr lang="en-US" sz="1800" dirty="0"/>
              <a:t>.)</a:t>
            </a:r>
          </a:p>
          <a:p>
            <a:pPr marL="0" indent="0">
              <a:buNone/>
            </a:pPr>
            <a:r>
              <a:rPr lang="en-US" sz="1800" dirty="0"/>
              <a:t>Bart De </a:t>
            </a:r>
            <a:r>
              <a:rPr lang="en-US" sz="1800" dirty="0" err="1"/>
              <a:t>Pontieu</a:t>
            </a:r>
            <a:r>
              <a:rPr lang="en-US" sz="1800" dirty="0"/>
              <a:t> (LMSAL)</a:t>
            </a:r>
          </a:p>
          <a:p>
            <a:pPr marL="0" indent="0">
              <a:buNone/>
            </a:pPr>
            <a:r>
              <a:rPr lang="en-US" sz="1800" dirty="0"/>
              <a:t>Taro </a:t>
            </a:r>
            <a:r>
              <a:rPr lang="en-US" sz="1800" dirty="0" err="1"/>
              <a:t>Sakao</a:t>
            </a:r>
            <a:r>
              <a:rPr lang="en-US" sz="1800" dirty="0"/>
              <a:t> (JAXA)</a:t>
            </a:r>
          </a:p>
          <a:p>
            <a:pPr marL="0" indent="0">
              <a:buNone/>
            </a:pPr>
            <a:r>
              <a:rPr lang="en-US" sz="1800" dirty="0"/>
              <a:t>Luca </a:t>
            </a:r>
            <a:r>
              <a:rPr lang="en-US" sz="1800" dirty="0" err="1"/>
              <a:t>Belluzzi</a:t>
            </a:r>
            <a:r>
              <a:rPr lang="en-US" sz="1800" dirty="0"/>
              <a:t> (IRSOL)</a:t>
            </a:r>
          </a:p>
          <a:p>
            <a:pPr marL="0" indent="0">
              <a:buNone/>
            </a:pPr>
            <a:r>
              <a:rPr lang="en-US" sz="1800" dirty="0" err="1"/>
              <a:t>Jirí</a:t>
            </a:r>
            <a:r>
              <a:rPr lang="en-US" sz="1800" dirty="0"/>
              <a:t> </a:t>
            </a:r>
            <a:r>
              <a:rPr lang="en-US" sz="1800" dirty="0" err="1"/>
              <a:t>Štêpán</a:t>
            </a:r>
            <a:r>
              <a:rPr lang="en-US" sz="1800" dirty="0"/>
              <a:t> (ASCR)</a:t>
            </a:r>
          </a:p>
          <a:p>
            <a:pPr marL="0" indent="0">
              <a:buNone/>
            </a:pPr>
            <a:r>
              <a:rPr lang="en-US" sz="1800" dirty="0" err="1"/>
              <a:t>Tanausú</a:t>
            </a:r>
            <a:r>
              <a:rPr lang="en-US" sz="1800" dirty="0"/>
              <a:t> del Pino </a:t>
            </a:r>
            <a:r>
              <a:rPr lang="en-US" sz="1800" dirty="0" err="1"/>
              <a:t>Alemán</a:t>
            </a:r>
            <a:r>
              <a:rPr lang="en-US" sz="1800" dirty="0"/>
              <a:t> (IAC)</a:t>
            </a:r>
          </a:p>
          <a:p>
            <a:pPr marL="0" indent="0">
              <a:buNone/>
            </a:pPr>
            <a:r>
              <a:rPr lang="en-US" sz="1800" dirty="0"/>
              <a:t>Ernest </a:t>
            </a:r>
            <a:r>
              <a:rPr lang="en-US" sz="1800" dirty="0" err="1"/>
              <a:t>Alsina</a:t>
            </a:r>
            <a:r>
              <a:rPr lang="en-US" sz="1800" dirty="0"/>
              <a:t> </a:t>
            </a:r>
            <a:r>
              <a:rPr lang="en-US" sz="1800" dirty="0" err="1"/>
              <a:t>Ballester</a:t>
            </a:r>
            <a:r>
              <a:rPr lang="en-US" sz="1800" dirty="0"/>
              <a:t> (IAC)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2FEE5-C3DF-804D-9896-AFE6D1BAA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Launch: 08 October 2021</a:t>
            </a:r>
            <a:endParaRPr lang="en-US" sz="20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4A2D0-2649-814F-9D65-14C8D98BF8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174A99-8852-2948-8B5A-4B8A792A71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776" y="1090897"/>
            <a:ext cx="3718560" cy="464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FE4CF-7B58-ED42-8AC4-EF7890F3A2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" y="1090897"/>
            <a:ext cx="3718561" cy="4648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B40AF-7343-B211-B34B-217912AA4075}"/>
              </a:ext>
            </a:extLst>
          </p:cNvPr>
          <p:cNvSpPr txBox="1"/>
          <p:nvPr/>
        </p:nvSpPr>
        <p:spPr>
          <a:xfrm>
            <a:off x="6352736" y="577426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WSMR Photo</a:t>
            </a:r>
          </a:p>
        </p:txBody>
      </p:sp>
    </p:spTree>
    <p:extLst>
      <p:ext uri="{BB962C8B-B14F-4D97-AF65-F5344CB8AC3E}">
        <p14:creationId xmlns:p14="http://schemas.microsoft.com/office/powerpoint/2010/main" val="81448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Vital Statistics</a:t>
            </a:r>
            <a:endParaRPr lang="en-US" sz="20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BC81D-109D-D94E-ACCA-516BD46D4825}"/>
              </a:ext>
            </a:extLst>
          </p:cNvPr>
          <p:cNvSpPr txBox="1"/>
          <p:nvPr/>
        </p:nvSpPr>
        <p:spPr>
          <a:xfrm>
            <a:off x="762000" y="852285"/>
            <a:ext cx="295607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“JUST OFF THE PAD” </a:t>
            </a:r>
            <a:r>
              <a:rPr lang="en-US" sz="1100" dirty="0"/>
              <a:t>[excerpted]</a:t>
            </a:r>
          </a:p>
          <a:p>
            <a:endParaRPr lang="en-US" sz="1100" b="1" dirty="0"/>
          </a:p>
          <a:p>
            <a:r>
              <a:rPr lang="en-US" sz="1100" b="1" dirty="0"/>
              <a:t>DATE LAUNCHED  </a:t>
            </a:r>
            <a:r>
              <a:rPr lang="en-US" sz="1100" dirty="0"/>
              <a:t>Oct 8, 2021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TIME:  </a:t>
            </a:r>
            <a:r>
              <a:rPr lang="en-US" sz="1100" dirty="0"/>
              <a:t>11:40:00.5 MT                         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TYPE OF ROCKET:</a:t>
            </a:r>
            <a:r>
              <a:rPr lang="en-US" sz="1100" dirty="0"/>
              <a:t> Terrier Mk70 - Black Brant Mk 4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FLIGHT NO:  </a:t>
            </a:r>
            <a:r>
              <a:rPr lang="en-US" sz="1100" dirty="0"/>
              <a:t>36.374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LAUNCH SITE:</a:t>
            </a:r>
            <a:r>
              <a:rPr lang="en-US" sz="1100" dirty="0"/>
              <a:t>  White Sands Missile Range, NM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ALTITUDE PREDICTED:</a:t>
            </a:r>
            <a:r>
              <a:rPr lang="en-US" sz="1100" dirty="0"/>
              <a:t>   267.4 km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ACTUAL ALTITUDE:  </a:t>
            </a:r>
            <a:r>
              <a:rPr lang="en-US" sz="1100" dirty="0"/>
              <a:t> 272.4</a:t>
            </a:r>
            <a:r>
              <a:rPr lang="en-US" sz="1100" b="1" dirty="0"/>
              <a:t> </a:t>
            </a:r>
            <a:r>
              <a:rPr lang="en-US" sz="1100" dirty="0"/>
              <a:t>km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PAYLOAD WEIGHT:</a:t>
            </a:r>
            <a:r>
              <a:rPr lang="en-US" sz="1100" dirty="0"/>
              <a:t>   1251 lbs.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ACS SYSTEM:  </a:t>
            </a:r>
            <a:r>
              <a:rPr lang="en-US" sz="1100" dirty="0"/>
              <a:t>SPARCS VII</a:t>
            </a:r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RECOVERY SYSTEM:  </a:t>
            </a:r>
            <a:r>
              <a:rPr lang="en-US" sz="1100" dirty="0"/>
              <a:t>1250#</a:t>
            </a:r>
            <a:r>
              <a:rPr lang="en-US" sz="1100" b="1" dirty="0"/>
              <a:t> </a:t>
            </a:r>
            <a:r>
              <a:rPr lang="en-US" sz="1100" dirty="0" err="1"/>
              <a:t>NFORSe</a:t>
            </a:r>
            <a:endParaRPr lang="en-US" sz="1100" dirty="0"/>
          </a:p>
          <a:p>
            <a:r>
              <a:rPr lang="en-US" sz="1100" dirty="0"/>
              <a:t> </a:t>
            </a:r>
          </a:p>
          <a:p>
            <a:r>
              <a:rPr lang="en-US" sz="1100" b="1" dirty="0"/>
              <a:t>EXPERIMENT:  </a:t>
            </a:r>
            <a:r>
              <a:rPr lang="en-US" sz="1100" dirty="0"/>
              <a:t>The experiment reports good and promising data. Initial pointing was right on target and allowed for 15 manual </a:t>
            </a:r>
            <a:r>
              <a:rPr lang="en-US" sz="1100" dirty="0" err="1"/>
              <a:t>repointings</a:t>
            </a:r>
            <a:r>
              <a:rPr lang="en-US" sz="1100" dirty="0"/>
              <a:t> at our active region target (8 required for Comprehensive Success). Target may have been slightly dimmer than expected but will need confirmed with post-flight processing, not a large concern at this point.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38F51-D474-9B4B-B7AD-72B07DCB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00498" y="955607"/>
            <a:ext cx="6857999" cy="4568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DB65AA-87C5-A24A-85FD-330CE7923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54A4C-CE77-FDC9-5258-A4391FA823FE}"/>
              </a:ext>
            </a:extLst>
          </p:cNvPr>
          <p:cNvSpPr txBox="1"/>
          <p:nvPr/>
        </p:nvSpPr>
        <p:spPr>
          <a:xfrm>
            <a:off x="6705600" y="6613638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WSMR Photo</a:t>
            </a:r>
          </a:p>
        </p:txBody>
      </p:sp>
    </p:spTree>
    <p:extLst>
      <p:ext uri="{BB962C8B-B14F-4D97-AF65-F5344CB8AC3E}">
        <p14:creationId xmlns:p14="http://schemas.microsoft.com/office/powerpoint/2010/main" val="197718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Goal of the CLASP missions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450524" y="848812"/>
            <a:ext cx="8242952" cy="273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CLASP missions have one primary objective: </a:t>
            </a:r>
            <a:r>
              <a:rPr lang="en-US" sz="1600" u="sng" dirty="0"/>
              <a:t>enable mapping of the magnetic field in the Sun’s chromosphere</a:t>
            </a:r>
            <a:r>
              <a:rPr lang="en-US" sz="1600" dirty="0"/>
              <a:t>.</a:t>
            </a:r>
          </a:p>
          <a:p>
            <a:r>
              <a:rPr lang="en-US" sz="1600" dirty="0"/>
              <a:t>Magnetic field is the source and storage medium of energy for solar flares, mass ejections, and space weather.  </a:t>
            </a:r>
            <a:r>
              <a:rPr lang="en-US" sz="1600" i="1" dirty="0"/>
              <a:t>Magnetism is everything</a:t>
            </a:r>
            <a:r>
              <a:rPr lang="en-US" sz="1600" dirty="0"/>
              <a:t>.</a:t>
            </a:r>
          </a:p>
          <a:p>
            <a:r>
              <a:rPr lang="en-US" sz="1600" dirty="0"/>
              <a:t>The chromosphere is a key layer of the Sun’s atmosphere, and yet we do not have measurements of the magnetic field there – we only measure the magnetism in the photosphere, the “surface” of the Sun, and it’s not sufficient.</a:t>
            </a:r>
          </a:p>
          <a:p>
            <a:r>
              <a:rPr lang="en-US" sz="1600" dirty="0"/>
              <a:t>CLASP, CLASP2, and now CLASP2.1 have developed and demonstrated a technique for making these measurements, as pathfinders for a future satellite </a:t>
            </a:r>
            <a:r>
              <a:rPr lang="en-US" sz="1600" dirty="0" err="1"/>
              <a:t>chromospheric</a:t>
            </a:r>
            <a:r>
              <a:rPr lang="en-US" sz="1600" dirty="0"/>
              <a:t> observatory.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CD89F-4129-AF4B-AA6E-E784181D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FEEE150C-3A30-7640-8E91-2F05091D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42" y="3237664"/>
            <a:ext cx="3995448" cy="33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ED556F95-A285-E341-A7AB-77417C0EC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0"/>
          <a:stretch/>
        </p:blipFill>
        <p:spPr>
          <a:xfrm>
            <a:off x="4825532" y="-95652"/>
            <a:ext cx="4318468" cy="33197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 to CLASP2.1</a:t>
            </a:r>
            <a:endParaRPr lang="en-US" sz="2000" b="1" dirty="0"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6561" y="990600"/>
            <a:ext cx="3401040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600" dirty="0"/>
              <a:t>What CLASP2 did: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Adapted from Ishikawa et al. (2021) </a:t>
            </a:r>
            <a:r>
              <a:rPr lang="en-US" sz="1200" i="1" dirty="0"/>
              <a:t>Science Advances, </a:t>
            </a:r>
            <a:r>
              <a:rPr lang="en-US" sz="1200" dirty="0"/>
              <a:t>vol.7, issue 8, pg. eabe8406</a:t>
            </a:r>
          </a:p>
        </p:txBody>
      </p:sp>
      <p:pic>
        <p:nvPicPr>
          <p:cNvPr id="8" name="Picture 10" descr="Screen Shot 2021-03-12 at 1.19.09 PM.png">
            <a:extLst>
              <a:ext uri="{FF2B5EF4-FFF2-40B4-BE49-F238E27FC236}">
                <a16:creationId xmlns:a16="http://schemas.microsoft.com/office/drawing/2014/main" id="{1CE938DD-1B1B-7145-935B-C87A6C86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065" y="2568079"/>
            <a:ext cx="4696441" cy="3444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153F5-E95A-A141-B53A-54EBF7D6F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53414"/>
            <a:ext cx="4089869" cy="2870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E3A9D-BA45-6444-8BDF-C59A19104558}"/>
              </a:ext>
            </a:extLst>
          </p:cNvPr>
          <p:cNvSpPr txBox="1"/>
          <p:nvPr/>
        </p:nvSpPr>
        <p:spPr>
          <a:xfrm>
            <a:off x="713675" y="5229105"/>
            <a:ext cx="2662518" cy="388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71" dirty="0">
                <a:cs typeface="Calibri"/>
              </a:rPr>
              <a:t>Circular Stokes polarization from CLASP2 (36.332 McKenzie)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775F8-7A50-CD42-8B16-A33A036808A8}"/>
              </a:ext>
            </a:extLst>
          </p:cNvPr>
          <p:cNvSpPr txBox="1"/>
          <p:nvPr/>
        </p:nvSpPr>
        <p:spPr>
          <a:xfrm>
            <a:off x="5105400" y="6012126"/>
            <a:ext cx="4038600" cy="7359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The result is a 1-dimensional </a:t>
            </a:r>
            <a:r>
              <a:rPr lang="en-US" sz="1400" i="1" dirty="0">
                <a:cs typeface="Calibri"/>
              </a:rPr>
              <a:t>magnetogram</a:t>
            </a:r>
            <a:r>
              <a:rPr lang="en-US" sz="1400" dirty="0">
                <a:cs typeface="Calibri"/>
              </a:rPr>
              <a:t>, a measure of magnetic field strength along a narrow track on the Sun.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A8566-7774-CF49-ACB5-021F8374F440}"/>
              </a:ext>
            </a:extLst>
          </p:cNvPr>
          <p:cNvSpPr txBox="1"/>
          <p:nvPr/>
        </p:nvSpPr>
        <p:spPr>
          <a:xfrm rot="18984475">
            <a:off x="3522296" y="5611976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of its kind!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0E5D70-33F7-664B-9F90-06823B31E7F2}"/>
              </a:ext>
            </a:extLst>
          </p:cNvPr>
          <p:cNvCxnSpPr>
            <a:cxnSpLocks/>
          </p:cNvCxnSpPr>
          <p:nvPr/>
        </p:nvCxnSpPr>
        <p:spPr>
          <a:xfrm>
            <a:off x="4474796" y="6012126"/>
            <a:ext cx="642301" cy="36835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28CE240-BE88-2B4E-9F88-C5A8D9B7C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47B1F-9F55-7043-AB88-92BCE5B7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BF81D-31A1-8140-AED6-F0A0FC2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EBAC6-8CF2-4B4C-9A89-BF0A9112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E4FE4E-E188-6C4B-A208-BEDC8E6859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 to CLASP2.1</a:t>
            </a:r>
            <a:endParaRPr lang="en-US" sz="2000" b="1" dirty="0">
              <a:latin typeface="+mn-lt"/>
            </a:endParaRPr>
          </a:p>
        </p:txBody>
      </p:sp>
      <p:pic>
        <p:nvPicPr>
          <p:cNvPr id="6" name="Picture 5" descr="20100220_0119_eit304_1024">
            <a:extLst>
              <a:ext uri="{FF2B5EF4-FFF2-40B4-BE49-F238E27FC236}">
                <a16:creationId xmlns:a16="http://schemas.microsoft.com/office/drawing/2014/main" id="{5982C118-3E1B-B848-8497-A7B3DC8E3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5680" r="5875" b="7218"/>
          <a:stretch/>
        </p:blipFill>
        <p:spPr bwMode="auto">
          <a:xfrm>
            <a:off x="1031634" y="3203274"/>
            <a:ext cx="2635609" cy="260482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31">
            <a:extLst>
              <a:ext uri="{FF2B5EF4-FFF2-40B4-BE49-F238E27FC236}">
                <a16:creationId xmlns:a16="http://schemas.microsoft.com/office/drawing/2014/main" id="{71076F37-77B2-EB42-A8B8-4ED8D0B923F2}"/>
              </a:ext>
            </a:extLst>
          </p:cNvPr>
          <p:cNvCxnSpPr/>
          <p:nvPr/>
        </p:nvCxnSpPr>
        <p:spPr>
          <a:xfrm>
            <a:off x="2105029" y="3895181"/>
            <a:ext cx="320384" cy="8872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5D1779-E578-5545-9140-C325292B2A52}"/>
              </a:ext>
            </a:extLst>
          </p:cNvPr>
          <p:cNvCxnSpPr>
            <a:cxnSpLocks/>
          </p:cNvCxnSpPr>
          <p:nvPr/>
        </p:nvCxnSpPr>
        <p:spPr>
          <a:xfrm>
            <a:off x="3667243" y="4418517"/>
            <a:ext cx="10904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559DF4-3EA3-0446-B8EB-988E64AA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10" y="3034684"/>
            <a:ext cx="2875254" cy="27734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910D2-AB77-1344-8016-26FE3A00C1D0}"/>
              </a:ext>
            </a:extLst>
          </p:cNvPr>
          <p:cNvCxnSpPr>
            <a:cxnSpLocks/>
          </p:cNvCxnSpPr>
          <p:nvPr/>
        </p:nvCxnSpPr>
        <p:spPr>
          <a:xfrm flipV="1">
            <a:off x="2265221" y="3034684"/>
            <a:ext cx="2513889" cy="76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819FE0-1ABB-B945-99AE-0E0C76B4DD10}"/>
              </a:ext>
            </a:extLst>
          </p:cNvPr>
          <p:cNvCxnSpPr>
            <a:cxnSpLocks/>
          </p:cNvCxnSpPr>
          <p:nvPr/>
        </p:nvCxnSpPr>
        <p:spPr>
          <a:xfrm>
            <a:off x="2265221" y="4030823"/>
            <a:ext cx="2513889" cy="1777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B49E8303-7D29-6544-9455-75622E7BEFE5}"/>
              </a:ext>
            </a:extLst>
          </p:cNvPr>
          <p:cNvSpPr txBox="1">
            <a:spLocks noChangeArrowheads="1"/>
          </p:cNvSpPr>
          <p:nvPr/>
        </p:nvSpPr>
        <p:spPr>
          <a:xfrm>
            <a:off x="256560" y="990600"/>
            <a:ext cx="8658839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CLASP2.1 objective: Expand the 1-D “magnetogram” of CLASP2 over a 2-D area.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Solution: Scan the spectrograph slit over the target.  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For adequate signal/noise, we require at least 16 seconds “dwell” at each slit location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To make a useful/compelling data product, we require at least 8 </a:t>
            </a:r>
            <a:r>
              <a:rPr lang="en-US" sz="1600" dirty="0" err="1"/>
              <a:t>pointings</a:t>
            </a:r>
            <a:r>
              <a:rPr lang="en-US" sz="1600" dirty="0"/>
              <a:t>, approximately 2 arcsec apart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ED202-1AF5-2A44-8063-DC47F6725017}"/>
              </a:ext>
            </a:extLst>
          </p:cNvPr>
          <p:cNvSpPr txBox="1"/>
          <p:nvPr/>
        </p:nvSpPr>
        <p:spPr>
          <a:xfrm>
            <a:off x="10668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66CC9-03A0-6644-979A-19D2C3D416AA}"/>
              </a:ext>
            </a:extLst>
          </p:cNvPr>
          <p:cNvSpPr txBox="1"/>
          <p:nvPr/>
        </p:nvSpPr>
        <p:spPr>
          <a:xfrm>
            <a:off x="4959437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CLASP2.1 concept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180D1-7DF9-7B49-B9D0-3BB13E76B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62045" y="1295400"/>
            <a:ext cx="4509955" cy="43275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Both the </a:t>
            </a:r>
            <a:r>
              <a:rPr lang="en-US" sz="1800" dirty="0" err="1"/>
              <a:t>slitjaw</a:t>
            </a:r>
            <a:r>
              <a:rPr lang="en-US" sz="1800" dirty="0"/>
              <a:t> (SJ) and </a:t>
            </a:r>
            <a:r>
              <a:rPr lang="en-US" sz="1800" dirty="0" err="1"/>
              <a:t>spectro</a:t>
            </a:r>
            <a:r>
              <a:rPr lang="en-US" sz="1800" dirty="0"/>
              <a:t>-polarimeter (SP) systems performed nominally.</a:t>
            </a:r>
          </a:p>
          <a:p>
            <a:r>
              <a:rPr lang="en-US" sz="1800" dirty="0"/>
              <a:t>The pointing plan worked just like we’d hoped.  We required at least 8 </a:t>
            </a:r>
            <a:r>
              <a:rPr lang="en-US" sz="1800" dirty="0" err="1"/>
              <a:t>pointings</a:t>
            </a:r>
            <a:r>
              <a:rPr lang="en-US" sz="1800" dirty="0"/>
              <a:t>, we actually got 16!</a:t>
            </a:r>
          </a:p>
          <a:p>
            <a:r>
              <a:rPr lang="en-US" sz="1800" dirty="0"/>
              <a:t>Stability and resolution are consistent with the 2019 flight, and met expectations.</a:t>
            </a:r>
          </a:p>
          <a:p>
            <a:r>
              <a:rPr lang="en-US" sz="1800" dirty="0"/>
              <a:t>The target region produced a flare and Earth-directed CME immediately after our observations, so we likely captured the magnetic field during the buildup.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6880C-1893-204C-AC59-4F9094908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33758" r="50000" b="37239"/>
          <a:stretch/>
        </p:blipFill>
        <p:spPr>
          <a:xfrm>
            <a:off x="4635956" y="849630"/>
            <a:ext cx="4326010" cy="277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8380D-30FC-664D-8B2F-15C71D8D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3" t="33448" r="17917" b="37549"/>
          <a:stretch/>
        </p:blipFill>
        <p:spPr>
          <a:xfrm>
            <a:off x="4635956" y="3170517"/>
            <a:ext cx="4326010" cy="27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8/09/2022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AAS/AGU TESS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F11B7-9A7D-A154-907C-3E366F7F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72" t="-11111" r="-5072"/>
          <a:stretch/>
        </p:blipFill>
        <p:spPr>
          <a:xfrm>
            <a:off x="381000" y="111125"/>
            <a:ext cx="8382000" cy="66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089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7FF"/>
      </a:dk2>
      <a:lt2>
        <a:srgbClr val="D8CCC2"/>
      </a:lt2>
      <a:accent1>
        <a:srgbClr val="8800FF"/>
      </a:accent1>
      <a:accent2>
        <a:srgbClr val="FF0200"/>
      </a:accent2>
      <a:accent3>
        <a:srgbClr val="FF8902"/>
      </a:accent3>
      <a:accent4>
        <a:srgbClr val="FEFF00"/>
      </a:accent4>
      <a:accent5>
        <a:srgbClr val="00FF24"/>
      </a:accent5>
      <a:accent6>
        <a:srgbClr val="02FA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P2_MPR_SEP17" id="{91F1BDB7-915B-A24B-B81B-D7D0E7FD8C97}" vid="{790ACE3C-1EC9-A545-9567-0B6D182198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AE641CACCC814FB2E563C8B5F00F61" ma:contentTypeVersion="0" ma:contentTypeDescription="Create a new document." ma:contentTypeScope="" ma:versionID="851a894f6cf57fa83b0b3b6b08f26224">
  <xsd:schema xmlns:xsd="http://www.w3.org/2001/XMLSchema" xmlns:xs="http://www.w3.org/2001/XMLSchema" xmlns:p="http://schemas.microsoft.com/office/2006/metadata/properties" xmlns:ns2="ce204e60-067e-4038-94f2-854b39719b5c" targetNamespace="http://schemas.microsoft.com/office/2006/metadata/properties" ma:root="true" ma:fieldsID="050a0c29bf9ad1f073a2613f454ac878" ns2:_="">
    <xsd:import namespace="ce204e60-067e-4038-94f2-854b39719b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04e60-067e-4038-94f2-854b39719b5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e204e60-067e-4038-94f2-854b39719b5c">4SDW4C4EAYDZ-184-3035</_dlc_DocId>
    <_dlc_DocIdUrl xmlns="ce204e60-067e-4038-94f2-854b39719b5c">
      <Url>https://sharepoint.msfc.nasa.gov/sites/sciencetech/_layouts/15/DocIdRedir.aspx?ID=4SDW4C4EAYDZ-184-3035</Url>
      <Description>4SDW4C4EAYDZ-184-3035</Description>
    </_dlc_DocIdUrl>
  </documentManagement>
</p:properties>
</file>

<file path=customXml/itemProps1.xml><?xml version="1.0" encoding="utf-8"?>
<ds:datastoreItem xmlns:ds="http://schemas.openxmlformats.org/officeDocument/2006/customXml" ds:itemID="{DFD6690D-6926-4ABD-BDE4-BF0112019A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E462AB-7F93-4F83-AEE6-2615EAD796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4D57409-4242-4B95-90B7-1664B7E5A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204e60-067e-4038-94f2-854b39719b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CD26BDC-23F9-4FB7-A2B8-2F58C46EC82D}">
  <ds:schemaRefs>
    <ds:schemaRef ds:uri="http://schemas.microsoft.com/office/2006/metadata/properties"/>
    <ds:schemaRef ds:uri="http://schemas.microsoft.com/office/infopath/2007/PartnerControls"/>
    <ds:schemaRef ds:uri="ce204e60-067e-4038-94f2-854b39719b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CLASP2_MPR_SEP17</Template>
  <TotalTime>8996</TotalTime>
  <Words>1217</Words>
  <Application>Microsoft Macintosh PowerPoint</Application>
  <PresentationFormat>On-screen Show (4:3)</PresentationFormat>
  <Paragraphs>153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McKenzie, David E (MSFC-ST13)</cp:lastModifiedBy>
  <cp:revision>170</cp:revision>
  <cp:lastPrinted>2018-01-23T15:45:33Z</cp:lastPrinted>
  <dcterms:created xsi:type="dcterms:W3CDTF">2017-09-17T13:50:23Z</dcterms:created>
  <dcterms:modified xsi:type="dcterms:W3CDTF">2022-08-04T14:04:35Z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0x01010029AE641CACCC814FB2E563C8B5F00F61</vt:lpwstr>
  </property>
  <property fmtid="{D5CDD505-2E9C-101B-9397-08002B2CF9AE}" pid="3" name="_dlc_DocIdItemGuid">
    <vt:lpwstr>8cababf0-df6e-47b2-8f27-7a0e09bae4c9</vt:lpwstr>
  </property>
</Properties>
</file>