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1015" r:id="rId3"/>
    <p:sldId id="1025" r:id="rId4"/>
    <p:sldId id="1021" r:id="rId5"/>
    <p:sldId id="856" r:id="rId6"/>
    <p:sldId id="1022" r:id="rId7"/>
    <p:sldId id="553" r:id="rId8"/>
    <p:sldId id="733" r:id="rId9"/>
    <p:sldId id="881" r:id="rId10"/>
    <p:sldId id="879" r:id="rId11"/>
    <p:sldId id="975" r:id="rId12"/>
    <p:sldId id="267" r:id="rId13"/>
    <p:sldId id="1023" r:id="rId14"/>
    <p:sldId id="989" r:id="rId15"/>
    <p:sldId id="1024" r:id="rId16"/>
  </p:sldIdLst>
  <p:sldSz cx="9144000" cy="5143500" type="screen16x9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0" autoAdjust="0"/>
    <p:restoredTop sz="93503" autoAdjust="0"/>
  </p:normalViewPr>
  <p:slideViewPr>
    <p:cSldViewPr snapToGrid="0" snapToObjects="1">
      <p:cViewPr varScale="1">
        <p:scale>
          <a:sx n="79" d="100"/>
          <a:sy n="79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72A9839-4597-45DA-AF66-3067471CA4AF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1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9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ab7e19a8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ab7e19a8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18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14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15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15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16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4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6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5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55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F57CC-8111-424D-B102-11369C732C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8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F57CC-8111-424D-B102-11369C732CF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4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72A9839-4597-45DA-AF66-3067471CA4AF}" type="slidenum">
              <a:rPr lang="pt-BR" sz="1400" b="0" strike="noStrike" spc="-1" smtClean="0">
                <a:latin typeface="Times New Roman"/>
              </a:rPr>
              <a:t>9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50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AAF2-5369-6042-A74B-61AA61A868B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4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ab7e19a8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ab7e19a8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92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0091" y="2354239"/>
            <a:ext cx="409433" cy="4350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001B-F9C8-4676-BADC-0DD96778022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972051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71" b="1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pt-BR"/>
              <a:t>COSPAR 2022 - 44th SCIENTIFIC ASSEMBLY 16-24 July 2022, Athens, Greece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67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AEA51-7E18-A541-85E1-64F6E71E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2BC04-16A7-B34D-9445-D0294854D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5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jpe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/>
          <p:nvPr/>
        </p:nvPicPr>
        <p:blipFill>
          <a:blip r:embed="rId16"/>
          <a:stretch/>
        </p:blipFill>
        <p:spPr>
          <a:xfrm>
            <a:off x="152280" y="4971960"/>
            <a:ext cx="8841600" cy="170640"/>
          </a:xfrm>
          <a:prstGeom prst="rect">
            <a:avLst/>
          </a:prstGeom>
          <a:ln w="9360">
            <a:noFill/>
          </a:ln>
        </p:spPr>
      </p:pic>
      <p:pic>
        <p:nvPicPr>
          <p:cNvPr id="16" name="Picture 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17440" y="4667040"/>
            <a:ext cx="614520" cy="342360"/>
          </a:xfrm>
          <a:prstGeom prst="rect">
            <a:avLst/>
          </a:prstGeom>
          <a:ln>
            <a:noFill/>
          </a:ln>
        </p:spPr>
      </p:pic>
      <p:pic>
        <p:nvPicPr>
          <p:cNvPr id="2" name="Picture 3"/>
          <p:cNvPicPr/>
          <p:nvPr/>
        </p:nvPicPr>
        <p:blipFill>
          <a:blip r:embed="rId16"/>
          <a:stretch/>
        </p:blipFill>
        <p:spPr>
          <a:xfrm>
            <a:off x="150840" y="685800"/>
            <a:ext cx="8841600" cy="17064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9" descr="horizontal_logo_blue.png"/>
          <p:cNvPicPr/>
          <p:nvPr/>
        </p:nvPicPr>
        <p:blipFill>
          <a:blip r:embed="rId18"/>
          <a:stretch/>
        </p:blipFill>
        <p:spPr>
          <a:xfrm>
            <a:off x="7256880" y="4673520"/>
            <a:ext cx="1388880" cy="32868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>
            <a:off x="8664092" y="40094"/>
            <a:ext cx="490774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C119B465-70CA-452A-ACCE-57FB75DABAD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pt-BR" sz="1200" b="0" strike="noStrike" spc="-1" dirty="0">
              <a:latin typeface="Arial"/>
            </a:endParaRPr>
          </a:p>
        </p:txBody>
      </p:sp>
      <p:pic>
        <p:nvPicPr>
          <p:cNvPr id="5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95200" y="4659120"/>
            <a:ext cx="938520" cy="30816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7800" y="4639680"/>
            <a:ext cx="422280" cy="362880"/>
          </a:xfrm>
          <a:prstGeom prst="rect">
            <a:avLst/>
          </a:prstGeom>
          <a:ln>
            <a:noFill/>
          </a:ln>
        </p:spPr>
      </p:pic>
      <p:pic>
        <p:nvPicPr>
          <p:cNvPr id="7" name="Picture 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000" y="4639680"/>
            <a:ext cx="537120" cy="362880"/>
          </a:xfrm>
          <a:prstGeom prst="rect">
            <a:avLst/>
          </a:prstGeom>
          <a:ln>
            <a:noFill/>
          </a:ln>
        </p:spPr>
      </p:pic>
      <p:pic>
        <p:nvPicPr>
          <p:cNvPr id="8" name="Picture 13"/>
          <p:cNvPicPr/>
          <p:nvPr/>
        </p:nvPicPr>
        <p:blipFill>
          <a:blip r:embed="rId22"/>
          <a:stretch/>
        </p:blipFill>
        <p:spPr>
          <a:xfrm>
            <a:off x="6334920" y="4717800"/>
            <a:ext cx="767880" cy="290520"/>
          </a:xfrm>
          <a:prstGeom prst="rect">
            <a:avLst/>
          </a:prstGeom>
          <a:ln>
            <a:noFill/>
          </a:ln>
        </p:spPr>
      </p:pic>
      <p:pic>
        <p:nvPicPr>
          <p:cNvPr id="9" name="Picture 7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4" t="24735" r="12317" b="14420"/>
          <a:stretch/>
        </p:blipFill>
        <p:spPr>
          <a:xfrm>
            <a:off x="7570440" y="14400"/>
            <a:ext cx="1405800" cy="730800"/>
          </a:xfrm>
          <a:prstGeom prst="rect">
            <a:avLst/>
          </a:prstGeom>
          <a:ln>
            <a:noFill/>
          </a:ln>
        </p:spPr>
      </p:pic>
      <p:pic>
        <p:nvPicPr>
          <p:cNvPr id="10" name="Picture 12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58880" y="4680360"/>
            <a:ext cx="891360" cy="328320"/>
          </a:xfrm>
          <a:prstGeom prst="rect">
            <a:avLst/>
          </a:prstGeom>
          <a:ln>
            <a:noFill/>
          </a:ln>
        </p:spPr>
      </p:pic>
      <p:pic>
        <p:nvPicPr>
          <p:cNvPr id="11" name="Picture 14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12960" y="4673880"/>
            <a:ext cx="1472760" cy="328320"/>
          </a:xfrm>
          <a:prstGeom prst="rect">
            <a:avLst/>
          </a:prstGeom>
          <a:ln>
            <a:noFill/>
          </a:ln>
        </p:spPr>
      </p:pic>
      <p:pic>
        <p:nvPicPr>
          <p:cNvPr id="12" name="Imagem 2"/>
          <p:cNvPicPr/>
          <p:nvPr/>
        </p:nvPicPr>
        <p:blipFill>
          <a:blip r:embed="rId26"/>
          <a:stretch/>
        </p:blipFill>
        <p:spPr>
          <a:xfrm>
            <a:off x="2211120" y="4624560"/>
            <a:ext cx="644400" cy="378000"/>
          </a:xfrm>
          <a:prstGeom prst="rect">
            <a:avLst/>
          </a:prstGeom>
          <a:ln>
            <a:noFill/>
          </a:ln>
        </p:spPr>
      </p:pic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Click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edit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text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Arial"/>
              </a:rPr>
              <a:t>format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Second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Third</a:t>
            </a:r>
            <a:r>
              <a:rPr lang="pt-BR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Fourth</a:t>
            </a:r>
            <a:r>
              <a:rPr lang="pt-BR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Fifth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Sixth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Seventh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Outline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Arial"/>
              </a:rPr>
              <a:t>Level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84A3748-ED39-96DE-FD02-6EC1073BB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953492" y="3931087"/>
            <a:ext cx="1985750" cy="273844"/>
          </a:xfrm>
          <a:prstGeom prst="rect">
            <a:avLst/>
          </a:prstGeom>
        </p:spPr>
        <p:txBody>
          <a:bodyPr/>
          <a:lstStyle>
            <a:lvl1pPr>
              <a:defRPr lang="pt-BR" sz="800" b="0" i="0" u="none" strike="noStrike" smtClean="0">
                <a:effectLst/>
              </a:defRPr>
            </a:lvl1pPr>
          </a:lstStyle>
          <a:p>
            <a:r>
              <a:rPr lang="pt-BR" dirty="0" err="1"/>
              <a:t>Tuesday</a:t>
            </a:r>
            <a:r>
              <a:rPr lang="pt-BR" dirty="0"/>
              <a:t>, July 19, 2022 17:15-17:30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657569D-C0A0-8D6C-51CE-6761F3B56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822407" y="1773075"/>
            <a:ext cx="2281953" cy="273844"/>
          </a:xfrm>
          <a:prstGeom prst="rect">
            <a:avLst/>
          </a:prstGeom>
        </p:spPr>
        <p:txBody>
          <a:bodyPr/>
          <a:lstStyle>
            <a:lvl1pPr>
              <a:defRPr lang="pt-BR" sz="800" smtClean="0">
                <a:effectLst/>
              </a:defRPr>
            </a:lvl1pPr>
          </a:lstStyle>
          <a:p>
            <a:r>
              <a:rPr lang="pt-BR" dirty="0"/>
              <a:t>COSPAR 2022 - 44th SCIENTIFIC ASSEMBLY 16-24 July 2022, </a:t>
            </a:r>
            <a:r>
              <a:rPr lang="pt-BR" dirty="0" err="1"/>
              <a:t>Athens</a:t>
            </a:r>
            <a:r>
              <a:rPr lang="pt-BR" dirty="0"/>
              <a:t>, </a:t>
            </a:r>
            <a:r>
              <a:rPr lang="pt-BR" dirty="0" err="1"/>
              <a:t>Greece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11" Type="http://schemas.openxmlformats.org/officeDocument/2006/relationships/image" Target="../media/image17.sv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emf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gráfica de planeta azul&#10;&#10;Descrição gerada automaticamente com confiança baixa">
            <a:extLst>
              <a:ext uri="{FF2B5EF4-FFF2-40B4-BE49-F238E27FC236}">
                <a16:creationId xmlns:a16="http://schemas.microsoft.com/office/drawing/2014/main" id="{C575BECC-39F6-EBCE-F6C3-0969B2415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442" y="1310274"/>
            <a:ext cx="3417597" cy="3398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ezgif.com-gif-maker" descr="ezgif.com-gif-maker">
            <a:hlinkClick r:id="" action="ppaction://media"/>
            <a:extLst>
              <a:ext uri="{FF2B5EF4-FFF2-40B4-BE49-F238E27FC236}">
                <a16:creationId xmlns:a16="http://schemas.microsoft.com/office/drawing/2014/main" id="{7D4905ED-2DCA-8EE3-0A0E-4BE926CA80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20895817">
            <a:off x="7279153" y="2266638"/>
            <a:ext cx="936957" cy="936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áfico 2" descr="Satélite estrutura de tópicos">
            <a:extLst>
              <a:ext uri="{FF2B5EF4-FFF2-40B4-BE49-F238E27FC236}">
                <a16:creationId xmlns:a16="http://schemas.microsoft.com/office/drawing/2014/main" id="{5D6219C2-A3FB-AE50-C42F-CC1EF7007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9891" y="2255752"/>
            <a:ext cx="426839" cy="488709"/>
          </a:xfrm>
          <a:prstGeom prst="rect">
            <a:avLst/>
          </a:prstGeom>
        </p:spPr>
      </p:pic>
      <p:pic>
        <p:nvPicPr>
          <p:cNvPr id="7" name="Gráfico 6" descr="Antena parabólica estrutura de tópicos">
            <a:extLst>
              <a:ext uri="{FF2B5EF4-FFF2-40B4-BE49-F238E27FC236}">
                <a16:creationId xmlns:a16="http://schemas.microsoft.com/office/drawing/2014/main" id="{5CB87F2D-B7CE-2932-CB4A-71DB3143B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299102">
            <a:off x="7489971" y="2863070"/>
            <a:ext cx="419840" cy="419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ACE587-FF17-46B4-9F13-7CC82B884459}"/>
              </a:ext>
            </a:extLst>
          </p:cNvPr>
          <p:cNvSpPr txBox="1"/>
          <p:nvPr/>
        </p:nvSpPr>
        <p:spPr>
          <a:xfrm>
            <a:off x="63749" y="48842"/>
            <a:ext cx="744651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SCIENCE CONOPS FOR APPLICATION OF SPORT MISSION DATA TO STUDY LARGE (~1000KM) IONOSPHERIC PLASMA DEPLETIONS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6A7E3-16AD-4426-8142-8ECC35FE7923}"/>
              </a:ext>
            </a:extLst>
          </p:cNvPr>
          <p:cNvSpPr txBox="1"/>
          <p:nvPr/>
        </p:nvSpPr>
        <p:spPr>
          <a:xfrm>
            <a:off x="-558926" y="1139728"/>
            <a:ext cx="672366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Linda Habash Krause,  Shelia Nash-Stevenson,  Stephen Clanton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NASA Marshall Space Flight Center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Rebecca L. Bishop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Aerospace Corporation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Charles M. Swenson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Utah State University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Joaquim E. R. Costa,  Marcelo Banik de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Pádua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Instituto Nacional de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Pesquisas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Espaciais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(INPE)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Marco A. Ridenti,  Luis Loures,  Lidia Shibuya,  Jonas Sousa Santos‪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Instituto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Tecnológico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Aeronáutica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(ITA)</a:t>
            </a:r>
          </a:p>
          <a:p>
            <a:pPr marL="0" marR="0" algn="ctr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Guan Le, Todd Bonalsky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NASA Goddard Space Flight Center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Rod A. Heelis, Mark W Mankey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of Texas, Dallas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79" y="1176765"/>
            <a:ext cx="1062856" cy="1861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gns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8" t="9273" b="5706"/>
          <a:stretch/>
        </p:blipFill>
        <p:spPr>
          <a:xfrm>
            <a:off x="2818117" y="1039768"/>
            <a:ext cx="4640579" cy="362315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9263" y="1832139"/>
            <a:ext cx="2256778" cy="1938992"/>
          </a:xfrm>
          <a:prstGeom prst="rect">
            <a:avLst/>
          </a:prstGeom>
          <a:solidFill>
            <a:srgbClr val="FFFFFF"/>
          </a:solidFill>
          <a:effectLst>
            <a:glow rad="6985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A network of over 200 </a:t>
            </a:r>
            <a:r>
              <a:rPr lang="en-US" sz="2000" b="1" dirty="0"/>
              <a:t>GNSS’ monitors </a:t>
            </a:r>
          </a:p>
          <a:p>
            <a:pPr lvl="0"/>
            <a:r>
              <a:rPr lang="en-US" sz="2000" dirty="0"/>
              <a:t>(sixteen of them measuring</a:t>
            </a:r>
            <a:endParaRPr lang="en-US" sz="2000" b="1" dirty="0">
              <a:solidFill>
                <a:srgbClr val="0000FF"/>
              </a:solidFill>
            </a:endParaRPr>
          </a:p>
          <a:p>
            <a:pPr lvl="0"/>
            <a:r>
              <a:rPr lang="en-US" sz="2000" b="1" dirty="0">
                <a:solidFill>
                  <a:srgbClr val="0000FF"/>
                </a:solidFill>
              </a:rPr>
              <a:t> S4 index </a:t>
            </a:r>
            <a:r>
              <a:rPr lang="en-US" sz="2000" dirty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153" y="172436"/>
            <a:ext cx="624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Ground-Based GNSS Receivers </a:t>
            </a:r>
            <a:r>
              <a:rPr lang="en-US" sz="2400" b="1" dirty="0">
                <a:sym typeface="Symbol" panose="05050102010706020507" pitchFamily="18" charset="2"/>
              </a:rPr>
              <a:t> </a:t>
            </a:r>
            <a:r>
              <a:rPr lang="en-US" sz="2400" b="1" dirty="0"/>
              <a:t>TEC</a:t>
            </a:r>
          </a:p>
        </p:txBody>
      </p:sp>
      <p:pic>
        <p:nvPicPr>
          <p:cNvPr id="6" name="Gráfico 5" descr="Satélite estrutura de tópicos">
            <a:extLst>
              <a:ext uri="{FF2B5EF4-FFF2-40B4-BE49-F238E27FC236}">
                <a16:creationId xmlns:a16="http://schemas.microsoft.com/office/drawing/2014/main" id="{28F55457-32B1-5447-09B8-B0DA53D1D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5890" y="1664825"/>
            <a:ext cx="369099" cy="369099"/>
          </a:xfrm>
          <a:prstGeom prst="rect">
            <a:avLst/>
          </a:prstGeom>
        </p:spPr>
      </p:pic>
      <p:pic>
        <p:nvPicPr>
          <p:cNvPr id="22" name="Gráfico 21" descr="Satélite estrutura de tópicos">
            <a:extLst>
              <a:ext uri="{FF2B5EF4-FFF2-40B4-BE49-F238E27FC236}">
                <a16:creationId xmlns:a16="http://schemas.microsoft.com/office/drawing/2014/main" id="{6145BE86-9A11-4D50-DE9F-6D7F29E95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4715" y="1491089"/>
            <a:ext cx="369099" cy="369099"/>
          </a:xfrm>
          <a:prstGeom prst="rect">
            <a:avLst/>
          </a:prstGeom>
        </p:spPr>
      </p:pic>
      <p:pic>
        <p:nvPicPr>
          <p:cNvPr id="23" name="Gráfico 22" descr="Satélite estrutura de tópicos">
            <a:extLst>
              <a:ext uri="{FF2B5EF4-FFF2-40B4-BE49-F238E27FC236}">
                <a16:creationId xmlns:a16="http://schemas.microsoft.com/office/drawing/2014/main" id="{26F72F20-F180-2EEE-8FB7-0EE361869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4336" y="3146915"/>
            <a:ext cx="369099" cy="369099"/>
          </a:xfrm>
          <a:prstGeom prst="rect">
            <a:avLst/>
          </a:prstGeom>
        </p:spPr>
      </p:pic>
      <p:pic>
        <p:nvPicPr>
          <p:cNvPr id="24" name="Gráfico 23" descr="Satélite estrutura de tópicos">
            <a:extLst>
              <a:ext uri="{FF2B5EF4-FFF2-40B4-BE49-F238E27FC236}">
                <a16:creationId xmlns:a16="http://schemas.microsoft.com/office/drawing/2014/main" id="{A6152766-27D9-3C6D-FF5F-59B312551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901" y="1922781"/>
            <a:ext cx="369099" cy="3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>
            <a:off x="39" y="4131787"/>
            <a:ext cx="9144169" cy="14996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736" tIns="31736" rIns="31736" bIns="31736" anchor="t" anchorCtr="0">
            <a:noAutofit/>
          </a:bodyPr>
          <a:lstStyle/>
          <a:p>
            <a:pPr algn="ctr"/>
            <a:endParaRPr sz="674">
              <a:solidFill>
                <a:schemeClr val="dk2"/>
              </a:solidFill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647568" y="4107424"/>
            <a:ext cx="2018343" cy="16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736" tIns="31736" rIns="31736" bIns="31736" anchor="t" anchorCtr="0">
            <a:spAutoFit/>
          </a:bodyPr>
          <a:lstStyle/>
          <a:p>
            <a:pPr algn="ctr"/>
            <a:r>
              <a:rPr lang="pt-BR" sz="674">
                <a:solidFill>
                  <a:schemeClr val="dk2"/>
                </a:solidFill>
              </a:rPr>
              <a:t>sony.chen@inpe.br</a:t>
            </a:r>
            <a:endParaRPr sz="674"/>
          </a:p>
        </p:txBody>
      </p:sp>
      <p:sp>
        <p:nvSpPr>
          <p:cNvPr id="290" name="Google Shape;290;p27"/>
          <p:cNvSpPr txBox="1"/>
          <p:nvPr/>
        </p:nvSpPr>
        <p:spPr>
          <a:xfrm>
            <a:off x="6478308" y="4086684"/>
            <a:ext cx="2018343" cy="2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240" tIns="59240" rIns="59240" bIns="59240" anchor="ctr" anchorCtr="0">
            <a:noAutofit/>
          </a:bodyPr>
          <a:lstStyle/>
          <a:p>
            <a:pPr algn="ctr">
              <a:buClr>
                <a:schemeClr val="dk1"/>
              </a:buClr>
              <a:buSzPts val="1300"/>
            </a:pPr>
            <a:r>
              <a:rPr lang="pt-BR" sz="674">
                <a:solidFill>
                  <a:schemeClr val="dk2"/>
                </a:solidFill>
              </a:rPr>
              <a:t>9 de novembro de 2021</a:t>
            </a:r>
            <a:endParaRPr sz="674">
              <a:solidFill>
                <a:schemeClr val="dk2"/>
              </a:solidFill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3562937" y="4092556"/>
            <a:ext cx="2018343" cy="2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240" tIns="59240" rIns="59240" bIns="59240" anchor="ctr" anchorCtr="0">
            <a:noAutofit/>
          </a:bodyPr>
          <a:lstStyle/>
          <a:p>
            <a:pPr algn="ctr"/>
            <a:r>
              <a:rPr lang="pt-BR" sz="674">
                <a:solidFill>
                  <a:schemeClr val="dk2"/>
                </a:solidFill>
              </a:rPr>
              <a:t>Embrace/INPE: Geomagnetismo</a:t>
            </a:r>
            <a:endParaRPr sz="674">
              <a:solidFill>
                <a:schemeClr val="dk2"/>
              </a:solidFill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603" y="1163764"/>
            <a:ext cx="2710220" cy="271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" y="1018372"/>
            <a:ext cx="4744917" cy="99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60;p31">
            <a:extLst>
              <a:ext uri="{FF2B5EF4-FFF2-40B4-BE49-F238E27FC236}">
                <a16:creationId xmlns:a16="http://schemas.microsoft.com/office/drawing/2014/main" id="{4F8ECB36-7668-404B-BD2E-5137A21ABB3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311" y="2011358"/>
            <a:ext cx="1773750" cy="25558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689CA98-2B2A-2543-AF09-11C6DF67AD3A}"/>
              </a:ext>
            </a:extLst>
          </p:cNvPr>
          <p:cNvSpPr txBox="1">
            <a:spLocks/>
          </p:cNvSpPr>
          <p:nvPr/>
        </p:nvSpPr>
        <p:spPr>
          <a:xfrm>
            <a:off x="1419651" y="127104"/>
            <a:ext cx="5423688" cy="47056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cap="none" dirty="0"/>
              <a:t>Ground-based Magnetometers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1DDC2A-2116-0EC4-1230-DC0ED3BEFE41}"/>
              </a:ext>
            </a:extLst>
          </p:cNvPr>
          <p:cNvSpPr txBox="1"/>
          <p:nvPr/>
        </p:nvSpPr>
        <p:spPr>
          <a:xfrm>
            <a:off x="216568" y="2571750"/>
            <a:ext cx="334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 magnetometers installed by EMBRACE magnet (three outside the Country)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5-year plan for 30 </a:t>
            </a:r>
          </a:p>
        </p:txBody>
      </p:sp>
      <p:sp>
        <p:nvSpPr>
          <p:cNvPr id="293" name="Google Shape;293;p27"/>
          <p:cNvSpPr txBox="1"/>
          <p:nvPr/>
        </p:nvSpPr>
        <p:spPr>
          <a:xfrm>
            <a:off x="4637845" y="767641"/>
            <a:ext cx="1625304" cy="4497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736" tIns="31736" rIns="31736" bIns="31736" anchor="ctr" anchorCtr="0">
            <a:noAutofit/>
          </a:bodyPr>
          <a:lstStyle/>
          <a:p>
            <a:pPr algn="ctr"/>
            <a:r>
              <a:rPr lang="pt-BR" sz="1054" b="1" dirty="0" err="1">
                <a:solidFill>
                  <a:srgbClr val="0000FF"/>
                </a:solidFill>
                <a:highlight>
                  <a:schemeClr val="lt1"/>
                </a:highlight>
              </a:rPr>
              <a:t>Geographic</a:t>
            </a:r>
            <a:r>
              <a:rPr lang="pt-BR" sz="1054" b="1" dirty="0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pt-BR" sz="1054" b="1" dirty="0" err="1">
                <a:solidFill>
                  <a:srgbClr val="0000FF"/>
                </a:solidFill>
                <a:highlight>
                  <a:schemeClr val="lt1"/>
                </a:highlight>
              </a:rPr>
              <a:t>equator</a:t>
            </a:r>
            <a:endParaRPr sz="1054" b="1" dirty="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pt-BR" sz="1054" b="1" dirty="0" err="1">
                <a:solidFill>
                  <a:srgbClr val="FF0000"/>
                </a:solidFill>
                <a:highlight>
                  <a:schemeClr val="lt1"/>
                </a:highlight>
              </a:rPr>
              <a:t>Magnetic</a:t>
            </a:r>
            <a:r>
              <a:rPr lang="pt-BR" sz="1054" b="1" dirty="0">
                <a:solidFill>
                  <a:srgbClr val="FF0000"/>
                </a:solidFill>
                <a:highlight>
                  <a:schemeClr val="lt1"/>
                </a:highlight>
              </a:rPr>
              <a:t> </a:t>
            </a:r>
            <a:r>
              <a:rPr lang="pt-BR" sz="1054" b="1" dirty="0" err="1">
                <a:solidFill>
                  <a:srgbClr val="FF0000"/>
                </a:solidFill>
                <a:highlight>
                  <a:schemeClr val="lt1"/>
                </a:highlight>
              </a:rPr>
              <a:t>equator</a:t>
            </a:r>
            <a:endParaRPr sz="1054" b="1" dirty="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61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212834" y="54377"/>
            <a:ext cx="750688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SPORT Mission Timeline Concept</a:t>
            </a:r>
            <a:endParaRPr sz="3200" dirty="0"/>
          </a:p>
        </p:txBody>
      </p:sp>
      <p:sp>
        <p:nvSpPr>
          <p:cNvPr id="153" name="Google Shape;153;p12"/>
          <p:cNvSpPr/>
          <p:nvPr/>
        </p:nvSpPr>
        <p:spPr>
          <a:xfrm>
            <a:off x="425937" y="2807624"/>
            <a:ext cx="270663" cy="307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FFFF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937871" y="1851912"/>
            <a:ext cx="6383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Deploy</a:t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1183774" y="942950"/>
            <a:ext cx="16662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Bus Checkouts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Complete, Nominal Operations Begin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2789508" y="1297806"/>
            <a:ext cx="8531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</a:t>
            </a:r>
            <a:b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Checkouts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3646247" y="981006"/>
            <a:ext cx="9188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</a:t>
            </a:r>
            <a:b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Maneuvers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endParaRPr/>
          </a:p>
        </p:txBody>
      </p:sp>
      <p:sp>
        <p:nvSpPr>
          <p:cNvPr id="159" name="Google Shape;159;p12"/>
          <p:cNvSpPr txBox="1"/>
          <p:nvPr/>
        </p:nvSpPr>
        <p:spPr>
          <a:xfrm>
            <a:off x="4772615" y="1002323"/>
            <a:ext cx="13356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b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Begin</a:t>
            </a:r>
            <a:endParaRPr/>
          </a:p>
        </p:txBody>
      </p:sp>
      <p:cxnSp>
        <p:nvCxnSpPr>
          <p:cNvPr id="161" name="Google Shape;161;p12"/>
          <p:cNvCxnSpPr/>
          <p:nvPr/>
        </p:nvCxnSpPr>
        <p:spPr>
          <a:xfrm>
            <a:off x="551258" y="2118286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2" name="Google Shape;162;p12"/>
          <p:cNvCxnSpPr/>
          <p:nvPr/>
        </p:nvCxnSpPr>
        <p:spPr>
          <a:xfrm>
            <a:off x="1077660" y="2080659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3" name="Google Shape;163;p12"/>
          <p:cNvCxnSpPr/>
          <p:nvPr/>
        </p:nvCxnSpPr>
        <p:spPr>
          <a:xfrm>
            <a:off x="2938086" y="1944137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64" name="Google Shape;164;p12"/>
          <p:cNvSpPr txBox="1"/>
          <p:nvPr/>
        </p:nvSpPr>
        <p:spPr>
          <a:xfrm>
            <a:off x="453547" y="1511630"/>
            <a:ext cx="8499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Contact</a:t>
            </a:r>
            <a:endParaRPr/>
          </a:p>
        </p:txBody>
      </p:sp>
      <p:cxnSp>
        <p:nvCxnSpPr>
          <p:cNvPr id="165" name="Google Shape;165;p12"/>
          <p:cNvCxnSpPr/>
          <p:nvPr/>
        </p:nvCxnSpPr>
        <p:spPr>
          <a:xfrm>
            <a:off x="914206" y="1793782"/>
            <a:ext cx="0" cy="10143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6" name="Google Shape;166;p12"/>
          <p:cNvCxnSpPr/>
          <p:nvPr/>
        </p:nvCxnSpPr>
        <p:spPr>
          <a:xfrm rot="10800000">
            <a:off x="911999" y="3114862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67" name="Google Shape;167;p12"/>
          <p:cNvSpPr txBox="1"/>
          <p:nvPr/>
        </p:nvSpPr>
        <p:spPr>
          <a:xfrm>
            <a:off x="561268" y="3809342"/>
            <a:ext cx="7040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L+1 day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1485371" y="3746874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L+10 day</a:t>
            </a:r>
            <a:endParaRPr/>
          </a:p>
        </p:txBody>
      </p:sp>
      <p:cxnSp>
        <p:nvCxnSpPr>
          <p:cNvPr id="169" name="Google Shape;169;p12"/>
          <p:cNvCxnSpPr/>
          <p:nvPr/>
        </p:nvCxnSpPr>
        <p:spPr>
          <a:xfrm rot="10800000">
            <a:off x="1864122" y="3033260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70" name="Google Shape;170;p12"/>
          <p:cNvCxnSpPr/>
          <p:nvPr/>
        </p:nvCxnSpPr>
        <p:spPr>
          <a:xfrm rot="10800000" flipH="1">
            <a:off x="911999" y="2848599"/>
            <a:ext cx="920726" cy="82711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71" name="Google Shape;171;p12"/>
          <p:cNvCxnSpPr/>
          <p:nvPr/>
        </p:nvCxnSpPr>
        <p:spPr>
          <a:xfrm rot="10800000">
            <a:off x="8744304" y="2571450"/>
            <a:ext cx="0" cy="27964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72" name="Google Shape;172;p12"/>
          <p:cNvCxnSpPr/>
          <p:nvPr/>
        </p:nvCxnSpPr>
        <p:spPr>
          <a:xfrm rot="10800000" flipH="1">
            <a:off x="2017360" y="2720550"/>
            <a:ext cx="920726" cy="82711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73" name="Google Shape;173;p12"/>
          <p:cNvCxnSpPr/>
          <p:nvPr/>
        </p:nvCxnSpPr>
        <p:spPr>
          <a:xfrm>
            <a:off x="1832725" y="1831832"/>
            <a:ext cx="0" cy="96244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74" name="Google Shape;174;p12"/>
          <p:cNvSpPr txBox="1"/>
          <p:nvPr/>
        </p:nvSpPr>
        <p:spPr>
          <a:xfrm>
            <a:off x="1832749" y="2191410"/>
            <a:ext cx="3962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2071513" y="2077372"/>
            <a:ext cx="42191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UTD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2393642" y="2096090"/>
            <a:ext cx="4154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</a:t>
            </a:r>
            <a:endParaRPr/>
          </a:p>
        </p:txBody>
      </p:sp>
      <p:cxnSp>
        <p:nvCxnSpPr>
          <p:cNvPr id="177" name="Google Shape;177;p12"/>
          <p:cNvCxnSpPr/>
          <p:nvPr/>
        </p:nvCxnSpPr>
        <p:spPr>
          <a:xfrm>
            <a:off x="2017360" y="2387074"/>
            <a:ext cx="0" cy="363188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8" name="Google Shape;178;p12"/>
          <p:cNvCxnSpPr/>
          <p:nvPr/>
        </p:nvCxnSpPr>
        <p:spPr>
          <a:xfrm>
            <a:off x="2306560" y="2312467"/>
            <a:ext cx="0" cy="445846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9" name="Google Shape;179;p12"/>
          <p:cNvCxnSpPr/>
          <p:nvPr/>
        </p:nvCxnSpPr>
        <p:spPr>
          <a:xfrm>
            <a:off x="2601391" y="2286546"/>
            <a:ext cx="5632" cy="460365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" name="Google Shape;180;p12"/>
          <p:cNvCxnSpPr/>
          <p:nvPr/>
        </p:nvCxnSpPr>
        <p:spPr>
          <a:xfrm rot="10800000">
            <a:off x="2938086" y="2894761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81" name="Google Shape;181;p12"/>
          <p:cNvSpPr txBox="1"/>
          <p:nvPr/>
        </p:nvSpPr>
        <p:spPr>
          <a:xfrm>
            <a:off x="2579980" y="360837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L+16 day</a:t>
            </a:r>
            <a:endParaRPr/>
          </a:p>
        </p:txBody>
      </p:sp>
      <p:cxnSp>
        <p:nvCxnSpPr>
          <p:cNvPr id="182" name="Google Shape;182;p12"/>
          <p:cNvCxnSpPr/>
          <p:nvPr/>
        </p:nvCxnSpPr>
        <p:spPr>
          <a:xfrm rot="10800000" flipH="1">
            <a:off x="3966279" y="2510672"/>
            <a:ext cx="920726" cy="82711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83" name="Google Shape;183;p12"/>
          <p:cNvCxnSpPr/>
          <p:nvPr/>
        </p:nvCxnSpPr>
        <p:spPr>
          <a:xfrm rot="10800000" flipH="1">
            <a:off x="3176946" y="2644662"/>
            <a:ext cx="569924" cy="51199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84" name="Google Shape;184;p12"/>
          <p:cNvSpPr txBox="1"/>
          <p:nvPr/>
        </p:nvSpPr>
        <p:spPr>
          <a:xfrm>
            <a:off x="2930473" y="2159878"/>
            <a:ext cx="4267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 X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 rot="-297053">
            <a:off x="3979928" y="2335272"/>
            <a:ext cx="7841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Data</a:t>
            </a:r>
            <a:endParaRPr/>
          </a:p>
        </p:txBody>
      </p:sp>
      <p:cxnSp>
        <p:nvCxnSpPr>
          <p:cNvPr id="186" name="Google Shape;186;p12"/>
          <p:cNvCxnSpPr/>
          <p:nvPr/>
        </p:nvCxnSpPr>
        <p:spPr>
          <a:xfrm>
            <a:off x="3176946" y="2316219"/>
            <a:ext cx="0" cy="363188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12"/>
          <p:cNvCxnSpPr/>
          <p:nvPr/>
        </p:nvCxnSpPr>
        <p:spPr>
          <a:xfrm>
            <a:off x="3417481" y="2211506"/>
            <a:ext cx="0" cy="445846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12"/>
          <p:cNvCxnSpPr/>
          <p:nvPr/>
        </p:nvCxnSpPr>
        <p:spPr>
          <a:xfrm>
            <a:off x="3642627" y="2091612"/>
            <a:ext cx="0" cy="543420"/>
          </a:xfrm>
          <a:prstGeom prst="straightConnector1">
            <a:avLst/>
          </a:prstGeom>
          <a:noFill/>
          <a:ln w="9525" cap="flat" cmpd="sng">
            <a:solidFill>
              <a:srgbClr val="2E2E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12"/>
          <p:cNvCxnSpPr/>
          <p:nvPr/>
        </p:nvCxnSpPr>
        <p:spPr>
          <a:xfrm rot="10800000">
            <a:off x="3773076" y="2831834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90" name="Google Shape;190;p12"/>
          <p:cNvSpPr txBox="1"/>
          <p:nvPr/>
        </p:nvSpPr>
        <p:spPr>
          <a:xfrm>
            <a:off x="3447040" y="3545448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L+19 day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3158594" y="2048979"/>
            <a:ext cx="4267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 Y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3387612" y="1939420"/>
            <a:ext cx="4267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 Z</a:t>
            </a:r>
            <a:endParaRPr/>
          </a:p>
        </p:txBody>
      </p:sp>
      <p:cxnSp>
        <p:nvCxnSpPr>
          <p:cNvPr id="193" name="Google Shape;193;p12"/>
          <p:cNvCxnSpPr/>
          <p:nvPr/>
        </p:nvCxnSpPr>
        <p:spPr>
          <a:xfrm>
            <a:off x="3763956" y="1572949"/>
            <a:ext cx="0" cy="96244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94" name="Google Shape;194;p12"/>
          <p:cNvCxnSpPr/>
          <p:nvPr/>
        </p:nvCxnSpPr>
        <p:spPr>
          <a:xfrm>
            <a:off x="4887005" y="1458199"/>
            <a:ext cx="0" cy="96244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95" name="Google Shape;195;p12"/>
          <p:cNvCxnSpPr/>
          <p:nvPr/>
        </p:nvCxnSpPr>
        <p:spPr>
          <a:xfrm rot="10800000">
            <a:off x="4887005" y="2738921"/>
            <a:ext cx="0" cy="7136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96" name="Google Shape;196;p12"/>
          <p:cNvSpPr txBox="1"/>
          <p:nvPr/>
        </p:nvSpPr>
        <p:spPr>
          <a:xfrm>
            <a:off x="8115382" y="2940196"/>
            <a:ext cx="8579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L+550 day</a:t>
            </a:r>
            <a:b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(TBR)</a:t>
            </a:r>
            <a:endParaRPr dirty="0"/>
          </a:p>
        </p:txBody>
      </p:sp>
      <p:cxnSp>
        <p:nvCxnSpPr>
          <p:cNvPr id="197" name="Google Shape;197;p12"/>
          <p:cNvCxnSpPr/>
          <p:nvPr/>
        </p:nvCxnSpPr>
        <p:spPr>
          <a:xfrm>
            <a:off x="8744304" y="1114931"/>
            <a:ext cx="0" cy="96244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98" name="Google Shape;198;p12"/>
          <p:cNvSpPr txBox="1"/>
          <p:nvPr/>
        </p:nvSpPr>
        <p:spPr>
          <a:xfrm>
            <a:off x="4496513" y="345253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L+30 day</a:t>
            </a:r>
            <a:endParaRPr/>
          </a:p>
        </p:txBody>
      </p:sp>
      <p:cxnSp>
        <p:nvCxnSpPr>
          <p:cNvPr id="199" name="Google Shape;199;p12"/>
          <p:cNvCxnSpPr/>
          <p:nvPr/>
        </p:nvCxnSpPr>
        <p:spPr>
          <a:xfrm>
            <a:off x="5997788" y="1880431"/>
            <a:ext cx="0" cy="42051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0" name="Google Shape;200;p12"/>
          <p:cNvSpPr/>
          <p:nvPr/>
        </p:nvSpPr>
        <p:spPr>
          <a:xfrm>
            <a:off x="5595526" y="1620116"/>
            <a:ext cx="7173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Cal-Roll</a:t>
            </a:r>
            <a:endParaRPr/>
          </a:p>
        </p:txBody>
      </p:sp>
      <p:cxnSp>
        <p:nvCxnSpPr>
          <p:cNvPr id="201" name="Google Shape;201;p12"/>
          <p:cNvCxnSpPr/>
          <p:nvPr/>
        </p:nvCxnSpPr>
        <p:spPr>
          <a:xfrm rot="10800000" flipH="1">
            <a:off x="5077062" y="2380025"/>
            <a:ext cx="920726" cy="82711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2" name="Google Shape;202;p12"/>
          <p:cNvSpPr txBox="1"/>
          <p:nvPr/>
        </p:nvSpPr>
        <p:spPr>
          <a:xfrm rot="-297053">
            <a:off x="4925770" y="2197382"/>
            <a:ext cx="111761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/ Download </a:t>
            </a:r>
            <a:endParaRPr/>
          </a:p>
        </p:txBody>
      </p:sp>
      <p:cxnSp>
        <p:nvCxnSpPr>
          <p:cNvPr id="203" name="Google Shape;203;p12"/>
          <p:cNvCxnSpPr/>
          <p:nvPr/>
        </p:nvCxnSpPr>
        <p:spPr>
          <a:xfrm>
            <a:off x="7152000" y="1777330"/>
            <a:ext cx="0" cy="42051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4" name="Google Shape;204;p12"/>
          <p:cNvSpPr/>
          <p:nvPr/>
        </p:nvSpPr>
        <p:spPr>
          <a:xfrm>
            <a:off x="6749738" y="1517015"/>
            <a:ext cx="7173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Cal-Roll</a:t>
            </a:r>
            <a:endParaRPr/>
          </a:p>
        </p:txBody>
      </p:sp>
      <p:cxnSp>
        <p:nvCxnSpPr>
          <p:cNvPr id="205" name="Google Shape;205;p12"/>
          <p:cNvCxnSpPr/>
          <p:nvPr/>
        </p:nvCxnSpPr>
        <p:spPr>
          <a:xfrm rot="10800000" flipH="1">
            <a:off x="6231274" y="2309292"/>
            <a:ext cx="920726" cy="82711"/>
          </a:xfrm>
          <a:prstGeom prst="straightConnector1">
            <a:avLst/>
          </a:prstGeom>
          <a:noFill/>
          <a:ln w="38100" cap="flat" cmpd="sng">
            <a:solidFill>
              <a:srgbClr val="5BA749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6" name="Google Shape;206;p12"/>
          <p:cNvSpPr txBox="1"/>
          <p:nvPr/>
        </p:nvSpPr>
        <p:spPr>
          <a:xfrm rot="-297053">
            <a:off x="6079982" y="2094281"/>
            <a:ext cx="111761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/ Download 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 rot="18233151">
            <a:off x="7479619" y="2759491"/>
            <a:ext cx="9153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</a:t>
            </a:r>
            <a:endParaRPr sz="4400" dirty="0"/>
          </a:p>
        </p:txBody>
      </p:sp>
      <p:sp>
        <p:nvSpPr>
          <p:cNvPr id="154" name="Google Shape;154;p12"/>
          <p:cNvSpPr txBox="1"/>
          <p:nvPr/>
        </p:nvSpPr>
        <p:spPr>
          <a:xfrm rot="19355167">
            <a:off x="21779" y="2126173"/>
            <a:ext cx="813244" cy="3385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Launch</a:t>
            </a:r>
            <a:endParaRPr sz="16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E84A711-0032-40C4-A143-D8D462F3B1BA}"/>
              </a:ext>
            </a:extLst>
          </p:cNvPr>
          <p:cNvSpPr/>
          <p:nvPr/>
        </p:nvSpPr>
        <p:spPr>
          <a:xfrm rot="15731806">
            <a:off x="7849795" y="1685347"/>
            <a:ext cx="398487" cy="1458969"/>
          </a:xfrm>
          <a:prstGeom prst="leftBrace">
            <a:avLst>
              <a:gd name="adj1" fmla="val 27420"/>
              <a:gd name="adj2" fmla="val 50000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Google Shape;160;p12"/>
          <p:cNvSpPr txBox="1"/>
          <p:nvPr/>
        </p:nvSpPr>
        <p:spPr>
          <a:xfrm>
            <a:off x="7758728" y="1156826"/>
            <a:ext cx="1173985" cy="33851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of Life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689CA98-2B2A-2543-AF09-11C6DF67AD3A}"/>
              </a:ext>
            </a:extLst>
          </p:cNvPr>
          <p:cNvSpPr txBox="1">
            <a:spLocks/>
          </p:cNvSpPr>
          <p:nvPr/>
        </p:nvSpPr>
        <p:spPr>
          <a:xfrm>
            <a:off x="1574750" y="198817"/>
            <a:ext cx="5423688" cy="47056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/>
              <a:t>SPORT </a:t>
            </a:r>
            <a:r>
              <a:rPr lang="pt-BR" sz="3000" cap="none" dirty="0"/>
              <a:t>Mission Data Flow</a:t>
            </a:r>
            <a:endParaRPr lang="pt-BR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32D61-E7D7-4627-8125-A2D8BE07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5" y="834113"/>
            <a:ext cx="8013066" cy="36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B40D4AC-7C21-091F-A137-28958B12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1" y="781049"/>
            <a:ext cx="5676900" cy="3835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882D538-5682-4F43-9C76-8465941EE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91" y="119000"/>
            <a:ext cx="2474686" cy="33892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2E874A4A-4D02-8618-715F-2184A3060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293" y="2571750"/>
            <a:ext cx="2997200" cy="21201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48B3466-F75E-0CB3-5B7B-A079E08456F6}"/>
              </a:ext>
            </a:extLst>
          </p:cNvPr>
          <p:cNvCxnSpPr/>
          <p:nvPr/>
        </p:nvCxnSpPr>
        <p:spPr>
          <a:xfrm flipV="1">
            <a:off x="1790700" y="1270000"/>
            <a:ext cx="2298700" cy="1917700"/>
          </a:xfrm>
          <a:prstGeom prst="straightConnector1">
            <a:avLst/>
          </a:prstGeom>
          <a:ln w="5080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17E942D-6686-D762-C01E-D64D0474EF4B}"/>
              </a:ext>
            </a:extLst>
          </p:cNvPr>
          <p:cNvCxnSpPr>
            <a:cxnSpLocks/>
          </p:cNvCxnSpPr>
          <p:nvPr/>
        </p:nvCxnSpPr>
        <p:spPr>
          <a:xfrm>
            <a:off x="1155700" y="4013200"/>
            <a:ext cx="4584700" cy="304800"/>
          </a:xfrm>
          <a:prstGeom prst="straightConnector1">
            <a:avLst/>
          </a:prstGeom>
          <a:ln w="5080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142283-B37B-9144-14DD-920D806137C7}"/>
              </a:ext>
            </a:extLst>
          </p:cNvPr>
          <p:cNvSpPr txBox="1"/>
          <p:nvPr/>
        </p:nvSpPr>
        <p:spPr>
          <a:xfrm>
            <a:off x="158752" y="-43082"/>
            <a:ext cx="33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Data Sharing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84ED37-033E-73E0-7371-00941F2474AD}"/>
              </a:ext>
            </a:extLst>
          </p:cNvPr>
          <p:cNvSpPr txBox="1"/>
          <p:nvPr/>
        </p:nvSpPr>
        <p:spPr>
          <a:xfrm>
            <a:off x="158751" y="372896"/>
            <a:ext cx="348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embracedata.inpe.br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684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SA Heliophysics Education Activation Team | Science Mission Directorate">
            <a:extLst>
              <a:ext uri="{FF2B5EF4-FFF2-40B4-BE49-F238E27FC236}">
                <a16:creationId xmlns:a16="http://schemas.microsoft.com/office/drawing/2014/main" id="{BE149BC5-CD5B-424A-9A8C-3A12ABA6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44" y="0"/>
            <a:ext cx="8977311" cy="44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6732FF2-927E-4EC6-A7B3-CEA27D57FD12}"/>
              </a:ext>
            </a:extLst>
          </p:cNvPr>
          <p:cNvSpPr txBox="1">
            <a:spLocks/>
          </p:cNvSpPr>
          <p:nvPr/>
        </p:nvSpPr>
        <p:spPr>
          <a:xfrm>
            <a:off x="2817625" y="3909683"/>
            <a:ext cx="5423688" cy="47056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05FE2F5-DEBD-4906-B256-E77A8005FFB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9" t="28111" r="9543" b="12517"/>
          <a:stretch/>
        </p:blipFill>
        <p:spPr>
          <a:xfrm>
            <a:off x="5140171" y="88777"/>
            <a:ext cx="2663301" cy="126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40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DEDE35E-A3EC-8B40-D206-ABD37E18B446}"/>
              </a:ext>
            </a:extLst>
          </p:cNvPr>
          <p:cNvSpPr/>
          <p:nvPr/>
        </p:nvSpPr>
        <p:spPr>
          <a:xfrm>
            <a:off x="3384445" y="-12086"/>
            <a:ext cx="570368" cy="466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7BDCC4F-5365-5C81-E3E4-CD098D82E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60" y="24064"/>
            <a:ext cx="3529569" cy="4590237"/>
          </a:xfrm>
          <a:prstGeom prst="rect">
            <a:avLst/>
          </a:prstGeom>
        </p:spPr>
      </p:pic>
      <p:sp>
        <p:nvSpPr>
          <p:cNvPr id="14" name="TextBox 43">
            <a:extLst>
              <a:ext uri="{FF2B5EF4-FFF2-40B4-BE49-F238E27FC236}">
                <a16:creationId xmlns:a16="http://schemas.microsoft.com/office/drawing/2014/main" id="{134C0043-94B1-88CE-D89B-D7E713BFABCA}"/>
              </a:ext>
            </a:extLst>
          </p:cNvPr>
          <p:cNvSpPr txBox="1"/>
          <p:nvPr/>
        </p:nvSpPr>
        <p:spPr>
          <a:xfrm>
            <a:off x="3993581" y="892237"/>
            <a:ext cx="4632158" cy="366458"/>
          </a:xfrm>
          <a:prstGeom prst="rect">
            <a:avLst/>
          </a:prstGeom>
          <a:noFill/>
        </p:spPr>
        <p:txBody>
          <a:bodyPr wrap="square" lIns="90560" tIns="45281" rIns="90560" bIns="45281" rtlCol="0">
            <a:spAutoFit/>
          </a:bodyPr>
          <a:lstStyle/>
          <a:p>
            <a:r>
              <a:rPr lang="en-US" sz="1787" dirty="0">
                <a:solidFill>
                  <a:srgbClr val="FF0000"/>
                </a:solidFill>
              </a:rPr>
              <a:t>Daily bulletins in [</a:t>
            </a:r>
            <a:r>
              <a:rPr lang="en-US" sz="1787" b="1" dirty="0">
                <a:solidFill>
                  <a:srgbClr val="FF0000"/>
                </a:solidFill>
              </a:rPr>
              <a:t>Portuguese and English</a:t>
            </a:r>
            <a:r>
              <a:rPr lang="en-US" sz="1787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15" name="Picture 3" descr="D:\Clezio M De Nardin\Pictures\Pictures\Visita do Ministro de CTeI Marco Raupp ao Embrace 20130208\IMG_2730.JPG">
            <a:extLst>
              <a:ext uri="{FF2B5EF4-FFF2-40B4-BE49-F238E27FC236}">
                <a16:creationId xmlns:a16="http://schemas.microsoft.com/office/drawing/2014/main" id="{576CABD6-9B6D-4D48-8EDD-217D112C0C23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332" y="1635442"/>
            <a:ext cx="2751893" cy="171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ED7282-28F8-1D21-432F-C34A22D9E856}"/>
              </a:ext>
            </a:extLst>
          </p:cNvPr>
          <p:cNvSpPr txBox="1"/>
          <p:nvPr/>
        </p:nvSpPr>
        <p:spPr>
          <a:xfrm>
            <a:off x="3669629" y="77800"/>
            <a:ext cx="414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MOTIVATION: Enhance Space Weather Ops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590683C-02A6-5E05-4BF3-95A5E0AEDCB9}"/>
              </a:ext>
            </a:extLst>
          </p:cNvPr>
          <p:cNvSpPr/>
          <p:nvPr/>
        </p:nvSpPr>
        <p:spPr>
          <a:xfrm>
            <a:off x="3993581" y="4173732"/>
            <a:ext cx="4623382" cy="367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87" dirty="0"/>
              <a:t>http://www2.inpe.br/</a:t>
            </a:r>
            <a:r>
              <a:rPr lang="en-US" sz="1787" dirty="0" err="1"/>
              <a:t>climaespacial</a:t>
            </a:r>
            <a:r>
              <a:rPr lang="en-US" sz="1787" dirty="0"/>
              <a:t>/portal/en/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9E528F40-2499-1386-09A4-31682DD84E2B}"/>
              </a:ext>
            </a:extLst>
          </p:cNvPr>
          <p:cNvGrpSpPr/>
          <p:nvPr/>
        </p:nvGrpSpPr>
        <p:grpSpPr>
          <a:xfrm>
            <a:off x="3984916" y="4182159"/>
            <a:ext cx="4858452" cy="427167"/>
            <a:chOff x="4413346" y="817934"/>
            <a:chExt cx="6069015" cy="576063"/>
          </a:xfrm>
        </p:grpSpPr>
        <p:sp>
          <p:nvSpPr>
            <p:cNvPr id="20" name="Frame 48">
              <a:extLst>
                <a:ext uri="{FF2B5EF4-FFF2-40B4-BE49-F238E27FC236}">
                  <a16:creationId xmlns:a16="http://schemas.microsoft.com/office/drawing/2014/main" id="{A1A41E1A-215F-613D-598F-467AD2793D5B}"/>
                </a:ext>
              </a:extLst>
            </p:cNvPr>
            <p:cNvSpPr/>
            <p:nvPr/>
          </p:nvSpPr>
          <p:spPr bwMode="auto">
            <a:xfrm>
              <a:off x="4413346" y="817934"/>
              <a:ext cx="5716818" cy="576063"/>
            </a:xfrm>
            <a:prstGeom prst="frame">
              <a:avLst/>
            </a:prstGeom>
            <a:solidFill>
              <a:srgbClr val="1BC80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7806" tIns="33903" rIns="67806" bIns="339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8011" fontAlgn="base">
                <a:spcBef>
                  <a:spcPct val="0"/>
                </a:spcBef>
                <a:spcAft>
                  <a:spcPct val="0"/>
                </a:spcAft>
              </a:pPr>
              <a:endParaRPr lang="en-US" sz="1187">
                <a:latin typeface="Tahoma" pitchFamily="34" charset="0"/>
              </a:endParaRPr>
            </a:p>
          </p:txBody>
        </p:sp>
        <p:sp>
          <p:nvSpPr>
            <p:cNvPr id="21" name="Down Arrow 52">
              <a:extLst>
                <a:ext uri="{FF2B5EF4-FFF2-40B4-BE49-F238E27FC236}">
                  <a16:creationId xmlns:a16="http://schemas.microsoft.com/office/drawing/2014/main" id="{9D001EDE-4E6E-1D6E-E31C-30EEAB4C34B4}"/>
                </a:ext>
              </a:extLst>
            </p:cNvPr>
            <p:cNvSpPr/>
            <p:nvPr/>
          </p:nvSpPr>
          <p:spPr bwMode="auto">
            <a:xfrm rot="2965829">
              <a:off x="10142080" y="796830"/>
              <a:ext cx="290735" cy="389826"/>
            </a:xfrm>
            <a:prstGeom prst="downArrow">
              <a:avLst/>
            </a:prstGeom>
            <a:solidFill>
              <a:srgbClr val="1BC80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7806" tIns="33903" rIns="67806" bIns="339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8011" fontAlgn="base">
                <a:spcBef>
                  <a:spcPct val="0"/>
                </a:spcBef>
                <a:spcAft>
                  <a:spcPct val="0"/>
                </a:spcAft>
              </a:pPr>
              <a:endParaRPr lang="en-US" sz="1187">
                <a:latin typeface="Tahoma" pitchFamily="34" charset="0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9266F2-26E8-A2D6-FDD3-C33E65FC6339}"/>
              </a:ext>
            </a:extLst>
          </p:cNvPr>
          <p:cNvSpPr txBox="1"/>
          <p:nvPr/>
        </p:nvSpPr>
        <p:spPr>
          <a:xfrm>
            <a:off x="3625952" y="1890341"/>
            <a:ext cx="258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portal for space weather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data access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6CD7335-B545-22EC-B94E-75DC38B66E5E}"/>
              </a:ext>
            </a:extLst>
          </p:cNvPr>
          <p:cNvSpPr txBox="1"/>
          <p:nvPr/>
        </p:nvSpPr>
        <p:spPr>
          <a:xfrm>
            <a:off x="6453487" y="1306168"/>
            <a:ext cx="176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Visitor Center</a:t>
            </a:r>
          </a:p>
        </p:txBody>
      </p:sp>
      <p:pic>
        <p:nvPicPr>
          <p:cNvPr id="13" name="Imagem 1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0328D98-009D-9E19-1B80-D624D09A4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729" y="2988540"/>
            <a:ext cx="2120271" cy="1193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32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ED7282-28F8-1D21-432F-C34A22D9E856}"/>
              </a:ext>
            </a:extLst>
          </p:cNvPr>
          <p:cNvSpPr txBox="1"/>
          <p:nvPr/>
        </p:nvSpPr>
        <p:spPr>
          <a:xfrm>
            <a:off x="903153" y="0"/>
            <a:ext cx="604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MOTIVATION: Enhance Ability to Predict Comm/Nav Outages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553BD-175E-478B-BE64-3BF82BBA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5" y="860189"/>
            <a:ext cx="5438007" cy="3781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2BB83-18B0-4839-A0C5-AC6A8DD83ABA}"/>
              </a:ext>
            </a:extLst>
          </p:cNvPr>
          <p:cNvSpPr txBox="1"/>
          <p:nvPr/>
        </p:nvSpPr>
        <p:spPr>
          <a:xfrm>
            <a:off x="6088105" y="915791"/>
            <a:ext cx="2644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/>
              <a:t>Space Weather </a:t>
            </a:r>
            <a:r>
              <a:rPr lang="en-US" dirty="0"/>
              <a:t>storms create turbulent plasmas in our upper atmosphere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Plasma turbulence can lead to radio wave scrambling (AKA “</a:t>
            </a:r>
            <a:r>
              <a:rPr lang="en-US" b="1" i="1" dirty="0"/>
              <a:t>Scintillation</a:t>
            </a:r>
            <a:r>
              <a:rPr lang="en-US" dirty="0"/>
              <a:t>”)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GPS and other GNSS signals can experience </a:t>
            </a:r>
            <a:r>
              <a:rPr lang="en-US" b="1" i="1" dirty="0"/>
              <a:t>outages</a:t>
            </a:r>
            <a:r>
              <a:rPr lang="en-US" dirty="0"/>
              <a:t>, sometimes for hours</a:t>
            </a:r>
          </a:p>
        </p:txBody>
      </p:sp>
    </p:spTree>
    <p:extLst>
      <p:ext uri="{BB962C8B-B14F-4D97-AF65-F5344CB8AC3E}">
        <p14:creationId xmlns:p14="http://schemas.microsoft.com/office/powerpoint/2010/main" val="4416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328" y="3313798"/>
            <a:ext cx="1516741" cy="14458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2471" y="172081"/>
            <a:ext cx="6344239" cy="390343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The Culprit: Equatorial Plasma Bubbles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28" y="2798354"/>
            <a:ext cx="1516741" cy="1377675"/>
          </a:xfrm>
          <a:prstGeom prst="rect">
            <a:avLst/>
          </a:prstGeom>
        </p:spPr>
      </p:pic>
      <p:pic>
        <p:nvPicPr>
          <p:cNvPr id="5" name="Bolha_Cariri_18_11_2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0645" y="858962"/>
            <a:ext cx="1539704" cy="15397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70" y="2688475"/>
            <a:ext cx="1541295" cy="19171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637" y="1005050"/>
            <a:ext cx="1797225" cy="137561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674591" y="2334224"/>
            <a:ext cx="1710965" cy="827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tx1"/>
                </a:solidFill>
              </a:rPr>
              <a:t>Equatorial Plasma </a:t>
            </a:r>
            <a:r>
              <a:rPr lang="pt-BR" sz="1350" b="1" dirty="0" err="1">
                <a:solidFill>
                  <a:schemeClr val="tx1"/>
                </a:solidFill>
              </a:rPr>
              <a:t>Bubbles</a:t>
            </a:r>
            <a:endParaRPr lang="pt-BR" sz="135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06524" y="882986"/>
            <a:ext cx="16720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6300 airglow </a:t>
            </a:r>
            <a:r>
              <a:rPr lang="pt-BR" sz="1350" dirty="0" err="1"/>
              <a:t>imager</a:t>
            </a:r>
            <a:endParaRPr lang="pt-BR" sz="13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52646" y="2579850"/>
            <a:ext cx="14579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TEC </a:t>
            </a:r>
            <a:r>
              <a:rPr lang="pt-BR" sz="1350" dirty="0" err="1"/>
              <a:t>Mapping</a:t>
            </a:r>
            <a:endParaRPr lang="pt-BR" sz="135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53636" y="2498272"/>
            <a:ext cx="1157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VHF Radar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69228" y="732945"/>
            <a:ext cx="16119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err="1"/>
              <a:t>Ionosonde</a:t>
            </a:r>
            <a:endParaRPr lang="pt-BR" sz="1350" dirty="0"/>
          </a:p>
        </p:txBody>
      </p:sp>
      <p:sp>
        <p:nvSpPr>
          <p:cNvPr id="15" name="Seta: para a Direita 14"/>
          <p:cNvSpPr/>
          <p:nvPr/>
        </p:nvSpPr>
        <p:spPr>
          <a:xfrm rot="8800408">
            <a:off x="3228592" y="3005799"/>
            <a:ext cx="641293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Seta: para a Direita 15"/>
          <p:cNvSpPr/>
          <p:nvPr/>
        </p:nvSpPr>
        <p:spPr>
          <a:xfrm rot="2051606">
            <a:off x="4995419" y="3100320"/>
            <a:ext cx="657230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aixaDeTexto 16"/>
          <p:cNvSpPr txBox="1"/>
          <p:nvPr/>
        </p:nvSpPr>
        <p:spPr>
          <a:xfrm>
            <a:off x="1561938" y="966949"/>
            <a:ext cx="899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bg1"/>
                </a:solidFill>
              </a:rPr>
              <a:t>Spread F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4744" y="832600"/>
            <a:ext cx="918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bg1"/>
                </a:solidFill>
              </a:rPr>
              <a:t>Airglow </a:t>
            </a:r>
            <a:r>
              <a:rPr lang="pt-BR" sz="1350" dirty="0" err="1">
                <a:solidFill>
                  <a:schemeClr val="bg1"/>
                </a:solidFill>
              </a:rPr>
              <a:t>depletion</a:t>
            </a:r>
            <a:endParaRPr lang="pt-BR" sz="135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919471" y="2747825"/>
            <a:ext cx="755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Plumes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857" y="939407"/>
            <a:ext cx="1933581" cy="1188947"/>
          </a:xfrm>
          <a:prstGeom prst="rect">
            <a:avLst/>
          </a:prstGeom>
        </p:spPr>
      </p:pic>
      <p:sp>
        <p:nvSpPr>
          <p:cNvPr id="22" name="Seta: para a Direita 21"/>
          <p:cNvSpPr/>
          <p:nvPr/>
        </p:nvSpPr>
        <p:spPr>
          <a:xfrm rot="5400000">
            <a:off x="4309766" y="3116316"/>
            <a:ext cx="300084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CaixaDeTexto 22"/>
          <p:cNvSpPr txBox="1"/>
          <p:nvPr/>
        </p:nvSpPr>
        <p:spPr>
          <a:xfrm>
            <a:off x="4055384" y="1121217"/>
            <a:ext cx="13857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err="1"/>
              <a:t>Scintillation</a:t>
            </a:r>
            <a:r>
              <a:rPr lang="pt-BR" sz="1350" dirty="0"/>
              <a:t>, S4</a:t>
            </a:r>
          </a:p>
        </p:txBody>
      </p:sp>
      <p:sp>
        <p:nvSpPr>
          <p:cNvPr id="25" name="Seta: para a Direita 24"/>
          <p:cNvSpPr/>
          <p:nvPr/>
        </p:nvSpPr>
        <p:spPr>
          <a:xfrm rot="16200000">
            <a:off x="4272581" y="1957773"/>
            <a:ext cx="406468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CaixaDeTexto 25"/>
          <p:cNvSpPr txBox="1"/>
          <p:nvPr/>
        </p:nvSpPr>
        <p:spPr>
          <a:xfrm>
            <a:off x="3870754" y="915347"/>
            <a:ext cx="14461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GNSS </a:t>
            </a:r>
            <a:r>
              <a:rPr lang="pt-BR" sz="1350" dirty="0" err="1"/>
              <a:t>Receiver</a:t>
            </a:r>
            <a:endParaRPr lang="pt-BR" sz="135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15348" y="4414987"/>
            <a:ext cx="1778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err="1"/>
              <a:t>Simulation</a:t>
            </a:r>
            <a:r>
              <a:rPr lang="pt-BR" sz="1350" dirty="0"/>
              <a:t> </a:t>
            </a:r>
            <a:r>
              <a:rPr lang="pt-BR" sz="1350" dirty="0" err="1"/>
              <a:t>model</a:t>
            </a:r>
            <a:endParaRPr lang="pt-BR" sz="135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62432B7-C7BC-BC4B-A43C-AFED70D9A743}"/>
              </a:ext>
            </a:extLst>
          </p:cNvPr>
          <p:cNvSpPr txBox="1"/>
          <p:nvPr/>
        </p:nvSpPr>
        <p:spPr>
          <a:xfrm>
            <a:off x="5118150" y="4190114"/>
            <a:ext cx="4044238" cy="41549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b="1" dirty="0" err="1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Source:Workshop</a:t>
            </a:r>
            <a:r>
              <a:rPr lang="pt-BR" sz="1050" b="1" dirty="0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 for EPB </a:t>
            </a:r>
            <a:r>
              <a:rPr lang="pt-BR" sz="1050" b="1" dirty="0" err="1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Campaign</a:t>
            </a:r>
            <a:r>
              <a:rPr lang="pt-BR" sz="1050" b="1" dirty="0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, 25-26 </a:t>
            </a:r>
            <a:r>
              <a:rPr lang="pt-BR" sz="1050" b="1" dirty="0" err="1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September</a:t>
            </a:r>
            <a:r>
              <a:rPr lang="pt-BR" sz="1050" b="1" dirty="0"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 2019</a:t>
            </a:r>
          </a:p>
          <a:p>
            <a:r>
              <a:rPr lang="pt-BR" sz="1050" dirty="0" err="1"/>
              <a:t>Hisao</a:t>
            </a:r>
            <a:r>
              <a:rPr lang="pt-BR" sz="1050" dirty="0"/>
              <a:t> Takahashi</a:t>
            </a:r>
          </a:p>
        </p:txBody>
      </p:sp>
      <p:sp>
        <p:nvSpPr>
          <p:cNvPr id="14" name="Seta: para a Direita 13"/>
          <p:cNvSpPr/>
          <p:nvPr/>
        </p:nvSpPr>
        <p:spPr>
          <a:xfrm rot="13249589">
            <a:off x="3145300" y="2169454"/>
            <a:ext cx="677698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Seta: para a Direita 12"/>
          <p:cNvSpPr/>
          <p:nvPr/>
        </p:nvSpPr>
        <p:spPr>
          <a:xfrm rot="19231016">
            <a:off x="5062977" y="2129157"/>
            <a:ext cx="543671" cy="346435"/>
          </a:xfrm>
          <a:prstGeom prst="right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3795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33756" y="143782"/>
            <a:ext cx="6546457" cy="481012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Background: Periodic Plasma Bubble structures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8230" y="1084614"/>
            <a:ext cx="13284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2015 </a:t>
            </a:r>
            <a:r>
              <a:rPr lang="pt-BR" sz="1350" dirty="0" err="1"/>
              <a:t>Feb</a:t>
            </a:r>
            <a:r>
              <a:rPr lang="pt-BR" sz="1350" dirty="0"/>
              <a:t>. 25, 00:10 UT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33299" y="1101182"/>
            <a:ext cx="1293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2015 </a:t>
            </a:r>
            <a:r>
              <a:rPr lang="pt-BR" sz="1350" dirty="0" err="1"/>
              <a:t>March</a:t>
            </a:r>
            <a:r>
              <a:rPr lang="pt-BR" sz="1350" dirty="0"/>
              <a:t> 9, 01:50 UT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61" y="1536391"/>
            <a:ext cx="1702553" cy="1356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97" y="1521845"/>
            <a:ext cx="1561106" cy="13929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406788" y="3062096"/>
            <a:ext cx="373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Bubble scales: 1 - 1000 km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0" y="1537070"/>
            <a:ext cx="1495621" cy="135552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176" y="1514915"/>
            <a:ext cx="1516741" cy="137767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023325" y="1086278"/>
            <a:ext cx="13284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2014 </a:t>
            </a:r>
            <a:r>
              <a:rPr lang="pt-BR" sz="1350" dirty="0" err="1"/>
              <a:t>Feb</a:t>
            </a:r>
            <a:r>
              <a:rPr lang="pt-BR" sz="1350" dirty="0"/>
              <a:t>. 16, 01:40 UT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262793" y="1098442"/>
            <a:ext cx="1463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2014 </a:t>
            </a:r>
            <a:r>
              <a:rPr lang="pt-BR" sz="1350" dirty="0" err="1"/>
              <a:t>Feb</a:t>
            </a:r>
            <a:r>
              <a:rPr lang="pt-BR" sz="1350" dirty="0"/>
              <a:t>. 15, 01:40 UT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06788" y="3531161"/>
            <a:ext cx="692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Periodic structures occur most frequently in February and March.</a:t>
            </a:r>
          </a:p>
        </p:txBody>
      </p:sp>
      <p:sp>
        <p:nvSpPr>
          <p:cNvPr id="18" name="CaixaDeTexto 16">
            <a:extLst>
              <a:ext uri="{FF2B5EF4-FFF2-40B4-BE49-F238E27FC236}">
                <a16:creationId xmlns:a16="http://schemas.microsoft.com/office/drawing/2014/main" id="{86B7DEEA-612F-40D9-85E4-BD1195435091}"/>
              </a:ext>
            </a:extLst>
          </p:cNvPr>
          <p:cNvSpPr txBox="1"/>
          <p:nvPr/>
        </p:nvSpPr>
        <p:spPr>
          <a:xfrm>
            <a:off x="1406787" y="3999416"/>
            <a:ext cx="743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this is for the Brazilian longitude sector.  What about the others?</a:t>
            </a:r>
          </a:p>
        </p:txBody>
      </p:sp>
    </p:spTree>
    <p:extLst>
      <p:ext uri="{BB962C8B-B14F-4D97-AF65-F5344CB8AC3E}">
        <p14:creationId xmlns:p14="http://schemas.microsoft.com/office/powerpoint/2010/main" val="52133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8651" y="767288"/>
            <a:ext cx="8626698" cy="5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ixaDeTexto 15">
            <a:extLst>
              <a:ext uri="{FF2B5EF4-FFF2-40B4-BE49-F238E27FC236}">
                <a16:creationId xmlns:a16="http://schemas.microsoft.com/office/drawing/2014/main" id="{CFD66927-D054-4A71-A972-17618A8FDCE4}"/>
              </a:ext>
            </a:extLst>
          </p:cNvPr>
          <p:cNvSpPr txBox="1"/>
          <p:nvPr/>
        </p:nvSpPr>
        <p:spPr>
          <a:xfrm>
            <a:off x="0" y="126619"/>
            <a:ext cx="767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Scintillation Prediction Observatory Research Task (SPORT)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E78FD-8CC5-4D17-8F6A-40CDC07E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34" y="854115"/>
            <a:ext cx="4469159" cy="3672049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CE72FFB-670E-4604-8FBC-253779C69179}"/>
              </a:ext>
            </a:extLst>
          </p:cNvPr>
          <p:cNvSpPr txBox="1">
            <a:spLocks/>
          </p:cNvSpPr>
          <p:nvPr/>
        </p:nvSpPr>
        <p:spPr>
          <a:xfrm>
            <a:off x="218736" y="1056416"/>
            <a:ext cx="3556807" cy="2251019"/>
          </a:xfrm>
          <a:prstGeom prst="rect">
            <a:avLst/>
          </a:prstGeom>
        </p:spPr>
        <p:txBody>
          <a:bodyPr vert="horz" lIns="95078" tIns="47540" rIns="95078" bIns="47540" rtlCol="0">
            <a:no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prstClr val="black"/>
                </a:solidFill>
                <a:latin typeface="Calibri"/>
                <a:cs typeface="Garamond"/>
              </a:rPr>
              <a:t>Science Goals</a:t>
            </a:r>
          </a:p>
          <a:p>
            <a:pPr marL="267445" indent="-267445" algn="l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Garamond"/>
              </a:rPr>
              <a:t>What is the state of the ionosphere that gives rise to the growth of plasma bubbles that extend into and above the F-peak at </a:t>
            </a:r>
            <a:r>
              <a:rPr lang="en-US" sz="1600" u="sng" dirty="0">
                <a:solidFill>
                  <a:prstClr val="black"/>
                </a:solidFill>
                <a:latin typeface="Calibri"/>
                <a:cs typeface="Garamond"/>
              </a:rPr>
              <a:t>different longitudes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Garamond"/>
              </a:rPr>
              <a:t>?</a:t>
            </a:r>
          </a:p>
          <a:p>
            <a:pPr marL="267445" indent="-267445" algn="l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How are plasma irregularities at </a:t>
            </a:r>
            <a:r>
              <a:rPr lang="en-US" sz="1600" u="sng" dirty="0">
                <a:solidFill>
                  <a:prstClr val="black"/>
                </a:solidFill>
                <a:latin typeface="Calibri"/>
              </a:rPr>
              <a:t>satellite altitudes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related to the radio scintillations observed passing through these regions?</a:t>
            </a:r>
            <a:endParaRPr lang="en-US" sz="16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23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47" y="69125"/>
            <a:ext cx="6137629" cy="655500"/>
          </a:xfrm>
        </p:spPr>
        <p:txBody>
          <a:bodyPr/>
          <a:lstStyle/>
          <a:p>
            <a:r>
              <a:rPr lang="en-US" sz="2400" dirty="0"/>
              <a:t>SPORT Instrument Measurement Mapping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45846"/>
              </p:ext>
            </p:extLst>
          </p:nvPr>
        </p:nvGraphicFramePr>
        <p:xfrm>
          <a:off x="2230582" y="914400"/>
          <a:ext cx="1644650" cy="336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Instruments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GPS Occultation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RPA/Drift meter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Langmuir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Impedance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E-Field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Magnetometer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77494"/>
              </p:ext>
            </p:extLst>
          </p:nvPr>
        </p:nvGraphicFramePr>
        <p:xfrm>
          <a:off x="6173931" y="899937"/>
          <a:ext cx="2571750" cy="34510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Required Measurement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Density profiles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Scintillation</a:t>
                      </a:r>
                      <a:r>
                        <a:rPr lang="en-US" sz="1400" baseline="0" dirty="0"/>
                        <a:t> Index (S4)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</a:t>
                      </a:r>
                      <a:r>
                        <a:rPr lang="en-US" sz="1400" baseline="0" dirty="0"/>
                        <a:t> situ plasma density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Plasma</a:t>
                      </a:r>
                      <a:r>
                        <a:rPr lang="en-US" sz="1400" baseline="0" dirty="0"/>
                        <a:t> motion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Small</a:t>
                      </a:r>
                      <a:r>
                        <a:rPr lang="en-US" sz="1400" baseline="0" dirty="0"/>
                        <a:t> scale structures / waves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Magnetic</a:t>
                      </a:r>
                      <a:r>
                        <a:rPr lang="en-US" sz="1400" baseline="0" dirty="0"/>
                        <a:t> field structure 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38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Plasma temperature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Elbow Connector 5"/>
          <p:cNvCxnSpPr/>
          <p:nvPr/>
        </p:nvCxnSpPr>
        <p:spPr bwMode="auto">
          <a:xfrm>
            <a:off x="3868881" y="1428753"/>
            <a:ext cx="2305050" cy="285747"/>
          </a:xfrm>
          <a:prstGeom prst="bentConnector3">
            <a:avLst>
              <a:gd name="adj1" fmla="val 90220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>
            <a:off x="3887931" y="2000250"/>
            <a:ext cx="2286000" cy="182562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8" name="Elbow Connector 7"/>
          <p:cNvCxnSpPr>
            <a:endCxn id="4" idx="1"/>
          </p:cNvCxnSpPr>
          <p:nvPr/>
        </p:nvCxnSpPr>
        <p:spPr bwMode="auto">
          <a:xfrm>
            <a:off x="3887931" y="2000250"/>
            <a:ext cx="2286000" cy="6252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>
            <a:off x="3887931" y="1993900"/>
            <a:ext cx="2286000" cy="2235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flipV="1">
            <a:off x="3887931" y="1885950"/>
            <a:ext cx="2286000" cy="593725"/>
          </a:xfrm>
          <a:prstGeom prst="bentConnector3">
            <a:avLst>
              <a:gd name="adj1" fmla="val 57778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21" name="Elbow Connector 20"/>
          <p:cNvCxnSpPr/>
          <p:nvPr/>
        </p:nvCxnSpPr>
        <p:spPr bwMode="auto">
          <a:xfrm>
            <a:off x="3868881" y="2482849"/>
            <a:ext cx="2305050" cy="1576388"/>
          </a:xfrm>
          <a:prstGeom prst="bentConnector3">
            <a:avLst>
              <a:gd name="adj1" fmla="val 57989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24" name="Elbow Connector 23"/>
          <p:cNvCxnSpPr/>
          <p:nvPr/>
        </p:nvCxnSpPr>
        <p:spPr bwMode="auto">
          <a:xfrm flipV="1">
            <a:off x="3887931" y="2371725"/>
            <a:ext cx="2286000" cy="657225"/>
          </a:xfrm>
          <a:prstGeom prst="bentConnector3">
            <a:avLst>
              <a:gd name="adj1" fmla="val 73056"/>
            </a:avLst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flipV="1">
            <a:off x="3868881" y="2800350"/>
            <a:ext cx="2305050" cy="714377"/>
          </a:xfrm>
          <a:prstGeom prst="bentConnector3">
            <a:avLst>
              <a:gd name="adj1" fmla="val 25894"/>
            </a:avLst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31" name="Elbow Connector 30"/>
          <p:cNvCxnSpPr/>
          <p:nvPr/>
        </p:nvCxnSpPr>
        <p:spPr bwMode="auto">
          <a:xfrm flipV="1">
            <a:off x="3868881" y="3167397"/>
            <a:ext cx="2305050" cy="347328"/>
          </a:xfrm>
          <a:prstGeom prst="bentConnector3">
            <a:avLst>
              <a:gd name="adj1" fmla="val 26033"/>
            </a:avLst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34" name="Elbow Connector 33"/>
          <p:cNvCxnSpPr/>
          <p:nvPr/>
        </p:nvCxnSpPr>
        <p:spPr bwMode="auto">
          <a:xfrm flipV="1">
            <a:off x="3887931" y="3657601"/>
            <a:ext cx="2324100" cy="407987"/>
          </a:xfrm>
          <a:prstGeom prst="bentConnector3">
            <a:avLst>
              <a:gd name="adj1" fmla="val 35457"/>
            </a:avLst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36" name="Elbow Connector 35"/>
          <p:cNvCxnSpPr/>
          <p:nvPr/>
        </p:nvCxnSpPr>
        <p:spPr bwMode="auto">
          <a:xfrm flipV="1">
            <a:off x="3906981" y="3328988"/>
            <a:ext cx="2266950" cy="730250"/>
          </a:xfrm>
          <a:prstGeom prst="bentConnector3">
            <a:avLst>
              <a:gd name="adj1" fmla="val 35592"/>
            </a:avLst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25" name="Elbow Connector 24"/>
          <p:cNvCxnSpPr/>
          <p:nvPr/>
        </p:nvCxnSpPr>
        <p:spPr bwMode="auto">
          <a:xfrm>
            <a:off x="3868881" y="1428751"/>
            <a:ext cx="234315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2" name="Elbow Connector 41"/>
          <p:cNvCxnSpPr/>
          <p:nvPr/>
        </p:nvCxnSpPr>
        <p:spPr bwMode="auto">
          <a:xfrm flipV="1">
            <a:off x="3894282" y="3028950"/>
            <a:ext cx="2279650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pic>
        <p:nvPicPr>
          <p:cNvPr id="18" name="Picture 4" descr="Macintosh HD:Users:rodheelis:Desktop:Working:PROPOSALS:NASA_LCAS_2013:CubeSat_IDM_1.jpg">
            <a:extLst>
              <a:ext uri="{FF2B5EF4-FFF2-40B4-BE49-F238E27FC236}">
                <a16:creationId xmlns:a16="http://schemas.microsoft.com/office/drawing/2014/main" id="{E525C4F0-2AA0-608C-CC30-43E3F412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50" y="1528123"/>
            <a:ext cx="692188" cy="9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33746E5-8B74-3C4C-2B6B-EC758924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947" y="980319"/>
            <a:ext cx="968122" cy="735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AB4F1838-A68B-4947-E9FE-B3B814097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51" y="1966093"/>
            <a:ext cx="968123" cy="117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BD06441-4525-906A-6EAE-8B19193D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93" y="2806662"/>
            <a:ext cx="1436163" cy="947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 descr="2013 IRAD Mag.png">
            <a:extLst>
              <a:ext uri="{FF2B5EF4-FFF2-40B4-BE49-F238E27FC236}">
                <a16:creationId xmlns:a16="http://schemas.microsoft.com/office/drawing/2014/main" id="{24BC46A7-C7A1-607B-1703-484E7B671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93" y="3781310"/>
            <a:ext cx="1383743" cy="1002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919FD7-6AB7-42E5-2806-703D4EDE6261}"/>
              </a:ext>
            </a:extLst>
          </p:cNvPr>
          <p:cNvSpPr txBox="1"/>
          <p:nvPr/>
        </p:nvSpPr>
        <p:spPr>
          <a:xfrm>
            <a:off x="-12320" y="1008989"/>
            <a:ext cx="107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CTECS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A6BD462-7643-3F9F-68FC-5372B859160A}"/>
              </a:ext>
            </a:extLst>
          </p:cNvPr>
          <p:cNvSpPr txBox="1"/>
          <p:nvPr/>
        </p:nvSpPr>
        <p:spPr>
          <a:xfrm>
            <a:off x="-12320" y="1754934"/>
            <a:ext cx="7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I.V.M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60A3827-209B-429D-C558-7C4FAB438E28}"/>
              </a:ext>
            </a:extLst>
          </p:cNvPr>
          <p:cNvSpPr txBox="1"/>
          <p:nvPr/>
        </p:nvSpPr>
        <p:spPr>
          <a:xfrm>
            <a:off x="10744" y="2384700"/>
            <a:ext cx="174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Langmuir &amp; Impedance Probes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F27BB6A-D18D-F92E-FA5A-5FF0580246A2}"/>
              </a:ext>
            </a:extLst>
          </p:cNvPr>
          <p:cNvSpPr txBox="1"/>
          <p:nvPr/>
        </p:nvSpPr>
        <p:spPr>
          <a:xfrm>
            <a:off x="-8533" y="3535581"/>
            <a:ext cx="174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Magnetometer</a:t>
            </a:r>
          </a:p>
        </p:txBody>
      </p:sp>
    </p:spTree>
    <p:extLst>
      <p:ext uri="{BB962C8B-B14F-4D97-AF65-F5344CB8AC3E}">
        <p14:creationId xmlns:p14="http://schemas.microsoft.com/office/powerpoint/2010/main" val="259251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349A6B7-839B-564D-9549-96B62C231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900" y="485603"/>
            <a:ext cx="3220775" cy="2927978"/>
          </a:xfrm>
          <a:prstGeom prst="rect">
            <a:avLst/>
          </a:prstGeom>
          <a:ln>
            <a:noFill/>
          </a:ln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F1C46A5D-BC1F-E14B-9EB7-2F1D523E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20" y="2029554"/>
            <a:ext cx="768225" cy="80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Novo detector">
            <a:extLst>
              <a:ext uri="{FF2B5EF4-FFF2-40B4-BE49-F238E27FC236}">
                <a16:creationId xmlns:a16="http://schemas.microsoft.com/office/drawing/2014/main" id="{949AC9FF-DFCF-774A-B3CE-5C8A774D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88" y="3870185"/>
            <a:ext cx="1550696" cy="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8" descr="dsc01547.jpg">
            <a:extLst>
              <a:ext uri="{FF2B5EF4-FFF2-40B4-BE49-F238E27FC236}">
                <a16:creationId xmlns:a16="http://schemas.microsoft.com/office/drawing/2014/main" id="{BC490FC3-5C79-C446-9E91-0F7D5E1EC9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00" y="2224800"/>
            <a:ext cx="845772" cy="7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D:\Clezio M. De Nardin\Imagens\Equipamentos\Magnetometro EMBRACE-01 CXP\INPE 102.jpg">
            <a:extLst>
              <a:ext uri="{FF2B5EF4-FFF2-40B4-BE49-F238E27FC236}">
                <a16:creationId xmlns:a16="http://schemas.microsoft.com/office/drawing/2014/main" id="{6A9B22F0-702D-3C48-888B-0365FD163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360" y="3954446"/>
            <a:ext cx="1101030" cy="56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 descr="P4260096">
            <a:extLst>
              <a:ext uri="{FF2B5EF4-FFF2-40B4-BE49-F238E27FC236}">
                <a16:creationId xmlns:a16="http://schemas.microsoft.com/office/drawing/2014/main" id="{A03739B8-B86D-8042-9AFA-F6B5F8FE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" y="1053997"/>
            <a:ext cx="1234611" cy="81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2D38B5D9-4E59-2542-8CCA-0693FB7B36A4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00" y="3139941"/>
            <a:ext cx="741081" cy="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IMG_3325-">
            <a:extLst>
              <a:ext uri="{FF2B5EF4-FFF2-40B4-BE49-F238E27FC236}">
                <a16:creationId xmlns:a16="http://schemas.microsoft.com/office/drawing/2014/main" id="{9274BA7C-EDC0-2D45-8860-CE3AE929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463" y="2967082"/>
            <a:ext cx="1005363" cy="76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Dig Antena Rec">
            <a:extLst>
              <a:ext uri="{FF2B5EF4-FFF2-40B4-BE49-F238E27FC236}">
                <a16:creationId xmlns:a16="http://schemas.microsoft.com/office/drawing/2014/main" id="{54FABF30-52B1-7442-A892-C0277F61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61" y="1273714"/>
            <a:ext cx="669212" cy="669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70D8EDD-44B4-B14A-A100-29D2898600AD}"/>
              </a:ext>
            </a:extLst>
          </p:cNvPr>
          <p:cNvSpPr txBox="1"/>
          <p:nvPr/>
        </p:nvSpPr>
        <p:spPr>
          <a:xfrm>
            <a:off x="1502370" y="903876"/>
            <a:ext cx="836035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 err="1">
                <a:solidFill>
                  <a:srgbClr val="FFFF00"/>
                </a:solidFill>
              </a:rPr>
              <a:t>Ionosonde</a:t>
            </a:r>
            <a:endParaRPr lang="pt-BR" sz="854" b="1" dirty="0">
              <a:solidFill>
                <a:srgbClr val="FFFF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D9C20C-757E-C143-9618-08E754C51A31}"/>
              </a:ext>
            </a:extLst>
          </p:cNvPr>
          <p:cNvSpPr txBox="1"/>
          <p:nvPr/>
        </p:nvSpPr>
        <p:spPr>
          <a:xfrm>
            <a:off x="855337" y="2037861"/>
            <a:ext cx="747316" cy="3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/>
              <a:t>Telescopes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86F1CD-A367-9B47-BDC1-1B107BECA76F}"/>
              </a:ext>
            </a:extLst>
          </p:cNvPr>
          <p:cNvSpPr txBox="1"/>
          <p:nvPr/>
        </p:nvSpPr>
        <p:spPr>
          <a:xfrm>
            <a:off x="1413422" y="2855188"/>
            <a:ext cx="1061162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 err="1"/>
              <a:t>All</a:t>
            </a:r>
            <a:r>
              <a:rPr lang="pt-BR" sz="854" b="1" dirty="0"/>
              <a:t>-Sky </a:t>
            </a:r>
            <a:r>
              <a:rPr lang="pt-BR" sz="854" b="1" dirty="0" err="1"/>
              <a:t>imagers</a:t>
            </a:r>
            <a:endParaRPr lang="pt-BR" sz="854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12218AF-2716-E04C-A4B1-05FC1927B89A}"/>
              </a:ext>
            </a:extLst>
          </p:cNvPr>
          <p:cNvSpPr txBox="1"/>
          <p:nvPr/>
        </p:nvSpPr>
        <p:spPr>
          <a:xfrm>
            <a:off x="481910" y="2963984"/>
            <a:ext cx="1061162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/>
              <a:t>GNSS </a:t>
            </a:r>
            <a:r>
              <a:rPr lang="pt-BR" sz="854" b="1" dirty="0" err="1"/>
              <a:t>receivers</a:t>
            </a:r>
            <a:endParaRPr lang="pt-BR" sz="854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A37EBFC-1A54-5C40-AB69-37CEBB2E672B}"/>
              </a:ext>
            </a:extLst>
          </p:cNvPr>
          <p:cNvSpPr txBox="1"/>
          <p:nvPr/>
        </p:nvSpPr>
        <p:spPr>
          <a:xfrm>
            <a:off x="370427" y="2010095"/>
            <a:ext cx="484909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/>
              <a:t>Solar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4F0CDB1-3B45-594E-8883-AF057A4CF1E0}"/>
              </a:ext>
            </a:extLst>
          </p:cNvPr>
          <p:cNvSpPr txBox="1"/>
          <p:nvPr/>
        </p:nvSpPr>
        <p:spPr>
          <a:xfrm>
            <a:off x="331659" y="3763441"/>
            <a:ext cx="1061162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 err="1"/>
              <a:t>Magnetometers</a:t>
            </a:r>
            <a:endParaRPr lang="pt-BR" sz="854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58AF86-B8FE-7B40-A815-2AD21D231144}"/>
              </a:ext>
            </a:extLst>
          </p:cNvPr>
          <p:cNvSpPr txBox="1"/>
          <p:nvPr/>
        </p:nvSpPr>
        <p:spPr>
          <a:xfrm>
            <a:off x="1541703" y="3691717"/>
            <a:ext cx="1415443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 err="1"/>
              <a:t>Cosmic</a:t>
            </a:r>
            <a:r>
              <a:rPr lang="pt-BR" sz="854" b="1" dirty="0"/>
              <a:t> Ray </a:t>
            </a:r>
            <a:r>
              <a:rPr lang="pt-BR" sz="854" b="1" dirty="0" err="1"/>
              <a:t>Detectors</a:t>
            </a:r>
            <a:endParaRPr lang="pt-BR" sz="854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1483A4-5B82-F44A-ADF7-523EF7EB369B}"/>
              </a:ext>
            </a:extLst>
          </p:cNvPr>
          <p:cNvSpPr txBox="1"/>
          <p:nvPr/>
        </p:nvSpPr>
        <p:spPr>
          <a:xfrm>
            <a:off x="4461330" y="1442668"/>
            <a:ext cx="72735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75" dirty="0">
                <a:highlight>
                  <a:srgbClr val="FFFF00"/>
                </a:highlight>
              </a:rPr>
              <a:t>BRAZIL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D85270-ACAC-2F4E-A946-0CC443DFDD4C}"/>
              </a:ext>
            </a:extLst>
          </p:cNvPr>
          <p:cNvSpPr txBox="1"/>
          <p:nvPr/>
        </p:nvSpPr>
        <p:spPr>
          <a:xfrm>
            <a:off x="3931404" y="2321573"/>
            <a:ext cx="90593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75" dirty="0">
                <a:highlight>
                  <a:srgbClr val="FFFF00"/>
                </a:highlight>
              </a:rPr>
              <a:t>ARGENTINA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044AB26-2C7E-9941-B7E6-ED38F9AB5227}"/>
              </a:ext>
            </a:extLst>
          </p:cNvPr>
          <p:cNvSpPr txBox="1"/>
          <p:nvPr/>
        </p:nvSpPr>
        <p:spPr>
          <a:xfrm rot="16911101">
            <a:off x="3544747" y="2450563"/>
            <a:ext cx="63185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75" dirty="0">
                <a:highlight>
                  <a:srgbClr val="FFFF00"/>
                </a:highlight>
              </a:rPr>
              <a:t>CHILE</a:t>
            </a:r>
          </a:p>
        </p:txBody>
      </p:sp>
      <p:pic>
        <p:nvPicPr>
          <p:cNvPr id="51" name="Imagem 50" descr="Uma imagem contendo texto, mapa, homem, velho&#10;&#10;Descrição gerada automaticamente">
            <a:extLst>
              <a:ext uri="{FF2B5EF4-FFF2-40B4-BE49-F238E27FC236}">
                <a16:creationId xmlns:a16="http://schemas.microsoft.com/office/drawing/2014/main" id="{398C5FEB-4AAD-A344-A49A-E239D6F106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10"/>
          <a:stretch/>
        </p:blipFill>
        <p:spPr>
          <a:xfrm>
            <a:off x="2343494" y="989368"/>
            <a:ext cx="472467" cy="49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Imagem 51" descr="Uma imagem contendo texto, mapa, homem, branco&#10;&#10;Descrição gerada automaticamente">
            <a:extLst>
              <a:ext uri="{FF2B5EF4-FFF2-40B4-BE49-F238E27FC236}">
                <a16:creationId xmlns:a16="http://schemas.microsoft.com/office/drawing/2014/main" id="{E71A7DD7-4E3E-EC48-9064-AFDA6C239C9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576" y="1629106"/>
            <a:ext cx="495803" cy="62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Imagem 52" descr="Mapa com linhas pretas em fundo branco&#10;&#10;Descrição gerada automaticamente">
            <a:extLst>
              <a:ext uri="{FF2B5EF4-FFF2-40B4-BE49-F238E27FC236}">
                <a16:creationId xmlns:a16="http://schemas.microsoft.com/office/drawing/2014/main" id="{87312429-2BDA-5B44-9ABC-127D8F90900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30" y="1124800"/>
            <a:ext cx="449294" cy="57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Imagem 53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F43E10B7-243C-BD47-B88A-9D017EACEFF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936" y="684900"/>
            <a:ext cx="457760" cy="60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534F1B54-DEFA-1040-8389-8CD3313D78D0}"/>
              </a:ext>
            </a:extLst>
          </p:cNvPr>
          <p:cNvSpPr txBox="1">
            <a:spLocks/>
          </p:cNvSpPr>
          <p:nvPr/>
        </p:nvSpPr>
        <p:spPr>
          <a:xfrm>
            <a:off x="447816" y="-45451"/>
            <a:ext cx="7600662" cy="600167"/>
          </a:xfrm>
          <a:prstGeom prst="rect">
            <a:avLst/>
          </a:prstGeom>
        </p:spPr>
        <p:txBody>
          <a:bodyPr vert="horz" lIns="55721" tIns="27861" rIns="55721" bIns="278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Instruments network and Services in Latin America </a:t>
            </a:r>
          </a:p>
        </p:txBody>
      </p:sp>
      <p:pic>
        <p:nvPicPr>
          <p:cNvPr id="37" name="Imagem 36" descr="C:\Users\Andre\Dropbox\artigo_proposta\ultima_versao\figuras_extras\Figure8_2.jpg">
            <a:extLst>
              <a:ext uri="{FF2B5EF4-FFF2-40B4-BE49-F238E27FC236}">
                <a16:creationId xmlns:a16="http://schemas.microsoft.com/office/drawing/2014/main" id="{1D9EBEC3-F138-8845-97F8-3CE17A549323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577" y="3531933"/>
            <a:ext cx="3312593" cy="11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0F6FE185-E9EE-BA4F-A275-505E172F00C1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52579" y="2602808"/>
            <a:ext cx="1859741" cy="997956"/>
          </a:xfrm>
          <a:prstGeom prst="rect">
            <a:avLst/>
          </a:prstGeom>
          <a:ln>
            <a:noFill/>
          </a:ln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C3965290-AB47-D44E-8E42-040A4358DCDE}"/>
              </a:ext>
            </a:extLst>
          </p:cNvPr>
          <p:cNvSpPr txBox="1">
            <a:spLocks/>
          </p:cNvSpPr>
          <p:nvPr/>
        </p:nvSpPr>
        <p:spPr>
          <a:xfrm>
            <a:off x="7184314" y="1330407"/>
            <a:ext cx="1520360" cy="378263"/>
          </a:xfrm>
          <a:prstGeom prst="rect">
            <a:avLst/>
          </a:prstGeom>
        </p:spPr>
        <p:txBody>
          <a:bodyPr vert="horz" lIns="55721" tIns="27861" rIns="55721" bIns="278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 err="1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Products</a:t>
            </a:r>
            <a:endParaRPr lang="pt-BR" sz="2100" b="1" dirty="0">
              <a:solidFill>
                <a:srgbClr val="003366"/>
              </a:solidFill>
              <a:latin typeface="Calibri" pitchFamily="34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133ED53-E480-6844-B516-A3688EFF2820}"/>
              </a:ext>
            </a:extLst>
          </p:cNvPr>
          <p:cNvGrpSpPr/>
          <p:nvPr/>
        </p:nvGrpSpPr>
        <p:grpSpPr>
          <a:xfrm>
            <a:off x="5029119" y="1753099"/>
            <a:ext cx="3714750" cy="2936937"/>
            <a:chOff x="4953000" y="3719029"/>
            <a:chExt cx="4953000" cy="3074112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31DD1F0F-66EB-1D4D-86BE-D87C4C1F5B45}"/>
                </a:ext>
              </a:extLst>
            </p:cNvPr>
            <p:cNvCxnSpPr/>
            <p:nvPr/>
          </p:nvCxnSpPr>
          <p:spPr>
            <a:xfrm flipH="1">
              <a:off x="7018020" y="3739250"/>
              <a:ext cx="28879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593F69AF-7AB4-3B4D-AE6A-0097BBC0E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6764301"/>
              <a:ext cx="4953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BA1ECC53-8171-A94C-B7E5-AB1E80B0FC29}"/>
                </a:ext>
              </a:extLst>
            </p:cNvPr>
            <p:cNvCxnSpPr>
              <a:cxnSpLocks/>
            </p:cNvCxnSpPr>
            <p:nvPr/>
          </p:nvCxnSpPr>
          <p:spPr>
            <a:xfrm>
              <a:off x="4975286" y="5059739"/>
              <a:ext cx="0" cy="17334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4670662D-5E7C-8A4F-8CFF-C0CF7836D3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3856" y="5059739"/>
              <a:ext cx="204273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5B6DE156-1776-3047-A9D3-6436152E6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8020" y="3739250"/>
              <a:ext cx="0" cy="133060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EE0C1724-F01F-DE40-8382-25CCD1866EF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3719029"/>
              <a:ext cx="0" cy="307411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444A9F4-34C2-034F-842A-0FCBD4C42996}"/>
              </a:ext>
            </a:extLst>
          </p:cNvPr>
          <p:cNvSpPr txBox="1"/>
          <p:nvPr/>
        </p:nvSpPr>
        <p:spPr>
          <a:xfrm>
            <a:off x="2814502" y="761292"/>
            <a:ext cx="75473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75" dirty="0">
                <a:highlight>
                  <a:srgbClr val="FFFF00"/>
                </a:highlight>
              </a:rPr>
              <a:t>MÉXICO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F35E130-4021-634F-BF3A-82C33CB6CD95}"/>
              </a:ext>
            </a:extLst>
          </p:cNvPr>
          <p:cNvSpPr txBox="1">
            <a:spLocks/>
          </p:cNvSpPr>
          <p:nvPr/>
        </p:nvSpPr>
        <p:spPr>
          <a:xfrm>
            <a:off x="6102511" y="768725"/>
            <a:ext cx="1699097" cy="656612"/>
          </a:xfrm>
          <a:prstGeom prst="rect">
            <a:avLst/>
          </a:prstGeom>
        </p:spPr>
        <p:txBody>
          <a:bodyPr vert="horz" lIns="55721" tIns="27861" rIns="55721" bIns="278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 err="1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International</a:t>
            </a:r>
            <a:r>
              <a:rPr lang="pt-BR" sz="2100" b="1" dirty="0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pt-BR" sz="2100" b="1" dirty="0" err="1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Cooperation</a:t>
            </a:r>
            <a:endParaRPr lang="pt-BR" sz="2100" b="1" dirty="0">
              <a:solidFill>
                <a:srgbClr val="003366"/>
              </a:solidFill>
              <a:latin typeface="Calibri" pitchFamily="34" charset="0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F03FFC4-35E3-6D41-B43C-6BE142638E97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3569241" y="882479"/>
            <a:ext cx="2490406" cy="410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41BA5708-3875-904A-B323-EB3CE58DB1D5}"/>
              </a:ext>
            </a:extLst>
          </p:cNvPr>
          <p:cNvCxnSpPr>
            <a:cxnSpLocks/>
          </p:cNvCxnSpPr>
          <p:nvPr/>
        </p:nvCxnSpPr>
        <p:spPr>
          <a:xfrm flipV="1">
            <a:off x="4802770" y="1146027"/>
            <a:ext cx="1403624" cy="42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C52E9E0-4069-934C-A830-961A56B7EE4C}"/>
              </a:ext>
            </a:extLst>
          </p:cNvPr>
          <p:cNvCxnSpPr>
            <a:cxnSpLocks/>
          </p:cNvCxnSpPr>
          <p:nvPr/>
        </p:nvCxnSpPr>
        <p:spPr>
          <a:xfrm flipV="1">
            <a:off x="4038790" y="1253716"/>
            <a:ext cx="2167604" cy="103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E7C2ADA4-ADE7-7145-A5E0-157BFC927896}"/>
              </a:ext>
            </a:extLst>
          </p:cNvPr>
          <p:cNvCxnSpPr>
            <a:cxnSpLocks/>
          </p:cNvCxnSpPr>
          <p:nvPr/>
        </p:nvCxnSpPr>
        <p:spPr>
          <a:xfrm flipV="1">
            <a:off x="4740594" y="1304459"/>
            <a:ext cx="1497572" cy="112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16C92B75-DE6B-224F-BC73-F5A4D67E07B8}"/>
              </a:ext>
            </a:extLst>
          </p:cNvPr>
          <p:cNvGrpSpPr/>
          <p:nvPr/>
        </p:nvGrpSpPr>
        <p:grpSpPr>
          <a:xfrm flipH="1">
            <a:off x="237221" y="1040327"/>
            <a:ext cx="2838247" cy="3629207"/>
            <a:chOff x="4953000" y="3719029"/>
            <a:chExt cx="4953000" cy="3074112"/>
          </a:xfrm>
        </p:grpSpPr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52E08A8B-0A0B-7A4E-B23E-EAA830341009}"/>
                </a:ext>
              </a:extLst>
            </p:cNvPr>
            <p:cNvCxnSpPr/>
            <p:nvPr/>
          </p:nvCxnSpPr>
          <p:spPr>
            <a:xfrm flipH="1">
              <a:off x="7018020" y="3739250"/>
              <a:ext cx="28879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95320548-E79A-2643-A30D-987E4F9B7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6764301"/>
              <a:ext cx="4953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F3062B8-8713-044B-B42C-5D5D3A3F572B}"/>
                </a:ext>
              </a:extLst>
            </p:cNvPr>
            <p:cNvCxnSpPr>
              <a:cxnSpLocks/>
            </p:cNvCxnSpPr>
            <p:nvPr/>
          </p:nvCxnSpPr>
          <p:spPr>
            <a:xfrm>
              <a:off x="4975286" y="5059739"/>
              <a:ext cx="0" cy="17334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D25B52C2-2778-3D4C-BEB2-B1523C480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3856" y="5059739"/>
              <a:ext cx="204273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36E78E84-8F85-A841-B114-C80874F05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8020" y="3739250"/>
              <a:ext cx="0" cy="133060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D1CA6E18-5EBC-9247-8C89-0EA6C5AE8705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3719029"/>
              <a:ext cx="0" cy="307411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Imagem 10">
            <a:extLst>
              <a:ext uri="{FF2B5EF4-FFF2-40B4-BE49-F238E27FC236}">
                <a16:creationId xmlns:a16="http://schemas.microsoft.com/office/drawing/2014/main" id="{101327D9-AD25-C241-BBBB-17C1E7F6034B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657" y="1792981"/>
            <a:ext cx="1981090" cy="970064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1D0ACBF2-85D7-284C-B0AC-0B1D390BC299}"/>
              </a:ext>
            </a:extLst>
          </p:cNvPr>
          <p:cNvSpPr txBox="1">
            <a:spLocks/>
          </p:cNvSpPr>
          <p:nvPr/>
        </p:nvSpPr>
        <p:spPr>
          <a:xfrm>
            <a:off x="78096" y="719294"/>
            <a:ext cx="1699097" cy="386956"/>
          </a:xfrm>
          <a:prstGeom prst="rect">
            <a:avLst/>
          </a:prstGeom>
        </p:spPr>
        <p:txBody>
          <a:bodyPr vert="horz" lIns="55721" tIns="27861" rIns="55721" bIns="278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 err="1">
                <a:solidFill>
                  <a:srgbClr val="003366"/>
                </a:solidFill>
                <a:latin typeface="Calibri" pitchFamily="34" charset="0"/>
                <a:ea typeface="Arial"/>
                <a:cs typeface="Arial" panose="020B0604020202020204" pitchFamily="34" charset="0"/>
              </a:rPr>
              <a:t>Instruments</a:t>
            </a:r>
            <a:endParaRPr lang="pt-BR" sz="2100" b="1" dirty="0">
              <a:solidFill>
                <a:srgbClr val="003366"/>
              </a:solidFill>
              <a:latin typeface="Calibri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B359E9C-B673-B0D7-E3BF-589955CFBC4C}"/>
              </a:ext>
            </a:extLst>
          </p:cNvPr>
          <p:cNvSpPr txBox="1"/>
          <p:nvPr/>
        </p:nvSpPr>
        <p:spPr>
          <a:xfrm>
            <a:off x="334263" y="1133964"/>
            <a:ext cx="833607" cy="2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4" b="1" dirty="0" err="1">
                <a:solidFill>
                  <a:schemeClr val="bg1"/>
                </a:solidFill>
              </a:rPr>
              <a:t>Ionosonde</a:t>
            </a:r>
            <a:endParaRPr lang="pt-BR" sz="854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173E4E-EB02-86F3-FBE9-8175EC829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COSPAR 2022 - 44th SCIENTIFIC ASSEMBLY 16-24 July 2022, Athens, Greece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9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on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39" r="19503"/>
          <a:stretch/>
        </p:blipFill>
        <p:spPr>
          <a:xfrm>
            <a:off x="2897079" y="884754"/>
            <a:ext cx="3361972" cy="3654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6784" y="3123218"/>
            <a:ext cx="86331" cy="941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5B20C31-869D-9DE1-7F67-A6A6D4783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11" y="3030477"/>
            <a:ext cx="152400" cy="293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5" y="169826"/>
            <a:ext cx="689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Ground-Based Digital Ionosondes </a:t>
            </a:r>
            <a:r>
              <a:rPr lang="en-US" sz="2000" b="1" dirty="0">
                <a:sym typeface="Symbol" panose="05050102010706020507" pitchFamily="18" charset="2"/>
              </a:rPr>
              <a:t> Plasma Density</a:t>
            </a:r>
            <a:endParaRPr lang="en-US" sz="2000" b="1" dirty="0"/>
          </a:p>
        </p:txBody>
      </p:sp>
      <p:pic>
        <p:nvPicPr>
          <p:cNvPr id="5" name="Picture 2" descr="Dig Antena Rec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675" y="870798"/>
            <a:ext cx="1811017" cy="22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472" y="3216598"/>
            <a:ext cx="3104239" cy="1200329"/>
          </a:xfrm>
          <a:prstGeom prst="rect">
            <a:avLst/>
          </a:prstGeom>
          <a:solidFill>
            <a:srgbClr val="FFFFFF"/>
          </a:solidFill>
          <a:effectLst>
            <a:glow rad="457200">
              <a:schemeClr val="accent1">
                <a:lumMod val="60000"/>
                <a:lumOff val="4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b="1" dirty="0" err="1"/>
              <a:t>Digisonde</a:t>
            </a:r>
            <a:r>
              <a:rPr lang="en-US" dirty="0"/>
              <a:t> network that monitors ionosphere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F</a:t>
            </a:r>
            <a:r>
              <a:rPr lang="en-US" dirty="0"/>
              <a:t> layers in </a:t>
            </a:r>
            <a:r>
              <a:rPr lang="en-US" b="1" dirty="0"/>
              <a:t>seven</a:t>
            </a:r>
            <a:r>
              <a:rPr lang="en-US" dirty="0"/>
              <a:t> locations over Brazil </a:t>
            </a:r>
            <a:endParaRPr lang="pt-BR" dirty="0"/>
          </a:p>
        </p:txBody>
      </p:sp>
      <p:pic>
        <p:nvPicPr>
          <p:cNvPr id="8" name="Picture 3" descr="Dig Antena Tra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020" y="829712"/>
            <a:ext cx="1811017" cy="241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C3BFFA-5B46-1A06-7BFF-FF8858AC7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767" y="2706062"/>
            <a:ext cx="149514" cy="2934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ED56992-C7F8-911F-856B-E5D129F87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11" y="2052037"/>
            <a:ext cx="152400" cy="2934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226F43F-9972-B2F6-D4B1-3CBF27BBB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53" y="1932835"/>
            <a:ext cx="152400" cy="29342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7D070DA-6DE5-DF26-A0F6-6C9227897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45" y="1750260"/>
            <a:ext cx="152400" cy="29342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F052B6E-B611-79F6-3024-75E2BC56D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751" y="2811688"/>
            <a:ext cx="152400" cy="29342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C6879BE-84BB-9DB4-DA6F-BD06D7630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71" y="2135331"/>
            <a:ext cx="152400" cy="29342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9" name="Rosca 18">
            <a:extLst>
              <a:ext uri="{FF2B5EF4-FFF2-40B4-BE49-F238E27FC236}">
                <a16:creationId xmlns:a16="http://schemas.microsoft.com/office/drawing/2014/main" id="{D41FA916-EDBB-D96E-6CE7-70770C01AB00}"/>
              </a:ext>
            </a:extLst>
          </p:cNvPr>
          <p:cNvSpPr/>
          <p:nvPr/>
        </p:nvSpPr>
        <p:spPr>
          <a:xfrm>
            <a:off x="4346254" y="2358809"/>
            <a:ext cx="214214" cy="210905"/>
          </a:xfrm>
          <a:prstGeom prst="donut">
            <a:avLst>
              <a:gd name="adj" fmla="val 7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 Speed Data Downlink for NSF Space Weather CubeSats</Template>
  <TotalTime>16910</TotalTime>
  <Words>639</Words>
  <Application>Microsoft Office PowerPoint</Application>
  <PresentationFormat>On-screen Show (16:9)</PresentationFormat>
  <Paragraphs>146</Paragraphs>
  <Slides>15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Garamond</vt:lpstr>
      <vt:lpstr>Symbol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The Culprit: Equatorial Plasma Bubbles</vt:lpstr>
      <vt:lpstr>Background: Periodic Plasma Bubble structures</vt:lpstr>
      <vt:lpstr>PowerPoint Presentation</vt:lpstr>
      <vt:lpstr>SPORT Instrument Measurement Mapping</vt:lpstr>
      <vt:lpstr>PowerPoint Presentation</vt:lpstr>
      <vt:lpstr>PowerPoint Presentation</vt:lpstr>
      <vt:lpstr>PowerPoint Presentation</vt:lpstr>
      <vt:lpstr>PowerPoint Presentation</vt:lpstr>
      <vt:lpstr>SPORT Mission Timeline Concept</vt:lpstr>
      <vt:lpstr>PowerPoint Presentation</vt:lpstr>
      <vt:lpstr>PowerPoint Presentation</vt:lpstr>
      <vt:lpstr>PowerPoint Presentation</vt:lpstr>
    </vt:vector>
  </TitlesOfParts>
  <Company>SpaceSystems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Powerpoint Template for Use in Presentations</dc:title>
  <dc:subject/>
  <dc:creator>Charles M Swenson</dc:creator>
  <dc:description/>
  <cp:lastModifiedBy>Krause, Linda H. (MSFC-ST13)</cp:lastModifiedBy>
  <cp:revision>151</cp:revision>
  <cp:lastPrinted>2022-05-03T14:36:37Z</cp:lastPrinted>
  <dcterms:created xsi:type="dcterms:W3CDTF">2010-08-03T15:50:21Z</dcterms:created>
  <dcterms:modified xsi:type="dcterms:W3CDTF">2022-08-05T03:06:44Z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SpaceSystems</vt:lpwstr>
  </property>
  <property fmtid="{D5CDD505-2E9C-101B-9397-08002B2CF9AE}" pid="4" name="ContentTypeId">
    <vt:lpwstr>0x010100364F9ED49D876D44BD77BD91BC18D75D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4</vt:i4>
  </property>
  <property fmtid="{D5CDD505-2E9C-101B-9397-08002B2CF9AE}" pid="10" name="PresentationFormat">
    <vt:lpwstr>Apresentação na tela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5</vt:i4>
  </property>
  <property fmtid="{D5CDD505-2E9C-101B-9397-08002B2CF9AE}" pid="14" name="_dlc_DocIdItemGuid">
    <vt:lpwstr>ee2a7fe9-0013-43e5-a8ae-0743a5fdd8de</vt:lpwstr>
  </property>
</Properties>
</file>