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1"/>
  </p:notesMasterIdLst>
  <p:handoutMasterIdLst>
    <p:handoutMasterId r:id="rId22"/>
  </p:handoutMasterIdLst>
  <p:sldIdLst>
    <p:sldId id="266" r:id="rId3"/>
    <p:sldId id="318" r:id="rId4"/>
    <p:sldId id="317" r:id="rId5"/>
    <p:sldId id="293" r:id="rId6"/>
    <p:sldId id="319" r:id="rId7"/>
    <p:sldId id="320" r:id="rId8"/>
    <p:sldId id="323" r:id="rId9"/>
    <p:sldId id="333" r:id="rId10"/>
    <p:sldId id="324" r:id="rId11"/>
    <p:sldId id="325" r:id="rId12"/>
    <p:sldId id="332" r:id="rId13"/>
    <p:sldId id="326" r:id="rId14"/>
    <p:sldId id="327" r:id="rId15"/>
    <p:sldId id="322" r:id="rId16"/>
    <p:sldId id="328" r:id="rId17"/>
    <p:sldId id="330" r:id="rId18"/>
    <p:sldId id="329" r:id="rId19"/>
    <p:sldId id="331" r:id="rId20"/>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Nancy J (GSFC-3700)" initials="LNJ(3" lastIdx="1" clrIdx="0">
    <p:extLst>
      <p:ext uri="{19B8F6BF-5375-455C-9EA6-DF929625EA0E}">
        <p15:presenceInfo xmlns:p15="http://schemas.microsoft.com/office/powerpoint/2012/main" userId="S::nlindsey@ndc.nasa.gov::502cc83e-e32a-4edc-95d5-b71f609d50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67303" autoAdjust="0"/>
  </p:normalViewPr>
  <p:slideViewPr>
    <p:cSldViewPr snapToGrid="0">
      <p:cViewPr varScale="1">
        <p:scale>
          <a:sx n="54" d="100"/>
          <a:sy n="54" d="100"/>
        </p:scale>
        <p:origin x="1733" y="62"/>
      </p:cViewPr>
      <p:guideLst/>
    </p:cSldViewPr>
  </p:slideViewPr>
  <p:notesTextViewPr>
    <p:cViewPr>
      <p:scale>
        <a:sx n="1" d="1"/>
        <a:sy n="1" d="1"/>
      </p:scale>
      <p:origin x="0" y="0"/>
    </p:cViewPr>
  </p:notesTextViewPr>
  <p:notesViewPr>
    <p:cSldViewPr snapToGrid="0">
      <p:cViewPr varScale="1">
        <p:scale>
          <a:sx n="49" d="100"/>
          <a:sy n="49" d="100"/>
        </p:scale>
        <p:origin x="252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1T16:58:28.724" idx="1">
    <p:pos x="10" y="10"/>
    <p:text/>
    <p:extLst>
      <p:ext uri="{C676402C-5697-4E1C-873F-D02D1690AC5C}">
        <p15:threadingInfo xmlns:p15="http://schemas.microsoft.com/office/powerpoint/2012/main" timeZoneBias="240"/>
      </p:ext>
    </p:extLst>
  </p:cm>
</p:cmLst>
</file>

<file path=ppt/diagrams/_rels/data1.xml.rels><?xml version="1.0" encoding="UTF-8" standalone="yes"?>
<Relationships xmlns="http://schemas.openxmlformats.org/package/2006/relationships"><Relationship Id="rId1" Type="http://schemas.openxmlformats.org/officeDocument/2006/relationships/image" Target="../media/image11.png"/></Relationships>
</file>

<file path=ppt/diagrams/_rels/data2.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DF91F7-37FB-414F-AFC6-626031A0FC95}"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1064F3BB-65A3-4723-8063-247DD704707B}">
      <dgm:prSet phldrT="[Text]"/>
      <dgm:spPr>
        <a:xfrm>
          <a:off x="2702478" y="352836"/>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Model</a:t>
          </a:r>
        </a:p>
      </dgm:t>
    </dgm:pt>
    <dgm:pt modelId="{381C367E-E4EA-4850-949B-3119B9D5851F}" type="parTrans" cxnId="{AFC9A3A7-403C-42F3-B3DD-38E1F13AE94A}">
      <dgm:prSet/>
      <dgm:spPr/>
      <dgm:t>
        <a:bodyPr/>
        <a:lstStyle/>
        <a:p>
          <a:endParaRPr lang="en-US"/>
        </a:p>
      </dgm:t>
    </dgm:pt>
    <dgm:pt modelId="{D80E3EA0-29D4-4781-A128-8012F80678D2}" type="sibTrans" cxnId="{AFC9A3A7-403C-42F3-B3DD-38E1F13AE94A}">
      <dgm:prSet/>
      <dgm:spPr/>
      <dgm:t>
        <a:bodyPr/>
        <a:lstStyle/>
        <a:p>
          <a:endParaRPr lang="en-US"/>
        </a:p>
      </dgm:t>
    </dgm:pt>
    <dgm:pt modelId="{DF19AD91-2E15-435C-8117-98FF788DDB5B}">
      <dgm:prSet phldrT="[Text]"/>
      <dgm:spPr>
        <a:xfrm>
          <a:off x="2432178" y="917618"/>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Report</a:t>
          </a:r>
        </a:p>
      </dgm:t>
    </dgm:pt>
    <dgm:pt modelId="{50E0F678-CED8-4755-96A9-7C14869A9FA1}" type="parTrans" cxnId="{93CD14A2-DE2E-4FEE-BF9C-8DB254593B6C}">
      <dgm:prSet/>
      <dgm:spPr/>
      <dgm:t>
        <a:bodyPr/>
        <a:lstStyle/>
        <a:p>
          <a:endParaRPr lang="en-US"/>
        </a:p>
      </dgm:t>
    </dgm:pt>
    <dgm:pt modelId="{7F778101-EA92-4CAF-B1BE-A47537483732}" type="sibTrans" cxnId="{93CD14A2-DE2E-4FEE-BF9C-8DB254593B6C}">
      <dgm:prSet/>
      <dgm:spPr/>
      <dgm:t>
        <a:bodyPr/>
        <a:lstStyle/>
        <a:p>
          <a:endParaRPr lang="en-US"/>
        </a:p>
      </dgm:t>
    </dgm:pt>
    <dgm:pt modelId="{007B7768-9D98-4467-95AF-9E1682FC1E2D}">
      <dgm:prSet phldrT="[Text]"/>
      <dgm:spPr>
        <a:xfrm>
          <a:off x="2703763" y="1483212"/>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Evaluate</a:t>
          </a:r>
        </a:p>
      </dgm:t>
    </dgm:pt>
    <dgm:pt modelId="{4B0DCB72-5ADF-4F09-9A19-DBCBE2F25CB4}" type="parTrans" cxnId="{5079F369-58ED-44EB-90A2-66CA5D2C4F6D}">
      <dgm:prSet/>
      <dgm:spPr/>
      <dgm:t>
        <a:bodyPr/>
        <a:lstStyle/>
        <a:p>
          <a:endParaRPr lang="en-US"/>
        </a:p>
      </dgm:t>
    </dgm:pt>
    <dgm:pt modelId="{BE3A80FD-79B7-49EE-80D1-43C98A550F80}" type="sibTrans" cxnId="{5079F369-58ED-44EB-90A2-66CA5D2C4F6D}">
      <dgm:prSet/>
      <dgm:spPr/>
      <dgm:t>
        <a:bodyPr/>
        <a:lstStyle/>
        <a:p>
          <a:endParaRPr lang="en-US"/>
        </a:p>
      </dgm:t>
    </dgm:pt>
    <dgm:pt modelId="{469D67C0-FA47-4259-9C85-0624E4F18558}" type="pres">
      <dgm:prSet presAssocID="{A9DF91F7-37FB-414F-AFC6-626031A0FC95}" presName="Name0" presStyleCnt="0">
        <dgm:presLayoutVars>
          <dgm:chMax val="7"/>
          <dgm:chPref val="7"/>
          <dgm:dir/>
          <dgm:animLvl val="lvl"/>
        </dgm:presLayoutVars>
      </dgm:prSet>
      <dgm:spPr/>
    </dgm:pt>
    <dgm:pt modelId="{904FF375-827F-4B28-9B8D-0D90F2E3F487}" type="pres">
      <dgm:prSet presAssocID="{1064F3BB-65A3-4723-8063-247DD704707B}" presName="Accent1" presStyleCnt="0"/>
      <dgm:spPr/>
    </dgm:pt>
    <dgm:pt modelId="{2D8400DD-2B5B-4281-A23C-F7F247A3260F}" type="pres">
      <dgm:prSet presAssocID="{1064F3BB-65A3-4723-8063-247DD704707B}" presName="Accent" presStyleLbl="node1" presStyleIdx="0" presStyleCnt="3"/>
      <dgm:spPr>
        <a:xfrm>
          <a:off x="2486495" y="0"/>
          <a:ext cx="977155" cy="977304"/>
        </a:xfrm>
        <a:prstGeom prst="circularArrow">
          <a:avLst>
            <a:gd name="adj1" fmla="val 10980"/>
            <a:gd name="adj2" fmla="val 1142322"/>
            <a:gd name="adj3" fmla="val 4500000"/>
            <a:gd name="adj4" fmla="val 10800000"/>
            <a:gd name="adj5" fmla="val 12500"/>
          </a:avLst>
        </a:prstGeo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ln>
        <a:effectLst/>
      </dgm:spPr>
    </dgm:pt>
    <dgm:pt modelId="{30C8A420-D339-4C17-83C6-DF483E500918}" type="pres">
      <dgm:prSet presAssocID="{1064F3BB-65A3-4723-8063-247DD704707B}" presName="Parent1" presStyleLbl="revTx" presStyleIdx="0" presStyleCnt="3">
        <dgm:presLayoutVars>
          <dgm:chMax val="1"/>
          <dgm:chPref val="1"/>
          <dgm:bulletEnabled val="1"/>
        </dgm:presLayoutVars>
      </dgm:prSet>
      <dgm:spPr/>
    </dgm:pt>
    <dgm:pt modelId="{A24041DA-4E72-44D6-84F3-CF0024909C6F}" type="pres">
      <dgm:prSet presAssocID="{DF19AD91-2E15-435C-8117-98FF788DDB5B}" presName="Accent2" presStyleCnt="0"/>
      <dgm:spPr/>
    </dgm:pt>
    <dgm:pt modelId="{813A8397-3110-426C-A325-0D7E78A2AC48}" type="pres">
      <dgm:prSet presAssocID="{DF19AD91-2E15-435C-8117-98FF788DDB5B}" presName="Accent" presStyleLbl="node1" presStyleIdx="1" presStyleCnt="3"/>
      <dgm:spPr>
        <a:xfrm>
          <a:off x="2215093" y="561533"/>
          <a:ext cx="977155" cy="977304"/>
        </a:xfrm>
        <a:prstGeom prst="leftCircularArrow">
          <a:avLst>
            <a:gd name="adj1" fmla="val 10980"/>
            <a:gd name="adj2" fmla="val 1142322"/>
            <a:gd name="adj3" fmla="val 6300000"/>
            <a:gd name="adj4" fmla="val 18900000"/>
            <a:gd name="adj5" fmla="val 12500"/>
          </a:avLst>
        </a:prstGeom>
        <a:solidFill>
          <a:srgbClr val="FFC000"/>
        </a:solidFill>
        <a:ln w="25400" cap="flat" cmpd="sng" algn="ctr">
          <a:solidFill>
            <a:srgbClr val="FFFFFF">
              <a:hueOff val="0"/>
              <a:satOff val="0"/>
              <a:lumOff val="0"/>
              <a:alphaOff val="0"/>
            </a:srgbClr>
          </a:solidFill>
          <a:prstDash val="solid"/>
        </a:ln>
        <a:effectLst/>
      </dgm:spPr>
    </dgm:pt>
    <dgm:pt modelId="{CE0C6E95-2EA0-41EA-B914-7F3AD10B39A1}" type="pres">
      <dgm:prSet presAssocID="{DF19AD91-2E15-435C-8117-98FF788DDB5B}" presName="Parent2" presStyleLbl="revTx" presStyleIdx="1" presStyleCnt="3">
        <dgm:presLayoutVars>
          <dgm:chMax val="1"/>
          <dgm:chPref val="1"/>
          <dgm:bulletEnabled val="1"/>
        </dgm:presLayoutVars>
      </dgm:prSet>
      <dgm:spPr/>
    </dgm:pt>
    <dgm:pt modelId="{20DF43A2-4C02-47DA-AEC8-EAAA356FAE00}" type="pres">
      <dgm:prSet presAssocID="{007B7768-9D98-4467-95AF-9E1682FC1E2D}" presName="Accent3" presStyleCnt="0"/>
      <dgm:spPr/>
    </dgm:pt>
    <dgm:pt modelId="{AFEADF80-9FEA-43B0-BDEA-C0CAA4C610F6}" type="pres">
      <dgm:prSet presAssocID="{007B7768-9D98-4467-95AF-9E1682FC1E2D}" presName="Accent" presStyleLbl="node1" presStyleIdx="2" presStyleCnt="3"/>
      <dgm:spPr>
        <a:xfrm>
          <a:off x="2556042" y="1190264"/>
          <a:ext cx="839527" cy="839864"/>
        </a:xfrm>
        <a:prstGeom prst="blockArc">
          <a:avLst>
            <a:gd name="adj1" fmla="val 13500000"/>
            <a:gd name="adj2" fmla="val 10800000"/>
            <a:gd name="adj3" fmla="val 12740"/>
          </a:avLst>
        </a:prstGeom>
        <a:solidFill>
          <a:srgbClr val="92D050"/>
        </a:solidFill>
        <a:ln w="25400" cap="flat" cmpd="sng" algn="ctr">
          <a:solidFill>
            <a:srgbClr val="FFFFFF">
              <a:hueOff val="0"/>
              <a:satOff val="0"/>
              <a:lumOff val="0"/>
              <a:alphaOff val="0"/>
            </a:srgbClr>
          </a:solidFill>
          <a:prstDash val="solid"/>
        </a:ln>
        <a:effectLst/>
      </dgm:spPr>
    </dgm:pt>
    <dgm:pt modelId="{0EF68013-1853-4D32-BE67-635C6FE141D0}" type="pres">
      <dgm:prSet presAssocID="{007B7768-9D98-4467-95AF-9E1682FC1E2D}" presName="Parent3" presStyleLbl="revTx" presStyleIdx="2" presStyleCnt="3">
        <dgm:presLayoutVars>
          <dgm:chMax val="1"/>
          <dgm:chPref val="1"/>
          <dgm:bulletEnabled val="1"/>
        </dgm:presLayoutVars>
      </dgm:prSet>
      <dgm:spPr/>
    </dgm:pt>
  </dgm:ptLst>
  <dgm:cxnLst>
    <dgm:cxn modelId="{5079F369-58ED-44EB-90A2-66CA5D2C4F6D}" srcId="{A9DF91F7-37FB-414F-AFC6-626031A0FC95}" destId="{007B7768-9D98-4467-95AF-9E1682FC1E2D}" srcOrd="2" destOrd="0" parTransId="{4B0DCB72-5ADF-4F09-9A19-DBCBE2F25CB4}" sibTransId="{BE3A80FD-79B7-49EE-80D1-43C98A550F80}"/>
    <dgm:cxn modelId="{4CD7C54A-C1CC-422A-B1A6-2EC70DC20A8F}" type="presOf" srcId="{1064F3BB-65A3-4723-8063-247DD704707B}" destId="{30C8A420-D339-4C17-83C6-DF483E500918}" srcOrd="0" destOrd="0" presId="urn:microsoft.com/office/officeart/2009/layout/CircleArrowProcess"/>
    <dgm:cxn modelId="{93CD14A2-DE2E-4FEE-BF9C-8DB254593B6C}" srcId="{A9DF91F7-37FB-414F-AFC6-626031A0FC95}" destId="{DF19AD91-2E15-435C-8117-98FF788DDB5B}" srcOrd="1" destOrd="0" parTransId="{50E0F678-CED8-4755-96A9-7C14869A9FA1}" sibTransId="{7F778101-EA92-4CAF-B1BE-A47537483732}"/>
    <dgm:cxn modelId="{AFC9A3A7-403C-42F3-B3DD-38E1F13AE94A}" srcId="{A9DF91F7-37FB-414F-AFC6-626031A0FC95}" destId="{1064F3BB-65A3-4723-8063-247DD704707B}" srcOrd="0" destOrd="0" parTransId="{381C367E-E4EA-4850-949B-3119B9D5851F}" sibTransId="{D80E3EA0-29D4-4781-A128-8012F80678D2}"/>
    <dgm:cxn modelId="{70F49BD8-C652-4C54-BD4A-05D01CED53E0}" type="presOf" srcId="{DF19AD91-2E15-435C-8117-98FF788DDB5B}" destId="{CE0C6E95-2EA0-41EA-B914-7F3AD10B39A1}" srcOrd="0" destOrd="0" presId="urn:microsoft.com/office/officeart/2009/layout/CircleArrowProcess"/>
    <dgm:cxn modelId="{E71BECE3-352E-44CE-9D13-05A94D4D9E1E}" type="presOf" srcId="{007B7768-9D98-4467-95AF-9E1682FC1E2D}" destId="{0EF68013-1853-4D32-BE67-635C6FE141D0}" srcOrd="0" destOrd="0" presId="urn:microsoft.com/office/officeart/2009/layout/CircleArrowProcess"/>
    <dgm:cxn modelId="{09F706EA-A42A-480D-8BA5-32D4ACC7F856}" type="presOf" srcId="{A9DF91F7-37FB-414F-AFC6-626031A0FC95}" destId="{469D67C0-FA47-4259-9C85-0624E4F18558}" srcOrd="0" destOrd="0" presId="urn:microsoft.com/office/officeart/2009/layout/CircleArrowProcess"/>
    <dgm:cxn modelId="{BFE7F756-09FB-4811-8617-19A3ACDD8A49}" type="presParOf" srcId="{469D67C0-FA47-4259-9C85-0624E4F18558}" destId="{904FF375-827F-4B28-9B8D-0D90F2E3F487}" srcOrd="0" destOrd="0" presId="urn:microsoft.com/office/officeart/2009/layout/CircleArrowProcess"/>
    <dgm:cxn modelId="{0F61D7F0-94C3-4F10-8336-D5536322B059}" type="presParOf" srcId="{904FF375-827F-4B28-9B8D-0D90F2E3F487}" destId="{2D8400DD-2B5B-4281-A23C-F7F247A3260F}" srcOrd="0" destOrd="0" presId="urn:microsoft.com/office/officeart/2009/layout/CircleArrowProcess"/>
    <dgm:cxn modelId="{B2F4A4C2-AA59-4C3A-B62C-2E0CACD809A6}" type="presParOf" srcId="{469D67C0-FA47-4259-9C85-0624E4F18558}" destId="{30C8A420-D339-4C17-83C6-DF483E500918}" srcOrd="1" destOrd="0" presId="urn:microsoft.com/office/officeart/2009/layout/CircleArrowProcess"/>
    <dgm:cxn modelId="{912B69BE-EB29-412F-B09E-046F0718FA56}" type="presParOf" srcId="{469D67C0-FA47-4259-9C85-0624E4F18558}" destId="{A24041DA-4E72-44D6-84F3-CF0024909C6F}" srcOrd="2" destOrd="0" presId="urn:microsoft.com/office/officeart/2009/layout/CircleArrowProcess"/>
    <dgm:cxn modelId="{35976EEE-5441-4131-93BB-9BEA6FB50055}" type="presParOf" srcId="{A24041DA-4E72-44D6-84F3-CF0024909C6F}" destId="{813A8397-3110-426C-A325-0D7E78A2AC48}" srcOrd="0" destOrd="0" presId="urn:microsoft.com/office/officeart/2009/layout/CircleArrowProcess"/>
    <dgm:cxn modelId="{5870B8CF-73C0-4FA7-BD6B-2408BFD14C19}" type="presParOf" srcId="{469D67C0-FA47-4259-9C85-0624E4F18558}" destId="{CE0C6E95-2EA0-41EA-B914-7F3AD10B39A1}" srcOrd="3" destOrd="0" presId="urn:microsoft.com/office/officeart/2009/layout/CircleArrowProcess"/>
    <dgm:cxn modelId="{9F8B6ED3-AA0B-4CB0-9F96-31BA29D37BAC}" type="presParOf" srcId="{469D67C0-FA47-4259-9C85-0624E4F18558}" destId="{20DF43A2-4C02-47DA-AEC8-EAAA356FAE00}" srcOrd="4" destOrd="0" presId="urn:microsoft.com/office/officeart/2009/layout/CircleArrowProcess"/>
    <dgm:cxn modelId="{7E7E54E3-03CA-4BF0-AD88-32C769D94E27}" type="presParOf" srcId="{20DF43A2-4C02-47DA-AEC8-EAAA356FAE00}" destId="{AFEADF80-9FEA-43B0-BDEA-C0CAA4C610F6}" srcOrd="0" destOrd="0" presId="urn:microsoft.com/office/officeart/2009/layout/CircleArrowProcess"/>
    <dgm:cxn modelId="{3984986E-2934-42F1-A3F2-3ADF7F1351AB}" type="presParOf" srcId="{469D67C0-FA47-4259-9C85-0624E4F18558}" destId="{0EF68013-1853-4D32-BE67-635C6FE141D0}"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DF91F7-37FB-414F-AFC6-626031A0FC95}"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1064F3BB-65A3-4723-8063-247DD704707B}">
      <dgm:prSet phldrT="[Text]"/>
      <dgm:spPr>
        <a:xfrm>
          <a:off x="2702478" y="352836"/>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Model</a:t>
          </a:r>
        </a:p>
      </dgm:t>
    </dgm:pt>
    <dgm:pt modelId="{381C367E-E4EA-4850-949B-3119B9D5851F}" type="parTrans" cxnId="{AFC9A3A7-403C-42F3-B3DD-38E1F13AE94A}">
      <dgm:prSet/>
      <dgm:spPr/>
      <dgm:t>
        <a:bodyPr/>
        <a:lstStyle/>
        <a:p>
          <a:endParaRPr lang="en-US"/>
        </a:p>
      </dgm:t>
    </dgm:pt>
    <dgm:pt modelId="{D80E3EA0-29D4-4781-A128-8012F80678D2}" type="sibTrans" cxnId="{AFC9A3A7-403C-42F3-B3DD-38E1F13AE94A}">
      <dgm:prSet/>
      <dgm:spPr/>
      <dgm:t>
        <a:bodyPr/>
        <a:lstStyle/>
        <a:p>
          <a:endParaRPr lang="en-US"/>
        </a:p>
      </dgm:t>
    </dgm:pt>
    <dgm:pt modelId="{DF19AD91-2E15-435C-8117-98FF788DDB5B}">
      <dgm:prSet phldrT="[Text]"/>
      <dgm:spPr>
        <a:xfrm>
          <a:off x="2432178" y="917618"/>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Report</a:t>
          </a:r>
        </a:p>
      </dgm:t>
    </dgm:pt>
    <dgm:pt modelId="{50E0F678-CED8-4755-96A9-7C14869A9FA1}" type="parTrans" cxnId="{93CD14A2-DE2E-4FEE-BF9C-8DB254593B6C}">
      <dgm:prSet/>
      <dgm:spPr/>
      <dgm:t>
        <a:bodyPr/>
        <a:lstStyle/>
        <a:p>
          <a:endParaRPr lang="en-US"/>
        </a:p>
      </dgm:t>
    </dgm:pt>
    <dgm:pt modelId="{7F778101-EA92-4CAF-B1BE-A47537483732}" type="sibTrans" cxnId="{93CD14A2-DE2E-4FEE-BF9C-8DB254593B6C}">
      <dgm:prSet/>
      <dgm:spPr/>
      <dgm:t>
        <a:bodyPr/>
        <a:lstStyle/>
        <a:p>
          <a:endParaRPr lang="en-US"/>
        </a:p>
      </dgm:t>
    </dgm:pt>
    <dgm:pt modelId="{007B7768-9D98-4467-95AF-9E1682FC1E2D}">
      <dgm:prSet phldrT="[Text]"/>
      <dgm:spPr>
        <a:xfrm>
          <a:off x="2703763" y="1483212"/>
          <a:ext cx="542986" cy="271428"/>
        </a:xfrm>
        <a:prstGeom prst="rect">
          <a:avLst/>
        </a:prstGeom>
        <a:noFill/>
        <a:ln>
          <a:noFill/>
        </a:ln>
        <a:effectLst/>
      </dgm:spPr>
      <dgm:t>
        <a:bodyPr/>
        <a:lstStyle/>
        <a:p>
          <a:pPr>
            <a:buNone/>
          </a:pPr>
          <a:r>
            <a:rPr lang="en-US" dirty="0">
              <a:solidFill>
                <a:srgbClr val="000000">
                  <a:hueOff val="0"/>
                  <a:satOff val="0"/>
                  <a:lumOff val="0"/>
                  <a:alphaOff val="0"/>
                </a:srgbClr>
              </a:solidFill>
              <a:latin typeface="Arial"/>
              <a:ea typeface="ＭＳ Ｐゴシック"/>
              <a:cs typeface="+mn-cs"/>
            </a:rPr>
            <a:t>Evaluate</a:t>
          </a:r>
        </a:p>
      </dgm:t>
    </dgm:pt>
    <dgm:pt modelId="{4B0DCB72-5ADF-4F09-9A19-DBCBE2F25CB4}" type="parTrans" cxnId="{5079F369-58ED-44EB-90A2-66CA5D2C4F6D}">
      <dgm:prSet/>
      <dgm:spPr/>
      <dgm:t>
        <a:bodyPr/>
        <a:lstStyle/>
        <a:p>
          <a:endParaRPr lang="en-US"/>
        </a:p>
      </dgm:t>
    </dgm:pt>
    <dgm:pt modelId="{BE3A80FD-79B7-49EE-80D1-43C98A550F80}" type="sibTrans" cxnId="{5079F369-58ED-44EB-90A2-66CA5D2C4F6D}">
      <dgm:prSet/>
      <dgm:spPr/>
      <dgm:t>
        <a:bodyPr/>
        <a:lstStyle/>
        <a:p>
          <a:endParaRPr lang="en-US"/>
        </a:p>
      </dgm:t>
    </dgm:pt>
    <dgm:pt modelId="{469D67C0-FA47-4259-9C85-0624E4F18558}" type="pres">
      <dgm:prSet presAssocID="{A9DF91F7-37FB-414F-AFC6-626031A0FC95}" presName="Name0" presStyleCnt="0">
        <dgm:presLayoutVars>
          <dgm:chMax val="7"/>
          <dgm:chPref val="7"/>
          <dgm:dir/>
          <dgm:animLvl val="lvl"/>
        </dgm:presLayoutVars>
      </dgm:prSet>
      <dgm:spPr/>
    </dgm:pt>
    <dgm:pt modelId="{904FF375-827F-4B28-9B8D-0D90F2E3F487}" type="pres">
      <dgm:prSet presAssocID="{1064F3BB-65A3-4723-8063-247DD704707B}" presName="Accent1" presStyleCnt="0"/>
      <dgm:spPr/>
    </dgm:pt>
    <dgm:pt modelId="{2D8400DD-2B5B-4281-A23C-F7F247A3260F}" type="pres">
      <dgm:prSet presAssocID="{1064F3BB-65A3-4723-8063-247DD704707B}" presName="Accent" presStyleLbl="node1" presStyleIdx="0" presStyleCnt="3"/>
      <dgm:spPr>
        <a:xfrm>
          <a:off x="2486495" y="0"/>
          <a:ext cx="977155" cy="977304"/>
        </a:xfrm>
        <a:prstGeom prst="circularArrow">
          <a:avLst>
            <a:gd name="adj1" fmla="val 10980"/>
            <a:gd name="adj2" fmla="val 1142322"/>
            <a:gd name="adj3" fmla="val 4500000"/>
            <a:gd name="adj4" fmla="val 10800000"/>
            <a:gd name="adj5" fmla="val 12500"/>
          </a:avLst>
        </a:prstGeo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ln>
        <a:effectLst/>
      </dgm:spPr>
    </dgm:pt>
    <dgm:pt modelId="{30C8A420-D339-4C17-83C6-DF483E500918}" type="pres">
      <dgm:prSet presAssocID="{1064F3BB-65A3-4723-8063-247DD704707B}" presName="Parent1" presStyleLbl="revTx" presStyleIdx="0" presStyleCnt="3">
        <dgm:presLayoutVars>
          <dgm:chMax val="1"/>
          <dgm:chPref val="1"/>
          <dgm:bulletEnabled val="1"/>
        </dgm:presLayoutVars>
      </dgm:prSet>
      <dgm:spPr/>
    </dgm:pt>
    <dgm:pt modelId="{A24041DA-4E72-44D6-84F3-CF0024909C6F}" type="pres">
      <dgm:prSet presAssocID="{DF19AD91-2E15-435C-8117-98FF788DDB5B}" presName="Accent2" presStyleCnt="0"/>
      <dgm:spPr/>
    </dgm:pt>
    <dgm:pt modelId="{813A8397-3110-426C-A325-0D7E78A2AC48}" type="pres">
      <dgm:prSet presAssocID="{DF19AD91-2E15-435C-8117-98FF788DDB5B}" presName="Accent" presStyleLbl="node1" presStyleIdx="1" presStyleCnt="3"/>
      <dgm:spPr>
        <a:xfrm>
          <a:off x="2215093" y="561533"/>
          <a:ext cx="977155" cy="977304"/>
        </a:xfrm>
        <a:prstGeom prst="leftCircularArrow">
          <a:avLst>
            <a:gd name="adj1" fmla="val 10980"/>
            <a:gd name="adj2" fmla="val 1142322"/>
            <a:gd name="adj3" fmla="val 6300000"/>
            <a:gd name="adj4" fmla="val 18900000"/>
            <a:gd name="adj5" fmla="val 12500"/>
          </a:avLst>
        </a:prstGeom>
        <a:solidFill>
          <a:srgbClr val="FFC000"/>
        </a:solidFill>
        <a:ln w="25400" cap="flat" cmpd="sng" algn="ctr">
          <a:solidFill>
            <a:srgbClr val="FFFFFF">
              <a:hueOff val="0"/>
              <a:satOff val="0"/>
              <a:lumOff val="0"/>
              <a:alphaOff val="0"/>
            </a:srgbClr>
          </a:solidFill>
          <a:prstDash val="solid"/>
        </a:ln>
        <a:effectLst/>
      </dgm:spPr>
    </dgm:pt>
    <dgm:pt modelId="{CE0C6E95-2EA0-41EA-B914-7F3AD10B39A1}" type="pres">
      <dgm:prSet presAssocID="{DF19AD91-2E15-435C-8117-98FF788DDB5B}" presName="Parent2" presStyleLbl="revTx" presStyleIdx="1" presStyleCnt="3">
        <dgm:presLayoutVars>
          <dgm:chMax val="1"/>
          <dgm:chPref val="1"/>
          <dgm:bulletEnabled val="1"/>
        </dgm:presLayoutVars>
      </dgm:prSet>
      <dgm:spPr/>
    </dgm:pt>
    <dgm:pt modelId="{20DF43A2-4C02-47DA-AEC8-EAAA356FAE00}" type="pres">
      <dgm:prSet presAssocID="{007B7768-9D98-4467-95AF-9E1682FC1E2D}" presName="Accent3" presStyleCnt="0"/>
      <dgm:spPr/>
    </dgm:pt>
    <dgm:pt modelId="{AFEADF80-9FEA-43B0-BDEA-C0CAA4C610F6}" type="pres">
      <dgm:prSet presAssocID="{007B7768-9D98-4467-95AF-9E1682FC1E2D}" presName="Accent" presStyleLbl="node1" presStyleIdx="2" presStyleCnt="3"/>
      <dgm:spPr>
        <a:xfrm>
          <a:off x="2556042" y="1190264"/>
          <a:ext cx="839527" cy="839864"/>
        </a:xfrm>
        <a:prstGeom prst="blockArc">
          <a:avLst>
            <a:gd name="adj1" fmla="val 13500000"/>
            <a:gd name="adj2" fmla="val 10800000"/>
            <a:gd name="adj3" fmla="val 12740"/>
          </a:avLst>
        </a:prstGeom>
        <a:solidFill>
          <a:srgbClr val="92D050"/>
        </a:solidFill>
        <a:ln w="25400" cap="flat" cmpd="sng" algn="ctr">
          <a:solidFill>
            <a:srgbClr val="FFFFFF">
              <a:hueOff val="0"/>
              <a:satOff val="0"/>
              <a:lumOff val="0"/>
              <a:alphaOff val="0"/>
            </a:srgbClr>
          </a:solidFill>
          <a:prstDash val="solid"/>
        </a:ln>
        <a:effectLst/>
      </dgm:spPr>
    </dgm:pt>
    <dgm:pt modelId="{0EF68013-1853-4D32-BE67-635C6FE141D0}" type="pres">
      <dgm:prSet presAssocID="{007B7768-9D98-4467-95AF-9E1682FC1E2D}" presName="Parent3" presStyleLbl="revTx" presStyleIdx="2" presStyleCnt="3">
        <dgm:presLayoutVars>
          <dgm:chMax val="1"/>
          <dgm:chPref val="1"/>
          <dgm:bulletEnabled val="1"/>
        </dgm:presLayoutVars>
      </dgm:prSet>
      <dgm:spPr/>
    </dgm:pt>
  </dgm:ptLst>
  <dgm:cxnLst>
    <dgm:cxn modelId="{5079F369-58ED-44EB-90A2-66CA5D2C4F6D}" srcId="{A9DF91F7-37FB-414F-AFC6-626031A0FC95}" destId="{007B7768-9D98-4467-95AF-9E1682FC1E2D}" srcOrd="2" destOrd="0" parTransId="{4B0DCB72-5ADF-4F09-9A19-DBCBE2F25CB4}" sibTransId="{BE3A80FD-79B7-49EE-80D1-43C98A550F80}"/>
    <dgm:cxn modelId="{4CD7C54A-C1CC-422A-B1A6-2EC70DC20A8F}" type="presOf" srcId="{1064F3BB-65A3-4723-8063-247DD704707B}" destId="{30C8A420-D339-4C17-83C6-DF483E500918}" srcOrd="0" destOrd="0" presId="urn:microsoft.com/office/officeart/2009/layout/CircleArrowProcess"/>
    <dgm:cxn modelId="{93CD14A2-DE2E-4FEE-BF9C-8DB254593B6C}" srcId="{A9DF91F7-37FB-414F-AFC6-626031A0FC95}" destId="{DF19AD91-2E15-435C-8117-98FF788DDB5B}" srcOrd="1" destOrd="0" parTransId="{50E0F678-CED8-4755-96A9-7C14869A9FA1}" sibTransId="{7F778101-EA92-4CAF-B1BE-A47537483732}"/>
    <dgm:cxn modelId="{AFC9A3A7-403C-42F3-B3DD-38E1F13AE94A}" srcId="{A9DF91F7-37FB-414F-AFC6-626031A0FC95}" destId="{1064F3BB-65A3-4723-8063-247DD704707B}" srcOrd="0" destOrd="0" parTransId="{381C367E-E4EA-4850-949B-3119B9D5851F}" sibTransId="{D80E3EA0-29D4-4781-A128-8012F80678D2}"/>
    <dgm:cxn modelId="{70F49BD8-C652-4C54-BD4A-05D01CED53E0}" type="presOf" srcId="{DF19AD91-2E15-435C-8117-98FF788DDB5B}" destId="{CE0C6E95-2EA0-41EA-B914-7F3AD10B39A1}" srcOrd="0" destOrd="0" presId="urn:microsoft.com/office/officeart/2009/layout/CircleArrowProcess"/>
    <dgm:cxn modelId="{E71BECE3-352E-44CE-9D13-05A94D4D9E1E}" type="presOf" srcId="{007B7768-9D98-4467-95AF-9E1682FC1E2D}" destId="{0EF68013-1853-4D32-BE67-635C6FE141D0}" srcOrd="0" destOrd="0" presId="urn:microsoft.com/office/officeart/2009/layout/CircleArrowProcess"/>
    <dgm:cxn modelId="{09F706EA-A42A-480D-8BA5-32D4ACC7F856}" type="presOf" srcId="{A9DF91F7-37FB-414F-AFC6-626031A0FC95}" destId="{469D67C0-FA47-4259-9C85-0624E4F18558}" srcOrd="0" destOrd="0" presId="urn:microsoft.com/office/officeart/2009/layout/CircleArrowProcess"/>
    <dgm:cxn modelId="{BFE7F756-09FB-4811-8617-19A3ACDD8A49}" type="presParOf" srcId="{469D67C0-FA47-4259-9C85-0624E4F18558}" destId="{904FF375-827F-4B28-9B8D-0D90F2E3F487}" srcOrd="0" destOrd="0" presId="urn:microsoft.com/office/officeart/2009/layout/CircleArrowProcess"/>
    <dgm:cxn modelId="{0F61D7F0-94C3-4F10-8336-D5536322B059}" type="presParOf" srcId="{904FF375-827F-4B28-9B8D-0D90F2E3F487}" destId="{2D8400DD-2B5B-4281-A23C-F7F247A3260F}" srcOrd="0" destOrd="0" presId="urn:microsoft.com/office/officeart/2009/layout/CircleArrowProcess"/>
    <dgm:cxn modelId="{B2F4A4C2-AA59-4C3A-B62C-2E0CACD809A6}" type="presParOf" srcId="{469D67C0-FA47-4259-9C85-0624E4F18558}" destId="{30C8A420-D339-4C17-83C6-DF483E500918}" srcOrd="1" destOrd="0" presId="urn:microsoft.com/office/officeart/2009/layout/CircleArrowProcess"/>
    <dgm:cxn modelId="{912B69BE-EB29-412F-B09E-046F0718FA56}" type="presParOf" srcId="{469D67C0-FA47-4259-9C85-0624E4F18558}" destId="{A24041DA-4E72-44D6-84F3-CF0024909C6F}" srcOrd="2" destOrd="0" presId="urn:microsoft.com/office/officeart/2009/layout/CircleArrowProcess"/>
    <dgm:cxn modelId="{35976EEE-5441-4131-93BB-9BEA6FB50055}" type="presParOf" srcId="{A24041DA-4E72-44D6-84F3-CF0024909C6F}" destId="{813A8397-3110-426C-A325-0D7E78A2AC48}" srcOrd="0" destOrd="0" presId="urn:microsoft.com/office/officeart/2009/layout/CircleArrowProcess"/>
    <dgm:cxn modelId="{5870B8CF-73C0-4FA7-BD6B-2408BFD14C19}" type="presParOf" srcId="{469D67C0-FA47-4259-9C85-0624E4F18558}" destId="{CE0C6E95-2EA0-41EA-B914-7F3AD10B39A1}" srcOrd="3" destOrd="0" presId="urn:microsoft.com/office/officeart/2009/layout/CircleArrowProcess"/>
    <dgm:cxn modelId="{9F8B6ED3-AA0B-4CB0-9F96-31BA29D37BAC}" type="presParOf" srcId="{469D67C0-FA47-4259-9C85-0624E4F18558}" destId="{20DF43A2-4C02-47DA-AEC8-EAAA356FAE00}" srcOrd="4" destOrd="0" presId="urn:microsoft.com/office/officeart/2009/layout/CircleArrowProcess"/>
    <dgm:cxn modelId="{7E7E54E3-03CA-4BF0-AD88-32C769D94E27}" type="presParOf" srcId="{20DF43A2-4C02-47DA-AEC8-EAAA356FAE00}" destId="{AFEADF80-9FEA-43B0-BDEA-C0CAA4C610F6}" srcOrd="0" destOrd="0" presId="urn:microsoft.com/office/officeart/2009/layout/CircleArrowProcess"/>
    <dgm:cxn modelId="{3984986E-2934-42F1-A3F2-3ADF7F1351AB}" type="presParOf" srcId="{469D67C0-FA47-4259-9C85-0624E4F18558}" destId="{0EF68013-1853-4D32-BE67-635C6FE141D0}" srcOrd="5" destOrd="0" presId="urn:microsoft.com/office/officeart/2009/layout/CircleArrow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400DD-2B5B-4281-A23C-F7F247A3260F}">
      <dsp:nvSpPr>
        <dsp:cNvPr id="0" name=""/>
        <dsp:cNvSpPr/>
      </dsp:nvSpPr>
      <dsp:spPr>
        <a:xfrm>
          <a:off x="2260465" y="0"/>
          <a:ext cx="913283" cy="913422"/>
        </a:xfrm>
        <a:prstGeom prst="circularArrow">
          <a:avLst>
            <a:gd name="adj1" fmla="val 10980"/>
            <a:gd name="adj2" fmla="val 1142322"/>
            <a:gd name="adj3" fmla="val 4500000"/>
            <a:gd name="adj4" fmla="val 10800000"/>
            <a:gd name="adj5" fmla="val 12500"/>
          </a:avLst>
        </a:prstGeo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C8A420-D339-4C17-83C6-DF483E500918}">
      <dsp:nvSpPr>
        <dsp:cNvPr id="0" name=""/>
        <dsp:cNvSpPr/>
      </dsp:nvSpPr>
      <dsp:spPr>
        <a:xfrm>
          <a:off x="2462331" y="329773"/>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Model</a:t>
          </a:r>
        </a:p>
      </dsp:txBody>
      <dsp:txXfrm>
        <a:off x="2462331" y="329773"/>
        <a:ext cx="507494" cy="253686"/>
      </dsp:txXfrm>
    </dsp:sp>
    <dsp:sp modelId="{813A8397-3110-426C-A325-0D7E78A2AC48}">
      <dsp:nvSpPr>
        <dsp:cNvPr id="0" name=""/>
        <dsp:cNvSpPr/>
      </dsp:nvSpPr>
      <dsp:spPr>
        <a:xfrm>
          <a:off x="2006803" y="524829"/>
          <a:ext cx="913283" cy="913422"/>
        </a:xfrm>
        <a:prstGeom prst="leftCircularArrow">
          <a:avLst>
            <a:gd name="adj1" fmla="val 10980"/>
            <a:gd name="adj2" fmla="val 1142322"/>
            <a:gd name="adj3" fmla="val 6300000"/>
            <a:gd name="adj4" fmla="val 18900000"/>
            <a:gd name="adj5" fmla="val 12500"/>
          </a:avLst>
        </a:prstGeom>
        <a:solidFill>
          <a:srgbClr val="FFC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C6E95-2EA0-41EA-B914-7F3AD10B39A1}">
      <dsp:nvSpPr>
        <dsp:cNvPr id="0" name=""/>
        <dsp:cNvSpPr/>
      </dsp:nvSpPr>
      <dsp:spPr>
        <a:xfrm>
          <a:off x="2209698" y="857638"/>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Report</a:t>
          </a:r>
        </a:p>
      </dsp:txBody>
      <dsp:txXfrm>
        <a:off x="2209698" y="857638"/>
        <a:ext cx="507494" cy="253686"/>
      </dsp:txXfrm>
    </dsp:sp>
    <dsp:sp modelId="{AFEADF80-9FEA-43B0-BDEA-C0CAA4C610F6}">
      <dsp:nvSpPr>
        <dsp:cNvPr id="0" name=""/>
        <dsp:cNvSpPr/>
      </dsp:nvSpPr>
      <dsp:spPr>
        <a:xfrm>
          <a:off x="2325467" y="1112463"/>
          <a:ext cx="784652" cy="784966"/>
        </a:xfrm>
        <a:prstGeom prst="blockArc">
          <a:avLst>
            <a:gd name="adj1" fmla="val 13500000"/>
            <a:gd name="adj2" fmla="val 10800000"/>
            <a:gd name="adj3" fmla="val 12740"/>
          </a:avLst>
        </a:prstGeom>
        <a:solidFill>
          <a:srgbClr val="92D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F68013-1853-4D32-BE67-635C6FE141D0}">
      <dsp:nvSpPr>
        <dsp:cNvPr id="0" name=""/>
        <dsp:cNvSpPr/>
      </dsp:nvSpPr>
      <dsp:spPr>
        <a:xfrm>
          <a:off x="2463531" y="1386262"/>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Evaluate</a:t>
          </a:r>
        </a:p>
      </dsp:txBody>
      <dsp:txXfrm>
        <a:off x="2463531" y="1386262"/>
        <a:ext cx="507494" cy="253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400DD-2B5B-4281-A23C-F7F247A3260F}">
      <dsp:nvSpPr>
        <dsp:cNvPr id="0" name=""/>
        <dsp:cNvSpPr/>
      </dsp:nvSpPr>
      <dsp:spPr>
        <a:xfrm>
          <a:off x="2260465" y="0"/>
          <a:ext cx="913283" cy="913422"/>
        </a:xfrm>
        <a:prstGeom prst="circularArrow">
          <a:avLst>
            <a:gd name="adj1" fmla="val 10980"/>
            <a:gd name="adj2" fmla="val 1142322"/>
            <a:gd name="adj3" fmla="val 4500000"/>
            <a:gd name="adj4" fmla="val 10800000"/>
            <a:gd name="adj5" fmla="val 12500"/>
          </a:avLst>
        </a:prstGeo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C8A420-D339-4C17-83C6-DF483E500918}">
      <dsp:nvSpPr>
        <dsp:cNvPr id="0" name=""/>
        <dsp:cNvSpPr/>
      </dsp:nvSpPr>
      <dsp:spPr>
        <a:xfrm>
          <a:off x="2462331" y="329773"/>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Model</a:t>
          </a:r>
        </a:p>
      </dsp:txBody>
      <dsp:txXfrm>
        <a:off x="2462331" y="329773"/>
        <a:ext cx="507494" cy="253686"/>
      </dsp:txXfrm>
    </dsp:sp>
    <dsp:sp modelId="{813A8397-3110-426C-A325-0D7E78A2AC48}">
      <dsp:nvSpPr>
        <dsp:cNvPr id="0" name=""/>
        <dsp:cNvSpPr/>
      </dsp:nvSpPr>
      <dsp:spPr>
        <a:xfrm>
          <a:off x="2006803" y="524829"/>
          <a:ext cx="913283" cy="913422"/>
        </a:xfrm>
        <a:prstGeom prst="leftCircularArrow">
          <a:avLst>
            <a:gd name="adj1" fmla="val 10980"/>
            <a:gd name="adj2" fmla="val 1142322"/>
            <a:gd name="adj3" fmla="val 6300000"/>
            <a:gd name="adj4" fmla="val 18900000"/>
            <a:gd name="adj5" fmla="val 12500"/>
          </a:avLst>
        </a:prstGeom>
        <a:solidFill>
          <a:srgbClr val="FFC00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C6E95-2EA0-41EA-B914-7F3AD10B39A1}">
      <dsp:nvSpPr>
        <dsp:cNvPr id="0" name=""/>
        <dsp:cNvSpPr/>
      </dsp:nvSpPr>
      <dsp:spPr>
        <a:xfrm>
          <a:off x="2209698" y="857638"/>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Report</a:t>
          </a:r>
        </a:p>
      </dsp:txBody>
      <dsp:txXfrm>
        <a:off x="2209698" y="857638"/>
        <a:ext cx="507494" cy="253686"/>
      </dsp:txXfrm>
    </dsp:sp>
    <dsp:sp modelId="{AFEADF80-9FEA-43B0-BDEA-C0CAA4C610F6}">
      <dsp:nvSpPr>
        <dsp:cNvPr id="0" name=""/>
        <dsp:cNvSpPr/>
      </dsp:nvSpPr>
      <dsp:spPr>
        <a:xfrm>
          <a:off x="2325467" y="1112463"/>
          <a:ext cx="784652" cy="784966"/>
        </a:xfrm>
        <a:prstGeom prst="blockArc">
          <a:avLst>
            <a:gd name="adj1" fmla="val 13500000"/>
            <a:gd name="adj2" fmla="val 10800000"/>
            <a:gd name="adj3" fmla="val 12740"/>
          </a:avLst>
        </a:prstGeom>
        <a:solidFill>
          <a:srgbClr val="92D0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F68013-1853-4D32-BE67-635C6FE141D0}">
      <dsp:nvSpPr>
        <dsp:cNvPr id="0" name=""/>
        <dsp:cNvSpPr/>
      </dsp:nvSpPr>
      <dsp:spPr>
        <a:xfrm>
          <a:off x="2463531" y="1386262"/>
          <a:ext cx="507494" cy="253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000000">
                  <a:hueOff val="0"/>
                  <a:satOff val="0"/>
                  <a:lumOff val="0"/>
                  <a:alphaOff val="0"/>
                </a:srgbClr>
              </a:solidFill>
              <a:latin typeface="Arial"/>
              <a:ea typeface="ＭＳ Ｐゴシック"/>
              <a:cs typeface="+mn-cs"/>
            </a:rPr>
            <a:t>Evaluate</a:t>
          </a:r>
        </a:p>
      </dsp:txBody>
      <dsp:txXfrm>
        <a:off x="2463531" y="1386262"/>
        <a:ext cx="507494" cy="25368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3550"/>
          </a:xfrm>
          <a:prstGeom prst="rect">
            <a:avLst/>
          </a:prstGeom>
        </p:spPr>
        <p:txBody>
          <a:bodyPr vert="horz" lIns="91440" tIns="45720" rIns="91440" bIns="45720" rtlCol="0"/>
          <a:lstStyle>
            <a:lvl1pPr algn="r">
              <a:defRPr sz="1200"/>
            </a:lvl1pPr>
          </a:lstStyle>
          <a:p>
            <a:fld id="{B9454A20-670A-45B8-8762-DF6791B5FB72}" type="datetimeFigureOut">
              <a:rPr lang="en-US" smtClean="0"/>
              <a:t>8/8/2022</a:t>
            </a:fld>
            <a:endParaRPr lang="en-US" dirty="0"/>
          </a:p>
        </p:txBody>
      </p:sp>
      <p:sp>
        <p:nvSpPr>
          <p:cNvPr id="4" name="Footer Placeholder 3"/>
          <p:cNvSpPr>
            <a:spLocks noGrp="1"/>
          </p:cNvSpPr>
          <p:nvPr>
            <p:ph type="ftr" sz="quarter" idx="2"/>
          </p:nvPr>
        </p:nvSpPr>
        <p:spPr>
          <a:xfrm>
            <a:off x="1" y="8772525"/>
            <a:ext cx="3038475"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772525"/>
            <a:ext cx="3038475" cy="463550"/>
          </a:xfrm>
          <a:prstGeom prst="rect">
            <a:avLst/>
          </a:prstGeom>
        </p:spPr>
        <p:txBody>
          <a:bodyPr vert="horz" lIns="91440" tIns="45720" rIns="91440" bIns="45720" rtlCol="0" anchor="b"/>
          <a:lstStyle>
            <a:lvl1pPr algn="r">
              <a:defRPr sz="1200"/>
            </a:lvl1pPr>
          </a:lstStyle>
          <a:p>
            <a:fld id="{F6E2A765-894B-4710-BE8F-6F6B4831A65E}" type="slidenum">
              <a:rPr lang="en-US" smtClean="0"/>
              <a:t>‹#›</a:t>
            </a:fld>
            <a:endParaRPr lang="en-US" dirty="0"/>
          </a:p>
        </p:txBody>
      </p:sp>
    </p:spTree>
    <p:extLst>
      <p:ext uri="{BB962C8B-B14F-4D97-AF65-F5344CB8AC3E}">
        <p14:creationId xmlns:p14="http://schemas.microsoft.com/office/powerpoint/2010/main" val="2365268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9" y="0"/>
            <a:ext cx="3038475" cy="463550"/>
          </a:xfrm>
          <a:prstGeom prst="rect">
            <a:avLst/>
          </a:prstGeom>
        </p:spPr>
        <p:txBody>
          <a:bodyPr vert="horz" lIns="91440" tIns="45720" rIns="91440" bIns="45720" rtlCol="0"/>
          <a:lstStyle>
            <a:lvl1pPr algn="r">
              <a:defRPr sz="1200"/>
            </a:lvl1pPr>
          </a:lstStyle>
          <a:p>
            <a:fld id="{C24B659E-10C0-4DE6-9AA9-24F53FCE5719}" type="datetimeFigureOut">
              <a:rPr lang="en-US" smtClean="0"/>
              <a:t>8/8/2022</a:t>
            </a:fld>
            <a:endParaRPr lang="en-US"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45001"/>
            <a:ext cx="560705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525"/>
            <a:ext cx="3038475"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772525"/>
            <a:ext cx="3038475" cy="463550"/>
          </a:xfrm>
          <a:prstGeom prst="rect">
            <a:avLst/>
          </a:prstGeom>
        </p:spPr>
        <p:txBody>
          <a:bodyPr vert="horz" lIns="91440" tIns="45720" rIns="91440" bIns="45720" rtlCol="0" anchor="b"/>
          <a:lstStyle>
            <a:lvl1pPr algn="r">
              <a:defRPr sz="1200"/>
            </a:lvl1pPr>
          </a:lstStyle>
          <a:p>
            <a:fld id="{EFCEA227-DA35-4B0C-8DF6-24D3F93BD2C5}" type="slidenum">
              <a:rPr lang="en-US" smtClean="0"/>
              <a:t>‹#›</a:t>
            </a:fld>
            <a:endParaRPr lang="en-US" dirty="0"/>
          </a:p>
        </p:txBody>
      </p:sp>
    </p:spTree>
    <p:extLst>
      <p:ext uri="{BB962C8B-B14F-4D97-AF65-F5344CB8AC3E}">
        <p14:creationId xmlns:p14="http://schemas.microsoft.com/office/powerpoint/2010/main" val="2564387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ms Rmn"/>
              </a:rPr>
              <a:t>System Safety Analysis of Complex NASA Systems </a:t>
            </a:r>
            <a:br>
              <a:rPr lang="en-US" sz="1800" dirty="0">
                <a:effectLst/>
                <a:latin typeface="Times New Roman" panose="02020603050405020304" pitchFamily="18" charset="0"/>
                <a:ea typeface="Times New Roman" panose="02020603050405020304" pitchFamily="18" charset="0"/>
                <a:cs typeface="Tms Rmn"/>
              </a:rPr>
            </a:br>
            <a:r>
              <a:rPr lang="en-US" sz="1800" dirty="0">
                <a:effectLst/>
                <a:latin typeface="Times New Roman" panose="02020603050405020304" pitchFamily="18" charset="0"/>
                <a:ea typeface="Times New Roman" panose="02020603050405020304" pitchFamily="18" charset="0"/>
                <a:cs typeface="Tms Rmn"/>
              </a:rPr>
              <a:t>with Model-Based Engineering</a:t>
            </a:r>
            <a:endParaRPr lang="en-US" sz="1800" dirty="0">
              <a:effectLst/>
              <a:latin typeface="Tms Rmn"/>
              <a:ea typeface="Times New Roman" panose="02020603050405020304" pitchFamily="18" charset="0"/>
              <a:cs typeface="Tms Rmn"/>
            </a:endParaRPr>
          </a:p>
          <a:p>
            <a:endParaRPr lang="en-US" dirty="0"/>
          </a:p>
        </p:txBody>
      </p:sp>
      <p:sp>
        <p:nvSpPr>
          <p:cNvPr id="4" name="Slide Number Placeholder 3"/>
          <p:cNvSpPr>
            <a:spLocks noGrp="1"/>
          </p:cNvSpPr>
          <p:nvPr>
            <p:ph type="sldNum" sz="quarter" idx="10"/>
          </p:nvPr>
        </p:nvSpPr>
        <p:spPr/>
        <p:txBody>
          <a:bodyPr/>
          <a:lstStyle/>
          <a:p>
            <a:fld id="{EFCEA227-DA35-4B0C-8DF6-24D3F93BD2C5}" type="slidenum">
              <a:rPr lang="en-US" smtClean="0"/>
              <a:t>1</a:t>
            </a:fld>
            <a:endParaRPr lang="en-US" dirty="0"/>
          </a:p>
        </p:txBody>
      </p:sp>
    </p:spTree>
    <p:extLst>
      <p:ext uri="{BB962C8B-B14F-4D97-AF65-F5344CB8AC3E}">
        <p14:creationId xmlns:p14="http://schemas.microsoft.com/office/powerpoint/2010/main" val="1152968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a tool trade but a feasibility study</a:t>
            </a:r>
          </a:p>
          <a:p>
            <a:endParaRPr lang="en-US" dirty="0"/>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2</a:t>
            </a:fld>
            <a:endParaRPr lang="en-US" dirty="0"/>
          </a:p>
        </p:txBody>
      </p:sp>
    </p:spTree>
    <p:extLst>
      <p:ext uri="{BB962C8B-B14F-4D97-AF65-F5344CB8AC3E}">
        <p14:creationId xmlns:p14="http://schemas.microsoft.com/office/powerpoint/2010/main" val="156083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 needs to be in MBE the Picture - MBSMAI efforts will ensure</a:t>
            </a:r>
            <a:r>
              <a:rPr lang="en-US" baseline="0" dirty="0"/>
              <a:t> this.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ms Rmn"/>
                <a:ea typeface="Times New Roman" panose="02020603050405020304" pitchFamily="18" charset="0"/>
                <a:cs typeface="Tms Rmn"/>
              </a:rPr>
              <a:t>The emergence of model-based engineering is transforming design and analysis methodologies. A recognized benefit of model-based engineering is the existence of a “single source of truth” about the system that becomes the authoritative source of data and information for designers, analysts, and developers. This promotes consistency and efficiency as the design emerges and can be used to further optimize the design.</a:t>
            </a:r>
            <a:r>
              <a:rPr lang="en-US" sz="1800" baseline="0" dirty="0">
                <a:effectLst/>
                <a:latin typeface="Tms Rmn"/>
              </a:rPr>
              <a:t> While the initial concept of MBE was everything in one model (as testing and feasibility studies have found MBE) is moving to a system of models in which data is exchanged between optimized models to give a full picture.  As you can see in the image there is a core model that provides/receives data from external sources/models (red arrows). However,</a:t>
            </a:r>
            <a:r>
              <a:rPr lang="en-US" sz="1800" dirty="0">
                <a:effectLst/>
                <a:latin typeface="Tms Rmn"/>
                <a:ea typeface="Times New Roman" panose="02020603050405020304" pitchFamily="18" charset="0"/>
                <a:cs typeface="Tms Rmn"/>
              </a:rPr>
              <a:t> the SE model you see on the screen contains design, requirements, and programmatic but needs SMA integration to be complete.</a:t>
            </a:r>
          </a:p>
          <a:p>
            <a:endParaRPr lang="en-US" sz="1800" baseline="0" dirty="0">
              <a:effectLst/>
              <a:latin typeface="Tms Rmn"/>
            </a:endParaRPr>
          </a:p>
          <a:p>
            <a:r>
              <a:rPr lang="en-US" sz="1800" baseline="0" dirty="0">
                <a:effectLst/>
                <a:latin typeface="Tms Rmn"/>
              </a:rPr>
              <a:t>SMA or Safety and Mission Assurance includes RMA (Reliability/Maintainability/Availability. System Safety, Software Assurance, and Quality Engineering).  These processes also need to exchange data with the core to correctly inform stakeholders of risks and mitigation strategies.</a:t>
            </a:r>
            <a:endParaRPr lang="en-US" baseline="0" dirty="0"/>
          </a:p>
          <a:p>
            <a:endParaRPr lang="en-US" baseline="0" dirty="0"/>
          </a:p>
          <a:p>
            <a:pPr marL="0" lvl="0" indent="0" fontAlgn="base">
              <a:spcBef>
                <a:spcPts val="300"/>
              </a:spcBef>
              <a:spcAft>
                <a:spcPct val="0"/>
              </a:spcAft>
              <a:buClr>
                <a:srgbClr val="F08022"/>
              </a:buClr>
              <a:buFontTx/>
              <a:buNone/>
            </a:pPr>
            <a:r>
              <a:rPr lang="en-US" sz="1400" kern="0" dirty="0">
                <a:solidFill>
                  <a:srgbClr val="13327B"/>
                </a:solidFill>
              </a:rPr>
              <a:t>SMA processes at NASA/GSFC are</a:t>
            </a:r>
            <a:r>
              <a:rPr lang="en-US" sz="1400" kern="0" baseline="0" dirty="0">
                <a:solidFill>
                  <a:srgbClr val="13327B"/>
                </a:solidFill>
              </a:rPr>
              <a:t> not broken but can be improved by any process or methodology that enable </a:t>
            </a:r>
            <a:r>
              <a:rPr lang="en-US" sz="1400" b="1" kern="0" baseline="0" dirty="0">
                <a:solidFill>
                  <a:srgbClr val="13327B"/>
                </a:solidFill>
              </a:rPr>
              <a:t>additional consistency, accuracy, and efficiency</a:t>
            </a:r>
            <a:r>
              <a:rPr lang="en-US" sz="1400" kern="0" baseline="0" dirty="0">
                <a:solidFill>
                  <a:srgbClr val="13327B"/>
                </a:solidFill>
              </a:rPr>
              <a:t> therefore model based engineering was investigated.</a:t>
            </a:r>
          </a:p>
          <a:p>
            <a:pPr marL="0" lvl="0" indent="0" fontAlgn="base">
              <a:spcBef>
                <a:spcPts val="300"/>
              </a:spcBef>
              <a:spcAft>
                <a:spcPct val="0"/>
              </a:spcAft>
              <a:buClr>
                <a:srgbClr val="F08022"/>
              </a:buClr>
              <a:buFontTx/>
              <a:buNone/>
            </a:pPr>
            <a:endParaRPr lang="en-US" sz="1400" kern="0" baseline="0" dirty="0">
              <a:solidFill>
                <a:srgbClr val="13327B"/>
              </a:solidFill>
            </a:endParaRPr>
          </a:p>
          <a:p>
            <a:pPr marL="0" lvl="0" indent="0" fontAlgn="base">
              <a:spcBef>
                <a:spcPts val="300"/>
              </a:spcBef>
              <a:spcAft>
                <a:spcPct val="0"/>
              </a:spcAft>
              <a:buClr>
                <a:srgbClr val="F08022"/>
              </a:buClr>
              <a:buFontTx/>
              <a:buNone/>
            </a:pPr>
            <a:endParaRPr lang="en-US" sz="1200" kern="0" dirty="0">
              <a:solidFill>
                <a:srgbClr val="13327B"/>
              </a:solidFill>
            </a:endParaRPr>
          </a:p>
          <a:p>
            <a:pPr marL="401638" lvl="1" indent="-171450" fontAlgn="base">
              <a:spcBef>
                <a:spcPts val="300"/>
              </a:spcBef>
              <a:spcAft>
                <a:spcPct val="0"/>
              </a:spcAft>
              <a:buClr>
                <a:srgbClr val="F08022"/>
              </a:buClr>
              <a:buFontTx/>
              <a:buChar char="–"/>
            </a:pPr>
            <a:endParaRPr lang="en-US" sz="1200" kern="0" dirty="0">
              <a:solidFill>
                <a:srgbClr val="13327B"/>
              </a:solidFill>
            </a:endParaRPr>
          </a:p>
          <a:p>
            <a:endParaRPr lang="en-US" dirty="0"/>
          </a:p>
        </p:txBody>
      </p:sp>
      <p:sp>
        <p:nvSpPr>
          <p:cNvPr id="4" name="Slide Number Placeholder 3"/>
          <p:cNvSpPr>
            <a:spLocks noGrp="1"/>
          </p:cNvSpPr>
          <p:nvPr>
            <p:ph type="sldNum" sz="quarter" idx="10"/>
          </p:nvPr>
        </p:nvSpPr>
        <p:spPr/>
        <p:txBody>
          <a:bodyPr/>
          <a:lstStyle/>
          <a:p>
            <a:fld id="{EFCEA227-DA35-4B0C-8DF6-24D3F93BD2C5}" type="slidenum">
              <a:rPr lang="en-US" smtClean="0"/>
              <a:t>3</a:t>
            </a:fld>
            <a:endParaRPr lang="en-US" dirty="0"/>
          </a:p>
        </p:txBody>
      </p:sp>
    </p:spTree>
    <p:extLst>
      <p:ext uri="{BB962C8B-B14F-4D97-AF65-F5344CB8AC3E}">
        <p14:creationId xmlns:p14="http://schemas.microsoft.com/office/powerpoint/2010/main" val="3692796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spcBef>
                <a:spcPts val="300"/>
              </a:spcBef>
              <a:spcAft>
                <a:spcPct val="0"/>
              </a:spcAft>
              <a:buClr>
                <a:srgbClr val="F08022"/>
              </a:buClr>
              <a:buFontTx/>
              <a:buNone/>
            </a:pPr>
            <a:r>
              <a:rPr lang="en-US" sz="1400" kern="0" dirty="0">
                <a:solidFill>
                  <a:srgbClr val="13327B"/>
                </a:solidFill>
              </a:rPr>
              <a:t>SMA processes at NASA/GSFC are</a:t>
            </a:r>
            <a:r>
              <a:rPr lang="en-US" sz="1400" kern="0" baseline="0" dirty="0">
                <a:solidFill>
                  <a:srgbClr val="13327B"/>
                </a:solidFill>
              </a:rPr>
              <a:t> not broken but can be improved by any process or methodology that enable </a:t>
            </a:r>
            <a:r>
              <a:rPr lang="en-US" sz="1400" b="1" kern="0" baseline="0" dirty="0">
                <a:solidFill>
                  <a:srgbClr val="13327B"/>
                </a:solidFill>
              </a:rPr>
              <a:t>additional consistency, accuracy, and efficiency</a:t>
            </a:r>
            <a:r>
              <a:rPr lang="en-US" sz="1400" kern="0" baseline="0" dirty="0">
                <a:solidFill>
                  <a:srgbClr val="13327B"/>
                </a:solidFill>
              </a:rPr>
              <a:t> therefore model based engineering was investigated</a:t>
            </a:r>
          </a:p>
          <a:p>
            <a:pPr marL="0" lvl="0" indent="0" fontAlgn="base">
              <a:spcBef>
                <a:spcPts val="300"/>
              </a:spcBef>
              <a:spcAft>
                <a:spcPct val="0"/>
              </a:spcAft>
              <a:buClr>
                <a:srgbClr val="F08022"/>
              </a:buClr>
              <a:buFontTx/>
              <a:buNone/>
            </a:pPr>
            <a:endParaRPr lang="en-US" sz="1400" kern="0" baseline="0" dirty="0">
              <a:solidFill>
                <a:srgbClr val="13327B"/>
              </a:solidFill>
            </a:endParaRPr>
          </a:p>
          <a:p>
            <a:pPr marL="0" lvl="0" indent="0" fontAlgn="base">
              <a:spcBef>
                <a:spcPts val="300"/>
              </a:spcBef>
              <a:spcAft>
                <a:spcPct val="0"/>
              </a:spcAft>
              <a:buClr>
                <a:srgbClr val="F08022"/>
              </a:buClr>
              <a:buFontTx/>
              <a:buNone/>
            </a:pPr>
            <a:r>
              <a:rPr lang="en-US" sz="1400" kern="0" baseline="0" dirty="0">
                <a:solidFill>
                  <a:srgbClr val="13327B"/>
                </a:solidFill>
              </a:rPr>
              <a:t>Therefore </a:t>
            </a:r>
            <a:r>
              <a:rPr lang="en-US" sz="1400" kern="0" dirty="0">
                <a:solidFill>
                  <a:srgbClr val="13327B"/>
                </a:solidFill>
              </a:rPr>
              <a:t>MBSMAI Goals/Objectives:</a:t>
            </a:r>
          </a:p>
          <a:p>
            <a:pPr marL="0" lvl="0" indent="0" fontAlgn="base">
              <a:spcBef>
                <a:spcPts val="300"/>
              </a:spcBef>
              <a:spcAft>
                <a:spcPct val="0"/>
              </a:spcAft>
              <a:buClr>
                <a:srgbClr val="F08022"/>
              </a:buClr>
              <a:buFontTx/>
              <a:buNone/>
            </a:pPr>
            <a:endParaRPr lang="en-US" sz="1400" kern="0" dirty="0">
              <a:solidFill>
                <a:srgbClr val="13327B"/>
              </a:solidFill>
            </a:endParaRPr>
          </a:p>
          <a:p>
            <a:pPr marL="115888" lvl="0" indent="-115888" fontAlgn="base">
              <a:spcBef>
                <a:spcPts val="300"/>
              </a:spcBef>
              <a:spcAft>
                <a:spcPct val="0"/>
              </a:spcAft>
              <a:buClr>
                <a:srgbClr val="F08022"/>
              </a:buClr>
              <a:buFontTx/>
              <a:buChar char="•"/>
            </a:pPr>
            <a:r>
              <a:rPr lang="en-US" sz="1400" kern="0" dirty="0">
                <a:solidFill>
                  <a:srgbClr val="13327B"/>
                </a:solidFill>
              </a:rPr>
              <a:t>Investigate methodologies for the deployment of Model Based SMA/MA:</a:t>
            </a:r>
          </a:p>
          <a:p>
            <a:pPr marL="401638" lvl="1" indent="-171450" fontAlgn="base">
              <a:spcBef>
                <a:spcPts val="300"/>
              </a:spcBef>
              <a:spcAft>
                <a:spcPct val="0"/>
              </a:spcAft>
              <a:buClr>
                <a:srgbClr val="F08022"/>
              </a:buClr>
              <a:buFontTx/>
              <a:buChar char="–"/>
            </a:pPr>
            <a:r>
              <a:rPr lang="en-US" sz="1100" kern="0" dirty="0">
                <a:solidFill>
                  <a:srgbClr val="13327B"/>
                </a:solidFill>
              </a:rPr>
              <a:t>Evaluate MBSMA applications and artifacts (Lifecycle milestone SMA products)</a:t>
            </a:r>
          </a:p>
          <a:p>
            <a:pPr marL="401638" lvl="1" indent="-171450" fontAlgn="base">
              <a:spcBef>
                <a:spcPts val="300"/>
              </a:spcBef>
              <a:spcAft>
                <a:spcPct val="0"/>
              </a:spcAft>
              <a:buClr>
                <a:srgbClr val="F08022"/>
              </a:buClr>
              <a:buFontTx/>
              <a:buChar char="–"/>
            </a:pPr>
            <a:r>
              <a:rPr lang="en-US" sz="1100" kern="0" dirty="0">
                <a:solidFill>
                  <a:srgbClr val="13327B"/>
                </a:solidFill>
              </a:rPr>
              <a:t>Integrate with other disciplines (Quality, Software Assurance, Safety, Risk)</a:t>
            </a:r>
          </a:p>
          <a:p>
            <a:pPr marL="401638" lvl="1" indent="-171450" fontAlgn="base">
              <a:spcBef>
                <a:spcPts val="300"/>
              </a:spcBef>
              <a:spcAft>
                <a:spcPct val="0"/>
              </a:spcAft>
              <a:buClr>
                <a:srgbClr val="F08022"/>
              </a:buClr>
              <a:buFontTx/>
              <a:buChar char="–"/>
            </a:pPr>
            <a:r>
              <a:rPr lang="en-US" sz="1100" kern="0" dirty="0">
                <a:solidFill>
                  <a:srgbClr val="13327B"/>
                </a:solidFill>
              </a:rPr>
              <a:t>Gather views for multiple stakeholders</a:t>
            </a:r>
          </a:p>
          <a:p>
            <a:pPr marL="401638" lvl="1" indent="-171450" fontAlgn="base">
              <a:spcBef>
                <a:spcPts val="300"/>
              </a:spcBef>
              <a:spcAft>
                <a:spcPct val="0"/>
              </a:spcAft>
              <a:buClr>
                <a:srgbClr val="F08022"/>
              </a:buClr>
              <a:buFontTx/>
              <a:buChar char="–"/>
            </a:pPr>
            <a:r>
              <a:rPr lang="en-US" sz="1100" kern="0" dirty="0">
                <a:solidFill>
                  <a:srgbClr val="13327B"/>
                </a:solidFill>
                <a:sym typeface="Wingdings" panose="05000000000000000000" pitchFamily="2" charset="2"/>
              </a:rPr>
              <a:t>Create compelling story of </a:t>
            </a:r>
            <a:r>
              <a:rPr lang="en-US" sz="1100" kern="0" dirty="0">
                <a:solidFill>
                  <a:srgbClr val="13327B"/>
                </a:solidFill>
              </a:rPr>
              <a:t>successful MBSMA implementation</a:t>
            </a:r>
          </a:p>
          <a:p>
            <a:pPr marL="285750" lvl="2" indent="-285750" fontAlgn="base">
              <a:spcBef>
                <a:spcPts val="600"/>
              </a:spcBef>
              <a:spcAft>
                <a:spcPct val="0"/>
              </a:spcAft>
              <a:buClr>
                <a:srgbClr val="F08022"/>
              </a:buClr>
              <a:buFont typeface="Arial" panose="020B0604020202020204" pitchFamily="34" charset="0"/>
              <a:buChar char="•"/>
            </a:pPr>
            <a:r>
              <a:rPr lang="en-US" sz="1400" kern="0" dirty="0">
                <a:solidFill>
                  <a:srgbClr val="13327B"/>
                </a:solidFill>
              </a:rPr>
              <a:t>Provide Recommendations, Guidance, and Risk-Based Strategies for MBSMA/MA and MBSE Collaboration</a:t>
            </a:r>
          </a:p>
          <a:p>
            <a:pPr marL="401638" lvl="1" indent="-171450" fontAlgn="base">
              <a:spcBef>
                <a:spcPts val="300"/>
              </a:spcBef>
              <a:spcAft>
                <a:spcPct val="0"/>
              </a:spcAft>
              <a:buClr>
                <a:srgbClr val="F08022"/>
              </a:buClr>
              <a:buFontTx/>
              <a:buChar char="–"/>
            </a:pPr>
            <a:r>
              <a:rPr lang="en-US" sz="1200" kern="0" dirty="0">
                <a:solidFill>
                  <a:srgbClr val="13327B"/>
                </a:solidFill>
              </a:rPr>
              <a:t>Develop solution spaces for robotic and manned-flight MBSMA</a:t>
            </a:r>
          </a:p>
          <a:p>
            <a:pPr marL="401638" lvl="1" indent="-171450" fontAlgn="base">
              <a:spcBef>
                <a:spcPts val="300"/>
              </a:spcBef>
              <a:spcAft>
                <a:spcPct val="0"/>
              </a:spcAft>
              <a:buClr>
                <a:srgbClr val="F08022"/>
              </a:buClr>
              <a:buFontTx/>
              <a:buChar char="–"/>
            </a:pPr>
            <a:r>
              <a:rPr lang="en-US" sz="1200" kern="0" dirty="0">
                <a:solidFill>
                  <a:srgbClr val="13327B"/>
                </a:solidFill>
              </a:rPr>
              <a:t>Identify SMA analysis compatibility with MBSE/MBSMA and recommend modeling and/or SMA  process changes </a:t>
            </a:r>
          </a:p>
          <a:p>
            <a:pPr marL="401638" lvl="1" indent="-171450" fontAlgn="base">
              <a:spcBef>
                <a:spcPts val="300"/>
              </a:spcBef>
              <a:spcAft>
                <a:spcPct val="0"/>
              </a:spcAft>
              <a:buClr>
                <a:srgbClr val="F08022"/>
              </a:buClr>
              <a:buFontTx/>
              <a:buChar char="–"/>
            </a:pPr>
            <a:r>
              <a:rPr lang="en-US" sz="1200" kern="0" dirty="0">
                <a:solidFill>
                  <a:srgbClr val="13327B"/>
                </a:solidFill>
              </a:rPr>
              <a:t>Identify modeling collaboration and transition points that would lead to recommendations (e.g., skill and knowledge based modeling assignments) for modeling efficiencies.</a:t>
            </a:r>
          </a:p>
          <a:p>
            <a:pPr marL="401638" lvl="1" indent="-171450" fontAlgn="base">
              <a:spcBef>
                <a:spcPts val="300"/>
              </a:spcBef>
              <a:spcAft>
                <a:spcPct val="0"/>
              </a:spcAft>
              <a:buClr>
                <a:srgbClr val="F08022"/>
              </a:buClr>
              <a:buFontTx/>
              <a:buChar char="–"/>
            </a:pPr>
            <a:r>
              <a:rPr lang="en-US" sz="1200" kern="0" dirty="0">
                <a:solidFill>
                  <a:srgbClr val="13327B"/>
                </a:solidFill>
              </a:rPr>
              <a:t>Identify where current MBSMA Tools or tool capabilities are sufficient or where new ones are required And recommend changes.</a:t>
            </a:r>
          </a:p>
          <a:p>
            <a:pPr marL="401638" lvl="1" indent="-171450" fontAlgn="base">
              <a:spcBef>
                <a:spcPts val="300"/>
              </a:spcBef>
              <a:spcAft>
                <a:spcPct val="0"/>
              </a:spcAft>
              <a:buClr>
                <a:srgbClr val="F08022"/>
              </a:buClr>
              <a:buFontTx/>
              <a:buChar char="–"/>
            </a:pPr>
            <a:r>
              <a:rPr lang="en-US" sz="1200" kern="0" dirty="0">
                <a:solidFill>
                  <a:srgbClr val="13327B"/>
                </a:solidFill>
              </a:rPr>
              <a:t>Provide Recommendations for model and tool/plug-in configuration controls, validation, and verification..</a:t>
            </a:r>
          </a:p>
          <a:p>
            <a:endParaRPr lang="en-US" dirty="0"/>
          </a:p>
          <a:p>
            <a:r>
              <a:rPr lang="en-US" dirty="0"/>
              <a:t>Not a tool trade but a feasibility study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This study used </a:t>
            </a:r>
            <a:r>
              <a:rPr lang="en-US" sz="1000" kern="1200" dirty="0" err="1">
                <a:solidFill>
                  <a:schemeClr val="tx1"/>
                </a:solidFill>
                <a:effectLst/>
                <a:latin typeface="+mn-lt"/>
                <a:ea typeface="+mn-ea"/>
                <a:cs typeface="+mn-cs"/>
              </a:rPr>
              <a:t>SysML</a:t>
            </a:r>
            <a:r>
              <a:rPr lang="en-US" sz="1000" kern="1200" dirty="0">
                <a:solidFill>
                  <a:schemeClr val="tx1"/>
                </a:solidFill>
                <a:effectLst/>
                <a:latin typeface="+mn-lt"/>
                <a:ea typeface="+mn-ea"/>
                <a:cs typeface="+mn-cs"/>
              </a:rPr>
              <a:t>/</a:t>
            </a:r>
            <a:r>
              <a:rPr lang="en-US" sz="1000" kern="1200" dirty="0" err="1">
                <a:solidFill>
                  <a:schemeClr val="tx1"/>
                </a:solidFill>
                <a:effectLst/>
                <a:latin typeface="+mn-lt"/>
                <a:ea typeface="+mn-ea"/>
                <a:cs typeface="+mn-cs"/>
              </a:rPr>
              <a:t>MagicDraw</a:t>
            </a:r>
            <a:r>
              <a:rPr lang="en-US" sz="1000" kern="1200" dirty="0">
                <a:solidFill>
                  <a:schemeClr val="tx1"/>
                </a:solidFill>
                <a:effectLst/>
                <a:latin typeface="+mn-lt"/>
                <a:ea typeface="+mn-ea"/>
                <a:cs typeface="+mn-cs"/>
              </a:rPr>
              <a:t> and </a:t>
            </a:r>
            <a:r>
              <a:rPr lang="en-US" sz="1000" kern="1200" dirty="0" err="1">
                <a:solidFill>
                  <a:schemeClr val="tx1"/>
                </a:solidFill>
                <a:effectLst/>
                <a:latin typeface="+mn-lt"/>
                <a:ea typeface="+mn-ea"/>
                <a:cs typeface="+mn-cs"/>
              </a:rPr>
              <a:t>MADe</a:t>
            </a:r>
            <a:r>
              <a:rPr lang="en-US" sz="1000" kern="1200" dirty="0">
                <a:solidFill>
                  <a:schemeClr val="tx1"/>
                </a:solidFill>
                <a:effectLst/>
                <a:latin typeface="+mn-lt"/>
                <a:ea typeface="+mn-ea"/>
                <a:cs typeface="+mn-cs"/>
              </a:rPr>
              <a:t>. What is </a:t>
            </a:r>
            <a:r>
              <a:rPr lang="en-US" sz="1000" kern="1200" dirty="0" err="1">
                <a:solidFill>
                  <a:schemeClr val="tx1"/>
                </a:solidFill>
                <a:effectLst/>
                <a:latin typeface="+mn-lt"/>
                <a:ea typeface="+mn-ea"/>
                <a:cs typeface="+mn-cs"/>
              </a:rPr>
              <a:t>MADe</a:t>
            </a:r>
            <a:r>
              <a:rPr lang="en-US" sz="1000" kern="1200" dirty="0">
                <a:solidFill>
                  <a:schemeClr val="tx1"/>
                </a:solidFill>
                <a:effectLst/>
                <a:latin typeface="+mn-lt"/>
                <a:ea typeface="+mn-ea"/>
                <a:cs typeface="+mn-cs"/>
              </a:rPr>
              <a:t>? </a:t>
            </a:r>
            <a:r>
              <a:rPr lang="en-US" sz="1200" dirty="0">
                <a:effectLst/>
                <a:latin typeface="Times New Roman" panose="02020603050405020304" pitchFamily="18" charset="0"/>
                <a:ea typeface="Times New Roman" panose="02020603050405020304" pitchFamily="18" charset="0"/>
              </a:rPr>
              <a:t>Maintenance Aware Design environment (</a:t>
            </a:r>
            <a:r>
              <a:rPr lang="en-US" sz="1200" dirty="0" err="1">
                <a:effectLst/>
                <a:latin typeface="Times New Roman" panose="02020603050405020304" pitchFamily="18" charset="0"/>
                <a:ea typeface="Times New Roman" panose="02020603050405020304" pitchFamily="18" charset="0"/>
              </a:rPr>
              <a:t>MADe</a:t>
            </a:r>
            <a:r>
              <a:rPr lang="en-US" sz="1200" dirty="0">
                <a:effectLst/>
                <a:latin typeface="Times New Roman" panose="02020603050405020304" pitchFamily="18" charset="0"/>
                <a:ea typeface="Times New Roman" panose="02020603050405020304" pitchFamily="18" charset="0"/>
              </a:rPr>
              <a:t>) is a model-based modeling environment that provides a suite of software tools that can be used to design, assess, and optimize Reliability/Maintainability and  conduct Safety Hazard Analyses and Hazard Mitigation Management.</a:t>
            </a:r>
            <a:endParaRPr lang="en-US" dirty="0"/>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4</a:t>
            </a:fld>
            <a:endParaRPr lang="en-US" dirty="0"/>
          </a:p>
        </p:txBody>
      </p:sp>
    </p:spTree>
    <p:extLst>
      <p:ext uri="{BB962C8B-B14F-4D97-AF65-F5344CB8AC3E}">
        <p14:creationId xmlns:p14="http://schemas.microsoft.com/office/powerpoint/2010/main" val="1445466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MBSMAI Phase 1 Produced six model test cases for the system safety phase to use:</a:t>
            </a:r>
          </a:p>
          <a:p>
            <a:endParaRPr lang="en-US" dirty="0"/>
          </a:p>
          <a:p>
            <a:pPr marL="228600" indent="-228600">
              <a:buAutoNum type="arabicParenR"/>
            </a:pPr>
            <a:r>
              <a:rPr lang="en-US" baseline="0" dirty="0"/>
              <a:t>(2 Mechanical Test Cases) </a:t>
            </a:r>
            <a:r>
              <a:rPr lang="en-US" sz="1200" kern="1200" dirty="0">
                <a:solidFill>
                  <a:schemeClr val="tx1"/>
                </a:solidFill>
                <a:effectLst/>
                <a:latin typeface="+mn-lt"/>
                <a:ea typeface="+mn-ea"/>
                <a:cs typeface="+mn-cs"/>
              </a:rPr>
              <a:t>The EUROPA propulsion subsystem, shown on the left, provided by GSFC that</a:t>
            </a:r>
            <a:r>
              <a:rPr lang="en-US" sz="1200" kern="1200" baseline="0" dirty="0">
                <a:solidFill>
                  <a:schemeClr val="tx1"/>
                </a:solidFill>
                <a:effectLst/>
                <a:latin typeface="+mn-lt"/>
                <a:ea typeface="+mn-ea"/>
                <a:cs typeface="+mn-cs"/>
              </a:rPr>
              <a:t> will be part of the </a:t>
            </a:r>
            <a:r>
              <a:rPr lang="en-US" sz="1200" kern="1200" dirty="0">
                <a:solidFill>
                  <a:schemeClr val="tx1"/>
                </a:solidFill>
                <a:effectLst/>
                <a:latin typeface="+mn-lt"/>
                <a:ea typeface="+mn-ea"/>
                <a:cs typeface="+mn-cs"/>
              </a:rPr>
              <a:t>Europa Flyby Mission spacecraft to the Jupiter system to perform repeated close flybys of the giant planet's large moon Europa to investigate its potential habitability. The spacecraft would collect information on Europa's ice shell thickness, composition and surface geomorphology. </a:t>
            </a:r>
            <a:r>
              <a:rPr lang="en-US" sz="1200" kern="1200" baseline="0" dirty="0">
                <a:solidFill>
                  <a:schemeClr val="tx1"/>
                </a:solidFill>
                <a:effectLst/>
                <a:latin typeface="+mn-lt"/>
                <a:ea typeface="+mn-ea"/>
                <a:cs typeface="+mn-cs"/>
              </a:rPr>
              <a:t> The propulsion subsystem contains tanks, valves, thrusters in multiple redundant configurations. This test case was selected for phase 2 (SS) since it had the most SS-concerns.</a:t>
            </a:r>
            <a:endParaRPr lang="en-US" sz="1200" kern="1200" dirty="0">
              <a:solidFill>
                <a:schemeClr val="tx1"/>
              </a:solidFill>
              <a:effectLst/>
              <a:latin typeface="+mn-lt"/>
              <a:ea typeface="+mn-ea"/>
              <a:cs typeface="+mn-cs"/>
            </a:endParaRPr>
          </a:p>
          <a:p>
            <a:pPr marL="228600" indent="-228600">
              <a:buAutoNum type="arabicParenR"/>
            </a:pPr>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2 </a:t>
            </a:r>
            <a:r>
              <a:rPr lang="en-US" sz="1200" i="0" kern="1200" dirty="0">
                <a:solidFill>
                  <a:schemeClr val="tx1"/>
                </a:solidFill>
                <a:effectLst/>
                <a:latin typeface="+mn-lt"/>
                <a:ea typeface="+mn-ea"/>
                <a:cs typeface="+mn-cs"/>
              </a:rPr>
              <a:t>Electronic</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Test Cases) </a:t>
            </a:r>
            <a:r>
              <a:rPr lang="en-US" sz="1200" i="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sounding rocket Celestial ACS (CACS) Subsystem, shown</a:t>
            </a:r>
            <a:r>
              <a:rPr lang="en-US" sz="1200" kern="1200" baseline="0" dirty="0">
                <a:solidFill>
                  <a:schemeClr val="tx1"/>
                </a:solidFill>
                <a:effectLst/>
                <a:latin typeface="+mn-lt"/>
                <a:ea typeface="+mn-ea"/>
                <a:cs typeface="+mn-cs"/>
              </a:rPr>
              <a:t> in the middle,</a:t>
            </a:r>
            <a:r>
              <a:rPr lang="en-US" sz="1200" kern="1200" dirty="0">
                <a:solidFill>
                  <a:schemeClr val="tx1"/>
                </a:solidFill>
                <a:effectLst/>
                <a:latin typeface="+mn-lt"/>
                <a:ea typeface="+mn-ea"/>
                <a:cs typeface="+mn-cs"/>
              </a:rPr>
              <a:t> from</a:t>
            </a:r>
            <a:r>
              <a:rPr lang="en-US" sz="1200" kern="1200" baseline="0" dirty="0">
                <a:solidFill>
                  <a:schemeClr val="tx1"/>
                </a:solidFill>
                <a:effectLst/>
                <a:latin typeface="+mn-lt"/>
                <a:ea typeface="+mn-ea"/>
                <a:cs typeface="+mn-cs"/>
              </a:rPr>
              <a:t> a </a:t>
            </a:r>
            <a:r>
              <a:rPr lang="en-US" sz="1200" kern="1200" dirty="0">
                <a:solidFill>
                  <a:schemeClr val="tx1"/>
                </a:solidFill>
                <a:effectLst/>
                <a:latin typeface="+mn-lt"/>
                <a:ea typeface="+mn-ea"/>
                <a:cs typeface="+mn-cs"/>
              </a:rPr>
              <a:t>Wallops Flight Facility Sounding Rocket. A sounding rocket carries experiments to altitudes between 50 and 1,500 km and fly nearly parabolic trajectories while its Celestial ACS is used to align sounding rocket payloads towards celestial targets.  The</a:t>
            </a:r>
            <a:r>
              <a:rPr lang="en-US" sz="1200" kern="1200" baseline="0" dirty="0">
                <a:solidFill>
                  <a:schemeClr val="tx1"/>
                </a:solidFill>
                <a:effectLst/>
                <a:latin typeface="+mn-lt"/>
                <a:ea typeface="+mn-ea"/>
                <a:cs typeface="+mn-cs"/>
              </a:rPr>
              <a:t> CACS has sensors (STs), avionics (power/command/TLM), and multiple valves.</a:t>
            </a:r>
          </a:p>
          <a:p>
            <a:pPr marL="228600" indent="-228600">
              <a:buAutoNum type="arabicParenR"/>
            </a:pPr>
            <a:r>
              <a:rPr lang="en-US" sz="1200" kern="1200" baseline="0" dirty="0">
                <a:solidFill>
                  <a:schemeClr val="tx1"/>
                </a:solidFill>
                <a:effectLst/>
                <a:latin typeface="+mn-lt"/>
                <a:ea typeface="+mn-ea"/>
                <a:cs typeface="+mn-cs"/>
              </a:rPr>
              <a:t>(2 Electromechanical Test Cases) A </a:t>
            </a:r>
            <a:r>
              <a:rPr lang="en-US" sz="1200" kern="1200" dirty="0">
                <a:solidFill>
                  <a:schemeClr val="tx1"/>
                </a:solidFill>
                <a:effectLst/>
                <a:latin typeface="+mn-lt"/>
                <a:ea typeface="+mn-ea"/>
                <a:cs typeface="+mn-cs"/>
              </a:rPr>
              <a:t>JSC developed ISS (International Space Station) brine evaporation system,</a:t>
            </a:r>
            <a:r>
              <a:rPr lang="en-US" sz="1200" kern="1200" baseline="0" dirty="0">
                <a:solidFill>
                  <a:schemeClr val="tx1"/>
                </a:solidFill>
                <a:effectLst/>
                <a:latin typeface="+mn-lt"/>
                <a:ea typeface="+mn-ea"/>
                <a:cs typeface="+mn-cs"/>
              </a:rPr>
              <a:t> called the </a:t>
            </a:r>
            <a:r>
              <a:rPr lang="en-US" sz="1200" kern="1200" dirty="0">
                <a:solidFill>
                  <a:schemeClr val="tx1"/>
                </a:solidFill>
                <a:effectLst/>
                <a:latin typeface="+mn-lt"/>
                <a:ea typeface="+mn-ea"/>
                <a:cs typeface="+mn-cs"/>
              </a:rPr>
              <a:t>Capillary-Based Brine Residual In-Containment (CapiBRIC).</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CapiBRIC system uses unique containment geometry, capillary flow, and static phase separation to enable water evaporation in a microgravity environment. This system is comprised of an air outlet, blower, inlet assembly, reservoir, tray, filters, heaters, shells, sensors, and control</a:t>
            </a:r>
            <a:r>
              <a:rPr lang="en-US" sz="1200" kern="1200" baseline="0" dirty="0">
                <a:solidFill>
                  <a:schemeClr val="tx1"/>
                </a:solidFill>
                <a:effectLst/>
                <a:latin typeface="+mn-lt"/>
                <a:ea typeface="+mn-ea"/>
                <a:cs typeface="+mn-cs"/>
              </a:rPr>
              <a:t> electronics.</a:t>
            </a:r>
            <a:r>
              <a:rPr lang="en-US" sz="1200" kern="1200" dirty="0">
                <a:solidFill>
                  <a:schemeClr val="tx1"/>
                </a:solidFill>
                <a:effectLst/>
                <a:latin typeface="+mn-lt"/>
                <a:ea typeface="+mn-ea"/>
                <a:cs typeface="+mn-cs"/>
              </a:rPr>
              <a:t> </a:t>
            </a:r>
          </a:p>
          <a:p>
            <a:pPr marL="228600" indent="-228600">
              <a:buAutoNum type="arabicParenR"/>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1 Test Case was chosen for efficiency since Phase 1 showed the evaluation of feasibility was not impacted by test case types. While there were many System Safety specific modeling tools available (and we are not doing a tool trade) it was decided to conduct phase 2 (System Safety) with the same tools as phase 1. </a:t>
            </a:r>
            <a:r>
              <a:rPr lang="en-US" sz="1200" kern="1200" dirty="0" err="1">
                <a:solidFill>
                  <a:schemeClr val="tx1"/>
                </a:solidFill>
                <a:effectLst/>
                <a:latin typeface="+mn-lt"/>
                <a:ea typeface="+mn-ea"/>
                <a:cs typeface="+mn-cs"/>
              </a:rPr>
              <a:t>SysML</a:t>
            </a:r>
            <a:r>
              <a:rPr lang="en-US" sz="1200" kern="1200" dirty="0">
                <a:solidFill>
                  <a:schemeClr val="tx1"/>
                </a:solidFill>
                <a:effectLst/>
                <a:latin typeface="+mn-lt"/>
                <a:ea typeface="+mn-ea"/>
                <a:cs typeface="+mn-cs"/>
              </a:rPr>
              <a:t>/Magic Draw and </a:t>
            </a:r>
            <a:r>
              <a:rPr lang="en-US" sz="1200" kern="1200" dirty="0" err="1">
                <a:solidFill>
                  <a:schemeClr val="tx1"/>
                </a:solidFill>
                <a:effectLst/>
                <a:latin typeface="+mn-lt"/>
                <a:ea typeface="+mn-ea"/>
                <a:cs typeface="+mn-cs"/>
              </a:rPr>
              <a:t>MADe</a:t>
            </a:r>
            <a:r>
              <a:rPr lang="en-US" sz="1200" kern="1200" dirty="0">
                <a:solidFill>
                  <a:schemeClr val="tx1"/>
                </a:solidFill>
                <a:effectLst/>
                <a:latin typeface="+mn-lt"/>
                <a:ea typeface="+mn-ea"/>
                <a:cs typeface="+mn-cs"/>
              </a:rPr>
              <a:t>. However, only </a:t>
            </a:r>
            <a:r>
              <a:rPr lang="en-US" sz="1200" kern="1200" dirty="0" err="1">
                <a:solidFill>
                  <a:schemeClr val="tx1"/>
                </a:solidFill>
                <a:effectLst/>
                <a:latin typeface="+mn-lt"/>
                <a:ea typeface="+mn-ea"/>
                <a:cs typeface="+mn-cs"/>
              </a:rPr>
              <a:t>MADe</a:t>
            </a:r>
            <a:r>
              <a:rPr lang="en-US" sz="1200" kern="1200" dirty="0">
                <a:solidFill>
                  <a:schemeClr val="tx1"/>
                </a:solidFill>
                <a:effectLst/>
                <a:latin typeface="+mn-lt"/>
                <a:ea typeface="+mn-ea"/>
                <a:cs typeface="+mn-cs"/>
              </a:rPr>
              <a:t> had built in hazard analysis capabilities to leverage.</a:t>
            </a:r>
          </a:p>
          <a:p>
            <a:pPr marL="0" indent="0">
              <a:buNone/>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What is </a:t>
            </a:r>
            <a:r>
              <a:rPr lang="en-US" sz="1200" kern="1200" dirty="0" err="1">
                <a:solidFill>
                  <a:schemeClr val="tx1"/>
                </a:solidFill>
                <a:effectLst/>
                <a:latin typeface="+mn-lt"/>
                <a:ea typeface="+mn-ea"/>
                <a:cs typeface="+mn-cs"/>
              </a:rPr>
              <a:t>MADe</a:t>
            </a:r>
            <a:r>
              <a:rPr lang="en-US" sz="1200" kern="1200" dirty="0">
                <a:solidFill>
                  <a:schemeClr val="tx1"/>
                </a:solidFill>
                <a:effectLst/>
                <a:latin typeface="+mn-lt"/>
                <a:ea typeface="+mn-ea"/>
                <a:cs typeface="+mn-cs"/>
              </a:rPr>
              <a:t>? </a:t>
            </a:r>
            <a:r>
              <a:rPr lang="en-US" sz="1800" dirty="0">
                <a:effectLst/>
                <a:latin typeface="Times New Roman" panose="02020603050405020304" pitchFamily="18" charset="0"/>
                <a:ea typeface="Times New Roman" panose="02020603050405020304" pitchFamily="18" charset="0"/>
              </a:rPr>
              <a:t>Maintenance Aware Design environment (</a:t>
            </a:r>
            <a:r>
              <a:rPr lang="en-US" sz="1800" dirty="0" err="1">
                <a:effectLst/>
                <a:latin typeface="Times New Roman" panose="02020603050405020304" pitchFamily="18" charset="0"/>
                <a:ea typeface="Times New Roman" panose="02020603050405020304" pitchFamily="18" charset="0"/>
              </a:rPr>
              <a:t>MADe</a:t>
            </a:r>
            <a:r>
              <a:rPr lang="en-US" sz="1800" dirty="0">
                <a:effectLst/>
                <a:latin typeface="Times New Roman" panose="02020603050405020304" pitchFamily="18" charset="0"/>
                <a:ea typeface="Times New Roman" panose="02020603050405020304" pitchFamily="18" charset="0"/>
              </a:rPr>
              <a:t>) is a model-based modeling environment that provides a suite of software tools that can be used to design, assess, and optimize Reliability/Maintainability and  conduct Safety Hazard Analyses and Hazard Mitigation Management.</a:t>
            </a:r>
            <a:endParaRPr lang="en-US" dirty="0"/>
          </a:p>
        </p:txBody>
      </p:sp>
      <p:sp>
        <p:nvSpPr>
          <p:cNvPr id="4" name="Slide Number Placeholder 3"/>
          <p:cNvSpPr>
            <a:spLocks noGrp="1"/>
          </p:cNvSpPr>
          <p:nvPr>
            <p:ph type="sldNum" sz="quarter" idx="10"/>
          </p:nvPr>
        </p:nvSpPr>
        <p:spPr/>
        <p:txBody>
          <a:bodyPr/>
          <a:lstStyle/>
          <a:p>
            <a:fld id="{EFCEA227-DA35-4B0C-8DF6-24D3F93BD2C5}" type="slidenum">
              <a:rPr lang="en-US" smtClean="0"/>
              <a:t>5</a:t>
            </a:fld>
            <a:endParaRPr lang="en-US" dirty="0"/>
          </a:p>
        </p:txBody>
      </p:sp>
    </p:spTree>
    <p:extLst>
      <p:ext uri="{BB962C8B-B14F-4D97-AF65-F5344CB8AC3E}">
        <p14:creationId xmlns:p14="http://schemas.microsoft.com/office/powerpoint/2010/main" val="114251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Tms Rmn"/>
                <a:ea typeface="Times New Roman" panose="02020603050405020304" pitchFamily="18" charset="0"/>
                <a:cs typeface="Tms Rmn"/>
              </a:rPr>
              <a:t>MADe’s</a:t>
            </a:r>
            <a:r>
              <a:rPr lang="en-US" sz="1200" dirty="0">
                <a:effectLst/>
                <a:latin typeface="Tms Rmn"/>
                <a:ea typeface="Times New Roman" panose="02020603050405020304" pitchFamily="18" charset="0"/>
                <a:cs typeface="Tms Rmn"/>
              </a:rPr>
              <a:t> approach to safety analysis is based on SAE ARP 4761, while NASA’s safety approach consists of first identifying what hazards might be present in the system and then associating potential hazards with components in a system, subsystem, or testing facility. Therefore, to perform NASA safety analyses in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hazard categories were entered as “Functions”; hazards were equated to “Functional Failures” and hazard causes to “Failure Conditions” in the model’s “Functional Diagram” based on system safety engineering assessing the system components against the hazard categories. As a result, all hazards and associated hazard causes for each hazard category were conceptualized for each modeling element. Further analysis of each hazard included evaluating the hazard’s causes, severity, likelihood, and then postulating hazard controls, and verification methods to mitigate the hazards. </a:t>
            </a:r>
          </a:p>
          <a:p>
            <a:endParaRPr lang="en-US" dirty="0"/>
          </a:p>
          <a:p>
            <a:r>
              <a:rPr lang="en-US" dirty="0"/>
              <a:t>Hazard Categories defined by the study’s System Safety Expert ) (based on Textbook: “</a:t>
            </a:r>
            <a:r>
              <a:rPr lang="en-US" b="0" i="0" dirty="0">
                <a:solidFill>
                  <a:srgbClr val="FFFFFF"/>
                </a:solidFill>
                <a:effectLst/>
                <a:latin typeface="-apple-system"/>
              </a:rPr>
              <a:t>System Safety Engineering and Risk Assessment: A Practical Approach”</a:t>
            </a:r>
            <a:r>
              <a:rPr lang="en-US" dirty="0"/>
              <a:t>)are Fire/Explosion, Contamination/Corrosion, Leaks/Spills, Mechanical, Pressure/Hydraulic. Structure, Electrical/Grounding, Temperature, Control, Physiological, Human Factors, and Explosives. Given that our study case was a propulsion subsystem only 10 of these 12 (or all but HF and explosives) were modelled/assessed. </a:t>
            </a:r>
          </a:p>
          <a:p>
            <a:endParaRPr lang="en-US" dirty="0"/>
          </a:p>
          <a:p>
            <a:r>
              <a:rPr lang="en-US" dirty="0"/>
              <a:t>For example: Under fire/explosion a systems safety engineer must consider/model if the system has the * Existence of Endothermic and exothermic Chemicals/fuels, * Combustible materials and atmospheres, * Presence of Fuel/Oxidizers, * Pressure and/or ignition sources, * Pressure releases, and *High-heat sources so hazard causes can be identified.</a:t>
            </a:r>
          </a:p>
          <a:p>
            <a:endParaRPr lang="en-US" dirty="0"/>
          </a:p>
          <a:p>
            <a:endParaRPr lang="en-US" dirty="0"/>
          </a:p>
          <a:p>
            <a:r>
              <a:rPr lang="en-US" dirty="0"/>
              <a:t>Textbook Reference: </a:t>
            </a:r>
            <a:r>
              <a:rPr lang="en-US" b="0" i="0" dirty="0">
                <a:solidFill>
                  <a:srgbClr val="FFFFFF"/>
                </a:solidFill>
                <a:effectLst/>
                <a:latin typeface="-apple-system"/>
              </a:rPr>
              <a:t>System Safety Engineering and Risk Assessment: A Practical Approach by Nicholas J. Bahr; published by Taylor &amp; Francis Group, LLC 2015</a:t>
            </a:r>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6</a:t>
            </a:fld>
            <a:endParaRPr lang="en-US" dirty="0"/>
          </a:p>
        </p:txBody>
      </p:sp>
    </p:spTree>
    <p:extLst>
      <p:ext uri="{BB962C8B-B14F-4D97-AF65-F5344CB8AC3E}">
        <p14:creationId xmlns:p14="http://schemas.microsoft.com/office/powerpoint/2010/main" val="3734245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Tms Rmn"/>
                <a:ea typeface="Times New Roman" panose="02020603050405020304" pitchFamily="18" charset="0"/>
                <a:cs typeface="Tms Rmn"/>
              </a:rPr>
              <a:t>MADe’s</a:t>
            </a:r>
            <a:r>
              <a:rPr lang="en-US" sz="1200" dirty="0">
                <a:effectLst/>
                <a:latin typeface="Tms Rmn"/>
                <a:ea typeface="Times New Roman" panose="02020603050405020304" pitchFamily="18" charset="0"/>
                <a:cs typeface="Tms Rmn"/>
              </a:rPr>
              <a:t> approach to safety analysis is based on SAE ARP 4761, while NASA’s safety approach consists of first identifying what hazards might be present in the system and then associating potential hazards with components in a system, subsystem, or testing facility. Therefore, to perform NASA safety analyses in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hazard categories were entered as “Functions”; hazards were equated to “Functional Failures” and hazard causes to “Failure Conditions” in the model’s “Functional Diagram” based on system safety engineering assessing the system components against the hazard categories. As a result, all hazards and associated hazard causes for each hazard category were conceptualized for each modeling element. Further analysis of each hazard included evaluating the hazard’s causes, severity, likelihood, and then postulating hazard controls, and verification methods to mitigate the hazards.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Propulsion subsystem of this </a:t>
            </a:r>
            <a:r>
              <a:rPr lang="en-US" dirty="0">
                <a:latin typeface="Tms Rmn"/>
                <a:ea typeface="Times New Roman" panose="02020603050405020304" pitchFamily="18" charset="0"/>
                <a:cs typeface="Tms Rmn"/>
              </a:rPr>
              <a:t>18 </a:t>
            </a:r>
            <a:r>
              <a:rPr lang="en-US" sz="1200" dirty="0">
                <a:effectLst/>
                <a:latin typeface="Tms Rmn"/>
                <a:ea typeface="Times New Roman" panose="02020603050405020304" pitchFamily="18" charset="0"/>
                <a:cs typeface="Tms Rmn"/>
              </a:rPr>
              <a:t>Hazards</a:t>
            </a:r>
            <a:r>
              <a:rPr lang="en-US" dirty="0">
                <a:latin typeface="Tms Rmn"/>
                <a:ea typeface="Times New Roman" panose="02020603050405020304" pitchFamily="18" charset="0"/>
                <a:cs typeface="Tms Rmn"/>
              </a:rPr>
              <a:t> and 84 C</a:t>
            </a:r>
            <a:r>
              <a:rPr lang="en-US" sz="1200" dirty="0">
                <a:effectLst/>
                <a:latin typeface="Tms Rmn"/>
                <a:ea typeface="Times New Roman" panose="02020603050405020304" pitchFamily="18" charset="0"/>
                <a:cs typeface="Tms Rmn"/>
              </a:rPr>
              <a:t>auses were modelled that were each given </a:t>
            </a:r>
            <a:r>
              <a:rPr lang="en-US" sz="1200" dirty="0">
                <a:effectLst/>
                <a:latin typeface="Times New Roman" panose="02020603050405020304" pitchFamily="18" charset="0"/>
                <a:ea typeface="Times New Roman" panose="02020603050405020304" pitchFamily="18" charset="0"/>
              </a:rPr>
              <a:t>appropriate severity, default likelihood, controls, verification methods, and verifications. </a:t>
            </a:r>
            <a:r>
              <a:rPr lang="en-US" sz="1200" i="1" dirty="0">
                <a:effectLst/>
                <a:highlight>
                  <a:srgbClr val="FFFF00"/>
                </a:highlight>
                <a:latin typeface="Times New Roman" panose="02020603050405020304" pitchFamily="18" charset="0"/>
                <a:ea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Continuing with our example…. Fire/explosion hazard mechanisms of </a:t>
            </a:r>
            <a:r>
              <a:rPr lang="en-US" b="1" dirty="0"/>
              <a:t>Propellent release </a:t>
            </a:r>
            <a:r>
              <a:rPr lang="en-US" dirty="0"/>
              <a:t>(Presence of Fuel/Oxidizers), </a:t>
            </a:r>
            <a:r>
              <a:rPr lang="en-US" b="1" dirty="0"/>
              <a:t>Oxidizer Release </a:t>
            </a:r>
            <a:r>
              <a:rPr lang="en-US" dirty="0"/>
              <a:t>(Presence of Fuel/Oxidizers), </a:t>
            </a:r>
            <a:r>
              <a:rPr lang="en-US" b="1" dirty="0"/>
              <a:t>Inadvertent Firing of Thrusters </a:t>
            </a:r>
            <a:r>
              <a:rPr lang="en-US" dirty="0"/>
              <a:t>(ignition sources), </a:t>
            </a:r>
            <a:r>
              <a:rPr lang="en-US" b="1" dirty="0"/>
              <a:t>Inability to Isolate fuel from oxidizer</a:t>
            </a:r>
            <a:r>
              <a:rPr lang="en-US" dirty="0"/>
              <a:t> (Exothermic/explosion), and  </a:t>
            </a:r>
            <a:r>
              <a:rPr lang="en-US" b="1" dirty="0"/>
              <a:t>Electrical Overheating/Short Circuit </a:t>
            </a:r>
            <a:r>
              <a:rPr lang="en-US" dirty="0"/>
              <a:t>(High-heat sources/ignition sources) so hazard causes could be identified. </a:t>
            </a:r>
            <a:r>
              <a:rPr lang="en-US" i="1"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Furthermore, </a:t>
            </a:r>
            <a:r>
              <a:rPr lang="en-US" b="1" dirty="0"/>
              <a:t>Propellent release causes </a:t>
            </a:r>
            <a:r>
              <a:rPr lang="en-US" dirty="0"/>
              <a:t>were determined by systems safety to</a:t>
            </a:r>
            <a:r>
              <a:rPr lang="en-US" b="0" dirty="0"/>
              <a:t> be </a:t>
            </a:r>
            <a:r>
              <a:rPr lang="en-US" b="1" dirty="0"/>
              <a:t>mishandling of the fuel Tank, Overpressure/Overfill of Fuel Tank, Incompatible material on/in Fuel Tank, Defective /failed Tank/Valves or lines and fittings.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Each of these </a:t>
            </a:r>
            <a:r>
              <a:rPr lang="en-US" b="0" dirty="0" err="1"/>
              <a:t>machanism</a:t>
            </a:r>
            <a:r>
              <a:rPr lang="en-US" b="0" dirty="0"/>
              <a:t> was then characterized with Severity/Consequence, Likelihood, Controls, Verification Methods, and Verifications: Catastrophic, 1E-4, and specific verification data (e.g., Review of fill procedures, Review od debris, inspection of valves, etc.) via </a:t>
            </a:r>
            <a:r>
              <a:rPr lang="en-US" b="0" dirty="0" err="1"/>
              <a:t>MADe</a:t>
            </a:r>
            <a:r>
              <a:rPr lang="en-US" b="0" dirty="0"/>
              <a:t> property details entry frames Summary, </a:t>
            </a:r>
            <a:r>
              <a:rPr lang="en-US" b="0" i="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Verification</a:t>
            </a:r>
            <a:r>
              <a:rPr lang="en-US" b="0" i="1" dirty="0"/>
              <a:t>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and Logical Links.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Click</a:t>
            </a:r>
            <a:r>
              <a:rPr lang="en-US" b="0" dirty="0"/>
              <a:t> Mishandling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7</a:t>
            </a:fld>
            <a:endParaRPr lang="en-US" dirty="0"/>
          </a:p>
        </p:txBody>
      </p:sp>
    </p:spTree>
    <p:extLst>
      <p:ext uri="{BB962C8B-B14F-4D97-AF65-F5344CB8AC3E}">
        <p14:creationId xmlns:p14="http://schemas.microsoft.com/office/powerpoint/2010/main" val="3638716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Continuing with our example…. Fire/explosion hazard mechanisms of </a:t>
            </a:r>
            <a:r>
              <a:rPr lang="en-US" b="1" dirty="0"/>
              <a:t>Propellent release </a:t>
            </a:r>
            <a:r>
              <a:rPr lang="en-US" b="0" dirty="0"/>
              <a:t>and cause </a:t>
            </a:r>
            <a:r>
              <a:rPr lang="en-US" b="1" dirty="0"/>
              <a:t>mishandling of the fuel Tank</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Each of these causes was then characterized with effects, Likelihood, applicable mission phase, environment, Criticality, and  Verification Methods, and Verifications: Pre-Launch, Catastrophic, 1E-4, Controls (annotation) and specific verification data (e.g</a:t>
            </a:r>
            <a:r>
              <a:rPr lang="en-US" b="0" i="0" dirty="0"/>
              <a:t>., Review work orders) </a:t>
            </a:r>
            <a:r>
              <a:rPr lang="en-US" b="0" dirty="0"/>
              <a:t>via </a:t>
            </a:r>
            <a:r>
              <a:rPr lang="en-US" b="0" dirty="0" err="1"/>
              <a:t>MADe</a:t>
            </a:r>
            <a:r>
              <a:rPr lang="en-US" b="0" dirty="0"/>
              <a:t> property details entry frames Failure effects, </a:t>
            </a:r>
            <a:r>
              <a:rPr lang="en-US" b="0" i="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Mission Profile</a:t>
            </a:r>
            <a:r>
              <a:rPr lang="en-US" b="0" i="1" dirty="0"/>
              <a:t>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Environment (N/A)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Criticality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And Verification Methods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8</a:t>
            </a:fld>
            <a:endParaRPr lang="en-US" dirty="0"/>
          </a:p>
        </p:txBody>
      </p:sp>
    </p:spTree>
    <p:extLst>
      <p:ext uri="{BB962C8B-B14F-4D97-AF65-F5344CB8AC3E}">
        <p14:creationId xmlns:p14="http://schemas.microsoft.com/office/powerpoint/2010/main" val="1477671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Tms Rmn"/>
                <a:ea typeface="Times New Roman" panose="02020603050405020304" pitchFamily="18" charset="0"/>
                <a:cs typeface="Tms Rmn"/>
              </a:rPr>
              <a:t>MADe’s</a:t>
            </a:r>
            <a:r>
              <a:rPr lang="en-US" sz="1200" dirty="0">
                <a:effectLst/>
                <a:latin typeface="Tms Rmn"/>
                <a:ea typeface="Times New Roman" panose="02020603050405020304" pitchFamily="18" charset="0"/>
                <a:cs typeface="Tms Rmn"/>
              </a:rPr>
              <a:t> approach to safety analysis is based on SAE ARP 4761, while NASA’s safety approach consists of first identifying what hazards might be present in the system and then associating potential hazards with components in a system, subsystem, or testing facility. Therefore, to perform NASA safety analyses in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hazard categories were entered as “Functions”; hazards were equated to “Functional Failures” and hazard causes to “Failure Conditions” in the model’s “Functional Diagram” based on system safety engineering assessing the system components against the hazard categories. As a result, all hazards and associated hazard causes for each hazard category were conceptualized for each modeling element. Further analysis of each hazard included evaluating the hazard’s causes, severity, likelihood, and then postulating hazard controls, and verification methods to mitigate the hazards.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In order to integrate safety scenario and failure scenarios 56 Failure diagrams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a:t>
            </a:r>
            <a:r>
              <a:rPr lang="en-US" dirty="0"/>
              <a:t>Each component in </a:t>
            </a:r>
            <a:r>
              <a:rPr lang="en-US" dirty="0" err="1"/>
              <a:t>MADe</a:t>
            </a:r>
            <a:r>
              <a:rPr lang="en-US" dirty="0"/>
              <a:t> functional diagrams is associated with a failure diagram to complete the model. A failure diagram in </a:t>
            </a:r>
            <a:r>
              <a:rPr lang="en-US" dirty="0" err="1"/>
              <a:t>MADe</a:t>
            </a:r>
            <a:r>
              <a:rPr lang="en-US" dirty="0"/>
              <a:t> contains all potential </a:t>
            </a:r>
            <a:r>
              <a:rPr lang="en-US" b="1" dirty="0"/>
              <a:t>failure modes (red Circles</a:t>
            </a:r>
            <a:r>
              <a:rPr lang="en-US" dirty="0"/>
              <a:t>) , </a:t>
            </a:r>
            <a:r>
              <a:rPr lang="en-US" b="1" dirty="0"/>
              <a:t>effects (Brown Hexagon (hazard) and black circles</a:t>
            </a:r>
            <a:r>
              <a:rPr lang="en-US" dirty="0"/>
              <a:t>/green function circles) , </a:t>
            </a:r>
            <a:r>
              <a:rPr lang="en-US" b="1" dirty="0"/>
              <a:t>causes (Linked black circles (Hazard Causes) and blue triangle (failure causes)</a:t>
            </a:r>
            <a:r>
              <a:rPr lang="en-US" dirty="0"/>
              <a:t>), and detection (black circles/green function circles). As modelled, the electrical failure mechanisms and causes in the propulsion components were auto populated by </a:t>
            </a:r>
            <a:r>
              <a:rPr lang="en-US" dirty="0" err="1"/>
              <a:t>MADe</a:t>
            </a:r>
            <a:r>
              <a:rPr lang="en-US" dirty="0"/>
              <a:t> as a default on the failure diagrams; mechanical failure mechanisms were easily added to the library component failure diagram manually (one time operation and can be used again and again). </a:t>
            </a:r>
            <a:r>
              <a:rPr lang="en-US" sz="1200" dirty="0">
                <a:effectLst/>
                <a:latin typeface="Tms Rmn"/>
                <a:ea typeface="Times New Roman" panose="02020603050405020304" pitchFamily="18" charset="0"/>
                <a:cs typeface="Tms Rmn"/>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were enhanced with hazard and hazard causes. </a:t>
            </a:r>
            <a:r>
              <a:rPr lang="en-US" dirty="0">
                <a:latin typeface="Tms Rmn"/>
                <a:ea typeface="Times New Roman" panose="02020603050405020304" pitchFamily="18" charset="0"/>
                <a:cs typeface="Tms Rmn"/>
              </a:rPr>
              <a:t>This enables both fault tree generation and integration of hazard data within </a:t>
            </a:r>
            <a:r>
              <a:rPr lang="en-US" sz="1200" dirty="0">
                <a:effectLst/>
                <a:latin typeface="Tms Rmn"/>
                <a:ea typeface="Times New Roman" panose="02020603050405020304" pitchFamily="18" charset="0"/>
                <a:cs typeface="Tms Rmn"/>
              </a:rPr>
              <a:t>FMECAs.</a:t>
            </a:r>
            <a:endParaRPr lang="en-US" dirty="0"/>
          </a:p>
          <a:p>
            <a:endParaRPr lang="en-US" dirty="0"/>
          </a:p>
          <a:p>
            <a:r>
              <a:rPr lang="en-US" dirty="0"/>
              <a:t>For example: The study </a:t>
            </a:r>
            <a:r>
              <a:rPr lang="en-US" b="1" dirty="0"/>
              <a:t>Fuel Tank was linked to the Leak/Spill, Fire/Explosion, Contamination/Corrosion, Structure, Physiological, and Pressure/Hydraulic Hazards</a:t>
            </a:r>
            <a:r>
              <a:rPr lang="en-US" dirty="0"/>
              <a:t>. When completed insight- is provide to analysts via this type of diagram of the relationship of hazard causes and failure cause that would contribute to a hazardous condition. It also enables the production of Hazard/Safety-FTs as Miranda will share next along with other safety analysis/artifact findings.</a:t>
            </a:r>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9</a:t>
            </a:fld>
            <a:endParaRPr lang="en-US" dirty="0"/>
          </a:p>
        </p:txBody>
      </p:sp>
    </p:spTree>
    <p:extLst>
      <p:ext uri="{BB962C8B-B14F-4D97-AF65-F5344CB8AC3E}">
        <p14:creationId xmlns:p14="http://schemas.microsoft.com/office/powerpoint/2010/main" val="2907988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(Miranda presents)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This study shows that the use of a system model to conduct System Safety Analyses and develop hazard reports for flight systems has clear advantages and can improve accuracy and consistency.  However, the model must be validated and proper tools with compatible methods need to be developed.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Fault tree: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Shown here is a classic fault tree based on our </a:t>
            </a:r>
            <a:r>
              <a:rPr lang="en-US" sz="1200" dirty="0" err="1">
                <a:effectLst/>
                <a:latin typeface="Tms Rmn"/>
              </a:rPr>
              <a:t>MADe</a:t>
            </a:r>
            <a:r>
              <a:rPr lang="en-US" sz="1200" dirty="0">
                <a:effectLst/>
                <a:latin typeface="Tms Rmn"/>
              </a:rPr>
              <a:t> model. A fault tree represents fault tolerance.  Postulating operations and failures within the model can demonstrate where unanticipated hazards might exist and can be used to validate the model.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This particular fault tree is for Inability to control fuel flow due to a signal issue.  This is one of the simpler fault trees and can be shown on one page.  Component defects that lead to the failure are shown on the bottom row.  The “And” gates validate the fault tolerance.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This fault tree was not generated by the </a:t>
            </a:r>
            <a:r>
              <a:rPr lang="en-US" sz="1200" dirty="0" err="1">
                <a:effectLst/>
                <a:latin typeface="Tms Rmn"/>
              </a:rPr>
              <a:t>MADe</a:t>
            </a:r>
            <a:r>
              <a:rPr lang="en-US" sz="1200" dirty="0">
                <a:effectLst/>
                <a:latin typeface="Tms Rmn"/>
              </a:rPr>
              <a:t> tool but instead generated in a separate tool based on the </a:t>
            </a:r>
            <a:r>
              <a:rPr lang="en-US" sz="1200" dirty="0" err="1">
                <a:effectLst/>
                <a:latin typeface="Tms Rmn"/>
              </a:rPr>
              <a:t>MADe</a:t>
            </a:r>
            <a:r>
              <a:rPr lang="en-US" sz="1200" dirty="0">
                <a:effectLst/>
                <a:latin typeface="Tms Rmn"/>
              </a:rPr>
              <a:t> model.  It is expected that the </a:t>
            </a:r>
            <a:r>
              <a:rPr lang="en-US" sz="1200" dirty="0" err="1">
                <a:effectLst/>
                <a:latin typeface="Tms Rmn"/>
              </a:rPr>
              <a:t>MADe</a:t>
            </a:r>
            <a:r>
              <a:rPr lang="en-US" sz="1200" dirty="0">
                <a:effectLst/>
                <a:latin typeface="Tms Rmn"/>
              </a:rPr>
              <a:t> developers will eventually add this capability to the tool.  This fault tree was generated from the </a:t>
            </a:r>
            <a:r>
              <a:rPr lang="en-US" sz="1200" dirty="0" err="1">
                <a:effectLst/>
                <a:latin typeface="Tms Rmn"/>
              </a:rPr>
              <a:t>MADe</a:t>
            </a:r>
            <a:r>
              <a:rPr lang="en-US" sz="1200" dirty="0">
                <a:effectLst/>
                <a:latin typeface="Tms Rmn"/>
              </a:rPr>
              <a:t> model based on identified hazard traced down to the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Simulations: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Simulations can be used to validate planned procedures as well as inhibit structures.  This simulation shows that it takes three failures to flow fuel past the thrusters.  First, the A side valves are locked closed so that the inhibits for the B side can be tested.  Then, the B Side Latch valves are opened.  The tool shows the consequence of this action flowing fuel through the valves down to the thrusters.  It is clear that the thrusters do not open because they are unaffected by the fuel.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Simulations can be used to verify that an inhibit and/or fault tolerance remains in place following a design change.  They can also be used to model a procedure or order of valve opening for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rPr>
              <a:t>Simulations are a powerful tool and, when the model is accurately represented, can assist by showing how a complex system works in the context of nominal and off-nominal operation.</a:t>
            </a:r>
          </a:p>
        </p:txBody>
      </p:sp>
      <p:sp>
        <p:nvSpPr>
          <p:cNvPr id="4" name="Slide Number Placeholder 3"/>
          <p:cNvSpPr>
            <a:spLocks noGrp="1"/>
          </p:cNvSpPr>
          <p:nvPr>
            <p:ph type="sldNum" sz="quarter" idx="5"/>
          </p:nvPr>
        </p:nvSpPr>
        <p:spPr/>
        <p:txBody>
          <a:bodyPr/>
          <a:lstStyle/>
          <a:p>
            <a:fld id="{EFCEA227-DA35-4B0C-8DF6-24D3F93BD2C5}" type="slidenum">
              <a:rPr lang="en-US" smtClean="0"/>
              <a:t>10</a:t>
            </a:fld>
            <a:endParaRPr lang="en-US" dirty="0"/>
          </a:p>
        </p:txBody>
      </p:sp>
    </p:spTree>
    <p:extLst>
      <p:ext uri="{BB962C8B-B14F-4D97-AF65-F5344CB8AC3E}">
        <p14:creationId xmlns:p14="http://schemas.microsoft.com/office/powerpoint/2010/main" val="141871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(Miranda presents)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The descriptive portion of a Safety Data package is vital to understanding .  Often, Safety engineers work closely with discipline and system engineers to conduct the analysis.  The information received sometimes lags the design and the analysis must be revisited and updated.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Using an integrated model which is automatically modified as the system evolves allows for near-continuous evaluation of the system hazards, once they are assigned.  If the model is built from the ground up, then hazard assessments can be updated in near </a:t>
            </a:r>
            <a:r>
              <a:rPr lang="en-US" sz="1200" dirty="0" err="1">
                <a:effectLst/>
                <a:latin typeface="Tms Rmn"/>
                <a:ea typeface="Times New Roman" panose="02020603050405020304" pitchFamily="18" charset="0"/>
                <a:cs typeface="Tms Rmn"/>
              </a:rPr>
              <a:t>realtime</a:t>
            </a:r>
            <a:r>
              <a:rPr lang="en-US" sz="1200" dirty="0">
                <a:effectLst/>
                <a:latin typeface="Tms Rmn"/>
                <a:ea typeface="Times New Roman" panose="02020603050405020304" pitchFamily="18" charset="0"/>
                <a:cs typeface="Tms Rmn"/>
              </a:rPr>
              <a:t> and are based on actual components.  A library of components which include a description of their function along with language which can be leveraged to make salient associations between components based on model linkages would improve this process.  Using such a library can improve consistency and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The first picture illustrates a traditional SDP while the second one illustrates what was produced by the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tool.  Note that the descriptive information provided by the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tool was manually entered for this study.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For efficiency, component and system level descriptions should be entered as the system is designed.  A library of component and system descriptions could be built to aid in this process.  That way, the tool could produce the descriptions without the analyst having to enter them in manually.</a:t>
            </a:r>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11</a:t>
            </a:fld>
            <a:endParaRPr lang="en-US" dirty="0"/>
          </a:p>
        </p:txBody>
      </p:sp>
    </p:spTree>
    <p:extLst>
      <p:ext uri="{BB962C8B-B14F-4D97-AF65-F5344CB8AC3E}">
        <p14:creationId xmlns:p14="http://schemas.microsoft.com/office/powerpoint/2010/main" val="1270439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(Miranda Presents)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This first image is a “traditional” hazard report.  It provides causes and then shows how the causes are mitigated.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Tms Rmn"/>
                <a:ea typeface="Times New Roman" panose="02020603050405020304" pitchFamily="18" charset="0"/>
                <a:cs typeface="Tms Rmn"/>
              </a:rPr>
              <a:t>MADe’s</a:t>
            </a:r>
            <a:r>
              <a:rPr lang="en-US" sz="1200" dirty="0">
                <a:effectLst/>
                <a:latin typeface="Tms Rmn"/>
                <a:ea typeface="Times New Roman" panose="02020603050405020304" pitchFamily="18" charset="0"/>
                <a:cs typeface="Tms Rmn"/>
              </a:rPr>
              <a:t> approach to safety analysis is based on SAE ARP 4761, while NASA’s safety approach consists of first identifying what hazards might be present in the system and then associating potential hazards with components in a system, subsystem, or testing facility – similar to what’s </a:t>
            </a:r>
            <a:r>
              <a:rPr lang="en-US" sz="1200" dirty="0" err="1">
                <a:effectLst/>
                <a:latin typeface="Tms Rmn"/>
                <a:ea typeface="Times New Roman" panose="02020603050405020304" pitchFamily="18" charset="0"/>
                <a:cs typeface="Tms Rmn"/>
              </a:rPr>
              <a:t>descrbed</a:t>
            </a:r>
            <a:r>
              <a:rPr lang="en-US" sz="1200" dirty="0">
                <a:effectLst/>
                <a:latin typeface="Tms Rmn"/>
                <a:ea typeface="Times New Roman" panose="02020603050405020304" pitchFamily="18" charset="0"/>
                <a:cs typeface="Tms Rmn"/>
              </a:rPr>
              <a:t> in MIL-STD_882.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In order to perform a NASA safety analyses in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hazard categories were entered as “Functions”; hazards were equated to “Functional Failures” and hazard causes to “Failure Conditions” in the model’s “Functional Diagram” based on system safety engineering assessing the system components against the hazard categories. As a result, all hazards and associated hazard causes for each hazard category were conceptualized for each modeling element. Further analysis of each hazard included evaluating the hazard’s causes, severity, likelihood, and then postulating hazard controls, and verification methods to mitigate the hazards.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ms Rmn"/>
              <a:ea typeface="Times New Roman" panose="02020603050405020304" pitchFamily="18" charset="0"/>
              <a:cs typeface="Tms Rm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ms Rmn"/>
                <a:ea typeface="Times New Roman" panose="02020603050405020304" pitchFamily="18" charset="0"/>
                <a:cs typeface="Tms Rmn"/>
              </a:rPr>
              <a:t>Additionally, the MADE Hazard Reports, produced in Excel, did not include the same Severity and Likelihood assessment vocabulary as NASA.    This means that the image from </a:t>
            </a:r>
            <a:r>
              <a:rPr lang="en-US" sz="1200" dirty="0" err="1">
                <a:effectLst/>
                <a:latin typeface="Tms Rmn"/>
                <a:ea typeface="Times New Roman" panose="02020603050405020304" pitchFamily="18" charset="0"/>
                <a:cs typeface="Tms Rmn"/>
              </a:rPr>
              <a:t>MADe</a:t>
            </a:r>
            <a:r>
              <a:rPr lang="en-US" sz="1200" dirty="0">
                <a:effectLst/>
                <a:latin typeface="Tms Rmn"/>
                <a:ea typeface="Times New Roman" panose="02020603050405020304" pitchFamily="18" charset="0"/>
                <a:cs typeface="Tms Rmn"/>
              </a:rPr>
              <a:t> was post-processed to match the traditional product.</a:t>
            </a:r>
          </a:p>
          <a:p>
            <a:endParaRPr lang="en-US" dirty="0"/>
          </a:p>
          <a:p>
            <a:r>
              <a:rPr lang="en-US" dirty="0"/>
              <a:t>An MBSE system being used for Safety Analysis would have to be able to directly use System and Subsystem style analyses and produce Hazard Reports using NASA’s vocabulary.  The spreadsheet-style hazard report, however, is perfectly acceptable and perhaps an improvement over the MS word form.</a:t>
            </a:r>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12</a:t>
            </a:fld>
            <a:endParaRPr lang="en-US" dirty="0"/>
          </a:p>
        </p:txBody>
      </p:sp>
    </p:spTree>
    <p:extLst>
      <p:ext uri="{BB962C8B-B14F-4D97-AF65-F5344CB8AC3E}">
        <p14:creationId xmlns:p14="http://schemas.microsoft.com/office/powerpoint/2010/main" val="1239182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Our Study was not to perform modeling for its sake nor to simply evaluate tools; it was to </a:t>
            </a:r>
            <a:r>
              <a:rPr lang="en-US" sz="1200" kern="0" dirty="0">
                <a:solidFill>
                  <a:srgbClr val="13327B"/>
                </a:solidFill>
              </a:rPr>
              <a:t>Provide Recommendations, Guidance, and Risk-Based Strategies for MBSMA/MA and MBSE. Collaboration</a:t>
            </a:r>
            <a:r>
              <a:rPr lang="en-US" sz="1200" kern="0" baseline="0" dirty="0">
                <a:solidFill>
                  <a:srgbClr val="13327B"/>
                </a:solidFill>
              </a:rPr>
              <a:t> to our NASA community and our Reliability community (you).  In short, our work was intended to demonstrate (or not) the feasibility of using a System model to conduct System Safety Analyses.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Effective model-based System Safety must be analyst/modeler-agnostic while still </a:t>
            </a:r>
            <a:r>
              <a:rPr lang="en-US" sz="1200" u="sng" kern="1200" dirty="0">
                <a:solidFill>
                  <a:schemeClr val="tx1"/>
                </a:solidFill>
                <a:effectLst/>
                <a:latin typeface="+mn-lt"/>
                <a:ea typeface="+mn-ea"/>
                <a:cs typeface="+mn-cs"/>
              </a:rPr>
              <a:t>efficiently producing complete, accurate, and more consistent </a:t>
            </a:r>
            <a:r>
              <a:rPr lang="en-US" sz="1200" kern="1200" dirty="0">
                <a:solidFill>
                  <a:schemeClr val="tx1"/>
                </a:solidFill>
                <a:effectLst/>
                <a:latin typeface="+mn-lt"/>
                <a:ea typeface="+mn-ea"/>
                <a:cs typeface="+mn-cs"/>
              </a:rPr>
              <a:t>Safety Artifacts.</a:t>
            </a:r>
            <a:r>
              <a:rPr lang="en-US" sz="1200" kern="1200" baseline="0" dirty="0">
                <a:solidFill>
                  <a:schemeClr val="tx1"/>
                </a:solidFill>
                <a:effectLst/>
                <a:latin typeface="+mn-lt"/>
                <a:ea typeface="+mn-ea"/>
                <a:cs typeface="+mn-cs"/>
              </a:rPr>
              <a:t>  Existing tools fall short of this goal, however improved tools and the use of Model Based System Engineering could improve the consistency, accuracy and timeliness of System Safety analyses.  An added benefit would be improved communication and dialog between designers and System Safety engineers using the modeling and tool as a framework.</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Considerations/Findings:</a:t>
            </a:r>
            <a:endParaRPr lang="en-US" dirty="0"/>
          </a:p>
          <a:p>
            <a:endParaRPr lang="en-US" dirty="0"/>
          </a:p>
          <a:p>
            <a:pPr marL="342900" marR="0" lvl="0" indent="-342900" algn="just">
              <a:spcBef>
                <a:spcPts val="0"/>
              </a:spcBef>
              <a:spcAft>
                <a:spcPts val="0"/>
              </a:spcAft>
              <a:buFont typeface="+mj-lt"/>
              <a:buAutoNum type="arabicParenR"/>
              <a:tabLst>
                <a:tab pos="2800350" algn="l"/>
                <a:tab pos="2971800" algn="l"/>
              </a:tabLst>
            </a:pPr>
            <a:r>
              <a:rPr lang="en-US" sz="1200" spc="-5" dirty="0">
                <a:effectLst/>
                <a:latin typeface="Times New Roman" panose="02020603050405020304" pitchFamily="18" charset="0"/>
                <a:ea typeface="Times New Roman" panose="02020603050405020304" pitchFamily="18" charset="0"/>
                <a:cs typeface="Tms Rmn"/>
              </a:rPr>
              <a:t>Model-Based functional models need extensive component details to make them complete (e.g., Propulsion Latch Valves need power/command inputs and telemetry outputs to fully characterize their functionality, and a traditional block diagram may not have this level of detail in just one source) and to support simulations.</a:t>
            </a:r>
          </a:p>
          <a:p>
            <a:pPr marL="342900" marR="0" lvl="0" indent="-342900" algn="just">
              <a:spcBef>
                <a:spcPts val="0"/>
              </a:spcBef>
              <a:spcAft>
                <a:spcPts val="0"/>
              </a:spcAft>
              <a:buFont typeface="+mj-lt"/>
              <a:buAutoNum type="arabicParenR"/>
              <a:tabLst>
                <a:tab pos="2800350" algn="l"/>
                <a:tab pos="2971800" algn="l"/>
              </a:tabLst>
            </a:pPr>
            <a:endParaRPr lang="en-US" sz="1200" spc="0" dirty="0">
              <a:effectLst/>
              <a:latin typeface="Tms Rmn"/>
              <a:ea typeface="Times New Roman" panose="02020603050405020304" pitchFamily="18" charset="0"/>
              <a:cs typeface="Tms Rmn"/>
            </a:endParaRPr>
          </a:p>
          <a:p>
            <a:pPr marL="342900" marR="0" lvl="0" indent="-342900" algn="just">
              <a:spcBef>
                <a:spcPts val="0"/>
              </a:spcBef>
              <a:spcAft>
                <a:spcPts val="0"/>
              </a:spcAft>
              <a:buFont typeface="+mj-lt"/>
              <a:buAutoNum type="arabicParenR"/>
              <a:tabLst>
                <a:tab pos="2800350" algn="l"/>
                <a:tab pos="2971800" algn="l"/>
              </a:tabLst>
            </a:pPr>
            <a:r>
              <a:rPr lang="en-US" sz="1200" spc="-5" dirty="0">
                <a:effectLst/>
                <a:latin typeface="Tms Rmn"/>
                <a:ea typeface="Times New Roman" panose="02020603050405020304" pitchFamily="18" charset="0"/>
                <a:cs typeface="Tms Rmn"/>
              </a:rPr>
              <a:t>A single system model should be built that includes lower-level components as well as connections representing all functions (e.g., power, signal, material transfers). This model should be validated against the system by the System Engineers and used to conduct SMA analyses including validating and verifying hazard analyses as well as safety requirements for manufacturing, pre-launch processing and launch.</a:t>
            </a:r>
          </a:p>
          <a:p>
            <a:pPr marL="342900" marR="0" lvl="0" indent="-342900" algn="just">
              <a:spcBef>
                <a:spcPts val="0"/>
              </a:spcBef>
              <a:spcAft>
                <a:spcPts val="0"/>
              </a:spcAft>
              <a:buFont typeface="+mj-lt"/>
              <a:buAutoNum type="arabicParenR"/>
              <a:tabLst>
                <a:tab pos="2800350" algn="l"/>
                <a:tab pos="2971800" algn="l"/>
              </a:tabLst>
            </a:pPr>
            <a:endParaRPr lang="en-US" sz="1200" spc="0" dirty="0">
              <a:effectLst/>
              <a:latin typeface="Tms Rmn"/>
              <a:ea typeface="Times New Roman" panose="02020603050405020304" pitchFamily="18" charset="0"/>
              <a:cs typeface="Tms Rmn"/>
            </a:endParaRPr>
          </a:p>
          <a:p>
            <a:pPr marL="342900" marR="0" lvl="0" indent="-342900" algn="just">
              <a:spcBef>
                <a:spcPts val="0"/>
              </a:spcBef>
              <a:spcAft>
                <a:spcPts val="0"/>
              </a:spcAft>
              <a:buFont typeface="+mj-lt"/>
              <a:buAutoNum type="arabicParenR"/>
              <a:tabLst>
                <a:tab pos="2800350" algn="l"/>
                <a:tab pos="2971800" algn="l"/>
              </a:tabLst>
            </a:pPr>
            <a:r>
              <a:rPr lang="en-US" sz="1200" spc="-5" dirty="0">
                <a:effectLst/>
                <a:latin typeface="Times New Roman" panose="02020603050405020304" pitchFamily="18" charset="0"/>
                <a:ea typeface="Times New Roman" panose="02020603050405020304" pitchFamily="18" charset="0"/>
              </a:rPr>
              <a:t>Any lack of standardization or framework within a modeling environment will provide more liberty in the modeling process to generate findings/results/artifacts. But the results may not necessarily be accurate when done by discipline engineers without modeling experience, and “Modeling Expert” intervention may be required as an additional step to ensure accuracy and consistency. Although this additional step may increase the confidence in the model, it is in contradiction with other goals of Model-Based Engineering to reduce time and cost factors.</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CEA227-DA35-4B0C-8DF6-24D3F93BD2C5}" type="slidenum">
              <a:rPr lang="en-US" smtClean="0"/>
              <a:t>13</a:t>
            </a:fld>
            <a:endParaRPr lang="en-US" dirty="0"/>
          </a:p>
        </p:txBody>
      </p:sp>
    </p:spTree>
    <p:extLst>
      <p:ext uri="{BB962C8B-B14F-4D97-AF65-F5344CB8AC3E}">
        <p14:creationId xmlns:p14="http://schemas.microsoft.com/office/powerpoint/2010/main" val="2257740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NANCY returns.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Results and tool summary: No</a:t>
            </a:r>
            <a:r>
              <a:rPr lang="en-US" baseline="0" dirty="0"/>
              <a:t> Artificial Intelligence; however, tool libraries can facilitate consistency; </a:t>
            </a:r>
            <a:r>
              <a:rPr lang="en-US" sz="1200" dirty="0"/>
              <a:t>Not all tools are ready to support all disciplines.</a:t>
            </a:r>
            <a:r>
              <a:rPr lang="en-US" sz="1200" baseline="0" dirty="0"/>
              <a:t> Tool enhancement/development will be needed to match NASA/GSFC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r>
              <a:rPr lang="en-US" sz="1200" kern="1200" baseline="0" dirty="0">
                <a:solidFill>
                  <a:schemeClr val="tx1"/>
                </a:solidFill>
                <a:effectLst/>
                <a:latin typeface="+mn-lt"/>
                <a:ea typeface="+mn-ea"/>
                <a:cs typeface="+mn-cs"/>
              </a:rPr>
              <a:t>Considerations/Findings:</a:t>
            </a:r>
            <a:endParaRPr lang="en-US" dirty="0"/>
          </a:p>
          <a:p>
            <a:endParaRPr lang="en-US" dirty="0"/>
          </a:p>
          <a:p>
            <a:pPr marL="342900" marR="0" lvl="0" indent="-342900" algn="just">
              <a:spcBef>
                <a:spcPts val="0"/>
              </a:spcBef>
              <a:spcAft>
                <a:spcPts val="0"/>
              </a:spcAft>
              <a:buFont typeface="+mj-lt"/>
              <a:buAutoNum type="arabicParenR"/>
              <a:tabLst>
                <a:tab pos="2800350" algn="l"/>
                <a:tab pos="2971800" algn="l"/>
              </a:tabLst>
            </a:pPr>
            <a:r>
              <a:rPr lang="en-US" sz="1200" spc="-5" dirty="0">
                <a:effectLst/>
                <a:latin typeface="Times New Roman" panose="02020603050405020304" pitchFamily="18" charset="0"/>
                <a:ea typeface="Times New Roman" panose="02020603050405020304" pitchFamily="18" charset="0"/>
                <a:cs typeface="Tms Rmn"/>
              </a:rPr>
              <a:t>Model-Based functional models need extensive component details to make them complete (e.g., Propulsion Latch Valves need power/command inputs and telemetry outputs to fully characterize their functionality, and a traditional block diagram may not have this level of detail in just one source) and to support simulations.</a:t>
            </a:r>
            <a:endParaRPr lang="en-US" sz="1200" dirty="0">
              <a:effectLst/>
              <a:latin typeface="Tms Rmn"/>
              <a:ea typeface="Times New Roman" panose="02020603050405020304" pitchFamily="18" charset="0"/>
              <a:cs typeface="Tms Rmn"/>
            </a:endParaRPr>
          </a:p>
          <a:p>
            <a:pPr marL="228600" marR="244475" algn="just">
              <a:spcBef>
                <a:spcPts val="0"/>
              </a:spcBef>
              <a:spcAft>
                <a:spcPts val="0"/>
              </a:spcAft>
              <a:tabLst>
                <a:tab pos="2800350" algn="l"/>
                <a:tab pos="2971800" algn="l"/>
              </a:tabLst>
            </a:pPr>
            <a:r>
              <a:rPr lang="en-US" sz="1200" spc="-5" dirty="0">
                <a:effectLst/>
                <a:latin typeface="Times New Roman" panose="02020603050405020304" pitchFamily="18" charset="0"/>
                <a:ea typeface="Times New Roman" panose="02020603050405020304" pitchFamily="18" charset="0"/>
                <a:cs typeface="Tms Rmn"/>
              </a:rPr>
              <a:t> </a:t>
            </a:r>
            <a:endParaRPr lang="en-US" sz="1200" dirty="0">
              <a:effectLst/>
              <a:latin typeface="Tms Rmn"/>
              <a:ea typeface="Times New Roman" panose="02020603050405020304" pitchFamily="18" charset="0"/>
              <a:cs typeface="Tms Rmn"/>
            </a:endParaRPr>
          </a:p>
          <a:p>
            <a:pPr marL="342900" marR="244475" lvl="0" indent="-342900" algn="just">
              <a:spcBef>
                <a:spcPts val="0"/>
              </a:spcBef>
              <a:spcAft>
                <a:spcPts val="0"/>
              </a:spcAft>
              <a:buFont typeface="+mj-lt"/>
              <a:buAutoNum type="arabicParenR"/>
              <a:tabLst>
                <a:tab pos="2800350" algn="l"/>
                <a:tab pos="2971800" algn="l"/>
              </a:tabLst>
            </a:pPr>
            <a:r>
              <a:rPr lang="en-US" sz="1200" spc="-5" dirty="0">
                <a:effectLst/>
                <a:latin typeface="Tms Rmn"/>
                <a:ea typeface="Times New Roman" panose="02020603050405020304" pitchFamily="18" charset="0"/>
                <a:cs typeface="Tms Rmn"/>
              </a:rPr>
              <a:t>A single system model should be built that includes lower-level components as well as connections representing all functions (e.g., power, signal, material transfers). This model should be validated against the system by the System Engineers and used to conduct SMA analyses including validating and verifying hazard analyses as well as safety requirements for manufacturing, pre-launch processing and launch.</a:t>
            </a:r>
            <a:endParaRPr lang="en-US" sz="1200" dirty="0">
              <a:effectLst/>
              <a:latin typeface="Tms Rmn"/>
              <a:ea typeface="Times New Roman" panose="02020603050405020304" pitchFamily="18" charset="0"/>
              <a:cs typeface="Tms Rmn"/>
            </a:endParaRPr>
          </a:p>
          <a:p>
            <a:pPr marL="228600" marR="244475" algn="just">
              <a:spcBef>
                <a:spcPts val="0"/>
              </a:spcBef>
              <a:spcAft>
                <a:spcPts val="0"/>
              </a:spcAft>
              <a:tabLst>
                <a:tab pos="2800350" algn="l"/>
                <a:tab pos="2971800" algn="l"/>
              </a:tabLst>
            </a:pPr>
            <a:r>
              <a:rPr lang="en-US" sz="1200" spc="-5" dirty="0">
                <a:effectLst/>
                <a:latin typeface="Times New Roman" panose="02020603050405020304" pitchFamily="18" charset="0"/>
                <a:ea typeface="Times New Roman" panose="02020603050405020304" pitchFamily="18" charset="0"/>
                <a:cs typeface="Tms Rmn"/>
              </a:rPr>
              <a:t> </a:t>
            </a:r>
            <a:endParaRPr lang="en-US" sz="1200" dirty="0">
              <a:effectLst/>
              <a:latin typeface="Tms Rmn"/>
              <a:ea typeface="Times New Roman" panose="02020603050405020304" pitchFamily="18" charset="0"/>
              <a:cs typeface="Tms Rmn"/>
            </a:endParaRPr>
          </a:p>
          <a:p>
            <a:pPr marL="342900" marR="244475" lvl="0" indent="-342900" algn="just">
              <a:spcBef>
                <a:spcPts val="0"/>
              </a:spcBef>
              <a:spcAft>
                <a:spcPts val="0"/>
              </a:spcAft>
              <a:buFont typeface="+mj-lt"/>
              <a:buAutoNum type="arabicParenR"/>
              <a:tabLst>
                <a:tab pos="2800350" algn="l"/>
                <a:tab pos="2971800" algn="l"/>
              </a:tabLst>
            </a:pPr>
            <a:r>
              <a:rPr lang="en-US" sz="1200" spc="-5" dirty="0">
                <a:effectLst/>
                <a:latin typeface="Times New Roman" panose="02020603050405020304" pitchFamily="18" charset="0"/>
                <a:ea typeface="Times New Roman" panose="02020603050405020304" pitchFamily="18" charset="0"/>
              </a:rPr>
              <a:t>Any lack of standardization or framework within a modeling environment will provide more liberty in the modeling process to generate findings/results/artifacts. But the results may not necessarily be accurate when done by discipline engineers without modeling experience, and “Modeling Expert” intervention may be required as an additional step to ensure accuracy and consistency. Although this additional step may increase the confidence in the model, it is in contradiction with other goals of Model-Based Engineering to reduce time and cost factors.</a:t>
            </a: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p:txBody>
      </p:sp>
      <p:sp>
        <p:nvSpPr>
          <p:cNvPr id="4" name="Slide Number Placeholder 3"/>
          <p:cNvSpPr>
            <a:spLocks noGrp="1"/>
          </p:cNvSpPr>
          <p:nvPr>
            <p:ph type="sldNum" sz="quarter" idx="5"/>
          </p:nvPr>
        </p:nvSpPr>
        <p:spPr/>
        <p:txBody>
          <a:bodyPr/>
          <a:lstStyle/>
          <a:p>
            <a:fld id="{EFCEA227-DA35-4B0C-8DF6-24D3F93BD2C5}" type="slidenum">
              <a:rPr lang="en-US" smtClean="0"/>
              <a:t>14</a:t>
            </a:fld>
            <a:endParaRPr lang="en-US" dirty="0"/>
          </a:p>
        </p:txBody>
      </p:sp>
    </p:spTree>
    <p:extLst>
      <p:ext uri="{BB962C8B-B14F-4D97-AF65-F5344CB8AC3E}">
        <p14:creationId xmlns:p14="http://schemas.microsoft.com/office/powerpoint/2010/main" val="536242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ms Rmn"/>
              </a:rPr>
              <a:t>Tools must be: Easy to use, Collaborative (i.e. multiple simultaneous users), contain discipline specific libraries and provide interactive modules using a shared “single source of truth”.</a:t>
            </a:r>
            <a:endParaRPr lang="en-US" dirty="0"/>
          </a:p>
          <a:p>
            <a:endParaRPr lang="en-US" dirty="0"/>
          </a:p>
          <a:p>
            <a:r>
              <a:rPr lang="en-US" dirty="0"/>
              <a:t>Sky Blue (efficiency): Easily ingest and reuse data/components/models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Yellow(consistency): Contains the capabilities to fully model and analyze a system/requirements. Propagates new and change data throughout.</a:t>
            </a:r>
          </a:p>
          <a:p>
            <a:r>
              <a:rPr lang="en-US" dirty="0"/>
              <a:t>Unhighlighted (efficiency): Easy to use and enhance./customize.</a:t>
            </a:r>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15</a:t>
            </a:fld>
            <a:endParaRPr lang="en-US" dirty="0"/>
          </a:p>
        </p:txBody>
      </p:sp>
    </p:spTree>
    <p:extLst>
      <p:ext uri="{BB962C8B-B14F-4D97-AF65-F5344CB8AC3E}">
        <p14:creationId xmlns:p14="http://schemas.microsoft.com/office/powerpoint/2010/main" val="1283687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ms Rmn"/>
              </a:rPr>
              <a:t>Tools must be: Easy to use, Collaborative (i.e. multiple simultaneous users), contain discipline specific libraries and provide interactive modules using a shared “single source of truth”.</a:t>
            </a:r>
            <a:endParaRPr lang="en-US" dirty="0"/>
          </a:p>
          <a:p>
            <a:endParaRPr lang="en-US" dirty="0"/>
          </a:p>
          <a:p>
            <a:r>
              <a:rPr lang="en-US" dirty="0"/>
              <a:t>Sky Blue (efficiency/accuracy): Easily ingest and reuse data/components/models </a:t>
            </a:r>
            <a:r>
              <a:rPr lang="en-US" u="sng" dirty="0"/>
              <a:t>and built-in error checking to assist with validation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Yellow (consistency/accuracy): Contains the capabilities to fully model and analyze a system/requirements. </a:t>
            </a:r>
            <a:r>
              <a:rPr lang="en-US" u="sng" dirty="0"/>
              <a:t>Propagates new and change data throughout and create sufficient outputs</a:t>
            </a:r>
          </a:p>
          <a:p>
            <a:r>
              <a:rPr lang="en-US" dirty="0"/>
              <a:t>Unhighlighted (efficiency/accuracy): Easy to use and enhance/customize </a:t>
            </a:r>
            <a:r>
              <a:rPr lang="en-US" u="sng" dirty="0"/>
              <a:t>and track changes; shortens analysis time</a:t>
            </a:r>
          </a:p>
          <a:p>
            <a:endParaRPr lang="en-US" dirty="0"/>
          </a:p>
        </p:txBody>
      </p:sp>
      <p:sp>
        <p:nvSpPr>
          <p:cNvPr id="4" name="Slide Number Placeholder 3"/>
          <p:cNvSpPr>
            <a:spLocks noGrp="1"/>
          </p:cNvSpPr>
          <p:nvPr>
            <p:ph type="sldNum" sz="quarter" idx="5"/>
          </p:nvPr>
        </p:nvSpPr>
        <p:spPr/>
        <p:txBody>
          <a:bodyPr/>
          <a:lstStyle/>
          <a:p>
            <a:fld id="{EFCEA227-DA35-4B0C-8DF6-24D3F93BD2C5}" type="slidenum">
              <a:rPr lang="en-US" smtClean="0"/>
              <a:t>16</a:t>
            </a:fld>
            <a:endParaRPr lang="en-US" dirty="0"/>
          </a:p>
        </p:txBody>
      </p:sp>
    </p:spTree>
    <p:extLst>
      <p:ext uri="{BB962C8B-B14F-4D97-AF65-F5344CB8AC3E}">
        <p14:creationId xmlns:p14="http://schemas.microsoft.com/office/powerpoint/2010/main" val="1507588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Model-Based Engineering is found to be a valid and useable for Reliability Engineering for NASA</a:t>
            </a:r>
          </a:p>
          <a:p>
            <a:pPr algn="ctr"/>
            <a:r>
              <a:rPr lang="en-US" dirty="0"/>
              <a:t>Safety and Mission Assurance if an adequate modeling processes and environment are established.</a:t>
            </a:r>
          </a:p>
          <a:p>
            <a:endParaRPr lang="en-US" dirty="0"/>
          </a:p>
          <a:p>
            <a:endParaRPr lang="en-US" dirty="0"/>
          </a:p>
        </p:txBody>
      </p:sp>
      <p:sp>
        <p:nvSpPr>
          <p:cNvPr id="4" name="Slide Number Placeholder 3"/>
          <p:cNvSpPr>
            <a:spLocks noGrp="1"/>
          </p:cNvSpPr>
          <p:nvPr>
            <p:ph type="sldNum" sz="quarter" idx="10"/>
          </p:nvPr>
        </p:nvSpPr>
        <p:spPr/>
        <p:txBody>
          <a:bodyPr/>
          <a:lstStyle/>
          <a:p>
            <a:fld id="{6EDE2A60-C3E5-2344-97BD-54AC57B3CD0D}" type="slidenum">
              <a:rPr lang="en-US" smtClean="0"/>
              <a:t>17</a:t>
            </a:fld>
            <a:endParaRPr lang="en-US" dirty="0"/>
          </a:p>
        </p:txBody>
      </p:sp>
    </p:spTree>
    <p:extLst>
      <p:ext uri="{BB962C8B-B14F-4D97-AF65-F5344CB8AC3E}">
        <p14:creationId xmlns:p14="http://schemas.microsoft.com/office/powerpoint/2010/main" val="890632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DA3F4-DF48-42FC-92E5-34C5C181BEAF}" type="slidenum">
              <a:rPr lang="en-US" smtClean="0"/>
              <a:t>18</a:t>
            </a:fld>
            <a:endParaRPr lang="en-US" dirty="0"/>
          </a:p>
        </p:txBody>
      </p:sp>
    </p:spTree>
    <p:extLst>
      <p:ext uri="{BB962C8B-B14F-4D97-AF65-F5344CB8AC3E}">
        <p14:creationId xmlns:p14="http://schemas.microsoft.com/office/powerpoint/2010/main" val="558652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350" name="Rectangle 62"/>
          <p:cNvSpPr>
            <a:spLocks noGrp="1" noChangeArrowheads="1"/>
          </p:cNvSpPr>
          <p:nvPr>
            <p:ph type="subTitle" sz="quarter" idx="1"/>
          </p:nvPr>
        </p:nvSpPr>
        <p:spPr>
          <a:xfrm>
            <a:off x="299948" y="5259665"/>
            <a:ext cx="10109793" cy="708144"/>
          </a:xfrm>
        </p:spPr>
        <p:txBody>
          <a:bodyPr/>
          <a:lstStyle>
            <a:lvl1pPr marL="0" indent="0" algn="r">
              <a:lnSpc>
                <a:spcPct val="90000"/>
              </a:lnSpc>
              <a:buFontTx/>
              <a:buNone/>
              <a:defRPr sz="1800" spc="0">
                <a:solidFill>
                  <a:srgbClr val="FFFFFF"/>
                </a:solidFill>
                <a:effectLst/>
              </a:defRPr>
            </a:lvl1pPr>
          </a:lstStyle>
          <a:p>
            <a:r>
              <a:rPr lang="en-US" dirty="0"/>
              <a:t>Click to edit Master subtitle style</a:t>
            </a:r>
          </a:p>
        </p:txBody>
      </p:sp>
      <p:sp>
        <p:nvSpPr>
          <p:cNvPr id="7" name="TextBox 6"/>
          <p:cNvSpPr txBox="1"/>
          <p:nvPr userDrawn="1"/>
        </p:nvSpPr>
        <p:spPr>
          <a:xfrm rot="16200000">
            <a:off x="9556396" y="2824582"/>
            <a:ext cx="3762169" cy="1107996"/>
          </a:xfrm>
          <a:prstGeom prst="rect">
            <a:avLst/>
          </a:prstGeom>
          <a:solidFill>
            <a:schemeClr val="tx1"/>
          </a:solidFill>
        </p:spPr>
        <p:txBody>
          <a:bodyPr wrap="square" rtlCol="0">
            <a:spAutoFit/>
          </a:bodyPr>
          <a:lstStyle/>
          <a:p>
            <a:r>
              <a:rPr lang="en-US" sz="6600" dirty="0">
                <a:solidFill>
                  <a:schemeClr val="bg1"/>
                </a:solidFill>
                <a:latin typeface="Arial Black" panose="020B0A04020102020204" pitchFamily="34" charset="0"/>
              </a:rPr>
              <a:t>MBSMA</a:t>
            </a:r>
          </a:p>
        </p:txBody>
      </p:sp>
      <p:pic>
        <p:nvPicPr>
          <p:cNvPr id="9" name="Picture 8"/>
          <p:cNvPicPr>
            <a:picLocks noChangeAspect="1"/>
          </p:cNvPicPr>
          <p:nvPr userDrawn="1"/>
        </p:nvPicPr>
        <p:blipFill>
          <a:blip r:embed="rId3"/>
          <a:stretch>
            <a:fillRect/>
          </a:stretch>
        </p:blipFill>
        <p:spPr>
          <a:xfrm>
            <a:off x="5757495" y="114222"/>
            <a:ext cx="2670888" cy="4699222"/>
          </a:xfrm>
          <a:prstGeom prst="rect">
            <a:avLst/>
          </a:prstGeom>
        </p:spPr>
      </p:pic>
      <p:pic>
        <p:nvPicPr>
          <p:cNvPr id="13" name="Picture 12"/>
          <p:cNvPicPr>
            <a:picLocks noChangeAspect="1"/>
          </p:cNvPicPr>
          <p:nvPr userDrawn="1"/>
        </p:nvPicPr>
        <p:blipFill>
          <a:blip r:embed="rId3"/>
          <a:stretch>
            <a:fillRect/>
          </a:stretch>
        </p:blipFill>
        <p:spPr>
          <a:xfrm>
            <a:off x="1676580" y="722915"/>
            <a:ext cx="2536605" cy="3928058"/>
          </a:xfrm>
          <a:prstGeom prst="rect">
            <a:avLst/>
          </a:prstGeom>
        </p:spPr>
      </p:pic>
      <p:pic>
        <p:nvPicPr>
          <p:cNvPr id="14" name="Picture 13"/>
          <p:cNvPicPr>
            <a:picLocks noChangeAspect="1"/>
          </p:cNvPicPr>
          <p:nvPr userDrawn="1"/>
        </p:nvPicPr>
        <p:blipFill>
          <a:blip r:embed="rId3"/>
          <a:stretch>
            <a:fillRect/>
          </a:stretch>
        </p:blipFill>
        <p:spPr>
          <a:xfrm>
            <a:off x="46659" y="722915"/>
            <a:ext cx="2314575" cy="3928058"/>
          </a:xfrm>
          <a:prstGeom prst="rect">
            <a:avLst/>
          </a:prstGeom>
        </p:spPr>
      </p:pic>
      <p:pic>
        <p:nvPicPr>
          <p:cNvPr id="15" name="Picture 14"/>
          <p:cNvPicPr>
            <a:picLocks noChangeAspect="1"/>
          </p:cNvPicPr>
          <p:nvPr userDrawn="1"/>
        </p:nvPicPr>
        <p:blipFill>
          <a:blip r:embed="rId3"/>
          <a:stretch>
            <a:fillRect/>
          </a:stretch>
        </p:blipFill>
        <p:spPr>
          <a:xfrm>
            <a:off x="3130368" y="-16118"/>
            <a:ext cx="4061120" cy="4934856"/>
          </a:xfrm>
          <a:prstGeom prst="rect">
            <a:avLst/>
          </a:prstGeom>
        </p:spPr>
      </p:pic>
      <p:pic>
        <p:nvPicPr>
          <p:cNvPr id="16" name="Picture 15"/>
          <p:cNvPicPr>
            <a:picLocks noChangeAspect="1"/>
          </p:cNvPicPr>
          <p:nvPr userDrawn="1"/>
        </p:nvPicPr>
        <p:blipFill>
          <a:blip r:embed="rId3"/>
          <a:stretch>
            <a:fillRect/>
          </a:stretch>
        </p:blipFill>
        <p:spPr>
          <a:xfrm>
            <a:off x="7228390" y="114222"/>
            <a:ext cx="3269848" cy="4804516"/>
          </a:xfrm>
          <a:prstGeom prst="rect">
            <a:avLst/>
          </a:prstGeom>
        </p:spPr>
      </p:pic>
      <p:pic>
        <p:nvPicPr>
          <p:cNvPr id="10" name="Picture 9"/>
          <p:cNvPicPr>
            <a:picLocks noChangeAspect="1"/>
          </p:cNvPicPr>
          <p:nvPr userDrawn="1"/>
        </p:nvPicPr>
        <p:blipFill>
          <a:blip r:embed="rId4"/>
          <a:stretch>
            <a:fillRect/>
          </a:stretch>
        </p:blipFill>
        <p:spPr>
          <a:xfrm>
            <a:off x="2680941" y="3645442"/>
            <a:ext cx="5537084" cy="1508929"/>
          </a:xfrm>
          <a:prstGeom prst="rect">
            <a:avLst/>
          </a:prstGeom>
        </p:spPr>
      </p:pic>
      <p:pic>
        <p:nvPicPr>
          <p:cNvPr id="11" name="Picture 10"/>
          <p:cNvPicPr>
            <a:picLocks noChangeAspect="1"/>
          </p:cNvPicPr>
          <p:nvPr userDrawn="1"/>
        </p:nvPicPr>
        <p:blipFill>
          <a:blip r:embed="rId5"/>
          <a:stretch>
            <a:fillRect/>
          </a:stretch>
        </p:blipFill>
        <p:spPr>
          <a:xfrm>
            <a:off x="1" y="2017653"/>
            <a:ext cx="3887716" cy="1755694"/>
          </a:xfrm>
          <a:prstGeom prst="rect">
            <a:avLst/>
          </a:prstGeom>
        </p:spPr>
      </p:pic>
    </p:spTree>
    <p:extLst>
      <p:ext uri="{BB962C8B-B14F-4D97-AF65-F5344CB8AC3E}">
        <p14:creationId xmlns:p14="http://schemas.microsoft.com/office/powerpoint/2010/main" val="100356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xfrm>
            <a:off x="11347451" y="5972176"/>
            <a:ext cx="844549" cy="442912"/>
          </a:xfrm>
          <a:solidFill>
            <a:schemeClr val="bg1"/>
          </a:solidFill>
          <a:ln/>
        </p:spPr>
        <p:txBody>
          <a:bodyPr/>
          <a:lstStyle>
            <a:lvl1pPr algn="ctr">
              <a:defRPr sz="1000">
                <a:solidFill>
                  <a:schemeClr val="accent1">
                    <a:lumMod val="90000"/>
                  </a:schemeClr>
                </a:solidFill>
              </a:defRPr>
            </a:lvl1pPr>
          </a:lstStyle>
          <a:p>
            <a:fld id="{23919FE6-CD3F-45D0-988A-ECB72163E789}" type="slidenum">
              <a:rPr lang="en-US" altLang="en-US" smtClean="0"/>
              <a:pPr/>
              <a:t>‹#›</a:t>
            </a:fld>
            <a:endParaRPr lang="en-US" altLang="en-US" dirty="0"/>
          </a:p>
        </p:txBody>
      </p:sp>
      <p:pic>
        <p:nvPicPr>
          <p:cNvPr id="5" name="Picture 4"/>
          <p:cNvPicPr>
            <a:picLocks noChangeAspect="1"/>
          </p:cNvPicPr>
          <p:nvPr userDrawn="1"/>
        </p:nvPicPr>
        <p:blipFill>
          <a:blip r:embed="rId2"/>
          <a:stretch>
            <a:fillRect/>
          </a:stretch>
        </p:blipFill>
        <p:spPr>
          <a:xfrm>
            <a:off x="9853913" y="6415088"/>
            <a:ext cx="2338087" cy="442912"/>
          </a:xfrm>
          <a:prstGeom prst="rect">
            <a:avLst/>
          </a:prstGeom>
          <a:ln>
            <a:solidFill>
              <a:schemeClr val="bg1"/>
            </a:solidFill>
          </a:ln>
        </p:spPr>
      </p:pic>
    </p:spTree>
    <p:extLst>
      <p:ext uri="{BB962C8B-B14F-4D97-AF65-F5344CB8AC3E}">
        <p14:creationId xmlns:p14="http://schemas.microsoft.com/office/powerpoint/2010/main" val="3703959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fld id="{2167C8D4-1F6D-42C2-8CB6-7652095DF1C8}" type="slidenum">
              <a:rPr lang="en-US" altLang="en-US"/>
              <a:pPr/>
              <a:t>‹#›</a:t>
            </a:fld>
            <a:endParaRPr lang="en-US" altLang="en-US" dirty="0"/>
          </a:p>
        </p:txBody>
      </p:sp>
    </p:spTree>
    <p:extLst>
      <p:ext uri="{BB962C8B-B14F-4D97-AF65-F5344CB8AC3E}">
        <p14:creationId xmlns:p14="http://schemas.microsoft.com/office/powerpoint/2010/main" val="3392420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12384" y="1522414"/>
            <a:ext cx="4919133" cy="4600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34718" y="1522414"/>
            <a:ext cx="4919133" cy="4600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fld id="{EB36FCB5-36CC-4024-9199-5ABD32303C6B}" type="slidenum">
              <a:rPr lang="en-US" altLang="en-US"/>
              <a:pPr/>
              <a:t>‹#›</a:t>
            </a:fld>
            <a:endParaRPr lang="en-US" altLang="en-US" dirty="0"/>
          </a:p>
        </p:txBody>
      </p:sp>
    </p:spTree>
    <p:extLst>
      <p:ext uri="{BB962C8B-B14F-4D97-AF65-F5344CB8AC3E}">
        <p14:creationId xmlns:p14="http://schemas.microsoft.com/office/powerpoint/2010/main" val="3045180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a:ln/>
        </p:spPr>
        <p:txBody>
          <a:bodyPr/>
          <a:lstStyle>
            <a:lvl1pPr>
              <a:defRPr/>
            </a:lvl1pPr>
          </a:lstStyle>
          <a:p>
            <a:fld id="{B03D202E-7CED-4E90-9546-F911BB2A2609}" type="slidenum">
              <a:rPr lang="en-US" altLang="en-US"/>
              <a:pPr/>
              <a:t>‹#›</a:t>
            </a:fld>
            <a:endParaRPr lang="en-US" altLang="en-US" dirty="0"/>
          </a:p>
        </p:txBody>
      </p:sp>
    </p:spTree>
    <p:extLst>
      <p:ext uri="{BB962C8B-B14F-4D97-AF65-F5344CB8AC3E}">
        <p14:creationId xmlns:p14="http://schemas.microsoft.com/office/powerpoint/2010/main" val="3802648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fld id="{87F1773E-A90E-4ED7-B1FA-DE4D3C1E57AF}" type="slidenum">
              <a:rPr lang="en-US" altLang="en-US"/>
              <a:pPr/>
              <a:t>‹#›</a:t>
            </a:fld>
            <a:endParaRPr lang="en-US" altLang="en-US" dirty="0"/>
          </a:p>
        </p:txBody>
      </p:sp>
    </p:spTree>
    <p:extLst>
      <p:ext uri="{BB962C8B-B14F-4D97-AF65-F5344CB8AC3E}">
        <p14:creationId xmlns:p14="http://schemas.microsoft.com/office/powerpoint/2010/main" val="88859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fld id="{630CD37D-DFF1-42B0-AA4E-5CBC6F2C9E21}" type="slidenum">
              <a:rPr lang="en-US" altLang="en-US"/>
              <a:pPr/>
              <a:t>‹#›</a:t>
            </a:fld>
            <a:endParaRPr lang="en-US" altLang="en-US" dirty="0"/>
          </a:p>
        </p:txBody>
      </p:sp>
    </p:spTree>
    <p:extLst>
      <p:ext uri="{BB962C8B-B14F-4D97-AF65-F5344CB8AC3E}">
        <p14:creationId xmlns:p14="http://schemas.microsoft.com/office/powerpoint/2010/main" val="16341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fld id="{4E9C1B2D-54EC-4A5E-B6CF-5EEA55A9D039}" type="slidenum">
              <a:rPr lang="en-US" altLang="en-US"/>
              <a:pPr/>
              <a:t>‹#›</a:t>
            </a:fld>
            <a:endParaRPr lang="en-US" altLang="en-US" dirty="0"/>
          </a:p>
        </p:txBody>
      </p:sp>
    </p:spTree>
    <p:extLst>
      <p:ext uri="{BB962C8B-B14F-4D97-AF65-F5344CB8AC3E}">
        <p14:creationId xmlns:p14="http://schemas.microsoft.com/office/powerpoint/2010/main" val="98850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fld id="{E8D6E14C-E7F4-44BC-BD04-A2A0C93F024D}" type="slidenum">
              <a:rPr lang="en-US" altLang="en-US"/>
              <a:pPr/>
              <a:t>‹#›</a:t>
            </a:fld>
            <a:endParaRPr lang="en-US" altLang="en-US" dirty="0"/>
          </a:p>
        </p:txBody>
      </p:sp>
    </p:spTree>
    <p:extLst>
      <p:ext uri="{BB962C8B-B14F-4D97-AF65-F5344CB8AC3E}">
        <p14:creationId xmlns:p14="http://schemas.microsoft.com/office/powerpoint/2010/main" val="1499221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fld id="{A7FCD448-3AD7-4597-A929-38B0B14F8CC9}" type="slidenum">
              <a:rPr lang="en-US" altLang="en-US"/>
              <a:pPr/>
              <a:t>‹#›</a:t>
            </a:fld>
            <a:endParaRPr lang="en-US" altLang="en-US" dirty="0"/>
          </a:p>
        </p:txBody>
      </p:sp>
    </p:spTree>
    <p:extLst>
      <p:ext uri="{BB962C8B-B14F-4D97-AF65-F5344CB8AC3E}">
        <p14:creationId xmlns:p14="http://schemas.microsoft.com/office/powerpoint/2010/main" val="38935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53501" y="517526"/>
            <a:ext cx="2849033" cy="56054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1" y="517526"/>
            <a:ext cx="8343900" cy="5605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fld id="{D75ED00F-5A48-467B-8E16-78BE0DE7BAAC}" type="slidenum">
              <a:rPr lang="en-US" altLang="en-US"/>
              <a:pPr/>
              <a:t>‹#›</a:t>
            </a:fld>
            <a:endParaRPr lang="en-US" altLang="en-US" dirty="0"/>
          </a:p>
        </p:txBody>
      </p:sp>
    </p:spTree>
    <p:extLst>
      <p:ext uri="{BB962C8B-B14F-4D97-AF65-F5344CB8AC3E}">
        <p14:creationId xmlns:p14="http://schemas.microsoft.com/office/powerpoint/2010/main" val="348567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8876-21BE-1D44-9B9F-AFF22B268150}"/>
              </a:ext>
            </a:extLst>
          </p:cNvPr>
          <p:cNvSpPr>
            <a:spLocks noGrp="1"/>
          </p:cNvSpPr>
          <p:nvPr>
            <p:ph type="ctrTitle" hasCustomPrompt="1"/>
          </p:nvPr>
        </p:nvSpPr>
        <p:spPr>
          <a:xfrm>
            <a:off x="6772276" y="1600200"/>
            <a:ext cx="5114924" cy="2387600"/>
          </a:xfrm>
        </p:spPr>
        <p:txBody>
          <a:bodyPr anchor="b">
            <a:noAutofit/>
          </a:bodyPr>
          <a:lstStyle>
            <a:lvl1pPr algn="r">
              <a:defRPr sz="6600" b="1">
                <a:solidFill>
                  <a:schemeClr val="tx1">
                    <a:lumMod val="85000"/>
                    <a:lumOff val="15000"/>
                  </a:schemeClr>
                </a:solidFill>
              </a:defRPr>
            </a:lvl1pPr>
          </a:lstStyle>
          <a:p>
            <a:r>
              <a:rPr lang="en-US" dirty="0"/>
              <a:t>Presentation Title</a:t>
            </a:r>
          </a:p>
        </p:txBody>
      </p:sp>
      <p:sp>
        <p:nvSpPr>
          <p:cNvPr id="3" name="Subtitle 2">
            <a:extLst>
              <a:ext uri="{FF2B5EF4-FFF2-40B4-BE49-F238E27FC236}">
                <a16:creationId xmlns:a16="http://schemas.microsoft.com/office/drawing/2014/main" id="{B316BC48-E39D-3A49-BF03-E47304D29447}"/>
              </a:ext>
            </a:extLst>
          </p:cNvPr>
          <p:cNvSpPr>
            <a:spLocks noGrp="1"/>
          </p:cNvSpPr>
          <p:nvPr>
            <p:ph type="subTitle" idx="1" hasCustomPrompt="1"/>
          </p:nvPr>
        </p:nvSpPr>
        <p:spPr>
          <a:xfrm>
            <a:off x="5272088" y="4300538"/>
            <a:ext cx="6615112" cy="957262"/>
          </a:xfrm>
        </p:spPr>
        <p:txBody>
          <a:bodyPr>
            <a:normAutofit/>
          </a:bodyPr>
          <a:lstStyle>
            <a:lvl1pPr marL="0" indent="0" algn="r">
              <a:buNone/>
              <a:defRPr sz="32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Name(s)</a:t>
            </a:r>
          </a:p>
        </p:txBody>
      </p:sp>
    </p:spTree>
    <p:extLst>
      <p:ext uri="{BB962C8B-B14F-4D97-AF65-F5344CB8AC3E}">
        <p14:creationId xmlns:p14="http://schemas.microsoft.com/office/powerpoint/2010/main" val="3977847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EAF70-9D51-6F41-91FB-112E207D5E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3E66CC-2A01-2C45-A190-FCFFDD3D20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90D53-1689-2A4D-9DAD-169090E72C87}"/>
              </a:ext>
            </a:extLst>
          </p:cNvPr>
          <p:cNvSpPr>
            <a:spLocks noGrp="1"/>
          </p:cNvSpPr>
          <p:nvPr>
            <p:ph type="dt" sz="half" idx="10"/>
          </p:nvPr>
        </p:nvSpPr>
        <p:spPr/>
        <p:txBody>
          <a:bodyPr/>
          <a:lstStyle/>
          <a:p>
            <a:fld id="{1009EED8-297C-41D9-A647-2A1995556CF5}" type="datetime1">
              <a:rPr lang="en-US" smtClean="0"/>
              <a:t>8/8/2022</a:t>
            </a:fld>
            <a:endParaRPr lang="en-US"/>
          </a:p>
        </p:txBody>
      </p:sp>
      <p:sp>
        <p:nvSpPr>
          <p:cNvPr id="5" name="Footer Placeholder 4">
            <a:extLst>
              <a:ext uri="{FF2B5EF4-FFF2-40B4-BE49-F238E27FC236}">
                <a16:creationId xmlns:a16="http://schemas.microsoft.com/office/drawing/2014/main" id="{393B1EEE-1998-AD46-BE5E-4074D92EA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CC781-556A-134C-8D2A-E4A20909E033}"/>
              </a:ext>
            </a:extLst>
          </p:cNvPr>
          <p:cNvSpPr>
            <a:spLocks noGrp="1"/>
          </p:cNvSpPr>
          <p:nvPr>
            <p:ph type="sldNum" sz="quarter" idx="12"/>
          </p:nvPr>
        </p:nvSpPr>
        <p:spPr/>
        <p:txBody>
          <a:bodyPr/>
          <a:lstStyle/>
          <a:p>
            <a:fld id="{9B7B01A3-0F60-BD49-AF36-7F51ED692865}" type="slidenum">
              <a:rPr lang="en-US" smtClean="0"/>
              <a:t>‹#›</a:t>
            </a:fld>
            <a:endParaRPr lang="en-US"/>
          </a:p>
        </p:txBody>
      </p:sp>
    </p:spTree>
    <p:extLst>
      <p:ext uri="{BB962C8B-B14F-4D97-AF65-F5344CB8AC3E}">
        <p14:creationId xmlns:p14="http://schemas.microsoft.com/office/powerpoint/2010/main" val="4181354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A844-DDD5-BB47-A37B-488964834F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B6E090-8274-044A-9563-1F2B030A49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B38FE5-1327-1841-9D6D-4557782E39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E51B86-C289-404F-8C27-1C18EA7551D2}"/>
              </a:ext>
            </a:extLst>
          </p:cNvPr>
          <p:cNvSpPr>
            <a:spLocks noGrp="1"/>
          </p:cNvSpPr>
          <p:nvPr>
            <p:ph type="dt" sz="half" idx="10"/>
          </p:nvPr>
        </p:nvSpPr>
        <p:spPr/>
        <p:txBody>
          <a:bodyPr/>
          <a:lstStyle/>
          <a:p>
            <a:fld id="{6FFC1BCF-5B66-4452-B2F6-4EE62EA75874}" type="datetime1">
              <a:rPr lang="en-US" smtClean="0"/>
              <a:t>8/8/2022</a:t>
            </a:fld>
            <a:endParaRPr lang="en-US"/>
          </a:p>
        </p:txBody>
      </p:sp>
      <p:sp>
        <p:nvSpPr>
          <p:cNvPr id="6" name="Footer Placeholder 5">
            <a:extLst>
              <a:ext uri="{FF2B5EF4-FFF2-40B4-BE49-F238E27FC236}">
                <a16:creationId xmlns:a16="http://schemas.microsoft.com/office/drawing/2014/main" id="{B8BC52D1-F917-7A43-B339-78EB8F48A3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5B762D-3362-6745-8C05-0AFA4902F422}"/>
              </a:ext>
            </a:extLst>
          </p:cNvPr>
          <p:cNvSpPr>
            <a:spLocks noGrp="1"/>
          </p:cNvSpPr>
          <p:nvPr>
            <p:ph type="sldNum" sz="quarter" idx="12"/>
          </p:nvPr>
        </p:nvSpPr>
        <p:spPr/>
        <p:txBody>
          <a:bodyPr/>
          <a:lstStyle/>
          <a:p>
            <a:fld id="{9B7B01A3-0F60-BD49-AF36-7F51ED692865}" type="slidenum">
              <a:rPr lang="en-US" smtClean="0"/>
              <a:t>‹#›</a:t>
            </a:fld>
            <a:endParaRPr lang="en-US"/>
          </a:p>
        </p:txBody>
      </p:sp>
    </p:spTree>
    <p:extLst>
      <p:ext uri="{BB962C8B-B14F-4D97-AF65-F5344CB8AC3E}">
        <p14:creationId xmlns:p14="http://schemas.microsoft.com/office/powerpoint/2010/main" val="878327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A76A3-8022-0E41-8D14-971A59EEDDA8}"/>
              </a:ext>
            </a:extLst>
          </p:cNvPr>
          <p:cNvSpPr>
            <a:spLocks noGrp="1"/>
          </p:cNvSpPr>
          <p:nvPr>
            <p:ph type="title"/>
          </p:nvPr>
        </p:nvSpPr>
        <p:spPr>
          <a:xfrm>
            <a:off x="1892300" y="365125"/>
            <a:ext cx="9463087" cy="62071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0E837225-4E6B-624C-88C0-6766C21141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AC4EAB-5F62-D94A-A0B2-7EF2E46B4F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DAF1DD-F37B-D84F-948A-6338465F4F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483E73-3847-B040-9507-29DF1AB925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C12BC5-C150-5F40-A967-CC7406893718}"/>
              </a:ext>
            </a:extLst>
          </p:cNvPr>
          <p:cNvSpPr>
            <a:spLocks noGrp="1"/>
          </p:cNvSpPr>
          <p:nvPr>
            <p:ph type="dt" sz="half" idx="10"/>
          </p:nvPr>
        </p:nvSpPr>
        <p:spPr/>
        <p:txBody>
          <a:bodyPr/>
          <a:lstStyle/>
          <a:p>
            <a:fld id="{806B4AF0-47BE-4EA9-97C3-2B7C2C6A1A83}" type="datetime1">
              <a:rPr lang="en-US" smtClean="0"/>
              <a:t>8/8/2022</a:t>
            </a:fld>
            <a:endParaRPr lang="en-US"/>
          </a:p>
        </p:txBody>
      </p:sp>
      <p:sp>
        <p:nvSpPr>
          <p:cNvPr id="8" name="Footer Placeholder 7">
            <a:extLst>
              <a:ext uri="{FF2B5EF4-FFF2-40B4-BE49-F238E27FC236}">
                <a16:creationId xmlns:a16="http://schemas.microsoft.com/office/drawing/2014/main" id="{17E99A1B-9819-7145-8758-574695CF69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B8E11E-1002-2C4A-B7BE-25DA8E816802}"/>
              </a:ext>
            </a:extLst>
          </p:cNvPr>
          <p:cNvSpPr>
            <a:spLocks noGrp="1"/>
          </p:cNvSpPr>
          <p:nvPr>
            <p:ph type="sldNum" sz="quarter" idx="12"/>
          </p:nvPr>
        </p:nvSpPr>
        <p:spPr/>
        <p:txBody>
          <a:bodyPr/>
          <a:lstStyle/>
          <a:p>
            <a:fld id="{9B7B01A3-0F60-BD49-AF36-7F51ED692865}" type="slidenum">
              <a:rPr lang="en-US" smtClean="0"/>
              <a:t>‹#›</a:t>
            </a:fld>
            <a:endParaRPr lang="en-US"/>
          </a:p>
        </p:txBody>
      </p:sp>
    </p:spTree>
    <p:extLst>
      <p:ext uri="{BB962C8B-B14F-4D97-AF65-F5344CB8AC3E}">
        <p14:creationId xmlns:p14="http://schemas.microsoft.com/office/powerpoint/2010/main" val="3221112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FC927-FA41-3348-8EF3-BB3A42C49B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9CB1EA-44D8-894A-A275-3175C954B5B9}"/>
              </a:ext>
            </a:extLst>
          </p:cNvPr>
          <p:cNvSpPr>
            <a:spLocks noGrp="1"/>
          </p:cNvSpPr>
          <p:nvPr>
            <p:ph type="dt" sz="half" idx="10"/>
          </p:nvPr>
        </p:nvSpPr>
        <p:spPr/>
        <p:txBody>
          <a:bodyPr/>
          <a:lstStyle/>
          <a:p>
            <a:fld id="{6BC71748-BB65-49A3-B8E5-7CAEB83531AE}" type="datetime1">
              <a:rPr lang="en-US" smtClean="0"/>
              <a:t>8/8/2022</a:t>
            </a:fld>
            <a:endParaRPr lang="en-US"/>
          </a:p>
        </p:txBody>
      </p:sp>
      <p:sp>
        <p:nvSpPr>
          <p:cNvPr id="4" name="Footer Placeholder 3">
            <a:extLst>
              <a:ext uri="{FF2B5EF4-FFF2-40B4-BE49-F238E27FC236}">
                <a16:creationId xmlns:a16="http://schemas.microsoft.com/office/drawing/2014/main" id="{A02D4715-04F2-6D44-AD0C-8519483C5A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CE7867-3777-904E-B65C-4472B8644346}"/>
              </a:ext>
            </a:extLst>
          </p:cNvPr>
          <p:cNvSpPr>
            <a:spLocks noGrp="1"/>
          </p:cNvSpPr>
          <p:nvPr>
            <p:ph type="sldNum" sz="quarter" idx="12"/>
          </p:nvPr>
        </p:nvSpPr>
        <p:spPr/>
        <p:txBody>
          <a:bodyPr/>
          <a:lstStyle/>
          <a:p>
            <a:fld id="{9B7B01A3-0F60-BD49-AF36-7F51ED692865}" type="slidenum">
              <a:rPr lang="en-US" smtClean="0"/>
              <a:t>‹#›</a:t>
            </a:fld>
            <a:endParaRPr lang="en-US"/>
          </a:p>
        </p:txBody>
      </p:sp>
    </p:spTree>
    <p:extLst>
      <p:ext uri="{BB962C8B-B14F-4D97-AF65-F5344CB8AC3E}">
        <p14:creationId xmlns:p14="http://schemas.microsoft.com/office/powerpoint/2010/main" val="2321400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fld id="{2167C8D4-1F6D-42C2-8CB6-7652095DF1C8}" type="slidenum">
              <a:rPr lang="en-US" altLang="en-US"/>
              <a:pPr/>
              <a:t>‹#›</a:t>
            </a:fld>
            <a:endParaRPr lang="en-US" altLang="en-US" dirty="0"/>
          </a:p>
        </p:txBody>
      </p:sp>
    </p:spTree>
    <p:extLst>
      <p:ext uri="{BB962C8B-B14F-4D97-AF65-F5344CB8AC3E}">
        <p14:creationId xmlns:p14="http://schemas.microsoft.com/office/powerpoint/2010/main" val="1352899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fld id="{630CD37D-DFF1-42B0-AA4E-5CBC6F2C9E21}" type="slidenum">
              <a:rPr lang="en-US" altLang="en-US"/>
              <a:pPr/>
              <a:t>‹#›</a:t>
            </a:fld>
            <a:endParaRPr lang="en-US" altLang="en-US" dirty="0"/>
          </a:p>
        </p:txBody>
      </p:sp>
    </p:spTree>
    <p:extLst>
      <p:ext uri="{BB962C8B-B14F-4D97-AF65-F5344CB8AC3E}">
        <p14:creationId xmlns:p14="http://schemas.microsoft.com/office/powerpoint/2010/main" val="948714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64067" y="1431925"/>
            <a:ext cx="11451167" cy="469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 Fifth level</a:t>
            </a:r>
          </a:p>
        </p:txBody>
      </p:sp>
      <p:sp>
        <p:nvSpPr>
          <p:cNvPr id="1027" name="Rectangle 2"/>
          <p:cNvSpPr>
            <a:spLocks noGrp="1" noChangeArrowheads="1"/>
          </p:cNvSpPr>
          <p:nvPr>
            <p:ph type="title"/>
          </p:nvPr>
        </p:nvSpPr>
        <p:spPr bwMode="auto">
          <a:xfrm>
            <a:off x="336551" y="379413"/>
            <a:ext cx="11489267"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p>
        </p:txBody>
      </p:sp>
      <p:sp>
        <p:nvSpPr>
          <p:cNvPr id="1037" name="Rectangle 13"/>
          <p:cNvSpPr>
            <a:spLocks noGrp="1" noChangeArrowheads="1"/>
          </p:cNvSpPr>
          <p:nvPr>
            <p:ph type="sldNum" sz="quarter" idx="4"/>
          </p:nvPr>
        </p:nvSpPr>
        <p:spPr bwMode="auto">
          <a:xfrm>
            <a:off x="11347451" y="6511925"/>
            <a:ext cx="478367"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b="1">
                <a:solidFill>
                  <a:srgbClr val="FED915"/>
                </a:solidFill>
              </a:defRPr>
            </a:lvl1pPr>
          </a:lstStyle>
          <a:p>
            <a:pPr fontAlgn="base">
              <a:spcBef>
                <a:spcPct val="0"/>
              </a:spcBef>
              <a:spcAft>
                <a:spcPct val="0"/>
              </a:spcAft>
            </a:pPr>
            <a:fld id="{A42EB3CA-2BFF-45F6-B352-168F392DBFE4}" type="slidenum">
              <a:rPr lang="en-US" altLang="en-US"/>
              <a:pPr fontAlgn="base">
                <a:spcBef>
                  <a:spcPct val="0"/>
                </a:spcBef>
                <a:spcAft>
                  <a:spcPct val="0"/>
                </a:spcAft>
              </a:pPr>
              <a:t>‹#›</a:t>
            </a:fld>
            <a:endParaRPr lang="en-US" altLang="en-US" dirty="0"/>
          </a:p>
        </p:txBody>
      </p:sp>
      <p:sp>
        <p:nvSpPr>
          <p:cNvPr id="8" name="TextBox 7"/>
          <p:cNvSpPr txBox="1"/>
          <p:nvPr/>
        </p:nvSpPr>
        <p:spPr>
          <a:xfrm>
            <a:off x="0" y="6487725"/>
            <a:ext cx="8068734" cy="276999"/>
          </a:xfrm>
          <a:prstGeom prst="rect">
            <a:avLst/>
          </a:prstGeom>
          <a:noFill/>
        </p:spPr>
        <p:txBody>
          <a:bodyPr wrap="square">
            <a:spAutoFit/>
          </a:bodyPr>
          <a:lstStyle/>
          <a:p>
            <a:pPr fontAlgn="base">
              <a:spcBef>
                <a:spcPct val="0"/>
              </a:spcBef>
              <a:spcAft>
                <a:spcPct val="0"/>
              </a:spcAft>
              <a:defRPr/>
            </a:pPr>
            <a:r>
              <a:rPr lang="en-US" sz="1200" spc="500" dirty="0">
                <a:solidFill>
                  <a:srgbClr val="FFFFFF"/>
                </a:solidFill>
              </a:rPr>
              <a:t>NASA </a:t>
            </a:r>
            <a:r>
              <a:rPr lang="en-US" sz="1200" b="1" spc="500" dirty="0">
                <a:solidFill>
                  <a:srgbClr val="FFFFFF"/>
                </a:solidFill>
              </a:rPr>
              <a:t>MODEL BASED Safety and Mission Assurance</a:t>
            </a:r>
          </a:p>
        </p:txBody>
      </p:sp>
    </p:spTree>
    <p:extLst>
      <p:ext uri="{BB962C8B-B14F-4D97-AF65-F5344CB8AC3E}">
        <p14:creationId xmlns:p14="http://schemas.microsoft.com/office/powerpoint/2010/main" val="3999447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lnSpc>
          <a:spcPct val="90000"/>
        </a:lnSpc>
        <a:spcBef>
          <a:spcPct val="0"/>
        </a:spcBef>
        <a:spcAft>
          <a:spcPct val="0"/>
        </a:spcAft>
        <a:defRPr sz="2800" b="1">
          <a:solidFill>
            <a:srgbClr val="FED915"/>
          </a:solidFill>
          <a:latin typeface="+mj-lt"/>
          <a:ea typeface="+mj-ea"/>
          <a:cs typeface="+mj-cs"/>
        </a:defRPr>
      </a:lvl1pPr>
      <a:lvl2pPr algn="l" rtl="0" eaLnBrk="1" fontAlgn="base" hangingPunct="1">
        <a:lnSpc>
          <a:spcPct val="90000"/>
        </a:lnSpc>
        <a:spcBef>
          <a:spcPct val="0"/>
        </a:spcBef>
        <a:spcAft>
          <a:spcPct val="0"/>
        </a:spcAft>
        <a:defRPr sz="2800" b="1">
          <a:solidFill>
            <a:srgbClr val="FED915"/>
          </a:solidFill>
          <a:latin typeface="Arial" pitchFamily="-111" charset="0"/>
          <a:ea typeface="ＭＳ Ｐゴシック" pitchFamily="-111" charset="-128"/>
          <a:cs typeface="ＭＳ Ｐゴシック" pitchFamily="-111" charset="-128"/>
        </a:defRPr>
      </a:lvl2pPr>
      <a:lvl3pPr algn="l" rtl="0" eaLnBrk="1" fontAlgn="base" hangingPunct="1">
        <a:lnSpc>
          <a:spcPct val="90000"/>
        </a:lnSpc>
        <a:spcBef>
          <a:spcPct val="0"/>
        </a:spcBef>
        <a:spcAft>
          <a:spcPct val="0"/>
        </a:spcAft>
        <a:defRPr sz="2800" b="1">
          <a:solidFill>
            <a:srgbClr val="FED915"/>
          </a:solidFill>
          <a:latin typeface="Arial" pitchFamily="-111" charset="0"/>
          <a:ea typeface="ＭＳ Ｐゴシック" pitchFamily="-111" charset="-128"/>
          <a:cs typeface="ＭＳ Ｐゴシック" pitchFamily="-111" charset="-128"/>
        </a:defRPr>
      </a:lvl3pPr>
      <a:lvl4pPr algn="l" rtl="0" eaLnBrk="1" fontAlgn="base" hangingPunct="1">
        <a:lnSpc>
          <a:spcPct val="90000"/>
        </a:lnSpc>
        <a:spcBef>
          <a:spcPct val="0"/>
        </a:spcBef>
        <a:spcAft>
          <a:spcPct val="0"/>
        </a:spcAft>
        <a:defRPr sz="2800" b="1">
          <a:solidFill>
            <a:srgbClr val="FED915"/>
          </a:solidFill>
          <a:latin typeface="Arial" pitchFamily="-111" charset="0"/>
          <a:ea typeface="ＭＳ Ｐゴシック" pitchFamily="-111" charset="-128"/>
          <a:cs typeface="ＭＳ Ｐゴシック" pitchFamily="-111" charset="-128"/>
        </a:defRPr>
      </a:lvl4pPr>
      <a:lvl5pPr algn="l" rtl="0" eaLnBrk="1" fontAlgn="base" hangingPunct="1">
        <a:lnSpc>
          <a:spcPct val="90000"/>
        </a:lnSpc>
        <a:spcBef>
          <a:spcPct val="0"/>
        </a:spcBef>
        <a:spcAft>
          <a:spcPct val="0"/>
        </a:spcAft>
        <a:defRPr sz="2800" b="1">
          <a:solidFill>
            <a:srgbClr val="FED915"/>
          </a:solidFill>
          <a:latin typeface="Arial" pitchFamily="-111" charset="0"/>
          <a:ea typeface="ＭＳ Ｐゴシック" pitchFamily="-111" charset="-128"/>
          <a:cs typeface="ＭＳ Ｐゴシック" pitchFamily="-111" charset="-128"/>
        </a:defRPr>
      </a:lvl5pPr>
      <a:lvl6pPr marL="457200" algn="l" rtl="0" eaLnBrk="1" fontAlgn="base" hangingPunct="1">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6pPr>
      <a:lvl7pPr marL="914400" algn="l" rtl="0" eaLnBrk="1" fontAlgn="base" hangingPunct="1">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7pPr>
      <a:lvl8pPr marL="1371600" algn="l" rtl="0" eaLnBrk="1" fontAlgn="base" hangingPunct="1">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8pPr>
      <a:lvl9pPr marL="1828800" algn="l" rtl="0" eaLnBrk="1" fontAlgn="base" hangingPunct="1">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9pPr>
    </p:titleStyle>
    <p:bodyStyle>
      <a:lvl1pPr marL="115888" indent="-115888" algn="l" rtl="0" eaLnBrk="1" fontAlgn="base" hangingPunct="1">
        <a:spcBef>
          <a:spcPct val="20000"/>
        </a:spcBef>
        <a:spcAft>
          <a:spcPct val="0"/>
        </a:spcAft>
        <a:buClr>
          <a:srgbClr val="F08022"/>
        </a:buClr>
        <a:buChar char="•"/>
        <a:defRPr>
          <a:solidFill>
            <a:srgbClr val="13327B"/>
          </a:solidFill>
          <a:latin typeface="+mn-lt"/>
          <a:ea typeface="+mn-ea"/>
          <a:cs typeface="+mn-cs"/>
        </a:defRPr>
      </a:lvl1pPr>
      <a:lvl2pPr marL="401638" indent="-171450" algn="l" rtl="0" eaLnBrk="1" fontAlgn="base" hangingPunct="1">
        <a:spcBef>
          <a:spcPct val="20000"/>
        </a:spcBef>
        <a:spcAft>
          <a:spcPct val="0"/>
        </a:spcAft>
        <a:buClr>
          <a:srgbClr val="F08022"/>
        </a:buClr>
        <a:buChar char="–"/>
        <a:defRPr>
          <a:solidFill>
            <a:srgbClr val="13327B"/>
          </a:solidFill>
          <a:latin typeface="+mn-lt"/>
          <a:ea typeface="+mn-ea"/>
        </a:defRPr>
      </a:lvl2pPr>
      <a:lvl3pPr marL="625475" indent="-109538" algn="l" rtl="0" eaLnBrk="1" fontAlgn="base" hangingPunct="1">
        <a:spcBef>
          <a:spcPct val="20000"/>
        </a:spcBef>
        <a:spcAft>
          <a:spcPct val="0"/>
        </a:spcAft>
        <a:buClr>
          <a:srgbClr val="F08022"/>
        </a:buClr>
        <a:buChar char="•"/>
        <a:defRPr>
          <a:solidFill>
            <a:srgbClr val="13327B"/>
          </a:solidFill>
          <a:latin typeface="+mn-lt"/>
          <a:ea typeface="+mn-ea"/>
        </a:defRPr>
      </a:lvl3pPr>
      <a:lvl4pPr marL="911225" indent="-168275" algn="l" rtl="0" eaLnBrk="1" fontAlgn="base" hangingPunct="1">
        <a:spcBef>
          <a:spcPct val="20000"/>
        </a:spcBef>
        <a:spcAft>
          <a:spcPct val="0"/>
        </a:spcAft>
        <a:buClr>
          <a:srgbClr val="F08022"/>
        </a:buClr>
        <a:buChar char="–"/>
        <a:defRPr>
          <a:solidFill>
            <a:srgbClr val="13327B"/>
          </a:solidFill>
          <a:latin typeface="+mn-lt"/>
          <a:ea typeface="+mn-ea"/>
        </a:defRPr>
      </a:lvl4pPr>
      <a:lvl5pPr marL="1201738" indent="-176213" algn="l" rtl="0" eaLnBrk="1" fontAlgn="base" hangingPunct="1">
        <a:spcBef>
          <a:spcPct val="20000"/>
        </a:spcBef>
        <a:spcAft>
          <a:spcPct val="0"/>
        </a:spcAft>
        <a:buClr>
          <a:srgbClr val="F08022"/>
        </a:buClr>
        <a:buChar char="»"/>
        <a:defRPr>
          <a:solidFill>
            <a:srgbClr val="13327B"/>
          </a:solidFill>
          <a:latin typeface="+mn-lt"/>
          <a:ea typeface="+mn-ea"/>
        </a:defRPr>
      </a:lvl5pPr>
      <a:lvl6pPr marL="1658938" indent="-176213" algn="l" rtl="0" eaLnBrk="1" fontAlgn="base" hangingPunct="1">
        <a:spcBef>
          <a:spcPct val="20000"/>
        </a:spcBef>
        <a:spcAft>
          <a:spcPct val="0"/>
        </a:spcAft>
        <a:buClr>
          <a:srgbClr val="45ADE3"/>
        </a:buClr>
        <a:buChar char="»"/>
        <a:defRPr>
          <a:solidFill>
            <a:schemeClr val="tx1"/>
          </a:solidFill>
          <a:latin typeface="+mn-lt"/>
          <a:ea typeface="+mn-ea"/>
        </a:defRPr>
      </a:lvl6pPr>
      <a:lvl7pPr marL="2116138" indent="-176213" algn="l" rtl="0" eaLnBrk="1" fontAlgn="base" hangingPunct="1">
        <a:spcBef>
          <a:spcPct val="20000"/>
        </a:spcBef>
        <a:spcAft>
          <a:spcPct val="0"/>
        </a:spcAft>
        <a:buClr>
          <a:srgbClr val="45ADE3"/>
        </a:buClr>
        <a:buChar char="»"/>
        <a:defRPr>
          <a:solidFill>
            <a:schemeClr val="tx1"/>
          </a:solidFill>
          <a:latin typeface="+mn-lt"/>
          <a:ea typeface="+mn-ea"/>
        </a:defRPr>
      </a:lvl7pPr>
      <a:lvl8pPr marL="2573338" indent="-176213" algn="l" rtl="0" eaLnBrk="1" fontAlgn="base" hangingPunct="1">
        <a:spcBef>
          <a:spcPct val="20000"/>
        </a:spcBef>
        <a:spcAft>
          <a:spcPct val="0"/>
        </a:spcAft>
        <a:buClr>
          <a:srgbClr val="45ADE3"/>
        </a:buClr>
        <a:buChar char="»"/>
        <a:defRPr>
          <a:solidFill>
            <a:schemeClr val="tx1"/>
          </a:solidFill>
          <a:latin typeface="+mn-lt"/>
          <a:ea typeface="+mn-ea"/>
        </a:defRPr>
      </a:lvl8pPr>
      <a:lvl9pPr marL="3030538" indent="-176213" algn="l" rtl="0" eaLnBrk="1" fontAlgn="base" hangingPunct="1">
        <a:spcBef>
          <a:spcPct val="20000"/>
        </a:spcBef>
        <a:spcAft>
          <a:spcPct val="0"/>
        </a:spcAft>
        <a:buClr>
          <a:srgbClr val="45ADE3"/>
        </a:buClr>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50B14A-0EAF-0E49-90A4-6846547808A7}"/>
              </a:ext>
            </a:extLst>
          </p:cNvPr>
          <p:cNvSpPr>
            <a:spLocks noGrp="1"/>
          </p:cNvSpPr>
          <p:nvPr>
            <p:ph type="title"/>
          </p:nvPr>
        </p:nvSpPr>
        <p:spPr>
          <a:xfrm>
            <a:off x="1917700" y="313530"/>
            <a:ext cx="9664700" cy="7350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4056C8-AFD5-754A-B0FC-6BAAB126C0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C1B6B-EDEC-1046-B8A1-12FE8F590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33D51-81D3-49A8-AC3C-63379F50711E}" type="datetime1">
              <a:rPr lang="en-US" smtClean="0"/>
              <a:t>8/8/2022</a:t>
            </a:fld>
            <a:endParaRPr lang="en-US"/>
          </a:p>
        </p:txBody>
      </p:sp>
      <p:sp>
        <p:nvSpPr>
          <p:cNvPr id="5" name="Footer Placeholder 4">
            <a:extLst>
              <a:ext uri="{FF2B5EF4-FFF2-40B4-BE49-F238E27FC236}">
                <a16:creationId xmlns:a16="http://schemas.microsoft.com/office/drawing/2014/main" id="{2A01496B-515C-1044-A093-CED50DE405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05A648-E25B-1B47-ACE6-F6424AC567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7B01A3-0F60-BD49-AF36-7F51ED692865}" type="slidenum">
              <a:rPr lang="en-US" smtClean="0"/>
              <a:t>‹#›</a:t>
            </a:fld>
            <a:endParaRPr lang="en-US"/>
          </a:p>
        </p:txBody>
      </p:sp>
    </p:spTree>
    <p:extLst>
      <p:ext uri="{BB962C8B-B14F-4D97-AF65-F5344CB8AC3E}">
        <p14:creationId xmlns:p14="http://schemas.microsoft.com/office/powerpoint/2010/main" val="12318175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file://localhost/Users/kgammage/Documents/CustomerWork/Meatballs/NASA.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78138" y="716107"/>
            <a:ext cx="5333696" cy="2387600"/>
          </a:xfrm>
          <a:effectLst/>
        </p:spPr>
        <p:txBody>
          <a:bodyPr>
            <a:noAutofit/>
          </a:bodyPr>
          <a:lstStyle/>
          <a:p>
            <a:pPr algn="ctr"/>
            <a:r>
              <a:rPr lang="en-US" sz="4000" dirty="0">
                <a:solidFill>
                  <a:schemeClr val="tx1"/>
                </a:solidFill>
              </a:rPr>
              <a:t>System Safety Analysis of Complex NASA Systems</a:t>
            </a:r>
            <a:br>
              <a:rPr lang="en-US" sz="4000" dirty="0">
                <a:solidFill>
                  <a:schemeClr val="tx1"/>
                </a:solidFill>
              </a:rPr>
            </a:br>
            <a:r>
              <a:rPr lang="en-US" sz="4000" dirty="0">
                <a:solidFill>
                  <a:schemeClr val="tx1"/>
                </a:solidFill>
              </a:rPr>
              <a:t>with Model Based Engineering</a:t>
            </a:r>
            <a:endParaRPr lang="en-US" sz="4000" dirty="0">
              <a:solidFill>
                <a:schemeClr val="tx1"/>
              </a:solidFill>
              <a:effectLst/>
            </a:endParaRPr>
          </a:p>
        </p:txBody>
      </p:sp>
      <p:sp>
        <p:nvSpPr>
          <p:cNvPr id="3" name="Subtitle 2"/>
          <p:cNvSpPr>
            <a:spLocks noGrp="1"/>
          </p:cNvSpPr>
          <p:nvPr>
            <p:ph type="subTitle" idx="1"/>
          </p:nvPr>
        </p:nvSpPr>
        <p:spPr>
          <a:xfrm>
            <a:off x="4324212" y="6227482"/>
            <a:ext cx="6615112" cy="547359"/>
          </a:xfrm>
        </p:spPr>
        <p:txBody>
          <a:bodyPr>
            <a:noAutofit/>
          </a:bodyPr>
          <a:lstStyle/>
          <a:p>
            <a:pPr algn="l">
              <a:tabLst>
                <a:tab pos="231775" algn="l"/>
                <a:tab pos="973138" algn="l"/>
                <a:tab pos="7034213" algn="l"/>
              </a:tabLst>
            </a:pPr>
            <a:r>
              <a:rPr lang="en-US" sz="1800" i="1" dirty="0"/>
              <a:t>ISSC 2022  - System Safety Management SESSION - PAPER ID 28 </a:t>
            </a:r>
            <a:r>
              <a:rPr lang="en-US" sz="1800" dirty="0"/>
              <a:t>	 		                                  		         </a:t>
            </a:r>
          </a:p>
        </p:txBody>
      </p:sp>
      <p:sp>
        <p:nvSpPr>
          <p:cNvPr id="11" name="Subtitle 2"/>
          <p:cNvSpPr txBox="1">
            <a:spLocks/>
          </p:cNvSpPr>
          <p:nvPr/>
        </p:nvSpPr>
        <p:spPr>
          <a:xfrm>
            <a:off x="3421117" y="3974111"/>
            <a:ext cx="8991600" cy="1222828"/>
          </a:xfrm>
          <a:prstGeom prst="rect">
            <a:avLst/>
          </a:prstGeom>
        </p:spPr>
        <p:txBody>
          <a:bodyPr vert="horz" anchor="b">
            <a:noAutofit/>
          </a:bodyPr>
          <a:lstStyle>
            <a:lvl1pPr marL="0" indent="0" algn="l" rtl="0" eaLnBrk="1" latinLnBrk="0" hangingPunct="1">
              <a:spcBef>
                <a:spcPct val="20000"/>
              </a:spcBef>
              <a:buClr>
                <a:schemeClr val="accent1"/>
              </a:buClr>
              <a:buSzPct val="70000"/>
              <a:buFont typeface="Wingdings 2"/>
              <a:buNone/>
              <a:defRPr kumimoji="0" sz="2400" kern="1200">
                <a:solidFill>
                  <a:schemeClr val="tx2">
                    <a:shade val="75000"/>
                  </a:schemeClr>
                </a:solidFill>
                <a:latin typeface="+mn-lt"/>
                <a:ea typeface="+mn-ea"/>
                <a:cs typeface="+mn-cs"/>
              </a:defRPr>
            </a:lvl1pPr>
            <a:lvl2pPr marL="457200" indent="0" algn="ctr" rtl="0" eaLnBrk="1" latinLnBrk="0" hangingPunct="1">
              <a:spcBef>
                <a:spcPct val="20000"/>
              </a:spcBef>
              <a:buClr>
                <a:schemeClr val="accent1"/>
              </a:buClr>
              <a:buSzPct val="70000"/>
              <a:buFont typeface="Wingdings 2"/>
              <a:buNone/>
              <a:defRPr kumimoji="0" sz="2800" kern="1200">
                <a:solidFill>
                  <a:schemeClr val="tx2"/>
                </a:solidFill>
                <a:latin typeface="+mn-lt"/>
                <a:ea typeface="+mn-ea"/>
                <a:cs typeface="+mn-cs"/>
              </a:defRPr>
            </a:lvl2pPr>
            <a:lvl3pPr marL="914400" indent="0" algn="ctr" rtl="0" eaLnBrk="1" latinLnBrk="0" hangingPunct="1">
              <a:spcBef>
                <a:spcPct val="20000"/>
              </a:spcBef>
              <a:buClr>
                <a:schemeClr val="accent1"/>
              </a:buClr>
              <a:buSzPct val="70000"/>
              <a:buFont typeface="Wingdings 2"/>
              <a:buNone/>
              <a:defRPr kumimoji="0" sz="2400" kern="1200">
                <a:solidFill>
                  <a:schemeClr val="tx2"/>
                </a:solidFill>
                <a:latin typeface="+mn-lt"/>
                <a:ea typeface="+mn-ea"/>
                <a:cs typeface="+mn-cs"/>
              </a:defRPr>
            </a:lvl3pPr>
            <a:lvl4pPr marL="1371600" indent="0" algn="ctr" rtl="0" eaLnBrk="1" latinLnBrk="0" hangingPunct="1">
              <a:spcBef>
                <a:spcPct val="20000"/>
              </a:spcBef>
              <a:buClr>
                <a:schemeClr val="accent1"/>
              </a:buClr>
              <a:buSzPct val="70000"/>
              <a:buFont typeface="Wingdings 2"/>
              <a:buNone/>
              <a:defRPr kumimoji="0" sz="2000" kern="1200">
                <a:solidFill>
                  <a:schemeClr val="tx2"/>
                </a:solidFill>
                <a:latin typeface="+mn-lt"/>
                <a:ea typeface="+mn-ea"/>
                <a:cs typeface="+mn-cs"/>
              </a:defRPr>
            </a:lvl4pPr>
            <a:lvl5pPr marL="1828800" indent="0" algn="ctr" rtl="0" eaLnBrk="1" latinLnBrk="0" hangingPunct="1">
              <a:spcBef>
                <a:spcPct val="20000"/>
              </a:spcBef>
              <a:buClr>
                <a:schemeClr val="accent1"/>
              </a:buClr>
              <a:buSzPct val="60000"/>
              <a:buFont typeface="Wingdings 2"/>
              <a:buNone/>
              <a:defRPr kumimoji="0" sz="1800" kern="1200">
                <a:solidFill>
                  <a:schemeClr val="tx2"/>
                </a:solidFill>
                <a:latin typeface="+mn-lt"/>
                <a:ea typeface="+mn-ea"/>
                <a:cs typeface="+mn-cs"/>
              </a:defRPr>
            </a:lvl5pPr>
            <a:lvl6pPr marL="2286000" indent="0" algn="ctr" rtl="0" eaLnBrk="1" latinLnBrk="0" hangingPunct="1">
              <a:spcBef>
                <a:spcPct val="20000"/>
              </a:spcBef>
              <a:buClr>
                <a:schemeClr val="accent1"/>
              </a:buClr>
              <a:buSzPct val="60000"/>
              <a:buFont typeface="Wingdings 2"/>
              <a:buNone/>
              <a:defRPr kumimoji="0" sz="1800" kern="1200">
                <a:solidFill>
                  <a:schemeClr val="tx2"/>
                </a:solidFill>
                <a:latin typeface="+mn-lt"/>
                <a:ea typeface="+mn-ea"/>
                <a:cs typeface="+mn-cs"/>
              </a:defRPr>
            </a:lvl6pPr>
            <a:lvl7pPr marL="2743200" indent="0" algn="ctr" rtl="0" eaLnBrk="1" latinLnBrk="0" hangingPunct="1">
              <a:spcBef>
                <a:spcPct val="20000"/>
              </a:spcBef>
              <a:buClr>
                <a:schemeClr val="accent1"/>
              </a:buClr>
              <a:buSzPct val="60000"/>
              <a:buFont typeface="Wingdings 2"/>
              <a:buNone/>
              <a:defRPr kumimoji="0" sz="1600" kern="1200">
                <a:solidFill>
                  <a:schemeClr val="tx2"/>
                </a:solidFill>
                <a:latin typeface="+mn-lt"/>
                <a:ea typeface="+mn-ea"/>
                <a:cs typeface="+mn-cs"/>
              </a:defRPr>
            </a:lvl7pPr>
            <a:lvl8pPr marL="3200400" indent="0" algn="ctr" rtl="0" eaLnBrk="1" latinLnBrk="0" hangingPunct="1">
              <a:spcBef>
                <a:spcPct val="20000"/>
              </a:spcBef>
              <a:buClr>
                <a:schemeClr val="accent1"/>
              </a:buClr>
              <a:buSzPct val="60000"/>
              <a:buFont typeface="Wingdings 2"/>
              <a:buNone/>
              <a:defRPr kumimoji="0" sz="1600" kern="1200" baseline="0">
                <a:solidFill>
                  <a:schemeClr val="tx2"/>
                </a:solidFill>
                <a:latin typeface="+mn-lt"/>
                <a:ea typeface="+mn-ea"/>
                <a:cs typeface="+mn-cs"/>
              </a:defRPr>
            </a:lvl8pPr>
            <a:lvl9pPr marL="3657600" indent="0" algn="ctr" rtl="0" eaLnBrk="1" latinLnBrk="0" hangingPunct="1">
              <a:spcBef>
                <a:spcPct val="20000"/>
              </a:spcBef>
              <a:buClr>
                <a:schemeClr val="accent1"/>
              </a:buClr>
              <a:buSzPct val="60000"/>
              <a:buFont typeface="Wingdings 2"/>
              <a:buNone/>
              <a:defRPr kumimoji="0" sz="1400" kern="1200" baseline="0">
                <a:solidFill>
                  <a:schemeClr val="tx2"/>
                </a:solidFill>
                <a:latin typeface="+mn-lt"/>
                <a:ea typeface="+mn-ea"/>
                <a:cs typeface="+mn-cs"/>
              </a:defRPr>
            </a:lvl9pPr>
          </a:lstStyle>
          <a:p>
            <a:pPr>
              <a:tabLst>
                <a:tab pos="801688" algn="l"/>
              </a:tabLst>
            </a:pPr>
            <a:r>
              <a:rPr lang="en-US" sz="1400" dirty="0">
                <a:solidFill>
                  <a:schemeClr val="tx1"/>
                </a:solidFill>
              </a:rPr>
              <a:t>			</a:t>
            </a:r>
            <a:r>
              <a:rPr lang="en-US" sz="1600" dirty="0">
                <a:solidFill>
                  <a:schemeClr val="tx1"/>
                </a:solidFill>
              </a:rPr>
              <a:t>Nancy J. Lindsey, RMA SME &amp; Deputy R&amp;M Tech. Fellow	HQ/GSFC  </a:t>
            </a:r>
          </a:p>
          <a:p>
            <a:pPr>
              <a:lnSpc>
                <a:spcPct val="120000"/>
              </a:lnSpc>
              <a:spcBef>
                <a:spcPts val="360"/>
              </a:spcBef>
              <a:tabLst>
                <a:tab pos="801688" algn="l"/>
              </a:tabLst>
            </a:pPr>
            <a:r>
              <a:rPr lang="en-US" sz="1600" dirty="0">
                <a:solidFill>
                  <a:schemeClr val="tx1"/>
                </a:solidFill>
              </a:rPr>
              <a:t>			Miranda Cooter, System Safety Engineer 			GSFC/360</a:t>
            </a:r>
          </a:p>
          <a:p>
            <a:pPr>
              <a:lnSpc>
                <a:spcPct val="120000"/>
              </a:lnSpc>
              <a:spcBef>
                <a:spcPts val="360"/>
              </a:spcBef>
              <a:tabLst>
                <a:tab pos="801688" algn="l"/>
              </a:tabLst>
            </a:pPr>
            <a:r>
              <a:rPr lang="en-US" sz="1600" dirty="0">
                <a:solidFill>
                  <a:schemeClr val="tx1"/>
                </a:solidFill>
              </a:rPr>
              <a:t>			Austin Hodges, Reliability Engineer 		        	</a:t>
            </a:r>
            <a:r>
              <a:rPr lang="en-US" sz="1600" dirty="0" err="1">
                <a:solidFill>
                  <a:schemeClr val="tx1"/>
                </a:solidFill>
              </a:rPr>
              <a:t>Axient</a:t>
            </a:r>
            <a:r>
              <a:rPr lang="en-US" sz="1600" dirty="0">
                <a:solidFill>
                  <a:schemeClr val="tx1"/>
                </a:solidFill>
              </a:rPr>
              <a:t> /371</a:t>
            </a:r>
            <a:br>
              <a:rPr lang="en-US" sz="1600" dirty="0">
                <a:solidFill>
                  <a:schemeClr val="tx1"/>
                </a:solidFill>
              </a:rPr>
            </a:br>
            <a:r>
              <a:rPr lang="en-US" sz="1600" dirty="0">
                <a:solidFill>
                  <a:schemeClr val="tx1"/>
                </a:solidFill>
              </a:rPr>
              <a:t>			Nobel Sindjui, Reliability Engineer 		       	GSFC/371</a:t>
            </a:r>
          </a:p>
          <a:p>
            <a:pPr algn="ctr"/>
            <a:r>
              <a:rPr lang="en-US" sz="1400" dirty="0">
                <a:solidFill>
                  <a:schemeClr val="tx1"/>
                </a:solidFill>
              </a:rPr>
              <a:t>	                        </a:t>
            </a:r>
          </a:p>
          <a:p>
            <a:pPr algn="ctr"/>
            <a:r>
              <a:rPr lang="en-US" sz="1400" dirty="0">
                <a:solidFill>
                  <a:schemeClr val="tx1"/>
                </a:solidFill>
              </a:rPr>
              <a:t>   	                Sponsored by NASA/HQ :  John Evans and  Anthony DiVenti</a:t>
            </a:r>
          </a:p>
        </p:txBody>
      </p:sp>
      <p:sp>
        <p:nvSpPr>
          <p:cNvPr id="7" name="TextBox 6">
            <a:extLst>
              <a:ext uri="{FF2B5EF4-FFF2-40B4-BE49-F238E27FC236}">
                <a16:creationId xmlns:a16="http://schemas.microsoft.com/office/drawing/2014/main" id="{D05FC512-5ED0-4A4C-A964-EC9365F3869D}"/>
              </a:ext>
            </a:extLst>
          </p:cNvPr>
          <p:cNvSpPr txBox="1"/>
          <p:nvPr/>
        </p:nvSpPr>
        <p:spPr>
          <a:xfrm>
            <a:off x="8277415" y="5553393"/>
            <a:ext cx="1535141" cy="369332"/>
          </a:xfrm>
          <a:prstGeom prst="rect">
            <a:avLst/>
          </a:prstGeom>
          <a:noFill/>
        </p:spPr>
        <p:txBody>
          <a:bodyPr wrap="square">
            <a:spAutoFit/>
          </a:bodyPr>
          <a:lstStyle/>
          <a:p>
            <a:pPr algn="l">
              <a:tabLst>
                <a:tab pos="231775" algn="l"/>
                <a:tab pos="973138" algn="l"/>
                <a:tab pos="7034213" algn="l"/>
              </a:tabLst>
            </a:pPr>
            <a:r>
              <a:rPr lang="en-US" dirty="0"/>
              <a:t>Aug</a:t>
            </a:r>
            <a:r>
              <a:rPr lang="en-US" sz="1800" dirty="0"/>
              <a:t> 17</a:t>
            </a:r>
            <a:r>
              <a:rPr lang="en-US" sz="1800" baseline="30000" dirty="0"/>
              <a:t>th</a:t>
            </a:r>
            <a:r>
              <a:rPr lang="en-US" sz="1800" dirty="0"/>
              <a:t> 2022</a:t>
            </a:r>
          </a:p>
        </p:txBody>
      </p:sp>
    </p:spTree>
    <p:extLst>
      <p:ext uri="{BB962C8B-B14F-4D97-AF65-F5344CB8AC3E}">
        <p14:creationId xmlns:p14="http://schemas.microsoft.com/office/powerpoint/2010/main" val="4273927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3981-6D4D-42F4-A13D-B74AF4DDE11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D6B2529-8012-49F0-A4E8-D7F2734EDD99}"/>
              </a:ext>
            </a:extLst>
          </p:cNvPr>
          <p:cNvSpPr>
            <a:spLocks noGrp="1"/>
          </p:cNvSpPr>
          <p:nvPr>
            <p:ph idx="1"/>
          </p:nvPr>
        </p:nvSpPr>
        <p:spPr/>
        <p:txBody>
          <a:bodyPr/>
          <a:lstStyle/>
          <a:p>
            <a:r>
              <a:rPr lang="en-US" dirty="0"/>
              <a:t>Project and Study Overview</a:t>
            </a:r>
          </a:p>
          <a:p>
            <a:r>
              <a:rPr lang="en-US" dirty="0"/>
              <a:t>Study Methodology and Modeling</a:t>
            </a:r>
          </a:p>
          <a:p>
            <a:r>
              <a:rPr lang="en-US" dirty="0"/>
              <a:t>Study Assessment Process and Findings</a:t>
            </a:r>
          </a:p>
          <a:p>
            <a:r>
              <a:rPr lang="en-US" dirty="0"/>
              <a:t>Study Recommendations on Process and Environment</a:t>
            </a:r>
          </a:p>
          <a:p>
            <a:r>
              <a:rPr lang="en-US" dirty="0"/>
              <a:t>Study Path Forward </a:t>
            </a:r>
          </a:p>
          <a:p>
            <a:endParaRPr lang="en-US" dirty="0"/>
          </a:p>
          <a:p>
            <a:endParaRPr lang="en-US" dirty="0"/>
          </a:p>
        </p:txBody>
      </p:sp>
      <p:sp>
        <p:nvSpPr>
          <p:cNvPr id="4" name="Slide Number Placeholder 3">
            <a:extLst>
              <a:ext uri="{FF2B5EF4-FFF2-40B4-BE49-F238E27FC236}">
                <a16:creationId xmlns:a16="http://schemas.microsoft.com/office/drawing/2014/main" id="{E8256ED7-0F46-4C47-BBD8-4513F5A6DE77}"/>
              </a:ext>
            </a:extLst>
          </p:cNvPr>
          <p:cNvSpPr>
            <a:spLocks noGrp="1"/>
          </p:cNvSpPr>
          <p:nvPr>
            <p:ph type="sldNum" sz="quarter" idx="12"/>
          </p:nvPr>
        </p:nvSpPr>
        <p:spPr>
          <a:xfrm>
            <a:off x="0" y="6361907"/>
            <a:ext cx="2743200" cy="365125"/>
          </a:xfrm>
        </p:spPr>
        <p:txBody>
          <a:bodyPr/>
          <a:lstStyle/>
          <a:p>
            <a:pPr indent="292100" algn="l"/>
            <a:fld id="{9B7B01A3-0F60-BD49-AF36-7F51ED692865}" type="slidenum">
              <a:rPr lang="en-US" smtClean="0"/>
              <a:pPr indent="292100" algn="l"/>
              <a:t>2</a:t>
            </a:fld>
            <a:endParaRPr lang="en-US" dirty="0"/>
          </a:p>
        </p:txBody>
      </p:sp>
    </p:spTree>
    <p:extLst>
      <p:ext uri="{BB962C8B-B14F-4D97-AF65-F5344CB8AC3E}">
        <p14:creationId xmlns:p14="http://schemas.microsoft.com/office/powerpoint/2010/main" val="2399102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516810" y="735346"/>
            <a:ext cx="8795062" cy="5017965"/>
            <a:chOff x="642936" y="712788"/>
            <a:chExt cx="8795062" cy="5017965"/>
          </a:xfrm>
        </p:grpSpPr>
        <p:pic>
          <p:nvPicPr>
            <p:cNvPr id="5" name="Picture 4"/>
            <p:cNvPicPr>
              <a:picLocks noChangeAspect="1"/>
            </p:cNvPicPr>
            <p:nvPr/>
          </p:nvPicPr>
          <p:blipFill rotWithShape="1">
            <a:blip r:embed="rId3"/>
            <a:srcRect l="13240" t="24905" r="17172" b="22770"/>
            <a:stretch/>
          </p:blipFill>
          <p:spPr>
            <a:xfrm>
              <a:off x="657224" y="1554480"/>
              <a:ext cx="8651393" cy="4114800"/>
            </a:xfrm>
            <a:prstGeom prst="rect">
              <a:avLst/>
            </a:prstGeom>
          </p:spPr>
        </p:pic>
        <p:sp>
          <p:nvSpPr>
            <p:cNvPr id="7" name="Rectangle 6"/>
            <p:cNvSpPr/>
            <p:nvPr/>
          </p:nvSpPr>
          <p:spPr>
            <a:xfrm>
              <a:off x="9086850" y="712788"/>
              <a:ext cx="351148" cy="755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642936" y="1327149"/>
              <a:ext cx="342900" cy="887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593618" y="5070354"/>
              <a:ext cx="836132" cy="660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p:cNvGrpSpPr/>
          <p:nvPr/>
        </p:nvGrpSpPr>
        <p:grpSpPr>
          <a:xfrm>
            <a:off x="4856794" y="735345"/>
            <a:ext cx="6504231" cy="5632543"/>
            <a:chOff x="4982920" y="712787"/>
            <a:chExt cx="6504231" cy="5632543"/>
          </a:xfrm>
        </p:grpSpPr>
        <p:sp>
          <p:nvSpPr>
            <p:cNvPr id="6" name="Oval 5"/>
            <p:cNvSpPr/>
            <p:nvPr/>
          </p:nvSpPr>
          <p:spPr>
            <a:xfrm>
              <a:off x="9958388" y="712787"/>
              <a:ext cx="1528763" cy="12287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RMA Analysis and Findings</a:t>
              </a:r>
            </a:p>
          </p:txBody>
        </p:sp>
        <p:sp>
          <p:nvSpPr>
            <p:cNvPr id="12" name="Oval 11"/>
            <p:cNvSpPr/>
            <p:nvPr/>
          </p:nvSpPr>
          <p:spPr>
            <a:xfrm>
              <a:off x="9958388" y="2214562"/>
              <a:ext cx="1528763" cy="12287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System Safety Analysis and Findings</a:t>
              </a:r>
            </a:p>
          </p:txBody>
        </p:sp>
        <p:sp>
          <p:nvSpPr>
            <p:cNvPr id="13" name="Oval 12"/>
            <p:cNvSpPr/>
            <p:nvPr/>
          </p:nvSpPr>
          <p:spPr>
            <a:xfrm>
              <a:off x="9958387" y="5070354"/>
              <a:ext cx="1528763" cy="12287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Quality Assurance  and Findings</a:t>
              </a:r>
            </a:p>
          </p:txBody>
        </p:sp>
        <p:sp>
          <p:nvSpPr>
            <p:cNvPr id="14" name="Oval 13"/>
            <p:cNvSpPr/>
            <p:nvPr/>
          </p:nvSpPr>
          <p:spPr>
            <a:xfrm>
              <a:off x="9958387" y="3642458"/>
              <a:ext cx="1528763" cy="12287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SWA Analysis and Findings</a:t>
              </a:r>
            </a:p>
          </p:txBody>
        </p:sp>
        <p:sp>
          <p:nvSpPr>
            <p:cNvPr id="17" name="TextBox 16"/>
            <p:cNvSpPr txBox="1"/>
            <p:nvPr/>
          </p:nvSpPr>
          <p:spPr>
            <a:xfrm>
              <a:off x="6237752" y="1544016"/>
              <a:ext cx="3536530" cy="4801314"/>
            </a:xfrm>
            <a:prstGeom prst="rect">
              <a:avLst/>
            </a:prstGeom>
            <a:noFill/>
          </p:spPr>
          <p:txBody>
            <a:bodyPr wrap="square" rtlCol="0">
              <a:spAutoFit/>
            </a:bodyPr>
            <a:lstStyle/>
            <a:p>
              <a:r>
                <a:rPr lang="en-US" b="1" dirty="0">
                  <a:solidFill>
                    <a:srgbClr val="CC9900"/>
                  </a:solidFill>
                </a:rPr>
                <a:t>MAR</a:t>
              </a:r>
            </a:p>
            <a:p>
              <a:endParaRPr lang="en-US" b="1" dirty="0">
                <a:solidFill>
                  <a:srgbClr val="CC9900"/>
                </a:solidFill>
              </a:endParaRPr>
            </a:p>
            <a:p>
              <a:endParaRPr lang="en-US" b="1" dirty="0">
                <a:solidFill>
                  <a:srgbClr val="CC9900"/>
                </a:solidFill>
              </a:endParaRPr>
            </a:p>
            <a:p>
              <a:endParaRPr lang="en-US" b="1" dirty="0">
                <a:solidFill>
                  <a:srgbClr val="CC9900"/>
                </a:solidFill>
              </a:endParaRPr>
            </a:p>
            <a:p>
              <a:endParaRPr lang="en-US" b="1" dirty="0">
                <a:solidFill>
                  <a:srgbClr val="CC9900"/>
                </a:solidFill>
              </a:endParaRPr>
            </a:p>
            <a:p>
              <a:endParaRPr lang="en-US" b="1" dirty="0">
                <a:solidFill>
                  <a:srgbClr val="CC9900"/>
                </a:solidFill>
              </a:endParaRPr>
            </a:p>
            <a:p>
              <a:endParaRPr lang="en-US" b="1" dirty="0">
                <a:solidFill>
                  <a:srgbClr val="CC9900"/>
                </a:solidFill>
              </a:endParaRPr>
            </a:p>
            <a:p>
              <a:endParaRPr lang="en-US" b="1" dirty="0">
                <a:solidFill>
                  <a:srgbClr val="CC9900"/>
                </a:solidFill>
              </a:endParaRPr>
            </a:p>
            <a:p>
              <a:pPr algn="r"/>
              <a:r>
                <a:rPr lang="en-US" b="1" dirty="0">
                  <a:solidFill>
                    <a:srgbClr val="CC9900"/>
                  </a:solidFill>
                </a:rPr>
                <a:t>Waivers/</a:t>
              </a:r>
            </a:p>
            <a:p>
              <a:pPr algn="r"/>
              <a:r>
                <a:rPr lang="en-US" b="1" dirty="0">
                  <a:solidFill>
                    <a:srgbClr val="CC9900"/>
                  </a:solidFill>
                </a:rPr>
                <a:t>Deviations</a:t>
              </a:r>
            </a:p>
            <a:p>
              <a:pPr algn="r"/>
              <a:endParaRPr lang="en-US" b="1" dirty="0">
                <a:solidFill>
                  <a:srgbClr val="CC9900"/>
                </a:solidFill>
              </a:endParaRPr>
            </a:p>
            <a:p>
              <a:pPr algn="r"/>
              <a:endParaRPr lang="en-US" b="1" dirty="0">
                <a:solidFill>
                  <a:srgbClr val="CC9900"/>
                </a:solidFill>
              </a:endParaRPr>
            </a:p>
            <a:p>
              <a:pPr algn="r"/>
              <a:endParaRPr lang="en-US" b="1" dirty="0">
                <a:solidFill>
                  <a:srgbClr val="CC9900"/>
                </a:solidFill>
              </a:endParaRPr>
            </a:p>
            <a:p>
              <a:pPr algn="r"/>
              <a:endParaRPr lang="en-US" b="1" dirty="0">
                <a:solidFill>
                  <a:srgbClr val="CC9900"/>
                </a:solidFill>
              </a:endParaRPr>
            </a:p>
            <a:p>
              <a:pPr algn="r"/>
              <a:r>
                <a:rPr lang="en-US" b="1" dirty="0">
                  <a:solidFill>
                    <a:srgbClr val="CC9900"/>
                  </a:solidFill>
                </a:rPr>
                <a:t>MRB/ARB Data</a:t>
              </a:r>
            </a:p>
            <a:p>
              <a:pPr algn="r"/>
              <a:endParaRPr lang="en-US" b="1" dirty="0">
                <a:solidFill>
                  <a:srgbClr val="CC9900"/>
                </a:solidFill>
              </a:endParaRPr>
            </a:p>
            <a:p>
              <a:r>
                <a:rPr lang="en-US" b="1" dirty="0">
                  <a:solidFill>
                    <a:srgbClr val="CC9900"/>
                  </a:solidFill>
                </a:rPr>
                <a:t>Supplier Data                  META</a:t>
              </a:r>
            </a:p>
          </p:txBody>
        </p:sp>
        <p:cxnSp>
          <p:nvCxnSpPr>
            <p:cNvPr id="19" name="Straight Arrow Connector 18"/>
            <p:cNvCxnSpPr/>
            <p:nvPr/>
          </p:nvCxnSpPr>
          <p:spPr>
            <a:xfrm flipV="1">
              <a:off x="5157788" y="1458916"/>
              <a:ext cx="4800599" cy="2410014"/>
            </a:xfrm>
            <a:prstGeom prst="straightConnector1">
              <a:avLst/>
            </a:prstGeom>
            <a:ln w="22225">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2" idx="2"/>
            </p:cNvCxnSpPr>
            <p:nvPr/>
          </p:nvCxnSpPr>
          <p:spPr>
            <a:xfrm flipV="1">
              <a:off x="5700713" y="2828925"/>
              <a:ext cx="4257675" cy="1040005"/>
            </a:xfrm>
            <a:prstGeom prst="straightConnector1">
              <a:avLst/>
            </a:prstGeom>
            <a:ln w="22225">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14" idx="3"/>
            </p:cNvCxnSpPr>
            <p:nvPr/>
          </p:nvCxnSpPr>
          <p:spPr>
            <a:xfrm>
              <a:off x="5272088" y="3944510"/>
              <a:ext cx="4910181" cy="746730"/>
            </a:xfrm>
            <a:prstGeom prst="straightConnector1">
              <a:avLst/>
            </a:prstGeom>
            <a:ln w="22225">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982920" y="3822401"/>
              <a:ext cx="4975466" cy="1776940"/>
            </a:xfrm>
            <a:prstGeom prst="straightConnector1">
              <a:avLst/>
            </a:prstGeom>
            <a:ln w="22225">
              <a:prstDash val="sysDash"/>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939418" y="-10129"/>
            <a:ext cx="7892842" cy="1223819"/>
          </a:xfrm>
          <a:solidFill>
            <a:schemeClr val="tx1"/>
          </a:solidFill>
        </p:spPr>
        <p:txBody>
          <a:bodyPr>
            <a:normAutofit/>
          </a:bodyPr>
          <a:lstStyle/>
          <a:p>
            <a:r>
              <a:rPr lang="en-US" dirty="0"/>
              <a:t>Motivation</a:t>
            </a:r>
          </a:p>
        </p:txBody>
      </p:sp>
      <p:sp>
        <p:nvSpPr>
          <p:cNvPr id="3" name="Slide Number Placeholder 2">
            <a:extLst>
              <a:ext uri="{FF2B5EF4-FFF2-40B4-BE49-F238E27FC236}">
                <a16:creationId xmlns:a16="http://schemas.microsoft.com/office/drawing/2014/main" id="{462ABC7A-2587-4166-A7C5-61EB02C01064}"/>
              </a:ext>
            </a:extLst>
          </p:cNvPr>
          <p:cNvSpPr>
            <a:spLocks noGrp="1"/>
          </p:cNvSpPr>
          <p:nvPr>
            <p:ph type="sldNum" sz="quarter" idx="12"/>
          </p:nvPr>
        </p:nvSpPr>
        <p:spPr>
          <a:xfrm>
            <a:off x="0" y="6326825"/>
            <a:ext cx="2743200" cy="365125"/>
          </a:xfrm>
        </p:spPr>
        <p:txBody>
          <a:bodyPr/>
          <a:lstStyle/>
          <a:p>
            <a:pPr indent="292100" algn="l"/>
            <a:fld id="{9B7B01A3-0F60-BD49-AF36-7F51ED692865}" type="slidenum">
              <a:rPr lang="en-US" smtClean="0"/>
              <a:pPr indent="292100" algn="l"/>
              <a:t>3</a:t>
            </a:fld>
            <a:endParaRPr lang="en-US" dirty="0"/>
          </a:p>
        </p:txBody>
      </p:sp>
    </p:spTree>
    <p:extLst>
      <p:ext uri="{BB962C8B-B14F-4D97-AF65-F5344CB8AC3E}">
        <p14:creationId xmlns:p14="http://schemas.microsoft.com/office/powerpoint/2010/main" val="96603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7771-9DEC-47B5-837E-89908957721D}"/>
              </a:ext>
            </a:extLst>
          </p:cNvPr>
          <p:cNvSpPr>
            <a:spLocks noGrp="1"/>
          </p:cNvSpPr>
          <p:nvPr>
            <p:ph type="title"/>
          </p:nvPr>
        </p:nvSpPr>
        <p:spPr/>
        <p:txBody>
          <a:bodyPr/>
          <a:lstStyle/>
          <a:p>
            <a:r>
              <a:rPr lang="en-US" sz="4400" kern="0" dirty="0"/>
              <a:t>MBSMAI Goals/Objectives</a:t>
            </a:r>
            <a:endParaRPr lang="en-US" dirty="0"/>
          </a:p>
        </p:txBody>
      </p:sp>
      <p:graphicFrame>
        <p:nvGraphicFramePr>
          <p:cNvPr id="4" name="Table 6">
            <a:extLst>
              <a:ext uri="{FF2B5EF4-FFF2-40B4-BE49-F238E27FC236}">
                <a16:creationId xmlns:a16="http://schemas.microsoft.com/office/drawing/2014/main" id="{F26A10BA-1309-4457-9E0F-FDF74C144938}"/>
              </a:ext>
            </a:extLst>
          </p:cNvPr>
          <p:cNvGraphicFramePr>
            <a:graphicFrameLocks noGrp="1"/>
          </p:cNvGraphicFramePr>
          <p:nvPr/>
        </p:nvGraphicFramePr>
        <p:xfrm>
          <a:off x="302344" y="1371369"/>
          <a:ext cx="11587312" cy="4734757"/>
        </p:xfrm>
        <a:graphic>
          <a:graphicData uri="http://schemas.openxmlformats.org/drawingml/2006/table">
            <a:tbl>
              <a:tblPr firstRow="1" bandRow="1">
                <a:tableStyleId>{5C22544A-7EE6-4342-B048-85BDC9FD1C3A}</a:tableStyleId>
              </a:tblPr>
              <a:tblGrid>
                <a:gridCol w="1492001">
                  <a:extLst>
                    <a:ext uri="{9D8B030D-6E8A-4147-A177-3AD203B41FA5}">
                      <a16:colId xmlns:a16="http://schemas.microsoft.com/office/drawing/2014/main" val="2449294545"/>
                    </a:ext>
                  </a:extLst>
                </a:gridCol>
                <a:gridCol w="3065861">
                  <a:extLst>
                    <a:ext uri="{9D8B030D-6E8A-4147-A177-3AD203B41FA5}">
                      <a16:colId xmlns:a16="http://schemas.microsoft.com/office/drawing/2014/main" val="41702155"/>
                    </a:ext>
                  </a:extLst>
                </a:gridCol>
                <a:gridCol w="3371850">
                  <a:extLst>
                    <a:ext uri="{9D8B030D-6E8A-4147-A177-3AD203B41FA5}">
                      <a16:colId xmlns:a16="http://schemas.microsoft.com/office/drawing/2014/main" val="632440157"/>
                    </a:ext>
                  </a:extLst>
                </a:gridCol>
                <a:gridCol w="3657600">
                  <a:extLst>
                    <a:ext uri="{9D8B030D-6E8A-4147-A177-3AD203B41FA5}">
                      <a16:colId xmlns:a16="http://schemas.microsoft.com/office/drawing/2014/main" val="593554839"/>
                    </a:ext>
                  </a:extLst>
                </a:gridCol>
              </a:tblGrid>
              <a:tr h="609597">
                <a:tc>
                  <a:txBody>
                    <a:bodyPr/>
                    <a:lstStyle/>
                    <a:p>
                      <a:endParaRPr lang="en-US" b="1" dirty="0"/>
                    </a:p>
                  </a:txBody>
                  <a:tcPr/>
                </a:tc>
                <a:tc>
                  <a:txBody>
                    <a:bodyPr/>
                    <a:lstStyle/>
                    <a:p>
                      <a:r>
                        <a:rPr lang="en-US" sz="1600" dirty="0"/>
                        <a:t>Phase 1: Reliability</a:t>
                      </a:r>
                    </a:p>
                    <a:p>
                      <a:r>
                        <a:rPr lang="en-US" sz="1400" dirty="0"/>
                        <a:t>FY19-FY20 </a:t>
                      </a:r>
                    </a:p>
                    <a:p>
                      <a:r>
                        <a:rPr lang="en-US" sz="1400" dirty="0"/>
                        <a:t>(Completed)</a:t>
                      </a:r>
                    </a:p>
                  </a:txBody>
                  <a:tcPr/>
                </a:tc>
                <a:tc>
                  <a:txBody>
                    <a:bodyPr/>
                    <a:lstStyle/>
                    <a:p>
                      <a:r>
                        <a:rPr lang="en-US" sz="1600" dirty="0"/>
                        <a:t>Phase 2: System</a:t>
                      </a:r>
                      <a:r>
                        <a:rPr lang="en-US" sz="1600" baseline="0" dirty="0"/>
                        <a:t> Safety &amp; System</a:t>
                      </a:r>
                      <a:endParaRPr lang="en-US" sz="1600" dirty="0"/>
                    </a:p>
                    <a:p>
                      <a:r>
                        <a:rPr lang="en-US" sz="1400" dirty="0"/>
                        <a:t>FY21-FY22 (Complete)</a:t>
                      </a:r>
                    </a:p>
                  </a:txBody>
                  <a:tcPr/>
                </a:tc>
                <a:tc>
                  <a:txBody>
                    <a:bodyPr/>
                    <a:lstStyle/>
                    <a:p>
                      <a:r>
                        <a:rPr lang="en-US" sz="1600" dirty="0"/>
                        <a:t>Phase 3: QE &amp; SWA</a:t>
                      </a:r>
                    </a:p>
                    <a:p>
                      <a:r>
                        <a:rPr lang="en-US" sz="1400" dirty="0"/>
                        <a:t>EST:FY23</a:t>
                      </a:r>
                    </a:p>
                  </a:txBody>
                  <a:tcPr/>
                </a:tc>
                <a:extLst>
                  <a:ext uri="{0D108BD9-81ED-4DB2-BD59-A6C34878D82A}">
                    <a16:rowId xmlns:a16="http://schemas.microsoft.com/office/drawing/2014/main" val="1726175151"/>
                  </a:ext>
                </a:extLst>
              </a:tr>
              <a:tr h="589477">
                <a:tc rowSpan="4">
                  <a:txBody>
                    <a:bodyPr/>
                    <a:lstStyle/>
                    <a:p>
                      <a:r>
                        <a:rPr lang="en-US" sz="1600" b="1" dirty="0">
                          <a:solidFill>
                            <a:schemeClr val="bg1"/>
                          </a:solidFill>
                        </a:rPr>
                        <a:t>Objectives</a:t>
                      </a:r>
                    </a:p>
                  </a:txBody>
                  <a:tcPr>
                    <a:solidFill>
                      <a:schemeClr val="accent1"/>
                    </a:solidFill>
                  </a:tcPr>
                </a:tc>
                <a:tc>
                  <a:txBody>
                    <a:bodyPr/>
                    <a:lstStyle/>
                    <a:p>
                      <a:pPr marL="285750" indent="-285750">
                        <a:buFont typeface="Wingdings" panose="05000000000000000000" pitchFamily="2" charset="2"/>
                        <a:buChar char="ü"/>
                      </a:pPr>
                      <a:r>
                        <a:rPr lang="en-US" sz="1200" dirty="0"/>
                        <a:t>Evaluate utility</a:t>
                      </a:r>
                      <a:r>
                        <a:rPr lang="en-US" sz="1200" baseline="0" dirty="0"/>
                        <a:t> and </a:t>
                      </a:r>
                      <a:r>
                        <a:rPr lang="en-US" sz="1200" dirty="0"/>
                        <a:t>compatibility with NASA Reliability Engineering Analysis.</a:t>
                      </a:r>
                    </a:p>
                  </a:txBody>
                  <a:tcPr/>
                </a:tc>
                <a:tc>
                  <a:txBody>
                    <a:bodyPr/>
                    <a:lstStyle/>
                    <a:p>
                      <a:pPr marL="285750" indent="-285750">
                        <a:buFont typeface="Wingdings" panose="05000000000000000000" pitchFamily="2" charset="2"/>
                        <a:buChar char="ü"/>
                      </a:pPr>
                      <a:r>
                        <a:rPr lang="en-US" sz="1200" dirty="0"/>
                        <a:t>Evaluate utility</a:t>
                      </a:r>
                      <a:r>
                        <a:rPr lang="en-US" sz="1200" baseline="0" dirty="0"/>
                        <a:t> and </a:t>
                      </a:r>
                      <a:r>
                        <a:rPr lang="en-US" sz="1200" dirty="0"/>
                        <a:t>compatibility with NASA System Safety Engineering Analysis.</a:t>
                      </a:r>
                    </a:p>
                  </a:txBody>
                  <a:tcPr/>
                </a:tc>
                <a:tc>
                  <a:txBody>
                    <a:bodyPr/>
                    <a:lstStyle/>
                    <a:p>
                      <a:pPr marL="171450" indent="-171450">
                        <a:buFont typeface="Arial" panose="020B0604020202020204" pitchFamily="34" charset="0"/>
                        <a:buChar char="•"/>
                      </a:pPr>
                      <a:r>
                        <a:rPr lang="en-US" sz="1200" dirty="0"/>
                        <a:t>Evaluate utility</a:t>
                      </a:r>
                      <a:r>
                        <a:rPr lang="en-US" sz="1200" baseline="0" dirty="0"/>
                        <a:t> and </a:t>
                      </a:r>
                      <a:r>
                        <a:rPr lang="en-US" sz="1200" dirty="0"/>
                        <a:t>compatibility Software Assurance and Quality Engineering</a:t>
                      </a:r>
                    </a:p>
                  </a:txBody>
                  <a:tcPr/>
                </a:tc>
                <a:extLst>
                  <a:ext uri="{0D108BD9-81ED-4DB2-BD59-A6C34878D82A}">
                    <a16:rowId xmlns:a16="http://schemas.microsoft.com/office/drawing/2014/main" val="2122358406"/>
                  </a:ext>
                </a:extLst>
              </a:tr>
              <a:tr h="308773">
                <a:tc vMerge="1">
                  <a:txBody>
                    <a:bodyPr/>
                    <a:lstStyle/>
                    <a:p>
                      <a:endParaRPr lang="en-US" sz="1600" b="1" dirty="0"/>
                    </a:p>
                  </a:txBody>
                  <a:tcPr/>
                </a:tc>
                <a:tc>
                  <a:txBody>
                    <a:bodyPr/>
                    <a:lstStyle/>
                    <a:p>
                      <a:pPr marL="285750" indent="-285750">
                        <a:buFont typeface="Wingdings" panose="05000000000000000000" pitchFamily="2" charset="2"/>
                        <a:buChar char="ü"/>
                      </a:pPr>
                      <a:r>
                        <a:rPr lang="en-US" sz="1200" dirty="0"/>
                        <a:t>Provide Modeling Guidance </a:t>
                      </a:r>
                    </a:p>
                    <a:p>
                      <a:pPr marL="285750" indent="-285750">
                        <a:buFont typeface="Wingdings" panose="05000000000000000000" pitchFamily="2" charset="2"/>
                        <a:buChar char="ü"/>
                      </a:pPr>
                      <a:r>
                        <a:rPr lang="en-US" sz="1200" dirty="0"/>
                        <a:t>Generate/Share Reference Model</a:t>
                      </a:r>
                    </a:p>
                  </a:txBody>
                  <a:tcPr/>
                </a:tc>
                <a:tc>
                  <a:txBody>
                    <a:bodyPr/>
                    <a:lstStyle/>
                    <a:p>
                      <a:pPr marL="285750" indent="-285750">
                        <a:buFont typeface="Wingdings" panose="05000000000000000000" pitchFamily="2" charset="2"/>
                        <a:buChar char="ü"/>
                      </a:pPr>
                      <a:r>
                        <a:rPr lang="en-US" sz="1200" dirty="0"/>
                        <a:t>Provide updated Modeling Guidance</a:t>
                      </a:r>
                    </a:p>
                    <a:p>
                      <a:pPr marL="285750" indent="-285750">
                        <a:buFont typeface="Wingdings" panose="05000000000000000000" pitchFamily="2" charset="2"/>
                        <a:buChar char="Ø"/>
                      </a:pPr>
                      <a:r>
                        <a:rPr lang="en-US" sz="1200" dirty="0"/>
                        <a:t>Update/Share Reference Model</a:t>
                      </a:r>
                    </a:p>
                  </a:txBody>
                  <a:tcPr/>
                </a:tc>
                <a:tc>
                  <a:txBody>
                    <a:bodyPr/>
                    <a:lstStyle/>
                    <a:p>
                      <a:pPr marL="285750" indent="-285750">
                        <a:buFont typeface="Arial" panose="020B0604020202020204" pitchFamily="34" charset="0"/>
                        <a:buChar char="•"/>
                      </a:pPr>
                      <a:r>
                        <a:rPr lang="en-US" sz="1200" dirty="0"/>
                        <a:t>Provide updated Modeling Guidance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Update/Share Reference Model</a:t>
                      </a:r>
                    </a:p>
                  </a:txBody>
                  <a:tcPr/>
                </a:tc>
                <a:extLst>
                  <a:ext uri="{0D108BD9-81ED-4DB2-BD59-A6C34878D82A}">
                    <a16:rowId xmlns:a16="http://schemas.microsoft.com/office/drawing/2014/main" val="3166544871"/>
                  </a:ext>
                </a:extLst>
              </a:tr>
              <a:tr h="421055">
                <a:tc vMerge="1">
                  <a:txBody>
                    <a:bodyPr/>
                    <a:lstStyle/>
                    <a:p>
                      <a:endParaRPr lang="en-US" sz="1600" b="1" dirty="0"/>
                    </a:p>
                  </a:txBody>
                  <a:tcPr/>
                </a:tc>
                <a:tc>
                  <a:txBody>
                    <a:bodyPr/>
                    <a:lstStyle/>
                    <a:p>
                      <a:pPr marL="285750" indent="-285750">
                        <a:buFont typeface="Wingdings" panose="05000000000000000000" pitchFamily="2" charset="2"/>
                        <a:buChar char="ü"/>
                      </a:pPr>
                      <a:r>
                        <a:rPr lang="en-US" sz="1200" dirty="0"/>
                        <a:t>Provide Recommendations for MBMA/</a:t>
                      </a:r>
                      <a:r>
                        <a:rPr lang="en-US" sz="1200" dirty="0" err="1"/>
                        <a:t>MBx</a:t>
                      </a:r>
                      <a:r>
                        <a:rPr lang="en-US" sz="1200" dirty="0"/>
                        <a:t> Process Strategies </a:t>
                      </a:r>
                    </a:p>
                  </a:txBody>
                  <a:tcPr/>
                </a:tc>
                <a:tc>
                  <a:txBody>
                    <a:bodyPr/>
                    <a:lstStyle/>
                    <a:p>
                      <a:pPr marL="285750" indent="-285750">
                        <a:buFont typeface="Wingdings" panose="05000000000000000000" pitchFamily="2" charset="2"/>
                        <a:buChar char="ü"/>
                      </a:pPr>
                      <a:r>
                        <a:rPr lang="en-US" sz="1200" dirty="0"/>
                        <a:t>Updates Recommendations for MBMA/</a:t>
                      </a:r>
                      <a:r>
                        <a:rPr lang="en-US" sz="1200" dirty="0" err="1"/>
                        <a:t>MBx</a:t>
                      </a:r>
                      <a:r>
                        <a:rPr lang="en-US" sz="1200" dirty="0"/>
                        <a:t> Process Strategies </a:t>
                      </a:r>
                    </a:p>
                  </a:txBody>
                  <a:tcPr/>
                </a:tc>
                <a:tc>
                  <a:txBody>
                    <a:bodyPr/>
                    <a:lstStyle/>
                    <a:p>
                      <a:pPr marL="285750" indent="-285750">
                        <a:buFont typeface="Arial" panose="020B0604020202020204" pitchFamily="34" charset="0"/>
                        <a:buChar char="•"/>
                      </a:pPr>
                      <a:r>
                        <a:rPr lang="en-US" sz="1200" dirty="0"/>
                        <a:t>Updates Recommendations for MBMA/</a:t>
                      </a:r>
                      <a:r>
                        <a:rPr lang="en-US" sz="1200" dirty="0" err="1"/>
                        <a:t>MBx</a:t>
                      </a:r>
                      <a:r>
                        <a:rPr lang="en-US" sz="1200" dirty="0"/>
                        <a:t> Process Strategies </a:t>
                      </a:r>
                    </a:p>
                  </a:txBody>
                  <a:tcPr/>
                </a:tc>
                <a:extLst>
                  <a:ext uri="{0D108BD9-81ED-4DB2-BD59-A6C34878D82A}">
                    <a16:rowId xmlns:a16="http://schemas.microsoft.com/office/drawing/2014/main" val="1828888788"/>
                  </a:ext>
                </a:extLst>
              </a:tr>
              <a:tr h="589477">
                <a:tc vMerge="1">
                  <a:txBody>
                    <a:bodyPr/>
                    <a:lstStyle/>
                    <a:p>
                      <a:endParaRPr lang="en-US" sz="1600" b="1"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t>Support modeling environment</a:t>
                      </a:r>
                      <a:r>
                        <a:rPr lang="en-US" sz="1200" baseline="0" dirty="0"/>
                        <a:t>/tool definition/development by providing requirements for enable SMA.</a:t>
                      </a:r>
                      <a:endParaRPr lang="en-US" sz="1200"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t>Update </a:t>
                      </a:r>
                      <a:r>
                        <a:rPr lang="en-US" sz="1200" baseline="0" dirty="0"/>
                        <a:t>requirements for environments/tools to enable SMA.</a:t>
                      </a:r>
                      <a:endParaRPr lang="en-US" sz="1200"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Update </a:t>
                      </a:r>
                      <a:r>
                        <a:rPr lang="en-US" sz="1200" baseline="0" dirty="0"/>
                        <a:t>requirements for environments/tools to enable SMA.</a:t>
                      </a:r>
                      <a:endParaRPr lang="en-US" sz="1200" dirty="0"/>
                    </a:p>
                  </a:txBody>
                  <a:tcPr/>
                </a:tc>
                <a:extLst>
                  <a:ext uri="{0D108BD9-81ED-4DB2-BD59-A6C34878D82A}">
                    <a16:rowId xmlns:a16="http://schemas.microsoft.com/office/drawing/2014/main" val="1945922904"/>
                  </a:ext>
                </a:extLst>
              </a:tr>
              <a:tr h="432154">
                <a:tc>
                  <a:txBody>
                    <a:bodyPr/>
                    <a:lstStyle/>
                    <a:p>
                      <a:r>
                        <a:rPr lang="en-US" sz="1600" b="1" dirty="0">
                          <a:solidFill>
                            <a:schemeClr val="bg1"/>
                          </a:solidFill>
                        </a:rPr>
                        <a:t>Deliverables</a:t>
                      </a:r>
                    </a:p>
                  </a:txBody>
                  <a:tcPr>
                    <a:solidFill>
                      <a:schemeClr val="accent1"/>
                    </a:solidFill>
                  </a:tcPr>
                </a:tc>
                <a:tc>
                  <a:txBody>
                    <a:bodyPr/>
                    <a:lstStyle/>
                    <a:p>
                      <a:pPr marL="171450" indent="-171450">
                        <a:buFont typeface="Wingdings" panose="05000000000000000000" pitchFamily="2" charset="2"/>
                        <a:buChar char="ü"/>
                      </a:pPr>
                      <a:r>
                        <a:rPr lang="en-US" sz="1200" dirty="0"/>
                        <a:t>NTRS Reports</a:t>
                      </a:r>
                      <a:r>
                        <a:rPr lang="en-US" sz="1200" baseline="0" dirty="0"/>
                        <a:t>, Modeling Tips, RAMS report, Presentations. (Includes model-based RE artifacts)</a:t>
                      </a:r>
                      <a:endParaRPr lang="en-US" sz="12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NTRS Reports</a:t>
                      </a:r>
                      <a:r>
                        <a:rPr lang="en-US" sz="1200" baseline="0" dirty="0"/>
                        <a:t>, Modeling Tips, Conference report/poster, Presentations. </a:t>
                      </a:r>
                      <a:r>
                        <a:rPr lang="en-US" sz="1200" baseline="0" dirty="0" err="1"/>
                        <a:t>Smallsat</a:t>
                      </a:r>
                      <a:r>
                        <a:rPr lang="en-US" sz="1200" baseline="0" dirty="0"/>
                        <a:t>/generic model, (Includes model-based SS/RE artifacts)</a:t>
                      </a:r>
                      <a:endParaRPr lang="en-US" sz="12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NTRS Reports</a:t>
                      </a:r>
                      <a:r>
                        <a:rPr lang="en-US" sz="1200" baseline="0" dirty="0"/>
                        <a:t>, Modeling Tips, Conference report/poster, Presentations. (Includes model-based SWA/QE/RE artifacts)</a:t>
                      </a:r>
                      <a:endParaRPr lang="en-US" sz="1200" dirty="0"/>
                    </a:p>
                  </a:txBody>
                  <a:tcPr/>
                </a:tc>
                <a:extLst>
                  <a:ext uri="{0D108BD9-81ED-4DB2-BD59-A6C34878D82A}">
                    <a16:rowId xmlns:a16="http://schemas.microsoft.com/office/drawing/2014/main" val="807870246"/>
                  </a:ext>
                </a:extLst>
              </a:tr>
              <a:tr h="6274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Potential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Benefits </a:t>
                      </a:r>
                    </a:p>
                  </a:txBody>
                  <a:tcPr>
                    <a:solidFill>
                      <a:schemeClr val="accent1"/>
                    </a:solidFill>
                  </a:tcPr>
                </a:tc>
                <a:tc>
                  <a:txBody>
                    <a:bodyPr/>
                    <a:lstStyle/>
                    <a:p>
                      <a:r>
                        <a:rPr lang="en-US" sz="1200" dirty="0"/>
                        <a:t>Analyst Agnostic</a:t>
                      </a:r>
                      <a:r>
                        <a:rPr lang="en-US" sz="1200" baseline="0" dirty="0"/>
                        <a:t> Project Support. Reduced time/costs, Increased analysis, Increased timely influence</a:t>
                      </a:r>
                    </a:p>
                    <a:p>
                      <a:endParaRPr lang="en-US" sz="1200" baseline="0" dirty="0"/>
                    </a:p>
                    <a:p>
                      <a:pPr marL="171450" indent="-171450">
                        <a:buFont typeface="Wingdings" panose="05000000000000000000" pitchFamily="2" charset="2"/>
                        <a:buChar char="ü"/>
                      </a:pPr>
                      <a:r>
                        <a:rPr lang="en-US" sz="1200" baseline="0" dirty="0" err="1"/>
                        <a:t>MBx</a:t>
                      </a:r>
                      <a:r>
                        <a:rPr lang="en-US" sz="1200" baseline="0" dirty="0"/>
                        <a:t> Skills developed and knowledge gained</a:t>
                      </a:r>
                      <a:endParaRPr lang="en-US" sz="12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Analyst Agnostic</a:t>
                      </a:r>
                      <a:r>
                        <a:rPr lang="en-US" sz="1200" baseline="0" dirty="0"/>
                        <a:t> Project Support. Reduced time/costs, Increased analysis, Increased timely influence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aseline="0" dirty="0"/>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aseline="0" dirty="0"/>
                        <a:t>More </a:t>
                      </a:r>
                      <a:r>
                        <a:rPr lang="en-US" sz="1200" baseline="0" dirty="0" err="1"/>
                        <a:t>MBx</a:t>
                      </a:r>
                      <a:r>
                        <a:rPr lang="en-US" sz="1200" baseline="0" dirty="0"/>
                        <a:t> Skills developed and knowledge gained</a:t>
                      </a:r>
                      <a:endParaRPr lang="en-US" sz="12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SWA – Requirement tracking, Analyst Agnostic</a:t>
                      </a:r>
                      <a:r>
                        <a:rPr lang="en-US" sz="1200" baseline="0" dirty="0"/>
                        <a:t> Project Support. Reduced time/costs, Increased analysis, Increased timely influence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QA - Automated MAR generation/verification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RE- SW FMECAs/FTs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More </a:t>
                      </a:r>
                      <a:r>
                        <a:rPr lang="en-US" sz="1200" baseline="0" dirty="0" err="1"/>
                        <a:t>MBx</a:t>
                      </a:r>
                      <a:r>
                        <a:rPr lang="en-US" sz="1200" baseline="0" dirty="0"/>
                        <a:t> Skills developed and knowledge gained</a:t>
                      </a:r>
                      <a:endParaRPr lang="en-US" sz="1200" dirty="0"/>
                    </a:p>
                  </a:txBody>
                  <a:tcPr/>
                </a:tc>
                <a:extLst>
                  <a:ext uri="{0D108BD9-81ED-4DB2-BD59-A6C34878D82A}">
                    <a16:rowId xmlns:a16="http://schemas.microsoft.com/office/drawing/2014/main" val="2570331765"/>
                  </a:ext>
                </a:extLst>
              </a:tr>
            </a:tbl>
          </a:graphicData>
        </a:graphic>
      </p:graphicFrame>
      <p:sp>
        <p:nvSpPr>
          <p:cNvPr id="3" name="Slide Number Placeholder 2">
            <a:extLst>
              <a:ext uri="{FF2B5EF4-FFF2-40B4-BE49-F238E27FC236}">
                <a16:creationId xmlns:a16="http://schemas.microsoft.com/office/drawing/2014/main" id="{43B39B66-8828-46F7-8C03-C7C57CBFC358}"/>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4</a:t>
            </a:fld>
            <a:endParaRPr lang="en-US" dirty="0"/>
          </a:p>
        </p:txBody>
      </p:sp>
    </p:spTree>
    <p:extLst>
      <p:ext uri="{BB962C8B-B14F-4D97-AF65-F5344CB8AC3E}">
        <p14:creationId xmlns:p14="http://schemas.microsoft.com/office/powerpoint/2010/main" val="2210549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10">
            <a:extLst>
              <a:ext uri="{FF2B5EF4-FFF2-40B4-BE49-F238E27FC236}">
                <a16:creationId xmlns:a16="http://schemas.microsoft.com/office/drawing/2014/main" id="{A6EFDA49-56BA-4AE5-835E-55280C9D4FA2}"/>
              </a:ext>
            </a:extLst>
          </p:cNvPr>
          <p:cNvSpPr/>
          <p:nvPr/>
        </p:nvSpPr>
        <p:spPr bwMode="auto">
          <a:xfrm>
            <a:off x="5817480" y="4390777"/>
            <a:ext cx="1831907" cy="2061015"/>
          </a:xfrm>
          <a:prstGeom prst="roundRect">
            <a:avLst/>
          </a:prstGeom>
          <a:solidFill>
            <a:srgbClr val="BBE0E3"/>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p:txBody>
      </p:sp>
      <p:sp>
        <p:nvSpPr>
          <p:cNvPr id="2" name="Title 1"/>
          <p:cNvSpPr>
            <a:spLocks noGrp="1"/>
          </p:cNvSpPr>
          <p:nvPr>
            <p:ph type="title"/>
          </p:nvPr>
        </p:nvSpPr>
        <p:spPr/>
        <p:txBody>
          <a:bodyPr/>
          <a:lstStyle/>
          <a:p>
            <a:r>
              <a:rPr lang="en-US" dirty="0"/>
              <a:t>MBSMAI Methodology for System Safety</a:t>
            </a:r>
          </a:p>
        </p:txBody>
      </p:sp>
      <p:pic>
        <p:nvPicPr>
          <p:cNvPr id="5" name="Picture 4"/>
          <p:cNvPicPr>
            <a:picLocks noChangeAspect="1"/>
          </p:cNvPicPr>
          <p:nvPr/>
        </p:nvPicPr>
        <p:blipFill>
          <a:blip r:embed="rId3"/>
          <a:stretch>
            <a:fillRect/>
          </a:stretch>
        </p:blipFill>
        <p:spPr>
          <a:xfrm>
            <a:off x="577482" y="2387241"/>
            <a:ext cx="4027452" cy="3828789"/>
          </a:xfrm>
          <a:prstGeom prst="rect">
            <a:avLst/>
          </a:prstGeom>
        </p:spPr>
      </p:pic>
      <p:sp>
        <p:nvSpPr>
          <p:cNvPr id="16" name="TextBox 15"/>
          <p:cNvSpPr txBox="1"/>
          <p:nvPr/>
        </p:nvSpPr>
        <p:spPr>
          <a:xfrm>
            <a:off x="114157" y="1191122"/>
            <a:ext cx="11885667" cy="923330"/>
          </a:xfrm>
          <a:prstGeom prst="rect">
            <a:avLst/>
          </a:prstGeom>
          <a:noFill/>
        </p:spPr>
        <p:txBody>
          <a:bodyPr wrap="square" rtlCol="0">
            <a:spAutoFit/>
          </a:bodyPr>
          <a:lstStyle/>
          <a:p>
            <a:r>
              <a:rPr lang="en-US" dirty="0"/>
              <a:t>This Study used one test case, the </a:t>
            </a:r>
            <a:r>
              <a:rPr lang="en-US" dirty="0" err="1"/>
              <a:t>MADe</a:t>
            </a:r>
            <a:r>
              <a:rPr lang="en-US" dirty="0"/>
              <a:t> Europa Propulsion model from phase 1, which consisted of nine main Functional Block Diagrams, one at System level and eight at the Subsystem level and added a Propulsion Ground Support Equipment (PGSE) system in order to simulate the pre-launch fueling phase of the mission. </a:t>
            </a:r>
          </a:p>
        </p:txBody>
      </p:sp>
      <p:sp>
        <p:nvSpPr>
          <p:cNvPr id="20" name="Rounded Rectangle 10">
            <a:extLst>
              <a:ext uri="{FF2B5EF4-FFF2-40B4-BE49-F238E27FC236}">
                <a16:creationId xmlns:a16="http://schemas.microsoft.com/office/drawing/2014/main" id="{A583C5EB-C43C-4D27-A2B1-5634133B7C4A}"/>
              </a:ext>
            </a:extLst>
          </p:cNvPr>
          <p:cNvSpPr/>
          <p:nvPr/>
        </p:nvSpPr>
        <p:spPr bwMode="auto">
          <a:xfrm>
            <a:off x="5743054" y="2257349"/>
            <a:ext cx="1831907" cy="2001113"/>
          </a:xfrm>
          <a:prstGeom prst="roundRect">
            <a:avLst/>
          </a:prstGeom>
          <a:solidFill>
            <a:srgbClr val="BBE0E3"/>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p:txBody>
      </p:sp>
      <p:graphicFrame>
        <p:nvGraphicFramePr>
          <p:cNvPr id="21" name="Diagram 20">
            <a:extLst>
              <a:ext uri="{FF2B5EF4-FFF2-40B4-BE49-F238E27FC236}">
                <a16:creationId xmlns:a16="http://schemas.microsoft.com/office/drawing/2014/main" id="{1B05B5C7-44B1-450A-8313-036117AC6298}"/>
              </a:ext>
            </a:extLst>
          </p:cNvPr>
          <p:cNvGraphicFramePr/>
          <p:nvPr>
            <p:extLst>
              <p:ext uri="{D42A27DB-BD31-4B8C-83A1-F6EECF244321}">
                <p14:modId xmlns:p14="http://schemas.microsoft.com/office/powerpoint/2010/main" val="2518724477"/>
              </p:ext>
            </p:extLst>
          </p:nvPr>
        </p:nvGraphicFramePr>
        <p:xfrm>
          <a:off x="4169197" y="2234576"/>
          <a:ext cx="5180553" cy="18974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Flowchart: Punched Tape 21">
            <a:extLst>
              <a:ext uri="{FF2B5EF4-FFF2-40B4-BE49-F238E27FC236}">
                <a16:creationId xmlns:a16="http://schemas.microsoft.com/office/drawing/2014/main" id="{DD959226-9ECA-4D63-A912-DA464415E22A}"/>
              </a:ext>
            </a:extLst>
          </p:cNvPr>
          <p:cNvSpPr/>
          <p:nvPr/>
        </p:nvSpPr>
        <p:spPr bwMode="auto">
          <a:xfrm>
            <a:off x="9309082" y="2697176"/>
            <a:ext cx="2331374" cy="1275816"/>
          </a:xfrm>
          <a:prstGeom prst="flowChartPunchedTape">
            <a:avLst/>
          </a:prstGeom>
          <a:solidFill>
            <a:srgbClr val="FFC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ＭＳ Ｐゴシック"/>
              </a:rPr>
              <a:t>Modeling Process Guidance</a:t>
            </a:r>
            <a:endParaRPr kumimoji="0" lang="en-US" sz="16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p:txBody>
      </p:sp>
      <p:sp>
        <p:nvSpPr>
          <p:cNvPr id="23" name="Striped Right Arrow 37">
            <a:extLst>
              <a:ext uri="{FF2B5EF4-FFF2-40B4-BE49-F238E27FC236}">
                <a16:creationId xmlns:a16="http://schemas.microsoft.com/office/drawing/2014/main" id="{3FEF684C-D759-40A7-B00A-0A405D7E6C6E}"/>
              </a:ext>
            </a:extLst>
          </p:cNvPr>
          <p:cNvSpPr/>
          <p:nvPr/>
        </p:nvSpPr>
        <p:spPr bwMode="auto">
          <a:xfrm>
            <a:off x="8115725" y="3985504"/>
            <a:ext cx="1107901" cy="905276"/>
          </a:xfrm>
          <a:prstGeom prst="stripedRightArrow">
            <a:avLst/>
          </a:prstGeom>
          <a:solidFill>
            <a:srgbClr val="FFC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p:txBody>
      </p:sp>
      <p:sp>
        <p:nvSpPr>
          <p:cNvPr id="24" name="Flowchart: Punched Tape 23">
            <a:extLst>
              <a:ext uri="{FF2B5EF4-FFF2-40B4-BE49-F238E27FC236}">
                <a16:creationId xmlns:a16="http://schemas.microsoft.com/office/drawing/2014/main" id="{C4F92CA3-44D5-4F5E-BD1D-5BFF15442F13}"/>
              </a:ext>
            </a:extLst>
          </p:cNvPr>
          <p:cNvSpPr/>
          <p:nvPr/>
        </p:nvSpPr>
        <p:spPr bwMode="auto">
          <a:xfrm>
            <a:off x="9490841" y="4272394"/>
            <a:ext cx="2149615" cy="1440909"/>
          </a:xfrm>
          <a:prstGeom prst="flowChartPunchedTape">
            <a:avLst/>
          </a:prstGeom>
          <a:solidFill>
            <a:srgbClr val="FFC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ＭＳ Ｐゴシック"/>
              </a:rPr>
              <a:t>Optimal Modeling Environment Requirements*</a:t>
            </a:r>
            <a:endParaRPr kumimoji="0" lang="en-US" sz="1600" b="0" i="0" u="none" strike="noStrike" kern="0" cap="none" spc="0" normalizeH="0" baseline="0" noProof="0" dirty="0">
              <a:ln>
                <a:noFill/>
              </a:ln>
              <a:solidFill>
                <a:srgbClr val="000000"/>
              </a:solidFill>
              <a:effectLst/>
              <a:uLnTx/>
              <a:uFillTx/>
              <a:latin typeface="Arial" pitchFamily="-111" charset="0"/>
              <a:ea typeface="ＭＳ Ｐゴシック" pitchFamily="-111" charset="-128"/>
              <a:cs typeface="ＭＳ Ｐゴシック" pitchFamily="-111" charset="-128"/>
            </a:endParaRPr>
          </a:p>
        </p:txBody>
      </p:sp>
      <p:sp>
        <p:nvSpPr>
          <p:cNvPr id="25" name="TextBox 24">
            <a:extLst>
              <a:ext uri="{FF2B5EF4-FFF2-40B4-BE49-F238E27FC236}">
                <a16:creationId xmlns:a16="http://schemas.microsoft.com/office/drawing/2014/main" id="{9D87F634-E938-427C-8DC8-77E0E90771C3}"/>
              </a:ext>
            </a:extLst>
          </p:cNvPr>
          <p:cNvSpPr txBox="1"/>
          <p:nvPr/>
        </p:nvSpPr>
        <p:spPr>
          <a:xfrm>
            <a:off x="8009133" y="6275466"/>
            <a:ext cx="2428986" cy="430887"/>
          </a:xfrm>
          <a:prstGeom prst="rect">
            <a:avLst/>
          </a:prstGeom>
          <a:noFill/>
        </p:spPr>
        <p:txBody>
          <a:bodyPr wrap="square" rtlCol="0">
            <a:spAutoFit/>
          </a:bodyPr>
          <a:lstStyle/>
          <a:p>
            <a:r>
              <a:rPr lang="en-US" sz="1100" dirty="0">
                <a:solidFill>
                  <a:srgbClr val="000000"/>
                </a:solidFill>
                <a:latin typeface="Arial"/>
                <a:ea typeface="ＭＳ Ｐゴシック"/>
              </a:rPr>
              <a:t>* Tool readiness was also assessed.</a:t>
            </a:r>
          </a:p>
        </p:txBody>
      </p:sp>
      <p:sp>
        <p:nvSpPr>
          <p:cNvPr id="26" name="TextBox 25">
            <a:extLst>
              <a:ext uri="{FF2B5EF4-FFF2-40B4-BE49-F238E27FC236}">
                <a16:creationId xmlns:a16="http://schemas.microsoft.com/office/drawing/2014/main" id="{AE008F96-1FC9-4CDE-83EC-6360425215C0}"/>
              </a:ext>
            </a:extLst>
          </p:cNvPr>
          <p:cNvSpPr txBox="1"/>
          <p:nvPr/>
        </p:nvSpPr>
        <p:spPr>
          <a:xfrm rot="16200000">
            <a:off x="5575067" y="5237348"/>
            <a:ext cx="683200" cy="307777"/>
          </a:xfrm>
          <a:prstGeom prst="rect">
            <a:avLst/>
          </a:prstGeom>
          <a:noFill/>
        </p:spPr>
        <p:txBody>
          <a:bodyPr wrap="none" rtlCol="0">
            <a:spAutoFit/>
          </a:bodyPr>
          <a:lstStyle/>
          <a:p>
            <a:r>
              <a:rPr lang="en-US" sz="1400" dirty="0"/>
              <a:t>MADe</a:t>
            </a:r>
          </a:p>
        </p:txBody>
      </p:sp>
      <p:sp>
        <p:nvSpPr>
          <p:cNvPr id="27" name="Rectangle 26">
            <a:extLst>
              <a:ext uri="{FF2B5EF4-FFF2-40B4-BE49-F238E27FC236}">
                <a16:creationId xmlns:a16="http://schemas.microsoft.com/office/drawing/2014/main" id="{9E692DE6-8F90-4501-853E-23C565708A93}"/>
              </a:ext>
            </a:extLst>
          </p:cNvPr>
          <p:cNvSpPr/>
          <p:nvPr/>
        </p:nvSpPr>
        <p:spPr>
          <a:xfrm rot="16200000">
            <a:off x="5151329" y="3166352"/>
            <a:ext cx="1678665" cy="307777"/>
          </a:xfrm>
          <a:prstGeom prst="rect">
            <a:avLst/>
          </a:prstGeom>
        </p:spPr>
        <p:txBody>
          <a:bodyPr wrap="none">
            <a:spAutoFit/>
          </a:bodyPr>
          <a:lstStyle/>
          <a:p>
            <a:r>
              <a:rPr lang="en-US" sz="1400" dirty="0"/>
              <a:t>SysML/MagicDraw</a:t>
            </a:r>
          </a:p>
        </p:txBody>
      </p:sp>
      <p:graphicFrame>
        <p:nvGraphicFramePr>
          <p:cNvPr id="30" name="Diagram 29">
            <a:extLst>
              <a:ext uri="{FF2B5EF4-FFF2-40B4-BE49-F238E27FC236}">
                <a16:creationId xmlns:a16="http://schemas.microsoft.com/office/drawing/2014/main" id="{6F37CEE3-3474-4199-B1B6-4CF7E164DA60}"/>
              </a:ext>
            </a:extLst>
          </p:cNvPr>
          <p:cNvGraphicFramePr/>
          <p:nvPr>
            <p:extLst>
              <p:ext uri="{D42A27DB-BD31-4B8C-83A1-F6EECF244321}">
                <p14:modId xmlns:p14="http://schemas.microsoft.com/office/powerpoint/2010/main" val="2277107335"/>
              </p:ext>
            </p:extLst>
          </p:nvPr>
        </p:nvGraphicFramePr>
        <p:xfrm>
          <a:off x="4195473" y="4389196"/>
          <a:ext cx="5180553" cy="189743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7" name="Slide Number Placeholder 2">
            <a:extLst>
              <a:ext uri="{FF2B5EF4-FFF2-40B4-BE49-F238E27FC236}">
                <a16:creationId xmlns:a16="http://schemas.microsoft.com/office/drawing/2014/main" id="{7CA7EDDF-F6F9-4487-B089-E64E611221BE}"/>
              </a:ext>
            </a:extLst>
          </p:cNvPr>
          <p:cNvSpPr>
            <a:spLocks noGrp="1"/>
          </p:cNvSpPr>
          <p:nvPr>
            <p:ph type="sldNum" sz="quarter" idx="12"/>
          </p:nvPr>
        </p:nvSpPr>
        <p:spPr>
          <a:xfrm>
            <a:off x="0" y="6326825"/>
            <a:ext cx="2743200" cy="365125"/>
          </a:xfrm>
        </p:spPr>
        <p:txBody>
          <a:bodyPr/>
          <a:lstStyle/>
          <a:p>
            <a:pPr indent="292100" algn="l"/>
            <a:fld id="{9B7B01A3-0F60-BD49-AF36-7F51ED692865}" type="slidenum">
              <a:rPr lang="en-US" smtClean="0"/>
              <a:pPr indent="292100" algn="l"/>
              <a:t>5</a:t>
            </a:fld>
            <a:endParaRPr lang="en-US" dirty="0"/>
          </a:p>
        </p:txBody>
      </p:sp>
    </p:spTree>
    <p:extLst>
      <p:ext uri="{BB962C8B-B14F-4D97-AF65-F5344CB8AC3E}">
        <p14:creationId xmlns:p14="http://schemas.microsoft.com/office/powerpoint/2010/main" val="313779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4" name="Content Placeholder 2">
            <a:extLst>
              <a:ext uri="{FF2B5EF4-FFF2-40B4-BE49-F238E27FC236}">
                <a16:creationId xmlns:a16="http://schemas.microsoft.com/office/drawing/2014/main" id="{0F6848CC-9BDD-4EA7-96E5-26BC8AA61F9E}"/>
              </a:ext>
            </a:extLst>
          </p:cNvPr>
          <p:cNvSpPr txBox="1">
            <a:spLocks/>
          </p:cNvSpPr>
          <p:nvPr/>
        </p:nvSpPr>
        <p:spPr>
          <a:xfrm>
            <a:off x="6555828" y="1880257"/>
            <a:ext cx="351308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6" name="Picture 5">
            <a:extLst>
              <a:ext uri="{FF2B5EF4-FFF2-40B4-BE49-F238E27FC236}">
                <a16:creationId xmlns:a16="http://schemas.microsoft.com/office/drawing/2014/main" id="{AD144669-A095-49C1-AA11-7E475124E3EA}"/>
              </a:ext>
            </a:extLst>
          </p:cNvPr>
          <p:cNvPicPr/>
          <p:nvPr/>
        </p:nvPicPr>
        <p:blipFill rotWithShape="1">
          <a:blip r:embed="rId3">
            <a:extLst>
              <a:ext uri="{28A0092B-C50C-407E-A947-70E740481C1C}">
                <a14:useLocalDpi xmlns:a14="http://schemas.microsoft.com/office/drawing/2010/main" val="0"/>
              </a:ext>
            </a:extLst>
          </a:blip>
          <a:srcRect l="12106" t="12510" r="22628" b="18499"/>
          <a:stretch/>
        </p:blipFill>
        <p:spPr bwMode="auto">
          <a:xfrm>
            <a:off x="4779338" y="1549182"/>
            <a:ext cx="6624145" cy="4103305"/>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AE0A5E23-25F9-43B0-9A27-39089CC55387}"/>
              </a:ext>
            </a:extLst>
          </p:cNvPr>
          <p:cNvSpPr txBox="1"/>
          <p:nvPr/>
        </p:nvSpPr>
        <p:spPr>
          <a:xfrm>
            <a:off x="2911125" y="6013542"/>
            <a:ext cx="6093372" cy="646331"/>
          </a:xfrm>
          <a:prstGeom prst="rect">
            <a:avLst/>
          </a:prstGeom>
          <a:solidFill>
            <a:schemeClr val="accent1">
              <a:lumMod val="40000"/>
              <a:lumOff val="60000"/>
            </a:schemeClr>
          </a:solidFill>
          <a:ln>
            <a:solidFill>
              <a:schemeClr val="accent1"/>
            </a:solidFill>
          </a:ln>
        </p:spPr>
        <p:txBody>
          <a:bodyPr wrap="square">
            <a:spAutoFit/>
          </a:bodyPr>
          <a:lstStyle/>
          <a:p>
            <a:r>
              <a:rPr lang="en-US" sz="1800" dirty="0">
                <a:effectLst/>
                <a:ea typeface="Times New Roman" panose="02020603050405020304" pitchFamily="18" charset="0"/>
                <a:cs typeface="Tms Rmn"/>
              </a:rPr>
              <a:t>Twelve Hazard Categories were considered, 10 of which were determined to be present in the Europa Propulsion System</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118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3ABDC76-7505-43AF-84BC-E6A9F2C6AB2E}"/>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6</a:t>
            </a:fld>
            <a:endParaRPr lang="en-US" dirty="0"/>
          </a:p>
        </p:txBody>
      </p:sp>
    </p:spTree>
    <p:extLst>
      <p:ext uri="{BB962C8B-B14F-4D97-AF65-F5344CB8AC3E}">
        <p14:creationId xmlns:p14="http://schemas.microsoft.com/office/powerpoint/2010/main" val="939346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62CA0CE-CBE7-48D4-B064-14ED1BC6E6D8}"/>
              </a:ext>
            </a:extLst>
          </p:cNvPr>
          <p:cNvGrpSpPr/>
          <p:nvPr/>
        </p:nvGrpSpPr>
        <p:grpSpPr>
          <a:xfrm>
            <a:off x="4672578" y="1527825"/>
            <a:ext cx="7007642" cy="4143724"/>
            <a:chOff x="4672578" y="1572795"/>
            <a:chExt cx="7007642" cy="4143724"/>
          </a:xfrm>
        </p:grpSpPr>
        <p:pic>
          <p:nvPicPr>
            <p:cNvPr id="10" name="Picture 9">
              <a:extLst>
                <a:ext uri="{FF2B5EF4-FFF2-40B4-BE49-F238E27FC236}">
                  <a16:creationId xmlns:a16="http://schemas.microsoft.com/office/drawing/2014/main" id="{3F098298-3C4D-437C-A152-0CE806CBB7F9}"/>
                </a:ext>
              </a:extLst>
            </p:cNvPr>
            <p:cNvPicPr>
              <a:picLocks noChangeAspect="1"/>
            </p:cNvPicPr>
            <p:nvPr/>
          </p:nvPicPr>
          <p:blipFill rotWithShape="1">
            <a:blip r:embed="rId3"/>
            <a:srcRect l="16136" t="16157" r="1584" b="4083"/>
            <a:stretch/>
          </p:blipFill>
          <p:spPr>
            <a:xfrm>
              <a:off x="4672578" y="1572795"/>
              <a:ext cx="7007642" cy="3944711"/>
            </a:xfrm>
            <a:prstGeom prst="rect">
              <a:avLst/>
            </a:prstGeom>
          </p:spPr>
        </p:pic>
        <p:pic>
          <p:nvPicPr>
            <p:cNvPr id="14" name="Picture 13">
              <a:extLst>
                <a:ext uri="{FF2B5EF4-FFF2-40B4-BE49-F238E27FC236}">
                  <a16:creationId xmlns:a16="http://schemas.microsoft.com/office/drawing/2014/main" id="{8FE52B92-7BAB-4DF8-85E1-753535A63E20}"/>
                </a:ext>
              </a:extLst>
            </p:cNvPr>
            <p:cNvPicPr>
              <a:picLocks noChangeAspect="1"/>
            </p:cNvPicPr>
            <p:nvPr/>
          </p:nvPicPr>
          <p:blipFill rotWithShape="1">
            <a:blip r:embed="rId3"/>
            <a:srcRect l="16136" t="73836" r="1584" b="-879"/>
            <a:stretch/>
          </p:blipFill>
          <p:spPr>
            <a:xfrm>
              <a:off x="4672578" y="4405903"/>
              <a:ext cx="7007642" cy="1310616"/>
            </a:xfrm>
            <a:prstGeom prst="rect">
              <a:avLst/>
            </a:prstGeom>
          </p:spPr>
        </p:pic>
      </p:grpSp>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8" name="TextBox 7">
            <a:extLst>
              <a:ext uri="{FF2B5EF4-FFF2-40B4-BE49-F238E27FC236}">
                <a16:creationId xmlns:a16="http://schemas.microsoft.com/office/drawing/2014/main" id="{AE0A5E23-25F9-43B0-9A27-39089CC55387}"/>
              </a:ext>
            </a:extLst>
          </p:cNvPr>
          <p:cNvSpPr txBox="1"/>
          <p:nvPr/>
        </p:nvSpPr>
        <p:spPr>
          <a:xfrm>
            <a:off x="2123089" y="5995963"/>
            <a:ext cx="7588470"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ea typeface="Times New Roman" panose="02020603050405020304" pitchFamily="18" charset="0"/>
                <a:cs typeface="Tms Rmn"/>
              </a:rPr>
              <a:t>18 </a:t>
            </a:r>
            <a:r>
              <a:rPr lang="en-US" sz="1800" dirty="0">
                <a:effectLst/>
                <a:latin typeface="Tms Rmn"/>
                <a:ea typeface="Times New Roman" panose="02020603050405020304" pitchFamily="18" charset="0"/>
                <a:cs typeface="Tms Rmn"/>
              </a:rPr>
              <a:t>Hazards</a:t>
            </a:r>
            <a:r>
              <a:rPr lang="en-US" dirty="0">
                <a:latin typeface="Tms Rmn"/>
                <a:ea typeface="Times New Roman" panose="02020603050405020304" pitchFamily="18" charset="0"/>
                <a:cs typeface="Tms Rmn"/>
              </a:rPr>
              <a:t> and 84 C</a:t>
            </a:r>
            <a:r>
              <a:rPr lang="en-US" sz="1800" dirty="0">
                <a:effectLst/>
                <a:latin typeface="Tms Rmn"/>
                <a:ea typeface="Times New Roman" panose="02020603050405020304" pitchFamily="18" charset="0"/>
                <a:cs typeface="Tms Rmn"/>
              </a:rPr>
              <a:t>auses were modelled that were each given </a:t>
            </a:r>
            <a:r>
              <a:rPr lang="en-US" sz="1800" dirty="0">
                <a:effectLst/>
                <a:latin typeface="Times New Roman" panose="02020603050405020304" pitchFamily="18" charset="0"/>
                <a:ea typeface="Times New Roman" panose="02020603050405020304" pitchFamily="18" charset="0"/>
              </a:rPr>
              <a:t>appropriate severity, default likelihood, controls, verification methods, and verifications. </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384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ECEAFC23-0DBD-4D9A-A406-9CEE5B43578D}"/>
              </a:ext>
            </a:extLst>
          </p:cNvPr>
          <p:cNvSpPr>
            <a:spLocks noGrp="1"/>
          </p:cNvSpPr>
          <p:nvPr>
            <p:ph type="sldNum" sz="quarter" idx="12"/>
          </p:nvPr>
        </p:nvSpPr>
        <p:spPr>
          <a:xfrm>
            <a:off x="-12700" y="6356350"/>
            <a:ext cx="2743200" cy="365125"/>
          </a:xfrm>
        </p:spPr>
        <p:txBody>
          <a:bodyPr/>
          <a:lstStyle/>
          <a:p>
            <a:pPr indent="292100" algn="l"/>
            <a:fld id="{9B7B01A3-0F60-BD49-AF36-7F51ED692865}" type="slidenum">
              <a:rPr lang="en-US" smtClean="0"/>
              <a:pPr indent="292100" algn="l"/>
              <a:t>7</a:t>
            </a:fld>
            <a:endParaRPr lang="en-US" dirty="0"/>
          </a:p>
        </p:txBody>
      </p:sp>
      <p:pic>
        <p:nvPicPr>
          <p:cNvPr id="6" name="Picture 5">
            <a:extLst>
              <a:ext uri="{FF2B5EF4-FFF2-40B4-BE49-F238E27FC236}">
                <a16:creationId xmlns:a16="http://schemas.microsoft.com/office/drawing/2014/main" id="{1B696BF7-6DE2-4421-930A-78A7BC2B5A34}"/>
              </a:ext>
            </a:extLst>
          </p:cNvPr>
          <p:cNvPicPr>
            <a:picLocks noChangeAspect="1"/>
          </p:cNvPicPr>
          <p:nvPr/>
        </p:nvPicPr>
        <p:blipFill rotWithShape="1">
          <a:blip r:embed="rId4"/>
          <a:srcRect r="1343"/>
          <a:stretch/>
        </p:blipFill>
        <p:spPr>
          <a:xfrm>
            <a:off x="4629855" y="1549182"/>
            <a:ext cx="7217506" cy="4122794"/>
          </a:xfrm>
          <a:prstGeom prst="rect">
            <a:avLst/>
          </a:prstGeom>
        </p:spPr>
      </p:pic>
      <p:pic>
        <p:nvPicPr>
          <p:cNvPr id="1026" name="Picture 2">
            <a:extLst>
              <a:ext uri="{FF2B5EF4-FFF2-40B4-BE49-F238E27FC236}">
                <a16:creationId xmlns:a16="http://schemas.microsoft.com/office/drawing/2014/main" id="{A4DC9CE4-AE06-46A6-8932-8411763E17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5122" t="42114" r="532" b="36132"/>
          <a:stretch/>
        </p:blipFill>
        <p:spPr bwMode="auto">
          <a:xfrm>
            <a:off x="4505437" y="4179677"/>
            <a:ext cx="4187487" cy="14918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2446573-C17A-4CD1-9E3E-0D47FFE3BF2A}"/>
              </a:ext>
            </a:extLst>
          </p:cNvPr>
          <p:cNvPicPr>
            <a:picLocks noChangeAspect="1"/>
          </p:cNvPicPr>
          <p:nvPr/>
        </p:nvPicPr>
        <p:blipFill rotWithShape="1">
          <a:blip r:embed="rId6"/>
          <a:srcRect l="64708" t="43430" r="945" b="30288"/>
          <a:stretch/>
        </p:blipFill>
        <p:spPr>
          <a:xfrm>
            <a:off x="7702597" y="4152020"/>
            <a:ext cx="4187487" cy="1458803"/>
          </a:xfrm>
          <a:prstGeom prst="rect">
            <a:avLst/>
          </a:prstGeom>
        </p:spPr>
      </p:pic>
      <p:pic>
        <p:nvPicPr>
          <p:cNvPr id="7" name="Picture 6">
            <a:extLst>
              <a:ext uri="{FF2B5EF4-FFF2-40B4-BE49-F238E27FC236}">
                <a16:creationId xmlns:a16="http://schemas.microsoft.com/office/drawing/2014/main" id="{8E2DADD1-80C1-46D5-9E7A-EA7FBA93AFAE}"/>
              </a:ext>
            </a:extLst>
          </p:cNvPr>
          <p:cNvPicPr>
            <a:picLocks noChangeAspect="1"/>
          </p:cNvPicPr>
          <p:nvPr/>
        </p:nvPicPr>
        <p:blipFill rotWithShape="1">
          <a:blip r:embed="rId7"/>
          <a:srcRect l="15730" t="17376" b="56219"/>
          <a:stretch/>
        </p:blipFill>
        <p:spPr>
          <a:xfrm>
            <a:off x="5886892" y="2393559"/>
            <a:ext cx="5688510" cy="1310616"/>
          </a:xfrm>
          <a:prstGeom prst="rect">
            <a:avLst/>
          </a:prstGeom>
        </p:spPr>
      </p:pic>
    </p:spTree>
    <p:extLst>
      <p:ext uri="{BB962C8B-B14F-4D97-AF65-F5344CB8AC3E}">
        <p14:creationId xmlns:p14="http://schemas.microsoft.com/office/powerpoint/2010/main" val="82517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8" name="TextBox 7">
            <a:extLst>
              <a:ext uri="{FF2B5EF4-FFF2-40B4-BE49-F238E27FC236}">
                <a16:creationId xmlns:a16="http://schemas.microsoft.com/office/drawing/2014/main" id="{AE0A5E23-25F9-43B0-9A27-39089CC55387}"/>
              </a:ext>
            </a:extLst>
          </p:cNvPr>
          <p:cNvSpPr txBox="1"/>
          <p:nvPr/>
        </p:nvSpPr>
        <p:spPr>
          <a:xfrm>
            <a:off x="2123089" y="5995963"/>
            <a:ext cx="7588470"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ea typeface="Times New Roman" panose="02020603050405020304" pitchFamily="18" charset="0"/>
                <a:cs typeface="Tms Rmn"/>
              </a:rPr>
              <a:t>18 </a:t>
            </a:r>
            <a:r>
              <a:rPr lang="en-US" sz="1800" dirty="0">
                <a:effectLst/>
                <a:latin typeface="Tms Rmn"/>
                <a:ea typeface="Times New Roman" panose="02020603050405020304" pitchFamily="18" charset="0"/>
                <a:cs typeface="Tms Rmn"/>
              </a:rPr>
              <a:t>Hazards</a:t>
            </a:r>
            <a:r>
              <a:rPr lang="en-US" dirty="0">
                <a:latin typeface="Tms Rmn"/>
                <a:ea typeface="Times New Roman" panose="02020603050405020304" pitchFamily="18" charset="0"/>
                <a:cs typeface="Tms Rmn"/>
              </a:rPr>
              <a:t> and 84 C</a:t>
            </a:r>
            <a:r>
              <a:rPr lang="en-US" sz="1800" dirty="0">
                <a:effectLst/>
                <a:latin typeface="Tms Rmn"/>
                <a:ea typeface="Times New Roman" panose="02020603050405020304" pitchFamily="18" charset="0"/>
                <a:cs typeface="Tms Rmn"/>
              </a:rPr>
              <a:t>auses were modelled that were each given </a:t>
            </a:r>
            <a:r>
              <a:rPr lang="en-US" sz="1800" dirty="0">
                <a:effectLst/>
                <a:latin typeface="Times New Roman" panose="02020603050405020304" pitchFamily="18" charset="0"/>
                <a:ea typeface="Times New Roman" panose="02020603050405020304" pitchFamily="18" charset="0"/>
              </a:rPr>
              <a:t>appropriate severity, default likelihood, controls, verification methods, and verifications. </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384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a:extLst>
              <a:ext uri="{FF2B5EF4-FFF2-40B4-BE49-F238E27FC236}">
                <a16:creationId xmlns:a16="http://schemas.microsoft.com/office/drawing/2014/main" id="{58F49659-9C5F-4536-B00F-880A7C5A07F1}"/>
              </a:ext>
            </a:extLst>
          </p:cNvPr>
          <p:cNvPicPr>
            <a:picLocks noChangeAspect="1"/>
          </p:cNvPicPr>
          <p:nvPr/>
        </p:nvPicPr>
        <p:blipFill rotWithShape="1">
          <a:blip r:embed="rId3"/>
          <a:srcRect l="20729" t="9644" b="30102"/>
          <a:stretch/>
        </p:blipFill>
        <p:spPr>
          <a:xfrm>
            <a:off x="4729655" y="1549182"/>
            <a:ext cx="7231623" cy="4009789"/>
          </a:xfrm>
          <a:prstGeom prst="rect">
            <a:avLst/>
          </a:prstGeom>
        </p:spPr>
      </p:pic>
      <p:pic>
        <p:nvPicPr>
          <p:cNvPr id="9" name="Picture 8">
            <a:extLst>
              <a:ext uri="{FF2B5EF4-FFF2-40B4-BE49-F238E27FC236}">
                <a16:creationId xmlns:a16="http://schemas.microsoft.com/office/drawing/2014/main" id="{9ABE2A2C-9CCF-419F-99E2-6650B92DF995}"/>
              </a:ext>
            </a:extLst>
          </p:cNvPr>
          <p:cNvPicPr>
            <a:picLocks noChangeAspect="1"/>
          </p:cNvPicPr>
          <p:nvPr/>
        </p:nvPicPr>
        <p:blipFill rotWithShape="1">
          <a:blip r:embed="rId4"/>
          <a:srcRect l="61207" t="44175" b="29861"/>
          <a:stretch/>
        </p:blipFill>
        <p:spPr>
          <a:xfrm>
            <a:off x="4729655" y="3132452"/>
            <a:ext cx="4729653" cy="1698171"/>
          </a:xfrm>
          <a:prstGeom prst="rect">
            <a:avLst/>
          </a:prstGeom>
        </p:spPr>
      </p:pic>
      <p:pic>
        <p:nvPicPr>
          <p:cNvPr id="12" name="Picture 11">
            <a:extLst>
              <a:ext uri="{FF2B5EF4-FFF2-40B4-BE49-F238E27FC236}">
                <a16:creationId xmlns:a16="http://schemas.microsoft.com/office/drawing/2014/main" id="{73BF97E8-8268-44BF-9C26-E86BF6462532}"/>
              </a:ext>
            </a:extLst>
          </p:cNvPr>
          <p:cNvPicPr>
            <a:picLocks noChangeAspect="1"/>
          </p:cNvPicPr>
          <p:nvPr/>
        </p:nvPicPr>
        <p:blipFill rotWithShape="1">
          <a:blip r:embed="rId5"/>
          <a:srcRect l="61207" t="44692" b="29344"/>
          <a:stretch/>
        </p:blipFill>
        <p:spPr>
          <a:xfrm>
            <a:off x="5552584" y="3471316"/>
            <a:ext cx="4729654" cy="1698171"/>
          </a:xfrm>
          <a:prstGeom prst="rect">
            <a:avLst/>
          </a:prstGeom>
        </p:spPr>
      </p:pic>
      <p:pic>
        <p:nvPicPr>
          <p:cNvPr id="16" name="Picture 15">
            <a:extLst>
              <a:ext uri="{FF2B5EF4-FFF2-40B4-BE49-F238E27FC236}">
                <a16:creationId xmlns:a16="http://schemas.microsoft.com/office/drawing/2014/main" id="{38C07E33-5557-44B7-B2A7-3BD84F4E93E9}"/>
              </a:ext>
            </a:extLst>
          </p:cNvPr>
          <p:cNvPicPr>
            <a:picLocks noChangeAspect="1"/>
          </p:cNvPicPr>
          <p:nvPr/>
        </p:nvPicPr>
        <p:blipFill rotWithShape="1">
          <a:blip r:embed="rId6"/>
          <a:srcRect l="60312" t="46311" b="25340"/>
          <a:stretch/>
        </p:blipFill>
        <p:spPr>
          <a:xfrm>
            <a:off x="6190602" y="3752279"/>
            <a:ext cx="4838700" cy="1854200"/>
          </a:xfrm>
          <a:prstGeom prst="rect">
            <a:avLst/>
          </a:prstGeom>
        </p:spPr>
      </p:pic>
      <p:pic>
        <p:nvPicPr>
          <p:cNvPr id="17" name="Picture 16">
            <a:extLst>
              <a:ext uri="{FF2B5EF4-FFF2-40B4-BE49-F238E27FC236}">
                <a16:creationId xmlns:a16="http://schemas.microsoft.com/office/drawing/2014/main" id="{403EA3F8-3538-4DAE-8042-26B3AB7B8704}"/>
              </a:ext>
            </a:extLst>
          </p:cNvPr>
          <p:cNvPicPr>
            <a:picLocks noChangeAspect="1"/>
          </p:cNvPicPr>
          <p:nvPr/>
        </p:nvPicPr>
        <p:blipFill rotWithShape="1">
          <a:blip r:embed="rId7"/>
          <a:srcRect l="60312" t="44692" b="29344"/>
          <a:stretch/>
        </p:blipFill>
        <p:spPr>
          <a:xfrm>
            <a:off x="7122578" y="4149413"/>
            <a:ext cx="4838700" cy="1698171"/>
          </a:xfrm>
          <a:prstGeom prst="rect">
            <a:avLst/>
          </a:prstGeom>
        </p:spPr>
      </p:pic>
      <p:sp>
        <p:nvSpPr>
          <p:cNvPr id="18" name="Slide Number Placeholder 17">
            <a:extLst>
              <a:ext uri="{FF2B5EF4-FFF2-40B4-BE49-F238E27FC236}">
                <a16:creationId xmlns:a16="http://schemas.microsoft.com/office/drawing/2014/main" id="{840A0391-6656-4AEE-AC7D-744EE81C04F0}"/>
              </a:ext>
            </a:extLst>
          </p:cNvPr>
          <p:cNvSpPr>
            <a:spLocks noGrp="1"/>
          </p:cNvSpPr>
          <p:nvPr>
            <p:ph type="sldNum" sz="quarter" idx="12"/>
          </p:nvPr>
        </p:nvSpPr>
        <p:spPr>
          <a:xfrm>
            <a:off x="12700" y="6356350"/>
            <a:ext cx="2743200" cy="365125"/>
          </a:xfrm>
        </p:spPr>
        <p:txBody>
          <a:bodyPr/>
          <a:lstStyle/>
          <a:p>
            <a:pPr indent="292100" algn="l"/>
            <a:fld id="{9B7B01A3-0F60-BD49-AF36-7F51ED692865}" type="slidenum">
              <a:rPr lang="en-US" smtClean="0"/>
              <a:pPr indent="292100" algn="l"/>
              <a:t>8</a:t>
            </a:fld>
            <a:endParaRPr lang="en-US" dirty="0"/>
          </a:p>
        </p:txBody>
      </p:sp>
    </p:spTree>
    <p:extLst>
      <p:ext uri="{BB962C8B-B14F-4D97-AF65-F5344CB8AC3E}">
        <p14:creationId xmlns:p14="http://schemas.microsoft.com/office/powerpoint/2010/main" val="409735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4" name="Content Placeholder 2">
            <a:extLst>
              <a:ext uri="{FF2B5EF4-FFF2-40B4-BE49-F238E27FC236}">
                <a16:creationId xmlns:a16="http://schemas.microsoft.com/office/drawing/2014/main" id="{0F6848CC-9BDD-4EA7-96E5-26BC8AA61F9E}"/>
              </a:ext>
            </a:extLst>
          </p:cNvPr>
          <p:cNvSpPr txBox="1">
            <a:spLocks/>
          </p:cNvSpPr>
          <p:nvPr/>
        </p:nvSpPr>
        <p:spPr>
          <a:xfrm>
            <a:off x="6555828" y="1880257"/>
            <a:ext cx="351308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TextBox 7">
            <a:extLst>
              <a:ext uri="{FF2B5EF4-FFF2-40B4-BE49-F238E27FC236}">
                <a16:creationId xmlns:a16="http://schemas.microsoft.com/office/drawing/2014/main" id="{AE0A5E23-25F9-43B0-9A27-39089CC55387}"/>
              </a:ext>
            </a:extLst>
          </p:cNvPr>
          <p:cNvSpPr txBox="1"/>
          <p:nvPr/>
        </p:nvSpPr>
        <p:spPr>
          <a:xfrm>
            <a:off x="1793948" y="5930288"/>
            <a:ext cx="8604104" cy="646331"/>
          </a:xfrm>
          <a:prstGeom prst="rect">
            <a:avLst/>
          </a:prstGeom>
          <a:solidFill>
            <a:schemeClr val="accent1">
              <a:lumMod val="40000"/>
              <a:lumOff val="60000"/>
            </a:schemeClr>
          </a:solidFill>
          <a:ln>
            <a:solidFill>
              <a:schemeClr val="accent1"/>
            </a:solidFill>
          </a:ln>
        </p:spPr>
        <p:txBody>
          <a:bodyPr wrap="square">
            <a:spAutoFit/>
          </a:bodyPr>
          <a:lstStyle/>
          <a:p>
            <a:r>
              <a:rPr lang="en-US" sz="1800" dirty="0">
                <a:effectLst/>
                <a:latin typeface="Tms Rmn"/>
                <a:ea typeface="Times New Roman" panose="02020603050405020304" pitchFamily="18" charset="0"/>
                <a:cs typeface="Tms Rmn"/>
              </a:rPr>
              <a:t>56 Failure diagrams were enhanced with hazard and hazard causes. </a:t>
            </a:r>
            <a:r>
              <a:rPr lang="en-US" dirty="0">
                <a:latin typeface="Tms Rmn"/>
                <a:ea typeface="Times New Roman" panose="02020603050405020304" pitchFamily="18" charset="0"/>
                <a:cs typeface="Tms Rmn"/>
              </a:rPr>
              <a:t>This enables both fault tree generation and integration of hazard data with </a:t>
            </a:r>
            <a:r>
              <a:rPr lang="en-US" sz="1800" dirty="0">
                <a:effectLst/>
                <a:latin typeface="Tms Rmn"/>
                <a:ea typeface="Times New Roman" panose="02020603050405020304" pitchFamily="18" charset="0"/>
                <a:cs typeface="Tms Rmn"/>
              </a:rPr>
              <a:t>FMECAs and Reliability Engineering.</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6420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5">
            <a:extLst>
              <a:ext uri="{FF2B5EF4-FFF2-40B4-BE49-F238E27FC236}">
                <a16:creationId xmlns:a16="http://schemas.microsoft.com/office/drawing/2014/main" id="{305A361E-CA75-419D-A24D-4D9FB575356C}"/>
              </a:ext>
            </a:extLst>
          </p:cNvPr>
          <p:cNvPicPr>
            <a:picLocks noChangeAspect="1"/>
          </p:cNvPicPr>
          <p:nvPr/>
        </p:nvPicPr>
        <p:blipFill>
          <a:blip r:embed="rId3"/>
          <a:stretch>
            <a:fillRect/>
          </a:stretch>
        </p:blipFill>
        <p:spPr>
          <a:xfrm>
            <a:off x="4823683" y="1577528"/>
            <a:ext cx="6665155" cy="4100606"/>
          </a:xfrm>
          <a:prstGeom prst="rect">
            <a:avLst/>
          </a:prstGeom>
        </p:spPr>
      </p:pic>
      <p:sp>
        <p:nvSpPr>
          <p:cNvPr id="5" name="Slide Number Placeholder 4">
            <a:extLst>
              <a:ext uri="{FF2B5EF4-FFF2-40B4-BE49-F238E27FC236}">
                <a16:creationId xmlns:a16="http://schemas.microsoft.com/office/drawing/2014/main" id="{7584E9C9-F45A-483D-B4F0-9635816311A0}"/>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9</a:t>
            </a:fld>
            <a:endParaRPr lang="en-US" dirty="0"/>
          </a:p>
        </p:txBody>
      </p:sp>
    </p:spTree>
    <p:extLst>
      <p:ext uri="{BB962C8B-B14F-4D97-AF65-F5344CB8AC3E}">
        <p14:creationId xmlns:p14="http://schemas.microsoft.com/office/powerpoint/2010/main" val="3009999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4" name="Content Placeholder 2">
            <a:extLst>
              <a:ext uri="{FF2B5EF4-FFF2-40B4-BE49-F238E27FC236}">
                <a16:creationId xmlns:a16="http://schemas.microsoft.com/office/drawing/2014/main" id="{0F6848CC-9BDD-4EA7-96E5-26BC8AA61F9E}"/>
              </a:ext>
            </a:extLst>
          </p:cNvPr>
          <p:cNvSpPr txBox="1">
            <a:spLocks/>
          </p:cNvSpPr>
          <p:nvPr/>
        </p:nvSpPr>
        <p:spPr>
          <a:xfrm>
            <a:off x="6555828" y="1880257"/>
            <a:ext cx="351308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TextBox 7">
            <a:extLst>
              <a:ext uri="{FF2B5EF4-FFF2-40B4-BE49-F238E27FC236}">
                <a16:creationId xmlns:a16="http://schemas.microsoft.com/office/drawing/2014/main" id="{AE0A5E23-25F9-43B0-9A27-39089CC55387}"/>
              </a:ext>
            </a:extLst>
          </p:cNvPr>
          <p:cNvSpPr txBox="1"/>
          <p:nvPr/>
        </p:nvSpPr>
        <p:spPr>
          <a:xfrm>
            <a:off x="1089212" y="6001317"/>
            <a:ext cx="9668436"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rPr>
              <a:t>Safety Fault Trees are helpful to validate the model and provide clear evidence of Fault Tolerance. Simulations demonstrate fault tolerance at a component level and assist with procedure development.</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7579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5A6D9832-F1C2-4E4A-B658-BE898C8219E9}"/>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10</a:t>
            </a:fld>
            <a:endParaRPr lang="en-US" dirty="0"/>
          </a:p>
        </p:txBody>
      </p:sp>
      <p:pic>
        <p:nvPicPr>
          <p:cNvPr id="9" name="Fuel  version 2 One-side Simulation">
            <a:hlinkClick r:id="" action="ppaction://media"/>
            <a:extLst>
              <a:ext uri="{FF2B5EF4-FFF2-40B4-BE49-F238E27FC236}">
                <a16:creationId xmlns:a16="http://schemas.microsoft.com/office/drawing/2014/main" id="{C283BDA9-53B6-4A6B-BCED-05B160DC50D4}"/>
              </a:ext>
            </a:extLst>
          </p:cNvPr>
          <p:cNvPicPr>
            <a:picLocks noChangeAspect="1"/>
          </p:cNvPicPr>
          <p:nvPr>
            <a:videoFile r:link="rId1"/>
            <p:extLst>
              <p:ext uri="{DAA4B4D4-6D71-4841-9C94-3DE7FCFB9230}">
                <p14:media xmlns:p14="http://schemas.microsoft.com/office/powerpoint/2010/main" r:embed="rId2">
                  <p14:trim st="3022"/>
                </p14:media>
              </p:ext>
            </p:extLst>
          </p:nvPr>
        </p:nvPicPr>
        <p:blipFill>
          <a:blip r:embed="rId5"/>
          <a:stretch>
            <a:fillRect/>
          </a:stretch>
        </p:blipFill>
        <p:spPr>
          <a:xfrm>
            <a:off x="4691141" y="1544534"/>
            <a:ext cx="7286294" cy="4121060"/>
          </a:xfrm>
          <a:prstGeom prst="rect">
            <a:avLst/>
          </a:prstGeom>
        </p:spPr>
      </p:pic>
      <p:sp>
        <p:nvSpPr>
          <p:cNvPr id="11" name="Oval 10">
            <a:extLst>
              <a:ext uri="{FF2B5EF4-FFF2-40B4-BE49-F238E27FC236}">
                <a16:creationId xmlns:a16="http://schemas.microsoft.com/office/drawing/2014/main" id="{43EFA577-7761-4B93-AE46-B9D6B2AACF4B}"/>
              </a:ext>
            </a:extLst>
          </p:cNvPr>
          <p:cNvSpPr/>
          <p:nvPr/>
        </p:nvSpPr>
        <p:spPr>
          <a:xfrm>
            <a:off x="8402336" y="4074143"/>
            <a:ext cx="1803981" cy="1547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D7B5D27-4427-4DF5-B08B-A0EAEF6419F0}"/>
              </a:ext>
            </a:extLst>
          </p:cNvPr>
          <p:cNvPicPr/>
          <p:nvPr/>
        </p:nvPicPr>
        <p:blipFill rotWithShape="1">
          <a:blip r:embed="rId6">
            <a:extLst>
              <a:ext uri="{28A0092B-C50C-407E-A947-70E740481C1C}">
                <a14:useLocalDpi xmlns:a14="http://schemas.microsoft.com/office/drawing/2010/main" val="0"/>
              </a:ext>
            </a:extLst>
          </a:blip>
          <a:srcRect r="4261"/>
          <a:stretch/>
        </p:blipFill>
        <p:spPr bwMode="auto">
          <a:xfrm>
            <a:off x="4675445" y="1481959"/>
            <a:ext cx="7301990" cy="4217246"/>
          </a:xfrm>
          <a:prstGeom prst="rect">
            <a:avLst/>
          </a:prstGeom>
          <a:noFill/>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3DDABBF6-FF25-4831-B129-AA51E9903ADD}"/>
              </a:ext>
            </a:extLst>
          </p:cNvPr>
          <p:cNvSpPr/>
          <p:nvPr/>
        </p:nvSpPr>
        <p:spPr>
          <a:xfrm>
            <a:off x="8142233" y="1424809"/>
            <a:ext cx="1608083" cy="1245475"/>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414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023" fill="hold"/>
                                        <p:tgtEl>
                                          <p:spTgt spid="9"/>
                                        </p:tgtEl>
                                      </p:cBhvr>
                                    </p:cmd>
                                  </p:childTnLst>
                                </p:cTn>
                              </p:par>
                            </p:childTnLst>
                          </p:cTn>
                        </p:par>
                        <p:par>
                          <p:cTn id="13" fill="hold">
                            <p:stCondLst>
                              <p:cond delay="30023"/>
                            </p:stCondLst>
                            <p:childTnLst>
                              <p:par>
                                <p:cTn id="14" presetID="1"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9"/>
                </p:tgtEl>
              </p:cMediaNode>
            </p:video>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9"/>
                                        </p:tgtEl>
                                      </p:cBhvr>
                                    </p:cmd>
                                  </p:childTnLst>
                                </p:cTn>
                              </p:par>
                            </p:childTnLst>
                          </p:cTn>
                        </p:par>
                      </p:childTnLst>
                    </p:cTn>
                  </p:par>
                </p:childTnLst>
              </p:cTn>
              <p:nextCondLst>
                <p:cond evt="onClick" delay="0">
                  <p:tgtEl>
                    <p:spTgt spid="9"/>
                  </p:tgtEl>
                </p:cond>
              </p:nextCondLst>
            </p:seq>
          </p:childTnLst>
        </p:cTn>
      </p:par>
    </p:tnLst>
    <p:bldLst>
      <p:bldP spid="11"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45700F1-538B-4445-BEB1-6ED5979BC1A6}"/>
              </a:ext>
            </a:extLst>
          </p:cNvPr>
          <p:cNvPicPr>
            <a:picLocks noChangeAspect="1"/>
          </p:cNvPicPr>
          <p:nvPr/>
        </p:nvPicPr>
        <p:blipFill>
          <a:blip r:embed="rId3"/>
          <a:stretch>
            <a:fillRect/>
          </a:stretch>
        </p:blipFill>
        <p:spPr>
          <a:xfrm>
            <a:off x="4877271" y="1481958"/>
            <a:ext cx="6654097" cy="4299213"/>
          </a:xfrm>
          <a:prstGeom prst="rect">
            <a:avLst/>
          </a:prstGeom>
        </p:spPr>
      </p:pic>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4" name="Content Placeholder 2">
            <a:extLst>
              <a:ext uri="{FF2B5EF4-FFF2-40B4-BE49-F238E27FC236}">
                <a16:creationId xmlns:a16="http://schemas.microsoft.com/office/drawing/2014/main" id="{0F6848CC-9BDD-4EA7-96E5-26BC8AA61F9E}"/>
              </a:ext>
            </a:extLst>
          </p:cNvPr>
          <p:cNvSpPr txBox="1">
            <a:spLocks/>
          </p:cNvSpPr>
          <p:nvPr/>
        </p:nvSpPr>
        <p:spPr>
          <a:xfrm>
            <a:off x="6555828" y="1880257"/>
            <a:ext cx="351308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TextBox 7">
            <a:extLst>
              <a:ext uri="{FF2B5EF4-FFF2-40B4-BE49-F238E27FC236}">
                <a16:creationId xmlns:a16="http://schemas.microsoft.com/office/drawing/2014/main" id="{AE0A5E23-25F9-43B0-9A27-39089CC55387}"/>
              </a:ext>
            </a:extLst>
          </p:cNvPr>
          <p:cNvSpPr txBox="1"/>
          <p:nvPr/>
        </p:nvSpPr>
        <p:spPr>
          <a:xfrm>
            <a:off x="1021977" y="6077993"/>
            <a:ext cx="9507070"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rPr>
              <a:t>A model will need to include written descriptions of each component to create accurate reports.</a:t>
            </a:r>
          </a:p>
          <a:p>
            <a:r>
              <a:rPr lang="en-US" sz="1800" dirty="0">
                <a:effectLst/>
                <a:latin typeface="Tms Rmn"/>
                <a:ea typeface="Times New Roman" panose="02020603050405020304" pitchFamily="18" charset="0"/>
                <a:cs typeface="Tms Rmn"/>
              </a:rPr>
              <a:t>A library of components would facilitate this and lend standardization to the descriptive text.</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8476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6" name="Group 15">
            <a:extLst>
              <a:ext uri="{FF2B5EF4-FFF2-40B4-BE49-F238E27FC236}">
                <a16:creationId xmlns:a16="http://schemas.microsoft.com/office/drawing/2014/main" id="{D7CE663D-96CF-4F20-A599-88760B8B6174}"/>
              </a:ext>
            </a:extLst>
          </p:cNvPr>
          <p:cNvGrpSpPr/>
          <p:nvPr/>
        </p:nvGrpSpPr>
        <p:grpSpPr>
          <a:xfrm>
            <a:off x="4877271" y="1427330"/>
            <a:ext cx="6654097" cy="4353841"/>
            <a:chOff x="4613061" y="73131"/>
            <a:chExt cx="6071898" cy="7020689"/>
          </a:xfrm>
        </p:grpSpPr>
        <p:pic>
          <p:nvPicPr>
            <p:cNvPr id="12" name="Picture 11">
              <a:extLst>
                <a:ext uri="{FF2B5EF4-FFF2-40B4-BE49-F238E27FC236}">
                  <a16:creationId xmlns:a16="http://schemas.microsoft.com/office/drawing/2014/main" id="{41BD1D92-D605-440A-A2C1-99AED407BDA8}"/>
                </a:ext>
              </a:extLst>
            </p:cNvPr>
            <p:cNvPicPr>
              <a:picLocks noChangeAspect="1"/>
            </p:cNvPicPr>
            <p:nvPr/>
          </p:nvPicPr>
          <p:blipFill rotWithShape="1">
            <a:blip r:embed="rId4"/>
            <a:srcRect l="6467" t="21561" r="6467" b="2972"/>
            <a:stretch/>
          </p:blipFill>
          <p:spPr>
            <a:xfrm>
              <a:off x="4613061" y="73131"/>
              <a:ext cx="6071898" cy="3073534"/>
            </a:xfrm>
            <a:prstGeom prst="rect">
              <a:avLst/>
            </a:prstGeom>
          </p:spPr>
        </p:pic>
        <p:pic>
          <p:nvPicPr>
            <p:cNvPr id="15" name="Picture 14">
              <a:extLst>
                <a:ext uri="{FF2B5EF4-FFF2-40B4-BE49-F238E27FC236}">
                  <a16:creationId xmlns:a16="http://schemas.microsoft.com/office/drawing/2014/main" id="{B853CE42-F6F9-4454-8406-CF6C05AC3594}"/>
                </a:ext>
              </a:extLst>
            </p:cNvPr>
            <p:cNvPicPr>
              <a:picLocks noChangeAspect="1"/>
            </p:cNvPicPr>
            <p:nvPr/>
          </p:nvPicPr>
          <p:blipFill rotWithShape="1">
            <a:blip r:embed="rId5"/>
            <a:srcRect l="4590" t="16897" r="3201" b="2299"/>
            <a:stretch/>
          </p:blipFill>
          <p:spPr>
            <a:xfrm>
              <a:off x="4613061" y="3146665"/>
              <a:ext cx="6071898" cy="3947155"/>
            </a:xfrm>
            <a:prstGeom prst="rect">
              <a:avLst/>
            </a:prstGeom>
          </p:spPr>
        </p:pic>
      </p:grpSp>
      <p:sp>
        <p:nvSpPr>
          <p:cNvPr id="5" name="Slide Number Placeholder 4">
            <a:extLst>
              <a:ext uri="{FF2B5EF4-FFF2-40B4-BE49-F238E27FC236}">
                <a16:creationId xmlns:a16="http://schemas.microsoft.com/office/drawing/2014/main" id="{D17ACD2D-2FA6-428C-B681-92076A263A33}"/>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11</a:t>
            </a:fld>
            <a:endParaRPr lang="en-US" dirty="0"/>
          </a:p>
        </p:txBody>
      </p:sp>
    </p:spTree>
    <p:extLst>
      <p:ext uri="{BB962C8B-B14F-4D97-AF65-F5344CB8AC3E}">
        <p14:creationId xmlns:p14="http://schemas.microsoft.com/office/powerpoint/2010/main" val="192509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0A76480-61EA-4410-B946-F01797869699}"/>
              </a:ext>
            </a:extLst>
          </p:cNvPr>
          <p:cNvPicPr>
            <a:picLocks noChangeAspect="1"/>
          </p:cNvPicPr>
          <p:nvPr/>
        </p:nvPicPr>
        <p:blipFill>
          <a:blip r:embed="rId3"/>
          <a:stretch>
            <a:fillRect/>
          </a:stretch>
        </p:blipFill>
        <p:spPr>
          <a:xfrm>
            <a:off x="4908572" y="1404594"/>
            <a:ext cx="6817263" cy="4371975"/>
          </a:xfrm>
          <a:prstGeom prst="rect">
            <a:avLst/>
          </a:prstGeom>
        </p:spPr>
      </p:pic>
      <p:sp>
        <p:nvSpPr>
          <p:cNvPr id="2" name="Title 1">
            <a:extLst>
              <a:ext uri="{FF2B5EF4-FFF2-40B4-BE49-F238E27FC236}">
                <a16:creationId xmlns:a16="http://schemas.microsoft.com/office/drawing/2014/main" id="{2EDAC82A-773D-4285-9964-BB5F9F8E68AF}"/>
              </a:ext>
            </a:extLst>
          </p:cNvPr>
          <p:cNvSpPr>
            <a:spLocks noGrp="1"/>
          </p:cNvSpPr>
          <p:nvPr>
            <p:ph type="title"/>
          </p:nvPr>
        </p:nvSpPr>
        <p:spPr/>
        <p:txBody>
          <a:bodyPr>
            <a:normAutofit fontScale="90000"/>
          </a:bodyPr>
          <a:lstStyle/>
          <a:p>
            <a:r>
              <a:rPr lang="en-US" dirty="0"/>
              <a:t>MBSMAI Phase 2: EUROPA Propulsion Modeling and Assessment Process</a:t>
            </a:r>
          </a:p>
        </p:txBody>
      </p:sp>
      <p:sp>
        <p:nvSpPr>
          <p:cNvPr id="3" name="Content Placeholder 2">
            <a:extLst>
              <a:ext uri="{FF2B5EF4-FFF2-40B4-BE49-F238E27FC236}">
                <a16:creationId xmlns:a16="http://schemas.microsoft.com/office/drawing/2014/main" id="{EA3DCBD5-A8B2-4012-AF44-E57C34C42C44}"/>
              </a:ext>
            </a:extLst>
          </p:cNvPr>
          <p:cNvSpPr>
            <a:spLocks noGrp="1"/>
          </p:cNvSpPr>
          <p:nvPr>
            <p:ph idx="1"/>
          </p:nvPr>
        </p:nvSpPr>
        <p:spPr>
          <a:xfrm>
            <a:off x="788517" y="1549182"/>
            <a:ext cx="3513083" cy="4351338"/>
          </a:xfrm>
        </p:spPr>
        <p:txBody>
          <a:bodyPr>
            <a:normAutofit fontScale="92500" lnSpcReduction="20000"/>
          </a:bodyPr>
          <a:lstStyle/>
          <a:p>
            <a:pPr marL="342900" marR="247015" lvl="0" indent="-342900">
              <a:lnSpc>
                <a:spcPct val="100000"/>
              </a:lnSpc>
              <a:spcBef>
                <a:spcPts val="0"/>
              </a:spcBef>
              <a:spcAft>
                <a:spcPts val="0"/>
              </a:spcAft>
              <a:buFont typeface="+mj-lt"/>
              <a:buAutoNum type="arabicParenR"/>
            </a:pPr>
            <a:r>
              <a:rPr lang="en-US" sz="1800" dirty="0">
                <a:ea typeface="Times New Roman" panose="02020603050405020304" pitchFamily="18" charset="0"/>
                <a:cs typeface="Tms Rmn"/>
              </a:rPr>
              <a:t>Id</a:t>
            </a:r>
            <a:r>
              <a:rPr lang="en-US" sz="1800" dirty="0">
                <a:effectLst/>
                <a:ea typeface="Times New Roman" panose="02020603050405020304" pitchFamily="18" charset="0"/>
                <a:cs typeface="Tms Rmn"/>
              </a:rPr>
              <a:t>entify what hazards  categories might be present by component</a:t>
            </a:r>
          </a:p>
          <a:p>
            <a:pPr marL="342900" marR="247015" lvl="0" indent="-342900">
              <a:lnSpc>
                <a:spcPct val="100000"/>
              </a:lnSpc>
              <a:spcBef>
                <a:spcPts val="0"/>
              </a:spcBef>
              <a:spcAft>
                <a:spcPts val="600"/>
              </a:spcAft>
              <a:buFont typeface="+mj-lt"/>
              <a:buAutoNum type="arabicParenR"/>
            </a:pPr>
            <a:r>
              <a:rPr lang="en-US" sz="1800" dirty="0">
                <a:ea typeface="Times New Roman" panose="02020603050405020304" pitchFamily="18" charset="0"/>
                <a:cs typeface="Tms Rmn"/>
              </a:rPr>
              <a:t>Postulate and characterize the hazards present for each category</a:t>
            </a:r>
          </a:p>
          <a:p>
            <a:pPr marR="247015" lvl="1">
              <a:lnSpc>
                <a:spcPct val="100000"/>
              </a:lnSpc>
              <a:spcBef>
                <a:spcPts val="0"/>
              </a:spcBef>
            </a:pPr>
            <a:r>
              <a:rPr lang="en-US" sz="1400" dirty="0">
                <a:ea typeface="Times New Roman" panose="02020603050405020304" pitchFamily="18" charset="0"/>
                <a:cs typeface="Tms Rmn"/>
              </a:rPr>
              <a:t>L</a:t>
            </a:r>
            <a:r>
              <a:rPr lang="en-US" sz="1400" dirty="0">
                <a:effectLst/>
                <a:ea typeface="Times New Roman" panose="02020603050405020304" pitchFamily="18" charset="0"/>
                <a:cs typeface="Tms Rmn"/>
              </a:rPr>
              <a:t>ikelihood</a:t>
            </a:r>
          </a:p>
          <a:p>
            <a:pPr marR="247015" lvl="1">
              <a:lnSpc>
                <a:spcPct val="100000"/>
              </a:lnSpc>
              <a:spcBef>
                <a:spcPts val="0"/>
              </a:spcBef>
            </a:pPr>
            <a:r>
              <a:rPr lang="en-US" sz="1400" dirty="0">
                <a:effectLst/>
                <a:ea typeface="Times New Roman" panose="02020603050405020304" pitchFamily="18" charset="0"/>
                <a:cs typeface="Tms Rmn"/>
              </a:rPr>
              <a:t>Severity/Consequence</a:t>
            </a:r>
          </a:p>
          <a:p>
            <a:pPr marR="247015" lvl="1">
              <a:lnSpc>
                <a:spcPct val="100000"/>
              </a:lnSpc>
              <a:spcBef>
                <a:spcPts val="0"/>
              </a:spcBef>
            </a:pPr>
            <a:r>
              <a:rPr lang="en-US" sz="1400" dirty="0">
                <a:ea typeface="Times New Roman" panose="02020603050405020304" pitchFamily="18" charset="0"/>
                <a:cs typeface="Tms Rmn"/>
              </a:rPr>
              <a:t>Causes</a:t>
            </a:r>
          </a:p>
          <a:p>
            <a:pPr marR="247015" lvl="1">
              <a:lnSpc>
                <a:spcPct val="100000"/>
              </a:lnSpc>
              <a:spcBef>
                <a:spcPts val="0"/>
              </a:spcBef>
            </a:pPr>
            <a:r>
              <a:rPr lang="en-US" sz="1400" dirty="0">
                <a:ea typeface="Times New Roman" panose="02020603050405020304" pitchFamily="18" charset="0"/>
                <a:cs typeface="Tms Rmn"/>
              </a:rPr>
              <a:t>Controls</a:t>
            </a:r>
          </a:p>
          <a:p>
            <a:pPr marR="247015" lvl="1">
              <a:lnSpc>
                <a:spcPct val="100000"/>
              </a:lnSpc>
              <a:spcBef>
                <a:spcPts val="0"/>
              </a:spcBef>
            </a:pPr>
            <a:r>
              <a:rPr lang="en-US" sz="1400" dirty="0">
                <a:effectLst/>
                <a:ea typeface="Times New Roman" panose="02020603050405020304" pitchFamily="18" charset="0"/>
                <a:cs typeface="Tms Rmn"/>
              </a:rPr>
              <a:t>Verification</a:t>
            </a:r>
            <a:r>
              <a:rPr lang="en-US" sz="1400" dirty="0">
                <a:ea typeface="Times New Roman" panose="02020603050405020304" pitchFamily="18" charset="0"/>
                <a:cs typeface="Tms Rmn"/>
              </a:rPr>
              <a:t> Methods</a:t>
            </a:r>
          </a:p>
          <a:p>
            <a:pPr marR="247015" lvl="1">
              <a:lnSpc>
                <a:spcPct val="100000"/>
              </a:lnSpc>
              <a:spcBef>
                <a:spcPts val="0"/>
              </a:spcBef>
              <a:spcAft>
                <a:spcPts val="600"/>
              </a:spcAft>
            </a:pPr>
            <a:r>
              <a:rPr lang="en-US" sz="1400" dirty="0">
                <a:effectLst/>
                <a:ea typeface="Times New Roman" panose="02020603050405020304" pitchFamily="18" charset="0"/>
                <a:cs typeface="Tms Rmn"/>
              </a:rPr>
              <a:t>Verifications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Link Hazard Causes to Components and Failure Modes</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Verify Inhibit sufficiency</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Generate Safety (SDP) and Hazard Reports (HA, OHA, O&amp;SHA)</a:t>
            </a:r>
          </a:p>
          <a:p>
            <a:pPr marL="346075" marR="247015" indent="-346075">
              <a:lnSpc>
                <a:spcPct val="100000"/>
              </a:lnSpc>
              <a:spcBef>
                <a:spcPts val="0"/>
              </a:spcBef>
              <a:buAutoNum type="arabicParenR" startAt="3"/>
            </a:pPr>
            <a:r>
              <a:rPr lang="en-US" sz="1800" dirty="0">
                <a:ea typeface="Times New Roman" panose="02020603050405020304" pitchFamily="18" charset="0"/>
                <a:cs typeface="Tms Rmn"/>
              </a:rPr>
              <a:t>Iterate modeling/assessment</a:t>
            </a:r>
          </a:p>
          <a:p>
            <a:pPr marL="0" marR="247015" indent="0">
              <a:lnSpc>
                <a:spcPct val="100000"/>
              </a:lnSpc>
              <a:spcBef>
                <a:spcPts val="0"/>
              </a:spcBef>
              <a:buNone/>
            </a:pPr>
            <a:endParaRPr lang="en-US" sz="1800" dirty="0">
              <a:effectLst/>
              <a:ea typeface="Times New Roman" panose="02020603050405020304" pitchFamily="18" charset="0"/>
              <a:cs typeface="Tms Rmn"/>
            </a:endParaRPr>
          </a:p>
          <a:p>
            <a:pPr marL="342900" marR="247015" lvl="0" indent="-342900">
              <a:lnSpc>
                <a:spcPct val="100000"/>
              </a:lnSpc>
              <a:spcBef>
                <a:spcPts val="0"/>
              </a:spcBef>
              <a:spcAft>
                <a:spcPts val="0"/>
              </a:spcAft>
              <a:buFont typeface="+mj-lt"/>
              <a:buAutoNum type="arabicParenR"/>
            </a:pPr>
            <a:endParaRPr lang="en-US" sz="1800" dirty="0">
              <a:effectLst/>
              <a:ea typeface="Times New Roman" panose="02020603050405020304" pitchFamily="18" charset="0"/>
              <a:cs typeface="Tms Rmn"/>
            </a:endParaRPr>
          </a:p>
        </p:txBody>
      </p:sp>
      <p:sp>
        <p:nvSpPr>
          <p:cNvPr id="4" name="Content Placeholder 2">
            <a:extLst>
              <a:ext uri="{FF2B5EF4-FFF2-40B4-BE49-F238E27FC236}">
                <a16:creationId xmlns:a16="http://schemas.microsoft.com/office/drawing/2014/main" id="{0F6848CC-9BDD-4EA7-96E5-26BC8AA61F9E}"/>
              </a:ext>
            </a:extLst>
          </p:cNvPr>
          <p:cNvSpPr txBox="1">
            <a:spLocks/>
          </p:cNvSpPr>
          <p:nvPr/>
        </p:nvSpPr>
        <p:spPr>
          <a:xfrm>
            <a:off x="6555828" y="1880257"/>
            <a:ext cx="351308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TextBox 7">
            <a:extLst>
              <a:ext uri="{FF2B5EF4-FFF2-40B4-BE49-F238E27FC236}">
                <a16:creationId xmlns:a16="http://schemas.microsoft.com/office/drawing/2014/main" id="{AE0A5E23-25F9-43B0-9A27-39089CC55387}"/>
              </a:ext>
            </a:extLst>
          </p:cNvPr>
          <p:cNvSpPr txBox="1"/>
          <p:nvPr/>
        </p:nvSpPr>
        <p:spPr>
          <a:xfrm>
            <a:off x="2123089" y="6077993"/>
            <a:ext cx="7794348"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rPr>
              <a:t>A model lends itself to improvements in the traditional forms (Excel).</a:t>
            </a:r>
          </a:p>
          <a:p>
            <a:r>
              <a:rPr lang="en-US" dirty="0">
                <a:latin typeface="Tms Rmn"/>
              </a:rPr>
              <a:t>A Library of hazards and categories will improve standardization.</a:t>
            </a:r>
            <a:endParaRPr lang="en-US" dirty="0"/>
          </a:p>
        </p:txBody>
      </p:sp>
      <p:sp>
        <p:nvSpPr>
          <p:cNvPr id="13" name="Left Brace 12">
            <a:extLst>
              <a:ext uri="{FF2B5EF4-FFF2-40B4-BE49-F238E27FC236}">
                <a16:creationId xmlns:a16="http://schemas.microsoft.com/office/drawing/2014/main" id="{55308C07-492B-446A-A2B5-5D6C8D20F62F}"/>
              </a:ext>
            </a:extLst>
          </p:cNvPr>
          <p:cNvSpPr/>
          <p:nvPr/>
        </p:nvSpPr>
        <p:spPr>
          <a:xfrm>
            <a:off x="4083269" y="1481959"/>
            <a:ext cx="646386" cy="4217247"/>
          </a:xfrm>
          <a:prstGeom prst="leftBrace">
            <a:avLst>
              <a:gd name="adj1" fmla="val 8333"/>
              <a:gd name="adj2" fmla="val 8476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 name="Picture 9">
            <a:extLst>
              <a:ext uri="{FF2B5EF4-FFF2-40B4-BE49-F238E27FC236}">
                <a16:creationId xmlns:a16="http://schemas.microsoft.com/office/drawing/2014/main" id="{06CEF3B2-2C48-4672-B688-5D6F49B2DF5A}"/>
              </a:ext>
            </a:extLst>
          </p:cNvPr>
          <p:cNvPicPr>
            <a:picLocks noChangeAspect="1"/>
          </p:cNvPicPr>
          <p:nvPr/>
        </p:nvPicPr>
        <p:blipFill rotWithShape="1">
          <a:blip r:embed="rId4"/>
          <a:srcRect l="17162" t="11265" r="13492" b="6666"/>
          <a:stretch/>
        </p:blipFill>
        <p:spPr>
          <a:xfrm>
            <a:off x="4908572" y="1369245"/>
            <a:ext cx="6673828" cy="4442675"/>
          </a:xfrm>
          <a:prstGeom prst="rect">
            <a:avLst/>
          </a:prstGeom>
        </p:spPr>
      </p:pic>
      <p:sp>
        <p:nvSpPr>
          <p:cNvPr id="5" name="Slide Number Placeholder 4">
            <a:extLst>
              <a:ext uri="{FF2B5EF4-FFF2-40B4-BE49-F238E27FC236}">
                <a16:creationId xmlns:a16="http://schemas.microsoft.com/office/drawing/2014/main" id="{22AE7D6C-496D-4EDA-8B8E-ED44B2E37B86}"/>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12</a:t>
            </a:fld>
            <a:endParaRPr lang="en-US" dirty="0"/>
          </a:p>
        </p:txBody>
      </p:sp>
    </p:spTree>
    <p:extLst>
      <p:ext uri="{BB962C8B-B14F-4D97-AF65-F5344CB8AC3E}">
        <p14:creationId xmlns:p14="http://schemas.microsoft.com/office/powerpoint/2010/main" val="161625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normAutofit/>
          </a:bodyPr>
          <a:lstStyle/>
          <a:p>
            <a:pPr algn="ctr"/>
            <a:r>
              <a:rPr lang="en-US" sz="2400" i="1" dirty="0"/>
              <a:t>Model-Based Engineering is found to be valid and useable for System Safety Engineering for NASA Safety and Mission Assurance, </a:t>
            </a:r>
            <a:br>
              <a:rPr lang="en-US" sz="2400" i="1" dirty="0"/>
            </a:br>
            <a:r>
              <a:rPr lang="en-US" sz="2400" i="1" dirty="0"/>
              <a:t>if adequate modeling processes and environment are established.</a:t>
            </a:r>
            <a:endParaRPr lang="en-US" sz="2400" dirty="0"/>
          </a:p>
          <a:p>
            <a:endParaRPr lang="en-US" sz="2400" dirty="0"/>
          </a:p>
        </p:txBody>
      </p:sp>
      <p:sp>
        <p:nvSpPr>
          <p:cNvPr id="4" name="Slide Number Placeholder 3"/>
          <p:cNvSpPr>
            <a:spLocks noGrp="1"/>
          </p:cNvSpPr>
          <p:nvPr>
            <p:ph type="sldNum" sz="quarter" idx="10"/>
          </p:nvPr>
        </p:nvSpPr>
        <p:spPr>
          <a:xfrm>
            <a:off x="0" y="6356350"/>
            <a:ext cx="2743200" cy="365125"/>
          </a:xfrm>
        </p:spPr>
        <p:txBody>
          <a:bodyPr/>
          <a:lstStyle/>
          <a:p>
            <a:pPr indent="292100" algn="l"/>
            <a:fld id="{23919FE6-CD3F-45D0-988A-ECB72163E789}" type="slidenum">
              <a:rPr lang="en-US" altLang="en-US" smtClean="0"/>
              <a:pPr indent="292100" algn="l"/>
              <a:t>13</a:t>
            </a:fld>
            <a:endParaRPr lang="en-US" altLang="en-US" dirty="0"/>
          </a:p>
        </p:txBody>
      </p:sp>
      <p:sp>
        <p:nvSpPr>
          <p:cNvPr id="8" name="Title 1"/>
          <p:cNvSpPr>
            <a:spLocks noGrp="1"/>
          </p:cNvSpPr>
          <p:nvPr>
            <p:ph type="title"/>
          </p:nvPr>
        </p:nvSpPr>
        <p:spPr>
          <a:xfrm>
            <a:off x="2191407" y="168397"/>
            <a:ext cx="8366080" cy="760412"/>
          </a:xfrm>
        </p:spPr>
        <p:txBody>
          <a:bodyPr>
            <a:noAutofit/>
          </a:bodyPr>
          <a:lstStyle/>
          <a:p>
            <a:r>
              <a:rPr lang="en-US" sz="2800" dirty="0"/>
              <a:t>Is Model-Based Engineering valid and useable for System Safety Engineering?</a:t>
            </a:r>
          </a:p>
        </p:txBody>
      </p:sp>
    </p:spTree>
    <p:extLst>
      <p:ext uri="{BB962C8B-B14F-4D97-AF65-F5344CB8AC3E}">
        <p14:creationId xmlns:p14="http://schemas.microsoft.com/office/powerpoint/2010/main" val="4124046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774EB-7E6E-4053-952E-61BE39F223FE}"/>
              </a:ext>
            </a:extLst>
          </p:cNvPr>
          <p:cNvSpPr>
            <a:spLocks noGrp="1"/>
          </p:cNvSpPr>
          <p:nvPr>
            <p:ph type="title"/>
          </p:nvPr>
        </p:nvSpPr>
        <p:spPr/>
        <p:txBody>
          <a:bodyPr>
            <a:normAutofit fontScale="90000"/>
          </a:bodyPr>
          <a:lstStyle/>
          <a:p>
            <a:r>
              <a:rPr lang="en-US" dirty="0"/>
              <a:t>Recommended Process Guidance for Cross-Discipline Model-Based Engineering</a:t>
            </a:r>
          </a:p>
        </p:txBody>
      </p:sp>
      <p:sp>
        <p:nvSpPr>
          <p:cNvPr id="4" name="Content Placeholder 2">
            <a:extLst>
              <a:ext uri="{FF2B5EF4-FFF2-40B4-BE49-F238E27FC236}">
                <a16:creationId xmlns:a16="http://schemas.microsoft.com/office/drawing/2014/main" id="{5204E1B7-F387-41EE-BA17-4334153E010A}"/>
              </a:ext>
            </a:extLst>
          </p:cNvPr>
          <p:cNvSpPr txBox="1">
            <a:spLocks/>
          </p:cNvSpPr>
          <p:nvPr/>
        </p:nvSpPr>
        <p:spPr>
          <a:xfrm>
            <a:off x="1166649" y="1816585"/>
            <a:ext cx="1020029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Create a multi-discipline mission specific modeling team (Systems Engineering (SE) and Safety and Mission Assurance (SMA) at a minimum); </a:t>
            </a:r>
          </a:p>
          <a:p>
            <a:pPr marL="342900" marR="247015" indent="-342900" algn="just">
              <a:lnSpc>
                <a:spcPct val="100000"/>
              </a:lnSpc>
              <a:spcBef>
                <a:spcPts val="0"/>
              </a:spcBef>
              <a:buFont typeface="+mj-lt"/>
              <a:buAutoNum type="arabicParenR"/>
            </a:pPr>
            <a:endParaRPr lang="en-US" sz="1600" dirty="0">
              <a:ea typeface="Times New Roman" panose="02020603050405020304" pitchFamily="18" charset="0"/>
              <a:cs typeface="Tms Rmn"/>
            </a:endParaRPr>
          </a:p>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Clearly define modeling responsibilities (e.g., SEs model requirements, Designers model structure (Functional Block Diagram/Wire Diagram), SSEs model hazards (categories, mechanisms, causes, and linkages), verifications,  and controls, REs model failure behaviors, characteristics and mitigations (and assist with safety-cause linking); </a:t>
            </a:r>
          </a:p>
          <a:p>
            <a:pPr marL="342900" marR="247015" indent="-342900" algn="just">
              <a:lnSpc>
                <a:spcPct val="100000"/>
              </a:lnSpc>
              <a:spcBef>
                <a:spcPts val="0"/>
              </a:spcBef>
              <a:buFont typeface="+mj-lt"/>
              <a:buAutoNum type="arabicParenR"/>
            </a:pPr>
            <a:endParaRPr lang="en-US" sz="1600" dirty="0">
              <a:ea typeface="Times New Roman" panose="02020603050405020304" pitchFamily="18" charset="0"/>
              <a:cs typeface="Tms Rmn"/>
            </a:endParaRPr>
          </a:p>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Complete modeling and share common data between modeling elements; </a:t>
            </a:r>
          </a:p>
          <a:p>
            <a:pPr marL="342900" marR="247015" indent="-342900" algn="just">
              <a:lnSpc>
                <a:spcPct val="100000"/>
              </a:lnSpc>
              <a:spcBef>
                <a:spcPts val="0"/>
              </a:spcBef>
              <a:buFont typeface="+mj-lt"/>
              <a:buAutoNum type="arabicParenR"/>
            </a:pPr>
            <a:endParaRPr lang="en-US" sz="1600" dirty="0">
              <a:ea typeface="Times New Roman" panose="02020603050405020304" pitchFamily="18" charset="0"/>
              <a:cs typeface="Tms Rmn"/>
            </a:endParaRPr>
          </a:p>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Produce System Safety artifacts (and simulation results) and share resulting data between modeling elements; </a:t>
            </a:r>
          </a:p>
          <a:p>
            <a:pPr marL="342900" marR="247015" indent="-342900" algn="just">
              <a:lnSpc>
                <a:spcPct val="100000"/>
              </a:lnSpc>
              <a:spcBef>
                <a:spcPts val="0"/>
              </a:spcBef>
              <a:buFont typeface="+mj-lt"/>
              <a:buAutoNum type="arabicParenR"/>
            </a:pPr>
            <a:endParaRPr lang="en-US" sz="1600" dirty="0">
              <a:ea typeface="Times New Roman" panose="02020603050405020304" pitchFamily="18" charset="0"/>
              <a:cs typeface="Tms Rmn"/>
            </a:endParaRPr>
          </a:p>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Verify and refine modeling (and designs) until a final and acceptable result is achieved; </a:t>
            </a:r>
          </a:p>
          <a:p>
            <a:pPr marL="342900" marR="247015" indent="-342900" algn="just">
              <a:lnSpc>
                <a:spcPct val="100000"/>
              </a:lnSpc>
              <a:spcBef>
                <a:spcPts val="0"/>
              </a:spcBef>
              <a:buFont typeface="+mj-lt"/>
              <a:buAutoNum type="arabicParenR"/>
            </a:pPr>
            <a:endParaRPr lang="en-US" sz="1600" dirty="0">
              <a:ea typeface="Times New Roman" panose="02020603050405020304" pitchFamily="18" charset="0"/>
              <a:cs typeface="Tms Rmn"/>
            </a:endParaRPr>
          </a:p>
          <a:p>
            <a:pPr marL="342900" marR="247015" indent="-342900" algn="just">
              <a:lnSpc>
                <a:spcPct val="100000"/>
              </a:lnSpc>
              <a:spcBef>
                <a:spcPts val="0"/>
              </a:spcBef>
              <a:buFont typeface="+mj-lt"/>
              <a:buAutoNum type="arabicParenR"/>
            </a:pPr>
            <a:r>
              <a:rPr lang="en-US" sz="1600" dirty="0">
                <a:ea typeface="Times New Roman" panose="02020603050405020304" pitchFamily="18" charset="0"/>
                <a:cs typeface="Tms Rmn"/>
              </a:rPr>
              <a:t>Share modeling with future missions.</a:t>
            </a:r>
          </a:p>
        </p:txBody>
      </p:sp>
      <p:sp>
        <p:nvSpPr>
          <p:cNvPr id="5" name="TextBox 4">
            <a:extLst>
              <a:ext uri="{FF2B5EF4-FFF2-40B4-BE49-F238E27FC236}">
                <a16:creationId xmlns:a16="http://schemas.microsoft.com/office/drawing/2014/main" id="{12AF7D75-1BAC-4214-B22A-6CBED71EFFC1}"/>
              </a:ext>
            </a:extLst>
          </p:cNvPr>
          <p:cNvSpPr txBox="1"/>
          <p:nvPr/>
        </p:nvSpPr>
        <p:spPr>
          <a:xfrm>
            <a:off x="2151528" y="5798591"/>
            <a:ext cx="7906871" cy="646331"/>
          </a:xfrm>
          <a:prstGeom prst="rect">
            <a:avLst/>
          </a:prstGeom>
          <a:solidFill>
            <a:schemeClr val="accent1">
              <a:lumMod val="40000"/>
              <a:lumOff val="60000"/>
            </a:schemeClr>
          </a:solidFill>
          <a:ln>
            <a:solidFill>
              <a:schemeClr val="accent1"/>
            </a:solidFill>
          </a:ln>
        </p:spPr>
        <p:txBody>
          <a:bodyPr wrap="square">
            <a:spAutoFit/>
          </a:bodyPr>
          <a:lstStyle/>
          <a:p>
            <a:r>
              <a:rPr lang="en-US">
                <a:latin typeface="Tms Rmn"/>
              </a:rPr>
              <a:t>Models must be built and validated collaboratively through multi-discipline teams.</a:t>
            </a:r>
          </a:p>
          <a:p>
            <a:r>
              <a:rPr lang="en-US" dirty="0">
                <a:latin typeface="Tms Rmn"/>
              </a:rPr>
              <a:t>Modeling does not replace the discipline expert’s inputs and engineering judgement.</a:t>
            </a:r>
            <a:endParaRPr lang="en-US" dirty="0"/>
          </a:p>
        </p:txBody>
      </p:sp>
      <p:sp>
        <p:nvSpPr>
          <p:cNvPr id="3" name="Slide Number Placeholder 2">
            <a:extLst>
              <a:ext uri="{FF2B5EF4-FFF2-40B4-BE49-F238E27FC236}">
                <a16:creationId xmlns:a16="http://schemas.microsoft.com/office/drawing/2014/main" id="{C6A66344-E54A-4171-8CEB-052F842C82B8}"/>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14</a:t>
            </a:fld>
            <a:endParaRPr lang="en-US" dirty="0"/>
          </a:p>
        </p:txBody>
      </p:sp>
    </p:spTree>
    <p:extLst>
      <p:ext uri="{BB962C8B-B14F-4D97-AF65-F5344CB8AC3E}">
        <p14:creationId xmlns:p14="http://schemas.microsoft.com/office/powerpoint/2010/main" val="3562160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E6D3-65B7-488F-934E-7BE0933AA4BA}"/>
              </a:ext>
            </a:extLst>
          </p:cNvPr>
          <p:cNvSpPr>
            <a:spLocks noGrp="1"/>
          </p:cNvSpPr>
          <p:nvPr>
            <p:ph type="title"/>
          </p:nvPr>
        </p:nvSpPr>
        <p:spPr>
          <a:xfrm>
            <a:off x="1917699" y="313530"/>
            <a:ext cx="10079859" cy="735013"/>
          </a:xfrm>
        </p:spPr>
        <p:txBody>
          <a:bodyPr>
            <a:noAutofit/>
          </a:bodyPr>
          <a:lstStyle/>
          <a:p>
            <a:r>
              <a:rPr lang="en-US" sz="3200" dirty="0"/>
              <a:t>Recommended Optimal Modeling Environment Requirements for Cross-Discipline Model-Based Engineering</a:t>
            </a:r>
          </a:p>
        </p:txBody>
      </p:sp>
      <p:sp>
        <p:nvSpPr>
          <p:cNvPr id="4" name="TextBox 3">
            <a:extLst>
              <a:ext uri="{FF2B5EF4-FFF2-40B4-BE49-F238E27FC236}">
                <a16:creationId xmlns:a16="http://schemas.microsoft.com/office/drawing/2014/main" id="{056F92AD-921E-4959-BD81-7BBF9ADCBAFD}"/>
              </a:ext>
            </a:extLst>
          </p:cNvPr>
          <p:cNvSpPr txBox="1"/>
          <p:nvPr/>
        </p:nvSpPr>
        <p:spPr>
          <a:xfrm>
            <a:off x="703886" y="1368729"/>
            <a:ext cx="10915300" cy="4893647"/>
          </a:xfrm>
          <a:prstGeom prst="rect">
            <a:avLst/>
          </a:prstGeom>
          <a:noFill/>
        </p:spPr>
        <p:txBody>
          <a:bodyPr wrap="square" rtlCol="0">
            <a:spAutoFit/>
          </a:bodyPr>
          <a:lstStyle/>
          <a:p>
            <a:pPr marR="244475" lvl="0" algn="just">
              <a:spcBef>
                <a:spcPts val="700"/>
              </a:spcBef>
              <a:spcAft>
                <a:spcPts val="0"/>
              </a:spcAft>
              <a:tabLst>
                <a:tab pos="2800350" algn="l"/>
                <a:tab pos="2971800" algn="l"/>
              </a:tabLst>
            </a:pPr>
            <a:r>
              <a:rPr lang="en-US" sz="1500" dirty="0">
                <a:effectLst/>
                <a:ea typeface="Times New Roman" panose="02020603050405020304" pitchFamily="18" charset="0"/>
                <a:cs typeface="Tms Rmn"/>
              </a:rPr>
              <a:t>The optimal modeling environment for Systems Engineering and  System Safety should be developed or purchased to include:</a:t>
            </a:r>
          </a:p>
          <a:p>
            <a:pPr marL="0" marR="244475" algn="just">
              <a:spcBef>
                <a:spcPts val="0"/>
              </a:spcBef>
              <a:spcAft>
                <a:spcPts val="0"/>
              </a:spcAft>
              <a:tabLst>
                <a:tab pos="2800350" algn="l"/>
                <a:tab pos="2971800" algn="l"/>
              </a:tabLst>
            </a:pPr>
            <a:r>
              <a:rPr lang="en-US" sz="1500" spc="-5" dirty="0">
                <a:solidFill>
                  <a:srgbClr val="808080"/>
                </a:solidFill>
                <a:effectLst/>
                <a:ea typeface="Times New Roman" panose="02020603050405020304" pitchFamily="18" charset="0"/>
                <a:cs typeface="Times New Roman" panose="02020603050405020304" pitchFamily="18" charset="0"/>
              </a:rPr>
              <a:t> </a:t>
            </a:r>
            <a:endParaRPr lang="en-US" sz="1500" dirty="0">
              <a:effectLst/>
              <a:ea typeface="Times New Roman" panose="02020603050405020304" pitchFamily="18" charset="0"/>
              <a:cs typeface="Tms Rmn"/>
            </a:endParaRPr>
          </a:p>
          <a:p>
            <a:pPr marL="342900" marR="244475"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CCFFFF"/>
                </a:highlight>
                <a:ea typeface="Times New Roman" panose="02020603050405020304" pitchFamily="18" charset="0"/>
              </a:rPr>
              <a:t>Support for the development of models from the traditional system safety artifacts rather than only deriving the artifacts from the models for efficiency via model re-use (import existing hazard analyses and/or SDPs).</a:t>
            </a:r>
          </a:p>
          <a:p>
            <a:pPr marL="342900" marR="0"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CCFFFF"/>
                </a:highlight>
                <a:ea typeface="Times New Roman" panose="02020603050405020304" pitchFamily="18" charset="0"/>
              </a:rPr>
              <a:t>The ability to ingest and parse or allocate text, diagrams, illustrations, and images to safety products and/or models.</a:t>
            </a:r>
          </a:p>
          <a:p>
            <a:pPr marL="342900" marR="0"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CCFFFF"/>
                </a:highlight>
                <a:ea typeface="Times New Roman" panose="02020603050405020304" pitchFamily="18" charset="0"/>
              </a:rPr>
              <a:t>The ability to reuse component level models for consistency and to take advantage of subsystems which have already been validated to ensure efficiency and accuracy.</a:t>
            </a:r>
          </a:p>
          <a:p>
            <a:pPr marL="342900" marR="0" lvl="0" indent="-342900">
              <a:spcBef>
                <a:spcPts val="0"/>
              </a:spcBef>
              <a:spcAft>
                <a:spcPts val="0"/>
              </a:spcAft>
              <a:buFont typeface="Symbol" panose="05050102010706020507" pitchFamily="18" charset="2"/>
              <a:buChar char=""/>
              <a:tabLst>
                <a:tab pos="2800350" algn="l"/>
                <a:tab pos="2971800" algn="l"/>
              </a:tabLst>
            </a:pPr>
            <a:r>
              <a:rPr lang="en-US" sz="1400" dirty="0">
                <a:effectLst/>
                <a:ea typeface="Times New Roman" panose="02020603050405020304" pitchFamily="18" charset="0"/>
              </a:rPr>
              <a:t>An easily mastered structure and interface for efficiency.</a:t>
            </a:r>
          </a:p>
          <a:p>
            <a:pPr marL="342900" marR="0"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FFFF00"/>
                </a:highlight>
                <a:ea typeface="Times New Roman" panose="02020603050405020304" pitchFamily="18" charset="0"/>
              </a:rPr>
              <a:t>The ability to create a functional model of the systems for efficiency and clarity.</a:t>
            </a:r>
          </a:p>
          <a:p>
            <a:pPr marL="342900" marR="244475"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FFFF00"/>
                </a:highlight>
                <a:ea typeface="Times New Roman" panose="02020603050405020304" pitchFamily="18" charset="0"/>
              </a:rPr>
              <a:t>The ability to ensure that changes to one diagram (e.g., adding a component or deleting a failure condition) propagate to other parts/diagrams of the model automatically (including link breaks) and/or shows as an error that needs to be resolved by the modeler.</a:t>
            </a:r>
          </a:p>
          <a:p>
            <a:pPr marL="342900" marR="244475" lvl="0" indent="-342900">
              <a:spcBef>
                <a:spcPts val="0"/>
              </a:spcBef>
              <a:spcAft>
                <a:spcPts val="0"/>
              </a:spcAft>
              <a:buFont typeface="Symbol" panose="05050102010706020507" pitchFamily="18" charset="2"/>
              <a:buChar char=""/>
              <a:tabLst>
                <a:tab pos="2800350" algn="l"/>
                <a:tab pos="2971800" algn="l"/>
              </a:tabLst>
            </a:pPr>
            <a:r>
              <a:rPr lang="en-US" sz="1400" dirty="0">
                <a:effectLst/>
                <a:highlight>
                  <a:srgbClr val="FFFF00"/>
                </a:highlight>
                <a:ea typeface="Times New Roman" panose="02020603050405020304" pitchFamily="18" charset="0"/>
              </a:rPr>
              <a:t>The ability to simulate the accumulation of material or actuations on modeling elements as well as failures for efficiency and accuracy.</a:t>
            </a:r>
          </a:p>
          <a:p>
            <a:pPr marL="342900" marR="24447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allocate requirements to a functional diagram/element to analyze whether or not safety requirements have been met.</a:t>
            </a:r>
          </a:p>
          <a:p>
            <a:pPr marL="342900" marR="24447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fully edit hazard-modeling elements (including identifiers) to ensure accuracy.</a:t>
            </a:r>
          </a:p>
          <a:p>
            <a:pPr marL="342900" marR="244475" lvl="0" indent="-342900">
              <a:spcBef>
                <a:spcPts val="0"/>
              </a:spcBef>
              <a:spcAft>
                <a:spcPts val="0"/>
              </a:spcAft>
              <a:buFont typeface="Symbol" panose="05050102010706020507" pitchFamily="18" charset="2"/>
              <a:buChar char=""/>
            </a:pPr>
            <a:r>
              <a:rPr lang="en-US" sz="1400" dirty="0">
                <a:effectLst/>
                <a:ea typeface="Times New Roman" panose="02020603050405020304" pitchFamily="18" charset="0"/>
              </a:rPr>
              <a:t>The ability to develop libraries of hazard categories with baseline definitions and implication data for consistency and accuracy:</a:t>
            </a:r>
          </a:p>
          <a:p>
            <a:pPr marL="685800" marR="244475">
              <a:spcBef>
                <a:spcPts val="0"/>
              </a:spcBef>
              <a:spcAft>
                <a:spcPts val="0"/>
              </a:spcAft>
            </a:pPr>
            <a:r>
              <a:rPr lang="en-US" sz="1400" dirty="0">
                <a:effectLst/>
                <a:ea typeface="Times New Roman" panose="02020603050405020304" pitchFamily="18" charset="0"/>
              </a:rPr>
              <a:t> </a:t>
            </a:r>
          </a:p>
          <a:p>
            <a:pPr marL="742950" marR="244475" lvl="1" indent="-285750">
              <a:spcBef>
                <a:spcPts val="0"/>
              </a:spcBef>
              <a:spcAft>
                <a:spcPts val="0"/>
              </a:spcAft>
              <a:buFont typeface="Courier New" panose="02070309020205020404" pitchFamily="49" charset="0"/>
              <a:buChar char="o"/>
            </a:pPr>
            <a:r>
              <a:rPr lang="en-US" sz="1400" dirty="0">
                <a:effectLst/>
                <a:ea typeface="Times New Roman" panose="02020603050405020304" pitchFamily="18" charset="0"/>
              </a:rPr>
              <a:t>Potential element causes or element types (graphical hazard tree for input)</a:t>
            </a:r>
          </a:p>
          <a:p>
            <a:pPr marL="742950" marR="244475" lvl="1" indent="-285750">
              <a:spcBef>
                <a:spcPts val="0"/>
              </a:spcBef>
              <a:spcAft>
                <a:spcPts val="0"/>
              </a:spcAft>
              <a:buFont typeface="Courier New" panose="02070309020205020404" pitchFamily="49" charset="0"/>
              <a:buChar char="o"/>
            </a:pPr>
            <a:r>
              <a:rPr lang="en-US" sz="1400" dirty="0">
                <a:effectLst/>
                <a:ea typeface="Times New Roman" panose="02020603050405020304" pitchFamily="18" charset="0"/>
              </a:rPr>
              <a:t>The library could extend to controls and verifications</a:t>
            </a:r>
          </a:p>
          <a:p>
            <a:pPr marL="742950" marR="244475" lvl="1" indent="-285750">
              <a:spcBef>
                <a:spcPts val="0"/>
              </a:spcBef>
              <a:spcAft>
                <a:spcPts val="0"/>
              </a:spcAft>
              <a:buFont typeface="Courier New" panose="02070309020205020404" pitchFamily="49" charset="0"/>
              <a:buChar char="o"/>
            </a:pPr>
            <a:r>
              <a:rPr lang="en-US" sz="1400" dirty="0">
                <a:effectLst/>
                <a:ea typeface="Times New Roman" panose="02020603050405020304" pitchFamily="18" charset="0"/>
              </a:rPr>
              <a:t>As the library is built, the speed and efficiency of conducting the analyses will improve since manual inputs are reduced.</a:t>
            </a:r>
          </a:p>
          <a:p>
            <a:pPr marL="1143000" marR="244475">
              <a:spcBef>
                <a:spcPts val="0"/>
              </a:spcBef>
              <a:spcAft>
                <a:spcPts val="0"/>
              </a:spcAft>
            </a:pPr>
            <a:r>
              <a:rPr lang="en-US" sz="1400" dirty="0">
                <a:effectLst/>
                <a:ea typeface="Times New Roman" panose="02020603050405020304" pitchFamily="18" charset="0"/>
              </a:rPr>
              <a:t> </a:t>
            </a:r>
          </a:p>
          <a:p>
            <a:pPr marR="244475" lvl="0">
              <a:spcBef>
                <a:spcPts val="0"/>
              </a:spcBef>
              <a:spcAft>
                <a:spcPts val="0"/>
              </a:spcAft>
            </a:pPr>
            <a:endParaRPr lang="en-US" sz="1500" dirty="0">
              <a:effectLst/>
              <a:ea typeface="Times New Roman" panose="02020603050405020304" pitchFamily="18" charset="0"/>
            </a:endParaRPr>
          </a:p>
          <a:p>
            <a:endParaRPr lang="en-US" sz="1500" dirty="0"/>
          </a:p>
        </p:txBody>
      </p:sp>
      <p:sp>
        <p:nvSpPr>
          <p:cNvPr id="7" name="TextBox 6">
            <a:extLst>
              <a:ext uri="{FF2B5EF4-FFF2-40B4-BE49-F238E27FC236}">
                <a16:creationId xmlns:a16="http://schemas.microsoft.com/office/drawing/2014/main" id="{16438399-C191-434F-8F33-415189E990E8}"/>
              </a:ext>
            </a:extLst>
          </p:cNvPr>
          <p:cNvSpPr txBox="1"/>
          <p:nvPr/>
        </p:nvSpPr>
        <p:spPr>
          <a:xfrm>
            <a:off x="1304365" y="6078834"/>
            <a:ext cx="9049870"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rPr>
              <a:t>Tools must be: Easy to use, Collaborative (i.e., multiple simultaneous users), contain discipline specific libraries and provide interactive modules using a shared “single source of truth”.</a:t>
            </a:r>
            <a:endParaRPr lang="en-US" dirty="0"/>
          </a:p>
        </p:txBody>
      </p:sp>
      <p:sp>
        <p:nvSpPr>
          <p:cNvPr id="3" name="Slide Number Placeholder 2">
            <a:extLst>
              <a:ext uri="{FF2B5EF4-FFF2-40B4-BE49-F238E27FC236}">
                <a16:creationId xmlns:a16="http://schemas.microsoft.com/office/drawing/2014/main" id="{66DA7263-E3F6-43E1-B341-2F358DAFEF12}"/>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15</a:t>
            </a:fld>
            <a:endParaRPr lang="en-US" dirty="0"/>
          </a:p>
        </p:txBody>
      </p:sp>
    </p:spTree>
    <p:extLst>
      <p:ext uri="{BB962C8B-B14F-4D97-AF65-F5344CB8AC3E}">
        <p14:creationId xmlns:p14="http://schemas.microsoft.com/office/powerpoint/2010/main" val="2990667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E6D3-65B7-488F-934E-7BE0933AA4BA}"/>
              </a:ext>
            </a:extLst>
          </p:cNvPr>
          <p:cNvSpPr>
            <a:spLocks noGrp="1"/>
          </p:cNvSpPr>
          <p:nvPr>
            <p:ph type="title"/>
          </p:nvPr>
        </p:nvSpPr>
        <p:spPr>
          <a:xfrm>
            <a:off x="1917699" y="313530"/>
            <a:ext cx="10079859" cy="735013"/>
          </a:xfrm>
        </p:spPr>
        <p:txBody>
          <a:bodyPr>
            <a:noAutofit/>
          </a:bodyPr>
          <a:lstStyle/>
          <a:p>
            <a:r>
              <a:rPr lang="en-US" sz="3200" dirty="0"/>
              <a:t>Recommended Optimal Modeling Environment Requirements for Cross-Discipline Model-Based Engineering</a:t>
            </a:r>
          </a:p>
        </p:txBody>
      </p:sp>
      <p:sp>
        <p:nvSpPr>
          <p:cNvPr id="4" name="TextBox 3">
            <a:extLst>
              <a:ext uri="{FF2B5EF4-FFF2-40B4-BE49-F238E27FC236}">
                <a16:creationId xmlns:a16="http://schemas.microsoft.com/office/drawing/2014/main" id="{056F92AD-921E-4959-BD81-7BBF9ADCBAFD}"/>
              </a:ext>
            </a:extLst>
          </p:cNvPr>
          <p:cNvSpPr txBox="1"/>
          <p:nvPr/>
        </p:nvSpPr>
        <p:spPr>
          <a:xfrm>
            <a:off x="703886" y="1242601"/>
            <a:ext cx="10915300" cy="5324535"/>
          </a:xfrm>
          <a:prstGeom prst="rect">
            <a:avLst/>
          </a:prstGeom>
          <a:noFill/>
        </p:spPr>
        <p:txBody>
          <a:bodyPr wrap="square" rtlCol="0">
            <a:spAutoFit/>
          </a:bodyPr>
          <a:lstStyle/>
          <a:p>
            <a:pPr marR="244475" lvl="0" algn="just">
              <a:spcBef>
                <a:spcPts val="700"/>
              </a:spcBef>
              <a:spcAft>
                <a:spcPts val="0"/>
              </a:spcAft>
              <a:tabLst>
                <a:tab pos="2800350" algn="l"/>
                <a:tab pos="2971800" algn="l"/>
              </a:tabLst>
            </a:pPr>
            <a:r>
              <a:rPr lang="en-US" sz="1600" dirty="0">
                <a:effectLst/>
                <a:ea typeface="Times New Roman" panose="02020603050405020304" pitchFamily="18" charset="0"/>
                <a:cs typeface="Tms Rmn"/>
              </a:rPr>
              <a:t>The optimal modeling environment for Systems Engineering and  System Safety should be developed or purchased to include (continued):</a:t>
            </a:r>
          </a:p>
          <a:p>
            <a:pPr marL="1143000" marR="244475">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p>
          <a:p>
            <a:pPr marL="342900" marR="24447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add models of systems or portions of system models to a library of shareable models for efficiency.</a:t>
            </a:r>
          </a:p>
          <a:p>
            <a:pPr marL="342900" marR="24447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input/import results and tracking/verification supporting data (i.e., procedures, control inspection, verifications, etc.) for safety report production efficiency and accuracy.</a:t>
            </a:r>
          </a:p>
          <a:p>
            <a:pPr marL="342900" marR="24447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copy hazard modeling without linkages or challenge the modeler to verify linkages if applicable.</a:t>
            </a:r>
          </a:p>
          <a:p>
            <a:pPr marL="342900" marR="24447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combine models and duplicate models for reuse in future modeling efficiency.</a:t>
            </a:r>
          </a:p>
          <a:p>
            <a:pPr marL="342900" marR="244475" lvl="0" indent="-342900">
              <a:spcBef>
                <a:spcPts val="0"/>
              </a:spcBef>
              <a:spcAft>
                <a:spcPts val="0"/>
              </a:spcAft>
              <a:buFont typeface="Symbol" panose="05050102010706020507" pitchFamily="18" charset="2"/>
              <a:buChar char=""/>
            </a:pPr>
            <a:r>
              <a:rPr lang="en-US" sz="1400" dirty="0">
                <a:effectLst/>
                <a:ea typeface="Times New Roman" panose="02020603050405020304" pitchFamily="18" charset="0"/>
              </a:rPr>
              <a:t>Provisions for model component and system consistency error checking and reporting for improved modeling accuracy. </a:t>
            </a:r>
          </a:p>
          <a:p>
            <a:pPr marL="342900" marR="244475" lvl="0" indent="-342900">
              <a:spcBef>
                <a:spcPts val="0"/>
              </a:spcBef>
              <a:spcAft>
                <a:spcPts val="0"/>
              </a:spcAft>
              <a:buFont typeface="Symbol" panose="05050102010706020507" pitchFamily="18" charset="2"/>
              <a:buChar char=""/>
            </a:pPr>
            <a:r>
              <a:rPr lang="en-US" sz="1400" dirty="0">
                <a:effectLst/>
                <a:ea typeface="Times New Roman" panose="02020603050405020304" pitchFamily="18" charset="0"/>
              </a:rPr>
              <a:t>Model change control/reporting (i.e., detailed configuration control) including the ability to revert to a previous model for accuracy.</a:t>
            </a:r>
          </a:p>
          <a:p>
            <a:pPr marL="342900" marR="24447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import requirements, CAD, and BOM/part lists type data to create modeling elements or as supporting data for efficiency.</a:t>
            </a:r>
          </a:p>
          <a:p>
            <a:pPr marL="342900" marR="187325" lvl="0" indent="-342900">
              <a:spcBef>
                <a:spcPts val="0"/>
              </a:spcBef>
              <a:spcAft>
                <a:spcPts val="0"/>
              </a:spcAft>
              <a:buFont typeface="Symbol" panose="05050102010706020507" pitchFamily="18" charset="2"/>
              <a:buChar char=""/>
            </a:pPr>
            <a:r>
              <a:rPr lang="en-US" sz="1400" dirty="0">
                <a:effectLst/>
                <a:highlight>
                  <a:srgbClr val="CCFFFF"/>
                </a:highlight>
                <a:ea typeface="Times New Roman" panose="02020603050405020304" pitchFamily="18" charset="0"/>
              </a:rPr>
              <a:t>The ability to select and allocate requirements to each element or hazard for verification/compliance recording efficiency.</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An export or reporting function for fault tree and simulation results for understanding and accuracy validation.</a:t>
            </a:r>
          </a:p>
          <a:p>
            <a:pPr marL="342900" marR="187325" lvl="0" indent="-342900">
              <a:spcBef>
                <a:spcPts val="0"/>
              </a:spcBef>
              <a:spcAft>
                <a:spcPts val="0"/>
              </a:spcAft>
              <a:buFont typeface="Symbol" panose="05050102010706020507" pitchFamily="18" charset="2"/>
              <a:buChar char=""/>
            </a:pPr>
            <a:r>
              <a:rPr lang="en-US" sz="1400" dirty="0">
                <a:effectLst/>
                <a:ea typeface="Times New Roman" panose="02020603050405020304" pitchFamily="18" charset="0"/>
              </a:rPr>
              <a:t>Modeling diagrams that connect hierarchically to each other allowing non-modelers to easily traverse and drill down within the severities and likelihoods model for understanding and accuracy validation.</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produce a preliminary hazard assessment and subsequent hazard reports using NASA-defined severities and likelihoods.</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produce a fault tree with a hazard as the top-level event (pulling causes and contributions from all system elements) and precise Boolean logic for accuracy.</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produce a compliance checklist per NASA-STD-8719.24.</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hold and report SDP package information in the NASA format.</a:t>
            </a:r>
          </a:p>
          <a:p>
            <a:pPr marL="342900" marR="187325" lvl="0" indent="-342900">
              <a:spcBef>
                <a:spcPts val="0"/>
              </a:spcBef>
              <a:spcAft>
                <a:spcPts val="0"/>
              </a:spcAft>
              <a:buFont typeface="Symbol" panose="05050102010706020507" pitchFamily="18" charset="2"/>
              <a:buChar char=""/>
            </a:pPr>
            <a:r>
              <a:rPr lang="en-US" sz="1400" dirty="0">
                <a:effectLst/>
                <a:highlight>
                  <a:srgbClr val="FFFF00"/>
                </a:highlight>
                <a:ea typeface="Times New Roman" panose="02020603050405020304" pitchFamily="18" charset="0"/>
              </a:rPr>
              <a:t>The ability to export to NASA databases directly.</a:t>
            </a:r>
          </a:p>
          <a:p>
            <a:pPr marL="342900" marR="187325" lvl="0" indent="-342900">
              <a:spcBef>
                <a:spcPts val="0"/>
              </a:spcBef>
              <a:spcAft>
                <a:spcPts val="0"/>
              </a:spcAft>
              <a:buFont typeface="Symbol" panose="05050102010706020507" pitchFamily="18" charset="2"/>
              <a:buChar char=""/>
            </a:pPr>
            <a:r>
              <a:rPr lang="en-US" sz="1400" dirty="0">
                <a:effectLst/>
                <a:ea typeface="Times New Roman" panose="02020603050405020304" pitchFamily="18" charset="0"/>
              </a:rPr>
              <a:t>Performance that shortens analysis time while maintaining consistency and accuracy between models.</a:t>
            </a:r>
          </a:p>
          <a:p>
            <a:endParaRPr lang="en-US" dirty="0"/>
          </a:p>
        </p:txBody>
      </p:sp>
      <p:sp>
        <p:nvSpPr>
          <p:cNvPr id="5" name="TextBox 4">
            <a:extLst>
              <a:ext uri="{FF2B5EF4-FFF2-40B4-BE49-F238E27FC236}">
                <a16:creationId xmlns:a16="http://schemas.microsoft.com/office/drawing/2014/main" id="{C70D900F-BCDE-4EF6-9AE8-89DC39044838}"/>
              </a:ext>
            </a:extLst>
          </p:cNvPr>
          <p:cNvSpPr txBox="1"/>
          <p:nvPr/>
        </p:nvSpPr>
        <p:spPr>
          <a:xfrm>
            <a:off x="1651747" y="6114863"/>
            <a:ext cx="8888506" cy="646331"/>
          </a:xfrm>
          <a:prstGeom prst="rect">
            <a:avLst/>
          </a:prstGeom>
          <a:solidFill>
            <a:schemeClr val="accent1">
              <a:lumMod val="40000"/>
              <a:lumOff val="60000"/>
            </a:schemeClr>
          </a:solidFill>
          <a:ln>
            <a:solidFill>
              <a:schemeClr val="accent1"/>
            </a:solidFill>
          </a:ln>
        </p:spPr>
        <p:txBody>
          <a:bodyPr wrap="square">
            <a:spAutoFit/>
          </a:bodyPr>
          <a:lstStyle/>
          <a:p>
            <a:r>
              <a:rPr lang="en-US" dirty="0">
                <a:latin typeface="Tms Rmn"/>
              </a:rPr>
              <a:t>Tools must be: Easy to use, Collaborative (i.e., multiple simultaneous users), contain discipline specific libraries and provide interactive modules using a shared “single source of truth”.</a:t>
            </a:r>
            <a:endParaRPr lang="en-US" dirty="0"/>
          </a:p>
        </p:txBody>
      </p:sp>
      <p:sp>
        <p:nvSpPr>
          <p:cNvPr id="3" name="Slide Number Placeholder 2">
            <a:extLst>
              <a:ext uri="{FF2B5EF4-FFF2-40B4-BE49-F238E27FC236}">
                <a16:creationId xmlns:a16="http://schemas.microsoft.com/office/drawing/2014/main" id="{29468F06-43D4-48FF-BF3D-AB4F63D31416}"/>
              </a:ext>
            </a:extLst>
          </p:cNvPr>
          <p:cNvSpPr>
            <a:spLocks noGrp="1"/>
          </p:cNvSpPr>
          <p:nvPr>
            <p:ph type="sldNum" sz="quarter" idx="12"/>
          </p:nvPr>
        </p:nvSpPr>
        <p:spPr>
          <a:xfrm>
            <a:off x="0" y="6356350"/>
            <a:ext cx="2743200" cy="365125"/>
          </a:xfrm>
        </p:spPr>
        <p:txBody>
          <a:bodyPr/>
          <a:lstStyle/>
          <a:p>
            <a:pPr indent="292100" algn="l"/>
            <a:fld id="{9B7B01A3-0F60-BD49-AF36-7F51ED692865}" type="slidenum">
              <a:rPr lang="en-US" smtClean="0"/>
              <a:pPr indent="292100" algn="l"/>
              <a:t>16</a:t>
            </a:fld>
            <a:endParaRPr lang="en-US" dirty="0"/>
          </a:p>
        </p:txBody>
      </p:sp>
    </p:spTree>
    <p:extLst>
      <p:ext uri="{BB962C8B-B14F-4D97-AF65-F5344CB8AC3E}">
        <p14:creationId xmlns:p14="http://schemas.microsoft.com/office/powerpoint/2010/main" val="2584296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144109" y="42863"/>
            <a:ext cx="10047891" cy="849312"/>
          </a:xfrm>
        </p:spPr>
        <p:txBody>
          <a:bodyPr>
            <a:noAutofit/>
          </a:bodyPr>
          <a:lstStyle/>
          <a:p>
            <a:pPr>
              <a:spcBef>
                <a:spcPts val="1200"/>
              </a:spcBef>
              <a:spcAft>
                <a:spcPts val="600"/>
              </a:spcAft>
            </a:pPr>
            <a:r>
              <a:rPr lang="en-US" sz="3200" dirty="0"/>
              <a:t>Conclusions and Path Forward</a:t>
            </a:r>
            <a:endParaRPr lang="en-US" sz="3200" i="1" dirty="0"/>
          </a:p>
        </p:txBody>
      </p:sp>
      <p:pic>
        <p:nvPicPr>
          <p:cNvPr id="23" name="Picture 22"/>
          <p:cNvPicPr>
            <a:picLocks noChangeAspect="1"/>
          </p:cNvPicPr>
          <p:nvPr/>
        </p:nvPicPr>
        <p:blipFill>
          <a:blip r:embed="rId3"/>
          <a:stretch>
            <a:fillRect/>
          </a:stretch>
        </p:blipFill>
        <p:spPr>
          <a:xfrm>
            <a:off x="8606156" y="994651"/>
            <a:ext cx="2517730" cy="5472993"/>
          </a:xfrm>
          <a:prstGeom prst="rect">
            <a:avLst/>
          </a:prstGeom>
        </p:spPr>
      </p:pic>
      <p:sp>
        <p:nvSpPr>
          <p:cNvPr id="4" name="Rectangle 3"/>
          <p:cNvSpPr/>
          <p:nvPr/>
        </p:nvSpPr>
        <p:spPr>
          <a:xfrm>
            <a:off x="406400" y="1226779"/>
            <a:ext cx="7982226" cy="1785104"/>
          </a:xfrm>
          <a:prstGeom prst="rect">
            <a:avLst/>
          </a:prstGeom>
        </p:spPr>
        <p:txBody>
          <a:bodyPr wrap="square">
            <a:spAutoFit/>
          </a:bodyPr>
          <a:lstStyle/>
          <a:p>
            <a:pPr algn="ctr"/>
            <a:r>
              <a:rPr lang="en-US" dirty="0">
                <a:latin typeface="Tms Rmn"/>
                <a:ea typeface="Times New Roman" panose="02020603050405020304" pitchFamily="18" charset="0"/>
                <a:cs typeface="Tms Rmn"/>
              </a:rPr>
              <a:t>Conclusions</a:t>
            </a:r>
          </a:p>
          <a:p>
            <a:pPr algn="ctr"/>
            <a:endParaRPr lang="en-US" sz="1200" dirty="0">
              <a:latin typeface="Tms Rmn"/>
              <a:ea typeface="Times New Roman" panose="02020603050405020304" pitchFamily="18" charset="0"/>
              <a:cs typeface="Tms Rmn"/>
            </a:endParaRPr>
          </a:p>
          <a:p>
            <a:pPr marL="285750" indent="-285750">
              <a:buFont typeface="Arial" panose="020B0604020202020204" pitchFamily="34" charset="0"/>
              <a:buChar char="•"/>
            </a:pPr>
            <a:r>
              <a:rPr lang="en-US" sz="1600" dirty="0">
                <a:ea typeface="Times New Roman" panose="02020603050405020304" pitchFamily="18" charset="0"/>
                <a:cs typeface="Tms Rmn"/>
              </a:rPr>
              <a:t>Model-Based Organizations, including NASA, must decide for themselves how to implement model-based engineering in a way that makes sense for all their engineering, assurance, operational, and production elements. Therefore it is essential to engage </a:t>
            </a:r>
            <a:r>
              <a:rPr lang="en-US" sz="1600" dirty="0"/>
              <a:t>subject matter experts from each element as early as possible.</a:t>
            </a:r>
          </a:p>
          <a:p>
            <a:pPr marL="285750" indent="-285750">
              <a:buFont typeface="Arial" panose="020B0604020202020204" pitchFamily="34" charset="0"/>
              <a:buChar char="•"/>
            </a:pPr>
            <a:r>
              <a:rPr lang="en-US" sz="1600" dirty="0"/>
              <a:t>Not all tools are ready to support all disciplines.</a:t>
            </a:r>
          </a:p>
        </p:txBody>
      </p:sp>
      <p:sp>
        <p:nvSpPr>
          <p:cNvPr id="25" name="Rectangle 24"/>
          <p:cNvSpPr/>
          <p:nvPr/>
        </p:nvSpPr>
        <p:spPr>
          <a:xfrm>
            <a:off x="536621" y="3534495"/>
            <a:ext cx="7537449" cy="2031325"/>
          </a:xfrm>
          <a:prstGeom prst="rect">
            <a:avLst/>
          </a:prstGeom>
        </p:spPr>
        <p:txBody>
          <a:bodyPr wrap="square">
            <a:spAutoFit/>
          </a:bodyPr>
          <a:lstStyle/>
          <a:p>
            <a:pPr algn="ctr"/>
            <a:r>
              <a:rPr lang="en-US" dirty="0">
                <a:latin typeface="Tms Rmn"/>
                <a:ea typeface="Times New Roman" panose="02020603050405020304" pitchFamily="18" charset="0"/>
                <a:cs typeface="Tms Rmn"/>
              </a:rPr>
              <a:t>Path Forward</a:t>
            </a:r>
          </a:p>
          <a:p>
            <a:pPr algn="ctr"/>
            <a:endParaRPr lang="en-US" sz="1200" dirty="0">
              <a:latin typeface="Tms Rmn"/>
              <a:ea typeface="Times New Roman" panose="02020603050405020304" pitchFamily="18" charset="0"/>
              <a:cs typeface="Tms Rmn"/>
            </a:endParaRPr>
          </a:p>
          <a:p>
            <a:pPr marL="285750" indent="-285750">
              <a:buFont typeface="Arial" panose="020B0604020202020204" pitchFamily="34" charset="0"/>
              <a:buChar char="•"/>
            </a:pPr>
            <a:r>
              <a:rPr lang="en-US" sz="1600" dirty="0"/>
              <a:t>Conduct Phase 3 of this study in which evaluations and testing will consist of follow-on System Safety evaluations with more complex system/model (e.g., Cubesat Mission) and Software Assurance /Quality Engineering Analysis compatibility.. </a:t>
            </a:r>
          </a:p>
          <a:p>
            <a:pPr marL="285750" indent="-285750">
              <a:buFont typeface="Arial" panose="020B0604020202020204" pitchFamily="34" charset="0"/>
              <a:buChar char="•"/>
            </a:pPr>
            <a:r>
              <a:rPr lang="en-US" sz="1600" dirty="0"/>
              <a:t>Work with tool vendors to customize tools for even more compatibility with SMA disciplines.</a:t>
            </a:r>
          </a:p>
        </p:txBody>
      </p:sp>
      <p:sp>
        <p:nvSpPr>
          <p:cNvPr id="2" name="Slide Number Placeholder 1">
            <a:extLst>
              <a:ext uri="{FF2B5EF4-FFF2-40B4-BE49-F238E27FC236}">
                <a16:creationId xmlns:a16="http://schemas.microsoft.com/office/drawing/2014/main" id="{B352CDB6-7853-49E5-89B3-60879074B11E}"/>
              </a:ext>
            </a:extLst>
          </p:cNvPr>
          <p:cNvSpPr>
            <a:spLocks noGrp="1"/>
          </p:cNvSpPr>
          <p:nvPr>
            <p:ph type="sldNum" sz="quarter" idx="10"/>
          </p:nvPr>
        </p:nvSpPr>
        <p:spPr>
          <a:xfrm>
            <a:off x="0" y="6356350"/>
            <a:ext cx="2743200" cy="365125"/>
          </a:xfrm>
        </p:spPr>
        <p:txBody>
          <a:bodyPr/>
          <a:lstStyle/>
          <a:p>
            <a:pPr indent="292100" algn="l"/>
            <a:fld id="{630CD37D-DFF1-42B0-AA4E-5CBC6F2C9E21}" type="slidenum">
              <a:rPr lang="en-US" altLang="en-US" smtClean="0"/>
              <a:pPr indent="292100" algn="l"/>
              <a:t>17</a:t>
            </a:fld>
            <a:endParaRPr lang="en-US" altLang="en-US" dirty="0"/>
          </a:p>
        </p:txBody>
      </p:sp>
    </p:spTree>
    <p:extLst>
      <p:ext uri="{BB962C8B-B14F-4D97-AF65-F5344CB8AC3E}">
        <p14:creationId xmlns:p14="http://schemas.microsoft.com/office/powerpoint/2010/main" val="383590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ASA.gif" descr="/Users/kgammage/Documents/CustomerWork/Meatballs/NASA.gif"/>
          <p:cNvPicPr>
            <a:picLocks noChangeAspect="1"/>
          </p:cNvPicPr>
          <p:nvPr/>
        </p:nvPicPr>
        <p:blipFill>
          <a:blip r:embed="rId3" r:link="rId4"/>
          <a:stretch>
            <a:fillRect/>
          </a:stretch>
        </p:blipFill>
        <p:spPr>
          <a:xfrm>
            <a:off x="3878871" y="1522270"/>
            <a:ext cx="4434258" cy="3813461"/>
          </a:xfrm>
          <a:prstGeom prst="rect">
            <a:avLst/>
          </a:prstGeom>
        </p:spPr>
      </p:pic>
      <p:sp>
        <p:nvSpPr>
          <p:cNvPr id="3" name="Slide Number Placeholder 2">
            <a:extLst>
              <a:ext uri="{FF2B5EF4-FFF2-40B4-BE49-F238E27FC236}">
                <a16:creationId xmlns:a16="http://schemas.microsoft.com/office/drawing/2014/main" id="{661154C5-247F-4AF8-B49B-445DE38DFBD2}"/>
              </a:ext>
            </a:extLst>
          </p:cNvPr>
          <p:cNvSpPr>
            <a:spLocks noGrp="1"/>
          </p:cNvSpPr>
          <p:nvPr>
            <p:ph type="sldNum" sz="quarter" idx="10"/>
          </p:nvPr>
        </p:nvSpPr>
        <p:spPr>
          <a:xfrm>
            <a:off x="0" y="6356350"/>
            <a:ext cx="2743200" cy="365125"/>
          </a:xfrm>
        </p:spPr>
        <p:txBody>
          <a:bodyPr/>
          <a:lstStyle/>
          <a:p>
            <a:pPr indent="292100" algn="l"/>
            <a:fld id="{630CD37D-DFF1-42B0-AA4E-5CBC6F2C9E21}" type="slidenum">
              <a:rPr lang="en-US" altLang="en-US" smtClean="0"/>
              <a:pPr indent="292100" algn="l"/>
              <a:t>18</a:t>
            </a:fld>
            <a:endParaRPr lang="en-US" altLang="en-US" dirty="0"/>
          </a:p>
        </p:txBody>
      </p:sp>
    </p:spTree>
    <p:extLst>
      <p:ext uri="{BB962C8B-B14F-4D97-AF65-F5344CB8AC3E}">
        <p14:creationId xmlns:p14="http://schemas.microsoft.com/office/powerpoint/2010/main" val="2348592799"/>
      </p:ext>
    </p:extLst>
  </p:cSld>
  <p:clrMapOvr>
    <a:masterClrMapping/>
  </p:clrMapOvr>
</p:sld>
</file>

<file path=ppt/theme/theme1.xml><?xml version="1.0" encoding="utf-8"?>
<a:theme xmlns:a="http://schemas.openxmlformats.org/drawingml/2006/main" name="2_MBSE Them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90000"/>
          </a:schemeClr>
        </a:solidFill>
      </a:spPr>
      <a:bodyPr wrap="square">
        <a:spAutoFit/>
      </a:bodyPr>
      <a:lstStyle>
        <a:defPPr algn="ctr">
          <a:defRPr sz="2000" dirty="0" smtClean="0">
            <a:solidFill>
              <a:srgbClr val="1F497D"/>
            </a:solidFill>
            <a:latin typeface="Calibri" panose="020F0502020204030204" pitchFamily="34" charset="0"/>
            <a:ea typeface="Calibri" panose="020F050202020403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BSE Theme" id="{46A71DFE-3CFC-4394-90AA-3FF3BF4C58D3}" vid="{CBD7DA84-E49F-4A98-80B1-E1BE2189F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11227</TotalTime>
  <Words>6188</Words>
  <Application>Microsoft Office PowerPoint</Application>
  <PresentationFormat>Widescreen</PresentationFormat>
  <Paragraphs>439</Paragraphs>
  <Slides>18</Slides>
  <Notes>18</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-apple-system</vt:lpstr>
      <vt:lpstr>Arial</vt:lpstr>
      <vt:lpstr>Arial Black</vt:lpstr>
      <vt:lpstr>Calibri</vt:lpstr>
      <vt:lpstr>Calibri Light</vt:lpstr>
      <vt:lpstr>Courier New</vt:lpstr>
      <vt:lpstr>Symbol</vt:lpstr>
      <vt:lpstr>Times New Roman</vt:lpstr>
      <vt:lpstr>Tms Rmn</vt:lpstr>
      <vt:lpstr>Wingdings</vt:lpstr>
      <vt:lpstr>Wingdings 2</vt:lpstr>
      <vt:lpstr>2_MBSE Theme</vt:lpstr>
      <vt:lpstr>Office Theme</vt:lpstr>
      <vt:lpstr>System Safety Analysis of Complex NASA Systems with Model Based Engineering</vt:lpstr>
      <vt:lpstr>Agenda</vt:lpstr>
      <vt:lpstr>Motivation</vt:lpstr>
      <vt:lpstr>MBSMAI Goals/Objectives</vt:lpstr>
      <vt:lpstr>MBSMAI Methodology for System Safety</vt:lpstr>
      <vt:lpstr>MBSMAI Phase 2: EUROPA Propulsion Modeling and Assessment Process</vt:lpstr>
      <vt:lpstr>MBSMAI Phase 2: EUROPA Propulsion Modeling and Assessment Process</vt:lpstr>
      <vt:lpstr>MBSMAI Phase 2: EUROPA Propulsion Modeling and Assessment Process</vt:lpstr>
      <vt:lpstr>MBSMAI Phase 2: EUROPA Propulsion Modeling and Assessment Process</vt:lpstr>
      <vt:lpstr>MBSMAI Phase 2: EUROPA Propulsion Modeling and Assessment Process</vt:lpstr>
      <vt:lpstr>MBSMAI Phase 2: EUROPA Propulsion Modeling and Assessment Process</vt:lpstr>
      <vt:lpstr>MBSMAI Phase 2: EUROPA Propulsion Modeling and Assessment Process</vt:lpstr>
      <vt:lpstr>Is Model-Based Engineering valid and useable for System Safety Engineering?</vt:lpstr>
      <vt:lpstr>Recommended Process Guidance for Cross-Discipline Model-Based Engineering</vt:lpstr>
      <vt:lpstr>Recommended Optimal Modeling Environment Requirements for Cross-Discipline Model-Based Engineering</vt:lpstr>
      <vt:lpstr>Recommended Optimal Modeling Environment Requirements for Cross-Discipline Model-Based Engineering</vt:lpstr>
      <vt:lpstr>Conclusions and Path Forward</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MBSE Pathfinder Part 3: MBSMA Pathfinder Partner Project Status</dc:title>
  <dc:creator>Lindsey, Nancy J. (GSFC-3710)</dc:creator>
  <cp:lastModifiedBy>Green, Misty L. (LARC-B704)[LAMPS 2]</cp:lastModifiedBy>
  <cp:revision>332</cp:revision>
  <cp:lastPrinted>2020-01-23T16:28:39Z</cp:lastPrinted>
  <dcterms:created xsi:type="dcterms:W3CDTF">2018-01-03T21:03:30Z</dcterms:created>
  <dcterms:modified xsi:type="dcterms:W3CDTF">2022-08-08T18:03:30Z</dcterms:modified>
</cp:coreProperties>
</file>