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98" r:id="rId2"/>
    <p:sldId id="1929" r:id="rId3"/>
    <p:sldId id="2400" r:id="rId4"/>
    <p:sldId id="2399" r:id="rId5"/>
    <p:sldId id="1927" r:id="rId6"/>
    <p:sldId id="2392" r:id="rId7"/>
    <p:sldId id="240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7" autoAdjust="0"/>
    <p:restoredTop sz="94660"/>
  </p:normalViewPr>
  <p:slideViewPr>
    <p:cSldViewPr snapToGrid="0">
      <p:cViewPr varScale="1">
        <p:scale>
          <a:sx n="103" d="100"/>
          <a:sy n="103" d="100"/>
        </p:scale>
        <p:origin x="306"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E6121-8EA6-4F97-AA5F-0CC3736BC9D8}" type="datetimeFigureOut">
              <a:rPr lang="en-US" smtClean="0"/>
              <a:t>8/8/2022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3EE7CE-0544-4BFB-B6C2-34140DF17744}" type="slidenum">
              <a:rPr lang="en-US" smtClean="0"/>
              <a:t>‹#›</a:t>
            </a:fld>
            <a:endParaRPr lang="en-US"/>
          </a:p>
        </p:txBody>
      </p:sp>
    </p:spTree>
    <p:extLst>
      <p:ext uri="{BB962C8B-B14F-4D97-AF65-F5344CB8AC3E}">
        <p14:creationId xmlns:p14="http://schemas.microsoft.com/office/powerpoint/2010/main" val="911173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827923-5500-4646-8BB5-09B02CC3A8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5095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This type of risk rollup was used for Mars 2020, and it has worked out well for the Mars Program Office. </a:t>
            </a:r>
            <a:r>
              <a:rPr lang="en-US" sz="1600" dirty="0"/>
              <a:t> Hoppy Price (Mars Program Chief Engineer at JPL) provided a sample of JPL Mars 2020 Perseverance Risk Report for top aggregate risks.</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Rolled-up Risks:</a:t>
            </a:r>
          </a:p>
          <a:p>
            <a:pPr marL="171450" indent="-171450">
              <a:buFont typeface="Arial" panose="020B0604020202020204" pitchFamily="34" charset="0"/>
              <a:buChar char="•"/>
            </a:pPr>
            <a:r>
              <a:rPr lang="en-US" sz="1600" dirty="0"/>
              <a:t>Present a way that makes it easier to see an overall summary of risks</a:t>
            </a:r>
          </a:p>
          <a:p>
            <a:pPr marL="171450" indent="-171450">
              <a:buFont typeface="Arial" panose="020B0604020202020204" pitchFamily="34" charset="0"/>
              <a:buChar char="•"/>
            </a:pPr>
            <a:r>
              <a:rPr lang="en-US" sz="1600" dirty="0"/>
              <a:t>Facilitate understanding of the effectiveness of risk barriers, and vulnerabilities/weaknesses.</a:t>
            </a:r>
          </a:p>
        </p:txBody>
      </p:sp>
      <p:sp>
        <p:nvSpPr>
          <p:cNvPr id="4" name="Slide Number Placeholder 3"/>
          <p:cNvSpPr>
            <a:spLocks noGrp="1"/>
          </p:cNvSpPr>
          <p:nvPr>
            <p:ph type="sldNum" sz="quarter" idx="5"/>
          </p:nvPr>
        </p:nvSpPr>
        <p:spPr/>
        <p:txBody>
          <a:bodyPr/>
          <a:lstStyle/>
          <a:p>
            <a:fld id="{DCDEBC35-BD1F-4886-9E17-D84D8420EBF7}" type="slidenum">
              <a:rPr lang="en-US" smtClean="0"/>
              <a:t>2</a:t>
            </a:fld>
            <a:endParaRPr lang="en-US"/>
          </a:p>
        </p:txBody>
      </p:sp>
    </p:spTree>
    <p:extLst>
      <p:ext uri="{BB962C8B-B14F-4D97-AF65-F5344CB8AC3E}">
        <p14:creationId xmlns:p14="http://schemas.microsoft.com/office/powerpoint/2010/main" val="1495220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This type of risk rollup was used for Mars 2020, and it has worked out well for the Mars Program Office. </a:t>
            </a:r>
            <a:r>
              <a:rPr lang="en-US" sz="1600" dirty="0"/>
              <a:t> Hoppy Price (Mars Program Chief Engineer at JPL) provided a sample of JPL Mars 2020 Perseverance Risk Report for top aggregate risks.</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Rolled-up Risks:</a:t>
            </a:r>
          </a:p>
          <a:p>
            <a:pPr marL="171450" indent="-171450">
              <a:buFont typeface="Arial" panose="020B0604020202020204" pitchFamily="34" charset="0"/>
              <a:buChar char="•"/>
            </a:pPr>
            <a:r>
              <a:rPr lang="en-US" sz="1600" dirty="0"/>
              <a:t>Present a way that makes it easier to see an overall summary of risks</a:t>
            </a:r>
          </a:p>
          <a:p>
            <a:pPr marL="171450" indent="-171450">
              <a:buFont typeface="Arial" panose="020B0604020202020204" pitchFamily="34" charset="0"/>
              <a:buChar char="•"/>
            </a:pPr>
            <a:r>
              <a:rPr lang="en-US" sz="1600" dirty="0"/>
              <a:t>Facilitate understanding of the effectiveness of risk barriers, and vulnerabilities/weaknesses.</a:t>
            </a:r>
          </a:p>
        </p:txBody>
      </p:sp>
      <p:sp>
        <p:nvSpPr>
          <p:cNvPr id="4" name="Slide Number Placeholder 3"/>
          <p:cNvSpPr>
            <a:spLocks noGrp="1"/>
          </p:cNvSpPr>
          <p:nvPr>
            <p:ph type="sldNum" sz="quarter" idx="5"/>
          </p:nvPr>
        </p:nvSpPr>
        <p:spPr/>
        <p:txBody>
          <a:bodyPr/>
          <a:lstStyle/>
          <a:p>
            <a:fld id="{DCDEBC35-BD1F-4886-9E17-D84D8420EBF7}" type="slidenum">
              <a:rPr lang="en-US" smtClean="0"/>
              <a:t>3</a:t>
            </a:fld>
            <a:endParaRPr lang="en-US"/>
          </a:p>
        </p:txBody>
      </p:sp>
    </p:spTree>
    <p:extLst>
      <p:ext uri="{BB962C8B-B14F-4D97-AF65-F5344CB8AC3E}">
        <p14:creationId xmlns:p14="http://schemas.microsoft.com/office/powerpoint/2010/main" val="886656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This type of risk rollup was used for Mars 2020, and it has worked out well for the Mars Program Office. </a:t>
            </a:r>
            <a:r>
              <a:rPr lang="en-US" sz="1600" dirty="0"/>
              <a:t> Hoppy Price (Mars Program Chief Engineer at JPL) provided a sample of JPL Mars 2020 Perseverance Risk Report for top aggregate risks.</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Rolled-up Risks:</a:t>
            </a:r>
          </a:p>
          <a:p>
            <a:pPr marL="171450" indent="-171450">
              <a:buFont typeface="Arial" panose="020B0604020202020204" pitchFamily="34" charset="0"/>
              <a:buChar char="•"/>
            </a:pPr>
            <a:r>
              <a:rPr lang="en-US" sz="1600" dirty="0"/>
              <a:t>Present a way that makes it easier to see an overall summary of risks</a:t>
            </a:r>
          </a:p>
          <a:p>
            <a:pPr marL="171450" indent="-171450">
              <a:buFont typeface="Arial" panose="020B0604020202020204" pitchFamily="34" charset="0"/>
              <a:buChar char="•"/>
            </a:pPr>
            <a:r>
              <a:rPr lang="en-US" sz="1600" dirty="0"/>
              <a:t>Facilitate understanding of the effectiveness of risk barriers, and vulnerabilities/weaknesses.</a:t>
            </a:r>
          </a:p>
        </p:txBody>
      </p:sp>
      <p:sp>
        <p:nvSpPr>
          <p:cNvPr id="4" name="Slide Number Placeholder 3"/>
          <p:cNvSpPr>
            <a:spLocks noGrp="1"/>
          </p:cNvSpPr>
          <p:nvPr>
            <p:ph type="sldNum" sz="quarter" idx="5"/>
          </p:nvPr>
        </p:nvSpPr>
        <p:spPr/>
        <p:txBody>
          <a:bodyPr/>
          <a:lstStyle/>
          <a:p>
            <a:fld id="{DCDEBC35-BD1F-4886-9E17-D84D8420EBF7}" type="slidenum">
              <a:rPr lang="en-US" smtClean="0"/>
              <a:t>4</a:t>
            </a:fld>
            <a:endParaRPr lang="en-US"/>
          </a:p>
        </p:txBody>
      </p:sp>
    </p:spTree>
    <p:extLst>
      <p:ext uri="{BB962C8B-B14F-4D97-AF65-F5344CB8AC3E}">
        <p14:creationId xmlns:p14="http://schemas.microsoft.com/office/powerpoint/2010/main" val="3320377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fld id="{DCDEBC35-BD1F-4886-9E17-D84D8420EBF7}" type="slidenum">
              <a:rPr lang="en-US" smtClean="0"/>
              <a:t>5</a:t>
            </a:fld>
            <a:endParaRPr lang="en-US"/>
          </a:p>
        </p:txBody>
      </p:sp>
    </p:spTree>
    <p:extLst>
      <p:ext uri="{BB962C8B-B14F-4D97-AF65-F5344CB8AC3E}">
        <p14:creationId xmlns:p14="http://schemas.microsoft.com/office/powerpoint/2010/main" val="1161907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5"/>
          </p:nvPr>
        </p:nvSpPr>
        <p:spPr/>
        <p:txBody>
          <a:bodyPr/>
          <a:lstStyle/>
          <a:p>
            <a:fld id="{DCDEBC35-BD1F-4886-9E17-D84D8420EBF7}" type="slidenum">
              <a:rPr lang="en-US" smtClean="0"/>
              <a:t>6</a:t>
            </a:fld>
            <a:endParaRPr lang="en-US"/>
          </a:p>
        </p:txBody>
      </p:sp>
    </p:spTree>
    <p:extLst>
      <p:ext uri="{BB962C8B-B14F-4D97-AF65-F5344CB8AC3E}">
        <p14:creationId xmlns:p14="http://schemas.microsoft.com/office/powerpoint/2010/main" val="3319262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mn-lt"/>
                <a:ea typeface="+mn-ea"/>
                <a:cs typeface="+mn-cs"/>
              </a:rPr>
              <a:t>This type of risk rollup was used for Mars 2020, and it has worked out well for the Mars Program Office. </a:t>
            </a:r>
            <a:r>
              <a:rPr lang="en-US" sz="1600" dirty="0"/>
              <a:t> Hoppy Price (Mars Program Chief Engineer at JPL) provided a sample of JPL Mars 2020 Perseverance Risk Report for top aggregate risks.</a:t>
            </a:r>
          </a:p>
          <a:p>
            <a:pPr marL="0" indent="0">
              <a:buFont typeface="Arial" panose="020B0604020202020204" pitchFamily="34" charset="0"/>
              <a:buNone/>
            </a:pPr>
            <a:endParaRPr lang="en-US" sz="1600" dirty="0"/>
          </a:p>
          <a:p>
            <a:pPr marL="0" indent="0">
              <a:buFont typeface="Arial" panose="020B0604020202020204" pitchFamily="34" charset="0"/>
              <a:buNone/>
            </a:pPr>
            <a:r>
              <a:rPr lang="en-US" sz="1600" dirty="0"/>
              <a:t>Rolled-up Risks:</a:t>
            </a:r>
          </a:p>
          <a:p>
            <a:pPr marL="171450" indent="-171450">
              <a:buFont typeface="Arial" panose="020B0604020202020204" pitchFamily="34" charset="0"/>
              <a:buChar char="•"/>
            </a:pPr>
            <a:r>
              <a:rPr lang="en-US" sz="1600" dirty="0"/>
              <a:t>Present a way that makes it easier to see an overall summary of risks</a:t>
            </a:r>
          </a:p>
          <a:p>
            <a:pPr marL="171450" indent="-171450">
              <a:buFont typeface="Arial" panose="020B0604020202020204" pitchFamily="34" charset="0"/>
              <a:buChar char="•"/>
            </a:pPr>
            <a:r>
              <a:rPr lang="en-US" sz="1600" dirty="0"/>
              <a:t>Facilitate understanding of the effectiveness of risk barriers, and vulnerabilities/weaknesses.</a:t>
            </a:r>
          </a:p>
        </p:txBody>
      </p:sp>
      <p:sp>
        <p:nvSpPr>
          <p:cNvPr id="4" name="Slide Number Placeholder 3"/>
          <p:cNvSpPr>
            <a:spLocks noGrp="1"/>
          </p:cNvSpPr>
          <p:nvPr>
            <p:ph type="sldNum" sz="quarter" idx="5"/>
          </p:nvPr>
        </p:nvSpPr>
        <p:spPr/>
        <p:txBody>
          <a:bodyPr/>
          <a:lstStyle/>
          <a:p>
            <a:fld id="{DCDEBC35-BD1F-4886-9E17-D84D8420EBF7}" type="slidenum">
              <a:rPr lang="en-US" smtClean="0"/>
              <a:t>7</a:t>
            </a:fld>
            <a:endParaRPr lang="en-US"/>
          </a:p>
        </p:txBody>
      </p:sp>
    </p:spTree>
    <p:extLst>
      <p:ext uri="{BB962C8B-B14F-4D97-AF65-F5344CB8AC3E}">
        <p14:creationId xmlns:p14="http://schemas.microsoft.com/office/powerpoint/2010/main" val="2847054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7E53E-F7D5-8046-88F9-D8104D069C9D}"/>
              </a:ext>
            </a:extLst>
          </p:cNvPr>
          <p:cNvSpPr>
            <a:spLocks noGrp="1"/>
          </p:cNvSpPr>
          <p:nvPr>
            <p:ph type="ctrTitle"/>
          </p:nvPr>
        </p:nvSpPr>
        <p:spPr>
          <a:xfrm>
            <a:off x="608697" y="201834"/>
            <a:ext cx="8295951" cy="895330"/>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DEAEE325-92FF-044D-BF21-45C428C5AA5D}"/>
              </a:ext>
            </a:extLst>
          </p:cNvPr>
          <p:cNvSpPr>
            <a:spLocks noGrp="1"/>
          </p:cNvSpPr>
          <p:nvPr>
            <p:ph type="subTitle" idx="1"/>
          </p:nvPr>
        </p:nvSpPr>
        <p:spPr>
          <a:xfrm>
            <a:off x="5751283" y="4341945"/>
            <a:ext cx="5938159" cy="151311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CC8ACE3D-173F-864A-B9A7-F66954858547}"/>
              </a:ext>
            </a:extLst>
          </p:cNvPr>
          <p:cNvPicPr>
            <a:picLocks noChangeAspect="1"/>
          </p:cNvPicPr>
          <p:nvPr userDrawn="1"/>
        </p:nvPicPr>
        <p:blipFill>
          <a:blip r:embed="rId2"/>
          <a:stretch>
            <a:fillRect/>
          </a:stretch>
        </p:blipFill>
        <p:spPr>
          <a:xfrm>
            <a:off x="766465" y="1199875"/>
            <a:ext cx="2675467" cy="2675467"/>
          </a:xfrm>
          <a:prstGeom prst="rect">
            <a:avLst/>
          </a:prstGeom>
        </p:spPr>
      </p:pic>
      <p:pic>
        <p:nvPicPr>
          <p:cNvPr id="13" name="Picture 12">
            <a:extLst>
              <a:ext uri="{FF2B5EF4-FFF2-40B4-BE49-F238E27FC236}">
                <a16:creationId xmlns:a16="http://schemas.microsoft.com/office/drawing/2014/main" id="{C6371B9C-0F10-2446-B8B4-5910F0F783F6}"/>
              </a:ext>
            </a:extLst>
          </p:cNvPr>
          <p:cNvPicPr>
            <a:picLocks noChangeAspect="1"/>
          </p:cNvPicPr>
          <p:nvPr userDrawn="1"/>
        </p:nvPicPr>
        <p:blipFill>
          <a:blip r:embed="rId3"/>
          <a:stretch>
            <a:fillRect/>
          </a:stretch>
        </p:blipFill>
        <p:spPr>
          <a:xfrm>
            <a:off x="3494098" y="1182218"/>
            <a:ext cx="2679192" cy="2679192"/>
          </a:xfrm>
          <a:prstGeom prst="rect">
            <a:avLst/>
          </a:prstGeom>
        </p:spPr>
      </p:pic>
      <p:pic>
        <p:nvPicPr>
          <p:cNvPr id="23" name="Picture 22">
            <a:extLst>
              <a:ext uri="{FF2B5EF4-FFF2-40B4-BE49-F238E27FC236}">
                <a16:creationId xmlns:a16="http://schemas.microsoft.com/office/drawing/2014/main" id="{8ED35A68-DE3E-5440-A814-B336EE9F2B14}"/>
              </a:ext>
            </a:extLst>
          </p:cNvPr>
          <p:cNvPicPr>
            <a:picLocks noChangeAspect="1"/>
          </p:cNvPicPr>
          <p:nvPr userDrawn="1"/>
        </p:nvPicPr>
        <p:blipFill>
          <a:blip r:embed="rId4"/>
          <a:stretch>
            <a:fillRect/>
          </a:stretch>
        </p:blipFill>
        <p:spPr>
          <a:xfrm>
            <a:off x="6225456" y="1199875"/>
            <a:ext cx="2679192" cy="2679192"/>
          </a:xfrm>
          <a:prstGeom prst="rect">
            <a:avLst/>
          </a:prstGeom>
        </p:spPr>
      </p:pic>
      <p:pic>
        <p:nvPicPr>
          <p:cNvPr id="25" name="Picture 24">
            <a:extLst>
              <a:ext uri="{FF2B5EF4-FFF2-40B4-BE49-F238E27FC236}">
                <a16:creationId xmlns:a16="http://schemas.microsoft.com/office/drawing/2014/main" id="{B2AF8AD1-9B14-0A43-B66A-E9897A508538}"/>
              </a:ext>
            </a:extLst>
          </p:cNvPr>
          <p:cNvPicPr>
            <a:picLocks noChangeAspect="1"/>
          </p:cNvPicPr>
          <p:nvPr userDrawn="1"/>
        </p:nvPicPr>
        <p:blipFill>
          <a:blip r:embed="rId5"/>
          <a:stretch>
            <a:fillRect/>
          </a:stretch>
        </p:blipFill>
        <p:spPr>
          <a:xfrm>
            <a:off x="8956814" y="1199875"/>
            <a:ext cx="2679191" cy="2675051"/>
          </a:xfrm>
          <a:prstGeom prst="rect">
            <a:avLst/>
          </a:prstGeom>
        </p:spPr>
      </p:pic>
      <p:sp>
        <p:nvSpPr>
          <p:cNvPr id="7" name="Date Placeholder 6"/>
          <p:cNvSpPr>
            <a:spLocks noGrp="1"/>
          </p:cNvSpPr>
          <p:nvPr>
            <p:ph type="dt" sz="half" idx="10"/>
          </p:nvPr>
        </p:nvSpPr>
        <p:spPr/>
        <p:txBody>
          <a:bodyPr/>
          <a:lstStyle/>
          <a:p>
            <a:r>
              <a:rPr lang="en-US" dirty="0"/>
              <a:t>2022</a:t>
            </a:r>
          </a:p>
        </p:txBody>
      </p:sp>
      <p:sp>
        <p:nvSpPr>
          <p:cNvPr id="10" name="Slide Number Placeholder 9"/>
          <p:cNvSpPr>
            <a:spLocks noGrp="1"/>
          </p:cNvSpPr>
          <p:nvPr>
            <p:ph type="sldNum" sz="quarter" idx="12"/>
          </p:nvPr>
        </p:nvSpPr>
        <p:spPr/>
        <p:txBody>
          <a:bodyPr/>
          <a:lstStyle/>
          <a:p>
            <a:fld id="{4B60665B-C3A2-EC40-B319-6BFFD2CA9867}" type="slidenum">
              <a:rPr lang="en-US" smtClean="0"/>
              <a:t>‹#›</a:t>
            </a:fld>
            <a:endParaRPr lang="en-US" dirty="0"/>
          </a:p>
        </p:txBody>
      </p:sp>
      <p:sp>
        <p:nvSpPr>
          <p:cNvPr id="26" name="Rounded Rectangle 25">
            <a:extLst>
              <a:ext uri="{FF2B5EF4-FFF2-40B4-BE49-F238E27FC236}">
                <a16:creationId xmlns:a16="http://schemas.microsoft.com/office/drawing/2014/main" id="{65F0AD63-2222-BD4F-B224-C27F3A227420}"/>
              </a:ext>
            </a:extLst>
          </p:cNvPr>
          <p:cNvSpPr/>
          <p:nvPr userDrawn="1"/>
        </p:nvSpPr>
        <p:spPr>
          <a:xfrm>
            <a:off x="0" y="4013898"/>
            <a:ext cx="12206515" cy="45719"/>
          </a:xfrm>
          <a:prstGeom prst="roundRect">
            <a:avLst/>
          </a:prstGeom>
          <a:solidFill>
            <a:schemeClr val="tx1">
              <a:alpha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193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dirty="0"/>
              <a:t>2022</a:t>
            </a:r>
          </a:p>
        </p:txBody>
      </p:sp>
      <p:sp>
        <p:nvSpPr>
          <p:cNvPr id="6" name="Slide Number Placeholder 5"/>
          <p:cNvSpPr>
            <a:spLocks noGrp="1"/>
          </p:cNvSpPr>
          <p:nvPr>
            <p:ph type="sldNum" sz="quarter" idx="12"/>
          </p:nvPr>
        </p:nvSpPr>
        <p:spPr/>
        <p:txBody>
          <a:bodyPr/>
          <a:lstStyle/>
          <a:p>
            <a:fld id="{4B60665B-C3A2-EC40-B319-6BFFD2CA9867}" type="slidenum">
              <a:rPr lang="en-US" smtClean="0"/>
              <a:t>‹#›</a:t>
            </a:fld>
            <a:endParaRPr lang="en-US" dirty="0"/>
          </a:p>
        </p:txBody>
      </p:sp>
    </p:spTree>
    <p:extLst>
      <p:ext uri="{BB962C8B-B14F-4D97-AF65-F5344CB8AC3E}">
        <p14:creationId xmlns:p14="http://schemas.microsoft.com/office/powerpoint/2010/main" val="429194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b="0"/>
            </a:lvl1pPr>
          </a:lstStyle>
          <a:p>
            <a:r>
              <a:rPr lang="en-US" dirty="0"/>
              <a:t>Click to edit Master title style</a:t>
            </a:r>
          </a:p>
        </p:txBody>
      </p:sp>
      <p:sp>
        <p:nvSpPr>
          <p:cNvPr id="3" name="Text Placeholder 2"/>
          <p:cNvSpPr>
            <a:spLocks noGrp="1"/>
          </p:cNvSpPr>
          <p:nvPr>
            <p:ph type="body" sz="half" idx="1"/>
          </p:nvPr>
        </p:nvSpPr>
        <p:spPr>
          <a:xfrm>
            <a:off x="838200" y="1825625"/>
            <a:ext cx="5181600" cy="4351338"/>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172200" y="1825625"/>
            <a:ext cx="5181600" cy="4351338"/>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dirty="0"/>
              <a:t>2022</a:t>
            </a:r>
          </a:p>
        </p:txBody>
      </p:sp>
      <p:sp>
        <p:nvSpPr>
          <p:cNvPr id="7" name="Slide Number Placeholder 6"/>
          <p:cNvSpPr>
            <a:spLocks noGrp="1"/>
          </p:cNvSpPr>
          <p:nvPr>
            <p:ph type="sldNum" sz="quarter" idx="12"/>
          </p:nvPr>
        </p:nvSpPr>
        <p:spPr/>
        <p:txBody>
          <a:bodyPr/>
          <a:lstStyle/>
          <a:p>
            <a:fld id="{4B60665B-C3A2-EC40-B319-6BFFD2CA9867}" type="slidenum">
              <a:rPr lang="en-US" smtClean="0"/>
              <a:t>‹#›</a:t>
            </a:fld>
            <a:endParaRPr lang="en-US" dirty="0"/>
          </a:p>
        </p:txBody>
      </p:sp>
    </p:spTree>
    <p:extLst>
      <p:ext uri="{BB962C8B-B14F-4D97-AF65-F5344CB8AC3E}">
        <p14:creationId xmlns:p14="http://schemas.microsoft.com/office/powerpoint/2010/main" val="264984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r>
              <a:rPr lang="en-US" dirty="0"/>
              <a:t>2022</a:t>
            </a:r>
          </a:p>
        </p:txBody>
      </p:sp>
      <p:sp>
        <p:nvSpPr>
          <p:cNvPr id="5" name="Slide Number Placeholder 4"/>
          <p:cNvSpPr>
            <a:spLocks noGrp="1"/>
          </p:cNvSpPr>
          <p:nvPr>
            <p:ph type="sldNum" sz="quarter" idx="12"/>
          </p:nvPr>
        </p:nvSpPr>
        <p:spPr/>
        <p:txBody>
          <a:bodyPr/>
          <a:lstStyle/>
          <a:p>
            <a:fld id="{4B60665B-C3A2-EC40-B319-6BFFD2CA9867}" type="slidenum">
              <a:rPr lang="en-US" smtClean="0"/>
              <a:t>‹#›</a:t>
            </a:fld>
            <a:endParaRPr lang="en-US" dirty="0"/>
          </a:p>
        </p:txBody>
      </p:sp>
    </p:spTree>
    <p:extLst>
      <p:ext uri="{BB962C8B-B14F-4D97-AF65-F5344CB8AC3E}">
        <p14:creationId xmlns:p14="http://schemas.microsoft.com/office/powerpoint/2010/main" val="2478272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751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0934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084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3875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9047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A6FE-189D-45A1-8DC2-D274E5801500}"/>
              </a:ext>
            </a:extLst>
          </p:cNvPr>
          <p:cNvSpPr>
            <a:spLocks noGrp="1"/>
          </p:cNvSpPr>
          <p:nvPr>
            <p:ph type="title" hasCustomPrompt="1"/>
          </p:nvPr>
        </p:nvSpPr>
        <p:spPr/>
        <p:txBody>
          <a:bodyPr/>
          <a:lstStyle>
            <a:lvl1pPr>
              <a:defRPr/>
            </a:lvl1pPr>
          </a:lstStyle>
          <a:p>
            <a:r>
              <a:rPr lang="en-US" dirty="0"/>
              <a:t>Click to edit Master title style – NASA data only</a:t>
            </a:r>
          </a:p>
        </p:txBody>
      </p:sp>
      <p:sp>
        <p:nvSpPr>
          <p:cNvPr id="3" name="Date Placeholder 2">
            <a:extLst>
              <a:ext uri="{FF2B5EF4-FFF2-40B4-BE49-F238E27FC236}">
                <a16:creationId xmlns:a16="http://schemas.microsoft.com/office/drawing/2014/main" id="{9B480CD5-A474-4DE1-9D05-7C2362F901D4}"/>
              </a:ext>
            </a:extLst>
          </p:cNvPr>
          <p:cNvSpPr>
            <a:spLocks noGrp="1"/>
          </p:cNvSpPr>
          <p:nvPr>
            <p:ph type="dt" sz="half" idx="10"/>
          </p:nvPr>
        </p:nvSpPr>
        <p:spPr/>
        <p:txBody>
          <a:bodyPr/>
          <a:lstStyle/>
          <a:p>
            <a:fld id="{181B35E9-6F67-4E32-8F2E-FB1BFE3C8EA3}" type="datetime1">
              <a:rPr lang="en-US" smtClean="0"/>
              <a:t>8/8/2022</a:t>
            </a:fld>
            <a:endParaRPr lang="en-US" dirty="0"/>
          </a:p>
        </p:txBody>
      </p:sp>
      <p:sp>
        <p:nvSpPr>
          <p:cNvPr id="5" name="Slide Number Placeholder 4">
            <a:extLst>
              <a:ext uri="{FF2B5EF4-FFF2-40B4-BE49-F238E27FC236}">
                <a16:creationId xmlns:a16="http://schemas.microsoft.com/office/drawing/2014/main" id="{4CE50746-7CBD-45C5-9763-22B626B424B8}"/>
              </a:ext>
            </a:extLst>
          </p:cNvPr>
          <p:cNvSpPr>
            <a:spLocks noGrp="1"/>
          </p:cNvSpPr>
          <p:nvPr>
            <p:ph type="sldNum" sz="quarter" idx="12"/>
          </p:nvPr>
        </p:nvSpPr>
        <p:spPr>
          <a:xfrm>
            <a:off x="9175377" y="6356350"/>
            <a:ext cx="2743200" cy="365125"/>
          </a:xfrm>
        </p:spPr>
        <p:txBody>
          <a:bodyPr/>
          <a:lstStyle>
            <a:lvl1pPr>
              <a:defRPr sz="1000"/>
            </a:lvl1pPr>
          </a:lstStyle>
          <a:p>
            <a:fld id="{AAA21668-7E2D-D34B-8F28-D8590BEFEB53}" type="slidenum">
              <a:rPr lang="en-US" smtClean="0"/>
              <a:pPr/>
              <a:t>‹#›</a:t>
            </a:fld>
            <a:endParaRPr lang="en-US" dirty="0"/>
          </a:p>
        </p:txBody>
      </p:sp>
      <p:sp>
        <p:nvSpPr>
          <p:cNvPr id="6" name="Content Placeholder 2">
            <a:extLst>
              <a:ext uri="{FF2B5EF4-FFF2-40B4-BE49-F238E27FC236}">
                <a16:creationId xmlns:a16="http://schemas.microsoft.com/office/drawing/2014/main" id="{1C565A0C-4C33-46D3-A02D-782C8D1F51CA}"/>
              </a:ext>
            </a:extLst>
          </p:cNvPr>
          <p:cNvSpPr>
            <a:spLocks noGrp="1"/>
          </p:cNvSpPr>
          <p:nvPr>
            <p:ph idx="1"/>
          </p:nvPr>
        </p:nvSpPr>
        <p:spPr>
          <a:xfrm>
            <a:off x="838200" y="1371600"/>
            <a:ext cx="10515600" cy="48053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4663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D15B4B-0474-D24A-A030-4266F0F922C4}"/>
              </a:ext>
            </a:extLst>
          </p:cNvPr>
          <p:cNvSpPr>
            <a:spLocks noGrp="1"/>
          </p:cNvSpPr>
          <p:nvPr>
            <p:ph type="title"/>
          </p:nvPr>
        </p:nvSpPr>
        <p:spPr>
          <a:xfrm>
            <a:off x="838200" y="-3"/>
            <a:ext cx="8143875" cy="102954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FFC9A0-1544-9442-9E33-AEF62F3F03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51A2888-79C7-3449-9C3B-F08FC8CCBF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2020</a:t>
            </a:r>
          </a:p>
        </p:txBody>
      </p:sp>
      <p:sp>
        <p:nvSpPr>
          <p:cNvPr id="6" name="Slide Number Placeholder 5">
            <a:extLst>
              <a:ext uri="{FF2B5EF4-FFF2-40B4-BE49-F238E27FC236}">
                <a16:creationId xmlns:a16="http://schemas.microsoft.com/office/drawing/2014/main" id="{832BCF48-3905-7044-8260-D41283EED8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0665B-C3A2-EC40-B319-6BFFD2CA9867}" type="slidenum">
              <a:rPr lang="en-US" smtClean="0"/>
              <a:t>‹#›</a:t>
            </a:fld>
            <a:endParaRPr lang="en-US" dirty="0"/>
          </a:p>
        </p:txBody>
      </p:sp>
      <p:grpSp>
        <p:nvGrpSpPr>
          <p:cNvPr id="17" name="Group 16">
            <a:extLst>
              <a:ext uri="{FF2B5EF4-FFF2-40B4-BE49-F238E27FC236}">
                <a16:creationId xmlns:a16="http://schemas.microsoft.com/office/drawing/2014/main" id="{467209F3-871B-0649-853D-98F5EEEC1D96}"/>
              </a:ext>
            </a:extLst>
          </p:cNvPr>
          <p:cNvGrpSpPr/>
          <p:nvPr userDrawn="1"/>
        </p:nvGrpSpPr>
        <p:grpSpPr>
          <a:xfrm>
            <a:off x="8040045" y="88631"/>
            <a:ext cx="3884309" cy="808821"/>
            <a:chOff x="8077200" y="255866"/>
            <a:chExt cx="3884309" cy="808821"/>
          </a:xfrm>
        </p:grpSpPr>
        <p:sp>
          <p:nvSpPr>
            <p:cNvPr id="18" name="TextBox 17">
              <a:extLst>
                <a:ext uri="{FF2B5EF4-FFF2-40B4-BE49-F238E27FC236}">
                  <a16:creationId xmlns:a16="http://schemas.microsoft.com/office/drawing/2014/main" id="{02463A08-B0A8-B740-8723-A86C731807BC}"/>
                </a:ext>
              </a:extLst>
            </p:cNvPr>
            <p:cNvSpPr txBox="1"/>
            <p:nvPr userDrawn="1"/>
          </p:nvSpPr>
          <p:spPr>
            <a:xfrm>
              <a:off x="8077200" y="470615"/>
              <a:ext cx="2494844" cy="400110"/>
            </a:xfrm>
            <a:prstGeom prst="rect">
              <a:avLst/>
            </a:prstGeom>
            <a:noFill/>
          </p:spPr>
          <p:txBody>
            <a:bodyPr wrap="square" rtlCol="0">
              <a:spAutoFit/>
            </a:bodyPr>
            <a:lstStyle/>
            <a:p>
              <a:pPr algn="r"/>
              <a:r>
                <a:rPr lang="en-US" sz="1000" b="0" dirty="0">
                  <a:solidFill>
                    <a:schemeClr val="tx1"/>
                  </a:solidFill>
                  <a:latin typeface="Helvetica" panose="020B0604020202020204" pitchFamily="34" charset="0"/>
                </a:rPr>
                <a:t>National Aeronautics and </a:t>
              </a:r>
              <a:br>
                <a:rPr lang="en-US" sz="1000" b="0" dirty="0">
                  <a:solidFill>
                    <a:schemeClr val="tx1"/>
                  </a:solidFill>
                  <a:latin typeface="Helvetica" panose="020B0604020202020204" pitchFamily="34" charset="0"/>
                </a:rPr>
              </a:br>
              <a:r>
                <a:rPr lang="en-US" sz="1000" b="0" dirty="0">
                  <a:solidFill>
                    <a:schemeClr val="tx1"/>
                  </a:solidFill>
                  <a:latin typeface="Helvetica" panose="020B0604020202020204" pitchFamily="34" charset="0"/>
                </a:rPr>
                <a:t>Space Administration</a:t>
              </a:r>
            </a:p>
          </p:txBody>
        </p:sp>
        <p:cxnSp>
          <p:nvCxnSpPr>
            <p:cNvPr id="19" name="Straight Connector 18">
              <a:extLst>
                <a:ext uri="{FF2B5EF4-FFF2-40B4-BE49-F238E27FC236}">
                  <a16:creationId xmlns:a16="http://schemas.microsoft.com/office/drawing/2014/main" id="{8345F523-A573-944C-A576-D559D635ADBA}"/>
                </a:ext>
              </a:extLst>
            </p:cNvPr>
            <p:cNvCxnSpPr>
              <a:cxnSpLocks/>
            </p:cNvCxnSpPr>
            <p:nvPr userDrawn="1"/>
          </p:nvCxnSpPr>
          <p:spPr>
            <a:xfrm>
              <a:off x="10668000" y="255866"/>
              <a:ext cx="0" cy="804313"/>
            </a:xfrm>
            <a:prstGeom prst="line">
              <a:avLst/>
            </a:prstGeom>
            <a:ln/>
          </p:spPr>
          <p:style>
            <a:lnRef idx="1">
              <a:schemeClr val="dk1"/>
            </a:lnRef>
            <a:fillRef idx="0">
              <a:schemeClr val="dk1"/>
            </a:fillRef>
            <a:effectRef idx="0">
              <a:schemeClr val="dk1"/>
            </a:effectRef>
            <a:fontRef idx="minor">
              <a:schemeClr val="tx1"/>
            </a:fontRef>
          </p:style>
        </p:cxnSp>
        <p:pic>
          <p:nvPicPr>
            <p:cNvPr id="27" name="Picture 26">
              <a:extLst>
                <a:ext uri="{FF2B5EF4-FFF2-40B4-BE49-F238E27FC236}">
                  <a16:creationId xmlns:a16="http://schemas.microsoft.com/office/drawing/2014/main" id="{9D3564F9-53D9-B649-8C84-8304ACE8FFD3}"/>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009954" y="255866"/>
              <a:ext cx="951555" cy="808821"/>
            </a:xfrm>
            <a:prstGeom prst="rect">
              <a:avLst/>
            </a:prstGeom>
          </p:spPr>
        </p:pic>
      </p:grpSp>
      <p:sp>
        <p:nvSpPr>
          <p:cNvPr id="29" name="Rounded Rectangle 28">
            <a:extLst>
              <a:ext uri="{FF2B5EF4-FFF2-40B4-BE49-F238E27FC236}">
                <a16:creationId xmlns:a16="http://schemas.microsoft.com/office/drawing/2014/main" id="{65F0AD63-2222-BD4F-B224-C27F3A227420}"/>
              </a:ext>
            </a:extLst>
          </p:cNvPr>
          <p:cNvSpPr/>
          <p:nvPr userDrawn="1"/>
        </p:nvSpPr>
        <p:spPr>
          <a:xfrm>
            <a:off x="0" y="1029540"/>
            <a:ext cx="12206515" cy="45719"/>
          </a:xfrm>
          <a:prstGeom prst="roundRect">
            <a:avLst/>
          </a:prstGeom>
          <a:solidFill>
            <a:schemeClr val="tx1">
              <a:alpha val="5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914E5FBD-C4A3-4C45-B4C7-EB3BA87DD699}"/>
              </a:ext>
            </a:extLst>
          </p:cNvPr>
          <p:cNvGrpSpPr/>
          <p:nvPr userDrawn="1"/>
        </p:nvGrpSpPr>
        <p:grpSpPr>
          <a:xfrm>
            <a:off x="5033802" y="6384026"/>
            <a:ext cx="1435280" cy="309772"/>
            <a:chOff x="339725" y="371475"/>
            <a:chExt cx="2647951" cy="571500"/>
          </a:xfrm>
          <a:solidFill>
            <a:schemeClr val="accent1"/>
          </a:solidFill>
        </p:grpSpPr>
        <p:sp>
          <p:nvSpPr>
            <p:cNvPr id="20"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1"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2"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3"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4"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5"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6"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pic>
        <p:nvPicPr>
          <p:cNvPr id="28" name="Picture 2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561853" y="6099109"/>
            <a:ext cx="596345" cy="574038"/>
          </a:xfrm>
          <a:prstGeom prst="rect">
            <a:avLst/>
          </a:prstGeom>
        </p:spPr>
      </p:pic>
    </p:spTree>
    <p:extLst>
      <p:ext uri="{BB962C8B-B14F-4D97-AF65-F5344CB8AC3E}">
        <p14:creationId xmlns:p14="http://schemas.microsoft.com/office/powerpoint/2010/main" val="1738973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l"/>
            <a:r>
              <a:rPr lang="en-US" sz="4000" dirty="0"/>
              <a:t>Vehicle Analysis Branch</a:t>
            </a:r>
          </a:p>
        </p:txBody>
      </p:sp>
      <p:sp>
        <p:nvSpPr>
          <p:cNvPr id="3" name="Subtitle 2"/>
          <p:cNvSpPr>
            <a:spLocks noGrp="1"/>
          </p:cNvSpPr>
          <p:nvPr>
            <p:ph type="subTitle" idx="1"/>
          </p:nvPr>
        </p:nvSpPr>
        <p:spPr>
          <a:xfrm>
            <a:off x="608697" y="4341945"/>
            <a:ext cx="11080745" cy="1513114"/>
          </a:xfrm>
        </p:spPr>
        <p:txBody>
          <a:bodyPr>
            <a:normAutofit lnSpcReduction="10000"/>
          </a:bodyPr>
          <a:lstStyle/>
          <a:p>
            <a:r>
              <a:rPr lang="en-US" sz="4000" dirty="0"/>
              <a:t>Aggregate Risk Assessment with Rolled-up Risks </a:t>
            </a:r>
          </a:p>
          <a:p>
            <a:r>
              <a:rPr lang="en-US" dirty="0"/>
              <a:t>Roger Lepsch and Ann Shih, NASA </a:t>
            </a:r>
            <a:r>
              <a:rPr lang="en-US" dirty="0" err="1"/>
              <a:t>LaRC</a:t>
            </a:r>
            <a:r>
              <a:rPr lang="en-US" dirty="0"/>
              <a:t> SACD/VAB </a:t>
            </a:r>
          </a:p>
          <a:p>
            <a:r>
              <a:rPr lang="en-US" dirty="0"/>
              <a:t>SACD Risk Workshop, 8/10/2022</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2022</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0665B-C3A2-EC40-B319-6BFFD2CA986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7007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FDE-5BED-4CC2-9C90-FDC53753D057}"/>
              </a:ext>
            </a:extLst>
          </p:cNvPr>
          <p:cNvSpPr>
            <a:spLocks noGrp="1"/>
          </p:cNvSpPr>
          <p:nvPr>
            <p:ph type="title"/>
          </p:nvPr>
        </p:nvSpPr>
        <p:spPr/>
        <p:txBody>
          <a:bodyPr/>
          <a:lstStyle/>
          <a:p>
            <a:r>
              <a:rPr lang="en-US" dirty="0"/>
              <a:t>Outline</a:t>
            </a:r>
          </a:p>
        </p:txBody>
      </p:sp>
      <p:sp>
        <p:nvSpPr>
          <p:cNvPr id="5" name="Slide Number Placeholder 4">
            <a:extLst>
              <a:ext uri="{FF2B5EF4-FFF2-40B4-BE49-F238E27FC236}">
                <a16:creationId xmlns:a16="http://schemas.microsoft.com/office/drawing/2014/main" id="{F782E170-7AAF-4343-80B2-7E4A311633A0}"/>
              </a:ext>
            </a:extLst>
          </p:cNvPr>
          <p:cNvSpPr>
            <a:spLocks noGrp="1"/>
          </p:cNvSpPr>
          <p:nvPr>
            <p:ph type="sldNum" sz="quarter" idx="12"/>
          </p:nvPr>
        </p:nvSpPr>
        <p:spPr/>
        <p:txBody>
          <a:bodyPr/>
          <a:lstStyle/>
          <a:p>
            <a:fld id="{AAA21668-7E2D-D34B-8F28-D8590BEFEB53}" type="slidenum">
              <a:rPr lang="en-US" smtClean="0"/>
              <a:pPr/>
              <a:t>2</a:t>
            </a:fld>
            <a:endParaRPr lang="en-US" dirty="0"/>
          </a:p>
        </p:txBody>
      </p:sp>
      <p:sp>
        <p:nvSpPr>
          <p:cNvPr id="3" name="Content Placeholder 2">
            <a:extLst>
              <a:ext uri="{FF2B5EF4-FFF2-40B4-BE49-F238E27FC236}">
                <a16:creationId xmlns:a16="http://schemas.microsoft.com/office/drawing/2014/main" id="{D6BCA008-D7D5-4A25-9FB4-4E1DE6C77FDD}"/>
              </a:ext>
            </a:extLst>
          </p:cNvPr>
          <p:cNvSpPr>
            <a:spLocks noGrp="1"/>
          </p:cNvSpPr>
          <p:nvPr>
            <p:ph idx="1"/>
          </p:nvPr>
        </p:nvSpPr>
        <p:spPr>
          <a:xfrm>
            <a:off x="304799" y="1570182"/>
            <a:ext cx="11613777" cy="4786168"/>
          </a:xfrm>
        </p:spPr>
        <p:txBody>
          <a:bodyPr>
            <a:noAutofit/>
          </a:bodyPr>
          <a:lstStyle/>
          <a:p>
            <a:pPr algn="l"/>
            <a:r>
              <a:rPr lang="en-US" sz="2000" dirty="0"/>
              <a:t>Introduction on Concept for Aggregate Risk Assessment</a:t>
            </a:r>
          </a:p>
          <a:p>
            <a:pPr lvl="1"/>
            <a:r>
              <a:rPr lang="en-US" sz="2000" dirty="0"/>
              <a:t>Risk Roll-up Process</a:t>
            </a:r>
          </a:p>
          <a:p>
            <a:pPr lvl="1"/>
            <a:r>
              <a:rPr lang="en-US" sz="2000" dirty="0"/>
              <a:t>Better Insight into the Risk Profile / Risk Posture</a:t>
            </a:r>
          </a:p>
          <a:p>
            <a:pPr marL="457200" lvl="1" indent="0">
              <a:buNone/>
            </a:pPr>
            <a:endParaRPr lang="en-US" sz="2000" dirty="0"/>
          </a:p>
          <a:p>
            <a:pPr algn="l"/>
            <a:r>
              <a:rPr lang="en-US" sz="2000" dirty="0"/>
              <a:t>Application of Aggregate Risk Assessment – An Example</a:t>
            </a:r>
            <a:r>
              <a:rPr lang="en-US" sz="2000" b="0" i="0" u="none" strike="noStrike" baseline="0" dirty="0">
                <a:solidFill>
                  <a:srgbClr val="000000"/>
                </a:solidFill>
                <a:latin typeface="Arial" panose="020B0604020202020204" pitchFamily="34" charset="0"/>
              </a:rPr>
              <a:t> </a:t>
            </a:r>
            <a:endParaRPr lang="en-US" sz="2000" dirty="0"/>
          </a:p>
          <a:p>
            <a:pPr lvl="1"/>
            <a:r>
              <a:rPr lang="en-US" sz="2000" dirty="0"/>
              <a:t>Risk Identification by Stakeholders for </a:t>
            </a:r>
            <a:r>
              <a:rPr lang="en-US" sz="2000" b="0" i="0" u="none" strike="noStrike" baseline="0" dirty="0">
                <a:solidFill>
                  <a:srgbClr val="000000"/>
                </a:solidFill>
              </a:rPr>
              <a:t>the Human Landing System (HLS) Program</a:t>
            </a:r>
          </a:p>
          <a:p>
            <a:pPr lvl="1"/>
            <a:r>
              <a:rPr lang="en-US" sz="2000" dirty="0"/>
              <a:t>Qualitative Risk Roll-up Steps for the HLS Program</a:t>
            </a:r>
          </a:p>
          <a:p>
            <a:pPr lvl="1"/>
            <a:r>
              <a:rPr lang="en-US" sz="2000" dirty="0"/>
              <a:t>Risk Roll-up Illustration</a:t>
            </a:r>
          </a:p>
          <a:p>
            <a:pPr lvl="1"/>
            <a:endParaRPr lang="en-US" sz="2000" dirty="0"/>
          </a:p>
          <a:p>
            <a:pPr algn="l"/>
            <a:r>
              <a:rPr lang="en-US" sz="2000" dirty="0"/>
              <a:t>Concluding Remarks</a:t>
            </a:r>
          </a:p>
        </p:txBody>
      </p:sp>
    </p:spTree>
    <p:extLst>
      <p:ext uri="{BB962C8B-B14F-4D97-AF65-F5344CB8AC3E}">
        <p14:creationId xmlns:p14="http://schemas.microsoft.com/office/powerpoint/2010/main" val="1668513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FDE-5BED-4CC2-9C90-FDC53753D057}"/>
              </a:ext>
            </a:extLst>
          </p:cNvPr>
          <p:cNvSpPr>
            <a:spLocks noGrp="1"/>
          </p:cNvSpPr>
          <p:nvPr>
            <p:ph type="title"/>
          </p:nvPr>
        </p:nvSpPr>
        <p:spPr>
          <a:xfrm>
            <a:off x="838200" y="-3"/>
            <a:ext cx="8685810" cy="1029543"/>
          </a:xfrm>
        </p:spPr>
        <p:txBody>
          <a:bodyPr>
            <a:normAutofit fontScale="90000"/>
          </a:bodyPr>
          <a:lstStyle/>
          <a:p>
            <a:r>
              <a:rPr lang="en-US" dirty="0"/>
              <a:t>Concept for Aggregate Risk Assessment</a:t>
            </a:r>
          </a:p>
        </p:txBody>
      </p:sp>
      <p:sp>
        <p:nvSpPr>
          <p:cNvPr id="5" name="Slide Number Placeholder 4">
            <a:extLst>
              <a:ext uri="{FF2B5EF4-FFF2-40B4-BE49-F238E27FC236}">
                <a16:creationId xmlns:a16="http://schemas.microsoft.com/office/drawing/2014/main" id="{F782E170-7AAF-4343-80B2-7E4A311633A0}"/>
              </a:ext>
            </a:extLst>
          </p:cNvPr>
          <p:cNvSpPr>
            <a:spLocks noGrp="1"/>
          </p:cNvSpPr>
          <p:nvPr>
            <p:ph type="sldNum" sz="quarter" idx="12"/>
          </p:nvPr>
        </p:nvSpPr>
        <p:spPr/>
        <p:txBody>
          <a:bodyPr/>
          <a:lstStyle/>
          <a:p>
            <a:fld id="{AAA21668-7E2D-D34B-8F28-D8590BEFEB53}" type="slidenum">
              <a:rPr lang="en-US" smtClean="0"/>
              <a:pPr/>
              <a:t>3</a:t>
            </a:fld>
            <a:endParaRPr lang="en-US" dirty="0"/>
          </a:p>
        </p:txBody>
      </p:sp>
      <p:sp>
        <p:nvSpPr>
          <p:cNvPr id="3" name="Content Placeholder 2">
            <a:extLst>
              <a:ext uri="{FF2B5EF4-FFF2-40B4-BE49-F238E27FC236}">
                <a16:creationId xmlns:a16="http://schemas.microsoft.com/office/drawing/2014/main" id="{D6BCA008-D7D5-4A25-9FB4-4E1DE6C77FDD}"/>
              </a:ext>
            </a:extLst>
          </p:cNvPr>
          <p:cNvSpPr>
            <a:spLocks noGrp="1"/>
          </p:cNvSpPr>
          <p:nvPr>
            <p:ph idx="1"/>
          </p:nvPr>
        </p:nvSpPr>
        <p:spPr>
          <a:xfrm>
            <a:off x="92365" y="1404143"/>
            <a:ext cx="11826212" cy="5246039"/>
          </a:xfrm>
        </p:spPr>
        <p:txBody>
          <a:bodyPr>
            <a:noAutofit/>
          </a:bodyPr>
          <a:lstStyle/>
          <a:p>
            <a:pPr algn="l">
              <a:lnSpc>
                <a:spcPct val="100000"/>
              </a:lnSpc>
            </a:pPr>
            <a:r>
              <a:rPr lang="en-US" sz="1800" dirty="0"/>
              <a:t>The risk management for a typical space mission program involves analyzing and tracking a voluminous portfolio of individual risks with assigned likelihood </a:t>
            </a:r>
            <a:r>
              <a:rPr lang="en-US" sz="1800" b="0" i="0" u="none" strike="noStrike" baseline="0" dirty="0"/>
              <a:t>and</a:t>
            </a:r>
            <a:r>
              <a:rPr lang="en-US" sz="1800" dirty="0"/>
              <a:t> </a:t>
            </a:r>
            <a:r>
              <a:rPr lang="en-US" sz="1800" b="0" i="0" u="none" strike="noStrike" baseline="0" dirty="0"/>
              <a:t>consequence (</a:t>
            </a:r>
            <a:r>
              <a:rPr lang="en-US" sz="1800" b="0" i="0" u="none" strike="noStrike" baseline="0" dirty="0" err="1"/>
              <a:t>LxC</a:t>
            </a:r>
            <a:r>
              <a:rPr lang="en-US" sz="1800" b="0" i="0" u="none" strike="noStrike" baseline="0" dirty="0"/>
              <a:t>) level in a risk matrix</a:t>
            </a:r>
            <a:r>
              <a:rPr lang="en-US" sz="1800" b="0" i="0" u="none" strike="noStrike" baseline="0" dirty="0">
                <a:latin typeface="Arial" panose="020B0604020202020204" pitchFamily="34" charset="0"/>
              </a:rPr>
              <a:t>.</a:t>
            </a:r>
          </a:p>
          <a:p>
            <a:pPr algn="l">
              <a:lnSpc>
                <a:spcPct val="100000"/>
              </a:lnSpc>
            </a:pPr>
            <a:r>
              <a:rPr lang="en-US" sz="1800" dirty="0"/>
              <a:t>Instead of a collection of numerous, diverse, individual risks, the aggregate risk assessment examines individual risks and aggregates those that are in related areas to a higher-level risk, or an aggregated risk. </a:t>
            </a:r>
          </a:p>
          <a:p>
            <a:pPr algn="l">
              <a:lnSpc>
                <a:spcPct val="100000"/>
              </a:lnSpc>
            </a:pPr>
            <a:r>
              <a:rPr lang="en-US" sz="1800" dirty="0"/>
              <a:t>This risk roll-up process in the aggregate risk assessment results in fewer significant risks, providing a more holistic understanding of the broad concern and better communication on risk profile for the program.     </a:t>
            </a:r>
          </a:p>
          <a:p>
            <a:pPr lvl="1">
              <a:lnSpc>
                <a:spcPct val="100000"/>
              </a:lnSpc>
            </a:pPr>
            <a:r>
              <a:rPr lang="en-US" sz="1800" dirty="0"/>
              <a:t>Focuses on the forest rather than the trees</a:t>
            </a:r>
          </a:p>
          <a:p>
            <a:pPr>
              <a:lnSpc>
                <a:spcPct val="100000"/>
              </a:lnSpc>
            </a:pPr>
            <a:r>
              <a:rPr lang="en-US" sz="1800" dirty="0"/>
              <a:t>The likelihood and consequence of an aggregated risk reflects the severity (L,C) of the sum total of risks binned under it</a:t>
            </a:r>
          </a:p>
          <a:p>
            <a:pPr lvl="1">
              <a:lnSpc>
                <a:spcPct val="100000"/>
              </a:lnSpc>
            </a:pPr>
            <a:r>
              <a:rPr lang="en-US" sz="1800" dirty="0"/>
              <a:t>The process of rating the likelihood and consequence of an aggregated risk requires understanding the key detailed risks binned under it and exercising expert judgement along with available risk data/info</a:t>
            </a:r>
          </a:p>
          <a:p>
            <a:pPr marL="228600" lvl="1">
              <a:lnSpc>
                <a:spcPct val="100000"/>
              </a:lnSpc>
            </a:pPr>
            <a:r>
              <a:rPr lang="en-US" sz="1800" dirty="0"/>
              <a:t>The aggregate risk assessment was conducted by various projects/programs in the past, such as Mars 2020 Perseverance and James Webb Space Telescope. </a:t>
            </a:r>
          </a:p>
        </p:txBody>
      </p:sp>
    </p:spTree>
    <p:extLst>
      <p:ext uri="{BB962C8B-B14F-4D97-AF65-F5344CB8AC3E}">
        <p14:creationId xmlns:p14="http://schemas.microsoft.com/office/powerpoint/2010/main" val="3068061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FDE-5BED-4CC2-9C90-FDC53753D057}"/>
              </a:ext>
            </a:extLst>
          </p:cNvPr>
          <p:cNvSpPr>
            <a:spLocks noGrp="1"/>
          </p:cNvSpPr>
          <p:nvPr>
            <p:ph type="title"/>
          </p:nvPr>
        </p:nvSpPr>
        <p:spPr>
          <a:xfrm>
            <a:off x="545658" y="300473"/>
            <a:ext cx="10919691" cy="892175"/>
          </a:xfrm>
        </p:spPr>
        <p:txBody>
          <a:bodyPr>
            <a:normAutofit/>
          </a:bodyPr>
          <a:lstStyle/>
          <a:p>
            <a:r>
              <a:rPr lang="en-US" sz="4000" dirty="0"/>
              <a:t>Application of Aggregate Risk Assessment </a:t>
            </a:r>
            <a:r>
              <a:rPr lang="en-US" sz="1600" dirty="0"/>
              <a:t>(1/3)</a:t>
            </a:r>
          </a:p>
        </p:txBody>
      </p:sp>
      <p:sp>
        <p:nvSpPr>
          <p:cNvPr id="5" name="Slide Number Placeholder 4">
            <a:extLst>
              <a:ext uri="{FF2B5EF4-FFF2-40B4-BE49-F238E27FC236}">
                <a16:creationId xmlns:a16="http://schemas.microsoft.com/office/drawing/2014/main" id="{F782E170-7AAF-4343-80B2-7E4A311633A0}"/>
              </a:ext>
            </a:extLst>
          </p:cNvPr>
          <p:cNvSpPr>
            <a:spLocks noGrp="1"/>
          </p:cNvSpPr>
          <p:nvPr>
            <p:ph type="sldNum" sz="quarter" idx="12"/>
          </p:nvPr>
        </p:nvSpPr>
        <p:spPr/>
        <p:txBody>
          <a:bodyPr/>
          <a:lstStyle/>
          <a:p>
            <a:fld id="{AAA21668-7E2D-D34B-8F28-D8590BEFEB53}" type="slidenum">
              <a:rPr lang="en-US" smtClean="0"/>
              <a:pPr/>
              <a:t>4</a:t>
            </a:fld>
            <a:endParaRPr lang="en-US" dirty="0"/>
          </a:p>
        </p:txBody>
      </p:sp>
      <p:sp>
        <p:nvSpPr>
          <p:cNvPr id="3" name="Content Placeholder 2">
            <a:extLst>
              <a:ext uri="{FF2B5EF4-FFF2-40B4-BE49-F238E27FC236}">
                <a16:creationId xmlns:a16="http://schemas.microsoft.com/office/drawing/2014/main" id="{D6BCA008-D7D5-4A25-9FB4-4E1DE6C77FDD}"/>
              </a:ext>
            </a:extLst>
          </p:cNvPr>
          <p:cNvSpPr>
            <a:spLocks noGrp="1"/>
          </p:cNvSpPr>
          <p:nvPr>
            <p:ph idx="1"/>
          </p:nvPr>
        </p:nvSpPr>
        <p:spPr>
          <a:xfrm>
            <a:off x="304799" y="1404143"/>
            <a:ext cx="11613777" cy="5246039"/>
          </a:xfrm>
        </p:spPr>
        <p:txBody>
          <a:bodyPr>
            <a:noAutofit/>
          </a:bodyPr>
          <a:lstStyle/>
          <a:p>
            <a:pPr algn="l"/>
            <a:r>
              <a:rPr lang="en-US" sz="2000" dirty="0"/>
              <a:t>The goal of HLS program is to enable sustainable lunar exploration this decade and beyond by</a:t>
            </a:r>
            <a:r>
              <a:rPr lang="en-US" sz="2000" b="0" i="0" u="none" strike="noStrike" baseline="0" dirty="0">
                <a:solidFill>
                  <a:srgbClr val="000000"/>
                </a:solidFill>
              </a:rPr>
              <a:t> fostering the commercial expertise and technologies, and empowering industry to develop human-rated landing systems.</a:t>
            </a:r>
          </a:p>
          <a:p>
            <a:pPr lvl="1"/>
            <a:r>
              <a:rPr lang="en-US" sz="1800" b="0" i="0" u="none" strike="noStrike" baseline="0" dirty="0">
                <a:solidFill>
                  <a:srgbClr val="000000"/>
                </a:solidFill>
              </a:rPr>
              <a:t>Risks </a:t>
            </a:r>
            <a:r>
              <a:rPr lang="en-US" sz="1800" dirty="0">
                <a:solidFill>
                  <a:srgbClr val="000000"/>
                </a:solidFill>
              </a:rPr>
              <a:t>identified</a:t>
            </a:r>
            <a:r>
              <a:rPr lang="en-US" sz="1800" b="0" i="0" u="none" strike="noStrike" baseline="0" dirty="0">
                <a:solidFill>
                  <a:srgbClr val="000000"/>
                </a:solidFill>
              </a:rPr>
              <a:t>/mitigated by </a:t>
            </a:r>
            <a:r>
              <a:rPr lang="en-US" sz="1800" b="0" i="0" u="none" strike="noStrike" baseline="0" dirty="0">
                <a:solidFill>
                  <a:srgbClr val="0070C0"/>
                </a:solidFill>
              </a:rPr>
              <a:t>commercial providers</a:t>
            </a:r>
          </a:p>
          <a:p>
            <a:pPr lvl="1"/>
            <a:r>
              <a:rPr lang="en-US" sz="1800" dirty="0">
                <a:solidFill>
                  <a:srgbClr val="000000"/>
                </a:solidFill>
              </a:rPr>
              <a:t>Risks identified/mitigated by </a:t>
            </a:r>
            <a:r>
              <a:rPr lang="en-US" sz="1800" dirty="0">
                <a:solidFill>
                  <a:srgbClr val="0070C0"/>
                </a:solidFill>
              </a:rPr>
              <a:t>NASA HLS teams </a:t>
            </a:r>
          </a:p>
          <a:p>
            <a:pPr algn="l"/>
            <a:endParaRPr lang="en-US" sz="1800" dirty="0"/>
          </a:p>
          <a:p>
            <a:pPr algn="l"/>
            <a:r>
              <a:rPr lang="en-US" sz="2000" dirty="0"/>
              <a:t>Since the HLS is the final mode of transportation taking astronauts to the lunar surface, the HLS must interface with other NASA programs in order to achieve the mission objectives. The interfacing programs include Space Launch System/Orion, Extravehicular Activity-Human Surface Mobility, and Gateway. </a:t>
            </a:r>
          </a:p>
          <a:p>
            <a:pPr lvl="1"/>
            <a:r>
              <a:rPr lang="en-US" sz="1800" dirty="0"/>
              <a:t>Risks identified/mitigated by </a:t>
            </a:r>
            <a:r>
              <a:rPr lang="en-US" sz="1800" dirty="0">
                <a:solidFill>
                  <a:srgbClr val="0070C0"/>
                </a:solidFill>
              </a:rPr>
              <a:t>cross-program with HLS impacts</a:t>
            </a:r>
          </a:p>
          <a:p>
            <a:pPr marL="457200" lvl="1" indent="0">
              <a:buNone/>
            </a:pPr>
            <a:r>
              <a:rPr lang="en-US" sz="2000" dirty="0"/>
              <a:t> </a:t>
            </a:r>
          </a:p>
          <a:p>
            <a:pPr algn="l"/>
            <a:r>
              <a:rPr lang="en-US" sz="2000" dirty="0"/>
              <a:t>Various</a:t>
            </a:r>
            <a:r>
              <a:rPr lang="en-US" sz="2000" b="0" i="0" u="none" strike="noStrike" baseline="0" dirty="0">
                <a:latin typeface="Arial" panose="020B0604020202020204" pitchFamily="34" charset="0"/>
              </a:rPr>
              <a:t> </a:t>
            </a:r>
            <a:r>
              <a:rPr lang="en-US" sz="2000" b="0" i="0" u="none" strike="noStrike" baseline="0" dirty="0"/>
              <a:t>NASA programs and commercial providers may have different definitions on risk</a:t>
            </a:r>
            <a:r>
              <a:rPr lang="en-US" sz="2000" b="0" i="0" u="none" strike="noStrike" baseline="0" dirty="0">
                <a:latin typeface="Arial" panose="020B0604020202020204" pitchFamily="34" charset="0"/>
              </a:rPr>
              <a:t> </a:t>
            </a:r>
            <a:r>
              <a:rPr lang="en-US" sz="2000" b="0" i="0" u="none" strike="noStrike" baseline="0" dirty="0" err="1"/>
              <a:t>LxC</a:t>
            </a:r>
            <a:r>
              <a:rPr lang="en-US" sz="2000" b="0" i="0" u="none" strike="noStrike" baseline="0" dirty="0"/>
              <a:t> levels from those used by the HLS program.  R</a:t>
            </a:r>
            <a:r>
              <a:rPr lang="en-US" sz="2000" dirty="0"/>
              <a:t>isks identified by multiple stakeholders must be considered, reviewed, and combined for aggregate risk assessment.</a:t>
            </a:r>
            <a:endParaRPr lang="en-US" sz="2000" b="0" i="0" u="none" strike="noStrike" baseline="0" dirty="0">
              <a:latin typeface="Arial" panose="020B0604020202020204" pitchFamily="34" charset="0"/>
            </a:endParaRPr>
          </a:p>
        </p:txBody>
      </p:sp>
    </p:spTree>
    <p:extLst>
      <p:ext uri="{BB962C8B-B14F-4D97-AF65-F5344CB8AC3E}">
        <p14:creationId xmlns:p14="http://schemas.microsoft.com/office/powerpoint/2010/main" val="3188040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C4CB52-0E94-491B-A109-423A7B5C0E8A}"/>
              </a:ext>
            </a:extLst>
          </p:cNvPr>
          <p:cNvSpPr>
            <a:spLocks noGrp="1"/>
          </p:cNvSpPr>
          <p:nvPr>
            <p:ph type="title"/>
          </p:nvPr>
        </p:nvSpPr>
        <p:spPr>
          <a:xfrm>
            <a:off x="648194" y="221211"/>
            <a:ext cx="9422081" cy="1029543"/>
          </a:xfrm>
        </p:spPr>
        <p:txBody>
          <a:bodyPr>
            <a:normAutofit fontScale="90000"/>
          </a:bodyPr>
          <a:lstStyle/>
          <a:p>
            <a:r>
              <a:rPr lang="en-US" dirty="0"/>
              <a:t>Application of Aggregate Risk Assessment </a:t>
            </a:r>
            <a:r>
              <a:rPr lang="en-US" sz="1800" dirty="0"/>
              <a:t>(2/3)</a:t>
            </a:r>
          </a:p>
        </p:txBody>
      </p:sp>
      <p:sp>
        <p:nvSpPr>
          <p:cNvPr id="6" name="Slide Number Placeholder 5">
            <a:extLst>
              <a:ext uri="{FF2B5EF4-FFF2-40B4-BE49-F238E27FC236}">
                <a16:creationId xmlns:a16="http://schemas.microsoft.com/office/drawing/2014/main" id="{ABB0DE47-6E99-41A3-BF84-1BADDCBEBAD2}"/>
              </a:ext>
            </a:extLst>
          </p:cNvPr>
          <p:cNvSpPr>
            <a:spLocks noGrp="1"/>
          </p:cNvSpPr>
          <p:nvPr>
            <p:ph type="sldNum" sz="quarter" idx="12"/>
          </p:nvPr>
        </p:nvSpPr>
        <p:spPr/>
        <p:txBody>
          <a:bodyPr/>
          <a:lstStyle/>
          <a:p>
            <a:fld id="{AAA21668-7E2D-D34B-8F28-D8590BEFEB53}" type="slidenum">
              <a:rPr lang="en-US" smtClean="0"/>
              <a:pPr/>
              <a:t>5</a:t>
            </a:fld>
            <a:endParaRPr lang="en-US" dirty="0"/>
          </a:p>
        </p:txBody>
      </p:sp>
      <p:sp>
        <p:nvSpPr>
          <p:cNvPr id="5" name="Content Placeholder 4">
            <a:extLst>
              <a:ext uri="{FF2B5EF4-FFF2-40B4-BE49-F238E27FC236}">
                <a16:creationId xmlns:a16="http://schemas.microsoft.com/office/drawing/2014/main" id="{E0F2FBCD-F541-4032-9431-A794E0B74B2A}"/>
              </a:ext>
            </a:extLst>
          </p:cNvPr>
          <p:cNvSpPr>
            <a:spLocks noGrp="1"/>
          </p:cNvSpPr>
          <p:nvPr>
            <p:ph idx="1"/>
          </p:nvPr>
        </p:nvSpPr>
        <p:spPr>
          <a:xfrm>
            <a:off x="241573" y="1167201"/>
            <a:ext cx="11178391" cy="4805363"/>
          </a:xfrm>
        </p:spPr>
        <p:txBody>
          <a:bodyPr>
            <a:noAutofit/>
          </a:bodyPr>
          <a:lstStyle/>
          <a:p>
            <a:pPr marL="342900" indent="-342900">
              <a:lnSpc>
                <a:spcPct val="100000"/>
              </a:lnSpc>
              <a:buFont typeface="+mj-lt"/>
              <a:buAutoNum type="arabicPeriod"/>
            </a:pPr>
            <a:r>
              <a:rPr lang="en-US" sz="1800" dirty="0"/>
              <a:t>Review individual risks identified by various stakeholders and bin risks under major, high-level risk areas</a:t>
            </a:r>
          </a:p>
          <a:p>
            <a:pPr marL="457200" lvl="1" indent="0">
              <a:lnSpc>
                <a:spcPct val="100000"/>
              </a:lnSpc>
              <a:buNone/>
            </a:pPr>
            <a:r>
              <a:rPr lang="en-US" sz="1800" dirty="0"/>
              <a:t>	Examples: Performance Margins, Component Development, Descent and Landing, Lunar Surface Operations</a:t>
            </a:r>
          </a:p>
          <a:p>
            <a:pPr marL="342900" indent="-342900">
              <a:lnSpc>
                <a:spcPct val="100000"/>
              </a:lnSpc>
              <a:buFont typeface="+mj-lt"/>
              <a:buAutoNum type="arabicPeriod"/>
            </a:pPr>
            <a:r>
              <a:rPr lang="en-US" sz="1800" dirty="0"/>
              <a:t>Evaluate assigned (L,C) for each risk based on stakeholder’s risk scorecard definitions.</a:t>
            </a:r>
          </a:p>
          <a:p>
            <a:pPr marL="342900" indent="-342900">
              <a:lnSpc>
                <a:spcPct val="100000"/>
              </a:lnSpc>
              <a:buFont typeface="+mj-lt"/>
              <a:buAutoNum type="arabicPeriod"/>
            </a:pPr>
            <a:r>
              <a:rPr lang="en-US" sz="1800" dirty="0"/>
              <a:t>Reconcile (L,C) with NASA HLS risk scorecard definitions, if needed.</a:t>
            </a:r>
          </a:p>
          <a:p>
            <a:pPr marL="342900" indent="-342900">
              <a:lnSpc>
                <a:spcPct val="100000"/>
              </a:lnSpc>
              <a:buFont typeface="+mj-lt"/>
              <a:buAutoNum type="arabicPeriod"/>
            </a:pPr>
            <a:r>
              <a:rPr lang="en-US" sz="1800" dirty="0"/>
              <a:t>For each high-level risk area (or a silo), perform risk roll-up to obtain the aggregated risk.</a:t>
            </a:r>
          </a:p>
          <a:p>
            <a:pPr marL="857250" lvl="1" indent="-400050">
              <a:lnSpc>
                <a:spcPct val="100000"/>
              </a:lnSpc>
              <a:buFont typeface="+mj-lt"/>
              <a:buAutoNum type="romanLcPeriod"/>
            </a:pPr>
            <a:r>
              <a:rPr lang="en-US" sz="1800" dirty="0"/>
              <a:t>If there are numerous individual risks, assess individual risks that are most similar and interrelated, leaving out few dissimilar ones in the first roll-up iteration, and determine (L,C) of the aggregated risk with rationales documented</a:t>
            </a:r>
          </a:p>
          <a:p>
            <a:pPr marL="857250" lvl="1" indent="-400050">
              <a:lnSpc>
                <a:spcPct val="100000"/>
              </a:lnSpc>
              <a:buFont typeface="+mj-lt"/>
              <a:buAutoNum type="romanLcPeriod"/>
            </a:pPr>
            <a:r>
              <a:rPr lang="en-US" sz="1800" dirty="0"/>
              <a:t>For a risk area, if there are few and/or nearly no similar risks, a first-order approach in the first iteration may simply increase the L of the single worst risk in this category with no change in C level </a:t>
            </a:r>
          </a:p>
          <a:p>
            <a:pPr marL="342900" indent="-342900">
              <a:lnSpc>
                <a:spcPct val="100000"/>
              </a:lnSpc>
              <a:buFont typeface="+mj-lt"/>
              <a:buAutoNum type="arabicPeriod"/>
            </a:pPr>
            <a:r>
              <a:rPr lang="en-US" sz="1800" dirty="0"/>
              <a:t>Plot these aggregated risks plus any risks dropped off in Step 4.i on a 5x5 risk matrix, then evaluate them to determine if additional roll-up iteration is desired and feasible, potentially into a single aggregated risk for the mission/program.</a:t>
            </a:r>
          </a:p>
          <a:p>
            <a:pPr marL="0" indent="0">
              <a:lnSpc>
                <a:spcPct val="100000"/>
              </a:lnSpc>
              <a:buNone/>
            </a:pPr>
            <a:endParaRPr lang="en-US" sz="1800" dirty="0"/>
          </a:p>
          <a:p>
            <a:pPr marL="0" indent="0">
              <a:lnSpc>
                <a:spcPct val="100000"/>
              </a:lnSpc>
              <a:buNone/>
            </a:pPr>
            <a:endParaRPr lang="en-US" sz="2000" dirty="0"/>
          </a:p>
        </p:txBody>
      </p:sp>
    </p:spTree>
    <p:extLst>
      <p:ext uri="{BB962C8B-B14F-4D97-AF65-F5344CB8AC3E}">
        <p14:creationId xmlns:p14="http://schemas.microsoft.com/office/powerpoint/2010/main" val="390132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B0DE47-6E99-41A3-BF84-1BADDCBEBAD2}"/>
              </a:ext>
            </a:extLst>
          </p:cNvPr>
          <p:cNvSpPr>
            <a:spLocks noGrp="1"/>
          </p:cNvSpPr>
          <p:nvPr>
            <p:ph type="sldNum" sz="quarter" idx="12"/>
          </p:nvPr>
        </p:nvSpPr>
        <p:spPr/>
        <p:txBody>
          <a:bodyPr/>
          <a:lstStyle/>
          <a:p>
            <a:fld id="{AAA21668-7E2D-D34B-8F28-D8590BEFEB53}" type="slidenum">
              <a:rPr lang="en-US" smtClean="0"/>
              <a:pPr/>
              <a:t>6</a:t>
            </a:fld>
            <a:endParaRPr lang="en-US" dirty="0"/>
          </a:p>
        </p:txBody>
      </p:sp>
      <p:sp>
        <p:nvSpPr>
          <p:cNvPr id="14" name="Content Placeholder 4">
            <a:extLst>
              <a:ext uri="{FF2B5EF4-FFF2-40B4-BE49-F238E27FC236}">
                <a16:creationId xmlns:a16="http://schemas.microsoft.com/office/drawing/2014/main" id="{24A0C0BC-A1BF-485F-BDF8-12F1CD244F78}"/>
              </a:ext>
            </a:extLst>
          </p:cNvPr>
          <p:cNvSpPr txBox="1">
            <a:spLocks/>
          </p:cNvSpPr>
          <p:nvPr/>
        </p:nvSpPr>
        <p:spPr>
          <a:xfrm>
            <a:off x="168275" y="4330804"/>
            <a:ext cx="8784816" cy="17796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pPr>
            <a:r>
              <a:rPr lang="en-US" sz="2000" dirty="0"/>
              <a:t>Determine (L,C) for an aggregated risk</a:t>
            </a:r>
          </a:p>
          <a:p>
            <a:pPr marL="800100" lvl="1" indent="-342900">
              <a:lnSpc>
                <a:spcPct val="100000"/>
              </a:lnSpc>
              <a:spcBef>
                <a:spcPts val="0"/>
              </a:spcBef>
            </a:pPr>
            <a:r>
              <a:rPr lang="en-US" sz="1800" dirty="0"/>
              <a:t>Approach 1: Simply take the (L, C) of single worst risk</a:t>
            </a:r>
          </a:p>
          <a:p>
            <a:pPr marL="800100" lvl="1" indent="-342900">
              <a:lnSpc>
                <a:spcPct val="100000"/>
              </a:lnSpc>
              <a:spcBef>
                <a:spcPts val="0"/>
              </a:spcBef>
            </a:pPr>
            <a:r>
              <a:rPr lang="en-US" sz="1800" dirty="0"/>
              <a:t>Approach 2: Compute the centroid value of L and C of the individual risks </a:t>
            </a:r>
          </a:p>
          <a:p>
            <a:pPr marL="800100" lvl="1" indent="-342900">
              <a:lnSpc>
                <a:spcPct val="100000"/>
              </a:lnSpc>
              <a:spcBef>
                <a:spcPts val="0"/>
              </a:spcBef>
            </a:pPr>
            <a:r>
              <a:rPr lang="en-US" sz="1800" dirty="0"/>
              <a:t>Approach 3: Have SMEs evaluate these individual risks (including criticality, sensitivity, uncertainty, amplification, etc.) and reach consensus on (L,C)</a:t>
            </a:r>
          </a:p>
          <a:p>
            <a:pPr marL="457200" lvl="1" indent="0">
              <a:lnSpc>
                <a:spcPct val="100000"/>
              </a:lnSpc>
              <a:buFont typeface="Arial" panose="020B0604020202020204" pitchFamily="34" charset="0"/>
              <a:buNone/>
            </a:pPr>
            <a:endParaRPr lang="en-US" sz="1400" dirty="0"/>
          </a:p>
          <a:p>
            <a:pPr marL="0" indent="0">
              <a:lnSpc>
                <a:spcPct val="100000"/>
              </a:lnSpc>
              <a:buFont typeface="Arial" panose="020B0604020202020204" pitchFamily="34" charset="0"/>
              <a:buNone/>
            </a:pPr>
            <a:endParaRPr lang="en-US" sz="2000" dirty="0"/>
          </a:p>
        </p:txBody>
      </p:sp>
      <p:sp>
        <p:nvSpPr>
          <p:cNvPr id="8" name="Title 1">
            <a:extLst>
              <a:ext uri="{FF2B5EF4-FFF2-40B4-BE49-F238E27FC236}">
                <a16:creationId xmlns:a16="http://schemas.microsoft.com/office/drawing/2014/main" id="{02281E96-84E1-476A-88E5-A6445F511DFD}"/>
              </a:ext>
            </a:extLst>
          </p:cNvPr>
          <p:cNvSpPr txBox="1">
            <a:spLocks/>
          </p:cNvSpPr>
          <p:nvPr/>
        </p:nvSpPr>
        <p:spPr>
          <a:xfrm>
            <a:off x="558899" y="377543"/>
            <a:ext cx="10515600" cy="892175"/>
          </a:xfrm>
          <a:prstGeom prst="rect">
            <a:avLst/>
          </a:prstGeom>
        </p:spPr>
        <p:txBody>
          <a:bodyP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r>
              <a:rPr lang="en-US" sz="4000" b="0" dirty="0">
                <a:solidFill>
                  <a:schemeClr val="tx1"/>
                </a:solidFill>
                <a:latin typeface="+mj-lt"/>
              </a:rPr>
              <a:t>Application of Aggregate Risk Assessment </a:t>
            </a:r>
            <a:r>
              <a:rPr lang="en-US" sz="1800" b="0" dirty="0">
                <a:solidFill>
                  <a:schemeClr val="tx1"/>
                </a:solidFill>
                <a:latin typeface="+mj-lt"/>
              </a:rPr>
              <a:t>(3/3)</a:t>
            </a:r>
            <a:endParaRPr lang="en-US" sz="2400" b="0" dirty="0">
              <a:solidFill>
                <a:schemeClr val="tx1"/>
              </a:solidFill>
              <a:latin typeface="+mj-lt"/>
            </a:endParaRPr>
          </a:p>
        </p:txBody>
      </p:sp>
      <p:sp>
        <p:nvSpPr>
          <p:cNvPr id="31" name="Content Placeholder 4">
            <a:extLst>
              <a:ext uri="{FF2B5EF4-FFF2-40B4-BE49-F238E27FC236}">
                <a16:creationId xmlns:a16="http://schemas.microsoft.com/office/drawing/2014/main" id="{F04CBAC2-10DC-4316-B401-CE28D885B8DC}"/>
              </a:ext>
            </a:extLst>
          </p:cNvPr>
          <p:cNvSpPr txBox="1">
            <a:spLocks/>
          </p:cNvSpPr>
          <p:nvPr/>
        </p:nvSpPr>
        <p:spPr>
          <a:xfrm>
            <a:off x="155983" y="1421451"/>
            <a:ext cx="6503610" cy="6843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pPr>
            <a:r>
              <a:rPr lang="en-US" sz="2000" dirty="0"/>
              <a:t>Illustrate Risk Roll-up Steps 4 &amp; 5</a:t>
            </a:r>
          </a:p>
          <a:p>
            <a:pPr marL="0" indent="0">
              <a:lnSpc>
                <a:spcPct val="100000"/>
              </a:lnSpc>
              <a:buFont typeface="Arial" panose="020B0604020202020204" pitchFamily="34" charset="0"/>
              <a:buNone/>
            </a:pPr>
            <a:endParaRPr lang="en-US" sz="2000" dirty="0"/>
          </a:p>
        </p:txBody>
      </p:sp>
      <p:pic>
        <p:nvPicPr>
          <p:cNvPr id="3" name="Picture 2">
            <a:extLst>
              <a:ext uri="{FF2B5EF4-FFF2-40B4-BE49-F238E27FC236}">
                <a16:creationId xmlns:a16="http://schemas.microsoft.com/office/drawing/2014/main" id="{4B0E7BFE-DC64-4EFB-8D4B-7605DCE3CED7}"/>
              </a:ext>
            </a:extLst>
          </p:cNvPr>
          <p:cNvPicPr>
            <a:picLocks noChangeAspect="1"/>
          </p:cNvPicPr>
          <p:nvPr/>
        </p:nvPicPr>
        <p:blipFill>
          <a:blip r:embed="rId3"/>
          <a:stretch>
            <a:fillRect/>
          </a:stretch>
        </p:blipFill>
        <p:spPr>
          <a:xfrm>
            <a:off x="8801526" y="3949995"/>
            <a:ext cx="3140925" cy="2781343"/>
          </a:xfrm>
          <a:prstGeom prst="rect">
            <a:avLst/>
          </a:prstGeom>
        </p:spPr>
      </p:pic>
      <p:grpSp>
        <p:nvGrpSpPr>
          <p:cNvPr id="7" name="Group 6">
            <a:extLst>
              <a:ext uri="{FF2B5EF4-FFF2-40B4-BE49-F238E27FC236}">
                <a16:creationId xmlns:a16="http://schemas.microsoft.com/office/drawing/2014/main" id="{DC67B1F5-6404-4230-9F75-FC23425EE281}"/>
              </a:ext>
            </a:extLst>
          </p:cNvPr>
          <p:cNvGrpSpPr/>
          <p:nvPr/>
        </p:nvGrpSpPr>
        <p:grpSpPr>
          <a:xfrm>
            <a:off x="397930" y="1845162"/>
            <a:ext cx="10608736" cy="2270106"/>
            <a:chOff x="397930" y="1845162"/>
            <a:chExt cx="10608736" cy="2270106"/>
          </a:xfrm>
        </p:grpSpPr>
        <p:grpSp>
          <p:nvGrpSpPr>
            <p:cNvPr id="58" name="Group 57">
              <a:extLst>
                <a:ext uri="{FF2B5EF4-FFF2-40B4-BE49-F238E27FC236}">
                  <a16:creationId xmlns:a16="http://schemas.microsoft.com/office/drawing/2014/main" id="{EE60CAFD-25EA-4956-997D-CB06376053ED}"/>
                </a:ext>
              </a:extLst>
            </p:cNvPr>
            <p:cNvGrpSpPr/>
            <p:nvPr/>
          </p:nvGrpSpPr>
          <p:grpSpPr>
            <a:xfrm>
              <a:off x="397930" y="1845162"/>
              <a:ext cx="10608736" cy="2270106"/>
              <a:chOff x="397930" y="2039896"/>
              <a:chExt cx="10608736" cy="2270106"/>
            </a:xfrm>
          </p:grpSpPr>
          <p:sp>
            <p:nvSpPr>
              <p:cNvPr id="2" name="TextBox 1">
                <a:extLst>
                  <a:ext uri="{FF2B5EF4-FFF2-40B4-BE49-F238E27FC236}">
                    <a16:creationId xmlns:a16="http://schemas.microsoft.com/office/drawing/2014/main" id="{B49E2DB5-F6A9-4B8E-9B9C-CEF5914360F4}"/>
                  </a:ext>
                </a:extLst>
              </p:cNvPr>
              <p:cNvSpPr txBox="1"/>
              <p:nvPr/>
            </p:nvSpPr>
            <p:spPr>
              <a:xfrm>
                <a:off x="1938866" y="2804649"/>
                <a:ext cx="880533" cy="369332"/>
              </a:xfrm>
              <a:prstGeom prst="rect">
                <a:avLst/>
              </a:prstGeom>
              <a:noFill/>
              <a:ln>
                <a:solidFill>
                  <a:schemeClr val="tx1"/>
                </a:solidFill>
              </a:ln>
            </p:spPr>
            <p:txBody>
              <a:bodyPr wrap="square" rtlCol="0">
                <a:spAutoFit/>
              </a:bodyPr>
              <a:lstStyle/>
              <a:p>
                <a:pPr algn="ctr"/>
                <a:r>
                  <a:rPr lang="en-US" dirty="0"/>
                  <a:t>AR1</a:t>
                </a:r>
              </a:p>
            </p:txBody>
          </p:sp>
          <p:sp>
            <p:nvSpPr>
              <p:cNvPr id="11" name="TextBox 10">
                <a:extLst>
                  <a:ext uri="{FF2B5EF4-FFF2-40B4-BE49-F238E27FC236}">
                    <a16:creationId xmlns:a16="http://schemas.microsoft.com/office/drawing/2014/main" id="{39AD8418-94FA-48F5-8CCC-82B7DD85F168}"/>
                  </a:ext>
                </a:extLst>
              </p:cNvPr>
              <p:cNvSpPr txBox="1"/>
              <p:nvPr/>
            </p:nvSpPr>
            <p:spPr>
              <a:xfrm>
                <a:off x="4445009" y="2804649"/>
                <a:ext cx="880533" cy="369332"/>
              </a:xfrm>
              <a:prstGeom prst="rect">
                <a:avLst/>
              </a:prstGeom>
              <a:noFill/>
              <a:ln>
                <a:solidFill>
                  <a:schemeClr val="tx1"/>
                </a:solidFill>
              </a:ln>
            </p:spPr>
            <p:txBody>
              <a:bodyPr wrap="square" rtlCol="0">
                <a:spAutoFit/>
              </a:bodyPr>
              <a:lstStyle/>
              <a:p>
                <a:pPr algn="ctr"/>
                <a:r>
                  <a:rPr lang="en-US" dirty="0"/>
                  <a:t>AR3</a:t>
                </a:r>
              </a:p>
            </p:txBody>
          </p:sp>
          <p:sp>
            <p:nvSpPr>
              <p:cNvPr id="16" name="TextBox 15">
                <a:extLst>
                  <a:ext uri="{FF2B5EF4-FFF2-40B4-BE49-F238E27FC236}">
                    <a16:creationId xmlns:a16="http://schemas.microsoft.com/office/drawing/2014/main" id="{CDC7CFA8-7897-4B7A-BADD-4CEFD5820BB4}"/>
                  </a:ext>
                </a:extLst>
              </p:cNvPr>
              <p:cNvSpPr txBox="1"/>
              <p:nvPr/>
            </p:nvSpPr>
            <p:spPr>
              <a:xfrm>
                <a:off x="6553208" y="2804649"/>
                <a:ext cx="880533" cy="369332"/>
              </a:xfrm>
              <a:prstGeom prst="rect">
                <a:avLst/>
              </a:prstGeom>
              <a:noFill/>
              <a:ln>
                <a:solidFill>
                  <a:schemeClr val="tx1"/>
                </a:solidFill>
              </a:ln>
            </p:spPr>
            <p:txBody>
              <a:bodyPr wrap="square" rtlCol="0">
                <a:spAutoFit/>
              </a:bodyPr>
              <a:lstStyle/>
              <a:p>
                <a:pPr algn="ctr"/>
                <a:r>
                  <a:rPr lang="en-US" dirty="0"/>
                  <a:t>AR4</a:t>
                </a:r>
              </a:p>
            </p:txBody>
          </p:sp>
          <p:sp>
            <p:nvSpPr>
              <p:cNvPr id="17" name="TextBox 16">
                <a:extLst>
                  <a:ext uri="{FF2B5EF4-FFF2-40B4-BE49-F238E27FC236}">
                    <a16:creationId xmlns:a16="http://schemas.microsoft.com/office/drawing/2014/main" id="{E8E2B0B0-2C40-4DEF-9B6F-4FE6E53746A5}"/>
                  </a:ext>
                </a:extLst>
              </p:cNvPr>
              <p:cNvSpPr txBox="1"/>
              <p:nvPr/>
            </p:nvSpPr>
            <p:spPr>
              <a:xfrm>
                <a:off x="7734302" y="2804649"/>
                <a:ext cx="880533" cy="369332"/>
              </a:xfrm>
              <a:prstGeom prst="rect">
                <a:avLst/>
              </a:prstGeom>
              <a:noFill/>
              <a:ln>
                <a:solidFill>
                  <a:schemeClr val="tx1"/>
                </a:solidFill>
              </a:ln>
            </p:spPr>
            <p:txBody>
              <a:bodyPr wrap="square" rtlCol="0">
                <a:spAutoFit/>
              </a:bodyPr>
              <a:lstStyle/>
              <a:p>
                <a:pPr algn="ctr"/>
                <a:r>
                  <a:rPr lang="en-US" dirty="0"/>
                  <a:t>AR5</a:t>
                </a:r>
              </a:p>
            </p:txBody>
          </p:sp>
          <p:sp>
            <p:nvSpPr>
              <p:cNvPr id="18" name="TextBox 17">
                <a:extLst>
                  <a:ext uri="{FF2B5EF4-FFF2-40B4-BE49-F238E27FC236}">
                    <a16:creationId xmlns:a16="http://schemas.microsoft.com/office/drawing/2014/main" id="{9366B83A-8FAE-4F5A-A8B0-FE92D0A56CFF}"/>
                  </a:ext>
                </a:extLst>
              </p:cNvPr>
              <p:cNvSpPr txBox="1"/>
              <p:nvPr/>
            </p:nvSpPr>
            <p:spPr>
              <a:xfrm>
                <a:off x="8932337" y="2804649"/>
                <a:ext cx="880533" cy="369332"/>
              </a:xfrm>
              <a:prstGeom prst="rect">
                <a:avLst/>
              </a:prstGeom>
              <a:noFill/>
              <a:ln>
                <a:solidFill>
                  <a:schemeClr val="tx1"/>
                </a:solidFill>
              </a:ln>
            </p:spPr>
            <p:txBody>
              <a:bodyPr wrap="square" rtlCol="0">
                <a:spAutoFit/>
              </a:bodyPr>
              <a:lstStyle/>
              <a:p>
                <a:pPr algn="ctr"/>
                <a:r>
                  <a:rPr lang="en-US" dirty="0"/>
                  <a:t>AR6</a:t>
                </a:r>
              </a:p>
            </p:txBody>
          </p:sp>
          <p:sp>
            <p:nvSpPr>
              <p:cNvPr id="19" name="TextBox 18">
                <a:extLst>
                  <a:ext uri="{FF2B5EF4-FFF2-40B4-BE49-F238E27FC236}">
                    <a16:creationId xmlns:a16="http://schemas.microsoft.com/office/drawing/2014/main" id="{2D39852E-DA5F-470C-A8C0-7CED3F3C341A}"/>
                  </a:ext>
                </a:extLst>
              </p:cNvPr>
              <p:cNvSpPr txBox="1"/>
              <p:nvPr/>
            </p:nvSpPr>
            <p:spPr>
              <a:xfrm>
                <a:off x="10126133" y="2804649"/>
                <a:ext cx="880533" cy="369332"/>
              </a:xfrm>
              <a:prstGeom prst="rect">
                <a:avLst/>
              </a:prstGeom>
              <a:noFill/>
              <a:ln>
                <a:solidFill>
                  <a:schemeClr val="tx1"/>
                </a:solidFill>
              </a:ln>
            </p:spPr>
            <p:txBody>
              <a:bodyPr wrap="square" rtlCol="0">
                <a:spAutoFit/>
              </a:bodyPr>
              <a:lstStyle/>
              <a:p>
                <a:pPr algn="ctr"/>
                <a:r>
                  <a:rPr lang="en-US" dirty="0"/>
                  <a:t>AR7</a:t>
                </a:r>
              </a:p>
            </p:txBody>
          </p:sp>
          <p:sp>
            <p:nvSpPr>
              <p:cNvPr id="20" name="TextBox 19">
                <a:extLst>
                  <a:ext uri="{FF2B5EF4-FFF2-40B4-BE49-F238E27FC236}">
                    <a16:creationId xmlns:a16="http://schemas.microsoft.com/office/drawing/2014/main" id="{8DE0FEC4-5A66-486B-9EEE-E13A123A8A7C}"/>
                  </a:ext>
                </a:extLst>
              </p:cNvPr>
              <p:cNvSpPr txBox="1"/>
              <p:nvPr/>
            </p:nvSpPr>
            <p:spPr>
              <a:xfrm>
                <a:off x="397930" y="2723636"/>
                <a:ext cx="1341970" cy="646331"/>
              </a:xfrm>
              <a:prstGeom prst="rect">
                <a:avLst/>
              </a:prstGeom>
              <a:noFill/>
              <a:ln>
                <a:noFill/>
              </a:ln>
            </p:spPr>
            <p:txBody>
              <a:bodyPr wrap="square" rtlCol="0">
                <a:spAutoFit/>
              </a:bodyPr>
              <a:lstStyle/>
              <a:p>
                <a:pPr algn="ctr"/>
                <a:r>
                  <a:rPr lang="en-US" dirty="0"/>
                  <a:t>Aggregated Risk (AR)</a:t>
                </a:r>
              </a:p>
            </p:txBody>
          </p:sp>
          <p:sp>
            <p:nvSpPr>
              <p:cNvPr id="21" name="TextBox 20">
                <a:extLst>
                  <a:ext uri="{FF2B5EF4-FFF2-40B4-BE49-F238E27FC236}">
                    <a16:creationId xmlns:a16="http://schemas.microsoft.com/office/drawing/2014/main" id="{7EBFC2B7-45FA-44F0-B645-81A2D87542E0}"/>
                  </a:ext>
                </a:extLst>
              </p:cNvPr>
              <p:cNvSpPr txBox="1"/>
              <p:nvPr/>
            </p:nvSpPr>
            <p:spPr>
              <a:xfrm>
                <a:off x="518584" y="3663671"/>
                <a:ext cx="1221316" cy="646331"/>
              </a:xfrm>
              <a:prstGeom prst="rect">
                <a:avLst/>
              </a:prstGeom>
              <a:noFill/>
              <a:ln>
                <a:noFill/>
              </a:ln>
            </p:spPr>
            <p:txBody>
              <a:bodyPr wrap="square" rtlCol="0">
                <a:spAutoFit/>
              </a:bodyPr>
              <a:lstStyle/>
              <a:p>
                <a:pPr algn="ctr"/>
                <a:r>
                  <a:rPr lang="en-US" dirty="0"/>
                  <a:t>Individual Risk </a:t>
                </a:r>
              </a:p>
            </p:txBody>
          </p:sp>
          <p:sp>
            <p:nvSpPr>
              <p:cNvPr id="22" name="TextBox 21">
                <a:extLst>
                  <a:ext uri="{FF2B5EF4-FFF2-40B4-BE49-F238E27FC236}">
                    <a16:creationId xmlns:a16="http://schemas.microsoft.com/office/drawing/2014/main" id="{D0062B05-8520-4C88-B17C-0072FAF08047}"/>
                  </a:ext>
                </a:extLst>
              </p:cNvPr>
              <p:cNvSpPr txBox="1"/>
              <p:nvPr/>
            </p:nvSpPr>
            <p:spPr>
              <a:xfrm>
                <a:off x="1196231" y="2039896"/>
                <a:ext cx="4620468" cy="646331"/>
              </a:xfrm>
              <a:prstGeom prst="rect">
                <a:avLst/>
              </a:prstGeom>
              <a:noFill/>
              <a:ln>
                <a:noFill/>
              </a:ln>
            </p:spPr>
            <p:txBody>
              <a:bodyPr wrap="square" rtlCol="0">
                <a:spAutoFit/>
              </a:bodyPr>
              <a:lstStyle/>
              <a:p>
                <a:pPr algn="ctr"/>
                <a:r>
                  <a:rPr lang="en-US" dirty="0"/>
                  <a:t>Major Risk Areas</a:t>
                </a:r>
              </a:p>
              <a:p>
                <a:pPr algn="ctr"/>
                <a:r>
                  <a:rPr lang="en-US" dirty="0"/>
                  <a:t> in Design Dev Test and Eval Domain</a:t>
                </a:r>
              </a:p>
            </p:txBody>
          </p:sp>
          <p:sp>
            <p:nvSpPr>
              <p:cNvPr id="23" name="TextBox 22">
                <a:extLst>
                  <a:ext uri="{FF2B5EF4-FFF2-40B4-BE49-F238E27FC236}">
                    <a16:creationId xmlns:a16="http://schemas.microsoft.com/office/drawing/2014/main" id="{260951DB-0C84-4800-8E66-F2DCD97B5FE6}"/>
                  </a:ext>
                </a:extLst>
              </p:cNvPr>
              <p:cNvSpPr txBox="1"/>
              <p:nvPr/>
            </p:nvSpPr>
            <p:spPr>
              <a:xfrm>
                <a:off x="7084884" y="2039896"/>
                <a:ext cx="3431119" cy="646331"/>
              </a:xfrm>
              <a:prstGeom prst="rect">
                <a:avLst/>
              </a:prstGeom>
              <a:noFill/>
              <a:ln>
                <a:noFill/>
              </a:ln>
            </p:spPr>
            <p:txBody>
              <a:bodyPr wrap="square" rtlCol="0">
                <a:spAutoFit/>
              </a:bodyPr>
              <a:lstStyle/>
              <a:p>
                <a:pPr algn="ctr"/>
                <a:r>
                  <a:rPr lang="en-US" dirty="0"/>
                  <a:t>Major Risk Areas</a:t>
                </a:r>
              </a:p>
              <a:p>
                <a:pPr algn="ctr"/>
                <a:r>
                  <a:rPr lang="en-US" dirty="0"/>
                  <a:t>in Flight Operations Domain</a:t>
                </a:r>
              </a:p>
            </p:txBody>
          </p:sp>
          <p:sp>
            <p:nvSpPr>
              <p:cNvPr id="25" name="TextBox 24">
                <a:extLst>
                  <a:ext uri="{FF2B5EF4-FFF2-40B4-BE49-F238E27FC236}">
                    <a16:creationId xmlns:a16="http://schemas.microsoft.com/office/drawing/2014/main" id="{9442F89C-B4DA-4D5A-AED6-67E7194A15A5}"/>
                  </a:ext>
                </a:extLst>
              </p:cNvPr>
              <p:cNvSpPr txBox="1"/>
              <p:nvPr/>
            </p:nvSpPr>
            <p:spPr>
              <a:xfrm>
                <a:off x="2111789" y="3737463"/>
                <a:ext cx="495289" cy="369332"/>
              </a:xfrm>
              <a:prstGeom prst="rect">
                <a:avLst/>
              </a:prstGeom>
              <a:noFill/>
              <a:ln>
                <a:noFill/>
              </a:ln>
            </p:spPr>
            <p:txBody>
              <a:bodyPr wrap="square" rtlCol="0">
                <a:spAutoFit/>
              </a:bodyPr>
              <a:lstStyle/>
              <a:p>
                <a:pPr algn="ctr"/>
                <a:r>
                  <a:rPr lang="en-US" dirty="0" err="1"/>
                  <a:t>Rsi</a:t>
                </a:r>
                <a:r>
                  <a:rPr lang="en-US" dirty="0"/>
                  <a:t> </a:t>
                </a:r>
              </a:p>
            </p:txBody>
          </p:sp>
          <p:sp>
            <p:nvSpPr>
              <p:cNvPr id="26" name="TextBox 25">
                <a:extLst>
                  <a:ext uri="{FF2B5EF4-FFF2-40B4-BE49-F238E27FC236}">
                    <a16:creationId xmlns:a16="http://schemas.microsoft.com/office/drawing/2014/main" id="{820EDADB-7097-4883-A5D0-D6FE7F63F4AD}"/>
                  </a:ext>
                </a:extLst>
              </p:cNvPr>
              <p:cNvSpPr txBox="1"/>
              <p:nvPr/>
            </p:nvSpPr>
            <p:spPr>
              <a:xfrm>
                <a:off x="4758685" y="3737463"/>
                <a:ext cx="495289" cy="369332"/>
              </a:xfrm>
              <a:prstGeom prst="rect">
                <a:avLst/>
              </a:prstGeom>
              <a:noFill/>
              <a:ln>
                <a:noFill/>
              </a:ln>
            </p:spPr>
            <p:txBody>
              <a:bodyPr wrap="square" rtlCol="0">
                <a:spAutoFit/>
              </a:bodyPr>
              <a:lstStyle/>
              <a:p>
                <a:pPr algn="ctr"/>
                <a:r>
                  <a:rPr lang="en-US" dirty="0" err="1"/>
                  <a:t>Rsj</a:t>
                </a:r>
                <a:r>
                  <a:rPr lang="en-US" dirty="0"/>
                  <a:t> </a:t>
                </a:r>
              </a:p>
            </p:txBody>
          </p:sp>
          <p:sp>
            <p:nvSpPr>
              <p:cNvPr id="27" name="TextBox 26">
                <a:extLst>
                  <a:ext uri="{FF2B5EF4-FFF2-40B4-BE49-F238E27FC236}">
                    <a16:creationId xmlns:a16="http://schemas.microsoft.com/office/drawing/2014/main" id="{A089E8A4-AF86-4F1D-ACD7-1201D0987D37}"/>
                  </a:ext>
                </a:extLst>
              </p:cNvPr>
              <p:cNvSpPr txBox="1"/>
              <p:nvPr/>
            </p:nvSpPr>
            <p:spPr>
              <a:xfrm>
                <a:off x="6732474" y="3737463"/>
                <a:ext cx="552455" cy="369332"/>
              </a:xfrm>
              <a:prstGeom prst="rect">
                <a:avLst/>
              </a:prstGeom>
              <a:noFill/>
              <a:ln>
                <a:noFill/>
              </a:ln>
            </p:spPr>
            <p:txBody>
              <a:bodyPr wrap="square" rtlCol="0">
                <a:spAutoFit/>
              </a:bodyPr>
              <a:lstStyle/>
              <a:p>
                <a:pPr algn="ctr"/>
                <a:r>
                  <a:rPr lang="en-US" dirty="0" err="1"/>
                  <a:t>Rsk</a:t>
                </a:r>
                <a:endParaRPr lang="en-US" dirty="0"/>
              </a:p>
            </p:txBody>
          </p:sp>
          <p:sp>
            <p:nvSpPr>
              <p:cNvPr id="28" name="TextBox 27">
                <a:extLst>
                  <a:ext uri="{FF2B5EF4-FFF2-40B4-BE49-F238E27FC236}">
                    <a16:creationId xmlns:a16="http://schemas.microsoft.com/office/drawing/2014/main" id="{89645E11-7690-4E66-8B52-58572745B910}"/>
                  </a:ext>
                </a:extLst>
              </p:cNvPr>
              <p:cNvSpPr txBox="1"/>
              <p:nvPr/>
            </p:nvSpPr>
            <p:spPr>
              <a:xfrm>
                <a:off x="7993600" y="3737463"/>
                <a:ext cx="495289" cy="369332"/>
              </a:xfrm>
              <a:prstGeom prst="rect">
                <a:avLst/>
              </a:prstGeom>
              <a:noFill/>
              <a:ln>
                <a:noFill/>
              </a:ln>
            </p:spPr>
            <p:txBody>
              <a:bodyPr wrap="square" rtlCol="0">
                <a:spAutoFit/>
              </a:bodyPr>
              <a:lstStyle/>
              <a:p>
                <a:pPr algn="ctr"/>
                <a:r>
                  <a:rPr lang="en-US" dirty="0" err="1"/>
                  <a:t>Rsl</a:t>
                </a:r>
                <a:r>
                  <a:rPr lang="en-US" dirty="0"/>
                  <a:t> </a:t>
                </a:r>
              </a:p>
            </p:txBody>
          </p:sp>
          <p:sp>
            <p:nvSpPr>
              <p:cNvPr id="29" name="TextBox 28">
                <a:extLst>
                  <a:ext uri="{FF2B5EF4-FFF2-40B4-BE49-F238E27FC236}">
                    <a16:creationId xmlns:a16="http://schemas.microsoft.com/office/drawing/2014/main" id="{51DC79F2-EE58-4B9B-B6D1-78E893C5910F}"/>
                  </a:ext>
                </a:extLst>
              </p:cNvPr>
              <p:cNvSpPr txBox="1"/>
              <p:nvPr/>
            </p:nvSpPr>
            <p:spPr>
              <a:xfrm>
                <a:off x="9169414" y="3737463"/>
                <a:ext cx="592654" cy="369332"/>
              </a:xfrm>
              <a:prstGeom prst="rect">
                <a:avLst/>
              </a:prstGeom>
              <a:noFill/>
              <a:ln>
                <a:noFill/>
              </a:ln>
            </p:spPr>
            <p:txBody>
              <a:bodyPr wrap="square" rtlCol="0">
                <a:spAutoFit/>
              </a:bodyPr>
              <a:lstStyle/>
              <a:p>
                <a:pPr algn="ctr"/>
                <a:r>
                  <a:rPr lang="en-US" dirty="0" err="1"/>
                  <a:t>Rsm</a:t>
                </a:r>
                <a:r>
                  <a:rPr lang="en-US" dirty="0"/>
                  <a:t> </a:t>
                </a:r>
              </a:p>
            </p:txBody>
          </p:sp>
          <p:sp>
            <p:nvSpPr>
              <p:cNvPr id="30" name="TextBox 29">
                <a:extLst>
                  <a:ext uri="{FF2B5EF4-FFF2-40B4-BE49-F238E27FC236}">
                    <a16:creationId xmlns:a16="http://schemas.microsoft.com/office/drawing/2014/main" id="{BD737EED-75FA-4864-A04C-BBD0D7DB3BE3}"/>
                  </a:ext>
                </a:extLst>
              </p:cNvPr>
              <p:cNvSpPr txBox="1"/>
              <p:nvPr/>
            </p:nvSpPr>
            <p:spPr>
              <a:xfrm>
                <a:off x="10329770" y="3737463"/>
                <a:ext cx="571491" cy="369332"/>
              </a:xfrm>
              <a:prstGeom prst="rect">
                <a:avLst/>
              </a:prstGeom>
              <a:noFill/>
              <a:ln>
                <a:noFill/>
              </a:ln>
            </p:spPr>
            <p:txBody>
              <a:bodyPr wrap="square" rtlCol="0">
                <a:spAutoFit/>
              </a:bodyPr>
              <a:lstStyle/>
              <a:p>
                <a:pPr algn="ctr"/>
                <a:r>
                  <a:rPr lang="en-US" dirty="0" err="1"/>
                  <a:t>Rsn</a:t>
                </a:r>
                <a:r>
                  <a:rPr lang="en-US" dirty="0"/>
                  <a:t> </a:t>
                </a:r>
              </a:p>
            </p:txBody>
          </p:sp>
          <p:sp>
            <p:nvSpPr>
              <p:cNvPr id="10" name="TextBox 9">
                <a:extLst>
                  <a:ext uri="{FF2B5EF4-FFF2-40B4-BE49-F238E27FC236}">
                    <a16:creationId xmlns:a16="http://schemas.microsoft.com/office/drawing/2014/main" id="{5B5B9F56-E126-4BBC-B872-8D1B4E37CCD9}"/>
                  </a:ext>
                </a:extLst>
              </p:cNvPr>
              <p:cNvSpPr txBox="1"/>
              <p:nvPr/>
            </p:nvSpPr>
            <p:spPr>
              <a:xfrm>
                <a:off x="3196170" y="2804649"/>
                <a:ext cx="880533" cy="369332"/>
              </a:xfrm>
              <a:prstGeom prst="rect">
                <a:avLst/>
              </a:prstGeom>
              <a:noFill/>
              <a:ln>
                <a:solidFill>
                  <a:schemeClr val="tx1"/>
                </a:solidFill>
              </a:ln>
            </p:spPr>
            <p:txBody>
              <a:bodyPr wrap="square" rtlCol="0">
                <a:spAutoFit/>
              </a:bodyPr>
              <a:lstStyle/>
              <a:p>
                <a:pPr algn="ctr"/>
                <a:r>
                  <a:rPr lang="en-US" dirty="0"/>
                  <a:t>AR2</a:t>
                </a:r>
              </a:p>
            </p:txBody>
          </p:sp>
          <p:sp>
            <p:nvSpPr>
              <p:cNvPr id="24" name="TextBox 23">
                <a:extLst>
                  <a:ext uri="{FF2B5EF4-FFF2-40B4-BE49-F238E27FC236}">
                    <a16:creationId xmlns:a16="http://schemas.microsoft.com/office/drawing/2014/main" id="{7F10A1AF-3635-47AE-B308-0ACB8CC3FAAA}"/>
                  </a:ext>
                </a:extLst>
              </p:cNvPr>
              <p:cNvSpPr txBox="1"/>
              <p:nvPr/>
            </p:nvSpPr>
            <p:spPr>
              <a:xfrm>
                <a:off x="2708683" y="3737463"/>
                <a:ext cx="2004480" cy="369332"/>
              </a:xfrm>
              <a:prstGeom prst="rect">
                <a:avLst/>
              </a:prstGeom>
              <a:noFill/>
              <a:ln>
                <a:noFill/>
              </a:ln>
            </p:spPr>
            <p:txBody>
              <a:bodyPr wrap="square" rtlCol="0">
                <a:spAutoFit/>
              </a:bodyPr>
              <a:lstStyle/>
              <a:p>
                <a:pPr algn="ctr"/>
                <a:r>
                  <a:rPr lang="en-US" dirty="0"/>
                  <a:t>R1, R2, R3, R4, R5 </a:t>
                </a:r>
              </a:p>
            </p:txBody>
          </p:sp>
          <p:cxnSp>
            <p:nvCxnSpPr>
              <p:cNvPr id="5" name="Straight Arrow Connector 4">
                <a:extLst>
                  <a:ext uri="{FF2B5EF4-FFF2-40B4-BE49-F238E27FC236}">
                    <a16:creationId xmlns:a16="http://schemas.microsoft.com/office/drawing/2014/main" id="{EED53B99-11B8-471C-BA09-1FB2AFE60291}"/>
                  </a:ext>
                </a:extLst>
              </p:cNvPr>
              <p:cNvCxnSpPr/>
              <p:nvPr/>
            </p:nvCxnSpPr>
            <p:spPr>
              <a:xfrm flipV="1">
                <a:off x="2982397" y="3145881"/>
                <a:ext cx="400698" cy="609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35BD939-9E22-4C77-BA6B-4D9715C7DC06}"/>
                  </a:ext>
                </a:extLst>
              </p:cNvPr>
              <p:cNvCxnSpPr>
                <a:cxnSpLocks/>
              </p:cNvCxnSpPr>
              <p:nvPr/>
            </p:nvCxnSpPr>
            <p:spPr>
              <a:xfrm flipV="1">
                <a:off x="3228481" y="3170611"/>
                <a:ext cx="277984" cy="603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9095BA5-68A8-4457-A237-6E4259369C51}"/>
                  </a:ext>
                </a:extLst>
              </p:cNvPr>
              <p:cNvCxnSpPr>
                <a:cxnSpLocks/>
              </p:cNvCxnSpPr>
              <p:nvPr/>
            </p:nvCxnSpPr>
            <p:spPr>
              <a:xfrm flipH="1" flipV="1">
                <a:off x="3781728" y="3149051"/>
                <a:ext cx="215404" cy="659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21ACDF1D-BC66-4768-86D3-A8CDFA8CC67E}"/>
                  </a:ext>
                </a:extLst>
              </p:cNvPr>
              <p:cNvCxnSpPr/>
              <p:nvPr/>
            </p:nvCxnSpPr>
            <p:spPr>
              <a:xfrm flipH="1" flipV="1">
                <a:off x="3889430" y="3149051"/>
                <a:ext cx="453970" cy="650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2B7E157-8E63-4869-B7E6-E151D0849CCE}"/>
                  </a:ext>
                </a:extLst>
              </p:cNvPr>
              <p:cNvCxnSpPr>
                <a:cxnSpLocks/>
                <a:endCxn id="10" idx="2"/>
              </p:cNvCxnSpPr>
              <p:nvPr/>
            </p:nvCxnSpPr>
            <p:spPr>
              <a:xfrm flipH="1" flipV="1">
                <a:off x="3636437" y="3173981"/>
                <a:ext cx="15874" cy="6156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F94E49F-765F-48C8-B5A9-AB1E46233DC7}"/>
                  </a:ext>
                </a:extLst>
              </p:cNvPr>
              <p:cNvCxnSpPr>
                <a:cxnSpLocks/>
              </p:cNvCxnSpPr>
              <p:nvPr/>
            </p:nvCxnSpPr>
            <p:spPr>
              <a:xfrm flipV="1">
                <a:off x="2359433" y="3187689"/>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A1780AF-9969-4B31-808A-FEF7DD7287F5}"/>
                  </a:ext>
                </a:extLst>
              </p:cNvPr>
              <p:cNvCxnSpPr>
                <a:cxnSpLocks/>
              </p:cNvCxnSpPr>
              <p:nvPr/>
            </p:nvCxnSpPr>
            <p:spPr>
              <a:xfrm flipV="1">
                <a:off x="4902341" y="3175432"/>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657F7BF-2F57-4F28-8D56-21A6A7959AF1}"/>
                  </a:ext>
                </a:extLst>
              </p:cNvPr>
              <p:cNvCxnSpPr>
                <a:cxnSpLocks/>
              </p:cNvCxnSpPr>
              <p:nvPr/>
            </p:nvCxnSpPr>
            <p:spPr>
              <a:xfrm flipV="1">
                <a:off x="9358683" y="3164346"/>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3137772-3210-4C4D-9813-55DDC6BDD45C}"/>
                  </a:ext>
                </a:extLst>
              </p:cNvPr>
              <p:cNvCxnSpPr>
                <a:cxnSpLocks/>
              </p:cNvCxnSpPr>
              <p:nvPr/>
            </p:nvCxnSpPr>
            <p:spPr>
              <a:xfrm flipV="1">
                <a:off x="8183811" y="3170327"/>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2BE00C3-83F1-41A7-AEC1-DDE6816AFAED}"/>
                  </a:ext>
                </a:extLst>
              </p:cNvPr>
              <p:cNvCxnSpPr>
                <a:cxnSpLocks/>
              </p:cNvCxnSpPr>
              <p:nvPr/>
            </p:nvCxnSpPr>
            <p:spPr>
              <a:xfrm flipV="1">
                <a:off x="6993474" y="3175432"/>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23B9629-1B68-4C0D-8C09-BF39234A4275}"/>
                  </a:ext>
                </a:extLst>
              </p:cNvPr>
              <p:cNvCxnSpPr>
                <a:cxnSpLocks/>
              </p:cNvCxnSpPr>
              <p:nvPr/>
            </p:nvCxnSpPr>
            <p:spPr>
              <a:xfrm flipV="1">
                <a:off x="10566399" y="3164346"/>
                <a:ext cx="1" cy="6206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AD1D8F10-4303-4FA3-A412-5DCB165F450F}"/>
                </a:ext>
              </a:extLst>
            </p:cNvPr>
            <p:cNvSpPr txBox="1"/>
            <p:nvPr/>
          </p:nvSpPr>
          <p:spPr>
            <a:xfrm>
              <a:off x="3072209" y="3101985"/>
              <a:ext cx="1242204" cy="369332"/>
            </a:xfrm>
            <a:prstGeom prst="rect">
              <a:avLst/>
            </a:prstGeom>
            <a:noFill/>
          </p:spPr>
          <p:txBody>
            <a:bodyPr wrap="square" rtlCol="0">
              <a:spAutoFit/>
            </a:bodyPr>
            <a:lstStyle/>
            <a:p>
              <a:r>
                <a:rPr lang="en-US" i="1" dirty="0">
                  <a:solidFill>
                    <a:srgbClr val="C00000"/>
                  </a:solidFill>
                </a:rPr>
                <a:t>risk roll-up</a:t>
              </a:r>
            </a:p>
          </p:txBody>
        </p:sp>
      </p:grpSp>
    </p:spTree>
    <p:extLst>
      <p:ext uri="{BB962C8B-B14F-4D97-AF65-F5344CB8AC3E}">
        <p14:creationId xmlns:p14="http://schemas.microsoft.com/office/powerpoint/2010/main" val="1507476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9FDE-5BED-4CC2-9C90-FDC53753D057}"/>
              </a:ext>
            </a:extLst>
          </p:cNvPr>
          <p:cNvSpPr>
            <a:spLocks noGrp="1"/>
          </p:cNvSpPr>
          <p:nvPr>
            <p:ph type="title"/>
          </p:nvPr>
        </p:nvSpPr>
        <p:spPr/>
        <p:txBody>
          <a:bodyPr/>
          <a:lstStyle/>
          <a:p>
            <a:r>
              <a:rPr lang="en-US" dirty="0"/>
              <a:t>Concluding Remarks</a:t>
            </a:r>
          </a:p>
        </p:txBody>
      </p:sp>
      <p:sp>
        <p:nvSpPr>
          <p:cNvPr id="5" name="Slide Number Placeholder 4">
            <a:extLst>
              <a:ext uri="{FF2B5EF4-FFF2-40B4-BE49-F238E27FC236}">
                <a16:creationId xmlns:a16="http://schemas.microsoft.com/office/drawing/2014/main" id="{F782E170-7AAF-4343-80B2-7E4A311633A0}"/>
              </a:ext>
            </a:extLst>
          </p:cNvPr>
          <p:cNvSpPr>
            <a:spLocks noGrp="1"/>
          </p:cNvSpPr>
          <p:nvPr>
            <p:ph type="sldNum" sz="quarter" idx="12"/>
          </p:nvPr>
        </p:nvSpPr>
        <p:spPr/>
        <p:txBody>
          <a:bodyPr/>
          <a:lstStyle/>
          <a:p>
            <a:fld id="{AAA21668-7E2D-D34B-8F28-D8590BEFEB53}" type="slidenum">
              <a:rPr lang="en-US" smtClean="0"/>
              <a:pPr/>
              <a:t>7</a:t>
            </a:fld>
            <a:endParaRPr lang="en-US" dirty="0"/>
          </a:p>
        </p:txBody>
      </p:sp>
      <p:sp>
        <p:nvSpPr>
          <p:cNvPr id="3" name="Content Placeholder 2">
            <a:extLst>
              <a:ext uri="{FF2B5EF4-FFF2-40B4-BE49-F238E27FC236}">
                <a16:creationId xmlns:a16="http://schemas.microsoft.com/office/drawing/2014/main" id="{D6BCA008-D7D5-4A25-9FB4-4E1DE6C77FDD}"/>
              </a:ext>
            </a:extLst>
          </p:cNvPr>
          <p:cNvSpPr>
            <a:spLocks noGrp="1"/>
          </p:cNvSpPr>
          <p:nvPr>
            <p:ph idx="1"/>
          </p:nvPr>
        </p:nvSpPr>
        <p:spPr>
          <a:xfrm>
            <a:off x="273423" y="1570182"/>
            <a:ext cx="11444378" cy="4786168"/>
          </a:xfrm>
        </p:spPr>
        <p:txBody>
          <a:bodyPr>
            <a:noAutofit/>
          </a:bodyPr>
          <a:lstStyle/>
          <a:p>
            <a:r>
              <a:rPr lang="en-US" sz="2000" dirty="0"/>
              <a:t>Aggregate risk assessment for the HLS program is an on-going effort.</a:t>
            </a:r>
          </a:p>
          <a:p>
            <a:endParaRPr lang="en-US" sz="2000" dirty="0"/>
          </a:p>
          <a:p>
            <a:r>
              <a:rPr lang="en-US" sz="2000" dirty="0"/>
              <a:t>Aggregate risk assessment takes the approach of management of a few aggregate risks vs numerous individual risks.  The risk posture of a program can then be characterized and communicated by a small set of aggregated risks that sum up all of the major risk areas.</a:t>
            </a:r>
          </a:p>
          <a:p>
            <a:endParaRPr lang="en-US" sz="2000" dirty="0"/>
          </a:p>
          <a:p>
            <a:pPr algn="l"/>
            <a:r>
              <a:rPr lang="en-US" sz="2000" dirty="0"/>
              <a:t>It is important to document the systematic risk roll-up process and how “new” aggregated risks are assessed.  If the lower-tier risks are changed, the associated aggregated risk should be re-evaluated accordingly.</a:t>
            </a:r>
          </a:p>
          <a:p>
            <a:pPr algn="l"/>
            <a:endParaRPr lang="en-US" sz="2000" dirty="0"/>
          </a:p>
          <a:p>
            <a:pPr marL="0" indent="0" algn="l">
              <a:buNone/>
            </a:pPr>
            <a:endParaRPr lang="en-US" sz="2000" dirty="0"/>
          </a:p>
        </p:txBody>
      </p:sp>
    </p:spTree>
    <p:extLst>
      <p:ext uri="{BB962C8B-B14F-4D97-AF65-F5344CB8AC3E}">
        <p14:creationId xmlns:p14="http://schemas.microsoft.com/office/powerpoint/2010/main" val="44967634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1410</TotalTime>
  <Words>1219</Words>
  <Application>Microsoft Office PowerPoint</Application>
  <PresentationFormat>Widescreen</PresentationFormat>
  <Paragraphs>109</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Helvetica</vt:lpstr>
      <vt:lpstr>1_Office Theme</vt:lpstr>
      <vt:lpstr>Vehicle Analysis Branch</vt:lpstr>
      <vt:lpstr>Outline</vt:lpstr>
      <vt:lpstr>Concept for Aggregate Risk Assessment</vt:lpstr>
      <vt:lpstr>Application of Aggregate Risk Assessment (1/3)</vt:lpstr>
      <vt:lpstr>Application of Aggregate Risk Assessment (2/3)</vt:lpstr>
      <vt:lpstr>PowerPoint Presentation</vt:lpstr>
      <vt:lpstr>Concluding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Vehicle Analysis Branch</dc:title>
  <dc:creator>Lepsch, Roger A. (LARC-E401)</dc:creator>
  <cp:lastModifiedBy>Shih, Ann T. (LARC-E401)</cp:lastModifiedBy>
  <cp:revision>8</cp:revision>
  <dcterms:created xsi:type="dcterms:W3CDTF">2022-08-04T19:39:23Z</dcterms:created>
  <dcterms:modified xsi:type="dcterms:W3CDTF">2022-08-08T15:36:34Z</dcterms:modified>
</cp:coreProperties>
</file>