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0" r:id="rId5"/>
    <p:sldId id="289" r:id="rId6"/>
    <p:sldId id="277" r:id="rId7"/>
    <p:sldId id="274" r:id="rId8"/>
    <p:sldId id="275" r:id="rId9"/>
    <p:sldId id="283" r:id="rId10"/>
    <p:sldId id="284" r:id="rId11"/>
    <p:sldId id="285" r:id="rId12"/>
    <p:sldId id="278" r:id="rId13"/>
    <p:sldId id="288" r:id="rId14"/>
    <p:sldId id="279" r:id="rId15"/>
    <p:sldId id="290" r:id="rId16"/>
    <p:sldId id="287" r:id="rId17"/>
    <p:sldId id="282" r:id="rId18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2B2B82"/>
    <a:srgbClr val="B0B3F6"/>
    <a:srgbClr val="5F5F5F"/>
    <a:srgbClr val="DDDDDD"/>
    <a:srgbClr val="777777"/>
    <a:srgbClr val="CCFFCC"/>
    <a:srgbClr val="FFFF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9"/>
    <p:restoredTop sz="88216"/>
  </p:normalViewPr>
  <p:slideViewPr>
    <p:cSldViewPr>
      <p:cViewPr varScale="1">
        <p:scale>
          <a:sx n="143" d="100"/>
          <a:sy n="143" d="100"/>
        </p:scale>
        <p:origin x="824" y="208"/>
      </p:cViewPr>
      <p:guideLst>
        <p:guide orient="horz" pos="28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9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03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12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01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2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7C6A8B33-A7B1-4BD3-B67F-70D32039F353}" type="datetime1">
              <a:rPr lang="en-US" smtClean="0"/>
              <a:t>8/9/22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0CEF2-A099-4D25-A627-2C96918E2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CBEFAA8-3E03-4C05-99B0-1C51205B13A9}" type="datetime1">
              <a:rPr lang="en-US" smtClean="0"/>
              <a:t>8/9/22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28FFC1A1-357C-4D04-A7FF-A99E13725E4C}" type="datetime1">
              <a:rPr lang="en-US" smtClean="0"/>
              <a:t>8/9/22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FDE92F4F-3DA3-4433-B916-6F44D6A37356}" type="datetime1">
              <a:rPr lang="en-US" smtClean="0"/>
              <a:t>8/9/22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047CB4CD-B48C-44E8-8BC9-3A9E8EBB441E}" type="datetime1">
              <a:rPr lang="en-US" smtClean="0"/>
              <a:t>8/9/22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EE89485A-0B8B-4AB6-8C98-03B54E364AD6}" type="datetime1">
              <a:rPr lang="en-US" smtClean="0"/>
              <a:t>8/9/22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ED766DD-20F6-417E-8B73-0038B3B3FADA}" type="datetime1">
              <a:rPr lang="en-US" smtClean="0"/>
              <a:t>8/9/22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D5769631-E892-4404-8251-DD54D6A4F13B}" type="datetime1">
              <a:rPr lang="en-US" smtClean="0"/>
              <a:t>8/9/22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96B86037-676D-4AA0-AA8F-987504AA19CF}" type="datetime1">
              <a:rPr lang="en-US" smtClean="0"/>
              <a:t>8/9/22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38200" y="685800"/>
            <a:ext cx="107442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609600" y="152400"/>
            <a:ext cx="109728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rgbClr val="33339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09A230E-095C-467B-87F5-1EF32D4D6E5B}" type="datetime1">
              <a:rPr lang="en-US" smtClean="0"/>
              <a:t>8/9/22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19"/>
          <p:cNvPicPr>
            <a:picLocks noChangeAspect="1" noChangeArrowheads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25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" y="45720"/>
            <a:ext cx="868680" cy="810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2209800"/>
            <a:ext cx="3523793" cy="3340898"/>
          </a:xfrm>
          <a:prstGeom prst="rect">
            <a:avLst/>
          </a:prstGeom>
        </p:spPr>
      </p:pic>
      <p:sp>
        <p:nvSpPr>
          <p:cNvPr id="133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3581400"/>
            <a:ext cx="60960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ea typeface="ＭＳ Ｐゴシック" charset="-128"/>
              </a:rPr>
              <a:t>Presented By</a:t>
            </a:r>
            <a:br>
              <a:rPr lang="en-US" sz="18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dirty="0">
                <a:solidFill>
                  <a:schemeClr val="tx1"/>
                </a:solidFill>
                <a:ea typeface="ＭＳ Ｐゴシック" charset="-128"/>
              </a:rPr>
              <a:t>Eli Shellabarger</a:t>
            </a:r>
          </a:p>
        </p:txBody>
      </p:sp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4267200" y="1524000"/>
            <a:ext cx="6134100" cy="1600200"/>
          </a:xfrm>
        </p:spPr>
        <p:txBody>
          <a:bodyPr/>
          <a:lstStyle/>
          <a:p>
            <a:pPr eaLnBrk="1" hangingPunct="1"/>
            <a:r>
              <a:rPr lang="en-US" b="0" dirty="0">
                <a:ea typeface="ＭＳ Ｐゴシック" charset="-128"/>
              </a:rPr>
              <a:t>Towards the Prediction of Entry Capsule Dynamic Stability Characteristics with Reduced Free Flight Motion in FUN3D</a:t>
            </a:r>
            <a:br>
              <a:rPr lang="en-US" sz="2000" b="0" dirty="0">
                <a:ea typeface="ＭＳ Ｐゴシック" charset="-128"/>
              </a:rPr>
            </a:br>
            <a:r>
              <a:rPr lang="en-US" sz="2000" b="0" dirty="0">
                <a:ea typeface="ＭＳ Ｐゴシック" charset="-128"/>
              </a:rPr>
              <a:t> </a:t>
            </a:r>
            <a:r>
              <a:rPr lang="en-US" sz="1800" b="0" dirty="0">
                <a:ea typeface="ＭＳ Ｐゴシック" charset="-128"/>
              </a:rPr>
              <a:t>Eli Shellabarger, NASA Langley Research Center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629400" y="5181601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Thermal &amp; Fluids Analysis Workshop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TFAWS 2022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September 6</a:t>
            </a:r>
            <a:r>
              <a:rPr lang="en-US" sz="1800" b="0" baseline="30000" dirty="0">
                <a:solidFill>
                  <a:schemeClr val="accent2"/>
                </a:solidFill>
                <a:latin typeface="Arial" pitchFamily="34" charset="0"/>
              </a:rPr>
              <a:t>th</a:t>
            </a: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-9</a:t>
            </a:r>
            <a:r>
              <a:rPr lang="en-US" sz="1800" b="0" baseline="30000" dirty="0">
                <a:solidFill>
                  <a:schemeClr val="accent2"/>
                </a:solidFill>
                <a:latin typeface="Arial" pitchFamily="34" charset="0"/>
              </a:rPr>
              <a:t>th</a:t>
            </a: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, 2022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Virtual Conference</a:t>
            </a:r>
          </a:p>
        </p:txBody>
      </p:sp>
      <p:sp>
        <p:nvSpPr>
          <p:cNvPr id="112676" name="Text Box 36"/>
          <p:cNvSpPr txBox="1">
            <a:spLocks noChangeArrowheads="1"/>
          </p:cNvSpPr>
          <p:nvPr/>
        </p:nvSpPr>
        <p:spPr bwMode="auto">
          <a:xfrm>
            <a:off x="1524000" y="152400"/>
            <a:ext cx="8686800" cy="609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TFAWS Aerothermal Paper Session</a:t>
            </a:r>
          </a:p>
        </p:txBody>
      </p:sp>
      <p:pic>
        <p:nvPicPr>
          <p:cNvPr id="13317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01200" y="1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C683-2685-7322-2B15-B2411E14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Project Applications: Mars Sample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3C94C-7620-13F6-AC4E-F76DB7C3E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4119273" cy="5410200"/>
          </a:xfrm>
        </p:spPr>
        <p:txBody>
          <a:bodyPr/>
          <a:lstStyle/>
          <a:p>
            <a:r>
              <a:rPr lang="en-US" dirty="0"/>
              <a:t>Earth Entry System (EES)</a:t>
            </a:r>
          </a:p>
          <a:p>
            <a:pPr lvl="1"/>
            <a:r>
              <a:rPr lang="en-US" dirty="0"/>
              <a:t>Current focus on ballistic range conditions</a:t>
            </a:r>
          </a:p>
          <a:p>
            <a:pPr lvl="1"/>
            <a:r>
              <a:rPr lang="en-US" dirty="0"/>
              <a:t>Expand to compare with recent TDT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7F3B-54CA-A5F8-226C-C56E48D7D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57658-0BA0-E1EE-9132-57DD62EC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6593E-357D-155E-6A3B-29F600488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787" y="2977961"/>
            <a:ext cx="4114801" cy="2931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89F377-8EC7-2FF7-0C79-48616D1DF82D}"/>
              </a:ext>
            </a:extLst>
          </p:cNvPr>
          <p:cNvSpPr txBox="1"/>
          <p:nvPr/>
        </p:nvSpPr>
        <p:spPr>
          <a:xfrm>
            <a:off x="598449" y="5909846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j-lt"/>
              </a:rPr>
              <a:t>EES Model in Ballistic Range</a:t>
            </a:r>
            <a:endParaRPr lang="en-US" sz="1600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mach-anim_w-atot" descr="mach-anim_w-atot">
            <a:hlinkClick r:id="" action="ppaction://media"/>
            <a:extLst>
              <a:ext uri="{FF2B5EF4-FFF2-40B4-BE49-F238E27FC236}">
                <a16:creationId xmlns:a16="http://schemas.microsoft.com/office/drawing/2014/main" id="{14384DAF-EF2C-9F7B-4632-3504DC99CB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1066800"/>
            <a:ext cx="7080230" cy="4725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62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B930-56D3-BDCA-0B9F-2A3FB1C3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1765-639B-7CAA-AA2A-6D8EB746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181600" cy="3661831"/>
          </a:xfrm>
        </p:spPr>
        <p:txBody>
          <a:bodyPr/>
          <a:lstStyle/>
          <a:p>
            <a:r>
              <a:rPr lang="en-US" dirty="0"/>
              <a:t>Data Reduction Pipeline</a:t>
            </a:r>
          </a:p>
          <a:p>
            <a:r>
              <a:rPr lang="en-US" dirty="0"/>
              <a:t>Lower-Transonic Free-to-Pitch</a:t>
            </a:r>
          </a:p>
          <a:p>
            <a:pPr lvl="1"/>
            <a:r>
              <a:rPr lang="en-US" dirty="0"/>
              <a:t>Dynamically scale to match recent testing in TDT</a:t>
            </a:r>
          </a:p>
          <a:p>
            <a:r>
              <a:rPr lang="en-US" dirty="0"/>
              <a:t>Scale Resolving</a:t>
            </a:r>
          </a:p>
          <a:p>
            <a:pPr lvl="1"/>
            <a:r>
              <a:rPr lang="en-US" dirty="0"/>
              <a:t>Refine back-shell contribution</a:t>
            </a:r>
          </a:p>
          <a:p>
            <a:pPr lvl="1"/>
            <a:r>
              <a:rPr lang="en-US" dirty="0"/>
              <a:t>Large difference in temporal scales</a:t>
            </a:r>
          </a:p>
          <a:p>
            <a:r>
              <a:rPr lang="en-US" dirty="0"/>
              <a:t>Validation by ground test data</a:t>
            </a:r>
          </a:p>
          <a:p>
            <a:r>
              <a:rPr lang="en-US" dirty="0"/>
              <a:t>Comparisons to other solvers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1E013-AFCD-A4C2-85F1-74847DAD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9F02A-9782-C034-6706-EB06247A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ees_M2A20_ddes-1dof" descr="ees_M2A20_ddes-1dof">
            <a:hlinkClick r:id="" action="ppaction://media"/>
            <a:extLst>
              <a:ext uri="{FF2B5EF4-FFF2-40B4-BE49-F238E27FC236}">
                <a16:creationId xmlns:a16="http://schemas.microsoft.com/office/drawing/2014/main" id="{69A0D47C-D34E-4CF6-D409-0C9467FA4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1685330"/>
            <a:ext cx="5486400" cy="36621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4B0DC-C9CD-3389-3D4D-B86C28C84AF7}"/>
              </a:ext>
            </a:extLst>
          </p:cNvPr>
          <p:cNvSpPr txBox="1"/>
          <p:nvPr/>
        </p:nvSpPr>
        <p:spPr>
          <a:xfrm>
            <a:off x="5943600" y="7620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MSR-EES, Free-to-Pitch, Ballistic Range Preliminary FUN3D DDES (29M grid points)</a:t>
            </a:r>
          </a:p>
          <a:p>
            <a:r>
              <a:rPr lang="en-US" sz="1800" dirty="0">
                <a:latin typeface="+mj-lt"/>
              </a:rPr>
              <a:t>Mach 2.0 at Sea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33663-E0E0-A35F-C2BF-FD4C62A810EB}"/>
              </a:ext>
            </a:extLst>
          </p:cNvPr>
          <p:cNvSpPr txBox="1"/>
          <p:nvPr/>
        </p:nvSpPr>
        <p:spPr>
          <a:xfrm>
            <a:off x="5943600" y="5334035"/>
            <a:ext cx="548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Multiple orders of magnitude difference in temporal scales to be resolved between fluid and rigid body motion.</a:t>
            </a:r>
          </a:p>
          <a:p>
            <a:r>
              <a:rPr lang="en-US" sz="1400" dirty="0">
                <a:latin typeface="+mj-lt"/>
              </a:rPr>
              <a:t>Further work needed to investigate resolving three-dimensional breakdown in the shear layer.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CFB85-79FE-BFA5-B001-43F7A030A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24" y="4529336"/>
            <a:ext cx="4151376" cy="19202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599855-D11F-881F-5978-C09EE76D685E}"/>
              </a:ext>
            </a:extLst>
          </p:cNvPr>
          <p:cNvSpPr txBox="1"/>
          <p:nvPr/>
        </p:nvSpPr>
        <p:spPr>
          <a:xfrm>
            <a:off x="1905000" y="4529336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OVERFLOW Apollo Capsule </a:t>
            </a:r>
          </a:p>
          <a:p>
            <a:pPr algn="r"/>
            <a:r>
              <a:rPr lang="en-US" sz="14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Ballistic Range Case</a:t>
            </a:r>
          </a:p>
          <a:p>
            <a:pPr algn="r"/>
            <a:r>
              <a:rPr lang="en-US" sz="14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21952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3148C-9EE7-F7B2-B3AE-B93E59D7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FD86-1C4F-1765-1405-7519D34D5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4675257"/>
          </a:xfrm>
        </p:spPr>
        <p:txBody>
          <a:bodyPr/>
          <a:lstStyle/>
          <a:p>
            <a:r>
              <a:rPr lang="en-US" dirty="0"/>
              <a:t>FUN3D’s 6-DOF path has been brought into active use at NASA LaRC</a:t>
            </a:r>
          </a:p>
          <a:p>
            <a:pPr lvl="1"/>
            <a:r>
              <a:rPr lang="en-US" dirty="0"/>
              <a:t> Enhance and expand dynamic stability characterization efforts</a:t>
            </a:r>
          </a:p>
          <a:p>
            <a:r>
              <a:rPr lang="en-US" dirty="0"/>
              <a:t>Multiple tests have verified the functionality of this solver for use</a:t>
            </a:r>
          </a:p>
          <a:p>
            <a:r>
              <a:rPr lang="en-US" dirty="0"/>
              <a:t>Applications to EDL flight projects have begun</a:t>
            </a:r>
          </a:p>
          <a:p>
            <a:r>
              <a:rPr lang="en-US" dirty="0"/>
              <a:t>The data produced in upcoming work will:</a:t>
            </a:r>
          </a:p>
          <a:p>
            <a:pPr lvl="1"/>
            <a:r>
              <a:rPr lang="en-US" dirty="0"/>
              <a:t>Be compared to ground test data</a:t>
            </a:r>
          </a:p>
          <a:p>
            <a:pPr lvl="1"/>
            <a:r>
              <a:rPr lang="en-US" dirty="0"/>
              <a:t>Enable future validation efforts of the FUN3D + 6-DOF solver</a:t>
            </a:r>
          </a:p>
          <a:p>
            <a:pPr lvl="1"/>
            <a:r>
              <a:rPr lang="en-US" dirty="0"/>
              <a:t>Contribute to dynamic stability characterization of entry capsules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5A972-49CF-C8FF-6CDB-7D9161C7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5B1C0-0CFA-1840-6470-C65D9D3B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63F05-5E60-B2C6-2D19-F01EFBB56AA0}"/>
              </a:ext>
            </a:extLst>
          </p:cNvPr>
          <p:cNvSpPr txBox="1"/>
          <p:nvPr/>
        </p:nvSpPr>
        <p:spPr>
          <a:xfrm>
            <a:off x="1028700" y="5589657"/>
            <a:ext cx="101346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Return to use, verification, and Dragonfly application efforts with FUN3D’s 6-DOF solver are funded by the NASA Engineering and Safety Center (NESC) </a:t>
            </a:r>
          </a:p>
        </p:txBody>
      </p:sp>
    </p:spTree>
    <p:extLst>
      <p:ext uri="{BB962C8B-B14F-4D97-AF65-F5344CB8AC3E}">
        <p14:creationId xmlns:p14="http://schemas.microsoft.com/office/powerpoint/2010/main" val="61444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12F0-1D12-D8F8-631E-159EA3A7C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F227-A325-3C44-0626-B923ED4B9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500" dirty="0"/>
              <a:t>F. McNeil Cheatwood, Gerald L. </a:t>
            </a:r>
            <a:r>
              <a:rPr lang="en-US" sz="1500" dirty="0" err="1"/>
              <a:t>Winchenback</a:t>
            </a:r>
            <a:r>
              <a:rPr lang="en-US" sz="1500" dirty="0"/>
              <a:t>, Wayne Hathaway, and Gary Chapman. Dynamic Stability Testing of the Genesis Sample Return Capsule. In  </a:t>
            </a:r>
            <a:r>
              <a:rPr lang="en-US" sz="1500" i="1" dirty="0"/>
              <a:t>38</a:t>
            </a:r>
            <a:r>
              <a:rPr lang="en-US" sz="1500" i="1" baseline="30000" dirty="0"/>
              <a:t>th</a:t>
            </a:r>
            <a:r>
              <a:rPr lang="en-US" sz="1500" i="1" dirty="0"/>
              <a:t> Aerospace Sciences Meeting and Exhibit</a:t>
            </a:r>
            <a:r>
              <a:rPr lang="en-US" sz="1500" dirty="0"/>
              <a:t>, Reno, NV, January 2000.</a:t>
            </a:r>
            <a:r>
              <a:rPr lang="en-US" sz="1500" i="1" dirty="0"/>
              <a:t> </a:t>
            </a:r>
            <a:r>
              <a:rPr lang="en-US" sz="1500" dirty="0"/>
              <a:t>NTRS Document 20000027509.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Eric C. Stern, </a:t>
            </a:r>
            <a:r>
              <a:rPr lang="en-US" sz="1500" dirty="0" err="1"/>
              <a:t>Vladimyr</a:t>
            </a:r>
            <a:r>
              <a:rPr lang="en-US" sz="1500" dirty="0"/>
              <a:t> M. </a:t>
            </a:r>
            <a:r>
              <a:rPr lang="en-US" sz="1500" dirty="0" err="1"/>
              <a:t>Gidzak</a:t>
            </a:r>
            <a:r>
              <a:rPr lang="en-US" sz="1500" dirty="0"/>
              <a:t>, and Graham V. Candler. Estimation of Dynamic Stability Coefficients for Aerodynamic Decelerators Using CFD. In </a:t>
            </a:r>
            <a:r>
              <a:rPr lang="en-US" sz="1500" i="1" dirty="0"/>
              <a:t>30th AIAA Applied Aerodynamics Conference</a:t>
            </a:r>
            <a:r>
              <a:rPr lang="en-US" sz="1500" dirty="0"/>
              <a:t>. New Orleans, LA, June 2012.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Joseph M. Brock, Eric C. Stern, and Michael C. Wilder. CFD Simulations of the Supersonic Inflatable Aerodynamic Decelerator (SIAD) Ballistic Range Tests. In </a:t>
            </a:r>
            <a:r>
              <a:rPr lang="en-US" sz="1500" i="1" dirty="0"/>
              <a:t>55th AIAA Aerospace Sciences Meeting</a:t>
            </a:r>
            <a:r>
              <a:rPr lang="en-US" sz="1500" dirty="0"/>
              <a:t>, Grapevine, TX, January 2017.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Quincy E. </a:t>
            </a:r>
            <a:r>
              <a:rPr lang="en-US" sz="1500" dirty="0" err="1"/>
              <a:t>McKown</a:t>
            </a:r>
            <a:r>
              <a:rPr lang="en-US" sz="1500" dirty="0"/>
              <a:t>, Cole D. </a:t>
            </a:r>
            <a:r>
              <a:rPr lang="en-US" sz="1500" dirty="0" err="1"/>
              <a:t>Kazemba</a:t>
            </a:r>
            <a:r>
              <a:rPr lang="en-US" sz="1500" dirty="0"/>
              <a:t>, Eric C. Stern, and Joseph M. Brock. Attitude Reconstruction of Free-Flight Trajectories Using Non-Linear Pitch Damping Coefficient Curves. In </a:t>
            </a:r>
            <a:r>
              <a:rPr lang="en-US" sz="1500" i="1" dirty="0"/>
              <a:t>AIAA SciTech Forum</a:t>
            </a:r>
            <a:r>
              <a:rPr lang="en-US" sz="1500" dirty="0"/>
              <a:t>, San Diego, CA, January 2022.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Zachary J. Ernst, Madilyn K. </a:t>
            </a:r>
            <a:r>
              <a:rPr lang="en-US" sz="1500" dirty="0" err="1"/>
              <a:t>Drosendahl</a:t>
            </a:r>
            <a:r>
              <a:rPr lang="en-US" sz="1500" dirty="0"/>
              <a:t>, Bradford E. Robertson, and Dimitri N. </a:t>
            </a:r>
            <a:r>
              <a:rPr lang="en-US" sz="1500" dirty="0" err="1"/>
              <a:t>Mavris</a:t>
            </a:r>
            <a:r>
              <a:rPr lang="en-US" sz="1500" dirty="0"/>
              <a:t>. Development of a Trajectory-Centric CFD-RBD Framework for Advanced Multidisciplinary/Multiphysics Simulation. In </a:t>
            </a:r>
            <a:r>
              <a:rPr lang="en-US" sz="1500" i="1" dirty="0"/>
              <a:t>AIAA SciTech Form</a:t>
            </a:r>
            <a:r>
              <a:rPr lang="en-US" sz="1500" dirty="0"/>
              <a:t>, San Diego, CA, January 2022.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Darby </a:t>
            </a:r>
            <a:r>
              <a:rPr lang="en-US" sz="1500" dirty="0" err="1"/>
              <a:t>Vicker</a:t>
            </a:r>
            <a:r>
              <a:rPr lang="en-US" sz="1500" dirty="0"/>
              <a:t> and Alan Schwing. OVERFLOW Simulations of MSL Ballistic Range Model. Presented at </a:t>
            </a:r>
            <a:r>
              <a:rPr lang="en-US" sz="1500" i="1" dirty="0"/>
              <a:t>13</a:t>
            </a:r>
            <a:r>
              <a:rPr lang="en-US" sz="1500" i="1" baseline="30000" dirty="0"/>
              <a:t>th</a:t>
            </a:r>
            <a:r>
              <a:rPr lang="en-US" sz="1500" i="1" dirty="0"/>
              <a:t> Symposium on Overset Composite Grids and Solution Technology</a:t>
            </a:r>
            <a:r>
              <a:rPr lang="en-US" sz="1500" dirty="0"/>
              <a:t>, October 2016. NTRS Document 20170004993.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Roy P. </a:t>
            </a:r>
            <a:r>
              <a:rPr lang="en-US" sz="1500" dirty="0" err="1"/>
              <a:t>Koomullil</a:t>
            </a:r>
            <a:r>
              <a:rPr lang="en-US" sz="1500" dirty="0"/>
              <a:t> and Nathan C. Prewitt. A Library Based Approach for Rigid Body Dynamics Simulation. In </a:t>
            </a:r>
            <a:r>
              <a:rPr lang="en-US" sz="1500" i="1" dirty="0"/>
              <a:t>18th AIAA Computational Fluid Dynamics Conference</a:t>
            </a:r>
            <a:r>
              <a:rPr lang="en-US" sz="1500" dirty="0"/>
              <a:t>, Miami, FL, June 2007.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Robert T. </a:t>
            </a:r>
            <a:r>
              <a:rPr lang="en-US" sz="1500" dirty="0" err="1"/>
              <a:t>Biedron</a:t>
            </a:r>
            <a:r>
              <a:rPr lang="en-US" sz="1500" dirty="0"/>
              <a:t> and James L. Thomas. Recent Enhancements to the FUN3D Flow Solver for Moving-Mesh Applications. In </a:t>
            </a:r>
            <a:r>
              <a:rPr lang="en-US" sz="1500" i="1" dirty="0"/>
              <a:t>47th AIAA Aerospace Sciences Meeting</a:t>
            </a:r>
            <a:r>
              <a:rPr lang="en-US" sz="1500" dirty="0"/>
              <a:t>, Orlando, FL, January 2009.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Zachary J. Ernst, Brett R. Hiller, Chelsea L. Johnson, Bradford E. Robertson, and Dimitri N. </a:t>
            </a:r>
            <a:r>
              <a:rPr lang="en-US" sz="1500" dirty="0" err="1"/>
              <a:t>Mavris</a:t>
            </a:r>
            <a:r>
              <a:rPr lang="en-US" sz="1500" dirty="0"/>
              <a:t>. Coupling Computational Fluid Dynamics with 6DOF Rigid Body Dynamics for Unsteady, Accelerated Flow Simulations. In </a:t>
            </a:r>
            <a:r>
              <a:rPr lang="en-US" sz="1500" i="1" dirty="0"/>
              <a:t>2018 AIAA Atmospheric Flight Mechanics Conference</a:t>
            </a:r>
            <a:r>
              <a:rPr lang="en-US" sz="1500" dirty="0"/>
              <a:t>. Kissimmee, FL, January 2018.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70A70-4076-6A7D-3647-5C5E576F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9BE61-E129-ECAD-0571-08DA88BB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54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863B-D003-68CA-B14A-21954261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62300"/>
            <a:ext cx="10972800" cy="533400"/>
          </a:xfrm>
        </p:spPr>
        <p:txBody>
          <a:bodyPr/>
          <a:lstStyle/>
          <a:p>
            <a:r>
              <a:rPr lang="en-US" sz="3600" dirty="0"/>
              <a:t>Questions</a:t>
            </a:r>
            <a:r>
              <a:rPr lang="en-US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4CC2B-ECE3-3E8B-EE39-AE10E860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98774-D87A-3209-02A9-F3772F1F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3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C002-6B8D-4F24-CB08-947F5547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0F8A-1849-E795-E2C9-56362E1CE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791200" cy="3810000"/>
          </a:xfrm>
        </p:spPr>
        <p:txBody>
          <a:bodyPr/>
          <a:lstStyle/>
          <a:p>
            <a:r>
              <a:rPr lang="en-US" sz="1800" dirty="0"/>
              <a:t>Multiple entry, descent, and landing (EDL) flight projects are actively working to characterize entry capsule dynamic stability in the subsonic, transonic, supersonic flight regimes</a:t>
            </a:r>
          </a:p>
          <a:p>
            <a:r>
              <a:rPr lang="en-US" sz="1800" dirty="0"/>
              <a:t>Limited access to in-demand ground test facilities</a:t>
            </a:r>
          </a:p>
          <a:p>
            <a:r>
              <a:rPr lang="en-US" sz="1800" dirty="0"/>
              <a:t>Expand / enhance available test data with free-flight computational fluid dynamics (CFD) </a:t>
            </a:r>
          </a:p>
          <a:p>
            <a:pPr lvl="1"/>
            <a:r>
              <a:rPr lang="en-US" sz="1400" dirty="0"/>
              <a:t>Provide greater insight to ground test cases</a:t>
            </a:r>
          </a:p>
          <a:p>
            <a:pPr lvl="1"/>
            <a:r>
              <a:rPr lang="en-US" sz="1400" dirty="0"/>
              <a:t>Simulate cases not possible in ground testing</a:t>
            </a:r>
          </a:p>
          <a:p>
            <a:pPr lvl="1"/>
            <a:r>
              <a:rPr lang="en-US" sz="1400" dirty="0"/>
              <a:t>Isolate component effects and flowfield physics </a:t>
            </a:r>
          </a:p>
          <a:p>
            <a:r>
              <a:rPr lang="en-US" sz="1800" dirty="0"/>
              <a:t>Constraining degrees-of-freedom (DOF) reduces model complexity and isolates DOF contributions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4647F-F97B-0AA7-C3A1-7DCD1DA02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DD027-B8A7-E1A8-6C41-1436AE50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Dragonfly's Entry Descent and Landing Illustration">
            <a:extLst>
              <a:ext uri="{FF2B5EF4-FFF2-40B4-BE49-F238E27FC236}">
                <a16:creationId xmlns:a16="http://schemas.microsoft.com/office/drawing/2014/main" id="{875EA5EE-FE09-DB8F-EBD3-EE635AF8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982239"/>
            <a:ext cx="4572000" cy="25737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ED4DE6-F573-7E72-627F-21AE6965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3829049"/>
            <a:ext cx="4572000" cy="25717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C8EA7-D69A-91AC-AA50-7A0843D42F3F}"/>
              </a:ext>
            </a:extLst>
          </p:cNvPr>
          <p:cNvSpPr txBox="1"/>
          <p:nvPr/>
        </p:nvSpPr>
        <p:spPr>
          <a:xfrm>
            <a:off x="6756400" y="3547189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Image credits: NASA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C8908-1087-3132-63AE-671142BA0D2C}"/>
              </a:ext>
            </a:extLst>
          </p:cNvPr>
          <p:cNvSpPr txBox="1"/>
          <p:nvPr/>
        </p:nvSpPr>
        <p:spPr>
          <a:xfrm>
            <a:off x="7848600" y="982239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+mj-lt"/>
              </a:rPr>
              <a:t>Dragonfly mission to Titan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706F6-B165-BE13-B1DE-DA4A7ED78AE6}"/>
              </a:ext>
            </a:extLst>
          </p:cNvPr>
          <p:cNvSpPr txBox="1"/>
          <p:nvPr/>
        </p:nvSpPr>
        <p:spPr>
          <a:xfrm>
            <a:off x="8686800" y="3824188"/>
            <a:ext cx="264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+mj-lt"/>
              </a:rPr>
              <a:t>Mars Sample Return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DB11D6-32B5-EC12-C92A-E1BA3EAC31C3}"/>
              </a:ext>
            </a:extLst>
          </p:cNvPr>
          <p:cNvSpPr/>
          <p:nvPr/>
        </p:nvSpPr>
        <p:spPr bwMode="auto">
          <a:xfrm>
            <a:off x="609600" y="4495800"/>
            <a:ext cx="5791200" cy="1905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r>
              <a:rPr lang="en-US" dirty="0">
                <a:latin typeface="+mn-lt"/>
              </a:rPr>
              <a:t>Objective: </a:t>
            </a:r>
            <a:r>
              <a:rPr lang="en-US" sz="1800" b="0" dirty="0">
                <a:latin typeface="+mn-lt"/>
              </a:rPr>
              <a:t>Verify FUN3D’s 6-DOF path and begin active application to flight projects. Work towards a computational predictive capability for entry </a:t>
            </a:r>
            <a:r>
              <a:rPr lang="en-US" sz="1800" b="0" dirty="0"/>
              <a:t>capsule dynamic stability </a:t>
            </a:r>
            <a:r>
              <a:rPr lang="en-US" sz="1800" b="0" dirty="0">
                <a:latin typeface="+mn-lt"/>
              </a:rPr>
              <a:t>such that data from concurrent ground testing will enable validation efforts of this solver and its continued use on EDL vehicles.</a:t>
            </a:r>
            <a:endParaRPr lang="en-US" sz="18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116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05ED-55E8-BC6A-8D50-D821843D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3351C-8E2F-FA26-D61B-DDF7938CC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Outline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Solver</a:t>
            </a:r>
          </a:p>
          <a:p>
            <a:r>
              <a:rPr lang="en-US" dirty="0"/>
              <a:t>Verification</a:t>
            </a:r>
          </a:p>
          <a:p>
            <a:r>
              <a:rPr lang="en-US" dirty="0"/>
              <a:t>Application to Flight Projects</a:t>
            </a:r>
          </a:p>
          <a:p>
            <a:r>
              <a:rPr lang="en-US" dirty="0"/>
              <a:t>Future Work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43CD0-964B-1F41-7033-3F7FF0CE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D3E23-C577-DD79-73C9-376C0EB8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3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5EC3EA-28F2-0AEA-1007-B8F55275C8F3}"/>
              </a:ext>
            </a:extLst>
          </p:cNvPr>
          <p:cNvSpPr/>
          <p:nvPr/>
        </p:nvSpPr>
        <p:spPr bwMode="auto">
          <a:xfrm>
            <a:off x="6096000" y="914400"/>
            <a:ext cx="5749224" cy="2525138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BC35A-3DEE-9E26-8112-036A98E3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1EB13-375B-0CED-8544-4EC4A9115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740400" cy="5410200"/>
          </a:xfrm>
        </p:spPr>
        <p:txBody>
          <a:bodyPr/>
          <a:lstStyle/>
          <a:p>
            <a:r>
              <a:rPr lang="en-US" dirty="0"/>
              <a:t>Historical Approach</a:t>
            </a:r>
          </a:p>
          <a:p>
            <a:pPr lvl="1"/>
            <a:r>
              <a:rPr lang="en-US" dirty="0"/>
              <a:t>Historical EDL flight and test data</a:t>
            </a:r>
          </a:p>
          <a:p>
            <a:pPr lvl="2"/>
            <a:r>
              <a:rPr lang="en-US" dirty="0"/>
              <a:t>Degradation of data poses concerns</a:t>
            </a:r>
          </a:p>
          <a:p>
            <a:pPr lvl="1"/>
            <a:r>
              <a:rPr lang="en-US" dirty="0"/>
              <a:t>Ground testing</a:t>
            </a:r>
          </a:p>
          <a:p>
            <a:pPr lvl="2"/>
            <a:r>
              <a:rPr lang="en-US" dirty="0"/>
              <a:t>Wind Tunnel (VST, TDT)</a:t>
            </a:r>
          </a:p>
          <a:p>
            <a:pPr lvl="2"/>
            <a:r>
              <a:rPr lang="en-US" dirty="0"/>
              <a:t>Ballistic Range</a:t>
            </a:r>
          </a:p>
          <a:p>
            <a:pPr lvl="1"/>
            <a:r>
              <a:rPr lang="en-US" dirty="0"/>
              <a:t>Limitations</a:t>
            </a:r>
          </a:p>
          <a:p>
            <a:r>
              <a:rPr lang="en-US" dirty="0"/>
              <a:t>Other Current Computational Approaches to Capsule Stability</a:t>
            </a:r>
          </a:p>
          <a:p>
            <a:pPr lvl="1"/>
            <a:r>
              <a:rPr lang="en-US" dirty="0"/>
              <a:t>ARC/ESM Free-Flight CFD (US3D) [2,3,4]</a:t>
            </a:r>
          </a:p>
          <a:p>
            <a:pPr lvl="1"/>
            <a:r>
              <a:rPr lang="en-US" dirty="0"/>
              <a:t>POST2/FUN3D Coupling [5]</a:t>
            </a:r>
          </a:p>
          <a:p>
            <a:pPr lvl="1"/>
            <a:r>
              <a:rPr lang="en-US" dirty="0"/>
              <a:t>OVERFLOW 6-DOF [6]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EE303-068D-3950-FE03-723729C7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AA118-BD24-18B3-170B-A9E40A5B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370FA-33B6-DF0B-E13A-123361921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025"/>
          <a:stretch/>
        </p:blipFill>
        <p:spPr>
          <a:xfrm flipH="1">
            <a:off x="6096000" y="914400"/>
            <a:ext cx="2684839" cy="2514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1C6179-1041-63FF-AFB1-74CD0919CECB}"/>
              </a:ext>
            </a:extLst>
          </p:cNvPr>
          <p:cNvSpPr txBox="1"/>
          <p:nvPr/>
        </p:nvSpPr>
        <p:spPr>
          <a:xfrm>
            <a:off x="6096000" y="3439538"/>
            <a:ext cx="574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Above: </a:t>
            </a:r>
            <a:r>
              <a:rPr lang="en-US" sz="1200" b="0" dirty="0">
                <a:latin typeface="+mj-lt"/>
              </a:rPr>
              <a:t>Genesis ballistic range test report [1] image (left) compared to a rescanned image at similar orientation and unknown condition (right)</a:t>
            </a:r>
          </a:p>
          <a:p>
            <a:r>
              <a:rPr lang="en-US" sz="1200" dirty="0">
                <a:latin typeface="+mj-lt"/>
              </a:rPr>
              <a:t>Below: </a:t>
            </a:r>
            <a:r>
              <a:rPr lang="en-US" sz="1200" b="0" dirty="0">
                <a:latin typeface="+mj-lt"/>
              </a:rPr>
              <a:t>NASA LaRC’s Transonic Dynamics Tunnel (Image Credit: NASA)</a:t>
            </a:r>
          </a:p>
        </p:txBody>
      </p:sp>
      <p:pic>
        <p:nvPicPr>
          <p:cNvPr id="1026" name="Picture 2" descr="Cutaway Drawing of TDT">
            <a:extLst>
              <a:ext uri="{FF2B5EF4-FFF2-40B4-BE49-F238E27FC236}">
                <a16:creationId xmlns:a16="http://schemas.microsoft.com/office/drawing/2014/main" id="{94DAE1DB-6349-5386-5E02-E8C413F7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07" y="4053245"/>
            <a:ext cx="3346786" cy="23853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703BAB79-7A39-C5F0-D919-F2D18A9388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1" t="39199" r="41249" b="44646"/>
          <a:stretch/>
        </p:blipFill>
        <p:spPr>
          <a:xfrm>
            <a:off x="8780839" y="914400"/>
            <a:ext cx="3064385" cy="2514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579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7FCA01-8724-6AD2-E713-8B850FF58ACB}"/>
              </a:ext>
            </a:extLst>
          </p:cNvPr>
          <p:cNvSpPr/>
          <p:nvPr/>
        </p:nvSpPr>
        <p:spPr bwMode="auto">
          <a:xfrm>
            <a:off x="5734047" y="3657600"/>
            <a:ext cx="1882754" cy="27895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200" dirty="0">
                <a:latin typeface="+mn-lt"/>
              </a:rPr>
              <a:t>Above: </a:t>
            </a:r>
          </a:p>
          <a:p>
            <a:pPr algn="l"/>
            <a:r>
              <a:rPr lang="en-US" sz="1200" b="0" dirty="0">
                <a:latin typeface="+mn-lt"/>
              </a:rPr>
              <a:t>FUN3D DDES (Mach 2.0 at sea level) Mach contours showing qualitative agreement with ballistic range shadowgraph </a:t>
            </a:r>
            <a:r>
              <a:rPr lang="en-US" sz="1200" b="0" dirty="0"/>
              <a:t>i</a:t>
            </a:r>
            <a:r>
              <a:rPr lang="en-US" sz="1200" b="0" dirty="0">
                <a:latin typeface="+mn-lt"/>
              </a:rPr>
              <a:t>mage.</a:t>
            </a:r>
            <a:endParaRPr lang="en-US" sz="1200" dirty="0">
              <a:latin typeface="+mn-lt"/>
            </a:endParaRP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latin typeface="+mn-lt"/>
              </a:rPr>
              <a:t>Right: </a:t>
            </a:r>
          </a:p>
          <a:p>
            <a:pPr algn="l"/>
            <a:r>
              <a:rPr lang="en-US" sz="1200" b="0" dirty="0">
                <a:latin typeface="+mn-lt"/>
              </a:rPr>
              <a:t>FUN3D Adaptive RANS (Mach 2.5 at sea level) applied to ballistic </a:t>
            </a:r>
            <a:r>
              <a:rPr lang="en-US" sz="1200" b="0" dirty="0"/>
              <a:t>r</a:t>
            </a:r>
            <a:r>
              <a:rPr lang="en-US" sz="1200" b="0" dirty="0">
                <a:latin typeface="+mn-lt"/>
              </a:rPr>
              <a:t>ange </a:t>
            </a:r>
            <a:r>
              <a:rPr lang="en-US" sz="1200" b="0" dirty="0"/>
              <a:t>c</a:t>
            </a:r>
            <a:r>
              <a:rPr lang="en-US" sz="1200" b="0" dirty="0">
                <a:latin typeface="+mn-lt"/>
              </a:rPr>
              <a:t>ase.</a:t>
            </a:r>
            <a:endParaRPr lang="en-US" sz="12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61439-10B6-681E-16D0-D3DB5C558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D0A34-AC2E-C558-12E4-9242906F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5124446" cy="5410200"/>
          </a:xfrm>
        </p:spPr>
        <p:txBody>
          <a:bodyPr/>
          <a:lstStyle/>
          <a:p>
            <a:r>
              <a:rPr lang="en-US" dirty="0"/>
              <a:t>FUN3D</a:t>
            </a:r>
          </a:p>
          <a:p>
            <a:pPr lvl="1"/>
            <a:r>
              <a:rPr lang="en-US" dirty="0"/>
              <a:t>Circa late 1980s</a:t>
            </a:r>
          </a:p>
          <a:p>
            <a:pPr lvl="1"/>
            <a:r>
              <a:rPr lang="en-US" dirty="0"/>
              <a:t>Unstructured solver</a:t>
            </a:r>
          </a:p>
          <a:p>
            <a:pPr lvl="1"/>
            <a:r>
              <a:rPr lang="en-US" dirty="0"/>
              <a:t>NASA LaRC developed</a:t>
            </a:r>
          </a:p>
          <a:p>
            <a:pPr lvl="1"/>
            <a:r>
              <a:rPr lang="en-US" dirty="0"/>
              <a:t>Widely used by government, academia, and industry</a:t>
            </a:r>
          </a:p>
          <a:p>
            <a:pPr lvl="1"/>
            <a:r>
              <a:rPr lang="en-US" dirty="0"/>
              <a:t>Active use for capsule aerodynamics, EDL technologies</a:t>
            </a:r>
          </a:p>
          <a:p>
            <a:pPr lvl="1"/>
            <a:r>
              <a:rPr lang="en-US" dirty="0"/>
              <a:t>Offers multiple approaches</a:t>
            </a:r>
          </a:p>
          <a:p>
            <a:r>
              <a:rPr lang="en-US" dirty="0"/>
              <a:t>6-DOF Library</a:t>
            </a:r>
          </a:p>
          <a:p>
            <a:pPr lvl="1"/>
            <a:r>
              <a:rPr lang="en-US" dirty="0"/>
              <a:t>Developed by </a:t>
            </a:r>
            <a:r>
              <a:rPr lang="en-US" dirty="0" err="1"/>
              <a:t>Koomullil</a:t>
            </a:r>
            <a:r>
              <a:rPr lang="en-US" dirty="0"/>
              <a:t> et al. [7]</a:t>
            </a:r>
          </a:p>
          <a:p>
            <a:pPr lvl="1"/>
            <a:r>
              <a:rPr lang="en-US" dirty="0"/>
              <a:t>Coupled to FUN3D in late 2000s [8]</a:t>
            </a:r>
          </a:p>
          <a:p>
            <a:pPr lvl="1"/>
            <a:r>
              <a:rPr lang="en-US" dirty="0"/>
              <a:t>Little documented use in FUN3D</a:t>
            </a:r>
          </a:p>
          <a:p>
            <a:pPr lvl="1"/>
            <a:r>
              <a:rPr lang="en-US" dirty="0"/>
              <a:t>Required rediscovery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75EFA-9B50-1978-E901-4910DF65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C4D92-3BD8-FF31-9D24-82AD1E12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ees_m2a0_overlay" descr="ees_m2a0_overlay">
            <a:hlinkClick r:id="" action="ppaction://media"/>
            <a:extLst>
              <a:ext uri="{FF2B5EF4-FFF2-40B4-BE49-F238E27FC236}">
                <a16:creationId xmlns:a16="http://schemas.microsoft.com/office/drawing/2014/main" id="{9FBBB8BD-C27E-65A3-64DD-F9FAF3707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33" t="18483" r="13053" b="17627"/>
          <a:stretch/>
        </p:blipFill>
        <p:spPr>
          <a:xfrm>
            <a:off x="5734049" y="914400"/>
            <a:ext cx="6000751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577BB-05AA-D349-AB3C-CD7D9BBBE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803" y="3680774"/>
            <a:ext cx="4117997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D26E1A-070F-751A-FCD0-F877AE82EFAD}"/>
              </a:ext>
            </a:extLst>
          </p:cNvPr>
          <p:cNvSpPr/>
          <p:nvPr/>
        </p:nvSpPr>
        <p:spPr bwMode="auto">
          <a:xfrm>
            <a:off x="5734048" y="914400"/>
            <a:ext cx="6000751" cy="553274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F463A-9C9D-5453-B103-A84EEC8322F5}"/>
              </a:ext>
            </a:extLst>
          </p:cNvPr>
          <p:cNvSpPr/>
          <p:nvPr/>
        </p:nvSpPr>
        <p:spPr bwMode="auto">
          <a:xfrm>
            <a:off x="7369154" y="3490274"/>
            <a:ext cx="4190999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j-lt"/>
              </a:rPr>
              <a:t>Applications of FUN3D on MSR-EES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12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AE0D-CEA5-F9AB-D0CC-4EF038CB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Verification: Falling 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E46CD-E28D-A855-779A-11BD518D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419600" cy="3962400"/>
          </a:xfrm>
        </p:spPr>
        <p:txBody>
          <a:bodyPr/>
          <a:lstStyle/>
          <a:p>
            <a:r>
              <a:rPr lang="en-US" dirty="0"/>
              <a:t>Inviscid Case</a:t>
            </a:r>
          </a:p>
          <a:p>
            <a:pPr lvl="1"/>
            <a:r>
              <a:rPr lang="en-US" dirty="0"/>
              <a:t>Analytical solution</a:t>
            </a:r>
          </a:p>
          <a:p>
            <a:pPr lvl="1"/>
            <a:r>
              <a:rPr lang="en-US" dirty="0"/>
              <a:t>Verify body movement</a:t>
            </a:r>
          </a:p>
          <a:p>
            <a:r>
              <a:rPr lang="en-US" dirty="0"/>
              <a:t>Viscous Case</a:t>
            </a:r>
          </a:p>
          <a:p>
            <a:pPr lvl="1"/>
            <a:r>
              <a:rPr lang="en-US" dirty="0"/>
              <a:t>Step towards application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DE213-AB08-D289-358D-CB7277FA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036C4-B401-82BE-B4F4-E05CDFE9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F452F8-4819-1CE4-1CAB-C9B9B622C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3028951"/>
            <a:ext cx="4495800" cy="33718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09F430-BA5B-0045-F41B-4A05996E4BA5}"/>
                  </a:ext>
                </a:extLst>
              </p:cNvPr>
              <p:cNvSpPr txBox="1"/>
              <p:nvPr/>
            </p:nvSpPr>
            <p:spPr>
              <a:xfrm>
                <a:off x="4259705" y="1184482"/>
                <a:ext cx="2217295" cy="7205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𝒈</m:t>
                      </m:r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𝒈𝒕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09F430-BA5B-0045-F41B-4A05996E4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705" y="1184482"/>
                <a:ext cx="2217295" cy="7205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falling-sphere_viscous_mach_anim" descr="falling-sphere_viscous_mach_anim">
            <a:hlinkClick r:id="" action="ppaction://media"/>
            <a:extLst>
              <a:ext uri="{FF2B5EF4-FFF2-40B4-BE49-F238E27FC236}">
                <a16:creationId xmlns:a16="http://schemas.microsoft.com/office/drawing/2014/main" id="{3BA2A7EF-3635-A477-FC7A-D8A84DF64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3070" y="914400"/>
            <a:ext cx="4799330" cy="5486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BCF7A3-A564-93CC-0535-58BB592285A9}"/>
              </a:ext>
            </a:extLst>
          </p:cNvPr>
          <p:cNvCxnSpPr>
            <a:cxnSpLocks/>
          </p:cNvCxnSpPr>
          <p:nvPr/>
        </p:nvCxnSpPr>
        <p:spPr bwMode="auto">
          <a:xfrm>
            <a:off x="5368353" y="1981200"/>
            <a:ext cx="0" cy="9824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6DD92F-9C5C-5A7F-4258-BD6DD25B2059}"/>
              </a:ext>
            </a:extLst>
          </p:cNvPr>
          <p:cNvCxnSpPr>
            <a:cxnSpLocks/>
          </p:cNvCxnSpPr>
          <p:nvPr/>
        </p:nvCxnSpPr>
        <p:spPr bwMode="auto">
          <a:xfrm>
            <a:off x="3575973" y="1564106"/>
            <a:ext cx="61502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67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AE0D-CEA5-F9AB-D0CC-4EF038CB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Verification: Army-Navy </a:t>
            </a:r>
            <a:r>
              <a:rPr lang="en-US" dirty="0" err="1"/>
              <a:t>Finner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E46CD-E28D-A855-779A-11BD518D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751728" cy="5410200"/>
          </a:xfrm>
        </p:spPr>
        <p:txBody>
          <a:bodyPr/>
          <a:lstStyle/>
          <a:p>
            <a:r>
              <a:rPr lang="en-US" dirty="0"/>
              <a:t>Provided by GT POST2/FUN3D team</a:t>
            </a:r>
          </a:p>
          <a:p>
            <a:pPr lvl="1"/>
            <a:r>
              <a:rPr lang="en-US" dirty="0"/>
              <a:t>Case uses FUN3D’s 6-DOF path</a:t>
            </a:r>
          </a:p>
          <a:p>
            <a:r>
              <a:rPr lang="en-US" dirty="0"/>
              <a:t>Used in GT framework verification [9]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Verify LaRC solver build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DE213-AB08-D289-358D-CB7277FA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036C4-B401-82BE-B4F4-E05CDFE9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E5B0A91-192F-5756-0334-89D875F0B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28" y="874928"/>
            <a:ext cx="5221072" cy="52210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ECE5A0-D253-22F0-4794-867ED28D3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43" y="2763312"/>
            <a:ext cx="5105399" cy="3052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91E33A-D31D-8B0F-3927-4B45D9AB5140}"/>
              </a:ext>
            </a:extLst>
          </p:cNvPr>
          <p:cNvSpPr txBox="1"/>
          <p:nvPr/>
        </p:nvSpPr>
        <p:spPr>
          <a:xfrm>
            <a:off x="6361328" y="6096000"/>
            <a:ext cx="5221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Solutions verify solvers behaving as expected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31697C-0C4A-BE92-93FA-032FAB3559F9}"/>
                  </a:ext>
                </a:extLst>
              </p:cNvPr>
              <p:cNvSpPr txBox="1"/>
              <p:nvPr/>
            </p:nvSpPr>
            <p:spPr>
              <a:xfrm>
                <a:off x="929086" y="5816025"/>
                <a:ext cx="5105400" cy="608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Army-Navy </a:t>
                </a:r>
                <a:r>
                  <a:rPr lang="en-US" sz="1600" dirty="0" err="1">
                    <a:latin typeface="+mn-lt"/>
                  </a:rPr>
                  <a:t>Finner</a:t>
                </a:r>
                <a:r>
                  <a:rPr lang="en-US" sz="1600" dirty="0">
                    <a:latin typeface="+mn-lt"/>
                  </a:rPr>
                  <a:t> (ANF) geometry in unpowered 6-DOF free flight, Mach 2 condition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𝒇𝒊𝒏𝒂𝒍</m:t>
                        </m:r>
                      </m:sub>
                    </m:sSub>
                  </m:oMath>
                </a14:m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31697C-0C4A-BE92-93FA-032FAB355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86" y="5816025"/>
                <a:ext cx="5105400" cy="608115"/>
              </a:xfrm>
              <a:prstGeom prst="rect">
                <a:avLst/>
              </a:prstGeom>
              <a:blipFill>
                <a:blip r:embed="rId4"/>
                <a:stretch>
                  <a:fillRect t="-204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75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AE0D-CEA5-F9AB-D0CC-4EF038CB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Verification: Blunt Bodies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8E46CD-E28D-A855-779A-11BD518D27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914400"/>
                <a:ext cx="4343401" cy="1889238"/>
              </a:xfrm>
            </p:spPr>
            <p:txBody>
              <a:bodyPr/>
              <a:lstStyle/>
              <a:p>
                <a:r>
                  <a:rPr lang="en-US" dirty="0"/>
                  <a:t>Final step before application to flight vehicles</a:t>
                </a:r>
              </a:p>
              <a:p>
                <a:r>
                  <a:rPr lang="en-US" dirty="0"/>
                  <a:t>Verify free-to-pitch solution against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8E46CD-E28D-A855-779A-11BD518D27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914400"/>
                <a:ext cx="4343401" cy="1889238"/>
              </a:xfrm>
              <a:blipFill>
                <a:blip r:embed="rId4"/>
                <a:stretch>
                  <a:fillRect l="-2041" t="-2685" r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DE213-AB08-D289-358D-CB7277FA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036C4-B401-82BE-B4F4-E05CDFE9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8DBAF90-7017-66B3-F836-25A9D5116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88" y="914400"/>
            <a:ext cx="6087426" cy="5410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genesis-simplified" descr="genesis-simplified">
            <a:hlinkClick r:id="" action="ppaction://media"/>
            <a:extLst>
              <a:ext uri="{FF2B5EF4-FFF2-40B4-BE49-F238E27FC236}">
                <a16:creationId xmlns:a16="http://schemas.microsoft.com/office/drawing/2014/main" id="{75210C40-E8E9-3BAA-DEE3-C1EF548FC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584" y="2740138"/>
            <a:ext cx="4127430" cy="3673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9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C683-2685-7322-2B15-B2411E14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Project Applications: Dragonfly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3C94C-7620-13F6-AC4E-F76DB7C3E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114800" cy="5410200"/>
          </a:xfrm>
        </p:spPr>
        <p:txBody>
          <a:bodyPr/>
          <a:lstStyle/>
          <a:p>
            <a:r>
              <a:rPr lang="en-US" dirty="0"/>
              <a:t>Dragonfly Entry Capsule</a:t>
            </a:r>
          </a:p>
          <a:p>
            <a:r>
              <a:rPr lang="en-US" dirty="0"/>
              <a:t>TDT and Genesis ballistic range conditions [1]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7F3B-54CA-A5F8-226C-C56E48D7D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57658-0BA0-E1EE-9132-57DD62EC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dfly-eglin-1dof_mach-alphaTotal_12fps" descr="dfly-eglin-1dof_mach-alphaTotal_12fps">
            <a:hlinkClick r:id="" action="ppaction://media"/>
            <a:extLst>
              <a:ext uri="{FF2B5EF4-FFF2-40B4-BE49-F238E27FC236}">
                <a16:creationId xmlns:a16="http://schemas.microsoft.com/office/drawing/2014/main" id="{0A0C77E9-9463-A690-9510-1F0B871FA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1066800"/>
            <a:ext cx="7077850" cy="47243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3D28ADDB-D28D-BC12-8826-C485A8EED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31176" r="17568" b="34082"/>
          <a:stretch/>
        </p:blipFill>
        <p:spPr>
          <a:xfrm>
            <a:off x="838200" y="2381054"/>
            <a:ext cx="3657599" cy="304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B33A2A-38F9-498B-A121-9042C13B216B}"/>
              </a:ext>
            </a:extLst>
          </p:cNvPr>
          <p:cNvSpPr txBox="1"/>
          <p:nvPr/>
        </p:nvSpPr>
        <p:spPr>
          <a:xfrm>
            <a:off x="838200" y="5410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Genesis Model in the Eglin Ballistic Range (rescanned)</a:t>
            </a:r>
          </a:p>
        </p:txBody>
      </p:sp>
    </p:spTree>
    <p:extLst>
      <p:ext uri="{BB962C8B-B14F-4D97-AF65-F5344CB8AC3E}">
        <p14:creationId xmlns:p14="http://schemas.microsoft.com/office/powerpoint/2010/main" val="185741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81E6096581544AB88C532C51559CE4" ma:contentTypeVersion="0" ma:contentTypeDescription="Create a new document." ma:contentTypeScope="" ma:versionID="8239765d019e6c887f8ed8d43cfa38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5F7E1-25EC-49AD-AD10-E5DBBDD78C4A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3D5132B-AA2C-4C9A-A134-558780A05A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26287</TotalTime>
  <Words>1252</Words>
  <Application>Microsoft Macintosh PowerPoint</Application>
  <PresentationFormat>Widescreen</PresentationFormat>
  <Paragraphs>158</Paragraphs>
  <Slides>14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 Math</vt:lpstr>
      <vt:lpstr>Times</vt:lpstr>
      <vt:lpstr>Blank</vt:lpstr>
      <vt:lpstr>Towards the Prediction of Entry Capsule Dynamic Stability Characteristics with Reduced Free Flight Motion in FUN3D  Eli Shellabarger, NASA Langley Research Center</vt:lpstr>
      <vt:lpstr>Motivation</vt:lpstr>
      <vt:lpstr>Outline</vt:lpstr>
      <vt:lpstr>Background</vt:lpstr>
      <vt:lpstr>Solver</vt:lpstr>
      <vt:lpstr>Verification: Falling Sphere</vt:lpstr>
      <vt:lpstr>Verification: Army-Navy Finner</vt:lpstr>
      <vt:lpstr>Verification: Blunt Bodies</vt:lpstr>
      <vt:lpstr>Flight Project Applications: Dragonfly</vt:lpstr>
      <vt:lpstr>Flight Project Applications: Mars Sample Return</vt:lpstr>
      <vt:lpstr>Future Work</vt:lpstr>
      <vt:lpstr>Summary</vt:lpstr>
      <vt:lpstr>References</vt:lpstr>
      <vt:lpstr>Questions?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Shellabarger, Eli R. (LARC-D205)</cp:lastModifiedBy>
  <cp:revision>369</cp:revision>
  <cp:lastPrinted>2001-11-30T21:59:45Z</cp:lastPrinted>
  <dcterms:created xsi:type="dcterms:W3CDTF">2001-11-21T21:59:03Z</dcterms:created>
  <dcterms:modified xsi:type="dcterms:W3CDTF">2022-08-09T19:51:29Z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0x0101006781E6096581544AB88C532C51559CE4</vt:lpwstr>
  </property>
</Properties>
</file>