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1" r:id="rId2"/>
    <p:sldId id="256" r:id="rId3"/>
    <p:sldId id="259" r:id="rId4"/>
    <p:sldId id="981" r:id="rId5"/>
    <p:sldId id="98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71" autoAdjust="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6938E-8B00-4C91-ABCF-607933C64CC7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43DDE-767E-4CE7-866E-F592880B6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7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43DDE-767E-4CE7-866E-F592880B6F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7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24A2-9BDB-406E-998F-7B3EB21B0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BD99BF-5562-4F4A-8D31-B74133267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279D3-3EC8-47A3-ADEB-0D8DADDB1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6869-C202-4D04-92A8-25CBFBE07536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18AB8-6854-4365-A75F-5C2F22D8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E8E03-210A-4519-B968-D86487DA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B564-58FA-4165-8038-184DDAE0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47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3499D-A509-4E34-B595-EEF35F4C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2469-778D-465F-9A98-3C6D861C3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8B1E8-5926-4EE2-97DA-2618D1669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6869-C202-4D04-92A8-25CBFBE07536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C0702-2BCD-4697-9297-3DE59C675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2AC69-9B05-4969-8EFA-1ADA3C4E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B564-58FA-4165-8038-184DDAE0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6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A65D6C-FBC6-4F40-BC97-15520DDAE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B9E8C-35DD-4491-A5D1-695A38715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03370-824C-4272-90BC-4F2E149A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6869-C202-4D04-92A8-25CBFBE07536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95D3E-3EE8-4A44-8889-84D42B6FD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B6E82-AF56-41A4-8340-E98AF115C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B564-58FA-4165-8038-184DDAE0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3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7361-8F68-4139-8D33-AB8B1174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FA73C-8A47-4110-A8DF-3ACB0E250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20525-4A31-4A14-9470-DDA1A34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6869-C202-4D04-92A8-25CBFBE07536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7391F-80E8-4EFA-8F79-CBAB711B1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37FBF-9BBD-4784-92BC-315F6264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B564-58FA-4165-8038-184DDAE0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10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4F4D-1710-465B-B85E-840C4308F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F4DA5-524E-4C49-9523-1DF5C7258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832DF-FFA2-490F-B3EF-CD826F459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6869-C202-4D04-92A8-25CBFBE07536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E617A-CC0D-4147-8481-D624E0D7B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22578-8D1A-4ABD-A7CA-9637D58B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B564-58FA-4165-8038-184DDAE0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E1CC9-CCF0-491C-8534-90A1C6590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E4C99-C38A-4A78-B0BF-0DE944760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92EFA-4F71-4BBD-83A8-8F17698FC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D3B93-5FD0-479D-92D7-D31BF325B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6869-C202-4D04-92A8-25CBFBE07536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703E1-0388-4322-97C0-4820AC2CC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D156B-75C8-4D91-B367-5056B45B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B564-58FA-4165-8038-184DDAE0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FB2A-E1D2-4AF5-97BD-EEA84BEAA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3D958-A6CD-4A9D-AE93-AF4EDE5EF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C9E47-4BA1-4AE9-96D8-16CED16F6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7340C3-62B5-46CD-894B-5A994AB1B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FA9C8E-3727-4E46-8A75-52F71F4E11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E7F373-0794-4398-88AC-AC0D49E4B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6869-C202-4D04-92A8-25CBFBE07536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7B086E-A6AC-4518-AE54-F8119EE5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773A9A-C304-4E7F-884E-2648C9C38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B564-58FA-4165-8038-184DDAE0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62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3DD44-6C95-4D8C-A6D3-B0A69229A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5E0B8-C971-4342-A1A9-DEBEE67BA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6869-C202-4D04-92A8-25CBFBE07536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8FC3B-FF43-4869-A7C7-C01C5BBDD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04695-5D73-4888-A6ED-70A364B6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B564-58FA-4165-8038-184DDAE0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8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B7C1C0-D37D-4C86-8BA1-0C8B9E1A9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6869-C202-4D04-92A8-25CBFBE07536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F4B2-808D-491E-8F17-FE02B7A4C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535A8-A526-4D7C-B681-1E10C5B9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B564-58FA-4165-8038-184DDAE0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3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C3BDC-6D11-4E0B-98AF-31F2B3663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3E242-1574-49BB-96D9-4226E87C9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1DA24-EA23-442D-AD14-C72B66708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81F1AE-80B6-45D4-85BE-14A704999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6869-C202-4D04-92A8-25CBFBE07536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F6DF0-3021-447C-A95C-6EEA0B1A1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7700A-0BBD-43C7-BFD9-FD3587C9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B564-58FA-4165-8038-184DDAE0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47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C3586-6512-4420-B5C0-2DEBFAE5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EEFF18-D6C7-4E90-86C0-3F4311A3BC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EA840-1A7A-4231-A752-FF0F8C30B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430BA-5C2A-4270-B756-0449D259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6869-C202-4D04-92A8-25CBFBE07536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583B2-697A-474F-B113-99F010927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DF37B-24AD-4E5E-8FE0-871D2BD18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B564-58FA-4165-8038-184DDAE0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20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D41262-4F69-4FC1-A219-9900AF5A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4DEF2-0F33-4418-8540-69F2DF6E1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3FD02-BFBA-4BF6-AA02-553316F04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F6869-C202-4D04-92A8-25CBFBE07536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FAB3-E31B-441F-956B-EA167DBA8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B43E6-B125-4A03-8A74-A1EEDF8FA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DB564-58FA-4165-8038-184DDAE0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0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12" Type="http://schemas.openxmlformats.org/officeDocument/2006/relationships/image" Target="../media/image22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emf"/><Relationship Id="rId10" Type="http://schemas.openxmlformats.org/officeDocument/2006/relationships/image" Target="../media/image20.tiff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nasa.gov/feature/nasa-esa-partnership-releases-platform-for-open-source-science-in-the-cloud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ED654-38FB-4838-8A7E-FC1CBBF65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" r="23015" b="1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32" name="Freeform: Shape 20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22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1CB36-7AFF-40A7-BCE5-D612E92D2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202" y="239026"/>
            <a:ext cx="3879232" cy="2248122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3600" dirty="0"/>
              <a:t>Joint ESA-NASA Multi-Mission Algorithm and Analysis Platform (MAAP)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F3B44-3C9B-4EFA-9977-5596EF178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02" y="2980625"/>
            <a:ext cx="3205463" cy="1155525"/>
          </a:xfrm>
        </p:spPr>
        <p:txBody>
          <a:bodyPr anchor="t">
            <a:normAutofit fontScale="92500" lnSpcReduction="20000"/>
          </a:bodyPr>
          <a:lstStyle/>
          <a:p>
            <a:pPr algn="l"/>
            <a:r>
              <a:rPr lang="en-US" sz="1400" b="1" dirty="0"/>
              <a:t>FOSS4G 2022-08-25</a:t>
            </a:r>
          </a:p>
          <a:p>
            <a:pPr algn="l"/>
            <a:r>
              <a:rPr lang="en-US" sz="1400" dirty="0"/>
              <a:t>Gerald “Stinger” Guala*, Clément Albinet, Björn Frommknecht, Kevin J. Murphy, Henri Laur, Aimee Barciauskas, George W. Chang, Hua Hook, Laura Innice Duncanson, Kaylin Bugbee &amp; Marco Lavalle</a:t>
            </a:r>
          </a:p>
        </p:txBody>
      </p:sp>
    </p:spTree>
    <p:extLst>
      <p:ext uri="{BB962C8B-B14F-4D97-AF65-F5344CB8AC3E}">
        <p14:creationId xmlns:p14="http://schemas.microsoft.com/office/powerpoint/2010/main" val="2880349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45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03C7A5-E43C-4626-8030-359359A68742}"/>
              </a:ext>
            </a:extLst>
          </p:cNvPr>
          <p:cNvSpPr txBox="1"/>
          <p:nvPr/>
        </p:nvSpPr>
        <p:spPr>
          <a:xfrm>
            <a:off x="4851454" y="230639"/>
            <a:ext cx="328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The Requirements:</a:t>
            </a:r>
            <a:endParaRPr lang="en-US" sz="3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7B140-A753-4306-8853-27C1D1FC6E45}"/>
              </a:ext>
            </a:extLst>
          </p:cNvPr>
          <p:cNvSpPr txBox="1"/>
          <p:nvPr/>
        </p:nvSpPr>
        <p:spPr>
          <a:xfrm>
            <a:off x="1995568" y="1090968"/>
            <a:ext cx="76148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i="1" dirty="0">
                <a:solidFill>
                  <a:schemeClr val="bg1"/>
                </a:solidFill>
              </a:rPr>
              <a:t>We need to understand the carbon budget and related ecological processes at global and integrated regional scales.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i="1" dirty="0">
                <a:solidFill>
                  <a:schemeClr val="bg1"/>
                </a:solidFill>
              </a:rPr>
              <a:t>Recent and upcoming new satellite missions have more complex and voluminous data that needs to be incorporated into the analyses.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i="1" dirty="0">
                <a:solidFill>
                  <a:schemeClr val="bg1"/>
                </a:solidFill>
              </a:rPr>
              <a:t>Multiple data types, footprints, formats etc. need to be integrated from numerous other sources.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i="1" dirty="0">
                <a:solidFill>
                  <a:schemeClr val="bg1"/>
                </a:solidFill>
              </a:rPr>
              <a:t>Both ESA and NASA need to cooperate closely with compatible analyses and evaluation while addressing the IP and the challenges of sharing data and algorithms.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i="1" dirty="0">
                <a:solidFill>
                  <a:schemeClr val="bg1"/>
                </a:solidFill>
              </a:rPr>
              <a:t>The solution needs to be generalized so that it is transferable to other disciplines, fully scalable, and it has to be a flagship for open-source science.</a:t>
            </a:r>
          </a:p>
        </p:txBody>
      </p:sp>
      <p:pic>
        <p:nvPicPr>
          <p:cNvPr id="3" name="Picture 2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BADA9011-F5B2-4991-83D0-559E0D99B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6" y="108239"/>
            <a:ext cx="1648500" cy="2840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8586D8-3F9E-4B7A-B430-6C5A3D92B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3" y="5305425"/>
            <a:ext cx="3957607" cy="1142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23E63A-CCA3-43C0-B869-6BF68F25B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391" y="4927906"/>
            <a:ext cx="2590799" cy="14525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9979E7-21B3-434F-A21A-7365595B387C}"/>
              </a:ext>
            </a:extLst>
          </p:cNvPr>
          <p:cNvSpPr txBox="1"/>
          <p:nvPr/>
        </p:nvSpPr>
        <p:spPr>
          <a:xfrm>
            <a:off x="9804135" y="6443825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GEDI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234ECA-B51F-4E78-B815-D6FC2363F488}"/>
              </a:ext>
            </a:extLst>
          </p:cNvPr>
          <p:cNvSpPr txBox="1"/>
          <p:nvPr/>
        </p:nvSpPr>
        <p:spPr>
          <a:xfrm>
            <a:off x="10253791" y="1995055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BIOMASSS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BF1A9C-0CAE-4586-BB32-68895B2B0DA1}"/>
              </a:ext>
            </a:extLst>
          </p:cNvPr>
          <p:cNvSpPr txBox="1"/>
          <p:nvPr/>
        </p:nvSpPr>
        <p:spPr>
          <a:xfrm>
            <a:off x="1432222" y="6380429"/>
            <a:ext cx="95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ICESat-2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72EB35-00BB-4FFF-8DFC-70888D924366}"/>
              </a:ext>
            </a:extLst>
          </p:cNvPr>
          <p:cNvSpPr txBox="1"/>
          <p:nvPr/>
        </p:nvSpPr>
        <p:spPr>
          <a:xfrm>
            <a:off x="347068" y="2914904"/>
            <a:ext cx="75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NISAR</a:t>
            </a:r>
          </a:p>
        </p:txBody>
      </p:sp>
      <p:pic>
        <p:nvPicPr>
          <p:cNvPr id="6" name="Picture 5" descr="A picture containing satellite, black, dark, open&#10;&#10;Description automatically generated">
            <a:extLst>
              <a:ext uri="{FF2B5EF4-FFF2-40B4-BE49-F238E27FC236}">
                <a16:creationId xmlns:a16="http://schemas.microsoft.com/office/drawing/2014/main" id="{587F51F5-6B57-405A-AB1C-B866022A2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448" y="162627"/>
            <a:ext cx="2660457" cy="149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33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0892DD8-9F55-460A-9198-F081F2531335}"/>
              </a:ext>
            </a:extLst>
          </p:cNvPr>
          <p:cNvGrpSpPr/>
          <p:nvPr/>
        </p:nvGrpSpPr>
        <p:grpSpPr>
          <a:xfrm>
            <a:off x="0" y="-15735"/>
            <a:ext cx="12192000" cy="1747257"/>
            <a:chOff x="0" y="-15735"/>
            <a:chExt cx="12192000" cy="17472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F51EDC-3935-475E-A70B-E739EAA3D816}"/>
                </a:ext>
              </a:extLst>
            </p:cNvPr>
            <p:cNvSpPr txBox="1"/>
            <p:nvPr/>
          </p:nvSpPr>
          <p:spPr>
            <a:xfrm>
              <a:off x="0" y="-1"/>
              <a:ext cx="12192000" cy="173152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A675A07-38B9-475E-B370-614B6CB1F388}"/>
                </a:ext>
              </a:extLst>
            </p:cNvPr>
            <p:cNvSpPr txBox="1"/>
            <p:nvPr/>
          </p:nvSpPr>
          <p:spPr>
            <a:xfrm>
              <a:off x="116580" y="-15735"/>
              <a:ext cx="923806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i="1" dirty="0">
                  <a:solidFill>
                    <a:schemeClr val="bg2"/>
                  </a:solidFill>
                </a:rPr>
                <a:t>The Solution:</a:t>
              </a:r>
              <a:endParaRPr lang="en-US" sz="3000" i="1" dirty="0"/>
            </a:p>
            <a:p>
              <a:r>
                <a:rPr lang="en-US" sz="3600" b="1" dirty="0">
                  <a:solidFill>
                    <a:schemeClr val="bg2"/>
                  </a:solidFill>
                </a:rPr>
                <a:t>Multi-Mission Algorithm and Analysis Platform </a:t>
              </a:r>
            </a:p>
            <a:p>
              <a:endParaRPr lang="en-US" sz="1600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D237F3-A3C5-40BE-BE5F-20BE18878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369190" y="152221"/>
              <a:ext cx="2583862" cy="140572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B10BD93-8F47-4BEB-8201-393F53B12646}"/>
              </a:ext>
            </a:extLst>
          </p:cNvPr>
          <p:cNvGrpSpPr/>
          <p:nvPr/>
        </p:nvGrpSpPr>
        <p:grpSpPr>
          <a:xfrm>
            <a:off x="222660" y="1906746"/>
            <a:ext cx="3852153" cy="2410336"/>
            <a:chOff x="0" y="1830924"/>
            <a:chExt cx="3852153" cy="24103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54449F-B322-4AD2-8AC2-D01136B9A82A}"/>
                </a:ext>
              </a:extLst>
            </p:cNvPr>
            <p:cNvSpPr/>
            <p:nvPr/>
          </p:nvSpPr>
          <p:spPr>
            <a:xfrm>
              <a:off x="0" y="1830924"/>
              <a:ext cx="3686783" cy="241033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oogle Shape;114;p21">
              <a:extLst>
                <a:ext uri="{FF2B5EF4-FFF2-40B4-BE49-F238E27FC236}">
                  <a16:creationId xmlns:a16="http://schemas.microsoft.com/office/drawing/2014/main" id="{D8BDAC62-AB95-4196-95F3-756FC0AB3F4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4901" y="2200256"/>
              <a:ext cx="3261555" cy="19248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A3F9C5-0B24-4B17-BCA0-E55941299848}"/>
                </a:ext>
              </a:extLst>
            </p:cNvPr>
            <p:cNvSpPr txBox="1"/>
            <p:nvPr/>
          </p:nvSpPr>
          <p:spPr>
            <a:xfrm>
              <a:off x="122216" y="1830924"/>
              <a:ext cx="3729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Jointly developed and managed: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456EB6-6A28-44B7-AC27-D68AF6887B89}"/>
              </a:ext>
            </a:extLst>
          </p:cNvPr>
          <p:cNvGrpSpPr/>
          <p:nvPr/>
        </p:nvGrpSpPr>
        <p:grpSpPr>
          <a:xfrm>
            <a:off x="4559057" y="2200256"/>
            <a:ext cx="2898842" cy="1823317"/>
            <a:chOff x="4364505" y="1787376"/>
            <a:chExt cx="2898842" cy="182331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1508341-43C9-49BF-99B1-C8463EFF21FF}"/>
                </a:ext>
              </a:extLst>
            </p:cNvPr>
            <p:cNvSpPr/>
            <p:nvPr/>
          </p:nvSpPr>
          <p:spPr>
            <a:xfrm>
              <a:off x="4364505" y="1787376"/>
              <a:ext cx="2898842" cy="182331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458871DE-0D8C-43CB-996E-6E5C2343E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9655" y="2114671"/>
              <a:ext cx="2208400" cy="480112"/>
            </a:xfrm>
            <a:prstGeom prst="rect">
              <a:avLst/>
            </a:prstGeom>
            <a:grpFill/>
          </p:spPr>
        </p:pic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DEDEF0FC-BAA4-44D8-B0BD-EC43485BB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8724" y="2578002"/>
              <a:ext cx="870262" cy="860589"/>
            </a:xfrm>
            <a:prstGeom prst="rect">
              <a:avLst/>
            </a:prstGeom>
            <a:grp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3DCA0C-DCCE-4EA0-8674-75D3B5426510}"/>
                </a:ext>
              </a:extLst>
            </p:cNvPr>
            <p:cNvSpPr txBox="1"/>
            <p:nvPr/>
          </p:nvSpPr>
          <p:spPr>
            <a:xfrm>
              <a:off x="4549330" y="1799594"/>
              <a:ext cx="2714016" cy="3150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Joint Coding Environment:</a:t>
              </a:r>
            </a:p>
          </p:txBody>
        </p:sp>
      </p:grpSp>
      <p:pic>
        <p:nvPicPr>
          <p:cNvPr id="26" name="Picture 25" descr="Text&#10;&#10;Description automatically generated with low confidence">
            <a:extLst>
              <a:ext uri="{FF2B5EF4-FFF2-40B4-BE49-F238E27FC236}">
                <a16:creationId xmlns:a16="http://schemas.microsoft.com/office/drawing/2014/main" id="{CE138DAD-9CC4-4E85-B064-2C85757B6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48" y="2454817"/>
            <a:ext cx="4147226" cy="1523103"/>
          </a:xfrm>
          <a:prstGeom prst="rect">
            <a:avLst/>
          </a:prstGeom>
        </p:spPr>
      </p:pic>
      <p:sp>
        <p:nvSpPr>
          <p:cNvPr id="27" name="Hexagon 26">
            <a:extLst>
              <a:ext uri="{FF2B5EF4-FFF2-40B4-BE49-F238E27FC236}">
                <a16:creationId xmlns:a16="http://schemas.microsoft.com/office/drawing/2014/main" id="{A0F58AFA-BE4E-4323-A803-E9CAD80B555A}"/>
              </a:ext>
            </a:extLst>
          </p:cNvPr>
          <p:cNvSpPr/>
          <p:nvPr/>
        </p:nvSpPr>
        <p:spPr>
          <a:xfrm>
            <a:off x="3827312" y="4630366"/>
            <a:ext cx="4537376" cy="2023239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Common shared APIs allow use of data sets, code, and applications across both ESA and NASA implementations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45F97090-1B8C-47C1-B297-643ED5FE7931}"/>
              </a:ext>
            </a:extLst>
          </p:cNvPr>
          <p:cNvSpPr/>
          <p:nvPr/>
        </p:nvSpPr>
        <p:spPr>
          <a:xfrm>
            <a:off x="7887369" y="1221699"/>
            <a:ext cx="1350691" cy="1112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Cloud Native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89E0A9F4-9C92-4467-927A-B1B24AB78858}"/>
              </a:ext>
            </a:extLst>
          </p:cNvPr>
          <p:cNvSpPr/>
          <p:nvPr/>
        </p:nvSpPr>
        <p:spPr>
          <a:xfrm>
            <a:off x="222660" y="4615407"/>
            <a:ext cx="3542540" cy="2048823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Data Processing System (DPS)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AWS/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Pleiades </a:t>
            </a:r>
            <a:r>
              <a:rPr lang="en-US" dirty="0">
                <a:solidFill>
                  <a:schemeClr val="tx1"/>
                </a:solidFill>
              </a:rPr>
              <a:t>(HEC)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MAAP Dashboard</a:t>
            </a:r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C3E1E401-E555-4F0D-B068-848C27D542D3}"/>
              </a:ext>
            </a:extLst>
          </p:cNvPr>
          <p:cNvSpPr/>
          <p:nvPr/>
        </p:nvSpPr>
        <p:spPr>
          <a:xfrm flipH="1">
            <a:off x="8419837" y="4636917"/>
            <a:ext cx="3632661" cy="1998767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Container Orchestration for Pipeline Applications (COPA)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Enhanced Data Visualization (EDAV)</a:t>
            </a: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49BFD3B7-2CC1-4FE8-83A0-BB6412A8A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8" y="4587191"/>
            <a:ext cx="1100227" cy="920190"/>
          </a:xfrm>
          <a:prstGeom prst="rect">
            <a:avLst/>
          </a:prstGeom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B39CE88B-B6F3-4C5E-84A6-CD6A3F9BCD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121" y="4707763"/>
            <a:ext cx="1364301" cy="5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47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7B5D5-BDC7-8300-E278-342065957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714324"/>
            <a:ext cx="5276813" cy="4763185"/>
          </a:xfrm>
        </p:spPr>
        <p:txBody>
          <a:bodyPr>
            <a:normAutofit fontScale="92500" lnSpcReduction="10000"/>
          </a:bodyPr>
          <a:lstStyle/>
          <a:p>
            <a:r>
              <a:rPr lang="en-US" sz="2100" dirty="0"/>
              <a:t>MAAP hosts CEOS Biomass Harmonization Activity</a:t>
            </a:r>
            <a:r>
              <a:rPr lang="en-US" sz="2000" dirty="0"/>
              <a:t> </a:t>
            </a:r>
          </a:p>
          <a:p>
            <a:pPr lvl="1"/>
            <a:r>
              <a:rPr lang="en-US" sz="1600" dirty="0"/>
              <a:t>Example of international collaboration (JAXA, ESA, NASA)</a:t>
            </a:r>
          </a:p>
          <a:p>
            <a:pPr lvl="1"/>
            <a:r>
              <a:rPr lang="en-US" sz="1600" dirty="0"/>
              <a:t>Associated </a:t>
            </a:r>
            <a:r>
              <a:rPr lang="en-US" sz="1600" dirty="0" err="1"/>
              <a:t>Earthdata</a:t>
            </a:r>
            <a:r>
              <a:rPr lang="en-US" sz="1600" dirty="0"/>
              <a:t> Dashboard Released</a:t>
            </a:r>
          </a:p>
          <a:p>
            <a:pPr lvl="1"/>
            <a:r>
              <a:rPr lang="en-US" sz="1600" dirty="0"/>
              <a:t>Presented at COP26</a:t>
            </a:r>
          </a:p>
          <a:p>
            <a:pPr lvl="1"/>
            <a:r>
              <a:rPr lang="en-US" sz="1600" dirty="0"/>
              <a:t>Engagement with countries for policy uptake of products</a:t>
            </a:r>
          </a:p>
          <a:p>
            <a:r>
              <a:rPr lang="en-US" sz="2100" dirty="0"/>
              <a:t>ICESat-2 boreal-wide 2020  biomass product created on MAAP</a:t>
            </a:r>
          </a:p>
          <a:p>
            <a:pPr lvl="1"/>
            <a:r>
              <a:rPr lang="en-US" sz="1600" dirty="0"/>
              <a:t>Example of wide area processing + open science</a:t>
            </a:r>
          </a:p>
          <a:p>
            <a:r>
              <a:rPr lang="en-US" sz="2100" dirty="0"/>
              <a:t>NISAR above-ground biomass (AGB) mapping algorithm developed in MAAP using NASA UAVSAR airborne data and published in peer-review journal</a:t>
            </a:r>
          </a:p>
          <a:p>
            <a:r>
              <a:rPr lang="en-US" sz="2100" dirty="0"/>
              <a:t>ARD (Analysis Ready Data) defined by CEOS CARD4L demonstrated in MAAP for geocoded, terrain-corrected polarimetric SAR data in preparation for NISAR</a:t>
            </a:r>
          </a:p>
          <a:p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F1BA82-485B-A3A5-7DCC-71E5B04983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74767"/>
          </a:xfrm>
          <a:prstGeom prst="rect">
            <a:avLst/>
          </a:prstGeom>
        </p:spPr>
        <p:txBody>
          <a:bodyPr vert="horz" lIns="109728" tIns="54864" rIns="109728" bIns="54864" rtlCol="0" anchor="b">
            <a:noAutofit/>
          </a:bodyPr>
          <a:lstStyle>
            <a:lvl1pPr marL="0" algn="l" defTabSz="5142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75" b="1" kern="1200" spc="-7" baseline="0" dirty="0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i="1" dirty="0">
                <a:solidFill>
                  <a:schemeClr val="tx1"/>
                </a:solidFill>
              </a:rPr>
              <a:t>Recent Projects on MAAP Enabling Open Science and International Collaboration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12B8ED-DD25-E794-5B7A-B0372108B3EE}"/>
              </a:ext>
            </a:extLst>
          </p:cNvPr>
          <p:cNvGrpSpPr/>
          <p:nvPr/>
        </p:nvGrpSpPr>
        <p:grpSpPr>
          <a:xfrm>
            <a:off x="5696696" y="592000"/>
            <a:ext cx="6228604" cy="3154634"/>
            <a:chOff x="1975493" y="679222"/>
            <a:chExt cx="10679412" cy="5883114"/>
          </a:xfrm>
        </p:grpSpPr>
        <p:sp>
          <p:nvSpPr>
            <p:cNvPr id="7" name="Straight Connector 22">
              <a:extLst>
                <a:ext uri="{FF2B5EF4-FFF2-40B4-BE49-F238E27FC236}">
                  <a16:creationId xmlns:a16="http://schemas.microsoft.com/office/drawing/2014/main" id="{7381FEAF-E881-07E9-78F8-4DBD52C174B2}"/>
                </a:ext>
              </a:extLst>
            </p:cNvPr>
            <p:cNvSpPr/>
            <p:nvPr/>
          </p:nvSpPr>
          <p:spPr>
            <a:xfrm>
              <a:off x="12259140" y="919430"/>
              <a:ext cx="395765" cy="1"/>
            </a:xfrm>
            <a:prstGeom prst="line">
              <a:avLst/>
            </a:prstGeom>
            <a:ln w="6350">
              <a:solidFill>
                <a:srgbClr val="000000"/>
              </a:solidFill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A8DA6B-35FA-326D-D333-B65469842F49}"/>
                </a:ext>
              </a:extLst>
            </p:cNvPr>
            <p:cNvGrpSpPr/>
            <p:nvPr/>
          </p:nvGrpSpPr>
          <p:grpSpPr>
            <a:xfrm>
              <a:off x="1975493" y="679222"/>
              <a:ext cx="10679411" cy="5883113"/>
              <a:chOff x="2754616" y="1238303"/>
              <a:chExt cx="6346786" cy="322078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8EAD8BC-2928-506C-A7AB-5BB7386704A6}"/>
                  </a:ext>
                </a:extLst>
              </p:cNvPr>
              <p:cNvSpPr/>
              <p:nvPr/>
            </p:nvSpPr>
            <p:spPr>
              <a:xfrm>
                <a:off x="2754616" y="1238303"/>
                <a:ext cx="6346786" cy="322078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Aboveground Biomass Density (Mg/ha)</a:t>
                </a:r>
              </a:p>
            </p:txBody>
          </p:sp>
          <p:sp>
            <p:nvSpPr>
              <p:cNvPr id="11" name="Folded Corner 10">
                <a:extLst>
                  <a:ext uri="{FF2B5EF4-FFF2-40B4-BE49-F238E27FC236}">
                    <a16:creationId xmlns:a16="http://schemas.microsoft.com/office/drawing/2014/main" id="{7B0AFE90-8DCE-F3F3-FDB5-2E5D38496858}"/>
                  </a:ext>
                </a:extLst>
              </p:cNvPr>
              <p:cNvSpPr/>
              <p:nvPr/>
            </p:nvSpPr>
            <p:spPr>
              <a:xfrm rot="5400000">
                <a:off x="5133231" y="1875435"/>
                <a:ext cx="1269704" cy="1184856"/>
              </a:xfrm>
              <a:prstGeom prst="foldedCorne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44" dirty="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E727A7A-F97C-F5C0-8885-359C5C193D5E}"/>
                  </a:ext>
                </a:extLst>
              </p:cNvPr>
              <p:cNvGrpSpPr/>
              <p:nvPr/>
            </p:nvGrpSpPr>
            <p:grpSpPr>
              <a:xfrm>
                <a:off x="2754616" y="1238303"/>
                <a:ext cx="6267672" cy="2493967"/>
                <a:chOff x="2797858" y="4139421"/>
                <a:chExt cx="3660595" cy="1269706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132532A2-9332-6915-DEBF-7FC5F1F0D6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alphaModFix/>
                </a:blip>
                <a:srcRect l="12773" t="1011" r="9262" b="402"/>
                <a:stretch/>
              </p:blipFill>
              <p:spPr>
                <a:xfrm>
                  <a:off x="2797858" y="4139425"/>
                  <a:ext cx="3569432" cy="1269702"/>
                </a:xfrm>
                <a:prstGeom prst="rect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</p:pic>
            <p:sp>
              <p:nvSpPr>
                <p:cNvPr id="18" name="Folded Corner 17">
                  <a:extLst>
                    <a:ext uri="{FF2B5EF4-FFF2-40B4-BE49-F238E27FC236}">
                      <a16:creationId xmlns:a16="http://schemas.microsoft.com/office/drawing/2014/main" id="{61DF0F82-CBF1-26E1-DD26-3D3C27A78B5E}"/>
                    </a:ext>
                  </a:extLst>
                </p:cNvPr>
                <p:cNvSpPr/>
                <p:nvPr/>
              </p:nvSpPr>
              <p:spPr>
                <a:xfrm flipH="1">
                  <a:off x="5281131" y="4139421"/>
                  <a:ext cx="1177322" cy="1269706"/>
                </a:xfrm>
                <a:prstGeom prst="foldedCorner">
                  <a:avLst>
                    <a:gd name="adj" fmla="val 50000"/>
                  </a:avLst>
                </a:prstGeom>
                <a:blipFill dpi="0" rotWithShape="0">
                  <a:blip r:embed="rId3"/>
                  <a:srcRect/>
                  <a:stretch>
                    <a:fillRect l="-267537" t="-46666" r="-2" b="-67969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944" dirty="0">
                      <a:solidFill>
                        <a:schemeClr val="bg2">
                          <a:lumMod val="50000"/>
                        </a:schemeClr>
                      </a:solidFill>
                    </a:rPr>
                    <a:t>             	 </a:t>
                  </a:r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</a:rPr>
                    <a:t>JPL 	Biomass</a:t>
                  </a:r>
                </a:p>
                <a:p>
                  <a:pPr algn="ctr"/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</a:rPr>
                    <a:t>             	 2020</a:t>
                  </a:r>
                </a:p>
              </p:txBody>
            </p:sp>
            <p:sp>
              <p:nvSpPr>
                <p:cNvPr id="19" name="Folded Corner 18">
                  <a:extLst>
                    <a:ext uri="{FF2B5EF4-FFF2-40B4-BE49-F238E27FC236}">
                      <a16:creationId xmlns:a16="http://schemas.microsoft.com/office/drawing/2014/main" id="{615135FB-C309-83FD-169D-F2065C18BF40}"/>
                    </a:ext>
                  </a:extLst>
                </p:cNvPr>
                <p:cNvSpPr/>
                <p:nvPr/>
              </p:nvSpPr>
              <p:spPr>
                <a:xfrm>
                  <a:off x="2797858" y="4139423"/>
                  <a:ext cx="1492168" cy="1269704"/>
                </a:xfrm>
                <a:prstGeom prst="foldedCorner">
                  <a:avLst>
                    <a:gd name="adj" fmla="val 44903"/>
                  </a:avLst>
                </a:prstGeom>
                <a:blipFill>
                  <a:blip r:embed="rId4"/>
                  <a:stretch>
                    <a:fillRect l="-83093" t="-49385" r="-196939" b="-24761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44" dirty="0"/>
                </a:p>
                <a:p>
                  <a:pPr algn="ctr"/>
                  <a:endParaRPr lang="en-US" sz="1944" dirty="0"/>
                </a:p>
                <a:p>
                  <a:pPr algn="ctr"/>
                  <a:endParaRPr lang="en-US" sz="1944" dirty="0"/>
                </a:p>
                <a:p>
                  <a:pPr algn="ctr"/>
                  <a:endParaRPr lang="en-US" sz="1944" dirty="0"/>
                </a:p>
                <a:p>
                  <a:pPr algn="ctr"/>
                  <a:endParaRPr lang="en-US" sz="1944" dirty="0"/>
                </a:p>
                <a:p>
                  <a:pPr algn="ctr"/>
                  <a:endParaRPr lang="en-US" sz="1944" dirty="0"/>
                </a:p>
                <a:p>
                  <a:pPr algn="ctr"/>
                  <a:endParaRPr lang="en-US" sz="1944" dirty="0"/>
                </a:p>
                <a:p>
                  <a:pPr algn="ctr"/>
                  <a:endParaRPr lang="en-US" sz="1944" dirty="0"/>
                </a:p>
                <a:p>
                  <a:r>
                    <a:rPr lang="en-US" sz="1200" dirty="0"/>
                    <a:t>CCI Biomass</a:t>
                  </a:r>
                </a:p>
                <a:p>
                  <a:r>
                    <a:rPr lang="en-US" sz="1200" dirty="0"/>
                    <a:t>     2020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5457EF-A6BA-4401-F68E-B013C8A3D63B}"/>
                  </a:ext>
                </a:extLst>
              </p:cNvPr>
              <p:cNvSpPr txBox="1"/>
              <p:nvPr/>
            </p:nvSpPr>
            <p:spPr>
              <a:xfrm>
                <a:off x="6122658" y="3102715"/>
                <a:ext cx="1242659" cy="560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GEDI Biomass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2020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75B2935-605D-51F2-7F54-B4A14A59A7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1370" r="2396"/>
              <a:stretch/>
            </p:blipFill>
            <p:spPr>
              <a:xfrm rot="5400000">
                <a:off x="5687841" y="3088350"/>
                <a:ext cx="316109" cy="179618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6B371F4-B45F-DFAB-06BC-367030596D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9715" t="75016" r="22542" b="12378"/>
              <a:stretch/>
            </p:blipFill>
            <p:spPr>
              <a:xfrm>
                <a:off x="7018330" y="3790024"/>
                <a:ext cx="2003958" cy="28643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B7593E5-25C3-4690-E8B4-5CCCD1A7E3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5896" t="4513" r="7989" b="8417"/>
              <a:stretch/>
            </p:blipFill>
            <p:spPr>
              <a:xfrm rot="5400000">
                <a:off x="3616344" y="3017937"/>
                <a:ext cx="366836" cy="1911010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3033AF9-7834-1EC6-218D-983C8FBD1AE9}"/>
                </a:ext>
              </a:extLst>
            </p:cNvPr>
            <p:cNvSpPr/>
            <p:nvPr/>
          </p:nvSpPr>
          <p:spPr>
            <a:xfrm>
              <a:off x="1975493" y="679223"/>
              <a:ext cx="10679411" cy="588311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02C723D4-2B87-0E7B-8996-09FF5FAF29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6" b="20623"/>
          <a:stretch/>
        </p:blipFill>
        <p:spPr>
          <a:xfrm>
            <a:off x="7496087" y="4181689"/>
            <a:ext cx="4657812" cy="2622176"/>
          </a:xfrm>
          <a:prstGeom prst="rect">
            <a:avLst/>
          </a:prstGeom>
        </p:spPr>
      </p:pic>
      <p:pic>
        <p:nvPicPr>
          <p:cNvPr id="35" name="Google Shape;115;p21">
            <a:extLst>
              <a:ext uri="{FF2B5EF4-FFF2-40B4-BE49-F238E27FC236}">
                <a16:creationId xmlns:a16="http://schemas.microsoft.com/office/drawing/2014/main" id="{C38007FF-C4C8-887A-72A6-BB03707C8CC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1089" t="12910" r="21131" b="6521"/>
          <a:stretch/>
        </p:blipFill>
        <p:spPr>
          <a:xfrm>
            <a:off x="5714909" y="4035651"/>
            <a:ext cx="2357744" cy="18358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0F50267-EE04-75D0-26F2-EE5ACEEA81CE}"/>
              </a:ext>
            </a:extLst>
          </p:cNvPr>
          <p:cNvCxnSpPr>
            <a:cxnSpLocks/>
          </p:cNvCxnSpPr>
          <p:nvPr/>
        </p:nvCxnSpPr>
        <p:spPr>
          <a:xfrm>
            <a:off x="8072653" y="4029746"/>
            <a:ext cx="508531" cy="1115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A9148B-1F07-FA8B-CFA5-F6FCE6C79528}"/>
              </a:ext>
            </a:extLst>
          </p:cNvPr>
          <p:cNvCxnSpPr>
            <a:cxnSpLocks/>
          </p:cNvCxnSpPr>
          <p:nvPr/>
        </p:nvCxnSpPr>
        <p:spPr>
          <a:xfrm flipV="1">
            <a:off x="8072653" y="5176688"/>
            <a:ext cx="376127" cy="6947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556A3A-3B3F-B567-F8B8-8B489E2D6BB2}"/>
              </a:ext>
            </a:extLst>
          </p:cNvPr>
          <p:cNvGrpSpPr/>
          <p:nvPr/>
        </p:nvGrpSpPr>
        <p:grpSpPr>
          <a:xfrm>
            <a:off x="-27725" y="5538089"/>
            <a:ext cx="1800596" cy="1336262"/>
            <a:chOff x="3780264" y="1285875"/>
            <a:chExt cx="5155349" cy="471487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BE3C88C-F21C-6BBC-2032-86319E223289}"/>
                </a:ext>
              </a:extLst>
            </p:cNvPr>
            <p:cNvGrpSpPr/>
            <p:nvPr/>
          </p:nvGrpSpPr>
          <p:grpSpPr>
            <a:xfrm>
              <a:off x="3780264" y="1285875"/>
              <a:ext cx="5155349" cy="4714875"/>
              <a:chOff x="5204436" y="433403"/>
              <a:chExt cx="6987575" cy="5991191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03F6920-E847-B401-3FAB-B2A906BEC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04436" y="433403"/>
                <a:ext cx="6987575" cy="5991191"/>
              </a:xfrm>
              <a:prstGeom prst="rect">
                <a:avLst/>
              </a:prstGeom>
            </p:spPr>
          </p:pic>
          <p:pic>
            <p:nvPicPr>
              <p:cNvPr id="48" name="Picture 8" descr="Silhouette, girl, people, human, black - free image from needpix.com">
                <a:extLst>
                  <a:ext uri="{FF2B5EF4-FFF2-40B4-BE49-F238E27FC236}">
                    <a16:creationId xmlns:a16="http://schemas.microsoft.com/office/drawing/2014/main" id="{A217646E-F3C4-CBF3-F6FB-2385469902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054966" y="4980449"/>
                <a:ext cx="559757" cy="11725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80F73F0-7A02-2414-25AB-1AC2EFFF7E7A}"/>
                </a:ext>
              </a:extLst>
            </p:cNvPr>
            <p:cNvSpPr/>
            <p:nvPr/>
          </p:nvSpPr>
          <p:spPr>
            <a:xfrm>
              <a:off x="6278972" y="5177379"/>
              <a:ext cx="147837" cy="34289"/>
            </a:xfrm>
            <a:custGeom>
              <a:avLst/>
              <a:gdLst>
                <a:gd name="connsiteX0" fmla="*/ 0 w 197116"/>
                <a:gd name="connsiteY0" fmla="*/ 0 h 0"/>
                <a:gd name="connsiteX1" fmla="*/ 180689 w 197116"/>
                <a:gd name="connsiteY1" fmla="*/ 0 h 0"/>
                <a:gd name="connsiteX2" fmla="*/ 197116 w 197116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16">
                  <a:moveTo>
                    <a:pt x="0" y="0"/>
                  </a:moveTo>
                  <a:lnTo>
                    <a:pt x="180689" y="0"/>
                  </a:lnTo>
                  <a:lnTo>
                    <a:pt x="197116" y="0"/>
                  </a:lnTo>
                </a:path>
              </a:pathLst>
            </a:cu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>
                <a:solidFill>
                  <a:srgbClr val="FFFF00"/>
                </a:solidFill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4957EA48-DADD-4895-D5A3-0EB474D7FE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0851" y="6265232"/>
            <a:ext cx="1004568" cy="609119"/>
          </a:xfrm>
          <a:prstGeom prst="rect">
            <a:avLst/>
          </a:prstGeom>
        </p:spPr>
      </p:pic>
      <p:pic>
        <p:nvPicPr>
          <p:cNvPr id="50" name="Picture 2" descr="Logo – ESA Brand Centre">
            <a:extLst>
              <a:ext uri="{FF2B5EF4-FFF2-40B4-BE49-F238E27FC236}">
                <a16:creationId xmlns:a16="http://schemas.microsoft.com/office/drawing/2014/main" id="{E8B63628-A0C1-4871-5BFB-2DE7ECEE4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4" t="32540" r="18539" b="33479"/>
          <a:stretch/>
        </p:blipFill>
        <p:spPr bwMode="auto">
          <a:xfrm>
            <a:off x="2993399" y="6247467"/>
            <a:ext cx="1465462" cy="51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19FF0DF-5671-306D-4064-EE2C5521AE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026" y="6236062"/>
            <a:ext cx="1359911" cy="55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6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648CC84F-827C-44C2-B33D-DF92090D8F1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r>
              <a:rPr lang="en-US" sz="2400" dirty="0"/>
              <a:t>Joint press release announces MAAP v1, “</a:t>
            </a:r>
            <a:r>
              <a:rPr lang="en-US" sz="24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NASA, ESA Partnership Releases Platform for Open-source Science in the Cloud</a:t>
            </a:r>
            <a:r>
              <a:rPr lang="en-US" sz="2400" dirty="0"/>
              <a:t>” </a:t>
            </a:r>
          </a:p>
          <a:p>
            <a:endParaRPr lang="en-US" sz="2400" dirty="0"/>
          </a:p>
          <a:p>
            <a:r>
              <a:rPr lang="en-US" sz="2400" dirty="0"/>
              <a:t>MAAP products can be explored on the MAAP Dashboard at https://earthdata.nasa.gov/maap-biomass or the joint platform entrance at scimaap.net. </a:t>
            </a:r>
          </a:p>
          <a:p>
            <a:endParaRPr lang="en-US" sz="2400" dirty="0"/>
          </a:p>
          <a:p>
            <a:r>
              <a:rPr lang="en-US" sz="2400" dirty="0"/>
              <a:t>MAAP also can be accessed through individual NASA (https://maap-project.org) and ESA (https://esa-maap.org/) landing pages.</a:t>
            </a:r>
          </a:p>
          <a:p>
            <a:endParaRPr lang="en-US" sz="2400" dirty="0"/>
          </a:p>
          <a:p>
            <a:r>
              <a:rPr lang="en-US" sz="2400" dirty="0"/>
              <a:t>The Repo: https://github.com/orgs/MAAP-Project/repositories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546FA-C6B1-496B-AD81-D68D5C4D2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69" y="2402731"/>
            <a:ext cx="3211886" cy="17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77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457</Words>
  <Application>Microsoft Office PowerPoint</Application>
  <PresentationFormat>Widescreen</PresentationFormat>
  <Paragraphs>72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Office Theme</vt:lpstr>
      <vt:lpstr>Joint ESA-NASA Multi-Mission Algorithm and Analysis Platform (MAAP)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ESA-NASA Multi-Mission Algorithm and Analysis Platform (MAAP)</dc:title>
  <dc:creator>Gerald</dc:creator>
  <cp:lastModifiedBy>Gerald</cp:lastModifiedBy>
  <cp:revision>35</cp:revision>
  <dcterms:created xsi:type="dcterms:W3CDTF">2022-08-07T03:19:15Z</dcterms:created>
  <dcterms:modified xsi:type="dcterms:W3CDTF">2022-08-09T21:37:04Z</dcterms:modified>
</cp:coreProperties>
</file>