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80" r:id="rId3"/>
    <p:sldId id="281" r:id="rId4"/>
    <p:sldId id="287" r:id="rId5"/>
    <p:sldId id="282" r:id="rId6"/>
    <p:sldId id="283" r:id="rId7"/>
    <p:sldId id="285" r:id="rId8"/>
    <p:sldId id="257" r:id="rId9"/>
    <p:sldId id="259" r:id="rId10"/>
    <p:sldId id="263" r:id="rId11"/>
    <p:sldId id="262" r:id="rId12"/>
    <p:sldId id="284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derson-Nelson, Kelly A" initials="HKA" lastIdx="6" clrIdx="0">
    <p:extLst>
      <p:ext uri="{19B8F6BF-5375-455C-9EA6-DF929625EA0E}">
        <p15:presenceInfo xmlns:p15="http://schemas.microsoft.com/office/powerpoint/2012/main" userId="S-1-5-21-2091985909-913012853-1888036836-405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1142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3" y="33227"/>
            <a:ext cx="1164866" cy="647472"/>
          </a:xfrm>
          <a:prstGeom prst="rect">
            <a:avLst/>
          </a:prstGeom>
        </p:spPr>
      </p:pic>
      <p:pic>
        <p:nvPicPr>
          <p:cNvPr id="8" name="Picture 2" descr="H:\CEPI PRESENTATIONS Aug 2009 on\SSCO TECHNOLOGY ROADMAP\Inputs\nasa logo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71892"/>
            <a:ext cx="685800" cy="58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2439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alphaModFix amt="2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3" y="33227"/>
            <a:ext cx="1164866" cy="647472"/>
          </a:xfrm>
          <a:prstGeom prst="rect">
            <a:avLst/>
          </a:prstGeom>
        </p:spPr>
      </p:pic>
      <p:pic>
        <p:nvPicPr>
          <p:cNvPr id="8" name="Picture 2" descr="H:\CEPI PRESENTATIONS Aug 2009 on\SSCO TECHNOLOGY ROADMAP\Inputs\nasa logo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71892"/>
            <a:ext cx="685800" cy="58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5394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screen">
            <a:alphaModFix amt="2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85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screen">
            <a:alphaModFix amt="2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3" y="33227"/>
            <a:ext cx="1164866" cy="647472"/>
          </a:xfrm>
          <a:prstGeom prst="rect">
            <a:avLst/>
          </a:prstGeom>
        </p:spPr>
      </p:pic>
      <p:pic>
        <p:nvPicPr>
          <p:cNvPr id="10" name="Picture 2" descr="H:\CEPI PRESENTATIONS Aug 2009 on\SSCO TECHNOLOGY ROADMAP\Inputs\nasa logo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71892"/>
            <a:ext cx="685800" cy="58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6188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screen">
            <a:alphaModFix amt="2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3" y="33227"/>
            <a:ext cx="1164866" cy="647472"/>
          </a:xfrm>
          <a:prstGeom prst="rect">
            <a:avLst/>
          </a:prstGeom>
        </p:spPr>
      </p:pic>
      <p:pic>
        <p:nvPicPr>
          <p:cNvPr id="12" name="Picture 2" descr="H:\CEPI PRESENTATIONS Aug 2009 on\SSCO TECHNOLOGY ROADMAP\Inputs\nasa logo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71892"/>
            <a:ext cx="685800" cy="58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8964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screen">
            <a:alphaModFix amt="2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3" y="33227"/>
            <a:ext cx="1164866" cy="647472"/>
          </a:xfrm>
          <a:prstGeom prst="rect">
            <a:avLst/>
          </a:prstGeom>
        </p:spPr>
      </p:pic>
      <p:pic>
        <p:nvPicPr>
          <p:cNvPr id="8" name="Picture 2" descr="H:\CEPI PRESENTATIONS Aug 2009 on\SSCO TECHNOLOGY ROADMAP\Inputs\nasa logo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71892"/>
            <a:ext cx="685800" cy="58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4602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screen">
            <a:alphaModFix amt="2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3" y="33227"/>
            <a:ext cx="1164866" cy="647472"/>
          </a:xfrm>
          <a:prstGeom prst="rect">
            <a:avLst/>
          </a:prstGeom>
        </p:spPr>
      </p:pic>
      <p:pic>
        <p:nvPicPr>
          <p:cNvPr id="7" name="Picture 2" descr="H:\CEPI PRESENTATIONS Aug 2009 on\SSCO TECHNOLOGY ROADMAP\Inputs\nasa logo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71892"/>
            <a:ext cx="685800" cy="58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49774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screen">
            <a:alphaModFix amt="2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3" y="33227"/>
            <a:ext cx="1164866" cy="647472"/>
          </a:xfrm>
          <a:prstGeom prst="rect">
            <a:avLst/>
          </a:prstGeom>
        </p:spPr>
      </p:pic>
      <p:pic>
        <p:nvPicPr>
          <p:cNvPr id="10" name="Picture 2" descr="H:\CEPI PRESENTATIONS Aug 2009 on\SSCO TECHNOLOGY ROADMAP\Inputs\nasa logo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71892"/>
            <a:ext cx="685800" cy="58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9639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screen">
            <a:alphaModFix amt="2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3" y="33227"/>
            <a:ext cx="1164866" cy="647472"/>
          </a:xfrm>
          <a:prstGeom prst="rect">
            <a:avLst/>
          </a:prstGeom>
        </p:spPr>
      </p:pic>
      <p:pic>
        <p:nvPicPr>
          <p:cNvPr id="10" name="Picture 2" descr="H:\CEPI PRESENTATIONS Aug 2009 on\SSCO TECHNOLOGY ROADMAP\Inputs\nasa logo.JPG"/>
          <p:cNvPicPr>
            <a:picLocks noChangeAspect="1" noChangeArrowheads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71892"/>
            <a:ext cx="685800" cy="58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9858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screen">
            <a:alphaModFix amt="5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327E7-DF27-4D33-A519-A0ECE797C591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F69A7-04E0-4030-B938-804106DFB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1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67" y="597675"/>
            <a:ext cx="9067374" cy="1103410"/>
          </a:xfrm>
        </p:spPr>
        <p:txBody>
          <a:bodyPr>
            <a:noAutofit/>
          </a:bodyPr>
          <a:lstStyle/>
          <a:p>
            <a:r>
              <a:rPr lang="en-US" sz="3600" dirty="0" smtClean="0"/>
              <a:t>Precious Cargo</a:t>
            </a:r>
            <a:r>
              <a:rPr lang="en-US" sz="3600" dirty="0"/>
              <a:t>: Transporting contamination-sensitive instruments &amp; </a:t>
            </a:r>
            <a:r>
              <a:rPr lang="en-US" sz="3600" dirty="0" smtClean="0"/>
              <a:t>optics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4919" y="2002485"/>
            <a:ext cx="6858000" cy="106765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600" dirty="0" smtClean="0"/>
              <a:t>Joseph Ward, Craig Jones</a:t>
            </a:r>
            <a:r>
              <a:rPr lang="en-US" sz="1600" dirty="0"/>
              <a:t> </a:t>
            </a:r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en-US" sz="1600" i="1" dirty="0" smtClean="0"/>
              <a:t>KBR </a:t>
            </a:r>
            <a:r>
              <a:rPr lang="en-US" sz="1600" i="1" dirty="0"/>
              <a:t>Inc., </a:t>
            </a:r>
            <a:r>
              <a:rPr lang="en-US" sz="1600" i="1" dirty="0" smtClean="0"/>
              <a:t>Fulton, MD 20759</a:t>
            </a:r>
          </a:p>
          <a:p>
            <a:pPr>
              <a:spcBef>
                <a:spcPts val="0"/>
              </a:spcBef>
            </a:pPr>
            <a:endParaRPr lang="en-US" sz="600" i="1" dirty="0" smtClean="0"/>
          </a:p>
          <a:p>
            <a:pPr>
              <a:spcBef>
                <a:spcPts val="0"/>
              </a:spcBef>
            </a:pPr>
            <a:r>
              <a:rPr lang="en-US" sz="1600" dirty="0" smtClean="0"/>
              <a:t>Edwin Goldman</a:t>
            </a:r>
          </a:p>
          <a:p>
            <a:pPr>
              <a:spcBef>
                <a:spcPts val="0"/>
              </a:spcBef>
            </a:pPr>
            <a:r>
              <a:rPr lang="en-US" sz="1600" i="1" dirty="0" smtClean="0"/>
              <a:t>Prime </a:t>
            </a:r>
            <a:r>
              <a:rPr lang="en-US" sz="1600" i="1" dirty="0"/>
              <a:t>Science and Technology, Inc., </a:t>
            </a:r>
            <a:r>
              <a:rPr lang="en-US" sz="1600" i="1" dirty="0" smtClean="0"/>
              <a:t>Baltimore</a:t>
            </a:r>
            <a:r>
              <a:rPr lang="en-US" sz="1600" i="1" dirty="0"/>
              <a:t>, MD 21201</a:t>
            </a:r>
            <a:endParaRPr lang="en-US" sz="1100" i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4199" y="2984417"/>
            <a:ext cx="4239439" cy="3269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575656" y="6303067"/>
            <a:ext cx="59691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SPIE Optics + Photonics 2022, Conference 12224 Space Systems Contamination: Prediction, Control, and Performance August 23– 24, 2022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39998" y="1572931"/>
            <a:ext cx="1547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(12224-5)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96769" y="6124760"/>
            <a:ext cx="23061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(Photo Credit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NASA/Chris Gunn)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6589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Space Telescope Transporter for Air, Road and Sea </a:t>
            </a:r>
            <a:r>
              <a:rPr lang="en-US" dirty="0" smtClean="0"/>
              <a:t>(STTARS) Transporter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5838" y="2375522"/>
            <a:ext cx="5154865" cy="3866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08548" y="2141618"/>
            <a:ext cx="3364832" cy="467820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STTARS configuration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Used for transportation of </a:t>
            </a:r>
            <a:r>
              <a:rPr lang="en-US" dirty="0"/>
              <a:t>Optical Telescope Element / Integrated Science Instrument </a:t>
            </a:r>
            <a:r>
              <a:rPr lang="en-US" dirty="0" smtClean="0"/>
              <a:t>Module(OTIS), backplane and pathfinder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33.5 meters long, 5.2 meters </a:t>
            </a:r>
            <a:r>
              <a:rPr lang="en-US" dirty="0" smtClean="0"/>
              <a:t>high and </a:t>
            </a:r>
            <a:r>
              <a:rPr lang="en-US" dirty="0"/>
              <a:t>4.6 meters wide (110’x17’x15’)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HEPA and charcoal filtration</a:t>
            </a:r>
          </a:p>
          <a:p>
            <a:endParaRPr lang="en-US" sz="1000" dirty="0" smtClean="0"/>
          </a:p>
          <a:p>
            <a:r>
              <a:rPr lang="en-US" dirty="0" smtClean="0"/>
              <a:t>Observatory STTARS (OSTTARS) configuration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Transported </a:t>
            </a:r>
            <a:r>
              <a:rPr lang="en-US" dirty="0" smtClean="0">
                <a:solidFill>
                  <a:schemeClr val="tx1"/>
                </a:solidFill>
              </a:rPr>
              <a:t>Observatory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 spacer was necessary that increased the overall height to 5.5 meters (18 feet)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988183" y="6241671"/>
            <a:ext cx="25101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USAF Photo/John Andersen)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95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 Requirements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611" y="1593669"/>
            <a:ext cx="4520998" cy="197587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Surface Cleanliness</a:t>
            </a:r>
          </a:p>
          <a:p>
            <a:pPr lvl="1"/>
            <a:r>
              <a:rPr lang="en-US" dirty="0" smtClean="0"/>
              <a:t>Exterior – VC</a:t>
            </a:r>
          </a:p>
          <a:p>
            <a:pPr lvl="1"/>
            <a:r>
              <a:rPr lang="en-US" dirty="0" smtClean="0"/>
              <a:t>Pallet Interior – VC2</a:t>
            </a:r>
          </a:p>
          <a:p>
            <a:pPr lvl="1"/>
            <a:r>
              <a:rPr lang="en-US" dirty="0" smtClean="0"/>
              <a:t>Tent Frame Exterior – VC2</a:t>
            </a:r>
          </a:p>
          <a:p>
            <a:pPr lvl="1"/>
            <a:r>
              <a:rPr lang="en-US" dirty="0" smtClean="0"/>
              <a:t>Tent Frame Interior – VC2+UV</a:t>
            </a:r>
          </a:p>
          <a:p>
            <a:pPr lvl="1"/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32" y="3637008"/>
            <a:ext cx="4466177" cy="2972798"/>
          </a:xfrm>
          <a:prstGeom prst="rect">
            <a:avLst/>
          </a:prstGeom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4823611" y="1589926"/>
            <a:ext cx="4320389" cy="5019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Air Quality</a:t>
            </a:r>
          </a:p>
          <a:p>
            <a:pPr lvl="1"/>
            <a:r>
              <a:rPr lang="en-US" dirty="0" smtClean="0"/>
              <a:t>At filter face – ISO 5 </a:t>
            </a:r>
          </a:p>
          <a:p>
            <a:pPr lvl="1"/>
            <a:r>
              <a:rPr lang="en-US" dirty="0" smtClean="0"/>
              <a:t>Between tent frame and lid – ISO 7</a:t>
            </a:r>
          </a:p>
          <a:p>
            <a:pPr lvl="1"/>
            <a:r>
              <a:rPr lang="en-US" dirty="0" smtClean="0"/>
              <a:t>Inside tent frame – ISO 7</a:t>
            </a:r>
          </a:p>
          <a:p>
            <a:pPr lvl="1"/>
            <a:r>
              <a:rPr lang="en-US" dirty="0" smtClean="0"/>
              <a:t>Hydrocarbons - &gt;15ppm</a:t>
            </a:r>
          </a:p>
          <a:p>
            <a:r>
              <a:rPr lang="en-US" dirty="0" smtClean="0"/>
              <a:t>Fallout</a:t>
            </a:r>
          </a:p>
          <a:p>
            <a:pPr lvl="1"/>
            <a:r>
              <a:rPr lang="en-US" dirty="0" smtClean="0"/>
              <a:t>PAC Allocation for JWST transport to launch site – 0.003</a:t>
            </a:r>
          </a:p>
          <a:p>
            <a:pPr lvl="1"/>
            <a:r>
              <a:rPr lang="en-US" dirty="0" smtClean="0"/>
              <a:t>NVR </a:t>
            </a:r>
            <a:r>
              <a:rPr lang="en-US" dirty="0"/>
              <a:t>Allocation for JWST transport to launch site – </a:t>
            </a:r>
            <a:r>
              <a:rPr lang="en-US" dirty="0" smtClean="0"/>
              <a:t>5Å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1730934" y="6581001"/>
            <a:ext cx="1562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NASA/GSFC)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7617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STTARS/OSTTARS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839" y="1690689"/>
            <a:ext cx="4196013" cy="4486274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All materials used in the construction of the shipping container were tested for cleanroom compatibility (NVR, contact transfer, and particle generation)</a:t>
            </a:r>
          </a:p>
          <a:p>
            <a:r>
              <a:rPr lang="en-US" sz="2000" dirty="0" smtClean="0"/>
              <a:t>All lid and tent frame structure and surfaces were either clear anodized, </a:t>
            </a:r>
            <a:r>
              <a:rPr lang="en-US" sz="2000" dirty="0" err="1" smtClean="0"/>
              <a:t>chemfilmed</a:t>
            </a:r>
            <a:r>
              <a:rPr lang="en-US" sz="2000" dirty="0" smtClean="0"/>
              <a:t> or powder coated.  </a:t>
            </a:r>
          </a:p>
          <a:p>
            <a:r>
              <a:rPr lang="en-US" sz="2000" dirty="0" err="1" smtClean="0"/>
              <a:t>Dunshield</a:t>
            </a:r>
            <a:r>
              <a:rPr lang="en-US" sz="2000" dirty="0" smtClean="0"/>
              <a:t> was used to enclose the STTARS tent frame for OTIS shipments.  The OSTTARS tent frame was designed  to use clear anodized aluminum enclosure.</a:t>
            </a:r>
          </a:p>
          <a:p>
            <a:r>
              <a:rPr lang="en-US" sz="2000" dirty="0" smtClean="0"/>
              <a:t>Structures were painted with low outgassing DuPont </a:t>
            </a:r>
            <a:r>
              <a:rPr lang="en-US" sz="2000" dirty="0" err="1" smtClean="0"/>
              <a:t>Imron</a:t>
            </a:r>
            <a:r>
              <a:rPr lang="en-US" sz="2000" dirty="0" smtClean="0"/>
              <a:t> polyurethane paint commonly used in the aircraft industry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168" y="1894493"/>
            <a:ext cx="4112003" cy="1793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167" y="3892152"/>
            <a:ext cx="4112003" cy="27430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15852" y="3551634"/>
            <a:ext cx="1562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NASA/GSFC)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4515852" y="6581001"/>
            <a:ext cx="1562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NASA/GSFC)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94412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of OTIS to Northrup Grumman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849" y="3610882"/>
            <a:ext cx="4414151" cy="313404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4699" y="1590493"/>
            <a:ext cx="5142412" cy="3393992"/>
          </a:xfrm>
          <a:prstGeom prst="rect">
            <a:avLst/>
          </a:prstGeom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157849" y="1593669"/>
            <a:ext cx="3703823" cy="19758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Transportation of OTIS from JSC to Northrup Grumman (NG). February of 2018 </a:t>
            </a:r>
          </a:p>
          <a:p>
            <a:r>
              <a:rPr lang="en-US" dirty="0" smtClean="0"/>
              <a:t>Following delivery of OTIS, STTARS was sent to Nelson Mfg. for modification.</a:t>
            </a:r>
          </a:p>
          <a:p>
            <a:pPr lvl="1"/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968911" y="5125921"/>
            <a:ext cx="3013988" cy="66715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en-US" dirty="0" smtClean="0"/>
              <a:t>Removing the upper tent frame at NG</a:t>
            </a:r>
            <a:endParaRPr lang="en-US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639919" y="5922016"/>
            <a:ext cx="2896691" cy="57567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Loading OTIS into the tent frame in STTARS</a:t>
            </a:r>
          </a:p>
          <a:p>
            <a:pPr lvl="1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322833" y="4930773"/>
            <a:ext cx="23061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(Photo Credit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NASA/Chris Gunn)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4503411" y="6518784"/>
            <a:ext cx="23061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(Photo Credit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NASA/Chris Gunn)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92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Modifications of STTARS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2354" y="2076625"/>
            <a:ext cx="2589646" cy="1075492"/>
          </a:xfrm>
        </p:spPr>
        <p:txBody>
          <a:bodyPr>
            <a:noAutofit/>
          </a:bodyPr>
          <a:lstStyle/>
          <a:p>
            <a:pPr lvl="1"/>
            <a:r>
              <a:rPr lang="en-US" sz="1600" dirty="0" smtClean="0"/>
              <a:t>Tombstone</a:t>
            </a:r>
          </a:p>
          <a:p>
            <a:pPr lvl="1"/>
            <a:r>
              <a:rPr lang="en-US" sz="1600" dirty="0" smtClean="0"/>
              <a:t>Arms</a:t>
            </a:r>
          </a:p>
          <a:p>
            <a:pPr lvl="1"/>
            <a:r>
              <a:rPr lang="en-US" sz="1600" dirty="0" smtClean="0"/>
              <a:t>Upper tent frame</a:t>
            </a:r>
          </a:p>
          <a:p>
            <a:pPr lvl="1"/>
            <a:r>
              <a:rPr lang="en-US" sz="1600" dirty="0" smtClean="0"/>
              <a:t>Lower tent frame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9645" y="3708537"/>
            <a:ext cx="3452861" cy="258964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7098" y="3276929"/>
            <a:ext cx="4602087" cy="34515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4938" y="1396145"/>
            <a:ext cx="7567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Observatory was </a:t>
            </a:r>
            <a:r>
              <a:rPr lang="en-US" dirty="0"/>
              <a:t>too large for STTARS.  Modifications to STTARS </a:t>
            </a:r>
            <a:r>
              <a:rPr lang="en-US" dirty="0" smtClean="0"/>
              <a:t>were </a:t>
            </a:r>
            <a:r>
              <a:rPr lang="en-US" dirty="0"/>
              <a:t>necessary and included the following:</a:t>
            </a:r>
          </a:p>
        </p:txBody>
      </p:sp>
      <p:sp>
        <p:nvSpPr>
          <p:cNvPr id="8" name="Rectangle 7"/>
          <p:cNvSpPr/>
          <p:nvPr/>
        </p:nvSpPr>
        <p:spPr>
          <a:xfrm>
            <a:off x="4628904" y="2052136"/>
            <a:ext cx="27608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End </a:t>
            </a:r>
            <a:r>
              <a:rPr lang="en-US" sz="1600" dirty="0" smtClean="0"/>
              <a:t>gate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Filter box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Ductwork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Spacer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1434900" y="6488758"/>
            <a:ext cx="1562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NASA/GSFC)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4526271" y="6488759"/>
            <a:ext cx="1562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NASA/GSFC)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5331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Cleaning of OSTTARS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2005" y="1894109"/>
            <a:ext cx="3563345" cy="47128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3710" y="1603679"/>
            <a:ext cx="4572000" cy="47545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Cleaning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took place in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stages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Rough Cleaning at Nelson Manufacturing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Detailed Cleaning in M4 at Northrup Grumman in Redondo Beach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Final inspection and touch up cleaning in M8 cleanroom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Northrup Grumman in Redondo Beach</a:t>
            </a:r>
            <a:endParaRPr lang="en-US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Cleanings consumed approximately</a:t>
            </a:r>
          </a:p>
          <a:p>
            <a:pPr marL="1200150" lvl="2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of isopropyl alcohol (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IPA)</a:t>
            </a:r>
          </a:p>
          <a:p>
            <a:pPr marL="1200150" lvl="2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cases of sealed border cleanroom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wipes</a:t>
            </a:r>
          </a:p>
          <a:p>
            <a:pPr marL="1200150" lvl="2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of deionized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</a:p>
          <a:p>
            <a:pPr marL="1200150" lvl="2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cases of mop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heads</a:t>
            </a:r>
          </a:p>
          <a:p>
            <a:pPr marL="1200150" lvl="2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rolls of 10’ C-Fold low outgassing polyethylene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film</a:t>
            </a:r>
          </a:p>
          <a:p>
            <a:pPr marL="1200150" lvl="2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rolls of 20’x 100’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Uline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polyethylene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film</a:t>
            </a:r>
          </a:p>
          <a:p>
            <a:pPr marL="1200150" lvl="2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Crew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sizes varied from 7 during the rough cleaning stage to a high of 12 for </a:t>
            </a: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final cleaning.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52501" y="6574834"/>
            <a:ext cx="1562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NASA/GSFC)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83440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168D0-5EF1-4FF9-A3B6-19D753098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JWST loaded into OSTTARS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532" y="4029918"/>
            <a:ext cx="4248635" cy="2389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7544" y="1714676"/>
            <a:ext cx="3634689" cy="4705099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79284" y="1714676"/>
            <a:ext cx="4249694" cy="21670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dirty="0" smtClean="0"/>
              <a:t>JWST lifted into OSTTARS mounted to the tombstone with the arms and upper tent frame installed.</a:t>
            </a:r>
          </a:p>
          <a:p>
            <a:pPr lvl="1"/>
            <a:r>
              <a:rPr lang="en-US" sz="1600" dirty="0" smtClean="0"/>
              <a:t>Closeouts of the tent frames completed.</a:t>
            </a:r>
          </a:p>
          <a:p>
            <a:pPr lvl="1"/>
            <a:r>
              <a:rPr lang="en-US" sz="1600" dirty="0" smtClean="0"/>
              <a:t>Interior contamination samples placed immediately before the lift.</a:t>
            </a:r>
          </a:p>
          <a:p>
            <a:pPr lvl="1"/>
            <a:r>
              <a:rPr lang="en-US" sz="1600" dirty="0" smtClean="0"/>
              <a:t>Exterior samples placed immediately before cover install.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2955" y="6419775"/>
            <a:ext cx="1562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NASA/GSFC)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6153712" y="6380475"/>
            <a:ext cx="1562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NASA/GSFC)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248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CA86A-AA6D-4979-8355-8431FC9F4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Arrival at CSG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1789" y="4178302"/>
            <a:ext cx="3649752" cy="23860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1790" y="1480838"/>
            <a:ext cx="3649752" cy="2586761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947" y="4178302"/>
            <a:ext cx="3988357" cy="2386026"/>
          </a:xfr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371947" y="1690689"/>
            <a:ext cx="3988357" cy="21670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dirty="0" smtClean="0"/>
              <a:t>Arrival at the port in </a:t>
            </a:r>
            <a:r>
              <a:rPr lang="en-US" sz="1600" dirty="0" err="1" smtClean="0"/>
              <a:t>Kourou</a:t>
            </a:r>
            <a:r>
              <a:rPr lang="en-US" sz="1600" dirty="0" smtClean="0"/>
              <a:t>, French Guiana on 10/12/2021.</a:t>
            </a:r>
          </a:p>
          <a:p>
            <a:pPr lvl="1"/>
            <a:r>
              <a:rPr lang="en-US" sz="1600" dirty="0" smtClean="0"/>
              <a:t>JWST was purged 100% of the time.</a:t>
            </a:r>
            <a:endParaRPr lang="en-US" sz="1600" dirty="0"/>
          </a:p>
          <a:p>
            <a:pPr lvl="1"/>
            <a:r>
              <a:rPr lang="en-US" sz="1600" dirty="0" smtClean="0"/>
              <a:t>Purge gas was Clean </a:t>
            </a:r>
            <a:r>
              <a:rPr lang="en-US" sz="1600" dirty="0"/>
              <a:t>D</a:t>
            </a:r>
            <a:r>
              <a:rPr lang="en-US" sz="1600" dirty="0" smtClean="0"/>
              <a:t>ry </a:t>
            </a:r>
            <a:r>
              <a:rPr lang="en-US" sz="1600" dirty="0"/>
              <a:t>A</a:t>
            </a:r>
            <a:r>
              <a:rPr lang="en-US" sz="1600" dirty="0" smtClean="0"/>
              <a:t>ir from a tube trailer.</a:t>
            </a:r>
          </a:p>
          <a:p>
            <a:pPr lvl="1"/>
            <a:r>
              <a:rPr lang="en-US" sz="1600" dirty="0" smtClean="0"/>
              <a:t>Multiple tube trailers traveled with JWST for backup and use throughout the campaign.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6994" y="1445703"/>
            <a:ext cx="36535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(Photo Credit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  <a:r>
              <a:rPr lang="fr-FR" sz="1100" i="1" dirty="0">
                <a:latin typeface="Calibri" panose="020F0502020204030204" pitchFamily="34" charset="0"/>
                <a:ea typeface="Calibri" panose="020F0502020204030204" pitchFamily="34" charset="0"/>
              </a:rPr>
              <a:t>ESA/CNES/Arianespace/Optique vidéo du </a:t>
            </a:r>
            <a:r>
              <a:rPr lang="fr-FR" sz="11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CSG</a:t>
            </a:r>
            <a:r>
              <a:rPr lang="en-US" sz="11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en-US" sz="1100" i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68372" y="6515382"/>
            <a:ext cx="22765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 smtClean="0">
                <a:solidFill>
                  <a:srgbClr val="212124"/>
                </a:solidFill>
                <a:latin typeface="Proxima Nova"/>
              </a:rPr>
              <a:t>(Photo Credit: NASA/Chris Gunn)</a:t>
            </a:r>
            <a:endParaRPr lang="en-US" sz="1100" i="1" dirty="0"/>
          </a:p>
        </p:txBody>
      </p:sp>
      <p:sp>
        <p:nvSpPr>
          <p:cNvPr id="12" name="Rectangle 11"/>
          <p:cNvSpPr/>
          <p:nvPr/>
        </p:nvSpPr>
        <p:spPr>
          <a:xfrm>
            <a:off x="1227832" y="6515382"/>
            <a:ext cx="22765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 smtClean="0">
                <a:solidFill>
                  <a:srgbClr val="212124"/>
                </a:solidFill>
                <a:latin typeface="Proxima Nova"/>
              </a:rPr>
              <a:t>(Photo Credit: NASA/Chris Gunn)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3021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A5DF1-044E-45D8-A198-054157651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 into S5C and Lift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939" y="3664687"/>
            <a:ext cx="3835028" cy="28762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14" y="3669126"/>
            <a:ext cx="4250598" cy="2871832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46364" y="1475589"/>
            <a:ext cx="4325636" cy="2049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dirty="0" smtClean="0"/>
              <a:t>OSTTARS backing over the polyethylene</a:t>
            </a:r>
            <a:r>
              <a:rPr lang="en-US" sz="1600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/>
              <a:t>“diapers” as it enters the S5C airlock </a:t>
            </a:r>
          </a:p>
          <a:p>
            <a:pPr lvl="1"/>
            <a:r>
              <a:rPr lang="en-US" sz="1600" dirty="0" smtClean="0"/>
              <a:t>The rear running gear that housed the ECU was replaced with the small rear steerable for entry into the building</a:t>
            </a:r>
          </a:p>
          <a:p>
            <a:pPr lvl="1"/>
            <a:r>
              <a:rPr lang="en-US" sz="1600" dirty="0"/>
              <a:t>Prior to cover </a:t>
            </a:r>
            <a:r>
              <a:rPr lang="en-US" sz="1600" dirty="0" smtClean="0"/>
              <a:t>removal, </a:t>
            </a:r>
            <a:r>
              <a:rPr lang="en-US" sz="1600" dirty="0"/>
              <a:t>the airlock underwent a settling period followed by a cleaning of the floors and </a:t>
            </a:r>
            <a:r>
              <a:rPr lang="en-US" sz="1600" dirty="0" smtClean="0"/>
              <a:t>GSE</a:t>
            </a:r>
            <a:r>
              <a:rPr lang="en-US" sz="1600" dirty="0"/>
              <a:t>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380857" y="1475589"/>
            <a:ext cx="4325636" cy="1617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dirty="0" smtClean="0"/>
              <a:t>The exterior of OSTTARS was cleaned</a:t>
            </a:r>
          </a:p>
          <a:p>
            <a:pPr lvl="1"/>
            <a:r>
              <a:rPr lang="en-US" sz="1600" dirty="0" smtClean="0"/>
              <a:t>Samples outside the tent frame were collected immediately after cover removal</a:t>
            </a:r>
          </a:p>
          <a:p>
            <a:pPr lvl="1"/>
            <a:r>
              <a:rPr lang="en-US" sz="1600" dirty="0" smtClean="0"/>
              <a:t>Samples inside the tent frame were collected immediately after JWST lift</a:t>
            </a:r>
          </a:p>
          <a:p>
            <a:pPr lvl="1"/>
            <a:endParaRPr lang="en-US" sz="16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1270889" y="6538505"/>
            <a:ext cx="22765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i="1" dirty="0" smtClean="0">
                <a:solidFill>
                  <a:srgbClr val="212124"/>
                </a:solidFill>
                <a:latin typeface="Proxima Nova"/>
              </a:rPr>
              <a:t>(Photo Credit: NASA/Chris Gunn)</a:t>
            </a:r>
            <a:endParaRPr lang="en-US" sz="1100" i="1" dirty="0"/>
          </a:p>
        </p:txBody>
      </p:sp>
      <p:sp>
        <p:nvSpPr>
          <p:cNvPr id="10" name="Rectangle 9"/>
          <p:cNvSpPr/>
          <p:nvPr/>
        </p:nvSpPr>
        <p:spPr>
          <a:xfrm>
            <a:off x="5614160" y="6538505"/>
            <a:ext cx="22765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i="1" dirty="0" smtClean="0">
                <a:solidFill>
                  <a:srgbClr val="212124"/>
                </a:solidFill>
                <a:latin typeface="Proxima Nova"/>
              </a:rPr>
              <a:t>(Photo Credit: NASA/Chris Gunn)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381429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5E1B-CE6A-4331-9FAA-DCC8F859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Particle counts and Temp/RH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46" y="4090370"/>
            <a:ext cx="3551062" cy="2581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4778" y="1408686"/>
            <a:ext cx="3556222" cy="2581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4778" y="4065184"/>
            <a:ext cx="3556223" cy="2583854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24772" y="1408686"/>
            <a:ext cx="3988357" cy="2656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lvl="1" indent="-115888"/>
            <a:r>
              <a:rPr lang="en-US" sz="1600" dirty="0" smtClean="0"/>
              <a:t>Particle counts maintained requirements with significant margin.  Only spikes were due to operational changes to the Environmental Control Unit and road travel.</a:t>
            </a:r>
          </a:p>
          <a:p>
            <a:pPr marL="115888" lvl="1" indent="-115888"/>
            <a:r>
              <a:rPr lang="en-US" sz="1600" dirty="0" smtClean="0"/>
              <a:t>Temperature inside the tent frame averaged about 70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°F</a:t>
            </a:r>
          </a:p>
          <a:p>
            <a:pPr marL="115888" lvl="1" indent="-115888"/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Relative Humidity (RH) inside the tent frame maintained approximately 20%</a:t>
            </a:r>
          </a:p>
          <a:p>
            <a:pPr marL="115888" lvl="1" indent="-115888"/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Temperature and RH maintained even while the container was exposed to high temperatures and high RH.</a:t>
            </a:r>
          </a:p>
        </p:txBody>
      </p:sp>
    </p:spTree>
    <p:extLst>
      <p:ext uri="{BB962C8B-B14F-4D97-AF65-F5344CB8AC3E}">
        <p14:creationId xmlns:p14="http://schemas.microsoft.com/office/powerpoint/2010/main" val="71638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Fallout Results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012291"/>
              </p:ext>
            </p:extLst>
          </p:nvPr>
        </p:nvGraphicFramePr>
        <p:xfrm>
          <a:off x="376237" y="2355172"/>
          <a:ext cx="4221812" cy="952500"/>
        </p:xfrm>
        <a:graphic>
          <a:graphicData uri="http://schemas.openxmlformats.org/drawingml/2006/table">
            <a:tbl>
              <a:tblPr/>
              <a:tblGrid>
                <a:gridCol w="1222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1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Wafers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Inside Tent Frame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Deployed: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9/20/21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Collected: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10/14/21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 #1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Wafer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ID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/ 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/ Daily 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01-09-21-48 /0.003229 /</a:t>
                      </a:r>
                      <a:r>
                        <a:rPr lang="en-US" sz="11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0.00014</a:t>
                      </a:r>
                      <a:endParaRPr lang="en-US" sz="11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07-31-21-06 /0.003523 /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0.00015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582838"/>
              </p:ext>
            </p:extLst>
          </p:nvPr>
        </p:nvGraphicFramePr>
        <p:xfrm>
          <a:off x="376237" y="3307672"/>
          <a:ext cx="4221812" cy="952500"/>
        </p:xfrm>
        <a:graphic>
          <a:graphicData uri="http://schemas.openxmlformats.org/drawingml/2006/table">
            <a:tbl>
              <a:tblPr/>
              <a:tblGrid>
                <a:gridCol w="1295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7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Inside Tent Frame NVR Foils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Deployed: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9/20/21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Collected: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10/14/21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Foil ID / Results (mg/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sqft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#1 / 0.03mg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#2 / 0.01mg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60531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55092" y="1616509"/>
            <a:ext cx="3599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Average </a:t>
            </a:r>
            <a:r>
              <a:rPr lang="en-US" sz="1400" dirty="0"/>
              <a:t>PAC/Day inside the </a:t>
            </a:r>
            <a:r>
              <a:rPr lang="en-US" sz="1400" dirty="0" smtClean="0"/>
              <a:t>tent: 0.000145</a:t>
            </a:r>
          </a:p>
          <a:p>
            <a:pPr algn="ctr"/>
            <a:r>
              <a:rPr lang="en-US" sz="1400" dirty="0"/>
              <a:t>Average PAC inside the tent: </a:t>
            </a:r>
            <a:r>
              <a:rPr lang="en-US" sz="1400" dirty="0" smtClean="0"/>
              <a:t>0.003376</a:t>
            </a:r>
            <a:endParaRPr lang="en-US" sz="14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136384"/>
              </p:ext>
            </p:extLst>
          </p:nvPr>
        </p:nvGraphicFramePr>
        <p:xfrm>
          <a:off x="376237" y="4524686"/>
          <a:ext cx="4221812" cy="952500"/>
        </p:xfrm>
        <a:graphic>
          <a:graphicData uri="http://schemas.openxmlformats.org/drawingml/2006/table">
            <a:tbl>
              <a:tblPr/>
              <a:tblGrid>
                <a:gridCol w="1222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1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Wafers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Outside Tent Frame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Deployed: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9/21/21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Collected: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10/13/21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 #1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Wafer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ID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/ 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/ Daily 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07-31-21-15 /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0.014684/0.00067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01-09-21-42 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/0.029835 /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0.00136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658790"/>
              </p:ext>
            </p:extLst>
          </p:nvPr>
        </p:nvGraphicFramePr>
        <p:xfrm>
          <a:off x="376237" y="5480477"/>
          <a:ext cx="4221812" cy="952500"/>
        </p:xfrm>
        <a:graphic>
          <a:graphicData uri="http://schemas.openxmlformats.org/drawingml/2006/table">
            <a:tbl>
              <a:tblPr/>
              <a:tblGrid>
                <a:gridCol w="1295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7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Outside Tent Frame NVR Foils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Deployed: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9/21/21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Collected: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10/13/21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Foil ID / Results (mg/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sqft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#3 / 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#4 / 0.03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860531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070673" y="1628807"/>
            <a:ext cx="3364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Total exposure inside Tent Frame: 24 Days</a:t>
            </a:r>
          </a:p>
          <a:p>
            <a:pPr algn="ctr"/>
            <a:r>
              <a:rPr lang="en-US" sz="1400" dirty="0"/>
              <a:t>Total exposure outside Tent Frame: 22 </a:t>
            </a:r>
            <a:r>
              <a:rPr lang="en-US" sz="1400" dirty="0" smtClean="0"/>
              <a:t>Days</a:t>
            </a:r>
            <a:endParaRPr lang="en-US" sz="14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355" y="2355172"/>
            <a:ext cx="3055138" cy="407780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67878" y="6432977"/>
            <a:ext cx="21933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(Credit: </a:t>
            </a:r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KBR Inc/Joseph Ward)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59918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450" y="1395646"/>
            <a:ext cx="3321821" cy="210105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450" y="3538859"/>
            <a:ext cx="3335001" cy="3197432"/>
          </a:xfr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40551" y="1690689"/>
            <a:ext cx="3988357" cy="24888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dirty="0" smtClean="0"/>
              <a:t>The average </a:t>
            </a:r>
            <a:r>
              <a:rPr lang="en-US" sz="1800" dirty="0"/>
              <a:t>f</a:t>
            </a:r>
            <a:r>
              <a:rPr lang="en-US" sz="1800" dirty="0" smtClean="0"/>
              <a:t>allout inside the tent frame for the entire JWST transport was 0.003 for particulate and 2 Å for NVR.  Both met the allocation for transportation.</a:t>
            </a:r>
          </a:p>
          <a:p>
            <a:pPr lvl="1"/>
            <a:r>
              <a:rPr lang="en-US" sz="1800" dirty="0" smtClean="0"/>
              <a:t>Particle counts, temperature and relative humidity easily met their requirements, despite extreme ambient conditions.</a:t>
            </a:r>
          </a:p>
          <a:p>
            <a:pPr lvl="1"/>
            <a:r>
              <a:rPr lang="en-US" sz="1800" dirty="0" smtClean="0"/>
              <a:t>A trained and experienced CC Team was vital to successfully preparing OSTTARS for the JWST transportation.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47536" y="5640083"/>
            <a:ext cx="3681372" cy="1096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en-US" sz="2000" dirty="0" smtClean="0"/>
              <a:t>Thank you to an incredible team and for the friendships that last a lifetime!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20700" y="6568985"/>
            <a:ext cx="27815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(Images </a:t>
            </a:r>
            <a:r>
              <a:rPr lang="en-US" sz="1100" i="1" dirty="0">
                <a:latin typeface="Times New Roman" panose="02020603050405020304" pitchFamily="18" charset="0"/>
                <a:ea typeface="Calibri" panose="020F0502020204030204" pitchFamily="34" charset="0"/>
              </a:rPr>
              <a:t>Credit: </a:t>
            </a:r>
            <a:r>
              <a:rPr lang="es-ES" sz="1100" i="1" dirty="0">
                <a:latin typeface="Times New Roman" panose="02020603050405020304" pitchFamily="18" charset="0"/>
                <a:ea typeface="Calibri" panose="020F0502020204030204" pitchFamily="34" charset="0"/>
              </a:rPr>
              <a:t>NASA, ESA, CSA, and </a:t>
            </a:r>
            <a:r>
              <a:rPr lang="es-ES" sz="1100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STScI</a:t>
            </a:r>
            <a:r>
              <a:rPr lang="es-ES" sz="11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en-US" sz="1100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242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2901</TotalTime>
  <Words>1097</Words>
  <Application>Microsoft Office PowerPoint</Application>
  <PresentationFormat>On-screen Show (4:3)</PresentationFormat>
  <Paragraphs>159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Proxima Nova</vt:lpstr>
      <vt:lpstr>Times New Roman</vt:lpstr>
      <vt:lpstr>Office Theme</vt:lpstr>
      <vt:lpstr>Precious Cargo: Transporting contamination-sensitive instruments &amp; optics</vt:lpstr>
      <vt:lpstr>Space Telescope Transporter for Air, Road and Sea (STTARS) Transporter</vt:lpstr>
      <vt:lpstr>CC Requirements</vt:lpstr>
      <vt:lpstr>STTARS/OSTTARS Design</vt:lpstr>
      <vt:lpstr>Transport of OTIS to Northrup Grumman</vt:lpstr>
      <vt:lpstr>Modifications of STTARS</vt:lpstr>
      <vt:lpstr>Cleaning of OSTTARS</vt:lpstr>
      <vt:lpstr>JWST loaded into OSTTARS</vt:lpstr>
      <vt:lpstr>Arrival at CSG</vt:lpstr>
      <vt:lpstr>Move into S5C and Lift</vt:lpstr>
      <vt:lpstr>Particle counts and Temp/RH</vt:lpstr>
      <vt:lpstr>Fallout Results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Ward, Joseph O. (GSFC-546.0)[Stinger Ghaffarian Technologies Inc. (SGT Inc.)]</dc:creator>
  <cp:lastModifiedBy>Ward, Joseph O</cp:lastModifiedBy>
  <cp:revision>77</cp:revision>
  <dcterms:created xsi:type="dcterms:W3CDTF">2021-10-19T19:27:31Z</dcterms:created>
  <dcterms:modified xsi:type="dcterms:W3CDTF">2022-08-09T17:24:31Z</dcterms:modified>
</cp:coreProperties>
</file>