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698" r:id="rId3"/>
    <p:sldId id="730" r:id="rId4"/>
    <p:sldId id="747" r:id="rId5"/>
    <p:sldId id="731" r:id="rId6"/>
    <p:sldId id="710" r:id="rId7"/>
    <p:sldId id="729" r:id="rId8"/>
    <p:sldId id="746" r:id="rId9"/>
    <p:sldId id="743" r:id="rId10"/>
    <p:sldId id="744" r:id="rId11"/>
    <p:sldId id="745" r:id="rId12"/>
    <p:sldId id="740" r:id="rId13"/>
    <p:sldId id="748" r:id="rId14"/>
    <p:sldId id="709" r:id="rId15"/>
    <p:sldId id="721" r:id="rId16"/>
    <p:sldId id="699" r:id="rId17"/>
    <p:sldId id="700" r:id="rId18"/>
    <p:sldId id="701" r:id="rId19"/>
    <p:sldId id="702" r:id="rId20"/>
    <p:sldId id="722" r:id="rId21"/>
    <p:sldId id="715" r:id="rId22"/>
    <p:sldId id="703" r:id="rId23"/>
    <p:sldId id="732" r:id="rId24"/>
    <p:sldId id="704" r:id="rId25"/>
    <p:sldId id="749" r:id="rId26"/>
    <p:sldId id="716" r:id="rId27"/>
    <p:sldId id="707" r:id="rId28"/>
    <p:sldId id="72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8"/>
    <p:restoredTop sz="94643"/>
  </p:normalViewPr>
  <p:slideViewPr>
    <p:cSldViewPr snapToGrid="0">
      <p:cViewPr varScale="1">
        <p:scale>
          <a:sx n="81" d="100"/>
          <a:sy n="81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7675B-E977-2B46-9A18-00FC8FF0B6DD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7DFD0-715D-D549-AFB4-060021A649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0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E7DFD0-715D-D549-AFB4-060021A649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67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9900-52F6-2FF3-0C52-E07306B50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29D915-71DC-BA19-4B72-F075F5B51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D016D-5C8B-CA31-354E-59083275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89ACD-E3B1-959B-428F-A05604275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5F3A9-95FB-7D24-1E12-791DA3317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14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EAF09-A9A0-8BED-C7FD-9691875C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>
                <a:latin typeface="Helvetica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480D3-CC5E-B653-805B-1EC65145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1400"/>
            <a:ext cx="10515600" cy="51355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Helvetica" pitchFamily="2" charset="0"/>
              </a:defRPr>
            </a:lvl1pPr>
            <a:lvl2pPr>
              <a:lnSpc>
                <a:spcPct val="100000"/>
              </a:lnSpc>
              <a:defRPr sz="2000">
                <a:latin typeface="Helvetica" pitchFamily="2" charset="0"/>
              </a:defRPr>
            </a:lvl2pPr>
            <a:lvl3pPr>
              <a:lnSpc>
                <a:spcPct val="100000"/>
              </a:lnSpc>
              <a:defRPr sz="1800">
                <a:latin typeface="Helvetica" pitchFamily="2" charset="0"/>
              </a:defRPr>
            </a:lvl3pPr>
            <a:lvl4pPr>
              <a:lnSpc>
                <a:spcPct val="100000"/>
              </a:lnSpc>
              <a:defRPr sz="1600">
                <a:latin typeface="Helvetica" pitchFamily="2" charset="0"/>
              </a:defRPr>
            </a:lvl4pPr>
            <a:lvl5pPr>
              <a:lnSpc>
                <a:spcPct val="100000"/>
              </a:lnSpc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6830A-248B-04ED-964D-4B44FA41B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33500" cy="365125"/>
          </a:xfrm>
          <a:prstGeom prst="rect">
            <a:avLst/>
          </a:prstGeom>
        </p:spPr>
        <p:txBody>
          <a:bodyPr/>
          <a:lstStyle>
            <a:lvl1pPr>
              <a:defRPr sz="1050" b="0" i="1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4E7B9-ED72-482F-D1ED-6EAFC0E27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050" b="0" i="1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1A465-F3D3-B2A7-3987-5946CE5C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356350"/>
            <a:ext cx="838200" cy="365125"/>
          </a:xfrm>
          <a:prstGeom prst="rect">
            <a:avLst/>
          </a:prstGeom>
        </p:spPr>
        <p:txBody>
          <a:bodyPr/>
          <a:lstStyle>
            <a:lvl1pPr>
              <a:defRPr sz="1050" b="0" i="1">
                <a:solidFill>
                  <a:schemeClr val="tx1"/>
                </a:solidFill>
                <a:latin typeface="Helvetica" pitchFamily="2" charset="0"/>
              </a:defRPr>
            </a:lvl1pPr>
          </a:lstStyle>
          <a:p>
            <a:fld id="{FD5C02FD-4A4F-934F-9662-2EDCAAF8B76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92762B-2391-F651-482A-46774C88EB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14101" y="286825"/>
            <a:ext cx="749300" cy="64027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A5A932-6471-BB53-FA88-0D34AD06360B}"/>
              </a:ext>
            </a:extLst>
          </p:cNvPr>
          <p:cNvCxnSpPr>
            <a:cxnSpLocks/>
          </p:cNvCxnSpPr>
          <p:nvPr userDrawn="1"/>
        </p:nvCxnSpPr>
        <p:spPr>
          <a:xfrm>
            <a:off x="838200" y="952500"/>
            <a:ext cx="10515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665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D4AF-6EE7-7F5F-80A7-1031E13A6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038EE2-BCF0-9276-F63B-63BE8BB7C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F0318-7516-5525-E02F-F50209034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ACBB9-6940-3428-96F3-46423C61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30516-2113-CF5F-AE52-B0AD54AD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53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600FF-D338-0799-E025-197A4743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4AEB-D516-38C9-73BA-3641E068A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B8D16-5286-2ED6-554A-4DE818C86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4F6BC-E1A3-290B-D895-178BD7440F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D6B6D-8FC4-07DE-AC29-CC8D19856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90722-BEE3-B65C-D86B-39D3F071B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66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AD3D9-257F-8E54-523B-938FC82A1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9769E-A038-3DD2-D3D0-7B4813030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FCDFC-DC15-1451-D811-D519ACC8A3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7A2056-2556-6BB0-7D07-80DDCEB3F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E98A55-0B04-F036-0978-5377B73452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E3453-FDA1-7D72-8A21-5C1CB48499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23D74D-38A4-F0B5-FCB4-C6254CDE5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1A54AA-4875-D42F-EBCD-EED7FA05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2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2CDF-302F-2AB4-9D89-3C4757C0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F188DB-B28F-BA17-C637-DDDA77BC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70B380-2B2A-B0B7-2FB9-699C2EE99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8B6F43-1286-7CBA-1F60-839C74FE5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63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1FD67E-683E-9FC6-D4DC-B8C1FB4839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B15DD9-2F26-2DEC-06DB-2FFBDC562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751A6-8175-EA8C-4444-48D0C2190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4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5F089-4FF5-E24A-834C-357CE8BD1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91479-A2F3-C3FF-FD0E-67A213E0E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6D648-8095-ECF3-EECC-2524367D0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5A4B2D-ABE6-4B22-6533-E78BF86086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0F367-455A-9716-5028-7A7407AB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74999-0CC7-D1FD-DF70-07D2CE47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5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7A2F-B1FD-0A82-75EC-ADB643702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3DEB80-EF75-038A-6CAF-721EEAE8DB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AA240-103F-E9D0-8E79-A61816449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04772-CDBE-97E1-7ED9-00A594AC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0F889-0C24-9144-9317-5ABCDA6E2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05ED9-E583-5CDE-44FD-1DC2626C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63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71E9-DF97-FD94-EC3A-8001CBA9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6231D-25A3-1FAD-C934-B805F1B35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14360-036B-BB0B-D8DB-09552748AC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EC95BA-B101-7794-FF57-513DEBEB4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4D2AE-4997-8703-EB85-E1168F8F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54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CF5973-54CB-C751-9FB7-464C7C50D6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D833FB-E24E-E315-ED72-3D37CBBC6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F3C78-278C-8D19-EC76-D16B0170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28 August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B2A08-9E7A-479E-549B-DD972D0E9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6F540-0B66-011D-B1DF-829B964E5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6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28988E-8129-2EEE-1796-F1554512F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2AA9E-472C-1ECC-C6B7-213A5301E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5328F-1BAA-A909-A3E4-078F114BB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28 August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F98AC-7E25-27AE-6520-EB6656CD6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320D9-56AD-A57A-6749-D78E926F8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C02FD-4A4F-934F-9662-2EDCAAF8B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0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ourceforge.net/projects/cfdutilities/files/RADIAL_INTERP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16DDD0F-A5A6-3540-1FA9-8C8AFE762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6286" y="358095"/>
            <a:ext cx="9144000" cy="891494"/>
          </a:xfrm>
        </p:spPr>
        <p:txBody>
          <a:bodyPr anchor="t">
            <a:normAutofit fontScale="90000"/>
          </a:bodyPr>
          <a:lstStyle/>
          <a:p>
            <a:pPr fontAlgn="base"/>
            <a:r>
              <a:rPr lang="en-US" sz="2800" b="1" dirty="0"/>
              <a:t>IPPW 2022 Short Course</a:t>
            </a:r>
            <a:br>
              <a:rPr lang="en-US" sz="2800" b="1" dirty="0"/>
            </a:br>
            <a:r>
              <a:rPr lang="en-US" sz="2800" b="1" dirty="0"/>
              <a:t>Introduction to Aerocapture, Entry, Descent, and Landing</a:t>
            </a:r>
            <a:br>
              <a:rPr lang="en-US" sz="2800" b="1" dirty="0"/>
            </a:br>
            <a:br>
              <a:rPr lang="en-US" sz="2800" b="1" dirty="0"/>
            </a:br>
            <a:endParaRPr lang="en-US" sz="2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A3BA4EC-F1A9-F217-CE98-4C535897F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629727"/>
            <a:ext cx="9144000" cy="2133889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dirty="0"/>
              <a:t>Topic:	CFD 101: Grid Generation	  </a:t>
            </a:r>
          </a:p>
          <a:p>
            <a:pPr algn="l">
              <a:lnSpc>
                <a:spcPct val="100000"/>
              </a:lnSpc>
            </a:pPr>
            <a:r>
              <a:rPr lang="en-US" dirty="0"/>
              <a:t>Presenters: Adam Wise</a:t>
            </a:r>
          </a:p>
          <a:p>
            <a:pPr algn="l">
              <a:lnSpc>
                <a:spcPct val="100000"/>
              </a:lnSpc>
            </a:pPr>
            <a:r>
              <a:rPr lang="en-US" dirty="0"/>
              <a:t>Date:  28 August 2022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E02037A-CAF3-29B2-6FCD-06549DDAD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440" y="4598034"/>
            <a:ext cx="1960408" cy="167516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9057AD-CDF8-43C8-9EAE-75D9B73B25F7}"/>
              </a:ext>
            </a:extLst>
          </p:cNvPr>
          <p:cNvCxnSpPr>
            <a:cxnSpLocks/>
          </p:cNvCxnSpPr>
          <p:nvPr/>
        </p:nvCxnSpPr>
        <p:spPr>
          <a:xfrm>
            <a:off x="838200" y="1249589"/>
            <a:ext cx="105156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17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011164"/>
            <a:ext cx="4800600" cy="5526140"/>
          </a:xfrm>
        </p:spPr>
        <p:txBody>
          <a:bodyPr/>
          <a:lstStyle/>
          <a:p>
            <a:pPr marL="400050"/>
            <a:r>
              <a:rPr lang="en-US" sz="2000" dirty="0"/>
              <a:t>What is needed?</a:t>
            </a:r>
          </a:p>
          <a:p>
            <a:pPr marL="800100" lvl="1"/>
            <a:r>
              <a:rPr lang="en-US" sz="1600" dirty="0"/>
              <a:t>Trajectory conditions that span the heat pulse</a:t>
            </a:r>
          </a:p>
          <a:p>
            <a:pPr marL="800100" lvl="1"/>
            <a:r>
              <a:rPr lang="en-US" sz="1600" dirty="0"/>
              <a:t>A reacting CFD solver such as LAURA, DPLR, FUN3D, US3D, etc.</a:t>
            </a:r>
          </a:p>
          <a:p>
            <a:pPr marL="800100" lvl="1"/>
            <a:r>
              <a:rPr lang="en-US" sz="1600" dirty="0"/>
              <a:t>Geometry definition – drawing, surface grid, CAD</a:t>
            </a:r>
          </a:p>
          <a:p>
            <a:pPr marL="800100" lvl="1"/>
            <a:r>
              <a:rPr lang="en-US" sz="1600" b="1" dirty="0"/>
              <a:t>A grid specifically tailored for accurate computation of surface heating quantities</a:t>
            </a:r>
          </a:p>
          <a:p>
            <a:pPr marL="1200150" lvl="2"/>
            <a:endParaRPr lang="en-US" sz="1400" dirty="0"/>
          </a:p>
          <a:p>
            <a:pPr marL="400050"/>
            <a:r>
              <a:rPr lang="en-US" sz="2000" dirty="0"/>
              <a:t>Why is this important?</a:t>
            </a:r>
          </a:p>
          <a:p>
            <a:pPr marL="800100" lvl="1"/>
            <a:r>
              <a:rPr lang="en-US" sz="1600" dirty="0"/>
              <a:t>Along with the discretization and solver, a good grid is critical to estimate environments that Entry, Descent and Landing (EDL) vehicle Thermal Protection Systems (TPS) will experience</a:t>
            </a:r>
            <a:endParaRPr lang="en-US" sz="16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Introduction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7C181E-9FFF-FD4B-B0D2-A13192271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599971"/>
            <a:ext cx="4800600" cy="3658058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854670-C42E-4B12-73B2-8E5A5BAA1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17258F-FC90-FC3D-246A-A41FCC50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DB26C-72A3-6C8C-4DF2-4179CD7BB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6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078188"/>
            <a:ext cx="10409903" cy="3542973"/>
          </a:xfrm>
        </p:spPr>
        <p:txBody>
          <a:bodyPr/>
          <a:lstStyle/>
          <a:p>
            <a:pPr marL="400050"/>
            <a:r>
              <a:rPr lang="en-US" sz="2000" dirty="0"/>
              <a:t>What makes a good grid?</a:t>
            </a:r>
          </a:p>
          <a:p>
            <a:pPr marL="800100" lvl="1"/>
            <a:r>
              <a:rPr lang="en-US" sz="1600" dirty="0"/>
              <a:t>Focus on </a:t>
            </a:r>
            <a:r>
              <a:rPr lang="en-US" sz="1600" dirty="0" err="1"/>
              <a:t>aeroheating</a:t>
            </a:r>
            <a:endParaRPr lang="en-US" sz="1600" dirty="0"/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dirty="0"/>
              <a:t>Example Workflow</a:t>
            </a:r>
          </a:p>
          <a:p>
            <a:pPr marL="800100" lvl="1"/>
            <a:r>
              <a:rPr lang="en-US" sz="1600" dirty="0"/>
              <a:t>Step through an example grid generation workflow - Inflatable reentry vehicle</a:t>
            </a:r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dirty="0"/>
              <a:t>Issues &amp; Advancements</a:t>
            </a:r>
          </a:p>
          <a:p>
            <a:pPr marL="800100" lvl="1"/>
            <a:r>
              <a:rPr lang="en-US" sz="1600" dirty="0"/>
              <a:t>Briefly mention where typical aerothermodynamics grids give us trouble and some ways forward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Outline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B0D799-9629-CAE7-BBFC-45FD1CB1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7271B2D-DE9A-E489-5CB4-DF9ADABE1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52F82A-69C6-A3EE-85E0-6EEE3DEC1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4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078188"/>
            <a:ext cx="10515599" cy="3542973"/>
          </a:xfrm>
        </p:spPr>
        <p:txBody>
          <a:bodyPr/>
          <a:lstStyle/>
          <a:p>
            <a:pPr marL="400050"/>
            <a:r>
              <a:rPr lang="en-US" sz="2000" b="1" dirty="0"/>
              <a:t>What makes a good grid?</a:t>
            </a:r>
          </a:p>
          <a:p>
            <a:pPr marL="800100" lvl="1"/>
            <a:r>
              <a:rPr lang="en-US" sz="1600" b="1" dirty="0"/>
              <a:t>Focus on </a:t>
            </a:r>
            <a:r>
              <a:rPr lang="en-US" sz="1600" b="1" dirty="0" err="1"/>
              <a:t>aeroheating</a:t>
            </a:r>
            <a:endParaRPr lang="en-US" sz="1600" b="1" dirty="0"/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Example Workflow</a:t>
            </a:r>
          </a:p>
          <a:p>
            <a:pPr marL="800100"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Step through an example grid generation workflow - Inflatable reentry vehicle</a:t>
            </a:r>
          </a:p>
          <a:p>
            <a:pPr marL="57150" indent="0">
              <a:buNone/>
            </a:pPr>
            <a:endParaRPr lang="en-US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4000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Issues &amp; Advancements</a:t>
            </a:r>
          </a:p>
          <a:p>
            <a:pPr marL="800100"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Briefly mention where typical aerothermodynamics grids give us trouble and some ways forward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Outline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2C34C92-2241-D1DB-9D4C-EB0B4547D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A28D173-5FD7-C860-06A4-03EAD1124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9E3CC6-C702-3372-B526-413C3C0C1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0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048689"/>
            <a:ext cx="8138160" cy="4465653"/>
          </a:xfrm>
        </p:spPr>
        <p:txBody>
          <a:bodyPr>
            <a:normAutofit lnSpcReduction="10000"/>
          </a:bodyPr>
          <a:lstStyle/>
          <a:p>
            <a:pPr marL="400050"/>
            <a:r>
              <a:rPr lang="en-US" sz="2000" dirty="0"/>
              <a:t>Axisymmetric Blunt body - </a:t>
            </a:r>
            <a:r>
              <a:rPr lang="en-US" sz="1600" dirty="0"/>
              <a:t>We simulate this type of vehicle a lot!</a:t>
            </a:r>
          </a:p>
          <a:p>
            <a:pPr marL="800100" lvl="1"/>
            <a:r>
              <a:rPr lang="en-US" sz="1600" dirty="0"/>
              <a:t>Capsules</a:t>
            </a:r>
          </a:p>
          <a:p>
            <a:pPr marL="800100" lvl="1"/>
            <a:r>
              <a:rPr lang="en-US" sz="1600" dirty="0"/>
              <a:t>HIADs</a:t>
            </a:r>
          </a:p>
          <a:p>
            <a:pPr marL="800100" lvl="1"/>
            <a:endParaRPr lang="en-US" sz="1600" dirty="0"/>
          </a:p>
          <a:p>
            <a:pPr marL="400050"/>
            <a:r>
              <a:rPr lang="en-US" sz="2000" dirty="0"/>
              <a:t>Sometimes grids also need to be made for…</a:t>
            </a:r>
          </a:p>
          <a:p>
            <a:pPr marL="800100" lvl="1"/>
            <a:r>
              <a:rPr lang="en-US" sz="1600" dirty="0"/>
              <a:t>Lifting bodies</a:t>
            </a:r>
          </a:p>
          <a:p>
            <a:pPr marL="800100" lvl="1"/>
            <a:r>
              <a:rPr lang="en-US" sz="1600" dirty="0"/>
              <a:t>Wing-bodies</a:t>
            </a:r>
          </a:p>
          <a:p>
            <a:pPr marL="800100" lvl="1"/>
            <a:r>
              <a:rPr lang="en-US" sz="1600" dirty="0"/>
              <a:t>Etc.</a:t>
            </a:r>
          </a:p>
          <a:p>
            <a:pPr marL="400050"/>
            <a:endParaRPr lang="en-US" sz="2000" dirty="0"/>
          </a:p>
          <a:p>
            <a:pPr marL="400050"/>
            <a:r>
              <a:rPr lang="en-US" sz="2000" dirty="0"/>
              <a:t>Sometimes grids need to include local features, such as…</a:t>
            </a:r>
          </a:p>
          <a:p>
            <a:pPr marL="800100" lvl="1"/>
            <a:r>
              <a:rPr lang="en-US" sz="1600" dirty="0"/>
              <a:t>Protuberances, e.g., antennae </a:t>
            </a:r>
            <a:r>
              <a:rPr lang="en-US" sz="1600" dirty="0" err="1"/>
              <a:t>radomes</a:t>
            </a:r>
            <a:endParaRPr lang="en-US" sz="1600" dirty="0"/>
          </a:p>
          <a:p>
            <a:pPr marL="800100" lvl="1"/>
            <a:r>
              <a:rPr lang="en-US" sz="1600" dirty="0"/>
              <a:t>Cavities, e.g., inset access panel</a:t>
            </a:r>
          </a:p>
          <a:p>
            <a:pPr marL="800100" lvl="1"/>
            <a:r>
              <a:rPr lang="en-US" sz="1600" dirty="0"/>
              <a:t>Nozzles</a:t>
            </a:r>
          </a:p>
          <a:p>
            <a:pPr marL="800100" lvl="1"/>
            <a:r>
              <a:rPr lang="en-US" sz="1600" dirty="0"/>
              <a:t>Etc.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What Type of Geometry?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6DCF54-7417-972B-9D73-BF595A1E1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F9C7385-EAC3-CDAC-FEAD-F952AA02B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91533A-763B-C443-D715-7DB2C2F09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69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4723" y="1027501"/>
            <a:ext cx="8507895" cy="4439020"/>
          </a:xfrm>
        </p:spPr>
        <p:txBody>
          <a:bodyPr>
            <a:normAutofit lnSpcReduction="10000"/>
          </a:bodyPr>
          <a:lstStyle/>
          <a:p>
            <a:pPr marL="400050"/>
            <a:r>
              <a:rPr lang="en-US" sz="2000" dirty="0"/>
              <a:t>Many different grid element types, including: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57150" indent="0">
              <a:buNone/>
            </a:pPr>
            <a:endParaRPr lang="en-US" sz="2000" dirty="0"/>
          </a:p>
          <a:p>
            <a:pPr marL="400050"/>
            <a:endParaRPr lang="en-US" sz="2000" dirty="0"/>
          </a:p>
          <a:p>
            <a:pPr marL="400050"/>
            <a:endParaRPr lang="en-US" sz="2000" dirty="0"/>
          </a:p>
          <a:p>
            <a:pPr marL="400050"/>
            <a:r>
              <a:rPr lang="en-US" sz="2000" dirty="0"/>
              <a:t>…but what grid type should be used to get the best surface heating results?</a:t>
            </a:r>
          </a:p>
          <a:p>
            <a:pPr marL="800100" lvl="1"/>
            <a:r>
              <a:rPr lang="en-US" sz="1600" b="1" dirty="0"/>
              <a:t>Hexahedral!</a:t>
            </a:r>
          </a:p>
          <a:p>
            <a:pPr marL="800100" lvl="1"/>
            <a:r>
              <a:rPr lang="en-US" sz="1600" i="1" dirty="0"/>
              <a:t>…or, possibly, triangular prisms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EEF84A5-64C3-244E-A6E5-D6F23D521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869" y="1540564"/>
            <a:ext cx="8229600" cy="172593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What Type of Grid?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CB24CF-58D3-E040-B281-65DF2DEA4B6B}"/>
              </a:ext>
            </a:extLst>
          </p:cNvPr>
          <p:cNvSpPr/>
          <p:nvPr/>
        </p:nvSpPr>
        <p:spPr>
          <a:xfrm>
            <a:off x="1524001" y="3218150"/>
            <a:ext cx="87364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/>
            <a:r>
              <a:rPr lang="en-US" sz="1600" b="1" dirty="0"/>
              <a:t>      Hexahedron                             Pyramid                         Tetrahedron                        Triangular prism</a:t>
            </a:r>
          </a:p>
          <a:p>
            <a:pPr marL="800100" lvl="1"/>
            <a:r>
              <a:rPr lang="en-US" sz="1600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4936D-6C52-8F7C-6B6A-1241FCA4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CCB58-97DE-17E8-C774-261AE7B7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5BEDC-7F26-ED12-BB7B-911A99318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9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378D3A8-70E8-E84F-9834-45B2B6AE6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884" y="2804644"/>
            <a:ext cx="7315200" cy="3901440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588A5A-7869-6640-B4D6-1A726B1D82BC}"/>
              </a:ext>
            </a:extLst>
          </p:cNvPr>
          <p:cNvSpPr txBox="1">
            <a:spLocks/>
          </p:cNvSpPr>
          <p:nvPr/>
        </p:nvSpPr>
        <p:spPr>
          <a:xfrm>
            <a:off x="838200" y="1022317"/>
            <a:ext cx="6526161" cy="1622347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solidFill>
              <a:srgbClr val="FFC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en-US" sz="2000" i="1" dirty="0">
                <a:solidFill>
                  <a:schemeClr val="tx1">
                    <a:alpha val="80000"/>
                  </a:schemeClr>
                </a:solidFill>
              </a:rPr>
              <a:t>Block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3D volumes made of an ordered collection of hexahedral elements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I x J x K dimensions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6 faces – Domains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Point-matched - Adjacent blocks share faces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6318716" y="5778014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6971733" y="4245851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2956028" y="6001726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 flipH="1" flipV="1">
            <a:off x="2446021" y="5702251"/>
            <a:ext cx="542155" cy="39604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V="1">
            <a:off x="6514596" y="5655752"/>
            <a:ext cx="726997" cy="2445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H="1" flipV="1">
            <a:off x="6991378" y="3717384"/>
            <a:ext cx="100567" cy="53528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EFB97FF-3322-F240-A493-06A20ED78ED9}"/>
              </a:ext>
            </a:extLst>
          </p:cNvPr>
          <p:cNvCxnSpPr>
            <a:cxnSpLocks/>
          </p:cNvCxnSpPr>
          <p:nvPr/>
        </p:nvCxnSpPr>
        <p:spPr>
          <a:xfrm flipV="1">
            <a:off x="2563336" y="495601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109940A-CB63-5545-B046-1BD2E6FD2AAC}"/>
              </a:ext>
            </a:extLst>
          </p:cNvPr>
          <p:cNvSpPr txBox="1"/>
          <p:nvPr/>
        </p:nvSpPr>
        <p:spPr>
          <a:xfrm rot="20644908">
            <a:off x="2406027" y="4743218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26" name="Frame 25">
            <a:extLst>
              <a:ext uri="{FF2B5EF4-FFF2-40B4-BE49-F238E27FC236}">
                <a16:creationId xmlns:a16="http://schemas.microsoft.com/office/drawing/2014/main" id="{6972A966-6446-5A4C-A432-F3E20F657C30}"/>
              </a:ext>
            </a:extLst>
          </p:cNvPr>
          <p:cNvSpPr/>
          <p:nvPr/>
        </p:nvSpPr>
        <p:spPr>
          <a:xfrm>
            <a:off x="8749749" y="2653749"/>
            <a:ext cx="347869" cy="327991"/>
          </a:xfrm>
          <a:prstGeom prst="frame">
            <a:avLst>
              <a:gd name="adj1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42130D7C-4E8F-A86B-0FF7-9FDC18D437AF}"/>
              </a:ext>
            </a:extLst>
          </p:cNvPr>
          <p:cNvSpPr txBox="1">
            <a:spLocks/>
          </p:cNvSpPr>
          <p:nvPr/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Structured, Point-matched, Multiblock Grids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95C57-FE97-2B6D-AE56-892C935B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6F2BB2-CEFB-2893-9440-978CCCE67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F7653A-5E0B-13A7-BCB1-8765D4FA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5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378D3A8-70E8-E84F-9834-45B2B6AE6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884" y="2804644"/>
            <a:ext cx="7315200" cy="3901440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D588A5A-7869-6640-B4D6-1A726B1D82BC}"/>
              </a:ext>
            </a:extLst>
          </p:cNvPr>
          <p:cNvSpPr txBox="1">
            <a:spLocks/>
          </p:cNvSpPr>
          <p:nvPr/>
        </p:nvSpPr>
        <p:spPr>
          <a:xfrm>
            <a:off x="838200" y="1021982"/>
            <a:ext cx="6479458" cy="1583901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solidFill>
              <a:srgbClr val="FFC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en-US" sz="2000" i="1" dirty="0">
                <a:solidFill>
                  <a:schemeClr val="tx1">
                    <a:alpha val="80000"/>
                  </a:schemeClr>
                </a:solidFill>
              </a:rPr>
              <a:t>Block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3D volumes made of an ordered collection of hexahedral elements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I x J x K dimensions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6 faces – Domains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Point-matched - Adjacent blocks share faces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6318716" y="5778014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6971733" y="4245851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2956028" y="6001726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 flipH="1" flipV="1">
            <a:off x="2446021" y="5702251"/>
            <a:ext cx="542155" cy="39604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V="1">
            <a:off x="6514596" y="5655752"/>
            <a:ext cx="726997" cy="2445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H="1" flipV="1">
            <a:off x="6991378" y="3717384"/>
            <a:ext cx="100567" cy="53528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EFB97FF-3322-F240-A493-06A20ED78ED9}"/>
              </a:ext>
            </a:extLst>
          </p:cNvPr>
          <p:cNvCxnSpPr>
            <a:cxnSpLocks/>
          </p:cNvCxnSpPr>
          <p:nvPr/>
        </p:nvCxnSpPr>
        <p:spPr>
          <a:xfrm flipV="1">
            <a:off x="2563336" y="495601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109940A-CB63-5545-B046-1BD2E6FD2AAC}"/>
              </a:ext>
            </a:extLst>
          </p:cNvPr>
          <p:cNvSpPr txBox="1"/>
          <p:nvPr/>
        </p:nvSpPr>
        <p:spPr>
          <a:xfrm rot="20644908">
            <a:off x="2406027" y="4743218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26" name="Frame 25">
            <a:extLst>
              <a:ext uri="{FF2B5EF4-FFF2-40B4-BE49-F238E27FC236}">
                <a16:creationId xmlns:a16="http://schemas.microsoft.com/office/drawing/2014/main" id="{6972A966-6446-5A4C-A432-F3E20F657C30}"/>
              </a:ext>
            </a:extLst>
          </p:cNvPr>
          <p:cNvSpPr/>
          <p:nvPr/>
        </p:nvSpPr>
        <p:spPr>
          <a:xfrm>
            <a:off x="8749749" y="2653749"/>
            <a:ext cx="347869" cy="327991"/>
          </a:xfrm>
          <a:prstGeom prst="frame">
            <a:avLst>
              <a:gd name="adj1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2AFF1EF6-2B57-E100-92FF-D6C5113E053D}"/>
              </a:ext>
            </a:extLst>
          </p:cNvPr>
          <p:cNvSpPr txBox="1">
            <a:spLocks/>
          </p:cNvSpPr>
          <p:nvPr/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Structured, Point-matched, Multiblock Grids - Block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0DA82-3D47-C499-6733-F8EB858A5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9EA16F-7D21-9AAF-2D13-8E8BC2F39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992C43B-BFBF-4C50-2DA0-57CD2D37E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7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378D3A8-70E8-E84F-9834-45B2B6AE6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884" y="2804644"/>
            <a:ext cx="7315200" cy="3901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6318716" y="5778014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6971733" y="4245851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2956028" y="6001726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 flipH="1" flipV="1">
            <a:off x="2446021" y="5702251"/>
            <a:ext cx="542155" cy="39604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V="1">
            <a:off x="6514596" y="5655752"/>
            <a:ext cx="726997" cy="2445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H="1" flipV="1">
            <a:off x="6991378" y="3717384"/>
            <a:ext cx="100567" cy="53528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BDD6556-2068-4D4D-A93E-D4E571CD2F2B}"/>
              </a:ext>
            </a:extLst>
          </p:cNvPr>
          <p:cNvCxnSpPr>
            <a:cxnSpLocks/>
          </p:cNvCxnSpPr>
          <p:nvPr/>
        </p:nvCxnSpPr>
        <p:spPr>
          <a:xfrm flipV="1">
            <a:off x="2563336" y="495601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A49539B-7217-C64C-8A23-5BC3F76A4BFB}"/>
              </a:ext>
            </a:extLst>
          </p:cNvPr>
          <p:cNvSpPr txBox="1"/>
          <p:nvPr/>
        </p:nvSpPr>
        <p:spPr>
          <a:xfrm rot="20644908">
            <a:off x="2406027" y="4743218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9E74ED76-9E09-8B45-B6D2-E71DF14FDDE4}"/>
              </a:ext>
            </a:extLst>
          </p:cNvPr>
          <p:cNvSpPr txBox="1">
            <a:spLocks/>
          </p:cNvSpPr>
          <p:nvPr/>
        </p:nvSpPr>
        <p:spPr>
          <a:xfrm>
            <a:off x="838200" y="1022114"/>
            <a:ext cx="6327193" cy="1618125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solidFill>
              <a:srgbClr val="FFC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en-US" sz="2000" i="1" dirty="0">
                <a:solidFill>
                  <a:schemeClr val="tx1">
                    <a:alpha val="80000"/>
                  </a:schemeClr>
                </a:solidFill>
              </a:rPr>
              <a:t>Domain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2D face made of an ordered collection of quadrilateral elements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I x J, or I x K, or J x K dimensions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4 edges – Connectors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Point-matched - Adjacent domains share edges</a:t>
            </a: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902E18FE-AAE1-954B-A040-5B82EB9C0266}"/>
              </a:ext>
            </a:extLst>
          </p:cNvPr>
          <p:cNvSpPr/>
          <p:nvPr/>
        </p:nvSpPr>
        <p:spPr>
          <a:xfrm>
            <a:off x="8749749" y="2653749"/>
            <a:ext cx="347869" cy="327991"/>
          </a:xfrm>
          <a:prstGeom prst="frame">
            <a:avLst>
              <a:gd name="adj1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403A7B-4B01-4C43-9BE0-E663D13AAAFA}"/>
              </a:ext>
            </a:extLst>
          </p:cNvPr>
          <p:cNvSpPr txBox="1"/>
          <p:nvPr/>
        </p:nvSpPr>
        <p:spPr>
          <a:xfrm rot="20527374">
            <a:off x="4661035" y="4835809"/>
            <a:ext cx="931986" cy="307777"/>
          </a:xfrm>
          <a:prstGeom prst="rect">
            <a:avLst/>
          </a:prstGeom>
          <a:solidFill>
            <a:schemeClr val="bg1"/>
          </a:solidFill>
          <a:effectLst>
            <a:softEdge rad="38100"/>
          </a:effectLst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</a:rPr>
              <a:t>J-min face</a:t>
            </a:r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D414F7B4-046C-74AC-3ABA-B9262221B8C3}"/>
              </a:ext>
            </a:extLst>
          </p:cNvPr>
          <p:cNvSpPr txBox="1">
            <a:spLocks/>
          </p:cNvSpPr>
          <p:nvPr/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Structured, Point-matched, Multiblock Grids - Domain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99AF27-DAE1-55D5-2E93-C4AFC5497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E1EA5-8AE6-60E4-0F78-D6856D775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02594-366B-C57C-3AAB-941A9294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4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378D3A8-70E8-E84F-9834-45B2B6AE6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884" y="2804644"/>
            <a:ext cx="7315200" cy="3901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6318716" y="5778014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6971733" y="4245851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2956028" y="6001726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 flipH="1" flipV="1">
            <a:off x="2446021" y="5702251"/>
            <a:ext cx="542155" cy="39604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V="1">
            <a:off x="6514596" y="5655752"/>
            <a:ext cx="726997" cy="2445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H="1" flipV="1">
            <a:off x="6991378" y="3717384"/>
            <a:ext cx="100567" cy="53528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30A2082-8A3B-A34B-8AE9-2F4BFA40D52E}"/>
              </a:ext>
            </a:extLst>
          </p:cNvPr>
          <p:cNvCxnSpPr>
            <a:cxnSpLocks/>
          </p:cNvCxnSpPr>
          <p:nvPr/>
        </p:nvCxnSpPr>
        <p:spPr>
          <a:xfrm flipV="1">
            <a:off x="2563336" y="495601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B3E186B-C4B4-0A44-998B-D8E6CB8C11EF}"/>
              </a:ext>
            </a:extLst>
          </p:cNvPr>
          <p:cNvSpPr txBox="1"/>
          <p:nvPr/>
        </p:nvSpPr>
        <p:spPr>
          <a:xfrm rot="20644908">
            <a:off x="2406027" y="4743218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0B680621-05AD-E14A-A599-E208EB8B4793}"/>
              </a:ext>
            </a:extLst>
          </p:cNvPr>
          <p:cNvSpPr txBox="1">
            <a:spLocks/>
          </p:cNvSpPr>
          <p:nvPr/>
        </p:nvSpPr>
        <p:spPr>
          <a:xfrm>
            <a:off x="838200" y="1023442"/>
            <a:ext cx="6327193" cy="1004758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solidFill>
              <a:srgbClr val="FFC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en-US" sz="2000" i="1" dirty="0">
                <a:solidFill>
                  <a:schemeClr val="tx1">
                    <a:alpha val="80000"/>
                  </a:schemeClr>
                </a:solidFill>
              </a:rPr>
              <a:t>Connector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1D curve or line segment made of an ordered collection of points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I, or J, or K dimensions</a:t>
            </a:r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id="{92977D93-B057-CC41-A0F9-19067F4124F3}"/>
              </a:ext>
            </a:extLst>
          </p:cNvPr>
          <p:cNvSpPr/>
          <p:nvPr/>
        </p:nvSpPr>
        <p:spPr>
          <a:xfrm>
            <a:off x="8749749" y="2653749"/>
            <a:ext cx="347869" cy="327991"/>
          </a:xfrm>
          <a:prstGeom prst="frame">
            <a:avLst>
              <a:gd name="adj1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9404F4C-FAF7-EF65-5025-BBEC033802F6}"/>
              </a:ext>
            </a:extLst>
          </p:cNvPr>
          <p:cNvSpPr txBox="1">
            <a:spLocks/>
          </p:cNvSpPr>
          <p:nvPr/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Structured, Point-matched, Multiblock Grids - Connector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A020F0-8E1C-1708-0060-64DD92EF4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4279BC-A4CA-CB00-90B7-23BA95EAC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95B4A-01BE-380B-1D19-2664D9711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7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378D3A8-70E8-E84F-9834-45B2B6AE6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8884" y="2804644"/>
            <a:ext cx="7315200" cy="3901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6318716" y="5778014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6971733" y="4245851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2956028" y="6001726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 flipH="1" flipV="1">
            <a:off x="2446021" y="5702251"/>
            <a:ext cx="542155" cy="39604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V="1">
            <a:off x="6514596" y="5655752"/>
            <a:ext cx="726997" cy="2445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H="1" flipV="1">
            <a:off x="6991378" y="3717384"/>
            <a:ext cx="100567" cy="535281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4D7045-7072-AA4A-8235-BB36BDFB2CD3}"/>
              </a:ext>
            </a:extLst>
          </p:cNvPr>
          <p:cNvCxnSpPr>
            <a:cxnSpLocks/>
          </p:cNvCxnSpPr>
          <p:nvPr/>
        </p:nvCxnSpPr>
        <p:spPr>
          <a:xfrm flipV="1">
            <a:off x="2563336" y="495601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AC227F1-C7FE-FE4F-BDF2-4A7B44E2672D}"/>
              </a:ext>
            </a:extLst>
          </p:cNvPr>
          <p:cNvSpPr txBox="1"/>
          <p:nvPr/>
        </p:nvSpPr>
        <p:spPr>
          <a:xfrm rot="20644908">
            <a:off x="2406027" y="4743218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CF765FD9-2DFA-DE44-8985-8D4E61BD2B35}"/>
              </a:ext>
            </a:extLst>
          </p:cNvPr>
          <p:cNvSpPr txBox="1">
            <a:spLocks/>
          </p:cNvSpPr>
          <p:nvPr/>
        </p:nvSpPr>
        <p:spPr>
          <a:xfrm>
            <a:off x="838200" y="1019406"/>
            <a:ext cx="6597446" cy="1492103"/>
          </a:xfrm>
          <a:prstGeom prst="rect">
            <a:avLst/>
          </a:prstGeom>
          <a:solidFill>
            <a:schemeClr val="bg1">
              <a:alpha val="85000"/>
            </a:schemeClr>
          </a:solidFill>
          <a:ln w="38100">
            <a:solidFill>
              <a:srgbClr val="FFC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/>
            <a:r>
              <a:rPr lang="en-US" sz="2000" i="1" dirty="0">
                <a:solidFill>
                  <a:schemeClr val="tx1">
                    <a:alpha val="80000"/>
                  </a:schemeClr>
                </a:solidFill>
              </a:rPr>
              <a:t>Database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Geometry entities that define the shape of the vehicle being gridded</a:t>
            </a:r>
          </a:p>
          <a:p>
            <a:pPr marL="800100" lvl="1"/>
            <a:r>
              <a:rPr lang="en-US" sz="1600" i="1" dirty="0">
                <a:solidFill>
                  <a:schemeClr val="tx1">
                    <a:alpha val="80000"/>
                  </a:schemeClr>
                </a:solidFill>
              </a:rPr>
              <a:t>Surface grids comprised of connectors and domains are projected onto, or created directly on the database ensuring the shape of the grid matches the shape of the geometry</a:t>
            </a: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5BFD1E8D-98F2-9D4F-8465-D6A9B13F9228}"/>
              </a:ext>
            </a:extLst>
          </p:cNvPr>
          <p:cNvSpPr/>
          <p:nvPr/>
        </p:nvSpPr>
        <p:spPr>
          <a:xfrm>
            <a:off x="8749749" y="2653749"/>
            <a:ext cx="347869" cy="327991"/>
          </a:xfrm>
          <a:prstGeom prst="frame">
            <a:avLst>
              <a:gd name="adj1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A2D70E0-1B20-ECCA-1544-48F17A173A66}"/>
              </a:ext>
            </a:extLst>
          </p:cNvPr>
          <p:cNvSpPr txBox="1">
            <a:spLocks/>
          </p:cNvSpPr>
          <p:nvPr/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Structured, Point-matched, Multiblock Grids - Database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C0EF8-B66E-DF54-6D4C-ACF6EBB6E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9074B-A325-2A3A-2757-A72730B93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8605B-5E33-C750-94D0-14967C1D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9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A542A71-678E-9A49-AE49-60B13B6776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89"/>
          <a:stretch/>
        </p:blipFill>
        <p:spPr>
          <a:xfrm>
            <a:off x="7311053" y="1028778"/>
            <a:ext cx="3459076" cy="532757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028777"/>
            <a:ext cx="5598079" cy="5327572"/>
          </a:xfrm>
          <a:solidFill>
            <a:schemeClr val="bg1"/>
          </a:solidFill>
          <a:effectLst>
            <a:softEdge rad="508000"/>
          </a:effectLst>
        </p:spPr>
        <p:txBody>
          <a:bodyPr>
            <a:normAutofit/>
          </a:bodyPr>
          <a:lstStyle/>
          <a:p>
            <a:pPr marL="400050"/>
            <a:r>
              <a:rPr lang="en-US" sz="2000" dirty="0"/>
              <a:t>We know what makes a good structured grid</a:t>
            </a:r>
          </a:p>
          <a:p>
            <a:pPr marL="800100" lvl="1"/>
            <a:r>
              <a:rPr lang="en-US" sz="1700" dirty="0"/>
              <a:t>Surface orthogonality</a:t>
            </a:r>
          </a:p>
          <a:p>
            <a:pPr marL="800100" lvl="1"/>
            <a:r>
              <a:rPr lang="en-US" sz="1700" dirty="0"/>
              <a:t>Viscous spacing with low cell Reynolds number at the wall; ~1</a:t>
            </a:r>
          </a:p>
          <a:p>
            <a:pPr marL="800100" lvl="1"/>
            <a:r>
              <a:rPr lang="en-US" sz="1700" dirty="0"/>
              <a:t>Controlled stretching ratios;</a:t>
            </a:r>
          </a:p>
          <a:p>
            <a:pPr marL="800100" lvl="1"/>
            <a:r>
              <a:rPr lang="en-US" sz="1700" dirty="0"/>
              <a:t>Grid aligned to the bow shock</a:t>
            </a:r>
          </a:p>
          <a:p>
            <a:pPr marL="800100" lvl="1"/>
            <a:r>
              <a:rPr lang="en-US" sz="1700" dirty="0"/>
              <a:t>Unbroken grid lines that extend from the vehicle surface to the outer boundary</a:t>
            </a:r>
          </a:p>
          <a:p>
            <a:pPr marL="800100" lvl="1"/>
            <a:r>
              <a:rPr lang="en-US" sz="1700" dirty="0"/>
              <a:t>Singularity free (3D)</a:t>
            </a:r>
          </a:p>
          <a:p>
            <a:pPr marL="800100" lvl="1"/>
            <a:r>
              <a:rPr lang="en-US" sz="1700" dirty="0"/>
              <a:t>Nose patch corners far from stagnation point </a:t>
            </a:r>
          </a:p>
          <a:p>
            <a:pPr marL="571500" lvl="1" indent="0">
              <a:buNone/>
            </a:pPr>
            <a:endParaRPr lang="en-US" sz="2000" dirty="0"/>
          </a:p>
          <a:p>
            <a:r>
              <a:rPr lang="en-US" sz="2000" dirty="0"/>
              <a:t>Chief difficulties</a:t>
            </a:r>
          </a:p>
          <a:p>
            <a:pPr marL="800100" lvl="1"/>
            <a:r>
              <a:rPr lang="en-US" sz="1700" dirty="0"/>
              <a:t>Square peg – round hole</a:t>
            </a:r>
          </a:p>
          <a:p>
            <a:pPr marL="800100" lvl="1"/>
            <a:r>
              <a:rPr lang="en-US" sz="1700" dirty="0"/>
              <a:t>Impractical – hand crafting difficulty and time</a:t>
            </a:r>
          </a:p>
          <a:p>
            <a:pPr marL="800100" lvl="1"/>
            <a:r>
              <a:rPr lang="en-US" sz="1700" dirty="0"/>
              <a:t>Local modifications – global effects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41CFC-2271-9D4C-BC1A-E4EF74A9B8EF}"/>
              </a:ext>
            </a:extLst>
          </p:cNvPr>
          <p:cNvSpPr txBox="1"/>
          <p:nvPr/>
        </p:nvSpPr>
        <p:spPr>
          <a:xfrm flipH="1">
            <a:off x="9429275" y="3385580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8F76E-89F8-8642-BAFD-74A48E449E1B}"/>
              </a:ext>
            </a:extLst>
          </p:cNvPr>
          <p:cNvSpPr txBox="1"/>
          <p:nvPr/>
        </p:nvSpPr>
        <p:spPr>
          <a:xfrm>
            <a:off x="10888394" y="3618886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D72D4C-51F4-E845-B6DF-D3797FB4612C}"/>
              </a:ext>
            </a:extLst>
          </p:cNvPr>
          <p:cNvSpPr txBox="1"/>
          <p:nvPr/>
        </p:nvSpPr>
        <p:spPr>
          <a:xfrm>
            <a:off x="10163235" y="4469038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B7A254-3038-7A45-8F79-15607417DCB2}"/>
              </a:ext>
            </a:extLst>
          </p:cNvPr>
          <p:cNvCxnSpPr>
            <a:cxnSpLocks/>
          </p:cNvCxnSpPr>
          <p:nvPr/>
        </p:nvCxnSpPr>
        <p:spPr>
          <a:xfrm>
            <a:off x="9676219" y="4249438"/>
            <a:ext cx="487017" cy="45231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F3C2C1-1C0F-C74B-9FF3-A984493D7B19}"/>
              </a:ext>
            </a:extLst>
          </p:cNvPr>
          <p:cNvCxnSpPr>
            <a:cxnSpLocks/>
          </p:cNvCxnSpPr>
          <p:nvPr/>
        </p:nvCxnSpPr>
        <p:spPr>
          <a:xfrm flipH="1">
            <a:off x="9636634" y="3507724"/>
            <a:ext cx="602124" cy="1101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9D3721-5A5B-3946-A789-DFE365426FB1}"/>
              </a:ext>
            </a:extLst>
          </p:cNvPr>
          <p:cNvCxnSpPr>
            <a:cxnSpLocks/>
          </p:cNvCxnSpPr>
          <p:nvPr/>
        </p:nvCxnSpPr>
        <p:spPr>
          <a:xfrm flipV="1">
            <a:off x="10535033" y="3847244"/>
            <a:ext cx="411213" cy="304448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6523A1-AD77-A54C-83A8-24C569C8FBCF}"/>
              </a:ext>
            </a:extLst>
          </p:cNvPr>
          <p:cNvCxnSpPr>
            <a:cxnSpLocks/>
          </p:cNvCxnSpPr>
          <p:nvPr/>
        </p:nvCxnSpPr>
        <p:spPr>
          <a:xfrm flipH="1">
            <a:off x="10866389" y="3162922"/>
            <a:ext cx="407504" cy="21787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DFFE640-FABC-4A4C-B953-B8BDE64E3163}"/>
              </a:ext>
            </a:extLst>
          </p:cNvPr>
          <p:cNvSpPr txBox="1"/>
          <p:nvPr/>
        </p:nvSpPr>
        <p:spPr>
          <a:xfrm rot="19825798">
            <a:off x="10663346" y="2877333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FA045B11-EE18-5E8E-EE0C-7CD8E59554D6}"/>
              </a:ext>
            </a:extLst>
          </p:cNvPr>
          <p:cNvSpPr txBox="1">
            <a:spLocks/>
          </p:cNvSpPr>
          <p:nvPr/>
        </p:nvSpPr>
        <p:spPr>
          <a:xfrm>
            <a:off x="838200" y="351375"/>
            <a:ext cx="10515600" cy="511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What Makes a Good Aerothermodynamic Grid?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96C08-E5AD-CD02-AEB5-2AD9F0FAF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B38E-89E0-943A-7413-4BC9DC46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5C5B44C-0E44-90AB-80FF-89BC4FF70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1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078188"/>
            <a:ext cx="9967452" cy="3542973"/>
          </a:xfrm>
        </p:spPr>
        <p:txBody>
          <a:bodyPr/>
          <a:lstStyle/>
          <a:p>
            <a:pPr marL="400050"/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What makes a good grid?</a:t>
            </a:r>
          </a:p>
          <a:p>
            <a:pPr marL="800100" lvl="1"/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Focus on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aeroheating</a:t>
            </a:r>
            <a:endParaRPr lang="en-US" sz="1600" dirty="0">
              <a:solidFill>
                <a:schemeClr val="bg1">
                  <a:lumMod val="85000"/>
                </a:schemeClr>
              </a:solidFill>
            </a:endParaRPr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b="1" dirty="0"/>
              <a:t>Example Workflow</a:t>
            </a:r>
          </a:p>
          <a:p>
            <a:pPr marL="800100" lvl="1"/>
            <a:r>
              <a:rPr lang="en-US" sz="1600" b="1" dirty="0"/>
              <a:t>Step through an example grid generation workflow - Inflatable reentry vehicle</a:t>
            </a:r>
          </a:p>
          <a:p>
            <a:pPr marL="57150" indent="0">
              <a:buNone/>
            </a:pPr>
            <a:endParaRPr lang="en-US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4000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Issues &amp; Advancements</a:t>
            </a:r>
          </a:p>
          <a:p>
            <a:pPr marL="800100"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Briefly mention where typical aerothermodynamics grids give us trouble and some ways forward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CBF83-C064-85C3-A563-35505E804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2CB17-0B0E-8427-7B51-6C5D7E00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509AC-94F4-9017-4BA8-5BEF483E1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3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Workflow Setup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6A7DBB9-AFE1-944B-90DA-15410A8AED55}"/>
              </a:ext>
            </a:extLst>
          </p:cNvPr>
          <p:cNvSpPr txBox="1">
            <a:spLocks/>
          </p:cNvSpPr>
          <p:nvPr/>
        </p:nvSpPr>
        <p:spPr>
          <a:xfrm>
            <a:off x="838200" y="1082375"/>
            <a:ext cx="10515600" cy="531609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>
                <a:latin typeface="Helvetica" pitchFamily="2" charset="0"/>
              </a:rPr>
              <a:t>Axisymmetric Geometry</a:t>
            </a:r>
          </a:p>
          <a:p>
            <a:pPr marL="4000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>
                <a:latin typeface="Helvetica" pitchFamily="2" charset="0"/>
              </a:rPr>
              <a:t>Grid Generation Tool – </a:t>
            </a:r>
            <a:r>
              <a:rPr lang="en-US" sz="2000" b="0" dirty="0" err="1">
                <a:latin typeface="Helvetica" pitchFamily="2" charset="0"/>
              </a:rPr>
              <a:t>PointWise</a:t>
            </a:r>
            <a:endParaRPr lang="en-US" sz="2000" b="0" dirty="0">
              <a:latin typeface="Helvetica" pitchFamily="2" charset="0"/>
            </a:endParaRP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 err="1">
                <a:latin typeface="Helvetica" pitchFamily="2" charset="0"/>
              </a:rPr>
              <a:t>PointWise</a:t>
            </a:r>
            <a:r>
              <a:rPr lang="en-US" sz="1600" dirty="0">
                <a:latin typeface="Helvetica" pitchFamily="2" charset="0"/>
              </a:rPr>
              <a:t>, Inc.</a:t>
            </a: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Follow-on software tool after </a:t>
            </a:r>
            <a:r>
              <a:rPr lang="en-US" sz="1600" dirty="0" err="1">
                <a:latin typeface="Helvetica" pitchFamily="2" charset="0"/>
              </a:rPr>
              <a:t>Gridgen</a:t>
            </a:r>
            <a:endParaRPr lang="en-US" sz="1600" dirty="0">
              <a:latin typeface="Helvetica" pitchFamily="2" charset="0"/>
            </a:endParaRP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Structured and Unstructured (including hybrid and viscous) mesh creation and modification</a:t>
            </a: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Flexible CAD import, modification (quilting, cutting, etc.) and basic surface creation</a:t>
            </a: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Scriptable</a:t>
            </a:r>
          </a:p>
          <a:p>
            <a:pPr marL="4000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b="0" dirty="0">
                <a:latin typeface="Helvetica" pitchFamily="2" charset="0"/>
              </a:rPr>
              <a:t>Grid Interpolation Tool – </a:t>
            </a:r>
            <a:r>
              <a:rPr lang="en-US" sz="2000" b="0" dirty="0" err="1">
                <a:latin typeface="Helvetica" pitchFamily="2" charset="0"/>
              </a:rPr>
              <a:t>Radial_interp</a:t>
            </a:r>
            <a:endParaRPr lang="en-US" sz="2000" b="0" dirty="0">
              <a:latin typeface="Helvetica" pitchFamily="2" charset="0"/>
            </a:endParaRP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Developed by David Saunders (AMA, Inc., ARC-TSA)</a:t>
            </a: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i="1" dirty="0">
                <a:latin typeface="Helvetica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https://sourceforge.net/projects/cfdutilities/files/RADIAL_INTERP/</a:t>
            </a:r>
            <a:endParaRPr lang="en-US" sz="1600" i="1" dirty="0">
              <a:latin typeface="Helvetica" pitchFamily="2" charset="0"/>
            </a:endParaRP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Generates a new volume grid or </a:t>
            </a:r>
            <a:r>
              <a:rPr lang="en-US" sz="1600" dirty="0" err="1">
                <a:latin typeface="Helvetica" pitchFamily="2" charset="0"/>
              </a:rPr>
              <a:t>flowfield</a:t>
            </a:r>
            <a:r>
              <a:rPr lang="en-US" sz="1600" dirty="0">
                <a:latin typeface="Helvetica" pitchFamily="2" charset="0"/>
              </a:rPr>
              <a:t> from the original volume data and a new surface, or volume, grid</a:t>
            </a:r>
          </a:p>
          <a:p>
            <a:pPr marL="800100"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Helvetica" pitchFamily="2" charset="0"/>
              </a:rPr>
              <a:t>Assumes:</a:t>
            </a:r>
          </a:p>
          <a:p>
            <a:pPr marL="1257300" lvl="2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Plot3D, multiblock structured grids</a:t>
            </a:r>
          </a:p>
          <a:p>
            <a:pPr marL="1257300" lvl="2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pitchFamily="2" charset="0"/>
              </a:rPr>
              <a:t>One layer of blocks from the geometry surface to the outer boundary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452F3B-14A5-E352-F423-8F663712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FE2BF-E83D-BE93-0DD0-FDD9B89F7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6405A-B2E7-E022-D81C-1996C4C5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107685"/>
            <a:ext cx="10515600" cy="5541380"/>
          </a:xfrm>
        </p:spPr>
        <p:txBody>
          <a:bodyPr/>
          <a:lstStyle/>
          <a:p>
            <a:pPr marL="400050">
              <a:buFont typeface="+mj-lt"/>
              <a:buAutoNum type="arabicPeriod"/>
            </a:pPr>
            <a:r>
              <a:rPr lang="en-US" sz="2000" dirty="0"/>
              <a:t>Create connectors that conform to the vehicle’s outer mold line (OML) along one half of the symmetry plane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Dimension the connectors and distribute the points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Extrude a 2D grid using hyperbolic grid solver through the boundary layer</a:t>
            </a:r>
          </a:p>
          <a:p>
            <a:pPr marL="400050">
              <a:buFont typeface="+mj-lt"/>
              <a:buAutoNum type="arabicPeriod"/>
            </a:pPr>
            <a:r>
              <a:rPr lang="en-US" sz="2000" dirty="0"/>
              <a:t>Use Bezier curves to create connectors that bound the extent of the 2D freestream domain; then create and smooth the domain (Elliptic)</a:t>
            </a:r>
          </a:p>
          <a:p>
            <a:pPr marL="400050">
              <a:buFont typeface="+mj-lt"/>
              <a:buAutoNum type="arabicPeriod"/>
            </a:pPr>
            <a:r>
              <a:rPr lang="en-US" sz="2000" dirty="0"/>
              <a:t>Extrude (rotate) the 2D domain 180-degrees to create a 3D volume grid with symmetry plane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Replace poles on the surface grid with H-grid patches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Use </a:t>
            </a:r>
            <a:r>
              <a:rPr lang="en-US" sz="2000" dirty="0" err="1"/>
              <a:t>Radial_interp</a:t>
            </a:r>
            <a:r>
              <a:rPr lang="en-US" sz="2000" dirty="0"/>
              <a:t> to create a new 3D volume grid without poles</a:t>
            </a:r>
          </a:p>
          <a:p>
            <a:pPr marL="400050">
              <a:lnSpc>
                <a:spcPct val="150000"/>
              </a:lnSpc>
              <a:buFont typeface="+mj-lt"/>
              <a:buAutoNum type="arabicPeriod"/>
            </a:pPr>
            <a:r>
              <a:rPr lang="en-US" sz="2000" dirty="0"/>
              <a:t>Define boundary conditions</a:t>
            </a:r>
          </a:p>
          <a:p>
            <a:pPr marL="400050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Basic Workflow Procedure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712BF-19B3-F11F-0DB6-D9B2F79B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46596-2FB5-4CCE-ECC6-CF32FC531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DCF38-7CA5-19C2-E6F5-B8F075F56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6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E9492D3-9343-4E4F-AF0B-3A410ABFD6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" t="24000" r="24528" b="44000"/>
          <a:stretch/>
        </p:blipFill>
        <p:spPr>
          <a:xfrm>
            <a:off x="2667000" y="2057400"/>
            <a:ext cx="6858000" cy="2743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66551"/>
            <a:ext cx="4731327" cy="1223848"/>
          </a:xfrm>
          <a:ln w="127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2000" b="1" dirty="0">
                <a:latin typeface="+mn-lt"/>
              </a:rPr>
              <a:t>Draw surface centerline on appropriate DB surfaces</a:t>
            </a:r>
          </a:p>
          <a:p>
            <a:pPr lvl="1"/>
            <a:r>
              <a:rPr lang="en-US" sz="1600" dirty="0">
                <a:latin typeface="+mn-lt"/>
              </a:rPr>
              <a:t>Ensure that surface grid points constrained DB surface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1. Create Connectors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3E742F-A1D8-A247-9569-869FB7692A26}"/>
              </a:ext>
            </a:extLst>
          </p:cNvPr>
          <p:cNvCxnSpPr>
            <a:cxnSpLocks/>
          </p:cNvCxnSpPr>
          <p:nvPr/>
        </p:nvCxnSpPr>
        <p:spPr>
          <a:xfrm flipV="1">
            <a:off x="5569527" y="4664001"/>
            <a:ext cx="197931" cy="3025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222E6367-F417-1C40-8BDE-7873079F1188}"/>
              </a:ext>
            </a:extLst>
          </p:cNvPr>
          <p:cNvSpPr/>
          <p:nvPr/>
        </p:nvSpPr>
        <p:spPr>
          <a:xfrm>
            <a:off x="682150" y="1083217"/>
            <a:ext cx="10671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57200">
              <a:buClr>
                <a:schemeClr val="accent2">
                  <a:lumMod val="75000"/>
                </a:schemeClr>
              </a:buClr>
              <a:buFont typeface="+mj-lt"/>
              <a:buAutoNum type="arabicPeriod"/>
            </a:pPr>
            <a:r>
              <a:rPr lang="en-US" sz="2000" b="1" dirty="0"/>
              <a:t>Create connectors that conform to the vehicle’s outer mold line (OML) along one half of the symmetry plane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9997BF1-C68E-8D4B-9D32-118935E962E2}"/>
              </a:ext>
            </a:extLst>
          </p:cNvPr>
          <p:cNvCxnSpPr>
            <a:cxnSpLocks/>
          </p:cNvCxnSpPr>
          <p:nvPr/>
        </p:nvCxnSpPr>
        <p:spPr>
          <a:xfrm>
            <a:off x="6680200" y="1636405"/>
            <a:ext cx="0" cy="4095656"/>
          </a:xfrm>
          <a:prstGeom prst="line">
            <a:avLst/>
          </a:prstGeom>
          <a:ln w="88900"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06C956-9419-C94E-B144-4BAB612F7828}"/>
              </a:ext>
            </a:extLst>
          </p:cNvPr>
          <p:cNvCxnSpPr>
            <a:cxnSpLocks/>
          </p:cNvCxnSpPr>
          <p:nvPr/>
        </p:nvCxnSpPr>
        <p:spPr>
          <a:xfrm rot="17211752" flipV="1">
            <a:off x="6158866" y="5142763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109253B-1903-C740-BE3B-0AFD4575D732}"/>
              </a:ext>
            </a:extLst>
          </p:cNvPr>
          <p:cNvSpPr txBox="1"/>
          <p:nvPr/>
        </p:nvSpPr>
        <p:spPr>
          <a:xfrm rot="16256660">
            <a:off x="5967395" y="5335135"/>
            <a:ext cx="641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FFC45A-EB0D-708B-F57C-295471B3B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A1172-1012-980B-052B-997BBB027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FD0D71F-5B7D-EEF0-751D-E51C4F61D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2BD097A2-3653-B362-178F-C0C0094AF5DD}"/>
              </a:ext>
            </a:extLst>
          </p:cNvPr>
          <p:cNvSpPr txBox="1">
            <a:spLocks/>
          </p:cNvSpPr>
          <p:nvPr/>
        </p:nvSpPr>
        <p:spPr>
          <a:xfrm>
            <a:off x="8032830" y="3819646"/>
            <a:ext cx="3320968" cy="2536704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tx1"/>
              </a:buClr>
            </a:pPr>
            <a:r>
              <a:rPr lang="en-US" sz="2000" b="1" dirty="0">
                <a:latin typeface="+mn-lt"/>
              </a:rPr>
              <a:t>Pointwise Database (geometry definition)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sz="1600" dirty="0">
                <a:latin typeface="+mn-lt"/>
              </a:rPr>
              <a:t>Technical drawing or analytic definition – create within PW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sz="1600" dirty="0">
                <a:latin typeface="+mn-lt"/>
              </a:rPr>
              <a:t>CAD or surface grid – CAD cleanup, quilting, intersecting/cutting, etc.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3AD6D0-3D5C-6BCF-A366-191E90635E10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8970380" y="3038354"/>
            <a:ext cx="722934" cy="7812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55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0CBA9A1-8E4D-284C-9883-4E4885E7D2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10"/>
          <a:stretch/>
        </p:blipFill>
        <p:spPr>
          <a:xfrm>
            <a:off x="838201" y="1046795"/>
            <a:ext cx="2889104" cy="530955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2. Dimension and Distribute Points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3D3B570F-2DD6-2143-8C98-105431E31450}"/>
              </a:ext>
            </a:extLst>
          </p:cNvPr>
          <p:cNvSpPr txBox="1">
            <a:spLocks/>
          </p:cNvSpPr>
          <p:nvPr/>
        </p:nvSpPr>
        <p:spPr>
          <a:xfrm>
            <a:off x="6562031" y="1046792"/>
            <a:ext cx="4791770" cy="28478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2"/>
            </a:pPr>
            <a:r>
              <a:rPr lang="en-US" sz="2000" dirty="0"/>
              <a:t>Dimension the connectors, consider: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Geometry features – steps, local curvature, etc.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Local flow features – e.g., expanding flow near the max-diameter shoulder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Overall grid point count</a:t>
            </a:r>
          </a:p>
          <a:p>
            <a:pPr marL="57150" indent="0">
              <a:buNone/>
            </a:pPr>
            <a:r>
              <a:rPr lang="en-US" sz="2000" dirty="0"/>
              <a:t>      …distribute the points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Hyperbolic tangent distribution function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Keep stretching ratio ~1.2 on fine grid</a:t>
            </a:r>
          </a:p>
          <a:p>
            <a:pPr marL="400050">
              <a:buFont typeface="+mj-lt"/>
              <a:buAutoNum type="arabicPeriod" startAt="2"/>
            </a:pP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E996D6-F759-51FF-14D3-84CB079EA5C8}"/>
              </a:ext>
            </a:extLst>
          </p:cNvPr>
          <p:cNvSpPr/>
          <p:nvPr/>
        </p:nvSpPr>
        <p:spPr>
          <a:xfrm>
            <a:off x="838200" y="1046793"/>
            <a:ext cx="1085604" cy="21714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37D45-7766-5A35-5029-B81F81E3D2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9" r="21448" b="78114"/>
          <a:stretch/>
        </p:blipFill>
        <p:spPr>
          <a:xfrm>
            <a:off x="3278658" y="1046793"/>
            <a:ext cx="2351314" cy="2563306"/>
          </a:xfrm>
          <a:prstGeom prst="rect">
            <a:avLst/>
          </a:prstGeom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04278644-18B3-A857-2B7F-9E2E56CFD443}"/>
              </a:ext>
            </a:extLst>
          </p:cNvPr>
          <p:cNvSpPr/>
          <p:nvPr/>
        </p:nvSpPr>
        <p:spPr>
          <a:xfrm>
            <a:off x="2090057" y="1046793"/>
            <a:ext cx="1085604" cy="1055146"/>
          </a:xfrm>
          <a:prstGeom prst="frame">
            <a:avLst>
              <a:gd name="adj1" fmla="val 518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2CF0E9-CFF9-DE1B-CA60-C67F7D41AB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" t="6313" r="66554" b="66547"/>
          <a:stretch/>
        </p:blipFill>
        <p:spPr>
          <a:xfrm>
            <a:off x="3714848" y="2968777"/>
            <a:ext cx="1911096" cy="3387574"/>
          </a:xfrm>
          <a:prstGeom prst="rect">
            <a:avLst/>
          </a:prstGeom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9ECEFF27-AEA1-5FDF-D0E6-A0A3588E6EEF}"/>
              </a:ext>
            </a:extLst>
          </p:cNvPr>
          <p:cNvSpPr/>
          <p:nvPr/>
        </p:nvSpPr>
        <p:spPr>
          <a:xfrm>
            <a:off x="3749971" y="1046792"/>
            <a:ext cx="1911096" cy="2017048"/>
          </a:xfrm>
          <a:prstGeom prst="frame">
            <a:avLst>
              <a:gd name="adj1" fmla="val 269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A2AB52A-A1CD-9590-64E1-10EA0A378624}"/>
              </a:ext>
            </a:extLst>
          </p:cNvPr>
          <p:cNvCxnSpPr>
            <a:cxnSpLocks/>
          </p:cNvCxnSpPr>
          <p:nvPr/>
        </p:nvCxnSpPr>
        <p:spPr>
          <a:xfrm>
            <a:off x="3112662" y="1199414"/>
            <a:ext cx="637309" cy="21375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A3C2D7-2E4D-CEB3-8DF7-983C5EE6A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7FD4366-10EE-E989-E7B5-E97D90550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868FAE7-E338-4460-1140-C1C26D28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8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047" y="5357101"/>
            <a:ext cx="2357539" cy="1264474"/>
          </a:xfrm>
        </p:spPr>
        <p:txBody>
          <a:bodyPr/>
          <a:lstStyle/>
          <a:p>
            <a:r>
              <a:rPr lang="en-US" sz="1600" dirty="0"/>
              <a:t>Hyperbolic PDE – initial value problem</a:t>
            </a:r>
          </a:p>
          <a:p>
            <a:pPr lvl="1"/>
            <a:r>
              <a:rPr lang="en-US" sz="1600" dirty="0"/>
              <a:t>2D/3D extrusion method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3. Grow Boundary Layer Grid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CFB54A-AA67-6242-9BA6-999CC9893C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" b="2039"/>
          <a:stretch/>
        </p:blipFill>
        <p:spPr>
          <a:xfrm>
            <a:off x="1966246" y="1049936"/>
            <a:ext cx="2958964" cy="5571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FFA3F4-B27F-A848-A08B-B650360D4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645" y="2933603"/>
            <a:ext cx="1828800" cy="1828800"/>
          </a:xfrm>
          <a:prstGeom prst="rect">
            <a:avLst/>
          </a:prstGeom>
        </p:spPr>
      </p:pic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2BE86472-EBDC-8145-9466-9415C7502634}"/>
              </a:ext>
            </a:extLst>
          </p:cNvPr>
          <p:cNvSpPr txBox="1">
            <a:spLocks/>
          </p:cNvSpPr>
          <p:nvPr/>
        </p:nvSpPr>
        <p:spPr>
          <a:xfrm>
            <a:off x="5033065" y="1049936"/>
            <a:ext cx="6320735" cy="167899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3"/>
            </a:pPr>
            <a:r>
              <a:rPr lang="en-US" sz="2000" dirty="0"/>
              <a:t>Extrude a 2D grid using hyperbolic grid solver through the boundary layer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Ensures surface orthogonality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Try to extrude beyond local features such as high-curvature regions, cavities and steps</a:t>
            </a:r>
          </a:p>
          <a:p>
            <a:pPr marL="400050">
              <a:buFont typeface="+mj-lt"/>
              <a:buAutoNum type="arabicPeriod" startAt="3"/>
            </a:pPr>
            <a:endParaRPr lang="en-US" sz="2000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7E108D7-D482-0A43-BAA8-2CCB478C2810}"/>
              </a:ext>
            </a:extLst>
          </p:cNvPr>
          <p:cNvSpPr/>
          <p:nvPr/>
        </p:nvSpPr>
        <p:spPr>
          <a:xfrm>
            <a:off x="3234861" y="4913317"/>
            <a:ext cx="317810" cy="297011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5718785D-2B6E-5740-B94C-534C4E86C963}"/>
              </a:ext>
            </a:extLst>
          </p:cNvPr>
          <p:cNvSpPr/>
          <p:nvPr/>
        </p:nvSpPr>
        <p:spPr>
          <a:xfrm>
            <a:off x="4292646" y="2933603"/>
            <a:ext cx="1832362" cy="1839346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D4751AE-9927-CD4A-AEA1-91F0D65D3027}"/>
              </a:ext>
            </a:extLst>
          </p:cNvPr>
          <p:cNvCxnSpPr>
            <a:cxnSpLocks/>
          </p:cNvCxnSpPr>
          <p:nvPr/>
        </p:nvCxnSpPr>
        <p:spPr>
          <a:xfrm flipV="1">
            <a:off x="3552671" y="4762404"/>
            <a:ext cx="739974" cy="4479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69AB9AB-9947-034F-B3EF-44FFF54A9ED6}"/>
              </a:ext>
            </a:extLst>
          </p:cNvPr>
          <p:cNvCxnSpPr>
            <a:cxnSpLocks/>
          </p:cNvCxnSpPr>
          <p:nvPr/>
        </p:nvCxnSpPr>
        <p:spPr>
          <a:xfrm flipV="1">
            <a:off x="3549107" y="2933603"/>
            <a:ext cx="720604" cy="19721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EED5309B-249A-C747-8572-97BE9882442D}"/>
              </a:ext>
            </a:extLst>
          </p:cNvPr>
          <p:cNvSpPr txBox="1">
            <a:spLocks/>
          </p:cNvSpPr>
          <p:nvPr/>
        </p:nvSpPr>
        <p:spPr>
          <a:xfrm>
            <a:off x="6399023" y="4892040"/>
            <a:ext cx="4654800" cy="64312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Hyperbolic PDE – initial value problem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2D/3D extrusion method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5ACD50-CE9F-6E42-A14D-4F06F1909B93}"/>
              </a:ext>
            </a:extLst>
          </p:cNvPr>
          <p:cNvCxnSpPr>
            <a:cxnSpLocks/>
          </p:cNvCxnSpPr>
          <p:nvPr/>
        </p:nvCxnSpPr>
        <p:spPr>
          <a:xfrm rot="1035925" flipV="1">
            <a:off x="2114750" y="368475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64750F8-FFA5-2148-8887-58A05B723E0F}"/>
              </a:ext>
            </a:extLst>
          </p:cNvPr>
          <p:cNvSpPr txBox="1"/>
          <p:nvPr/>
        </p:nvSpPr>
        <p:spPr>
          <a:xfrm rot="80833">
            <a:off x="1816235" y="3373772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1C4C7-C5E7-4EDC-9005-2ED5C3E2B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128CA-DDC7-54C7-E5A3-0874B158F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09589DA-F652-FFEC-D100-7C1A374F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C371120-C4CA-72ED-C9C1-BD2B0498C51C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5792978" y="4489972"/>
            <a:ext cx="606045" cy="7236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81838DC0-D44F-1C40-A03A-08930DADC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574296"/>
            <a:ext cx="5486400" cy="39776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FA56B9-64F0-724D-BFFE-730FDAF88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498" y="3001526"/>
            <a:ext cx="2743200" cy="2743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4319" y="3895625"/>
            <a:ext cx="4508623" cy="1849102"/>
          </a:xfrm>
          <a:ln w="127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2000" b="1" dirty="0">
                <a:latin typeface="+mn-lt"/>
              </a:rPr>
              <a:t>Elliptic PDE – boundary value problem</a:t>
            </a:r>
          </a:p>
          <a:p>
            <a:pPr lvl="1"/>
            <a:r>
              <a:rPr lang="en-US" sz="1600" dirty="0">
                <a:latin typeface="+mn-lt"/>
              </a:rPr>
              <a:t>Iterative domain and block smoothing</a:t>
            </a:r>
          </a:p>
          <a:p>
            <a:pPr lvl="1"/>
            <a:r>
              <a:rPr lang="en-US" sz="1600" dirty="0">
                <a:latin typeface="+mn-lt"/>
              </a:rPr>
              <a:t>Various BCs - Adjacent, Interpolate, Orthogonal, Current</a:t>
            </a:r>
          </a:p>
          <a:p>
            <a:pPr lvl="1"/>
            <a:r>
              <a:rPr lang="en-US" sz="1600" dirty="0">
                <a:latin typeface="+mn-lt"/>
              </a:rPr>
              <a:t>Set relaxation factor to zero for hyperbolically grown layers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4. Attach Inviscid Domain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F17ED55-A663-774A-AB95-297196ADAD97}"/>
              </a:ext>
            </a:extLst>
          </p:cNvPr>
          <p:cNvCxnSpPr>
            <a:cxnSpLocks/>
          </p:cNvCxnSpPr>
          <p:nvPr/>
        </p:nvCxnSpPr>
        <p:spPr>
          <a:xfrm flipV="1">
            <a:off x="6211400" y="3001526"/>
            <a:ext cx="1670098" cy="2221424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ame 12">
            <a:extLst>
              <a:ext uri="{FF2B5EF4-FFF2-40B4-BE49-F238E27FC236}">
                <a16:creationId xmlns:a16="http://schemas.microsoft.com/office/drawing/2014/main" id="{CDAE804A-DE2F-C54D-AFBF-087446DA2655}"/>
              </a:ext>
            </a:extLst>
          </p:cNvPr>
          <p:cNvSpPr/>
          <p:nvPr/>
        </p:nvSpPr>
        <p:spPr>
          <a:xfrm flipV="1">
            <a:off x="6086768" y="5222951"/>
            <a:ext cx="124633" cy="134257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336466CE-2F3B-AF40-A485-43CA0E2C6B26}"/>
              </a:ext>
            </a:extLst>
          </p:cNvPr>
          <p:cNvSpPr/>
          <p:nvPr/>
        </p:nvSpPr>
        <p:spPr>
          <a:xfrm>
            <a:off x="7881498" y="3001526"/>
            <a:ext cx="2743200" cy="2743200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1FA28AC2-9808-5644-9697-8028DAFF7F91}"/>
              </a:ext>
            </a:extLst>
          </p:cNvPr>
          <p:cNvSpPr txBox="1">
            <a:spLocks/>
          </p:cNvSpPr>
          <p:nvPr/>
        </p:nvSpPr>
        <p:spPr>
          <a:xfrm>
            <a:off x="838200" y="1048937"/>
            <a:ext cx="10375902" cy="124084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4"/>
            </a:pPr>
            <a:r>
              <a:rPr lang="en-US" sz="2000" dirty="0"/>
              <a:t>Use Bezier curves to create connectors that bound the extent of the 2D freestream domain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Create the inviscid domain(s)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Used elliptic solver to smooth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D2192A0-EDEC-014A-9AE2-599AF47FB278}"/>
              </a:ext>
            </a:extLst>
          </p:cNvPr>
          <p:cNvCxnSpPr>
            <a:cxnSpLocks/>
            <a:stCxn id="13" idx="0"/>
          </p:cNvCxnSpPr>
          <p:nvPr/>
        </p:nvCxnSpPr>
        <p:spPr>
          <a:xfrm>
            <a:off x="6149084" y="5357208"/>
            <a:ext cx="1732414" cy="387519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D56AD0-F4BA-E24F-93A6-7489DE32FA75}"/>
              </a:ext>
            </a:extLst>
          </p:cNvPr>
          <p:cNvCxnSpPr>
            <a:cxnSpLocks/>
          </p:cNvCxnSpPr>
          <p:nvPr/>
        </p:nvCxnSpPr>
        <p:spPr>
          <a:xfrm>
            <a:off x="5885156" y="3554238"/>
            <a:ext cx="9782" cy="1926110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AA31A6-3DFD-1046-B364-E6697274A915}"/>
              </a:ext>
            </a:extLst>
          </p:cNvPr>
          <p:cNvCxnSpPr>
            <a:cxnSpLocks/>
          </p:cNvCxnSpPr>
          <p:nvPr/>
        </p:nvCxnSpPr>
        <p:spPr>
          <a:xfrm flipV="1">
            <a:off x="6291310" y="1644151"/>
            <a:ext cx="4342266" cy="1338642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F51DA4E-1929-234F-AC38-F4693AF49BF5}"/>
              </a:ext>
            </a:extLst>
          </p:cNvPr>
          <p:cNvCxnSpPr>
            <a:cxnSpLocks/>
          </p:cNvCxnSpPr>
          <p:nvPr/>
        </p:nvCxnSpPr>
        <p:spPr>
          <a:xfrm flipH="1" flipV="1">
            <a:off x="10624699" y="1644151"/>
            <a:ext cx="589403" cy="1223118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CDBCC58-47C4-1242-912B-1ADD08EC708F}"/>
              </a:ext>
            </a:extLst>
          </p:cNvPr>
          <p:cNvCxnSpPr>
            <a:cxnSpLocks/>
          </p:cNvCxnSpPr>
          <p:nvPr/>
        </p:nvCxnSpPr>
        <p:spPr>
          <a:xfrm>
            <a:off x="11306668" y="3554238"/>
            <a:ext cx="9782" cy="1926110"/>
          </a:xfrm>
          <a:prstGeom prst="line">
            <a:avLst/>
          </a:prstGeom>
          <a:ln w="19050"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86507648-3AD8-6143-8053-C6AD74583610}"/>
              </a:ext>
            </a:extLst>
          </p:cNvPr>
          <p:cNvSpPr/>
          <p:nvPr/>
        </p:nvSpPr>
        <p:spPr>
          <a:xfrm>
            <a:off x="6749137" y="5937969"/>
            <a:ext cx="1132361" cy="36933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Hold fixed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7268BBE-250B-6443-B59B-C5CBEFC2E005}"/>
              </a:ext>
            </a:extLst>
          </p:cNvPr>
          <p:cNvSpPr txBox="1"/>
          <p:nvPr/>
        </p:nvSpPr>
        <p:spPr>
          <a:xfrm>
            <a:off x="9463639" y="4086706"/>
            <a:ext cx="1033745" cy="107721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Adjacent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Adjacent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C6F138B-654E-8F48-B5B3-F7832ADC3AC8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8888548" y="4625316"/>
            <a:ext cx="575090" cy="724199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832EC3F-06A6-0343-AAFE-377A107CFBF9}"/>
              </a:ext>
            </a:extLst>
          </p:cNvPr>
          <p:cNvCxnSpPr>
            <a:cxnSpLocks/>
          </p:cNvCxnSpPr>
          <p:nvPr/>
        </p:nvCxnSpPr>
        <p:spPr>
          <a:xfrm flipV="1">
            <a:off x="7881498" y="5479390"/>
            <a:ext cx="789806" cy="456171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F74F79E-9645-416A-396C-65DBEA3D95CB}"/>
              </a:ext>
            </a:extLst>
          </p:cNvPr>
          <p:cNvSpPr txBox="1"/>
          <p:nvPr/>
        </p:nvSpPr>
        <p:spPr>
          <a:xfrm>
            <a:off x="2638054" y="2245096"/>
            <a:ext cx="3448714" cy="40011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Control domain size and shape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1CAE63B-4E37-0A71-A8BA-73FC200D0AF7}"/>
              </a:ext>
            </a:extLst>
          </p:cNvPr>
          <p:cNvCxnSpPr>
            <a:cxnSpLocks/>
          </p:cNvCxnSpPr>
          <p:nvPr/>
        </p:nvCxnSpPr>
        <p:spPr>
          <a:xfrm>
            <a:off x="6075066" y="2611929"/>
            <a:ext cx="193217" cy="3082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AD29E72-1E83-29DE-8C1A-BBA2DB5B8D7C}"/>
              </a:ext>
            </a:extLst>
          </p:cNvPr>
          <p:cNvCxnSpPr>
            <a:cxnSpLocks/>
          </p:cNvCxnSpPr>
          <p:nvPr/>
        </p:nvCxnSpPr>
        <p:spPr>
          <a:xfrm flipH="1">
            <a:off x="5907039" y="2623337"/>
            <a:ext cx="164663" cy="8222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3015C-BD4B-315F-663B-E5EDEAB2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B92D64-CBC6-F9AB-6E56-AF0925FF1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DF6AEB7-021C-B1BB-73DB-439E16D8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5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F52408-CA02-C94A-B307-62154186BB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0" b="916"/>
          <a:stretch/>
        </p:blipFill>
        <p:spPr>
          <a:xfrm>
            <a:off x="838200" y="1045721"/>
            <a:ext cx="4229847" cy="569798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5. Extrude (rotate)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055FB3-774C-974C-A208-7F42FB1F308C}"/>
              </a:ext>
            </a:extLst>
          </p:cNvPr>
          <p:cNvSpPr txBox="1"/>
          <p:nvPr/>
        </p:nvSpPr>
        <p:spPr>
          <a:xfrm>
            <a:off x="5805694" y="3773627"/>
            <a:ext cx="647037" cy="400110"/>
          </a:xfrm>
          <a:prstGeom prst="rect">
            <a:avLst/>
          </a:prstGeom>
          <a:solidFill>
            <a:schemeClr val="bg1"/>
          </a:solidFill>
          <a:effectLst>
            <a:softEdge rad="38100"/>
          </a:effectLst>
        </p:spPr>
        <p:txBody>
          <a:bodyPr wrap="none" rtlCol="0">
            <a:spAutoFit/>
          </a:bodyPr>
          <a:lstStyle/>
          <a:p>
            <a:r>
              <a:rPr lang="en-US" sz="2000" b="1" dirty="0"/>
              <a:t>Pole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5C42D54-C7C7-1E49-ABB2-1829D9988FD4}"/>
              </a:ext>
            </a:extLst>
          </p:cNvPr>
          <p:cNvCxnSpPr>
            <a:cxnSpLocks/>
          </p:cNvCxnSpPr>
          <p:nvPr/>
        </p:nvCxnSpPr>
        <p:spPr>
          <a:xfrm flipH="1" flipV="1">
            <a:off x="4943759" y="3888892"/>
            <a:ext cx="857318" cy="75932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B40E499-7D60-C843-A2CF-0BD945526773}"/>
              </a:ext>
            </a:extLst>
          </p:cNvPr>
          <p:cNvSpPr txBox="1"/>
          <p:nvPr/>
        </p:nvSpPr>
        <p:spPr>
          <a:xfrm>
            <a:off x="2616088" y="3649181"/>
            <a:ext cx="331771" cy="46166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6D6092-C86D-C946-A25E-A45EC0917594}"/>
              </a:ext>
            </a:extLst>
          </p:cNvPr>
          <p:cNvSpPr txBox="1"/>
          <p:nvPr/>
        </p:nvSpPr>
        <p:spPr>
          <a:xfrm>
            <a:off x="4055355" y="3596510"/>
            <a:ext cx="212849" cy="46166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</a:rPr>
              <a:t>j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24362F6-774F-A94A-82C0-CF450B3C97AA}"/>
              </a:ext>
            </a:extLst>
          </p:cNvPr>
          <p:cNvCxnSpPr>
            <a:cxnSpLocks/>
          </p:cNvCxnSpPr>
          <p:nvPr/>
        </p:nvCxnSpPr>
        <p:spPr>
          <a:xfrm>
            <a:off x="1824143" y="3888891"/>
            <a:ext cx="870671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C487225-0F50-224D-9F98-BB2D3D4B304A}"/>
              </a:ext>
            </a:extLst>
          </p:cNvPr>
          <p:cNvSpPr txBox="1"/>
          <p:nvPr/>
        </p:nvSpPr>
        <p:spPr>
          <a:xfrm flipH="1">
            <a:off x="2274331" y="1590770"/>
            <a:ext cx="230984" cy="461665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F6515A38-5A52-1544-8DA6-81D358EEC1F3}"/>
              </a:ext>
            </a:extLst>
          </p:cNvPr>
          <p:cNvSpPr/>
          <p:nvPr/>
        </p:nvSpPr>
        <p:spPr>
          <a:xfrm rot="15246127">
            <a:off x="2205788" y="668336"/>
            <a:ext cx="1662598" cy="3673873"/>
          </a:xfrm>
          <a:prstGeom prst="arc">
            <a:avLst>
              <a:gd name="adj1" fmla="val 17188142"/>
              <a:gd name="adj2" fmla="val 19589200"/>
            </a:avLst>
          </a:prstGeom>
          <a:ln w="635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ircular Arrow 19">
            <a:extLst>
              <a:ext uri="{FF2B5EF4-FFF2-40B4-BE49-F238E27FC236}">
                <a16:creationId xmlns:a16="http://schemas.microsoft.com/office/drawing/2014/main" id="{568DB219-E700-0C4C-A158-394AF3576FB9}"/>
              </a:ext>
            </a:extLst>
          </p:cNvPr>
          <p:cNvSpPr/>
          <p:nvPr/>
        </p:nvSpPr>
        <p:spPr>
          <a:xfrm rot="19371050">
            <a:off x="3323918" y="3348575"/>
            <a:ext cx="978408" cy="978408"/>
          </a:xfrm>
          <a:prstGeom prst="circularArrow">
            <a:avLst>
              <a:gd name="adj1" fmla="val 5316"/>
              <a:gd name="adj2" fmla="val 1092734"/>
              <a:gd name="adj3" fmla="val 20725405"/>
              <a:gd name="adj4" fmla="val 5623446"/>
              <a:gd name="adj5" fmla="val 9984"/>
            </a:avLst>
          </a:prstGeom>
          <a:solidFill>
            <a:srgbClr val="7030A0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B46DF6-E0C0-5369-E207-D0B358DBD90E}"/>
              </a:ext>
            </a:extLst>
          </p:cNvPr>
          <p:cNvSpPr txBox="1">
            <a:spLocks/>
          </p:cNvSpPr>
          <p:nvPr/>
        </p:nvSpPr>
        <p:spPr>
          <a:xfrm>
            <a:off x="5068047" y="1105096"/>
            <a:ext cx="6285753" cy="17788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5"/>
            </a:pPr>
            <a:r>
              <a:rPr lang="en-US" sz="2000" dirty="0"/>
              <a:t>Extrude (rotate) the 2D domain 180-degrees to create a 3D volume grid with symmetry plane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Project 2D mesh to symmetry plane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Extrude (rotate) about geometry’s axial centerline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Reorder </a:t>
            </a:r>
            <a:r>
              <a:rPr lang="en-US" sz="1600" dirty="0" err="1"/>
              <a:t>ijk</a:t>
            </a:r>
            <a:r>
              <a:rPr lang="en-US" sz="1600" dirty="0"/>
              <a:t> orientations if needed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6B239-6020-72C9-C0BD-29A858618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A14676-CAD9-8C88-FAB6-9607A17AB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BA6C41-8810-5471-B4CF-EE448FDC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2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Chart&#10;&#10;Description automatically generated">
            <a:extLst>
              <a:ext uri="{FF2B5EF4-FFF2-40B4-BE49-F238E27FC236}">
                <a16:creationId xmlns:a16="http://schemas.microsoft.com/office/drawing/2014/main" id="{906DA956-DEFA-7C41-9AAA-0A2B0AD66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913" y="2577689"/>
            <a:ext cx="6096000" cy="3048000"/>
          </a:xfrm>
          <a:prstGeom prst="rect">
            <a:avLst/>
          </a:prstGeom>
        </p:spPr>
      </p:pic>
      <p:sp>
        <p:nvSpPr>
          <p:cNvPr id="14" name="Frame 13">
            <a:extLst>
              <a:ext uri="{FF2B5EF4-FFF2-40B4-BE49-F238E27FC236}">
                <a16:creationId xmlns:a16="http://schemas.microsoft.com/office/drawing/2014/main" id="{F6071133-5239-BC42-9C64-88C5DABE186F}"/>
              </a:ext>
            </a:extLst>
          </p:cNvPr>
          <p:cNvSpPr/>
          <p:nvPr/>
        </p:nvSpPr>
        <p:spPr>
          <a:xfrm>
            <a:off x="4341802" y="2567590"/>
            <a:ext cx="6099048" cy="3048000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6. Replace Surface Poles with H-Grids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8B4B35-0704-EA45-B20D-43A150F7F0FA}"/>
              </a:ext>
            </a:extLst>
          </p:cNvPr>
          <p:cNvSpPr txBox="1"/>
          <p:nvPr/>
        </p:nvSpPr>
        <p:spPr>
          <a:xfrm>
            <a:off x="4644902" y="3815795"/>
            <a:ext cx="1272464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Adjacent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Orthogonal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090783-9232-BF43-AD84-5EE26ACBF9E4}"/>
              </a:ext>
            </a:extLst>
          </p:cNvPr>
          <p:cNvSpPr txBox="1"/>
          <p:nvPr/>
        </p:nvSpPr>
        <p:spPr>
          <a:xfrm>
            <a:off x="9057272" y="5095812"/>
            <a:ext cx="1272464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Interpolate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Orthogonal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929D497-2BB5-C147-956B-CDB7AB2610FD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5917366" y="4354405"/>
            <a:ext cx="868084" cy="28928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BA3CFFA-CB70-0C42-9278-6E7B1274465D}"/>
              </a:ext>
            </a:extLst>
          </p:cNvPr>
          <p:cNvCxnSpPr>
            <a:cxnSpLocks/>
          </p:cNvCxnSpPr>
          <p:nvPr/>
        </p:nvCxnSpPr>
        <p:spPr>
          <a:xfrm flipH="1" flipV="1">
            <a:off x="7054106" y="4643686"/>
            <a:ext cx="599427" cy="1077218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F31651-9ED3-884B-9E0E-043F05103604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8524796" y="4536047"/>
            <a:ext cx="532476" cy="109837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>
            <a:extLst>
              <a:ext uri="{FF2B5EF4-FFF2-40B4-BE49-F238E27FC236}">
                <a16:creationId xmlns:a16="http://schemas.microsoft.com/office/drawing/2014/main" id="{C543CD76-3A09-4F4F-A3D6-51201EE57652}"/>
              </a:ext>
            </a:extLst>
          </p:cNvPr>
          <p:cNvCxnSpPr>
            <a:cxnSpLocks/>
            <a:stCxn id="24" idx="1"/>
          </p:cNvCxnSpPr>
          <p:nvPr/>
        </p:nvCxnSpPr>
        <p:spPr>
          <a:xfrm rot="10800000">
            <a:off x="8878960" y="3652949"/>
            <a:ext cx="178312" cy="1981472"/>
          </a:xfrm>
          <a:prstGeom prst="curvedConnector2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0A008A5-4E53-AC44-8318-C1775B7F87AB}"/>
              </a:ext>
            </a:extLst>
          </p:cNvPr>
          <p:cNvCxnSpPr>
            <a:cxnSpLocks/>
          </p:cNvCxnSpPr>
          <p:nvPr/>
        </p:nvCxnSpPr>
        <p:spPr>
          <a:xfrm flipV="1">
            <a:off x="3908784" y="2567591"/>
            <a:ext cx="441381" cy="1683091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1F847B-9CE5-2042-B357-65008054281B}"/>
              </a:ext>
            </a:extLst>
          </p:cNvPr>
          <p:cNvCxnSpPr>
            <a:cxnSpLocks/>
          </p:cNvCxnSpPr>
          <p:nvPr/>
        </p:nvCxnSpPr>
        <p:spPr>
          <a:xfrm>
            <a:off x="3907760" y="5385225"/>
            <a:ext cx="446154" cy="229155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F5F6718-13E0-EF46-9C4B-BE1DAE7299F7}"/>
              </a:ext>
            </a:extLst>
          </p:cNvPr>
          <p:cNvSpPr txBox="1"/>
          <p:nvPr/>
        </p:nvSpPr>
        <p:spPr>
          <a:xfrm>
            <a:off x="2825239" y="4923560"/>
            <a:ext cx="263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CB68FF-D729-504E-90C3-3ED8A6D1B000}"/>
              </a:ext>
            </a:extLst>
          </p:cNvPr>
          <p:cNvSpPr txBox="1"/>
          <p:nvPr/>
        </p:nvSpPr>
        <p:spPr>
          <a:xfrm flipH="1">
            <a:off x="2442706" y="4829158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E974617-D27F-9A40-AC59-CBD22580CB2E}"/>
              </a:ext>
            </a:extLst>
          </p:cNvPr>
          <p:cNvCxnSpPr>
            <a:cxnSpLocks/>
          </p:cNvCxnSpPr>
          <p:nvPr/>
        </p:nvCxnSpPr>
        <p:spPr>
          <a:xfrm flipV="1">
            <a:off x="2454819" y="4769189"/>
            <a:ext cx="220363" cy="2128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5D69D0A-BF08-5A4A-B2D9-E4FD9D6CA38F}"/>
              </a:ext>
            </a:extLst>
          </p:cNvPr>
          <p:cNvCxnSpPr>
            <a:cxnSpLocks/>
          </p:cNvCxnSpPr>
          <p:nvPr/>
        </p:nvCxnSpPr>
        <p:spPr>
          <a:xfrm flipH="1" flipV="1">
            <a:off x="2827821" y="4810361"/>
            <a:ext cx="43292" cy="34339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9EDB2BB-2739-A34B-BF54-941198CE4080}"/>
              </a:ext>
            </a:extLst>
          </p:cNvPr>
          <p:cNvCxnSpPr>
            <a:cxnSpLocks/>
          </p:cNvCxnSpPr>
          <p:nvPr/>
        </p:nvCxnSpPr>
        <p:spPr>
          <a:xfrm flipH="1" flipV="1">
            <a:off x="7924799" y="3236581"/>
            <a:ext cx="599996" cy="178906"/>
          </a:xfrm>
          <a:prstGeom prst="straightConnector1">
            <a:avLst/>
          </a:prstGeom>
          <a:ln w="635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A4BB747-46A7-214B-9173-84A381E08099}"/>
              </a:ext>
            </a:extLst>
          </p:cNvPr>
          <p:cNvSpPr txBox="1"/>
          <p:nvPr/>
        </p:nvSpPr>
        <p:spPr>
          <a:xfrm>
            <a:off x="8345969" y="3339038"/>
            <a:ext cx="230984" cy="461665"/>
          </a:xfrm>
          <a:prstGeom prst="rect">
            <a:avLst/>
          </a:prstGeom>
          <a:solidFill>
            <a:schemeClr val="bg1"/>
          </a:solidFill>
          <a:ln w="25400">
            <a:noFill/>
          </a:ln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j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FE6405C-E03A-2148-9826-1DAD87AA5485}"/>
              </a:ext>
            </a:extLst>
          </p:cNvPr>
          <p:cNvSpPr txBox="1"/>
          <p:nvPr/>
        </p:nvSpPr>
        <p:spPr>
          <a:xfrm flipH="1">
            <a:off x="7039951" y="3022947"/>
            <a:ext cx="230984" cy="461665"/>
          </a:xfrm>
          <a:prstGeom prst="rect">
            <a:avLst/>
          </a:prstGeom>
          <a:solidFill>
            <a:schemeClr val="bg1"/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689E1D3-D1F2-EB4E-84AA-3DED6E06CC6E}"/>
              </a:ext>
            </a:extLst>
          </p:cNvPr>
          <p:cNvCxnSpPr>
            <a:cxnSpLocks/>
          </p:cNvCxnSpPr>
          <p:nvPr/>
        </p:nvCxnSpPr>
        <p:spPr>
          <a:xfrm flipV="1">
            <a:off x="7289803" y="2854637"/>
            <a:ext cx="0" cy="45518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60" descr="A close-up of a tunnel&#10;&#10;Description automatically generated with low confidence">
            <a:extLst>
              <a:ext uri="{FF2B5EF4-FFF2-40B4-BE49-F238E27FC236}">
                <a16:creationId xmlns:a16="http://schemas.microsoft.com/office/drawing/2014/main" id="{90F2D251-7B32-DD45-A19C-A1328CD70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802" y="4262947"/>
            <a:ext cx="2251958" cy="1125979"/>
          </a:xfrm>
          <a:prstGeom prst="rect">
            <a:avLst/>
          </a:prstGeom>
        </p:spPr>
      </p:pic>
      <p:sp>
        <p:nvSpPr>
          <p:cNvPr id="16" name="Frame 15">
            <a:extLst>
              <a:ext uri="{FF2B5EF4-FFF2-40B4-BE49-F238E27FC236}">
                <a16:creationId xmlns:a16="http://schemas.microsoft.com/office/drawing/2014/main" id="{45B6319C-1445-BF4D-813F-02DC013E3678}"/>
              </a:ext>
            </a:extLst>
          </p:cNvPr>
          <p:cNvSpPr/>
          <p:nvPr/>
        </p:nvSpPr>
        <p:spPr>
          <a:xfrm>
            <a:off x="1636704" y="4250681"/>
            <a:ext cx="2271057" cy="1125980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5CA1356-BCB0-6E86-7419-E77E29360B0E}"/>
              </a:ext>
            </a:extLst>
          </p:cNvPr>
          <p:cNvSpPr txBox="1">
            <a:spLocks/>
          </p:cNvSpPr>
          <p:nvPr/>
        </p:nvSpPr>
        <p:spPr>
          <a:xfrm>
            <a:off x="838199" y="970552"/>
            <a:ext cx="9602648" cy="177887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6"/>
            </a:pPr>
            <a:r>
              <a:rPr lang="en-US" sz="2000" dirty="0"/>
              <a:t>Replace poles on the surface grid with H-grid patches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Consider corner quality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Properly distribute (</a:t>
            </a:r>
            <a:r>
              <a:rPr lang="en-US" sz="1600" dirty="0" err="1"/>
              <a:t>TanH</a:t>
            </a:r>
            <a:r>
              <a:rPr lang="en-US" sz="1600" dirty="0"/>
              <a:t>) points and match adjacent domain boundary spacings</a:t>
            </a:r>
          </a:p>
          <a:p>
            <a:pPr marL="857250" lvl="1" indent="-342900">
              <a:buFont typeface="+mj-lt"/>
              <a:buAutoNum type="arabicPeriod"/>
            </a:pPr>
            <a:r>
              <a:rPr lang="en-US" sz="1600" dirty="0"/>
              <a:t>Elliptic smoothing –&gt; check stretching ratios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87B29E-284E-9DB8-A5CA-2D550BA00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95280-613F-900A-580E-15C687FDD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E933DB-8A98-D517-AC3F-687EF81C7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3BB1DA-1277-876C-F4B4-3BC26E30FDD2}"/>
              </a:ext>
            </a:extLst>
          </p:cNvPr>
          <p:cNvSpPr txBox="1"/>
          <p:nvPr/>
        </p:nvSpPr>
        <p:spPr>
          <a:xfrm>
            <a:off x="7543208" y="5666591"/>
            <a:ext cx="1033745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softEdge rad="0"/>
          </a:effectLst>
        </p:spPr>
        <p:txBody>
          <a:bodyPr wrap="none" rtlCol="0">
            <a:spAutoFit/>
          </a:bodyPr>
          <a:lstStyle/>
          <a:p>
            <a:r>
              <a:rPr lang="en-US" sz="1400" i="1" dirty="0"/>
              <a:t>Spacing:</a:t>
            </a:r>
          </a:p>
          <a:p>
            <a:r>
              <a:rPr lang="en-US" b="1" dirty="0"/>
              <a:t>Adjacent</a:t>
            </a:r>
          </a:p>
          <a:p>
            <a:r>
              <a:rPr lang="en-US" sz="1400" i="1" dirty="0"/>
              <a:t>Angle:</a:t>
            </a:r>
          </a:p>
          <a:p>
            <a:r>
              <a:rPr lang="en-US" b="1" dirty="0"/>
              <a:t>Adjacent</a:t>
            </a:r>
          </a:p>
        </p:txBody>
      </p:sp>
    </p:spTree>
    <p:extLst>
      <p:ext uri="{BB962C8B-B14F-4D97-AF65-F5344CB8AC3E}">
        <p14:creationId xmlns:p14="http://schemas.microsoft.com/office/powerpoint/2010/main" val="1816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5662107F-20FE-1642-957F-31E0B904C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802" y="3571100"/>
            <a:ext cx="1783080" cy="2743200"/>
          </a:xfrm>
          <a:prstGeom prst="rect">
            <a:avLst/>
          </a:prstGeom>
        </p:spPr>
      </p:pic>
      <p:pic>
        <p:nvPicPr>
          <p:cNvPr id="6" name="Picture 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1FC59D9-F6FA-F644-B9F1-DED87C932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5391"/>
            <a:ext cx="3566160" cy="54864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7. Use </a:t>
            </a:r>
            <a:r>
              <a:rPr lang="en-US" dirty="0" err="1"/>
              <a:t>Radial_Interp</a:t>
            </a:r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503B2F6-68B4-1D49-A66B-DE165789D906}"/>
              </a:ext>
            </a:extLst>
          </p:cNvPr>
          <p:cNvSpPr txBox="1">
            <a:spLocks/>
          </p:cNvSpPr>
          <p:nvPr/>
        </p:nvSpPr>
        <p:spPr>
          <a:xfrm>
            <a:off x="4690752" y="1033158"/>
            <a:ext cx="6663047" cy="252683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7"/>
            </a:pPr>
            <a:r>
              <a:rPr lang="en-US" sz="2000" dirty="0"/>
              <a:t>Use </a:t>
            </a:r>
            <a:r>
              <a:rPr lang="en-US" sz="2000" dirty="0" err="1"/>
              <a:t>Radial_interp</a:t>
            </a:r>
            <a:r>
              <a:rPr lang="en-US" sz="2000" dirty="0"/>
              <a:t> to create a new 3D volume grid without poles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Use </a:t>
            </a:r>
            <a:r>
              <a:rPr lang="en-US" sz="1600" dirty="0" err="1"/>
              <a:t>Radial_interp</a:t>
            </a:r>
            <a:r>
              <a:rPr lang="en-US" sz="1600" dirty="0"/>
              <a:t> to generate pole-less volume grid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Split the blocks up into equal sizes</a:t>
            </a:r>
          </a:p>
          <a:p>
            <a:pPr marL="1200150" lvl="2"/>
            <a:r>
              <a:rPr lang="en-US" sz="1400" dirty="0"/>
              <a:t>Some CFD codes are more efficient if this pre-processing step is made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Reorganize blocks -&gt; </a:t>
            </a:r>
            <a:r>
              <a:rPr lang="en-US" sz="1600" b="1" dirty="0"/>
              <a:t>Logical order for BC setup, finding potential problems and post-processing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B83CC3-E028-0544-AA16-AD685B9B9CD1}"/>
              </a:ext>
            </a:extLst>
          </p:cNvPr>
          <p:cNvCxnSpPr>
            <a:cxnSpLocks/>
          </p:cNvCxnSpPr>
          <p:nvPr/>
        </p:nvCxnSpPr>
        <p:spPr>
          <a:xfrm flipH="1" flipV="1">
            <a:off x="1712048" y="3464579"/>
            <a:ext cx="2670229" cy="111273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ame 10">
            <a:extLst>
              <a:ext uri="{FF2B5EF4-FFF2-40B4-BE49-F238E27FC236}">
                <a16:creationId xmlns:a16="http://schemas.microsoft.com/office/drawing/2014/main" id="{D53A5D2E-5790-104A-A4AC-8A4FED912F75}"/>
              </a:ext>
            </a:extLst>
          </p:cNvPr>
          <p:cNvSpPr/>
          <p:nvPr/>
        </p:nvSpPr>
        <p:spPr>
          <a:xfrm flipH="1" flipV="1">
            <a:off x="1022467" y="3467081"/>
            <a:ext cx="689580" cy="976808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B4F26C0F-2F14-D240-A747-24E3B0DC8F4D}"/>
              </a:ext>
            </a:extLst>
          </p:cNvPr>
          <p:cNvSpPr/>
          <p:nvPr/>
        </p:nvSpPr>
        <p:spPr>
          <a:xfrm flipH="1">
            <a:off x="4382275" y="3571102"/>
            <a:ext cx="1813605" cy="2763581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DB4476A-5750-D947-80FD-23B2E7E1BC6F}"/>
              </a:ext>
            </a:extLst>
          </p:cNvPr>
          <p:cNvCxnSpPr>
            <a:cxnSpLocks/>
          </p:cNvCxnSpPr>
          <p:nvPr/>
        </p:nvCxnSpPr>
        <p:spPr>
          <a:xfrm>
            <a:off x="1712048" y="4443890"/>
            <a:ext cx="2670227" cy="1890793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6EC565D-967A-634D-90B5-3E9535D8F1A1}"/>
              </a:ext>
            </a:extLst>
          </p:cNvPr>
          <p:cNvSpPr txBox="1"/>
          <p:nvPr/>
        </p:nvSpPr>
        <p:spPr>
          <a:xfrm>
            <a:off x="2180215" y="3839799"/>
            <a:ext cx="240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</a:rPr>
              <a:t>k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3537D0-98C0-D64B-B6F9-C950126C4CCA}"/>
              </a:ext>
            </a:extLst>
          </p:cNvPr>
          <p:cNvCxnSpPr>
            <a:cxnSpLocks/>
          </p:cNvCxnSpPr>
          <p:nvPr/>
        </p:nvCxnSpPr>
        <p:spPr>
          <a:xfrm flipV="1">
            <a:off x="2462152" y="3839799"/>
            <a:ext cx="880550" cy="111273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2AF87B6-6FAC-0148-BFB1-21680F2A435E}"/>
              </a:ext>
            </a:extLst>
          </p:cNvPr>
          <p:cNvSpPr txBox="1"/>
          <p:nvPr/>
        </p:nvSpPr>
        <p:spPr>
          <a:xfrm flipH="1">
            <a:off x="1712047" y="2132125"/>
            <a:ext cx="23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i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111D063-0579-EA40-90D7-32B737203A54}"/>
              </a:ext>
            </a:extLst>
          </p:cNvPr>
          <p:cNvCxnSpPr>
            <a:cxnSpLocks/>
          </p:cNvCxnSpPr>
          <p:nvPr/>
        </p:nvCxnSpPr>
        <p:spPr>
          <a:xfrm flipV="1">
            <a:off x="1943032" y="1870942"/>
            <a:ext cx="519121" cy="46166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D3732F3-6D76-1A49-9F23-6F9925E461B1}"/>
              </a:ext>
            </a:extLst>
          </p:cNvPr>
          <p:cNvSpPr txBox="1"/>
          <p:nvPr/>
        </p:nvSpPr>
        <p:spPr>
          <a:xfrm>
            <a:off x="1063982" y="3785443"/>
            <a:ext cx="270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</a:rPr>
              <a:t>j</a:t>
            </a:r>
          </a:p>
        </p:txBody>
      </p:sp>
      <p:sp>
        <p:nvSpPr>
          <p:cNvPr id="21" name="Circular Arrow 20">
            <a:extLst>
              <a:ext uri="{FF2B5EF4-FFF2-40B4-BE49-F238E27FC236}">
                <a16:creationId xmlns:a16="http://schemas.microsoft.com/office/drawing/2014/main" id="{6DA445A7-CFFF-6C43-A62B-2B8CCFE44191}"/>
              </a:ext>
            </a:extLst>
          </p:cNvPr>
          <p:cNvSpPr/>
          <p:nvPr/>
        </p:nvSpPr>
        <p:spPr>
          <a:xfrm rot="19371050" flipH="1" flipV="1">
            <a:off x="1176193" y="3759245"/>
            <a:ext cx="381281" cy="420358"/>
          </a:xfrm>
          <a:prstGeom prst="circularArrow">
            <a:avLst>
              <a:gd name="adj1" fmla="val 5316"/>
              <a:gd name="adj2" fmla="val 1092734"/>
              <a:gd name="adj3" fmla="val 20725405"/>
              <a:gd name="adj4" fmla="val 4333761"/>
              <a:gd name="adj5" fmla="val 10845"/>
            </a:avLst>
          </a:prstGeom>
          <a:solidFill>
            <a:srgbClr val="7030A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AF1D2-D243-8073-C0FA-F800CF4A9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8477D-39A2-CD86-C7F2-309D955DA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70216B-489E-D0D7-D38D-EDD3442B2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3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6928EF0-9E4C-4541-9859-8C622B84B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972874"/>
            <a:ext cx="5045102" cy="560566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8. Define Boundary Conditions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8A2A4F0-8B1A-ED4F-B102-D52274012845}"/>
              </a:ext>
            </a:extLst>
          </p:cNvPr>
          <p:cNvSpPr txBox="1">
            <a:spLocks/>
          </p:cNvSpPr>
          <p:nvPr/>
        </p:nvSpPr>
        <p:spPr>
          <a:xfrm>
            <a:off x="6096000" y="2286001"/>
            <a:ext cx="5257800" cy="189411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 typeface="+mj-lt"/>
              <a:buAutoNum type="arabicPeriod" startAt="8"/>
            </a:pPr>
            <a:r>
              <a:rPr lang="en-US" sz="2000" dirty="0"/>
              <a:t>Define boundary conditions</a:t>
            </a:r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Select ’LAURA’ as the flow solver in </a:t>
            </a:r>
            <a:r>
              <a:rPr lang="en-US" sz="1600" dirty="0" err="1"/>
              <a:t>PointWise</a:t>
            </a:r>
            <a:endParaRPr lang="en-US" sz="1600" dirty="0"/>
          </a:p>
          <a:p>
            <a:pPr marL="800100" lvl="1">
              <a:buFont typeface="+mj-lt"/>
              <a:buAutoNum type="arabicPeriod"/>
            </a:pPr>
            <a:r>
              <a:rPr lang="en-US" sz="1600" dirty="0"/>
              <a:t>Define B.C. on outer control volume domains</a:t>
            </a:r>
          </a:p>
          <a:p>
            <a:pPr marL="800100" lvl="1">
              <a:buFont typeface="+mj-lt"/>
              <a:buAutoNum type="arabicPeriod"/>
            </a:pPr>
            <a:r>
              <a:rPr lang="en-US" sz="1600" b="1" dirty="0"/>
              <a:t>“Export -&gt; CAE…” to write out grid and boundary condition file</a:t>
            </a:r>
            <a:endParaRPr lang="en-US" sz="14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7C4322-C55A-D84E-A9D3-592C213FF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112" y="4220010"/>
            <a:ext cx="2052430" cy="228047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F13C44-105C-A146-9C12-55120A34A281}"/>
              </a:ext>
            </a:extLst>
          </p:cNvPr>
          <p:cNvCxnSpPr>
            <a:cxnSpLocks/>
          </p:cNvCxnSpPr>
          <p:nvPr/>
        </p:nvCxnSpPr>
        <p:spPr>
          <a:xfrm flipH="1" flipV="1">
            <a:off x="1573697" y="4085558"/>
            <a:ext cx="258415" cy="134453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ame 14">
            <a:extLst>
              <a:ext uri="{FF2B5EF4-FFF2-40B4-BE49-F238E27FC236}">
                <a16:creationId xmlns:a16="http://schemas.microsoft.com/office/drawing/2014/main" id="{20728F04-25BD-F240-A82C-972CECD11541}"/>
              </a:ext>
            </a:extLst>
          </p:cNvPr>
          <p:cNvSpPr/>
          <p:nvPr/>
        </p:nvSpPr>
        <p:spPr>
          <a:xfrm flipH="1" flipV="1">
            <a:off x="916048" y="4085557"/>
            <a:ext cx="657648" cy="763578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ame 15">
            <a:extLst>
              <a:ext uri="{FF2B5EF4-FFF2-40B4-BE49-F238E27FC236}">
                <a16:creationId xmlns:a16="http://schemas.microsoft.com/office/drawing/2014/main" id="{0217D2BA-4D9A-034C-B04C-CA534F87B8DD}"/>
              </a:ext>
            </a:extLst>
          </p:cNvPr>
          <p:cNvSpPr/>
          <p:nvPr/>
        </p:nvSpPr>
        <p:spPr>
          <a:xfrm flipH="1">
            <a:off x="1832111" y="4221184"/>
            <a:ext cx="2052430" cy="2279304"/>
          </a:xfrm>
          <a:prstGeom prst="frame">
            <a:avLst>
              <a:gd name="adj1" fmla="val 392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DC16148-BA84-5A4F-AC03-AAEE84602C06}"/>
              </a:ext>
            </a:extLst>
          </p:cNvPr>
          <p:cNvCxnSpPr>
            <a:cxnSpLocks/>
          </p:cNvCxnSpPr>
          <p:nvPr/>
        </p:nvCxnSpPr>
        <p:spPr>
          <a:xfrm>
            <a:off x="1573696" y="4849136"/>
            <a:ext cx="258414" cy="1651353"/>
          </a:xfrm>
          <a:prstGeom prst="line">
            <a:avLst/>
          </a:prstGeom>
          <a:ln w="3810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5339FDA-94FE-EB44-9768-DFCFFEDA4BCE}"/>
              </a:ext>
            </a:extLst>
          </p:cNvPr>
          <p:cNvSpPr txBox="1"/>
          <p:nvPr/>
        </p:nvSpPr>
        <p:spPr>
          <a:xfrm>
            <a:off x="5228985" y="1393831"/>
            <a:ext cx="1493550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Outflow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9BCCDA9-229D-D740-82F7-21EC91ECC10E}"/>
              </a:ext>
            </a:extLst>
          </p:cNvPr>
          <p:cNvSpPr txBox="1"/>
          <p:nvPr/>
        </p:nvSpPr>
        <p:spPr>
          <a:xfrm>
            <a:off x="1776130" y="1261109"/>
            <a:ext cx="1991186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Freestream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CDC32F-22F1-294D-9A23-1B7B0653DA1A}"/>
              </a:ext>
            </a:extLst>
          </p:cNvPr>
          <p:cNvSpPr txBox="1"/>
          <p:nvPr/>
        </p:nvSpPr>
        <p:spPr>
          <a:xfrm>
            <a:off x="4990144" y="5360249"/>
            <a:ext cx="2789546" cy="553998"/>
          </a:xfrm>
          <a:prstGeom prst="rect">
            <a:avLst/>
          </a:prstGeom>
          <a:solidFill>
            <a:schemeClr val="bg1"/>
          </a:solidFill>
          <a:effectLst>
            <a:softEdge rad="88900"/>
          </a:effectLst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rgbClr val="DE00FF"/>
                </a:solidFill>
              </a:rPr>
              <a:t>Symmetry Plane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6F719D-C775-0E4E-A8C7-E645F3314A91}"/>
              </a:ext>
            </a:extLst>
          </p:cNvPr>
          <p:cNvSpPr txBox="1"/>
          <p:nvPr/>
        </p:nvSpPr>
        <p:spPr>
          <a:xfrm>
            <a:off x="2829983" y="5397812"/>
            <a:ext cx="8985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ln w="6350">
                  <a:solidFill>
                    <a:schemeClr val="tx1"/>
                  </a:solidFill>
                </a:ln>
                <a:solidFill>
                  <a:schemeClr val="bg1">
                    <a:lumMod val="75000"/>
                  </a:schemeClr>
                </a:solidFill>
              </a:rPr>
              <a:t>Wall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E8A7A-B31E-E1E1-F39B-F4375D2A3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09E88B-2EC4-DFF0-9A9F-A962D7052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5A8C2-A0D3-917C-8F4F-211E8776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3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C90381-ADBD-1D41-A5CF-5178394A7A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9"/>
          <a:stretch/>
        </p:blipFill>
        <p:spPr>
          <a:xfrm>
            <a:off x="6168222" y="1087118"/>
            <a:ext cx="2885441" cy="5319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EDEA4A-42A1-AF48-B0A9-E7C1D91F8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652" y="1087120"/>
            <a:ext cx="3024148" cy="378018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Adapt Grid to Bow Shock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0F7B33D1-9739-0F46-B658-D034F684137C}"/>
              </a:ext>
            </a:extLst>
          </p:cNvPr>
          <p:cNvSpPr/>
          <p:nvPr/>
        </p:nvSpPr>
        <p:spPr>
          <a:xfrm>
            <a:off x="6266951" y="4229543"/>
            <a:ext cx="924339" cy="1516899"/>
          </a:xfrm>
          <a:prstGeom prst="frame">
            <a:avLst>
              <a:gd name="adj1" fmla="val 1974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B8F8E8-0F44-3642-BBD1-3FC99F0AE4BA}"/>
              </a:ext>
            </a:extLst>
          </p:cNvPr>
          <p:cNvCxnSpPr>
            <a:cxnSpLocks/>
          </p:cNvCxnSpPr>
          <p:nvPr/>
        </p:nvCxnSpPr>
        <p:spPr>
          <a:xfrm flipV="1">
            <a:off x="7191290" y="1087118"/>
            <a:ext cx="1138363" cy="31424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A16118-04CB-714A-81D7-502EE799D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884" y="1111558"/>
            <a:ext cx="3964782" cy="1303312"/>
          </a:xfrm>
          <a:ln w="127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2000" dirty="0">
                <a:latin typeface="+mn-lt"/>
              </a:rPr>
              <a:t>Shock alignment and clustering</a:t>
            </a:r>
          </a:p>
          <a:p>
            <a:r>
              <a:rPr lang="en-US" sz="2000" dirty="0">
                <a:latin typeface="+mn-lt"/>
              </a:rPr>
              <a:t>Cell Reynolds number</a:t>
            </a:r>
          </a:p>
          <a:p>
            <a:r>
              <a:rPr lang="en-US" sz="2000" dirty="0">
                <a:latin typeface="+mn-lt"/>
              </a:rPr>
              <a:t>K distribution and stretching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FC7BCBD2-B580-574E-BCB9-EAD6C9BEAECA}"/>
              </a:ext>
            </a:extLst>
          </p:cNvPr>
          <p:cNvSpPr/>
          <p:nvPr/>
        </p:nvSpPr>
        <p:spPr>
          <a:xfrm>
            <a:off x="8316845" y="1087119"/>
            <a:ext cx="3024147" cy="3780185"/>
          </a:xfrm>
          <a:prstGeom prst="frame">
            <a:avLst>
              <a:gd name="adj1" fmla="val 1974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91AB72F-86E8-4845-AFC6-4B6600C5D803}"/>
              </a:ext>
            </a:extLst>
          </p:cNvPr>
          <p:cNvCxnSpPr>
            <a:cxnSpLocks/>
          </p:cNvCxnSpPr>
          <p:nvPr/>
        </p:nvCxnSpPr>
        <p:spPr>
          <a:xfrm flipV="1">
            <a:off x="7178480" y="4780159"/>
            <a:ext cx="1151172" cy="9662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A82C9A-9034-BB47-9087-3D6491548B5E}"/>
              </a:ext>
            </a:extLst>
          </p:cNvPr>
          <p:cNvCxnSpPr>
            <a:cxnSpLocks/>
          </p:cNvCxnSpPr>
          <p:nvPr/>
        </p:nvCxnSpPr>
        <p:spPr>
          <a:xfrm rot="1035925" flipV="1">
            <a:off x="5414626" y="3583919"/>
            <a:ext cx="655907" cy="205326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AE6EA32-0E27-BB4A-A62E-7A93C9DBF556}"/>
              </a:ext>
            </a:extLst>
          </p:cNvPr>
          <p:cNvSpPr txBox="1"/>
          <p:nvPr/>
        </p:nvSpPr>
        <p:spPr>
          <a:xfrm rot="80833">
            <a:off x="5116111" y="3272932"/>
            <a:ext cx="641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Flow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3A3C-6395-3619-A60E-15646AFF1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19A63E0-06BB-A5C6-E0E3-18EAC5960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99910AF-D5DB-9BC3-51D6-F8249356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4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078188"/>
            <a:ext cx="10515600" cy="3542973"/>
          </a:xfrm>
        </p:spPr>
        <p:txBody>
          <a:bodyPr/>
          <a:lstStyle/>
          <a:p>
            <a:pPr marL="400050"/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What makes a good grid?</a:t>
            </a:r>
          </a:p>
          <a:p>
            <a:pPr marL="800100" lvl="1"/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Focus on </a:t>
            </a:r>
            <a:r>
              <a:rPr lang="en-US" sz="1600" dirty="0" err="1">
                <a:solidFill>
                  <a:schemeClr val="bg1">
                    <a:lumMod val="85000"/>
                  </a:schemeClr>
                </a:solidFill>
              </a:rPr>
              <a:t>aeroheating</a:t>
            </a:r>
            <a:endParaRPr lang="en-US" sz="1600" dirty="0">
              <a:solidFill>
                <a:schemeClr val="bg1">
                  <a:lumMod val="85000"/>
                </a:schemeClr>
              </a:solidFill>
            </a:endParaRPr>
          </a:p>
          <a:p>
            <a:pPr marL="57150" indent="0">
              <a:buNone/>
            </a:pPr>
            <a:endParaRPr lang="en-US" sz="2000" dirty="0"/>
          </a:p>
          <a:p>
            <a:pPr marL="400050"/>
            <a:r>
              <a:rPr lang="en-US" sz="2000" dirty="0">
                <a:solidFill>
                  <a:schemeClr val="bg1">
                    <a:lumMod val="75000"/>
                  </a:schemeClr>
                </a:solidFill>
              </a:rPr>
              <a:t>Example Workflow</a:t>
            </a:r>
          </a:p>
          <a:p>
            <a:pPr marL="800100" lvl="1"/>
            <a:r>
              <a:rPr lang="en-US" sz="1600" dirty="0">
                <a:solidFill>
                  <a:schemeClr val="bg1">
                    <a:lumMod val="75000"/>
                  </a:schemeClr>
                </a:solidFill>
              </a:rPr>
              <a:t>Step through an example grid generation workflow - Inflatable reentry vehicle</a:t>
            </a:r>
          </a:p>
          <a:p>
            <a:pPr marL="57150" indent="0">
              <a:buNone/>
            </a:pPr>
            <a:endParaRPr lang="en-US" sz="2000" i="1" dirty="0">
              <a:solidFill>
                <a:schemeClr val="bg1">
                  <a:lumMod val="75000"/>
                </a:schemeClr>
              </a:solidFill>
            </a:endParaRPr>
          </a:p>
          <a:p>
            <a:pPr marL="400050"/>
            <a:r>
              <a:rPr lang="en-US" sz="2000" b="1" dirty="0"/>
              <a:t>Issues &amp; Advancements</a:t>
            </a:r>
          </a:p>
          <a:p>
            <a:pPr marL="800100" lvl="1"/>
            <a:r>
              <a:rPr lang="en-US" sz="1600" b="1" dirty="0"/>
              <a:t>Briefly mention where typical aerothermodynamics grids give us trouble and some ways forward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Outline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5F1F7-C69B-0C06-EBDD-D26C955DD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C4193-6093-F8D3-220A-528B1B74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9B7AC-758A-0EA5-3CDD-FBF630C8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38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956585-9C46-2145-BFA3-ED49941091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" t="1102" r="53" b="50000"/>
          <a:stretch/>
        </p:blipFill>
        <p:spPr>
          <a:xfrm>
            <a:off x="1397783" y="1012939"/>
            <a:ext cx="7912961" cy="533699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Structured Grid Difficulty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FF0AC-3EAB-4A4C-99B5-6425CCAF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199" y="3904235"/>
            <a:ext cx="2286000" cy="2286000"/>
          </a:xfrm>
          <a:prstGeom prst="rect">
            <a:avLst/>
          </a:prstGeom>
        </p:spPr>
      </p:pic>
      <p:sp>
        <p:nvSpPr>
          <p:cNvPr id="2" name="Frame 1">
            <a:extLst>
              <a:ext uri="{FF2B5EF4-FFF2-40B4-BE49-F238E27FC236}">
                <a16:creationId xmlns:a16="http://schemas.microsoft.com/office/drawing/2014/main" id="{3D696A3C-EB8C-3C4C-B963-1CDD7B441615}"/>
              </a:ext>
            </a:extLst>
          </p:cNvPr>
          <p:cNvSpPr/>
          <p:nvPr/>
        </p:nvSpPr>
        <p:spPr>
          <a:xfrm>
            <a:off x="3337199" y="3888510"/>
            <a:ext cx="2323954" cy="2317451"/>
          </a:xfrm>
          <a:prstGeom prst="frame">
            <a:avLst>
              <a:gd name="adj1" fmla="val 2823"/>
            </a:avLst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0CD483-056D-1147-A6EA-E4DB8208B831}"/>
              </a:ext>
            </a:extLst>
          </p:cNvPr>
          <p:cNvCxnSpPr>
            <a:cxnSpLocks/>
            <a:stCxn id="8" idx="3"/>
            <a:endCxn id="2" idx="1"/>
          </p:cNvCxnSpPr>
          <p:nvPr/>
        </p:nvCxnSpPr>
        <p:spPr>
          <a:xfrm flipV="1">
            <a:off x="1973611" y="5047236"/>
            <a:ext cx="1363589" cy="10370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F6236B2-BDFA-5C44-9653-45B21D1C4DDC}"/>
              </a:ext>
            </a:extLst>
          </p:cNvPr>
          <p:cNvSpPr txBox="1"/>
          <p:nvPr/>
        </p:nvSpPr>
        <p:spPr>
          <a:xfrm>
            <a:off x="3218450" y="3092854"/>
            <a:ext cx="3293104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Throw more points at it?</a:t>
            </a:r>
          </a:p>
          <a:p>
            <a:r>
              <a:rPr lang="en-US" sz="1600" b="1" i="1" dirty="0">
                <a:solidFill>
                  <a:srgbClr val="FF0000"/>
                </a:solidFill>
              </a:rPr>
              <a:t>Wasted points, topology unchanged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D743FF1-F3B8-C342-A4FD-E28C887282B8}"/>
              </a:ext>
            </a:extLst>
          </p:cNvPr>
          <p:cNvSpPr/>
          <p:nvPr/>
        </p:nvSpPr>
        <p:spPr>
          <a:xfrm>
            <a:off x="1789256" y="5981037"/>
            <a:ext cx="184355" cy="206478"/>
          </a:xfrm>
          <a:prstGeom prst="frame">
            <a:avLst>
              <a:gd name="adj1" fmla="val 2823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0C8D96-BD1E-7048-86DC-5D6427AB4C9A}"/>
              </a:ext>
            </a:extLst>
          </p:cNvPr>
          <p:cNvSpPr txBox="1"/>
          <p:nvPr/>
        </p:nvSpPr>
        <p:spPr>
          <a:xfrm rot="19588331">
            <a:off x="2551676" y="2419506"/>
            <a:ext cx="1315681" cy="40011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>
            <a:softEdge rad="76200"/>
          </a:effectLst>
          <a:scene3d>
            <a:camera prst="orthographicFront">
              <a:rot lat="0" lon="0" rev="27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Arc Length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F1B1F92-D28A-3A4D-BC3C-27B49FD498C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00"/>
          <a:stretch/>
        </p:blipFill>
        <p:spPr>
          <a:xfrm>
            <a:off x="6530849" y="1221577"/>
            <a:ext cx="4700016" cy="3655568"/>
          </a:xfrm>
          <a:prstGeom prst="rect">
            <a:avLst/>
          </a:prstGeom>
        </p:spPr>
      </p:pic>
      <p:sp>
        <p:nvSpPr>
          <p:cNvPr id="14" name="Frame 13">
            <a:extLst>
              <a:ext uri="{FF2B5EF4-FFF2-40B4-BE49-F238E27FC236}">
                <a16:creationId xmlns:a16="http://schemas.microsoft.com/office/drawing/2014/main" id="{5C416F1A-C8C8-B743-8556-D7EA9A409234}"/>
              </a:ext>
            </a:extLst>
          </p:cNvPr>
          <p:cNvSpPr/>
          <p:nvPr/>
        </p:nvSpPr>
        <p:spPr>
          <a:xfrm>
            <a:off x="6530848" y="1194683"/>
            <a:ext cx="4719312" cy="3682462"/>
          </a:xfrm>
          <a:prstGeom prst="frame">
            <a:avLst>
              <a:gd name="adj1" fmla="val 2823"/>
            </a:avLst>
          </a:prstGeom>
          <a:solidFill>
            <a:srgbClr val="00B0F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366DDF-37F3-6042-9F6A-11AB807B2B69}"/>
              </a:ext>
            </a:extLst>
          </p:cNvPr>
          <p:cNvSpPr txBox="1"/>
          <p:nvPr/>
        </p:nvSpPr>
        <p:spPr>
          <a:xfrm>
            <a:off x="6635976" y="1291655"/>
            <a:ext cx="2674767" cy="400110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Stacked block topology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A391AD-E78F-D04E-995B-0A4DED070571}"/>
              </a:ext>
            </a:extLst>
          </p:cNvPr>
          <p:cNvSpPr txBox="1"/>
          <p:nvPr/>
        </p:nvSpPr>
        <p:spPr>
          <a:xfrm rot="19371417">
            <a:off x="825539" y="5224303"/>
            <a:ext cx="1315681" cy="400110"/>
          </a:xfrm>
          <a:prstGeom prst="rect">
            <a:avLst/>
          </a:prstGeom>
          <a:solidFill>
            <a:schemeClr val="bg1"/>
          </a:solidFill>
          <a:ln w="57150">
            <a:noFill/>
          </a:ln>
          <a:effectLst>
            <a:softEdge rad="76200"/>
          </a:effectLst>
          <a:scene3d>
            <a:camera prst="orthographicFront">
              <a:rot lat="0" lon="0" rev="27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000" b="1" dirty="0">
                <a:ln w="6350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Arc Length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E9C3A61-41BB-6990-EAAB-CB3224D3017C}"/>
              </a:ext>
            </a:extLst>
          </p:cNvPr>
          <p:cNvCxnSpPr>
            <a:cxnSpLocks/>
          </p:cNvCxnSpPr>
          <p:nvPr/>
        </p:nvCxnSpPr>
        <p:spPr>
          <a:xfrm flipH="1">
            <a:off x="4480199" y="3687261"/>
            <a:ext cx="128956" cy="51660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6D051-06A2-BE56-4D45-F6F62295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0C7308-C663-362F-78C8-07D3F2A6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F049265-B350-515C-925B-8CAA58F7C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7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Unstructured Grids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A4729E52-96F6-594C-8126-6B54A8B55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0723"/>
            <a:ext cx="4882896" cy="4098011"/>
          </a:xfrm>
        </p:spPr>
        <p:txBody>
          <a:bodyPr>
            <a:normAutofit/>
          </a:bodyPr>
          <a:lstStyle/>
          <a:p>
            <a:pPr marL="171450" indent="0">
              <a:buNone/>
            </a:pPr>
            <a:r>
              <a:rPr lang="en-US" sz="2000" b="1" dirty="0"/>
              <a:t>As geometries become more complex, unstructured grids could be a solution</a:t>
            </a:r>
          </a:p>
          <a:p>
            <a:pPr marL="800100" lvl="1"/>
            <a:r>
              <a:rPr lang="en-US" sz="1600" dirty="0"/>
              <a:t>Much more flexible and their generation can be automated</a:t>
            </a:r>
          </a:p>
          <a:p>
            <a:pPr marL="800100" lvl="1"/>
            <a:r>
              <a:rPr lang="en-US" sz="1600" dirty="0"/>
              <a:t>Grid is only part of the “equation”</a:t>
            </a:r>
          </a:p>
          <a:p>
            <a:pPr marL="1200150" lvl="2"/>
            <a:r>
              <a:rPr lang="en-US" sz="1600" dirty="0"/>
              <a:t>Solver and Discretization</a:t>
            </a:r>
          </a:p>
          <a:p>
            <a:pPr marL="800100" lvl="1"/>
            <a:r>
              <a:rPr lang="en-US" sz="1600" b="1" dirty="0"/>
              <a:t>Structured grids are currently the only robust option</a:t>
            </a:r>
          </a:p>
          <a:p>
            <a:pPr marL="1257300" lvl="2"/>
            <a:r>
              <a:rPr lang="en-US" sz="1400" b="1" dirty="0"/>
              <a:t>Radiation, ablation, etc.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5F1CAF-2386-9544-97AC-4330A5872A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9" t="23624" r="36745" b="23149"/>
          <a:stretch/>
        </p:blipFill>
        <p:spPr>
          <a:xfrm>
            <a:off x="5721096" y="1542391"/>
            <a:ext cx="5632704" cy="45745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967A0A-4D69-AB4E-9E69-E7DEA47453BE}"/>
              </a:ext>
            </a:extLst>
          </p:cNvPr>
          <p:cNvSpPr txBox="1"/>
          <p:nvPr/>
        </p:nvSpPr>
        <p:spPr>
          <a:xfrm>
            <a:off x="5749562" y="5101859"/>
            <a:ext cx="2577449" cy="892552"/>
          </a:xfrm>
          <a:prstGeom prst="rect">
            <a:avLst/>
          </a:prstGeom>
          <a:solidFill>
            <a:schemeClr val="bg1">
              <a:alpha val="9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US" sz="2000" b="1" i="1" dirty="0"/>
              <a:t>Refine</a:t>
            </a:r>
          </a:p>
          <a:p>
            <a:r>
              <a:rPr lang="en-US" sz="1600" b="1" i="1" dirty="0"/>
              <a:t>Hybrid mesh – prisms in BL, </a:t>
            </a:r>
            <a:r>
              <a:rPr lang="en-US" sz="1600" b="1" i="1" dirty="0" err="1"/>
              <a:t>tetrahedrals</a:t>
            </a:r>
            <a:r>
              <a:rPr lang="en-US" sz="1600" b="1" i="1" dirty="0"/>
              <a:t> in freestream</a:t>
            </a:r>
            <a:endParaRPr lang="en-US" sz="1600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E750EE7-9B66-184E-B927-8CE4727C17E8}"/>
              </a:ext>
            </a:extLst>
          </p:cNvPr>
          <p:cNvCxnSpPr>
            <a:cxnSpLocks/>
          </p:cNvCxnSpPr>
          <p:nvPr/>
        </p:nvCxnSpPr>
        <p:spPr>
          <a:xfrm rot="1035925" flipV="1">
            <a:off x="7367026" y="3759718"/>
            <a:ext cx="655907" cy="205326"/>
          </a:xfrm>
          <a:prstGeom prst="straightConnector1">
            <a:avLst/>
          </a:prstGeom>
          <a:ln w="635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3D4D7F-A259-5048-B2FA-C7BC64A36234}"/>
              </a:ext>
            </a:extLst>
          </p:cNvPr>
          <p:cNvSpPr txBox="1"/>
          <p:nvPr/>
        </p:nvSpPr>
        <p:spPr>
          <a:xfrm rot="80833">
            <a:off x="7042895" y="3433342"/>
            <a:ext cx="692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Flow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112AC7-79E9-278A-F550-6288DD60D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67489-1028-9ACA-10C9-9F00094BF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0ABC6-154B-F9C9-40D1-026FC15CE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54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85663D-1EC6-954A-BC5E-1B3E4C71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Questions?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188E04-1C4D-F4A3-D026-460388B8D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 August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66EDA-76E0-C377-4487-BA82DF63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IPPW 2022 Short Course (8/27- 8/28)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DA4364-97A4-879F-D2B3-49623738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C02FD-4A4F-934F-9662-2EDCAAF8B76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9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CF579F8-98E1-B448-8EFE-80D197CC3D0F}" vid="{D15CCCE2-9451-614E-AA85-C1375FCFF37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</TotalTime>
  <Words>1819</Words>
  <Application>Microsoft Office PowerPoint</Application>
  <PresentationFormat>Widescreen</PresentationFormat>
  <Paragraphs>358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Wingdings</vt:lpstr>
      <vt:lpstr>Office Theme</vt:lpstr>
      <vt:lpstr>IPPW 2022 Short Course Introduction to Aerocapture, Entry, Descent, and Landing  </vt:lpstr>
      <vt:lpstr>Introduction</vt:lpstr>
      <vt:lpstr>Outline</vt:lpstr>
      <vt:lpstr>Outline</vt:lpstr>
      <vt:lpstr>What Type of Geometry?</vt:lpstr>
      <vt:lpstr>What Type of Grid?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Workflow Setup</vt:lpstr>
      <vt:lpstr>Basic Workflow Procedure</vt:lpstr>
      <vt:lpstr>1. Create Connectors</vt:lpstr>
      <vt:lpstr>2. Dimension and Distribute Points</vt:lpstr>
      <vt:lpstr>3. Grow Boundary Layer Grid</vt:lpstr>
      <vt:lpstr>4. Attach Inviscid Domain</vt:lpstr>
      <vt:lpstr>5. Extrude (rotate)</vt:lpstr>
      <vt:lpstr>6. Replace Surface Poles with H-Grids</vt:lpstr>
      <vt:lpstr>7. Use Radial_Interp</vt:lpstr>
      <vt:lpstr>8. Define Boundary Conditions</vt:lpstr>
      <vt:lpstr>Adapt Grid to Bow Shock</vt:lpstr>
      <vt:lpstr>Outline</vt:lpstr>
      <vt:lpstr>Structured Grid Difficulty</vt:lpstr>
      <vt:lpstr>Unstructured Grids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IPPW 2022 Short Course Introduction to Aerocapture, Entry, Descent, and Landing</dc:title>
  <dc:creator>Venkatapathy, Ethiraj (ARC-TS)</dc:creator>
  <cp:lastModifiedBy>Baize, Wanda M Hickson (LARC-B702)[LAMPS 2]</cp:lastModifiedBy>
  <cp:revision>13</cp:revision>
  <dcterms:created xsi:type="dcterms:W3CDTF">2022-08-04T14:38:06Z</dcterms:created>
  <dcterms:modified xsi:type="dcterms:W3CDTF">2022-08-15T17:58:14Z</dcterms:modified>
</cp:coreProperties>
</file>