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4C_FC5580C4.xml" ContentType="application/vnd.ms-powerpoint.comments+xml"/>
  <Override PartName="/ppt/notesSlides/notesSlide4.xml" ContentType="application/vnd.openxmlformats-officedocument.presentationml.notesSlide+xml"/>
  <Override PartName="/ppt/comments/modernComment_14D_91D0DA32.xml" ContentType="application/vnd.ms-powerpoint.comments+xml"/>
  <Override PartName="/ppt/notesSlides/notesSlide5.xml" ContentType="application/vnd.openxmlformats-officedocument.presentationml.notesSlide+xml"/>
  <Override PartName="/ppt/comments/modernComment_14E_55EB2AC.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51_D6E49E1C.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61" r:id="rId3"/>
    <p:sldId id="332" r:id="rId4"/>
    <p:sldId id="333" r:id="rId5"/>
    <p:sldId id="334" r:id="rId6"/>
    <p:sldId id="335" r:id="rId7"/>
    <p:sldId id="336" r:id="rId8"/>
    <p:sldId id="337" r:id="rId9"/>
    <p:sldId id="296" r:id="rId10"/>
    <p:sldId id="338" r:id="rId11"/>
    <p:sldId id="292" r:id="rId12"/>
  </p:sldIdLst>
  <p:sldSz cx="12192000" cy="6858000"/>
  <p:notesSz cx="6858000" cy="9144000"/>
  <p:embeddedFontLst>
    <p:embeddedFont>
      <p:font typeface="Calibri" panose="020F0502020204030204" pitchFamily="34" charset="0"/>
      <p:regular r:id="rId14"/>
      <p:bold r:id="rId15"/>
      <p:italic r:id="rId16"/>
      <p:boldItalic r:id="rId17"/>
    </p:embeddedFont>
    <p:embeddedFont>
      <p:font typeface="Calibri Light" panose="020F0302020204030204" pitchFamily="34" charset="0"/>
      <p:regular r:id="rId18"/>
      <p:italic r:id="rId19"/>
    </p:embeddedFont>
    <p:embeddedFont>
      <p:font typeface="Helvetica" panose="020B060402020202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6CBF38-38E2-42B2-B87C-A6081E4D0119}" name="Lepage, Colette D. (GSFC-549.0)[ORBITAL SCIENCES CORP]" initials="LCD(5SC" userId="S::clepage@ndc.nasa.gov::a19f6dd6-d458-4eb4-9d0c-1072eac0ce5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75" autoAdjust="0"/>
    <p:restoredTop sz="84750" autoAdjust="0"/>
  </p:normalViewPr>
  <p:slideViewPr>
    <p:cSldViewPr snapToGrid="0" snapToObjects="1">
      <p:cViewPr>
        <p:scale>
          <a:sx n="56" d="100"/>
          <a:sy n="56" d="100"/>
        </p:scale>
        <p:origin x="992" y="56"/>
      </p:cViewPr>
      <p:guideLst/>
    </p:cSldViewPr>
  </p:slideViewPr>
  <p:notesTextViewPr>
    <p:cViewPr>
      <p:scale>
        <a:sx n="110" d="100"/>
        <a:sy n="11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tableStyles" Target="tableStyles.xml"/></Relationships>
</file>

<file path=ppt/comments/modernComment_14C_FC5580C4.xml><?xml version="1.0" encoding="utf-8"?>
<p188:cmLst xmlns:a="http://schemas.openxmlformats.org/drawingml/2006/main" xmlns:r="http://schemas.openxmlformats.org/officeDocument/2006/relationships" xmlns:p188="http://schemas.microsoft.com/office/powerpoint/2018/8/main">
  <p188:cm id="{AB6BC738-86DB-4801-A10B-0575E63FA378}" authorId="{716CBF38-38E2-42B2-B87C-A6081E4D0119}" status="resolved" created="2022-08-11T18:55:41.195">
    <ac:deMkLst xmlns:ac="http://schemas.microsoft.com/office/drawing/2013/main/command">
      <pc:docMk xmlns:pc="http://schemas.microsoft.com/office/powerpoint/2013/main/command"/>
      <pc:sldMk xmlns:pc="http://schemas.microsoft.com/office/powerpoint/2013/main/command" cId="4233461956" sldId="332"/>
      <ac:spMk id="16" creationId="{2713005C-7A0D-4DCA-8B4C-92D4541A0EBF}"/>
    </ac:deMkLst>
    <p188:txBody>
      <a:bodyPr/>
      <a:lstStyle/>
      <a:p>
        <a:r>
          <a:rPr lang="en-US"/>
          <a:t>Did you mean to make the second bullet Italic?</a:t>
        </a:r>
      </a:p>
    </p188:txBody>
  </p188:cm>
</p188:cmLst>
</file>

<file path=ppt/comments/modernComment_14D_91D0DA32.xml><?xml version="1.0" encoding="utf-8"?>
<p188:cmLst xmlns:a="http://schemas.openxmlformats.org/drawingml/2006/main" xmlns:r="http://schemas.openxmlformats.org/officeDocument/2006/relationships" xmlns:p188="http://schemas.microsoft.com/office/powerpoint/2018/8/main">
  <p188:cm id="{D151FF2B-6F46-42D8-8CD8-2EA1D9D7D646}" authorId="{716CBF38-38E2-42B2-B87C-A6081E4D0119}" status="resolved" created="2022-08-11T19:04:06.268">
    <ac:deMkLst xmlns:ac="http://schemas.microsoft.com/office/drawing/2013/main/command">
      <pc:docMk xmlns:pc="http://schemas.microsoft.com/office/powerpoint/2013/main/command"/>
      <pc:sldMk xmlns:pc="http://schemas.microsoft.com/office/powerpoint/2013/main/command" cId="2446383666" sldId="333"/>
      <ac:spMk id="16" creationId="{2713005C-7A0D-4DCA-8B4C-92D4541A0EBF}"/>
    </ac:deMkLst>
    <p188:txBody>
      <a:bodyPr/>
      <a:lstStyle/>
      <a:p>
        <a:r>
          <a:rPr lang="en-US"/>
          <a:t>Might want to add a bullet for the subsection here since you did it in the last slide.</a:t>
        </a:r>
      </a:p>
    </p188:txBody>
  </p188:cm>
</p188:cmLst>
</file>

<file path=ppt/comments/modernComment_14E_55EB2AC.xml><?xml version="1.0" encoding="utf-8"?>
<p188:cmLst xmlns:a="http://schemas.openxmlformats.org/drawingml/2006/main" xmlns:r="http://schemas.openxmlformats.org/officeDocument/2006/relationships" xmlns:p188="http://schemas.microsoft.com/office/powerpoint/2018/8/main">
  <p188:cm id="{50E753FE-25A6-49FC-B646-A54974D6E0CF}" authorId="{716CBF38-38E2-42B2-B87C-A6081E4D0119}" status="resolved" created="2022-08-11T19:13:17.979">
    <pc:sldMkLst xmlns:pc="http://schemas.microsoft.com/office/powerpoint/2013/main/command">
      <pc:docMk/>
      <pc:sldMk cId="90092204" sldId="334"/>
    </pc:sldMkLst>
    <p188:txBody>
      <a:bodyPr/>
      <a:lstStyle/>
      <a:p>
        <a:r>
          <a:rPr lang="en-US"/>
          <a:t>I know this is super picky but you might want to make sure the -ve is combined with the 56C just to make it clearer.</a:t>
        </a:r>
      </a:p>
    </p188:txBody>
  </p188:cm>
</p188:cmLst>
</file>

<file path=ppt/comments/modernComment_151_D6E49E1C.xml><?xml version="1.0" encoding="utf-8"?>
<p188:cmLst xmlns:a="http://schemas.openxmlformats.org/drawingml/2006/main" xmlns:r="http://schemas.openxmlformats.org/officeDocument/2006/relationships" xmlns:p188="http://schemas.microsoft.com/office/powerpoint/2018/8/main">
  <p188:cm id="{3719FABE-DBA9-4849-8B1E-4E7A47F51F37}" authorId="{716CBF38-38E2-42B2-B87C-A6081E4D0119}" status="resolved" created="2022-08-11T19:28:18.079">
    <ac:deMkLst xmlns:ac="http://schemas.microsoft.com/office/drawing/2013/main/command">
      <pc:docMk xmlns:pc="http://schemas.microsoft.com/office/powerpoint/2013/main/command"/>
      <pc:sldMk xmlns:pc="http://schemas.microsoft.com/office/powerpoint/2013/main/command" cId="3605306908" sldId="337"/>
      <ac:spMk id="16" creationId="{2713005C-7A0D-4DCA-8B4C-92D4541A0EBF}"/>
    </ac:deMkLst>
    <p188:txBody>
      <a:bodyPr/>
      <a:lstStyle/>
      <a:p>
        <a:r>
          <a:rPr lang="en-US"/>
          <a:t>Either add secondary bullets or add a hyphen in this last sub section to be consistent with your first bullets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FCC11-F9D3-8B4F-9460-B2B95153B2E0}" type="datetimeFigureOut">
              <a:rPr lang="en-US" smtClean="0"/>
              <a:t>8/12/2022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95282D-E246-B147-83F5-FC2E8825650F}" type="slidenum">
              <a:rPr lang="en-US" smtClean="0"/>
              <a:t>‹#›</a:t>
            </a:fld>
            <a:endParaRPr lang="en-US" dirty="0"/>
          </a:p>
        </p:txBody>
      </p:sp>
    </p:spTree>
    <p:extLst>
      <p:ext uri="{BB962C8B-B14F-4D97-AF65-F5344CB8AC3E}">
        <p14:creationId xmlns:p14="http://schemas.microsoft.com/office/powerpoint/2010/main" val="4283287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ebaim.org/techniques/powerpoint/"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webbtelescope.org/contents/media/images/2017/28/4051-Image"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webbtelescope.org/contents/media/images/4193-Image" TargetMode="External"/><Relationship Id="rId3" Type="http://schemas.openxmlformats.org/officeDocument/2006/relationships/hyperlink" Target="https://webbtelescope.org/news/news-releases" TargetMode="External"/><Relationship Id="rId7" Type="http://schemas.openxmlformats.org/officeDocument/2006/relationships/hyperlink" Target="https://hubblesite.org/contents/media/images/2007/16/2099-Image.html"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hubblesite.org/contents/media/images/2009/25/2606-Image.html" TargetMode="External"/><Relationship Id="rId5" Type="http://schemas.openxmlformats.org/officeDocument/2006/relationships/hyperlink" Target="https://webbtelescope.org/contents/media/images/2021/004/01EX2AXKF1EKA0J7K1965PCNBC" TargetMode="External"/><Relationship Id="rId4" Type="http://schemas.openxmlformats.org/officeDocument/2006/relationships/hyperlink" Target="https://webbtelescope.org/new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solarsystem.nasa.gov/resources/754/what-is-a-lagrange-point/" TargetMode="External"/><Relationship Id="rId7" Type="http://schemas.openxmlformats.org/officeDocument/2006/relationships/hyperlink" Target="https://webbtelescope.org/webb-science/the-observatory"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webbtelescope.org/news" TargetMode="External"/><Relationship Id="rId5" Type="http://schemas.openxmlformats.org/officeDocument/2006/relationships/hyperlink" Target="https://webbtelescope.org/news/news-releases" TargetMode="External"/><Relationship Id="rId4" Type="http://schemas.openxmlformats.org/officeDocument/2006/relationships/hyperlink" Target="https://www.flickr.com/photos/nasawebbtelescope/51886649707"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Please display this slide on screen before your presentation begins and during your introduction.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this notes pane area, you will find supporting information for each slide and links to additional resources.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You may customize this presentation—removing slides, changing the order, and more. If you would like to add slides, there are templates at the end. We recommend adding slides to this document (not importing slides from this template into your file). Using this as your primary file will preserve the fonts and styling.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You do not have to use all of the slides in this template. Delete any slides that you do not plan to use in your presentation.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If you need to share your presentation, it is best to save your presentation as a PDF file.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templates are accessible with existing content, but make sure that your final presentation still meets accessibility standards once you add your own content and images. For general PowerPoint Accessibility Guidelines: </a:t>
            </a:r>
            <a:r>
              <a:rPr lang="en-US" sz="1200" u="sng" kern="1200" dirty="0">
                <a:solidFill>
                  <a:schemeClr val="tx1"/>
                </a:solidFill>
                <a:effectLst/>
                <a:latin typeface="+mn-lt"/>
                <a:ea typeface="+mn-ea"/>
                <a:cs typeface="+mn-cs"/>
                <a:hlinkClick r:id="rId3"/>
              </a:rPr>
              <a:t>https://webaim.org/techniques/powerpoint/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__________________________</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Image Credit: NASA, ESA, Northrop Grumman</a:t>
            </a:r>
          </a:p>
          <a:p>
            <a:r>
              <a:rPr lang="en-US" sz="1200" u="sng" kern="1200" dirty="0">
                <a:solidFill>
                  <a:schemeClr val="tx1"/>
                </a:solidFill>
                <a:effectLst/>
                <a:latin typeface="+mn-lt"/>
                <a:ea typeface="+mn-ea"/>
                <a:cs typeface="+mn-cs"/>
                <a:hlinkClick r:id="rId4"/>
              </a:rPr>
              <a:t>https://webbtelescope.org/contents/media/images/2017/28/4051-Image</a:t>
            </a:r>
            <a:endParaRPr lang="en-US" sz="1200" u="sng" kern="1200" dirty="0">
              <a:solidFill>
                <a:schemeClr val="tx1"/>
              </a:solidFill>
              <a:effectLst/>
              <a:latin typeface="+mn-lt"/>
              <a:ea typeface="+mn-ea"/>
              <a:cs typeface="+mn-cs"/>
            </a:endParaRPr>
          </a:p>
          <a:p>
            <a:endParaRPr lang="en-US" sz="1200" u="sng" kern="1200" dirty="0">
              <a:solidFill>
                <a:schemeClr val="tx1"/>
              </a:solidFill>
              <a:effectLst/>
              <a:latin typeface="+mn-lt"/>
              <a:ea typeface="+mn-ea"/>
              <a:cs typeface="+mn-cs"/>
            </a:endParaRPr>
          </a:p>
          <a:p>
            <a:r>
              <a:rPr lang="en-US" sz="1200" u="none" kern="1200" dirty="0">
                <a:solidFill>
                  <a:schemeClr val="tx1"/>
                </a:solidFill>
                <a:effectLst/>
                <a:latin typeface="+mn-lt"/>
                <a:ea typeface="+mn-ea"/>
                <a:cs typeface="+mn-cs"/>
              </a:rPr>
              <a:t>Updated: July 19, 2022</a:t>
            </a:r>
          </a:p>
        </p:txBody>
      </p:sp>
      <p:sp>
        <p:nvSpPr>
          <p:cNvPr id="4" name="Slide Number Placeholder 3"/>
          <p:cNvSpPr>
            <a:spLocks noGrp="1"/>
          </p:cNvSpPr>
          <p:nvPr>
            <p:ph type="sldNum" sz="quarter" idx="5"/>
          </p:nvPr>
        </p:nvSpPr>
        <p:spPr/>
        <p:txBody>
          <a:bodyPr/>
          <a:lstStyle/>
          <a:p>
            <a:fld id="{BD95282D-E246-B147-83F5-FC2E8825650F}" type="slidenum">
              <a:rPr lang="en-US" smtClean="0"/>
              <a:t>1</a:t>
            </a:fld>
            <a:endParaRPr lang="en-US" dirty="0"/>
          </a:p>
        </p:txBody>
      </p:sp>
    </p:spTree>
    <p:extLst>
      <p:ext uri="{BB962C8B-B14F-4D97-AF65-F5344CB8AC3E}">
        <p14:creationId xmlns:p14="http://schemas.microsoft.com/office/powerpoint/2010/main" val="2382102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[Note to presenter: This slide is optional.]</a:t>
            </a:r>
          </a:p>
          <a:p>
            <a:endParaRPr lang="en-US" dirty="0"/>
          </a:p>
        </p:txBody>
      </p:sp>
      <p:sp>
        <p:nvSpPr>
          <p:cNvPr id="4" name="Slide Number Placeholder 3"/>
          <p:cNvSpPr>
            <a:spLocks noGrp="1"/>
          </p:cNvSpPr>
          <p:nvPr>
            <p:ph type="sldNum" sz="quarter" idx="5"/>
          </p:nvPr>
        </p:nvSpPr>
        <p:spPr/>
        <p:txBody>
          <a:bodyPr/>
          <a:lstStyle/>
          <a:p>
            <a:fld id="{BD95282D-E246-B147-83F5-FC2E8825650F}" type="slidenum">
              <a:rPr lang="en-US" smtClean="0"/>
              <a:t>2</a:t>
            </a:fld>
            <a:endParaRPr lang="en-US" dirty="0"/>
          </a:p>
        </p:txBody>
      </p:sp>
    </p:spTree>
    <p:extLst>
      <p:ext uri="{BB962C8B-B14F-4D97-AF65-F5344CB8AC3E}">
        <p14:creationId xmlns:p14="http://schemas.microsoft.com/office/powerpoint/2010/main" val="564555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[Note to presenter: This slide is optional.]</a:t>
            </a:r>
          </a:p>
          <a:p>
            <a:endParaRPr lang="en-US" dirty="0"/>
          </a:p>
        </p:txBody>
      </p:sp>
      <p:sp>
        <p:nvSpPr>
          <p:cNvPr id="4" name="Slide Number Placeholder 3"/>
          <p:cNvSpPr>
            <a:spLocks noGrp="1"/>
          </p:cNvSpPr>
          <p:nvPr>
            <p:ph type="sldNum" sz="quarter" idx="5"/>
          </p:nvPr>
        </p:nvSpPr>
        <p:spPr/>
        <p:txBody>
          <a:bodyPr/>
          <a:lstStyle/>
          <a:p>
            <a:fld id="{BD95282D-E246-B147-83F5-FC2E8825650F}" type="slidenum">
              <a:rPr lang="en-US" smtClean="0"/>
              <a:t>3</a:t>
            </a:fld>
            <a:endParaRPr lang="en-US" dirty="0"/>
          </a:p>
        </p:txBody>
      </p:sp>
    </p:spTree>
    <p:extLst>
      <p:ext uri="{BB962C8B-B14F-4D97-AF65-F5344CB8AC3E}">
        <p14:creationId xmlns:p14="http://schemas.microsoft.com/office/powerpoint/2010/main" val="126391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[Note to presenter: This slide is optional.]</a:t>
            </a:r>
          </a:p>
          <a:p>
            <a:endParaRPr lang="en-US" dirty="0"/>
          </a:p>
        </p:txBody>
      </p:sp>
      <p:sp>
        <p:nvSpPr>
          <p:cNvPr id="4" name="Slide Number Placeholder 3"/>
          <p:cNvSpPr>
            <a:spLocks noGrp="1"/>
          </p:cNvSpPr>
          <p:nvPr>
            <p:ph type="sldNum" sz="quarter" idx="5"/>
          </p:nvPr>
        </p:nvSpPr>
        <p:spPr/>
        <p:txBody>
          <a:bodyPr/>
          <a:lstStyle/>
          <a:p>
            <a:fld id="{BD95282D-E246-B147-83F5-FC2E8825650F}" type="slidenum">
              <a:rPr lang="en-US" smtClean="0"/>
              <a:t>4</a:t>
            </a:fld>
            <a:endParaRPr lang="en-US" dirty="0"/>
          </a:p>
        </p:txBody>
      </p:sp>
    </p:spTree>
    <p:extLst>
      <p:ext uri="{BB962C8B-B14F-4D97-AF65-F5344CB8AC3E}">
        <p14:creationId xmlns:p14="http://schemas.microsoft.com/office/powerpoint/2010/main" val="793707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Mention 2 phases for testing and be clear! </a:t>
            </a:r>
            <a:endParaRPr lang="en-US" dirty="0"/>
          </a:p>
        </p:txBody>
      </p:sp>
      <p:sp>
        <p:nvSpPr>
          <p:cNvPr id="4" name="Slide Number Placeholder 3"/>
          <p:cNvSpPr>
            <a:spLocks noGrp="1"/>
          </p:cNvSpPr>
          <p:nvPr>
            <p:ph type="sldNum" sz="quarter" idx="5"/>
          </p:nvPr>
        </p:nvSpPr>
        <p:spPr/>
        <p:txBody>
          <a:bodyPr/>
          <a:lstStyle/>
          <a:p>
            <a:fld id="{BD95282D-E246-B147-83F5-FC2E8825650F}" type="slidenum">
              <a:rPr lang="en-US" smtClean="0"/>
              <a:t>5</a:t>
            </a:fld>
            <a:endParaRPr lang="en-US" dirty="0"/>
          </a:p>
        </p:txBody>
      </p:sp>
    </p:spTree>
    <p:extLst>
      <p:ext uri="{BB962C8B-B14F-4D97-AF65-F5344CB8AC3E}">
        <p14:creationId xmlns:p14="http://schemas.microsoft.com/office/powerpoint/2010/main" val="1669265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on orbit profile which starts at -55C, hinge heated up to +20C. For phase 1 and 2 </a:t>
            </a:r>
          </a:p>
        </p:txBody>
      </p:sp>
      <p:sp>
        <p:nvSpPr>
          <p:cNvPr id="4" name="Slide Number Placeholder 3"/>
          <p:cNvSpPr>
            <a:spLocks noGrp="1"/>
          </p:cNvSpPr>
          <p:nvPr>
            <p:ph type="sldNum" sz="quarter" idx="5"/>
          </p:nvPr>
        </p:nvSpPr>
        <p:spPr/>
        <p:txBody>
          <a:bodyPr/>
          <a:lstStyle/>
          <a:p>
            <a:fld id="{BD95282D-E246-B147-83F5-FC2E8825650F}" type="slidenum">
              <a:rPr lang="en-US" smtClean="0"/>
              <a:t>6</a:t>
            </a:fld>
            <a:endParaRPr lang="en-US" dirty="0"/>
          </a:p>
        </p:txBody>
      </p:sp>
    </p:spTree>
    <p:extLst>
      <p:ext uri="{BB962C8B-B14F-4D97-AF65-F5344CB8AC3E}">
        <p14:creationId xmlns:p14="http://schemas.microsoft.com/office/powerpoint/2010/main" val="880991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[Note to presenter: This slide is optional.]</a:t>
            </a:r>
          </a:p>
          <a:p>
            <a:endParaRPr lang="en-US" dirty="0"/>
          </a:p>
        </p:txBody>
      </p:sp>
      <p:sp>
        <p:nvSpPr>
          <p:cNvPr id="4" name="Slide Number Placeholder 3"/>
          <p:cNvSpPr>
            <a:spLocks noGrp="1"/>
          </p:cNvSpPr>
          <p:nvPr>
            <p:ph type="sldNum" sz="quarter" idx="5"/>
          </p:nvPr>
        </p:nvSpPr>
        <p:spPr/>
        <p:txBody>
          <a:bodyPr/>
          <a:lstStyle/>
          <a:p>
            <a:fld id="{BD95282D-E246-B147-83F5-FC2E8825650F}" type="slidenum">
              <a:rPr lang="en-US" smtClean="0"/>
              <a:t>7</a:t>
            </a:fld>
            <a:endParaRPr lang="en-US" dirty="0"/>
          </a:p>
        </p:txBody>
      </p:sp>
    </p:spTree>
    <p:extLst>
      <p:ext uri="{BB962C8B-B14F-4D97-AF65-F5344CB8AC3E}">
        <p14:creationId xmlns:p14="http://schemas.microsoft.com/office/powerpoint/2010/main" val="560360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[Note to presenter: This slide is optional.]</a:t>
            </a:r>
          </a:p>
          <a:p>
            <a:endParaRPr lang="en-US" dirty="0"/>
          </a:p>
        </p:txBody>
      </p:sp>
      <p:sp>
        <p:nvSpPr>
          <p:cNvPr id="4" name="Slide Number Placeholder 3"/>
          <p:cNvSpPr>
            <a:spLocks noGrp="1"/>
          </p:cNvSpPr>
          <p:nvPr>
            <p:ph type="sldNum" sz="quarter" idx="5"/>
          </p:nvPr>
        </p:nvSpPr>
        <p:spPr/>
        <p:txBody>
          <a:bodyPr/>
          <a:lstStyle/>
          <a:p>
            <a:fld id="{BD95282D-E246-B147-83F5-FC2E8825650F}" type="slidenum">
              <a:rPr lang="en-US" smtClean="0"/>
              <a:t>8</a:t>
            </a:fld>
            <a:endParaRPr lang="en-US" dirty="0"/>
          </a:p>
        </p:txBody>
      </p:sp>
    </p:spTree>
    <p:extLst>
      <p:ext uri="{BB962C8B-B14F-4D97-AF65-F5344CB8AC3E}">
        <p14:creationId xmlns:p14="http://schemas.microsoft.com/office/powerpoint/2010/main" val="3877373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Webb is actively taking new images and spectra! There is so much in the universe it will examine.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Webb will capture light from the first generation of galaxies in the early universe, and help us map how galaxies change over time.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It will help researchers study how stars form, live, and die.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Webb will find and explore the atmospheres of distant worlds.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It will also observe planets in our own solar system, including Mars, Jupiter, Saturn, Uranus, Neptune—along with their moons. Webb will also study small bodies across the Solar System, including asteroids, comets, and Kuiper Belt objects.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Plus, the telescope will observe black holes near and far, including our Milky Way’s supermassive black hole Sagittarius A* (A-star).</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Be sure to follow Webb’s discoveries in the news! </a:t>
            </a:r>
          </a:p>
          <a:p>
            <a:r>
              <a:rPr lang="en-US" sz="1200" kern="1200" dirty="0">
                <a:solidFill>
                  <a:schemeClr val="tx1"/>
                </a:solidFill>
                <a:effectLst/>
                <a:latin typeface="+mn-lt"/>
                <a:ea typeface="+mn-ea"/>
                <a:cs typeface="+mn-cs"/>
              </a:rPr>
              <a:t>__________________________</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Ongoing/upcoming news releases: </a:t>
            </a:r>
            <a:r>
              <a:rPr lang="en-US" sz="1200" u="sng" kern="1200" dirty="0">
                <a:solidFill>
                  <a:schemeClr val="tx1"/>
                </a:solidFill>
                <a:effectLst/>
                <a:latin typeface="+mn-lt"/>
                <a:ea typeface="+mn-ea"/>
                <a:cs typeface="+mn-cs"/>
                <a:hlinkClick r:id="rId3"/>
              </a:rPr>
              <a:t>https://webbtelescope.org/news/news-releases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Suggest to viewers that they can sign up to receive our new releases by email by entering their email address at the bottom of this page under “STScI Inbox Astronomy Newsletter”: </a:t>
            </a:r>
            <a:r>
              <a:rPr lang="en-US" sz="1200" u="sng" kern="1200" dirty="0">
                <a:solidFill>
                  <a:schemeClr val="tx1"/>
                </a:solidFill>
                <a:effectLst/>
                <a:latin typeface="+mn-lt"/>
                <a:ea typeface="+mn-ea"/>
                <a:cs typeface="+mn-cs"/>
                <a:hlinkClick r:id="rId4"/>
              </a:rPr>
              <a:t>https://webbtelescope.org/news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Image Credits: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Early Universe: GOODS-S/</a:t>
            </a:r>
            <a:r>
              <a:rPr lang="en-US" sz="1200" kern="1200" dirty="0" err="1">
                <a:solidFill>
                  <a:schemeClr val="tx1"/>
                </a:solidFill>
                <a:effectLst/>
                <a:latin typeface="+mn-lt"/>
                <a:ea typeface="+mn-ea"/>
                <a:cs typeface="+mn-cs"/>
              </a:rPr>
              <a:t>ERS2</a:t>
            </a:r>
            <a:r>
              <a:rPr lang="en-US" sz="1200" kern="1200" dirty="0">
                <a:solidFill>
                  <a:schemeClr val="tx1"/>
                </a:solidFill>
                <a:effectLst/>
                <a:latin typeface="+mn-lt"/>
                <a:ea typeface="+mn-ea"/>
                <a:cs typeface="+mn-cs"/>
              </a:rPr>
              <a:t> Field</a:t>
            </a:r>
          </a:p>
          <a:p>
            <a:r>
              <a:rPr lang="en-US" sz="1200" kern="1200" dirty="0">
                <a:solidFill>
                  <a:schemeClr val="tx1"/>
                </a:solidFill>
                <a:effectLst/>
                <a:latin typeface="+mn-lt"/>
                <a:ea typeface="+mn-ea"/>
                <a:cs typeface="+mn-cs"/>
              </a:rPr>
              <a:t>Credit: NASA, ESA, </a:t>
            </a:r>
            <a:r>
              <a:rPr lang="en-US" sz="1200" kern="1200" dirty="0" err="1">
                <a:solidFill>
                  <a:schemeClr val="tx1"/>
                </a:solidFill>
                <a:effectLst/>
                <a:latin typeface="+mn-lt"/>
                <a:ea typeface="+mn-ea"/>
                <a:cs typeface="+mn-cs"/>
              </a:rPr>
              <a:t>Rogier</a:t>
            </a:r>
            <a:r>
              <a:rPr lang="en-US" sz="1200" kern="1200" dirty="0">
                <a:solidFill>
                  <a:schemeClr val="tx1"/>
                </a:solidFill>
                <a:effectLst/>
                <a:latin typeface="+mn-lt"/>
                <a:ea typeface="+mn-ea"/>
                <a:cs typeface="+mn-cs"/>
              </a:rPr>
              <a:t> Windhorst (ASU), S. Cohen (ASU), M. </a:t>
            </a:r>
            <a:r>
              <a:rPr lang="en-US" sz="1200" kern="1200" dirty="0" err="1">
                <a:solidFill>
                  <a:schemeClr val="tx1"/>
                </a:solidFill>
                <a:effectLst/>
                <a:latin typeface="+mn-lt"/>
                <a:ea typeface="+mn-ea"/>
                <a:cs typeface="+mn-cs"/>
              </a:rPr>
              <a:t>Mechtley</a:t>
            </a:r>
            <a:r>
              <a:rPr lang="en-US" sz="1200" kern="1200" dirty="0">
                <a:solidFill>
                  <a:schemeClr val="tx1"/>
                </a:solidFill>
                <a:effectLst/>
                <a:latin typeface="+mn-lt"/>
                <a:ea typeface="+mn-ea"/>
                <a:cs typeface="+mn-cs"/>
              </a:rPr>
              <a:t> (ASU), M. Rutkowski (ASU), Robert O'Connell (UVA), P. McCarthy (</a:t>
            </a:r>
            <a:r>
              <a:rPr lang="en-US" sz="1200" kern="1200" dirty="0" err="1">
                <a:solidFill>
                  <a:schemeClr val="tx1"/>
                </a:solidFill>
                <a:effectLst/>
                <a:latin typeface="+mn-lt"/>
                <a:ea typeface="+mn-ea"/>
                <a:cs typeface="+mn-cs"/>
              </a:rPr>
              <a:t>OCIW</a:t>
            </a:r>
            <a:r>
              <a:rPr lang="en-US" sz="1200" kern="1200" dirty="0">
                <a:solidFill>
                  <a:schemeClr val="tx1"/>
                </a:solidFill>
                <a:effectLst/>
                <a:latin typeface="+mn-lt"/>
                <a:ea typeface="+mn-ea"/>
                <a:cs typeface="+mn-cs"/>
              </a:rPr>
              <a:t>), N. Hathi (UC Riverside), R. Ryan (UC Davis), </a:t>
            </a:r>
            <a:r>
              <a:rPr lang="en-US" sz="1200" kern="1200" dirty="0" err="1">
                <a:solidFill>
                  <a:schemeClr val="tx1"/>
                </a:solidFill>
                <a:effectLst/>
                <a:latin typeface="+mn-lt"/>
                <a:ea typeface="+mn-ea"/>
                <a:cs typeface="+mn-cs"/>
              </a:rPr>
              <a:t>Haojing</a:t>
            </a:r>
            <a:r>
              <a:rPr lang="en-US" sz="1200" kern="1200" dirty="0">
                <a:solidFill>
                  <a:schemeClr val="tx1"/>
                </a:solidFill>
                <a:effectLst/>
                <a:latin typeface="+mn-lt"/>
                <a:ea typeface="+mn-ea"/>
                <a:cs typeface="+mn-cs"/>
              </a:rPr>
              <a:t> Yan (OSU), Anton M. </a:t>
            </a:r>
            <a:r>
              <a:rPr lang="en-US" sz="1200" kern="1200" dirty="0" err="1">
                <a:solidFill>
                  <a:schemeClr val="tx1"/>
                </a:solidFill>
                <a:effectLst/>
                <a:latin typeface="+mn-lt"/>
                <a:ea typeface="+mn-ea"/>
                <a:cs typeface="+mn-cs"/>
              </a:rPr>
              <a:t>Koekemoer</a:t>
            </a:r>
            <a:r>
              <a:rPr lang="en-US" sz="1200" kern="1200" dirty="0">
                <a:solidFill>
                  <a:schemeClr val="tx1"/>
                </a:solidFill>
                <a:effectLst/>
                <a:latin typeface="+mn-lt"/>
                <a:ea typeface="+mn-ea"/>
                <a:cs typeface="+mn-cs"/>
              </a:rPr>
              <a:t> (STScI) </a:t>
            </a:r>
          </a:p>
          <a:p>
            <a:r>
              <a:rPr lang="en-US" sz="1200" u="sng" kern="1200" dirty="0">
                <a:solidFill>
                  <a:schemeClr val="tx1"/>
                </a:solidFill>
                <a:effectLst/>
                <a:latin typeface="+mn-lt"/>
                <a:ea typeface="+mn-ea"/>
                <a:cs typeface="+mn-cs"/>
                <a:hlinkClick r:id="rId5"/>
              </a:rPr>
              <a:t>https://webbtelescope.org/contents/media/images/2021/004/01EX2AXKF1EKA0J7K1965PCNBC</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Galaxies over Time: Stephan’s Quintet</a:t>
            </a:r>
          </a:p>
          <a:p>
            <a:r>
              <a:rPr lang="en-US" sz="1200" kern="1200" dirty="0">
                <a:solidFill>
                  <a:schemeClr val="tx1"/>
                </a:solidFill>
                <a:effectLst/>
                <a:latin typeface="+mn-lt"/>
                <a:ea typeface="+mn-ea"/>
                <a:cs typeface="+mn-cs"/>
              </a:rPr>
              <a:t>Credit: NASA, ESA, and the Hubble </a:t>
            </a:r>
            <a:r>
              <a:rPr lang="en-US" sz="1200" kern="1200" dirty="0" err="1">
                <a:solidFill>
                  <a:schemeClr val="tx1"/>
                </a:solidFill>
                <a:effectLst/>
                <a:latin typeface="+mn-lt"/>
                <a:ea typeface="+mn-ea"/>
                <a:cs typeface="+mn-cs"/>
              </a:rPr>
              <a:t>SM4</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ERO</a:t>
            </a:r>
            <a:r>
              <a:rPr lang="en-US" sz="1200" kern="1200" dirty="0">
                <a:solidFill>
                  <a:schemeClr val="tx1"/>
                </a:solidFill>
                <a:effectLst/>
                <a:latin typeface="+mn-lt"/>
                <a:ea typeface="+mn-ea"/>
                <a:cs typeface="+mn-cs"/>
              </a:rPr>
              <a:t> Team</a:t>
            </a:r>
          </a:p>
          <a:p>
            <a:r>
              <a:rPr lang="en-US" sz="1200" u="sng" kern="1200" dirty="0">
                <a:solidFill>
                  <a:schemeClr val="tx1"/>
                </a:solidFill>
                <a:effectLst/>
                <a:latin typeface="+mn-lt"/>
                <a:ea typeface="+mn-ea"/>
                <a:cs typeface="+mn-cs"/>
                <a:hlinkClick r:id="rId6"/>
              </a:rPr>
              <a:t>https://hubblesite.org/contents/media/images/2009/25/2606-Image.html</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Star Lifecycle: Carina Nebula</a:t>
            </a:r>
          </a:p>
          <a:p>
            <a:r>
              <a:rPr lang="en-US" sz="1200" kern="1200" dirty="0">
                <a:solidFill>
                  <a:schemeClr val="tx1"/>
                </a:solidFill>
                <a:effectLst/>
                <a:latin typeface="+mn-lt"/>
                <a:ea typeface="+mn-ea"/>
                <a:cs typeface="+mn-cs"/>
              </a:rPr>
              <a:t>Credit: Hubble Image: NASA, ESA, N. Smith (University of California, Berkeley), and The Hubble Heritage Team (STScI/AURA); </a:t>
            </a:r>
            <a:r>
              <a:rPr lang="en-US" sz="1200" kern="1200" dirty="0" err="1">
                <a:solidFill>
                  <a:schemeClr val="tx1"/>
                </a:solidFill>
                <a:effectLst/>
                <a:latin typeface="+mn-lt"/>
                <a:ea typeface="+mn-ea"/>
                <a:cs typeface="+mn-cs"/>
              </a:rPr>
              <a:t>CTIO</a:t>
            </a:r>
            <a:r>
              <a:rPr lang="en-US" sz="1200" kern="1200" dirty="0">
                <a:solidFill>
                  <a:schemeClr val="tx1"/>
                </a:solidFill>
                <a:effectLst/>
                <a:latin typeface="+mn-lt"/>
                <a:ea typeface="+mn-ea"/>
                <a:cs typeface="+mn-cs"/>
              </a:rPr>
              <a:t> Image: N. Smith (University of California, Berkeley) and </a:t>
            </a:r>
            <a:r>
              <a:rPr lang="en-US" sz="1200" kern="1200" dirty="0" err="1">
                <a:solidFill>
                  <a:schemeClr val="tx1"/>
                </a:solidFill>
                <a:effectLst/>
                <a:latin typeface="+mn-lt"/>
                <a:ea typeface="+mn-ea"/>
                <a:cs typeface="+mn-cs"/>
              </a:rPr>
              <a:t>NOAO</a:t>
            </a:r>
            <a:r>
              <a:rPr lang="en-US" sz="1200" kern="1200" dirty="0">
                <a:solidFill>
                  <a:schemeClr val="tx1"/>
                </a:solidFill>
                <a:effectLst/>
                <a:latin typeface="+mn-lt"/>
                <a:ea typeface="+mn-ea"/>
                <a:cs typeface="+mn-cs"/>
              </a:rPr>
              <a:t>/AURA/NSF</a:t>
            </a:r>
          </a:p>
          <a:p>
            <a:r>
              <a:rPr lang="en-US" sz="1200" u="sng" kern="1200" dirty="0">
                <a:solidFill>
                  <a:schemeClr val="tx1"/>
                </a:solidFill>
                <a:effectLst/>
                <a:latin typeface="+mn-lt"/>
                <a:ea typeface="+mn-ea"/>
                <a:cs typeface="+mn-cs"/>
                <a:hlinkClick r:id="rId7"/>
              </a:rPr>
              <a:t>https://hubblesite.org/contents/media/images/2007/16/2099-Image.html</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Other Worlds: Illustration of a planet in a dusty debris disk</a:t>
            </a:r>
          </a:p>
          <a:p>
            <a:r>
              <a:rPr lang="en-US" sz="1200" kern="1200" dirty="0">
                <a:solidFill>
                  <a:schemeClr val="tx1"/>
                </a:solidFill>
                <a:effectLst/>
                <a:latin typeface="+mn-lt"/>
                <a:ea typeface="+mn-ea"/>
                <a:cs typeface="+mn-cs"/>
              </a:rPr>
              <a:t>Credit: NASA, ESA, and L. </a:t>
            </a:r>
            <a:r>
              <a:rPr lang="en-US" sz="1200" kern="1200" dirty="0" err="1">
                <a:solidFill>
                  <a:schemeClr val="tx1"/>
                </a:solidFill>
                <a:effectLst/>
                <a:latin typeface="+mn-lt"/>
                <a:ea typeface="+mn-ea"/>
                <a:cs typeface="+mn-cs"/>
              </a:rPr>
              <a:t>Calcada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ESO</a:t>
            </a:r>
            <a:r>
              <a:rPr lang="en-US" sz="1200" kern="1200" dirty="0">
                <a:solidFill>
                  <a:schemeClr val="tx1"/>
                </a:solidFill>
                <a:effectLst/>
                <a:latin typeface="+mn-lt"/>
                <a:ea typeface="+mn-ea"/>
                <a:cs typeface="+mn-cs"/>
              </a:rPr>
              <a:t> for STScI)</a:t>
            </a:r>
          </a:p>
          <a:p>
            <a:r>
              <a:rPr lang="en-US" sz="1200" u="sng" kern="1200" dirty="0">
                <a:solidFill>
                  <a:schemeClr val="tx1"/>
                </a:solidFill>
                <a:effectLst/>
                <a:latin typeface="+mn-lt"/>
                <a:ea typeface="+mn-ea"/>
                <a:cs typeface="+mn-cs"/>
                <a:hlinkClick r:id="rId8"/>
              </a:rPr>
              <a:t>https://webbtelescope.org/contents/media/images/4193-Image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D95282D-E246-B147-83F5-FC2E8825650F}" type="slidenum">
              <a:rPr lang="en-US" smtClean="0"/>
              <a:t>9</a:t>
            </a:fld>
            <a:endParaRPr lang="en-US"/>
          </a:p>
        </p:txBody>
      </p:sp>
    </p:spTree>
    <p:extLst>
      <p:ext uri="{BB962C8B-B14F-4D97-AF65-F5344CB8AC3E}">
        <p14:creationId xmlns:p14="http://schemas.microsoft.com/office/powerpoint/2010/main" val="18520378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[Note to presenter: This slide is optional.]</a:t>
            </a:r>
          </a:p>
          <a:p>
            <a:endParaRPr lang="en-US" dirty="0"/>
          </a:p>
        </p:txBody>
      </p:sp>
      <p:sp>
        <p:nvSpPr>
          <p:cNvPr id="4" name="Slide Number Placeholder 3"/>
          <p:cNvSpPr>
            <a:spLocks noGrp="1"/>
          </p:cNvSpPr>
          <p:nvPr>
            <p:ph type="sldNum" sz="quarter" idx="5"/>
          </p:nvPr>
        </p:nvSpPr>
        <p:spPr/>
        <p:txBody>
          <a:bodyPr/>
          <a:lstStyle/>
          <a:p>
            <a:fld id="{BD95282D-E246-B147-83F5-FC2E8825650F}" type="slidenum">
              <a:rPr lang="en-US" smtClean="0"/>
              <a:t>10</a:t>
            </a:fld>
            <a:endParaRPr lang="en-US" dirty="0"/>
          </a:p>
        </p:txBody>
      </p:sp>
    </p:spTree>
    <p:extLst>
      <p:ext uri="{BB962C8B-B14F-4D97-AF65-F5344CB8AC3E}">
        <p14:creationId xmlns:p14="http://schemas.microsoft.com/office/powerpoint/2010/main" val="1560298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Complete FAQs: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Why do we have to wait so long between Webb’s launch and its first images?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the six months after launch, Webb underwent a complex commissioning process. This included:</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Deployments: This began when the telescope launched, on December 25, 2021, and continued for about 30 days. In a series of steps, Webb unfolded from its compact launch configuration. This included deploying, tensioning, and separating Webb’s sunshield, extending its secondary mirror support structure, and unfolding the wings of the primary mirror.</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Telescope mirror alignments: This began just a month after launch and continued for about three months. Teams aligned Webb’s 18 hexagonal mirror segments so that they work together as one and are in focus for all of Webb’s four science instruments.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Science instrument calibrations: This began about four months after launch and continued for approximately two months. Webb’s instruments underwent a series of calibrations and tests. Engineers and scientists tested each mode to verify they are working as expected, understand their performance, and learn how to optimally extract science information.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During the deployment and alignment phases of commissioning, Webb cooled to its operating temperature. This slow, controlled cooling was necessary to prevent water that was outgassing from Webb to form ice on Webb’s optics and detectors and cold radiator surfaces, which would degrade the telescope’s performance.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How much data will Webb transmit each day?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Webb can downlink at least 57.2 gigabytes of recorded science data each day, with a maximum data rate of 28 megabits per second.</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How long does data take to travel from Webb to Earth?</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Traveling at the speed of light, it takes about 5 seconds for data to travel from Webb in its orbit around </a:t>
            </a:r>
            <a:r>
              <a:rPr lang="en-US" sz="1200" kern="1200" dirty="0" err="1">
                <a:solidFill>
                  <a:schemeClr val="tx1"/>
                </a:solidFill>
                <a:effectLst/>
                <a:latin typeface="+mn-lt"/>
                <a:ea typeface="+mn-ea"/>
                <a:cs typeface="+mn-cs"/>
              </a:rPr>
              <a:t>L2</a:t>
            </a:r>
            <a:r>
              <a:rPr lang="en-US" sz="1200" kern="1200" dirty="0">
                <a:solidFill>
                  <a:schemeClr val="tx1"/>
                </a:solidFill>
                <a:effectLst/>
                <a:latin typeface="+mn-lt"/>
                <a:ea typeface="+mn-ea"/>
                <a:cs typeface="+mn-cs"/>
              </a:rPr>
              <a:t> to the Earth. All communications are routed through NASA’s Deep Space Network, with three ground stations located in Canberra, Australia, Madrid, Spain, and Goldstone, California.</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Which frequencies do we use to communicate with the telescope?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S-band frequencies are used for command uplink, low-rate telemetry downlink, and ranging. Ka-band frequencies are used for high rate downlink of science data and telemetry. </a:t>
            </a:r>
          </a:p>
          <a:p>
            <a:r>
              <a:rPr lang="en-US" sz="1200" b="1"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What is a Lagrange point?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Lagrange points, discovered by mathematician Joseph Louis Lagrange, are special equilibrium points for small objects (like a spacecraft or an asteroid) orbiting two much larger objects (like the Earth and the Sun). At these points in space, the gravity of the two large objects balance the orbital motion of the third object. Lagrange points can be used by spacecraft to reduce propellant consumption needed to remain in position.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There are five Lagrange points for any system, labeled </a:t>
            </a:r>
            <a:r>
              <a:rPr lang="en-US" sz="1200" kern="1200" dirty="0" err="1">
                <a:solidFill>
                  <a:schemeClr val="tx1"/>
                </a:solidFill>
                <a:effectLst/>
                <a:latin typeface="+mn-lt"/>
                <a:ea typeface="+mn-ea"/>
                <a:cs typeface="+mn-cs"/>
              </a:rPr>
              <a:t>L1</a:t>
            </a:r>
            <a:r>
              <a:rPr lang="en-US" sz="1200" kern="1200" dirty="0">
                <a:solidFill>
                  <a:schemeClr val="tx1"/>
                </a:solidFill>
                <a:effectLst/>
                <a:latin typeface="+mn-lt"/>
                <a:ea typeface="+mn-ea"/>
                <a:cs typeface="+mn-cs"/>
              </a:rPr>
              <a:t> to </a:t>
            </a:r>
            <a:r>
              <a:rPr lang="en-US" sz="1200" kern="1200" dirty="0" err="1">
                <a:solidFill>
                  <a:schemeClr val="tx1"/>
                </a:solidFill>
                <a:effectLst/>
                <a:latin typeface="+mn-lt"/>
                <a:ea typeface="+mn-ea"/>
                <a:cs typeface="+mn-cs"/>
              </a:rPr>
              <a:t>L5</a:t>
            </a:r>
            <a:r>
              <a:rPr lang="en-US" sz="1200" kern="1200" dirty="0">
                <a:solidFill>
                  <a:schemeClr val="tx1"/>
                </a:solidFill>
                <a:effectLst/>
                <a:latin typeface="+mn-lt"/>
                <a:ea typeface="+mn-ea"/>
                <a:cs typeface="+mn-cs"/>
              </a:rPr>
              <a:t>. Of the five points, three are unstable and two are stable. The unstable Lagrange points—</a:t>
            </a:r>
            <a:r>
              <a:rPr lang="en-US" sz="1200" kern="1200" dirty="0" err="1">
                <a:solidFill>
                  <a:schemeClr val="tx1"/>
                </a:solidFill>
                <a:effectLst/>
                <a:latin typeface="+mn-lt"/>
                <a:ea typeface="+mn-ea"/>
                <a:cs typeface="+mn-cs"/>
              </a:rPr>
              <a:t>L1</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L2</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L3</a:t>
            </a:r>
            <a:r>
              <a:rPr lang="en-US" sz="1200" kern="1200" dirty="0">
                <a:solidFill>
                  <a:schemeClr val="tx1"/>
                </a:solidFill>
                <a:effectLst/>
                <a:latin typeface="+mn-lt"/>
                <a:ea typeface="+mn-ea"/>
                <a:cs typeface="+mn-cs"/>
              </a:rPr>
              <a:t>—lie along the line connecting the two large masses. Spacecraft orbiting at these points need to perform station keeping to remain in their orbits, by periodically expending small amounts of propellant. The stable Lagrange points—</a:t>
            </a:r>
            <a:r>
              <a:rPr lang="en-US" sz="1200" kern="1200" dirty="0" err="1">
                <a:solidFill>
                  <a:schemeClr val="tx1"/>
                </a:solidFill>
                <a:effectLst/>
                <a:latin typeface="+mn-lt"/>
                <a:ea typeface="+mn-ea"/>
                <a:cs typeface="+mn-cs"/>
              </a:rPr>
              <a:t>L4</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L5</a:t>
            </a:r>
            <a:r>
              <a:rPr lang="en-US" sz="1200" kern="1200" dirty="0">
                <a:solidFill>
                  <a:schemeClr val="tx1"/>
                </a:solidFill>
                <a:effectLst/>
                <a:latin typeface="+mn-lt"/>
                <a:ea typeface="+mn-ea"/>
                <a:cs typeface="+mn-cs"/>
              </a:rPr>
              <a:t>—occur at the apex of two equilateral triangles that have the large masses at their vertices. </a:t>
            </a:r>
            <a:r>
              <a:rPr lang="en-US" sz="1200" kern="1200" dirty="0" err="1">
                <a:solidFill>
                  <a:schemeClr val="tx1"/>
                </a:solidFill>
                <a:effectLst/>
                <a:latin typeface="+mn-lt"/>
                <a:ea typeface="+mn-ea"/>
                <a:cs typeface="+mn-cs"/>
              </a:rPr>
              <a:t>L4</a:t>
            </a:r>
            <a:r>
              <a:rPr lang="en-US" sz="1200" kern="1200" dirty="0">
                <a:solidFill>
                  <a:schemeClr val="tx1"/>
                </a:solidFill>
                <a:effectLst/>
                <a:latin typeface="+mn-lt"/>
                <a:ea typeface="+mn-ea"/>
                <a:cs typeface="+mn-cs"/>
              </a:rPr>
              <a:t> leads the orbit of Earth and </a:t>
            </a:r>
            <a:r>
              <a:rPr lang="en-US" sz="1200" kern="1200" dirty="0" err="1">
                <a:solidFill>
                  <a:schemeClr val="tx1"/>
                </a:solidFill>
                <a:effectLst/>
                <a:latin typeface="+mn-lt"/>
                <a:ea typeface="+mn-ea"/>
                <a:cs typeface="+mn-cs"/>
              </a:rPr>
              <a:t>L5</a:t>
            </a:r>
            <a:r>
              <a:rPr lang="en-US" sz="1200" kern="1200" dirty="0">
                <a:solidFill>
                  <a:schemeClr val="tx1"/>
                </a:solidFill>
                <a:effectLst/>
                <a:latin typeface="+mn-lt"/>
                <a:ea typeface="+mn-ea"/>
                <a:cs typeface="+mn-cs"/>
              </a:rPr>
              <a:t> follows.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See the diagram here: </a:t>
            </a:r>
            <a:r>
              <a:rPr lang="en-US" sz="1200" u="sng" kern="1200" dirty="0">
                <a:solidFill>
                  <a:schemeClr val="tx1"/>
                </a:solidFill>
                <a:effectLst/>
                <a:latin typeface="+mn-lt"/>
                <a:ea typeface="+mn-ea"/>
                <a:cs typeface="+mn-cs"/>
                <a:hlinkClick r:id="rId3"/>
              </a:rPr>
              <a:t>https://solarsystem.nasa.gov/resources/754/what-is-a-lagrange-point/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Webb orbits around the second Sun-Earth Lagrange point (</a:t>
            </a:r>
            <a:r>
              <a:rPr lang="en-US" sz="1200" kern="1200" dirty="0" err="1">
                <a:solidFill>
                  <a:schemeClr val="tx1"/>
                </a:solidFill>
                <a:effectLst/>
                <a:latin typeface="+mn-lt"/>
                <a:ea typeface="+mn-ea"/>
                <a:cs typeface="+mn-cs"/>
              </a:rPr>
              <a:t>L2</a:t>
            </a:r>
            <a:r>
              <a:rPr lang="en-US" sz="1200" kern="1200" dirty="0">
                <a:solidFill>
                  <a:schemeClr val="tx1"/>
                </a:solidFill>
                <a:effectLst/>
                <a:latin typeface="+mn-lt"/>
                <a:ea typeface="+mn-ea"/>
                <a:cs typeface="+mn-cs"/>
              </a:rPr>
              <a:t>). This point is approximately 1.5 million kilometers (930,000 miles) from Earth, “behind” the Earth as viewed from the Sun. All Lagrange points move in lockstep with the Earth as it rotates around the Sun, completing an orbit in one year.</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Are there other spacecraft that orbit at </a:t>
            </a:r>
            <a:r>
              <a:rPr lang="en-US" sz="1200" b="1" kern="1200" dirty="0" err="1">
                <a:solidFill>
                  <a:schemeClr val="tx1"/>
                </a:solidFill>
                <a:effectLst/>
                <a:latin typeface="+mn-lt"/>
                <a:ea typeface="+mn-ea"/>
                <a:cs typeface="+mn-cs"/>
              </a:rPr>
              <a:t>L2</a:t>
            </a:r>
            <a:r>
              <a:rPr lang="en-US" sz="1200" b="1"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Yes. There are several spacecraft that orbit or have orbited at </a:t>
            </a:r>
            <a:r>
              <a:rPr lang="en-US" sz="1200" kern="1200" dirty="0" err="1">
                <a:solidFill>
                  <a:schemeClr val="tx1"/>
                </a:solidFill>
                <a:effectLst/>
                <a:latin typeface="+mn-lt"/>
                <a:ea typeface="+mn-ea"/>
                <a:cs typeface="+mn-cs"/>
              </a:rPr>
              <a:t>L2</a:t>
            </a:r>
            <a:r>
              <a:rPr lang="en-US" sz="1200" kern="1200" dirty="0">
                <a:solidFill>
                  <a:schemeClr val="tx1"/>
                </a:solidFill>
                <a:effectLst/>
                <a:latin typeface="+mn-lt"/>
                <a:ea typeface="+mn-ea"/>
                <a:cs typeface="+mn-cs"/>
              </a:rPr>
              <a:t>. They include the Herschel Space Observatory, the Gaia space observatory, the Planck space observatory, and the Wilkinson Microwave Anisotropy Probe (</a:t>
            </a:r>
            <a:r>
              <a:rPr lang="en-US" sz="1200" kern="1200" dirty="0" err="1">
                <a:solidFill>
                  <a:schemeClr val="tx1"/>
                </a:solidFill>
                <a:effectLst/>
                <a:latin typeface="+mn-lt"/>
                <a:ea typeface="+mn-ea"/>
                <a:cs typeface="+mn-cs"/>
              </a:rPr>
              <a:t>WMAP</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Does Webb orbit exactly at </a:t>
            </a:r>
            <a:r>
              <a:rPr lang="en-US" sz="1200" b="1" kern="1200" dirty="0" err="1">
                <a:solidFill>
                  <a:schemeClr val="tx1"/>
                </a:solidFill>
                <a:effectLst/>
                <a:latin typeface="+mn-lt"/>
                <a:ea typeface="+mn-ea"/>
                <a:cs typeface="+mn-cs"/>
              </a:rPr>
              <a:t>L2</a:t>
            </a:r>
            <a:r>
              <a:rPr lang="en-US" sz="1200" b="1"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No. Webb will orbit around </a:t>
            </a:r>
            <a:r>
              <a:rPr lang="en-US" sz="1200" kern="1200" dirty="0" err="1">
                <a:solidFill>
                  <a:schemeClr val="tx1"/>
                </a:solidFill>
                <a:effectLst/>
                <a:latin typeface="+mn-lt"/>
                <a:ea typeface="+mn-ea"/>
                <a:cs typeface="+mn-cs"/>
              </a:rPr>
              <a:t>L2</a:t>
            </a:r>
            <a:r>
              <a:rPr lang="en-US" sz="1200" kern="1200" dirty="0">
                <a:solidFill>
                  <a:schemeClr val="tx1"/>
                </a:solidFill>
                <a:effectLst/>
                <a:latin typeface="+mn-lt"/>
                <a:ea typeface="+mn-ea"/>
                <a:cs typeface="+mn-cs"/>
              </a:rPr>
              <a:t>, not sit stationary precisely at </a:t>
            </a:r>
            <a:r>
              <a:rPr lang="en-US" sz="1200" kern="1200" dirty="0" err="1">
                <a:solidFill>
                  <a:schemeClr val="tx1"/>
                </a:solidFill>
                <a:effectLst/>
                <a:latin typeface="+mn-lt"/>
                <a:ea typeface="+mn-ea"/>
                <a:cs typeface="+mn-cs"/>
              </a:rPr>
              <a:t>L2</a:t>
            </a:r>
            <a:r>
              <a:rPr lang="en-US" sz="1200" kern="1200" dirty="0">
                <a:solidFill>
                  <a:schemeClr val="tx1"/>
                </a:solidFill>
                <a:effectLst/>
                <a:latin typeface="+mn-lt"/>
                <a:ea typeface="+mn-ea"/>
                <a:cs typeface="+mn-cs"/>
              </a:rPr>
              <a:t>. If Webb were located exactly at </a:t>
            </a:r>
            <a:r>
              <a:rPr lang="en-US" sz="1200" kern="1200" dirty="0" err="1">
                <a:solidFill>
                  <a:schemeClr val="tx1"/>
                </a:solidFill>
                <a:effectLst/>
                <a:latin typeface="+mn-lt"/>
                <a:ea typeface="+mn-ea"/>
                <a:cs typeface="+mn-cs"/>
              </a:rPr>
              <a:t>L2</a:t>
            </a:r>
            <a:r>
              <a:rPr lang="en-US" sz="1200" kern="1200" dirty="0">
                <a:solidFill>
                  <a:schemeClr val="tx1"/>
                </a:solidFill>
                <a:effectLst/>
                <a:latin typeface="+mn-lt"/>
                <a:ea typeface="+mn-ea"/>
                <a:cs typeface="+mn-cs"/>
              </a:rPr>
              <a:t>, it would see the Sun eclipsed by the Earth, blocking the power it receives on its solar arrays. Webb loops around </a:t>
            </a:r>
            <a:r>
              <a:rPr lang="en-US" sz="1200" kern="1200" dirty="0" err="1">
                <a:solidFill>
                  <a:schemeClr val="tx1"/>
                </a:solidFill>
                <a:effectLst/>
                <a:latin typeface="+mn-lt"/>
                <a:ea typeface="+mn-ea"/>
                <a:cs typeface="+mn-cs"/>
              </a:rPr>
              <a:t>L2</a:t>
            </a:r>
            <a:r>
              <a:rPr lang="en-US" sz="1200" kern="1200" dirty="0">
                <a:solidFill>
                  <a:schemeClr val="tx1"/>
                </a:solidFill>
                <a:effectLst/>
                <a:latin typeface="+mn-lt"/>
                <a:ea typeface="+mn-ea"/>
                <a:cs typeface="+mn-cs"/>
              </a:rPr>
              <a:t> in a six-month, tilted, elliptical orbit, which is slightly larger than the size of the Moon’s orbit around the Earth. This ensures that spacecraft never falls into the shadow of the Earth or the Moon—and remains charged.  Here is a diagram of the obit to scale: </a:t>
            </a:r>
            <a:r>
              <a:rPr lang="en-US" sz="1200" u="sng" kern="1200" dirty="0">
                <a:solidFill>
                  <a:schemeClr val="tx1"/>
                </a:solidFill>
                <a:effectLst/>
                <a:latin typeface="+mn-lt"/>
                <a:ea typeface="+mn-ea"/>
                <a:cs typeface="+mn-cs"/>
                <a:hlinkClick r:id="rId4"/>
              </a:rPr>
              <a:t>https://www.flickr.com/photos/nasawebbtelescope/51886649707</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What is Webb’s anticipated lifetime?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Webb will contain enough propellant for about 20 years of maneuvers at L2, and the Webb Science and Mission Operations Center at the Space Telescope Science Institute (STScI) will have the ability to adjust the science operations of the observatory to maximize potential as it ages. NASA engineered Webb so that all critical subsystems are dual or will degrade gracefully with age. For instance, the Near Infrared Camera (</a:t>
            </a:r>
            <a:r>
              <a:rPr lang="en-US" sz="1200" kern="1200" dirty="0" err="1">
                <a:solidFill>
                  <a:schemeClr val="tx1"/>
                </a:solidFill>
                <a:effectLst/>
                <a:latin typeface="+mn-lt"/>
                <a:ea typeface="+mn-ea"/>
                <a:cs typeface="+mn-cs"/>
              </a:rPr>
              <a:t>NIRCam</a:t>
            </a:r>
            <a:r>
              <a:rPr lang="en-US" sz="1200" kern="1200" dirty="0">
                <a:solidFill>
                  <a:schemeClr val="tx1"/>
                </a:solidFill>
                <a:effectLst/>
                <a:latin typeface="+mn-lt"/>
                <a:ea typeface="+mn-ea"/>
                <a:cs typeface="+mn-cs"/>
              </a:rPr>
              <a:t>) has two identical camera systems so that the optical quality can be maintained even if one fails.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How much of the sky can Webb see?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Over the course of six months, as Webb orbits the Sun with Earth, it has the ability to observe almost any point in the sky. Webb’s field of regard is limited to a 50-degree swath of the celestial sphere: About 39% of the sky is potentially visible to Webb at any given time. Because Webb must face away from objects that are warm and close enough to interfere with its ability to observe faint infrared light, it cannot observe the Sun, Mercury, Venus, Earth, the Moon, or other objects as they pass through the inner Solar System.</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Can we can service Webb?</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quick answer is no. To meet Webb’s science goals, the telescope has to be far away from the heat of the Earth. This is why the telescope had to be so thoroughly tested before launch. This isn’t the first mission that is unserviceable. Other space telescopes, such as Spitzer and Herschel, successfully completed their missions in unserviceable orbits.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What are galaxies?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 galaxy is collection of stars, gas, dust, and dark matter bound together by gravity. The smallest galaxies may contain only a few hundred thousand stars, while the largest galaxies have thousands of billions of stars. Our Milky Way galaxy 100,000 light-years across and contains about 100 billion stars, including the Sun and our solar system.</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Galaxies are classified or grouped by their shape. Round or oval galaxies are elliptical galaxies and those showing a pinwheel structure are spiral galaxies. All others are called irregular because they do not resemble elliptical or spiral galaxies.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__________________________</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Resources: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News releases: </a:t>
            </a:r>
            <a:r>
              <a:rPr lang="en-US" sz="1200" u="sng" kern="1200" dirty="0">
                <a:solidFill>
                  <a:schemeClr val="tx1"/>
                </a:solidFill>
                <a:effectLst/>
                <a:latin typeface="+mn-lt"/>
                <a:ea typeface="+mn-ea"/>
                <a:cs typeface="+mn-cs"/>
                <a:hlinkClick r:id="rId5"/>
              </a:rPr>
              <a:t>https://webbtelescope.org/news/news-releases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How to receive our releases via email (enter your email address at the bottom of this page under “STScI Inbox Astronomy Newsletter”): </a:t>
            </a:r>
            <a:r>
              <a:rPr lang="en-US" sz="1200" u="sng" kern="1200" dirty="0">
                <a:solidFill>
                  <a:schemeClr val="tx1"/>
                </a:solidFill>
                <a:effectLst/>
                <a:latin typeface="+mn-lt"/>
                <a:ea typeface="+mn-ea"/>
                <a:cs typeface="+mn-cs"/>
                <a:hlinkClick r:id="rId6"/>
              </a:rPr>
              <a:t>https://webbtelescope.org/news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Overview of the telescope: </a:t>
            </a:r>
            <a:r>
              <a:rPr lang="en-US" sz="1200" u="sng" kern="1200" dirty="0">
                <a:solidFill>
                  <a:schemeClr val="tx1"/>
                </a:solidFill>
                <a:effectLst/>
                <a:latin typeface="+mn-lt"/>
                <a:ea typeface="+mn-ea"/>
                <a:cs typeface="+mn-cs"/>
                <a:hlinkClick r:id="rId7"/>
              </a:rPr>
              <a:t>https://webbtelescope.org/webb-science/the-observatory</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Image Credit: NASA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5282D-E246-B147-83F5-FC2E8825650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947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F2042-D69F-6A44-BE8C-AA4910EF06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6DD40B-6B85-3F4B-8B9F-6057B6E492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8C54AF5-42C3-B146-BA95-353ACD1A1608}"/>
              </a:ext>
            </a:extLst>
          </p:cNvPr>
          <p:cNvSpPr>
            <a:spLocks noGrp="1"/>
          </p:cNvSpPr>
          <p:nvPr>
            <p:ph type="dt" sz="half" idx="10"/>
          </p:nvPr>
        </p:nvSpPr>
        <p:spPr/>
        <p:txBody>
          <a:bodyPr/>
          <a:lstStyle/>
          <a:p>
            <a:fld id="{235BB355-C020-FC4F-973E-2DB220AF063F}" type="datetimeFigureOut">
              <a:rPr lang="en-US" smtClean="0"/>
              <a:t>8/12/2022</a:t>
            </a:fld>
            <a:endParaRPr lang="en-US" dirty="0"/>
          </a:p>
        </p:txBody>
      </p:sp>
      <p:sp>
        <p:nvSpPr>
          <p:cNvPr id="5" name="Footer Placeholder 4">
            <a:extLst>
              <a:ext uri="{FF2B5EF4-FFF2-40B4-BE49-F238E27FC236}">
                <a16:creationId xmlns:a16="http://schemas.microsoft.com/office/drawing/2014/main" id="{D16C8B51-2E4D-0742-B9A4-0E1CDBBBB7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7B3E9A3-2671-7347-8C65-B84B707197B4}"/>
              </a:ext>
            </a:extLst>
          </p:cNvPr>
          <p:cNvSpPr>
            <a:spLocks noGrp="1"/>
          </p:cNvSpPr>
          <p:nvPr>
            <p:ph type="sldNum" sz="quarter" idx="12"/>
          </p:nvPr>
        </p:nvSpPr>
        <p:spPr/>
        <p:txBody>
          <a:bodyPr/>
          <a:lstStyle/>
          <a:p>
            <a:fld id="{7311FEEA-4058-B64A-8DD9-3D674CCF49B0}" type="slidenum">
              <a:rPr lang="en-US" smtClean="0"/>
              <a:t>‹#›</a:t>
            </a:fld>
            <a:endParaRPr lang="en-US" dirty="0"/>
          </a:p>
        </p:txBody>
      </p:sp>
    </p:spTree>
    <p:extLst>
      <p:ext uri="{BB962C8B-B14F-4D97-AF65-F5344CB8AC3E}">
        <p14:creationId xmlns:p14="http://schemas.microsoft.com/office/powerpoint/2010/main" val="267372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A7A3B-F5F8-FF41-8222-A3F690E5DD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E99B3E-B8B0-764C-8D7A-29B77D3021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3434A0-7092-0441-8F81-77894F8A5F4D}"/>
              </a:ext>
            </a:extLst>
          </p:cNvPr>
          <p:cNvSpPr>
            <a:spLocks noGrp="1"/>
          </p:cNvSpPr>
          <p:nvPr>
            <p:ph type="dt" sz="half" idx="10"/>
          </p:nvPr>
        </p:nvSpPr>
        <p:spPr/>
        <p:txBody>
          <a:bodyPr/>
          <a:lstStyle/>
          <a:p>
            <a:fld id="{235BB355-C020-FC4F-973E-2DB220AF063F}" type="datetimeFigureOut">
              <a:rPr lang="en-US" smtClean="0"/>
              <a:t>8/12/2022</a:t>
            </a:fld>
            <a:endParaRPr lang="en-US" dirty="0"/>
          </a:p>
        </p:txBody>
      </p:sp>
      <p:sp>
        <p:nvSpPr>
          <p:cNvPr id="5" name="Footer Placeholder 4">
            <a:extLst>
              <a:ext uri="{FF2B5EF4-FFF2-40B4-BE49-F238E27FC236}">
                <a16:creationId xmlns:a16="http://schemas.microsoft.com/office/drawing/2014/main" id="{0F1545E1-3BCA-4342-9424-171F4E116BF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5B21400-B30E-8F43-93C7-C094B314D04C}"/>
              </a:ext>
            </a:extLst>
          </p:cNvPr>
          <p:cNvSpPr>
            <a:spLocks noGrp="1"/>
          </p:cNvSpPr>
          <p:nvPr>
            <p:ph type="sldNum" sz="quarter" idx="12"/>
          </p:nvPr>
        </p:nvSpPr>
        <p:spPr/>
        <p:txBody>
          <a:bodyPr/>
          <a:lstStyle/>
          <a:p>
            <a:fld id="{7311FEEA-4058-B64A-8DD9-3D674CCF49B0}" type="slidenum">
              <a:rPr lang="en-US" smtClean="0"/>
              <a:t>‹#›</a:t>
            </a:fld>
            <a:endParaRPr lang="en-US" dirty="0"/>
          </a:p>
        </p:txBody>
      </p:sp>
    </p:spTree>
    <p:extLst>
      <p:ext uri="{BB962C8B-B14F-4D97-AF65-F5344CB8AC3E}">
        <p14:creationId xmlns:p14="http://schemas.microsoft.com/office/powerpoint/2010/main" val="2621370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ED8B6-4CE5-1242-A50D-3150677B07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43E5FE8-62E6-5248-A5E5-F7BE6C431A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6CACF8-E056-4E42-80DE-B35A57A414F2}"/>
              </a:ext>
            </a:extLst>
          </p:cNvPr>
          <p:cNvSpPr>
            <a:spLocks noGrp="1"/>
          </p:cNvSpPr>
          <p:nvPr>
            <p:ph type="dt" sz="half" idx="10"/>
          </p:nvPr>
        </p:nvSpPr>
        <p:spPr/>
        <p:txBody>
          <a:bodyPr/>
          <a:lstStyle/>
          <a:p>
            <a:fld id="{235BB355-C020-FC4F-973E-2DB220AF063F}" type="datetimeFigureOut">
              <a:rPr lang="en-US" smtClean="0"/>
              <a:t>8/12/2022</a:t>
            </a:fld>
            <a:endParaRPr lang="en-US" dirty="0"/>
          </a:p>
        </p:txBody>
      </p:sp>
      <p:sp>
        <p:nvSpPr>
          <p:cNvPr id="5" name="Footer Placeholder 4">
            <a:extLst>
              <a:ext uri="{FF2B5EF4-FFF2-40B4-BE49-F238E27FC236}">
                <a16:creationId xmlns:a16="http://schemas.microsoft.com/office/drawing/2014/main" id="{980FFEB2-A28D-0E4B-A2BE-D5ABFF1C180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904460A-812E-204E-B02D-617D01AC623E}"/>
              </a:ext>
            </a:extLst>
          </p:cNvPr>
          <p:cNvSpPr>
            <a:spLocks noGrp="1"/>
          </p:cNvSpPr>
          <p:nvPr>
            <p:ph type="sldNum" sz="quarter" idx="12"/>
          </p:nvPr>
        </p:nvSpPr>
        <p:spPr/>
        <p:txBody>
          <a:bodyPr/>
          <a:lstStyle/>
          <a:p>
            <a:fld id="{7311FEEA-4058-B64A-8DD9-3D674CCF49B0}" type="slidenum">
              <a:rPr lang="en-US" smtClean="0"/>
              <a:t>‹#›</a:t>
            </a:fld>
            <a:endParaRPr lang="en-US" dirty="0"/>
          </a:p>
        </p:txBody>
      </p:sp>
    </p:spTree>
    <p:extLst>
      <p:ext uri="{BB962C8B-B14F-4D97-AF65-F5344CB8AC3E}">
        <p14:creationId xmlns:p14="http://schemas.microsoft.com/office/powerpoint/2010/main" val="79266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BE1B5-ECA9-5C48-8B8A-6DC21C756F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3BF097-6522-A64D-B699-13B23A1146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3BA8D6-49A3-D044-82D2-A9040DB0388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1C5E6D-CC54-7F43-905E-CA6DB293324D}"/>
              </a:ext>
            </a:extLst>
          </p:cNvPr>
          <p:cNvSpPr>
            <a:spLocks noGrp="1"/>
          </p:cNvSpPr>
          <p:nvPr>
            <p:ph type="dt" sz="half" idx="10"/>
          </p:nvPr>
        </p:nvSpPr>
        <p:spPr/>
        <p:txBody>
          <a:bodyPr/>
          <a:lstStyle/>
          <a:p>
            <a:fld id="{235BB355-C020-FC4F-973E-2DB220AF063F}" type="datetimeFigureOut">
              <a:rPr lang="en-US" smtClean="0"/>
              <a:t>8/12/2022</a:t>
            </a:fld>
            <a:endParaRPr lang="en-US" dirty="0"/>
          </a:p>
        </p:txBody>
      </p:sp>
      <p:sp>
        <p:nvSpPr>
          <p:cNvPr id="6" name="Footer Placeholder 5">
            <a:extLst>
              <a:ext uri="{FF2B5EF4-FFF2-40B4-BE49-F238E27FC236}">
                <a16:creationId xmlns:a16="http://schemas.microsoft.com/office/drawing/2014/main" id="{5582EC6E-075A-0349-9BC5-24C1ADA18A5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4268C60-6E45-454C-912A-047B2E367C60}"/>
              </a:ext>
            </a:extLst>
          </p:cNvPr>
          <p:cNvSpPr>
            <a:spLocks noGrp="1"/>
          </p:cNvSpPr>
          <p:nvPr>
            <p:ph type="sldNum" sz="quarter" idx="12"/>
          </p:nvPr>
        </p:nvSpPr>
        <p:spPr/>
        <p:txBody>
          <a:bodyPr/>
          <a:lstStyle/>
          <a:p>
            <a:fld id="{7311FEEA-4058-B64A-8DD9-3D674CCF49B0}" type="slidenum">
              <a:rPr lang="en-US" smtClean="0"/>
              <a:t>‹#›</a:t>
            </a:fld>
            <a:endParaRPr lang="en-US" dirty="0"/>
          </a:p>
        </p:txBody>
      </p:sp>
    </p:spTree>
    <p:extLst>
      <p:ext uri="{BB962C8B-B14F-4D97-AF65-F5344CB8AC3E}">
        <p14:creationId xmlns:p14="http://schemas.microsoft.com/office/powerpoint/2010/main" val="861215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0C132-758B-254D-88DC-C2A3DA4CCB6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423733-A795-624D-898B-4918B8A2F7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58FEA1-5D94-7F41-8959-B546857B19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59EF33-7766-3B48-B439-83E2B79575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76867C-6D17-7C47-8C01-B6DFEAA26A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14C63B4-797E-8D46-A532-E15FD8F4A7C8}"/>
              </a:ext>
            </a:extLst>
          </p:cNvPr>
          <p:cNvSpPr>
            <a:spLocks noGrp="1"/>
          </p:cNvSpPr>
          <p:nvPr>
            <p:ph type="dt" sz="half" idx="10"/>
          </p:nvPr>
        </p:nvSpPr>
        <p:spPr/>
        <p:txBody>
          <a:bodyPr/>
          <a:lstStyle/>
          <a:p>
            <a:fld id="{235BB355-C020-FC4F-973E-2DB220AF063F}" type="datetimeFigureOut">
              <a:rPr lang="en-US" smtClean="0"/>
              <a:t>8/12/2022</a:t>
            </a:fld>
            <a:endParaRPr lang="en-US" dirty="0"/>
          </a:p>
        </p:txBody>
      </p:sp>
      <p:sp>
        <p:nvSpPr>
          <p:cNvPr id="8" name="Footer Placeholder 7">
            <a:extLst>
              <a:ext uri="{FF2B5EF4-FFF2-40B4-BE49-F238E27FC236}">
                <a16:creationId xmlns:a16="http://schemas.microsoft.com/office/drawing/2014/main" id="{6DD5D517-2FEE-E247-B29E-F24A0C43831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92A7463-EC7C-CD45-B049-3D9AC862BBAA}"/>
              </a:ext>
            </a:extLst>
          </p:cNvPr>
          <p:cNvSpPr>
            <a:spLocks noGrp="1"/>
          </p:cNvSpPr>
          <p:nvPr>
            <p:ph type="sldNum" sz="quarter" idx="12"/>
          </p:nvPr>
        </p:nvSpPr>
        <p:spPr/>
        <p:txBody>
          <a:bodyPr/>
          <a:lstStyle/>
          <a:p>
            <a:fld id="{7311FEEA-4058-B64A-8DD9-3D674CCF49B0}" type="slidenum">
              <a:rPr lang="en-US" smtClean="0"/>
              <a:t>‹#›</a:t>
            </a:fld>
            <a:endParaRPr lang="en-US" dirty="0"/>
          </a:p>
        </p:txBody>
      </p:sp>
    </p:spTree>
    <p:extLst>
      <p:ext uri="{BB962C8B-B14F-4D97-AF65-F5344CB8AC3E}">
        <p14:creationId xmlns:p14="http://schemas.microsoft.com/office/powerpoint/2010/main" val="2928868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D753C-534A-964C-936B-750B962FAC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0FA02B-188E-DE43-802C-CFCD3B6EF389}"/>
              </a:ext>
            </a:extLst>
          </p:cNvPr>
          <p:cNvSpPr>
            <a:spLocks noGrp="1"/>
          </p:cNvSpPr>
          <p:nvPr>
            <p:ph type="dt" sz="half" idx="10"/>
          </p:nvPr>
        </p:nvSpPr>
        <p:spPr/>
        <p:txBody>
          <a:bodyPr/>
          <a:lstStyle/>
          <a:p>
            <a:fld id="{235BB355-C020-FC4F-973E-2DB220AF063F}" type="datetimeFigureOut">
              <a:rPr lang="en-US" smtClean="0"/>
              <a:t>8/12/2022</a:t>
            </a:fld>
            <a:endParaRPr lang="en-US" dirty="0"/>
          </a:p>
        </p:txBody>
      </p:sp>
      <p:sp>
        <p:nvSpPr>
          <p:cNvPr id="4" name="Footer Placeholder 3">
            <a:extLst>
              <a:ext uri="{FF2B5EF4-FFF2-40B4-BE49-F238E27FC236}">
                <a16:creationId xmlns:a16="http://schemas.microsoft.com/office/drawing/2014/main" id="{E2742553-467A-CE46-B9A1-BE7F1720A98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F5D5ED9-DF56-2546-B0E9-F7EF80522D9D}"/>
              </a:ext>
            </a:extLst>
          </p:cNvPr>
          <p:cNvSpPr>
            <a:spLocks noGrp="1"/>
          </p:cNvSpPr>
          <p:nvPr>
            <p:ph type="sldNum" sz="quarter" idx="12"/>
          </p:nvPr>
        </p:nvSpPr>
        <p:spPr/>
        <p:txBody>
          <a:bodyPr/>
          <a:lstStyle/>
          <a:p>
            <a:fld id="{7311FEEA-4058-B64A-8DD9-3D674CCF49B0}" type="slidenum">
              <a:rPr lang="en-US" smtClean="0"/>
              <a:t>‹#›</a:t>
            </a:fld>
            <a:endParaRPr lang="en-US" dirty="0"/>
          </a:p>
        </p:txBody>
      </p:sp>
    </p:spTree>
    <p:extLst>
      <p:ext uri="{BB962C8B-B14F-4D97-AF65-F5344CB8AC3E}">
        <p14:creationId xmlns:p14="http://schemas.microsoft.com/office/powerpoint/2010/main" val="3057961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E47CEE-ECD3-B14F-A75A-76F763EFCA33}"/>
              </a:ext>
            </a:extLst>
          </p:cNvPr>
          <p:cNvSpPr>
            <a:spLocks noGrp="1"/>
          </p:cNvSpPr>
          <p:nvPr>
            <p:ph type="dt" sz="half" idx="10"/>
          </p:nvPr>
        </p:nvSpPr>
        <p:spPr/>
        <p:txBody>
          <a:bodyPr/>
          <a:lstStyle/>
          <a:p>
            <a:fld id="{235BB355-C020-FC4F-973E-2DB220AF063F}" type="datetimeFigureOut">
              <a:rPr lang="en-US" smtClean="0"/>
              <a:t>8/12/2022</a:t>
            </a:fld>
            <a:endParaRPr lang="en-US" dirty="0"/>
          </a:p>
        </p:txBody>
      </p:sp>
      <p:sp>
        <p:nvSpPr>
          <p:cNvPr id="3" name="Footer Placeholder 2">
            <a:extLst>
              <a:ext uri="{FF2B5EF4-FFF2-40B4-BE49-F238E27FC236}">
                <a16:creationId xmlns:a16="http://schemas.microsoft.com/office/drawing/2014/main" id="{4D5038B1-2C6C-4241-93EF-864C4C04EEA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3FE9B3F-CC3F-4C40-92E9-3118CC7E7EC4}"/>
              </a:ext>
            </a:extLst>
          </p:cNvPr>
          <p:cNvSpPr>
            <a:spLocks noGrp="1"/>
          </p:cNvSpPr>
          <p:nvPr>
            <p:ph type="sldNum" sz="quarter" idx="12"/>
          </p:nvPr>
        </p:nvSpPr>
        <p:spPr/>
        <p:txBody>
          <a:bodyPr/>
          <a:lstStyle/>
          <a:p>
            <a:fld id="{7311FEEA-4058-B64A-8DD9-3D674CCF49B0}" type="slidenum">
              <a:rPr lang="en-US" smtClean="0"/>
              <a:t>‹#›</a:t>
            </a:fld>
            <a:endParaRPr lang="en-US" dirty="0"/>
          </a:p>
        </p:txBody>
      </p:sp>
    </p:spTree>
    <p:extLst>
      <p:ext uri="{BB962C8B-B14F-4D97-AF65-F5344CB8AC3E}">
        <p14:creationId xmlns:p14="http://schemas.microsoft.com/office/powerpoint/2010/main" val="4060002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0167B-25B0-FC42-8E89-54A568CD97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C2AB888-0F87-4D4C-8D6B-0EC208B56C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5E76C71-4C48-5D40-85C3-A7652B0415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A2C308-6951-064E-9137-3C1D6728E614}"/>
              </a:ext>
            </a:extLst>
          </p:cNvPr>
          <p:cNvSpPr>
            <a:spLocks noGrp="1"/>
          </p:cNvSpPr>
          <p:nvPr>
            <p:ph type="dt" sz="half" idx="10"/>
          </p:nvPr>
        </p:nvSpPr>
        <p:spPr/>
        <p:txBody>
          <a:bodyPr/>
          <a:lstStyle/>
          <a:p>
            <a:fld id="{235BB355-C020-FC4F-973E-2DB220AF063F}" type="datetimeFigureOut">
              <a:rPr lang="en-US" smtClean="0"/>
              <a:t>8/12/2022</a:t>
            </a:fld>
            <a:endParaRPr lang="en-US" dirty="0"/>
          </a:p>
        </p:txBody>
      </p:sp>
      <p:sp>
        <p:nvSpPr>
          <p:cNvPr id="6" name="Footer Placeholder 5">
            <a:extLst>
              <a:ext uri="{FF2B5EF4-FFF2-40B4-BE49-F238E27FC236}">
                <a16:creationId xmlns:a16="http://schemas.microsoft.com/office/drawing/2014/main" id="{1AFEB5B5-052B-5C40-B45E-9C01DCA8024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8584163-518C-5442-A4B0-5B3B91CA9B68}"/>
              </a:ext>
            </a:extLst>
          </p:cNvPr>
          <p:cNvSpPr>
            <a:spLocks noGrp="1"/>
          </p:cNvSpPr>
          <p:nvPr>
            <p:ph type="sldNum" sz="quarter" idx="12"/>
          </p:nvPr>
        </p:nvSpPr>
        <p:spPr/>
        <p:txBody>
          <a:bodyPr/>
          <a:lstStyle/>
          <a:p>
            <a:fld id="{7311FEEA-4058-B64A-8DD9-3D674CCF49B0}" type="slidenum">
              <a:rPr lang="en-US" smtClean="0"/>
              <a:t>‹#›</a:t>
            </a:fld>
            <a:endParaRPr lang="en-US" dirty="0"/>
          </a:p>
        </p:txBody>
      </p:sp>
    </p:spTree>
    <p:extLst>
      <p:ext uri="{BB962C8B-B14F-4D97-AF65-F5344CB8AC3E}">
        <p14:creationId xmlns:p14="http://schemas.microsoft.com/office/powerpoint/2010/main" val="1205903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61C10-6B39-9342-9384-7154B6A355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8C7C3B-922E-E94D-8D6A-10E59B1A19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AC3DD16-312B-CE44-8AF0-70220FD898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E60AB1-5B49-D04E-B94B-B14DA3260378}"/>
              </a:ext>
            </a:extLst>
          </p:cNvPr>
          <p:cNvSpPr>
            <a:spLocks noGrp="1"/>
          </p:cNvSpPr>
          <p:nvPr>
            <p:ph type="dt" sz="half" idx="10"/>
          </p:nvPr>
        </p:nvSpPr>
        <p:spPr/>
        <p:txBody>
          <a:bodyPr/>
          <a:lstStyle/>
          <a:p>
            <a:fld id="{235BB355-C020-FC4F-973E-2DB220AF063F}" type="datetimeFigureOut">
              <a:rPr lang="en-US" smtClean="0"/>
              <a:t>8/12/2022</a:t>
            </a:fld>
            <a:endParaRPr lang="en-US" dirty="0"/>
          </a:p>
        </p:txBody>
      </p:sp>
      <p:sp>
        <p:nvSpPr>
          <p:cNvPr id="6" name="Footer Placeholder 5">
            <a:extLst>
              <a:ext uri="{FF2B5EF4-FFF2-40B4-BE49-F238E27FC236}">
                <a16:creationId xmlns:a16="http://schemas.microsoft.com/office/drawing/2014/main" id="{05307721-2798-7543-BB2E-4D115AEACB0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5B9943C-79F1-4C4B-BC05-5620C59FACDA}"/>
              </a:ext>
            </a:extLst>
          </p:cNvPr>
          <p:cNvSpPr>
            <a:spLocks noGrp="1"/>
          </p:cNvSpPr>
          <p:nvPr>
            <p:ph type="sldNum" sz="quarter" idx="12"/>
          </p:nvPr>
        </p:nvSpPr>
        <p:spPr/>
        <p:txBody>
          <a:bodyPr/>
          <a:lstStyle/>
          <a:p>
            <a:fld id="{7311FEEA-4058-B64A-8DD9-3D674CCF49B0}" type="slidenum">
              <a:rPr lang="en-US" smtClean="0"/>
              <a:t>‹#›</a:t>
            </a:fld>
            <a:endParaRPr lang="en-US" dirty="0"/>
          </a:p>
        </p:txBody>
      </p:sp>
    </p:spTree>
    <p:extLst>
      <p:ext uri="{BB962C8B-B14F-4D97-AF65-F5344CB8AC3E}">
        <p14:creationId xmlns:p14="http://schemas.microsoft.com/office/powerpoint/2010/main" val="2792436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48840-1BB2-364E-A96B-69CBDD1692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57DF6B-17EB-074E-9598-CB5FEE1656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9A325E-795D-E741-A51A-EA5E1BEDE98A}"/>
              </a:ext>
            </a:extLst>
          </p:cNvPr>
          <p:cNvSpPr>
            <a:spLocks noGrp="1"/>
          </p:cNvSpPr>
          <p:nvPr>
            <p:ph type="dt" sz="half" idx="10"/>
          </p:nvPr>
        </p:nvSpPr>
        <p:spPr/>
        <p:txBody>
          <a:bodyPr/>
          <a:lstStyle/>
          <a:p>
            <a:fld id="{235BB355-C020-FC4F-973E-2DB220AF063F}" type="datetimeFigureOut">
              <a:rPr lang="en-US" smtClean="0"/>
              <a:t>8/12/2022</a:t>
            </a:fld>
            <a:endParaRPr lang="en-US" dirty="0"/>
          </a:p>
        </p:txBody>
      </p:sp>
      <p:sp>
        <p:nvSpPr>
          <p:cNvPr id="5" name="Footer Placeholder 4">
            <a:extLst>
              <a:ext uri="{FF2B5EF4-FFF2-40B4-BE49-F238E27FC236}">
                <a16:creationId xmlns:a16="http://schemas.microsoft.com/office/drawing/2014/main" id="{B381F2F4-AEC0-B94A-8378-AD8E8FB3E9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FC63845-3275-AC40-AD4B-EDBA5951EFA1}"/>
              </a:ext>
            </a:extLst>
          </p:cNvPr>
          <p:cNvSpPr>
            <a:spLocks noGrp="1"/>
          </p:cNvSpPr>
          <p:nvPr>
            <p:ph type="sldNum" sz="quarter" idx="12"/>
          </p:nvPr>
        </p:nvSpPr>
        <p:spPr/>
        <p:txBody>
          <a:bodyPr/>
          <a:lstStyle/>
          <a:p>
            <a:fld id="{7311FEEA-4058-B64A-8DD9-3D674CCF49B0}" type="slidenum">
              <a:rPr lang="en-US" smtClean="0"/>
              <a:t>‹#›</a:t>
            </a:fld>
            <a:endParaRPr lang="en-US" dirty="0"/>
          </a:p>
        </p:txBody>
      </p:sp>
    </p:spTree>
    <p:extLst>
      <p:ext uri="{BB962C8B-B14F-4D97-AF65-F5344CB8AC3E}">
        <p14:creationId xmlns:p14="http://schemas.microsoft.com/office/powerpoint/2010/main" val="78551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0E4830-D05A-2F43-98E2-5D18AD337D3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4785DAE-1776-E140-A7CB-A35BD933C10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C742B2-961A-6E41-9657-00F0C93EE1B6}"/>
              </a:ext>
            </a:extLst>
          </p:cNvPr>
          <p:cNvSpPr>
            <a:spLocks noGrp="1"/>
          </p:cNvSpPr>
          <p:nvPr>
            <p:ph type="dt" sz="half" idx="10"/>
          </p:nvPr>
        </p:nvSpPr>
        <p:spPr/>
        <p:txBody>
          <a:bodyPr/>
          <a:lstStyle/>
          <a:p>
            <a:fld id="{235BB355-C020-FC4F-973E-2DB220AF063F}" type="datetimeFigureOut">
              <a:rPr lang="en-US" smtClean="0"/>
              <a:t>8/12/2022</a:t>
            </a:fld>
            <a:endParaRPr lang="en-US" dirty="0"/>
          </a:p>
        </p:txBody>
      </p:sp>
      <p:sp>
        <p:nvSpPr>
          <p:cNvPr id="5" name="Footer Placeholder 4">
            <a:extLst>
              <a:ext uri="{FF2B5EF4-FFF2-40B4-BE49-F238E27FC236}">
                <a16:creationId xmlns:a16="http://schemas.microsoft.com/office/drawing/2014/main" id="{4323A498-DC19-1146-A5D9-FF83F443E6A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FEFCFAB-EED7-EE46-AA55-110091F94DB6}"/>
              </a:ext>
            </a:extLst>
          </p:cNvPr>
          <p:cNvSpPr>
            <a:spLocks noGrp="1"/>
          </p:cNvSpPr>
          <p:nvPr>
            <p:ph type="sldNum" sz="quarter" idx="12"/>
          </p:nvPr>
        </p:nvSpPr>
        <p:spPr/>
        <p:txBody>
          <a:bodyPr/>
          <a:lstStyle/>
          <a:p>
            <a:fld id="{7311FEEA-4058-B64A-8DD9-3D674CCF49B0}" type="slidenum">
              <a:rPr lang="en-US" smtClean="0"/>
              <a:t>‹#›</a:t>
            </a:fld>
            <a:endParaRPr lang="en-US" dirty="0"/>
          </a:p>
        </p:txBody>
      </p:sp>
    </p:spTree>
    <p:extLst>
      <p:ext uri="{BB962C8B-B14F-4D97-AF65-F5344CB8AC3E}">
        <p14:creationId xmlns:p14="http://schemas.microsoft.com/office/powerpoint/2010/main" val="3204592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BA03A3-8D89-0444-9748-8B3532EDB1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588409-36DB-3245-8602-279CE8A7DC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5D899B-928D-614F-800F-02FAE007B9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5BB355-C020-FC4F-973E-2DB220AF063F}" type="datetimeFigureOut">
              <a:rPr lang="en-US" smtClean="0"/>
              <a:t>8/12/2022</a:t>
            </a:fld>
            <a:endParaRPr lang="en-US" dirty="0"/>
          </a:p>
        </p:txBody>
      </p:sp>
      <p:sp>
        <p:nvSpPr>
          <p:cNvPr id="5" name="Footer Placeholder 4">
            <a:extLst>
              <a:ext uri="{FF2B5EF4-FFF2-40B4-BE49-F238E27FC236}">
                <a16:creationId xmlns:a16="http://schemas.microsoft.com/office/drawing/2014/main" id="{82709A4C-4EB1-4B49-8B7A-4FE20671BA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82AD5D4-8CE3-1549-B47F-F06056BA1A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11FEEA-4058-B64A-8DD9-3D674CCF49B0}" type="slidenum">
              <a:rPr lang="en-US" smtClean="0"/>
              <a:t>‹#›</a:t>
            </a:fld>
            <a:endParaRPr lang="en-US" dirty="0"/>
          </a:p>
        </p:txBody>
      </p:sp>
    </p:spTree>
    <p:extLst>
      <p:ext uri="{BB962C8B-B14F-4D97-AF65-F5344CB8AC3E}">
        <p14:creationId xmlns:p14="http://schemas.microsoft.com/office/powerpoint/2010/main" val="537050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microsoft.com/office/2018/10/relationships/comments" Target="../comments/modernComment_14C_FC5580C4.xml"/><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18/10/relationships/comments" Target="../comments/modernComment_14D_91D0DA32.xml"/><Relationship Id="rId7"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18/10/relationships/comments" Target="../comments/modernComment_14E_55EB2AC.xml"/><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microsoft.com/office/2018/10/relationships/comments" Target="../comments/modernComment_151_D6E49E1C.xml"/><Relationship Id="rId7"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nasawatch.com/archives/2022/03/webb-space-tele-4.html" TargetMode="External"/><Relationship Id="rId5" Type="http://schemas.openxmlformats.org/officeDocument/2006/relationships/hyperlink" Target="https://jwst.nasa.gov/science.html" TargetMode="Externa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rtist’s conception of the Webb Space Telescope.">
            <a:extLst>
              <a:ext uri="{FF2B5EF4-FFF2-40B4-BE49-F238E27FC236}">
                <a16:creationId xmlns:a16="http://schemas.microsoft.com/office/drawing/2014/main" id="{A977EF70-F40B-D74B-810F-368B32E33B5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5" name="Rectangle 2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3" name="Picture 2" descr="Diagram&#10;&#10;Description automatically generated with medium confidence">
            <a:extLst>
              <a:ext uri="{FF2B5EF4-FFF2-40B4-BE49-F238E27FC236}">
                <a16:creationId xmlns:a16="http://schemas.microsoft.com/office/drawing/2014/main" id="{F12F56E5-B47B-9D44-BA2D-077ED7ADFBE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74230" y="331212"/>
            <a:ext cx="3035300" cy="1092200"/>
          </a:xfrm>
          <a:prstGeom prst="rect">
            <a:avLst/>
          </a:prstGeom>
        </p:spPr>
      </p:pic>
      <p:pic>
        <p:nvPicPr>
          <p:cNvPr id="11" name="Picture 10">
            <a:extLst>
              <a:ext uri="{FF2B5EF4-FFF2-40B4-BE49-F238E27FC236}">
                <a16:creationId xmlns:a16="http://schemas.microsoft.com/office/drawing/2014/main" id="{D3A5C045-E996-5445-8C04-08F9F2FC068C}"/>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371220" y="3175007"/>
            <a:ext cx="96253" cy="3682416"/>
          </a:xfrm>
          <a:prstGeom prst="rect">
            <a:avLst/>
          </a:prstGeom>
        </p:spPr>
      </p:pic>
      <p:sp>
        <p:nvSpPr>
          <p:cNvPr id="13" name="Title 1">
            <a:extLst>
              <a:ext uri="{FF2B5EF4-FFF2-40B4-BE49-F238E27FC236}">
                <a16:creationId xmlns:a16="http://schemas.microsoft.com/office/drawing/2014/main" id="{B18FA59C-47B7-8645-9B56-BB46ED8996B7}"/>
              </a:ext>
            </a:extLst>
          </p:cNvPr>
          <p:cNvSpPr>
            <a:spLocks noGrp="1"/>
          </p:cNvSpPr>
          <p:nvPr>
            <p:ph type="title"/>
          </p:nvPr>
        </p:nvSpPr>
        <p:spPr>
          <a:xfrm>
            <a:off x="5684206" y="1423412"/>
            <a:ext cx="5637147" cy="2507368"/>
          </a:xfrm>
        </p:spPr>
        <p:txBody>
          <a:bodyPr>
            <a:noAutofit/>
          </a:bodyPr>
          <a:lstStyle/>
          <a:p>
            <a:r>
              <a:rPr lang="en-US" sz="5400" b="1" dirty="0">
                <a:solidFill>
                  <a:schemeClr val="bg1"/>
                </a:solidFill>
                <a:latin typeface="Helvetica" pitchFamily="2" charset="0"/>
              </a:rPr>
              <a:t>Obtaining cryogenic molecular transport data for analysis</a:t>
            </a:r>
            <a:br>
              <a:rPr lang="en-US" sz="5400" b="1" dirty="0">
                <a:solidFill>
                  <a:schemeClr val="bg1"/>
                </a:solidFill>
                <a:latin typeface="Helvetica" pitchFamily="2" charset="0"/>
              </a:rPr>
            </a:br>
            <a:r>
              <a:rPr lang="en-US" sz="2000" b="1" dirty="0">
                <a:solidFill>
                  <a:schemeClr val="bg1"/>
                </a:solidFill>
                <a:latin typeface="Helvetica" pitchFamily="2" charset="0"/>
              </a:rPr>
              <a:t>(1224-4)</a:t>
            </a:r>
          </a:p>
        </p:txBody>
      </p:sp>
      <p:sp>
        <p:nvSpPr>
          <p:cNvPr id="14" name="TextBox 13">
            <a:extLst>
              <a:ext uri="{FF2B5EF4-FFF2-40B4-BE49-F238E27FC236}">
                <a16:creationId xmlns:a16="http://schemas.microsoft.com/office/drawing/2014/main" id="{8E3BFB6D-C217-4525-9418-16E142BEB298}"/>
              </a:ext>
            </a:extLst>
          </p:cNvPr>
          <p:cNvSpPr txBox="1"/>
          <p:nvPr/>
        </p:nvSpPr>
        <p:spPr>
          <a:xfrm>
            <a:off x="3558184" y="5072497"/>
            <a:ext cx="7395566" cy="2123658"/>
          </a:xfrm>
          <a:prstGeom prst="rect">
            <a:avLst/>
          </a:prstGeom>
          <a:noFill/>
        </p:spPr>
        <p:txBody>
          <a:bodyPr wrap="square" rtlCol="0">
            <a:spAutoFit/>
          </a:bodyPr>
          <a:lstStyle/>
          <a:p>
            <a:r>
              <a:rPr lang="en-US" sz="1600" b="1" dirty="0">
                <a:solidFill>
                  <a:schemeClr val="bg1"/>
                </a:solidFill>
                <a:latin typeface="Helvetica" panose="020B0604020202020204" pitchFamily="34" charset="0"/>
                <a:cs typeface="Helvetica" panose="020B0604020202020204" pitchFamily="34" charset="0"/>
              </a:rPr>
              <a:t>Elaine Stewart, Eve Wooldridge </a:t>
            </a:r>
          </a:p>
          <a:p>
            <a:pPr>
              <a:lnSpc>
                <a:spcPct val="120000"/>
              </a:lnSpc>
              <a:spcBef>
                <a:spcPts val="0"/>
              </a:spcBef>
            </a:pPr>
            <a:r>
              <a:rPr lang="en-US" sz="1600" i="1" dirty="0">
                <a:solidFill>
                  <a:schemeClr val="bg1"/>
                </a:solidFill>
                <a:latin typeface="Helvetica" panose="020B0604020202020204" pitchFamily="34" charset="0"/>
                <a:cs typeface="Helvetica" panose="020B0604020202020204" pitchFamily="34" charset="0"/>
              </a:rPr>
              <a:t>Goddard Space Flight Center, Greenbelt, MD 20771</a:t>
            </a:r>
          </a:p>
          <a:p>
            <a:pPr>
              <a:lnSpc>
                <a:spcPct val="120000"/>
              </a:lnSpc>
            </a:pPr>
            <a:r>
              <a:rPr lang="en-US" sz="1600" b="1" dirty="0">
                <a:solidFill>
                  <a:schemeClr val="bg1"/>
                </a:solidFill>
                <a:latin typeface="Helvetica" panose="020B0604020202020204" pitchFamily="34" charset="0"/>
                <a:cs typeface="Helvetica" panose="020B0604020202020204" pitchFamily="34" charset="0"/>
              </a:rPr>
              <a:t>Kelly Henderson Nelson, Mike Woronowicz, and George Meadows  </a:t>
            </a:r>
            <a:endParaRPr lang="en-US" sz="1600" dirty="0">
              <a:solidFill>
                <a:schemeClr val="bg1"/>
              </a:solidFill>
              <a:latin typeface="Helvetica" panose="020B0604020202020204" pitchFamily="34" charset="0"/>
              <a:cs typeface="Helvetica" panose="020B0604020202020204" pitchFamily="34" charset="0"/>
            </a:endParaRPr>
          </a:p>
          <a:p>
            <a:pPr>
              <a:lnSpc>
                <a:spcPct val="120000"/>
              </a:lnSpc>
              <a:spcBef>
                <a:spcPts val="0"/>
              </a:spcBef>
            </a:pPr>
            <a:r>
              <a:rPr lang="en-US" sz="1600" i="1" dirty="0">
                <a:solidFill>
                  <a:schemeClr val="bg1"/>
                </a:solidFill>
                <a:latin typeface="Helvetica" panose="020B0604020202020204" pitchFamily="34" charset="0"/>
                <a:cs typeface="Helvetica" panose="020B0604020202020204" pitchFamily="34" charset="0"/>
              </a:rPr>
              <a:t>KBR Inc., Fulton, MD 20759</a:t>
            </a:r>
          </a:p>
          <a:p>
            <a:pPr>
              <a:lnSpc>
                <a:spcPct val="120000"/>
              </a:lnSpc>
              <a:spcBef>
                <a:spcPts val="0"/>
              </a:spcBef>
            </a:pPr>
            <a:r>
              <a:rPr lang="en-US" sz="1600" dirty="0">
                <a:solidFill>
                  <a:schemeClr val="bg1"/>
                </a:solidFill>
                <a:latin typeface="Helvetica" panose="020B0604020202020204" pitchFamily="34" charset="0"/>
                <a:cs typeface="Helvetica" panose="020B0604020202020204" pitchFamily="34" charset="0"/>
              </a:rPr>
              <a:t>SPIE Optics + Photonics 2022, Conference 12224 Space Systems </a:t>
            </a:r>
          </a:p>
          <a:p>
            <a:pPr>
              <a:lnSpc>
                <a:spcPct val="120000"/>
              </a:lnSpc>
              <a:spcBef>
                <a:spcPts val="0"/>
              </a:spcBef>
            </a:pPr>
            <a:r>
              <a:rPr lang="en-US" sz="1600" dirty="0">
                <a:solidFill>
                  <a:schemeClr val="bg1"/>
                </a:solidFill>
                <a:latin typeface="Helvetica" panose="020B0604020202020204" pitchFamily="34" charset="0"/>
                <a:cs typeface="Helvetica" panose="020B0604020202020204" pitchFamily="34" charset="0"/>
              </a:rPr>
              <a:t>Contamination: Prediction, Control, and Performance August 23– 24, 2022</a:t>
            </a:r>
          </a:p>
          <a:p>
            <a:endParaRPr lang="en-US" sz="2000" b="1" dirty="0">
              <a:solidFill>
                <a:schemeClr val="bg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727704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4094BE-8EC7-F349-AD25-10CBF2C96C8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919784"/>
          </a:xfrm>
          <a:prstGeom prst="rect">
            <a:avLst/>
          </a:prstGeom>
        </p:spPr>
      </p:pic>
      <p:sp>
        <p:nvSpPr>
          <p:cNvPr id="2" name="Title 1">
            <a:extLst>
              <a:ext uri="{FF2B5EF4-FFF2-40B4-BE49-F238E27FC236}">
                <a16:creationId xmlns:a16="http://schemas.microsoft.com/office/drawing/2014/main" id="{391E8E9E-FAEF-2E43-88D9-901F37E779D0}"/>
              </a:ext>
            </a:extLst>
          </p:cNvPr>
          <p:cNvSpPr>
            <a:spLocks noGrp="1"/>
          </p:cNvSpPr>
          <p:nvPr>
            <p:ph type="title"/>
          </p:nvPr>
        </p:nvSpPr>
        <p:spPr>
          <a:xfrm>
            <a:off x="668002" y="730868"/>
            <a:ext cx="9076073" cy="1325563"/>
          </a:xfrm>
        </p:spPr>
        <p:txBody>
          <a:bodyPr>
            <a:normAutofit/>
          </a:bodyPr>
          <a:lstStyle/>
          <a:p>
            <a:r>
              <a:rPr lang="en-US" sz="2800" b="1" dirty="0">
                <a:solidFill>
                  <a:schemeClr val="bg1"/>
                </a:solidFill>
                <a:latin typeface="Helvetica" pitchFamily="2" charset="0"/>
              </a:rPr>
              <a:t>In-Board Hinge (IBH) and Secondary Mirror (SM)</a:t>
            </a:r>
          </a:p>
        </p:txBody>
      </p:sp>
      <p:pic>
        <p:nvPicPr>
          <p:cNvPr id="8" name="Picture 7">
            <a:extLst>
              <a:ext uri="{FF2B5EF4-FFF2-40B4-BE49-F238E27FC236}">
                <a16:creationId xmlns:a16="http://schemas.microsoft.com/office/drawing/2014/main" id="{A56D815E-152C-B949-A7BA-634EDE8A827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95587" y="2101578"/>
            <a:ext cx="796413" cy="4818205"/>
          </a:xfrm>
          <a:prstGeom prst="rect">
            <a:avLst/>
          </a:prstGeom>
        </p:spPr>
      </p:pic>
      <p:cxnSp>
        <p:nvCxnSpPr>
          <p:cNvPr id="10" name="Straight Connector 9">
            <a:extLst>
              <a:ext uri="{FF2B5EF4-FFF2-40B4-BE49-F238E27FC236}">
                <a16:creationId xmlns:a16="http://schemas.microsoft.com/office/drawing/2014/main" id="{211107BE-AA19-9845-8C50-B73E91B29ED8}"/>
              </a:ext>
              <a:ext uri="{C183D7F6-B498-43B3-948B-1728B52AA6E4}">
                <adec:decorative xmlns:adec="http://schemas.microsoft.com/office/drawing/2017/decorative" val="1"/>
              </a:ext>
            </a:extLst>
          </p:cNvPr>
          <p:cNvCxnSpPr>
            <a:cxnSpLocks/>
          </p:cNvCxnSpPr>
          <p:nvPr/>
        </p:nvCxnSpPr>
        <p:spPr>
          <a:xfrm>
            <a:off x="795730" y="2101578"/>
            <a:ext cx="9767167" cy="0"/>
          </a:xfrm>
          <a:prstGeom prst="line">
            <a:avLst/>
          </a:prstGeom>
          <a:ln w="12700">
            <a:solidFill>
              <a:schemeClr val="bg1"/>
            </a:solidFill>
          </a:ln>
        </p:spPr>
        <p:style>
          <a:lnRef idx="1">
            <a:schemeClr val="accent2"/>
          </a:lnRef>
          <a:fillRef idx="0">
            <a:schemeClr val="accent2"/>
          </a:fillRef>
          <a:effectRef idx="0">
            <a:schemeClr val="accent2"/>
          </a:effectRef>
          <a:fontRef idx="minor">
            <a:schemeClr val="tx1"/>
          </a:fontRef>
        </p:style>
      </p:cxnSp>
      <p:pic>
        <p:nvPicPr>
          <p:cNvPr id="13" name="Picture 12" descr="Shape, rectangle&#10;&#10;Description automatically generated">
            <a:extLst>
              <a:ext uri="{FF2B5EF4-FFF2-40B4-BE49-F238E27FC236}">
                <a16:creationId xmlns:a16="http://schemas.microsoft.com/office/drawing/2014/main" id="{5D357F9F-54C7-9948-A84B-B8304F4EF1F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41257" y="5378038"/>
            <a:ext cx="228600" cy="228600"/>
          </a:xfrm>
          <a:prstGeom prst="rect">
            <a:avLst/>
          </a:prstGeom>
        </p:spPr>
      </p:pic>
      <p:pic>
        <p:nvPicPr>
          <p:cNvPr id="14" name="Picture 13" descr="Shape, rectangle&#10;&#10;Description automatically generated">
            <a:extLst>
              <a:ext uri="{FF2B5EF4-FFF2-40B4-BE49-F238E27FC236}">
                <a16:creationId xmlns:a16="http://schemas.microsoft.com/office/drawing/2014/main" id="{5F30D852-8755-5549-9AA3-64B4F50AB98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41257" y="5859797"/>
            <a:ext cx="228600" cy="228600"/>
          </a:xfrm>
          <a:prstGeom prst="rect">
            <a:avLst/>
          </a:prstGeom>
        </p:spPr>
      </p:pic>
      <p:pic>
        <p:nvPicPr>
          <p:cNvPr id="2050" name="Picture 2">
            <a:extLst>
              <a:ext uri="{FF2B5EF4-FFF2-40B4-BE49-F238E27FC236}">
                <a16:creationId xmlns:a16="http://schemas.microsoft.com/office/drawing/2014/main" id="{2958E3EB-005A-499C-837B-75106DEE4FC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9423" y="2443316"/>
            <a:ext cx="4246829" cy="2821906"/>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1">
            <a:extLst>
              <a:ext uri="{FF2B5EF4-FFF2-40B4-BE49-F238E27FC236}">
                <a16:creationId xmlns:a16="http://schemas.microsoft.com/office/drawing/2014/main" id="{8B6524DF-19F4-4634-ADF9-BDB22FDF8F9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77820" y="2434953"/>
            <a:ext cx="4144323" cy="2830269"/>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3">
            <a:extLst>
              <a:ext uri="{FF2B5EF4-FFF2-40B4-BE49-F238E27FC236}">
                <a16:creationId xmlns:a16="http://schemas.microsoft.com/office/drawing/2014/main" id="{5C0D3F93-F79A-426E-9835-29DCE3778D0E}"/>
              </a:ext>
            </a:extLst>
          </p:cNvPr>
          <p:cNvSpPr txBox="1">
            <a:spLocks noChangeArrowheads="1"/>
          </p:cNvSpPr>
          <p:nvPr/>
        </p:nvSpPr>
        <p:spPr bwMode="auto">
          <a:xfrm>
            <a:off x="6277820" y="2649576"/>
            <a:ext cx="336550" cy="2222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SM</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AutoShape 4">
            <a:extLst>
              <a:ext uri="{FF2B5EF4-FFF2-40B4-BE49-F238E27FC236}">
                <a16:creationId xmlns:a16="http://schemas.microsoft.com/office/drawing/2014/main" id="{C905B8BE-B77F-46F6-83AB-66C0F549092B}"/>
              </a:ext>
            </a:extLst>
          </p:cNvPr>
          <p:cNvSpPr>
            <a:spLocks noChangeShapeType="1"/>
          </p:cNvSpPr>
          <p:nvPr/>
        </p:nvSpPr>
        <p:spPr bwMode="auto">
          <a:xfrm>
            <a:off x="6639770" y="2757526"/>
            <a:ext cx="438150" cy="88900"/>
          </a:xfrm>
          <a:prstGeom prst="straightConnector1">
            <a:avLst/>
          </a:prstGeom>
          <a:noFill/>
          <a:ln w="9525">
            <a:solidFill>
              <a:srgbClr val="F2F2F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28398" dir="3806097" algn="ctr" rotWithShape="0">
                    <a:srgbClr val="1F3763">
                      <a:alpha val="50000"/>
                    </a:srgbClr>
                  </a:outerShdw>
                </a:effectLst>
              </a14:hiddenEffects>
            </a:ext>
          </a:extLst>
        </p:spPr>
        <p:txBody>
          <a:bodyPr vert="horz" wrap="square" lIns="91440" tIns="45720" rIns="91440" bIns="45720" numCol="1" anchor="t" anchorCtr="0" compatLnSpc="1">
            <a:prstTxWarp prst="textNoShape">
              <a:avLst/>
            </a:prstTxWarp>
          </a:bodyPr>
          <a:lstStyle/>
          <a:p>
            <a:endParaRPr lang="en-US" dirty="0"/>
          </a:p>
        </p:txBody>
      </p:sp>
      <p:sp>
        <p:nvSpPr>
          <p:cNvPr id="7" name="Rectangle 5">
            <a:extLst>
              <a:ext uri="{FF2B5EF4-FFF2-40B4-BE49-F238E27FC236}">
                <a16:creationId xmlns:a16="http://schemas.microsoft.com/office/drawing/2014/main" id="{22114898-76FD-413A-8ADA-3826BE5DF48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9" name="Rectangle 6">
            <a:extLst>
              <a:ext uri="{FF2B5EF4-FFF2-40B4-BE49-F238E27FC236}">
                <a16:creationId xmlns:a16="http://schemas.microsoft.com/office/drawing/2014/main" id="{FE66D04A-6FFC-4FC2-89DC-FD0FBC94071F}"/>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1" name="Rectangle 7">
            <a:extLst>
              <a:ext uri="{FF2B5EF4-FFF2-40B4-BE49-F238E27FC236}">
                <a16:creationId xmlns:a16="http://schemas.microsoft.com/office/drawing/2014/main" id="{8CC4A319-4D71-4D77-BDA4-786BD4DBF281}"/>
              </a:ext>
            </a:extLst>
          </p:cNvPr>
          <p:cNvSpPr>
            <a:spLocks noChangeArrowheads="1"/>
          </p:cNvSpPr>
          <p:nvPr/>
        </p:nvSpPr>
        <p:spPr bwMode="auto">
          <a:xfrm>
            <a:off x="0" y="2381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p>
        </p:txBody>
      </p:sp>
      <p:sp>
        <p:nvSpPr>
          <p:cNvPr id="16" name="TextBox 15">
            <a:extLst>
              <a:ext uri="{FF2B5EF4-FFF2-40B4-BE49-F238E27FC236}">
                <a16:creationId xmlns:a16="http://schemas.microsoft.com/office/drawing/2014/main" id="{2713005C-7A0D-4DCA-8B4C-92D4541A0EBF}"/>
              </a:ext>
            </a:extLst>
          </p:cNvPr>
          <p:cNvSpPr txBox="1"/>
          <p:nvPr/>
        </p:nvSpPr>
        <p:spPr>
          <a:xfrm>
            <a:off x="1769857" y="5265222"/>
            <a:ext cx="9360106" cy="1477328"/>
          </a:xfrm>
          <a:prstGeom prst="rect">
            <a:avLst/>
          </a:prstGeom>
          <a:noFill/>
        </p:spPr>
        <p:txBody>
          <a:bodyPr wrap="square" rtlCol="0">
            <a:spAutoFit/>
          </a:bodyPr>
          <a:lstStyle/>
          <a:p>
            <a:r>
              <a:rPr lang="en-US" dirty="0">
                <a:solidFill>
                  <a:schemeClr val="bg1"/>
                </a:solidFill>
                <a:latin typeface="Helvetica" panose="020B0604020202020204" pitchFamily="34" charset="0"/>
                <a:cs typeface="Helvetica" panose="020B0604020202020204" pitchFamily="34" charset="0"/>
              </a:rPr>
              <a:t>SM in stowed configuration for 10 days during cool down to operational temperature</a:t>
            </a:r>
          </a:p>
          <a:p>
            <a:r>
              <a:rPr lang="en-US" dirty="0">
                <a:solidFill>
                  <a:schemeClr val="bg1"/>
                </a:solidFill>
                <a:latin typeface="Helvetica" panose="020B0604020202020204" pitchFamily="34" charset="0"/>
                <a:cs typeface="Helvetica" panose="020B0604020202020204" pitchFamily="34" charset="0"/>
              </a:rPr>
              <a:t> </a:t>
            </a:r>
          </a:p>
          <a:p>
            <a:r>
              <a:rPr lang="en-US" dirty="0">
                <a:solidFill>
                  <a:schemeClr val="bg1"/>
                </a:solidFill>
                <a:latin typeface="Helvetica" panose="020B0604020202020204" pitchFamily="34" charset="0"/>
                <a:cs typeface="Helvetica" panose="020B0604020202020204" pitchFamily="34" charset="0"/>
              </a:rPr>
              <a:t>IBH is an outgassing and water vapor contamination threat as a</a:t>
            </a:r>
            <a:r>
              <a:rPr lang="en-US"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 thermal enclosure which contains cables, motors, resolvers, and coatings</a:t>
            </a:r>
          </a:p>
          <a:p>
            <a:endParaRPr lang="en-US" dirty="0">
              <a:solidFill>
                <a:schemeClr val="bg1"/>
              </a:solidFill>
              <a:latin typeface="Helvetica" panose="020B0604020202020204" pitchFamily="34" charset="0"/>
              <a:cs typeface="Helvetica" panose="020B0604020202020204" pitchFamily="34" charset="0"/>
            </a:endParaRPr>
          </a:p>
        </p:txBody>
      </p:sp>
      <p:sp>
        <p:nvSpPr>
          <p:cNvPr id="17" name="Subtitle 2">
            <a:extLst>
              <a:ext uri="{FF2B5EF4-FFF2-40B4-BE49-F238E27FC236}">
                <a16:creationId xmlns:a16="http://schemas.microsoft.com/office/drawing/2014/main" id="{2F90936A-EA4A-4F16-8E5A-21469E0A45C4}"/>
              </a:ext>
            </a:extLst>
          </p:cNvPr>
          <p:cNvSpPr txBox="1">
            <a:spLocks/>
          </p:cNvSpPr>
          <p:nvPr/>
        </p:nvSpPr>
        <p:spPr>
          <a:xfrm>
            <a:off x="1567285" y="5140082"/>
            <a:ext cx="1571625"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Northrop Grumman</a:t>
            </a:r>
          </a:p>
        </p:txBody>
      </p:sp>
      <p:sp>
        <p:nvSpPr>
          <p:cNvPr id="18" name="Subtitle 2">
            <a:extLst>
              <a:ext uri="{FF2B5EF4-FFF2-40B4-BE49-F238E27FC236}">
                <a16:creationId xmlns:a16="http://schemas.microsoft.com/office/drawing/2014/main" id="{11F0B826-2296-4458-AAE2-87CA87C84169}"/>
              </a:ext>
            </a:extLst>
          </p:cNvPr>
          <p:cNvSpPr txBox="1">
            <a:spLocks/>
          </p:cNvSpPr>
          <p:nvPr/>
        </p:nvSpPr>
        <p:spPr>
          <a:xfrm>
            <a:off x="6277820" y="5122809"/>
            <a:ext cx="1571625"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Northrop Grumman</a:t>
            </a:r>
          </a:p>
        </p:txBody>
      </p:sp>
    </p:spTree>
    <p:extLst>
      <p:ext uri="{BB962C8B-B14F-4D97-AF65-F5344CB8AC3E}">
        <p14:creationId xmlns:p14="http://schemas.microsoft.com/office/powerpoint/2010/main" val="2318224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4094BE-8EC7-F349-AD25-10CBF2C96C8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6919784"/>
          </a:xfrm>
          <a:prstGeom prst="rect">
            <a:avLst/>
          </a:prstGeom>
        </p:spPr>
      </p:pic>
      <p:sp>
        <p:nvSpPr>
          <p:cNvPr id="2" name="Title 1">
            <a:extLst>
              <a:ext uri="{FF2B5EF4-FFF2-40B4-BE49-F238E27FC236}">
                <a16:creationId xmlns:a16="http://schemas.microsoft.com/office/drawing/2014/main" id="{391E8E9E-FAEF-2E43-88D9-901F37E779D0}"/>
              </a:ext>
            </a:extLst>
          </p:cNvPr>
          <p:cNvSpPr>
            <a:spLocks noGrp="1"/>
          </p:cNvSpPr>
          <p:nvPr>
            <p:ph type="title"/>
          </p:nvPr>
        </p:nvSpPr>
        <p:spPr>
          <a:xfrm>
            <a:off x="668002" y="730868"/>
            <a:ext cx="10727585" cy="1325563"/>
          </a:xfrm>
        </p:spPr>
        <p:txBody>
          <a:bodyPr>
            <a:normAutofit/>
          </a:bodyPr>
          <a:lstStyle/>
          <a:p>
            <a:r>
              <a:rPr lang="en-US" sz="2800" b="1" dirty="0">
                <a:solidFill>
                  <a:schemeClr val="bg1"/>
                </a:solidFill>
                <a:latin typeface="Helvetica" pitchFamily="2" charset="0"/>
              </a:rPr>
              <a:t>Secondary Mirror Temperature during Commissioning </a:t>
            </a:r>
          </a:p>
        </p:txBody>
      </p:sp>
      <p:pic>
        <p:nvPicPr>
          <p:cNvPr id="8" name="Picture 7">
            <a:extLst>
              <a:ext uri="{FF2B5EF4-FFF2-40B4-BE49-F238E27FC236}">
                <a16:creationId xmlns:a16="http://schemas.microsoft.com/office/drawing/2014/main" id="{A56D815E-152C-B949-A7BA-634EDE8A8271}"/>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395587" y="2101578"/>
            <a:ext cx="796413" cy="4818205"/>
          </a:xfrm>
          <a:prstGeom prst="rect">
            <a:avLst/>
          </a:prstGeom>
        </p:spPr>
      </p:pic>
      <p:cxnSp>
        <p:nvCxnSpPr>
          <p:cNvPr id="10" name="Straight Connector 9">
            <a:extLst>
              <a:ext uri="{FF2B5EF4-FFF2-40B4-BE49-F238E27FC236}">
                <a16:creationId xmlns:a16="http://schemas.microsoft.com/office/drawing/2014/main" id="{211107BE-AA19-9845-8C50-B73E91B29ED8}"/>
              </a:ext>
              <a:ext uri="{C183D7F6-B498-43B3-948B-1728B52AA6E4}">
                <adec:decorative xmlns:adec="http://schemas.microsoft.com/office/drawing/2017/decorative" val="1"/>
              </a:ext>
            </a:extLst>
          </p:cNvPr>
          <p:cNvCxnSpPr>
            <a:cxnSpLocks/>
          </p:cNvCxnSpPr>
          <p:nvPr/>
        </p:nvCxnSpPr>
        <p:spPr>
          <a:xfrm>
            <a:off x="795730" y="2101578"/>
            <a:ext cx="9767167" cy="0"/>
          </a:xfrm>
          <a:prstGeom prst="line">
            <a:avLst/>
          </a:prstGeom>
          <a:ln w="12700">
            <a:solidFill>
              <a:schemeClr val="bg1"/>
            </a:solidFill>
          </a:ln>
        </p:spPr>
        <p:style>
          <a:lnRef idx="1">
            <a:schemeClr val="accent2"/>
          </a:lnRef>
          <a:fillRef idx="0">
            <a:schemeClr val="accent2"/>
          </a:fillRef>
          <a:effectRef idx="0">
            <a:schemeClr val="accent2"/>
          </a:effectRef>
          <a:fontRef idx="minor">
            <a:schemeClr val="tx1"/>
          </a:fontRef>
        </p:style>
      </p:cxnSp>
      <p:pic>
        <p:nvPicPr>
          <p:cNvPr id="13" name="Picture 12" descr="Shape, rectangle&#10;&#10;Description automatically generated">
            <a:extLst>
              <a:ext uri="{FF2B5EF4-FFF2-40B4-BE49-F238E27FC236}">
                <a16:creationId xmlns:a16="http://schemas.microsoft.com/office/drawing/2014/main" id="{5D357F9F-54C7-9948-A84B-B8304F4EF1F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4948" y="2215798"/>
            <a:ext cx="228600" cy="228600"/>
          </a:xfrm>
          <a:prstGeom prst="rect">
            <a:avLst/>
          </a:prstGeom>
        </p:spPr>
      </p:pic>
      <p:sp>
        <p:nvSpPr>
          <p:cNvPr id="7" name="Rectangle 5">
            <a:extLst>
              <a:ext uri="{FF2B5EF4-FFF2-40B4-BE49-F238E27FC236}">
                <a16:creationId xmlns:a16="http://schemas.microsoft.com/office/drawing/2014/main" id="{22114898-76FD-413A-8ADA-3826BE5DF48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9" name="Rectangle 6">
            <a:extLst>
              <a:ext uri="{FF2B5EF4-FFF2-40B4-BE49-F238E27FC236}">
                <a16:creationId xmlns:a16="http://schemas.microsoft.com/office/drawing/2014/main" id="{FE66D04A-6FFC-4FC2-89DC-FD0FBC94071F}"/>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1" name="Rectangle 7">
            <a:extLst>
              <a:ext uri="{FF2B5EF4-FFF2-40B4-BE49-F238E27FC236}">
                <a16:creationId xmlns:a16="http://schemas.microsoft.com/office/drawing/2014/main" id="{8CC4A319-4D71-4D77-BDA4-786BD4DBF281}"/>
              </a:ext>
            </a:extLst>
          </p:cNvPr>
          <p:cNvSpPr>
            <a:spLocks noChangeArrowheads="1"/>
          </p:cNvSpPr>
          <p:nvPr/>
        </p:nvSpPr>
        <p:spPr bwMode="auto">
          <a:xfrm>
            <a:off x="0" y="2381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p>
        </p:txBody>
      </p:sp>
      <p:sp>
        <p:nvSpPr>
          <p:cNvPr id="16" name="TextBox 15">
            <a:extLst>
              <a:ext uri="{FF2B5EF4-FFF2-40B4-BE49-F238E27FC236}">
                <a16:creationId xmlns:a16="http://schemas.microsoft.com/office/drawing/2014/main" id="{2713005C-7A0D-4DCA-8B4C-92D4541A0EBF}"/>
              </a:ext>
            </a:extLst>
          </p:cNvPr>
          <p:cNvSpPr txBox="1"/>
          <p:nvPr/>
        </p:nvSpPr>
        <p:spPr>
          <a:xfrm>
            <a:off x="6784304" y="2146726"/>
            <a:ext cx="4446595" cy="4524315"/>
          </a:xfrm>
          <a:prstGeom prst="rect">
            <a:avLst/>
          </a:prstGeom>
          <a:noFill/>
        </p:spPr>
        <p:txBody>
          <a:bodyPr wrap="square" rtlCol="0">
            <a:spAutoFit/>
          </a:bodyPr>
          <a:lstStyle/>
          <a:p>
            <a:r>
              <a:rPr lang="en-US" dirty="0">
                <a:solidFill>
                  <a:schemeClr val="bg1"/>
                </a:solidFill>
                <a:latin typeface="Helvetica" panose="020B0604020202020204" pitchFamily="34" charset="0"/>
                <a:cs typeface="Helvetica" panose="020B0604020202020204" pitchFamily="34" charset="0"/>
              </a:rPr>
              <a:t>SM is cold enough to condense water when IBH heater is activated at day 8 of commissioning </a:t>
            </a:r>
          </a:p>
          <a:p>
            <a:endParaRPr lang="en-US" i="1" dirty="0">
              <a:solidFill>
                <a:schemeClr val="bg1"/>
              </a:solidFill>
              <a:latin typeface="Helvetica" panose="020B0604020202020204" pitchFamily="34" charset="0"/>
              <a:cs typeface="Helvetica" panose="020B0604020202020204" pitchFamily="34" charset="0"/>
            </a:endParaRPr>
          </a:p>
          <a:p>
            <a:r>
              <a:rPr lang="en-US" dirty="0">
                <a:solidFill>
                  <a:schemeClr val="bg1"/>
                </a:solidFill>
                <a:latin typeface="Helvetica" panose="020B0604020202020204" pitchFamily="34" charset="0"/>
                <a:cs typeface="Helvetica" panose="020B0604020202020204" pitchFamily="34" charset="0"/>
              </a:rPr>
              <a:t>Investigated and mitigated concerns for molecular or ice accumulation: </a:t>
            </a:r>
          </a:p>
          <a:p>
            <a:endParaRPr lang="en-US" dirty="0">
              <a:solidFill>
                <a:schemeClr val="bg1"/>
              </a:solidFill>
              <a:latin typeface="Helvetica" panose="020B0604020202020204" pitchFamily="34" charset="0"/>
              <a:cs typeface="Helvetica" panose="020B0604020202020204" pitchFamily="34" charset="0"/>
            </a:endParaRPr>
          </a:p>
          <a:p>
            <a:r>
              <a:rPr lang="en-US" dirty="0">
                <a:solidFill>
                  <a:schemeClr val="bg1"/>
                </a:solidFill>
                <a:latin typeface="Helvetica" panose="020B0604020202020204" pitchFamily="34" charset="0"/>
                <a:cs typeface="Helvetica" panose="020B0604020202020204" pitchFamily="34" charset="0"/>
              </a:rPr>
              <a:t>	Modifications to IBH thermal 	enclosure blanketing </a:t>
            </a:r>
          </a:p>
          <a:p>
            <a:endParaRPr lang="en-US" dirty="0">
              <a:solidFill>
                <a:schemeClr val="bg1"/>
              </a:solidFill>
              <a:latin typeface="Helvetica" panose="020B0604020202020204" pitchFamily="34" charset="0"/>
              <a:cs typeface="Helvetica" panose="020B0604020202020204" pitchFamily="34" charset="0"/>
            </a:endParaRPr>
          </a:p>
          <a:p>
            <a:r>
              <a:rPr lang="en-US" dirty="0">
                <a:solidFill>
                  <a:schemeClr val="bg1"/>
                </a:solidFill>
                <a:latin typeface="Helvetica" panose="020B0604020202020204" pitchFamily="34" charset="0"/>
                <a:cs typeface="Helvetica" panose="020B0604020202020204" pitchFamily="34" charset="0"/>
              </a:rPr>
              <a:t>	Outgassing testing for radiator 	paint and IBH engineering test 	unit for incorporation to 	molecular transport analysis </a:t>
            </a:r>
          </a:p>
          <a:p>
            <a:endParaRPr lang="en-US" dirty="0">
              <a:solidFill>
                <a:schemeClr val="bg1"/>
              </a:solidFill>
              <a:latin typeface="Helvetica" panose="020B0604020202020204" pitchFamily="34" charset="0"/>
              <a:cs typeface="Helvetica" panose="020B0604020202020204" pitchFamily="34" charset="0"/>
            </a:endParaRPr>
          </a:p>
          <a:p>
            <a:endParaRPr lang="en-US" dirty="0">
              <a:solidFill>
                <a:schemeClr val="bg1"/>
              </a:solidFill>
              <a:latin typeface="Helvetica" panose="020B0604020202020204" pitchFamily="34" charset="0"/>
              <a:cs typeface="Helvetica" panose="020B0604020202020204" pitchFamily="34" charset="0"/>
            </a:endParaRPr>
          </a:p>
        </p:txBody>
      </p:sp>
      <p:pic>
        <p:nvPicPr>
          <p:cNvPr id="3074" name="Picture 12">
            <a:extLst>
              <a:ext uri="{FF2B5EF4-FFF2-40B4-BE49-F238E27FC236}">
                <a16:creationId xmlns:a16="http://schemas.microsoft.com/office/drawing/2014/main" id="{B61B4130-3E50-4C5A-9063-40E356A85B0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5730" y="2215798"/>
            <a:ext cx="5448300" cy="391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Shape, rectangle&#10;&#10;Description automatically generated">
            <a:extLst>
              <a:ext uri="{FF2B5EF4-FFF2-40B4-BE49-F238E27FC236}">
                <a16:creationId xmlns:a16="http://schemas.microsoft.com/office/drawing/2014/main" id="{51206280-D6E8-4C09-8D16-07E92788A3D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49083" y="3314700"/>
            <a:ext cx="228600" cy="228600"/>
          </a:xfrm>
          <a:prstGeom prst="rect">
            <a:avLst/>
          </a:prstGeom>
        </p:spPr>
      </p:pic>
      <p:pic>
        <p:nvPicPr>
          <p:cNvPr id="18" name="Picture 17" descr="Shape, rectangle&#10;&#10;Description automatically generated">
            <a:extLst>
              <a:ext uri="{FF2B5EF4-FFF2-40B4-BE49-F238E27FC236}">
                <a16:creationId xmlns:a16="http://schemas.microsoft.com/office/drawing/2014/main" id="{8326704D-8DA5-47DE-AE4F-84008538420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54616" y="4156084"/>
            <a:ext cx="228600" cy="228600"/>
          </a:xfrm>
          <a:prstGeom prst="rect">
            <a:avLst/>
          </a:prstGeom>
        </p:spPr>
      </p:pic>
      <p:pic>
        <p:nvPicPr>
          <p:cNvPr id="19" name="Picture 18" descr="Shape, rectangle&#10;&#10;Description automatically generated">
            <a:extLst>
              <a:ext uri="{FF2B5EF4-FFF2-40B4-BE49-F238E27FC236}">
                <a16:creationId xmlns:a16="http://schemas.microsoft.com/office/drawing/2014/main" id="{17711B1C-AFCD-45F0-A806-5A740146469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54616" y="4997468"/>
            <a:ext cx="228600" cy="228600"/>
          </a:xfrm>
          <a:prstGeom prst="rect">
            <a:avLst/>
          </a:prstGeom>
        </p:spPr>
      </p:pic>
    </p:spTree>
    <p:extLst>
      <p:ext uri="{BB962C8B-B14F-4D97-AF65-F5344CB8AC3E}">
        <p14:creationId xmlns:p14="http://schemas.microsoft.com/office/powerpoint/2010/main" val="4233461956"/>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4094BE-8EC7-F349-AD25-10CBF2C96C8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6919784"/>
          </a:xfrm>
          <a:prstGeom prst="rect">
            <a:avLst/>
          </a:prstGeom>
        </p:spPr>
      </p:pic>
      <p:sp>
        <p:nvSpPr>
          <p:cNvPr id="2" name="Title 1">
            <a:extLst>
              <a:ext uri="{FF2B5EF4-FFF2-40B4-BE49-F238E27FC236}">
                <a16:creationId xmlns:a16="http://schemas.microsoft.com/office/drawing/2014/main" id="{391E8E9E-FAEF-2E43-88D9-901F37E779D0}"/>
              </a:ext>
            </a:extLst>
          </p:cNvPr>
          <p:cNvSpPr>
            <a:spLocks noGrp="1"/>
          </p:cNvSpPr>
          <p:nvPr>
            <p:ph type="title"/>
          </p:nvPr>
        </p:nvSpPr>
        <p:spPr>
          <a:xfrm>
            <a:off x="668002" y="730868"/>
            <a:ext cx="10727585" cy="1325563"/>
          </a:xfrm>
        </p:spPr>
        <p:txBody>
          <a:bodyPr>
            <a:normAutofit/>
          </a:bodyPr>
          <a:lstStyle/>
          <a:p>
            <a:r>
              <a:rPr lang="en-US" sz="2800" b="1" dirty="0">
                <a:solidFill>
                  <a:schemeClr val="bg1"/>
                </a:solidFill>
                <a:latin typeface="Helvetica" pitchFamily="2" charset="0"/>
              </a:rPr>
              <a:t>IBH Single Layer Insulation (SLI) Blanketing Improvements </a:t>
            </a:r>
          </a:p>
        </p:txBody>
      </p:sp>
      <p:pic>
        <p:nvPicPr>
          <p:cNvPr id="8" name="Picture 7">
            <a:extLst>
              <a:ext uri="{FF2B5EF4-FFF2-40B4-BE49-F238E27FC236}">
                <a16:creationId xmlns:a16="http://schemas.microsoft.com/office/drawing/2014/main" id="{A56D815E-152C-B949-A7BA-634EDE8A8271}"/>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395587" y="2101578"/>
            <a:ext cx="796413" cy="4818205"/>
          </a:xfrm>
          <a:prstGeom prst="rect">
            <a:avLst/>
          </a:prstGeom>
        </p:spPr>
      </p:pic>
      <p:cxnSp>
        <p:nvCxnSpPr>
          <p:cNvPr id="10" name="Straight Connector 9">
            <a:extLst>
              <a:ext uri="{FF2B5EF4-FFF2-40B4-BE49-F238E27FC236}">
                <a16:creationId xmlns:a16="http://schemas.microsoft.com/office/drawing/2014/main" id="{211107BE-AA19-9845-8C50-B73E91B29ED8}"/>
              </a:ext>
              <a:ext uri="{C183D7F6-B498-43B3-948B-1728B52AA6E4}">
                <adec:decorative xmlns:adec="http://schemas.microsoft.com/office/drawing/2017/decorative" val="1"/>
              </a:ext>
            </a:extLst>
          </p:cNvPr>
          <p:cNvCxnSpPr>
            <a:cxnSpLocks/>
          </p:cNvCxnSpPr>
          <p:nvPr/>
        </p:nvCxnSpPr>
        <p:spPr>
          <a:xfrm>
            <a:off x="795730" y="2101578"/>
            <a:ext cx="9767167" cy="0"/>
          </a:xfrm>
          <a:prstGeom prst="line">
            <a:avLst/>
          </a:prstGeom>
          <a:ln w="12700">
            <a:solidFill>
              <a:schemeClr val="bg1"/>
            </a:solidFill>
          </a:ln>
        </p:spPr>
        <p:style>
          <a:lnRef idx="1">
            <a:schemeClr val="accent2"/>
          </a:lnRef>
          <a:fillRef idx="0">
            <a:schemeClr val="accent2"/>
          </a:fillRef>
          <a:effectRef idx="0">
            <a:schemeClr val="accent2"/>
          </a:effectRef>
          <a:fontRef idx="minor">
            <a:schemeClr val="tx1"/>
          </a:fontRef>
        </p:style>
      </p:cxnSp>
      <p:pic>
        <p:nvPicPr>
          <p:cNvPr id="13" name="Picture 12" descr="Shape, rectangle&#10;&#10;Description automatically generated">
            <a:extLst>
              <a:ext uri="{FF2B5EF4-FFF2-40B4-BE49-F238E27FC236}">
                <a16:creationId xmlns:a16="http://schemas.microsoft.com/office/drawing/2014/main" id="{5D357F9F-54C7-9948-A84B-B8304F4EF1F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41257" y="5973240"/>
            <a:ext cx="228600" cy="228600"/>
          </a:xfrm>
          <a:prstGeom prst="rect">
            <a:avLst/>
          </a:prstGeom>
        </p:spPr>
      </p:pic>
      <p:sp>
        <p:nvSpPr>
          <p:cNvPr id="7" name="Rectangle 5">
            <a:extLst>
              <a:ext uri="{FF2B5EF4-FFF2-40B4-BE49-F238E27FC236}">
                <a16:creationId xmlns:a16="http://schemas.microsoft.com/office/drawing/2014/main" id="{22114898-76FD-413A-8ADA-3826BE5DF48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9" name="Rectangle 6">
            <a:extLst>
              <a:ext uri="{FF2B5EF4-FFF2-40B4-BE49-F238E27FC236}">
                <a16:creationId xmlns:a16="http://schemas.microsoft.com/office/drawing/2014/main" id="{FE66D04A-6FFC-4FC2-89DC-FD0FBC94071F}"/>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1" name="Rectangle 7">
            <a:extLst>
              <a:ext uri="{FF2B5EF4-FFF2-40B4-BE49-F238E27FC236}">
                <a16:creationId xmlns:a16="http://schemas.microsoft.com/office/drawing/2014/main" id="{8CC4A319-4D71-4D77-BDA4-786BD4DBF281}"/>
              </a:ext>
            </a:extLst>
          </p:cNvPr>
          <p:cNvSpPr>
            <a:spLocks noChangeArrowheads="1"/>
          </p:cNvSpPr>
          <p:nvPr/>
        </p:nvSpPr>
        <p:spPr bwMode="auto">
          <a:xfrm>
            <a:off x="0" y="2381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p>
        </p:txBody>
      </p:sp>
      <p:sp>
        <p:nvSpPr>
          <p:cNvPr id="16" name="TextBox 15">
            <a:extLst>
              <a:ext uri="{FF2B5EF4-FFF2-40B4-BE49-F238E27FC236}">
                <a16:creationId xmlns:a16="http://schemas.microsoft.com/office/drawing/2014/main" id="{2713005C-7A0D-4DCA-8B4C-92D4541A0EBF}"/>
              </a:ext>
            </a:extLst>
          </p:cNvPr>
          <p:cNvSpPr txBox="1"/>
          <p:nvPr/>
        </p:nvSpPr>
        <p:spPr>
          <a:xfrm>
            <a:off x="1769857" y="5912990"/>
            <a:ext cx="9360106" cy="1323439"/>
          </a:xfrm>
          <a:prstGeom prst="rect">
            <a:avLst/>
          </a:prstGeom>
          <a:noFill/>
        </p:spPr>
        <p:txBody>
          <a:bodyPr wrap="square" rtlCol="0">
            <a:spAutoFit/>
          </a:bodyPr>
          <a:lstStyle/>
          <a:p>
            <a:r>
              <a:rPr lang="en-US" sz="1600" dirty="0">
                <a:solidFill>
                  <a:schemeClr val="bg1"/>
                </a:solidFill>
                <a:latin typeface="Helvetica" panose="020B0604020202020204" pitchFamily="34" charset="0"/>
                <a:cs typeface="Helvetica" panose="020B0604020202020204" pitchFamily="34" charset="0"/>
              </a:rPr>
              <a:t>Initial inspection to original IBH SLI enclosure revealed leak paths</a:t>
            </a:r>
          </a:p>
          <a:p>
            <a:r>
              <a:rPr lang="en-US" sz="1600" dirty="0">
                <a:solidFill>
                  <a:schemeClr val="bg1"/>
                </a:solidFill>
                <a:latin typeface="Helvetica" panose="020B0604020202020204" pitchFamily="34" charset="0"/>
                <a:cs typeface="Helvetica" panose="020B0604020202020204" pitchFamily="34" charset="0"/>
              </a:rPr>
              <a:t>Improvements implemented with additional incremental inspections and venting checks: </a:t>
            </a:r>
          </a:p>
          <a:p>
            <a:r>
              <a:rPr lang="en-US" sz="1600" dirty="0">
                <a:solidFill>
                  <a:schemeClr val="bg1"/>
                </a:solidFill>
                <a:latin typeface="Helvetica" panose="020B0604020202020204" pitchFamily="34" charset="0"/>
                <a:cs typeface="Helvetica" panose="020B0604020202020204" pitchFamily="34" charset="0"/>
              </a:rPr>
              <a:t>	Ensured adhesive contact to structure, elimination of line of sight from IBH outgassing 	sources to SM optical surface, and directional venting for IBH outgassing surfaces away from SMA   </a:t>
            </a:r>
          </a:p>
        </p:txBody>
      </p:sp>
      <p:pic>
        <p:nvPicPr>
          <p:cNvPr id="4" name="Picture 3">
            <a:extLst>
              <a:ext uri="{FF2B5EF4-FFF2-40B4-BE49-F238E27FC236}">
                <a16:creationId xmlns:a16="http://schemas.microsoft.com/office/drawing/2014/main" id="{6E437157-32D9-445A-919B-2100AB0248D8}"/>
              </a:ext>
            </a:extLst>
          </p:cNvPr>
          <p:cNvPicPr>
            <a:picLocks noChangeAspect="1"/>
          </p:cNvPicPr>
          <p:nvPr/>
        </p:nvPicPr>
        <p:blipFill>
          <a:blip r:embed="rId7"/>
          <a:stretch>
            <a:fillRect/>
          </a:stretch>
        </p:blipFill>
        <p:spPr>
          <a:xfrm>
            <a:off x="746811" y="2181273"/>
            <a:ext cx="5486400" cy="3667125"/>
          </a:xfrm>
          <a:prstGeom prst="rect">
            <a:avLst/>
          </a:prstGeom>
        </p:spPr>
      </p:pic>
      <p:pic>
        <p:nvPicPr>
          <p:cNvPr id="12" name="Picture 11">
            <a:extLst>
              <a:ext uri="{FF2B5EF4-FFF2-40B4-BE49-F238E27FC236}">
                <a16:creationId xmlns:a16="http://schemas.microsoft.com/office/drawing/2014/main" id="{FB2BE5E4-9299-422A-95AC-2AFC8C75CA39}"/>
              </a:ext>
            </a:extLst>
          </p:cNvPr>
          <p:cNvPicPr>
            <a:picLocks noChangeAspect="1"/>
          </p:cNvPicPr>
          <p:nvPr/>
        </p:nvPicPr>
        <p:blipFill>
          <a:blip r:embed="rId8"/>
          <a:stretch>
            <a:fillRect/>
          </a:stretch>
        </p:blipFill>
        <p:spPr>
          <a:xfrm>
            <a:off x="6297418" y="2181273"/>
            <a:ext cx="4875967" cy="3661293"/>
          </a:xfrm>
          <a:prstGeom prst="rect">
            <a:avLst/>
          </a:prstGeom>
        </p:spPr>
      </p:pic>
      <p:pic>
        <p:nvPicPr>
          <p:cNvPr id="17" name="Picture 16" descr="Shape, rectangle&#10;&#10;Description automatically generated">
            <a:extLst>
              <a:ext uri="{FF2B5EF4-FFF2-40B4-BE49-F238E27FC236}">
                <a16:creationId xmlns:a16="http://schemas.microsoft.com/office/drawing/2014/main" id="{2CE0BB1F-2661-438F-9FB1-D866690EC23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49527" y="6262090"/>
            <a:ext cx="228600" cy="228600"/>
          </a:xfrm>
          <a:prstGeom prst="rect">
            <a:avLst/>
          </a:prstGeom>
        </p:spPr>
      </p:pic>
      <p:pic>
        <p:nvPicPr>
          <p:cNvPr id="14" name="Picture 13" descr="Shape, rectangle&#10;&#10;Description automatically generated">
            <a:extLst>
              <a:ext uri="{FF2B5EF4-FFF2-40B4-BE49-F238E27FC236}">
                <a16:creationId xmlns:a16="http://schemas.microsoft.com/office/drawing/2014/main" id="{E884F09B-E4C5-4BC6-8CE0-1832EFE8A81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96517" y="6460409"/>
            <a:ext cx="228600" cy="228600"/>
          </a:xfrm>
          <a:prstGeom prst="rect">
            <a:avLst/>
          </a:prstGeom>
        </p:spPr>
      </p:pic>
      <p:cxnSp>
        <p:nvCxnSpPr>
          <p:cNvPr id="5" name="Straight Arrow Connector 4">
            <a:extLst>
              <a:ext uri="{FF2B5EF4-FFF2-40B4-BE49-F238E27FC236}">
                <a16:creationId xmlns:a16="http://schemas.microsoft.com/office/drawing/2014/main" id="{0BF89F60-F815-4770-B91F-D17C199E245E}"/>
              </a:ext>
            </a:extLst>
          </p:cNvPr>
          <p:cNvCxnSpPr/>
          <p:nvPr/>
        </p:nvCxnSpPr>
        <p:spPr>
          <a:xfrm flipH="1" flipV="1">
            <a:off x="4206240" y="4594860"/>
            <a:ext cx="1188720" cy="822960"/>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EE8EDEF-07D2-4F5C-809E-3683BD6701B5}"/>
              </a:ext>
            </a:extLst>
          </p:cNvPr>
          <p:cNvCxnSpPr>
            <a:cxnSpLocks/>
          </p:cNvCxnSpPr>
          <p:nvPr/>
        </p:nvCxnSpPr>
        <p:spPr>
          <a:xfrm>
            <a:off x="1418754" y="2750292"/>
            <a:ext cx="718745" cy="685726"/>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32FA464-E19D-4021-B777-BA0D7E21127C}"/>
              </a:ext>
            </a:extLst>
          </p:cNvPr>
          <p:cNvSpPr txBox="1"/>
          <p:nvPr/>
        </p:nvSpPr>
        <p:spPr>
          <a:xfrm>
            <a:off x="914400" y="2506093"/>
            <a:ext cx="626857" cy="246221"/>
          </a:xfrm>
          <a:prstGeom prst="rect">
            <a:avLst/>
          </a:prstGeom>
          <a:solidFill>
            <a:schemeClr val="bg1"/>
          </a:solidFill>
        </p:spPr>
        <p:txBody>
          <a:bodyPr wrap="square" rtlCol="0">
            <a:spAutoFit/>
          </a:bodyPr>
          <a:lstStyle/>
          <a:p>
            <a:pPr algn="ctr"/>
            <a:r>
              <a:rPr lang="en-US" sz="1000" dirty="0"/>
              <a:t>Motor</a:t>
            </a:r>
          </a:p>
        </p:txBody>
      </p:sp>
      <p:sp>
        <p:nvSpPr>
          <p:cNvPr id="20" name="TextBox 19">
            <a:extLst>
              <a:ext uri="{FF2B5EF4-FFF2-40B4-BE49-F238E27FC236}">
                <a16:creationId xmlns:a16="http://schemas.microsoft.com/office/drawing/2014/main" id="{8DC12211-73C9-4386-A12D-ADFD24223FAD}"/>
              </a:ext>
            </a:extLst>
          </p:cNvPr>
          <p:cNvSpPr txBox="1"/>
          <p:nvPr/>
        </p:nvSpPr>
        <p:spPr>
          <a:xfrm>
            <a:off x="5386358" y="5324216"/>
            <a:ext cx="871064" cy="246221"/>
          </a:xfrm>
          <a:prstGeom prst="rect">
            <a:avLst/>
          </a:prstGeom>
          <a:solidFill>
            <a:schemeClr val="bg1"/>
          </a:solidFill>
        </p:spPr>
        <p:txBody>
          <a:bodyPr wrap="square" rtlCol="0">
            <a:spAutoFit/>
          </a:bodyPr>
          <a:lstStyle/>
          <a:p>
            <a:pPr algn="ctr"/>
            <a:r>
              <a:rPr lang="en-US" sz="1000" dirty="0"/>
              <a:t>Resolver</a:t>
            </a:r>
          </a:p>
        </p:txBody>
      </p:sp>
      <p:sp>
        <p:nvSpPr>
          <p:cNvPr id="21" name="Subtitle 2">
            <a:extLst>
              <a:ext uri="{FF2B5EF4-FFF2-40B4-BE49-F238E27FC236}">
                <a16:creationId xmlns:a16="http://schemas.microsoft.com/office/drawing/2014/main" id="{6929C66C-38DD-468D-B139-C07A175F31A1}"/>
              </a:ext>
            </a:extLst>
          </p:cNvPr>
          <p:cNvSpPr txBox="1">
            <a:spLocks/>
          </p:cNvSpPr>
          <p:nvPr/>
        </p:nvSpPr>
        <p:spPr>
          <a:xfrm>
            <a:off x="746811" y="5674753"/>
            <a:ext cx="1571625"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NASA/Jolearra Tshiteya</a:t>
            </a:r>
          </a:p>
        </p:txBody>
      </p:sp>
      <p:sp>
        <p:nvSpPr>
          <p:cNvPr id="22" name="Subtitle 2">
            <a:extLst>
              <a:ext uri="{FF2B5EF4-FFF2-40B4-BE49-F238E27FC236}">
                <a16:creationId xmlns:a16="http://schemas.microsoft.com/office/drawing/2014/main" id="{588209FA-27D6-444E-9FB6-B4658796ED4A}"/>
              </a:ext>
            </a:extLst>
          </p:cNvPr>
          <p:cNvSpPr txBox="1">
            <a:spLocks/>
          </p:cNvSpPr>
          <p:nvPr/>
        </p:nvSpPr>
        <p:spPr>
          <a:xfrm>
            <a:off x="6297418" y="5680585"/>
            <a:ext cx="1571625"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NASA/Chris Gunn</a:t>
            </a:r>
          </a:p>
        </p:txBody>
      </p:sp>
    </p:spTree>
    <p:extLst>
      <p:ext uri="{BB962C8B-B14F-4D97-AF65-F5344CB8AC3E}">
        <p14:creationId xmlns:p14="http://schemas.microsoft.com/office/powerpoint/2010/main" val="2446383666"/>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4094BE-8EC7-F349-AD25-10CBF2C96C8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6919784"/>
          </a:xfrm>
          <a:prstGeom prst="rect">
            <a:avLst/>
          </a:prstGeom>
        </p:spPr>
      </p:pic>
      <p:sp>
        <p:nvSpPr>
          <p:cNvPr id="2" name="Title 1">
            <a:extLst>
              <a:ext uri="{FF2B5EF4-FFF2-40B4-BE49-F238E27FC236}">
                <a16:creationId xmlns:a16="http://schemas.microsoft.com/office/drawing/2014/main" id="{391E8E9E-FAEF-2E43-88D9-901F37E779D0}"/>
              </a:ext>
            </a:extLst>
          </p:cNvPr>
          <p:cNvSpPr>
            <a:spLocks noGrp="1"/>
          </p:cNvSpPr>
          <p:nvPr>
            <p:ph type="title"/>
          </p:nvPr>
        </p:nvSpPr>
        <p:spPr>
          <a:xfrm>
            <a:off x="668002" y="730868"/>
            <a:ext cx="10727585" cy="1325563"/>
          </a:xfrm>
        </p:spPr>
        <p:txBody>
          <a:bodyPr>
            <a:normAutofit/>
          </a:bodyPr>
          <a:lstStyle/>
          <a:p>
            <a:r>
              <a:rPr lang="en-US" sz="2800" b="1" dirty="0">
                <a:solidFill>
                  <a:schemeClr val="bg1"/>
                </a:solidFill>
                <a:latin typeface="Helvetica" pitchFamily="2" charset="0"/>
              </a:rPr>
              <a:t>Aeroglaze Z307 Outgassing test (ASTM E 1559 test) </a:t>
            </a:r>
          </a:p>
        </p:txBody>
      </p:sp>
      <p:pic>
        <p:nvPicPr>
          <p:cNvPr id="8" name="Picture 7">
            <a:extLst>
              <a:ext uri="{FF2B5EF4-FFF2-40B4-BE49-F238E27FC236}">
                <a16:creationId xmlns:a16="http://schemas.microsoft.com/office/drawing/2014/main" id="{A56D815E-152C-B949-A7BA-634EDE8A8271}"/>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395587" y="2101578"/>
            <a:ext cx="796413" cy="4818205"/>
          </a:xfrm>
          <a:prstGeom prst="rect">
            <a:avLst/>
          </a:prstGeom>
        </p:spPr>
      </p:pic>
      <p:cxnSp>
        <p:nvCxnSpPr>
          <p:cNvPr id="10" name="Straight Connector 9">
            <a:extLst>
              <a:ext uri="{FF2B5EF4-FFF2-40B4-BE49-F238E27FC236}">
                <a16:creationId xmlns:a16="http://schemas.microsoft.com/office/drawing/2014/main" id="{211107BE-AA19-9845-8C50-B73E91B29ED8}"/>
              </a:ext>
              <a:ext uri="{C183D7F6-B498-43B3-948B-1728B52AA6E4}">
                <adec:decorative xmlns:adec="http://schemas.microsoft.com/office/drawing/2017/decorative" val="1"/>
              </a:ext>
            </a:extLst>
          </p:cNvPr>
          <p:cNvCxnSpPr>
            <a:cxnSpLocks/>
          </p:cNvCxnSpPr>
          <p:nvPr/>
        </p:nvCxnSpPr>
        <p:spPr>
          <a:xfrm>
            <a:off x="795730" y="2101578"/>
            <a:ext cx="9767167" cy="0"/>
          </a:xfrm>
          <a:prstGeom prst="line">
            <a:avLst/>
          </a:prstGeom>
          <a:ln w="12700">
            <a:solidFill>
              <a:schemeClr val="bg1"/>
            </a:solidFill>
          </a:ln>
        </p:spPr>
        <p:style>
          <a:lnRef idx="1">
            <a:schemeClr val="accent2"/>
          </a:lnRef>
          <a:fillRef idx="0">
            <a:schemeClr val="accent2"/>
          </a:fillRef>
          <a:effectRef idx="0">
            <a:schemeClr val="accent2"/>
          </a:effectRef>
          <a:fontRef idx="minor">
            <a:schemeClr val="tx1"/>
          </a:fontRef>
        </p:style>
      </p:cxnSp>
      <p:pic>
        <p:nvPicPr>
          <p:cNvPr id="13" name="Picture 12" descr="Shape, rectangle&#10;&#10;Description automatically generated">
            <a:extLst>
              <a:ext uri="{FF2B5EF4-FFF2-40B4-BE49-F238E27FC236}">
                <a16:creationId xmlns:a16="http://schemas.microsoft.com/office/drawing/2014/main" id="{5D357F9F-54C7-9948-A84B-B8304F4EF1F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41257" y="6070599"/>
            <a:ext cx="228600" cy="228600"/>
          </a:xfrm>
          <a:prstGeom prst="rect">
            <a:avLst/>
          </a:prstGeom>
        </p:spPr>
      </p:pic>
      <p:sp>
        <p:nvSpPr>
          <p:cNvPr id="7" name="Rectangle 5">
            <a:extLst>
              <a:ext uri="{FF2B5EF4-FFF2-40B4-BE49-F238E27FC236}">
                <a16:creationId xmlns:a16="http://schemas.microsoft.com/office/drawing/2014/main" id="{22114898-76FD-413A-8ADA-3826BE5DF48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9" name="Rectangle 6">
            <a:extLst>
              <a:ext uri="{FF2B5EF4-FFF2-40B4-BE49-F238E27FC236}">
                <a16:creationId xmlns:a16="http://schemas.microsoft.com/office/drawing/2014/main" id="{FE66D04A-6FFC-4FC2-89DC-FD0FBC94071F}"/>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1" name="Rectangle 7">
            <a:extLst>
              <a:ext uri="{FF2B5EF4-FFF2-40B4-BE49-F238E27FC236}">
                <a16:creationId xmlns:a16="http://schemas.microsoft.com/office/drawing/2014/main" id="{8CC4A319-4D71-4D77-BDA4-786BD4DBF281}"/>
              </a:ext>
            </a:extLst>
          </p:cNvPr>
          <p:cNvSpPr>
            <a:spLocks noChangeArrowheads="1"/>
          </p:cNvSpPr>
          <p:nvPr/>
        </p:nvSpPr>
        <p:spPr bwMode="auto">
          <a:xfrm>
            <a:off x="0" y="2381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p>
        </p:txBody>
      </p:sp>
      <p:sp>
        <p:nvSpPr>
          <p:cNvPr id="16" name="TextBox 15">
            <a:extLst>
              <a:ext uri="{FF2B5EF4-FFF2-40B4-BE49-F238E27FC236}">
                <a16:creationId xmlns:a16="http://schemas.microsoft.com/office/drawing/2014/main" id="{2713005C-7A0D-4DCA-8B4C-92D4541A0EBF}"/>
              </a:ext>
            </a:extLst>
          </p:cNvPr>
          <p:cNvSpPr txBox="1"/>
          <p:nvPr/>
        </p:nvSpPr>
        <p:spPr>
          <a:xfrm>
            <a:off x="5053239" y="2056431"/>
            <a:ext cx="6263816" cy="1446550"/>
          </a:xfrm>
          <a:prstGeom prst="rect">
            <a:avLst/>
          </a:prstGeom>
          <a:noFill/>
        </p:spPr>
        <p:txBody>
          <a:bodyPr wrap="square" rtlCol="0">
            <a:spAutoFit/>
          </a:bodyPr>
          <a:lstStyle/>
          <a:p>
            <a:r>
              <a:rPr lang="en-US" sz="1400" dirty="0">
                <a:solidFill>
                  <a:schemeClr val="bg1"/>
                </a:solidFill>
                <a:latin typeface="Helvetica" panose="020B0604020202020204" pitchFamily="34" charset="0"/>
                <a:cs typeface="Helvetica" panose="020B0604020202020204" pitchFamily="34" charset="0"/>
              </a:rPr>
              <a:t>QCM rates in Hz/hr maintained at -183C with the temperature of the foil at </a:t>
            </a:r>
          </a:p>
          <a:p>
            <a:r>
              <a:rPr lang="en-US" sz="1400" dirty="0">
                <a:solidFill>
                  <a:schemeClr val="bg1"/>
                </a:solidFill>
                <a:latin typeface="Helvetica" panose="020B0604020202020204" pitchFamily="34" charset="0"/>
                <a:cs typeface="Helvetica" panose="020B0604020202020204" pitchFamily="34" charset="0"/>
              </a:rPr>
              <a:t>-56C and 0C </a:t>
            </a:r>
          </a:p>
          <a:p>
            <a:r>
              <a:rPr lang="en-US" sz="1600" dirty="0">
                <a:solidFill>
                  <a:schemeClr val="bg1"/>
                </a:solidFill>
                <a:latin typeface="Helvetica" panose="020B0604020202020204" pitchFamily="34" charset="0"/>
                <a:cs typeface="Helvetica" panose="020B0604020202020204" pitchFamily="34" charset="0"/>
              </a:rPr>
              <a:t>	</a:t>
            </a:r>
            <a:r>
              <a:rPr lang="en-US" sz="1400" dirty="0">
                <a:solidFill>
                  <a:schemeClr val="bg1"/>
                </a:solidFill>
                <a:latin typeface="Helvetica" panose="020B0604020202020204" pitchFamily="34" charset="0"/>
                <a:cs typeface="Helvetica" panose="020B0604020202020204" pitchFamily="34" charset="0"/>
              </a:rPr>
              <a:t>used in molecular transport analysis to identify the risk for 	moisture condensation on the SM from the radiator prior to 	deployment </a:t>
            </a:r>
          </a:p>
          <a:p>
            <a:endParaRPr lang="en-US" sz="1600" dirty="0">
              <a:solidFill>
                <a:schemeClr val="bg1"/>
              </a:solidFill>
              <a:latin typeface="Helvetica" panose="020B0604020202020204" pitchFamily="34" charset="0"/>
              <a:cs typeface="Helvetica" panose="020B0604020202020204" pitchFamily="34" charset="0"/>
            </a:endParaRPr>
          </a:p>
        </p:txBody>
      </p:sp>
      <p:pic>
        <p:nvPicPr>
          <p:cNvPr id="17" name="Picture 16" descr="Shape, rectangle&#10;&#10;Description automatically generated">
            <a:extLst>
              <a:ext uri="{FF2B5EF4-FFF2-40B4-BE49-F238E27FC236}">
                <a16:creationId xmlns:a16="http://schemas.microsoft.com/office/drawing/2014/main" id="{2CE0BB1F-2661-438F-9FB1-D866690EC23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41257" y="6337299"/>
            <a:ext cx="228600" cy="228600"/>
          </a:xfrm>
          <a:prstGeom prst="rect">
            <a:avLst/>
          </a:prstGeom>
        </p:spPr>
      </p:pic>
      <p:graphicFrame>
        <p:nvGraphicFramePr>
          <p:cNvPr id="3" name="Table 2">
            <a:extLst>
              <a:ext uri="{FF2B5EF4-FFF2-40B4-BE49-F238E27FC236}">
                <a16:creationId xmlns:a16="http://schemas.microsoft.com/office/drawing/2014/main" id="{CF875806-987F-4D26-B44B-9570BAD62E4F}"/>
              </a:ext>
            </a:extLst>
          </p:cNvPr>
          <p:cNvGraphicFramePr>
            <a:graphicFrameLocks noGrp="1"/>
          </p:cNvGraphicFramePr>
          <p:nvPr>
            <p:extLst>
              <p:ext uri="{D42A27DB-BD31-4B8C-83A1-F6EECF244321}">
                <p14:modId xmlns:p14="http://schemas.microsoft.com/office/powerpoint/2010/main" val="3467410146"/>
              </p:ext>
            </p:extLst>
          </p:nvPr>
        </p:nvGraphicFramePr>
        <p:xfrm>
          <a:off x="795730" y="2139679"/>
          <a:ext cx="3933825" cy="914400"/>
        </p:xfrm>
        <a:graphic>
          <a:graphicData uri="http://schemas.openxmlformats.org/drawingml/2006/table">
            <a:tbl>
              <a:tblPr firstRow="1" firstCol="1" bandRow="1">
                <a:tableStyleId>{5C22544A-7EE6-4342-B048-85BDC9FD1C3A}</a:tableStyleId>
              </a:tblPr>
              <a:tblGrid>
                <a:gridCol w="1353185">
                  <a:extLst>
                    <a:ext uri="{9D8B030D-6E8A-4147-A177-3AD203B41FA5}">
                      <a16:colId xmlns:a16="http://schemas.microsoft.com/office/drawing/2014/main" val="1720010938"/>
                    </a:ext>
                  </a:extLst>
                </a:gridCol>
                <a:gridCol w="1322070">
                  <a:extLst>
                    <a:ext uri="{9D8B030D-6E8A-4147-A177-3AD203B41FA5}">
                      <a16:colId xmlns:a16="http://schemas.microsoft.com/office/drawing/2014/main" val="3292262890"/>
                    </a:ext>
                  </a:extLst>
                </a:gridCol>
                <a:gridCol w="1258570">
                  <a:extLst>
                    <a:ext uri="{9D8B030D-6E8A-4147-A177-3AD203B41FA5}">
                      <a16:colId xmlns:a16="http://schemas.microsoft.com/office/drawing/2014/main" val="2762017561"/>
                    </a:ext>
                  </a:extLst>
                </a:gridCol>
              </a:tblGrid>
              <a:tr h="0">
                <a:tc>
                  <a:txBody>
                    <a:bodyPr/>
                    <a:lstStyle/>
                    <a:p>
                      <a:pPr marL="0" marR="0" algn="ctr">
                        <a:spcBef>
                          <a:spcPts val="0"/>
                        </a:spcBef>
                        <a:spcAft>
                          <a:spcPts val="600"/>
                        </a:spcAft>
                      </a:pPr>
                      <a:r>
                        <a:rPr lang="en-US" sz="1000" dirty="0">
                          <a:effectLst/>
                        </a:rPr>
                        <a:t>Test Parameter</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600"/>
                        </a:spcAft>
                      </a:pPr>
                      <a:r>
                        <a:rPr lang="en-US" sz="1000" dirty="0">
                          <a:effectLst/>
                        </a:rPr>
                        <a:t>Phase I </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600"/>
                        </a:spcAft>
                      </a:pPr>
                      <a:r>
                        <a:rPr lang="en-US" sz="1000" dirty="0">
                          <a:effectLst/>
                        </a:rPr>
                        <a:t>Phase II </a:t>
                      </a:r>
                      <a:endParaRPr lang="en-US" sz="1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516674444"/>
                  </a:ext>
                </a:extLst>
              </a:tr>
              <a:tr h="0">
                <a:tc>
                  <a:txBody>
                    <a:bodyPr/>
                    <a:lstStyle/>
                    <a:p>
                      <a:pPr marL="0" marR="0" algn="ctr">
                        <a:spcBef>
                          <a:spcPts val="0"/>
                        </a:spcBef>
                        <a:spcAft>
                          <a:spcPts val="600"/>
                        </a:spcAft>
                      </a:pPr>
                      <a:r>
                        <a:rPr lang="en-US" sz="1000" dirty="0">
                          <a:effectLst/>
                        </a:rPr>
                        <a:t>Pressure (Torr)</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600"/>
                        </a:spcAft>
                      </a:pPr>
                      <a:r>
                        <a:rPr lang="en-US" sz="1000" dirty="0">
                          <a:effectLst/>
                        </a:rPr>
                        <a:t>&lt;1e-05 </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600"/>
                        </a:spcAft>
                      </a:pPr>
                      <a:r>
                        <a:rPr lang="en-US" sz="1000" dirty="0">
                          <a:effectLst/>
                        </a:rPr>
                        <a:t>&lt;1e-05</a:t>
                      </a:r>
                      <a:endParaRPr lang="en-US" sz="1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481278382"/>
                  </a:ext>
                </a:extLst>
              </a:tr>
              <a:tr h="0">
                <a:tc>
                  <a:txBody>
                    <a:bodyPr/>
                    <a:lstStyle/>
                    <a:p>
                      <a:pPr marL="0" marR="0" algn="ctr">
                        <a:spcBef>
                          <a:spcPts val="0"/>
                        </a:spcBef>
                        <a:spcAft>
                          <a:spcPts val="600"/>
                        </a:spcAft>
                      </a:pPr>
                      <a:r>
                        <a:rPr lang="en-US" sz="1000" dirty="0">
                          <a:effectLst/>
                        </a:rPr>
                        <a:t>QCM Temp (C)</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600"/>
                        </a:spcAft>
                      </a:pPr>
                      <a:r>
                        <a:rPr lang="en-US" sz="1000" dirty="0">
                          <a:effectLst/>
                        </a:rPr>
                        <a:t>-183C</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600"/>
                        </a:spcAft>
                      </a:pPr>
                      <a:r>
                        <a:rPr lang="en-US" sz="1000" dirty="0">
                          <a:effectLst/>
                        </a:rPr>
                        <a:t>-183C</a:t>
                      </a:r>
                      <a:endParaRPr lang="en-US" sz="1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29597401"/>
                  </a:ext>
                </a:extLst>
              </a:tr>
              <a:tr h="0">
                <a:tc>
                  <a:txBody>
                    <a:bodyPr/>
                    <a:lstStyle/>
                    <a:p>
                      <a:pPr marL="0" marR="0" algn="ctr">
                        <a:spcBef>
                          <a:spcPts val="0"/>
                        </a:spcBef>
                        <a:spcAft>
                          <a:spcPts val="600"/>
                        </a:spcAft>
                      </a:pPr>
                      <a:r>
                        <a:rPr lang="en-US" sz="1000" dirty="0">
                          <a:effectLst/>
                        </a:rPr>
                        <a:t>Cell effusion Temp </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600"/>
                        </a:spcAft>
                      </a:pPr>
                      <a:r>
                        <a:rPr lang="en-US" sz="1000" dirty="0">
                          <a:effectLst/>
                        </a:rPr>
                        <a:t>-56C</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600"/>
                        </a:spcAft>
                      </a:pPr>
                      <a:r>
                        <a:rPr lang="en-US" sz="1000" dirty="0">
                          <a:effectLst/>
                        </a:rPr>
                        <a:t>0C</a:t>
                      </a:r>
                      <a:endParaRPr lang="en-US" sz="1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303782305"/>
                  </a:ext>
                </a:extLst>
              </a:tr>
              <a:tr h="0">
                <a:tc>
                  <a:txBody>
                    <a:bodyPr/>
                    <a:lstStyle/>
                    <a:p>
                      <a:pPr marL="0" marR="0" algn="ctr">
                        <a:spcBef>
                          <a:spcPts val="0"/>
                        </a:spcBef>
                        <a:spcAft>
                          <a:spcPts val="600"/>
                        </a:spcAft>
                      </a:pPr>
                      <a:r>
                        <a:rPr lang="en-US" sz="1000" dirty="0">
                          <a:effectLst/>
                        </a:rPr>
                        <a:t>Duration </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600"/>
                        </a:spcAft>
                      </a:pPr>
                      <a:r>
                        <a:rPr lang="en-US" sz="1000" dirty="0">
                          <a:effectLst/>
                        </a:rPr>
                        <a:t>8 days + 3hrs or when directed</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600"/>
                        </a:spcAft>
                      </a:pPr>
                      <a:r>
                        <a:rPr lang="en-US" sz="1000" dirty="0">
                          <a:effectLst/>
                        </a:rPr>
                        <a:t>21 hrs or when directed </a:t>
                      </a:r>
                      <a:endParaRPr lang="en-US" sz="1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7943451"/>
                  </a:ext>
                </a:extLst>
              </a:tr>
            </a:tbl>
          </a:graphicData>
        </a:graphic>
      </p:graphicFrame>
      <p:pic>
        <p:nvPicPr>
          <p:cNvPr id="4097" name="Picture 1">
            <a:extLst>
              <a:ext uri="{FF2B5EF4-FFF2-40B4-BE49-F238E27FC236}">
                <a16:creationId xmlns:a16="http://schemas.microsoft.com/office/drawing/2014/main" id="{929BFF4A-252F-45BE-9424-3C53395D6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5730" y="3156193"/>
            <a:ext cx="5126038" cy="3748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3">
            <a:extLst>
              <a:ext uri="{FF2B5EF4-FFF2-40B4-BE49-F238E27FC236}">
                <a16:creationId xmlns:a16="http://schemas.microsoft.com/office/drawing/2014/main" id="{B12E884E-5E5A-414A-AF29-72BFC287BE4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0" y="3188554"/>
            <a:ext cx="4830068" cy="3715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Shape, rectangle&#10;&#10;Description automatically generated">
            <a:extLst>
              <a:ext uri="{FF2B5EF4-FFF2-40B4-BE49-F238E27FC236}">
                <a16:creationId xmlns:a16="http://schemas.microsoft.com/office/drawing/2014/main" id="{D48610D4-6DA0-440D-B276-3A6FB21A6BF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856595" y="2128564"/>
            <a:ext cx="228600" cy="228600"/>
          </a:xfrm>
          <a:prstGeom prst="rect">
            <a:avLst/>
          </a:prstGeom>
        </p:spPr>
      </p:pic>
      <p:pic>
        <p:nvPicPr>
          <p:cNvPr id="19" name="Picture 18" descr="Shape, rectangle&#10;&#10;Description automatically generated">
            <a:extLst>
              <a:ext uri="{FF2B5EF4-FFF2-40B4-BE49-F238E27FC236}">
                <a16:creationId xmlns:a16="http://schemas.microsoft.com/office/drawing/2014/main" id="{059054FA-DD95-4053-8531-68F0CDFE35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71700" y="2595212"/>
            <a:ext cx="228600" cy="228600"/>
          </a:xfrm>
          <a:prstGeom prst="rect">
            <a:avLst/>
          </a:prstGeom>
        </p:spPr>
      </p:pic>
    </p:spTree>
    <p:extLst>
      <p:ext uri="{BB962C8B-B14F-4D97-AF65-F5344CB8AC3E}">
        <p14:creationId xmlns:p14="http://schemas.microsoft.com/office/powerpoint/2010/main" val="90092204"/>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4094BE-8EC7-F349-AD25-10CBF2C96C8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919784"/>
          </a:xfrm>
          <a:prstGeom prst="rect">
            <a:avLst/>
          </a:prstGeom>
        </p:spPr>
      </p:pic>
      <p:sp>
        <p:nvSpPr>
          <p:cNvPr id="2" name="Title 1">
            <a:extLst>
              <a:ext uri="{FF2B5EF4-FFF2-40B4-BE49-F238E27FC236}">
                <a16:creationId xmlns:a16="http://schemas.microsoft.com/office/drawing/2014/main" id="{391E8E9E-FAEF-2E43-88D9-901F37E779D0}"/>
              </a:ext>
            </a:extLst>
          </p:cNvPr>
          <p:cNvSpPr>
            <a:spLocks noGrp="1"/>
          </p:cNvSpPr>
          <p:nvPr>
            <p:ph type="title"/>
          </p:nvPr>
        </p:nvSpPr>
        <p:spPr>
          <a:xfrm>
            <a:off x="668002" y="730868"/>
            <a:ext cx="10727585" cy="1325563"/>
          </a:xfrm>
        </p:spPr>
        <p:txBody>
          <a:bodyPr>
            <a:normAutofit/>
          </a:bodyPr>
          <a:lstStyle/>
          <a:p>
            <a:r>
              <a:rPr lang="en-US" sz="2800" b="1" dirty="0">
                <a:solidFill>
                  <a:schemeClr val="bg1"/>
                </a:solidFill>
                <a:latin typeface="Helvetica" pitchFamily="2" charset="0"/>
              </a:rPr>
              <a:t>Engineering Test Unit (ETU) Outgassing Test Preparation</a:t>
            </a:r>
          </a:p>
        </p:txBody>
      </p:sp>
      <p:pic>
        <p:nvPicPr>
          <p:cNvPr id="8" name="Picture 7">
            <a:extLst>
              <a:ext uri="{FF2B5EF4-FFF2-40B4-BE49-F238E27FC236}">
                <a16:creationId xmlns:a16="http://schemas.microsoft.com/office/drawing/2014/main" id="{A56D815E-152C-B949-A7BA-634EDE8A827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95587" y="2101578"/>
            <a:ext cx="796413" cy="4818205"/>
          </a:xfrm>
          <a:prstGeom prst="rect">
            <a:avLst/>
          </a:prstGeom>
        </p:spPr>
      </p:pic>
      <p:cxnSp>
        <p:nvCxnSpPr>
          <p:cNvPr id="10" name="Straight Connector 9">
            <a:extLst>
              <a:ext uri="{FF2B5EF4-FFF2-40B4-BE49-F238E27FC236}">
                <a16:creationId xmlns:a16="http://schemas.microsoft.com/office/drawing/2014/main" id="{211107BE-AA19-9845-8C50-B73E91B29ED8}"/>
              </a:ext>
              <a:ext uri="{C183D7F6-B498-43B3-948B-1728B52AA6E4}">
                <adec:decorative xmlns:adec="http://schemas.microsoft.com/office/drawing/2017/decorative" val="1"/>
              </a:ext>
            </a:extLst>
          </p:cNvPr>
          <p:cNvCxnSpPr>
            <a:cxnSpLocks/>
          </p:cNvCxnSpPr>
          <p:nvPr/>
        </p:nvCxnSpPr>
        <p:spPr>
          <a:xfrm>
            <a:off x="795730" y="2101578"/>
            <a:ext cx="9767167" cy="0"/>
          </a:xfrm>
          <a:prstGeom prst="line">
            <a:avLst/>
          </a:prstGeom>
          <a:ln w="12700">
            <a:solidFill>
              <a:schemeClr val="bg1"/>
            </a:solidFill>
          </a:ln>
        </p:spPr>
        <p:style>
          <a:lnRef idx="1">
            <a:schemeClr val="accent2"/>
          </a:lnRef>
          <a:fillRef idx="0">
            <a:schemeClr val="accent2"/>
          </a:fillRef>
          <a:effectRef idx="0">
            <a:schemeClr val="accent2"/>
          </a:effectRef>
          <a:fontRef idx="minor">
            <a:schemeClr val="tx1"/>
          </a:fontRef>
        </p:style>
      </p:cxnSp>
      <p:sp>
        <p:nvSpPr>
          <p:cNvPr id="7" name="Rectangle 5">
            <a:extLst>
              <a:ext uri="{FF2B5EF4-FFF2-40B4-BE49-F238E27FC236}">
                <a16:creationId xmlns:a16="http://schemas.microsoft.com/office/drawing/2014/main" id="{22114898-76FD-413A-8ADA-3826BE5DF48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9" name="Rectangle 6">
            <a:extLst>
              <a:ext uri="{FF2B5EF4-FFF2-40B4-BE49-F238E27FC236}">
                <a16:creationId xmlns:a16="http://schemas.microsoft.com/office/drawing/2014/main" id="{FE66D04A-6FFC-4FC2-89DC-FD0FBC94071F}"/>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1" name="Rectangle 7">
            <a:extLst>
              <a:ext uri="{FF2B5EF4-FFF2-40B4-BE49-F238E27FC236}">
                <a16:creationId xmlns:a16="http://schemas.microsoft.com/office/drawing/2014/main" id="{8CC4A319-4D71-4D77-BDA4-786BD4DBF281}"/>
              </a:ext>
            </a:extLst>
          </p:cNvPr>
          <p:cNvSpPr>
            <a:spLocks noChangeArrowheads="1"/>
          </p:cNvSpPr>
          <p:nvPr/>
        </p:nvSpPr>
        <p:spPr bwMode="auto">
          <a:xfrm>
            <a:off x="0" y="2381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p>
        </p:txBody>
      </p:sp>
      <p:sp>
        <p:nvSpPr>
          <p:cNvPr id="16" name="TextBox 15">
            <a:extLst>
              <a:ext uri="{FF2B5EF4-FFF2-40B4-BE49-F238E27FC236}">
                <a16:creationId xmlns:a16="http://schemas.microsoft.com/office/drawing/2014/main" id="{2713005C-7A0D-4DCA-8B4C-92D4541A0EBF}"/>
              </a:ext>
            </a:extLst>
          </p:cNvPr>
          <p:cNvSpPr txBox="1"/>
          <p:nvPr/>
        </p:nvSpPr>
        <p:spPr>
          <a:xfrm>
            <a:off x="6182093" y="2187887"/>
            <a:ext cx="6177659" cy="1323439"/>
          </a:xfrm>
          <a:prstGeom prst="rect">
            <a:avLst/>
          </a:prstGeom>
          <a:noFill/>
        </p:spPr>
        <p:txBody>
          <a:bodyPr wrap="square" rtlCol="0">
            <a:spAutoFit/>
          </a:bodyPr>
          <a:lstStyle/>
          <a:p>
            <a:r>
              <a:rPr lang="en-US" sz="1600" dirty="0">
                <a:solidFill>
                  <a:schemeClr val="bg1"/>
                </a:solidFill>
                <a:latin typeface="Helvetica" panose="020B0604020202020204" pitchFamily="34" charset="0"/>
                <a:cs typeface="Helvetica" panose="020B0604020202020204" pitchFamily="34" charset="0"/>
              </a:rPr>
              <a:t>SLI barrier to separate motor and resolver sides</a:t>
            </a:r>
          </a:p>
          <a:p>
            <a:r>
              <a:rPr lang="en-US" sz="1600" dirty="0">
                <a:solidFill>
                  <a:schemeClr val="bg1"/>
                </a:solidFill>
                <a:latin typeface="Helvetica" panose="020B0604020202020204" pitchFamily="34" charset="0"/>
                <a:cs typeface="Helvetica" panose="020B0604020202020204" pitchFamily="34" charset="0"/>
              </a:rPr>
              <a:t>Bakeout box(w/lid and vent) used to control environment </a:t>
            </a:r>
          </a:p>
          <a:p>
            <a:r>
              <a:rPr lang="en-US" sz="1600" dirty="0">
                <a:solidFill>
                  <a:schemeClr val="bg1"/>
                </a:solidFill>
                <a:latin typeface="Helvetica" panose="020B0604020202020204" pitchFamily="34" charset="0"/>
                <a:cs typeface="Helvetica" panose="020B0604020202020204" pitchFamily="34" charset="0"/>
              </a:rPr>
              <a:t>and ensure that it was neither a source nor collector </a:t>
            </a:r>
          </a:p>
          <a:p>
            <a:r>
              <a:rPr lang="en-US" sz="1600" dirty="0">
                <a:solidFill>
                  <a:schemeClr val="bg1"/>
                </a:solidFill>
                <a:latin typeface="Helvetica" panose="020B0604020202020204" pitchFamily="34" charset="0"/>
                <a:cs typeface="Helvetica" panose="020B0604020202020204" pitchFamily="34" charset="0"/>
              </a:rPr>
              <a:t>of water  </a:t>
            </a:r>
          </a:p>
          <a:p>
            <a:endParaRPr lang="en-US" sz="1600" dirty="0">
              <a:solidFill>
                <a:schemeClr val="bg1"/>
              </a:solidFill>
              <a:latin typeface="Helvetica" panose="020B0604020202020204" pitchFamily="34" charset="0"/>
              <a:cs typeface="Helvetica" panose="020B0604020202020204" pitchFamily="34" charset="0"/>
            </a:endParaRPr>
          </a:p>
        </p:txBody>
      </p:sp>
      <p:pic>
        <p:nvPicPr>
          <p:cNvPr id="18" name="Picture 17" descr="Shape, rectangle&#10;&#10;Description automatically generated">
            <a:extLst>
              <a:ext uri="{FF2B5EF4-FFF2-40B4-BE49-F238E27FC236}">
                <a16:creationId xmlns:a16="http://schemas.microsoft.com/office/drawing/2014/main" id="{D48610D4-6DA0-440D-B276-3A6FB21A6BF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92119" y="2215798"/>
            <a:ext cx="228600" cy="228600"/>
          </a:xfrm>
          <a:prstGeom prst="rect">
            <a:avLst/>
          </a:prstGeom>
        </p:spPr>
      </p:pic>
      <p:pic>
        <p:nvPicPr>
          <p:cNvPr id="5" name="Picture 4">
            <a:extLst>
              <a:ext uri="{FF2B5EF4-FFF2-40B4-BE49-F238E27FC236}">
                <a16:creationId xmlns:a16="http://schemas.microsoft.com/office/drawing/2014/main" id="{ECBB8F86-4EC5-4C7D-803B-8960877F154E}"/>
              </a:ext>
            </a:extLst>
          </p:cNvPr>
          <p:cNvPicPr>
            <a:picLocks noChangeAspect="1"/>
          </p:cNvPicPr>
          <p:nvPr/>
        </p:nvPicPr>
        <p:blipFill>
          <a:blip r:embed="rId6"/>
          <a:stretch>
            <a:fillRect/>
          </a:stretch>
        </p:blipFill>
        <p:spPr>
          <a:xfrm>
            <a:off x="548561" y="4438990"/>
            <a:ext cx="4061729" cy="2349928"/>
          </a:xfrm>
          <a:prstGeom prst="rect">
            <a:avLst/>
          </a:prstGeom>
        </p:spPr>
      </p:pic>
      <p:pic>
        <p:nvPicPr>
          <p:cNvPr id="5122" name="Picture 2">
            <a:extLst>
              <a:ext uri="{FF2B5EF4-FFF2-40B4-BE49-F238E27FC236}">
                <a16:creationId xmlns:a16="http://schemas.microsoft.com/office/drawing/2014/main" id="{843FC81C-0458-48FB-A847-B414AA150E6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78124" y="3720548"/>
            <a:ext cx="4566114" cy="3023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Table 11">
            <a:extLst>
              <a:ext uri="{FF2B5EF4-FFF2-40B4-BE49-F238E27FC236}">
                <a16:creationId xmlns:a16="http://schemas.microsoft.com/office/drawing/2014/main" id="{F4570EA1-C2B5-48C4-B46C-5C3E1787F702}"/>
              </a:ext>
            </a:extLst>
          </p:cNvPr>
          <p:cNvGraphicFramePr>
            <a:graphicFrameLocks noGrp="1"/>
          </p:cNvGraphicFramePr>
          <p:nvPr>
            <p:extLst>
              <p:ext uri="{D42A27DB-BD31-4B8C-83A1-F6EECF244321}">
                <p14:modId xmlns:p14="http://schemas.microsoft.com/office/powerpoint/2010/main" val="1189142826"/>
              </p:ext>
            </p:extLst>
          </p:nvPr>
        </p:nvGraphicFramePr>
        <p:xfrm>
          <a:off x="133384" y="2220220"/>
          <a:ext cx="5246370" cy="2178050"/>
        </p:xfrm>
        <a:graphic>
          <a:graphicData uri="http://schemas.openxmlformats.org/drawingml/2006/table">
            <a:tbl>
              <a:tblPr firstRow="1" firstCol="1" bandRow="1">
                <a:tableStyleId>{5C22544A-7EE6-4342-B048-85BDC9FD1C3A}</a:tableStyleId>
              </a:tblPr>
              <a:tblGrid>
                <a:gridCol w="1851025">
                  <a:extLst>
                    <a:ext uri="{9D8B030D-6E8A-4147-A177-3AD203B41FA5}">
                      <a16:colId xmlns:a16="http://schemas.microsoft.com/office/drawing/2014/main" val="451705978"/>
                    </a:ext>
                  </a:extLst>
                </a:gridCol>
                <a:gridCol w="1496060">
                  <a:extLst>
                    <a:ext uri="{9D8B030D-6E8A-4147-A177-3AD203B41FA5}">
                      <a16:colId xmlns:a16="http://schemas.microsoft.com/office/drawing/2014/main" val="3106628233"/>
                    </a:ext>
                  </a:extLst>
                </a:gridCol>
                <a:gridCol w="1899285">
                  <a:extLst>
                    <a:ext uri="{9D8B030D-6E8A-4147-A177-3AD203B41FA5}">
                      <a16:colId xmlns:a16="http://schemas.microsoft.com/office/drawing/2014/main" val="3599846399"/>
                    </a:ext>
                  </a:extLst>
                </a:gridCol>
              </a:tblGrid>
              <a:tr h="274955">
                <a:tc>
                  <a:txBody>
                    <a:bodyPr/>
                    <a:lstStyle/>
                    <a:p>
                      <a:pPr marL="0" marR="0" indent="182880" algn="ctr">
                        <a:spcBef>
                          <a:spcPts val="0"/>
                        </a:spcBef>
                        <a:spcAft>
                          <a:spcPts val="0"/>
                        </a:spcAft>
                        <a:tabLst>
                          <a:tab pos="182880" algn="l"/>
                        </a:tabLst>
                      </a:pPr>
                      <a:r>
                        <a:rPr lang="en-US" sz="1000" dirty="0">
                          <a:effectLst/>
                        </a:rPr>
                        <a:t>Test Parameter </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indent="182880" algn="ctr">
                        <a:spcBef>
                          <a:spcPts val="0"/>
                        </a:spcBef>
                        <a:spcAft>
                          <a:spcPts val="0"/>
                        </a:spcAft>
                        <a:tabLst>
                          <a:tab pos="182880" algn="l"/>
                        </a:tabLst>
                      </a:pPr>
                      <a:r>
                        <a:rPr lang="en-US" sz="1000" dirty="0">
                          <a:effectLst/>
                        </a:rPr>
                        <a:t>Phase I</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indent="182880" algn="ctr">
                        <a:spcBef>
                          <a:spcPts val="0"/>
                        </a:spcBef>
                        <a:spcAft>
                          <a:spcPts val="0"/>
                        </a:spcAft>
                        <a:tabLst>
                          <a:tab pos="182880" algn="l"/>
                        </a:tabLst>
                      </a:pPr>
                      <a:r>
                        <a:rPr lang="en-US" sz="1000" dirty="0">
                          <a:effectLst/>
                        </a:rPr>
                        <a:t>Phase II</a:t>
                      </a:r>
                      <a:endParaRPr lang="en-US" sz="1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688122015"/>
                  </a:ext>
                </a:extLst>
              </a:tr>
              <a:tr h="257175">
                <a:tc>
                  <a:txBody>
                    <a:bodyPr/>
                    <a:lstStyle/>
                    <a:p>
                      <a:pPr marL="0" marR="0" indent="182880" algn="ctr">
                        <a:spcBef>
                          <a:spcPts val="0"/>
                        </a:spcBef>
                        <a:spcAft>
                          <a:spcPts val="0"/>
                        </a:spcAft>
                        <a:tabLst>
                          <a:tab pos="182880" algn="l"/>
                        </a:tabLst>
                      </a:pPr>
                      <a:r>
                        <a:rPr lang="en-US" sz="1000" dirty="0">
                          <a:effectLst/>
                        </a:rPr>
                        <a:t>Facility Shroud Temp</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indent="182880" algn="ctr">
                        <a:spcBef>
                          <a:spcPts val="0"/>
                        </a:spcBef>
                        <a:spcAft>
                          <a:spcPts val="0"/>
                        </a:spcAft>
                        <a:tabLst>
                          <a:tab pos="182880" algn="l"/>
                        </a:tabLst>
                      </a:pPr>
                      <a:r>
                        <a:rPr lang="en-US" sz="1000" dirty="0">
                          <a:effectLst/>
                        </a:rPr>
                        <a:t>LN2 (-166C)</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indent="182880" algn="ctr">
                        <a:spcBef>
                          <a:spcPts val="0"/>
                        </a:spcBef>
                        <a:spcAft>
                          <a:spcPts val="0"/>
                        </a:spcAft>
                        <a:tabLst>
                          <a:tab pos="182880" algn="l"/>
                        </a:tabLst>
                      </a:pPr>
                      <a:r>
                        <a:rPr lang="en-US" sz="1000" dirty="0">
                          <a:effectLst/>
                        </a:rPr>
                        <a:t>LN2 (-166C)</a:t>
                      </a:r>
                      <a:endParaRPr lang="en-US" sz="1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390386237"/>
                  </a:ext>
                </a:extLst>
              </a:tr>
              <a:tr h="253365">
                <a:tc>
                  <a:txBody>
                    <a:bodyPr/>
                    <a:lstStyle/>
                    <a:p>
                      <a:pPr marL="0" marR="0" indent="182880" algn="ctr">
                        <a:spcBef>
                          <a:spcPts val="0"/>
                        </a:spcBef>
                        <a:spcAft>
                          <a:spcPts val="0"/>
                        </a:spcAft>
                        <a:tabLst>
                          <a:tab pos="182880" algn="l"/>
                        </a:tabLst>
                      </a:pPr>
                      <a:r>
                        <a:rPr lang="en-US" sz="1000" dirty="0">
                          <a:effectLst/>
                        </a:rPr>
                        <a:t>Bakeout Box Temp</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indent="182880" algn="ctr">
                        <a:spcBef>
                          <a:spcPts val="0"/>
                        </a:spcBef>
                        <a:spcAft>
                          <a:spcPts val="0"/>
                        </a:spcAft>
                        <a:tabLst>
                          <a:tab pos="182880" algn="l"/>
                        </a:tabLst>
                      </a:pPr>
                      <a:r>
                        <a:rPr lang="en-US" sz="1000" dirty="0">
                          <a:effectLst/>
                        </a:rPr>
                        <a:t>-100C</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indent="182880" algn="ctr">
                        <a:spcBef>
                          <a:spcPts val="0"/>
                        </a:spcBef>
                        <a:spcAft>
                          <a:spcPts val="0"/>
                        </a:spcAft>
                        <a:tabLst>
                          <a:tab pos="182880" algn="l"/>
                        </a:tabLst>
                      </a:pPr>
                      <a:r>
                        <a:rPr lang="en-US" sz="1000" dirty="0">
                          <a:effectLst/>
                        </a:rPr>
                        <a:t>-100C</a:t>
                      </a:r>
                      <a:endParaRPr lang="en-US" sz="1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526760397"/>
                  </a:ext>
                </a:extLst>
              </a:tr>
              <a:tr h="253365">
                <a:tc>
                  <a:txBody>
                    <a:bodyPr/>
                    <a:lstStyle/>
                    <a:p>
                      <a:pPr marL="0" marR="0" indent="182880" algn="ctr">
                        <a:spcBef>
                          <a:spcPts val="0"/>
                        </a:spcBef>
                        <a:spcAft>
                          <a:spcPts val="0"/>
                        </a:spcAft>
                        <a:tabLst>
                          <a:tab pos="182880" algn="l"/>
                        </a:tabLst>
                      </a:pPr>
                      <a:r>
                        <a:rPr lang="en-US" sz="1000" dirty="0">
                          <a:effectLst/>
                        </a:rPr>
                        <a:t>Box Lid Configuration</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indent="182880" algn="ctr">
                        <a:spcBef>
                          <a:spcPts val="0"/>
                        </a:spcBef>
                        <a:spcAft>
                          <a:spcPts val="0"/>
                        </a:spcAft>
                        <a:tabLst>
                          <a:tab pos="182880" algn="l"/>
                        </a:tabLst>
                      </a:pPr>
                      <a:r>
                        <a:rPr lang="en-US" sz="1000" dirty="0">
                          <a:effectLst/>
                        </a:rPr>
                        <a:t>Open 10cm (4”)</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indent="182880" algn="ctr">
                        <a:spcBef>
                          <a:spcPts val="0"/>
                        </a:spcBef>
                        <a:spcAft>
                          <a:spcPts val="0"/>
                        </a:spcAft>
                        <a:tabLst>
                          <a:tab pos="182880" algn="l"/>
                        </a:tabLst>
                      </a:pPr>
                      <a:r>
                        <a:rPr lang="en-US" sz="1000" dirty="0">
                          <a:effectLst/>
                        </a:rPr>
                        <a:t>Open 10cm (4”)</a:t>
                      </a:r>
                      <a:endParaRPr lang="en-US" sz="1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855473577"/>
                  </a:ext>
                </a:extLst>
              </a:tr>
              <a:tr h="253365">
                <a:tc>
                  <a:txBody>
                    <a:bodyPr/>
                    <a:lstStyle/>
                    <a:p>
                      <a:pPr marL="0" marR="0" indent="182880" algn="ctr">
                        <a:spcBef>
                          <a:spcPts val="0"/>
                        </a:spcBef>
                        <a:spcAft>
                          <a:spcPts val="0"/>
                        </a:spcAft>
                        <a:tabLst>
                          <a:tab pos="182880" algn="l"/>
                        </a:tabLst>
                      </a:pPr>
                      <a:r>
                        <a:rPr lang="en-US" sz="1000" dirty="0">
                          <a:effectLst/>
                        </a:rPr>
                        <a:t>TQCM Temp</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indent="182880" algn="ctr">
                        <a:spcBef>
                          <a:spcPts val="0"/>
                        </a:spcBef>
                        <a:spcAft>
                          <a:spcPts val="0"/>
                        </a:spcAft>
                        <a:tabLst>
                          <a:tab pos="182880" algn="l"/>
                        </a:tabLst>
                      </a:pPr>
                      <a:r>
                        <a:rPr lang="en-US" sz="1000" dirty="0">
                          <a:effectLst/>
                        </a:rPr>
                        <a:t>LN2 (-186C)</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indent="182880" algn="ctr">
                        <a:spcBef>
                          <a:spcPts val="0"/>
                        </a:spcBef>
                        <a:spcAft>
                          <a:spcPts val="0"/>
                        </a:spcAft>
                        <a:tabLst>
                          <a:tab pos="182880" algn="l"/>
                        </a:tabLst>
                      </a:pPr>
                      <a:r>
                        <a:rPr lang="en-US" sz="1000" dirty="0">
                          <a:effectLst/>
                        </a:rPr>
                        <a:t>LN2 (-186C)</a:t>
                      </a:r>
                      <a:endParaRPr lang="en-US" sz="1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851736712"/>
                  </a:ext>
                </a:extLst>
              </a:tr>
              <a:tr h="306070">
                <a:tc>
                  <a:txBody>
                    <a:bodyPr/>
                    <a:lstStyle/>
                    <a:p>
                      <a:pPr marL="0" marR="0" indent="182880" algn="ctr">
                        <a:spcBef>
                          <a:spcPts val="0"/>
                        </a:spcBef>
                        <a:spcAft>
                          <a:spcPts val="0"/>
                        </a:spcAft>
                        <a:tabLst>
                          <a:tab pos="182880" algn="l"/>
                        </a:tabLst>
                      </a:pPr>
                      <a:r>
                        <a:rPr lang="en-US" sz="1000" dirty="0">
                          <a:effectLst/>
                        </a:rPr>
                        <a:t>ETU Motor Temp</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indent="182880" algn="ctr">
                        <a:spcBef>
                          <a:spcPts val="0"/>
                        </a:spcBef>
                        <a:spcAft>
                          <a:spcPts val="0"/>
                        </a:spcAft>
                        <a:tabLst>
                          <a:tab pos="182880" algn="l"/>
                        </a:tabLst>
                      </a:pPr>
                      <a:r>
                        <a:rPr lang="en-US" sz="1000" dirty="0">
                          <a:effectLst/>
                        </a:rPr>
                        <a:t>-55C</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indent="182880" algn="ctr">
                        <a:spcBef>
                          <a:spcPts val="0"/>
                        </a:spcBef>
                        <a:spcAft>
                          <a:spcPts val="0"/>
                        </a:spcAft>
                        <a:tabLst>
                          <a:tab pos="182880" algn="l"/>
                        </a:tabLst>
                      </a:pPr>
                      <a:r>
                        <a:rPr lang="en-US" sz="1000" dirty="0">
                          <a:effectLst/>
                        </a:rPr>
                        <a:t>+20C</a:t>
                      </a:r>
                      <a:endParaRPr lang="en-US" sz="1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590949434"/>
                  </a:ext>
                </a:extLst>
              </a:tr>
              <a:tr h="274955">
                <a:tc>
                  <a:txBody>
                    <a:bodyPr/>
                    <a:lstStyle/>
                    <a:p>
                      <a:pPr marL="0" marR="0" indent="182880" algn="ctr">
                        <a:spcBef>
                          <a:spcPts val="0"/>
                        </a:spcBef>
                        <a:spcAft>
                          <a:spcPts val="0"/>
                        </a:spcAft>
                        <a:tabLst>
                          <a:tab pos="182880" algn="l"/>
                        </a:tabLst>
                      </a:pPr>
                      <a:r>
                        <a:rPr lang="en-US" sz="1000" dirty="0">
                          <a:effectLst/>
                        </a:rPr>
                        <a:t>ETU Resolver Temp</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indent="182880" algn="ctr">
                        <a:spcBef>
                          <a:spcPts val="0"/>
                        </a:spcBef>
                        <a:spcAft>
                          <a:spcPts val="0"/>
                        </a:spcAft>
                        <a:tabLst>
                          <a:tab pos="182880" algn="l"/>
                        </a:tabLst>
                      </a:pPr>
                      <a:r>
                        <a:rPr lang="en-US" sz="1000" dirty="0">
                          <a:effectLst/>
                        </a:rPr>
                        <a:t>-58C</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indent="182880" algn="ctr">
                        <a:spcBef>
                          <a:spcPts val="0"/>
                        </a:spcBef>
                        <a:spcAft>
                          <a:spcPts val="0"/>
                        </a:spcAft>
                        <a:tabLst>
                          <a:tab pos="182880" algn="l"/>
                        </a:tabLst>
                      </a:pPr>
                      <a:r>
                        <a:rPr lang="en-US" sz="1000" dirty="0">
                          <a:effectLst/>
                        </a:rPr>
                        <a:t>+20C</a:t>
                      </a:r>
                      <a:endParaRPr lang="en-US" sz="1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926445014"/>
                  </a:ext>
                </a:extLst>
              </a:tr>
              <a:tr h="296545">
                <a:tc>
                  <a:txBody>
                    <a:bodyPr/>
                    <a:lstStyle/>
                    <a:p>
                      <a:pPr marL="0" marR="0" indent="182880" algn="ctr">
                        <a:spcBef>
                          <a:spcPts val="0"/>
                        </a:spcBef>
                        <a:spcAft>
                          <a:spcPts val="0"/>
                        </a:spcAft>
                        <a:tabLst>
                          <a:tab pos="182880" algn="l"/>
                        </a:tabLst>
                      </a:pPr>
                      <a:r>
                        <a:rPr lang="en-US" sz="1000" dirty="0">
                          <a:effectLst/>
                        </a:rPr>
                        <a:t>Time Criteria</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indent="182880" algn="ctr">
                        <a:spcBef>
                          <a:spcPts val="0"/>
                        </a:spcBef>
                        <a:spcAft>
                          <a:spcPts val="0"/>
                        </a:spcAft>
                        <a:tabLst>
                          <a:tab pos="182880" algn="l"/>
                        </a:tabLst>
                      </a:pPr>
                      <a:r>
                        <a:rPr lang="en-US" sz="1000" dirty="0">
                          <a:effectLst/>
                        </a:rPr>
                        <a:t>8 days + 3hrs or when directed</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indent="182880" algn="ctr">
                        <a:spcBef>
                          <a:spcPts val="0"/>
                        </a:spcBef>
                        <a:spcAft>
                          <a:spcPts val="0"/>
                        </a:spcAft>
                        <a:tabLst>
                          <a:tab pos="182880" algn="l"/>
                        </a:tabLst>
                      </a:pPr>
                      <a:r>
                        <a:rPr lang="en-US" sz="1000" dirty="0">
                          <a:effectLst/>
                        </a:rPr>
                        <a:t>72 hrs or when directed</a:t>
                      </a:r>
                      <a:endParaRPr lang="en-US" sz="1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837723732"/>
                  </a:ext>
                </a:extLst>
              </a:tr>
            </a:tbl>
          </a:graphicData>
        </a:graphic>
      </p:graphicFrame>
      <p:pic>
        <p:nvPicPr>
          <p:cNvPr id="21" name="Picture 20" descr="Shape, rectangle&#10;&#10;Description automatically generated">
            <a:extLst>
              <a:ext uri="{FF2B5EF4-FFF2-40B4-BE49-F238E27FC236}">
                <a16:creationId xmlns:a16="http://schemas.microsoft.com/office/drawing/2014/main" id="{BEF5F9DC-B2F8-48BE-A3AE-7696163A9CB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67400" y="2523461"/>
            <a:ext cx="228600" cy="228600"/>
          </a:xfrm>
          <a:prstGeom prst="rect">
            <a:avLst/>
          </a:prstGeom>
        </p:spPr>
      </p:pic>
      <p:sp>
        <p:nvSpPr>
          <p:cNvPr id="15" name="Subtitle 2">
            <a:extLst>
              <a:ext uri="{FF2B5EF4-FFF2-40B4-BE49-F238E27FC236}">
                <a16:creationId xmlns:a16="http://schemas.microsoft.com/office/drawing/2014/main" id="{4D9DBB25-3B9E-48D0-B55C-21A0DEC8458B}"/>
              </a:ext>
            </a:extLst>
          </p:cNvPr>
          <p:cNvSpPr txBox="1">
            <a:spLocks/>
          </p:cNvSpPr>
          <p:nvPr/>
        </p:nvSpPr>
        <p:spPr>
          <a:xfrm>
            <a:off x="548561" y="6621105"/>
            <a:ext cx="1571625"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NASA/Jolearra Tshiteya</a:t>
            </a:r>
          </a:p>
        </p:txBody>
      </p:sp>
      <p:sp>
        <p:nvSpPr>
          <p:cNvPr id="17" name="Subtitle 2">
            <a:extLst>
              <a:ext uri="{FF2B5EF4-FFF2-40B4-BE49-F238E27FC236}">
                <a16:creationId xmlns:a16="http://schemas.microsoft.com/office/drawing/2014/main" id="{699B603A-E1F0-4F46-99FF-0B72E8B24BDE}"/>
              </a:ext>
            </a:extLst>
          </p:cNvPr>
          <p:cNvSpPr txBox="1">
            <a:spLocks/>
          </p:cNvSpPr>
          <p:nvPr/>
        </p:nvSpPr>
        <p:spPr>
          <a:xfrm>
            <a:off x="6478124" y="6593371"/>
            <a:ext cx="1571625"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NASA/Jolearra Tshiteya</a:t>
            </a:r>
          </a:p>
        </p:txBody>
      </p:sp>
    </p:spTree>
    <p:extLst>
      <p:ext uri="{BB962C8B-B14F-4D97-AF65-F5344CB8AC3E}">
        <p14:creationId xmlns:p14="http://schemas.microsoft.com/office/powerpoint/2010/main" val="209824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4094BE-8EC7-F349-AD25-10CBF2C96C8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919784"/>
          </a:xfrm>
          <a:prstGeom prst="rect">
            <a:avLst/>
          </a:prstGeom>
        </p:spPr>
      </p:pic>
      <p:sp>
        <p:nvSpPr>
          <p:cNvPr id="2" name="Title 1">
            <a:extLst>
              <a:ext uri="{FF2B5EF4-FFF2-40B4-BE49-F238E27FC236}">
                <a16:creationId xmlns:a16="http://schemas.microsoft.com/office/drawing/2014/main" id="{391E8E9E-FAEF-2E43-88D9-901F37E779D0}"/>
              </a:ext>
            </a:extLst>
          </p:cNvPr>
          <p:cNvSpPr>
            <a:spLocks noGrp="1"/>
          </p:cNvSpPr>
          <p:nvPr>
            <p:ph type="title"/>
          </p:nvPr>
        </p:nvSpPr>
        <p:spPr>
          <a:xfrm>
            <a:off x="668002" y="730868"/>
            <a:ext cx="10727585" cy="1325563"/>
          </a:xfrm>
        </p:spPr>
        <p:txBody>
          <a:bodyPr>
            <a:normAutofit/>
          </a:bodyPr>
          <a:lstStyle/>
          <a:p>
            <a:r>
              <a:rPr lang="en-US" sz="2800" b="1" dirty="0">
                <a:solidFill>
                  <a:schemeClr val="bg1"/>
                </a:solidFill>
                <a:latin typeface="Helvetica" pitchFamily="2" charset="0"/>
              </a:rPr>
              <a:t>Engineering Test Unit (ETU) Outgassing Test Results </a:t>
            </a:r>
          </a:p>
        </p:txBody>
      </p:sp>
      <p:pic>
        <p:nvPicPr>
          <p:cNvPr id="8" name="Picture 7">
            <a:extLst>
              <a:ext uri="{FF2B5EF4-FFF2-40B4-BE49-F238E27FC236}">
                <a16:creationId xmlns:a16="http://schemas.microsoft.com/office/drawing/2014/main" id="{A56D815E-152C-B949-A7BA-634EDE8A827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95587" y="2101578"/>
            <a:ext cx="796413" cy="4818205"/>
          </a:xfrm>
          <a:prstGeom prst="rect">
            <a:avLst/>
          </a:prstGeom>
        </p:spPr>
      </p:pic>
      <p:cxnSp>
        <p:nvCxnSpPr>
          <p:cNvPr id="10" name="Straight Connector 9">
            <a:extLst>
              <a:ext uri="{FF2B5EF4-FFF2-40B4-BE49-F238E27FC236}">
                <a16:creationId xmlns:a16="http://schemas.microsoft.com/office/drawing/2014/main" id="{211107BE-AA19-9845-8C50-B73E91B29ED8}"/>
              </a:ext>
              <a:ext uri="{C183D7F6-B498-43B3-948B-1728B52AA6E4}">
                <adec:decorative xmlns:adec="http://schemas.microsoft.com/office/drawing/2017/decorative" val="1"/>
              </a:ext>
            </a:extLst>
          </p:cNvPr>
          <p:cNvCxnSpPr>
            <a:cxnSpLocks/>
          </p:cNvCxnSpPr>
          <p:nvPr/>
        </p:nvCxnSpPr>
        <p:spPr>
          <a:xfrm>
            <a:off x="795730" y="2101578"/>
            <a:ext cx="9767167" cy="0"/>
          </a:xfrm>
          <a:prstGeom prst="line">
            <a:avLst/>
          </a:prstGeom>
          <a:ln w="12700">
            <a:solidFill>
              <a:schemeClr val="bg1"/>
            </a:solidFill>
          </a:ln>
        </p:spPr>
        <p:style>
          <a:lnRef idx="1">
            <a:schemeClr val="accent2"/>
          </a:lnRef>
          <a:fillRef idx="0">
            <a:schemeClr val="accent2"/>
          </a:fillRef>
          <a:effectRef idx="0">
            <a:schemeClr val="accent2"/>
          </a:effectRef>
          <a:fontRef idx="minor">
            <a:schemeClr val="tx1"/>
          </a:fontRef>
        </p:style>
      </p:cxnSp>
      <p:sp>
        <p:nvSpPr>
          <p:cNvPr id="7" name="Rectangle 5">
            <a:extLst>
              <a:ext uri="{FF2B5EF4-FFF2-40B4-BE49-F238E27FC236}">
                <a16:creationId xmlns:a16="http://schemas.microsoft.com/office/drawing/2014/main" id="{22114898-76FD-413A-8ADA-3826BE5DF48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9" name="Rectangle 6">
            <a:extLst>
              <a:ext uri="{FF2B5EF4-FFF2-40B4-BE49-F238E27FC236}">
                <a16:creationId xmlns:a16="http://schemas.microsoft.com/office/drawing/2014/main" id="{FE66D04A-6FFC-4FC2-89DC-FD0FBC94071F}"/>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1" name="Rectangle 7">
            <a:extLst>
              <a:ext uri="{FF2B5EF4-FFF2-40B4-BE49-F238E27FC236}">
                <a16:creationId xmlns:a16="http://schemas.microsoft.com/office/drawing/2014/main" id="{8CC4A319-4D71-4D77-BDA4-786BD4DBF281}"/>
              </a:ext>
            </a:extLst>
          </p:cNvPr>
          <p:cNvSpPr>
            <a:spLocks noChangeArrowheads="1"/>
          </p:cNvSpPr>
          <p:nvPr/>
        </p:nvSpPr>
        <p:spPr bwMode="auto">
          <a:xfrm>
            <a:off x="0" y="2381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p>
        </p:txBody>
      </p:sp>
      <p:sp>
        <p:nvSpPr>
          <p:cNvPr id="16" name="TextBox 15">
            <a:extLst>
              <a:ext uri="{FF2B5EF4-FFF2-40B4-BE49-F238E27FC236}">
                <a16:creationId xmlns:a16="http://schemas.microsoft.com/office/drawing/2014/main" id="{2713005C-7A0D-4DCA-8B4C-92D4541A0EBF}"/>
              </a:ext>
            </a:extLst>
          </p:cNvPr>
          <p:cNvSpPr txBox="1"/>
          <p:nvPr/>
        </p:nvSpPr>
        <p:spPr>
          <a:xfrm>
            <a:off x="689961" y="2098715"/>
            <a:ext cx="4899291" cy="1077218"/>
          </a:xfrm>
          <a:prstGeom prst="rect">
            <a:avLst/>
          </a:prstGeom>
          <a:noFill/>
        </p:spPr>
        <p:txBody>
          <a:bodyPr wrap="square" rtlCol="0">
            <a:spAutoFit/>
          </a:bodyPr>
          <a:lstStyle/>
          <a:p>
            <a:r>
              <a:rPr lang="en-US" sz="16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With a chamber background rate less than 1.3 Hz/hr, it is observed that the outgassing rate of the motor and resolver is quite low. The data shows that the measured motor QCM Hz/hr rate &gt; resolver rate</a:t>
            </a:r>
            <a:endParaRPr lang="en-US" sz="1600" dirty="0">
              <a:solidFill>
                <a:schemeClr val="bg1"/>
              </a:solidFill>
              <a:latin typeface="Helvetica" panose="020B0604020202020204" pitchFamily="34" charset="0"/>
              <a:cs typeface="Helvetica" panose="020B0604020202020204" pitchFamily="34" charset="0"/>
            </a:endParaRPr>
          </a:p>
        </p:txBody>
      </p:sp>
      <p:pic>
        <p:nvPicPr>
          <p:cNvPr id="18" name="Picture 17" descr="Shape, rectangle&#10;&#10;Description automatically generated">
            <a:extLst>
              <a:ext uri="{FF2B5EF4-FFF2-40B4-BE49-F238E27FC236}">
                <a16:creationId xmlns:a16="http://schemas.microsoft.com/office/drawing/2014/main" id="{D48610D4-6DA0-440D-B276-3A6FB21A6BF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9547" y="2266950"/>
            <a:ext cx="228600" cy="228600"/>
          </a:xfrm>
          <a:prstGeom prst="rect">
            <a:avLst/>
          </a:prstGeom>
        </p:spPr>
      </p:pic>
      <p:pic>
        <p:nvPicPr>
          <p:cNvPr id="21" name="Picture 20" descr="Shape, rectangle&#10;&#10;Description automatically generated">
            <a:extLst>
              <a:ext uri="{FF2B5EF4-FFF2-40B4-BE49-F238E27FC236}">
                <a16:creationId xmlns:a16="http://schemas.microsoft.com/office/drawing/2014/main" id="{BEF5F9DC-B2F8-48BE-A3AE-7696163A9CB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67545" y="2209136"/>
            <a:ext cx="228600" cy="228600"/>
          </a:xfrm>
          <a:prstGeom prst="rect">
            <a:avLst/>
          </a:prstGeom>
        </p:spPr>
      </p:pic>
      <p:pic>
        <p:nvPicPr>
          <p:cNvPr id="6146" name="Content Placeholder 3">
            <a:extLst>
              <a:ext uri="{FF2B5EF4-FFF2-40B4-BE49-F238E27FC236}">
                <a16:creationId xmlns:a16="http://schemas.microsoft.com/office/drawing/2014/main" id="{60244533-6D1C-458C-A31E-0DAF38CD7EC2}"/>
              </a:ext>
            </a:extLst>
          </p:cNvPr>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8002" y="3265105"/>
            <a:ext cx="492125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Content Placeholder 3">
            <a:extLst>
              <a:ext uri="{FF2B5EF4-FFF2-40B4-BE49-F238E27FC236}">
                <a16:creationId xmlns:a16="http://schemas.microsoft.com/office/drawing/2014/main" id="{2F1B8B0A-F5CF-4379-AF50-3DCB4EF628B0}"/>
              </a:ext>
            </a:extLst>
          </p:cNvPr>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81845" y="3252925"/>
            <a:ext cx="4970532" cy="36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a:extLst>
              <a:ext uri="{FF2B5EF4-FFF2-40B4-BE49-F238E27FC236}">
                <a16:creationId xmlns:a16="http://schemas.microsoft.com/office/drawing/2014/main" id="{EF59E654-D6F5-4696-B4BD-B3C7D22BCABA}"/>
              </a:ext>
            </a:extLst>
          </p:cNvPr>
          <p:cNvSpPr txBox="1"/>
          <p:nvPr/>
        </p:nvSpPr>
        <p:spPr>
          <a:xfrm>
            <a:off x="6096145" y="2117823"/>
            <a:ext cx="4899291" cy="1077218"/>
          </a:xfrm>
          <a:prstGeom prst="rect">
            <a:avLst/>
          </a:prstGeom>
          <a:noFill/>
        </p:spPr>
        <p:txBody>
          <a:bodyPr wrap="square" rtlCol="0">
            <a:spAutoFit/>
          </a:bodyPr>
          <a:lstStyle/>
          <a:p>
            <a:r>
              <a:rPr lang="en-US" sz="16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Motor side QCM did have a larger quantity of water vapor deposition than the resolver. After approximately 30 hrs, the rate of removal from the motor and resolver QCMs were at the same rate</a:t>
            </a:r>
            <a:endParaRPr lang="en-US" sz="1600" dirty="0">
              <a:solidFill>
                <a:schemeClr val="bg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146256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4094BE-8EC7-F349-AD25-10CBF2C96C8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206" y="-30892"/>
            <a:ext cx="12192000" cy="6919784"/>
          </a:xfrm>
          <a:prstGeom prst="rect">
            <a:avLst/>
          </a:prstGeom>
        </p:spPr>
      </p:pic>
      <p:sp>
        <p:nvSpPr>
          <p:cNvPr id="2" name="Title 1">
            <a:extLst>
              <a:ext uri="{FF2B5EF4-FFF2-40B4-BE49-F238E27FC236}">
                <a16:creationId xmlns:a16="http://schemas.microsoft.com/office/drawing/2014/main" id="{391E8E9E-FAEF-2E43-88D9-901F37E779D0}"/>
              </a:ext>
            </a:extLst>
          </p:cNvPr>
          <p:cNvSpPr>
            <a:spLocks noGrp="1"/>
          </p:cNvSpPr>
          <p:nvPr>
            <p:ph type="title"/>
          </p:nvPr>
        </p:nvSpPr>
        <p:spPr>
          <a:xfrm>
            <a:off x="668002" y="730868"/>
            <a:ext cx="10727585" cy="1325563"/>
          </a:xfrm>
        </p:spPr>
        <p:txBody>
          <a:bodyPr>
            <a:normAutofit/>
          </a:bodyPr>
          <a:lstStyle/>
          <a:p>
            <a:r>
              <a:rPr lang="en-US" sz="2800" b="1" dirty="0">
                <a:solidFill>
                  <a:schemeClr val="bg1"/>
                </a:solidFill>
                <a:latin typeface="Helvetica" pitchFamily="2" charset="0"/>
              </a:rPr>
              <a:t>Discussion </a:t>
            </a:r>
          </a:p>
        </p:txBody>
      </p:sp>
      <p:pic>
        <p:nvPicPr>
          <p:cNvPr id="8" name="Picture 7">
            <a:extLst>
              <a:ext uri="{FF2B5EF4-FFF2-40B4-BE49-F238E27FC236}">
                <a16:creationId xmlns:a16="http://schemas.microsoft.com/office/drawing/2014/main" id="{A56D815E-152C-B949-A7BA-634EDE8A8271}"/>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395587" y="2101578"/>
            <a:ext cx="796413" cy="4818205"/>
          </a:xfrm>
          <a:prstGeom prst="rect">
            <a:avLst/>
          </a:prstGeom>
        </p:spPr>
      </p:pic>
      <p:cxnSp>
        <p:nvCxnSpPr>
          <p:cNvPr id="10" name="Straight Connector 9">
            <a:extLst>
              <a:ext uri="{FF2B5EF4-FFF2-40B4-BE49-F238E27FC236}">
                <a16:creationId xmlns:a16="http://schemas.microsoft.com/office/drawing/2014/main" id="{211107BE-AA19-9845-8C50-B73E91B29ED8}"/>
              </a:ext>
              <a:ext uri="{C183D7F6-B498-43B3-948B-1728B52AA6E4}">
                <adec:decorative xmlns:adec="http://schemas.microsoft.com/office/drawing/2017/decorative" val="1"/>
              </a:ext>
            </a:extLst>
          </p:cNvPr>
          <p:cNvCxnSpPr>
            <a:cxnSpLocks/>
          </p:cNvCxnSpPr>
          <p:nvPr/>
        </p:nvCxnSpPr>
        <p:spPr>
          <a:xfrm>
            <a:off x="795730" y="2101578"/>
            <a:ext cx="9767167" cy="0"/>
          </a:xfrm>
          <a:prstGeom prst="line">
            <a:avLst/>
          </a:prstGeom>
          <a:ln w="12700">
            <a:solidFill>
              <a:schemeClr val="bg1"/>
            </a:solidFill>
          </a:ln>
        </p:spPr>
        <p:style>
          <a:lnRef idx="1">
            <a:schemeClr val="accent2"/>
          </a:lnRef>
          <a:fillRef idx="0">
            <a:schemeClr val="accent2"/>
          </a:fillRef>
          <a:effectRef idx="0">
            <a:schemeClr val="accent2"/>
          </a:effectRef>
          <a:fontRef idx="minor">
            <a:schemeClr val="tx1"/>
          </a:fontRef>
        </p:style>
      </p:cxnSp>
      <p:pic>
        <p:nvPicPr>
          <p:cNvPr id="13" name="Picture 12" descr="Shape, rectangle&#10;&#10;Description automatically generated">
            <a:extLst>
              <a:ext uri="{FF2B5EF4-FFF2-40B4-BE49-F238E27FC236}">
                <a16:creationId xmlns:a16="http://schemas.microsoft.com/office/drawing/2014/main" id="{5D357F9F-54C7-9948-A84B-B8304F4EF1F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22576" y="2339481"/>
            <a:ext cx="228600" cy="228600"/>
          </a:xfrm>
          <a:prstGeom prst="rect">
            <a:avLst/>
          </a:prstGeom>
        </p:spPr>
      </p:pic>
      <p:sp>
        <p:nvSpPr>
          <p:cNvPr id="7" name="Rectangle 5">
            <a:extLst>
              <a:ext uri="{FF2B5EF4-FFF2-40B4-BE49-F238E27FC236}">
                <a16:creationId xmlns:a16="http://schemas.microsoft.com/office/drawing/2014/main" id="{22114898-76FD-413A-8ADA-3826BE5DF48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9" name="Rectangle 6">
            <a:extLst>
              <a:ext uri="{FF2B5EF4-FFF2-40B4-BE49-F238E27FC236}">
                <a16:creationId xmlns:a16="http://schemas.microsoft.com/office/drawing/2014/main" id="{FE66D04A-6FFC-4FC2-89DC-FD0FBC94071F}"/>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1" name="Rectangle 7">
            <a:extLst>
              <a:ext uri="{FF2B5EF4-FFF2-40B4-BE49-F238E27FC236}">
                <a16:creationId xmlns:a16="http://schemas.microsoft.com/office/drawing/2014/main" id="{8CC4A319-4D71-4D77-BDA4-786BD4DBF281}"/>
              </a:ext>
            </a:extLst>
          </p:cNvPr>
          <p:cNvSpPr>
            <a:spLocks noChangeArrowheads="1"/>
          </p:cNvSpPr>
          <p:nvPr/>
        </p:nvSpPr>
        <p:spPr bwMode="auto">
          <a:xfrm>
            <a:off x="-825953" y="1810209"/>
            <a:ext cx="76174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p>
        </p:txBody>
      </p:sp>
      <p:sp>
        <p:nvSpPr>
          <p:cNvPr id="16" name="TextBox 15">
            <a:extLst>
              <a:ext uri="{FF2B5EF4-FFF2-40B4-BE49-F238E27FC236}">
                <a16:creationId xmlns:a16="http://schemas.microsoft.com/office/drawing/2014/main" id="{2713005C-7A0D-4DCA-8B4C-92D4541A0EBF}"/>
              </a:ext>
            </a:extLst>
          </p:cNvPr>
          <p:cNvSpPr txBox="1"/>
          <p:nvPr/>
        </p:nvSpPr>
        <p:spPr>
          <a:xfrm>
            <a:off x="419074" y="2227229"/>
            <a:ext cx="6256161" cy="5355312"/>
          </a:xfrm>
          <a:prstGeom prst="rect">
            <a:avLst/>
          </a:prstGeom>
          <a:noFill/>
        </p:spPr>
        <p:txBody>
          <a:bodyPr wrap="square" rtlCol="0">
            <a:spAutoFit/>
          </a:bodyPr>
          <a:lstStyle/>
          <a:p>
            <a:r>
              <a:rPr lang="en-US" dirty="0">
                <a:solidFill>
                  <a:schemeClr val="bg1"/>
                </a:solidFill>
                <a:latin typeface="Helvetica" panose="020B0604020202020204" pitchFamily="34" charset="0"/>
                <a:ea typeface="Times New Roman" panose="02020603050405020304" pitchFamily="18" charset="0"/>
                <a:cs typeface="Helvetica" panose="020B0604020202020204" pitchFamily="34" charset="0"/>
              </a:rPr>
              <a:t>O</a:t>
            </a:r>
            <a:r>
              <a:rPr lang="en-US"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utgassing rates from Z307 radiator paint, resolver, and motor sides were used for a geometric analysis of ice deposition on orbit for Webb sensitive surfaces</a:t>
            </a:r>
          </a:p>
          <a:p>
            <a:r>
              <a:rPr lang="en-US" dirty="0">
                <a:solidFill>
                  <a:schemeClr val="bg1"/>
                </a:solidFill>
                <a:latin typeface="Helvetica" panose="020B0604020202020204" pitchFamily="34" charset="0"/>
                <a:ea typeface="Times New Roman" panose="02020603050405020304" pitchFamily="18" charset="0"/>
                <a:cs typeface="Helvetica" panose="020B0604020202020204" pitchFamily="34" charset="0"/>
              </a:rPr>
              <a:t>	-analysis indicated we were within on orbit </a:t>
            </a:r>
          </a:p>
          <a:p>
            <a:r>
              <a:rPr lang="en-US" dirty="0">
                <a:solidFill>
                  <a:schemeClr val="bg1"/>
                </a:solidFill>
                <a:latin typeface="Helvetica" panose="020B0604020202020204" pitchFamily="34" charset="0"/>
                <a:ea typeface="Times New Roman" panose="02020603050405020304" pitchFamily="18" charset="0"/>
                <a:cs typeface="Helvetica" panose="020B0604020202020204" pitchFamily="34" charset="0"/>
              </a:rPr>
              <a:t>	allocation </a:t>
            </a:r>
            <a:endParaRPr lang="en-US"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p>
            <a:endParaRPr lang="en-US"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p>
            <a:r>
              <a:rPr lang="en-US"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Webb on-orbit commissioning team performed a bakeout of the IBH prior to SM deployment while the optics were still too warm to condense water vapor to mitigate any changes from leaks that may have been introduced during launch </a:t>
            </a:r>
          </a:p>
          <a:p>
            <a:endParaRPr lang="en-US"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endParaRPr>
          </a:p>
          <a:p>
            <a:r>
              <a:rPr lang="en-US"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SM, together with the rest of the JWST optics, has performed flawlessly on-orbit, indicating that IBH outgassing  did not reach the SM</a:t>
            </a:r>
          </a:p>
          <a:p>
            <a:r>
              <a:rPr lang="en-US" dirty="0">
                <a:solidFill>
                  <a:schemeClr val="bg1"/>
                </a:solidFill>
                <a:latin typeface="Helvetica" panose="020B0604020202020204" pitchFamily="34" charset="0"/>
                <a:ea typeface="Times New Roman" panose="02020603050405020304" pitchFamily="18" charset="0"/>
                <a:cs typeface="Helvetica" panose="020B0604020202020204" pitchFamily="34" charset="0"/>
              </a:rPr>
              <a:t>	-</a:t>
            </a:r>
            <a:r>
              <a:rPr lang="en-US"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fine phasing and first images testify to the 	success of the many contamination measures 	taken</a:t>
            </a:r>
            <a:endParaRPr lang="en-US" dirty="0">
              <a:solidFill>
                <a:schemeClr val="bg1"/>
              </a:solidFill>
              <a:latin typeface="Helvetica" panose="020B0604020202020204" pitchFamily="34" charset="0"/>
              <a:cs typeface="Helvetica" panose="020B0604020202020204" pitchFamily="34" charset="0"/>
            </a:endParaRPr>
          </a:p>
          <a:p>
            <a:endParaRPr lang="en-US" dirty="0">
              <a:solidFill>
                <a:schemeClr val="bg1"/>
              </a:solidFill>
              <a:latin typeface="Helvetica" panose="020B0604020202020204" pitchFamily="34" charset="0"/>
              <a:cs typeface="Helvetica" panose="020B0604020202020204" pitchFamily="34" charset="0"/>
            </a:endParaRPr>
          </a:p>
          <a:p>
            <a:endParaRPr lang="en-US" dirty="0">
              <a:solidFill>
                <a:schemeClr val="bg1"/>
              </a:solidFill>
              <a:latin typeface="Helvetica" panose="020B0604020202020204" pitchFamily="34" charset="0"/>
              <a:cs typeface="Helvetica" panose="020B0604020202020204" pitchFamily="34" charset="0"/>
            </a:endParaRPr>
          </a:p>
        </p:txBody>
      </p:sp>
      <p:pic>
        <p:nvPicPr>
          <p:cNvPr id="17" name="Picture 16" descr="Shape, rectangle&#10;&#10;Description automatically generated">
            <a:extLst>
              <a:ext uri="{FF2B5EF4-FFF2-40B4-BE49-F238E27FC236}">
                <a16:creationId xmlns:a16="http://schemas.microsoft.com/office/drawing/2014/main" id="{51206280-D6E8-4C09-8D16-07E92788A3D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30024" y="3950084"/>
            <a:ext cx="228600" cy="228600"/>
          </a:xfrm>
          <a:prstGeom prst="rect">
            <a:avLst/>
          </a:prstGeom>
        </p:spPr>
      </p:pic>
      <p:pic>
        <p:nvPicPr>
          <p:cNvPr id="7170" name="Picture 2">
            <a:extLst>
              <a:ext uri="{FF2B5EF4-FFF2-40B4-BE49-F238E27FC236}">
                <a16:creationId xmlns:a16="http://schemas.microsoft.com/office/drawing/2014/main" id="{EF0E7582-8CBA-4C24-BEC8-F4753000820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88620" y="2576717"/>
            <a:ext cx="4690684" cy="296600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Shape, rectangle&#10;&#10;Description automatically generated">
            <a:extLst>
              <a:ext uri="{FF2B5EF4-FFF2-40B4-BE49-F238E27FC236}">
                <a16:creationId xmlns:a16="http://schemas.microsoft.com/office/drawing/2014/main" id="{986BAEDE-9BEA-40F6-8035-FF56CD1BDB0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90473" y="5318787"/>
            <a:ext cx="228600" cy="228600"/>
          </a:xfrm>
          <a:prstGeom prst="rect">
            <a:avLst/>
          </a:prstGeom>
        </p:spPr>
      </p:pic>
    </p:spTree>
    <p:extLst>
      <p:ext uri="{BB962C8B-B14F-4D97-AF65-F5344CB8AC3E}">
        <p14:creationId xmlns:p14="http://schemas.microsoft.com/office/powerpoint/2010/main" val="3605306908"/>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AE4838-E379-5443-A1B8-E4D4EB6120D5}"/>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208450" cy="6929120"/>
          </a:xfrm>
          <a:prstGeom prst="rect">
            <a:avLst/>
          </a:prstGeom>
        </p:spPr>
      </p:pic>
      <p:sp>
        <p:nvSpPr>
          <p:cNvPr id="10" name="TextBox 9">
            <a:extLst>
              <a:ext uri="{FF2B5EF4-FFF2-40B4-BE49-F238E27FC236}">
                <a16:creationId xmlns:a16="http://schemas.microsoft.com/office/drawing/2014/main" id="{905D9B33-B47A-9342-98CD-3B6DF987898F}"/>
              </a:ext>
            </a:extLst>
          </p:cNvPr>
          <p:cNvSpPr txBox="1"/>
          <p:nvPr/>
        </p:nvSpPr>
        <p:spPr>
          <a:xfrm>
            <a:off x="5424659" y="3090446"/>
            <a:ext cx="2050185" cy="323165"/>
          </a:xfrm>
          <a:prstGeom prst="rect">
            <a:avLst/>
          </a:prstGeom>
          <a:noFill/>
        </p:spPr>
        <p:txBody>
          <a:bodyPr wrap="square" rtlCol="0">
            <a:spAutoFit/>
          </a:bodyPr>
          <a:lstStyle/>
          <a:p>
            <a:r>
              <a:rPr lang="en-US" sz="1500" b="1" dirty="0">
                <a:solidFill>
                  <a:schemeClr val="bg1"/>
                </a:solidFill>
                <a:latin typeface="Helvetica" pitchFamily="2" charset="0"/>
              </a:rPr>
              <a:t>Early Universe</a:t>
            </a:r>
          </a:p>
        </p:txBody>
      </p:sp>
      <p:sp>
        <p:nvSpPr>
          <p:cNvPr id="11" name="TextBox 10">
            <a:extLst>
              <a:ext uri="{FF2B5EF4-FFF2-40B4-BE49-F238E27FC236}">
                <a16:creationId xmlns:a16="http://schemas.microsoft.com/office/drawing/2014/main" id="{EC39BD1C-F298-A54C-A4D9-8781C9E606BD}"/>
              </a:ext>
            </a:extLst>
          </p:cNvPr>
          <p:cNvSpPr txBox="1"/>
          <p:nvPr/>
        </p:nvSpPr>
        <p:spPr>
          <a:xfrm>
            <a:off x="8565775" y="3090446"/>
            <a:ext cx="2381857" cy="323165"/>
          </a:xfrm>
          <a:prstGeom prst="rect">
            <a:avLst/>
          </a:prstGeom>
          <a:noFill/>
        </p:spPr>
        <p:txBody>
          <a:bodyPr wrap="square" rtlCol="0">
            <a:spAutoFit/>
          </a:bodyPr>
          <a:lstStyle/>
          <a:p>
            <a:r>
              <a:rPr lang="en-US" sz="1500" b="1" dirty="0">
                <a:solidFill>
                  <a:schemeClr val="bg1"/>
                </a:solidFill>
                <a:latin typeface="Helvetica" pitchFamily="2" charset="0"/>
              </a:rPr>
              <a:t>Galaxies over Time</a:t>
            </a:r>
          </a:p>
        </p:txBody>
      </p:sp>
      <p:sp>
        <p:nvSpPr>
          <p:cNvPr id="12" name="TextBox 11">
            <a:extLst>
              <a:ext uri="{FF2B5EF4-FFF2-40B4-BE49-F238E27FC236}">
                <a16:creationId xmlns:a16="http://schemas.microsoft.com/office/drawing/2014/main" id="{E47DDF95-AAC4-2040-B201-29DD79938897}"/>
              </a:ext>
            </a:extLst>
          </p:cNvPr>
          <p:cNvSpPr txBox="1"/>
          <p:nvPr/>
        </p:nvSpPr>
        <p:spPr>
          <a:xfrm>
            <a:off x="5424659" y="6195611"/>
            <a:ext cx="1890541" cy="323165"/>
          </a:xfrm>
          <a:prstGeom prst="rect">
            <a:avLst/>
          </a:prstGeom>
          <a:noFill/>
        </p:spPr>
        <p:txBody>
          <a:bodyPr wrap="square" rtlCol="0">
            <a:spAutoFit/>
          </a:bodyPr>
          <a:lstStyle/>
          <a:p>
            <a:r>
              <a:rPr lang="en-US" sz="1500" b="1" dirty="0">
                <a:solidFill>
                  <a:schemeClr val="bg1"/>
                </a:solidFill>
                <a:latin typeface="Helvetica" pitchFamily="2" charset="0"/>
              </a:rPr>
              <a:t>Star Life Cycle</a:t>
            </a:r>
          </a:p>
        </p:txBody>
      </p:sp>
      <p:sp>
        <p:nvSpPr>
          <p:cNvPr id="13" name="TextBox 12">
            <a:extLst>
              <a:ext uri="{FF2B5EF4-FFF2-40B4-BE49-F238E27FC236}">
                <a16:creationId xmlns:a16="http://schemas.microsoft.com/office/drawing/2014/main" id="{C83E4A7F-0ACC-9C48-B36B-5B046E90453D}"/>
              </a:ext>
            </a:extLst>
          </p:cNvPr>
          <p:cNvSpPr txBox="1"/>
          <p:nvPr/>
        </p:nvSpPr>
        <p:spPr>
          <a:xfrm>
            <a:off x="8565775" y="6195611"/>
            <a:ext cx="1979186" cy="323165"/>
          </a:xfrm>
          <a:prstGeom prst="rect">
            <a:avLst/>
          </a:prstGeom>
          <a:noFill/>
        </p:spPr>
        <p:txBody>
          <a:bodyPr wrap="square" rtlCol="0">
            <a:spAutoFit/>
          </a:bodyPr>
          <a:lstStyle/>
          <a:p>
            <a:r>
              <a:rPr lang="en-US" sz="1500" b="1" dirty="0">
                <a:solidFill>
                  <a:schemeClr val="bg1"/>
                </a:solidFill>
                <a:latin typeface="Helvetica" pitchFamily="2" charset="0"/>
              </a:rPr>
              <a:t>Other Worlds</a:t>
            </a:r>
          </a:p>
        </p:txBody>
      </p:sp>
      <p:sp>
        <p:nvSpPr>
          <p:cNvPr id="8" name="TextBox 7">
            <a:extLst>
              <a:ext uri="{FF2B5EF4-FFF2-40B4-BE49-F238E27FC236}">
                <a16:creationId xmlns:a16="http://schemas.microsoft.com/office/drawing/2014/main" id="{17938700-0B30-7F4D-A959-30CCC1B604FE}"/>
              </a:ext>
            </a:extLst>
          </p:cNvPr>
          <p:cNvSpPr txBox="1"/>
          <p:nvPr/>
        </p:nvSpPr>
        <p:spPr>
          <a:xfrm>
            <a:off x="-8514" y="721310"/>
            <a:ext cx="5354808" cy="707886"/>
          </a:xfrm>
          <a:prstGeom prst="rect">
            <a:avLst/>
          </a:prstGeom>
          <a:noFill/>
        </p:spPr>
        <p:txBody>
          <a:bodyPr wrap="square" rtlCol="0">
            <a:spAutoFit/>
          </a:bodyPr>
          <a:lstStyle/>
          <a:p>
            <a:r>
              <a:rPr lang="en-US" sz="4000" b="1" dirty="0">
                <a:solidFill>
                  <a:schemeClr val="bg1"/>
                </a:solidFill>
                <a:latin typeface="Helvetica" pitchFamily="2" charset="0"/>
              </a:rPr>
              <a:t>Acknowledgements </a:t>
            </a:r>
          </a:p>
        </p:txBody>
      </p:sp>
      <p:sp>
        <p:nvSpPr>
          <p:cNvPr id="14" name="TextBox 13">
            <a:extLst>
              <a:ext uri="{FF2B5EF4-FFF2-40B4-BE49-F238E27FC236}">
                <a16:creationId xmlns:a16="http://schemas.microsoft.com/office/drawing/2014/main" id="{814C2C7A-348F-4D3E-A9F5-9F064E8C3905}"/>
              </a:ext>
            </a:extLst>
          </p:cNvPr>
          <p:cNvSpPr txBox="1"/>
          <p:nvPr/>
        </p:nvSpPr>
        <p:spPr>
          <a:xfrm>
            <a:off x="351195" y="1439005"/>
            <a:ext cx="4438676" cy="2585323"/>
          </a:xfrm>
          <a:prstGeom prst="rect">
            <a:avLst/>
          </a:prstGeom>
          <a:noFill/>
        </p:spPr>
        <p:txBody>
          <a:bodyPr wrap="square" rtlCol="0">
            <a:spAutoFit/>
          </a:bodyPr>
          <a:lstStyle/>
          <a:p>
            <a:pPr marL="0" marR="0"/>
            <a:r>
              <a:rPr lang="en-US"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We would like to thank Josh Levi, Paul Reynolds, Chris Johnson, Diane Swenton, John McCloskey, Dan McGregor, Melina Espiritu, Bruce Haines, Drew Uhl, Jolearra </a:t>
            </a:r>
            <a:r>
              <a:rPr lang="en-US" sz="1800" b="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Tshiteya, </a:t>
            </a:r>
            <a:r>
              <a:rPr lang="en-US"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Chris Gunn, Connor Knowles, and Craig Jones for their part in planning and performing </a:t>
            </a:r>
            <a:r>
              <a:rPr lang="en-US" sz="1800" dirty="0">
                <a:effectLst/>
                <a:latin typeface="Helvetica" panose="020B0604020202020204" pitchFamily="34" charset="0"/>
                <a:ea typeface="Times New Roman" panose="02020603050405020304" pitchFamily="18" charset="0"/>
                <a:cs typeface="Helvetica" panose="020B0604020202020204" pitchFamily="34" charset="0"/>
              </a:rPr>
              <a:t>this </a:t>
            </a:r>
            <a:r>
              <a:rPr lang="en-US" sz="1800" dirty="0">
                <a:effectLst/>
                <a:latin typeface="Times New Roman" panose="02020603050405020304" pitchFamily="18" charset="0"/>
                <a:ea typeface="Times New Roman" panose="02020603050405020304" pitchFamily="18" charset="0"/>
              </a:rPr>
              <a:t>test. </a:t>
            </a:r>
          </a:p>
          <a:p>
            <a:endParaRPr lang="en-US" dirty="0">
              <a:solidFill>
                <a:schemeClr val="bg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433358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4094BE-8EC7-F349-AD25-10CBF2C96C8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206" y="-30892"/>
            <a:ext cx="12192000" cy="6919784"/>
          </a:xfrm>
          <a:prstGeom prst="rect">
            <a:avLst/>
          </a:prstGeom>
        </p:spPr>
      </p:pic>
      <p:sp>
        <p:nvSpPr>
          <p:cNvPr id="2" name="Title 1">
            <a:extLst>
              <a:ext uri="{FF2B5EF4-FFF2-40B4-BE49-F238E27FC236}">
                <a16:creationId xmlns:a16="http://schemas.microsoft.com/office/drawing/2014/main" id="{391E8E9E-FAEF-2E43-88D9-901F37E779D0}"/>
              </a:ext>
            </a:extLst>
          </p:cNvPr>
          <p:cNvSpPr>
            <a:spLocks noGrp="1"/>
          </p:cNvSpPr>
          <p:nvPr>
            <p:ph type="title"/>
          </p:nvPr>
        </p:nvSpPr>
        <p:spPr>
          <a:xfrm>
            <a:off x="668002" y="730868"/>
            <a:ext cx="10727585" cy="1325563"/>
          </a:xfrm>
        </p:spPr>
        <p:txBody>
          <a:bodyPr>
            <a:normAutofit/>
          </a:bodyPr>
          <a:lstStyle/>
          <a:p>
            <a:r>
              <a:rPr lang="en-US" sz="2800" b="1" dirty="0">
                <a:solidFill>
                  <a:schemeClr val="bg1"/>
                </a:solidFill>
                <a:latin typeface="Helvetica" pitchFamily="2" charset="0"/>
              </a:rPr>
              <a:t>References  </a:t>
            </a:r>
          </a:p>
        </p:txBody>
      </p:sp>
      <p:pic>
        <p:nvPicPr>
          <p:cNvPr id="8" name="Picture 7">
            <a:extLst>
              <a:ext uri="{FF2B5EF4-FFF2-40B4-BE49-F238E27FC236}">
                <a16:creationId xmlns:a16="http://schemas.microsoft.com/office/drawing/2014/main" id="{A56D815E-152C-B949-A7BA-634EDE8A827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95587" y="2101578"/>
            <a:ext cx="796413" cy="4818205"/>
          </a:xfrm>
          <a:prstGeom prst="rect">
            <a:avLst/>
          </a:prstGeom>
        </p:spPr>
      </p:pic>
      <p:cxnSp>
        <p:nvCxnSpPr>
          <p:cNvPr id="10" name="Straight Connector 9">
            <a:extLst>
              <a:ext uri="{FF2B5EF4-FFF2-40B4-BE49-F238E27FC236}">
                <a16:creationId xmlns:a16="http://schemas.microsoft.com/office/drawing/2014/main" id="{211107BE-AA19-9845-8C50-B73E91B29ED8}"/>
              </a:ext>
              <a:ext uri="{C183D7F6-B498-43B3-948B-1728B52AA6E4}">
                <adec:decorative xmlns:adec="http://schemas.microsoft.com/office/drawing/2017/decorative" val="1"/>
              </a:ext>
            </a:extLst>
          </p:cNvPr>
          <p:cNvCxnSpPr>
            <a:cxnSpLocks/>
          </p:cNvCxnSpPr>
          <p:nvPr/>
        </p:nvCxnSpPr>
        <p:spPr>
          <a:xfrm>
            <a:off x="795730" y="2101578"/>
            <a:ext cx="9767167" cy="0"/>
          </a:xfrm>
          <a:prstGeom prst="line">
            <a:avLst/>
          </a:prstGeom>
          <a:ln w="12700">
            <a:solidFill>
              <a:schemeClr val="bg1"/>
            </a:solidFill>
          </a:ln>
        </p:spPr>
        <p:style>
          <a:lnRef idx="1">
            <a:schemeClr val="accent2"/>
          </a:lnRef>
          <a:fillRef idx="0">
            <a:schemeClr val="accent2"/>
          </a:fillRef>
          <a:effectRef idx="0">
            <a:schemeClr val="accent2"/>
          </a:effectRef>
          <a:fontRef idx="minor">
            <a:schemeClr val="tx1"/>
          </a:fontRef>
        </p:style>
      </p:cxnSp>
      <p:sp>
        <p:nvSpPr>
          <p:cNvPr id="7" name="Rectangle 5">
            <a:extLst>
              <a:ext uri="{FF2B5EF4-FFF2-40B4-BE49-F238E27FC236}">
                <a16:creationId xmlns:a16="http://schemas.microsoft.com/office/drawing/2014/main" id="{22114898-76FD-413A-8ADA-3826BE5DF48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9" name="Rectangle 6">
            <a:extLst>
              <a:ext uri="{FF2B5EF4-FFF2-40B4-BE49-F238E27FC236}">
                <a16:creationId xmlns:a16="http://schemas.microsoft.com/office/drawing/2014/main" id="{FE66D04A-6FFC-4FC2-89DC-FD0FBC94071F}"/>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1" name="Rectangle 7">
            <a:extLst>
              <a:ext uri="{FF2B5EF4-FFF2-40B4-BE49-F238E27FC236}">
                <a16:creationId xmlns:a16="http://schemas.microsoft.com/office/drawing/2014/main" id="{8CC4A319-4D71-4D77-BDA4-786BD4DBF281}"/>
              </a:ext>
            </a:extLst>
          </p:cNvPr>
          <p:cNvSpPr>
            <a:spLocks noChangeArrowheads="1"/>
          </p:cNvSpPr>
          <p:nvPr/>
        </p:nvSpPr>
        <p:spPr bwMode="auto">
          <a:xfrm>
            <a:off x="-825953" y="1810209"/>
            <a:ext cx="761747"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p>
        </p:txBody>
      </p:sp>
      <p:sp>
        <p:nvSpPr>
          <p:cNvPr id="16" name="TextBox 15">
            <a:extLst>
              <a:ext uri="{FF2B5EF4-FFF2-40B4-BE49-F238E27FC236}">
                <a16:creationId xmlns:a16="http://schemas.microsoft.com/office/drawing/2014/main" id="{2713005C-7A0D-4DCA-8B4C-92D4541A0EBF}"/>
              </a:ext>
            </a:extLst>
          </p:cNvPr>
          <p:cNvSpPr txBox="1"/>
          <p:nvPr/>
        </p:nvSpPr>
        <p:spPr>
          <a:xfrm>
            <a:off x="419074" y="2227229"/>
            <a:ext cx="10143823" cy="3416320"/>
          </a:xfrm>
          <a:prstGeom prst="rect">
            <a:avLst/>
          </a:prstGeom>
          <a:noFill/>
        </p:spPr>
        <p:txBody>
          <a:bodyPr wrap="square" rtlCol="0">
            <a:spAutoFit/>
          </a:bodyPr>
          <a:lstStyle/>
          <a:p>
            <a:pPr marL="342900" marR="0" lvl="0" indent="-342900" fontAlgn="base">
              <a:spcBef>
                <a:spcPts val="0"/>
              </a:spcBef>
              <a:spcAft>
                <a:spcPts val="0"/>
              </a:spcAft>
              <a:buFont typeface="+mj-lt"/>
              <a:buAutoNum type="arabicPeriod"/>
              <a:tabLst>
                <a:tab pos="228600" algn="l"/>
              </a:tabLst>
            </a:pPr>
            <a:r>
              <a:rPr lang="en-US"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“NASA’s James Webb Space Telescope,” Space Telescope Science Institute. https://jwst.stsci.edu/about-jwst.</a:t>
            </a:r>
          </a:p>
          <a:p>
            <a:pPr marL="342900" marR="0" lvl="0" indent="-342900" fontAlgn="base">
              <a:spcBef>
                <a:spcPts val="0"/>
              </a:spcBef>
              <a:spcAft>
                <a:spcPts val="0"/>
              </a:spcAft>
              <a:buFont typeface="+mj-lt"/>
              <a:buAutoNum type="arabicPeriod"/>
              <a:tabLst>
                <a:tab pos="228600" algn="l"/>
              </a:tabLst>
            </a:pPr>
            <a:r>
              <a:rPr lang="en-US"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“Webb Telescope Science Themes,” NASA GSFC, </a:t>
            </a:r>
            <a:r>
              <a:rPr lang="en-US" sz="1800" u="sng"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hlinkClick r:id="rId5">
                  <a:extLst>
                    <a:ext uri="{A12FA001-AC4F-418D-AE19-62706E023703}">
                      <ahyp:hlinkClr xmlns:ahyp="http://schemas.microsoft.com/office/drawing/2018/hyperlinkcolor" val="tx"/>
                    </a:ext>
                  </a:extLst>
                </a:hlinkClick>
              </a:rPr>
              <a:t>https://jwst.nasa.gov/science.html</a:t>
            </a:r>
            <a:r>
              <a:rPr lang="en-US"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a:t>
            </a:r>
          </a:p>
          <a:p>
            <a:pPr marL="342900" marR="0" lvl="0" indent="-342900" fontAlgn="base">
              <a:spcBef>
                <a:spcPts val="0"/>
              </a:spcBef>
              <a:spcAft>
                <a:spcPts val="0"/>
              </a:spcAft>
              <a:buFont typeface="+mj-lt"/>
              <a:buAutoNum type="arabicPeriod"/>
              <a:tabLst>
                <a:tab pos="228600" algn="l"/>
              </a:tabLst>
            </a:pPr>
            <a:r>
              <a:rPr lang="en-US"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 “Contamination Control and Hardware Processing Solutions,” Burns, et al, NASA, 5-537166.</a:t>
            </a:r>
          </a:p>
          <a:p>
            <a:pPr marL="342900" marR="0" lvl="0" indent="-342900" fontAlgn="base">
              <a:spcBef>
                <a:spcPts val="0"/>
              </a:spcBef>
              <a:spcAft>
                <a:spcPts val="0"/>
              </a:spcAft>
              <a:buFont typeface="+mj-lt"/>
              <a:buAutoNum type="arabicPeriod"/>
              <a:tabLst>
                <a:tab pos="228600" algn="l"/>
              </a:tabLst>
            </a:pPr>
            <a:r>
              <a:rPr lang="en-US"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“The Next Generation Space Telescope, A Presentation to the NGST Study Office,” Goddard-Led Study Team, August 1996</a:t>
            </a:r>
          </a:p>
          <a:p>
            <a:pPr marL="342900" marR="0" lvl="0" indent="-342900" fontAlgn="base">
              <a:spcBef>
                <a:spcPts val="0"/>
              </a:spcBef>
              <a:spcAft>
                <a:spcPts val="0"/>
              </a:spcAft>
              <a:buFont typeface="+mj-lt"/>
              <a:buAutoNum type="arabicPeriod"/>
              <a:tabLst>
                <a:tab pos="228600" algn="l"/>
              </a:tabLst>
            </a:pPr>
            <a:r>
              <a:rPr lang="en-US"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 “Webb Telescope Works. Perfectly.”, Cowing, K., March 16, 2022. </a:t>
            </a:r>
            <a:r>
              <a:rPr lang="en-US" sz="1800" u="sng"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hlinkClick r:id="rId6">
                  <a:extLst>
                    <a:ext uri="{A12FA001-AC4F-418D-AE19-62706E023703}">
                      <ahyp:hlinkClr xmlns:ahyp="http://schemas.microsoft.com/office/drawing/2018/hyperlinkcolor" val="tx"/>
                    </a:ext>
                  </a:extLst>
                </a:hlinkClick>
              </a:rPr>
              <a:t>http://nasawatch.com/archives/2022/03/webb-space-tele-4.html</a:t>
            </a:r>
            <a:r>
              <a:rPr lang="en-US"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a:t>
            </a:r>
          </a:p>
          <a:p>
            <a:pPr marL="342900" marR="0" lvl="0" indent="-342900" fontAlgn="base">
              <a:spcBef>
                <a:spcPts val="0"/>
              </a:spcBef>
              <a:spcAft>
                <a:spcPts val="0"/>
              </a:spcAft>
              <a:buFont typeface="+mj-lt"/>
              <a:buAutoNum type="arabicPeriod"/>
              <a:tabLst>
                <a:tab pos="228600" algn="l"/>
              </a:tabLst>
            </a:pPr>
            <a:r>
              <a:rPr lang="en-US" sz="1800" dirty="0">
                <a:solidFill>
                  <a:schemeClr val="bg1"/>
                </a:solidFill>
                <a:effectLst/>
                <a:latin typeface="Helvetica" panose="020B0604020202020204" pitchFamily="34" charset="0"/>
                <a:ea typeface="Times New Roman" panose="02020603050405020304" pitchFamily="18" charset="0"/>
                <a:cs typeface="Helvetica" panose="020B0604020202020204" pitchFamily="34" charset="0"/>
              </a:rPr>
              <a:t>Brieda, Lubos., "Numerical study of water ice and molecular contamination build up during JWST deployment," Proc. SPIE 1224-3, (2022).</a:t>
            </a:r>
          </a:p>
          <a:p>
            <a:endParaRPr lang="en-US" dirty="0">
              <a:solidFill>
                <a:schemeClr val="bg1"/>
              </a:solidFill>
              <a:latin typeface="Helvetica" panose="020B0604020202020204" pitchFamily="34" charset="0"/>
              <a:cs typeface="Helvetica" panose="020B0604020202020204" pitchFamily="34" charset="0"/>
            </a:endParaRPr>
          </a:p>
          <a:p>
            <a:endParaRPr lang="en-US" dirty="0">
              <a:solidFill>
                <a:schemeClr val="bg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67425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Illustration of the Webb Space Telescope.">
            <a:extLst>
              <a:ext uri="{FF2B5EF4-FFF2-40B4-BE49-F238E27FC236}">
                <a16:creationId xmlns:a16="http://schemas.microsoft.com/office/drawing/2014/main" id="{79573717-7A32-7142-8EAA-8926BB97EB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6" y="0"/>
            <a:ext cx="12188488" cy="6858000"/>
          </a:xfrm>
          <a:prstGeom prst="rect">
            <a:avLst/>
          </a:prstGeom>
        </p:spPr>
      </p:pic>
      <p:pic>
        <p:nvPicPr>
          <p:cNvPr id="6" name="Picture 5">
            <a:extLst>
              <a:ext uri="{FF2B5EF4-FFF2-40B4-BE49-F238E27FC236}">
                <a16:creationId xmlns:a16="http://schemas.microsoft.com/office/drawing/2014/main" id="{83188C57-16C0-114D-87AF-5B029379D0B7}"/>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
            <a:ext cx="12192000" cy="118625"/>
          </a:xfrm>
          <a:prstGeom prst="rect">
            <a:avLst/>
          </a:prstGeom>
        </p:spPr>
      </p:pic>
      <p:sp>
        <p:nvSpPr>
          <p:cNvPr id="9" name="TextBox 8">
            <a:extLst>
              <a:ext uri="{FF2B5EF4-FFF2-40B4-BE49-F238E27FC236}">
                <a16:creationId xmlns:a16="http://schemas.microsoft.com/office/drawing/2014/main" id="{E4662DB7-D7DE-B148-92D3-A93DEF0074BC}"/>
              </a:ext>
            </a:extLst>
          </p:cNvPr>
          <p:cNvSpPr txBox="1"/>
          <p:nvPr/>
        </p:nvSpPr>
        <p:spPr>
          <a:xfrm>
            <a:off x="8422317" y="5170610"/>
            <a:ext cx="337426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C000"/>
                </a:solidFill>
                <a:effectLst/>
                <a:uLnTx/>
                <a:uFillTx/>
                <a:latin typeface="Helvetica" pitchFamily="2" charset="0"/>
                <a:ea typeface="+mn-ea"/>
                <a:cs typeface="+mn-cs"/>
              </a:rPr>
              <a:t>Questions?</a:t>
            </a:r>
          </a:p>
        </p:txBody>
      </p:sp>
      <p:cxnSp>
        <p:nvCxnSpPr>
          <p:cNvPr id="11" name="Straight Connector 10">
            <a:extLst>
              <a:ext uri="{FF2B5EF4-FFF2-40B4-BE49-F238E27FC236}">
                <a16:creationId xmlns:a16="http://schemas.microsoft.com/office/drawing/2014/main" id="{B47CA0BA-79F3-004F-9CC0-43FE5CA4DF8C}"/>
              </a:ext>
            </a:extLst>
          </p:cNvPr>
          <p:cNvCxnSpPr>
            <a:cxnSpLocks/>
          </p:cNvCxnSpPr>
          <p:nvPr/>
        </p:nvCxnSpPr>
        <p:spPr>
          <a:xfrm>
            <a:off x="8590082" y="6057901"/>
            <a:ext cx="3582575" cy="0"/>
          </a:xfrm>
          <a:prstGeom prst="line">
            <a:avLst/>
          </a:prstGeom>
          <a:ln w="19050"/>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9518231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47224</TotalTime>
  <Words>3021</Words>
  <Application>Microsoft Office PowerPoint</Application>
  <PresentationFormat>Widescreen</PresentationFormat>
  <Paragraphs>267</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Times New Roman</vt:lpstr>
      <vt:lpstr>Calibri Light</vt:lpstr>
      <vt:lpstr>Helvetica</vt:lpstr>
      <vt:lpstr>Calibri</vt:lpstr>
      <vt:lpstr>Arial</vt:lpstr>
      <vt:lpstr>Office Theme</vt:lpstr>
      <vt:lpstr>Obtaining cryogenic molecular transport data for analysis (1224-4)</vt:lpstr>
      <vt:lpstr>In-Board Hinge (IBH) and Secondary Mirror (SM)</vt:lpstr>
      <vt:lpstr>Secondary Mirror Temperature during Commissioning </vt:lpstr>
      <vt:lpstr>IBH Single Layer Insulation (SLI) Blanketing Improvements </vt:lpstr>
      <vt:lpstr>Aeroglaze Z307 Outgassing test (ASTM E 1559 test) </vt:lpstr>
      <vt:lpstr>Engineering Test Unit (ETU) Outgassing Test Preparation</vt:lpstr>
      <vt:lpstr>Engineering Test Unit (ETU) Outgassing Test Results </vt:lpstr>
      <vt:lpstr>Discussion </vt:lpstr>
      <vt:lpstr>PowerPoint Presentation</vt:lpstr>
      <vt:lpstr>References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huijo kang</dc:creator>
  <cp:lastModifiedBy>Elaine</cp:lastModifiedBy>
  <cp:revision>679</cp:revision>
  <cp:lastPrinted>2021-09-01T17:32:15Z</cp:lastPrinted>
  <dcterms:created xsi:type="dcterms:W3CDTF">2021-01-13T01:35:39Z</dcterms:created>
  <dcterms:modified xsi:type="dcterms:W3CDTF">2022-08-12T12:16:05Z</dcterms:modified>
</cp:coreProperties>
</file>