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79" r:id="rId2"/>
    <p:sldId id="281" r:id="rId3"/>
    <p:sldId id="280" r:id="rId4"/>
    <p:sldId id="26037" r:id="rId5"/>
    <p:sldId id="25918" r:id="rId6"/>
    <p:sldId id="25970" r:id="rId7"/>
    <p:sldId id="25980" r:id="rId8"/>
    <p:sldId id="25991" r:id="rId9"/>
    <p:sldId id="26049" r:id="rId10"/>
    <p:sldId id="26050" r:id="rId11"/>
    <p:sldId id="26051" r:id="rId12"/>
    <p:sldId id="284" r:id="rId13"/>
    <p:sldId id="287" r:id="rId14"/>
    <p:sldId id="286" r:id="rId15"/>
    <p:sldId id="26052" r:id="rId16"/>
    <p:sldId id="292" r:id="rId17"/>
    <p:sldId id="296"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866" autoAdjust="0"/>
    <p:restoredTop sz="94660"/>
  </p:normalViewPr>
  <p:slideViewPr>
    <p:cSldViewPr snapToGrid="0">
      <p:cViewPr>
        <p:scale>
          <a:sx n="67" d="100"/>
          <a:sy n="67" d="100"/>
        </p:scale>
        <p:origin x="868"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BDB70F-91B5-421E-9CF5-46C4F985DB35}" type="datetimeFigureOut">
              <a:rPr lang="en-US" smtClean="0"/>
              <a:t>8/12/2022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165A41-912A-4CCF-B8F4-BE889EA99088}" type="slidenum">
              <a:rPr lang="en-US" smtClean="0"/>
              <a:t>‹#›</a:t>
            </a:fld>
            <a:endParaRPr lang="en-US"/>
          </a:p>
        </p:txBody>
      </p:sp>
    </p:spTree>
    <p:extLst>
      <p:ext uri="{BB962C8B-B14F-4D97-AF65-F5344CB8AC3E}">
        <p14:creationId xmlns:p14="http://schemas.microsoft.com/office/powerpoint/2010/main" val="1597480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solarsystem.nasa.gov/resources/754/what-is-a-lagrange-point/" TargetMode="External"/><Relationship Id="rId7" Type="http://schemas.openxmlformats.org/officeDocument/2006/relationships/hyperlink" Target="https://webbtelescope.org/webb-science/the-observatory"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webbtelescope.org/news" TargetMode="External"/><Relationship Id="rId5" Type="http://schemas.openxmlformats.org/officeDocument/2006/relationships/hyperlink" Target="https://webbtelescope.org/news/news-releases" TargetMode="External"/><Relationship Id="rId4" Type="http://schemas.openxmlformats.org/officeDocument/2006/relationships/hyperlink" Target="https://www.flickr.com/photos/nasawebbtelescope/51886649707" TargetMode="Externa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s://webbtelescope.org/contents/media/images/4193-Image" TargetMode="External"/><Relationship Id="rId3" Type="http://schemas.openxmlformats.org/officeDocument/2006/relationships/hyperlink" Target="https://webbtelescope.org/news/news-releases" TargetMode="External"/><Relationship Id="rId7" Type="http://schemas.openxmlformats.org/officeDocument/2006/relationships/hyperlink" Target="https://hubblesite.org/contents/media/images/2007/16/2099-Image.html"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s://hubblesite.org/contents/media/images/2009/25/2606-Image.html" TargetMode="External"/><Relationship Id="rId5" Type="http://schemas.openxmlformats.org/officeDocument/2006/relationships/hyperlink" Target="https://webbtelescope.org/contents/media/images/2021/004/01EX2AXKF1EKA0J7K1965PCNBC" TargetMode="External"/><Relationship Id="rId4" Type="http://schemas.openxmlformats.org/officeDocument/2006/relationships/hyperlink" Target="https://webbtelescope.org/news"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Complete FAQs: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Why do we have to wait so long between Webb’s launch and its first images?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the six months after launch, Webb underwent a complex commissioning process. This included:</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Deployments: This began when the telescope launched, on December 25, 2021, and continued for about 30 days. In a series of steps, Webb unfolded from its compact launch configuration. This included deploying, tensioning, and separating Webb’s sunshield, extending its secondary mirror support structure, and unfolding the wings of the primary mirror.</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Telescope mirror alignments: This began just a month after launch and continued for about three months. Teams aligned Webb’s 18 hexagonal mirror segments so that they work together as one and are in focus for all of Webb’s four science instruments.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Science instrument calibrations: This began about four months after launch and continued for approximately two months. Webb’s instruments underwent a series of calibrations and tests. Engineers and scientists tested each mode to verify they are working as expected, understand their performance, and learn how to optimally extract science information.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During the deployment and alignment phases of commissioning, Webb cooled to its operating temperature. This slow, controlled cooling was necessary to prevent water that was outgassing from Webb to form ice on Webb’s optics and detectors and cold radiator surfaces, which would degrade the telescope’s performance.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How much data will Webb transmit each day?</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Webb can downlink at least 57.2 gigabytes of recorded science data each day, with a maximum data rate of 28 megabits per second.</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How long does data take to travel from Webb to Earth?</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Traveling at the speed of light, it takes about 5 seconds for data to travel from Webb in its orbit around </a:t>
            </a:r>
            <a:r>
              <a:rPr lang="en-US" sz="1200" kern="1200" dirty="0" err="1">
                <a:solidFill>
                  <a:schemeClr val="tx1"/>
                </a:solidFill>
                <a:effectLst/>
                <a:latin typeface="+mn-lt"/>
                <a:ea typeface="+mn-ea"/>
                <a:cs typeface="+mn-cs"/>
              </a:rPr>
              <a:t>L2</a:t>
            </a:r>
            <a:r>
              <a:rPr lang="en-US" sz="1200" kern="1200" dirty="0">
                <a:solidFill>
                  <a:schemeClr val="tx1"/>
                </a:solidFill>
                <a:effectLst/>
                <a:latin typeface="+mn-lt"/>
                <a:ea typeface="+mn-ea"/>
                <a:cs typeface="+mn-cs"/>
              </a:rPr>
              <a:t> to the Earth. All communications are routed through NASA’s Deep Space Network, with three ground stations located in Canberra, Australia, Madrid, Spain, and Goldstone, California.</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Which frequencies do we use to communicate with the telescope?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S-band frequencies are used for command uplink, low-rate telemetry downlink, and ranging. Ka-band frequencies are used for high rate downlink of science data and telemetry. </a:t>
            </a:r>
          </a:p>
          <a:p>
            <a:r>
              <a:rPr lang="en-US" sz="1200" b="1"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What is a Lagrange point?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Lagrange points, discovered by mathematician Joseph Louis Lagrange, are special equilibrium points for small objects (like a spacecraft or an asteroid) orbiting two much larger objects (like the Earth and the Sun). At these points in space, the gravity of the two large objects balance the orbital motion of the third object. Lagrange points can be used by spacecraft to reduce propellant consumption needed to remain in position.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There are five Lagrange points for any system, labeled </a:t>
            </a:r>
            <a:r>
              <a:rPr lang="en-US" sz="1200" kern="1200" dirty="0" err="1">
                <a:solidFill>
                  <a:schemeClr val="tx1"/>
                </a:solidFill>
                <a:effectLst/>
                <a:latin typeface="+mn-lt"/>
                <a:ea typeface="+mn-ea"/>
                <a:cs typeface="+mn-cs"/>
              </a:rPr>
              <a:t>L1</a:t>
            </a:r>
            <a:r>
              <a:rPr lang="en-US" sz="1200" kern="1200" dirty="0">
                <a:solidFill>
                  <a:schemeClr val="tx1"/>
                </a:solidFill>
                <a:effectLst/>
                <a:latin typeface="+mn-lt"/>
                <a:ea typeface="+mn-ea"/>
                <a:cs typeface="+mn-cs"/>
              </a:rPr>
              <a:t> to </a:t>
            </a:r>
            <a:r>
              <a:rPr lang="en-US" sz="1200" kern="1200" dirty="0" err="1">
                <a:solidFill>
                  <a:schemeClr val="tx1"/>
                </a:solidFill>
                <a:effectLst/>
                <a:latin typeface="+mn-lt"/>
                <a:ea typeface="+mn-ea"/>
                <a:cs typeface="+mn-cs"/>
              </a:rPr>
              <a:t>L5</a:t>
            </a:r>
            <a:r>
              <a:rPr lang="en-US" sz="1200" kern="1200" dirty="0">
                <a:solidFill>
                  <a:schemeClr val="tx1"/>
                </a:solidFill>
                <a:effectLst/>
                <a:latin typeface="+mn-lt"/>
                <a:ea typeface="+mn-ea"/>
                <a:cs typeface="+mn-cs"/>
              </a:rPr>
              <a:t>. Of the five points, three are unstable and two are stable. The unstable Lagrange points—</a:t>
            </a:r>
            <a:r>
              <a:rPr lang="en-US" sz="1200" kern="1200" dirty="0" err="1">
                <a:solidFill>
                  <a:schemeClr val="tx1"/>
                </a:solidFill>
                <a:effectLst/>
                <a:latin typeface="+mn-lt"/>
                <a:ea typeface="+mn-ea"/>
                <a:cs typeface="+mn-cs"/>
              </a:rPr>
              <a:t>L1</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L2</a:t>
            </a:r>
            <a:r>
              <a:rPr lang="en-US" sz="1200" kern="1200" dirty="0">
                <a:solidFill>
                  <a:schemeClr val="tx1"/>
                </a:solidFill>
                <a:effectLst/>
                <a:latin typeface="+mn-lt"/>
                <a:ea typeface="+mn-ea"/>
                <a:cs typeface="+mn-cs"/>
              </a:rPr>
              <a:t>, and </a:t>
            </a:r>
            <a:r>
              <a:rPr lang="en-US" sz="1200" kern="1200" dirty="0" err="1">
                <a:solidFill>
                  <a:schemeClr val="tx1"/>
                </a:solidFill>
                <a:effectLst/>
                <a:latin typeface="+mn-lt"/>
                <a:ea typeface="+mn-ea"/>
                <a:cs typeface="+mn-cs"/>
              </a:rPr>
              <a:t>L3</a:t>
            </a:r>
            <a:r>
              <a:rPr lang="en-US" sz="1200" kern="1200" dirty="0">
                <a:solidFill>
                  <a:schemeClr val="tx1"/>
                </a:solidFill>
                <a:effectLst/>
                <a:latin typeface="+mn-lt"/>
                <a:ea typeface="+mn-ea"/>
                <a:cs typeface="+mn-cs"/>
              </a:rPr>
              <a:t>—lie along the line connecting the two large masses. Spacecraft orbiting at these points need to perform station keeping to remain in their orbits, by periodically expending small amounts of propellant. The stable Lagrange points—</a:t>
            </a:r>
            <a:r>
              <a:rPr lang="en-US" sz="1200" kern="1200" dirty="0" err="1">
                <a:solidFill>
                  <a:schemeClr val="tx1"/>
                </a:solidFill>
                <a:effectLst/>
                <a:latin typeface="+mn-lt"/>
                <a:ea typeface="+mn-ea"/>
                <a:cs typeface="+mn-cs"/>
              </a:rPr>
              <a:t>L4</a:t>
            </a:r>
            <a:r>
              <a:rPr lang="en-US" sz="1200" kern="1200" dirty="0">
                <a:solidFill>
                  <a:schemeClr val="tx1"/>
                </a:solidFill>
                <a:effectLst/>
                <a:latin typeface="+mn-lt"/>
                <a:ea typeface="+mn-ea"/>
                <a:cs typeface="+mn-cs"/>
              </a:rPr>
              <a:t> and </a:t>
            </a:r>
            <a:r>
              <a:rPr lang="en-US" sz="1200" kern="1200" dirty="0" err="1">
                <a:solidFill>
                  <a:schemeClr val="tx1"/>
                </a:solidFill>
                <a:effectLst/>
                <a:latin typeface="+mn-lt"/>
                <a:ea typeface="+mn-ea"/>
                <a:cs typeface="+mn-cs"/>
              </a:rPr>
              <a:t>L5</a:t>
            </a:r>
            <a:r>
              <a:rPr lang="en-US" sz="1200" kern="1200" dirty="0">
                <a:solidFill>
                  <a:schemeClr val="tx1"/>
                </a:solidFill>
                <a:effectLst/>
                <a:latin typeface="+mn-lt"/>
                <a:ea typeface="+mn-ea"/>
                <a:cs typeface="+mn-cs"/>
              </a:rPr>
              <a:t>—occur at the apex of two equilateral triangles that have the large masses at their vertices. </a:t>
            </a:r>
            <a:r>
              <a:rPr lang="en-US" sz="1200" kern="1200" dirty="0" err="1">
                <a:solidFill>
                  <a:schemeClr val="tx1"/>
                </a:solidFill>
                <a:effectLst/>
                <a:latin typeface="+mn-lt"/>
                <a:ea typeface="+mn-ea"/>
                <a:cs typeface="+mn-cs"/>
              </a:rPr>
              <a:t>L4</a:t>
            </a:r>
            <a:r>
              <a:rPr lang="en-US" sz="1200" kern="1200" dirty="0">
                <a:solidFill>
                  <a:schemeClr val="tx1"/>
                </a:solidFill>
                <a:effectLst/>
                <a:latin typeface="+mn-lt"/>
                <a:ea typeface="+mn-ea"/>
                <a:cs typeface="+mn-cs"/>
              </a:rPr>
              <a:t> leads the orbit of Earth and </a:t>
            </a:r>
            <a:r>
              <a:rPr lang="en-US" sz="1200" kern="1200" dirty="0" err="1">
                <a:solidFill>
                  <a:schemeClr val="tx1"/>
                </a:solidFill>
                <a:effectLst/>
                <a:latin typeface="+mn-lt"/>
                <a:ea typeface="+mn-ea"/>
                <a:cs typeface="+mn-cs"/>
              </a:rPr>
              <a:t>L5</a:t>
            </a:r>
            <a:r>
              <a:rPr lang="en-US" sz="1200" kern="1200" dirty="0">
                <a:solidFill>
                  <a:schemeClr val="tx1"/>
                </a:solidFill>
                <a:effectLst/>
                <a:latin typeface="+mn-lt"/>
                <a:ea typeface="+mn-ea"/>
                <a:cs typeface="+mn-cs"/>
              </a:rPr>
              <a:t> follows.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See the diagram here: </a:t>
            </a:r>
            <a:r>
              <a:rPr lang="en-US" sz="1200" u="sng" kern="1200" dirty="0">
                <a:solidFill>
                  <a:schemeClr val="tx1"/>
                </a:solidFill>
                <a:effectLst/>
                <a:latin typeface="+mn-lt"/>
                <a:ea typeface="+mn-ea"/>
                <a:cs typeface="+mn-cs"/>
                <a:hlinkClick r:id="rId3"/>
              </a:rPr>
              <a:t>https://solarsystem.nasa.gov/resources/754/what-is-a-lagrange-point/</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Webb orbits around the second Sun-Earth Lagrange point (</a:t>
            </a:r>
            <a:r>
              <a:rPr lang="en-US" sz="1200" kern="1200" dirty="0" err="1">
                <a:solidFill>
                  <a:schemeClr val="tx1"/>
                </a:solidFill>
                <a:effectLst/>
                <a:latin typeface="+mn-lt"/>
                <a:ea typeface="+mn-ea"/>
                <a:cs typeface="+mn-cs"/>
              </a:rPr>
              <a:t>L2</a:t>
            </a:r>
            <a:r>
              <a:rPr lang="en-US" sz="1200" kern="1200" dirty="0">
                <a:solidFill>
                  <a:schemeClr val="tx1"/>
                </a:solidFill>
                <a:effectLst/>
                <a:latin typeface="+mn-lt"/>
                <a:ea typeface="+mn-ea"/>
                <a:cs typeface="+mn-cs"/>
              </a:rPr>
              <a:t>). This point is approximately 1.5 million kilometers (930,000 miles) from Earth, “behind” the Earth as viewed from the Sun. All Lagrange points move in lockstep with the Earth as it rotates around the Sun, completing an orbit in one year.</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Are there other spacecraft that orbit at </a:t>
            </a:r>
            <a:r>
              <a:rPr lang="en-US" sz="1200" b="1" kern="1200" dirty="0" err="1">
                <a:solidFill>
                  <a:schemeClr val="tx1"/>
                </a:solidFill>
                <a:effectLst/>
                <a:latin typeface="+mn-lt"/>
                <a:ea typeface="+mn-ea"/>
                <a:cs typeface="+mn-cs"/>
              </a:rPr>
              <a:t>L2</a:t>
            </a:r>
            <a:r>
              <a:rPr lang="en-US" sz="1200" b="1"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Yes. There are several spacecraft that orbit or have orbited at </a:t>
            </a:r>
            <a:r>
              <a:rPr lang="en-US" sz="1200" kern="1200" dirty="0" err="1">
                <a:solidFill>
                  <a:schemeClr val="tx1"/>
                </a:solidFill>
                <a:effectLst/>
                <a:latin typeface="+mn-lt"/>
                <a:ea typeface="+mn-ea"/>
                <a:cs typeface="+mn-cs"/>
              </a:rPr>
              <a:t>L2</a:t>
            </a:r>
            <a:r>
              <a:rPr lang="en-US" sz="1200" kern="1200" dirty="0">
                <a:solidFill>
                  <a:schemeClr val="tx1"/>
                </a:solidFill>
                <a:effectLst/>
                <a:latin typeface="+mn-lt"/>
                <a:ea typeface="+mn-ea"/>
                <a:cs typeface="+mn-cs"/>
              </a:rPr>
              <a:t>. They include the Herschel Space Observatory, the Gaia space observatory, the Planck space observatory, and the Wilkinson Microwave Anisotropy Probe (</a:t>
            </a:r>
            <a:r>
              <a:rPr lang="en-US" sz="1200" kern="1200" dirty="0" err="1">
                <a:solidFill>
                  <a:schemeClr val="tx1"/>
                </a:solidFill>
                <a:effectLst/>
                <a:latin typeface="+mn-lt"/>
                <a:ea typeface="+mn-ea"/>
                <a:cs typeface="+mn-cs"/>
              </a:rPr>
              <a:t>WMAP</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Does Webb orbit exactly at </a:t>
            </a:r>
            <a:r>
              <a:rPr lang="en-US" sz="1200" b="1" kern="1200" dirty="0" err="1">
                <a:solidFill>
                  <a:schemeClr val="tx1"/>
                </a:solidFill>
                <a:effectLst/>
                <a:latin typeface="+mn-lt"/>
                <a:ea typeface="+mn-ea"/>
                <a:cs typeface="+mn-cs"/>
              </a:rPr>
              <a:t>L2</a:t>
            </a:r>
            <a:r>
              <a:rPr lang="en-US" sz="1200" b="1"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No. Webb will orbit around </a:t>
            </a:r>
            <a:r>
              <a:rPr lang="en-US" sz="1200" kern="1200" dirty="0" err="1">
                <a:solidFill>
                  <a:schemeClr val="tx1"/>
                </a:solidFill>
                <a:effectLst/>
                <a:latin typeface="+mn-lt"/>
                <a:ea typeface="+mn-ea"/>
                <a:cs typeface="+mn-cs"/>
              </a:rPr>
              <a:t>L2</a:t>
            </a:r>
            <a:r>
              <a:rPr lang="en-US" sz="1200" kern="1200" dirty="0">
                <a:solidFill>
                  <a:schemeClr val="tx1"/>
                </a:solidFill>
                <a:effectLst/>
                <a:latin typeface="+mn-lt"/>
                <a:ea typeface="+mn-ea"/>
                <a:cs typeface="+mn-cs"/>
              </a:rPr>
              <a:t>, not sit stationary precisely at </a:t>
            </a:r>
            <a:r>
              <a:rPr lang="en-US" sz="1200" kern="1200" dirty="0" err="1">
                <a:solidFill>
                  <a:schemeClr val="tx1"/>
                </a:solidFill>
                <a:effectLst/>
                <a:latin typeface="+mn-lt"/>
                <a:ea typeface="+mn-ea"/>
                <a:cs typeface="+mn-cs"/>
              </a:rPr>
              <a:t>L2</a:t>
            </a:r>
            <a:r>
              <a:rPr lang="en-US" sz="1200" kern="1200" dirty="0">
                <a:solidFill>
                  <a:schemeClr val="tx1"/>
                </a:solidFill>
                <a:effectLst/>
                <a:latin typeface="+mn-lt"/>
                <a:ea typeface="+mn-ea"/>
                <a:cs typeface="+mn-cs"/>
              </a:rPr>
              <a:t>. If Webb were located exactly at </a:t>
            </a:r>
            <a:r>
              <a:rPr lang="en-US" sz="1200" kern="1200" dirty="0" err="1">
                <a:solidFill>
                  <a:schemeClr val="tx1"/>
                </a:solidFill>
                <a:effectLst/>
                <a:latin typeface="+mn-lt"/>
                <a:ea typeface="+mn-ea"/>
                <a:cs typeface="+mn-cs"/>
              </a:rPr>
              <a:t>L2</a:t>
            </a:r>
            <a:r>
              <a:rPr lang="en-US" sz="1200" kern="1200" dirty="0">
                <a:solidFill>
                  <a:schemeClr val="tx1"/>
                </a:solidFill>
                <a:effectLst/>
                <a:latin typeface="+mn-lt"/>
                <a:ea typeface="+mn-ea"/>
                <a:cs typeface="+mn-cs"/>
              </a:rPr>
              <a:t>, it would see the Sun eclipsed by the Earth, blocking the power it receives on its solar arrays. Webb loops around </a:t>
            </a:r>
            <a:r>
              <a:rPr lang="en-US" sz="1200" kern="1200" dirty="0" err="1">
                <a:solidFill>
                  <a:schemeClr val="tx1"/>
                </a:solidFill>
                <a:effectLst/>
                <a:latin typeface="+mn-lt"/>
                <a:ea typeface="+mn-ea"/>
                <a:cs typeface="+mn-cs"/>
              </a:rPr>
              <a:t>L2</a:t>
            </a:r>
            <a:r>
              <a:rPr lang="en-US" sz="1200" kern="1200" dirty="0">
                <a:solidFill>
                  <a:schemeClr val="tx1"/>
                </a:solidFill>
                <a:effectLst/>
                <a:latin typeface="+mn-lt"/>
                <a:ea typeface="+mn-ea"/>
                <a:cs typeface="+mn-cs"/>
              </a:rPr>
              <a:t> in a six-month, tilted, elliptical orbit, which is slightly larger than the size of the Moon’s orbit around the Earth. This ensures that spacecraft never falls into the shadow of the Earth or the Moon—and remains charged.  Here is a diagram of the obit to scale: </a:t>
            </a:r>
            <a:r>
              <a:rPr lang="en-US" sz="1200" u="sng" kern="1200" dirty="0">
                <a:solidFill>
                  <a:schemeClr val="tx1"/>
                </a:solidFill>
                <a:effectLst/>
                <a:latin typeface="+mn-lt"/>
                <a:ea typeface="+mn-ea"/>
                <a:cs typeface="+mn-cs"/>
                <a:hlinkClick r:id="rId4"/>
              </a:rPr>
              <a:t>https://www.flickr.com/photos/nasawebbtelescope/51886649707</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What is Webb’s anticipated lifetime?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Webb will contain enough propellant for about 20 years of maneuvers at L2, and the Webb Science and Mission Operations Center at the Space Telescope Science Institute (STScI) will have the ability to adjust the science operations of the observatory to maximize potential as it ages. NASA engineered Webb so that all critical subsystems are dual or will degrade gracefully with age. For instance, the Near Infrared Camera (</a:t>
            </a:r>
            <a:r>
              <a:rPr lang="en-US" sz="1200" kern="1200" dirty="0" err="1">
                <a:solidFill>
                  <a:schemeClr val="tx1"/>
                </a:solidFill>
                <a:effectLst/>
                <a:latin typeface="+mn-lt"/>
                <a:ea typeface="+mn-ea"/>
                <a:cs typeface="+mn-cs"/>
              </a:rPr>
              <a:t>NIRCam</a:t>
            </a:r>
            <a:r>
              <a:rPr lang="en-US" sz="1200" kern="1200" dirty="0">
                <a:solidFill>
                  <a:schemeClr val="tx1"/>
                </a:solidFill>
                <a:effectLst/>
                <a:latin typeface="+mn-lt"/>
                <a:ea typeface="+mn-ea"/>
                <a:cs typeface="+mn-cs"/>
              </a:rPr>
              <a:t>) has two identical camera systems so that the optical quality can be maintained even if one fails.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How much of the sky can Webb see?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Over the course of six months, as Webb orbits the Sun with Earth, it has the ability to observe almost any point in the sky. Webb’s field of regard is limited to a 50-degree swath of the celestial sphere: About 39% of the sky is potentially visible to Webb at any given time. Because Webb must face away from objects that are warm and close enough to interfere with its ability to observe faint infrared light, it cannot observe the Sun, Mercury, Venus, Earth, the Moon, or other objects as they pass through the inner Solar System.</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Can we can service Webb?</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quick answer is no. To meet Webb’s science goals, the telescope has to be far away from the heat of the Earth. This is why the telescope had to be so thoroughly tested before launch. This isn’t the first mission that is unserviceable. Other space telescopes, such as Spitzer and Herschel, successfully completed their missions in unserviceable orbits.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What are galaxies?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A galaxy is collection of stars, gas, dust, and dark matter bound together by gravity. The smallest galaxies may contain only a few hundred thousand stars, while the largest galaxies have thousands of billions of stars. Our Milky Way galaxy 100,000 light-years across and contains about 100 billion stars, including the Sun and our solar system.</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Galaxies are classified or grouped by their shape. Round or oval galaxies are elliptical galaxies and those showing a pinwheel structure are spiral galaxies. All others are called irregular because they do not resemble elliptical or spiral galaxies.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__________________________</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Resources: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News releases: </a:t>
            </a:r>
            <a:r>
              <a:rPr lang="en-US" sz="1200" u="sng" kern="1200" dirty="0">
                <a:solidFill>
                  <a:schemeClr val="tx1"/>
                </a:solidFill>
                <a:effectLst/>
                <a:latin typeface="+mn-lt"/>
                <a:ea typeface="+mn-ea"/>
                <a:cs typeface="+mn-cs"/>
                <a:hlinkClick r:id="rId5"/>
              </a:rPr>
              <a:t>https://webbtelescope.org/news/news-releases</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How to receive our releases via email (enter your email address at the bottom of this page under “STScI Inbox Astronomy Newsletter”): </a:t>
            </a:r>
            <a:r>
              <a:rPr lang="en-US" sz="1200" u="sng" kern="1200" dirty="0">
                <a:solidFill>
                  <a:schemeClr val="tx1"/>
                </a:solidFill>
                <a:effectLst/>
                <a:latin typeface="+mn-lt"/>
                <a:ea typeface="+mn-ea"/>
                <a:cs typeface="+mn-cs"/>
                <a:hlinkClick r:id="rId6"/>
              </a:rPr>
              <a:t>https://webbtelescope.org/news</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Overview of the telescope: </a:t>
            </a:r>
            <a:r>
              <a:rPr lang="en-US" sz="1200" u="sng" kern="1200" dirty="0">
                <a:solidFill>
                  <a:schemeClr val="tx1"/>
                </a:solidFill>
                <a:effectLst/>
                <a:latin typeface="+mn-lt"/>
                <a:ea typeface="+mn-ea"/>
                <a:cs typeface="+mn-cs"/>
                <a:hlinkClick r:id="rId7"/>
              </a:rPr>
              <a:t>https://webbtelescope.org/webb-science/the-observatory</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Image Credit: NASA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95282D-E246-B147-83F5-FC2E8825650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9474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Webb is actively taking new images and spectra! There is so much in the universe it will examine.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Webb will capture light from the first generation of galaxies in the early universe, and help us map how galaxies change over time.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It will help researchers study how stars form, live, and die.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Webb will find and explore the atmospheres of distant worlds.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It will also observe planets in our own solar system, including Mars, Jupiter, Saturn, Uranus, Neptune—along with their moons. Webb will also study small bodies across the Solar System, including asteroids, comets, and Kuiper Belt objects.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Plus, the telescope will observe black holes near and far, including our Milky Way’s supermassive black hole Sagittarius A* (A-star).</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Be sure to follow Webb’s discoveries in the news! </a:t>
            </a:r>
          </a:p>
          <a:p>
            <a:r>
              <a:rPr lang="en-US" sz="1200" kern="1200" dirty="0">
                <a:solidFill>
                  <a:schemeClr val="tx1"/>
                </a:solidFill>
                <a:effectLst/>
                <a:latin typeface="+mn-lt"/>
                <a:ea typeface="+mn-ea"/>
                <a:cs typeface="+mn-cs"/>
              </a:rPr>
              <a:t>__________________________</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Ongoing/upcoming news releases: </a:t>
            </a:r>
            <a:r>
              <a:rPr lang="en-US" sz="1200" u="sng" kern="1200" dirty="0">
                <a:solidFill>
                  <a:schemeClr val="tx1"/>
                </a:solidFill>
                <a:effectLst/>
                <a:latin typeface="+mn-lt"/>
                <a:ea typeface="+mn-ea"/>
                <a:cs typeface="+mn-cs"/>
                <a:hlinkClick r:id="rId3"/>
              </a:rPr>
              <a:t>https://webbtelescope.org/news/news-releases</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Suggest to viewers that they can sign up to receive our new releases by email by entering their email address at the bottom of this page under “STScI Inbox Astronomy Newsletter”: </a:t>
            </a:r>
            <a:r>
              <a:rPr lang="en-US" sz="1200" u="sng" kern="1200" dirty="0">
                <a:solidFill>
                  <a:schemeClr val="tx1"/>
                </a:solidFill>
                <a:effectLst/>
                <a:latin typeface="+mn-lt"/>
                <a:ea typeface="+mn-ea"/>
                <a:cs typeface="+mn-cs"/>
                <a:hlinkClick r:id="rId4"/>
              </a:rPr>
              <a:t>https://webbtelescope.org/news</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Image Credits: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Early Universe: GOODS-S/</a:t>
            </a:r>
            <a:r>
              <a:rPr lang="en-US" sz="1200" kern="1200" dirty="0" err="1">
                <a:solidFill>
                  <a:schemeClr val="tx1"/>
                </a:solidFill>
                <a:effectLst/>
                <a:latin typeface="+mn-lt"/>
                <a:ea typeface="+mn-ea"/>
                <a:cs typeface="+mn-cs"/>
              </a:rPr>
              <a:t>ERS2</a:t>
            </a:r>
            <a:r>
              <a:rPr lang="en-US" sz="1200" kern="1200" dirty="0">
                <a:solidFill>
                  <a:schemeClr val="tx1"/>
                </a:solidFill>
                <a:effectLst/>
                <a:latin typeface="+mn-lt"/>
                <a:ea typeface="+mn-ea"/>
                <a:cs typeface="+mn-cs"/>
              </a:rPr>
              <a:t> Field</a:t>
            </a:r>
          </a:p>
          <a:p>
            <a:r>
              <a:rPr lang="en-US" sz="1200" kern="1200" dirty="0">
                <a:solidFill>
                  <a:schemeClr val="tx1"/>
                </a:solidFill>
                <a:effectLst/>
                <a:latin typeface="+mn-lt"/>
                <a:ea typeface="+mn-ea"/>
                <a:cs typeface="+mn-cs"/>
              </a:rPr>
              <a:t>Credit: NASA, ESA, </a:t>
            </a:r>
            <a:r>
              <a:rPr lang="en-US" sz="1200" kern="1200" dirty="0" err="1">
                <a:solidFill>
                  <a:schemeClr val="tx1"/>
                </a:solidFill>
                <a:effectLst/>
                <a:latin typeface="+mn-lt"/>
                <a:ea typeface="+mn-ea"/>
                <a:cs typeface="+mn-cs"/>
              </a:rPr>
              <a:t>Rogier</a:t>
            </a:r>
            <a:r>
              <a:rPr lang="en-US" sz="1200" kern="1200" dirty="0">
                <a:solidFill>
                  <a:schemeClr val="tx1"/>
                </a:solidFill>
                <a:effectLst/>
                <a:latin typeface="+mn-lt"/>
                <a:ea typeface="+mn-ea"/>
                <a:cs typeface="+mn-cs"/>
              </a:rPr>
              <a:t> Windhorst (ASU), S. Cohen (ASU), M. </a:t>
            </a:r>
            <a:r>
              <a:rPr lang="en-US" sz="1200" kern="1200" dirty="0" err="1">
                <a:solidFill>
                  <a:schemeClr val="tx1"/>
                </a:solidFill>
                <a:effectLst/>
                <a:latin typeface="+mn-lt"/>
                <a:ea typeface="+mn-ea"/>
                <a:cs typeface="+mn-cs"/>
              </a:rPr>
              <a:t>Mechtley</a:t>
            </a:r>
            <a:r>
              <a:rPr lang="en-US" sz="1200" kern="1200" dirty="0">
                <a:solidFill>
                  <a:schemeClr val="tx1"/>
                </a:solidFill>
                <a:effectLst/>
                <a:latin typeface="+mn-lt"/>
                <a:ea typeface="+mn-ea"/>
                <a:cs typeface="+mn-cs"/>
              </a:rPr>
              <a:t> (ASU), M. Rutkowski (ASU), Robert O'Connell (UVA), P. McCarthy (</a:t>
            </a:r>
            <a:r>
              <a:rPr lang="en-US" sz="1200" kern="1200" dirty="0" err="1">
                <a:solidFill>
                  <a:schemeClr val="tx1"/>
                </a:solidFill>
                <a:effectLst/>
                <a:latin typeface="+mn-lt"/>
                <a:ea typeface="+mn-ea"/>
                <a:cs typeface="+mn-cs"/>
              </a:rPr>
              <a:t>OCIW</a:t>
            </a:r>
            <a:r>
              <a:rPr lang="en-US" sz="1200" kern="1200" dirty="0">
                <a:solidFill>
                  <a:schemeClr val="tx1"/>
                </a:solidFill>
                <a:effectLst/>
                <a:latin typeface="+mn-lt"/>
                <a:ea typeface="+mn-ea"/>
                <a:cs typeface="+mn-cs"/>
              </a:rPr>
              <a:t>), N. Hathi (UC Riverside), R. Ryan (UC Davis), </a:t>
            </a:r>
            <a:r>
              <a:rPr lang="en-US" sz="1200" kern="1200" dirty="0" err="1">
                <a:solidFill>
                  <a:schemeClr val="tx1"/>
                </a:solidFill>
                <a:effectLst/>
                <a:latin typeface="+mn-lt"/>
                <a:ea typeface="+mn-ea"/>
                <a:cs typeface="+mn-cs"/>
              </a:rPr>
              <a:t>Haojing</a:t>
            </a:r>
            <a:r>
              <a:rPr lang="en-US" sz="1200" kern="1200" dirty="0">
                <a:solidFill>
                  <a:schemeClr val="tx1"/>
                </a:solidFill>
                <a:effectLst/>
                <a:latin typeface="+mn-lt"/>
                <a:ea typeface="+mn-ea"/>
                <a:cs typeface="+mn-cs"/>
              </a:rPr>
              <a:t> Yan (OSU), Anton M. </a:t>
            </a:r>
            <a:r>
              <a:rPr lang="en-US" sz="1200" kern="1200" dirty="0" err="1">
                <a:solidFill>
                  <a:schemeClr val="tx1"/>
                </a:solidFill>
                <a:effectLst/>
                <a:latin typeface="+mn-lt"/>
                <a:ea typeface="+mn-ea"/>
                <a:cs typeface="+mn-cs"/>
              </a:rPr>
              <a:t>Koekemoer</a:t>
            </a:r>
            <a:r>
              <a:rPr lang="en-US" sz="1200" kern="1200" dirty="0">
                <a:solidFill>
                  <a:schemeClr val="tx1"/>
                </a:solidFill>
                <a:effectLst/>
                <a:latin typeface="+mn-lt"/>
                <a:ea typeface="+mn-ea"/>
                <a:cs typeface="+mn-cs"/>
              </a:rPr>
              <a:t> (STScI) </a:t>
            </a:r>
          </a:p>
          <a:p>
            <a:r>
              <a:rPr lang="en-US" sz="1200" u="sng" kern="1200" dirty="0">
                <a:solidFill>
                  <a:schemeClr val="tx1"/>
                </a:solidFill>
                <a:effectLst/>
                <a:latin typeface="+mn-lt"/>
                <a:ea typeface="+mn-ea"/>
                <a:cs typeface="+mn-cs"/>
                <a:hlinkClick r:id="rId5"/>
              </a:rPr>
              <a:t>https://webbtelescope.org/contents/media/images/2021/004/01EX2AXKF1EKA0J7K1965PCNBC</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Galaxies over Time: Stephan’s Quintet</a:t>
            </a:r>
          </a:p>
          <a:p>
            <a:r>
              <a:rPr lang="en-US" sz="1200" kern="1200" dirty="0">
                <a:solidFill>
                  <a:schemeClr val="tx1"/>
                </a:solidFill>
                <a:effectLst/>
                <a:latin typeface="+mn-lt"/>
                <a:ea typeface="+mn-ea"/>
                <a:cs typeface="+mn-cs"/>
              </a:rPr>
              <a:t>Credit: NASA, ESA, and the Hubble </a:t>
            </a:r>
            <a:r>
              <a:rPr lang="en-US" sz="1200" kern="1200" dirty="0" err="1">
                <a:solidFill>
                  <a:schemeClr val="tx1"/>
                </a:solidFill>
                <a:effectLst/>
                <a:latin typeface="+mn-lt"/>
                <a:ea typeface="+mn-ea"/>
                <a:cs typeface="+mn-cs"/>
              </a:rPr>
              <a:t>SM4</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ERO</a:t>
            </a:r>
            <a:r>
              <a:rPr lang="en-US" sz="1200" kern="1200" dirty="0">
                <a:solidFill>
                  <a:schemeClr val="tx1"/>
                </a:solidFill>
                <a:effectLst/>
                <a:latin typeface="+mn-lt"/>
                <a:ea typeface="+mn-ea"/>
                <a:cs typeface="+mn-cs"/>
              </a:rPr>
              <a:t> Team</a:t>
            </a:r>
          </a:p>
          <a:p>
            <a:r>
              <a:rPr lang="en-US" sz="1200" u="sng" kern="1200" dirty="0">
                <a:solidFill>
                  <a:schemeClr val="tx1"/>
                </a:solidFill>
                <a:effectLst/>
                <a:latin typeface="+mn-lt"/>
                <a:ea typeface="+mn-ea"/>
                <a:cs typeface="+mn-cs"/>
                <a:hlinkClick r:id="rId6"/>
              </a:rPr>
              <a:t>https://hubblesite.org/contents/media/images/2009/25/2606-Image.html</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Star Lifecycle: Carina Nebula</a:t>
            </a:r>
          </a:p>
          <a:p>
            <a:r>
              <a:rPr lang="en-US" sz="1200" kern="1200" dirty="0">
                <a:solidFill>
                  <a:schemeClr val="tx1"/>
                </a:solidFill>
                <a:effectLst/>
                <a:latin typeface="+mn-lt"/>
                <a:ea typeface="+mn-ea"/>
                <a:cs typeface="+mn-cs"/>
              </a:rPr>
              <a:t>Credit: Hubble Image: NASA, ESA, N. Smith (University of California, Berkeley), and The Hubble Heritage Team (STScI/AURA); </a:t>
            </a:r>
            <a:r>
              <a:rPr lang="en-US" sz="1200" kern="1200" dirty="0" err="1">
                <a:solidFill>
                  <a:schemeClr val="tx1"/>
                </a:solidFill>
                <a:effectLst/>
                <a:latin typeface="+mn-lt"/>
                <a:ea typeface="+mn-ea"/>
                <a:cs typeface="+mn-cs"/>
              </a:rPr>
              <a:t>CTIO</a:t>
            </a:r>
            <a:r>
              <a:rPr lang="en-US" sz="1200" kern="1200" dirty="0">
                <a:solidFill>
                  <a:schemeClr val="tx1"/>
                </a:solidFill>
                <a:effectLst/>
                <a:latin typeface="+mn-lt"/>
                <a:ea typeface="+mn-ea"/>
                <a:cs typeface="+mn-cs"/>
              </a:rPr>
              <a:t> Image: N. Smith (University of California, Berkeley) and </a:t>
            </a:r>
            <a:r>
              <a:rPr lang="en-US" sz="1200" kern="1200" dirty="0" err="1">
                <a:solidFill>
                  <a:schemeClr val="tx1"/>
                </a:solidFill>
                <a:effectLst/>
                <a:latin typeface="+mn-lt"/>
                <a:ea typeface="+mn-ea"/>
                <a:cs typeface="+mn-cs"/>
              </a:rPr>
              <a:t>NOAO</a:t>
            </a:r>
            <a:r>
              <a:rPr lang="en-US" sz="1200" kern="1200" dirty="0">
                <a:solidFill>
                  <a:schemeClr val="tx1"/>
                </a:solidFill>
                <a:effectLst/>
                <a:latin typeface="+mn-lt"/>
                <a:ea typeface="+mn-ea"/>
                <a:cs typeface="+mn-cs"/>
              </a:rPr>
              <a:t>/AURA/NSF</a:t>
            </a:r>
          </a:p>
          <a:p>
            <a:r>
              <a:rPr lang="en-US" sz="1200" u="sng" kern="1200" dirty="0">
                <a:solidFill>
                  <a:schemeClr val="tx1"/>
                </a:solidFill>
                <a:effectLst/>
                <a:latin typeface="+mn-lt"/>
                <a:ea typeface="+mn-ea"/>
                <a:cs typeface="+mn-cs"/>
                <a:hlinkClick r:id="rId7"/>
              </a:rPr>
              <a:t>https://hubblesite.org/contents/media/images/2007/16/2099-Image.html</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Other Worlds: Illustration of a planet in a dusty debris disk</a:t>
            </a:r>
          </a:p>
          <a:p>
            <a:r>
              <a:rPr lang="en-US" sz="1200" kern="1200" dirty="0">
                <a:solidFill>
                  <a:schemeClr val="tx1"/>
                </a:solidFill>
                <a:effectLst/>
                <a:latin typeface="+mn-lt"/>
                <a:ea typeface="+mn-ea"/>
                <a:cs typeface="+mn-cs"/>
              </a:rPr>
              <a:t>Credit: NASA, ESA, and L. </a:t>
            </a:r>
            <a:r>
              <a:rPr lang="en-US" sz="1200" kern="1200" dirty="0" err="1">
                <a:solidFill>
                  <a:schemeClr val="tx1"/>
                </a:solidFill>
                <a:effectLst/>
                <a:latin typeface="+mn-lt"/>
                <a:ea typeface="+mn-ea"/>
                <a:cs typeface="+mn-cs"/>
              </a:rPr>
              <a:t>Calcada</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ESO</a:t>
            </a:r>
            <a:r>
              <a:rPr lang="en-US" sz="1200" kern="1200" dirty="0">
                <a:solidFill>
                  <a:schemeClr val="tx1"/>
                </a:solidFill>
                <a:effectLst/>
                <a:latin typeface="+mn-lt"/>
                <a:ea typeface="+mn-ea"/>
                <a:cs typeface="+mn-cs"/>
              </a:rPr>
              <a:t> for STScI)</a:t>
            </a:r>
          </a:p>
          <a:p>
            <a:r>
              <a:rPr lang="en-US" sz="1200" u="sng" kern="1200" dirty="0">
                <a:solidFill>
                  <a:schemeClr val="tx1"/>
                </a:solidFill>
                <a:effectLst/>
                <a:latin typeface="+mn-lt"/>
                <a:ea typeface="+mn-ea"/>
                <a:cs typeface="+mn-cs"/>
                <a:hlinkClick r:id="rId8"/>
              </a:rPr>
              <a:t>https://webbtelescope.org/contents/media/images/4193-Image</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D95282D-E246-B147-83F5-FC2E8825650F}" type="slidenum">
              <a:rPr lang="en-US" smtClean="0"/>
              <a:t>17</a:t>
            </a:fld>
            <a:endParaRPr lang="en-US"/>
          </a:p>
        </p:txBody>
      </p:sp>
    </p:spTree>
    <p:extLst>
      <p:ext uri="{BB962C8B-B14F-4D97-AF65-F5344CB8AC3E}">
        <p14:creationId xmlns:p14="http://schemas.microsoft.com/office/powerpoint/2010/main" val="1852037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EF327E7-DF27-4D33-A519-A0ECE797C591}" type="datetimeFigureOut">
              <a:rPr lang="en-US" smtClean="0"/>
              <a:t>8/9/2022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2F69A7-04E0-4030-B938-804106DFBF70}" type="slidenum">
              <a:rPr lang="en-US" smtClean="0"/>
              <a:t>‹#›</a:t>
            </a:fld>
            <a:endParaRPr lang="en-US"/>
          </a:p>
        </p:txBody>
      </p:sp>
    </p:spTree>
    <p:extLst>
      <p:ext uri="{BB962C8B-B14F-4D97-AF65-F5344CB8AC3E}">
        <p14:creationId xmlns:p14="http://schemas.microsoft.com/office/powerpoint/2010/main" val="3842439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F327E7-DF27-4D33-A519-A0ECE797C591}" type="datetimeFigureOut">
              <a:rPr lang="en-US" smtClean="0"/>
              <a:t>8/9/2022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2F69A7-04E0-4030-B938-804106DFBF70}" type="slidenum">
              <a:rPr lang="en-US" smtClean="0"/>
              <a:t>‹#›</a:t>
            </a:fld>
            <a:endParaRPr lang="en-US"/>
          </a:p>
        </p:txBody>
      </p:sp>
      <p:pic>
        <p:nvPicPr>
          <p:cNvPr id="7" name="Picture 6"/>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149741" y="59962"/>
            <a:ext cx="1915890" cy="1064916"/>
          </a:xfrm>
          <a:prstGeom prst="rect">
            <a:avLst/>
          </a:prstGeom>
        </p:spPr>
      </p:pic>
    </p:spTree>
    <p:extLst>
      <p:ext uri="{BB962C8B-B14F-4D97-AF65-F5344CB8AC3E}">
        <p14:creationId xmlns:p14="http://schemas.microsoft.com/office/powerpoint/2010/main" val="695394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F327E7-DF27-4D33-A519-A0ECE797C591}" type="datetimeFigureOut">
              <a:rPr lang="en-US" smtClean="0"/>
              <a:t>8/9/2022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2F69A7-04E0-4030-B938-804106DFBF70}" type="slidenum">
              <a:rPr lang="en-US" smtClean="0"/>
              <a:t>‹#›</a:t>
            </a:fld>
            <a:endParaRPr lang="en-US"/>
          </a:p>
        </p:txBody>
      </p:sp>
    </p:spTree>
    <p:extLst>
      <p:ext uri="{BB962C8B-B14F-4D97-AF65-F5344CB8AC3E}">
        <p14:creationId xmlns:p14="http://schemas.microsoft.com/office/powerpoint/2010/main" val="1623085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EF327E7-DF27-4D33-A519-A0ECE797C591}" type="datetimeFigureOut">
              <a:rPr lang="en-US" smtClean="0"/>
              <a:t>8/9/2022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2F69A7-04E0-4030-B938-804106DFBF70}" type="slidenum">
              <a:rPr lang="en-US" smtClean="0"/>
              <a:t>‹#›</a:t>
            </a:fld>
            <a:endParaRPr lang="en-US"/>
          </a:p>
        </p:txBody>
      </p:sp>
      <p:pic>
        <p:nvPicPr>
          <p:cNvPr id="8" name="Picture 7"/>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149741" y="59962"/>
            <a:ext cx="1915890" cy="1064916"/>
          </a:xfrm>
          <a:prstGeom prst="rect">
            <a:avLst/>
          </a:prstGeom>
        </p:spPr>
      </p:pic>
    </p:spTree>
    <p:extLst>
      <p:ext uri="{BB962C8B-B14F-4D97-AF65-F5344CB8AC3E}">
        <p14:creationId xmlns:p14="http://schemas.microsoft.com/office/powerpoint/2010/main" val="39361880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EF327E7-DF27-4D33-A519-A0ECE797C591}" type="datetimeFigureOut">
              <a:rPr lang="en-US" smtClean="0"/>
              <a:t>8/9/2022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2F69A7-04E0-4030-B938-804106DFBF70}" type="slidenum">
              <a:rPr lang="en-US" smtClean="0"/>
              <a:t>‹#›</a:t>
            </a:fld>
            <a:endParaRPr lang="en-US"/>
          </a:p>
        </p:txBody>
      </p:sp>
      <p:pic>
        <p:nvPicPr>
          <p:cNvPr id="10" name="Picture 9"/>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149741" y="59962"/>
            <a:ext cx="1915890" cy="1064916"/>
          </a:xfrm>
          <a:prstGeom prst="rect">
            <a:avLst/>
          </a:prstGeom>
        </p:spPr>
      </p:pic>
    </p:spTree>
    <p:extLst>
      <p:ext uri="{BB962C8B-B14F-4D97-AF65-F5344CB8AC3E}">
        <p14:creationId xmlns:p14="http://schemas.microsoft.com/office/powerpoint/2010/main" val="4198964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EF327E7-DF27-4D33-A519-A0ECE797C591}" type="datetimeFigureOut">
              <a:rPr lang="en-US" smtClean="0"/>
              <a:t>8/9/2022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2F69A7-04E0-4030-B938-804106DFBF70}" type="slidenum">
              <a:rPr lang="en-US" smtClean="0"/>
              <a:t>‹#›</a:t>
            </a:fld>
            <a:endParaRPr lang="en-US"/>
          </a:p>
        </p:txBody>
      </p:sp>
      <p:pic>
        <p:nvPicPr>
          <p:cNvPr id="6" name="Picture 5"/>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149741" y="59962"/>
            <a:ext cx="1915890" cy="1064916"/>
          </a:xfrm>
          <a:prstGeom prst="rect">
            <a:avLst/>
          </a:prstGeom>
        </p:spPr>
      </p:pic>
    </p:spTree>
    <p:extLst>
      <p:ext uri="{BB962C8B-B14F-4D97-AF65-F5344CB8AC3E}">
        <p14:creationId xmlns:p14="http://schemas.microsoft.com/office/powerpoint/2010/main" val="4164602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F327E7-DF27-4D33-A519-A0ECE797C591}" type="datetimeFigureOut">
              <a:rPr lang="en-US" smtClean="0"/>
              <a:t>8/9/2022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2F69A7-04E0-4030-B938-804106DFBF70}" type="slidenum">
              <a:rPr lang="en-US" smtClean="0"/>
              <a:t>‹#›</a:t>
            </a:fld>
            <a:endParaRPr lang="en-US"/>
          </a:p>
        </p:txBody>
      </p:sp>
      <p:pic>
        <p:nvPicPr>
          <p:cNvPr id="5" name="Picture 4"/>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149741" y="59962"/>
            <a:ext cx="1915890" cy="1064916"/>
          </a:xfrm>
          <a:prstGeom prst="rect">
            <a:avLst/>
          </a:prstGeom>
        </p:spPr>
      </p:pic>
    </p:spTree>
    <p:extLst>
      <p:ext uri="{BB962C8B-B14F-4D97-AF65-F5344CB8AC3E}">
        <p14:creationId xmlns:p14="http://schemas.microsoft.com/office/powerpoint/2010/main" val="32497745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F327E7-DF27-4D33-A519-A0ECE797C591}" type="datetimeFigureOut">
              <a:rPr lang="en-US" smtClean="0"/>
              <a:t>8/9/2022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2F69A7-04E0-4030-B938-804106DFBF70}" type="slidenum">
              <a:rPr lang="en-US" smtClean="0"/>
              <a:t>‹#›</a:t>
            </a:fld>
            <a:endParaRPr lang="en-US"/>
          </a:p>
        </p:txBody>
      </p:sp>
      <p:pic>
        <p:nvPicPr>
          <p:cNvPr id="8" name="Picture 7"/>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149741" y="59962"/>
            <a:ext cx="1915890" cy="1064916"/>
          </a:xfrm>
          <a:prstGeom prst="rect">
            <a:avLst/>
          </a:prstGeom>
        </p:spPr>
      </p:pic>
    </p:spTree>
    <p:extLst>
      <p:ext uri="{BB962C8B-B14F-4D97-AF65-F5344CB8AC3E}">
        <p14:creationId xmlns:p14="http://schemas.microsoft.com/office/powerpoint/2010/main" val="7496391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F327E7-DF27-4D33-A519-A0ECE797C591}" type="datetimeFigureOut">
              <a:rPr lang="en-US" smtClean="0"/>
              <a:t>8/9/2022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2F69A7-04E0-4030-B938-804106DFBF70}" type="slidenum">
              <a:rPr lang="en-US" smtClean="0"/>
              <a:t>‹#›</a:t>
            </a:fld>
            <a:endParaRPr lang="en-US"/>
          </a:p>
        </p:txBody>
      </p:sp>
      <p:pic>
        <p:nvPicPr>
          <p:cNvPr id="8" name="Picture 7"/>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149741" y="59962"/>
            <a:ext cx="1915890" cy="1064916"/>
          </a:xfrm>
          <a:prstGeom prst="rect">
            <a:avLst/>
          </a:prstGeom>
        </p:spPr>
      </p:pic>
    </p:spTree>
    <p:extLst>
      <p:ext uri="{BB962C8B-B14F-4D97-AF65-F5344CB8AC3E}">
        <p14:creationId xmlns:p14="http://schemas.microsoft.com/office/powerpoint/2010/main" val="19498584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F327E7-DF27-4D33-A519-A0ECE797C591}" type="datetimeFigureOut">
              <a:rPr lang="en-US" smtClean="0"/>
              <a:t>8/9/2022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2F69A7-04E0-4030-B938-804106DFBF70}" type="slidenum">
              <a:rPr lang="en-US" smtClean="0"/>
              <a:t>‹#›</a:t>
            </a:fld>
            <a:endParaRPr lang="en-US"/>
          </a:p>
        </p:txBody>
      </p:sp>
      <p:pic>
        <p:nvPicPr>
          <p:cNvPr id="7" name="Picture 6"/>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149741" y="59962"/>
            <a:ext cx="1915890" cy="1064916"/>
          </a:xfrm>
          <a:prstGeom prst="rect">
            <a:avLst/>
          </a:prstGeom>
        </p:spPr>
      </p:pic>
    </p:spTree>
    <p:extLst>
      <p:ext uri="{BB962C8B-B14F-4D97-AF65-F5344CB8AC3E}">
        <p14:creationId xmlns:p14="http://schemas.microsoft.com/office/powerpoint/2010/main" val="1335581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F327E7-DF27-4D33-A519-A0ECE797C591}" type="datetimeFigureOut">
              <a:rPr lang="en-US" smtClean="0"/>
              <a:t>8/9/2022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2F69A7-04E0-4030-B938-804106DFBF70}" type="slidenum">
              <a:rPr lang="en-US" smtClean="0"/>
              <a:t>‹#›</a:t>
            </a:fld>
            <a:endParaRPr lang="en-US"/>
          </a:p>
        </p:txBody>
      </p:sp>
      <p:pic>
        <p:nvPicPr>
          <p:cNvPr id="7" name="Picture 6"/>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7149741" y="59962"/>
            <a:ext cx="1915890" cy="1064916"/>
          </a:xfrm>
          <a:prstGeom prst="rect">
            <a:avLst/>
          </a:prstGeom>
        </p:spPr>
      </p:pic>
    </p:spTree>
    <p:extLst>
      <p:ext uri="{BB962C8B-B14F-4D97-AF65-F5344CB8AC3E}">
        <p14:creationId xmlns:p14="http://schemas.microsoft.com/office/powerpoint/2010/main" val="5925501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Two Horizontal Content">
    <p:spTree>
      <p:nvGrpSpPr>
        <p:cNvPr id="1" name=""/>
        <p:cNvGrpSpPr/>
        <p:nvPr/>
      </p:nvGrpSpPr>
      <p:grpSpPr>
        <a:xfrm>
          <a:off x="0" y="0"/>
          <a:ext cx="0" cy="0"/>
          <a:chOff x="0" y="0"/>
          <a:chExt cx="0" cy="0"/>
        </a:xfrm>
      </p:grpSpPr>
      <p:sp>
        <p:nvSpPr>
          <p:cNvPr id="8" name="Content Placeholder 2"/>
          <p:cNvSpPr>
            <a:spLocks noGrp="1"/>
          </p:cNvSpPr>
          <p:nvPr>
            <p:ph sz="half" idx="12"/>
          </p:nvPr>
        </p:nvSpPr>
        <p:spPr>
          <a:xfrm>
            <a:off x="138653" y="3848101"/>
            <a:ext cx="8899948" cy="2540000"/>
          </a:xfrm>
        </p:spPr>
        <p:txBody>
          <a:bodyPr/>
          <a:lstStyle>
            <a:lvl1pPr>
              <a:spcBef>
                <a:spcPts val="600"/>
              </a:spcBef>
              <a:defRPr sz="2000"/>
            </a:lvl1pPr>
            <a:lvl2pPr>
              <a:spcBef>
                <a:spcPts val="600"/>
              </a:spcBef>
              <a:defRPr sz="1600"/>
            </a:lvl2pPr>
            <a:lvl3pPr>
              <a:spcBef>
                <a:spcPts val="600"/>
              </a:spcBef>
              <a:defRPr sz="1600"/>
            </a:lvl3pPr>
            <a:lvl4pPr>
              <a:spcBef>
                <a:spcPts val="600"/>
              </a:spcBef>
              <a:defRPr sz="1600"/>
            </a:lvl4pPr>
            <a:lvl5pPr>
              <a:spcBef>
                <a:spcPts val="600"/>
              </a:spcBef>
              <a:defRPr sz="16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idx="14"/>
          </p:nvPr>
        </p:nvSpPr>
        <p:spPr>
          <a:xfrm>
            <a:off x="125835" y="1130300"/>
            <a:ext cx="8909108" cy="2578100"/>
          </a:xfrm>
        </p:spPr>
        <p:txBody>
          <a:bodyPr/>
          <a:lstStyle>
            <a:lvl1pPr>
              <a:spcBef>
                <a:spcPts val="600"/>
              </a:spcBef>
              <a:defRPr/>
            </a:lvl1pPr>
            <a:lvl2pPr>
              <a:spcBef>
                <a:spcPts val="600"/>
              </a:spcBef>
              <a:defRPr/>
            </a:lvl2pPr>
            <a:lvl3pPr>
              <a:spcBef>
                <a:spcPts val="600"/>
              </a:spcBef>
              <a:defRPr/>
            </a:lvl3pPr>
            <a:lvl4pPr>
              <a:spcBef>
                <a:spcPts val="600"/>
              </a:spcBef>
              <a:defRPr/>
            </a:lvl4pPr>
            <a:lvl5pPr>
              <a:spcBef>
                <a:spcPts val="600"/>
              </a:spcBef>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10"/>
          <p:cNvSpPr>
            <a:spLocks noGrp="1"/>
          </p:cNvSpPr>
          <p:nvPr>
            <p:ph type="title"/>
          </p:nvPr>
        </p:nvSpPr>
        <p:spPr/>
        <p:txBody>
          <a:bodyPr/>
          <a:lstStyle/>
          <a:p>
            <a:r>
              <a:rPr lang="en-US"/>
              <a:t>Click to edit Master title style</a:t>
            </a:r>
          </a:p>
        </p:txBody>
      </p:sp>
      <p:sp>
        <p:nvSpPr>
          <p:cNvPr id="7" name="Rectangle 4"/>
          <p:cNvSpPr>
            <a:spLocks noGrp="1" noChangeArrowheads="1"/>
          </p:cNvSpPr>
          <p:nvPr>
            <p:ph type="dt" sz="half" idx="10"/>
          </p:nvPr>
        </p:nvSpPr>
        <p:spPr>
          <a:xfrm>
            <a:off x="501900" y="6556902"/>
            <a:ext cx="1615224" cy="256648"/>
          </a:xfrm>
          <a:ln/>
        </p:spPr>
        <p:txBody>
          <a:bodyPr/>
          <a:lstStyle>
            <a:lvl1pPr>
              <a:defRPr/>
            </a:lvl1pPr>
          </a:lstStyle>
          <a:p>
            <a:pPr>
              <a:defRPr/>
            </a:pPr>
            <a:endParaRPr lang="en-US"/>
          </a:p>
        </p:txBody>
      </p:sp>
      <p:sp>
        <p:nvSpPr>
          <p:cNvPr id="12" name="Footer Placeholder 12"/>
          <p:cNvSpPr>
            <a:spLocks noGrp="1"/>
          </p:cNvSpPr>
          <p:nvPr>
            <p:ph type="ftr" sz="quarter" idx="15"/>
          </p:nvPr>
        </p:nvSpPr>
        <p:spPr>
          <a:xfrm>
            <a:off x="2224824" y="6556902"/>
            <a:ext cx="4887970" cy="256648"/>
          </a:xfrm>
        </p:spPr>
        <p:txBody>
          <a:bodyPr/>
          <a:lstStyle/>
          <a:p>
            <a:endParaRPr lang="en-US" dirty="0"/>
          </a:p>
        </p:txBody>
      </p:sp>
    </p:spTree>
    <p:extLst>
      <p:ext uri="{BB962C8B-B14F-4D97-AF65-F5344CB8AC3E}">
        <p14:creationId xmlns:p14="http://schemas.microsoft.com/office/powerpoint/2010/main" val="18830080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alphaModFix amt="23000"/>
            <a:lum/>
          </a:blip>
          <a:srcRect/>
          <a:stretch>
            <a:fillRect t="-14000" b="-14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EF327E7-DF27-4D33-A519-A0ECE797C591}" type="datetimeFigureOut">
              <a:rPr lang="en-US" smtClean="0"/>
              <a:t>8/9/2022</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2F69A7-04E0-4030-B938-804106DFBF70}" type="slidenum">
              <a:rPr lang="en-US" smtClean="0"/>
              <a:t>‹#›</a:t>
            </a:fld>
            <a:endParaRPr lang="en-US"/>
          </a:p>
        </p:txBody>
      </p:sp>
    </p:spTree>
    <p:extLst>
      <p:ext uri="{BB962C8B-B14F-4D97-AF65-F5344CB8AC3E}">
        <p14:creationId xmlns:p14="http://schemas.microsoft.com/office/powerpoint/2010/main" val="9446101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4.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g"/><Relationship Id="rId1" Type="http://schemas.openxmlformats.org/officeDocument/2006/relationships/slideLayout" Target="../slideLayouts/slideLayout6.xml"/><Relationship Id="rId5" Type="http://schemas.openxmlformats.org/officeDocument/2006/relationships/image" Target="../media/image24.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jpg"/><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g"/><Relationship Id="rId1" Type="http://schemas.openxmlformats.org/officeDocument/2006/relationships/slideLayout" Target="../slideLayouts/slideLayout4.xml"/><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hyperlink" Target="https://spie.org/optics-photonics/presentation/Transforming-any-facility-for-meeting-strict-cleanliness-requirements/12224-12" TargetMode="External"/><Relationship Id="rId2" Type="http://schemas.openxmlformats.org/officeDocument/2006/relationships/hyperlink" Target="https://doi.org/10.1117/12.801664" TargetMode="External"/><Relationship Id="rId1" Type="http://schemas.openxmlformats.org/officeDocument/2006/relationships/slideLayout" Target="../slideLayouts/slideLayout4.xml"/><Relationship Id="rId6" Type="http://schemas.openxmlformats.org/officeDocument/2006/relationships/hyperlink" Target="https://www.nasa.gov/press-release/nasa-s-webb-reaches-alignment-milestone-optics-working-successfully" TargetMode="External"/><Relationship Id="rId5" Type="http://schemas.openxmlformats.org/officeDocument/2006/relationships/hyperlink" Target="http://spaceref.com/news/viewpr.html?pid=59635" TargetMode="External"/><Relationship Id="rId4" Type="http://schemas.openxmlformats.org/officeDocument/2006/relationships/hyperlink" Target="https://spie.org/optics-photonics/presentation/Evaluating-the-performance-of-portable-air-filter-walls-for-the/12224-11?SSO=1"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3000"/>
            <a:lum/>
          </a:blip>
          <a:srcRect/>
          <a:stretch>
            <a:fillRect t="-14000" b="-1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3887" y="-9525"/>
            <a:ext cx="7896225" cy="1426213"/>
          </a:xfrm>
          <a:solidFill>
            <a:schemeClr val="bg1">
              <a:alpha val="48000"/>
            </a:schemeClr>
          </a:solidFill>
        </p:spPr>
        <p:txBody>
          <a:bodyPr>
            <a:noAutofit/>
          </a:bodyPr>
          <a:lstStyle/>
          <a:p>
            <a:r>
              <a:rPr lang="en-US" sz="3600" b="1" dirty="0"/>
              <a:t>Predicting contamination accumulation in facilities with limited data </a:t>
            </a:r>
            <a:br>
              <a:rPr lang="en-US" sz="2800" b="1" dirty="0"/>
            </a:br>
            <a:r>
              <a:rPr lang="en-US" sz="1800" b="1" dirty="0"/>
              <a:t>(1224-14)</a:t>
            </a:r>
          </a:p>
        </p:txBody>
      </p:sp>
      <p:sp>
        <p:nvSpPr>
          <p:cNvPr id="3" name="Subtitle 2"/>
          <p:cNvSpPr>
            <a:spLocks noGrp="1"/>
          </p:cNvSpPr>
          <p:nvPr>
            <p:ph type="subTitle" idx="1"/>
          </p:nvPr>
        </p:nvSpPr>
        <p:spPr>
          <a:xfrm>
            <a:off x="1724025" y="5266093"/>
            <a:ext cx="5695950" cy="1579845"/>
          </a:xfrm>
          <a:solidFill>
            <a:schemeClr val="bg1">
              <a:alpha val="55000"/>
            </a:schemeClr>
          </a:solidFill>
        </p:spPr>
        <p:txBody>
          <a:bodyPr>
            <a:normAutofit fontScale="25000" lnSpcReduction="20000"/>
          </a:bodyPr>
          <a:lstStyle/>
          <a:p>
            <a:pPr>
              <a:lnSpc>
                <a:spcPct val="120000"/>
              </a:lnSpc>
              <a:spcBef>
                <a:spcPts val="0"/>
              </a:spcBef>
            </a:pPr>
            <a:r>
              <a:rPr lang="en-US" sz="6000" dirty="0"/>
              <a:t>Elaine Stewart, Eve Wooldridge </a:t>
            </a:r>
          </a:p>
          <a:p>
            <a:pPr>
              <a:lnSpc>
                <a:spcPct val="120000"/>
              </a:lnSpc>
              <a:spcBef>
                <a:spcPts val="0"/>
              </a:spcBef>
            </a:pPr>
            <a:r>
              <a:rPr lang="en-US" sz="6000" i="1" dirty="0"/>
              <a:t>Goddard Space Flight Center, Greenbelt, MD 20771</a:t>
            </a:r>
            <a:endParaRPr lang="en-US" sz="6000" dirty="0"/>
          </a:p>
          <a:p>
            <a:pPr>
              <a:lnSpc>
                <a:spcPct val="120000"/>
              </a:lnSpc>
              <a:spcBef>
                <a:spcPts val="0"/>
              </a:spcBef>
            </a:pPr>
            <a:r>
              <a:rPr lang="en-US" sz="6000" dirty="0"/>
              <a:t>Joe Ward</a:t>
            </a:r>
          </a:p>
          <a:p>
            <a:pPr>
              <a:lnSpc>
                <a:spcPct val="120000"/>
              </a:lnSpc>
              <a:spcBef>
                <a:spcPts val="0"/>
              </a:spcBef>
            </a:pPr>
            <a:r>
              <a:rPr lang="en-US" sz="6000" i="1" dirty="0"/>
              <a:t>KBR Inc., Fulton, MD 20759</a:t>
            </a:r>
          </a:p>
          <a:p>
            <a:pPr>
              <a:lnSpc>
                <a:spcPct val="120000"/>
              </a:lnSpc>
              <a:spcBef>
                <a:spcPts val="0"/>
              </a:spcBef>
            </a:pPr>
            <a:r>
              <a:rPr lang="en-US" sz="6000" dirty="0"/>
              <a:t>SPIE Optics + Photonics 2022, Conference 12224 Space Systems Contamination: Prediction, Control, and Performance August 23– 24, 2022</a:t>
            </a:r>
          </a:p>
          <a:p>
            <a:endParaRPr lang="en-US" sz="6000" i="1" dirty="0"/>
          </a:p>
          <a:p>
            <a:endParaRPr lang="en-US" sz="6000" dirty="0"/>
          </a:p>
          <a:p>
            <a:endParaRPr lang="en-US" dirty="0"/>
          </a:p>
        </p:txBody>
      </p:sp>
      <p:pic>
        <p:nvPicPr>
          <p:cNvPr id="6" name="Picture 5">
            <a:extLst>
              <a:ext uri="{FF2B5EF4-FFF2-40B4-BE49-F238E27FC236}">
                <a16:creationId xmlns:a16="http://schemas.microsoft.com/office/drawing/2014/main" id="{C1EFDFDD-1F09-4C0F-A423-F0BF60A606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24200" y="1416688"/>
            <a:ext cx="3143250" cy="3810000"/>
          </a:xfrm>
          <a:prstGeom prst="rect">
            <a:avLst/>
          </a:prstGeom>
        </p:spPr>
      </p:pic>
      <p:sp>
        <p:nvSpPr>
          <p:cNvPr id="7" name="Subtitle 2">
            <a:extLst>
              <a:ext uri="{FF2B5EF4-FFF2-40B4-BE49-F238E27FC236}">
                <a16:creationId xmlns:a16="http://schemas.microsoft.com/office/drawing/2014/main" id="{0D068A99-8DEB-41C2-8477-8673FF4BB752}"/>
              </a:ext>
            </a:extLst>
          </p:cNvPr>
          <p:cNvSpPr txBox="1">
            <a:spLocks/>
          </p:cNvSpPr>
          <p:nvPr/>
        </p:nvSpPr>
        <p:spPr>
          <a:xfrm>
            <a:off x="4695825" y="5058875"/>
            <a:ext cx="1571625" cy="167813"/>
          </a:xfrm>
          <a:prstGeom prst="rect">
            <a:avLst/>
          </a:prstGeom>
          <a:solidFill>
            <a:schemeClr val="bg1">
              <a:alpha val="55000"/>
            </a:schemeClr>
          </a:solidFill>
        </p:spPr>
        <p:txBody>
          <a:bodyPr vert="horz" lIns="91440" tIns="45720" rIns="91440" bIns="45720" rtlCol="0">
            <a:normAutofit fontScale="4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Credit: NASA/Chris Gunn</a:t>
            </a:r>
          </a:p>
        </p:txBody>
      </p:sp>
    </p:spTree>
    <p:extLst>
      <p:ext uri="{BB962C8B-B14F-4D97-AF65-F5344CB8AC3E}">
        <p14:creationId xmlns:p14="http://schemas.microsoft.com/office/powerpoint/2010/main" val="12658982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Contamination Control (CC) Requirements</a:t>
            </a:r>
          </a:p>
        </p:txBody>
      </p:sp>
      <p:sp>
        <p:nvSpPr>
          <p:cNvPr id="4" name="Content Placeholder 3"/>
          <p:cNvSpPr>
            <a:spLocks noGrp="1"/>
          </p:cNvSpPr>
          <p:nvPr>
            <p:ph sz="half" idx="2"/>
          </p:nvPr>
        </p:nvSpPr>
        <p:spPr>
          <a:xfrm>
            <a:off x="251611" y="1593669"/>
            <a:ext cx="4520998" cy="1975870"/>
          </a:xfrm>
        </p:spPr>
        <p:txBody>
          <a:bodyPr>
            <a:normAutofit/>
          </a:bodyPr>
          <a:lstStyle/>
          <a:p>
            <a:r>
              <a:rPr lang="en-US" dirty="0"/>
              <a:t>Air Quality: </a:t>
            </a:r>
          </a:p>
          <a:p>
            <a:pPr lvl="1"/>
            <a:r>
              <a:rPr lang="en-US" dirty="0"/>
              <a:t>ISO 7 facilities required, but many </a:t>
            </a:r>
            <a:r>
              <a:rPr lang="en-US" dirty="0">
                <a:effectLst/>
                <a:ea typeface="Times New Roman" panose="02020603050405020304" pitchFamily="18" charset="0"/>
              </a:rPr>
              <a:t>Centre Spatial Guyanias (CSG) facilities certified to ISO 8 </a:t>
            </a:r>
          </a:p>
          <a:p>
            <a:pPr marL="457200" lvl="1" indent="0">
              <a:buNone/>
            </a:pPr>
            <a:endParaRPr lang="en-US" dirty="0"/>
          </a:p>
        </p:txBody>
      </p:sp>
      <p:sp>
        <p:nvSpPr>
          <p:cNvPr id="8" name="Content Placeholder 3"/>
          <p:cNvSpPr txBox="1">
            <a:spLocks/>
          </p:cNvSpPr>
          <p:nvPr/>
        </p:nvSpPr>
        <p:spPr>
          <a:xfrm>
            <a:off x="4823611" y="1589926"/>
            <a:ext cx="4320389" cy="501987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Surface Cleanliness </a:t>
            </a:r>
          </a:p>
        </p:txBody>
      </p:sp>
      <p:graphicFrame>
        <p:nvGraphicFramePr>
          <p:cNvPr id="3" name="Table 2">
            <a:extLst>
              <a:ext uri="{FF2B5EF4-FFF2-40B4-BE49-F238E27FC236}">
                <a16:creationId xmlns:a16="http://schemas.microsoft.com/office/drawing/2014/main" id="{CEC46D9E-7C5D-4096-855E-5072B47B6F60}"/>
              </a:ext>
            </a:extLst>
          </p:cNvPr>
          <p:cNvGraphicFramePr>
            <a:graphicFrameLocks noGrp="1"/>
          </p:cNvGraphicFramePr>
          <p:nvPr>
            <p:extLst>
              <p:ext uri="{D42A27DB-BD31-4B8C-83A1-F6EECF244321}">
                <p14:modId xmlns:p14="http://schemas.microsoft.com/office/powerpoint/2010/main" val="1977888983"/>
              </p:ext>
            </p:extLst>
          </p:nvPr>
        </p:nvGraphicFramePr>
        <p:xfrm>
          <a:off x="5105400" y="2305244"/>
          <a:ext cx="3495675" cy="1874520"/>
        </p:xfrm>
        <a:graphic>
          <a:graphicData uri="http://schemas.openxmlformats.org/drawingml/2006/table">
            <a:tbl>
              <a:tblPr>
                <a:tableStyleId>{5C22544A-7EE6-4342-B048-85BDC9FD1C3A}</a:tableStyleId>
              </a:tblPr>
              <a:tblGrid>
                <a:gridCol w="1165225">
                  <a:extLst>
                    <a:ext uri="{9D8B030D-6E8A-4147-A177-3AD203B41FA5}">
                      <a16:colId xmlns:a16="http://schemas.microsoft.com/office/drawing/2014/main" val="1082538984"/>
                    </a:ext>
                  </a:extLst>
                </a:gridCol>
                <a:gridCol w="1251538">
                  <a:extLst>
                    <a:ext uri="{9D8B030D-6E8A-4147-A177-3AD203B41FA5}">
                      <a16:colId xmlns:a16="http://schemas.microsoft.com/office/drawing/2014/main" val="2965234570"/>
                    </a:ext>
                  </a:extLst>
                </a:gridCol>
                <a:gridCol w="1078912">
                  <a:extLst>
                    <a:ext uri="{9D8B030D-6E8A-4147-A177-3AD203B41FA5}">
                      <a16:colId xmlns:a16="http://schemas.microsoft.com/office/drawing/2014/main" val="3413338519"/>
                    </a:ext>
                  </a:extLst>
                </a:gridCol>
              </a:tblGrid>
              <a:tr h="542675">
                <a:tc>
                  <a:txBody>
                    <a:bodyPr/>
                    <a:lstStyle/>
                    <a:p>
                      <a:pPr marL="0" marR="0" algn="l">
                        <a:spcBef>
                          <a:spcPts val="0"/>
                        </a:spcBef>
                        <a:spcAft>
                          <a:spcPts val="600"/>
                        </a:spcAft>
                      </a:pPr>
                      <a:r>
                        <a:rPr lang="en-US" sz="1200" b="1" dirty="0">
                          <a:effectLst/>
                          <a:latin typeface="+mn-lt"/>
                        </a:rPr>
                        <a:t> </a:t>
                      </a:r>
                      <a:endParaRPr lang="en-US" sz="1200" b="1" dirty="0">
                        <a:effectLst/>
                        <a:latin typeface="+mn-lt"/>
                        <a:ea typeface="Times New Roman" panose="02020603050405020304" pitchFamily="18" charset="0"/>
                      </a:endParaRPr>
                    </a:p>
                  </a:txBody>
                  <a:tcPr marL="68580" marR="68580" marT="0" marB="0"/>
                </a:tc>
                <a:tc>
                  <a:txBody>
                    <a:bodyPr/>
                    <a:lstStyle/>
                    <a:p>
                      <a:pPr marL="0" marR="0" algn="l">
                        <a:spcBef>
                          <a:spcPts val="0"/>
                        </a:spcBef>
                        <a:spcAft>
                          <a:spcPts val="600"/>
                        </a:spcAft>
                      </a:pPr>
                      <a:r>
                        <a:rPr lang="en-US" sz="1200" b="1" dirty="0">
                          <a:effectLst/>
                          <a:latin typeface="+mn-lt"/>
                        </a:rPr>
                        <a:t>Particulate (PAC)</a:t>
                      </a:r>
                    </a:p>
                    <a:p>
                      <a:pPr marL="0" marR="0" algn="l">
                        <a:spcBef>
                          <a:spcPts val="0"/>
                        </a:spcBef>
                        <a:spcAft>
                          <a:spcPts val="600"/>
                        </a:spcAft>
                      </a:pPr>
                      <a:r>
                        <a:rPr lang="en-US" sz="1200" b="1" dirty="0">
                          <a:effectLst/>
                          <a:latin typeface="+mn-lt"/>
                        </a:rPr>
                        <a:t>(Percent Area Coverage)</a:t>
                      </a:r>
                      <a:endParaRPr lang="en-US" sz="1200" b="1" dirty="0">
                        <a:effectLst/>
                        <a:latin typeface="+mn-lt"/>
                        <a:ea typeface="Times New Roman" panose="02020603050405020304" pitchFamily="18" charset="0"/>
                      </a:endParaRPr>
                    </a:p>
                  </a:txBody>
                  <a:tcPr marL="68580" marR="68580" marT="0" marB="0"/>
                </a:tc>
                <a:tc>
                  <a:txBody>
                    <a:bodyPr/>
                    <a:lstStyle/>
                    <a:p>
                      <a:pPr marL="0" marR="0" algn="l">
                        <a:spcBef>
                          <a:spcPts val="0"/>
                        </a:spcBef>
                        <a:spcAft>
                          <a:spcPts val="600"/>
                        </a:spcAft>
                      </a:pPr>
                      <a:r>
                        <a:rPr lang="en-US" sz="1200" b="1" dirty="0">
                          <a:effectLst/>
                          <a:latin typeface="+mn-lt"/>
                        </a:rPr>
                        <a:t>Molecular (Å)</a:t>
                      </a:r>
                    </a:p>
                    <a:p>
                      <a:pPr marL="0" marR="0" algn="l">
                        <a:spcBef>
                          <a:spcPts val="0"/>
                        </a:spcBef>
                        <a:spcAft>
                          <a:spcPts val="600"/>
                        </a:spcAft>
                      </a:pPr>
                      <a:r>
                        <a:rPr lang="en-US" sz="1200" b="1" dirty="0">
                          <a:effectLst/>
                          <a:latin typeface="+mn-lt"/>
                        </a:rPr>
                        <a:t>(Angstroms)</a:t>
                      </a:r>
                      <a:endParaRPr lang="en-US" sz="1200" b="1" dirty="0">
                        <a:effectLst/>
                        <a:latin typeface="+mn-lt"/>
                        <a:ea typeface="Times New Roman" panose="02020603050405020304" pitchFamily="18" charset="0"/>
                      </a:endParaRPr>
                    </a:p>
                  </a:txBody>
                  <a:tcPr marL="68580" marR="68580" marT="0" marB="0"/>
                </a:tc>
                <a:extLst>
                  <a:ext uri="{0D108BD9-81ED-4DB2-BD59-A6C34878D82A}">
                    <a16:rowId xmlns:a16="http://schemas.microsoft.com/office/drawing/2014/main" val="2514892219"/>
                  </a:ext>
                </a:extLst>
              </a:tr>
              <a:tr h="542675">
                <a:tc>
                  <a:txBody>
                    <a:bodyPr/>
                    <a:lstStyle/>
                    <a:p>
                      <a:pPr marL="0" marR="0" algn="l">
                        <a:spcBef>
                          <a:spcPts val="0"/>
                        </a:spcBef>
                        <a:spcAft>
                          <a:spcPts val="600"/>
                        </a:spcAft>
                      </a:pPr>
                      <a:r>
                        <a:rPr lang="en-US" sz="1200" b="1" dirty="0">
                          <a:effectLst/>
                          <a:latin typeface="+mn-lt"/>
                        </a:rPr>
                        <a:t>Primary Mirror (PM)</a:t>
                      </a:r>
                    </a:p>
                    <a:p>
                      <a:pPr marL="0" marR="0" algn="l">
                        <a:spcBef>
                          <a:spcPts val="0"/>
                        </a:spcBef>
                        <a:spcAft>
                          <a:spcPts val="600"/>
                        </a:spcAft>
                      </a:pPr>
                      <a:r>
                        <a:rPr lang="en-US" sz="1200" b="1" baseline="30000" dirty="0">
                          <a:effectLst/>
                          <a:latin typeface="+mn-lt"/>
                        </a:rPr>
                        <a:t> </a:t>
                      </a:r>
                      <a:endParaRPr lang="en-US" sz="1200" b="1" dirty="0">
                        <a:effectLst/>
                        <a:latin typeface="+mn-lt"/>
                        <a:ea typeface="Times New Roman" panose="02020603050405020304" pitchFamily="18" charset="0"/>
                      </a:endParaRPr>
                    </a:p>
                  </a:txBody>
                  <a:tcPr marL="68580" marR="68580" marT="0" marB="0"/>
                </a:tc>
                <a:tc>
                  <a:txBody>
                    <a:bodyPr/>
                    <a:lstStyle/>
                    <a:p>
                      <a:pPr marL="0" marR="0" algn="l">
                        <a:spcBef>
                          <a:spcPts val="0"/>
                        </a:spcBef>
                        <a:spcAft>
                          <a:spcPts val="600"/>
                        </a:spcAft>
                      </a:pPr>
                      <a:r>
                        <a:rPr lang="en-US" sz="1200">
                          <a:effectLst/>
                          <a:latin typeface="+mn-lt"/>
                        </a:rPr>
                        <a:t>1.50</a:t>
                      </a:r>
                      <a:endParaRPr lang="en-US" sz="1200">
                        <a:effectLst/>
                        <a:latin typeface="+mn-lt"/>
                        <a:ea typeface="Times New Roman" panose="02020603050405020304" pitchFamily="18" charset="0"/>
                      </a:endParaRPr>
                    </a:p>
                  </a:txBody>
                  <a:tcPr marL="68580" marR="68580" marT="0" marB="0"/>
                </a:tc>
                <a:tc>
                  <a:txBody>
                    <a:bodyPr/>
                    <a:lstStyle/>
                    <a:p>
                      <a:pPr marL="0" marR="0" algn="l">
                        <a:spcBef>
                          <a:spcPts val="0"/>
                        </a:spcBef>
                        <a:spcAft>
                          <a:spcPts val="600"/>
                        </a:spcAft>
                      </a:pPr>
                      <a:r>
                        <a:rPr lang="en-US" sz="1200" dirty="0">
                          <a:effectLst/>
                          <a:latin typeface="+mn-lt"/>
                        </a:rPr>
                        <a:t>350</a:t>
                      </a:r>
                    </a:p>
                    <a:p>
                      <a:pPr marL="0" marR="0" algn="l">
                        <a:spcBef>
                          <a:spcPts val="0"/>
                        </a:spcBef>
                        <a:spcAft>
                          <a:spcPts val="600"/>
                        </a:spcAft>
                      </a:pPr>
                      <a:r>
                        <a:rPr lang="en-US" sz="1200" dirty="0">
                          <a:effectLst/>
                          <a:latin typeface="+mn-lt"/>
                        </a:rPr>
                        <a:t>allows for 50Å carbon</a:t>
                      </a:r>
                      <a:endParaRPr lang="en-US" sz="1200" dirty="0">
                        <a:effectLst/>
                        <a:latin typeface="+mn-lt"/>
                        <a:ea typeface="Times New Roman" panose="02020603050405020304" pitchFamily="18" charset="0"/>
                      </a:endParaRPr>
                    </a:p>
                  </a:txBody>
                  <a:tcPr marL="68580" marR="68580" marT="0" marB="0"/>
                </a:tc>
                <a:extLst>
                  <a:ext uri="{0D108BD9-81ED-4DB2-BD59-A6C34878D82A}">
                    <a16:rowId xmlns:a16="http://schemas.microsoft.com/office/drawing/2014/main" val="1118970458"/>
                  </a:ext>
                </a:extLst>
              </a:tr>
              <a:tr h="542675">
                <a:tc>
                  <a:txBody>
                    <a:bodyPr/>
                    <a:lstStyle/>
                    <a:p>
                      <a:pPr marL="0" marR="0" algn="l">
                        <a:spcBef>
                          <a:spcPts val="0"/>
                        </a:spcBef>
                        <a:spcAft>
                          <a:spcPts val="600"/>
                        </a:spcAft>
                      </a:pPr>
                      <a:r>
                        <a:rPr lang="en-US" sz="1200" b="1" dirty="0">
                          <a:effectLst/>
                          <a:latin typeface="+mn-lt"/>
                        </a:rPr>
                        <a:t>Secondary Mirror </a:t>
                      </a:r>
                    </a:p>
                    <a:p>
                      <a:pPr marL="0" marR="0" algn="l">
                        <a:spcBef>
                          <a:spcPts val="0"/>
                        </a:spcBef>
                        <a:spcAft>
                          <a:spcPts val="600"/>
                        </a:spcAft>
                      </a:pPr>
                      <a:r>
                        <a:rPr lang="en-US" sz="1200" b="1" dirty="0">
                          <a:effectLst/>
                          <a:latin typeface="+mn-lt"/>
                          <a:ea typeface="Times New Roman" panose="02020603050405020304" pitchFamily="18" charset="0"/>
                        </a:rPr>
                        <a:t>(SM)</a:t>
                      </a:r>
                    </a:p>
                  </a:txBody>
                  <a:tcPr marL="68580" marR="68580" marT="0" marB="0"/>
                </a:tc>
                <a:tc>
                  <a:txBody>
                    <a:bodyPr/>
                    <a:lstStyle/>
                    <a:p>
                      <a:pPr marL="0" marR="0" algn="l">
                        <a:spcBef>
                          <a:spcPts val="0"/>
                        </a:spcBef>
                        <a:spcAft>
                          <a:spcPts val="600"/>
                        </a:spcAft>
                      </a:pPr>
                      <a:r>
                        <a:rPr lang="en-US" sz="1200" dirty="0">
                          <a:effectLst/>
                          <a:latin typeface="+mn-lt"/>
                        </a:rPr>
                        <a:t>0.50</a:t>
                      </a:r>
                      <a:endParaRPr lang="en-US" sz="1200" dirty="0">
                        <a:effectLst/>
                        <a:latin typeface="+mn-lt"/>
                        <a:ea typeface="Times New Roman" panose="02020603050405020304" pitchFamily="18" charset="0"/>
                      </a:endParaRPr>
                    </a:p>
                  </a:txBody>
                  <a:tcPr marL="68580" marR="68580" marT="0" marB="0"/>
                </a:tc>
                <a:tc>
                  <a:txBody>
                    <a:bodyPr/>
                    <a:lstStyle/>
                    <a:p>
                      <a:pPr marL="0" marR="0" algn="l">
                        <a:spcBef>
                          <a:spcPts val="0"/>
                        </a:spcBef>
                        <a:spcAft>
                          <a:spcPts val="600"/>
                        </a:spcAft>
                      </a:pPr>
                      <a:r>
                        <a:rPr lang="en-US" sz="1200" dirty="0">
                          <a:effectLst/>
                          <a:latin typeface="+mn-lt"/>
                        </a:rPr>
                        <a:t>350</a:t>
                      </a:r>
                    </a:p>
                    <a:p>
                      <a:pPr marL="0" marR="0" algn="l">
                        <a:spcBef>
                          <a:spcPts val="0"/>
                        </a:spcBef>
                        <a:spcAft>
                          <a:spcPts val="600"/>
                        </a:spcAft>
                      </a:pPr>
                      <a:r>
                        <a:rPr lang="en-US" sz="1200" dirty="0">
                          <a:effectLst/>
                          <a:latin typeface="+mn-lt"/>
                        </a:rPr>
                        <a:t>allows for 50Å carbon</a:t>
                      </a:r>
                      <a:endParaRPr lang="en-US" sz="1200" dirty="0">
                        <a:effectLst/>
                        <a:latin typeface="+mn-lt"/>
                        <a:ea typeface="Times New Roman" panose="02020603050405020304" pitchFamily="18" charset="0"/>
                      </a:endParaRPr>
                    </a:p>
                  </a:txBody>
                  <a:tcPr marL="68580" marR="68580" marT="0" marB="0"/>
                </a:tc>
                <a:extLst>
                  <a:ext uri="{0D108BD9-81ED-4DB2-BD59-A6C34878D82A}">
                    <a16:rowId xmlns:a16="http://schemas.microsoft.com/office/drawing/2014/main" val="4165346577"/>
                  </a:ext>
                </a:extLst>
              </a:tr>
            </a:tbl>
          </a:graphicData>
        </a:graphic>
      </p:graphicFrame>
      <p:pic>
        <p:nvPicPr>
          <p:cNvPr id="10" name="Picture 9">
            <a:extLst>
              <a:ext uri="{FF2B5EF4-FFF2-40B4-BE49-F238E27FC236}">
                <a16:creationId xmlns:a16="http://schemas.microsoft.com/office/drawing/2014/main" id="{4512E4D2-DF01-46F3-8DB8-D7F834185B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788" y="3387103"/>
            <a:ext cx="2743200" cy="3429000"/>
          </a:xfrm>
          <a:prstGeom prst="rect">
            <a:avLst/>
          </a:prstGeom>
        </p:spPr>
      </p:pic>
      <p:pic>
        <p:nvPicPr>
          <p:cNvPr id="12" name="Picture 11">
            <a:extLst>
              <a:ext uri="{FF2B5EF4-FFF2-40B4-BE49-F238E27FC236}">
                <a16:creationId xmlns:a16="http://schemas.microsoft.com/office/drawing/2014/main" id="{F535513F-6A92-4AB1-9C0C-5D517A5FE0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716" y="4481434"/>
            <a:ext cx="2975009" cy="1985818"/>
          </a:xfrm>
          <a:prstGeom prst="rect">
            <a:avLst/>
          </a:prstGeom>
        </p:spPr>
      </p:pic>
      <p:pic>
        <p:nvPicPr>
          <p:cNvPr id="15" name="Picture 14">
            <a:extLst>
              <a:ext uri="{FF2B5EF4-FFF2-40B4-BE49-F238E27FC236}">
                <a16:creationId xmlns:a16="http://schemas.microsoft.com/office/drawing/2014/main" id="{A450924A-0F6D-4BF8-9D1B-F04990CF1C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31347" y="4484146"/>
            <a:ext cx="2838798" cy="2008450"/>
          </a:xfrm>
          <a:prstGeom prst="rect">
            <a:avLst/>
          </a:prstGeom>
        </p:spPr>
      </p:pic>
      <p:sp>
        <p:nvSpPr>
          <p:cNvPr id="11" name="TextBox 10">
            <a:extLst>
              <a:ext uri="{FF2B5EF4-FFF2-40B4-BE49-F238E27FC236}">
                <a16:creationId xmlns:a16="http://schemas.microsoft.com/office/drawing/2014/main" id="{EF92C91A-EB1F-4B3E-BDF4-1BBCDD118325}"/>
              </a:ext>
            </a:extLst>
          </p:cNvPr>
          <p:cNvSpPr txBox="1"/>
          <p:nvPr/>
        </p:nvSpPr>
        <p:spPr>
          <a:xfrm>
            <a:off x="3009609" y="4222345"/>
            <a:ext cx="6569820" cy="276999"/>
          </a:xfrm>
          <a:prstGeom prst="rect">
            <a:avLst/>
          </a:prstGeom>
          <a:noFill/>
        </p:spPr>
        <p:txBody>
          <a:bodyPr wrap="square">
            <a:spAutoFit/>
          </a:bodyPr>
          <a:lstStyle/>
          <a:p>
            <a:r>
              <a:rPr lang="en-US" sz="1200" dirty="0"/>
              <a:t>Implemented specific protection during transports and particularly challenging environments </a:t>
            </a:r>
          </a:p>
        </p:txBody>
      </p:sp>
      <p:sp>
        <p:nvSpPr>
          <p:cNvPr id="14" name="TextBox 13">
            <a:extLst>
              <a:ext uri="{FF2B5EF4-FFF2-40B4-BE49-F238E27FC236}">
                <a16:creationId xmlns:a16="http://schemas.microsoft.com/office/drawing/2014/main" id="{0CCC1751-DAD1-44D0-A20C-FC0AAAF7C775}"/>
              </a:ext>
            </a:extLst>
          </p:cNvPr>
          <p:cNvSpPr txBox="1"/>
          <p:nvPr/>
        </p:nvSpPr>
        <p:spPr>
          <a:xfrm>
            <a:off x="158789" y="3387103"/>
            <a:ext cx="607566" cy="338554"/>
          </a:xfrm>
          <a:prstGeom prst="rect">
            <a:avLst/>
          </a:prstGeom>
          <a:solidFill>
            <a:schemeClr val="bg1">
              <a:alpha val="56000"/>
            </a:schemeClr>
          </a:solidFill>
        </p:spPr>
        <p:txBody>
          <a:bodyPr wrap="square">
            <a:spAutoFit/>
          </a:bodyPr>
          <a:lstStyle/>
          <a:p>
            <a:r>
              <a:rPr lang="en-US" sz="1600" dirty="0"/>
              <a:t>S5-C</a:t>
            </a:r>
          </a:p>
        </p:txBody>
      </p:sp>
      <p:sp>
        <p:nvSpPr>
          <p:cNvPr id="16" name="TextBox 15">
            <a:extLst>
              <a:ext uri="{FF2B5EF4-FFF2-40B4-BE49-F238E27FC236}">
                <a16:creationId xmlns:a16="http://schemas.microsoft.com/office/drawing/2014/main" id="{615D510F-6D53-4D7E-869E-DB5AB3DA98D3}"/>
              </a:ext>
            </a:extLst>
          </p:cNvPr>
          <p:cNvSpPr txBox="1"/>
          <p:nvPr/>
        </p:nvSpPr>
        <p:spPr>
          <a:xfrm>
            <a:off x="3045035" y="4481434"/>
            <a:ext cx="607566" cy="338554"/>
          </a:xfrm>
          <a:prstGeom prst="rect">
            <a:avLst/>
          </a:prstGeom>
          <a:solidFill>
            <a:schemeClr val="bg1">
              <a:alpha val="56000"/>
            </a:schemeClr>
          </a:solidFill>
        </p:spPr>
        <p:txBody>
          <a:bodyPr wrap="square">
            <a:spAutoFit/>
          </a:bodyPr>
          <a:lstStyle/>
          <a:p>
            <a:r>
              <a:rPr lang="en-US" sz="1600" dirty="0"/>
              <a:t>PFEI</a:t>
            </a:r>
          </a:p>
        </p:txBody>
      </p:sp>
      <p:sp>
        <p:nvSpPr>
          <p:cNvPr id="17" name="TextBox 16">
            <a:extLst>
              <a:ext uri="{FF2B5EF4-FFF2-40B4-BE49-F238E27FC236}">
                <a16:creationId xmlns:a16="http://schemas.microsoft.com/office/drawing/2014/main" id="{04A146AC-0219-4683-8607-F275000EDBF1}"/>
              </a:ext>
            </a:extLst>
          </p:cNvPr>
          <p:cNvSpPr txBox="1"/>
          <p:nvPr/>
        </p:nvSpPr>
        <p:spPr>
          <a:xfrm>
            <a:off x="6131347" y="4485757"/>
            <a:ext cx="758920" cy="338554"/>
          </a:xfrm>
          <a:prstGeom prst="rect">
            <a:avLst/>
          </a:prstGeom>
          <a:solidFill>
            <a:schemeClr val="bg1">
              <a:alpha val="56000"/>
            </a:schemeClr>
          </a:solidFill>
        </p:spPr>
        <p:txBody>
          <a:bodyPr wrap="square">
            <a:spAutoFit/>
          </a:bodyPr>
          <a:lstStyle/>
          <a:p>
            <a:r>
              <a:rPr lang="en-US" sz="1600" dirty="0"/>
              <a:t>CCU-3</a:t>
            </a:r>
          </a:p>
        </p:txBody>
      </p:sp>
      <p:sp>
        <p:nvSpPr>
          <p:cNvPr id="18" name="TextBox 17">
            <a:extLst>
              <a:ext uri="{FF2B5EF4-FFF2-40B4-BE49-F238E27FC236}">
                <a16:creationId xmlns:a16="http://schemas.microsoft.com/office/drawing/2014/main" id="{2907FC96-29C3-428C-A44D-70E16B4B8407}"/>
              </a:ext>
            </a:extLst>
          </p:cNvPr>
          <p:cNvSpPr txBox="1"/>
          <p:nvPr/>
        </p:nvSpPr>
        <p:spPr>
          <a:xfrm>
            <a:off x="2826520" y="6488273"/>
            <a:ext cx="4572000" cy="338554"/>
          </a:xfrm>
          <a:prstGeom prst="rect">
            <a:avLst/>
          </a:prstGeom>
          <a:noFill/>
        </p:spPr>
        <p:txBody>
          <a:bodyPr wrap="square">
            <a:spAutoFit/>
          </a:bodyPr>
          <a:lstStyle/>
          <a:p>
            <a:r>
              <a:rPr lang="en-US" sz="800" dirty="0">
                <a:solidFill>
                  <a:srgbClr val="242424"/>
                </a:solidFill>
                <a:effectLst/>
                <a:ea typeface="Times New Roman" panose="02020603050405020304" pitchFamily="18" charset="0"/>
              </a:rPr>
              <a:t>*Plate-</a:t>
            </a:r>
            <a:r>
              <a:rPr lang="en-US" sz="800" dirty="0" err="1">
                <a:solidFill>
                  <a:srgbClr val="242424"/>
                </a:solidFill>
                <a:effectLst/>
                <a:ea typeface="Times New Roman" panose="02020603050405020304" pitchFamily="18" charset="0"/>
              </a:rPr>
              <a:t>Forme</a:t>
            </a:r>
            <a:r>
              <a:rPr lang="en-US" sz="800" dirty="0">
                <a:solidFill>
                  <a:srgbClr val="242424"/>
                </a:solidFill>
                <a:effectLst/>
                <a:ea typeface="Times New Roman" panose="02020603050405020304" pitchFamily="18" charset="0"/>
              </a:rPr>
              <a:t> </a:t>
            </a:r>
            <a:r>
              <a:rPr lang="en-US" sz="800" dirty="0" err="1">
                <a:solidFill>
                  <a:srgbClr val="242424"/>
                </a:solidFill>
                <a:effectLst/>
                <a:ea typeface="Times New Roman" panose="02020603050405020304" pitchFamily="18" charset="0"/>
              </a:rPr>
              <a:t>Elévatrice</a:t>
            </a:r>
            <a:r>
              <a:rPr lang="en-US" sz="800" dirty="0">
                <a:solidFill>
                  <a:srgbClr val="242424"/>
                </a:solidFill>
                <a:effectLst/>
                <a:ea typeface="Times New Roman" panose="02020603050405020304" pitchFamily="18" charset="0"/>
              </a:rPr>
              <a:t> Inferior (PFEI) </a:t>
            </a:r>
          </a:p>
          <a:p>
            <a:r>
              <a:rPr lang="en-US" sz="800" dirty="0">
                <a:effectLst/>
                <a:ea typeface="Times New Roman" panose="02020603050405020304" pitchFamily="18" charset="0"/>
              </a:rPr>
              <a:t>*</a:t>
            </a:r>
            <a:r>
              <a:rPr lang="en-US" sz="800" dirty="0" err="1">
                <a:effectLst/>
                <a:ea typeface="Times New Roman" panose="02020603050405020304" pitchFamily="18" charset="0"/>
              </a:rPr>
              <a:t>Conteneur</a:t>
            </a:r>
            <a:r>
              <a:rPr lang="en-US" sz="800" dirty="0">
                <a:effectLst/>
                <a:ea typeface="Times New Roman" panose="02020603050405020304" pitchFamily="18" charset="0"/>
              </a:rPr>
              <a:t> Charge Utile 3 (CCU-3) </a:t>
            </a:r>
            <a:endParaRPr lang="en-US" sz="800" dirty="0"/>
          </a:p>
        </p:txBody>
      </p:sp>
      <p:sp>
        <p:nvSpPr>
          <p:cNvPr id="19" name="Subtitle 2">
            <a:extLst>
              <a:ext uri="{FF2B5EF4-FFF2-40B4-BE49-F238E27FC236}">
                <a16:creationId xmlns:a16="http://schemas.microsoft.com/office/drawing/2014/main" id="{60D8563D-0648-4E84-9643-0A00C2818420}"/>
              </a:ext>
            </a:extLst>
          </p:cNvPr>
          <p:cNvSpPr txBox="1">
            <a:spLocks/>
          </p:cNvSpPr>
          <p:nvPr/>
        </p:nvSpPr>
        <p:spPr>
          <a:xfrm>
            <a:off x="7398520" y="6320460"/>
            <a:ext cx="1571625" cy="167813"/>
          </a:xfrm>
          <a:prstGeom prst="rect">
            <a:avLst/>
          </a:prstGeom>
          <a:solidFill>
            <a:schemeClr val="bg1">
              <a:alpha val="55000"/>
            </a:schemeClr>
          </a:solidFill>
        </p:spPr>
        <p:txBody>
          <a:bodyPr vert="horz" lIns="91440" tIns="45720" rIns="91440" bIns="45720" rtlCol="0">
            <a:normAutofit fontScale="4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Credit: ESA/</a:t>
            </a:r>
            <a:r>
              <a:rPr lang="en-US" sz="1600" dirty="0" err="1"/>
              <a:t>M.Pedoussaut</a:t>
            </a:r>
            <a:endParaRPr lang="en-US" sz="1600" dirty="0"/>
          </a:p>
        </p:txBody>
      </p:sp>
      <p:sp>
        <p:nvSpPr>
          <p:cNvPr id="20" name="Subtitle 2">
            <a:extLst>
              <a:ext uri="{FF2B5EF4-FFF2-40B4-BE49-F238E27FC236}">
                <a16:creationId xmlns:a16="http://schemas.microsoft.com/office/drawing/2014/main" id="{FAEB6813-AC25-421E-84D1-85EE3F30560B}"/>
              </a:ext>
            </a:extLst>
          </p:cNvPr>
          <p:cNvSpPr txBox="1">
            <a:spLocks/>
          </p:cNvSpPr>
          <p:nvPr/>
        </p:nvSpPr>
        <p:spPr>
          <a:xfrm>
            <a:off x="4452100" y="6292491"/>
            <a:ext cx="1571625" cy="167813"/>
          </a:xfrm>
          <a:prstGeom prst="rect">
            <a:avLst/>
          </a:prstGeom>
          <a:solidFill>
            <a:schemeClr val="bg1">
              <a:alpha val="55000"/>
            </a:schemeClr>
          </a:solidFill>
        </p:spPr>
        <p:txBody>
          <a:bodyPr vert="horz" lIns="91440" tIns="45720" rIns="91440" bIns="45720" rtlCol="0">
            <a:normAutofit fontScale="4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Credit: ESA/</a:t>
            </a:r>
            <a:r>
              <a:rPr lang="en-US" sz="1600" dirty="0" err="1"/>
              <a:t>M.Pedoussaut</a:t>
            </a:r>
            <a:endParaRPr lang="en-US" sz="1600" dirty="0"/>
          </a:p>
        </p:txBody>
      </p:sp>
      <p:sp>
        <p:nvSpPr>
          <p:cNvPr id="21" name="Subtitle 2">
            <a:extLst>
              <a:ext uri="{FF2B5EF4-FFF2-40B4-BE49-F238E27FC236}">
                <a16:creationId xmlns:a16="http://schemas.microsoft.com/office/drawing/2014/main" id="{47563EF9-E6BD-46C3-861B-E7175EE364C9}"/>
              </a:ext>
            </a:extLst>
          </p:cNvPr>
          <p:cNvSpPr txBox="1">
            <a:spLocks/>
          </p:cNvSpPr>
          <p:nvPr/>
        </p:nvSpPr>
        <p:spPr>
          <a:xfrm>
            <a:off x="1330363" y="6676259"/>
            <a:ext cx="1571625" cy="167813"/>
          </a:xfrm>
          <a:prstGeom prst="rect">
            <a:avLst/>
          </a:prstGeom>
          <a:solidFill>
            <a:schemeClr val="bg1">
              <a:alpha val="55000"/>
            </a:schemeClr>
          </a:solidFill>
        </p:spPr>
        <p:txBody>
          <a:bodyPr vert="horz" lIns="91440" tIns="45720" rIns="91440" bIns="45720" rtlCol="0">
            <a:normAutofit fontScale="4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Credit: NASA/Chris Gunn</a:t>
            </a:r>
          </a:p>
        </p:txBody>
      </p:sp>
    </p:spTree>
    <p:extLst>
      <p:ext uri="{BB962C8B-B14F-4D97-AF65-F5344CB8AC3E}">
        <p14:creationId xmlns:p14="http://schemas.microsoft.com/office/powerpoint/2010/main" val="2376173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Launch Site Facility Predictions</a:t>
            </a:r>
          </a:p>
        </p:txBody>
      </p:sp>
      <p:sp>
        <p:nvSpPr>
          <p:cNvPr id="5" name="TextBox 4"/>
          <p:cNvSpPr txBox="1"/>
          <p:nvPr/>
        </p:nvSpPr>
        <p:spPr>
          <a:xfrm>
            <a:off x="160333" y="4559935"/>
            <a:ext cx="8734425" cy="2298065"/>
          </a:xfrm>
          <a:prstGeom prst="rect">
            <a:avLst/>
          </a:prstGeom>
          <a:noFill/>
          <a:ln w="28575">
            <a:noFill/>
          </a:ln>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sz="1200" b="1" dirty="0">
                <a:cs typeface="Arial" pitchFamily="34" charset="0"/>
              </a:rPr>
              <a:t>Overall assumptions used for rates and durations</a:t>
            </a:r>
          </a:p>
          <a:p>
            <a:pPr marL="285750" indent="-285750">
              <a:spcBef>
                <a:spcPts val="400"/>
              </a:spcBef>
              <a:buFont typeface="Arial" panose="020B0604020202020204" pitchFamily="34" charset="0"/>
              <a:buChar char="•"/>
            </a:pPr>
            <a:r>
              <a:rPr lang="en-US" sz="1200" dirty="0">
                <a:effectLst/>
                <a:ea typeface="Times New Roman" panose="02020603050405020304" pitchFamily="18" charset="0"/>
              </a:rPr>
              <a:t>Active: Planned work </a:t>
            </a:r>
            <a:r>
              <a:rPr lang="en-US" sz="1200" dirty="0">
                <a:ea typeface="Times New Roman" panose="02020603050405020304" pitchFamily="18" charset="0"/>
              </a:rPr>
              <a:t>in each facility during </a:t>
            </a:r>
            <a:r>
              <a:rPr lang="en-US" sz="1200" dirty="0">
                <a:effectLst/>
                <a:ea typeface="Times New Roman" panose="02020603050405020304" pitchFamily="18" charset="0"/>
              </a:rPr>
              <a:t>pre-established shifts </a:t>
            </a:r>
          </a:p>
          <a:p>
            <a:pPr marL="285750" indent="-285750">
              <a:spcBef>
                <a:spcPts val="400"/>
              </a:spcBef>
              <a:buFont typeface="Arial" panose="020B0604020202020204" pitchFamily="34" charset="0"/>
              <a:buChar char="•"/>
            </a:pPr>
            <a:r>
              <a:rPr lang="en-US" sz="1200" dirty="0">
                <a:ea typeface="Times New Roman" panose="02020603050405020304" pitchFamily="18" charset="0"/>
              </a:rPr>
              <a:t>Inactive: L</a:t>
            </a:r>
            <a:r>
              <a:rPr lang="en-US" sz="1200" dirty="0">
                <a:effectLst/>
                <a:ea typeface="Times New Roman" panose="02020603050405020304" pitchFamily="18" charset="0"/>
              </a:rPr>
              <a:t>imited or no access due to safety or facility restraints</a:t>
            </a:r>
            <a:endParaRPr lang="en-US" sz="1200" dirty="0">
              <a:cs typeface="Arial" pitchFamily="34" charset="0"/>
            </a:endParaRPr>
          </a:p>
          <a:p>
            <a:pPr marL="285750" indent="-285750">
              <a:spcBef>
                <a:spcPts val="400"/>
              </a:spcBef>
              <a:buFont typeface="Arial" panose="020B0604020202020204" pitchFamily="34" charset="0"/>
              <a:buChar char="•"/>
            </a:pPr>
            <a:r>
              <a:rPr lang="en-US" sz="1200" dirty="0">
                <a:cs typeface="Arial" pitchFamily="34" charset="0"/>
              </a:rPr>
              <a:t>PM and SM accumulations have a 50% rate uncertainty applied</a:t>
            </a:r>
          </a:p>
          <a:p>
            <a:pPr marL="742950" lvl="1" indent="-285750">
              <a:spcBef>
                <a:spcPts val="400"/>
              </a:spcBef>
              <a:buFont typeface="Arial" panose="020B0604020202020204" pitchFamily="34" charset="0"/>
              <a:buChar char="•"/>
            </a:pPr>
            <a:r>
              <a:rPr lang="en-US" sz="1200" dirty="0">
                <a:cs typeface="Arial" pitchFamily="34" charset="0"/>
              </a:rPr>
              <a:t>Used since PAC/day rates do not have long term data to back up the rate</a:t>
            </a:r>
          </a:p>
          <a:p>
            <a:pPr marL="285750" indent="-285750">
              <a:spcBef>
                <a:spcPts val="400"/>
              </a:spcBef>
              <a:buFont typeface="Arial" panose="020B0604020202020204" pitchFamily="34" charset="0"/>
              <a:buChar char="•"/>
            </a:pPr>
            <a:r>
              <a:rPr lang="en-US" sz="1200" dirty="0">
                <a:solidFill>
                  <a:schemeClr val="tx1"/>
                </a:solidFill>
                <a:cs typeface="Arial" pitchFamily="34" charset="0"/>
              </a:rPr>
              <a:t>ESA facility, Herschel-Planck (HP) and Automatic Transfer Vehicle (ATV) data have been used where applicable. These missions did not have cleanliness requirements as strict as Webb, but did implement further cleaning as compared to previous campaigns and used similar facilities for processing. </a:t>
            </a:r>
          </a:p>
          <a:p>
            <a:pPr marL="285750" indent="-285750">
              <a:spcBef>
                <a:spcPts val="400"/>
              </a:spcBef>
              <a:buFont typeface="Arial" panose="020B0604020202020204" pitchFamily="34" charset="0"/>
              <a:buChar char="•"/>
            </a:pPr>
            <a:r>
              <a:rPr lang="en-US" sz="1200" dirty="0">
                <a:cs typeface="Arial" pitchFamily="34" charset="0"/>
              </a:rPr>
              <a:t>High efficiency particulate air filters (HEPA) wall reductions based on testing conducted at Goddard Space Flight Center</a:t>
            </a:r>
          </a:p>
          <a:p>
            <a:pPr marL="285750" indent="-285750">
              <a:spcBef>
                <a:spcPts val="400"/>
              </a:spcBef>
              <a:buFont typeface="Arial" panose="020B0604020202020204" pitchFamily="34" charset="0"/>
              <a:buChar char="•"/>
            </a:pPr>
            <a:r>
              <a:rPr lang="en-US" sz="1200" dirty="0">
                <a:cs typeface="Arial" pitchFamily="34" charset="0"/>
              </a:rPr>
              <a:t>Orientation knockdown factor </a:t>
            </a:r>
          </a:p>
        </p:txBody>
      </p:sp>
      <p:pic>
        <p:nvPicPr>
          <p:cNvPr id="7" name="Picture 6">
            <a:extLst>
              <a:ext uri="{FF2B5EF4-FFF2-40B4-BE49-F238E27FC236}">
                <a16:creationId xmlns:a16="http://schemas.microsoft.com/office/drawing/2014/main" id="{6851B363-5909-4938-981D-A41967D316E4}"/>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1376996" y="1923897"/>
            <a:ext cx="6390007" cy="2347443"/>
          </a:xfrm>
          <a:prstGeom prst="rect">
            <a:avLst/>
          </a:prstGeom>
          <a:noFill/>
          <a:ln>
            <a:noFill/>
          </a:ln>
        </p:spPr>
      </p:pic>
      <p:sp>
        <p:nvSpPr>
          <p:cNvPr id="9" name="TextBox 8">
            <a:extLst>
              <a:ext uri="{FF2B5EF4-FFF2-40B4-BE49-F238E27FC236}">
                <a16:creationId xmlns:a16="http://schemas.microsoft.com/office/drawing/2014/main" id="{24BBD152-9A1A-42C3-BFCA-8A7A7E9D29AC}"/>
              </a:ext>
            </a:extLst>
          </p:cNvPr>
          <p:cNvSpPr txBox="1"/>
          <p:nvPr/>
        </p:nvSpPr>
        <p:spPr>
          <a:xfrm>
            <a:off x="1019172" y="4271340"/>
            <a:ext cx="7016749" cy="574516"/>
          </a:xfrm>
          <a:prstGeom prst="rect">
            <a:avLst/>
          </a:prstGeom>
          <a:noFill/>
        </p:spPr>
        <p:txBody>
          <a:bodyPr wrap="square">
            <a:spAutoFit/>
          </a:bodyPr>
          <a:lstStyle/>
          <a:p>
            <a:pPr marL="0" marR="0">
              <a:spcBef>
                <a:spcPts val="0"/>
              </a:spcBef>
              <a:spcAft>
                <a:spcPts val="0"/>
              </a:spcAft>
            </a:pPr>
            <a:r>
              <a:rPr lang="en-US" sz="800" baseline="30000" dirty="0">
                <a:effectLst/>
                <a:ea typeface="Times New Roman" panose="02020603050405020304" pitchFamily="18" charset="0"/>
              </a:rPr>
              <a:t>*Integration &amp; testing (I&amp;T)</a:t>
            </a:r>
          </a:p>
          <a:p>
            <a:r>
              <a:rPr lang="en-US" sz="800" baseline="30000" dirty="0">
                <a:ea typeface="Times New Roman" panose="02020603050405020304" pitchFamily="18" charset="0"/>
              </a:rPr>
              <a:t>*</a:t>
            </a:r>
            <a:r>
              <a:rPr lang="en-US" sz="800" baseline="30000" dirty="0">
                <a:effectLst/>
                <a:ea typeface="Times New Roman" panose="02020603050405020304" pitchFamily="18" charset="0"/>
              </a:rPr>
              <a:t>Air shower curtain (</a:t>
            </a:r>
            <a:r>
              <a:rPr lang="en-US" sz="800" baseline="30000" dirty="0" err="1">
                <a:effectLst/>
                <a:ea typeface="Times New Roman" panose="02020603050405020304" pitchFamily="18" charset="0"/>
              </a:rPr>
              <a:t>AShC</a:t>
            </a:r>
            <a:r>
              <a:rPr lang="en-US" sz="800" baseline="30000" dirty="0">
                <a:effectLst/>
                <a:ea typeface="Times New Roman" panose="02020603050405020304" pitchFamily="18" charset="0"/>
              </a:rPr>
              <a:t>) ops involved an enclosure specifically designed for JWST to provide protection and environmental control on PFEI/Plate-</a:t>
            </a:r>
            <a:r>
              <a:rPr lang="en-US" sz="800" baseline="30000" dirty="0" err="1">
                <a:effectLst/>
                <a:ea typeface="Times New Roman" panose="02020603050405020304" pitchFamily="18" charset="0"/>
              </a:rPr>
              <a:t>Forme</a:t>
            </a:r>
            <a:r>
              <a:rPr lang="en-US" sz="800" baseline="30000" dirty="0">
                <a:effectLst/>
                <a:ea typeface="Times New Roman" panose="02020603050405020304" pitchFamily="18" charset="0"/>
              </a:rPr>
              <a:t> Elevatrice Superior (PFES) platforms. PFES fence was not implemented, but there were still operations on the platform within the </a:t>
            </a:r>
            <a:r>
              <a:rPr lang="en-US" sz="800" baseline="30000" dirty="0" err="1">
                <a:effectLst/>
                <a:ea typeface="Times New Roman" panose="02020603050405020304" pitchFamily="18" charset="0"/>
              </a:rPr>
              <a:t>AShC</a:t>
            </a:r>
            <a:r>
              <a:rPr lang="en-US" sz="800" baseline="30000" dirty="0">
                <a:effectLst/>
                <a:ea typeface="Times New Roman" panose="02020603050405020304" pitchFamily="18" charset="0"/>
              </a:rPr>
              <a:t> </a:t>
            </a:r>
          </a:p>
          <a:p>
            <a:r>
              <a:rPr lang="en-US" sz="500" baseline="30000" dirty="0">
                <a:ea typeface="Times New Roman" panose="02020603050405020304" pitchFamily="18" charset="0"/>
              </a:rPr>
              <a:t>*</a:t>
            </a:r>
            <a:r>
              <a:rPr lang="en-US" sz="500" dirty="0" err="1">
                <a:effectLst/>
                <a:ea typeface="Times New Roman" panose="02020603050405020304" pitchFamily="18" charset="0"/>
              </a:rPr>
              <a:t>Bâtiment</a:t>
            </a:r>
            <a:r>
              <a:rPr lang="en-US" sz="500" dirty="0">
                <a:effectLst/>
                <a:ea typeface="Times New Roman" panose="02020603050405020304" pitchFamily="18" charset="0"/>
              </a:rPr>
              <a:t> Assemblage Final (BAF) and BAF encapsulation hall (BAF-HE)</a:t>
            </a:r>
            <a:endParaRPr lang="en-US" sz="500" baseline="30000" dirty="0">
              <a:effectLst/>
              <a:ea typeface="Times New Roman" panose="02020603050405020304" pitchFamily="18" charset="0"/>
            </a:endParaRPr>
          </a:p>
          <a:p>
            <a:endParaRPr lang="en-US" sz="1400" baseline="30000" dirty="0">
              <a:effectLst/>
              <a:ea typeface="Times New Roman" panose="02020603050405020304" pitchFamily="18" charset="0"/>
            </a:endParaRPr>
          </a:p>
        </p:txBody>
      </p:sp>
      <p:sp>
        <p:nvSpPr>
          <p:cNvPr id="10" name="TextBox 9">
            <a:extLst>
              <a:ext uri="{FF2B5EF4-FFF2-40B4-BE49-F238E27FC236}">
                <a16:creationId xmlns:a16="http://schemas.microsoft.com/office/drawing/2014/main" id="{17BC7B92-5AEF-4E5D-A3B5-F5886A3404CB}"/>
              </a:ext>
            </a:extLst>
          </p:cNvPr>
          <p:cNvSpPr txBox="1"/>
          <p:nvPr/>
        </p:nvSpPr>
        <p:spPr>
          <a:xfrm>
            <a:off x="701479" y="1492196"/>
            <a:ext cx="7741036" cy="461665"/>
          </a:xfrm>
          <a:prstGeom prst="rect">
            <a:avLst/>
          </a:prstGeom>
          <a:noFill/>
        </p:spPr>
        <p:txBody>
          <a:bodyPr wrap="square">
            <a:spAutoFit/>
          </a:bodyPr>
          <a:lstStyle/>
          <a:p>
            <a:pPr marL="0" marR="0" algn="ctr">
              <a:spcBef>
                <a:spcPts val="0"/>
              </a:spcBef>
              <a:spcAft>
                <a:spcPts val="0"/>
              </a:spcAft>
            </a:pPr>
            <a:r>
              <a:rPr lang="en-US" b="1" baseline="30000" dirty="0">
                <a:ea typeface="Times New Roman" panose="02020603050405020304" pitchFamily="18" charset="0"/>
              </a:rPr>
              <a:t>CC team faced challenges with predicting fallout in the various facilities due to limited data, varying required cleanliness levels from previous missions, and COVID restrictions preventing planned visits to the launch site. </a:t>
            </a:r>
            <a:endParaRPr lang="en-US" b="1" baseline="30000" dirty="0">
              <a:effectLst/>
              <a:ea typeface="Times New Roman" panose="02020603050405020304" pitchFamily="18" charset="0"/>
            </a:endParaRPr>
          </a:p>
        </p:txBody>
      </p:sp>
    </p:spTree>
    <p:extLst>
      <p:ext uri="{BB962C8B-B14F-4D97-AF65-F5344CB8AC3E}">
        <p14:creationId xmlns:p14="http://schemas.microsoft.com/office/powerpoint/2010/main" val="15952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sz="half" idx="12"/>
          </p:nvPr>
        </p:nvPicPr>
        <p:blipFill>
          <a:blip r:embed="rId2" cstate="email">
            <a:extLst>
              <a:ext uri="{28A0092B-C50C-407E-A947-70E740481C1C}">
                <a14:useLocalDpi xmlns:a14="http://schemas.microsoft.com/office/drawing/2010/main"/>
              </a:ext>
            </a:extLst>
          </a:blip>
          <a:stretch>
            <a:fillRect/>
          </a:stretch>
        </p:blipFill>
        <p:spPr>
          <a:xfrm>
            <a:off x="4539344" y="1152258"/>
            <a:ext cx="4421692" cy="2476825"/>
          </a:xfrm>
          <a:prstGeom prst="rect">
            <a:avLst/>
          </a:prstGeom>
        </p:spPr>
      </p:pic>
      <p:pic>
        <p:nvPicPr>
          <p:cNvPr id="6" name="Content Placeholder 5"/>
          <p:cNvPicPr>
            <a:picLocks noGrp="1" noChangeAspect="1"/>
          </p:cNvPicPr>
          <p:nvPr>
            <p:ph idx="14"/>
          </p:nvPr>
        </p:nvPicPr>
        <p:blipFill>
          <a:blip r:embed="rId3" cstate="email">
            <a:extLst>
              <a:ext uri="{28A0092B-C50C-407E-A947-70E740481C1C}">
                <a14:useLocalDpi xmlns:a14="http://schemas.microsoft.com/office/drawing/2010/main"/>
              </a:ext>
            </a:extLst>
          </a:blip>
          <a:stretch>
            <a:fillRect/>
          </a:stretch>
        </p:blipFill>
        <p:spPr>
          <a:xfrm>
            <a:off x="620486" y="3912143"/>
            <a:ext cx="3550529" cy="2617932"/>
          </a:xfrm>
          <a:prstGeom prst="rect">
            <a:avLst/>
          </a:prstGeom>
        </p:spPr>
      </p:pic>
      <p:sp>
        <p:nvSpPr>
          <p:cNvPr id="4" name="Title 3"/>
          <p:cNvSpPr>
            <a:spLocks noGrp="1"/>
          </p:cNvSpPr>
          <p:nvPr>
            <p:ph type="title"/>
          </p:nvPr>
        </p:nvSpPr>
        <p:spPr>
          <a:xfrm>
            <a:off x="361950" y="-73024"/>
            <a:ext cx="7886700" cy="1325563"/>
          </a:xfrm>
        </p:spPr>
        <p:txBody>
          <a:bodyPr>
            <a:normAutofit/>
          </a:bodyPr>
          <a:lstStyle/>
          <a:p>
            <a:r>
              <a:rPr lang="en-US" dirty="0"/>
              <a:t>Orientation Knockdown Factor</a:t>
            </a:r>
          </a:p>
        </p:txBody>
      </p:sp>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693658" y="3820764"/>
            <a:ext cx="3738523" cy="2751843"/>
          </a:xfrm>
          <a:prstGeom prst="rect">
            <a:avLst/>
          </a:prstGeom>
        </p:spPr>
      </p:pic>
      <p:sp>
        <p:nvSpPr>
          <p:cNvPr id="8" name="TextBox 7"/>
          <p:cNvSpPr txBox="1"/>
          <p:nvPr/>
        </p:nvSpPr>
        <p:spPr>
          <a:xfrm>
            <a:off x="85059" y="1067312"/>
            <a:ext cx="4287073" cy="2769989"/>
          </a:xfrm>
          <a:prstGeom prst="rect">
            <a:avLst/>
          </a:prstGeom>
          <a:noFill/>
          <a:ln>
            <a:solidFill>
              <a:schemeClr val="accent1"/>
            </a:solidFill>
          </a:ln>
        </p:spPr>
        <p:txBody>
          <a:bodyPr wrap="square" rtlCol="0">
            <a:spAutoFit/>
          </a:bodyPr>
          <a:lstStyle/>
          <a:p>
            <a:pPr marL="285750" indent="-285750">
              <a:spcBef>
                <a:spcPts val="600"/>
              </a:spcBef>
              <a:buFont typeface="Arial" panose="020B0604020202020204" pitchFamily="34" charset="0"/>
              <a:buChar char="•"/>
            </a:pPr>
            <a:r>
              <a:rPr lang="en-US" sz="1400" dirty="0">
                <a:cs typeface="Arial" pitchFamily="34" charset="0"/>
              </a:rPr>
              <a:t>Current NASA study has shown that for short durations (~3months) the ratio between horizontal and vertical surfaces were variable.</a:t>
            </a:r>
          </a:p>
          <a:p>
            <a:pPr marL="285750" indent="-285750">
              <a:spcBef>
                <a:spcPts val="600"/>
              </a:spcBef>
              <a:buFont typeface="Arial" panose="020B0604020202020204" pitchFamily="34" charset="0"/>
              <a:buChar char="•"/>
            </a:pPr>
            <a:r>
              <a:rPr lang="en-US" sz="1400" dirty="0">
                <a:cs typeface="Arial" pitchFamily="34" charset="0"/>
              </a:rPr>
              <a:t>Surface orientation wrt air flow had a greater effect than orientation wrt gravity </a:t>
            </a:r>
          </a:p>
          <a:p>
            <a:pPr marL="285750" indent="-285750">
              <a:spcBef>
                <a:spcPts val="600"/>
              </a:spcBef>
              <a:buFont typeface="Arial" panose="020B0604020202020204" pitchFamily="34" charset="0"/>
              <a:buChar char="•"/>
            </a:pPr>
            <a:r>
              <a:rPr lang="en-US" sz="1400" dirty="0">
                <a:cs typeface="Arial" pitchFamily="34" charset="0"/>
              </a:rPr>
              <a:t>S5-C &amp; S5-B have similar facility air flow configurations to each other</a:t>
            </a:r>
          </a:p>
          <a:p>
            <a:pPr marL="285750" indent="-285750">
              <a:spcBef>
                <a:spcPts val="600"/>
              </a:spcBef>
              <a:buFont typeface="Arial" panose="020B0604020202020204" pitchFamily="34" charset="0"/>
              <a:buChar char="•"/>
            </a:pPr>
            <a:r>
              <a:rPr lang="en-US" sz="1400" dirty="0">
                <a:cs typeface="Arial" pitchFamily="34" charset="0"/>
              </a:rPr>
              <a:t>The configuration causes turbulent air flow within the cleanroom</a:t>
            </a:r>
          </a:p>
          <a:p>
            <a:pPr marL="285750" indent="-285750">
              <a:spcBef>
                <a:spcPts val="600"/>
              </a:spcBef>
              <a:buFont typeface="Arial" panose="020B0604020202020204" pitchFamily="34" charset="0"/>
              <a:buChar char="•"/>
            </a:pPr>
            <a:r>
              <a:rPr lang="en-US" sz="1400" dirty="0">
                <a:cs typeface="Arial" pitchFamily="34" charset="0"/>
              </a:rPr>
              <a:t>A 70% reduction in fallout cannot be consistently assumed for vertical surfaces</a:t>
            </a:r>
          </a:p>
        </p:txBody>
      </p:sp>
      <p:sp>
        <p:nvSpPr>
          <p:cNvPr id="9" name="TextBox 8">
            <a:extLst>
              <a:ext uri="{FF2B5EF4-FFF2-40B4-BE49-F238E27FC236}">
                <a16:creationId xmlns:a16="http://schemas.microsoft.com/office/drawing/2014/main" id="{D10008D7-245A-4FF6-80BC-3435CA138A8E}"/>
              </a:ext>
            </a:extLst>
          </p:cNvPr>
          <p:cNvSpPr txBox="1"/>
          <p:nvPr/>
        </p:nvSpPr>
        <p:spPr>
          <a:xfrm>
            <a:off x="4572000" y="6581001"/>
            <a:ext cx="4572000" cy="276999"/>
          </a:xfrm>
          <a:prstGeom prst="rect">
            <a:avLst/>
          </a:prstGeom>
          <a:noFill/>
        </p:spPr>
        <p:txBody>
          <a:bodyPr wrap="square">
            <a:spAutoFit/>
          </a:bodyPr>
          <a:lstStyle/>
          <a:p>
            <a:r>
              <a:rPr lang="en-US" sz="1200" dirty="0">
                <a:effectLst/>
                <a:ea typeface="Times New Roman" panose="02020603050405020304" pitchFamily="18" charset="0"/>
              </a:rPr>
              <a:t>(Credit: Jacobs Engineering/P. Agarwal, A. Flynt, and A. </a:t>
            </a:r>
            <a:r>
              <a:rPr lang="en-US" sz="1200" dirty="0" err="1">
                <a:effectLst/>
                <a:ea typeface="Times New Roman" panose="02020603050405020304" pitchFamily="18" charset="0"/>
              </a:rPr>
              <a:t>Kharazi</a:t>
            </a:r>
            <a:r>
              <a:rPr lang="en-US" sz="1200" dirty="0">
                <a:effectLst/>
                <a:ea typeface="Times New Roman" panose="02020603050405020304" pitchFamily="18" charset="0"/>
              </a:rPr>
              <a:t>)</a:t>
            </a:r>
            <a:endParaRPr lang="en-US" sz="1200" dirty="0"/>
          </a:p>
        </p:txBody>
      </p:sp>
    </p:spTree>
    <p:extLst>
      <p:ext uri="{BB962C8B-B14F-4D97-AF65-F5344CB8AC3E}">
        <p14:creationId xmlns:p14="http://schemas.microsoft.com/office/powerpoint/2010/main" val="3755212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46051"/>
            <a:ext cx="7886700" cy="1325563"/>
          </a:xfrm>
        </p:spPr>
        <p:txBody>
          <a:bodyPr>
            <a:normAutofit/>
          </a:bodyPr>
          <a:lstStyle/>
          <a:p>
            <a:r>
              <a:rPr lang="en-US" dirty="0"/>
              <a:t>Portable HEPA Modules</a:t>
            </a:r>
          </a:p>
        </p:txBody>
      </p:sp>
      <p:sp>
        <p:nvSpPr>
          <p:cNvPr id="4" name="Content Placeholder 2">
            <a:extLst>
              <a:ext uri="{FF2B5EF4-FFF2-40B4-BE49-F238E27FC236}">
                <a16:creationId xmlns:a16="http://schemas.microsoft.com/office/drawing/2014/main" id="{1C8760C2-3851-3142-821C-AC93448CFC77}"/>
              </a:ext>
            </a:extLst>
          </p:cNvPr>
          <p:cNvSpPr txBox="1">
            <a:spLocks/>
          </p:cNvSpPr>
          <p:nvPr/>
        </p:nvSpPr>
        <p:spPr>
          <a:xfrm>
            <a:off x="457200" y="1054399"/>
            <a:ext cx="7859486" cy="1603743"/>
          </a:xfrm>
          <a:prstGeom prst="rect">
            <a:avLst/>
          </a:prstGeom>
        </p:spPr>
        <p:txBody>
          <a:bodyPr/>
          <a:lstStyle>
            <a:lvl1pPr marL="230188" indent="-230188" algn="l" rtl="0" eaLnBrk="1" fontAlgn="base" hangingPunct="1">
              <a:spcBef>
                <a:spcPts val="2400"/>
              </a:spcBef>
              <a:spcAft>
                <a:spcPct val="0"/>
              </a:spcAft>
              <a:buChar char="•"/>
              <a:defRPr sz="2000" baseline="0">
                <a:solidFill>
                  <a:schemeClr val="tx1"/>
                </a:solidFill>
                <a:latin typeface="Cambria" panose="02040503050406030204" pitchFamily="18" charset="0"/>
                <a:ea typeface="+mn-ea"/>
                <a:cs typeface="Arial" pitchFamily="34" charset="0"/>
              </a:defRPr>
            </a:lvl1pPr>
            <a:lvl2pPr marL="684213" indent="-227013" algn="l" rtl="0" eaLnBrk="1" fontAlgn="base" hangingPunct="1">
              <a:spcBef>
                <a:spcPts val="600"/>
              </a:spcBef>
              <a:spcAft>
                <a:spcPct val="0"/>
              </a:spcAft>
              <a:buChar char="–"/>
              <a:defRPr sz="1600" baseline="0">
                <a:solidFill>
                  <a:schemeClr val="tx1"/>
                </a:solidFill>
                <a:latin typeface="Cambria" panose="02040503050406030204" pitchFamily="18" charset="0"/>
                <a:cs typeface="Arial" pitchFamily="34" charset="0"/>
              </a:defRPr>
            </a:lvl2pPr>
            <a:lvl3pPr marL="1087438" indent="-173038" algn="l" rtl="0" eaLnBrk="1" fontAlgn="base" hangingPunct="1">
              <a:spcBef>
                <a:spcPts val="600"/>
              </a:spcBef>
              <a:spcAft>
                <a:spcPct val="0"/>
              </a:spcAft>
              <a:buChar char="•"/>
              <a:defRPr sz="1600" baseline="0">
                <a:solidFill>
                  <a:schemeClr val="tx1"/>
                </a:solidFill>
                <a:latin typeface="Cambria" panose="02040503050406030204" pitchFamily="18" charset="0"/>
                <a:cs typeface="Arial" pitchFamily="34" charset="0"/>
              </a:defRPr>
            </a:lvl3pPr>
            <a:lvl4pPr marL="1541463" indent="-169863" algn="l" rtl="0" eaLnBrk="1" fontAlgn="base" hangingPunct="1">
              <a:spcBef>
                <a:spcPts val="600"/>
              </a:spcBef>
              <a:spcAft>
                <a:spcPct val="0"/>
              </a:spcAft>
              <a:buChar char="–"/>
              <a:defRPr sz="1600" baseline="0">
                <a:solidFill>
                  <a:schemeClr val="tx1"/>
                </a:solidFill>
                <a:latin typeface="Cambria" panose="02040503050406030204" pitchFamily="18" charset="0"/>
                <a:cs typeface="Arial" pitchFamily="34" charset="0"/>
              </a:defRPr>
            </a:lvl4pPr>
            <a:lvl5pPr marL="2001838" indent="-173038" algn="l" rtl="0" eaLnBrk="1" fontAlgn="base" hangingPunct="1">
              <a:spcBef>
                <a:spcPts val="600"/>
              </a:spcBef>
              <a:spcAft>
                <a:spcPct val="0"/>
              </a:spcAft>
              <a:buChar char="»"/>
              <a:defRPr sz="1600" baseline="0">
                <a:solidFill>
                  <a:schemeClr val="tx1"/>
                </a:solidFill>
                <a:latin typeface="Cambria" panose="02040503050406030204" pitchFamily="18" charset="0"/>
                <a:cs typeface="Arial" pitchFamily="34" charset="0"/>
              </a:defRPr>
            </a:lvl5pPr>
            <a:lvl6pPr marL="2514600" indent="-228600" algn="l" rtl="0" eaLnBrk="1" fontAlgn="base" hangingPunct="1">
              <a:spcBef>
                <a:spcPct val="20000"/>
              </a:spcBef>
              <a:spcAft>
                <a:spcPct val="0"/>
              </a:spcAft>
              <a:buChar char="»"/>
              <a:defRPr sz="1700">
                <a:solidFill>
                  <a:schemeClr val="tx1"/>
                </a:solidFill>
                <a:latin typeface="+mn-lt"/>
                <a:cs typeface="+mn-cs"/>
              </a:defRPr>
            </a:lvl6pPr>
            <a:lvl7pPr marL="2971800" indent="-228600" algn="l" rtl="0" eaLnBrk="1" fontAlgn="base" hangingPunct="1">
              <a:spcBef>
                <a:spcPct val="20000"/>
              </a:spcBef>
              <a:spcAft>
                <a:spcPct val="0"/>
              </a:spcAft>
              <a:buChar char="»"/>
              <a:defRPr sz="1700">
                <a:solidFill>
                  <a:schemeClr val="tx1"/>
                </a:solidFill>
                <a:latin typeface="+mn-lt"/>
                <a:cs typeface="+mn-cs"/>
              </a:defRPr>
            </a:lvl7pPr>
            <a:lvl8pPr marL="3429000" indent="-228600" algn="l" rtl="0" eaLnBrk="1" fontAlgn="base" hangingPunct="1">
              <a:spcBef>
                <a:spcPct val="20000"/>
              </a:spcBef>
              <a:spcAft>
                <a:spcPct val="0"/>
              </a:spcAft>
              <a:buChar char="»"/>
              <a:defRPr sz="1700">
                <a:solidFill>
                  <a:schemeClr val="tx1"/>
                </a:solidFill>
                <a:latin typeface="+mn-lt"/>
                <a:cs typeface="+mn-cs"/>
              </a:defRPr>
            </a:lvl8pPr>
            <a:lvl9pPr marL="3886200" indent="-228600" algn="l" rtl="0" eaLnBrk="1" fontAlgn="base" hangingPunct="1">
              <a:spcBef>
                <a:spcPct val="20000"/>
              </a:spcBef>
              <a:spcAft>
                <a:spcPct val="0"/>
              </a:spcAft>
              <a:buChar char="»"/>
              <a:defRPr sz="1700">
                <a:solidFill>
                  <a:schemeClr val="tx1"/>
                </a:solidFill>
                <a:latin typeface="+mn-lt"/>
                <a:cs typeface="+mn-cs"/>
              </a:defRPr>
            </a:lvl9pPr>
          </a:lstStyle>
          <a:p>
            <a:r>
              <a:rPr lang="en-US" sz="1200" kern="0" dirty="0">
                <a:latin typeface="+mn-lt"/>
              </a:rPr>
              <a:t>To be used in S5-C, S5-B, BAF-HE and the BAF airlock, which did not have HEPA or molecular filtration </a:t>
            </a:r>
          </a:p>
          <a:p>
            <a:pPr>
              <a:spcBef>
                <a:spcPts val="1200"/>
              </a:spcBef>
            </a:pPr>
            <a:r>
              <a:rPr lang="en-US" sz="1200" kern="0" dirty="0">
                <a:latin typeface="+mn-lt"/>
              </a:rPr>
              <a:t>The modular filters built on dollies to enable mobility include molecular filtration and are designed to enable ISO Class 7 air cleanliness within Class 8 facilities</a:t>
            </a:r>
          </a:p>
          <a:p>
            <a:r>
              <a:rPr lang="en-US" sz="1200" dirty="0">
                <a:latin typeface="+mn-lt"/>
              </a:rPr>
              <a:t>S5-C Room</a:t>
            </a:r>
            <a:r>
              <a:rPr lang="en-US" sz="1200" dirty="0">
                <a:solidFill>
                  <a:srgbClr val="0070C0"/>
                </a:solidFill>
                <a:latin typeface="+mn-lt"/>
              </a:rPr>
              <a:t> </a:t>
            </a:r>
            <a:r>
              <a:rPr lang="en-US" sz="1200" dirty="0">
                <a:latin typeface="+mn-lt"/>
              </a:rPr>
              <a:t>Filtration: F8 filters</a:t>
            </a:r>
          </a:p>
          <a:p>
            <a:pPr lvl="1"/>
            <a:r>
              <a:rPr lang="en-US" sz="1200" dirty="0">
                <a:latin typeface="+mn-lt"/>
              </a:rPr>
              <a:t>F8 filters are ~90% effective, HEPA filters are 99.99% effective at removing 0.3um particles and above</a:t>
            </a:r>
          </a:p>
          <a:p>
            <a:pPr lvl="1"/>
            <a:r>
              <a:rPr lang="en-US" sz="1200" dirty="0">
                <a:latin typeface="+mn-lt"/>
              </a:rPr>
              <a:t>No carbon filtration, this was the primary reason for the HEPA modules</a:t>
            </a:r>
          </a:p>
          <a:p>
            <a:pPr lvl="1"/>
            <a:r>
              <a:rPr lang="en-US" sz="1200" dirty="0">
                <a:latin typeface="+mn-lt"/>
              </a:rPr>
              <a:t>Same filters as in BAF-HE and S5-B</a:t>
            </a:r>
          </a:p>
          <a:p>
            <a:pPr>
              <a:spcBef>
                <a:spcPts val="1200"/>
              </a:spcBef>
            </a:pPr>
            <a:endParaRPr lang="en-US" sz="1200" kern="0" dirty="0">
              <a:latin typeface="+mn-lt"/>
            </a:endParaRPr>
          </a:p>
          <a:p>
            <a:endParaRPr lang="en-US" kern="0" dirty="0">
              <a:latin typeface="+mn-lt"/>
            </a:endParaRPr>
          </a:p>
        </p:txBody>
      </p:sp>
      <p:pic>
        <p:nvPicPr>
          <p:cNvPr id="8" name="Picture 7">
            <a:extLst>
              <a:ext uri="{FF2B5EF4-FFF2-40B4-BE49-F238E27FC236}">
                <a16:creationId xmlns:a16="http://schemas.microsoft.com/office/drawing/2014/main" id="{F30BF73A-4307-4AD0-B332-DC099E6BD1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004447"/>
            <a:ext cx="4845715" cy="3234515"/>
          </a:xfrm>
          <a:prstGeom prst="rect">
            <a:avLst/>
          </a:prstGeom>
        </p:spPr>
      </p:pic>
      <p:graphicFrame>
        <p:nvGraphicFramePr>
          <p:cNvPr id="9" name="Table 8">
            <a:extLst>
              <a:ext uri="{FF2B5EF4-FFF2-40B4-BE49-F238E27FC236}">
                <a16:creationId xmlns:a16="http://schemas.microsoft.com/office/drawing/2014/main" id="{B542B238-0E55-4A65-9AFB-5DEF0F416996}"/>
              </a:ext>
            </a:extLst>
          </p:cNvPr>
          <p:cNvGraphicFramePr>
            <a:graphicFrameLocks noGrp="1"/>
          </p:cNvGraphicFramePr>
          <p:nvPr>
            <p:extLst>
              <p:ext uri="{D42A27DB-BD31-4B8C-83A1-F6EECF244321}">
                <p14:modId xmlns:p14="http://schemas.microsoft.com/office/powerpoint/2010/main" val="1148008220"/>
              </p:ext>
            </p:extLst>
          </p:nvPr>
        </p:nvGraphicFramePr>
        <p:xfrm>
          <a:off x="4959600" y="3566490"/>
          <a:ext cx="4184400" cy="1874520"/>
        </p:xfrm>
        <a:graphic>
          <a:graphicData uri="http://schemas.openxmlformats.org/drawingml/2006/table">
            <a:tbl>
              <a:tblPr firstRow="1" firstCol="1" bandRow="1">
                <a:tableStyleId>{5C22544A-7EE6-4342-B048-85BDC9FD1C3A}</a:tableStyleId>
              </a:tblPr>
              <a:tblGrid>
                <a:gridCol w="1046100">
                  <a:extLst>
                    <a:ext uri="{9D8B030D-6E8A-4147-A177-3AD203B41FA5}">
                      <a16:colId xmlns:a16="http://schemas.microsoft.com/office/drawing/2014/main" val="2870416060"/>
                    </a:ext>
                  </a:extLst>
                </a:gridCol>
                <a:gridCol w="1046100">
                  <a:extLst>
                    <a:ext uri="{9D8B030D-6E8A-4147-A177-3AD203B41FA5}">
                      <a16:colId xmlns:a16="http://schemas.microsoft.com/office/drawing/2014/main" val="2154928209"/>
                    </a:ext>
                  </a:extLst>
                </a:gridCol>
                <a:gridCol w="1046100">
                  <a:extLst>
                    <a:ext uri="{9D8B030D-6E8A-4147-A177-3AD203B41FA5}">
                      <a16:colId xmlns:a16="http://schemas.microsoft.com/office/drawing/2014/main" val="521130824"/>
                    </a:ext>
                  </a:extLst>
                </a:gridCol>
                <a:gridCol w="1046100">
                  <a:extLst>
                    <a:ext uri="{9D8B030D-6E8A-4147-A177-3AD203B41FA5}">
                      <a16:colId xmlns:a16="http://schemas.microsoft.com/office/drawing/2014/main" val="1194304846"/>
                    </a:ext>
                  </a:extLst>
                </a:gridCol>
              </a:tblGrid>
              <a:tr h="315021">
                <a:tc>
                  <a:txBody>
                    <a:bodyPr/>
                    <a:lstStyle/>
                    <a:p>
                      <a:pPr marL="0" marR="0" algn="ctr">
                        <a:spcBef>
                          <a:spcPts val="0"/>
                        </a:spcBef>
                        <a:spcAft>
                          <a:spcPts val="600"/>
                        </a:spcAft>
                      </a:pPr>
                      <a:r>
                        <a:rPr lang="en-US" sz="1100">
                          <a:effectLst/>
                        </a:rPr>
                        <a:t>Facility</a:t>
                      </a:r>
                      <a:endParaRPr lang="en-US" sz="1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600"/>
                        </a:spcAft>
                      </a:pPr>
                      <a:r>
                        <a:rPr lang="en-US" sz="1100">
                          <a:effectLst/>
                        </a:rPr>
                        <a:t>Orientation</a:t>
                      </a:r>
                      <a:endParaRPr lang="en-US" sz="1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600"/>
                        </a:spcAft>
                      </a:pPr>
                      <a:r>
                        <a:rPr lang="en-US" sz="1100">
                          <a:effectLst/>
                        </a:rPr>
                        <a:t>Fallout Rate Reduction</a:t>
                      </a:r>
                      <a:endParaRPr lang="en-US" sz="1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ctr">
                        <a:spcBef>
                          <a:spcPts val="0"/>
                        </a:spcBef>
                        <a:spcAft>
                          <a:spcPts val="600"/>
                        </a:spcAft>
                      </a:pPr>
                      <a:r>
                        <a:rPr lang="en-US" sz="1100">
                          <a:effectLst/>
                        </a:rPr>
                        <a:t>Adjusted Fallout Rate Reduction</a:t>
                      </a:r>
                      <a:endParaRPr lang="en-US" sz="10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7737575"/>
                  </a:ext>
                </a:extLst>
              </a:tr>
              <a:tr h="143191">
                <a:tc rowSpan="3">
                  <a:txBody>
                    <a:bodyPr/>
                    <a:lstStyle/>
                    <a:p>
                      <a:pPr marL="0" marR="0" algn="just">
                        <a:spcBef>
                          <a:spcPts val="0"/>
                        </a:spcBef>
                        <a:spcAft>
                          <a:spcPts val="600"/>
                        </a:spcAft>
                      </a:pPr>
                      <a:r>
                        <a:rPr lang="en-US" sz="1000">
                          <a:effectLst/>
                        </a:rPr>
                        <a:t>S5-B</a:t>
                      </a:r>
                      <a:endParaRPr lang="en-US" sz="1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600"/>
                        </a:spcAft>
                      </a:pPr>
                      <a:r>
                        <a:rPr lang="en-US" sz="1000">
                          <a:effectLst/>
                        </a:rPr>
                        <a:t>Overall</a:t>
                      </a:r>
                      <a:endParaRPr lang="en-US" sz="1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600"/>
                        </a:spcAft>
                      </a:pPr>
                      <a:r>
                        <a:rPr lang="en-US" sz="1000">
                          <a:effectLst/>
                        </a:rPr>
                        <a:t>79%</a:t>
                      </a:r>
                      <a:endParaRPr lang="en-US" sz="1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600"/>
                        </a:spcAft>
                      </a:pPr>
                      <a:r>
                        <a:rPr lang="en-US" sz="1000">
                          <a:effectLst/>
                        </a:rPr>
                        <a:t>*</a:t>
                      </a:r>
                      <a:endParaRPr lang="en-US" sz="10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103255696"/>
                  </a:ext>
                </a:extLst>
              </a:tr>
              <a:tr h="143191">
                <a:tc vMerge="1">
                  <a:txBody>
                    <a:bodyPr/>
                    <a:lstStyle/>
                    <a:p>
                      <a:endParaRPr lang="en-US"/>
                    </a:p>
                  </a:txBody>
                  <a:tcPr/>
                </a:tc>
                <a:tc>
                  <a:txBody>
                    <a:bodyPr/>
                    <a:lstStyle/>
                    <a:p>
                      <a:pPr marL="0" marR="0" algn="just">
                        <a:spcBef>
                          <a:spcPts val="0"/>
                        </a:spcBef>
                        <a:spcAft>
                          <a:spcPts val="600"/>
                        </a:spcAft>
                      </a:pPr>
                      <a:r>
                        <a:rPr lang="en-US" sz="1000">
                          <a:effectLst/>
                        </a:rPr>
                        <a:t>Horizontal</a:t>
                      </a:r>
                      <a:endParaRPr lang="en-US" sz="1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600"/>
                        </a:spcAft>
                      </a:pPr>
                      <a:r>
                        <a:rPr lang="en-US" sz="1000">
                          <a:effectLst/>
                        </a:rPr>
                        <a:t>80%</a:t>
                      </a:r>
                      <a:endParaRPr lang="en-US" sz="1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600"/>
                        </a:spcAft>
                      </a:pPr>
                      <a:r>
                        <a:rPr lang="en-US" sz="1000">
                          <a:effectLst/>
                        </a:rPr>
                        <a:t>*</a:t>
                      </a:r>
                      <a:endParaRPr lang="en-US" sz="10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169554234"/>
                  </a:ext>
                </a:extLst>
              </a:tr>
              <a:tr h="143191">
                <a:tc vMerge="1">
                  <a:txBody>
                    <a:bodyPr/>
                    <a:lstStyle/>
                    <a:p>
                      <a:endParaRPr lang="en-US"/>
                    </a:p>
                  </a:txBody>
                  <a:tcPr/>
                </a:tc>
                <a:tc>
                  <a:txBody>
                    <a:bodyPr/>
                    <a:lstStyle/>
                    <a:p>
                      <a:pPr marL="0" marR="0" algn="just">
                        <a:spcBef>
                          <a:spcPts val="0"/>
                        </a:spcBef>
                        <a:spcAft>
                          <a:spcPts val="600"/>
                        </a:spcAft>
                      </a:pPr>
                      <a:r>
                        <a:rPr lang="en-US" sz="1000">
                          <a:effectLst/>
                        </a:rPr>
                        <a:t>Vertical</a:t>
                      </a:r>
                      <a:endParaRPr lang="en-US" sz="1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600"/>
                        </a:spcAft>
                      </a:pPr>
                      <a:r>
                        <a:rPr lang="en-US" sz="1000">
                          <a:effectLst/>
                        </a:rPr>
                        <a:t>69%</a:t>
                      </a:r>
                      <a:endParaRPr lang="en-US" sz="1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600"/>
                        </a:spcAft>
                      </a:pPr>
                      <a:r>
                        <a:rPr lang="en-US" sz="1000">
                          <a:effectLst/>
                        </a:rPr>
                        <a:t>*</a:t>
                      </a:r>
                      <a:endParaRPr lang="en-US" sz="10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727395219"/>
                  </a:ext>
                </a:extLst>
              </a:tr>
              <a:tr h="143191">
                <a:tc rowSpan="3">
                  <a:txBody>
                    <a:bodyPr/>
                    <a:lstStyle/>
                    <a:p>
                      <a:pPr marL="0" marR="0" algn="just">
                        <a:spcBef>
                          <a:spcPts val="0"/>
                        </a:spcBef>
                        <a:spcAft>
                          <a:spcPts val="600"/>
                        </a:spcAft>
                      </a:pPr>
                      <a:r>
                        <a:rPr lang="en-US" sz="1000">
                          <a:effectLst/>
                        </a:rPr>
                        <a:t>S5-C </a:t>
                      </a:r>
                      <a:endParaRPr lang="en-US" sz="1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600"/>
                        </a:spcAft>
                      </a:pPr>
                      <a:r>
                        <a:rPr lang="en-US" sz="1000">
                          <a:effectLst/>
                        </a:rPr>
                        <a:t>Overall</a:t>
                      </a:r>
                      <a:endParaRPr lang="en-US" sz="1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600"/>
                        </a:spcAft>
                      </a:pPr>
                      <a:r>
                        <a:rPr lang="en-US" sz="1000">
                          <a:effectLst/>
                        </a:rPr>
                        <a:t>91%</a:t>
                      </a:r>
                      <a:endParaRPr lang="en-US" sz="1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600"/>
                        </a:spcAft>
                      </a:pPr>
                      <a:r>
                        <a:rPr lang="en-US" sz="1000">
                          <a:effectLst/>
                        </a:rPr>
                        <a:t>*</a:t>
                      </a:r>
                      <a:endParaRPr lang="en-US" sz="10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658416149"/>
                  </a:ext>
                </a:extLst>
              </a:tr>
              <a:tr h="143191">
                <a:tc vMerge="1">
                  <a:txBody>
                    <a:bodyPr/>
                    <a:lstStyle/>
                    <a:p>
                      <a:endParaRPr lang="en-US"/>
                    </a:p>
                  </a:txBody>
                  <a:tcPr/>
                </a:tc>
                <a:tc>
                  <a:txBody>
                    <a:bodyPr/>
                    <a:lstStyle/>
                    <a:p>
                      <a:pPr marL="0" marR="0" algn="just">
                        <a:spcBef>
                          <a:spcPts val="0"/>
                        </a:spcBef>
                        <a:spcAft>
                          <a:spcPts val="600"/>
                        </a:spcAft>
                      </a:pPr>
                      <a:r>
                        <a:rPr lang="en-US" sz="1000">
                          <a:effectLst/>
                        </a:rPr>
                        <a:t>Horizontal</a:t>
                      </a:r>
                      <a:endParaRPr lang="en-US" sz="1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600"/>
                        </a:spcAft>
                      </a:pPr>
                      <a:r>
                        <a:rPr lang="en-US" sz="1000">
                          <a:effectLst/>
                        </a:rPr>
                        <a:t>93%</a:t>
                      </a:r>
                      <a:endParaRPr lang="en-US" sz="1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600"/>
                        </a:spcAft>
                      </a:pPr>
                      <a:r>
                        <a:rPr lang="en-US" sz="1000">
                          <a:effectLst/>
                        </a:rPr>
                        <a:t>*</a:t>
                      </a:r>
                      <a:endParaRPr lang="en-US" sz="10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149993036"/>
                  </a:ext>
                </a:extLst>
              </a:tr>
              <a:tr h="143191">
                <a:tc vMerge="1">
                  <a:txBody>
                    <a:bodyPr/>
                    <a:lstStyle/>
                    <a:p>
                      <a:endParaRPr lang="en-US"/>
                    </a:p>
                  </a:txBody>
                  <a:tcPr/>
                </a:tc>
                <a:tc>
                  <a:txBody>
                    <a:bodyPr/>
                    <a:lstStyle/>
                    <a:p>
                      <a:pPr marL="0" marR="0" algn="just">
                        <a:spcBef>
                          <a:spcPts val="0"/>
                        </a:spcBef>
                        <a:spcAft>
                          <a:spcPts val="600"/>
                        </a:spcAft>
                      </a:pPr>
                      <a:r>
                        <a:rPr lang="en-US" sz="1000">
                          <a:effectLst/>
                        </a:rPr>
                        <a:t>Vertical</a:t>
                      </a:r>
                      <a:endParaRPr lang="en-US" sz="1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600"/>
                        </a:spcAft>
                      </a:pPr>
                      <a:r>
                        <a:rPr lang="en-US" sz="1000">
                          <a:effectLst/>
                        </a:rPr>
                        <a:t>0%</a:t>
                      </a:r>
                      <a:endParaRPr lang="en-US" sz="1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600"/>
                        </a:spcAft>
                      </a:pPr>
                      <a:r>
                        <a:rPr lang="en-US" sz="1000">
                          <a:effectLst/>
                        </a:rPr>
                        <a:t>35%</a:t>
                      </a:r>
                      <a:endParaRPr lang="en-US" sz="10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667900900"/>
                  </a:ext>
                </a:extLst>
              </a:tr>
              <a:tr h="143191">
                <a:tc rowSpan="3">
                  <a:txBody>
                    <a:bodyPr/>
                    <a:lstStyle/>
                    <a:p>
                      <a:pPr marL="0" marR="0" algn="just">
                        <a:spcBef>
                          <a:spcPts val="0"/>
                        </a:spcBef>
                        <a:spcAft>
                          <a:spcPts val="600"/>
                        </a:spcAft>
                      </a:pPr>
                      <a:r>
                        <a:rPr lang="en-US" sz="1000">
                          <a:effectLst/>
                        </a:rPr>
                        <a:t>BAF HE</a:t>
                      </a:r>
                      <a:endParaRPr lang="en-US" sz="1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600"/>
                        </a:spcAft>
                      </a:pPr>
                      <a:r>
                        <a:rPr lang="en-US" sz="1000">
                          <a:effectLst/>
                        </a:rPr>
                        <a:t>Overall</a:t>
                      </a:r>
                      <a:endParaRPr lang="en-US" sz="1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600"/>
                        </a:spcAft>
                      </a:pPr>
                      <a:r>
                        <a:rPr lang="en-US" sz="1000">
                          <a:effectLst/>
                        </a:rPr>
                        <a:t>88%</a:t>
                      </a:r>
                      <a:endParaRPr lang="en-US" sz="1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600"/>
                        </a:spcAft>
                      </a:pPr>
                      <a:r>
                        <a:rPr lang="en-US" sz="1000">
                          <a:effectLst/>
                        </a:rPr>
                        <a:t>*</a:t>
                      </a:r>
                      <a:endParaRPr lang="en-US" sz="10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831729140"/>
                  </a:ext>
                </a:extLst>
              </a:tr>
              <a:tr h="143191">
                <a:tc vMerge="1">
                  <a:txBody>
                    <a:bodyPr/>
                    <a:lstStyle/>
                    <a:p>
                      <a:endParaRPr lang="en-US"/>
                    </a:p>
                  </a:txBody>
                  <a:tcPr/>
                </a:tc>
                <a:tc>
                  <a:txBody>
                    <a:bodyPr/>
                    <a:lstStyle/>
                    <a:p>
                      <a:pPr marL="0" marR="0" algn="just">
                        <a:spcBef>
                          <a:spcPts val="0"/>
                        </a:spcBef>
                        <a:spcAft>
                          <a:spcPts val="600"/>
                        </a:spcAft>
                      </a:pPr>
                      <a:r>
                        <a:rPr lang="en-US" sz="1000">
                          <a:effectLst/>
                        </a:rPr>
                        <a:t>Horizontal</a:t>
                      </a:r>
                      <a:endParaRPr lang="en-US" sz="1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600"/>
                        </a:spcAft>
                      </a:pPr>
                      <a:r>
                        <a:rPr lang="en-US" sz="1000">
                          <a:effectLst/>
                        </a:rPr>
                        <a:t>91%</a:t>
                      </a:r>
                      <a:endParaRPr lang="en-US" sz="1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600"/>
                        </a:spcAft>
                      </a:pPr>
                      <a:r>
                        <a:rPr lang="en-US" sz="1000">
                          <a:effectLst/>
                        </a:rPr>
                        <a:t>*</a:t>
                      </a:r>
                      <a:endParaRPr lang="en-US" sz="10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981338349"/>
                  </a:ext>
                </a:extLst>
              </a:tr>
              <a:tr h="143191">
                <a:tc vMerge="1">
                  <a:txBody>
                    <a:bodyPr/>
                    <a:lstStyle/>
                    <a:p>
                      <a:endParaRPr lang="en-US"/>
                    </a:p>
                  </a:txBody>
                  <a:tcPr/>
                </a:tc>
                <a:tc>
                  <a:txBody>
                    <a:bodyPr/>
                    <a:lstStyle/>
                    <a:p>
                      <a:pPr marL="0" marR="0" algn="just">
                        <a:spcBef>
                          <a:spcPts val="0"/>
                        </a:spcBef>
                        <a:spcAft>
                          <a:spcPts val="600"/>
                        </a:spcAft>
                      </a:pPr>
                      <a:r>
                        <a:rPr lang="en-US" sz="1000" dirty="0">
                          <a:effectLst/>
                        </a:rPr>
                        <a:t>Vertical</a:t>
                      </a:r>
                      <a:endParaRPr lang="en-US" sz="10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600"/>
                        </a:spcAft>
                      </a:pPr>
                      <a:r>
                        <a:rPr lang="en-US" sz="1000">
                          <a:effectLst/>
                        </a:rPr>
                        <a:t>0%</a:t>
                      </a:r>
                      <a:endParaRPr lang="en-US" sz="1000">
                        <a:effectLst/>
                        <a:latin typeface="Times New Roman" panose="02020603050405020304" pitchFamily="18" charset="0"/>
                        <a:ea typeface="Times New Roman" panose="02020603050405020304" pitchFamily="18" charset="0"/>
                      </a:endParaRPr>
                    </a:p>
                  </a:txBody>
                  <a:tcPr marL="68580" marR="68580" marT="0" marB="0"/>
                </a:tc>
                <a:tc>
                  <a:txBody>
                    <a:bodyPr/>
                    <a:lstStyle/>
                    <a:p>
                      <a:pPr marL="0" marR="0" algn="just">
                        <a:spcBef>
                          <a:spcPts val="0"/>
                        </a:spcBef>
                        <a:spcAft>
                          <a:spcPts val="600"/>
                        </a:spcAft>
                      </a:pPr>
                      <a:r>
                        <a:rPr lang="en-US" sz="1000" dirty="0">
                          <a:effectLst/>
                        </a:rPr>
                        <a:t>47%</a:t>
                      </a:r>
                      <a:endParaRPr lang="en-US" sz="10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159292310"/>
                  </a:ext>
                </a:extLst>
              </a:tr>
            </a:tbl>
          </a:graphicData>
        </a:graphic>
      </p:graphicFrame>
      <p:sp>
        <p:nvSpPr>
          <p:cNvPr id="11" name="TextBox 10">
            <a:extLst>
              <a:ext uri="{FF2B5EF4-FFF2-40B4-BE49-F238E27FC236}">
                <a16:creationId xmlns:a16="http://schemas.microsoft.com/office/drawing/2014/main" id="{03DAC88C-3727-4513-8FC7-E7CCAD3EA5F0}"/>
              </a:ext>
            </a:extLst>
          </p:cNvPr>
          <p:cNvSpPr txBox="1"/>
          <p:nvPr/>
        </p:nvSpPr>
        <p:spPr>
          <a:xfrm>
            <a:off x="0" y="3004447"/>
            <a:ext cx="1193074" cy="461665"/>
          </a:xfrm>
          <a:prstGeom prst="rect">
            <a:avLst/>
          </a:prstGeom>
          <a:solidFill>
            <a:schemeClr val="bg1">
              <a:alpha val="56000"/>
            </a:schemeClr>
          </a:solidFill>
        </p:spPr>
        <p:txBody>
          <a:bodyPr wrap="square">
            <a:spAutoFit/>
          </a:bodyPr>
          <a:lstStyle/>
          <a:p>
            <a:r>
              <a:rPr lang="en-US" sz="2400" dirty="0"/>
              <a:t>BAF-HE</a:t>
            </a:r>
          </a:p>
        </p:txBody>
      </p:sp>
      <p:cxnSp>
        <p:nvCxnSpPr>
          <p:cNvPr id="5" name="Straight Arrow Connector 4">
            <a:extLst>
              <a:ext uri="{FF2B5EF4-FFF2-40B4-BE49-F238E27FC236}">
                <a16:creationId xmlns:a16="http://schemas.microsoft.com/office/drawing/2014/main" id="{65ACBDBF-91F5-4570-A51B-3DDF9F1C51FD}"/>
              </a:ext>
            </a:extLst>
          </p:cNvPr>
          <p:cNvCxnSpPr/>
          <p:nvPr/>
        </p:nvCxnSpPr>
        <p:spPr>
          <a:xfrm>
            <a:off x="790575" y="3657600"/>
            <a:ext cx="190500" cy="5905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859C4D52-4550-4E16-A06E-B85F06F201C1}"/>
              </a:ext>
            </a:extLst>
          </p:cNvPr>
          <p:cNvCxnSpPr>
            <a:cxnSpLocks/>
          </p:cNvCxnSpPr>
          <p:nvPr/>
        </p:nvCxnSpPr>
        <p:spPr>
          <a:xfrm>
            <a:off x="2505075" y="3913200"/>
            <a:ext cx="85725" cy="8112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DEB7BC09-BB16-4A06-9338-B8299151FED3}"/>
              </a:ext>
            </a:extLst>
          </p:cNvPr>
          <p:cNvSpPr txBox="1"/>
          <p:nvPr/>
        </p:nvSpPr>
        <p:spPr>
          <a:xfrm>
            <a:off x="4845715" y="3289491"/>
            <a:ext cx="4572000" cy="276999"/>
          </a:xfrm>
          <a:prstGeom prst="rect">
            <a:avLst/>
          </a:prstGeom>
          <a:noFill/>
        </p:spPr>
        <p:txBody>
          <a:bodyPr wrap="square">
            <a:spAutoFit/>
          </a:bodyPr>
          <a:lstStyle/>
          <a:p>
            <a:r>
              <a:rPr lang="en-US" sz="1200" dirty="0">
                <a:solidFill>
                  <a:srgbClr val="212124"/>
                </a:solidFill>
              </a:rPr>
              <a:t>HEPA testing conducted at Goddard </a:t>
            </a:r>
            <a:endParaRPr lang="en-US" sz="1200" dirty="0"/>
          </a:p>
        </p:txBody>
      </p:sp>
      <p:sp>
        <p:nvSpPr>
          <p:cNvPr id="14" name="Subtitle 2">
            <a:extLst>
              <a:ext uri="{FF2B5EF4-FFF2-40B4-BE49-F238E27FC236}">
                <a16:creationId xmlns:a16="http://schemas.microsoft.com/office/drawing/2014/main" id="{51D463FA-CEC5-4FD2-9972-F86C5FCF080C}"/>
              </a:ext>
            </a:extLst>
          </p:cNvPr>
          <p:cNvSpPr txBox="1">
            <a:spLocks/>
          </p:cNvSpPr>
          <p:nvPr/>
        </p:nvSpPr>
        <p:spPr>
          <a:xfrm>
            <a:off x="3274090" y="6071149"/>
            <a:ext cx="1571625" cy="167813"/>
          </a:xfrm>
          <a:prstGeom prst="rect">
            <a:avLst/>
          </a:prstGeom>
          <a:solidFill>
            <a:schemeClr val="bg1">
              <a:alpha val="55000"/>
            </a:schemeClr>
          </a:solidFill>
        </p:spPr>
        <p:txBody>
          <a:bodyPr vert="horz" lIns="91440" tIns="45720" rIns="91440" bIns="45720" rtlCol="0">
            <a:normAutofit fontScale="4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Credit: ESA/</a:t>
            </a:r>
            <a:r>
              <a:rPr lang="en-US" sz="1600" dirty="0" err="1"/>
              <a:t>M.Pedoussaut</a:t>
            </a:r>
            <a:endParaRPr lang="en-US" sz="1600" dirty="0"/>
          </a:p>
        </p:txBody>
      </p:sp>
    </p:spTree>
    <p:extLst>
      <p:ext uri="{BB962C8B-B14F-4D97-AF65-F5344CB8AC3E}">
        <p14:creationId xmlns:p14="http://schemas.microsoft.com/office/powerpoint/2010/main" val="16650823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CEFC5E-5AEF-8A42-9AAB-2EB3FE9B22E9}"/>
              </a:ext>
            </a:extLst>
          </p:cNvPr>
          <p:cNvSpPr>
            <a:spLocks noGrp="1"/>
          </p:cNvSpPr>
          <p:nvPr>
            <p:ph idx="1"/>
          </p:nvPr>
        </p:nvSpPr>
        <p:spPr>
          <a:xfrm>
            <a:off x="92597" y="1127051"/>
            <a:ext cx="4208616" cy="5216856"/>
          </a:xfrm>
        </p:spPr>
        <p:txBody>
          <a:bodyPr>
            <a:normAutofit/>
          </a:bodyPr>
          <a:lstStyle/>
          <a:p>
            <a:r>
              <a:rPr lang="en-US" sz="1600" dirty="0"/>
              <a:t>Duration: ~ 1 month; majority of the launch campaign in S5C </a:t>
            </a:r>
          </a:p>
          <a:p>
            <a:r>
              <a:rPr lang="en-US" sz="1600" dirty="0"/>
              <a:t>Number of HEPA filter modules: 12</a:t>
            </a:r>
          </a:p>
          <a:p>
            <a:pPr lvl="1"/>
            <a:r>
              <a:rPr lang="en-US" sz="1300" dirty="0"/>
              <a:t>HEPA modules may be turned off and moved around at different times base on I&amp;T ops</a:t>
            </a:r>
          </a:p>
          <a:p>
            <a:r>
              <a:rPr lang="en-US" sz="1600" dirty="0"/>
              <a:t>Facility PAC/Day </a:t>
            </a:r>
            <a:r>
              <a:rPr lang="en-US" sz="1600" b="1" dirty="0"/>
              <a:t>assumed: 0.005 PAC/day</a:t>
            </a:r>
          </a:p>
          <a:p>
            <a:pPr lvl="1"/>
            <a:r>
              <a:rPr lang="en-US" sz="1200" dirty="0"/>
              <a:t>Based on ESA facility data and ATV campaign</a:t>
            </a:r>
          </a:p>
          <a:p>
            <a:r>
              <a:rPr lang="en-US" sz="1600" dirty="0"/>
              <a:t>Positive pressure: 13Pa </a:t>
            </a:r>
          </a:p>
          <a:p>
            <a:endParaRPr lang="en-US" sz="1400" i="1" dirty="0">
              <a:solidFill>
                <a:srgbClr val="0070C0"/>
              </a:solidFill>
            </a:endParaRPr>
          </a:p>
        </p:txBody>
      </p:sp>
      <p:sp>
        <p:nvSpPr>
          <p:cNvPr id="2" name="Title 1">
            <a:extLst>
              <a:ext uri="{FF2B5EF4-FFF2-40B4-BE49-F238E27FC236}">
                <a16:creationId xmlns:a16="http://schemas.microsoft.com/office/drawing/2014/main" id="{87A53392-CB1C-C543-BA7F-10F57F451576}"/>
              </a:ext>
            </a:extLst>
          </p:cNvPr>
          <p:cNvSpPr>
            <a:spLocks noGrp="1"/>
          </p:cNvSpPr>
          <p:nvPr>
            <p:ph type="title"/>
          </p:nvPr>
        </p:nvSpPr>
        <p:spPr>
          <a:xfrm>
            <a:off x="896652" y="380084"/>
            <a:ext cx="5998298" cy="838200"/>
          </a:xfrm>
        </p:spPr>
        <p:txBody>
          <a:bodyPr/>
          <a:lstStyle/>
          <a:p>
            <a:r>
              <a:rPr lang="en-US" dirty="0"/>
              <a:t>S5-C Predictions </a:t>
            </a:r>
          </a:p>
        </p:txBody>
      </p:sp>
      <p:sp>
        <p:nvSpPr>
          <p:cNvPr id="5" name="TextBox 4"/>
          <p:cNvSpPr txBox="1"/>
          <p:nvPr/>
        </p:nvSpPr>
        <p:spPr>
          <a:xfrm>
            <a:off x="4399324" y="1302922"/>
            <a:ext cx="4607320" cy="584775"/>
          </a:xfrm>
          <a:prstGeom prst="rect">
            <a:avLst/>
          </a:prstGeom>
          <a:noFill/>
        </p:spPr>
        <p:txBody>
          <a:bodyPr wrap="square" rtlCol="0">
            <a:spAutoFit/>
          </a:bodyPr>
          <a:lstStyle/>
          <a:p>
            <a:pPr algn="ctr"/>
            <a:r>
              <a:rPr lang="en-US" sz="1600" dirty="0">
                <a:latin typeface="Arial" pitchFamily="34" charset="0"/>
                <a:cs typeface="Arial" pitchFamily="34" charset="0"/>
              </a:rPr>
              <a:t>S5-C cleanroom</a:t>
            </a:r>
          </a:p>
          <a:p>
            <a:pPr algn="ctr"/>
            <a:r>
              <a:rPr lang="en-US" sz="1600" dirty="0">
                <a:latin typeface="Arial" pitchFamily="34" charset="0"/>
                <a:cs typeface="Arial" pitchFamily="34" charset="0"/>
              </a:rPr>
              <a:t>Photo taken during April 2019 GOWG</a:t>
            </a:r>
          </a:p>
        </p:txBody>
      </p:sp>
      <p:pic>
        <p:nvPicPr>
          <p:cNvPr id="6" name="Picture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99324" y="1916936"/>
            <a:ext cx="4645555" cy="3487214"/>
          </a:xfrm>
          <a:prstGeom prst="rect">
            <a:avLst/>
          </a:prstGeom>
        </p:spPr>
      </p:pic>
      <p:sp>
        <p:nvSpPr>
          <p:cNvPr id="4" name="TextBox 3"/>
          <p:cNvSpPr txBox="1"/>
          <p:nvPr/>
        </p:nvSpPr>
        <p:spPr>
          <a:xfrm>
            <a:off x="7739042" y="1916936"/>
            <a:ext cx="1267602" cy="338554"/>
          </a:xfrm>
          <a:prstGeom prst="rect">
            <a:avLst/>
          </a:prstGeom>
          <a:noFill/>
        </p:spPr>
        <p:txBody>
          <a:bodyPr wrap="square" rtlCol="0">
            <a:spAutoFit/>
          </a:bodyPr>
          <a:lstStyle/>
          <a:p>
            <a:r>
              <a:rPr lang="en-US" sz="1600" dirty="0">
                <a:solidFill>
                  <a:schemeClr val="accent1">
                    <a:lumMod val="20000"/>
                    <a:lumOff val="80000"/>
                  </a:schemeClr>
                </a:solidFill>
                <a:latin typeface="Arial" pitchFamily="34" charset="0"/>
                <a:cs typeface="Arial" pitchFamily="34" charset="0"/>
              </a:rPr>
              <a:t>Air Supply</a:t>
            </a:r>
          </a:p>
        </p:txBody>
      </p:sp>
      <p:sp>
        <p:nvSpPr>
          <p:cNvPr id="7" name="TextBox 6"/>
          <p:cNvSpPr txBox="1"/>
          <p:nvPr/>
        </p:nvSpPr>
        <p:spPr>
          <a:xfrm>
            <a:off x="7739042" y="2250683"/>
            <a:ext cx="1267602" cy="338554"/>
          </a:xfrm>
          <a:prstGeom prst="rect">
            <a:avLst/>
          </a:prstGeom>
          <a:noFill/>
        </p:spPr>
        <p:txBody>
          <a:bodyPr wrap="square" rtlCol="0">
            <a:spAutoFit/>
          </a:bodyPr>
          <a:lstStyle/>
          <a:p>
            <a:r>
              <a:rPr lang="en-US" sz="1600" dirty="0">
                <a:solidFill>
                  <a:schemeClr val="accent1">
                    <a:lumMod val="20000"/>
                    <a:lumOff val="80000"/>
                  </a:schemeClr>
                </a:solidFill>
                <a:latin typeface="Arial" pitchFamily="34" charset="0"/>
                <a:cs typeface="Arial" pitchFamily="34" charset="0"/>
              </a:rPr>
              <a:t>Air Return</a:t>
            </a:r>
          </a:p>
        </p:txBody>
      </p:sp>
      <p:cxnSp>
        <p:nvCxnSpPr>
          <p:cNvPr id="9" name="Straight Arrow Connector 8"/>
          <p:cNvCxnSpPr/>
          <p:nvPr/>
        </p:nvCxnSpPr>
        <p:spPr>
          <a:xfrm flipH="1" flipV="1">
            <a:off x="5439306" y="2182002"/>
            <a:ext cx="2299736" cy="235468"/>
          </a:xfrm>
          <a:prstGeom prst="straightConnector1">
            <a:avLst/>
          </a:prstGeom>
          <a:ln>
            <a:tailEnd type="triangle"/>
          </a:ln>
        </p:spPr>
        <p:style>
          <a:lnRef idx="2">
            <a:schemeClr val="accent5"/>
          </a:lnRef>
          <a:fillRef idx="0">
            <a:schemeClr val="accent5"/>
          </a:fillRef>
          <a:effectRef idx="1">
            <a:schemeClr val="accent5"/>
          </a:effectRef>
          <a:fontRef idx="minor">
            <a:schemeClr val="tx1"/>
          </a:fontRef>
        </p:style>
      </p:cxnSp>
      <p:cxnSp>
        <p:nvCxnSpPr>
          <p:cNvPr id="11" name="Straight Arrow Connector 10"/>
          <p:cNvCxnSpPr/>
          <p:nvPr/>
        </p:nvCxnSpPr>
        <p:spPr>
          <a:xfrm flipH="1">
            <a:off x="5533494" y="2086213"/>
            <a:ext cx="2205548" cy="0"/>
          </a:xfrm>
          <a:prstGeom prst="straightConnector1">
            <a:avLst/>
          </a:prstGeom>
          <a:ln>
            <a:tailEnd type="triangle"/>
          </a:ln>
        </p:spPr>
        <p:style>
          <a:lnRef idx="2">
            <a:schemeClr val="accent5"/>
          </a:lnRef>
          <a:fillRef idx="0">
            <a:schemeClr val="accent5"/>
          </a:fillRef>
          <a:effectRef idx="1">
            <a:schemeClr val="accent5"/>
          </a:effectRef>
          <a:fontRef idx="minor">
            <a:schemeClr val="tx1"/>
          </a:fontRef>
        </p:style>
      </p:cxnSp>
      <p:pic>
        <p:nvPicPr>
          <p:cNvPr id="21" name="Picture 20">
            <a:extLst>
              <a:ext uri="{FF2B5EF4-FFF2-40B4-BE49-F238E27FC236}">
                <a16:creationId xmlns:a16="http://schemas.microsoft.com/office/drawing/2014/main" id="{0C9D497B-2713-49E3-B835-2D48373DFDC2}"/>
              </a:ext>
            </a:extLst>
          </p:cNvPr>
          <p:cNvPicPr>
            <a:picLocks noChangeAspect="1"/>
          </p:cNvPicPr>
          <p:nvPr/>
        </p:nvPicPr>
        <p:blipFill>
          <a:blip r:embed="rId3"/>
          <a:stretch>
            <a:fillRect/>
          </a:stretch>
        </p:blipFill>
        <p:spPr>
          <a:xfrm>
            <a:off x="92597" y="5737897"/>
            <a:ext cx="9144000" cy="791183"/>
          </a:xfrm>
          <a:prstGeom prst="rect">
            <a:avLst/>
          </a:prstGeom>
        </p:spPr>
      </p:pic>
      <p:sp>
        <p:nvSpPr>
          <p:cNvPr id="23" name="Subtitle 2">
            <a:extLst>
              <a:ext uri="{FF2B5EF4-FFF2-40B4-BE49-F238E27FC236}">
                <a16:creationId xmlns:a16="http://schemas.microsoft.com/office/drawing/2014/main" id="{B51D3D53-C6C0-40DA-B584-E553DFA250B5}"/>
              </a:ext>
            </a:extLst>
          </p:cNvPr>
          <p:cNvSpPr txBox="1">
            <a:spLocks/>
          </p:cNvSpPr>
          <p:nvPr/>
        </p:nvSpPr>
        <p:spPr>
          <a:xfrm>
            <a:off x="8362950" y="5233421"/>
            <a:ext cx="681929" cy="170729"/>
          </a:xfrm>
          <a:prstGeom prst="rect">
            <a:avLst/>
          </a:prstGeom>
          <a:solidFill>
            <a:schemeClr val="bg1">
              <a:alpha val="55000"/>
            </a:schemeClr>
          </a:solidFill>
        </p:spPr>
        <p:txBody>
          <a:bodyPr vert="horz" lIns="91440" tIns="45720" rIns="91440" bIns="45720" rtlCol="0">
            <a:normAutofit fontScale="4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Credit: NASA</a:t>
            </a:r>
          </a:p>
        </p:txBody>
      </p:sp>
    </p:spTree>
    <p:extLst>
      <p:ext uri="{BB962C8B-B14F-4D97-AF65-F5344CB8AC3E}">
        <p14:creationId xmlns:p14="http://schemas.microsoft.com/office/powerpoint/2010/main" val="1847784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53464"/>
            <a:ext cx="7886700" cy="1325563"/>
          </a:xfrm>
        </p:spPr>
        <p:txBody>
          <a:bodyPr/>
          <a:lstStyle/>
          <a:p>
            <a:r>
              <a:rPr lang="en-US" dirty="0"/>
              <a:t>CCU-3 Transportation Operations</a:t>
            </a:r>
          </a:p>
        </p:txBody>
      </p:sp>
      <p:sp>
        <p:nvSpPr>
          <p:cNvPr id="8" name="TextBox 7"/>
          <p:cNvSpPr txBox="1"/>
          <p:nvPr/>
        </p:nvSpPr>
        <p:spPr>
          <a:xfrm>
            <a:off x="0" y="1566712"/>
            <a:ext cx="3990975" cy="3339376"/>
          </a:xfrm>
          <a:prstGeom prst="rect">
            <a:avLst/>
          </a:prstGeom>
          <a:noFill/>
        </p:spPr>
        <p:txBody>
          <a:bodyPr wrap="square" rtlCol="0">
            <a:spAutoFit/>
          </a:bodyPr>
          <a:lstStyle/>
          <a:p>
            <a:pPr marL="285750" indent="-285750">
              <a:buFont typeface="Arial" panose="020B0604020202020204" pitchFamily="34" charset="0"/>
              <a:buChar char="•"/>
            </a:pPr>
            <a:r>
              <a:rPr lang="en-US" sz="1500" dirty="0">
                <a:cs typeface="Calibri" panose="020F0502020204030204" pitchFamily="34" charset="0"/>
              </a:rPr>
              <a:t>Duration of each transport is estimated to be 12 hrs from beginning of the transport operations to the end. </a:t>
            </a:r>
          </a:p>
          <a:p>
            <a:pPr marL="742950" lvl="1" indent="-285750">
              <a:buFont typeface="Arial" panose="020B0604020202020204" pitchFamily="34" charset="0"/>
              <a:buChar char="•"/>
            </a:pPr>
            <a:r>
              <a:rPr lang="en-US" sz="1400" dirty="0">
                <a:cs typeface="Calibri" panose="020F0502020204030204" pitchFamily="34" charset="0"/>
              </a:rPr>
              <a:t>Assume 9 Hours in the airlocks</a:t>
            </a:r>
          </a:p>
          <a:p>
            <a:pPr marL="742950" lvl="1" indent="-285750">
              <a:buFont typeface="Arial" panose="020B0604020202020204" pitchFamily="34" charset="0"/>
              <a:buChar char="•"/>
            </a:pPr>
            <a:r>
              <a:rPr lang="en-US" sz="1400" dirty="0">
                <a:cs typeface="Calibri" panose="020F0502020204030204" pitchFamily="34" charset="0"/>
              </a:rPr>
              <a:t>Assume 3-hour transport time in the CCU-3 (based on HP times)</a:t>
            </a:r>
          </a:p>
          <a:p>
            <a:pPr marL="285750" indent="-285750">
              <a:spcBef>
                <a:spcPts val="600"/>
              </a:spcBef>
              <a:buFont typeface="Arial" panose="020B0604020202020204" pitchFamily="34" charset="0"/>
              <a:buChar char="•"/>
            </a:pPr>
            <a:r>
              <a:rPr lang="en-US" sz="1500" dirty="0">
                <a:cs typeface="Calibri" panose="020F0502020204030204" pitchFamily="34" charset="0"/>
              </a:rPr>
              <a:t>Rate of </a:t>
            </a:r>
            <a:r>
              <a:rPr lang="en-US" sz="1500" b="1" dirty="0">
                <a:cs typeface="Calibri" panose="020F0502020204030204" pitchFamily="34" charset="0"/>
              </a:rPr>
              <a:t>0.060 PAC/Day </a:t>
            </a:r>
            <a:r>
              <a:rPr lang="en-US" sz="1500" dirty="0">
                <a:cs typeface="Calibri" panose="020F0502020204030204" pitchFamily="34" charset="0"/>
              </a:rPr>
              <a:t>assumed for S5-C to S5-B and S5-B to BAF </a:t>
            </a:r>
          </a:p>
          <a:p>
            <a:pPr marL="742950" lvl="1" indent="-285750">
              <a:buFont typeface="Arial" panose="020B0604020202020204" pitchFamily="34" charset="0"/>
              <a:buChar char="•"/>
            </a:pPr>
            <a:r>
              <a:rPr lang="en-US" sz="1400" dirty="0">
                <a:cs typeface="Calibri" panose="020F0502020204030204" pitchFamily="34" charset="0"/>
              </a:rPr>
              <a:t>Weighted average rate from HP and ESA provided data </a:t>
            </a:r>
          </a:p>
          <a:p>
            <a:pPr marL="285750" indent="-285750">
              <a:spcBef>
                <a:spcPts val="600"/>
              </a:spcBef>
              <a:buFont typeface="Arial" panose="020B0604020202020204" pitchFamily="34" charset="0"/>
              <a:buChar char="•"/>
            </a:pPr>
            <a:r>
              <a:rPr lang="en-US" sz="1400" dirty="0">
                <a:cs typeface="Calibri" panose="020F0502020204030204" pitchFamily="34" charset="0"/>
              </a:rPr>
              <a:t>Notes: </a:t>
            </a:r>
          </a:p>
          <a:p>
            <a:pPr marL="742950" lvl="1" indent="-285750">
              <a:buFont typeface="Arial" panose="020B0604020202020204" pitchFamily="34" charset="0"/>
              <a:buChar char="•"/>
            </a:pPr>
            <a:r>
              <a:rPr lang="en-US" sz="1400" dirty="0">
                <a:cs typeface="Calibri" panose="020F0502020204030204" pitchFamily="34" charset="0"/>
              </a:rPr>
              <a:t>JWST will pass through three different airlocks: S5-C airlock, S5-B airlock and the BAF airlock</a:t>
            </a:r>
            <a:endParaRPr lang="en-US" sz="1600" dirty="0"/>
          </a:p>
        </p:txBody>
      </p:sp>
      <p:pic>
        <p:nvPicPr>
          <p:cNvPr id="4" name="Picture 3">
            <a:extLst>
              <a:ext uri="{FF2B5EF4-FFF2-40B4-BE49-F238E27FC236}">
                <a16:creationId xmlns:a16="http://schemas.microsoft.com/office/drawing/2014/main" id="{49CB4D50-CF97-4FC6-8BB8-455E9A93F8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10012" y="1238250"/>
            <a:ext cx="2773680" cy="3467100"/>
          </a:xfrm>
          <a:prstGeom prst="rect">
            <a:avLst/>
          </a:prstGeom>
        </p:spPr>
      </p:pic>
      <p:pic>
        <p:nvPicPr>
          <p:cNvPr id="7" name="Picture 6">
            <a:extLst>
              <a:ext uri="{FF2B5EF4-FFF2-40B4-BE49-F238E27FC236}">
                <a16:creationId xmlns:a16="http://schemas.microsoft.com/office/drawing/2014/main" id="{BCC3488A-8290-41B6-822B-0DDB225BF9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7969" y="1239195"/>
            <a:ext cx="2772923" cy="3466155"/>
          </a:xfrm>
          <a:prstGeom prst="rect">
            <a:avLst/>
          </a:prstGeom>
        </p:spPr>
      </p:pic>
      <p:pic>
        <p:nvPicPr>
          <p:cNvPr id="5" name="Picture 4">
            <a:extLst>
              <a:ext uri="{FF2B5EF4-FFF2-40B4-BE49-F238E27FC236}">
                <a16:creationId xmlns:a16="http://schemas.microsoft.com/office/drawing/2014/main" id="{DB225340-5094-4E69-821A-67FB749487B8}"/>
              </a:ext>
            </a:extLst>
          </p:cNvPr>
          <p:cNvPicPr>
            <a:picLocks noChangeAspect="1"/>
          </p:cNvPicPr>
          <p:nvPr/>
        </p:nvPicPr>
        <p:blipFill>
          <a:blip r:embed="rId4"/>
          <a:stretch>
            <a:fillRect/>
          </a:stretch>
        </p:blipFill>
        <p:spPr>
          <a:xfrm>
            <a:off x="0" y="5033812"/>
            <a:ext cx="9144000" cy="456508"/>
          </a:xfrm>
          <a:prstGeom prst="rect">
            <a:avLst/>
          </a:prstGeom>
        </p:spPr>
      </p:pic>
      <p:pic>
        <p:nvPicPr>
          <p:cNvPr id="9" name="Picture 8">
            <a:extLst>
              <a:ext uri="{FF2B5EF4-FFF2-40B4-BE49-F238E27FC236}">
                <a16:creationId xmlns:a16="http://schemas.microsoft.com/office/drawing/2014/main" id="{7B72D58D-B61B-442A-9E7E-8DDE5EA95A6D}"/>
              </a:ext>
            </a:extLst>
          </p:cNvPr>
          <p:cNvPicPr>
            <a:picLocks noChangeAspect="1"/>
          </p:cNvPicPr>
          <p:nvPr/>
        </p:nvPicPr>
        <p:blipFill>
          <a:blip r:embed="rId5"/>
          <a:stretch>
            <a:fillRect/>
          </a:stretch>
        </p:blipFill>
        <p:spPr>
          <a:xfrm>
            <a:off x="0" y="5451637"/>
            <a:ext cx="9144000" cy="367145"/>
          </a:xfrm>
          <a:prstGeom prst="rect">
            <a:avLst/>
          </a:prstGeom>
        </p:spPr>
      </p:pic>
      <p:pic>
        <p:nvPicPr>
          <p:cNvPr id="20" name="Picture 19">
            <a:extLst>
              <a:ext uri="{FF2B5EF4-FFF2-40B4-BE49-F238E27FC236}">
                <a16:creationId xmlns:a16="http://schemas.microsoft.com/office/drawing/2014/main" id="{F3485E6A-3604-4B0B-897F-6A16FD24D4F1}"/>
              </a:ext>
            </a:extLst>
          </p:cNvPr>
          <p:cNvPicPr>
            <a:picLocks noChangeAspect="1"/>
          </p:cNvPicPr>
          <p:nvPr/>
        </p:nvPicPr>
        <p:blipFill>
          <a:blip r:embed="rId6"/>
          <a:stretch>
            <a:fillRect/>
          </a:stretch>
        </p:blipFill>
        <p:spPr>
          <a:xfrm>
            <a:off x="0" y="5818782"/>
            <a:ext cx="9144000" cy="380136"/>
          </a:xfrm>
          <a:prstGeom prst="rect">
            <a:avLst/>
          </a:prstGeom>
        </p:spPr>
      </p:pic>
      <p:sp>
        <p:nvSpPr>
          <p:cNvPr id="23" name="Subtitle 2">
            <a:extLst>
              <a:ext uri="{FF2B5EF4-FFF2-40B4-BE49-F238E27FC236}">
                <a16:creationId xmlns:a16="http://schemas.microsoft.com/office/drawing/2014/main" id="{AFFF3CB7-A338-422B-9866-7F9BE679D78A}"/>
              </a:ext>
            </a:extLst>
          </p:cNvPr>
          <p:cNvSpPr txBox="1">
            <a:spLocks/>
          </p:cNvSpPr>
          <p:nvPr/>
        </p:nvSpPr>
        <p:spPr>
          <a:xfrm>
            <a:off x="4776311" y="4549086"/>
            <a:ext cx="1571625" cy="167813"/>
          </a:xfrm>
          <a:prstGeom prst="rect">
            <a:avLst/>
          </a:prstGeom>
          <a:solidFill>
            <a:schemeClr val="bg1">
              <a:alpha val="55000"/>
            </a:schemeClr>
          </a:solidFill>
        </p:spPr>
        <p:txBody>
          <a:bodyPr vert="horz" lIns="91440" tIns="45720" rIns="91440" bIns="45720" rtlCol="0">
            <a:normAutofit fontScale="4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Credit: NASA/Chris Gunn</a:t>
            </a:r>
          </a:p>
        </p:txBody>
      </p:sp>
      <p:sp>
        <p:nvSpPr>
          <p:cNvPr id="24" name="Subtitle 2">
            <a:extLst>
              <a:ext uri="{FF2B5EF4-FFF2-40B4-BE49-F238E27FC236}">
                <a16:creationId xmlns:a16="http://schemas.microsoft.com/office/drawing/2014/main" id="{A87D34C1-9E6C-4C08-ADE6-0A8A0326B028}"/>
              </a:ext>
            </a:extLst>
          </p:cNvPr>
          <p:cNvSpPr txBox="1">
            <a:spLocks/>
          </p:cNvSpPr>
          <p:nvPr/>
        </p:nvSpPr>
        <p:spPr>
          <a:xfrm>
            <a:off x="7572375" y="4537537"/>
            <a:ext cx="1571625" cy="167813"/>
          </a:xfrm>
          <a:prstGeom prst="rect">
            <a:avLst/>
          </a:prstGeom>
          <a:solidFill>
            <a:schemeClr val="bg1">
              <a:alpha val="55000"/>
            </a:schemeClr>
          </a:solidFill>
        </p:spPr>
        <p:txBody>
          <a:bodyPr vert="horz" lIns="91440" tIns="45720" rIns="91440" bIns="45720" rtlCol="0">
            <a:normAutofit fontScale="4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Credit: NASA/Chris Gunn</a:t>
            </a:r>
          </a:p>
        </p:txBody>
      </p:sp>
    </p:spTree>
    <p:extLst>
      <p:ext uri="{BB962C8B-B14F-4D97-AF65-F5344CB8AC3E}">
        <p14:creationId xmlns:p14="http://schemas.microsoft.com/office/powerpoint/2010/main" val="32555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CEFC5E-5AEF-8A42-9AAB-2EB3FE9B22E9}"/>
              </a:ext>
            </a:extLst>
          </p:cNvPr>
          <p:cNvSpPr>
            <a:spLocks noGrp="1"/>
          </p:cNvSpPr>
          <p:nvPr>
            <p:ph idx="1"/>
          </p:nvPr>
        </p:nvSpPr>
        <p:spPr>
          <a:xfrm>
            <a:off x="372141" y="1131855"/>
            <a:ext cx="4771360" cy="5161769"/>
          </a:xfrm>
        </p:spPr>
        <p:txBody>
          <a:bodyPr>
            <a:normAutofit/>
          </a:bodyPr>
          <a:lstStyle/>
          <a:p>
            <a:r>
              <a:rPr lang="en-US" sz="1600" dirty="0"/>
              <a:t>Duration: ~2 weeks </a:t>
            </a:r>
          </a:p>
          <a:p>
            <a:pPr>
              <a:spcBef>
                <a:spcPts val="1800"/>
              </a:spcBef>
            </a:pPr>
            <a:r>
              <a:rPr lang="en-US" sz="1600" dirty="0"/>
              <a:t>Number of HEPA filter modules: 4</a:t>
            </a:r>
          </a:p>
          <a:p>
            <a:pPr lvl="1"/>
            <a:r>
              <a:rPr lang="en-US" sz="1400" dirty="0"/>
              <a:t>HEPA filter modules will not operate when fueling</a:t>
            </a:r>
          </a:p>
          <a:p>
            <a:pPr lvl="2"/>
            <a:r>
              <a:rPr lang="en-US" sz="1400" dirty="0"/>
              <a:t>Operates 2 days, first and last day</a:t>
            </a:r>
          </a:p>
          <a:p>
            <a:pPr>
              <a:spcBef>
                <a:spcPts val="1800"/>
              </a:spcBef>
            </a:pPr>
            <a:r>
              <a:rPr lang="en-US" sz="1600" b="1" dirty="0"/>
              <a:t>0.0104 PAC/Day </a:t>
            </a:r>
            <a:r>
              <a:rPr lang="en-US" sz="1600" dirty="0"/>
              <a:t>assumed</a:t>
            </a:r>
            <a:endParaRPr lang="en-US" sz="1600" dirty="0">
              <a:solidFill>
                <a:srgbClr val="FF0000"/>
              </a:solidFill>
            </a:endParaRPr>
          </a:p>
          <a:p>
            <a:pPr lvl="1"/>
            <a:r>
              <a:rPr lang="en-US" sz="1400" dirty="0"/>
              <a:t>Data from HP and ESA facility data </a:t>
            </a:r>
          </a:p>
          <a:p>
            <a:pPr lvl="1"/>
            <a:r>
              <a:rPr lang="en-US" sz="1400" dirty="0"/>
              <a:t>Less personnel will be in S5-B but less air flow also</a:t>
            </a:r>
          </a:p>
          <a:p>
            <a:pPr>
              <a:spcBef>
                <a:spcPts val="1800"/>
              </a:spcBef>
            </a:pPr>
            <a:r>
              <a:rPr lang="en-US" sz="1600" dirty="0"/>
              <a:t>Filtration: F8 filters, No carbon filters</a:t>
            </a:r>
          </a:p>
          <a:p>
            <a:pPr lvl="1"/>
            <a:r>
              <a:rPr lang="en-US" sz="1400" dirty="0"/>
              <a:t>F8 filters are ~90% effective, HEPA filters are 99.99% effective at removing 0.3um particles and above</a:t>
            </a:r>
          </a:p>
          <a:p>
            <a:pPr>
              <a:spcBef>
                <a:spcPts val="1800"/>
              </a:spcBef>
            </a:pPr>
            <a:r>
              <a:rPr lang="en-US" sz="1600" dirty="0"/>
              <a:t>Positive Pressure: 13Pa</a:t>
            </a:r>
          </a:p>
        </p:txBody>
      </p:sp>
      <p:sp>
        <p:nvSpPr>
          <p:cNvPr id="2" name="Title 1">
            <a:extLst>
              <a:ext uri="{FF2B5EF4-FFF2-40B4-BE49-F238E27FC236}">
                <a16:creationId xmlns:a16="http://schemas.microsoft.com/office/drawing/2014/main" id="{87A53392-CB1C-C543-BA7F-10F57F451576}"/>
              </a:ext>
            </a:extLst>
          </p:cNvPr>
          <p:cNvSpPr>
            <a:spLocks noGrp="1"/>
          </p:cNvSpPr>
          <p:nvPr>
            <p:ph type="title"/>
          </p:nvPr>
        </p:nvSpPr>
        <p:spPr>
          <a:xfrm>
            <a:off x="1178006" y="101736"/>
            <a:ext cx="5998298" cy="838200"/>
          </a:xfrm>
        </p:spPr>
        <p:txBody>
          <a:bodyPr/>
          <a:lstStyle/>
          <a:p>
            <a:r>
              <a:rPr lang="en-US" dirty="0"/>
              <a:t>S5-B Predictions</a:t>
            </a:r>
          </a:p>
        </p:txBody>
      </p:sp>
      <p:pic>
        <p:nvPicPr>
          <p:cNvPr id="5" name="Picture 4">
            <a:extLst>
              <a:ext uri="{FF2B5EF4-FFF2-40B4-BE49-F238E27FC236}">
                <a16:creationId xmlns:a16="http://schemas.microsoft.com/office/drawing/2014/main" id="{4D6E04A6-FBDB-40FB-8136-FF7B98B3E94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6825" y="1884531"/>
            <a:ext cx="3048000" cy="3810000"/>
          </a:xfrm>
          <a:prstGeom prst="rect">
            <a:avLst/>
          </a:prstGeom>
        </p:spPr>
      </p:pic>
      <p:pic>
        <p:nvPicPr>
          <p:cNvPr id="9" name="Picture 8">
            <a:extLst>
              <a:ext uri="{FF2B5EF4-FFF2-40B4-BE49-F238E27FC236}">
                <a16:creationId xmlns:a16="http://schemas.microsoft.com/office/drawing/2014/main" id="{310C0191-A57F-40A9-BCD2-8CA20A0C7C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24725" y="939936"/>
            <a:ext cx="1857375" cy="2321719"/>
          </a:xfrm>
          <a:prstGeom prst="rect">
            <a:avLst/>
          </a:prstGeom>
        </p:spPr>
      </p:pic>
      <p:pic>
        <p:nvPicPr>
          <p:cNvPr id="8" name="Picture 7">
            <a:extLst>
              <a:ext uri="{FF2B5EF4-FFF2-40B4-BE49-F238E27FC236}">
                <a16:creationId xmlns:a16="http://schemas.microsoft.com/office/drawing/2014/main" id="{3FF1695B-7FEE-478F-A3C3-802F7756B51B}"/>
              </a:ext>
            </a:extLst>
          </p:cNvPr>
          <p:cNvPicPr>
            <a:picLocks noChangeAspect="1"/>
          </p:cNvPicPr>
          <p:nvPr/>
        </p:nvPicPr>
        <p:blipFill>
          <a:blip r:embed="rId4"/>
          <a:stretch>
            <a:fillRect/>
          </a:stretch>
        </p:blipFill>
        <p:spPr>
          <a:xfrm>
            <a:off x="0" y="5837116"/>
            <a:ext cx="9144000" cy="456508"/>
          </a:xfrm>
          <a:prstGeom prst="rect">
            <a:avLst/>
          </a:prstGeom>
        </p:spPr>
      </p:pic>
      <p:pic>
        <p:nvPicPr>
          <p:cNvPr id="6" name="Picture 5">
            <a:extLst>
              <a:ext uri="{FF2B5EF4-FFF2-40B4-BE49-F238E27FC236}">
                <a16:creationId xmlns:a16="http://schemas.microsoft.com/office/drawing/2014/main" id="{0BF0B3E3-5186-4705-8A4C-34EB94DC7FDB}"/>
              </a:ext>
            </a:extLst>
          </p:cNvPr>
          <p:cNvPicPr>
            <a:picLocks noChangeAspect="1"/>
          </p:cNvPicPr>
          <p:nvPr/>
        </p:nvPicPr>
        <p:blipFill>
          <a:blip r:embed="rId5"/>
          <a:stretch>
            <a:fillRect/>
          </a:stretch>
        </p:blipFill>
        <p:spPr>
          <a:xfrm>
            <a:off x="0" y="6260453"/>
            <a:ext cx="9144000" cy="373507"/>
          </a:xfrm>
          <a:prstGeom prst="rect">
            <a:avLst/>
          </a:prstGeom>
        </p:spPr>
      </p:pic>
      <p:sp>
        <p:nvSpPr>
          <p:cNvPr id="10" name="Subtitle 2">
            <a:extLst>
              <a:ext uri="{FF2B5EF4-FFF2-40B4-BE49-F238E27FC236}">
                <a16:creationId xmlns:a16="http://schemas.microsoft.com/office/drawing/2014/main" id="{9FC1E68A-D746-48AD-9058-723881E74BC9}"/>
              </a:ext>
            </a:extLst>
          </p:cNvPr>
          <p:cNvSpPr txBox="1">
            <a:spLocks/>
          </p:cNvSpPr>
          <p:nvPr/>
        </p:nvSpPr>
        <p:spPr>
          <a:xfrm>
            <a:off x="6538912" y="5526718"/>
            <a:ext cx="1571625" cy="167813"/>
          </a:xfrm>
          <a:prstGeom prst="rect">
            <a:avLst/>
          </a:prstGeom>
          <a:solidFill>
            <a:schemeClr val="bg1">
              <a:alpha val="55000"/>
            </a:schemeClr>
          </a:solidFill>
        </p:spPr>
        <p:txBody>
          <a:bodyPr vert="horz" lIns="91440" tIns="45720" rIns="91440" bIns="45720" rtlCol="0">
            <a:normAutofit fontScale="4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Credit: NASA/Chris Gunn</a:t>
            </a:r>
          </a:p>
        </p:txBody>
      </p:sp>
      <p:sp>
        <p:nvSpPr>
          <p:cNvPr id="11" name="Subtitle 2">
            <a:extLst>
              <a:ext uri="{FF2B5EF4-FFF2-40B4-BE49-F238E27FC236}">
                <a16:creationId xmlns:a16="http://schemas.microsoft.com/office/drawing/2014/main" id="{65E36BA8-511E-42E2-94FF-838278ADC927}"/>
              </a:ext>
            </a:extLst>
          </p:cNvPr>
          <p:cNvSpPr txBox="1">
            <a:spLocks/>
          </p:cNvSpPr>
          <p:nvPr/>
        </p:nvSpPr>
        <p:spPr>
          <a:xfrm>
            <a:off x="7610475" y="3090181"/>
            <a:ext cx="1571625" cy="167813"/>
          </a:xfrm>
          <a:prstGeom prst="rect">
            <a:avLst/>
          </a:prstGeom>
          <a:solidFill>
            <a:schemeClr val="bg1">
              <a:alpha val="55000"/>
            </a:schemeClr>
          </a:solidFill>
        </p:spPr>
        <p:txBody>
          <a:bodyPr vert="horz" lIns="91440" tIns="45720" rIns="91440" bIns="45720" rtlCol="0">
            <a:normAutofit fontScale="4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Credit: NASA/Chris Gunn</a:t>
            </a:r>
          </a:p>
        </p:txBody>
      </p:sp>
    </p:spTree>
    <p:extLst>
      <p:ext uri="{BB962C8B-B14F-4D97-AF65-F5344CB8AC3E}">
        <p14:creationId xmlns:p14="http://schemas.microsoft.com/office/powerpoint/2010/main" val="3983658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BAF-HE &amp; BAF airlock </a:t>
            </a:r>
          </a:p>
        </p:txBody>
      </p:sp>
      <p:sp>
        <p:nvSpPr>
          <p:cNvPr id="13" name="TextBox 12"/>
          <p:cNvSpPr txBox="1"/>
          <p:nvPr/>
        </p:nvSpPr>
        <p:spPr>
          <a:xfrm>
            <a:off x="154403" y="1690689"/>
            <a:ext cx="5208172" cy="1969770"/>
          </a:xfrm>
          <a:prstGeom prst="rect">
            <a:avLst/>
          </a:prstGeom>
          <a:noFill/>
        </p:spPr>
        <p:txBody>
          <a:bodyPr wrap="square" rtlCol="0">
            <a:spAutoFit/>
          </a:bodyPr>
          <a:lstStyle/>
          <a:p>
            <a:pPr marL="285750" indent="-285750">
              <a:buFont typeface="Arial" panose="020B0604020202020204" pitchFamily="34" charset="0"/>
              <a:buChar char="•"/>
            </a:pPr>
            <a:r>
              <a:rPr lang="en-US" sz="1600" b="1" dirty="0">
                <a:cs typeface="Arial" pitchFamily="34" charset="0"/>
              </a:rPr>
              <a:t>BAF-HE: </a:t>
            </a:r>
            <a:r>
              <a:rPr lang="en-US" sz="1600" dirty="0"/>
              <a:t>Assumed </a:t>
            </a:r>
            <a:r>
              <a:rPr lang="en-US" sz="1600" b="1" dirty="0"/>
              <a:t>0.003 PAC/Day </a:t>
            </a:r>
            <a:r>
              <a:rPr lang="en-US" sz="1600" dirty="0"/>
              <a:t>based on HP and ATV fairing processing data</a:t>
            </a:r>
          </a:p>
          <a:p>
            <a:pPr marL="285750" indent="-285750">
              <a:buFont typeface="Arial" panose="020B0604020202020204" pitchFamily="34" charset="0"/>
              <a:buChar char="•"/>
            </a:pPr>
            <a:r>
              <a:rPr lang="en-US" sz="1600" b="1" dirty="0"/>
              <a:t>BAF airlock: </a:t>
            </a:r>
          </a:p>
          <a:p>
            <a:pPr marL="285750" indent="-285750">
              <a:buFont typeface="Arial" panose="020B0604020202020204" pitchFamily="34" charset="0"/>
              <a:buChar char="•"/>
            </a:pPr>
            <a:r>
              <a:rPr lang="en-US" sz="1600" dirty="0"/>
              <a:t>Duration: 5 hours</a:t>
            </a:r>
          </a:p>
          <a:p>
            <a:r>
              <a:rPr lang="en-US" sz="1600" dirty="0"/>
              <a:t>	PAC/Day assumed: </a:t>
            </a:r>
            <a:r>
              <a:rPr lang="en-US" sz="1600" b="1" dirty="0"/>
              <a:t>0.062 PAC/day</a:t>
            </a:r>
          </a:p>
          <a:p>
            <a:pPr lvl="1"/>
            <a:r>
              <a:rPr lang="en-US" sz="1300" dirty="0"/>
              <a:t>This rate is the average PAC from general background wafers deployed during the fallout test performed by NASA</a:t>
            </a:r>
          </a:p>
          <a:p>
            <a:pPr marL="285750" indent="-285750">
              <a:buFont typeface="Arial" panose="020B0604020202020204" pitchFamily="34" charset="0"/>
              <a:buChar char="•"/>
            </a:pPr>
            <a:endParaRPr lang="en-US" sz="1600" dirty="0">
              <a:latin typeface="Arial" pitchFamily="34" charset="0"/>
              <a:cs typeface="Arial" pitchFamily="34" charset="0"/>
            </a:endParaRPr>
          </a:p>
        </p:txBody>
      </p:sp>
      <p:pic>
        <p:nvPicPr>
          <p:cNvPr id="4" name="Picture 3">
            <a:extLst>
              <a:ext uri="{FF2B5EF4-FFF2-40B4-BE49-F238E27FC236}">
                <a16:creationId xmlns:a16="http://schemas.microsoft.com/office/drawing/2014/main" id="{C65F4C15-1378-4E41-B2DA-AB4EBBF96C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57862" y="1428750"/>
            <a:ext cx="2543175" cy="3810000"/>
          </a:xfrm>
          <a:prstGeom prst="rect">
            <a:avLst/>
          </a:prstGeom>
        </p:spPr>
      </p:pic>
      <p:pic>
        <p:nvPicPr>
          <p:cNvPr id="10" name="Picture 9">
            <a:extLst>
              <a:ext uri="{FF2B5EF4-FFF2-40B4-BE49-F238E27FC236}">
                <a16:creationId xmlns:a16="http://schemas.microsoft.com/office/drawing/2014/main" id="{05C15E1C-EABD-40C9-BE91-6A1AD751EB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2963" y="3429000"/>
            <a:ext cx="4123933" cy="2752725"/>
          </a:xfrm>
          <a:prstGeom prst="rect">
            <a:avLst/>
          </a:prstGeom>
        </p:spPr>
      </p:pic>
      <p:pic>
        <p:nvPicPr>
          <p:cNvPr id="7" name="Picture 6">
            <a:extLst>
              <a:ext uri="{FF2B5EF4-FFF2-40B4-BE49-F238E27FC236}">
                <a16:creationId xmlns:a16="http://schemas.microsoft.com/office/drawing/2014/main" id="{78D4B741-62BD-4E1B-8D31-B5EDBB293B5C}"/>
              </a:ext>
            </a:extLst>
          </p:cNvPr>
          <p:cNvPicPr>
            <a:picLocks noChangeAspect="1"/>
          </p:cNvPicPr>
          <p:nvPr/>
        </p:nvPicPr>
        <p:blipFill>
          <a:blip r:embed="rId4"/>
          <a:stretch>
            <a:fillRect/>
          </a:stretch>
        </p:blipFill>
        <p:spPr>
          <a:xfrm>
            <a:off x="0" y="5725217"/>
            <a:ext cx="9144000" cy="456508"/>
          </a:xfrm>
          <a:prstGeom prst="rect">
            <a:avLst/>
          </a:prstGeom>
        </p:spPr>
      </p:pic>
      <p:pic>
        <p:nvPicPr>
          <p:cNvPr id="5" name="Picture 4">
            <a:extLst>
              <a:ext uri="{FF2B5EF4-FFF2-40B4-BE49-F238E27FC236}">
                <a16:creationId xmlns:a16="http://schemas.microsoft.com/office/drawing/2014/main" id="{D46768DC-B01C-40D9-BF5C-2C2919413AE5}"/>
              </a:ext>
            </a:extLst>
          </p:cNvPr>
          <p:cNvPicPr>
            <a:picLocks noChangeAspect="1"/>
          </p:cNvPicPr>
          <p:nvPr/>
        </p:nvPicPr>
        <p:blipFill>
          <a:blip r:embed="rId5"/>
          <a:stretch>
            <a:fillRect/>
          </a:stretch>
        </p:blipFill>
        <p:spPr>
          <a:xfrm>
            <a:off x="0" y="6159932"/>
            <a:ext cx="9144000" cy="698068"/>
          </a:xfrm>
          <a:prstGeom prst="rect">
            <a:avLst/>
          </a:prstGeom>
        </p:spPr>
      </p:pic>
      <p:sp>
        <p:nvSpPr>
          <p:cNvPr id="11" name="Subtitle 2">
            <a:extLst>
              <a:ext uri="{FF2B5EF4-FFF2-40B4-BE49-F238E27FC236}">
                <a16:creationId xmlns:a16="http://schemas.microsoft.com/office/drawing/2014/main" id="{7AC97334-426D-4F93-9DFA-E43EB1049DD1}"/>
              </a:ext>
            </a:extLst>
          </p:cNvPr>
          <p:cNvSpPr txBox="1">
            <a:spLocks/>
          </p:cNvSpPr>
          <p:nvPr/>
        </p:nvSpPr>
        <p:spPr>
          <a:xfrm>
            <a:off x="3400033" y="5557404"/>
            <a:ext cx="1571625" cy="167813"/>
          </a:xfrm>
          <a:prstGeom prst="rect">
            <a:avLst/>
          </a:prstGeom>
          <a:solidFill>
            <a:schemeClr val="bg1">
              <a:alpha val="55000"/>
            </a:schemeClr>
          </a:solidFill>
        </p:spPr>
        <p:txBody>
          <a:bodyPr vert="horz" lIns="91440" tIns="45720" rIns="91440" bIns="45720" rtlCol="0">
            <a:normAutofit fontScale="4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Credit: ESA/</a:t>
            </a:r>
            <a:r>
              <a:rPr lang="en-US" sz="1600" dirty="0" err="1"/>
              <a:t>M.Pedoussaut</a:t>
            </a:r>
            <a:endParaRPr lang="en-US" sz="1600" dirty="0"/>
          </a:p>
        </p:txBody>
      </p:sp>
      <p:sp>
        <p:nvSpPr>
          <p:cNvPr id="12" name="Subtitle 2">
            <a:extLst>
              <a:ext uri="{FF2B5EF4-FFF2-40B4-BE49-F238E27FC236}">
                <a16:creationId xmlns:a16="http://schemas.microsoft.com/office/drawing/2014/main" id="{0BB52498-50A6-4BE6-83E6-4FF09FD07BFC}"/>
              </a:ext>
            </a:extLst>
          </p:cNvPr>
          <p:cNvSpPr txBox="1">
            <a:spLocks/>
          </p:cNvSpPr>
          <p:nvPr/>
        </p:nvSpPr>
        <p:spPr>
          <a:xfrm>
            <a:off x="6729412" y="5070937"/>
            <a:ext cx="1571625" cy="167813"/>
          </a:xfrm>
          <a:prstGeom prst="rect">
            <a:avLst/>
          </a:prstGeom>
          <a:solidFill>
            <a:schemeClr val="bg1">
              <a:alpha val="55000"/>
            </a:schemeClr>
          </a:solidFill>
        </p:spPr>
        <p:txBody>
          <a:bodyPr vert="horz" lIns="91440" tIns="45720" rIns="91440" bIns="45720" rtlCol="0">
            <a:normAutofit fontScale="4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Credit: ESA/</a:t>
            </a:r>
            <a:r>
              <a:rPr lang="en-US" sz="1600" dirty="0" err="1"/>
              <a:t>M.Pedoussaut</a:t>
            </a:r>
            <a:endParaRPr lang="en-US" sz="1600" dirty="0"/>
          </a:p>
        </p:txBody>
      </p:sp>
    </p:spTree>
    <p:extLst>
      <p:ext uri="{BB962C8B-B14F-4D97-AF65-F5344CB8AC3E}">
        <p14:creationId xmlns:p14="http://schemas.microsoft.com/office/powerpoint/2010/main" val="884162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Lift &amp; PFES operations  </a:t>
            </a:r>
          </a:p>
        </p:txBody>
      </p:sp>
      <p:sp>
        <p:nvSpPr>
          <p:cNvPr id="13" name="TextBox 12"/>
          <p:cNvSpPr txBox="1"/>
          <p:nvPr/>
        </p:nvSpPr>
        <p:spPr>
          <a:xfrm>
            <a:off x="154403" y="1690689"/>
            <a:ext cx="3810000" cy="1754326"/>
          </a:xfrm>
          <a:prstGeom prst="rect">
            <a:avLst/>
          </a:prstGeom>
          <a:noFill/>
        </p:spPr>
        <p:txBody>
          <a:bodyPr wrap="square" rtlCol="0">
            <a:spAutoFit/>
          </a:bodyPr>
          <a:lstStyle/>
          <a:p>
            <a:pPr marL="285750" indent="-285750">
              <a:buFont typeface="Arial" panose="020B0604020202020204" pitchFamily="34" charset="0"/>
              <a:buChar char="•"/>
            </a:pPr>
            <a:r>
              <a:rPr lang="en-US" b="1" dirty="0">
                <a:cs typeface="Arial" pitchFamily="34" charset="0"/>
              </a:rPr>
              <a:t>Lift: </a:t>
            </a:r>
            <a:r>
              <a:rPr lang="en-US" b="1" dirty="0">
                <a:effectLst/>
                <a:ea typeface="Times New Roman" panose="02020603050405020304" pitchFamily="18" charset="0"/>
              </a:rPr>
              <a:t>0.062 PAC/Day for the lift</a:t>
            </a:r>
          </a:p>
          <a:p>
            <a:pPr marL="742950" lvl="1" indent="-285750">
              <a:buFont typeface="Arial" panose="020B0604020202020204" pitchFamily="34" charset="0"/>
              <a:buChar char="•"/>
            </a:pPr>
            <a:endParaRPr lang="en-US" b="1" dirty="0">
              <a:effectLst/>
              <a:ea typeface="Times New Roman" panose="02020603050405020304" pitchFamily="18" charset="0"/>
            </a:endParaRPr>
          </a:p>
          <a:p>
            <a:pPr marL="285750" indent="-285750">
              <a:buFont typeface="Arial" panose="020B0604020202020204" pitchFamily="34" charset="0"/>
              <a:buChar char="•"/>
            </a:pPr>
            <a:r>
              <a:rPr lang="en-US" b="1" dirty="0"/>
              <a:t>PFEI/PFES operations: 0.010 PAC/Day</a:t>
            </a:r>
          </a:p>
          <a:p>
            <a:pPr marL="742950" lvl="1" indent="-285750">
              <a:buFont typeface="Arial" panose="020B0604020202020204" pitchFamily="34" charset="0"/>
              <a:buChar char="•"/>
            </a:pPr>
            <a:r>
              <a:rPr lang="en-US" dirty="0">
                <a:effectLst/>
                <a:ea typeface="Times New Roman" panose="02020603050405020304" pitchFamily="18" charset="0"/>
              </a:rPr>
              <a:t>Based on HP and ESA provided </a:t>
            </a:r>
            <a:r>
              <a:rPr lang="en-US" dirty="0">
                <a:ea typeface="Times New Roman" panose="02020603050405020304" pitchFamily="18" charset="0"/>
              </a:rPr>
              <a:t>facility data </a:t>
            </a:r>
            <a:endParaRPr lang="en-US" dirty="0">
              <a:effectLst/>
              <a:ea typeface="Times New Roman" panose="02020603050405020304" pitchFamily="18" charset="0"/>
            </a:endParaRPr>
          </a:p>
        </p:txBody>
      </p:sp>
      <p:pic>
        <p:nvPicPr>
          <p:cNvPr id="6" name="Picture 5">
            <a:extLst>
              <a:ext uri="{FF2B5EF4-FFF2-40B4-BE49-F238E27FC236}">
                <a16:creationId xmlns:a16="http://schemas.microsoft.com/office/drawing/2014/main" id="{BC9AB712-F013-4F26-AD32-E3DBF25882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4403" y="1258479"/>
            <a:ext cx="3524250" cy="2352437"/>
          </a:xfrm>
          <a:prstGeom prst="rect">
            <a:avLst/>
          </a:prstGeom>
        </p:spPr>
      </p:pic>
      <p:pic>
        <p:nvPicPr>
          <p:cNvPr id="11" name="Picture 10">
            <a:extLst>
              <a:ext uri="{FF2B5EF4-FFF2-40B4-BE49-F238E27FC236}">
                <a16:creationId xmlns:a16="http://schemas.microsoft.com/office/drawing/2014/main" id="{B147150B-95A0-403F-96E4-940DD1301FE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79599" y="3610916"/>
            <a:ext cx="3335751" cy="2226614"/>
          </a:xfrm>
          <a:prstGeom prst="rect">
            <a:avLst/>
          </a:prstGeom>
        </p:spPr>
      </p:pic>
      <p:pic>
        <p:nvPicPr>
          <p:cNvPr id="7" name="Picture 6">
            <a:extLst>
              <a:ext uri="{FF2B5EF4-FFF2-40B4-BE49-F238E27FC236}">
                <a16:creationId xmlns:a16="http://schemas.microsoft.com/office/drawing/2014/main" id="{EB6FB5F1-7ECF-497B-B6CF-A9AC703AD9F5}"/>
              </a:ext>
            </a:extLst>
          </p:cNvPr>
          <p:cNvPicPr>
            <a:picLocks noChangeAspect="1"/>
          </p:cNvPicPr>
          <p:nvPr/>
        </p:nvPicPr>
        <p:blipFill>
          <a:blip r:embed="rId4"/>
          <a:stretch>
            <a:fillRect/>
          </a:stretch>
        </p:blipFill>
        <p:spPr>
          <a:xfrm>
            <a:off x="0" y="5725217"/>
            <a:ext cx="9144000" cy="456508"/>
          </a:xfrm>
          <a:prstGeom prst="rect">
            <a:avLst/>
          </a:prstGeom>
        </p:spPr>
      </p:pic>
      <p:pic>
        <p:nvPicPr>
          <p:cNvPr id="4" name="Picture 3">
            <a:extLst>
              <a:ext uri="{FF2B5EF4-FFF2-40B4-BE49-F238E27FC236}">
                <a16:creationId xmlns:a16="http://schemas.microsoft.com/office/drawing/2014/main" id="{1BA3BCBF-62FC-4F7F-ABC6-4BFA5EC7851A}"/>
              </a:ext>
            </a:extLst>
          </p:cNvPr>
          <p:cNvPicPr>
            <a:picLocks noChangeAspect="1"/>
          </p:cNvPicPr>
          <p:nvPr/>
        </p:nvPicPr>
        <p:blipFill>
          <a:blip r:embed="rId5"/>
          <a:stretch>
            <a:fillRect/>
          </a:stretch>
        </p:blipFill>
        <p:spPr>
          <a:xfrm>
            <a:off x="0" y="6139784"/>
            <a:ext cx="9144000" cy="380136"/>
          </a:xfrm>
          <a:prstGeom prst="rect">
            <a:avLst/>
          </a:prstGeom>
        </p:spPr>
      </p:pic>
      <p:pic>
        <p:nvPicPr>
          <p:cNvPr id="8" name="Picture 7">
            <a:extLst>
              <a:ext uri="{FF2B5EF4-FFF2-40B4-BE49-F238E27FC236}">
                <a16:creationId xmlns:a16="http://schemas.microsoft.com/office/drawing/2014/main" id="{8457F322-F9D1-4CF7-9B52-6FC8F1ECCF55}"/>
              </a:ext>
            </a:extLst>
          </p:cNvPr>
          <p:cNvPicPr>
            <a:picLocks noChangeAspect="1"/>
          </p:cNvPicPr>
          <p:nvPr/>
        </p:nvPicPr>
        <p:blipFill>
          <a:blip r:embed="rId6"/>
          <a:stretch>
            <a:fillRect/>
          </a:stretch>
        </p:blipFill>
        <p:spPr>
          <a:xfrm>
            <a:off x="0" y="6468999"/>
            <a:ext cx="9144000" cy="379276"/>
          </a:xfrm>
          <a:prstGeom prst="rect">
            <a:avLst/>
          </a:prstGeom>
        </p:spPr>
      </p:pic>
      <p:sp>
        <p:nvSpPr>
          <p:cNvPr id="12" name="Subtitle 2">
            <a:extLst>
              <a:ext uri="{FF2B5EF4-FFF2-40B4-BE49-F238E27FC236}">
                <a16:creationId xmlns:a16="http://schemas.microsoft.com/office/drawing/2014/main" id="{FBBCE558-B323-4065-8A7B-C29B9D93AA31}"/>
              </a:ext>
            </a:extLst>
          </p:cNvPr>
          <p:cNvSpPr txBox="1">
            <a:spLocks/>
          </p:cNvSpPr>
          <p:nvPr/>
        </p:nvSpPr>
        <p:spPr>
          <a:xfrm>
            <a:off x="6369465" y="3445815"/>
            <a:ext cx="1119188" cy="165101"/>
          </a:xfrm>
          <a:prstGeom prst="rect">
            <a:avLst/>
          </a:prstGeom>
          <a:solidFill>
            <a:schemeClr val="bg1">
              <a:alpha val="55000"/>
            </a:schemeClr>
          </a:solidFill>
        </p:spPr>
        <p:txBody>
          <a:bodyPr vert="horz" lIns="91440" tIns="45720" rIns="91440" bIns="45720" rtlCol="0">
            <a:normAutofit fontScale="4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Credit: ESA/</a:t>
            </a:r>
            <a:r>
              <a:rPr lang="en-US" sz="1600" dirty="0" err="1"/>
              <a:t>M.Pedoussaut</a:t>
            </a:r>
            <a:endParaRPr lang="en-US" sz="1600" dirty="0"/>
          </a:p>
        </p:txBody>
      </p:sp>
      <p:sp>
        <p:nvSpPr>
          <p:cNvPr id="14" name="Subtitle 2">
            <a:extLst>
              <a:ext uri="{FF2B5EF4-FFF2-40B4-BE49-F238E27FC236}">
                <a16:creationId xmlns:a16="http://schemas.microsoft.com/office/drawing/2014/main" id="{037672CF-C3C5-423A-8286-8E8F90D3A3A4}"/>
              </a:ext>
            </a:extLst>
          </p:cNvPr>
          <p:cNvSpPr txBox="1">
            <a:spLocks/>
          </p:cNvSpPr>
          <p:nvPr/>
        </p:nvSpPr>
        <p:spPr>
          <a:xfrm>
            <a:off x="7396162" y="5560116"/>
            <a:ext cx="1119188" cy="165101"/>
          </a:xfrm>
          <a:prstGeom prst="rect">
            <a:avLst/>
          </a:prstGeom>
          <a:solidFill>
            <a:schemeClr val="bg1">
              <a:alpha val="55000"/>
            </a:schemeClr>
          </a:solidFill>
        </p:spPr>
        <p:txBody>
          <a:bodyPr vert="horz" lIns="91440" tIns="45720" rIns="91440" bIns="45720" rtlCol="0">
            <a:normAutofit fontScale="4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Credit: ESA/</a:t>
            </a:r>
            <a:r>
              <a:rPr lang="en-US" sz="1600" dirty="0" err="1"/>
              <a:t>M.Pedoussaut</a:t>
            </a:r>
            <a:endParaRPr lang="en-US" sz="1600" dirty="0"/>
          </a:p>
        </p:txBody>
      </p:sp>
    </p:spTree>
    <p:extLst>
      <p:ext uri="{BB962C8B-B14F-4D97-AF65-F5344CB8AC3E}">
        <p14:creationId xmlns:p14="http://schemas.microsoft.com/office/powerpoint/2010/main" val="2942755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Contamination Implementation   </a:t>
            </a:r>
          </a:p>
        </p:txBody>
      </p:sp>
      <p:sp>
        <p:nvSpPr>
          <p:cNvPr id="13" name="TextBox 12"/>
          <p:cNvSpPr txBox="1"/>
          <p:nvPr/>
        </p:nvSpPr>
        <p:spPr>
          <a:xfrm>
            <a:off x="154402" y="1690689"/>
            <a:ext cx="4626603" cy="4247317"/>
          </a:xfrm>
          <a:prstGeom prst="rect">
            <a:avLst/>
          </a:prstGeom>
          <a:noFill/>
        </p:spPr>
        <p:txBody>
          <a:bodyPr wrap="square" rtlCol="0">
            <a:spAutoFit/>
          </a:bodyPr>
          <a:lstStyle/>
          <a:p>
            <a:pPr marL="285750" indent="-285750">
              <a:buFont typeface="Arial" panose="020B0604020202020204" pitchFamily="34" charset="0"/>
              <a:buChar char="•"/>
            </a:pPr>
            <a:r>
              <a:rPr lang="en-US" dirty="0">
                <a:cs typeface="Arial" pitchFamily="34" charset="0"/>
              </a:rPr>
              <a:t>Due to predictions, further cleaning and focus on contamination efforts were possible during the launch campaign </a:t>
            </a:r>
          </a:p>
          <a:p>
            <a:pPr marL="742950" lvl="1" indent="-285750">
              <a:buFont typeface="Arial" panose="020B0604020202020204" pitchFamily="34" charset="0"/>
              <a:buChar char="•"/>
            </a:pPr>
            <a:r>
              <a:rPr lang="en-US" dirty="0">
                <a:cs typeface="Arial" pitchFamily="34" charset="0"/>
              </a:rPr>
              <a:t>Daily cleanings and processing of all hardware needed in the cleanrooms by our team </a:t>
            </a:r>
          </a:p>
          <a:p>
            <a:pPr marL="742950" lvl="1" indent="-285750">
              <a:buFont typeface="Arial" panose="020B0604020202020204" pitchFamily="34" charset="0"/>
              <a:buChar char="•"/>
            </a:pPr>
            <a:r>
              <a:rPr lang="en-US" dirty="0">
                <a:cs typeface="Arial" pitchFamily="34" charset="0"/>
              </a:rPr>
              <a:t>Cleaning of suits utilized during fueling </a:t>
            </a:r>
          </a:p>
          <a:p>
            <a:pPr marL="742950" lvl="1" indent="-285750">
              <a:buFont typeface="Arial" panose="020B0604020202020204" pitchFamily="34" charset="0"/>
              <a:buChar char="•"/>
            </a:pPr>
            <a:r>
              <a:rPr lang="en-US" dirty="0">
                <a:cs typeface="Arial" pitchFamily="34" charset="0"/>
              </a:rPr>
              <a:t>Facilities were cleaned, inspected, and monitored prior to observatory arrival</a:t>
            </a:r>
          </a:p>
          <a:p>
            <a:pPr marL="742950" lvl="1" indent="-285750">
              <a:buFont typeface="Arial" panose="020B0604020202020204" pitchFamily="34" charset="0"/>
              <a:buChar char="•"/>
            </a:pPr>
            <a:r>
              <a:rPr lang="en-US" dirty="0">
                <a:cs typeface="Arial" pitchFamily="34" charset="0"/>
              </a:rPr>
              <a:t>Ariane 5 fairing cleaning and inspection with white and UV light </a:t>
            </a:r>
          </a:p>
          <a:p>
            <a:pPr marL="742950" lvl="1" indent="-285750">
              <a:buFont typeface="Arial" panose="020B0604020202020204" pitchFamily="34" charset="0"/>
              <a:buChar char="•"/>
            </a:pPr>
            <a:r>
              <a:rPr lang="en-US" dirty="0">
                <a:cs typeface="Arial" pitchFamily="34" charset="0"/>
              </a:rPr>
              <a:t>HEPA walls utilized when approved by safety and I&amp;T </a:t>
            </a:r>
          </a:p>
          <a:p>
            <a:pPr marL="742950" lvl="1" indent="-285750">
              <a:buFont typeface="Arial" panose="020B0604020202020204" pitchFamily="34" charset="0"/>
              <a:buChar char="•"/>
            </a:pPr>
            <a:r>
              <a:rPr lang="en-US" dirty="0">
                <a:cs typeface="Arial" pitchFamily="34" charset="0"/>
              </a:rPr>
              <a:t>CCU3 transporter cleaned top to bottom prior to each move </a:t>
            </a:r>
          </a:p>
        </p:txBody>
      </p:sp>
      <p:pic>
        <p:nvPicPr>
          <p:cNvPr id="7" name="7A561F73-6D6C-4E18-A722-91EB140ADD94">
            <a:extLst>
              <a:ext uri="{FF2B5EF4-FFF2-40B4-BE49-F238E27FC236}">
                <a16:creationId xmlns:a16="http://schemas.microsoft.com/office/drawing/2014/main" id="{0CD43528-0CE2-49B3-B8C2-498B567416B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3064" y="1453414"/>
            <a:ext cx="3160936" cy="3951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ubtitle 2">
            <a:extLst>
              <a:ext uri="{FF2B5EF4-FFF2-40B4-BE49-F238E27FC236}">
                <a16:creationId xmlns:a16="http://schemas.microsoft.com/office/drawing/2014/main" id="{8FCF1526-EEC7-4BB3-B623-8DDCBEFB0534}"/>
              </a:ext>
            </a:extLst>
          </p:cNvPr>
          <p:cNvSpPr txBox="1">
            <a:spLocks/>
          </p:cNvSpPr>
          <p:nvPr/>
        </p:nvSpPr>
        <p:spPr>
          <a:xfrm>
            <a:off x="8187303" y="5236772"/>
            <a:ext cx="956697" cy="167813"/>
          </a:xfrm>
          <a:prstGeom prst="rect">
            <a:avLst/>
          </a:prstGeom>
          <a:solidFill>
            <a:schemeClr val="bg1">
              <a:alpha val="55000"/>
            </a:schemeClr>
          </a:solid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600" dirty="0"/>
              <a:t>Credit: R. Wooldridge</a:t>
            </a:r>
          </a:p>
        </p:txBody>
      </p:sp>
    </p:spTree>
    <p:extLst>
      <p:ext uri="{BB962C8B-B14F-4D97-AF65-F5344CB8AC3E}">
        <p14:creationId xmlns:p14="http://schemas.microsoft.com/office/powerpoint/2010/main" val="426423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Discussion-PM Summary </a:t>
            </a:r>
          </a:p>
        </p:txBody>
      </p:sp>
      <p:pic>
        <p:nvPicPr>
          <p:cNvPr id="17" name="Picture 16">
            <a:extLst>
              <a:ext uri="{FF2B5EF4-FFF2-40B4-BE49-F238E27FC236}">
                <a16:creationId xmlns:a16="http://schemas.microsoft.com/office/drawing/2014/main" id="{667048D2-024D-4902-9B5F-6F0722DFAAA4}"/>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628650" y="1612900"/>
            <a:ext cx="6257925" cy="4140200"/>
          </a:xfrm>
          <a:prstGeom prst="rect">
            <a:avLst/>
          </a:prstGeom>
          <a:noFill/>
          <a:ln>
            <a:noFill/>
          </a:ln>
        </p:spPr>
      </p:pic>
      <p:cxnSp>
        <p:nvCxnSpPr>
          <p:cNvPr id="6" name="Straight Arrow Connector 5">
            <a:extLst>
              <a:ext uri="{FF2B5EF4-FFF2-40B4-BE49-F238E27FC236}">
                <a16:creationId xmlns:a16="http://schemas.microsoft.com/office/drawing/2014/main" id="{8BC0F941-DCF8-4DEE-9F61-67AEBD70D7DA}"/>
              </a:ext>
            </a:extLst>
          </p:cNvPr>
          <p:cNvCxnSpPr>
            <a:cxnSpLocks/>
          </p:cNvCxnSpPr>
          <p:nvPr/>
        </p:nvCxnSpPr>
        <p:spPr>
          <a:xfrm flipH="1">
            <a:off x="5295901" y="2938463"/>
            <a:ext cx="1781174" cy="2333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Content Placeholder 2">
            <a:extLst>
              <a:ext uri="{FF2B5EF4-FFF2-40B4-BE49-F238E27FC236}">
                <a16:creationId xmlns:a16="http://schemas.microsoft.com/office/drawing/2014/main" id="{82C4BA5C-08FB-41CA-9BA2-8B93FDAB251A}"/>
              </a:ext>
            </a:extLst>
          </p:cNvPr>
          <p:cNvSpPr txBox="1">
            <a:spLocks/>
          </p:cNvSpPr>
          <p:nvPr/>
        </p:nvSpPr>
        <p:spPr>
          <a:xfrm>
            <a:off x="7009545" y="1612900"/>
            <a:ext cx="2134456" cy="23288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a:spcBef>
                <a:spcPts val="0"/>
              </a:spcBef>
              <a:spcAft>
                <a:spcPts val="600"/>
              </a:spcAft>
            </a:pPr>
            <a:r>
              <a:rPr lang="en-US" sz="1400" dirty="0">
                <a:effectLst/>
                <a:ea typeface="Times New Roman" panose="02020603050405020304" pitchFamily="18" charset="0"/>
              </a:rPr>
              <a:t>PM Segment Assembly witness samples (PMSA), silicone wafers that had been tracking with the mirrors since the original arrival of the mirrors from Ball Aerospace to GSFC, were utilized for the S5-C, S5-B and BAF-HE exposure of the Observatory</a:t>
            </a:r>
            <a:endParaRPr lang="en-US" sz="1400" dirty="0"/>
          </a:p>
        </p:txBody>
      </p:sp>
      <p:sp>
        <p:nvSpPr>
          <p:cNvPr id="23" name="Content Placeholder 2">
            <a:extLst>
              <a:ext uri="{FF2B5EF4-FFF2-40B4-BE49-F238E27FC236}">
                <a16:creationId xmlns:a16="http://schemas.microsoft.com/office/drawing/2014/main" id="{094EE224-AD12-4BF3-AA8F-608FD9397DDF}"/>
              </a:ext>
            </a:extLst>
          </p:cNvPr>
          <p:cNvSpPr txBox="1">
            <a:spLocks/>
          </p:cNvSpPr>
          <p:nvPr/>
        </p:nvSpPr>
        <p:spPr>
          <a:xfrm>
            <a:off x="628650" y="5836443"/>
            <a:ext cx="6448425" cy="23288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a:spcBef>
                <a:spcPts val="0"/>
              </a:spcBef>
              <a:spcAft>
                <a:spcPts val="600"/>
              </a:spcAft>
            </a:pPr>
            <a:r>
              <a:rPr lang="en-US" sz="1600" dirty="0">
                <a:effectLst/>
                <a:ea typeface="Times New Roman" panose="02020603050405020304" pitchFamily="18" charset="0"/>
              </a:rPr>
              <a:t>Additional JWST exposures were tracked with surrogate wafers for the CCU-3 transports from S5-C to S5-B and S5-B to the BAF and BAF-airlock, PFES &amp; PFEI operations. </a:t>
            </a:r>
            <a:endParaRPr lang="en-US" sz="1600" dirty="0"/>
          </a:p>
        </p:txBody>
      </p:sp>
      <p:pic>
        <p:nvPicPr>
          <p:cNvPr id="10" name="Picture 9">
            <a:extLst>
              <a:ext uri="{FF2B5EF4-FFF2-40B4-BE49-F238E27FC236}">
                <a16:creationId xmlns:a16="http://schemas.microsoft.com/office/drawing/2014/main" id="{B1F36F6B-14B7-41D6-B54B-5496BE26E2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2978" y="3694112"/>
            <a:ext cx="2271022" cy="3209925"/>
          </a:xfrm>
          <a:prstGeom prst="rect">
            <a:avLst/>
          </a:prstGeom>
        </p:spPr>
      </p:pic>
      <p:sp>
        <p:nvSpPr>
          <p:cNvPr id="8" name="Subtitle 2">
            <a:extLst>
              <a:ext uri="{FF2B5EF4-FFF2-40B4-BE49-F238E27FC236}">
                <a16:creationId xmlns:a16="http://schemas.microsoft.com/office/drawing/2014/main" id="{2355EB21-2FC2-49D2-AFBD-3A237E1D5914}"/>
              </a:ext>
            </a:extLst>
          </p:cNvPr>
          <p:cNvSpPr txBox="1">
            <a:spLocks/>
          </p:cNvSpPr>
          <p:nvPr/>
        </p:nvSpPr>
        <p:spPr>
          <a:xfrm>
            <a:off x="7930128" y="6670284"/>
            <a:ext cx="1213872" cy="230578"/>
          </a:xfrm>
          <a:prstGeom prst="rect">
            <a:avLst/>
          </a:prstGeom>
          <a:solidFill>
            <a:schemeClr val="bg1">
              <a:alpha val="55000"/>
            </a:schemeClr>
          </a:solid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600" dirty="0"/>
              <a:t>Credit: ESA/CNES/Arianespace</a:t>
            </a:r>
          </a:p>
        </p:txBody>
      </p:sp>
    </p:spTree>
    <p:extLst>
      <p:ext uri="{BB962C8B-B14F-4D97-AF65-F5344CB8AC3E}">
        <p14:creationId xmlns:p14="http://schemas.microsoft.com/office/powerpoint/2010/main" val="17599183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Discussion-SM Summary </a:t>
            </a:r>
          </a:p>
        </p:txBody>
      </p:sp>
      <p:pic>
        <p:nvPicPr>
          <p:cNvPr id="16" name="Picture 15">
            <a:extLst>
              <a:ext uri="{FF2B5EF4-FFF2-40B4-BE49-F238E27FC236}">
                <a16:creationId xmlns:a16="http://schemas.microsoft.com/office/drawing/2014/main" id="{B5C80E3E-E38B-4713-A7AB-92F2E0165B00}"/>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742950" y="1552574"/>
            <a:ext cx="6134100" cy="4162425"/>
          </a:xfrm>
          <a:prstGeom prst="rect">
            <a:avLst/>
          </a:prstGeom>
          <a:noFill/>
          <a:ln>
            <a:noFill/>
          </a:ln>
        </p:spPr>
      </p:pic>
      <p:cxnSp>
        <p:nvCxnSpPr>
          <p:cNvPr id="5" name="Straight Arrow Connector 4">
            <a:extLst>
              <a:ext uri="{FF2B5EF4-FFF2-40B4-BE49-F238E27FC236}">
                <a16:creationId xmlns:a16="http://schemas.microsoft.com/office/drawing/2014/main" id="{912B4FFA-ECC7-47AB-A86D-3D07158AA466}"/>
              </a:ext>
            </a:extLst>
          </p:cNvPr>
          <p:cNvCxnSpPr>
            <a:cxnSpLocks/>
          </p:cNvCxnSpPr>
          <p:nvPr/>
        </p:nvCxnSpPr>
        <p:spPr>
          <a:xfrm flipH="1">
            <a:off x="5314951" y="4157663"/>
            <a:ext cx="1781174" cy="233362"/>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C2D42AC9-14F2-443D-A32A-346137DB28B3}"/>
              </a:ext>
            </a:extLst>
          </p:cNvPr>
          <p:cNvSpPr txBox="1">
            <a:spLocks/>
          </p:cNvSpPr>
          <p:nvPr/>
        </p:nvSpPr>
        <p:spPr>
          <a:xfrm>
            <a:off x="7096125" y="1643063"/>
            <a:ext cx="2134456" cy="23288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spcBef>
                <a:spcPts val="0"/>
              </a:spcBef>
              <a:spcAft>
                <a:spcPts val="0"/>
              </a:spcAft>
              <a:tabLst>
                <a:tab pos="182880" algn="l"/>
              </a:tabLst>
            </a:pPr>
            <a:r>
              <a:rPr lang="en-US" sz="1600" dirty="0">
                <a:effectLst/>
                <a:ea typeface="Times New Roman" panose="02020603050405020304" pitchFamily="18" charset="0"/>
              </a:rPr>
              <a:t>SM was separated from PM accumulation for fairing encapsulation, due to the lowering of the PFES for fairing operations. SM was exposed above the PFES floor, while PMSA remained within </a:t>
            </a:r>
            <a:r>
              <a:rPr lang="en-US" sz="1600" dirty="0" err="1">
                <a:effectLst/>
                <a:ea typeface="Times New Roman" panose="02020603050405020304" pitchFamily="18" charset="0"/>
              </a:rPr>
              <a:t>AShC</a:t>
            </a:r>
            <a:r>
              <a:rPr lang="en-US" sz="1600" dirty="0">
                <a:effectLst/>
                <a:ea typeface="Times New Roman" panose="02020603050405020304" pitchFamily="18" charset="0"/>
              </a:rPr>
              <a:t>. A surrogate wafer was exposed during fairing encapsulation operations with a resulting 0.006 PAC. </a:t>
            </a:r>
          </a:p>
        </p:txBody>
      </p:sp>
      <p:pic>
        <p:nvPicPr>
          <p:cNvPr id="7" name="Picture 6">
            <a:extLst>
              <a:ext uri="{FF2B5EF4-FFF2-40B4-BE49-F238E27FC236}">
                <a16:creationId xmlns:a16="http://schemas.microsoft.com/office/drawing/2014/main" id="{03669AD4-9761-4190-B41E-25FB7998AB0B}"/>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6877050" y="4960144"/>
            <a:ext cx="2309812" cy="1897856"/>
          </a:xfrm>
          <a:prstGeom prst="rect">
            <a:avLst/>
          </a:prstGeom>
          <a:noFill/>
          <a:ln>
            <a:noFill/>
          </a:ln>
        </p:spPr>
      </p:pic>
      <p:sp>
        <p:nvSpPr>
          <p:cNvPr id="8" name="Subtitle 2">
            <a:extLst>
              <a:ext uri="{FF2B5EF4-FFF2-40B4-BE49-F238E27FC236}">
                <a16:creationId xmlns:a16="http://schemas.microsoft.com/office/drawing/2014/main" id="{8B3D4164-83BE-401F-B9D4-03B2FF2CE9E6}"/>
              </a:ext>
            </a:extLst>
          </p:cNvPr>
          <p:cNvSpPr txBox="1">
            <a:spLocks/>
          </p:cNvSpPr>
          <p:nvPr/>
        </p:nvSpPr>
        <p:spPr>
          <a:xfrm>
            <a:off x="8067674" y="4960144"/>
            <a:ext cx="1119188" cy="165101"/>
          </a:xfrm>
          <a:prstGeom prst="rect">
            <a:avLst/>
          </a:prstGeom>
          <a:solidFill>
            <a:schemeClr val="bg1">
              <a:alpha val="55000"/>
            </a:schemeClr>
          </a:solidFill>
        </p:spPr>
        <p:txBody>
          <a:bodyPr vert="horz" lIns="91440" tIns="45720" rIns="91440" bIns="45720" rtlCol="0">
            <a:normAutofit fontScale="4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Credit: ESA/</a:t>
            </a:r>
            <a:r>
              <a:rPr lang="en-US" sz="1600" dirty="0" err="1"/>
              <a:t>M.Pedoussaut</a:t>
            </a:r>
            <a:endParaRPr lang="en-US" sz="1600" dirty="0"/>
          </a:p>
        </p:txBody>
      </p:sp>
    </p:spTree>
    <p:extLst>
      <p:ext uri="{BB962C8B-B14F-4D97-AF65-F5344CB8AC3E}">
        <p14:creationId xmlns:p14="http://schemas.microsoft.com/office/powerpoint/2010/main" val="2347231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a:t>
            </a:r>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20843" y="4756948"/>
            <a:ext cx="3321821" cy="2101052"/>
          </a:xfrm>
        </p:spPr>
      </p:pic>
      <p:sp>
        <p:nvSpPr>
          <p:cNvPr id="7" name="Content Placeholder 2"/>
          <p:cNvSpPr txBox="1">
            <a:spLocks/>
          </p:cNvSpPr>
          <p:nvPr/>
        </p:nvSpPr>
        <p:spPr>
          <a:xfrm>
            <a:off x="340551" y="1690689"/>
            <a:ext cx="3202113" cy="23288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a:spcBef>
                <a:spcPts val="0"/>
              </a:spcBef>
              <a:spcAft>
                <a:spcPts val="600"/>
              </a:spcAft>
            </a:pPr>
            <a:r>
              <a:rPr lang="en-US" sz="1800" dirty="0">
                <a:effectLst/>
                <a:ea typeface="Times New Roman" panose="02020603050405020304" pitchFamily="18" charset="0"/>
              </a:rPr>
              <a:t>Predictions for fallout as compared to actual particulate accumulated show that our control efforts were successful in greatly improving expected performance, enabling JWST cleanliness requirements to be met with margin </a:t>
            </a:r>
          </a:p>
          <a:p>
            <a:pPr marL="0" marR="0">
              <a:spcBef>
                <a:spcPts val="0"/>
              </a:spcBef>
              <a:spcAft>
                <a:spcPts val="600"/>
              </a:spcAft>
            </a:pPr>
            <a:r>
              <a:rPr lang="en-US" sz="1800" dirty="0">
                <a:effectLst/>
                <a:ea typeface="Times New Roman" panose="02020603050405020304" pitchFamily="18" charset="0"/>
              </a:rPr>
              <a:t>Ultimate measure for success of the launch campaign CC program are the calibration and first images</a:t>
            </a:r>
            <a:endParaRPr lang="en-US" sz="1800" dirty="0"/>
          </a:p>
        </p:txBody>
      </p:sp>
      <p:graphicFrame>
        <p:nvGraphicFramePr>
          <p:cNvPr id="9" name="Table 8">
            <a:extLst>
              <a:ext uri="{FF2B5EF4-FFF2-40B4-BE49-F238E27FC236}">
                <a16:creationId xmlns:a16="http://schemas.microsoft.com/office/drawing/2014/main" id="{284FC2FF-014C-409D-AF5C-830A8B9AACE9}"/>
              </a:ext>
            </a:extLst>
          </p:cNvPr>
          <p:cNvGraphicFramePr>
            <a:graphicFrameLocks noGrp="1"/>
          </p:cNvGraphicFramePr>
          <p:nvPr>
            <p:extLst>
              <p:ext uri="{D42A27DB-BD31-4B8C-83A1-F6EECF244321}">
                <p14:modId xmlns:p14="http://schemas.microsoft.com/office/powerpoint/2010/main" val="1887691360"/>
              </p:ext>
            </p:extLst>
          </p:nvPr>
        </p:nvGraphicFramePr>
        <p:xfrm>
          <a:off x="3542665" y="1652434"/>
          <a:ext cx="5601335" cy="1551305"/>
        </p:xfrm>
        <a:graphic>
          <a:graphicData uri="http://schemas.openxmlformats.org/drawingml/2006/table">
            <a:tbl>
              <a:tblPr bandRow="1">
                <a:tableStyleId>{5C22544A-7EE6-4342-B048-85BDC9FD1C3A}</a:tableStyleId>
              </a:tblPr>
              <a:tblGrid>
                <a:gridCol w="863698">
                  <a:extLst>
                    <a:ext uri="{9D8B030D-6E8A-4147-A177-3AD203B41FA5}">
                      <a16:colId xmlns:a16="http://schemas.microsoft.com/office/drawing/2014/main" val="1474451612"/>
                    </a:ext>
                  </a:extLst>
                </a:gridCol>
                <a:gridCol w="1228229">
                  <a:extLst>
                    <a:ext uri="{9D8B030D-6E8A-4147-A177-3AD203B41FA5}">
                      <a16:colId xmlns:a16="http://schemas.microsoft.com/office/drawing/2014/main" val="3782811066"/>
                    </a:ext>
                  </a:extLst>
                </a:gridCol>
                <a:gridCol w="1218068">
                  <a:extLst>
                    <a:ext uri="{9D8B030D-6E8A-4147-A177-3AD203B41FA5}">
                      <a16:colId xmlns:a16="http://schemas.microsoft.com/office/drawing/2014/main" val="675267589"/>
                    </a:ext>
                  </a:extLst>
                </a:gridCol>
                <a:gridCol w="1228229">
                  <a:extLst>
                    <a:ext uri="{9D8B030D-6E8A-4147-A177-3AD203B41FA5}">
                      <a16:colId xmlns:a16="http://schemas.microsoft.com/office/drawing/2014/main" val="3730899668"/>
                    </a:ext>
                  </a:extLst>
                </a:gridCol>
                <a:gridCol w="1063111">
                  <a:extLst>
                    <a:ext uri="{9D8B030D-6E8A-4147-A177-3AD203B41FA5}">
                      <a16:colId xmlns:a16="http://schemas.microsoft.com/office/drawing/2014/main" val="670855"/>
                    </a:ext>
                  </a:extLst>
                </a:gridCol>
              </a:tblGrid>
              <a:tr h="360680">
                <a:tc>
                  <a:txBody>
                    <a:bodyPr/>
                    <a:lstStyle/>
                    <a:p>
                      <a:pPr marL="0" marR="0" algn="just">
                        <a:spcBef>
                          <a:spcPts val="0"/>
                        </a:spcBef>
                        <a:spcAft>
                          <a:spcPts val="600"/>
                        </a:spcAft>
                      </a:pPr>
                      <a:r>
                        <a:rPr lang="en-US" sz="1000">
                          <a:effectLst/>
                        </a:rPr>
                        <a:t>     </a:t>
                      </a:r>
                      <a:endParaRPr lang="en-US" sz="1000">
                        <a:effectLst/>
                        <a:latin typeface="Times New Roman" panose="02020603050405020304" pitchFamily="18" charset="0"/>
                        <a:ea typeface="Times New Roman" panose="02020603050405020304" pitchFamily="18" charset="0"/>
                      </a:endParaRPr>
                    </a:p>
                  </a:txBody>
                  <a:tcPr marL="68580" marR="68580" marT="9525" marB="0"/>
                </a:tc>
                <a:tc gridSpan="2">
                  <a:txBody>
                    <a:bodyPr/>
                    <a:lstStyle/>
                    <a:p>
                      <a:pPr marL="0" marR="0" algn="just">
                        <a:spcBef>
                          <a:spcPts val="0"/>
                        </a:spcBef>
                        <a:spcAft>
                          <a:spcPts val="600"/>
                        </a:spcAft>
                      </a:pPr>
                      <a:r>
                        <a:rPr lang="en-US" sz="1000" b="1" dirty="0">
                          <a:effectLst/>
                        </a:rPr>
                        <a:t>Particulate, PAC</a:t>
                      </a:r>
                      <a:endParaRPr lang="en-US" sz="1000" b="1" dirty="0">
                        <a:effectLst/>
                        <a:latin typeface="Times New Roman" panose="02020603050405020304" pitchFamily="18" charset="0"/>
                        <a:ea typeface="Times New Roman" panose="02020603050405020304" pitchFamily="18" charset="0"/>
                      </a:endParaRPr>
                    </a:p>
                  </a:txBody>
                  <a:tcPr marL="68580" marR="68580" marT="9525" marB="0"/>
                </a:tc>
                <a:tc hMerge="1">
                  <a:txBody>
                    <a:bodyPr/>
                    <a:lstStyle/>
                    <a:p>
                      <a:endParaRPr lang="en-US"/>
                    </a:p>
                  </a:txBody>
                  <a:tcPr/>
                </a:tc>
                <a:tc gridSpan="2">
                  <a:txBody>
                    <a:bodyPr/>
                    <a:lstStyle/>
                    <a:p>
                      <a:pPr marL="0" marR="0" algn="just">
                        <a:spcBef>
                          <a:spcPts val="0"/>
                        </a:spcBef>
                        <a:spcAft>
                          <a:spcPts val="600"/>
                        </a:spcAft>
                      </a:pPr>
                      <a:r>
                        <a:rPr lang="en-US" sz="1000" b="1" dirty="0">
                          <a:effectLst/>
                        </a:rPr>
                        <a:t>Molecular, Å</a:t>
                      </a:r>
                      <a:endParaRPr lang="en-US" sz="1000" b="1" dirty="0">
                        <a:effectLst/>
                        <a:latin typeface="Times New Roman" panose="02020603050405020304" pitchFamily="18" charset="0"/>
                        <a:ea typeface="Times New Roman" panose="02020603050405020304" pitchFamily="18" charset="0"/>
                      </a:endParaRPr>
                    </a:p>
                  </a:txBody>
                  <a:tcPr marL="68580" marR="68580" marT="9525" marB="0"/>
                </a:tc>
                <a:tc hMerge="1">
                  <a:txBody>
                    <a:bodyPr/>
                    <a:lstStyle/>
                    <a:p>
                      <a:endParaRPr lang="en-US"/>
                    </a:p>
                  </a:txBody>
                  <a:tcPr/>
                </a:tc>
                <a:extLst>
                  <a:ext uri="{0D108BD9-81ED-4DB2-BD59-A6C34878D82A}">
                    <a16:rowId xmlns:a16="http://schemas.microsoft.com/office/drawing/2014/main" val="142647957"/>
                  </a:ext>
                </a:extLst>
              </a:tr>
              <a:tr h="365125">
                <a:tc>
                  <a:txBody>
                    <a:bodyPr/>
                    <a:lstStyle/>
                    <a:p>
                      <a:pPr marL="0" marR="0" algn="just">
                        <a:spcBef>
                          <a:spcPts val="0"/>
                        </a:spcBef>
                        <a:spcAft>
                          <a:spcPts val="600"/>
                        </a:spcAft>
                      </a:pPr>
                      <a:r>
                        <a:rPr lang="en-US" sz="1000" b="1">
                          <a:effectLst/>
                        </a:rPr>
                        <a:t> </a:t>
                      </a:r>
                      <a:endParaRPr lang="en-US" sz="1000" b="1">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just">
                        <a:spcBef>
                          <a:spcPts val="0"/>
                        </a:spcBef>
                        <a:spcAft>
                          <a:spcPts val="600"/>
                        </a:spcAft>
                      </a:pPr>
                      <a:r>
                        <a:rPr lang="en-US" sz="1000" dirty="0">
                          <a:effectLst/>
                        </a:rPr>
                        <a:t>Allocation</a:t>
                      </a:r>
                      <a:endParaRPr lang="en-US" sz="1000" dirty="0">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just">
                        <a:spcBef>
                          <a:spcPts val="0"/>
                        </a:spcBef>
                        <a:spcAft>
                          <a:spcPts val="600"/>
                        </a:spcAft>
                      </a:pPr>
                      <a:r>
                        <a:rPr lang="en-US" sz="1000" dirty="0">
                          <a:effectLst/>
                        </a:rPr>
                        <a:t>Measured</a:t>
                      </a:r>
                      <a:endParaRPr lang="en-US" sz="1000" dirty="0">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just">
                        <a:spcBef>
                          <a:spcPts val="0"/>
                        </a:spcBef>
                        <a:spcAft>
                          <a:spcPts val="600"/>
                        </a:spcAft>
                      </a:pPr>
                      <a:r>
                        <a:rPr lang="en-US" sz="1000">
                          <a:effectLst/>
                        </a:rPr>
                        <a:t>Allocation</a:t>
                      </a:r>
                      <a:endParaRPr lang="en-US" sz="1000">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just">
                        <a:spcBef>
                          <a:spcPts val="0"/>
                        </a:spcBef>
                        <a:spcAft>
                          <a:spcPts val="600"/>
                        </a:spcAft>
                      </a:pPr>
                      <a:r>
                        <a:rPr lang="en-US" sz="1000">
                          <a:effectLst/>
                        </a:rPr>
                        <a:t>Measured</a:t>
                      </a:r>
                      <a:endParaRPr lang="en-US" sz="1000">
                        <a:effectLst/>
                        <a:latin typeface="Times New Roman" panose="02020603050405020304" pitchFamily="18" charset="0"/>
                        <a:ea typeface="Times New Roman" panose="02020603050405020304" pitchFamily="18" charset="0"/>
                      </a:endParaRPr>
                    </a:p>
                  </a:txBody>
                  <a:tcPr marL="68580" marR="68580" marT="9525" marB="0"/>
                </a:tc>
                <a:extLst>
                  <a:ext uri="{0D108BD9-81ED-4DB2-BD59-A6C34878D82A}">
                    <a16:rowId xmlns:a16="http://schemas.microsoft.com/office/drawing/2014/main" val="1180450949"/>
                  </a:ext>
                </a:extLst>
              </a:tr>
              <a:tr h="356235">
                <a:tc>
                  <a:txBody>
                    <a:bodyPr/>
                    <a:lstStyle/>
                    <a:p>
                      <a:pPr marL="0" marR="0" algn="just">
                        <a:spcBef>
                          <a:spcPts val="0"/>
                        </a:spcBef>
                        <a:spcAft>
                          <a:spcPts val="600"/>
                        </a:spcAft>
                      </a:pPr>
                      <a:r>
                        <a:rPr lang="en-US" sz="1000" b="1">
                          <a:effectLst/>
                        </a:rPr>
                        <a:t>PM</a:t>
                      </a:r>
                      <a:endParaRPr lang="en-US" sz="1000" b="1">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just">
                        <a:spcBef>
                          <a:spcPts val="0"/>
                        </a:spcBef>
                        <a:spcAft>
                          <a:spcPts val="600"/>
                        </a:spcAft>
                      </a:pPr>
                      <a:r>
                        <a:rPr lang="en-US" sz="1000">
                          <a:effectLst/>
                        </a:rPr>
                        <a:t>0.60</a:t>
                      </a:r>
                      <a:endParaRPr lang="en-US" sz="1000">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just">
                        <a:spcBef>
                          <a:spcPts val="0"/>
                        </a:spcBef>
                        <a:spcAft>
                          <a:spcPts val="600"/>
                        </a:spcAft>
                      </a:pPr>
                      <a:r>
                        <a:rPr lang="en-US" sz="1000">
                          <a:effectLst/>
                        </a:rPr>
                        <a:t>0.16</a:t>
                      </a:r>
                      <a:endParaRPr lang="en-US" sz="1000">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just">
                        <a:spcBef>
                          <a:spcPts val="0"/>
                        </a:spcBef>
                        <a:spcAft>
                          <a:spcPts val="600"/>
                        </a:spcAft>
                      </a:pPr>
                      <a:r>
                        <a:rPr lang="en-US" sz="1000">
                          <a:effectLst/>
                        </a:rPr>
                        <a:t>55</a:t>
                      </a:r>
                      <a:endParaRPr lang="en-US" sz="1000">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just">
                        <a:spcBef>
                          <a:spcPts val="0"/>
                        </a:spcBef>
                        <a:spcAft>
                          <a:spcPts val="600"/>
                        </a:spcAft>
                      </a:pPr>
                      <a:r>
                        <a:rPr lang="en-US" sz="1000">
                          <a:effectLst/>
                        </a:rPr>
                        <a:t>1.0</a:t>
                      </a:r>
                      <a:endParaRPr lang="en-US" sz="1000">
                        <a:effectLst/>
                        <a:latin typeface="Times New Roman" panose="02020603050405020304" pitchFamily="18" charset="0"/>
                        <a:ea typeface="Times New Roman" panose="02020603050405020304" pitchFamily="18" charset="0"/>
                      </a:endParaRPr>
                    </a:p>
                  </a:txBody>
                  <a:tcPr marL="68580" marR="68580" marT="9525" marB="0"/>
                </a:tc>
                <a:extLst>
                  <a:ext uri="{0D108BD9-81ED-4DB2-BD59-A6C34878D82A}">
                    <a16:rowId xmlns:a16="http://schemas.microsoft.com/office/drawing/2014/main" val="1848454871"/>
                  </a:ext>
                </a:extLst>
              </a:tr>
              <a:tr h="469265">
                <a:tc>
                  <a:txBody>
                    <a:bodyPr/>
                    <a:lstStyle/>
                    <a:p>
                      <a:pPr marL="0" marR="0" algn="just">
                        <a:spcBef>
                          <a:spcPts val="0"/>
                        </a:spcBef>
                        <a:spcAft>
                          <a:spcPts val="600"/>
                        </a:spcAft>
                      </a:pPr>
                      <a:r>
                        <a:rPr lang="en-US" sz="1000" b="1" dirty="0">
                          <a:effectLst/>
                        </a:rPr>
                        <a:t>SM</a:t>
                      </a:r>
                      <a:endParaRPr lang="en-US" sz="1000" b="1" dirty="0">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just">
                        <a:spcBef>
                          <a:spcPts val="0"/>
                        </a:spcBef>
                        <a:spcAft>
                          <a:spcPts val="600"/>
                        </a:spcAft>
                      </a:pPr>
                      <a:r>
                        <a:rPr lang="en-US" sz="1000">
                          <a:effectLst/>
                        </a:rPr>
                        <a:t>0.42</a:t>
                      </a:r>
                      <a:endParaRPr lang="en-US" sz="1000">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just">
                        <a:spcBef>
                          <a:spcPts val="0"/>
                        </a:spcBef>
                        <a:spcAft>
                          <a:spcPts val="600"/>
                        </a:spcAft>
                      </a:pPr>
                      <a:r>
                        <a:rPr lang="en-US" sz="1000">
                          <a:effectLst/>
                        </a:rPr>
                        <a:t>0.17</a:t>
                      </a:r>
                      <a:endParaRPr lang="en-US" sz="1000">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just">
                        <a:spcBef>
                          <a:spcPts val="0"/>
                        </a:spcBef>
                        <a:spcAft>
                          <a:spcPts val="600"/>
                        </a:spcAft>
                      </a:pPr>
                      <a:r>
                        <a:rPr lang="en-US" sz="1000">
                          <a:effectLst/>
                        </a:rPr>
                        <a:t>55 </a:t>
                      </a:r>
                      <a:endParaRPr lang="en-US" sz="1000">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just">
                        <a:spcBef>
                          <a:spcPts val="0"/>
                        </a:spcBef>
                        <a:spcAft>
                          <a:spcPts val="600"/>
                        </a:spcAft>
                      </a:pPr>
                      <a:r>
                        <a:rPr lang="en-US" sz="1000" dirty="0">
                          <a:effectLst/>
                        </a:rPr>
                        <a:t>1 .0  </a:t>
                      </a:r>
                      <a:endParaRPr lang="en-US" sz="1000" dirty="0">
                        <a:effectLst/>
                        <a:latin typeface="Times New Roman" panose="02020603050405020304" pitchFamily="18" charset="0"/>
                        <a:ea typeface="Times New Roman" panose="02020603050405020304" pitchFamily="18" charset="0"/>
                      </a:endParaRPr>
                    </a:p>
                  </a:txBody>
                  <a:tcPr marL="68580" marR="68580" marT="9525" marB="0"/>
                </a:tc>
                <a:extLst>
                  <a:ext uri="{0D108BD9-81ED-4DB2-BD59-A6C34878D82A}">
                    <a16:rowId xmlns:a16="http://schemas.microsoft.com/office/drawing/2014/main" val="4061884268"/>
                  </a:ext>
                </a:extLst>
              </a:tr>
            </a:tbl>
          </a:graphicData>
        </a:graphic>
      </p:graphicFrame>
      <p:graphicFrame>
        <p:nvGraphicFramePr>
          <p:cNvPr id="10" name="Table 9">
            <a:extLst>
              <a:ext uri="{FF2B5EF4-FFF2-40B4-BE49-F238E27FC236}">
                <a16:creationId xmlns:a16="http://schemas.microsoft.com/office/drawing/2014/main" id="{486D8D91-5B99-4AE1-94F5-6706ECD6172A}"/>
              </a:ext>
            </a:extLst>
          </p:cNvPr>
          <p:cNvGraphicFramePr>
            <a:graphicFrameLocks noGrp="1"/>
          </p:cNvGraphicFramePr>
          <p:nvPr>
            <p:extLst>
              <p:ext uri="{D42A27DB-BD31-4B8C-83A1-F6EECF244321}">
                <p14:modId xmlns:p14="http://schemas.microsoft.com/office/powerpoint/2010/main" val="190172664"/>
              </p:ext>
            </p:extLst>
          </p:nvPr>
        </p:nvGraphicFramePr>
        <p:xfrm>
          <a:off x="3542662" y="3520489"/>
          <a:ext cx="5601335" cy="1551305"/>
        </p:xfrm>
        <a:graphic>
          <a:graphicData uri="http://schemas.openxmlformats.org/drawingml/2006/table">
            <a:tbl>
              <a:tblPr bandRow="1">
                <a:tableStyleId>{5C22544A-7EE6-4342-B048-85BDC9FD1C3A}</a:tableStyleId>
              </a:tblPr>
              <a:tblGrid>
                <a:gridCol w="863698">
                  <a:extLst>
                    <a:ext uri="{9D8B030D-6E8A-4147-A177-3AD203B41FA5}">
                      <a16:colId xmlns:a16="http://schemas.microsoft.com/office/drawing/2014/main" val="1860828789"/>
                    </a:ext>
                  </a:extLst>
                </a:gridCol>
                <a:gridCol w="1228229">
                  <a:extLst>
                    <a:ext uri="{9D8B030D-6E8A-4147-A177-3AD203B41FA5}">
                      <a16:colId xmlns:a16="http://schemas.microsoft.com/office/drawing/2014/main" val="3360188982"/>
                    </a:ext>
                  </a:extLst>
                </a:gridCol>
                <a:gridCol w="1218068">
                  <a:extLst>
                    <a:ext uri="{9D8B030D-6E8A-4147-A177-3AD203B41FA5}">
                      <a16:colId xmlns:a16="http://schemas.microsoft.com/office/drawing/2014/main" val="3433250497"/>
                    </a:ext>
                  </a:extLst>
                </a:gridCol>
                <a:gridCol w="1228229">
                  <a:extLst>
                    <a:ext uri="{9D8B030D-6E8A-4147-A177-3AD203B41FA5}">
                      <a16:colId xmlns:a16="http://schemas.microsoft.com/office/drawing/2014/main" val="1275170791"/>
                    </a:ext>
                  </a:extLst>
                </a:gridCol>
                <a:gridCol w="1063111">
                  <a:extLst>
                    <a:ext uri="{9D8B030D-6E8A-4147-A177-3AD203B41FA5}">
                      <a16:colId xmlns:a16="http://schemas.microsoft.com/office/drawing/2014/main" val="3558961786"/>
                    </a:ext>
                  </a:extLst>
                </a:gridCol>
              </a:tblGrid>
              <a:tr h="360680">
                <a:tc>
                  <a:txBody>
                    <a:bodyPr/>
                    <a:lstStyle/>
                    <a:p>
                      <a:pPr marL="0" marR="0" algn="just">
                        <a:spcBef>
                          <a:spcPts val="0"/>
                        </a:spcBef>
                        <a:spcAft>
                          <a:spcPts val="600"/>
                        </a:spcAft>
                      </a:pPr>
                      <a:r>
                        <a:rPr lang="en-US" sz="1000">
                          <a:effectLst/>
                        </a:rPr>
                        <a:t>     </a:t>
                      </a:r>
                      <a:endParaRPr lang="en-US" sz="1000">
                        <a:effectLst/>
                        <a:latin typeface="Times New Roman" panose="02020603050405020304" pitchFamily="18" charset="0"/>
                        <a:ea typeface="Times New Roman" panose="02020603050405020304" pitchFamily="18" charset="0"/>
                      </a:endParaRPr>
                    </a:p>
                  </a:txBody>
                  <a:tcPr marL="68580" marR="68580" marT="9525" marB="0"/>
                </a:tc>
                <a:tc gridSpan="2">
                  <a:txBody>
                    <a:bodyPr/>
                    <a:lstStyle/>
                    <a:p>
                      <a:pPr marL="0" marR="0" algn="just">
                        <a:spcBef>
                          <a:spcPts val="0"/>
                        </a:spcBef>
                        <a:spcAft>
                          <a:spcPts val="600"/>
                        </a:spcAft>
                      </a:pPr>
                      <a:r>
                        <a:rPr lang="en-US" sz="1000" b="1">
                          <a:effectLst/>
                        </a:rPr>
                        <a:t>Particulate, PAC</a:t>
                      </a:r>
                      <a:endParaRPr lang="en-US" sz="1000" b="1">
                        <a:effectLst/>
                        <a:latin typeface="Times New Roman" panose="02020603050405020304" pitchFamily="18" charset="0"/>
                        <a:ea typeface="Times New Roman" panose="02020603050405020304" pitchFamily="18" charset="0"/>
                      </a:endParaRPr>
                    </a:p>
                  </a:txBody>
                  <a:tcPr marL="68580" marR="68580" marT="9525" marB="0"/>
                </a:tc>
                <a:tc hMerge="1">
                  <a:txBody>
                    <a:bodyPr/>
                    <a:lstStyle/>
                    <a:p>
                      <a:endParaRPr lang="en-US"/>
                    </a:p>
                  </a:txBody>
                  <a:tcPr/>
                </a:tc>
                <a:tc gridSpan="2">
                  <a:txBody>
                    <a:bodyPr/>
                    <a:lstStyle/>
                    <a:p>
                      <a:pPr marL="0" marR="0" algn="just">
                        <a:spcBef>
                          <a:spcPts val="0"/>
                        </a:spcBef>
                        <a:spcAft>
                          <a:spcPts val="600"/>
                        </a:spcAft>
                      </a:pPr>
                      <a:r>
                        <a:rPr lang="en-US" sz="1000" b="1" dirty="0">
                          <a:effectLst/>
                        </a:rPr>
                        <a:t>Molecular, Å</a:t>
                      </a:r>
                      <a:endParaRPr lang="en-US" sz="1000" b="1" dirty="0">
                        <a:effectLst/>
                        <a:latin typeface="Times New Roman" panose="02020603050405020304" pitchFamily="18" charset="0"/>
                        <a:ea typeface="Times New Roman" panose="02020603050405020304" pitchFamily="18" charset="0"/>
                      </a:endParaRPr>
                    </a:p>
                  </a:txBody>
                  <a:tcPr marL="68580" marR="68580" marT="9525" marB="0"/>
                </a:tc>
                <a:tc hMerge="1">
                  <a:txBody>
                    <a:bodyPr/>
                    <a:lstStyle/>
                    <a:p>
                      <a:endParaRPr lang="en-US"/>
                    </a:p>
                  </a:txBody>
                  <a:tcPr/>
                </a:tc>
                <a:extLst>
                  <a:ext uri="{0D108BD9-81ED-4DB2-BD59-A6C34878D82A}">
                    <a16:rowId xmlns:a16="http://schemas.microsoft.com/office/drawing/2014/main" val="3183652172"/>
                  </a:ext>
                </a:extLst>
              </a:tr>
              <a:tr h="365125">
                <a:tc>
                  <a:txBody>
                    <a:bodyPr/>
                    <a:lstStyle/>
                    <a:p>
                      <a:pPr marL="0" marR="0" algn="just">
                        <a:spcBef>
                          <a:spcPts val="0"/>
                        </a:spcBef>
                        <a:spcAft>
                          <a:spcPts val="600"/>
                        </a:spcAft>
                      </a:pPr>
                      <a:r>
                        <a:rPr lang="en-US" sz="1000">
                          <a:effectLst/>
                        </a:rPr>
                        <a:t> </a:t>
                      </a:r>
                      <a:endParaRPr lang="en-US" sz="1000">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just">
                        <a:spcBef>
                          <a:spcPts val="0"/>
                        </a:spcBef>
                        <a:spcAft>
                          <a:spcPts val="600"/>
                        </a:spcAft>
                      </a:pPr>
                      <a:r>
                        <a:rPr lang="en-US" sz="1000">
                          <a:effectLst/>
                        </a:rPr>
                        <a:t>EOL Reqt</a:t>
                      </a:r>
                      <a:endParaRPr lang="en-US" sz="1000">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just">
                        <a:spcBef>
                          <a:spcPts val="0"/>
                        </a:spcBef>
                        <a:spcAft>
                          <a:spcPts val="600"/>
                        </a:spcAft>
                      </a:pPr>
                      <a:r>
                        <a:rPr lang="en-US" sz="1000" dirty="0">
                          <a:effectLst/>
                        </a:rPr>
                        <a:t>Measured</a:t>
                      </a:r>
                      <a:endParaRPr lang="en-US" sz="1000" dirty="0">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just">
                        <a:spcBef>
                          <a:spcPts val="0"/>
                        </a:spcBef>
                        <a:spcAft>
                          <a:spcPts val="600"/>
                        </a:spcAft>
                      </a:pPr>
                      <a:r>
                        <a:rPr lang="en-US" sz="1000" dirty="0">
                          <a:effectLst/>
                        </a:rPr>
                        <a:t>EOL </a:t>
                      </a:r>
                      <a:r>
                        <a:rPr lang="en-US" sz="1000" dirty="0" err="1">
                          <a:effectLst/>
                        </a:rPr>
                        <a:t>Reqt</a:t>
                      </a:r>
                      <a:endParaRPr lang="en-US" sz="1000" dirty="0">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just">
                        <a:spcBef>
                          <a:spcPts val="0"/>
                        </a:spcBef>
                        <a:spcAft>
                          <a:spcPts val="600"/>
                        </a:spcAft>
                      </a:pPr>
                      <a:r>
                        <a:rPr lang="en-US" sz="1000" dirty="0">
                          <a:effectLst/>
                        </a:rPr>
                        <a:t>Measured</a:t>
                      </a:r>
                      <a:endParaRPr lang="en-US" sz="1000" dirty="0">
                        <a:effectLst/>
                        <a:latin typeface="Times New Roman" panose="02020603050405020304" pitchFamily="18" charset="0"/>
                        <a:ea typeface="Times New Roman" panose="02020603050405020304" pitchFamily="18" charset="0"/>
                      </a:endParaRPr>
                    </a:p>
                  </a:txBody>
                  <a:tcPr marL="68580" marR="68580" marT="9525" marB="0"/>
                </a:tc>
                <a:extLst>
                  <a:ext uri="{0D108BD9-81ED-4DB2-BD59-A6C34878D82A}">
                    <a16:rowId xmlns:a16="http://schemas.microsoft.com/office/drawing/2014/main" val="3591647572"/>
                  </a:ext>
                </a:extLst>
              </a:tr>
              <a:tr h="356235">
                <a:tc>
                  <a:txBody>
                    <a:bodyPr/>
                    <a:lstStyle/>
                    <a:p>
                      <a:pPr marL="0" marR="0" algn="just">
                        <a:spcBef>
                          <a:spcPts val="0"/>
                        </a:spcBef>
                        <a:spcAft>
                          <a:spcPts val="600"/>
                        </a:spcAft>
                      </a:pPr>
                      <a:r>
                        <a:rPr lang="en-US" sz="1000" b="1">
                          <a:effectLst/>
                        </a:rPr>
                        <a:t>PM</a:t>
                      </a:r>
                      <a:endParaRPr lang="en-US" sz="1000" b="1">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just">
                        <a:spcBef>
                          <a:spcPts val="0"/>
                        </a:spcBef>
                        <a:spcAft>
                          <a:spcPts val="600"/>
                        </a:spcAft>
                      </a:pPr>
                      <a:r>
                        <a:rPr lang="en-US" sz="1000">
                          <a:effectLst/>
                        </a:rPr>
                        <a:t>1.5</a:t>
                      </a:r>
                      <a:endParaRPr lang="en-US" sz="1000">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just">
                        <a:spcBef>
                          <a:spcPts val="0"/>
                        </a:spcBef>
                        <a:spcAft>
                          <a:spcPts val="600"/>
                        </a:spcAft>
                      </a:pPr>
                      <a:r>
                        <a:rPr lang="en-US" sz="1000" dirty="0">
                          <a:effectLst/>
                        </a:rPr>
                        <a:t>0.75</a:t>
                      </a:r>
                      <a:endParaRPr lang="en-US" sz="1000" dirty="0">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just">
                        <a:spcBef>
                          <a:spcPts val="0"/>
                        </a:spcBef>
                        <a:spcAft>
                          <a:spcPts val="600"/>
                        </a:spcAft>
                      </a:pPr>
                      <a:r>
                        <a:rPr lang="en-US" sz="1000">
                          <a:effectLst/>
                        </a:rPr>
                        <a:t>300</a:t>
                      </a:r>
                      <a:endParaRPr lang="en-US" sz="1000">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just">
                        <a:spcBef>
                          <a:spcPts val="0"/>
                        </a:spcBef>
                        <a:spcAft>
                          <a:spcPts val="600"/>
                        </a:spcAft>
                      </a:pPr>
                      <a:r>
                        <a:rPr lang="en-US" sz="1000">
                          <a:effectLst/>
                        </a:rPr>
                        <a:t>45</a:t>
                      </a:r>
                      <a:endParaRPr lang="en-US" sz="1000">
                        <a:effectLst/>
                        <a:latin typeface="Times New Roman" panose="02020603050405020304" pitchFamily="18" charset="0"/>
                        <a:ea typeface="Times New Roman" panose="02020603050405020304" pitchFamily="18" charset="0"/>
                      </a:endParaRPr>
                    </a:p>
                  </a:txBody>
                  <a:tcPr marL="68580" marR="68580" marT="9525" marB="0"/>
                </a:tc>
                <a:extLst>
                  <a:ext uri="{0D108BD9-81ED-4DB2-BD59-A6C34878D82A}">
                    <a16:rowId xmlns:a16="http://schemas.microsoft.com/office/drawing/2014/main" val="258055845"/>
                  </a:ext>
                </a:extLst>
              </a:tr>
              <a:tr h="469265">
                <a:tc>
                  <a:txBody>
                    <a:bodyPr/>
                    <a:lstStyle/>
                    <a:p>
                      <a:pPr marL="0" marR="0" algn="just">
                        <a:spcBef>
                          <a:spcPts val="0"/>
                        </a:spcBef>
                        <a:spcAft>
                          <a:spcPts val="600"/>
                        </a:spcAft>
                      </a:pPr>
                      <a:r>
                        <a:rPr lang="en-US" sz="1000" b="1" dirty="0">
                          <a:effectLst/>
                        </a:rPr>
                        <a:t>SM</a:t>
                      </a:r>
                      <a:endParaRPr lang="en-US" sz="1000" b="1" dirty="0">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just">
                        <a:spcBef>
                          <a:spcPts val="0"/>
                        </a:spcBef>
                        <a:spcAft>
                          <a:spcPts val="600"/>
                        </a:spcAft>
                      </a:pPr>
                      <a:r>
                        <a:rPr lang="en-US" sz="1000" dirty="0">
                          <a:effectLst/>
                        </a:rPr>
                        <a:t>0.50  </a:t>
                      </a:r>
                      <a:endParaRPr lang="en-US" sz="1000" dirty="0">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just">
                        <a:spcBef>
                          <a:spcPts val="0"/>
                        </a:spcBef>
                        <a:spcAft>
                          <a:spcPts val="600"/>
                        </a:spcAft>
                      </a:pPr>
                      <a:r>
                        <a:rPr lang="en-US" sz="1000">
                          <a:effectLst/>
                        </a:rPr>
                        <a:t>0.15  </a:t>
                      </a:r>
                      <a:endParaRPr lang="en-US" sz="1000">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just">
                        <a:spcBef>
                          <a:spcPts val="0"/>
                        </a:spcBef>
                        <a:spcAft>
                          <a:spcPts val="600"/>
                        </a:spcAft>
                      </a:pPr>
                      <a:r>
                        <a:rPr lang="en-US" sz="1000">
                          <a:effectLst/>
                        </a:rPr>
                        <a:t>300     </a:t>
                      </a:r>
                      <a:endParaRPr lang="en-US" sz="1000">
                        <a:effectLst/>
                        <a:latin typeface="Times New Roman" panose="02020603050405020304" pitchFamily="18" charset="0"/>
                        <a:ea typeface="Times New Roman" panose="02020603050405020304" pitchFamily="18" charset="0"/>
                      </a:endParaRPr>
                    </a:p>
                  </a:txBody>
                  <a:tcPr marL="68580" marR="68580" marT="9525" marB="0"/>
                </a:tc>
                <a:tc>
                  <a:txBody>
                    <a:bodyPr/>
                    <a:lstStyle/>
                    <a:p>
                      <a:pPr marL="0" marR="0" algn="just">
                        <a:spcBef>
                          <a:spcPts val="0"/>
                        </a:spcBef>
                        <a:spcAft>
                          <a:spcPts val="600"/>
                        </a:spcAft>
                      </a:pPr>
                      <a:r>
                        <a:rPr lang="en-US" sz="1000" dirty="0">
                          <a:effectLst/>
                        </a:rPr>
                        <a:t>59     </a:t>
                      </a:r>
                      <a:endParaRPr lang="en-US" sz="1000" dirty="0">
                        <a:effectLst/>
                        <a:latin typeface="Times New Roman" panose="02020603050405020304" pitchFamily="18" charset="0"/>
                        <a:ea typeface="Times New Roman" panose="02020603050405020304" pitchFamily="18" charset="0"/>
                      </a:endParaRPr>
                    </a:p>
                  </a:txBody>
                  <a:tcPr marL="68580" marR="68580" marT="9525" marB="0"/>
                </a:tc>
                <a:extLst>
                  <a:ext uri="{0D108BD9-81ED-4DB2-BD59-A6C34878D82A}">
                    <a16:rowId xmlns:a16="http://schemas.microsoft.com/office/drawing/2014/main" val="3767479773"/>
                  </a:ext>
                </a:extLst>
              </a:tr>
            </a:tbl>
          </a:graphicData>
        </a:graphic>
      </p:graphicFrame>
      <p:sp>
        <p:nvSpPr>
          <p:cNvPr id="12" name="TextBox 11">
            <a:extLst>
              <a:ext uri="{FF2B5EF4-FFF2-40B4-BE49-F238E27FC236}">
                <a16:creationId xmlns:a16="http://schemas.microsoft.com/office/drawing/2014/main" id="{4E0FB5A7-1C22-44DA-BDF6-E70E5AFD14CE}"/>
              </a:ext>
            </a:extLst>
          </p:cNvPr>
          <p:cNvSpPr txBox="1"/>
          <p:nvPr/>
        </p:nvSpPr>
        <p:spPr>
          <a:xfrm>
            <a:off x="3542664" y="1027907"/>
            <a:ext cx="5601336" cy="584775"/>
          </a:xfrm>
          <a:prstGeom prst="rect">
            <a:avLst/>
          </a:prstGeom>
          <a:noFill/>
        </p:spPr>
        <p:txBody>
          <a:bodyPr wrap="square">
            <a:spAutoFit/>
          </a:bodyPr>
          <a:lstStyle/>
          <a:p>
            <a:r>
              <a:rPr lang="en-US" sz="1600" dirty="0">
                <a:effectLst/>
                <a:ea typeface="Times New Roman" panose="02020603050405020304" pitchFamily="18" charset="0"/>
              </a:rPr>
              <a:t>JWST PM and SM cleanliness requirements for launch site allocation compared to actual PAC </a:t>
            </a:r>
            <a:endParaRPr lang="en-US" sz="1600" dirty="0"/>
          </a:p>
        </p:txBody>
      </p:sp>
      <p:sp>
        <p:nvSpPr>
          <p:cNvPr id="13" name="TextBox 12">
            <a:extLst>
              <a:ext uri="{FF2B5EF4-FFF2-40B4-BE49-F238E27FC236}">
                <a16:creationId xmlns:a16="http://schemas.microsoft.com/office/drawing/2014/main" id="{17716E54-21F2-4D8E-ADDF-DC46B67DAAFC}"/>
              </a:ext>
            </a:extLst>
          </p:cNvPr>
          <p:cNvSpPr txBox="1"/>
          <p:nvPr/>
        </p:nvSpPr>
        <p:spPr>
          <a:xfrm>
            <a:off x="3542663" y="3220190"/>
            <a:ext cx="5601336" cy="338554"/>
          </a:xfrm>
          <a:prstGeom prst="rect">
            <a:avLst/>
          </a:prstGeom>
          <a:noFill/>
        </p:spPr>
        <p:txBody>
          <a:bodyPr wrap="square">
            <a:spAutoFit/>
          </a:bodyPr>
          <a:lstStyle/>
          <a:p>
            <a:r>
              <a:rPr lang="en-US" sz="1600" dirty="0">
                <a:effectLst/>
                <a:ea typeface="Times New Roman" panose="02020603050405020304" pitchFamily="18" charset="0"/>
              </a:rPr>
              <a:t>JWST PM and SM cleanliness requirements and achieved levels </a:t>
            </a:r>
            <a:endParaRPr lang="en-US" sz="1600" dirty="0"/>
          </a:p>
        </p:txBody>
      </p:sp>
      <p:pic>
        <p:nvPicPr>
          <p:cNvPr id="15" name="Picture 14">
            <a:extLst>
              <a:ext uri="{FF2B5EF4-FFF2-40B4-BE49-F238E27FC236}">
                <a16:creationId xmlns:a16="http://schemas.microsoft.com/office/drawing/2014/main" id="{F3652397-95EA-43C3-A86D-3878238CEE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73637" y="5065662"/>
            <a:ext cx="1935499" cy="1780073"/>
          </a:xfrm>
          <a:prstGeom prst="rect">
            <a:avLst/>
          </a:prstGeom>
        </p:spPr>
      </p:pic>
      <p:pic>
        <p:nvPicPr>
          <p:cNvPr id="19" name="Picture 18">
            <a:extLst>
              <a:ext uri="{FF2B5EF4-FFF2-40B4-BE49-F238E27FC236}">
                <a16:creationId xmlns:a16="http://schemas.microsoft.com/office/drawing/2014/main" id="{41420897-A8E1-4779-9F39-DBB4FB0405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42442" y="5065662"/>
            <a:ext cx="1772908" cy="1786205"/>
          </a:xfrm>
          <a:prstGeom prst="rect">
            <a:avLst/>
          </a:prstGeom>
        </p:spPr>
      </p:pic>
      <p:sp>
        <p:nvSpPr>
          <p:cNvPr id="11" name="Subtitle 2">
            <a:extLst>
              <a:ext uri="{FF2B5EF4-FFF2-40B4-BE49-F238E27FC236}">
                <a16:creationId xmlns:a16="http://schemas.microsoft.com/office/drawing/2014/main" id="{9A3B4FBB-1B45-494A-A008-35A2467845C9}"/>
              </a:ext>
            </a:extLst>
          </p:cNvPr>
          <p:cNvSpPr txBox="1">
            <a:spLocks/>
          </p:cNvSpPr>
          <p:nvPr/>
        </p:nvSpPr>
        <p:spPr>
          <a:xfrm>
            <a:off x="2936059" y="6677922"/>
            <a:ext cx="604272" cy="167813"/>
          </a:xfrm>
          <a:prstGeom prst="rect">
            <a:avLst/>
          </a:prstGeom>
          <a:solidFill>
            <a:schemeClr val="bg1">
              <a:alpha val="55000"/>
            </a:schemeClr>
          </a:solidFill>
        </p:spPr>
        <p:txBody>
          <a:bodyPr vert="horz" lIns="91440" tIns="45720" rIns="91440" bIns="45720" rtlCol="0">
            <a:normAutofit fontScale="4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Credit: NASA</a:t>
            </a:r>
          </a:p>
        </p:txBody>
      </p:sp>
      <p:sp>
        <p:nvSpPr>
          <p:cNvPr id="14" name="Subtitle 2">
            <a:extLst>
              <a:ext uri="{FF2B5EF4-FFF2-40B4-BE49-F238E27FC236}">
                <a16:creationId xmlns:a16="http://schemas.microsoft.com/office/drawing/2014/main" id="{815843F0-1842-460E-A12A-82A0344F3AF3}"/>
              </a:ext>
            </a:extLst>
          </p:cNvPr>
          <p:cNvSpPr txBox="1">
            <a:spLocks/>
          </p:cNvSpPr>
          <p:nvPr/>
        </p:nvSpPr>
        <p:spPr>
          <a:xfrm>
            <a:off x="5504864" y="6677921"/>
            <a:ext cx="604272" cy="167813"/>
          </a:xfrm>
          <a:prstGeom prst="rect">
            <a:avLst/>
          </a:prstGeom>
          <a:solidFill>
            <a:schemeClr val="bg1">
              <a:alpha val="55000"/>
            </a:schemeClr>
          </a:solidFill>
        </p:spPr>
        <p:txBody>
          <a:bodyPr vert="horz" lIns="91440" tIns="45720" rIns="91440" bIns="45720" rtlCol="0">
            <a:normAutofit fontScale="4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Credit: NASA</a:t>
            </a:r>
          </a:p>
        </p:txBody>
      </p:sp>
      <p:sp>
        <p:nvSpPr>
          <p:cNvPr id="16" name="Subtitle 2">
            <a:extLst>
              <a:ext uri="{FF2B5EF4-FFF2-40B4-BE49-F238E27FC236}">
                <a16:creationId xmlns:a16="http://schemas.microsoft.com/office/drawing/2014/main" id="{6EB1453A-7411-438A-82AD-90033F8A16C5}"/>
              </a:ext>
            </a:extLst>
          </p:cNvPr>
          <p:cNvSpPr txBox="1">
            <a:spLocks/>
          </p:cNvSpPr>
          <p:nvPr/>
        </p:nvSpPr>
        <p:spPr>
          <a:xfrm>
            <a:off x="7910771" y="6677920"/>
            <a:ext cx="604272" cy="167813"/>
          </a:xfrm>
          <a:prstGeom prst="rect">
            <a:avLst/>
          </a:prstGeom>
          <a:solidFill>
            <a:schemeClr val="bg1">
              <a:alpha val="55000"/>
            </a:schemeClr>
          </a:solidFill>
        </p:spPr>
        <p:txBody>
          <a:bodyPr vert="horz" lIns="91440" tIns="45720" rIns="91440" bIns="45720" rtlCol="0">
            <a:normAutofit fontScale="40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Credit: NASA</a:t>
            </a:r>
          </a:p>
        </p:txBody>
      </p:sp>
    </p:spTree>
    <p:extLst>
      <p:ext uri="{BB962C8B-B14F-4D97-AF65-F5344CB8AC3E}">
        <p14:creationId xmlns:p14="http://schemas.microsoft.com/office/powerpoint/2010/main" val="2586242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7" name="Content Placeholder 2"/>
          <p:cNvSpPr txBox="1">
            <a:spLocks/>
          </p:cNvSpPr>
          <p:nvPr/>
        </p:nvSpPr>
        <p:spPr>
          <a:xfrm>
            <a:off x="216726" y="1202533"/>
            <a:ext cx="8422449" cy="23288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marR="0" lvl="0" indent="-342900" algn="l" fontAlgn="base">
              <a:spcBef>
                <a:spcPts val="0"/>
              </a:spcBef>
              <a:spcAft>
                <a:spcPts val="0"/>
              </a:spcAft>
              <a:buFont typeface="+mj-lt"/>
              <a:buAutoNum type="arabicPeriod"/>
              <a:tabLst>
                <a:tab pos="228600" algn="l"/>
              </a:tabLst>
            </a:pPr>
            <a:r>
              <a:rPr lang="en-US" sz="1200" dirty="0">
                <a:solidFill>
                  <a:srgbClr val="000000"/>
                </a:solidFill>
                <a:effectLst/>
                <a:latin typeface="Helvetica" panose="020B0604020202020204" pitchFamily="34" charset="0"/>
                <a:ea typeface="Times New Roman" panose="02020603050405020304" pitchFamily="18" charset="0"/>
                <a:cs typeface="Helvetica" panose="020B0604020202020204" pitchFamily="34" charset="0"/>
              </a:rPr>
              <a:t>Abeel, A. C., Wooldridge, E. M., Ward, J. O., </a:t>
            </a:r>
            <a:r>
              <a:rPr lang="en-US" sz="1200" dirty="0" err="1">
                <a:solidFill>
                  <a:srgbClr val="000000"/>
                </a:solidFill>
                <a:effectLst/>
                <a:latin typeface="Helvetica" panose="020B0604020202020204" pitchFamily="34" charset="0"/>
                <a:ea typeface="Times New Roman" panose="02020603050405020304" pitchFamily="18" charset="0"/>
                <a:cs typeface="Helvetica" panose="020B0604020202020204" pitchFamily="34" charset="0"/>
              </a:rPr>
              <a:t>Calcabrini</a:t>
            </a:r>
            <a:r>
              <a:rPr lang="en-US" sz="1200" dirty="0">
                <a:solidFill>
                  <a:srgbClr val="000000"/>
                </a:solidFill>
                <a:effectLst/>
                <a:latin typeface="Helvetica" panose="020B0604020202020204" pitchFamily="34" charset="0"/>
                <a:ea typeface="Times New Roman" panose="02020603050405020304" pitchFamily="18" charset="0"/>
                <a:cs typeface="Helvetica" panose="020B0604020202020204" pitchFamily="34" charset="0"/>
              </a:rPr>
              <a:t>, M., </a:t>
            </a:r>
            <a:r>
              <a:rPr lang="en-US" sz="1200" dirty="0" err="1">
                <a:solidFill>
                  <a:srgbClr val="000000"/>
                </a:solidFill>
                <a:effectLst/>
                <a:latin typeface="Helvetica" panose="020B0604020202020204" pitchFamily="34" charset="0"/>
                <a:ea typeface="Times New Roman" panose="02020603050405020304" pitchFamily="18" charset="0"/>
                <a:cs typeface="Helvetica" panose="020B0604020202020204" pitchFamily="34" charset="0"/>
              </a:rPr>
              <a:t>Schmeitzky</a:t>
            </a:r>
            <a:r>
              <a:rPr lang="en-US" sz="1200" dirty="0">
                <a:solidFill>
                  <a:srgbClr val="000000"/>
                </a:solidFill>
                <a:effectLst/>
                <a:latin typeface="Helvetica" panose="020B0604020202020204" pitchFamily="34" charset="0"/>
                <a:ea typeface="Times New Roman" panose="02020603050405020304" pitchFamily="18" charset="0"/>
                <a:cs typeface="Helvetica" panose="020B0604020202020204" pitchFamily="34" charset="0"/>
              </a:rPr>
              <a:t>, O., “Overview of contamination control for the James Webb Space Telescope launch campaign”, Proc. SPIE 12224, Space Systems Contamination: Prediction, Control, and Performance 2022, 12224-13P (24 August 2022); https://spie.org/optics-photonics/presentation/Overview-of-contamination-control-for-the-James-Webb-Space-Telescope/12224-13</a:t>
            </a:r>
            <a:endParaRPr lang="en-US" sz="1200" dirty="0">
              <a:effectLst/>
              <a:latin typeface="Helvetica" panose="020B0604020202020204" pitchFamily="34" charset="0"/>
              <a:ea typeface="Times New Roman" panose="02020603050405020304" pitchFamily="18" charset="0"/>
              <a:cs typeface="Helvetica" panose="020B0604020202020204" pitchFamily="34" charset="0"/>
            </a:endParaRPr>
          </a:p>
          <a:p>
            <a:pPr marL="342900" marR="0" lvl="0" indent="-342900" algn="l" fontAlgn="base">
              <a:spcBef>
                <a:spcPts val="0"/>
              </a:spcBef>
              <a:spcAft>
                <a:spcPts val="0"/>
              </a:spcAft>
              <a:buFont typeface="+mj-lt"/>
              <a:buAutoNum type="arabicPeriod"/>
              <a:tabLst>
                <a:tab pos="228600" algn="l"/>
              </a:tabLst>
            </a:pPr>
            <a:r>
              <a:rPr lang="en-US" sz="1200" dirty="0">
                <a:solidFill>
                  <a:srgbClr val="000000"/>
                </a:solidFill>
                <a:effectLst/>
                <a:latin typeface="Helvetica" panose="020B0604020202020204" pitchFamily="34" charset="0"/>
                <a:ea typeface="Times New Roman" panose="02020603050405020304" pitchFamily="18" charset="0"/>
                <a:cs typeface="Helvetica" panose="020B0604020202020204" pitchFamily="34" charset="0"/>
              </a:rPr>
              <a:t>Wooldridge, E. M.</a:t>
            </a:r>
            <a:r>
              <a:rPr lang="en-US" sz="1200" dirty="0">
                <a:solidFill>
                  <a:srgbClr val="333333"/>
                </a:solidFill>
                <a:effectLst/>
                <a:latin typeface="Helvetica" panose="020B0604020202020204" pitchFamily="34" charset="0"/>
                <a:ea typeface="Times New Roman" panose="02020603050405020304" pitchFamily="18" charset="0"/>
                <a:cs typeface="Helvetica" panose="020B0604020202020204" pitchFamily="34" charset="0"/>
              </a:rPr>
              <a:t>, </a:t>
            </a:r>
            <a:r>
              <a:rPr lang="en-US" sz="1200" dirty="0" err="1">
                <a:solidFill>
                  <a:srgbClr val="333333"/>
                </a:solidFill>
                <a:effectLst/>
                <a:latin typeface="Helvetica" panose="020B0604020202020204" pitchFamily="34" charset="0"/>
                <a:ea typeface="Times New Roman" panose="02020603050405020304" pitchFamily="18" charset="0"/>
                <a:cs typeface="Helvetica" panose="020B0604020202020204" pitchFamily="34" charset="0"/>
              </a:rPr>
              <a:t>Arenberg</a:t>
            </a:r>
            <a:r>
              <a:rPr lang="en-US" sz="1200" dirty="0">
                <a:solidFill>
                  <a:srgbClr val="333333"/>
                </a:solidFill>
                <a:effectLst/>
                <a:latin typeface="Helvetica" panose="020B0604020202020204" pitchFamily="34" charset="0"/>
                <a:ea typeface="Times New Roman" panose="02020603050405020304" pitchFamily="18" charset="0"/>
                <a:cs typeface="Helvetica" panose="020B0604020202020204" pitchFamily="34" charset="0"/>
              </a:rPr>
              <a:t>, J., "Contamination effects and requirements derivation for the James Webb Space Telescope," Proc. SPIE 7069, Optical System Contamination: Effects, Measurements, and Control 2008, 70690J (2 September 2008);</a:t>
            </a:r>
            <a:r>
              <a:rPr lang="en-US" sz="1200" u="sng" dirty="0">
                <a:solidFill>
                  <a:srgbClr val="333333"/>
                </a:solidFill>
                <a:effectLst/>
                <a:latin typeface="Helvetica" panose="020B0604020202020204" pitchFamily="34" charset="0"/>
                <a:ea typeface="Times New Roman" panose="02020603050405020304" pitchFamily="18" charset="0"/>
                <a:cs typeface="Helvetica" panose="020B0604020202020204" pitchFamily="34" charset="0"/>
                <a:hlinkClick r:id="rId2"/>
              </a:rPr>
              <a:t> https://doi.org/10.1117/12.801664</a:t>
            </a:r>
            <a:r>
              <a:rPr lang="en-US" sz="1200" dirty="0">
                <a:solidFill>
                  <a:srgbClr val="333333"/>
                </a:solidFill>
                <a:effectLst/>
                <a:latin typeface="Helvetica" panose="020B0604020202020204" pitchFamily="34" charset="0"/>
                <a:ea typeface="Times New Roman" panose="02020603050405020304" pitchFamily="18" charset="0"/>
                <a:cs typeface="Helvetica" panose="020B0604020202020204" pitchFamily="34" charset="0"/>
              </a:rPr>
              <a:t> </a:t>
            </a:r>
            <a:endParaRPr lang="en-US" sz="1200" dirty="0">
              <a:effectLst/>
              <a:latin typeface="Helvetica" panose="020B0604020202020204" pitchFamily="34" charset="0"/>
              <a:ea typeface="Times New Roman" panose="02020603050405020304" pitchFamily="18" charset="0"/>
              <a:cs typeface="Helvetica" panose="020B0604020202020204" pitchFamily="34" charset="0"/>
            </a:endParaRPr>
          </a:p>
          <a:p>
            <a:pPr marL="342900" marR="0" lvl="0" indent="-342900" algn="l" fontAlgn="base">
              <a:spcBef>
                <a:spcPts val="0"/>
              </a:spcBef>
              <a:spcAft>
                <a:spcPts val="0"/>
              </a:spcAft>
              <a:buFont typeface="+mj-lt"/>
              <a:buAutoNum type="arabicPeriod"/>
              <a:tabLst>
                <a:tab pos="228600" algn="l"/>
                <a:tab pos="228600" algn="l"/>
              </a:tabLst>
            </a:pPr>
            <a:r>
              <a:rPr lang="en-US" sz="1200" dirty="0">
                <a:solidFill>
                  <a:srgbClr val="000000"/>
                </a:solidFill>
                <a:effectLst/>
                <a:latin typeface="Helvetica" panose="020B0604020202020204" pitchFamily="34" charset="0"/>
                <a:ea typeface="Times New Roman" panose="02020603050405020304" pitchFamily="18" charset="0"/>
                <a:cs typeface="Helvetica" panose="020B0604020202020204" pitchFamily="34" charset="0"/>
              </a:rPr>
              <a:t>Wooldridge, E. M , Abeel, A. C.,. Jones, C. B., Goldman, E. M., Lepage, C. D.</a:t>
            </a:r>
            <a:r>
              <a:rPr lang="en-US" sz="1200" dirty="0">
                <a:solidFill>
                  <a:srgbClr val="333333"/>
                </a:solidFill>
                <a:effectLst/>
                <a:latin typeface="Helvetica" panose="020B0604020202020204" pitchFamily="34" charset="0"/>
                <a:ea typeface="Times New Roman" panose="02020603050405020304" pitchFamily="18" charset="0"/>
                <a:cs typeface="Helvetica" panose="020B0604020202020204" pitchFamily="34" charset="0"/>
              </a:rPr>
              <a:t>," Transforming any facility for meeting strict cleanliness requirements," </a:t>
            </a:r>
            <a:r>
              <a:rPr lang="en-US" sz="1200" dirty="0">
                <a:solidFill>
                  <a:srgbClr val="000000"/>
                </a:solidFill>
                <a:effectLst/>
                <a:latin typeface="Helvetica" panose="020B0604020202020204" pitchFamily="34" charset="0"/>
                <a:ea typeface="Times New Roman" panose="02020603050405020304" pitchFamily="18" charset="0"/>
                <a:cs typeface="Helvetica" panose="020B0604020202020204" pitchFamily="34" charset="0"/>
              </a:rPr>
              <a:t>Proc. SPIE 12224, Space Systems Contamination: Prediction, Control, and Performance 2022, 12224-12 (23 August 2022); </a:t>
            </a:r>
            <a:r>
              <a:rPr lang="en-US" sz="1200" u="sng" dirty="0">
                <a:solidFill>
                  <a:srgbClr val="0000FF"/>
                </a:solidFill>
                <a:effectLst/>
                <a:latin typeface="Helvetica" panose="020B0604020202020204" pitchFamily="34" charset="0"/>
                <a:ea typeface="Times New Roman" panose="02020603050405020304" pitchFamily="18" charset="0"/>
                <a:cs typeface="Helvetica" panose="020B0604020202020204" pitchFamily="34" charset="0"/>
                <a:hlinkClick r:id="rId3"/>
              </a:rPr>
              <a:t>https://spie.org/optics-photonics/presentation/Transforming-any-facility-for-meeting-strict-cleanliness-requirements/12224-12</a:t>
            </a:r>
            <a:endParaRPr lang="en-US" sz="1200" dirty="0">
              <a:effectLst/>
              <a:latin typeface="Helvetica" panose="020B0604020202020204" pitchFamily="34" charset="0"/>
              <a:ea typeface="Times New Roman" panose="02020603050405020304" pitchFamily="18" charset="0"/>
              <a:cs typeface="Helvetica" panose="020B0604020202020204" pitchFamily="34" charset="0"/>
            </a:endParaRPr>
          </a:p>
          <a:p>
            <a:pPr marL="342900" marR="0" lvl="0" indent="-342900" algn="just" fontAlgn="base">
              <a:spcBef>
                <a:spcPts val="0"/>
              </a:spcBef>
              <a:spcAft>
                <a:spcPts val="0"/>
              </a:spcAft>
              <a:buFont typeface="+mj-lt"/>
              <a:buAutoNum type="arabicPeriod"/>
              <a:tabLst>
                <a:tab pos="228600" algn="l"/>
              </a:tabLst>
            </a:pPr>
            <a:r>
              <a:rPr lang="en-US" sz="1200" dirty="0">
                <a:effectLst/>
                <a:latin typeface="Helvetica" panose="020B0604020202020204" pitchFamily="34" charset="0"/>
                <a:ea typeface="Times New Roman" panose="02020603050405020304" pitchFamily="18" charset="0"/>
                <a:cs typeface="Helvetica" panose="020B0604020202020204" pitchFamily="34" charset="0"/>
              </a:rPr>
              <a:t>Abeel, A. C., Jones, C. B, Wooldridge, E. M., Goldman, E. M., and Lepage, C. D., “Evaluating the performance of portable air filter walls for James JWST Space Telescope launch campaign.”, Proc. SPIE 12224, Space Systems Contamination: Prediction, Control, and Performance 2022, 12224-11P (23 August 2022); </a:t>
            </a:r>
            <a:r>
              <a:rPr lang="en-US" sz="1200" u="sng" dirty="0">
                <a:solidFill>
                  <a:srgbClr val="0000FF"/>
                </a:solidFill>
                <a:effectLst/>
                <a:latin typeface="Helvetica" panose="020B0604020202020204" pitchFamily="34" charset="0"/>
                <a:ea typeface="Times New Roman" panose="02020603050405020304" pitchFamily="18" charset="0"/>
                <a:cs typeface="Helvetica" panose="020B0604020202020204" pitchFamily="34" charset="0"/>
                <a:hlinkClick r:id="rId4"/>
              </a:rPr>
              <a:t>https://spie.org/optics-photonics/presentation/Evaluating-the-performance-of-portable-air-filter-walls-for-the/12224-11?SSO=1</a:t>
            </a:r>
            <a:endParaRPr lang="en-US" sz="1200" dirty="0">
              <a:effectLst/>
              <a:latin typeface="Helvetica" panose="020B0604020202020204" pitchFamily="34" charset="0"/>
              <a:ea typeface="Times New Roman" panose="02020603050405020304" pitchFamily="18" charset="0"/>
              <a:cs typeface="Helvetica" panose="020B0604020202020204" pitchFamily="34" charset="0"/>
            </a:endParaRPr>
          </a:p>
          <a:p>
            <a:pPr marL="342900" marR="0" lvl="0" indent="-342900" algn="l" fontAlgn="base">
              <a:spcBef>
                <a:spcPts val="0"/>
              </a:spcBef>
              <a:spcAft>
                <a:spcPts val="0"/>
              </a:spcAft>
              <a:buFont typeface="+mj-lt"/>
              <a:buAutoNum type="arabicPeriod"/>
              <a:tabLst>
                <a:tab pos="228600" algn="l"/>
                <a:tab pos="228600" algn="l"/>
              </a:tabLst>
            </a:pPr>
            <a:r>
              <a:rPr lang="en-US" sz="1200" dirty="0" err="1">
                <a:effectLst/>
                <a:latin typeface="Helvetica" panose="020B0604020202020204" pitchFamily="34" charset="0"/>
                <a:ea typeface="Times New Roman" panose="02020603050405020304" pitchFamily="18" charset="0"/>
                <a:cs typeface="Helvetica" panose="020B0604020202020204" pitchFamily="34" charset="0"/>
              </a:rPr>
              <a:t>Rumler</a:t>
            </a:r>
            <a:r>
              <a:rPr lang="en-US" sz="1200" dirty="0">
                <a:effectLst/>
                <a:latin typeface="Helvetica" panose="020B0604020202020204" pitchFamily="34" charset="0"/>
                <a:ea typeface="Times New Roman" panose="02020603050405020304" pitchFamily="18" charset="0"/>
                <a:cs typeface="Helvetica" panose="020B0604020202020204" pitchFamily="34" charset="0"/>
              </a:rPr>
              <a:t>, P. ESA JWST Launcher Liaison. “Contamination Control Feedback from ATV Launch Campaign”. 28 March 2008.</a:t>
            </a:r>
          </a:p>
          <a:p>
            <a:pPr marL="342900" marR="0" lvl="0" indent="-342900" algn="l" fontAlgn="base">
              <a:spcBef>
                <a:spcPts val="0"/>
              </a:spcBef>
              <a:spcAft>
                <a:spcPts val="0"/>
              </a:spcAft>
              <a:buFont typeface="+mj-lt"/>
              <a:buAutoNum type="arabicPeriod"/>
              <a:tabLst>
                <a:tab pos="228600" algn="l"/>
                <a:tab pos="228600" algn="l"/>
              </a:tabLst>
            </a:pPr>
            <a:r>
              <a:rPr lang="en-US" sz="1200" dirty="0" err="1">
                <a:effectLst/>
                <a:latin typeface="Helvetica" panose="020B0604020202020204" pitchFamily="34" charset="0"/>
                <a:ea typeface="Times New Roman" panose="02020603050405020304" pitchFamily="18" charset="0"/>
                <a:cs typeface="Helvetica" panose="020B0604020202020204" pitchFamily="34" charset="0"/>
              </a:rPr>
              <a:t>Rumler</a:t>
            </a:r>
            <a:r>
              <a:rPr lang="en-US" sz="1200" dirty="0">
                <a:effectLst/>
                <a:latin typeface="Helvetica" panose="020B0604020202020204" pitchFamily="34" charset="0"/>
                <a:ea typeface="Times New Roman" panose="02020603050405020304" pitchFamily="18" charset="0"/>
                <a:cs typeface="Helvetica" panose="020B0604020202020204" pitchFamily="34" charset="0"/>
              </a:rPr>
              <a:t>, P., </a:t>
            </a:r>
            <a:r>
              <a:rPr lang="en-US" sz="1200" dirty="0" err="1">
                <a:effectLst/>
                <a:latin typeface="Helvetica" panose="020B0604020202020204" pitchFamily="34" charset="0"/>
                <a:ea typeface="Times New Roman" panose="02020603050405020304" pitchFamily="18" charset="0"/>
                <a:cs typeface="Helvetica" panose="020B0604020202020204" pitchFamily="34" charset="0"/>
              </a:rPr>
              <a:t>Schmeitzky</a:t>
            </a:r>
            <a:r>
              <a:rPr lang="en-US" sz="1200" dirty="0">
                <a:effectLst/>
                <a:latin typeface="Helvetica" panose="020B0604020202020204" pitchFamily="34" charset="0"/>
                <a:ea typeface="Times New Roman" panose="02020603050405020304" pitchFamily="18" charset="0"/>
                <a:cs typeface="Helvetica" panose="020B0604020202020204" pitchFamily="34" charset="0"/>
              </a:rPr>
              <a:t>, O. “Ariane 5 Cleanliness, Herschel-Planck Launch Campaign Experience”. ESA-ESTEC, 20 May 2009. </a:t>
            </a:r>
          </a:p>
          <a:p>
            <a:pPr marL="342900" marR="0" lvl="0" indent="-342900" algn="l" fontAlgn="base">
              <a:spcBef>
                <a:spcPts val="0"/>
              </a:spcBef>
              <a:spcAft>
                <a:spcPts val="0"/>
              </a:spcAft>
              <a:buFont typeface="+mj-lt"/>
              <a:buAutoNum type="arabicPeriod"/>
              <a:tabLst>
                <a:tab pos="228600" algn="l"/>
                <a:tab pos="228600" algn="l"/>
              </a:tabLst>
            </a:pPr>
            <a:r>
              <a:rPr lang="en-US" sz="1200" dirty="0">
                <a:solidFill>
                  <a:srgbClr val="000000"/>
                </a:solidFill>
                <a:effectLst/>
                <a:latin typeface="Helvetica" panose="020B0604020202020204" pitchFamily="34" charset="0"/>
                <a:ea typeface="Times New Roman" panose="02020603050405020304" pitchFamily="18" charset="0"/>
                <a:cs typeface="Helvetica" panose="020B0604020202020204" pitchFamily="34" charset="0"/>
              </a:rPr>
              <a:t>Van </a:t>
            </a:r>
            <a:r>
              <a:rPr lang="en-US" sz="1200" dirty="0" err="1">
                <a:solidFill>
                  <a:srgbClr val="000000"/>
                </a:solidFill>
                <a:effectLst/>
                <a:latin typeface="Helvetica" panose="020B0604020202020204" pitchFamily="34" charset="0"/>
                <a:ea typeface="Times New Roman" panose="02020603050405020304" pitchFamily="18" charset="0"/>
                <a:cs typeface="Helvetica" panose="020B0604020202020204" pitchFamily="34" charset="0"/>
              </a:rPr>
              <a:t>Eesbeck</a:t>
            </a:r>
            <a:r>
              <a:rPr lang="en-US" sz="1200" dirty="0">
                <a:solidFill>
                  <a:srgbClr val="000000"/>
                </a:solidFill>
                <a:effectLst/>
                <a:latin typeface="Helvetica" panose="020B0604020202020204" pitchFamily="34" charset="0"/>
                <a:ea typeface="Times New Roman" panose="02020603050405020304" pitchFamily="18" charset="0"/>
                <a:cs typeface="Helvetica" panose="020B0604020202020204" pitchFamily="34" charset="0"/>
              </a:rPr>
              <a:t>, M., </a:t>
            </a:r>
            <a:r>
              <a:rPr lang="en-US" sz="1200" dirty="0" err="1">
                <a:effectLst/>
                <a:latin typeface="Helvetica" panose="020B0604020202020204" pitchFamily="34" charset="0"/>
                <a:ea typeface="Times New Roman" panose="02020603050405020304" pitchFamily="18" charset="0"/>
                <a:cs typeface="Helvetica" panose="020B0604020202020204" pitchFamily="34" charset="0"/>
              </a:rPr>
              <a:t>Schmeitzky</a:t>
            </a:r>
            <a:r>
              <a:rPr lang="en-US" sz="1200" dirty="0">
                <a:effectLst/>
                <a:latin typeface="Helvetica" panose="020B0604020202020204" pitchFamily="34" charset="0"/>
                <a:ea typeface="Times New Roman" panose="02020603050405020304" pitchFamily="18" charset="0"/>
                <a:cs typeface="Helvetica" panose="020B0604020202020204" pitchFamily="34" charset="0"/>
              </a:rPr>
              <a:t>, O. “ Herschel-Planck Launch campaign”. ESA-ESTEC, 02 July 2009. </a:t>
            </a:r>
          </a:p>
          <a:p>
            <a:pPr marL="342900" marR="0" lvl="0" indent="-342900" algn="just" fontAlgn="base">
              <a:spcBef>
                <a:spcPts val="0"/>
              </a:spcBef>
              <a:spcAft>
                <a:spcPts val="0"/>
              </a:spcAft>
              <a:buFont typeface="+mj-lt"/>
              <a:buAutoNum type="arabicPeriod"/>
              <a:tabLst>
                <a:tab pos="228600" algn="l"/>
              </a:tabLst>
            </a:pPr>
            <a:r>
              <a:rPr lang="en-US" sz="1200" dirty="0" err="1">
                <a:solidFill>
                  <a:srgbClr val="000000"/>
                </a:solidFill>
                <a:effectLst/>
                <a:latin typeface="Helvetica" panose="020B0604020202020204" pitchFamily="34" charset="0"/>
                <a:ea typeface="Times New Roman" panose="02020603050405020304" pitchFamily="18" charset="0"/>
                <a:cs typeface="Helvetica" panose="020B0604020202020204" pitchFamily="34" charset="0"/>
              </a:rPr>
              <a:t>Calcabrini</a:t>
            </a:r>
            <a:r>
              <a:rPr lang="en-US" sz="1200" dirty="0">
                <a:solidFill>
                  <a:srgbClr val="000000"/>
                </a:solidFill>
                <a:effectLst/>
                <a:latin typeface="Helvetica" panose="020B0604020202020204" pitchFamily="34" charset="0"/>
                <a:ea typeface="Times New Roman" panose="02020603050405020304" pitchFamily="18" charset="0"/>
                <a:cs typeface="Helvetica" panose="020B0604020202020204" pitchFamily="34" charset="0"/>
              </a:rPr>
              <a:t>, M. and Erin, B., “JWST-Launch Vehicle Provider-Contamination Control Implementation Plan,” Issue 9-Revision 0, Arianespace, (October 2021).</a:t>
            </a:r>
            <a:endParaRPr lang="en-US" sz="1200" dirty="0">
              <a:effectLst/>
              <a:latin typeface="Helvetica" panose="020B0604020202020204" pitchFamily="34" charset="0"/>
              <a:ea typeface="Times New Roman" panose="02020603050405020304" pitchFamily="18" charset="0"/>
              <a:cs typeface="Helvetica" panose="020B0604020202020204" pitchFamily="34" charset="0"/>
            </a:endParaRPr>
          </a:p>
          <a:p>
            <a:pPr marL="342900" marR="0" lvl="0" indent="-342900" algn="just" fontAlgn="base">
              <a:spcBef>
                <a:spcPts val="0"/>
              </a:spcBef>
              <a:spcAft>
                <a:spcPts val="0"/>
              </a:spcAft>
              <a:buFont typeface="+mj-lt"/>
              <a:buAutoNum type="arabicPeriod"/>
              <a:tabLst>
                <a:tab pos="228600" algn="l"/>
              </a:tabLst>
            </a:pPr>
            <a:r>
              <a:rPr lang="en-US" sz="1200" dirty="0">
                <a:effectLst/>
                <a:latin typeface="Helvetica" panose="020B0604020202020204" pitchFamily="34" charset="0"/>
                <a:ea typeface="Times New Roman" panose="02020603050405020304" pitchFamily="18" charset="0"/>
                <a:cs typeface="Helvetica" panose="020B0604020202020204" pitchFamily="34" charset="0"/>
              </a:rPr>
              <a:t>Stewart, E. M. and Wooldridge, E. M., "Study of fallout metrics for contamination analysis: Vertical to horizontal particle accumulation ratio", Proc. SPIE 11489, Systems Contamination: Prediction, Control, and Performance 2020, 114890P (21 August 2020); https://doi.org/10.1117/12.2566604</a:t>
            </a:r>
          </a:p>
          <a:p>
            <a:pPr marL="342900" marR="0" lvl="0" indent="-342900" algn="just" fontAlgn="base">
              <a:spcBef>
                <a:spcPts val="0"/>
              </a:spcBef>
              <a:spcAft>
                <a:spcPts val="0"/>
              </a:spcAft>
              <a:buFont typeface="+mj-lt"/>
              <a:buAutoNum type="arabicPeriod"/>
              <a:tabLst>
                <a:tab pos="228600" algn="l"/>
              </a:tabLst>
            </a:pPr>
            <a:r>
              <a:rPr lang="en-US" sz="1200" dirty="0" err="1">
                <a:solidFill>
                  <a:srgbClr val="000000"/>
                </a:solidFill>
                <a:effectLst/>
                <a:latin typeface="Helvetica" panose="020B0604020202020204" pitchFamily="34" charset="0"/>
                <a:ea typeface="Times New Roman" panose="02020603050405020304" pitchFamily="18" charset="0"/>
                <a:cs typeface="Helvetica" panose="020B0604020202020204" pitchFamily="34" charset="0"/>
              </a:rPr>
              <a:t>Kharazi</a:t>
            </a:r>
            <a:r>
              <a:rPr lang="en-US" sz="1200" dirty="0">
                <a:solidFill>
                  <a:srgbClr val="000000"/>
                </a:solidFill>
                <a:effectLst/>
                <a:latin typeface="Helvetica" panose="020B0604020202020204" pitchFamily="34" charset="0"/>
                <a:ea typeface="Times New Roman" panose="02020603050405020304" pitchFamily="18" charset="0"/>
                <a:cs typeface="Helvetica" panose="020B0604020202020204" pitchFamily="34" charset="0"/>
              </a:rPr>
              <a:t>, A., Flynt, G. A., and Agarwal, P., “95815: JWST Clean Room CFD: AT-006: JWST in S5-C Analysis,” Jacobs Engineering, (20 February 2017).</a:t>
            </a:r>
            <a:endParaRPr lang="en-US" sz="1200" dirty="0">
              <a:effectLst/>
              <a:latin typeface="Helvetica" panose="020B0604020202020204" pitchFamily="34" charset="0"/>
              <a:ea typeface="Times New Roman" panose="02020603050405020304" pitchFamily="18" charset="0"/>
              <a:cs typeface="Helvetica" panose="020B0604020202020204" pitchFamily="34" charset="0"/>
            </a:endParaRPr>
          </a:p>
          <a:p>
            <a:pPr marL="342900" marR="0" lvl="0" indent="-342900" algn="l" fontAlgn="base">
              <a:spcBef>
                <a:spcPts val="0"/>
              </a:spcBef>
              <a:spcAft>
                <a:spcPts val="0"/>
              </a:spcAft>
              <a:buFont typeface="+mj-lt"/>
              <a:buAutoNum type="arabicPeriod"/>
              <a:tabLst>
                <a:tab pos="228600" algn="l"/>
                <a:tab pos="228600" algn="l"/>
              </a:tabLst>
            </a:pPr>
            <a:r>
              <a:rPr lang="en-US" sz="1200" dirty="0">
                <a:solidFill>
                  <a:srgbClr val="000000"/>
                </a:solidFill>
                <a:effectLst/>
                <a:latin typeface="Helvetica" panose="020B0604020202020204" pitchFamily="34" charset="0"/>
                <a:ea typeface="Times New Roman" panose="02020603050405020304" pitchFamily="18" charset="0"/>
                <a:cs typeface="Helvetica" panose="020B0604020202020204" pitchFamily="34" charset="0"/>
              </a:rPr>
              <a:t>Lepage, C. D., Abeel, A. C., Stewart, E. M., Rodriguez, I., Horton, C. T., Morales, K. Z.,</a:t>
            </a:r>
            <a:r>
              <a:rPr lang="en-US" sz="1200" dirty="0">
                <a:solidFill>
                  <a:srgbClr val="333333"/>
                </a:solidFill>
                <a:effectLst/>
                <a:latin typeface="Helvetica" panose="020B0604020202020204" pitchFamily="34" charset="0"/>
                <a:ea typeface="Times New Roman" panose="02020603050405020304" pitchFamily="18" charset="0"/>
                <a:cs typeface="Helvetica" panose="020B0604020202020204" pitchFamily="34" charset="0"/>
              </a:rPr>
              <a:t> Transforming any facility for meeting strict cleanliness requirements," </a:t>
            </a:r>
            <a:r>
              <a:rPr lang="en-US" sz="1200" dirty="0">
                <a:solidFill>
                  <a:srgbClr val="000000"/>
                </a:solidFill>
                <a:effectLst/>
                <a:latin typeface="Helvetica" panose="020B0604020202020204" pitchFamily="34" charset="0"/>
                <a:ea typeface="Times New Roman" panose="02020603050405020304" pitchFamily="18" charset="0"/>
                <a:cs typeface="Helvetica" panose="020B0604020202020204" pitchFamily="34" charset="0"/>
              </a:rPr>
              <a:t>Proc. SPIE 12224, Space Systems Contamination: Prediction, Control, and Performance 2022, 12224-16 (24 August 2022); </a:t>
            </a:r>
            <a:r>
              <a:rPr lang="en-US" sz="1200" dirty="0">
                <a:effectLst/>
                <a:latin typeface="Helvetica" panose="020B0604020202020204" pitchFamily="34" charset="0"/>
                <a:ea typeface="Times New Roman" panose="02020603050405020304" pitchFamily="18" charset="0"/>
                <a:cs typeface="Helvetica" panose="020B0604020202020204" pitchFamily="34" charset="0"/>
              </a:rPr>
              <a:t>https://spie.org/optics-photonics/presentation/Establishing-cleaning-methods-for-cleanroom-and-safety-suits-at-remote/12224-16?SSO=1</a:t>
            </a:r>
          </a:p>
          <a:p>
            <a:pPr marL="342900" marR="0" lvl="0" indent="-342900" algn="l" fontAlgn="base">
              <a:spcBef>
                <a:spcPts val="0"/>
              </a:spcBef>
              <a:spcAft>
                <a:spcPts val="0"/>
              </a:spcAft>
              <a:buFont typeface="+mj-lt"/>
              <a:buAutoNum type="arabicPeriod"/>
              <a:tabLst>
                <a:tab pos="228600" algn="l"/>
              </a:tabLst>
            </a:pPr>
            <a:r>
              <a:rPr lang="en-US" sz="1200" dirty="0">
                <a:solidFill>
                  <a:srgbClr val="000000"/>
                </a:solidFill>
                <a:effectLst/>
                <a:latin typeface="Helvetica" panose="020B0604020202020204" pitchFamily="34" charset="0"/>
                <a:ea typeface="Times New Roman" panose="02020603050405020304" pitchFamily="18" charset="0"/>
                <a:cs typeface="Helvetica" panose="020B0604020202020204" pitchFamily="34" charset="0"/>
              </a:rPr>
              <a:t>Pinol, N., Fisher, A., and Betz, L., , “</a:t>
            </a:r>
            <a:r>
              <a:rPr lang="en-US" sz="1200" dirty="0">
                <a:solidFill>
                  <a:srgbClr val="333333"/>
                </a:solidFill>
                <a:effectLst/>
                <a:latin typeface="Helvetica" panose="020B0604020202020204" pitchFamily="34" charset="0"/>
                <a:ea typeface="Times New Roman" panose="02020603050405020304" pitchFamily="18" charset="0"/>
                <a:cs typeface="Helvetica" panose="020B0604020202020204" pitchFamily="34" charset="0"/>
              </a:rPr>
              <a:t>NASA’s Webb Reaches Alignment Milestone, Optics Working Successfully”, </a:t>
            </a:r>
            <a:r>
              <a:rPr lang="en-US" sz="1200" dirty="0">
                <a:solidFill>
                  <a:srgbClr val="000000"/>
                </a:solidFill>
                <a:effectLst/>
                <a:latin typeface="Helvetica" panose="020B0604020202020204" pitchFamily="34" charset="0"/>
                <a:ea typeface="Times New Roman" panose="02020603050405020304" pitchFamily="18" charset="0"/>
                <a:cs typeface="Helvetica" panose="020B0604020202020204" pitchFamily="34" charset="0"/>
              </a:rPr>
              <a:t>NASA HQ press release,</a:t>
            </a:r>
            <a:r>
              <a:rPr lang="en-US" sz="1200" dirty="0">
                <a:solidFill>
                  <a:srgbClr val="333333"/>
                </a:solidFill>
                <a:effectLst/>
                <a:latin typeface="Helvetica" panose="020B0604020202020204" pitchFamily="34" charset="0"/>
                <a:ea typeface="Times New Roman" panose="02020603050405020304" pitchFamily="18" charset="0"/>
                <a:cs typeface="Helvetica" panose="020B0604020202020204" pitchFamily="34" charset="0"/>
              </a:rPr>
              <a:t> March 16, 2022. (</a:t>
            </a:r>
            <a:r>
              <a:rPr lang="en-US" sz="1200" u="sng" dirty="0">
                <a:solidFill>
                  <a:srgbClr val="0000FF"/>
                </a:solidFill>
                <a:effectLst/>
                <a:latin typeface="Helvetica" panose="020B0604020202020204" pitchFamily="34" charset="0"/>
                <a:ea typeface="Times New Roman" panose="02020603050405020304" pitchFamily="18" charset="0"/>
                <a:cs typeface="Helvetica" panose="020B0604020202020204" pitchFamily="34" charset="0"/>
                <a:hlinkClick r:id="rId5"/>
              </a:rPr>
              <a:t>http://spaceref.com/news/viewpr.html?pid=59635</a:t>
            </a:r>
            <a:r>
              <a:rPr lang="en-US" sz="1200" dirty="0">
                <a:solidFill>
                  <a:srgbClr val="333333"/>
                </a:solidFill>
                <a:effectLst/>
                <a:latin typeface="Helvetica" panose="020B0604020202020204" pitchFamily="34" charset="0"/>
                <a:ea typeface="Times New Roman" panose="02020603050405020304" pitchFamily="18" charset="0"/>
                <a:cs typeface="Helvetica" panose="020B0604020202020204" pitchFamily="34" charset="0"/>
              </a:rPr>
              <a:t>) (</a:t>
            </a:r>
            <a:r>
              <a:rPr lang="en-US" sz="1200" u="sng" dirty="0">
                <a:solidFill>
                  <a:srgbClr val="0000FF"/>
                </a:solidFill>
                <a:effectLst/>
                <a:latin typeface="Helvetica" panose="020B0604020202020204" pitchFamily="34" charset="0"/>
                <a:ea typeface="Times New Roman" panose="02020603050405020304" pitchFamily="18" charset="0"/>
                <a:cs typeface="Helvetica" panose="020B0604020202020204" pitchFamily="34" charset="0"/>
                <a:hlinkClick r:id="rId6"/>
              </a:rPr>
              <a:t>https://www.nasa.gov/press-release/nasa-s-webb-reaches-alignment-milestone-optics-working-successfully</a:t>
            </a:r>
            <a:r>
              <a:rPr lang="en-US" sz="1200" dirty="0">
                <a:solidFill>
                  <a:srgbClr val="000000"/>
                </a:solidFill>
                <a:effectLst/>
                <a:latin typeface="Helvetica" panose="020B0604020202020204" pitchFamily="34" charset="0"/>
                <a:ea typeface="Times New Roman" panose="02020603050405020304" pitchFamily="18" charset="0"/>
                <a:cs typeface="Helvetica" panose="020B0604020202020204" pitchFamily="34" charset="0"/>
              </a:rPr>
              <a:t>)</a:t>
            </a:r>
            <a:endParaRPr lang="en-US" sz="1200" dirty="0">
              <a:effectLst/>
              <a:latin typeface="Helvetica" panose="020B0604020202020204" pitchFamily="34" charset="0"/>
              <a:ea typeface="Times New Roman" panose="02020603050405020304" pitchFamily="18" charset="0"/>
              <a:cs typeface="Helvetica" panose="020B0604020202020204" pitchFamily="34" charset="0"/>
            </a:endParaRPr>
          </a:p>
        </p:txBody>
      </p:sp>
    </p:spTree>
    <p:extLst>
      <p:ext uri="{BB962C8B-B14F-4D97-AF65-F5344CB8AC3E}">
        <p14:creationId xmlns:p14="http://schemas.microsoft.com/office/powerpoint/2010/main" val="39743716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Illustration of the Webb Space Telescope.">
            <a:extLst>
              <a:ext uri="{FF2B5EF4-FFF2-40B4-BE49-F238E27FC236}">
                <a16:creationId xmlns:a16="http://schemas.microsoft.com/office/drawing/2014/main" id="{79573717-7A32-7142-8EAA-8926BB97EB4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17" y="857250"/>
            <a:ext cx="9141366" cy="5143500"/>
          </a:xfrm>
          <a:prstGeom prst="rect">
            <a:avLst/>
          </a:prstGeom>
        </p:spPr>
      </p:pic>
      <p:pic>
        <p:nvPicPr>
          <p:cNvPr id="6" name="Picture 5">
            <a:extLst>
              <a:ext uri="{FF2B5EF4-FFF2-40B4-BE49-F238E27FC236}">
                <a16:creationId xmlns:a16="http://schemas.microsoft.com/office/drawing/2014/main" id="{83188C57-16C0-114D-87AF-5B029379D0B7}"/>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857250"/>
            <a:ext cx="9144000" cy="88969"/>
          </a:xfrm>
          <a:prstGeom prst="rect">
            <a:avLst/>
          </a:prstGeom>
        </p:spPr>
      </p:pic>
      <p:sp>
        <p:nvSpPr>
          <p:cNvPr id="9" name="TextBox 8">
            <a:extLst>
              <a:ext uri="{FF2B5EF4-FFF2-40B4-BE49-F238E27FC236}">
                <a16:creationId xmlns:a16="http://schemas.microsoft.com/office/drawing/2014/main" id="{E4662DB7-D7DE-B148-92D3-A93DEF0074BC}"/>
              </a:ext>
            </a:extLst>
          </p:cNvPr>
          <p:cNvSpPr txBox="1"/>
          <p:nvPr/>
        </p:nvSpPr>
        <p:spPr>
          <a:xfrm>
            <a:off x="6316738" y="4735208"/>
            <a:ext cx="2530700" cy="600164"/>
          </a:xfrm>
          <a:prstGeom prst="rect">
            <a:avLst/>
          </a:prstGeom>
          <a:noFill/>
        </p:spPr>
        <p:txBody>
          <a:bodyPr wrap="square" rtlCol="0">
            <a:spAutoFit/>
          </a:bodyPr>
          <a:lstStyle/>
          <a:p>
            <a:pPr defTabSz="685800"/>
            <a:r>
              <a:rPr lang="en-US" sz="3300" b="1" dirty="0">
                <a:solidFill>
                  <a:srgbClr val="FFC000"/>
                </a:solidFill>
                <a:latin typeface="Helvetica" pitchFamily="2" charset="0"/>
              </a:rPr>
              <a:t>Questions?</a:t>
            </a:r>
          </a:p>
        </p:txBody>
      </p:sp>
      <p:cxnSp>
        <p:nvCxnSpPr>
          <p:cNvPr id="11" name="Straight Connector 10">
            <a:extLst>
              <a:ext uri="{FF2B5EF4-FFF2-40B4-BE49-F238E27FC236}">
                <a16:creationId xmlns:a16="http://schemas.microsoft.com/office/drawing/2014/main" id="{B47CA0BA-79F3-004F-9CC0-43FE5CA4DF8C}"/>
              </a:ext>
            </a:extLst>
          </p:cNvPr>
          <p:cNvCxnSpPr>
            <a:cxnSpLocks/>
          </p:cNvCxnSpPr>
          <p:nvPr/>
        </p:nvCxnSpPr>
        <p:spPr>
          <a:xfrm>
            <a:off x="6442562" y="5400676"/>
            <a:ext cx="2686931" cy="0"/>
          </a:xfrm>
          <a:prstGeom prst="line">
            <a:avLst/>
          </a:prstGeom>
          <a:ln w="19050"/>
        </p:spPr>
        <p:style>
          <a:lnRef idx="1">
            <a:schemeClr val="accent4"/>
          </a:lnRef>
          <a:fillRef idx="0">
            <a:schemeClr val="accent4"/>
          </a:fillRef>
          <a:effectRef idx="0">
            <a:schemeClr val="accent4"/>
          </a:effectRef>
          <a:fontRef idx="minor">
            <a:schemeClr val="tx1"/>
          </a:fontRef>
        </p:style>
      </p:cxnSp>
    </p:spTree>
    <p:extLst>
      <p:ext uri="{BB962C8B-B14F-4D97-AF65-F5344CB8AC3E}">
        <p14:creationId xmlns:p14="http://schemas.microsoft.com/office/powerpoint/2010/main" val="39518231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3AE4838-E379-5443-A1B8-E4D4EB6120D5}"/>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857250"/>
            <a:ext cx="9156338" cy="5196840"/>
          </a:xfrm>
          <a:prstGeom prst="rect">
            <a:avLst/>
          </a:prstGeom>
        </p:spPr>
      </p:pic>
      <p:sp>
        <p:nvSpPr>
          <p:cNvPr id="10" name="TextBox 9">
            <a:extLst>
              <a:ext uri="{FF2B5EF4-FFF2-40B4-BE49-F238E27FC236}">
                <a16:creationId xmlns:a16="http://schemas.microsoft.com/office/drawing/2014/main" id="{905D9B33-B47A-9342-98CD-3B6DF987898F}"/>
              </a:ext>
            </a:extLst>
          </p:cNvPr>
          <p:cNvSpPr txBox="1"/>
          <p:nvPr/>
        </p:nvSpPr>
        <p:spPr>
          <a:xfrm>
            <a:off x="4068495" y="3175085"/>
            <a:ext cx="1537639" cy="265457"/>
          </a:xfrm>
          <a:prstGeom prst="rect">
            <a:avLst/>
          </a:prstGeom>
          <a:noFill/>
        </p:spPr>
        <p:txBody>
          <a:bodyPr wrap="square" rtlCol="0">
            <a:spAutoFit/>
          </a:bodyPr>
          <a:lstStyle/>
          <a:p>
            <a:r>
              <a:rPr lang="en-US" sz="1125" b="1" dirty="0">
                <a:solidFill>
                  <a:schemeClr val="bg1"/>
                </a:solidFill>
                <a:latin typeface="Helvetica" pitchFamily="2" charset="0"/>
              </a:rPr>
              <a:t>Early Universe</a:t>
            </a:r>
          </a:p>
        </p:txBody>
      </p:sp>
      <p:sp>
        <p:nvSpPr>
          <p:cNvPr id="11" name="TextBox 10">
            <a:extLst>
              <a:ext uri="{FF2B5EF4-FFF2-40B4-BE49-F238E27FC236}">
                <a16:creationId xmlns:a16="http://schemas.microsoft.com/office/drawing/2014/main" id="{EC39BD1C-F298-A54C-A4D9-8781C9E606BD}"/>
              </a:ext>
            </a:extLst>
          </p:cNvPr>
          <p:cNvSpPr txBox="1"/>
          <p:nvPr/>
        </p:nvSpPr>
        <p:spPr>
          <a:xfrm>
            <a:off x="6424332" y="3175085"/>
            <a:ext cx="1786393" cy="265457"/>
          </a:xfrm>
          <a:prstGeom prst="rect">
            <a:avLst/>
          </a:prstGeom>
          <a:noFill/>
        </p:spPr>
        <p:txBody>
          <a:bodyPr wrap="square" rtlCol="0">
            <a:spAutoFit/>
          </a:bodyPr>
          <a:lstStyle/>
          <a:p>
            <a:r>
              <a:rPr lang="en-US" sz="1125" b="1" dirty="0">
                <a:solidFill>
                  <a:schemeClr val="bg1"/>
                </a:solidFill>
                <a:latin typeface="Helvetica" pitchFamily="2" charset="0"/>
              </a:rPr>
              <a:t>Galaxies over Time</a:t>
            </a:r>
          </a:p>
        </p:txBody>
      </p:sp>
      <p:sp>
        <p:nvSpPr>
          <p:cNvPr id="12" name="TextBox 11">
            <a:extLst>
              <a:ext uri="{FF2B5EF4-FFF2-40B4-BE49-F238E27FC236}">
                <a16:creationId xmlns:a16="http://schemas.microsoft.com/office/drawing/2014/main" id="{E47DDF95-AAC4-2040-B201-29DD79938897}"/>
              </a:ext>
            </a:extLst>
          </p:cNvPr>
          <p:cNvSpPr txBox="1"/>
          <p:nvPr/>
        </p:nvSpPr>
        <p:spPr>
          <a:xfrm>
            <a:off x="4068495" y="5503959"/>
            <a:ext cx="1417906" cy="265457"/>
          </a:xfrm>
          <a:prstGeom prst="rect">
            <a:avLst/>
          </a:prstGeom>
          <a:noFill/>
        </p:spPr>
        <p:txBody>
          <a:bodyPr wrap="square" rtlCol="0">
            <a:spAutoFit/>
          </a:bodyPr>
          <a:lstStyle/>
          <a:p>
            <a:r>
              <a:rPr lang="en-US" sz="1125" b="1" dirty="0">
                <a:solidFill>
                  <a:schemeClr val="bg1"/>
                </a:solidFill>
                <a:latin typeface="Helvetica" pitchFamily="2" charset="0"/>
              </a:rPr>
              <a:t>Star Life Cycle</a:t>
            </a:r>
          </a:p>
        </p:txBody>
      </p:sp>
      <p:sp>
        <p:nvSpPr>
          <p:cNvPr id="13" name="TextBox 12">
            <a:extLst>
              <a:ext uri="{FF2B5EF4-FFF2-40B4-BE49-F238E27FC236}">
                <a16:creationId xmlns:a16="http://schemas.microsoft.com/office/drawing/2014/main" id="{C83E4A7F-0ACC-9C48-B36B-5B046E90453D}"/>
              </a:ext>
            </a:extLst>
          </p:cNvPr>
          <p:cNvSpPr txBox="1"/>
          <p:nvPr/>
        </p:nvSpPr>
        <p:spPr>
          <a:xfrm>
            <a:off x="6424331" y="5503959"/>
            <a:ext cx="1484390" cy="265457"/>
          </a:xfrm>
          <a:prstGeom prst="rect">
            <a:avLst/>
          </a:prstGeom>
          <a:noFill/>
        </p:spPr>
        <p:txBody>
          <a:bodyPr wrap="square" rtlCol="0">
            <a:spAutoFit/>
          </a:bodyPr>
          <a:lstStyle/>
          <a:p>
            <a:r>
              <a:rPr lang="en-US" sz="1125" b="1" dirty="0">
                <a:solidFill>
                  <a:schemeClr val="bg1"/>
                </a:solidFill>
                <a:latin typeface="Helvetica" pitchFamily="2" charset="0"/>
              </a:rPr>
              <a:t>Other Worlds</a:t>
            </a:r>
          </a:p>
        </p:txBody>
      </p:sp>
      <p:sp>
        <p:nvSpPr>
          <p:cNvPr id="8" name="TextBox 7">
            <a:extLst>
              <a:ext uri="{FF2B5EF4-FFF2-40B4-BE49-F238E27FC236}">
                <a16:creationId xmlns:a16="http://schemas.microsoft.com/office/drawing/2014/main" id="{17938700-0B30-7F4D-A959-30CCC1B604FE}"/>
              </a:ext>
            </a:extLst>
          </p:cNvPr>
          <p:cNvSpPr txBox="1"/>
          <p:nvPr/>
        </p:nvSpPr>
        <p:spPr>
          <a:xfrm>
            <a:off x="-6386" y="1398232"/>
            <a:ext cx="4016106" cy="553998"/>
          </a:xfrm>
          <a:prstGeom prst="rect">
            <a:avLst/>
          </a:prstGeom>
          <a:noFill/>
        </p:spPr>
        <p:txBody>
          <a:bodyPr wrap="square" rtlCol="0">
            <a:spAutoFit/>
          </a:bodyPr>
          <a:lstStyle/>
          <a:p>
            <a:r>
              <a:rPr lang="en-US" sz="3000" b="1" dirty="0">
                <a:solidFill>
                  <a:schemeClr val="bg1"/>
                </a:solidFill>
                <a:latin typeface="Helvetica" pitchFamily="2" charset="0"/>
              </a:rPr>
              <a:t>Acknowledgements </a:t>
            </a:r>
          </a:p>
        </p:txBody>
      </p:sp>
      <p:sp>
        <p:nvSpPr>
          <p:cNvPr id="14" name="TextBox 13">
            <a:extLst>
              <a:ext uri="{FF2B5EF4-FFF2-40B4-BE49-F238E27FC236}">
                <a16:creationId xmlns:a16="http://schemas.microsoft.com/office/drawing/2014/main" id="{814C2C7A-348F-4D3E-A9F5-9F064E8C3905}"/>
              </a:ext>
            </a:extLst>
          </p:cNvPr>
          <p:cNvSpPr txBox="1"/>
          <p:nvPr/>
        </p:nvSpPr>
        <p:spPr>
          <a:xfrm>
            <a:off x="263396" y="1936504"/>
            <a:ext cx="3329007" cy="3747180"/>
          </a:xfrm>
          <a:prstGeom prst="rect">
            <a:avLst/>
          </a:prstGeom>
          <a:noFill/>
        </p:spPr>
        <p:txBody>
          <a:bodyPr wrap="square" rtlCol="0">
            <a:spAutoFit/>
          </a:bodyPr>
          <a:lstStyle/>
          <a:p>
            <a:r>
              <a:rPr lang="en-US" sz="1600" dirty="0">
                <a:solidFill>
                  <a:schemeClr val="bg1"/>
                </a:solidFill>
                <a:effectLst/>
                <a:ea typeface="Times New Roman" panose="02020603050405020304" pitchFamily="18" charset="0"/>
              </a:rPr>
              <a:t>We would like to acknowledge the entire Contamination Control Engineering team for their efforts to predict the contamination predictions for the launch campaign and the ESA, Arianespace, and NASA JWST scientists, engineers, and managers who contributed to reviewing and providing guidance for launch site operations. Thank you to Amir </a:t>
            </a:r>
            <a:r>
              <a:rPr lang="en-US" sz="1600" dirty="0" err="1">
                <a:solidFill>
                  <a:schemeClr val="bg1"/>
                </a:solidFill>
                <a:effectLst/>
                <a:ea typeface="Times New Roman" panose="02020603050405020304" pitchFamily="18" charset="0"/>
              </a:rPr>
              <a:t>Kharazi</a:t>
            </a:r>
            <a:r>
              <a:rPr lang="en-US" sz="1600" dirty="0">
                <a:solidFill>
                  <a:schemeClr val="bg1"/>
                </a:solidFill>
                <a:effectLst/>
                <a:ea typeface="Times New Roman" panose="02020603050405020304" pitchFamily="18" charset="0"/>
              </a:rPr>
              <a:t>, Austin Flynt, and Pulkit Agarwal of Jacobs Engineering for performing the CFD analyses for HEPA module testing. </a:t>
            </a:r>
          </a:p>
          <a:p>
            <a:endParaRPr lang="en-US" sz="1350" dirty="0">
              <a:solidFill>
                <a:schemeClr val="bg1"/>
              </a:solidFill>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43335882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6636</TotalTime>
  <Words>3918</Words>
  <Application>Microsoft Office PowerPoint</Application>
  <PresentationFormat>On-screen Show (4:3)</PresentationFormat>
  <Paragraphs>341</Paragraphs>
  <Slides>17</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Helvetica</vt:lpstr>
      <vt:lpstr>Times New Roman</vt:lpstr>
      <vt:lpstr>Office Theme</vt:lpstr>
      <vt:lpstr>Predicting contamination accumulation in facilities with limited data  (1224-14)</vt:lpstr>
      <vt:lpstr>Contamination Control (CC) Requirements</vt:lpstr>
      <vt:lpstr>Launch Site Facility Predictions</vt:lpstr>
      <vt:lpstr>Orientation Knockdown Factor</vt:lpstr>
      <vt:lpstr>Portable HEPA Modules</vt:lpstr>
      <vt:lpstr>S5-C Predictions </vt:lpstr>
      <vt:lpstr>CCU-3 Transportation Operations</vt:lpstr>
      <vt:lpstr>S5-B Predictions</vt:lpstr>
      <vt:lpstr>BAF-HE &amp; BAF airlock </vt:lpstr>
      <vt:lpstr>Lift &amp; PFES operations  </vt:lpstr>
      <vt:lpstr>Contamination Implementation   </vt:lpstr>
      <vt:lpstr>Discussion-PM Summary </vt:lpstr>
      <vt:lpstr>Discussion-SM Summary </vt:lpstr>
      <vt:lpstr>Summary</vt:lpstr>
      <vt:lpstr>References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Ward, Joseph O. (GSFC-546.0)[Stinger Ghaffarian Technologies Inc. (SGT Inc.)]</dc:creator>
  <cp:lastModifiedBy>Elaine</cp:lastModifiedBy>
  <cp:revision>90</cp:revision>
  <dcterms:created xsi:type="dcterms:W3CDTF">2021-10-19T19:27:31Z</dcterms:created>
  <dcterms:modified xsi:type="dcterms:W3CDTF">2022-08-12T13:27:42Z</dcterms:modified>
</cp:coreProperties>
</file>