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3" r:id="rId1"/>
  </p:sldMasterIdLst>
  <p:notesMasterIdLst>
    <p:notesMasterId r:id="rId31"/>
  </p:notesMasterIdLst>
  <p:handoutMasterIdLst>
    <p:handoutMasterId r:id="rId32"/>
  </p:handoutMasterIdLst>
  <p:sldIdLst>
    <p:sldId id="310" r:id="rId2"/>
    <p:sldId id="1711" r:id="rId3"/>
    <p:sldId id="15756" r:id="rId4"/>
    <p:sldId id="489" r:id="rId5"/>
    <p:sldId id="1675" r:id="rId6"/>
    <p:sldId id="492" r:id="rId7"/>
    <p:sldId id="1670" r:id="rId8"/>
    <p:sldId id="1689" r:id="rId9"/>
    <p:sldId id="1661" r:id="rId10"/>
    <p:sldId id="496" r:id="rId11"/>
    <p:sldId id="513" r:id="rId12"/>
    <p:sldId id="497" r:id="rId13"/>
    <p:sldId id="1648" r:id="rId14"/>
    <p:sldId id="498" r:id="rId15"/>
    <p:sldId id="350" r:id="rId16"/>
    <p:sldId id="509" r:id="rId17"/>
    <p:sldId id="1674" r:id="rId18"/>
    <p:sldId id="466" r:id="rId19"/>
    <p:sldId id="366" r:id="rId20"/>
    <p:sldId id="514" r:id="rId21"/>
    <p:sldId id="1663" r:id="rId22"/>
    <p:sldId id="1705" r:id="rId23"/>
    <p:sldId id="15757" r:id="rId24"/>
    <p:sldId id="15763" r:id="rId25"/>
    <p:sldId id="15764" r:id="rId26"/>
    <p:sldId id="15765" r:id="rId27"/>
    <p:sldId id="15766" r:id="rId28"/>
    <p:sldId id="15767" r:id="rId29"/>
    <p:sldId id="512"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D3FF"/>
    <a:srgbClr val="008EC0"/>
    <a:srgbClr val="FFFFCC"/>
    <a:srgbClr val="F9FA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05" autoAdjust="0"/>
    <p:restoredTop sz="94660"/>
  </p:normalViewPr>
  <p:slideViewPr>
    <p:cSldViewPr snapToGrid="0">
      <p:cViewPr varScale="1">
        <p:scale>
          <a:sx n="94" d="100"/>
          <a:sy n="94" d="100"/>
        </p:scale>
        <p:origin x="114" y="312"/>
      </p:cViewPr>
      <p:guideLst/>
    </p:cSldViewPr>
  </p:slideViewPr>
  <p:notesTextViewPr>
    <p:cViewPr>
      <p:scale>
        <a:sx n="3" d="2"/>
        <a:sy n="3" d="2"/>
      </p:scale>
      <p:origin x="0" y="0"/>
    </p:cViewPr>
  </p:notesTextViewPr>
  <p:sorterViewPr>
    <p:cViewPr varScale="1">
      <p:scale>
        <a:sx n="1" d="1"/>
        <a:sy n="1" d="1"/>
      </p:scale>
      <p:origin x="0" y="-33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A672785-AF9B-42C9-933B-71B326311776}" type="datetimeFigureOut">
              <a:rPr lang="en-US" smtClean="0"/>
              <a:t>8/11/2022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D6D9C64-D665-44E9-8B28-7A65E44023C4}" type="slidenum">
              <a:rPr lang="en-US" smtClean="0"/>
              <a:t>‹#›</a:t>
            </a:fld>
            <a:endParaRPr lang="en-US"/>
          </a:p>
        </p:txBody>
      </p:sp>
    </p:spTree>
    <p:extLst>
      <p:ext uri="{BB962C8B-B14F-4D97-AF65-F5344CB8AC3E}">
        <p14:creationId xmlns:p14="http://schemas.microsoft.com/office/powerpoint/2010/main" val="829542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C86F67-3193-44CA-A307-16108AA8019A}" type="datetimeFigureOut">
              <a:rPr lang="en-US" smtClean="0"/>
              <a:t>8/11/2022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D9A577-177E-406A-BAA8-F14760221DA4}" type="slidenum">
              <a:rPr lang="en-US" smtClean="0"/>
              <a:t>‹#›</a:t>
            </a:fld>
            <a:endParaRPr lang="en-US"/>
          </a:p>
        </p:txBody>
      </p:sp>
    </p:spTree>
    <p:extLst>
      <p:ext uri="{BB962C8B-B14F-4D97-AF65-F5344CB8AC3E}">
        <p14:creationId xmlns:p14="http://schemas.microsoft.com/office/powerpoint/2010/main" val="3798276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2</a:t>
            </a:fld>
            <a:endParaRPr lang="en-US"/>
          </a:p>
        </p:txBody>
      </p:sp>
    </p:spTree>
    <p:extLst>
      <p:ext uri="{BB962C8B-B14F-4D97-AF65-F5344CB8AC3E}">
        <p14:creationId xmlns:p14="http://schemas.microsoft.com/office/powerpoint/2010/main" val="35808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995130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9513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12C09-5247-404F-9019-25D88E43BD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15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created to conduct research into food production in deserts and cold regions, as well as exploring the possibility of growing fresh food in the hostile conditions on the Moon or Mars.</a:t>
            </a:r>
          </a:p>
        </p:txBody>
      </p:sp>
      <p:sp>
        <p:nvSpPr>
          <p:cNvPr id="4" name="Slide Number Placeholder 3"/>
          <p:cNvSpPr>
            <a:spLocks noGrp="1"/>
          </p:cNvSpPr>
          <p:nvPr>
            <p:ph type="sldNum" sz="quarter" idx="5"/>
          </p:nvPr>
        </p:nvSpPr>
        <p:spPr/>
        <p:txBody>
          <a:bodyPr/>
          <a:lstStyle/>
          <a:p>
            <a:fld id="{FF5F872B-96A7-4DE0-ABC2-9EC48AA82A66}" type="slidenum">
              <a:rPr lang="en-US" smtClean="0"/>
              <a:t>8</a:t>
            </a:fld>
            <a:endParaRPr lang="en-US"/>
          </a:p>
        </p:txBody>
      </p:sp>
    </p:spTree>
    <p:extLst>
      <p:ext uri="{BB962C8B-B14F-4D97-AF65-F5344CB8AC3E}">
        <p14:creationId xmlns:p14="http://schemas.microsoft.com/office/powerpoint/2010/main" val="22695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400" b="1" dirty="0">
                <a:solidFill>
                  <a:srgbClr val="FF0000"/>
                </a:solidFill>
              </a:rPr>
              <a:t>Ralph</a:t>
            </a:r>
            <a:endParaRPr lang="en-US" sz="1400" b="1" i="1" dirty="0">
              <a:solidFill>
                <a:srgbClr val="FFFF00"/>
              </a:solidFill>
            </a:endParaRPr>
          </a:p>
          <a:p>
            <a:pPr algn="l"/>
            <a:r>
              <a:rPr lang="en-US" sz="1400" b="1" i="1" dirty="0">
                <a:solidFill>
                  <a:srgbClr val="FFFF00"/>
                </a:solidFill>
              </a:rPr>
              <a:t>Ensure Food System Security on Long Duration Missions  Beyond Low Earth Orbit (LEO)</a:t>
            </a:r>
            <a:endParaRPr lang="en-US" b="1" dirty="0">
              <a:solidFill>
                <a:schemeClr val="bg1"/>
              </a:solidFill>
            </a:endParaRPr>
          </a:p>
          <a:p>
            <a:pPr marL="285750" indent="-285750">
              <a:buFont typeface="Arial" panose="020B0604020202020204" pitchFamily="34" charset="0"/>
              <a:buChar char="•"/>
            </a:pPr>
            <a:r>
              <a:rPr lang="en-US" sz="1200" b="0" i="1" dirty="0">
                <a:solidFill>
                  <a:schemeClr val="bg1"/>
                </a:solidFill>
              </a:rPr>
              <a:t>Food and nutrition are the first line of defense for crew health and performance</a:t>
            </a:r>
            <a:endParaRPr lang="en-US" sz="1200" b="0" dirty="0">
              <a:solidFill>
                <a:schemeClr val="bg1"/>
              </a:solidFill>
            </a:endParaRPr>
          </a:p>
          <a:p>
            <a:pPr marL="285750" indent="-285750">
              <a:buFont typeface="Arial" panose="020B0604020202020204" pitchFamily="34" charset="0"/>
              <a:buChar char="•"/>
            </a:pPr>
            <a:r>
              <a:rPr lang="en-US" sz="1200" b="0" dirty="0">
                <a:solidFill>
                  <a:schemeClr val="bg1"/>
                </a:solidFill>
              </a:rPr>
              <a:t>Provide safe, nutritious and acceptable fresh food </a:t>
            </a:r>
          </a:p>
          <a:p>
            <a:pPr marL="285750" indent="-285750">
              <a:buFont typeface="Arial" panose="020B0604020202020204" pitchFamily="34" charset="0"/>
              <a:buChar char="•"/>
            </a:pPr>
            <a:r>
              <a:rPr lang="en-US" sz="1200" b="0" dirty="0">
                <a:solidFill>
                  <a:schemeClr val="bg1"/>
                </a:solidFill>
              </a:rPr>
              <a:t>Add variety to crew diet</a:t>
            </a:r>
          </a:p>
          <a:p>
            <a:pPr marL="285750" indent="-285750">
              <a:buFont typeface="Arial" panose="020B0604020202020204" pitchFamily="34" charset="0"/>
              <a:buChar char="•"/>
            </a:pPr>
            <a:r>
              <a:rPr lang="en-US" sz="1200" b="0" dirty="0">
                <a:solidFill>
                  <a:schemeClr val="bg1"/>
                </a:solidFill>
              </a:rPr>
              <a:t>Enhance morale</a:t>
            </a:r>
          </a:p>
          <a:p>
            <a:r>
              <a:rPr lang="en-US" sz="1200" dirty="0">
                <a:solidFill>
                  <a:srgbClr val="92D050"/>
                </a:solidFill>
              </a:rPr>
              <a:t>* Food security is the condition in which crew have continuous access to sufficient safe and nutritious food which meets both their dietary needs and food preferences in order to maintain peak health and performance. </a:t>
            </a:r>
          </a:p>
          <a:p>
            <a:pPr marL="0" indent="0">
              <a:buFont typeface="Arial" panose="020B0604020202020204" pitchFamily="34" charset="0"/>
              <a:buNone/>
            </a:pPr>
            <a:endParaRPr lang="en-US" sz="1200" b="0" dirty="0">
              <a:solidFill>
                <a:schemeClr val="bg1"/>
              </a:solidFill>
            </a:endParaRPr>
          </a:p>
          <a:p>
            <a:r>
              <a:rPr lang="en-US" sz="1600" b="1" i="1" dirty="0">
                <a:solidFill>
                  <a:srgbClr val="FFFF00"/>
                </a:solidFill>
              </a:rPr>
              <a:t>Nutrient Supplementation of the Prepackaged Food System - Needed for: Deep Space Transport</a:t>
            </a:r>
          </a:p>
          <a:p>
            <a:pPr marL="285750" indent="-285750">
              <a:buFont typeface="Arial" panose="020B0604020202020204" pitchFamily="34" charset="0"/>
              <a:buChar char="•"/>
            </a:pPr>
            <a:r>
              <a:rPr lang="en-US" sz="1200" b="0" dirty="0">
                <a:solidFill>
                  <a:schemeClr val="bg1"/>
                </a:solidFill>
              </a:rPr>
              <a:t>Fresh produce supplements vitamins (B</a:t>
            </a:r>
            <a:r>
              <a:rPr lang="en-US" sz="1200" b="0" baseline="-25000" dirty="0">
                <a:solidFill>
                  <a:schemeClr val="bg1"/>
                </a:solidFill>
              </a:rPr>
              <a:t>1</a:t>
            </a:r>
            <a:r>
              <a:rPr lang="en-US" sz="1200" b="0" dirty="0">
                <a:solidFill>
                  <a:schemeClr val="bg1"/>
                </a:solidFill>
              </a:rPr>
              <a:t>, K, C) and bioactive compounds that degrade in the stored food system on multi-year exploration missions</a:t>
            </a:r>
          </a:p>
          <a:p>
            <a:pPr marL="285750" indent="-285750">
              <a:buFont typeface="Arial" panose="020B0604020202020204" pitchFamily="34" charset="0"/>
              <a:buChar char="•"/>
            </a:pPr>
            <a:r>
              <a:rPr lang="en-US" sz="1200" b="0" dirty="0">
                <a:solidFill>
                  <a:schemeClr val="bg1"/>
                </a:solidFill>
              </a:rPr>
              <a:t>“Pick-and-Eat” crops that require no processing and minimal preparation will provide variety, customization, and psychological appeal</a:t>
            </a:r>
          </a:p>
          <a:p>
            <a:pPr marL="285750" indent="-285750">
              <a:buFont typeface="Arial" panose="020B0604020202020204" pitchFamily="34" charset="0"/>
              <a:buChar char="•"/>
            </a:pPr>
            <a:r>
              <a:rPr lang="en-US" sz="1200" b="0" dirty="0">
                <a:solidFill>
                  <a:schemeClr val="bg1"/>
                </a:solidFill>
              </a:rPr>
              <a:t>Enable testing and demonstration of dependable crop production before reliance on system.</a:t>
            </a:r>
          </a:p>
          <a:p>
            <a:pPr marL="285750" indent="-285750">
              <a:buFont typeface="Arial" panose="020B0604020202020204" pitchFamily="34" charset="0"/>
              <a:buChar char="•"/>
            </a:pPr>
            <a:r>
              <a:rPr lang="en-US" sz="1200" b="0" dirty="0">
                <a:solidFill>
                  <a:schemeClr val="bg1"/>
                </a:solidFill>
              </a:rPr>
              <a:t>Limiting factors are vehicle resources mass, power, volume, water, air, crew time</a:t>
            </a:r>
          </a:p>
          <a:p>
            <a:r>
              <a:rPr lang="en-US" sz="1200" b="0" dirty="0">
                <a:solidFill>
                  <a:schemeClr val="bg1"/>
                </a:solidFill>
              </a:rPr>
              <a:t>     </a:t>
            </a:r>
          </a:p>
          <a:p>
            <a:pPr algn="l"/>
            <a:r>
              <a:rPr lang="en-US" sz="2800" b="1" i="1" dirty="0">
                <a:solidFill>
                  <a:srgbClr val="FFFF00"/>
                </a:solidFill>
              </a:rPr>
              <a:t>Caloric Replacement to Facilitate Earth Independence - Needed for: Long duration Surface missions on the Moon and Mars</a:t>
            </a:r>
            <a:endParaRPr lang="en-US" sz="2000" b="1" dirty="0">
              <a:solidFill>
                <a:schemeClr val="bg1"/>
              </a:solidFill>
            </a:endParaRPr>
          </a:p>
          <a:p>
            <a:pPr marL="342900" lvl="1" indent="-333375">
              <a:buFont typeface="Arial" charset="0"/>
              <a:buChar char="•"/>
            </a:pPr>
            <a:r>
              <a:rPr lang="en-US" sz="2000" b="0" dirty="0">
                <a:solidFill>
                  <a:schemeClr val="bg1"/>
                </a:solidFill>
              </a:rPr>
              <a:t>Reduce up-mass associated with pre-packaged food</a:t>
            </a:r>
          </a:p>
          <a:p>
            <a:pPr marL="342900" indent="-342900">
              <a:buFont typeface="Arial" panose="020B0604020202020204" pitchFamily="34" charset="0"/>
              <a:buChar char="•"/>
            </a:pPr>
            <a:r>
              <a:rPr lang="en-US" sz="2000" b="0" dirty="0">
                <a:solidFill>
                  <a:schemeClr val="bg1"/>
                </a:solidFill>
              </a:rPr>
              <a:t>In addition to “pick and eat” crops, include staple crops that require processing and preparation </a:t>
            </a:r>
          </a:p>
          <a:p>
            <a:pPr marL="342900" indent="-342900">
              <a:buFont typeface="Arial" panose="020B0604020202020204" pitchFamily="34" charset="0"/>
              <a:buChar char="•"/>
            </a:pPr>
            <a:r>
              <a:rPr lang="en-US" sz="2000" b="0" dirty="0">
                <a:solidFill>
                  <a:schemeClr val="bg1"/>
                </a:solidFill>
              </a:rPr>
              <a:t>Bioregenerative capability will be required for long duration surface missions</a:t>
            </a:r>
          </a:p>
        </p:txBody>
      </p:sp>
      <p:sp>
        <p:nvSpPr>
          <p:cNvPr id="4" name="Slide Number Placeholder 3"/>
          <p:cNvSpPr>
            <a:spLocks noGrp="1"/>
          </p:cNvSpPr>
          <p:nvPr>
            <p:ph type="sldNum" sz="quarter" idx="5"/>
          </p:nvPr>
        </p:nvSpPr>
        <p:spPr/>
        <p:txBody>
          <a:bodyPr/>
          <a:lstStyle/>
          <a:p>
            <a:fld id="{DABF1B26-EAA3-44D1-82F2-5B6675C75BE0}" type="slidenum">
              <a:rPr lang="en-US" smtClean="0"/>
              <a:t>9</a:t>
            </a:fld>
            <a:endParaRPr lang="en-US"/>
          </a:p>
        </p:txBody>
      </p:sp>
    </p:spTree>
    <p:extLst>
      <p:ext uri="{BB962C8B-B14F-4D97-AF65-F5344CB8AC3E}">
        <p14:creationId xmlns:p14="http://schemas.microsoft.com/office/powerpoint/2010/main" val="353039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A23CB62-F64F-44E4-83CA-6D0ECC6CFACC}" type="slidenum">
              <a:rPr lang="en-US" smtClean="0"/>
              <a:pPr>
                <a:defRPr/>
              </a:pPr>
              <a:t>12</a:t>
            </a:fld>
            <a:endParaRPr lang="en-US"/>
          </a:p>
        </p:txBody>
      </p:sp>
    </p:spTree>
    <p:extLst>
      <p:ext uri="{BB962C8B-B14F-4D97-AF65-F5344CB8AC3E}">
        <p14:creationId xmlns:p14="http://schemas.microsoft.com/office/powerpoint/2010/main" val="2407351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noProof="0" dirty="0">
              <a:solidFill>
                <a:srgbClr val="FF0000"/>
              </a:solidFill>
            </a:endParaRPr>
          </a:p>
          <a:p>
            <a:pPr marL="171450" indent="-171450">
              <a:buFont typeface="Arial" panose="020B0604020202020204" pitchFamily="34" charset="0"/>
              <a:buChar char="•"/>
            </a:pPr>
            <a:r>
              <a:rPr lang="en-US" b="0" noProof="0" dirty="0">
                <a:solidFill>
                  <a:srgbClr val="FF0000"/>
                </a:solidFill>
              </a:rPr>
              <a:t>Veggie and the Advanced Plant Habitat</a:t>
            </a:r>
            <a:endParaRPr lang="fr-FR" b="0" noProof="0" dirty="0"/>
          </a:p>
        </p:txBody>
      </p:sp>
      <p:sp>
        <p:nvSpPr>
          <p:cNvPr id="4" name="Slide Number Placeholder 3"/>
          <p:cNvSpPr>
            <a:spLocks noGrp="1"/>
          </p:cNvSpPr>
          <p:nvPr>
            <p:ph type="sldNum" sz="quarter" idx="5"/>
          </p:nvPr>
        </p:nvSpPr>
        <p:spPr/>
        <p:txBody>
          <a:bodyPr/>
          <a:lstStyle/>
          <a:p>
            <a:fld id="{DABF1B26-EAA3-44D1-82F2-5B6675C75BE0}" type="slidenum">
              <a:rPr lang="en-US" smtClean="0"/>
              <a:t>13</a:t>
            </a:fld>
            <a:endParaRPr lang="en-US" dirty="0"/>
          </a:p>
        </p:txBody>
      </p:sp>
    </p:spTree>
    <p:extLst>
      <p:ext uri="{BB962C8B-B14F-4D97-AF65-F5344CB8AC3E}">
        <p14:creationId xmlns:p14="http://schemas.microsoft.com/office/powerpoint/2010/main" val="1028649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p:spPr>
      </p:sp>
      <p:sp>
        <p:nvSpPr>
          <p:cNvPr id="174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FF2D88A0-0C01-4DEE-8EF2-7FA392A3E09B}" type="slidenum">
              <a:rPr lang="en-US" smtClean="0"/>
              <a:pPr>
                <a:defRPr/>
              </a:pPr>
              <a:t>14</a:t>
            </a:fld>
            <a:endParaRPr lang="en-US"/>
          </a:p>
        </p:txBody>
      </p:sp>
    </p:spTree>
    <p:extLst>
      <p:ext uri="{BB962C8B-B14F-4D97-AF65-F5344CB8AC3E}">
        <p14:creationId xmlns:p14="http://schemas.microsoft.com/office/powerpoint/2010/main" val="2862208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p:spPr>
      </p:sp>
      <p:sp>
        <p:nvSpPr>
          <p:cNvPr id="174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dirty="0"/>
              <a:t>Veg-01 second crop,</a:t>
            </a:r>
            <a:r>
              <a:rPr lang="en-US" baseline="0" dirty="0"/>
              <a:t> first consumption</a:t>
            </a:r>
            <a:endParaRPr lang="en-US" dirty="0"/>
          </a:p>
        </p:txBody>
      </p:sp>
      <p:sp>
        <p:nvSpPr>
          <p:cNvPr id="4" name="Slide Number Placeholder 3"/>
          <p:cNvSpPr>
            <a:spLocks noGrp="1"/>
          </p:cNvSpPr>
          <p:nvPr>
            <p:ph type="sldNum" sz="quarter" idx="5"/>
          </p:nvPr>
        </p:nvSpPr>
        <p:spPr/>
        <p:txBody>
          <a:bodyPr/>
          <a:lstStyle/>
          <a:p>
            <a:pPr>
              <a:defRPr/>
            </a:pPr>
            <a:fld id="{FF2D88A0-0C01-4DEE-8EF2-7FA392A3E09B}" type="slidenum">
              <a:rPr lang="en-US" smtClean="0"/>
              <a:pPr>
                <a:defRPr/>
              </a:pPr>
              <a:t>15</a:t>
            </a:fld>
            <a:endParaRPr lang="en-US"/>
          </a:p>
        </p:txBody>
      </p:sp>
    </p:spTree>
    <p:extLst>
      <p:ext uri="{BB962C8B-B14F-4D97-AF65-F5344CB8AC3E}">
        <p14:creationId xmlns:p14="http://schemas.microsoft.com/office/powerpoint/2010/main" val="305117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9A577-177E-406A-BAA8-F14760221DA4}" type="slidenum">
              <a:rPr lang="en-US" smtClean="0"/>
              <a:t>17</a:t>
            </a:fld>
            <a:endParaRPr lang="en-US"/>
          </a:p>
        </p:txBody>
      </p:sp>
    </p:spTree>
    <p:extLst>
      <p:ext uri="{BB962C8B-B14F-4D97-AF65-F5344CB8AC3E}">
        <p14:creationId xmlns:p14="http://schemas.microsoft.com/office/powerpoint/2010/main" val="3216283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E0013C-D545-47E3-BAF4-37DF4B045225}" type="datetime1">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28568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597D7-4456-4843-8268-635A5A08E21A}" type="datetime1">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55785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A0CCF-8C46-4AEE-80AE-E8100FD61057}" type="datetime1">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38817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4E620-1400-4E15-AE91-86E5554227BD}" type="datetime1">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6755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D7DF27-8FEE-475B-89A6-8F0976E3EFEF}" type="datetime1">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46904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19D34C-2050-40A9-A44D-C41C95BDB702}" type="datetime1">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96272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0162EE-9C24-4DB1-82D0-B319A631F4D8}" type="datetime1">
              <a:rPr lang="en-US" smtClean="0"/>
              <a:t>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56375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92CE9F-4211-43B6-994A-4DB8798D7A3B}" type="datetime1">
              <a:rPr lang="en-US" smtClean="0"/>
              <a:t>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7049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9E02F-94AA-46B8-A4A5-F87F2491D8B3}" type="datetime1">
              <a:rPr lang="en-US" smtClean="0"/>
              <a:t>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83399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07E97-FB6A-4851-8906-8F7E9DC82F63}" type="datetime1">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5693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BCCA1B-D3D7-4C70-A4F3-6CDCC3EAA8BA}" type="datetime1">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06448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B7013-D195-4F6B-8BEF-0D70CCECF0D9}" type="datetime1">
              <a:rPr lang="en-US" smtClean="0"/>
              <a:t>8/11/2022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4FCE3-98A4-4385-9FA0-D7D495E5CB61}" type="slidenum">
              <a:rPr lang="en-US" smtClean="0"/>
              <a:t>‹#›</a:t>
            </a:fld>
            <a:endParaRPr lang="en-US"/>
          </a:p>
        </p:txBody>
      </p:sp>
    </p:spTree>
    <p:extLst>
      <p:ext uri="{BB962C8B-B14F-4D97-AF65-F5344CB8AC3E}">
        <p14:creationId xmlns:p14="http://schemas.microsoft.com/office/powerpoint/2010/main" val="3238702228"/>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WM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ISS%20Rockumentary%201.mp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 y="-59689"/>
            <a:ext cx="12161520" cy="3462655"/>
          </a:xfrm>
          <a:prstGeom prst="rect">
            <a:avLst/>
          </a:prstGeom>
        </p:spPr>
      </p:pic>
      <p:sp>
        <p:nvSpPr>
          <p:cNvPr id="2" name="Title 1"/>
          <p:cNvSpPr>
            <a:spLocks noGrp="1"/>
          </p:cNvSpPr>
          <p:nvPr>
            <p:ph type="ctrTitle" idx="4294967295"/>
          </p:nvPr>
        </p:nvSpPr>
        <p:spPr>
          <a:xfrm>
            <a:off x="15240" y="2152650"/>
            <a:ext cx="12161519" cy="1390651"/>
          </a:xfrm>
        </p:spPr>
        <p:txBody>
          <a:bodyPr>
            <a:noAutofit/>
          </a:bodyPr>
          <a:lstStyle/>
          <a:p>
            <a:pPr algn="ctr"/>
            <a:r>
              <a:rPr lang="en-US" sz="6600" b="1" dirty="0">
                <a:solidFill>
                  <a:srgbClr val="57D3FF"/>
                </a:solidFill>
              </a:rPr>
              <a:t>Space Crop Production Controlled Environments</a:t>
            </a:r>
            <a:br>
              <a:rPr lang="en-US" sz="6600" b="1" dirty="0">
                <a:solidFill>
                  <a:srgbClr val="57D3FF"/>
                </a:solidFill>
              </a:rPr>
            </a:br>
            <a:endParaRPr lang="en-US" sz="6600" b="1" dirty="0">
              <a:solidFill>
                <a:srgbClr val="57D3FF"/>
              </a:solidFill>
            </a:endParaRPr>
          </a:p>
        </p:txBody>
      </p:sp>
      <p:sp>
        <p:nvSpPr>
          <p:cNvPr id="4" name="Subtitle 2"/>
          <p:cNvSpPr txBox="1">
            <a:spLocks/>
          </p:cNvSpPr>
          <p:nvPr/>
        </p:nvSpPr>
        <p:spPr>
          <a:xfrm>
            <a:off x="992065" y="3946125"/>
            <a:ext cx="10207868" cy="28670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rgbClr val="00B0F0"/>
                </a:solidFill>
              </a:rPr>
              <a:t>Gioia Massa, Ralph Fritsche, Raymond Wheeler</a:t>
            </a:r>
          </a:p>
          <a:p>
            <a:pPr marL="0" indent="0" algn="ctr">
              <a:buNone/>
            </a:pPr>
            <a:r>
              <a:rPr lang="en-US" sz="4000" dirty="0">
                <a:solidFill>
                  <a:srgbClr val="00B0F0"/>
                </a:solidFill>
              </a:rPr>
              <a:t>NASA, Kennedy Space Center, FL, USA</a:t>
            </a:r>
          </a:p>
          <a:p>
            <a:pPr marL="0" indent="0" algn="ctr">
              <a:buNone/>
            </a:pPr>
            <a:endParaRPr lang="en-US" sz="4000" dirty="0">
              <a:solidFill>
                <a:srgbClr val="00B0F0"/>
              </a:solidFill>
            </a:endParaRPr>
          </a:p>
          <a:p>
            <a:pPr marL="0" indent="0" algn="ctr">
              <a:buNone/>
            </a:pPr>
            <a:endParaRPr lang="en-US" sz="1400" dirty="0">
              <a:solidFill>
                <a:srgbClr val="00B0F0"/>
              </a:solidFill>
            </a:endParaRPr>
          </a:p>
          <a:p>
            <a:pPr marL="0" indent="0" algn="ctr">
              <a:buNone/>
            </a:pPr>
            <a:endParaRPr lang="en-US" dirty="0"/>
          </a:p>
        </p:txBody>
      </p:sp>
    </p:spTree>
    <p:extLst>
      <p:ext uri="{BB962C8B-B14F-4D97-AF65-F5344CB8AC3E}">
        <p14:creationId xmlns:p14="http://schemas.microsoft.com/office/powerpoint/2010/main" val="427826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39347"/>
            <a:ext cx="7886700" cy="1325563"/>
          </a:xfrm>
        </p:spPr>
        <p:txBody>
          <a:bodyPr>
            <a:normAutofit/>
          </a:bodyPr>
          <a:lstStyle/>
          <a:p>
            <a:pPr algn="ctr"/>
            <a:r>
              <a:rPr lang="en-US" sz="4400" dirty="0">
                <a:latin typeface="+mn-lt"/>
              </a:rPr>
              <a:t>The Space Environment</a:t>
            </a:r>
          </a:p>
        </p:txBody>
      </p:sp>
      <p:sp>
        <p:nvSpPr>
          <p:cNvPr id="3" name="TextBox 2"/>
          <p:cNvSpPr txBox="1"/>
          <p:nvPr/>
        </p:nvSpPr>
        <p:spPr>
          <a:xfrm>
            <a:off x="2884521" y="1196150"/>
            <a:ext cx="6422959" cy="646331"/>
          </a:xfrm>
          <a:prstGeom prst="rect">
            <a:avLst/>
          </a:prstGeom>
          <a:noFill/>
        </p:spPr>
        <p:txBody>
          <a:bodyPr wrap="square" rtlCol="0">
            <a:spAutoFit/>
          </a:bodyPr>
          <a:lstStyle/>
          <a:p>
            <a:pPr algn="ctr"/>
            <a:r>
              <a:rPr lang="en-US" b="1" dirty="0"/>
              <a:t>….and how these work with and without </a:t>
            </a:r>
            <a:r>
              <a:rPr lang="en-US" b="1" u="sng" dirty="0"/>
              <a:t>Gravity!</a:t>
            </a:r>
          </a:p>
          <a:p>
            <a:pPr algn="ctr"/>
            <a:endParaRPr lang="en-US" b="1" u="sng" dirty="0"/>
          </a:p>
        </p:txBody>
      </p:sp>
      <p:grpSp>
        <p:nvGrpSpPr>
          <p:cNvPr id="32" name="Group 31"/>
          <p:cNvGrpSpPr>
            <a:grpSpLocks noChangeAspect="1"/>
          </p:cNvGrpSpPr>
          <p:nvPr/>
        </p:nvGrpSpPr>
        <p:grpSpPr>
          <a:xfrm>
            <a:off x="6210833" y="4024739"/>
            <a:ext cx="5852160" cy="2286000"/>
            <a:chOff x="6983367" y="4069884"/>
            <a:chExt cx="5117911" cy="2348361"/>
          </a:xfrm>
        </p:grpSpPr>
        <p:grpSp>
          <p:nvGrpSpPr>
            <p:cNvPr id="23" name="Group 22"/>
            <p:cNvGrpSpPr/>
            <p:nvPr/>
          </p:nvGrpSpPr>
          <p:grpSpPr>
            <a:xfrm>
              <a:off x="7134108" y="4497095"/>
              <a:ext cx="4811290" cy="1554480"/>
              <a:chOff x="7134108" y="4497095"/>
              <a:chExt cx="4811290" cy="155448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4108" y="4542815"/>
                <a:ext cx="1113568" cy="1463040"/>
              </a:xfrm>
              <a:prstGeom prst="rect">
                <a:avLst/>
              </a:prstGeom>
            </p:spPr>
          </p:pic>
          <p:pic>
            <p:nvPicPr>
              <p:cNvPr id="19" name="Picture 18"/>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0393099" y="4497095"/>
                <a:ext cx="1552299" cy="1554480"/>
              </a:xfrm>
              <a:prstGeom prst="rect">
                <a:avLst/>
              </a:prstGeom>
            </p:spPr>
          </p:pic>
          <p:sp>
            <p:nvSpPr>
              <p:cNvPr id="21" name="TextBox 20"/>
              <p:cNvSpPr txBox="1"/>
              <p:nvPr/>
            </p:nvSpPr>
            <p:spPr>
              <a:xfrm>
                <a:off x="8247676" y="4497095"/>
                <a:ext cx="2183642" cy="1359542"/>
              </a:xfrm>
              <a:prstGeom prst="rect">
                <a:avLst/>
              </a:prstGeom>
              <a:noFill/>
            </p:spPr>
            <p:txBody>
              <a:bodyPr wrap="square" rtlCol="0">
                <a:spAutoFit/>
              </a:bodyPr>
              <a:lstStyle/>
              <a:p>
                <a:r>
                  <a:rPr lang="en-US" sz="2000" dirty="0"/>
                  <a:t>Fertilizer is heavy to launch so we need to learn how to recycle plant waste</a:t>
                </a:r>
              </a:p>
            </p:txBody>
          </p:sp>
        </p:grpSp>
        <p:sp>
          <p:nvSpPr>
            <p:cNvPr id="27" name="Rounded Rectangle 26"/>
            <p:cNvSpPr/>
            <p:nvPr/>
          </p:nvSpPr>
          <p:spPr>
            <a:xfrm>
              <a:off x="6983367" y="4069884"/>
              <a:ext cx="5117911" cy="234836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nvGrpSpPr>
          <p:cNvPr id="31" name="Group 30"/>
          <p:cNvGrpSpPr>
            <a:grpSpLocks/>
          </p:cNvGrpSpPr>
          <p:nvPr/>
        </p:nvGrpSpPr>
        <p:grpSpPr>
          <a:xfrm>
            <a:off x="49820" y="4024739"/>
            <a:ext cx="5967655" cy="2286000"/>
            <a:chOff x="152479" y="4080680"/>
            <a:chExt cx="6079376" cy="2223996"/>
          </a:xfrm>
        </p:grpSpPr>
        <p:grpSp>
          <p:nvGrpSpPr>
            <p:cNvPr id="29" name="Group 28"/>
            <p:cNvGrpSpPr/>
            <p:nvPr/>
          </p:nvGrpSpPr>
          <p:grpSpPr>
            <a:xfrm>
              <a:off x="152479" y="4327841"/>
              <a:ext cx="5689973" cy="1910648"/>
              <a:chOff x="152479" y="4327841"/>
              <a:chExt cx="5689973" cy="1910648"/>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79" y="4426425"/>
                <a:ext cx="1280160" cy="128016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7079" y="4394028"/>
                <a:ext cx="2545373" cy="1693831"/>
              </a:xfrm>
              <a:prstGeom prst="rect">
                <a:avLst/>
              </a:prstGeom>
            </p:spPr>
          </p:pic>
          <p:sp>
            <p:nvSpPr>
              <p:cNvPr id="17" name="TextBox 16"/>
              <p:cNvSpPr txBox="1"/>
              <p:nvPr/>
            </p:nvSpPr>
            <p:spPr>
              <a:xfrm>
                <a:off x="1473584" y="4327841"/>
                <a:ext cx="1958136" cy="1910648"/>
              </a:xfrm>
              <a:prstGeom prst="rect">
                <a:avLst/>
              </a:prstGeom>
              <a:noFill/>
            </p:spPr>
            <p:txBody>
              <a:bodyPr wrap="square" rtlCol="0">
                <a:spAutoFit/>
              </a:bodyPr>
              <a:lstStyle/>
              <a:p>
                <a:r>
                  <a:rPr lang="en-US" sz="2000" dirty="0"/>
                  <a:t>Water forms a ball, and water and air don’t mix well, and roots need both!</a:t>
                </a:r>
              </a:p>
            </p:txBody>
          </p:sp>
        </p:grpSp>
        <p:sp>
          <p:nvSpPr>
            <p:cNvPr id="30" name="Rounded Rectangle 29"/>
            <p:cNvSpPr/>
            <p:nvPr/>
          </p:nvSpPr>
          <p:spPr>
            <a:xfrm>
              <a:off x="270137" y="4080680"/>
              <a:ext cx="5961718" cy="22239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nvGrpSpPr>
          <p:cNvPr id="18" name="Group 17"/>
          <p:cNvGrpSpPr>
            <a:grpSpLocks noChangeAspect="1"/>
          </p:cNvGrpSpPr>
          <p:nvPr/>
        </p:nvGrpSpPr>
        <p:grpSpPr>
          <a:xfrm>
            <a:off x="6223696" y="1835611"/>
            <a:ext cx="5852160" cy="2057400"/>
            <a:chOff x="6345345" y="1699604"/>
            <a:chExt cx="5632795" cy="2276363"/>
          </a:xfrm>
        </p:grpSpPr>
        <p:grpSp>
          <p:nvGrpSpPr>
            <p:cNvPr id="13" name="Group 12"/>
            <p:cNvGrpSpPr/>
            <p:nvPr/>
          </p:nvGrpSpPr>
          <p:grpSpPr>
            <a:xfrm>
              <a:off x="6686749" y="1867905"/>
              <a:ext cx="4848486" cy="1804821"/>
              <a:chOff x="6686749" y="1867905"/>
              <a:chExt cx="4848486" cy="1804821"/>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686749" y="2279934"/>
                <a:ext cx="1074086" cy="1005840"/>
              </a:xfrm>
              <a:prstGeom prst="rect">
                <a:avLst/>
              </a:prstGeom>
            </p:spPr>
          </p:pic>
          <p:sp>
            <p:nvSpPr>
              <p:cNvPr id="14" name="TextBox 13"/>
              <p:cNvSpPr txBox="1"/>
              <p:nvPr/>
            </p:nvSpPr>
            <p:spPr>
              <a:xfrm>
                <a:off x="7820264" y="1867905"/>
                <a:ext cx="1852998" cy="1804821"/>
              </a:xfrm>
              <a:prstGeom prst="rect">
                <a:avLst/>
              </a:prstGeom>
              <a:noFill/>
            </p:spPr>
            <p:txBody>
              <a:bodyPr wrap="square" rtlCol="0">
                <a:spAutoFit/>
              </a:bodyPr>
              <a:lstStyle/>
              <a:p>
                <a:r>
                  <a:rPr lang="en-US" sz="2000" dirty="0"/>
                  <a:t>Humans like white light, but plants may grow well with other wavelengths</a:t>
                </a:r>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713260" y="1895750"/>
                <a:ext cx="1821975" cy="1774209"/>
              </a:xfrm>
              <a:prstGeom prst="rect">
                <a:avLst/>
              </a:prstGeom>
            </p:spPr>
          </p:pic>
        </p:grpSp>
        <p:sp>
          <p:nvSpPr>
            <p:cNvPr id="35" name="Rounded Rectangle 34"/>
            <p:cNvSpPr/>
            <p:nvPr/>
          </p:nvSpPr>
          <p:spPr>
            <a:xfrm>
              <a:off x="6345345" y="1699604"/>
              <a:ext cx="5632795" cy="22763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nvGrpSpPr>
          <p:cNvPr id="39" name="Group 38"/>
          <p:cNvGrpSpPr>
            <a:grpSpLocks noChangeAspect="1"/>
          </p:cNvGrpSpPr>
          <p:nvPr/>
        </p:nvGrpSpPr>
        <p:grpSpPr>
          <a:xfrm>
            <a:off x="186332" y="1835611"/>
            <a:ext cx="5852160" cy="2056947"/>
            <a:chOff x="333420" y="1094711"/>
            <a:chExt cx="4798134" cy="2484464"/>
          </a:xfrm>
        </p:grpSpPr>
        <p:grpSp>
          <p:nvGrpSpPr>
            <p:cNvPr id="37" name="Group 36"/>
            <p:cNvGrpSpPr/>
            <p:nvPr/>
          </p:nvGrpSpPr>
          <p:grpSpPr>
            <a:xfrm>
              <a:off x="565436" y="1244839"/>
              <a:ext cx="4529003" cy="1554480"/>
              <a:chOff x="565436" y="1244839"/>
              <a:chExt cx="4529003" cy="1554480"/>
            </a:xfrm>
          </p:grpSpPr>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436" y="1244839"/>
                <a:ext cx="756067" cy="1554480"/>
              </a:xfrm>
              <a:prstGeom prst="rect">
                <a:avLst/>
              </a:prstGeom>
            </p:spPr>
          </p:pic>
          <p:sp>
            <p:nvSpPr>
              <p:cNvPr id="11" name="TextBox 10"/>
              <p:cNvSpPr txBox="1"/>
              <p:nvPr/>
            </p:nvSpPr>
            <p:spPr>
              <a:xfrm>
                <a:off x="1326767" y="1758760"/>
                <a:ext cx="2811439" cy="855014"/>
              </a:xfrm>
              <a:prstGeom prst="rect">
                <a:avLst/>
              </a:prstGeom>
              <a:noFill/>
            </p:spPr>
            <p:txBody>
              <a:bodyPr wrap="square" rtlCol="0">
                <a:spAutoFit/>
              </a:bodyPr>
              <a:lstStyle/>
              <a:p>
                <a:r>
                  <a:rPr lang="en-US" sz="2000" dirty="0"/>
                  <a:t>No convection in space so need to mix the air </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5044" y="1381998"/>
                <a:ext cx="979395" cy="1280160"/>
              </a:xfrm>
              <a:prstGeom prst="rect">
                <a:avLst/>
              </a:prstGeom>
            </p:spPr>
          </p:pic>
        </p:grpSp>
        <p:sp>
          <p:nvSpPr>
            <p:cNvPr id="38" name="Rounded Rectangle 37"/>
            <p:cNvSpPr/>
            <p:nvPr/>
          </p:nvSpPr>
          <p:spPr>
            <a:xfrm>
              <a:off x="333420" y="1094711"/>
              <a:ext cx="4798134" cy="24844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cxnSp>
        <p:nvCxnSpPr>
          <p:cNvPr id="33" name="Straight Connector 32"/>
          <p:cNvCxnSpPr/>
          <p:nvPr/>
        </p:nvCxnSpPr>
        <p:spPr>
          <a:xfrm>
            <a:off x="1866900" y="106398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05E59857-3E39-49E1-8358-0F4149E2136C}"/>
              </a:ext>
            </a:extLst>
          </p:cNvPr>
          <p:cNvGrpSpPr>
            <a:grpSpLocks noChangeAspect="1"/>
          </p:cNvGrpSpPr>
          <p:nvPr/>
        </p:nvGrpSpPr>
        <p:grpSpPr>
          <a:xfrm>
            <a:off x="1855349" y="3188891"/>
            <a:ext cx="1463038" cy="608054"/>
            <a:chOff x="3810345" y="4989007"/>
            <a:chExt cx="1320071" cy="464302"/>
          </a:xfrm>
        </p:grpSpPr>
        <p:sp>
          <p:nvSpPr>
            <p:cNvPr id="36" name="Oval 35">
              <a:extLst>
                <a:ext uri="{FF2B5EF4-FFF2-40B4-BE49-F238E27FC236}">
                  <a16:creationId xmlns:a16="http://schemas.microsoft.com/office/drawing/2014/main" id="{ED349010-4FA5-4E08-B3D8-3DE2F0325AC0}"/>
                </a:ext>
              </a:extLst>
            </p:cNvPr>
            <p:cNvSpPr/>
            <p:nvPr/>
          </p:nvSpPr>
          <p:spPr>
            <a:xfrm>
              <a:off x="3810345" y="5014612"/>
              <a:ext cx="725482" cy="43869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O</a:t>
              </a:r>
              <a:r>
                <a:rPr lang="en-US" sz="2000" b="1" baseline="-25000" dirty="0">
                  <a:solidFill>
                    <a:schemeClr val="bg1"/>
                  </a:solidFill>
                </a:rPr>
                <a:t>2</a:t>
              </a:r>
            </a:p>
          </p:txBody>
        </p:sp>
        <p:pic>
          <p:nvPicPr>
            <p:cNvPr id="40" name="Picture 39">
              <a:extLst>
                <a:ext uri="{FF2B5EF4-FFF2-40B4-BE49-F238E27FC236}">
                  <a16:creationId xmlns:a16="http://schemas.microsoft.com/office/drawing/2014/main" id="{B2C7AEB6-6E9C-47C9-A9CE-7E74BD5C4C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5174" y="4989007"/>
              <a:ext cx="735242" cy="448095"/>
            </a:xfrm>
            <a:prstGeom prst="rect">
              <a:avLst/>
            </a:prstGeom>
          </p:spPr>
        </p:pic>
      </p:grpSp>
    </p:spTree>
    <p:extLst>
      <p:ext uri="{BB962C8B-B14F-4D97-AF65-F5344CB8AC3E}">
        <p14:creationId xmlns:p14="http://schemas.microsoft.com/office/powerpoint/2010/main" val="3712726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27DD3E-7507-4014-B155-B7F3ED207914}"/>
              </a:ext>
            </a:extLst>
          </p:cNvPr>
          <p:cNvSpPr txBox="1">
            <a:spLocks noGrp="1"/>
          </p:cNvSpPr>
          <p:nvPr>
            <p:ph type="title"/>
          </p:nvPr>
        </p:nvSpPr>
        <p:spPr>
          <a:xfrm>
            <a:off x="838200" y="-169125"/>
            <a:ext cx="10515600" cy="1325563"/>
          </a:xfrm>
          <a:prstGeom prst="rect">
            <a:avLst/>
          </a:prstGeom>
        </p:spPr>
        <p:txBody>
          <a:bodyPr>
            <a:norm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sz="4000" dirty="0">
                <a:solidFill>
                  <a:schemeClr val="tx1"/>
                </a:solidFill>
                <a:effectLst>
                  <a:outerShdw blurRad="38100" dist="38100" dir="2700000" algn="tl">
                    <a:srgbClr val="000000">
                      <a:alpha val="43137"/>
                    </a:srgbClr>
                  </a:outerShdw>
                </a:effectLst>
                <a:latin typeface="+mn-lt"/>
              </a:rPr>
              <a:t>Space Crop Production Challenges</a:t>
            </a:r>
          </a:p>
        </p:txBody>
      </p:sp>
      <p:cxnSp>
        <p:nvCxnSpPr>
          <p:cNvPr id="5" name="Straight Connector 4">
            <a:extLst>
              <a:ext uri="{FF2B5EF4-FFF2-40B4-BE49-F238E27FC236}">
                <a16:creationId xmlns:a16="http://schemas.microsoft.com/office/drawing/2014/main" id="{F0D6347C-FCFF-4492-A516-9938DCCAEABD}"/>
              </a:ext>
            </a:extLst>
          </p:cNvPr>
          <p:cNvCxnSpPr>
            <a:cxnSpLocks/>
          </p:cNvCxnSpPr>
          <p:nvPr/>
        </p:nvCxnSpPr>
        <p:spPr>
          <a:xfrm>
            <a:off x="2796745" y="767617"/>
            <a:ext cx="6573796"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F4F1890-EEDE-421B-BDBF-426E3A7D1E7E}"/>
              </a:ext>
            </a:extLst>
          </p:cNvPr>
          <p:cNvSpPr/>
          <p:nvPr/>
        </p:nvSpPr>
        <p:spPr>
          <a:xfrm>
            <a:off x="2750794" y="807441"/>
            <a:ext cx="4269465" cy="4224530"/>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2DD2EC7-0F46-45DD-A041-F6AFB25EC592}"/>
              </a:ext>
            </a:extLst>
          </p:cNvPr>
          <p:cNvSpPr/>
          <p:nvPr/>
        </p:nvSpPr>
        <p:spPr>
          <a:xfrm>
            <a:off x="5097037" y="807441"/>
            <a:ext cx="4174004" cy="4134944"/>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1D07DAD-8A66-48E8-BA6B-28B9B91D1B59}"/>
              </a:ext>
            </a:extLst>
          </p:cNvPr>
          <p:cNvSpPr/>
          <p:nvPr/>
        </p:nvSpPr>
        <p:spPr>
          <a:xfrm>
            <a:off x="4151399" y="2401002"/>
            <a:ext cx="4199828" cy="4235236"/>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CE484B-77E9-49FB-96E7-8C4FFF45A81E}"/>
              </a:ext>
            </a:extLst>
          </p:cNvPr>
          <p:cNvSpPr txBox="1"/>
          <p:nvPr/>
        </p:nvSpPr>
        <p:spPr>
          <a:xfrm>
            <a:off x="3769717" y="1005162"/>
            <a:ext cx="167065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Deep Space</a:t>
            </a:r>
          </a:p>
        </p:txBody>
      </p:sp>
      <p:sp>
        <p:nvSpPr>
          <p:cNvPr id="23" name="TextBox 22">
            <a:extLst>
              <a:ext uri="{FF2B5EF4-FFF2-40B4-BE49-F238E27FC236}">
                <a16:creationId xmlns:a16="http://schemas.microsoft.com/office/drawing/2014/main" id="{CD37790F-1A6A-40E6-914B-4AC6C0216292}"/>
              </a:ext>
            </a:extLst>
          </p:cNvPr>
          <p:cNvSpPr txBox="1"/>
          <p:nvPr/>
        </p:nvSpPr>
        <p:spPr>
          <a:xfrm>
            <a:off x="7124381" y="1034763"/>
            <a:ext cx="11335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Surface</a:t>
            </a:r>
          </a:p>
        </p:txBody>
      </p:sp>
      <p:sp>
        <p:nvSpPr>
          <p:cNvPr id="24" name="TextBox 23">
            <a:extLst>
              <a:ext uri="{FF2B5EF4-FFF2-40B4-BE49-F238E27FC236}">
                <a16:creationId xmlns:a16="http://schemas.microsoft.com/office/drawing/2014/main" id="{0089000D-796A-4778-8CB5-FBC48165E945}"/>
              </a:ext>
            </a:extLst>
          </p:cNvPr>
          <p:cNvSpPr txBox="1"/>
          <p:nvPr/>
        </p:nvSpPr>
        <p:spPr>
          <a:xfrm>
            <a:off x="5830741" y="6078834"/>
            <a:ext cx="78361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Crop</a:t>
            </a:r>
          </a:p>
        </p:txBody>
      </p:sp>
      <p:sp>
        <p:nvSpPr>
          <p:cNvPr id="25" name="TextBox 24">
            <a:extLst>
              <a:ext uri="{FF2B5EF4-FFF2-40B4-BE49-F238E27FC236}">
                <a16:creationId xmlns:a16="http://schemas.microsoft.com/office/drawing/2014/main" id="{174DA4DB-7CE2-4F5E-9802-98EF2926DBC0}"/>
              </a:ext>
            </a:extLst>
          </p:cNvPr>
          <p:cNvSpPr txBox="1"/>
          <p:nvPr/>
        </p:nvSpPr>
        <p:spPr>
          <a:xfrm>
            <a:off x="3326592" y="1603514"/>
            <a:ext cx="2085699" cy="923330"/>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Microgravity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Fluid movement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No convection</a:t>
            </a:r>
          </a:p>
        </p:txBody>
      </p:sp>
      <p:sp>
        <p:nvSpPr>
          <p:cNvPr id="26" name="TextBox 25">
            <a:extLst>
              <a:ext uri="{FF2B5EF4-FFF2-40B4-BE49-F238E27FC236}">
                <a16:creationId xmlns:a16="http://schemas.microsoft.com/office/drawing/2014/main" id="{431B8328-18E9-462E-8159-910B1CEDD595}"/>
              </a:ext>
            </a:extLst>
          </p:cNvPr>
          <p:cNvSpPr txBox="1"/>
          <p:nvPr/>
        </p:nvSpPr>
        <p:spPr>
          <a:xfrm>
            <a:off x="5620550" y="986306"/>
            <a:ext cx="2127057" cy="1754326"/>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Water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      Recycling</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Radiation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Pressure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Micrometeorites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prstClr val="white"/>
              </a:solidFill>
              <a:effectLst/>
              <a:uLnTx/>
              <a:uFillTx/>
            </a:endParaRPr>
          </a:p>
        </p:txBody>
      </p:sp>
      <p:sp>
        <p:nvSpPr>
          <p:cNvPr id="27" name="TextBox 26">
            <a:extLst>
              <a:ext uri="{FF2B5EF4-FFF2-40B4-BE49-F238E27FC236}">
                <a16:creationId xmlns:a16="http://schemas.microsoft.com/office/drawing/2014/main" id="{8D83F6B6-60E0-46E2-B70D-5C0CB06CD45F}"/>
              </a:ext>
            </a:extLst>
          </p:cNvPr>
          <p:cNvSpPr txBox="1"/>
          <p:nvPr/>
        </p:nvSpPr>
        <p:spPr>
          <a:xfrm>
            <a:off x="7016206" y="1576555"/>
            <a:ext cx="1854995" cy="954107"/>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Dust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Partial gravity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endParaRPr>
          </a:p>
        </p:txBody>
      </p:sp>
      <p:sp>
        <p:nvSpPr>
          <p:cNvPr id="28" name="TextBox 27">
            <a:extLst>
              <a:ext uri="{FF2B5EF4-FFF2-40B4-BE49-F238E27FC236}">
                <a16:creationId xmlns:a16="http://schemas.microsoft.com/office/drawing/2014/main" id="{CD7F11C4-F690-48BF-8C04-9DAA279B6E6A}"/>
              </a:ext>
            </a:extLst>
          </p:cNvPr>
          <p:cNvSpPr txBox="1"/>
          <p:nvPr/>
        </p:nvSpPr>
        <p:spPr>
          <a:xfrm>
            <a:off x="4885526" y="4974245"/>
            <a:ext cx="3554119" cy="120032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Productivity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Stress tolerance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Environmental optimization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Crop scheduling</a:t>
            </a:r>
          </a:p>
        </p:txBody>
      </p:sp>
      <p:sp>
        <p:nvSpPr>
          <p:cNvPr id="29" name="TextBox 28">
            <a:extLst>
              <a:ext uri="{FF2B5EF4-FFF2-40B4-BE49-F238E27FC236}">
                <a16:creationId xmlns:a16="http://schemas.microsoft.com/office/drawing/2014/main" id="{ECF13DD4-3124-40D5-90B1-ADDF596399C5}"/>
              </a:ext>
            </a:extLst>
          </p:cNvPr>
          <p:cNvSpPr txBox="1"/>
          <p:nvPr/>
        </p:nvSpPr>
        <p:spPr>
          <a:xfrm>
            <a:off x="5357906" y="2497782"/>
            <a:ext cx="3094117" cy="2862322"/>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Plant Size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High CO</a:t>
            </a:r>
            <a:r>
              <a:rPr kumimoji="0" lang="en-US" sz="1800" b="1" i="0" u="none" strike="noStrike" kern="0" cap="none" spc="0" normalizeH="0" baseline="-25000" noProof="0" dirty="0">
                <a:ln>
                  <a:noFill/>
                </a:ln>
                <a:solidFill>
                  <a:prstClr val="white"/>
                </a:solidFill>
                <a:effectLst/>
                <a:uLnTx/>
                <a:uFillTx/>
              </a:rPr>
              <a:t>2</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Food Safety &amp; Microbiome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Nutrient output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Sustainability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Abiotic stresses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Vehicle resources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Crew time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Waste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94471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nstott\Desktop\s133e010480.jpg">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27340" y="0"/>
            <a:ext cx="10337321" cy="6858000"/>
          </a:xfrm>
          <a:prstGeom prst="rect">
            <a:avLst/>
          </a:prstGeom>
          <a:noFill/>
          <a:ln w="9525">
            <a:noFill/>
            <a:miter lim="800000"/>
            <a:headEnd/>
            <a:tailEnd/>
          </a:ln>
        </p:spPr>
      </p:pic>
      <p:sp>
        <p:nvSpPr>
          <p:cNvPr id="5" name="TextBox 4"/>
          <p:cNvSpPr txBox="1"/>
          <p:nvPr/>
        </p:nvSpPr>
        <p:spPr>
          <a:xfrm>
            <a:off x="1828800" y="164177"/>
            <a:ext cx="8534400" cy="584775"/>
          </a:xfrm>
          <a:prstGeom prst="rect">
            <a:avLst/>
          </a:prstGeom>
          <a:noFill/>
        </p:spPr>
        <p:txBody>
          <a:bodyPr wrap="square">
            <a:spAutoFit/>
          </a:bodyPr>
          <a:lstStyle/>
          <a:p>
            <a:pPr algn="ctr">
              <a:defRPr/>
            </a:pPr>
            <a:r>
              <a:rPr lang="en-US" sz="3200" i="1" dirty="0">
                <a:ln w="12700">
                  <a:solidFill>
                    <a:schemeClr val="tx2">
                      <a:satMod val="155000"/>
                    </a:schemeClr>
                  </a:solidFill>
                  <a:prstDash val="solid"/>
                </a:ln>
                <a:latin typeface="Arial Black" panose="020B0A04020102020204" pitchFamily="34" charset="0"/>
              </a:rPr>
              <a:t>The International Space Station</a:t>
            </a:r>
          </a:p>
        </p:txBody>
      </p:sp>
    </p:spTree>
    <p:extLst>
      <p:ext uri="{BB962C8B-B14F-4D97-AF65-F5344CB8AC3E}">
        <p14:creationId xmlns:p14="http://schemas.microsoft.com/office/powerpoint/2010/main" val="3789657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8F97B7C5-B6F5-404A-B5DA-CA21CA92E4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84"/>
          <a:stretch/>
        </p:blipFill>
        <p:spPr>
          <a:xfrm rot="21420834">
            <a:off x="634704" y="1052247"/>
            <a:ext cx="3514728"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B5601DAF-1521-4F0D-9B1F-91740B99D4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27" r="10519" b="13577"/>
          <a:stretch/>
        </p:blipFill>
        <p:spPr>
          <a:xfrm rot="609851">
            <a:off x="7791016" y="856052"/>
            <a:ext cx="3483959"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id="{70C14F03-7ECE-4901-BCE5-A9A709C1DC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33" t="5025" r="109" b="3026"/>
          <a:stretch/>
        </p:blipFill>
        <p:spPr>
          <a:xfrm>
            <a:off x="5099022" y="1917286"/>
            <a:ext cx="1993956" cy="1200216"/>
          </a:xfrm>
          <a:prstGeom prst="ellipse">
            <a:avLst/>
          </a:prstGeom>
          <a:ln>
            <a:noFill/>
          </a:ln>
          <a:effectLst>
            <a:softEdge rad="112500"/>
          </a:effectLst>
        </p:spPr>
      </p:pic>
      <p:pic>
        <p:nvPicPr>
          <p:cNvPr id="18" name="Picture 17">
            <a:extLst>
              <a:ext uri="{FF2B5EF4-FFF2-40B4-BE49-F238E27FC236}">
                <a16:creationId xmlns:a16="http://schemas.microsoft.com/office/drawing/2014/main" id="{C6393CB9-00F7-4A60-AF9A-FE543B2F7C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210"/>
          <a:stretch/>
        </p:blipFill>
        <p:spPr>
          <a:xfrm>
            <a:off x="7595962" y="3698029"/>
            <a:ext cx="3447815"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picture containing logo&#10;&#10;Description automatically generated">
            <a:extLst>
              <a:ext uri="{FF2B5EF4-FFF2-40B4-BE49-F238E27FC236}">
                <a16:creationId xmlns:a16="http://schemas.microsoft.com/office/drawing/2014/main" id="{94A4F28B-BCF9-44C1-8C23-FA5EF196CF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880" y="4991570"/>
            <a:ext cx="1920240" cy="1086682"/>
          </a:xfrm>
          <a:prstGeom prst="ellipse">
            <a:avLst/>
          </a:prstGeom>
        </p:spPr>
      </p:pic>
      <p:sp>
        <p:nvSpPr>
          <p:cNvPr id="2" name="Title 1">
            <a:extLst>
              <a:ext uri="{FF2B5EF4-FFF2-40B4-BE49-F238E27FC236}">
                <a16:creationId xmlns:a16="http://schemas.microsoft.com/office/drawing/2014/main" id="{56E57B38-8C61-4DAE-ADBD-B68C061921EC}"/>
              </a:ext>
            </a:extLst>
          </p:cNvPr>
          <p:cNvSpPr>
            <a:spLocks noGrp="1"/>
          </p:cNvSpPr>
          <p:nvPr>
            <p:ph type="title"/>
          </p:nvPr>
        </p:nvSpPr>
        <p:spPr>
          <a:xfrm>
            <a:off x="0" y="27660"/>
            <a:ext cx="12192000" cy="1325563"/>
          </a:xfrm>
        </p:spPr>
        <p:txBody>
          <a:bodyPr/>
          <a:lstStyle/>
          <a:p>
            <a:pPr algn="ctr"/>
            <a:r>
              <a:rPr lang="en-US" dirty="0"/>
              <a:t>Current NASA Large Plant Research Capabilities On ISS</a:t>
            </a:r>
          </a:p>
        </p:txBody>
      </p:sp>
      <p:pic>
        <p:nvPicPr>
          <p:cNvPr id="10" name="Picture 9">
            <a:extLst>
              <a:ext uri="{FF2B5EF4-FFF2-40B4-BE49-F238E27FC236}">
                <a16:creationId xmlns:a16="http://schemas.microsoft.com/office/drawing/2014/main" id="{A1EF453E-453A-44C8-8B2D-EB54D89F30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64466">
            <a:off x="837252" y="4150957"/>
            <a:ext cx="3703321" cy="24688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31823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714500" y="0"/>
            <a:ext cx="8763000" cy="769441"/>
          </a:xfrm>
          <a:prstGeom prst="rect">
            <a:avLst/>
          </a:prstGeom>
          <a:noFill/>
        </p:spPr>
        <p:txBody>
          <a:bodyPr wrap="square">
            <a:spAutoFit/>
          </a:bodyPr>
          <a:lstStyle/>
          <a:p>
            <a:pPr algn="ctr">
              <a:defRPr/>
            </a:pPr>
            <a:r>
              <a:rPr lang="en-US" sz="4400" dirty="0">
                <a:effectLst>
                  <a:outerShdw blurRad="38100" dist="38100" dir="2700000" algn="tl">
                    <a:srgbClr val="000000">
                      <a:alpha val="43137"/>
                    </a:srgbClr>
                  </a:outerShdw>
                </a:effectLst>
                <a:latin typeface="+mj-lt"/>
              </a:rPr>
              <a:t>Veggie on ISS</a:t>
            </a:r>
          </a:p>
        </p:txBody>
      </p:sp>
      <p:pic>
        <p:nvPicPr>
          <p:cNvPr id="3075" name="Picture 3" descr="C:\Users\tmsmith1\Documents\CASIS\VEGGIE\iss039e019414 Rick working in Columbu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56608" y="688988"/>
            <a:ext cx="10078785" cy="612648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194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p:nvPr/>
        </p:nvCxnSpPr>
        <p:spPr>
          <a:xfrm>
            <a:off x="1866900" y="9693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Red_Lettuce1080p">
            <a:hlinkClick r:id="" action="ppaction://media"/>
          </p:cNvPr>
          <p:cNvPicPr>
            <a:picLocks noChangeAspect="1"/>
          </p:cNvPicPr>
          <p:nvPr>
            <a:vide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962603" y="1082928"/>
            <a:ext cx="10266794" cy="5775072"/>
          </a:xfrm>
          <a:prstGeom prst="rect">
            <a:avLst/>
          </a:prstGeom>
          <a:ln>
            <a:solidFill>
              <a:srgbClr val="00B0F0"/>
            </a:solidFill>
          </a:ln>
        </p:spPr>
      </p:pic>
      <p:sp>
        <p:nvSpPr>
          <p:cNvPr id="5" name="Title 1"/>
          <p:cNvSpPr>
            <a:spLocks noGrp="1"/>
          </p:cNvSpPr>
          <p:nvPr>
            <p:ph type="title"/>
          </p:nvPr>
        </p:nvSpPr>
        <p:spPr>
          <a:xfrm>
            <a:off x="1981200" y="-22797"/>
            <a:ext cx="8229600" cy="1143000"/>
          </a:xfrm>
        </p:spPr>
        <p:txBody>
          <a:bodyPr/>
          <a:lstStyle/>
          <a:p>
            <a:r>
              <a:rPr lang="en-US" sz="4000" dirty="0"/>
              <a:t>VEG-01B Harvest (August 2015)</a:t>
            </a:r>
          </a:p>
        </p:txBody>
      </p:sp>
    </p:spTree>
    <p:extLst>
      <p:ext uri="{BB962C8B-B14F-4D97-AF65-F5344CB8AC3E}">
        <p14:creationId xmlns:p14="http://schemas.microsoft.com/office/powerpoint/2010/main" val="10986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866900" y="857258"/>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214419" y="931170"/>
            <a:ext cx="7886388" cy="5852160"/>
          </a:xfrm>
          <a:prstGeom prst="rect">
            <a:avLst/>
          </a:prstGeom>
          <a:ln>
            <a:solidFill>
              <a:srgbClr val="00B0F0"/>
            </a:solidFill>
          </a:ln>
        </p:spPr>
      </p:pic>
      <p:sp>
        <p:nvSpPr>
          <p:cNvPr id="7" name="Title 1"/>
          <p:cNvSpPr>
            <a:spLocks noGrp="1"/>
          </p:cNvSpPr>
          <p:nvPr>
            <p:ph type="title"/>
          </p:nvPr>
        </p:nvSpPr>
        <p:spPr>
          <a:xfrm>
            <a:off x="1924050" y="-74514"/>
            <a:ext cx="8343900" cy="1143000"/>
          </a:xfrm>
        </p:spPr>
        <p:txBody>
          <a:bodyPr/>
          <a:lstStyle/>
          <a:p>
            <a:pPr algn="ctr"/>
            <a:r>
              <a:rPr lang="en-US" dirty="0"/>
              <a:t>A Tale of Two Veggies</a:t>
            </a:r>
          </a:p>
        </p:txBody>
      </p:sp>
    </p:spTree>
    <p:extLst>
      <p:ext uri="{BB962C8B-B14F-4D97-AF65-F5344CB8AC3E}">
        <p14:creationId xmlns:p14="http://schemas.microsoft.com/office/powerpoint/2010/main" val="2953870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282" y="79396"/>
            <a:ext cx="8511436" cy="1143000"/>
          </a:xfrm>
        </p:spPr>
        <p:txBody>
          <a:bodyPr/>
          <a:lstStyle/>
          <a:p>
            <a:pPr algn="ctr"/>
            <a:r>
              <a:rPr lang="en-US" dirty="0"/>
              <a:t>VEG-03 Crop Testing</a:t>
            </a:r>
          </a:p>
        </p:txBody>
      </p:sp>
      <p:sp>
        <p:nvSpPr>
          <p:cNvPr id="3" name="Content Placeholder 2"/>
          <p:cNvSpPr>
            <a:spLocks noGrp="1"/>
          </p:cNvSpPr>
          <p:nvPr>
            <p:ph idx="1"/>
          </p:nvPr>
        </p:nvSpPr>
        <p:spPr>
          <a:xfrm>
            <a:off x="469618" y="1564639"/>
            <a:ext cx="5239407" cy="4905109"/>
          </a:xfrm>
        </p:spPr>
        <p:txBody>
          <a:bodyPr>
            <a:normAutofit/>
          </a:bodyPr>
          <a:lstStyle/>
          <a:p>
            <a:r>
              <a:rPr lang="en-US" dirty="0"/>
              <a:t>Red Russian Kale</a:t>
            </a:r>
          </a:p>
          <a:p>
            <a:r>
              <a:rPr lang="en-US" dirty="0">
                <a:solidFill>
                  <a:srgbClr val="00B0F0"/>
                </a:solidFill>
              </a:rPr>
              <a:t>*Dragoon Lettuce</a:t>
            </a:r>
          </a:p>
          <a:p>
            <a:r>
              <a:rPr lang="en-US" dirty="0"/>
              <a:t>Wasabi Mustard </a:t>
            </a:r>
          </a:p>
          <a:p>
            <a:r>
              <a:rPr lang="en-US" dirty="0">
                <a:solidFill>
                  <a:srgbClr val="00B0F0"/>
                </a:solidFill>
              </a:rPr>
              <a:t>*Extra Dwarf Pak Choy</a:t>
            </a:r>
          </a:p>
          <a:p>
            <a:r>
              <a:rPr lang="en-US" dirty="0"/>
              <a:t>Amara Mustard</a:t>
            </a:r>
          </a:p>
          <a:p>
            <a:pPr marL="0" indent="0">
              <a:buNone/>
            </a:pPr>
            <a:endParaRPr lang="en-US" dirty="0">
              <a:solidFill>
                <a:srgbClr val="00B0F0"/>
              </a:solidFill>
            </a:endParaRPr>
          </a:p>
          <a:p>
            <a:endParaRPr lang="en-US" dirty="0">
              <a:solidFill>
                <a:srgbClr val="00B0F0"/>
              </a:solidFill>
            </a:endParaRPr>
          </a:p>
          <a:p>
            <a:endParaRPr lang="en-US" dirty="0">
              <a:solidFill>
                <a:srgbClr val="00B0F0"/>
              </a:solidFill>
            </a:endParaRPr>
          </a:p>
          <a:p>
            <a:endParaRPr lang="en-US" dirty="0"/>
          </a:p>
        </p:txBody>
      </p:sp>
      <p:cxnSp>
        <p:nvCxnSpPr>
          <p:cNvPr id="5" name="Straight Connector 4"/>
          <p:cNvCxnSpPr/>
          <p:nvPr/>
        </p:nvCxnSpPr>
        <p:spPr>
          <a:xfrm>
            <a:off x="1781175" y="966394"/>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9915" y="1488128"/>
            <a:ext cx="2078181" cy="2286000"/>
          </a:xfrm>
          <a:prstGeom prst="rect">
            <a:avLst/>
          </a:prstGeom>
          <a:ln>
            <a:solidFill>
              <a:srgbClr val="00B0F0"/>
            </a:solidFill>
          </a:ln>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40666" y="1488128"/>
            <a:ext cx="2275702" cy="2286000"/>
          </a:xfrm>
          <a:prstGeom prst="rect">
            <a:avLst/>
          </a:prstGeom>
          <a:ln>
            <a:solidFill>
              <a:srgbClr val="00B0F0"/>
            </a:solidFill>
          </a:ln>
        </p:spPr>
      </p:pic>
      <p:pic>
        <p:nvPicPr>
          <p:cNvPr id="39" name="Picture 38">
            <a:extLst>
              <a:ext uri="{FF2B5EF4-FFF2-40B4-BE49-F238E27FC236}">
                <a16:creationId xmlns:a16="http://schemas.microsoft.com/office/drawing/2014/main" id="{58454C9E-1D31-2D4F-8A16-8943AE6BED6A}"/>
              </a:ext>
              <a:ext uri="{147F2762-F138-4A5C-976F-8EAC2B608ADB}">
                <a16:predDERef xmlns:a16="http://schemas.microsoft.com/office/drawing/2014/main" pred="{DAE44CF0-9B50-4944-91C0-3B94086B11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38937" y="1488128"/>
            <a:ext cx="2400875" cy="2286000"/>
          </a:xfrm>
          <a:prstGeom prst="rect">
            <a:avLst/>
          </a:prstGeom>
          <a:ln>
            <a:solidFill>
              <a:srgbClr val="00B0F0"/>
            </a:solidFill>
          </a:ln>
        </p:spPr>
      </p:pic>
      <p:pic>
        <p:nvPicPr>
          <p:cNvPr id="40" name="Picture 3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49008" y="3844197"/>
            <a:ext cx="2254687" cy="2286000"/>
          </a:xfrm>
          <a:prstGeom prst="rect">
            <a:avLst/>
          </a:prstGeom>
          <a:ln>
            <a:solidFill>
              <a:srgbClr val="00B0F0"/>
            </a:solidFill>
          </a:ln>
        </p:spPr>
      </p:pic>
      <p:pic>
        <p:nvPicPr>
          <p:cNvPr id="6" name="Picture 5" descr="A picture containing purple, arranged&#10;&#10;Description automatically generated">
            <a:extLst>
              <a:ext uri="{FF2B5EF4-FFF2-40B4-BE49-F238E27FC236}">
                <a16:creationId xmlns:a16="http://schemas.microsoft.com/office/drawing/2014/main" id="{3CE8E174-62E2-4AEF-A20E-0A7BAD4391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316" t="50855" r="34775" b="8596"/>
          <a:stretch/>
        </p:blipFill>
        <p:spPr>
          <a:xfrm>
            <a:off x="5440236" y="3844197"/>
            <a:ext cx="2275702" cy="2286000"/>
          </a:xfrm>
          <a:prstGeom prst="rect">
            <a:avLst/>
          </a:prstGeom>
          <a:ln>
            <a:solidFill>
              <a:srgbClr val="00B0F0"/>
            </a:solidFill>
          </a:ln>
        </p:spPr>
      </p:pic>
      <p:sp>
        <p:nvSpPr>
          <p:cNvPr id="10" name="TextBox 9">
            <a:extLst>
              <a:ext uri="{FF2B5EF4-FFF2-40B4-BE49-F238E27FC236}">
                <a16:creationId xmlns:a16="http://schemas.microsoft.com/office/drawing/2014/main" id="{325B39EB-7C48-48D7-896F-54A79F657746}"/>
              </a:ext>
            </a:extLst>
          </p:cNvPr>
          <p:cNvSpPr txBox="1"/>
          <p:nvPr/>
        </p:nvSpPr>
        <p:spPr>
          <a:xfrm>
            <a:off x="306330" y="4987197"/>
            <a:ext cx="6961356" cy="523220"/>
          </a:xfrm>
          <a:prstGeom prst="rect">
            <a:avLst/>
          </a:prstGeom>
          <a:noFill/>
        </p:spPr>
        <p:txBody>
          <a:bodyPr wrap="square" rtlCol="0">
            <a:spAutoFit/>
          </a:bodyPr>
          <a:lstStyle/>
          <a:p>
            <a:r>
              <a:rPr lang="en-US" sz="2800" dirty="0">
                <a:solidFill>
                  <a:srgbClr val="00B0F0"/>
                </a:solidFill>
              </a:rPr>
              <a:t>*= Student Selected Crops!</a:t>
            </a:r>
            <a:r>
              <a:rPr lang="en-US" sz="2800" dirty="0"/>
              <a:t> </a:t>
            </a:r>
          </a:p>
        </p:txBody>
      </p:sp>
    </p:spTree>
    <p:extLst>
      <p:ext uri="{BB962C8B-B14F-4D97-AF65-F5344CB8AC3E}">
        <p14:creationId xmlns:p14="http://schemas.microsoft.com/office/powerpoint/2010/main" val="385832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734" y="-106214"/>
            <a:ext cx="8734532" cy="1325563"/>
          </a:xfrm>
        </p:spPr>
        <p:txBody>
          <a:bodyPr/>
          <a:lstStyle/>
          <a:p>
            <a:pPr algn="ctr"/>
            <a:r>
              <a:rPr lang="en-US" dirty="0"/>
              <a:t>VEG-04</a:t>
            </a:r>
          </a:p>
        </p:txBody>
      </p:sp>
      <p:cxnSp>
        <p:nvCxnSpPr>
          <p:cNvPr id="4" name="Straight Connector 3"/>
          <p:cNvCxnSpPr/>
          <p:nvPr/>
        </p:nvCxnSpPr>
        <p:spPr>
          <a:xfrm>
            <a:off x="1866900" y="98681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0145" y="1509322"/>
            <a:ext cx="3810744" cy="3416320"/>
          </a:xfrm>
          <a:prstGeom prst="rect">
            <a:avLst/>
          </a:prstGeom>
          <a:noFill/>
        </p:spPr>
        <p:txBody>
          <a:bodyPr wrap="square" rtlCol="0">
            <a:spAutoFit/>
          </a:bodyPr>
          <a:lstStyle/>
          <a:p>
            <a:r>
              <a:rPr lang="en-US" sz="2400" dirty="0"/>
              <a:t>Research to study the impacts of Red: Blue: Green light ratios on Mizuna crop growth, nutrient composition, organoleptic appeal and microbial food safety with additional assessments of crew behavioral health.</a:t>
            </a:r>
          </a:p>
        </p:txBody>
      </p:sp>
      <p:sp>
        <p:nvSpPr>
          <p:cNvPr id="8" name="TextBox 7"/>
          <p:cNvSpPr txBox="1"/>
          <p:nvPr/>
        </p:nvSpPr>
        <p:spPr>
          <a:xfrm>
            <a:off x="251082" y="5451920"/>
            <a:ext cx="3231636" cy="1015663"/>
          </a:xfrm>
          <a:prstGeom prst="rect">
            <a:avLst/>
          </a:prstGeom>
          <a:noFill/>
        </p:spPr>
        <p:txBody>
          <a:bodyPr wrap="square" rtlCol="0">
            <a:spAutoFit/>
          </a:bodyPr>
          <a:lstStyle/>
          <a:p>
            <a:r>
              <a:rPr lang="en-US" sz="2000" dirty="0"/>
              <a:t>Collaboration between KSC, JSC, Purdue University and Sierra Space</a:t>
            </a:r>
          </a:p>
        </p:txBody>
      </p:sp>
      <p:pic>
        <p:nvPicPr>
          <p:cNvPr id="5" name="Picture 4">
            <a:extLst>
              <a:ext uri="{FF2B5EF4-FFF2-40B4-BE49-F238E27FC236}">
                <a16:creationId xmlns:a16="http://schemas.microsoft.com/office/drawing/2014/main" id="{CB8C8BF4-B0E8-46E3-A28E-C061D5268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928" y="834415"/>
            <a:ext cx="3539744" cy="5943600"/>
          </a:xfrm>
          <a:prstGeom prst="rect">
            <a:avLst/>
          </a:prstGeom>
          <a:ln>
            <a:solidFill>
              <a:srgbClr val="00B0F0"/>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633" y="1348663"/>
            <a:ext cx="7680960" cy="5120640"/>
          </a:xfrm>
          <a:prstGeom prst="rect">
            <a:avLst/>
          </a:prstGeom>
          <a:ln>
            <a:solidFill>
              <a:srgbClr val="00B0F0"/>
            </a:solidFill>
          </a:ln>
        </p:spPr>
      </p:pic>
    </p:spTree>
    <p:extLst>
      <p:ext uri="{BB962C8B-B14F-4D97-AF65-F5344CB8AC3E}">
        <p14:creationId xmlns:p14="http://schemas.microsoft.com/office/powerpoint/2010/main" val="305090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89438"/>
            <a:ext cx="6172200" cy="857250"/>
          </a:xfrm>
        </p:spPr>
        <p:txBody>
          <a:bodyPr/>
          <a:lstStyle/>
          <a:p>
            <a:r>
              <a:rPr lang="en-US" dirty="0"/>
              <a:t>VEG-04 Crew Engagement</a:t>
            </a:r>
          </a:p>
        </p:txBody>
      </p:sp>
      <p:cxnSp>
        <p:nvCxnSpPr>
          <p:cNvPr id="6" name="Straight Connector 5"/>
          <p:cNvCxnSpPr/>
          <p:nvPr/>
        </p:nvCxnSpPr>
        <p:spPr>
          <a:xfrm>
            <a:off x="2924175" y="866264"/>
            <a:ext cx="634365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0270" y="1453507"/>
            <a:ext cx="5383660" cy="3550610"/>
          </a:xfrm>
          <a:prstGeom prst="rect">
            <a:avLst/>
          </a:prstGeom>
          <a:ln>
            <a:solidFill>
              <a:schemeClr val="accent1"/>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9820" y="1091724"/>
            <a:ext cx="5536180" cy="3732417"/>
          </a:xfrm>
          <a:prstGeom prst="rect">
            <a:avLst/>
          </a:prstGeom>
          <a:ln>
            <a:solidFill>
              <a:schemeClr val="accent1"/>
            </a:solidFill>
          </a:ln>
        </p:spPr>
      </p:pic>
      <p:pic>
        <p:nvPicPr>
          <p:cNvPr id="7" name="Picture 6">
            <a:extLst>
              <a:ext uri="{FF2B5EF4-FFF2-40B4-BE49-F238E27FC236}">
                <a16:creationId xmlns:a16="http://schemas.microsoft.com/office/drawing/2014/main" id="{E8C508B0-0CFE-4E52-AF21-328FB6CBA91F}"/>
              </a:ext>
            </a:extLst>
          </p:cNvPr>
          <p:cNvPicPr>
            <a:picLocks noChangeAspect="1"/>
          </p:cNvPicPr>
          <p:nvPr/>
        </p:nvPicPr>
        <p:blipFill rotWithShape="1">
          <a:blip r:embed="rId5" cstate="print">
            <a:lum bright="4000"/>
            <a:extLst>
              <a:ext uri="{BEBA8EAE-BF5A-486C-A8C5-ECC9F3942E4B}">
                <a14:imgProps xmlns:a14="http://schemas.microsoft.com/office/drawing/2010/main">
                  <a14:imgLayer r:embed="rId6">
                    <a14:imgEffect>
                      <a14:brightnessContrast bright="3000"/>
                    </a14:imgEffect>
                  </a14:imgLayer>
                </a14:imgProps>
              </a:ext>
              <a:ext uri="{28A0092B-C50C-407E-A947-70E740481C1C}">
                <a14:useLocalDpi xmlns:a14="http://schemas.microsoft.com/office/drawing/2010/main"/>
              </a:ext>
            </a:extLst>
          </a:blip>
          <a:srcRect/>
          <a:stretch/>
        </p:blipFill>
        <p:spPr>
          <a:xfrm>
            <a:off x="4761542" y="4069716"/>
            <a:ext cx="2682506" cy="2651760"/>
          </a:xfrm>
          <a:prstGeom prst="rect">
            <a:avLst/>
          </a:prstGeom>
          <a:ln>
            <a:solidFill>
              <a:schemeClr val="accent1"/>
            </a:solidFill>
          </a:ln>
        </p:spPr>
      </p:pic>
    </p:spTree>
    <p:extLst>
      <p:ext uri="{BB962C8B-B14F-4D97-AF65-F5344CB8AC3E}">
        <p14:creationId xmlns:p14="http://schemas.microsoft.com/office/powerpoint/2010/main" val="3732624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5">
            <a:extLst>
              <a:ext uri="{FF2B5EF4-FFF2-40B4-BE49-F238E27FC236}">
                <a16:creationId xmlns:a16="http://schemas.microsoft.com/office/drawing/2014/main" id="{4A198F1A-6D9E-4D0B-85AE-05922D5F332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6382" y="1479432"/>
            <a:ext cx="2213900" cy="3397368"/>
          </a:xfrm>
          <a:prstGeom prst="rect">
            <a:avLst/>
          </a:prstGeom>
          <a:noFill/>
          <a:ln>
            <a:no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203640" y="115027"/>
            <a:ext cx="1819165" cy="2743200"/>
          </a:xfrm>
          <a:prstGeom prst="rect">
            <a:avLst/>
          </a:prstGeom>
        </p:spPr>
      </p:pic>
      <p:pic>
        <p:nvPicPr>
          <p:cNvPr id="6" name="Picture 2" descr="https://images-assets.nasa.gov/image/KSC-20180227-PH_DAC01_0025/KSC-20180227-PH_DAC01_0025~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414956" y="119194"/>
            <a:ext cx="2851145" cy="25451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9827204" y="2217551"/>
            <a:ext cx="2579930" cy="1825592"/>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396789" y="3898318"/>
            <a:ext cx="2633176" cy="2863393"/>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354949" y="1861342"/>
            <a:ext cx="2911152" cy="243895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437" y="4028558"/>
            <a:ext cx="3643653" cy="2733153"/>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68954" y="1479432"/>
            <a:ext cx="2315459" cy="2521819"/>
          </a:xfrm>
          <a:prstGeom prst="rect">
            <a:avLst/>
          </a:prstGeom>
        </p:spPr>
      </p:pic>
      <p:pic>
        <p:nvPicPr>
          <p:cNvPr id="19" name="Picture 18" descr="A picture containing person, music&#10;&#10;Description automatically generated">
            <a:extLst>
              <a:ext uri="{FF2B5EF4-FFF2-40B4-BE49-F238E27FC236}">
                <a16:creationId xmlns:a16="http://schemas.microsoft.com/office/drawing/2014/main" id="{F958048A-4151-457C-94F1-99D093FC2A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8040" y="155405"/>
            <a:ext cx="2760839" cy="3681118"/>
          </a:xfrm>
          <a:prstGeom prst="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r="-3848"/>
          <a:stretch/>
        </p:blipFill>
        <p:spPr>
          <a:xfrm>
            <a:off x="4399889" y="2504439"/>
            <a:ext cx="3295460" cy="1760297"/>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FFB1C65D-756A-4968-A85F-AA5953FAEA5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8977" y="102403"/>
            <a:ext cx="2409717" cy="1362456"/>
          </a:xfrm>
          <a:prstGeom prst="rect">
            <a:avLst/>
          </a:prstGeom>
        </p:spPr>
      </p:pic>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2583473" y="103512"/>
            <a:ext cx="2274893" cy="1360238"/>
          </a:xfrm>
          <a:prstGeom prst="rect">
            <a:avLst/>
          </a:prstGeom>
        </p:spPr>
      </p:pic>
      <p:pic>
        <p:nvPicPr>
          <p:cNvPr id="10" name="Picture 9"/>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6680305" y="4230226"/>
            <a:ext cx="2288649" cy="2531485"/>
          </a:xfrm>
          <a:prstGeom prst="rect">
            <a:avLst/>
          </a:prstGeom>
        </p:spPr>
      </p:pic>
      <p:pic>
        <p:nvPicPr>
          <p:cNvPr id="13" name="Picture 12"/>
          <p:cNvPicPr>
            <a:picLocks noChangeAspect="1"/>
          </p:cNvPicPr>
          <p:nvPr/>
        </p:nvPicPr>
        <p:blipFill rotWithShape="1">
          <a:blip r:embed="rId16" cstate="print">
            <a:extLst>
              <a:ext uri="{28A0092B-C50C-407E-A947-70E740481C1C}">
                <a14:useLocalDpi xmlns:a14="http://schemas.microsoft.com/office/drawing/2010/main" val="0"/>
              </a:ext>
            </a:extLst>
          </a:blip>
          <a:srcRect l="-784"/>
          <a:stretch/>
        </p:blipFill>
        <p:spPr>
          <a:xfrm>
            <a:off x="3373393" y="4239892"/>
            <a:ext cx="3643653" cy="2521819"/>
          </a:xfrm>
          <a:prstGeom prst="rect">
            <a:avLst/>
          </a:prstGeom>
        </p:spPr>
      </p:pic>
      <p:pic>
        <p:nvPicPr>
          <p:cNvPr id="2" name="Picture 1">
            <a:extLst>
              <a:ext uri="{FF2B5EF4-FFF2-40B4-BE49-F238E27FC236}">
                <a16:creationId xmlns:a16="http://schemas.microsoft.com/office/drawing/2014/main" id="{74FF5A31-B05F-4BCC-9710-FA2B17346A03}"/>
              </a:ext>
            </a:extLst>
          </p:cNvPr>
          <p:cNvPicPr>
            <a:picLocks noChangeAspect="1"/>
          </p:cNvPicPr>
          <p:nvPr/>
        </p:nvPicPr>
        <p:blipFill rotWithShape="1">
          <a:blip r:embed="rId17"/>
          <a:srcRect l="-688" t="39857" r="60646" b="24579"/>
          <a:stretch/>
        </p:blipFill>
        <p:spPr>
          <a:xfrm>
            <a:off x="8840527" y="4225475"/>
            <a:ext cx="2141942" cy="2536538"/>
          </a:xfrm>
          <a:prstGeom prst="rect">
            <a:avLst/>
          </a:prstGeom>
        </p:spPr>
      </p:pic>
    </p:spTree>
    <p:extLst>
      <p:ext uri="{BB962C8B-B14F-4D97-AF65-F5344CB8AC3E}">
        <p14:creationId xmlns:p14="http://schemas.microsoft.com/office/powerpoint/2010/main" val="2163249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7834" y="925608"/>
            <a:ext cx="6354267" cy="3738748"/>
          </a:xfrm>
          <a:prstGeom prst="rect">
            <a:avLst/>
          </a:prstGeom>
          <a:ln>
            <a:solidFill>
              <a:schemeClr val="accent1"/>
            </a:solidFill>
          </a:ln>
        </p:spPr>
      </p:pic>
      <p:sp>
        <p:nvSpPr>
          <p:cNvPr id="2" name="TextBox 1">
            <a:extLst>
              <a:ext uri="{FF2B5EF4-FFF2-40B4-BE49-F238E27FC236}">
                <a16:creationId xmlns:a16="http://schemas.microsoft.com/office/drawing/2014/main" id="{1FE244B3-04CA-4124-8C6A-F9FA2CA13225}"/>
              </a:ext>
            </a:extLst>
          </p:cNvPr>
          <p:cNvSpPr txBox="1"/>
          <p:nvPr/>
        </p:nvSpPr>
        <p:spPr>
          <a:xfrm>
            <a:off x="847223" y="122654"/>
            <a:ext cx="10497554" cy="707886"/>
          </a:xfrm>
          <a:prstGeom prst="rect">
            <a:avLst/>
          </a:prstGeom>
          <a:noFill/>
        </p:spPr>
        <p:txBody>
          <a:bodyPr wrap="none" rtlCol="0">
            <a:spAutoFit/>
          </a:bodyPr>
          <a:lstStyle/>
          <a:p>
            <a:r>
              <a:rPr lang="en-US" sz="4000" dirty="0">
                <a:latin typeface="+mj-lt"/>
              </a:rPr>
              <a:t>Plant Aromas Also Enhance Astronaut Experiences</a:t>
            </a:r>
          </a:p>
        </p:txBody>
      </p:sp>
      <p:cxnSp>
        <p:nvCxnSpPr>
          <p:cNvPr id="4" name="Straight Connector 3">
            <a:extLst>
              <a:ext uri="{FF2B5EF4-FFF2-40B4-BE49-F238E27FC236}">
                <a16:creationId xmlns:a16="http://schemas.microsoft.com/office/drawing/2014/main" id="{F8E73F8F-1339-4A83-BA95-B630AAA83999}"/>
              </a:ext>
            </a:extLst>
          </p:cNvPr>
          <p:cNvCxnSpPr>
            <a:cxnSpLocks/>
          </p:cNvCxnSpPr>
          <p:nvPr/>
        </p:nvCxnSpPr>
        <p:spPr>
          <a:xfrm>
            <a:off x="969010" y="739539"/>
            <a:ext cx="102539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695AC14-9F53-4209-A44A-F44A1979E5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98732" y="2632363"/>
            <a:ext cx="6814107" cy="3749040"/>
          </a:xfrm>
          <a:prstGeom prst="rect">
            <a:avLst/>
          </a:prstGeom>
          <a:ln>
            <a:solidFill>
              <a:schemeClr val="accent1"/>
            </a:solidFill>
          </a:ln>
        </p:spPr>
      </p:pic>
    </p:spTree>
    <p:extLst>
      <p:ext uri="{BB962C8B-B14F-4D97-AF65-F5344CB8AC3E}">
        <p14:creationId xmlns:p14="http://schemas.microsoft.com/office/powerpoint/2010/main" val="2938662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7780"/>
            <a:ext cx="10515600" cy="1325563"/>
          </a:xfrm>
        </p:spPr>
        <p:txBody>
          <a:bodyPr/>
          <a:lstStyle/>
          <a:p>
            <a:pPr algn="ctr"/>
            <a:r>
              <a:rPr lang="en-US" dirty="0"/>
              <a:t>APH Crop Research</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8681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35391A-5E33-4E77-B8E9-8AA776E6C4D3}"/>
              </a:ext>
            </a:extLst>
          </p:cNvPr>
          <p:cNvSpPr txBox="1"/>
          <p:nvPr/>
        </p:nvSpPr>
        <p:spPr>
          <a:xfrm>
            <a:off x="2568198" y="5779512"/>
            <a:ext cx="7055604" cy="830997"/>
          </a:xfrm>
          <a:prstGeom prst="rect">
            <a:avLst/>
          </a:prstGeom>
          <a:noFill/>
        </p:spPr>
        <p:txBody>
          <a:bodyPr wrap="square" rtlCol="0">
            <a:spAutoFit/>
          </a:bodyPr>
          <a:lstStyle/>
          <a:p>
            <a:pPr algn="ctr"/>
            <a:r>
              <a:rPr lang="en-US" sz="2400" dirty="0"/>
              <a:t>PH-02 Radish Experiment</a:t>
            </a:r>
          </a:p>
          <a:p>
            <a:pPr algn="ctr"/>
            <a:r>
              <a:rPr lang="en-US" sz="2400" dirty="0"/>
              <a:t>PI Karl Hasenstein – University of Louisiana, Lafayette</a:t>
            </a:r>
          </a:p>
        </p:txBody>
      </p:sp>
      <p:pic>
        <p:nvPicPr>
          <p:cNvPr id="4" name="Picture 3">
            <a:extLst>
              <a:ext uri="{FF2B5EF4-FFF2-40B4-BE49-F238E27FC236}">
                <a16:creationId xmlns:a16="http://schemas.microsoft.com/office/drawing/2014/main" id="{7546CD78-6DB7-4BE0-BCC4-BF607FE279CE}"/>
              </a:ext>
            </a:extLst>
          </p:cNvPr>
          <p:cNvPicPr>
            <a:picLocks noChangeAspect="1"/>
          </p:cNvPicPr>
          <p:nvPr/>
        </p:nvPicPr>
        <p:blipFill>
          <a:blip r:embed="rId2"/>
          <a:stretch>
            <a:fillRect/>
          </a:stretch>
        </p:blipFill>
        <p:spPr>
          <a:xfrm>
            <a:off x="220186" y="1860352"/>
            <a:ext cx="5770722" cy="3847148"/>
          </a:xfrm>
          <a:prstGeom prst="rect">
            <a:avLst/>
          </a:prstGeom>
          <a:ln>
            <a:solidFill>
              <a:srgbClr val="57D3FF"/>
            </a:solidFill>
          </a:ln>
        </p:spPr>
      </p:pic>
      <p:pic>
        <p:nvPicPr>
          <p:cNvPr id="12" name="Picture 11" descr="A picture containing indoor, engine&#10;&#10;Description automatically generated">
            <a:extLst>
              <a:ext uri="{FF2B5EF4-FFF2-40B4-BE49-F238E27FC236}">
                <a16:creationId xmlns:a16="http://schemas.microsoft.com/office/drawing/2014/main" id="{348DCA71-045C-456D-B2CC-BBBDCBB61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094" y="1867020"/>
            <a:ext cx="5760720" cy="3840480"/>
          </a:xfrm>
          <a:prstGeom prst="rect">
            <a:avLst/>
          </a:prstGeom>
          <a:ln>
            <a:solidFill>
              <a:srgbClr val="57D3FF"/>
            </a:solidFill>
          </a:ln>
        </p:spPr>
      </p:pic>
    </p:spTree>
    <p:extLst>
      <p:ext uri="{BB962C8B-B14F-4D97-AF65-F5344CB8AC3E}">
        <p14:creationId xmlns:p14="http://schemas.microsoft.com/office/powerpoint/2010/main" val="3717547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19928"/>
            <a:ext cx="10515600" cy="1325563"/>
          </a:xfrm>
        </p:spPr>
        <p:txBody>
          <a:bodyPr/>
          <a:lstStyle/>
          <a:p>
            <a:pPr algn="ctr"/>
            <a:r>
              <a:rPr lang="en-US" dirty="0"/>
              <a:t>Space Chile!</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3B5C36-3F63-4A9F-82D1-BA5D390FC15D}"/>
              </a:ext>
            </a:extLst>
          </p:cNvPr>
          <p:cNvSpPr txBox="1"/>
          <p:nvPr/>
        </p:nvSpPr>
        <p:spPr>
          <a:xfrm>
            <a:off x="8485677" y="2199540"/>
            <a:ext cx="3389190" cy="3416320"/>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t>Española  Improved Hatch Chile Peppers in APH</a:t>
            </a:r>
          </a:p>
          <a:p>
            <a:pPr marL="457200" indent="-457200">
              <a:spcAft>
                <a:spcPts val="1200"/>
              </a:spcAft>
              <a:buFont typeface="Arial" panose="020B0604020202020204" pitchFamily="34" charset="0"/>
              <a:buChar char="•"/>
            </a:pPr>
            <a:r>
              <a:rPr lang="en-US" sz="2800" dirty="0"/>
              <a:t>PH-04 mission July – Nov. 2021</a:t>
            </a:r>
          </a:p>
          <a:p>
            <a:pPr marL="457200" indent="-457200">
              <a:spcAft>
                <a:spcPts val="1200"/>
              </a:spcAft>
              <a:buFont typeface="Arial" panose="020B0604020202020204" pitchFamily="34" charset="0"/>
              <a:buChar char="•"/>
            </a:pPr>
            <a:r>
              <a:rPr lang="en-US" sz="2800" dirty="0"/>
              <a:t>Red or Green?</a:t>
            </a:r>
          </a:p>
        </p:txBody>
      </p:sp>
      <p:pic>
        <p:nvPicPr>
          <p:cNvPr id="10" name="Picture 9" descr="A picture containing plant, flower, vegetable&#10;&#10;Description automatically generated">
            <a:extLst>
              <a:ext uri="{FF2B5EF4-FFF2-40B4-BE49-F238E27FC236}">
                <a16:creationId xmlns:a16="http://schemas.microsoft.com/office/drawing/2014/main" id="{8687D4C2-B991-43FD-B8E8-F06D230F30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1114806"/>
            <a:ext cx="8092440" cy="5394960"/>
          </a:xfrm>
          <a:prstGeom prst="rect">
            <a:avLst/>
          </a:prstGeom>
        </p:spPr>
      </p:pic>
      <p:pic>
        <p:nvPicPr>
          <p:cNvPr id="3" name="Picture 2">
            <a:extLst>
              <a:ext uri="{FF2B5EF4-FFF2-40B4-BE49-F238E27FC236}">
                <a16:creationId xmlns:a16="http://schemas.microsoft.com/office/drawing/2014/main" id="{30C54A05-9E3E-4D88-B85B-5547600E39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318" r="-11469"/>
          <a:stretch/>
        </p:blipFill>
        <p:spPr>
          <a:xfrm>
            <a:off x="190500" y="450272"/>
            <a:ext cx="9020466" cy="6059494"/>
          </a:xfrm>
          <a:prstGeom prst="rect">
            <a:avLst/>
          </a:prstGeom>
        </p:spPr>
      </p:pic>
      <p:pic>
        <p:nvPicPr>
          <p:cNvPr id="5" name="Picture 4">
            <a:extLst>
              <a:ext uri="{FF2B5EF4-FFF2-40B4-BE49-F238E27FC236}">
                <a16:creationId xmlns:a16="http://schemas.microsoft.com/office/drawing/2014/main" id="{CF8C3DEF-F531-4F6B-B0D5-AE4C16A49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237" y="1056751"/>
            <a:ext cx="7686966" cy="5765225"/>
          </a:xfrm>
          <a:prstGeom prst="rect">
            <a:avLst/>
          </a:prstGeom>
        </p:spPr>
      </p:pic>
      <p:pic>
        <p:nvPicPr>
          <p:cNvPr id="9" name="Picture 8">
            <a:extLst>
              <a:ext uri="{FF2B5EF4-FFF2-40B4-BE49-F238E27FC236}">
                <a16:creationId xmlns:a16="http://schemas.microsoft.com/office/drawing/2014/main" id="{EFA980B7-C3FD-4F7F-A10C-18BCC0515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 y="1080830"/>
            <a:ext cx="8458200" cy="5638800"/>
          </a:xfrm>
          <a:prstGeom prst="rect">
            <a:avLst/>
          </a:prstGeom>
        </p:spPr>
      </p:pic>
    </p:spTree>
    <p:extLst>
      <p:ext uri="{BB962C8B-B14F-4D97-AF65-F5344CB8AC3E}">
        <p14:creationId xmlns:p14="http://schemas.microsoft.com/office/powerpoint/2010/main" val="158543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19928"/>
            <a:ext cx="10515600" cy="1325563"/>
          </a:xfrm>
        </p:spPr>
        <p:txBody>
          <a:bodyPr/>
          <a:lstStyle/>
          <a:p>
            <a:pPr algn="ctr"/>
            <a:r>
              <a:rPr lang="en-US" dirty="0"/>
              <a:t>Space Chile!</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8560CF0-6F1D-4D3E-9224-F8AFBACAE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52" y="1086597"/>
            <a:ext cx="10083697" cy="5669280"/>
          </a:xfrm>
          <a:prstGeom prst="rect">
            <a:avLst/>
          </a:prstGeom>
        </p:spPr>
      </p:pic>
    </p:spTree>
    <p:extLst>
      <p:ext uri="{BB962C8B-B14F-4D97-AF65-F5344CB8AC3E}">
        <p14:creationId xmlns:p14="http://schemas.microsoft.com/office/powerpoint/2010/main" val="3675203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CB20-ED34-4415-BCED-18648355EAC5}"/>
              </a:ext>
            </a:extLst>
          </p:cNvPr>
          <p:cNvSpPr>
            <a:spLocks noGrp="1"/>
          </p:cNvSpPr>
          <p:nvPr>
            <p:ph type="title"/>
          </p:nvPr>
        </p:nvSpPr>
        <p:spPr>
          <a:xfrm>
            <a:off x="838200" y="64656"/>
            <a:ext cx="10515600" cy="1182254"/>
          </a:xfrm>
        </p:spPr>
        <p:txBody>
          <a:bodyPr/>
          <a:lstStyle/>
          <a:p>
            <a:pPr algn="ctr"/>
            <a:r>
              <a:rPr lang="en-US" dirty="0" err="1"/>
              <a:t>Ohalo</a:t>
            </a:r>
            <a:r>
              <a:rPr lang="en-US" dirty="0"/>
              <a:t> III Vision</a:t>
            </a:r>
          </a:p>
        </p:txBody>
      </p:sp>
      <p:sp>
        <p:nvSpPr>
          <p:cNvPr id="3" name="Content Placeholder 2">
            <a:extLst>
              <a:ext uri="{FF2B5EF4-FFF2-40B4-BE49-F238E27FC236}">
                <a16:creationId xmlns:a16="http://schemas.microsoft.com/office/drawing/2014/main" id="{B6B52C27-9AED-438B-8751-473D6921FC65}"/>
              </a:ext>
            </a:extLst>
          </p:cNvPr>
          <p:cNvSpPr>
            <a:spLocks noGrp="1"/>
          </p:cNvSpPr>
          <p:nvPr>
            <p:ph idx="1"/>
          </p:nvPr>
        </p:nvSpPr>
        <p:spPr>
          <a:xfrm>
            <a:off x="261257" y="1376218"/>
            <a:ext cx="11778343" cy="2609273"/>
          </a:xfrm>
        </p:spPr>
        <p:txBody>
          <a:bodyPr>
            <a:noAutofit/>
          </a:bodyPr>
          <a:lstStyle/>
          <a:p>
            <a:pPr algn="l"/>
            <a:r>
              <a:rPr lang="en-US" sz="2400" b="0" i="0" u="none" strike="noStrike" baseline="0" dirty="0" err="1"/>
              <a:t>Ohalo</a:t>
            </a:r>
            <a:r>
              <a:rPr lang="en-US" sz="2400" b="0" i="0" u="none" strike="noStrike" baseline="0" dirty="0"/>
              <a:t> III will be a water and nutrient delivery and volume optimization testbed for microgravity space crop production.</a:t>
            </a:r>
          </a:p>
          <a:p>
            <a:pPr algn="l"/>
            <a:r>
              <a:rPr lang="en-US" sz="2400" dirty="0" err="1"/>
              <a:t>Ohalo</a:t>
            </a:r>
            <a:r>
              <a:rPr lang="en-US" sz="2400" dirty="0"/>
              <a:t> III is an early-stage demonstration system to mimic a future Mars transit vehicle crop production capability.</a:t>
            </a:r>
          </a:p>
          <a:p>
            <a:pPr lvl="1"/>
            <a:r>
              <a:rPr lang="en-US" sz="2200" dirty="0"/>
              <a:t>Moving from </a:t>
            </a:r>
            <a:r>
              <a:rPr lang="en-US" sz="2200" u="sng" dirty="0"/>
              <a:t>plant and crop research </a:t>
            </a:r>
            <a:r>
              <a:rPr lang="en-US" sz="2200" dirty="0"/>
              <a:t>capabilities to </a:t>
            </a:r>
            <a:r>
              <a:rPr lang="en-US" sz="2200" u="sng" dirty="0"/>
              <a:t>crop production </a:t>
            </a:r>
            <a:r>
              <a:rPr lang="en-US" sz="2200" dirty="0"/>
              <a:t>capabilities</a:t>
            </a:r>
          </a:p>
          <a:p>
            <a:endParaRPr lang="en-US" sz="2400" dirty="0"/>
          </a:p>
        </p:txBody>
      </p:sp>
      <p:cxnSp>
        <p:nvCxnSpPr>
          <p:cNvPr id="5" name="Straight Connector 4">
            <a:extLst>
              <a:ext uri="{FF2B5EF4-FFF2-40B4-BE49-F238E27FC236}">
                <a16:creationId xmlns:a16="http://schemas.microsoft.com/office/drawing/2014/main" id="{268E440A-78DB-409E-87AD-ADAB1F1D02D0}"/>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E511DAF-1AD4-449C-8C39-C8C398581291}"/>
              </a:ext>
            </a:extLst>
          </p:cNvPr>
          <p:cNvPicPr>
            <a:picLocks noChangeAspect="1"/>
          </p:cNvPicPr>
          <p:nvPr/>
        </p:nvPicPr>
        <p:blipFill>
          <a:blip r:embed="rId2"/>
          <a:stretch>
            <a:fillRect/>
          </a:stretch>
        </p:blipFill>
        <p:spPr>
          <a:xfrm>
            <a:off x="8906368" y="4064000"/>
            <a:ext cx="3210586" cy="2609272"/>
          </a:xfrm>
          <a:prstGeom prst="rect">
            <a:avLst/>
          </a:prstGeom>
        </p:spPr>
      </p:pic>
      <p:sp>
        <p:nvSpPr>
          <p:cNvPr id="6" name="TextBox 5">
            <a:extLst>
              <a:ext uri="{FF2B5EF4-FFF2-40B4-BE49-F238E27FC236}">
                <a16:creationId xmlns:a16="http://schemas.microsoft.com/office/drawing/2014/main" id="{CDDAB40A-09E8-4765-9BDF-6AB1BBF18410}"/>
              </a:ext>
            </a:extLst>
          </p:cNvPr>
          <p:cNvSpPr txBox="1"/>
          <p:nvPr/>
        </p:nvSpPr>
        <p:spPr>
          <a:xfrm>
            <a:off x="152400" y="3589339"/>
            <a:ext cx="8451273" cy="3108543"/>
          </a:xfrm>
          <a:prstGeom prst="rect">
            <a:avLst/>
          </a:prstGeom>
          <a:noFill/>
        </p:spPr>
        <p:txBody>
          <a:bodyPr wrap="square" rtlCol="0">
            <a:spAutoFit/>
          </a:bodyPr>
          <a:lstStyle/>
          <a:p>
            <a:pPr algn="just"/>
            <a:r>
              <a:rPr lang="en-US" sz="2400" i="1" dirty="0"/>
              <a:t>Origin of the name: </a:t>
            </a:r>
            <a:r>
              <a:rPr lang="en-US" sz="2400" i="1" dirty="0" err="1"/>
              <a:t>Ohalo</a:t>
            </a:r>
            <a:r>
              <a:rPr lang="en-US" sz="2400" i="1" dirty="0"/>
              <a:t> II is an archeological site of a settlement 23,000 years old on the sea of Galilee, Israel, where ~150,000 specimens of plant remains have been collected.  While some species were wild, many would only thrive in agricultural land.  It is the earliest evidence for small-scale plant cultivation, approximately 11,000 years before the agricultural revolution. </a:t>
            </a:r>
            <a:r>
              <a:rPr lang="en-US" sz="2800" i="1" dirty="0" err="1">
                <a:solidFill>
                  <a:schemeClr val="accent5"/>
                </a:solidFill>
              </a:rPr>
              <a:t>Ohalo</a:t>
            </a:r>
            <a:r>
              <a:rPr lang="en-US" sz="2800" i="1" dirty="0">
                <a:solidFill>
                  <a:schemeClr val="accent5"/>
                </a:solidFill>
              </a:rPr>
              <a:t> III aims to take the first farms out of this world! </a:t>
            </a:r>
          </a:p>
          <a:p>
            <a:pPr algn="ctr"/>
            <a:endParaRPr lang="en-US" sz="2400" dirty="0"/>
          </a:p>
        </p:txBody>
      </p:sp>
    </p:spTree>
    <p:extLst>
      <p:ext uri="{BB962C8B-B14F-4D97-AF65-F5344CB8AC3E}">
        <p14:creationId xmlns:p14="http://schemas.microsoft.com/office/powerpoint/2010/main" val="939960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9F665D-E202-4722-8B47-D23A01779D94}"/>
              </a:ext>
            </a:extLst>
          </p:cNvPr>
          <p:cNvSpPr>
            <a:spLocks noGrp="1"/>
          </p:cNvSpPr>
          <p:nvPr>
            <p:ph type="title"/>
          </p:nvPr>
        </p:nvSpPr>
        <p:spPr>
          <a:xfrm>
            <a:off x="838200" y="0"/>
            <a:ext cx="10515600" cy="1325563"/>
          </a:xfrm>
        </p:spPr>
        <p:txBody>
          <a:bodyPr/>
          <a:lstStyle/>
          <a:p>
            <a:pPr algn="ctr"/>
            <a:r>
              <a:rPr lang="en-US" dirty="0"/>
              <a:t>Flying soon on ISS – </a:t>
            </a:r>
            <a:r>
              <a:rPr lang="en-US" dirty="0" err="1"/>
              <a:t>Ohalo</a:t>
            </a:r>
            <a:r>
              <a:rPr lang="en-US" dirty="0"/>
              <a:t> III</a:t>
            </a:r>
          </a:p>
        </p:txBody>
      </p:sp>
      <p:sp>
        <p:nvSpPr>
          <p:cNvPr id="7" name="Content Placeholder 6">
            <a:extLst>
              <a:ext uri="{FF2B5EF4-FFF2-40B4-BE49-F238E27FC236}">
                <a16:creationId xmlns:a16="http://schemas.microsoft.com/office/drawing/2014/main" id="{0439B905-9EF7-4558-8F89-3ABA6C8433F7}"/>
              </a:ext>
            </a:extLst>
          </p:cNvPr>
          <p:cNvSpPr>
            <a:spLocks noGrp="1"/>
          </p:cNvSpPr>
          <p:nvPr>
            <p:ph idx="1"/>
          </p:nvPr>
        </p:nvSpPr>
        <p:spPr>
          <a:xfrm>
            <a:off x="307823" y="1317009"/>
            <a:ext cx="10515600" cy="4351338"/>
          </a:xfrm>
        </p:spPr>
        <p:txBody>
          <a:bodyPr>
            <a:normAutofit/>
          </a:bodyPr>
          <a:lstStyle/>
          <a:p>
            <a:r>
              <a:rPr lang="en-US" dirty="0" err="1"/>
              <a:t>Ohalo</a:t>
            </a:r>
            <a:r>
              <a:rPr lang="en-US" dirty="0"/>
              <a:t> will be an operational crop production system testbed, pulling from both Veggie and APH</a:t>
            </a:r>
          </a:p>
          <a:p>
            <a:r>
              <a:rPr lang="en-US" dirty="0" err="1"/>
              <a:t>Ohalo</a:t>
            </a:r>
            <a:r>
              <a:rPr lang="en-US" dirty="0"/>
              <a:t> consists of the following  major subsystems:</a:t>
            </a:r>
          </a:p>
          <a:p>
            <a:pPr lvl="1"/>
            <a:r>
              <a:rPr lang="en-US" dirty="0"/>
              <a:t>Power &amp; electronics (Zeus) module</a:t>
            </a:r>
          </a:p>
          <a:p>
            <a:pPr lvl="1"/>
            <a:r>
              <a:rPr lang="en-US" dirty="0"/>
              <a:t>Environmental control (Aeolus) module</a:t>
            </a:r>
          </a:p>
          <a:p>
            <a:pPr lvl="1"/>
            <a:r>
              <a:rPr lang="en-US" dirty="0"/>
              <a:t>Water (Poseidon) module </a:t>
            </a:r>
          </a:p>
          <a:p>
            <a:pPr lvl="1"/>
            <a:r>
              <a:rPr lang="en-US" dirty="0"/>
              <a:t>Growth chamber (Gaia) </a:t>
            </a:r>
          </a:p>
          <a:p>
            <a:pPr lvl="1"/>
            <a:r>
              <a:rPr lang="en-US" dirty="0"/>
              <a:t>Two lighting (Helios) modules</a:t>
            </a:r>
          </a:p>
          <a:p>
            <a:pPr lvl="1"/>
            <a:r>
              <a:rPr lang="en-US" dirty="0"/>
              <a:t>Support structure (Atlas)</a:t>
            </a:r>
          </a:p>
          <a:p>
            <a:endParaRPr lang="en-US" dirty="0"/>
          </a:p>
        </p:txBody>
      </p:sp>
      <p:grpSp>
        <p:nvGrpSpPr>
          <p:cNvPr id="11" name="Group 10">
            <a:extLst>
              <a:ext uri="{FF2B5EF4-FFF2-40B4-BE49-F238E27FC236}">
                <a16:creationId xmlns:a16="http://schemas.microsoft.com/office/drawing/2014/main" id="{1F7CE8EA-76A7-4AA1-8847-72101760AC55}"/>
              </a:ext>
            </a:extLst>
          </p:cNvPr>
          <p:cNvGrpSpPr/>
          <p:nvPr/>
        </p:nvGrpSpPr>
        <p:grpSpPr>
          <a:xfrm>
            <a:off x="5375565" y="3583709"/>
            <a:ext cx="6680356" cy="3103651"/>
            <a:chOff x="5375565" y="3583709"/>
            <a:chExt cx="6680356" cy="3103651"/>
          </a:xfrm>
        </p:grpSpPr>
        <p:sp>
          <p:nvSpPr>
            <p:cNvPr id="9" name="Rectangle 8">
              <a:extLst>
                <a:ext uri="{FF2B5EF4-FFF2-40B4-BE49-F238E27FC236}">
                  <a16:creationId xmlns:a16="http://schemas.microsoft.com/office/drawing/2014/main" id="{750D3312-F78F-4488-B0F7-C26EB2D94A84}"/>
                </a:ext>
              </a:extLst>
            </p:cNvPr>
            <p:cNvSpPr/>
            <p:nvPr/>
          </p:nvSpPr>
          <p:spPr>
            <a:xfrm>
              <a:off x="5375565" y="3583709"/>
              <a:ext cx="6680356" cy="31036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9590C28-B3A6-425C-B38F-340E2C8834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4037" y="3697325"/>
              <a:ext cx="6587581" cy="2990035"/>
            </a:xfrm>
            <a:prstGeom prst="rect">
              <a:avLst/>
            </a:prstGeom>
            <a:noFill/>
          </p:spPr>
        </p:pic>
      </p:grpSp>
      <p:cxnSp>
        <p:nvCxnSpPr>
          <p:cNvPr id="12" name="Straight Connector 11">
            <a:extLst>
              <a:ext uri="{FF2B5EF4-FFF2-40B4-BE49-F238E27FC236}">
                <a16:creationId xmlns:a16="http://schemas.microsoft.com/office/drawing/2014/main" id="{AD37E58E-4C9E-4202-B9F9-E528F288C067}"/>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506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CB20-ED34-4415-BCED-18648355EAC5}"/>
              </a:ext>
            </a:extLst>
          </p:cNvPr>
          <p:cNvSpPr>
            <a:spLocks noGrp="1"/>
          </p:cNvSpPr>
          <p:nvPr>
            <p:ph type="title"/>
          </p:nvPr>
        </p:nvSpPr>
        <p:spPr>
          <a:xfrm>
            <a:off x="838200" y="64656"/>
            <a:ext cx="10515600" cy="1182254"/>
          </a:xfrm>
        </p:spPr>
        <p:txBody>
          <a:bodyPr/>
          <a:lstStyle/>
          <a:p>
            <a:pPr algn="ctr"/>
            <a:r>
              <a:rPr lang="en-US" dirty="0" err="1"/>
              <a:t>Ohalo</a:t>
            </a:r>
            <a:r>
              <a:rPr lang="en-US" dirty="0"/>
              <a:t> III Goals</a:t>
            </a:r>
          </a:p>
        </p:txBody>
      </p:sp>
      <p:sp>
        <p:nvSpPr>
          <p:cNvPr id="3" name="Content Placeholder 2">
            <a:extLst>
              <a:ext uri="{FF2B5EF4-FFF2-40B4-BE49-F238E27FC236}">
                <a16:creationId xmlns:a16="http://schemas.microsoft.com/office/drawing/2014/main" id="{B6B52C27-9AED-438B-8751-473D6921FC65}"/>
              </a:ext>
            </a:extLst>
          </p:cNvPr>
          <p:cNvSpPr>
            <a:spLocks noGrp="1"/>
          </p:cNvSpPr>
          <p:nvPr>
            <p:ph idx="1"/>
          </p:nvPr>
        </p:nvSpPr>
        <p:spPr>
          <a:xfrm>
            <a:off x="261257" y="1376218"/>
            <a:ext cx="11778343" cy="4800745"/>
          </a:xfrm>
        </p:spPr>
        <p:txBody>
          <a:bodyPr>
            <a:noAutofit/>
          </a:bodyPr>
          <a:lstStyle/>
          <a:p>
            <a:pPr algn="l"/>
            <a:r>
              <a:rPr lang="en-US" b="0" i="0" u="none" strike="noStrike" baseline="0" dirty="0"/>
              <a:t>Serve as an ISS platform for growing crops and performing technology demonstration</a:t>
            </a:r>
          </a:p>
          <a:p>
            <a:pPr algn="l"/>
            <a:r>
              <a:rPr lang="en-US" b="0" i="0" u="none" strike="noStrike" baseline="0" dirty="0"/>
              <a:t>Maximize space crop harvest within a given volume</a:t>
            </a:r>
          </a:p>
          <a:p>
            <a:pPr algn="l"/>
            <a:r>
              <a:rPr lang="en-US" b="0" i="0" u="none" strike="noStrike" baseline="0" dirty="0"/>
              <a:t>Minimize flight-crew operational and maintenance actions</a:t>
            </a:r>
          </a:p>
          <a:p>
            <a:pPr algn="l"/>
            <a:r>
              <a:rPr lang="en-US" b="0" i="0" u="none" strike="noStrike" baseline="0" dirty="0"/>
              <a:t>Maximize operational and maintenance access</a:t>
            </a:r>
          </a:p>
          <a:p>
            <a:pPr algn="l"/>
            <a:r>
              <a:rPr lang="en-US" dirty="0">
                <a:effectLst>
                  <a:outerShdw blurRad="38100" dist="38100" dir="2700000" algn="tl">
                    <a:srgbClr val="000000">
                      <a:alpha val="43137"/>
                    </a:srgbClr>
                  </a:outerShdw>
                </a:effectLst>
              </a:rPr>
              <a:t>U</a:t>
            </a:r>
            <a:r>
              <a:rPr lang="en-US" b="0" i="0" u="none" strike="noStrike" baseline="0" dirty="0"/>
              <a:t>se of modular concepts</a:t>
            </a:r>
          </a:p>
          <a:p>
            <a:pPr algn="l"/>
            <a:r>
              <a:rPr lang="en-US" b="0" i="0" u="none" strike="noStrike" baseline="0" dirty="0"/>
              <a:t>Accommodate a variety of space crops</a:t>
            </a:r>
          </a:p>
          <a:p>
            <a:pPr algn="l"/>
            <a:r>
              <a:rPr lang="en-US" b="0" i="0" u="none" strike="noStrike" baseline="0" dirty="0"/>
              <a:t>Capable of supporting staggered growth cycles</a:t>
            </a:r>
          </a:p>
          <a:p>
            <a:pPr algn="l"/>
            <a:r>
              <a:rPr lang="en-US" b="0" i="0" u="none" strike="noStrike" baseline="0" dirty="0"/>
              <a:t>Have a minimum of a 5-year </a:t>
            </a:r>
            <a:r>
              <a:rPr lang="en-US" dirty="0"/>
              <a:t>operating</a:t>
            </a:r>
            <a:r>
              <a:rPr lang="en-US" b="0" i="0" u="none" strike="noStrike" baseline="0" dirty="0"/>
              <a:t> life</a:t>
            </a:r>
          </a:p>
        </p:txBody>
      </p:sp>
      <p:cxnSp>
        <p:nvCxnSpPr>
          <p:cNvPr id="5" name="Straight Connector 4">
            <a:extLst>
              <a:ext uri="{FF2B5EF4-FFF2-40B4-BE49-F238E27FC236}">
                <a16:creationId xmlns:a16="http://schemas.microsoft.com/office/drawing/2014/main" id="{268E440A-78DB-409E-87AD-ADAB1F1D02D0}"/>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019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9CD49-4982-4565-BDD0-2C1C88E184F5}"/>
              </a:ext>
            </a:extLst>
          </p:cNvPr>
          <p:cNvPicPr>
            <a:picLocks noChangeAspect="1"/>
          </p:cNvPicPr>
          <p:nvPr/>
        </p:nvPicPr>
        <p:blipFill>
          <a:blip r:embed="rId2"/>
          <a:stretch>
            <a:fillRect/>
          </a:stretch>
        </p:blipFill>
        <p:spPr>
          <a:xfrm>
            <a:off x="729673" y="108976"/>
            <a:ext cx="10732655" cy="6640048"/>
          </a:xfrm>
          <a:prstGeom prst="rect">
            <a:avLst/>
          </a:prstGeom>
        </p:spPr>
      </p:pic>
    </p:spTree>
    <p:extLst>
      <p:ext uri="{BB962C8B-B14F-4D97-AF65-F5344CB8AC3E}">
        <p14:creationId xmlns:p14="http://schemas.microsoft.com/office/powerpoint/2010/main" val="401953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CB20-ED34-4415-BCED-18648355EAC5}"/>
              </a:ext>
            </a:extLst>
          </p:cNvPr>
          <p:cNvSpPr>
            <a:spLocks noGrp="1"/>
          </p:cNvSpPr>
          <p:nvPr>
            <p:ph type="title"/>
          </p:nvPr>
        </p:nvSpPr>
        <p:spPr>
          <a:xfrm>
            <a:off x="838200" y="64656"/>
            <a:ext cx="10515600" cy="1182254"/>
          </a:xfrm>
        </p:spPr>
        <p:txBody>
          <a:bodyPr/>
          <a:lstStyle/>
          <a:p>
            <a:pPr algn="ctr"/>
            <a:r>
              <a:rPr lang="en-US" dirty="0" err="1"/>
              <a:t>Ohalo</a:t>
            </a:r>
            <a:r>
              <a:rPr lang="en-US" dirty="0"/>
              <a:t> III</a:t>
            </a:r>
          </a:p>
        </p:txBody>
      </p:sp>
      <p:sp>
        <p:nvSpPr>
          <p:cNvPr id="3" name="Content Placeholder 2">
            <a:extLst>
              <a:ext uri="{FF2B5EF4-FFF2-40B4-BE49-F238E27FC236}">
                <a16:creationId xmlns:a16="http://schemas.microsoft.com/office/drawing/2014/main" id="{B6B52C27-9AED-438B-8751-473D6921FC65}"/>
              </a:ext>
            </a:extLst>
          </p:cNvPr>
          <p:cNvSpPr>
            <a:spLocks noGrp="1"/>
          </p:cNvSpPr>
          <p:nvPr>
            <p:ph idx="1"/>
          </p:nvPr>
        </p:nvSpPr>
        <p:spPr>
          <a:xfrm>
            <a:off x="838200" y="1376218"/>
            <a:ext cx="10515600" cy="4800745"/>
          </a:xfrm>
        </p:spPr>
        <p:txBody>
          <a:bodyPr>
            <a:normAutofit/>
          </a:bodyPr>
          <a:lstStyle/>
          <a:p>
            <a:r>
              <a:rPr lang="en-US" dirty="0" err="1"/>
              <a:t>Ohalo</a:t>
            </a:r>
            <a:r>
              <a:rPr lang="en-US" dirty="0"/>
              <a:t> will be a larger capability ~ 2 x the size of APH  (about 0.4m</a:t>
            </a:r>
            <a:r>
              <a:rPr lang="en-US" baseline="30000" dirty="0"/>
              <a:t>2 </a:t>
            </a:r>
            <a:r>
              <a:rPr lang="en-US" dirty="0"/>
              <a:t>growth area total) and it will have the flexibility to have both nursery and production areas.</a:t>
            </a:r>
            <a:r>
              <a:rPr lang="en-US" dirty="0">
                <a:solidFill>
                  <a:srgbClr val="FF0000"/>
                </a:solidFill>
              </a:rPr>
              <a:t> </a:t>
            </a:r>
          </a:p>
          <a:p>
            <a:r>
              <a:rPr lang="en-US" dirty="0"/>
              <a:t>It will have the capability of hosting a variety of different root zone subsystems </a:t>
            </a:r>
          </a:p>
          <a:p>
            <a:r>
              <a:rPr lang="en-US" dirty="0"/>
              <a:t>NASA has funded 5 projects to explore water and nutrient delivery and spatial optimization options to design these “hosted hardware” subsystems</a:t>
            </a:r>
          </a:p>
          <a:p>
            <a:r>
              <a:rPr lang="en-US" dirty="0"/>
              <a:t>Chamber atmosphere and growth lighting will be controlled</a:t>
            </a:r>
          </a:p>
          <a:p>
            <a:r>
              <a:rPr lang="en-US" dirty="0"/>
              <a:t>All aspects must comply with ISS requirements.</a:t>
            </a:r>
          </a:p>
          <a:p>
            <a:endParaRPr lang="en-US" dirty="0"/>
          </a:p>
        </p:txBody>
      </p:sp>
      <p:cxnSp>
        <p:nvCxnSpPr>
          <p:cNvPr id="5" name="Straight Connector 4">
            <a:extLst>
              <a:ext uri="{FF2B5EF4-FFF2-40B4-BE49-F238E27FC236}">
                <a16:creationId xmlns:a16="http://schemas.microsoft.com/office/drawing/2014/main" id="{268E440A-78DB-409E-87AD-ADAB1F1D02D0}"/>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433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891"/>
            <a:ext cx="8229600" cy="1143000"/>
          </a:xfrm>
        </p:spPr>
        <p:txBody>
          <a:bodyPr/>
          <a:lstStyle/>
          <a:p>
            <a:pPr algn="ctr"/>
            <a:r>
              <a:rPr lang="en-US" dirty="0"/>
              <a:t>Thank you!</a:t>
            </a:r>
          </a:p>
        </p:txBody>
      </p:sp>
      <p:cxnSp>
        <p:nvCxnSpPr>
          <p:cNvPr id="6" name="Straight Connector 5"/>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2" descr="https://pbs.twimg.com/media/CbMNbZYWAAI5Iz8.jpg:large">
            <a:extLst>
              <a:ext uri="{FF2B5EF4-FFF2-40B4-BE49-F238E27FC236}">
                <a16:creationId xmlns:a16="http://schemas.microsoft.com/office/drawing/2014/main" id="{AE38E9B7-B3A2-4450-8C93-FE6E7083042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3736"/>
          <a:stretch/>
        </p:blipFill>
        <p:spPr bwMode="auto">
          <a:xfrm>
            <a:off x="4631804" y="1400536"/>
            <a:ext cx="6863787" cy="54574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612280" y="2211659"/>
            <a:ext cx="3519881" cy="4346567"/>
          </a:xfrm>
        </p:spPr>
        <p:txBody>
          <a:bodyPr>
            <a:normAutofit/>
          </a:bodyPr>
          <a:lstStyle/>
          <a:p>
            <a:r>
              <a:rPr lang="en-US" sz="2500" dirty="0"/>
              <a:t>Veggie, APH, </a:t>
            </a:r>
            <a:r>
              <a:rPr lang="en-US" sz="2500" dirty="0" err="1"/>
              <a:t>Ohalo</a:t>
            </a:r>
            <a:r>
              <a:rPr lang="en-US" sz="2500" dirty="0"/>
              <a:t> III and Space Crop Production teams</a:t>
            </a:r>
          </a:p>
          <a:p>
            <a:r>
              <a:rPr lang="en-US" sz="2500" dirty="0"/>
              <a:t>NASA’s astronauts</a:t>
            </a:r>
          </a:p>
          <a:p>
            <a:r>
              <a:rPr lang="en-US" sz="2500" dirty="0"/>
              <a:t>NASA’s Space Biology Program, ISS Program, Human Research Program, Exploration Capabilities Program</a:t>
            </a:r>
          </a:p>
        </p:txBody>
      </p:sp>
    </p:spTree>
    <p:extLst>
      <p:ext uri="{BB962C8B-B14F-4D97-AF65-F5344CB8AC3E}">
        <p14:creationId xmlns:p14="http://schemas.microsoft.com/office/powerpoint/2010/main" val="4261645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C7E865-B811-2F45-9137-B443E08B2AC7}"/>
              </a:ext>
            </a:extLst>
          </p:cNvPr>
          <p:cNvPicPr>
            <a:picLocks noChangeAspect="1"/>
          </p:cNvPicPr>
          <p:nvPr/>
        </p:nvPicPr>
        <p:blipFill>
          <a:blip r:embed="rId3"/>
          <a:stretch>
            <a:fillRect/>
          </a:stretch>
        </p:blipFill>
        <p:spPr>
          <a:xfrm>
            <a:off x="0" y="0"/>
            <a:ext cx="12192000" cy="6858000"/>
          </a:xfrm>
          <a:prstGeom prst="rect">
            <a:avLst/>
          </a:prstGeom>
        </p:spPr>
      </p:pic>
      <p:sp>
        <p:nvSpPr>
          <p:cNvPr id="82" name="TextBox 81">
            <a:extLst>
              <a:ext uri="{FF2B5EF4-FFF2-40B4-BE49-F238E27FC236}">
                <a16:creationId xmlns:a16="http://schemas.microsoft.com/office/drawing/2014/main" id="{8709D182-DCB2-774E-888E-E1D60EF7C15A}"/>
              </a:ext>
            </a:extLst>
          </p:cNvPr>
          <p:cNvSpPr txBox="1"/>
          <p:nvPr/>
        </p:nvSpPr>
        <p:spPr>
          <a:xfrm>
            <a:off x="1623093" y="1143525"/>
            <a:ext cx="922200" cy="338554"/>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t>GATEWAY</a:t>
            </a:r>
          </a:p>
        </p:txBody>
      </p:sp>
      <p:sp>
        <p:nvSpPr>
          <p:cNvPr id="83" name="TextBox 82">
            <a:extLst>
              <a:ext uri="{FF2B5EF4-FFF2-40B4-BE49-F238E27FC236}">
                <a16:creationId xmlns:a16="http://schemas.microsoft.com/office/drawing/2014/main" id="{34FF50B7-2B15-6844-9A61-A225D0571722}"/>
              </a:ext>
            </a:extLst>
          </p:cNvPr>
          <p:cNvSpPr txBox="1"/>
          <p:nvPr/>
        </p:nvSpPr>
        <p:spPr>
          <a:xfrm>
            <a:off x="9525077" y="1154340"/>
            <a:ext cx="2011679" cy="523220"/>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t>TRANSIT HABITAT</a:t>
            </a:r>
            <a:br>
              <a:rPr kumimoji="0" lang="en-US" sz="14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br>
            <a:r>
              <a:rPr kumimoji="0" lang="en-US" sz="14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t>and mars transit</a:t>
            </a:r>
          </a:p>
        </p:txBody>
      </p:sp>
      <p:sp>
        <p:nvSpPr>
          <p:cNvPr id="33" name="TextBox 32">
            <a:extLst>
              <a:ext uri="{FF2B5EF4-FFF2-40B4-BE49-F238E27FC236}">
                <a16:creationId xmlns:a16="http://schemas.microsoft.com/office/drawing/2014/main" id="{AAE0ABEA-AFF1-394B-9479-1C29D34729B5}"/>
              </a:ext>
            </a:extLst>
          </p:cNvPr>
          <p:cNvSpPr txBox="1"/>
          <p:nvPr/>
        </p:nvSpPr>
        <p:spPr>
          <a:xfrm>
            <a:off x="2697687" y="3705072"/>
            <a:ext cx="1322563" cy="430887"/>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Pressurized rover</a:t>
            </a:r>
          </a:p>
        </p:txBody>
      </p:sp>
      <p:sp>
        <p:nvSpPr>
          <p:cNvPr id="35" name="TextBox 34">
            <a:extLst>
              <a:ext uri="{FF2B5EF4-FFF2-40B4-BE49-F238E27FC236}">
                <a16:creationId xmlns:a16="http://schemas.microsoft.com/office/drawing/2014/main" id="{49912CC4-6185-304F-B150-10F8B927010E}"/>
              </a:ext>
            </a:extLst>
          </p:cNvPr>
          <p:cNvSpPr txBox="1"/>
          <p:nvPr/>
        </p:nvSpPr>
        <p:spPr>
          <a:xfrm>
            <a:off x="366718" y="5757888"/>
            <a:ext cx="1377728" cy="430887"/>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Human Landing system </a:t>
            </a:r>
          </a:p>
        </p:txBody>
      </p:sp>
      <p:cxnSp>
        <p:nvCxnSpPr>
          <p:cNvPr id="40" name="Straight Connector 39">
            <a:extLst>
              <a:ext uri="{FF2B5EF4-FFF2-40B4-BE49-F238E27FC236}">
                <a16:creationId xmlns:a16="http://schemas.microsoft.com/office/drawing/2014/main" id="{6DD3DCEB-3B75-0F49-AD46-AAEFDA5AE33A}"/>
              </a:ext>
            </a:extLst>
          </p:cNvPr>
          <p:cNvCxnSpPr>
            <a:cxnSpLocks/>
            <a:stCxn id="3" idx="1"/>
            <a:endCxn id="105" idx="6"/>
          </p:cNvCxnSpPr>
          <p:nvPr/>
        </p:nvCxnSpPr>
        <p:spPr>
          <a:xfrm flipH="1" flipV="1">
            <a:off x="2408578" y="2014373"/>
            <a:ext cx="2681582" cy="627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3577AB1-E66A-294A-BE58-1E5183391D15}"/>
              </a:ext>
            </a:extLst>
          </p:cNvPr>
          <p:cNvCxnSpPr>
            <a:cxnSpLocks/>
            <a:stCxn id="103" idx="6"/>
            <a:endCxn id="3" idx="3"/>
          </p:cNvCxnSpPr>
          <p:nvPr/>
        </p:nvCxnSpPr>
        <p:spPr>
          <a:xfrm flipH="1" flipV="1">
            <a:off x="7101840" y="2020643"/>
            <a:ext cx="1718786" cy="6597"/>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7B3E88-29D0-E14B-BD4B-9B39FB8799AA}"/>
              </a:ext>
            </a:extLst>
          </p:cNvPr>
          <p:cNvCxnSpPr>
            <a:cxnSpLocks/>
            <a:stCxn id="71" idx="1"/>
          </p:cNvCxnSpPr>
          <p:nvPr/>
        </p:nvCxnSpPr>
        <p:spPr>
          <a:xfrm flipH="1">
            <a:off x="2669064" y="2725082"/>
            <a:ext cx="1923354" cy="0"/>
          </a:xfrm>
          <a:prstGeom prst="line">
            <a:avLst/>
          </a:prstGeom>
          <a:ln w="28575">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85FFFD8-C178-E049-9887-9AE76347520B}"/>
              </a:ext>
            </a:extLst>
          </p:cNvPr>
          <p:cNvCxnSpPr>
            <a:cxnSpLocks/>
            <a:stCxn id="14" idx="1"/>
            <a:endCxn id="107" idx="2"/>
          </p:cNvCxnSpPr>
          <p:nvPr/>
        </p:nvCxnSpPr>
        <p:spPr>
          <a:xfrm flipH="1">
            <a:off x="2625599" y="1309866"/>
            <a:ext cx="1679169" cy="9175"/>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F36A6AC-E673-0B4E-AF85-2C84B05BE0C9}"/>
              </a:ext>
            </a:extLst>
          </p:cNvPr>
          <p:cNvCxnSpPr>
            <a:cxnSpLocks/>
            <a:endCxn id="71" idx="3"/>
          </p:cNvCxnSpPr>
          <p:nvPr/>
        </p:nvCxnSpPr>
        <p:spPr>
          <a:xfrm flipH="1">
            <a:off x="7599583" y="2725082"/>
            <a:ext cx="1872298"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473F53-E9D2-C745-B610-595A90DB9237}"/>
              </a:ext>
            </a:extLst>
          </p:cNvPr>
          <p:cNvCxnSpPr>
            <a:cxnSpLocks/>
            <a:stCxn id="112" idx="6"/>
            <a:endCxn id="14" idx="3"/>
          </p:cNvCxnSpPr>
          <p:nvPr/>
        </p:nvCxnSpPr>
        <p:spPr>
          <a:xfrm flipH="1">
            <a:off x="7887232" y="1309866"/>
            <a:ext cx="2280611"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75027E0-E3F3-FC43-B51D-32507EF178ED}"/>
              </a:ext>
            </a:extLst>
          </p:cNvPr>
          <p:cNvSpPr txBox="1"/>
          <p:nvPr/>
        </p:nvSpPr>
        <p:spPr>
          <a:xfrm>
            <a:off x="4592418" y="2578888"/>
            <a:ext cx="3007165"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Mobile Expedition Duration</a:t>
            </a:r>
          </a:p>
        </p:txBody>
      </p:sp>
      <p:cxnSp>
        <p:nvCxnSpPr>
          <p:cNvPr id="66" name="Straight Connector 65">
            <a:extLst>
              <a:ext uri="{FF2B5EF4-FFF2-40B4-BE49-F238E27FC236}">
                <a16:creationId xmlns:a16="http://schemas.microsoft.com/office/drawing/2014/main" id="{8ADB798E-C4A2-3249-AEE6-FA29F3114F05}"/>
              </a:ext>
            </a:extLst>
          </p:cNvPr>
          <p:cNvCxnSpPr>
            <a:cxnSpLocks/>
          </p:cNvCxnSpPr>
          <p:nvPr/>
        </p:nvCxnSpPr>
        <p:spPr>
          <a:xfrm flipH="1">
            <a:off x="7530482" y="3416356"/>
            <a:ext cx="1927198"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50749F3-2854-934D-8E3E-E14F8BA03B59}"/>
              </a:ext>
            </a:extLst>
          </p:cNvPr>
          <p:cNvCxnSpPr>
            <a:cxnSpLocks/>
          </p:cNvCxnSpPr>
          <p:nvPr/>
        </p:nvCxnSpPr>
        <p:spPr>
          <a:xfrm flipH="1" flipV="1">
            <a:off x="7325381" y="6048688"/>
            <a:ext cx="408729" cy="3402"/>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91D0DFF-7544-6A48-9F0A-0C6AE4D01FC2}"/>
              </a:ext>
            </a:extLst>
          </p:cNvPr>
          <p:cNvCxnSpPr>
            <a:cxnSpLocks/>
          </p:cNvCxnSpPr>
          <p:nvPr/>
        </p:nvCxnSpPr>
        <p:spPr>
          <a:xfrm rot="10800000" flipH="1" flipV="1">
            <a:off x="4449964" y="6047502"/>
            <a:ext cx="408729" cy="3402"/>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7147220-8238-C24B-8FA8-853D57735216}"/>
              </a:ext>
            </a:extLst>
          </p:cNvPr>
          <p:cNvCxnSpPr>
            <a:cxnSpLocks/>
            <a:stCxn id="99" idx="4"/>
          </p:cNvCxnSpPr>
          <p:nvPr/>
        </p:nvCxnSpPr>
        <p:spPr>
          <a:xfrm flipV="1">
            <a:off x="9457680" y="2717527"/>
            <a:ext cx="5607" cy="1724298"/>
          </a:xfrm>
          <a:prstGeom prst="line">
            <a:avLst/>
          </a:prstGeom>
          <a:ln w="28575">
            <a:solidFill>
              <a:schemeClr val="bg1">
                <a:lumMod val="8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1E3E397-143C-E048-AB58-E127561BC373}"/>
              </a:ext>
            </a:extLst>
          </p:cNvPr>
          <p:cNvCxnSpPr>
            <a:cxnSpLocks/>
          </p:cNvCxnSpPr>
          <p:nvPr/>
        </p:nvCxnSpPr>
        <p:spPr>
          <a:xfrm flipH="1">
            <a:off x="2680839" y="3405571"/>
            <a:ext cx="1972523"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B15D0AD-79FE-4542-922F-2C3146CBA992}"/>
              </a:ext>
            </a:extLst>
          </p:cNvPr>
          <p:cNvCxnSpPr>
            <a:cxnSpLocks/>
          </p:cNvCxnSpPr>
          <p:nvPr/>
        </p:nvCxnSpPr>
        <p:spPr>
          <a:xfrm flipV="1">
            <a:off x="2680839" y="2713057"/>
            <a:ext cx="0" cy="1512158"/>
          </a:xfrm>
          <a:prstGeom prst="line">
            <a:avLst/>
          </a:prstGeom>
          <a:ln w="28575">
            <a:solidFill>
              <a:schemeClr val="bg1">
                <a:lumMod val="8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F4D6247-D0A9-5A4E-A487-A7E710741FA6}"/>
              </a:ext>
            </a:extLst>
          </p:cNvPr>
          <p:cNvSpPr txBox="1"/>
          <p:nvPr/>
        </p:nvSpPr>
        <p:spPr>
          <a:xfrm>
            <a:off x="4658749" y="3254525"/>
            <a:ext cx="2874503" cy="292388"/>
          </a:xfrm>
          <a:prstGeom prst="rect">
            <a:avLst/>
          </a:prstGeom>
          <a:solidFill>
            <a:schemeClr val="tx1">
              <a:alpha val="33000"/>
            </a:schemeClr>
          </a:solidFill>
          <a:ln w="19050">
            <a:solidFill>
              <a:schemeClr val="bg1">
                <a:lumMod val="7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spAutoFit/>
          </a:bodyPr>
          <a:lstStyle>
            <a:defPPr>
              <a:defRPr lang="en-US"/>
            </a:defPPr>
            <a:lvl1pPr algn="ctr">
              <a:defRPr sz="14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Mobile Exploration Range</a:t>
            </a:r>
          </a:p>
        </p:txBody>
      </p:sp>
      <p:cxnSp>
        <p:nvCxnSpPr>
          <p:cNvPr id="155" name="Straight Connector 154">
            <a:extLst>
              <a:ext uri="{FF2B5EF4-FFF2-40B4-BE49-F238E27FC236}">
                <a16:creationId xmlns:a16="http://schemas.microsoft.com/office/drawing/2014/main" id="{6981FDBD-7EEF-7044-9069-474A3F542EB5}"/>
              </a:ext>
            </a:extLst>
          </p:cNvPr>
          <p:cNvCxnSpPr>
            <a:cxnSpLocks/>
          </p:cNvCxnSpPr>
          <p:nvPr/>
        </p:nvCxnSpPr>
        <p:spPr>
          <a:xfrm flipH="1">
            <a:off x="7215468" y="5355445"/>
            <a:ext cx="2353075"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76B5F26-6BA8-D444-ABFB-66ADCCF79511}"/>
              </a:ext>
            </a:extLst>
          </p:cNvPr>
          <p:cNvSpPr txBox="1"/>
          <p:nvPr/>
        </p:nvSpPr>
        <p:spPr>
          <a:xfrm>
            <a:off x="5171050" y="3735259"/>
            <a:ext cx="1849901"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Surface Fission Power</a:t>
            </a:r>
          </a:p>
        </p:txBody>
      </p:sp>
      <p:sp>
        <p:nvSpPr>
          <p:cNvPr id="14" name="TextBox 13">
            <a:extLst>
              <a:ext uri="{FF2B5EF4-FFF2-40B4-BE49-F238E27FC236}">
                <a16:creationId xmlns:a16="http://schemas.microsoft.com/office/drawing/2014/main" id="{F65D17E5-3FDB-F14B-BAD2-12A96C70EB4C}"/>
              </a:ext>
            </a:extLst>
          </p:cNvPr>
          <p:cNvSpPr txBox="1"/>
          <p:nvPr/>
        </p:nvSpPr>
        <p:spPr>
          <a:xfrm>
            <a:off x="4304768" y="1163672"/>
            <a:ext cx="3582464" cy="292388"/>
          </a:xfrm>
          <a:prstGeom prst="rect">
            <a:avLst/>
          </a:prstGeom>
          <a:solidFill>
            <a:schemeClr val="tx1">
              <a:alpha val="33000"/>
            </a:schemeClr>
          </a:solidFill>
          <a:ln w="19050">
            <a:solidFill>
              <a:schemeClr val="bg1">
                <a:lumMod val="85000"/>
              </a:schemeClr>
            </a:solidFill>
          </a:ln>
          <a:effectLst>
            <a:outerShdw blurRad="50800" dist="38100" dir="2700000" algn="tl" rotWithShape="0">
              <a:prstClr val="black">
                <a:alpha val="40000"/>
              </a:prstClr>
            </a:outerShdw>
          </a:effectLst>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Long Durations in Zero Gravity</a:t>
            </a:r>
          </a:p>
        </p:txBody>
      </p:sp>
      <p:sp>
        <p:nvSpPr>
          <p:cNvPr id="3" name="Rectangle 2">
            <a:extLst>
              <a:ext uri="{FF2B5EF4-FFF2-40B4-BE49-F238E27FC236}">
                <a16:creationId xmlns:a16="http://schemas.microsoft.com/office/drawing/2014/main" id="{988CE9BE-0613-3D4D-ADD9-4087956CF7D7}"/>
              </a:ext>
            </a:extLst>
          </p:cNvPr>
          <p:cNvSpPr/>
          <p:nvPr/>
        </p:nvSpPr>
        <p:spPr>
          <a:xfrm>
            <a:off x="5090160" y="1874449"/>
            <a:ext cx="2011680"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Crew Size</a:t>
            </a:r>
          </a:p>
        </p:txBody>
      </p:sp>
      <p:sp>
        <p:nvSpPr>
          <p:cNvPr id="75" name="TextBox 74">
            <a:extLst>
              <a:ext uri="{FF2B5EF4-FFF2-40B4-BE49-F238E27FC236}">
                <a16:creationId xmlns:a16="http://schemas.microsoft.com/office/drawing/2014/main" id="{66F57395-7903-BE4C-B41B-C88CB74EAE4A}"/>
              </a:ext>
            </a:extLst>
          </p:cNvPr>
          <p:cNvSpPr txBox="1"/>
          <p:nvPr/>
        </p:nvSpPr>
        <p:spPr>
          <a:xfrm>
            <a:off x="4866620" y="5892351"/>
            <a:ext cx="2458761" cy="692497"/>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Autonomous Robotics Systems &amp; Contingency Crew Transportation  </a:t>
            </a:r>
          </a:p>
        </p:txBody>
      </p:sp>
      <p:sp>
        <p:nvSpPr>
          <p:cNvPr id="76" name="Oval 75">
            <a:extLst>
              <a:ext uri="{FF2B5EF4-FFF2-40B4-BE49-F238E27FC236}">
                <a16:creationId xmlns:a16="http://schemas.microsoft.com/office/drawing/2014/main" id="{8A88CB22-DA77-D440-8404-537C77AB21C1}"/>
              </a:ext>
            </a:extLst>
          </p:cNvPr>
          <p:cNvSpPr/>
          <p:nvPr/>
        </p:nvSpPr>
        <p:spPr>
          <a:xfrm>
            <a:off x="2632525" y="4188988"/>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2D9E682D-1F44-9746-95BA-9793C4B62BAB}"/>
              </a:ext>
            </a:extLst>
          </p:cNvPr>
          <p:cNvSpPr/>
          <p:nvPr/>
        </p:nvSpPr>
        <p:spPr>
          <a:xfrm>
            <a:off x="2655501" y="5123668"/>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012D10C4-F1B2-414B-A216-B0F49F394ED4}"/>
              </a:ext>
            </a:extLst>
          </p:cNvPr>
          <p:cNvSpPr/>
          <p:nvPr/>
        </p:nvSpPr>
        <p:spPr>
          <a:xfrm>
            <a:off x="4398570" y="6004036"/>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2A491232-F577-344E-BAD3-919E7EE55CCE}"/>
              </a:ext>
            </a:extLst>
          </p:cNvPr>
          <p:cNvSpPr/>
          <p:nvPr/>
        </p:nvSpPr>
        <p:spPr>
          <a:xfrm>
            <a:off x="7685774" y="6007211"/>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78855C38-BD4F-DD48-8405-0E7E77B726FF}"/>
              </a:ext>
            </a:extLst>
          </p:cNvPr>
          <p:cNvSpPr/>
          <p:nvPr/>
        </p:nvSpPr>
        <p:spPr>
          <a:xfrm>
            <a:off x="9525077" y="5311979"/>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C33EB3D5-F6CA-AA48-A8B1-A875C9F947A4}"/>
              </a:ext>
            </a:extLst>
          </p:cNvPr>
          <p:cNvSpPr/>
          <p:nvPr/>
        </p:nvSpPr>
        <p:spPr>
          <a:xfrm>
            <a:off x="9414214" y="4354894"/>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28B3E2F8-2B18-7344-90F1-09818110BCD3}"/>
              </a:ext>
            </a:extLst>
          </p:cNvPr>
          <p:cNvSpPr/>
          <p:nvPr/>
        </p:nvSpPr>
        <p:spPr>
          <a:xfrm flipH="1">
            <a:off x="8820626" y="1983774"/>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F4808E18-15CB-E441-B226-5589ACB96DBF}"/>
              </a:ext>
            </a:extLst>
          </p:cNvPr>
          <p:cNvSpPr/>
          <p:nvPr/>
        </p:nvSpPr>
        <p:spPr>
          <a:xfrm>
            <a:off x="2321647" y="1970907"/>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9EBD43C5-3B13-6D41-9FFD-9B2C0DC2F7FC}"/>
              </a:ext>
            </a:extLst>
          </p:cNvPr>
          <p:cNvSpPr/>
          <p:nvPr/>
        </p:nvSpPr>
        <p:spPr>
          <a:xfrm>
            <a:off x="2625599" y="1275575"/>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7FEF325C-8027-454E-BC7B-5CD92961CD26}"/>
              </a:ext>
            </a:extLst>
          </p:cNvPr>
          <p:cNvSpPr/>
          <p:nvPr/>
        </p:nvSpPr>
        <p:spPr>
          <a:xfrm>
            <a:off x="10080912" y="1266400"/>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487FF2E2-32D2-544E-9477-43E2767D82FC}"/>
              </a:ext>
            </a:extLst>
          </p:cNvPr>
          <p:cNvSpPr txBox="1"/>
          <p:nvPr/>
        </p:nvSpPr>
        <p:spPr>
          <a:xfrm>
            <a:off x="1660944" y="5665022"/>
            <a:ext cx="1677874" cy="600164"/>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Lunar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Terrain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vehicle </a:t>
            </a:r>
          </a:p>
        </p:txBody>
      </p:sp>
      <p:cxnSp>
        <p:nvCxnSpPr>
          <p:cNvPr id="9" name="Elbow Connector 8">
            <a:extLst>
              <a:ext uri="{FF2B5EF4-FFF2-40B4-BE49-F238E27FC236}">
                <a16:creationId xmlns:a16="http://schemas.microsoft.com/office/drawing/2014/main" id="{59BA8655-DC05-3E4D-B624-7AF5FB01F1D3}"/>
              </a:ext>
            </a:extLst>
          </p:cNvPr>
          <p:cNvCxnSpPr>
            <a:cxnSpLocks/>
          </p:cNvCxnSpPr>
          <p:nvPr/>
        </p:nvCxnSpPr>
        <p:spPr>
          <a:xfrm>
            <a:off x="7032917" y="3887988"/>
            <a:ext cx="1273963" cy="371944"/>
          </a:xfrm>
          <a:prstGeom prst="bentConnector3">
            <a:avLst>
              <a:gd name="adj1" fmla="val 99987"/>
            </a:avLst>
          </a:prstGeom>
          <a:ln w="28575">
            <a:solidFill>
              <a:schemeClr val="bg1">
                <a:lumMod val="85000"/>
              </a:schemeClr>
            </a:solidFill>
            <a:headEnd type="none"/>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F11CDD3B-F557-AA42-92F8-D5BE675D95E3}"/>
              </a:ext>
            </a:extLst>
          </p:cNvPr>
          <p:cNvCxnSpPr>
            <a:cxnSpLocks/>
          </p:cNvCxnSpPr>
          <p:nvPr/>
        </p:nvCxnSpPr>
        <p:spPr>
          <a:xfrm rot="10800000" flipV="1">
            <a:off x="3902530" y="3881452"/>
            <a:ext cx="1263107" cy="378479"/>
          </a:xfrm>
          <a:prstGeom prst="bentConnector3">
            <a:avLst>
              <a:gd name="adj1" fmla="val 100417"/>
            </a:avLst>
          </a:prstGeom>
          <a:ln w="28575">
            <a:solidFill>
              <a:schemeClr val="bg1">
                <a:lumMod val="85000"/>
              </a:schemeClr>
            </a:solidFill>
            <a:headEnd type="none"/>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AF07B33-CD97-8E47-AC20-8CB82484F2E2}"/>
              </a:ext>
            </a:extLst>
          </p:cNvPr>
          <p:cNvSpPr txBox="1"/>
          <p:nvPr/>
        </p:nvSpPr>
        <p:spPr>
          <a:xfrm>
            <a:off x="4983288" y="4215993"/>
            <a:ext cx="2238931"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In-Situ Resource Utilization</a:t>
            </a:r>
          </a:p>
        </p:txBody>
      </p:sp>
      <p:cxnSp>
        <p:nvCxnSpPr>
          <p:cNvPr id="67" name="Straight Connector 66">
            <a:extLst>
              <a:ext uri="{FF2B5EF4-FFF2-40B4-BE49-F238E27FC236}">
                <a16:creationId xmlns:a16="http://schemas.microsoft.com/office/drawing/2014/main" id="{068D66DF-30F0-C74E-B30E-9899E8CFF2CD}"/>
              </a:ext>
            </a:extLst>
          </p:cNvPr>
          <p:cNvCxnSpPr>
            <a:cxnSpLocks/>
          </p:cNvCxnSpPr>
          <p:nvPr/>
        </p:nvCxnSpPr>
        <p:spPr>
          <a:xfrm flipV="1">
            <a:off x="2704366" y="5209118"/>
            <a:ext cx="0" cy="152400"/>
          </a:xfrm>
          <a:prstGeom prst="line">
            <a:avLst/>
          </a:prstGeom>
          <a:ln w="28575">
            <a:solidFill>
              <a:schemeClr val="bg1">
                <a:lumMod val="8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CE3C27A-E607-6D45-B862-DDB2E8EABBE2}"/>
              </a:ext>
            </a:extLst>
          </p:cNvPr>
          <p:cNvCxnSpPr>
            <a:cxnSpLocks/>
          </p:cNvCxnSpPr>
          <p:nvPr/>
        </p:nvCxnSpPr>
        <p:spPr>
          <a:xfrm flipH="1" flipV="1">
            <a:off x="1864311" y="5364039"/>
            <a:ext cx="3112224" cy="1483"/>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479200DD-4295-5844-BEE0-46F0B2AD0B26}"/>
              </a:ext>
            </a:extLst>
          </p:cNvPr>
          <p:cNvSpPr/>
          <p:nvPr/>
        </p:nvSpPr>
        <p:spPr>
          <a:xfrm>
            <a:off x="1820845" y="5321583"/>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AF97D9CA-4701-3F45-B32A-A6CA3B55D6CF}"/>
              </a:ext>
            </a:extLst>
          </p:cNvPr>
          <p:cNvCxnSpPr>
            <a:cxnSpLocks/>
          </p:cNvCxnSpPr>
          <p:nvPr/>
        </p:nvCxnSpPr>
        <p:spPr>
          <a:xfrm flipV="1">
            <a:off x="6989201" y="4517908"/>
            <a:ext cx="0" cy="209667"/>
          </a:xfrm>
          <a:prstGeom prst="line">
            <a:avLst/>
          </a:prstGeom>
          <a:ln w="28575">
            <a:solidFill>
              <a:schemeClr val="bg1">
                <a:lumMod val="85000"/>
              </a:schemeClr>
            </a:solidFill>
            <a:headEnd type="oval"/>
            <a:tailEnd type="none"/>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5799A35-95C3-5A4C-B183-83B87C2F3FFD}"/>
              </a:ext>
            </a:extLst>
          </p:cNvPr>
          <p:cNvSpPr txBox="1"/>
          <p:nvPr/>
        </p:nvSpPr>
        <p:spPr>
          <a:xfrm>
            <a:off x="4976535" y="5338257"/>
            <a:ext cx="2238931"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Partial Gravity Operations</a:t>
            </a:r>
          </a:p>
        </p:txBody>
      </p:sp>
      <p:cxnSp>
        <p:nvCxnSpPr>
          <p:cNvPr id="55" name="Straight Connector 54">
            <a:extLst>
              <a:ext uri="{FF2B5EF4-FFF2-40B4-BE49-F238E27FC236}">
                <a16:creationId xmlns:a16="http://schemas.microsoft.com/office/drawing/2014/main" id="{B78EF348-FE6C-1949-BAC8-EF25BE9E0E08}"/>
              </a:ext>
            </a:extLst>
          </p:cNvPr>
          <p:cNvCxnSpPr>
            <a:cxnSpLocks/>
          </p:cNvCxnSpPr>
          <p:nvPr/>
        </p:nvCxnSpPr>
        <p:spPr>
          <a:xfrm flipV="1">
            <a:off x="5100076" y="4517908"/>
            <a:ext cx="0" cy="209667"/>
          </a:xfrm>
          <a:prstGeom prst="line">
            <a:avLst/>
          </a:prstGeom>
          <a:ln w="28575">
            <a:solidFill>
              <a:schemeClr val="bg1">
                <a:lumMod val="85000"/>
              </a:schemeClr>
            </a:solidFill>
            <a:headEnd type="oval"/>
            <a:tailEnd type="none"/>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166E5F6-F7AC-D447-B1E9-060BBDAEA7A8}"/>
              </a:ext>
            </a:extLst>
          </p:cNvPr>
          <p:cNvSpPr txBox="1"/>
          <p:nvPr/>
        </p:nvSpPr>
        <p:spPr>
          <a:xfrm>
            <a:off x="421883" y="3596760"/>
            <a:ext cx="1322563" cy="430887"/>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Surface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Habitat</a:t>
            </a:r>
          </a:p>
        </p:txBody>
      </p:sp>
      <p:sp>
        <p:nvSpPr>
          <p:cNvPr id="50" name="Title 1">
            <a:extLst>
              <a:ext uri="{FF2B5EF4-FFF2-40B4-BE49-F238E27FC236}">
                <a16:creationId xmlns:a16="http://schemas.microsoft.com/office/drawing/2014/main" id="{7F44D0B9-8E70-1547-9B1C-40A725DBC09D}"/>
              </a:ext>
            </a:extLst>
          </p:cNvPr>
          <p:cNvSpPr txBox="1">
            <a:spLocks/>
          </p:cNvSpPr>
          <p:nvPr/>
        </p:nvSpPr>
        <p:spPr>
          <a:xfrm>
            <a:off x="266701" y="247940"/>
            <a:ext cx="10387694" cy="628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MOON AND MARS EXPLORATION</a:t>
            </a:r>
            <a:br>
              <a:rPr kumimoji="0" lang="en-US" sz="29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000" b="0" i="1" u="none" strike="noStrike" kern="1200" cap="none" spc="0" normalizeH="0" baseline="0" noProof="0">
                <a:ln>
                  <a:noFill/>
                </a:ln>
                <a:solidFill>
                  <a:srgbClr val="E7E6E6">
                    <a:lumMod val="90000"/>
                  </a:srgbClr>
                </a:solidFill>
                <a:effectLst/>
                <a:uLnTx/>
                <a:uFillTx/>
                <a:latin typeface="Arial" panose="020B0604020202020204" pitchFamily="34" charset="0"/>
                <a:ea typeface="+mj-ea"/>
                <a:cs typeface="Arial" panose="020B0604020202020204" pitchFamily="34" charset="0"/>
              </a:rPr>
              <a:t>Operations on and around the Moon will help prepare for the first human mission to Mars</a:t>
            </a:r>
          </a:p>
        </p:txBody>
      </p:sp>
    </p:spTree>
    <p:extLst>
      <p:ext uri="{BB962C8B-B14F-4D97-AF65-F5344CB8AC3E}">
        <p14:creationId xmlns:p14="http://schemas.microsoft.com/office/powerpoint/2010/main" val="338714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65" y="91313"/>
            <a:ext cx="10515600" cy="1325563"/>
          </a:xfrm>
        </p:spPr>
        <p:txBody>
          <a:bodyPr/>
          <a:lstStyle/>
          <a:p>
            <a:pPr algn="ctr"/>
            <a:r>
              <a:rPr lang="en-US" dirty="0">
                <a:latin typeface="+mn-lt"/>
              </a:rPr>
              <a:t>Why grow plants in space?</a:t>
            </a:r>
          </a:p>
        </p:txBody>
      </p:sp>
      <p:sp>
        <p:nvSpPr>
          <p:cNvPr id="3" name="Content Placeholder 2"/>
          <p:cNvSpPr>
            <a:spLocks noGrp="1"/>
          </p:cNvSpPr>
          <p:nvPr>
            <p:ph idx="1"/>
          </p:nvPr>
        </p:nvSpPr>
        <p:spPr>
          <a:xfrm>
            <a:off x="362109" y="1456088"/>
            <a:ext cx="4777450" cy="4351338"/>
          </a:xfrm>
        </p:spPr>
        <p:txBody>
          <a:bodyPr/>
          <a:lstStyle/>
          <a:p>
            <a:r>
              <a:rPr lang="en-US" dirty="0"/>
              <a:t>Food</a:t>
            </a:r>
          </a:p>
          <a:p>
            <a:r>
              <a:rPr lang="en-US" dirty="0"/>
              <a:t>Psychological well being</a:t>
            </a:r>
          </a:p>
          <a:p>
            <a:r>
              <a:rPr lang="en-US" dirty="0"/>
              <a:t>Atmosphere</a:t>
            </a:r>
          </a:p>
          <a:p>
            <a:r>
              <a:rPr lang="en-US" dirty="0"/>
              <a:t>Water</a:t>
            </a:r>
          </a:p>
        </p:txBody>
      </p:sp>
      <p:cxnSp>
        <p:nvCxnSpPr>
          <p:cNvPr id="4" name="Straight Connector 3"/>
          <p:cNvCxnSpPr/>
          <p:nvPr/>
        </p:nvCxnSpPr>
        <p:spPr>
          <a:xfrm>
            <a:off x="1866900" y="1259392"/>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028" name="Picture 4" descr="https://io.jsc.nasa.gov/photos/11169/hires/iss038e00930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09242" y="1613571"/>
            <a:ext cx="7620000" cy="506569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5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stone&#10;&#10;Description automatically generated">
            <a:extLst>
              <a:ext uri="{FF2B5EF4-FFF2-40B4-BE49-F238E27FC236}">
                <a16:creationId xmlns:a16="http://schemas.microsoft.com/office/drawing/2014/main" id="{F1C9D5E7-CF36-4332-B6BB-73D40D3542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8241" y="0"/>
            <a:ext cx="10395519" cy="6858000"/>
          </a:xfrm>
          <a:prstGeom prst="rect">
            <a:avLst/>
          </a:prstGeom>
        </p:spPr>
      </p:pic>
    </p:spTree>
    <p:extLst>
      <p:ext uri="{BB962C8B-B14F-4D97-AF65-F5344CB8AC3E}">
        <p14:creationId xmlns:p14="http://schemas.microsoft.com/office/powerpoint/2010/main" val="1860730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008"/>
            <a:ext cx="8229600" cy="1143000"/>
          </a:xfrm>
        </p:spPr>
        <p:txBody>
          <a:bodyPr/>
          <a:lstStyle/>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10" b="-1164"/>
          <a:stretch/>
        </p:blipFill>
        <p:spPr>
          <a:xfrm>
            <a:off x="923584" y="0"/>
            <a:ext cx="10344832" cy="6950075"/>
          </a:xfrm>
          <a:prstGeom prst="rect">
            <a:avLst/>
          </a:prstGeom>
          <a:ln>
            <a:solidFill>
              <a:schemeClr val="accent1"/>
            </a:solidFill>
          </a:ln>
        </p:spPr>
      </p:pic>
    </p:spTree>
    <p:extLst>
      <p:ext uri="{BB962C8B-B14F-4D97-AF65-F5344CB8AC3E}">
        <p14:creationId xmlns:p14="http://schemas.microsoft.com/office/powerpoint/2010/main" val="1383722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2650" y="81756"/>
            <a:ext cx="7886700" cy="1325563"/>
          </a:xfrm>
        </p:spPr>
        <p:txBody>
          <a:bodyPr/>
          <a:lstStyle/>
          <a:p>
            <a:pPr algn="ctr"/>
            <a:r>
              <a:rPr lang="en-US" dirty="0"/>
              <a:t>South Pole Greenhouse</a:t>
            </a:r>
          </a:p>
        </p:txBody>
      </p:sp>
      <p:cxnSp>
        <p:nvCxnSpPr>
          <p:cNvPr id="8" name="Straight Connector 7"/>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38929" y="6418338"/>
            <a:ext cx="3287695" cy="369332"/>
          </a:xfrm>
          <a:prstGeom prst="rect">
            <a:avLst/>
          </a:prstGeom>
          <a:noFill/>
        </p:spPr>
        <p:txBody>
          <a:bodyPr wrap="none" rtlCol="0">
            <a:spAutoFit/>
          </a:bodyPr>
          <a:lstStyle/>
          <a:p>
            <a:r>
              <a:rPr lang="en-US" dirty="0"/>
              <a:t>Photo courtesy of Lane Patterson</a:t>
            </a:r>
          </a:p>
        </p:txBody>
      </p:sp>
      <p:pic>
        <p:nvPicPr>
          <p:cNvPr id="9" name="Picture 8">
            <a:extLst>
              <a:ext uri="{FF2B5EF4-FFF2-40B4-BE49-F238E27FC236}">
                <a16:creationId xmlns:a16="http://schemas.microsoft.com/office/drawing/2014/main" id="{4149DC5E-6B0A-4BF6-A6BD-38F509CDCFC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43200" y="1237530"/>
            <a:ext cx="6705600" cy="5029200"/>
          </a:xfrm>
          <a:prstGeom prst="rect">
            <a:avLst/>
          </a:prstGeom>
        </p:spPr>
      </p:pic>
    </p:spTree>
    <p:extLst>
      <p:ext uri="{BB962C8B-B14F-4D97-AF65-F5344CB8AC3E}">
        <p14:creationId xmlns:p14="http://schemas.microsoft.com/office/powerpoint/2010/main" val="3312397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2E911-02E7-4DEF-9227-F3EB962575ED}"/>
              </a:ext>
            </a:extLst>
          </p:cNvPr>
          <p:cNvSpPr>
            <a:spLocks noGrp="1"/>
          </p:cNvSpPr>
          <p:nvPr>
            <p:ph type="title"/>
          </p:nvPr>
        </p:nvSpPr>
        <p:spPr>
          <a:xfrm>
            <a:off x="838200" y="-24925"/>
            <a:ext cx="10515600" cy="1325563"/>
          </a:xfrm>
        </p:spPr>
        <p:txBody>
          <a:bodyPr/>
          <a:lstStyle/>
          <a:p>
            <a:pPr algn="ctr"/>
            <a:r>
              <a:rPr lang="en-US" dirty="0"/>
              <a:t>EDEN ISS Antarctic Greenhouse</a:t>
            </a:r>
          </a:p>
        </p:txBody>
      </p:sp>
      <p:pic>
        <p:nvPicPr>
          <p:cNvPr id="9" name="Picture 8" descr="A picture containing outdoor, nature, night, dark&#10;&#10;Description automatically generated">
            <a:extLst>
              <a:ext uri="{FF2B5EF4-FFF2-40B4-BE49-F238E27FC236}">
                <a16:creationId xmlns:a16="http://schemas.microsoft.com/office/drawing/2014/main" id="{1EE3C7A3-260E-440D-AFDE-16CAA25C3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0" y="1300638"/>
            <a:ext cx="6652248" cy="4437083"/>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9FE26C89-C312-4DE4-BCA6-C49B2DFB8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721" y="1120278"/>
            <a:ext cx="6411158" cy="4617455"/>
          </a:xfrm>
          <a:prstGeom prst="rect">
            <a:avLst/>
          </a:prstGeom>
        </p:spPr>
      </p:pic>
      <p:sp>
        <p:nvSpPr>
          <p:cNvPr id="10" name="TextBox 9">
            <a:extLst>
              <a:ext uri="{FF2B5EF4-FFF2-40B4-BE49-F238E27FC236}">
                <a16:creationId xmlns:a16="http://schemas.microsoft.com/office/drawing/2014/main" id="{3BD0ECFF-D60C-4D8F-AEEF-47A865DE37FA}"/>
              </a:ext>
            </a:extLst>
          </p:cNvPr>
          <p:cNvSpPr txBox="1"/>
          <p:nvPr/>
        </p:nvSpPr>
        <p:spPr>
          <a:xfrm>
            <a:off x="122600" y="5825857"/>
            <a:ext cx="5443630" cy="923330"/>
          </a:xfrm>
          <a:prstGeom prst="rect">
            <a:avLst/>
          </a:prstGeom>
          <a:noFill/>
        </p:spPr>
        <p:txBody>
          <a:bodyPr wrap="square" rtlCol="0">
            <a:spAutoFit/>
          </a:bodyPr>
          <a:lstStyle/>
          <a:p>
            <a:r>
              <a:rPr lang="en-US" dirty="0"/>
              <a:t>The EDEN ISS greenhouse, developed by the German Aerospace Center; DLR, in Antarctica since 2018. </a:t>
            </a:r>
          </a:p>
          <a:p>
            <a:r>
              <a:rPr lang="en-US" dirty="0"/>
              <a:t>Credit: Hanno Müller, AWI</a:t>
            </a:r>
          </a:p>
        </p:txBody>
      </p:sp>
      <p:sp>
        <p:nvSpPr>
          <p:cNvPr id="13" name="TextBox 12">
            <a:extLst>
              <a:ext uri="{FF2B5EF4-FFF2-40B4-BE49-F238E27FC236}">
                <a16:creationId xmlns:a16="http://schemas.microsoft.com/office/drawing/2014/main" id="{21F84F94-F527-4F74-A5D2-90480544226A}"/>
              </a:ext>
            </a:extLst>
          </p:cNvPr>
          <p:cNvSpPr txBox="1"/>
          <p:nvPr/>
        </p:nvSpPr>
        <p:spPr>
          <a:xfrm>
            <a:off x="6066030" y="5825857"/>
            <a:ext cx="3730539" cy="646331"/>
          </a:xfrm>
          <a:prstGeom prst="rect">
            <a:avLst/>
          </a:prstGeom>
          <a:noFill/>
        </p:spPr>
        <p:txBody>
          <a:bodyPr wrap="square" rtlCol="0">
            <a:spAutoFit/>
          </a:bodyPr>
          <a:lstStyle/>
          <a:p>
            <a:r>
              <a:rPr lang="en-US" dirty="0"/>
              <a:t>Jess </a:t>
            </a:r>
            <a:r>
              <a:rPr lang="en-US" dirty="0" err="1"/>
              <a:t>Buncheck</a:t>
            </a:r>
            <a:r>
              <a:rPr lang="en-US" dirty="0"/>
              <a:t> – KSC scientist – Tending plants in EDEN ISS, 2021</a:t>
            </a:r>
          </a:p>
        </p:txBody>
      </p:sp>
      <p:cxnSp>
        <p:nvCxnSpPr>
          <p:cNvPr id="14" name="Straight Connector 13">
            <a:extLst>
              <a:ext uri="{FF2B5EF4-FFF2-40B4-BE49-F238E27FC236}">
                <a16:creationId xmlns:a16="http://schemas.microsoft.com/office/drawing/2014/main" id="{9BA681F6-C858-4D73-8BB1-104DF2948DAB}"/>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956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64ED07-92DA-4820-B78A-A48D8DFF1AAF}"/>
              </a:ext>
            </a:extLst>
          </p:cNvPr>
          <p:cNvSpPr txBox="1"/>
          <p:nvPr/>
        </p:nvSpPr>
        <p:spPr>
          <a:xfrm>
            <a:off x="1524000" y="2040674"/>
            <a:ext cx="9144000" cy="1015663"/>
          </a:xfrm>
          <a:prstGeom prst="rect">
            <a:avLst/>
          </a:prstGeom>
          <a:noFill/>
        </p:spPr>
        <p:txBody>
          <a:bodyPr wrap="square" rtlCol="0">
            <a:spAutoFit/>
          </a:bodyPr>
          <a:lstStyle/>
          <a:p>
            <a:pPr algn="ctr"/>
            <a:r>
              <a:rPr lang="en-US" sz="3000" b="1" i="1" dirty="0">
                <a:solidFill>
                  <a:srgbClr val="FFFF00"/>
                </a:solidFill>
                <a:latin typeface="Arial Narrow" panose="020B0606020202030204" pitchFamily="34" charset="0"/>
              </a:rPr>
              <a:t>Ensure Food System Security</a:t>
            </a:r>
            <a:r>
              <a:rPr lang="en-US" sz="3000" b="1" i="1" dirty="0">
                <a:solidFill>
                  <a:srgbClr val="92D050"/>
                </a:solidFill>
                <a:latin typeface="Arial Narrow" panose="020B0606020202030204" pitchFamily="34" charset="0"/>
              </a:rPr>
              <a:t> </a:t>
            </a:r>
            <a:r>
              <a:rPr lang="en-US" sz="3000" b="1" i="1" dirty="0">
                <a:solidFill>
                  <a:srgbClr val="FFFF00"/>
                </a:solidFill>
                <a:latin typeface="Arial Narrow" panose="020B0606020202030204" pitchFamily="34" charset="0"/>
              </a:rPr>
              <a:t>on Long Duration Missions  Beyond LEO</a:t>
            </a:r>
            <a:endParaRPr lang="en-US" sz="3000" b="1" dirty="0">
              <a:solidFill>
                <a:srgbClr val="FFFF00"/>
              </a:solidFill>
              <a:latin typeface="Arial Narrow" panose="020B0606020202030204" pitchFamily="34" charset="0"/>
            </a:endParaRPr>
          </a:p>
        </p:txBody>
      </p:sp>
      <p:sp>
        <p:nvSpPr>
          <p:cNvPr id="12" name="TextBox 11">
            <a:extLst>
              <a:ext uri="{FF2B5EF4-FFF2-40B4-BE49-F238E27FC236}">
                <a16:creationId xmlns:a16="http://schemas.microsoft.com/office/drawing/2014/main" id="{35983FE4-FB54-44B5-A83B-58CD27C15111}"/>
              </a:ext>
            </a:extLst>
          </p:cNvPr>
          <p:cNvSpPr txBox="1"/>
          <p:nvPr/>
        </p:nvSpPr>
        <p:spPr>
          <a:xfrm>
            <a:off x="2717180" y="3766670"/>
            <a:ext cx="6757640" cy="830997"/>
          </a:xfrm>
          <a:prstGeom prst="rect">
            <a:avLst/>
          </a:prstGeom>
          <a:noFill/>
        </p:spPr>
        <p:txBody>
          <a:bodyPr wrap="square" rtlCol="0">
            <a:spAutoFit/>
          </a:bodyPr>
          <a:lstStyle>
            <a:defPPr>
              <a:defRPr lang="en-US"/>
            </a:defPPr>
            <a:lvl1pPr algn="ctr">
              <a:defRPr sz="3000" b="1" i="1">
                <a:solidFill>
                  <a:srgbClr val="FFFF00"/>
                </a:solidFill>
                <a:latin typeface="Arial Narrow" panose="020B0606020202030204" pitchFamily="34" charset="0"/>
              </a:defRPr>
            </a:lvl1pPr>
          </a:lstStyle>
          <a:p>
            <a:pPr algn="l"/>
            <a:r>
              <a:rPr lang="en-US" sz="2400" dirty="0">
                <a:solidFill>
                  <a:schemeClr val="accent6">
                    <a:lumMod val="60000"/>
                    <a:lumOff val="40000"/>
                  </a:schemeClr>
                </a:solidFill>
              </a:rPr>
              <a:t>Near-Term Goal</a:t>
            </a:r>
          </a:p>
          <a:p>
            <a:pPr algn="l"/>
            <a:r>
              <a:rPr lang="en-US" sz="2400" dirty="0">
                <a:solidFill>
                  <a:schemeClr val="accent6">
                    <a:lumMod val="60000"/>
                    <a:lumOff val="40000"/>
                  </a:schemeClr>
                </a:solidFill>
              </a:rPr>
              <a:t>Nutrient Supplementation of Prepackaged Food</a:t>
            </a:r>
          </a:p>
        </p:txBody>
      </p:sp>
      <p:sp>
        <p:nvSpPr>
          <p:cNvPr id="14" name="TextBox 13">
            <a:extLst>
              <a:ext uri="{FF2B5EF4-FFF2-40B4-BE49-F238E27FC236}">
                <a16:creationId xmlns:a16="http://schemas.microsoft.com/office/drawing/2014/main" id="{ED1CEC08-F171-49BB-AA42-2D16A97C9235}"/>
              </a:ext>
            </a:extLst>
          </p:cNvPr>
          <p:cNvSpPr txBox="1"/>
          <p:nvPr/>
        </p:nvSpPr>
        <p:spPr>
          <a:xfrm>
            <a:off x="2717180" y="4924835"/>
            <a:ext cx="7322170" cy="830997"/>
          </a:xfrm>
          <a:prstGeom prst="rect">
            <a:avLst/>
          </a:prstGeom>
          <a:noFill/>
        </p:spPr>
        <p:txBody>
          <a:bodyPr wrap="square" rtlCol="0">
            <a:spAutoFit/>
          </a:bodyPr>
          <a:lstStyle>
            <a:defPPr>
              <a:defRPr lang="en-US"/>
            </a:defPPr>
            <a:lvl1pPr algn="ctr">
              <a:defRPr sz="3000" b="1" i="1">
                <a:solidFill>
                  <a:srgbClr val="FFFF00"/>
                </a:solidFill>
                <a:latin typeface="Arial Narrow" panose="020B0606020202030204" pitchFamily="34" charset="0"/>
              </a:defRPr>
            </a:lvl1pPr>
          </a:lstStyle>
          <a:p>
            <a:pPr algn="l"/>
            <a:r>
              <a:rPr lang="en-US" sz="2400" dirty="0">
                <a:solidFill>
                  <a:schemeClr val="accent1">
                    <a:lumMod val="60000"/>
                    <a:lumOff val="40000"/>
                  </a:schemeClr>
                </a:solidFill>
              </a:rPr>
              <a:t>Long-Term Goal</a:t>
            </a:r>
          </a:p>
          <a:p>
            <a:pPr algn="l"/>
            <a:r>
              <a:rPr lang="en-US" sz="2400" dirty="0">
                <a:solidFill>
                  <a:schemeClr val="accent1">
                    <a:lumMod val="60000"/>
                    <a:lumOff val="40000"/>
                  </a:schemeClr>
                </a:solidFill>
              </a:rPr>
              <a:t>Caloric Replacement to Move Towards Earth Independence</a:t>
            </a:r>
          </a:p>
        </p:txBody>
      </p:sp>
      <p:sp>
        <p:nvSpPr>
          <p:cNvPr id="8" name="Title 2">
            <a:extLst>
              <a:ext uri="{FF2B5EF4-FFF2-40B4-BE49-F238E27FC236}">
                <a16:creationId xmlns:a16="http://schemas.microsoft.com/office/drawing/2014/main" id="{D2F54739-1739-43A0-8177-2E92BAE2BFF8}"/>
              </a:ext>
            </a:extLst>
          </p:cNvPr>
          <p:cNvSpPr txBox="1">
            <a:spLocks/>
          </p:cNvSpPr>
          <p:nvPr/>
        </p:nvSpPr>
        <p:spPr>
          <a:xfrm>
            <a:off x="2152650" y="40793"/>
            <a:ext cx="7886700" cy="1015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The Space Crop Production Vision</a:t>
            </a:r>
          </a:p>
        </p:txBody>
      </p:sp>
      <p:cxnSp>
        <p:nvCxnSpPr>
          <p:cNvPr id="9" name="Straight Connector 8">
            <a:extLst>
              <a:ext uri="{FF2B5EF4-FFF2-40B4-BE49-F238E27FC236}">
                <a16:creationId xmlns:a16="http://schemas.microsoft.com/office/drawing/2014/main" id="{D3D222F2-CBB4-42ED-8FB7-3911BB2F7299}"/>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1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1101</Words>
  <Application>Microsoft Office PowerPoint</Application>
  <PresentationFormat>Widescreen</PresentationFormat>
  <Paragraphs>166</Paragraphs>
  <Slides>29</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 Black</vt:lpstr>
      <vt:lpstr>Arial Narrow</vt:lpstr>
      <vt:lpstr>Calibri</vt:lpstr>
      <vt:lpstr>Calibri Light</vt:lpstr>
      <vt:lpstr>Office Theme</vt:lpstr>
      <vt:lpstr>Space Crop Production Controlled Environments </vt:lpstr>
      <vt:lpstr>PowerPoint Presentation</vt:lpstr>
      <vt:lpstr>PowerPoint Presentation</vt:lpstr>
      <vt:lpstr>Why grow plants in space?</vt:lpstr>
      <vt:lpstr>PowerPoint Presentation</vt:lpstr>
      <vt:lpstr>PowerPoint Presentation</vt:lpstr>
      <vt:lpstr>South Pole Greenhouse</vt:lpstr>
      <vt:lpstr>EDEN ISS Antarctic Greenhouse</vt:lpstr>
      <vt:lpstr>PowerPoint Presentation</vt:lpstr>
      <vt:lpstr>The Space Environment</vt:lpstr>
      <vt:lpstr>Space Crop Production Challenges</vt:lpstr>
      <vt:lpstr>PowerPoint Presentation</vt:lpstr>
      <vt:lpstr>Current NASA Large Plant Research Capabilities On ISS</vt:lpstr>
      <vt:lpstr>PowerPoint Presentation</vt:lpstr>
      <vt:lpstr>VEG-01B Harvest (August 2015)</vt:lpstr>
      <vt:lpstr>A Tale of Two Veggies</vt:lpstr>
      <vt:lpstr>VEG-03 Crop Testing</vt:lpstr>
      <vt:lpstr>VEG-04</vt:lpstr>
      <vt:lpstr>VEG-04 Crew Engagement</vt:lpstr>
      <vt:lpstr>PowerPoint Presentation</vt:lpstr>
      <vt:lpstr>APH Crop Research</vt:lpstr>
      <vt:lpstr>Space Chile!</vt:lpstr>
      <vt:lpstr>Space Chile!</vt:lpstr>
      <vt:lpstr>Ohalo III Vision</vt:lpstr>
      <vt:lpstr>Flying soon on ISS – Ohalo III</vt:lpstr>
      <vt:lpstr>Ohalo III Goals</vt:lpstr>
      <vt:lpstr>PowerPoint Presentation</vt:lpstr>
      <vt:lpstr>Ohalo III</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2021-02-10T16:51:51Z</dcterms:created>
  <dcterms:modified xsi:type="dcterms:W3CDTF">2022-08-11T20:59:07Z</dcterms:modified>
</cp:coreProperties>
</file>