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75" r:id="rId2"/>
    <p:sldId id="265" r:id="rId3"/>
    <p:sldId id="269" r:id="rId4"/>
    <p:sldId id="257" r:id="rId5"/>
    <p:sldId id="276" r:id="rId6"/>
    <p:sldId id="268" r:id="rId7"/>
    <p:sldId id="270" r:id="rId8"/>
    <p:sldId id="271" r:id="rId9"/>
    <p:sldId id="273" r:id="rId10"/>
    <p:sldId id="272" r:id="rId11"/>
    <p:sldId id="274" r:id="rId12"/>
    <p:sldId id="27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79" autoAdjust="0"/>
    <p:restoredTop sz="94789"/>
  </p:normalViewPr>
  <p:slideViewPr>
    <p:cSldViewPr snapToGrid="0" snapToObjects="1">
      <p:cViewPr varScale="1">
        <p:scale>
          <a:sx n="76" d="100"/>
          <a:sy n="76" d="100"/>
        </p:scale>
        <p:origin x="64" y="8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E7CE75-3CCE-CC45-BF53-5E550DB2B6C7}" type="datetimeFigureOut">
              <a:rPr lang="en-US" smtClean="0"/>
              <a:t>8/15/2022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49EF53-F228-8240-AC18-CDF6A47EDD24}" type="slidenum">
              <a:rPr lang="en-US" smtClean="0"/>
              <a:t>‹#›</a:t>
            </a:fld>
            <a:endParaRPr lang="en-US"/>
          </a:p>
        </p:txBody>
      </p:sp>
    </p:spTree>
    <p:extLst>
      <p:ext uri="{BB962C8B-B14F-4D97-AF65-F5344CB8AC3E}">
        <p14:creationId xmlns:p14="http://schemas.microsoft.com/office/powerpoint/2010/main" val="3309658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DD9AD3-3757-954A-B946-EE95E82DB50F}"/>
              </a:ext>
            </a:extLst>
          </p:cNvPr>
          <p:cNvPicPr>
            <a:picLocks noChangeAspect="1"/>
          </p:cNvPicPr>
          <p:nvPr userDrawn="1"/>
        </p:nvPicPr>
        <p:blipFill>
          <a:blip r:embed="rId2"/>
          <a:stretch>
            <a:fillRect/>
          </a:stretch>
        </p:blipFill>
        <p:spPr>
          <a:xfrm>
            <a:off x="-16288" y="0"/>
            <a:ext cx="12224576" cy="6858000"/>
          </a:xfrm>
          <a:prstGeom prst="rect">
            <a:avLst/>
          </a:prstGeom>
        </p:spPr>
      </p:pic>
    </p:spTree>
    <p:extLst>
      <p:ext uri="{BB962C8B-B14F-4D97-AF65-F5344CB8AC3E}">
        <p14:creationId xmlns:p14="http://schemas.microsoft.com/office/powerpoint/2010/main" val="38081814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157B2-D429-494B-B927-7D5F6BB65D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238B14-DF5F-CD4E-9362-75B3612D51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4C7F0-1B38-BF42-A3C2-0AA9F940CD7C}"/>
              </a:ext>
            </a:extLst>
          </p:cNvPr>
          <p:cNvSpPr>
            <a:spLocks noGrp="1"/>
          </p:cNvSpPr>
          <p:nvPr>
            <p:ph type="dt" sz="half" idx="10"/>
          </p:nvPr>
        </p:nvSpPr>
        <p:spPr/>
        <p:txBody>
          <a:bodyPr/>
          <a:lstStyle/>
          <a:p>
            <a:fld id="{4B438439-2F26-1347-84CF-40FEE9E2BA1C}" type="datetimeFigureOut">
              <a:rPr lang="en-US" smtClean="0"/>
              <a:t>8/15/2022</a:t>
            </a:fld>
            <a:endParaRPr lang="en-US"/>
          </a:p>
        </p:txBody>
      </p:sp>
      <p:sp>
        <p:nvSpPr>
          <p:cNvPr id="5" name="Footer Placeholder 4">
            <a:extLst>
              <a:ext uri="{FF2B5EF4-FFF2-40B4-BE49-F238E27FC236}">
                <a16:creationId xmlns:a16="http://schemas.microsoft.com/office/drawing/2014/main" id="{6EEE663D-C3FB-B54D-9B7A-A7159024A6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E2EEE-3BAF-D64C-AA30-36AAACE1B1AC}"/>
              </a:ext>
            </a:extLst>
          </p:cNvPr>
          <p:cNvSpPr>
            <a:spLocks noGrp="1"/>
          </p:cNvSpPr>
          <p:nvPr>
            <p:ph type="sldNum" sz="quarter" idx="12"/>
          </p:nvPr>
        </p:nvSpPr>
        <p:spPr/>
        <p:txBody>
          <a:bodyPr/>
          <a:lstStyle/>
          <a:p>
            <a:fld id="{9FE56DE4-0DB4-8B46-BAD1-D05E7B41AC4E}" type="slidenum">
              <a:rPr lang="en-US" smtClean="0"/>
              <a:t>‹#›</a:t>
            </a:fld>
            <a:endParaRPr lang="en-US"/>
          </a:p>
        </p:txBody>
      </p:sp>
    </p:spTree>
    <p:extLst>
      <p:ext uri="{BB962C8B-B14F-4D97-AF65-F5344CB8AC3E}">
        <p14:creationId xmlns:p14="http://schemas.microsoft.com/office/powerpoint/2010/main" val="24381793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8BA55-07E5-0C46-87CD-30E91C6288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19C45E-18B4-714A-879A-8A69B2D496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D55C0D-92AF-3744-9A05-C9984C470C78}"/>
              </a:ext>
            </a:extLst>
          </p:cNvPr>
          <p:cNvSpPr>
            <a:spLocks noGrp="1"/>
          </p:cNvSpPr>
          <p:nvPr>
            <p:ph type="dt" sz="half" idx="10"/>
          </p:nvPr>
        </p:nvSpPr>
        <p:spPr/>
        <p:txBody>
          <a:bodyPr/>
          <a:lstStyle/>
          <a:p>
            <a:fld id="{4B438439-2F26-1347-84CF-40FEE9E2BA1C}" type="datetimeFigureOut">
              <a:rPr lang="en-US" smtClean="0"/>
              <a:t>8/15/2022</a:t>
            </a:fld>
            <a:endParaRPr lang="en-US"/>
          </a:p>
        </p:txBody>
      </p:sp>
      <p:sp>
        <p:nvSpPr>
          <p:cNvPr id="5" name="Footer Placeholder 4">
            <a:extLst>
              <a:ext uri="{FF2B5EF4-FFF2-40B4-BE49-F238E27FC236}">
                <a16:creationId xmlns:a16="http://schemas.microsoft.com/office/drawing/2014/main" id="{1A353CBE-B7CA-7A4F-BEAA-D8F57DDB1C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C7616A-6999-8548-84EA-B32BD1A2D0EA}"/>
              </a:ext>
            </a:extLst>
          </p:cNvPr>
          <p:cNvSpPr>
            <a:spLocks noGrp="1"/>
          </p:cNvSpPr>
          <p:nvPr>
            <p:ph type="sldNum" sz="quarter" idx="12"/>
          </p:nvPr>
        </p:nvSpPr>
        <p:spPr/>
        <p:txBody>
          <a:bodyPr/>
          <a:lstStyle/>
          <a:p>
            <a:fld id="{9FE56DE4-0DB4-8B46-BAD1-D05E7B41AC4E}" type="slidenum">
              <a:rPr lang="en-US" smtClean="0"/>
              <a:t>‹#›</a:t>
            </a:fld>
            <a:endParaRPr lang="en-US"/>
          </a:p>
        </p:txBody>
      </p:sp>
    </p:spTree>
    <p:extLst>
      <p:ext uri="{BB962C8B-B14F-4D97-AF65-F5344CB8AC3E}">
        <p14:creationId xmlns:p14="http://schemas.microsoft.com/office/powerpoint/2010/main" val="21122213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16E15-E7C6-5748-9B96-A61F827B2D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FF5640-715C-5B44-B8AC-D16726C956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ACAF62-6E4E-3F46-A7E6-63C1EA5AA3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FF3901-2DA9-A341-9767-144BA9A1417F}"/>
              </a:ext>
            </a:extLst>
          </p:cNvPr>
          <p:cNvSpPr>
            <a:spLocks noGrp="1"/>
          </p:cNvSpPr>
          <p:nvPr>
            <p:ph type="dt" sz="half" idx="10"/>
          </p:nvPr>
        </p:nvSpPr>
        <p:spPr/>
        <p:txBody>
          <a:bodyPr/>
          <a:lstStyle/>
          <a:p>
            <a:fld id="{4B438439-2F26-1347-84CF-40FEE9E2BA1C}" type="datetimeFigureOut">
              <a:rPr lang="en-US" smtClean="0"/>
              <a:t>8/15/2022</a:t>
            </a:fld>
            <a:endParaRPr lang="en-US"/>
          </a:p>
        </p:txBody>
      </p:sp>
      <p:sp>
        <p:nvSpPr>
          <p:cNvPr id="6" name="Footer Placeholder 5">
            <a:extLst>
              <a:ext uri="{FF2B5EF4-FFF2-40B4-BE49-F238E27FC236}">
                <a16:creationId xmlns:a16="http://schemas.microsoft.com/office/drawing/2014/main" id="{29567CCF-F1B9-0746-8958-EB0A5D48B4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A99088-E9B1-E845-A0F5-04D3B89DCCB7}"/>
              </a:ext>
            </a:extLst>
          </p:cNvPr>
          <p:cNvSpPr>
            <a:spLocks noGrp="1"/>
          </p:cNvSpPr>
          <p:nvPr>
            <p:ph type="sldNum" sz="quarter" idx="12"/>
          </p:nvPr>
        </p:nvSpPr>
        <p:spPr/>
        <p:txBody>
          <a:bodyPr/>
          <a:lstStyle/>
          <a:p>
            <a:fld id="{9FE56DE4-0DB4-8B46-BAD1-D05E7B41AC4E}" type="slidenum">
              <a:rPr lang="en-US" smtClean="0"/>
              <a:t>‹#›</a:t>
            </a:fld>
            <a:endParaRPr lang="en-US"/>
          </a:p>
        </p:txBody>
      </p:sp>
    </p:spTree>
    <p:extLst>
      <p:ext uri="{BB962C8B-B14F-4D97-AF65-F5344CB8AC3E}">
        <p14:creationId xmlns:p14="http://schemas.microsoft.com/office/powerpoint/2010/main" val="30866765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B79AF-9C79-9B4E-B0BF-24FEA812B9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079E5D-9F10-2249-89AE-57173DEC0F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D5D532-714B-8544-B372-5C5656B9CC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18A1B7-32AE-B948-B1FB-23C1EBA882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FF21F4-B628-8344-92C4-5D8B9720FF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41AF4C-C751-1248-870E-0FC5282DF231}"/>
              </a:ext>
            </a:extLst>
          </p:cNvPr>
          <p:cNvSpPr>
            <a:spLocks noGrp="1"/>
          </p:cNvSpPr>
          <p:nvPr>
            <p:ph type="dt" sz="half" idx="10"/>
          </p:nvPr>
        </p:nvSpPr>
        <p:spPr/>
        <p:txBody>
          <a:bodyPr/>
          <a:lstStyle/>
          <a:p>
            <a:fld id="{4B438439-2F26-1347-84CF-40FEE9E2BA1C}" type="datetimeFigureOut">
              <a:rPr lang="en-US" smtClean="0"/>
              <a:t>8/15/2022</a:t>
            </a:fld>
            <a:endParaRPr lang="en-US"/>
          </a:p>
        </p:txBody>
      </p:sp>
      <p:sp>
        <p:nvSpPr>
          <p:cNvPr id="8" name="Footer Placeholder 7">
            <a:extLst>
              <a:ext uri="{FF2B5EF4-FFF2-40B4-BE49-F238E27FC236}">
                <a16:creationId xmlns:a16="http://schemas.microsoft.com/office/drawing/2014/main" id="{44059B80-517B-094C-A464-645E1F12C7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3ADA01-7F62-F140-8904-331CFBE48F5C}"/>
              </a:ext>
            </a:extLst>
          </p:cNvPr>
          <p:cNvSpPr>
            <a:spLocks noGrp="1"/>
          </p:cNvSpPr>
          <p:nvPr>
            <p:ph type="sldNum" sz="quarter" idx="12"/>
          </p:nvPr>
        </p:nvSpPr>
        <p:spPr/>
        <p:txBody>
          <a:bodyPr/>
          <a:lstStyle/>
          <a:p>
            <a:fld id="{9FE56DE4-0DB4-8B46-BAD1-D05E7B41AC4E}" type="slidenum">
              <a:rPr lang="en-US" smtClean="0"/>
              <a:t>‹#›</a:t>
            </a:fld>
            <a:endParaRPr lang="en-US"/>
          </a:p>
        </p:txBody>
      </p:sp>
    </p:spTree>
    <p:extLst>
      <p:ext uri="{BB962C8B-B14F-4D97-AF65-F5344CB8AC3E}">
        <p14:creationId xmlns:p14="http://schemas.microsoft.com/office/powerpoint/2010/main" val="40123976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07834-8D70-7647-95A1-4AA3D8B21D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21EE1F-DF12-754D-90DA-E5181809F78F}"/>
              </a:ext>
            </a:extLst>
          </p:cNvPr>
          <p:cNvSpPr>
            <a:spLocks noGrp="1"/>
          </p:cNvSpPr>
          <p:nvPr>
            <p:ph type="dt" sz="half" idx="10"/>
          </p:nvPr>
        </p:nvSpPr>
        <p:spPr/>
        <p:txBody>
          <a:bodyPr/>
          <a:lstStyle/>
          <a:p>
            <a:fld id="{4B438439-2F26-1347-84CF-40FEE9E2BA1C}" type="datetimeFigureOut">
              <a:rPr lang="en-US" smtClean="0"/>
              <a:t>8/15/2022</a:t>
            </a:fld>
            <a:endParaRPr lang="en-US"/>
          </a:p>
        </p:txBody>
      </p:sp>
      <p:sp>
        <p:nvSpPr>
          <p:cNvPr id="4" name="Footer Placeholder 3">
            <a:extLst>
              <a:ext uri="{FF2B5EF4-FFF2-40B4-BE49-F238E27FC236}">
                <a16:creationId xmlns:a16="http://schemas.microsoft.com/office/drawing/2014/main" id="{E253125C-01DD-FF40-9421-30F1ACE420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3338425-BAB6-9948-AD72-C00264C51277}"/>
              </a:ext>
            </a:extLst>
          </p:cNvPr>
          <p:cNvSpPr>
            <a:spLocks noGrp="1"/>
          </p:cNvSpPr>
          <p:nvPr>
            <p:ph type="sldNum" sz="quarter" idx="12"/>
          </p:nvPr>
        </p:nvSpPr>
        <p:spPr/>
        <p:txBody>
          <a:bodyPr/>
          <a:lstStyle/>
          <a:p>
            <a:fld id="{9FE56DE4-0DB4-8B46-BAD1-D05E7B41AC4E}" type="slidenum">
              <a:rPr lang="en-US" smtClean="0"/>
              <a:t>‹#›</a:t>
            </a:fld>
            <a:endParaRPr lang="en-US"/>
          </a:p>
        </p:txBody>
      </p:sp>
    </p:spTree>
    <p:extLst>
      <p:ext uri="{BB962C8B-B14F-4D97-AF65-F5344CB8AC3E}">
        <p14:creationId xmlns:p14="http://schemas.microsoft.com/office/powerpoint/2010/main" val="19327366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62DDE6-15F7-A543-BAEE-1047591FF0F1}"/>
              </a:ext>
            </a:extLst>
          </p:cNvPr>
          <p:cNvSpPr>
            <a:spLocks noGrp="1"/>
          </p:cNvSpPr>
          <p:nvPr>
            <p:ph type="dt" sz="half" idx="10"/>
          </p:nvPr>
        </p:nvSpPr>
        <p:spPr/>
        <p:txBody>
          <a:bodyPr/>
          <a:lstStyle/>
          <a:p>
            <a:fld id="{4B438439-2F26-1347-84CF-40FEE9E2BA1C}" type="datetimeFigureOut">
              <a:rPr lang="en-US" smtClean="0"/>
              <a:t>8/15/2022</a:t>
            </a:fld>
            <a:endParaRPr lang="en-US"/>
          </a:p>
        </p:txBody>
      </p:sp>
      <p:sp>
        <p:nvSpPr>
          <p:cNvPr id="3" name="Footer Placeholder 2">
            <a:extLst>
              <a:ext uri="{FF2B5EF4-FFF2-40B4-BE49-F238E27FC236}">
                <a16:creationId xmlns:a16="http://schemas.microsoft.com/office/drawing/2014/main" id="{4B0092F7-9130-DE4E-802F-08C193BBF4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4296F5-6D89-0044-87FF-E950D5F9AF80}"/>
              </a:ext>
            </a:extLst>
          </p:cNvPr>
          <p:cNvSpPr>
            <a:spLocks noGrp="1"/>
          </p:cNvSpPr>
          <p:nvPr>
            <p:ph type="sldNum" sz="quarter" idx="12"/>
          </p:nvPr>
        </p:nvSpPr>
        <p:spPr/>
        <p:txBody>
          <a:bodyPr/>
          <a:lstStyle/>
          <a:p>
            <a:fld id="{9FE56DE4-0DB4-8B46-BAD1-D05E7B41AC4E}" type="slidenum">
              <a:rPr lang="en-US" smtClean="0"/>
              <a:t>‹#›</a:t>
            </a:fld>
            <a:endParaRPr lang="en-US"/>
          </a:p>
        </p:txBody>
      </p:sp>
    </p:spTree>
    <p:extLst>
      <p:ext uri="{BB962C8B-B14F-4D97-AF65-F5344CB8AC3E}">
        <p14:creationId xmlns:p14="http://schemas.microsoft.com/office/powerpoint/2010/main" val="13626338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C5257-FD19-964D-ADA8-AD23762FCB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6A9A55-CD6D-3E4D-BDFA-263841A49B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787CF7-8DC1-044E-8524-01BD53D92C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47E6B7-D9DA-7D44-891B-AE91FF6D165D}"/>
              </a:ext>
            </a:extLst>
          </p:cNvPr>
          <p:cNvSpPr>
            <a:spLocks noGrp="1"/>
          </p:cNvSpPr>
          <p:nvPr>
            <p:ph type="dt" sz="half" idx="10"/>
          </p:nvPr>
        </p:nvSpPr>
        <p:spPr/>
        <p:txBody>
          <a:bodyPr/>
          <a:lstStyle/>
          <a:p>
            <a:fld id="{4B438439-2F26-1347-84CF-40FEE9E2BA1C}" type="datetimeFigureOut">
              <a:rPr lang="en-US" smtClean="0"/>
              <a:t>8/15/2022</a:t>
            </a:fld>
            <a:endParaRPr lang="en-US"/>
          </a:p>
        </p:txBody>
      </p:sp>
      <p:sp>
        <p:nvSpPr>
          <p:cNvPr id="6" name="Footer Placeholder 5">
            <a:extLst>
              <a:ext uri="{FF2B5EF4-FFF2-40B4-BE49-F238E27FC236}">
                <a16:creationId xmlns:a16="http://schemas.microsoft.com/office/drawing/2014/main" id="{16ABFA8E-E74D-D947-9C9B-141B8301B0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AC0122-C626-B241-8724-4C9E653860A6}"/>
              </a:ext>
            </a:extLst>
          </p:cNvPr>
          <p:cNvSpPr>
            <a:spLocks noGrp="1"/>
          </p:cNvSpPr>
          <p:nvPr>
            <p:ph type="sldNum" sz="quarter" idx="12"/>
          </p:nvPr>
        </p:nvSpPr>
        <p:spPr/>
        <p:txBody>
          <a:bodyPr/>
          <a:lstStyle/>
          <a:p>
            <a:fld id="{9FE56DE4-0DB4-8B46-BAD1-D05E7B41AC4E}" type="slidenum">
              <a:rPr lang="en-US" smtClean="0"/>
              <a:t>‹#›</a:t>
            </a:fld>
            <a:endParaRPr lang="en-US"/>
          </a:p>
        </p:txBody>
      </p:sp>
    </p:spTree>
    <p:extLst>
      <p:ext uri="{BB962C8B-B14F-4D97-AF65-F5344CB8AC3E}">
        <p14:creationId xmlns:p14="http://schemas.microsoft.com/office/powerpoint/2010/main" val="258362373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98ED6-2A34-994E-9093-4AF4DA875E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0EDB7C-F9F3-934B-8EF6-F40A2C4F83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D485AE-FB11-8141-A96D-989F630631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280571-8B0D-4844-B9FF-BAB23C13DA7E}"/>
              </a:ext>
            </a:extLst>
          </p:cNvPr>
          <p:cNvSpPr>
            <a:spLocks noGrp="1"/>
          </p:cNvSpPr>
          <p:nvPr>
            <p:ph type="dt" sz="half" idx="10"/>
          </p:nvPr>
        </p:nvSpPr>
        <p:spPr/>
        <p:txBody>
          <a:bodyPr/>
          <a:lstStyle/>
          <a:p>
            <a:fld id="{4B438439-2F26-1347-84CF-40FEE9E2BA1C}" type="datetimeFigureOut">
              <a:rPr lang="en-US" smtClean="0"/>
              <a:t>8/15/2022</a:t>
            </a:fld>
            <a:endParaRPr lang="en-US"/>
          </a:p>
        </p:txBody>
      </p:sp>
      <p:sp>
        <p:nvSpPr>
          <p:cNvPr id="6" name="Footer Placeholder 5">
            <a:extLst>
              <a:ext uri="{FF2B5EF4-FFF2-40B4-BE49-F238E27FC236}">
                <a16:creationId xmlns:a16="http://schemas.microsoft.com/office/drawing/2014/main" id="{71D3F576-C634-7E44-ABCA-229F9B9A23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89C309-3D33-B449-9757-8ED32C0B27F9}"/>
              </a:ext>
            </a:extLst>
          </p:cNvPr>
          <p:cNvSpPr>
            <a:spLocks noGrp="1"/>
          </p:cNvSpPr>
          <p:nvPr>
            <p:ph type="sldNum" sz="quarter" idx="12"/>
          </p:nvPr>
        </p:nvSpPr>
        <p:spPr/>
        <p:txBody>
          <a:bodyPr/>
          <a:lstStyle/>
          <a:p>
            <a:fld id="{9FE56DE4-0DB4-8B46-BAD1-D05E7B41AC4E}" type="slidenum">
              <a:rPr lang="en-US" smtClean="0"/>
              <a:t>‹#›</a:t>
            </a:fld>
            <a:endParaRPr lang="en-US"/>
          </a:p>
        </p:txBody>
      </p:sp>
    </p:spTree>
    <p:extLst>
      <p:ext uri="{BB962C8B-B14F-4D97-AF65-F5344CB8AC3E}">
        <p14:creationId xmlns:p14="http://schemas.microsoft.com/office/powerpoint/2010/main" val="30830288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CE400-59F6-7C49-9711-637AF46CB3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3B1B69-2779-C344-AC88-64867829A8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88E28E-7C14-1747-85CE-0FC43DC71AC0}"/>
              </a:ext>
            </a:extLst>
          </p:cNvPr>
          <p:cNvSpPr>
            <a:spLocks noGrp="1"/>
          </p:cNvSpPr>
          <p:nvPr>
            <p:ph type="dt" sz="half" idx="10"/>
          </p:nvPr>
        </p:nvSpPr>
        <p:spPr/>
        <p:txBody>
          <a:bodyPr/>
          <a:lstStyle/>
          <a:p>
            <a:fld id="{4B438439-2F26-1347-84CF-40FEE9E2BA1C}" type="datetimeFigureOut">
              <a:rPr lang="en-US" smtClean="0"/>
              <a:t>8/15/2022</a:t>
            </a:fld>
            <a:endParaRPr lang="en-US"/>
          </a:p>
        </p:txBody>
      </p:sp>
      <p:sp>
        <p:nvSpPr>
          <p:cNvPr id="5" name="Footer Placeholder 4">
            <a:extLst>
              <a:ext uri="{FF2B5EF4-FFF2-40B4-BE49-F238E27FC236}">
                <a16:creationId xmlns:a16="http://schemas.microsoft.com/office/drawing/2014/main" id="{4F29FE66-DD3A-6047-AD7A-C29028C6BE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32F139-5797-AB41-BAAE-2C4E1B3A0835}"/>
              </a:ext>
            </a:extLst>
          </p:cNvPr>
          <p:cNvSpPr>
            <a:spLocks noGrp="1"/>
          </p:cNvSpPr>
          <p:nvPr>
            <p:ph type="sldNum" sz="quarter" idx="12"/>
          </p:nvPr>
        </p:nvSpPr>
        <p:spPr/>
        <p:txBody>
          <a:bodyPr/>
          <a:lstStyle/>
          <a:p>
            <a:fld id="{9FE56DE4-0DB4-8B46-BAD1-D05E7B41AC4E}" type="slidenum">
              <a:rPr lang="en-US" smtClean="0"/>
              <a:t>‹#›</a:t>
            </a:fld>
            <a:endParaRPr lang="en-US"/>
          </a:p>
        </p:txBody>
      </p:sp>
    </p:spTree>
    <p:extLst>
      <p:ext uri="{BB962C8B-B14F-4D97-AF65-F5344CB8AC3E}">
        <p14:creationId xmlns:p14="http://schemas.microsoft.com/office/powerpoint/2010/main" val="324368785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F5A35D-BB4F-194D-92AE-CC16826D4C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F3436D-7E31-2644-9EB1-B856E307C1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C356E-31E1-C24B-992F-B4D11468E407}"/>
              </a:ext>
            </a:extLst>
          </p:cNvPr>
          <p:cNvSpPr>
            <a:spLocks noGrp="1"/>
          </p:cNvSpPr>
          <p:nvPr>
            <p:ph type="dt" sz="half" idx="10"/>
          </p:nvPr>
        </p:nvSpPr>
        <p:spPr/>
        <p:txBody>
          <a:bodyPr/>
          <a:lstStyle/>
          <a:p>
            <a:fld id="{4B438439-2F26-1347-84CF-40FEE9E2BA1C}" type="datetimeFigureOut">
              <a:rPr lang="en-US" smtClean="0"/>
              <a:t>8/15/2022</a:t>
            </a:fld>
            <a:endParaRPr lang="en-US"/>
          </a:p>
        </p:txBody>
      </p:sp>
      <p:sp>
        <p:nvSpPr>
          <p:cNvPr id="5" name="Footer Placeholder 4">
            <a:extLst>
              <a:ext uri="{FF2B5EF4-FFF2-40B4-BE49-F238E27FC236}">
                <a16:creationId xmlns:a16="http://schemas.microsoft.com/office/drawing/2014/main" id="{D213CA73-9597-FD4D-8C82-3913E04924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5A9A15-E781-F948-8789-AA4D7CB2E424}"/>
              </a:ext>
            </a:extLst>
          </p:cNvPr>
          <p:cNvSpPr>
            <a:spLocks noGrp="1"/>
          </p:cNvSpPr>
          <p:nvPr>
            <p:ph type="sldNum" sz="quarter" idx="12"/>
          </p:nvPr>
        </p:nvSpPr>
        <p:spPr/>
        <p:txBody>
          <a:bodyPr/>
          <a:lstStyle/>
          <a:p>
            <a:fld id="{9FE56DE4-0DB4-8B46-BAD1-D05E7B41AC4E}" type="slidenum">
              <a:rPr lang="en-US" smtClean="0"/>
              <a:t>‹#›</a:t>
            </a:fld>
            <a:endParaRPr lang="en-US"/>
          </a:p>
        </p:txBody>
      </p:sp>
    </p:spTree>
    <p:extLst>
      <p:ext uri="{BB962C8B-B14F-4D97-AF65-F5344CB8AC3E}">
        <p14:creationId xmlns:p14="http://schemas.microsoft.com/office/powerpoint/2010/main" val="415965246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61AE21-6420-FC40-925B-D1009BF9C3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EB93AA-8F62-7047-A9CA-B9A52D659D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B705D7-A977-644B-88D8-81F4BB8DB3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438439-2F26-1347-84CF-40FEE9E2BA1C}" type="datetimeFigureOut">
              <a:rPr lang="en-US" smtClean="0"/>
              <a:t>8/15/2022</a:t>
            </a:fld>
            <a:endParaRPr lang="en-US"/>
          </a:p>
        </p:txBody>
      </p:sp>
      <p:sp>
        <p:nvSpPr>
          <p:cNvPr id="5" name="Footer Placeholder 4">
            <a:extLst>
              <a:ext uri="{FF2B5EF4-FFF2-40B4-BE49-F238E27FC236}">
                <a16:creationId xmlns:a16="http://schemas.microsoft.com/office/drawing/2014/main" id="{3EF2A39C-C5AB-B241-BBE9-F805964C8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8358101-C680-CF4E-907A-914A9D2D41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E56DE4-0DB4-8B46-BAD1-D05E7B41AC4E}" type="slidenum">
              <a:rPr lang="en-US" smtClean="0"/>
              <a:t>‹#›</a:t>
            </a:fld>
            <a:endParaRPr lang="en-US"/>
          </a:p>
        </p:txBody>
      </p:sp>
    </p:spTree>
    <p:extLst>
      <p:ext uri="{BB962C8B-B14F-4D97-AF65-F5344CB8AC3E}">
        <p14:creationId xmlns:p14="http://schemas.microsoft.com/office/powerpoint/2010/main" val="2737200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asa.gov/offices/setmo"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png"/><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
        <p:nvSpPr>
          <p:cNvPr id="2" name="TextBox 1">
            <a:extLst>
              <a:ext uri="{FF2B5EF4-FFF2-40B4-BE49-F238E27FC236}">
                <a16:creationId xmlns:a16="http://schemas.microsoft.com/office/drawing/2014/main" id="{7196AC5C-4DF5-C0B9-B242-2A45DA3F0407}"/>
              </a:ext>
            </a:extLst>
          </p:cNvPr>
          <p:cNvSpPr txBox="1"/>
          <p:nvPr/>
        </p:nvSpPr>
        <p:spPr>
          <a:xfrm>
            <a:off x="1249943" y="1904587"/>
            <a:ext cx="10167456" cy="4001095"/>
          </a:xfrm>
          <a:prstGeom prst="rect">
            <a:avLst/>
          </a:prstGeom>
          <a:noFill/>
          <a:effectLst>
            <a:outerShdw blurRad="50800" dist="38100" algn="l" rotWithShape="0">
              <a:prstClr val="black">
                <a:alpha val="40000"/>
              </a:prstClr>
            </a:outerShdw>
          </a:effectLst>
        </p:spPr>
        <p:txBody>
          <a:bodyPr wrap="square" rtlCol="0">
            <a:spAutoFit/>
          </a:bodyPr>
          <a:lstStyle/>
          <a:p>
            <a:pPr algn="ctr"/>
            <a:r>
              <a:rPr lang="en-US" sz="3200" b="1" dirty="0">
                <a:ln w="22225">
                  <a:solidFill>
                    <a:schemeClr val="accent2"/>
                  </a:solidFill>
                  <a:prstDash val="solid"/>
                </a:ln>
                <a:solidFill>
                  <a:schemeClr val="accent2">
                    <a:lumMod val="40000"/>
                    <a:lumOff val="60000"/>
                  </a:schemeClr>
                </a:solidFill>
              </a:rPr>
              <a:t>Condition and Health Assessment Value</a:t>
            </a:r>
            <a:endParaRPr kumimoji="0" lang="en-US" sz="1200" b="1" i="0" u="none" strike="noStrike" kern="1200" cap="none" spc="0" normalizeH="0" baseline="0" noProof="0" dirty="0">
              <a:ln>
                <a:noFill/>
              </a:ln>
              <a:solidFill>
                <a:srgbClr val="FFFF00"/>
              </a:solidFill>
              <a:effectLst/>
              <a:uLnTx/>
              <a:uFillTx/>
              <a:latin typeface="Calibri"/>
              <a:ea typeface="+mn-ea"/>
              <a:cs typeface="+mn-cs"/>
            </a:endParaRPr>
          </a:p>
          <a:p>
            <a:pPr marL="173037" marR="0" lvl="1"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FFFF00"/>
              </a:solidFill>
              <a:effectLst/>
              <a:uLnTx/>
              <a:uFillTx/>
              <a:latin typeface="Calibri"/>
              <a:ea typeface="+mn-ea"/>
              <a:cs typeface="+mn-cs"/>
            </a:endParaRPr>
          </a:p>
          <a:p>
            <a:pPr marL="173037" marR="0" lvl="1"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FFFF00"/>
              </a:solidFill>
              <a:effectLst/>
              <a:uLnTx/>
              <a:uFillTx/>
              <a:latin typeface="Calibri"/>
              <a:ea typeface="+mn-ea"/>
              <a:cs typeface="+mn-cs"/>
            </a:endParaRPr>
          </a:p>
          <a:p>
            <a:pPr marL="173037" marR="0" lvl="1" indent="0" algn="l" defTabSz="914400" rtl="0" eaLnBrk="1" fontAlgn="auto" latinLnBrk="0" hangingPunct="1">
              <a:lnSpc>
                <a:spcPct val="100000"/>
              </a:lnSpc>
              <a:spcBef>
                <a:spcPct val="0"/>
              </a:spcBef>
              <a:spcAft>
                <a:spcPts val="0"/>
              </a:spcAft>
              <a:buClrTx/>
              <a:buSzTx/>
              <a:buFontTx/>
              <a:buNone/>
              <a:tabLst/>
              <a:defRPr/>
            </a:pPr>
            <a:endParaRPr lang="en-US" sz="2400" b="1" dirty="0">
              <a:solidFill>
                <a:srgbClr val="FFFF00"/>
              </a:solidFill>
              <a:latin typeface="Calibri"/>
            </a:endParaRPr>
          </a:p>
          <a:p>
            <a:pPr marL="173037" marR="0" lvl="1" indent="0" algn="l" defTabSz="914400" rtl="0" eaLnBrk="1" fontAlgn="auto" latinLnBrk="0" hangingPunct="1">
              <a:lnSpc>
                <a:spcPct val="100000"/>
              </a:lnSpc>
              <a:spcBef>
                <a:spcPct val="0"/>
              </a:spcBef>
              <a:spcAft>
                <a:spcPts val="0"/>
              </a:spcAft>
              <a:buClrTx/>
              <a:buSzTx/>
              <a:buFontTx/>
              <a:buNone/>
              <a:tabLst/>
              <a:defRPr/>
            </a:pPr>
            <a:endParaRPr lang="en-US" sz="2400" b="1" dirty="0">
              <a:solidFill>
                <a:srgbClr val="FFFF00"/>
              </a:solidFill>
              <a:latin typeface="Calibri"/>
            </a:endParaRPr>
          </a:p>
          <a:p>
            <a:pPr marL="173037" marR="0" lvl="1" indent="0" algn="l" defTabSz="914400" rtl="0" eaLnBrk="1" fontAlgn="auto" latinLnBrk="0" hangingPunct="1">
              <a:lnSpc>
                <a:spcPct val="100000"/>
              </a:lnSpc>
              <a:spcBef>
                <a:spcPct val="0"/>
              </a:spcBef>
              <a:spcAft>
                <a:spcPts val="0"/>
              </a:spcAft>
              <a:buClrTx/>
              <a:buSzTx/>
              <a:buFontTx/>
              <a:buNone/>
              <a:tabLst/>
              <a:defRPr/>
            </a:pPr>
            <a:endParaRPr lang="en-US" sz="2400" b="1" dirty="0">
              <a:solidFill>
                <a:srgbClr val="FFFF00"/>
              </a:solidFill>
              <a:latin typeface="Calibri"/>
            </a:endParaRPr>
          </a:p>
          <a:p>
            <a:pPr marL="173037" marR="0" lvl="1" indent="0" algn="l" defTabSz="914400" rtl="0" eaLnBrk="1" fontAlgn="auto" latinLnBrk="0" hangingPunct="1">
              <a:lnSpc>
                <a:spcPct val="100000"/>
              </a:lnSpc>
              <a:spcBef>
                <a:spcPct val="0"/>
              </a:spcBef>
              <a:spcAft>
                <a:spcPts val="0"/>
              </a:spcAft>
              <a:buClrTx/>
              <a:buSzTx/>
              <a:buFontTx/>
              <a:buNone/>
              <a:tabLst/>
              <a:defRPr/>
            </a:pPr>
            <a:endParaRPr lang="en-US" sz="2400" b="1" dirty="0">
              <a:solidFill>
                <a:srgbClr val="FFFF00"/>
              </a:solidFill>
              <a:latin typeface="Calibri"/>
            </a:endParaRPr>
          </a:p>
          <a:p>
            <a:pPr marL="6862763" lvl="8">
              <a:spcBef>
                <a:spcPct val="0"/>
              </a:spcBef>
              <a:defRPr/>
            </a:pPr>
            <a:r>
              <a:rPr kumimoji="0" lang="en-US" b="1" i="0" u="none" strike="noStrike" kern="1200" cap="none" spc="0" normalizeH="0" baseline="0" noProof="0" dirty="0">
                <a:ln>
                  <a:noFill/>
                </a:ln>
                <a:solidFill>
                  <a:srgbClr val="FFFF00"/>
                </a:solidFill>
                <a:effectLst/>
                <a:uLnTx/>
                <a:uFillTx/>
                <a:latin typeface="Calibri"/>
                <a:ea typeface="+mn-ea"/>
                <a:cs typeface="+mn-cs"/>
              </a:rPr>
              <a:t>Wei Hu</a:t>
            </a:r>
          </a:p>
          <a:p>
            <a:pPr marL="6862763" lvl="8">
              <a:spcBef>
                <a:spcPct val="0"/>
              </a:spcBef>
              <a:defRPr/>
            </a:pPr>
            <a:r>
              <a:rPr lang="en-US" b="1" dirty="0">
                <a:solidFill>
                  <a:srgbClr val="FFFF00"/>
                </a:solidFill>
                <a:latin typeface="Calibri"/>
              </a:rPr>
              <a:t>NASA HQ/SETMO</a:t>
            </a:r>
          </a:p>
          <a:p>
            <a:pPr marL="6862763" lvl="8">
              <a:spcBef>
                <a:spcPct val="0"/>
              </a:spcBef>
              <a:defRPr/>
            </a:pPr>
            <a:r>
              <a:rPr lang="en-US" b="1" dirty="0">
                <a:solidFill>
                  <a:srgbClr val="FFFF00"/>
                </a:solidFill>
                <a:latin typeface="Calibri"/>
              </a:rPr>
              <a:t>September, 2022</a:t>
            </a:r>
          </a:p>
          <a:p>
            <a:pPr marL="6862763" lvl="8">
              <a:spcBef>
                <a:spcPct val="0"/>
              </a:spcBef>
              <a:defRPr/>
            </a:pPr>
            <a:r>
              <a:rPr kumimoji="0" lang="en-US" sz="1200" b="1" i="0" u="none" strike="noStrike" kern="1200" cap="none" spc="0" normalizeH="0" baseline="0" noProof="0" dirty="0">
                <a:ln>
                  <a:noFill/>
                </a:ln>
                <a:solidFill>
                  <a:srgbClr val="FFFF00"/>
                </a:solidFill>
                <a:effectLst/>
                <a:uLnTx/>
                <a:uFillTx/>
                <a:latin typeface="Calibri"/>
                <a:ea typeface="+mn-ea"/>
                <a:cs typeface="+mn-cs"/>
              </a:rPr>
              <a:t>Presentation </a:t>
            </a:r>
            <a:r>
              <a:rPr lang="en-US" sz="1200" b="1" dirty="0">
                <a:solidFill>
                  <a:srgbClr val="FFFF00"/>
                </a:solidFill>
                <a:latin typeface="Calibri"/>
              </a:rPr>
              <a:t>at 2022 NSF LRO Research Infrastructure Workshop</a:t>
            </a:r>
            <a:endParaRPr lang="en-US" sz="3200" b="1" dirty="0">
              <a:solidFill>
                <a:srgbClr val="FFFF00"/>
              </a:solidFill>
            </a:endParaRPr>
          </a:p>
        </p:txBody>
      </p:sp>
    </p:spTree>
    <p:extLst>
      <p:ext uri="{BB962C8B-B14F-4D97-AF65-F5344CB8AC3E}">
        <p14:creationId xmlns:p14="http://schemas.microsoft.com/office/powerpoint/2010/main" val="1956624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
        <p:nvSpPr>
          <p:cNvPr id="2" name="TextBox 1">
            <a:extLst>
              <a:ext uri="{FF2B5EF4-FFF2-40B4-BE49-F238E27FC236}">
                <a16:creationId xmlns:a16="http://schemas.microsoft.com/office/drawing/2014/main" id="{7196AC5C-4DF5-C0B9-B242-2A45DA3F0407}"/>
              </a:ext>
            </a:extLst>
          </p:cNvPr>
          <p:cNvSpPr txBox="1"/>
          <p:nvPr/>
        </p:nvSpPr>
        <p:spPr>
          <a:xfrm>
            <a:off x="1182831" y="1788467"/>
            <a:ext cx="10167456" cy="4278094"/>
          </a:xfrm>
          <a:prstGeom prst="rect">
            <a:avLst/>
          </a:prstGeom>
          <a:noFill/>
          <a:effectLst>
            <a:outerShdw blurRad="50800" dist="38100" algn="l" rotWithShape="0">
              <a:prstClr val="black">
                <a:alpha val="40000"/>
              </a:prstClr>
            </a:outerShdw>
          </a:effectLst>
        </p:spPr>
        <p:txBody>
          <a:bodyPr wrap="square" rtlCol="0">
            <a:spAutoFit/>
          </a:bodyPr>
          <a:lstStyle/>
          <a:p>
            <a:r>
              <a:rPr lang="en-US" sz="3200" b="1" dirty="0">
                <a:ln w="22225">
                  <a:solidFill>
                    <a:schemeClr val="accent2"/>
                  </a:solidFill>
                  <a:prstDash val="solid"/>
                </a:ln>
                <a:solidFill>
                  <a:schemeClr val="accent2">
                    <a:lumMod val="40000"/>
                    <a:lumOff val="60000"/>
                  </a:schemeClr>
                </a:solidFill>
              </a:rPr>
              <a:t>Summary</a:t>
            </a:r>
          </a:p>
          <a:p>
            <a:pPr marL="173037" marR="0" lvl="1"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a:ea typeface="+mn-ea"/>
                <a:cs typeface="+mn-cs"/>
              </a:rPr>
              <a:t>NASA Space Environments Testing Management Office (SETMO)</a:t>
            </a:r>
          </a:p>
          <a:p>
            <a:pPr marL="173037" marR="0" lvl="1"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https://www.nasa.gov/offices/setmo</a:t>
            </a:r>
            <a:endParaRPr kumimoji="0" lang="en-US" sz="2400" b="1" i="0" u="none" strike="noStrike" kern="1200" cap="none" spc="0" normalizeH="0" baseline="0" noProof="0" dirty="0">
              <a:ln>
                <a:noFill/>
              </a:ln>
              <a:solidFill>
                <a:srgbClr val="FFFF00"/>
              </a:solidFill>
              <a:effectLst/>
              <a:uLnTx/>
              <a:uFillTx/>
              <a:latin typeface="Calibri"/>
              <a:ea typeface="+mn-ea"/>
              <a:cs typeface="+mn-cs"/>
            </a:endParaRPr>
          </a:p>
          <a:p>
            <a:pPr marL="173037" marR="0" lvl="1" indent="0" algn="l" defTabSz="914400" rtl="0" eaLnBrk="1" fontAlgn="auto" latinLnBrk="0" hangingPunct="1">
              <a:lnSpc>
                <a:spcPct val="100000"/>
              </a:lnSpc>
              <a:spcBef>
                <a:spcPct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Calibri"/>
              <a:ea typeface="+mn-ea"/>
              <a:cs typeface="+mn-cs"/>
            </a:endParaRPr>
          </a:p>
          <a:p>
            <a:pPr marL="458787" marR="0" lvl="1" indent="0" algn="l" defTabSz="914400" rtl="0" eaLnBrk="1" fontAlgn="auto" latinLnBrk="0" hangingPunct="1">
              <a:lnSpc>
                <a:spcPct val="100000"/>
              </a:lnSpc>
              <a:spcBef>
                <a:spcPct val="0"/>
              </a:spcBef>
              <a:spcAft>
                <a:spcPts val="0"/>
              </a:spcAft>
              <a:buClrTx/>
              <a:buSzTx/>
              <a:buFontTx/>
              <a:buChar char="-"/>
              <a:tabLst/>
              <a:defRPr/>
            </a:pPr>
            <a:r>
              <a:rPr kumimoji="0" lang="en-US" sz="2400" b="1" i="0" u="none" strike="noStrike" kern="1200" cap="none" spc="0" normalizeH="0" baseline="0" noProof="0" dirty="0">
                <a:ln>
                  <a:noFill/>
                </a:ln>
                <a:solidFill>
                  <a:srgbClr val="FFFF00"/>
                </a:solidFill>
                <a:effectLst/>
                <a:uLnTx/>
                <a:uFillTx/>
                <a:latin typeface="Calibri"/>
                <a:ea typeface="+mn-ea"/>
                <a:cs typeface="+mn-cs"/>
              </a:rPr>
              <a:t>Mission</a:t>
            </a:r>
          </a:p>
          <a:p>
            <a:pPr marL="458787" marR="0" lvl="1" indent="0" algn="l" defTabSz="914400" rtl="0" eaLnBrk="1" fontAlgn="auto" latinLnBrk="0" hangingPunct="1">
              <a:lnSpc>
                <a:spcPct val="100000"/>
              </a:lnSpc>
              <a:spcBef>
                <a:spcPct val="0"/>
              </a:spcBef>
              <a:spcAft>
                <a:spcPts val="0"/>
              </a:spcAft>
              <a:buClrTx/>
              <a:buSzTx/>
              <a:buFontTx/>
              <a:buChar char="-"/>
              <a:tabLst/>
              <a:defRPr/>
            </a:pPr>
            <a:r>
              <a:rPr kumimoji="0" lang="en-US" sz="2400" b="1" i="0" u="none" strike="noStrike" kern="1200" cap="none" spc="0" normalizeH="0" baseline="0" noProof="0" dirty="0">
                <a:ln>
                  <a:noFill/>
                </a:ln>
                <a:solidFill>
                  <a:srgbClr val="FFFF00"/>
                </a:solidFill>
                <a:effectLst/>
                <a:uLnTx/>
                <a:uFillTx/>
                <a:latin typeface="Calibri"/>
                <a:ea typeface="+mn-ea"/>
                <a:cs typeface="+mn-cs"/>
              </a:rPr>
              <a:t>Contents</a:t>
            </a:r>
          </a:p>
          <a:p>
            <a:pPr marL="173037" marR="0" lvl="1" indent="0" algn="l" defTabSz="914400" rtl="0" eaLnBrk="1" fontAlgn="auto" latinLnBrk="0" hangingPunct="1">
              <a:lnSpc>
                <a:spcPct val="100000"/>
              </a:lnSpc>
              <a:spcBef>
                <a:spcPct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Calibri"/>
              <a:ea typeface="+mn-ea"/>
              <a:cs typeface="+mn-cs"/>
            </a:endParaRPr>
          </a:p>
          <a:p>
            <a:pPr marL="173037" marR="0" lvl="1"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a:ea typeface="+mn-ea"/>
                <a:cs typeface="+mn-cs"/>
              </a:rPr>
              <a:t>Capability Components Condition and Health Assessments</a:t>
            </a:r>
          </a:p>
          <a:p>
            <a:pPr marL="458787" marR="0" lvl="1" indent="0" algn="l" defTabSz="914400" rtl="0" eaLnBrk="1" fontAlgn="auto" latinLnBrk="0" hangingPunct="1">
              <a:lnSpc>
                <a:spcPct val="100000"/>
              </a:lnSpc>
              <a:spcBef>
                <a:spcPct val="0"/>
              </a:spcBef>
              <a:spcAft>
                <a:spcPts val="0"/>
              </a:spcAft>
              <a:buClrTx/>
              <a:buSzTx/>
              <a:buFontTx/>
              <a:buChar char="-"/>
              <a:tabLst/>
              <a:defRPr/>
            </a:pPr>
            <a:r>
              <a:rPr kumimoji="0" lang="en-US" sz="2400" b="1" i="0" u="none" strike="noStrike" kern="1200" cap="none" spc="0" normalizeH="0" baseline="0" noProof="0" dirty="0">
                <a:ln>
                  <a:noFill/>
                </a:ln>
                <a:solidFill>
                  <a:srgbClr val="FFFF00"/>
                </a:solidFill>
                <a:effectLst/>
                <a:uLnTx/>
                <a:uFillTx/>
                <a:latin typeface="Calibri"/>
                <a:ea typeface="+mn-ea"/>
                <a:cs typeface="+mn-cs"/>
              </a:rPr>
              <a:t> Approach overview</a:t>
            </a:r>
          </a:p>
          <a:p>
            <a:pPr marL="458787" marR="0" lvl="1" indent="0" algn="l" defTabSz="914400" rtl="0" eaLnBrk="1" fontAlgn="auto" latinLnBrk="0" hangingPunct="1">
              <a:lnSpc>
                <a:spcPct val="100000"/>
              </a:lnSpc>
              <a:spcBef>
                <a:spcPct val="0"/>
              </a:spcBef>
              <a:spcAft>
                <a:spcPts val="0"/>
              </a:spcAft>
              <a:buClrTx/>
              <a:buSzTx/>
              <a:buFontTx/>
              <a:buChar char="-"/>
              <a:tabLst/>
              <a:defRPr/>
            </a:pPr>
            <a:r>
              <a:rPr lang="en-US" sz="2400" b="1" dirty="0">
                <a:solidFill>
                  <a:srgbClr val="FFFF00"/>
                </a:solidFill>
                <a:latin typeface="Calibri"/>
              </a:rPr>
              <a:t> </a:t>
            </a:r>
            <a:r>
              <a:rPr kumimoji="0" lang="en-US" sz="2400" b="1" i="0" u="none" strike="noStrike" kern="1200" cap="none" spc="0" normalizeH="0" baseline="0" noProof="0" dirty="0">
                <a:ln>
                  <a:noFill/>
                </a:ln>
                <a:solidFill>
                  <a:srgbClr val="FFFF00"/>
                </a:solidFill>
                <a:effectLst/>
                <a:uLnTx/>
                <a:uFillTx/>
                <a:latin typeface="Calibri"/>
                <a:ea typeface="+mn-ea"/>
                <a:cs typeface="+mn-cs"/>
              </a:rPr>
              <a:t>Assessment Goals and Values</a:t>
            </a:r>
          </a:p>
          <a:p>
            <a:pPr marL="458787" marR="0" lvl="1" indent="0" algn="l" defTabSz="914400" rtl="0" eaLnBrk="1" fontAlgn="auto" latinLnBrk="0" hangingPunct="1">
              <a:lnSpc>
                <a:spcPct val="100000"/>
              </a:lnSpc>
              <a:spcBef>
                <a:spcPct val="0"/>
              </a:spcBef>
              <a:spcAft>
                <a:spcPts val="0"/>
              </a:spcAft>
              <a:buClrTx/>
              <a:buSzTx/>
              <a:buFontTx/>
              <a:buChar char="-"/>
              <a:tabLst/>
              <a:defRPr/>
            </a:pPr>
            <a:r>
              <a:rPr kumimoji="0" lang="en-US" sz="2400" b="1" i="0" u="none" strike="noStrike" kern="1200" cap="none" spc="0" normalizeH="0" baseline="0" noProof="0" dirty="0">
                <a:ln>
                  <a:noFill/>
                </a:ln>
                <a:solidFill>
                  <a:srgbClr val="FFFF00"/>
                </a:solidFill>
                <a:effectLst/>
                <a:uLnTx/>
                <a:uFillTx/>
                <a:latin typeface="Calibri"/>
                <a:ea typeface="+mn-ea"/>
                <a:cs typeface="+mn-cs"/>
              </a:rPr>
              <a:t> Assessment Lessons Learned and Observations</a:t>
            </a:r>
          </a:p>
          <a:p>
            <a:pPr marL="458787" marR="0" lvl="1" indent="0" algn="l" defTabSz="914400" rtl="0" eaLnBrk="1" fontAlgn="auto" latinLnBrk="0" hangingPunct="1">
              <a:lnSpc>
                <a:spcPct val="100000"/>
              </a:lnSpc>
              <a:spcBef>
                <a:spcPct val="0"/>
              </a:spcBef>
              <a:spcAft>
                <a:spcPts val="0"/>
              </a:spcAft>
              <a:buClrTx/>
              <a:buSzTx/>
              <a:buFontTx/>
              <a:buChar char="-"/>
              <a:tabLst/>
              <a:defRPr/>
            </a:pPr>
            <a:r>
              <a:rPr lang="en-US" sz="2400" b="1" dirty="0">
                <a:solidFill>
                  <a:srgbClr val="FFFF00"/>
                </a:solidFill>
                <a:latin typeface="Calibri"/>
              </a:rPr>
              <a:t> </a:t>
            </a:r>
            <a:r>
              <a:rPr kumimoji="0" lang="en-US" sz="2400" b="1" i="0" u="none" strike="noStrike" kern="1200" cap="none" spc="0" normalizeH="0" baseline="0" noProof="0" dirty="0">
                <a:ln>
                  <a:noFill/>
                </a:ln>
                <a:solidFill>
                  <a:srgbClr val="FFFF00"/>
                </a:solidFill>
                <a:effectLst/>
                <a:uLnTx/>
                <a:uFillTx/>
                <a:latin typeface="Calibri"/>
                <a:ea typeface="+mn-ea"/>
                <a:cs typeface="+mn-cs"/>
              </a:rPr>
              <a:t>Future work</a:t>
            </a:r>
          </a:p>
        </p:txBody>
      </p:sp>
    </p:spTree>
    <p:extLst>
      <p:ext uri="{BB962C8B-B14F-4D97-AF65-F5344CB8AC3E}">
        <p14:creationId xmlns:p14="http://schemas.microsoft.com/office/powerpoint/2010/main" val="5872351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
        <p:nvSpPr>
          <p:cNvPr id="2" name="TextBox 1">
            <a:extLst>
              <a:ext uri="{FF2B5EF4-FFF2-40B4-BE49-F238E27FC236}">
                <a16:creationId xmlns:a16="http://schemas.microsoft.com/office/drawing/2014/main" id="{7196AC5C-4DF5-C0B9-B242-2A45DA3F0407}"/>
              </a:ext>
            </a:extLst>
          </p:cNvPr>
          <p:cNvSpPr txBox="1"/>
          <p:nvPr/>
        </p:nvSpPr>
        <p:spPr>
          <a:xfrm>
            <a:off x="453006" y="1763201"/>
            <a:ext cx="10167456" cy="4093428"/>
          </a:xfrm>
          <a:prstGeom prst="rect">
            <a:avLst/>
          </a:prstGeom>
          <a:noFill/>
          <a:effectLst>
            <a:outerShdw blurRad="50800" dist="38100" algn="l" rotWithShape="0">
              <a:prstClr val="black">
                <a:alpha val="40000"/>
              </a:prstClr>
            </a:outerShdw>
          </a:effectLst>
        </p:spPr>
        <p:txBody>
          <a:bodyPr wrap="square" rtlCol="0">
            <a:spAutoFit/>
          </a:bodyPr>
          <a:lstStyle/>
          <a:p>
            <a:pPr algn="ctr"/>
            <a:r>
              <a:rPr lang="en-US" sz="3600" b="1" dirty="0">
                <a:ln w="22225">
                  <a:solidFill>
                    <a:schemeClr val="accent2"/>
                  </a:solidFill>
                  <a:prstDash val="solid"/>
                </a:ln>
                <a:solidFill>
                  <a:schemeClr val="accent2">
                    <a:lumMod val="40000"/>
                    <a:lumOff val="60000"/>
                  </a:schemeClr>
                </a:solidFill>
              </a:rPr>
              <a:t>Vision</a:t>
            </a:r>
            <a:endParaRPr lang="en-US" sz="3200" b="1" dirty="0">
              <a:ln w="22225">
                <a:solidFill>
                  <a:schemeClr val="accent2"/>
                </a:solidFill>
                <a:prstDash val="solid"/>
              </a:ln>
              <a:solidFill>
                <a:schemeClr val="accent2">
                  <a:lumMod val="40000"/>
                  <a:lumOff val="60000"/>
                </a:schemeClr>
              </a:solidFill>
            </a:endParaRPr>
          </a:p>
          <a:p>
            <a:pPr algn="ctr"/>
            <a:r>
              <a:rPr lang="en-US" sz="3000" b="1" dirty="0">
                <a:solidFill>
                  <a:srgbClr val="FFFF00"/>
                </a:solidFill>
              </a:rPr>
              <a:t>A portfolio of testing capabilities optimized to align with NASA’s evolving mission</a:t>
            </a:r>
          </a:p>
          <a:p>
            <a:pPr algn="ctr"/>
            <a:endParaRPr lang="en-US" sz="3200" b="1" dirty="0">
              <a:solidFill>
                <a:srgbClr val="FFFF00"/>
              </a:solidFill>
            </a:endParaRPr>
          </a:p>
          <a:p>
            <a:pPr algn="ctr"/>
            <a:r>
              <a:rPr lang="en-US" sz="3600" b="1" dirty="0">
                <a:ln w="22225">
                  <a:solidFill>
                    <a:schemeClr val="accent2"/>
                  </a:solidFill>
                  <a:prstDash val="solid"/>
                </a:ln>
                <a:solidFill>
                  <a:schemeClr val="accent2">
                    <a:lumMod val="40000"/>
                    <a:lumOff val="60000"/>
                  </a:schemeClr>
                </a:solidFill>
              </a:rPr>
              <a:t>Mission</a:t>
            </a:r>
            <a:r>
              <a:rPr lang="en-US" sz="3200" b="1" dirty="0">
                <a:ln w="22225">
                  <a:solidFill>
                    <a:schemeClr val="accent2"/>
                  </a:solidFill>
                  <a:prstDash val="solid"/>
                </a:ln>
                <a:solidFill>
                  <a:schemeClr val="accent2">
                    <a:lumMod val="40000"/>
                    <a:lumOff val="60000"/>
                  </a:schemeClr>
                </a:solidFill>
              </a:rPr>
              <a:t> </a:t>
            </a:r>
          </a:p>
          <a:p>
            <a:pPr algn="ctr"/>
            <a:r>
              <a:rPr lang="en-US" sz="3200" b="1" dirty="0">
                <a:solidFill>
                  <a:srgbClr val="FFFF00"/>
                </a:solidFill>
              </a:rPr>
              <a:t>Leadership and management for a portfolio of testing capabilities that provide NASA missions with essential and critical services</a:t>
            </a:r>
          </a:p>
        </p:txBody>
      </p:sp>
    </p:spTree>
    <p:extLst>
      <p:ext uri="{BB962C8B-B14F-4D97-AF65-F5344CB8AC3E}">
        <p14:creationId xmlns:p14="http://schemas.microsoft.com/office/powerpoint/2010/main" val="4262765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9F480BC-FE43-0246-A4AB-27E91D13B7E0}"/>
              </a:ext>
            </a:extLst>
          </p:cNvPr>
          <p:cNvSpPr txBox="1"/>
          <p:nvPr/>
        </p:nvSpPr>
        <p:spPr>
          <a:xfrm>
            <a:off x="673866" y="1142124"/>
            <a:ext cx="10176841" cy="5139869"/>
          </a:xfrm>
          <a:prstGeom prst="rect">
            <a:avLst/>
          </a:prstGeom>
          <a:noFill/>
        </p:spPr>
        <p:txBody>
          <a:bodyPr wrap="square" rtlCol="0">
            <a:spAutoFit/>
          </a:bodyPr>
          <a:lstStyle/>
          <a:p>
            <a:endParaRPr lang="en-US" sz="1600" dirty="0">
              <a:solidFill>
                <a:schemeClr val="bg1"/>
              </a:solidFill>
              <a:latin typeface="Arial" panose="020B0604020202020204" pitchFamily="34" charset="0"/>
              <a:cs typeface="Arial" panose="020B0604020202020204" pitchFamily="34" charset="0"/>
            </a:endParaRPr>
          </a:p>
          <a:p>
            <a:r>
              <a:rPr lang="en-US" sz="3200" b="1"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rPr>
              <a:t>SETMO Overview</a:t>
            </a:r>
          </a:p>
          <a:p>
            <a:pPr algn="ctr"/>
            <a:endParaRPr lang="en-US" sz="16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FFFF00"/>
                </a:solidFill>
                <a:latin typeface="Arial" panose="020B0604020202020204" pitchFamily="34" charset="0"/>
                <a:cs typeface="Arial" panose="020B0604020202020204" pitchFamily="34" charset="0"/>
              </a:rPr>
              <a:t>Provides leadership, oversight, and management of NASA’s shared capability assets</a:t>
            </a:r>
          </a:p>
          <a:p>
            <a:pPr algn="ctr"/>
            <a:endParaRPr lang="en-US" sz="24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FFFF00"/>
                </a:solidFill>
                <a:latin typeface="Arial" panose="020B0604020202020204" pitchFamily="34" charset="0"/>
                <a:cs typeface="Arial" panose="020B0604020202020204" pitchFamily="34" charset="0"/>
              </a:rPr>
              <a:t>Ensures availability and readiness </a:t>
            </a:r>
          </a:p>
          <a:p>
            <a:pPr algn="ctr"/>
            <a:endParaRPr lang="en-US" sz="24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FFFF00"/>
                </a:solidFill>
                <a:latin typeface="Arial" panose="020B0604020202020204" pitchFamily="34" charset="0"/>
                <a:cs typeface="Arial" panose="020B0604020202020204" pitchFamily="34" charset="0"/>
              </a:rPr>
              <a:t>Supports NASA and national mission needs </a:t>
            </a:r>
          </a:p>
          <a:p>
            <a:pPr algn="ctr"/>
            <a:endParaRPr lang="en-US" sz="24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FFFF00"/>
                </a:solidFill>
                <a:latin typeface="Arial" panose="020B0604020202020204" pitchFamily="34" charset="0"/>
                <a:cs typeface="Arial" panose="020B0604020202020204" pitchFamily="34" charset="0"/>
              </a:rPr>
              <a:t>Prioritizes investment and centralized management</a:t>
            </a:r>
          </a:p>
          <a:p>
            <a:pPr algn="ctr"/>
            <a:endParaRPr lang="en-US" sz="24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FFFF00"/>
                </a:solidFill>
                <a:latin typeface="Arial" panose="020B0604020202020204" pitchFamily="34" charset="0"/>
                <a:cs typeface="Arial" panose="020B0604020202020204" pitchFamily="34" charset="0"/>
              </a:rPr>
              <a:t>Enables strategic investment decisions to replace, modify, or demolish assets based on need </a:t>
            </a:r>
          </a:p>
        </p:txBody>
      </p:sp>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Tree>
    <p:extLst>
      <p:ext uri="{BB962C8B-B14F-4D97-AF65-F5344CB8AC3E}">
        <p14:creationId xmlns:p14="http://schemas.microsoft.com/office/powerpoint/2010/main" val="332857285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767493"/>
            <a:ext cx="11176000" cy="520700"/>
          </a:xfrm>
          <a:prstGeom prst="rect">
            <a:avLst/>
          </a:prstGeom>
        </p:spPr>
      </p:pic>
      <p:pic>
        <p:nvPicPr>
          <p:cNvPr id="3" name="Picture 2" descr="Map&#10;&#10;Description automatically generated">
            <a:extLst>
              <a:ext uri="{FF2B5EF4-FFF2-40B4-BE49-F238E27FC236}">
                <a16:creationId xmlns:a16="http://schemas.microsoft.com/office/drawing/2014/main" id="{D920D0BE-EF98-4B63-A02D-5711434C4225}"/>
              </a:ext>
            </a:extLst>
          </p:cNvPr>
          <p:cNvPicPr>
            <a:picLocks noChangeAspect="1"/>
          </p:cNvPicPr>
          <p:nvPr/>
        </p:nvPicPr>
        <p:blipFill>
          <a:blip r:embed="rId3"/>
          <a:stretch>
            <a:fillRect/>
          </a:stretch>
        </p:blipFill>
        <p:spPr>
          <a:xfrm>
            <a:off x="1830509" y="1288193"/>
            <a:ext cx="9228581" cy="5168682"/>
          </a:xfrm>
          <a:prstGeom prst="rect">
            <a:avLst/>
          </a:prstGeom>
        </p:spPr>
      </p:pic>
      <p:pic>
        <p:nvPicPr>
          <p:cNvPr id="26" name="Picture 25">
            <a:extLst>
              <a:ext uri="{FF2B5EF4-FFF2-40B4-BE49-F238E27FC236}">
                <a16:creationId xmlns:a16="http://schemas.microsoft.com/office/drawing/2014/main" id="{D8F7FC1A-96A6-4612-A8BC-4876384323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165" y="2589453"/>
            <a:ext cx="795916" cy="839548"/>
          </a:xfrm>
          <a:prstGeom prst="rect">
            <a:avLst/>
          </a:prstGeom>
        </p:spPr>
      </p:pic>
      <p:pic>
        <p:nvPicPr>
          <p:cNvPr id="2" name="Picture 1">
            <a:extLst>
              <a:ext uri="{FF2B5EF4-FFF2-40B4-BE49-F238E27FC236}">
                <a16:creationId xmlns:a16="http://schemas.microsoft.com/office/drawing/2014/main" id="{455C9C4A-49B6-425D-946F-F560D16C139A}"/>
              </a:ext>
            </a:extLst>
          </p:cNvPr>
          <p:cNvPicPr>
            <a:picLocks noChangeAspect="1"/>
          </p:cNvPicPr>
          <p:nvPr/>
        </p:nvPicPr>
        <p:blipFill>
          <a:blip r:embed="rId5"/>
          <a:stretch>
            <a:fillRect/>
          </a:stretch>
        </p:blipFill>
        <p:spPr>
          <a:xfrm>
            <a:off x="1932713" y="2589452"/>
            <a:ext cx="603760" cy="839548"/>
          </a:xfrm>
          <a:prstGeom prst="rect">
            <a:avLst/>
          </a:prstGeom>
        </p:spPr>
      </p:pic>
      <p:pic>
        <p:nvPicPr>
          <p:cNvPr id="5" name="Picture 4">
            <a:extLst>
              <a:ext uri="{FF2B5EF4-FFF2-40B4-BE49-F238E27FC236}">
                <a16:creationId xmlns:a16="http://schemas.microsoft.com/office/drawing/2014/main" id="{3DB1E327-F7D4-4618-8898-8EF15B717307}"/>
              </a:ext>
            </a:extLst>
          </p:cNvPr>
          <p:cNvPicPr>
            <a:picLocks noChangeAspect="1"/>
          </p:cNvPicPr>
          <p:nvPr/>
        </p:nvPicPr>
        <p:blipFill>
          <a:blip r:embed="rId6"/>
          <a:stretch>
            <a:fillRect/>
          </a:stretch>
        </p:blipFill>
        <p:spPr>
          <a:xfrm>
            <a:off x="5035642" y="4682169"/>
            <a:ext cx="1144821" cy="908186"/>
          </a:xfrm>
          <a:prstGeom prst="rect">
            <a:avLst/>
          </a:prstGeom>
        </p:spPr>
      </p:pic>
      <p:cxnSp>
        <p:nvCxnSpPr>
          <p:cNvPr id="10" name="Straight Arrow Connector 9">
            <a:extLst>
              <a:ext uri="{FF2B5EF4-FFF2-40B4-BE49-F238E27FC236}">
                <a16:creationId xmlns:a16="http://schemas.microsoft.com/office/drawing/2014/main" id="{0ED28D7F-CB14-49DC-B6A6-E072D76D53B3}"/>
              </a:ext>
            </a:extLst>
          </p:cNvPr>
          <p:cNvCxnSpPr>
            <a:cxnSpLocks/>
          </p:cNvCxnSpPr>
          <p:nvPr/>
        </p:nvCxnSpPr>
        <p:spPr>
          <a:xfrm>
            <a:off x="7206145" y="2342128"/>
            <a:ext cx="1078229" cy="775593"/>
          </a:xfrm>
          <a:prstGeom prst="straightConnector1">
            <a:avLst/>
          </a:prstGeom>
          <a:ln>
            <a:solidFill>
              <a:srgbClr val="0070C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BF5A9FE-9009-4243-802E-705CBCDB8B08}"/>
              </a:ext>
            </a:extLst>
          </p:cNvPr>
          <p:cNvSpPr txBox="1"/>
          <p:nvPr/>
        </p:nvSpPr>
        <p:spPr>
          <a:xfrm>
            <a:off x="6096000" y="1548872"/>
            <a:ext cx="1378904" cy="246221"/>
          </a:xfrm>
          <a:prstGeom prst="rect">
            <a:avLst/>
          </a:prstGeom>
          <a:noFill/>
        </p:spPr>
        <p:txBody>
          <a:bodyPr wrap="none" rtlCol="0">
            <a:spAutoFit/>
          </a:bodyPr>
          <a:lstStyle/>
          <a:p>
            <a:r>
              <a:rPr lang="en-US" sz="1000" dirty="0"/>
              <a:t>Armstrong Test Facility</a:t>
            </a:r>
          </a:p>
        </p:txBody>
      </p:sp>
      <p:sp>
        <p:nvSpPr>
          <p:cNvPr id="34" name="Rectangle 33">
            <a:extLst>
              <a:ext uri="{FF2B5EF4-FFF2-40B4-BE49-F238E27FC236}">
                <a16:creationId xmlns:a16="http://schemas.microsoft.com/office/drawing/2014/main" id="{6F78B8B6-B88C-4458-8129-86DD2294DED1}"/>
              </a:ext>
            </a:extLst>
          </p:cNvPr>
          <p:cNvSpPr/>
          <p:nvPr/>
        </p:nvSpPr>
        <p:spPr>
          <a:xfrm>
            <a:off x="9026554" y="4682169"/>
            <a:ext cx="1266738" cy="1145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a:extLst>
              <a:ext uri="{FF2B5EF4-FFF2-40B4-BE49-F238E27FC236}">
                <a16:creationId xmlns:a16="http://schemas.microsoft.com/office/drawing/2014/main" id="{26D1D6B6-EA26-4249-A15C-40811763895B}"/>
              </a:ext>
            </a:extLst>
          </p:cNvPr>
          <p:cNvPicPr>
            <a:picLocks noChangeAspect="1"/>
          </p:cNvPicPr>
          <p:nvPr/>
        </p:nvPicPr>
        <p:blipFill>
          <a:blip r:embed="rId7"/>
          <a:stretch>
            <a:fillRect/>
          </a:stretch>
        </p:blipFill>
        <p:spPr>
          <a:xfrm>
            <a:off x="7505178" y="1641887"/>
            <a:ext cx="1157368" cy="866704"/>
          </a:xfrm>
          <a:prstGeom prst="rect">
            <a:avLst/>
          </a:prstGeom>
        </p:spPr>
      </p:pic>
      <p:pic>
        <p:nvPicPr>
          <p:cNvPr id="7" name="Picture 6">
            <a:extLst>
              <a:ext uri="{FF2B5EF4-FFF2-40B4-BE49-F238E27FC236}">
                <a16:creationId xmlns:a16="http://schemas.microsoft.com/office/drawing/2014/main" id="{5A0DF8F4-8C56-4701-9559-D526DFB0395C}"/>
              </a:ext>
            </a:extLst>
          </p:cNvPr>
          <p:cNvPicPr>
            <a:picLocks noChangeAspect="1"/>
          </p:cNvPicPr>
          <p:nvPr/>
        </p:nvPicPr>
        <p:blipFill>
          <a:blip r:embed="rId8"/>
          <a:stretch>
            <a:fillRect/>
          </a:stretch>
        </p:blipFill>
        <p:spPr>
          <a:xfrm>
            <a:off x="6293342" y="1835228"/>
            <a:ext cx="912803" cy="743115"/>
          </a:xfrm>
          <a:prstGeom prst="rect">
            <a:avLst/>
          </a:prstGeom>
        </p:spPr>
      </p:pic>
      <p:sp>
        <p:nvSpPr>
          <p:cNvPr id="38" name="TextBox 37">
            <a:extLst>
              <a:ext uri="{FF2B5EF4-FFF2-40B4-BE49-F238E27FC236}">
                <a16:creationId xmlns:a16="http://schemas.microsoft.com/office/drawing/2014/main" id="{B2A6F749-86DF-4A34-BB85-9715D8181CE4}"/>
              </a:ext>
            </a:extLst>
          </p:cNvPr>
          <p:cNvSpPr txBox="1"/>
          <p:nvPr/>
        </p:nvSpPr>
        <p:spPr>
          <a:xfrm>
            <a:off x="8987164" y="5229180"/>
            <a:ext cx="1356462" cy="246221"/>
          </a:xfrm>
          <a:prstGeom prst="rect">
            <a:avLst/>
          </a:prstGeom>
          <a:noFill/>
        </p:spPr>
        <p:txBody>
          <a:bodyPr wrap="none" rtlCol="0">
            <a:spAutoFit/>
          </a:bodyPr>
          <a:lstStyle/>
          <a:p>
            <a:r>
              <a:rPr lang="en-US" sz="1000" dirty="0"/>
              <a:t>Kennedy Space Center</a:t>
            </a:r>
          </a:p>
        </p:txBody>
      </p:sp>
      <p:sp>
        <p:nvSpPr>
          <p:cNvPr id="39" name="Rectangle 38">
            <a:extLst>
              <a:ext uri="{FF2B5EF4-FFF2-40B4-BE49-F238E27FC236}">
                <a16:creationId xmlns:a16="http://schemas.microsoft.com/office/drawing/2014/main" id="{716CFBA1-3473-43C1-9B3C-1EA8BCA06A21}"/>
              </a:ext>
            </a:extLst>
          </p:cNvPr>
          <p:cNvSpPr/>
          <p:nvPr/>
        </p:nvSpPr>
        <p:spPr>
          <a:xfrm>
            <a:off x="6957276" y="5351256"/>
            <a:ext cx="1173980" cy="908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a:extLst>
              <a:ext uri="{FF2B5EF4-FFF2-40B4-BE49-F238E27FC236}">
                <a16:creationId xmlns:a16="http://schemas.microsoft.com/office/drawing/2014/main" id="{EC056EA6-21AB-4DE3-AD87-8FEEF3A0532C}"/>
              </a:ext>
            </a:extLst>
          </p:cNvPr>
          <p:cNvSpPr txBox="1"/>
          <p:nvPr/>
        </p:nvSpPr>
        <p:spPr>
          <a:xfrm>
            <a:off x="6957276" y="5323586"/>
            <a:ext cx="1281120" cy="246221"/>
          </a:xfrm>
          <a:prstGeom prst="rect">
            <a:avLst/>
          </a:prstGeom>
          <a:noFill/>
        </p:spPr>
        <p:txBody>
          <a:bodyPr wrap="none" rtlCol="0">
            <a:spAutoFit/>
          </a:bodyPr>
          <a:lstStyle/>
          <a:p>
            <a:r>
              <a:rPr lang="en-US" sz="1000" dirty="0"/>
              <a:t>Stennis Space Center</a:t>
            </a:r>
          </a:p>
        </p:txBody>
      </p:sp>
      <p:pic>
        <p:nvPicPr>
          <p:cNvPr id="42" name="Picture 41">
            <a:extLst>
              <a:ext uri="{FF2B5EF4-FFF2-40B4-BE49-F238E27FC236}">
                <a16:creationId xmlns:a16="http://schemas.microsoft.com/office/drawing/2014/main" id="{AFF301D6-B628-4B06-A59C-6AA118DEFE59}"/>
              </a:ext>
            </a:extLst>
          </p:cNvPr>
          <p:cNvPicPr>
            <a:picLocks noChangeAspect="1"/>
          </p:cNvPicPr>
          <p:nvPr/>
        </p:nvPicPr>
        <p:blipFill>
          <a:blip r:embed="rId9"/>
          <a:stretch>
            <a:fillRect/>
          </a:stretch>
        </p:blipFill>
        <p:spPr>
          <a:xfrm>
            <a:off x="8969456" y="1511745"/>
            <a:ext cx="1392035" cy="791332"/>
          </a:xfrm>
          <a:prstGeom prst="rect">
            <a:avLst/>
          </a:prstGeom>
        </p:spPr>
      </p:pic>
      <p:pic>
        <p:nvPicPr>
          <p:cNvPr id="43" name="Picture 6">
            <a:extLst>
              <a:ext uri="{FF2B5EF4-FFF2-40B4-BE49-F238E27FC236}">
                <a16:creationId xmlns:a16="http://schemas.microsoft.com/office/drawing/2014/main" id="{3DEA7996-91D2-4629-9870-5A6870BDE85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200023" y="3743392"/>
            <a:ext cx="1044530" cy="129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a:extLst>
              <a:ext uri="{FF2B5EF4-FFF2-40B4-BE49-F238E27FC236}">
                <a16:creationId xmlns:a16="http://schemas.microsoft.com/office/drawing/2014/main" id="{77BCB3B4-A21C-4049-A2D4-F782EBDE7E14}"/>
              </a:ext>
            </a:extLst>
          </p:cNvPr>
          <p:cNvPicPr>
            <a:picLocks noChangeAspect="1"/>
          </p:cNvPicPr>
          <p:nvPr/>
        </p:nvPicPr>
        <p:blipFill>
          <a:blip r:embed="rId11"/>
          <a:stretch>
            <a:fillRect/>
          </a:stretch>
        </p:blipFill>
        <p:spPr>
          <a:xfrm>
            <a:off x="9513116" y="3667284"/>
            <a:ext cx="1206310" cy="887639"/>
          </a:xfrm>
          <a:prstGeom prst="rect">
            <a:avLst/>
          </a:prstGeom>
        </p:spPr>
      </p:pic>
      <p:pic>
        <p:nvPicPr>
          <p:cNvPr id="47" name="Picture 46">
            <a:extLst>
              <a:ext uri="{FF2B5EF4-FFF2-40B4-BE49-F238E27FC236}">
                <a16:creationId xmlns:a16="http://schemas.microsoft.com/office/drawing/2014/main" id="{F770F752-7486-4C51-97FA-D4C546816360}"/>
              </a:ext>
            </a:extLst>
          </p:cNvPr>
          <p:cNvPicPr>
            <a:picLocks noChangeAspect="1"/>
          </p:cNvPicPr>
          <p:nvPr/>
        </p:nvPicPr>
        <p:blipFill>
          <a:blip r:embed="rId12"/>
          <a:stretch>
            <a:fillRect/>
          </a:stretch>
        </p:blipFill>
        <p:spPr>
          <a:xfrm>
            <a:off x="6161615" y="3755968"/>
            <a:ext cx="1090875" cy="728768"/>
          </a:xfrm>
          <a:prstGeom prst="rect">
            <a:avLst/>
          </a:prstGeom>
        </p:spPr>
      </p:pic>
      <p:sp>
        <p:nvSpPr>
          <p:cNvPr id="48" name="TextBox 47">
            <a:extLst>
              <a:ext uri="{FF2B5EF4-FFF2-40B4-BE49-F238E27FC236}">
                <a16:creationId xmlns:a16="http://schemas.microsoft.com/office/drawing/2014/main" id="{E724589F-B4AA-4444-9177-544E7E132FB7}"/>
              </a:ext>
            </a:extLst>
          </p:cNvPr>
          <p:cNvSpPr txBox="1"/>
          <p:nvPr/>
        </p:nvSpPr>
        <p:spPr>
          <a:xfrm>
            <a:off x="3822332" y="3246889"/>
            <a:ext cx="1939955" cy="246221"/>
          </a:xfrm>
          <a:prstGeom prst="rect">
            <a:avLst/>
          </a:prstGeom>
          <a:noFill/>
        </p:spPr>
        <p:txBody>
          <a:bodyPr wrap="none" rtlCol="0">
            <a:spAutoFit/>
          </a:bodyPr>
          <a:lstStyle/>
          <a:p>
            <a:r>
              <a:rPr lang="en-US" sz="1000" dirty="0"/>
              <a:t>Armstrong Flight Research Center</a:t>
            </a:r>
          </a:p>
        </p:txBody>
      </p:sp>
      <p:cxnSp>
        <p:nvCxnSpPr>
          <p:cNvPr id="49" name="Straight Arrow Connector 48">
            <a:extLst>
              <a:ext uri="{FF2B5EF4-FFF2-40B4-BE49-F238E27FC236}">
                <a16:creationId xmlns:a16="http://schemas.microsoft.com/office/drawing/2014/main" id="{F6CB463C-0E4A-43A8-8AAF-298743E95837}"/>
              </a:ext>
            </a:extLst>
          </p:cNvPr>
          <p:cNvCxnSpPr>
            <a:cxnSpLocks/>
            <a:stCxn id="48" idx="1"/>
            <a:endCxn id="33" idx="5"/>
          </p:cNvCxnSpPr>
          <p:nvPr/>
        </p:nvCxnSpPr>
        <p:spPr>
          <a:xfrm flipH="1">
            <a:off x="3711711" y="3370000"/>
            <a:ext cx="110621" cy="543201"/>
          </a:xfrm>
          <a:prstGeom prst="straightConnector1">
            <a:avLst/>
          </a:prstGeom>
          <a:ln>
            <a:solidFill>
              <a:srgbClr val="0070C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640667FB-3241-4952-8466-AEE7F7B2EDB1}"/>
              </a:ext>
            </a:extLst>
          </p:cNvPr>
          <p:cNvSpPr/>
          <p:nvPr/>
        </p:nvSpPr>
        <p:spPr>
          <a:xfrm>
            <a:off x="9625918" y="2393749"/>
            <a:ext cx="1206310" cy="1000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Box 53">
            <a:extLst>
              <a:ext uri="{FF2B5EF4-FFF2-40B4-BE49-F238E27FC236}">
                <a16:creationId xmlns:a16="http://schemas.microsoft.com/office/drawing/2014/main" id="{8C06B022-B64D-4815-A767-D0FA04B15627}"/>
              </a:ext>
            </a:extLst>
          </p:cNvPr>
          <p:cNvSpPr txBox="1"/>
          <p:nvPr/>
        </p:nvSpPr>
        <p:spPr>
          <a:xfrm>
            <a:off x="9615061" y="2972896"/>
            <a:ext cx="1218603" cy="246221"/>
          </a:xfrm>
          <a:prstGeom prst="rect">
            <a:avLst/>
          </a:prstGeom>
          <a:noFill/>
        </p:spPr>
        <p:txBody>
          <a:bodyPr wrap="none" rtlCol="0">
            <a:spAutoFit/>
          </a:bodyPr>
          <a:lstStyle/>
          <a:p>
            <a:r>
              <a:rPr lang="en-US" sz="1000" dirty="0"/>
              <a:t>NASA Headquarters</a:t>
            </a:r>
          </a:p>
        </p:txBody>
      </p:sp>
      <p:sp>
        <p:nvSpPr>
          <p:cNvPr id="24" name="TextBox 23">
            <a:extLst>
              <a:ext uri="{FF2B5EF4-FFF2-40B4-BE49-F238E27FC236}">
                <a16:creationId xmlns:a16="http://schemas.microsoft.com/office/drawing/2014/main" id="{7A9966FC-0146-47D5-8ACD-BE2794C47F98}"/>
              </a:ext>
            </a:extLst>
          </p:cNvPr>
          <p:cNvSpPr txBox="1"/>
          <p:nvPr/>
        </p:nvSpPr>
        <p:spPr>
          <a:xfrm>
            <a:off x="3950829" y="3785197"/>
            <a:ext cx="1475084" cy="246221"/>
          </a:xfrm>
          <a:prstGeom prst="rect">
            <a:avLst/>
          </a:prstGeom>
          <a:noFill/>
        </p:spPr>
        <p:txBody>
          <a:bodyPr wrap="none" rtlCol="0">
            <a:spAutoFit/>
          </a:bodyPr>
          <a:lstStyle/>
          <a:p>
            <a:r>
              <a:rPr lang="en-US" sz="1000" dirty="0"/>
              <a:t>White Sands Test Facility</a:t>
            </a:r>
          </a:p>
        </p:txBody>
      </p:sp>
      <p:sp>
        <p:nvSpPr>
          <p:cNvPr id="27" name="TextBox 26">
            <a:extLst>
              <a:ext uri="{FF2B5EF4-FFF2-40B4-BE49-F238E27FC236}">
                <a16:creationId xmlns:a16="http://schemas.microsoft.com/office/drawing/2014/main" id="{D4151667-6154-4930-A581-91642BE497D9}"/>
              </a:ext>
            </a:extLst>
          </p:cNvPr>
          <p:cNvSpPr txBox="1"/>
          <p:nvPr/>
        </p:nvSpPr>
        <p:spPr>
          <a:xfrm>
            <a:off x="9486820" y="3159630"/>
            <a:ext cx="1309974" cy="246221"/>
          </a:xfrm>
          <a:prstGeom prst="rect">
            <a:avLst/>
          </a:prstGeom>
          <a:noFill/>
        </p:spPr>
        <p:txBody>
          <a:bodyPr wrap="none" rtlCol="0">
            <a:spAutoFit/>
          </a:bodyPr>
          <a:lstStyle/>
          <a:p>
            <a:r>
              <a:rPr lang="en-US" sz="1000" dirty="0"/>
              <a:t>Wallops Flight Facility</a:t>
            </a:r>
          </a:p>
        </p:txBody>
      </p:sp>
      <p:cxnSp>
        <p:nvCxnSpPr>
          <p:cNvPr id="28" name="Straight Arrow Connector 27">
            <a:extLst>
              <a:ext uri="{FF2B5EF4-FFF2-40B4-BE49-F238E27FC236}">
                <a16:creationId xmlns:a16="http://schemas.microsoft.com/office/drawing/2014/main" id="{0523880A-6BE4-438E-8F47-6A44822BB2E2}"/>
              </a:ext>
            </a:extLst>
          </p:cNvPr>
          <p:cNvCxnSpPr>
            <a:cxnSpLocks/>
            <a:stCxn id="27" idx="1"/>
          </p:cNvCxnSpPr>
          <p:nvPr/>
        </p:nvCxnSpPr>
        <p:spPr>
          <a:xfrm flipH="1">
            <a:off x="9236279" y="3282741"/>
            <a:ext cx="250541" cy="273794"/>
          </a:xfrm>
          <a:prstGeom prst="straightConnector1">
            <a:avLst/>
          </a:prstGeom>
          <a:ln>
            <a:solidFill>
              <a:srgbClr val="0070C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B69CA55C-DB68-4B5F-B0D8-BCF2A99241D5}"/>
              </a:ext>
            </a:extLst>
          </p:cNvPr>
          <p:cNvSpPr/>
          <p:nvPr/>
        </p:nvSpPr>
        <p:spPr>
          <a:xfrm flipV="1">
            <a:off x="3672687" y="3905991"/>
            <a:ext cx="45719" cy="49231"/>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3402FD1-E636-4564-BEF8-9D9A8E5EC85C}"/>
              </a:ext>
            </a:extLst>
          </p:cNvPr>
          <p:cNvSpPr/>
          <p:nvPr/>
        </p:nvSpPr>
        <p:spPr>
          <a:xfrm>
            <a:off x="8268593" y="3113911"/>
            <a:ext cx="45719" cy="45719"/>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3040557-F6D9-4567-B87A-0437883BB0E6}"/>
              </a:ext>
            </a:extLst>
          </p:cNvPr>
          <p:cNvSpPr/>
          <p:nvPr/>
        </p:nvSpPr>
        <p:spPr>
          <a:xfrm>
            <a:off x="9190560" y="3556535"/>
            <a:ext cx="45719" cy="45719"/>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a:extLst>
              <a:ext uri="{FF2B5EF4-FFF2-40B4-BE49-F238E27FC236}">
                <a16:creationId xmlns:a16="http://schemas.microsoft.com/office/drawing/2014/main" id="{5CC2F6E5-B735-439E-9F55-52E9EDF7603A}"/>
              </a:ext>
            </a:extLst>
          </p:cNvPr>
          <p:cNvCxnSpPr>
            <a:cxnSpLocks/>
          </p:cNvCxnSpPr>
          <p:nvPr/>
        </p:nvCxnSpPr>
        <p:spPr>
          <a:xfrm>
            <a:off x="4886960" y="4111103"/>
            <a:ext cx="389345" cy="714897"/>
          </a:xfrm>
          <a:prstGeom prst="straightConnector1">
            <a:avLst/>
          </a:prstGeom>
          <a:ln>
            <a:solidFill>
              <a:srgbClr val="0070C0"/>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7F76D14-3C20-4F92-B569-FB0832B70CD8}"/>
              </a:ext>
            </a:extLst>
          </p:cNvPr>
          <p:cNvPicPr>
            <a:picLocks noChangeAspect="1"/>
          </p:cNvPicPr>
          <p:nvPr/>
        </p:nvPicPr>
        <p:blipFill>
          <a:blip r:embed="rId13"/>
          <a:stretch>
            <a:fillRect/>
          </a:stretch>
        </p:blipFill>
        <p:spPr>
          <a:xfrm>
            <a:off x="4523324" y="4682169"/>
            <a:ext cx="885958" cy="908186"/>
          </a:xfrm>
          <a:prstGeom prst="rect">
            <a:avLst/>
          </a:prstGeom>
        </p:spPr>
      </p:pic>
      <p:pic>
        <p:nvPicPr>
          <p:cNvPr id="16" name="Picture 15">
            <a:extLst>
              <a:ext uri="{FF2B5EF4-FFF2-40B4-BE49-F238E27FC236}">
                <a16:creationId xmlns:a16="http://schemas.microsoft.com/office/drawing/2014/main" id="{D1235B31-1EB0-4B70-B2DE-B7D01DA50902}"/>
              </a:ext>
            </a:extLst>
          </p:cNvPr>
          <p:cNvPicPr>
            <a:picLocks noChangeAspect="1"/>
          </p:cNvPicPr>
          <p:nvPr/>
        </p:nvPicPr>
        <p:blipFill>
          <a:blip r:embed="rId14"/>
          <a:stretch>
            <a:fillRect/>
          </a:stretch>
        </p:blipFill>
        <p:spPr>
          <a:xfrm>
            <a:off x="3978913" y="4031418"/>
            <a:ext cx="784707" cy="523505"/>
          </a:xfrm>
          <a:prstGeom prst="rect">
            <a:avLst/>
          </a:prstGeom>
        </p:spPr>
      </p:pic>
    </p:spTree>
    <p:extLst>
      <p:ext uri="{BB962C8B-B14F-4D97-AF65-F5344CB8AC3E}">
        <p14:creationId xmlns:p14="http://schemas.microsoft.com/office/powerpoint/2010/main" val="41256919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
        <p:nvSpPr>
          <p:cNvPr id="2" name="TextBox 1">
            <a:extLst>
              <a:ext uri="{FF2B5EF4-FFF2-40B4-BE49-F238E27FC236}">
                <a16:creationId xmlns:a16="http://schemas.microsoft.com/office/drawing/2014/main" id="{7196AC5C-4DF5-C0B9-B242-2A45DA3F0407}"/>
              </a:ext>
            </a:extLst>
          </p:cNvPr>
          <p:cNvSpPr txBox="1"/>
          <p:nvPr/>
        </p:nvSpPr>
        <p:spPr>
          <a:xfrm>
            <a:off x="174287" y="1311858"/>
            <a:ext cx="11843425" cy="5201424"/>
          </a:xfrm>
          <a:prstGeom prst="rect">
            <a:avLst/>
          </a:prstGeom>
          <a:noFill/>
          <a:effectLst>
            <a:outerShdw blurRad="50800" dist="38100" algn="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Aft>
                <a:spcPts val="0"/>
              </a:spcAft>
              <a:buClrTx/>
              <a:buSzTx/>
              <a:buFontTx/>
              <a:buNone/>
              <a:tabLst/>
              <a:defRPr/>
            </a:pPr>
            <a:r>
              <a:rPr kumimoji="0" lang="en-US" sz="3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rPr>
              <a:t>Technical Capabilities </a:t>
            </a:r>
            <a:r>
              <a:rPr lang="en-US" sz="3200" b="1" dirty="0">
                <a:ln w="22225">
                  <a:solidFill>
                    <a:srgbClr val="ED7D31"/>
                  </a:solidFill>
                  <a:prstDash val="solid"/>
                </a:ln>
                <a:solidFill>
                  <a:srgbClr val="ED7D31">
                    <a:lumMod val="40000"/>
                    <a:lumOff val="60000"/>
                  </a:srgbClr>
                </a:solidFill>
                <a:latin typeface="Calibri" panose="020F0502020204030204"/>
              </a:rPr>
              <a:t>Managed by SETMO</a:t>
            </a:r>
            <a:endParaRPr kumimoji="0" lang="en-US" sz="3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Calibri" panose="020F0502020204030204"/>
              <a:ea typeface="+mn-ea"/>
              <a:cs typeface="+mn-cs"/>
            </a:endParaRPr>
          </a:p>
          <a:p>
            <a:pPr marL="3205163" marR="0" lvl="0" indent="-3205163" defTabSz="914400" rtl="0" eaLnBrk="1" fontAlgn="auto" latinLnBrk="0" hangingPunct="1">
              <a:lnSpc>
                <a:spcPct val="100000"/>
              </a:lnSpc>
              <a:spcAft>
                <a:spcPts val="0"/>
              </a:spcAft>
              <a:buClrTx/>
              <a:buSzTx/>
              <a:buFontTx/>
              <a:buNone/>
              <a:tabLst>
                <a:tab pos="3205163" algn="l"/>
              </a:tabLst>
              <a:defRPr/>
            </a:pPr>
            <a:r>
              <a:rPr kumimoji="0" lang="en-US" sz="2800" b="1" i="0" u="none" strike="noStrike" kern="1200" cap="none" spc="0" normalizeH="0" baseline="0" noProof="0" dirty="0">
                <a:ln w="22225">
                  <a:solidFill>
                    <a:srgbClr val="ED7D31"/>
                  </a:solidFill>
                  <a:prstDash val="solid"/>
                </a:ln>
                <a:solidFill>
                  <a:srgbClr val="FFFF00"/>
                </a:solidFill>
                <a:effectLst/>
                <a:uLnTx/>
                <a:uFillTx/>
                <a:latin typeface="Calibri" panose="020F0502020204030204"/>
                <a:ea typeface="+mn-ea"/>
                <a:cs typeface="+mn-cs"/>
              </a:rPr>
              <a:t>High Enthalpy 	</a:t>
            </a:r>
            <a:r>
              <a:rPr lang="en-US" sz="2000" b="1" dirty="0">
                <a:solidFill>
                  <a:srgbClr val="FFFF00"/>
                </a:solidFill>
              </a:rPr>
              <a:t>Arc jet facilities study how high temperatures and vehicle velocities affect rockets and spacecraft as they exit and enter atmospheres on Earth and other planetary bodies in the solar system</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200" b="1" dirty="0">
              <a:ln w="22225">
                <a:solidFill>
                  <a:srgbClr val="ED7D31"/>
                </a:solidFill>
                <a:prstDash val="solid"/>
              </a:ln>
              <a:solidFill>
                <a:srgbClr val="00B0F0"/>
              </a:solidFill>
              <a:latin typeface="Calibri" panose="020F0502020204030204"/>
            </a:endParaRPr>
          </a:p>
          <a:p>
            <a:pPr marL="3205163" marR="0" lvl="0" indent="-3205163" defTabSz="914400" rtl="0" eaLnBrk="1" fontAlgn="auto" latinLnBrk="0" hangingPunct="1">
              <a:lnSpc>
                <a:spcPct val="100000"/>
              </a:lnSpc>
              <a:spcBef>
                <a:spcPts val="0"/>
              </a:spcBef>
              <a:spcAft>
                <a:spcPts val="0"/>
              </a:spcAft>
              <a:buClrTx/>
              <a:buSzTx/>
              <a:buFontTx/>
              <a:buNone/>
              <a:tabLst/>
              <a:defRPr/>
            </a:pPr>
            <a:r>
              <a:rPr lang="en-US" sz="2800" b="1" dirty="0">
                <a:ln w="22225">
                  <a:solidFill>
                    <a:srgbClr val="ED7D31"/>
                  </a:solidFill>
                  <a:prstDash val="solid"/>
                </a:ln>
                <a:solidFill>
                  <a:srgbClr val="FFFF00"/>
                </a:solidFill>
                <a:latin typeface="Calibri" panose="020F0502020204030204"/>
              </a:rPr>
              <a:t>Flight Simulation</a:t>
            </a:r>
            <a:r>
              <a:rPr lang="en-US" sz="2800" b="1" dirty="0">
                <a:ln w="22225">
                  <a:solidFill>
                    <a:srgbClr val="ED7D31"/>
                  </a:solidFill>
                  <a:prstDash val="solid"/>
                </a:ln>
                <a:solidFill>
                  <a:srgbClr val="00B0F0"/>
                </a:solidFill>
                <a:latin typeface="Calibri" panose="020F0502020204030204"/>
              </a:rPr>
              <a:t>	</a:t>
            </a:r>
            <a:r>
              <a:rPr lang="en-US" sz="2000" b="1" dirty="0">
                <a:solidFill>
                  <a:srgbClr val="FFFF00"/>
                </a:solidFill>
              </a:rPr>
              <a:t>Fixed and motion research simulators model flight handling and control characteristics to aid in the development and design of improvements to current and next-generation aircraft and spacecraft</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w="22225">
                <a:solidFill>
                  <a:srgbClr val="ED7D31"/>
                </a:solidFill>
                <a:prstDash val="solid"/>
              </a:ln>
              <a:solidFill>
                <a:srgbClr val="FFFF00"/>
              </a:solidFill>
              <a:effectLst/>
              <a:uLnTx/>
              <a:uFillTx/>
              <a:latin typeface="Calibri" panose="020F0502020204030204"/>
              <a:ea typeface="+mn-ea"/>
              <a:cs typeface="+mn-cs"/>
            </a:endParaRPr>
          </a:p>
          <a:p>
            <a:pPr marL="3205163" marR="0" lvl="0" indent="-3205163" defTabSz="914400" rtl="0" eaLnBrk="1" fontAlgn="auto" latinLnBrk="0" hangingPunct="1">
              <a:lnSpc>
                <a:spcPct val="100000"/>
              </a:lnSpc>
              <a:spcBef>
                <a:spcPts val="0"/>
              </a:spcBef>
              <a:spcAft>
                <a:spcPts val="0"/>
              </a:spcAft>
              <a:buClrTx/>
              <a:buSzTx/>
              <a:buFontTx/>
              <a:buNone/>
              <a:tabLst/>
              <a:defRPr/>
            </a:pPr>
            <a:r>
              <a:rPr lang="en-US" sz="2800" b="1" dirty="0">
                <a:ln w="22225">
                  <a:solidFill>
                    <a:srgbClr val="ED7D31"/>
                  </a:solidFill>
                  <a:prstDash val="solid"/>
                </a:ln>
                <a:solidFill>
                  <a:srgbClr val="FFFF00"/>
                </a:solidFill>
                <a:latin typeface="Calibri" panose="020F0502020204030204"/>
              </a:rPr>
              <a:t>Space Environments	</a:t>
            </a:r>
            <a:r>
              <a:rPr lang="en-US" sz="2000" b="1" dirty="0">
                <a:solidFill>
                  <a:srgbClr val="FFFF00"/>
                </a:solidFill>
              </a:rPr>
              <a:t>Large-scale and other uniquely purposed chambers replicate extreme environments to certify performance of spacecraft, structures, components and instrumentation</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w="22225">
                <a:solidFill>
                  <a:srgbClr val="ED7D31"/>
                </a:solidFill>
                <a:prstDash val="solid"/>
              </a:ln>
              <a:solidFill>
                <a:srgbClr val="FFFF00"/>
              </a:solidFill>
              <a:effectLst/>
              <a:uLnTx/>
              <a:uFillTx/>
              <a:latin typeface="Calibri" panose="020F0502020204030204"/>
              <a:ea typeface="+mn-ea"/>
              <a:cs typeface="+mn-cs"/>
            </a:endParaRPr>
          </a:p>
          <a:p>
            <a:pPr marL="3205163" marR="0" lvl="0" indent="-3205163" defTabSz="914400" rtl="0" eaLnBrk="1" fontAlgn="auto" latinLnBrk="0" hangingPunct="1">
              <a:lnSpc>
                <a:spcPct val="100000"/>
              </a:lnSpc>
              <a:spcBef>
                <a:spcPts val="0"/>
              </a:spcBef>
              <a:spcAft>
                <a:spcPts val="0"/>
              </a:spcAft>
              <a:buClrTx/>
              <a:buSzTx/>
              <a:buFontTx/>
              <a:buNone/>
              <a:tabLst/>
              <a:defRPr/>
            </a:pPr>
            <a:r>
              <a:rPr lang="en-US" sz="2800" b="1" dirty="0">
                <a:ln w="22225">
                  <a:solidFill>
                    <a:srgbClr val="ED7D31"/>
                  </a:solidFill>
                  <a:prstDash val="solid"/>
                </a:ln>
                <a:solidFill>
                  <a:srgbClr val="FFFF00"/>
                </a:solidFill>
                <a:latin typeface="Calibri" panose="020F0502020204030204"/>
              </a:rPr>
              <a:t>External Radiation 	</a:t>
            </a:r>
            <a:r>
              <a:rPr lang="en-US" sz="2000" b="1" dirty="0">
                <a:solidFill>
                  <a:srgbClr val="FFFF00"/>
                </a:solidFill>
              </a:rPr>
              <a:t>Research laboratories evaluate human and machine protections against high-energy radiation  </a:t>
            </a:r>
            <a:endParaRPr kumimoji="0" lang="en-US" sz="2000" b="1" i="0" u="none" strike="noStrike" kern="1200" cap="none" spc="0" normalizeH="0" baseline="0" noProof="0" dirty="0">
              <a:ln w="22225">
                <a:solidFill>
                  <a:srgbClr val="ED7D31"/>
                </a:solidFill>
                <a:prstDash val="solid"/>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42742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
        <p:nvSpPr>
          <p:cNvPr id="2" name="TextBox 1">
            <a:extLst>
              <a:ext uri="{FF2B5EF4-FFF2-40B4-BE49-F238E27FC236}">
                <a16:creationId xmlns:a16="http://schemas.microsoft.com/office/drawing/2014/main" id="{7196AC5C-4DF5-C0B9-B242-2A45DA3F0407}"/>
              </a:ext>
            </a:extLst>
          </p:cNvPr>
          <p:cNvSpPr txBox="1"/>
          <p:nvPr/>
        </p:nvSpPr>
        <p:spPr>
          <a:xfrm>
            <a:off x="327259" y="1821997"/>
            <a:ext cx="11690454" cy="3539430"/>
          </a:xfrm>
          <a:prstGeom prst="rect">
            <a:avLst/>
          </a:prstGeom>
          <a:noFill/>
          <a:effectLst>
            <a:outerShdw blurRad="50800" dist="38100" algn="l" rotWithShape="0">
              <a:prstClr val="black">
                <a:alpha val="40000"/>
              </a:prstClr>
            </a:outerShdw>
          </a:effectLst>
        </p:spPr>
        <p:txBody>
          <a:bodyPr wrap="square" rtlCol="0">
            <a:spAutoFit/>
          </a:bodyPr>
          <a:lstStyle/>
          <a:p>
            <a:pPr marL="0" marR="0" lvl="0" indent="0" defTabSz="914400" rtl="0" eaLnBrk="1" fontAlgn="auto" latinLnBrk="0" hangingPunct="1">
              <a:lnSpc>
                <a:spcPct val="100000"/>
              </a:lnSpc>
              <a:spcAft>
                <a:spcPts val="0"/>
              </a:spcAft>
              <a:buClrTx/>
              <a:buSzTx/>
              <a:buFontTx/>
              <a:buNone/>
              <a:tabLst/>
              <a:defRPr/>
            </a:pPr>
            <a:r>
              <a:rPr kumimoji="0" lang="en-US" sz="3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rPr>
              <a:t>NASA SETMO Condition and Health Assessment Approach Overview</a:t>
            </a:r>
          </a:p>
          <a:p>
            <a:pPr marL="0" marR="0" lvl="0" indent="0" algn="ctr" defTabSz="914400" rtl="0" eaLnBrk="1" fontAlgn="auto" latinLnBrk="0" hangingPunct="1">
              <a:lnSpc>
                <a:spcPct val="100000"/>
              </a:lnSpc>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Calibri" panose="020F0502020204030204"/>
              <a:ea typeface="+mn-ea"/>
              <a:cs typeface="+mn-cs"/>
            </a:endParaRPr>
          </a:p>
          <a:p>
            <a:pPr marR="0" lvl="0" defTabSz="914400" rtl="0" eaLnBrk="1" fontAlgn="auto" latinLnBrk="0" hangingPunct="1">
              <a:lnSpc>
                <a:spcPct val="100000"/>
              </a:lnSpc>
              <a:spcAft>
                <a:spcPts val="0"/>
              </a:spcAft>
              <a:buClrTx/>
              <a:buSzTx/>
              <a:buFontTx/>
              <a:buNone/>
              <a:defRPr/>
            </a:pPr>
            <a:endParaRPr lang="en-US" sz="2400" b="1" dirty="0">
              <a:ln w="22225">
                <a:solidFill>
                  <a:srgbClr val="ED7D31"/>
                </a:solidFill>
                <a:prstDash val="solid"/>
              </a:ln>
              <a:solidFill>
                <a:srgbClr val="FFFF00"/>
              </a:solidFill>
              <a:latin typeface="Calibri" panose="020F0502020204030204"/>
            </a:endParaRPr>
          </a:p>
          <a:p>
            <a:pPr marL="34290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latin typeface="Arial"/>
                <a:cs typeface="Arial"/>
              </a:rPr>
              <a:t> Review the current conditions and health of our capability components  </a:t>
            </a:r>
          </a:p>
          <a:p>
            <a:pPr marL="34290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latin typeface="Arial"/>
                <a:cs typeface="Arial"/>
              </a:rPr>
              <a:t> Identify maintenance and repair needs (areas of focus)</a:t>
            </a:r>
          </a:p>
          <a:p>
            <a:pPr marL="34290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latin typeface="Arial"/>
                <a:cs typeface="Arial"/>
              </a:rPr>
              <a:t> Review current operation processes and identify opportunities to optimize</a:t>
            </a:r>
          </a:p>
          <a:p>
            <a:pPr marL="34290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latin typeface="Arial"/>
                <a:cs typeface="Arial"/>
              </a:rPr>
              <a:t> Review the operational workforce and identify skill mix issues</a:t>
            </a:r>
          </a:p>
          <a:p>
            <a:pPr marL="34290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latin typeface="Arial"/>
                <a:cs typeface="Arial"/>
              </a:rPr>
              <a:t> Perform an estimated re-build/replacement value</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200" b="1" dirty="0">
              <a:ln w="22225">
                <a:solidFill>
                  <a:srgbClr val="ED7D31"/>
                </a:solidFill>
                <a:prstDash val="solid"/>
              </a:ln>
              <a:solidFill>
                <a:srgbClr val="00B0F0"/>
              </a:solidFill>
              <a:latin typeface="Calibri" panose="020F0502020204030204"/>
            </a:endParaRPr>
          </a:p>
        </p:txBody>
      </p:sp>
    </p:spTree>
    <p:extLst>
      <p:ext uri="{BB962C8B-B14F-4D97-AF65-F5344CB8AC3E}">
        <p14:creationId xmlns:p14="http://schemas.microsoft.com/office/powerpoint/2010/main" val="17136802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
        <p:nvSpPr>
          <p:cNvPr id="2" name="TextBox 1">
            <a:extLst>
              <a:ext uri="{FF2B5EF4-FFF2-40B4-BE49-F238E27FC236}">
                <a16:creationId xmlns:a16="http://schemas.microsoft.com/office/drawing/2014/main" id="{7196AC5C-4DF5-C0B9-B242-2A45DA3F0407}"/>
              </a:ext>
            </a:extLst>
          </p:cNvPr>
          <p:cNvSpPr txBox="1"/>
          <p:nvPr/>
        </p:nvSpPr>
        <p:spPr>
          <a:xfrm>
            <a:off x="936859" y="1564939"/>
            <a:ext cx="10488328" cy="4955203"/>
          </a:xfrm>
          <a:prstGeom prst="rect">
            <a:avLst/>
          </a:prstGeom>
          <a:noFill/>
          <a:effectLst>
            <a:outerShdw blurRad="50800" dist="38100" algn="l" rotWithShape="0">
              <a:prstClr val="black">
                <a:alpha val="40000"/>
              </a:prstClr>
            </a:outerShdw>
          </a:effectLst>
        </p:spPr>
        <p:txBody>
          <a:bodyPr wrap="square" rtlCol="0">
            <a:spAutoFit/>
          </a:bodyPr>
          <a:lstStyle/>
          <a:p>
            <a:pPr marL="3205163" marR="0" lvl="0" indent="-3205163" defTabSz="914400" rtl="0" eaLnBrk="1" fontAlgn="auto" latinLnBrk="0" hangingPunct="1">
              <a:lnSpc>
                <a:spcPct val="100000"/>
              </a:lnSpc>
              <a:spcAft>
                <a:spcPts val="0"/>
              </a:spcAft>
              <a:buClrTx/>
              <a:buSzTx/>
              <a:buFontTx/>
              <a:buNone/>
              <a:tabLst>
                <a:tab pos="3205163" algn="l"/>
              </a:tabLst>
              <a:defRPr/>
            </a:pPr>
            <a:r>
              <a:rPr kumimoji="0" lang="en-US" sz="2800" b="1" i="0" u="none" strike="noStrike" kern="1200" cap="none" spc="0" normalizeH="0" baseline="0" noProof="0" dirty="0">
                <a:ln w="22225">
                  <a:solidFill>
                    <a:srgbClr val="ED7D31"/>
                  </a:solidFill>
                  <a:prstDash val="solid"/>
                </a:ln>
                <a:solidFill>
                  <a:srgbClr val="FFFF00"/>
                </a:solidFill>
                <a:effectLst/>
                <a:uLnTx/>
                <a:uFillTx/>
                <a:latin typeface="Calibri" panose="020F0502020204030204"/>
                <a:ea typeface="+mn-ea"/>
                <a:cs typeface="+mn-cs"/>
              </a:rPr>
              <a:t>Assessment Performance Goals</a:t>
            </a:r>
            <a:endParaRPr lang="en-US" sz="1200" b="1" dirty="0">
              <a:ln w="22225">
                <a:solidFill>
                  <a:srgbClr val="ED7D31"/>
                </a:solidFill>
                <a:prstDash val="solid"/>
              </a:ln>
              <a:solidFill>
                <a:srgbClr val="FFFF00"/>
              </a:solidFill>
              <a:latin typeface="Calibri" panose="020F0502020204030204"/>
            </a:endParaRP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 Un-biased independent review and opinions from outside experts</a:t>
            </a: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 “Fresh set of eyes” in reviewing the capability components </a:t>
            </a:r>
          </a:p>
          <a:p>
            <a:pPr marL="400050" indent="-342900" defTabSz="457200" eaLnBrk="1" fontAlgn="auto" hangingPunct="1">
              <a:spcAft>
                <a:spcPts val="0"/>
              </a:spcAft>
              <a:buSzPct val="130000"/>
              <a:buFont typeface="Arial" panose="020B0604020202020204" pitchFamily="34" charset="0"/>
              <a:buChar char="•"/>
              <a:defRPr/>
            </a:pPr>
            <a:r>
              <a:rPr lang="en-US" sz="2400" b="1" dirty="0">
                <a:solidFill>
                  <a:srgbClr val="FFFF00"/>
                </a:solidFill>
                <a:cs typeface="Arial"/>
              </a:rPr>
              <a:t> Obtain periodic baseline and trending data</a:t>
            </a:r>
          </a:p>
          <a:p>
            <a:pPr marL="461963" marR="0" lvl="0" indent="-404813"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Identify items or issues that may have been missed when too “immersed in the day-to-day operation</a:t>
            </a: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 Identify potential areas for optimization</a:t>
            </a:r>
          </a:p>
          <a:p>
            <a:pPr marL="400050" indent="-342900" defTabSz="457200" eaLnBrk="1" fontAlgn="auto" hangingPunct="1">
              <a:spcAft>
                <a:spcPts val="0"/>
              </a:spcAft>
              <a:buSzPct val="130000"/>
              <a:buFont typeface="Arial" panose="020B0604020202020204" pitchFamily="34" charset="0"/>
              <a:buChar char="•"/>
              <a:defRPr/>
            </a:pPr>
            <a:r>
              <a:rPr lang="en-US" sz="2400" b="1" dirty="0">
                <a:solidFill>
                  <a:srgbClr val="FFFF00"/>
                </a:solidFill>
                <a:cs typeface="Arial"/>
              </a:rPr>
              <a:t> Identify investment needs and areas of focus</a:t>
            </a:r>
          </a:p>
          <a:p>
            <a:pPr marL="400050" indent="-342900" defTabSz="457200" eaLnBrk="1" fontAlgn="auto" hangingPunct="1">
              <a:spcAft>
                <a:spcPts val="0"/>
              </a:spcAft>
              <a:buSzPct val="130000"/>
              <a:buFont typeface="Arial" panose="020B0604020202020204" pitchFamily="34" charset="0"/>
              <a:buChar char="•"/>
              <a:tabLst>
                <a:tab pos="11482388" algn="l"/>
              </a:tabLst>
              <a:defRPr/>
            </a:pPr>
            <a:r>
              <a:rPr lang="en-US" sz="2400" b="1" dirty="0">
                <a:solidFill>
                  <a:srgbClr val="FFFF00"/>
                </a:solidFill>
                <a:cs typeface="Arial"/>
              </a:rPr>
              <a:t> Gather information for cost-risk trades</a:t>
            </a:r>
          </a:p>
          <a:p>
            <a:pPr marL="461963" marR="0" lvl="0" indent="-404813"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a:solidFill>
                  <a:srgbClr val="FFFF00"/>
                </a:solidFill>
                <a:cs typeface="Arial"/>
              </a:rPr>
              <a:t>Provide </a:t>
            </a:r>
            <a:r>
              <a:rPr lang="en-US" sz="2400" b="1" dirty="0">
                <a:solidFill>
                  <a:srgbClr val="FFFF00"/>
                </a:solidFill>
                <a:cs typeface="Arial"/>
              </a:rPr>
              <a:t>opportunity for other capability components to send observers to visit other sites and learn different operational techniques</a:t>
            </a:r>
            <a:endParaRPr lang="en-US" sz="2400" b="1" dirty="0">
              <a:solidFill>
                <a:srgbClr val="FFFF00"/>
              </a:solidFill>
              <a:cs typeface="Calibri"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sz="1200" b="1" dirty="0">
              <a:ln w="22225">
                <a:solidFill>
                  <a:srgbClr val="ED7D31"/>
                </a:solidFill>
                <a:prstDash val="solid"/>
              </a:ln>
              <a:solidFill>
                <a:srgbClr val="00B0F0"/>
              </a:solidFill>
              <a:latin typeface="Calibri" panose="020F0502020204030204"/>
            </a:endParaRPr>
          </a:p>
        </p:txBody>
      </p:sp>
    </p:spTree>
    <p:extLst>
      <p:ext uri="{BB962C8B-B14F-4D97-AF65-F5344CB8AC3E}">
        <p14:creationId xmlns:p14="http://schemas.microsoft.com/office/powerpoint/2010/main" val="411065603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
        <p:nvSpPr>
          <p:cNvPr id="2" name="TextBox 1">
            <a:extLst>
              <a:ext uri="{FF2B5EF4-FFF2-40B4-BE49-F238E27FC236}">
                <a16:creationId xmlns:a16="http://schemas.microsoft.com/office/drawing/2014/main" id="{7196AC5C-4DF5-C0B9-B242-2A45DA3F0407}"/>
              </a:ext>
            </a:extLst>
          </p:cNvPr>
          <p:cNvSpPr txBox="1"/>
          <p:nvPr/>
        </p:nvSpPr>
        <p:spPr>
          <a:xfrm>
            <a:off x="1052362" y="1614229"/>
            <a:ext cx="10488328" cy="4438138"/>
          </a:xfrm>
          <a:prstGeom prst="rect">
            <a:avLst/>
          </a:prstGeom>
          <a:noFill/>
          <a:effectLst>
            <a:outerShdw blurRad="50800" dist="38100" algn="l" rotWithShape="0">
              <a:prstClr val="black">
                <a:alpha val="40000"/>
              </a:prstClr>
            </a:outerShdw>
          </a:effectLst>
        </p:spPr>
        <p:txBody>
          <a:bodyPr wrap="square" rtlCol="0">
            <a:spAutoFit/>
          </a:bodyPr>
          <a:lstStyle/>
          <a:p>
            <a:pPr marL="3205163" marR="0" lvl="0" indent="-3205163" defTabSz="914400" rtl="0" eaLnBrk="1" fontAlgn="auto" latinLnBrk="0" hangingPunct="1">
              <a:lnSpc>
                <a:spcPct val="100000"/>
              </a:lnSpc>
              <a:spcAft>
                <a:spcPts val="0"/>
              </a:spcAft>
              <a:buClrTx/>
              <a:buSzTx/>
              <a:buFontTx/>
              <a:buNone/>
              <a:tabLst>
                <a:tab pos="3205163" algn="l"/>
              </a:tabLst>
              <a:defRPr/>
            </a:pPr>
            <a:r>
              <a:rPr kumimoji="0" lang="en-US" sz="2800" b="1" i="0" u="none" strike="noStrike" kern="1200" cap="none" spc="0" normalizeH="0" baseline="0" noProof="0" dirty="0">
                <a:ln w="22225">
                  <a:solidFill>
                    <a:srgbClr val="ED7D31"/>
                  </a:solidFill>
                  <a:prstDash val="solid"/>
                </a:ln>
                <a:solidFill>
                  <a:srgbClr val="FFFF00"/>
                </a:solidFill>
                <a:effectLst/>
                <a:uLnTx/>
                <a:uFillTx/>
                <a:latin typeface="Calibri" panose="020F0502020204030204"/>
                <a:ea typeface="+mn-ea"/>
                <a:cs typeface="+mn-cs"/>
              </a:rPr>
              <a:t>Assessment Performance Values and Examples</a:t>
            </a:r>
            <a:endParaRPr lang="en-US" sz="1200" b="1" dirty="0">
              <a:ln w="22225">
                <a:solidFill>
                  <a:srgbClr val="ED7D31"/>
                </a:solidFill>
                <a:prstDash val="solid"/>
              </a:ln>
              <a:solidFill>
                <a:srgbClr val="FFFF00"/>
              </a:solidFill>
              <a:latin typeface="Calibri" panose="020F0502020204030204"/>
            </a:endParaRPr>
          </a:p>
          <a:p>
            <a:pPr marL="400050" lvl="0" indent="-342900" defTabSz="457200">
              <a:spcBef>
                <a:spcPct val="20000"/>
              </a:spcBef>
              <a:buSzPct val="130000"/>
              <a:buFont typeface="Arial" panose="020B0604020202020204" pitchFamily="34" charset="0"/>
              <a:buChar char="•"/>
              <a:defRPr/>
            </a:pPr>
            <a:r>
              <a:rPr lang="en-US" sz="2400" b="1" dirty="0">
                <a:solidFill>
                  <a:srgbClr val="FFFF00"/>
                </a:solidFill>
                <a:cs typeface="Arial"/>
              </a:rPr>
              <a:t>Any critical safety issues identified were worked immediately</a:t>
            </a:r>
          </a:p>
          <a:p>
            <a:pPr marL="400050" lvl="0" indent="-342900" defTabSz="457200">
              <a:spcBef>
                <a:spcPct val="20000"/>
              </a:spcBef>
              <a:buSzPct val="130000"/>
              <a:buFont typeface="Arial" panose="020B0604020202020204" pitchFamily="34" charset="0"/>
              <a:buChar char="•"/>
              <a:defRPr/>
            </a:pPr>
            <a:r>
              <a:rPr lang="en-US" sz="2400" b="1" dirty="0">
                <a:solidFill>
                  <a:srgbClr val="FFFF00"/>
                </a:solidFill>
                <a:cs typeface="Arial"/>
              </a:rPr>
              <a:t>Assessment identified LN2 </a:t>
            </a:r>
            <a:r>
              <a:rPr lang="en-US" sz="2400" b="1" dirty="0" err="1">
                <a:solidFill>
                  <a:srgbClr val="FFFF00"/>
                </a:solidFill>
                <a:cs typeface="Arial"/>
              </a:rPr>
              <a:t>dewars</a:t>
            </a:r>
            <a:r>
              <a:rPr lang="en-US" sz="2400" b="1" dirty="0">
                <a:solidFill>
                  <a:srgbClr val="FFFF00"/>
                </a:solidFill>
                <a:cs typeface="Arial"/>
              </a:rPr>
              <a:t> (15,000 gals) that were failing, and the capability component were unable to obtain funding. With the assessment report, we were able to work with the Center and agreed on cost sharing to replaced the </a:t>
            </a:r>
            <a:r>
              <a:rPr lang="en-US" sz="2400" b="1" dirty="0" err="1">
                <a:solidFill>
                  <a:srgbClr val="FFFF00"/>
                </a:solidFill>
                <a:cs typeface="Arial"/>
              </a:rPr>
              <a:t>dewars</a:t>
            </a:r>
            <a:endParaRPr lang="en-US" sz="2400" b="1" dirty="0">
              <a:solidFill>
                <a:srgbClr val="FFFF00"/>
              </a:solidFill>
              <a:cs typeface="Arial"/>
            </a:endParaRP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Capability component was identified in 2009/2010 as no potential future need at the conclusion of JWST mirror calibrations campaign there in 2012/2013. The assessment provided costs to rebuild and minimum workforce sustainment requirements which helped to advocate for resources needed to bridge gaps during low utilizations</a:t>
            </a:r>
          </a:p>
        </p:txBody>
      </p:sp>
    </p:spTree>
    <p:extLst>
      <p:ext uri="{BB962C8B-B14F-4D97-AF65-F5344CB8AC3E}">
        <p14:creationId xmlns:p14="http://schemas.microsoft.com/office/powerpoint/2010/main" val="35809998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
        <p:nvSpPr>
          <p:cNvPr id="2" name="TextBox 1">
            <a:extLst>
              <a:ext uri="{FF2B5EF4-FFF2-40B4-BE49-F238E27FC236}">
                <a16:creationId xmlns:a16="http://schemas.microsoft.com/office/drawing/2014/main" id="{7196AC5C-4DF5-C0B9-B242-2A45DA3F0407}"/>
              </a:ext>
            </a:extLst>
          </p:cNvPr>
          <p:cNvSpPr txBox="1"/>
          <p:nvPr/>
        </p:nvSpPr>
        <p:spPr>
          <a:xfrm>
            <a:off x="1039527" y="1802747"/>
            <a:ext cx="10581373" cy="4031873"/>
          </a:xfrm>
          <a:prstGeom prst="rect">
            <a:avLst/>
          </a:prstGeom>
          <a:noFill/>
          <a:effectLst>
            <a:outerShdw blurRad="50800" dist="38100" algn="l" rotWithShape="0">
              <a:prstClr val="black">
                <a:alpha val="40000"/>
              </a:prstClr>
            </a:outerShdw>
          </a:effectLst>
        </p:spPr>
        <p:txBody>
          <a:bodyPr wrap="square" rtlCol="0">
            <a:spAutoFit/>
          </a:bodyPr>
          <a:lstStyle/>
          <a:p>
            <a:pPr marL="3205163" marR="0" lvl="0" indent="-3205163" defTabSz="914400" rtl="0" eaLnBrk="1" fontAlgn="auto" latinLnBrk="0" hangingPunct="1">
              <a:lnSpc>
                <a:spcPct val="100000"/>
              </a:lnSpc>
              <a:spcAft>
                <a:spcPts val="0"/>
              </a:spcAft>
              <a:buClrTx/>
              <a:buSzTx/>
              <a:buFontTx/>
              <a:buNone/>
              <a:tabLst>
                <a:tab pos="3205163" algn="l"/>
              </a:tabLst>
              <a:defRPr/>
            </a:pPr>
            <a:r>
              <a:rPr kumimoji="0" lang="en-US" sz="2800" b="1" i="0" u="none" strike="noStrike" kern="1200" cap="none" spc="0" normalizeH="0" baseline="0" noProof="0" dirty="0">
                <a:ln w="22225">
                  <a:solidFill>
                    <a:srgbClr val="ED7D31"/>
                  </a:solidFill>
                  <a:prstDash val="solid"/>
                </a:ln>
                <a:solidFill>
                  <a:srgbClr val="FFFF00"/>
                </a:solidFill>
                <a:effectLst/>
                <a:uLnTx/>
                <a:uFillTx/>
                <a:latin typeface="Calibri" panose="020F0502020204030204"/>
                <a:ea typeface="+mn-ea"/>
                <a:cs typeface="+mn-cs"/>
              </a:rPr>
              <a:t>Lessons Learned and Observations</a:t>
            </a:r>
          </a:p>
          <a:p>
            <a:pPr marR="0" lvl="0" defTabSz="914400" rtl="0" eaLnBrk="1" fontAlgn="auto" latinLnBrk="0" hangingPunct="1">
              <a:lnSpc>
                <a:spcPct val="100000"/>
              </a:lnSpc>
              <a:spcAft>
                <a:spcPts val="0"/>
              </a:spcAft>
              <a:buClrTx/>
              <a:buSzTx/>
              <a:buFontTx/>
              <a:buNone/>
              <a:defRPr/>
            </a:pPr>
            <a:endParaRPr lang="en-US" sz="1200" b="1" dirty="0">
              <a:ln w="22225">
                <a:solidFill>
                  <a:srgbClr val="ED7D31"/>
                </a:solidFill>
                <a:prstDash val="solid"/>
              </a:ln>
              <a:solidFill>
                <a:srgbClr val="FFFF00"/>
              </a:solidFill>
              <a:latin typeface="Calibri" panose="020F0502020204030204"/>
            </a:endParaRP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 Many of the NASA SETMO capability components are under-utilized</a:t>
            </a:r>
          </a:p>
          <a:p>
            <a:pPr marL="688975" lvl="1" indent="-174625" defTabSz="457200">
              <a:spcBef>
                <a:spcPct val="20000"/>
              </a:spcBef>
              <a:buSzPct val="130000"/>
              <a:buFontTx/>
              <a:buChar char="-"/>
              <a:defRPr/>
            </a:pPr>
            <a:r>
              <a:rPr lang="en-US" sz="2400" b="1" dirty="0">
                <a:solidFill>
                  <a:srgbClr val="FFFF00"/>
                </a:solidFill>
                <a:cs typeface="Arial"/>
              </a:rPr>
              <a:t>Some are designed to investigate the effects of a unique environmental exposure and not adaptable for other use</a:t>
            </a:r>
          </a:p>
          <a:p>
            <a:pPr marL="688975" lvl="1" indent="-174625" defTabSz="457200">
              <a:spcBef>
                <a:spcPct val="20000"/>
              </a:spcBef>
              <a:buSzPct val="130000"/>
              <a:buFontTx/>
              <a:buChar char="-"/>
              <a:defRPr/>
            </a:pPr>
            <a:r>
              <a:rPr lang="en-US" sz="2400" b="1" dirty="0">
                <a:solidFill>
                  <a:srgbClr val="FFFF00"/>
                </a:solidFill>
                <a:cs typeface="Arial"/>
              </a:rPr>
              <a:t>Some are reluctant to bring “outside” work that could jeopardize unique attributes or capability or availability</a:t>
            </a:r>
          </a:p>
          <a:p>
            <a:pPr marL="688975" lvl="1" indent="-174625" defTabSz="457200">
              <a:spcBef>
                <a:spcPct val="20000"/>
              </a:spcBef>
              <a:buSzPct val="130000"/>
              <a:buFontTx/>
              <a:buChar char="-"/>
              <a:defRPr/>
            </a:pPr>
            <a:endParaRPr lang="en-US" sz="2400" b="1" dirty="0">
              <a:solidFill>
                <a:srgbClr val="FFFF00"/>
              </a:solidFill>
              <a:cs typeface="Arial"/>
            </a:endParaRPr>
          </a:p>
          <a:p>
            <a:pPr marL="400050" indent="-342900" defTabSz="457200">
              <a:spcBef>
                <a:spcPct val="20000"/>
              </a:spcBef>
              <a:buSzPct val="130000"/>
              <a:buFont typeface="Arial" panose="020B0604020202020204" pitchFamily="34" charset="0"/>
              <a:buChar char="•"/>
              <a:defRPr/>
            </a:pPr>
            <a:r>
              <a:rPr lang="en-US" sz="2400" b="1" dirty="0">
                <a:solidFill>
                  <a:srgbClr val="FFFF00"/>
                </a:solidFill>
                <a:cs typeface="Arial"/>
              </a:rPr>
              <a:t>Each NASA site have common test equipment, however, most have tailored their collection of  test assets to accommodate specific product lines</a:t>
            </a:r>
          </a:p>
        </p:txBody>
      </p:sp>
    </p:spTree>
    <p:extLst>
      <p:ext uri="{BB962C8B-B14F-4D97-AF65-F5344CB8AC3E}">
        <p14:creationId xmlns:p14="http://schemas.microsoft.com/office/powerpoint/2010/main" val="2389332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
        <p:nvSpPr>
          <p:cNvPr id="2" name="TextBox 1">
            <a:extLst>
              <a:ext uri="{FF2B5EF4-FFF2-40B4-BE49-F238E27FC236}">
                <a16:creationId xmlns:a16="http://schemas.microsoft.com/office/drawing/2014/main" id="{7196AC5C-4DF5-C0B9-B242-2A45DA3F0407}"/>
              </a:ext>
            </a:extLst>
          </p:cNvPr>
          <p:cNvSpPr txBox="1"/>
          <p:nvPr/>
        </p:nvSpPr>
        <p:spPr>
          <a:xfrm>
            <a:off x="1039527" y="1976002"/>
            <a:ext cx="10581373" cy="3810274"/>
          </a:xfrm>
          <a:prstGeom prst="rect">
            <a:avLst/>
          </a:prstGeom>
          <a:noFill/>
          <a:effectLst>
            <a:outerShdw blurRad="50800" dist="38100" algn="l" rotWithShape="0">
              <a:prstClr val="black">
                <a:alpha val="40000"/>
              </a:prstClr>
            </a:outerShdw>
          </a:effectLst>
        </p:spPr>
        <p:txBody>
          <a:bodyPr wrap="square" rtlCol="0">
            <a:spAutoFit/>
          </a:bodyPr>
          <a:lstStyle/>
          <a:p>
            <a:pPr marL="3205163" marR="0" lvl="0" indent="-3205163" defTabSz="914400" rtl="0" eaLnBrk="1" fontAlgn="auto" latinLnBrk="0" hangingPunct="1">
              <a:lnSpc>
                <a:spcPct val="100000"/>
              </a:lnSpc>
              <a:spcAft>
                <a:spcPts val="0"/>
              </a:spcAft>
              <a:buClrTx/>
              <a:buSzTx/>
              <a:buFontTx/>
              <a:buNone/>
              <a:tabLst>
                <a:tab pos="3205163" algn="l"/>
              </a:tabLst>
              <a:defRPr/>
            </a:pPr>
            <a:r>
              <a:rPr kumimoji="0" lang="en-US" sz="2800" b="1" i="0" u="none" strike="noStrike" kern="1200" cap="none" spc="0" normalizeH="0" baseline="0" noProof="0" dirty="0">
                <a:ln w="22225">
                  <a:solidFill>
                    <a:srgbClr val="ED7D31"/>
                  </a:solidFill>
                  <a:prstDash val="solid"/>
                </a:ln>
                <a:solidFill>
                  <a:srgbClr val="FFFF00"/>
                </a:solidFill>
                <a:effectLst/>
                <a:uLnTx/>
                <a:uFillTx/>
                <a:latin typeface="Calibri" panose="020F0502020204030204"/>
                <a:ea typeface="+mn-ea"/>
                <a:cs typeface="+mn-cs"/>
              </a:rPr>
              <a:t>Future work</a:t>
            </a:r>
          </a:p>
          <a:p>
            <a:pPr marR="0" lvl="0" defTabSz="914400" rtl="0" eaLnBrk="1" fontAlgn="auto" latinLnBrk="0" hangingPunct="1">
              <a:lnSpc>
                <a:spcPct val="100000"/>
              </a:lnSpc>
              <a:spcAft>
                <a:spcPts val="0"/>
              </a:spcAft>
              <a:buClrTx/>
              <a:buSzTx/>
              <a:buFontTx/>
              <a:buNone/>
              <a:defRPr/>
            </a:pPr>
            <a:endParaRPr lang="en-US" sz="1200" b="1" dirty="0">
              <a:ln w="22225">
                <a:solidFill>
                  <a:srgbClr val="ED7D31"/>
                </a:solidFill>
                <a:prstDash val="solid"/>
              </a:ln>
              <a:solidFill>
                <a:srgbClr val="FFFF00"/>
              </a:solidFill>
              <a:latin typeface="Calibri" panose="020F0502020204030204"/>
            </a:endParaRP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Currently, assessments are at 5 to 6 year cycle</a:t>
            </a:r>
          </a:p>
          <a:p>
            <a:pPr marL="688975" lvl="1" indent="-174625" defTabSz="457200">
              <a:spcBef>
                <a:spcPct val="20000"/>
              </a:spcBef>
              <a:buSzPct val="130000"/>
              <a:buFontTx/>
              <a:buChar char="-"/>
              <a:defRPr/>
            </a:pPr>
            <a:r>
              <a:rPr lang="en-US" sz="2400" b="1" dirty="0">
                <a:solidFill>
                  <a:srgbClr val="FFFF00"/>
                </a:solidFill>
                <a:cs typeface="Arial"/>
              </a:rPr>
              <a:t>Find the right cadence</a:t>
            </a: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Increase insights into system level health</a:t>
            </a: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Better estimates of resources required to maintain a capability components</a:t>
            </a: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Improve/incorporate risk-based approach to investments</a:t>
            </a: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Opportunities to optimize operations, increase utilization, and reduce costs</a:t>
            </a:r>
          </a:p>
          <a:p>
            <a:pPr marL="400050" marR="0" lvl="0" indent="-342900" algn="l" defTabSz="4572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lang="en-US" sz="2400" b="1" dirty="0">
                <a:solidFill>
                  <a:srgbClr val="FFFF00"/>
                </a:solidFill>
                <a:cs typeface="Arial"/>
              </a:rPr>
              <a:t>Evaluate opportunities to reduce un-needed capability components</a:t>
            </a:r>
          </a:p>
        </p:txBody>
      </p:sp>
    </p:spTree>
    <p:extLst>
      <p:ext uri="{BB962C8B-B14F-4D97-AF65-F5344CB8AC3E}">
        <p14:creationId xmlns:p14="http://schemas.microsoft.com/office/powerpoint/2010/main" val="32919270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FA123E-449D-C745-8DE0-8B71A67D6B8F}"/>
              </a:ext>
            </a:extLst>
          </p:cNvPr>
          <p:cNvPicPr>
            <a:picLocks noChangeAspect="1"/>
          </p:cNvPicPr>
          <p:nvPr/>
        </p:nvPicPr>
        <p:blipFill>
          <a:blip r:embed="rId2"/>
          <a:stretch>
            <a:fillRect/>
          </a:stretch>
        </p:blipFill>
        <p:spPr>
          <a:xfrm>
            <a:off x="174287" y="881774"/>
            <a:ext cx="11176000" cy="520700"/>
          </a:xfrm>
          <a:prstGeom prst="rect">
            <a:avLst/>
          </a:prstGeom>
        </p:spPr>
      </p:pic>
      <p:sp>
        <p:nvSpPr>
          <p:cNvPr id="2" name="TextBox 1">
            <a:extLst>
              <a:ext uri="{FF2B5EF4-FFF2-40B4-BE49-F238E27FC236}">
                <a16:creationId xmlns:a16="http://schemas.microsoft.com/office/drawing/2014/main" id="{7196AC5C-4DF5-C0B9-B242-2A45DA3F0407}"/>
              </a:ext>
            </a:extLst>
          </p:cNvPr>
          <p:cNvSpPr txBox="1"/>
          <p:nvPr/>
        </p:nvSpPr>
        <p:spPr>
          <a:xfrm>
            <a:off x="805313" y="3242942"/>
            <a:ext cx="10581373" cy="646331"/>
          </a:xfrm>
          <a:prstGeom prst="rect">
            <a:avLst/>
          </a:prstGeom>
          <a:noFill/>
          <a:effectLst>
            <a:outerShdw blurRad="50800" dist="38100" algn="l" rotWithShape="0">
              <a:prstClr val="black">
                <a:alpha val="40000"/>
              </a:prstClr>
            </a:outerShdw>
          </a:effectLst>
        </p:spPr>
        <p:txBody>
          <a:bodyPr wrap="square" rtlCol="0">
            <a:spAutoFit/>
          </a:bodyPr>
          <a:lstStyle/>
          <a:p>
            <a:pPr marL="57150" marR="0" lvl="0" algn="ctr" defTabSz="457200" rtl="0" eaLnBrk="1" fontAlgn="auto" latinLnBrk="0" hangingPunct="1">
              <a:lnSpc>
                <a:spcPct val="100000"/>
              </a:lnSpc>
              <a:spcBef>
                <a:spcPct val="20000"/>
              </a:spcBef>
              <a:spcAft>
                <a:spcPts val="0"/>
              </a:spcAft>
              <a:buClrTx/>
              <a:buSzPct val="130000"/>
              <a:tabLst/>
              <a:defRPr/>
            </a:pPr>
            <a:r>
              <a:rPr lang="en-US" sz="3600" b="1" dirty="0">
                <a:solidFill>
                  <a:srgbClr val="FFFF00"/>
                </a:solidFill>
                <a:cs typeface="Arial"/>
              </a:rPr>
              <a:t>Questions ?</a:t>
            </a:r>
          </a:p>
        </p:txBody>
      </p:sp>
    </p:spTree>
    <p:extLst>
      <p:ext uri="{BB962C8B-B14F-4D97-AF65-F5344CB8AC3E}">
        <p14:creationId xmlns:p14="http://schemas.microsoft.com/office/powerpoint/2010/main" val="10541952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26583</TotalTime>
  <Words>650</Words>
  <Application>Microsoft Office PowerPoint</Application>
  <PresentationFormat>Widescreen</PresentationFormat>
  <Paragraphs>94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Mickley, Wade A. (LARC-B701)[LAMPS 2]</dc:creator>
  <cp:lastModifiedBy>Hu, Wei-yen (HQ-LD071)</cp:lastModifiedBy>
  <cp:revision>118</cp:revision>
  <dcterms:created xsi:type="dcterms:W3CDTF">2020-05-07T17:50:28Z</dcterms:created>
  <dcterms:modified xsi:type="dcterms:W3CDTF">2022-08-15T21:22:48Z</dcterms:modified>
</cp:coreProperties>
</file>