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76777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44C59DE-4FA3-4E4C-97B3-4BF4A11E27FD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304800" y="955675"/>
            <a:ext cx="102129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1600" y="1221190"/>
            <a:ext cx="11988800" cy="538085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buClr>
                <a:schemeClr val="accent1"/>
              </a:buCl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Title Placeholder 8"/>
          <p:cNvSpPr>
            <a:spLocks noGrp="1"/>
          </p:cNvSpPr>
          <p:nvPr>
            <p:ph type="title"/>
          </p:nvPr>
        </p:nvSpPr>
        <p:spPr bwMode="auto">
          <a:xfrm>
            <a:off x="304801" y="167508"/>
            <a:ext cx="102129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36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212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 txBox="1">
            <a:spLocks/>
          </p:cNvSpPr>
          <p:nvPr/>
        </p:nvSpPr>
        <p:spPr>
          <a:xfrm>
            <a:off x="99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defTabSz="914400" eaLnBrk="0" hangingPunct="0"/>
            <a:fld id="{D1D1487B-BC26-49F1-832A-1389F3ED2B56}" type="datetime1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defTabSz="914400" eaLnBrk="0" hangingPunct="0"/>
              <a:t>8/16/2022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DE794882-CAE7-4C9B-9C3F-8DC6A1BC4533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203200" y="955675"/>
            <a:ext cx="10314517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203201" y="167508"/>
            <a:ext cx="10314539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857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5461385B-0048-4BDE-997F-840750213607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7" name="Title Placeholder 8"/>
          <p:cNvSpPr>
            <a:spLocks noGrp="1"/>
          </p:cNvSpPr>
          <p:nvPr>
            <p:ph type="title"/>
          </p:nvPr>
        </p:nvSpPr>
        <p:spPr bwMode="auto">
          <a:xfrm>
            <a:off x="1656319" y="167508"/>
            <a:ext cx="886142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rgbClr val="000090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764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CA77DC20-3B50-4967-9347-FDE585A88981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>
                  <a:tint val="75000"/>
                </a:prstClr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1171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cxnSpLocks noChangeShapeType="1"/>
          </p:cNvCxnSpPr>
          <p:nvPr/>
        </p:nvCxnSpPr>
        <p:spPr bwMode="auto">
          <a:xfrm>
            <a:off x="1625601" y="1066800"/>
            <a:ext cx="8860367" cy="1588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79715EB9-E7D6-4A24-882E-7DD01113CAE6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274638"/>
            <a:ext cx="8940800" cy="63976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6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>
                  <a:tint val="75000"/>
                </a:prstClr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89654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>
            <a:cxnSpLocks noChangeShapeType="1"/>
          </p:cNvCxnSpPr>
          <p:nvPr/>
        </p:nvCxnSpPr>
        <p:spPr bwMode="auto">
          <a:xfrm>
            <a:off x="508000" y="1219200"/>
            <a:ext cx="4165600" cy="0"/>
          </a:xfrm>
          <a:prstGeom prst="line">
            <a:avLst/>
          </a:prstGeom>
          <a:noFill/>
          <a:ln w="25400">
            <a:solidFill>
              <a:srgbClr val="993300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6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48D981B0-8762-4F59-9955-6E8434BB51C9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1" y="273050"/>
            <a:ext cx="3096684" cy="793750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219201"/>
            <a:ext cx="6815667" cy="4906963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371601"/>
            <a:ext cx="4011084" cy="47545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>
                  <a:tint val="75000"/>
                </a:prstClr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0900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/>
        </p:nvSpPr>
        <p:spPr>
          <a:xfrm>
            <a:off x="9243484" y="6627813"/>
            <a:ext cx="2844800" cy="228600"/>
          </a:xfrm>
          <a:prstGeom prst="rect">
            <a:avLst/>
          </a:prstGeom>
        </p:spPr>
        <p:txBody>
          <a:bodyPr anchor="ctr"/>
          <a:lstStyle/>
          <a:p>
            <a:pPr algn="r" defTabSz="914400" eaLnBrk="0" hangingPunct="0"/>
            <a:fld id="{25CA770B-A730-41F3-899C-DE5E82A561EF}" type="slidenum">
              <a:rPr lang="en-US" sz="1000" b="1">
                <a:solidFill>
                  <a:srgbClr val="000000"/>
                </a:solidFill>
                <a:latin typeface="Calibri" charset="0"/>
                <a:ea typeface="ＭＳ Ｐゴシック" pitchFamily="33" charset="-128"/>
                <a:cs typeface="+mn-cs"/>
              </a:rPr>
              <a:pPr algn="r" defTabSz="914400" eaLnBrk="0" hangingPunct="0"/>
              <a:t>‹#›</a:t>
            </a:fld>
            <a:endParaRPr lang="en-US" sz="1000" b="1" dirty="0">
              <a:solidFill>
                <a:srgbClr val="000000"/>
              </a:solidFill>
              <a:latin typeface="Calibri" charset="0"/>
              <a:ea typeface="ＭＳ Ｐゴシック" pitchFamily="33" charset="-128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009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ea typeface="ヒラギノ角ゴ Pro W3" charset="-128"/>
              </a:defRPr>
            </a:lvl1pPr>
          </a:lstStyle>
          <a:p>
            <a:endParaRPr lang="en-US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>
                  <a:tint val="75000"/>
                </a:prstClr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6064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>
                  <a:tint val="75000"/>
                </a:prstClr>
              </a:solidFill>
              <a:ea typeface="ＭＳ Ｐゴシック" pitchFamily="33" charset="-128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900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/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>
                  <a:tint val="75000"/>
                </a:prstClr>
              </a:solidFill>
              <a:ea typeface="ＭＳ Ｐゴシック" pitchFamily="33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89C0E0-A320-4D96-A973-4401A9A854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814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/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220353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/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4159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/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55163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/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62128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PPT for Lelia paintbrush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4957"/>
          <a:stretch/>
        </p:blipFill>
        <p:spPr bwMode="auto">
          <a:xfrm>
            <a:off x="0" y="0"/>
            <a:ext cx="12192000" cy="6861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828800" y="4343400"/>
            <a:ext cx="8534400" cy="1752600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248400"/>
            <a:ext cx="2540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A5B27-CF81-CF45-8A13-00DA8A35A2A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prstClr val="black"/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/>
              </a:solidFill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855581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srgbClr val="000000"/>
              </a:solidFill>
              <a:ea typeface="ＭＳ Ｐゴシック" pitchFamily="33" charset="-128"/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E23441-0C99-4737-8F4C-54FB0C7737A6}" type="slidenum">
              <a:rPr lang="en-US"/>
              <a:pPr>
                <a:defRPr/>
              </a:pPr>
              <a:t>‹#›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0590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16000" y="1524000"/>
            <a:ext cx="50800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299200" y="15240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299200" y="3657600"/>
            <a:ext cx="5080000" cy="1981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0" y="6629400"/>
            <a:ext cx="2844800" cy="3810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eaLnBrk="0" hangingPunct="0"/>
            <a:r>
              <a:rPr lang="en-US" b="1">
                <a:solidFill>
                  <a:prstClr val="black">
                    <a:tint val="75000"/>
                  </a:prstClr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prstClr val="black">
                  <a:tint val="75000"/>
                </a:prstClr>
              </a:solidFill>
              <a:ea typeface="ＭＳ Ｐゴシック" pitchFamily="33" charset="-128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9448800" y="6629400"/>
            <a:ext cx="2743200" cy="381000"/>
          </a:xfrm>
        </p:spPr>
        <p:txBody>
          <a:bodyPr/>
          <a:lstStyle>
            <a:lvl1pPr>
              <a:defRPr/>
            </a:lvl1pPr>
          </a:lstStyle>
          <a:p>
            <a:fld id="{00332FFC-B647-453D-97C5-E94BE57F4FF7}" type="slidenum">
              <a:rPr lang="en-US"/>
              <a:pPr/>
              <a:t>‹#›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005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10363200" cy="8382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016000" y="1524000"/>
            <a:ext cx="10363200" cy="41148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629400"/>
            <a:ext cx="3860800" cy="228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eaLnBrk="0" hangingPunct="0">
              <a:defRPr/>
            </a:pPr>
            <a:r>
              <a:rPr lang="en-US" b="1">
                <a:solidFill>
                  <a:srgbClr val="000000"/>
                </a:solidFill>
                <a:ea typeface="ＭＳ Ｐゴシック" pitchFamily="33" charset="-128"/>
              </a:rPr>
              <a:t>For internal use only - pre-decisional</a:t>
            </a:r>
            <a:endParaRPr lang="en-US" b="1" dirty="0">
              <a:solidFill>
                <a:srgbClr val="000000"/>
              </a:solidFill>
              <a:ea typeface="ＭＳ Ｐゴシック" pitchFamily="33" charset="-128"/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830984-805F-4515-BE5E-D7744F692435}" type="slidenum">
              <a:rPr lang="en-US"/>
              <a:pPr>
                <a:defRPr/>
              </a:pPr>
              <a:t>‹#›</a:t>
            </a:fld>
            <a:endParaRPr lang="en-US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965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9576816" y="0"/>
            <a:ext cx="2615184" cy="687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1600" y="6629400"/>
            <a:ext cx="284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0" hangingPunct="0"/>
            <a:endParaRPr lang="en-US" b="1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45600" y="6629400"/>
            <a:ext cx="2844800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00"/>
                </a:solidFill>
                <a:latin typeface="Calibri" charset="0"/>
              </a:defRPr>
            </a:lvl1pPr>
          </a:lstStyle>
          <a:p>
            <a:pPr eaLnBrk="0" hangingPunct="0"/>
            <a:fld id="{8589C0E0-A320-4D96-A973-4401A9A854BB}" type="slidenum">
              <a:rPr lang="en-US" b="1" smtClean="0">
                <a:ea typeface="ＭＳ Ｐゴシック" pitchFamily="33" charset="-128"/>
              </a:rPr>
              <a:pPr eaLnBrk="0" hangingPunct="0"/>
              <a:t>‹#›</a:t>
            </a:fld>
            <a:endParaRPr lang="en-US" b="1" dirty="0">
              <a:ea typeface="ＭＳ Ｐゴシック" pitchFamily="3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715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rgbClr val="0000FF"/>
          </a:solidFill>
          <a:latin typeface="+mj-lt"/>
          <a:ea typeface="ヒラギノ角ゴ Pro W3" pitchFamily="-109" charset="-128"/>
          <a:cs typeface="ヒラギノ角ゴ Pro W3" pitchFamily="-109" charset="-128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0000FF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00000"/>
        </a:buClr>
        <a:buFont typeface="Wingdings" charset="2"/>
        <a:buChar char="Ø"/>
        <a:defRPr sz="28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00CC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Wingdings" charset="2"/>
        <a:buChar char="§"/>
        <a:defRPr sz="20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Courier New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C325F71-AE92-4365-94B0-BEDE6DA6B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815" y="204284"/>
            <a:ext cx="9797143" cy="615950"/>
          </a:xfrm>
        </p:spPr>
        <p:txBody>
          <a:bodyPr/>
          <a:lstStyle/>
          <a:p>
            <a:pPr algn="l"/>
            <a:r>
              <a:rPr lang="en-US" sz="2800" dirty="0"/>
              <a:t>Plume-Surface Interaction at NASA Marshall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271B8C-FB2E-40DD-A0AE-12A22BE175B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73653" y="928234"/>
            <a:ext cx="6375400" cy="5456237"/>
          </a:xfrm>
          <a:prstGeom prst="rect">
            <a:avLst/>
          </a:prstGeom>
        </p:spPr>
        <p:txBody>
          <a:bodyPr/>
          <a:lstStyle/>
          <a:p>
            <a:r>
              <a:rPr lang="en-US" sz="1600" b="0" dirty="0"/>
              <a:t>Planar Laser Induced Fluorescence (PLIF) with seeded nitric oxide was performed at NASA Marshall Space Flight Center in a 20-ft vacuum chamber.</a:t>
            </a:r>
          </a:p>
          <a:p>
            <a:r>
              <a:rPr lang="en-US" sz="1600" b="0" dirty="0"/>
              <a:t>Plume structure measurements were made within relevant lunar and Martian environments at a variety of flow conditions.</a:t>
            </a:r>
          </a:p>
          <a:p>
            <a:r>
              <a:rPr lang="en-US" sz="1600" b="0" dirty="0"/>
              <a:t>The test is part of the STMD/ESDMD Plume Surface Interaction project, led by Dr. Ashley Korzun (LARC-D205).</a:t>
            </a:r>
          </a:p>
          <a:p>
            <a:r>
              <a:rPr lang="en-US" sz="1600" b="0" dirty="0"/>
              <a:t>The test effort lasted 13 weeks (May – July) and involved thorough planning, preparation, and lab testing over many months prior to integration at the facility.</a:t>
            </a:r>
          </a:p>
          <a:p>
            <a:r>
              <a:rPr lang="en-US" sz="1600" b="0" dirty="0"/>
              <a:t>Olivia Tyrrell (NIA Associate Research Engineer, LARC-D304) completed camera view and CAD visualizations throughout the pre-test planning and spent six weeks in Huntsville during the test effort, assisting Drs. Neil Rodrigues and Paul Danehy (LARC-D304) with setup, test operation, and data collection.</a:t>
            </a:r>
          </a:p>
          <a:p>
            <a:r>
              <a:rPr lang="en-US" sz="1600" b="0" dirty="0"/>
              <a:t>This data provides the first laser-based flow measurements obtained at the test facility.</a:t>
            </a:r>
          </a:p>
          <a:p>
            <a:r>
              <a:rPr lang="en-US" sz="1600" b="0" dirty="0"/>
              <a:t>The resulting flow visualizations will provide highly valuable, novel information about plume flow physics in relevant future lunar and Martian landing environments.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634EB13-3E80-4633-8632-B12800EF8203}"/>
              </a:ext>
            </a:extLst>
          </p:cNvPr>
          <p:cNvSpPr txBox="1"/>
          <p:nvPr/>
        </p:nvSpPr>
        <p:spPr>
          <a:xfrm>
            <a:off x="9402147" y="6195815"/>
            <a:ext cx="25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Sequence of PLIF images collected at high Reynolds number, ultra-low pressure and varying nozzle height.</a:t>
            </a:r>
          </a:p>
        </p:txBody>
      </p:sp>
      <p:pic>
        <p:nvPicPr>
          <p:cNvPr id="10" name="Picture 9" descr="A jellyfish in the dark&#10;&#10;Description automatically generated with medium confidence">
            <a:extLst>
              <a:ext uri="{FF2B5EF4-FFF2-40B4-BE49-F238E27FC236}">
                <a16:creationId xmlns:a16="http://schemas.microsoft.com/office/drawing/2014/main" id="{9AA409DD-B13C-441D-9947-1C50B8335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2147" y="3988396"/>
            <a:ext cx="2616200" cy="220741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2A5D50A-C542-4403-84F6-A03C193132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2595" y="3988396"/>
            <a:ext cx="2295078" cy="220741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A754F3D-A9A3-4460-860A-71177316A737}"/>
              </a:ext>
            </a:extLst>
          </p:cNvPr>
          <p:cNvSpPr txBox="1"/>
          <p:nvPr/>
        </p:nvSpPr>
        <p:spPr>
          <a:xfrm>
            <a:off x="6840895" y="6196781"/>
            <a:ext cx="25612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Single PLIF image collected at high Reynolds number in Martian-like pressure environment.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4D21F70-4910-48BD-BDCF-CDF259152C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7767" y="1230170"/>
            <a:ext cx="2605030" cy="230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EFCC484A-64ED-4621-B1E9-A2A066E6AB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449" y="1230170"/>
            <a:ext cx="1865645" cy="230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46D78D6-7511-4B6C-9AC6-D226E0C4BF9D}"/>
              </a:ext>
            </a:extLst>
          </p:cNvPr>
          <p:cNvSpPr txBox="1"/>
          <p:nvPr/>
        </p:nvSpPr>
        <p:spPr>
          <a:xfrm>
            <a:off x="6837181" y="3500130"/>
            <a:ext cx="2452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CAD visualization of experimental setup inside 20-ft. vacuum chamber.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EC93CF-2A77-45DF-A607-9F245A25E13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6111" b="1"/>
          <a:stretch/>
        </p:blipFill>
        <p:spPr>
          <a:xfrm>
            <a:off x="8449294" y="273132"/>
            <a:ext cx="2164069" cy="79923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2A09322-5E5E-4A2C-B50E-01E4AE2A35E4}"/>
              </a:ext>
            </a:extLst>
          </p:cNvPr>
          <p:cNvSpPr txBox="1"/>
          <p:nvPr/>
        </p:nvSpPr>
        <p:spPr>
          <a:xfrm>
            <a:off x="9283383" y="3500130"/>
            <a:ext cx="21597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Actual experimental setup inside 20-ft. chamber.</a:t>
            </a:r>
          </a:p>
        </p:txBody>
      </p:sp>
    </p:spTree>
    <p:extLst>
      <p:ext uri="{BB962C8B-B14F-4D97-AF65-F5344CB8AC3E}">
        <p14:creationId xmlns:p14="http://schemas.microsoft.com/office/powerpoint/2010/main" val="1441578158"/>
      </p:ext>
    </p:extLst>
  </p:cSld>
  <p:clrMapOvr>
    <a:masterClrMapping/>
  </p:clrMapOvr>
</p:sld>
</file>

<file path=ppt/theme/theme1.xml><?xml version="1.0" encoding="utf-8"?>
<a:theme xmlns:a="http://schemas.openxmlformats.org/drawingml/2006/main" name="9_ED PPT Template 7 12 11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D Presentation template  -  Read-Only" id="{EC36B2AB-1DA7-486B-B20A-233AAAB2830D}" vid="{64489B35-DE88-41AB-8633-88014598A6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RD Presentation template</Template>
  <TotalTime>84</TotalTime>
  <Words>241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Courier New</vt:lpstr>
      <vt:lpstr>Times New Roman</vt:lpstr>
      <vt:lpstr>Wingdings</vt:lpstr>
      <vt:lpstr>9_ED PPT Template 7 12 11</vt:lpstr>
      <vt:lpstr>Plume-Surface Interaction at NASA Marshall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Tyrrell, Olivia (LARC-D304)[NATIONAL INSTITUTE OF AEROSPACE]</dc:creator>
  <cp:lastModifiedBy>Tyrrell, Olivia (LARC-D304)[NATIONAL INSTITUTE OF AEROSPACE]</cp:lastModifiedBy>
  <cp:revision>10</cp:revision>
  <dcterms:created xsi:type="dcterms:W3CDTF">2022-08-12T19:13:24Z</dcterms:created>
  <dcterms:modified xsi:type="dcterms:W3CDTF">2022-08-16T13:29:33Z</dcterms:modified>
</cp:coreProperties>
</file>